
<file path=[Content_Types].xml><?xml version="1.0" encoding="utf-8"?>
<Types xmlns="http://schemas.openxmlformats.org/package/2006/content-types">
  <Default Extension="emf" ContentType="image/x-emf"/>
  <Default Extension="jpg" ContentType="image/jpg"/>
  <Default Extension="png" ContentType="image/png"/>
  <Default Extension="pptx" ContentType="application/vnd.openxmlformats-officedocument.presentationml.presentation"/>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omments/modernComment_12E_F1AB23F.xml" ContentType="application/vnd.ms-powerpoint.comments+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5" r:id="rId1"/>
  </p:sldMasterIdLst>
  <p:notesMasterIdLst>
    <p:notesMasterId r:id="rId115"/>
  </p:notesMasterIdLst>
  <p:sldIdLst>
    <p:sldId id="270" r:id="rId2"/>
    <p:sldId id="330" r:id="rId3"/>
    <p:sldId id="257" r:id="rId4"/>
    <p:sldId id="258" r:id="rId5"/>
    <p:sldId id="389" r:id="rId6"/>
    <p:sldId id="261" r:id="rId7"/>
    <p:sldId id="301" r:id="rId8"/>
    <p:sldId id="302" r:id="rId9"/>
    <p:sldId id="274" r:id="rId10"/>
    <p:sldId id="303" r:id="rId11"/>
    <p:sldId id="304" r:id="rId12"/>
    <p:sldId id="305" r:id="rId13"/>
    <p:sldId id="307" r:id="rId14"/>
    <p:sldId id="308" r:id="rId15"/>
    <p:sldId id="262" r:id="rId16"/>
    <p:sldId id="309" r:id="rId17"/>
    <p:sldId id="310" r:id="rId18"/>
    <p:sldId id="263" r:id="rId19"/>
    <p:sldId id="260" r:id="rId20"/>
    <p:sldId id="311" r:id="rId21"/>
    <p:sldId id="265" r:id="rId22"/>
    <p:sldId id="312" r:id="rId23"/>
    <p:sldId id="316" r:id="rId24"/>
    <p:sldId id="277" r:id="rId25"/>
    <p:sldId id="320" r:id="rId26"/>
    <p:sldId id="397" r:id="rId27"/>
    <p:sldId id="318" r:id="rId28"/>
    <p:sldId id="398" r:id="rId29"/>
    <p:sldId id="317" r:id="rId30"/>
    <p:sldId id="321" r:id="rId31"/>
    <p:sldId id="313" r:id="rId32"/>
    <p:sldId id="319" r:id="rId33"/>
    <p:sldId id="328" r:id="rId34"/>
    <p:sldId id="322" r:id="rId35"/>
    <p:sldId id="323" r:id="rId36"/>
    <p:sldId id="324" r:id="rId37"/>
    <p:sldId id="399" r:id="rId38"/>
    <p:sldId id="326" r:id="rId39"/>
    <p:sldId id="331" r:id="rId40"/>
    <p:sldId id="332" r:id="rId41"/>
    <p:sldId id="333" r:id="rId42"/>
    <p:sldId id="369" r:id="rId43"/>
    <p:sldId id="364" r:id="rId44"/>
    <p:sldId id="370" r:id="rId45"/>
    <p:sldId id="365" r:id="rId46"/>
    <p:sldId id="372" r:id="rId47"/>
    <p:sldId id="335" r:id="rId48"/>
    <p:sldId id="375" r:id="rId49"/>
    <p:sldId id="347" r:id="rId50"/>
    <p:sldId id="376" r:id="rId51"/>
    <p:sldId id="346" r:id="rId52"/>
    <p:sldId id="373" r:id="rId53"/>
    <p:sldId id="348" r:id="rId54"/>
    <p:sldId id="349" r:id="rId55"/>
    <p:sldId id="350" r:id="rId56"/>
    <p:sldId id="368" r:id="rId57"/>
    <p:sldId id="334" r:id="rId58"/>
    <p:sldId id="351" r:id="rId59"/>
    <p:sldId id="352" r:id="rId60"/>
    <p:sldId id="336" r:id="rId61"/>
    <p:sldId id="353" r:id="rId62"/>
    <p:sldId id="337" r:id="rId63"/>
    <p:sldId id="341" r:id="rId64"/>
    <p:sldId id="340" r:id="rId65"/>
    <p:sldId id="354" r:id="rId66"/>
    <p:sldId id="343" r:id="rId67"/>
    <p:sldId id="342" r:id="rId68"/>
    <p:sldId id="355" r:id="rId69"/>
    <p:sldId id="356" r:id="rId70"/>
    <p:sldId id="357" r:id="rId71"/>
    <p:sldId id="338" r:id="rId72"/>
    <p:sldId id="344" r:id="rId73"/>
    <p:sldId id="345" r:id="rId74"/>
    <p:sldId id="358" r:id="rId75"/>
    <p:sldId id="359" r:id="rId76"/>
    <p:sldId id="377" r:id="rId77"/>
    <p:sldId id="360" r:id="rId78"/>
    <p:sldId id="378" r:id="rId79"/>
    <p:sldId id="361" r:id="rId80"/>
    <p:sldId id="379" r:id="rId81"/>
    <p:sldId id="380" r:id="rId82"/>
    <p:sldId id="362" r:id="rId83"/>
    <p:sldId id="367" r:id="rId84"/>
    <p:sldId id="363" r:id="rId85"/>
    <p:sldId id="276" r:id="rId86"/>
    <p:sldId id="381" r:id="rId87"/>
    <p:sldId id="382" r:id="rId88"/>
    <p:sldId id="383" r:id="rId89"/>
    <p:sldId id="384" r:id="rId90"/>
    <p:sldId id="385" r:id="rId91"/>
    <p:sldId id="386" r:id="rId92"/>
    <p:sldId id="387" r:id="rId93"/>
    <p:sldId id="388" r:id="rId94"/>
    <p:sldId id="400" r:id="rId95"/>
    <p:sldId id="401" r:id="rId96"/>
    <p:sldId id="402" r:id="rId97"/>
    <p:sldId id="403" r:id="rId98"/>
    <p:sldId id="404" r:id="rId99"/>
    <p:sldId id="405" r:id="rId100"/>
    <p:sldId id="406" r:id="rId101"/>
    <p:sldId id="407" r:id="rId102"/>
    <p:sldId id="408" r:id="rId103"/>
    <p:sldId id="409" r:id="rId104"/>
    <p:sldId id="410" r:id="rId105"/>
    <p:sldId id="390" r:id="rId106"/>
    <p:sldId id="391" r:id="rId107"/>
    <p:sldId id="392" r:id="rId108"/>
    <p:sldId id="393" r:id="rId109"/>
    <p:sldId id="394" r:id="rId110"/>
    <p:sldId id="395" r:id="rId111"/>
    <p:sldId id="411" r:id="rId112"/>
    <p:sldId id="329" r:id="rId113"/>
    <p:sldId id="366" r:id="rId114"/>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6AFA0C5-05E6-F6D0-9E32-1E82C163F684}" name="MARTHA JEANNETH PERALTA CAMACHO" initials="MP" userId="S::mperaltac@ugpp.gov.co::c44d5340-cd1a-48b5-8f29-7432175b333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B890CB8-96A4-4B4A-8681-24BAAB735E7F}">
  <a:tblStyle styleId="{3B890CB8-96A4-4B4A-8681-24BAAB735E7F}"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212" autoAdjust="0"/>
    <p:restoredTop sz="94660"/>
  </p:normalViewPr>
  <p:slideViewPr>
    <p:cSldViewPr snapToGrid="0">
      <p:cViewPr varScale="1">
        <p:scale>
          <a:sx n="138" d="100"/>
          <a:sy n="138" d="100"/>
        </p:scale>
        <p:origin x="918" y="1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viewProps" Target="viewProp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theme" Target="theme/theme1.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microsoft.com/office/2018/10/relationships/authors" Target="author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s>
</file>

<file path=ppt/comments/modernComment_12E_F1AB23F.xml><?xml version="1.0" encoding="utf-8"?>
<p188:cmLst xmlns:a="http://schemas.openxmlformats.org/drawingml/2006/main" xmlns:r="http://schemas.openxmlformats.org/officeDocument/2006/relationships" xmlns:p188="http://schemas.microsoft.com/office/powerpoint/2018/8/main">
  <p188:cm id="{8B26166A-5309-491D-B809-48CAFB797673}" authorId="{16AFA0C5-05E6-F6D0-9E32-1E82C163F684}" created="2025-09-15T12:59:47.991">
    <ac:deMkLst xmlns:ac="http://schemas.microsoft.com/office/drawing/2013/main/command">
      <pc:docMk xmlns:pc="http://schemas.microsoft.com/office/powerpoint/2013/main/command"/>
      <pc:sldMk xmlns:pc="http://schemas.microsoft.com/office/powerpoint/2013/main/command" cId="253407807" sldId="302"/>
      <ac:grpSpMk id="10" creationId="{FB2ED390-21E7-46F2-AE1C-53B96472006A}"/>
    </ac:deMkLst>
    <p188:txBody>
      <a:bodyPr/>
      <a:lstStyle/>
      <a:p>
        <a:r>
          <a:rPr lang="es-CO"/>
          <a:t>Es una imagen, por favor en la edición ajustar Nombre de la entidad: Unidad de Gestión Pensional y Parafiscales.</a:t>
        </a:r>
      </a:p>
    </p188:txBody>
  </p188:cm>
</p188:cmLst>
</file>

<file path=ppt/diagrams/colors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98407CF-6DE7-4DE4-B3D2-3F84B43E3398}" type="doc">
      <dgm:prSet loTypeId="urn:microsoft.com/office/officeart/2005/8/layout/orgChart1" loCatId="hierarchy" qsTypeId="urn:microsoft.com/office/officeart/2005/8/quickstyle/simple4" qsCatId="simple" csTypeId="urn:microsoft.com/office/officeart/2005/8/colors/accent1_5" csCatId="accent1" phldr="1"/>
      <dgm:spPr/>
      <dgm:t>
        <a:bodyPr/>
        <a:lstStyle/>
        <a:p>
          <a:endParaRPr lang="en-US"/>
        </a:p>
      </dgm:t>
    </dgm:pt>
    <dgm:pt modelId="{92367ACC-9085-40F9-AA29-1AFCD400EDD6}">
      <dgm:prSet phldrT="[Texto]" custT="1"/>
      <dgm:spPr/>
      <dgm:t>
        <a:bodyPr/>
        <a:lstStyle/>
        <a:p>
          <a:r>
            <a:rPr lang="es-MX" sz="2400" b="1" dirty="0">
              <a:solidFill>
                <a:schemeClr val="tx1">
                  <a:lumMod val="50000"/>
                </a:schemeClr>
              </a:solidFill>
              <a:latin typeface="Alegreya Sans ExtraBold"/>
            </a:rPr>
            <a:t>Sistema de la Seguridad Social Integral  para todos</a:t>
          </a:r>
          <a:endParaRPr lang="en-US" sz="2400" b="1" dirty="0">
            <a:solidFill>
              <a:schemeClr val="tx1">
                <a:lumMod val="50000"/>
              </a:schemeClr>
            </a:solidFill>
            <a:latin typeface="Alegreya Sans ExtraBold"/>
          </a:endParaRPr>
        </a:p>
      </dgm:t>
    </dgm:pt>
    <dgm:pt modelId="{BD78CDAF-5747-4E2B-80D2-0006814AEC32}" type="parTrans" cxnId="{3F66C705-A1D0-4012-9092-BF1990542B1C}">
      <dgm:prSet/>
      <dgm:spPr/>
      <dgm:t>
        <a:bodyPr/>
        <a:lstStyle/>
        <a:p>
          <a:endParaRPr lang="en-US">
            <a:solidFill>
              <a:schemeClr val="tx1">
                <a:lumMod val="50000"/>
              </a:schemeClr>
            </a:solidFill>
            <a:latin typeface="Alegreya Sans ExtraBold"/>
          </a:endParaRPr>
        </a:p>
      </dgm:t>
    </dgm:pt>
    <dgm:pt modelId="{709D367F-AF02-42C0-A788-5BE3D0EDD8A5}" type="sibTrans" cxnId="{3F66C705-A1D0-4012-9092-BF1990542B1C}">
      <dgm:prSet/>
      <dgm:spPr/>
      <dgm:t>
        <a:bodyPr/>
        <a:lstStyle/>
        <a:p>
          <a:endParaRPr lang="en-US">
            <a:solidFill>
              <a:schemeClr val="tx1">
                <a:lumMod val="50000"/>
              </a:schemeClr>
            </a:solidFill>
            <a:latin typeface="Alegreya Sans ExtraBold"/>
          </a:endParaRPr>
        </a:p>
      </dgm:t>
    </dgm:pt>
    <dgm:pt modelId="{ECD6A8A4-0D45-46D0-87CB-74B3B1DE3C5E}">
      <dgm:prSet phldrT="[Texto]" custT="1"/>
      <dgm:spPr/>
      <dgm:t>
        <a:bodyPr/>
        <a:lstStyle/>
        <a:p>
          <a:pPr algn="ctr">
            <a:buNone/>
          </a:pPr>
          <a:r>
            <a:rPr lang="es-MX" sz="1800" b="1">
              <a:solidFill>
                <a:schemeClr val="tx1">
                  <a:lumMod val="50000"/>
                </a:schemeClr>
              </a:solidFill>
              <a:latin typeface="Alegreya Sans ExtraBold"/>
            </a:rPr>
            <a:t>2. Pensiones</a:t>
          </a:r>
        </a:p>
        <a:p>
          <a:pPr algn="l">
            <a:buFont typeface="+mj-lt"/>
            <a:buAutoNum type="arabicPeriod"/>
          </a:pPr>
          <a:r>
            <a:rPr lang="es-MX" sz="1200">
              <a:solidFill>
                <a:schemeClr val="tx1">
                  <a:lumMod val="50000"/>
                </a:schemeClr>
              </a:solidFill>
              <a:latin typeface="Alegreya Sans ExtraBold"/>
            </a:rPr>
            <a:t>-Generalidades</a:t>
          </a:r>
          <a:br>
            <a:rPr lang="es-MX" sz="1200">
              <a:solidFill>
                <a:schemeClr val="tx1">
                  <a:lumMod val="50000"/>
                </a:schemeClr>
              </a:solidFill>
              <a:latin typeface="Alegreya Sans ExtraBold"/>
            </a:rPr>
          </a:br>
          <a:r>
            <a:rPr lang="es-MX" sz="1200">
              <a:solidFill>
                <a:schemeClr val="tx1">
                  <a:lumMod val="50000"/>
                </a:schemeClr>
              </a:solidFill>
              <a:latin typeface="Alegreya Sans ExtraBold"/>
            </a:rPr>
            <a:t>-Regímenes Pensionales</a:t>
          </a:r>
          <a:br>
            <a:rPr lang="es-MX" sz="1200">
              <a:solidFill>
                <a:schemeClr val="tx1">
                  <a:lumMod val="50000"/>
                </a:schemeClr>
              </a:solidFill>
              <a:latin typeface="Alegreya Sans ExtraBold"/>
            </a:rPr>
          </a:br>
          <a:r>
            <a:rPr lang="es-MX" sz="1200">
              <a:solidFill>
                <a:schemeClr val="tx1">
                  <a:lumMod val="50000"/>
                </a:schemeClr>
              </a:solidFill>
              <a:latin typeface="Alegreya Sans ExtraBold"/>
            </a:rPr>
            <a:t>-Fondos de solidaridad pensional</a:t>
          </a:r>
          <a:br>
            <a:rPr lang="es-MX" sz="1200">
              <a:solidFill>
                <a:schemeClr val="tx1">
                  <a:lumMod val="50000"/>
                </a:schemeClr>
              </a:solidFill>
              <a:latin typeface="Alegreya Sans ExtraBold"/>
            </a:rPr>
          </a:br>
          <a:r>
            <a:rPr lang="es-MX" sz="1200">
              <a:solidFill>
                <a:schemeClr val="tx1">
                  <a:lumMod val="50000"/>
                </a:schemeClr>
              </a:solidFill>
              <a:latin typeface="Alegreya Sans ExtraBold"/>
            </a:rPr>
            <a:t>-Cómo aportar al SGP</a:t>
          </a:r>
        </a:p>
      </dgm:t>
    </dgm:pt>
    <dgm:pt modelId="{3AD1FC63-DE2A-4668-8877-5907D34FC679}" type="parTrans" cxnId="{F1B2943E-34F3-4F07-9E4A-8C01E2CF39E9}">
      <dgm:prSet/>
      <dgm:spPr/>
      <dgm:t>
        <a:bodyPr/>
        <a:lstStyle/>
        <a:p>
          <a:endParaRPr lang="en-US">
            <a:solidFill>
              <a:schemeClr val="tx1">
                <a:lumMod val="50000"/>
              </a:schemeClr>
            </a:solidFill>
            <a:latin typeface="Alegreya Sans ExtraBold"/>
          </a:endParaRPr>
        </a:p>
      </dgm:t>
    </dgm:pt>
    <dgm:pt modelId="{3F800702-7732-4F41-B1DD-2BE7D9449525}" type="sibTrans" cxnId="{F1B2943E-34F3-4F07-9E4A-8C01E2CF39E9}">
      <dgm:prSet/>
      <dgm:spPr/>
      <dgm:t>
        <a:bodyPr/>
        <a:lstStyle/>
        <a:p>
          <a:endParaRPr lang="en-US">
            <a:solidFill>
              <a:schemeClr val="tx1">
                <a:lumMod val="50000"/>
              </a:schemeClr>
            </a:solidFill>
            <a:latin typeface="Alegreya Sans ExtraBold"/>
          </a:endParaRPr>
        </a:p>
      </dgm:t>
    </dgm:pt>
    <dgm:pt modelId="{5174A6EE-6E49-48FD-80C3-81C721C1E8DB}">
      <dgm:prSet phldrT="[Texto]" custT="1"/>
      <dgm:spPr/>
      <dgm:t>
        <a:bodyPr/>
        <a:lstStyle/>
        <a:p>
          <a:pPr algn="ctr"/>
          <a:r>
            <a:rPr lang="es-MX" sz="1800" b="1" dirty="0">
              <a:solidFill>
                <a:schemeClr val="tx1">
                  <a:lumMod val="50000"/>
                </a:schemeClr>
              </a:solidFill>
              <a:latin typeface="Alegreya Sans ExtraBold"/>
            </a:rPr>
            <a:t>3. Salud</a:t>
          </a:r>
        </a:p>
        <a:p>
          <a:pPr algn="l"/>
          <a:r>
            <a:rPr lang="es-MX" sz="1200" b="0" dirty="0">
              <a:solidFill>
                <a:schemeClr val="tx1">
                  <a:lumMod val="50000"/>
                </a:schemeClr>
              </a:solidFill>
              <a:latin typeface="Alegreya Sans ExtraBold"/>
            </a:rPr>
            <a:t>-Generalidades</a:t>
          </a:r>
          <a:br>
            <a:rPr lang="es-MX" sz="1200" b="0" dirty="0">
              <a:solidFill>
                <a:schemeClr val="tx1">
                  <a:lumMod val="50000"/>
                </a:schemeClr>
              </a:solidFill>
              <a:latin typeface="Alegreya Sans ExtraBold"/>
            </a:rPr>
          </a:br>
          <a:r>
            <a:rPr lang="es-MX" sz="1200" b="0" dirty="0">
              <a:solidFill>
                <a:schemeClr val="tx1">
                  <a:lumMod val="50000"/>
                </a:schemeClr>
              </a:solidFill>
              <a:latin typeface="Alegreya Sans ExtraBold"/>
            </a:rPr>
            <a:t>-Regímenes en salud</a:t>
          </a:r>
          <a:br>
            <a:rPr lang="es-MX" sz="1200" b="0" dirty="0">
              <a:solidFill>
                <a:schemeClr val="tx1">
                  <a:lumMod val="50000"/>
                </a:schemeClr>
              </a:solidFill>
              <a:latin typeface="Alegreya Sans ExtraBold"/>
            </a:rPr>
          </a:br>
          <a:r>
            <a:rPr lang="es-MX" sz="1200" b="0" dirty="0">
              <a:solidFill>
                <a:schemeClr val="tx1">
                  <a:lumMod val="50000"/>
                </a:schemeClr>
              </a:solidFill>
              <a:latin typeface="Alegreya Sans ExtraBold"/>
            </a:rPr>
            <a:t>-Beneficios</a:t>
          </a:r>
          <a:br>
            <a:rPr lang="es-MX" sz="1200" b="0" dirty="0">
              <a:solidFill>
                <a:schemeClr val="tx1">
                  <a:lumMod val="50000"/>
                </a:schemeClr>
              </a:solidFill>
              <a:latin typeface="Alegreya Sans ExtraBold"/>
            </a:rPr>
          </a:br>
          <a:r>
            <a:rPr lang="es-MX" sz="1200" b="0" dirty="0">
              <a:solidFill>
                <a:schemeClr val="tx1">
                  <a:lumMod val="50000"/>
                </a:schemeClr>
              </a:solidFill>
              <a:latin typeface="Alegreya Sans ExtraBold"/>
            </a:rPr>
            <a:t>-Cómo aportar al SGSSS</a:t>
          </a:r>
        </a:p>
      </dgm:t>
    </dgm:pt>
    <dgm:pt modelId="{70AF21D2-6384-428A-8DB1-F7DD478E80C7}" type="parTrans" cxnId="{03C12CE7-EDB3-48BF-A81D-1421D3AF2B57}">
      <dgm:prSet/>
      <dgm:spPr/>
      <dgm:t>
        <a:bodyPr/>
        <a:lstStyle/>
        <a:p>
          <a:endParaRPr lang="en-US">
            <a:solidFill>
              <a:schemeClr val="tx1">
                <a:lumMod val="50000"/>
              </a:schemeClr>
            </a:solidFill>
            <a:latin typeface="Alegreya Sans ExtraBold"/>
          </a:endParaRPr>
        </a:p>
      </dgm:t>
    </dgm:pt>
    <dgm:pt modelId="{CE1F88EE-6D67-4834-A94B-E47F1B3A39AE}" type="sibTrans" cxnId="{03C12CE7-EDB3-48BF-A81D-1421D3AF2B57}">
      <dgm:prSet/>
      <dgm:spPr/>
      <dgm:t>
        <a:bodyPr/>
        <a:lstStyle/>
        <a:p>
          <a:endParaRPr lang="en-US">
            <a:solidFill>
              <a:schemeClr val="tx1">
                <a:lumMod val="50000"/>
              </a:schemeClr>
            </a:solidFill>
            <a:latin typeface="Alegreya Sans ExtraBold"/>
          </a:endParaRPr>
        </a:p>
      </dgm:t>
    </dgm:pt>
    <dgm:pt modelId="{2F7B786C-6E20-46AA-9FDA-D54B46A1F49A}">
      <dgm:prSet phldrT="[Texto]" custT="1"/>
      <dgm:spPr/>
      <dgm:t>
        <a:bodyPr/>
        <a:lstStyle/>
        <a:p>
          <a:pPr algn="ctr"/>
          <a:r>
            <a:rPr lang="es-MX" sz="1400" b="1" dirty="0">
              <a:solidFill>
                <a:schemeClr val="tx1">
                  <a:lumMod val="50000"/>
                </a:schemeClr>
              </a:solidFill>
              <a:latin typeface="Alegreya Sans ExtraBold"/>
            </a:rPr>
            <a:t>4. Riesgos Laborales</a:t>
          </a:r>
        </a:p>
        <a:p>
          <a:pPr algn="l"/>
          <a:r>
            <a:rPr lang="es-MX" sz="1200" b="0" dirty="0">
              <a:solidFill>
                <a:schemeClr val="tx1">
                  <a:lumMod val="50000"/>
                </a:schemeClr>
              </a:solidFill>
              <a:latin typeface="Alegreya Sans ExtraBold"/>
            </a:rPr>
            <a:t>-Generalidades</a:t>
          </a:r>
          <a:br>
            <a:rPr lang="es-MX" sz="1200" b="0" dirty="0">
              <a:solidFill>
                <a:schemeClr val="tx1">
                  <a:lumMod val="50000"/>
                </a:schemeClr>
              </a:solidFill>
              <a:latin typeface="Alegreya Sans ExtraBold"/>
            </a:rPr>
          </a:br>
          <a:r>
            <a:rPr lang="es-MX" sz="1200" b="0" dirty="0">
              <a:solidFill>
                <a:schemeClr val="tx1">
                  <a:lumMod val="50000"/>
                </a:schemeClr>
              </a:solidFill>
              <a:latin typeface="Alegreya Sans ExtraBold"/>
            </a:rPr>
            <a:t>-Conceptos</a:t>
          </a:r>
          <a:br>
            <a:rPr lang="es-MX" sz="1200" b="0" dirty="0">
              <a:solidFill>
                <a:schemeClr val="tx1">
                  <a:lumMod val="50000"/>
                </a:schemeClr>
              </a:solidFill>
              <a:latin typeface="Alegreya Sans ExtraBold"/>
            </a:rPr>
          </a:br>
          <a:r>
            <a:rPr lang="es-MX" sz="1200" b="0" dirty="0">
              <a:solidFill>
                <a:schemeClr val="tx1">
                  <a:lumMod val="50000"/>
                </a:schemeClr>
              </a:solidFill>
              <a:latin typeface="Alegreya Sans ExtraBold"/>
            </a:rPr>
            <a:t>-Cómo aportar</a:t>
          </a:r>
          <a:br>
            <a:rPr lang="es-MX" sz="1800" b="1" dirty="0">
              <a:solidFill>
                <a:schemeClr val="tx1">
                  <a:lumMod val="50000"/>
                </a:schemeClr>
              </a:solidFill>
              <a:latin typeface="Alegreya Sans ExtraBold"/>
            </a:rPr>
          </a:br>
          <a:endParaRPr lang="es-MX" sz="1800" b="1" dirty="0">
            <a:solidFill>
              <a:schemeClr val="tx1">
                <a:lumMod val="50000"/>
              </a:schemeClr>
            </a:solidFill>
            <a:latin typeface="Alegreya Sans ExtraBold"/>
          </a:endParaRPr>
        </a:p>
      </dgm:t>
    </dgm:pt>
    <dgm:pt modelId="{6502107A-C6E9-4745-8B26-3532AEF532E6}" type="parTrans" cxnId="{58554E7C-F36A-4A0F-BA82-1356A48F3D33}">
      <dgm:prSet/>
      <dgm:spPr/>
      <dgm:t>
        <a:bodyPr/>
        <a:lstStyle/>
        <a:p>
          <a:endParaRPr lang="en-US">
            <a:solidFill>
              <a:schemeClr val="tx1">
                <a:lumMod val="50000"/>
              </a:schemeClr>
            </a:solidFill>
            <a:latin typeface="Alegreya Sans ExtraBold"/>
          </a:endParaRPr>
        </a:p>
      </dgm:t>
    </dgm:pt>
    <dgm:pt modelId="{893F9FC0-6A6C-4CF4-A504-86751131FAA2}" type="sibTrans" cxnId="{58554E7C-F36A-4A0F-BA82-1356A48F3D33}">
      <dgm:prSet/>
      <dgm:spPr/>
      <dgm:t>
        <a:bodyPr/>
        <a:lstStyle/>
        <a:p>
          <a:endParaRPr lang="en-US">
            <a:solidFill>
              <a:schemeClr val="tx1">
                <a:lumMod val="50000"/>
              </a:schemeClr>
            </a:solidFill>
            <a:latin typeface="Alegreya Sans ExtraBold"/>
          </a:endParaRPr>
        </a:p>
      </dgm:t>
    </dgm:pt>
    <dgm:pt modelId="{BF351709-CE83-4BA0-A83F-A2D3A7A2E2F9}">
      <dgm:prSet custT="1"/>
      <dgm:spPr/>
      <dgm:t>
        <a:bodyPr/>
        <a:lstStyle/>
        <a:p>
          <a:r>
            <a:rPr lang="es-MX" sz="1800" b="1" dirty="0">
              <a:solidFill>
                <a:schemeClr val="tx1">
                  <a:lumMod val="50000"/>
                </a:schemeClr>
              </a:solidFill>
              <a:latin typeface="Alegreya Sans ExtraBold"/>
            </a:rPr>
            <a:t>1. SSSI</a:t>
          </a:r>
        </a:p>
        <a:p>
          <a:r>
            <a:rPr lang="es-MX" sz="1200" dirty="0">
              <a:solidFill>
                <a:schemeClr val="tx1">
                  <a:lumMod val="50000"/>
                </a:schemeClr>
              </a:solidFill>
              <a:latin typeface="Alegreya Sans ExtraBold"/>
            </a:rPr>
            <a:t>-Generalidades</a:t>
          </a:r>
        </a:p>
        <a:p>
          <a:r>
            <a:rPr lang="es-MX" sz="1200" dirty="0">
              <a:solidFill>
                <a:schemeClr val="tx1">
                  <a:lumMod val="50000"/>
                </a:schemeClr>
              </a:solidFill>
              <a:latin typeface="Alegreya Sans ExtraBold"/>
            </a:rPr>
            <a:t>-Alcance</a:t>
          </a:r>
        </a:p>
        <a:p>
          <a:r>
            <a:rPr lang="es-MX" sz="1200" dirty="0">
              <a:solidFill>
                <a:schemeClr val="tx1">
                  <a:lumMod val="50000"/>
                </a:schemeClr>
              </a:solidFill>
              <a:latin typeface="Alegreya Sans ExtraBold"/>
            </a:rPr>
            <a:t>-Normatividad</a:t>
          </a:r>
        </a:p>
        <a:p>
          <a:r>
            <a:rPr lang="es-MX" sz="1200" dirty="0">
              <a:solidFill>
                <a:schemeClr val="tx1">
                  <a:lumMod val="50000"/>
                </a:schemeClr>
              </a:solidFill>
              <a:latin typeface="Alegreya Sans ExtraBold"/>
            </a:rPr>
            <a:t>-PILA</a:t>
          </a:r>
          <a:endParaRPr lang="en-US" sz="1200" dirty="0">
            <a:solidFill>
              <a:schemeClr val="tx1">
                <a:lumMod val="50000"/>
              </a:schemeClr>
            </a:solidFill>
            <a:latin typeface="Alegreya Sans ExtraBold"/>
          </a:endParaRPr>
        </a:p>
      </dgm:t>
    </dgm:pt>
    <dgm:pt modelId="{22D70E60-E5DA-426E-9751-03A5982468A8}" type="parTrans" cxnId="{6FB8D9AD-3EF8-46AE-8961-D29F7ACB5882}">
      <dgm:prSet/>
      <dgm:spPr/>
      <dgm:t>
        <a:bodyPr/>
        <a:lstStyle/>
        <a:p>
          <a:endParaRPr lang="en-US">
            <a:solidFill>
              <a:schemeClr val="tx1">
                <a:lumMod val="50000"/>
              </a:schemeClr>
            </a:solidFill>
            <a:latin typeface="Alegreya Sans ExtraBold"/>
          </a:endParaRPr>
        </a:p>
      </dgm:t>
    </dgm:pt>
    <dgm:pt modelId="{04EF556B-F103-4DD1-BF81-D65C51CF5C08}" type="sibTrans" cxnId="{6FB8D9AD-3EF8-46AE-8961-D29F7ACB5882}">
      <dgm:prSet/>
      <dgm:spPr/>
      <dgm:t>
        <a:bodyPr/>
        <a:lstStyle/>
        <a:p>
          <a:endParaRPr lang="en-US">
            <a:solidFill>
              <a:schemeClr val="tx1">
                <a:lumMod val="50000"/>
              </a:schemeClr>
            </a:solidFill>
            <a:latin typeface="Alegreya Sans ExtraBold"/>
          </a:endParaRPr>
        </a:p>
      </dgm:t>
    </dgm:pt>
    <dgm:pt modelId="{C0D38E7B-4752-41B6-AEEB-CE9CBC35F534}">
      <dgm:prSet custT="1"/>
      <dgm:spPr/>
      <dgm:t>
        <a:bodyPr/>
        <a:lstStyle/>
        <a:p>
          <a:r>
            <a:rPr lang="es-MX" sz="1200" b="1" dirty="0">
              <a:solidFill>
                <a:schemeClr val="tx1">
                  <a:lumMod val="50000"/>
                </a:schemeClr>
              </a:solidFill>
              <a:latin typeface="Alegreya Sans ExtraBold"/>
            </a:rPr>
            <a:t>5. Servicios complementarios</a:t>
          </a:r>
        </a:p>
        <a:p>
          <a:r>
            <a:rPr lang="es-MX" sz="1200" b="0" dirty="0">
              <a:solidFill>
                <a:schemeClr val="tx1">
                  <a:lumMod val="50000"/>
                </a:schemeClr>
              </a:solidFill>
              <a:latin typeface="Alegreya Sans ExtraBold"/>
            </a:rPr>
            <a:t>-Generalidades</a:t>
          </a:r>
          <a:br>
            <a:rPr lang="es-MX" sz="1200" b="0" dirty="0">
              <a:solidFill>
                <a:schemeClr val="tx1">
                  <a:lumMod val="50000"/>
                </a:schemeClr>
              </a:solidFill>
              <a:latin typeface="Alegreya Sans ExtraBold"/>
            </a:rPr>
          </a:br>
          <a:r>
            <a:rPr lang="es-MX" sz="1200" b="0" dirty="0">
              <a:solidFill>
                <a:schemeClr val="tx1">
                  <a:lumMod val="50000"/>
                </a:schemeClr>
              </a:solidFill>
              <a:latin typeface="Alegreya Sans ExtraBold"/>
            </a:rPr>
            <a:t>-Conceptos</a:t>
          </a:r>
          <a:br>
            <a:rPr lang="es-MX" sz="1200" b="0" dirty="0">
              <a:solidFill>
                <a:schemeClr val="tx1">
                  <a:lumMod val="50000"/>
                </a:schemeClr>
              </a:solidFill>
              <a:latin typeface="Alegreya Sans ExtraBold"/>
            </a:rPr>
          </a:br>
          <a:r>
            <a:rPr lang="es-MX" sz="1200" b="0" dirty="0">
              <a:solidFill>
                <a:schemeClr val="tx1">
                  <a:lumMod val="50000"/>
                </a:schemeClr>
              </a:solidFill>
              <a:latin typeface="Alegreya Sans ExtraBold"/>
            </a:rPr>
            <a:t>-Cómo aportar</a:t>
          </a:r>
          <a:endParaRPr lang="es-CO" sz="1200" dirty="0"/>
        </a:p>
      </dgm:t>
    </dgm:pt>
    <dgm:pt modelId="{28DD6B88-678D-4185-92CB-66264ADB7CB3}" type="parTrans" cxnId="{3601AD90-03F7-4E45-8C08-3C9EBB41BD3A}">
      <dgm:prSet/>
      <dgm:spPr/>
      <dgm:t>
        <a:bodyPr/>
        <a:lstStyle/>
        <a:p>
          <a:endParaRPr lang="es-CO"/>
        </a:p>
      </dgm:t>
    </dgm:pt>
    <dgm:pt modelId="{B3F14DC9-491C-463F-B66E-E9758E3F4E13}" type="sibTrans" cxnId="{3601AD90-03F7-4E45-8C08-3C9EBB41BD3A}">
      <dgm:prSet/>
      <dgm:spPr/>
      <dgm:t>
        <a:bodyPr/>
        <a:lstStyle/>
        <a:p>
          <a:endParaRPr lang="es-CO"/>
        </a:p>
      </dgm:t>
    </dgm:pt>
    <dgm:pt modelId="{45BD2469-AD3F-4431-A4B2-733541055FC5}">
      <dgm:prSet/>
      <dgm:spPr/>
      <dgm:t>
        <a:bodyPr/>
        <a:lstStyle/>
        <a:p>
          <a:r>
            <a:rPr lang="es-MX" b="1" dirty="0">
              <a:solidFill>
                <a:schemeClr val="tx1">
                  <a:lumMod val="50000"/>
                </a:schemeClr>
              </a:solidFill>
              <a:latin typeface="Alegreya Sans ExtraBold"/>
            </a:rPr>
            <a:t>6. Cotización independientes</a:t>
          </a:r>
        </a:p>
        <a:p>
          <a:r>
            <a:rPr lang="es-MX" b="0" dirty="0">
              <a:solidFill>
                <a:schemeClr val="tx1">
                  <a:lumMod val="50000"/>
                </a:schemeClr>
              </a:solidFill>
              <a:latin typeface="Alegreya Sans ExtraBold"/>
            </a:rPr>
            <a:t>-Generalidades</a:t>
          </a:r>
          <a:br>
            <a:rPr lang="es-MX" b="0" dirty="0">
              <a:solidFill>
                <a:schemeClr val="tx1">
                  <a:lumMod val="50000"/>
                </a:schemeClr>
              </a:solidFill>
              <a:latin typeface="Alegreya Sans ExtraBold"/>
            </a:rPr>
          </a:br>
          <a:r>
            <a:rPr lang="es-MX" b="0" dirty="0">
              <a:solidFill>
                <a:schemeClr val="tx1">
                  <a:lumMod val="50000"/>
                </a:schemeClr>
              </a:solidFill>
              <a:latin typeface="Alegreya Sans ExtraBold"/>
            </a:rPr>
            <a:t>-Conceptos</a:t>
          </a:r>
          <a:br>
            <a:rPr lang="es-MX" b="0" dirty="0">
              <a:solidFill>
                <a:schemeClr val="tx1">
                  <a:lumMod val="50000"/>
                </a:schemeClr>
              </a:solidFill>
              <a:latin typeface="Alegreya Sans ExtraBold"/>
            </a:rPr>
          </a:br>
          <a:r>
            <a:rPr lang="es-MX" b="0" dirty="0">
              <a:solidFill>
                <a:schemeClr val="tx1">
                  <a:lumMod val="50000"/>
                </a:schemeClr>
              </a:solidFill>
              <a:latin typeface="Alegreya Sans ExtraBold"/>
            </a:rPr>
            <a:t>-Cómo aportar</a:t>
          </a:r>
          <a:endParaRPr lang="es-CO" dirty="0"/>
        </a:p>
      </dgm:t>
    </dgm:pt>
    <dgm:pt modelId="{E8777B1F-7460-4CAB-AD3A-CDD058A884EB}" type="parTrans" cxnId="{DCF89C2F-E287-4CB8-B712-60D5AD46F969}">
      <dgm:prSet/>
      <dgm:spPr/>
      <dgm:t>
        <a:bodyPr/>
        <a:lstStyle/>
        <a:p>
          <a:endParaRPr lang="es-CO"/>
        </a:p>
      </dgm:t>
    </dgm:pt>
    <dgm:pt modelId="{46F9F44A-8523-4260-8482-20F19955187C}" type="sibTrans" cxnId="{DCF89C2F-E287-4CB8-B712-60D5AD46F969}">
      <dgm:prSet/>
      <dgm:spPr/>
      <dgm:t>
        <a:bodyPr/>
        <a:lstStyle/>
        <a:p>
          <a:endParaRPr lang="es-CO"/>
        </a:p>
      </dgm:t>
    </dgm:pt>
    <dgm:pt modelId="{925C8D01-8F17-4023-AF37-1A323126482B}" type="pres">
      <dgm:prSet presAssocID="{298407CF-6DE7-4DE4-B3D2-3F84B43E3398}" presName="hierChild1" presStyleCnt="0">
        <dgm:presLayoutVars>
          <dgm:orgChart val="1"/>
          <dgm:chPref val="1"/>
          <dgm:dir/>
          <dgm:animOne val="branch"/>
          <dgm:animLvl val="lvl"/>
          <dgm:resizeHandles/>
        </dgm:presLayoutVars>
      </dgm:prSet>
      <dgm:spPr/>
    </dgm:pt>
    <dgm:pt modelId="{63B743E3-0C57-4F89-961C-7CFD0716D48D}" type="pres">
      <dgm:prSet presAssocID="{92367ACC-9085-40F9-AA29-1AFCD400EDD6}" presName="hierRoot1" presStyleCnt="0">
        <dgm:presLayoutVars>
          <dgm:hierBranch val="init"/>
        </dgm:presLayoutVars>
      </dgm:prSet>
      <dgm:spPr/>
    </dgm:pt>
    <dgm:pt modelId="{E79E4AFE-B6B6-4F9F-A2DD-5FE8C072DB58}" type="pres">
      <dgm:prSet presAssocID="{92367ACC-9085-40F9-AA29-1AFCD400EDD6}" presName="rootComposite1" presStyleCnt="0"/>
      <dgm:spPr/>
    </dgm:pt>
    <dgm:pt modelId="{9AB07843-5861-4DC1-9447-353CC47A2C90}" type="pres">
      <dgm:prSet presAssocID="{92367ACC-9085-40F9-AA29-1AFCD400EDD6}" presName="rootText1" presStyleLbl="node0" presStyleIdx="0" presStyleCnt="2" custScaleX="314357">
        <dgm:presLayoutVars>
          <dgm:chPref val="3"/>
        </dgm:presLayoutVars>
      </dgm:prSet>
      <dgm:spPr/>
    </dgm:pt>
    <dgm:pt modelId="{9AC0BE7D-FA1C-4F0F-87E5-6962AADD776C}" type="pres">
      <dgm:prSet presAssocID="{92367ACC-9085-40F9-AA29-1AFCD400EDD6}" presName="rootConnector1" presStyleLbl="node1" presStyleIdx="0" presStyleCnt="0"/>
      <dgm:spPr/>
    </dgm:pt>
    <dgm:pt modelId="{EF5D035F-D885-443A-B91C-9D076A3FA54A}" type="pres">
      <dgm:prSet presAssocID="{92367ACC-9085-40F9-AA29-1AFCD400EDD6}" presName="hierChild2" presStyleCnt="0"/>
      <dgm:spPr/>
    </dgm:pt>
    <dgm:pt modelId="{CDA99F85-B8B6-4E01-9EF3-AAD379BE82CA}" type="pres">
      <dgm:prSet presAssocID="{22D70E60-E5DA-426E-9751-03A5982468A8}" presName="Name37" presStyleLbl="parChTrans1D2" presStyleIdx="0" presStyleCnt="4"/>
      <dgm:spPr/>
    </dgm:pt>
    <dgm:pt modelId="{091F8F43-A06A-43BB-A040-24CEF6143F57}" type="pres">
      <dgm:prSet presAssocID="{BF351709-CE83-4BA0-A83F-A2D3A7A2E2F9}" presName="hierRoot2" presStyleCnt="0">
        <dgm:presLayoutVars>
          <dgm:hierBranch val="init"/>
        </dgm:presLayoutVars>
      </dgm:prSet>
      <dgm:spPr/>
    </dgm:pt>
    <dgm:pt modelId="{F6F49D61-CEC0-4E0E-B672-A130C5FD5E9E}" type="pres">
      <dgm:prSet presAssocID="{BF351709-CE83-4BA0-A83F-A2D3A7A2E2F9}" presName="rootComposite" presStyleCnt="0"/>
      <dgm:spPr/>
    </dgm:pt>
    <dgm:pt modelId="{63A40B16-379F-4001-AE30-E81269C0A6C0}" type="pres">
      <dgm:prSet presAssocID="{BF351709-CE83-4BA0-A83F-A2D3A7A2E2F9}" presName="rootText" presStyleLbl="node2" presStyleIdx="0" presStyleCnt="4" custScaleY="223343">
        <dgm:presLayoutVars>
          <dgm:chPref val="3"/>
        </dgm:presLayoutVars>
      </dgm:prSet>
      <dgm:spPr/>
    </dgm:pt>
    <dgm:pt modelId="{0039CCA5-3CA3-4EE8-B46B-2ED60FCDFBCD}" type="pres">
      <dgm:prSet presAssocID="{BF351709-CE83-4BA0-A83F-A2D3A7A2E2F9}" presName="rootConnector" presStyleLbl="node2" presStyleIdx="0" presStyleCnt="4"/>
      <dgm:spPr/>
    </dgm:pt>
    <dgm:pt modelId="{48C867C1-D9A2-4A3F-A5CF-D4D959323A08}" type="pres">
      <dgm:prSet presAssocID="{BF351709-CE83-4BA0-A83F-A2D3A7A2E2F9}" presName="hierChild4" presStyleCnt="0"/>
      <dgm:spPr/>
    </dgm:pt>
    <dgm:pt modelId="{64E3EFD7-C1BF-4CAC-8012-B4D425305309}" type="pres">
      <dgm:prSet presAssocID="{BF351709-CE83-4BA0-A83F-A2D3A7A2E2F9}" presName="hierChild5" presStyleCnt="0"/>
      <dgm:spPr/>
    </dgm:pt>
    <dgm:pt modelId="{A8EBD3CD-D008-4BE4-8EBF-92782C0F6C30}" type="pres">
      <dgm:prSet presAssocID="{3AD1FC63-DE2A-4668-8877-5907D34FC679}" presName="Name37" presStyleLbl="parChTrans1D2" presStyleIdx="1" presStyleCnt="4"/>
      <dgm:spPr/>
    </dgm:pt>
    <dgm:pt modelId="{D2298527-A878-44CC-864D-E62F9572FC03}" type="pres">
      <dgm:prSet presAssocID="{ECD6A8A4-0D45-46D0-87CB-74B3B1DE3C5E}" presName="hierRoot2" presStyleCnt="0">
        <dgm:presLayoutVars>
          <dgm:hierBranch val="init"/>
        </dgm:presLayoutVars>
      </dgm:prSet>
      <dgm:spPr/>
    </dgm:pt>
    <dgm:pt modelId="{CF1672B1-38FE-4E77-8E03-42DE5AF84169}" type="pres">
      <dgm:prSet presAssocID="{ECD6A8A4-0D45-46D0-87CB-74B3B1DE3C5E}" presName="rootComposite" presStyleCnt="0"/>
      <dgm:spPr/>
    </dgm:pt>
    <dgm:pt modelId="{05406DC2-CB3E-4F85-9B93-6AB0A013AE5E}" type="pres">
      <dgm:prSet presAssocID="{ECD6A8A4-0D45-46D0-87CB-74B3B1DE3C5E}" presName="rootText" presStyleLbl="node2" presStyleIdx="1" presStyleCnt="4" custScaleY="230013">
        <dgm:presLayoutVars>
          <dgm:chPref val="3"/>
        </dgm:presLayoutVars>
      </dgm:prSet>
      <dgm:spPr/>
    </dgm:pt>
    <dgm:pt modelId="{68BF34D8-3C6F-49C0-BC99-C05EF8F6218E}" type="pres">
      <dgm:prSet presAssocID="{ECD6A8A4-0D45-46D0-87CB-74B3B1DE3C5E}" presName="rootConnector" presStyleLbl="node2" presStyleIdx="1" presStyleCnt="4"/>
      <dgm:spPr/>
    </dgm:pt>
    <dgm:pt modelId="{002FE2F9-AAA9-482E-9A77-513C82F8E055}" type="pres">
      <dgm:prSet presAssocID="{ECD6A8A4-0D45-46D0-87CB-74B3B1DE3C5E}" presName="hierChild4" presStyleCnt="0"/>
      <dgm:spPr/>
    </dgm:pt>
    <dgm:pt modelId="{F2B35760-6C44-4E5C-90F6-13EF885DDF05}" type="pres">
      <dgm:prSet presAssocID="{ECD6A8A4-0D45-46D0-87CB-74B3B1DE3C5E}" presName="hierChild5" presStyleCnt="0"/>
      <dgm:spPr/>
    </dgm:pt>
    <dgm:pt modelId="{4EBD79EB-0C3E-4B86-99AD-FE919E9AD3A9}" type="pres">
      <dgm:prSet presAssocID="{70AF21D2-6384-428A-8DB1-F7DD478E80C7}" presName="Name37" presStyleLbl="parChTrans1D2" presStyleIdx="2" presStyleCnt="4"/>
      <dgm:spPr/>
    </dgm:pt>
    <dgm:pt modelId="{D622E7E9-4C8C-4B9A-8193-1B9B263EC56D}" type="pres">
      <dgm:prSet presAssocID="{5174A6EE-6E49-48FD-80C3-81C721C1E8DB}" presName="hierRoot2" presStyleCnt="0">
        <dgm:presLayoutVars>
          <dgm:hierBranch val="init"/>
        </dgm:presLayoutVars>
      </dgm:prSet>
      <dgm:spPr/>
    </dgm:pt>
    <dgm:pt modelId="{10206604-17A5-49CF-BAD2-951740DA7CB9}" type="pres">
      <dgm:prSet presAssocID="{5174A6EE-6E49-48FD-80C3-81C721C1E8DB}" presName="rootComposite" presStyleCnt="0"/>
      <dgm:spPr/>
    </dgm:pt>
    <dgm:pt modelId="{D7E2C2D0-7C94-456C-BB14-6F8C7D29F3CF}" type="pres">
      <dgm:prSet presAssocID="{5174A6EE-6E49-48FD-80C3-81C721C1E8DB}" presName="rootText" presStyleLbl="node2" presStyleIdx="2" presStyleCnt="4" custScaleY="230013">
        <dgm:presLayoutVars>
          <dgm:chPref val="3"/>
        </dgm:presLayoutVars>
      </dgm:prSet>
      <dgm:spPr/>
    </dgm:pt>
    <dgm:pt modelId="{26279DC5-1F59-4090-8E5D-AD39BCB6D6A0}" type="pres">
      <dgm:prSet presAssocID="{5174A6EE-6E49-48FD-80C3-81C721C1E8DB}" presName="rootConnector" presStyleLbl="node2" presStyleIdx="2" presStyleCnt="4"/>
      <dgm:spPr/>
    </dgm:pt>
    <dgm:pt modelId="{39F3FC2B-1BBD-41AC-AE25-0876742CA3D3}" type="pres">
      <dgm:prSet presAssocID="{5174A6EE-6E49-48FD-80C3-81C721C1E8DB}" presName="hierChild4" presStyleCnt="0"/>
      <dgm:spPr/>
    </dgm:pt>
    <dgm:pt modelId="{8AC2F538-4C0A-4DA4-848F-A9312CABEA38}" type="pres">
      <dgm:prSet presAssocID="{5174A6EE-6E49-48FD-80C3-81C721C1E8DB}" presName="hierChild5" presStyleCnt="0"/>
      <dgm:spPr/>
    </dgm:pt>
    <dgm:pt modelId="{142756D6-2506-4644-A844-683F710365D4}" type="pres">
      <dgm:prSet presAssocID="{6502107A-C6E9-4745-8B26-3532AEF532E6}" presName="Name37" presStyleLbl="parChTrans1D2" presStyleIdx="3" presStyleCnt="4"/>
      <dgm:spPr/>
    </dgm:pt>
    <dgm:pt modelId="{1D932315-251A-4ECC-96FB-2BCF2C6E032A}" type="pres">
      <dgm:prSet presAssocID="{2F7B786C-6E20-46AA-9FDA-D54B46A1F49A}" presName="hierRoot2" presStyleCnt="0">
        <dgm:presLayoutVars>
          <dgm:hierBranch val="init"/>
        </dgm:presLayoutVars>
      </dgm:prSet>
      <dgm:spPr/>
    </dgm:pt>
    <dgm:pt modelId="{A4FC3C12-30E8-4AD3-A54A-F8723EC79939}" type="pres">
      <dgm:prSet presAssocID="{2F7B786C-6E20-46AA-9FDA-D54B46A1F49A}" presName="rootComposite" presStyleCnt="0"/>
      <dgm:spPr/>
    </dgm:pt>
    <dgm:pt modelId="{DCAE0CB0-B1FB-4FF5-AA87-60251E0EA733}" type="pres">
      <dgm:prSet presAssocID="{2F7B786C-6E20-46AA-9FDA-D54B46A1F49A}" presName="rootText" presStyleLbl="node2" presStyleIdx="3" presStyleCnt="4" custScaleY="230013">
        <dgm:presLayoutVars>
          <dgm:chPref val="3"/>
        </dgm:presLayoutVars>
      </dgm:prSet>
      <dgm:spPr/>
    </dgm:pt>
    <dgm:pt modelId="{E1FE23F6-418A-4F30-A92F-78CC14A35B8B}" type="pres">
      <dgm:prSet presAssocID="{2F7B786C-6E20-46AA-9FDA-D54B46A1F49A}" presName="rootConnector" presStyleLbl="node2" presStyleIdx="3" presStyleCnt="4"/>
      <dgm:spPr/>
    </dgm:pt>
    <dgm:pt modelId="{C276F8AA-DE35-4C22-A3A5-362A82263486}" type="pres">
      <dgm:prSet presAssocID="{2F7B786C-6E20-46AA-9FDA-D54B46A1F49A}" presName="hierChild4" presStyleCnt="0"/>
      <dgm:spPr/>
    </dgm:pt>
    <dgm:pt modelId="{43393126-AC2B-420A-8259-6049AAD8D5CF}" type="pres">
      <dgm:prSet presAssocID="{28DD6B88-678D-4185-92CB-66264ADB7CB3}" presName="Name37" presStyleLbl="parChTrans1D3" presStyleIdx="0" presStyleCnt="1"/>
      <dgm:spPr/>
    </dgm:pt>
    <dgm:pt modelId="{8AEFD5B6-88B1-4CDC-8EFF-967059F0146A}" type="pres">
      <dgm:prSet presAssocID="{C0D38E7B-4752-41B6-AEEB-CE9CBC35F534}" presName="hierRoot2" presStyleCnt="0">
        <dgm:presLayoutVars>
          <dgm:hierBranch val="init"/>
        </dgm:presLayoutVars>
      </dgm:prSet>
      <dgm:spPr/>
    </dgm:pt>
    <dgm:pt modelId="{9CAEC201-0573-4704-B454-70AA5190C716}" type="pres">
      <dgm:prSet presAssocID="{C0D38E7B-4752-41B6-AEEB-CE9CBC35F534}" presName="rootComposite" presStyleCnt="0"/>
      <dgm:spPr/>
    </dgm:pt>
    <dgm:pt modelId="{E63EB4D5-6EB8-4166-AB10-2383E3AB4094}" type="pres">
      <dgm:prSet presAssocID="{C0D38E7B-4752-41B6-AEEB-CE9CBC35F534}" presName="rootText" presStyleLbl="node3" presStyleIdx="0" presStyleCnt="1" custScaleX="129693" custScaleY="141703" custLinFactX="-152133" custLinFactNeighborX="-200000" custLinFactNeighborY="21788">
        <dgm:presLayoutVars>
          <dgm:chPref val="3"/>
        </dgm:presLayoutVars>
      </dgm:prSet>
      <dgm:spPr/>
    </dgm:pt>
    <dgm:pt modelId="{CC226BD0-9265-4CE5-B058-5C805F72526C}" type="pres">
      <dgm:prSet presAssocID="{C0D38E7B-4752-41B6-AEEB-CE9CBC35F534}" presName="rootConnector" presStyleLbl="node3" presStyleIdx="0" presStyleCnt="1"/>
      <dgm:spPr/>
    </dgm:pt>
    <dgm:pt modelId="{D3EA7C42-4122-4A4B-8652-039A1B865958}" type="pres">
      <dgm:prSet presAssocID="{C0D38E7B-4752-41B6-AEEB-CE9CBC35F534}" presName="hierChild4" presStyleCnt="0"/>
      <dgm:spPr/>
    </dgm:pt>
    <dgm:pt modelId="{CAFD8461-0977-44A0-B817-C452DDDF1E3C}" type="pres">
      <dgm:prSet presAssocID="{C0D38E7B-4752-41B6-AEEB-CE9CBC35F534}" presName="hierChild5" presStyleCnt="0"/>
      <dgm:spPr/>
    </dgm:pt>
    <dgm:pt modelId="{BCE9212B-EC71-4413-8A5B-42273FE84546}" type="pres">
      <dgm:prSet presAssocID="{2F7B786C-6E20-46AA-9FDA-D54B46A1F49A}" presName="hierChild5" presStyleCnt="0"/>
      <dgm:spPr/>
    </dgm:pt>
    <dgm:pt modelId="{DADA3B7A-4FC6-4A53-98C9-E53D6650E9EC}" type="pres">
      <dgm:prSet presAssocID="{92367ACC-9085-40F9-AA29-1AFCD400EDD6}" presName="hierChild3" presStyleCnt="0"/>
      <dgm:spPr/>
    </dgm:pt>
    <dgm:pt modelId="{746919A2-BA1E-47FA-A63B-2D6280657AD2}" type="pres">
      <dgm:prSet presAssocID="{45BD2469-AD3F-4431-A4B2-733541055FC5}" presName="hierRoot1" presStyleCnt="0">
        <dgm:presLayoutVars>
          <dgm:hierBranch val="init"/>
        </dgm:presLayoutVars>
      </dgm:prSet>
      <dgm:spPr/>
    </dgm:pt>
    <dgm:pt modelId="{F15824DA-5055-4942-B160-2F712A601B8A}" type="pres">
      <dgm:prSet presAssocID="{45BD2469-AD3F-4431-A4B2-733541055FC5}" presName="rootComposite1" presStyleCnt="0"/>
      <dgm:spPr/>
    </dgm:pt>
    <dgm:pt modelId="{E81963CD-231A-48C6-8D99-C8D6E2EB47FB}" type="pres">
      <dgm:prSet presAssocID="{45BD2469-AD3F-4431-A4B2-733541055FC5}" presName="rootText1" presStyleLbl="node0" presStyleIdx="1" presStyleCnt="2" custScaleX="139579" custScaleY="103025" custLinFactX="-100000" custLinFactY="200000" custLinFactNeighborX="-119009" custLinFactNeighborY="246301">
        <dgm:presLayoutVars>
          <dgm:chPref val="3"/>
        </dgm:presLayoutVars>
      </dgm:prSet>
      <dgm:spPr/>
    </dgm:pt>
    <dgm:pt modelId="{CCF082A9-D728-460E-9C2F-19EECD2C1B4C}" type="pres">
      <dgm:prSet presAssocID="{45BD2469-AD3F-4431-A4B2-733541055FC5}" presName="rootConnector1" presStyleLbl="node1" presStyleIdx="0" presStyleCnt="0"/>
      <dgm:spPr/>
    </dgm:pt>
    <dgm:pt modelId="{4C7E2170-1051-4E00-B87D-2CD448EDBC7E}" type="pres">
      <dgm:prSet presAssocID="{45BD2469-AD3F-4431-A4B2-733541055FC5}" presName="hierChild2" presStyleCnt="0"/>
      <dgm:spPr/>
    </dgm:pt>
    <dgm:pt modelId="{9B7A2C03-8EC3-4031-8BB1-0D8BD0C7830D}" type="pres">
      <dgm:prSet presAssocID="{45BD2469-AD3F-4431-A4B2-733541055FC5}" presName="hierChild3" presStyleCnt="0"/>
      <dgm:spPr/>
    </dgm:pt>
  </dgm:ptLst>
  <dgm:cxnLst>
    <dgm:cxn modelId="{3F66C705-A1D0-4012-9092-BF1990542B1C}" srcId="{298407CF-6DE7-4DE4-B3D2-3F84B43E3398}" destId="{92367ACC-9085-40F9-AA29-1AFCD400EDD6}" srcOrd="0" destOrd="0" parTransId="{BD78CDAF-5747-4E2B-80D2-0006814AEC32}" sibTransId="{709D367F-AF02-42C0-A788-5BE3D0EDD8A5}"/>
    <dgm:cxn modelId="{D6E2AB0C-7840-427B-B117-40898C1BE02E}" type="presOf" srcId="{70AF21D2-6384-428A-8DB1-F7DD478E80C7}" destId="{4EBD79EB-0C3E-4B86-99AD-FE919E9AD3A9}" srcOrd="0" destOrd="0" presId="urn:microsoft.com/office/officeart/2005/8/layout/orgChart1"/>
    <dgm:cxn modelId="{C3459A0F-24AB-46F9-AAC7-E804A38684D0}" type="presOf" srcId="{45BD2469-AD3F-4431-A4B2-733541055FC5}" destId="{E81963CD-231A-48C6-8D99-C8D6E2EB47FB}" srcOrd="0" destOrd="0" presId="urn:microsoft.com/office/officeart/2005/8/layout/orgChart1"/>
    <dgm:cxn modelId="{E889531E-3FAF-4089-8DD3-E9EE666E4BA7}" type="presOf" srcId="{5174A6EE-6E49-48FD-80C3-81C721C1E8DB}" destId="{D7E2C2D0-7C94-456C-BB14-6F8C7D29F3CF}" srcOrd="0" destOrd="0" presId="urn:microsoft.com/office/officeart/2005/8/layout/orgChart1"/>
    <dgm:cxn modelId="{DCF89C2F-E287-4CB8-B712-60D5AD46F969}" srcId="{298407CF-6DE7-4DE4-B3D2-3F84B43E3398}" destId="{45BD2469-AD3F-4431-A4B2-733541055FC5}" srcOrd="1" destOrd="0" parTransId="{E8777B1F-7460-4CAB-AD3A-CDD058A884EB}" sibTransId="{46F9F44A-8523-4260-8482-20F19955187C}"/>
    <dgm:cxn modelId="{C6CDBE30-BB75-4998-AFFE-EC1C10D5E8E4}" type="presOf" srcId="{28DD6B88-678D-4185-92CB-66264ADB7CB3}" destId="{43393126-AC2B-420A-8259-6049AAD8D5CF}" srcOrd="0" destOrd="0" presId="urn:microsoft.com/office/officeart/2005/8/layout/orgChart1"/>
    <dgm:cxn modelId="{D7E53231-4A8E-4CC3-B353-A001FEC9DB48}" type="presOf" srcId="{ECD6A8A4-0D45-46D0-87CB-74B3B1DE3C5E}" destId="{05406DC2-CB3E-4F85-9B93-6AB0A013AE5E}" srcOrd="0" destOrd="0" presId="urn:microsoft.com/office/officeart/2005/8/layout/orgChart1"/>
    <dgm:cxn modelId="{02AB7B39-F76D-4DB6-94E5-88E03C772C7D}" type="presOf" srcId="{ECD6A8A4-0D45-46D0-87CB-74B3B1DE3C5E}" destId="{68BF34D8-3C6F-49C0-BC99-C05EF8F6218E}" srcOrd="1" destOrd="0" presId="urn:microsoft.com/office/officeart/2005/8/layout/orgChart1"/>
    <dgm:cxn modelId="{F1B2943E-34F3-4F07-9E4A-8C01E2CF39E9}" srcId="{92367ACC-9085-40F9-AA29-1AFCD400EDD6}" destId="{ECD6A8A4-0D45-46D0-87CB-74B3B1DE3C5E}" srcOrd="1" destOrd="0" parTransId="{3AD1FC63-DE2A-4668-8877-5907D34FC679}" sibTransId="{3F800702-7732-4F41-B1DD-2BE7D9449525}"/>
    <dgm:cxn modelId="{EA650D43-80C2-4B5B-99CE-D28048FC721D}" type="presOf" srcId="{298407CF-6DE7-4DE4-B3D2-3F84B43E3398}" destId="{925C8D01-8F17-4023-AF37-1A323126482B}" srcOrd="0" destOrd="0" presId="urn:microsoft.com/office/officeart/2005/8/layout/orgChart1"/>
    <dgm:cxn modelId="{EFC4326F-BA19-4433-82E9-0C4EC432965C}" type="presOf" srcId="{C0D38E7B-4752-41B6-AEEB-CE9CBC35F534}" destId="{E63EB4D5-6EB8-4166-AB10-2383E3AB4094}" srcOrd="0" destOrd="0" presId="urn:microsoft.com/office/officeart/2005/8/layout/orgChart1"/>
    <dgm:cxn modelId="{2A63C173-DDD3-4C82-B7AB-7D7059ED12E5}" type="presOf" srcId="{6502107A-C6E9-4745-8B26-3532AEF532E6}" destId="{142756D6-2506-4644-A844-683F710365D4}" srcOrd="0" destOrd="0" presId="urn:microsoft.com/office/officeart/2005/8/layout/orgChart1"/>
    <dgm:cxn modelId="{F95EAC5A-8991-4210-9895-2A13DDB9E5C7}" type="presOf" srcId="{22D70E60-E5DA-426E-9751-03A5982468A8}" destId="{CDA99F85-B8B6-4E01-9EF3-AAD379BE82CA}" srcOrd="0" destOrd="0" presId="urn:microsoft.com/office/officeart/2005/8/layout/orgChart1"/>
    <dgm:cxn modelId="{58554E7C-F36A-4A0F-BA82-1356A48F3D33}" srcId="{92367ACC-9085-40F9-AA29-1AFCD400EDD6}" destId="{2F7B786C-6E20-46AA-9FDA-D54B46A1F49A}" srcOrd="3" destOrd="0" parTransId="{6502107A-C6E9-4745-8B26-3532AEF532E6}" sibTransId="{893F9FC0-6A6C-4CF4-A504-86751131FAA2}"/>
    <dgm:cxn modelId="{3601AD90-03F7-4E45-8C08-3C9EBB41BD3A}" srcId="{2F7B786C-6E20-46AA-9FDA-D54B46A1F49A}" destId="{C0D38E7B-4752-41B6-AEEB-CE9CBC35F534}" srcOrd="0" destOrd="0" parTransId="{28DD6B88-678D-4185-92CB-66264ADB7CB3}" sibTransId="{B3F14DC9-491C-463F-B66E-E9758E3F4E13}"/>
    <dgm:cxn modelId="{D9B9B290-879C-40D6-89D9-610BC3A9B1A8}" type="presOf" srcId="{C0D38E7B-4752-41B6-AEEB-CE9CBC35F534}" destId="{CC226BD0-9265-4CE5-B058-5C805F72526C}" srcOrd="1" destOrd="0" presId="urn:microsoft.com/office/officeart/2005/8/layout/orgChart1"/>
    <dgm:cxn modelId="{24273E91-8059-47EE-AECF-80B83FB2BF04}" type="presOf" srcId="{45BD2469-AD3F-4431-A4B2-733541055FC5}" destId="{CCF082A9-D728-460E-9C2F-19EECD2C1B4C}" srcOrd="1" destOrd="0" presId="urn:microsoft.com/office/officeart/2005/8/layout/orgChart1"/>
    <dgm:cxn modelId="{B9EC14A1-B25D-404F-9809-B5CFD2D1C775}" type="presOf" srcId="{2F7B786C-6E20-46AA-9FDA-D54B46A1F49A}" destId="{DCAE0CB0-B1FB-4FF5-AA87-60251E0EA733}" srcOrd="0" destOrd="0" presId="urn:microsoft.com/office/officeart/2005/8/layout/orgChart1"/>
    <dgm:cxn modelId="{7EFE94A1-27AE-4CE3-AD70-3B2F16105B8C}" type="presOf" srcId="{92367ACC-9085-40F9-AA29-1AFCD400EDD6}" destId="{9AC0BE7D-FA1C-4F0F-87E5-6962AADD776C}" srcOrd="1" destOrd="0" presId="urn:microsoft.com/office/officeart/2005/8/layout/orgChart1"/>
    <dgm:cxn modelId="{77F539A7-46A4-40B6-A5E7-5B7F6454CFC0}" type="presOf" srcId="{92367ACC-9085-40F9-AA29-1AFCD400EDD6}" destId="{9AB07843-5861-4DC1-9447-353CC47A2C90}" srcOrd="0" destOrd="0" presId="urn:microsoft.com/office/officeart/2005/8/layout/orgChart1"/>
    <dgm:cxn modelId="{6FB8D9AD-3EF8-46AE-8961-D29F7ACB5882}" srcId="{92367ACC-9085-40F9-AA29-1AFCD400EDD6}" destId="{BF351709-CE83-4BA0-A83F-A2D3A7A2E2F9}" srcOrd="0" destOrd="0" parTransId="{22D70E60-E5DA-426E-9751-03A5982468A8}" sibTransId="{04EF556B-F103-4DD1-BF81-D65C51CF5C08}"/>
    <dgm:cxn modelId="{5386B5B3-1E3B-4FB6-A497-BB43746A4E16}" type="presOf" srcId="{2F7B786C-6E20-46AA-9FDA-D54B46A1F49A}" destId="{E1FE23F6-418A-4F30-A92F-78CC14A35B8B}" srcOrd="1" destOrd="0" presId="urn:microsoft.com/office/officeart/2005/8/layout/orgChart1"/>
    <dgm:cxn modelId="{FF8DC1B5-D996-4A24-9FD4-E97C2411549D}" type="presOf" srcId="{BF351709-CE83-4BA0-A83F-A2D3A7A2E2F9}" destId="{63A40B16-379F-4001-AE30-E81269C0A6C0}" srcOrd="0" destOrd="0" presId="urn:microsoft.com/office/officeart/2005/8/layout/orgChart1"/>
    <dgm:cxn modelId="{156DE0C4-C3B3-4D93-8353-3849B46B0A43}" type="presOf" srcId="{5174A6EE-6E49-48FD-80C3-81C721C1E8DB}" destId="{26279DC5-1F59-4090-8E5D-AD39BCB6D6A0}" srcOrd="1" destOrd="0" presId="urn:microsoft.com/office/officeart/2005/8/layout/orgChart1"/>
    <dgm:cxn modelId="{635A13D0-4367-479B-9274-70115E1F0BA0}" type="presOf" srcId="{3AD1FC63-DE2A-4668-8877-5907D34FC679}" destId="{A8EBD3CD-D008-4BE4-8EBF-92782C0F6C30}" srcOrd="0" destOrd="0" presId="urn:microsoft.com/office/officeart/2005/8/layout/orgChart1"/>
    <dgm:cxn modelId="{F66017D5-684D-4284-BCEF-FF455E650A16}" type="presOf" srcId="{BF351709-CE83-4BA0-A83F-A2D3A7A2E2F9}" destId="{0039CCA5-3CA3-4EE8-B46B-2ED60FCDFBCD}" srcOrd="1" destOrd="0" presId="urn:microsoft.com/office/officeart/2005/8/layout/orgChart1"/>
    <dgm:cxn modelId="{03C12CE7-EDB3-48BF-A81D-1421D3AF2B57}" srcId="{92367ACC-9085-40F9-AA29-1AFCD400EDD6}" destId="{5174A6EE-6E49-48FD-80C3-81C721C1E8DB}" srcOrd="2" destOrd="0" parTransId="{70AF21D2-6384-428A-8DB1-F7DD478E80C7}" sibTransId="{CE1F88EE-6D67-4834-A94B-E47F1B3A39AE}"/>
    <dgm:cxn modelId="{09B59630-2B81-4038-87D7-A7FE27761431}" type="presParOf" srcId="{925C8D01-8F17-4023-AF37-1A323126482B}" destId="{63B743E3-0C57-4F89-961C-7CFD0716D48D}" srcOrd="0" destOrd="0" presId="urn:microsoft.com/office/officeart/2005/8/layout/orgChart1"/>
    <dgm:cxn modelId="{36892D44-05D0-4A59-B7C1-C1A097C0F4D7}" type="presParOf" srcId="{63B743E3-0C57-4F89-961C-7CFD0716D48D}" destId="{E79E4AFE-B6B6-4F9F-A2DD-5FE8C072DB58}" srcOrd="0" destOrd="0" presId="urn:microsoft.com/office/officeart/2005/8/layout/orgChart1"/>
    <dgm:cxn modelId="{CA039386-5EBA-4524-9A87-2F82C80198C6}" type="presParOf" srcId="{E79E4AFE-B6B6-4F9F-A2DD-5FE8C072DB58}" destId="{9AB07843-5861-4DC1-9447-353CC47A2C90}" srcOrd="0" destOrd="0" presId="urn:microsoft.com/office/officeart/2005/8/layout/orgChart1"/>
    <dgm:cxn modelId="{71850B36-C3E2-4AC3-BD74-63142A243F77}" type="presParOf" srcId="{E79E4AFE-B6B6-4F9F-A2DD-5FE8C072DB58}" destId="{9AC0BE7D-FA1C-4F0F-87E5-6962AADD776C}" srcOrd="1" destOrd="0" presId="urn:microsoft.com/office/officeart/2005/8/layout/orgChart1"/>
    <dgm:cxn modelId="{190C4B18-6FDC-4F43-9B83-5A483625C50C}" type="presParOf" srcId="{63B743E3-0C57-4F89-961C-7CFD0716D48D}" destId="{EF5D035F-D885-443A-B91C-9D076A3FA54A}" srcOrd="1" destOrd="0" presId="urn:microsoft.com/office/officeart/2005/8/layout/orgChart1"/>
    <dgm:cxn modelId="{D76BB495-AA56-47AE-9B2D-4746840C13A1}" type="presParOf" srcId="{EF5D035F-D885-443A-B91C-9D076A3FA54A}" destId="{CDA99F85-B8B6-4E01-9EF3-AAD379BE82CA}" srcOrd="0" destOrd="0" presId="urn:microsoft.com/office/officeart/2005/8/layout/orgChart1"/>
    <dgm:cxn modelId="{D8A574F1-62DD-4047-8B78-7F533C9F665E}" type="presParOf" srcId="{EF5D035F-D885-443A-B91C-9D076A3FA54A}" destId="{091F8F43-A06A-43BB-A040-24CEF6143F57}" srcOrd="1" destOrd="0" presId="urn:microsoft.com/office/officeart/2005/8/layout/orgChart1"/>
    <dgm:cxn modelId="{08620A1C-59DE-45ED-AF0C-0E03BD47A5AD}" type="presParOf" srcId="{091F8F43-A06A-43BB-A040-24CEF6143F57}" destId="{F6F49D61-CEC0-4E0E-B672-A130C5FD5E9E}" srcOrd="0" destOrd="0" presId="urn:microsoft.com/office/officeart/2005/8/layout/orgChart1"/>
    <dgm:cxn modelId="{46A8663D-8393-435D-A707-3191C92839C3}" type="presParOf" srcId="{F6F49D61-CEC0-4E0E-B672-A130C5FD5E9E}" destId="{63A40B16-379F-4001-AE30-E81269C0A6C0}" srcOrd="0" destOrd="0" presId="urn:microsoft.com/office/officeart/2005/8/layout/orgChart1"/>
    <dgm:cxn modelId="{38D5117E-3C46-40F1-A840-4F583C453FE2}" type="presParOf" srcId="{F6F49D61-CEC0-4E0E-B672-A130C5FD5E9E}" destId="{0039CCA5-3CA3-4EE8-B46B-2ED60FCDFBCD}" srcOrd="1" destOrd="0" presId="urn:microsoft.com/office/officeart/2005/8/layout/orgChart1"/>
    <dgm:cxn modelId="{25CA3185-52D6-4FE2-8842-27C97312FC5C}" type="presParOf" srcId="{091F8F43-A06A-43BB-A040-24CEF6143F57}" destId="{48C867C1-D9A2-4A3F-A5CF-D4D959323A08}" srcOrd="1" destOrd="0" presId="urn:microsoft.com/office/officeart/2005/8/layout/orgChart1"/>
    <dgm:cxn modelId="{394F317E-F3C8-45A9-923C-1489E2675E4B}" type="presParOf" srcId="{091F8F43-A06A-43BB-A040-24CEF6143F57}" destId="{64E3EFD7-C1BF-4CAC-8012-B4D425305309}" srcOrd="2" destOrd="0" presId="urn:microsoft.com/office/officeart/2005/8/layout/orgChart1"/>
    <dgm:cxn modelId="{58D1E3FA-09BA-401B-A382-0122895B177D}" type="presParOf" srcId="{EF5D035F-D885-443A-B91C-9D076A3FA54A}" destId="{A8EBD3CD-D008-4BE4-8EBF-92782C0F6C30}" srcOrd="2" destOrd="0" presId="urn:microsoft.com/office/officeart/2005/8/layout/orgChart1"/>
    <dgm:cxn modelId="{A77A9C14-93BC-4376-8F68-C74F2855BB01}" type="presParOf" srcId="{EF5D035F-D885-443A-B91C-9D076A3FA54A}" destId="{D2298527-A878-44CC-864D-E62F9572FC03}" srcOrd="3" destOrd="0" presId="urn:microsoft.com/office/officeart/2005/8/layout/orgChart1"/>
    <dgm:cxn modelId="{65DF942B-435C-4195-B361-C2F6D7A53255}" type="presParOf" srcId="{D2298527-A878-44CC-864D-E62F9572FC03}" destId="{CF1672B1-38FE-4E77-8E03-42DE5AF84169}" srcOrd="0" destOrd="0" presId="urn:microsoft.com/office/officeart/2005/8/layout/orgChart1"/>
    <dgm:cxn modelId="{FD9B4FE6-B07A-4BF5-A966-366D1231DD05}" type="presParOf" srcId="{CF1672B1-38FE-4E77-8E03-42DE5AF84169}" destId="{05406DC2-CB3E-4F85-9B93-6AB0A013AE5E}" srcOrd="0" destOrd="0" presId="urn:microsoft.com/office/officeart/2005/8/layout/orgChart1"/>
    <dgm:cxn modelId="{DBA0559E-B872-4837-B060-819693538C04}" type="presParOf" srcId="{CF1672B1-38FE-4E77-8E03-42DE5AF84169}" destId="{68BF34D8-3C6F-49C0-BC99-C05EF8F6218E}" srcOrd="1" destOrd="0" presId="urn:microsoft.com/office/officeart/2005/8/layout/orgChart1"/>
    <dgm:cxn modelId="{A9AF98EC-3D85-490C-84F5-C032FABF14EA}" type="presParOf" srcId="{D2298527-A878-44CC-864D-E62F9572FC03}" destId="{002FE2F9-AAA9-482E-9A77-513C82F8E055}" srcOrd="1" destOrd="0" presId="urn:microsoft.com/office/officeart/2005/8/layout/orgChart1"/>
    <dgm:cxn modelId="{C1F44B0F-557E-4A62-8FE5-5D3364EA6802}" type="presParOf" srcId="{D2298527-A878-44CC-864D-E62F9572FC03}" destId="{F2B35760-6C44-4E5C-90F6-13EF885DDF05}" srcOrd="2" destOrd="0" presId="urn:microsoft.com/office/officeart/2005/8/layout/orgChart1"/>
    <dgm:cxn modelId="{1E5C0F0D-C5CB-4A47-A47D-6BC89D68EE8A}" type="presParOf" srcId="{EF5D035F-D885-443A-B91C-9D076A3FA54A}" destId="{4EBD79EB-0C3E-4B86-99AD-FE919E9AD3A9}" srcOrd="4" destOrd="0" presId="urn:microsoft.com/office/officeart/2005/8/layout/orgChart1"/>
    <dgm:cxn modelId="{5FBC4D14-E9C5-4260-9ACB-604CEE060C40}" type="presParOf" srcId="{EF5D035F-D885-443A-B91C-9D076A3FA54A}" destId="{D622E7E9-4C8C-4B9A-8193-1B9B263EC56D}" srcOrd="5" destOrd="0" presId="urn:microsoft.com/office/officeart/2005/8/layout/orgChart1"/>
    <dgm:cxn modelId="{1208B32A-6785-49C8-9436-BEC3B4BADFB2}" type="presParOf" srcId="{D622E7E9-4C8C-4B9A-8193-1B9B263EC56D}" destId="{10206604-17A5-49CF-BAD2-951740DA7CB9}" srcOrd="0" destOrd="0" presId="urn:microsoft.com/office/officeart/2005/8/layout/orgChart1"/>
    <dgm:cxn modelId="{F0681A22-5D6A-4660-B41E-317D016E92CF}" type="presParOf" srcId="{10206604-17A5-49CF-BAD2-951740DA7CB9}" destId="{D7E2C2D0-7C94-456C-BB14-6F8C7D29F3CF}" srcOrd="0" destOrd="0" presId="urn:microsoft.com/office/officeart/2005/8/layout/orgChart1"/>
    <dgm:cxn modelId="{23961BC5-C99D-4AB9-A96A-7CBD15FCA1B5}" type="presParOf" srcId="{10206604-17A5-49CF-BAD2-951740DA7CB9}" destId="{26279DC5-1F59-4090-8E5D-AD39BCB6D6A0}" srcOrd="1" destOrd="0" presId="urn:microsoft.com/office/officeart/2005/8/layout/orgChart1"/>
    <dgm:cxn modelId="{236C9C02-1BBF-4B1F-B49D-D09AD2CE7D4B}" type="presParOf" srcId="{D622E7E9-4C8C-4B9A-8193-1B9B263EC56D}" destId="{39F3FC2B-1BBD-41AC-AE25-0876742CA3D3}" srcOrd="1" destOrd="0" presId="urn:microsoft.com/office/officeart/2005/8/layout/orgChart1"/>
    <dgm:cxn modelId="{3C50C0ED-E832-4EE5-A45D-83644B031FAF}" type="presParOf" srcId="{D622E7E9-4C8C-4B9A-8193-1B9B263EC56D}" destId="{8AC2F538-4C0A-4DA4-848F-A9312CABEA38}" srcOrd="2" destOrd="0" presId="urn:microsoft.com/office/officeart/2005/8/layout/orgChart1"/>
    <dgm:cxn modelId="{1D8622C6-7317-48CB-95CB-E65AB2CE94A6}" type="presParOf" srcId="{EF5D035F-D885-443A-B91C-9D076A3FA54A}" destId="{142756D6-2506-4644-A844-683F710365D4}" srcOrd="6" destOrd="0" presId="urn:microsoft.com/office/officeart/2005/8/layout/orgChart1"/>
    <dgm:cxn modelId="{33C66CFD-B3EC-4387-993E-011CD1D25170}" type="presParOf" srcId="{EF5D035F-D885-443A-B91C-9D076A3FA54A}" destId="{1D932315-251A-4ECC-96FB-2BCF2C6E032A}" srcOrd="7" destOrd="0" presId="urn:microsoft.com/office/officeart/2005/8/layout/orgChart1"/>
    <dgm:cxn modelId="{6C0DC10B-FC5C-477B-B8FA-D28E07EDF8E2}" type="presParOf" srcId="{1D932315-251A-4ECC-96FB-2BCF2C6E032A}" destId="{A4FC3C12-30E8-4AD3-A54A-F8723EC79939}" srcOrd="0" destOrd="0" presId="urn:microsoft.com/office/officeart/2005/8/layout/orgChart1"/>
    <dgm:cxn modelId="{51CDFC59-B5BF-4B85-A866-F53DB96CAF5D}" type="presParOf" srcId="{A4FC3C12-30E8-4AD3-A54A-F8723EC79939}" destId="{DCAE0CB0-B1FB-4FF5-AA87-60251E0EA733}" srcOrd="0" destOrd="0" presId="urn:microsoft.com/office/officeart/2005/8/layout/orgChart1"/>
    <dgm:cxn modelId="{E03D4557-8EB4-42C4-9587-474C910376BD}" type="presParOf" srcId="{A4FC3C12-30E8-4AD3-A54A-F8723EC79939}" destId="{E1FE23F6-418A-4F30-A92F-78CC14A35B8B}" srcOrd="1" destOrd="0" presId="urn:microsoft.com/office/officeart/2005/8/layout/orgChart1"/>
    <dgm:cxn modelId="{888CEB21-AA33-47C0-8273-D931A21ED828}" type="presParOf" srcId="{1D932315-251A-4ECC-96FB-2BCF2C6E032A}" destId="{C276F8AA-DE35-4C22-A3A5-362A82263486}" srcOrd="1" destOrd="0" presId="urn:microsoft.com/office/officeart/2005/8/layout/orgChart1"/>
    <dgm:cxn modelId="{ADE558F3-665B-4C32-B124-76FDC83915E5}" type="presParOf" srcId="{C276F8AA-DE35-4C22-A3A5-362A82263486}" destId="{43393126-AC2B-420A-8259-6049AAD8D5CF}" srcOrd="0" destOrd="0" presId="urn:microsoft.com/office/officeart/2005/8/layout/orgChart1"/>
    <dgm:cxn modelId="{B69DF60A-A482-4F6F-9F41-A35751040927}" type="presParOf" srcId="{C276F8AA-DE35-4C22-A3A5-362A82263486}" destId="{8AEFD5B6-88B1-4CDC-8EFF-967059F0146A}" srcOrd="1" destOrd="0" presId="urn:microsoft.com/office/officeart/2005/8/layout/orgChart1"/>
    <dgm:cxn modelId="{4CDD9798-F5A9-4E87-A5AA-185185FA6212}" type="presParOf" srcId="{8AEFD5B6-88B1-4CDC-8EFF-967059F0146A}" destId="{9CAEC201-0573-4704-B454-70AA5190C716}" srcOrd="0" destOrd="0" presId="urn:microsoft.com/office/officeart/2005/8/layout/orgChart1"/>
    <dgm:cxn modelId="{8B196F77-CC15-4EB9-9839-F346494374DE}" type="presParOf" srcId="{9CAEC201-0573-4704-B454-70AA5190C716}" destId="{E63EB4D5-6EB8-4166-AB10-2383E3AB4094}" srcOrd="0" destOrd="0" presId="urn:microsoft.com/office/officeart/2005/8/layout/orgChart1"/>
    <dgm:cxn modelId="{B996C67B-C111-40CE-A6FA-17412B9E102E}" type="presParOf" srcId="{9CAEC201-0573-4704-B454-70AA5190C716}" destId="{CC226BD0-9265-4CE5-B058-5C805F72526C}" srcOrd="1" destOrd="0" presId="urn:microsoft.com/office/officeart/2005/8/layout/orgChart1"/>
    <dgm:cxn modelId="{40145676-D447-4D05-8B28-3ABD8817D77A}" type="presParOf" srcId="{8AEFD5B6-88B1-4CDC-8EFF-967059F0146A}" destId="{D3EA7C42-4122-4A4B-8652-039A1B865958}" srcOrd="1" destOrd="0" presId="urn:microsoft.com/office/officeart/2005/8/layout/orgChart1"/>
    <dgm:cxn modelId="{58D789F6-F688-4F5B-954B-B8BCB576D8B1}" type="presParOf" srcId="{8AEFD5B6-88B1-4CDC-8EFF-967059F0146A}" destId="{CAFD8461-0977-44A0-B817-C452DDDF1E3C}" srcOrd="2" destOrd="0" presId="urn:microsoft.com/office/officeart/2005/8/layout/orgChart1"/>
    <dgm:cxn modelId="{408494A7-E16D-4C6A-9E08-95EB6F2A90CA}" type="presParOf" srcId="{1D932315-251A-4ECC-96FB-2BCF2C6E032A}" destId="{BCE9212B-EC71-4413-8A5B-42273FE84546}" srcOrd="2" destOrd="0" presId="urn:microsoft.com/office/officeart/2005/8/layout/orgChart1"/>
    <dgm:cxn modelId="{36545C38-103B-4070-BB8A-19AA7B7F7CE4}" type="presParOf" srcId="{63B743E3-0C57-4F89-961C-7CFD0716D48D}" destId="{DADA3B7A-4FC6-4A53-98C9-E53D6650E9EC}" srcOrd="2" destOrd="0" presId="urn:microsoft.com/office/officeart/2005/8/layout/orgChart1"/>
    <dgm:cxn modelId="{2CF4447D-D483-4466-9B43-4CCFAE2384FE}" type="presParOf" srcId="{925C8D01-8F17-4023-AF37-1A323126482B}" destId="{746919A2-BA1E-47FA-A63B-2D6280657AD2}" srcOrd="1" destOrd="0" presId="urn:microsoft.com/office/officeart/2005/8/layout/orgChart1"/>
    <dgm:cxn modelId="{DBC96F41-58B6-4C1B-B77E-D6FA377953D7}" type="presParOf" srcId="{746919A2-BA1E-47FA-A63B-2D6280657AD2}" destId="{F15824DA-5055-4942-B160-2F712A601B8A}" srcOrd="0" destOrd="0" presId="urn:microsoft.com/office/officeart/2005/8/layout/orgChart1"/>
    <dgm:cxn modelId="{40BB8475-E45F-4B2A-B9C1-1FCD7A18B923}" type="presParOf" srcId="{F15824DA-5055-4942-B160-2F712A601B8A}" destId="{E81963CD-231A-48C6-8D99-C8D6E2EB47FB}" srcOrd="0" destOrd="0" presId="urn:microsoft.com/office/officeart/2005/8/layout/orgChart1"/>
    <dgm:cxn modelId="{E76E8763-A888-4718-B840-C9DE5405B5EE}" type="presParOf" srcId="{F15824DA-5055-4942-B160-2F712A601B8A}" destId="{CCF082A9-D728-460E-9C2F-19EECD2C1B4C}" srcOrd="1" destOrd="0" presId="urn:microsoft.com/office/officeart/2005/8/layout/orgChart1"/>
    <dgm:cxn modelId="{A885FE84-D0E1-42BC-B22F-E0B036163D1B}" type="presParOf" srcId="{746919A2-BA1E-47FA-A63B-2D6280657AD2}" destId="{4C7E2170-1051-4E00-B87D-2CD448EDBC7E}" srcOrd="1" destOrd="0" presId="urn:microsoft.com/office/officeart/2005/8/layout/orgChart1"/>
    <dgm:cxn modelId="{FD569CBB-A345-42E0-8467-49D5CF880A15}" type="presParOf" srcId="{746919A2-BA1E-47FA-A63B-2D6280657AD2}" destId="{9B7A2C03-8EC3-4031-8BB1-0D8BD0C7830D}" srcOrd="2" destOrd="0" presId="urn:microsoft.com/office/officeart/2005/8/layout/orgChart1"/>
  </dgm:cxnLst>
  <dgm:bg>
    <a:noFill/>
  </dgm:bg>
  <dgm:whole>
    <a:ln>
      <a:noFill/>
    </a:ln>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393126-AC2B-420A-8259-6049AAD8D5CF}">
      <dsp:nvSpPr>
        <dsp:cNvPr id="0" name=""/>
        <dsp:cNvSpPr/>
      </dsp:nvSpPr>
      <dsp:spPr>
        <a:xfrm>
          <a:off x="2158149" y="2769331"/>
          <a:ext cx="2699661" cy="876111"/>
        </a:xfrm>
        <a:custGeom>
          <a:avLst/>
          <a:gdLst/>
          <a:ahLst/>
          <a:cxnLst/>
          <a:rect l="0" t="0" r="0" b="0"/>
          <a:pathLst>
            <a:path>
              <a:moveTo>
                <a:pt x="2699661" y="0"/>
              </a:moveTo>
              <a:lnTo>
                <a:pt x="2699661" y="876111"/>
              </a:lnTo>
              <a:lnTo>
                <a:pt x="0" y="876111"/>
              </a:lnTo>
            </a:path>
          </a:pathLst>
        </a:custGeom>
        <a:noFill/>
        <a:ln w="9525" cap="flat" cmpd="sng" algn="ctr">
          <a:solidFill>
            <a:schemeClr val="accent1">
              <a:tint val="7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42756D6-2506-4644-A844-683F710365D4}">
      <dsp:nvSpPr>
        <dsp:cNvPr id="0" name=""/>
        <dsp:cNvSpPr/>
      </dsp:nvSpPr>
      <dsp:spPr>
        <a:xfrm>
          <a:off x="3016304" y="999317"/>
          <a:ext cx="2362073" cy="273297"/>
        </a:xfrm>
        <a:custGeom>
          <a:avLst/>
          <a:gdLst/>
          <a:ahLst/>
          <a:cxnLst/>
          <a:rect l="0" t="0" r="0" b="0"/>
          <a:pathLst>
            <a:path>
              <a:moveTo>
                <a:pt x="0" y="0"/>
              </a:moveTo>
              <a:lnTo>
                <a:pt x="0" y="136648"/>
              </a:lnTo>
              <a:lnTo>
                <a:pt x="2362073" y="136648"/>
              </a:lnTo>
              <a:lnTo>
                <a:pt x="2362073" y="273297"/>
              </a:lnTo>
            </a:path>
          </a:pathLst>
        </a:custGeom>
        <a:noFill/>
        <a:ln w="9525" cap="flat" cmpd="sng" algn="ctr">
          <a:solidFill>
            <a:schemeClr val="accent1">
              <a:tint val="9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4EBD79EB-0C3E-4B86-99AD-FE919E9AD3A9}">
      <dsp:nvSpPr>
        <dsp:cNvPr id="0" name=""/>
        <dsp:cNvSpPr/>
      </dsp:nvSpPr>
      <dsp:spPr>
        <a:xfrm>
          <a:off x="3016304" y="999317"/>
          <a:ext cx="787357" cy="273297"/>
        </a:xfrm>
        <a:custGeom>
          <a:avLst/>
          <a:gdLst/>
          <a:ahLst/>
          <a:cxnLst/>
          <a:rect l="0" t="0" r="0" b="0"/>
          <a:pathLst>
            <a:path>
              <a:moveTo>
                <a:pt x="0" y="0"/>
              </a:moveTo>
              <a:lnTo>
                <a:pt x="0" y="136648"/>
              </a:lnTo>
              <a:lnTo>
                <a:pt x="787357" y="136648"/>
              </a:lnTo>
              <a:lnTo>
                <a:pt x="787357" y="273297"/>
              </a:lnTo>
            </a:path>
          </a:pathLst>
        </a:custGeom>
        <a:noFill/>
        <a:ln w="9525" cap="flat" cmpd="sng" algn="ctr">
          <a:solidFill>
            <a:schemeClr val="accent1">
              <a:tint val="9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A8EBD3CD-D008-4BE4-8EBF-92782C0F6C30}">
      <dsp:nvSpPr>
        <dsp:cNvPr id="0" name=""/>
        <dsp:cNvSpPr/>
      </dsp:nvSpPr>
      <dsp:spPr>
        <a:xfrm>
          <a:off x="2228946" y="999317"/>
          <a:ext cx="787357" cy="273297"/>
        </a:xfrm>
        <a:custGeom>
          <a:avLst/>
          <a:gdLst/>
          <a:ahLst/>
          <a:cxnLst/>
          <a:rect l="0" t="0" r="0" b="0"/>
          <a:pathLst>
            <a:path>
              <a:moveTo>
                <a:pt x="787357" y="0"/>
              </a:moveTo>
              <a:lnTo>
                <a:pt x="787357" y="136648"/>
              </a:lnTo>
              <a:lnTo>
                <a:pt x="0" y="136648"/>
              </a:lnTo>
              <a:lnTo>
                <a:pt x="0" y="273297"/>
              </a:lnTo>
            </a:path>
          </a:pathLst>
        </a:custGeom>
        <a:noFill/>
        <a:ln w="9525" cap="flat" cmpd="sng" algn="ctr">
          <a:solidFill>
            <a:schemeClr val="accent1">
              <a:tint val="9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CDA99F85-B8B6-4E01-9EF3-AAD379BE82CA}">
      <dsp:nvSpPr>
        <dsp:cNvPr id="0" name=""/>
        <dsp:cNvSpPr/>
      </dsp:nvSpPr>
      <dsp:spPr>
        <a:xfrm>
          <a:off x="654230" y="999317"/>
          <a:ext cx="2362073" cy="273297"/>
        </a:xfrm>
        <a:custGeom>
          <a:avLst/>
          <a:gdLst/>
          <a:ahLst/>
          <a:cxnLst/>
          <a:rect l="0" t="0" r="0" b="0"/>
          <a:pathLst>
            <a:path>
              <a:moveTo>
                <a:pt x="2362073" y="0"/>
              </a:moveTo>
              <a:lnTo>
                <a:pt x="2362073" y="136648"/>
              </a:lnTo>
              <a:lnTo>
                <a:pt x="0" y="136648"/>
              </a:lnTo>
              <a:lnTo>
                <a:pt x="0" y="273297"/>
              </a:lnTo>
            </a:path>
          </a:pathLst>
        </a:custGeom>
        <a:noFill/>
        <a:ln w="9525" cap="flat" cmpd="sng" algn="ctr">
          <a:solidFill>
            <a:schemeClr val="accent1">
              <a:tint val="9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9AB07843-5861-4DC1-9447-353CC47A2C90}">
      <dsp:nvSpPr>
        <dsp:cNvPr id="0" name=""/>
        <dsp:cNvSpPr/>
      </dsp:nvSpPr>
      <dsp:spPr>
        <a:xfrm>
          <a:off x="970754" y="348608"/>
          <a:ext cx="4091098" cy="650709"/>
        </a:xfrm>
        <a:prstGeom prst="rect">
          <a:avLst/>
        </a:prstGeom>
        <a:gradFill rotWithShape="0">
          <a:gsLst>
            <a:gs pos="0">
              <a:schemeClr val="accent1">
                <a:alpha val="80000"/>
                <a:hueOff val="0"/>
                <a:satOff val="0"/>
                <a:lumOff val="0"/>
                <a:alphaOff val="0"/>
                <a:tint val="100000"/>
                <a:shade val="100000"/>
                <a:satMod val="130000"/>
              </a:schemeClr>
            </a:gs>
            <a:gs pos="100000">
              <a:schemeClr val="accent1">
                <a:alpha val="8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s-MX" sz="2400" b="1" kern="1200" dirty="0">
              <a:solidFill>
                <a:schemeClr val="tx1">
                  <a:lumMod val="50000"/>
                </a:schemeClr>
              </a:solidFill>
              <a:latin typeface="Alegreya Sans ExtraBold"/>
            </a:rPr>
            <a:t>Sistema de la Seguridad Social Integral  para todos</a:t>
          </a:r>
          <a:endParaRPr lang="en-US" sz="2400" b="1" kern="1200" dirty="0">
            <a:solidFill>
              <a:schemeClr val="tx1">
                <a:lumMod val="50000"/>
              </a:schemeClr>
            </a:solidFill>
            <a:latin typeface="Alegreya Sans ExtraBold"/>
          </a:endParaRPr>
        </a:p>
      </dsp:txBody>
      <dsp:txXfrm>
        <a:off x="970754" y="348608"/>
        <a:ext cx="4091098" cy="650709"/>
      </dsp:txXfrm>
    </dsp:sp>
    <dsp:sp modelId="{63A40B16-379F-4001-AE30-E81269C0A6C0}">
      <dsp:nvSpPr>
        <dsp:cNvPr id="0" name=""/>
        <dsp:cNvSpPr/>
      </dsp:nvSpPr>
      <dsp:spPr>
        <a:xfrm>
          <a:off x="3521" y="1272615"/>
          <a:ext cx="1301418" cy="1453313"/>
        </a:xfrm>
        <a:prstGeom prst="rect">
          <a:avLst/>
        </a:prstGeom>
        <a:gradFill rotWithShape="0">
          <a:gsLst>
            <a:gs pos="0">
              <a:schemeClr val="accent1">
                <a:alpha val="70000"/>
                <a:hueOff val="0"/>
                <a:satOff val="0"/>
                <a:lumOff val="0"/>
                <a:alphaOff val="0"/>
                <a:tint val="100000"/>
                <a:shade val="100000"/>
                <a:satMod val="130000"/>
              </a:schemeClr>
            </a:gs>
            <a:gs pos="100000">
              <a:schemeClr val="accent1">
                <a:alpha val="7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s-MX" sz="1800" b="1" kern="1200" dirty="0">
              <a:solidFill>
                <a:schemeClr val="tx1">
                  <a:lumMod val="50000"/>
                </a:schemeClr>
              </a:solidFill>
              <a:latin typeface="Alegreya Sans ExtraBold"/>
            </a:rPr>
            <a:t>1. SSSI</a:t>
          </a:r>
        </a:p>
        <a:p>
          <a:pPr marL="0" lvl="0" indent="0" algn="ctr" defTabSz="800100">
            <a:lnSpc>
              <a:spcPct val="90000"/>
            </a:lnSpc>
            <a:spcBef>
              <a:spcPct val="0"/>
            </a:spcBef>
            <a:spcAft>
              <a:spcPct val="35000"/>
            </a:spcAft>
            <a:buNone/>
          </a:pPr>
          <a:r>
            <a:rPr lang="es-MX" sz="1200" kern="1200" dirty="0">
              <a:solidFill>
                <a:schemeClr val="tx1">
                  <a:lumMod val="50000"/>
                </a:schemeClr>
              </a:solidFill>
              <a:latin typeface="Alegreya Sans ExtraBold"/>
            </a:rPr>
            <a:t>-Generalidades</a:t>
          </a:r>
        </a:p>
        <a:p>
          <a:pPr marL="0" lvl="0" indent="0" algn="ctr" defTabSz="800100">
            <a:lnSpc>
              <a:spcPct val="90000"/>
            </a:lnSpc>
            <a:spcBef>
              <a:spcPct val="0"/>
            </a:spcBef>
            <a:spcAft>
              <a:spcPct val="35000"/>
            </a:spcAft>
            <a:buNone/>
          </a:pPr>
          <a:r>
            <a:rPr lang="es-MX" sz="1200" kern="1200" dirty="0">
              <a:solidFill>
                <a:schemeClr val="tx1">
                  <a:lumMod val="50000"/>
                </a:schemeClr>
              </a:solidFill>
              <a:latin typeface="Alegreya Sans ExtraBold"/>
            </a:rPr>
            <a:t>-Alcance</a:t>
          </a:r>
        </a:p>
        <a:p>
          <a:pPr marL="0" lvl="0" indent="0" algn="ctr" defTabSz="800100">
            <a:lnSpc>
              <a:spcPct val="90000"/>
            </a:lnSpc>
            <a:spcBef>
              <a:spcPct val="0"/>
            </a:spcBef>
            <a:spcAft>
              <a:spcPct val="35000"/>
            </a:spcAft>
            <a:buNone/>
          </a:pPr>
          <a:r>
            <a:rPr lang="es-MX" sz="1200" kern="1200" dirty="0">
              <a:solidFill>
                <a:schemeClr val="tx1">
                  <a:lumMod val="50000"/>
                </a:schemeClr>
              </a:solidFill>
              <a:latin typeface="Alegreya Sans ExtraBold"/>
            </a:rPr>
            <a:t>-Normatividad</a:t>
          </a:r>
        </a:p>
        <a:p>
          <a:pPr marL="0" lvl="0" indent="0" algn="ctr" defTabSz="800100">
            <a:lnSpc>
              <a:spcPct val="90000"/>
            </a:lnSpc>
            <a:spcBef>
              <a:spcPct val="0"/>
            </a:spcBef>
            <a:spcAft>
              <a:spcPct val="35000"/>
            </a:spcAft>
            <a:buNone/>
          </a:pPr>
          <a:r>
            <a:rPr lang="es-MX" sz="1200" kern="1200" dirty="0">
              <a:solidFill>
                <a:schemeClr val="tx1">
                  <a:lumMod val="50000"/>
                </a:schemeClr>
              </a:solidFill>
              <a:latin typeface="Alegreya Sans ExtraBold"/>
            </a:rPr>
            <a:t>-PILA</a:t>
          </a:r>
          <a:endParaRPr lang="en-US" sz="1200" kern="1200" dirty="0">
            <a:solidFill>
              <a:schemeClr val="tx1">
                <a:lumMod val="50000"/>
              </a:schemeClr>
            </a:solidFill>
            <a:latin typeface="Alegreya Sans ExtraBold"/>
          </a:endParaRPr>
        </a:p>
      </dsp:txBody>
      <dsp:txXfrm>
        <a:off x="3521" y="1272615"/>
        <a:ext cx="1301418" cy="1453313"/>
      </dsp:txXfrm>
    </dsp:sp>
    <dsp:sp modelId="{05406DC2-CB3E-4F85-9B93-6AB0A013AE5E}">
      <dsp:nvSpPr>
        <dsp:cNvPr id="0" name=""/>
        <dsp:cNvSpPr/>
      </dsp:nvSpPr>
      <dsp:spPr>
        <a:xfrm>
          <a:off x="1578237" y="1272615"/>
          <a:ext cx="1301418" cy="1496715"/>
        </a:xfrm>
        <a:prstGeom prst="rect">
          <a:avLst/>
        </a:prstGeom>
        <a:gradFill rotWithShape="0">
          <a:gsLst>
            <a:gs pos="0">
              <a:schemeClr val="accent1">
                <a:alpha val="70000"/>
                <a:hueOff val="0"/>
                <a:satOff val="0"/>
                <a:lumOff val="0"/>
                <a:alphaOff val="0"/>
                <a:tint val="100000"/>
                <a:shade val="100000"/>
                <a:satMod val="130000"/>
              </a:schemeClr>
            </a:gs>
            <a:gs pos="100000">
              <a:schemeClr val="accent1">
                <a:alpha val="7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s-MX" sz="1800" b="1" kern="1200">
              <a:solidFill>
                <a:schemeClr val="tx1">
                  <a:lumMod val="50000"/>
                </a:schemeClr>
              </a:solidFill>
              <a:latin typeface="Alegreya Sans ExtraBold"/>
            </a:rPr>
            <a:t>2. Pensiones</a:t>
          </a:r>
        </a:p>
        <a:p>
          <a:pPr marL="0" lvl="0" indent="0" algn="l" defTabSz="800100">
            <a:lnSpc>
              <a:spcPct val="90000"/>
            </a:lnSpc>
            <a:spcBef>
              <a:spcPct val="0"/>
            </a:spcBef>
            <a:spcAft>
              <a:spcPct val="35000"/>
            </a:spcAft>
            <a:buFont typeface="+mj-lt"/>
            <a:buNone/>
          </a:pPr>
          <a:r>
            <a:rPr lang="es-MX" sz="1200" kern="1200">
              <a:solidFill>
                <a:schemeClr val="tx1">
                  <a:lumMod val="50000"/>
                </a:schemeClr>
              </a:solidFill>
              <a:latin typeface="Alegreya Sans ExtraBold"/>
            </a:rPr>
            <a:t>-Generalidades</a:t>
          </a:r>
          <a:br>
            <a:rPr lang="es-MX" sz="1200" kern="1200">
              <a:solidFill>
                <a:schemeClr val="tx1">
                  <a:lumMod val="50000"/>
                </a:schemeClr>
              </a:solidFill>
              <a:latin typeface="Alegreya Sans ExtraBold"/>
            </a:rPr>
          </a:br>
          <a:r>
            <a:rPr lang="es-MX" sz="1200" kern="1200">
              <a:solidFill>
                <a:schemeClr val="tx1">
                  <a:lumMod val="50000"/>
                </a:schemeClr>
              </a:solidFill>
              <a:latin typeface="Alegreya Sans ExtraBold"/>
            </a:rPr>
            <a:t>-Regímenes Pensionales</a:t>
          </a:r>
          <a:br>
            <a:rPr lang="es-MX" sz="1200" kern="1200">
              <a:solidFill>
                <a:schemeClr val="tx1">
                  <a:lumMod val="50000"/>
                </a:schemeClr>
              </a:solidFill>
              <a:latin typeface="Alegreya Sans ExtraBold"/>
            </a:rPr>
          </a:br>
          <a:r>
            <a:rPr lang="es-MX" sz="1200" kern="1200">
              <a:solidFill>
                <a:schemeClr val="tx1">
                  <a:lumMod val="50000"/>
                </a:schemeClr>
              </a:solidFill>
              <a:latin typeface="Alegreya Sans ExtraBold"/>
            </a:rPr>
            <a:t>-Fondos de solidaridad pensional</a:t>
          </a:r>
          <a:br>
            <a:rPr lang="es-MX" sz="1200" kern="1200">
              <a:solidFill>
                <a:schemeClr val="tx1">
                  <a:lumMod val="50000"/>
                </a:schemeClr>
              </a:solidFill>
              <a:latin typeface="Alegreya Sans ExtraBold"/>
            </a:rPr>
          </a:br>
          <a:r>
            <a:rPr lang="es-MX" sz="1200" kern="1200">
              <a:solidFill>
                <a:schemeClr val="tx1">
                  <a:lumMod val="50000"/>
                </a:schemeClr>
              </a:solidFill>
              <a:latin typeface="Alegreya Sans ExtraBold"/>
            </a:rPr>
            <a:t>-Cómo aportar al SGP</a:t>
          </a:r>
        </a:p>
      </dsp:txBody>
      <dsp:txXfrm>
        <a:off x="1578237" y="1272615"/>
        <a:ext cx="1301418" cy="1496715"/>
      </dsp:txXfrm>
    </dsp:sp>
    <dsp:sp modelId="{D7E2C2D0-7C94-456C-BB14-6F8C7D29F3CF}">
      <dsp:nvSpPr>
        <dsp:cNvPr id="0" name=""/>
        <dsp:cNvSpPr/>
      </dsp:nvSpPr>
      <dsp:spPr>
        <a:xfrm>
          <a:off x="3152953" y="1272615"/>
          <a:ext cx="1301418" cy="1496715"/>
        </a:xfrm>
        <a:prstGeom prst="rect">
          <a:avLst/>
        </a:prstGeom>
        <a:gradFill rotWithShape="0">
          <a:gsLst>
            <a:gs pos="0">
              <a:schemeClr val="accent1">
                <a:alpha val="70000"/>
                <a:hueOff val="0"/>
                <a:satOff val="0"/>
                <a:lumOff val="0"/>
                <a:alphaOff val="0"/>
                <a:tint val="100000"/>
                <a:shade val="100000"/>
                <a:satMod val="130000"/>
              </a:schemeClr>
            </a:gs>
            <a:gs pos="100000">
              <a:schemeClr val="accent1">
                <a:alpha val="7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s-MX" sz="1800" b="1" kern="1200" dirty="0">
              <a:solidFill>
                <a:schemeClr val="tx1">
                  <a:lumMod val="50000"/>
                </a:schemeClr>
              </a:solidFill>
              <a:latin typeface="Alegreya Sans ExtraBold"/>
            </a:rPr>
            <a:t>3. Salud</a:t>
          </a:r>
        </a:p>
        <a:p>
          <a:pPr marL="0" lvl="0" indent="0" algn="l" defTabSz="800100">
            <a:lnSpc>
              <a:spcPct val="90000"/>
            </a:lnSpc>
            <a:spcBef>
              <a:spcPct val="0"/>
            </a:spcBef>
            <a:spcAft>
              <a:spcPct val="35000"/>
            </a:spcAft>
            <a:buNone/>
          </a:pPr>
          <a:r>
            <a:rPr lang="es-MX" sz="1200" b="0" kern="1200" dirty="0">
              <a:solidFill>
                <a:schemeClr val="tx1">
                  <a:lumMod val="50000"/>
                </a:schemeClr>
              </a:solidFill>
              <a:latin typeface="Alegreya Sans ExtraBold"/>
            </a:rPr>
            <a:t>-Generalidades</a:t>
          </a:r>
          <a:br>
            <a:rPr lang="es-MX" sz="1200" b="0" kern="1200" dirty="0">
              <a:solidFill>
                <a:schemeClr val="tx1">
                  <a:lumMod val="50000"/>
                </a:schemeClr>
              </a:solidFill>
              <a:latin typeface="Alegreya Sans ExtraBold"/>
            </a:rPr>
          </a:br>
          <a:r>
            <a:rPr lang="es-MX" sz="1200" b="0" kern="1200" dirty="0">
              <a:solidFill>
                <a:schemeClr val="tx1">
                  <a:lumMod val="50000"/>
                </a:schemeClr>
              </a:solidFill>
              <a:latin typeface="Alegreya Sans ExtraBold"/>
            </a:rPr>
            <a:t>-Regímenes en salud</a:t>
          </a:r>
          <a:br>
            <a:rPr lang="es-MX" sz="1200" b="0" kern="1200" dirty="0">
              <a:solidFill>
                <a:schemeClr val="tx1">
                  <a:lumMod val="50000"/>
                </a:schemeClr>
              </a:solidFill>
              <a:latin typeface="Alegreya Sans ExtraBold"/>
            </a:rPr>
          </a:br>
          <a:r>
            <a:rPr lang="es-MX" sz="1200" b="0" kern="1200" dirty="0">
              <a:solidFill>
                <a:schemeClr val="tx1">
                  <a:lumMod val="50000"/>
                </a:schemeClr>
              </a:solidFill>
              <a:latin typeface="Alegreya Sans ExtraBold"/>
            </a:rPr>
            <a:t>-Beneficios</a:t>
          </a:r>
          <a:br>
            <a:rPr lang="es-MX" sz="1200" b="0" kern="1200" dirty="0">
              <a:solidFill>
                <a:schemeClr val="tx1">
                  <a:lumMod val="50000"/>
                </a:schemeClr>
              </a:solidFill>
              <a:latin typeface="Alegreya Sans ExtraBold"/>
            </a:rPr>
          </a:br>
          <a:r>
            <a:rPr lang="es-MX" sz="1200" b="0" kern="1200" dirty="0">
              <a:solidFill>
                <a:schemeClr val="tx1">
                  <a:lumMod val="50000"/>
                </a:schemeClr>
              </a:solidFill>
              <a:latin typeface="Alegreya Sans ExtraBold"/>
            </a:rPr>
            <a:t>-Cómo aportar al SGSSS</a:t>
          </a:r>
        </a:p>
      </dsp:txBody>
      <dsp:txXfrm>
        <a:off x="3152953" y="1272615"/>
        <a:ext cx="1301418" cy="1496715"/>
      </dsp:txXfrm>
    </dsp:sp>
    <dsp:sp modelId="{DCAE0CB0-B1FB-4FF5-AA87-60251E0EA733}">
      <dsp:nvSpPr>
        <dsp:cNvPr id="0" name=""/>
        <dsp:cNvSpPr/>
      </dsp:nvSpPr>
      <dsp:spPr>
        <a:xfrm>
          <a:off x="4727668" y="1272615"/>
          <a:ext cx="1301418" cy="1496715"/>
        </a:xfrm>
        <a:prstGeom prst="rect">
          <a:avLst/>
        </a:prstGeom>
        <a:gradFill rotWithShape="0">
          <a:gsLst>
            <a:gs pos="0">
              <a:schemeClr val="accent1">
                <a:alpha val="70000"/>
                <a:hueOff val="0"/>
                <a:satOff val="0"/>
                <a:lumOff val="0"/>
                <a:alphaOff val="0"/>
                <a:tint val="100000"/>
                <a:shade val="100000"/>
                <a:satMod val="130000"/>
              </a:schemeClr>
            </a:gs>
            <a:gs pos="100000">
              <a:schemeClr val="accent1">
                <a:alpha val="7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s-MX" sz="1400" b="1" kern="1200" dirty="0">
              <a:solidFill>
                <a:schemeClr val="tx1">
                  <a:lumMod val="50000"/>
                </a:schemeClr>
              </a:solidFill>
              <a:latin typeface="Alegreya Sans ExtraBold"/>
            </a:rPr>
            <a:t>4. Riesgos Laborales</a:t>
          </a:r>
        </a:p>
        <a:p>
          <a:pPr marL="0" lvl="0" indent="0" algn="l" defTabSz="622300">
            <a:lnSpc>
              <a:spcPct val="90000"/>
            </a:lnSpc>
            <a:spcBef>
              <a:spcPct val="0"/>
            </a:spcBef>
            <a:spcAft>
              <a:spcPct val="35000"/>
            </a:spcAft>
            <a:buNone/>
          </a:pPr>
          <a:r>
            <a:rPr lang="es-MX" sz="1200" b="0" kern="1200" dirty="0">
              <a:solidFill>
                <a:schemeClr val="tx1">
                  <a:lumMod val="50000"/>
                </a:schemeClr>
              </a:solidFill>
              <a:latin typeface="Alegreya Sans ExtraBold"/>
            </a:rPr>
            <a:t>-Generalidades</a:t>
          </a:r>
          <a:br>
            <a:rPr lang="es-MX" sz="1200" b="0" kern="1200" dirty="0">
              <a:solidFill>
                <a:schemeClr val="tx1">
                  <a:lumMod val="50000"/>
                </a:schemeClr>
              </a:solidFill>
              <a:latin typeface="Alegreya Sans ExtraBold"/>
            </a:rPr>
          </a:br>
          <a:r>
            <a:rPr lang="es-MX" sz="1200" b="0" kern="1200" dirty="0">
              <a:solidFill>
                <a:schemeClr val="tx1">
                  <a:lumMod val="50000"/>
                </a:schemeClr>
              </a:solidFill>
              <a:latin typeface="Alegreya Sans ExtraBold"/>
            </a:rPr>
            <a:t>-Conceptos</a:t>
          </a:r>
          <a:br>
            <a:rPr lang="es-MX" sz="1200" b="0" kern="1200" dirty="0">
              <a:solidFill>
                <a:schemeClr val="tx1">
                  <a:lumMod val="50000"/>
                </a:schemeClr>
              </a:solidFill>
              <a:latin typeface="Alegreya Sans ExtraBold"/>
            </a:rPr>
          </a:br>
          <a:r>
            <a:rPr lang="es-MX" sz="1200" b="0" kern="1200" dirty="0">
              <a:solidFill>
                <a:schemeClr val="tx1">
                  <a:lumMod val="50000"/>
                </a:schemeClr>
              </a:solidFill>
              <a:latin typeface="Alegreya Sans ExtraBold"/>
            </a:rPr>
            <a:t>-Cómo aportar</a:t>
          </a:r>
          <a:br>
            <a:rPr lang="es-MX" sz="1800" b="1" kern="1200" dirty="0">
              <a:solidFill>
                <a:schemeClr val="tx1">
                  <a:lumMod val="50000"/>
                </a:schemeClr>
              </a:solidFill>
              <a:latin typeface="Alegreya Sans ExtraBold"/>
            </a:rPr>
          </a:br>
          <a:endParaRPr lang="es-MX" sz="1800" b="1" kern="1200" dirty="0">
            <a:solidFill>
              <a:schemeClr val="tx1">
                <a:lumMod val="50000"/>
              </a:schemeClr>
            </a:solidFill>
            <a:latin typeface="Alegreya Sans ExtraBold"/>
          </a:endParaRPr>
        </a:p>
      </dsp:txBody>
      <dsp:txXfrm>
        <a:off x="4727668" y="1272615"/>
        <a:ext cx="1301418" cy="1496715"/>
      </dsp:txXfrm>
    </dsp:sp>
    <dsp:sp modelId="{E63EB4D5-6EB8-4166-AB10-2383E3AB4094}">
      <dsp:nvSpPr>
        <dsp:cNvPr id="0" name=""/>
        <dsp:cNvSpPr/>
      </dsp:nvSpPr>
      <dsp:spPr>
        <a:xfrm>
          <a:off x="470300" y="3184405"/>
          <a:ext cx="1687848" cy="922074"/>
        </a:xfrm>
        <a:prstGeom prst="rect">
          <a:avLst/>
        </a:prstGeom>
        <a:gradFill rotWithShape="0">
          <a:gsLst>
            <a:gs pos="0">
              <a:schemeClr val="accent1">
                <a:alpha val="50000"/>
                <a:hueOff val="0"/>
                <a:satOff val="0"/>
                <a:lumOff val="0"/>
                <a:alphaOff val="0"/>
                <a:tint val="100000"/>
                <a:shade val="100000"/>
                <a:satMod val="130000"/>
              </a:schemeClr>
            </a:gs>
            <a:gs pos="100000">
              <a:schemeClr val="accent1">
                <a:alpha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s-MX" sz="1200" b="1" kern="1200" dirty="0">
              <a:solidFill>
                <a:schemeClr val="tx1">
                  <a:lumMod val="50000"/>
                </a:schemeClr>
              </a:solidFill>
              <a:latin typeface="Alegreya Sans ExtraBold"/>
            </a:rPr>
            <a:t>5. Servicios complementarios</a:t>
          </a:r>
        </a:p>
        <a:p>
          <a:pPr marL="0" lvl="0" indent="0" algn="ctr" defTabSz="533400">
            <a:lnSpc>
              <a:spcPct val="90000"/>
            </a:lnSpc>
            <a:spcBef>
              <a:spcPct val="0"/>
            </a:spcBef>
            <a:spcAft>
              <a:spcPct val="35000"/>
            </a:spcAft>
            <a:buNone/>
          </a:pPr>
          <a:r>
            <a:rPr lang="es-MX" sz="1200" b="0" kern="1200" dirty="0">
              <a:solidFill>
                <a:schemeClr val="tx1">
                  <a:lumMod val="50000"/>
                </a:schemeClr>
              </a:solidFill>
              <a:latin typeface="Alegreya Sans ExtraBold"/>
            </a:rPr>
            <a:t>-Generalidades</a:t>
          </a:r>
          <a:br>
            <a:rPr lang="es-MX" sz="1200" b="0" kern="1200" dirty="0">
              <a:solidFill>
                <a:schemeClr val="tx1">
                  <a:lumMod val="50000"/>
                </a:schemeClr>
              </a:solidFill>
              <a:latin typeface="Alegreya Sans ExtraBold"/>
            </a:rPr>
          </a:br>
          <a:r>
            <a:rPr lang="es-MX" sz="1200" b="0" kern="1200" dirty="0">
              <a:solidFill>
                <a:schemeClr val="tx1">
                  <a:lumMod val="50000"/>
                </a:schemeClr>
              </a:solidFill>
              <a:latin typeface="Alegreya Sans ExtraBold"/>
            </a:rPr>
            <a:t>-Conceptos</a:t>
          </a:r>
          <a:br>
            <a:rPr lang="es-MX" sz="1200" b="0" kern="1200" dirty="0">
              <a:solidFill>
                <a:schemeClr val="tx1">
                  <a:lumMod val="50000"/>
                </a:schemeClr>
              </a:solidFill>
              <a:latin typeface="Alegreya Sans ExtraBold"/>
            </a:rPr>
          </a:br>
          <a:r>
            <a:rPr lang="es-MX" sz="1200" b="0" kern="1200" dirty="0">
              <a:solidFill>
                <a:schemeClr val="tx1">
                  <a:lumMod val="50000"/>
                </a:schemeClr>
              </a:solidFill>
              <a:latin typeface="Alegreya Sans ExtraBold"/>
            </a:rPr>
            <a:t>-Cómo aportar</a:t>
          </a:r>
          <a:endParaRPr lang="es-CO" sz="1200" kern="1200" dirty="0"/>
        </a:p>
      </dsp:txBody>
      <dsp:txXfrm>
        <a:off x="470300" y="3184405"/>
        <a:ext cx="1687848" cy="922074"/>
      </dsp:txXfrm>
    </dsp:sp>
    <dsp:sp modelId="{E81963CD-231A-48C6-8D99-C8D6E2EB47FB}">
      <dsp:nvSpPr>
        <dsp:cNvPr id="0" name=""/>
        <dsp:cNvSpPr/>
      </dsp:nvSpPr>
      <dsp:spPr>
        <a:xfrm>
          <a:off x="2484928" y="3252729"/>
          <a:ext cx="1816506" cy="670392"/>
        </a:xfrm>
        <a:prstGeom prst="rect">
          <a:avLst/>
        </a:prstGeom>
        <a:gradFill rotWithShape="0">
          <a:gsLst>
            <a:gs pos="0">
              <a:schemeClr val="accent1">
                <a:alpha val="80000"/>
                <a:hueOff val="0"/>
                <a:satOff val="0"/>
                <a:lumOff val="0"/>
                <a:alphaOff val="0"/>
                <a:tint val="100000"/>
                <a:shade val="100000"/>
                <a:satMod val="130000"/>
              </a:schemeClr>
            </a:gs>
            <a:gs pos="100000">
              <a:schemeClr val="accent1">
                <a:alpha val="8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s-MX" sz="1000" b="1" kern="1200" dirty="0">
              <a:solidFill>
                <a:schemeClr val="tx1">
                  <a:lumMod val="50000"/>
                </a:schemeClr>
              </a:solidFill>
              <a:latin typeface="Alegreya Sans ExtraBold"/>
            </a:rPr>
            <a:t>6. Cotización independientes</a:t>
          </a:r>
        </a:p>
        <a:p>
          <a:pPr marL="0" lvl="0" indent="0" algn="ctr" defTabSz="444500">
            <a:lnSpc>
              <a:spcPct val="90000"/>
            </a:lnSpc>
            <a:spcBef>
              <a:spcPct val="0"/>
            </a:spcBef>
            <a:spcAft>
              <a:spcPct val="35000"/>
            </a:spcAft>
            <a:buNone/>
          </a:pPr>
          <a:r>
            <a:rPr lang="es-MX" sz="1000" b="0" kern="1200" dirty="0">
              <a:solidFill>
                <a:schemeClr val="tx1">
                  <a:lumMod val="50000"/>
                </a:schemeClr>
              </a:solidFill>
              <a:latin typeface="Alegreya Sans ExtraBold"/>
            </a:rPr>
            <a:t>-Generalidades</a:t>
          </a:r>
          <a:br>
            <a:rPr lang="es-MX" sz="1000" b="0" kern="1200" dirty="0">
              <a:solidFill>
                <a:schemeClr val="tx1">
                  <a:lumMod val="50000"/>
                </a:schemeClr>
              </a:solidFill>
              <a:latin typeface="Alegreya Sans ExtraBold"/>
            </a:rPr>
          </a:br>
          <a:r>
            <a:rPr lang="es-MX" sz="1000" b="0" kern="1200" dirty="0">
              <a:solidFill>
                <a:schemeClr val="tx1">
                  <a:lumMod val="50000"/>
                </a:schemeClr>
              </a:solidFill>
              <a:latin typeface="Alegreya Sans ExtraBold"/>
            </a:rPr>
            <a:t>-Conceptos</a:t>
          </a:r>
          <a:br>
            <a:rPr lang="es-MX" sz="1000" b="0" kern="1200" dirty="0">
              <a:solidFill>
                <a:schemeClr val="tx1">
                  <a:lumMod val="50000"/>
                </a:schemeClr>
              </a:solidFill>
              <a:latin typeface="Alegreya Sans ExtraBold"/>
            </a:rPr>
          </a:br>
          <a:r>
            <a:rPr lang="es-MX" sz="1000" b="0" kern="1200" dirty="0">
              <a:solidFill>
                <a:schemeClr val="tx1">
                  <a:lumMod val="50000"/>
                </a:schemeClr>
              </a:solidFill>
              <a:latin typeface="Alegreya Sans ExtraBold"/>
            </a:rPr>
            <a:t>-Cómo aportar</a:t>
          </a:r>
          <a:endParaRPr lang="es-CO" sz="1000" kern="1200" dirty="0"/>
        </a:p>
      </dsp:txBody>
      <dsp:txXfrm>
        <a:off x="2484928" y="3252729"/>
        <a:ext cx="1816506" cy="670392"/>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8"/>
        <p:cNvGrpSpPr/>
        <p:nvPr/>
      </p:nvGrpSpPr>
      <p:grpSpPr>
        <a:xfrm>
          <a:off x="0" y="0"/>
          <a:ext cx="0" cy="0"/>
          <a:chOff x="0" y="0"/>
          <a:chExt cx="0" cy="0"/>
        </a:xfrm>
      </p:grpSpPr>
      <p:sp>
        <p:nvSpPr>
          <p:cNvPr id="939" name="Google Shape;939;gb083996e6f_0_9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0" name="Google Shape;940;gb083996e6f_0_9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4"/>
        <p:cNvGrpSpPr/>
        <p:nvPr/>
      </p:nvGrpSpPr>
      <p:grpSpPr>
        <a:xfrm>
          <a:off x="0" y="0"/>
          <a:ext cx="0" cy="0"/>
          <a:chOff x="0" y="0"/>
          <a:chExt cx="0" cy="0"/>
        </a:xfrm>
      </p:grpSpPr>
      <p:sp>
        <p:nvSpPr>
          <p:cNvPr id="605" name="Google Shape;605;gb083996e6f_0_5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6" name="Google Shape;606;gb083996e6f_0_5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0"/>
        <p:cNvGrpSpPr/>
        <p:nvPr/>
      </p:nvGrpSpPr>
      <p:grpSpPr>
        <a:xfrm>
          <a:off x="0" y="0"/>
          <a:ext cx="0" cy="0"/>
          <a:chOff x="0" y="0"/>
          <a:chExt cx="0" cy="0"/>
        </a:xfrm>
      </p:grpSpPr>
      <p:sp>
        <p:nvSpPr>
          <p:cNvPr id="611" name="Google Shape;611;gaf3a84797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2" name="Google Shape;612;gaf3a84797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110547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6"/>
        <p:cNvGrpSpPr/>
        <p:nvPr/>
      </p:nvGrpSpPr>
      <p:grpSpPr>
        <a:xfrm>
          <a:off x="0" y="0"/>
          <a:ext cx="0" cy="0"/>
          <a:chOff x="0" y="0"/>
          <a:chExt cx="0" cy="0"/>
        </a:xfrm>
      </p:grpSpPr>
      <p:sp>
        <p:nvSpPr>
          <p:cNvPr id="777" name="Google Shape;777;ga59390cc8c_2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8" name="Google Shape;778;ga59390cc8c_2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2"/>
        <p:cNvGrpSpPr/>
        <p:nvPr/>
      </p:nvGrpSpPr>
      <p:grpSpPr>
        <a:xfrm>
          <a:off x="0" y="0"/>
          <a:ext cx="0" cy="0"/>
          <a:chOff x="0" y="0"/>
          <a:chExt cx="0" cy="0"/>
        </a:xfrm>
      </p:grpSpPr>
      <p:sp>
        <p:nvSpPr>
          <p:cNvPr id="1323" name="Google Shape;1323;gb083996e6f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4" name="Google Shape;1324;gb083996e6f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2"/>
        <p:cNvGrpSpPr/>
        <p:nvPr/>
      </p:nvGrpSpPr>
      <p:grpSpPr>
        <a:xfrm>
          <a:off x="0" y="0"/>
          <a:ext cx="0" cy="0"/>
          <a:chOff x="0" y="0"/>
          <a:chExt cx="0" cy="0"/>
        </a:xfrm>
      </p:grpSpPr>
      <p:sp>
        <p:nvSpPr>
          <p:cNvPr id="1323" name="Google Shape;1323;gb083996e6f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4" name="Google Shape;1324;gb083996e6f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910746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2"/>
        <p:cNvGrpSpPr/>
        <p:nvPr/>
      </p:nvGrpSpPr>
      <p:grpSpPr>
        <a:xfrm>
          <a:off x="0" y="0"/>
          <a:ext cx="0" cy="0"/>
          <a:chOff x="0" y="0"/>
          <a:chExt cx="0" cy="0"/>
        </a:xfrm>
      </p:grpSpPr>
      <p:sp>
        <p:nvSpPr>
          <p:cNvPr id="1323" name="Google Shape;1323;gb083996e6f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4" name="Google Shape;1324;gb083996e6f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537068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0"/>
        <p:cNvGrpSpPr/>
        <p:nvPr/>
      </p:nvGrpSpPr>
      <p:grpSpPr>
        <a:xfrm>
          <a:off x="0" y="0"/>
          <a:ext cx="0" cy="0"/>
          <a:chOff x="0" y="0"/>
          <a:chExt cx="0" cy="0"/>
        </a:xfrm>
      </p:grpSpPr>
      <p:sp>
        <p:nvSpPr>
          <p:cNvPr id="611" name="Google Shape;611;gaf3a84797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2" name="Google Shape;612;gaf3a84797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6058325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C4054B-45DA-E756-68D0-8643B7D2DDAE}"/>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9CDB1ACA-62C3-B0D3-FD08-2CC6A1376190}"/>
              </a:ext>
            </a:extLst>
          </p:cNvPr>
          <p:cNvSpPr>
            <a:spLocks noGrp="1" noRot="1" noChangeAspect="1"/>
          </p:cNvSpPr>
          <p:nvPr>
            <p:ph type="sldImg"/>
          </p:nvPr>
        </p:nvSpPr>
        <p:spPr>
          <a:xfrm>
            <a:off x="381000" y="685800"/>
            <a:ext cx="6096000" cy="3429000"/>
          </a:xfrm>
        </p:spPr>
      </p:sp>
      <p:sp>
        <p:nvSpPr>
          <p:cNvPr id="3" name="Marcador de notas 2">
            <a:extLst>
              <a:ext uri="{FF2B5EF4-FFF2-40B4-BE49-F238E27FC236}">
                <a16:creationId xmlns:a16="http://schemas.microsoft.com/office/drawing/2014/main" id="{D174B03F-A4BB-DA6F-F341-3B337064E0F9}"/>
              </a:ext>
            </a:extLst>
          </p:cNvPr>
          <p:cNvSpPr>
            <a:spLocks noGrp="1"/>
          </p:cNvSpPr>
          <p:nvPr>
            <p:ph type="body" idx="1"/>
          </p:nvPr>
        </p:nvSpPr>
        <p:spPr/>
        <p:txBody>
          <a:bodyPr/>
          <a:lstStyle/>
          <a:p>
            <a:endParaRPr lang="es-CO" dirty="0"/>
          </a:p>
        </p:txBody>
      </p:sp>
    </p:spTree>
    <p:extLst>
      <p:ext uri="{BB962C8B-B14F-4D97-AF65-F5344CB8AC3E}">
        <p14:creationId xmlns:p14="http://schemas.microsoft.com/office/powerpoint/2010/main" val="2632153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6677708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109AAD-D869-224B-9D9A-63D5852E9647}"/>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EED0C0DA-B701-EE8A-6D79-277A3E079C34}"/>
              </a:ext>
            </a:extLst>
          </p:cNvPr>
          <p:cNvSpPr>
            <a:spLocks noGrp="1" noRot="1" noChangeAspect="1"/>
          </p:cNvSpPr>
          <p:nvPr>
            <p:ph type="sldImg"/>
          </p:nvPr>
        </p:nvSpPr>
        <p:spPr>
          <a:xfrm>
            <a:off x="381000" y="685800"/>
            <a:ext cx="6096000" cy="3429000"/>
          </a:xfrm>
        </p:spPr>
      </p:sp>
      <p:sp>
        <p:nvSpPr>
          <p:cNvPr id="3" name="Marcador de notas 2">
            <a:extLst>
              <a:ext uri="{FF2B5EF4-FFF2-40B4-BE49-F238E27FC236}">
                <a16:creationId xmlns:a16="http://schemas.microsoft.com/office/drawing/2014/main" id="{B8D138F8-0B14-8F07-FC3B-147646547106}"/>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2584788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6" name="Google Shape;236;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4"/>
        <p:cNvGrpSpPr/>
        <p:nvPr/>
      </p:nvGrpSpPr>
      <p:grpSpPr>
        <a:xfrm>
          <a:off x="0" y="0"/>
          <a:ext cx="0" cy="0"/>
          <a:chOff x="0" y="0"/>
          <a:chExt cx="0" cy="0"/>
        </a:xfrm>
      </p:grpSpPr>
      <p:sp>
        <p:nvSpPr>
          <p:cNvPr id="605" name="Google Shape;605;gb083996e6f_0_5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6" name="Google Shape;606;gb083996e6f_0_5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0635575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4"/>
        <p:cNvGrpSpPr/>
        <p:nvPr/>
      </p:nvGrpSpPr>
      <p:grpSpPr>
        <a:xfrm>
          <a:off x="0" y="0"/>
          <a:ext cx="0" cy="0"/>
          <a:chOff x="0" y="0"/>
          <a:chExt cx="0" cy="0"/>
        </a:xfrm>
      </p:grpSpPr>
      <p:sp>
        <p:nvSpPr>
          <p:cNvPr id="605" name="Google Shape;605;gb083996e6f_0_5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6" name="Google Shape;606;gb083996e6f_0_5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7341774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0"/>
        <p:cNvGrpSpPr/>
        <p:nvPr/>
      </p:nvGrpSpPr>
      <p:grpSpPr>
        <a:xfrm>
          <a:off x="0" y="0"/>
          <a:ext cx="0" cy="0"/>
          <a:chOff x="0" y="0"/>
          <a:chExt cx="0" cy="0"/>
        </a:xfrm>
      </p:grpSpPr>
      <p:sp>
        <p:nvSpPr>
          <p:cNvPr id="611" name="Google Shape;611;gaf3a84797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2" name="Google Shape;612;gaf3a84797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7336932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554739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6194711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96286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6035538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354424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688205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9685664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gada0c19336_0_3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1" name="Google Shape;481;gada0c19336_0_3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107937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1304197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40759808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3461655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338350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452483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0"/>
        <p:cNvGrpSpPr/>
        <p:nvPr/>
      </p:nvGrpSpPr>
      <p:grpSpPr>
        <a:xfrm>
          <a:off x="0" y="0"/>
          <a:ext cx="0" cy="0"/>
          <a:chOff x="0" y="0"/>
          <a:chExt cx="0" cy="0"/>
        </a:xfrm>
      </p:grpSpPr>
      <p:sp>
        <p:nvSpPr>
          <p:cNvPr id="611" name="Google Shape;611;gaf3a84797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2" name="Google Shape;612;gaf3a84797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79777856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6480222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0842CD-D61E-1485-C6DA-FB0D91F2EAE3}"/>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DB2A8ED9-1625-3084-E28C-46AD8A047629}"/>
              </a:ext>
            </a:extLst>
          </p:cNvPr>
          <p:cNvSpPr>
            <a:spLocks noGrp="1" noRot="1" noChangeAspect="1"/>
          </p:cNvSpPr>
          <p:nvPr>
            <p:ph type="sldImg"/>
          </p:nvPr>
        </p:nvSpPr>
        <p:spPr>
          <a:xfrm>
            <a:off x="381000" y="685800"/>
            <a:ext cx="6096000" cy="3429000"/>
          </a:xfrm>
        </p:spPr>
      </p:sp>
      <p:sp>
        <p:nvSpPr>
          <p:cNvPr id="3" name="Marcador de notas 2">
            <a:extLst>
              <a:ext uri="{FF2B5EF4-FFF2-40B4-BE49-F238E27FC236}">
                <a16:creationId xmlns:a16="http://schemas.microsoft.com/office/drawing/2014/main" id="{19E98D40-21D6-06D7-7BB0-3342D5B63AC5}"/>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25608494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9160623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ada0c19336_0_3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8" name="Google Shape;488;gada0c19336_0_3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98467995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0130404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endParaRPr lang="es-CO" dirty="0"/>
          </a:p>
        </p:txBody>
      </p:sp>
    </p:spTree>
    <p:extLst>
      <p:ext uri="{BB962C8B-B14F-4D97-AF65-F5344CB8AC3E}">
        <p14:creationId xmlns:p14="http://schemas.microsoft.com/office/powerpoint/2010/main" val="18799350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6080803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0">
          <a:extLst>
            <a:ext uri="{FF2B5EF4-FFF2-40B4-BE49-F238E27FC236}">
              <a16:creationId xmlns:a16="http://schemas.microsoft.com/office/drawing/2014/main" id="{065568AF-2BDD-D77E-D651-CCFB02720954}"/>
            </a:ext>
          </a:extLst>
        </p:cNvPr>
        <p:cNvGrpSpPr/>
        <p:nvPr/>
      </p:nvGrpSpPr>
      <p:grpSpPr>
        <a:xfrm>
          <a:off x="0" y="0"/>
          <a:ext cx="0" cy="0"/>
          <a:chOff x="0" y="0"/>
          <a:chExt cx="0" cy="0"/>
        </a:xfrm>
      </p:grpSpPr>
      <p:sp>
        <p:nvSpPr>
          <p:cNvPr id="611" name="Google Shape;611;gaf3a847976_0_0:notes">
            <a:extLst>
              <a:ext uri="{FF2B5EF4-FFF2-40B4-BE49-F238E27FC236}">
                <a16:creationId xmlns:a16="http://schemas.microsoft.com/office/drawing/2014/main" id="{D34125D0-46E9-65CC-0031-56D141D198C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2" name="Google Shape;612;gaf3a847976_0_0:notes">
            <a:extLst>
              <a:ext uri="{FF2B5EF4-FFF2-40B4-BE49-F238E27FC236}">
                <a16:creationId xmlns:a16="http://schemas.microsoft.com/office/drawing/2014/main" id="{7149F7A0-07E6-3FF8-DE64-F4FB3812601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44545627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A1764F-012E-29DD-0601-03E5366878D3}"/>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0DB425CB-E084-7C43-0445-45D4450F211D}"/>
              </a:ext>
            </a:extLst>
          </p:cNvPr>
          <p:cNvSpPr>
            <a:spLocks noGrp="1" noRot="1" noChangeAspect="1"/>
          </p:cNvSpPr>
          <p:nvPr>
            <p:ph type="sldImg"/>
          </p:nvPr>
        </p:nvSpPr>
        <p:spPr>
          <a:xfrm>
            <a:off x="381000" y="685800"/>
            <a:ext cx="6096000" cy="3429000"/>
          </a:xfrm>
        </p:spPr>
      </p:sp>
      <p:sp>
        <p:nvSpPr>
          <p:cNvPr id="3" name="Marcador de notas 2">
            <a:extLst>
              <a:ext uri="{FF2B5EF4-FFF2-40B4-BE49-F238E27FC236}">
                <a16:creationId xmlns:a16="http://schemas.microsoft.com/office/drawing/2014/main" id="{BF09F96D-BD76-3C16-6B79-A8773E5152AD}"/>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6322548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7E2FBA-5C4B-ED58-9567-66AB8CDEDBC6}"/>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F8470AEB-BA14-35C1-7C58-609FDFBE4290}"/>
              </a:ext>
            </a:extLst>
          </p:cNvPr>
          <p:cNvSpPr>
            <a:spLocks noGrp="1" noRot="1" noChangeAspect="1"/>
          </p:cNvSpPr>
          <p:nvPr>
            <p:ph type="sldImg"/>
          </p:nvPr>
        </p:nvSpPr>
        <p:spPr>
          <a:xfrm>
            <a:off x="381000" y="685800"/>
            <a:ext cx="6096000" cy="3429000"/>
          </a:xfrm>
        </p:spPr>
      </p:sp>
      <p:sp>
        <p:nvSpPr>
          <p:cNvPr id="3" name="Marcador de notas 2">
            <a:extLst>
              <a:ext uri="{FF2B5EF4-FFF2-40B4-BE49-F238E27FC236}">
                <a16:creationId xmlns:a16="http://schemas.microsoft.com/office/drawing/2014/main" id="{C22042D8-C8D0-72EE-852D-53F157442CAC}"/>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53172551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540069-3875-0098-3797-39F7C2369768}"/>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B6D5E3F3-A7C7-B99B-58B2-E4AB1F1D4393}"/>
              </a:ext>
            </a:extLst>
          </p:cNvPr>
          <p:cNvSpPr>
            <a:spLocks noGrp="1" noRot="1" noChangeAspect="1"/>
          </p:cNvSpPr>
          <p:nvPr>
            <p:ph type="sldImg"/>
          </p:nvPr>
        </p:nvSpPr>
        <p:spPr>
          <a:xfrm>
            <a:off x="381000" y="685800"/>
            <a:ext cx="6096000" cy="3429000"/>
          </a:xfrm>
        </p:spPr>
      </p:sp>
      <p:sp>
        <p:nvSpPr>
          <p:cNvPr id="3" name="Marcador de notas 2">
            <a:extLst>
              <a:ext uri="{FF2B5EF4-FFF2-40B4-BE49-F238E27FC236}">
                <a16:creationId xmlns:a16="http://schemas.microsoft.com/office/drawing/2014/main" id="{4455444E-91A9-729B-6C74-A23BA802C5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19610012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641D13-F230-B691-E771-CA2EF5DF8264}"/>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A6C847DD-6FBA-050F-5C8F-CD7B6DB0BC03}"/>
              </a:ext>
            </a:extLst>
          </p:cNvPr>
          <p:cNvSpPr>
            <a:spLocks noGrp="1" noRot="1" noChangeAspect="1"/>
          </p:cNvSpPr>
          <p:nvPr>
            <p:ph type="sldImg"/>
          </p:nvPr>
        </p:nvSpPr>
        <p:spPr>
          <a:xfrm>
            <a:off x="381000" y="685800"/>
            <a:ext cx="6096000" cy="3429000"/>
          </a:xfrm>
        </p:spPr>
      </p:sp>
      <p:sp>
        <p:nvSpPr>
          <p:cNvPr id="3" name="Marcador de notas 2">
            <a:extLst>
              <a:ext uri="{FF2B5EF4-FFF2-40B4-BE49-F238E27FC236}">
                <a16:creationId xmlns:a16="http://schemas.microsoft.com/office/drawing/2014/main" id="{8FDAC595-75E0-D965-BF2D-0B7A943413D7}"/>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50136041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0"/>
        <p:cNvGrpSpPr/>
        <p:nvPr/>
      </p:nvGrpSpPr>
      <p:grpSpPr>
        <a:xfrm>
          <a:off x="0" y="0"/>
          <a:ext cx="0" cy="0"/>
          <a:chOff x="0" y="0"/>
          <a:chExt cx="0" cy="0"/>
        </a:xfrm>
      </p:grpSpPr>
      <p:sp>
        <p:nvSpPr>
          <p:cNvPr id="611" name="Google Shape;611;gaf3a84797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2" name="Google Shape;612;gaf3a84797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076738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8"/>
        <p:cNvGrpSpPr/>
        <p:nvPr/>
      </p:nvGrpSpPr>
      <p:grpSpPr>
        <a:xfrm>
          <a:off x="0" y="0"/>
          <a:ext cx="0" cy="0"/>
          <a:chOff x="0" y="0"/>
          <a:chExt cx="0" cy="0"/>
        </a:xfrm>
      </p:grpSpPr>
      <p:sp>
        <p:nvSpPr>
          <p:cNvPr id="939" name="Google Shape;939;gb083996e6f_0_9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0" name="Google Shape;940;gb083996e6f_0_9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0"/>
        <p:cNvGrpSpPr/>
        <p:nvPr/>
      </p:nvGrpSpPr>
      <p:grpSpPr>
        <a:xfrm>
          <a:off x="0" y="0"/>
          <a:ext cx="0" cy="0"/>
          <a:chOff x="0" y="0"/>
          <a:chExt cx="0" cy="0"/>
        </a:xfrm>
      </p:grpSpPr>
      <p:sp>
        <p:nvSpPr>
          <p:cNvPr id="611" name="Google Shape;611;gaf3a84797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2" name="Google Shape;612;gaf3a84797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6"/>
        <p:cNvGrpSpPr/>
        <p:nvPr/>
      </p:nvGrpSpPr>
      <p:grpSpPr>
        <a:xfrm>
          <a:off x="0" y="0"/>
          <a:ext cx="0" cy="0"/>
          <a:chOff x="0" y="0"/>
          <a:chExt cx="0" cy="0"/>
        </a:xfrm>
      </p:grpSpPr>
      <p:sp>
        <p:nvSpPr>
          <p:cNvPr id="1017" name="Google Shape;1017;gb0b7f0a714_0_1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8" name="Google Shape;1018;gb0b7f0a714_0_1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5"/>
        <p:cNvGrpSpPr/>
        <p:nvPr/>
      </p:nvGrpSpPr>
      <p:grpSpPr>
        <a:xfrm>
          <a:off x="0" y="0"/>
          <a:ext cx="0" cy="0"/>
          <a:chOff x="0" y="0"/>
          <a:chExt cx="0" cy="0"/>
        </a:xfrm>
      </p:grpSpPr>
      <p:sp>
        <p:nvSpPr>
          <p:cNvPr id="686" name="Google Shape;686;gada0c19336_0_7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7" name="Google Shape;687;gada0c19336_0_7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5"/>
        <p:cNvGrpSpPr/>
        <p:nvPr/>
      </p:nvGrpSpPr>
      <p:grpSpPr>
        <a:xfrm>
          <a:off x="0" y="0"/>
          <a:ext cx="0" cy="0"/>
          <a:chOff x="0" y="0"/>
          <a:chExt cx="0" cy="0"/>
        </a:xfrm>
      </p:grpSpPr>
      <p:sp>
        <p:nvSpPr>
          <p:cNvPr id="696" name="Google Shape;696;gada0c19336_0_7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7" name="Google Shape;697;gada0c19336_0_7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56"/>
        <p:cNvGrpSpPr/>
        <p:nvPr/>
      </p:nvGrpSpPr>
      <p:grpSpPr>
        <a:xfrm>
          <a:off x="0" y="0"/>
          <a:ext cx="0" cy="0"/>
          <a:chOff x="0" y="0"/>
          <a:chExt cx="0" cy="0"/>
        </a:xfrm>
      </p:grpSpPr>
      <p:sp>
        <p:nvSpPr>
          <p:cNvPr id="57" name="Google Shape;57;p8"/>
          <p:cNvSpPr/>
          <p:nvPr/>
        </p:nvSpPr>
        <p:spPr>
          <a:xfrm>
            <a:off x="1427863" y="915474"/>
            <a:ext cx="6288275" cy="3312552"/>
          </a:xfrm>
          <a:custGeom>
            <a:avLst/>
            <a:gdLst/>
            <a:ahLst/>
            <a:cxnLst/>
            <a:rect l="l" t="t" r="r" b="b"/>
            <a:pathLst>
              <a:path w="251531" h="78200" extrusionOk="0">
                <a:moveTo>
                  <a:pt x="0" y="0"/>
                </a:moveTo>
                <a:lnTo>
                  <a:pt x="4353" y="78200"/>
                </a:lnTo>
                <a:lnTo>
                  <a:pt x="237343" y="78200"/>
                </a:lnTo>
                <a:lnTo>
                  <a:pt x="251531" y="5482"/>
                </a:lnTo>
                <a:close/>
              </a:path>
            </a:pathLst>
          </a:custGeom>
          <a:solidFill>
            <a:schemeClr val="lt2"/>
          </a:solidFill>
          <a:ln>
            <a:noFill/>
          </a:ln>
        </p:spPr>
      </p:sp>
      <p:sp>
        <p:nvSpPr>
          <p:cNvPr id="58" name="Google Shape;58;p8"/>
          <p:cNvSpPr txBox="1">
            <a:spLocks noGrp="1"/>
          </p:cNvSpPr>
          <p:nvPr>
            <p:ph type="title"/>
          </p:nvPr>
        </p:nvSpPr>
        <p:spPr>
          <a:xfrm>
            <a:off x="1388100" y="1233750"/>
            <a:ext cx="6367800" cy="2676000"/>
          </a:xfrm>
          <a:prstGeom prst="rect">
            <a:avLst/>
          </a:prstGeom>
        </p:spPr>
        <p:txBody>
          <a:bodyPr spcFirstLastPara="1" wrap="square" lIns="91425" tIns="91425" rIns="91425" bIns="91425" anchor="ctr" anchorCtr="0">
            <a:noAutofit/>
          </a:bodyPr>
          <a:lstStyle>
            <a:lvl1pPr lvl="0" algn="ctr">
              <a:spcBef>
                <a:spcPts val="0"/>
              </a:spcBef>
              <a:spcAft>
                <a:spcPts val="0"/>
              </a:spcAft>
              <a:buSzPts val="4800"/>
              <a:buNone/>
              <a:defRPr sz="80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59" name="Google Shape;59;p8"/>
          <p:cNvSpPr/>
          <p:nvPr/>
        </p:nvSpPr>
        <p:spPr>
          <a:xfrm flipH="1">
            <a:off x="-415200" y="4603500"/>
            <a:ext cx="1295400" cy="1295400"/>
          </a:xfrm>
          <a:prstGeom prst="blockArc">
            <a:avLst>
              <a:gd name="adj1" fmla="val 10800000"/>
              <a:gd name="adj2" fmla="val 518958"/>
              <a:gd name="adj3" fmla="val 17275"/>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0" name="Google Shape;60;p8"/>
          <p:cNvSpPr/>
          <p:nvPr/>
        </p:nvSpPr>
        <p:spPr>
          <a:xfrm rot="10673382">
            <a:off x="5915172" y="-759748"/>
            <a:ext cx="1295379" cy="1295379"/>
          </a:xfrm>
          <a:prstGeom prst="blockArc">
            <a:avLst>
              <a:gd name="adj1" fmla="val 10800000"/>
              <a:gd name="adj2" fmla="val 263922"/>
              <a:gd name="adj3" fmla="val 11651"/>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1" name="Google Shape;61;p8"/>
          <p:cNvSpPr/>
          <p:nvPr/>
        </p:nvSpPr>
        <p:spPr>
          <a:xfrm>
            <a:off x="7734301" y="168450"/>
            <a:ext cx="1409700" cy="2001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2" name="Google Shape;62;p8"/>
          <p:cNvSpPr/>
          <p:nvPr/>
        </p:nvSpPr>
        <p:spPr>
          <a:xfrm rot="-10796911">
            <a:off x="179863" y="124038"/>
            <a:ext cx="333900" cy="288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3" name="Google Shape;63;p8"/>
          <p:cNvSpPr/>
          <p:nvPr/>
        </p:nvSpPr>
        <p:spPr>
          <a:xfrm flipH="1">
            <a:off x="8509377" y="4881813"/>
            <a:ext cx="553200" cy="553200"/>
          </a:xfrm>
          <a:prstGeom prst="blockArc">
            <a:avLst>
              <a:gd name="adj1" fmla="val 10800000"/>
              <a:gd name="adj2" fmla="val 263922"/>
              <a:gd name="adj3" fmla="val 11651"/>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3"/>
        <p:cNvGrpSpPr/>
        <p:nvPr/>
      </p:nvGrpSpPr>
      <p:grpSpPr>
        <a:xfrm>
          <a:off x="0" y="0"/>
          <a:ext cx="0" cy="0"/>
          <a:chOff x="0" y="0"/>
          <a:chExt cx="0" cy="0"/>
        </a:xfrm>
      </p:grpSpPr>
      <p:sp>
        <p:nvSpPr>
          <p:cNvPr id="84" name="Google Shape;84;p1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‹Nº›</a:t>
            </a:fld>
            <a:endParaRPr/>
          </a:p>
        </p:txBody>
      </p:sp>
    </p:spTree>
    <p:extLst>
      <p:ext uri="{BB962C8B-B14F-4D97-AF65-F5344CB8AC3E}">
        <p14:creationId xmlns:p14="http://schemas.microsoft.com/office/powerpoint/2010/main" val="14141997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64"/>
        <p:cNvGrpSpPr/>
        <p:nvPr/>
      </p:nvGrpSpPr>
      <p:grpSpPr>
        <a:xfrm>
          <a:off x="0" y="0"/>
          <a:ext cx="0" cy="0"/>
          <a:chOff x="0" y="0"/>
          <a:chExt cx="0" cy="0"/>
        </a:xfrm>
      </p:grpSpPr>
      <p:sp>
        <p:nvSpPr>
          <p:cNvPr id="65" name="Google Shape;65;p9"/>
          <p:cNvSpPr/>
          <p:nvPr/>
        </p:nvSpPr>
        <p:spPr>
          <a:xfrm flipH="1">
            <a:off x="495260" y="1353363"/>
            <a:ext cx="3851964" cy="682036"/>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9"/>
          <p:cNvSpPr txBox="1">
            <a:spLocks noGrp="1"/>
          </p:cNvSpPr>
          <p:nvPr>
            <p:ph type="title"/>
          </p:nvPr>
        </p:nvSpPr>
        <p:spPr>
          <a:xfrm>
            <a:off x="720000" y="1315263"/>
            <a:ext cx="3852000" cy="791400"/>
          </a:xfrm>
          <a:prstGeom prst="rect">
            <a:avLst/>
          </a:prstGeom>
        </p:spPr>
        <p:txBody>
          <a:bodyPr spcFirstLastPara="1" wrap="square" lIns="0" tIns="91425" rIns="0" bIns="91425" anchor="b" anchorCtr="0">
            <a:noAutofit/>
          </a:bodyPr>
          <a:lstStyle>
            <a:lvl1pPr lvl="0">
              <a:spcBef>
                <a:spcPts val="0"/>
              </a:spcBef>
              <a:spcAft>
                <a:spcPts val="0"/>
              </a:spcAft>
              <a:buSzPts val="4200"/>
              <a:buNone/>
              <a:defRPr sz="4200"/>
            </a:lvl1pPr>
            <a:lvl2pPr lvl="1">
              <a:spcBef>
                <a:spcPts val="0"/>
              </a:spcBef>
              <a:spcAft>
                <a:spcPts val="0"/>
              </a:spcAft>
              <a:buSzPts val="4200"/>
              <a:buNone/>
              <a:defRPr sz="4200"/>
            </a:lvl2pPr>
            <a:lvl3pPr lvl="2">
              <a:spcBef>
                <a:spcPts val="0"/>
              </a:spcBef>
              <a:spcAft>
                <a:spcPts val="0"/>
              </a:spcAft>
              <a:buSzPts val="4200"/>
              <a:buNone/>
              <a:defRPr sz="4200"/>
            </a:lvl3pPr>
            <a:lvl4pPr lvl="3">
              <a:spcBef>
                <a:spcPts val="0"/>
              </a:spcBef>
              <a:spcAft>
                <a:spcPts val="0"/>
              </a:spcAft>
              <a:buSzPts val="4200"/>
              <a:buNone/>
              <a:defRPr sz="4200"/>
            </a:lvl4pPr>
            <a:lvl5pPr lvl="4">
              <a:spcBef>
                <a:spcPts val="0"/>
              </a:spcBef>
              <a:spcAft>
                <a:spcPts val="0"/>
              </a:spcAft>
              <a:buSzPts val="4200"/>
              <a:buNone/>
              <a:defRPr sz="4200"/>
            </a:lvl5pPr>
            <a:lvl6pPr lvl="5">
              <a:spcBef>
                <a:spcPts val="0"/>
              </a:spcBef>
              <a:spcAft>
                <a:spcPts val="0"/>
              </a:spcAft>
              <a:buSzPts val="4200"/>
              <a:buNone/>
              <a:defRPr sz="4200"/>
            </a:lvl6pPr>
            <a:lvl7pPr lvl="6">
              <a:spcBef>
                <a:spcPts val="0"/>
              </a:spcBef>
              <a:spcAft>
                <a:spcPts val="0"/>
              </a:spcAft>
              <a:buSzPts val="4200"/>
              <a:buNone/>
              <a:defRPr sz="4200"/>
            </a:lvl7pPr>
            <a:lvl8pPr lvl="7">
              <a:spcBef>
                <a:spcPts val="0"/>
              </a:spcBef>
              <a:spcAft>
                <a:spcPts val="0"/>
              </a:spcAft>
              <a:buSzPts val="4200"/>
              <a:buNone/>
              <a:defRPr sz="4200"/>
            </a:lvl8pPr>
            <a:lvl9pPr lvl="8">
              <a:spcBef>
                <a:spcPts val="0"/>
              </a:spcBef>
              <a:spcAft>
                <a:spcPts val="0"/>
              </a:spcAft>
              <a:buSzPts val="4200"/>
              <a:buNone/>
              <a:defRPr sz="4200"/>
            </a:lvl9pPr>
          </a:lstStyle>
          <a:p>
            <a:endParaRPr/>
          </a:p>
        </p:txBody>
      </p:sp>
      <p:sp>
        <p:nvSpPr>
          <p:cNvPr id="67" name="Google Shape;67;p9"/>
          <p:cNvSpPr txBox="1">
            <a:spLocks noGrp="1"/>
          </p:cNvSpPr>
          <p:nvPr>
            <p:ph type="subTitle" idx="1"/>
          </p:nvPr>
        </p:nvSpPr>
        <p:spPr>
          <a:xfrm>
            <a:off x="720000" y="2364238"/>
            <a:ext cx="3744300" cy="1464000"/>
          </a:xfrm>
          <a:prstGeom prst="rect">
            <a:avLst/>
          </a:prstGeom>
        </p:spPr>
        <p:txBody>
          <a:bodyPr spcFirstLastPara="1" wrap="square" lIns="0" tIns="91425" rIns="0" bIns="91425" anchor="ctr" anchorCtr="0">
            <a:noAutofit/>
          </a:bodyPr>
          <a:lstStyle>
            <a:lvl1pPr lvl="0">
              <a:lnSpc>
                <a:spcPct val="100000"/>
              </a:lnSpc>
              <a:spcBef>
                <a:spcPts val="0"/>
              </a:spcBef>
              <a:spcAft>
                <a:spcPts val="0"/>
              </a:spcAft>
              <a:buSzPts val="2100"/>
              <a:buNone/>
              <a:defRPr sz="2100"/>
            </a:lvl1pPr>
            <a:lvl2pPr lvl="1">
              <a:lnSpc>
                <a:spcPct val="100000"/>
              </a:lnSpc>
              <a:spcBef>
                <a:spcPts val="0"/>
              </a:spcBef>
              <a:spcAft>
                <a:spcPts val="0"/>
              </a:spcAft>
              <a:buSzPts val="2100"/>
              <a:buNone/>
              <a:defRPr sz="2100"/>
            </a:lvl2pPr>
            <a:lvl3pPr lvl="2">
              <a:lnSpc>
                <a:spcPct val="100000"/>
              </a:lnSpc>
              <a:spcBef>
                <a:spcPts val="0"/>
              </a:spcBef>
              <a:spcAft>
                <a:spcPts val="0"/>
              </a:spcAft>
              <a:buSzPts val="2100"/>
              <a:buNone/>
              <a:defRPr sz="2100"/>
            </a:lvl3pPr>
            <a:lvl4pPr lvl="3">
              <a:lnSpc>
                <a:spcPct val="100000"/>
              </a:lnSpc>
              <a:spcBef>
                <a:spcPts val="0"/>
              </a:spcBef>
              <a:spcAft>
                <a:spcPts val="0"/>
              </a:spcAft>
              <a:buSzPts val="2100"/>
              <a:buNone/>
              <a:defRPr sz="2100"/>
            </a:lvl4pPr>
            <a:lvl5pPr lvl="4">
              <a:lnSpc>
                <a:spcPct val="100000"/>
              </a:lnSpc>
              <a:spcBef>
                <a:spcPts val="0"/>
              </a:spcBef>
              <a:spcAft>
                <a:spcPts val="0"/>
              </a:spcAft>
              <a:buSzPts val="2100"/>
              <a:buNone/>
              <a:defRPr sz="2100"/>
            </a:lvl5pPr>
            <a:lvl6pPr lvl="5">
              <a:lnSpc>
                <a:spcPct val="100000"/>
              </a:lnSpc>
              <a:spcBef>
                <a:spcPts val="0"/>
              </a:spcBef>
              <a:spcAft>
                <a:spcPts val="0"/>
              </a:spcAft>
              <a:buSzPts val="2100"/>
              <a:buNone/>
              <a:defRPr sz="2100"/>
            </a:lvl6pPr>
            <a:lvl7pPr lvl="6">
              <a:lnSpc>
                <a:spcPct val="100000"/>
              </a:lnSpc>
              <a:spcBef>
                <a:spcPts val="0"/>
              </a:spcBef>
              <a:spcAft>
                <a:spcPts val="0"/>
              </a:spcAft>
              <a:buSzPts val="2100"/>
              <a:buNone/>
              <a:defRPr sz="2100"/>
            </a:lvl7pPr>
            <a:lvl8pPr lvl="7">
              <a:lnSpc>
                <a:spcPct val="100000"/>
              </a:lnSpc>
              <a:spcBef>
                <a:spcPts val="0"/>
              </a:spcBef>
              <a:spcAft>
                <a:spcPts val="0"/>
              </a:spcAft>
              <a:buSzPts val="2100"/>
              <a:buNone/>
              <a:defRPr sz="2100"/>
            </a:lvl8pPr>
            <a:lvl9pPr lvl="8">
              <a:lnSpc>
                <a:spcPct val="100000"/>
              </a:lnSpc>
              <a:spcBef>
                <a:spcPts val="0"/>
              </a:spcBef>
              <a:spcAft>
                <a:spcPts val="0"/>
              </a:spcAft>
              <a:buSzPts val="2100"/>
              <a:buNone/>
              <a:defRPr sz="2100"/>
            </a:lvl9pPr>
          </a:lstStyle>
          <a:p>
            <a:endParaRPr/>
          </a:p>
        </p:txBody>
      </p:sp>
      <p:sp>
        <p:nvSpPr>
          <p:cNvPr id="68" name="Google Shape;68;p9"/>
          <p:cNvSpPr/>
          <p:nvPr/>
        </p:nvSpPr>
        <p:spPr>
          <a:xfrm rot="2700000">
            <a:off x="-571439" y="4600550"/>
            <a:ext cx="1295278" cy="1295278"/>
          </a:xfrm>
          <a:prstGeom prst="blockArc">
            <a:avLst>
              <a:gd name="adj1" fmla="val 10800000"/>
              <a:gd name="adj2" fmla="val 263922"/>
              <a:gd name="adj3" fmla="val 11651"/>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9"/>
          <p:cNvSpPr/>
          <p:nvPr/>
        </p:nvSpPr>
        <p:spPr>
          <a:xfrm rot="-8999802">
            <a:off x="8486192" y="-786200"/>
            <a:ext cx="1295271" cy="1295271"/>
          </a:xfrm>
          <a:prstGeom prst="blockArc">
            <a:avLst>
              <a:gd name="adj1" fmla="val 10800000"/>
              <a:gd name="adj2" fmla="val 263922"/>
              <a:gd name="adj3" fmla="val 11651"/>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9"/>
          <p:cNvSpPr/>
          <p:nvPr/>
        </p:nvSpPr>
        <p:spPr>
          <a:xfrm rot="3089">
            <a:off x="4405048" y="4764963"/>
            <a:ext cx="333900" cy="288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404913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199"/>
        <p:cNvGrpSpPr/>
        <p:nvPr/>
      </p:nvGrpSpPr>
      <p:grpSpPr>
        <a:xfrm>
          <a:off x="0" y="0"/>
          <a:ext cx="0" cy="0"/>
          <a:chOff x="0" y="0"/>
          <a:chExt cx="0" cy="0"/>
        </a:xfrm>
      </p:grpSpPr>
      <p:sp>
        <p:nvSpPr>
          <p:cNvPr id="200" name="Google Shape;200;p24"/>
          <p:cNvSpPr txBox="1">
            <a:spLocks noGrp="1"/>
          </p:cNvSpPr>
          <p:nvPr>
            <p:ph type="body" idx="1"/>
          </p:nvPr>
        </p:nvSpPr>
        <p:spPr>
          <a:xfrm>
            <a:off x="815250" y="1972225"/>
            <a:ext cx="3050400" cy="2287500"/>
          </a:xfrm>
          <a:prstGeom prst="rect">
            <a:avLst/>
          </a:prstGeom>
        </p:spPr>
        <p:txBody>
          <a:bodyPr spcFirstLastPara="1" wrap="square" lIns="91425" tIns="91425" rIns="91425" bIns="91425" anchor="ctr" anchorCtr="0">
            <a:noAutofit/>
          </a:bodyPr>
          <a:lstStyle>
            <a:lvl1pPr marL="457200" lvl="0" indent="-317500" rtl="0">
              <a:lnSpc>
                <a:spcPct val="100000"/>
              </a:lnSpc>
              <a:spcBef>
                <a:spcPts val="0"/>
              </a:spcBef>
              <a:spcAft>
                <a:spcPts val="0"/>
              </a:spcAft>
              <a:buClr>
                <a:schemeClr val="lt2"/>
              </a:buClr>
              <a:buSzPts val="1400"/>
              <a:buFont typeface="Barlow"/>
              <a:buChar char="●"/>
              <a:defRPr>
                <a:latin typeface="Poppins"/>
                <a:ea typeface="Poppins"/>
                <a:cs typeface="Poppins"/>
                <a:sym typeface="Poppins"/>
              </a:defRPr>
            </a:lvl1pPr>
            <a:lvl2pPr marL="914400" lvl="1" indent="-317500" rtl="0">
              <a:spcBef>
                <a:spcPts val="1000"/>
              </a:spcBef>
              <a:spcAft>
                <a:spcPts val="0"/>
              </a:spcAft>
              <a:buClr>
                <a:srgbClr val="050505"/>
              </a:buClr>
              <a:buSzPts val="1400"/>
              <a:buFont typeface="Barlow"/>
              <a:buChar char="○"/>
              <a:defRPr/>
            </a:lvl2pPr>
            <a:lvl3pPr marL="1371600" lvl="2" indent="-317500" rtl="0">
              <a:spcBef>
                <a:spcPts val="1600"/>
              </a:spcBef>
              <a:spcAft>
                <a:spcPts val="0"/>
              </a:spcAft>
              <a:buClr>
                <a:srgbClr val="050505"/>
              </a:buClr>
              <a:buSzPts val="1400"/>
              <a:buFont typeface="Barlow"/>
              <a:buChar char="■"/>
              <a:defRPr/>
            </a:lvl3pPr>
            <a:lvl4pPr marL="1828800" lvl="3" indent="-317500" rtl="0">
              <a:spcBef>
                <a:spcPts val="1600"/>
              </a:spcBef>
              <a:spcAft>
                <a:spcPts val="0"/>
              </a:spcAft>
              <a:buClr>
                <a:srgbClr val="050505"/>
              </a:buClr>
              <a:buSzPts val="1400"/>
              <a:buFont typeface="Barlow"/>
              <a:buChar char="●"/>
              <a:defRPr/>
            </a:lvl4pPr>
            <a:lvl5pPr marL="2286000" lvl="4" indent="-317500" rtl="0">
              <a:spcBef>
                <a:spcPts val="1600"/>
              </a:spcBef>
              <a:spcAft>
                <a:spcPts val="0"/>
              </a:spcAft>
              <a:buClr>
                <a:srgbClr val="050505"/>
              </a:buClr>
              <a:buSzPts val="1400"/>
              <a:buFont typeface="Barlow"/>
              <a:buChar char="○"/>
              <a:defRPr/>
            </a:lvl5pPr>
            <a:lvl6pPr marL="2743200" lvl="5" indent="-317500" rtl="0">
              <a:spcBef>
                <a:spcPts val="1600"/>
              </a:spcBef>
              <a:spcAft>
                <a:spcPts val="0"/>
              </a:spcAft>
              <a:buClr>
                <a:srgbClr val="050505"/>
              </a:buClr>
              <a:buSzPts val="1400"/>
              <a:buFont typeface="Barlow"/>
              <a:buChar char="■"/>
              <a:defRPr/>
            </a:lvl6pPr>
            <a:lvl7pPr marL="3200400" lvl="6" indent="-317500" rtl="0">
              <a:spcBef>
                <a:spcPts val="1600"/>
              </a:spcBef>
              <a:spcAft>
                <a:spcPts val="0"/>
              </a:spcAft>
              <a:buClr>
                <a:srgbClr val="050505"/>
              </a:buClr>
              <a:buSzPts val="1400"/>
              <a:buFont typeface="Barlow"/>
              <a:buChar char="●"/>
              <a:defRPr/>
            </a:lvl7pPr>
            <a:lvl8pPr marL="3657600" lvl="7" indent="-317500" rtl="0">
              <a:spcBef>
                <a:spcPts val="1600"/>
              </a:spcBef>
              <a:spcAft>
                <a:spcPts val="0"/>
              </a:spcAft>
              <a:buClr>
                <a:srgbClr val="050505"/>
              </a:buClr>
              <a:buSzPts val="1400"/>
              <a:buFont typeface="Barlow"/>
              <a:buChar char="○"/>
              <a:defRPr/>
            </a:lvl8pPr>
            <a:lvl9pPr marL="4114800" lvl="8" indent="-317500" rtl="0">
              <a:spcBef>
                <a:spcPts val="1600"/>
              </a:spcBef>
              <a:spcAft>
                <a:spcPts val="1600"/>
              </a:spcAft>
              <a:buClr>
                <a:srgbClr val="050505"/>
              </a:buClr>
              <a:buSzPts val="1400"/>
              <a:buFont typeface="Barlow"/>
              <a:buChar char="■"/>
              <a:defRPr/>
            </a:lvl9pPr>
          </a:lstStyle>
          <a:p>
            <a:endParaRPr/>
          </a:p>
        </p:txBody>
      </p:sp>
      <p:sp>
        <p:nvSpPr>
          <p:cNvPr id="201" name="Google Shape;201;p24"/>
          <p:cNvSpPr/>
          <p:nvPr/>
        </p:nvSpPr>
        <p:spPr>
          <a:xfrm flipH="1">
            <a:off x="600914" y="445025"/>
            <a:ext cx="3998832" cy="1034983"/>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24"/>
          <p:cNvSpPr txBox="1">
            <a:spLocks noGrp="1"/>
          </p:cNvSpPr>
          <p:nvPr>
            <p:ph type="title"/>
          </p:nvPr>
        </p:nvSpPr>
        <p:spPr>
          <a:xfrm>
            <a:off x="720000" y="445025"/>
            <a:ext cx="3432000" cy="10350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203" name="Google Shape;203;p24"/>
          <p:cNvSpPr/>
          <p:nvPr/>
        </p:nvSpPr>
        <p:spPr>
          <a:xfrm rot="-10673382" flipH="1">
            <a:off x="6695975" y="-759748"/>
            <a:ext cx="1295379" cy="1295379"/>
          </a:xfrm>
          <a:prstGeom prst="blockArc">
            <a:avLst>
              <a:gd name="adj1" fmla="val 10800000"/>
              <a:gd name="adj2" fmla="val 263922"/>
              <a:gd name="adj3" fmla="val 11651"/>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24"/>
          <p:cNvSpPr/>
          <p:nvPr/>
        </p:nvSpPr>
        <p:spPr>
          <a:xfrm>
            <a:off x="-717460" y="4749900"/>
            <a:ext cx="1409700" cy="2001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24"/>
          <p:cNvSpPr/>
          <p:nvPr/>
        </p:nvSpPr>
        <p:spPr>
          <a:xfrm rot="-10796911">
            <a:off x="6053702" y="155963"/>
            <a:ext cx="333900" cy="288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24"/>
          <p:cNvSpPr/>
          <p:nvPr/>
        </p:nvSpPr>
        <p:spPr>
          <a:xfrm rot="-274361">
            <a:off x="4077158" y="4927318"/>
            <a:ext cx="553161" cy="553161"/>
          </a:xfrm>
          <a:prstGeom prst="blockArc">
            <a:avLst>
              <a:gd name="adj1" fmla="val 10800000"/>
              <a:gd name="adj2" fmla="val 263922"/>
              <a:gd name="adj3" fmla="val 11651"/>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392237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30"/>
        <p:cNvGrpSpPr/>
        <p:nvPr/>
      </p:nvGrpSpPr>
      <p:grpSpPr>
        <a:xfrm>
          <a:off x="0" y="0"/>
          <a:ext cx="0" cy="0"/>
          <a:chOff x="0" y="0"/>
          <a:chExt cx="0" cy="0"/>
        </a:xfrm>
      </p:grpSpPr>
      <p:sp>
        <p:nvSpPr>
          <p:cNvPr id="31" name="Google Shape;31;p5"/>
          <p:cNvSpPr/>
          <p:nvPr/>
        </p:nvSpPr>
        <p:spPr>
          <a:xfrm flipH="1">
            <a:off x="153018" y="180975"/>
            <a:ext cx="4508158" cy="4810429"/>
          </a:xfrm>
          <a:custGeom>
            <a:avLst/>
            <a:gdLst/>
            <a:ahLst/>
            <a:cxnLst/>
            <a:rect l="l" t="t" r="r" b="b"/>
            <a:pathLst>
              <a:path w="198882" h="212217" extrusionOk="0">
                <a:moveTo>
                  <a:pt x="0" y="209931"/>
                </a:moveTo>
                <a:lnTo>
                  <a:pt x="26289" y="0"/>
                </a:lnTo>
                <a:lnTo>
                  <a:pt x="198882" y="381"/>
                </a:lnTo>
                <a:lnTo>
                  <a:pt x="196596" y="212217"/>
                </a:lnTo>
                <a:close/>
              </a:path>
            </a:pathLst>
          </a:custGeom>
          <a:solidFill>
            <a:schemeClr val="lt2"/>
          </a:solidFill>
          <a:ln>
            <a:noFill/>
          </a:ln>
        </p:spPr>
      </p:sp>
      <p:sp>
        <p:nvSpPr>
          <p:cNvPr id="32" name="Google Shape;32;p5"/>
          <p:cNvSpPr/>
          <p:nvPr/>
        </p:nvSpPr>
        <p:spPr>
          <a:xfrm rot="-2700000" flipH="1">
            <a:off x="8398538" y="4600550"/>
            <a:ext cx="1295278" cy="1295278"/>
          </a:xfrm>
          <a:prstGeom prst="blockArc">
            <a:avLst>
              <a:gd name="adj1" fmla="val 10800000"/>
              <a:gd name="adj2" fmla="val 263922"/>
              <a:gd name="adj3" fmla="val 11651"/>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5"/>
          <p:cNvSpPr/>
          <p:nvPr/>
        </p:nvSpPr>
        <p:spPr>
          <a:xfrm rot="8999802" flipH="1">
            <a:off x="-602635" y="-762030"/>
            <a:ext cx="1295271" cy="1295271"/>
          </a:xfrm>
          <a:prstGeom prst="blockArc">
            <a:avLst>
              <a:gd name="adj1" fmla="val 10800000"/>
              <a:gd name="adj2" fmla="val 263922"/>
              <a:gd name="adj3" fmla="val 11651"/>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5"/>
          <p:cNvSpPr/>
          <p:nvPr/>
        </p:nvSpPr>
        <p:spPr>
          <a:xfrm flipH="1">
            <a:off x="5448242" y="1527560"/>
            <a:ext cx="2720308" cy="572620"/>
          </a:xfrm>
          <a:custGeom>
            <a:avLst/>
            <a:gdLst/>
            <a:ahLst/>
            <a:cxnLst/>
            <a:rect l="l" t="t" r="r" b="b"/>
            <a:pathLst>
              <a:path w="251531" h="78200" extrusionOk="0">
                <a:moveTo>
                  <a:pt x="0" y="0"/>
                </a:moveTo>
                <a:lnTo>
                  <a:pt x="4353" y="78200"/>
                </a:lnTo>
                <a:lnTo>
                  <a:pt x="237343" y="78200"/>
                </a:lnTo>
                <a:lnTo>
                  <a:pt x="251531" y="5482"/>
                </a:lnTo>
                <a:close/>
              </a:path>
            </a:pathLst>
          </a:custGeom>
          <a:solidFill>
            <a:schemeClr val="lt2"/>
          </a:solidFill>
          <a:ln>
            <a:noFill/>
          </a:ln>
        </p:spPr>
      </p:sp>
      <p:sp>
        <p:nvSpPr>
          <p:cNvPr id="35" name="Google Shape;35;p5"/>
          <p:cNvSpPr txBox="1">
            <a:spLocks noGrp="1"/>
          </p:cNvSpPr>
          <p:nvPr>
            <p:ph type="title"/>
          </p:nvPr>
        </p:nvSpPr>
        <p:spPr>
          <a:xfrm>
            <a:off x="1185150" y="1527525"/>
            <a:ext cx="2301000" cy="572700"/>
          </a:xfrm>
          <a:prstGeom prst="rect">
            <a:avLst/>
          </a:prstGeom>
        </p:spPr>
        <p:txBody>
          <a:bodyPr spcFirstLastPara="1" wrap="square" lIns="91425" tIns="91425" rIns="91425" bIns="91425" anchor="ctr" anchorCtr="0">
            <a:noAutofit/>
          </a:bodyPr>
          <a:lstStyle>
            <a:lvl1pPr lvl="0" algn="ctr">
              <a:spcBef>
                <a:spcPts val="0"/>
              </a:spcBef>
              <a:spcAft>
                <a:spcPts val="0"/>
              </a:spcAft>
              <a:buSzPts val="3000"/>
              <a:buNone/>
              <a:defRPr/>
            </a:lvl1pPr>
            <a:lvl2pPr lvl="1" algn="ctr">
              <a:spcBef>
                <a:spcPts val="0"/>
              </a:spcBef>
              <a:spcAft>
                <a:spcPts val="0"/>
              </a:spcAft>
              <a:buSzPts val="3000"/>
              <a:buNone/>
              <a:defRPr/>
            </a:lvl2pPr>
            <a:lvl3pPr lvl="2" algn="ctr">
              <a:spcBef>
                <a:spcPts val="0"/>
              </a:spcBef>
              <a:spcAft>
                <a:spcPts val="0"/>
              </a:spcAft>
              <a:buSzPts val="3000"/>
              <a:buNone/>
              <a:defRPr/>
            </a:lvl3pPr>
            <a:lvl4pPr lvl="3" algn="ctr">
              <a:spcBef>
                <a:spcPts val="0"/>
              </a:spcBef>
              <a:spcAft>
                <a:spcPts val="0"/>
              </a:spcAft>
              <a:buSzPts val="3000"/>
              <a:buNone/>
              <a:defRPr/>
            </a:lvl4pPr>
            <a:lvl5pPr lvl="4" algn="ctr">
              <a:spcBef>
                <a:spcPts val="0"/>
              </a:spcBef>
              <a:spcAft>
                <a:spcPts val="0"/>
              </a:spcAft>
              <a:buSzPts val="3000"/>
              <a:buNone/>
              <a:defRPr/>
            </a:lvl5pPr>
            <a:lvl6pPr lvl="5" algn="ctr">
              <a:spcBef>
                <a:spcPts val="0"/>
              </a:spcBef>
              <a:spcAft>
                <a:spcPts val="0"/>
              </a:spcAft>
              <a:buSzPts val="3000"/>
              <a:buNone/>
              <a:defRPr/>
            </a:lvl6pPr>
            <a:lvl7pPr lvl="6" algn="ctr">
              <a:spcBef>
                <a:spcPts val="0"/>
              </a:spcBef>
              <a:spcAft>
                <a:spcPts val="0"/>
              </a:spcAft>
              <a:buSzPts val="3000"/>
              <a:buNone/>
              <a:defRPr/>
            </a:lvl7pPr>
            <a:lvl8pPr lvl="7" algn="ctr">
              <a:spcBef>
                <a:spcPts val="0"/>
              </a:spcBef>
              <a:spcAft>
                <a:spcPts val="0"/>
              </a:spcAft>
              <a:buSzPts val="3000"/>
              <a:buNone/>
              <a:defRPr/>
            </a:lvl8pPr>
            <a:lvl9pPr lvl="8" algn="ctr">
              <a:spcBef>
                <a:spcPts val="0"/>
              </a:spcBef>
              <a:spcAft>
                <a:spcPts val="0"/>
              </a:spcAft>
              <a:buSzPts val="3000"/>
              <a:buNone/>
              <a:defRPr/>
            </a:lvl9pPr>
          </a:lstStyle>
          <a:p>
            <a:endParaRPr/>
          </a:p>
        </p:txBody>
      </p:sp>
      <p:sp>
        <p:nvSpPr>
          <p:cNvPr id="36" name="Google Shape;36;p5"/>
          <p:cNvSpPr txBox="1">
            <a:spLocks noGrp="1"/>
          </p:cNvSpPr>
          <p:nvPr>
            <p:ph type="title" idx="2"/>
          </p:nvPr>
        </p:nvSpPr>
        <p:spPr>
          <a:xfrm>
            <a:off x="5657900" y="1527525"/>
            <a:ext cx="23010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37" name="Google Shape;37;p5"/>
          <p:cNvSpPr txBox="1">
            <a:spLocks noGrp="1"/>
          </p:cNvSpPr>
          <p:nvPr>
            <p:ph type="subTitle" idx="1"/>
          </p:nvPr>
        </p:nvSpPr>
        <p:spPr>
          <a:xfrm>
            <a:off x="975600" y="2277700"/>
            <a:ext cx="2720100" cy="13383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8" name="Google Shape;38;p5"/>
          <p:cNvSpPr txBox="1">
            <a:spLocks noGrp="1"/>
          </p:cNvSpPr>
          <p:nvPr>
            <p:ph type="subTitle" idx="3"/>
          </p:nvPr>
        </p:nvSpPr>
        <p:spPr>
          <a:xfrm>
            <a:off x="5448356" y="2277700"/>
            <a:ext cx="2720100" cy="13383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1823902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104"/>
        <p:cNvGrpSpPr/>
        <p:nvPr/>
      </p:nvGrpSpPr>
      <p:grpSpPr>
        <a:xfrm>
          <a:off x="0" y="0"/>
          <a:ext cx="0" cy="0"/>
          <a:chOff x="0" y="0"/>
          <a:chExt cx="0" cy="0"/>
        </a:xfrm>
      </p:grpSpPr>
      <p:sp>
        <p:nvSpPr>
          <p:cNvPr id="105" name="Google Shape;105;p14"/>
          <p:cNvSpPr/>
          <p:nvPr/>
        </p:nvSpPr>
        <p:spPr>
          <a:xfrm flipH="1">
            <a:off x="581242" y="3263073"/>
            <a:ext cx="2720308" cy="572620"/>
          </a:xfrm>
          <a:custGeom>
            <a:avLst/>
            <a:gdLst/>
            <a:ahLst/>
            <a:cxnLst/>
            <a:rect l="l" t="t" r="r" b="b"/>
            <a:pathLst>
              <a:path w="251531" h="78200" extrusionOk="0">
                <a:moveTo>
                  <a:pt x="0" y="0"/>
                </a:moveTo>
                <a:lnTo>
                  <a:pt x="4353" y="78200"/>
                </a:lnTo>
                <a:lnTo>
                  <a:pt x="237343" y="78200"/>
                </a:lnTo>
                <a:lnTo>
                  <a:pt x="251531" y="5482"/>
                </a:lnTo>
                <a:close/>
              </a:path>
            </a:pathLst>
          </a:custGeom>
          <a:solidFill>
            <a:schemeClr val="lt2"/>
          </a:solidFill>
          <a:ln>
            <a:noFill/>
          </a:ln>
        </p:spPr>
      </p:sp>
      <p:sp>
        <p:nvSpPr>
          <p:cNvPr id="106" name="Google Shape;106;p14"/>
          <p:cNvSpPr txBox="1">
            <a:spLocks noGrp="1"/>
          </p:cNvSpPr>
          <p:nvPr>
            <p:ph type="title"/>
          </p:nvPr>
        </p:nvSpPr>
        <p:spPr>
          <a:xfrm flipH="1">
            <a:off x="720000" y="3361025"/>
            <a:ext cx="3661500" cy="376800"/>
          </a:xfrm>
          <a:prstGeom prst="rect">
            <a:avLst/>
          </a:prstGeom>
        </p:spPr>
        <p:txBody>
          <a:bodyPr spcFirstLastPara="1" wrap="square" lIns="91425" tIns="91425" rIns="91425" bIns="91425" anchor="ctr" anchorCtr="0">
            <a:noAutofit/>
          </a:bodyPr>
          <a:lstStyle>
            <a:lvl1pPr lvl="0">
              <a:spcBef>
                <a:spcPts val="0"/>
              </a:spcBef>
              <a:spcAft>
                <a:spcPts val="0"/>
              </a:spcAft>
              <a:buSzPts val="2000"/>
              <a:buNone/>
              <a:defRPr sz="2000"/>
            </a:lvl1pPr>
            <a:lvl2pPr lvl="1" algn="r">
              <a:spcBef>
                <a:spcPts val="0"/>
              </a:spcBef>
              <a:spcAft>
                <a:spcPts val="0"/>
              </a:spcAft>
              <a:buSzPts val="2000"/>
              <a:buNone/>
              <a:defRPr sz="2000"/>
            </a:lvl2pPr>
            <a:lvl3pPr lvl="2" algn="r">
              <a:spcBef>
                <a:spcPts val="0"/>
              </a:spcBef>
              <a:spcAft>
                <a:spcPts val="0"/>
              </a:spcAft>
              <a:buSzPts val="2000"/>
              <a:buNone/>
              <a:defRPr sz="2000"/>
            </a:lvl3pPr>
            <a:lvl4pPr lvl="3" algn="r">
              <a:spcBef>
                <a:spcPts val="0"/>
              </a:spcBef>
              <a:spcAft>
                <a:spcPts val="0"/>
              </a:spcAft>
              <a:buSzPts val="2000"/>
              <a:buNone/>
              <a:defRPr sz="2000"/>
            </a:lvl4pPr>
            <a:lvl5pPr lvl="4" algn="r">
              <a:spcBef>
                <a:spcPts val="0"/>
              </a:spcBef>
              <a:spcAft>
                <a:spcPts val="0"/>
              </a:spcAft>
              <a:buSzPts val="2000"/>
              <a:buNone/>
              <a:defRPr sz="2000"/>
            </a:lvl5pPr>
            <a:lvl6pPr lvl="5" algn="r">
              <a:spcBef>
                <a:spcPts val="0"/>
              </a:spcBef>
              <a:spcAft>
                <a:spcPts val="0"/>
              </a:spcAft>
              <a:buSzPts val="2000"/>
              <a:buNone/>
              <a:defRPr sz="2000"/>
            </a:lvl6pPr>
            <a:lvl7pPr lvl="6" algn="r">
              <a:spcBef>
                <a:spcPts val="0"/>
              </a:spcBef>
              <a:spcAft>
                <a:spcPts val="0"/>
              </a:spcAft>
              <a:buSzPts val="2000"/>
              <a:buNone/>
              <a:defRPr sz="2000"/>
            </a:lvl7pPr>
            <a:lvl8pPr lvl="7" algn="r">
              <a:spcBef>
                <a:spcPts val="0"/>
              </a:spcBef>
              <a:spcAft>
                <a:spcPts val="0"/>
              </a:spcAft>
              <a:buSzPts val="2000"/>
              <a:buNone/>
              <a:defRPr sz="2000"/>
            </a:lvl8pPr>
            <a:lvl9pPr lvl="8" algn="r">
              <a:spcBef>
                <a:spcPts val="0"/>
              </a:spcBef>
              <a:spcAft>
                <a:spcPts val="0"/>
              </a:spcAft>
              <a:buSzPts val="2000"/>
              <a:buNone/>
              <a:defRPr sz="2000"/>
            </a:lvl9pPr>
          </a:lstStyle>
          <a:p>
            <a:endParaRPr/>
          </a:p>
        </p:txBody>
      </p:sp>
      <p:sp>
        <p:nvSpPr>
          <p:cNvPr id="107" name="Google Shape;107;p14"/>
          <p:cNvSpPr txBox="1">
            <a:spLocks noGrp="1"/>
          </p:cNvSpPr>
          <p:nvPr>
            <p:ph type="subTitle" idx="1"/>
          </p:nvPr>
        </p:nvSpPr>
        <p:spPr>
          <a:xfrm flipH="1">
            <a:off x="720000" y="1307675"/>
            <a:ext cx="3661500" cy="1618500"/>
          </a:xfrm>
          <a:prstGeom prst="rect">
            <a:avLst/>
          </a:prstGeom>
        </p:spPr>
        <p:txBody>
          <a:bodyPr spcFirstLastPara="1" wrap="square" lIns="180000" tIns="91425" rIns="180000" bIns="91425" anchor="ctr" anchorCtr="0">
            <a:noAutofit/>
          </a:bodyPr>
          <a:lstStyle>
            <a:lvl1pPr lvl="0" rtl="0">
              <a:lnSpc>
                <a:spcPct val="100000"/>
              </a:lnSpc>
              <a:spcBef>
                <a:spcPts val="0"/>
              </a:spcBef>
              <a:spcAft>
                <a:spcPts val="0"/>
              </a:spcAft>
              <a:buSzPts val="1400"/>
              <a:buNone/>
              <a:defRPr sz="2200"/>
            </a:lvl1pPr>
            <a:lvl2pPr lvl="1" algn="r" rtl="0">
              <a:lnSpc>
                <a:spcPct val="100000"/>
              </a:lnSpc>
              <a:spcBef>
                <a:spcPts val="0"/>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endParaRPr/>
          </a:p>
        </p:txBody>
      </p:sp>
      <p:sp>
        <p:nvSpPr>
          <p:cNvPr id="108" name="Google Shape;108;p14"/>
          <p:cNvSpPr/>
          <p:nvPr/>
        </p:nvSpPr>
        <p:spPr>
          <a:xfrm flipH="1">
            <a:off x="7734300" y="144250"/>
            <a:ext cx="1409700" cy="2001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14"/>
          <p:cNvSpPr/>
          <p:nvPr/>
        </p:nvSpPr>
        <p:spPr>
          <a:xfrm rot="3089">
            <a:off x="720008" y="4734288"/>
            <a:ext cx="333900" cy="288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14"/>
          <p:cNvSpPr/>
          <p:nvPr/>
        </p:nvSpPr>
        <p:spPr>
          <a:xfrm rot="10800000">
            <a:off x="4304923" y="-293103"/>
            <a:ext cx="553200" cy="553200"/>
          </a:xfrm>
          <a:prstGeom prst="blockArc">
            <a:avLst>
              <a:gd name="adj1" fmla="val 10800000"/>
              <a:gd name="adj2" fmla="val 263922"/>
              <a:gd name="adj3" fmla="val 11651"/>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734533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124"/>
        <p:cNvGrpSpPr/>
        <p:nvPr/>
      </p:nvGrpSpPr>
      <p:grpSpPr>
        <a:xfrm>
          <a:off x="0" y="0"/>
          <a:ext cx="0" cy="0"/>
          <a:chOff x="0" y="0"/>
          <a:chExt cx="0" cy="0"/>
        </a:xfrm>
      </p:grpSpPr>
      <p:sp>
        <p:nvSpPr>
          <p:cNvPr id="125" name="Google Shape;125;p16"/>
          <p:cNvSpPr/>
          <p:nvPr/>
        </p:nvSpPr>
        <p:spPr>
          <a:xfrm flipH="1">
            <a:off x="495224" y="445025"/>
            <a:ext cx="4253252" cy="572700"/>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26;p16"/>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27" name="Google Shape;127;p16"/>
          <p:cNvSpPr txBox="1">
            <a:spLocks noGrp="1"/>
          </p:cNvSpPr>
          <p:nvPr>
            <p:ph type="title" idx="2"/>
          </p:nvPr>
        </p:nvSpPr>
        <p:spPr>
          <a:xfrm>
            <a:off x="2002950" y="1790213"/>
            <a:ext cx="2009400" cy="370500"/>
          </a:xfrm>
          <a:prstGeom prst="rect">
            <a:avLst/>
          </a:prstGeom>
        </p:spPr>
        <p:txBody>
          <a:bodyPr spcFirstLastPara="1" wrap="square" lIns="91425" tIns="91425" rIns="91425" bIns="91425" anchor="ctr" anchorCtr="0">
            <a:noAutofit/>
          </a:bodyPr>
          <a:lstStyle>
            <a:lvl1pPr lvl="0" rtl="0">
              <a:lnSpc>
                <a:spcPct val="80000"/>
              </a:lnSpc>
              <a:spcBef>
                <a:spcPts val="0"/>
              </a:spcBef>
              <a:spcAft>
                <a:spcPts val="0"/>
              </a:spcAft>
              <a:buSzPts val="2200"/>
              <a:buNone/>
              <a:defRPr sz="2000"/>
            </a:lvl1pPr>
            <a:lvl2pPr lvl="1" rtl="0">
              <a:spcBef>
                <a:spcPts val="0"/>
              </a:spcBef>
              <a:spcAft>
                <a:spcPts val="0"/>
              </a:spcAft>
              <a:buSzPts val="2200"/>
              <a:buNone/>
              <a:defRPr sz="2200"/>
            </a:lvl2pPr>
            <a:lvl3pPr lvl="2" rtl="0">
              <a:spcBef>
                <a:spcPts val="0"/>
              </a:spcBef>
              <a:spcAft>
                <a:spcPts val="0"/>
              </a:spcAft>
              <a:buSzPts val="2200"/>
              <a:buNone/>
              <a:defRPr sz="2200"/>
            </a:lvl3pPr>
            <a:lvl4pPr lvl="3" rtl="0">
              <a:spcBef>
                <a:spcPts val="0"/>
              </a:spcBef>
              <a:spcAft>
                <a:spcPts val="0"/>
              </a:spcAft>
              <a:buSzPts val="2200"/>
              <a:buNone/>
              <a:defRPr sz="2200"/>
            </a:lvl4pPr>
            <a:lvl5pPr lvl="4" rtl="0">
              <a:spcBef>
                <a:spcPts val="0"/>
              </a:spcBef>
              <a:spcAft>
                <a:spcPts val="0"/>
              </a:spcAft>
              <a:buSzPts val="2200"/>
              <a:buNone/>
              <a:defRPr sz="2200"/>
            </a:lvl5pPr>
            <a:lvl6pPr lvl="5" rtl="0">
              <a:spcBef>
                <a:spcPts val="0"/>
              </a:spcBef>
              <a:spcAft>
                <a:spcPts val="0"/>
              </a:spcAft>
              <a:buSzPts val="2200"/>
              <a:buNone/>
              <a:defRPr sz="2200"/>
            </a:lvl6pPr>
            <a:lvl7pPr lvl="6" rtl="0">
              <a:spcBef>
                <a:spcPts val="0"/>
              </a:spcBef>
              <a:spcAft>
                <a:spcPts val="0"/>
              </a:spcAft>
              <a:buSzPts val="2200"/>
              <a:buNone/>
              <a:defRPr sz="2200"/>
            </a:lvl7pPr>
            <a:lvl8pPr lvl="7" rtl="0">
              <a:spcBef>
                <a:spcPts val="0"/>
              </a:spcBef>
              <a:spcAft>
                <a:spcPts val="0"/>
              </a:spcAft>
              <a:buSzPts val="2200"/>
              <a:buNone/>
              <a:defRPr sz="2200"/>
            </a:lvl8pPr>
            <a:lvl9pPr lvl="8" rtl="0">
              <a:spcBef>
                <a:spcPts val="0"/>
              </a:spcBef>
              <a:spcAft>
                <a:spcPts val="0"/>
              </a:spcAft>
              <a:buSzPts val="2200"/>
              <a:buNone/>
              <a:defRPr sz="2200"/>
            </a:lvl9pPr>
          </a:lstStyle>
          <a:p>
            <a:endParaRPr/>
          </a:p>
        </p:txBody>
      </p:sp>
      <p:sp>
        <p:nvSpPr>
          <p:cNvPr id="128" name="Google Shape;128;p16"/>
          <p:cNvSpPr txBox="1">
            <a:spLocks noGrp="1"/>
          </p:cNvSpPr>
          <p:nvPr>
            <p:ph type="subTitle" idx="1"/>
          </p:nvPr>
        </p:nvSpPr>
        <p:spPr>
          <a:xfrm>
            <a:off x="2002950" y="2125878"/>
            <a:ext cx="2009400" cy="776700"/>
          </a:xfrm>
          <a:prstGeom prst="rect">
            <a:avLst/>
          </a:prstGeom>
        </p:spPr>
        <p:txBody>
          <a:bodyPr spcFirstLastPara="1" wrap="square" lIns="90000" tIns="91425" rIns="90000" bIns="91425" anchor="ctr" anchorCtr="0">
            <a:noAutofit/>
          </a:bodyPr>
          <a:lstStyle>
            <a:lvl1pPr lvl="0" rtl="0">
              <a:lnSpc>
                <a:spcPct val="100000"/>
              </a:lnSpc>
              <a:spcBef>
                <a:spcPts val="0"/>
              </a:spcBef>
              <a:spcAft>
                <a:spcPts val="0"/>
              </a:spcAft>
              <a:buSzPts val="1600"/>
              <a:buNone/>
              <a:defRPr/>
            </a:lvl1pPr>
            <a:lvl2pPr lvl="1" rtl="0">
              <a:lnSpc>
                <a:spcPct val="100000"/>
              </a:lnSpc>
              <a:spcBef>
                <a:spcPts val="0"/>
              </a:spcBef>
              <a:spcAft>
                <a:spcPts val="0"/>
              </a:spcAft>
              <a:buSzPts val="1600"/>
              <a:buNone/>
              <a:defRPr sz="1600"/>
            </a:lvl2pPr>
            <a:lvl3pPr lvl="2" rtl="0">
              <a:lnSpc>
                <a:spcPct val="100000"/>
              </a:lnSpc>
              <a:spcBef>
                <a:spcPts val="0"/>
              </a:spcBef>
              <a:spcAft>
                <a:spcPts val="0"/>
              </a:spcAft>
              <a:buSzPts val="1600"/>
              <a:buNone/>
              <a:defRPr sz="1600"/>
            </a:lvl3pPr>
            <a:lvl4pPr lvl="3" rtl="0">
              <a:lnSpc>
                <a:spcPct val="100000"/>
              </a:lnSpc>
              <a:spcBef>
                <a:spcPts val="0"/>
              </a:spcBef>
              <a:spcAft>
                <a:spcPts val="0"/>
              </a:spcAft>
              <a:buSzPts val="1600"/>
              <a:buNone/>
              <a:defRPr sz="1600"/>
            </a:lvl4pPr>
            <a:lvl5pPr lvl="4" rtl="0">
              <a:lnSpc>
                <a:spcPct val="100000"/>
              </a:lnSpc>
              <a:spcBef>
                <a:spcPts val="0"/>
              </a:spcBef>
              <a:spcAft>
                <a:spcPts val="0"/>
              </a:spcAft>
              <a:buSzPts val="1600"/>
              <a:buNone/>
              <a:defRPr sz="1600"/>
            </a:lvl5pPr>
            <a:lvl6pPr lvl="5" rtl="0">
              <a:lnSpc>
                <a:spcPct val="100000"/>
              </a:lnSpc>
              <a:spcBef>
                <a:spcPts val="0"/>
              </a:spcBef>
              <a:spcAft>
                <a:spcPts val="0"/>
              </a:spcAft>
              <a:buSzPts val="1600"/>
              <a:buNone/>
              <a:defRPr sz="1600"/>
            </a:lvl6pPr>
            <a:lvl7pPr lvl="6" rtl="0">
              <a:lnSpc>
                <a:spcPct val="100000"/>
              </a:lnSpc>
              <a:spcBef>
                <a:spcPts val="0"/>
              </a:spcBef>
              <a:spcAft>
                <a:spcPts val="0"/>
              </a:spcAft>
              <a:buSzPts val="1600"/>
              <a:buNone/>
              <a:defRPr sz="1600"/>
            </a:lvl7pPr>
            <a:lvl8pPr lvl="7" rtl="0">
              <a:lnSpc>
                <a:spcPct val="100000"/>
              </a:lnSpc>
              <a:spcBef>
                <a:spcPts val="0"/>
              </a:spcBef>
              <a:spcAft>
                <a:spcPts val="0"/>
              </a:spcAft>
              <a:buSzPts val="1600"/>
              <a:buNone/>
              <a:defRPr sz="1600"/>
            </a:lvl8pPr>
            <a:lvl9pPr lvl="8" rtl="0">
              <a:lnSpc>
                <a:spcPct val="100000"/>
              </a:lnSpc>
              <a:spcBef>
                <a:spcPts val="0"/>
              </a:spcBef>
              <a:spcAft>
                <a:spcPts val="0"/>
              </a:spcAft>
              <a:buSzPts val="1600"/>
              <a:buNone/>
              <a:defRPr sz="1600"/>
            </a:lvl9pPr>
          </a:lstStyle>
          <a:p>
            <a:endParaRPr/>
          </a:p>
        </p:txBody>
      </p:sp>
      <p:sp>
        <p:nvSpPr>
          <p:cNvPr id="129" name="Google Shape;129;p16"/>
          <p:cNvSpPr txBox="1">
            <a:spLocks noGrp="1"/>
          </p:cNvSpPr>
          <p:nvPr>
            <p:ph type="title" idx="3"/>
          </p:nvPr>
        </p:nvSpPr>
        <p:spPr>
          <a:xfrm>
            <a:off x="6414582" y="1790213"/>
            <a:ext cx="2009400" cy="370500"/>
          </a:xfrm>
          <a:prstGeom prst="rect">
            <a:avLst/>
          </a:prstGeom>
        </p:spPr>
        <p:txBody>
          <a:bodyPr spcFirstLastPara="1" wrap="square" lIns="91425" tIns="91425" rIns="91425" bIns="91425" anchor="ctr" anchorCtr="0">
            <a:noAutofit/>
          </a:bodyPr>
          <a:lstStyle>
            <a:lvl1pPr lvl="0" rtl="0">
              <a:lnSpc>
                <a:spcPct val="80000"/>
              </a:lnSpc>
              <a:spcBef>
                <a:spcPts val="0"/>
              </a:spcBef>
              <a:spcAft>
                <a:spcPts val="0"/>
              </a:spcAft>
              <a:buSzPts val="2200"/>
              <a:buNone/>
              <a:defRPr sz="2000"/>
            </a:lvl1pPr>
            <a:lvl2pPr lvl="1" rtl="0">
              <a:spcBef>
                <a:spcPts val="0"/>
              </a:spcBef>
              <a:spcAft>
                <a:spcPts val="0"/>
              </a:spcAft>
              <a:buSzPts val="2200"/>
              <a:buNone/>
              <a:defRPr sz="2200"/>
            </a:lvl2pPr>
            <a:lvl3pPr lvl="2" rtl="0">
              <a:spcBef>
                <a:spcPts val="0"/>
              </a:spcBef>
              <a:spcAft>
                <a:spcPts val="0"/>
              </a:spcAft>
              <a:buSzPts val="2200"/>
              <a:buNone/>
              <a:defRPr sz="2200"/>
            </a:lvl3pPr>
            <a:lvl4pPr lvl="3" rtl="0">
              <a:spcBef>
                <a:spcPts val="0"/>
              </a:spcBef>
              <a:spcAft>
                <a:spcPts val="0"/>
              </a:spcAft>
              <a:buSzPts val="2200"/>
              <a:buNone/>
              <a:defRPr sz="2200"/>
            </a:lvl4pPr>
            <a:lvl5pPr lvl="4" rtl="0">
              <a:spcBef>
                <a:spcPts val="0"/>
              </a:spcBef>
              <a:spcAft>
                <a:spcPts val="0"/>
              </a:spcAft>
              <a:buSzPts val="2200"/>
              <a:buNone/>
              <a:defRPr sz="2200"/>
            </a:lvl5pPr>
            <a:lvl6pPr lvl="5" rtl="0">
              <a:spcBef>
                <a:spcPts val="0"/>
              </a:spcBef>
              <a:spcAft>
                <a:spcPts val="0"/>
              </a:spcAft>
              <a:buSzPts val="2200"/>
              <a:buNone/>
              <a:defRPr sz="2200"/>
            </a:lvl6pPr>
            <a:lvl7pPr lvl="6" rtl="0">
              <a:spcBef>
                <a:spcPts val="0"/>
              </a:spcBef>
              <a:spcAft>
                <a:spcPts val="0"/>
              </a:spcAft>
              <a:buSzPts val="2200"/>
              <a:buNone/>
              <a:defRPr sz="2200"/>
            </a:lvl7pPr>
            <a:lvl8pPr lvl="7" rtl="0">
              <a:spcBef>
                <a:spcPts val="0"/>
              </a:spcBef>
              <a:spcAft>
                <a:spcPts val="0"/>
              </a:spcAft>
              <a:buSzPts val="2200"/>
              <a:buNone/>
              <a:defRPr sz="2200"/>
            </a:lvl8pPr>
            <a:lvl9pPr lvl="8" rtl="0">
              <a:spcBef>
                <a:spcPts val="0"/>
              </a:spcBef>
              <a:spcAft>
                <a:spcPts val="0"/>
              </a:spcAft>
              <a:buSzPts val="2200"/>
              <a:buNone/>
              <a:defRPr sz="2200"/>
            </a:lvl9pPr>
          </a:lstStyle>
          <a:p>
            <a:endParaRPr/>
          </a:p>
        </p:txBody>
      </p:sp>
      <p:sp>
        <p:nvSpPr>
          <p:cNvPr id="130" name="Google Shape;130;p16"/>
          <p:cNvSpPr txBox="1">
            <a:spLocks noGrp="1"/>
          </p:cNvSpPr>
          <p:nvPr>
            <p:ph type="subTitle" idx="4"/>
          </p:nvPr>
        </p:nvSpPr>
        <p:spPr>
          <a:xfrm>
            <a:off x="6414598" y="2125878"/>
            <a:ext cx="2009400" cy="776700"/>
          </a:xfrm>
          <a:prstGeom prst="rect">
            <a:avLst/>
          </a:prstGeom>
        </p:spPr>
        <p:txBody>
          <a:bodyPr spcFirstLastPara="1" wrap="square" lIns="90000" tIns="91425" rIns="90000" bIns="91425" anchor="ctr" anchorCtr="0">
            <a:noAutofit/>
          </a:bodyPr>
          <a:lstStyle>
            <a:lvl1pPr lvl="0" rtl="0">
              <a:lnSpc>
                <a:spcPct val="100000"/>
              </a:lnSpc>
              <a:spcBef>
                <a:spcPts val="0"/>
              </a:spcBef>
              <a:spcAft>
                <a:spcPts val="0"/>
              </a:spcAft>
              <a:buSzPts val="1600"/>
              <a:buNone/>
              <a:defRPr/>
            </a:lvl1pPr>
            <a:lvl2pPr lvl="1" rtl="0">
              <a:lnSpc>
                <a:spcPct val="100000"/>
              </a:lnSpc>
              <a:spcBef>
                <a:spcPts val="0"/>
              </a:spcBef>
              <a:spcAft>
                <a:spcPts val="0"/>
              </a:spcAft>
              <a:buSzPts val="1600"/>
              <a:buNone/>
              <a:defRPr sz="1600"/>
            </a:lvl2pPr>
            <a:lvl3pPr lvl="2" rtl="0">
              <a:lnSpc>
                <a:spcPct val="100000"/>
              </a:lnSpc>
              <a:spcBef>
                <a:spcPts val="0"/>
              </a:spcBef>
              <a:spcAft>
                <a:spcPts val="0"/>
              </a:spcAft>
              <a:buSzPts val="1600"/>
              <a:buNone/>
              <a:defRPr sz="1600"/>
            </a:lvl3pPr>
            <a:lvl4pPr lvl="3" rtl="0">
              <a:lnSpc>
                <a:spcPct val="100000"/>
              </a:lnSpc>
              <a:spcBef>
                <a:spcPts val="0"/>
              </a:spcBef>
              <a:spcAft>
                <a:spcPts val="0"/>
              </a:spcAft>
              <a:buSzPts val="1600"/>
              <a:buNone/>
              <a:defRPr sz="1600"/>
            </a:lvl4pPr>
            <a:lvl5pPr lvl="4" rtl="0">
              <a:lnSpc>
                <a:spcPct val="100000"/>
              </a:lnSpc>
              <a:spcBef>
                <a:spcPts val="0"/>
              </a:spcBef>
              <a:spcAft>
                <a:spcPts val="0"/>
              </a:spcAft>
              <a:buSzPts val="1600"/>
              <a:buNone/>
              <a:defRPr sz="1600"/>
            </a:lvl5pPr>
            <a:lvl6pPr lvl="5" rtl="0">
              <a:lnSpc>
                <a:spcPct val="100000"/>
              </a:lnSpc>
              <a:spcBef>
                <a:spcPts val="0"/>
              </a:spcBef>
              <a:spcAft>
                <a:spcPts val="0"/>
              </a:spcAft>
              <a:buSzPts val="1600"/>
              <a:buNone/>
              <a:defRPr sz="1600"/>
            </a:lvl6pPr>
            <a:lvl7pPr lvl="6" rtl="0">
              <a:lnSpc>
                <a:spcPct val="100000"/>
              </a:lnSpc>
              <a:spcBef>
                <a:spcPts val="0"/>
              </a:spcBef>
              <a:spcAft>
                <a:spcPts val="0"/>
              </a:spcAft>
              <a:buSzPts val="1600"/>
              <a:buNone/>
              <a:defRPr sz="1600"/>
            </a:lvl7pPr>
            <a:lvl8pPr lvl="7" rtl="0">
              <a:lnSpc>
                <a:spcPct val="100000"/>
              </a:lnSpc>
              <a:spcBef>
                <a:spcPts val="0"/>
              </a:spcBef>
              <a:spcAft>
                <a:spcPts val="0"/>
              </a:spcAft>
              <a:buSzPts val="1600"/>
              <a:buNone/>
              <a:defRPr sz="1600"/>
            </a:lvl8pPr>
            <a:lvl9pPr lvl="8" rtl="0">
              <a:lnSpc>
                <a:spcPct val="100000"/>
              </a:lnSpc>
              <a:spcBef>
                <a:spcPts val="0"/>
              </a:spcBef>
              <a:spcAft>
                <a:spcPts val="0"/>
              </a:spcAft>
              <a:buSzPts val="1600"/>
              <a:buNone/>
              <a:defRPr sz="1600"/>
            </a:lvl9pPr>
          </a:lstStyle>
          <a:p>
            <a:endParaRPr/>
          </a:p>
        </p:txBody>
      </p:sp>
      <p:sp>
        <p:nvSpPr>
          <p:cNvPr id="131" name="Google Shape;131;p16"/>
          <p:cNvSpPr txBox="1">
            <a:spLocks noGrp="1"/>
          </p:cNvSpPr>
          <p:nvPr>
            <p:ph type="title" idx="5"/>
          </p:nvPr>
        </p:nvSpPr>
        <p:spPr>
          <a:xfrm>
            <a:off x="2002925" y="3201038"/>
            <a:ext cx="2009400" cy="370500"/>
          </a:xfrm>
          <a:prstGeom prst="rect">
            <a:avLst/>
          </a:prstGeom>
        </p:spPr>
        <p:txBody>
          <a:bodyPr spcFirstLastPara="1" wrap="square" lIns="91425" tIns="91425" rIns="91425" bIns="91425" anchor="ctr" anchorCtr="0">
            <a:noAutofit/>
          </a:bodyPr>
          <a:lstStyle>
            <a:lvl1pPr lvl="0" rtl="0">
              <a:lnSpc>
                <a:spcPct val="80000"/>
              </a:lnSpc>
              <a:spcBef>
                <a:spcPts val="0"/>
              </a:spcBef>
              <a:spcAft>
                <a:spcPts val="0"/>
              </a:spcAft>
              <a:buSzPts val="2200"/>
              <a:buNone/>
              <a:defRPr sz="2000"/>
            </a:lvl1pPr>
            <a:lvl2pPr lvl="1" rtl="0">
              <a:spcBef>
                <a:spcPts val="0"/>
              </a:spcBef>
              <a:spcAft>
                <a:spcPts val="0"/>
              </a:spcAft>
              <a:buSzPts val="2200"/>
              <a:buNone/>
              <a:defRPr sz="2200"/>
            </a:lvl2pPr>
            <a:lvl3pPr lvl="2" rtl="0">
              <a:spcBef>
                <a:spcPts val="0"/>
              </a:spcBef>
              <a:spcAft>
                <a:spcPts val="0"/>
              </a:spcAft>
              <a:buSzPts val="2200"/>
              <a:buNone/>
              <a:defRPr sz="2200"/>
            </a:lvl3pPr>
            <a:lvl4pPr lvl="3" rtl="0">
              <a:spcBef>
                <a:spcPts val="0"/>
              </a:spcBef>
              <a:spcAft>
                <a:spcPts val="0"/>
              </a:spcAft>
              <a:buSzPts val="2200"/>
              <a:buNone/>
              <a:defRPr sz="2200"/>
            </a:lvl4pPr>
            <a:lvl5pPr lvl="4" rtl="0">
              <a:spcBef>
                <a:spcPts val="0"/>
              </a:spcBef>
              <a:spcAft>
                <a:spcPts val="0"/>
              </a:spcAft>
              <a:buSzPts val="2200"/>
              <a:buNone/>
              <a:defRPr sz="2200"/>
            </a:lvl5pPr>
            <a:lvl6pPr lvl="5" rtl="0">
              <a:spcBef>
                <a:spcPts val="0"/>
              </a:spcBef>
              <a:spcAft>
                <a:spcPts val="0"/>
              </a:spcAft>
              <a:buSzPts val="2200"/>
              <a:buNone/>
              <a:defRPr sz="2200"/>
            </a:lvl6pPr>
            <a:lvl7pPr lvl="6" rtl="0">
              <a:spcBef>
                <a:spcPts val="0"/>
              </a:spcBef>
              <a:spcAft>
                <a:spcPts val="0"/>
              </a:spcAft>
              <a:buSzPts val="2200"/>
              <a:buNone/>
              <a:defRPr sz="2200"/>
            </a:lvl7pPr>
            <a:lvl8pPr lvl="7" rtl="0">
              <a:spcBef>
                <a:spcPts val="0"/>
              </a:spcBef>
              <a:spcAft>
                <a:spcPts val="0"/>
              </a:spcAft>
              <a:buSzPts val="2200"/>
              <a:buNone/>
              <a:defRPr sz="2200"/>
            </a:lvl8pPr>
            <a:lvl9pPr lvl="8" rtl="0">
              <a:spcBef>
                <a:spcPts val="0"/>
              </a:spcBef>
              <a:spcAft>
                <a:spcPts val="0"/>
              </a:spcAft>
              <a:buSzPts val="2200"/>
              <a:buNone/>
              <a:defRPr sz="2200"/>
            </a:lvl9pPr>
          </a:lstStyle>
          <a:p>
            <a:endParaRPr/>
          </a:p>
        </p:txBody>
      </p:sp>
      <p:sp>
        <p:nvSpPr>
          <p:cNvPr id="132" name="Google Shape;132;p16"/>
          <p:cNvSpPr txBox="1">
            <a:spLocks noGrp="1"/>
          </p:cNvSpPr>
          <p:nvPr>
            <p:ph type="subTitle" idx="6"/>
          </p:nvPr>
        </p:nvSpPr>
        <p:spPr>
          <a:xfrm>
            <a:off x="2002950" y="3536703"/>
            <a:ext cx="2009400" cy="776700"/>
          </a:xfrm>
          <a:prstGeom prst="rect">
            <a:avLst/>
          </a:prstGeom>
        </p:spPr>
        <p:txBody>
          <a:bodyPr spcFirstLastPara="1" wrap="square" lIns="90000" tIns="91425" rIns="90000" bIns="91425" anchor="ctr" anchorCtr="0">
            <a:noAutofit/>
          </a:bodyPr>
          <a:lstStyle>
            <a:lvl1pPr lvl="0" rtl="0">
              <a:lnSpc>
                <a:spcPct val="100000"/>
              </a:lnSpc>
              <a:spcBef>
                <a:spcPts val="0"/>
              </a:spcBef>
              <a:spcAft>
                <a:spcPts val="0"/>
              </a:spcAft>
              <a:buSzPts val="1600"/>
              <a:buNone/>
              <a:defRPr/>
            </a:lvl1pPr>
            <a:lvl2pPr lvl="1" rtl="0">
              <a:lnSpc>
                <a:spcPct val="100000"/>
              </a:lnSpc>
              <a:spcBef>
                <a:spcPts val="0"/>
              </a:spcBef>
              <a:spcAft>
                <a:spcPts val="0"/>
              </a:spcAft>
              <a:buSzPts val="1600"/>
              <a:buNone/>
              <a:defRPr sz="1600"/>
            </a:lvl2pPr>
            <a:lvl3pPr lvl="2" rtl="0">
              <a:lnSpc>
                <a:spcPct val="100000"/>
              </a:lnSpc>
              <a:spcBef>
                <a:spcPts val="0"/>
              </a:spcBef>
              <a:spcAft>
                <a:spcPts val="0"/>
              </a:spcAft>
              <a:buSzPts val="1600"/>
              <a:buNone/>
              <a:defRPr sz="1600"/>
            </a:lvl3pPr>
            <a:lvl4pPr lvl="3" rtl="0">
              <a:lnSpc>
                <a:spcPct val="100000"/>
              </a:lnSpc>
              <a:spcBef>
                <a:spcPts val="0"/>
              </a:spcBef>
              <a:spcAft>
                <a:spcPts val="0"/>
              </a:spcAft>
              <a:buSzPts val="1600"/>
              <a:buNone/>
              <a:defRPr sz="1600"/>
            </a:lvl4pPr>
            <a:lvl5pPr lvl="4" rtl="0">
              <a:lnSpc>
                <a:spcPct val="100000"/>
              </a:lnSpc>
              <a:spcBef>
                <a:spcPts val="0"/>
              </a:spcBef>
              <a:spcAft>
                <a:spcPts val="0"/>
              </a:spcAft>
              <a:buSzPts val="1600"/>
              <a:buNone/>
              <a:defRPr sz="1600"/>
            </a:lvl5pPr>
            <a:lvl6pPr lvl="5" rtl="0">
              <a:lnSpc>
                <a:spcPct val="100000"/>
              </a:lnSpc>
              <a:spcBef>
                <a:spcPts val="0"/>
              </a:spcBef>
              <a:spcAft>
                <a:spcPts val="0"/>
              </a:spcAft>
              <a:buSzPts val="1600"/>
              <a:buNone/>
              <a:defRPr sz="1600"/>
            </a:lvl6pPr>
            <a:lvl7pPr lvl="6" rtl="0">
              <a:lnSpc>
                <a:spcPct val="100000"/>
              </a:lnSpc>
              <a:spcBef>
                <a:spcPts val="0"/>
              </a:spcBef>
              <a:spcAft>
                <a:spcPts val="0"/>
              </a:spcAft>
              <a:buSzPts val="1600"/>
              <a:buNone/>
              <a:defRPr sz="1600"/>
            </a:lvl7pPr>
            <a:lvl8pPr lvl="7" rtl="0">
              <a:lnSpc>
                <a:spcPct val="100000"/>
              </a:lnSpc>
              <a:spcBef>
                <a:spcPts val="0"/>
              </a:spcBef>
              <a:spcAft>
                <a:spcPts val="0"/>
              </a:spcAft>
              <a:buSzPts val="1600"/>
              <a:buNone/>
              <a:defRPr sz="1600"/>
            </a:lvl8pPr>
            <a:lvl9pPr lvl="8" rtl="0">
              <a:lnSpc>
                <a:spcPct val="100000"/>
              </a:lnSpc>
              <a:spcBef>
                <a:spcPts val="0"/>
              </a:spcBef>
              <a:spcAft>
                <a:spcPts val="0"/>
              </a:spcAft>
              <a:buSzPts val="1600"/>
              <a:buNone/>
              <a:defRPr sz="1600"/>
            </a:lvl9pPr>
          </a:lstStyle>
          <a:p>
            <a:endParaRPr/>
          </a:p>
        </p:txBody>
      </p:sp>
      <p:sp>
        <p:nvSpPr>
          <p:cNvPr id="133" name="Google Shape;133;p16"/>
          <p:cNvSpPr txBox="1">
            <a:spLocks noGrp="1"/>
          </p:cNvSpPr>
          <p:nvPr>
            <p:ph type="title" idx="7"/>
          </p:nvPr>
        </p:nvSpPr>
        <p:spPr>
          <a:xfrm>
            <a:off x="6414582" y="3201038"/>
            <a:ext cx="2009400" cy="370500"/>
          </a:xfrm>
          <a:prstGeom prst="rect">
            <a:avLst/>
          </a:prstGeom>
        </p:spPr>
        <p:txBody>
          <a:bodyPr spcFirstLastPara="1" wrap="square" lIns="91425" tIns="91425" rIns="91425" bIns="91425" anchor="ctr" anchorCtr="0">
            <a:noAutofit/>
          </a:bodyPr>
          <a:lstStyle>
            <a:lvl1pPr lvl="0" rtl="0">
              <a:lnSpc>
                <a:spcPct val="80000"/>
              </a:lnSpc>
              <a:spcBef>
                <a:spcPts val="0"/>
              </a:spcBef>
              <a:spcAft>
                <a:spcPts val="0"/>
              </a:spcAft>
              <a:buSzPts val="2200"/>
              <a:buNone/>
              <a:defRPr sz="2000"/>
            </a:lvl1pPr>
            <a:lvl2pPr lvl="1" rtl="0">
              <a:spcBef>
                <a:spcPts val="0"/>
              </a:spcBef>
              <a:spcAft>
                <a:spcPts val="0"/>
              </a:spcAft>
              <a:buSzPts val="2200"/>
              <a:buNone/>
              <a:defRPr sz="2200"/>
            </a:lvl2pPr>
            <a:lvl3pPr lvl="2" rtl="0">
              <a:spcBef>
                <a:spcPts val="0"/>
              </a:spcBef>
              <a:spcAft>
                <a:spcPts val="0"/>
              </a:spcAft>
              <a:buSzPts val="2200"/>
              <a:buNone/>
              <a:defRPr sz="2200"/>
            </a:lvl3pPr>
            <a:lvl4pPr lvl="3" rtl="0">
              <a:spcBef>
                <a:spcPts val="0"/>
              </a:spcBef>
              <a:spcAft>
                <a:spcPts val="0"/>
              </a:spcAft>
              <a:buSzPts val="2200"/>
              <a:buNone/>
              <a:defRPr sz="2200"/>
            </a:lvl4pPr>
            <a:lvl5pPr lvl="4" rtl="0">
              <a:spcBef>
                <a:spcPts val="0"/>
              </a:spcBef>
              <a:spcAft>
                <a:spcPts val="0"/>
              </a:spcAft>
              <a:buSzPts val="2200"/>
              <a:buNone/>
              <a:defRPr sz="2200"/>
            </a:lvl5pPr>
            <a:lvl6pPr lvl="5" rtl="0">
              <a:spcBef>
                <a:spcPts val="0"/>
              </a:spcBef>
              <a:spcAft>
                <a:spcPts val="0"/>
              </a:spcAft>
              <a:buSzPts val="2200"/>
              <a:buNone/>
              <a:defRPr sz="2200"/>
            </a:lvl6pPr>
            <a:lvl7pPr lvl="6" rtl="0">
              <a:spcBef>
                <a:spcPts val="0"/>
              </a:spcBef>
              <a:spcAft>
                <a:spcPts val="0"/>
              </a:spcAft>
              <a:buSzPts val="2200"/>
              <a:buNone/>
              <a:defRPr sz="2200"/>
            </a:lvl7pPr>
            <a:lvl8pPr lvl="7" rtl="0">
              <a:spcBef>
                <a:spcPts val="0"/>
              </a:spcBef>
              <a:spcAft>
                <a:spcPts val="0"/>
              </a:spcAft>
              <a:buSzPts val="2200"/>
              <a:buNone/>
              <a:defRPr sz="2200"/>
            </a:lvl8pPr>
            <a:lvl9pPr lvl="8" rtl="0">
              <a:spcBef>
                <a:spcPts val="0"/>
              </a:spcBef>
              <a:spcAft>
                <a:spcPts val="0"/>
              </a:spcAft>
              <a:buSzPts val="2200"/>
              <a:buNone/>
              <a:defRPr sz="2200"/>
            </a:lvl9pPr>
          </a:lstStyle>
          <a:p>
            <a:endParaRPr/>
          </a:p>
        </p:txBody>
      </p:sp>
      <p:sp>
        <p:nvSpPr>
          <p:cNvPr id="134" name="Google Shape;134;p16"/>
          <p:cNvSpPr txBox="1">
            <a:spLocks noGrp="1"/>
          </p:cNvSpPr>
          <p:nvPr>
            <p:ph type="subTitle" idx="8"/>
          </p:nvPr>
        </p:nvSpPr>
        <p:spPr>
          <a:xfrm>
            <a:off x="6414598" y="3536703"/>
            <a:ext cx="2009400" cy="776700"/>
          </a:xfrm>
          <a:prstGeom prst="rect">
            <a:avLst/>
          </a:prstGeom>
        </p:spPr>
        <p:txBody>
          <a:bodyPr spcFirstLastPara="1" wrap="square" lIns="90000" tIns="91425" rIns="90000" bIns="91425" anchor="ctr" anchorCtr="0">
            <a:noAutofit/>
          </a:bodyPr>
          <a:lstStyle>
            <a:lvl1pPr lvl="0" rtl="0">
              <a:lnSpc>
                <a:spcPct val="100000"/>
              </a:lnSpc>
              <a:spcBef>
                <a:spcPts val="0"/>
              </a:spcBef>
              <a:spcAft>
                <a:spcPts val="0"/>
              </a:spcAft>
              <a:buSzPts val="1600"/>
              <a:buNone/>
              <a:defRPr/>
            </a:lvl1pPr>
            <a:lvl2pPr lvl="1" rtl="0">
              <a:lnSpc>
                <a:spcPct val="100000"/>
              </a:lnSpc>
              <a:spcBef>
                <a:spcPts val="0"/>
              </a:spcBef>
              <a:spcAft>
                <a:spcPts val="0"/>
              </a:spcAft>
              <a:buSzPts val="1600"/>
              <a:buNone/>
              <a:defRPr sz="1600"/>
            </a:lvl2pPr>
            <a:lvl3pPr lvl="2" rtl="0">
              <a:lnSpc>
                <a:spcPct val="100000"/>
              </a:lnSpc>
              <a:spcBef>
                <a:spcPts val="0"/>
              </a:spcBef>
              <a:spcAft>
                <a:spcPts val="0"/>
              </a:spcAft>
              <a:buSzPts val="1600"/>
              <a:buNone/>
              <a:defRPr sz="1600"/>
            </a:lvl3pPr>
            <a:lvl4pPr lvl="3" rtl="0">
              <a:lnSpc>
                <a:spcPct val="100000"/>
              </a:lnSpc>
              <a:spcBef>
                <a:spcPts val="0"/>
              </a:spcBef>
              <a:spcAft>
                <a:spcPts val="0"/>
              </a:spcAft>
              <a:buSzPts val="1600"/>
              <a:buNone/>
              <a:defRPr sz="1600"/>
            </a:lvl4pPr>
            <a:lvl5pPr lvl="4" rtl="0">
              <a:lnSpc>
                <a:spcPct val="100000"/>
              </a:lnSpc>
              <a:spcBef>
                <a:spcPts val="0"/>
              </a:spcBef>
              <a:spcAft>
                <a:spcPts val="0"/>
              </a:spcAft>
              <a:buSzPts val="1600"/>
              <a:buNone/>
              <a:defRPr sz="1600"/>
            </a:lvl5pPr>
            <a:lvl6pPr lvl="5" rtl="0">
              <a:lnSpc>
                <a:spcPct val="100000"/>
              </a:lnSpc>
              <a:spcBef>
                <a:spcPts val="0"/>
              </a:spcBef>
              <a:spcAft>
                <a:spcPts val="0"/>
              </a:spcAft>
              <a:buSzPts val="1600"/>
              <a:buNone/>
              <a:defRPr sz="1600"/>
            </a:lvl6pPr>
            <a:lvl7pPr lvl="6" rtl="0">
              <a:lnSpc>
                <a:spcPct val="100000"/>
              </a:lnSpc>
              <a:spcBef>
                <a:spcPts val="0"/>
              </a:spcBef>
              <a:spcAft>
                <a:spcPts val="0"/>
              </a:spcAft>
              <a:buSzPts val="1600"/>
              <a:buNone/>
              <a:defRPr sz="1600"/>
            </a:lvl7pPr>
            <a:lvl8pPr lvl="7" rtl="0">
              <a:lnSpc>
                <a:spcPct val="100000"/>
              </a:lnSpc>
              <a:spcBef>
                <a:spcPts val="0"/>
              </a:spcBef>
              <a:spcAft>
                <a:spcPts val="0"/>
              </a:spcAft>
              <a:buSzPts val="1600"/>
              <a:buNone/>
              <a:defRPr sz="1600"/>
            </a:lvl8pPr>
            <a:lvl9pPr lvl="8" rtl="0">
              <a:lnSpc>
                <a:spcPct val="100000"/>
              </a:lnSpc>
              <a:spcBef>
                <a:spcPts val="0"/>
              </a:spcBef>
              <a:spcAft>
                <a:spcPts val="0"/>
              </a:spcAft>
              <a:buSzPts val="1600"/>
              <a:buNone/>
              <a:defRPr sz="1600"/>
            </a:lvl9pPr>
          </a:lstStyle>
          <a:p>
            <a:endParaRPr/>
          </a:p>
        </p:txBody>
      </p:sp>
      <p:sp>
        <p:nvSpPr>
          <p:cNvPr id="135" name="Google Shape;135;p16"/>
          <p:cNvSpPr/>
          <p:nvPr/>
        </p:nvSpPr>
        <p:spPr>
          <a:xfrm rot="-2700000" flipH="1">
            <a:off x="8398536" y="4600550"/>
            <a:ext cx="1295278" cy="1295278"/>
          </a:xfrm>
          <a:prstGeom prst="blockArc">
            <a:avLst>
              <a:gd name="adj1" fmla="val 10800000"/>
              <a:gd name="adj2" fmla="val 263922"/>
              <a:gd name="adj3" fmla="val 11651"/>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16"/>
          <p:cNvSpPr/>
          <p:nvPr/>
        </p:nvSpPr>
        <p:spPr>
          <a:xfrm flipH="1">
            <a:off x="7734300" y="144250"/>
            <a:ext cx="1409700" cy="2001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16"/>
          <p:cNvSpPr/>
          <p:nvPr/>
        </p:nvSpPr>
        <p:spPr>
          <a:xfrm rot="-5400000">
            <a:off x="8890498" y="625922"/>
            <a:ext cx="553200" cy="553200"/>
          </a:xfrm>
          <a:prstGeom prst="blockArc">
            <a:avLst>
              <a:gd name="adj1" fmla="val 10800000"/>
              <a:gd name="adj2" fmla="val 263922"/>
              <a:gd name="adj3" fmla="val 11651"/>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68945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6"/>
        <p:cNvGrpSpPr/>
        <p:nvPr/>
      </p:nvGrpSpPr>
      <p:grpSpPr>
        <a:xfrm>
          <a:off x="0" y="0"/>
          <a:ext cx="0" cy="0"/>
          <a:chOff x="0" y="0"/>
          <a:chExt cx="0" cy="0"/>
        </a:xfrm>
      </p:grpSpPr>
      <p:sp>
        <p:nvSpPr>
          <p:cNvPr id="17" name="Google Shape;17;p3"/>
          <p:cNvSpPr txBox="1">
            <a:spLocks noGrp="1"/>
          </p:cNvSpPr>
          <p:nvPr>
            <p:ph type="title"/>
          </p:nvPr>
        </p:nvSpPr>
        <p:spPr>
          <a:xfrm>
            <a:off x="5032425" y="2642625"/>
            <a:ext cx="2820000" cy="14691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40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8" name="Google Shape;18;p3"/>
          <p:cNvSpPr txBox="1">
            <a:spLocks noGrp="1"/>
          </p:cNvSpPr>
          <p:nvPr>
            <p:ph type="title" idx="2" hasCustomPrompt="1"/>
          </p:nvPr>
        </p:nvSpPr>
        <p:spPr>
          <a:xfrm>
            <a:off x="5807575" y="1320675"/>
            <a:ext cx="1269600" cy="669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8000"/>
              <a:buNone/>
              <a:defRPr sz="7000">
                <a:solidFill>
                  <a:schemeClr val="accent4"/>
                </a:solidFill>
              </a:defRPr>
            </a:lvl1pPr>
            <a:lvl2pPr lvl="1" algn="ctr" rtl="0">
              <a:spcBef>
                <a:spcPts val="0"/>
              </a:spcBef>
              <a:spcAft>
                <a:spcPts val="0"/>
              </a:spcAft>
              <a:buSzPts val="8000"/>
              <a:buNone/>
              <a:defRPr sz="8000"/>
            </a:lvl2pPr>
            <a:lvl3pPr lvl="2" algn="ctr" rtl="0">
              <a:spcBef>
                <a:spcPts val="0"/>
              </a:spcBef>
              <a:spcAft>
                <a:spcPts val="0"/>
              </a:spcAft>
              <a:buSzPts val="8000"/>
              <a:buNone/>
              <a:defRPr sz="8000"/>
            </a:lvl3pPr>
            <a:lvl4pPr lvl="3" algn="ctr" rtl="0">
              <a:spcBef>
                <a:spcPts val="0"/>
              </a:spcBef>
              <a:spcAft>
                <a:spcPts val="0"/>
              </a:spcAft>
              <a:buSzPts val="8000"/>
              <a:buNone/>
              <a:defRPr sz="8000"/>
            </a:lvl4pPr>
            <a:lvl5pPr lvl="4" algn="ctr" rtl="0">
              <a:spcBef>
                <a:spcPts val="0"/>
              </a:spcBef>
              <a:spcAft>
                <a:spcPts val="0"/>
              </a:spcAft>
              <a:buSzPts val="8000"/>
              <a:buNone/>
              <a:defRPr sz="8000"/>
            </a:lvl5pPr>
            <a:lvl6pPr lvl="5" algn="ctr" rtl="0">
              <a:spcBef>
                <a:spcPts val="0"/>
              </a:spcBef>
              <a:spcAft>
                <a:spcPts val="0"/>
              </a:spcAft>
              <a:buSzPts val="8000"/>
              <a:buNone/>
              <a:defRPr sz="8000"/>
            </a:lvl6pPr>
            <a:lvl7pPr lvl="6" algn="ctr" rtl="0">
              <a:spcBef>
                <a:spcPts val="0"/>
              </a:spcBef>
              <a:spcAft>
                <a:spcPts val="0"/>
              </a:spcAft>
              <a:buSzPts val="8000"/>
              <a:buNone/>
              <a:defRPr sz="8000"/>
            </a:lvl7pPr>
            <a:lvl8pPr lvl="7" algn="ctr" rtl="0">
              <a:spcBef>
                <a:spcPts val="0"/>
              </a:spcBef>
              <a:spcAft>
                <a:spcPts val="0"/>
              </a:spcAft>
              <a:buSzPts val="8000"/>
              <a:buNone/>
              <a:defRPr sz="8000"/>
            </a:lvl8pPr>
            <a:lvl9pPr lvl="8" algn="ctr" rtl="0">
              <a:spcBef>
                <a:spcPts val="0"/>
              </a:spcBef>
              <a:spcAft>
                <a:spcPts val="0"/>
              </a:spcAft>
              <a:buSzPts val="8000"/>
              <a:buNone/>
              <a:defRPr sz="8000"/>
            </a:lvl9pPr>
          </a:lstStyle>
          <a:p>
            <a:r>
              <a:t>xx%</a:t>
            </a:r>
          </a:p>
        </p:txBody>
      </p:sp>
      <p:sp>
        <p:nvSpPr>
          <p:cNvPr id="19" name="Google Shape;19;p3"/>
          <p:cNvSpPr/>
          <p:nvPr/>
        </p:nvSpPr>
        <p:spPr>
          <a:xfrm rot="10673382">
            <a:off x="4006195" y="-759748"/>
            <a:ext cx="1295379" cy="1295379"/>
          </a:xfrm>
          <a:prstGeom prst="blockArc">
            <a:avLst>
              <a:gd name="adj1" fmla="val 10800000"/>
              <a:gd name="adj2" fmla="val 263922"/>
              <a:gd name="adj3" fmla="val 11651"/>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0" name="Google Shape;20;p3"/>
          <p:cNvSpPr/>
          <p:nvPr/>
        </p:nvSpPr>
        <p:spPr>
          <a:xfrm>
            <a:off x="8254700" y="1724400"/>
            <a:ext cx="1409700" cy="2001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1" name="Google Shape;21;p3"/>
          <p:cNvSpPr/>
          <p:nvPr/>
        </p:nvSpPr>
        <p:spPr>
          <a:xfrm rot="3089">
            <a:off x="8615098" y="4764963"/>
            <a:ext cx="333900" cy="288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2072989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164"/>
        <p:cNvGrpSpPr/>
        <p:nvPr/>
      </p:nvGrpSpPr>
      <p:grpSpPr>
        <a:xfrm>
          <a:off x="0" y="0"/>
          <a:ext cx="0" cy="0"/>
          <a:chOff x="0" y="0"/>
          <a:chExt cx="0" cy="0"/>
        </a:xfrm>
      </p:grpSpPr>
      <p:sp>
        <p:nvSpPr>
          <p:cNvPr id="165" name="Google Shape;165;p19"/>
          <p:cNvSpPr txBox="1">
            <a:spLocks noGrp="1"/>
          </p:cNvSpPr>
          <p:nvPr>
            <p:ph type="title"/>
          </p:nvPr>
        </p:nvSpPr>
        <p:spPr>
          <a:xfrm>
            <a:off x="720000" y="445025"/>
            <a:ext cx="3736500" cy="14922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66" name="Google Shape;166;p19"/>
          <p:cNvSpPr/>
          <p:nvPr/>
        </p:nvSpPr>
        <p:spPr>
          <a:xfrm flipH="1">
            <a:off x="7734300" y="144250"/>
            <a:ext cx="1409700" cy="2001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67" name="Google Shape;167;p19"/>
          <p:cNvSpPr/>
          <p:nvPr/>
        </p:nvSpPr>
        <p:spPr>
          <a:xfrm rot="-5400000">
            <a:off x="8890498" y="625922"/>
            <a:ext cx="553200" cy="553200"/>
          </a:xfrm>
          <a:prstGeom prst="blockArc">
            <a:avLst>
              <a:gd name="adj1" fmla="val 10800000"/>
              <a:gd name="adj2" fmla="val 263922"/>
              <a:gd name="adj3" fmla="val 11651"/>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68" name="Google Shape;168;p19"/>
          <p:cNvSpPr/>
          <p:nvPr/>
        </p:nvSpPr>
        <p:spPr>
          <a:xfrm flipH="1">
            <a:off x="495199" y="400275"/>
            <a:ext cx="4170477" cy="1581714"/>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893171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138"/>
        <p:cNvGrpSpPr/>
        <p:nvPr/>
      </p:nvGrpSpPr>
      <p:grpSpPr>
        <a:xfrm>
          <a:off x="0" y="0"/>
          <a:ext cx="0" cy="0"/>
          <a:chOff x="0" y="0"/>
          <a:chExt cx="0" cy="0"/>
        </a:xfrm>
      </p:grpSpPr>
      <p:sp>
        <p:nvSpPr>
          <p:cNvPr id="139" name="Google Shape;139;p17"/>
          <p:cNvSpPr/>
          <p:nvPr/>
        </p:nvSpPr>
        <p:spPr>
          <a:xfrm flipH="1">
            <a:off x="495261" y="445025"/>
            <a:ext cx="3037689" cy="572700"/>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40" name="Google Shape;140;p17"/>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41" name="Google Shape;141;p17"/>
          <p:cNvSpPr/>
          <p:nvPr/>
        </p:nvSpPr>
        <p:spPr>
          <a:xfrm rot="10673382">
            <a:off x="6120922" y="-759748"/>
            <a:ext cx="1295379" cy="1295379"/>
          </a:xfrm>
          <a:prstGeom prst="blockArc">
            <a:avLst>
              <a:gd name="adj1" fmla="val 10800000"/>
              <a:gd name="adj2" fmla="val 263922"/>
              <a:gd name="adj3" fmla="val 11651"/>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42" name="Google Shape;142;p17"/>
          <p:cNvSpPr/>
          <p:nvPr/>
        </p:nvSpPr>
        <p:spPr>
          <a:xfrm>
            <a:off x="7734301" y="168450"/>
            <a:ext cx="1409700" cy="2001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43" name="Google Shape;143;p17"/>
          <p:cNvSpPr/>
          <p:nvPr/>
        </p:nvSpPr>
        <p:spPr>
          <a:xfrm rot="-10796911">
            <a:off x="5468998" y="69138"/>
            <a:ext cx="333900" cy="288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4391266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O"/>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3 Marcador de fecha">
            <a:extLst>
              <a:ext uri="{FF2B5EF4-FFF2-40B4-BE49-F238E27FC236}">
                <a16:creationId xmlns:a16="http://schemas.microsoft.com/office/drawing/2014/main" id="{AB23423F-26DE-0D3A-2FDF-B4AEE0463345}"/>
              </a:ext>
            </a:extLst>
          </p:cNvPr>
          <p:cNvSpPr>
            <a:spLocks noGrp="1"/>
          </p:cNvSpPr>
          <p:nvPr>
            <p:ph type="dt" sz="half" idx="10"/>
          </p:nvPr>
        </p:nvSpPr>
        <p:spPr/>
        <p:txBody>
          <a:bodyPr/>
          <a:lstStyle>
            <a:lvl1pPr>
              <a:defRPr/>
            </a:lvl1pPr>
          </a:lstStyle>
          <a:p>
            <a:pPr>
              <a:defRPr/>
            </a:pPr>
            <a:fld id="{A87197F6-9857-41AF-B770-4EB02C99EED3}" type="datetimeFigureOut">
              <a:rPr lang="es-CO"/>
              <a:pPr>
                <a:defRPr/>
              </a:pPr>
              <a:t>29/09/2025</a:t>
            </a:fld>
            <a:endParaRPr lang="es-CO"/>
          </a:p>
        </p:txBody>
      </p:sp>
      <p:sp>
        <p:nvSpPr>
          <p:cNvPr id="5" name="4 Marcador de pie de página">
            <a:extLst>
              <a:ext uri="{FF2B5EF4-FFF2-40B4-BE49-F238E27FC236}">
                <a16:creationId xmlns:a16="http://schemas.microsoft.com/office/drawing/2014/main" id="{5BCCDDAB-76FD-2C05-AD6E-73B60CEB9FAE}"/>
              </a:ext>
            </a:extLst>
          </p:cNvPr>
          <p:cNvSpPr>
            <a:spLocks noGrp="1"/>
          </p:cNvSpPr>
          <p:nvPr>
            <p:ph type="ftr" sz="quarter" idx="11"/>
          </p:nvPr>
        </p:nvSpPr>
        <p:spPr/>
        <p:txBody>
          <a:bodyPr/>
          <a:lstStyle>
            <a:lvl1pPr>
              <a:defRPr/>
            </a:lvl1pPr>
          </a:lstStyle>
          <a:p>
            <a:pPr>
              <a:defRPr/>
            </a:pPr>
            <a:endParaRPr lang="es-CO"/>
          </a:p>
        </p:txBody>
      </p:sp>
      <p:sp>
        <p:nvSpPr>
          <p:cNvPr id="6" name="5 Marcador de número de diapositiva">
            <a:extLst>
              <a:ext uri="{FF2B5EF4-FFF2-40B4-BE49-F238E27FC236}">
                <a16:creationId xmlns:a16="http://schemas.microsoft.com/office/drawing/2014/main" id="{2D1E1CFA-06DA-FC66-AD7F-5E4C4C0B8DF3}"/>
              </a:ext>
            </a:extLst>
          </p:cNvPr>
          <p:cNvSpPr>
            <a:spLocks noGrp="1"/>
          </p:cNvSpPr>
          <p:nvPr>
            <p:ph type="sldNum" sz="quarter" idx="12"/>
          </p:nvPr>
        </p:nvSpPr>
        <p:spPr/>
        <p:txBody>
          <a:bodyPr/>
          <a:lstStyle>
            <a:lvl1pPr>
              <a:defRPr/>
            </a:lvl1pPr>
          </a:lstStyle>
          <a:p>
            <a:pPr>
              <a:defRPr/>
            </a:pPr>
            <a:fld id="{ACA18B0F-A44B-4A11-B31E-BB43CD70A58E}" type="slidenum">
              <a:rPr lang="es-CO" altLang="es-CO"/>
              <a:pPr>
                <a:defRPr/>
              </a:pPr>
              <a:t>‹Nº›</a:t>
            </a:fld>
            <a:endParaRPr lang="es-CO" altLang="es-CO"/>
          </a:p>
        </p:txBody>
      </p:sp>
    </p:spTree>
    <p:extLst>
      <p:ext uri="{BB962C8B-B14F-4D97-AF65-F5344CB8AC3E}">
        <p14:creationId xmlns:p14="http://schemas.microsoft.com/office/powerpoint/2010/main" val="29856009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1_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9/29/2025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33780806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p:nvPr/>
        </p:nvSpPr>
        <p:spPr>
          <a:xfrm>
            <a:off x="403100" y="419225"/>
            <a:ext cx="6288275" cy="1955000"/>
          </a:xfrm>
          <a:custGeom>
            <a:avLst/>
            <a:gdLst/>
            <a:ahLst/>
            <a:cxnLst/>
            <a:rect l="l" t="t" r="r" b="b"/>
            <a:pathLst>
              <a:path w="251531" h="78200" extrusionOk="0">
                <a:moveTo>
                  <a:pt x="0" y="0"/>
                </a:moveTo>
                <a:lnTo>
                  <a:pt x="4353" y="78200"/>
                </a:lnTo>
                <a:lnTo>
                  <a:pt x="237343" y="78200"/>
                </a:lnTo>
                <a:lnTo>
                  <a:pt x="251531" y="5482"/>
                </a:lnTo>
                <a:close/>
              </a:path>
            </a:pathLst>
          </a:custGeom>
          <a:solidFill>
            <a:schemeClr val="lt2"/>
          </a:solidFill>
          <a:ln>
            <a:noFill/>
          </a:ln>
        </p:spPr>
      </p:sp>
      <p:sp>
        <p:nvSpPr>
          <p:cNvPr id="10" name="Google Shape;10;p2"/>
          <p:cNvSpPr/>
          <p:nvPr/>
        </p:nvSpPr>
        <p:spPr>
          <a:xfrm>
            <a:off x="546200" y="2567725"/>
            <a:ext cx="3081650" cy="902925"/>
          </a:xfrm>
          <a:custGeom>
            <a:avLst/>
            <a:gdLst/>
            <a:ahLst/>
            <a:cxnLst/>
            <a:rect l="l" t="t" r="r" b="b"/>
            <a:pathLst>
              <a:path w="123266" h="36117" extrusionOk="0">
                <a:moveTo>
                  <a:pt x="0" y="0"/>
                </a:moveTo>
                <a:lnTo>
                  <a:pt x="1935" y="36117"/>
                </a:lnTo>
                <a:lnTo>
                  <a:pt x="116253" y="36117"/>
                </a:lnTo>
                <a:lnTo>
                  <a:pt x="123266" y="2499"/>
                </a:lnTo>
                <a:close/>
              </a:path>
            </a:pathLst>
          </a:custGeom>
          <a:solidFill>
            <a:schemeClr val="lt2"/>
          </a:solidFill>
          <a:ln>
            <a:noFill/>
          </a:ln>
        </p:spPr>
      </p:sp>
      <p:sp>
        <p:nvSpPr>
          <p:cNvPr id="11" name="Google Shape;11;p2"/>
          <p:cNvSpPr txBox="1">
            <a:spLocks noGrp="1"/>
          </p:cNvSpPr>
          <p:nvPr>
            <p:ph type="ctrTitle"/>
          </p:nvPr>
        </p:nvSpPr>
        <p:spPr>
          <a:xfrm>
            <a:off x="798175" y="687375"/>
            <a:ext cx="5552400" cy="1449900"/>
          </a:xfrm>
          <a:prstGeom prst="rect">
            <a:avLst/>
          </a:prstGeom>
        </p:spPr>
        <p:txBody>
          <a:bodyPr spcFirstLastPara="1" wrap="square" lIns="91425" tIns="91425" rIns="91425" bIns="91425" anchor="ctr" anchorCtr="0">
            <a:noAutofit/>
          </a:bodyPr>
          <a:lstStyle>
            <a:lvl1pPr lvl="0">
              <a:spcBef>
                <a:spcPts val="0"/>
              </a:spcBef>
              <a:spcAft>
                <a:spcPts val="0"/>
              </a:spcAft>
              <a:buSzPts val="5200"/>
              <a:buNone/>
              <a:defRPr sz="5000">
                <a:latin typeface="Alegreya Sans ExtraBold"/>
                <a:ea typeface="Alegreya Sans ExtraBold"/>
                <a:cs typeface="Alegreya Sans ExtraBold"/>
                <a:sym typeface="Alegreya Sans ExtraBold"/>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2" name="Google Shape;12;p2"/>
          <p:cNvSpPr txBox="1">
            <a:spLocks noGrp="1"/>
          </p:cNvSpPr>
          <p:nvPr>
            <p:ph type="subTitle" idx="1"/>
          </p:nvPr>
        </p:nvSpPr>
        <p:spPr>
          <a:xfrm>
            <a:off x="798175" y="2688438"/>
            <a:ext cx="2325600" cy="659100"/>
          </a:xfrm>
          <a:prstGeom prst="rect">
            <a:avLst/>
          </a:prstGeom>
        </p:spPr>
        <p:txBody>
          <a:bodyPr spcFirstLastPara="1" wrap="square" lIns="91425" tIns="91425" rIns="91425" bIns="91425" anchor="ctr" anchorCtr="0">
            <a:noAutofit/>
          </a:bodyPr>
          <a:lstStyle>
            <a:lvl1pPr lvl="0">
              <a:lnSpc>
                <a:spcPct val="100000"/>
              </a:lnSpc>
              <a:spcBef>
                <a:spcPts val="0"/>
              </a:spcBef>
              <a:spcAft>
                <a:spcPts val="0"/>
              </a:spcAft>
              <a:buSzPts val="2800"/>
              <a:buNone/>
              <a:defRPr sz="1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3" name="Google Shape;13;p2"/>
          <p:cNvSpPr/>
          <p:nvPr/>
        </p:nvSpPr>
        <p:spPr>
          <a:xfrm rot="2700000">
            <a:off x="-571439" y="4600550"/>
            <a:ext cx="1295278" cy="1295278"/>
          </a:xfrm>
          <a:prstGeom prst="blockArc">
            <a:avLst>
              <a:gd name="adj1" fmla="val 10800000"/>
              <a:gd name="adj2" fmla="val 263922"/>
              <a:gd name="adj3" fmla="val 11651"/>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rot="-5400000">
            <a:off x="8950702" y="434563"/>
            <a:ext cx="553200" cy="553200"/>
          </a:xfrm>
          <a:prstGeom prst="blockArc">
            <a:avLst>
              <a:gd name="adj1" fmla="val 10800000"/>
              <a:gd name="adj2" fmla="val 263922"/>
              <a:gd name="adj3" fmla="val 11651"/>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rot="2986362">
            <a:off x="8759065" y="45996"/>
            <a:ext cx="333993" cy="288825"/>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513287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2"/>
        <p:cNvGrpSpPr/>
        <p:nvPr/>
      </p:nvGrpSpPr>
      <p:grpSpPr>
        <a:xfrm>
          <a:off x="0" y="0"/>
          <a:ext cx="0" cy="0"/>
          <a:chOff x="0" y="0"/>
          <a:chExt cx="0" cy="0"/>
        </a:xfrm>
      </p:grpSpPr>
      <p:sp>
        <p:nvSpPr>
          <p:cNvPr id="23" name="Google Shape;23;p4"/>
          <p:cNvSpPr/>
          <p:nvPr/>
        </p:nvSpPr>
        <p:spPr>
          <a:xfrm>
            <a:off x="495250" y="447000"/>
            <a:ext cx="4896051" cy="572620"/>
          </a:xfrm>
          <a:custGeom>
            <a:avLst/>
            <a:gdLst/>
            <a:ahLst/>
            <a:cxnLst/>
            <a:rect l="l" t="t" r="r" b="b"/>
            <a:pathLst>
              <a:path w="251531" h="78200" extrusionOk="0">
                <a:moveTo>
                  <a:pt x="0" y="0"/>
                </a:moveTo>
                <a:lnTo>
                  <a:pt x="4353" y="78200"/>
                </a:lnTo>
                <a:lnTo>
                  <a:pt x="237343" y="78200"/>
                </a:lnTo>
                <a:lnTo>
                  <a:pt x="251531" y="5482"/>
                </a:lnTo>
                <a:close/>
              </a:path>
            </a:pathLst>
          </a:custGeom>
          <a:solidFill>
            <a:schemeClr val="lt2"/>
          </a:solidFill>
          <a:ln>
            <a:noFill/>
          </a:ln>
        </p:spPr>
      </p:sp>
      <p:sp>
        <p:nvSpPr>
          <p:cNvPr id="24" name="Google Shape;24;p4"/>
          <p:cNvSpPr txBox="1">
            <a:spLocks noGrp="1"/>
          </p:cNvSpPr>
          <p:nvPr>
            <p:ph type="title"/>
          </p:nvPr>
        </p:nvSpPr>
        <p:spPr>
          <a:xfrm>
            <a:off x="720000" y="445025"/>
            <a:ext cx="4214100" cy="572700"/>
          </a:xfrm>
          <a:prstGeom prst="rect">
            <a:avLst/>
          </a:prstGeom>
        </p:spPr>
        <p:txBody>
          <a:bodyPr spcFirstLastPara="1" wrap="square" lIns="91425" tIns="91425" rIns="91425" bIns="91425" anchor="ctr" anchorCtr="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25" name="Google Shape;25;p4"/>
          <p:cNvSpPr txBox="1">
            <a:spLocks noGrp="1"/>
          </p:cNvSpPr>
          <p:nvPr>
            <p:ph type="body" idx="1"/>
          </p:nvPr>
        </p:nvSpPr>
        <p:spPr>
          <a:xfrm>
            <a:off x="720000" y="1304925"/>
            <a:ext cx="7704000" cy="3298500"/>
          </a:xfrm>
          <a:prstGeom prst="rect">
            <a:avLst/>
          </a:prstGeom>
        </p:spPr>
        <p:txBody>
          <a:bodyPr spcFirstLastPara="1" wrap="square" lIns="91425" tIns="91425" rIns="91425" bIns="91425" anchor="b" anchorCtr="0">
            <a:noAutofit/>
          </a:bodyPr>
          <a:lstStyle>
            <a:lvl1pPr marL="457200" lvl="0" indent="-317500">
              <a:spcBef>
                <a:spcPts val="0"/>
              </a:spcBef>
              <a:spcAft>
                <a:spcPts val="0"/>
              </a:spcAft>
              <a:buSzPts val="1400"/>
              <a:buAutoNum type="arabicPeriod"/>
              <a:defRPr sz="1200"/>
            </a:lvl1pPr>
            <a:lvl2pPr marL="914400" lvl="1" indent="-317500">
              <a:spcBef>
                <a:spcPts val="1600"/>
              </a:spcBef>
              <a:spcAft>
                <a:spcPts val="0"/>
              </a:spcAft>
              <a:buSzPts val="1400"/>
              <a:buAutoNum type="alphaLcPeriod"/>
              <a:defRPr/>
            </a:lvl2pPr>
            <a:lvl3pPr marL="1371600" lvl="2" indent="-317500">
              <a:spcBef>
                <a:spcPts val="1600"/>
              </a:spcBef>
              <a:spcAft>
                <a:spcPts val="0"/>
              </a:spcAft>
              <a:buSzPts val="1400"/>
              <a:buAutoNum type="romanLcPeriod"/>
              <a:defRPr/>
            </a:lvl3pPr>
            <a:lvl4pPr marL="1828800" lvl="3" indent="-317500">
              <a:spcBef>
                <a:spcPts val="1600"/>
              </a:spcBef>
              <a:spcAft>
                <a:spcPts val="0"/>
              </a:spcAft>
              <a:buSzPts val="1400"/>
              <a:buAutoNum type="arabicPeriod"/>
              <a:defRPr/>
            </a:lvl4pPr>
            <a:lvl5pPr marL="2286000" lvl="4" indent="-317500">
              <a:spcBef>
                <a:spcPts val="1600"/>
              </a:spcBef>
              <a:spcAft>
                <a:spcPts val="0"/>
              </a:spcAft>
              <a:buSzPts val="1400"/>
              <a:buAutoNum type="alphaLcPeriod"/>
              <a:defRPr/>
            </a:lvl5pPr>
            <a:lvl6pPr marL="2743200" lvl="5" indent="-317500">
              <a:spcBef>
                <a:spcPts val="1600"/>
              </a:spcBef>
              <a:spcAft>
                <a:spcPts val="0"/>
              </a:spcAft>
              <a:buSzPts val="1400"/>
              <a:buAutoNum type="romanLcPeriod"/>
              <a:defRPr/>
            </a:lvl6pPr>
            <a:lvl7pPr marL="3200400" lvl="6" indent="-317500">
              <a:spcBef>
                <a:spcPts val="1600"/>
              </a:spcBef>
              <a:spcAft>
                <a:spcPts val="0"/>
              </a:spcAft>
              <a:buSzPts val="1400"/>
              <a:buAutoNum type="arabicPeriod"/>
              <a:defRPr/>
            </a:lvl7pPr>
            <a:lvl8pPr marL="3657600" lvl="7" indent="-317500">
              <a:spcBef>
                <a:spcPts val="1600"/>
              </a:spcBef>
              <a:spcAft>
                <a:spcPts val="0"/>
              </a:spcAft>
              <a:buSzPts val="1400"/>
              <a:buAutoNum type="alphaLcPeriod"/>
              <a:defRPr/>
            </a:lvl8pPr>
            <a:lvl9pPr marL="4114800" lvl="8" indent="-317500">
              <a:spcBef>
                <a:spcPts val="1600"/>
              </a:spcBef>
              <a:spcAft>
                <a:spcPts val="1600"/>
              </a:spcAft>
              <a:buSzPts val="1400"/>
              <a:buAutoNum type="romanLcPeriod"/>
              <a:defRPr/>
            </a:lvl9pPr>
          </a:lstStyle>
          <a:p>
            <a:endParaRPr/>
          </a:p>
        </p:txBody>
      </p:sp>
      <p:sp>
        <p:nvSpPr>
          <p:cNvPr id="26" name="Google Shape;26;p4"/>
          <p:cNvSpPr/>
          <p:nvPr/>
        </p:nvSpPr>
        <p:spPr>
          <a:xfrm rot="-8999802">
            <a:off x="8124942" y="-386480"/>
            <a:ext cx="1295271" cy="1295271"/>
          </a:xfrm>
          <a:prstGeom prst="blockArc">
            <a:avLst>
              <a:gd name="adj1" fmla="val 10800000"/>
              <a:gd name="adj2" fmla="val 263922"/>
              <a:gd name="adj3" fmla="val 11651"/>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4"/>
          <p:cNvSpPr/>
          <p:nvPr/>
        </p:nvSpPr>
        <p:spPr>
          <a:xfrm>
            <a:off x="7776300" y="4762500"/>
            <a:ext cx="1409700" cy="2001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4"/>
          <p:cNvSpPr/>
          <p:nvPr/>
        </p:nvSpPr>
        <p:spPr>
          <a:xfrm rot="-989823">
            <a:off x="8605648" y="116721"/>
            <a:ext cx="333843" cy="288843"/>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4"/>
          <p:cNvSpPr/>
          <p:nvPr/>
        </p:nvSpPr>
        <p:spPr>
          <a:xfrm rot="5400000">
            <a:off x="-279023" y="3438113"/>
            <a:ext cx="553200" cy="553200"/>
          </a:xfrm>
          <a:prstGeom prst="blockArc">
            <a:avLst>
              <a:gd name="adj1" fmla="val 10800000"/>
              <a:gd name="adj2" fmla="val 263922"/>
              <a:gd name="adj3" fmla="val 11651"/>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92204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85"/>
        <p:cNvGrpSpPr/>
        <p:nvPr/>
      </p:nvGrpSpPr>
      <p:grpSpPr>
        <a:xfrm>
          <a:off x="0" y="0"/>
          <a:ext cx="0" cy="0"/>
          <a:chOff x="0" y="0"/>
          <a:chExt cx="0" cy="0"/>
        </a:xfrm>
      </p:grpSpPr>
      <p:sp>
        <p:nvSpPr>
          <p:cNvPr id="86" name="Google Shape;86;p13"/>
          <p:cNvSpPr/>
          <p:nvPr/>
        </p:nvSpPr>
        <p:spPr>
          <a:xfrm>
            <a:off x="495250" y="447000"/>
            <a:ext cx="3543443" cy="572620"/>
          </a:xfrm>
          <a:custGeom>
            <a:avLst/>
            <a:gdLst/>
            <a:ahLst/>
            <a:cxnLst/>
            <a:rect l="l" t="t" r="r" b="b"/>
            <a:pathLst>
              <a:path w="251531" h="78200" extrusionOk="0">
                <a:moveTo>
                  <a:pt x="0" y="0"/>
                </a:moveTo>
                <a:lnTo>
                  <a:pt x="4353" y="78200"/>
                </a:lnTo>
                <a:lnTo>
                  <a:pt x="237343" y="78200"/>
                </a:lnTo>
                <a:lnTo>
                  <a:pt x="251531" y="5482"/>
                </a:lnTo>
                <a:close/>
              </a:path>
            </a:pathLst>
          </a:custGeom>
          <a:solidFill>
            <a:schemeClr val="lt2"/>
          </a:solidFill>
          <a:ln>
            <a:noFill/>
          </a:ln>
        </p:spPr>
      </p:sp>
      <p:sp>
        <p:nvSpPr>
          <p:cNvPr id="87" name="Google Shape;87;p13"/>
          <p:cNvSpPr txBox="1">
            <a:spLocks noGrp="1"/>
          </p:cNvSpPr>
          <p:nvPr>
            <p:ph type="title" hasCustomPrompt="1"/>
          </p:nvPr>
        </p:nvSpPr>
        <p:spPr>
          <a:xfrm>
            <a:off x="1012550" y="1815313"/>
            <a:ext cx="1269600" cy="669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8000"/>
              <a:buNone/>
              <a:defRPr sz="4500">
                <a:solidFill>
                  <a:schemeClr val="accent4"/>
                </a:solidFill>
              </a:defRPr>
            </a:lvl1pPr>
            <a:lvl2pPr lvl="1" algn="ctr" rtl="0">
              <a:spcBef>
                <a:spcPts val="0"/>
              </a:spcBef>
              <a:spcAft>
                <a:spcPts val="0"/>
              </a:spcAft>
              <a:buSzPts val="8000"/>
              <a:buNone/>
              <a:defRPr sz="8000"/>
            </a:lvl2pPr>
            <a:lvl3pPr lvl="2" algn="ctr" rtl="0">
              <a:spcBef>
                <a:spcPts val="0"/>
              </a:spcBef>
              <a:spcAft>
                <a:spcPts val="0"/>
              </a:spcAft>
              <a:buSzPts val="8000"/>
              <a:buNone/>
              <a:defRPr sz="8000"/>
            </a:lvl3pPr>
            <a:lvl4pPr lvl="3" algn="ctr" rtl="0">
              <a:spcBef>
                <a:spcPts val="0"/>
              </a:spcBef>
              <a:spcAft>
                <a:spcPts val="0"/>
              </a:spcAft>
              <a:buSzPts val="8000"/>
              <a:buNone/>
              <a:defRPr sz="8000"/>
            </a:lvl4pPr>
            <a:lvl5pPr lvl="4" algn="ctr" rtl="0">
              <a:spcBef>
                <a:spcPts val="0"/>
              </a:spcBef>
              <a:spcAft>
                <a:spcPts val="0"/>
              </a:spcAft>
              <a:buSzPts val="8000"/>
              <a:buNone/>
              <a:defRPr sz="8000"/>
            </a:lvl5pPr>
            <a:lvl6pPr lvl="5" algn="ctr" rtl="0">
              <a:spcBef>
                <a:spcPts val="0"/>
              </a:spcBef>
              <a:spcAft>
                <a:spcPts val="0"/>
              </a:spcAft>
              <a:buSzPts val="8000"/>
              <a:buNone/>
              <a:defRPr sz="8000"/>
            </a:lvl6pPr>
            <a:lvl7pPr lvl="6" algn="ctr" rtl="0">
              <a:spcBef>
                <a:spcPts val="0"/>
              </a:spcBef>
              <a:spcAft>
                <a:spcPts val="0"/>
              </a:spcAft>
              <a:buSzPts val="8000"/>
              <a:buNone/>
              <a:defRPr sz="8000"/>
            </a:lvl7pPr>
            <a:lvl8pPr lvl="7" algn="ctr" rtl="0">
              <a:spcBef>
                <a:spcPts val="0"/>
              </a:spcBef>
              <a:spcAft>
                <a:spcPts val="0"/>
              </a:spcAft>
              <a:buSzPts val="8000"/>
              <a:buNone/>
              <a:defRPr sz="8000"/>
            </a:lvl8pPr>
            <a:lvl9pPr lvl="8" algn="ctr" rtl="0">
              <a:spcBef>
                <a:spcPts val="0"/>
              </a:spcBef>
              <a:spcAft>
                <a:spcPts val="0"/>
              </a:spcAft>
              <a:buSzPts val="8000"/>
              <a:buNone/>
              <a:defRPr sz="8000"/>
            </a:lvl9pPr>
          </a:lstStyle>
          <a:p>
            <a:r>
              <a:t>xx%</a:t>
            </a:r>
          </a:p>
        </p:txBody>
      </p:sp>
      <p:sp>
        <p:nvSpPr>
          <p:cNvPr id="88" name="Google Shape;88;p13"/>
          <p:cNvSpPr txBox="1">
            <a:spLocks noGrp="1"/>
          </p:cNvSpPr>
          <p:nvPr>
            <p:ph type="title" idx="2"/>
          </p:nvPr>
        </p:nvSpPr>
        <p:spPr>
          <a:xfrm>
            <a:off x="720000" y="445025"/>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89" name="Google Shape;89;p13"/>
          <p:cNvSpPr txBox="1">
            <a:spLocks noGrp="1"/>
          </p:cNvSpPr>
          <p:nvPr>
            <p:ph type="title" idx="3"/>
          </p:nvPr>
        </p:nvSpPr>
        <p:spPr>
          <a:xfrm>
            <a:off x="932738" y="2958341"/>
            <a:ext cx="1429200" cy="4791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SzPts val="2200"/>
              <a:buNone/>
              <a:defRPr sz="2000"/>
            </a:lvl1pPr>
            <a:lvl2pPr lvl="1" algn="ctr" rtl="0">
              <a:spcBef>
                <a:spcPts val="0"/>
              </a:spcBef>
              <a:spcAft>
                <a:spcPts val="0"/>
              </a:spcAft>
              <a:buSzPts val="2200"/>
              <a:buNone/>
              <a:defRPr sz="2200"/>
            </a:lvl2pPr>
            <a:lvl3pPr lvl="2" algn="ctr" rtl="0">
              <a:spcBef>
                <a:spcPts val="0"/>
              </a:spcBef>
              <a:spcAft>
                <a:spcPts val="0"/>
              </a:spcAft>
              <a:buSzPts val="2200"/>
              <a:buNone/>
              <a:defRPr sz="2200"/>
            </a:lvl3pPr>
            <a:lvl4pPr lvl="3" algn="ctr" rtl="0">
              <a:spcBef>
                <a:spcPts val="0"/>
              </a:spcBef>
              <a:spcAft>
                <a:spcPts val="0"/>
              </a:spcAft>
              <a:buSzPts val="2200"/>
              <a:buNone/>
              <a:defRPr sz="2200"/>
            </a:lvl4pPr>
            <a:lvl5pPr lvl="4" algn="ctr" rtl="0">
              <a:spcBef>
                <a:spcPts val="0"/>
              </a:spcBef>
              <a:spcAft>
                <a:spcPts val="0"/>
              </a:spcAft>
              <a:buSzPts val="2200"/>
              <a:buNone/>
              <a:defRPr sz="2200"/>
            </a:lvl5pPr>
            <a:lvl6pPr lvl="5" algn="ctr" rtl="0">
              <a:spcBef>
                <a:spcPts val="0"/>
              </a:spcBef>
              <a:spcAft>
                <a:spcPts val="0"/>
              </a:spcAft>
              <a:buSzPts val="2200"/>
              <a:buNone/>
              <a:defRPr sz="2200"/>
            </a:lvl6pPr>
            <a:lvl7pPr lvl="6" algn="ctr" rtl="0">
              <a:spcBef>
                <a:spcPts val="0"/>
              </a:spcBef>
              <a:spcAft>
                <a:spcPts val="0"/>
              </a:spcAft>
              <a:buSzPts val="2200"/>
              <a:buNone/>
              <a:defRPr sz="2200"/>
            </a:lvl7pPr>
            <a:lvl8pPr lvl="7" algn="ctr" rtl="0">
              <a:spcBef>
                <a:spcPts val="0"/>
              </a:spcBef>
              <a:spcAft>
                <a:spcPts val="0"/>
              </a:spcAft>
              <a:buSzPts val="2200"/>
              <a:buNone/>
              <a:defRPr sz="2200"/>
            </a:lvl8pPr>
            <a:lvl9pPr lvl="8" algn="ctr" rtl="0">
              <a:spcBef>
                <a:spcPts val="0"/>
              </a:spcBef>
              <a:spcAft>
                <a:spcPts val="0"/>
              </a:spcAft>
              <a:buSzPts val="2200"/>
              <a:buNone/>
              <a:defRPr sz="2200"/>
            </a:lvl9pPr>
          </a:lstStyle>
          <a:p>
            <a:endParaRPr/>
          </a:p>
        </p:txBody>
      </p:sp>
      <p:sp>
        <p:nvSpPr>
          <p:cNvPr id="90" name="Google Shape;90;p13"/>
          <p:cNvSpPr txBox="1">
            <a:spLocks noGrp="1"/>
          </p:cNvSpPr>
          <p:nvPr>
            <p:ph type="subTitle" idx="1"/>
          </p:nvPr>
        </p:nvSpPr>
        <p:spPr>
          <a:xfrm>
            <a:off x="932750" y="3443029"/>
            <a:ext cx="1429200" cy="833700"/>
          </a:xfrm>
          <a:prstGeom prst="rect">
            <a:avLst/>
          </a:prstGeom>
        </p:spPr>
        <p:txBody>
          <a:bodyPr spcFirstLastPara="1" wrap="square" lIns="180000" tIns="91425" rIns="180000"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1" name="Google Shape;91;p13"/>
          <p:cNvSpPr txBox="1">
            <a:spLocks noGrp="1"/>
          </p:cNvSpPr>
          <p:nvPr>
            <p:ph type="title" idx="4"/>
          </p:nvPr>
        </p:nvSpPr>
        <p:spPr>
          <a:xfrm>
            <a:off x="2882213" y="2958341"/>
            <a:ext cx="1429200" cy="4791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SzPts val="2200"/>
              <a:buNone/>
              <a:defRPr sz="2000"/>
            </a:lvl1pPr>
            <a:lvl2pPr lvl="1" algn="ctr" rtl="0">
              <a:spcBef>
                <a:spcPts val="0"/>
              </a:spcBef>
              <a:spcAft>
                <a:spcPts val="0"/>
              </a:spcAft>
              <a:buSzPts val="2200"/>
              <a:buNone/>
              <a:defRPr sz="2200"/>
            </a:lvl2pPr>
            <a:lvl3pPr lvl="2" algn="ctr" rtl="0">
              <a:spcBef>
                <a:spcPts val="0"/>
              </a:spcBef>
              <a:spcAft>
                <a:spcPts val="0"/>
              </a:spcAft>
              <a:buSzPts val="2200"/>
              <a:buNone/>
              <a:defRPr sz="2200"/>
            </a:lvl3pPr>
            <a:lvl4pPr lvl="3" algn="ctr" rtl="0">
              <a:spcBef>
                <a:spcPts val="0"/>
              </a:spcBef>
              <a:spcAft>
                <a:spcPts val="0"/>
              </a:spcAft>
              <a:buSzPts val="2200"/>
              <a:buNone/>
              <a:defRPr sz="2200"/>
            </a:lvl4pPr>
            <a:lvl5pPr lvl="4" algn="ctr" rtl="0">
              <a:spcBef>
                <a:spcPts val="0"/>
              </a:spcBef>
              <a:spcAft>
                <a:spcPts val="0"/>
              </a:spcAft>
              <a:buSzPts val="2200"/>
              <a:buNone/>
              <a:defRPr sz="2200"/>
            </a:lvl5pPr>
            <a:lvl6pPr lvl="5" algn="ctr" rtl="0">
              <a:spcBef>
                <a:spcPts val="0"/>
              </a:spcBef>
              <a:spcAft>
                <a:spcPts val="0"/>
              </a:spcAft>
              <a:buSzPts val="2200"/>
              <a:buNone/>
              <a:defRPr sz="2200"/>
            </a:lvl6pPr>
            <a:lvl7pPr lvl="6" algn="ctr" rtl="0">
              <a:spcBef>
                <a:spcPts val="0"/>
              </a:spcBef>
              <a:spcAft>
                <a:spcPts val="0"/>
              </a:spcAft>
              <a:buSzPts val="2200"/>
              <a:buNone/>
              <a:defRPr sz="2200"/>
            </a:lvl7pPr>
            <a:lvl8pPr lvl="7" algn="ctr" rtl="0">
              <a:spcBef>
                <a:spcPts val="0"/>
              </a:spcBef>
              <a:spcAft>
                <a:spcPts val="0"/>
              </a:spcAft>
              <a:buSzPts val="2200"/>
              <a:buNone/>
              <a:defRPr sz="2200"/>
            </a:lvl8pPr>
            <a:lvl9pPr lvl="8" algn="ctr" rtl="0">
              <a:spcBef>
                <a:spcPts val="0"/>
              </a:spcBef>
              <a:spcAft>
                <a:spcPts val="0"/>
              </a:spcAft>
              <a:buSzPts val="2200"/>
              <a:buNone/>
              <a:defRPr sz="2200"/>
            </a:lvl9pPr>
          </a:lstStyle>
          <a:p>
            <a:endParaRPr/>
          </a:p>
        </p:txBody>
      </p:sp>
      <p:sp>
        <p:nvSpPr>
          <p:cNvPr id="92" name="Google Shape;92;p13"/>
          <p:cNvSpPr txBox="1">
            <a:spLocks noGrp="1"/>
          </p:cNvSpPr>
          <p:nvPr>
            <p:ph type="subTitle" idx="5"/>
          </p:nvPr>
        </p:nvSpPr>
        <p:spPr>
          <a:xfrm>
            <a:off x="2882225" y="3443029"/>
            <a:ext cx="1429200" cy="833700"/>
          </a:xfrm>
          <a:prstGeom prst="rect">
            <a:avLst/>
          </a:prstGeom>
        </p:spPr>
        <p:txBody>
          <a:bodyPr spcFirstLastPara="1" wrap="square" lIns="180000" tIns="91425" rIns="180000"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3" name="Google Shape;93;p13"/>
          <p:cNvSpPr txBox="1">
            <a:spLocks noGrp="1"/>
          </p:cNvSpPr>
          <p:nvPr>
            <p:ph type="title" idx="6"/>
          </p:nvPr>
        </p:nvSpPr>
        <p:spPr>
          <a:xfrm>
            <a:off x="4832138" y="2958341"/>
            <a:ext cx="1429200" cy="4791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SzPts val="2200"/>
              <a:buNone/>
              <a:defRPr sz="2000"/>
            </a:lvl1pPr>
            <a:lvl2pPr lvl="1" algn="ctr" rtl="0">
              <a:spcBef>
                <a:spcPts val="0"/>
              </a:spcBef>
              <a:spcAft>
                <a:spcPts val="0"/>
              </a:spcAft>
              <a:buSzPts val="2200"/>
              <a:buNone/>
              <a:defRPr sz="2200"/>
            </a:lvl2pPr>
            <a:lvl3pPr lvl="2" algn="ctr" rtl="0">
              <a:spcBef>
                <a:spcPts val="0"/>
              </a:spcBef>
              <a:spcAft>
                <a:spcPts val="0"/>
              </a:spcAft>
              <a:buSzPts val="2200"/>
              <a:buNone/>
              <a:defRPr sz="2200"/>
            </a:lvl3pPr>
            <a:lvl4pPr lvl="3" algn="ctr" rtl="0">
              <a:spcBef>
                <a:spcPts val="0"/>
              </a:spcBef>
              <a:spcAft>
                <a:spcPts val="0"/>
              </a:spcAft>
              <a:buSzPts val="2200"/>
              <a:buNone/>
              <a:defRPr sz="2200"/>
            </a:lvl4pPr>
            <a:lvl5pPr lvl="4" algn="ctr" rtl="0">
              <a:spcBef>
                <a:spcPts val="0"/>
              </a:spcBef>
              <a:spcAft>
                <a:spcPts val="0"/>
              </a:spcAft>
              <a:buSzPts val="2200"/>
              <a:buNone/>
              <a:defRPr sz="2200"/>
            </a:lvl5pPr>
            <a:lvl6pPr lvl="5" algn="ctr" rtl="0">
              <a:spcBef>
                <a:spcPts val="0"/>
              </a:spcBef>
              <a:spcAft>
                <a:spcPts val="0"/>
              </a:spcAft>
              <a:buSzPts val="2200"/>
              <a:buNone/>
              <a:defRPr sz="2200"/>
            </a:lvl6pPr>
            <a:lvl7pPr lvl="6" algn="ctr" rtl="0">
              <a:spcBef>
                <a:spcPts val="0"/>
              </a:spcBef>
              <a:spcAft>
                <a:spcPts val="0"/>
              </a:spcAft>
              <a:buSzPts val="2200"/>
              <a:buNone/>
              <a:defRPr sz="2200"/>
            </a:lvl7pPr>
            <a:lvl8pPr lvl="7" algn="ctr" rtl="0">
              <a:spcBef>
                <a:spcPts val="0"/>
              </a:spcBef>
              <a:spcAft>
                <a:spcPts val="0"/>
              </a:spcAft>
              <a:buSzPts val="2200"/>
              <a:buNone/>
              <a:defRPr sz="2200"/>
            </a:lvl8pPr>
            <a:lvl9pPr lvl="8" algn="ctr" rtl="0">
              <a:spcBef>
                <a:spcPts val="0"/>
              </a:spcBef>
              <a:spcAft>
                <a:spcPts val="0"/>
              </a:spcAft>
              <a:buSzPts val="2200"/>
              <a:buNone/>
              <a:defRPr sz="2200"/>
            </a:lvl9pPr>
          </a:lstStyle>
          <a:p>
            <a:endParaRPr/>
          </a:p>
        </p:txBody>
      </p:sp>
      <p:sp>
        <p:nvSpPr>
          <p:cNvPr id="94" name="Google Shape;94;p13"/>
          <p:cNvSpPr txBox="1">
            <a:spLocks noGrp="1"/>
          </p:cNvSpPr>
          <p:nvPr>
            <p:ph type="subTitle" idx="7"/>
          </p:nvPr>
        </p:nvSpPr>
        <p:spPr>
          <a:xfrm>
            <a:off x="4832150" y="3443029"/>
            <a:ext cx="1429200" cy="833700"/>
          </a:xfrm>
          <a:prstGeom prst="rect">
            <a:avLst/>
          </a:prstGeom>
        </p:spPr>
        <p:txBody>
          <a:bodyPr spcFirstLastPara="1" wrap="square" lIns="180000" tIns="91425" rIns="180000"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5" name="Google Shape;95;p13"/>
          <p:cNvSpPr txBox="1">
            <a:spLocks noGrp="1"/>
          </p:cNvSpPr>
          <p:nvPr>
            <p:ph type="title" idx="8"/>
          </p:nvPr>
        </p:nvSpPr>
        <p:spPr>
          <a:xfrm>
            <a:off x="6782063" y="2958341"/>
            <a:ext cx="1429200" cy="4791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SzPts val="2200"/>
              <a:buNone/>
              <a:defRPr sz="2000"/>
            </a:lvl1pPr>
            <a:lvl2pPr lvl="1" algn="ctr" rtl="0">
              <a:spcBef>
                <a:spcPts val="0"/>
              </a:spcBef>
              <a:spcAft>
                <a:spcPts val="0"/>
              </a:spcAft>
              <a:buSzPts val="2200"/>
              <a:buNone/>
              <a:defRPr sz="2200"/>
            </a:lvl2pPr>
            <a:lvl3pPr lvl="2" algn="ctr" rtl="0">
              <a:spcBef>
                <a:spcPts val="0"/>
              </a:spcBef>
              <a:spcAft>
                <a:spcPts val="0"/>
              </a:spcAft>
              <a:buSzPts val="2200"/>
              <a:buNone/>
              <a:defRPr sz="2200"/>
            </a:lvl3pPr>
            <a:lvl4pPr lvl="3" algn="ctr" rtl="0">
              <a:spcBef>
                <a:spcPts val="0"/>
              </a:spcBef>
              <a:spcAft>
                <a:spcPts val="0"/>
              </a:spcAft>
              <a:buSzPts val="2200"/>
              <a:buNone/>
              <a:defRPr sz="2200"/>
            </a:lvl4pPr>
            <a:lvl5pPr lvl="4" algn="ctr" rtl="0">
              <a:spcBef>
                <a:spcPts val="0"/>
              </a:spcBef>
              <a:spcAft>
                <a:spcPts val="0"/>
              </a:spcAft>
              <a:buSzPts val="2200"/>
              <a:buNone/>
              <a:defRPr sz="2200"/>
            </a:lvl5pPr>
            <a:lvl6pPr lvl="5" algn="ctr" rtl="0">
              <a:spcBef>
                <a:spcPts val="0"/>
              </a:spcBef>
              <a:spcAft>
                <a:spcPts val="0"/>
              </a:spcAft>
              <a:buSzPts val="2200"/>
              <a:buNone/>
              <a:defRPr sz="2200"/>
            </a:lvl6pPr>
            <a:lvl7pPr lvl="6" algn="ctr" rtl="0">
              <a:spcBef>
                <a:spcPts val="0"/>
              </a:spcBef>
              <a:spcAft>
                <a:spcPts val="0"/>
              </a:spcAft>
              <a:buSzPts val="2200"/>
              <a:buNone/>
              <a:defRPr sz="2200"/>
            </a:lvl7pPr>
            <a:lvl8pPr lvl="7" algn="ctr" rtl="0">
              <a:spcBef>
                <a:spcPts val="0"/>
              </a:spcBef>
              <a:spcAft>
                <a:spcPts val="0"/>
              </a:spcAft>
              <a:buSzPts val="2200"/>
              <a:buNone/>
              <a:defRPr sz="2200"/>
            </a:lvl8pPr>
            <a:lvl9pPr lvl="8" algn="ctr" rtl="0">
              <a:spcBef>
                <a:spcPts val="0"/>
              </a:spcBef>
              <a:spcAft>
                <a:spcPts val="0"/>
              </a:spcAft>
              <a:buSzPts val="2200"/>
              <a:buNone/>
              <a:defRPr sz="2200"/>
            </a:lvl9pPr>
          </a:lstStyle>
          <a:p>
            <a:endParaRPr/>
          </a:p>
        </p:txBody>
      </p:sp>
      <p:sp>
        <p:nvSpPr>
          <p:cNvPr id="96" name="Google Shape;96;p13"/>
          <p:cNvSpPr txBox="1">
            <a:spLocks noGrp="1"/>
          </p:cNvSpPr>
          <p:nvPr>
            <p:ph type="subTitle" idx="9"/>
          </p:nvPr>
        </p:nvSpPr>
        <p:spPr>
          <a:xfrm>
            <a:off x="6782075" y="3443029"/>
            <a:ext cx="1429200" cy="833700"/>
          </a:xfrm>
          <a:prstGeom prst="rect">
            <a:avLst/>
          </a:prstGeom>
        </p:spPr>
        <p:txBody>
          <a:bodyPr spcFirstLastPara="1" wrap="square" lIns="180000" tIns="91425" rIns="180000"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7" name="Google Shape;97;p13"/>
          <p:cNvSpPr txBox="1">
            <a:spLocks noGrp="1"/>
          </p:cNvSpPr>
          <p:nvPr>
            <p:ph type="title" idx="13" hasCustomPrompt="1"/>
          </p:nvPr>
        </p:nvSpPr>
        <p:spPr>
          <a:xfrm>
            <a:off x="2962025" y="1815313"/>
            <a:ext cx="1269600" cy="669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8000"/>
              <a:buNone/>
              <a:defRPr sz="4500">
                <a:solidFill>
                  <a:schemeClr val="accent2"/>
                </a:solidFill>
              </a:defRPr>
            </a:lvl1pPr>
            <a:lvl2pPr lvl="1" algn="ctr" rtl="0">
              <a:spcBef>
                <a:spcPts val="0"/>
              </a:spcBef>
              <a:spcAft>
                <a:spcPts val="0"/>
              </a:spcAft>
              <a:buSzPts val="8000"/>
              <a:buNone/>
              <a:defRPr sz="8000"/>
            </a:lvl2pPr>
            <a:lvl3pPr lvl="2" algn="ctr" rtl="0">
              <a:spcBef>
                <a:spcPts val="0"/>
              </a:spcBef>
              <a:spcAft>
                <a:spcPts val="0"/>
              </a:spcAft>
              <a:buSzPts val="8000"/>
              <a:buNone/>
              <a:defRPr sz="8000"/>
            </a:lvl3pPr>
            <a:lvl4pPr lvl="3" algn="ctr" rtl="0">
              <a:spcBef>
                <a:spcPts val="0"/>
              </a:spcBef>
              <a:spcAft>
                <a:spcPts val="0"/>
              </a:spcAft>
              <a:buSzPts val="8000"/>
              <a:buNone/>
              <a:defRPr sz="8000"/>
            </a:lvl4pPr>
            <a:lvl5pPr lvl="4" algn="ctr" rtl="0">
              <a:spcBef>
                <a:spcPts val="0"/>
              </a:spcBef>
              <a:spcAft>
                <a:spcPts val="0"/>
              </a:spcAft>
              <a:buSzPts val="8000"/>
              <a:buNone/>
              <a:defRPr sz="8000"/>
            </a:lvl5pPr>
            <a:lvl6pPr lvl="5" algn="ctr" rtl="0">
              <a:spcBef>
                <a:spcPts val="0"/>
              </a:spcBef>
              <a:spcAft>
                <a:spcPts val="0"/>
              </a:spcAft>
              <a:buSzPts val="8000"/>
              <a:buNone/>
              <a:defRPr sz="8000"/>
            </a:lvl6pPr>
            <a:lvl7pPr lvl="6" algn="ctr" rtl="0">
              <a:spcBef>
                <a:spcPts val="0"/>
              </a:spcBef>
              <a:spcAft>
                <a:spcPts val="0"/>
              </a:spcAft>
              <a:buSzPts val="8000"/>
              <a:buNone/>
              <a:defRPr sz="8000"/>
            </a:lvl7pPr>
            <a:lvl8pPr lvl="7" algn="ctr" rtl="0">
              <a:spcBef>
                <a:spcPts val="0"/>
              </a:spcBef>
              <a:spcAft>
                <a:spcPts val="0"/>
              </a:spcAft>
              <a:buSzPts val="8000"/>
              <a:buNone/>
              <a:defRPr sz="8000"/>
            </a:lvl8pPr>
            <a:lvl9pPr lvl="8" algn="ctr" rtl="0">
              <a:spcBef>
                <a:spcPts val="0"/>
              </a:spcBef>
              <a:spcAft>
                <a:spcPts val="0"/>
              </a:spcAft>
              <a:buSzPts val="8000"/>
              <a:buNone/>
              <a:defRPr sz="8000"/>
            </a:lvl9pPr>
          </a:lstStyle>
          <a:p>
            <a:r>
              <a:t>xx%</a:t>
            </a:r>
          </a:p>
        </p:txBody>
      </p:sp>
      <p:sp>
        <p:nvSpPr>
          <p:cNvPr id="98" name="Google Shape;98;p13"/>
          <p:cNvSpPr txBox="1">
            <a:spLocks noGrp="1"/>
          </p:cNvSpPr>
          <p:nvPr>
            <p:ph type="title" idx="14" hasCustomPrompt="1"/>
          </p:nvPr>
        </p:nvSpPr>
        <p:spPr>
          <a:xfrm>
            <a:off x="4911500" y="1815313"/>
            <a:ext cx="1269600" cy="669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8000"/>
              <a:buNone/>
              <a:defRPr sz="4500">
                <a:solidFill>
                  <a:schemeClr val="accent1"/>
                </a:solidFill>
              </a:defRPr>
            </a:lvl1pPr>
            <a:lvl2pPr lvl="1" algn="ctr" rtl="0">
              <a:spcBef>
                <a:spcPts val="0"/>
              </a:spcBef>
              <a:spcAft>
                <a:spcPts val="0"/>
              </a:spcAft>
              <a:buSzPts val="8000"/>
              <a:buNone/>
              <a:defRPr sz="8000"/>
            </a:lvl2pPr>
            <a:lvl3pPr lvl="2" algn="ctr" rtl="0">
              <a:spcBef>
                <a:spcPts val="0"/>
              </a:spcBef>
              <a:spcAft>
                <a:spcPts val="0"/>
              </a:spcAft>
              <a:buSzPts val="8000"/>
              <a:buNone/>
              <a:defRPr sz="8000"/>
            </a:lvl3pPr>
            <a:lvl4pPr lvl="3" algn="ctr" rtl="0">
              <a:spcBef>
                <a:spcPts val="0"/>
              </a:spcBef>
              <a:spcAft>
                <a:spcPts val="0"/>
              </a:spcAft>
              <a:buSzPts val="8000"/>
              <a:buNone/>
              <a:defRPr sz="8000"/>
            </a:lvl4pPr>
            <a:lvl5pPr lvl="4" algn="ctr" rtl="0">
              <a:spcBef>
                <a:spcPts val="0"/>
              </a:spcBef>
              <a:spcAft>
                <a:spcPts val="0"/>
              </a:spcAft>
              <a:buSzPts val="8000"/>
              <a:buNone/>
              <a:defRPr sz="8000"/>
            </a:lvl5pPr>
            <a:lvl6pPr lvl="5" algn="ctr" rtl="0">
              <a:spcBef>
                <a:spcPts val="0"/>
              </a:spcBef>
              <a:spcAft>
                <a:spcPts val="0"/>
              </a:spcAft>
              <a:buSzPts val="8000"/>
              <a:buNone/>
              <a:defRPr sz="8000"/>
            </a:lvl6pPr>
            <a:lvl7pPr lvl="6" algn="ctr" rtl="0">
              <a:spcBef>
                <a:spcPts val="0"/>
              </a:spcBef>
              <a:spcAft>
                <a:spcPts val="0"/>
              </a:spcAft>
              <a:buSzPts val="8000"/>
              <a:buNone/>
              <a:defRPr sz="8000"/>
            </a:lvl7pPr>
            <a:lvl8pPr lvl="7" algn="ctr" rtl="0">
              <a:spcBef>
                <a:spcPts val="0"/>
              </a:spcBef>
              <a:spcAft>
                <a:spcPts val="0"/>
              </a:spcAft>
              <a:buSzPts val="8000"/>
              <a:buNone/>
              <a:defRPr sz="8000"/>
            </a:lvl8pPr>
            <a:lvl9pPr lvl="8" algn="ctr" rtl="0">
              <a:spcBef>
                <a:spcPts val="0"/>
              </a:spcBef>
              <a:spcAft>
                <a:spcPts val="0"/>
              </a:spcAft>
              <a:buSzPts val="8000"/>
              <a:buNone/>
              <a:defRPr sz="8000"/>
            </a:lvl9pPr>
          </a:lstStyle>
          <a:p>
            <a:r>
              <a:t>xx%</a:t>
            </a:r>
          </a:p>
        </p:txBody>
      </p:sp>
      <p:sp>
        <p:nvSpPr>
          <p:cNvPr id="99" name="Google Shape;99;p13"/>
          <p:cNvSpPr txBox="1">
            <a:spLocks noGrp="1"/>
          </p:cNvSpPr>
          <p:nvPr>
            <p:ph type="title" idx="15" hasCustomPrompt="1"/>
          </p:nvPr>
        </p:nvSpPr>
        <p:spPr>
          <a:xfrm>
            <a:off x="6860975" y="1815313"/>
            <a:ext cx="1269600" cy="669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8000"/>
              <a:buNone/>
              <a:defRPr sz="4500">
                <a:solidFill>
                  <a:schemeClr val="accent3"/>
                </a:solidFill>
              </a:defRPr>
            </a:lvl1pPr>
            <a:lvl2pPr lvl="1" algn="ctr" rtl="0">
              <a:spcBef>
                <a:spcPts val="0"/>
              </a:spcBef>
              <a:spcAft>
                <a:spcPts val="0"/>
              </a:spcAft>
              <a:buSzPts val="8000"/>
              <a:buNone/>
              <a:defRPr sz="8000"/>
            </a:lvl2pPr>
            <a:lvl3pPr lvl="2" algn="ctr" rtl="0">
              <a:spcBef>
                <a:spcPts val="0"/>
              </a:spcBef>
              <a:spcAft>
                <a:spcPts val="0"/>
              </a:spcAft>
              <a:buSzPts val="8000"/>
              <a:buNone/>
              <a:defRPr sz="8000"/>
            </a:lvl3pPr>
            <a:lvl4pPr lvl="3" algn="ctr" rtl="0">
              <a:spcBef>
                <a:spcPts val="0"/>
              </a:spcBef>
              <a:spcAft>
                <a:spcPts val="0"/>
              </a:spcAft>
              <a:buSzPts val="8000"/>
              <a:buNone/>
              <a:defRPr sz="8000"/>
            </a:lvl4pPr>
            <a:lvl5pPr lvl="4" algn="ctr" rtl="0">
              <a:spcBef>
                <a:spcPts val="0"/>
              </a:spcBef>
              <a:spcAft>
                <a:spcPts val="0"/>
              </a:spcAft>
              <a:buSzPts val="8000"/>
              <a:buNone/>
              <a:defRPr sz="8000"/>
            </a:lvl5pPr>
            <a:lvl6pPr lvl="5" algn="ctr" rtl="0">
              <a:spcBef>
                <a:spcPts val="0"/>
              </a:spcBef>
              <a:spcAft>
                <a:spcPts val="0"/>
              </a:spcAft>
              <a:buSzPts val="8000"/>
              <a:buNone/>
              <a:defRPr sz="8000"/>
            </a:lvl6pPr>
            <a:lvl7pPr lvl="6" algn="ctr" rtl="0">
              <a:spcBef>
                <a:spcPts val="0"/>
              </a:spcBef>
              <a:spcAft>
                <a:spcPts val="0"/>
              </a:spcAft>
              <a:buSzPts val="8000"/>
              <a:buNone/>
              <a:defRPr sz="8000"/>
            </a:lvl7pPr>
            <a:lvl8pPr lvl="7" algn="ctr" rtl="0">
              <a:spcBef>
                <a:spcPts val="0"/>
              </a:spcBef>
              <a:spcAft>
                <a:spcPts val="0"/>
              </a:spcAft>
              <a:buSzPts val="8000"/>
              <a:buNone/>
              <a:defRPr sz="8000"/>
            </a:lvl8pPr>
            <a:lvl9pPr lvl="8" algn="ctr" rtl="0">
              <a:spcBef>
                <a:spcPts val="0"/>
              </a:spcBef>
              <a:spcAft>
                <a:spcPts val="0"/>
              </a:spcAft>
              <a:buSzPts val="8000"/>
              <a:buNone/>
              <a:defRPr sz="8000"/>
            </a:lvl9pPr>
          </a:lstStyle>
          <a:p>
            <a:r>
              <a:t>xx%</a:t>
            </a:r>
          </a:p>
        </p:txBody>
      </p:sp>
      <p:sp>
        <p:nvSpPr>
          <p:cNvPr id="100" name="Google Shape;100;p13"/>
          <p:cNvSpPr/>
          <p:nvPr/>
        </p:nvSpPr>
        <p:spPr>
          <a:xfrm>
            <a:off x="11" y="4603500"/>
            <a:ext cx="1295400" cy="1295400"/>
          </a:xfrm>
          <a:prstGeom prst="blockArc">
            <a:avLst>
              <a:gd name="adj1" fmla="val 10800000"/>
              <a:gd name="adj2" fmla="val 518958"/>
              <a:gd name="adj3" fmla="val 17275"/>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13"/>
          <p:cNvSpPr/>
          <p:nvPr/>
        </p:nvSpPr>
        <p:spPr>
          <a:xfrm rot="10673382">
            <a:off x="5957170" y="-759748"/>
            <a:ext cx="1295379" cy="1295379"/>
          </a:xfrm>
          <a:prstGeom prst="blockArc">
            <a:avLst>
              <a:gd name="adj1" fmla="val 10800000"/>
              <a:gd name="adj2" fmla="val 263922"/>
              <a:gd name="adj3" fmla="val 11651"/>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13"/>
          <p:cNvSpPr/>
          <p:nvPr/>
        </p:nvSpPr>
        <p:spPr>
          <a:xfrm>
            <a:off x="7776300" y="168450"/>
            <a:ext cx="1409700" cy="2001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13"/>
          <p:cNvSpPr/>
          <p:nvPr/>
        </p:nvSpPr>
        <p:spPr>
          <a:xfrm rot="3089">
            <a:off x="8615098" y="4764963"/>
            <a:ext cx="333900" cy="288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12550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accent5"/>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20000" y="445025"/>
            <a:ext cx="7704000" cy="572700"/>
          </a:xfrm>
          <a:prstGeom prst="rect">
            <a:avLst/>
          </a:prstGeom>
          <a:noFill/>
          <a:ln>
            <a:noFill/>
          </a:ln>
        </p:spPr>
        <p:txBody>
          <a:bodyPr spcFirstLastPara="1" wrap="square" lIns="91425" tIns="91425" rIns="91425" bIns="91425" anchor="ctr" anchorCtr="0">
            <a:noAutofit/>
          </a:bodyPr>
          <a:lstStyle>
            <a:lvl1pPr lvl="0">
              <a:spcBef>
                <a:spcPts val="0"/>
              </a:spcBef>
              <a:spcAft>
                <a:spcPts val="0"/>
              </a:spcAft>
              <a:buClr>
                <a:schemeClr val="dk1"/>
              </a:buClr>
              <a:buSzPts val="3000"/>
              <a:buFont typeface="Alegreya Sans ExtraBold"/>
              <a:buNone/>
              <a:defRPr sz="3000">
                <a:solidFill>
                  <a:schemeClr val="dk1"/>
                </a:solidFill>
                <a:latin typeface="Alegreya Sans ExtraBold"/>
                <a:ea typeface="Alegreya Sans ExtraBold"/>
                <a:cs typeface="Alegreya Sans ExtraBold"/>
                <a:sym typeface="Alegreya Sans ExtraBold"/>
              </a:defRPr>
            </a:lvl1pPr>
            <a:lvl2pPr lvl="1">
              <a:spcBef>
                <a:spcPts val="0"/>
              </a:spcBef>
              <a:spcAft>
                <a:spcPts val="0"/>
              </a:spcAft>
              <a:buClr>
                <a:schemeClr val="dk1"/>
              </a:buClr>
              <a:buSzPts val="3000"/>
              <a:buFont typeface="Alegreya Sans ExtraBold"/>
              <a:buNone/>
              <a:defRPr sz="3000">
                <a:solidFill>
                  <a:schemeClr val="dk1"/>
                </a:solidFill>
                <a:latin typeface="Alegreya Sans ExtraBold"/>
                <a:ea typeface="Alegreya Sans ExtraBold"/>
                <a:cs typeface="Alegreya Sans ExtraBold"/>
                <a:sym typeface="Alegreya Sans ExtraBold"/>
              </a:defRPr>
            </a:lvl2pPr>
            <a:lvl3pPr lvl="2">
              <a:spcBef>
                <a:spcPts val="0"/>
              </a:spcBef>
              <a:spcAft>
                <a:spcPts val="0"/>
              </a:spcAft>
              <a:buClr>
                <a:schemeClr val="dk1"/>
              </a:buClr>
              <a:buSzPts val="3000"/>
              <a:buFont typeface="Alegreya Sans ExtraBold"/>
              <a:buNone/>
              <a:defRPr sz="3000">
                <a:solidFill>
                  <a:schemeClr val="dk1"/>
                </a:solidFill>
                <a:latin typeface="Alegreya Sans ExtraBold"/>
                <a:ea typeface="Alegreya Sans ExtraBold"/>
                <a:cs typeface="Alegreya Sans ExtraBold"/>
                <a:sym typeface="Alegreya Sans ExtraBold"/>
              </a:defRPr>
            </a:lvl3pPr>
            <a:lvl4pPr lvl="3">
              <a:spcBef>
                <a:spcPts val="0"/>
              </a:spcBef>
              <a:spcAft>
                <a:spcPts val="0"/>
              </a:spcAft>
              <a:buClr>
                <a:schemeClr val="dk1"/>
              </a:buClr>
              <a:buSzPts val="3000"/>
              <a:buFont typeface="Alegreya Sans ExtraBold"/>
              <a:buNone/>
              <a:defRPr sz="3000">
                <a:solidFill>
                  <a:schemeClr val="dk1"/>
                </a:solidFill>
                <a:latin typeface="Alegreya Sans ExtraBold"/>
                <a:ea typeface="Alegreya Sans ExtraBold"/>
                <a:cs typeface="Alegreya Sans ExtraBold"/>
                <a:sym typeface="Alegreya Sans ExtraBold"/>
              </a:defRPr>
            </a:lvl4pPr>
            <a:lvl5pPr lvl="4">
              <a:spcBef>
                <a:spcPts val="0"/>
              </a:spcBef>
              <a:spcAft>
                <a:spcPts val="0"/>
              </a:spcAft>
              <a:buClr>
                <a:schemeClr val="dk1"/>
              </a:buClr>
              <a:buSzPts val="3000"/>
              <a:buFont typeface="Alegreya Sans ExtraBold"/>
              <a:buNone/>
              <a:defRPr sz="3000">
                <a:solidFill>
                  <a:schemeClr val="dk1"/>
                </a:solidFill>
                <a:latin typeface="Alegreya Sans ExtraBold"/>
                <a:ea typeface="Alegreya Sans ExtraBold"/>
                <a:cs typeface="Alegreya Sans ExtraBold"/>
                <a:sym typeface="Alegreya Sans ExtraBold"/>
              </a:defRPr>
            </a:lvl5pPr>
            <a:lvl6pPr lvl="5">
              <a:spcBef>
                <a:spcPts val="0"/>
              </a:spcBef>
              <a:spcAft>
                <a:spcPts val="0"/>
              </a:spcAft>
              <a:buClr>
                <a:schemeClr val="dk1"/>
              </a:buClr>
              <a:buSzPts val="3000"/>
              <a:buFont typeface="Alegreya Sans ExtraBold"/>
              <a:buNone/>
              <a:defRPr sz="3000">
                <a:solidFill>
                  <a:schemeClr val="dk1"/>
                </a:solidFill>
                <a:latin typeface="Alegreya Sans ExtraBold"/>
                <a:ea typeface="Alegreya Sans ExtraBold"/>
                <a:cs typeface="Alegreya Sans ExtraBold"/>
                <a:sym typeface="Alegreya Sans ExtraBold"/>
              </a:defRPr>
            </a:lvl6pPr>
            <a:lvl7pPr lvl="6">
              <a:spcBef>
                <a:spcPts val="0"/>
              </a:spcBef>
              <a:spcAft>
                <a:spcPts val="0"/>
              </a:spcAft>
              <a:buClr>
                <a:schemeClr val="dk1"/>
              </a:buClr>
              <a:buSzPts val="3000"/>
              <a:buFont typeface="Alegreya Sans ExtraBold"/>
              <a:buNone/>
              <a:defRPr sz="3000">
                <a:solidFill>
                  <a:schemeClr val="dk1"/>
                </a:solidFill>
                <a:latin typeface="Alegreya Sans ExtraBold"/>
                <a:ea typeface="Alegreya Sans ExtraBold"/>
                <a:cs typeface="Alegreya Sans ExtraBold"/>
                <a:sym typeface="Alegreya Sans ExtraBold"/>
              </a:defRPr>
            </a:lvl7pPr>
            <a:lvl8pPr lvl="7">
              <a:spcBef>
                <a:spcPts val="0"/>
              </a:spcBef>
              <a:spcAft>
                <a:spcPts val="0"/>
              </a:spcAft>
              <a:buClr>
                <a:schemeClr val="dk1"/>
              </a:buClr>
              <a:buSzPts val="3000"/>
              <a:buFont typeface="Alegreya Sans ExtraBold"/>
              <a:buNone/>
              <a:defRPr sz="3000">
                <a:solidFill>
                  <a:schemeClr val="dk1"/>
                </a:solidFill>
                <a:latin typeface="Alegreya Sans ExtraBold"/>
                <a:ea typeface="Alegreya Sans ExtraBold"/>
                <a:cs typeface="Alegreya Sans ExtraBold"/>
                <a:sym typeface="Alegreya Sans ExtraBold"/>
              </a:defRPr>
            </a:lvl8pPr>
            <a:lvl9pPr lvl="8">
              <a:spcBef>
                <a:spcPts val="0"/>
              </a:spcBef>
              <a:spcAft>
                <a:spcPts val="0"/>
              </a:spcAft>
              <a:buClr>
                <a:schemeClr val="dk1"/>
              </a:buClr>
              <a:buSzPts val="3000"/>
              <a:buFont typeface="Alegreya Sans ExtraBold"/>
              <a:buNone/>
              <a:defRPr sz="3000">
                <a:solidFill>
                  <a:schemeClr val="dk1"/>
                </a:solidFill>
                <a:latin typeface="Alegreya Sans ExtraBold"/>
                <a:ea typeface="Alegreya Sans ExtraBold"/>
                <a:cs typeface="Alegreya Sans ExtraBold"/>
                <a:sym typeface="Alegreya Sans ExtraBold"/>
              </a:defRPr>
            </a:lvl9pPr>
          </a:lstStyle>
          <a:p>
            <a:endParaRPr/>
          </a:p>
        </p:txBody>
      </p:sp>
      <p:sp>
        <p:nvSpPr>
          <p:cNvPr id="7" name="Google Shape;7;p1"/>
          <p:cNvSpPr txBox="1">
            <a:spLocks noGrp="1"/>
          </p:cNvSpPr>
          <p:nvPr>
            <p:ph type="body" idx="1"/>
          </p:nvPr>
        </p:nvSpPr>
        <p:spPr>
          <a:xfrm>
            <a:off x="720000" y="1152475"/>
            <a:ext cx="7704000" cy="3450900"/>
          </a:xfrm>
          <a:prstGeom prst="rect">
            <a:avLst/>
          </a:prstGeom>
          <a:noFill/>
          <a:ln>
            <a:noFill/>
          </a:ln>
        </p:spPr>
        <p:txBody>
          <a:bodyPr spcFirstLastPara="1" wrap="square" lIns="91425" tIns="91425" rIns="91425" bIns="91425" anchor="ctr" anchorCtr="0">
            <a:noAutofit/>
          </a:bodyPr>
          <a:lstStyle>
            <a:lvl1pPr marL="457200" lvl="0" indent="-317500">
              <a:lnSpc>
                <a:spcPct val="115000"/>
              </a:lnSpc>
              <a:spcBef>
                <a:spcPts val="0"/>
              </a:spcBef>
              <a:spcAft>
                <a:spcPts val="0"/>
              </a:spcAft>
              <a:buClr>
                <a:schemeClr val="dk2"/>
              </a:buClr>
              <a:buSzPts val="1400"/>
              <a:buFont typeface="PT Sans"/>
              <a:buChar char="●"/>
              <a:defRPr>
                <a:solidFill>
                  <a:schemeClr val="dk2"/>
                </a:solidFill>
                <a:latin typeface="PT Sans"/>
                <a:ea typeface="PT Sans"/>
                <a:cs typeface="PT Sans"/>
                <a:sym typeface="PT Sans"/>
              </a:defRPr>
            </a:lvl1pPr>
            <a:lvl2pPr marL="914400" lvl="1" indent="-317500">
              <a:lnSpc>
                <a:spcPct val="115000"/>
              </a:lnSpc>
              <a:spcBef>
                <a:spcPts val="1600"/>
              </a:spcBef>
              <a:spcAft>
                <a:spcPts val="0"/>
              </a:spcAft>
              <a:buClr>
                <a:schemeClr val="dk2"/>
              </a:buClr>
              <a:buSzPts val="1400"/>
              <a:buFont typeface="PT Sans"/>
              <a:buChar char="○"/>
              <a:defRPr>
                <a:solidFill>
                  <a:schemeClr val="dk2"/>
                </a:solidFill>
                <a:latin typeface="PT Sans"/>
                <a:ea typeface="PT Sans"/>
                <a:cs typeface="PT Sans"/>
                <a:sym typeface="PT Sans"/>
              </a:defRPr>
            </a:lvl2pPr>
            <a:lvl3pPr marL="1371600" lvl="2" indent="-317500">
              <a:lnSpc>
                <a:spcPct val="115000"/>
              </a:lnSpc>
              <a:spcBef>
                <a:spcPts val="1600"/>
              </a:spcBef>
              <a:spcAft>
                <a:spcPts val="0"/>
              </a:spcAft>
              <a:buClr>
                <a:schemeClr val="dk2"/>
              </a:buClr>
              <a:buSzPts val="1400"/>
              <a:buFont typeface="PT Sans"/>
              <a:buChar char="■"/>
              <a:defRPr>
                <a:solidFill>
                  <a:schemeClr val="dk2"/>
                </a:solidFill>
                <a:latin typeface="PT Sans"/>
                <a:ea typeface="PT Sans"/>
                <a:cs typeface="PT Sans"/>
                <a:sym typeface="PT Sans"/>
              </a:defRPr>
            </a:lvl3pPr>
            <a:lvl4pPr marL="1828800" lvl="3" indent="-317500">
              <a:lnSpc>
                <a:spcPct val="115000"/>
              </a:lnSpc>
              <a:spcBef>
                <a:spcPts val="1600"/>
              </a:spcBef>
              <a:spcAft>
                <a:spcPts val="0"/>
              </a:spcAft>
              <a:buClr>
                <a:schemeClr val="dk2"/>
              </a:buClr>
              <a:buSzPts val="1400"/>
              <a:buFont typeface="PT Sans"/>
              <a:buChar char="●"/>
              <a:defRPr>
                <a:solidFill>
                  <a:schemeClr val="dk2"/>
                </a:solidFill>
                <a:latin typeface="PT Sans"/>
                <a:ea typeface="PT Sans"/>
                <a:cs typeface="PT Sans"/>
                <a:sym typeface="PT Sans"/>
              </a:defRPr>
            </a:lvl4pPr>
            <a:lvl5pPr marL="2286000" lvl="4" indent="-317500">
              <a:lnSpc>
                <a:spcPct val="115000"/>
              </a:lnSpc>
              <a:spcBef>
                <a:spcPts val="1600"/>
              </a:spcBef>
              <a:spcAft>
                <a:spcPts val="0"/>
              </a:spcAft>
              <a:buClr>
                <a:schemeClr val="dk2"/>
              </a:buClr>
              <a:buSzPts val="1400"/>
              <a:buFont typeface="PT Sans"/>
              <a:buChar char="○"/>
              <a:defRPr>
                <a:solidFill>
                  <a:schemeClr val="dk2"/>
                </a:solidFill>
                <a:latin typeface="PT Sans"/>
                <a:ea typeface="PT Sans"/>
                <a:cs typeface="PT Sans"/>
                <a:sym typeface="PT Sans"/>
              </a:defRPr>
            </a:lvl5pPr>
            <a:lvl6pPr marL="2743200" lvl="5" indent="-317500">
              <a:lnSpc>
                <a:spcPct val="115000"/>
              </a:lnSpc>
              <a:spcBef>
                <a:spcPts val="1600"/>
              </a:spcBef>
              <a:spcAft>
                <a:spcPts val="0"/>
              </a:spcAft>
              <a:buClr>
                <a:schemeClr val="dk2"/>
              </a:buClr>
              <a:buSzPts val="1400"/>
              <a:buFont typeface="PT Sans"/>
              <a:buChar char="■"/>
              <a:defRPr>
                <a:solidFill>
                  <a:schemeClr val="dk2"/>
                </a:solidFill>
                <a:latin typeface="PT Sans"/>
                <a:ea typeface="PT Sans"/>
                <a:cs typeface="PT Sans"/>
                <a:sym typeface="PT Sans"/>
              </a:defRPr>
            </a:lvl6pPr>
            <a:lvl7pPr marL="3200400" lvl="6" indent="-317500">
              <a:lnSpc>
                <a:spcPct val="115000"/>
              </a:lnSpc>
              <a:spcBef>
                <a:spcPts val="1600"/>
              </a:spcBef>
              <a:spcAft>
                <a:spcPts val="0"/>
              </a:spcAft>
              <a:buClr>
                <a:schemeClr val="dk2"/>
              </a:buClr>
              <a:buSzPts val="1400"/>
              <a:buFont typeface="PT Sans"/>
              <a:buChar char="●"/>
              <a:defRPr>
                <a:solidFill>
                  <a:schemeClr val="dk2"/>
                </a:solidFill>
                <a:latin typeface="PT Sans"/>
                <a:ea typeface="PT Sans"/>
                <a:cs typeface="PT Sans"/>
                <a:sym typeface="PT Sans"/>
              </a:defRPr>
            </a:lvl7pPr>
            <a:lvl8pPr marL="3657600" lvl="7" indent="-317500">
              <a:lnSpc>
                <a:spcPct val="115000"/>
              </a:lnSpc>
              <a:spcBef>
                <a:spcPts val="1600"/>
              </a:spcBef>
              <a:spcAft>
                <a:spcPts val="0"/>
              </a:spcAft>
              <a:buClr>
                <a:schemeClr val="dk2"/>
              </a:buClr>
              <a:buSzPts val="1400"/>
              <a:buFont typeface="PT Sans"/>
              <a:buChar char="○"/>
              <a:defRPr>
                <a:solidFill>
                  <a:schemeClr val="dk2"/>
                </a:solidFill>
                <a:latin typeface="PT Sans"/>
                <a:ea typeface="PT Sans"/>
                <a:cs typeface="PT Sans"/>
                <a:sym typeface="PT Sans"/>
              </a:defRPr>
            </a:lvl8pPr>
            <a:lvl9pPr marL="4114800" lvl="8" indent="-317500">
              <a:lnSpc>
                <a:spcPct val="115000"/>
              </a:lnSpc>
              <a:spcBef>
                <a:spcPts val="1600"/>
              </a:spcBef>
              <a:spcAft>
                <a:spcPts val="1600"/>
              </a:spcAft>
              <a:buClr>
                <a:schemeClr val="dk2"/>
              </a:buClr>
              <a:buSzPts val="1400"/>
              <a:buFont typeface="PT Sans"/>
              <a:buChar char="■"/>
              <a:defRPr>
                <a:solidFill>
                  <a:schemeClr val="dk2"/>
                </a:solidFill>
                <a:latin typeface="PT Sans"/>
                <a:ea typeface="PT Sans"/>
                <a:cs typeface="PT Sans"/>
                <a:sym typeface="PT Sans"/>
              </a:defRPr>
            </a:lvl9pPr>
          </a:lstStyle>
          <a:p>
            <a:endParaRPr/>
          </a:p>
        </p:txBody>
      </p:sp>
    </p:spTree>
  </p:cSld>
  <p:clrMap bg1="lt1" tx1="dk1" bg2="dk2" tx2="lt2" accent1="accent1" accent2="accent2" accent3="accent3" accent4="accent4" accent5="accent5" accent6="accent6" hlink="hlink" folHlink="folHlink"/>
  <p:sldLayoutIdLst>
    <p:sldLayoutId id="2147483654" r:id="rId1"/>
    <p:sldLayoutId id="2147483676" r:id="rId2"/>
    <p:sldLayoutId id="2147483678" r:id="rId3"/>
    <p:sldLayoutId id="2147483681"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docs.google.com/spreadsheets/d/100D1Ak4OVrCwOY2hEd6zkl6NJsaU_Lp8nUCQGVmgfhU/copy" TargetMode="External"/><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8" Type="http://schemas.openxmlformats.org/officeDocument/2006/relationships/image" Target="../media/image59.png"/><Relationship Id="rId13" Type="http://schemas.openxmlformats.org/officeDocument/2006/relationships/image" Target="../media/image64.png"/><Relationship Id="rId3" Type="http://schemas.openxmlformats.org/officeDocument/2006/relationships/image" Target="../media/image54.png"/><Relationship Id="rId7" Type="http://schemas.openxmlformats.org/officeDocument/2006/relationships/image" Target="../media/image58.png"/><Relationship Id="rId12" Type="http://schemas.openxmlformats.org/officeDocument/2006/relationships/image" Target="../media/image63.png"/><Relationship Id="rId17" Type="http://schemas.openxmlformats.org/officeDocument/2006/relationships/image" Target="../media/image68.jpg"/><Relationship Id="rId2" Type="http://schemas.openxmlformats.org/officeDocument/2006/relationships/image" Target="../media/image53.png"/><Relationship Id="rId16" Type="http://schemas.openxmlformats.org/officeDocument/2006/relationships/image" Target="../media/image67.png"/><Relationship Id="rId1" Type="http://schemas.openxmlformats.org/officeDocument/2006/relationships/slideLayout" Target="../slideLayouts/slideLayout1.xml"/><Relationship Id="rId6" Type="http://schemas.openxmlformats.org/officeDocument/2006/relationships/image" Target="../media/image57.png"/><Relationship Id="rId11" Type="http://schemas.openxmlformats.org/officeDocument/2006/relationships/image" Target="../media/image62.png"/><Relationship Id="rId5" Type="http://schemas.openxmlformats.org/officeDocument/2006/relationships/image" Target="../media/image56.png"/><Relationship Id="rId15" Type="http://schemas.openxmlformats.org/officeDocument/2006/relationships/image" Target="../media/image66.png"/><Relationship Id="rId10" Type="http://schemas.openxmlformats.org/officeDocument/2006/relationships/image" Target="../media/image61.png"/><Relationship Id="rId4" Type="http://schemas.openxmlformats.org/officeDocument/2006/relationships/image" Target="../media/image55.png"/><Relationship Id="rId9" Type="http://schemas.openxmlformats.org/officeDocument/2006/relationships/image" Target="../media/image60.png"/><Relationship Id="rId14" Type="http://schemas.openxmlformats.org/officeDocument/2006/relationships/image" Target="../media/image65.png"/></Relationships>
</file>

<file path=ppt/slides/_rels/slide107.xml.rels><?xml version="1.0" encoding="UTF-8" standalone="yes"?>
<Relationships xmlns="http://schemas.openxmlformats.org/package/2006/relationships"><Relationship Id="rId2" Type="http://schemas.openxmlformats.org/officeDocument/2006/relationships/image" Target="../media/image69.emf"/><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2.png"/><Relationship Id="rId1" Type="http://schemas.openxmlformats.org/officeDocument/2006/relationships/slideLayout" Target="../slideLayouts/slideLayout10.xml"/><Relationship Id="rId6" Type="http://schemas.openxmlformats.org/officeDocument/2006/relationships/image" Target="../media/image4.png"/><Relationship Id="rId5" Type="http://schemas.microsoft.com/office/2007/relationships/hdphoto" Target="../media/hdphoto5.wdp"/><Relationship Id="rId4" Type="http://schemas.openxmlformats.org/officeDocument/2006/relationships/image" Target="../media/image13.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4.png"/><Relationship Id="rId1" Type="http://schemas.openxmlformats.org/officeDocument/2006/relationships/slideLayout" Target="../slideLayouts/slideLayout10.xml"/><Relationship Id="rId6" Type="http://schemas.openxmlformats.org/officeDocument/2006/relationships/image" Target="../media/image4.png"/><Relationship Id="rId5" Type="http://schemas.microsoft.com/office/2007/relationships/hdphoto" Target="../media/hdphoto5.wdp"/><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13.png"/><Relationship Id="rId7" Type="http://schemas.openxmlformats.org/officeDocument/2006/relationships/diagramLayout" Target="../diagrams/layout1.xml"/><Relationship Id="rId2" Type="http://schemas.openxmlformats.org/officeDocument/2006/relationships/image" Target="../media/image15.png"/><Relationship Id="rId1" Type="http://schemas.openxmlformats.org/officeDocument/2006/relationships/slideLayout" Target="../slideLayouts/slideLayout10.xml"/><Relationship Id="rId6" Type="http://schemas.openxmlformats.org/officeDocument/2006/relationships/diagramData" Target="../diagrams/data1.xml"/><Relationship Id="rId5" Type="http://schemas.openxmlformats.org/officeDocument/2006/relationships/image" Target="../media/image4.png"/><Relationship Id="rId10" Type="http://schemas.microsoft.com/office/2007/relationships/diagramDrawing" Target="../diagrams/drawing1.xml"/><Relationship Id="rId4" Type="http://schemas.microsoft.com/office/2007/relationships/hdphoto" Target="../media/hdphoto5.wdp"/><Relationship Id="rId9" Type="http://schemas.openxmlformats.org/officeDocument/2006/relationships/diagramColors" Target="../diagrams/colors1.xml"/></Relationships>
</file>

<file path=ppt/slides/_rels/slide14.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6.png"/><Relationship Id="rId1" Type="http://schemas.openxmlformats.org/officeDocument/2006/relationships/slideLayout" Target="../slideLayouts/slideLayout10.xml"/><Relationship Id="rId6" Type="http://schemas.openxmlformats.org/officeDocument/2006/relationships/image" Target="../media/image4.png"/><Relationship Id="rId5" Type="http://schemas.microsoft.com/office/2007/relationships/hdphoto" Target="../media/hdphoto5.wdp"/><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Layout" Target="../slideLayouts/slideLayout10.xml"/><Relationship Id="rId5" Type="http://schemas.openxmlformats.org/officeDocument/2006/relationships/image" Target="../media/image4.png"/><Relationship Id="rId4" Type="http://schemas.microsoft.com/office/2007/relationships/hdphoto" Target="../media/hdphoto5.wdp"/></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8.png"/><Relationship Id="rId1" Type="http://schemas.openxmlformats.org/officeDocument/2006/relationships/slideLayout" Target="../slideLayouts/slideLayout10.xml"/><Relationship Id="rId5" Type="http://schemas.openxmlformats.org/officeDocument/2006/relationships/image" Target="../media/image4.png"/><Relationship Id="rId4" Type="http://schemas.microsoft.com/office/2007/relationships/hdphoto" Target="../media/hdphoto5.wdp"/></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microsoft.com/office/2007/relationships/hdphoto" Target="../media/hdphoto8.wdp"/><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www.ugpp.gov.co/pague-sus-aportes/" TargetMode="Externa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3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hyperlink" Target="https://docs.google.com/spreadsheets/d/100D1Ak4OVrCwOY2hEd6zkl6NJsaU_Lp8nUCQGVmgfhU/copy" TargetMode="External"/><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2.png"/><Relationship Id="rId4" Type="http://schemas.openxmlformats.org/officeDocument/2006/relationships/image" Target="../media/image1.png"/></Relationships>
</file>

<file path=ppt/slides/_rels/slide5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0.xml"/><Relationship Id="rId6" Type="http://schemas.microsoft.com/office/2007/relationships/hdphoto" Target="../media/hdphoto2.wdp"/><Relationship Id="rId5" Type="http://schemas.openxmlformats.org/officeDocument/2006/relationships/image" Target="../media/image5.png"/><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2.png"/><Relationship Id="rId2" Type="http://schemas.microsoft.com/office/2018/10/relationships/comments" Target="../comments/modernComment_12E_F1AB23F.xml"/><Relationship Id="rId1" Type="http://schemas.openxmlformats.org/officeDocument/2006/relationships/slideLayout" Target="../slideLayouts/slideLayout11.xml"/><Relationship Id="rId6" Type="http://schemas.openxmlformats.org/officeDocument/2006/relationships/image" Target="../media/image8.png"/><Relationship Id="rId5" Type="http://schemas.openxmlformats.org/officeDocument/2006/relationships/image" Target="../media/image7.png"/><Relationship Id="rId4" Type="http://schemas.microsoft.com/office/2007/relationships/hdphoto" Target="../media/hdphoto3.wdp"/></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42.xml"/><Relationship Id="rId1" Type="http://schemas.openxmlformats.org/officeDocument/2006/relationships/slideLayout" Target="../slideLayouts/slideLayout3.xml"/><Relationship Id="rId5" Type="http://schemas.openxmlformats.org/officeDocument/2006/relationships/image" Target="../media/image40.jpg"/><Relationship Id="rId4" Type="http://schemas.openxmlformats.org/officeDocument/2006/relationships/image" Target="../media/image39.jpg"/></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10.emf"/><Relationship Id="rId4" Type="http://schemas.openxmlformats.org/officeDocument/2006/relationships/package" Target="../embeddings/Microsoft_PowerPoint_Presentation.pptx"/></Relationships>
</file>

<file path=ppt/slides/_rels/slide9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8.xml"/><Relationship Id="rId1" Type="http://schemas.openxmlformats.org/officeDocument/2006/relationships/slideLayout" Target="../slideLayouts/slideLayout3.xml"/><Relationship Id="rId4" Type="http://schemas.openxmlformats.org/officeDocument/2006/relationships/image" Target="../media/image46.png"/></Relationships>
</file>

<file path=ppt/slides/_rels/slide9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41"/>
        <p:cNvGrpSpPr/>
        <p:nvPr/>
      </p:nvGrpSpPr>
      <p:grpSpPr>
        <a:xfrm>
          <a:off x="0" y="0"/>
          <a:ext cx="0" cy="0"/>
          <a:chOff x="0" y="0"/>
          <a:chExt cx="0" cy="0"/>
        </a:xfrm>
      </p:grpSpPr>
      <p:sp>
        <p:nvSpPr>
          <p:cNvPr id="942" name="Google Shape;942;p44"/>
          <p:cNvSpPr/>
          <p:nvPr/>
        </p:nvSpPr>
        <p:spPr>
          <a:xfrm>
            <a:off x="4530099" y="1478950"/>
            <a:ext cx="3725327" cy="2612761"/>
          </a:xfrm>
          <a:custGeom>
            <a:avLst/>
            <a:gdLst/>
            <a:ahLst/>
            <a:cxnLst/>
            <a:rect l="l" t="t" r="r" b="b"/>
            <a:pathLst>
              <a:path w="164401" h="131064" extrusionOk="0">
                <a:moveTo>
                  <a:pt x="0" y="131064"/>
                </a:moveTo>
                <a:lnTo>
                  <a:pt x="14097" y="5334"/>
                </a:lnTo>
                <a:lnTo>
                  <a:pt x="164401" y="0"/>
                </a:lnTo>
                <a:lnTo>
                  <a:pt x="164401" y="130989"/>
                </a:lnTo>
                <a:close/>
              </a:path>
            </a:pathLst>
          </a:custGeom>
          <a:solidFill>
            <a:schemeClr val="lt2"/>
          </a:solidFill>
          <a:ln>
            <a:noFill/>
          </a:ln>
        </p:spPr>
        <p:txBody>
          <a:bodyPr/>
          <a:lstStyle/>
          <a:p>
            <a:endParaRPr lang="es-CO" dirty="0"/>
          </a:p>
        </p:txBody>
      </p:sp>
      <p:sp>
        <p:nvSpPr>
          <p:cNvPr id="943" name="Google Shape;943;p44"/>
          <p:cNvSpPr txBox="1">
            <a:spLocks noGrp="1"/>
          </p:cNvSpPr>
          <p:nvPr>
            <p:ph type="title"/>
          </p:nvPr>
        </p:nvSpPr>
        <p:spPr>
          <a:xfrm>
            <a:off x="551426" y="446203"/>
            <a:ext cx="7704000" cy="572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dirty="0"/>
              <a:t>Partic. </a:t>
            </a:r>
            <a:r>
              <a:rPr lang="en-US" sz="2400" dirty="0"/>
              <a:t>de </a:t>
            </a:r>
            <a:r>
              <a:rPr lang="es-CO" sz="2400" dirty="0"/>
              <a:t>aprendizaje</a:t>
            </a:r>
          </a:p>
        </p:txBody>
      </p:sp>
      <p:pic>
        <p:nvPicPr>
          <p:cNvPr id="944" name="Google Shape;944;p44" title="Gráfico">
            <a:hlinkClick r:id="rId3"/>
          </p:cNvPr>
          <p:cNvPicPr preferRelativeResize="0"/>
          <p:nvPr/>
        </p:nvPicPr>
        <p:blipFill>
          <a:blip r:embed="rId4">
            <a:alphaModFix/>
          </a:blip>
          <a:stretch>
            <a:fillRect/>
          </a:stretch>
        </p:blipFill>
        <p:spPr>
          <a:xfrm>
            <a:off x="5585081" y="1855880"/>
            <a:ext cx="1849074" cy="1950900"/>
          </a:xfrm>
          <a:prstGeom prst="rect">
            <a:avLst/>
          </a:prstGeom>
          <a:noFill/>
          <a:ln>
            <a:noFill/>
          </a:ln>
        </p:spPr>
      </p:pic>
      <p:sp>
        <p:nvSpPr>
          <p:cNvPr id="945" name="Google Shape;945;p44"/>
          <p:cNvSpPr txBox="1"/>
          <p:nvPr/>
        </p:nvSpPr>
        <p:spPr>
          <a:xfrm>
            <a:off x="347732" y="2028166"/>
            <a:ext cx="1499313" cy="370500"/>
          </a:xfrm>
          <a:prstGeom prst="rect">
            <a:avLst/>
          </a:prstGeom>
          <a:noFill/>
          <a:ln>
            <a:noFill/>
          </a:ln>
        </p:spPr>
        <p:txBody>
          <a:bodyPr spcFirstLastPara="1" wrap="square" lIns="91425" tIns="91425" rIns="0" bIns="91425" anchor="ctr" anchorCtr="0">
            <a:noAutofit/>
          </a:bodyPr>
          <a:lstStyle/>
          <a:p>
            <a:pPr marL="0" lvl="0" indent="0" algn="ctr" rtl="0">
              <a:lnSpc>
                <a:spcPct val="80000"/>
              </a:lnSpc>
              <a:spcBef>
                <a:spcPts val="0"/>
              </a:spcBef>
              <a:spcAft>
                <a:spcPts val="0"/>
              </a:spcAft>
              <a:buNone/>
            </a:pPr>
            <a:r>
              <a:rPr lang="en" sz="2000" dirty="0">
                <a:solidFill>
                  <a:srgbClr val="3D3C3B"/>
                </a:solidFill>
                <a:latin typeface="Alegreya Sans ExtraBold"/>
                <a:ea typeface="Alegreya Sans ExtraBold"/>
                <a:cs typeface="Alegreya Sans ExtraBold"/>
                <a:sym typeface="Alegreya Sans ExtraBold"/>
              </a:rPr>
              <a:t>Introducción</a:t>
            </a:r>
            <a:endParaRPr sz="2000" dirty="0">
              <a:solidFill>
                <a:srgbClr val="3D3C3B"/>
              </a:solidFill>
              <a:latin typeface="Alegreya Sans ExtraBold"/>
              <a:ea typeface="Alegreya Sans ExtraBold"/>
              <a:cs typeface="Alegreya Sans ExtraBold"/>
              <a:sym typeface="Alegreya Sans ExtraBold"/>
            </a:endParaRPr>
          </a:p>
        </p:txBody>
      </p:sp>
      <p:sp>
        <p:nvSpPr>
          <p:cNvPr id="946" name="Google Shape;946;p44"/>
          <p:cNvSpPr txBox="1"/>
          <p:nvPr/>
        </p:nvSpPr>
        <p:spPr>
          <a:xfrm>
            <a:off x="382920" y="2369264"/>
            <a:ext cx="1428936" cy="534300"/>
          </a:xfrm>
          <a:prstGeom prst="rect">
            <a:avLst/>
          </a:prstGeom>
          <a:noFill/>
          <a:ln>
            <a:noFill/>
          </a:ln>
        </p:spPr>
        <p:txBody>
          <a:bodyPr spcFirstLastPara="1" wrap="square" lIns="90000" tIns="91425" rIns="0" bIns="91425" anchor="ctr" anchorCtr="0">
            <a:noAutofit/>
          </a:bodyPr>
          <a:lstStyle/>
          <a:p>
            <a:pPr marL="0" lvl="0" indent="0" algn="ctr" rtl="0">
              <a:spcBef>
                <a:spcPts val="0"/>
              </a:spcBef>
              <a:spcAft>
                <a:spcPts val="0"/>
              </a:spcAft>
              <a:buNone/>
            </a:pPr>
            <a:r>
              <a:rPr lang="en" sz="1050" dirty="0">
                <a:solidFill>
                  <a:schemeClr val="tx1">
                    <a:lumMod val="50000"/>
                  </a:schemeClr>
                </a:solidFill>
                <a:latin typeface="PT Sans"/>
                <a:ea typeface="PT Sans"/>
                <a:cs typeface="PT Sans"/>
                <a:sym typeface="PT Sans"/>
              </a:rPr>
              <a:t>El ciudadano podrá reconocer que es la UGPP y el SGSS</a:t>
            </a:r>
            <a:endParaRPr sz="1050" dirty="0">
              <a:solidFill>
                <a:schemeClr val="tx1">
                  <a:lumMod val="50000"/>
                </a:schemeClr>
              </a:solidFill>
              <a:latin typeface="PT Sans"/>
              <a:ea typeface="PT Sans"/>
              <a:cs typeface="PT Sans"/>
              <a:sym typeface="PT Sans"/>
            </a:endParaRPr>
          </a:p>
        </p:txBody>
      </p:sp>
      <p:sp>
        <p:nvSpPr>
          <p:cNvPr id="947" name="Google Shape;947;p44"/>
          <p:cNvSpPr txBox="1"/>
          <p:nvPr/>
        </p:nvSpPr>
        <p:spPr>
          <a:xfrm>
            <a:off x="489596" y="3643194"/>
            <a:ext cx="1243800" cy="370500"/>
          </a:xfrm>
          <a:prstGeom prst="rect">
            <a:avLst/>
          </a:prstGeom>
          <a:noFill/>
          <a:ln>
            <a:noFill/>
          </a:ln>
        </p:spPr>
        <p:txBody>
          <a:bodyPr spcFirstLastPara="1" wrap="square" lIns="91425" tIns="91425" rIns="0" bIns="91425" anchor="ctr" anchorCtr="0">
            <a:noAutofit/>
          </a:bodyPr>
          <a:lstStyle/>
          <a:p>
            <a:pPr marL="0" lvl="0" indent="0" algn="ctr" rtl="0">
              <a:lnSpc>
                <a:spcPct val="80000"/>
              </a:lnSpc>
              <a:spcBef>
                <a:spcPts val="0"/>
              </a:spcBef>
              <a:spcAft>
                <a:spcPts val="0"/>
              </a:spcAft>
              <a:buNone/>
            </a:pPr>
            <a:r>
              <a:rPr lang="en" sz="2000" dirty="0">
                <a:solidFill>
                  <a:srgbClr val="3D3C3B"/>
                </a:solidFill>
                <a:latin typeface="Alegreya Sans ExtraBold"/>
                <a:ea typeface="Alegreya Sans ExtraBold"/>
                <a:cs typeface="Alegreya Sans ExtraBold"/>
                <a:sym typeface="Alegreya Sans ExtraBold"/>
              </a:rPr>
              <a:t>Guías</a:t>
            </a:r>
            <a:endParaRPr sz="2000" dirty="0">
              <a:solidFill>
                <a:srgbClr val="3D3C3B"/>
              </a:solidFill>
              <a:latin typeface="Alegreya Sans ExtraBold"/>
              <a:ea typeface="Alegreya Sans ExtraBold"/>
              <a:cs typeface="Alegreya Sans ExtraBold"/>
              <a:sym typeface="Alegreya Sans ExtraBold"/>
            </a:endParaRPr>
          </a:p>
        </p:txBody>
      </p:sp>
      <p:sp>
        <p:nvSpPr>
          <p:cNvPr id="948" name="Google Shape;948;p44"/>
          <p:cNvSpPr txBox="1"/>
          <p:nvPr/>
        </p:nvSpPr>
        <p:spPr>
          <a:xfrm>
            <a:off x="202209" y="3813666"/>
            <a:ext cx="1790357" cy="758104"/>
          </a:xfrm>
          <a:prstGeom prst="rect">
            <a:avLst/>
          </a:prstGeom>
          <a:noFill/>
          <a:ln>
            <a:noFill/>
          </a:ln>
        </p:spPr>
        <p:txBody>
          <a:bodyPr spcFirstLastPara="1" wrap="square" lIns="90000" tIns="91425" rIns="0" bIns="91425" anchor="ctr" anchorCtr="0">
            <a:noAutofit/>
          </a:bodyPr>
          <a:lstStyle/>
          <a:p>
            <a:pPr marL="0" lvl="0" indent="0" algn="ctr" rtl="0">
              <a:spcBef>
                <a:spcPts val="0"/>
              </a:spcBef>
              <a:spcAft>
                <a:spcPts val="0"/>
              </a:spcAft>
              <a:buNone/>
            </a:pPr>
            <a:r>
              <a:rPr lang="en" sz="1050" dirty="0">
                <a:solidFill>
                  <a:schemeClr val="tx1">
                    <a:lumMod val="50000"/>
                  </a:schemeClr>
                </a:solidFill>
                <a:latin typeface="PT Sans"/>
                <a:ea typeface="PT Sans"/>
                <a:cs typeface="PT Sans"/>
                <a:sym typeface="PT Sans"/>
              </a:rPr>
              <a:t>El ciudadano podrá comprender cómo funciona y en qué consiste el curso.</a:t>
            </a:r>
            <a:endParaRPr sz="1050" dirty="0">
              <a:solidFill>
                <a:schemeClr val="tx1">
                  <a:lumMod val="50000"/>
                </a:schemeClr>
              </a:solidFill>
              <a:latin typeface="PT Sans"/>
              <a:ea typeface="PT Sans"/>
              <a:cs typeface="PT Sans"/>
              <a:sym typeface="PT Sans"/>
            </a:endParaRPr>
          </a:p>
        </p:txBody>
      </p:sp>
      <p:sp>
        <p:nvSpPr>
          <p:cNvPr id="949" name="Google Shape;949;p44"/>
          <p:cNvSpPr txBox="1"/>
          <p:nvPr/>
        </p:nvSpPr>
        <p:spPr>
          <a:xfrm>
            <a:off x="2509846" y="2002540"/>
            <a:ext cx="1243800" cy="370500"/>
          </a:xfrm>
          <a:prstGeom prst="rect">
            <a:avLst/>
          </a:prstGeom>
          <a:noFill/>
          <a:ln>
            <a:noFill/>
          </a:ln>
        </p:spPr>
        <p:txBody>
          <a:bodyPr spcFirstLastPara="1" wrap="square" lIns="91425" tIns="91425" rIns="91425" bIns="91425" anchor="ctr" anchorCtr="0">
            <a:noAutofit/>
          </a:bodyPr>
          <a:lstStyle/>
          <a:p>
            <a:pPr marL="0" lvl="0" indent="0" algn="ctr" rtl="0">
              <a:lnSpc>
                <a:spcPct val="80000"/>
              </a:lnSpc>
              <a:spcBef>
                <a:spcPts val="0"/>
              </a:spcBef>
              <a:spcAft>
                <a:spcPts val="0"/>
              </a:spcAft>
              <a:buNone/>
            </a:pPr>
            <a:r>
              <a:rPr lang="en" sz="2000" dirty="0">
                <a:solidFill>
                  <a:schemeClr val="dk1"/>
                </a:solidFill>
                <a:latin typeface="Alegreya Sans ExtraBold"/>
                <a:ea typeface="Alegreya Sans ExtraBold"/>
                <a:cs typeface="Alegreya Sans ExtraBold"/>
                <a:sym typeface="Alegreya Sans ExtraBold"/>
              </a:rPr>
              <a:t>Tests</a:t>
            </a:r>
            <a:endParaRPr sz="2000" dirty="0">
              <a:solidFill>
                <a:srgbClr val="3D3C3B"/>
              </a:solidFill>
              <a:latin typeface="Alegreya Sans ExtraBold"/>
              <a:ea typeface="Alegreya Sans ExtraBold"/>
              <a:cs typeface="Alegreya Sans ExtraBold"/>
              <a:sym typeface="Alegreya Sans ExtraBold"/>
            </a:endParaRPr>
          </a:p>
        </p:txBody>
      </p:sp>
      <p:sp>
        <p:nvSpPr>
          <p:cNvPr id="950" name="Google Shape;950;p44"/>
          <p:cNvSpPr txBox="1"/>
          <p:nvPr/>
        </p:nvSpPr>
        <p:spPr>
          <a:xfrm>
            <a:off x="2374715" y="2375221"/>
            <a:ext cx="1586710" cy="534300"/>
          </a:xfrm>
          <a:prstGeom prst="rect">
            <a:avLst/>
          </a:prstGeom>
          <a:noFill/>
          <a:ln>
            <a:noFill/>
          </a:ln>
        </p:spPr>
        <p:txBody>
          <a:bodyPr spcFirstLastPara="1" wrap="square" lIns="90000" tIns="91425" rIns="0" bIns="91425" anchor="ctr" anchorCtr="0">
            <a:noAutofit/>
          </a:bodyPr>
          <a:lstStyle/>
          <a:p>
            <a:pPr marL="0" lvl="0" indent="0" algn="ctr" rtl="0">
              <a:spcBef>
                <a:spcPts val="0"/>
              </a:spcBef>
              <a:spcAft>
                <a:spcPts val="0"/>
              </a:spcAft>
              <a:buNone/>
            </a:pPr>
            <a:r>
              <a:rPr lang="en" sz="1050" dirty="0">
                <a:solidFill>
                  <a:schemeClr val="tx1">
                    <a:lumMod val="50000"/>
                  </a:schemeClr>
                </a:solidFill>
                <a:latin typeface="PT Sans"/>
                <a:ea typeface="PT Sans"/>
                <a:cs typeface="PT Sans"/>
                <a:sym typeface="PT Sans"/>
              </a:rPr>
              <a:t>El ciudadano podrá medir sus conocimientos del SGSS</a:t>
            </a:r>
            <a:endParaRPr sz="1050" dirty="0">
              <a:solidFill>
                <a:schemeClr val="tx1">
                  <a:lumMod val="50000"/>
                </a:schemeClr>
              </a:solidFill>
              <a:latin typeface="PT Sans"/>
              <a:ea typeface="PT Sans"/>
              <a:cs typeface="PT Sans"/>
              <a:sym typeface="PT Sans"/>
            </a:endParaRPr>
          </a:p>
        </p:txBody>
      </p:sp>
      <p:sp>
        <p:nvSpPr>
          <p:cNvPr id="951" name="Google Shape;951;p44"/>
          <p:cNvSpPr txBox="1"/>
          <p:nvPr/>
        </p:nvSpPr>
        <p:spPr>
          <a:xfrm>
            <a:off x="2525471" y="3643194"/>
            <a:ext cx="1243800" cy="370500"/>
          </a:xfrm>
          <a:prstGeom prst="rect">
            <a:avLst/>
          </a:prstGeom>
          <a:noFill/>
          <a:ln>
            <a:noFill/>
          </a:ln>
        </p:spPr>
        <p:txBody>
          <a:bodyPr spcFirstLastPara="1" wrap="square" lIns="91425" tIns="91425" rIns="91425" bIns="91425" anchor="ctr" anchorCtr="0">
            <a:noAutofit/>
          </a:bodyPr>
          <a:lstStyle/>
          <a:p>
            <a:pPr marL="0" lvl="0" indent="0" algn="ctr" rtl="0">
              <a:lnSpc>
                <a:spcPct val="80000"/>
              </a:lnSpc>
              <a:spcBef>
                <a:spcPts val="0"/>
              </a:spcBef>
              <a:spcAft>
                <a:spcPts val="0"/>
              </a:spcAft>
              <a:buNone/>
            </a:pPr>
            <a:r>
              <a:rPr lang="en" sz="2000" dirty="0">
                <a:solidFill>
                  <a:schemeClr val="dk1"/>
                </a:solidFill>
                <a:latin typeface="Alegreya Sans ExtraBold"/>
                <a:ea typeface="Alegreya Sans ExtraBold"/>
                <a:cs typeface="Alegreya Sans ExtraBold"/>
                <a:sym typeface="Alegreya Sans ExtraBold"/>
              </a:rPr>
              <a:t>Unidades</a:t>
            </a:r>
            <a:endParaRPr sz="2000" dirty="0">
              <a:solidFill>
                <a:srgbClr val="3D3C3B"/>
              </a:solidFill>
              <a:latin typeface="Alegreya Sans ExtraBold"/>
              <a:ea typeface="Alegreya Sans ExtraBold"/>
              <a:cs typeface="Alegreya Sans ExtraBold"/>
              <a:sym typeface="Alegreya Sans ExtraBold"/>
            </a:endParaRPr>
          </a:p>
        </p:txBody>
      </p:sp>
      <p:sp>
        <p:nvSpPr>
          <p:cNvPr id="952" name="Google Shape;952;p44"/>
          <p:cNvSpPr txBox="1"/>
          <p:nvPr/>
        </p:nvSpPr>
        <p:spPr>
          <a:xfrm>
            <a:off x="2338391" y="4018056"/>
            <a:ext cx="1586710" cy="534300"/>
          </a:xfrm>
          <a:prstGeom prst="rect">
            <a:avLst/>
          </a:prstGeom>
          <a:noFill/>
          <a:ln>
            <a:noFill/>
          </a:ln>
        </p:spPr>
        <p:txBody>
          <a:bodyPr spcFirstLastPara="1" wrap="square" lIns="90000" tIns="91425" rIns="0" bIns="91425" anchor="ctr" anchorCtr="0">
            <a:noAutofit/>
          </a:bodyPr>
          <a:lstStyle/>
          <a:p>
            <a:pPr marL="0" lvl="0" indent="0" algn="ctr" rtl="0">
              <a:spcBef>
                <a:spcPts val="0"/>
              </a:spcBef>
              <a:spcAft>
                <a:spcPts val="0"/>
              </a:spcAft>
              <a:buNone/>
            </a:pPr>
            <a:r>
              <a:rPr lang="en" sz="1050" dirty="0">
                <a:solidFill>
                  <a:schemeClr val="tx1">
                    <a:lumMod val="50000"/>
                  </a:schemeClr>
                </a:solidFill>
                <a:latin typeface="PT Sans"/>
                <a:ea typeface="PT Sans"/>
                <a:cs typeface="PT Sans"/>
                <a:sym typeface="PT Sans"/>
              </a:rPr>
              <a:t>El ciudadanó podrá llevar a  cabo el curso de forma interactiva.</a:t>
            </a:r>
            <a:endParaRPr sz="1050" dirty="0">
              <a:solidFill>
                <a:schemeClr val="tx1">
                  <a:lumMod val="50000"/>
                </a:schemeClr>
              </a:solidFill>
              <a:latin typeface="PT Sans"/>
              <a:ea typeface="PT Sans"/>
              <a:cs typeface="PT Sans"/>
              <a:sym typeface="PT Sans"/>
            </a:endParaRPr>
          </a:p>
        </p:txBody>
      </p:sp>
      <p:sp>
        <p:nvSpPr>
          <p:cNvPr id="953" name="Google Shape;953;p44"/>
          <p:cNvSpPr/>
          <p:nvPr/>
        </p:nvSpPr>
        <p:spPr>
          <a:xfrm rot="252982" flipH="1">
            <a:off x="721627" y="1509541"/>
            <a:ext cx="851570" cy="530518"/>
          </a:xfrm>
          <a:custGeom>
            <a:avLst/>
            <a:gdLst/>
            <a:ahLst/>
            <a:cxnLst/>
            <a:rect l="l" t="t" r="r" b="b"/>
            <a:pathLst>
              <a:path w="38828" h="28335" extrusionOk="0">
                <a:moveTo>
                  <a:pt x="5110" y="1"/>
                </a:moveTo>
                <a:cubicBezTo>
                  <a:pt x="3330" y="1"/>
                  <a:pt x="1789" y="1417"/>
                  <a:pt x="1568" y="3283"/>
                </a:cubicBezTo>
                <a:lnTo>
                  <a:pt x="167" y="19194"/>
                </a:lnTo>
                <a:cubicBezTo>
                  <a:pt x="0" y="21162"/>
                  <a:pt x="1435" y="22930"/>
                  <a:pt x="3336" y="23097"/>
                </a:cubicBezTo>
                <a:lnTo>
                  <a:pt x="18980" y="24498"/>
                </a:lnTo>
                <a:lnTo>
                  <a:pt x="21983" y="28334"/>
                </a:lnTo>
                <a:lnTo>
                  <a:pt x="25619" y="25065"/>
                </a:lnTo>
                <a:lnTo>
                  <a:pt x="33391" y="25799"/>
                </a:lnTo>
                <a:cubicBezTo>
                  <a:pt x="33493" y="25808"/>
                  <a:pt x="33595" y="25812"/>
                  <a:pt x="33695" y="25812"/>
                </a:cubicBezTo>
                <a:cubicBezTo>
                  <a:pt x="35531" y="25812"/>
                  <a:pt x="37069" y="24396"/>
                  <a:pt x="37227" y="22530"/>
                </a:cubicBezTo>
                <a:lnTo>
                  <a:pt x="38661" y="6619"/>
                </a:lnTo>
                <a:cubicBezTo>
                  <a:pt x="38828" y="4650"/>
                  <a:pt x="37394" y="2916"/>
                  <a:pt x="35492" y="2749"/>
                </a:cubicBezTo>
                <a:lnTo>
                  <a:pt x="5404" y="14"/>
                </a:lnTo>
                <a:cubicBezTo>
                  <a:pt x="5305" y="5"/>
                  <a:pt x="5207" y="1"/>
                  <a:pt x="5110" y="1"/>
                </a:cubicBezTo>
                <a:close/>
              </a:path>
            </a:pathLst>
          </a:cu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dirty="0"/>
          </a:p>
        </p:txBody>
      </p:sp>
      <p:sp>
        <p:nvSpPr>
          <p:cNvPr id="954" name="Google Shape;954;p44"/>
          <p:cNvSpPr txBox="1"/>
          <p:nvPr/>
        </p:nvSpPr>
        <p:spPr>
          <a:xfrm>
            <a:off x="794475" y="1535400"/>
            <a:ext cx="705900" cy="405900"/>
          </a:xfrm>
          <a:prstGeom prst="rect">
            <a:avLst/>
          </a:prstGeom>
          <a:noFill/>
          <a:ln>
            <a:noFill/>
          </a:ln>
        </p:spPr>
        <p:txBody>
          <a:bodyPr spcFirstLastPara="1" wrap="square" lIns="0" tIns="91425" rIns="0" bIns="91425" anchor="ctr" anchorCtr="0">
            <a:noAutofit/>
          </a:bodyPr>
          <a:lstStyle/>
          <a:p>
            <a:pPr marL="0" lvl="0" indent="0" algn="ctr" rtl="0">
              <a:spcBef>
                <a:spcPts val="0"/>
              </a:spcBef>
              <a:spcAft>
                <a:spcPts val="0"/>
              </a:spcAft>
              <a:buNone/>
            </a:pPr>
            <a:r>
              <a:rPr lang="en" sz="2300" dirty="0">
                <a:solidFill>
                  <a:schemeClr val="accent4"/>
                </a:solidFill>
                <a:latin typeface="Alegreya Sans ExtraBold"/>
                <a:ea typeface="Alegreya Sans ExtraBold"/>
                <a:cs typeface="Alegreya Sans ExtraBold"/>
                <a:sym typeface="Alegreya Sans ExtraBold"/>
              </a:rPr>
              <a:t>10%</a:t>
            </a:r>
            <a:endParaRPr sz="2300" dirty="0">
              <a:solidFill>
                <a:schemeClr val="accent4"/>
              </a:solidFill>
              <a:latin typeface="Alegreya Sans ExtraBold"/>
              <a:ea typeface="Alegreya Sans ExtraBold"/>
              <a:cs typeface="Alegreya Sans ExtraBold"/>
              <a:sym typeface="Alegreya Sans ExtraBold"/>
            </a:endParaRPr>
          </a:p>
        </p:txBody>
      </p:sp>
      <p:sp>
        <p:nvSpPr>
          <p:cNvPr id="955" name="Google Shape;955;p44"/>
          <p:cNvSpPr/>
          <p:nvPr/>
        </p:nvSpPr>
        <p:spPr>
          <a:xfrm rot="252982" flipH="1">
            <a:off x="2735952" y="1509541"/>
            <a:ext cx="851570" cy="530518"/>
          </a:xfrm>
          <a:custGeom>
            <a:avLst/>
            <a:gdLst/>
            <a:ahLst/>
            <a:cxnLst/>
            <a:rect l="l" t="t" r="r" b="b"/>
            <a:pathLst>
              <a:path w="38828" h="28335" extrusionOk="0">
                <a:moveTo>
                  <a:pt x="5110" y="1"/>
                </a:moveTo>
                <a:cubicBezTo>
                  <a:pt x="3330" y="1"/>
                  <a:pt x="1789" y="1417"/>
                  <a:pt x="1568" y="3283"/>
                </a:cubicBezTo>
                <a:lnTo>
                  <a:pt x="167" y="19194"/>
                </a:lnTo>
                <a:cubicBezTo>
                  <a:pt x="0" y="21162"/>
                  <a:pt x="1435" y="22930"/>
                  <a:pt x="3336" y="23097"/>
                </a:cubicBezTo>
                <a:lnTo>
                  <a:pt x="18980" y="24498"/>
                </a:lnTo>
                <a:lnTo>
                  <a:pt x="21983" y="28334"/>
                </a:lnTo>
                <a:lnTo>
                  <a:pt x="25619" y="25065"/>
                </a:lnTo>
                <a:lnTo>
                  <a:pt x="33391" y="25799"/>
                </a:lnTo>
                <a:cubicBezTo>
                  <a:pt x="33493" y="25808"/>
                  <a:pt x="33595" y="25812"/>
                  <a:pt x="33695" y="25812"/>
                </a:cubicBezTo>
                <a:cubicBezTo>
                  <a:pt x="35531" y="25812"/>
                  <a:pt x="37069" y="24396"/>
                  <a:pt x="37227" y="22530"/>
                </a:cubicBezTo>
                <a:lnTo>
                  <a:pt x="38661" y="6619"/>
                </a:lnTo>
                <a:cubicBezTo>
                  <a:pt x="38828" y="4650"/>
                  <a:pt x="37394" y="2916"/>
                  <a:pt x="35492" y="2749"/>
                </a:cubicBezTo>
                <a:lnTo>
                  <a:pt x="5404" y="14"/>
                </a:lnTo>
                <a:cubicBezTo>
                  <a:pt x="5305" y="5"/>
                  <a:pt x="5207" y="1"/>
                  <a:pt x="5110" y="1"/>
                </a:cubicBezTo>
                <a:close/>
              </a:path>
            </a:pathLst>
          </a:cu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dirty="0"/>
          </a:p>
        </p:txBody>
      </p:sp>
      <p:sp>
        <p:nvSpPr>
          <p:cNvPr id="956" name="Google Shape;956;p44"/>
          <p:cNvSpPr txBox="1"/>
          <p:nvPr/>
        </p:nvSpPr>
        <p:spPr>
          <a:xfrm>
            <a:off x="2808800" y="1535400"/>
            <a:ext cx="705900" cy="405900"/>
          </a:xfrm>
          <a:prstGeom prst="rect">
            <a:avLst/>
          </a:prstGeom>
          <a:noFill/>
          <a:ln>
            <a:noFill/>
          </a:ln>
        </p:spPr>
        <p:txBody>
          <a:bodyPr spcFirstLastPara="1" wrap="square" lIns="0" tIns="91425" rIns="0" bIns="91425" anchor="ctr" anchorCtr="0">
            <a:noAutofit/>
          </a:bodyPr>
          <a:lstStyle/>
          <a:p>
            <a:pPr marL="0" lvl="0" indent="0" algn="ctr" rtl="0">
              <a:spcBef>
                <a:spcPts val="0"/>
              </a:spcBef>
              <a:spcAft>
                <a:spcPts val="0"/>
              </a:spcAft>
              <a:buNone/>
            </a:pPr>
            <a:r>
              <a:rPr lang="en" sz="2300" dirty="0">
                <a:solidFill>
                  <a:schemeClr val="accent2"/>
                </a:solidFill>
                <a:latin typeface="Alegreya Sans ExtraBold"/>
                <a:ea typeface="Alegreya Sans ExtraBold"/>
                <a:cs typeface="Alegreya Sans ExtraBold"/>
                <a:sym typeface="Alegreya Sans ExtraBold"/>
              </a:rPr>
              <a:t>20%</a:t>
            </a:r>
            <a:endParaRPr sz="2300" dirty="0">
              <a:solidFill>
                <a:schemeClr val="accent2"/>
              </a:solidFill>
              <a:latin typeface="Alegreya Sans ExtraBold"/>
              <a:ea typeface="Alegreya Sans ExtraBold"/>
              <a:cs typeface="Alegreya Sans ExtraBold"/>
              <a:sym typeface="Alegreya Sans ExtraBold"/>
            </a:endParaRPr>
          </a:p>
        </p:txBody>
      </p:sp>
      <p:sp>
        <p:nvSpPr>
          <p:cNvPr id="957" name="Google Shape;957;p44"/>
          <p:cNvSpPr/>
          <p:nvPr/>
        </p:nvSpPr>
        <p:spPr>
          <a:xfrm rot="252982" flipH="1">
            <a:off x="721627" y="3144791"/>
            <a:ext cx="851570" cy="530518"/>
          </a:xfrm>
          <a:custGeom>
            <a:avLst/>
            <a:gdLst/>
            <a:ahLst/>
            <a:cxnLst/>
            <a:rect l="l" t="t" r="r" b="b"/>
            <a:pathLst>
              <a:path w="38828" h="28335" extrusionOk="0">
                <a:moveTo>
                  <a:pt x="5110" y="1"/>
                </a:moveTo>
                <a:cubicBezTo>
                  <a:pt x="3330" y="1"/>
                  <a:pt x="1789" y="1417"/>
                  <a:pt x="1568" y="3283"/>
                </a:cubicBezTo>
                <a:lnTo>
                  <a:pt x="167" y="19194"/>
                </a:lnTo>
                <a:cubicBezTo>
                  <a:pt x="0" y="21162"/>
                  <a:pt x="1435" y="22930"/>
                  <a:pt x="3336" y="23097"/>
                </a:cubicBezTo>
                <a:lnTo>
                  <a:pt x="18980" y="24498"/>
                </a:lnTo>
                <a:lnTo>
                  <a:pt x="21983" y="28334"/>
                </a:lnTo>
                <a:lnTo>
                  <a:pt x="25619" y="25065"/>
                </a:lnTo>
                <a:lnTo>
                  <a:pt x="33391" y="25799"/>
                </a:lnTo>
                <a:cubicBezTo>
                  <a:pt x="33493" y="25808"/>
                  <a:pt x="33595" y="25812"/>
                  <a:pt x="33695" y="25812"/>
                </a:cubicBezTo>
                <a:cubicBezTo>
                  <a:pt x="35531" y="25812"/>
                  <a:pt x="37069" y="24396"/>
                  <a:pt x="37227" y="22530"/>
                </a:cubicBezTo>
                <a:lnTo>
                  <a:pt x="38661" y="6619"/>
                </a:lnTo>
                <a:cubicBezTo>
                  <a:pt x="38828" y="4650"/>
                  <a:pt x="37394" y="2916"/>
                  <a:pt x="35492" y="2749"/>
                </a:cubicBezTo>
                <a:lnTo>
                  <a:pt x="5404" y="14"/>
                </a:lnTo>
                <a:cubicBezTo>
                  <a:pt x="5305" y="5"/>
                  <a:pt x="5207" y="1"/>
                  <a:pt x="5110" y="1"/>
                </a:cubicBezTo>
                <a:close/>
              </a:path>
            </a:pathLst>
          </a:cu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dirty="0"/>
          </a:p>
        </p:txBody>
      </p:sp>
      <p:sp>
        <p:nvSpPr>
          <p:cNvPr id="958" name="Google Shape;958;p44"/>
          <p:cNvSpPr txBox="1"/>
          <p:nvPr/>
        </p:nvSpPr>
        <p:spPr>
          <a:xfrm>
            <a:off x="794475" y="3170650"/>
            <a:ext cx="705900" cy="405900"/>
          </a:xfrm>
          <a:prstGeom prst="rect">
            <a:avLst/>
          </a:prstGeom>
          <a:noFill/>
          <a:ln>
            <a:noFill/>
          </a:ln>
        </p:spPr>
        <p:txBody>
          <a:bodyPr spcFirstLastPara="1" wrap="square" lIns="0" tIns="91425" rIns="0" bIns="91425" anchor="ctr" anchorCtr="0">
            <a:noAutofit/>
          </a:bodyPr>
          <a:lstStyle/>
          <a:p>
            <a:pPr marL="0" lvl="0" indent="0" algn="ctr" rtl="0">
              <a:spcBef>
                <a:spcPts val="0"/>
              </a:spcBef>
              <a:spcAft>
                <a:spcPts val="0"/>
              </a:spcAft>
              <a:buNone/>
            </a:pPr>
            <a:r>
              <a:rPr lang="en" sz="2300" dirty="0">
                <a:solidFill>
                  <a:schemeClr val="accent1"/>
                </a:solidFill>
                <a:latin typeface="Alegreya Sans ExtraBold"/>
                <a:ea typeface="Alegreya Sans ExtraBold"/>
                <a:cs typeface="Alegreya Sans ExtraBold"/>
                <a:sym typeface="Alegreya Sans ExtraBold"/>
              </a:rPr>
              <a:t>30%</a:t>
            </a:r>
            <a:endParaRPr sz="2300" dirty="0">
              <a:solidFill>
                <a:schemeClr val="accent1"/>
              </a:solidFill>
              <a:latin typeface="Alegreya Sans ExtraBold"/>
              <a:ea typeface="Alegreya Sans ExtraBold"/>
              <a:cs typeface="Alegreya Sans ExtraBold"/>
              <a:sym typeface="Alegreya Sans ExtraBold"/>
            </a:endParaRPr>
          </a:p>
        </p:txBody>
      </p:sp>
      <p:sp>
        <p:nvSpPr>
          <p:cNvPr id="959" name="Google Shape;959;p44"/>
          <p:cNvSpPr/>
          <p:nvPr/>
        </p:nvSpPr>
        <p:spPr>
          <a:xfrm rot="252982" flipH="1">
            <a:off x="2735952" y="3144791"/>
            <a:ext cx="851570" cy="530518"/>
          </a:xfrm>
          <a:custGeom>
            <a:avLst/>
            <a:gdLst/>
            <a:ahLst/>
            <a:cxnLst/>
            <a:rect l="l" t="t" r="r" b="b"/>
            <a:pathLst>
              <a:path w="38828" h="28335" extrusionOk="0">
                <a:moveTo>
                  <a:pt x="5110" y="1"/>
                </a:moveTo>
                <a:cubicBezTo>
                  <a:pt x="3330" y="1"/>
                  <a:pt x="1789" y="1417"/>
                  <a:pt x="1568" y="3283"/>
                </a:cubicBezTo>
                <a:lnTo>
                  <a:pt x="167" y="19194"/>
                </a:lnTo>
                <a:cubicBezTo>
                  <a:pt x="0" y="21162"/>
                  <a:pt x="1435" y="22930"/>
                  <a:pt x="3336" y="23097"/>
                </a:cubicBezTo>
                <a:lnTo>
                  <a:pt x="18980" y="24498"/>
                </a:lnTo>
                <a:lnTo>
                  <a:pt x="21983" y="28334"/>
                </a:lnTo>
                <a:lnTo>
                  <a:pt x="25619" y="25065"/>
                </a:lnTo>
                <a:lnTo>
                  <a:pt x="33391" y="25799"/>
                </a:lnTo>
                <a:cubicBezTo>
                  <a:pt x="33493" y="25808"/>
                  <a:pt x="33595" y="25812"/>
                  <a:pt x="33695" y="25812"/>
                </a:cubicBezTo>
                <a:cubicBezTo>
                  <a:pt x="35531" y="25812"/>
                  <a:pt x="37069" y="24396"/>
                  <a:pt x="37227" y="22530"/>
                </a:cubicBezTo>
                <a:lnTo>
                  <a:pt x="38661" y="6619"/>
                </a:lnTo>
                <a:cubicBezTo>
                  <a:pt x="38828" y="4650"/>
                  <a:pt x="37394" y="2916"/>
                  <a:pt x="35492" y="2749"/>
                </a:cubicBezTo>
                <a:lnTo>
                  <a:pt x="5404" y="14"/>
                </a:lnTo>
                <a:cubicBezTo>
                  <a:pt x="5305" y="5"/>
                  <a:pt x="5207" y="1"/>
                  <a:pt x="5110" y="1"/>
                </a:cubicBezTo>
                <a:close/>
              </a:path>
            </a:pathLst>
          </a:cu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dirty="0"/>
          </a:p>
        </p:txBody>
      </p:sp>
      <p:sp>
        <p:nvSpPr>
          <p:cNvPr id="960" name="Google Shape;960;p44"/>
          <p:cNvSpPr txBox="1"/>
          <p:nvPr/>
        </p:nvSpPr>
        <p:spPr>
          <a:xfrm>
            <a:off x="2808800" y="3170650"/>
            <a:ext cx="705900" cy="405900"/>
          </a:xfrm>
          <a:prstGeom prst="rect">
            <a:avLst/>
          </a:prstGeom>
          <a:noFill/>
          <a:ln>
            <a:noFill/>
          </a:ln>
        </p:spPr>
        <p:txBody>
          <a:bodyPr spcFirstLastPara="1" wrap="square" lIns="0" tIns="91425" rIns="0" bIns="91425" anchor="ctr" anchorCtr="0">
            <a:noAutofit/>
          </a:bodyPr>
          <a:lstStyle/>
          <a:p>
            <a:pPr marL="0" lvl="0" indent="0" algn="ctr" rtl="0">
              <a:spcBef>
                <a:spcPts val="0"/>
              </a:spcBef>
              <a:spcAft>
                <a:spcPts val="0"/>
              </a:spcAft>
              <a:buNone/>
            </a:pPr>
            <a:r>
              <a:rPr lang="en" sz="2300" dirty="0">
                <a:solidFill>
                  <a:schemeClr val="accent3"/>
                </a:solidFill>
                <a:latin typeface="Alegreya Sans ExtraBold"/>
                <a:ea typeface="Alegreya Sans ExtraBold"/>
                <a:cs typeface="Alegreya Sans ExtraBold"/>
                <a:sym typeface="Alegreya Sans ExtraBold"/>
              </a:rPr>
              <a:t>40%</a:t>
            </a:r>
            <a:endParaRPr sz="2300" dirty="0">
              <a:solidFill>
                <a:schemeClr val="accent3"/>
              </a:solidFill>
              <a:latin typeface="Alegreya Sans ExtraBold"/>
              <a:ea typeface="Alegreya Sans ExtraBold"/>
              <a:cs typeface="Alegreya Sans ExtraBold"/>
              <a:sym typeface="Alegreya Sans ExtraBold"/>
            </a:endParaRPr>
          </a:p>
        </p:txBody>
      </p:sp>
      <p:sp>
        <p:nvSpPr>
          <p:cNvPr id="974" name="Google Shape;974;p44"/>
          <p:cNvSpPr/>
          <p:nvPr/>
        </p:nvSpPr>
        <p:spPr>
          <a:xfrm>
            <a:off x="5639062" y="1919451"/>
            <a:ext cx="379762" cy="426036"/>
          </a:xfrm>
          <a:custGeom>
            <a:avLst/>
            <a:gdLst/>
            <a:ahLst/>
            <a:cxnLst/>
            <a:rect l="l" t="t" r="r" b="b"/>
            <a:pathLst>
              <a:path w="19050" h="25146" extrusionOk="0">
                <a:moveTo>
                  <a:pt x="0" y="0"/>
                </a:moveTo>
                <a:lnTo>
                  <a:pt x="19050" y="0"/>
                </a:lnTo>
                <a:lnTo>
                  <a:pt x="19050" y="25146"/>
                </a:lnTo>
              </a:path>
            </a:pathLst>
          </a:custGeom>
          <a:noFill/>
          <a:ln w="9525" cap="flat" cmpd="sng">
            <a:solidFill>
              <a:schemeClr val="dk1"/>
            </a:solidFill>
            <a:prstDash val="solid"/>
            <a:round/>
            <a:headEnd type="none" w="med" len="med"/>
            <a:tailEnd type="none" w="med" len="med"/>
          </a:ln>
        </p:spPr>
        <p:txBody>
          <a:bodyPr/>
          <a:lstStyle/>
          <a:p>
            <a:endParaRPr lang="es-CO" dirty="0"/>
          </a:p>
        </p:txBody>
      </p:sp>
      <p:sp>
        <p:nvSpPr>
          <p:cNvPr id="975" name="Google Shape;975;p44"/>
          <p:cNvSpPr/>
          <p:nvPr/>
        </p:nvSpPr>
        <p:spPr>
          <a:xfrm flipH="1">
            <a:off x="6998520" y="1919451"/>
            <a:ext cx="379762" cy="426036"/>
          </a:xfrm>
          <a:custGeom>
            <a:avLst/>
            <a:gdLst/>
            <a:ahLst/>
            <a:cxnLst/>
            <a:rect l="l" t="t" r="r" b="b"/>
            <a:pathLst>
              <a:path w="19050" h="25146" extrusionOk="0">
                <a:moveTo>
                  <a:pt x="0" y="0"/>
                </a:moveTo>
                <a:lnTo>
                  <a:pt x="19050" y="0"/>
                </a:lnTo>
                <a:lnTo>
                  <a:pt x="19050" y="25146"/>
                </a:lnTo>
              </a:path>
            </a:pathLst>
          </a:custGeom>
          <a:noFill/>
          <a:ln w="9525" cap="flat" cmpd="sng">
            <a:solidFill>
              <a:schemeClr val="dk1"/>
            </a:solidFill>
            <a:prstDash val="solid"/>
            <a:round/>
            <a:headEnd type="none" w="med" len="med"/>
            <a:tailEnd type="none" w="med" len="med"/>
          </a:ln>
        </p:spPr>
        <p:txBody>
          <a:bodyPr/>
          <a:lstStyle/>
          <a:p>
            <a:endParaRPr lang="es-CO" dirty="0"/>
          </a:p>
        </p:txBody>
      </p:sp>
      <p:sp>
        <p:nvSpPr>
          <p:cNvPr id="976" name="Google Shape;976;p44"/>
          <p:cNvSpPr/>
          <p:nvPr/>
        </p:nvSpPr>
        <p:spPr>
          <a:xfrm rot="10800000" flipH="1">
            <a:off x="5639062" y="3335592"/>
            <a:ext cx="379762" cy="426036"/>
          </a:xfrm>
          <a:custGeom>
            <a:avLst/>
            <a:gdLst/>
            <a:ahLst/>
            <a:cxnLst/>
            <a:rect l="l" t="t" r="r" b="b"/>
            <a:pathLst>
              <a:path w="19050" h="25146" extrusionOk="0">
                <a:moveTo>
                  <a:pt x="0" y="0"/>
                </a:moveTo>
                <a:lnTo>
                  <a:pt x="19050" y="0"/>
                </a:lnTo>
                <a:lnTo>
                  <a:pt x="19050" y="25146"/>
                </a:lnTo>
              </a:path>
            </a:pathLst>
          </a:custGeom>
          <a:noFill/>
          <a:ln w="9525" cap="flat" cmpd="sng">
            <a:solidFill>
              <a:schemeClr val="dk1"/>
            </a:solidFill>
            <a:prstDash val="solid"/>
            <a:round/>
            <a:headEnd type="none" w="med" len="med"/>
            <a:tailEnd type="none" w="med" len="med"/>
          </a:ln>
        </p:spPr>
        <p:txBody>
          <a:bodyPr/>
          <a:lstStyle/>
          <a:p>
            <a:endParaRPr lang="es-CO" dirty="0"/>
          </a:p>
        </p:txBody>
      </p:sp>
      <p:sp>
        <p:nvSpPr>
          <p:cNvPr id="977" name="Google Shape;977;p44"/>
          <p:cNvSpPr/>
          <p:nvPr/>
        </p:nvSpPr>
        <p:spPr>
          <a:xfrm rot="10800000">
            <a:off x="6998520" y="3335592"/>
            <a:ext cx="379762" cy="426036"/>
          </a:xfrm>
          <a:custGeom>
            <a:avLst/>
            <a:gdLst/>
            <a:ahLst/>
            <a:cxnLst/>
            <a:rect l="l" t="t" r="r" b="b"/>
            <a:pathLst>
              <a:path w="19050" h="25146" extrusionOk="0">
                <a:moveTo>
                  <a:pt x="0" y="0"/>
                </a:moveTo>
                <a:lnTo>
                  <a:pt x="19050" y="0"/>
                </a:lnTo>
                <a:lnTo>
                  <a:pt x="19050" y="25146"/>
                </a:lnTo>
              </a:path>
            </a:pathLst>
          </a:custGeom>
          <a:noFill/>
          <a:ln w="9525" cap="flat" cmpd="sng">
            <a:solidFill>
              <a:schemeClr val="dk1"/>
            </a:solidFill>
            <a:prstDash val="solid"/>
            <a:round/>
            <a:headEnd type="none" w="med" len="med"/>
            <a:tailEnd type="none" w="med" len="med"/>
          </a:ln>
        </p:spPr>
        <p:txBody>
          <a:bodyPr/>
          <a:lstStyle/>
          <a:p>
            <a:endParaRPr lang="es-CO" dirty="0"/>
          </a:p>
        </p:txBody>
      </p:sp>
      <p:sp>
        <p:nvSpPr>
          <p:cNvPr id="978" name="Google Shape;978;p44"/>
          <p:cNvSpPr txBox="1"/>
          <p:nvPr/>
        </p:nvSpPr>
        <p:spPr>
          <a:xfrm>
            <a:off x="4530099" y="4178008"/>
            <a:ext cx="3725400" cy="534300"/>
          </a:xfrm>
          <a:prstGeom prst="rect">
            <a:avLst/>
          </a:prstGeom>
          <a:noFill/>
          <a:ln>
            <a:noFill/>
          </a:ln>
        </p:spPr>
        <p:txBody>
          <a:bodyPr spcFirstLastPara="1" wrap="square" lIns="90000" tIns="91425" rIns="0" bIns="91425" anchor="ctr" anchorCtr="0">
            <a:noAutofit/>
          </a:bodyPr>
          <a:lstStyle/>
          <a:p>
            <a:pPr marL="0" lvl="0" indent="0" algn="ctr" rtl="0">
              <a:spcBef>
                <a:spcPts val="0"/>
              </a:spcBef>
              <a:spcAft>
                <a:spcPts val="0"/>
              </a:spcAft>
              <a:buNone/>
            </a:pPr>
            <a:r>
              <a:rPr lang="en" sz="1200" dirty="0">
                <a:solidFill>
                  <a:schemeClr val="dk2"/>
                </a:solidFill>
                <a:latin typeface="PT Sans"/>
                <a:ea typeface="PT Sans"/>
                <a:cs typeface="PT Sans"/>
                <a:sym typeface="PT Sans"/>
              </a:rPr>
              <a:t>El usuario podrá comprobar el progreso del curso llevado a cabo, lo anterior según la proporción general y las subproporciones de cada eje temático.</a:t>
            </a:r>
            <a:endParaRPr sz="1200" dirty="0">
              <a:solidFill>
                <a:schemeClr val="dk2"/>
              </a:solidFill>
              <a:latin typeface="PT Sans"/>
              <a:ea typeface="PT Sans"/>
              <a:cs typeface="PT Sans"/>
              <a:sym typeface="PT Sans"/>
            </a:endParaRPr>
          </a:p>
        </p:txBody>
      </p:sp>
      <p:pic>
        <p:nvPicPr>
          <p:cNvPr id="39" name="Picture 2" descr="Unidad de Gestión Pensional y Parafiscales - G Suite SSO, Ingreso a G Suite">
            <a:extLst>
              <a:ext uri="{FF2B5EF4-FFF2-40B4-BE49-F238E27FC236}">
                <a16:creationId xmlns:a16="http://schemas.microsoft.com/office/drawing/2014/main" id="{D8892762-997D-454C-968E-CC7C01CD912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542" y="0"/>
            <a:ext cx="994008" cy="391435"/>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esquinas redondeadas 1">
            <a:extLst>
              <a:ext uri="{FF2B5EF4-FFF2-40B4-BE49-F238E27FC236}">
                <a16:creationId xmlns:a16="http://schemas.microsoft.com/office/drawing/2014/main" id="{DC3D8478-7E2B-4DEA-9982-66345525CD80}"/>
              </a:ext>
            </a:extLst>
          </p:cNvPr>
          <p:cNvSpPr/>
          <p:nvPr/>
        </p:nvSpPr>
        <p:spPr>
          <a:xfrm>
            <a:off x="5090160" y="1671801"/>
            <a:ext cx="548902" cy="495300"/>
          </a:xfrm>
          <a:prstGeom prst="roundRect">
            <a:avLst/>
          </a:prstGeom>
          <a:solidFill>
            <a:schemeClr val="accent4"/>
          </a:solidFill>
          <a:ln>
            <a:solidFill>
              <a:schemeClr val="accent4"/>
            </a:solidFill>
          </a:ln>
        </p:spPr>
        <p:style>
          <a:lnRef idx="1">
            <a:schemeClr val="accent4"/>
          </a:lnRef>
          <a:fillRef idx="3">
            <a:schemeClr val="accent4"/>
          </a:fillRef>
          <a:effectRef idx="2">
            <a:schemeClr val="accent4"/>
          </a:effectRef>
          <a:fontRef idx="minor">
            <a:schemeClr val="lt1"/>
          </a:fontRef>
        </p:style>
        <p:txBody>
          <a:bodyPr rtlCol="0" anchor="ctr"/>
          <a:lstStyle/>
          <a:p>
            <a:pPr algn="ctr"/>
            <a:r>
              <a:rPr lang="es-MX" sz="3200" b="1" dirty="0">
                <a:latin typeface="Alegreya Sans"/>
              </a:rPr>
              <a:t>I</a:t>
            </a:r>
            <a:endParaRPr lang="en-US" sz="3200" b="1" dirty="0">
              <a:latin typeface="Alegreya Sans"/>
            </a:endParaRPr>
          </a:p>
        </p:txBody>
      </p:sp>
      <p:sp>
        <p:nvSpPr>
          <p:cNvPr id="41" name="Rectángulo: esquinas redondeadas 40">
            <a:extLst>
              <a:ext uri="{FF2B5EF4-FFF2-40B4-BE49-F238E27FC236}">
                <a16:creationId xmlns:a16="http://schemas.microsoft.com/office/drawing/2014/main" id="{BB950B6F-13D7-4ECA-AE21-A0A636A0975D}"/>
              </a:ext>
            </a:extLst>
          </p:cNvPr>
          <p:cNvSpPr/>
          <p:nvPr/>
        </p:nvSpPr>
        <p:spPr>
          <a:xfrm>
            <a:off x="7380174" y="1671801"/>
            <a:ext cx="548902" cy="495300"/>
          </a:xfrm>
          <a:prstGeom prst="roundRect">
            <a:avLst/>
          </a:prstGeom>
          <a:solidFill>
            <a:schemeClr val="accent2"/>
          </a:solidFill>
          <a:ln>
            <a:solidFill>
              <a:schemeClr val="accent2"/>
            </a:solidFill>
          </a:ln>
        </p:spPr>
        <p:style>
          <a:lnRef idx="1">
            <a:schemeClr val="accent4"/>
          </a:lnRef>
          <a:fillRef idx="3">
            <a:schemeClr val="accent4"/>
          </a:fillRef>
          <a:effectRef idx="2">
            <a:schemeClr val="accent4"/>
          </a:effectRef>
          <a:fontRef idx="minor">
            <a:schemeClr val="lt1"/>
          </a:fontRef>
        </p:style>
        <p:txBody>
          <a:bodyPr rtlCol="0" anchor="ctr"/>
          <a:lstStyle/>
          <a:p>
            <a:pPr algn="ctr"/>
            <a:r>
              <a:rPr lang="es-MX" sz="3200" b="1" dirty="0">
                <a:latin typeface="Alegreya Sans"/>
              </a:rPr>
              <a:t>P</a:t>
            </a:r>
            <a:endParaRPr lang="en-US" sz="3200" b="1" dirty="0">
              <a:latin typeface="Alegreya Sans"/>
            </a:endParaRPr>
          </a:p>
        </p:txBody>
      </p:sp>
      <p:sp>
        <p:nvSpPr>
          <p:cNvPr id="42" name="Rectángulo: esquinas redondeadas 41">
            <a:extLst>
              <a:ext uri="{FF2B5EF4-FFF2-40B4-BE49-F238E27FC236}">
                <a16:creationId xmlns:a16="http://schemas.microsoft.com/office/drawing/2014/main" id="{3C333790-5BB9-4F79-A1DF-F5164505016A}"/>
              </a:ext>
            </a:extLst>
          </p:cNvPr>
          <p:cNvSpPr/>
          <p:nvPr/>
        </p:nvSpPr>
        <p:spPr>
          <a:xfrm>
            <a:off x="5117151" y="3513978"/>
            <a:ext cx="548902" cy="495300"/>
          </a:xfrm>
          <a:prstGeom prst="roundRect">
            <a:avLst/>
          </a:prstGeom>
          <a:solidFill>
            <a:schemeClr val="accent1"/>
          </a:solidFill>
          <a:ln>
            <a:solidFill>
              <a:schemeClr val="accent1"/>
            </a:solidFill>
          </a:ln>
        </p:spPr>
        <p:style>
          <a:lnRef idx="1">
            <a:schemeClr val="accent4"/>
          </a:lnRef>
          <a:fillRef idx="3">
            <a:schemeClr val="accent4"/>
          </a:fillRef>
          <a:effectRef idx="2">
            <a:schemeClr val="accent4"/>
          </a:effectRef>
          <a:fontRef idx="minor">
            <a:schemeClr val="lt1"/>
          </a:fontRef>
        </p:style>
        <p:txBody>
          <a:bodyPr rtlCol="0" anchor="ctr"/>
          <a:lstStyle/>
          <a:p>
            <a:pPr algn="ctr"/>
            <a:r>
              <a:rPr lang="es-MX" sz="3200" b="1" dirty="0">
                <a:latin typeface="Alegreya Sans"/>
              </a:rPr>
              <a:t>G</a:t>
            </a:r>
            <a:endParaRPr lang="en-US" sz="3200" b="1" dirty="0">
              <a:latin typeface="Alegreya Sans"/>
            </a:endParaRPr>
          </a:p>
        </p:txBody>
      </p:sp>
      <p:sp>
        <p:nvSpPr>
          <p:cNvPr id="43" name="Rectángulo: esquinas redondeadas 42">
            <a:extLst>
              <a:ext uri="{FF2B5EF4-FFF2-40B4-BE49-F238E27FC236}">
                <a16:creationId xmlns:a16="http://schemas.microsoft.com/office/drawing/2014/main" id="{E8A63246-D93D-4FC5-B218-BC2F0BE31706}"/>
              </a:ext>
            </a:extLst>
          </p:cNvPr>
          <p:cNvSpPr/>
          <p:nvPr/>
        </p:nvSpPr>
        <p:spPr>
          <a:xfrm>
            <a:off x="7383550" y="3473418"/>
            <a:ext cx="548902" cy="495300"/>
          </a:xfrm>
          <a:prstGeom prst="roundRect">
            <a:avLst/>
          </a:prstGeom>
          <a:solidFill>
            <a:schemeClr val="accent3"/>
          </a:solidFill>
          <a:ln>
            <a:solidFill>
              <a:schemeClr val="accent3"/>
            </a:solidFill>
          </a:ln>
        </p:spPr>
        <p:style>
          <a:lnRef idx="1">
            <a:schemeClr val="accent4"/>
          </a:lnRef>
          <a:fillRef idx="3">
            <a:schemeClr val="accent4"/>
          </a:fillRef>
          <a:effectRef idx="2">
            <a:schemeClr val="accent4"/>
          </a:effectRef>
          <a:fontRef idx="minor">
            <a:schemeClr val="lt1"/>
          </a:fontRef>
        </p:style>
        <p:txBody>
          <a:bodyPr rtlCol="0" anchor="ctr"/>
          <a:lstStyle/>
          <a:p>
            <a:pPr algn="ctr"/>
            <a:r>
              <a:rPr lang="es-MX" sz="3200" b="1" dirty="0">
                <a:latin typeface="Alegreya Sans"/>
              </a:rPr>
              <a:t>U</a:t>
            </a:r>
            <a:endParaRPr lang="en-US" sz="3200" b="1" dirty="0">
              <a:latin typeface="Alegreya Sans"/>
            </a:endParaRPr>
          </a:p>
        </p:txBody>
      </p:sp>
      <p:pic>
        <p:nvPicPr>
          <p:cNvPr id="44" name="Picture 2" descr="Unidad de Gestión Pensional y Parafiscales - G Suite SSO, Ingreso a G Suite">
            <a:extLst>
              <a:ext uri="{FF2B5EF4-FFF2-40B4-BE49-F238E27FC236}">
                <a16:creationId xmlns:a16="http://schemas.microsoft.com/office/drawing/2014/main" id="{8333C344-EFC3-40A9-9478-20D957604AD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62697" y="2491196"/>
            <a:ext cx="1493842" cy="58826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F79D2DEF-91E3-48DF-96EF-9EE542CAABB2}"/>
              </a:ext>
            </a:extLst>
          </p:cNvPr>
          <p:cNvSpPr>
            <a:spLocks noGrp="1"/>
          </p:cNvSpPr>
          <p:nvPr>
            <p:ph type="body" idx="1"/>
          </p:nvPr>
        </p:nvSpPr>
        <p:spPr>
          <a:xfrm>
            <a:off x="475528" y="1858965"/>
            <a:ext cx="4268940" cy="2839509"/>
          </a:xfrm>
        </p:spPr>
        <p:txBody>
          <a:bodyPr/>
          <a:lstStyle/>
          <a:p>
            <a:pPr marL="139700" indent="0" algn="just">
              <a:buNone/>
            </a:pPr>
            <a:r>
              <a:rPr lang="es-CO">
                <a:solidFill>
                  <a:schemeClr val="tx1">
                    <a:lumMod val="50000"/>
                  </a:schemeClr>
                </a:solidFill>
                <a:latin typeface="PT Sans" panose="020B0503020203020204" pitchFamily="34" charset="0"/>
              </a:rPr>
              <a:t>Se consideran las guías didácticas en este curso como un instrumento que constituye un recurso para el aprendizaje, a través del cual se concreta la pedagogía del curso, los principales temas y el alcance, la guía brinda una línea al usuario de forma planificada y organizada, brinda información técnica y tiene como premisa la orientación a lo largo del curso.</a:t>
            </a:r>
          </a:p>
          <a:p>
            <a:pPr marL="139700" indent="0" algn="just">
              <a:buNone/>
            </a:pPr>
            <a:r>
              <a:rPr lang="es-CO">
                <a:solidFill>
                  <a:schemeClr val="tx1">
                    <a:lumMod val="50000"/>
                  </a:schemeClr>
                </a:solidFill>
                <a:latin typeface="PT Sans" panose="020B0503020203020204" pitchFamily="34" charset="0"/>
              </a:rPr>
              <a:t>La guía didáctica está compuesta por:</a:t>
            </a:r>
          </a:p>
          <a:p>
            <a:pPr marL="139700" indent="0" algn="just">
              <a:buNone/>
            </a:pPr>
            <a:endParaRPr lang="es-CO">
              <a:solidFill>
                <a:schemeClr val="tx1">
                  <a:lumMod val="50000"/>
                </a:schemeClr>
              </a:solidFill>
              <a:latin typeface="PT Sans" panose="020B0503020203020204" pitchFamily="34" charset="0"/>
            </a:endParaRPr>
          </a:p>
          <a:p>
            <a:pPr algn="just"/>
            <a:r>
              <a:rPr lang="es-CO" b="1">
                <a:solidFill>
                  <a:schemeClr val="tx1">
                    <a:lumMod val="50000"/>
                  </a:schemeClr>
                </a:solidFill>
                <a:latin typeface="PT Sans" panose="020B0503020203020204" pitchFamily="34" charset="0"/>
              </a:rPr>
              <a:t>Competencias</a:t>
            </a:r>
          </a:p>
          <a:p>
            <a:pPr algn="just"/>
            <a:r>
              <a:rPr lang="es-CO" b="1">
                <a:solidFill>
                  <a:schemeClr val="tx1">
                    <a:lumMod val="50000"/>
                  </a:schemeClr>
                </a:solidFill>
                <a:latin typeface="PT Sans" panose="020B0503020203020204" pitchFamily="34" charset="0"/>
              </a:rPr>
              <a:t>Estructura temática</a:t>
            </a:r>
          </a:p>
          <a:p>
            <a:pPr algn="just"/>
            <a:r>
              <a:rPr lang="es-CO" b="1">
                <a:solidFill>
                  <a:schemeClr val="tx1">
                    <a:lumMod val="50000"/>
                  </a:schemeClr>
                </a:solidFill>
                <a:latin typeface="PT Sans" panose="020B0503020203020204" pitchFamily="34" charset="0"/>
              </a:rPr>
              <a:t>Metodología</a:t>
            </a:r>
          </a:p>
        </p:txBody>
      </p:sp>
      <p:sp>
        <p:nvSpPr>
          <p:cNvPr id="3" name="Título 2">
            <a:extLst>
              <a:ext uri="{FF2B5EF4-FFF2-40B4-BE49-F238E27FC236}">
                <a16:creationId xmlns:a16="http://schemas.microsoft.com/office/drawing/2014/main" id="{98692F6E-592B-4FC2-BC35-0875E311A7A8}"/>
              </a:ext>
            </a:extLst>
          </p:cNvPr>
          <p:cNvSpPr>
            <a:spLocks noGrp="1"/>
          </p:cNvSpPr>
          <p:nvPr>
            <p:ph type="title"/>
          </p:nvPr>
        </p:nvSpPr>
        <p:spPr/>
        <p:txBody>
          <a:bodyPr/>
          <a:lstStyle/>
          <a:p>
            <a:r>
              <a:rPr lang="es-MX"/>
              <a:t>Guías Didácticas</a:t>
            </a:r>
            <a:endParaRPr lang="en-US"/>
          </a:p>
        </p:txBody>
      </p:sp>
      <p:sp>
        <p:nvSpPr>
          <p:cNvPr id="4" name="Google Shape;1020;p48">
            <a:extLst>
              <a:ext uri="{FF2B5EF4-FFF2-40B4-BE49-F238E27FC236}">
                <a16:creationId xmlns:a16="http://schemas.microsoft.com/office/drawing/2014/main" id="{123E6119-4779-4EEF-81DA-C155DACC6152}"/>
              </a:ext>
            </a:extLst>
          </p:cNvPr>
          <p:cNvSpPr/>
          <p:nvPr/>
        </p:nvSpPr>
        <p:spPr>
          <a:xfrm>
            <a:off x="5176245" y="1480025"/>
            <a:ext cx="3588100" cy="2817185"/>
          </a:xfrm>
          <a:custGeom>
            <a:avLst/>
            <a:gdLst/>
            <a:ahLst/>
            <a:cxnLst/>
            <a:rect l="l" t="t" r="r" b="b"/>
            <a:pathLst>
              <a:path w="143524" h="132589" extrusionOk="0">
                <a:moveTo>
                  <a:pt x="0" y="129400"/>
                </a:moveTo>
                <a:lnTo>
                  <a:pt x="20712" y="762"/>
                </a:lnTo>
                <a:lnTo>
                  <a:pt x="142251" y="0"/>
                </a:lnTo>
                <a:lnTo>
                  <a:pt x="143524" y="132589"/>
                </a:lnTo>
                <a:close/>
              </a:path>
            </a:pathLst>
          </a:custGeom>
          <a:solidFill>
            <a:schemeClr val="lt2"/>
          </a:solidFill>
          <a:ln>
            <a:noFill/>
          </a:ln>
        </p:spPr>
        <p:txBody>
          <a:bodyPr/>
          <a:lstStyle/>
          <a:p>
            <a:endParaRPr lang="es-CO"/>
          </a:p>
        </p:txBody>
      </p:sp>
      <p:grpSp>
        <p:nvGrpSpPr>
          <p:cNvPr id="5" name="Google Shape;1023;p48">
            <a:extLst>
              <a:ext uri="{FF2B5EF4-FFF2-40B4-BE49-F238E27FC236}">
                <a16:creationId xmlns:a16="http://schemas.microsoft.com/office/drawing/2014/main" id="{A82838BD-C926-48F5-AD45-D1FB44D505D4}"/>
              </a:ext>
            </a:extLst>
          </p:cNvPr>
          <p:cNvGrpSpPr/>
          <p:nvPr/>
        </p:nvGrpSpPr>
        <p:grpSpPr>
          <a:xfrm>
            <a:off x="6065719" y="2031012"/>
            <a:ext cx="1980603" cy="2733280"/>
            <a:chOff x="5767729" y="1483942"/>
            <a:chExt cx="2395214" cy="3305455"/>
          </a:xfrm>
        </p:grpSpPr>
        <p:sp>
          <p:nvSpPr>
            <p:cNvPr id="6" name="Google Shape;1024;p48">
              <a:extLst>
                <a:ext uri="{FF2B5EF4-FFF2-40B4-BE49-F238E27FC236}">
                  <a16:creationId xmlns:a16="http://schemas.microsoft.com/office/drawing/2014/main" id="{909791E7-DD04-4797-8E8E-40A9D3251858}"/>
                </a:ext>
              </a:extLst>
            </p:cNvPr>
            <p:cNvSpPr/>
            <p:nvPr/>
          </p:nvSpPr>
          <p:spPr>
            <a:xfrm>
              <a:off x="5894676" y="4269625"/>
              <a:ext cx="2268267" cy="519772"/>
            </a:xfrm>
            <a:custGeom>
              <a:avLst/>
              <a:gdLst/>
              <a:ahLst/>
              <a:cxnLst/>
              <a:rect l="l" t="t" r="r" b="b"/>
              <a:pathLst>
                <a:path w="43518" h="2347" extrusionOk="0">
                  <a:moveTo>
                    <a:pt x="21753" y="1"/>
                  </a:moveTo>
                  <a:cubicBezTo>
                    <a:pt x="9728" y="1"/>
                    <a:pt x="1" y="537"/>
                    <a:pt x="1" y="1180"/>
                  </a:cubicBezTo>
                  <a:cubicBezTo>
                    <a:pt x="1" y="1834"/>
                    <a:pt x="9740" y="2346"/>
                    <a:pt x="21753" y="2346"/>
                  </a:cubicBezTo>
                  <a:cubicBezTo>
                    <a:pt x="33779" y="2346"/>
                    <a:pt x="43518" y="1811"/>
                    <a:pt x="43518" y="1180"/>
                  </a:cubicBezTo>
                  <a:cubicBezTo>
                    <a:pt x="43518" y="537"/>
                    <a:pt x="33779" y="13"/>
                    <a:pt x="21753" y="1"/>
                  </a:cubicBezTo>
                  <a:close/>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1025;p48">
              <a:extLst>
                <a:ext uri="{FF2B5EF4-FFF2-40B4-BE49-F238E27FC236}">
                  <a16:creationId xmlns:a16="http://schemas.microsoft.com/office/drawing/2014/main" id="{90C8AF2A-37C8-4144-B819-62D49E65E28C}"/>
                </a:ext>
              </a:extLst>
            </p:cNvPr>
            <p:cNvSpPr/>
            <p:nvPr/>
          </p:nvSpPr>
          <p:spPr>
            <a:xfrm>
              <a:off x="6106653" y="4358997"/>
              <a:ext cx="462878" cy="318137"/>
            </a:xfrm>
            <a:custGeom>
              <a:avLst/>
              <a:gdLst/>
              <a:ahLst/>
              <a:cxnLst/>
              <a:rect l="l" t="t" r="r" b="b"/>
              <a:pathLst>
                <a:path w="27880" h="19162" extrusionOk="0">
                  <a:moveTo>
                    <a:pt x="24454" y="0"/>
                  </a:moveTo>
                  <a:lnTo>
                    <a:pt x="12227" y="144"/>
                  </a:lnTo>
                  <a:cubicBezTo>
                    <a:pt x="12227" y="144"/>
                    <a:pt x="14571" y="6023"/>
                    <a:pt x="7754" y="9702"/>
                  </a:cubicBezTo>
                  <a:cubicBezTo>
                    <a:pt x="938" y="13381"/>
                    <a:pt x="0" y="13345"/>
                    <a:pt x="3066" y="17529"/>
                  </a:cubicBezTo>
                  <a:cubicBezTo>
                    <a:pt x="3066" y="17529"/>
                    <a:pt x="7659" y="19162"/>
                    <a:pt x="12786" y="19162"/>
                  </a:cubicBezTo>
                  <a:cubicBezTo>
                    <a:pt x="15541" y="19162"/>
                    <a:pt x="18450" y="18690"/>
                    <a:pt x="20883" y="17240"/>
                  </a:cubicBezTo>
                  <a:cubicBezTo>
                    <a:pt x="27880" y="13056"/>
                    <a:pt x="23876" y="13706"/>
                    <a:pt x="27663" y="12624"/>
                  </a:cubicBezTo>
                  <a:cubicBezTo>
                    <a:pt x="26329" y="6168"/>
                    <a:pt x="24454" y="0"/>
                    <a:pt x="24454" y="0"/>
                  </a:cubicBezTo>
                  <a:close/>
                </a:path>
              </a:pathLst>
            </a:custGeom>
            <a:solidFill>
              <a:srgbClr val="F45C5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026;p48">
              <a:extLst>
                <a:ext uri="{FF2B5EF4-FFF2-40B4-BE49-F238E27FC236}">
                  <a16:creationId xmlns:a16="http://schemas.microsoft.com/office/drawing/2014/main" id="{834BADB3-3538-4AAA-9332-6CA83C49D670}"/>
                </a:ext>
              </a:extLst>
            </p:cNvPr>
            <p:cNvSpPr/>
            <p:nvPr/>
          </p:nvSpPr>
          <p:spPr>
            <a:xfrm>
              <a:off x="6106653" y="4358997"/>
              <a:ext cx="462878" cy="355094"/>
            </a:xfrm>
            <a:custGeom>
              <a:avLst/>
              <a:gdLst/>
              <a:ahLst/>
              <a:cxnLst/>
              <a:rect l="l" t="t" r="r" b="b"/>
              <a:pathLst>
                <a:path w="27880" h="21388" extrusionOk="0">
                  <a:moveTo>
                    <a:pt x="12227" y="144"/>
                  </a:moveTo>
                  <a:cubicBezTo>
                    <a:pt x="12227" y="144"/>
                    <a:pt x="14571" y="6023"/>
                    <a:pt x="7754" y="9702"/>
                  </a:cubicBezTo>
                  <a:cubicBezTo>
                    <a:pt x="938" y="13381"/>
                    <a:pt x="0" y="13345"/>
                    <a:pt x="3066" y="17529"/>
                  </a:cubicBezTo>
                  <a:cubicBezTo>
                    <a:pt x="3066" y="17529"/>
                    <a:pt x="13922" y="21388"/>
                    <a:pt x="20883" y="17240"/>
                  </a:cubicBezTo>
                  <a:cubicBezTo>
                    <a:pt x="27880" y="13056"/>
                    <a:pt x="23876" y="13706"/>
                    <a:pt x="27663" y="12624"/>
                  </a:cubicBezTo>
                  <a:cubicBezTo>
                    <a:pt x="26329" y="6168"/>
                    <a:pt x="24454" y="0"/>
                    <a:pt x="24454" y="0"/>
                  </a:cubicBezTo>
                </a:path>
              </a:pathLst>
            </a:custGeom>
            <a:solidFill>
              <a:srgbClr val="F2C5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027;p48">
              <a:extLst>
                <a:ext uri="{FF2B5EF4-FFF2-40B4-BE49-F238E27FC236}">
                  <a16:creationId xmlns:a16="http://schemas.microsoft.com/office/drawing/2014/main" id="{ED714BE1-FD1E-497A-B9B1-C678852A4119}"/>
                </a:ext>
              </a:extLst>
            </p:cNvPr>
            <p:cNvSpPr/>
            <p:nvPr/>
          </p:nvSpPr>
          <p:spPr>
            <a:xfrm>
              <a:off x="6106653" y="4358997"/>
              <a:ext cx="462878" cy="355094"/>
            </a:xfrm>
            <a:custGeom>
              <a:avLst/>
              <a:gdLst/>
              <a:ahLst/>
              <a:cxnLst/>
              <a:rect l="l" t="t" r="r" b="b"/>
              <a:pathLst>
                <a:path w="27880" h="21388" extrusionOk="0">
                  <a:moveTo>
                    <a:pt x="12227" y="144"/>
                  </a:moveTo>
                  <a:cubicBezTo>
                    <a:pt x="12227" y="144"/>
                    <a:pt x="14571" y="6023"/>
                    <a:pt x="7754" y="9702"/>
                  </a:cubicBezTo>
                  <a:cubicBezTo>
                    <a:pt x="938" y="13381"/>
                    <a:pt x="0" y="13345"/>
                    <a:pt x="3066" y="17529"/>
                  </a:cubicBezTo>
                  <a:cubicBezTo>
                    <a:pt x="3066" y="17529"/>
                    <a:pt x="13922" y="21388"/>
                    <a:pt x="20883" y="17240"/>
                  </a:cubicBezTo>
                  <a:cubicBezTo>
                    <a:pt x="27880" y="13056"/>
                    <a:pt x="23876" y="13706"/>
                    <a:pt x="27663" y="12624"/>
                  </a:cubicBezTo>
                  <a:cubicBezTo>
                    <a:pt x="26329" y="6168"/>
                    <a:pt x="24454" y="0"/>
                    <a:pt x="24454" y="0"/>
                  </a:cubicBezTo>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028;p48">
              <a:extLst>
                <a:ext uri="{FF2B5EF4-FFF2-40B4-BE49-F238E27FC236}">
                  <a16:creationId xmlns:a16="http://schemas.microsoft.com/office/drawing/2014/main" id="{42D49CA7-CE96-4587-A41B-F17FC1676FE3}"/>
                </a:ext>
              </a:extLst>
            </p:cNvPr>
            <p:cNvSpPr/>
            <p:nvPr/>
          </p:nvSpPr>
          <p:spPr>
            <a:xfrm>
              <a:off x="6492877" y="4447023"/>
              <a:ext cx="72470" cy="160496"/>
            </a:xfrm>
            <a:custGeom>
              <a:avLst/>
              <a:gdLst/>
              <a:ahLst/>
              <a:cxnLst/>
              <a:rect l="l" t="t" r="r" b="b"/>
              <a:pathLst>
                <a:path w="4365" h="9667" extrusionOk="0">
                  <a:moveTo>
                    <a:pt x="0" y="4292"/>
                  </a:moveTo>
                  <a:cubicBezTo>
                    <a:pt x="109" y="6131"/>
                    <a:pt x="469" y="7935"/>
                    <a:pt x="1046" y="9666"/>
                  </a:cubicBezTo>
                  <a:cubicBezTo>
                    <a:pt x="3138" y="7971"/>
                    <a:pt x="1515" y="8115"/>
                    <a:pt x="4364" y="7322"/>
                  </a:cubicBezTo>
                  <a:cubicBezTo>
                    <a:pt x="3823" y="4689"/>
                    <a:pt x="3210" y="2128"/>
                    <a:pt x="2633" y="0"/>
                  </a:cubicBezTo>
                  <a:cubicBezTo>
                    <a:pt x="1154" y="1298"/>
                    <a:pt x="0" y="2813"/>
                    <a:pt x="0" y="4292"/>
                  </a:cubicBezTo>
                  <a:close/>
                </a:path>
              </a:pathLst>
            </a:custGeom>
            <a:solidFill>
              <a:srgbClr val="4D4D4D">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029;p48">
              <a:extLst>
                <a:ext uri="{FF2B5EF4-FFF2-40B4-BE49-F238E27FC236}">
                  <a16:creationId xmlns:a16="http://schemas.microsoft.com/office/drawing/2014/main" id="{AE8DEF0F-A9AE-4F1B-B821-ECC0CD75B591}"/>
                </a:ext>
              </a:extLst>
            </p:cNvPr>
            <p:cNvSpPr/>
            <p:nvPr/>
          </p:nvSpPr>
          <p:spPr>
            <a:xfrm>
              <a:off x="6107250" y="4521269"/>
              <a:ext cx="356904" cy="155864"/>
            </a:xfrm>
            <a:custGeom>
              <a:avLst/>
              <a:gdLst/>
              <a:ahLst/>
              <a:cxnLst/>
              <a:rect l="l" t="t" r="r" b="b"/>
              <a:pathLst>
                <a:path w="21497" h="9388" extrusionOk="0">
                  <a:moveTo>
                    <a:pt x="7574" y="0"/>
                  </a:moveTo>
                  <a:cubicBezTo>
                    <a:pt x="902" y="3607"/>
                    <a:pt x="0" y="3607"/>
                    <a:pt x="3030" y="7755"/>
                  </a:cubicBezTo>
                  <a:cubicBezTo>
                    <a:pt x="3030" y="7755"/>
                    <a:pt x="7623" y="9388"/>
                    <a:pt x="12750" y="9388"/>
                  </a:cubicBezTo>
                  <a:cubicBezTo>
                    <a:pt x="15505" y="9388"/>
                    <a:pt x="18414" y="8916"/>
                    <a:pt x="20847" y="7466"/>
                  </a:cubicBezTo>
                  <a:cubicBezTo>
                    <a:pt x="21099" y="7322"/>
                    <a:pt x="21280" y="7214"/>
                    <a:pt x="21496" y="7070"/>
                  </a:cubicBezTo>
                  <a:cubicBezTo>
                    <a:pt x="17962" y="1118"/>
                    <a:pt x="11506" y="73"/>
                    <a:pt x="757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030;p48">
              <a:extLst>
                <a:ext uri="{FF2B5EF4-FFF2-40B4-BE49-F238E27FC236}">
                  <a16:creationId xmlns:a16="http://schemas.microsoft.com/office/drawing/2014/main" id="{5E8387B1-36A8-4AA8-80DB-7FB7EF134E4B}"/>
                </a:ext>
              </a:extLst>
            </p:cNvPr>
            <p:cNvSpPr/>
            <p:nvPr/>
          </p:nvSpPr>
          <p:spPr>
            <a:xfrm>
              <a:off x="6246761" y="4495635"/>
              <a:ext cx="156910" cy="34633"/>
            </a:xfrm>
            <a:custGeom>
              <a:avLst/>
              <a:gdLst/>
              <a:ahLst/>
              <a:cxnLst/>
              <a:rect l="l" t="t" r="r" b="b"/>
              <a:pathLst>
                <a:path w="9451" h="2086" extrusionOk="0">
                  <a:moveTo>
                    <a:pt x="2166" y="0"/>
                  </a:moveTo>
                  <a:cubicBezTo>
                    <a:pt x="770" y="0"/>
                    <a:pt x="1" y="282"/>
                    <a:pt x="1" y="282"/>
                  </a:cubicBezTo>
                  <a:lnTo>
                    <a:pt x="9450" y="2085"/>
                  </a:lnTo>
                  <a:cubicBezTo>
                    <a:pt x="6312" y="390"/>
                    <a:pt x="3807" y="0"/>
                    <a:pt x="216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031;p48">
              <a:extLst>
                <a:ext uri="{FF2B5EF4-FFF2-40B4-BE49-F238E27FC236}">
                  <a16:creationId xmlns:a16="http://schemas.microsoft.com/office/drawing/2014/main" id="{F4BF6D9B-C630-4F7A-A258-F9273FA4B0FB}"/>
                </a:ext>
              </a:extLst>
            </p:cNvPr>
            <p:cNvSpPr/>
            <p:nvPr/>
          </p:nvSpPr>
          <p:spPr>
            <a:xfrm>
              <a:off x="6146764" y="4555404"/>
              <a:ext cx="422766" cy="121995"/>
            </a:xfrm>
            <a:custGeom>
              <a:avLst/>
              <a:gdLst/>
              <a:ahLst/>
              <a:cxnLst/>
              <a:rect l="l" t="t" r="r" b="b"/>
              <a:pathLst>
                <a:path w="25464" h="7348" extrusionOk="0">
                  <a:moveTo>
                    <a:pt x="25067" y="0"/>
                  </a:moveTo>
                  <a:lnTo>
                    <a:pt x="25067" y="0"/>
                  </a:lnTo>
                  <a:cubicBezTo>
                    <a:pt x="21497" y="1010"/>
                    <a:pt x="25356" y="469"/>
                    <a:pt x="18287" y="4545"/>
                  </a:cubicBezTo>
                  <a:cubicBezTo>
                    <a:pt x="15811" y="5983"/>
                    <a:pt x="12852" y="6453"/>
                    <a:pt x="10041" y="6453"/>
                  </a:cubicBezTo>
                  <a:cubicBezTo>
                    <a:pt x="5028" y="6453"/>
                    <a:pt x="486" y="4959"/>
                    <a:pt x="1" y="4797"/>
                  </a:cubicBezTo>
                  <a:lnTo>
                    <a:pt x="1" y="4797"/>
                  </a:lnTo>
                  <a:cubicBezTo>
                    <a:pt x="217" y="5086"/>
                    <a:pt x="397" y="5374"/>
                    <a:pt x="650" y="5699"/>
                  </a:cubicBezTo>
                  <a:cubicBezTo>
                    <a:pt x="650" y="5699"/>
                    <a:pt x="5245" y="7348"/>
                    <a:pt x="10373" y="7348"/>
                  </a:cubicBezTo>
                  <a:cubicBezTo>
                    <a:pt x="13127" y="7348"/>
                    <a:pt x="16035" y="6872"/>
                    <a:pt x="18467" y="5410"/>
                  </a:cubicBezTo>
                  <a:cubicBezTo>
                    <a:pt x="25464" y="1263"/>
                    <a:pt x="21460" y="1876"/>
                    <a:pt x="25247" y="830"/>
                  </a:cubicBezTo>
                  <a:cubicBezTo>
                    <a:pt x="25175" y="541"/>
                    <a:pt x="25139" y="289"/>
                    <a:pt x="2506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032;p48">
              <a:extLst>
                <a:ext uri="{FF2B5EF4-FFF2-40B4-BE49-F238E27FC236}">
                  <a16:creationId xmlns:a16="http://schemas.microsoft.com/office/drawing/2014/main" id="{27446887-85E7-47CB-8B81-E7FB492F63A5}"/>
                </a:ext>
              </a:extLst>
            </p:cNvPr>
            <p:cNvSpPr/>
            <p:nvPr/>
          </p:nvSpPr>
          <p:spPr>
            <a:xfrm>
              <a:off x="6264725" y="4466880"/>
              <a:ext cx="157508" cy="34649"/>
            </a:xfrm>
            <a:custGeom>
              <a:avLst/>
              <a:gdLst/>
              <a:ahLst/>
              <a:cxnLst/>
              <a:rect l="l" t="t" r="r" b="b"/>
              <a:pathLst>
                <a:path w="9487" h="2087" extrusionOk="0">
                  <a:moveTo>
                    <a:pt x="2169" y="1"/>
                  </a:moveTo>
                  <a:cubicBezTo>
                    <a:pt x="770" y="1"/>
                    <a:pt x="1" y="283"/>
                    <a:pt x="1" y="283"/>
                  </a:cubicBezTo>
                  <a:lnTo>
                    <a:pt x="9486" y="2086"/>
                  </a:lnTo>
                  <a:cubicBezTo>
                    <a:pt x="6329" y="391"/>
                    <a:pt x="3814" y="1"/>
                    <a:pt x="216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033;p48">
              <a:extLst>
                <a:ext uri="{FF2B5EF4-FFF2-40B4-BE49-F238E27FC236}">
                  <a16:creationId xmlns:a16="http://schemas.microsoft.com/office/drawing/2014/main" id="{38D8298D-0EE3-4472-B98F-CF19470AB2B6}"/>
                </a:ext>
              </a:extLst>
            </p:cNvPr>
            <p:cNvSpPr/>
            <p:nvPr/>
          </p:nvSpPr>
          <p:spPr>
            <a:xfrm>
              <a:off x="7370717" y="3966580"/>
              <a:ext cx="597624" cy="281827"/>
            </a:xfrm>
            <a:custGeom>
              <a:avLst/>
              <a:gdLst/>
              <a:ahLst/>
              <a:cxnLst/>
              <a:rect l="l" t="t" r="r" b="b"/>
              <a:pathLst>
                <a:path w="35996" h="16975" extrusionOk="0">
                  <a:moveTo>
                    <a:pt x="8401" y="1"/>
                  </a:moveTo>
                  <a:cubicBezTo>
                    <a:pt x="5332" y="1"/>
                    <a:pt x="3283" y="120"/>
                    <a:pt x="3283" y="120"/>
                  </a:cubicBezTo>
                  <a:lnTo>
                    <a:pt x="1" y="15665"/>
                  </a:lnTo>
                  <a:cubicBezTo>
                    <a:pt x="1" y="15665"/>
                    <a:pt x="8478" y="16975"/>
                    <a:pt x="17180" y="16975"/>
                  </a:cubicBezTo>
                  <a:cubicBezTo>
                    <a:pt x="26283" y="16975"/>
                    <a:pt x="35632" y="15542"/>
                    <a:pt x="35779" y="9678"/>
                  </a:cubicBezTo>
                  <a:cubicBezTo>
                    <a:pt x="35996" y="1076"/>
                    <a:pt x="17608" y="1"/>
                    <a:pt x="840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034;p48">
              <a:extLst>
                <a:ext uri="{FF2B5EF4-FFF2-40B4-BE49-F238E27FC236}">
                  <a16:creationId xmlns:a16="http://schemas.microsoft.com/office/drawing/2014/main" id="{77C9596B-0365-4A44-BD26-8018CF8FAF05}"/>
                </a:ext>
              </a:extLst>
            </p:cNvPr>
            <p:cNvSpPr/>
            <p:nvPr/>
          </p:nvSpPr>
          <p:spPr>
            <a:xfrm>
              <a:off x="7370130" y="3936828"/>
              <a:ext cx="598819" cy="380861"/>
            </a:xfrm>
            <a:custGeom>
              <a:avLst/>
              <a:gdLst/>
              <a:ahLst/>
              <a:cxnLst/>
              <a:rect l="l" t="t" r="r" b="b"/>
              <a:pathLst>
                <a:path w="36068" h="22940" extrusionOk="0">
                  <a:moveTo>
                    <a:pt x="3283" y="1912"/>
                  </a:moveTo>
                  <a:cubicBezTo>
                    <a:pt x="3283" y="1912"/>
                    <a:pt x="36068" y="1"/>
                    <a:pt x="35779" y="11470"/>
                  </a:cubicBezTo>
                  <a:cubicBezTo>
                    <a:pt x="35491" y="22940"/>
                    <a:pt x="1" y="17457"/>
                    <a:pt x="1" y="17457"/>
                  </a:cubicBezTo>
                  <a:close/>
                </a:path>
              </a:pathLst>
            </a:custGeom>
            <a:solidFill>
              <a:srgbClr val="4D4D4D">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35;p48">
              <a:extLst>
                <a:ext uri="{FF2B5EF4-FFF2-40B4-BE49-F238E27FC236}">
                  <a16:creationId xmlns:a16="http://schemas.microsoft.com/office/drawing/2014/main" id="{1A2E8613-7508-4D55-95E7-3D8BB6D12A56}"/>
                </a:ext>
              </a:extLst>
            </p:cNvPr>
            <p:cNvSpPr/>
            <p:nvPr/>
          </p:nvSpPr>
          <p:spPr>
            <a:xfrm>
              <a:off x="6474913" y="3951804"/>
              <a:ext cx="1109595" cy="400319"/>
            </a:xfrm>
            <a:custGeom>
              <a:avLst/>
              <a:gdLst/>
              <a:ahLst/>
              <a:cxnLst/>
              <a:rect l="l" t="t" r="r" b="b"/>
              <a:pathLst>
                <a:path w="66833" h="24112" extrusionOk="0">
                  <a:moveTo>
                    <a:pt x="66616" y="1"/>
                  </a:moveTo>
                  <a:lnTo>
                    <a:pt x="361" y="722"/>
                  </a:lnTo>
                  <a:cubicBezTo>
                    <a:pt x="361" y="722"/>
                    <a:pt x="0" y="15293"/>
                    <a:pt x="10063" y="20559"/>
                  </a:cubicBezTo>
                  <a:cubicBezTo>
                    <a:pt x="14881" y="23089"/>
                    <a:pt x="23828" y="24112"/>
                    <a:pt x="32757" y="24112"/>
                  </a:cubicBezTo>
                  <a:cubicBezTo>
                    <a:pt x="42411" y="24112"/>
                    <a:pt x="52043" y="22916"/>
                    <a:pt x="56409" y="21136"/>
                  </a:cubicBezTo>
                  <a:cubicBezTo>
                    <a:pt x="64777" y="17673"/>
                    <a:pt x="66833" y="5843"/>
                    <a:pt x="666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036;p48">
              <a:extLst>
                <a:ext uri="{FF2B5EF4-FFF2-40B4-BE49-F238E27FC236}">
                  <a16:creationId xmlns:a16="http://schemas.microsoft.com/office/drawing/2014/main" id="{8FB7DBBA-2FE3-4C45-9898-4A3F490F325F}"/>
                </a:ext>
              </a:extLst>
            </p:cNvPr>
            <p:cNvSpPr/>
            <p:nvPr/>
          </p:nvSpPr>
          <p:spPr>
            <a:xfrm>
              <a:off x="6922217" y="3943419"/>
              <a:ext cx="140739" cy="256309"/>
            </a:xfrm>
            <a:custGeom>
              <a:avLst/>
              <a:gdLst/>
              <a:ahLst/>
              <a:cxnLst/>
              <a:rect l="l" t="t" r="r" b="b"/>
              <a:pathLst>
                <a:path w="8477" h="15438" extrusionOk="0">
                  <a:moveTo>
                    <a:pt x="5735" y="1"/>
                  </a:moveTo>
                  <a:lnTo>
                    <a:pt x="5735" y="1"/>
                  </a:lnTo>
                  <a:cubicBezTo>
                    <a:pt x="6384" y="4870"/>
                    <a:pt x="6240" y="9811"/>
                    <a:pt x="5302" y="14608"/>
                  </a:cubicBezTo>
                  <a:lnTo>
                    <a:pt x="0" y="15437"/>
                  </a:lnTo>
                  <a:cubicBezTo>
                    <a:pt x="3138" y="15437"/>
                    <a:pt x="6420" y="15149"/>
                    <a:pt x="6420" y="15149"/>
                  </a:cubicBezTo>
                  <a:cubicBezTo>
                    <a:pt x="8476" y="6565"/>
                    <a:pt x="7899" y="145"/>
                    <a:pt x="7899" y="145"/>
                  </a:cubicBezTo>
                  <a:lnTo>
                    <a:pt x="573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37;p48">
              <a:extLst>
                <a:ext uri="{FF2B5EF4-FFF2-40B4-BE49-F238E27FC236}">
                  <a16:creationId xmlns:a16="http://schemas.microsoft.com/office/drawing/2014/main" id="{841DB956-7C49-4B34-81AE-AB343F426BE4}"/>
                </a:ext>
              </a:extLst>
            </p:cNvPr>
            <p:cNvSpPr/>
            <p:nvPr/>
          </p:nvSpPr>
          <p:spPr>
            <a:xfrm>
              <a:off x="7446176" y="2797316"/>
              <a:ext cx="473669" cy="756709"/>
            </a:xfrm>
            <a:custGeom>
              <a:avLst/>
              <a:gdLst/>
              <a:ahLst/>
              <a:cxnLst/>
              <a:rect l="l" t="t" r="r" b="b"/>
              <a:pathLst>
                <a:path w="28530" h="45578" extrusionOk="0">
                  <a:moveTo>
                    <a:pt x="0" y="0"/>
                  </a:moveTo>
                  <a:lnTo>
                    <a:pt x="1659" y="31523"/>
                  </a:lnTo>
                  <a:cubicBezTo>
                    <a:pt x="1659" y="31523"/>
                    <a:pt x="11046" y="45578"/>
                    <a:pt x="18015" y="45578"/>
                  </a:cubicBezTo>
                  <a:cubicBezTo>
                    <a:pt x="19489" y="45578"/>
                    <a:pt x="20855" y="44949"/>
                    <a:pt x="22001" y="43425"/>
                  </a:cubicBezTo>
                  <a:cubicBezTo>
                    <a:pt x="28529" y="34661"/>
                    <a:pt x="13525" y="6817"/>
                    <a:pt x="9305" y="3426"/>
                  </a:cubicBezTo>
                  <a:cubicBezTo>
                    <a:pt x="6636" y="1335"/>
                    <a:pt x="3390" y="144"/>
                    <a:pt x="0" y="0"/>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1038;p48">
              <a:extLst>
                <a:ext uri="{FF2B5EF4-FFF2-40B4-BE49-F238E27FC236}">
                  <a16:creationId xmlns:a16="http://schemas.microsoft.com/office/drawing/2014/main" id="{E51F30E6-02AF-4A7E-8E50-72578655506D}"/>
                </a:ext>
              </a:extLst>
            </p:cNvPr>
            <p:cNvSpPr/>
            <p:nvPr/>
          </p:nvSpPr>
          <p:spPr>
            <a:xfrm>
              <a:off x="6115020" y="2803293"/>
              <a:ext cx="473686" cy="756725"/>
            </a:xfrm>
            <a:custGeom>
              <a:avLst/>
              <a:gdLst/>
              <a:ahLst/>
              <a:cxnLst/>
              <a:rect l="l" t="t" r="r" b="b"/>
              <a:pathLst>
                <a:path w="28531" h="45579" extrusionOk="0">
                  <a:moveTo>
                    <a:pt x="28530" y="1"/>
                  </a:moveTo>
                  <a:lnTo>
                    <a:pt x="28530" y="1"/>
                  </a:lnTo>
                  <a:cubicBezTo>
                    <a:pt x="25176" y="145"/>
                    <a:pt x="21930" y="1335"/>
                    <a:pt x="19261" y="3427"/>
                  </a:cubicBezTo>
                  <a:cubicBezTo>
                    <a:pt x="15041" y="6817"/>
                    <a:pt x="1" y="34697"/>
                    <a:pt x="6565" y="43426"/>
                  </a:cubicBezTo>
                  <a:cubicBezTo>
                    <a:pt x="7711" y="44950"/>
                    <a:pt x="9077" y="45579"/>
                    <a:pt x="10552" y="45579"/>
                  </a:cubicBezTo>
                  <a:cubicBezTo>
                    <a:pt x="17521" y="45579"/>
                    <a:pt x="26907" y="31523"/>
                    <a:pt x="26907" y="31523"/>
                  </a:cubicBezTo>
                  <a:lnTo>
                    <a:pt x="28530" y="1"/>
                  </a:ln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39;p48">
              <a:extLst>
                <a:ext uri="{FF2B5EF4-FFF2-40B4-BE49-F238E27FC236}">
                  <a16:creationId xmlns:a16="http://schemas.microsoft.com/office/drawing/2014/main" id="{1CADE5A9-3EA0-46F6-B4DC-23E04B9BF93A}"/>
                </a:ext>
              </a:extLst>
            </p:cNvPr>
            <p:cNvSpPr/>
            <p:nvPr/>
          </p:nvSpPr>
          <p:spPr>
            <a:xfrm>
              <a:off x="6239572" y="1483942"/>
              <a:ext cx="1555123" cy="1381942"/>
            </a:xfrm>
            <a:custGeom>
              <a:avLst/>
              <a:gdLst/>
              <a:ahLst/>
              <a:cxnLst/>
              <a:rect l="l" t="t" r="r" b="b"/>
              <a:pathLst>
                <a:path w="93668" h="83237" extrusionOk="0">
                  <a:moveTo>
                    <a:pt x="55425" y="0"/>
                  </a:moveTo>
                  <a:cubicBezTo>
                    <a:pt x="55382" y="0"/>
                    <a:pt x="55338" y="4"/>
                    <a:pt x="55292" y="12"/>
                  </a:cubicBezTo>
                  <a:cubicBezTo>
                    <a:pt x="42921" y="3222"/>
                    <a:pt x="38773" y="8848"/>
                    <a:pt x="37366" y="12527"/>
                  </a:cubicBezTo>
                  <a:cubicBezTo>
                    <a:pt x="36063" y="9889"/>
                    <a:pt x="32996" y="5166"/>
                    <a:pt x="27636" y="5166"/>
                  </a:cubicBezTo>
                  <a:cubicBezTo>
                    <a:pt x="26769" y="5166"/>
                    <a:pt x="25841" y="5290"/>
                    <a:pt x="24851" y="5566"/>
                  </a:cubicBezTo>
                  <a:cubicBezTo>
                    <a:pt x="24052" y="5799"/>
                    <a:pt x="24298" y="6925"/>
                    <a:pt x="25023" y="6925"/>
                  </a:cubicBezTo>
                  <a:cubicBezTo>
                    <a:pt x="25083" y="6925"/>
                    <a:pt x="25146" y="6917"/>
                    <a:pt x="25212" y="6901"/>
                  </a:cubicBezTo>
                  <a:cubicBezTo>
                    <a:pt x="26059" y="6660"/>
                    <a:pt x="26879" y="6541"/>
                    <a:pt x="27671" y="6541"/>
                  </a:cubicBezTo>
                  <a:cubicBezTo>
                    <a:pt x="30085" y="6541"/>
                    <a:pt x="32238" y="7650"/>
                    <a:pt x="34084" y="9822"/>
                  </a:cubicBezTo>
                  <a:cubicBezTo>
                    <a:pt x="34481" y="10327"/>
                    <a:pt x="34878" y="10868"/>
                    <a:pt x="35202" y="11409"/>
                  </a:cubicBezTo>
                  <a:cubicBezTo>
                    <a:pt x="33901" y="10078"/>
                    <a:pt x="31969" y="8578"/>
                    <a:pt x="29864" y="8578"/>
                  </a:cubicBezTo>
                  <a:cubicBezTo>
                    <a:pt x="29402" y="8578"/>
                    <a:pt x="28932" y="8650"/>
                    <a:pt x="28458" y="8812"/>
                  </a:cubicBezTo>
                  <a:cubicBezTo>
                    <a:pt x="24094" y="10363"/>
                    <a:pt x="30117" y="12888"/>
                    <a:pt x="30117" y="12888"/>
                  </a:cubicBezTo>
                  <a:cubicBezTo>
                    <a:pt x="30117" y="12888"/>
                    <a:pt x="28750" y="12597"/>
                    <a:pt x="26741" y="12597"/>
                  </a:cubicBezTo>
                  <a:cubicBezTo>
                    <a:pt x="23460" y="12597"/>
                    <a:pt x="18468" y="13374"/>
                    <a:pt x="14933" y="17468"/>
                  </a:cubicBezTo>
                  <a:cubicBezTo>
                    <a:pt x="9847" y="23419"/>
                    <a:pt x="17385" y="27423"/>
                    <a:pt x="16952" y="31859"/>
                  </a:cubicBezTo>
                  <a:cubicBezTo>
                    <a:pt x="15474" y="33554"/>
                    <a:pt x="11254" y="37558"/>
                    <a:pt x="3536" y="39505"/>
                  </a:cubicBezTo>
                  <a:cubicBezTo>
                    <a:pt x="2675" y="39671"/>
                    <a:pt x="2878" y="40870"/>
                    <a:pt x="3642" y="40870"/>
                  </a:cubicBezTo>
                  <a:cubicBezTo>
                    <a:pt x="3711" y="40870"/>
                    <a:pt x="3783" y="40861"/>
                    <a:pt x="3860" y="40840"/>
                  </a:cubicBezTo>
                  <a:cubicBezTo>
                    <a:pt x="7106" y="40010"/>
                    <a:pt x="10208" y="38712"/>
                    <a:pt x="13057" y="36909"/>
                  </a:cubicBezTo>
                  <a:lnTo>
                    <a:pt x="13057" y="36909"/>
                  </a:lnTo>
                  <a:cubicBezTo>
                    <a:pt x="8513" y="40371"/>
                    <a:pt x="1768" y="43725"/>
                    <a:pt x="1876" y="50398"/>
                  </a:cubicBezTo>
                  <a:cubicBezTo>
                    <a:pt x="1985" y="56854"/>
                    <a:pt x="6421" y="62480"/>
                    <a:pt x="11326" y="65185"/>
                  </a:cubicBezTo>
                  <a:cubicBezTo>
                    <a:pt x="8585" y="64500"/>
                    <a:pt x="5086" y="62769"/>
                    <a:pt x="1227" y="58910"/>
                  </a:cubicBezTo>
                  <a:cubicBezTo>
                    <a:pt x="1083" y="58783"/>
                    <a:pt x="903" y="58720"/>
                    <a:pt x="727" y="58720"/>
                  </a:cubicBezTo>
                  <a:cubicBezTo>
                    <a:pt x="551" y="58720"/>
                    <a:pt x="380" y="58783"/>
                    <a:pt x="253" y="58910"/>
                  </a:cubicBezTo>
                  <a:cubicBezTo>
                    <a:pt x="1" y="59162"/>
                    <a:pt x="1" y="59595"/>
                    <a:pt x="253" y="59847"/>
                  </a:cubicBezTo>
                  <a:cubicBezTo>
                    <a:pt x="6060" y="65654"/>
                    <a:pt x="11074" y="66952"/>
                    <a:pt x="14392" y="66952"/>
                  </a:cubicBezTo>
                  <a:cubicBezTo>
                    <a:pt x="13382" y="67457"/>
                    <a:pt x="12480" y="68107"/>
                    <a:pt x="11687" y="68936"/>
                  </a:cubicBezTo>
                  <a:cubicBezTo>
                    <a:pt x="10208" y="70559"/>
                    <a:pt x="9487" y="72723"/>
                    <a:pt x="9667" y="74923"/>
                  </a:cubicBezTo>
                  <a:cubicBezTo>
                    <a:pt x="9703" y="75284"/>
                    <a:pt x="9992" y="75573"/>
                    <a:pt x="10352" y="75573"/>
                  </a:cubicBezTo>
                  <a:lnTo>
                    <a:pt x="10388" y="75573"/>
                  </a:lnTo>
                  <a:cubicBezTo>
                    <a:pt x="10785" y="75536"/>
                    <a:pt x="11074" y="75212"/>
                    <a:pt x="11074" y="74851"/>
                  </a:cubicBezTo>
                  <a:cubicBezTo>
                    <a:pt x="10893" y="73012"/>
                    <a:pt x="11470" y="71208"/>
                    <a:pt x="12697" y="69874"/>
                  </a:cubicBezTo>
                  <a:cubicBezTo>
                    <a:pt x="13346" y="69153"/>
                    <a:pt x="14139" y="68576"/>
                    <a:pt x="15005" y="68179"/>
                  </a:cubicBezTo>
                  <a:lnTo>
                    <a:pt x="15005" y="68179"/>
                  </a:lnTo>
                  <a:cubicBezTo>
                    <a:pt x="13670" y="69333"/>
                    <a:pt x="12156" y="71028"/>
                    <a:pt x="12877" y="72435"/>
                  </a:cubicBezTo>
                  <a:cubicBezTo>
                    <a:pt x="13139" y="72958"/>
                    <a:pt x="13591" y="73163"/>
                    <a:pt x="14137" y="73163"/>
                  </a:cubicBezTo>
                  <a:cubicBezTo>
                    <a:pt x="16073" y="73163"/>
                    <a:pt x="19189" y="70595"/>
                    <a:pt x="19189" y="70595"/>
                  </a:cubicBezTo>
                  <a:cubicBezTo>
                    <a:pt x="19189" y="70595"/>
                    <a:pt x="19946" y="82642"/>
                    <a:pt x="43822" y="82642"/>
                  </a:cubicBezTo>
                  <a:cubicBezTo>
                    <a:pt x="58502" y="82642"/>
                    <a:pt x="66437" y="77196"/>
                    <a:pt x="70368" y="73012"/>
                  </a:cubicBezTo>
                  <a:lnTo>
                    <a:pt x="70368" y="73012"/>
                  </a:lnTo>
                  <a:cubicBezTo>
                    <a:pt x="69322" y="75392"/>
                    <a:pt x="67050" y="78494"/>
                    <a:pt x="62217" y="82029"/>
                  </a:cubicBezTo>
                  <a:cubicBezTo>
                    <a:pt x="61928" y="82245"/>
                    <a:pt x="61856" y="82642"/>
                    <a:pt x="62072" y="82966"/>
                  </a:cubicBezTo>
                  <a:cubicBezTo>
                    <a:pt x="62203" y="83141"/>
                    <a:pt x="62414" y="83236"/>
                    <a:pt x="62632" y="83236"/>
                  </a:cubicBezTo>
                  <a:cubicBezTo>
                    <a:pt x="62773" y="83236"/>
                    <a:pt x="62918" y="83196"/>
                    <a:pt x="63046" y="83111"/>
                  </a:cubicBezTo>
                  <a:cubicBezTo>
                    <a:pt x="70404" y="77700"/>
                    <a:pt x="72207" y="73084"/>
                    <a:pt x="72496" y="70343"/>
                  </a:cubicBezTo>
                  <a:cubicBezTo>
                    <a:pt x="72748" y="69982"/>
                    <a:pt x="72965" y="69658"/>
                    <a:pt x="73109" y="69369"/>
                  </a:cubicBezTo>
                  <a:cubicBezTo>
                    <a:pt x="74840" y="71858"/>
                    <a:pt x="78122" y="75140"/>
                    <a:pt x="83532" y="75140"/>
                  </a:cubicBezTo>
                  <a:cubicBezTo>
                    <a:pt x="83929" y="75140"/>
                    <a:pt x="84326" y="75140"/>
                    <a:pt x="84723" y="75104"/>
                  </a:cubicBezTo>
                  <a:cubicBezTo>
                    <a:pt x="85083" y="75068"/>
                    <a:pt x="85372" y="74743"/>
                    <a:pt x="85336" y="74346"/>
                  </a:cubicBezTo>
                  <a:cubicBezTo>
                    <a:pt x="85336" y="74006"/>
                    <a:pt x="85015" y="73730"/>
                    <a:pt x="84676" y="73730"/>
                  </a:cubicBezTo>
                  <a:cubicBezTo>
                    <a:pt x="84655" y="73730"/>
                    <a:pt x="84635" y="73731"/>
                    <a:pt x="84614" y="73733"/>
                  </a:cubicBezTo>
                  <a:cubicBezTo>
                    <a:pt x="84230" y="73767"/>
                    <a:pt x="83857" y="73784"/>
                    <a:pt x="83494" y="73784"/>
                  </a:cubicBezTo>
                  <a:cubicBezTo>
                    <a:pt x="78888" y="73784"/>
                    <a:pt x="76015" y="71146"/>
                    <a:pt x="74443" y="68972"/>
                  </a:cubicBezTo>
                  <a:lnTo>
                    <a:pt x="74443" y="68972"/>
                  </a:lnTo>
                  <a:cubicBezTo>
                    <a:pt x="75624" y="70185"/>
                    <a:pt x="78085" y="72322"/>
                    <a:pt x="80528" y="72322"/>
                  </a:cubicBezTo>
                  <a:cubicBezTo>
                    <a:pt x="80772" y="72322"/>
                    <a:pt x="81017" y="72300"/>
                    <a:pt x="81260" y="72254"/>
                  </a:cubicBezTo>
                  <a:cubicBezTo>
                    <a:pt x="84867" y="71605"/>
                    <a:pt x="76897" y="66340"/>
                    <a:pt x="76896" y="66339"/>
                  </a:cubicBezTo>
                  <a:lnTo>
                    <a:pt x="76896" y="66339"/>
                  </a:lnTo>
                  <a:cubicBezTo>
                    <a:pt x="76896" y="66340"/>
                    <a:pt x="80845" y="67948"/>
                    <a:pt x="84212" y="67948"/>
                  </a:cubicBezTo>
                  <a:cubicBezTo>
                    <a:pt x="86182" y="67948"/>
                    <a:pt x="87952" y="67398"/>
                    <a:pt x="88618" y="65654"/>
                  </a:cubicBezTo>
                  <a:cubicBezTo>
                    <a:pt x="89677" y="62879"/>
                    <a:pt x="86069" y="62306"/>
                    <a:pt x="82912" y="62306"/>
                  </a:cubicBezTo>
                  <a:cubicBezTo>
                    <a:pt x="80694" y="62306"/>
                    <a:pt x="78699" y="62588"/>
                    <a:pt x="78699" y="62588"/>
                  </a:cubicBezTo>
                  <a:cubicBezTo>
                    <a:pt x="78699" y="62588"/>
                    <a:pt x="89519" y="56818"/>
                    <a:pt x="88906" y="45132"/>
                  </a:cubicBezTo>
                  <a:cubicBezTo>
                    <a:pt x="88798" y="42643"/>
                    <a:pt x="87969" y="40263"/>
                    <a:pt x="86562" y="38243"/>
                  </a:cubicBezTo>
                  <a:lnTo>
                    <a:pt x="86562" y="38243"/>
                  </a:lnTo>
                  <a:cubicBezTo>
                    <a:pt x="89916" y="42102"/>
                    <a:pt x="92116" y="46827"/>
                    <a:pt x="90349" y="52165"/>
                  </a:cubicBezTo>
                  <a:cubicBezTo>
                    <a:pt x="90241" y="52526"/>
                    <a:pt x="90457" y="52886"/>
                    <a:pt x="90818" y="52995"/>
                  </a:cubicBezTo>
                  <a:cubicBezTo>
                    <a:pt x="90890" y="53031"/>
                    <a:pt x="90962" y="53031"/>
                    <a:pt x="91034" y="53031"/>
                  </a:cubicBezTo>
                  <a:cubicBezTo>
                    <a:pt x="91323" y="53031"/>
                    <a:pt x="91575" y="52850"/>
                    <a:pt x="91684" y="52598"/>
                  </a:cubicBezTo>
                  <a:cubicBezTo>
                    <a:pt x="93667" y="46394"/>
                    <a:pt x="91143" y="40010"/>
                    <a:pt x="84290" y="34095"/>
                  </a:cubicBezTo>
                  <a:cubicBezTo>
                    <a:pt x="83965" y="33843"/>
                    <a:pt x="83677" y="33590"/>
                    <a:pt x="83352" y="33338"/>
                  </a:cubicBezTo>
                  <a:lnTo>
                    <a:pt x="83352" y="33338"/>
                  </a:lnTo>
                  <a:cubicBezTo>
                    <a:pt x="84398" y="33626"/>
                    <a:pt x="85516" y="33771"/>
                    <a:pt x="86598" y="33771"/>
                  </a:cubicBezTo>
                  <a:cubicBezTo>
                    <a:pt x="86658" y="33772"/>
                    <a:pt x="86717" y="33773"/>
                    <a:pt x="86776" y="33773"/>
                  </a:cubicBezTo>
                  <a:cubicBezTo>
                    <a:pt x="88371" y="33773"/>
                    <a:pt x="89895" y="33307"/>
                    <a:pt x="91251" y="32472"/>
                  </a:cubicBezTo>
                  <a:cubicBezTo>
                    <a:pt x="91879" y="32203"/>
                    <a:pt x="91341" y="31214"/>
                    <a:pt x="90830" y="31214"/>
                  </a:cubicBezTo>
                  <a:cubicBezTo>
                    <a:pt x="90725" y="31214"/>
                    <a:pt x="90622" y="31256"/>
                    <a:pt x="90529" y="31354"/>
                  </a:cubicBezTo>
                  <a:cubicBezTo>
                    <a:pt x="89314" y="32128"/>
                    <a:pt x="87986" y="32447"/>
                    <a:pt x="86621" y="32447"/>
                  </a:cubicBezTo>
                  <a:cubicBezTo>
                    <a:pt x="81304" y="32447"/>
                    <a:pt x="75436" y="27601"/>
                    <a:pt x="73542" y="25908"/>
                  </a:cubicBezTo>
                  <a:cubicBezTo>
                    <a:pt x="73470" y="25656"/>
                    <a:pt x="73434" y="25403"/>
                    <a:pt x="73434" y="25151"/>
                  </a:cubicBezTo>
                  <a:cubicBezTo>
                    <a:pt x="73328" y="21100"/>
                    <a:pt x="76506" y="4144"/>
                    <a:pt x="62297" y="4144"/>
                  </a:cubicBezTo>
                  <a:cubicBezTo>
                    <a:pt x="57149" y="4144"/>
                    <a:pt x="49720" y="6369"/>
                    <a:pt x="39026" y="12239"/>
                  </a:cubicBezTo>
                  <a:cubicBezTo>
                    <a:pt x="39278" y="11626"/>
                    <a:pt x="39639" y="11048"/>
                    <a:pt x="39999" y="10471"/>
                  </a:cubicBezTo>
                  <a:cubicBezTo>
                    <a:pt x="41947" y="7658"/>
                    <a:pt x="46239" y="3799"/>
                    <a:pt x="55652" y="1346"/>
                  </a:cubicBezTo>
                  <a:cubicBezTo>
                    <a:pt x="56402" y="1108"/>
                    <a:pt x="56154" y="0"/>
                    <a:pt x="5542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1040;p48">
              <a:extLst>
                <a:ext uri="{FF2B5EF4-FFF2-40B4-BE49-F238E27FC236}">
                  <a16:creationId xmlns:a16="http://schemas.microsoft.com/office/drawing/2014/main" id="{50825A44-317C-45CC-9A3A-0726C8EFB6EF}"/>
                </a:ext>
              </a:extLst>
            </p:cNvPr>
            <p:cNvSpPr/>
            <p:nvPr/>
          </p:nvSpPr>
          <p:spPr>
            <a:xfrm>
              <a:off x="6350959" y="2749401"/>
              <a:ext cx="1347326" cy="1235359"/>
            </a:xfrm>
            <a:custGeom>
              <a:avLst/>
              <a:gdLst/>
              <a:ahLst/>
              <a:cxnLst/>
              <a:rect l="l" t="t" r="r" b="b"/>
              <a:pathLst>
                <a:path w="81152" h="74408" extrusionOk="0">
                  <a:moveTo>
                    <a:pt x="51937" y="1"/>
                  </a:moveTo>
                  <a:lnTo>
                    <a:pt x="40901" y="578"/>
                  </a:lnTo>
                  <a:lnTo>
                    <a:pt x="26582" y="325"/>
                  </a:lnTo>
                  <a:cubicBezTo>
                    <a:pt x="26582" y="325"/>
                    <a:pt x="21821" y="1047"/>
                    <a:pt x="13453" y="2922"/>
                  </a:cubicBezTo>
                  <a:cubicBezTo>
                    <a:pt x="13453" y="2922"/>
                    <a:pt x="11830" y="16628"/>
                    <a:pt x="8440" y="22831"/>
                  </a:cubicBezTo>
                  <a:cubicBezTo>
                    <a:pt x="0" y="30333"/>
                    <a:pt x="1299" y="41983"/>
                    <a:pt x="12407" y="44976"/>
                  </a:cubicBezTo>
                  <a:cubicBezTo>
                    <a:pt x="12407" y="44976"/>
                    <a:pt x="8296" y="54642"/>
                    <a:pt x="7286" y="74407"/>
                  </a:cubicBezTo>
                  <a:lnTo>
                    <a:pt x="7286" y="74407"/>
                  </a:lnTo>
                  <a:cubicBezTo>
                    <a:pt x="7286" y="74407"/>
                    <a:pt x="14788" y="72928"/>
                    <a:pt x="40901" y="72928"/>
                  </a:cubicBezTo>
                  <a:cubicBezTo>
                    <a:pt x="41208" y="72928"/>
                    <a:pt x="41513" y="72928"/>
                    <a:pt x="41816" y="72928"/>
                  </a:cubicBezTo>
                  <a:cubicBezTo>
                    <a:pt x="67225" y="72928"/>
                    <a:pt x="74551" y="74407"/>
                    <a:pt x="74551" y="74407"/>
                  </a:cubicBezTo>
                  <a:cubicBezTo>
                    <a:pt x="73541" y="54642"/>
                    <a:pt x="68744" y="44976"/>
                    <a:pt x="68744" y="44976"/>
                  </a:cubicBezTo>
                  <a:cubicBezTo>
                    <a:pt x="79853" y="41983"/>
                    <a:pt x="81151" y="30333"/>
                    <a:pt x="72712" y="22831"/>
                  </a:cubicBezTo>
                  <a:cubicBezTo>
                    <a:pt x="69321" y="16628"/>
                    <a:pt x="67013" y="2273"/>
                    <a:pt x="67013" y="2273"/>
                  </a:cubicBezTo>
                  <a:cubicBezTo>
                    <a:pt x="62072" y="1119"/>
                    <a:pt x="57023" y="361"/>
                    <a:pt x="5193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41;p48">
              <a:extLst>
                <a:ext uri="{FF2B5EF4-FFF2-40B4-BE49-F238E27FC236}">
                  <a16:creationId xmlns:a16="http://schemas.microsoft.com/office/drawing/2014/main" id="{D05139EE-5A06-4849-AA21-CEF7A0FF8050}"/>
                </a:ext>
              </a:extLst>
            </p:cNvPr>
            <p:cNvSpPr/>
            <p:nvPr/>
          </p:nvSpPr>
          <p:spPr>
            <a:xfrm>
              <a:off x="6645570" y="2749999"/>
              <a:ext cx="738346" cy="407210"/>
            </a:xfrm>
            <a:custGeom>
              <a:avLst/>
              <a:gdLst/>
              <a:ahLst/>
              <a:cxnLst/>
              <a:rect l="l" t="t" r="r" b="b"/>
              <a:pathLst>
                <a:path w="44472" h="24527" extrusionOk="0">
                  <a:moveTo>
                    <a:pt x="31595" y="1"/>
                  </a:moveTo>
                  <a:lnTo>
                    <a:pt x="13562" y="253"/>
                  </a:lnTo>
                  <a:lnTo>
                    <a:pt x="4725" y="1443"/>
                  </a:lnTo>
                  <a:cubicBezTo>
                    <a:pt x="4725" y="1443"/>
                    <a:pt x="0" y="24526"/>
                    <a:pt x="22218" y="24526"/>
                  </a:cubicBezTo>
                  <a:cubicBezTo>
                    <a:pt x="44471" y="24526"/>
                    <a:pt x="40323" y="1119"/>
                    <a:pt x="40323" y="1119"/>
                  </a:cubicBezTo>
                  <a:lnTo>
                    <a:pt x="31595" y="1"/>
                  </a:ln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1042;p48">
              <a:extLst>
                <a:ext uri="{FF2B5EF4-FFF2-40B4-BE49-F238E27FC236}">
                  <a16:creationId xmlns:a16="http://schemas.microsoft.com/office/drawing/2014/main" id="{83E9692F-5C40-4634-9663-2A02CAC22693}"/>
                </a:ext>
              </a:extLst>
            </p:cNvPr>
            <p:cNvSpPr/>
            <p:nvPr/>
          </p:nvSpPr>
          <p:spPr>
            <a:xfrm>
              <a:off x="6645570" y="2767365"/>
              <a:ext cx="738346" cy="389843"/>
            </a:xfrm>
            <a:custGeom>
              <a:avLst/>
              <a:gdLst/>
              <a:ahLst/>
              <a:cxnLst/>
              <a:rect l="l" t="t" r="r" b="b"/>
              <a:pathLst>
                <a:path w="44472" h="23481" extrusionOk="0">
                  <a:moveTo>
                    <a:pt x="39855" y="1"/>
                  </a:moveTo>
                  <a:lnTo>
                    <a:pt x="39855" y="1"/>
                  </a:lnTo>
                  <a:cubicBezTo>
                    <a:pt x="40360" y="3355"/>
                    <a:pt x="42560" y="22939"/>
                    <a:pt x="22218" y="22939"/>
                  </a:cubicBezTo>
                  <a:cubicBezTo>
                    <a:pt x="1876" y="22939"/>
                    <a:pt x="4581" y="3644"/>
                    <a:pt x="5194" y="361"/>
                  </a:cubicBezTo>
                  <a:lnTo>
                    <a:pt x="5194" y="361"/>
                  </a:lnTo>
                  <a:lnTo>
                    <a:pt x="4725" y="397"/>
                  </a:lnTo>
                  <a:cubicBezTo>
                    <a:pt x="4725" y="397"/>
                    <a:pt x="0" y="23480"/>
                    <a:pt x="22218" y="23480"/>
                  </a:cubicBezTo>
                  <a:cubicBezTo>
                    <a:pt x="44471" y="23480"/>
                    <a:pt x="40323" y="73"/>
                    <a:pt x="40323" y="73"/>
                  </a:cubicBezTo>
                  <a:lnTo>
                    <a:pt x="39855"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43;p48">
              <a:extLst>
                <a:ext uri="{FF2B5EF4-FFF2-40B4-BE49-F238E27FC236}">
                  <a16:creationId xmlns:a16="http://schemas.microsoft.com/office/drawing/2014/main" id="{0D047BAD-BE9B-4E81-9AAA-A8D5F79B38D6}"/>
                </a:ext>
              </a:extLst>
            </p:cNvPr>
            <p:cNvSpPr/>
            <p:nvPr/>
          </p:nvSpPr>
          <p:spPr>
            <a:xfrm>
              <a:off x="6788683" y="2331433"/>
              <a:ext cx="436546" cy="782061"/>
            </a:xfrm>
            <a:custGeom>
              <a:avLst/>
              <a:gdLst/>
              <a:ahLst/>
              <a:cxnLst/>
              <a:rect l="l" t="t" r="r" b="b"/>
              <a:pathLst>
                <a:path w="26294" h="47105" extrusionOk="0">
                  <a:moveTo>
                    <a:pt x="13345" y="1"/>
                  </a:moveTo>
                  <a:cubicBezTo>
                    <a:pt x="6204" y="1"/>
                    <a:pt x="433" y="5808"/>
                    <a:pt x="433" y="12949"/>
                  </a:cubicBezTo>
                  <a:lnTo>
                    <a:pt x="433" y="27809"/>
                  </a:lnTo>
                  <a:cubicBezTo>
                    <a:pt x="433" y="28025"/>
                    <a:pt x="433" y="28278"/>
                    <a:pt x="469" y="28458"/>
                  </a:cubicBezTo>
                  <a:cubicBezTo>
                    <a:pt x="469" y="28458"/>
                    <a:pt x="0" y="38340"/>
                    <a:pt x="15040" y="47105"/>
                  </a:cubicBezTo>
                  <a:cubicBezTo>
                    <a:pt x="15040" y="47105"/>
                    <a:pt x="23949" y="39639"/>
                    <a:pt x="25933" y="30586"/>
                  </a:cubicBezTo>
                  <a:cubicBezTo>
                    <a:pt x="26077" y="29973"/>
                    <a:pt x="26185" y="29360"/>
                    <a:pt x="26221" y="28710"/>
                  </a:cubicBezTo>
                  <a:lnTo>
                    <a:pt x="26257" y="28458"/>
                  </a:lnTo>
                  <a:cubicBezTo>
                    <a:pt x="26257" y="28241"/>
                    <a:pt x="26293" y="28025"/>
                    <a:pt x="26293" y="27809"/>
                  </a:cubicBezTo>
                  <a:lnTo>
                    <a:pt x="26257" y="12949"/>
                  </a:lnTo>
                  <a:cubicBezTo>
                    <a:pt x="26257" y="5808"/>
                    <a:pt x="20487" y="1"/>
                    <a:pt x="13345" y="1"/>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1044;p48">
              <a:extLst>
                <a:ext uri="{FF2B5EF4-FFF2-40B4-BE49-F238E27FC236}">
                  <a16:creationId xmlns:a16="http://schemas.microsoft.com/office/drawing/2014/main" id="{7AF72B8F-EF14-4811-85C8-BACB3884D09D}"/>
                </a:ext>
              </a:extLst>
            </p:cNvPr>
            <p:cNvSpPr/>
            <p:nvPr/>
          </p:nvSpPr>
          <p:spPr>
            <a:xfrm>
              <a:off x="6424607" y="2275150"/>
              <a:ext cx="237150" cy="203381"/>
            </a:xfrm>
            <a:custGeom>
              <a:avLst/>
              <a:gdLst/>
              <a:ahLst/>
              <a:cxnLst/>
              <a:rect l="l" t="t" r="r" b="b"/>
              <a:pathLst>
                <a:path w="14284" h="12250" extrusionOk="0">
                  <a:moveTo>
                    <a:pt x="8188" y="1"/>
                  </a:moveTo>
                  <a:cubicBezTo>
                    <a:pt x="2742" y="1"/>
                    <a:pt x="1" y="6601"/>
                    <a:pt x="3860" y="10460"/>
                  </a:cubicBezTo>
                  <a:cubicBezTo>
                    <a:pt x="5107" y="11695"/>
                    <a:pt x="6636" y="12249"/>
                    <a:pt x="8135" y="12249"/>
                  </a:cubicBezTo>
                  <a:cubicBezTo>
                    <a:pt x="11276" y="12249"/>
                    <a:pt x="14283" y="9818"/>
                    <a:pt x="14283" y="6132"/>
                  </a:cubicBezTo>
                  <a:cubicBezTo>
                    <a:pt x="14283" y="2742"/>
                    <a:pt x="11542" y="1"/>
                    <a:pt x="8188" y="1"/>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45;p48">
              <a:extLst>
                <a:ext uri="{FF2B5EF4-FFF2-40B4-BE49-F238E27FC236}">
                  <a16:creationId xmlns:a16="http://schemas.microsoft.com/office/drawing/2014/main" id="{78D57A8A-842E-4857-8314-17B351C3BC10}"/>
                </a:ext>
              </a:extLst>
            </p:cNvPr>
            <p:cNvSpPr/>
            <p:nvPr/>
          </p:nvSpPr>
          <p:spPr>
            <a:xfrm>
              <a:off x="6520420" y="2358545"/>
              <a:ext cx="104812" cy="47765"/>
            </a:xfrm>
            <a:custGeom>
              <a:avLst/>
              <a:gdLst/>
              <a:ahLst/>
              <a:cxnLst/>
              <a:rect l="l" t="t" r="r" b="b"/>
              <a:pathLst>
                <a:path w="6313" h="2877" extrusionOk="0">
                  <a:moveTo>
                    <a:pt x="2601" y="0"/>
                  </a:moveTo>
                  <a:cubicBezTo>
                    <a:pt x="1836" y="0"/>
                    <a:pt x="965" y="304"/>
                    <a:pt x="0" y="1109"/>
                  </a:cubicBezTo>
                  <a:cubicBezTo>
                    <a:pt x="0" y="1109"/>
                    <a:pt x="784" y="654"/>
                    <a:pt x="1970" y="654"/>
                  </a:cubicBezTo>
                  <a:cubicBezTo>
                    <a:pt x="3145" y="654"/>
                    <a:pt x="4715" y="1100"/>
                    <a:pt x="6312" y="2876"/>
                  </a:cubicBezTo>
                  <a:cubicBezTo>
                    <a:pt x="6312" y="2876"/>
                    <a:pt x="4956" y="0"/>
                    <a:pt x="2601" y="0"/>
                  </a:cubicBezTo>
                  <a:close/>
                </a:path>
              </a:pathLst>
            </a:custGeom>
            <a:solidFill>
              <a:srgbClr val="E580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1046;p48">
              <a:extLst>
                <a:ext uri="{FF2B5EF4-FFF2-40B4-BE49-F238E27FC236}">
                  <a16:creationId xmlns:a16="http://schemas.microsoft.com/office/drawing/2014/main" id="{79F8228E-7808-416D-9681-2AC8B0B93712}"/>
                </a:ext>
              </a:extLst>
            </p:cNvPr>
            <p:cNvSpPr/>
            <p:nvPr/>
          </p:nvSpPr>
          <p:spPr>
            <a:xfrm>
              <a:off x="7358747" y="2275150"/>
              <a:ext cx="237134" cy="203381"/>
            </a:xfrm>
            <a:custGeom>
              <a:avLst/>
              <a:gdLst/>
              <a:ahLst/>
              <a:cxnLst/>
              <a:rect l="l" t="t" r="r" b="b"/>
              <a:pathLst>
                <a:path w="14283" h="12250" extrusionOk="0">
                  <a:moveTo>
                    <a:pt x="6132" y="1"/>
                  </a:moveTo>
                  <a:cubicBezTo>
                    <a:pt x="2741" y="1"/>
                    <a:pt x="0" y="2742"/>
                    <a:pt x="0" y="6132"/>
                  </a:cubicBezTo>
                  <a:cubicBezTo>
                    <a:pt x="0" y="9818"/>
                    <a:pt x="3025" y="12249"/>
                    <a:pt x="6165" y="12249"/>
                  </a:cubicBezTo>
                  <a:cubicBezTo>
                    <a:pt x="7663" y="12249"/>
                    <a:pt x="9189" y="11695"/>
                    <a:pt x="10424" y="10460"/>
                  </a:cubicBezTo>
                  <a:cubicBezTo>
                    <a:pt x="14283" y="6601"/>
                    <a:pt x="11578" y="1"/>
                    <a:pt x="6132" y="1"/>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1047;p48">
              <a:extLst>
                <a:ext uri="{FF2B5EF4-FFF2-40B4-BE49-F238E27FC236}">
                  <a16:creationId xmlns:a16="http://schemas.microsoft.com/office/drawing/2014/main" id="{E174DE46-ED2F-4D15-9EF1-62AB146A944C}"/>
                </a:ext>
              </a:extLst>
            </p:cNvPr>
            <p:cNvSpPr/>
            <p:nvPr/>
          </p:nvSpPr>
          <p:spPr>
            <a:xfrm>
              <a:off x="7395272" y="2358545"/>
              <a:ext cx="104812" cy="47765"/>
            </a:xfrm>
            <a:custGeom>
              <a:avLst/>
              <a:gdLst/>
              <a:ahLst/>
              <a:cxnLst/>
              <a:rect l="l" t="t" r="r" b="b"/>
              <a:pathLst>
                <a:path w="6313" h="2877" extrusionOk="0">
                  <a:moveTo>
                    <a:pt x="3711" y="0"/>
                  </a:moveTo>
                  <a:cubicBezTo>
                    <a:pt x="1356" y="0"/>
                    <a:pt x="0" y="2876"/>
                    <a:pt x="0" y="2876"/>
                  </a:cubicBezTo>
                  <a:cubicBezTo>
                    <a:pt x="1597" y="1100"/>
                    <a:pt x="3168" y="654"/>
                    <a:pt x="4342" y="654"/>
                  </a:cubicBezTo>
                  <a:cubicBezTo>
                    <a:pt x="5529" y="654"/>
                    <a:pt x="6312" y="1109"/>
                    <a:pt x="6312" y="1109"/>
                  </a:cubicBezTo>
                  <a:cubicBezTo>
                    <a:pt x="5348" y="304"/>
                    <a:pt x="4477" y="0"/>
                    <a:pt x="3711" y="0"/>
                  </a:cubicBezTo>
                  <a:close/>
                </a:path>
              </a:pathLst>
            </a:custGeom>
            <a:solidFill>
              <a:srgbClr val="E580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1048;p48">
              <a:extLst>
                <a:ext uri="{FF2B5EF4-FFF2-40B4-BE49-F238E27FC236}">
                  <a16:creationId xmlns:a16="http://schemas.microsoft.com/office/drawing/2014/main" id="{3FAF2853-8B16-43C7-A08E-B98DC929032F}"/>
                </a:ext>
              </a:extLst>
            </p:cNvPr>
            <p:cNvSpPr/>
            <p:nvPr/>
          </p:nvSpPr>
          <p:spPr>
            <a:xfrm>
              <a:off x="6795872" y="2331433"/>
              <a:ext cx="428760" cy="440199"/>
            </a:xfrm>
            <a:custGeom>
              <a:avLst/>
              <a:gdLst/>
              <a:ahLst/>
              <a:cxnLst/>
              <a:rect l="l" t="t" r="r" b="b"/>
              <a:pathLst>
                <a:path w="25825" h="26514" extrusionOk="0">
                  <a:moveTo>
                    <a:pt x="12912" y="1"/>
                  </a:moveTo>
                  <a:cubicBezTo>
                    <a:pt x="5771" y="1"/>
                    <a:pt x="0" y="5808"/>
                    <a:pt x="0" y="12949"/>
                  </a:cubicBezTo>
                  <a:lnTo>
                    <a:pt x="0" y="23625"/>
                  </a:lnTo>
                  <a:cubicBezTo>
                    <a:pt x="3870" y="25507"/>
                    <a:pt x="8144" y="26514"/>
                    <a:pt x="12464" y="26514"/>
                  </a:cubicBezTo>
                  <a:cubicBezTo>
                    <a:pt x="12614" y="26514"/>
                    <a:pt x="12763" y="26513"/>
                    <a:pt x="12912" y="26510"/>
                  </a:cubicBezTo>
                  <a:cubicBezTo>
                    <a:pt x="13062" y="26513"/>
                    <a:pt x="13211" y="26514"/>
                    <a:pt x="13360" y="26514"/>
                  </a:cubicBezTo>
                  <a:cubicBezTo>
                    <a:pt x="17681" y="26514"/>
                    <a:pt x="21955" y="25507"/>
                    <a:pt x="25824" y="23625"/>
                  </a:cubicBezTo>
                  <a:lnTo>
                    <a:pt x="25824" y="12949"/>
                  </a:lnTo>
                  <a:cubicBezTo>
                    <a:pt x="25824" y="5808"/>
                    <a:pt x="20054" y="1"/>
                    <a:pt x="12912" y="1"/>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1049;p48">
              <a:extLst>
                <a:ext uri="{FF2B5EF4-FFF2-40B4-BE49-F238E27FC236}">
                  <a16:creationId xmlns:a16="http://schemas.microsoft.com/office/drawing/2014/main" id="{273D5344-3E7D-44A7-A602-080B2CAD308D}"/>
                </a:ext>
              </a:extLst>
            </p:cNvPr>
            <p:cNvSpPr/>
            <p:nvPr/>
          </p:nvSpPr>
          <p:spPr>
            <a:xfrm>
              <a:off x="6614424" y="1738026"/>
              <a:ext cx="791640" cy="985641"/>
            </a:xfrm>
            <a:custGeom>
              <a:avLst/>
              <a:gdLst/>
              <a:ahLst/>
              <a:cxnLst/>
              <a:rect l="l" t="t" r="r" b="b"/>
              <a:pathLst>
                <a:path w="47682" h="59367" extrusionOk="0">
                  <a:moveTo>
                    <a:pt x="23841" y="0"/>
                  </a:moveTo>
                  <a:cubicBezTo>
                    <a:pt x="10677" y="0"/>
                    <a:pt x="1" y="5194"/>
                    <a:pt x="1" y="18359"/>
                  </a:cubicBezTo>
                  <a:lnTo>
                    <a:pt x="1" y="38592"/>
                  </a:lnTo>
                  <a:cubicBezTo>
                    <a:pt x="1" y="51757"/>
                    <a:pt x="10677" y="59367"/>
                    <a:pt x="23841" y="59367"/>
                  </a:cubicBezTo>
                  <a:cubicBezTo>
                    <a:pt x="37006" y="59367"/>
                    <a:pt x="47682" y="51757"/>
                    <a:pt x="47682" y="38592"/>
                  </a:cubicBezTo>
                  <a:lnTo>
                    <a:pt x="47682" y="18359"/>
                  </a:lnTo>
                  <a:cubicBezTo>
                    <a:pt x="47682" y="5194"/>
                    <a:pt x="37006" y="0"/>
                    <a:pt x="23841" y="0"/>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1050;p48">
              <a:extLst>
                <a:ext uri="{FF2B5EF4-FFF2-40B4-BE49-F238E27FC236}">
                  <a16:creationId xmlns:a16="http://schemas.microsoft.com/office/drawing/2014/main" id="{FD73F1E9-18BF-4F33-8406-6FFA38D26566}"/>
                </a:ext>
              </a:extLst>
            </p:cNvPr>
            <p:cNvSpPr/>
            <p:nvPr/>
          </p:nvSpPr>
          <p:spPr>
            <a:xfrm>
              <a:off x="6867728" y="2414678"/>
              <a:ext cx="41324" cy="50903"/>
            </a:xfrm>
            <a:custGeom>
              <a:avLst/>
              <a:gdLst/>
              <a:ahLst/>
              <a:cxnLst/>
              <a:rect l="l" t="t" r="r" b="b"/>
              <a:pathLst>
                <a:path w="2489" h="3066" extrusionOk="0">
                  <a:moveTo>
                    <a:pt x="1227" y="0"/>
                  </a:moveTo>
                  <a:cubicBezTo>
                    <a:pt x="541" y="0"/>
                    <a:pt x="0" y="685"/>
                    <a:pt x="0" y="1551"/>
                  </a:cubicBezTo>
                  <a:cubicBezTo>
                    <a:pt x="0" y="2381"/>
                    <a:pt x="541" y="3066"/>
                    <a:pt x="1227" y="3066"/>
                  </a:cubicBezTo>
                  <a:cubicBezTo>
                    <a:pt x="1912" y="3066"/>
                    <a:pt x="2489" y="2381"/>
                    <a:pt x="2489" y="1551"/>
                  </a:cubicBezTo>
                  <a:cubicBezTo>
                    <a:pt x="2489" y="685"/>
                    <a:pt x="1912" y="0"/>
                    <a:pt x="122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1051;p48">
              <a:extLst>
                <a:ext uri="{FF2B5EF4-FFF2-40B4-BE49-F238E27FC236}">
                  <a16:creationId xmlns:a16="http://schemas.microsoft.com/office/drawing/2014/main" id="{83B70E8F-410E-4714-9546-4007A874A65F}"/>
                </a:ext>
              </a:extLst>
            </p:cNvPr>
            <p:cNvSpPr/>
            <p:nvPr/>
          </p:nvSpPr>
          <p:spPr>
            <a:xfrm>
              <a:off x="6853350" y="2403737"/>
              <a:ext cx="56913" cy="15739"/>
            </a:xfrm>
            <a:custGeom>
              <a:avLst/>
              <a:gdLst/>
              <a:ahLst/>
              <a:cxnLst/>
              <a:rect l="l" t="t" r="r" b="b"/>
              <a:pathLst>
                <a:path w="3428" h="948" extrusionOk="0">
                  <a:moveTo>
                    <a:pt x="1726" y="1"/>
                  </a:moveTo>
                  <a:cubicBezTo>
                    <a:pt x="1265" y="1"/>
                    <a:pt x="696" y="138"/>
                    <a:pt x="1" y="515"/>
                  </a:cubicBezTo>
                  <a:cubicBezTo>
                    <a:pt x="1" y="515"/>
                    <a:pt x="663" y="202"/>
                    <a:pt x="1500" y="202"/>
                  </a:cubicBezTo>
                  <a:cubicBezTo>
                    <a:pt x="2110" y="202"/>
                    <a:pt x="2812" y="368"/>
                    <a:pt x="3420" y="941"/>
                  </a:cubicBezTo>
                  <a:lnTo>
                    <a:pt x="3420" y="941"/>
                  </a:lnTo>
                  <a:cubicBezTo>
                    <a:pt x="3353" y="856"/>
                    <a:pt x="2879" y="1"/>
                    <a:pt x="1726" y="1"/>
                  </a:cubicBezTo>
                  <a:close/>
                  <a:moveTo>
                    <a:pt x="3420" y="941"/>
                  </a:moveTo>
                  <a:cubicBezTo>
                    <a:pt x="3423" y="945"/>
                    <a:pt x="3426" y="948"/>
                    <a:pt x="3427" y="948"/>
                  </a:cubicBezTo>
                  <a:cubicBezTo>
                    <a:pt x="3425" y="945"/>
                    <a:pt x="3422" y="943"/>
                    <a:pt x="3420" y="941"/>
                  </a:cubicBezTo>
                  <a:close/>
                </a:path>
              </a:pathLst>
            </a:custGeom>
            <a:solidFill>
              <a:srgbClr val="EFA3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1052;p48">
              <a:extLst>
                <a:ext uri="{FF2B5EF4-FFF2-40B4-BE49-F238E27FC236}">
                  <a16:creationId xmlns:a16="http://schemas.microsoft.com/office/drawing/2014/main" id="{98846372-1412-42F8-A15C-6FA3CFAD4362}"/>
                </a:ext>
              </a:extLst>
            </p:cNvPr>
            <p:cNvSpPr/>
            <p:nvPr/>
          </p:nvSpPr>
          <p:spPr>
            <a:xfrm>
              <a:off x="6807843" y="2340747"/>
              <a:ext cx="131757" cy="79543"/>
            </a:xfrm>
            <a:custGeom>
              <a:avLst/>
              <a:gdLst/>
              <a:ahLst/>
              <a:cxnLst/>
              <a:rect l="l" t="t" r="r" b="b"/>
              <a:pathLst>
                <a:path w="7936" h="4791" extrusionOk="0">
                  <a:moveTo>
                    <a:pt x="3634" y="1"/>
                  </a:moveTo>
                  <a:cubicBezTo>
                    <a:pt x="2126" y="1"/>
                    <a:pt x="808" y="820"/>
                    <a:pt x="433" y="2145"/>
                  </a:cubicBezTo>
                  <a:cubicBezTo>
                    <a:pt x="1" y="3804"/>
                    <a:pt x="1912" y="2830"/>
                    <a:pt x="3896" y="3407"/>
                  </a:cubicBezTo>
                  <a:cubicBezTo>
                    <a:pt x="5264" y="3787"/>
                    <a:pt x="6259" y="4791"/>
                    <a:pt x="6892" y="4791"/>
                  </a:cubicBezTo>
                  <a:cubicBezTo>
                    <a:pt x="7160" y="4791"/>
                    <a:pt x="7363" y="4611"/>
                    <a:pt x="7503" y="4129"/>
                  </a:cubicBezTo>
                  <a:cubicBezTo>
                    <a:pt x="7935" y="2470"/>
                    <a:pt x="6745" y="702"/>
                    <a:pt x="4798" y="161"/>
                  </a:cubicBezTo>
                  <a:cubicBezTo>
                    <a:pt x="4406" y="52"/>
                    <a:pt x="4014" y="1"/>
                    <a:pt x="363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053;p48">
              <a:extLst>
                <a:ext uri="{FF2B5EF4-FFF2-40B4-BE49-F238E27FC236}">
                  <a16:creationId xmlns:a16="http://schemas.microsoft.com/office/drawing/2014/main" id="{D615DF3E-C5D6-425B-B67C-F6E0C107C99C}"/>
                </a:ext>
              </a:extLst>
            </p:cNvPr>
            <p:cNvSpPr/>
            <p:nvPr/>
          </p:nvSpPr>
          <p:spPr>
            <a:xfrm>
              <a:off x="7095863" y="2412270"/>
              <a:ext cx="41340" cy="50920"/>
            </a:xfrm>
            <a:custGeom>
              <a:avLst/>
              <a:gdLst/>
              <a:ahLst/>
              <a:cxnLst/>
              <a:rect l="l" t="t" r="r" b="b"/>
              <a:pathLst>
                <a:path w="2490" h="3067" extrusionOk="0">
                  <a:moveTo>
                    <a:pt x="1227" y="1"/>
                  </a:moveTo>
                  <a:cubicBezTo>
                    <a:pt x="542" y="1"/>
                    <a:pt x="1" y="686"/>
                    <a:pt x="1" y="1516"/>
                  </a:cubicBezTo>
                  <a:cubicBezTo>
                    <a:pt x="1" y="2381"/>
                    <a:pt x="542" y="3067"/>
                    <a:pt x="1227" y="3067"/>
                  </a:cubicBezTo>
                  <a:cubicBezTo>
                    <a:pt x="1912" y="3067"/>
                    <a:pt x="2490" y="2381"/>
                    <a:pt x="2490" y="1516"/>
                  </a:cubicBezTo>
                  <a:cubicBezTo>
                    <a:pt x="2490" y="686"/>
                    <a:pt x="1912" y="1"/>
                    <a:pt x="122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1054;p48">
              <a:extLst>
                <a:ext uri="{FF2B5EF4-FFF2-40B4-BE49-F238E27FC236}">
                  <a16:creationId xmlns:a16="http://schemas.microsoft.com/office/drawing/2014/main" id="{9F71BB80-9EE0-4DC4-B417-2F9E9E2CE2CA}"/>
                </a:ext>
              </a:extLst>
            </p:cNvPr>
            <p:cNvSpPr/>
            <p:nvPr/>
          </p:nvSpPr>
          <p:spPr>
            <a:xfrm>
              <a:off x="7093472" y="2399719"/>
              <a:ext cx="55701" cy="18562"/>
            </a:xfrm>
            <a:custGeom>
              <a:avLst/>
              <a:gdLst/>
              <a:ahLst/>
              <a:cxnLst/>
              <a:rect l="l" t="t" r="r" b="b"/>
              <a:pathLst>
                <a:path w="3355" h="1118" extrusionOk="0">
                  <a:moveTo>
                    <a:pt x="1855" y="0"/>
                  </a:moveTo>
                  <a:cubicBezTo>
                    <a:pt x="1219" y="0"/>
                    <a:pt x="508" y="245"/>
                    <a:pt x="1" y="1118"/>
                  </a:cubicBezTo>
                  <a:cubicBezTo>
                    <a:pt x="1" y="1118"/>
                    <a:pt x="966" y="152"/>
                    <a:pt x="2259" y="152"/>
                  </a:cubicBezTo>
                  <a:cubicBezTo>
                    <a:pt x="2605" y="152"/>
                    <a:pt x="2974" y="221"/>
                    <a:pt x="3355" y="396"/>
                  </a:cubicBezTo>
                  <a:cubicBezTo>
                    <a:pt x="3355" y="396"/>
                    <a:pt x="2665" y="0"/>
                    <a:pt x="1855" y="0"/>
                  </a:cubicBezTo>
                  <a:close/>
                </a:path>
              </a:pathLst>
            </a:custGeom>
            <a:solidFill>
              <a:srgbClr val="EFA3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1055;p48">
              <a:extLst>
                <a:ext uri="{FF2B5EF4-FFF2-40B4-BE49-F238E27FC236}">
                  <a16:creationId xmlns:a16="http://schemas.microsoft.com/office/drawing/2014/main" id="{2A4A0C51-F9C1-4C27-BA4E-0B01D556B2B8}"/>
                </a:ext>
              </a:extLst>
            </p:cNvPr>
            <p:cNvSpPr/>
            <p:nvPr/>
          </p:nvSpPr>
          <p:spPr>
            <a:xfrm>
              <a:off x="7066526" y="2337227"/>
              <a:ext cx="128105" cy="77833"/>
            </a:xfrm>
            <a:custGeom>
              <a:avLst/>
              <a:gdLst/>
              <a:ahLst/>
              <a:cxnLst/>
              <a:rect l="l" t="t" r="r" b="b"/>
              <a:pathLst>
                <a:path w="7716" h="4688" extrusionOk="0">
                  <a:moveTo>
                    <a:pt x="4219" y="0"/>
                  </a:moveTo>
                  <a:cubicBezTo>
                    <a:pt x="3889" y="0"/>
                    <a:pt x="3550" y="39"/>
                    <a:pt x="3211" y="121"/>
                  </a:cubicBezTo>
                  <a:cubicBezTo>
                    <a:pt x="1263" y="626"/>
                    <a:pt x="1" y="2357"/>
                    <a:pt x="433" y="4016"/>
                  </a:cubicBezTo>
                  <a:cubicBezTo>
                    <a:pt x="554" y="4507"/>
                    <a:pt x="750" y="4688"/>
                    <a:pt x="1020" y="4688"/>
                  </a:cubicBezTo>
                  <a:cubicBezTo>
                    <a:pt x="1642" y="4688"/>
                    <a:pt x="2657" y="3730"/>
                    <a:pt x="4040" y="3403"/>
                  </a:cubicBezTo>
                  <a:cubicBezTo>
                    <a:pt x="4547" y="3272"/>
                    <a:pt x="5051" y="3243"/>
                    <a:pt x="5512" y="3243"/>
                  </a:cubicBezTo>
                  <a:cubicBezTo>
                    <a:pt x="5875" y="3243"/>
                    <a:pt x="6211" y="3260"/>
                    <a:pt x="6501" y="3260"/>
                  </a:cubicBezTo>
                  <a:cubicBezTo>
                    <a:pt x="7265" y="3260"/>
                    <a:pt x="7715" y="3138"/>
                    <a:pt x="7503" y="2249"/>
                  </a:cubicBezTo>
                  <a:cubicBezTo>
                    <a:pt x="7175" y="878"/>
                    <a:pt x="5789" y="0"/>
                    <a:pt x="421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1056;p48">
              <a:extLst>
                <a:ext uri="{FF2B5EF4-FFF2-40B4-BE49-F238E27FC236}">
                  <a16:creationId xmlns:a16="http://schemas.microsoft.com/office/drawing/2014/main" id="{87B44221-293B-4A05-B805-8669FF77B2E9}"/>
                </a:ext>
              </a:extLst>
            </p:cNvPr>
            <p:cNvSpPr/>
            <p:nvPr/>
          </p:nvSpPr>
          <p:spPr>
            <a:xfrm>
              <a:off x="6614424" y="1788714"/>
              <a:ext cx="791640" cy="553909"/>
            </a:xfrm>
            <a:custGeom>
              <a:avLst/>
              <a:gdLst/>
              <a:ahLst/>
              <a:cxnLst/>
              <a:rect l="l" t="t" r="r" b="b"/>
              <a:pathLst>
                <a:path w="47682" h="33363" extrusionOk="0">
                  <a:moveTo>
                    <a:pt x="23840" y="1"/>
                  </a:moveTo>
                  <a:cubicBezTo>
                    <a:pt x="19804" y="1"/>
                    <a:pt x="15445" y="592"/>
                    <a:pt x="10929" y="2033"/>
                  </a:cubicBezTo>
                  <a:cubicBezTo>
                    <a:pt x="5483" y="3764"/>
                    <a:pt x="2417" y="6433"/>
                    <a:pt x="758" y="9751"/>
                  </a:cubicBezTo>
                  <a:cubicBezTo>
                    <a:pt x="253" y="11555"/>
                    <a:pt x="1" y="13430"/>
                    <a:pt x="1" y="15306"/>
                  </a:cubicBezTo>
                  <a:lnTo>
                    <a:pt x="1" y="31608"/>
                  </a:lnTo>
                  <a:cubicBezTo>
                    <a:pt x="1" y="31608"/>
                    <a:pt x="2958" y="33362"/>
                    <a:pt x="6337" y="33362"/>
                  </a:cubicBezTo>
                  <a:cubicBezTo>
                    <a:pt x="10384" y="33362"/>
                    <a:pt x="15038" y="30845"/>
                    <a:pt x="15943" y="19778"/>
                  </a:cubicBezTo>
                  <a:cubicBezTo>
                    <a:pt x="15943" y="19778"/>
                    <a:pt x="22651" y="29047"/>
                    <a:pt x="47682" y="29047"/>
                  </a:cubicBezTo>
                  <a:lnTo>
                    <a:pt x="47682" y="15306"/>
                  </a:lnTo>
                  <a:cubicBezTo>
                    <a:pt x="47682" y="13538"/>
                    <a:pt x="47465" y="11771"/>
                    <a:pt x="47032" y="10076"/>
                  </a:cubicBezTo>
                  <a:cubicBezTo>
                    <a:pt x="46636" y="8705"/>
                    <a:pt x="45878" y="7443"/>
                    <a:pt x="44832" y="6469"/>
                  </a:cubicBezTo>
                  <a:cubicBezTo>
                    <a:pt x="41060" y="3279"/>
                    <a:pt x="33344" y="1"/>
                    <a:pt x="23840" y="1"/>
                  </a:cubicBezTo>
                  <a:close/>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1057;p48">
              <a:extLst>
                <a:ext uri="{FF2B5EF4-FFF2-40B4-BE49-F238E27FC236}">
                  <a16:creationId xmlns:a16="http://schemas.microsoft.com/office/drawing/2014/main" id="{C4767F7D-00C5-4300-A308-93CEA73E1CFF}"/>
                </a:ext>
              </a:extLst>
            </p:cNvPr>
            <p:cNvSpPr/>
            <p:nvPr/>
          </p:nvSpPr>
          <p:spPr>
            <a:xfrm>
              <a:off x="6543780" y="1724263"/>
              <a:ext cx="904205" cy="613396"/>
            </a:xfrm>
            <a:custGeom>
              <a:avLst/>
              <a:gdLst/>
              <a:ahLst/>
              <a:cxnLst/>
              <a:rect l="l" t="t" r="r" b="b"/>
              <a:pathLst>
                <a:path w="54462" h="36946" extrusionOk="0">
                  <a:moveTo>
                    <a:pt x="28081" y="0"/>
                  </a:moveTo>
                  <a:cubicBezTo>
                    <a:pt x="24048" y="0"/>
                    <a:pt x="19695" y="661"/>
                    <a:pt x="15184" y="2272"/>
                  </a:cubicBezTo>
                  <a:cubicBezTo>
                    <a:pt x="0" y="7646"/>
                    <a:pt x="3210" y="21352"/>
                    <a:pt x="4256" y="35490"/>
                  </a:cubicBezTo>
                  <a:cubicBezTo>
                    <a:pt x="4256" y="35490"/>
                    <a:pt x="6614" y="36945"/>
                    <a:pt x="9473" y="36945"/>
                  </a:cubicBezTo>
                  <a:cubicBezTo>
                    <a:pt x="13425" y="36945"/>
                    <a:pt x="18333" y="34165"/>
                    <a:pt x="19296" y="20919"/>
                  </a:cubicBezTo>
                  <a:cubicBezTo>
                    <a:pt x="19296" y="20919"/>
                    <a:pt x="26906" y="32604"/>
                    <a:pt x="51937" y="32604"/>
                  </a:cubicBezTo>
                  <a:cubicBezTo>
                    <a:pt x="51937" y="32604"/>
                    <a:pt x="54461" y="12335"/>
                    <a:pt x="49087" y="7249"/>
                  </a:cubicBezTo>
                  <a:cubicBezTo>
                    <a:pt x="45313" y="3678"/>
                    <a:pt x="37591" y="0"/>
                    <a:pt x="2808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1058;p48">
              <a:extLst>
                <a:ext uri="{FF2B5EF4-FFF2-40B4-BE49-F238E27FC236}">
                  <a16:creationId xmlns:a16="http://schemas.microsoft.com/office/drawing/2014/main" id="{E20E0D05-565E-4D07-8F54-1FFA201AF826}"/>
                </a:ext>
              </a:extLst>
            </p:cNvPr>
            <p:cNvSpPr/>
            <p:nvPr/>
          </p:nvSpPr>
          <p:spPr>
            <a:xfrm>
              <a:off x="6922217" y="2536374"/>
              <a:ext cx="166490" cy="40593"/>
            </a:xfrm>
            <a:custGeom>
              <a:avLst/>
              <a:gdLst/>
              <a:ahLst/>
              <a:cxnLst/>
              <a:rect l="l" t="t" r="r" b="b"/>
              <a:pathLst>
                <a:path w="10028" h="2445" extrusionOk="0">
                  <a:moveTo>
                    <a:pt x="6796" y="1"/>
                  </a:moveTo>
                  <a:cubicBezTo>
                    <a:pt x="6130" y="1"/>
                    <a:pt x="5474" y="82"/>
                    <a:pt x="4797" y="244"/>
                  </a:cubicBezTo>
                  <a:cubicBezTo>
                    <a:pt x="3932" y="461"/>
                    <a:pt x="3102" y="749"/>
                    <a:pt x="2309" y="1110"/>
                  </a:cubicBezTo>
                  <a:cubicBezTo>
                    <a:pt x="1479" y="1471"/>
                    <a:pt x="722" y="1903"/>
                    <a:pt x="0" y="2444"/>
                  </a:cubicBezTo>
                  <a:cubicBezTo>
                    <a:pt x="794" y="2084"/>
                    <a:pt x="1623" y="1759"/>
                    <a:pt x="2417" y="1398"/>
                  </a:cubicBezTo>
                  <a:cubicBezTo>
                    <a:pt x="3246" y="1110"/>
                    <a:pt x="4076" y="857"/>
                    <a:pt x="4906" y="677"/>
                  </a:cubicBezTo>
                  <a:cubicBezTo>
                    <a:pt x="5735" y="461"/>
                    <a:pt x="6601" y="353"/>
                    <a:pt x="7466" y="353"/>
                  </a:cubicBezTo>
                  <a:cubicBezTo>
                    <a:pt x="8332" y="353"/>
                    <a:pt x="9198" y="533"/>
                    <a:pt x="10027" y="821"/>
                  </a:cubicBezTo>
                  <a:cubicBezTo>
                    <a:pt x="9234" y="353"/>
                    <a:pt x="8368" y="100"/>
                    <a:pt x="7466" y="28"/>
                  </a:cubicBezTo>
                  <a:cubicBezTo>
                    <a:pt x="7241" y="10"/>
                    <a:pt x="7018" y="1"/>
                    <a:pt x="6796" y="1"/>
                  </a:cubicBezTo>
                  <a:close/>
                </a:path>
              </a:pathLst>
            </a:custGeom>
            <a:solidFill>
              <a:srgbClr val="EF6F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1059;p48">
              <a:extLst>
                <a:ext uri="{FF2B5EF4-FFF2-40B4-BE49-F238E27FC236}">
                  <a16:creationId xmlns:a16="http://schemas.microsoft.com/office/drawing/2014/main" id="{055973CD-DC44-4650-9E7B-1EA398C5FE8A}"/>
                </a:ext>
              </a:extLst>
            </p:cNvPr>
            <p:cNvSpPr/>
            <p:nvPr/>
          </p:nvSpPr>
          <p:spPr>
            <a:xfrm>
              <a:off x="6819215" y="3100909"/>
              <a:ext cx="450326" cy="198815"/>
            </a:xfrm>
            <a:custGeom>
              <a:avLst/>
              <a:gdLst/>
              <a:ahLst/>
              <a:cxnLst/>
              <a:rect l="l" t="t" r="r" b="b"/>
              <a:pathLst>
                <a:path w="27124" h="11975" extrusionOk="0">
                  <a:moveTo>
                    <a:pt x="1" y="2489"/>
                  </a:moveTo>
                  <a:cubicBezTo>
                    <a:pt x="1" y="2489"/>
                    <a:pt x="12444" y="10640"/>
                    <a:pt x="27123" y="0"/>
                  </a:cubicBezTo>
                  <a:cubicBezTo>
                    <a:pt x="27123" y="325"/>
                    <a:pt x="14572" y="11974"/>
                    <a:pt x="1" y="2489"/>
                  </a:cubicBezTo>
                  <a:close/>
                </a:path>
              </a:pathLst>
            </a:custGeom>
            <a:solidFill>
              <a:srgbClr val="CCF1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1060;p48">
              <a:extLst>
                <a:ext uri="{FF2B5EF4-FFF2-40B4-BE49-F238E27FC236}">
                  <a16:creationId xmlns:a16="http://schemas.microsoft.com/office/drawing/2014/main" id="{45CA6F4A-0996-44DB-90BD-887E4E53F30B}"/>
                </a:ext>
              </a:extLst>
            </p:cNvPr>
            <p:cNvSpPr/>
            <p:nvPr/>
          </p:nvSpPr>
          <p:spPr>
            <a:xfrm>
              <a:off x="6756939" y="3469169"/>
              <a:ext cx="552116" cy="27560"/>
            </a:xfrm>
            <a:custGeom>
              <a:avLst/>
              <a:gdLst/>
              <a:ahLst/>
              <a:cxnLst/>
              <a:rect l="l" t="t" r="r" b="b"/>
              <a:pathLst>
                <a:path w="33255" h="1660" extrusionOk="0">
                  <a:moveTo>
                    <a:pt x="1" y="1660"/>
                  </a:moveTo>
                  <a:cubicBezTo>
                    <a:pt x="1" y="1660"/>
                    <a:pt x="12228" y="0"/>
                    <a:pt x="33255" y="902"/>
                  </a:cubicBezTo>
                </a:path>
              </a:pathLst>
            </a:custGeom>
            <a:solidFill>
              <a:srgbClr val="CCF1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1061;p48">
              <a:extLst>
                <a:ext uri="{FF2B5EF4-FFF2-40B4-BE49-F238E27FC236}">
                  <a16:creationId xmlns:a16="http://schemas.microsoft.com/office/drawing/2014/main" id="{CA4DF788-7BF6-4F0B-9C74-22C85F191EBC}"/>
                </a:ext>
              </a:extLst>
            </p:cNvPr>
            <p:cNvSpPr/>
            <p:nvPr/>
          </p:nvSpPr>
          <p:spPr>
            <a:xfrm>
              <a:off x="6700657" y="3448217"/>
              <a:ext cx="679059" cy="35347"/>
            </a:xfrm>
            <a:custGeom>
              <a:avLst/>
              <a:gdLst/>
              <a:ahLst/>
              <a:cxnLst/>
              <a:rect l="l" t="t" r="r" b="b"/>
              <a:pathLst>
                <a:path w="40901" h="2129" extrusionOk="0">
                  <a:moveTo>
                    <a:pt x="1" y="974"/>
                  </a:moveTo>
                  <a:cubicBezTo>
                    <a:pt x="1" y="974"/>
                    <a:pt x="15077" y="0"/>
                    <a:pt x="40901" y="2128"/>
                  </a:cubicBezTo>
                </a:path>
              </a:pathLst>
            </a:custGeom>
            <a:solidFill>
              <a:srgbClr val="CCF1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1062;p48">
              <a:extLst>
                <a:ext uri="{FF2B5EF4-FFF2-40B4-BE49-F238E27FC236}">
                  <a16:creationId xmlns:a16="http://schemas.microsoft.com/office/drawing/2014/main" id="{FA725F4A-5EED-4A5A-A16B-E02EDC9BF5DF}"/>
                </a:ext>
              </a:extLst>
            </p:cNvPr>
            <p:cNvSpPr/>
            <p:nvPr/>
          </p:nvSpPr>
          <p:spPr>
            <a:xfrm>
              <a:off x="5767729" y="3394840"/>
              <a:ext cx="1206006" cy="1026865"/>
            </a:xfrm>
            <a:custGeom>
              <a:avLst/>
              <a:gdLst/>
              <a:ahLst/>
              <a:cxnLst/>
              <a:rect l="l" t="t" r="r" b="b"/>
              <a:pathLst>
                <a:path w="72640" h="61850" extrusionOk="0">
                  <a:moveTo>
                    <a:pt x="25582" y="0"/>
                  </a:moveTo>
                  <a:cubicBezTo>
                    <a:pt x="23145" y="0"/>
                    <a:pt x="20786" y="718"/>
                    <a:pt x="18755" y="2061"/>
                  </a:cubicBezTo>
                  <a:cubicBezTo>
                    <a:pt x="0" y="14107"/>
                    <a:pt x="32208" y="61752"/>
                    <a:pt x="32208" y="61752"/>
                  </a:cubicBezTo>
                  <a:cubicBezTo>
                    <a:pt x="32208" y="61752"/>
                    <a:pt x="33465" y="61849"/>
                    <a:pt x="35400" y="61849"/>
                  </a:cubicBezTo>
                  <a:cubicBezTo>
                    <a:pt x="38182" y="61849"/>
                    <a:pt x="42367" y="61648"/>
                    <a:pt x="46238" y="60670"/>
                  </a:cubicBezTo>
                  <a:lnTo>
                    <a:pt x="46058" y="55837"/>
                  </a:lnTo>
                  <a:lnTo>
                    <a:pt x="46058" y="55837"/>
                  </a:lnTo>
                  <a:cubicBezTo>
                    <a:pt x="46058" y="55837"/>
                    <a:pt x="54978" y="57835"/>
                    <a:pt x="67965" y="57835"/>
                  </a:cubicBezTo>
                  <a:cubicBezTo>
                    <a:pt x="69471" y="57835"/>
                    <a:pt x="71032" y="57809"/>
                    <a:pt x="72639" y="57749"/>
                  </a:cubicBezTo>
                  <a:lnTo>
                    <a:pt x="64452" y="35207"/>
                  </a:lnTo>
                  <a:cubicBezTo>
                    <a:pt x="64452" y="35207"/>
                    <a:pt x="55724" y="20599"/>
                    <a:pt x="44759" y="10212"/>
                  </a:cubicBezTo>
                  <a:cubicBezTo>
                    <a:pt x="42297" y="11803"/>
                    <a:pt x="39435" y="12620"/>
                    <a:pt x="36527" y="12620"/>
                  </a:cubicBezTo>
                  <a:cubicBezTo>
                    <a:pt x="35942" y="12620"/>
                    <a:pt x="35355" y="12587"/>
                    <a:pt x="34769" y="12520"/>
                  </a:cubicBezTo>
                  <a:cubicBezTo>
                    <a:pt x="30152" y="11979"/>
                    <a:pt x="27880" y="9346"/>
                    <a:pt x="26798" y="6678"/>
                  </a:cubicBezTo>
                  <a:cubicBezTo>
                    <a:pt x="26257" y="5415"/>
                    <a:pt x="25932" y="4081"/>
                    <a:pt x="25860" y="2710"/>
                  </a:cubicBezTo>
                  <a:cubicBezTo>
                    <a:pt x="25824" y="2025"/>
                    <a:pt x="25788" y="1340"/>
                    <a:pt x="25824" y="690"/>
                  </a:cubicBezTo>
                  <a:cubicBezTo>
                    <a:pt x="25824" y="546"/>
                    <a:pt x="25860" y="438"/>
                    <a:pt x="25896" y="330"/>
                  </a:cubicBezTo>
                  <a:lnTo>
                    <a:pt x="25932" y="5"/>
                  </a:lnTo>
                  <a:cubicBezTo>
                    <a:pt x="25816" y="2"/>
                    <a:pt x="25699" y="0"/>
                    <a:pt x="2558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1063;p48">
              <a:extLst>
                <a:ext uri="{FF2B5EF4-FFF2-40B4-BE49-F238E27FC236}">
                  <a16:creationId xmlns:a16="http://schemas.microsoft.com/office/drawing/2014/main" id="{98A111A6-C5F9-48D8-8E93-E65397BE1C1C}"/>
                </a:ext>
              </a:extLst>
            </p:cNvPr>
            <p:cNvSpPr/>
            <p:nvPr/>
          </p:nvSpPr>
          <p:spPr>
            <a:xfrm>
              <a:off x="7430603" y="3233679"/>
              <a:ext cx="422766" cy="364906"/>
            </a:xfrm>
            <a:custGeom>
              <a:avLst/>
              <a:gdLst/>
              <a:ahLst/>
              <a:cxnLst/>
              <a:rect l="l" t="t" r="r" b="b"/>
              <a:pathLst>
                <a:path w="25464" h="21979" extrusionOk="0">
                  <a:moveTo>
                    <a:pt x="4397" y="1"/>
                  </a:moveTo>
                  <a:cubicBezTo>
                    <a:pt x="3191" y="1"/>
                    <a:pt x="2453" y="46"/>
                    <a:pt x="2453" y="46"/>
                  </a:cubicBezTo>
                  <a:lnTo>
                    <a:pt x="0" y="14329"/>
                  </a:lnTo>
                  <a:cubicBezTo>
                    <a:pt x="0" y="14329"/>
                    <a:pt x="5090" y="21978"/>
                    <a:pt x="13818" y="21978"/>
                  </a:cubicBezTo>
                  <a:cubicBezTo>
                    <a:pt x="14413" y="21978"/>
                    <a:pt x="15025" y="21943"/>
                    <a:pt x="15654" y="21867"/>
                  </a:cubicBezTo>
                  <a:cubicBezTo>
                    <a:pt x="25464" y="20677"/>
                    <a:pt x="24562" y="10037"/>
                    <a:pt x="24562" y="10037"/>
                  </a:cubicBezTo>
                  <a:cubicBezTo>
                    <a:pt x="23741" y="859"/>
                    <a:pt x="9642" y="1"/>
                    <a:pt x="4397" y="1"/>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1064;p48">
              <a:extLst>
                <a:ext uri="{FF2B5EF4-FFF2-40B4-BE49-F238E27FC236}">
                  <a16:creationId xmlns:a16="http://schemas.microsoft.com/office/drawing/2014/main" id="{48449FF4-E3EF-4200-A13D-CD908E692872}"/>
                </a:ext>
              </a:extLst>
            </p:cNvPr>
            <p:cNvSpPr/>
            <p:nvPr/>
          </p:nvSpPr>
          <p:spPr>
            <a:xfrm>
              <a:off x="6441376" y="3809886"/>
              <a:ext cx="134148" cy="519774"/>
            </a:xfrm>
            <a:custGeom>
              <a:avLst/>
              <a:gdLst/>
              <a:ahLst/>
              <a:cxnLst/>
              <a:rect l="l" t="t" r="r" b="b"/>
              <a:pathLst>
                <a:path w="8080" h="31307" extrusionOk="0">
                  <a:moveTo>
                    <a:pt x="1" y="1"/>
                  </a:moveTo>
                  <a:cubicBezTo>
                    <a:pt x="2561" y="10713"/>
                    <a:pt x="4942" y="26438"/>
                    <a:pt x="5591" y="30874"/>
                  </a:cubicBezTo>
                  <a:cubicBezTo>
                    <a:pt x="5843" y="30946"/>
                    <a:pt x="6709" y="31127"/>
                    <a:pt x="8080" y="31307"/>
                  </a:cubicBezTo>
                  <a:cubicBezTo>
                    <a:pt x="4942" y="12047"/>
                    <a:pt x="1" y="1"/>
                    <a:pt x="1" y="1"/>
                  </a:cubicBezTo>
                  <a:close/>
                </a:path>
              </a:pathLst>
            </a:custGeom>
            <a:solidFill>
              <a:srgbClr val="4D4D4D">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1065;p48">
              <a:extLst>
                <a:ext uri="{FF2B5EF4-FFF2-40B4-BE49-F238E27FC236}">
                  <a16:creationId xmlns:a16="http://schemas.microsoft.com/office/drawing/2014/main" id="{3FCBE3E7-594B-4749-AC69-0D9F7466FDC4}"/>
                </a:ext>
              </a:extLst>
            </p:cNvPr>
            <p:cNvSpPr/>
            <p:nvPr/>
          </p:nvSpPr>
          <p:spPr>
            <a:xfrm>
              <a:off x="6197070" y="3439832"/>
              <a:ext cx="343124" cy="204808"/>
            </a:xfrm>
            <a:custGeom>
              <a:avLst/>
              <a:gdLst/>
              <a:ahLst/>
              <a:cxnLst/>
              <a:rect l="l" t="t" r="r" b="b"/>
              <a:pathLst>
                <a:path w="20667" h="12336" extrusionOk="0">
                  <a:moveTo>
                    <a:pt x="20667" y="9233"/>
                  </a:moveTo>
                  <a:cubicBezTo>
                    <a:pt x="20090" y="8620"/>
                    <a:pt x="19512" y="8043"/>
                    <a:pt x="18899" y="7502"/>
                  </a:cubicBezTo>
                  <a:cubicBezTo>
                    <a:pt x="15942" y="9414"/>
                    <a:pt x="12407" y="10207"/>
                    <a:pt x="8909" y="9810"/>
                  </a:cubicBezTo>
                  <a:cubicBezTo>
                    <a:pt x="4292" y="9269"/>
                    <a:pt x="2020" y="6636"/>
                    <a:pt x="938" y="3968"/>
                  </a:cubicBezTo>
                  <a:cubicBezTo>
                    <a:pt x="397" y="2705"/>
                    <a:pt x="72" y="1371"/>
                    <a:pt x="0" y="0"/>
                  </a:cubicBezTo>
                  <a:cubicBezTo>
                    <a:pt x="0" y="0"/>
                    <a:pt x="253" y="10712"/>
                    <a:pt x="10099" y="11902"/>
                  </a:cubicBezTo>
                  <a:cubicBezTo>
                    <a:pt x="13814" y="12335"/>
                    <a:pt x="17565" y="11361"/>
                    <a:pt x="20667" y="9233"/>
                  </a:cubicBezTo>
                  <a:close/>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8" name="Google Shape;1066;p48">
              <a:extLst>
                <a:ext uri="{FF2B5EF4-FFF2-40B4-BE49-F238E27FC236}">
                  <a16:creationId xmlns:a16="http://schemas.microsoft.com/office/drawing/2014/main" id="{638180AD-F579-4330-B0EC-53164C82579D}"/>
                </a:ext>
              </a:extLst>
            </p:cNvPr>
            <p:cNvGrpSpPr/>
            <p:nvPr/>
          </p:nvGrpSpPr>
          <p:grpSpPr>
            <a:xfrm>
              <a:off x="6376111" y="3703895"/>
              <a:ext cx="127557" cy="629965"/>
              <a:chOff x="6376111" y="3703895"/>
              <a:chExt cx="127557" cy="629965"/>
            </a:xfrm>
          </p:grpSpPr>
          <p:sp>
            <p:nvSpPr>
              <p:cNvPr id="125" name="Google Shape;1067;p48">
                <a:extLst>
                  <a:ext uri="{FF2B5EF4-FFF2-40B4-BE49-F238E27FC236}">
                    <a16:creationId xmlns:a16="http://schemas.microsoft.com/office/drawing/2014/main" id="{DF3C496D-4B41-40FE-9ADB-BF6860658F5B}"/>
                  </a:ext>
                </a:extLst>
              </p:cNvPr>
              <p:cNvSpPr/>
              <p:nvPr/>
            </p:nvSpPr>
            <p:spPr>
              <a:xfrm>
                <a:off x="6376111" y="3703895"/>
                <a:ext cx="4200" cy="14394"/>
              </a:xfrm>
              <a:custGeom>
                <a:avLst/>
                <a:gdLst/>
                <a:ahLst/>
                <a:cxnLst/>
                <a:rect l="l" t="t" r="r" b="b"/>
                <a:pathLst>
                  <a:path w="253" h="867" extrusionOk="0">
                    <a:moveTo>
                      <a:pt x="0" y="1"/>
                    </a:moveTo>
                    <a:lnTo>
                      <a:pt x="217" y="866"/>
                    </a:lnTo>
                    <a:lnTo>
                      <a:pt x="253" y="866"/>
                    </a:lnTo>
                    <a:cubicBezTo>
                      <a:pt x="253" y="866"/>
                      <a:pt x="253" y="866"/>
                      <a:pt x="253" y="830"/>
                    </a:cubicBezTo>
                    <a:lnTo>
                      <a:pt x="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068;p48">
                <a:extLst>
                  <a:ext uri="{FF2B5EF4-FFF2-40B4-BE49-F238E27FC236}">
                    <a16:creationId xmlns:a16="http://schemas.microsoft.com/office/drawing/2014/main" id="{A07BF12F-51D1-46C5-9F5A-5A157479725F}"/>
                  </a:ext>
                </a:extLst>
              </p:cNvPr>
              <p:cNvSpPr/>
              <p:nvPr/>
            </p:nvSpPr>
            <p:spPr>
              <a:xfrm>
                <a:off x="6382686" y="3731389"/>
                <a:ext cx="5412" cy="16237"/>
              </a:xfrm>
              <a:custGeom>
                <a:avLst/>
                <a:gdLst/>
                <a:ahLst/>
                <a:cxnLst/>
                <a:rect l="l" t="t" r="r" b="b"/>
                <a:pathLst>
                  <a:path w="326" h="978" extrusionOk="0">
                    <a:moveTo>
                      <a:pt x="58" y="1"/>
                    </a:moveTo>
                    <a:cubicBezTo>
                      <a:pt x="29" y="1"/>
                      <a:pt x="1" y="31"/>
                      <a:pt x="1" y="76"/>
                    </a:cubicBezTo>
                    <a:lnTo>
                      <a:pt x="217" y="942"/>
                    </a:lnTo>
                    <a:cubicBezTo>
                      <a:pt x="217" y="978"/>
                      <a:pt x="253" y="978"/>
                      <a:pt x="290" y="978"/>
                    </a:cubicBezTo>
                    <a:cubicBezTo>
                      <a:pt x="326" y="978"/>
                      <a:pt x="326" y="942"/>
                      <a:pt x="326" y="906"/>
                    </a:cubicBezTo>
                    <a:lnTo>
                      <a:pt x="109" y="40"/>
                    </a:lnTo>
                    <a:cubicBezTo>
                      <a:pt x="95" y="12"/>
                      <a:pt x="76" y="1"/>
                      <a:pt x="5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069;p48">
                <a:extLst>
                  <a:ext uri="{FF2B5EF4-FFF2-40B4-BE49-F238E27FC236}">
                    <a16:creationId xmlns:a16="http://schemas.microsoft.com/office/drawing/2014/main" id="{8FA43AE5-4A25-4E1E-B04A-3FC0CADAA167}"/>
                  </a:ext>
                </a:extLst>
              </p:cNvPr>
              <p:cNvSpPr/>
              <p:nvPr/>
            </p:nvSpPr>
            <p:spPr>
              <a:xfrm>
                <a:off x="6389277" y="3759580"/>
                <a:ext cx="7587" cy="17682"/>
              </a:xfrm>
              <a:custGeom>
                <a:avLst/>
                <a:gdLst/>
                <a:ahLst/>
                <a:cxnLst/>
                <a:rect l="l" t="t" r="r" b="b"/>
                <a:pathLst>
                  <a:path w="457" h="1065" extrusionOk="0">
                    <a:moveTo>
                      <a:pt x="73" y="1"/>
                    </a:moveTo>
                    <a:cubicBezTo>
                      <a:pt x="37" y="37"/>
                      <a:pt x="1" y="73"/>
                      <a:pt x="1" y="109"/>
                    </a:cubicBezTo>
                    <a:lnTo>
                      <a:pt x="217" y="1011"/>
                    </a:lnTo>
                    <a:cubicBezTo>
                      <a:pt x="217" y="1049"/>
                      <a:pt x="248" y="1064"/>
                      <a:pt x="286" y="1064"/>
                    </a:cubicBezTo>
                    <a:cubicBezTo>
                      <a:pt x="358" y="1064"/>
                      <a:pt x="457" y="1009"/>
                      <a:pt x="434" y="939"/>
                    </a:cubicBezTo>
                    <a:lnTo>
                      <a:pt x="181" y="73"/>
                    </a:lnTo>
                    <a:cubicBezTo>
                      <a:pt x="145" y="37"/>
                      <a:pt x="109" y="1"/>
                      <a:pt x="7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070;p48">
                <a:extLst>
                  <a:ext uri="{FF2B5EF4-FFF2-40B4-BE49-F238E27FC236}">
                    <a16:creationId xmlns:a16="http://schemas.microsoft.com/office/drawing/2014/main" id="{CF6B69B8-9E16-45CC-B9AB-5AE30A6EF44B}"/>
                  </a:ext>
                </a:extLst>
              </p:cNvPr>
              <p:cNvSpPr/>
              <p:nvPr/>
            </p:nvSpPr>
            <p:spPr>
              <a:xfrm>
                <a:off x="6395868" y="3788335"/>
                <a:ext cx="8401" cy="18578"/>
              </a:xfrm>
              <a:custGeom>
                <a:avLst/>
                <a:gdLst/>
                <a:ahLst/>
                <a:cxnLst/>
                <a:rect l="l" t="t" r="r" b="b"/>
                <a:pathLst>
                  <a:path w="506" h="1119" extrusionOk="0">
                    <a:moveTo>
                      <a:pt x="109" y="0"/>
                    </a:moveTo>
                    <a:cubicBezTo>
                      <a:pt x="37" y="0"/>
                      <a:pt x="0" y="72"/>
                      <a:pt x="37" y="144"/>
                    </a:cubicBezTo>
                    <a:lnTo>
                      <a:pt x="217" y="1010"/>
                    </a:lnTo>
                    <a:cubicBezTo>
                      <a:pt x="253" y="1082"/>
                      <a:pt x="325" y="1118"/>
                      <a:pt x="397" y="1118"/>
                    </a:cubicBezTo>
                    <a:cubicBezTo>
                      <a:pt x="469" y="1082"/>
                      <a:pt x="505" y="1010"/>
                      <a:pt x="469" y="938"/>
                    </a:cubicBezTo>
                    <a:lnTo>
                      <a:pt x="253" y="72"/>
                    </a:lnTo>
                    <a:cubicBezTo>
                      <a:pt x="217" y="36"/>
                      <a:pt x="181" y="0"/>
                      <a:pt x="1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071;p48">
                <a:extLst>
                  <a:ext uri="{FF2B5EF4-FFF2-40B4-BE49-F238E27FC236}">
                    <a16:creationId xmlns:a16="http://schemas.microsoft.com/office/drawing/2014/main" id="{8F0221A3-FD44-43D3-8930-CDA2EEB172AD}"/>
                  </a:ext>
                </a:extLst>
              </p:cNvPr>
              <p:cNvSpPr/>
              <p:nvPr/>
            </p:nvSpPr>
            <p:spPr>
              <a:xfrm>
                <a:off x="6402459" y="3816908"/>
                <a:ext cx="8999" cy="19342"/>
              </a:xfrm>
              <a:custGeom>
                <a:avLst/>
                <a:gdLst/>
                <a:ahLst/>
                <a:cxnLst/>
                <a:rect l="l" t="t" r="r" b="b"/>
                <a:pathLst>
                  <a:path w="542" h="1165" extrusionOk="0">
                    <a:moveTo>
                      <a:pt x="184" y="1"/>
                    </a:moveTo>
                    <a:cubicBezTo>
                      <a:pt x="171" y="1"/>
                      <a:pt x="158" y="4"/>
                      <a:pt x="144" y="10"/>
                    </a:cubicBezTo>
                    <a:cubicBezTo>
                      <a:pt x="72" y="10"/>
                      <a:pt x="0" y="83"/>
                      <a:pt x="36" y="155"/>
                    </a:cubicBezTo>
                    <a:lnTo>
                      <a:pt x="253" y="1056"/>
                    </a:lnTo>
                    <a:cubicBezTo>
                      <a:pt x="253" y="1129"/>
                      <a:pt x="325" y="1165"/>
                      <a:pt x="433" y="1165"/>
                    </a:cubicBezTo>
                    <a:cubicBezTo>
                      <a:pt x="505" y="1129"/>
                      <a:pt x="541" y="1056"/>
                      <a:pt x="541" y="984"/>
                    </a:cubicBezTo>
                    <a:lnTo>
                      <a:pt x="289" y="119"/>
                    </a:lnTo>
                    <a:cubicBezTo>
                      <a:pt x="289" y="60"/>
                      <a:pt x="241" y="1"/>
                      <a:pt x="18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072;p48">
                <a:extLst>
                  <a:ext uri="{FF2B5EF4-FFF2-40B4-BE49-F238E27FC236}">
                    <a16:creationId xmlns:a16="http://schemas.microsoft.com/office/drawing/2014/main" id="{B2DFE5CE-74B4-452C-AC23-40E5AE58525D}"/>
                  </a:ext>
                </a:extLst>
              </p:cNvPr>
              <p:cNvSpPr/>
              <p:nvPr/>
            </p:nvSpPr>
            <p:spPr>
              <a:xfrm>
                <a:off x="6409632" y="3845216"/>
                <a:ext cx="9380" cy="20537"/>
              </a:xfrm>
              <a:custGeom>
                <a:avLst/>
                <a:gdLst/>
                <a:ahLst/>
                <a:cxnLst/>
                <a:rect l="l" t="t" r="r" b="b"/>
                <a:pathLst>
                  <a:path w="565" h="1237" extrusionOk="0">
                    <a:moveTo>
                      <a:pt x="145" y="1"/>
                    </a:moveTo>
                    <a:cubicBezTo>
                      <a:pt x="37" y="37"/>
                      <a:pt x="1" y="109"/>
                      <a:pt x="1" y="217"/>
                    </a:cubicBezTo>
                    <a:lnTo>
                      <a:pt x="181" y="1119"/>
                    </a:lnTo>
                    <a:cubicBezTo>
                      <a:pt x="209" y="1201"/>
                      <a:pt x="273" y="1237"/>
                      <a:pt x="340" y="1237"/>
                    </a:cubicBezTo>
                    <a:cubicBezTo>
                      <a:pt x="449" y="1237"/>
                      <a:pt x="564" y="1144"/>
                      <a:pt x="542" y="1010"/>
                    </a:cubicBezTo>
                    <a:lnTo>
                      <a:pt x="326" y="145"/>
                    </a:lnTo>
                    <a:cubicBezTo>
                      <a:pt x="290" y="37"/>
                      <a:pt x="217" y="1"/>
                      <a:pt x="14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073;p48">
                <a:extLst>
                  <a:ext uri="{FF2B5EF4-FFF2-40B4-BE49-F238E27FC236}">
                    <a16:creationId xmlns:a16="http://schemas.microsoft.com/office/drawing/2014/main" id="{6D0C5449-852A-493D-A233-5CE465EF8BF6}"/>
                  </a:ext>
                </a:extLst>
              </p:cNvPr>
              <p:cNvSpPr/>
              <p:nvPr/>
            </p:nvSpPr>
            <p:spPr>
              <a:xfrm>
                <a:off x="6415625" y="3874403"/>
                <a:ext cx="10194" cy="20305"/>
              </a:xfrm>
              <a:custGeom>
                <a:avLst/>
                <a:gdLst/>
                <a:ahLst/>
                <a:cxnLst/>
                <a:rect l="l" t="t" r="r" b="b"/>
                <a:pathLst>
                  <a:path w="614" h="1223" extrusionOk="0">
                    <a:moveTo>
                      <a:pt x="224" y="0"/>
                    </a:moveTo>
                    <a:cubicBezTo>
                      <a:pt x="209" y="0"/>
                      <a:pt x="194" y="3"/>
                      <a:pt x="181" y="10"/>
                    </a:cubicBezTo>
                    <a:cubicBezTo>
                      <a:pt x="73" y="10"/>
                      <a:pt x="1" y="118"/>
                      <a:pt x="37" y="226"/>
                    </a:cubicBezTo>
                    <a:lnTo>
                      <a:pt x="217" y="1092"/>
                    </a:lnTo>
                    <a:cubicBezTo>
                      <a:pt x="247" y="1183"/>
                      <a:pt x="322" y="1223"/>
                      <a:pt x="398" y="1223"/>
                    </a:cubicBezTo>
                    <a:cubicBezTo>
                      <a:pt x="504" y="1223"/>
                      <a:pt x="614" y="1146"/>
                      <a:pt x="614" y="1020"/>
                    </a:cubicBezTo>
                    <a:lnTo>
                      <a:pt x="397" y="118"/>
                    </a:lnTo>
                    <a:cubicBezTo>
                      <a:pt x="368" y="59"/>
                      <a:pt x="290" y="0"/>
                      <a:pt x="22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074;p48">
                <a:extLst>
                  <a:ext uri="{FF2B5EF4-FFF2-40B4-BE49-F238E27FC236}">
                    <a16:creationId xmlns:a16="http://schemas.microsoft.com/office/drawing/2014/main" id="{0DE4BDC4-2D1B-45C6-9BA4-30519023A261}"/>
                  </a:ext>
                </a:extLst>
              </p:cNvPr>
              <p:cNvSpPr/>
              <p:nvPr/>
            </p:nvSpPr>
            <p:spPr>
              <a:xfrm>
                <a:off x="6422216" y="3903142"/>
                <a:ext cx="10792" cy="21284"/>
              </a:xfrm>
              <a:custGeom>
                <a:avLst/>
                <a:gdLst/>
                <a:ahLst/>
                <a:cxnLst/>
                <a:rect l="l" t="t" r="r" b="b"/>
                <a:pathLst>
                  <a:path w="650" h="1282" extrusionOk="0">
                    <a:moveTo>
                      <a:pt x="238" y="1"/>
                    </a:moveTo>
                    <a:cubicBezTo>
                      <a:pt x="219" y="1"/>
                      <a:pt x="200" y="4"/>
                      <a:pt x="181" y="10"/>
                    </a:cubicBezTo>
                    <a:cubicBezTo>
                      <a:pt x="73" y="46"/>
                      <a:pt x="0" y="154"/>
                      <a:pt x="36" y="263"/>
                    </a:cubicBezTo>
                    <a:lnTo>
                      <a:pt x="217" y="1128"/>
                    </a:lnTo>
                    <a:cubicBezTo>
                      <a:pt x="246" y="1217"/>
                      <a:pt x="325" y="1282"/>
                      <a:pt x="412" y="1282"/>
                    </a:cubicBezTo>
                    <a:cubicBezTo>
                      <a:pt x="431" y="1282"/>
                      <a:pt x="450" y="1279"/>
                      <a:pt x="469" y="1272"/>
                    </a:cubicBezTo>
                    <a:cubicBezTo>
                      <a:pt x="577" y="1236"/>
                      <a:pt x="650" y="1128"/>
                      <a:pt x="614" y="1020"/>
                    </a:cubicBezTo>
                    <a:lnTo>
                      <a:pt x="397" y="154"/>
                    </a:lnTo>
                    <a:cubicBezTo>
                      <a:pt x="397" y="65"/>
                      <a:pt x="324" y="1"/>
                      <a:pt x="23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075;p48">
                <a:extLst>
                  <a:ext uri="{FF2B5EF4-FFF2-40B4-BE49-F238E27FC236}">
                    <a16:creationId xmlns:a16="http://schemas.microsoft.com/office/drawing/2014/main" id="{C250C425-3543-4C10-91D6-1C94492D3A7F}"/>
                  </a:ext>
                </a:extLst>
              </p:cNvPr>
              <p:cNvSpPr/>
              <p:nvPr/>
            </p:nvSpPr>
            <p:spPr>
              <a:xfrm>
                <a:off x="6428808" y="3932478"/>
                <a:ext cx="10891" cy="21600"/>
              </a:xfrm>
              <a:custGeom>
                <a:avLst/>
                <a:gdLst/>
                <a:ahLst/>
                <a:cxnLst/>
                <a:rect l="l" t="t" r="r" b="b"/>
                <a:pathLst>
                  <a:path w="656" h="1301" extrusionOk="0">
                    <a:moveTo>
                      <a:pt x="238" y="1"/>
                    </a:moveTo>
                    <a:cubicBezTo>
                      <a:pt x="219" y="1"/>
                      <a:pt x="200" y="4"/>
                      <a:pt x="180" y="10"/>
                    </a:cubicBezTo>
                    <a:cubicBezTo>
                      <a:pt x="72" y="10"/>
                      <a:pt x="0" y="119"/>
                      <a:pt x="36" y="227"/>
                    </a:cubicBezTo>
                    <a:lnTo>
                      <a:pt x="217" y="1128"/>
                    </a:lnTo>
                    <a:cubicBezTo>
                      <a:pt x="232" y="1250"/>
                      <a:pt x="317" y="1301"/>
                      <a:pt x="405" y="1301"/>
                    </a:cubicBezTo>
                    <a:cubicBezTo>
                      <a:pt x="527" y="1301"/>
                      <a:pt x="655" y="1203"/>
                      <a:pt x="613" y="1056"/>
                    </a:cubicBezTo>
                    <a:lnTo>
                      <a:pt x="433" y="155"/>
                    </a:lnTo>
                    <a:cubicBezTo>
                      <a:pt x="403" y="66"/>
                      <a:pt x="325" y="1"/>
                      <a:pt x="23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076;p48">
                <a:extLst>
                  <a:ext uri="{FF2B5EF4-FFF2-40B4-BE49-F238E27FC236}">
                    <a16:creationId xmlns:a16="http://schemas.microsoft.com/office/drawing/2014/main" id="{B9D1BEE9-32C7-45AA-973D-716CD439D4D0}"/>
                  </a:ext>
                </a:extLst>
              </p:cNvPr>
              <p:cNvSpPr/>
              <p:nvPr/>
            </p:nvSpPr>
            <p:spPr>
              <a:xfrm>
                <a:off x="6434785" y="3961234"/>
                <a:ext cx="11406" cy="21882"/>
              </a:xfrm>
              <a:custGeom>
                <a:avLst/>
                <a:gdLst/>
                <a:ahLst/>
                <a:cxnLst/>
                <a:rect l="l" t="t" r="r" b="b"/>
                <a:pathLst>
                  <a:path w="687" h="1318" extrusionOk="0">
                    <a:moveTo>
                      <a:pt x="272" y="0"/>
                    </a:moveTo>
                    <a:cubicBezTo>
                      <a:pt x="254" y="0"/>
                      <a:pt x="236" y="3"/>
                      <a:pt x="217" y="10"/>
                    </a:cubicBezTo>
                    <a:cubicBezTo>
                      <a:pt x="73" y="46"/>
                      <a:pt x="1" y="154"/>
                      <a:pt x="37" y="262"/>
                    </a:cubicBezTo>
                    <a:lnTo>
                      <a:pt x="217" y="1164"/>
                    </a:lnTo>
                    <a:cubicBezTo>
                      <a:pt x="247" y="1253"/>
                      <a:pt x="325" y="1317"/>
                      <a:pt x="413" y="1317"/>
                    </a:cubicBezTo>
                    <a:cubicBezTo>
                      <a:pt x="431" y="1317"/>
                      <a:pt x="451" y="1314"/>
                      <a:pt x="470" y="1308"/>
                    </a:cubicBezTo>
                    <a:cubicBezTo>
                      <a:pt x="578" y="1272"/>
                      <a:pt x="686" y="1164"/>
                      <a:pt x="650" y="1056"/>
                    </a:cubicBezTo>
                    <a:lnTo>
                      <a:pt x="434" y="190"/>
                    </a:lnTo>
                    <a:cubicBezTo>
                      <a:pt x="434" y="70"/>
                      <a:pt x="359" y="0"/>
                      <a:pt x="27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077;p48">
                <a:extLst>
                  <a:ext uri="{FF2B5EF4-FFF2-40B4-BE49-F238E27FC236}">
                    <a16:creationId xmlns:a16="http://schemas.microsoft.com/office/drawing/2014/main" id="{0F6B36BD-B5F0-414A-9BF4-BFE519F836F3}"/>
                  </a:ext>
                </a:extLst>
              </p:cNvPr>
              <p:cNvSpPr/>
              <p:nvPr/>
            </p:nvSpPr>
            <p:spPr>
              <a:xfrm>
                <a:off x="6441376" y="3991102"/>
                <a:ext cx="10792" cy="21799"/>
              </a:xfrm>
              <a:custGeom>
                <a:avLst/>
                <a:gdLst/>
                <a:ahLst/>
                <a:cxnLst/>
                <a:rect l="l" t="t" r="r" b="b"/>
                <a:pathLst>
                  <a:path w="650" h="1313" extrusionOk="0">
                    <a:moveTo>
                      <a:pt x="261" y="0"/>
                    </a:moveTo>
                    <a:cubicBezTo>
                      <a:pt x="235" y="0"/>
                      <a:pt x="208" y="5"/>
                      <a:pt x="181" y="14"/>
                    </a:cubicBezTo>
                    <a:cubicBezTo>
                      <a:pt x="73" y="14"/>
                      <a:pt x="1" y="122"/>
                      <a:pt x="1" y="266"/>
                    </a:cubicBezTo>
                    <a:lnTo>
                      <a:pt x="181" y="1132"/>
                    </a:lnTo>
                    <a:cubicBezTo>
                      <a:pt x="217" y="1240"/>
                      <a:pt x="325" y="1312"/>
                      <a:pt x="469" y="1312"/>
                    </a:cubicBezTo>
                    <a:cubicBezTo>
                      <a:pt x="578" y="1276"/>
                      <a:pt x="650" y="1168"/>
                      <a:pt x="614" y="1024"/>
                    </a:cubicBezTo>
                    <a:lnTo>
                      <a:pt x="433" y="122"/>
                    </a:lnTo>
                    <a:cubicBezTo>
                      <a:pt x="406" y="41"/>
                      <a:pt x="339" y="0"/>
                      <a:pt x="26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078;p48">
                <a:extLst>
                  <a:ext uri="{FF2B5EF4-FFF2-40B4-BE49-F238E27FC236}">
                    <a16:creationId xmlns:a16="http://schemas.microsoft.com/office/drawing/2014/main" id="{9BB514A3-0A55-42EE-8192-9DCB409551F1}"/>
                  </a:ext>
                </a:extLst>
              </p:cNvPr>
              <p:cNvSpPr/>
              <p:nvPr/>
            </p:nvSpPr>
            <p:spPr>
              <a:xfrm>
                <a:off x="6447369" y="4019907"/>
                <a:ext cx="10792" cy="22330"/>
              </a:xfrm>
              <a:custGeom>
                <a:avLst/>
                <a:gdLst/>
                <a:ahLst/>
                <a:cxnLst/>
                <a:rect l="l" t="t" r="r" b="b"/>
                <a:pathLst>
                  <a:path w="650" h="1345" extrusionOk="0">
                    <a:moveTo>
                      <a:pt x="239" y="1"/>
                    </a:moveTo>
                    <a:cubicBezTo>
                      <a:pt x="219" y="1"/>
                      <a:pt x="199" y="4"/>
                      <a:pt x="181" y="10"/>
                    </a:cubicBezTo>
                    <a:cubicBezTo>
                      <a:pt x="72" y="46"/>
                      <a:pt x="0" y="154"/>
                      <a:pt x="0" y="263"/>
                    </a:cubicBezTo>
                    <a:lnTo>
                      <a:pt x="181" y="1164"/>
                    </a:lnTo>
                    <a:cubicBezTo>
                      <a:pt x="217" y="1273"/>
                      <a:pt x="325" y="1345"/>
                      <a:pt x="469" y="1345"/>
                    </a:cubicBezTo>
                    <a:cubicBezTo>
                      <a:pt x="577" y="1309"/>
                      <a:pt x="649" y="1200"/>
                      <a:pt x="649" y="1056"/>
                    </a:cubicBezTo>
                    <a:lnTo>
                      <a:pt x="469" y="154"/>
                    </a:lnTo>
                    <a:lnTo>
                      <a:pt x="469" y="191"/>
                    </a:lnTo>
                    <a:cubicBezTo>
                      <a:pt x="439" y="71"/>
                      <a:pt x="335" y="1"/>
                      <a:pt x="23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079;p48">
                <a:extLst>
                  <a:ext uri="{FF2B5EF4-FFF2-40B4-BE49-F238E27FC236}">
                    <a16:creationId xmlns:a16="http://schemas.microsoft.com/office/drawing/2014/main" id="{B9E3EA17-A482-494F-9C81-ED7B5EBDC1A4}"/>
                  </a:ext>
                </a:extLst>
              </p:cNvPr>
              <p:cNvSpPr/>
              <p:nvPr/>
            </p:nvSpPr>
            <p:spPr>
              <a:xfrm>
                <a:off x="6453346" y="4049260"/>
                <a:ext cx="10211" cy="21882"/>
              </a:xfrm>
              <a:custGeom>
                <a:avLst/>
                <a:gdLst/>
                <a:ahLst/>
                <a:cxnLst/>
                <a:rect l="l" t="t" r="r" b="b"/>
                <a:pathLst>
                  <a:path w="615" h="1318" extrusionOk="0">
                    <a:moveTo>
                      <a:pt x="238" y="0"/>
                    </a:moveTo>
                    <a:cubicBezTo>
                      <a:pt x="220" y="0"/>
                      <a:pt x="200" y="3"/>
                      <a:pt x="181" y="9"/>
                    </a:cubicBezTo>
                    <a:cubicBezTo>
                      <a:pt x="73" y="9"/>
                      <a:pt x="1" y="118"/>
                      <a:pt x="1" y="262"/>
                    </a:cubicBezTo>
                    <a:lnTo>
                      <a:pt x="181" y="1164"/>
                    </a:lnTo>
                    <a:cubicBezTo>
                      <a:pt x="211" y="1253"/>
                      <a:pt x="289" y="1317"/>
                      <a:pt x="377" y="1317"/>
                    </a:cubicBezTo>
                    <a:cubicBezTo>
                      <a:pt x="395" y="1317"/>
                      <a:pt x="415" y="1314"/>
                      <a:pt x="434" y="1308"/>
                    </a:cubicBezTo>
                    <a:cubicBezTo>
                      <a:pt x="542" y="1308"/>
                      <a:pt x="614" y="1164"/>
                      <a:pt x="614" y="1055"/>
                    </a:cubicBezTo>
                    <a:lnTo>
                      <a:pt x="434" y="154"/>
                    </a:lnTo>
                    <a:cubicBezTo>
                      <a:pt x="404" y="65"/>
                      <a:pt x="325" y="0"/>
                      <a:pt x="2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080;p48">
                <a:extLst>
                  <a:ext uri="{FF2B5EF4-FFF2-40B4-BE49-F238E27FC236}">
                    <a16:creationId xmlns:a16="http://schemas.microsoft.com/office/drawing/2014/main" id="{A5DDBC2C-7768-4141-B769-1187CD9DBB99}"/>
                  </a:ext>
                </a:extLst>
              </p:cNvPr>
              <p:cNvSpPr/>
              <p:nvPr/>
            </p:nvSpPr>
            <p:spPr>
              <a:xfrm>
                <a:off x="6459340" y="4078597"/>
                <a:ext cx="9961" cy="21716"/>
              </a:xfrm>
              <a:custGeom>
                <a:avLst/>
                <a:gdLst/>
                <a:ahLst/>
                <a:cxnLst/>
                <a:rect l="l" t="t" r="r" b="b"/>
                <a:pathLst>
                  <a:path w="600" h="1308" extrusionOk="0">
                    <a:moveTo>
                      <a:pt x="238" y="0"/>
                    </a:moveTo>
                    <a:cubicBezTo>
                      <a:pt x="219" y="0"/>
                      <a:pt x="200" y="3"/>
                      <a:pt x="181" y="10"/>
                    </a:cubicBezTo>
                    <a:cubicBezTo>
                      <a:pt x="73" y="10"/>
                      <a:pt x="1" y="118"/>
                      <a:pt x="1" y="262"/>
                    </a:cubicBezTo>
                    <a:lnTo>
                      <a:pt x="181" y="1164"/>
                    </a:lnTo>
                    <a:cubicBezTo>
                      <a:pt x="210" y="1264"/>
                      <a:pt x="284" y="1308"/>
                      <a:pt x="361" y="1308"/>
                    </a:cubicBezTo>
                    <a:cubicBezTo>
                      <a:pt x="477" y="1308"/>
                      <a:pt x="599" y="1208"/>
                      <a:pt x="578" y="1056"/>
                    </a:cubicBezTo>
                    <a:lnTo>
                      <a:pt x="433" y="154"/>
                    </a:lnTo>
                    <a:cubicBezTo>
                      <a:pt x="404" y="65"/>
                      <a:pt x="325" y="0"/>
                      <a:pt x="2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081;p48">
                <a:extLst>
                  <a:ext uri="{FF2B5EF4-FFF2-40B4-BE49-F238E27FC236}">
                    <a16:creationId xmlns:a16="http://schemas.microsoft.com/office/drawing/2014/main" id="{AF069D18-198D-41E8-8CF0-8FD4D360CE7B}"/>
                  </a:ext>
                </a:extLst>
              </p:cNvPr>
              <p:cNvSpPr/>
              <p:nvPr/>
            </p:nvSpPr>
            <p:spPr>
              <a:xfrm>
                <a:off x="6464735" y="4107934"/>
                <a:ext cx="10194" cy="21882"/>
              </a:xfrm>
              <a:custGeom>
                <a:avLst/>
                <a:gdLst/>
                <a:ahLst/>
                <a:cxnLst/>
                <a:rect l="l" t="t" r="r" b="b"/>
                <a:pathLst>
                  <a:path w="614" h="1318" extrusionOk="0">
                    <a:moveTo>
                      <a:pt x="271" y="1"/>
                    </a:moveTo>
                    <a:cubicBezTo>
                      <a:pt x="254" y="1"/>
                      <a:pt x="236" y="4"/>
                      <a:pt x="217" y="10"/>
                    </a:cubicBezTo>
                    <a:cubicBezTo>
                      <a:pt x="72" y="10"/>
                      <a:pt x="0" y="118"/>
                      <a:pt x="36" y="226"/>
                    </a:cubicBezTo>
                    <a:lnTo>
                      <a:pt x="217" y="1128"/>
                    </a:lnTo>
                    <a:cubicBezTo>
                      <a:pt x="217" y="1248"/>
                      <a:pt x="291" y="1318"/>
                      <a:pt x="378" y="1318"/>
                    </a:cubicBezTo>
                    <a:cubicBezTo>
                      <a:pt x="396" y="1318"/>
                      <a:pt x="414" y="1315"/>
                      <a:pt x="433" y="1308"/>
                    </a:cubicBezTo>
                    <a:cubicBezTo>
                      <a:pt x="541" y="1272"/>
                      <a:pt x="613" y="1200"/>
                      <a:pt x="577" y="1092"/>
                    </a:cubicBezTo>
                    <a:lnTo>
                      <a:pt x="433" y="190"/>
                    </a:lnTo>
                    <a:lnTo>
                      <a:pt x="433" y="154"/>
                    </a:lnTo>
                    <a:cubicBezTo>
                      <a:pt x="403" y="65"/>
                      <a:pt x="349" y="1"/>
                      <a:pt x="27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082;p48">
                <a:extLst>
                  <a:ext uri="{FF2B5EF4-FFF2-40B4-BE49-F238E27FC236}">
                    <a16:creationId xmlns:a16="http://schemas.microsoft.com/office/drawing/2014/main" id="{E5F2880B-8442-4B06-98CF-371AE0C7054D}"/>
                  </a:ext>
                </a:extLst>
              </p:cNvPr>
              <p:cNvSpPr/>
              <p:nvPr/>
            </p:nvSpPr>
            <p:spPr>
              <a:xfrm>
                <a:off x="6470712" y="4137436"/>
                <a:ext cx="9596" cy="21567"/>
              </a:xfrm>
              <a:custGeom>
                <a:avLst/>
                <a:gdLst/>
                <a:ahLst/>
                <a:cxnLst/>
                <a:rect l="l" t="t" r="r" b="b"/>
                <a:pathLst>
                  <a:path w="578" h="1299" extrusionOk="0">
                    <a:moveTo>
                      <a:pt x="145" y="0"/>
                    </a:moveTo>
                    <a:cubicBezTo>
                      <a:pt x="37" y="36"/>
                      <a:pt x="1" y="145"/>
                      <a:pt x="1" y="253"/>
                    </a:cubicBezTo>
                    <a:lnTo>
                      <a:pt x="181" y="1154"/>
                    </a:lnTo>
                    <a:cubicBezTo>
                      <a:pt x="181" y="1263"/>
                      <a:pt x="289" y="1299"/>
                      <a:pt x="398" y="1299"/>
                    </a:cubicBezTo>
                    <a:cubicBezTo>
                      <a:pt x="506" y="1263"/>
                      <a:pt x="578" y="1191"/>
                      <a:pt x="542" y="1082"/>
                    </a:cubicBezTo>
                    <a:lnTo>
                      <a:pt x="398" y="181"/>
                    </a:lnTo>
                    <a:cubicBezTo>
                      <a:pt x="361" y="72"/>
                      <a:pt x="253" y="0"/>
                      <a:pt x="14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083;p48">
                <a:extLst>
                  <a:ext uri="{FF2B5EF4-FFF2-40B4-BE49-F238E27FC236}">
                    <a16:creationId xmlns:a16="http://schemas.microsoft.com/office/drawing/2014/main" id="{0130B739-47E1-420E-BD76-0A2DC4D291E9}"/>
                  </a:ext>
                </a:extLst>
              </p:cNvPr>
              <p:cNvSpPr/>
              <p:nvPr/>
            </p:nvSpPr>
            <p:spPr>
              <a:xfrm>
                <a:off x="6476108" y="4167221"/>
                <a:ext cx="8401" cy="21135"/>
              </a:xfrm>
              <a:custGeom>
                <a:avLst/>
                <a:gdLst/>
                <a:ahLst/>
                <a:cxnLst/>
                <a:rect l="l" t="t" r="r" b="b"/>
                <a:pathLst>
                  <a:path w="506" h="1273" extrusionOk="0">
                    <a:moveTo>
                      <a:pt x="202" y="0"/>
                    </a:moveTo>
                    <a:cubicBezTo>
                      <a:pt x="183" y="0"/>
                      <a:pt x="164" y="3"/>
                      <a:pt x="145" y="10"/>
                    </a:cubicBezTo>
                    <a:cubicBezTo>
                      <a:pt x="36" y="10"/>
                      <a:pt x="0" y="118"/>
                      <a:pt x="0" y="226"/>
                    </a:cubicBezTo>
                    <a:lnTo>
                      <a:pt x="181" y="1128"/>
                    </a:lnTo>
                    <a:cubicBezTo>
                      <a:pt x="181" y="1200"/>
                      <a:pt x="253" y="1272"/>
                      <a:pt x="361" y="1272"/>
                    </a:cubicBezTo>
                    <a:cubicBezTo>
                      <a:pt x="469" y="1236"/>
                      <a:pt x="505" y="1164"/>
                      <a:pt x="505" y="1056"/>
                    </a:cubicBezTo>
                    <a:lnTo>
                      <a:pt x="361" y="154"/>
                    </a:lnTo>
                    <a:cubicBezTo>
                      <a:pt x="361" y="65"/>
                      <a:pt x="288" y="0"/>
                      <a:pt x="20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084;p48">
                <a:extLst>
                  <a:ext uri="{FF2B5EF4-FFF2-40B4-BE49-F238E27FC236}">
                    <a16:creationId xmlns:a16="http://schemas.microsoft.com/office/drawing/2014/main" id="{596466A3-23B7-4F6A-BB1F-C9B5A2DDB256}"/>
                  </a:ext>
                </a:extLst>
              </p:cNvPr>
              <p:cNvSpPr/>
              <p:nvPr/>
            </p:nvSpPr>
            <p:spPr>
              <a:xfrm>
                <a:off x="6481504" y="4197155"/>
                <a:ext cx="7787" cy="20089"/>
              </a:xfrm>
              <a:custGeom>
                <a:avLst/>
                <a:gdLst/>
                <a:ahLst/>
                <a:cxnLst/>
                <a:rect l="l" t="t" r="r" b="b"/>
                <a:pathLst>
                  <a:path w="469" h="1210" extrusionOk="0">
                    <a:moveTo>
                      <a:pt x="184" y="0"/>
                    </a:moveTo>
                    <a:cubicBezTo>
                      <a:pt x="171" y="0"/>
                      <a:pt x="158" y="3"/>
                      <a:pt x="144" y="10"/>
                    </a:cubicBezTo>
                    <a:cubicBezTo>
                      <a:pt x="36" y="10"/>
                      <a:pt x="0" y="82"/>
                      <a:pt x="0" y="190"/>
                    </a:cubicBezTo>
                    <a:lnTo>
                      <a:pt x="144" y="1092"/>
                    </a:lnTo>
                    <a:cubicBezTo>
                      <a:pt x="174" y="1151"/>
                      <a:pt x="227" y="1210"/>
                      <a:pt x="285" y="1210"/>
                    </a:cubicBezTo>
                    <a:cubicBezTo>
                      <a:pt x="298" y="1210"/>
                      <a:pt x="311" y="1207"/>
                      <a:pt x="325" y="1200"/>
                    </a:cubicBezTo>
                    <a:cubicBezTo>
                      <a:pt x="397" y="1200"/>
                      <a:pt x="469" y="1128"/>
                      <a:pt x="469" y="1056"/>
                    </a:cubicBezTo>
                    <a:lnTo>
                      <a:pt x="325" y="154"/>
                    </a:lnTo>
                    <a:lnTo>
                      <a:pt x="325" y="118"/>
                    </a:lnTo>
                    <a:cubicBezTo>
                      <a:pt x="295" y="59"/>
                      <a:pt x="242" y="0"/>
                      <a:pt x="1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085;p48">
                <a:extLst>
                  <a:ext uri="{FF2B5EF4-FFF2-40B4-BE49-F238E27FC236}">
                    <a16:creationId xmlns:a16="http://schemas.microsoft.com/office/drawing/2014/main" id="{BBE9C760-3E15-4C4B-9EB9-71D2D2CA2BF4}"/>
                  </a:ext>
                </a:extLst>
              </p:cNvPr>
              <p:cNvSpPr/>
              <p:nvPr/>
            </p:nvSpPr>
            <p:spPr>
              <a:xfrm>
                <a:off x="6486286" y="4226658"/>
                <a:ext cx="7205" cy="19774"/>
              </a:xfrm>
              <a:custGeom>
                <a:avLst/>
                <a:gdLst/>
                <a:ahLst/>
                <a:cxnLst/>
                <a:rect l="l" t="t" r="r" b="b"/>
                <a:pathLst>
                  <a:path w="434" h="1191" extrusionOk="0">
                    <a:moveTo>
                      <a:pt x="145" y="0"/>
                    </a:moveTo>
                    <a:cubicBezTo>
                      <a:pt x="73" y="36"/>
                      <a:pt x="1" y="109"/>
                      <a:pt x="37" y="181"/>
                    </a:cubicBezTo>
                    <a:lnTo>
                      <a:pt x="181" y="1082"/>
                    </a:lnTo>
                    <a:cubicBezTo>
                      <a:pt x="181" y="1154"/>
                      <a:pt x="253" y="1191"/>
                      <a:pt x="325" y="1191"/>
                    </a:cubicBezTo>
                    <a:cubicBezTo>
                      <a:pt x="397" y="1191"/>
                      <a:pt x="433" y="1118"/>
                      <a:pt x="433" y="1046"/>
                    </a:cubicBezTo>
                    <a:lnTo>
                      <a:pt x="289" y="145"/>
                    </a:lnTo>
                    <a:cubicBezTo>
                      <a:pt x="289" y="72"/>
                      <a:pt x="217" y="0"/>
                      <a:pt x="14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086;p48">
                <a:extLst>
                  <a:ext uri="{FF2B5EF4-FFF2-40B4-BE49-F238E27FC236}">
                    <a16:creationId xmlns:a16="http://schemas.microsoft.com/office/drawing/2014/main" id="{00DDAA10-1517-471A-B683-4779675B1A12}"/>
                  </a:ext>
                </a:extLst>
              </p:cNvPr>
              <p:cNvSpPr/>
              <p:nvPr/>
            </p:nvSpPr>
            <p:spPr>
              <a:xfrm>
                <a:off x="6491084" y="4256958"/>
                <a:ext cx="5994" cy="18811"/>
              </a:xfrm>
              <a:custGeom>
                <a:avLst/>
                <a:gdLst/>
                <a:ahLst/>
                <a:cxnLst/>
                <a:rect l="l" t="t" r="r" b="b"/>
                <a:pathLst>
                  <a:path w="361" h="1133" extrusionOk="0">
                    <a:moveTo>
                      <a:pt x="165" y="1"/>
                    </a:moveTo>
                    <a:cubicBezTo>
                      <a:pt x="147" y="1"/>
                      <a:pt x="128" y="5"/>
                      <a:pt x="108" y="15"/>
                    </a:cubicBezTo>
                    <a:cubicBezTo>
                      <a:pt x="36" y="15"/>
                      <a:pt x="0" y="87"/>
                      <a:pt x="36" y="123"/>
                    </a:cubicBezTo>
                    <a:lnTo>
                      <a:pt x="180" y="1025"/>
                    </a:lnTo>
                    <a:cubicBezTo>
                      <a:pt x="180" y="1097"/>
                      <a:pt x="217" y="1133"/>
                      <a:pt x="289" y="1133"/>
                    </a:cubicBezTo>
                    <a:cubicBezTo>
                      <a:pt x="325" y="1133"/>
                      <a:pt x="361" y="1061"/>
                      <a:pt x="361" y="1025"/>
                    </a:cubicBezTo>
                    <a:lnTo>
                      <a:pt x="253" y="123"/>
                    </a:lnTo>
                    <a:lnTo>
                      <a:pt x="253" y="87"/>
                    </a:lnTo>
                    <a:cubicBezTo>
                      <a:pt x="253" y="34"/>
                      <a:pt x="214" y="1"/>
                      <a:pt x="16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087;p48">
                <a:extLst>
                  <a:ext uri="{FF2B5EF4-FFF2-40B4-BE49-F238E27FC236}">
                    <a16:creationId xmlns:a16="http://schemas.microsoft.com/office/drawing/2014/main" id="{7622FE81-D536-4A52-85B4-35C1522F79FF}"/>
                  </a:ext>
                </a:extLst>
              </p:cNvPr>
              <p:cNvSpPr/>
              <p:nvPr/>
            </p:nvSpPr>
            <p:spPr>
              <a:xfrm>
                <a:off x="6495865" y="4287141"/>
                <a:ext cx="4815" cy="17383"/>
              </a:xfrm>
              <a:custGeom>
                <a:avLst/>
                <a:gdLst/>
                <a:ahLst/>
                <a:cxnLst/>
                <a:rect l="l" t="t" r="r" b="b"/>
                <a:pathLst>
                  <a:path w="290" h="1047" extrusionOk="0">
                    <a:moveTo>
                      <a:pt x="73" y="0"/>
                    </a:moveTo>
                    <a:cubicBezTo>
                      <a:pt x="37" y="0"/>
                      <a:pt x="1" y="72"/>
                      <a:pt x="37" y="108"/>
                    </a:cubicBezTo>
                    <a:lnTo>
                      <a:pt x="145" y="1010"/>
                    </a:lnTo>
                    <a:cubicBezTo>
                      <a:pt x="145" y="1046"/>
                      <a:pt x="181" y="1046"/>
                      <a:pt x="217" y="1046"/>
                    </a:cubicBezTo>
                    <a:cubicBezTo>
                      <a:pt x="253" y="1046"/>
                      <a:pt x="289" y="1010"/>
                      <a:pt x="289" y="974"/>
                    </a:cubicBezTo>
                    <a:lnTo>
                      <a:pt x="181" y="72"/>
                    </a:lnTo>
                    <a:cubicBezTo>
                      <a:pt x="181" y="36"/>
                      <a:pt x="145" y="0"/>
                      <a:pt x="7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088;p48">
                <a:extLst>
                  <a:ext uri="{FF2B5EF4-FFF2-40B4-BE49-F238E27FC236}">
                    <a16:creationId xmlns:a16="http://schemas.microsoft.com/office/drawing/2014/main" id="{BD1E842A-B250-4F6C-BE34-BBE868FF4D70}"/>
                  </a:ext>
                </a:extLst>
              </p:cNvPr>
              <p:cNvSpPr/>
              <p:nvPr/>
            </p:nvSpPr>
            <p:spPr>
              <a:xfrm>
                <a:off x="6500663" y="4317822"/>
                <a:ext cx="3005" cy="16038"/>
              </a:xfrm>
              <a:custGeom>
                <a:avLst/>
                <a:gdLst/>
                <a:ahLst/>
                <a:cxnLst/>
                <a:rect l="l" t="t" r="r" b="b"/>
                <a:pathLst>
                  <a:path w="181" h="966" extrusionOk="0">
                    <a:moveTo>
                      <a:pt x="68" y="1"/>
                    </a:moveTo>
                    <a:cubicBezTo>
                      <a:pt x="36" y="1"/>
                      <a:pt x="0" y="10"/>
                      <a:pt x="0" y="28"/>
                    </a:cubicBezTo>
                    <a:lnTo>
                      <a:pt x="144" y="929"/>
                    </a:lnTo>
                    <a:cubicBezTo>
                      <a:pt x="144" y="965"/>
                      <a:pt x="181" y="965"/>
                      <a:pt x="181" y="965"/>
                    </a:cubicBezTo>
                    <a:cubicBezTo>
                      <a:pt x="181" y="965"/>
                      <a:pt x="181" y="929"/>
                      <a:pt x="181" y="929"/>
                    </a:cubicBezTo>
                    <a:lnTo>
                      <a:pt x="108" y="28"/>
                    </a:lnTo>
                    <a:cubicBezTo>
                      <a:pt x="126" y="10"/>
                      <a:pt x="99" y="1"/>
                      <a:pt x="6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 name="Google Shape;1089;p48">
              <a:extLst>
                <a:ext uri="{FF2B5EF4-FFF2-40B4-BE49-F238E27FC236}">
                  <a16:creationId xmlns:a16="http://schemas.microsoft.com/office/drawing/2014/main" id="{7394FE76-5024-4C22-A973-86221EEFDFE2}"/>
                </a:ext>
              </a:extLst>
            </p:cNvPr>
            <p:cNvSpPr/>
            <p:nvPr/>
          </p:nvSpPr>
          <p:spPr>
            <a:xfrm>
              <a:off x="6504847" y="4348205"/>
              <a:ext cx="17" cy="1229"/>
            </a:xfrm>
            <a:custGeom>
              <a:avLst/>
              <a:gdLst/>
              <a:ahLst/>
              <a:cxnLst/>
              <a:rect l="l" t="t" r="r" b="b"/>
              <a:pathLst>
                <a:path w="1" h="74" extrusionOk="0">
                  <a:moveTo>
                    <a:pt x="1" y="1"/>
                  </a:moveTo>
                  <a:lnTo>
                    <a:pt x="1" y="73"/>
                  </a:lnTo>
                  <a:close/>
                </a:path>
              </a:pathLst>
            </a:custGeom>
            <a:solidFill>
              <a:srgbClr val="DAE5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1090;p48">
              <a:extLst>
                <a:ext uri="{FF2B5EF4-FFF2-40B4-BE49-F238E27FC236}">
                  <a16:creationId xmlns:a16="http://schemas.microsoft.com/office/drawing/2014/main" id="{663FA534-65B7-480D-9C67-C754F662031F}"/>
                </a:ext>
              </a:extLst>
            </p:cNvPr>
            <p:cNvSpPr/>
            <p:nvPr/>
          </p:nvSpPr>
          <p:spPr>
            <a:xfrm>
              <a:off x="6523409" y="4093124"/>
              <a:ext cx="928163" cy="268877"/>
            </a:xfrm>
            <a:custGeom>
              <a:avLst/>
              <a:gdLst/>
              <a:ahLst/>
              <a:cxnLst/>
              <a:rect l="l" t="t" r="r" b="b"/>
              <a:pathLst>
                <a:path w="55905" h="16195" extrusionOk="0">
                  <a:moveTo>
                    <a:pt x="51937" y="686"/>
                  </a:moveTo>
                  <a:cubicBezTo>
                    <a:pt x="45157" y="1912"/>
                    <a:pt x="16303" y="11145"/>
                    <a:pt x="16303" y="11145"/>
                  </a:cubicBezTo>
                  <a:lnTo>
                    <a:pt x="11578" y="10821"/>
                  </a:lnTo>
                  <a:lnTo>
                    <a:pt x="10532" y="14247"/>
                  </a:lnTo>
                  <a:cubicBezTo>
                    <a:pt x="7394" y="14139"/>
                    <a:pt x="4257" y="13850"/>
                    <a:pt x="1155" y="13381"/>
                  </a:cubicBezTo>
                  <a:lnTo>
                    <a:pt x="1" y="9414"/>
                  </a:lnTo>
                  <a:lnTo>
                    <a:pt x="650" y="13778"/>
                  </a:lnTo>
                  <a:lnTo>
                    <a:pt x="650" y="13778"/>
                  </a:lnTo>
                  <a:cubicBezTo>
                    <a:pt x="1732" y="14030"/>
                    <a:pt x="12444" y="16195"/>
                    <a:pt x="27123" y="15690"/>
                  </a:cubicBezTo>
                  <a:lnTo>
                    <a:pt x="27051" y="15581"/>
                  </a:lnTo>
                  <a:cubicBezTo>
                    <a:pt x="31415" y="15654"/>
                    <a:pt x="35779" y="15509"/>
                    <a:pt x="40143" y="15149"/>
                  </a:cubicBezTo>
                  <a:cubicBezTo>
                    <a:pt x="47609" y="8224"/>
                    <a:pt x="55905" y="0"/>
                    <a:pt x="51937" y="686"/>
                  </a:cubicBezTo>
                  <a:close/>
                </a:path>
              </a:pathLst>
            </a:custGeom>
            <a:solidFill>
              <a:srgbClr val="4D4D4D">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1091;p48">
              <a:extLst>
                <a:ext uri="{FF2B5EF4-FFF2-40B4-BE49-F238E27FC236}">
                  <a16:creationId xmlns:a16="http://schemas.microsoft.com/office/drawing/2014/main" id="{D14C25FB-3026-4D3A-895C-0FC29D496F0E}"/>
                </a:ext>
              </a:extLst>
            </p:cNvPr>
            <p:cNvSpPr/>
            <p:nvPr/>
          </p:nvSpPr>
          <p:spPr>
            <a:xfrm>
              <a:off x="6521616" y="4288934"/>
              <a:ext cx="338342" cy="459308"/>
            </a:xfrm>
            <a:custGeom>
              <a:avLst/>
              <a:gdLst/>
              <a:ahLst/>
              <a:cxnLst/>
              <a:rect l="l" t="t" r="r" b="b"/>
              <a:pathLst>
                <a:path w="20379" h="27665" extrusionOk="0">
                  <a:moveTo>
                    <a:pt x="12480" y="0"/>
                  </a:moveTo>
                  <a:cubicBezTo>
                    <a:pt x="10857" y="1984"/>
                    <a:pt x="10749" y="5915"/>
                    <a:pt x="9017" y="6384"/>
                  </a:cubicBezTo>
                  <a:cubicBezTo>
                    <a:pt x="7286" y="6817"/>
                    <a:pt x="1" y="10748"/>
                    <a:pt x="1" y="14499"/>
                  </a:cubicBezTo>
                  <a:cubicBezTo>
                    <a:pt x="1" y="18214"/>
                    <a:pt x="3283" y="27592"/>
                    <a:pt x="6096" y="27664"/>
                  </a:cubicBezTo>
                  <a:cubicBezTo>
                    <a:pt x="6105" y="27664"/>
                    <a:pt x="6114" y="27664"/>
                    <a:pt x="6124" y="27664"/>
                  </a:cubicBezTo>
                  <a:cubicBezTo>
                    <a:pt x="8958" y="27664"/>
                    <a:pt x="16388" y="11358"/>
                    <a:pt x="20378" y="10279"/>
                  </a:cubicBezTo>
                  <a:lnTo>
                    <a:pt x="18755" y="830"/>
                  </a:lnTo>
                  <a:cubicBezTo>
                    <a:pt x="18755" y="830"/>
                    <a:pt x="14788" y="0"/>
                    <a:pt x="12480" y="0"/>
                  </a:cubicBezTo>
                  <a:close/>
                </a:path>
              </a:pathLst>
            </a:custGeom>
            <a:solidFill>
              <a:srgbClr val="F45C5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1092;p48">
              <a:extLst>
                <a:ext uri="{FF2B5EF4-FFF2-40B4-BE49-F238E27FC236}">
                  <a16:creationId xmlns:a16="http://schemas.microsoft.com/office/drawing/2014/main" id="{949AAAB0-8483-4574-95FE-7C04C3556F6D}"/>
                </a:ext>
              </a:extLst>
            </p:cNvPr>
            <p:cNvSpPr/>
            <p:nvPr/>
          </p:nvSpPr>
          <p:spPr>
            <a:xfrm>
              <a:off x="6521616" y="4288934"/>
              <a:ext cx="338342" cy="461085"/>
            </a:xfrm>
            <a:custGeom>
              <a:avLst/>
              <a:gdLst/>
              <a:ahLst/>
              <a:cxnLst/>
              <a:rect l="l" t="t" r="r" b="b"/>
              <a:pathLst>
                <a:path w="20379" h="27772" extrusionOk="0">
                  <a:moveTo>
                    <a:pt x="18755" y="830"/>
                  </a:moveTo>
                  <a:cubicBezTo>
                    <a:pt x="18755" y="830"/>
                    <a:pt x="14788" y="0"/>
                    <a:pt x="12480" y="0"/>
                  </a:cubicBezTo>
                  <a:cubicBezTo>
                    <a:pt x="10857" y="1984"/>
                    <a:pt x="10749" y="5915"/>
                    <a:pt x="9017" y="6384"/>
                  </a:cubicBezTo>
                  <a:cubicBezTo>
                    <a:pt x="7286" y="6817"/>
                    <a:pt x="1" y="10748"/>
                    <a:pt x="1" y="14499"/>
                  </a:cubicBezTo>
                  <a:cubicBezTo>
                    <a:pt x="1" y="18214"/>
                    <a:pt x="3283" y="27592"/>
                    <a:pt x="6096" y="27664"/>
                  </a:cubicBezTo>
                  <a:cubicBezTo>
                    <a:pt x="8909" y="27772"/>
                    <a:pt x="16375" y="11361"/>
                    <a:pt x="20378" y="10279"/>
                  </a:cubicBezTo>
                </a:path>
              </a:pathLst>
            </a:custGeom>
            <a:solidFill>
              <a:srgbClr val="F2C5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93;p48">
              <a:extLst>
                <a:ext uri="{FF2B5EF4-FFF2-40B4-BE49-F238E27FC236}">
                  <a16:creationId xmlns:a16="http://schemas.microsoft.com/office/drawing/2014/main" id="{80E99EC8-543E-40E4-819C-B3E8827F381B}"/>
                </a:ext>
              </a:extLst>
            </p:cNvPr>
            <p:cNvSpPr/>
            <p:nvPr/>
          </p:nvSpPr>
          <p:spPr>
            <a:xfrm>
              <a:off x="6521616" y="4288934"/>
              <a:ext cx="338342" cy="461085"/>
            </a:xfrm>
            <a:custGeom>
              <a:avLst/>
              <a:gdLst/>
              <a:ahLst/>
              <a:cxnLst/>
              <a:rect l="l" t="t" r="r" b="b"/>
              <a:pathLst>
                <a:path w="20379" h="27772" extrusionOk="0">
                  <a:moveTo>
                    <a:pt x="18755" y="830"/>
                  </a:moveTo>
                  <a:cubicBezTo>
                    <a:pt x="18755" y="830"/>
                    <a:pt x="14788" y="0"/>
                    <a:pt x="12480" y="0"/>
                  </a:cubicBezTo>
                  <a:cubicBezTo>
                    <a:pt x="10857" y="1984"/>
                    <a:pt x="10749" y="5915"/>
                    <a:pt x="9017" y="6384"/>
                  </a:cubicBezTo>
                  <a:cubicBezTo>
                    <a:pt x="7286" y="6817"/>
                    <a:pt x="1" y="10748"/>
                    <a:pt x="1" y="14499"/>
                  </a:cubicBezTo>
                  <a:cubicBezTo>
                    <a:pt x="1" y="18214"/>
                    <a:pt x="3283" y="27592"/>
                    <a:pt x="6096" y="27664"/>
                  </a:cubicBezTo>
                  <a:cubicBezTo>
                    <a:pt x="8909" y="27772"/>
                    <a:pt x="16375" y="11361"/>
                    <a:pt x="20378" y="10279"/>
                  </a:cubicBezTo>
                </a:path>
              </a:pathLst>
            </a:custGeom>
            <a:solidFill>
              <a:srgbClr val="F2C5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94;p48">
              <a:extLst>
                <a:ext uri="{FF2B5EF4-FFF2-40B4-BE49-F238E27FC236}">
                  <a16:creationId xmlns:a16="http://schemas.microsoft.com/office/drawing/2014/main" id="{D78CFF5C-95C7-49D6-8708-F88AEECDC32E}"/>
                </a:ext>
              </a:extLst>
            </p:cNvPr>
            <p:cNvSpPr/>
            <p:nvPr/>
          </p:nvSpPr>
          <p:spPr>
            <a:xfrm>
              <a:off x="6521616" y="4288934"/>
              <a:ext cx="338342" cy="461085"/>
            </a:xfrm>
            <a:custGeom>
              <a:avLst/>
              <a:gdLst/>
              <a:ahLst/>
              <a:cxnLst/>
              <a:rect l="l" t="t" r="r" b="b"/>
              <a:pathLst>
                <a:path w="20379" h="27772" extrusionOk="0">
                  <a:moveTo>
                    <a:pt x="18755" y="830"/>
                  </a:moveTo>
                  <a:cubicBezTo>
                    <a:pt x="18755" y="830"/>
                    <a:pt x="14788" y="0"/>
                    <a:pt x="12480" y="0"/>
                  </a:cubicBezTo>
                  <a:cubicBezTo>
                    <a:pt x="10857" y="1984"/>
                    <a:pt x="10749" y="5915"/>
                    <a:pt x="9017" y="6384"/>
                  </a:cubicBezTo>
                  <a:cubicBezTo>
                    <a:pt x="7286" y="6817"/>
                    <a:pt x="1" y="10748"/>
                    <a:pt x="1" y="14499"/>
                  </a:cubicBezTo>
                  <a:cubicBezTo>
                    <a:pt x="1" y="18214"/>
                    <a:pt x="3283" y="27592"/>
                    <a:pt x="6096" y="27664"/>
                  </a:cubicBezTo>
                  <a:cubicBezTo>
                    <a:pt x="8909" y="27772"/>
                    <a:pt x="16375" y="11361"/>
                    <a:pt x="20378" y="10279"/>
                  </a:cubicBezTo>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95;p48">
              <a:extLst>
                <a:ext uri="{FF2B5EF4-FFF2-40B4-BE49-F238E27FC236}">
                  <a16:creationId xmlns:a16="http://schemas.microsoft.com/office/drawing/2014/main" id="{799ACAD2-D42E-4BE6-818D-39D48994A30C}"/>
                </a:ext>
              </a:extLst>
            </p:cNvPr>
            <p:cNvSpPr/>
            <p:nvPr/>
          </p:nvSpPr>
          <p:spPr>
            <a:xfrm>
              <a:off x="6521616" y="4439834"/>
              <a:ext cx="165892" cy="308408"/>
            </a:xfrm>
            <a:custGeom>
              <a:avLst/>
              <a:gdLst/>
              <a:ahLst/>
              <a:cxnLst/>
              <a:rect l="l" t="t" r="r" b="b"/>
              <a:pathLst>
                <a:path w="9992" h="18576" extrusionOk="0">
                  <a:moveTo>
                    <a:pt x="3968" y="0"/>
                  </a:moveTo>
                  <a:cubicBezTo>
                    <a:pt x="1912" y="1515"/>
                    <a:pt x="1" y="3463"/>
                    <a:pt x="1" y="5374"/>
                  </a:cubicBezTo>
                  <a:cubicBezTo>
                    <a:pt x="1" y="9125"/>
                    <a:pt x="3283" y="18503"/>
                    <a:pt x="6096" y="18575"/>
                  </a:cubicBezTo>
                  <a:cubicBezTo>
                    <a:pt x="6105" y="18575"/>
                    <a:pt x="6115" y="18575"/>
                    <a:pt x="6125" y="18575"/>
                  </a:cubicBezTo>
                  <a:cubicBezTo>
                    <a:pt x="7028" y="18575"/>
                    <a:pt x="8421" y="16927"/>
                    <a:pt x="9991" y="14643"/>
                  </a:cubicBezTo>
                  <a:cubicBezTo>
                    <a:pt x="9089" y="5771"/>
                    <a:pt x="4581" y="649"/>
                    <a:pt x="396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096;p48">
              <a:extLst>
                <a:ext uri="{FF2B5EF4-FFF2-40B4-BE49-F238E27FC236}">
                  <a16:creationId xmlns:a16="http://schemas.microsoft.com/office/drawing/2014/main" id="{7F7E5844-37AD-4E6C-8E13-4135191383A0}"/>
                </a:ext>
              </a:extLst>
            </p:cNvPr>
            <p:cNvSpPr/>
            <p:nvPr/>
          </p:nvSpPr>
          <p:spPr>
            <a:xfrm>
              <a:off x="6521616" y="4288934"/>
              <a:ext cx="236552" cy="459292"/>
            </a:xfrm>
            <a:custGeom>
              <a:avLst/>
              <a:gdLst/>
              <a:ahLst/>
              <a:cxnLst/>
              <a:rect l="l" t="t" r="r" b="b"/>
              <a:pathLst>
                <a:path w="14248" h="27664" extrusionOk="0">
                  <a:moveTo>
                    <a:pt x="13478" y="38"/>
                  </a:moveTo>
                  <a:cubicBezTo>
                    <a:pt x="13724" y="55"/>
                    <a:pt x="13979" y="79"/>
                    <a:pt x="14247" y="109"/>
                  </a:cubicBezTo>
                  <a:cubicBezTo>
                    <a:pt x="13981" y="55"/>
                    <a:pt x="13715" y="41"/>
                    <a:pt x="13478" y="38"/>
                  </a:cubicBezTo>
                  <a:close/>
                  <a:moveTo>
                    <a:pt x="12480" y="0"/>
                  </a:moveTo>
                  <a:cubicBezTo>
                    <a:pt x="10857" y="1984"/>
                    <a:pt x="10749" y="5915"/>
                    <a:pt x="9017" y="6384"/>
                  </a:cubicBezTo>
                  <a:cubicBezTo>
                    <a:pt x="7286" y="6817"/>
                    <a:pt x="1" y="10748"/>
                    <a:pt x="1" y="14499"/>
                  </a:cubicBezTo>
                  <a:cubicBezTo>
                    <a:pt x="1" y="18214"/>
                    <a:pt x="3283" y="27592"/>
                    <a:pt x="6096" y="27664"/>
                  </a:cubicBezTo>
                  <a:cubicBezTo>
                    <a:pt x="6168" y="27664"/>
                    <a:pt x="6276" y="27664"/>
                    <a:pt x="6348" y="27628"/>
                  </a:cubicBezTo>
                  <a:cubicBezTo>
                    <a:pt x="3679" y="26582"/>
                    <a:pt x="758" y="18070"/>
                    <a:pt x="758" y="14535"/>
                  </a:cubicBezTo>
                  <a:cubicBezTo>
                    <a:pt x="758" y="10820"/>
                    <a:pt x="7647" y="7430"/>
                    <a:pt x="9378" y="6997"/>
                  </a:cubicBezTo>
                  <a:cubicBezTo>
                    <a:pt x="11109" y="6528"/>
                    <a:pt x="11650" y="2056"/>
                    <a:pt x="13237" y="36"/>
                  </a:cubicBezTo>
                  <a:cubicBezTo>
                    <a:pt x="13313" y="36"/>
                    <a:pt x="13394" y="36"/>
                    <a:pt x="13478" y="38"/>
                  </a:cubicBezTo>
                  <a:lnTo>
                    <a:pt x="13478" y="38"/>
                  </a:lnTo>
                  <a:cubicBezTo>
                    <a:pt x="13128" y="13"/>
                    <a:pt x="12798" y="0"/>
                    <a:pt x="1248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097;p48">
              <a:extLst>
                <a:ext uri="{FF2B5EF4-FFF2-40B4-BE49-F238E27FC236}">
                  <a16:creationId xmlns:a16="http://schemas.microsoft.com/office/drawing/2014/main" id="{DDF4CA6B-0FD3-4E09-83BC-034F49246BC7}"/>
                </a:ext>
              </a:extLst>
            </p:cNvPr>
            <p:cNvSpPr/>
            <p:nvPr/>
          </p:nvSpPr>
          <p:spPr>
            <a:xfrm>
              <a:off x="6819215" y="4023045"/>
              <a:ext cx="1184539" cy="475462"/>
            </a:xfrm>
            <a:custGeom>
              <a:avLst/>
              <a:gdLst/>
              <a:ahLst/>
              <a:cxnLst/>
              <a:rect l="l" t="t" r="r" b="b"/>
              <a:pathLst>
                <a:path w="71347" h="28638" extrusionOk="0">
                  <a:moveTo>
                    <a:pt x="59420" y="0"/>
                  </a:moveTo>
                  <a:cubicBezTo>
                    <a:pt x="48532" y="0"/>
                    <a:pt x="28560" y="6035"/>
                    <a:pt x="362" y="16268"/>
                  </a:cubicBezTo>
                  <a:cubicBezTo>
                    <a:pt x="362" y="16268"/>
                    <a:pt x="1" y="20091"/>
                    <a:pt x="2381" y="27016"/>
                  </a:cubicBezTo>
                  <a:cubicBezTo>
                    <a:pt x="2381" y="27016"/>
                    <a:pt x="13069" y="28637"/>
                    <a:pt x="25843" y="28637"/>
                  </a:cubicBezTo>
                  <a:cubicBezTo>
                    <a:pt x="42086" y="28637"/>
                    <a:pt x="61704" y="26015"/>
                    <a:pt x="67014" y="14104"/>
                  </a:cubicBezTo>
                  <a:cubicBezTo>
                    <a:pt x="71347" y="4329"/>
                    <a:pt x="68642" y="0"/>
                    <a:pt x="5942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8" name="Google Shape;1098;p48">
              <a:extLst>
                <a:ext uri="{FF2B5EF4-FFF2-40B4-BE49-F238E27FC236}">
                  <a16:creationId xmlns:a16="http://schemas.microsoft.com/office/drawing/2014/main" id="{AD49BE6C-4F5A-4C8A-A74C-13F7733D9814}"/>
                </a:ext>
              </a:extLst>
            </p:cNvPr>
            <p:cNvGrpSpPr/>
            <p:nvPr/>
          </p:nvGrpSpPr>
          <p:grpSpPr>
            <a:xfrm>
              <a:off x="6851557" y="4065581"/>
              <a:ext cx="815581" cy="247311"/>
              <a:chOff x="6851557" y="4065581"/>
              <a:chExt cx="815581" cy="247311"/>
            </a:xfrm>
          </p:grpSpPr>
          <p:sp>
            <p:nvSpPr>
              <p:cNvPr id="96" name="Google Shape;1099;p48">
                <a:extLst>
                  <a:ext uri="{FF2B5EF4-FFF2-40B4-BE49-F238E27FC236}">
                    <a16:creationId xmlns:a16="http://schemas.microsoft.com/office/drawing/2014/main" id="{DF683AC5-6FE6-49E2-B550-F8A873E91BDD}"/>
                  </a:ext>
                </a:extLst>
              </p:cNvPr>
              <p:cNvSpPr/>
              <p:nvPr/>
            </p:nvSpPr>
            <p:spPr>
              <a:xfrm>
                <a:off x="6851557" y="4307496"/>
                <a:ext cx="14394" cy="5396"/>
              </a:xfrm>
              <a:custGeom>
                <a:avLst/>
                <a:gdLst/>
                <a:ahLst/>
                <a:cxnLst/>
                <a:rect l="l" t="t" r="r" b="b"/>
                <a:pathLst>
                  <a:path w="867" h="325" extrusionOk="0">
                    <a:moveTo>
                      <a:pt x="866" y="0"/>
                    </a:moveTo>
                    <a:lnTo>
                      <a:pt x="1" y="325"/>
                    </a:lnTo>
                    <a:lnTo>
                      <a:pt x="866" y="36"/>
                    </a:lnTo>
                    <a:lnTo>
                      <a:pt x="866"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100;p48">
                <a:extLst>
                  <a:ext uri="{FF2B5EF4-FFF2-40B4-BE49-F238E27FC236}">
                    <a16:creationId xmlns:a16="http://schemas.microsoft.com/office/drawing/2014/main" id="{BD4E0C0A-77DA-44B7-9645-3D477CE6EBC4}"/>
                  </a:ext>
                </a:extLst>
              </p:cNvPr>
              <p:cNvSpPr/>
              <p:nvPr/>
            </p:nvSpPr>
            <p:spPr>
              <a:xfrm>
                <a:off x="6879134" y="4297053"/>
                <a:ext cx="15557" cy="6442"/>
              </a:xfrm>
              <a:custGeom>
                <a:avLst/>
                <a:gdLst/>
                <a:ahLst/>
                <a:cxnLst/>
                <a:rect l="l" t="t" r="r" b="b"/>
                <a:pathLst>
                  <a:path w="937" h="388" extrusionOk="0">
                    <a:moveTo>
                      <a:pt x="899" y="0"/>
                    </a:moveTo>
                    <a:cubicBezTo>
                      <a:pt x="888" y="0"/>
                      <a:pt x="876" y="4"/>
                      <a:pt x="864" y="16"/>
                    </a:cubicBezTo>
                    <a:lnTo>
                      <a:pt x="35" y="341"/>
                    </a:lnTo>
                    <a:cubicBezTo>
                      <a:pt x="6" y="341"/>
                      <a:pt x="0" y="387"/>
                      <a:pt x="36" y="387"/>
                    </a:cubicBezTo>
                    <a:cubicBezTo>
                      <a:pt x="45" y="387"/>
                      <a:pt x="56" y="384"/>
                      <a:pt x="71" y="377"/>
                    </a:cubicBezTo>
                    <a:lnTo>
                      <a:pt x="900" y="88"/>
                    </a:lnTo>
                    <a:cubicBezTo>
                      <a:pt x="936" y="88"/>
                      <a:pt x="936" y="52"/>
                      <a:pt x="936" y="16"/>
                    </a:cubicBezTo>
                    <a:cubicBezTo>
                      <a:pt x="936" y="16"/>
                      <a:pt x="920" y="0"/>
                      <a:pt x="89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1101;p48">
                <a:extLst>
                  <a:ext uri="{FF2B5EF4-FFF2-40B4-BE49-F238E27FC236}">
                    <a16:creationId xmlns:a16="http://schemas.microsoft.com/office/drawing/2014/main" id="{C9BA8067-B3ED-43B3-A0F0-2F5A19AB5A99}"/>
                  </a:ext>
                </a:extLst>
              </p:cNvPr>
              <p:cNvSpPr/>
              <p:nvPr/>
            </p:nvSpPr>
            <p:spPr>
              <a:xfrm>
                <a:off x="6906644" y="4285863"/>
                <a:ext cx="17217" cy="7521"/>
              </a:xfrm>
              <a:custGeom>
                <a:avLst/>
                <a:gdLst/>
                <a:ahLst/>
                <a:cxnLst/>
                <a:rect l="l" t="t" r="r" b="b"/>
                <a:pathLst>
                  <a:path w="1037" h="453" extrusionOk="0">
                    <a:moveTo>
                      <a:pt x="922" y="0"/>
                    </a:moveTo>
                    <a:cubicBezTo>
                      <a:pt x="915" y="0"/>
                      <a:pt x="909" y="2"/>
                      <a:pt x="902" y="5"/>
                    </a:cubicBezTo>
                    <a:lnTo>
                      <a:pt x="73" y="330"/>
                    </a:lnTo>
                    <a:cubicBezTo>
                      <a:pt x="37" y="330"/>
                      <a:pt x="1" y="366"/>
                      <a:pt x="1" y="402"/>
                    </a:cubicBezTo>
                    <a:cubicBezTo>
                      <a:pt x="26" y="427"/>
                      <a:pt x="52" y="453"/>
                      <a:pt x="77" y="453"/>
                    </a:cubicBezTo>
                    <a:cubicBezTo>
                      <a:pt x="88" y="453"/>
                      <a:pt x="98" y="448"/>
                      <a:pt x="109" y="438"/>
                    </a:cubicBezTo>
                    <a:lnTo>
                      <a:pt x="938" y="149"/>
                    </a:lnTo>
                    <a:cubicBezTo>
                      <a:pt x="1037" y="149"/>
                      <a:pt x="986" y="0"/>
                      <a:pt x="92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1102;p48">
                <a:extLst>
                  <a:ext uri="{FF2B5EF4-FFF2-40B4-BE49-F238E27FC236}">
                    <a16:creationId xmlns:a16="http://schemas.microsoft.com/office/drawing/2014/main" id="{E5AA7662-5AC8-40BE-8308-B9B48DFB5D5E}"/>
                  </a:ext>
                </a:extLst>
              </p:cNvPr>
              <p:cNvSpPr/>
              <p:nvPr/>
            </p:nvSpPr>
            <p:spPr>
              <a:xfrm>
                <a:off x="6934188" y="4275154"/>
                <a:ext cx="17981" cy="8401"/>
              </a:xfrm>
              <a:custGeom>
                <a:avLst/>
                <a:gdLst/>
                <a:ahLst/>
                <a:cxnLst/>
                <a:rect l="l" t="t" r="r" b="b"/>
                <a:pathLst>
                  <a:path w="1083" h="506" extrusionOk="0">
                    <a:moveTo>
                      <a:pt x="939" y="1"/>
                    </a:moveTo>
                    <a:lnTo>
                      <a:pt x="73" y="325"/>
                    </a:lnTo>
                    <a:cubicBezTo>
                      <a:pt x="37" y="361"/>
                      <a:pt x="1" y="398"/>
                      <a:pt x="37" y="434"/>
                    </a:cubicBezTo>
                    <a:cubicBezTo>
                      <a:pt x="37" y="506"/>
                      <a:pt x="109" y="506"/>
                      <a:pt x="145" y="506"/>
                    </a:cubicBezTo>
                    <a:lnTo>
                      <a:pt x="1011" y="217"/>
                    </a:lnTo>
                    <a:cubicBezTo>
                      <a:pt x="1047" y="181"/>
                      <a:pt x="1083" y="145"/>
                      <a:pt x="1047" y="73"/>
                    </a:cubicBezTo>
                    <a:cubicBezTo>
                      <a:pt x="1047" y="37"/>
                      <a:pt x="975" y="1"/>
                      <a:pt x="93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103;p48">
                <a:extLst>
                  <a:ext uri="{FF2B5EF4-FFF2-40B4-BE49-F238E27FC236}">
                    <a16:creationId xmlns:a16="http://schemas.microsoft.com/office/drawing/2014/main" id="{ABA2D492-7423-497C-B594-D27803AB13CB}"/>
                  </a:ext>
                </a:extLst>
              </p:cNvPr>
              <p:cNvSpPr/>
              <p:nvPr/>
            </p:nvSpPr>
            <p:spPr>
              <a:xfrm>
                <a:off x="6961731" y="4264744"/>
                <a:ext cx="19176" cy="9463"/>
              </a:xfrm>
              <a:custGeom>
                <a:avLst/>
                <a:gdLst/>
                <a:ahLst/>
                <a:cxnLst/>
                <a:rect l="l" t="t" r="r" b="b"/>
                <a:pathLst>
                  <a:path w="1155" h="570" extrusionOk="0">
                    <a:moveTo>
                      <a:pt x="996" y="0"/>
                    </a:moveTo>
                    <a:cubicBezTo>
                      <a:pt x="977" y="0"/>
                      <a:pt x="958" y="5"/>
                      <a:pt x="939" y="15"/>
                    </a:cubicBezTo>
                    <a:lnTo>
                      <a:pt x="109" y="339"/>
                    </a:lnTo>
                    <a:cubicBezTo>
                      <a:pt x="37" y="339"/>
                      <a:pt x="1" y="411"/>
                      <a:pt x="37" y="484"/>
                    </a:cubicBezTo>
                    <a:cubicBezTo>
                      <a:pt x="37" y="536"/>
                      <a:pt x="76" y="570"/>
                      <a:pt x="125" y="570"/>
                    </a:cubicBezTo>
                    <a:cubicBezTo>
                      <a:pt x="143" y="570"/>
                      <a:pt x="162" y="565"/>
                      <a:pt x="181" y="556"/>
                    </a:cubicBezTo>
                    <a:lnTo>
                      <a:pt x="1047" y="267"/>
                    </a:lnTo>
                    <a:cubicBezTo>
                      <a:pt x="1119" y="231"/>
                      <a:pt x="1155" y="159"/>
                      <a:pt x="1119" y="87"/>
                    </a:cubicBezTo>
                    <a:cubicBezTo>
                      <a:pt x="1093" y="34"/>
                      <a:pt x="1047" y="0"/>
                      <a:pt x="99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104;p48">
                <a:extLst>
                  <a:ext uri="{FF2B5EF4-FFF2-40B4-BE49-F238E27FC236}">
                    <a16:creationId xmlns:a16="http://schemas.microsoft.com/office/drawing/2014/main" id="{0B349326-8BFF-4E3C-A7D4-067421F809C8}"/>
                  </a:ext>
                </a:extLst>
              </p:cNvPr>
              <p:cNvSpPr/>
              <p:nvPr/>
            </p:nvSpPr>
            <p:spPr>
              <a:xfrm>
                <a:off x="6990487" y="4254567"/>
                <a:ext cx="19176" cy="9463"/>
              </a:xfrm>
              <a:custGeom>
                <a:avLst/>
                <a:gdLst/>
                <a:ahLst/>
                <a:cxnLst/>
                <a:rect l="l" t="t" r="r" b="b"/>
                <a:pathLst>
                  <a:path w="1155" h="570" extrusionOk="0">
                    <a:moveTo>
                      <a:pt x="991" y="1"/>
                    </a:moveTo>
                    <a:cubicBezTo>
                      <a:pt x="974" y="1"/>
                      <a:pt x="956" y="5"/>
                      <a:pt x="938" y="14"/>
                    </a:cubicBezTo>
                    <a:lnTo>
                      <a:pt x="108" y="339"/>
                    </a:lnTo>
                    <a:cubicBezTo>
                      <a:pt x="36" y="339"/>
                      <a:pt x="0" y="411"/>
                      <a:pt x="0" y="483"/>
                    </a:cubicBezTo>
                    <a:cubicBezTo>
                      <a:pt x="26" y="536"/>
                      <a:pt x="72" y="570"/>
                      <a:pt x="123" y="570"/>
                    </a:cubicBezTo>
                    <a:cubicBezTo>
                      <a:pt x="142" y="570"/>
                      <a:pt x="161" y="565"/>
                      <a:pt x="180" y="556"/>
                    </a:cubicBezTo>
                    <a:lnTo>
                      <a:pt x="1046" y="267"/>
                    </a:lnTo>
                    <a:cubicBezTo>
                      <a:pt x="1118" y="267"/>
                      <a:pt x="1154" y="195"/>
                      <a:pt x="1118" y="123"/>
                    </a:cubicBezTo>
                    <a:cubicBezTo>
                      <a:pt x="1091" y="42"/>
                      <a:pt x="1044" y="1"/>
                      <a:pt x="99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105;p48">
                <a:extLst>
                  <a:ext uri="{FF2B5EF4-FFF2-40B4-BE49-F238E27FC236}">
                    <a16:creationId xmlns:a16="http://schemas.microsoft.com/office/drawing/2014/main" id="{F721978E-A3B7-416D-B386-125302A22C19}"/>
                  </a:ext>
                </a:extLst>
              </p:cNvPr>
              <p:cNvSpPr/>
              <p:nvPr/>
            </p:nvSpPr>
            <p:spPr>
              <a:xfrm>
                <a:off x="7018030" y="4244987"/>
                <a:ext cx="19774" cy="9995"/>
              </a:xfrm>
              <a:custGeom>
                <a:avLst/>
                <a:gdLst/>
                <a:ahLst/>
                <a:cxnLst/>
                <a:rect l="l" t="t" r="r" b="b"/>
                <a:pathLst>
                  <a:path w="1191" h="602" extrusionOk="0">
                    <a:moveTo>
                      <a:pt x="1017" y="0"/>
                    </a:moveTo>
                    <a:cubicBezTo>
                      <a:pt x="993" y="0"/>
                      <a:pt x="967" y="5"/>
                      <a:pt x="938" y="14"/>
                    </a:cubicBezTo>
                    <a:lnTo>
                      <a:pt x="108" y="303"/>
                    </a:lnTo>
                    <a:cubicBezTo>
                      <a:pt x="36" y="339"/>
                      <a:pt x="0" y="411"/>
                      <a:pt x="0" y="483"/>
                    </a:cubicBezTo>
                    <a:cubicBezTo>
                      <a:pt x="30" y="542"/>
                      <a:pt x="107" y="601"/>
                      <a:pt x="174" y="601"/>
                    </a:cubicBezTo>
                    <a:cubicBezTo>
                      <a:pt x="189" y="601"/>
                      <a:pt x="203" y="598"/>
                      <a:pt x="217" y="591"/>
                    </a:cubicBezTo>
                    <a:lnTo>
                      <a:pt x="1046" y="303"/>
                    </a:lnTo>
                    <a:cubicBezTo>
                      <a:pt x="1154" y="267"/>
                      <a:pt x="1190" y="195"/>
                      <a:pt x="1154" y="87"/>
                    </a:cubicBezTo>
                    <a:cubicBezTo>
                      <a:pt x="1128" y="34"/>
                      <a:pt x="1082" y="0"/>
                      <a:pt x="10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106;p48">
                <a:extLst>
                  <a:ext uri="{FF2B5EF4-FFF2-40B4-BE49-F238E27FC236}">
                    <a16:creationId xmlns:a16="http://schemas.microsoft.com/office/drawing/2014/main" id="{654DA318-9BDC-4EC1-9388-45AB2CD5BB11}"/>
                  </a:ext>
                </a:extLst>
              </p:cNvPr>
              <p:cNvSpPr/>
              <p:nvPr/>
            </p:nvSpPr>
            <p:spPr>
              <a:xfrm>
                <a:off x="7045574" y="4234810"/>
                <a:ext cx="20969" cy="10576"/>
              </a:xfrm>
              <a:custGeom>
                <a:avLst/>
                <a:gdLst/>
                <a:ahLst/>
                <a:cxnLst/>
                <a:rect l="l" t="t" r="r" b="b"/>
                <a:pathLst>
                  <a:path w="1263" h="637" extrusionOk="0">
                    <a:moveTo>
                      <a:pt x="1054" y="1"/>
                    </a:moveTo>
                    <a:cubicBezTo>
                      <a:pt x="1028" y="1"/>
                      <a:pt x="1001" y="5"/>
                      <a:pt x="974" y="14"/>
                    </a:cubicBezTo>
                    <a:lnTo>
                      <a:pt x="145" y="303"/>
                    </a:lnTo>
                    <a:cubicBezTo>
                      <a:pt x="36" y="339"/>
                      <a:pt x="0" y="411"/>
                      <a:pt x="36" y="519"/>
                    </a:cubicBezTo>
                    <a:cubicBezTo>
                      <a:pt x="66" y="578"/>
                      <a:pt x="143" y="637"/>
                      <a:pt x="210" y="637"/>
                    </a:cubicBezTo>
                    <a:cubicBezTo>
                      <a:pt x="225" y="637"/>
                      <a:pt x="239" y="634"/>
                      <a:pt x="253" y="627"/>
                    </a:cubicBezTo>
                    <a:lnTo>
                      <a:pt x="1118" y="339"/>
                    </a:lnTo>
                    <a:cubicBezTo>
                      <a:pt x="1190" y="303"/>
                      <a:pt x="1263" y="195"/>
                      <a:pt x="1227" y="122"/>
                    </a:cubicBezTo>
                    <a:cubicBezTo>
                      <a:pt x="1199" y="41"/>
                      <a:pt x="1132" y="1"/>
                      <a:pt x="105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107;p48">
                <a:extLst>
                  <a:ext uri="{FF2B5EF4-FFF2-40B4-BE49-F238E27FC236}">
                    <a16:creationId xmlns:a16="http://schemas.microsoft.com/office/drawing/2014/main" id="{3AC246BE-D6C7-4A7E-80D2-720EC38AB9FF}"/>
                  </a:ext>
                </a:extLst>
              </p:cNvPr>
              <p:cNvSpPr/>
              <p:nvPr/>
            </p:nvSpPr>
            <p:spPr>
              <a:xfrm>
                <a:off x="7073715" y="4224682"/>
                <a:ext cx="21816" cy="11124"/>
              </a:xfrm>
              <a:custGeom>
                <a:avLst/>
                <a:gdLst/>
                <a:ahLst/>
                <a:cxnLst/>
                <a:rect l="l" t="t" r="r" b="b"/>
                <a:pathLst>
                  <a:path w="1314" h="670" extrusionOk="0">
                    <a:moveTo>
                      <a:pt x="1044" y="1"/>
                    </a:moveTo>
                    <a:cubicBezTo>
                      <a:pt x="1023" y="1"/>
                      <a:pt x="999" y="4"/>
                      <a:pt x="974" y="11"/>
                    </a:cubicBezTo>
                    <a:lnTo>
                      <a:pt x="145" y="300"/>
                    </a:lnTo>
                    <a:cubicBezTo>
                      <a:pt x="36" y="336"/>
                      <a:pt x="0" y="444"/>
                      <a:pt x="36" y="552"/>
                    </a:cubicBezTo>
                    <a:cubicBezTo>
                      <a:pt x="66" y="611"/>
                      <a:pt x="143" y="670"/>
                      <a:pt x="210" y="670"/>
                    </a:cubicBezTo>
                    <a:cubicBezTo>
                      <a:pt x="225" y="670"/>
                      <a:pt x="240" y="667"/>
                      <a:pt x="253" y="660"/>
                    </a:cubicBezTo>
                    <a:lnTo>
                      <a:pt x="1118" y="372"/>
                    </a:lnTo>
                    <a:cubicBezTo>
                      <a:pt x="1314" y="274"/>
                      <a:pt x="1245" y="1"/>
                      <a:pt x="10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108;p48">
                <a:extLst>
                  <a:ext uri="{FF2B5EF4-FFF2-40B4-BE49-F238E27FC236}">
                    <a16:creationId xmlns:a16="http://schemas.microsoft.com/office/drawing/2014/main" id="{8663FC14-C38A-4974-BE5B-F94E3DA3B401}"/>
                  </a:ext>
                </a:extLst>
              </p:cNvPr>
              <p:cNvSpPr/>
              <p:nvPr/>
            </p:nvSpPr>
            <p:spPr>
              <a:xfrm>
                <a:off x="7100877" y="4215119"/>
                <a:ext cx="21949" cy="11007"/>
              </a:xfrm>
              <a:custGeom>
                <a:avLst/>
                <a:gdLst/>
                <a:ahLst/>
                <a:cxnLst/>
                <a:rect l="l" t="t" r="r" b="b"/>
                <a:pathLst>
                  <a:path w="1322" h="663" extrusionOk="0">
                    <a:moveTo>
                      <a:pt x="1115" y="0"/>
                    </a:moveTo>
                    <a:cubicBezTo>
                      <a:pt x="1098" y="0"/>
                      <a:pt x="1083" y="3"/>
                      <a:pt x="1069" y="10"/>
                    </a:cubicBezTo>
                    <a:lnTo>
                      <a:pt x="204" y="299"/>
                    </a:lnTo>
                    <a:cubicBezTo>
                      <a:pt x="0" y="401"/>
                      <a:pt x="84" y="662"/>
                      <a:pt x="275" y="662"/>
                    </a:cubicBezTo>
                    <a:cubicBezTo>
                      <a:pt x="287" y="662"/>
                      <a:pt x="299" y="661"/>
                      <a:pt x="312" y="659"/>
                    </a:cubicBezTo>
                    <a:lnTo>
                      <a:pt x="1178" y="371"/>
                    </a:lnTo>
                    <a:cubicBezTo>
                      <a:pt x="1286" y="335"/>
                      <a:pt x="1322" y="226"/>
                      <a:pt x="1322" y="118"/>
                    </a:cubicBezTo>
                    <a:cubicBezTo>
                      <a:pt x="1292" y="59"/>
                      <a:pt x="1191" y="0"/>
                      <a:pt x="11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109;p48">
                <a:extLst>
                  <a:ext uri="{FF2B5EF4-FFF2-40B4-BE49-F238E27FC236}">
                    <a16:creationId xmlns:a16="http://schemas.microsoft.com/office/drawing/2014/main" id="{BF64A68E-8090-42F4-93C3-314C9A3DD50C}"/>
                  </a:ext>
                </a:extLst>
              </p:cNvPr>
              <p:cNvSpPr/>
              <p:nvPr/>
            </p:nvSpPr>
            <p:spPr>
              <a:xfrm>
                <a:off x="7129998" y="4205473"/>
                <a:ext cx="21583" cy="11240"/>
              </a:xfrm>
              <a:custGeom>
                <a:avLst/>
                <a:gdLst/>
                <a:ahLst/>
                <a:cxnLst/>
                <a:rect l="l" t="t" r="r" b="b"/>
                <a:pathLst>
                  <a:path w="1300" h="677" extrusionOk="0">
                    <a:moveTo>
                      <a:pt x="1091" y="0"/>
                    </a:moveTo>
                    <a:cubicBezTo>
                      <a:pt x="1065" y="0"/>
                      <a:pt x="1038" y="5"/>
                      <a:pt x="1011" y="14"/>
                    </a:cubicBezTo>
                    <a:lnTo>
                      <a:pt x="181" y="303"/>
                    </a:lnTo>
                    <a:cubicBezTo>
                      <a:pt x="73" y="339"/>
                      <a:pt x="1" y="447"/>
                      <a:pt x="37" y="555"/>
                    </a:cubicBezTo>
                    <a:cubicBezTo>
                      <a:pt x="64" y="636"/>
                      <a:pt x="131" y="677"/>
                      <a:pt x="209" y="677"/>
                    </a:cubicBezTo>
                    <a:cubicBezTo>
                      <a:pt x="235" y="677"/>
                      <a:pt x="262" y="672"/>
                      <a:pt x="289" y="663"/>
                    </a:cubicBezTo>
                    <a:lnTo>
                      <a:pt x="1155" y="375"/>
                    </a:lnTo>
                    <a:cubicBezTo>
                      <a:pt x="1263" y="375"/>
                      <a:pt x="1299" y="230"/>
                      <a:pt x="1263" y="122"/>
                    </a:cubicBezTo>
                    <a:cubicBezTo>
                      <a:pt x="1236" y="41"/>
                      <a:pt x="1168" y="0"/>
                      <a:pt x="10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110;p48">
                <a:extLst>
                  <a:ext uri="{FF2B5EF4-FFF2-40B4-BE49-F238E27FC236}">
                    <a16:creationId xmlns:a16="http://schemas.microsoft.com/office/drawing/2014/main" id="{B3783AE0-2546-47DE-BAE7-A573D29EBC94}"/>
                  </a:ext>
                </a:extLst>
              </p:cNvPr>
              <p:cNvSpPr/>
              <p:nvPr/>
            </p:nvSpPr>
            <p:spPr>
              <a:xfrm>
                <a:off x="7158139" y="4195960"/>
                <a:ext cx="22181" cy="11705"/>
              </a:xfrm>
              <a:custGeom>
                <a:avLst/>
                <a:gdLst/>
                <a:ahLst/>
                <a:cxnLst/>
                <a:rect l="l" t="t" r="r" b="b"/>
                <a:pathLst>
                  <a:path w="1336" h="705" extrusionOk="0">
                    <a:moveTo>
                      <a:pt x="1104" y="1"/>
                    </a:moveTo>
                    <a:cubicBezTo>
                      <a:pt x="1085" y="1"/>
                      <a:pt x="1066" y="4"/>
                      <a:pt x="1047" y="10"/>
                    </a:cubicBezTo>
                    <a:lnTo>
                      <a:pt x="181" y="298"/>
                    </a:lnTo>
                    <a:cubicBezTo>
                      <a:pt x="73" y="335"/>
                      <a:pt x="1" y="443"/>
                      <a:pt x="37" y="551"/>
                    </a:cubicBezTo>
                    <a:cubicBezTo>
                      <a:pt x="67" y="640"/>
                      <a:pt x="145" y="705"/>
                      <a:pt x="252" y="705"/>
                    </a:cubicBezTo>
                    <a:cubicBezTo>
                      <a:pt x="275" y="705"/>
                      <a:pt x="300" y="702"/>
                      <a:pt x="325" y="695"/>
                    </a:cubicBezTo>
                    <a:lnTo>
                      <a:pt x="1155" y="407"/>
                    </a:lnTo>
                    <a:cubicBezTo>
                      <a:pt x="1263" y="371"/>
                      <a:pt x="1335" y="262"/>
                      <a:pt x="1299" y="154"/>
                    </a:cubicBezTo>
                    <a:cubicBezTo>
                      <a:pt x="1270" y="65"/>
                      <a:pt x="1191" y="1"/>
                      <a:pt x="11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111;p48">
                <a:extLst>
                  <a:ext uri="{FF2B5EF4-FFF2-40B4-BE49-F238E27FC236}">
                    <a16:creationId xmlns:a16="http://schemas.microsoft.com/office/drawing/2014/main" id="{7360616D-EDFD-4ACD-AF87-F38E0D75C4D9}"/>
                  </a:ext>
                </a:extLst>
              </p:cNvPr>
              <p:cNvSpPr/>
              <p:nvPr/>
            </p:nvSpPr>
            <p:spPr>
              <a:xfrm>
                <a:off x="7186014" y="4186380"/>
                <a:ext cx="23044" cy="11705"/>
              </a:xfrm>
              <a:custGeom>
                <a:avLst/>
                <a:gdLst/>
                <a:ahLst/>
                <a:cxnLst/>
                <a:rect l="l" t="t" r="r" b="b"/>
                <a:pathLst>
                  <a:path w="1388" h="705" extrusionOk="0">
                    <a:moveTo>
                      <a:pt x="1123" y="0"/>
                    </a:moveTo>
                    <a:cubicBezTo>
                      <a:pt x="1102" y="0"/>
                      <a:pt x="1082" y="3"/>
                      <a:pt x="1063" y="10"/>
                    </a:cubicBezTo>
                    <a:lnTo>
                      <a:pt x="197" y="298"/>
                    </a:lnTo>
                    <a:cubicBezTo>
                      <a:pt x="0" y="397"/>
                      <a:pt x="72" y="705"/>
                      <a:pt x="277" y="705"/>
                    </a:cubicBezTo>
                    <a:cubicBezTo>
                      <a:pt x="297" y="705"/>
                      <a:pt x="319" y="702"/>
                      <a:pt x="342" y="695"/>
                    </a:cubicBezTo>
                    <a:lnTo>
                      <a:pt x="1207" y="443"/>
                    </a:lnTo>
                    <a:cubicBezTo>
                      <a:pt x="1315" y="407"/>
                      <a:pt x="1388" y="262"/>
                      <a:pt x="1352" y="154"/>
                    </a:cubicBezTo>
                    <a:cubicBezTo>
                      <a:pt x="1322" y="65"/>
                      <a:pt x="1219" y="0"/>
                      <a:pt x="112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112;p48">
                <a:extLst>
                  <a:ext uri="{FF2B5EF4-FFF2-40B4-BE49-F238E27FC236}">
                    <a16:creationId xmlns:a16="http://schemas.microsoft.com/office/drawing/2014/main" id="{A0AE8AEF-5165-4E9C-BC70-BDE5FEC21E32}"/>
                  </a:ext>
                </a:extLst>
              </p:cNvPr>
              <p:cNvSpPr/>
              <p:nvPr/>
            </p:nvSpPr>
            <p:spPr>
              <a:xfrm>
                <a:off x="7215036" y="4177398"/>
                <a:ext cx="22762" cy="11705"/>
              </a:xfrm>
              <a:custGeom>
                <a:avLst/>
                <a:gdLst/>
                <a:ahLst/>
                <a:cxnLst/>
                <a:rect l="l" t="t" r="r" b="b"/>
                <a:pathLst>
                  <a:path w="1371" h="705" extrusionOk="0">
                    <a:moveTo>
                      <a:pt x="1103" y="0"/>
                    </a:moveTo>
                    <a:cubicBezTo>
                      <a:pt x="1085" y="0"/>
                      <a:pt x="1065" y="3"/>
                      <a:pt x="1046" y="10"/>
                    </a:cubicBezTo>
                    <a:lnTo>
                      <a:pt x="181" y="298"/>
                    </a:lnTo>
                    <a:cubicBezTo>
                      <a:pt x="72" y="334"/>
                      <a:pt x="0" y="443"/>
                      <a:pt x="36" y="551"/>
                    </a:cubicBezTo>
                    <a:cubicBezTo>
                      <a:pt x="66" y="640"/>
                      <a:pt x="145" y="704"/>
                      <a:pt x="252" y="704"/>
                    </a:cubicBezTo>
                    <a:cubicBezTo>
                      <a:pt x="275" y="704"/>
                      <a:pt x="299" y="701"/>
                      <a:pt x="325" y="695"/>
                    </a:cubicBezTo>
                    <a:lnTo>
                      <a:pt x="1190" y="443"/>
                    </a:lnTo>
                    <a:cubicBezTo>
                      <a:pt x="1299" y="407"/>
                      <a:pt x="1371" y="262"/>
                      <a:pt x="1299" y="154"/>
                    </a:cubicBezTo>
                    <a:cubicBezTo>
                      <a:pt x="1269" y="65"/>
                      <a:pt x="1190" y="0"/>
                      <a:pt x="110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13;p48">
                <a:extLst>
                  <a:ext uri="{FF2B5EF4-FFF2-40B4-BE49-F238E27FC236}">
                    <a16:creationId xmlns:a16="http://schemas.microsoft.com/office/drawing/2014/main" id="{6EBAA1FE-B47F-40DB-8493-3BFC0DE750FB}"/>
                  </a:ext>
                </a:extLst>
              </p:cNvPr>
              <p:cNvSpPr/>
              <p:nvPr/>
            </p:nvSpPr>
            <p:spPr>
              <a:xfrm>
                <a:off x="7242496" y="4168417"/>
                <a:ext cx="23443" cy="11838"/>
              </a:xfrm>
              <a:custGeom>
                <a:avLst/>
                <a:gdLst/>
                <a:ahLst/>
                <a:cxnLst/>
                <a:rect l="l" t="t" r="r" b="b"/>
                <a:pathLst>
                  <a:path w="1412" h="713" extrusionOk="0">
                    <a:moveTo>
                      <a:pt x="1160" y="0"/>
                    </a:moveTo>
                    <a:cubicBezTo>
                      <a:pt x="1137" y="0"/>
                      <a:pt x="1113" y="3"/>
                      <a:pt x="1087" y="10"/>
                    </a:cubicBezTo>
                    <a:lnTo>
                      <a:pt x="258" y="262"/>
                    </a:lnTo>
                    <a:cubicBezTo>
                      <a:pt x="1" y="359"/>
                      <a:pt x="59" y="712"/>
                      <a:pt x="278" y="712"/>
                    </a:cubicBezTo>
                    <a:cubicBezTo>
                      <a:pt x="305" y="712"/>
                      <a:pt x="334" y="707"/>
                      <a:pt x="366" y="695"/>
                    </a:cubicBezTo>
                    <a:lnTo>
                      <a:pt x="1232" y="443"/>
                    </a:lnTo>
                    <a:cubicBezTo>
                      <a:pt x="1340" y="407"/>
                      <a:pt x="1412" y="262"/>
                      <a:pt x="1376" y="154"/>
                    </a:cubicBezTo>
                    <a:cubicBezTo>
                      <a:pt x="1346" y="65"/>
                      <a:pt x="1268" y="0"/>
                      <a:pt x="116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4;p48">
                <a:extLst>
                  <a:ext uri="{FF2B5EF4-FFF2-40B4-BE49-F238E27FC236}">
                    <a16:creationId xmlns:a16="http://schemas.microsoft.com/office/drawing/2014/main" id="{A2995EBB-D1AC-4D60-8AF0-1FD53C3683D5}"/>
                  </a:ext>
                </a:extLst>
              </p:cNvPr>
              <p:cNvSpPr/>
              <p:nvPr/>
            </p:nvSpPr>
            <p:spPr>
              <a:xfrm>
                <a:off x="7271916" y="4159435"/>
                <a:ext cx="22779" cy="11705"/>
              </a:xfrm>
              <a:custGeom>
                <a:avLst/>
                <a:gdLst/>
                <a:ahLst/>
                <a:cxnLst/>
                <a:rect l="l" t="t" r="r" b="b"/>
                <a:pathLst>
                  <a:path w="1372" h="705" extrusionOk="0">
                    <a:moveTo>
                      <a:pt x="1107" y="0"/>
                    </a:moveTo>
                    <a:cubicBezTo>
                      <a:pt x="1086" y="0"/>
                      <a:pt x="1066" y="3"/>
                      <a:pt x="1047" y="10"/>
                    </a:cubicBezTo>
                    <a:lnTo>
                      <a:pt x="181" y="262"/>
                    </a:lnTo>
                    <a:cubicBezTo>
                      <a:pt x="73" y="298"/>
                      <a:pt x="1" y="443"/>
                      <a:pt x="37" y="551"/>
                    </a:cubicBezTo>
                    <a:cubicBezTo>
                      <a:pt x="66" y="640"/>
                      <a:pt x="169" y="704"/>
                      <a:pt x="265" y="704"/>
                    </a:cubicBezTo>
                    <a:cubicBezTo>
                      <a:pt x="286" y="704"/>
                      <a:pt x="306" y="701"/>
                      <a:pt x="325" y="695"/>
                    </a:cubicBezTo>
                    <a:lnTo>
                      <a:pt x="1191" y="443"/>
                    </a:lnTo>
                    <a:cubicBezTo>
                      <a:pt x="1299" y="407"/>
                      <a:pt x="1371" y="262"/>
                      <a:pt x="1335" y="154"/>
                    </a:cubicBezTo>
                    <a:cubicBezTo>
                      <a:pt x="1305" y="65"/>
                      <a:pt x="1202" y="0"/>
                      <a:pt x="110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15;p48">
                <a:extLst>
                  <a:ext uri="{FF2B5EF4-FFF2-40B4-BE49-F238E27FC236}">
                    <a16:creationId xmlns:a16="http://schemas.microsoft.com/office/drawing/2014/main" id="{68AF5E8C-DBB8-4AC9-BAF0-99D644606DA4}"/>
                  </a:ext>
                </a:extLst>
              </p:cNvPr>
              <p:cNvSpPr/>
              <p:nvPr/>
            </p:nvSpPr>
            <p:spPr>
              <a:xfrm>
                <a:off x="7300655" y="4150984"/>
                <a:ext cx="22181" cy="11240"/>
              </a:xfrm>
              <a:custGeom>
                <a:avLst/>
                <a:gdLst/>
                <a:ahLst/>
                <a:cxnLst/>
                <a:rect l="l" t="t" r="r" b="b"/>
                <a:pathLst>
                  <a:path w="1336" h="677" extrusionOk="0">
                    <a:moveTo>
                      <a:pt x="1128" y="1"/>
                    </a:moveTo>
                    <a:cubicBezTo>
                      <a:pt x="1100" y="1"/>
                      <a:pt x="1072" y="5"/>
                      <a:pt x="1047" y="14"/>
                    </a:cubicBezTo>
                    <a:lnTo>
                      <a:pt x="181" y="266"/>
                    </a:lnTo>
                    <a:cubicBezTo>
                      <a:pt x="73" y="302"/>
                      <a:pt x="1" y="411"/>
                      <a:pt x="37" y="519"/>
                    </a:cubicBezTo>
                    <a:cubicBezTo>
                      <a:pt x="64" y="629"/>
                      <a:pt x="134" y="676"/>
                      <a:pt x="230" y="676"/>
                    </a:cubicBezTo>
                    <a:cubicBezTo>
                      <a:pt x="259" y="676"/>
                      <a:pt x="291" y="672"/>
                      <a:pt x="325" y="663"/>
                    </a:cubicBezTo>
                    <a:lnTo>
                      <a:pt x="1191" y="411"/>
                    </a:lnTo>
                    <a:cubicBezTo>
                      <a:pt x="1299" y="375"/>
                      <a:pt x="1335" y="266"/>
                      <a:pt x="1335" y="158"/>
                    </a:cubicBezTo>
                    <a:cubicBezTo>
                      <a:pt x="1308" y="48"/>
                      <a:pt x="1217" y="1"/>
                      <a:pt x="11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16;p48">
                <a:extLst>
                  <a:ext uri="{FF2B5EF4-FFF2-40B4-BE49-F238E27FC236}">
                    <a16:creationId xmlns:a16="http://schemas.microsoft.com/office/drawing/2014/main" id="{2DA2A3AB-4E81-422A-B2BF-A5DC339B5C9B}"/>
                  </a:ext>
                </a:extLst>
              </p:cNvPr>
              <p:cNvSpPr/>
              <p:nvPr/>
            </p:nvSpPr>
            <p:spPr>
              <a:xfrm>
                <a:off x="7329410" y="4142068"/>
                <a:ext cx="22164" cy="11705"/>
              </a:xfrm>
              <a:custGeom>
                <a:avLst/>
                <a:gdLst/>
                <a:ahLst/>
                <a:cxnLst/>
                <a:rect l="l" t="t" r="r" b="b"/>
                <a:pathLst>
                  <a:path w="1335" h="705" extrusionOk="0">
                    <a:moveTo>
                      <a:pt x="1103" y="0"/>
                    </a:moveTo>
                    <a:cubicBezTo>
                      <a:pt x="1084" y="0"/>
                      <a:pt x="1065" y="3"/>
                      <a:pt x="1046" y="10"/>
                    </a:cubicBezTo>
                    <a:lnTo>
                      <a:pt x="180" y="262"/>
                    </a:lnTo>
                    <a:lnTo>
                      <a:pt x="180" y="298"/>
                    </a:lnTo>
                    <a:cubicBezTo>
                      <a:pt x="72" y="298"/>
                      <a:pt x="0" y="443"/>
                      <a:pt x="36" y="551"/>
                    </a:cubicBezTo>
                    <a:cubicBezTo>
                      <a:pt x="66" y="640"/>
                      <a:pt x="144" y="705"/>
                      <a:pt x="232" y="705"/>
                    </a:cubicBezTo>
                    <a:cubicBezTo>
                      <a:pt x="250" y="705"/>
                      <a:pt x="269" y="702"/>
                      <a:pt x="289" y="695"/>
                    </a:cubicBezTo>
                    <a:lnTo>
                      <a:pt x="1154" y="407"/>
                    </a:lnTo>
                    <a:cubicBezTo>
                      <a:pt x="1262" y="371"/>
                      <a:pt x="1335" y="262"/>
                      <a:pt x="1298" y="154"/>
                    </a:cubicBezTo>
                    <a:cubicBezTo>
                      <a:pt x="1269" y="65"/>
                      <a:pt x="1190" y="0"/>
                      <a:pt x="110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17;p48">
                <a:extLst>
                  <a:ext uri="{FF2B5EF4-FFF2-40B4-BE49-F238E27FC236}">
                    <a16:creationId xmlns:a16="http://schemas.microsoft.com/office/drawing/2014/main" id="{F88E029B-B259-4AC8-970D-9FB80B8C1A69}"/>
                  </a:ext>
                </a:extLst>
              </p:cNvPr>
              <p:cNvSpPr/>
              <p:nvPr/>
            </p:nvSpPr>
            <p:spPr>
              <a:xfrm>
                <a:off x="7358149" y="4133800"/>
                <a:ext cx="23160" cy="10991"/>
              </a:xfrm>
              <a:custGeom>
                <a:avLst/>
                <a:gdLst/>
                <a:ahLst/>
                <a:cxnLst/>
                <a:rect l="l" t="t" r="r" b="b"/>
                <a:pathLst>
                  <a:path w="1395" h="662" extrusionOk="0">
                    <a:moveTo>
                      <a:pt x="1081" y="0"/>
                    </a:moveTo>
                    <a:cubicBezTo>
                      <a:pt x="1070" y="0"/>
                      <a:pt x="1058" y="1"/>
                      <a:pt x="1046" y="3"/>
                    </a:cubicBezTo>
                    <a:lnTo>
                      <a:pt x="181" y="255"/>
                    </a:lnTo>
                    <a:cubicBezTo>
                      <a:pt x="72" y="291"/>
                      <a:pt x="0" y="400"/>
                      <a:pt x="36" y="508"/>
                    </a:cubicBezTo>
                    <a:cubicBezTo>
                      <a:pt x="66" y="597"/>
                      <a:pt x="145" y="662"/>
                      <a:pt x="232" y="662"/>
                    </a:cubicBezTo>
                    <a:cubicBezTo>
                      <a:pt x="250" y="662"/>
                      <a:pt x="270" y="659"/>
                      <a:pt x="289" y="652"/>
                    </a:cubicBezTo>
                    <a:lnTo>
                      <a:pt x="1154" y="400"/>
                    </a:lnTo>
                    <a:cubicBezTo>
                      <a:pt x="1395" y="331"/>
                      <a:pt x="1308" y="0"/>
                      <a:pt x="108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18;p48">
                <a:extLst>
                  <a:ext uri="{FF2B5EF4-FFF2-40B4-BE49-F238E27FC236}">
                    <a16:creationId xmlns:a16="http://schemas.microsoft.com/office/drawing/2014/main" id="{F8DD4768-1B10-4BC4-8D13-E9FB95707646}"/>
                  </a:ext>
                </a:extLst>
              </p:cNvPr>
              <p:cNvSpPr/>
              <p:nvPr/>
            </p:nvSpPr>
            <p:spPr>
              <a:xfrm>
                <a:off x="7386888" y="4125898"/>
                <a:ext cx="22164" cy="11107"/>
              </a:xfrm>
              <a:custGeom>
                <a:avLst/>
                <a:gdLst/>
                <a:ahLst/>
                <a:cxnLst/>
                <a:rect l="l" t="t" r="r" b="b"/>
                <a:pathLst>
                  <a:path w="1335" h="669" extrusionOk="0">
                    <a:moveTo>
                      <a:pt x="1104" y="1"/>
                    </a:moveTo>
                    <a:cubicBezTo>
                      <a:pt x="1085" y="1"/>
                      <a:pt x="1066" y="4"/>
                      <a:pt x="1046" y="10"/>
                    </a:cubicBezTo>
                    <a:lnTo>
                      <a:pt x="181" y="263"/>
                    </a:lnTo>
                    <a:cubicBezTo>
                      <a:pt x="73" y="299"/>
                      <a:pt x="1" y="407"/>
                      <a:pt x="37" y="515"/>
                    </a:cubicBezTo>
                    <a:cubicBezTo>
                      <a:pt x="66" y="604"/>
                      <a:pt x="145" y="669"/>
                      <a:pt x="232" y="669"/>
                    </a:cubicBezTo>
                    <a:cubicBezTo>
                      <a:pt x="251" y="669"/>
                      <a:pt x="270" y="666"/>
                      <a:pt x="289" y="659"/>
                    </a:cubicBezTo>
                    <a:lnTo>
                      <a:pt x="1155" y="407"/>
                    </a:lnTo>
                    <a:cubicBezTo>
                      <a:pt x="1263" y="371"/>
                      <a:pt x="1335" y="263"/>
                      <a:pt x="1299" y="154"/>
                    </a:cubicBezTo>
                    <a:cubicBezTo>
                      <a:pt x="1269" y="65"/>
                      <a:pt x="1191" y="1"/>
                      <a:pt x="11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19;p48">
                <a:extLst>
                  <a:ext uri="{FF2B5EF4-FFF2-40B4-BE49-F238E27FC236}">
                    <a16:creationId xmlns:a16="http://schemas.microsoft.com/office/drawing/2014/main" id="{59018DA4-BF5D-4FCA-970D-9942B0143040}"/>
                  </a:ext>
                </a:extLst>
              </p:cNvPr>
              <p:cNvSpPr/>
              <p:nvPr/>
            </p:nvSpPr>
            <p:spPr>
              <a:xfrm>
                <a:off x="7415212" y="4117679"/>
                <a:ext cx="21998" cy="10244"/>
              </a:xfrm>
              <a:custGeom>
                <a:avLst/>
                <a:gdLst/>
                <a:ahLst/>
                <a:cxnLst/>
                <a:rect l="l" t="t" r="r" b="b"/>
                <a:pathLst>
                  <a:path w="1325" h="617" extrusionOk="0">
                    <a:moveTo>
                      <a:pt x="1072" y="0"/>
                    </a:moveTo>
                    <a:lnTo>
                      <a:pt x="206" y="253"/>
                    </a:lnTo>
                    <a:cubicBezTo>
                      <a:pt x="1" y="321"/>
                      <a:pt x="87" y="616"/>
                      <a:pt x="281" y="616"/>
                    </a:cubicBezTo>
                    <a:cubicBezTo>
                      <a:pt x="292" y="616"/>
                      <a:pt x="303" y="615"/>
                      <a:pt x="314" y="613"/>
                    </a:cubicBezTo>
                    <a:lnTo>
                      <a:pt x="1180" y="397"/>
                    </a:lnTo>
                    <a:cubicBezTo>
                      <a:pt x="1288" y="361"/>
                      <a:pt x="1324" y="253"/>
                      <a:pt x="1324" y="144"/>
                    </a:cubicBezTo>
                    <a:cubicBezTo>
                      <a:pt x="1288" y="36"/>
                      <a:pt x="1180" y="0"/>
                      <a:pt x="107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20;p48">
                <a:extLst>
                  <a:ext uri="{FF2B5EF4-FFF2-40B4-BE49-F238E27FC236}">
                    <a16:creationId xmlns:a16="http://schemas.microsoft.com/office/drawing/2014/main" id="{D77A7F5D-8769-4B98-9D2A-276AB93011C5}"/>
                  </a:ext>
                </a:extLst>
              </p:cNvPr>
              <p:cNvSpPr/>
              <p:nvPr/>
            </p:nvSpPr>
            <p:spPr>
              <a:xfrm>
                <a:off x="7444665" y="4110258"/>
                <a:ext cx="21284" cy="9978"/>
              </a:xfrm>
              <a:custGeom>
                <a:avLst/>
                <a:gdLst/>
                <a:ahLst/>
                <a:cxnLst/>
                <a:rect l="l" t="t" r="r" b="b"/>
                <a:pathLst>
                  <a:path w="1282" h="601" extrusionOk="0">
                    <a:moveTo>
                      <a:pt x="1124" y="1"/>
                    </a:moveTo>
                    <a:cubicBezTo>
                      <a:pt x="1103" y="1"/>
                      <a:pt x="1083" y="5"/>
                      <a:pt x="1065" y="14"/>
                    </a:cubicBezTo>
                    <a:lnTo>
                      <a:pt x="199" y="231"/>
                    </a:lnTo>
                    <a:cubicBezTo>
                      <a:pt x="1" y="264"/>
                      <a:pt x="75" y="600"/>
                      <a:pt x="228" y="600"/>
                    </a:cubicBezTo>
                    <a:cubicBezTo>
                      <a:pt x="242" y="600"/>
                      <a:pt x="257" y="597"/>
                      <a:pt x="271" y="591"/>
                    </a:cubicBezTo>
                    <a:lnTo>
                      <a:pt x="1137" y="339"/>
                    </a:lnTo>
                    <a:cubicBezTo>
                      <a:pt x="1245" y="303"/>
                      <a:pt x="1281" y="231"/>
                      <a:pt x="1281" y="123"/>
                    </a:cubicBezTo>
                    <a:cubicBezTo>
                      <a:pt x="1254" y="41"/>
                      <a:pt x="1187" y="1"/>
                      <a:pt x="112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21;p48">
                <a:extLst>
                  <a:ext uri="{FF2B5EF4-FFF2-40B4-BE49-F238E27FC236}">
                    <a16:creationId xmlns:a16="http://schemas.microsoft.com/office/drawing/2014/main" id="{FF7DB93D-4236-4412-B1BB-1384F4FDA601}"/>
                  </a:ext>
                </a:extLst>
              </p:cNvPr>
              <p:cNvSpPr/>
              <p:nvPr/>
            </p:nvSpPr>
            <p:spPr>
              <a:xfrm>
                <a:off x="7474068" y="4102538"/>
                <a:ext cx="21218" cy="9331"/>
              </a:xfrm>
              <a:custGeom>
                <a:avLst/>
                <a:gdLst/>
                <a:ahLst/>
                <a:cxnLst/>
                <a:rect l="l" t="t" r="r" b="b"/>
                <a:pathLst>
                  <a:path w="1278" h="562" extrusionOk="0">
                    <a:moveTo>
                      <a:pt x="1104" y="1"/>
                    </a:moveTo>
                    <a:cubicBezTo>
                      <a:pt x="1089" y="1"/>
                      <a:pt x="1074" y="4"/>
                      <a:pt x="1061" y="10"/>
                    </a:cubicBezTo>
                    <a:lnTo>
                      <a:pt x="160" y="227"/>
                    </a:lnTo>
                    <a:lnTo>
                      <a:pt x="196" y="227"/>
                    </a:lnTo>
                    <a:cubicBezTo>
                      <a:pt x="1" y="292"/>
                      <a:pt x="40" y="562"/>
                      <a:pt x="208" y="562"/>
                    </a:cubicBezTo>
                    <a:cubicBezTo>
                      <a:pt x="226" y="562"/>
                      <a:pt x="246" y="559"/>
                      <a:pt x="268" y="551"/>
                    </a:cubicBezTo>
                    <a:lnTo>
                      <a:pt x="1133" y="335"/>
                    </a:lnTo>
                    <a:cubicBezTo>
                      <a:pt x="1206" y="299"/>
                      <a:pt x="1278" y="227"/>
                      <a:pt x="1242" y="119"/>
                    </a:cubicBezTo>
                    <a:cubicBezTo>
                      <a:pt x="1242" y="60"/>
                      <a:pt x="1169" y="1"/>
                      <a:pt x="11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22;p48">
                <a:extLst>
                  <a:ext uri="{FF2B5EF4-FFF2-40B4-BE49-F238E27FC236}">
                    <a16:creationId xmlns:a16="http://schemas.microsoft.com/office/drawing/2014/main" id="{9E790640-6CCE-48E1-A475-21459EBACFCF}"/>
                  </a:ext>
                </a:extLst>
              </p:cNvPr>
              <p:cNvSpPr/>
              <p:nvPr/>
            </p:nvSpPr>
            <p:spPr>
              <a:xfrm>
                <a:off x="7503654" y="4095515"/>
                <a:ext cx="20371" cy="8567"/>
              </a:xfrm>
              <a:custGeom>
                <a:avLst/>
                <a:gdLst/>
                <a:ahLst/>
                <a:cxnLst/>
                <a:rect l="l" t="t" r="r" b="b"/>
                <a:pathLst>
                  <a:path w="1227" h="516" extrusionOk="0">
                    <a:moveTo>
                      <a:pt x="1010" y="1"/>
                    </a:moveTo>
                    <a:lnTo>
                      <a:pt x="145" y="217"/>
                    </a:lnTo>
                    <a:cubicBezTo>
                      <a:pt x="37" y="253"/>
                      <a:pt x="1" y="325"/>
                      <a:pt x="37" y="397"/>
                    </a:cubicBezTo>
                    <a:cubicBezTo>
                      <a:pt x="37" y="456"/>
                      <a:pt x="85" y="515"/>
                      <a:pt x="161" y="515"/>
                    </a:cubicBezTo>
                    <a:cubicBezTo>
                      <a:pt x="178" y="515"/>
                      <a:pt x="197" y="512"/>
                      <a:pt x="217" y="506"/>
                    </a:cubicBezTo>
                    <a:lnTo>
                      <a:pt x="1083" y="289"/>
                    </a:lnTo>
                    <a:cubicBezTo>
                      <a:pt x="1227" y="217"/>
                      <a:pt x="1155" y="1"/>
                      <a:pt x="10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123;p48">
                <a:extLst>
                  <a:ext uri="{FF2B5EF4-FFF2-40B4-BE49-F238E27FC236}">
                    <a16:creationId xmlns:a16="http://schemas.microsoft.com/office/drawing/2014/main" id="{8344C928-9EE2-4497-A0F1-B8112DAEE443}"/>
                  </a:ext>
                </a:extLst>
              </p:cNvPr>
              <p:cNvSpPr/>
              <p:nvPr/>
            </p:nvSpPr>
            <p:spPr>
              <a:xfrm>
                <a:off x="7532592" y="4088857"/>
                <a:ext cx="20604" cy="7936"/>
              </a:xfrm>
              <a:custGeom>
                <a:avLst/>
                <a:gdLst/>
                <a:ahLst/>
                <a:cxnLst/>
                <a:rect l="l" t="t" r="r" b="b"/>
                <a:pathLst>
                  <a:path w="1241" h="478" extrusionOk="0">
                    <a:moveTo>
                      <a:pt x="1067" y="1"/>
                    </a:moveTo>
                    <a:cubicBezTo>
                      <a:pt x="1056" y="1"/>
                      <a:pt x="1046" y="2"/>
                      <a:pt x="1035" y="5"/>
                    </a:cubicBezTo>
                    <a:lnTo>
                      <a:pt x="133" y="185"/>
                    </a:lnTo>
                    <a:lnTo>
                      <a:pt x="169" y="185"/>
                    </a:lnTo>
                    <a:cubicBezTo>
                      <a:pt x="1" y="253"/>
                      <a:pt x="53" y="477"/>
                      <a:pt x="207" y="477"/>
                    </a:cubicBezTo>
                    <a:cubicBezTo>
                      <a:pt x="218" y="477"/>
                      <a:pt x="229" y="476"/>
                      <a:pt x="241" y="474"/>
                    </a:cubicBezTo>
                    <a:lnTo>
                      <a:pt x="1107" y="221"/>
                    </a:lnTo>
                    <a:cubicBezTo>
                      <a:pt x="1240" y="188"/>
                      <a:pt x="1189" y="1"/>
                      <a:pt x="106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124;p48">
                <a:extLst>
                  <a:ext uri="{FF2B5EF4-FFF2-40B4-BE49-F238E27FC236}">
                    <a16:creationId xmlns:a16="http://schemas.microsoft.com/office/drawing/2014/main" id="{097FC897-3D9F-4120-A081-8DD14F475579}"/>
                  </a:ext>
                </a:extLst>
              </p:cNvPr>
              <p:cNvSpPr/>
              <p:nvPr/>
            </p:nvSpPr>
            <p:spPr>
              <a:xfrm>
                <a:off x="7562941" y="4082117"/>
                <a:ext cx="18578" cy="7073"/>
              </a:xfrm>
              <a:custGeom>
                <a:avLst/>
                <a:gdLst/>
                <a:ahLst/>
                <a:cxnLst/>
                <a:rect l="l" t="t" r="r" b="b"/>
                <a:pathLst>
                  <a:path w="1119" h="426" extrusionOk="0">
                    <a:moveTo>
                      <a:pt x="1025" y="0"/>
                    </a:moveTo>
                    <a:cubicBezTo>
                      <a:pt x="1010" y="0"/>
                      <a:pt x="993" y="4"/>
                      <a:pt x="974" y="14"/>
                    </a:cubicBezTo>
                    <a:lnTo>
                      <a:pt x="72" y="194"/>
                    </a:lnTo>
                    <a:lnTo>
                      <a:pt x="108" y="194"/>
                    </a:lnTo>
                    <a:cubicBezTo>
                      <a:pt x="36" y="194"/>
                      <a:pt x="0" y="267"/>
                      <a:pt x="0" y="339"/>
                    </a:cubicBezTo>
                    <a:cubicBezTo>
                      <a:pt x="27" y="392"/>
                      <a:pt x="53" y="425"/>
                      <a:pt x="94" y="425"/>
                    </a:cubicBezTo>
                    <a:cubicBezTo>
                      <a:pt x="108" y="425"/>
                      <a:pt x="125" y="421"/>
                      <a:pt x="144" y="411"/>
                    </a:cubicBezTo>
                    <a:lnTo>
                      <a:pt x="1010" y="194"/>
                    </a:lnTo>
                    <a:cubicBezTo>
                      <a:pt x="1082" y="194"/>
                      <a:pt x="1118" y="158"/>
                      <a:pt x="1118" y="86"/>
                    </a:cubicBezTo>
                    <a:cubicBezTo>
                      <a:pt x="1092" y="33"/>
                      <a:pt x="1066" y="0"/>
                      <a:pt x="102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125;p48">
                <a:extLst>
                  <a:ext uri="{FF2B5EF4-FFF2-40B4-BE49-F238E27FC236}">
                    <a16:creationId xmlns:a16="http://schemas.microsoft.com/office/drawing/2014/main" id="{2EF9BF8C-C8E5-47FA-BBE6-D7173239D410}"/>
                  </a:ext>
                </a:extLst>
              </p:cNvPr>
              <p:cNvSpPr/>
              <p:nvPr/>
            </p:nvSpPr>
            <p:spPr>
              <a:xfrm>
                <a:off x="7592278" y="4076256"/>
                <a:ext cx="17848" cy="6110"/>
              </a:xfrm>
              <a:custGeom>
                <a:avLst/>
                <a:gdLst/>
                <a:ahLst/>
                <a:cxnLst/>
                <a:rect l="l" t="t" r="r" b="b"/>
                <a:pathLst>
                  <a:path w="1075" h="368" extrusionOk="0">
                    <a:moveTo>
                      <a:pt x="997" y="1"/>
                    </a:moveTo>
                    <a:cubicBezTo>
                      <a:pt x="990" y="1"/>
                      <a:pt x="982" y="3"/>
                      <a:pt x="974" y="6"/>
                    </a:cubicBezTo>
                    <a:lnTo>
                      <a:pt x="73" y="187"/>
                    </a:lnTo>
                    <a:cubicBezTo>
                      <a:pt x="37" y="187"/>
                      <a:pt x="1" y="223"/>
                      <a:pt x="37" y="295"/>
                    </a:cubicBezTo>
                    <a:cubicBezTo>
                      <a:pt x="37" y="331"/>
                      <a:pt x="73" y="367"/>
                      <a:pt x="145" y="367"/>
                    </a:cubicBezTo>
                    <a:lnTo>
                      <a:pt x="1010" y="151"/>
                    </a:lnTo>
                    <a:cubicBezTo>
                      <a:pt x="1075" y="119"/>
                      <a:pt x="1053" y="1"/>
                      <a:pt x="99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126;p48">
                <a:extLst>
                  <a:ext uri="{FF2B5EF4-FFF2-40B4-BE49-F238E27FC236}">
                    <a16:creationId xmlns:a16="http://schemas.microsoft.com/office/drawing/2014/main" id="{2EB9A9BA-56E8-4753-9A09-E36C14C035DD}"/>
                  </a:ext>
                </a:extLst>
              </p:cNvPr>
              <p:cNvSpPr/>
              <p:nvPr/>
            </p:nvSpPr>
            <p:spPr>
              <a:xfrm>
                <a:off x="7622212" y="4070362"/>
                <a:ext cx="16785" cy="4815"/>
              </a:xfrm>
              <a:custGeom>
                <a:avLst/>
                <a:gdLst/>
                <a:ahLst/>
                <a:cxnLst/>
                <a:rect l="l" t="t" r="r" b="b"/>
                <a:pathLst>
                  <a:path w="1011" h="290" extrusionOk="0">
                    <a:moveTo>
                      <a:pt x="939" y="1"/>
                    </a:moveTo>
                    <a:lnTo>
                      <a:pt x="37" y="181"/>
                    </a:lnTo>
                    <a:cubicBezTo>
                      <a:pt x="1" y="181"/>
                      <a:pt x="1" y="217"/>
                      <a:pt x="1" y="253"/>
                    </a:cubicBezTo>
                    <a:cubicBezTo>
                      <a:pt x="1" y="289"/>
                      <a:pt x="37" y="289"/>
                      <a:pt x="73" y="289"/>
                    </a:cubicBezTo>
                    <a:lnTo>
                      <a:pt x="975" y="109"/>
                    </a:lnTo>
                    <a:cubicBezTo>
                      <a:pt x="975" y="109"/>
                      <a:pt x="1011" y="73"/>
                      <a:pt x="1011" y="37"/>
                    </a:cubicBezTo>
                    <a:cubicBezTo>
                      <a:pt x="1011" y="37"/>
                      <a:pt x="975" y="1"/>
                      <a:pt x="93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127;p48">
                <a:extLst>
                  <a:ext uri="{FF2B5EF4-FFF2-40B4-BE49-F238E27FC236}">
                    <a16:creationId xmlns:a16="http://schemas.microsoft.com/office/drawing/2014/main" id="{2DA67B82-45D0-4B42-8AFD-A20AD6783012}"/>
                  </a:ext>
                </a:extLst>
              </p:cNvPr>
              <p:cNvSpPr/>
              <p:nvPr/>
            </p:nvSpPr>
            <p:spPr>
              <a:xfrm>
                <a:off x="7651565" y="4065581"/>
                <a:ext cx="15573" cy="3005"/>
              </a:xfrm>
              <a:custGeom>
                <a:avLst/>
                <a:gdLst/>
                <a:ahLst/>
                <a:cxnLst/>
                <a:rect l="l" t="t" r="r" b="b"/>
                <a:pathLst>
                  <a:path w="938" h="181" extrusionOk="0">
                    <a:moveTo>
                      <a:pt x="938" y="0"/>
                    </a:moveTo>
                    <a:lnTo>
                      <a:pt x="36" y="145"/>
                    </a:lnTo>
                    <a:lnTo>
                      <a:pt x="36" y="108"/>
                    </a:lnTo>
                    <a:cubicBezTo>
                      <a:pt x="36" y="108"/>
                      <a:pt x="0" y="145"/>
                      <a:pt x="0" y="145"/>
                    </a:cubicBezTo>
                    <a:cubicBezTo>
                      <a:pt x="0" y="181"/>
                      <a:pt x="36" y="181"/>
                      <a:pt x="36" y="181"/>
                    </a:cubicBezTo>
                    <a:lnTo>
                      <a:pt x="938"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9" name="Google Shape;1128;p48">
              <a:extLst>
                <a:ext uri="{FF2B5EF4-FFF2-40B4-BE49-F238E27FC236}">
                  <a16:creationId xmlns:a16="http://schemas.microsoft.com/office/drawing/2014/main" id="{C4103DC8-0814-46CA-AF2F-63FA95408605}"/>
                </a:ext>
              </a:extLst>
            </p:cNvPr>
            <p:cNvSpPr/>
            <p:nvPr/>
          </p:nvSpPr>
          <p:spPr>
            <a:xfrm>
              <a:off x="6697071" y="4505099"/>
              <a:ext cx="51501" cy="131160"/>
            </a:xfrm>
            <a:custGeom>
              <a:avLst/>
              <a:gdLst/>
              <a:ahLst/>
              <a:cxnLst/>
              <a:rect l="l" t="t" r="r" b="b"/>
              <a:pathLst>
                <a:path w="3102" h="7900" extrusionOk="0">
                  <a:moveTo>
                    <a:pt x="0" y="1"/>
                  </a:moveTo>
                  <a:lnTo>
                    <a:pt x="0" y="1"/>
                  </a:lnTo>
                  <a:cubicBezTo>
                    <a:pt x="866" y="2561"/>
                    <a:pt x="1551" y="5230"/>
                    <a:pt x="1984" y="7899"/>
                  </a:cubicBezTo>
                  <a:cubicBezTo>
                    <a:pt x="1984" y="7899"/>
                    <a:pt x="3102" y="3499"/>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129;p48">
              <a:extLst>
                <a:ext uri="{FF2B5EF4-FFF2-40B4-BE49-F238E27FC236}">
                  <a16:creationId xmlns:a16="http://schemas.microsoft.com/office/drawing/2014/main" id="{976ECD53-12A3-489F-8722-3FBB03A03ADE}"/>
                </a:ext>
              </a:extLst>
            </p:cNvPr>
            <p:cNvSpPr/>
            <p:nvPr/>
          </p:nvSpPr>
          <p:spPr>
            <a:xfrm>
              <a:off x="6727005" y="4476957"/>
              <a:ext cx="51518" cy="131757"/>
            </a:xfrm>
            <a:custGeom>
              <a:avLst/>
              <a:gdLst/>
              <a:ahLst/>
              <a:cxnLst/>
              <a:rect l="l" t="t" r="r" b="b"/>
              <a:pathLst>
                <a:path w="3103" h="7936" extrusionOk="0">
                  <a:moveTo>
                    <a:pt x="1" y="0"/>
                  </a:moveTo>
                  <a:lnTo>
                    <a:pt x="1" y="0"/>
                  </a:lnTo>
                  <a:cubicBezTo>
                    <a:pt x="902" y="2561"/>
                    <a:pt x="1551" y="5230"/>
                    <a:pt x="2020" y="7935"/>
                  </a:cubicBezTo>
                  <a:cubicBezTo>
                    <a:pt x="2020" y="7935"/>
                    <a:pt x="3102" y="3499"/>
                    <a:pt x="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130;p48">
              <a:extLst>
                <a:ext uri="{FF2B5EF4-FFF2-40B4-BE49-F238E27FC236}">
                  <a16:creationId xmlns:a16="http://schemas.microsoft.com/office/drawing/2014/main" id="{A1C9A4F5-85E1-4FD4-B451-17CF1A35FE43}"/>
                </a:ext>
              </a:extLst>
            </p:cNvPr>
            <p:cNvSpPr/>
            <p:nvPr/>
          </p:nvSpPr>
          <p:spPr>
            <a:xfrm>
              <a:off x="6759945" y="4445811"/>
              <a:ext cx="50903" cy="131757"/>
            </a:xfrm>
            <a:custGeom>
              <a:avLst/>
              <a:gdLst/>
              <a:ahLst/>
              <a:cxnLst/>
              <a:rect l="l" t="t" r="r" b="b"/>
              <a:pathLst>
                <a:path w="3066" h="7936" extrusionOk="0">
                  <a:moveTo>
                    <a:pt x="0" y="1"/>
                  </a:moveTo>
                  <a:lnTo>
                    <a:pt x="0" y="1"/>
                  </a:lnTo>
                  <a:cubicBezTo>
                    <a:pt x="902" y="2598"/>
                    <a:pt x="1551" y="5231"/>
                    <a:pt x="2020" y="7936"/>
                  </a:cubicBezTo>
                  <a:cubicBezTo>
                    <a:pt x="2020" y="7936"/>
                    <a:pt x="3066" y="3535"/>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131;p48">
              <a:extLst>
                <a:ext uri="{FF2B5EF4-FFF2-40B4-BE49-F238E27FC236}">
                  <a16:creationId xmlns:a16="http://schemas.microsoft.com/office/drawing/2014/main" id="{C63DC849-FC18-4972-BA6C-4A166B58FFF3}"/>
                </a:ext>
              </a:extLst>
            </p:cNvPr>
            <p:cNvSpPr/>
            <p:nvPr/>
          </p:nvSpPr>
          <p:spPr>
            <a:xfrm>
              <a:off x="6787488" y="4414084"/>
              <a:ext cx="51518" cy="131757"/>
            </a:xfrm>
            <a:custGeom>
              <a:avLst/>
              <a:gdLst/>
              <a:ahLst/>
              <a:cxnLst/>
              <a:rect l="l" t="t" r="r" b="b"/>
              <a:pathLst>
                <a:path w="3103" h="7936" extrusionOk="0">
                  <a:moveTo>
                    <a:pt x="0" y="0"/>
                  </a:moveTo>
                  <a:lnTo>
                    <a:pt x="0" y="0"/>
                  </a:lnTo>
                  <a:cubicBezTo>
                    <a:pt x="902" y="2597"/>
                    <a:pt x="1551" y="5230"/>
                    <a:pt x="2020" y="7935"/>
                  </a:cubicBezTo>
                  <a:cubicBezTo>
                    <a:pt x="2020" y="7935"/>
                    <a:pt x="3102" y="3499"/>
                    <a:pt x="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132;p48">
              <a:extLst>
                <a:ext uri="{FF2B5EF4-FFF2-40B4-BE49-F238E27FC236}">
                  <a16:creationId xmlns:a16="http://schemas.microsoft.com/office/drawing/2014/main" id="{B0FC859A-73B3-49C9-B4A8-685889E291B3}"/>
                </a:ext>
              </a:extLst>
            </p:cNvPr>
            <p:cNvSpPr/>
            <p:nvPr/>
          </p:nvSpPr>
          <p:spPr>
            <a:xfrm>
              <a:off x="6274305" y="4444001"/>
              <a:ext cx="159899" cy="19790"/>
            </a:xfrm>
            <a:custGeom>
              <a:avLst/>
              <a:gdLst/>
              <a:ahLst/>
              <a:cxnLst/>
              <a:rect l="l" t="t" r="r" b="b"/>
              <a:pathLst>
                <a:path w="9631" h="1192" extrusionOk="0">
                  <a:moveTo>
                    <a:pt x="3688" y="1"/>
                  </a:moveTo>
                  <a:cubicBezTo>
                    <a:pt x="1279" y="1"/>
                    <a:pt x="1" y="687"/>
                    <a:pt x="1" y="687"/>
                  </a:cubicBezTo>
                  <a:lnTo>
                    <a:pt x="9631" y="1192"/>
                  </a:lnTo>
                  <a:cubicBezTo>
                    <a:pt x="7216" y="279"/>
                    <a:pt x="5222" y="1"/>
                    <a:pt x="36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133;p48">
              <a:extLst>
                <a:ext uri="{FF2B5EF4-FFF2-40B4-BE49-F238E27FC236}">
                  <a16:creationId xmlns:a16="http://schemas.microsoft.com/office/drawing/2014/main" id="{482E03FF-B662-402F-811B-57A08A5C81A3}"/>
                </a:ext>
              </a:extLst>
            </p:cNvPr>
            <p:cNvSpPr/>
            <p:nvPr/>
          </p:nvSpPr>
          <p:spPr>
            <a:xfrm>
              <a:off x="6525816" y="3141618"/>
              <a:ext cx="836534" cy="589239"/>
            </a:xfrm>
            <a:custGeom>
              <a:avLst/>
              <a:gdLst/>
              <a:ahLst/>
              <a:cxnLst/>
              <a:rect l="l" t="t" r="r" b="b"/>
              <a:pathLst>
                <a:path w="50386" h="35491" extrusionOk="0">
                  <a:moveTo>
                    <a:pt x="49737" y="31343"/>
                  </a:moveTo>
                  <a:cubicBezTo>
                    <a:pt x="48582" y="28782"/>
                    <a:pt x="49412" y="25320"/>
                    <a:pt x="50386" y="22218"/>
                  </a:cubicBezTo>
                  <a:cubicBezTo>
                    <a:pt x="50314" y="21785"/>
                    <a:pt x="50205" y="21316"/>
                    <a:pt x="50097" y="20848"/>
                  </a:cubicBezTo>
                  <a:cubicBezTo>
                    <a:pt x="48727" y="20126"/>
                    <a:pt x="48222" y="18467"/>
                    <a:pt x="48943" y="17097"/>
                  </a:cubicBezTo>
                  <a:cubicBezTo>
                    <a:pt x="48727" y="16556"/>
                    <a:pt x="48510" y="16015"/>
                    <a:pt x="48258" y="15474"/>
                  </a:cubicBezTo>
                  <a:cubicBezTo>
                    <a:pt x="47717" y="14283"/>
                    <a:pt x="47789" y="12949"/>
                    <a:pt x="48763" y="12083"/>
                  </a:cubicBezTo>
                  <a:cubicBezTo>
                    <a:pt x="48474" y="11723"/>
                    <a:pt x="48077" y="11470"/>
                    <a:pt x="47609" y="11326"/>
                  </a:cubicBezTo>
                  <a:lnTo>
                    <a:pt x="47212" y="2020"/>
                  </a:lnTo>
                  <a:lnTo>
                    <a:pt x="46346" y="325"/>
                  </a:lnTo>
                  <a:lnTo>
                    <a:pt x="25283" y="1443"/>
                  </a:lnTo>
                  <a:lnTo>
                    <a:pt x="24742" y="686"/>
                  </a:lnTo>
                  <a:cubicBezTo>
                    <a:pt x="24742" y="686"/>
                    <a:pt x="32677" y="1948"/>
                    <a:pt x="31018" y="109"/>
                  </a:cubicBezTo>
                  <a:lnTo>
                    <a:pt x="31018" y="109"/>
                  </a:lnTo>
                  <a:cubicBezTo>
                    <a:pt x="30693" y="253"/>
                    <a:pt x="30369" y="325"/>
                    <a:pt x="30008" y="325"/>
                  </a:cubicBezTo>
                  <a:cubicBezTo>
                    <a:pt x="23696" y="325"/>
                    <a:pt x="17348" y="722"/>
                    <a:pt x="11000" y="325"/>
                  </a:cubicBezTo>
                  <a:cubicBezTo>
                    <a:pt x="10604" y="289"/>
                    <a:pt x="10207" y="181"/>
                    <a:pt x="9846" y="1"/>
                  </a:cubicBezTo>
                  <a:cubicBezTo>
                    <a:pt x="9810" y="758"/>
                    <a:pt x="9846" y="1516"/>
                    <a:pt x="9955" y="2273"/>
                  </a:cubicBezTo>
                  <a:lnTo>
                    <a:pt x="902" y="2742"/>
                  </a:lnTo>
                  <a:lnTo>
                    <a:pt x="0" y="5519"/>
                  </a:lnTo>
                  <a:lnTo>
                    <a:pt x="830" y="7827"/>
                  </a:lnTo>
                  <a:cubicBezTo>
                    <a:pt x="505" y="8044"/>
                    <a:pt x="216" y="8332"/>
                    <a:pt x="180" y="8549"/>
                  </a:cubicBezTo>
                  <a:cubicBezTo>
                    <a:pt x="108" y="8945"/>
                    <a:pt x="2561" y="15149"/>
                    <a:pt x="3102" y="15510"/>
                  </a:cubicBezTo>
                  <a:cubicBezTo>
                    <a:pt x="3282" y="15618"/>
                    <a:pt x="3462" y="15690"/>
                    <a:pt x="3643" y="15726"/>
                  </a:cubicBezTo>
                  <a:lnTo>
                    <a:pt x="10243" y="34337"/>
                  </a:lnTo>
                  <a:lnTo>
                    <a:pt x="48618" y="35491"/>
                  </a:lnTo>
                  <a:lnTo>
                    <a:pt x="48474" y="31776"/>
                  </a:lnTo>
                  <a:cubicBezTo>
                    <a:pt x="48907" y="31632"/>
                    <a:pt x="49304" y="31487"/>
                    <a:pt x="49737" y="31343"/>
                  </a:cubicBezTo>
                  <a:close/>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134;p48">
              <a:extLst>
                <a:ext uri="{FF2B5EF4-FFF2-40B4-BE49-F238E27FC236}">
                  <a16:creationId xmlns:a16="http://schemas.microsoft.com/office/drawing/2014/main" id="{1EEF7D98-FCCF-480E-A8DF-62F5B26C48CD}"/>
                </a:ext>
              </a:extLst>
            </p:cNvPr>
            <p:cNvSpPr/>
            <p:nvPr/>
          </p:nvSpPr>
          <p:spPr>
            <a:xfrm>
              <a:off x="6586282" y="3201504"/>
              <a:ext cx="67091" cy="138481"/>
            </a:xfrm>
            <a:custGeom>
              <a:avLst/>
              <a:gdLst/>
              <a:ahLst/>
              <a:cxnLst/>
              <a:rect l="l" t="t" r="r" b="b"/>
              <a:pathLst>
                <a:path w="4041" h="8341" extrusionOk="0">
                  <a:moveTo>
                    <a:pt x="1227" y="0"/>
                  </a:moveTo>
                  <a:cubicBezTo>
                    <a:pt x="1227" y="0"/>
                    <a:pt x="145" y="686"/>
                    <a:pt x="73" y="1118"/>
                  </a:cubicBezTo>
                  <a:cubicBezTo>
                    <a:pt x="1" y="1515"/>
                    <a:pt x="2453" y="7683"/>
                    <a:pt x="3030" y="8079"/>
                  </a:cubicBezTo>
                  <a:cubicBezTo>
                    <a:pt x="3272" y="8261"/>
                    <a:pt x="3564" y="8341"/>
                    <a:pt x="3865" y="8341"/>
                  </a:cubicBezTo>
                  <a:cubicBezTo>
                    <a:pt x="3923" y="8341"/>
                    <a:pt x="3982" y="8338"/>
                    <a:pt x="4040" y="8332"/>
                  </a:cubicBezTo>
                  <a:lnTo>
                    <a:pt x="122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135;p48">
              <a:extLst>
                <a:ext uri="{FF2B5EF4-FFF2-40B4-BE49-F238E27FC236}">
                  <a16:creationId xmlns:a16="http://schemas.microsoft.com/office/drawing/2014/main" id="{D54EF9C1-4869-4C65-8880-6628C5A43406}"/>
                </a:ext>
              </a:extLst>
            </p:cNvPr>
            <p:cNvSpPr/>
            <p:nvPr/>
          </p:nvSpPr>
          <p:spPr>
            <a:xfrm>
              <a:off x="6582099" y="3083543"/>
              <a:ext cx="810202" cy="583844"/>
            </a:xfrm>
            <a:custGeom>
              <a:avLst/>
              <a:gdLst/>
              <a:ahLst/>
              <a:cxnLst/>
              <a:rect l="l" t="t" r="r" b="b"/>
              <a:pathLst>
                <a:path w="48800" h="35166" extrusionOk="0">
                  <a:moveTo>
                    <a:pt x="46527" y="0"/>
                  </a:moveTo>
                  <a:lnTo>
                    <a:pt x="0" y="2453"/>
                  </a:lnTo>
                  <a:lnTo>
                    <a:pt x="0" y="4761"/>
                  </a:lnTo>
                  <a:lnTo>
                    <a:pt x="10388" y="34011"/>
                  </a:lnTo>
                  <a:lnTo>
                    <a:pt x="48799" y="35166"/>
                  </a:lnTo>
                  <a:lnTo>
                    <a:pt x="47356" y="1695"/>
                  </a:lnTo>
                  <a:lnTo>
                    <a:pt x="46527"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136;p48">
              <a:extLst>
                <a:ext uri="{FF2B5EF4-FFF2-40B4-BE49-F238E27FC236}">
                  <a16:creationId xmlns:a16="http://schemas.microsoft.com/office/drawing/2014/main" id="{37BEB70A-75B3-4946-B481-E01B457693A1}"/>
                </a:ext>
              </a:extLst>
            </p:cNvPr>
            <p:cNvSpPr/>
            <p:nvPr/>
          </p:nvSpPr>
          <p:spPr>
            <a:xfrm>
              <a:off x="6582099" y="3083543"/>
              <a:ext cx="786245" cy="79061"/>
            </a:xfrm>
            <a:custGeom>
              <a:avLst/>
              <a:gdLst/>
              <a:ahLst/>
              <a:cxnLst/>
              <a:rect l="l" t="t" r="r" b="b"/>
              <a:pathLst>
                <a:path w="47357" h="4762" extrusionOk="0">
                  <a:moveTo>
                    <a:pt x="46527" y="0"/>
                  </a:moveTo>
                  <a:lnTo>
                    <a:pt x="0" y="2453"/>
                  </a:lnTo>
                  <a:lnTo>
                    <a:pt x="0" y="4761"/>
                  </a:lnTo>
                  <a:lnTo>
                    <a:pt x="47356" y="1695"/>
                  </a:lnTo>
                  <a:lnTo>
                    <a:pt x="4652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137;p48">
              <a:extLst>
                <a:ext uri="{FF2B5EF4-FFF2-40B4-BE49-F238E27FC236}">
                  <a16:creationId xmlns:a16="http://schemas.microsoft.com/office/drawing/2014/main" id="{51EE6BFC-6B7B-44AB-B4A2-D2825D163ACA}"/>
                </a:ext>
              </a:extLst>
            </p:cNvPr>
            <p:cNvSpPr/>
            <p:nvPr/>
          </p:nvSpPr>
          <p:spPr>
            <a:xfrm>
              <a:off x="6922815" y="3353533"/>
              <a:ext cx="162887" cy="76189"/>
            </a:xfrm>
            <a:custGeom>
              <a:avLst/>
              <a:gdLst/>
              <a:ahLst/>
              <a:cxnLst/>
              <a:rect l="l" t="t" r="r" b="b"/>
              <a:pathLst>
                <a:path w="9811" h="4589" extrusionOk="0">
                  <a:moveTo>
                    <a:pt x="5115" y="1"/>
                  </a:moveTo>
                  <a:cubicBezTo>
                    <a:pt x="5022" y="1"/>
                    <a:pt x="4928" y="2"/>
                    <a:pt x="4833" y="4"/>
                  </a:cubicBezTo>
                  <a:cubicBezTo>
                    <a:pt x="2165" y="77"/>
                    <a:pt x="0" y="1123"/>
                    <a:pt x="37" y="2421"/>
                  </a:cubicBezTo>
                  <a:cubicBezTo>
                    <a:pt x="71" y="3639"/>
                    <a:pt x="2122" y="4589"/>
                    <a:pt x="4664" y="4589"/>
                  </a:cubicBezTo>
                  <a:cubicBezTo>
                    <a:pt x="4756" y="4589"/>
                    <a:pt x="4848" y="4588"/>
                    <a:pt x="4942" y="4585"/>
                  </a:cubicBezTo>
                  <a:cubicBezTo>
                    <a:pt x="7647" y="4513"/>
                    <a:pt x="9811" y="3431"/>
                    <a:pt x="9775" y="2168"/>
                  </a:cubicBezTo>
                  <a:cubicBezTo>
                    <a:pt x="9740" y="950"/>
                    <a:pt x="7690" y="1"/>
                    <a:pt x="511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138;p48">
              <a:extLst>
                <a:ext uri="{FF2B5EF4-FFF2-40B4-BE49-F238E27FC236}">
                  <a16:creationId xmlns:a16="http://schemas.microsoft.com/office/drawing/2014/main" id="{767337DF-D2C2-4A3A-97EA-45FDA8EBA935}"/>
                </a:ext>
              </a:extLst>
            </p:cNvPr>
            <p:cNvSpPr/>
            <p:nvPr/>
          </p:nvSpPr>
          <p:spPr>
            <a:xfrm>
              <a:off x="7197072" y="3091927"/>
              <a:ext cx="98220" cy="24622"/>
            </a:xfrm>
            <a:custGeom>
              <a:avLst/>
              <a:gdLst/>
              <a:ahLst/>
              <a:cxnLst/>
              <a:rect l="l" t="t" r="r" b="b"/>
              <a:pathLst>
                <a:path w="5916" h="1483" extrusionOk="0">
                  <a:moveTo>
                    <a:pt x="5266" y="0"/>
                  </a:moveTo>
                  <a:lnTo>
                    <a:pt x="577" y="289"/>
                  </a:lnTo>
                  <a:cubicBezTo>
                    <a:pt x="253" y="289"/>
                    <a:pt x="0" y="577"/>
                    <a:pt x="0" y="902"/>
                  </a:cubicBezTo>
                  <a:cubicBezTo>
                    <a:pt x="34" y="1239"/>
                    <a:pt x="289" y="1482"/>
                    <a:pt x="588" y="1482"/>
                  </a:cubicBezTo>
                  <a:cubicBezTo>
                    <a:pt x="608" y="1482"/>
                    <a:pt x="629" y="1481"/>
                    <a:pt x="649" y="1479"/>
                  </a:cubicBezTo>
                  <a:lnTo>
                    <a:pt x="5338" y="1190"/>
                  </a:lnTo>
                  <a:cubicBezTo>
                    <a:pt x="5663" y="1190"/>
                    <a:pt x="5915" y="902"/>
                    <a:pt x="5879" y="577"/>
                  </a:cubicBezTo>
                  <a:cubicBezTo>
                    <a:pt x="5879" y="253"/>
                    <a:pt x="5591" y="0"/>
                    <a:pt x="5266" y="0"/>
                  </a:cubicBezTo>
                  <a:close/>
                </a:path>
              </a:pathLst>
            </a:custGeom>
            <a:solidFill>
              <a:srgbClr val="FFFFFF">
                <a:alpha val="368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139;p48">
              <a:extLst>
                <a:ext uri="{FF2B5EF4-FFF2-40B4-BE49-F238E27FC236}">
                  <a16:creationId xmlns:a16="http://schemas.microsoft.com/office/drawing/2014/main" id="{A5961E9D-4241-4A7D-B6B8-7B665B60BD7A}"/>
                </a:ext>
              </a:extLst>
            </p:cNvPr>
            <p:cNvSpPr/>
            <p:nvPr/>
          </p:nvSpPr>
          <p:spPr>
            <a:xfrm>
              <a:off x="7197669" y="3096111"/>
              <a:ext cx="97623" cy="20969"/>
            </a:xfrm>
            <a:custGeom>
              <a:avLst/>
              <a:gdLst/>
              <a:ahLst/>
              <a:cxnLst/>
              <a:rect l="l" t="t" r="r" b="b"/>
              <a:pathLst>
                <a:path w="5880" h="1263" extrusionOk="0">
                  <a:moveTo>
                    <a:pt x="5735" y="1"/>
                  </a:moveTo>
                  <a:cubicBezTo>
                    <a:pt x="5699" y="253"/>
                    <a:pt x="5482" y="506"/>
                    <a:pt x="5194" y="542"/>
                  </a:cubicBezTo>
                  <a:lnTo>
                    <a:pt x="505" y="794"/>
                  </a:lnTo>
                  <a:cubicBezTo>
                    <a:pt x="325" y="794"/>
                    <a:pt x="145" y="722"/>
                    <a:pt x="0" y="578"/>
                  </a:cubicBezTo>
                  <a:cubicBezTo>
                    <a:pt x="0" y="614"/>
                    <a:pt x="0" y="650"/>
                    <a:pt x="0" y="686"/>
                  </a:cubicBezTo>
                  <a:cubicBezTo>
                    <a:pt x="36" y="1010"/>
                    <a:pt x="325" y="1263"/>
                    <a:pt x="650" y="1263"/>
                  </a:cubicBezTo>
                  <a:lnTo>
                    <a:pt x="5338" y="974"/>
                  </a:lnTo>
                  <a:cubicBezTo>
                    <a:pt x="5663" y="938"/>
                    <a:pt x="5879" y="650"/>
                    <a:pt x="5843" y="325"/>
                  </a:cubicBezTo>
                  <a:cubicBezTo>
                    <a:pt x="5843" y="181"/>
                    <a:pt x="5807" y="73"/>
                    <a:pt x="573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140;p48">
              <a:extLst>
                <a:ext uri="{FF2B5EF4-FFF2-40B4-BE49-F238E27FC236}">
                  <a16:creationId xmlns:a16="http://schemas.microsoft.com/office/drawing/2014/main" id="{A0680A23-B3A7-48FD-B45C-A19518489A64}"/>
                </a:ext>
              </a:extLst>
            </p:cNvPr>
            <p:cNvSpPr/>
            <p:nvPr/>
          </p:nvSpPr>
          <p:spPr>
            <a:xfrm>
              <a:off x="7235390" y="3172017"/>
              <a:ext cx="261091" cy="316228"/>
            </a:xfrm>
            <a:custGeom>
              <a:avLst/>
              <a:gdLst/>
              <a:ahLst/>
              <a:cxnLst/>
              <a:rect l="l" t="t" r="r" b="b"/>
              <a:pathLst>
                <a:path w="15726" h="19047" extrusionOk="0">
                  <a:moveTo>
                    <a:pt x="7193" y="0"/>
                  </a:moveTo>
                  <a:cubicBezTo>
                    <a:pt x="6980" y="0"/>
                    <a:pt x="6814" y="48"/>
                    <a:pt x="6709" y="153"/>
                  </a:cubicBezTo>
                  <a:cubicBezTo>
                    <a:pt x="5591" y="1271"/>
                    <a:pt x="12840" y="7223"/>
                    <a:pt x="12840" y="7223"/>
                  </a:cubicBezTo>
                  <a:cubicBezTo>
                    <a:pt x="12840" y="7223"/>
                    <a:pt x="10419" y="7052"/>
                    <a:pt x="7869" y="7052"/>
                  </a:cubicBezTo>
                  <a:cubicBezTo>
                    <a:pt x="4913" y="7052"/>
                    <a:pt x="1785" y="7281"/>
                    <a:pt x="2056" y="8269"/>
                  </a:cubicBezTo>
                  <a:cubicBezTo>
                    <a:pt x="2561" y="10108"/>
                    <a:pt x="12480" y="11298"/>
                    <a:pt x="12480" y="11298"/>
                  </a:cubicBezTo>
                  <a:cubicBezTo>
                    <a:pt x="12480" y="11298"/>
                    <a:pt x="12399" y="11298"/>
                    <a:pt x="12252" y="11298"/>
                  </a:cubicBezTo>
                  <a:cubicBezTo>
                    <a:pt x="10558" y="11298"/>
                    <a:pt x="1" y="11359"/>
                    <a:pt x="830" y="12885"/>
                  </a:cubicBezTo>
                  <a:cubicBezTo>
                    <a:pt x="1696" y="14508"/>
                    <a:pt x="11253" y="15229"/>
                    <a:pt x="11253" y="15229"/>
                  </a:cubicBezTo>
                  <a:cubicBezTo>
                    <a:pt x="11253" y="15229"/>
                    <a:pt x="1" y="16816"/>
                    <a:pt x="2237" y="18079"/>
                  </a:cubicBezTo>
                  <a:cubicBezTo>
                    <a:pt x="3757" y="18913"/>
                    <a:pt x="9214" y="19046"/>
                    <a:pt x="12550" y="19046"/>
                  </a:cubicBezTo>
                  <a:cubicBezTo>
                    <a:pt x="14120" y="19046"/>
                    <a:pt x="15221" y="19017"/>
                    <a:pt x="15221" y="19017"/>
                  </a:cubicBezTo>
                  <a:lnTo>
                    <a:pt x="15726" y="4409"/>
                  </a:lnTo>
                  <a:cubicBezTo>
                    <a:pt x="15726" y="4409"/>
                    <a:pt x="9245" y="0"/>
                    <a:pt x="7193" y="0"/>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141;p48">
              <a:extLst>
                <a:ext uri="{FF2B5EF4-FFF2-40B4-BE49-F238E27FC236}">
                  <a16:creationId xmlns:a16="http://schemas.microsoft.com/office/drawing/2014/main" id="{21EE350B-E8EE-49A8-87D3-CA54C9728118}"/>
                </a:ext>
              </a:extLst>
            </p:cNvPr>
            <p:cNvSpPr/>
            <p:nvPr/>
          </p:nvSpPr>
          <p:spPr>
            <a:xfrm>
              <a:off x="6971311" y="2985937"/>
              <a:ext cx="34151" cy="73068"/>
            </a:xfrm>
            <a:custGeom>
              <a:avLst/>
              <a:gdLst/>
              <a:ahLst/>
              <a:cxnLst/>
              <a:rect l="l" t="t" r="r" b="b"/>
              <a:pathLst>
                <a:path w="2057" h="4401" extrusionOk="0">
                  <a:moveTo>
                    <a:pt x="939" y="0"/>
                  </a:moveTo>
                  <a:lnTo>
                    <a:pt x="1" y="217"/>
                  </a:lnTo>
                  <a:lnTo>
                    <a:pt x="2057" y="4400"/>
                  </a:lnTo>
                  <a:lnTo>
                    <a:pt x="939"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142;p48">
              <a:extLst>
                <a:ext uri="{FF2B5EF4-FFF2-40B4-BE49-F238E27FC236}">
                  <a16:creationId xmlns:a16="http://schemas.microsoft.com/office/drawing/2014/main" id="{FD7D2DC2-CB77-452A-81DA-081FD80C2521}"/>
                </a:ext>
              </a:extLst>
            </p:cNvPr>
            <p:cNvSpPr/>
            <p:nvPr/>
          </p:nvSpPr>
          <p:spPr>
            <a:xfrm>
              <a:off x="6924010" y="3054787"/>
              <a:ext cx="46122" cy="33554"/>
            </a:xfrm>
            <a:custGeom>
              <a:avLst/>
              <a:gdLst/>
              <a:ahLst/>
              <a:cxnLst/>
              <a:rect l="l" t="t" r="r" b="b"/>
              <a:pathLst>
                <a:path w="2778" h="2021" extrusionOk="0">
                  <a:moveTo>
                    <a:pt x="217" y="1"/>
                  </a:moveTo>
                  <a:lnTo>
                    <a:pt x="1" y="253"/>
                  </a:lnTo>
                  <a:lnTo>
                    <a:pt x="2778" y="2021"/>
                  </a:lnTo>
                  <a:lnTo>
                    <a:pt x="21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143;p48">
              <a:extLst>
                <a:ext uri="{FF2B5EF4-FFF2-40B4-BE49-F238E27FC236}">
                  <a16:creationId xmlns:a16="http://schemas.microsoft.com/office/drawing/2014/main" id="{6FFB8A21-8ABA-43E2-9239-02FB23C4459D}"/>
                </a:ext>
              </a:extLst>
            </p:cNvPr>
            <p:cNvSpPr/>
            <p:nvPr/>
          </p:nvSpPr>
          <p:spPr>
            <a:xfrm>
              <a:off x="7038983" y="3010492"/>
              <a:ext cx="46719" cy="44926"/>
            </a:xfrm>
            <a:custGeom>
              <a:avLst/>
              <a:gdLst/>
              <a:ahLst/>
              <a:cxnLst/>
              <a:rect l="l" t="t" r="r" b="b"/>
              <a:pathLst>
                <a:path w="2814" h="2706" extrusionOk="0">
                  <a:moveTo>
                    <a:pt x="2237" y="0"/>
                  </a:moveTo>
                  <a:lnTo>
                    <a:pt x="1" y="2705"/>
                  </a:lnTo>
                  <a:lnTo>
                    <a:pt x="2814" y="902"/>
                  </a:lnTo>
                  <a:lnTo>
                    <a:pt x="223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144;p48">
              <a:extLst>
                <a:ext uri="{FF2B5EF4-FFF2-40B4-BE49-F238E27FC236}">
                  <a16:creationId xmlns:a16="http://schemas.microsoft.com/office/drawing/2014/main" id="{81B675F3-8105-4B17-BC3A-CE7E095BF71C}"/>
                </a:ext>
              </a:extLst>
            </p:cNvPr>
            <p:cNvSpPr/>
            <p:nvPr/>
          </p:nvSpPr>
          <p:spPr>
            <a:xfrm>
              <a:off x="6540459" y="2364804"/>
              <a:ext cx="84772" cy="61595"/>
            </a:xfrm>
            <a:custGeom>
              <a:avLst/>
              <a:gdLst/>
              <a:ahLst/>
              <a:cxnLst/>
              <a:rect l="l" t="t" r="r" b="b"/>
              <a:pathLst>
                <a:path w="5106" h="3710" extrusionOk="0">
                  <a:moveTo>
                    <a:pt x="1246" y="1"/>
                  </a:moveTo>
                  <a:cubicBezTo>
                    <a:pt x="1003" y="1"/>
                    <a:pt x="750" y="26"/>
                    <a:pt x="489" y="83"/>
                  </a:cubicBezTo>
                  <a:cubicBezTo>
                    <a:pt x="489" y="83"/>
                    <a:pt x="1" y="3709"/>
                    <a:pt x="2229" y="3709"/>
                  </a:cubicBezTo>
                  <a:cubicBezTo>
                    <a:pt x="2906" y="3709"/>
                    <a:pt x="3835" y="3374"/>
                    <a:pt x="5105" y="2499"/>
                  </a:cubicBezTo>
                  <a:cubicBezTo>
                    <a:pt x="5105" y="2499"/>
                    <a:pt x="3648" y="1"/>
                    <a:pt x="1246" y="1"/>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145;p48">
              <a:extLst>
                <a:ext uri="{FF2B5EF4-FFF2-40B4-BE49-F238E27FC236}">
                  <a16:creationId xmlns:a16="http://schemas.microsoft.com/office/drawing/2014/main" id="{67FE4442-78AC-4B85-BADA-3DE0E713238D}"/>
                </a:ext>
              </a:extLst>
            </p:cNvPr>
            <p:cNvSpPr/>
            <p:nvPr/>
          </p:nvSpPr>
          <p:spPr>
            <a:xfrm>
              <a:off x="7395272" y="2364804"/>
              <a:ext cx="85104" cy="61595"/>
            </a:xfrm>
            <a:custGeom>
              <a:avLst/>
              <a:gdLst/>
              <a:ahLst/>
              <a:cxnLst/>
              <a:rect l="l" t="t" r="r" b="b"/>
              <a:pathLst>
                <a:path w="5126" h="3710" extrusionOk="0">
                  <a:moveTo>
                    <a:pt x="3859" y="1"/>
                  </a:moveTo>
                  <a:cubicBezTo>
                    <a:pt x="1458" y="1"/>
                    <a:pt x="0" y="2499"/>
                    <a:pt x="0" y="2499"/>
                  </a:cubicBezTo>
                  <a:cubicBezTo>
                    <a:pt x="1279" y="3374"/>
                    <a:pt x="2212" y="3709"/>
                    <a:pt x="2892" y="3709"/>
                  </a:cubicBezTo>
                  <a:cubicBezTo>
                    <a:pt x="5126" y="3709"/>
                    <a:pt x="4617" y="83"/>
                    <a:pt x="4617" y="83"/>
                  </a:cubicBezTo>
                  <a:cubicBezTo>
                    <a:pt x="4355" y="26"/>
                    <a:pt x="4103" y="1"/>
                    <a:pt x="3859" y="1"/>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1146;p48">
              <a:extLst>
                <a:ext uri="{FF2B5EF4-FFF2-40B4-BE49-F238E27FC236}">
                  <a16:creationId xmlns:a16="http://schemas.microsoft.com/office/drawing/2014/main" id="{F4890C53-2602-4D7D-B76D-072FD0E6E1CA}"/>
                </a:ext>
              </a:extLst>
            </p:cNvPr>
            <p:cNvSpPr/>
            <p:nvPr/>
          </p:nvSpPr>
          <p:spPr>
            <a:xfrm>
              <a:off x="7240188" y="2455985"/>
              <a:ext cx="129948" cy="43731"/>
            </a:xfrm>
            <a:custGeom>
              <a:avLst/>
              <a:gdLst/>
              <a:ahLst/>
              <a:cxnLst/>
              <a:rect l="l" t="t" r="r" b="b"/>
              <a:pathLst>
                <a:path w="7827" h="2634" extrusionOk="0">
                  <a:moveTo>
                    <a:pt x="3895" y="1"/>
                  </a:moveTo>
                  <a:cubicBezTo>
                    <a:pt x="1767" y="1"/>
                    <a:pt x="0" y="578"/>
                    <a:pt x="0" y="1335"/>
                  </a:cubicBezTo>
                  <a:cubicBezTo>
                    <a:pt x="0" y="2057"/>
                    <a:pt x="1767" y="2634"/>
                    <a:pt x="3895" y="2634"/>
                  </a:cubicBezTo>
                  <a:cubicBezTo>
                    <a:pt x="6059" y="2634"/>
                    <a:pt x="7827" y="2057"/>
                    <a:pt x="7827" y="1335"/>
                  </a:cubicBezTo>
                  <a:cubicBezTo>
                    <a:pt x="7827" y="578"/>
                    <a:pt x="6059" y="1"/>
                    <a:pt x="3895" y="1"/>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147;p48">
              <a:extLst>
                <a:ext uri="{FF2B5EF4-FFF2-40B4-BE49-F238E27FC236}">
                  <a16:creationId xmlns:a16="http://schemas.microsoft.com/office/drawing/2014/main" id="{1FD808C7-C9FC-49C5-85CB-E274C67BD4AA}"/>
                </a:ext>
              </a:extLst>
            </p:cNvPr>
            <p:cNvSpPr/>
            <p:nvPr/>
          </p:nvSpPr>
          <p:spPr>
            <a:xfrm>
              <a:off x="6661741" y="2454192"/>
              <a:ext cx="129350" cy="43731"/>
            </a:xfrm>
            <a:custGeom>
              <a:avLst/>
              <a:gdLst/>
              <a:ahLst/>
              <a:cxnLst/>
              <a:rect l="l" t="t" r="r" b="b"/>
              <a:pathLst>
                <a:path w="7791" h="2634" extrusionOk="0">
                  <a:moveTo>
                    <a:pt x="3895" y="1"/>
                  </a:moveTo>
                  <a:cubicBezTo>
                    <a:pt x="1768" y="1"/>
                    <a:pt x="0" y="578"/>
                    <a:pt x="0" y="1335"/>
                  </a:cubicBezTo>
                  <a:cubicBezTo>
                    <a:pt x="0" y="2056"/>
                    <a:pt x="1768" y="2634"/>
                    <a:pt x="3895" y="2634"/>
                  </a:cubicBezTo>
                  <a:cubicBezTo>
                    <a:pt x="6060" y="2634"/>
                    <a:pt x="7791" y="2056"/>
                    <a:pt x="7791" y="1335"/>
                  </a:cubicBezTo>
                  <a:cubicBezTo>
                    <a:pt x="7791" y="578"/>
                    <a:pt x="6060" y="1"/>
                    <a:pt x="3895" y="1"/>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148;p48">
              <a:extLst>
                <a:ext uri="{FF2B5EF4-FFF2-40B4-BE49-F238E27FC236}">
                  <a16:creationId xmlns:a16="http://schemas.microsoft.com/office/drawing/2014/main" id="{0466060F-6381-46A4-A985-126C2A16C131}"/>
                </a:ext>
              </a:extLst>
            </p:cNvPr>
            <p:cNvSpPr/>
            <p:nvPr/>
          </p:nvSpPr>
          <p:spPr>
            <a:xfrm>
              <a:off x="6982103" y="2504497"/>
              <a:ext cx="56299" cy="40012"/>
            </a:xfrm>
            <a:custGeom>
              <a:avLst/>
              <a:gdLst/>
              <a:ahLst/>
              <a:cxnLst/>
              <a:rect l="l" t="t" r="r" b="b"/>
              <a:pathLst>
                <a:path w="3391" h="2410" extrusionOk="0">
                  <a:moveTo>
                    <a:pt x="0" y="0"/>
                  </a:moveTo>
                  <a:cubicBezTo>
                    <a:pt x="0" y="0"/>
                    <a:pt x="919" y="2410"/>
                    <a:pt x="1975" y="2410"/>
                  </a:cubicBezTo>
                  <a:cubicBezTo>
                    <a:pt x="2443" y="2410"/>
                    <a:pt x="2937" y="1938"/>
                    <a:pt x="3390" y="577"/>
                  </a:cubicBezTo>
                  <a:lnTo>
                    <a:pt x="3390" y="577"/>
                  </a:lnTo>
                  <a:cubicBezTo>
                    <a:pt x="3054" y="662"/>
                    <a:pt x="2711" y="703"/>
                    <a:pt x="2369" y="703"/>
                  </a:cubicBezTo>
                  <a:cubicBezTo>
                    <a:pt x="1539" y="703"/>
                    <a:pt x="715" y="460"/>
                    <a:pt x="0" y="0"/>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149;p48">
              <a:extLst>
                <a:ext uri="{FF2B5EF4-FFF2-40B4-BE49-F238E27FC236}">
                  <a16:creationId xmlns:a16="http://schemas.microsoft.com/office/drawing/2014/main" id="{759AC9ED-E908-493B-876C-9C18EFCD9E0F}"/>
                </a:ext>
              </a:extLst>
            </p:cNvPr>
            <p:cNvSpPr/>
            <p:nvPr/>
          </p:nvSpPr>
          <p:spPr>
            <a:xfrm>
              <a:off x="7034185" y="2436344"/>
              <a:ext cx="68286" cy="78347"/>
            </a:xfrm>
            <a:custGeom>
              <a:avLst/>
              <a:gdLst/>
              <a:ahLst/>
              <a:cxnLst/>
              <a:rect l="l" t="t" r="r" b="b"/>
              <a:pathLst>
                <a:path w="4113" h="4719" extrusionOk="0">
                  <a:moveTo>
                    <a:pt x="1644" y="1"/>
                  </a:moveTo>
                  <a:cubicBezTo>
                    <a:pt x="781" y="1"/>
                    <a:pt x="1" y="643"/>
                    <a:pt x="1" y="643"/>
                  </a:cubicBezTo>
                  <a:lnTo>
                    <a:pt x="145" y="4718"/>
                  </a:lnTo>
                  <a:cubicBezTo>
                    <a:pt x="1588" y="4394"/>
                    <a:pt x="4113" y="2338"/>
                    <a:pt x="2995" y="751"/>
                  </a:cubicBezTo>
                  <a:cubicBezTo>
                    <a:pt x="2592" y="185"/>
                    <a:pt x="2106" y="1"/>
                    <a:pt x="1644" y="1"/>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150;p48">
              <a:extLst>
                <a:ext uri="{FF2B5EF4-FFF2-40B4-BE49-F238E27FC236}">
                  <a16:creationId xmlns:a16="http://schemas.microsoft.com/office/drawing/2014/main" id="{D655FD93-DC75-46FB-8233-E461EAFF9F0D}"/>
                </a:ext>
              </a:extLst>
            </p:cNvPr>
            <p:cNvSpPr/>
            <p:nvPr/>
          </p:nvSpPr>
          <p:spPr>
            <a:xfrm>
              <a:off x="6976707" y="2290126"/>
              <a:ext cx="116184" cy="228450"/>
            </a:xfrm>
            <a:custGeom>
              <a:avLst/>
              <a:gdLst/>
              <a:ahLst/>
              <a:cxnLst/>
              <a:rect l="l" t="t" r="r" b="b"/>
              <a:pathLst>
                <a:path w="6998" h="13760" extrusionOk="0">
                  <a:moveTo>
                    <a:pt x="794" y="0"/>
                  </a:moveTo>
                  <a:cubicBezTo>
                    <a:pt x="794" y="0"/>
                    <a:pt x="722" y="397"/>
                    <a:pt x="686" y="1046"/>
                  </a:cubicBezTo>
                  <a:cubicBezTo>
                    <a:pt x="686" y="1695"/>
                    <a:pt x="614" y="2669"/>
                    <a:pt x="650" y="3787"/>
                  </a:cubicBezTo>
                  <a:cubicBezTo>
                    <a:pt x="650" y="4364"/>
                    <a:pt x="686" y="4978"/>
                    <a:pt x="722" y="5627"/>
                  </a:cubicBezTo>
                  <a:cubicBezTo>
                    <a:pt x="758" y="6348"/>
                    <a:pt x="830" y="7033"/>
                    <a:pt x="938" y="7719"/>
                  </a:cubicBezTo>
                  <a:cubicBezTo>
                    <a:pt x="1010" y="8079"/>
                    <a:pt x="1083" y="8440"/>
                    <a:pt x="1191" y="8801"/>
                  </a:cubicBezTo>
                  <a:cubicBezTo>
                    <a:pt x="1335" y="9197"/>
                    <a:pt x="1515" y="9558"/>
                    <a:pt x="1840" y="9847"/>
                  </a:cubicBezTo>
                  <a:cubicBezTo>
                    <a:pt x="2020" y="10027"/>
                    <a:pt x="2273" y="10135"/>
                    <a:pt x="2561" y="10135"/>
                  </a:cubicBezTo>
                  <a:cubicBezTo>
                    <a:pt x="2670" y="10135"/>
                    <a:pt x="2814" y="10135"/>
                    <a:pt x="2922" y="10099"/>
                  </a:cubicBezTo>
                  <a:cubicBezTo>
                    <a:pt x="3030" y="10063"/>
                    <a:pt x="3138" y="10027"/>
                    <a:pt x="3247" y="9991"/>
                  </a:cubicBezTo>
                  <a:cubicBezTo>
                    <a:pt x="3607" y="9811"/>
                    <a:pt x="3932" y="9594"/>
                    <a:pt x="4256" y="9414"/>
                  </a:cubicBezTo>
                  <a:cubicBezTo>
                    <a:pt x="4509" y="9233"/>
                    <a:pt x="4834" y="9161"/>
                    <a:pt x="5158" y="9125"/>
                  </a:cubicBezTo>
                  <a:cubicBezTo>
                    <a:pt x="5447" y="9125"/>
                    <a:pt x="5771" y="9233"/>
                    <a:pt x="5988" y="9450"/>
                  </a:cubicBezTo>
                  <a:cubicBezTo>
                    <a:pt x="6457" y="9883"/>
                    <a:pt x="6565" y="10568"/>
                    <a:pt x="6240" y="11109"/>
                  </a:cubicBezTo>
                  <a:cubicBezTo>
                    <a:pt x="5988" y="11686"/>
                    <a:pt x="5591" y="12191"/>
                    <a:pt x="5086" y="12588"/>
                  </a:cubicBezTo>
                  <a:cubicBezTo>
                    <a:pt x="4617" y="12948"/>
                    <a:pt x="4076" y="13201"/>
                    <a:pt x="3535" y="13345"/>
                  </a:cubicBezTo>
                  <a:cubicBezTo>
                    <a:pt x="3184" y="13433"/>
                    <a:pt x="2822" y="13479"/>
                    <a:pt x="2460" y="13479"/>
                  </a:cubicBezTo>
                  <a:cubicBezTo>
                    <a:pt x="1927" y="13479"/>
                    <a:pt x="1396" y="13379"/>
                    <a:pt x="902" y="13165"/>
                  </a:cubicBezTo>
                  <a:cubicBezTo>
                    <a:pt x="686" y="13057"/>
                    <a:pt x="433" y="12948"/>
                    <a:pt x="217" y="12840"/>
                  </a:cubicBezTo>
                  <a:lnTo>
                    <a:pt x="1" y="12696"/>
                  </a:lnTo>
                  <a:lnTo>
                    <a:pt x="217" y="12876"/>
                  </a:lnTo>
                  <a:cubicBezTo>
                    <a:pt x="433" y="13020"/>
                    <a:pt x="650" y="13165"/>
                    <a:pt x="866" y="13273"/>
                  </a:cubicBezTo>
                  <a:cubicBezTo>
                    <a:pt x="1227" y="13453"/>
                    <a:pt x="1624" y="13598"/>
                    <a:pt x="2020" y="13706"/>
                  </a:cubicBezTo>
                  <a:cubicBezTo>
                    <a:pt x="2273" y="13742"/>
                    <a:pt x="2534" y="13760"/>
                    <a:pt x="2800" y="13760"/>
                  </a:cubicBezTo>
                  <a:cubicBezTo>
                    <a:pt x="3066" y="13760"/>
                    <a:pt x="3337" y="13742"/>
                    <a:pt x="3607" y="13706"/>
                  </a:cubicBezTo>
                  <a:cubicBezTo>
                    <a:pt x="4220" y="13561"/>
                    <a:pt x="4834" y="13309"/>
                    <a:pt x="5338" y="12948"/>
                  </a:cubicBezTo>
                  <a:cubicBezTo>
                    <a:pt x="5952" y="12516"/>
                    <a:pt x="6457" y="11975"/>
                    <a:pt x="6745" y="11325"/>
                  </a:cubicBezTo>
                  <a:cubicBezTo>
                    <a:pt x="6925" y="10929"/>
                    <a:pt x="6998" y="10532"/>
                    <a:pt x="6961" y="10135"/>
                  </a:cubicBezTo>
                  <a:cubicBezTo>
                    <a:pt x="6961" y="9883"/>
                    <a:pt x="6889" y="9666"/>
                    <a:pt x="6781" y="9486"/>
                  </a:cubicBezTo>
                  <a:cubicBezTo>
                    <a:pt x="6745" y="9378"/>
                    <a:pt x="6673" y="9306"/>
                    <a:pt x="6601" y="9197"/>
                  </a:cubicBezTo>
                  <a:lnTo>
                    <a:pt x="6493" y="9089"/>
                  </a:lnTo>
                  <a:cubicBezTo>
                    <a:pt x="6457" y="9053"/>
                    <a:pt x="6420" y="9017"/>
                    <a:pt x="6348" y="8981"/>
                  </a:cubicBezTo>
                  <a:cubicBezTo>
                    <a:pt x="6024" y="8692"/>
                    <a:pt x="5591" y="8512"/>
                    <a:pt x="5158" y="8512"/>
                  </a:cubicBezTo>
                  <a:cubicBezTo>
                    <a:pt x="4725" y="8512"/>
                    <a:pt x="4293" y="8656"/>
                    <a:pt x="3932" y="8873"/>
                  </a:cubicBezTo>
                  <a:cubicBezTo>
                    <a:pt x="3571" y="9053"/>
                    <a:pt x="3283" y="9270"/>
                    <a:pt x="2958" y="9414"/>
                  </a:cubicBezTo>
                  <a:cubicBezTo>
                    <a:pt x="2814" y="9486"/>
                    <a:pt x="2679" y="9522"/>
                    <a:pt x="2557" y="9522"/>
                  </a:cubicBezTo>
                  <a:cubicBezTo>
                    <a:pt x="2435" y="9522"/>
                    <a:pt x="2327" y="9486"/>
                    <a:pt x="2237" y="9414"/>
                  </a:cubicBezTo>
                  <a:cubicBezTo>
                    <a:pt x="1804" y="8981"/>
                    <a:pt x="1660" y="8260"/>
                    <a:pt x="1479" y="7574"/>
                  </a:cubicBezTo>
                  <a:cubicBezTo>
                    <a:pt x="1263" y="6312"/>
                    <a:pt x="1083" y="5050"/>
                    <a:pt x="1010" y="3787"/>
                  </a:cubicBezTo>
                  <a:cubicBezTo>
                    <a:pt x="938" y="2633"/>
                    <a:pt x="866" y="1695"/>
                    <a:pt x="830" y="1046"/>
                  </a:cubicBezTo>
                  <a:lnTo>
                    <a:pt x="794" y="0"/>
                  </a:lnTo>
                  <a:close/>
                </a:path>
              </a:pathLst>
            </a:custGeom>
            <a:solidFill>
              <a:srgbClr val="E580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2" name="Google Shape;1151;p48">
              <a:extLst>
                <a:ext uri="{FF2B5EF4-FFF2-40B4-BE49-F238E27FC236}">
                  <a16:creationId xmlns:a16="http://schemas.microsoft.com/office/drawing/2014/main" id="{A4315845-A06C-42D2-AC4F-65708BCC44FB}"/>
                </a:ext>
              </a:extLst>
            </p:cNvPr>
            <p:cNvGrpSpPr/>
            <p:nvPr/>
          </p:nvGrpSpPr>
          <p:grpSpPr>
            <a:xfrm>
              <a:off x="6703042" y="2220063"/>
              <a:ext cx="628172" cy="312592"/>
              <a:chOff x="6686279" y="2220063"/>
              <a:chExt cx="628172" cy="312592"/>
            </a:xfrm>
          </p:grpSpPr>
          <p:sp>
            <p:nvSpPr>
              <p:cNvPr id="91" name="Google Shape;1152;p48">
                <a:extLst>
                  <a:ext uri="{FF2B5EF4-FFF2-40B4-BE49-F238E27FC236}">
                    <a16:creationId xmlns:a16="http://schemas.microsoft.com/office/drawing/2014/main" id="{47B06A34-5FB7-4647-AA37-F67BCE9ADC02}"/>
                  </a:ext>
                </a:extLst>
              </p:cNvPr>
              <p:cNvSpPr/>
              <p:nvPr/>
            </p:nvSpPr>
            <p:spPr>
              <a:xfrm>
                <a:off x="6686279" y="2234723"/>
                <a:ext cx="276664" cy="294479"/>
              </a:xfrm>
              <a:custGeom>
                <a:avLst/>
                <a:gdLst/>
                <a:ahLst/>
                <a:cxnLst/>
                <a:rect l="l" t="t" r="r" b="b"/>
                <a:pathLst>
                  <a:path w="16664" h="17737" extrusionOk="0">
                    <a:moveTo>
                      <a:pt x="8122" y="1"/>
                    </a:moveTo>
                    <a:cubicBezTo>
                      <a:pt x="3941" y="1"/>
                      <a:pt x="564" y="2373"/>
                      <a:pt x="290" y="7521"/>
                    </a:cubicBezTo>
                    <a:cubicBezTo>
                      <a:pt x="1" y="12931"/>
                      <a:pt x="3391" y="17476"/>
                      <a:pt x="7828" y="17728"/>
                    </a:cubicBezTo>
                    <a:cubicBezTo>
                      <a:pt x="7939" y="17733"/>
                      <a:pt x="8049" y="17736"/>
                      <a:pt x="8159" y="17736"/>
                    </a:cubicBezTo>
                    <a:cubicBezTo>
                      <a:pt x="12487" y="17736"/>
                      <a:pt x="16130" y="13626"/>
                      <a:pt x="16412" y="8351"/>
                    </a:cubicBezTo>
                    <a:cubicBezTo>
                      <a:pt x="16664" y="2941"/>
                      <a:pt x="13202" y="235"/>
                      <a:pt x="8765" y="19"/>
                    </a:cubicBezTo>
                    <a:cubicBezTo>
                      <a:pt x="8549" y="7"/>
                      <a:pt x="8334" y="1"/>
                      <a:pt x="8122" y="1"/>
                    </a:cubicBezTo>
                    <a:close/>
                  </a:path>
                </a:pathLst>
              </a:custGeom>
              <a:solidFill>
                <a:srgbClr val="FFFFFF">
                  <a:alpha val="368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153;p48">
                <a:extLst>
                  <a:ext uri="{FF2B5EF4-FFF2-40B4-BE49-F238E27FC236}">
                    <a16:creationId xmlns:a16="http://schemas.microsoft.com/office/drawing/2014/main" id="{A03B6592-1A1A-4A74-BF63-8CD1548BF79C}"/>
                  </a:ext>
                </a:extLst>
              </p:cNvPr>
              <p:cNvSpPr/>
              <p:nvPr/>
            </p:nvSpPr>
            <p:spPr>
              <a:xfrm>
                <a:off x="6686279" y="2230838"/>
                <a:ext cx="276664" cy="301817"/>
              </a:xfrm>
              <a:custGeom>
                <a:avLst/>
                <a:gdLst/>
                <a:ahLst/>
                <a:cxnLst/>
                <a:rect l="l" t="t" r="r" b="b"/>
                <a:pathLst>
                  <a:path w="16664" h="18179" fill="none" extrusionOk="0">
                    <a:moveTo>
                      <a:pt x="16412" y="8585"/>
                    </a:moveTo>
                    <a:cubicBezTo>
                      <a:pt x="16123" y="13995"/>
                      <a:pt x="12300" y="18178"/>
                      <a:pt x="7828" y="17962"/>
                    </a:cubicBezTo>
                    <a:cubicBezTo>
                      <a:pt x="3391" y="17710"/>
                      <a:pt x="1" y="13165"/>
                      <a:pt x="290" y="7755"/>
                    </a:cubicBezTo>
                    <a:cubicBezTo>
                      <a:pt x="578" y="2345"/>
                      <a:pt x="4293" y="1"/>
                      <a:pt x="8765" y="253"/>
                    </a:cubicBezTo>
                    <a:cubicBezTo>
                      <a:pt x="13202" y="469"/>
                      <a:pt x="16664" y="3175"/>
                      <a:pt x="16412" y="8585"/>
                    </a:cubicBezTo>
                    <a:close/>
                  </a:path>
                </a:pathLst>
              </a:custGeom>
              <a:noFill/>
              <a:ln w="11725" cap="flat" cmpd="sng">
                <a:solidFill>
                  <a:srgbClr val="444141"/>
                </a:solidFill>
                <a:prstDash val="solid"/>
                <a:miter lim="3606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154;p48">
                <a:extLst>
                  <a:ext uri="{FF2B5EF4-FFF2-40B4-BE49-F238E27FC236}">
                    <a16:creationId xmlns:a16="http://schemas.microsoft.com/office/drawing/2014/main" id="{E24B016A-8471-47EE-8384-22E4E495F36E}"/>
                  </a:ext>
                </a:extLst>
              </p:cNvPr>
              <p:cNvSpPr/>
              <p:nvPr/>
            </p:nvSpPr>
            <p:spPr>
              <a:xfrm>
                <a:off x="7032989" y="2225924"/>
                <a:ext cx="281462" cy="294528"/>
              </a:xfrm>
              <a:custGeom>
                <a:avLst/>
                <a:gdLst/>
                <a:ahLst/>
                <a:cxnLst/>
                <a:rect l="l" t="t" r="r" b="b"/>
                <a:pathLst>
                  <a:path w="16953" h="17740" extrusionOk="0">
                    <a:moveTo>
                      <a:pt x="8799" y="0"/>
                    </a:moveTo>
                    <a:cubicBezTo>
                      <a:pt x="8479" y="0"/>
                      <a:pt x="8155" y="15"/>
                      <a:pt x="7827" y="44"/>
                    </a:cubicBezTo>
                    <a:cubicBezTo>
                      <a:pt x="3391" y="405"/>
                      <a:pt x="1" y="3218"/>
                      <a:pt x="434" y="8592"/>
                    </a:cubicBezTo>
                    <a:cubicBezTo>
                      <a:pt x="849" y="13779"/>
                      <a:pt x="4513" y="17739"/>
                      <a:pt x="8724" y="17739"/>
                    </a:cubicBezTo>
                    <a:cubicBezTo>
                      <a:pt x="8905" y="17739"/>
                      <a:pt x="9087" y="17732"/>
                      <a:pt x="9270" y="17717"/>
                    </a:cubicBezTo>
                    <a:cubicBezTo>
                      <a:pt x="13706" y="17356"/>
                      <a:pt x="16952" y="12740"/>
                      <a:pt x="16520" y="7330"/>
                    </a:cubicBezTo>
                    <a:cubicBezTo>
                      <a:pt x="16119" y="2319"/>
                      <a:pt x="12810" y="0"/>
                      <a:pt x="8799" y="0"/>
                    </a:cubicBezTo>
                    <a:close/>
                  </a:path>
                </a:pathLst>
              </a:custGeom>
              <a:solidFill>
                <a:srgbClr val="FFFFFF">
                  <a:alpha val="368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155;p48">
                <a:extLst>
                  <a:ext uri="{FF2B5EF4-FFF2-40B4-BE49-F238E27FC236}">
                    <a16:creationId xmlns:a16="http://schemas.microsoft.com/office/drawing/2014/main" id="{4E8BF7E1-653E-4B84-9F01-7D17FCD3E8EC}"/>
                  </a:ext>
                </a:extLst>
              </p:cNvPr>
              <p:cNvSpPr/>
              <p:nvPr/>
            </p:nvSpPr>
            <p:spPr>
              <a:xfrm>
                <a:off x="7032989" y="2220063"/>
                <a:ext cx="281462" cy="306001"/>
              </a:xfrm>
              <a:custGeom>
                <a:avLst/>
                <a:gdLst/>
                <a:ahLst/>
                <a:cxnLst/>
                <a:rect l="l" t="t" r="r" b="b"/>
                <a:pathLst>
                  <a:path w="16953" h="18431" fill="none" extrusionOk="0">
                    <a:moveTo>
                      <a:pt x="16520" y="7683"/>
                    </a:moveTo>
                    <a:cubicBezTo>
                      <a:pt x="16952" y="13093"/>
                      <a:pt x="13706" y="17709"/>
                      <a:pt x="9270" y="18070"/>
                    </a:cubicBezTo>
                    <a:cubicBezTo>
                      <a:pt x="4834" y="18431"/>
                      <a:pt x="866" y="14355"/>
                      <a:pt x="434" y="8945"/>
                    </a:cubicBezTo>
                    <a:cubicBezTo>
                      <a:pt x="1" y="3571"/>
                      <a:pt x="3391" y="758"/>
                      <a:pt x="7827" y="397"/>
                    </a:cubicBezTo>
                    <a:cubicBezTo>
                      <a:pt x="12264" y="0"/>
                      <a:pt x="16087" y="2273"/>
                      <a:pt x="16520" y="7683"/>
                    </a:cubicBezTo>
                    <a:close/>
                  </a:path>
                </a:pathLst>
              </a:custGeom>
              <a:noFill/>
              <a:ln w="11725" cap="flat" cmpd="sng">
                <a:solidFill>
                  <a:srgbClr val="444141"/>
                </a:solidFill>
                <a:prstDash val="solid"/>
                <a:miter lim="3606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156;p48">
                <a:extLst>
                  <a:ext uri="{FF2B5EF4-FFF2-40B4-BE49-F238E27FC236}">
                    <a16:creationId xmlns:a16="http://schemas.microsoft.com/office/drawing/2014/main" id="{15BB5F5F-2FAB-422E-A693-568EB7291A11}"/>
                  </a:ext>
                </a:extLst>
              </p:cNvPr>
              <p:cNvSpPr/>
              <p:nvPr/>
            </p:nvSpPr>
            <p:spPr>
              <a:xfrm>
                <a:off x="6955754" y="2342822"/>
                <a:ext cx="89836" cy="61081"/>
              </a:xfrm>
              <a:custGeom>
                <a:avLst/>
                <a:gdLst/>
                <a:ahLst/>
                <a:cxnLst/>
                <a:rect l="l" t="t" r="r" b="b"/>
                <a:pathLst>
                  <a:path w="5411" h="3679" fill="none" extrusionOk="0">
                    <a:moveTo>
                      <a:pt x="0" y="3679"/>
                    </a:moveTo>
                    <a:cubicBezTo>
                      <a:pt x="0" y="3679"/>
                      <a:pt x="2417" y="0"/>
                      <a:pt x="5410" y="3571"/>
                    </a:cubicBezTo>
                  </a:path>
                </a:pathLst>
              </a:custGeom>
              <a:noFill/>
              <a:ln w="11725" cap="flat" cmpd="sng">
                <a:solidFill>
                  <a:srgbClr val="444141"/>
                </a:solidFill>
                <a:prstDash val="solid"/>
                <a:miter lim="3606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3" name="Google Shape;1157;p48">
              <a:extLst>
                <a:ext uri="{FF2B5EF4-FFF2-40B4-BE49-F238E27FC236}">
                  <a16:creationId xmlns:a16="http://schemas.microsoft.com/office/drawing/2014/main" id="{4E679927-56C6-4D94-89BC-1E91F6BD6431}"/>
                </a:ext>
              </a:extLst>
            </p:cNvPr>
            <p:cNvSpPr/>
            <p:nvPr/>
          </p:nvSpPr>
          <p:spPr>
            <a:xfrm>
              <a:off x="7477903" y="3173362"/>
              <a:ext cx="56913" cy="87445"/>
            </a:xfrm>
            <a:custGeom>
              <a:avLst/>
              <a:gdLst/>
              <a:ahLst/>
              <a:cxnLst/>
              <a:rect l="l" t="t" r="r" b="b"/>
              <a:pathLst>
                <a:path w="3428" h="5267" extrusionOk="0">
                  <a:moveTo>
                    <a:pt x="686" y="0"/>
                  </a:moveTo>
                  <a:lnTo>
                    <a:pt x="1" y="5266"/>
                  </a:lnTo>
                  <a:lnTo>
                    <a:pt x="1" y="5266"/>
                  </a:lnTo>
                  <a:lnTo>
                    <a:pt x="3427" y="4581"/>
                  </a:lnTo>
                  <a:cubicBezTo>
                    <a:pt x="3427" y="4581"/>
                    <a:pt x="3211" y="1046"/>
                    <a:pt x="686" y="0"/>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158;p48">
              <a:extLst>
                <a:ext uri="{FF2B5EF4-FFF2-40B4-BE49-F238E27FC236}">
                  <a16:creationId xmlns:a16="http://schemas.microsoft.com/office/drawing/2014/main" id="{B2AE0A31-7C1B-4245-A644-BD2532EB6B3B}"/>
                </a:ext>
              </a:extLst>
            </p:cNvPr>
            <p:cNvSpPr/>
            <p:nvPr/>
          </p:nvSpPr>
          <p:spPr>
            <a:xfrm>
              <a:off x="6181497" y="3239125"/>
              <a:ext cx="423364" cy="365438"/>
            </a:xfrm>
            <a:custGeom>
              <a:avLst/>
              <a:gdLst/>
              <a:ahLst/>
              <a:cxnLst/>
              <a:rect l="l" t="t" r="r" b="b"/>
              <a:pathLst>
                <a:path w="25500" h="22011" extrusionOk="0">
                  <a:moveTo>
                    <a:pt x="21184" y="1"/>
                  </a:moveTo>
                  <a:cubicBezTo>
                    <a:pt x="16005" y="1"/>
                    <a:pt x="1757" y="844"/>
                    <a:pt x="902" y="10069"/>
                  </a:cubicBezTo>
                  <a:cubicBezTo>
                    <a:pt x="902" y="10069"/>
                    <a:pt x="0" y="20709"/>
                    <a:pt x="9847" y="21899"/>
                  </a:cubicBezTo>
                  <a:cubicBezTo>
                    <a:pt x="10473" y="21975"/>
                    <a:pt x="11083" y="22011"/>
                    <a:pt x="11676" y="22011"/>
                  </a:cubicBezTo>
                  <a:cubicBezTo>
                    <a:pt x="20379" y="22011"/>
                    <a:pt x="25500" y="14361"/>
                    <a:pt x="25500" y="14361"/>
                  </a:cubicBezTo>
                  <a:lnTo>
                    <a:pt x="23047" y="43"/>
                  </a:lnTo>
                  <a:cubicBezTo>
                    <a:pt x="23047" y="43"/>
                    <a:pt x="22342" y="1"/>
                    <a:pt x="21184" y="1"/>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159;p48">
              <a:extLst>
                <a:ext uri="{FF2B5EF4-FFF2-40B4-BE49-F238E27FC236}">
                  <a16:creationId xmlns:a16="http://schemas.microsoft.com/office/drawing/2014/main" id="{C524D4F5-D9FD-4C9A-B2E2-472235C366AF}"/>
                </a:ext>
              </a:extLst>
            </p:cNvPr>
            <p:cNvSpPr/>
            <p:nvPr/>
          </p:nvSpPr>
          <p:spPr>
            <a:xfrm>
              <a:off x="6538384" y="3178011"/>
              <a:ext cx="261689" cy="316676"/>
            </a:xfrm>
            <a:custGeom>
              <a:avLst/>
              <a:gdLst/>
              <a:ahLst/>
              <a:cxnLst/>
              <a:rect l="l" t="t" r="r" b="b"/>
              <a:pathLst>
                <a:path w="15762" h="19074" extrusionOk="0">
                  <a:moveTo>
                    <a:pt x="8533" y="0"/>
                  </a:moveTo>
                  <a:cubicBezTo>
                    <a:pt x="6481" y="0"/>
                    <a:pt x="0" y="4409"/>
                    <a:pt x="0" y="4409"/>
                  </a:cubicBezTo>
                  <a:lnTo>
                    <a:pt x="541" y="19052"/>
                  </a:lnTo>
                  <a:cubicBezTo>
                    <a:pt x="541" y="19052"/>
                    <a:pt x="1456" y="19074"/>
                    <a:pt x="2807" y="19074"/>
                  </a:cubicBezTo>
                  <a:cubicBezTo>
                    <a:pt x="6087" y="19074"/>
                    <a:pt x="11942" y="18947"/>
                    <a:pt x="13526" y="18078"/>
                  </a:cubicBezTo>
                  <a:cubicBezTo>
                    <a:pt x="15762" y="16816"/>
                    <a:pt x="4509" y="15229"/>
                    <a:pt x="4509" y="15229"/>
                  </a:cubicBezTo>
                  <a:cubicBezTo>
                    <a:pt x="4509" y="15229"/>
                    <a:pt x="14031" y="14544"/>
                    <a:pt x="14932" y="12885"/>
                  </a:cubicBezTo>
                  <a:cubicBezTo>
                    <a:pt x="15729" y="11358"/>
                    <a:pt x="5169" y="11297"/>
                    <a:pt x="3474" y="11297"/>
                  </a:cubicBezTo>
                  <a:cubicBezTo>
                    <a:pt x="3327" y="11297"/>
                    <a:pt x="3246" y="11298"/>
                    <a:pt x="3246" y="11298"/>
                  </a:cubicBezTo>
                  <a:cubicBezTo>
                    <a:pt x="3246" y="11298"/>
                    <a:pt x="13165" y="10108"/>
                    <a:pt x="13706" y="8268"/>
                  </a:cubicBezTo>
                  <a:cubicBezTo>
                    <a:pt x="13980" y="7288"/>
                    <a:pt x="10771" y="7064"/>
                    <a:pt x="7784" y="7064"/>
                  </a:cubicBezTo>
                  <a:cubicBezTo>
                    <a:pt x="5275" y="7064"/>
                    <a:pt x="2922" y="7222"/>
                    <a:pt x="2922" y="7222"/>
                  </a:cubicBezTo>
                  <a:cubicBezTo>
                    <a:pt x="2922" y="7222"/>
                    <a:pt x="10171" y="1271"/>
                    <a:pt x="9017" y="153"/>
                  </a:cubicBezTo>
                  <a:cubicBezTo>
                    <a:pt x="8912" y="48"/>
                    <a:pt x="8746" y="0"/>
                    <a:pt x="8533" y="0"/>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1160;p48">
              <a:extLst>
                <a:ext uri="{FF2B5EF4-FFF2-40B4-BE49-F238E27FC236}">
                  <a16:creationId xmlns:a16="http://schemas.microsoft.com/office/drawing/2014/main" id="{C3AD5DE3-8157-417A-99A1-84CB6A47A15D}"/>
                </a:ext>
              </a:extLst>
            </p:cNvPr>
            <p:cNvSpPr/>
            <p:nvPr/>
          </p:nvSpPr>
          <p:spPr>
            <a:xfrm>
              <a:off x="6500663" y="3179339"/>
              <a:ext cx="56299" cy="87445"/>
            </a:xfrm>
            <a:custGeom>
              <a:avLst/>
              <a:gdLst/>
              <a:ahLst/>
              <a:cxnLst/>
              <a:rect l="l" t="t" r="r" b="b"/>
              <a:pathLst>
                <a:path w="3391" h="5267" extrusionOk="0">
                  <a:moveTo>
                    <a:pt x="2705" y="1"/>
                  </a:moveTo>
                  <a:cubicBezTo>
                    <a:pt x="181" y="1047"/>
                    <a:pt x="0" y="4581"/>
                    <a:pt x="0" y="4581"/>
                  </a:cubicBezTo>
                  <a:lnTo>
                    <a:pt x="3390" y="5267"/>
                  </a:lnTo>
                  <a:lnTo>
                    <a:pt x="2705" y="1"/>
                  </a:ln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7" name="Google Shape;7196;p68">
            <a:extLst>
              <a:ext uri="{FF2B5EF4-FFF2-40B4-BE49-F238E27FC236}">
                <a16:creationId xmlns:a16="http://schemas.microsoft.com/office/drawing/2014/main" id="{D6561DA5-4435-4C9E-9366-15A7E6DF0F8F}"/>
              </a:ext>
            </a:extLst>
          </p:cNvPr>
          <p:cNvGrpSpPr/>
          <p:nvPr/>
        </p:nvGrpSpPr>
        <p:grpSpPr>
          <a:xfrm>
            <a:off x="6926991" y="1472448"/>
            <a:ext cx="356106" cy="505351"/>
            <a:chOff x="-38129425" y="3222550"/>
            <a:chExt cx="228450" cy="315850"/>
          </a:xfrm>
        </p:grpSpPr>
        <p:sp>
          <p:nvSpPr>
            <p:cNvPr id="148" name="Google Shape;7197;p68">
              <a:extLst>
                <a:ext uri="{FF2B5EF4-FFF2-40B4-BE49-F238E27FC236}">
                  <a16:creationId xmlns:a16="http://schemas.microsoft.com/office/drawing/2014/main" id="{A93FB219-037E-4D58-BC50-2BEC2D3D18D6}"/>
                </a:ext>
              </a:extLst>
            </p:cNvPr>
            <p:cNvSpPr/>
            <p:nvPr/>
          </p:nvSpPr>
          <p:spPr>
            <a:xfrm>
              <a:off x="-38129425" y="3222550"/>
              <a:ext cx="228450" cy="227650"/>
            </a:xfrm>
            <a:custGeom>
              <a:avLst/>
              <a:gdLst/>
              <a:ahLst/>
              <a:cxnLst/>
              <a:rect l="l" t="t" r="r" b="b"/>
              <a:pathLst>
                <a:path w="9138" h="9106" extrusionOk="0">
                  <a:moveTo>
                    <a:pt x="4097" y="1292"/>
                  </a:moveTo>
                  <a:cubicBezTo>
                    <a:pt x="4349" y="1292"/>
                    <a:pt x="4538" y="1450"/>
                    <a:pt x="4538" y="1702"/>
                  </a:cubicBezTo>
                  <a:cubicBezTo>
                    <a:pt x="4538" y="1922"/>
                    <a:pt x="4349" y="2111"/>
                    <a:pt x="4160" y="2111"/>
                  </a:cubicBezTo>
                  <a:cubicBezTo>
                    <a:pt x="2994" y="2111"/>
                    <a:pt x="2112" y="3056"/>
                    <a:pt x="2049" y="4222"/>
                  </a:cubicBezTo>
                  <a:cubicBezTo>
                    <a:pt x="2049" y="4443"/>
                    <a:pt x="1860" y="4600"/>
                    <a:pt x="1639" y="4600"/>
                  </a:cubicBezTo>
                  <a:cubicBezTo>
                    <a:pt x="1387" y="4600"/>
                    <a:pt x="1198" y="4411"/>
                    <a:pt x="1198" y="4222"/>
                  </a:cubicBezTo>
                  <a:cubicBezTo>
                    <a:pt x="1198" y="2584"/>
                    <a:pt x="2490" y="1324"/>
                    <a:pt x="4097" y="1292"/>
                  </a:cubicBezTo>
                  <a:close/>
                  <a:moveTo>
                    <a:pt x="4569" y="0"/>
                  </a:moveTo>
                  <a:cubicBezTo>
                    <a:pt x="2049" y="0"/>
                    <a:pt x="1" y="2048"/>
                    <a:pt x="1" y="4569"/>
                  </a:cubicBezTo>
                  <a:cubicBezTo>
                    <a:pt x="1" y="6207"/>
                    <a:pt x="946" y="7688"/>
                    <a:pt x="2332" y="8475"/>
                  </a:cubicBezTo>
                  <a:cubicBezTo>
                    <a:pt x="2458" y="8507"/>
                    <a:pt x="2521" y="8664"/>
                    <a:pt x="2521" y="8822"/>
                  </a:cubicBezTo>
                  <a:lnTo>
                    <a:pt x="2521" y="9105"/>
                  </a:lnTo>
                  <a:lnTo>
                    <a:pt x="6680" y="9105"/>
                  </a:lnTo>
                  <a:lnTo>
                    <a:pt x="6680" y="8822"/>
                  </a:lnTo>
                  <a:cubicBezTo>
                    <a:pt x="6680" y="8696"/>
                    <a:pt x="6743" y="8570"/>
                    <a:pt x="6900" y="8507"/>
                  </a:cubicBezTo>
                  <a:cubicBezTo>
                    <a:pt x="8255" y="7719"/>
                    <a:pt x="9137" y="6270"/>
                    <a:pt x="9137" y="4569"/>
                  </a:cubicBezTo>
                  <a:cubicBezTo>
                    <a:pt x="9137" y="2048"/>
                    <a:pt x="7089" y="32"/>
                    <a:pt x="4569" y="0"/>
                  </a:cubicBezTo>
                  <a:close/>
                </a:path>
              </a:pathLst>
            </a:custGeom>
            <a:solidFill>
              <a:schemeClr val="accent3"/>
            </a:solidFill>
            <a:ln>
              <a:solidFill>
                <a:schemeClr val="accent3"/>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7198;p68">
              <a:extLst>
                <a:ext uri="{FF2B5EF4-FFF2-40B4-BE49-F238E27FC236}">
                  <a16:creationId xmlns:a16="http://schemas.microsoft.com/office/drawing/2014/main" id="{1EEEB3F6-7CC6-4880-B89A-18C33EAEEAC4}"/>
                </a:ext>
              </a:extLst>
            </p:cNvPr>
            <p:cNvSpPr/>
            <p:nvPr/>
          </p:nvSpPr>
          <p:spPr>
            <a:xfrm>
              <a:off x="-38067200" y="3470650"/>
              <a:ext cx="103200" cy="67750"/>
            </a:xfrm>
            <a:custGeom>
              <a:avLst/>
              <a:gdLst/>
              <a:ahLst/>
              <a:cxnLst/>
              <a:rect l="l" t="t" r="r" b="b"/>
              <a:pathLst>
                <a:path w="4128" h="2710" extrusionOk="0">
                  <a:moveTo>
                    <a:pt x="1" y="0"/>
                  </a:moveTo>
                  <a:lnTo>
                    <a:pt x="1" y="662"/>
                  </a:lnTo>
                  <a:cubicBezTo>
                    <a:pt x="1" y="1198"/>
                    <a:pt x="410" y="1702"/>
                    <a:pt x="883" y="1859"/>
                  </a:cubicBezTo>
                  <a:cubicBezTo>
                    <a:pt x="1040" y="2363"/>
                    <a:pt x="1513" y="2710"/>
                    <a:pt x="2049" y="2710"/>
                  </a:cubicBezTo>
                  <a:cubicBezTo>
                    <a:pt x="2647" y="2710"/>
                    <a:pt x="3120" y="2363"/>
                    <a:pt x="3277" y="1859"/>
                  </a:cubicBezTo>
                  <a:cubicBezTo>
                    <a:pt x="3781" y="1702"/>
                    <a:pt x="4128" y="1198"/>
                    <a:pt x="4128" y="662"/>
                  </a:cubicBezTo>
                  <a:lnTo>
                    <a:pt x="4128"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87" name="Imagen 86">
            <a:extLst>
              <a:ext uri="{FF2B5EF4-FFF2-40B4-BE49-F238E27FC236}">
                <a16:creationId xmlns:a16="http://schemas.microsoft.com/office/drawing/2014/main" id="{95C57048-FA84-4594-BCB0-C26E36DEBCB7}"/>
              </a:ext>
            </a:extLst>
          </p:cNvPr>
          <p:cNvPicPr>
            <a:picLocks noChangeAspect="1"/>
          </p:cNvPicPr>
          <p:nvPr/>
        </p:nvPicPr>
        <p:blipFill>
          <a:blip r:embed="rId2"/>
          <a:stretch>
            <a:fillRect/>
          </a:stretch>
        </p:blipFill>
        <p:spPr>
          <a:xfrm>
            <a:off x="4494462" y="393477"/>
            <a:ext cx="1280271" cy="1207113"/>
          </a:xfrm>
          <a:prstGeom prst="rect">
            <a:avLst/>
          </a:prstGeom>
        </p:spPr>
      </p:pic>
    </p:spTree>
    <p:extLst>
      <p:ext uri="{BB962C8B-B14F-4D97-AF65-F5344CB8AC3E}">
        <p14:creationId xmlns:p14="http://schemas.microsoft.com/office/powerpoint/2010/main" val="67233682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a:extLst>
              <a:ext uri="{FF2B5EF4-FFF2-40B4-BE49-F238E27FC236}">
                <a16:creationId xmlns:a16="http://schemas.microsoft.com/office/drawing/2014/main" id="{D40D89B7-2732-B38E-19A0-8EF6AAB39EBF}"/>
              </a:ext>
            </a:extLst>
          </p:cNvPr>
          <p:cNvSpPr txBox="1"/>
          <p:nvPr/>
        </p:nvSpPr>
        <p:spPr>
          <a:xfrm>
            <a:off x="559559" y="259307"/>
            <a:ext cx="8373032" cy="400110"/>
          </a:xfrm>
          <a:prstGeom prst="rect">
            <a:avLst/>
          </a:prstGeom>
          <a:noFill/>
        </p:spPr>
        <p:txBody>
          <a:bodyPr wrap="square" rtlCol="0">
            <a:spAutoFit/>
          </a:bodyPr>
          <a:lstStyle/>
          <a:p>
            <a:pPr algn="ctr"/>
            <a:r>
              <a:rPr lang="es-CO" sz="2000" b="1" spc="15" dirty="0">
                <a:solidFill>
                  <a:srgbClr val="464646"/>
                </a:solidFill>
                <a:latin typeface="Verdana" panose="020B0604030504040204" pitchFamily="34" charset="0"/>
                <a:ea typeface="Verdana" panose="020B0604030504040204" pitchFamily="34" charset="0"/>
              </a:rPr>
              <a:t>¿Qué</a:t>
            </a:r>
            <a:r>
              <a:rPr lang="es-CO" sz="2000" b="1" spc="-15" dirty="0">
                <a:solidFill>
                  <a:srgbClr val="464646"/>
                </a:solidFill>
                <a:latin typeface="Verdana" panose="020B0604030504040204" pitchFamily="34" charset="0"/>
                <a:ea typeface="Verdana" panose="020B0604030504040204" pitchFamily="34" charset="0"/>
              </a:rPr>
              <a:t> </a:t>
            </a:r>
            <a:r>
              <a:rPr lang="es-CO" sz="2000" b="1" spc="10" dirty="0">
                <a:solidFill>
                  <a:srgbClr val="464646"/>
                </a:solidFill>
                <a:latin typeface="Verdana" panose="020B0604030504040204" pitchFamily="34" charset="0"/>
                <a:ea typeface="Verdana" panose="020B0604030504040204" pitchFamily="34" charset="0"/>
              </a:rPr>
              <a:t>responsabilidad</a:t>
            </a:r>
            <a:r>
              <a:rPr lang="es-CO" sz="2000" b="1" spc="-35" dirty="0">
                <a:solidFill>
                  <a:srgbClr val="464646"/>
                </a:solidFill>
                <a:latin typeface="Verdana" panose="020B0604030504040204" pitchFamily="34" charset="0"/>
                <a:ea typeface="Verdana" panose="020B0604030504040204" pitchFamily="34" charset="0"/>
              </a:rPr>
              <a:t> </a:t>
            </a:r>
            <a:r>
              <a:rPr lang="es-CO" sz="2000" b="1" spc="10" dirty="0">
                <a:solidFill>
                  <a:srgbClr val="464646"/>
                </a:solidFill>
                <a:latin typeface="Verdana" panose="020B0604030504040204" pitchFamily="34" charset="0"/>
                <a:ea typeface="Verdana" panose="020B0604030504040204" pitchFamily="34" charset="0"/>
              </a:rPr>
              <a:t>tiene</a:t>
            </a:r>
            <a:r>
              <a:rPr lang="es-CO" sz="2000" b="1" spc="-5" dirty="0">
                <a:solidFill>
                  <a:srgbClr val="464646"/>
                </a:solidFill>
                <a:latin typeface="Verdana" panose="020B0604030504040204" pitchFamily="34" charset="0"/>
                <a:ea typeface="Verdana" panose="020B0604030504040204" pitchFamily="34" charset="0"/>
              </a:rPr>
              <a:t> </a:t>
            </a:r>
            <a:r>
              <a:rPr lang="es-CO" sz="2000" b="1" spc="10" dirty="0">
                <a:solidFill>
                  <a:srgbClr val="464646"/>
                </a:solidFill>
                <a:latin typeface="Verdana" panose="020B0604030504040204" pitchFamily="34" charset="0"/>
                <a:ea typeface="Verdana" panose="020B0604030504040204" pitchFamily="34" charset="0"/>
              </a:rPr>
              <a:t>el </a:t>
            </a:r>
            <a:r>
              <a:rPr lang="es-CO" sz="2000" b="1" spc="15" dirty="0">
                <a:latin typeface="Verdana" panose="020B0604030504040204" pitchFamily="34" charset="0"/>
                <a:ea typeface="Verdana" panose="020B0604030504040204" pitchFamily="34" charset="0"/>
              </a:rPr>
              <a:t>INDEPENDIENTE</a:t>
            </a:r>
            <a:r>
              <a:rPr lang="es-CO" sz="2000" b="1" spc="15" dirty="0">
                <a:solidFill>
                  <a:srgbClr val="464646"/>
                </a:solidFill>
                <a:latin typeface="Verdana" panose="020B0604030504040204" pitchFamily="34" charset="0"/>
                <a:ea typeface="Verdana" panose="020B0604030504040204" pitchFamily="34" charset="0"/>
              </a:rPr>
              <a:t>?</a:t>
            </a:r>
            <a:endParaRPr lang="es-CO" sz="2000" b="1" dirty="0">
              <a:latin typeface="+mn-lt"/>
            </a:endParaRPr>
          </a:p>
        </p:txBody>
      </p:sp>
      <p:sp>
        <p:nvSpPr>
          <p:cNvPr id="2" name="Rectángulo 1">
            <a:extLst>
              <a:ext uri="{FF2B5EF4-FFF2-40B4-BE49-F238E27FC236}">
                <a16:creationId xmlns:a16="http://schemas.microsoft.com/office/drawing/2014/main" id="{C28202BE-EDEF-3E4A-850C-CA82E04CFF3C}"/>
              </a:ext>
            </a:extLst>
          </p:cNvPr>
          <p:cNvSpPr/>
          <p:nvPr/>
        </p:nvSpPr>
        <p:spPr>
          <a:xfrm>
            <a:off x="1651379" y="1412964"/>
            <a:ext cx="5506872" cy="1169551"/>
          </a:xfrm>
          <a:prstGeom prst="rect">
            <a:avLst/>
          </a:prstGeom>
        </p:spPr>
        <p:txBody>
          <a:bodyPr wrap="square">
            <a:spAutoFit/>
          </a:bodyPr>
          <a:lstStyle/>
          <a:p>
            <a:pPr marL="12700" marR="5080" algn="just">
              <a:spcBef>
                <a:spcPts val="100"/>
              </a:spcBef>
            </a:pPr>
            <a:r>
              <a:rPr lang="es-CO" spc="-5" dirty="0">
                <a:solidFill>
                  <a:srgbClr val="464646"/>
                </a:solidFill>
                <a:latin typeface="Verdana" panose="020B0604030504040204" pitchFamily="34" charset="0"/>
                <a:ea typeface="Verdana" panose="020B0604030504040204" pitchFamily="34" charset="0"/>
                <a:cs typeface="Arial MT"/>
              </a:rPr>
              <a:t>La </a:t>
            </a:r>
            <a:r>
              <a:rPr lang="es-CO" dirty="0">
                <a:solidFill>
                  <a:srgbClr val="464646"/>
                </a:solidFill>
                <a:latin typeface="Verdana" panose="020B0604030504040204" pitchFamily="34" charset="0"/>
                <a:ea typeface="Verdana" panose="020B0604030504040204" pitchFamily="34" charset="0"/>
                <a:cs typeface="Arial MT"/>
              </a:rPr>
              <a:t>obligación </a:t>
            </a:r>
            <a:r>
              <a:rPr lang="es-CO" spc="-5" dirty="0">
                <a:solidFill>
                  <a:srgbClr val="464646"/>
                </a:solidFill>
                <a:latin typeface="Verdana" panose="020B0604030504040204" pitchFamily="34" charset="0"/>
                <a:ea typeface="Verdana" panose="020B0604030504040204" pitchFamily="34" charset="0"/>
                <a:cs typeface="Arial MT"/>
              </a:rPr>
              <a:t>de </a:t>
            </a:r>
            <a:r>
              <a:rPr lang="es-CO" dirty="0">
                <a:solidFill>
                  <a:srgbClr val="464646"/>
                </a:solidFill>
                <a:latin typeface="Verdana" panose="020B0604030504040204" pitchFamily="34" charset="0"/>
                <a:ea typeface="Verdana" panose="020B0604030504040204" pitchFamily="34" charset="0"/>
                <a:cs typeface="Arial MT"/>
              </a:rPr>
              <a:t>cotizar </a:t>
            </a:r>
            <a:r>
              <a:rPr lang="es-CO" spc="-5" dirty="0">
                <a:solidFill>
                  <a:srgbClr val="464646"/>
                </a:solidFill>
                <a:latin typeface="Verdana" panose="020B0604030504040204" pitchFamily="34" charset="0"/>
                <a:ea typeface="Verdana" panose="020B0604030504040204" pitchFamily="34" charset="0"/>
                <a:cs typeface="Arial MT"/>
              </a:rPr>
              <a:t>nace </a:t>
            </a:r>
            <a:r>
              <a:rPr lang="es-CO" dirty="0">
                <a:solidFill>
                  <a:srgbClr val="464646"/>
                </a:solidFill>
                <a:latin typeface="Verdana" panose="020B0604030504040204" pitchFamily="34" charset="0"/>
                <a:ea typeface="Verdana" panose="020B0604030504040204" pitchFamily="34" charset="0"/>
                <a:cs typeface="Arial MT"/>
              </a:rPr>
              <a:t>cuando el </a:t>
            </a:r>
            <a:r>
              <a:rPr lang="es-CO" spc="5" dirty="0">
                <a:solidFill>
                  <a:srgbClr val="464646"/>
                </a:solidFill>
                <a:latin typeface="Verdana" panose="020B0604030504040204" pitchFamily="34" charset="0"/>
                <a:ea typeface="Verdana" panose="020B0604030504040204" pitchFamily="34" charset="0"/>
                <a:cs typeface="Arial MT"/>
              </a:rPr>
              <a:t> </a:t>
            </a:r>
            <a:r>
              <a:rPr lang="es-CO" b="1" spc="-5" dirty="0">
                <a:solidFill>
                  <a:srgbClr val="33CCFF"/>
                </a:solidFill>
                <a:latin typeface="Verdana" panose="020B0604030504040204" pitchFamily="34" charset="0"/>
                <a:ea typeface="Verdana" panose="020B0604030504040204" pitchFamily="34" charset="0"/>
              </a:rPr>
              <a:t>ingreso</a:t>
            </a:r>
            <a:r>
              <a:rPr lang="es-CO" b="1" dirty="0">
                <a:solidFill>
                  <a:srgbClr val="33CCFF"/>
                </a:solidFill>
                <a:latin typeface="Verdana" panose="020B0604030504040204" pitchFamily="34" charset="0"/>
                <a:ea typeface="Verdana" panose="020B0604030504040204" pitchFamily="34" charset="0"/>
              </a:rPr>
              <a:t> </a:t>
            </a:r>
            <a:r>
              <a:rPr lang="es-CO" b="1" spc="-5" dirty="0">
                <a:solidFill>
                  <a:srgbClr val="33CCFF"/>
                </a:solidFill>
                <a:latin typeface="Verdana" panose="020B0604030504040204" pitchFamily="34" charset="0"/>
                <a:ea typeface="Verdana" panose="020B0604030504040204" pitchFamily="34" charset="0"/>
              </a:rPr>
              <a:t>neto</a:t>
            </a:r>
            <a:r>
              <a:rPr lang="es-CO" b="1" dirty="0">
                <a:solidFill>
                  <a:srgbClr val="33CCFF"/>
                </a:solidFill>
                <a:latin typeface="Verdana" panose="020B0604030504040204" pitchFamily="34" charset="0"/>
                <a:ea typeface="Verdana" panose="020B0604030504040204" pitchFamily="34" charset="0"/>
              </a:rPr>
              <a:t> </a:t>
            </a:r>
            <a:r>
              <a:rPr lang="es-CO" spc="-5" dirty="0">
                <a:solidFill>
                  <a:srgbClr val="464646"/>
                </a:solidFill>
                <a:latin typeface="Verdana" panose="020B0604030504040204" pitchFamily="34" charset="0"/>
                <a:ea typeface="Verdana" panose="020B0604030504040204" pitchFamily="34" charset="0"/>
                <a:cs typeface="Arial MT"/>
              </a:rPr>
              <a:t>es</a:t>
            </a:r>
            <a:r>
              <a:rPr lang="es-CO" dirty="0">
                <a:solidFill>
                  <a:srgbClr val="464646"/>
                </a:solidFill>
                <a:latin typeface="Verdana" panose="020B0604030504040204" pitchFamily="34" charset="0"/>
                <a:ea typeface="Verdana" panose="020B0604030504040204" pitchFamily="34" charset="0"/>
                <a:cs typeface="Arial MT"/>
              </a:rPr>
              <a:t> igual</a:t>
            </a:r>
            <a:r>
              <a:rPr lang="es-CO" spc="5" dirty="0">
                <a:solidFill>
                  <a:srgbClr val="464646"/>
                </a:solidFill>
                <a:latin typeface="Verdana" panose="020B0604030504040204" pitchFamily="34" charset="0"/>
                <a:ea typeface="Verdana" panose="020B0604030504040204" pitchFamily="34" charset="0"/>
                <a:cs typeface="Arial MT"/>
              </a:rPr>
              <a:t> </a:t>
            </a:r>
            <a:r>
              <a:rPr lang="es-CO" dirty="0">
                <a:solidFill>
                  <a:srgbClr val="464646"/>
                </a:solidFill>
                <a:latin typeface="Verdana" panose="020B0604030504040204" pitchFamily="34" charset="0"/>
                <a:ea typeface="Verdana" panose="020B0604030504040204" pitchFamily="34" charset="0"/>
                <a:cs typeface="Arial MT"/>
              </a:rPr>
              <a:t>o</a:t>
            </a:r>
            <a:r>
              <a:rPr lang="es-CO" spc="5" dirty="0">
                <a:solidFill>
                  <a:srgbClr val="464646"/>
                </a:solidFill>
                <a:latin typeface="Verdana" panose="020B0604030504040204" pitchFamily="34" charset="0"/>
                <a:ea typeface="Verdana" panose="020B0604030504040204" pitchFamily="34" charset="0"/>
                <a:cs typeface="Arial MT"/>
              </a:rPr>
              <a:t> </a:t>
            </a:r>
            <a:r>
              <a:rPr lang="es-CO" dirty="0">
                <a:solidFill>
                  <a:srgbClr val="464646"/>
                </a:solidFill>
                <a:latin typeface="Verdana" panose="020B0604030504040204" pitchFamily="34" charset="0"/>
                <a:ea typeface="Verdana" panose="020B0604030504040204" pitchFamily="34" charset="0"/>
                <a:cs typeface="Arial MT"/>
              </a:rPr>
              <a:t>superior</a:t>
            </a:r>
            <a:r>
              <a:rPr lang="es-CO" spc="5" dirty="0">
                <a:solidFill>
                  <a:srgbClr val="464646"/>
                </a:solidFill>
                <a:latin typeface="Verdana" panose="020B0604030504040204" pitchFamily="34" charset="0"/>
                <a:ea typeface="Verdana" panose="020B0604030504040204" pitchFamily="34" charset="0"/>
                <a:cs typeface="Arial MT"/>
              </a:rPr>
              <a:t> </a:t>
            </a:r>
            <a:r>
              <a:rPr lang="es-CO" dirty="0">
                <a:solidFill>
                  <a:srgbClr val="464646"/>
                </a:solidFill>
                <a:latin typeface="Verdana" panose="020B0604030504040204" pitchFamily="34" charset="0"/>
                <a:ea typeface="Verdana" panose="020B0604030504040204" pitchFamily="34" charset="0"/>
                <a:cs typeface="Arial MT"/>
              </a:rPr>
              <a:t>a</a:t>
            </a:r>
            <a:r>
              <a:rPr lang="es-CO" spc="5" dirty="0">
                <a:solidFill>
                  <a:srgbClr val="464646"/>
                </a:solidFill>
                <a:latin typeface="Verdana" panose="020B0604030504040204" pitchFamily="34" charset="0"/>
                <a:ea typeface="Verdana" panose="020B0604030504040204" pitchFamily="34" charset="0"/>
                <a:cs typeface="Arial MT"/>
              </a:rPr>
              <a:t> </a:t>
            </a:r>
            <a:r>
              <a:rPr lang="es-CO" dirty="0">
                <a:solidFill>
                  <a:srgbClr val="464646"/>
                </a:solidFill>
                <a:latin typeface="Verdana" panose="020B0604030504040204" pitchFamily="34" charset="0"/>
                <a:ea typeface="Verdana" panose="020B0604030504040204" pitchFamily="34" charset="0"/>
                <a:cs typeface="Arial MT"/>
              </a:rPr>
              <a:t>1 </a:t>
            </a:r>
            <a:r>
              <a:rPr lang="es-CO" spc="5" dirty="0">
                <a:solidFill>
                  <a:srgbClr val="464646"/>
                </a:solidFill>
                <a:latin typeface="Verdana" panose="020B0604030504040204" pitchFamily="34" charset="0"/>
                <a:ea typeface="Verdana" panose="020B0604030504040204" pitchFamily="34" charset="0"/>
                <a:cs typeface="Arial MT"/>
              </a:rPr>
              <a:t> </a:t>
            </a:r>
            <a:r>
              <a:rPr lang="es-CO" spc="-30" dirty="0">
                <a:solidFill>
                  <a:srgbClr val="464646"/>
                </a:solidFill>
                <a:latin typeface="Verdana" panose="020B0604030504040204" pitchFamily="34" charset="0"/>
                <a:ea typeface="Verdana" panose="020B0604030504040204" pitchFamily="34" charset="0"/>
                <a:cs typeface="Arial MT"/>
              </a:rPr>
              <a:t>SMMLV*,</a:t>
            </a:r>
            <a:r>
              <a:rPr lang="es-CO" spc="490" dirty="0">
                <a:solidFill>
                  <a:srgbClr val="464646"/>
                </a:solidFill>
                <a:latin typeface="Verdana" panose="020B0604030504040204" pitchFamily="34" charset="0"/>
                <a:ea typeface="Verdana" panose="020B0604030504040204" pitchFamily="34" charset="0"/>
                <a:cs typeface="Arial MT"/>
              </a:rPr>
              <a:t> </a:t>
            </a:r>
            <a:r>
              <a:rPr lang="es-CO" spc="-5" dirty="0">
                <a:solidFill>
                  <a:srgbClr val="464646"/>
                </a:solidFill>
                <a:latin typeface="Verdana" panose="020B0604030504040204" pitchFamily="34" charset="0"/>
                <a:ea typeface="Verdana" panose="020B0604030504040204" pitchFamily="34" charset="0"/>
                <a:cs typeface="Arial MT"/>
              </a:rPr>
              <a:t>como</a:t>
            </a:r>
            <a:r>
              <a:rPr lang="es-CO" spc="500" dirty="0">
                <a:solidFill>
                  <a:srgbClr val="464646"/>
                </a:solidFill>
                <a:latin typeface="Verdana" panose="020B0604030504040204" pitchFamily="34" charset="0"/>
                <a:ea typeface="Verdana" panose="020B0604030504040204" pitchFamily="34" charset="0"/>
                <a:cs typeface="Arial MT"/>
              </a:rPr>
              <a:t> </a:t>
            </a:r>
            <a:r>
              <a:rPr lang="es-CO" spc="-5" dirty="0">
                <a:solidFill>
                  <a:srgbClr val="464646"/>
                </a:solidFill>
                <a:latin typeface="Verdana" panose="020B0604030504040204" pitchFamily="34" charset="0"/>
                <a:ea typeface="Verdana" panose="020B0604030504040204" pitchFamily="34" charset="0"/>
                <a:cs typeface="Arial MT"/>
              </a:rPr>
              <a:t>producto</a:t>
            </a:r>
            <a:r>
              <a:rPr lang="es-CO" spc="495" dirty="0">
                <a:solidFill>
                  <a:srgbClr val="464646"/>
                </a:solidFill>
                <a:latin typeface="Verdana" panose="020B0604030504040204" pitchFamily="34" charset="0"/>
                <a:ea typeface="Verdana" panose="020B0604030504040204" pitchFamily="34" charset="0"/>
                <a:cs typeface="Arial MT"/>
              </a:rPr>
              <a:t> </a:t>
            </a:r>
            <a:r>
              <a:rPr lang="es-CO" spc="-5" dirty="0">
                <a:solidFill>
                  <a:srgbClr val="464646"/>
                </a:solidFill>
                <a:latin typeface="Verdana" panose="020B0604030504040204" pitchFamily="34" charset="0"/>
                <a:ea typeface="Verdana" panose="020B0604030504040204" pitchFamily="34" charset="0"/>
                <a:cs typeface="Arial MT"/>
              </a:rPr>
              <a:t>de</a:t>
            </a:r>
            <a:r>
              <a:rPr lang="es-CO" spc="500" dirty="0">
                <a:solidFill>
                  <a:srgbClr val="464646"/>
                </a:solidFill>
                <a:latin typeface="Verdana" panose="020B0604030504040204" pitchFamily="34" charset="0"/>
                <a:ea typeface="Verdana" panose="020B0604030504040204" pitchFamily="34" charset="0"/>
                <a:cs typeface="Arial MT"/>
              </a:rPr>
              <a:t> </a:t>
            </a:r>
            <a:r>
              <a:rPr lang="es-CO" spc="-5" dirty="0">
                <a:solidFill>
                  <a:srgbClr val="464646"/>
                </a:solidFill>
                <a:latin typeface="Verdana" panose="020B0604030504040204" pitchFamily="34" charset="0"/>
                <a:ea typeface="Verdana" panose="020B0604030504040204" pitchFamily="34" charset="0"/>
                <a:cs typeface="Arial MT"/>
              </a:rPr>
              <a:t>la</a:t>
            </a:r>
            <a:r>
              <a:rPr lang="es-CO" spc="495" dirty="0">
                <a:solidFill>
                  <a:srgbClr val="464646"/>
                </a:solidFill>
                <a:latin typeface="Verdana" panose="020B0604030504040204" pitchFamily="34" charset="0"/>
                <a:ea typeface="Verdana" panose="020B0604030504040204" pitchFamily="34" charset="0"/>
                <a:cs typeface="Arial MT"/>
              </a:rPr>
              <a:t> </a:t>
            </a:r>
            <a:r>
              <a:rPr lang="es-CO" spc="-5" dirty="0">
                <a:solidFill>
                  <a:srgbClr val="464646"/>
                </a:solidFill>
                <a:latin typeface="Verdana" panose="020B0604030504040204" pitchFamily="34" charset="0"/>
                <a:ea typeface="Verdana" panose="020B0604030504040204" pitchFamily="34" charset="0"/>
                <a:cs typeface="Arial MT"/>
              </a:rPr>
              <a:t>suma </a:t>
            </a:r>
            <a:r>
              <a:rPr lang="es-CO" spc="-10" dirty="0">
                <a:solidFill>
                  <a:srgbClr val="464646"/>
                </a:solidFill>
                <a:latin typeface="Verdana" panose="020B0604030504040204" pitchFamily="34" charset="0"/>
                <a:ea typeface="Verdana" panose="020B0604030504040204" pitchFamily="34" charset="0"/>
                <a:cs typeface="Arial MT"/>
              </a:rPr>
              <a:t> </a:t>
            </a:r>
            <a:r>
              <a:rPr lang="es-CO" spc="-5" dirty="0">
                <a:solidFill>
                  <a:srgbClr val="464646"/>
                </a:solidFill>
                <a:latin typeface="Verdana" panose="020B0604030504040204" pitchFamily="34" charset="0"/>
                <a:ea typeface="Verdana" panose="020B0604030504040204" pitchFamily="34" charset="0"/>
                <a:cs typeface="Arial MT"/>
              </a:rPr>
              <a:t>l</a:t>
            </a:r>
            <a:r>
              <a:rPr lang="es-CO" spc="-15" dirty="0">
                <a:solidFill>
                  <a:srgbClr val="464646"/>
                </a:solidFill>
                <a:latin typeface="Verdana" panose="020B0604030504040204" pitchFamily="34" charset="0"/>
                <a:ea typeface="Verdana" panose="020B0604030504040204" pitchFamily="34" charset="0"/>
                <a:cs typeface="Arial MT"/>
              </a:rPr>
              <a:t>o</a:t>
            </a:r>
            <a:r>
              <a:rPr lang="es-CO" dirty="0">
                <a:solidFill>
                  <a:srgbClr val="464646"/>
                </a:solidFill>
                <a:latin typeface="Verdana" panose="020B0604030504040204" pitchFamily="34" charset="0"/>
                <a:ea typeface="Verdana" panose="020B0604030504040204" pitchFamily="34" charset="0"/>
                <a:cs typeface="Arial MT"/>
              </a:rPr>
              <a:t>s	</a:t>
            </a:r>
            <a:r>
              <a:rPr lang="es-CO" b="1" dirty="0">
                <a:solidFill>
                  <a:srgbClr val="BE9000"/>
                </a:solidFill>
                <a:latin typeface="Verdana" panose="020B0604030504040204" pitchFamily="34" charset="0"/>
                <a:ea typeface="Verdana" panose="020B0604030504040204" pitchFamily="34" charset="0"/>
              </a:rPr>
              <a:t>ingresos mens</a:t>
            </a:r>
            <a:r>
              <a:rPr lang="es-CO" b="1" spc="-10" dirty="0">
                <a:solidFill>
                  <a:srgbClr val="BE9000"/>
                </a:solidFill>
                <a:latin typeface="Verdana" panose="020B0604030504040204" pitchFamily="34" charset="0"/>
                <a:ea typeface="Verdana" panose="020B0604030504040204" pitchFamily="34" charset="0"/>
              </a:rPr>
              <a:t>u</a:t>
            </a:r>
            <a:r>
              <a:rPr lang="es-CO" b="1" dirty="0">
                <a:solidFill>
                  <a:srgbClr val="BE9000"/>
                </a:solidFill>
                <a:latin typeface="Verdana" panose="020B0604030504040204" pitchFamily="34" charset="0"/>
                <a:ea typeface="Verdana" panose="020B0604030504040204" pitchFamily="34" charset="0"/>
              </a:rPr>
              <a:t>alizad</a:t>
            </a:r>
            <a:r>
              <a:rPr lang="es-CO" b="1" spc="-10" dirty="0">
                <a:solidFill>
                  <a:srgbClr val="BE9000"/>
                </a:solidFill>
                <a:latin typeface="Verdana" panose="020B0604030504040204" pitchFamily="34" charset="0"/>
                <a:ea typeface="Verdana" panose="020B0604030504040204" pitchFamily="34" charset="0"/>
              </a:rPr>
              <a:t>o</a:t>
            </a:r>
            <a:r>
              <a:rPr lang="es-CO" b="1" spc="-5" dirty="0">
                <a:solidFill>
                  <a:srgbClr val="BE9000"/>
                </a:solidFill>
                <a:latin typeface="Verdana" panose="020B0604030504040204" pitchFamily="34" charset="0"/>
                <a:ea typeface="Verdana" panose="020B0604030504040204" pitchFamily="34" charset="0"/>
              </a:rPr>
              <a:t>s </a:t>
            </a:r>
            <a:r>
              <a:rPr lang="es-CO" spc="-5" dirty="0">
                <a:solidFill>
                  <a:srgbClr val="464646"/>
                </a:solidFill>
                <a:latin typeface="Verdana" panose="020B0604030504040204" pitchFamily="34" charset="0"/>
                <a:ea typeface="Verdana" panose="020B0604030504040204" pitchFamily="34" charset="0"/>
                <a:cs typeface="Arial MT"/>
              </a:rPr>
              <a:t>o </a:t>
            </a:r>
            <a:r>
              <a:rPr lang="es-CO" spc="-10" dirty="0">
                <a:solidFill>
                  <a:srgbClr val="464646"/>
                </a:solidFill>
                <a:latin typeface="Verdana" panose="020B0604030504040204" pitchFamily="34" charset="0"/>
                <a:ea typeface="Verdana" panose="020B0604030504040204" pitchFamily="34" charset="0"/>
                <a:cs typeface="Arial MT"/>
              </a:rPr>
              <a:t>el </a:t>
            </a:r>
            <a:r>
              <a:rPr lang="es-CO" dirty="0">
                <a:solidFill>
                  <a:srgbClr val="464646"/>
                </a:solidFill>
                <a:latin typeface="Verdana" panose="020B0604030504040204" pitchFamily="34" charset="0"/>
                <a:ea typeface="Verdana" panose="020B0604030504040204" pitchFamily="34" charset="0"/>
                <a:cs typeface="Arial MT"/>
              </a:rPr>
              <a:t>resultado de sumar los </a:t>
            </a:r>
            <a:r>
              <a:rPr lang="es-CO" b="1" spc="-5" dirty="0">
                <a:solidFill>
                  <a:srgbClr val="33CCFF"/>
                </a:solidFill>
                <a:latin typeface="Verdana" panose="020B0604030504040204" pitchFamily="34" charset="0"/>
                <a:ea typeface="Verdana" panose="020B0604030504040204" pitchFamily="34" charset="0"/>
              </a:rPr>
              <a:t>ingresos </a:t>
            </a:r>
            <a:r>
              <a:rPr lang="es-CO" b="1" dirty="0">
                <a:solidFill>
                  <a:srgbClr val="33CCFF"/>
                </a:solidFill>
                <a:latin typeface="Verdana" panose="020B0604030504040204" pitchFamily="34" charset="0"/>
                <a:ea typeface="Verdana" panose="020B0604030504040204" pitchFamily="34" charset="0"/>
              </a:rPr>
              <a:t>brutos </a:t>
            </a:r>
            <a:r>
              <a:rPr lang="es-CO" dirty="0">
                <a:solidFill>
                  <a:srgbClr val="464646"/>
                </a:solidFill>
                <a:latin typeface="Verdana" panose="020B0604030504040204" pitchFamily="34" charset="0"/>
                <a:ea typeface="Verdana" panose="020B0604030504040204" pitchFamily="34" charset="0"/>
                <a:cs typeface="Arial MT"/>
              </a:rPr>
              <a:t>y </a:t>
            </a:r>
            <a:r>
              <a:rPr lang="es-CO" spc="-655" dirty="0">
                <a:solidFill>
                  <a:srgbClr val="464646"/>
                </a:solidFill>
                <a:latin typeface="Verdana" panose="020B0604030504040204" pitchFamily="34" charset="0"/>
                <a:ea typeface="Verdana" panose="020B0604030504040204" pitchFamily="34" charset="0"/>
                <a:cs typeface="Arial MT"/>
              </a:rPr>
              <a:t> </a:t>
            </a:r>
            <a:r>
              <a:rPr lang="es-CO" spc="-5" dirty="0">
                <a:solidFill>
                  <a:srgbClr val="464646"/>
                </a:solidFill>
                <a:latin typeface="Verdana" panose="020B0604030504040204" pitchFamily="34" charset="0"/>
                <a:ea typeface="Verdana" panose="020B0604030504040204" pitchFamily="34" charset="0"/>
                <a:cs typeface="Arial MT"/>
              </a:rPr>
              <a:t>restarle los </a:t>
            </a:r>
            <a:r>
              <a:rPr lang="es-CO" b="1" spc="-5" dirty="0">
                <a:solidFill>
                  <a:srgbClr val="33CCFF"/>
                </a:solidFill>
                <a:latin typeface="Verdana" panose="020B0604030504040204" pitchFamily="34" charset="0"/>
                <a:ea typeface="Verdana" panose="020B0604030504040204" pitchFamily="34" charset="0"/>
              </a:rPr>
              <a:t>costos y gastos </a:t>
            </a:r>
            <a:r>
              <a:rPr lang="es-CO" dirty="0">
                <a:solidFill>
                  <a:srgbClr val="464646"/>
                </a:solidFill>
                <a:latin typeface="Verdana" panose="020B0604030504040204" pitchFamily="34" charset="0"/>
                <a:ea typeface="Verdana" panose="020B0604030504040204" pitchFamily="34" charset="0"/>
                <a:cs typeface="Arial MT"/>
              </a:rPr>
              <a:t>asociados </a:t>
            </a:r>
            <a:r>
              <a:rPr lang="es-CO" spc="-10" dirty="0">
                <a:solidFill>
                  <a:srgbClr val="464646"/>
                </a:solidFill>
                <a:latin typeface="Verdana" panose="020B0604030504040204" pitchFamily="34" charset="0"/>
                <a:ea typeface="Verdana" panose="020B0604030504040204" pitchFamily="34" charset="0"/>
                <a:cs typeface="Arial MT"/>
              </a:rPr>
              <a:t>al </a:t>
            </a:r>
            <a:r>
              <a:rPr lang="es-CO" spc="-5" dirty="0">
                <a:solidFill>
                  <a:srgbClr val="464646"/>
                </a:solidFill>
                <a:latin typeface="Verdana" panose="020B0604030504040204" pitchFamily="34" charset="0"/>
                <a:ea typeface="Verdana" panose="020B0604030504040204" pitchFamily="34" charset="0"/>
                <a:cs typeface="Arial MT"/>
              </a:rPr>
              <a:t> hecho</a:t>
            </a:r>
            <a:r>
              <a:rPr lang="es-CO" spc="5" dirty="0">
                <a:solidFill>
                  <a:srgbClr val="464646"/>
                </a:solidFill>
                <a:latin typeface="Verdana" panose="020B0604030504040204" pitchFamily="34" charset="0"/>
                <a:ea typeface="Verdana" panose="020B0604030504040204" pitchFamily="34" charset="0"/>
                <a:cs typeface="Arial MT"/>
              </a:rPr>
              <a:t> </a:t>
            </a:r>
            <a:r>
              <a:rPr lang="es-CO" spc="-5" dirty="0">
                <a:solidFill>
                  <a:srgbClr val="464646"/>
                </a:solidFill>
                <a:latin typeface="Verdana" panose="020B0604030504040204" pitchFamily="34" charset="0"/>
                <a:ea typeface="Verdana" panose="020B0604030504040204" pitchFamily="34" charset="0"/>
                <a:cs typeface="Arial MT"/>
              </a:rPr>
              <a:t>generador</a:t>
            </a:r>
            <a:r>
              <a:rPr lang="es-CO" spc="30" dirty="0">
                <a:solidFill>
                  <a:srgbClr val="464646"/>
                </a:solidFill>
                <a:latin typeface="Verdana" panose="020B0604030504040204" pitchFamily="34" charset="0"/>
                <a:ea typeface="Verdana" panose="020B0604030504040204" pitchFamily="34" charset="0"/>
                <a:cs typeface="Arial MT"/>
              </a:rPr>
              <a:t> </a:t>
            </a:r>
            <a:r>
              <a:rPr lang="es-CO" spc="-5" dirty="0">
                <a:solidFill>
                  <a:srgbClr val="464646"/>
                </a:solidFill>
                <a:latin typeface="Verdana" panose="020B0604030504040204" pitchFamily="34" charset="0"/>
                <a:ea typeface="Verdana" panose="020B0604030504040204" pitchFamily="34" charset="0"/>
                <a:cs typeface="Arial MT"/>
              </a:rPr>
              <a:t>del</a:t>
            </a:r>
            <a:r>
              <a:rPr lang="es-CO" spc="10" dirty="0">
                <a:solidFill>
                  <a:srgbClr val="464646"/>
                </a:solidFill>
                <a:latin typeface="Verdana" panose="020B0604030504040204" pitchFamily="34" charset="0"/>
                <a:ea typeface="Verdana" panose="020B0604030504040204" pitchFamily="34" charset="0"/>
                <a:cs typeface="Arial MT"/>
              </a:rPr>
              <a:t> </a:t>
            </a:r>
            <a:r>
              <a:rPr lang="es-CO" spc="-5" dirty="0">
                <a:solidFill>
                  <a:srgbClr val="464646"/>
                </a:solidFill>
                <a:latin typeface="Verdana" panose="020B0604030504040204" pitchFamily="34" charset="0"/>
                <a:ea typeface="Verdana" panose="020B0604030504040204" pitchFamily="34" charset="0"/>
                <a:cs typeface="Arial MT"/>
              </a:rPr>
              <a:t>ingreso.</a:t>
            </a:r>
            <a:endParaRPr lang="es-CO" dirty="0">
              <a:latin typeface="Verdana" panose="020B0604030504040204" pitchFamily="34" charset="0"/>
              <a:ea typeface="Verdana" panose="020B0604030504040204" pitchFamily="34" charset="0"/>
              <a:cs typeface="Arial MT"/>
            </a:endParaRPr>
          </a:p>
        </p:txBody>
      </p:sp>
      <p:sp>
        <p:nvSpPr>
          <p:cNvPr id="3" name="Rectángulo 2">
            <a:extLst>
              <a:ext uri="{FF2B5EF4-FFF2-40B4-BE49-F238E27FC236}">
                <a16:creationId xmlns:a16="http://schemas.microsoft.com/office/drawing/2014/main" id="{5EC0BEA6-18E9-7F44-AFB2-A8B9A4C1F1E3}"/>
              </a:ext>
            </a:extLst>
          </p:cNvPr>
          <p:cNvSpPr/>
          <p:nvPr/>
        </p:nvSpPr>
        <p:spPr>
          <a:xfrm>
            <a:off x="1651378" y="2843861"/>
            <a:ext cx="5295331" cy="738664"/>
          </a:xfrm>
          <a:prstGeom prst="rect">
            <a:avLst/>
          </a:prstGeom>
        </p:spPr>
        <p:txBody>
          <a:bodyPr wrap="square">
            <a:spAutoFit/>
          </a:bodyPr>
          <a:lstStyle/>
          <a:p>
            <a:pPr marL="12700" marR="5080" algn="just">
              <a:spcBef>
                <a:spcPts val="100"/>
              </a:spcBef>
            </a:pPr>
            <a:r>
              <a:rPr lang="es-CO" spc="-5" dirty="0">
                <a:solidFill>
                  <a:srgbClr val="464646"/>
                </a:solidFill>
                <a:latin typeface="Verdana" panose="020B0604030504040204" pitchFamily="34" charset="0"/>
                <a:ea typeface="Verdana" panose="020B0604030504040204" pitchFamily="34" charset="0"/>
                <a:cs typeface="Arial MT"/>
              </a:rPr>
              <a:t>Las </a:t>
            </a:r>
            <a:r>
              <a:rPr lang="es-CO" b="1" spc="-5" dirty="0">
                <a:solidFill>
                  <a:srgbClr val="BE9000"/>
                </a:solidFill>
                <a:latin typeface="Verdana" panose="020B0604030504040204" pitchFamily="34" charset="0"/>
                <a:ea typeface="Verdana" panose="020B0604030504040204" pitchFamily="34" charset="0"/>
              </a:rPr>
              <a:t>bases </a:t>
            </a:r>
            <a:r>
              <a:rPr lang="es-CO" spc="-5" dirty="0">
                <a:solidFill>
                  <a:srgbClr val="464646"/>
                </a:solidFill>
                <a:latin typeface="Verdana" panose="020B0604030504040204" pitchFamily="34" charset="0"/>
                <a:ea typeface="Verdana" panose="020B0604030504040204" pitchFamily="34" charset="0"/>
                <a:cs typeface="Arial MT"/>
              </a:rPr>
              <a:t>de </a:t>
            </a:r>
            <a:r>
              <a:rPr lang="es-CO" dirty="0">
                <a:solidFill>
                  <a:srgbClr val="464646"/>
                </a:solidFill>
                <a:latin typeface="Verdana" panose="020B0604030504040204" pitchFamily="34" charset="0"/>
                <a:ea typeface="Verdana" panose="020B0604030504040204" pitchFamily="34" charset="0"/>
                <a:cs typeface="Arial MT"/>
              </a:rPr>
              <a:t>cotización </a:t>
            </a:r>
            <a:r>
              <a:rPr lang="es-CO" spc="-5" dirty="0">
                <a:solidFill>
                  <a:srgbClr val="464646"/>
                </a:solidFill>
                <a:latin typeface="Verdana" panose="020B0604030504040204" pitchFamily="34" charset="0"/>
                <a:ea typeface="Verdana" panose="020B0604030504040204" pitchFamily="34" charset="0"/>
                <a:cs typeface="Arial MT"/>
              </a:rPr>
              <a:t>son </a:t>
            </a:r>
            <a:r>
              <a:rPr lang="es-CO" b="1" spc="-5" dirty="0">
                <a:solidFill>
                  <a:srgbClr val="BE9000"/>
                </a:solidFill>
                <a:latin typeface="Verdana" panose="020B0604030504040204" pitchFamily="34" charset="0"/>
                <a:ea typeface="Verdana" panose="020B0604030504040204" pitchFamily="34" charset="0"/>
              </a:rPr>
              <a:t>variables </a:t>
            </a:r>
            <a:r>
              <a:rPr lang="es-CO" dirty="0">
                <a:solidFill>
                  <a:srgbClr val="464646"/>
                </a:solidFill>
                <a:latin typeface="Verdana" panose="020B0604030504040204" pitchFamily="34" charset="0"/>
                <a:ea typeface="Verdana" panose="020B0604030504040204" pitchFamily="34" charset="0"/>
                <a:cs typeface="Arial MT"/>
              </a:rPr>
              <a:t>y </a:t>
            </a:r>
            <a:r>
              <a:rPr lang="es-CO" spc="-10" dirty="0">
                <a:solidFill>
                  <a:srgbClr val="464646"/>
                </a:solidFill>
                <a:latin typeface="Verdana" panose="020B0604030504040204" pitchFamily="34" charset="0"/>
                <a:ea typeface="Verdana" panose="020B0604030504040204" pitchFamily="34" charset="0"/>
                <a:cs typeface="Arial MT"/>
              </a:rPr>
              <a:t>las </a:t>
            </a:r>
            <a:r>
              <a:rPr lang="es-CO" b="1" dirty="0">
                <a:solidFill>
                  <a:srgbClr val="33CCFF"/>
                </a:solidFill>
                <a:latin typeface="Verdana" panose="020B0604030504040204" pitchFamily="34" charset="0"/>
                <a:ea typeface="Verdana" panose="020B0604030504040204" pitchFamily="34" charset="0"/>
              </a:rPr>
              <a:t>tarifas </a:t>
            </a:r>
            <a:r>
              <a:rPr lang="es-CO" dirty="0">
                <a:solidFill>
                  <a:srgbClr val="464646"/>
                </a:solidFill>
                <a:latin typeface="Verdana" panose="020B0604030504040204" pitchFamily="34" charset="0"/>
                <a:ea typeface="Verdana" panose="020B0604030504040204" pitchFamily="34" charset="0"/>
                <a:cs typeface="Arial MT"/>
              </a:rPr>
              <a:t>de </a:t>
            </a:r>
            <a:r>
              <a:rPr lang="es-CO" spc="5" dirty="0">
                <a:solidFill>
                  <a:srgbClr val="464646"/>
                </a:solidFill>
                <a:latin typeface="Verdana" panose="020B0604030504040204" pitchFamily="34" charset="0"/>
                <a:ea typeface="Verdana" panose="020B0604030504040204" pitchFamily="34" charset="0"/>
                <a:cs typeface="Arial MT"/>
              </a:rPr>
              <a:t> </a:t>
            </a:r>
            <a:r>
              <a:rPr lang="es-CO" spc="-5" dirty="0">
                <a:solidFill>
                  <a:srgbClr val="464646"/>
                </a:solidFill>
                <a:latin typeface="Verdana" panose="020B0604030504040204" pitchFamily="34" charset="0"/>
                <a:ea typeface="Verdana" panose="020B0604030504040204" pitchFamily="34" charset="0"/>
                <a:cs typeface="Arial MT"/>
              </a:rPr>
              <a:t>aporte</a:t>
            </a:r>
            <a:r>
              <a:rPr lang="es-CO" dirty="0">
                <a:solidFill>
                  <a:srgbClr val="464646"/>
                </a:solidFill>
                <a:latin typeface="Verdana" panose="020B0604030504040204" pitchFamily="34" charset="0"/>
                <a:ea typeface="Verdana" panose="020B0604030504040204" pitchFamily="34" charset="0"/>
                <a:cs typeface="Arial MT"/>
              </a:rPr>
              <a:t> son</a:t>
            </a:r>
            <a:r>
              <a:rPr lang="es-CO" spc="5" dirty="0">
                <a:solidFill>
                  <a:srgbClr val="464646"/>
                </a:solidFill>
                <a:latin typeface="Verdana" panose="020B0604030504040204" pitchFamily="34" charset="0"/>
                <a:ea typeface="Verdana" panose="020B0604030504040204" pitchFamily="34" charset="0"/>
                <a:cs typeface="Arial MT"/>
              </a:rPr>
              <a:t> </a:t>
            </a:r>
            <a:r>
              <a:rPr lang="es-CO" b="1" spc="-5" dirty="0">
                <a:solidFill>
                  <a:srgbClr val="33CCFF"/>
                </a:solidFill>
                <a:latin typeface="Verdana" panose="020B0604030504040204" pitchFamily="34" charset="0"/>
                <a:ea typeface="Verdana" panose="020B0604030504040204" pitchFamily="34" charset="0"/>
              </a:rPr>
              <a:t>fijas</a:t>
            </a:r>
            <a:r>
              <a:rPr lang="es-CO" spc="-5" dirty="0">
                <a:solidFill>
                  <a:srgbClr val="464646"/>
                </a:solidFill>
                <a:latin typeface="Verdana" panose="020B0604030504040204" pitchFamily="34" charset="0"/>
                <a:ea typeface="Verdana" panose="020B0604030504040204" pitchFamily="34" charset="0"/>
                <a:cs typeface="Arial MT"/>
              </a:rPr>
              <a:t>;</a:t>
            </a:r>
            <a:r>
              <a:rPr lang="es-CO" dirty="0">
                <a:solidFill>
                  <a:srgbClr val="464646"/>
                </a:solidFill>
                <a:latin typeface="Verdana" panose="020B0604030504040204" pitchFamily="34" charset="0"/>
                <a:ea typeface="Verdana" panose="020B0604030504040204" pitchFamily="34" charset="0"/>
                <a:cs typeface="Arial MT"/>
              </a:rPr>
              <a:t> </a:t>
            </a:r>
            <a:r>
              <a:rPr lang="es-CO" spc="-5" dirty="0">
                <a:solidFill>
                  <a:srgbClr val="464646"/>
                </a:solidFill>
                <a:latin typeface="Verdana" panose="020B0604030504040204" pitchFamily="34" charset="0"/>
                <a:ea typeface="Verdana" panose="020B0604030504040204" pitchFamily="34" charset="0"/>
                <a:cs typeface="Arial MT"/>
              </a:rPr>
              <a:t>se</a:t>
            </a:r>
            <a:r>
              <a:rPr lang="es-CO" dirty="0">
                <a:solidFill>
                  <a:srgbClr val="464646"/>
                </a:solidFill>
                <a:latin typeface="Verdana" panose="020B0604030504040204" pitchFamily="34" charset="0"/>
                <a:ea typeface="Verdana" panose="020B0604030504040204" pitchFamily="34" charset="0"/>
                <a:cs typeface="Arial MT"/>
              </a:rPr>
              <a:t> </a:t>
            </a:r>
            <a:r>
              <a:rPr lang="es-CO" spc="-5" dirty="0">
                <a:solidFill>
                  <a:srgbClr val="464646"/>
                </a:solidFill>
                <a:latin typeface="Verdana" panose="020B0604030504040204" pitchFamily="34" charset="0"/>
                <a:ea typeface="Verdana" panose="020B0604030504040204" pitchFamily="34" charset="0"/>
                <a:cs typeface="Arial MT"/>
              </a:rPr>
              <a:t>debe autoliquidar</a:t>
            </a:r>
            <a:r>
              <a:rPr lang="es-CO" dirty="0">
                <a:solidFill>
                  <a:srgbClr val="464646"/>
                </a:solidFill>
                <a:latin typeface="Verdana" panose="020B0604030504040204" pitchFamily="34" charset="0"/>
                <a:ea typeface="Verdana" panose="020B0604030504040204" pitchFamily="34" charset="0"/>
                <a:cs typeface="Arial MT"/>
              </a:rPr>
              <a:t> a</a:t>
            </a:r>
            <a:r>
              <a:rPr lang="es-CO" spc="665" dirty="0">
                <a:solidFill>
                  <a:srgbClr val="464646"/>
                </a:solidFill>
                <a:latin typeface="Verdana" panose="020B0604030504040204" pitchFamily="34" charset="0"/>
                <a:ea typeface="Verdana" panose="020B0604030504040204" pitchFamily="34" charset="0"/>
                <a:cs typeface="Arial MT"/>
              </a:rPr>
              <a:t> </a:t>
            </a:r>
            <a:r>
              <a:rPr lang="es-CO" spc="-5" dirty="0">
                <a:solidFill>
                  <a:srgbClr val="464646"/>
                </a:solidFill>
                <a:latin typeface="Verdana" panose="020B0604030504040204" pitchFamily="34" charset="0"/>
                <a:ea typeface="Verdana" panose="020B0604030504040204" pitchFamily="34" charset="0"/>
                <a:cs typeface="Arial MT"/>
              </a:rPr>
              <a:t>través</a:t>
            </a:r>
            <a:r>
              <a:rPr lang="es-CO" spc="655" dirty="0">
                <a:solidFill>
                  <a:srgbClr val="464646"/>
                </a:solidFill>
                <a:latin typeface="Verdana" panose="020B0604030504040204" pitchFamily="34" charset="0"/>
                <a:ea typeface="Verdana" panose="020B0604030504040204" pitchFamily="34" charset="0"/>
                <a:cs typeface="Arial MT"/>
              </a:rPr>
              <a:t> </a:t>
            </a:r>
            <a:r>
              <a:rPr lang="es-CO" spc="-20" dirty="0">
                <a:solidFill>
                  <a:srgbClr val="464646"/>
                </a:solidFill>
                <a:latin typeface="Verdana" panose="020B0604030504040204" pitchFamily="34" charset="0"/>
                <a:ea typeface="Verdana" panose="020B0604030504040204" pitchFamily="34" charset="0"/>
                <a:cs typeface="Arial MT"/>
              </a:rPr>
              <a:t>de </a:t>
            </a:r>
            <a:r>
              <a:rPr lang="es-CO" spc="-15" dirty="0">
                <a:solidFill>
                  <a:srgbClr val="464646"/>
                </a:solidFill>
                <a:latin typeface="Verdana" panose="020B0604030504040204" pitchFamily="34" charset="0"/>
                <a:ea typeface="Verdana" panose="020B0604030504040204" pitchFamily="34" charset="0"/>
                <a:cs typeface="Arial MT"/>
              </a:rPr>
              <a:t> </a:t>
            </a:r>
            <a:r>
              <a:rPr lang="es-CO" spc="-5" dirty="0">
                <a:solidFill>
                  <a:srgbClr val="464646"/>
                </a:solidFill>
                <a:latin typeface="Verdana" panose="020B0604030504040204" pitchFamily="34" charset="0"/>
                <a:ea typeface="Verdana" panose="020B0604030504040204" pitchFamily="34" charset="0"/>
                <a:cs typeface="Arial MT"/>
              </a:rPr>
              <a:t>PILA.</a:t>
            </a:r>
            <a:endParaRPr lang="es-CO" dirty="0">
              <a:latin typeface="Verdana" panose="020B0604030504040204" pitchFamily="34" charset="0"/>
              <a:ea typeface="Verdana" panose="020B0604030504040204" pitchFamily="34" charset="0"/>
              <a:cs typeface="Arial MT"/>
            </a:endParaRPr>
          </a:p>
        </p:txBody>
      </p:sp>
    </p:spTree>
    <p:extLst>
      <p:ext uri="{BB962C8B-B14F-4D97-AF65-F5344CB8AC3E}">
        <p14:creationId xmlns:p14="http://schemas.microsoft.com/office/powerpoint/2010/main" val="224516104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a:extLst>
              <a:ext uri="{FF2B5EF4-FFF2-40B4-BE49-F238E27FC236}">
                <a16:creationId xmlns:a16="http://schemas.microsoft.com/office/drawing/2014/main" id="{D40D89B7-2732-B38E-19A0-8EF6AAB39EBF}"/>
              </a:ext>
            </a:extLst>
          </p:cNvPr>
          <p:cNvSpPr txBox="1"/>
          <p:nvPr/>
        </p:nvSpPr>
        <p:spPr>
          <a:xfrm>
            <a:off x="559559" y="259307"/>
            <a:ext cx="8373032" cy="707886"/>
          </a:xfrm>
          <a:prstGeom prst="rect">
            <a:avLst/>
          </a:prstGeom>
          <a:noFill/>
        </p:spPr>
        <p:txBody>
          <a:bodyPr wrap="square" rtlCol="0">
            <a:spAutoFit/>
          </a:bodyPr>
          <a:lstStyle/>
          <a:p>
            <a:pPr algn="ctr"/>
            <a:r>
              <a:rPr lang="es-CO" sz="2000" b="1" spc="15" dirty="0">
                <a:solidFill>
                  <a:srgbClr val="464646"/>
                </a:solidFill>
                <a:latin typeface="Verdana" panose="020B0604030504040204" pitchFamily="34" charset="0"/>
                <a:ea typeface="Verdana" panose="020B0604030504040204" pitchFamily="34" charset="0"/>
              </a:rPr>
              <a:t>¿Cuáles son los </a:t>
            </a:r>
            <a:r>
              <a:rPr lang="es-CO" sz="2000" b="1" spc="-80" dirty="0">
                <a:ea typeface="Verdana" panose="020B0604030504040204" pitchFamily="34" charset="0"/>
              </a:rPr>
              <a:t>Porcentaje</a:t>
            </a:r>
            <a:r>
              <a:rPr lang="es-CO" sz="2000" b="1" spc="-175" dirty="0">
                <a:ea typeface="Verdana" panose="020B0604030504040204" pitchFamily="34" charset="0"/>
              </a:rPr>
              <a:t> </a:t>
            </a:r>
            <a:r>
              <a:rPr lang="es-CO" sz="2000" b="1" spc="-45" dirty="0">
                <a:solidFill>
                  <a:srgbClr val="404040"/>
                </a:solidFill>
                <a:ea typeface="Verdana" panose="020B0604030504040204" pitchFamily="34" charset="0"/>
              </a:rPr>
              <a:t>de</a:t>
            </a:r>
            <a:r>
              <a:rPr lang="es-CO" sz="2000" b="1" spc="-170" dirty="0">
                <a:solidFill>
                  <a:srgbClr val="404040"/>
                </a:solidFill>
                <a:ea typeface="Verdana" panose="020B0604030504040204" pitchFamily="34" charset="0"/>
              </a:rPr>
              <a:t> </a:t>
            </a:r>
            <a:r>
              <a:rPr lang="es-CO" sz="2000" b="1" spc="-75" dirty="0">
                <a:solidFill>
                  <a:srgbClr val="404040"/>
                </a:solidFill>
                <a:ea typeface="Verdana" panose="020B0604030504040204" pitchFamily="34" charset="0"/>
              </a:rPr>
              <a:t>aporte</a:t>
            </a:r>
            <a:r>
              <a:rPr lang="es-CO" sz="2000" b="1" spc="-180" dirty="0">
                <a:solidFill>
                  <a:srgbClr val="404040"/>
                </a:solidFill>
                <a:ea typeface="Verdana" panose="020B0604030504040204" pitchFamily="34" charset="0"/>
              </a:rPr>
              <a:t> </a:t>
            </a:r>
            <a:r>
              <a:rPr lang="es-CO" sz="2000" b="1" spc="-75" dirty="0">
                <a:solidFill>
                  <a:srgbClr val="404040"/>
                </a:solidFill>
                <a:ea typeface="Verdana" panose="020B0604030504040204" pitchFamily="34" charset="0"/>
              </a:rPr>
              <a:t>sobre</a:t>
            </a:r>
            <a:r>
              <a:rPr lang="es-CO" sz="2000" b="1" spc="-175" dirty="0">
                <a:solidFill>
                  <a:srgbClr val="404040"/>
                </a:solidFill>
                <a:ea typeface="Verdana" panose="020B0604030504040204" pitchFamily="34" charset="0"/>
              </a:rPr>
              <a:t> </a:t>
            </a:r>
            <a:r>
              <a:rPr lang="es-CO" sz="2000" b="1" spc="-45" dirty="0">
                <a:solidFill>
                  <a:srgbClr val="404040"/>
                </a:solidFill>
                <a:ea typeface="Verdana" panose="020B0604030504040204" pitchFamily="34" charset="0"/>
              </a:rPr>
              <a:t>el</a:t>
            </a:r>
            <a:r>
              <a:rPr lang="es-CO" sz="2000" b="1" spc="-170" dirty="0">
                <a:solidFill>
                  <a:srgbClr val="404040"/>
                </a:solidFill>
                <a:ea typeface="Verdana" panose="020B0604030504040204" pitchFamily="34" charset="0"/>
              </a:rPr>
              <a:t> </a:t>
            </a:r>
            <a:r>
              <a:rPr lang="es-CO" sz="2000" b="1" spc="-60" dirty="0">
                <a:solidFill>
                  <a:srgbClr val="404040"/>
                </a:solidFill>
                <a:ea typeface="Verdana" panose="020B0604030504040204" pitchFamily="34" charset="0"/>
              </a:rPr>
              <a:t>IBC</a:t>
            </a:r>
            <a:r>
              <a:rPr lang="es-CO" sz="2000" b="1" spc="-180" dirty="0">
                <a:solidFill>
                  <a:srgbClr val="404040"/>
                </a:solidFill>
                <a:ea typeface="Verdana" panose="020B0604030504040204" pitchFamily="34" charset="0"/>
              </a:rPr>
              <a:t> </a:t>
            </a:r>
            <a:r>
              <a:rPr lang="es-CO" sz="2000" b="1" spc="-70" dirty="0">
                <a:solidFill>
                  <a:srgbClr val="404040"/>
                </a:solidFill>
                <a:ea typeface="Verdana" panose="020B0604030504040204" pitchFamily="34" charset="0"/>
              </a:rPr>
              <a:t>para</a:t>
            </a:r>
            <a:r>
              <a:rPr lang="es-CO" sz="2000" b="1" spc="-170" dirty="0">
                <a:solidFill>
                  <a:srgbClr val="404040"/>
                </a:solidFill>
                <a:ea typeface="Verdana" panose="020B0604030504040204" pitchFamily="34" charset="0"/>
              </a:rPr>
              <a:t> </a:t>
            </a:r>
            <a:r>
              <a:rPr lang="es-CO" sz="2000" b="1" spc="-80" dirty="0">
                <a:solidFill>
                  <a:srgbClr val="404040"/>
                </a:solidFill>
                <a:ea typeface="Verdana" panose="020B0604030504040204" pitchFamily="34" charset="0"/>
              </a:rPr>
              <a:t>realizar</a:t>
            </a:r>
            <a:r>
              <a:rPr lang="es-CO" sz="2000" b="1" spc="-170" dirty="0">
                <a:solidFill>
                  <a:srgbClr val="404040"/>
                </a:solidFill>
                <a:ea typeface="Verdana" panose="020B0604030504040204" pitchFamily="34" charset="0"/>
              </a:rPr>
              <a:t> </a:t>
            </a:r>
            <a:r>
              <a:rPr lang="es-CO" sz="2000" b="1" spc="-40" dirty="0">
                <a:solidFill>
                  <a:srgbClr val="404040"/>
                </a:solidFill>
                <a:ea typeface="Verdana" panose="020B0604030504040204" pitchFamily="34" charset="0"/>
              </a:rPr>
              <a:t>la </a:t>
            </a:r>
            <a:r>
              <a:rPr lang="es-CO" sz="2000" b="1" spc="-655" dirty="0">
                <a:solidFill>
                  <a:srgbClr val="404040"/>
                </a:solidFill>
                <a:ea typeface="Verdana" panose="020B0604030504040204" pitchFamily="34" charset="0"/>
              </a:rPr>
              <a:t> </a:t>
            </a:r>
            <a:r>
              <a:rPr lang="es-CO" sz="2000" b="1" spc="-95" dirty="0">
                <a:solidFill>
                  <a:srgbClr val="404040"/>
                </a:solidFill>
                <a:ea typeface="Verdana" panose="020B0604030504040204" pitchFamily="34" charset="0"/>
              </a:rPr>
              <a:t>c</a:t>
            </a:r>
            <a:r>
              <a:rPr lang="es-CO" sz="2000" b="1" spc="-90" dirty="0">
                <a:solidFill>
                  <a:srgbClr val="404040"/>
                </a:solidFill>
                <a:ea typeface="Verdana" panose="020B0604030504040204" pitchFamily="34" charset="0"/>
              </a:rPr>
              <a:t>o</a:t>
            </a:r>
            <a:r>
              <a:rPr lang="es-CO" sz="2000" b="1" spc="-80" dirty="0">
                <a:solidFill>
                  <a:srgbClr val="404040"/>
                </a:solidFill>
                <a:ea typeface="Verdana" panose="020B0604030504040204" pitchFamily="34" charset="0"/>
              </a:rPr>
              <a:t>ti</a:t>
            </a:r>
            <a:r>
              <a:rPr lang="es-CO" sz="2000" b="1" spc="-85" dirty="0">
                <a:solidFill>
                  <a:srgbClr val="404040"/>
                </a:solidFill>
                <a:ea typeface="Verdana" panose="020B0604030504040204" pitchFamily="34" charset="0"/>
              </a:rPr>
              <a:t>z</a:t>
            </a:r>
            <a:r>
              <a:rPr lang="es-CO" sz="2000" b="1" spc="-95" dirty="0">
                <a:solidFill>
                  <a:srgbClr val="404040"/>
                </a:solidFill>
                <a:ea typeface="Verdana" panose="020B0604030504040204" pitchFamily="34" charset="0"/>
              </a:rPr>
              <a:t>ac</a:t>
            </a:r>
            <a:r>
              <a:rPr lang="es-CO" sz="2000" b="1" spc="-80" dirty="0">
                <a:solidFill>
                  <a:srgbClr val="404040"/>
                </a:solidFill>
                <a:ea typeface="Verdana" panose="020B0604030504040204" pitchFamily="34" charset="0"/>
              </a:rPr>
              <a:t>i</a:t>
            </a:r>
            <a:r>
              <a:rPr lang="es-CO" sz="2000" b="1" spc="-90" dirty="0">
                <a:solidFill>
                  <a:srgbClr val="404040"/>
                </a:solidFill>
                <a:ea typeface="Verdana" panose="020B0604030504040204" pitchFamily="34" charset="0"/>
              </a:rPr>
              <a:t>ó</a:t>
            </a:r>
            <a:r>
              <a:rPr lang="es-CO" sz="2000" b="1" dirty="0">
                <a:solidFill>
                  <a:srgbClr val="404040"/>
                </a:solidFill>
                <a:ea typeface="Verdana" panose="020B0604030504040204" pitchFamily="34" charset="0"/>
              </a:rPr>
              <a:t>n</a:t>
            </a:r>
            <a:r>
              <a:rPr lang="es-CO" sz="2000" b="1" spc="-204" dirty="0">
                <a:solidFill>
                  <a:srgbClr val="404040"/>
                </a:solidFill>
                <a:ea typeface="Verdana" panose="020B0604030504040204" pitchFamily="34" charset="0"/>
              </a:rPr>
              <a:t> </a:t>
            </a:r>
            <a:r>
              <a:rPr lang="es-CO" sz="2000" b="1" spc="-95" dirty="0">
                <a:solidFill>
                  <a:srgbClr val="404040"/>
                </a:solidFill>
                <a:ea typeface="Verdana" panose="020B0604030504040204" pitchFamily="34" charset="0"/>
              </a:rPr>
              <a:t>a</a:t>
            </a:r>
            <a:r>
              <a:rPr lang="es-CO" sz="2000" b="1" dirty="0">
                <a:solidFill>
                  <a:srgbClr val="404040"/>
                </a:solidFill>
                <a:ea typeface="Verdana" panose="020B0604030504040204" pitchFamily="34" charset="0"/>
              </a:rPr>
              <a:t>l SPS</a:t>
            </a:r>
            <a:r>
              <a:rPr lang="es-CO" sz="2000" b="1" spc="15" dirty="0">
                <a:solidFill>
                  <a:srgbClr val="464646"/>
                </a:solidFill>
                <a:latin typeface="Verdana" panose="020B0604030504040204" pitchFamily="34" charset="0"/>
                <a:ea typeface="Verdana" panose="020B0604030504040204" pitchFamily="34" charset="0"/>
              </a:rPr>
              <a:t>?</a:t>
            </a:r>
            <a:endParaRPr lang="es-CO" sz="2000" b="1" dirty="0">
              <a:latin typeface="+mn-lt"/>
            </a:endParaRPr>
          </a:p>
        </p:txBody>
      </p:sp>
      <p:graphicFrame>
        <p:nvGraphicFramePr>
          <p:cNvPr id="5" name="object 7">
            <a:extLst>
              <a:ext uri="{FF2B5EF4-FFF2-40B4-BE49-F238E27FC236}">
                <a16:creationId xmlns:a16="http://schemas.microsoft.com/office/drawing/2014/main" id="{30A2CDCC-157A-704A-B82D-0E2E27DB1D2A}"/>
              </a:ext>
            </a:extLst>
          </p:cNvPr>
          <p:cNvGraphicFramePr>
            <a:graphicFrameLocks noGrp="1"/>
          </p:cNvGraphicFramePr>
          <p:nvPr/>
        </p:nvGraphicFramePr>
        <p:xfrm>
          <a:off x="1786184" y="1396037"/>
          <a:ext cx="5571631" cy="2595894"/>
        </p:xfrm>
        <a:graphic>
          <a:graphicData uri="http://schemas.openxmlformats.org/drawingml/2006/table">
            <a:tbl>
              <a:tblPr firstRow="1" bandRow="1">
                <a:tableStyleId>{2D5ABB26-0587-4C30-8999-92F81FD0307C}</a:tableStyleId>
              </a:tblPr>
              <a:tblGrid>
                <a:gridCol w="2349776">
                  <a:extLst>
                    <a:ext uri="{9D8B030D-6E8A-4147-A177-3AD203B41FA5}">
                      <a16:colId xmlns:a16="http://schemas.microsoft.com/office/drawing/2014/main" val="20000"/>
                    </a:ext>
                  </a:extLst>
                </a:gridCol>
                <a:gridCol w="3221855">
                  <a:extLst>
                    <a:ext uri="{9D8B030D-6E8A-4147-A177-3AD203B41FA5}">
                      <a16:colId xmlns:a16="http://schemas.microsoft.com/office/drawing/2014/main" val="20001"/>
                    </a:ext>
                  </a:extLst>
                </a:gridCol>
              </a:tblGrid>
              <a:tr h="230712">
                <a:tc>
                  <a:txBody>
                    <a:bodyPr/>
                    <a:lstStyle/>
                    <a:p>
                      <a:pPr algn="ctr">
                        <a:lnSpc>
                          <a:spcPct val="100000"/>
                        </a:lnSpc>
                        <a:spcBef>
                          <a:spcPts val="315"/>
                        </a:spcBef>
                      </a:pPr>
                      <a:r>
                        <a:rPr sz="1100" b="1" spc="-5" dirty="0">
                          <a:solidFill>
                            <a:srgbClr val="FFFFFF"/>
                          </a:solidFill>
                          <a:latin typeface="Verdana" panose="020B0604030504040204" pitchFamily="34" charset="0"/>
                          <a:ea typeface="Verdana" panose="020B0604030504040204" pitchFamily="34" charset="0"/>
                          <a:cs typeface="Arial"/>
                        </a:rPr>
                        <a:t>Subsistema</a:t>
                      </a:r>
                      <a:endParaRPr sz="1100" dirty="0">
                        <a:latin typeface="Verdana" panose="020B0604030504040204" pitchFamily="34" charset="0"/>
                        <a:ea typeface="Verdana" panose="020B0604030504040204" pitchFamily="34" charset="0"/>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5B9BD4"/>
                    </a:solidFill>
                  </a:tcPr>
                </a:tc>
                <a:tc>
                  <a:txBody>
                    <a:bodyPr/>
                    <a:lstStyle/>
                    <a:p>
                      <a:pPr marL="3175" algn="ctr">
                        <a:lnSpc>
                          <a:spcPct val="100000"/>
                        </a:lnSpc>
                        <a:spcBef>
                          <a:spcPts val="315"/>
                        </a:spcBef>
                      </a:pPr>
                      <a:r>
                        <a:rPr sz="1100" b="1" spc="-5" dirty="0">
                          <a:solidFill>
                            <a:srgbClr val="FFFFFF"/>
                          </a:solidFill>
                          <a:latin typeface="Verdana" panose="020B0604030504040204" pitchFamily="34" charset="0"/>
                          <a:ea typeface="Verdana" panose="020B0604030504040204" pitchFamily="34" charset="0"/>
                          <a:cs typeface="Arial"/>
                        </a:rPr>
                        <a:t>Porcentaje</a:t>
                      </a:r>
                      <a:r>
                        <a:rPr sz="1100" b="1" spc="-20" dirty="0">
                          <a:solidFill>
                            <a:srgbClr val="FFFFFF"/>
                          </a:solidFill>
                          <a:latin typeface="Verdana" panose="020B0604030504040204" pitchFamily="34" charset="0"/>
                          <a:ea typeface="Verdana" panose="020B0604030504040204" pitchFamily="34" charset="0"/>
                          <a:cs typeface="Arial"/>
                        </a:rPr>
                        <a:t> </a:t>
                      </a:r>
                      <a:r>
                        <a:rPr sz="1100" b="1" dirty="0">
                          <a:solidFill>
                            <a:srgbClr val="FFFFFF"/>
                          </a:solidFill>
                          <a:latin typeface="Verdana" panose="020B0604030504040204" pitchFamily="34" charset="0"/>
                          <a:ea typeface="Verdana" panose="020B0604030504040204" pitchFamily="34" charset="0"/>
                          <a:cs typeface="Arial"/>
                        </a:rPr>
                        <a:t>de</a:t>
                      </a:r>
                      <a:r>
                        <a:rPr sz="1100" b="1" spc="-10" dirty="0">
                          <a:solidFill>
                            <a:srgbClr val="FFFFFF"/>
                          </a:solidFill>
                          <a:latin typeface="Verdana" panose="020B0604030504040204" pitchFamily="34" charset="0"/>
                          <a:ea typeface="Verdana" panose="020B0604030504040204" pitchFamily="34" charset="0"/>
                          <a:cs typeface="Arial"/>
                        </a:rPr>
                        <a:t> </a:t>
                      </a:r>
                      <a:r>
                        <a:rPr sz="1100" b="1" spc="-5" dirty="0">
                          <a:solidFill>
                            <a:srgbClr val="FFFFFF"/>
                          </a:solidFill>
                          <a:latin typeface="Verdana" panose="020B0604030504040204" pitchFamily="34" charset="0"/>
                          <a:ea typeface="Verdana" panose="020B0604030504040204" pitchFamily="34" charset="0"/>
                          <a:cs typeface="Arial"/>
                        </a:rPr>
                        <a:t>aporte</a:t>
                      </a:r>
                      <a:endParaRPr sz="1100" dirty="0">
                        <a:latin typeface="Verdana" panose="020B0604030504040204" pitchFamily="34" charset="0"/>
                        <a:ea typeface="Verdana" panose="020B0604030504040204" pitchFamily="34" charset="0"/>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5B9BD4"/>
                    </a:solidFill>
                  </a:tcPr>
                </a:tc>
                <a:extLst>
                  <a:ext uri="{0D108BD9-81ED-4DB2-BD59-A6C34878D82A}">
                    <a16:rowId xmlns:a16="http://schemas.microsoft.com/office/drawing/2014/main" val="10000"/>
                  </a:ext>
                </a:extLst>
              </a:tr>
              <a:tr h="208412">
                <a:tc>
                  <a:txBody>
                    <a:bodyPr/>
                    <a:lstStyle/>
                    <a:p>
                      <a:pPr marL="91440">
                        <a:lnSpc>
                          <a:spcPct val="100000"/>
                        </a:lnSpc>
                        <a:spcBef>
                          <a:spcPts val="315"/>
                        </a:spcBef>
                      </a:pPr>
                      <a:r>
                        <a:rPr sz="1100" spc="-5" dirty="0">
                          <a:latin typeface="Verdana" panose="020B0604030504040204" pitchFamily="34" charset="0"/>
                          <a:ea typeface="Verdana" panose="020B0604030504040204" pitchFamily="34" charset="0"/>
                          <a:cs typeface="Arial MT"/>
                        </a:rPr>
                        <a:t>Pensión</a:t>
                      </a:r>
                      <a:endParaRPr sz="1100" dirty="0">
                        <a:latin typeface="Verdana" panose="020B0604030504040204" pitchFamily="34" charset="0"/>
                        <a:ea typeface="Verdana" panose="020B0604030504040204" pitchFamily="34" charset="0"/>
                        <a:cs typeface="Arial MT"/>
                      </a:endParaRPr>
                    </a:p>
                  </a:txBody>
                  <a:tcPr marL="0" marR="0" marT="4000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D2DEEE"/>
                    </a:solidFill>
                  </a:tcPr>
                </a:tc>
                <a:tc>
                  <a:txBody>
                    <a:bodyPr/>
                    <a:lstStyle/>
                    <a:p>
                      <a:pPr marL="2540" algn="ctr">
                        <a:lnSpc>
                          <a:spcPct val="100000"/>
                        </a:lnSpc>
                        <a:spcBef>
                          <a:spcPts val="315"/>
                        </a:spcBef>
                      </a:pPr>
                      <a:r>
                        <a:rPr sz="1100" b="0" spc="-10" dirty="0">
                          <a:latin typeface="Verdana" panose="020B0604030504040204" pitchFamily="34" charset="0"/>
                          <a:ea typeface="Verdana" panose="020B0604030504040204" pitchFamily="34" charset="0"/>
                          <a:cs typeface="Arial"/>
                        </a:rPr>
                        <a:t>16%</a:t>
                      </a:r>
                      <a:endParaRPr sz="1100" b="0" dirty="0">
                        <a:latin typeface="Verdana" panose="020B0604030504040204" pitchFamily="34" charset="0"/>
                        <a:ea typeface="Verdana" panose="020B0604030504040204" pitchFamily="34" charset="0"/>
                        <a:cs typeface="Arial"/>
                      </a:endParaRPr>
                    </a:p>
                  </a:txBody>
                  <a:tcPr marL="0" marR="0" marT="4000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D2DEEE"/>
                    </a:solidFill>
                  </a:tcPr>
                </a:tc>
                <a:extLst>
                  <a:ext uri="{0D108BD9-81ED-4DB2-BD59-A6C34878D82A}">
                    <a16:rowId xmlns:a16="http://schemas.microsoft.com/office/drawing/2014/main" val="10001"/>
                  </a:ext>
                </a:extLst>
              </a:tr>
              <a:tr h="208412">
                <a:tc>
                  <a:txBody>
                    <a:bodyPr/>
                    <a:lstStyle/>
                    <a:p>
                      <a:pPr marL="91440">
                        <a:lnSpc>
                          <a:spcPct val="100000"/>
                        </a:lnSpc>
                        <a:spcBef>
                          <a:spcPts val="315"/>
                        </a:spcBef>
                      </a:pPr>
                      <a:r>
                        <a:rPr sz="1100" spc="-5" dirty="0">
                          <a:latin typeface="Verdana" panose="020B0604030504040204" pitchFamily="34" charset="0"/>
                          <a:ea typeface="Verdana" panose="020B0604030504040204" pitchFamily="34" charset="0"/>
                          <a:cs typeface="Arial MT"/>
                        </a:rPr>
                        <a:t>Salud</a:t>
                      </a:r>
                      <a:endParaRPr sz="1100" dirty="0">
                        <a:latin typeface="Verdana" panose="020B0604030504040204" pitchFamily="34" charset="0"/>
                        <a:ea typeface="Verdana" panose="020B0604030504040204" pitchFamily="34" charset="0"/>
                        <a:cs typeface="Arial MT"/>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EF7"/>
                    </a:solidFill>
                  </a:tcPr>
                </a:tc>
                <a:tc>
                  <a:txBody>
                    <a:bodyPr/>
                    <a:lstStyle/>
                    <a:p>
                      <a:pPr marL="4445" algn="ctr">
                        <a:lnSpc>
                          <a:spcPct val="100000"/>
                        </a:lnSpc>
                        <a:spcBef>
                          <a:spcPts val="315"/>
                        </a:spcBef>
                      </a:pPr>
                      <a:r>
                        <a:rPr sz="1100" b="0" spc="-5" dirty="0">
                          <a:latin typeface="Verdana" panose="020B0604030504040204" pitchFamily="34" charset="0"/>
                          <a:ea typeface="Verdana" panose="020B0604030504040204" pitchFamily="34" charset="0"/>
                          <a:cs typeface="Arial"/>
                        </a:rPr>
                        <a:t>12.5%</a:t>
                      </a:r>
                      <a:endParaRPr sz="1100" b="0" dirty="0">
                        <a:latin typeface="Verdana" panose="020B0604030504040204" pitchFamily="34" charset="0"/>
                        <a:ea typeface="Verdana" panose="020B0604030504040204" pitchFamily="34" charset="0"/>
                        <a:cs typeface="Arial"/>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EF7"/>
                    </a:solidFill>
                  </a:tcPr>
                </a:tc>
                <a:extLst>
                  <a:ext uri="{0D108BD9-81ED-4DB2-BD59-A6C34878D82A}">
                    <a16:rowId xmlns:a16="http://schemas.microsoft.com/office/drawing/2014/main" val="10002"/>
                  </a:ext>
                </a:extLst>
              </a:tr>
              <a:tr h="1572438">
                <a:tc>
                  <a:txBody>
                    <a:bodyPr/>
                    <a:lstStyle/>
                    <a:p>
                      <a:pPr marL="91440">
                        <a:lnSpc>
                          <a:spcPct val="100000"/>
                        </a:lnSpc>
                        <a:spcBef>
                          <a:spcPts val="315"/>
                        </a:spcBef>
                      </a:pPr>
                      <a:r>
                        <a:rPr sz="1100" spc="-5" dirty="0">
                          <a:latin typeface="Verdana" panose="020B0604030504040204" pitchFamily="34" charset="0"/>
                          <a:ea typeface="Verdana" panose="020B0604030504040204" pitchFamily="34" charset="0"/>
                          <a:cs typeface="Arial MT"/>
                        </a:rPr>
                        <a:t>Riesgos</a:t>
                      </a:r>
                      <a:r>
                        <a:rPr sz="1100" spc="-30" dirty="0">
                          <a:latin typeface="Verdana" panose="020B0604030504040204" pitchFamily="34" charset="0"/>
                          <a:ea typeface="Verdana" panose="020B0604030504040204" pitchFamily="34" charset="0"/>
                          <a:cs typeface="Arial MT"/>
                        </a:rPr>
                        <a:t> </a:t>
                      </a:r>
                      <a:r>
                        <a:rPr sz="1100" spc="-5" dirty="0">
                          <a:latin typeface="Verdana" panose="020B0604030504040204" pitchFamily="34" charset="0"/>
                          <a:ea typeface="Verdana" panose="020B0604030504040204" pitchFamily="34" charset="0"/>
                          <a:cs typeface="Arial MT"/>
                        </a:rPr>
                        <a:t>Laborales*</a:t>
                      </a:r>
                      <a:endParaRPr sz="1100" dirty="0">
                        <a:latin typeface="Verdana" panose="020B0604030504040204" pitchFamily="34" charset="0"/>
                        <a:ea typeface="Verdana" panose="020B0604030504040204" pitchFamily="34" charset="0"/>
                        <a:cs typeface="Arial MT"/>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EEE"/>
                    </a:solidFill>
                  </a:tcPr>
                </a:tc>
                <a:tc>
                  <a:txBody>
                    <a:bodyPr/>
                    <a:lstStyle/>
                    <a:p>
                      <a:pPr marL="635" algn="ctr">
                        <a:lnSpc>
                          <a:spcPct val="100000"/>
                        </a:lnSpc>
                        <a:spcBef>
                          <a:spcPts val="315"/>
                        </a:spcBef>
                      </a:pPr>
                      <a:r>
                        <a:rPr sz="1100" b="0" spc="-10" dirty="0">
                          <a:latin typeface="Verdana" panose="020B0604030504040204" pitchFamily="34" charset="0"/>
                          <a:ea typeface="Verdana" panose="020B0604030504040204" pitchFamily="34" charset="0"/>
                          <a:cs typeface="Arial"/>
                        </a:rPr>
                        <a:t>Nivel</a:t>
                      </a:r>
                      <a:r>
                        <a:rPr sz="1100" b="0" spc="10" dirty="0">
                          <a:latin typeface="Verdana" panose="020B0604030504040204" pitchFamily="34" charset="0"/>
                          <a:ea typeface="Verdana" panose="020B0604030504040204" pitchFamily="34" charset="0"/>
                          <a:cs typeface="Arial"/>
                        </a:rPr>
                        <a:t> </a:t>
                      </a:r>
                      <a:r>
                        <a:rPr sz="1100" b="0" dirty="0">
                          <a:latin typeface="Verdana" panose="020B0604030504040204" pitchFamily="34" charset="0"/>
                          <a:ea typeface="Verdana" panose="020B0604030504040204" pitchFamily="34" charset="0"/>
                          <a:cs typeface="Arial"/>
                        </a:rPr>
                        <a:t>de</a:t>
                      </a:r>
                      <a:r>
                        <a:rPr sz="1100" b="0" spc="-25" dirty="0">
                          <a:latin typeface="Verdana" panose="020B0604030504040204" pitchFamily="34" charset="0"/>
                          <a:ea typeface="Verdana" panose="020B0604030504040204" pitchFamily="34" charset="0"/>
                          <a:cs typeface="Arial"/>
                        </a:rPr>
                        <a:t> </a:t>
                      </a:r>
                      <a:r>
                        <a:rPr sz="1100" b="0" spc="-5" dirty="0">
                          <a:latin typeface="Verdana" panose="020B0604030504040204" pitchFamily="34" charset="0"/>
                          <a:ea typeface="Verdana" panose="020B0604030504040204" pitchFamily="34" charset="0"/>
                          <a:cs typeface="Arial"/>
                        </a:rPr>
                        <a:t>Riesgo</a:t>
                      </a:r>
                      <a:endParaRPr sz="1100" b="0" dirty="0">
                        <a:latin typeface="Verdana" panose="020B0604030504040204" pitchFamily="34" charset="0"/>
                        <a:ea typeface="Verdana" panose="020B0604030504040204" pitchFamily="34" charset="0"/>
                        <a:cs typeface="Arial"/>
                      </a:endParaRPr>
                    </a:p>
                    <a:p>
                      <a:pPr marL="709930" algn="l">
                        <a:lnSpc>
                          <a:spcPct val="100000"/>
                        </a:lnSpc>
                        <a:spcBef>
                          <a:spcPts val="5"/>
                        </a:spcBef>
                        <a:tabLst>
                          <a:tab pos="2117725" algn="l"/>
                        </a:tabLst>
                      </a:pPr>
                      <a:endParaRPr lang="es-CO" sz="1100" b="0" spc="0" dirty="0">
                        <a:latin typeface="Verdana" panose="020B0604030504040204" pitchFamily="34" charset="0"/>
                        <a:ea typeface="Verdana" panose="020B0604030504040204" pitchFamily="34" charset="0"/>
                        <a:cs typeface="Times New Roman"/>
                      </a:endParaRPr>
                    </a:p>
                    <a:p>
                      <a:pPr marL="709930" algn="l">
                        <a:lnSpc>
                          <a:spcPct val="100000"/>
                        </a:lnSpc>
                        <a:spcBef>
                          <a:spcPts val="5"/>
                        </a:spcBef>
                        <a:tabLst>
                          <a:tab pos="2117725" algn="l"/>
                        </a:tabLst>
                      </a:pPr>
                      <a:r>
                        <a:rPr lang="es-CO" sz="1100" b="0" spc="-5" dirty="0">
                          <a:latin typeface="Verdana" panose="020B0604030504040204" pitchFamily="34" charset="0"/>
                          <a:ea typeface="Verdana" panose="020B0604030504040204" pitchFamily="34" charset="0"/>
                          <a:cs typeface="Arial MT"/>
                        </a:rPr>
                        <a:t>Riesgo</a:t>
                      </a:r>
                      <a:r>
                        <a:rPr lang="es-CO" sz="1100" b="0" spc="5" dirty="0">
                          <a:latin typeface="Verdana" panose="020B0604030504040204" pitchFamily="34" charset="0"/>
                          <a:ea typeface="Verdana" panose="020B0604030504040204" pitchFamily="34" charset="0"/>
                          <a:cs typeface="Arial MT"/>
                        </a:rPr>
                        <a:t> </a:t>
                      </a:r>
                      <a:r>
                        <a:rPr lang="es-CO" sz="1100" b="0" dirty="0">
                          <a:latin typeface="Verdana" panose="020B0604030504040204" pitchFamily="34" charset="0"/>
                          <a:ea typeface="Verdana" panose="020B0604030504040204" pitchFamily="34" charset="0"/>
                          <a:cs typeface="Arial MT"/>
                        </a:rPr>
                        <a:t>I    </a:t>
                      </a:r>
                      <a:r>
                        <a:rPr lang="es-CO" sz="1100" b="0" spc="-5" dirty="0">
                          <a:latin typeface="Verdana" panose="020B0604030504040204" pitchFamily="34" charset="0"/>
                          <a:ea typeface="Verdana" panose="020B0604030504040204" pitchFamily="34" charset="0"/>
                          <a:cs typeface="Arial MT"/>
                        </a:rPr>
                        <a:t>0.52%</a:t>
                      </a:r>
                      <a:endParaRPr lang="es-CO" sz="1100" b="0" dirty="0">
                        <a:latin typeface="Verdana" panose="020B0604030504040204" pitchFamily="34" charset="0"/>
                        <a:ea typeface="Verdana" panose="020B0604030504040204" pitchFamily="34" charset="0"/>
                        <a:cs typeface="Arial MT"/>
                      </a:endParaRPr>
                    </a:p>
                    <a:p>
                      <a:pPr marL="709930" algn="l">
                        <a:lnSpc>
                          <a:spcPct val="100000"/>
                        </a:lnSpc>
                        <a:tabLst>
                          <a:tab pos="2118360" algn="l"/>
                        </a:tabLst>
                      </a:pPr>
                      <a:r>
                        <a:rPr lang="es-CO" sz="1100" b="0" spc="-5" dirty="0">
                          <a:latin typeface="Verdana" panose="020B0604030504040204" pitchFamily="34" charset="0"/>
                          <a:ea typeface="Verdana" panose="020B0604030504040204" pitchFamily="34" charset="0"/>
                          <a:cs typeface="Arial MT"/>
                        </a:rPr>
                        <a:t>Riesgo</a:t>
                      </a:r>
                      <a:r>
                        <a:rPr lang="es-CO" sz="1100" b="0" spc="5" dirty="0">
                          <a:latin typeface="Verdana" panose="020B0604030504040204" pitchFamily="34" charset="0"/>
                          <a:ea typeface="Verdana" panose="020B0604030504040204" pitchFamily="34" charset="0"/>
                          <a:cs typeface="Arial MT"/>
                        </a:rPr>
                        <a:t> </a:t>
                      </a:r>
                      <a:r>
                        <a:rPr lang="es-CO" sz="1100" b="0" dirty="0">
                          <a:latin typeface="Verdana" panose="020B0604030504040204" pitchFamily="34" charset="0"/>
                          <a:ea typeface="Verdana" panose="020B0604030504040204" pitchFamily="34" charset="0"/>
                          <a:cs typeface="Arial MT"/>
                        </a:rPr>
                        <a:t>II   </a:t>
                      </a:r>
                      <a:r>
                        <a:rPr lang="es-CO" sz="1100" b="0" spc="-5" dirty="0">
                          <a:latin typeface="Verdana" panose="020B0604030504040204" pitchFamily="34" charset="0"/>
                          <a:ea typeface="Verdana" panose="020B0604030504040204" pitchFamily="34" charset="0"/>
                          <a:cs typeface="Arial MT"/>
                        </a:rPr>
                        <a:t>1.044%</a:t>
                      </a:r>
                      <a:endParaRPr lang="es-CO" sz="1100" b="0" dirty="0">
                        <a:latin typeface="Verdana" panose="020B0604030504040204" pitchFamily="34" charset="0"/>
                        <a:ea typeface="Verdana" panose="020B0604030504040204" pitchFamily="34" charset="0"/>
                        <a:cs typeface="Arial MT"/>
                      </a:endParaRPr>
                    </a:p>
                    <a:p>
                      <a:pPr marL="709930" algn="l">
                        <a:lnSpc>
                          <a:spcPct val="100000"/>
                        </a:lnSpc>
                        <a:tabLst>
                          <a:tab pos="2118360" algn="l"/>
                        </a:tabLst>
                      </a:pPr>
                      <a:r>
                        <a:rPr lang="es-CO" sz="1100" b="0" spc="-5" dirty="0">
                          <a:latin typeface="Verdana" panose="020B0604030504040204" pitchFamily="34" charset="0"/>
                          <a:ea typeface="Verdana" panose="020B0604030504040204" pitchFamily="34" charset="0"/>
                          <a:cs typeface="Arial MT"/>
                        </a:rPr>
                        <a:t>Riesgo</a:t>
                      </a:r>
                      <a:r>
                        <a:rPr lang="es-CO" sz="1100" b="0" spc="5" dirty="0">
                          <a:latin typeface="Verdana" panose="020B0604030504040204" pitchFamily="34" charset="0"/>
                          <a:ea typeface="Verdana" panose="020B0604030504040204" pitchFamily="34" charset="0"/>
                          <a:cs typeface="Arial MT"/>
                        </a:rPr>
                        <a:t> </a:t>
                      </a:r>
                      <a:r>
                        <a:rPr lang="es-CO" sz="1100" b="0" dirty="0">
                          <a:latin typeface="Verdana" panose="020B0604030504040204" pitchFamily="34" charset="0"/>
                          <a:ea typeface="Verdana" panose="020B0604030504040204" pitchFamily="34" charset="0"/>
                          <a:cs typeface="Arial MT"/>
                        </a:rPr>
                        <a:t>III  </a:t>
                      </a:r>
                      <a:r>
                        <a:rPr lang="es-CO" sz="1100" b="0" spc="-5" dirty="0">
                          <a:latin typeface="Verdana" panose="020B0604030504040204" pitchFamily="34" charset="0"/>
                          <a:ea typeface="Verdana" panose="020B0604030504040204" pitchFamily="34" charset="0"/>
                          <a:cs typeface="Arial MT"/>
                        </a:rPr>
                        <a:t>2.436%</a:t>
                      </a:r>
                      <a:endParaRPr lang="es-CO" sz="1100" b="0" dirty="0">
                        <a:latin typeface="Verdana" panose="020B0604030504040204" pitchFamily="34" charset="0"/>
                        <a:ea typeface="Verdana" panose="020B0604030504040204" pitchFamily="34" charset="0"/>
                        <a:cs typeface="Arial MT"/>
                      </a:endParaRPr>
                    </a:p>
                    <a:p>
                      <a:pPr marL="1270" algn="l">
                        <a:lnSpc>
                          <a:spcPct val="100000"/>
                        </a:lnSpc>
                        <a:tabLst>
                          <a:tab pos="1423035" algn="l"/>
                        </a:tabLst>
                      </a:pPr>
                      <a:r>
                        <a:rPr lang="es-CO" sz="1100" b="0" i="0" u="none" strike="noStrike" cap="none" spc="-5" dirty="0">
                          <a:solidFill>
                            <a:schemeClr val="tx1"/>
                          </a:solidFill>
                          <a:latin typeface="Verdana" panose="020B0604030504040204" pitchFamily="34" charset="0"/>
                          <a:ea typeface="Verdana" panose="020B0604030504040204" pitchFamily="34" charset="0"/>
                          <a:cs typeface="Arial"/>
                          <a:sym typeface="Arial"/>
                        </a:rPr>
                        <a:t>               Riesgo IV	 </a:t>
                      </a:r>
                      <a:r>
                        <a:rPr lang="es-CO" sz="1100" b="0" i="0" u="none" strike="noStrike" cap="none" spc="-5" dirty="0">
                          <a:solidFill>
                            <a:schemeClr val="tx1"/>
                          </a:solidFill>
                          <a:latin typeface="Verdana" panose="020B0604030504040204" pitchFamily="34" charset="0"/>
                          <a:ea typeface="Verdana" panose="020B0604030504040204" pitchFamily="34" charset="0"/>
                          <a:cs typeface="Arial MT"/>
                          <a:sym typeface="Arial"/>
                        </a:rPr>
                        <a:t>4.350%</a:t>
                      </a:r>
                    </a:p>
                    <a:p>
                      <a:pPr marL="1270" algn="l">
                        <a:lnSpc>
                          <a:spcPct val="100000"/>
                        </a:lnSpc>
                        <a:tabLst>
                          <a:tab pos="1487170" algn="l"/>
                        </a:tabLst>
                      </a:pPr>
                      <a:r>
                        <a:rPr lang="es-CO" sz="1100" b="0" i="0" u="none" strike="noStrike" cap="none" spc="-5" dirty="0">
                          <a:solidFill>
                            <a:schemeClr val="tx1"/>
                          </a:solidFill>
                          <a:latin typeface="Verdana" panose="020B0604030504040204" pitchFamily="34" charset="0"/>
                          <a:ea typeface="Verdana" panose="020B0604030504040204" pitchFamily="34" charset="0"/>
                          <a:cs typeface="Arial"/>
                          <a:sym typeface="Arial"/>
                        </a:rPr>
                        <a:t>               Riesgo V	</a:t>
                      </a:r>
                      <a:r>
                        <a:rPr lang="es-CO" sz="1100" b="0" i="0" u="none" strike="noStrike" cap="none" spc="-5" dirty="0">
                          <a:solidFill>
                            <a:schemeClr val="tx1"/>
                          </a:solidFill>
                          <a:latin typeface="Verdana" panose="020B0604030504040204" pitchFamily="34" charset="0"/>
                          <a:ea typeface="Verdana" panose="020B0604030504040204" pitchFamily="34" charset="0"/>
                          <a:cs typeface="Arial MT"/>
                          <a:sym typeface="Arial"/>
                        </a:rPr>
                        <a:t>6.960%</a:t>
                      </a:r>
                    </a:p>
                    <a:p>
                      <a:pPr marL="1270" algn="l">
                        <a:lnSpc>
                          <a:spcPct val="100000"/>
                        </a:lnSpc>
                        <a:tabLst>
                          <a:tab pos="1487170" algn="l"/>
                        </a:tabLst>
                      </a:pPr>
                      <a:endParaRPr sz="1100" b="0" dirty="0">
                        <a:latin typeface="Verdana" panose="020B0604030504040204" pitchFamily="34" charset="0"/>
                        <a:ea typeface="Verdana" panose="020B0604030504040204" pitchFamily="34" charset="0"/>
                        <a:cs typeface="Arial MT"/>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EEE"/>
                    </a:solidFill>
                  </a:tcPr>
                </a:tc>
                <a:extLst>
                  <a:ext uri="{0D108BD9-81ED-4DB2-BD59-A6C34878D82A}">
                    <a16:rowId xmlns:a16="http://schemas.microsoft.com/office/drawing/2014/main" val="10003"/>
                  </a:ext>
                </a:extLst>
              </a:tr>
              <a:tr h="346158">
                <a:tc>
                  <a:txBody>
                    <a:bodyPr/>
                    <a:lstStyle/>
                    <a:p>
                      <a:pPr marL="91440">
                        <a:lnSpc>
                          <a:spcPct val="100000"/>
                        </a:lnSpc>
                        <a:spcBef>
                          <a:spcPts val="320"/>
                        </a:spcBef>
                      </a:pPr>
                      <a:r>
                        <a:rPr sz="1100" spc="-5" dirty="0">
                          <a:latin typeface="Verdana" panose="020B0604030504040204" pitchFamily="34" charset="0"/>
                          <a:ea typeface="Verdana" panose="020B0604030504040204" pitchFamily="34" charset="0"/>
                          <a:cs typeface="Arial MT"/>
                        </a:rPr>
                        <a:t>Caja de</a:t>
                      </a:r>
                      <a:r>
                        <a:rPr sz="1100" spc="-15" dirty="0">
                          <a:latin typeface="Verdana" panose="020B0604030504040204" pitchFamily="34" charset="0"/>
                          <a:ea typeface="Verdana" panose="020B0604030504040204" pitchFamily="34" charset="0"/>
                          <a:cs typeface="Arial MT"/>
                        </a:rPr>
                        <a:t> </a:t>
                      </a:r>
                      <a:r>
                        <a:rPr sz="1100" spc="-5" dirty="0">
                          <a:latin typeface="Verdana" panose="020B0604030504040204" pitchFamily="34" charset="0"/>
                          <a:ea typeface="Verdana" panose="020B0604030504040204" pitchFamily="34" charset="0"/>
                          <a:cs typeface="Arial MT"/>
                        </a:rPr>
                        <a:t>Compensación</a:t>
                      </a:r>
                      <a:r>
                        <a:rPr sz="1100" spc="20" dirty="0">
                          <a:latin typeface="Verdana" panose="020B0604030504040204" pitchFamily="34" charset="0"/>
                          <a:ea typeface="Verdana" panose="020B0604030504040204" pitchFamily="34" charset="0"/>
                          <a:cs typeface="Arial MT"/>
                        </a:rPr>
                        <a:t> </a:t>
                      </a:r>
                      <a:r>
                        <a:rPr sz="1100" spc="-5" dirty="0">
                          <a:latin typeface="Verdana" panose="020B0604030504040204" pitchFamily="34" charset="0"/>
                          <a:ea typeface="Verdana" panose="020B0604030504040204" pitchFamily="34" charset="0"/>
                          <a:cs typeface="Arial MT"/>
                        </a:rPr>
                        <a:t>Familiar**</a:t>
                      </a:r>
                      <a:endParaRPr sz="1100" dirty="0">
                        <a:latin typeface="Verdana" panose="020B0604030504040204" pitchFamily="34" charset="0"/>
                        <a:ea typeface="Verdana" panose="020B0604030504040204" pitchFamily="34" charset="0"/>
                        <a:cs typeface="Arial MT"/>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EF7"/>
                    </a:solidFill>
                  </a:tcPr>
                </a:tc>
                <a:tc>
                  <a:txBody>
                    <a:bodyPr/>
                    <a:lstStyle/>
                    <a:p>
                      <a:pPr marL="4445" algn="ctr">
                        <a:lnSpc>
                          <a:spcPct val="100000"/>
                        </a:lnSpc>
                        <a:spcBef>
                          <a:spcPts val="320"/>
                        </a:spcBef>
                      </a:pPr>
                      <a:r>
                        <a:rPr sz="1100" b="0" spc="-5" dirty="0">
                          <a:latin typeface="Verdana" panose="020B0604030504040204" pitchFamily="34" charset="0"/>
                          <a:ea typeface="Verdana" panose="020B0604030504040204" pitchFamily="34" charset="0"/>
                          <a:cs typeface="Arial"/>
                        </a:rPr>
                        <a:t>0.6%</a:t>
                      </a:r>
                      <a:r>
                        <a:rPr sz="1100" b="0" spc="-35" dirty="0">
                          <a:latin typeface="Verdana" panose="020B0604030504040204" pitchFamily="34" charset="0"/>
                          <a:ea typeface="Verdana" panose="020B0604030504040204" pitchFamily="34" charset="0"/>
                          <a:cs typeface="Arial"/>
                        </a:rPr>
                        <a:t> </a:t>
                      </a:r>
                      <a:r>
                        <a:rPr sz="1100" b="0" dirty="0">
                          <a:latin typeface="Verdana" panose="020B0604030504040204" pitchFamily="34" charset="0"/>
                          <a:ea typeface="Verdana" panose="020B0604030504040204" pitchFamily="34" charset="0"/>
                          <a:cs typeface="Arial"/>
                        </a:rPr>
                        <a:t>al</a:t>
                      </a:r>
                      <a:r>
                        <a:rPr sz="1100" b="0" spc="-25" dirty="0">
                          <a:latin typeface="Verdana" panose="020B0604030504040204" pitchFamily="34" charset="0"/>
                          <a:ea typeface="Verdana" panose="020B0604030504040204" pitchFamily="34" charset="0"/>
                          <a:cs typeface="Arial"/>
                        </a:rPr>
                        <a:t> </a:t>
                      </a:r>
                      <a:r>
                        <a:rPr sz="1100" b="0" spc="-5" dirty="0">
                          <a:latin typeface="Verdana" panose="020B0604030504040204" pitchFamily="34" charset="0"/>
                          <a:ea typeface="Verdana" panose="020B0604030504040204" pitchFamily="34" charset="0"/>
                          <a:cs typeface="Arial"/>
                        </a:rPr>
                        <a:t>2%</a:t>
                      </a:r>
                      <a:endParaRPr sz="1100" b="0" dirty="0">
                        <a:latin typeface="Verdana" panose="020B0604030504040204" pitchFamily="34" charset="0"/>
                        <a:ea typeface="Verdana" panose="020B0604030504040204" pitchFamily="34" charset="0"/>
                        <a:cs typeface="Arial"/>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EF7"/>
                    </a:solidFill>
                  </a:tcPr>
                </a:tc>
                <a:extLst>
                  <a:ext uri="{0D108BD9-81ED-4DB2-BD59-A6C34878D82A}">
                    <a16:rowId xmlns:a16="http://schemas.microsoft.com/office/drawing/2014/main" val="10004"/>
                  </a:ext>
                </a:extLst>
              </a:tr>
            </a:tbl>
          </a:graphicData>
        </a:graphic>
      </p:graphicFrame>
      <p:sp>
        <p:nvSpPr>
          <p:cNvPr id="4" name="Rectángulo 3">
            <a:extLst>
              <a:ext uri="{FF2B5EF4-FFF2-40B4-BE49-F238E27FC236}">
                <a16:creationId xmlns:a16="http://schemas.microsoft.com/office/drawing/2014/main" id="{DCA900E1-2914-5F41-8617-BC4D5CF9FAE0}"/>
              </a:ext>
            </a:extLst>
          </p:cNvPr>
          <p:cNvSpPr/>
          <p:nvPr/>
        </p:nvSpPr>
        <p:spPr>
          <a:xfrm>
            <a:off x="1475665" y="4331272"/>
            <a:ext cx="6738582" cy="707886"/>
          </a:xfrm>
          <a:prstGeom prst="rect">
            <a:avLst/>
          </a:prstGeom>
        </p:spPr>
        <p:txBody>
          <a:bodyPr wrap="square">
            <a:spAutoFit/>
          </a:bodyPr>
          <a:lstStyle/>
          <a:p>
            <a:pPr marL="12700">
              <a:spcBef>
                <a:spcPts val="100"/>
              </a:spcBef>
            </a:pPr>
            <a:r>
              <a:rPr lang="es-CO" sz="1000" b="1" spc="-20" dirty="0">
                <a:solidFill>
                  <a:srgbClr val="404040"/>
                </a:solidFill>
                <a:latin typeface="Verdana" panose="020B0604030504040204" pitchFamily="34" charset="0"/>
                <a:ea typeface="Verdana" panose="020B0604030504040204" pitchFamily="34" charset="0"/>
              </a:rPr>
              <a:t>*</a:t>
            </a:r>
            <a:r>
              <a:rPr lang="es-CO" sz="1000" spc="-20" dirty="0">
                <a:solidFill>
                  <a:srgbClr val="404040"/>
                </a:solidFill>
                <a:latin typeface="Verdana" panose="020B0604030504040204" pitchFamily="34" charset="0"/>
                <a:ea typeface="Verdana" panose="020B0604030504040204" pitchFamily="34" charset="0"/>
                <a:cs typeface="Arial MT"/>
              </a:rPr>
              <a:t>A</a:t>
            </a:r>
            <a:r>
              <a:rPr lang="es-CO" sz="1000" spc="-20" dirty="0">
                <a:latin typeface="Verdana" panose="020B0604030504040204" pitchFamily="34" charset="0"/>
                <a:ea typeface="Verdana" panose="020B0604030504040204" pitchFamily="34" charset="0"/>
                <a:cs typeface="Arial MT"/>
              </a:rPr>
              <a:t>filiación</a:t>
            </a:r>
            <a:r>
              <a:rPr lang="es-CO" sz="1000" spc="-40" dirty="0">
                <a:latin typeface="Verdana" panose="020B0604030504040204" pitchFamily="34" charset="0"/>
                <a:ea typeface="Verdana" panose="020B0604030504040204" pitchFamily="34" charset="0"/>
                <a:cs typeface="Arial MT"/>
              </a:rPr>
              <a:t> </a:t>
            </a:r>
            <a:r>
              <a:rPr lang="es-CO" sz="1000" spc="-5" dirty="0">
                <a:latin typeface="Verdana" panose="020B0604030504040204" pitchFamily="34" charset="0"/>
                <a:ea typeface="Verdana" panose="020B0604030504040204" pitchFamily="34" charset="0"/>
                <a:cs typeface="Arial MT"/>
              </a:rPr>
              <a:t>voluntaria.</a:t>
            </a:r>
            <a:r>
              <a:rPr lang="es-CO" sz="1000" spc="-25" dirty="0">
                <a:latin typeface="Verdana" panose="020B0604030504040204" pitchFamily="34" charset="0"/>
                <a:ea typeface="Verdana" panose="020B0604030504040204" pitchFamily="34" charset="0"/>
                <a:cs typeface="Arial MT"/>
              </a:rPr>
              <a:t> </a:t>
            </a:r>
            <a:r>
              <a:rPr lang="es-CO" sz="1000" spc="-5" dirty="0">
                <a:latin typeface="Verdana" panose="020B0604030504040204" pitchFamily="34" charset="0"/>
                <a:ea typeface="Verdana" panose="020B0604030504040204" pitchFamily="34" charset="0"/>
                <a:cs typeface="Arial MT"/>
              </a:rPr>
              <a:t>Para los</a:t>
            </a:r>
            <a:r>
              <a:rPr lang="es-CO" sz="1000" spc="35" dirty="0">
                <a:latin typeface="Verdana" panose="020B0604030504040204" pitchFamily="34" charset="0"/>
                <a:ea typeface="Verdana" panose="020B0604030504040204" pitchFamily="34" charset="0"/>
                <a:cs typeface="Arial MT"/>
              </a:rPr>
              <a:t> </a:t>
            </a:r>
            <a:r>
              <a:rPr lang="es-CO" sz="1000" dirty="0">
                <a:latin typeface="Verdana" panose="020B0604030504040204" pitchFamily="34" charset="0"/>
                <a:ea typeface="Verdana" panose="020B0604030504040204" pitchFamily="34" charset="0"/>
                <a:cs typeface="Arial MT"/>
              </a:rPr>
              <a:t>Contratos</a:t>
            </a:r>
            <a:r>
              <a:rPr lang="es-CO" sz="1000" spc="-15" dirty="0">
                <a:latin typeface="Verdana" panose="020B0604030504040204" pitchFamily="34" charset="0"/>
                <a:ea typeface="Verdana" panose="020B0604030504040204" pitchFamily="34" charset="0"/>
                <a:cs typeface="Arial MT"/>
              </a:rPr>
              <a:t> </a:t>
            </a:r>
            <a:r>
              <a:rPr lang="es-CO" sz="1000" spc="-5" dirty="0">
                <a:latin typeface="Verdana" panose="020B0604030504040204" pitchFamily="34" charset="0"/>
                <a:ea typeface="Verdana" panose="020B0604030504040204" pitchFamily="34" charset="0"/>
                <a:cs typeface="Arial MT"/>
              </a:rPr>
              <a:t>diferentes</a:t>
            </a:r>
            <a:r>
              <a:rPr lang="es-CO" sz="1000" spc="-25" dirty="0">
                <a:latin typeface="Verdana" panose="020B0604030504040204" pitchFamily="34" charset="0"/>
                <a:ea typeface="Verdana" panose="020B0604030504040204" pitchFamily="34" charset="0"/>
                <a:cs typeface="Arial MT"/>
              </a:rPr>
              <a:t> </a:t>
            </a:r>
            <a:r>
              <a:rPr lang="es-CO" sz="1000" spc="-5" dirty="0">
                <a:latin typeface="Verdana" panose="020B0604030504040204" pitchFamily="34" charset="0"/>
                <a:ea typeface="Verdana" panose="020B0604030504040204" pitchFamily="34" charset="0"/>
                <a:cs typeface="Arial MT"/>
              </a:rPr>
              <a:t>a</a:t>
            </a:r>
            <a:r>
              <a:rPr lang="es-CO" sz="1000" spc="10" dirty="0">
                <a:latin typeface="Verdana" panose="020B0604030504040204" pitchFamily="34" charset="0"/>
                <a:ea typeface="Verdana" panose="020B0604030504040204" pitchFamily="34" charset="0"/>
                <a:cs typeface="Arial MT"/>
              </a:rPr>
              <a:t> </a:t>
            </a:r>
            <a:r>
              <a:rPr lang="es-CO" sz="1000" dirty="0">
                <a:latin typeface="Verdana" panose="020B0604030504040204" pitchFamily="34" charset="0"/>
                <a:ea typeface="Verdana" panose="020B0604030504040204" pitchFamily="34" charset="0"/>
                <a:cs typeface="Arial MT"/>
              </a:rPr>
              <a:t>prestación</a:t>
            </a:r>
            <a:r>
              <a:rPr lang="es-CO" sz="1000" spc="-35" dirty="0">
                <a:latin typeface="Verdana" panose="020B0604030504040204" pitchFamily="34" charset="0"/>
                <a:ea typeface="Verdana" panose="020B0604030504040204" pitchFamily="34" charset="0"/>
                <a:cs typeface="Arial MT"/>
              </a:rPr>
              <a:t> </a:t>
            </a:r>
            <a:r>
              <a:rPr lang="es-CO" sz="1000" spc="-5" dirty="0">
                <a:latin typeface="Verdana" panose="020B0604030504040204" pitchFamily="34" charset="0"/>
                <a:ea typeface="Verdana" panose="020B0604030504040204" pitchFamily="34" charset="0"/>
                <a:cs typeface="Arial MT"/>
              </a:rPr>
              <a:t>de</a:t>
            </a:r>
            <a:r>
              <a:rPr lang="es-CO" sz="1000" dirty="0">
                <a:latin typeface="Verdana" panose="020B0604030504040204" pitchFamily="34" charset="0"/>
                <a:ea typeface="Verdana" panose="020B0604030504040204" pitchFamily="34" charset="0"/>
                <a:cs typeface="Arial MT"/>
              </a:rPr>
              <a:t> </a:t>
            </a:r>
            <a:r>
              <a:rPr lang="es-CO" sz="1000" spc="-5" dirty="0">
                <a:latin typeface="Verdana" panose="020B0604030504040204" pitchFamily="34" charset="0"/>
                <a:ea typeface="Verdana" panose="020B0604030504040204" pitchFamily="34" charset="0"/>
                <a:cs typeface="Arial MT"/>
              </a:rPr>
              <a:t>servicios</a:t>
            </a:r>
            <a:r>
              <a:rPr lang="es-CO" sz="1000" dirty="0">
                <a:latin typeface="Verdana" panose="020B0604030504040204" pitchFamily="34" charset="0"/>
                <a:ea typeface="Verdana" panose="020B0604030504040204" pitchFamily="34" charset="0"/>
                <a:cs typeface="Arial MT"/>
              </a:rPr>
              <a:t> </a:t>
            </a:r>
            <a:r>
              <a:rPr lang="es-CO" sz="1000" spc="-5" dirty="0">
                <a:latin typeface="Verdana" panose="020B0604030504040204" pitchFamily="34" charset="0"/>
                <a:ea typeface="Verdana" panose="020B0604030504040204" pitchFamily="34" charset="0"/>
                <a:cs typeface="Arial MT"/>
              </a:rPr>
              <a:t>si</a:t>
            </a:r>
            <a:r>
              <a:rPr lang="es-CO" sz="1000" spc="5" dirty="0">
                <a:latin typeface="Verdana" panose="020B0604030504040204" pitchFamily="34" charset="0"/>
                <a:ea typeface="Verdana" panose="020B0604030504040204" pitchFamily="34" charset="0"/>
                <a:cs typeface="Arial MT"/>
              </a:rPr>
              <a:t> </a:t>
            </a:r>
            <a:r>
              <a:rPr lang="es-CO" sz="1000" spc="-5" dirty="0">
                <a:latin typeface="Verdana" panose="020B0604030504040204" pitchFamily="34" charset="0"/>
                <a:ea typeface="Verdana" panose="020B0604030504040204" pitchFamily="34" charset="0"/>
                <a:cs typeface="Arial MT"/>
              </a:rPr>
              <a:t>el</a:t>
            </a:r>
            <a:r>
              <a:rPr lang="es-CO" sz="1000" spc="10" dirty="0">
                <a:latin typeface="Verdana" panose="020B0604030504040204" pitchFamily="34" charset="0"/>
                <a:ea typeface="Verdana" panose="020B0604030504040204" pitchFamily="34" charset="0"/>
                <a:cs typeface="Arial MT"/>
              </a:rPr>
              <a:t> </a:t>
            </a:r>
            <a:r>
              <a:rPr lang="es-CO" sz="1000" spc="-5" dirty="0">
                <a:latin typeface="Verdana" panose="020B0604030504040204" pitchFamily="34" charset="0"/>
                <a:ea typeface="Verdana" panose="020B0604030504040204" pitchFamily="34" charset="0"/>
                <a:cs typeface="Arial MT"/>
              </a:rPr>
              <a:t>riesgo</a:t>
            </a:r>
            <a:r>
              <a:rPr lang="es-CO" sz="1000" dirty="0">
                <a:latin typeface="Verdana" panose="020B0604030504040204" pitchFamily="34" charset="0"/>
                <a:ea typeface="Verdana" panose="020B0604030504040204" pitchFamily="34" charset="0"/>
                <a:cs typeface="Arial MT"/>
              </a:rPr>
              <a:t> </a:t>
            </a:r>
            <a:r>
              <a:rPr lang="es-CO" sz="1000" spc="-5" dirty="0">
                <a:latin typeface="Verdana" panose="020B0604030504040204" pitchFamily="34" charset="0"/>
                <a:ea typeface="Verdana" panose="020B0604030504040204" pitchFamily="34" charset="0"/>
                <a:cs typeface="Arial MT"/>
              </a:rPr>
              <a:t>es</a:t>
            </a:r>
            <a:r>
              <a:rPr lang="es-CO" sz="1000" dirty="0">
                <a:latin typeface="Verdana" panose="020B0604030504040204" pitchFamily="34" charset="0"/>
                <a:ea typeface="Verdana" panose="020B0604030504040204" pitchFamily="34" charset="0"/>
                <a:cs typeface="Arial MT"/>
              </a:rPr>
              <a:t> </a:t>
            </a:r>
            <a:r>
              <a:rPr lang="es-CO" sz="1000" spc="-5" dirty="0">
                <a:latin typeface="Verdana" panose="020B0604030504040204" pitchFamily="34" charset="0"/>
                <a:ea typeface="Verdana" panose="020B0604030504040204" pitchFamily="34" charset="0"/>
                <a:cs typeface="Arial MT"/>
              </a:rPr>
              <a:t>4 </a:t>
            </a:r>
            <a:r>
              <a:rPr lang="es-CO" sz="1000" dirty="0">
                <a:latin typeface="Verdana" panose="020B0604030504040204" pitchFamily="34" charset="0"/>
                <a:ea typeface="Verdana" panose="020B0604030504040204" pitchFamily="34" charset="0"/>
                <a:cs typeface="Arial MT"/>
              </a:rPr>
              <a:t>y</a:t>
            </a:r>
            <a:r>
              <a:rPr lang="es-CO" sz="1000" spc="10" dirty="0">
                <a:latin typeface="Verdana" panose="020B0604030504040204" pitchFamily="34" charset="0"/>
                <a:ea typeface="Verdana" panose="020B0604030504040204" pitchFamily="34" charset="0"/>
                <a:cs typeface="Arial MT"/>
              </a:rPr>
              <a:t> </a:t>
            </a:r>
            <a:r>
              <a:rPr lang="es-CO" sz="1000" spc="-5" dirty="0">
                <a:latin typeface="Verdana" panose="020B0604030504040204" pitchFamily="34" charset="0"/>
                <a:ea typeface="Verdana" panose="020B0604030504040204" pitchFamily="34" charset="0"/>
                <a:cs typeface="Arial MT"/>
              </a:rPr>
              <a:t>5</a:t>
            </a:r>
            <a:r>
              <a:rPr lang="es-CO" sz="1000" spc="10" dirty="0">
                <a:latin typeface="Verdana" panose="020B0604030504040204" pitchFamily="34" charset="0"/>
                <a:ea typeface="Verdana" panose="020B0604030504040204" pitchFamily="34" charset="0"/>
                <a:cs typeface="Arial MT"/>
              </a:rPr>
              <a:t> </a:t>
            </a:r>
            <a:r>
              <a:rPr lang="es-CO" sz="1000" spc="-5" dirty="0">
                <a:latin typeface="Verdana" panose="020B0604030504040204" pitchFamily="34" charset="0"/>
                <a:ea typeface="Verdana" panose="020B0604030504040204" pitchFamily="34" charset="0"/>
                <a:cs typeface="Arial MT"/>
              </a:rPr>
              <a:t>lo</a:t>
            </a:r>
            <a:r>
              <a:rPr lang="es-CO" sz="1000" dirty="0">
                <a:latin typeface="Verdana" panose="020B0604030504040204" pitchFamily="34" charset="0"/>
                <a:ea typeface="Verdana" panose="020B0604030504040204" pitchFamily="34" charset="0"/>
                <a:cs typeface="Arial MT"/>
              </a:rPr>
              <a:t> </a:t>
            </a:r>
            <a:r>
              <a:rPr lang="es-CO" sz="1000" spc="-5" dirty="0">
                <a:latin typeface="Verdana" panose="020B0604030504040204" pitchFamily="34" charset="0"/>
                <a:ea typeface="Verdana" panose="020B0604030504040204" pitchFamily="34" charset="0"/>
                <a:cs typeface="Arial MT"/>
              </a:rPr>
              <a:t>paga</a:t>
            </a:r>
            <a:r>
              <a:rPr lang="es-CO" sz="1000" spc="-10" dirty="0">
                <a:latin typeface="Verdana" panose="020B0604030504040204" pitchFamily="34" charset="0"/>
                <a:ea typeface="Verdana" panose="020B0604030504040204" pitchFamily="34" charset="0"/>
                <a:cs typeface="Arial MT"/>
              </a:rPr>
              <a:t> </a:t>
            </a:r>
            <a:r>
              <a:rPr lang="es-CO" sz="1000" spc="-5" dirty="0">
                <a:latin typeface="Verdana" panose="020B0604030504040204" pitchFamily="34" charset="0"/>
                <a:ea typeface="Verdana" panose="020B0604030504040204" pitchFamily="34" charset="0"/>
                <a:cs typeface="Arial MT"/>
              </a:rPr>
              <a:t>el</a:t>
            </a:r>
            <a:r>
              <a:rPr lang="es-CO" sz="1000" spc="-10" dirty="0">
                <a:latin typeface="Verdana" panose="020B0604030504040204" pitchFamily="34" charset="0"/>
                <a:ea typeface="Verdana" panose="020B0604030504040204" pitchFamily="34" charset="0"/>
                <a:cs typeface="Arial MT"/>
              </a:rPr>
              <a:t> empleador.</a:t>
            </a:r>
            <a:endParaRPr lang="es-CO" sz="1000" dirty="0">
              <a:latin typeface="Verdana" panose="020B0604030504040204" pitchFamily="34" charset="0"/>
              <a:ea typeface="Verdana" panose="020B0604030504040204" pitchFamily="34" charset="0"/>
              <a:cs typeface="Arial MT"/>
            </a:endParaRPr>
          </a:p>
          <a:p>
            <a:pPr marL="12700"/>
            <a:r>
              <a:rPr lang="es-CO" sz="1000" b="1" spc="-25" dirty="0">
                <a:solidFill>
                  <a:srgbClr val="404040"/>
                </a:solidFill>
                <a:latin typeface="Verdana" panose="020B0604030504040204" pitchFamily="34" charset="0"/>
                <a:ea typeface="Verdana" panose="020B0604030504040204" pitchFamily="34" charset="0"/>
              </a:rPr>
              <a:t>**</a:t>
            </a:r>
            <a:r>
              <a:rPr lang="es-CO" sz="1000" spc="-25" dirty="0">
                <a:solidFill>
                  <a:srgbClr val="404040"/>
                </a:solidFill>
                <a:latin typeface="Verdana" panose="020B0604030504040204" pitchFamily="34" charset="0"/>
                <a:ea typeface="Verdana" panose="020B0604030504040204" pitchFamily="34" charset="0"/>
                <a:cs typeface="Arial MT"/>
              </a:rPr>
              <a:t>A</a:t>
            </a:r>
            <a:r>
              <a:rPr lang="es-CO" sz="1000" spc="-25" dirty="0">
                <a:latin typeface="Verdana" panose="020B0604030504040204" pitchFamily="34" charset="0"/>
                <a:ea typeface="Verdana" panose="020B0604030504040204" pitchFamily="34" charset="0"/>
                <a:cs typeface="Arial MT"/>
              </a:rPr>
              <a:t>filiación</a:t>
            </a:r>
            <a:r>
              <a:rPr lang="es-CO" sz="1000" spc="-35" dirty="0">
                <a:latin typeface="Verdana" panose="020B0604030504040204" pitchFamily="34" charset="0"/>
                <a:ea typeface="Verdana" panose="020B0604030504040204" pitchFamily="34" charset="0"/>
                <a:cs typeface="Arial MT"/>
              </a:rPr>
              <a:t> </a:t>
            </a:r>
            <a:r>
              <a:rPr lang="es-CO" sz="1000" spc="-5" dirty="0">
                <a:latin typeface="Verdana" panose="020B0604030504040204" pitchFamily="34" charset="0"/>
                <a:ea typeface="Verdana" panose="020B0604030504040204" pitchFamily="34" charset="0"/>
                <a:cs typeface="Arial MT"/>
              </a:rPr>
              <a:t>voluntaria.</a:t>
            </a:r>
            <a:r>
              <a:rPr lang="es-CO" sz="1000" spc="-20" dirty="0">
                <a:latin typeface="Verdana" panose="020B0604030504040204" pitchFamily="34" charset="0"/>
                <a:ea typeface="Verdana" panose="020B0604030504040204" pitchFamily="34" charset="0"/>
                <a:cs typeface="Arial MT"/>
              </a:rPr>
              <a:t> </a:t>
            </a:r>
            <a:r>
              <a:rPr lang="es-CO" sz="1000" spc="-5" dirty="0">
                <a:latin typeface="Verdana" panose="020B0604030504040204" pitchFamily="34" charset="0"/>
                <a:ea typeface="Verdana" panose="020B0604030504040204" pitchFamily="34" charset="0"/>
                <a:cs typeface="Arial MT"/>
              </a:rPr>
              <a:t>Dependiendo</a:t>
            </a:r>
            <a:r>
              <a:rPr lang="es-CO" sz="1000" spc="-35" dirty="0">
                <a:latin typeface="Verdana" panose="020B0604030504040204" pitchFamily="34" charset="0"/>
                <a:ea typeface="Verdana" panose="020B0604030504040204" pitchFamily="34" charset="0"/>
                <a:cs typeface="Arial MT"/>
              </a:rPr>
              <a:t> </a:t>
            </a:r>
            <a:r>
              <a:rPr lang="es-CO" sz="1000" spc="-5" dirty="0">
                <a:latin typeface="Verdana" panose="020B0604030504040204" pitchFamily="34" charset="0"/>
                <a:ea typeface="Verdana" panose="020B0604030504040204" pitchFamily="34" charset="0"/>
                <a:cs typeface="Arial MT"/>
              </a:rPr>
              <a:t>del %</a:t>
            </a:r>
            <a:r>
              <a:rPr lang="es-CO" sz="1000" dirty="0">
                <a:latin typeface="Verdana" panose="020B0604030504040204" pitchFamily="34" charset="0"/>
                <a:ea typeface="Verdana" panose="020B0604030504040204" pitchFamily="34" charset="0"/>
                <a:cs typeface="Arial MT"/>
              </a:rPr>
              <a:t> </a:t>
            </a:r>
            <a:r>
              <a:rPr lang="es-CO" sz="1000" spc="-5" dirty="0">
                <a:latin typeface="Verdana" panose="020B0604030504040204" pitchFamily="34" charset="0"/>
                <a:ea typeface="Verdana" panose="020B0604030504040204" pitchFamily="34" charset="0"/>
                <a:cs typeface="Arial MT"/>
              </a:rPr>
              <a:t>del aporte</a:t>
            </a:r>
            <a:r>
              <a:rPr lang="es-CO" sz="1000" spc="-25" dirty="0">
                <a:latin typeface="Verdana" panose="020B0604030504040204" pitchFamily="34" charset="0"/>
                <a:ea typeface="Verdana" panose="020B0604030504040204" pitchFamily="34" charset="0"/>
                <a:cs typeface="Arial MT"/>
              </a:rPr>
              <a:t> </a:t>
            </a:r>
            <a:r>
              <a:rPr lang="es-CO" sz="1000" spc="-5" dirty="0">
                <a:latin typeface="Verdana" panose="020B0604030504040204" pitchFamily="34" charset="0"/>
                <a:ea typeface="Verdana" panose="020B0604030504040204" pitchFamily="34" charset="0"/>
                <a:cs typeface="Arial MT"/>
              </a:rPr>
              <a:t>accederá</a:t>
            </a:r>
            <a:r>
              <a:rPr lang="es-CO" sz="1000" spc="-25" dirty="0">
                <a:latin typeface="Verdana" panose="020B0604030504040204" pitchFamily="34" charset="0"/>
                <a:ea typeface="Verdana" panose="020B0604030504040204" pitchFamily="34" charset="0"/>
                <a:cs typeface="Arial MT"/>
              </a:rPr>
              <a:t> </a:t>
            </a:r>
            <a:r>
              <a:rPr lang="es-CO" sz="1000" spc="-5" dirty="0">
                <a:latin typeface="Verdana" panose="020B0604030504040204" pitchFamily="34" charset="0"/>
                <a:ea typeface="Verdana" panose="020B0604030504040204" pitchFamily="34" charset="0"/>
                <a:cs typeface="Arial MT"/>
              </a:rPr>
              <a:t>a</a:t>
            </a:r>
            <a:r>
              <a:rPr lang="es-CO" sz="1000" dirty="0">
                <a:latin typeface="Verdana" panose="020B0604030504040204" pitchFamily="34" charset="0"/>
                <a:ea typeface="Verdana" panose="020B0604030504040204" pitchFamily="34" charset="0"/>
                <a:cs typeface="Arial MT"/>
              </a:rPr>
              <a:t> diferentes</a:t>
            </a:r>
            <a:r>
              <a:rPr lang="es-CO" sz="1000" spc="-25" dirty="0">
                <a:latin typeface="Verdana" panose="020B0604030504040204" pitchFamily="34" charset="0"/>
                <a:ea typeface="Verdana" panose="020B0604030504040204" pitchFamily="34" charset="0"/>
                <a:cs typeface="Arial MT"/>
              </a:rPr>
              <a:t> </a:t>
            </a:r>
            <a:r>
              <a:rPr lang="es-CO" sz="1000" spc="-5" dirty="0">
                <a:latin typeface="Verdana" panose="020B0604030504040204" pitchFamily="34" charset="0"/>
                <a:ea typeface="Verdana" panose="020B0604030504040204" pitchFamily="34" charset="0"/>
                <a:cs typeface="Arial MT"/>
              </a:rPr>
              <a:t>beneficios.</a:t>
            </a:r>
            <a:r>
              <a:rPr lang="es-CO" sz="1000" spc="10" dirty="0">
                <a:latin typeface="Verdana" panose="020B0604030504040204" pitchFamily="34" charset="0"/>
                <a:ea typeface="Verdana" panose="020B0604030504040204" pitchFamily="34" charset="0"/>
                <a:cs typeface="Arial MT"/>
              </a:rPr>
              <a:t> </a:t>
            </a:r>
            <a:r>
              <a:rPr lang="es-CO" sz="1000" b="1" dirty="0">
                <a:latin typeface="Verdana" panose="020B0604030504040204" pitchFamily="34" charset="0"/>
                <a:ea typeface="Verdana" panose="020B0604030504040204" pitchFamily="34" charset="0"/>
              </a:rPr>
              <a:t>No</a:t>
            </a:r>
            <a:r>
              <a:rPr lang="es-CO" sz="1000" b="1" spc="5" dirty="0">
                <a:latin typeface="Verdana" panose="020B0604030504040204" pitchFamily="34" charset="0"/>
                <a:ea typeface="Verdana" panose="020B0604030504040204" pitchFamily="34" charset="0"/>
              </a:rPr>
              <a:t> </a:t>
            </a:r>
            <a:r>
              <a:rPr lang="es-CO" sz="1000" b="1" dirty="0">
                <a:latin typeface="Verdana" panose="020B0604030504040204" pitchFamily="34" charset="0"/>
                <a:ea typeface="Verdana" panose="020B0604030504040204" pitchFamily="34" charset="0"/>
              </a:rPr>
              <a:t>tienen</a:t>
            </a:r>
            <a:r>
              <a:rPr lang="es-CO" sz="1000" b="1" spc="15" dirty="0">
                <a:latin typeface="Verdana" panose="020B0604030504040204" pitchFamily="34" charset="0"/>
                <a:ea typeface="Verdana" panose="020B0604030504040204" pitchFamily="34" charset="0"/>
              </a:rPr>
              <a:t> </a:t>
            </a:r>
            <a:r>
              <a:rPr lang="es-CO" sz="1000" b="1" dirty="0">
                <a:latin typeface="Verdana" panose="020B0604030504040204" pitchFamily="34" charset="0"/>
                <a:ea typeface="Verdana" panose="020B0604030504040204" pitchFamily="34" charset="0"/>
              </a:rPr>
              <a:t>derecho</a:t>
            </a:r>
            <a:r>
              <a:rPr lang="es-CO" sz="1000" b="1" spc="-5" dirty="0">
                <a:latin typeface="Verdana" panose="020B0604030504040204" pitchFamily="34" charset="0"/>
                <a:ea typeface="Verdana" panose="020B0604030504040204" pitchFamily="34" charset="0"/>
              </a:rPr>
              <a:t> </a:t>
            </a:r>
            <a:r>
              <a:rPr lang="es-CO" sz="1000" b="1" dirty="0">
                <a:latin typeface="Verdana" panose="020B0604030504040204" pitchFamily="34" charset="0"/>
                <a:ea typeface="Verdana" panose="020B0604030504040204" pitchFamily="34" charset="0"/>
              </a:rPr>
              <a:t>al subsidio</a:t>
            </a:r>
            <a:r>
              <a:rPr lang="es-CO" sz="1000" b="1" spc="20" dirty="0">
                <a:latin typeface="Verdana" panose="020B0604030504040204" pitchFamily="34" charset="0"/>
                <a:ea typeface="Verdana" panose="020B0604030504040204" pitchFamily="34" charset="0"/>
              </a:rPr>
              <a:t> </a:t>
            </a:r>
            <a:r>
              <a:rPr lang="es-CO" sz="1000" b="1" dirty="0">
                <a:latin typeface="Verdana" panose="020B0604030504040204" pitchFamily="34" charset="0"/>
                <a:ea typeface="Verdana" panose="020B0604030504040204" pitchFamily="34" charset="0"/>
              </a:rPr>
              <a:t>monetario.</a:t>
            </a:r>
            <a:endParaRPr lang="es-CO" sz="1000" dirty="0">
              <a:latin typeface="Verdana" panose="020B0604030504040204" pitchFamily="34" charset="0"/>
              <a:ea typeface="Verdana" panose="020B0604030504040204" pitchFamily="34" charset="0"/>
            </a:endParaRPr>
          </a:p>
        </p:txBody>
      </p:sp>
      <p:pic>
        <p:nvPicPr>
          <p:cNvPr id="6" name="object 8">
            <a:extLst>
              <a:ext uri="{FF2B5EF4-FFF2-40B4-BE49-F238E27FC236}">
                <a16:creationId xmlns:a16="http://schemas.microsoft.com/office/drawing/2014/main" id="{74F2D1BA-C755-A346-9C08-8D49E75C7AE9}"/>
              </a:ext>
            </a:extLst>
          </p:cNvPr>
          <p:cNvPicPr/>
          <p:nvPr/>
        </p:nvPicPr>
        <p:blipFill>
          <a:blip r:embed="rId2" cstate="print"/>
          <a:stretch>
            <a:fillRect/>
          </a:stretch>
        </p:blipFill>
        <p:spPr>
          <a:xfrm>
            <a:off x="0" y="2014420"/>
            <a:ext cx="2022348" cy="1737360"/>
          </a:xfrm>
          <a:prstGeom prst="rect">
            <a:avLst/>
          </a:prstGeom>
        </p:spPr>
      </p:pic>
    </p:spTree>
    <p:extLst>
      <p:ext uri="{BB962C8B-B14F-4D97-AF65-F5344CB8AC3E}">
        <p14:creationId xmlns:p14="http://schemas.microsoft.com/office/powerpoint/2010/main" val="62128543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a:extLst>
              <a:ext uri="{FF2B5EF4-FFF2-40B4-BE49-F238E27FC236}">
                <a16:creationId xmlns:a16="http://schemas.microsoft.com/office/drawing/2014/main" id="{D40D89B7-2732-B38E-19A0-8EF6AAB39EBF}"/>
              </a:ext>
            </a:extLst>
          </p:cNvPr>
          <p:cNvSpPr txBox="1"/>
          <p:nvPr/>
        </p:nvSpPr>
        <p:spPr>
          <a:xfrm>
            <a:off x="673352" y="263402"/>
            <a:ext cx="8373032" cy="707886"/>
          </a:xfrm>
          <a:prstGeom prst="rect">
            <a:avLst/>
          </a:prstGeom>
          <a:noFill/>
        </p:spPr>
        <p:txBody>
          <a:bodyPr wrap="square" rtlCol="0">
            <a:spAutoFit/>
          </a:bodyPr>
          <a:lstStyle/>
          <a:p>
            <a:pPr marL="12700">
              <a:spcBef>
                <a:spcPts val="114"/>
              </a:spcBef>
            </a:pPr>
            <a:r>
              <a:rPr lang="es-CO" sz="2000" b="1" spc="15" dirty="0">
                <a:solidFill>
                  <a:srgbClr val="464646"/>
                </a:solidFill>
                <a:latin typeface="Verdana" panose="020B0604030504040204" pitchFamily="34" charset="0"/>
                <a:ea typeface="Verdana" panose="020B0604030504040204" pitchFamily="34" charset="0"/>
              </a:rPr>
              <a:t>¿</a:t>
            </a:r>
            <a:r>
              <a:rPr lang="es-CO" sz="2000" b="1" spc="5" dirty="0">
                <a:solidFill>
                  <a:schemeClr val="tx1"/>
                </a:solidFill>
              </a:rPr>
              <a:t>Cómo cotiza el </a:t>
            </a:r>
            <a:r>
              <a:rPr lang="es-CO" sz="2000" b="1" spc="-55" dirty="0">
                <a:solidFill>
                  <a:schemeClr val="tx1"/>
                </a:solidFill>
              </a:rPr>
              <a:t>I</a:t>
            </a:r>
            <a:r>
              <a:rPr lang="es-CO" sz="2000" b="1" spc="5" dirty="0">
                <a:solidFill>
                  <a:schemeClr val="tx1"/>
                </a:solidFill>
              </a:rPr>
              <a:t>ndependientes que celebra</a:t>
            </a:r>
            <a:r>
              <a:rPr lang="es-CO" sz="2000" b="1" spc="10" dirty="0">
                <a:solidFill>
                  <a:schemeClr val="tx1"/>
                </a:solidFill>
              </a:rPr>
              <a:t> c</a:t>
            </a:r>
            <a:r>
              <a:rPr lang="es-CO" sz="2000" b="1" dirty="0">
                <a:solidFill>
                  <a:schemeClr val="tx1"/>
                </a:solidFill>
              </a:rPr>
              <a:t>o</a:t>
            </a:r>
            <a:r>
              <a:rPr lang="es-CO" sz="2000" b="1" spc="15" dirty="0">
                <a:solidFill>
                  <a:schemeClr val="tx1"/>
                </a:solidFill>
              </a:rPr>
              <a:t>n</a:t>
            </a:r>
            <a:r>
              <a:rPr lang="es-CO" sz="2000" b="1" spc="-5" dirty="0">
                <a:solidFill>
                  <a:schemeClr val="tx1"/>
                </a:solidFill>
              </a:rPr>
              <a:t>t</a:t>
            </a:r>
            <a:r>
              <a:rPr lang="es-CO" sz="2000" b="1" spc="10" dirty="0">
                <a:solidFill>
                  <a:schemeClr val="tx1"/>
                </a:solidFill>
              </a:rPr>
              <a:t>r</a:t>
            </a:r>
            <a:r>
              <a:rPr lang="es-CO" sz="2000" b="1" spc="15" dirty="0">
                <a:solidFill>
                  <a:schemeClr val="tx1"/>
                </a:solidFill>
              </a:rPr>
              <a:t>a</a:t>
            </a:r>
            <a:r>
              <a:rPr lang="es-CO" sz="2000" b="1" spc="10" dirty="0">
                <a:solidFill>
                  <a:schemeClr val="tx1"/>
                </a:solidFill>
              </a:rPr>
              <a:t>tos </a:t>
            </a:r>
            <a:r>
              <a:rPr lang="es-CO" sz="2000" b="1" spc="5" dirty="0">
                <a:solidFill>
                  <a:schemeClr val="tx1"/>
                </a:solidFill>
              </a:rPr>
              <a:t>d</a:t>
            </a:r>
            <a:r>
              <a:rPr lang="es-CO" sz="2000" b="1" spc="10" dirty="0">
                <a:solidFill>
                  <a:schemeClr val="tx1"/>
                </a:solidFill>
              </a:rPr>
              <a:t>e</a:t>
            </a:r>
            <a:r>
              <a:rPr lang="es-CO" sz="2000" b="1" dirty="0">
                <a:solidFill>
                  <a:schemeClr val="tx1"/>
                </a:solidFill>
              </a:rPr>
              <a:t>	</a:t>
            </a:r>
            <a:r>
              <a:rPr lang="es-CO" sz="2000" b="1" spc="10" dirty="0">
                <a:solidFill>
                  <a:schemeClr val="tx1"/>
                </a:solidFill>
              </a:rPr>
              <a:t>pr</a:t>
            </a:r>
            <a:r>
              <a:rPr lang="es-CO" sz="2000" b="1" dirty="0">
                <a:solidFill>
                  <a:schemeClr val="tx1"/>
                </a:solidFill>
              </a:rPr>
              <a:t>e</a:t>
            </a:r>
            <a:r>
              <a:rPr lang="es-CO" sz="2000" b="1" spc="10" dirty="0">
                <a:solidFill>
                  <a:schemeClr val="tx1"/>
                </a:solidFill>
              </a:rPr>
              <a:t>st</a:t>
            </a:r>
            <a:r>
              <a:rPr lang="es-CO" sz="2000" b="1" spc="15" dirty="0">
                <a:solidFill>
                  <a:schemeClr val="tx1"/>
                </a:solidFill>
              </a:rPr>
              <a:t>a</a:t>
            </a:r>
            <a:r>
              <a:rPr lang="es-CO" sz="2000" b="1" spc="10" dirty="0">
                <a:solidFill>
                  <a:schemeClr val="tx1"/>
                </a:solidFill>
              </a:rPr>
              <a:t>c</a:t>
            </a:r>
            <a:r>
              <a:rPr lang="es-CO" sz="2000" b="1" spc="-5" dirty="0">
                <a:solidFill>
                  <a:schemeClr val="tx1"/>
                </a:solidFill>
              </a:rPr>
              <a:t>i</a:t>
            </a:r>
            <a:r>
              <a:rPr lang="es-CO" sz="2000" b="1" spc="15" dirty="0">
                <a:solidFill>
                  <a:schemeClr val="tx1"/>
                </a:solidFill>
              </a:rPr>
              <a:t>ón </a:t>
            </a:r>
            <a:r>
              <a:rPr lang="es-CO" sz="2000" b="1" spc="5" dirty="0">
                <a:solidFill>
                  <a:schemeClr val="tx1"/>
                </a:solidFill>
              </a:rPr>
              <a:t>d</a:t>
            </a:r>
            <a:r>
              <a:rPr lang="es-CO" sz="2000" b="1" spc="10" dirty="0">
                <a:solidFill>
                  <a:schemeClr val="tx1"/>
                </a:solidFill>
              </a:rPr>
              <a:t>e servicios  </a:t>
            </a:r>
            <a:r>
              <a:rPr lang="es-CO" sz="2000" b="1" spc="5" dirty="0">
                <a:solidFill>
                  <a:schemeClr val="tx1"/>
                </a:solidFill>
              </a:rPr>
              <a:t>personales?</a:t>
            </a:r>
            <a:endParaRPr lang="es-CO" sz="2000" b="1" dirty="0">
              <a:solidFill>
                <a:schemeClr val="tx1"/>
              </a:solidFill>
            </a:endParaRPr>
          </a:p>
        </p:txBody>
      </p:sp>
      <p:sp>
        <p:nvSpPr>
          <p:cNvPr id="7" name="Rectángulo 6">
            <a:extLst>
              <a:ext uri="{FF2B5EF4-FFF2-40B4-BE49-F238E27FC236}">
                <a16:creationId xmlns:a16="http://schemas.microsoft.com/office/drawing/2014/main" id="{7CE2E9A0-84E0-2849-8C98-631B8B658161}"/>
              </a:ext>
            </a:extLst>
          </p:cNvPr>
          <p:cNvSpPr/>
          <p:nvPr/>
        </p:nvSpPr>
        <p:spPr>
          <a:xfrm>
            <a:off x="4148919" y="1638518"/>
            <a:ext cx="4094329" cy="2031325"/>
          </a:xfrm>
          <a:prstGeom prst="rect">
            <a:avLst/>
          </a:prstGeom>
        </p:spPr>
        <p:txBody>
          <a:bodyPr wrap="square">
            <a:spAutoFit/>
          </a:bodyPr>
          <a:lstStyle/>
          <a:p>
            <a:pPr marL="342900" lvl="0" indent="-342900" algn="just">
              <a:buFont typeface="Wingdings" pitchFamily="2" charset="2"/>
              <a:buChar char=""/>
              <a:tabLst>
                <a:tab pos="457200" algn="l"/>
              </a:tabLst>
            </a:pPr>
            <a:r>
              <a:rPr lang="es-CO" dirty="0">
                <a:latin typeface="Arial" panose="020B0604020202020204" pitchFamily="34" charset="0"/>
                <a:ea typeface="Times New Roman" panose="02020603050405020304" pitchFamily="18" charset="0"/>
              </a:rPr>
              <a:t>Ingresos iguales o superiores a </a:t>
            </a:r>
            <a:r>
              <a:rPr lang="es-CO" b="1" dirty="0">
                <a:latin typeface="Arial" panose="020B0604020202020204" pitchFamily="34" charset="0"/>
                <a:ea typeface="Times New Roman" panose="02020603050405020304" pitchFamily="18" charset="0"/>
              </a:rPr>
              <a:t>1 SMMLV*.</a:t>
            </a:r>
            <a:endParaRPr lang="es-CO" sz="1600" dirty="0">
              <a:latin typeface="Times New Roman" panose="02020603050405020304" pitchFamily="18" charset="0"/>
              <a:ea typeface="Times New Roman" panose="02020603050405020304" pitchFamily="18" charset="0"/>
            </a:endParaRPr>
          </a:p>
          <a:p>
            <a:pPr marL="342900" lvl="0" indent="-342900">
              <a:buFont typeface="Wingdings" pitchFamily="2" charset="2"/>
              <a:buChar char=""/>
              <a:tabLst>
                <a:tab pos="457200" algn="l"/>
              </a:tabLst>
            </a:pPr>
            <a:r>
              <a:rPr lang="es-CO" dirty="0">
                <a:latin typeface="Arial" panose="020B0604020202020204" pitchFamily="34" charset="0"/>
                <a:ea typeface="Times New Roman" panose="02020603050405020304" pitchFamily="18" charset="0"/>
              </a:rPr>
              <a:t>Cotización mes vencido con</a:t>
            </a:r>
            <a:r>
              <a:rPr lang="es-ES" dirty="0">
                <a:latin typeface="Arial" panose="020B0604020202020204" pitchFamily="34" charset="0"/>
                <a:ea typeface="Times New Roman" panose="02020603050405020304" pitchFamily="18" charset="0"/>
              </a:rPr>
              <a:t> una base </a:t>
            </a:r>
            <a:r>
              <a:rPr lang="es-CO" dirty="0">
                <a:latin typeface="Arial" panose="020B0604020202020204" pitchFamily="34" charset="0"/>
                <a:ea typeface="Times New Roman" panose="02020603050405020304" pitchFamily="18" charset="0"/>
              </a:rPr>
              <a:t>mínima de cotización del </a:t>
            </a:r>
            <a:r>
              <a:rPr lang="es-CO" b="1" dirty="0">
                <a:latin typeface="Arial" panose="020B0604020202020204" pitchFamily="34" charset="0"/>
                <a:ea typeface="Times New Roman" panose="02020603050405020304" pitchFamily="18" charset="0"/>
              </a:rPr>
              <a:t>40% </a:t>
            </a:r>
            <a:r>
              <a:rPr lang="es-ES" dirty="0">
                <a:latin typeface="Arial" panose="020B0604020202020204" pitchFamily="34" charset="0"/>
                <a:ea typeface="Times New Roman" panose="02020603050405020304" pitchFamily="18" charset="0"/>
              </a:rPr>
              <a:t>del valor </a:t>
            </a:r>
            <a:r>
              <a:rPr lang="es-CO" dirty="0">
                <a:latin typeface="Arial" panose="020B0604020202020204" pitchFamily="34" charset="0"/>
                <a:ea typeface="Times New Roman" panose="02020603050405020304" pitchFamily="18" charset="0"/>
              </a:rPr>
              <a:t>  mensualizado del contrato.</a:t>
            </a:r>
            <a:endParaRPr lang="es-CO" sz="1600" dirty="0">
              <a:latin typeface="Times New Roman" panose="02020603050405020304" pitchFamily="18" charset="0"/>
              <a:ea typeface="Times New Roman" panose="02020603050405020304" pitchFamily="18" charset="0"/>
            </a:endParaRPr>
          </a:p>
          <a:p>
            <a:pPr marL="342900" lvl="0" indent="-342900" algn="just">
              <a:buFont typeface="Wingdings" pitchFamily="2" charset="2"/>
              <a:buChar char=""/>
              <a:tabLst>
                <a:tab pos="457200" algn="l"/>
              </a:tabLst>
            </a:pPr>
            <a:r>
              <a:rPr lang="es-CO" b="1" dirty="0">
                <a:latin typeface="Arial" panose="020B0604020202020204" pitchFamily="34" charset="0"/>
                <a:ea typeface="Times New Roman" panose="02020603050405020304" pitchFamily="18" charset="0"/>
              </a:rPr>
              <a:t>No </a:t>
            </a:r>
            <a:r>
              <a:rPr lang="es-CO" dirty="0">
                <a:latin typeface="Arial" panose="020B0604020202020204" pitchFamily="34" charset="0"/>
                <a:ea typeface="Times New Roman" panose="02020603050405020304" pitchFamily="18" charset="0"/>
              </a:rPr>
              <a:t>hay deducción de costos.</a:t>
            </a:r>
            <a:endParaRPr lang="es-CO" sz="1600" dirty="0">
              <a:latin typeface="Times New Roman" panose="02020603050405020304" pitchFamily="18" charset="0"/>
              <a:ea typeface="Times New Roman" panose="02020603050405020304" pitchFamily="18" charset="0"/>
            </a:endParaRPr>
          </a:p>
          <a:p>
            <a:pPr marL="342900" lvl="0" indent="-342900" algn="just">
              <a:buFont typeface="Wingdings" pitchFamily="2" charset="2"/>
              <a:buChar char=""/>
              <a:tabLst>
                <a:tab pos="457200" algn="l"/>
              </a:tabLst>
            </a:pPr>
            <a:r>
              <a:rPr lang="es-ES" dirty="0">
                <a:latin typeface="Arial" panose="020B0604020202020204" pitchFamily="34" charset="0"/>
                <a:ea typeface="Times New Roman" panose="02020603050405020304" pitchFamily="18" charset="0"/>
              </a:rPr>
              <a:t>Al </a:t>
            </a:r>
            <a:r>
              <a:rPr lang="es-ES" b="1" dirty="0">
                <a:latin typeface="Arial" panose="020B0604020202020204" pitchFamily="34" charset="0"/>
                <a:ea typeface="Times New Roman" panose="02020603050405020304" pitchFamily="18" charset="0"/>
              </a:rPr>
              <a:t>inicio</a:t>
            </a:r>
            <a:r>
              <a:rPr lang="es-ES" dirty="0">
                <a:latin typeface="Arial" panose="020B0604020202020204" pitchFamily="34" charset="0"/>
                <a:ea typeface="Times New Roman" panose="02020603050405020304" pitchFamily="18" charset="0"/>
              </a:rPr>
              <a:t> y al </a:t>
            </a:r>
            <a:r>
              <a:rPr lang="es-ES" b="1" dirty="0">
                <a:latin typeface="Arial" panose="020B0604020202020204" pitchFamily="34" charset="0"/>
                <a:ea typeface="Times New Roman" panose="02020603050405020304" pitchFamily="18" charset="0"/>
              </a:rPr>
              <a:t>final</a:t>
            </a:r>
            <a:r>
              <a:rPr lang="es-ES" dirty="0">
                <a:latin typeface="Arial" panose="020B0604020202020204" pitchFamily="34" charset="0"/>
                <a:ea typeface="Times New Roman" panose="02020603050405020304" pitchFamily="18" charset="0"/>
              </a:rPr>
              <a:t> del contrato se puede realizar cotización proporcional, para lo cual deberá reportar las </a:t>
            </a:r>
            <a:r>
              <a:rPr lang="es-ES" b="1" dirty="0">
                <a:latin typeface="Arial" panose="020B0604020202020204" pitchFamily="34" charset="0"/>
                <a:ea typeface="Times New Roman" panose="02020603050405020304" pitchFamily="18" charset="0"/>
              </a:rPr>
              <a:t>novedades</a:t>
            </a:r>
            <a:r>
              <a:rPr lang="es-ES" dirty="0">
                <a:latin typeface="Arial" panose="020B0604020202020204" pitchFamily="34" charset="0"/>
                <a:ea typeface="Times New Roman" panose="02020603050405020304" pitchFamily="18" charset="0"/>
              </a:rPr>
              <a:t> correspondientes en PILA.</a:t>
            </a:r>
            <a:endParaRPr lang="es-CO" sz="1600" dirty="0">
              <a:effectLst/>
              <a:latin typeface="Times New Roman" panose="02020603050405020304" pitchFamily="18" charset="0"/>
              <a:ea typeface="Times New Roman" panose="02020603050405020304" pitchFamily="18" charset="0"/>
            </a:endParaRPr>
          </a:p>
        </p:txBody>
      </p:sp>
      <p:sp>
        <p:nvSpPr>
          <p:cNvPr id="8" name="Rectángulo 7">
            <a:extLst>
              <a:ext uri="{FF2B5EF4-FFF2-40B4-BE49-F238E27FC236}">
                <a16:creationId xmlns:a16="http://schemas.microsoft.com/office/drawing/2014/main" id="{85E1C3D0-F0FF-2549-B4A4-306BC2CDF65C}"/>
              </a:ext>
            </a:extLst>
          </p:cNvPr>
          <p:cNvSpPr/>
          <p:nvPr/>
        </p:nvSpPr>
        <p:spPr>
          <a:xfrm>
            <a:off x="1453487" y="3697723"/>
            <a:ext cx="4572000" cy="474489"/>
          </a:xfrm>
          <a:prstGeom prst="rect">
            <a:avLst/>
          </a:prstGeom>
        </p:spPr>
        <p:txBody>
          <a:bodyPr>
            <a:spAutoFit/>
          </a:bodyPr>
          <a:lstStyle/>
          <a:p>
            <a:pPr marL="12700">
              <a:spcBef>
                <a:spcPts val="100"/>
              </a:spcBef>
            </a:pPr>
            <a:r>
              <a:rPr lang="es-CO" sz="1200" dirty="0">
                <a:latin typeface="Arial MT"/>
                <a:cs typeface="Arial MT"/>
              </a:rPr>
              <a:t>*La</a:t>
            </a:r>
            <a:r>
              <a:rPr lang="es-CO" sz="1200" spc="-5" dirty="0">
                <a:latin typeface="Arial MT"/>
                <a:cs typeface="Arial MT"/>
              </a:rPr>
              <a:t> </a:t>
            </a:r>
            <a:r>
              <a:rPr lang="es-CO" sz="1200" dirty="0">
                <a:latin typeface="Arial MT"/>
                <a:cs typeface="Arial MT"/>
              </a:rPr>
              <a:t>cotización</a:t>
            </a:r>
            <a:r>
              <a:rPr lang="es-CO" sz="1200" spc="-5" dirty="0">
                <a:latin typeface="Arial MT"/>
                <a:cs typeface="Arial MT"/>
              </a:rPr>
              <a:t> </a:t>
            </a:r>
            <a:r>
              <a:rPr lang="es-CO" sz="1200" dirty="0">
                <a:latin typeface="Arial MT"/>
                <a:cs typeface="Arial MT"/>
              </a:rPr>
              <a:t>no</a:t>
            </a:r>
            <a:r>
              <a:rPr lang="es-CO" sz="1200" spc="-5" dirty="0">
                <a:latin typeface="Arial MT"/>
                <a:cs typeface="Arial MT"/>
              </a:rPr>
              <a:t> </a:t>
            </a:r>
            <a:r>
              <a:rPr lang="es-CO" sz="1200" dirty="0">
                <a:latin typeface="Arial MT"/>
                <a:cs typeface="Arial MT"/>
              </a:rPr>
              <a:t>podrá</a:t>
            </a:r>
            <a:r>
              <a:rPr lang="es-CO" sz="1200" spc="10" dirty="0">
                <a:latin typeface="Arial MT"/>
                <a:cs typeface="Arial MT"/>
              </a:rPr>
              <a:t> </a:t>
            </a:r>
            <a:r>
              <a:rPr lang="es-CO" sz="1200" dirty="0">
                <a:latin typeface="Arial MT"/>
                <a:cs typeface="Arial MT"/>
              </a:rPr>
              <a:t>ser</a:t>
            </a:r>
            <a:r>
              <a:rPr lang="es-CO" sz="1200" spc="-15" dirty="0">
                <a:latin typeface="Arial MT"/>
                <a:cs typeface="Arial MT"/>
              </a:rPr>
              <a:t> </a:t>
            </a:r>
            <a:r>
              <a:rPr lang="es-CO" sz="1200" dirty="0">
                <a:latin typeface="Arial MT"/>
                <a:cs typeface="Arial MT"/>
              </a:rPr>
              <a:t>inferior</a:t>
            </a:r>
            <a:r>
              <a:rPr lang="es-CO" sz="1200" spc="5" dirty="0">
                <a:latin typeface="Arial MT"/>
                <a:cs typeface="Arial MT"/>
              </a:rPr>
              <a:t> </a:t>
            </a:r>
            <a:r>
              <a:rPr lang="es-CO" sz="1200" dirty="0">
                <a:latin typeface="Arial MT"/>
                <a:cs typeface="Arial MT"/>
              </a:rPr>
              <a:t>a 1 </a:t>
            </a:r>
            <a:r>
              <a:rPr lang="es-CO" sz="1200" spc="-25" dirty="0">
                <a:latin typeface="Arial MT"/>
                <a:cs typeface="Arial MT"/>
              </a:rPr>
              <a:t>SMMLV</a:t>
            </a:r>
          </a:p>
          <a:p>
            <a:pPr marL="12700">
              <a:spcBef>
                <a:spcPts val="100"/>
              </a:spcBef>
            </a:pPr>
            <a:r>
              <a:rPr lang="es-CO" sz="1200" spc="-25" dirty="0">
                <a:latin typeface="Arial MT"/>
                <a:cs typeface="Arial MT"/>
              </a:rPr>
              <a:t>*Tope máximo de cotización 25 SMMLV</a:t>
            </a:r>
            <a:endParaRPr lang="es-CO" sz="1200" dirty="0"/>
          </a:p>
        </p:txBody>
      </p:sp>
      <p:pic>
        <p:nvPicPr>
          <p:cNvPr id="11" name="Imagen 10">
            <a:extLst>
              <a:ext uri="{FF2B5EF4-FFF2-40B4-BE49-F238E27FC236}">
                <a16:creationId xmlns:a16="http://schemas.microsoft.com/office/drawing/2014/main" id="{17BC729A-69AC-9E4B-924E-E6D362CDA1C6}"/>
              </a:ext>
            </a:extLst>
          </p:cNvPr>
          <p:cNvPicPr>
            <a:picLocks noChangeAspect="1"/>
          </p:cNvPicPr>
          <p:nvPr/>
        </p:nvPicPr>
        <p:blipFill>
          <a:blip r:embed="rId2"/>
          <a:stretch>
            <a:fillRect/>
          </a:stretch>
        </p:blipFill>
        <p:spPr>
          <a:xfrm>
            <a:off x="1685119" y="1733550"/>
            <a:ext cx="2463800" cy="1676400"/>
          </a:xfrm>
          <a:prstGeom prst="rect">
            <a:avLst/>
          </a:prstGeom>
        </p:spPr>
      </p:pic>
    </p:spTree>
    <p:extLst>
      <p:ext uri="{BB962C8B-B14F-4D97-AF65-F5344CB8AC3E}">
        <p14:creationId xmlns:p14="http://schemas.microsoft.com/office/powerpoint/2010/main" val="222914420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ADE6B99E-ECCE-8A4B-B7A9-9CCD398DD79A}"/>
              </a:ext>
            </a:extLst>
          </p:cNvPr>
          <p:cNvSpPr txBox="1"/>
          <p:nvPr/>
        </p:nvSpPr>
        <p:spPr>
          <a:xfrm>
            <a:off x="1540828" y="410599"/>
            <a:ext cx="8221211" cy="861774"/>
          </a:xfrm>
          <a:prstGeom prst="rect">
            <a:avLst/>
          </a:prstGeom>
          <a:noFill/>
        </p:spPr>
        <p:txBody>
          <a:bodyPr wrap="square" rtlCol="0">
            <a:spAutoFit/>
          </a:bodyPr>
          <a:lstStyle/>
          <a:p>
            <a:r>
              <a:rPr lang="es-ES" sz="1800" b="1" i="0" dirty="0">
                <a:solidFill>
                  <a:schemeClr val="tx1"/>
                </a:solidFill>
                <a:effectLst/>
                <a:latin typeface="+mj-lt"/>
                <a:ea typeface="Verdana" panose="020B0604030504040204" pitchFamily="34" charset="0"/>
              </a:rPr>
              <a:t>Cómo saber si el independiente debe realizar aportes al Fondo de Solidaridad Pensional?</a:t>
            </a:r>
          </a:p>
          <a:p>
            <a:endParaRPr lang="es-CO" dirty="0"/>
          </a:p>
        </p:txBody>
      </p:sp>
      <p:sp>
        <p:nvSpPr>
          <p:cNvPr id="2" name="Rectángulo 1">
            <a:extLst>
              <a:ext uri="{FF2B5EF4-FFF2-40B4-BE49-F238E27FC236}">
                <a16:creationId xmlns:a16="http://schemas.microsoft.com/office/drawing/2014/main" id="{062D41EB-E001-4043-855E-1902A738983B}"/>
              </a:ext>
            </a:extLst>
          </p:cNvPr>
          <p:cNvSpPr/>
          <p:nvPr/>
        </p:nvSpPr>
        <p:spPr>
          <a:xfrm>
            <a:off x="1540828" y="1771821"/>
            <a:ext cx="6062344" cy="1384995"/>
          </a:xfrm>
          <a:prstGeom prst="rect">
            <a:avLst/>
          </a:prstGeom>
        </p:spPr>
        <p:txBody>
          <a:bodyPr wrap="square">
            <a:spAutoFit/>
          </a:bodyPr>
          <a:lstStyle/>
          <a:p>
            <a:pPr algn="just"/>
            <a:r>
              <a:rPr lang="es-CO" dirty="0"/>
              <a:t>Un trabajador independiente debe cotizar al Fondo de Solidaridad Pensional si su ingreso mensual es igual o superior a cuatro (4) salarios mínimos legales mensuales vigentes (smmlv). Artículos 25 al 30 Ley 100 de 1993.</a:t>
            </a:r>
          </a:p>
          <a:p>
            <a:pPr algn="just"/>
            <a:endParaRPr lang="es-CO" dirty="0">
              <a:latin typeface="Verdana" panose="020B0604030504040204" pitchFamily="34" charset="0"/>
              <a:ea typeface="Verdana" panose="020B0604030504040204" pitchFamily="34" charset="0"/>
            </a:endParaRPr>
          </a:p>
          <a:p>
            <a:pPr algn="just"/>
            <a:endParaRPr lang="es-ES" dirty="0">
              <a:latin typeface="Verdana" panose="020B0604030504040204" pitchFamily="34" charset="0"/>
              <a:ea typeface="Verdana" panose="020B0604030504040204" pitchFamily="34" charset="0"/>
            </a:endParaRPr>
          </a:p>
        </p:txBody>
      </p:sp>
      <p:sp>
        <p:nvSpPr>
          <p:cNvPr id="7" name="CuadroTexto 6">
            <a:extLst>
              <a:ext uri="{FF2B5EF4-FFF2-40B4-BE49-F238E27FC236}">
                <a16:creationId xmlns:a16="http://schemas.microsoft.com/office/drawing/2014/main" id="{F707C961-F354-FE46-8854-FCFB49307C51}"/>
              </a:ext>
            </a:extLst>
          </p:cNvPr>
          <p:cNvSpPr txBox="1"/>
          <p:nvPr/>
        </p:nvSpPr>
        <p:spPr>
          <a:xfrm>
            <a:off x="3097779" y="2571750"/>
            <a:ext cx="3828525" cy="307777"/>
          </a:xfrm>
          <a:prstGeom prst="rect">
            <a:avLst/>
          </a:prstGeom>
          <a:noFill/>
        </p:spPr>
        <p:txBody>
          <a:bodyPr wrap="square" rtlCol="0">
            <a:spAutoFit/>
          </a:bodyPr>
          <a:lstStyle/>
          <a:p>
            <a:r>
              <a:rPr lang="es-ES" b="1" dirty="0">
                <a:solidFill>
                  <a:schemeClr val="accent4">
                    <a:lumMod val="50000"/>
                  </a:schemeClr>
                </a:solidFill>
                <a:latin typeface="Verdana" panose="020B0604030504040204" pitchFamily="34" charset="0"/>
                <a:ea typeface="Verdana" panose="020B0604030504040204" pitchFamily="34" charset="0"/>
              </a:rPr>
              <a:t>Cómo debe hacer el aporte?:</a:t>
            </a:r>
            <a:endParaRPr lang="es-CO" b="1" dirty="0">
              <a:solidFill>
                <a:schemeClr val="accent4">
                  <a:lumMod val="50000"/>
                </a:schemeClr>
              </a:solidFill>
              <a:latin typeface="Verdana" panose="020B0604030504040204" pitchFamily="34" charset="0"/>
              <a:ea typeface="Verdana" panose="020B0604030504040204" pitchFamily="34" charset="0"/>
            </a:endParaRPr>
          </a:p>
        </p:txBody>
      </p:sp>
      <p:pic>
        <p:nvPicPr>
          <p:cNvPr id="4" name="Imagen 3">
            <a:extLst>
              <a:ext uri="{FF2B5EF4-FFF2-40B4-BE49-F238E27FC236}">
                <a16:creationId xmlns:a16="http://schemas.microsoft.com/office/drawing/2014/main" id="{8607D033-8D99-974C-B8B8-632F52FDA026}"/>
              </a:ext>
            </a:extLst>
          </p:cNvPr>
          <p:cNvPicPr>
            <a:picLocks noChangeAspect="1"/>
          </p:cNvPicPr>
          <p:nvPr/>
        </p:nvPicPr>
        <p:blipFill>
          <a:blip r:embed="rId2"/>
          <a:stretch>
            <a:fillRect/>
          </a:stretch>
        </p:blipFill>
        <p:spPr>
          <a:xfrm>
            <a:off x="2145956" y="2959511"/>
            <a:ext cx="4514335" cy="1798210"/>
          </a:xfrm>
          <a:prstGeom prst="rect">
            <a:avLst/>
          </a:prstGeom>
        </p:spPr>
      </p:pic>
    </p:spTree>
    <p:extLst>
      <p:ext uri="{BB962C8B-B14F-4D97-AF65-F5344CB8AC3E}">
        <p14:creationId xmlns:p14="http://schemas.microsoft.com/office/powerpoint/2010/main" val="32772277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ADE6B99E-ECCE-8A4B-B7A9-9CCD398DD79A}"/>
              </a:ext>
            </a:extLst>
          </p:cNvPr>
          <p:cNvSpPr txBox="1"/>
          <p:nvPr/>
        </p:nvSpPr>
        <p:spPr>
          <a:xfrm>
            <a:off x="1107290" y="268397"/>
            <a:ext cx="8221211" cy="861774"/>
          </a:xfrm>
          <a:prstGeom prst="rect">
            <a:avLst/>
          </a:prstGeom>
          <a:noFill/>
        </p:spPr>
        <p:txBody>
          <a:bodyPr wrap="square" rtlCol="0">
            <a:spAutoFit/>
          </a:bodyPr>
          <a:lstStyle/>
          <a:p>
            <a:pPr marL="12700">
              <a:spcBef>
                <a:spcPts val="114"/>
              </a:spcBef>
            </a:pPr>
            <a:r>
              <a:rPr lang="es-CO" sz="1800" b="1" spc="15" dirty="0">
                <a:solidFill>
                  <a:srgbClr val="464646"/>
                </a:solidFill>
                <a:latin typeface="Verdana" panose="020B0604030504040204" pitchFamily="34" charset="0"/>
                <a:ea typeface="Verdana" panose="020B0604030504040204" pitchFamily="34" charset="0"/>
              </a:rPr>
              <a:t>¿</a:t>
            </a:r>
            <a:r>
              <a:rPr lang="es-CO" sz="1800" b="1" spc="5" dirty="0">
                <a:solidFill>
                  <a:schemeClr val="tx1"/>
                </a:solidFill>
              </a:rPr>
              <a:t>Cómo cotiza el </a:t>
            </a:r>
            <a:r>
              <a:rPr lang="es-CO" sz="1800" b="1" spc="-55" dirty="0">
                <a:solidFill>
                  <a:schemeClr val="tx1"/>
                </a:solidFill>
              </a:rPr>
              <a:t>I</a:t>
            </a:r>
            <a:r>
              <a:rPr lang="es-CO" sz="1800" b="1" spc="5" dirty="0">
                <a:solidFill>
                  <a:schemeClr val="tx1"/>
                </a:solidFill>
              </a:rPr>
              <a:t>ndependientes que celebra</a:t>
            </a:r>
            <a:r>
              <a:rPr lang="es-CO" sz="1800" b="1" spc="10" dirty="0">
                <a:solidFill>
                  <a:schemeClr val="tx1"/>
                </a:solidFill>
              </a:rPr>
              <a:t> c</a:t>
            </a:r>
            <a:r>
              <a:rPr lang="es-CO" sz="1800" b="1" dirty="0">
                <a:solidFill>
                  <a:schemeClr val="tx1"/>
                </a:solidFill>
              </a:rPr>
              <a:t>o</a:t>
            </a:r>
            <a:r>
              <a:rPr lang="es-CO" sz="1800" b="1" spc="15" dirty="0">
                <a:solidFill>
                  <a:schemeClr val="tx1"/>
                </a:solidFill>
              </a:rPr>
              <a:t>n</a:t>
            </a:r>
            <a:r>
              <a:rPr lang="es-CO" sz="1800" b="1" spc="-5" dirty="0">
                <a:solidFill>
                  <a:schemeClr val="tx1"/>
                </a:solidFill>
              </a:rPr>
              <a:t>t</a:t>
            </a:r>
            <a:r>
              <a:rPr lang="es-CO" sz="1800" b="1" spc="10" dirty="0">
                <a:solidFill>
                  <a:schemeClr val="tx1"/>
                </a:solidFill>
              </a:rPr>
              <a:t>r</a:t>
            </a:r>
            <a:r>
              <a:rPr lang="es-CO" sz="1800" b="1" spc="15" dirty="0">
                <a:solidFill>
                  <a:schemeClr val="tx1"/>
                </a:solidFill>
              </a:rPr>
              <a:t>a</a:t>
            </a:r>
            <a:r>
              <a:rPr lang="es-CO" sz="1800" b="1" spc="10" dirty="0">
                <a:solidFill>
                  <a:schemeClr val="tx1"/>
                </a:solidFill>
              </a:rPr>
              <a:t>tos </a:t>
            </a:r>
            <a:r>
              <a:rPr lang="es-CO" sz="1800" b="1" spc="5" dirty="0">
                <a:solidFill>
                  <a:schemeClr val="tx1"/>
                </a:solidFill>
              </a:rPr>
              <a:t>diferentes a</a:t>
            </a:r>
            <a:r>
              <a:rPr lang="es-CO" sz="1800" b="1" dirty="0">
                <a:solidFill>
                  <a:schemeClr val="tx1"/>
                </a:solidFill>
              </a:rPr>
              <a:t>	</a:t>
            </a:r>
            <a:r>
              <a:rPr lang="es-CO" sz="1800" b="1" spc="10" dirty="0">
                <a:solidFill>
                  <a:schemeClr val="tx1"/>
                </a:solidFill>
              </a:rPr>
              <a:t>pr</a:t>
            </a:r>
            <a:r>
              <a:rPr lang="es-CO" sz="1800" b="1" dirty="0">
                <a:solidFill>
                  <a:schemeClr val="tx1"/>
                </a:solidFill>
              </a:rPr>
              <a:t>e</a:t>
            </a:r>
            <a:r>
              <a:rPr lang="es-CO" sz="1800" b="1" spc="10" dirty="0">
                <a:solidFill>
                  <a:schemeClr val="tx1"/>
                </a:solidFill>
              </a:rPr>
              <a:t>st</a:t>
            </a:r>
            <a:r>
              <a:rPr lang="es-CO" sz="1800" b="1" spc="15" dirty="0">
                <a:solidFill>
                  <a:schemeClr val="tx1"/>
                </a:solidFill>
              </a:rPr>
              <a:t>a</a:t>
            </a:r>
            <a:r>
              <a:rPr lang="es-CO" sz="1800" b="1" spc="10" dirty="0">
                <a:solidFill>
                  <a:schemeClr val="tx1"/>
                </a:solidFill>
              </a:rPr>
              <a:t>c</a:t>
            </a:r>
            <a:r>
              <a:rPr lang="es-CO" sz="1800" b="1" spc="-5" dirty="0">
                <a:solidFill>
                  <a:schemeClr val="tx1"/>
                </a:solidFill>
              </a:rPr>
              <a:t>i</a:t>
            </a:r>
            <a:r>
              <a:rPr lang="es-CO" sz="1800" b="1" spc="15" dirty="0">
                <a:solidFill>
                  <a:schemeClr val="tx1"/>
                </a:solidFill>
              </a:rPr>
              <a:t>ón </a:t>
            </a:r>
            <a:r>
              <a:rPr lang="es-CO" sz="1800" b="1" spc="5" dirty="0">
                <a:solidFill>
                  <a:schemeClr val="tx1"/>
                </a:solidFill>
              </a:rPr>
              <a:t>d</a:t>
            </a:r>
            <a:r>
              <a:rPr lang="es-CO" sz="1800" b="1" spc="10" dirty="0">
                <a:solidFill>
                  <a:schemeClr val="tx1"/>
                </a:solidFill>
              </a:rPr>
              <a:t>e servicios</a:t>
            </a:r>
            <a:r>
              <a:rPr lang="es-CO" sz="1800" b="1" spc="5" dirty="0">
                <a:solidFill>
                  <a:schemeClr val="tx1"/>
                </a:solidFill>
              </a:rPr>
              <a:t>?</a:t>
            </a:r>
            <a:endParaRPr lang="es-CO" sz="1800" b="1" dirty="0">
              <a:solidFill>
                <a:schemeClr val="tx1"/>
              </a:solidFill>
            </a:endParaRPr>
          </a:p>
          <a:p>
            <a:endParaRPr lang="es-CO" dirty="0"/>
          </a:p>
        </p:txBody>
      </p:sp>
      <p:sp>
        <p:nvSpPr>
          <p:cNvPr id="5" name="Rectángulo 4">
            <a:extLst>
              <a:ext uri="{FF2B5EF4-FFF2-40B4-BE49-F238E27FC236}">
                <a16:creationId xmlns:a16="http://schemas.microsoft.com/office/drawing/2014/main" id="{37500F09-D536-4E4C-8129-7BA037424422}"/>
              </a:ext>
            </a:extLst>
          </p:cNvPr>
          <p:cNvSpPr/>
          <p:nvPr/>
        </p:nvSpPr>
        <p:spPr>
          <a:xfrm>
            <a:off x="4333164" y="1422772"/>
            <a:ext cx="3295935" cy="2246769"/>
          </a:xfrm>
          <a:prstGeom prst="rect">
            <a:avLst/>
          </a:prstGeom>
        </p:spPr>
        <p:txBody>
          <a:bodyPr wrap="square">
            <a:spAutoFit/>
          </a:bodyPr>
          <a:lstStyle/>
          <a:p>
            <a:pPr marL="342900" lvl="0" indent="-342900" algn="just">
              <a:buFont typeface="Wingdings" pitchFamily="2" charset="2"/>
              <a:buChar char=""/>
              <a:tabLst>
                <a:tab pos="457200" algn="l"/>
              </a:tabLst>
            </a:pPr>
            <a:r>
              <a:rPr lang="es-CO" dirty="0">
                <a:latin typeface="Arial" panose="020B0604020202020204" pitchFamily="34" charset="0"/>
                <a:ea typeface="Times New Roman" panose="02020603050405020304" pitchFamily="18" charset="0"/>
              </a:rPr>
              <a:t>Puede descontar Costos de acuerdo Art 107 ET o aplicar esquema de Presunción de  Costos.</a:t>
            </a:r>
            <a:endParaRPr lang="es-CO" sz="1600" dirty="0">
              <a:latin typeface="Times New Roman" panose="02020603050405020304" pitchFamily="18" charset="0"/>
              <a:ea typeface="Times New Roman" panose="02020603050405020304" pitchFamily="18" charset="0"/>
            </a:endParaRPr>
          </a:p>
          <a:p>
            <a:pPr marL="342900" lvl="0" indent="-342900" algn="just">
              <a:buFont typeface="Wingdings" pitchFamily="2" charset="2"/>
              <a:buChar char=""/>
              <a:tabLst>
                <a:tab pos="457200" algn="l"/>
              </a:tabLst>
            </a:pPr>
            <a:r>
              <a:rPr lang="es-CO" dirty="0">
                <a:latin typeface="Arial" panose="020B0604020202020204" pitchFamily="34" charset="0"/>
                <a:ea typeface="Times New Roman" panose="02020603050405020304" pitchFamily="18" charset="0"/>
              </a:rPr>
              <a:t>Ingresos netos son inferiores a </a:t>
            </a:r>
            <a:r>
              <a:rPr lang="es-CO" b="1" dirty="0">
                <a:latin typeface="Arial" panose="020B0604020202020204" pitchFamily="34" charset="0"/>
                <a:ea typeface="Times New Roman" panose="02020603050405020304" pitchFamily="18" charset="0"/>
              </a:rPr>
              <a:t>1 SMMLV NO </a:t>
            </a:r>
            <a:r>
              <a:rPr lang="es-CO" dirty="0">
                <a:latin typeface="Arial" panose="020B0604020202020204" pitchFamily="34" charset="0"/>
                <a:ea typeface="Times New Roman" panose="02020603050405020304" pitchFamily="18" charset="0"/>
              </a:rPr>
              <a:t>tiene la obligación de pagar</a:t>
            </a:r>
            <a:r>
              <a:rPr lang="es-CO" b="1" dirty="0">
                <a:latin typeface="Arial" panose="020B0604020202020204" pitchFamily="34" charset="0"/>
                <a:ea typeface="Times New Roman" panose="02020603050405020304" pitchFamily="18" charset="0"/>
              </a:rPr>
              <a:t>.</a:t>
            </a:r>
            <a:endParaRPr lang="es-CO" sz="1600" dirty="0">
              <a:latin typeface="Times New Roman" panose="02020603050405020304" pitchFamily="18" charset="0"/>
              <a:ea typeface="Times New Roman" panose="02020603050405020304" pitchFamily="18" charset="0"/>
            </a:endParaRPr>
          </a:p>
          <a:p>
            <a:pPr marL="342900" lvl="0" indent="-342900" algn="just">
              <a:buFont typeface="Wingdings" pitchFamily="2" charset="2"/>
              <a:buChar char=""/>
              <a:tabLst>
                <a:tab pos="457200" algn="l"/>
              </a:tabLst>
            </a:pPr>
            <a:r>
              <a:rPr lang="es-CO" dirty="0">
                <a:latin typeface="Arial" panose="020B0604020202020204" pitchFamily="34" charset="0"/>
                <a:ea typeface="Times New Roman" panose="02020603050405020304" pitchFamily="18" charset="0"/>
              </a:rPr>
              <a:t>Cotización mes vencido con una base mínima de cotización del </a:t>
            </a:r>
            <a:r>
              <a:rPr lang="es-CO" b="1" dirty="0">
                <a:latin typeface="Arial" panose="020B0604020202020204" pitchFamily="34" charset="0"/>
                <a:ea typeface="Times New Roman" panose="02020603050405020304" pitchFamily="18" charset="0"/>
              </a:rPr>
              <a:t>40% </a:t>
            </a:r>
            <a:r>
              <a:rPr lang="es-CO" dirty="0">
                <a:latin typeface="Arial" panose="020B0604020202020204" pitchFamily="34" charset="0"/>
                <a:ea typeface="Times New Roman" panose="02020603050405020304" pitchFamily="18" charset="0"/>
              </a:rPr>
              <a:t>de los  </a:t>
            </a:r>
            <a:r>
              <a:rPr lang="es-CO" b="1" dirty="0">
                <a:latin typeface="Arial" panose="020B0604020202020204" pitchFamily="34" charset="0"/>
                <a:ea typeface="Times New Roman" panose="02020603050405020304" pitchFamily="18" charset="0"/>
              </a:rPr>
              <a:t>ingresos netos.</a:t>
            </a:r>
            <a:endParaRPr lang="es-CO" sz="1600" dirty="0">
              <a:effectLst/>
              <a:latin typeface="Times New Roman" panose="02020603050405020304" pitchFamily="18" charset="0"/>
              <a:ea typeface="Times New Roman" panose="02020603050405020304" pitchFamily="18" charset="0"/>
            </a:endParaRPr>
          </a:p>
        </p:txBody>
      </p:sp>
      <p:pic>
        <p:nvPicPr>
          <p:cNvPr id="6" name="Imagen 5">
            <a:extLst>
              <a:ext uri="{FF2B5EF4-FFF2-40B4-BE49-F238E27FC236}">
                <a16:creationId xmlns:a16="http://schemas.microsoft.com/office/drawing/2014/main" id="{7AF81948-1887-6A42-9E36-CADCFE0073C9}"/>
              </a:ext>
            </a:extLst>
          </p:cNvPr>
          <p:cNvPicPr>
            <a:picLocks noChangeAspect="1"/>
          </p:cNvPicPr>
          <p:nvPr/>
        </p:nvPicPr>
        <p:blipFill>
          <a:blip r:embed="rId2"/>
          <a:stretch>
            <a:fillRect/>
          </a:stretch>
        </p:blipFill>
        <p:spPr>
          <a:xfrm>
            <a:off x="1688058" y="1448365"/>
            <a:ext cx="2108437" cy="1578781"/>
          </a:xfrm>
          <a:prstGeom prst="rect">
            <a:avLst/>
          </a:prstGeom>
        </p:spPr>
      </p:pic>
      <p:sp>
        <p:nvSpPr>
          <p:cNvPr id="7" name="Rectángulo 6">
            <a:extLst>
              <a:ext uri="{FF2B5EF4-FFF2-40B4-BE49-F238E27FC236}">
                <a16:creationId xmlns:a16="http://schemas.microsoft.com/office/drawing/2014/main" id="{1EF145A4-E085-534F-9D1B-5B57E7874501}"/>
              </a:ext>
            </a:extLst>
          </p:cNvPr>
          <p:cNvSpPr/>
          <p:nvPr/>
        </p:nvSpPr>
        <p:spPr>
          <a:xfrm>
            <a:off x="1688058" y="3750634"/>
            <a:ext cx="4572000" cy="443711"/>
          </a:xfrm>
          <a:prstGeom prst="rect">
            <a:avLst/>
          </a:prstGeom>
        </p:spPr>
        <p:txBody>
          <a:bodyPr>
            <a:spAutoFit/>
          </a:bodyPr>
          <a:lstStyle/>
          <a:p>
            <a:pPr marL="12700">
              <a:spcBef>
                <a:spcPts val="100"/>
              </a:spcBef>
            </a:pPr>
            <a:r>
              <a:rPr lang="es-CO" sz="1100" dirty="0">
                <a:latin typeface="+mj-lt"/>
                <a:ea typeface="Verdana" panose="020B0604030504040204" pitchFamily="34" charset="0"/>
                <a:cs typeface="Arial MT"/>
              </a:rPr>
              <a:t>*</a:t>
            </a:r>
            <a:r>
              <a:rPr lang="es-CO" sz="1100" dirty="0">
                <a:latin typeface="+mj-lt"/>
                <a:cs typeface="Arial MT"/>
              </a:rPr>
              <a:t>La</a:t>
            </a:r>
            <a:r>
              <a:rPr lang="es-CO" sz="1100" spc="-5" dirty="0">
                <a:latin typeface="+mj-lt"/>
                <a:cs typeface="Arial MT"/>
              </a:rPr>
              <a:t> </a:t>
            </a:r>
            <a:r>
              <a:rPr lang="es-CO" sz="1100" dirty="0">
                <a:latin typeface="+mj-lt"/>
                <a:cs typeface="Arial MT"/>
              </a:rPr>
              <a:t>cotización</a:t>
            </a:r>
            <a:r>
              <a:rPr lang="es-CO" sz="1100" spc="-5" dirty="0">
                <a:latin typeface="+mj-lt"/>
                <a:cs typeface="Arial MT"/>
              </a:rPr>
              <a:t> </a:t>
            </a:r>
            <a:r>
              <a:rPr lang="es-CO" sz="1100" dirty="0">
                <a:latin typeface="+mj-lt"/>
                <a:cs typeface="Arial MT"/>
              </a:rPr>
              <a:t>no</a:t>
            </a:r>
            <a:r>
              <a:rPr lang="es-CO" sz="1100" spc="-5" dirty="0">
                <a:latin typeface="+mj-lt"/>
                <a:cs typeface="Arial MT"/>
              </a:rPr>
              <a:t> </a:t>
            </a:r>
            <a:r>
              <a:rPr lang="es-CO" sz="1100" dirty="0">
                <a:latin typeface="+mj-lt"/>
                <a:cs typeface="Arial MT"/>
              </a:rPr>
              <a:t>podrá</a:t>
            </a:r>
            <a:r>
              <a:rPr lang="es-CO" sz="1100" spc="10" dirty="0">
                <a:latin typeface="+mj-lt"/>
                <a:cs typeface="Arial MT"/>
              </a:rPr>
              <a:t> </a:t>
            </a:r>
            <a:r>
              <a:rPr lang="es-CO" sz="1100" dirty="0">
                <a:latin typeface="+mj-lt"/>
                <a:cs typeface="Arial MT"/>
              </a:rPr>
              <a:t>ser</a:t>
            </a:r>
            <a:r>
              <a:rPr lang="es-CO" sz="1100" spc="-15" dirty="0">
                <a:latin typeface="+mj-lt"/>
                <a:cs typeface="Arial MT"/>
              </a:rPr>
              <a:t> </a:t>
            </a:r>
            <a:r>
              <a:rPr lang="es-CO" sz="1100" dirty="0">
                <a:latin typeface="+mj-lt"/>
                <a:cs typeface="Arial MT"/>
              </a:rPr>
              <a:t>inferior</a:t>
            </a:r>
            <a:r>
              <a:rPr lang="es-CO" sz="1100" spc="5" dirty="0">
                <a:latin typeface="+mj-lt"/>
                <a:cs typeface="Arial MT"/>
              </a:rPr>
              <a:t> </a:t>
            </a:r>
            <a:r>
              <a:rPr lang="es-CO" sz="1100" dirty="0">
                <a:latin typeface="+mj-lt"/>
                <a:cs typeface="Arial MT"/>
              </a:rPr>
              <a:t>a 1 </a:t>
            </a:r>
            <a:r>
              <a:rPr lang="es-CO" sz="1100" spc="-25" dirty="0">
                <a:latin typeface="+mj-lt"/>
                <a:cs typeface="Arial MT"/>
              </a:rPr>
              <a:t>SMMLV</a:t>
            </a:r>
          </a:p>
          <a:p>
            <a:pPr marL="12700">
              <a:spcBef>
                <a:spcPts val="100"/>
              </a:spcBef>
            </a:pPr>
            <a:r>
              <a:rPr lang="es-CO" sz="1100" spc="-25" dirty="0">
                <a:latin typeface="+mj-lt"/>
                <a:cs typeface="Arial MT"/>
              </a:rPr>
              <a:t>*Tope máximo de cotización 25 SMMLV</a:t>
            </a:r>
            <a:endParaRPr lang="es-CO" dirty="0">
              <a:latin typeface="+mj-lt"/>
              <a:cs typeface="Arial MT"/>
            </a:endParaRPr>
          </a:p>
        </p:txBody>
      </p:sp>
    </p:spTree>
    <p:extLst>
      <p:ext uri="{BB962C8B-B14F-4D97-AF65-F5344CB8AC3E}">
        <p14:creationId xmlns:p14="http://schemas.microsoft.com/office/powerpoint/2010/main" val="42737622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ADE6B99E-ECCE-8A4B-B7A9-9CCD398DD79A}"/>
              </a:ext>
            </a:extLst>
          </p:cNvPr>
          <p:cNvSpPr txBox="1"/>
          <p:nvPr/>
        </p:nvSpPr>
        <p:spPr>
          <a:xfrm>
            <a:off x="1399159" y="204454"/>
            <a:ext cx="8221211" cy="646331"/>
          </a:xfrm>
          <a:prstGeom prst="rect">
            <a:avLst/>
          </a:prstGeom>
          <a:noFill/>
        </p:spPr>
        <p:txBody>
          <a:bodyPr wrap="square" rtlCol="0">
            <a:spAutoFit/>
          </a:bodyPr>
          <a:lstStyle/>
          <a:p>
            <a:pPr marL="1682750">
              <a:spcBef>
                <a:spcPts val="95"/>
              </a:spcBef>
            </a:pPr>
            <a:r>
              <a:rPr lang="es-CO" sz="1800" b="1" spc="-5" dirty="0">
                <a:ea typeface="Verdana" panose="020B0604030504040204" pitchFamily="34" charset="0"/>
              </a:rPr>
              <a:t>Presunción</a:t>
            </a:r>
            <a:r>
              <a:rPr lang="es-CO" sz="1800" b="1" spc="-20" dirty="0">
                <a:ea typeface="Verdana" panose="020B0604030504040204" pitchFamily="34" charset="0"/>
              </a:rPr>
              <a:t> </a:t>
            </a:r>
            <a:r>
              <a:rPr lang="es-CO" sz="1800" b="1" spc="-5" dirty="0">
                <a:ea typeface="Verdana" panose="020B0604030504040204" pitchFamily="34" charset="0"/>
              </a:rPr>
              <a:t>de</a:t>
            </a:r>
            <a:r>
              <a:rPr lang="es-CO" sz="1800" b="1" spc="-35" dirty="0">
                <a:ea typeface="Verdana" panose="020B0604030504040204" pitchFamily="34" charset="0"/>
              </a:rPr>
              <a:t> </a:t>
            </a:r>
            <a:r>
              <a:rPr lang="es-CO" sz="1800" b="1" spc="-5" dirty="0">
                <a:ea typeface="Verdana" panose="020B0604030504040204" pitchFamily="34" charset="0"/>
              </a:rPr>
              <a:t>costos*</a:t>
            </a:r>
            <a:endParaRPr lang="es-CO" sz="1800" b="1" dirty="0">
              <a:ea typeface="Verdana" panose="020B0604030504040204" pitchFamily="34" charset="0"/>
            </a:endParaRPr>
          </a:p>
          <a:p>
            <a:pPr marL="12700"/>
            <a:r>
              <a:rPr lang="es-CO" sz="1800" b="1" spc="-5" dirty="0">
                <a:solidFill>
                  <a:srgbClr val="5E5E5E"/>
                </a:solidFill>
                <a:ea typeface="Verdana" panose="020B0604030504040204" pitchFamily="34" charset="0"/>
                <a:cs typeface="Arial MT"/>
              </a:rPr>
              <a:t>Decreto</a:t>
            </a:r>
            <a:r>
              <a:rPr lang="es-CO" sz="1800" b="1" dirty="0">
                <a:solidFill>
                  <a:srgbClr val="5E5E5E"/>
                </a:solidFill>
                <a:ea typeface="Verdana" panose="020B0604030504040204" pitchFamily="34" charset="0"/>
                <a:cs typeface="Arial MT"/>
              </a:rPr>
              <a:t> </a:t>
            </a:r>
            <a:r>
              <a:rPr lang="es-CO" sz="1800" b="1" spc="-5" dirty="0">
                <a:solidFill>
                  <a:srgbClr val="4471C4"/>
                </a:solidFill>
                <a:ea typeface="Verdana" panose="020B0604030504040204" pitchFamily="34" charset="0"/>
                <a:cs typeface="Arial MT"/>
              </a:rPr>
              <a:t>1601</a:t>
            </a:r>
            <a:r>
              <a:rPr lang="es-CO" sz="1800" b="1" spc="-10" dirty="0">
                <a:solidFill>
                  <a:srgbClr val="4471C4"/>
                </a:solidFill>
                <a:ea typeface="Verdana" panose="020B0604030504040204" pitchFamily="34" charset="0"/>
                <a:cs typeface="Arial MT"/>
              </a:rPr>
              <a:t> </a:t>
            </a:r>
            <a:r>
              <a:rPr lang="es-CO" sz="1800" b="1" spc="-5" dirty="0">
                <a:solidFill>
                  <a:srgbClr val="5E5E5E"/>
                </a:solidFill>
                <a:ea typeface="Verdana" panose="020B0604030504040204" pitchFamily="34" charset="0"/>
                <a:cs typeface="Arial MT"/>
              </a:rPr>
              <a:t>de</a:t>
            </a:r>
            <a:r>
              <a:rPr lang="es-CO" sz="1800" b="1" dirty="0">
                <a:solidFill>
                  <a:srgbClr val="5E5E5E"/>
                </a:solidFill>
                <a:ea typeface="Verdana" panose="020B0604030504040204" pitchFamily="34" charset="0"/>
                <a:cs typeface="Arial MT"/>
              </a:rPr>
              <a:t> </a:t>
            </a:r>
            <a:r>
              <a:rPr lang="es-CO" sz="1800" b="1" spc="-5" dirty="0">
                <a:solidFill>
                  <a:srgbClr val="5E5E5E"/>
                </a:solidFill>
                <a:ea typeface="Verdana" panose="020B0604030504040204" pitchFamily="34" charset="0"/>
                <a:cs typeface="Arial MT"/>
              </a:rPr>
              <a:t>agosto de</a:t>
            </a:r>
            <a:r>
              <a:rPr lang="es-CO" sz="1800" b="1" dirty="0">
                <a:solidFill>
                  <a:srgbClr val="5E5E5E"/>
                </a:solidFill>
                <a:ea typeface="Verdana" panose="020B0604030504040204" pitchFamily="34" charset="0"/>
                <a:cs typeface="Arial MT"/>
              </a:rPr>
              <a:t> </a:t>
            </a:r>
            <a:r>
              <a:rPr lang="es-CO" sz="1800" b="1" spc="-5" dirty="0">
                <a:solidFill>
                  <a:srgbClr val="5E5E5E"/>
                </a:solidFill>
                <a:ea typeface="Verdana" panose="020B0604030504040204" pitchFamily="34" charset="0"/>
                <a:cs typeface="Arial MT"/>
              </a:rPr>
              <a:t>2022</a:t>
            </a:r>
            <a:endParaRPr lang="es-CO" dirty="0"/>
          </a:p>
        </p:txBody>
      </p:sp>
      <p:sp>
        <p:nvSpPr>
          <p:cNvPr id="2" name="Rectángulo 1">
            <a:extLst>
              <a:ext uri="{FF2B5EF4-FFF2-40B4-BE49-F238E27FC236}">
                <a16:creationId xmlns:a16="http://schemas.microsoft.com/office/drawing/2014/main" id="{D9A723FD-0047-CA4C-905F-D9084D37B386}"/>
              </a:ext>
            </a:extLst>
          </p:cNvPr>
          <p:cNvSpPr/>
          <p:nvPr/>
        </p:nvSpPr>
        <p:spPr>
          <a:xfrm>
            <a:off x="1540828" y="1281672"/>
            <a:ext cx="6060974" cy="1384995"/>
          </a:xfrm>
          <a:prstGeom prst="rect">
            <a:avLst/>
          </a:prstGeom>
        </p:spPr>
        <p:txBody>
          <a:bodyPr wrap="square">
            <a:spAutoFit/>
          </a:bodyPr>
          <a:lstStyle/>
          <a:p>
            <a:pPr marL="309880" indent="-297815" algn="just">
              <a:spcBef>
                <a:spcPts val="130"/>
              </a:spcBef>
              <a:buFont typeface="Wingdings"/>
              <a:buChar char=""/>
              <a:tabLst>
                <a:tab pos="310515" algn="l"/>
              </a:tabLst>
            </a:pPr>
            <a:r>
              <a:rPr lang="es-CO" spc="15" dirty="0">
                <a:latin typeface="Verdana" panose="020B0604030504040204" pitchFamily="34" charset="0"/>
                <a:ea typeface="Verdana" panose="020B0604030504040204" pitchFamily="34" charset="0"/>
                <a:cs typeface="Arial MT"/>
              </a:rPr>
              <a:t>Se crea</a:t>
            </a:r>
            <a:r>
              <a:rPr lang="es-CO" spc="440" dirty="0">
                <a:latin typeface="Verdana" panose="020B0604030504040204" pitchFamily="34" charset="0"/>
                <a:ea typeface="Verdana" panose="020B0604030504040204" pitchFamily="34" charset="0"/>
                <a:cs typeface="Arial MT"/>
              </a:rPr>
              <a:t> </a:t>
            </a:r>
            <a:r>
              <a:rPr lang="es-CO" spc="20" dirty="0">
                <a:latin typeface="Verdana" panose="020B0604030504040204" pitchFamily="34" charset="0"/>
                <a:ea typeface="Verdana" panose="020B0604030504040204" pitchFamily="34" charset="0"/>
                <a:cs typeface="Arial MT"/>
              </a:rPr>
              <a:t>un</a:t>
            </a:r>
            <a:r>
              <a:rPr lang="es-CO" spc="445" dirty="0">
                <a:latin typeface="Verdana" panose="020B0604030504040204" pitchFamily="34" charset="0"/>
                <a:ea typeface="Verdana" panose="020B0604030504040204" pitchFamily="34" charset="0"/>
                <a:cs typeface="Arial MT"/>
              </a:rPr>
              <a:t> </a:t>
            </a:r>
            <a:r>
              <a:rPr lang="es-CO" spc="20" dirty="0">
                <a:latin typeface="Verdana" panose="020B0604030504040204" pitchFamily="34" charset="0"/>
                <a:ea typeface="Verdana" panose="020B0604030504040204" pitchFamily="34" charset="0"/>
                <a:cs typeface="Arial MT"/>
              </a:rPr>
              <a:t>mecanismo</a:t>
            </a:r>
            <a:r>
              <a:rPr lang="es-CO" spc="455" dirty="0">
                <a:latin typeface="Verdana" panose="020B0604030504040204" pitchFamily="34" charset="0"/>
                <a:ea typeface="Verdana" panose="020B0604030504040204" pitchFamily="34" charset="0"/>
                <a:cs typeface="Arial MT"/>
              </a:rPr>
              <a:t> </a:t>
            </a:r>
            <a:r>
              <a:rPr lang="es-CO" spc="20" dirty="0">
                <a:latin typeface="Verdana" panose="020B0604030504040204" pitchFamily="34" charset="0"/>
                <a:ea typeface="Verdana" panose="020B0604030504040204" pitchFamily="34" charset="0"/>
                <a:cs typeface="Arial MT"/>
              </a:rPr>
              <a:t>para</a:t>
            </a:r>
            <a:r>
              <a:rPr lang="es-CO" spc="445" dirty="0">
                <a:latin typeface="Verdana" panose="020B0604030504040204" pitchFamily="34" charset="0"/>
                <a:ea typeface="Verdana" panose="020B0604030504040204" pitchFamily="34" charset="0"/>
                <a:cs typeface="Arial MT"/>
              </a:rPr>
              <a:t> </a:t>
            </a:r>
            <a:r>
              <a:rPr lang="es-CO" spc="15" dirty="0">
                <a:latin typeface="Verdana" panose="020B0604030504040204" pitchFamily="34" charset="0"/>
                <a:ea typeface="Verdana" panose="020B0604030504040204" pitchFamily="34" charset="0"/>
                <a:cs typeface="Arial MT"/>
              </a:rPr>
              <a:t>la</a:t>
            </a:r>
            <a:r>
              <a:rPr lang="es-CO" spc="450" dirty="0">
                <a:latin typeface="Verdana" panose="020B0604030504040204" pitchFamily="34" charset="0"/>
                <a:ea typeface="Verdana" panose="020B0604030504040204" pitchFamily="34" charset="0"/>
                <a:cs typeface="Arial MT"/>
              </a:rPr>
              <a:t> </a:t>
            </a:r>
            <a:r>
              <a:rPr lang="es-CO" spc="15" dirty="0">
                <a:latin typeface="Verdana" panose="020B0604030504040204" pitchFamily="34" charset="0"/>
                <a:ea typeface="Verdana" panose="020B0604030504040204" pitchFamily="34" charset="0"/>
                <a:cs typeface="Arial MT"/>
              </a:rPr>
              <a:t>aplicación</a:t>
            </a:r>
            <a:r>
              <a:rPr lang="es-CO" spc="450" dirty="0">
                <a:latin typeface="Verdana" panose="020B0604030504040204" pitchFamily="34" charset="0"/>
                <a:ea typeface="Verdana" panose="020B0604030504040204" pitchFamily="34" charset="0"/>
                <a:cs typeface="Arial MT"/>
              </a:rPr>
              <a:t> </a:t>
            </a:r>
            <a:r>
              <a:rPr lang="es-CO" spc="20" dirty="0">
                <a:latin typeface="Verdana" panose="020B0604030504040204" pitchFamily="34" charset="0"/>
                <a:ea typeface="Verdana" panose="020B0604030504040204" pitchFamily="34" charset="0"/>
                <a:cs typeface="Arial MT"/>
              </a:rPr>
              <a:t>de</a:t>
            </a:r>
            <a:r>
              <a:rPr lang="es-CO" spc="450" dirty="0">
                <a:latin typeface="Verdana" panose="020B0604030504040204" pitchFamily="34" charset="0"/>
                <a:ea typeface="Verdana" panose="020B0604030504040204" pitchFamily="34" charset="0"/>
                <a:cs typeface="Arial MT"/>
              </a:rPr>
              <a:t> </a:t>
            </a:r>
            <a:r>
              <a:rPr lang="es-CO" spc="15" dirty="0">
                <a:latin typeface="Verdana" panose="020B0604030504040204" pitchFamily="34" charset="0"/>
                <a:ea typeface="Verdana" panose="020B0604030504040204" pitchFamily="34" charset="0"/>
                <a:cs typeface="Arial MT"/>
              </a:rPr>
              <a:t>un</a:t>
            </a:r>
            <a:r>
              <a:rPr lang="es-CO" spc="480" dirty="0">
                <a:latin typeface="Verdana" panose="020B0604030504040204" pitchFamily="34" charset="0"/>
                <a:ea typeface="Verdana" panose="020B0604030504040204" pitchFamily="34" charset="0"/>
                <a:cs typeface="Arial MT"/>
              </a:rPr>
              <a:t> </a:t>
            </a:r>
            <a:r>
              <a:rPr lang="es-CO" b="1" spc="25" dirty="0">
                <a:latin typeface="Verdana" panose="020B0604030504040204" pitchFamily="34" charset="0"/>
                <a:ea typeface="Verdana" panose="020B0604030504040204" pitchFamily="34" charset="0"/>
              </a:rPr>
              <a:t>%</a:t>
            </a:r>
            <a:r>
              <a:rPr lang="es-CO" b="1" spc="180" dirty="0">
                <a:latin typeface="Verdana" panose="020B0604030504040204" pitchFamily="34" charset="0"/>
                <a:ea typeface="Verdana" panose="020B0604030504040204" pitchFamily="34" charset="0"/>
              </a:rPr>
              <a:t> </a:t>
            </a:r>
            <a:r>
              <a:rPr lang="es-CO" spc="20" dirty="0">
                <a:latin typeface="Verdana" panose="020B0604030504040204" pitchFamily="34" charset="0"/>
                <a:ea typeface="Verdana" panose="020B0604030504040204" pitchFamily="34" charset="0"/>
                <a:cs typeface="Arial MT"/>
              </a:rPr>
              <a:t>que</a:t>
            </a:r>
            <a:r>
              <a:rPr lang="es-CO" spc="445" dirty="0">
                <a:latin typeface="Verdana" panose="020B0604030504040204" pitchFamily="34" charset="0"/>
                <a:ea typeface="Verdana" panose="020B0604030504040204" pitchFamily="34" charset="0"/>
                <a:cs typeface="Arial MT"/>
              </a:rPr>
              <a:t> </a:t>
            </a:r>
            <a:r>
              <a:rPr lang="es-CO" spc="15" dirty="0">
                <a:latin typeface="Verdana" panose="020B0604030504040204" pitchFamily="34" charset="0"/>
                <a:ea typeface="Verdana" panose="020B0604030504040204" pitchFamily="34" charset="0"/>
                <a:cs typeface="Arial MT"/>
              </a:rPr>
              <a:t>estima</a:t>
            </a:r>
            <a:r>
              <a:rPr lang="es-CO" spc="450" dirty="0">
                <a:latin typeface="Verdana" panose="020B0604030504040204" pitchFamily="34" charset="0"/>
                <a:ea typeface="Verdana" panose="020B0604030504040204" pitchFamily="34" charset="0"/>
                <a:cs typeface="Arial MT"/>
              </a:rPr>
              <a:t> </a:t>
            </a:r>
            <a:r>
              <a:rPr lang="es-CO" spc="15" dirty="0">
                <a:latin typeface="Verdana" panose="020B0604030504040204" pitchFamily="34" charset="0"/>
                <a:ea typeface="Verdana" panose="020B0604030504040204" pitchFamily="34" charset="0"/>
                <a:cs typeface="Arial MT"/>
              </a:rPr>
              <a:t>los</a:t>
            </a:r>
            <a:r>
              <a:rPr lang="es-CO" spc="450" dirty="0">
                <a:latin typeface="Verdana" panose="020B0604030504040204" pitchFamily="34" charset="0"/>
                <a:ea typeface="Verdana" panose="020B0604030504040204" pitchFamily="34" charset="0"/>
                <a:cs typeface="Arial MT"/>
              </a:rPr>
              <a:t> </a:t>
            </a:r>
            <a:r>
              <a:rPr lang="es-CO" spc="20" dirty="0">
                <a:latin typeface="Verdana" panose="020B0604030504040204" pitchFamily="34" charset="0"/>
                <a:ea typeface="Verdana" panose="020B0604030504040204" pitchFamily="34" charset="0"/>
                <a:cs typeface="Arial MT"/>
              </a:rPr>
              <a:t>costos</a:t>
            </a:r>
            <a:r>
              <a:rPr lang="es-CO" spc="455" dirty="0">
                <a:latin typeface="Verdana" panose="020B0604030504040204" pitchFamily="34" charset="0"/>
                <a:ea typeface="Verdana" panose="020B0604030504040204" pitchFamily="34" charset="0"/>
                <a:cs typeface="Arial MT"/>
              </a:rPr>
              <a:t> </a:t>
            </a:r>
            <a:r>
              <a:rPr lang="es-CO" spc="20" dirty="0">
                <a:latin typeface="Verdana" panose="020B0604030504040204" pitchFamily="34" charset="0"/>
                <a:ea typeface="Verdana" panose="020B0604030504040204" pitchFamily="34" charset="0"/>
                <a:cs typeface="Arial MT"/>
              </a:rPr>
              <a:t>asociados</a:t>
            </a:r>
            <a:r>
              <a:rPr lang="es-CO" spc="455" dirty="0">
                <a:latin typeface="Verdana" panose="020B0604030504040204" pitchFamily="34" charset="0"/>
                <a:ea typeface="Verdana" panose="020B0604030504040204" pitchFamily="34" charset="0"/>
                <a:cs typeface="Arial MT"/>
              </a:rPr>
              <a:t> </a:t>
            </a:r>
            <a:r>
              <a:rPr lang="es-CO" spc="20" dirty="0">
                <a:latin typeface="Verdana" panose="020B0604030504040204" pitchFamily="34" charset="0"/>
                <a:ea typeface="Verdana" panose="020B0604030504040204" pitchFamily="34" charset="0"/>
                <a:cs typeface="Arial MT"/>
              </a:rPr>
              <a:t>a</a:t>
            </a:r>
            <a:r>
              <a:rPr lang="es-CO" spc="450" dirty="0">
                <a:latin typeface="Verdana" panose="020B0604030504040204" pitchFamily="34" charset="0"/>
                <a:ea typeface="Verdana" panose="020B0604030504040204" pitchFamily="34" charset="0"/>
                <a:cs typeface="Arial MT"/>
              </a:rPr>
              <a:t> </a:t>
            </a:r>
            <a:r>
              <a:rPr lang="es-CO" spc="15" dirty="0">
                <a:latin typeface="Verdana" panose="020B0604030504040204" pitchFamily="34" charset="0"/>
                <a:ea typeface="Verdana" panose="020B0604030504040204" pitchFamily="34" charset="0"/>
                <a:cs typeface="Arial MT"/>
              </a:rPr>
              <a:t>una act</a:t>
            </a:r>
            <a:r>
              <a:rPr lang="es-CO" spc="10" dirty="0">
                <a:latin typeface="Verdana" panose="020B0604030504040204" pitchFamily="34" charset="0"/>
                <a:ea typeface="Verdana" panose="020B0604030504040204" pitchFamily="34" charset="0"/>
                <a:cs typeface="Arial MT"/>
              </a:rPr>
              <a:t>iv</a:t>
            </a:r>
            <a:r>
              <a:rPr lang="es-CO" spc="5" dirty="0">
                <a:latin typeface="Verdana" panose="020B0604030504040204" pitchFamily="34" charset="0"/>
                <a:ea typeface="Verdana" panose="020B0604030504040204" pitchFamily="34" charset="0"/>
                <a:cs typeface="Arial MT"/>
              </a:rPr>
              <a:t>i</a:t>
            </a:r>
            <a:r>
              <a:rPr lang="es-CO" spc="20" dirty="0">
                <a:latin typeface="Verdana" panose="020B0604030504040204" pitchFamily="34" charset="0"/>
                <a:ea typeface="Verdana" panose="020B0604030504040204" pitchFamily="34" charset="0"/>
                <a:cs typeface="Arial MT"/>
              </a:rPr>
              <a:t>d</a:t>
            </a:r>
            <a:r>
              <a:rPr lang="es-CO" spc="15" dirty="0">
                <a:latin typeface="Verdana" panose="020B0604030504040204" pitchFamily="34" charset="0"/>
                <a:ea typeface="Verdana" panose="020B0604030504040204" pitchFamily="34" charset="0"/>
                <a:cs typeface="Arial MT"/>
              </a:rPr>
              <a:t>a</a:t>
            </a:r>
            <a:r>
              <a:rPr lang="es-CO" spc="20" dirty="0">
                <a:latin typeface="Verdana" panose="020B0604030504040204" pitchFamily="34" charset="0"/>
                <a:ea typeface="Verdana" panose="020B0604030504040204" pitchFamily="34" charset="0"/>
                <a:cs typeface="Arial MT"/>
              </a:rPr>
              <a:t>d</a:t>
            </a:r>
            <a:r>
              <a:rPr lang="es-CO" spc="10" dirty="0">
                <a:latin typeface="Verdana" panose="020B0604030504040204" pitchFamily="34" charset="0"/>
                <a:ea typeface="Verdana" panose="020B0604030504040204" pitchFamily="34" charset="0"/>
                <a:cs typeface="Arial MT"/>
              </a:rPr>
              <a:t>. </a:t>
            </a:r>
            <a:r>
              <a:rPr lang="es-CO" spc="20" dirty="0">
                <a:latin typeface="Verdana" panose="020B0604030504040204" pitchFamily="34" charset="0"/>
                <a:ea typeface="Verdana" panose="020B0604030504040204" pitchFamily="34" charset="0"/>
                <a:cs typeface="Arial MT"/>
              </a:rPr>
              <a:t>Pa</a:t>
            </a:r>
            <a:r>
              <a:rPr lang="es-CO" spc="15" dirty="0">
                <a:latin typeface="Verdana" panose="020B0604030504040204" pitchFamily="34" charset="0"/>
                <a:ea typeface="Verdana" panose="020B0604030504040204" pitchFamily="34" charset="0"/>
                <a:cs typeface="Arial MT"/>
              </a:rPr>
              <a:t>ra</a:t>
            </a:r>
            <a:r>
              <a:rPr lang="es-CO" dirty="0">
                <a:latin typeface="Verdana" panose="020B0604030504040204" pitchFamily="34" charset="0"/>
                <a:ea typeface="Verdana" panose="020B0604030504040204" pitchFamily="34" charset="0"/>
                <a:cs typeface="Arial MT"/>
              </a:rPr>
              <a:t>	</a:t>
            </a:r>
            <a:r>
              <a:rPr lang="es-CO" spc="5" dirty="0">
                <a:latin typeface="Verdana" panose="020B0604030504040204" pitchFamily="34" charset="0"/>
                <a:ea typeface="Verdana" panose="020B0604030504040204" pitchFamily="34" charset="0"/>
                <a:cs typeface="Arial MT"/>
              </a:rPr>
              <a:t>l</a:t>
            </a:r>
            <a:r>
              <a:rPr lang="es-CO" spc="10" dirty="0">
                <a:latin typeface="Verdana" panose="020B0604030504040204" pitchFamily="34" charset="0"/>
                <a:ea typeface="Verdana" panose="020B0604030504040204" pitchFamily="34" charset="0"/>
                <a:cs typeface="Arial MT"/>
              </a:rPr>
              <a:t>o</a:t>
            </a:r>
            <a:r>
              <a:rPr lang="es-CO" spc="15" dirty="0">
                <a:solidFill>
                  <a:srgbClr val="585858"/>
                </a:solidFill>
                <a:latin typeface="Verdana" panose="020B0604030504040204" pitchFamily="34" charset="0"/>
                <a:ea typeface="Verdana" panose="020B0604030504040204" pitchFamily="34" charset="0"/>
                <a:cs typeface="Arial MT"/>
              </a:rPr>
              <a:t>s</a:t>
            </a:r>
            <a:r>
              <a:rPr lang="es-CO" dirty="0">
                <a:solidFill>
                  <a:srgbClr val="585858"/>
                </a:solidFill>
                <a:latin typeface="Verdana" panose="020B0604030504040204" pitchFamily="34" charset="0"/>
                <a:ea typeface="Verdana" panose="020B0604030504040204" pitchFamily="34" charset="0"/>
                <a:cs typeface="Arial MT"/>
              </a:rPr>
              <a:t>	</a:t>
            </a:r>
            <a:r>
              <a:rPr lang="es-CO" b="1" spc="10" dirty="0">
                <a:solidFill>
                  <a:srgbClr val="BE9000"/>
                </a:solidFill>
                <a:latin typeface="Verdana" panose="020B0604030504040204" pitchFamily="34" charset="0"/>
                <a:ea typeface="Verdana" panose="020B0604030504040204" pitchFamily="34" charset="0"/>
              </a:rPr>
              <a:t>in</a:t>
            </a:r>
            <a:r>
              <a:rPr lang="es-CO" b="1" spc="20" dirty="0">
                <a:solidFill>
                  <a:srgbClr val="BE9000"/>
                </a:solidFill>
                <a:latin typeface="Verdana" panose="020B0604030504040204" pitchFamily="34" charset="0"/>
                <a:ea typeface="Verdana" panose="020B0604030504040204" pitchFamily="34" charset="0"/>
              </a:rPr>
              <a:t>de</a:t>
            </a:r>
            <a:r>
              <a:rPr lang="es-CO" b="1" spc="10" dirty="0">
                <a:solidFill>
                  <a:srgbClr val="BE9000"/>
                </a:solidFill>
                <a:latin typeface="Verdana" panose="020B0604030504040204" pitchFamily="34" charset="0"/>
                <a:ea typeface="Verdana" panose="020B0604030504040204" pitchFamily="34" charset="0"/>
              </a:rPr>
              <a:t>p</a:t>
            </a:r>
            <a:r>
              <a:rPr lang="es-CO" b="1" spc="20" dirty="0">
                <a:solidFill>
                  <a:srgbClr val="BE9000"/>
                </a:solidFill>
                <a:latin typeface="Verdana" panose="020B0604030504040204" pitchFamily="34" charset="0"/>
                <a:ea typeface="Verdana" panose="020B0604030504040204" pitchFamily="34" charset="0"/>
              </a:rPr>
              <a:t>e</a:t>
            </a:r>
            <a:r>
              <a:rPr lang="es-CO" b="1" spc="10" dirty="0">
                <a:solidFill>
                  <a:srgbClr val="BE9000"/>
                </a:solidFill>
                <a:latin typeface="Verdana" panose="020B0604030504040204" pitchFamily="34" charset="0"/>
                <a:ea typeface="Verdana" panose="020B0604030504040204" pitchFamily="34" charset="0"/>
              </a:rPr>
              <a:t>nd</a:t>
            </a:r>
            <a:r>
              <a:rPr lang="es-CO" b="1" spc="25" dirty="0">
                <a:solidFill>
                  <a:srgbClr val="BE9000"/>
                </a:solidFill>
                <a:latin typeface="Verdana" panose="020B0604030504040204" pitchFamily="34" charset="0"/>
                <a:ea typeface="Verdana" panose="020B0604030504040204" pitchFamily="34" charset="0"/>
              </a:rPr>
              <a:t>i</a:t>
            </a:r>
            <a:r>
              <a:rPr lang="es-CO" b="1" spc="20" dirty="0">
                <a:solidFill>
                  <a:srgbClr val="BE9000"/>
                </a:solidFill>
                <a:latin typeface="Verdana" panose="020B0604030504040204" pitchFamily="34" charset="0"/>
                <a:ea typeface="Verdana" panose="020B0604030504040204" pitchFamily="34" charset="0"/>
              </a:rPr>
              <a:t>e</a:t>
            </a:r>
            <a:r>
              <a:rPr lang="es-CO" b="1" spc="10" dirty="0">
                <a:solidFill>
                  <a:srgbClr val="BE9000"/>
                </a:solidFill>
                <a:latin typeface="Verdana" panose="020B0604030504040204" pitchFamily="34" charset="0"/>
                <a:ea typeface="Verdana" panose="020B0604030504040204" pitchFamily="34" charset="0"/>
              </a:rPr>
              <a:t>n</a:t>
            </a:r>
            <a:r>
              <a:rPr lang="es-CO" b="1" spc="20" dirty="0">
                <a:solidFill>
                  <a:srgbClr val="BE9000"/>
                </a:solidFill>
                <a:latin typeface="Verdana" panose="020B0604030504040204" pitchFamily="34" charset="0"/>
                <a:ea typeface="Verdana" panose="020B0604030504040204" pitchFamily="34" charset="0"/>
              </a:rPr>
              <a:t>t</a:t>
            </a:r>
            <a:r>
              <a:rPr lang="es-CO" b="1" spc="10" dirty="0">
                <a:solidFill>
                  <a:srgbClr val="BE9000"/>
                </a:solidFill>
                <a:latin typeface="Verdana" panose="020B0604030504040204" pitchFamily="34" charset="0"/>
                <a:ea typeface="Verdana" panose="020B0604030504040204" pitchFamily="34" charset="0"/>
              </a:rPr>
              <a:t>es </a:t>
            </a:r>
            <a:r>
              <a:rPr lang="es-CO" b="1" spc="20" dirty="0">
                <a:solidFill>
                  <a:srgbClr val="BE9000"/>
                </a:solidFill>
                <a:latin typeface="Verdana" panose="020B0604030504040204" pitchFamily="34" charset="0"/>
                <a:ea typeface="Verdana" panose="020B0604030504040204" pitchFamily="34" charset="0"/>
              </a:rPr>
              <a:t>p</a:t>
            </a:r>
            <a:r>
              <a:rPr lang="es-CO" b="1" spc="10" dirty="0">
                <a:solidFill>
                  <a:srgbClr val="BE9000"/>
                </a:solidFill>
                <a:latin typeface="Verdana" panose="020B0604030504040204" pitchFamily="34" charset="0"/>
                <a:ea typeface="Verdana" panose="020B0604030504040204" pitchFamily="34" charset="0"/>
              </a:rPr>
              <a:t>or</a:t>
            </a:r>
            <a:r>
              <a:rPr lang="es-CO" b="1" dirty="0">
                <a:solidFill>
                  <a:srgbClr val="BE9000"/>
                </a:solidFill>
                <a:latin typeface="Verdana" panose="020B0604030504040204" pitchFamily="34" charset="0"/>
                <a:ea typeface="Verdana" panose="020B0604030504040204" pitchFamily="34" charset="0"/>
              </a:rPr>
              <a:t>	</a:t>
            </a:r>
            <a:r>
              <a:rPr lang="es-CO" b="1" spc="20" dirty="0">
                <a:solidFill>
                  <a:srgbClr val="BE9000"/>
                </a:solidFill>
                <a:latin typeface="Verdana" panose="020B0604030504040204" pitchFamily="34" charset="0"/>
                <a:ea typeface="Verdana" panose="020B0604030504040204" pitchFamily="34" charset="0"/>
              </a:rPr>
              <a:t>c</a:t>
            </a:r>
            <a:r>
              <a:rPr lang="es-CO" b="1" spc="10" dirty="0">
                <a:solidFill>
                  <a:srgbClr val="BE9000"/>
                </a:solidFill>
                <a:latin typeface="Verdana" panose="020B0604030504040204" pitchFamily="34" charset="0"/>
                <a:ea typeface="Verdana" panose="020B0604030504040204" pitchFamily="34" charset="0"/>
              </a:rPr>
              <a:t>u</a:t>
            </a:r>
            <a:r>
              <a:rPr lang="es-CO" b="1" spc="20" dirty="0">
                <a:solidFill>
                  <a:srgbClr val="BE9000"/>
                </a:solidFill>
                <a:latin typeface="Verdana" panose="020B0604030504040204" pitchFamily="34" charset="0"/>
                <a:ea typeface="Verdana" panose="020B0604030504040204" pitchFamily="34" charset="0"/>
              </a:rPr>
              <a:t>e</a:t>
            </a:r>
            <a:r>
              <a:rPr lang="es-CO" b="1" spc="10" dirty="0">
                <a:solidFill>
                  <a:srgbClr val="BE9000"/>
                </a:solidFill>
                <a:latin typeface="Verdana" panose="020B0604030504040204" pitchFamily="34" charset="0"/>
                <a:ea typeface="Verdana" panose="020B0604030504040204" pitchFamily="34" charset="0"/>
              </a:rPr>
              <a:t>n</a:t>
            </a:r>
            <a:r>
              <a:rPr lang="es-CO" b="1" spc="15" dirty="0">
                <a:solidFill>
                  <a:srgbClr val="BE9000"/>
                </a:solidFill>
                <a:latin typeface="Verdana" panose="020B0604030504040204" pitchFamily="34" charset="0"/>
                <a:ea typeface="Verdana" panose="020B0604030504040204" pitchFamily="34" charset="0"/>
              </a:rPr>
              <a:t>ta</a:t>
            </a:r>
            <a:r>
              <a:rPr lang="es-CO" b="1" dirty="0">
                <a:solidFill>
                  <a:srgbClr val="BE9000"/>
                </a:solidFill>
                <a:latin typeface="Verdana" panose="020B0604030504040204" pitchFamily="34" charset="0"/>
                <a:ea typeface="Verdana" panose="020B0604030504040204" pitchFamily="34" charset="0"/>
              </a:rPr>
              <a:t>	</a:t>
            </a:r>
            <a:r>
              <a:rPr lang="es-CO" b="1" spc="10" dirty="0">
                <a:solidFill>
                  <a:srgbClr val="BE9000"/>
                </a:solidFill>
                <a:latin typeface="Verdana" panose="020B0604030504040204" pitchFamily="34" charset="0"/>
                <a:ea typeface="Verdana" panose="020B0604030504040204" pitchFamily="34" charset="0"/>
              </a:rPr>
              <a:t>p</a:t>
            </a:r>
            <a:r>
              <a:rPr lang="es-CO" b="1" spc="25" dirty="0">
                <a:solidFill>
                  <a:srgbClr val="BE9000"/>
                </a:solidFill>
                <a:latin typeface="Verdana" panose="020B0604030504040204" pitchFamily="34" charset="0"/>
                <a:ea typeface="Verdana" panose="020B0604030504040204" pitchFamily="34" charset="0"/>
              </a:rPr>
              <a:t>r</a:t>
            </a:r>
            <a:r>
              <a:rPr lang="es-CO" b="1" spc="20" dirty="0">
                <a:solidFill>
                  <a:srgbClr val="BE9000"/>
                </a:solidFill>
                <a:latin typeface="Verdana" panose="020B0604030504040204" pitchFamily="34" charset="0"/>
                <a:ea typeface="Verdana" panose="020B0604030504040204" pitchFamily="34" charset="0"/>
              </a:rPr>
              <a:t>o</a:t>
            </a:r>
            <a:r>
              <a:rPr lang="es-CO" b="1" spc="10" dirty="0">
                <a:solidFill>
                  <a:srgbClr val="BE9000"/>
                </a:solidFill>
                <a:latin typeface="Verdana" panose="020B0604030504040204" pitchFamily="34" charset="0"/>
                <a:ea typeface="Verdana" panose="020B0604030504040204" pitchFamily="34" charset="0"/>
              </a:rPr>
              <a:t>pi</a:t>
            </a:r>
            <a:r>
              <a:rPr lang="es-CO" b="1" spc="15" dirty="0">
                <a:solidFill>
                  <a:srgbClr val="BE9000"/>
                </a:solidFill>
                <a:latin typeface="Verdana" panose="020B0604030504040204" pitchFamily="34" charset="0"/>
                <a:ea typeface="Verdana" panose="020B0604030504040204" pitchFamily="34" charset="0"/>
              </a:rPr>
              <a:t>a</a:t>
            </a:r>
            <a:r>
              <a:rPr lang="es-CO" b="1" dirty="0">
                <a:solidFill>
                  <a:srgbClr val="BE9000"/>
                </a:solidFill>
                <a:latin typeface="Verdana" panose="020B0604030504040204" pitchFamily="34" charset="0"/>
                <a:ea typeface="Verdana" panose="020B0604030504040204" pitchFamily="34" charset="0"/>
              </a:rPr>
              <a:t>	</a:t>
            </a:r>
            <a:r>
              <a:rPr lang="es-CO" spc="15" dirty="0">
                <a:latin typeface="Verdana" panose="020B0604030504040204" pitchFamily="34" charset="0"/>
                <a:ea typeface="Verdana" panose="020B0604030504040204" pitchFamily="34" charset="0"/>
              </a:rPr>
              <a:t>con</a:t>
            </a:r>
            <a:r>
              <a:rPr lang="es-CO" dirty="0">
                <a:solidFill>
                  <a:srgbClr val="585858"/>
                </a:solidFill>
                <a:latin typeface="Verdana" panose="020B0604030504040204" pitchFamily="34" charset="0"/>
                <a:ea typeface="Verdana" panose="020B0604030504040204" pitchFamily="34" charset="0"/>
                <a:cs typeface="Arial MT"/>
              </a:rPr>
              <a:t>	</a:t>
            </a:r>
            <a:r>
              <a:rPr lang="es-CO" b="1" spc="20" dirty="0">
                <a:solidFill>
                  <a:srgbClr val="BE9000"/>
                </a:solidFill>
                <a:latin typeface="Verdana" panose="020B0604030504040204" pitchFamily="34" charset="0"/>
                <a:ea typeface="Verdana" panose="020B0604030504040204" pitchFamily="34" charset="0"/>
              </a:rPr>
              <a:t>con</a:t>
            </a:r>
            <a:r>
              <a:rPr lang="es-CO" b="1" spc="10" dirty="0">
                <a:solidFill>
                  <a:srgbClr val="BE9000"/>
                </a:solidFill>
                <a:latin typeface="Verdana" panose="020B0604030504040204" pitchFamily="34" charset="0"/>
                <a:ea typeface="Verdana" panose="020B0604030504040204" pitchFamily="34" charset="0"/>
              </a:rPr>
              <a:t>tr</a:t>
            </a:r>
            <a:r>
              <a:rPr lang="es-CO" b="1" spc="15" dirty="0">
                <a:solidFill>
                  <a:srgbClr val="BE9000"/>
                </a:solidFill>
                <a:latin typeface="Verdana" panose="020B0604030504040204" pitchFamily="34" charset="0"/>
                <a:ea typeface="Verdana" panose="020B0604030504040204" pitchFamily="34" charset="0"/>
              </a:rPr>
              <a:t>at</a:t>
            </a:r>
            <a:r>
              <a:rPr lang="es-CO" b="1" spc="10" dirty="0">
                <a:solidFill>
                  <a:srgbClr val="BE9000"/>
                </a:solidFill>
                <a:latin typeface="Verdana" panose="020B0604030504040204" pitchFamily="34" charset="0"/>
                <a:ea typeface="Verdana" panose="020B0604030504040204" pitchFamily="34" charset="0"/>
              </a:rPr>
              <a:t>o</a:t>
            </a:r>
            <a:r>
              <a:rPr lang="es-CO" b="1" spc="15" dirty="0">
                <a:solidFill>
                  <a:srgbClr val="BE9000"/>
                </a:solidFill>
                <a:latin typeface="Verdana" panose="020B0604030504040204" pitchFamily="34" charset="0"/>
                <a:ea typeface="Verdana" panose="020B0604030504040204" pitchFamily="34" charset="0"/>
              </a:rPr>
              <a:t>s</a:t>
            </a:r>
            <a:r>
              <a:rPr lang="es-CO" b="1" dirty="0">
                <a:solidFill>
                  <a:srgbClr val="BE9000"/>
                </a:solidFill>
                <a:latin typeface="Verdana" panose="020B0604030504040204" pitchFamily="34" charset="0"/>
                <a:ea typeface="Verdana" panose="020B0604030504040204" pitchFamily="34" charset="0"/>
              </a:rPr>
              <a:t>	</a:t>
            </a:r>
            <a:r>
              <a:rPr lang="es-CO" b="1" spc="10" dirty="0">
                <a:solidFill>
                  <a:srgbClr val="BE9000"/>
                </a:solidFill>
                <a:latin typeface="Verdana" panose="020B0604030504040204" pitchFamily="34" charset="0"/>
                <a:ea typeface="Verdana" panose="020B0604030504040204" pitchFamily="34" charset="0"/>
              </a:rPr>
              <a:t>di</a:t>
            </a:r>
            <a:r>
              <a:rPr lang="es-CO" b="1" spc="15" dirty="0">
                <a:solidFill>
                  <a:srgbClr val="BE9000"/>
                </a:solidFill>
                <a:latin typeface="Verdana" panose="020B0604030504040204" pitchFamily="34" charset="0"/>
                <a:ea typeface="Verdana" panose="020B0604030504040204" pitchFamily="34" charset="0"/>
              </a:rPr>
              <a:t>fer</a:t>
            </a:r>
            <a:r>
              <a:rPr lang="es-CO" b="1" spc="20" dirty="0">
                <a:solidFill>
                  <a:srgbClr val="BE9000"/>
                </a:solidFill>
                <a:latin typeface="Verdana" panose="020B0604030504040204" pitchFamily="34" charset="0"/>
                <a:ea typeface="Verdana" panose="020B0604030504040204" pitchFamily="34" charset="0"/>
              </a:rPr>
              <a:t>e</a:t>
            </a:r>
            <a:r>
              <a:rPr lang="es-CO" b="1" spc="10" dirty="0">
                <a:solidFill>
                  <a:srgbClr val="BE9000"/>
                </a:solidFill>
                <a:latin typeface="Verdana" panose="020B0604030504040204" pitchFamily="34" charset="0"/>
                <a:ea typeface="Verdana" panose="020B0604030504040204" pitchFamily="34" charset="0"/>
              </a:rPr>
              <a:t>nt</a:t>
            </a:r>
            <a:r>
              <a:rPr lang="es-CO" b="1" spc="20" dirty="0">
                <a:solidFill>
                  <a:srgbClr val="BE9000"/>
                </a:solidFill>
                <a:latin typeface="Verdana" panose="020B0604030504040204" pitchFamily="34" charset="0"/>
                <a:ea typeface="Verdana" panose="020B0604030504040204" pitchFamily="34" charset="0"/>
              </a:rPr>
              <a:t>e</a:t>
            </a:r>
            <a:r>
              <a:rPr lang="es-CO" b="1" spc="15" dirty="0">
                <a:solidFill>
                  <a:srgbClr val="BE9000"/>
                </a:solidFill>
                <a:latin typeface="Verdana" panose="020B0604030504040204" pitchFamily="34" charset="0"/>
                <a:ea typeface="Verdana" panose="020B0604030504040204" pitchFamily="34" charset="0"/>
              </a:rPr>
              <a:t>s</a:t>
            </a:r>
            <a:r>
              <a:rPr lang="es-CO" b="1" dirty="0">
                <a:solidFill>
                  <a:srgbClr val="BE9000"/>
                </a:solidFill>
                <a:latin typeface="Verdana" panose="020B0604030504040204" pitchFamily="34" charset="0"/>
                <a:ea typeface="Verdana" panose="020B0604030504040204" pitchFamily="34" charset="0"/>
              </a:rPr>
              <a:t>	</a:t>
            </a:r>
            <a:r>
              <a:rPr lang="es-CO" b="1" spc="15" dirty="0">
                <a:solidFill>
                  <a:srgbClr val="BE9000"/>
                </a:solidFill>
                <a:latin typeface="Verdana" panose="020B0604030504040204" pitchFamily="34" charset="0"/>
                <a:ea typeface="Verdana" panose="020B0604030504040204" pitchFamily="34" charset="0"/>
              </a:rPr>
              <a:t>a prestación de servicios personales </a:t>
            </a:r>
            <a:r>
              <a:rPr lang="es-CO" spc="15" dirty="0">
                <a:solidFill>
                  <a:srgbClr val="585858"/>
                </a:solidFill>
                <a:latin typeface="Verdana" panose="020B0604030504040204" pitchFamily="34" charset="0"/>
                <a:ea typeface="Verdana" panose="020B0604030504040204" pitchFamily="34" charset="0"/>
                <a:cs typeface="Arial MT"/>
              </a:rPr>
              <a:t>y</a:t>
            </a:r>
            <a:r>
              <a:rPr lang="es-CO" spc="204" dirty="0">
                <a:solidFill>
                  <a:srgbClr val="585858"/>
                </a:solidFill>
                <a:latin typeface="Verdana" panose="020B0604030504040204" pitchFamily="34" charset="0"/>
                <a:ea typeface="Verdana" panose="020B0604030504040204" pitchFamily="34" charset="0"/>
                <a:cs typeface="Arial MT"/>
              </a:rPr>
              <a:t> </a:t>
            </a:r>
            <a:r>
              <a:rPr lang="es-CO" b="1" spc="15" dirty="0">
                <a:solidFill>
                  <a:srgbClr val="BE9000"/>
                </a:solidFill>
                <a:latin typeface="Verdana" panose="020B0604030504040204" pitchFamily="34" charset="0"/>
                <a:ea typeface="Verdana" panose="020B0604030504040204" pitchFamily="34" charset="0"/>
              </a:rPr>
              <a:t>rentistas</a:t>
            </a:r>
            <a:r>
              <a:rPr lang="es-CO" b="1" spc="215" dirty="0">
                <a:solidFill>
                  <a:srgbClr val="BE9000"/>
                </a:solidFill>
                <a:latin typeface="Verdana" panose="020B0604030504040204" pitchFamily="34" charset="0"/>
                <a:ea typeface="Verdana" panose="020B0604030504040204" pitchFamily="34" charset="0"/>
              </a:rPr>
              <a:t> </a:t>
            </a:r>
            <a:r>
              <a:rPr lang="es-CO" b="1" spc="20" dirty="0">
                <a:solidFill>
                  <a:srgbClr val="BE9000"/>
                </a:solidFill>
                <a:latin typeface="Verdana" panose="020B0604030504040204" pitchFamily="34" charset="0"/>
                <a:ea typeface="Verdana" panose="020B0604030504040204" pitchFamily="34" charset="0"/>
              </a:rPr>
              <a:t>de</a:t>
            </a:r>
            <a:r>
              <a:rPr lang="es-CO" b="1" spc="210" dirty="0">
                <a:solidFill>
                  <a:srgbClr val="BE9000"/>
                </a:solidFill>
                <a:latin typeface="Verdana" panose="020B0604030504040204" pitchFamily="34" charset="0"/>
                <a:ea typeface="Verdana" panose="020B0604030504040204" pitchFamily="34" charset="0"/>
              </a:rPr>
              <a:t> </a:t>
            </a:r>
            <a:r>
              <a:rPr lang="es-CO" b="1" spc="15" dirty="0">
                <a:solidFill>
                  <a:srgbClr val="BE9000"/>
                </a:solidFill>
                <a:latin typeface="Verdana" panose="020B0604030504040204" pitchFamily="34" charset="0"/>
                <a:ea typeface="Verdana" panose="020B0604030504040204" pitchFamily="34" charset="0"/>
              </a:rPr>
              <a:t>capital</a:t>
            </a:r>
            <a:r>
              <a:rPr lang="es-CO" b="1" spc="15" dirty="0">
                <a:latin typeface="Verdana" panose="020B0604030504040204" pitchFamily="34" charset="0"/>
                <a:ea typeface="Verdana" panose="020B0604030504040204" pitchFamily="34" charset="0"/>
              </a:rPr>
              <a:t>,</a:t>
            </a:r>
            <a:r>
              <a:rPr lang="es-CO" b="1" spc="15" dirty="0">
                <a:solidFill>
                  <a:srgbClr val="FFC000"/>
                </a:solidFill>
                <a:latin typeface="Verdana" panose="020B0604030504040204" pitchFamily="34" charset="0"/>
                <a:ea typeface="Verdana" panose="020B0604030504040204" pitchFamily="34" charset="0"/>
              </a:rPr>
              <a:t> </a:t>
            </a:r>
            <a:r>
              <a:rPr lang="es-CO" spc="20" dirty="0">
                <a:latin typeface="Verdana" panose="020B0604030504040204" pitchFamily="34" charset="0"/>
                <a:ea typeface="Verdana" panose="020B0604030504040204" pitchFamily="34" charset="0"/>
              </a:rPr>
              <a:t>se establece un esquema de presunción de costos.</a:t>
            </a:r>
          </a:p>
        </p:txBody>
      </p:sp>
      <p:sp>
        <p:nvSpPr>
          <p:cNvPr id="4" name="Rectángulo 3">
            <a:extLst>
              <a:ext uri="{FF2B5EF4-FFF2-40B4-BE49-F238E27FC236}">
                <a16:creationId xmlns:a16="http://schemas.microsoft.com/office/drawing/2014/main" id="{6CE39540-A68A-1E4F-A7C5-E69A6779B8C1}"/>
              </a:ext>
            </a:extLst>
          </p:cNvPr>
          <p:cNvSpPr/>
          <p:nvPr/>
        </p:nvSpPr>
        <p:spPr>
          <a:xfrm>
            <a:off x="1540827" y="3097554"/>
            <a:ext cx="6060975" cy="738664"/>
          </a:xfrm>
          <a:prstGeom prst="rect">
            <a:avLst/>
          </a:prstGeom>
        </p:spPr>
        <p:txBody>
          <a:bodyPr wrap="square">
            <a:spAutoFit/>
          </a:bodyPr>
          <a:lstStyle/>
          <a:p>
            <a:pPr marL="309880" indent="-297815" algn="just">
              <a:spcBef>
                <a:spcPts val="135"/>
              </a:spcBef>
              <a:buFont typeface="Wingdings"/>
              <a:buChar char=""/>
              <a:tabLst>
                <a:tab pos="310515" algn="l"/>
              </a:tabLst>
            </a:pPr>
            <a:r>
              <a:rPr lang="es-ES" spc="20" dirty="0">
                <a:latin typeface="Verdana" panose="020B0604030504040204" pitchFamily="34" charset="0"/>
                <a:ea typeface="Verdana" panose="020B0604030504040204" pitchFamily="34" charset="0"/>
              </a:rPr>
              <a:t>El Independiente </a:t>
            </a:r>
            <a:r>
              <a:rPr lang="es-ES" b="1" spc="15" dirty="0">
                <a:solidFill>
                  <a:srgbClr val="BE9000"/>
                </a:solidFill>
                <a:latin typeface="Verdana" panose="020B0604030504040204" pitchFamily="34" charset="0"/>
                <a:ea typeface="Verdana" panose="020B0604030504040204" pitchFamily="34" charset="0"/>
              </a:rPr>
              <a:t>puede</a:t>
            </a:r>
            <a:r>
              <a:rPr lang="es-ES" b="1" spc="415" dirty="0">
                <a:solidFill>
                  <a:srgbClr val="BE9000"/>
                </a:solidFill>
                <a:latin typeface="Verdana" panose="020B0604030504040204" pitchFamily="34" charset="0"/>
                <a:ea typeface="Verdana" panose="020B0604030504040204" pitchFamily="34" charset="0"/>
              </a:rPr>
              <a:t> </a:t>
            </a:r>
            <a:r>
              <a:rPr lang="es-ES" b="1" spc="15" dirty="0">
                <a:solidFill>
                  <a:srgbClr val="BE9000"/>
                </a:solidFill>
                <a:latin typeface="Verdana" panose="020B0604030504040204" pitchFamily="34" charset="0"/>
                <a:ea typeface="Verdana" panose="020B0604030504040204" pitchFamily="34" charset="0"/>
              </a:rPr>
              <a:t>optar </a:t>
            </a:r>
            <a:r>
              <a:rPr lang="es-ES" b="1" spc="10" dirty="0">
                <a:solidFill>
                  <a:srgbClr val="BE9000"/>
                </a:solidFill>
                <a:latin typeface="Verdana" panose="020B0604030504040204" pitchFamily="34" charset="0"/>
                <a:ea typeface="Verdana" panose="020B0604030504040204" pitchFamily="34" charset="0"/>
              </a:rPr>
              <a:t>por </a:t>
            </a:r>
            <a:r>
              <a:rPr lang="es-ES" b="1" spc="15" dirty="0">
                <a:solidFill>
                  <a:srgbClr val="BE9000"/>
                </a:solidFill>
                <a:latin typeface="Verdana" panose="020B0604030504040204" pitchFamily="34" charset="0"/>
                <a:ea typeface="Verdana" panose="020B0604030504040204" pitchFamily="34" charset="0"/>
              </a:rPr>
              <a:t>soportar</a:t>
            </a:r>
            <a:r>
              <a:rPr lang="es-ES" b="1" spc="375" dirty="0">
                <a:solidFill>
                  <a:srgbClr val="BE9000"/>
                </a:solidFill>
                <a:latin typeface="Verdana" panose="020B0604030504040204" pitchFamily="34" charset="0"/>
                <a:ea typeface="Verdana" panose="020B0604030504040204" pitchFamily="34" charset="0"/>
              </a:rPr>
              <a:t> </a:t>
            </a:r>
            <a:r>
              <a:rPr lang="es-ES" b="1" spc="15" dirty="0">
                <a:solidFill>
                  <a:srgbClr val="BE9000"/>
                </a:solidFill>
                <a:latin typeface="Verdana" panose="020B0604030504040204" pitchFamily="34" charset="0"/>
                <a:ea typeface="Verdana" panose="020B0604030504040204" pitchFamily="34" charset="0"/>
              </a:rPr>
              <a:t>sus</a:t>
            </a:r>
            <a:r>
              <a:rPr lang="es-ES" b="1" spc="385" dirty="0">
                <a:solidFill>
                  <a:srgbClr val="BE9000"/>
                </a:solidFill>
                <a:latin typeface="Verdana" panose="020B0604030504040204" pitchFamily="34" charset="0"/>
                <a:ea typeface="Verdana" panose="020B0604030504040204" pitchFamily="34" charset="0"/>
              </a:rPr>
              <a:t> </a:t>
            </a:r>
            <a:r>
              <a:rPr lang="es-ES" b="1" spc="20" dirty="0">
                <a:solidFill>
                  <a:srgbClr val="BE9000"/>
                </a:solidFill>
                <a:latin typeface="Verdana" panose="020B0604030504040204" pitchFamily="34" charset="0"/>
                <a:ea typeface="Verdana" panose="020B0604030504040204" pitchFamily="34" charset="0"/>
              </a:rPr>
              <a:t>costos</a:t>
            </a:r>
            <a:r>
              <a:rPr lang="es-ES" b="1" dirty="0">
                <a:latin typeface="Verdana" panose="020B0604030504040204" pitchFamily="34" charset="0"/>
                <a:ea typeface="Verdana" panose="020B0604030504040204" pitchFamily="34" charset="0"/>
              </a:rPr>
              <a:t> </a:t>
            </a:r>
            <a:r>
              <a:rPr lang="es-ES" spc="20" dirty="0">
                <a:latin typeface="Verdana" panose="020B0604030504040204" pitchFamily="34" charset="0"/>
                <a:ea typeface="Verdana" panose="020B0604030504040204" pitchFamily="34" charset="0"/>
              </a:rPr>
              <a:t>cuando	estos	cumplan	con	los criterios 	de	necesidad, proporcionalidad y causalidad.</a:t>
            </a:r>
            <a:endParaRPr lang="es-CO" spc="20" dirty="0">
              <a:latin typeface="Verdana" panose="020B0604030504040204" pitchFamily="34" charset="0"/>
              <a:ea typeface="Verdana" panose="020B0604030504040204" pitchFamily="34" charset="0"/>
            </a:endParaRPr>
          </a:p>
        </p:txBody>
      </p:sp>
      <p:sp>
        <p:nvSpPr>
          <p:cNvPr id="8" name="Rectángulo 7">
            <a:extLst>
              <a:ext uri="{FF2B5EF4-FFF2-40B4-BE49-F238E27FC236}">
                <a16:creationId xmlns:a16="http://schemas.microsoft.com/office/drawing/2014/main" id="{7B8909EF-7CBF-6148-B322-302058BFF9C6}"/>
              </a:ext>
            </a:extLst>
          </p:cNvPr>
          <p:cNvSpPr/>
          <p:nvPr/>
        </p:nvSpPr>
        <p:spPr>
          <a:xfrm>
            <a:off x="1540827" y="3861828"/>
            <a:ext cx="4572000" cy="261610"/>
          </a:xfrm>
          <a:prstGeom prst="rect">
            <a:avLst/>
          </a:prstGeom>
        </p:spPr>
        <p:txBody>
          <a:bodyPr>
            <a:spAutoFit/>
          </a:bodyPr>
          <a:lstStyle/>
          <a:p>
            <a:pPr marL="12700">
              <a:spcBef>
                <a:spcPts val="90"/>
              </a:spcBef>
            </a:pPr>
            <a:r>
              <a:rPr lang="es-CO" sz="1100" spc="-5" dirty="0">
                <a:latin typeface="Arial" panose="020B0604020202020204" pitchFamily="34" charset="0"/>
                <a:ea typeface="Verdana" panose="020B0604030504040204" pitchFamily="34" charset="0"/>
                <a:cs typeface="Arial" panose="020B0604020202020204" pitchFamily="34" charset="0"/>
              </a:rPr>
              <a:t>Resoluciones</a:t>
            </a:r>
            <a:r>
              <a:rPr lang="es-CO" sz="1100" spc="-25" dirty="0">
                <a:latin typeface="Arial" panose="020B0604020202020204" pitchFamily="34" charset="0"/>
                <a:ea typeface="Verdana" panose="020B0604030504040204" pitchFamily="34" charset="0"/>
                <a:cs typeface="Arial" panose="020B0604020202020204" pitchFamily="34" charset="0"/>
              </a:rPr>
              <a:t> </a:t>
            </a:r>
            <a:r>
              <a:rPr lang="es-CO" sz="1100" spc="-10" dirty="0">
                <a:latin typeface="Arial" panose="020B0604020202020204" pitchFamily="34" charset="0"/>
                <a:ea typeface="Verdana" panose="020B0604030504040204" pitchFamily="34" charset="0"/>
                <a:cs typeface="Arial" panose="020B0604020202020204" pitchFamily="34" charset="0"/>
              </a:rPr>
              <a:t>UGPP</a:t>
            </a:r>
            <a:r>
              <a:rPr lang="es-CO" sz="1100" spc="-15" dirty="0">
                <a:latin typeface="Arial" panose="020B0604020202020204" pitchFamily="34" charset="0"/>
                <a:ea typeface="Verdana" panose="020B0604030504040204" pitchFamily="34" charset="0"/>
                <a:cs typeface="Arial" panose="020B0604020202020204" pitchFamily="34" charset="0"/>
              </a:rPr>
              <a:t> </a:t>
            </a:r>
            <a:r>
              <a:rPr lang="es-CO" sz="1100" spc="-10" dirty="0">
                <a:solidFill>
                  <a:srgbClr val="4471C4"/>
                </a:solidFill>
                <a:latin typeface="Arial" panose="020B0604020202020204" pitchFamily="34" charset="0"/>
                <a:ea typeface="Verdana" panose="020B0604030504040204" pitchFamily="34" charset="0"/>
                <a:cs typeface="Arial" panose="020B0604020202020204" pitchFamily="34" charset="0"/>
              </a:rPr>
              <a:t>1400</a:t>
            </a:r>
            <a:r>
              <a:rPr lang="es-CO" sz="1100" spc="-20" dirty="0">
                <a:solidFill>
                  <a:srgbClr val="4471C4"/>
                </a:solidFill>
                <a:latin typeface="Arial" panose="020B0604020202020204" pitchFamily="34" charset="0"/>
                <a:ea typeface="Verdana" panose="020B0604030504040204" pitchFamily="34" charset="0"/>
                <a:cs typeface="Arial" panose="020B0604020202020204" pitchFamily="34" charset="0"/>
              </a:rPr>
              <a:t> </a:t>
            </a:r>
            <a:r>
              <a:rPr lang="es-CO" sz="1100" spc="-10" dirty="0">
                <a:latin typeface="Arial" panose="020B0604020202020204" pitchFamily="34" charset="0"/>
                <a:ea typeface="Verdana" panose="020B0604030504040204" pitchFamily="34" charset="0"/>
                <a:cs typeface="Arial" panose="020B0604020202020204" pitchFamily="34" charset="0"/>
              </a:rPr>
              <a:t>de</a:t>
            </a:r>
            <a:r>
              <a:rPr lang="es-CO" sz="1100" dirty="0">
                <a:latin typeface="Arial" panose="020B0604020202020204" pitchFamily="34" charset="0"/>
                <a:ea typeface="Verdana" panose="020B0604030504040204" pitchFamily="34" charset="0"/>
                <a:cs typeface="Arial" panose="020B0604020202020204" pitchFamily="34" charset="0"/>
              </a:rPr>
              <a:t> </a:t>
            </a:r>
            <a:r>
              <a:rPr lang="es-CO" sz="1100" spc="-10" dirty="0">
                <a:latin typeface="Arial" panose="020B0604020202020204" pitchFamily="34" charset="0"/>
                <a:ea typeface="Verdana" panose="020B0604030504040204" pitchFamily="34" charset="0"/>
                <a:cs typeface="Arial" panose="020B0604020202020204" pitchFamily="34" charset="0"/>
              </a:rPr>
              <a:t>2019</a:t>
            </a:r>
            <a:r>
              <a:rPr lang="es-CO" sz="1100" spc="-20" dirty="0">
                <a:latin typeface="Arial" panose="020B0604020202020204" pitchFamily="34" charset="0"/>
                <a:ea typeface="Verdana" panose="020B0604030504040204" pitchFamily="34" charset="0"/>
                <a:cs typeface="Arial" panose="020B0604020202020204" pitchFamily="34" charset="0"/>
              </a:rPr>
              <a:t> </a:t>
            </a:r>
            <a:r>
              <a:rPr lang="es-CO" sz="1100" spc="-5" dirty="0">
                <a:solidFill>
                  <a:srgbClr val="5E5E5E"/>
                </a:solidFill>
                <a:latin typeface="Arial" panose="020B0604020202020204" pitchFamily="34" charset="0"/>
                <a:ea typeface="Verdana" panose="020B0604030504040204" pitchFamily="34" charset="0"/>
                <a:cs typeface="Arial" panose="020B0604020202020204" pitchFamily="34" charset="0"/>
              </a:rPr>
              <a:t>y </a:t>
            </a:r>
            <a:r>
              <a:rPr lang="es-CO" sz="1100" spc="-10" dirty="0">
                <a:solidFill>
                  <a:srgbClr val="4471C4"/>
                </a:solidFill>
                <a:latin typeface="Arial" panose="020B0604020202020204" pitchFamily="34" charset="0"/>
                <a:ea typeface="Verdana" panose="020B0604030504040204" pitchFamily="34" charset="0"/>
                <a:cs typeface="Arial" panose="020B0604020202020204" pitchFamily="34" charset="0"/>
              </a:rPr>
              <a:t>209</a:t>
            </a:r>
            <a:r>
              <a:rPr lang="es-CO" sz="1100" spc="-5" dirty="0">
                <a:solidFill>
                  <a:srgbClr val="4471C4"/>
                </a:solidFill>
                <a:latin typeface="Arial" panose="020B0604020202020204" pitchFamily="34" charset="0"/>
                <a:ea typeface="Verdana" panose="020B0604030504040204" pitchFamily="34" charset="0"/>
                <a:cs typeface="Arial" panose="020B0604020202020204" pitchFamily="34" charset="0"/>
              </a:rPr>
              <a:t> </a:t>
            </a:r>
            <a:r>
              <a:rPr lang="es-CO" sz="1100" spc="-10" dirty="0">
                <a:latin typeface="Arial" panose="020B0604020202020204" pitchFamily="34" charset="0"/>
                <a:ea typeface="Verdana" panose="020B0604030504040204" pitchFamily="34" charset="0"/>
                <a:cs typeface="Arial" panose="020B0604020202020204" pitchFamily="34" charset="0"/>
              </a:rPr>
              <a:t>de</a:t>
            </a:r>
            <a:r>
              <a:rPr lang="es-CO" sz="1100" spc="-15" dirty="0">
                <a:latin typeface="Arial" panose="020B0604020202020204" pitchFamily="34" charset="0"/>
                <a:ea typeface="Verdana" panose="020B0604030504040204" pitchFamily="34" charset="0"/>
                <a:cs typeface="Arial" panose="020B0604020202020204" pitchFamily="34" charset="0"/>
              </a:rPr>
              <a:t> </a:t>
            </a:r>
            <a:r>
              <a:rPr lang="es-CO" sz="1100" spc="-5" dirty="0">
                <a:latin typeface="Arial" panose="020B0604020202020204" pitchFamily="34" charset="0"/>
                <a:ea typeface="Verdana" panose="020B0604030504040204" pitchFamily="34" charset="0"/>
                <a:cs typeface="Arial" panose="020B0604020202020204" pitchFamily="34" charset="0"/>
              </a:rPr>
              <a:t>2020.</a:t>
            </a:r>
            <a:endParaRPr lang="es-CO" sz="1100" dirty="0">
              <a:latin typeface="Arial" panose="020B0604020202020204" pitchFamily="34" charset="0"/>
              <a:ea typeface="Verdana" panose="020B0604030504040204" pitchFamily="34" charset="0"/>
              <a:cs typeface="Arial" panose="020B0604020202020204" pitchFamily="34" charset="0"/>
            </a:endParaRPr>
          </a:p>
        </p:txBody>
      </p:sp>
      <p:sp>
        <p:nvSpPr>
          <p:cNvPr id="5" name="CuadroTexto 4">
            <a:extLst>
              <a:ext uri="{FF2B5EF4-FFF2-40B4-BE49-F238E27FC236}">
                <a16:creationId xmlns:a16="http://schemas.microsoft.com/office/drawing/2014/main" id="{B4D476DF-D58D-C54A-4EF4-3FA86970AD17}"/>
              </a:ext>
            </a:extLst>
          </p:cNvPr>
          <p:cNvSpPr txBox="1"/>
          <p:nvPr/>
        </p:nvSpPr>
        <p:spPr>
          <a:xfrm>
            <a:off x="4056846" y="4404836"/>
            <a:ext cx="5087154" cy="738664"/>
          </a:xfrm>
          <a:prstGeom prst="rect">
            <a:avLst/>
          </a:prstGeom>
          <a:noFill/>
        </p:spPr>
        <p:txBody>
          <a:bodyPr wrap="square">
            <a:spAutoFit/>
          </a:bodyPr>
          <a:lstStyle/>
          <a:p>
            <a:r>
              <a:rPr lang="es-MX" sz="1400" b="1" dirty="0">
                <a:latin typeface="Verdana" panose="020B0604030504040204" pitchFamily="34" charset="0"/>
                <a:ea typeface="Verdana" panose="020B0604030504040204" pitchFamily="34" charset="0"/>
              </a:rPr>
              <a:t>*Nueva Resolución 532 de 2024, vigencia mes posterior publicación Decreto nuevo. Res. 566 de 2025</a:t>
            </a:r>
            <a:endParaRPr lang="es-CO" sz="1400" b="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409225891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object 7">
            <a:extLst>
              <a:ext uri="{FF2B5EF4-FFF2-40B4-BE49-F238E27FC236}">
                <a16:creationId xmlns:a16="http://schemas.microsoft.com/office/drawing/2014/main" id="{5914650F-99B8-3246-8B5E-8B8AE7299AFF}"/>
              </a:ext>
            </a:extLst>
          </p:cNvPr>
          <p:cNvGrpSpPr/>
          <p:nvPr/>
        </p:nvGrpSpPr>
        <p:grpSpPr>
          <a:xfrm>
            <a:off x="370122" y="1175055"/>
            <a:ext cx="4215111" cy="3220871"/>
            <a:chOff x="411480" y="838200"/>
            <a:chExt cx="8147684" cy="5634355"/>
          </a:xfrm>
        </p:grpSpPr>
        <p:pic>
          <p:nvPicPr>
            <p:cNvPr id="7" name="object 8">
              <a:extLst>
                <a:ext uri="{FF2B5EF4-FFF2-40B4-BE49-F238E27FC236}">
                  <a16:creationId xmlns:a16="http://schemas.microsoft.com/office/drawing/2014/main" id="{800D7106-F694-FA4F-8E49-E51FE075E746}"/>
                </a:ext>
              </a:extLst>
            </p:cNvPr>
            <p:cNvPicPr/>
            <p:nvPr/>
          </p:nvPicPr>
          <p:blipFill>
            <a:blip r:embed="rId2" cstate="print"/>
            <a:stretch>
              <a:fillRect/>
            </a:stretch>
          </p:blipFill>
          <p:spPr>
            <a:xfrm>
              <a:off x="411480" y="927993"/>
              <a:ext cx="864053" cy="1846735"/>
            </a:xfrm>
            <a:prstGeom prst="rect">
              <a:avLst/>
            </a:prstGeom>
          </p:spPr>
        </p:pic>
        <p:pic>
          <p:nvPicPr>
            <p:cNvPr id="9" name="object 9">
              <a:extLst>
                <a:ext uri="{FF2B5EF4-FFF2-40B4-BE49-F238E27FC236}">
                  <a16:creationId xmlns:a16="http://schemas.microsoft.com/office/drawing/2014/main" id="{8822F199-8105-A542-8115-BDDB9505C69F}"/>
                </a:ext>
              </a:extLst>
            </p:cNvPr>
            <p:cNvPicPr/>
            <p:nvPr/>
          </p:nvPicPr>
          <p:blipFill>
            <a:blip r:embed="rId3" cstate="print"/>
            <a:stretch>
              <a:fillRect/>
            </a:stretch>
          </p:blipFill>
          <p:spPr>
            <a:xfrm>
              <a:off x="1363095" y="3856059"/>
              <a:ext cx="986844" cy="1633587"/>
            </a:xfrm>
            <a:prstGeom prst="rect">
              <a:avLst/>
            </a:prstGeom>
          </p:spPr>
        </p:pic>
        <p:pic>
          <p:nvPicPr>
            <p:cNvPr id="11" name="object 10">
              <a:extLst>
                <a:ext uri="{FF2B5EF4-FFF2-40B4-BE49-F238E27FC236}">
                  <a16:creationId xmlns:a16="http://schemas.microsoft.com/office/drawing/2014/main" id="{B33B4D90-78B0-7845-BC3B-46ECC92275A8}"/>
                </a:ext>
              </a:extLst>
            </p:cNvPr>
            <p:cNvPicPr/>
            <p:nvPr/>
          </p:nvPicPr>
          <p:blipFill>
            <a:blip r:embed="rId4" cstate="print"/>
            <a:stretch>
              <a:fillRect/>
            </a:stretch>
          </p:blipFill>
          <p:spPr>
            <a:xfrm>
              <a:off x="1296924" y="1949196"/>
              <a:ext cx="1121664" cy="1918715"/>
            </a:xfrm>
            <a:prstGeom prst="rect">
              <a:avLst/>
            </a:prstGeom>
          </p:spPr>
        </p:pic>
        <p:pic>
          <p:nvPicPr>
            <p:cNvPr id="12" name="object 11">
              <a:extLst>
                <a:ext uri="{FF2B5EF4-FFF2-40B4-BE49-F238E27FC236}">
                  <a16:creationId xmlns:a16="http://schemas.microsoft.com/office/drawing/2014/main" id="{1F313760-CD7B-3141-9D80-B2D518286B6B}"/>
                </a:ext>
              </a:extLst>
            </p:cNvPr>
            <p:cNvPicPr/>
            <p:nvPr/>
          </p:nvPicPr>
          <p:blipFill>
            <a:blip r:embed="rId5" cstate="print"/>
            <a:stretch>
              <a:fillRect/>
            </a:stretch>
          </p:blipFill>
          <p:spPr>
            <a:xfrm>
              <a:off x="2228087" y="2662427"/>
              <a:ext cx="1123188" cy="1900428"/>
            </a:xfrm>
            <a:prstGeom prst="rect">
              <a:avLst/>
            </a:prstGeom>
          </p:spPr>
        </p:pic>
        <p:pic>
          <p:nvPicPr>
            <p:cNvPr id="13" name="object 12">
              <a:extLst>
                <a:ext uri="{FF2B5EF4-FFF2-40B4-BE49-F238E27FC236}">
                  <a16:creationId xmlns:a16="http://schemas.microsoft.com/office/drawing/2014/main" id="{EAA1A697-1C6D-914A-B8FB-8AC759F71D0D}"/>
                </a:ext>
              </a:extLst>
            </p:cNvPr>
            <p:cNvPicPr/>
            <p:nvPr/>
          </p:nvPicPr>
          <p:blipFill>
            <a:blip r:embed="rId6" cstate="print"/>
            <a:stretch>
              <a:fillRect/>
            </a:stretch>
          </p:blipFill>
          <p:spPr>
            <a:xfrm>
              <a:off x="2263140" y="4475988"/>
              <a:ext cx="1123188" cy="1996439"/>
            </a:xfrm>
            <a:prstGeom prst="rect">
              <a:avLst/>
            </a:prstGeom>
          </p:spPr>
        </p:pic>
        <p:pic>
          <p:nvPicPr>
            <p:cNvPr id="14" name="object 13">
              <a:extLst>
                <a:ext uri="{FF2B5EF4-FFF2-40B4-BE49-F238E27FC236}">
                  <a16:creationId xmlns:a16="http://schemas.microsoft.com/office/drawing/2014/main" id="{A373AADD-0E43-1E48-BC74-30BEA2F7946F}"/>
                </a:ext>
              </a:extLst>
            </p:cNvPr>
            <p:cNvPicPr/>
            <p:nvPr/>
          </p:nvPicPr>
          <p:blipFill>
            <a:blip r:embed="rId7" cstate="print"/>
            <a:stretch>
              <a:fillRect/>
            </a:stretch>
          </p:blipFill>
          <p:spPr>
            <a:xfrm>
              <a:off x="3246119" y="3771900"/>
              <a:ext cx="1124711" cy="1994915"/>
            </a:xfrm>
            <a:prstGeom prst="rect">
              <a:avLst/>
            </a:prstGeom>
          </p:spPr>
        </p:pic>
        <p:pic>
          <p:nvPicPr>
            <p:cNvPr id="15" name="object 14">
              <a:extLst>
                <a:ext uri="{FF2B5EF4-FFF2-40B4-BE49-F238E27FC236}">
                  <a16:creationId xmlns:a16="http://schemas.microsoft.com/office/drawing/2014/main" id="{2961988D-5591-3746-B746-D710E6CB0BE5}"/>
                </a:ext>
              </a:extLst>
            </p:cNvPr>
            <p:cNvPicPr/>
            <p:nvPr/>
          </p:nvPicPr>
          <p:blipFill>
            <a:blip r:embed="rId8" cstate="print"/>
            <a:stretch>
              <a:fillRect/>
            </a:stretch>
          </p:blipFill>
          <p:spPr>
            <a:xfrm>
              <a:off x="3468732" y="2039085"/>
              <a:ext cx="933558" cy="1657120"/>
            </a:xfrm>
            <a:prstGeom prst="rect">
              <a:avLst/>
            </a:prstGeom>
          </p:spPr>
        </p:pic>
        <p:pic>
          <p:nvPicPr>
            <p:cNvPr id="16" name="object 15">
              <a:extLst>
                <a:ext uri="{FF2B5EF4-FFF2-40B4-BE49-F238E27FC236}">
                  <a16:creationId xmlns:a16="http://schemas.microsoft.com/office/drawing/2014/main" id="{1A90DAAE-800C-AB4E-902D-33FD0A9687A1}"/>
                </a:ext>
              </a:extLst>
            </p:cNvPr>
            <p:cNvPicPr/>
            <p:nvPr/>
          </p:nvPicPr>
          <p:blipFill>
            <a:blip r:embed="rId9" cstate="print"/>
            <a:stretch>
              <a:fillRect/>
            </a:stretch>
          </p:blipFill>
          <p:spPr>
            <a:xfrm>
              <a:off x="4349495" y="873251"/>
              <a:ext cx="1123188" cy="1900427"/>
            </a:xfrm>
            <a:prstGeom prst="rect">
              <a:avLst/>
            </a:prstGeom>
          </p:spPr>
        </p:pic>
        <p:pic>
          <p:nvPicPr>
            <p:cNvPr id="17" name="object 16">
              <a:extLst>
                <a:ext uri="{FF2B5EF4-FFF2-40B4-BE49-F238E27FC236}">
                  <a16:creationId xmlns:a16="http://schemas.microsoft.com/office/drawing/2014/main" id="{49E1554A-8044-9348-AABA-58E9F4DF1F48}"/>
                </a:ext>
              </a:extLst>
            </p:cNvPr>
            <p:cNvPicPr/>
            <p:nvPr/>
          </p:nvPicPr>
          <p:blipFill>
            <a:blip r:embed="rId10" cstate="print"/>
            <a:stretch>
              <a:fillRect/>
            </a:stretch>
          </p:blipFill>
          <p:spPr>
            <a:xfrm>
              <a:off x="4331208" y="2677667"/>
              <a:ext cx="1123188" cy="1900427"/>
            </a:xfrm>
            <a:prstGeom prst="rect">
              <a:avLst/>
            </a:prstGeom>
          </p:spPr>
        </p:pic>
        <p:pic>
          <p:nvPicPr>
            <p:cNvPr id="18" name="object 17">
              <a:extLst>
                <a:ext uri="{FF2B5EF4-FFF2-40B4-BE49-F238E27FC236}">
                  <a16:creationId xmlns:a16="http://schemas.microsoft.com/office/drawing/2014/main" id="{B6BE5A09-05E8-764C-B680-9885994C4442}"/>
                </a:ext>
              </a:extLst>
            </p:cNvPr>
            <p:cNvPicPr/>
            <p:nvPr/>
          </p:nvPicPr>
          <p:blipFill>
            <a:blip r:embed="rId11" cstate="print"/>
            <a:stretch>
              <a:fillRect/>
            </a:stretch>
          </p:blipFill>
          <p:spPr>
            <a:xfrm>
              <a:off x="5422391" y="3657600"/>
              <a:ext cx="1123188" cy="2255520"/>
            </a:xfrm>
            <a:prstGeom prst="rect">
              <a:avLst/>
            </a:prstGeom>
          </p:spPr>
        </p:pic>
        <p:pic>
          <p:nvPicPr>
            <p:cNvPr id="19" name="object 18">
              <a:extLst>
                <a:ext uri="{FF2B5EF4-FFF2-40B4-BE49-F238E27FC236}">
                  <a16:creationId xmlns:a16="http://schemas.microsoft.com/office/drawing/2014/main" id="{5C90C969-9025-EE4C-AA77-6DAAE4DB5A35}"/>
                </a:ext>
              </a:extLst>
            </p:cNvPr>
            <p:cNvPicPr/>
            <p:nvPr/>
          </p:nvPicPr>
          <p:blipFill>
            <a:blip r:embed="rId12" cstate="print"/>
            <a:stretch>
              <a:fillRect/>
            </a:stretch>
          </p:blipFill>
          <p:spPr>
            <a:xfrm>
              <a:off x="7616962" y="4247896"/>
              <a:ext cx="942023" cy="2112670"/>
            </a:xfrm>
            <a:prstGeom prst="rect">
              <a:avLst/>
            </a:prstGeom>
          </p:spPr>
        </p:pic>
        <p:pic>
          <p:nvPicPr>
            <p:cNvPr id="20" name="object 19">
              <a:extLst>
                <a:ext uri="{FF2B5EF4-FFF2-40B4-BE49-F238E27FC236}">
                  <a16:creationId xmlns:a16="http://schemas.microsoft.com/office/drawing/2014/main" id="{216FE4A5-54AB-4744-A66E-B2DDC539A5C2}"/>
                </a:ext>
              </a:extLst>
            </p:cNvPr>
            <p:cNvPicPr/>
            <p:nvPr/>
          </p:nvPicPr>
          <p:blipFill>
            <a:blip r:embed="rId13" cstate="print"/>
            <a:stretch>
              <a:fillRect/>
            </a:stretch>
          </p:blipFill>
          <p:spPr>
            <a:xfrm>
              <a:off x="6528815" y="2906267"/>
              <a:ext cx="1109472" cy="2045207"/>
            </a:xfrm>
            <a:prstGeom prst="rect">
              <a:avLst/>
            </a:prstGeom>
          </p:spPr>
        </p:pic>
        <p:pic>
          <p:nvPicPr>
            <p:cNvPr id="21" name="object 20">
              <a:extLst>
                <a:ext uri="{FF2B5EF4-FFF2-40B4-BE49-F238E27FC236}">
                  <a16:creationId xmlns:a16="http://schemas.microsoft.com/office/drawing/2014/main" id="{4E33EF66-97DF-AF4F-93B1-5FD5BA3AC98F}"/>
                </a:ext>
              </a:extLst>
            </p:cNvPr>
            <p:cNvPicPr/>
            <p:nvPr/>
          </p:nvPicPr>
          <p:blipFill>
            <a:blip r:embed="rId14" cstate="print"/>
            <a:stretch>
              <a:fillRect/>
            </a:stretch>
          </p:blipFill>
          <p:spPr>
            <a:xfrm>
              <a:off x="5401056" y="1783080"/>
              <a:ext cx="1255776" cy="2029968"/>
            </a:xfrm>
            <a:prstGeom prst="rect">
              <a:avLst/>
            </a:prstGeom>
          </p:spPr>
        </p:pic>
        <p:pic>
          <p:nvPicPr>
            <p:cNvPr id="22" name="object 21">
              <a:extLst>
                <a:ext uri="{FF2B5EF4-FFF2-40B4-BE49-F238E27FC236}">
                  <a16:creationId xmlns:a16="http://schemas.microsoft.com/office/drawing/2014/main" id="{7A3DC687-790C-A542-B784-7BE55AA25EC4}"/>
                </a:ext>
              </a:extLst>
            </p:cNvPr>
            <p:cNvPicPr/>
            <p:nvPr/>
          </p:nvPicPr>
          <p:blipFill>
            <a:blip r:embed="rId15" cstate="print"/>
            <a:stretch>
              <a:fillRect/>
            </a:stretch>
          </p:blipFill>
          <p:spPr>
            <a:xfrm>
              <a:off x="6605015" y="838200"/>
              <a:ext cx="992124" cy="2097024"/>
            </a:xfrm>
            <a:prstGeom prst="rect">
              <a:avLst/>
            </a:prstGeom>
          </p:spPr>
        </p:pic>
        <p:pic>
          <p:nvPicPr>
            <p:cNvPr id="23" name="object 22">
              <a:extLst>
                <a:ext uri="{FF2B5EF4-FFF2-40B4-BE49-F238E27FC236}">
                  <a16:creationId xmlns:a16="http://schemas.microsoft.com/office/drawing/2014/main" id="{6DAE7F1B-3AA9-394C-8A33-42D5BB6C7461}"/>
                </a:ext>
              </a:extLst>
            </p:cNvPr>
            <p:cNvPicPr/>
            <p:nvPr/>
          </p:nvPicPr>
          <p:blipFill>
            <a:blip r:embed="rId16" cstate="print"/>
            <a:stretch>
              <a:fillRect/>
            </a:stretch>
          </p:blipFill>
          <p:spPr>
            <a:xfrm>
              <a:off x="4250436" y="4523232"/>
              <a:ext cx="1123188" cy="1905000"/>
            </a:xfrm>
            <a:prstGeom prst="rect">
              <a:avLst/>
            </a:prstGeom>
          </p:spPr>
        </p:pic>
      </p:grpSp>
      <p:sp>
        <p:nvSpPr>
          <p:cNvPr id="3" name="Rectángulo 2">
            <a:extLst>
              <a:ext uri="{FF2B5EF4-FFF2-40B4-BE49-F238E27FC236}">
                <a16:creationId xmlns:a16="http://schemas.microsoft.com/office/drawing/2014/main" id="{044FFF2D-D060-7846-9E7A-C1BF57D171F2}"/>
              </a:ext>
            </a:extLst>
          </p:cNvPr>
          <p:cNvSpPr/>
          <p:nvPr/>
        </p:nvSpPr>
        <p:spPr>
          <a:xfrm>
            <a:off x="2114285" y="423970"/>
            <a:ext cx="4697440" cy="307777"/>
          </a:xfrm>
          <a:prstGeom prst="rect">
            <a:avLst/>
          </a:prstGeom>
        </p:spPr>
        <p:txBody>
          <a:bodyPr wrap="none">
            <a:spAutoFit/>
          </a:bodyPr>
          <a:lstStyle/>
          <a:p>
            <a:r>
              <a:rPr lang="es-CO" b="1" spc="-90" dirty="0">
                <a:ea typeface="Verdana" panose="020B0604030504040204" pitchFamily="34" charset="0"/>
              </a:rPr>
              <a:t>Cómo es el Es</a:t>
            </a:r>
            <a:r>
              <a:rPr lang="es-CO" b="1" spc="-95" dirty="0">
                <a:ea typeface="Verdana" panose="020B0604030504040204" pitchFamily="34" charset="0"/>
              </a:rPr>
              <a:t>qu</a:t>
            </a:r>
            <a:r>
              <a:rPr lang="es-CO" b="1" spc="-90" dirty="0">
                <a:ea typeface="Verdana" panose="020B0604030504040204" pitchFamily="34" charset="0"/>
              </a:rPr>
              <a:t>em</a:t>
            </a:r>
            <a:r>
              <a:rPr lang="es-CO" b="1" dirty="0">
                <a:ea typeface="Verdana" panose="020B0604030504040204" pitchFamily="34" charset="0"/>
              </a:rPr>
              <a:t>a</a:t>
            </a:r>
            <a:r>
              <a:rPr lang="es-CO" b="1" spc="-165" dirty="0">
                <a:ea typeface="Verdana" panose="020B0604030504040204" pitchFamily="34" charset="0"/>
              </a:rPr>
              <a:t> </a:t>
            </a:r>
            <a:r>
              <a:rPr lang="es-CO" b="1" spc="-95" dirty="0">
                <a:ea typeface="Verdana" panose="020B0604030504040204" pitchFamily="34" charset="0"/>
              </a:rPr>
              <a:t>p</a:t>
            </a:r>
            <a:r>
              <a:rPr lang="es-CO" b="1" spc="-80" dirty="0">
                <a:ea typeface="Verdana" panose="020B0604030504040204" pitchFamily="34" charset="0"/>
              </a:rPr>
              <a:t>r</a:t>
            </a:r>
            <a:r>
              <a:rPr lang="es-CO" b="1" spc="-90" dirty="0">
                <a:ea typeface="Verdana" panose="020B0604030504040204" pitchFamily="34" charset="0"/>
              </a:rPr>
              <a:t>es</a:t>
            </a:r>
            <a:r>
              <a:rPr lang="es-CO" b="1" spc="-95" dirty="0">
                <a:ea typeface="Verdana" panose="020B0604030504040204" pitchFamily="34" charset="0"/>
              </a:rPr>
              <a:t>un</a:t>
            </a:r>
            <a:r>
              <a:rPr lang="es-CO" b="1" spc="-90" dirty="0">
                <a:ea typeface="Verdana" panose="020B0604030504040204" pitchFamily="34" charset="0"/>
              </a:rPr>
              <a:t>c</a:t>
            </a:r>
            <a:r>
              <a:rPr lang="es-CO" b="1" spc="-80" dirty="0">
                <a:ea typeface="Verdana" panose="020B0604030504040204" pitchFamily="34" charset="0"/>
              </a:rPr>
              <a:t>i</a:t>
            </a:r>
            <a:r>
              <a:rPr lang="es-CO" b="1" spc="-95" dirty="0">
                <a:ea typeface="Verdana" panose="020B0604030504040204" pitchFamily="34" charset="0"/>
              </a:rPr>
              <a:t>ó</a:t>
            </a:r>
            <a:r>
              <a:rPr lang="es-CO" b="1" dirty="0">
                <a:ea typeface="Verdana" panose="020B0604030504040204" pitchFamily="34" charset="0"/>
              </a:rPr>
              <a:t>n</a:t>
            </a:r>
            <a:r>
              <a:rPr lang="es-CO" b="1" spc="-170" dirty="0">
                <a:ea typeface="Verdana" panose="020B0604030504040204" pitchFamily="34" charset="0"/>
              </a:rPr>
              <a:t> </a:t>
            </a:r>
            <a:r>
              <a:rPr lang="es-CO" b="1" spc="-95" dirty="0">
                <a:ea typeface="Verdana" panose="020B0604030504040204" pitchFamily="34" charset="0"/>
              </a:rPr>
              <a:t>d</a:t>
            </a:r>
            <a:r>
              <a:rPr lang="es-CO" b="1" dirty="0">
                <a:ea typeface="Verdana" panose="020B0604030504040204" pitchFamily="34" charset="0"/>
              </a:rPr>
              <a:t>e</a:t>
            </a:r>
            <a:r>
              <a:rPr lang="es-CO" b="1" spc="-165" dirty="0">
                <a:ea typeface="Verdana" panose="020B0604030504040204" pitchFamily="34" charset="0"/>
              </a:rPr>
              <a:t> </a:t>
            </a:r>
            <a:r>
              <a:rPr lang="es-CO" b="1" spc="-90" dirty="0">
                <a:ea typeface="Verdana" panose="020B0604030504040204" pitchFamily="34" charset="0"/>
              </a:rPr>
              <a:t>c</a:t>
            </a:r>
            <a:r>
              <a:rPr lang="es-CO" b="1" spc="-95" dirty="0">
                <a:ea typeface="Verdana" panose="020B0604030504040204" pitchFamily="34" charset="0"/>
              </a:rPr>
              <a:t>o</a:t>
            </a:r>
            <a:r>
              <a:rPr lang="es-CO" b="1" spc="-90" dirty="0">
                <a:ea typeface="Verdana" panose="020B0604030504040204" pitchFamily="34" charset="0"/>
              </a:rPr>
              <a:t>s</a:t>
            </a:r>
            <a:r>
              <a:rPr lang="es-CO" b="1" spc="-85" dirty="0">
                <a:ea typeface="Verdana" panose="020B0604030504040204" pitchFamily="34" charset="0"/>
              </a:rPr>
              <a:t>t</a:t>
            </a:r>
            <a:r>
              <a:rPr lang="es-CO" b="1" spc="-95" dirty="0">
                <a:ea typeface="Verdana" panose="020B0604030504040204" pitchFamily="34" charset="0"/>
              </a:rPr>
              <a:t>o</a:t>
            </a:r>
            <a:r>
              <a:rPr lang="es-CO" b="1" dirty="0">
                <a:ea typeface="Verdana" panose="020B0604030504040204" pitchFamily="34" charset="0"/>
              </a:rPr>
              <a:t>s</a:t>
            </a:r>
            <a:r>
              <a:rPr lang="es-CO" b="1" spc="-165" dirty="0">
                <a:ea typeface="Verdana" panose="020B0604030504040204" pitchFamily="34" charset="0"/>
              </a:rPr>
              <a:t> por </a:t>
            </a:r>
            <a:r>
              <a:rPr lang="es-CO" b="1" spc="-90" dirty="0">
                <a:ea typeface="Verdana" panose="020B0604030504040204" pitchFamily="34" charset="0"/>
              </a:rPr>
              <a:t>ac</a:t>
            </a:r>
            <a:r>
              <a:rPr lang="es-CO" b="1" spc="-85" dirty="0">
                <a:ea typeface="Verdana" panose="020B0604030504040204" pitchFamily="34" charset="0"/>
              </a:rPr>
              <a:t>t</a:t>
            </a:r>
            <a:r>
              <a:rPr lang="es-CO" b="1" spc="-80" dirty="0">
                <a:ea typeface="Verdana" panose="020B0604030504040204" pitchFamily="34" charset="0"/>
              </a:rPr>
              <a:t>i</a:t>
            </a:r>
            <a:r>
              <a:rPr lang="es-CO" b="1" spc="-90" dirty="0">
                <a:ea typeface="Verdana" panose="020B0604030504040204" pitchFamily="34" charset="0"/>
              </a:rPr>
              <a:t>v</a:t>
            </a:r>
            <a:r>
              <a:rPr lang="es-CO" b="1" spc="-80" dirty="0">
                <a:ea typeface="Verdana" panose="020B0604030504040204" pitchFamily="34" charset="0"/>
              </a:rPr>
              <a:t>i</a:t>
            </a:r>
            <a:r>
              <a:rPr lang="es-CO" b="1" spc="-95" dirty="0">
                <a:ea typeface="Verdana" panose="020B0604030504040204" pitchFamily="34" charset="0"/>
              </a:rPr>
              <a:t>d</a:t>
            </a:r>
            <a:r>
              <a:rPr lang="es-CO" b="1" spc="-90" dirty="0">
                <a:ea typeface="Verdana" panose="020B0604030504040204" pitchFamily="34" charset="0"/>
              </a:rPr>
              <a:t>a</a:t>
            </a:r>
            <a:r>
              <a:rPr lang="es-CO" b="1" spc="-95" dirty="0">
                <a:ea typeface="Verdana" panose="020B0604030504040204" pitchFamily="34" charset="0"/>
              </a:rPr>
              <a:t>d</a:t>
            </a:r>
            <a:r>
              <a:rPr lang="es-CO" b="1" spc="-90" dirty="0">
                <a:ea typeface="Verdana" panose="020B0604030504040204" pitchFamily="34" charset="0"/>
              </a:rPr>
              <a:t>e</a:t>
            </a:r>
            <a:r>
              <a:rPr lang="es-CO" b="1" dirty="0">
                <a:ea typeface="Verdana" panose="020B0604030504040204" pitchFamily="34" charset="0"/>
              </a:rPr>
              <a:t>s?</a:t>
            </a:r>
            <a:endParaRPr lang="es-CO" dirty="0"/>
          </a:p>
        </p:txBody>
      </p:sp>
      <p:sp>
        <p:nvSpPr>
          <p:cNvPr id="5" name="Rectángulo 4">
            <a:extLst>
              <a:ext uri="{FF2B5EF4-FFF2-40B4-BE49-F238E27FC236}">
                <a16:creationId xmlns:a16="http://schemas.microsoft.com/office/drawing/2014/main" id="{27279E4D-06FC-2F40-A5D5-D683EEE705F1}"/>
              </a:ext>
            </a:extLst>
          </p:cNvPr>
          <p:cNvSpPr/>
          <p:nvPr/>
        </p:nvSpPr>
        <p:spPr>
          <a:xfrm>
            <a:off x="4954400" y="1446663"/>
            <a:ext cx="3819478" cy="2677656"/>
          </a:xfrm>
          <a:prstGeom prst="rect">
            <a:avLst/>
          </a:prstGeom>
        </p:spPr>
        <p:txBody>
          <a:bodyPr wrap="square">
            <a:spAutoFit/>
          </a:bodyPr>
          <a:lstStyle/>
          <a:p>
            <a:pPr marL="12700" marR="5080" algn="just">
              <a:lnSpc>
                <a:spcPct val="99900"/>
              </a:lnSpc>
              <a:spcBef>
                <a:spcPts val="95"/>
              </a:spcBef>
            </a:pPr>
            <a:r>
              <a:rPr lang="es-CO" spc="-5" dirty="0">
                <a:solidFill>
                  <a:srgbClr val="2E2E2E"/>
                </a:solidFill>
                <a:latin typeface="Verdana" panose="020B0604030504040204" pitchFamily="34" charset="0"/>
                <a:ea typeface="Verdana" panose="020B0604030504040204" pitchFamily="34" charset="0"/>
                <a:cs typeface="Arial MT"/>
              </a:rPr>
              <a:t>Aplica</a:t>
            </a:r>
            <a:r>
              <a:rPr lang="es-CO" dirty="0">
                <a:solidFill>
                  <a:srgbClr val="2E2E2E"/>
                </a:solidFill>
                <a:latin typeface="Verdana" panose="020B0604030504040204" pitchFamily="34" charset="0"/>
                <a:ea typeface="Verdana" panose="020B0604030504040204" pitchFamily="34" charset="0"/>
                <a:cs typeface="Arial MT"/>
              </a:rPr>
              <a:t> </a:t>
            </a:r>
            <a:r>
              <a:rPr lang="es-CO" spc="-5" dirty="0">
                <a:solidFill>
                  <a:srgbClr val="2E2E2E"/>
                </a:solidFill>
                <a:latin typeface="Verdana" panose="020B0604030504040204" pitchFamily="34" charset="0"/>
                <a:ea typeface="Verdana" panose="020B0604030504040204" pitchFamily="34" charset="0"/>
                <a:cs typeface="Arial MT"/>
              </a:rPr>
              <a:t>a</a:t>
            </a:r>
            <a:r>
              <a:rPr lang="es-CO" dirty="0">
                <a:solidFill>
                  <a:srgbClr val="2E2E2E"/>
                </a:solidFill>
                <a:latin typeface="Verdana" panose="020B0604030504040204" pitchFamily="34" charset="0"/>
                <a:ea typeface="Verdana" panose="020B0604030504040204" pitchFamily="34" charset="0"/>
                <a:cs typeface="Arial MT"/>
              </a:rPr>
              <a:t> </a:t>
            </a:r>
            <a:r>
              <a:rPr lang="es-CO" spc="-5" dirty="0">
                <a:solidFill>
                  <a:srgbClr val="2E2E2E"/>
                </a:solidFill>
                <a:latin typeface="Verdana" panose="020B0604030504040204" pitchFamily="34" charset="0"/>
                <a:ea typeface="Verdana" panose="020B0604030504040204" pitchFamily="34" charset="0"/>
                <a:cs typeface="Arial MT"/>
              </a:rPr>
              <a:t>los</a:t>
            </a:r>
            <a:r>
              <a:rPr lang="es-CO" dirty="0">
                <a:solidFill>
                  <a:srgbClr val="2E2E2E"/>
                </a:solidFill>
                <a:latin typeface="Verdana" panose="020B0604030504040204" pitchFamily="34" charset="0"/>
                <a:ea typeface="Verdana" panose="020B0604030504040204" pitchFamily="34" charset="0"/>
                <a:cs typeface="Arial MT"/>
              </a:rPr>
              <a:t> </a:t>
            </a:r>
            <a:r>
              <a:rPr lang="es-CO" b="1" spc="-5" dirty="0">
                <a:solidFill>
                  <a:srgbClr val="2E2E2E"/>
                </a:solidFill>
                <a:latin typeface="Verdana" panose="020B0604030504040204" pitchFamily="34" charset="0"/>
                <a:ea typeface="Verdana" panose="020B0604030504040204" pitchFamily="34" charset="0"/>
              </a:rPr>
              <a:t>trabajadores</a:t>
            </a:r>
            <a:r>
              <a:rPr lang="es-CO" b="1" dirty="0">
                <a:solidFill>
                  <a:srgbClr val="2E2E2E"/>
                </a:solidFill>
                <a:latin typeface="Verdana" panose="020B0604030504040204" pitchFamily="34" charset="0"/>
                <a:ea typeface="Verdana" panose="020B0604030504040204" pitchFamily="34" charset="0"/>
              </a:rPr>
              <a:t> </a:t>
            </a:r>
            <a:r>
              <a:rPr lang="es-CO" b="1" spc="-5" dirty="0">
                <a:solidFill>
                  <a:srgbClr val="2E2E2E"/>
                </a:solidFill>
                <a:latin typeface="Verdana" panose="020B0604030504040204" pitchFamily="34" charset="0"/>
                <a:ea typeface="Verdana" panose="020B0604030504040204" pitchFamily="34" charset="0"/>
              </a:rPr>
              <a:t>independientes </a:t>
            </a:r>
            <a:r>
              <a:rPr lang="es-CO" b="1" spc="-430" dirty="0">
                <a:solidFill>
                  <a:srgbClr val="2E2E2E"/>
                </a:solidFill>
                <a:latin typeface="Verdana" panose="020B0604030504040204" pitchFamily="34" charset="0"/>
                <a:ea typeface="Verdana" panose="020B0604030504040204" pitchFamily="34" charset="0"/>
              </a:rPr>
              <a:t> </a:t>
            </a:r>
            <a:r>
              <a:rPr lang="es-CO" b="1" spc="-10" dirty="0">
                <a:solidFill>
                  <a:srgbClr val="2E2E2E"/>
                </a:solidFill>
                <a:latin typeface="Verdana" panose="020B0604030504040204" pitchFamily="34" charset="0"/>
                <a:ea typeface="Verdana" panose="020B0604030504040204" pitchFamily="34" charset="0"/>
              </a:rPr>
              <a:t>por </a:t>
            </a:r>
            <a:r>
              <a:rPr lang="es-CO" b="1" spc="-5" dirty="0">
                <a:solidFill>
                  <a:srgbClr val="2E2E2E"/>
                </a:solidFill>
                <a:latin typeface="Verdana" panose="020B0604030504040204" pitchFamily="34" charset="0"/>
                <a:ea typeface="Verdana" panose="020B0604030504040204" pitchFamily="34" charset="0"/>
              </a:rPr>
              <a:t>cuenta propia </a:t>
            </a:r>
            <a:r>
              <a:rPr lang="es-CO" spc="-5" dirty="0">
                <a:solidFill>
                  <a:srgbClr val="2E2E2E"/>
                </a:solidFill>
                <a:latin typeface="Verdana" panose="020B0604030504040204" pitchFamily="34" charset="0"/>
                <a:ea typeface="Verdana" panose="020B0604030504040204" pitchFamily="34" charset="0"/>
                <a:cs typeface="Arial MT"/>
              </a:rPr>
              <a:t>y para quienes celebren </a:t>
            </a:r>
            <a:r>
              <a:rPr lang="es-CO" dirty="0">
                <a:solidFill>
                  <a:srgbClr val="2E2E2E"/>
                </a:solidFill>
                <a:latin typeface="Verdana" panose="020B0604030504040204" pitchFamily="34" charset="0"/>
                <a:ea typeface="Verdana" panose="020B0604030504040204" pitchFamily="34" charset="0"/>
                <a:cs typeface="Arial MT"/>
              </a:rPr>
              <a:t> </a:t>
            </a:r>
            <a:r>
              <a:rPr lang="es-CO" b="1" spc="-5" dirty="0">
                <a:solidFill>
                  <a:srgbClr val="2E2E2E"/>
                </a:solidFill>
                <a:latin typeface="Verdana" panose="020B0604030504040204" pitchFamily="34" charset="0"/>
                <a:ea typeface="Verdana" panose="020B0604030504040204" pitchFamily="34" charset="0"/>
              </a:rPr>
              <a:t>contratos</a:t>
            </a:r>
            <a:r>
              <a:rPr lang="es-CO" b="1" dirty="0">
                <a:solidFill>
                  <a:srgbClr val="2E2E2E"/>
                </a:solidFill>
                <a:latin typeface="Verdana" panose="020B0604030504040204" pitchFamily="34" charset="0"/>
                <a:ea typeface="Verdana" panose="020B0604030504040204" pitchFamily="34" charset="0"/>
              </a:rPr>
              <a:t> </a:t>
            </a:r>
            <a:r>
              <a:rPr lang="es-CO" b="1" spc="-5" dirty="0">
                <a:solidFill>
                  <a:srgbClr val="2E2E2E"/>
                </a:solidFill>
                <a:latin typeface="Verdana" panose="020B0604030504040204" pitchFamily="34" charset="0"/>
                <a:ea typeface="Verdana" panose="020B0604030504040204" pitchFamily="34" charset="0"/>
              </a:rPr>
              <a:t>diferentes</a:t>
            </a:r>
            <a:r>
              <a:rPr lang="es-CO" b="1" dirty="0">
                <a:solidFill>
                  <a:srgbClr val="2E2E2E"/>
                </a:solidFill>
                <a:latin typeface="Verdana" panose="020B0604030504040204" pitchFamily="34" charset="0"/>
                <a:ea typeface="Verdana" panose="020B0604030504040204" pitchFamily="34" charset="0"/>
              </a:rPr>
              <a:t> </a:t>
            </a:r>
            <a:r>
              <a:rPr lang="es-CO" b="1" spc="-5" dirty="0">
                <a:solidFill>
                  <a:srgbClr val="2E2E2E"/>
                </a:solidFill>
                <a:latin typeface="Verdana" panose="020B0604030504040204" pitchFamily="34" charset="0"/>
                <a:ea typeface="Verdana" panose="020B0604030504040204" pitchFamily="34" charset="0"/>
              </a:rPr>
              <a:t>de</a:t>
            </a:r>
            <a:r>
              <a:rPr lang="es-CO" b="1" dirty="0">
                <a:solidFill>
                  <a:srgbClr val="2E2E2E"/>
                </a:solidFill>
                <a:latin typeface="Verdana" panose="020B0604030504040204" pitchFamily="34" charset="0"/>
                <a:ea typeface="Verdana" panose="020B0604030504040204" pitchFamily="34" charset="0"/>
              </a:rPr>
              <a:t> </a:t>
            </a:r>
            <a:r>
              <a:rPr lang="es-CO" b="1" spc="-5" dirty="0">
                <a:solidFill>
                  <a:srgbClr val="2E2E2E"/>
                </a:solidFill>
                <a:latin typeface="Verdana" panose="020B0604030504040204" pitchFamily="34" charset="0"/>
                <a:ea typeface="Verdana" panose="020B0604030504040204" pitchFamily="34" charset="0"/>
              </a:rPr>
              <a:t>prestación</a:t>
            </a:r>
            <a:r>
              <a:rPr lang="es-CO" b="1" dirty="0">
                <a:solidFill>
                  <a:srgbClr val="2E2E2E"/>
                </a:solidFill>
                <a:latin typeface="Verdana" panose="020B0604030504040204" pitchFamily="34" charset="0"/>
                <a:ea typeface="Verdana" panose="020B0604030504040204" pitchFamily="34" charset="0"/>
              </a:rPr>
              <a:t> </a:t>
            </a:r>
            <a:r>
              <a:rPr lang="es-CO" b="1" spc="-10" dirty="0">
                <a:solidFill>
                  <a:srgbClr val="2E2E2E"/>
                </a:solidFill>
                <a:latin typeface="Verdana" panose="020B0604030504040204" pitchFamily="34" charset="0"/>
                <a:ea typeface="Verdana" panose="020B0604030504040204" pitchFamily="34" charset="0"/>
              </a:rPr>
              <a:t>de </a:t>
            </a:r>
            <a:r>
              <a:rPr lang="es-CO" b="1" spc="-430" dirty="0">
                <a:solidFill>
                  <a:srgbClr val="2E2E2E"/>
                </a:solidFill>
                <a:latin typeface="Verdana" panose="020B0604030504040204" pitchFamily="34" charset="0"/>
                <a:ea typeface="Verdana" panose="020B0604030504040204" pitchFamily="34" charset="0"/>
              </a:rPr>
              <a:t> </a:t>
            </a:r>
            <a:r>
              <a:rPr lang="es-CO" b="1" spc="-5" dirty="0">
                <a:solidFill>
                  <a:srgbClr val="2E2E2E"/>
                </a:solidFill>
                <a:latin typeface="Verdana" panose="020B0604030504040204" pitchFamily="34" charset="0"/>
                <a:ea typeface="Verdana" panose="020B0604030504040204" pitchFamily="34" charset="0"/>
              </a:rPr>
              <a:t>servicios</a:t>
            </a:r>
            <a:r>
              <a:rPr lang="es-CO" b="1" dirty="0">
                <a:solidFill>
                  <a:srgbClr val="2E2E2E"/>
                </a:solidFill>
                <a:latin typeface="Verdana" panose="020B0604030504040204" pitchFamily="34" charset="0"/>
                <a:ea typeface="Verdana" panose="020B0604030504040204" pitchFamily="34" charset="0"/>
              </a:rPr>
              <a:t> </a:t>
            </a:r>
            <a:r>
              <a:rPr lang="es-CO" b="1" spc="-5" dirty="0">
                <a:solidFill>
                  <a:srgbClr val="2E2E2E"/>
                </a:solidFill>
                <a:latin typeface="Verdana" panose="020B0604030504040204" pitchFamily="34" charset="0"/>
                <a:ea typeface="Verdana" panose="020B0604030504040204" pitchFamily="34" charset="0"/>
              </a:rPr>
              <a:t>personales</a:t>
            </a:r>
            <a:r>
              <a:rPr lang="es-CO" spc="-5" dirty="0">
                <a:solidFill>
                  <a:srgbClr val="2E2E2E"/>
                </a:solidFill>
                <a:latin typeface="Verdana" panose="020B0604030504040204" pitchFamily="34" charset="0"/>
                <a:ea typeface="Verdana" panose="020B0604030504040204" pitchFamily="34" charset="0"/>
                <a:cs typeface="Arial MT"/>
              </a:rPr>
              <a:t>,</a:t>
            </a:r>
            <a:r>
              <a:rPr lang="es-CO" dirty="0">
                <a:solidFill>
                  <a:srgbClr val="2E2E2E"/>
                </a:solidFill>
                <a:latin typeface="Verdana" panose="020B0604030504040204" pitchFamily="34" charset="0"/>
                <a:ea typeface="Verdana" panose="020B0604030504040204" pitchFamily="34" charset="0"/>
                <a:cs typeface="Arial MT"/>
              </a:rPr>
              <a:t> </a:t>
            </a:r>
            <a:r>
              <a:rPr lang="es-CO" spc="-5" dirty="0">
                <a:solidFill>
                  <a:srgbClr val="2E2E2E"/>
                </a:solidFill>
                <a:latin typeface="Verdana" panose="020B0604030504040204" pitchFamily="34" charset="0"/>
                <a:ea typeface="Verdana" panose="020B0604030504040204" pitchFamily="34" charset="0"/>
                <a:cs typeface="Arial MT"/>
              </a:rPr>
              <a:t>que</a:t>
            </a:r>
            <a:r>
              <a:rPr lang="es-CO" dirty="0">
                <a:solidFill>
                  <a:srgbClr val="2E2E2E"/>
                </a:solidFill>
                <a:latin typeface="Verdana" panose="020B0604030504040204" pitchFamily="34" charset="0"/>
                <a:ea typeface="Verdana" panose="020B0604030504040204" pitchFamily="34" charset="0"/>
                <a:cs typeface="Arial MT"/>
              </a:rPr>
              <a:t> </a:t>
            </a:r>
            <a:r>
              <a:rPr lang="es-CO" spc="-5" dirty="0">
                <a:solidFill>
                  <a:srgbClr val="2E2E2E"/>
                </a:solidFill>
                <a:latin typeface="Verdana" panose="020B0604030504040204" pitchFamily="34" charset="0"/>
                <a:ea typeface="Verdana" panose="020B0604030504040204" pitchFamily="34" charset="0"/>
                <a:cs typeface="Arial MT"/>
              </a:rPr>
              <a:t>impliquen </a:t>
            </a:r>
            <a:r>
              <a:rPr lang="es-CO" spc="-430" dirty="0">
                <a:solidFill>
                  <a:srgbClr val="2E2E2E"/>
                </a:solidFill>
                <a:latin typeface="Verdana" panose="020B0604030504040204" pitchFamily="34" charset="0"/>
                <a:ea typeface="Verdana" panose="020B0604030504040204" pitchFamily="34" charset="0"/>
                <a:cs typeface="Arial MT"/>
              </a:rPr>
              <a:t> </a:t>
            </a:r>
            <a:r>
              <a:rPr lang="es-CO" spc="-5" dirty="0">
                <a:solidFill>
                  <a:srgbClr val="2E2E2E"/>
                </a:solidFill>
                <a:latin typeface="Verdana" panose="020B0604030504040204" pitchFamily="34" charset="0"/>
                <a:ea typeface="Verdana" panose="020B0604030504040204" pitchFamily="34" charset="0"/>
                <a:cs typeface="Arial MT"/>
              </a:rPr>
              <a:t>subcontratación</a:t>
            </a:r>
            <a:r>
              <a:rPr lang="es-CO" dirty="0">
                <a:solidFill>
                  <a:srgbClr val="2E2E2E"/>
                </a:solidFill>
                <a:latin typeface="Verdana" panose="020B0604030504040204" pitchFamily="34" charset="0"/>
                <a:ea typeface="Verdana" panose="020B0604030504040204" pitchFamily="34" charset="0"/>
                <a:cs typeface="Arial MT"/>
              </a:rPr>
              <a:t> </a:t>
            </a:r>
            <a:r>
              <a:rPr lang="es-CO" spc="-10" dirty="0">
                <a:solidFill>
                  <a:srgbClr val="2E2E2E"/>
                </a:solidFill>
                <a:latin typeface="Verdana" panose="020B0604030504040204" pitchFamily="34" charset="0"/>
                <a:ea typeface="Verdana" panose="020B0604030504040204" pitchFamily="34" charset="0"/>
                <a:cs typeface="Arial MT"/>
              </a:rPr>
              <a:t>y/o</a:t>
            </a:r>
            <a:r>
              <a:rPr lang="es-CO" spc="-5" dirty="0">
                <a:solidFill>
                  <a:srgbClr val="2E2E2E"/>
                </a:solidFill>
                <a:latin typeface="Verdana" panose="020B0604030504040204" pitchFamily="34" charset="0"/>
                <a:ea typeface="Verdana" panose="020B0604030504040204" pitchFamily="34" charset="0"/>
                <a:cs typeface="Arial MT"/>
              </a:rPr>
              <a:t> compra</a:t>
            </a:r>
            <a:r>
              <a:rPr lang="es-CO" dirty="0">
                <a:solidFill>
                  <a:srgbClr val="2E2E2E"/>
                </a:solidFill>
                <a:latin typeface="Verdana" panose="020B0604030504040204" pitchFamily="34" charset="0"/>
                <a:ea typeface="Verdana" panose="020B0604030504040204" pitchFamily="34" charset="0"/>
                <a:cs typeface="Arial MT"/>
              </a:rPr>
              <a:t> </a:t>
            </a:r>
            <a:r>
              <a:rPr lang="es-CO" spc="-5" dirty="0">
                <a:solidFill>
                  <a:srgbClr val="2E2E2E"/>
                </a:solidFill>
                <a:latin typeface="Verdana" panose="020B0604030504040204" pitchFamily="34" charset="0"/>
                <a:ea typeface="Verdana" panose="020B0604030504040204" pitchFamily="34" charset="0"/>
                <a:cs typeface="Arial MT"/>
              </a:rPr>
              <a:t>de</a:t>
            </a:r>
            <a:r>
              <a:rPr lang="es-CO" dirty="0">
                <a:solidFill>
                  <a:srgbClr val="2E2E2E"/>
                </a:solidFill>
                <a:latin typeface="Verdana" panose="020B0604030504040204" pitchFamily="34" charset="0"/>
                <a:ea typeface="Verdana" panose="020B0604030504040204" pitchFamily="34" charset="0"/>
                <a:cs typeface="Arial MT"/>
              </a:rPr>
              <a:t> </a:t>
            </a:r>
            <a:r>
              <a:rPr lang="es-CO" spc="-5" dirty="0">
                <a:solidFill>
                  <a:srgbClr val="2E2E2E"/>
                </a:solidFill>
                <a:latin typeface="Verdana" panose="020B0604030504040204" pitchFamily="34" charset="0"/>
                <a:ea typeface="Verdana" panose="020B0604030504040204" pitchFamily="34" charset="0"/>
                <a:cs typeface="Arial MT"/>
              </a:rPr>
              <a:t>insumos</a:t>
            </a:r>
            <a:r>
              <a:rPr lang="es-CO" dirty="0">
                <a:solidFill>
                  <a:srgbClr val="2E2E2E"/>
                </a:solidFill>
                <a:latin typeface="Verdana" panose="020B0604030504040204" pitchFamily="34" charset="0"/>
                <a:ea typeface="Verdana" panose="020B0604030504040204" pitchFamily="34" charset="0"/>
                <a:cs typeface="Arial MT"/>
              </a:rPr>
              <a:t> </a:t>
            </a:r>
            <a:r>
              <a:rPr lang="es-CO" spc="-5" dirty="0">
                <a:solidFill>
                  <a:srgbClr val="2E2E2E"/>
                </a:solidFill>
                <a:latin typeface="Verdana" panose="020B0604030504040204" pitchFamily="34" charset="0"/>
                <a:ea typeface="Verdana" panose="020B0604030504040204" pitchFamily="34" charset="0"/>
                <a:cs typeface="Arial MT"/>
              </a:rPr>
              <a:t>o </a:t>
            </a:r>
            <a:r>
              <a:rPr lang="es-CO" spc="-430" dirty="0">
                <a:solidFill>
                  <a:srgbClr val="2E2E2E"/>
                </a:solidFill>
                <a:latin typeface="Verdana" panose="020B0604030504040204" pitchFamily="34" charset="0"/>
                <a:ea typeface="Verdana" panose="020B0604030504040204" pitchFamily="34" charset="0"/>
                <a:cs typeface="Arial MT"/>
              </a:rPr>
              <a:t> </a:t>
            </a:r>
            <a:r>
              <a:rPr lang="es-CO" spc="-5" dirty="0">
                <a:solidFill>
                  <a:srgbClr val="2E2E2E"/>
                </a:solidFill>
                <a:latin typeface="Verdana" panose="020B0604030504040204" pitchFamily="34" charset="0"/>
                <a:ea typeface="Verdana" panose="020B0604030504040204" pitchFamily="34" charset="0"/>
                <a:cs typeface="Arial MT"/>
              </a:rPr>
              <a:t>expensas,</a:t>
            </a:r>
            <a:r>
              <a:rPr lang="es-CO" dirty="0">
                <a:solidFill>
                  <a:srgbClr val="2E2E2E"/>
                </a:solidFill>
                <a:latin typeface="Verdana" panose="020B0604030504040204" pitchFamily="34" charset="0"/>
                <a:ea typeface="Verdana" panose="020B0604030504040204" pitchFamily="34" charset="0"/>
                <a:cs typeface="Arial MT"/>
              </a:rPr>
              <a:t> </a:t>
            </a:r>
            <a:r>
              <a:rPr lang="es-CO" spc="-5" dirty="0">
                <a:solidFill>
                  <a:srgbClr val="2E2E2E"/>
                </a:solidFill>
                <a:latin typeface="Verdana" panose="020B0604030504040204" pitchFamily="34" charset="0"/>
                <a:ea typeface="Verdana" panose="020B0604030504040204" pitchFamily="34" charset="0"/>
                <a:cs typeface="Arial MT"/>
              </a:rPr>
              <a:t>respecto</a:t>
            </a:r>
            <a:r>
              <a:rPr lang="es-CO" dirty="0">
                <a:solidFill>
                  <a:srgbClr val="2E2E2E"/>
                </a:solidFill>
                <a:latin typeface="Verdana" panose="020B0604030504040204" pitchFamily="34" charset="0"/>
                <a:ea typeface="Verdana" panose="020B0604030504040204" pitchFamily="34" charset="0"/>
                <a:cs typeface="Arial MT"/>
              </a:rPr>
              <a:t> </a:t>
            </a:r>
            <a:r>
              <a:rPr lang="es-CO" spc="-5" dirty="0">
                <a:solidFill>
                  <a:srgbClr val="2E2E2E"/>
                </a:solidFill>
                <a:latin typeface="Verdana" panose="020B0604030504040204" pitchFamily="34" charset="0"/>
                <a:ea typeface="Verdana" panose="020B0604030504040204" pitchFamily="34" charset="0"/>
                <a:cs typeface="Arial MT"/>
              </a:rPr>
              <a:t>a</a:t>
            </a:r>
            <a:r>
              <a:rPr lang="es-CO" dirty="0">
                <a:solidFill>
                  <a:srgbClr val="2E2E2E"/>
                </a:solidFill>
                <a:latin typeface="Verdana" panose="020B0604030504040204" pitchFamily="34" charset="0"/>
                <a:ea typeface="Verdana" panose="020B0604030504040204" pitchFamily="34" charset="0"/>
                <a:cs typeface="Arial MT"/>
              </a:rPr>
              <a:t> </a:t>
            </a:r>
            <a:r>
              <a:rPr lang="es-CO" spc="-5" dirty="0">
                <a:solidFill>
                  <a:srgbClr val="2E2E2E"/>
                </a:solidFill>
                <a:latin typeface="Verdana" panose="020B0604030504040204" pitchFamily="34" charset="0"/>
                <a:ea typeface="Verdana" panose="020B0604030504040204" pitchFamily="34" charset="0"/>
                <a:cs typeface="Arial MT"/>
              </a:rPr>
              <a:t>las</a:t>
            </a:r>
            <a:r>
              <a:rPr lang="es-CO" dirty="0">
                <a:solidFill>
                  <a:srgbClr val="2E2E2E"/>
                </a:solidFill>
                <a:latin typeface="Verdana" panose="020B0604030504040204" pitchFamily="34" charset="0"/>
                <a:ea typeface="Verdana" panose="020B0604030504040204" pitchFamily="34" charset="0"/>
                <a:cs typeface="Arial MT"/>
              </a:rPr>
              <a:t> </a:t>
            </a:r>
            <a:r>
              <a:rPr lang="es-CO" spc="-5" dirty="0">
                <a:solidFill>
                  <a:srgbClr val="2E2E2E"/>
                </a:solidFill>
                <a:latin typeface="Verdana" panose="020B0604030504040204" pitchFamily="34" charset="0"/>
                <a:ea typeface="Verdana" panose="020B0604030504040204" pitchFamily="34" charset="0"/>
                <a:cs typeface="Arial MT"/>
              </a:rPr>
              <a:t>actividades </a:t>
            </a:r>
            <a:r>
              <a:rPr lang="es-CO" dirty="0">
                <a:solidFill>
                  <a:srgbClr val="2E2E2E"/>
                </a:solidFill>
                <a:latin typeface="Verdana" panose="020B0604030504040204" pitchFamily="34" charset="0"/>
                <a:ea typeface="Verdana" panose="020B0604030504040204" pitchFamily="34" charset="0"/>
                <a:cs typeface="Arial MT"/>
              </a:rPr>
              <a:t> </a:t>
            </a:r>
            <a:r>
              <a:rPr lang="es-CO" spc="-5" dirty="0">
                <a:solidFill>
                  <a:srgbClr val="2E2E2E"/>
                </a:solidFill>
                <a:latin typeface="Verdana" panose="020B0604030504040204" pitchFamily="34" charset="0"/>
                <a:ea typeface="Verdana" panose="020B0604030504040204" pitchFamily="34" charset="0"/>
                <a:cs typeface="Arial MT"/>
              </a:rPr>
              <a:t>económicas,</a:t>
            </a:r>
            <a:r>
              <a:rPr lang="es-CO" dirty="0">
                <a:solidFill>
                  <a:srgbClr val="2E2E2E"/>
                </a:solidFill>
                <a:latin typeface="Verdana" panose="020B0604030504040204" pitchFamily="34" charset="0"/>
                <a:ea typeface="Verdana" panose="020B0604030504040204" pitchFamily="34" charset="0"/>
                <a:cs typeface="Arial MT"/>
              </a:rPr>
              <a:t> </a:t>
            </a:r>
            <a:r>
              <a:rPr lang="es-CO" b="1" spc="-5" dirty="0">
                <a:solidFill>
                  <a:srgbClr val="006FC0"/>
                </a:solidFill>
                <a:latin typeface="Verdana" panose="020B0604030504040204" pitchFamily="34" charset="0"/>
                <a:ea typeface="Verdana" panose="020B0604030504040204" pitchFamily="34" charset="0"/>
              </a:rPr>
              <a:t>distintas</a:t>
            </a:r>
            <a:r>
              <a:rPr lang="es-CO" b="1" dirty="0">
                <a:solidFill>
                  <a:srgbClr val="006FC0"/>
                </a:solidFill>
                <a:latin typeface="Verdana" panose="020B0604030504040204" pitchFamily="34" charset="0"/>
                <a:ea typeface="Verdana" panose="020B0604030504040204" pitchFamily="34" charset="0"/>
              </a:rPr>
              <a:t> </a:t>
            </a:r>
            <a:r>
              <a:rPr lang="es-CO" b="1" spc="-5" dirty="0">
                <a:solidFill>
                  <a:srgbClr val="006FC0"/>
                </a:solidFill>
                <a:latin typeface="Verdana" panose="020B0604030504040204" pitchFamily="34" charset="0"/>
                <a:ea typeface="Verdana" panose="020B0604030504040204" pitchFamily="34" charset="0"/>
              </a:rPr>
              <a:t>a</a:t>
            </a:r>
            <a:r>
              <a:rPr lang="es-CO" b="1" dirty="0">
                <a:solidFill>
                  <a:srgbClr val="006FC0"/>
                </a:solidFill>
                <a:latin typeface="Verdana" panose="020B0604030504040204" pitchFamily="34" charset="0"/>
                <a:ea typeface="Verdana" panose="020B0604030504040204" pitchFamily="34" charset="0"/>
              </a:rPr>
              <a:t> </a:t>
            </a:r>
            <a:r>
              <a:rPr lang="es-CO" b="1" spc="-5" dirty="0">
                <a:solidFill>
                  <a:srgbClr val="006FC0"/>
                </a:solidFill>
                <a:latin typeface="Verdana" panose="020B0604030504040204" pitchFamily="34" charset="0"/>
                <a:ea typeface="Verdana" panose="020B0604030504040204" pitchFamily="34" charset="0"/>
              </a:rPr>
              <a:t>la</a:t>
            </a:r>
            <a:r>
              <a:rPr lang="es-CO" b="1" dirty="0">
                <a:solidFill>
                  <a:srgbClr val="006FC0"/>
                </a:solidFill>
                <a:latin typeface="Verdana" panose="020B0604030504040204" pitchFamily="34" charset="0"/>
                <a:ea typeface="Verdana" panose="020B0604030504040204" pitchFamily="34" charset="0"/>
              </a:rPr>
              <a:t> </a:t>
            </a:r>
            <a:r>
              <a:rPr lang="es-CO" b="1" spc="-5" dirty="0">
                <a:solidFill>
                  <a:srgbClr val="006FC0"/>
                </a:solidFill>
                <a:latin typeface="Verdana" panose="020B0604030504040204" pitchFamily="34" charset="0"/>
                <a:ea typeface="Verdana" panose="020B0604030504040204" pitchFamily="34" charset="0"/>
              </a:rPr>
              <a:t>actividad </a:t>
            </a:r>
            <a:r>
              <a:rPr lang="es-CO" b="1" spc="-430" dirty="0">
                <a:solidFill>
                  <a:srgbClr val="006FC0"/>
                </a:solidFill>
                <a:latin typeface="Verdana" panose="020B0604030504040204" pitchFamily="34" charset="0"/>
                <a:ea typeface="Verdana" panose="020B0604030504040204" pitchFamily="34" charset="0"/>
              </a:rPr>
              <a:t> </a:t>
            </a:r>
            <a:r>
              <a:rPr lang="es-CO" b="1" spc="-5" dirty="0">
                <a:solidFill>
                  <a:srgbClr val="006FC0"/>
                </a:solidFill>
                <a:latin typeface="Verdana" panose="020B0604030504040204" pitchFamily="34" charset="0"/>
                <a:ea typeface="Verdana" panose="020B0604030504040204" pitchFamily="34" charset="0"/>
              </a:rPr>
              <a:t>económica relacionada </a:t>
            </a:r>
            <a:r>
              <a:rPr lang="es-CO" b="1" dirty="0">
                <a:solidFill>
                  <a:srgbClr val="006FC0"/>
                </a:solidFill>
                <a:latin typeface="Verdana" panose="020B0604030504040204" pitchFamily="34" charset="0"/>
                <a:ea typeface="Verdana" panose="020B0604030504040204" pitchFamily="34" charset="0"/>
              </a:rPr>
              <a:t>con el </a:t>
            </a:r>
            <a:r>
              <a:rPr lang="es-CO" b="1" spc="-5" dirty="0">
                <a:solidFill>
                  <a:srgbClr val="006FC0"/>
                </a:solidFill>
                <a:latin typeface="Verdana" panose="020B0604030504040204" pitchFamily="34" charset="0"/>
                <a:ea typeface="Verdana" panose="020B0604030504040204" pitchFamily="34" charset="0"/>
              </a:rPr>
              <a:t>transporte </a:t>
            </a:r>
            <a:r>
              <a:rPr lang="es-CO" b="1" dirty="0">
                <a:solidFill>
                  <a:srgbClr val="006FC0"/>
                </a:solidFill>
                <a:latin typeface="Verdana" panose="020B0604030504040204" pitchFamily="34" charset="0"/>
                <a:ea typeface="Verdana" panose="020B0604030504040204" pitchFamily="34" charset="0"/>
              </a:rPr>
              <a:t> </a:t>
            </a:r>
            <a:r>
              <a:rPr lang="es-CO" b="1" spc="-5" dirty="0">
                <a:solidFill>
                  <a:srgbClr val="006FC0"/>
                </a:solidFill>
                <a:latin typeface="Verdana" panose="020B0604030504040204" pitchFamily="34" charset="0"/>
                <a:ea typeface="Verdana" panose="020B0604030504040204" pitchFamily="34" charset="0"/>
              </a:rPr>
              <a:t>público automotor de carga por carretera</a:t>
            </a:r>
            <a:r>
              <a:rPr lang="es-CO" spc="-5" dirty="0">
                <a:solidFill>
                  <a:srgbClr val="F00079"/>
                </a:solidFill>
                <a:latin typeface="Verdana" panose="020B0604030504040204" pitchFamily="34" charset="0"/>
                <a:ea typeface="Verdana" panose="020B0604030504040204" pitchFamily="34" charset="0"/>
                <a:cs typeface="Arial MT"/>
              </a:rPr>
              <a:t>. </a:t>
            </a:r>
            <a:r>
              <a:rPr lang="es-CO" spc="-430" dirty="0">
                <a:solidFill>
                  <a:srgbClr val="F00079"/>
                </a:solidFill>
                <a:latin typeface="Verdana" panose="020B0604030504040204" pitchFamily="34" charset="0"/>
                <a:ea typeface="Verdana" panose="020B0604030504040204" pitchFamily="34" charset="0"/>
                <a:cs typeface="Arial MT"/>
              </a:rPr>
              <a:t> </a:t>
            </a:r>
            <a:r>
              <a:rPr lang="es-CO" spc="-5" dirty="0">
                <a:solidFill>
                  <a:srgbClr val="2E2E2E"/>
                </a:solidFill>
                <a:latin typeface="Verdana" panose="020B0604030504040204" pitchFamily="34" charset="0"/>
                <a:ea typeface="Verdana" panose="020B0604030504040204" pitchFamily="34" charset="0"/>
                <a:cs typeface="Arial MT"/>
              </a:rPr>
              <a:t>Así</a:t>
            </a:r>
            <a:r>
              <a:rPr lang="es-CO" dirty="0">
                <a:solidFill>
                  <a:srgbClr val="2E2E2E"/>
                </a:solidFill>
                <a:latin typeface="Verdana" panose="020B0604030504040204" pitchFamily="34" charset="0"/>
                <a:ea typeface="Verdana" panose="020B0604030504040204" pitchFamily="34" charset="0"/>
                <a:cs typeface="Arial MT"/>
              </a:rPr>
              <a:t> </a:t>
            </a:r>
            <a:r>
              <a:rPr lang="es-CO" spc="-5" dirty="0">
                <a:solidFill>
                  <a:srgbClr val="2E2E2E"/>
                </a:solidFill>
                <a:latin typeface="Verdana" panose="020B0604030504040204" pitchFamily="34" charset="0"/>
                <a:ea typeface="Verdana" panose="020B0604030504040204" pitchFamily="34" charset="0"/>
                <a:cs typeface="Arial MT"/>
              </a:rPr>
              <a:t>mismo</a:t>
            </a:r>
            <a:r>
              <a:rPr lang="es-CO" spc="-25" dirty="0">
                <a:solidFill>
                  <a:srgbClr val="2E2E2E"/>
                </a:solidFill>
                <a:latin typeface="Verdana" panose="020B0604030504040204" pitchFamily="34" charset="0"/>
                <a:ea typeface="Verdana" panose="020B0604030504040204" pitchFamily="34" charset="0"/>
                <a:cs typeface="Arial MT"/>
              </a:rPr>
              <a:t> </a:t>
            </a:r>
            <a:r>
              <a:rPr lang="es-CO" spc="-5" dirty="0">
                <a:solidFill>
                  <a:srgbClr val="2E2E2E"/>
                </a:solidFill>
                <a:latin typeface="Verdana" panose="020B0604030504040204" pitchFamily="34" charset="0"/>
                <a:ea typeface="Verdana" panose="020B0604030504040204" pitchFamily="34" charset="0"/>
                <a:cs typeface="Arial MT"/>
              </a:rPr>
              <a:t>aplica</a:t>
            </a:r>
            <a:r>
              <a:rPr lang="es-CO" spc="-15" dirty="0">
                <a:solidFill>
                  <a:srgbClr val="2E2E2E"/>
                </a:solidFill>
                <a:latin typeface="Verdana" panose="020B0604030504040204" pitchFamily="34" charset="0"/>
                <a:ea typeface="Verdana" panose="020B0604030504040204" pitchFamily="34" charset="0"/>
                <a:cs typeface="Arial MT"/>
              </a:rPr>
              <a:t> </a:t>
            </a:r>
            <a:r>
              <a:rPr lang="es-CO" spc="-5" dirty="0">
                <a:solidFill>
                  <a:srgbClr val="2E2E2E"/>
                </a:solidFill>
                <a:latin typeface="Verdana" panose="020B0604030504040204" pitchFamily="34" charset="0"/>
                <a:ea typeface="Verdana" panose="020B0604030504040204" pitchFamily="34" charset="0"/>
                <a:cs typeface="Arial MT"/>
              </a:rPr>
              <a:t>para</a:t>
            </a:r>
            <a:r>
              <a:rPr lang="es-CO" spc="10" dirty="0">
                <a:solidFill>
                  <a:srgbClr val="2E2E2E"/>
                </a:solidFill>
                <a:latin typeface="Verdana" panose="020B0604030504040204" pitchFamily="34" charset="0"/>
                <a:ea typeface="Verdana" panose="020B0604030504040204" pitchFamily="34" charset="0"/>
                <a:cs typeface="Arial MT"/>
              </a:rPr>
              <a:t> </a:t>
            </a:r>
            <a:r>
              <a:rPr lang="es-CO" b="1" spc="-5" dirty="0">
                <a:solidFill>
                  <a:srgbClr val="2E2E2E"/>
                </a:solidFill>
                <a:latin typeface="Verdana" panose="020B0604030504040204" pitchFamily="34" charset="0"/>
                <a:ea typeface="Verdana" panose="020B0604030504040204" pitchFamily="34" charset="0"/>
              </a:rPr>
              <a:t>rentistas</a:t>
            </a:r>
            <a:r>
              <a:rPr lang="es-CO" b="1" spc="35" dirty="0">
                <a:solidFill>
                  <a:srgbClr val="2E2E2E"/>
                </a:solidFill>
                <a:latin typeface="Verdana" panose="020B0604030504040204" pitchFamily="34" charset="0"/>
                <a:ea typeface="Verdana" panose="020B0604030504040204" pitchFamily="34" charset="0"/>
              </a:rPr>
              <a:t> </a:t>
            </a:r>
            <a:r>
              <a:rPr lang="es-CO" b="1" spc="-5" dirty="0">
                <a:solidFill>
                  <a:srgbClr val="2E2E2E"/>
                </a:solidFill>
                <a:latin typeface="Verdana" panose="020B0604030504040204" pitchFamily="34" charset="0"/>
                <a:ea typeface="Verdana" panose="020B0604030504040204" pitchFamily="34" charset="0"/>
              </a:rPr>
              <a:t>de capital.</a:t>
            </a:r>
            <a:endParaRPr lang="es-CO" dirty="0">
              <a:latin typeface="Verdana" panose="020B0604030504040204" pitchFamily="34" charset="0"/>
              <a:ea typeface="Verdana" panose="020B0604030504040204" pitchFamily="34" charset="0"/>
            </a:endParaRPr>
          </a:p>
        </p:txBody>
      </p:sp>
      <p:pic>
        <p:nvPicPr>
          <p:cNvPr id="24" name="object 23">
            <a:extLst>
              <a:ext uri="{FF2B5EF4-FFF2-40B4-BE49-F238E27FC236}">
                <a16:creationId xmlns:a16="http://schemas.microsoft.com/office/drawing/2014/main" id="{A2FEBE7F-8E54-4743-8ED4-250080E602CB}"/>
              </a:ext>
            </a:extLst>
          </p:cNvPr>
          <p:cNvPicPr/>
          <p:nvPr/>
        </p:nvPicPr>
        <p:blipFill>
          <a:blip r:embed="rId17" cstate="print"/>
          <a:stretch>
            <a:fillRect/>
          </a:stretch>
        </p:blipFill>
        <p:spPr>
          <a:xfrm>
            <a:off x="3560565" y="3556024"/>
            <a:ext cx="487049" cy="1338213"/>
          </a:xfrm>
          <a:prstGeom prst="rect">
            <a:avLst/>
          </a:prstGeom>
        </p:spPr>
      </p:pic>
    </p:spTree>
    <p:extLst>
      <p:ext uri="{BB962C8B-B14F-4D97-AF65-F5344CB8AC3E}">
        <p14:creationId xmlns:p14="http://schemas.microsoft.com/office/powerpoint/2010/main" val="3330409421"/>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5047B06B-C8A8-ED4C-B25A-8A710DBD033F}"/>
              </a:ext>
            </a:extLst>
          </p:cNvPr>
          <p:cNvPicPr>
            <a:picLocks noChangeAspect="1"/>
          </p:cNvPicPr>
          <p:nvPr/>
        </p:nvPicPr>
        <p:blipFill>
          <a:blip r:embed="rId2"/>
          <a:stretch>
            <a:fillRect/>
          </a:stretch>
        </p:blipFill>
        <p:spPr>
          <a:xfrm>
            <a:off x="1892904" y="831035"/>
            <a:ext cx="4204879" cy="3802704"/>
          </a:xfrm>
          <a:prstGeom prst="rect">
            <a:avLst/>
          </a:prstGeom>
        </p:spPr>
      </p:pic>
      <p:sp>
        <p:nvSpPr>
          <p:cNvPr id="3" name="Rectángulo 2">
            <a:extLst>
              <a:ext uri="{FF2B5EF4-FFF2-40B4-BE49-F238E27FC236}">
                <a16:creationId xmlns:a16="http://schemas.microsoft.com/office/drawing/2014/main" id="{63CEB07F-93C5-3C4C-925D-55DE95E0B7E2}"/>
              </a:ext>
            </a:extLst>
          </p:cNvPr>
          <p:cNvSpPr/>
          <p:nvPr/>
        </p:nvSpPr>
        <p:spPr>
          <a:xfrm>
            <a:off x="1892904" y="355872"/>
            <a:ext cx="5999399" cy="307777"/>
          </a:xfrm>
          <a:prstGeom prst="rect">
            <a:avLst/>
          </a:prstGeom>
        </p:spPr>
        <p:txBody>
          <a:bodyPr wrap="none">
            <a:spAutoFit/>
          </a:bodyPr>
          <a:lstStyle/>
          <a:p>
            <a:r>
              <a:rPr lang="es-CO" b="1" spc="-90" dirty="0">
                <a:ea typeface="Verdana" panose="020B0604030504040204" pitchFamily="34" charset="0"/>
              </a:rPr>
              <a:t>Cómo aplica el  Es</a:t>
            </a:r>
            <a:r>
              <a:rPr lang="es-CO" b="1" spc="-95" dirty="0">
                <a:ea typeface="Verdana" panose="020B0604030504040204" pitchFamily="34" charset="0"/>
              </a:rPr>
              <a:t>qu</a:t>
            </a:r>
            <a:r>
              <a:rPr lang="es-CO" b="1" spc="-90" dirty="0">
                <a:ea typeface="Verdana" panose="020B0604030504040204" pitchFamily="34" charset="0"/>
              </a:rPr>
              <a:t>em</a:t>
            </a:r>
            <a:r>
              <a:rPr lang="es-CO" b="1" dirty="0">
                <a:ea typeface="Verdana" panose="020B0604030504040204" pitchFamily="34" charset="0"/>
              </a:rPr>
              <a:t>a</a:t>
            </a:r>
            <a:r>
              <a:rPr lang="es-CO" b="1" spc="-165" dirty="0">
                <a:ea typeface="Verdana" panose="020B0604030504040204" pitchFamily="34" charset="0"/>
              </a:rPr>
              <a:t> </a:t>
            </a:r>
            <a:r>
              <a:rPr lang="es-CO" b="1" spc="-95" dirty="0">
                <a:ea typeface="Verdana" panose="020B0604030504040204" pitchFamily="34" charset="0"/>
              </a:rPr>
              <a:t>p</a:t>
            </a:r>
            <a:r>
              <a:rPr lang="es-CO" b="1" spc="-80" dirty="0">
                <a:ea typeface="Verdana" panose="020B0604030504040204" pitchFamily="34" charset="0"/>
              </a:rPr>
              <a:t>r</a:t>
            </a:r>
            <a:r>
              <a:rPr lang="es-CO" b="1" spc="-90" dirty="0">
                <a:ea typeface="Verdana" panose="020B0604030504040204" pitchFamily="34" charset="0"/>
              </a:rPr>
              <a:t>es</a:t>
            </a:r>
            <a:r>
              <a:rPr lang="es-CO" b="1" spc="-95" dirty="0">
                <a:ea typeface="Verdana" panose="020B0604030504040204" pitchFamily="34" charset="0"/>
              </a:rPr>
              <a:t>un</a:t>
            </a:r>
            <a:r>
              <a:rPr lang="es-CO" b="1" spc="-90" dirty="0">
                <a:ea typeface="Verdana" panose="020B0604030504040204" pitchFamily="34" charset="0"/>
              </a:rPr>
              <a:t>c</a:t>
            </a:r>
            <a:r>
              <a:rPr lang="es-CO" b="1" spc="-80" dirty="0">
                <a:ea typeface="Verdana" panose="020B0604030504040204" pitchFamily="34" charset="0"/>
              </a:rPr>
              <a:t>i</a:t>
            </a:r>
            <a:r>
              <a:rPr lang="es-CO" b="1" spc="-95" dirty="0">
                <a:ea typeface="Verdana" panose="020B0604030504040204" pitchFamily="34" charset="0"/>
              </a:rPr>
              <a:t>ó</a:t>
            </a:r>
            <a:r>
              <a:rPr lang="es-CO" b="1" dirty="0">
                <a:ea typeface="Verdana" panose="020B0604030504040204" pitchFamily="34" charset="0"/>
              </a:rPr>
              <a:t>n</a:t>
            </a:r>
            <a:r>
              <a:rPr lang="es-CO" b="1" spc="-170" dirty="0">
                <a:ea typeface="Verdana" panose="020B0604030504040204" pitchFamily="34" charset="0"/>
              </a:rPr>
              <a:t> </a:t>
            </a:r>
            <a:r>
              <a:rPr lang="es-CO" b="1" spc="-95" dirty="0">
                <a:ea typeface="Verdana" panose="020B0604030504040204" pitchFamily="34" charset="0"/>
              </a:rPr>
              <a:t>d</a:t>
            </a:r>
            <a:r>
              <a:rPr lang="es-CO" b="1" dirty="0">
                <a:ea typeface="Verdana" panose="020B0604030504040204" pitchFamily="34" charset="0"/>
              </a:rPr>
              <a:t>e</a:t>
            </a:r>
            <a:r>
              <a:rPr lang="es-CO" b="1" spc="-165" dirty="0">
                <a:ea typeface="Verdana" panose="020B0604030504040204" pitchFamily="34" charset="0"/>
              </a:rPr>
              <a:t> </a:t>
            </a:r>
            <a:r>
              <a:rPr lang="es-CO" b="1" spc="-90" dirty="0">
                <a:ea typeface="Verdana" panose="020B0604030504040204" pitchFamily="34" charset="0"/>
              </a:rPr>
              <a:t>c</a:t>
            </a:r>
            <a:r>
              <a:rPr lang="es-CO" b="1" spc="-95" dirty="0">
                <a:ea typeface="Verdana" panose="020B0604030504040204" pitchFamily="34" charset="0"/>
              </a:rPr>
              <a:t>o</a:t>
            </a:r>
            <a:r>
              <a:rPr lang="es-CO" b="1" spc="-90" dirty="0">
                <a:ea typeface="Verdana" panose="020B0604030504040204" pitchFamily="34" charset="0"/>
              </a:rPr>
              <a:t>s</a:t>
            </a:r>
            <a:r>
              <a:rPr lang="es-CO" b="1" spc="-85" dirty="0">
                <a:ea typeface="Verdana" panose="020B0604030504040204" pitchFamily="34" charset="0"/>
              </a:rPr>
              <a:t>t</a:t>
            </a:r>
            <a:r>
              <a:rPr lang="es-CO" b="1" spc="-95" dirty="0">
                <a:ea typeface="Verdana" panose="020B0604030504040204" pitchFamily="34" charset="0"/>
              </a:rPr>
              <a:t>o</a:t>
            </a:r>
            <a:r>
              <a:rPr lang="es-CO" b="1" dirty="0">
                <a:ea typeface="Verdana" panose="020B0604030504040204" pitchFamily="34" charset="0"/>
              </a:rPr>
              <a:t>s</a:t>
            </a:r>
            <a:r>
              <a:rPr lang="es-CO" b="1" spc="-165" dirty="0">
                <a:ea typeface="Verdana" panose="020B0604030504040204" pitchFamily="34" charset="0"/>
              </a:rPr>
              <a:t> por </a:t>
            </a:r>
            <a:r>
              <a:rPr lang="es-CO" b="1" spc="-90" dirty="0">
                <a:ea typeface="Verdana" panose="020B0604030504040204" pitchFamily="34" charset="0"/>
              </a:rPr>
              <a:t>ac</a:t>
            </a:r>
            <a:r>
              <a:rPr lang="es-CO" b="1" spc="-85" dirty="0">
                <a:ea typeface="Verdana" panose="020B0604030504040204" pitchFamily="34" charset="0"/>
              </a:rPr>
              <a:t>t</a:t>
            </a:r>
            <a:r>
              <a:rPr lang="es-CO" b="1" spc="-80" dirty="0">
                <a:ea typeface="Verdana" panose="020B0604030504040204" pitchFamily="34" charset="0"/>
              </a:rPr>
              <a:t>i</a:t>
            </a:r>
            <a:r>
              <a:rPr lang="es-CO" b="1" spc="-90" dirty="0">
                <a:ea typeface="Verdana" panose="020B0604030504040204" pitchFamily="34" charset="0"/>
              </a:rPr>
              <a:t>v</a:t>
            </a:r>
            <a:r>
              <a:rPr lang="es-CO" b="1" spc="-80" dirty="0">
                <a:ea typeface="Verdana" panose="020B0604030504040204" pitchFamily="34" charset="0"/>
              </a:rPr>
              <a:t>i</a:t>
            </a:r>
            <a:r>
              <a:rPr lang="es-CO" b="1" spc="-95" dirty="0">
                <a:ea typeface="Verdana" panose="020B0604030504040204" pitchFamily="34" charset="0"/>
              </a:rPr>
              <a:t>d</a:t>
            </a:r>
            <a:r>
              <a:rPr lang="es-CO" b="1" spc="-90" dirty="0">
                <a:ea typeface="Verdana" panose="020B0604030504040204" pitchFamily="34" charset="0"/>
              </a:rPr>
              <a:t>a</a:t>
            </a:r>
            <a:r>
              <a:rPr lang="es-CO" b="1" spc="-95" dirty="0">
                <a:ea typeface="Verdana" panose="020B0604030504040204" pitchFamily="34" charset="0"/>
              </a:rPr>
              <a:t>d según la norma</a:t>
            </a:r>
            <a:r>
              <a:rPr lang="es-CO" b="1" dirty="0">
                <a:ea typeface="Verdana" panose="020B0604030504040204" pitchFamily="34" charset="0"/>
              </a:rPr>
              <a:t>?</a:t>
            </a:r>
            <a:endParaRPr lang="es-CO" dirty="0"/>
          </a:p>
        </p:txBody>
      </p:sp>
    </p:spTree>
    <p:extLst>
      <p:ext uri="{BB962C8B-B14F-4D97-AF65-F5344CB8AC3E}">
        <p14:creationId xmlns:p14="http://schemas.microsoft.com/office/powerpoint/2010/main" val="196368699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1BA8E6CA-5A9C-6E42-840B-AFA99F56368A}"/>
              </a:ext>
            </a:extLst>
          </p:cNvPr>
          <p:cNvSpPr/>
          <p:nvPr/>
        </p:nvSpPr>
        <p:spPr>
          <a:xfrm>
            <a:off x="852617" y="319308"/>
            <a:ext cx="7611762" cy="523220"/>
          </a:xfrm>
          <a:prstGeom prst="rect">
            <a:avLst/>
          </a:prstGeom>
        </p:spPr>
        <p:txBody>
          <a:bodyPr wrap="square">
            <a:spAutoFit/>
          </a:bodyPr>
          <a:lstStyle/>
          <a:p>
            <a:pPr algn="r" defTabSz="1216999">
              <a:buClr>
                <a:srgbClr val="595959"/>
              </a:buClr>
              <a:buSzPct val="25000"/>
            </a:pPr>
            <a:r>
              <a:rPr lang="es-CO" b="1" dirty="0"/>
              <a:t>Sabía usted que el Esquema de Presunción de Costos también aplica para la </a:t>
            </a:r>
            <a:r>
              <a:rPr lang="es-CO" altLang="es-CO" b="1" spc="-85" dirty="0">
                <a:solidFill>
                  <a:schemeClr val="tx1"/>
                </a:solidFill>
                <a:latin typeface="Verdana" panose="020B0604030504040204" pitchFamily="34" charset="0"/>
                <a:ea typeface="Verdana" panose="020B0604030504040204" pitchFamily="34" charset="0"/>
                <a:sym typeface="Verdana" pitchFamily="34" charset="0"/>
              </a:rPr>
              <a:t>Actividad: </a:t>
            </a:r>
            <a:r>
              <a:rPr lang="es-CO" altLang="es-CO" b="1" spc="-85" dirty="0">
                <a:solidFill>
                  <a:schemeClr val="accent4">
                    <a:lumMod val="75000"/>
                  </a:schemeClr>
                </a:solidFill>
                <a:latin typeface="Verdana" panose="020B0604030504040204" pitchFamily="34" charset="0"/>
                <a:ea typeface="Verdana" panose="020B0604030504040204" pitchFamily="34" charset="0"/>
                <a:sym typeface="Verdana" pitchFamily="34" charset="0"/>
              </a:rPr>
              <a:t>Transporte de carga por carretera</a:t>
            </a:r>
            <a:endParaRPr lang="es-MX" altLang="es-CO" b="1" spc="-85" dirty="0">
              <a:solidFill>
                <a:schemeClr val="accent4">
                  <a:lumMod val="75000"/>
                </a:schemeClr>
              </a:solidFill>
              <a:latin typeface="Verdana" panose="020B0604030504040204" pitchFamily="34" charset="0"/>
              <a:ea typeface="Verdana" panose="020B0604030504040204" pitchFamily="34" charset="0"/>
              <a:sym typeface="Verdana" pitchFamily="34" charset="0"/>
            </a:endParaRPr>
          </a:p>
        </p:txBody>
      </p:sp>
      <p:pic>
        <p:nvPicPr>
          <p:cNvPr id="4" name="Imagen 3">
            <a:extLst>
              <a:ext uri="{FF2B5EF4-FFF2-40B4-BE49-F238E27FC236}">
                <a16:creationId xmlns:a16="http://schemas.microsoft.com/office/drawing/2014/main" id="{23E5E3FC-7CDF-0C47-ABAC-8134CDDA634B}"/>
              </a:ext>
            </a:extLst>
          </p:cNvPr>
          <p:cNvPicPr>
            <a:picLocks noChangeAspect="1"/>
          </p:cNvPicPr>
          <p:nvPr/>
        </p:nvPicPr>
        <p:blipFill>
          <a:blip r:embed="rId2"/>
          <a:stretch>
            <a:fillRect/>
          </a:stretch>
        </p:blipFill>
        <p:spPr>
          <a:xfrm>
            <a:off x="3924398" y="1241945"/>
            <a:ext cx="4322355" cy="1900261"/>
          </a:xfrm>
          <a:prstGeom prst="rect">
            <a:avLst/>
          </a:prstGeom>
        </p:spPr>
      </p:pic>
      <p:sp>
        <p:nvSpPr>
          <p:cNvPr id="7" name="object 9">
            <a:extLst>
              <a:ext uri="{FF2B5EF4-FFF2-40B4-BE49-F238E27FC236}">
                <a16:creationId xmlns:a16="http://schemas.microsoft.com/office/drawing/2014/main" id="{CBE1A6ED-A845-9E40-BE5D-1C2766B57FA1}"/>
              </a:ext>
            </a:extLst>
          </p:cNvPr>
          <p:cNvSpPr txBox="1"/>
          <p:nvPr/>
        </p:nvSpPr>
        <p:spPr>
          <a:xfrm>
            <a:off x="3924398" y="932426"/>
            <a:ext cx="3116580" cy="323165"/>
          </a:xfrm>
          <a:prstGeom prst="rect">
            <a:avLst/>
          </a:prstGeom>
          <a:solidFill>
            <a:srgbClr val="FFC000"/>
          </a:solidFill>
        </p:spPr>
        <p:txBody>
          <a:bodyPr vert="horz" wrap="square" lIns="0" tIns="76200" rIns="0" bIns="0" rtlCol="0">
            <a:spAutoFit/>
          </a:bodyPr>
          <a:lstStyle/>
          <a:p>
            <a:pPr marL="120014">
              <a:lnSpc>
                <a:spcPct val="100000"/>
              </a:lnSpc>
              <a:spcBef>
                <a:spcPts val="600"/>
              </a:spcBef>
            </a:pPr>
            <a:r>
              <a:rPr sz="1600" b="1" spc="-5" dirty="0">
                <a:solidFill>
                  <a:srgbClr val="006FC0"/>
                </a:solidFill>
                <a:latin typeface="Verdana" panose="020B0604030504040204" pitchFamily="34" charset="0"/>
                <a:ea typeface="Verdana" panose="020B0604030504040204" pitchFamily="34" charset="0"/>
                <a:cs typeface="Arial"/>
              </a:rPr>
              <a:t>Con</a:t>
            </a:r>
            <a:r>
              <a:rPr sz="1600" b="1" spc="-15" dirty="0">
                <a:solidFill>
                  <a:srgbClr val="006FC0"/>
                </a:solidFill>
                <a:latin typeface="Verdana" panose="020B0604030504040204" pitchFamily="34" charset="0"/>
                <a:ea typeface="Verdana" panose="020B0604030504040204" pitchFamily="34" charset="0"/>
                <a:cs typeface="Arial"/>
              </a:rPr>
              <a:t> </a:t>
            </a:r>
            <a:r>
              <a:rPr sz="1600" b="1" spc="-5" dirty="0">
                <a:solidFill>
                  <a:srgbClr val="006FC0"/>
                </a:solidFill>
                <a:latin typeface="Verdana" panose="020B0604030504040204" pitchFamily="34" charset="0"/>
                <a:ea typeface="Verdana" panose="020B0604030504040204" pitchFamily="34" charset="0"/>
                <a:cs typeface="Arial"/>
              </a:rPr>
              <a:t>trabajadores</a:t>
            </a:r>
            <a:r>
              <a:rPr sz="1600" b="1" spc="15" dirty="0">
                <a:solidFill>
                  <a:srgbClr val="006FC0"/>
                </a:solidFill>
                <a:latin typeface="Verdana" panose="020B0604030504040204" pitchFamily="34" charset="0"/>
                <a:ea typeface="Verdana" panose="020B0604030504040204" pitchFamily="34" charset="0"/>
                <a:cs typeface="Arial"/>
              </a:rPr>
              <a:t> </a:t>
            </a:r>
            <a:r>
              <a:rPr sz="1600" b="1" spc="-5" dirty="0">
                <a:solidFill>
                  <a:srgbClr val="006FC0"/>
                </a:solidFill>
                <a:latin typeface="Verdana" panose="020B0604030504040204" pitchFamily="34" charset="0"/>
                <a:ea typeface="Verdana" panose="020B0604030504040204" pitchFamily="34" charset="0"/>
                <a:cs typeface="Arial"/>
              </a:rPr>
              <a:t>a cargo</a:t>
            </a:r>
            <a:endParaRPr sz="1600" dirty="0">
              <a:latin typeface="Verdana" panose="020B0604030504040204" pitchFamily="34" charset="0"/>
              <a:ea typeface="Verdana" panose="020B0604030504040204" pitchFamily="34" charset="0"/>
              <a:cs typeface="Arial"/>
            </a:endParaRPr>
          </a:p>
        </p:txBody>
      </p:sp>
      <p:pic>
        <p:nvPicPr>
          <p:cNvPr id="5" name="Imagen 4">
            <a:extLst>
              <a:ext uri="{FF2B5EF4-FFF2-40B4-BE49-F238E27FC236}">
                <a16:creationId xmlns:a16="http://schemas.microsoft.com/office/drawing/2014/main" id="{41E7DA0E-EBC1-AF4B-AB1D-B0B982FFA702}"/>
              </a:ext>
            </a:extLst>
          </p:cNvPr>
          <p:cNvPicPr>
            <a:picLocks noChangeAspect="1"/>
          </p:cNvPicPr>
          <p:nvPr/>
        </p:nvPicPr>
        <p:blipFill>
          <a:blip r:embed="rId3"/>
          <a:stretch>
            <a:fillRect/>
          </a:stretch>
        </p:blipFill>
        <p:spPr>
          <a:xfrm>
            <a:off x="204717" y="2571750"/>
            <a:ext cx="3612012" cy="1980781"/>
          </a:xfrm>
          <a:prstGeom prst="rect">
            <a:avLst/>
          </a:prstGeom>
        </p:spPr>
      </p:pic>
      <p:sp>
        <p:nvSpPr>
          <p:cNvPr id="8" name="object 7">
            <a:extLst>
              <a:ext uri="{FF2B5EF4-FFF2-40B4-BE49-F238E27FC236}">
                <a16:creationId xmlns:a16="http://schemas.microsoft.com/office/drawing/2014/main" id="{5711A325-51B2-9549-B660-343E0C0D65BC}"/>
              </a:ext>
            </a:extLst>
          </p:cNvPr>
          <p:cNvSpPr txBox="1"/>
          <p:nvPr/>
        </p:nvSpPr>
        <p:spPr>
          <a:xfrm>
            <a:off x="204717" y="2246661"/>
            <a:ext cx="3116580" cy="325089"/>
          </a:xfrm>
          <a:prstGeom prst="rect">
            <a:avLst/>
          </a:prstGeom>
          <a:solidFill>
            <a:srgbClr val="FFC000"/>
          </a:solidFill>
        </p:spPr>
        <p:txBody>
          <a:bodyPr vert="horz" wrap="square" lIns="0" tIns="78105" rIns="0" bIns="0" rtlCol="0">
            <a:spAutoFit/>
          </a:bodyPr>
          <a:lstStyle/>
          <a:p>
            <a:pPr marL="118745">
              <a:lnSpc>
                <a:spcPct val="100000"/>
              </a:lnSpc>
              <a:spcBef>
                <a:spcPts val="615"/>
              </a:spcBef>
            </a:pPr>
            <a:r>
              <a:rPr sz="1600" b="1" spc="-5" dirty="0">
                <a:solidFill>
                  <a:srgbClr val="006FC0"/>
                </a:solidFill>
                <a:latin typeface="Verdana" panose="020B0604030504040204" pitchFamily="34" charset="0"/>
                <a:ea typeface="Verdana" panose="020B0604030504040204" pitchFamily="34" charset="0"/>
                <a:cs typeface="Arial"/>
              </a:rPr>
              <a:t>Sin trabajadores</a:t>
            </a:r>
            <a:r>
              <a:rPr sz="1600" b="1" spc="15" dirty="0">
                <a:solidFill>
                  <a:srgbClr val="006FC0"/>
                </a:solidFill>
                <a:latin typeface="Verdana" panose="020B0604030504040204" pitchFamily="34" charset="0"/>
                <a:ea typeface="Verdana" panose="020B0604030504040204" pitchFamily="34" charset="0"/>
                <a:cs typeface="Arial"/>
              </a:rPr>
              <a:t> </a:t>
            </a:r>
            <a:r>
              <a:rPr sz="1600" b="1" spc="-5" dirty="0">
                <a:solidFill>
                  <a:srgbClr val="006FC0"/>
                </a:solidFill>
                <a:latin typeface="Verdana" panose="020B0604030504040204" pitchFamily="34" charset="0"/>
                <a:ea typeface="Verdana" panose="020B0604030504040204" pitchFamily="34" charset="0"/>
                <a:cs typeface="Arial"/>
              </a:rPr>
              <a:t>a cargo</a:t>
            </a:r>
            <a:endParaRPr sz="1600" dirty="0">
              <a:latin typeface="Verdana" panose="020B0604030504040204" pitchFamily="34" charset="0"/>
              <a:ea typeface="Verdana" panose="020B0604030504040204" pitchFamily="34" charset="0"/>
              <a:cs typeface="Arial"/>
            </a:endParaRPr>
          </a:p>
        </p:txBody>
      </p:sp>
      <p:sp>
        <p:nvSpPr>
          <p:cNvPr id="9" name="object 5">
            <a:extLst>
              <a:ext uri="{FF2B5EF4-FFF2-40B4-BE49-F238E27FC236}">
                <a16:creationId xmlns:a16="http://schemas.microsoft.com/office/drawing/2014/main" id="{1D27A248-3752-F14C-93C3-3294F4AF6455}"/>
              </a:ext>
            </a:extLst>
          </p:cNvPr>
          <p:cNvSpPr txBox="1"/>
          <p:nvPr/>
        </p:nvSpPr>
        <p:spPr>
          <a:xfrm>
            <a:off x="9684257" y="4385817"/>
            <a:ext cx="2296795" cy="173124"/>
          </a:xfrm>
          <a:prstGeom prst="rect">
            <a:avLst/>
          </a:prstGeom>
        </p:spPr>
        <p:txBody>
          <a:bodyPr vert="horz" wrap="square" lIns="0" tIns="11430" rIns="0" bIns="0" rtlCol="0">
            <a:spAutoFit/>
          </a:bodyPr>
          <a:lstStyle/>
          <a:p>
            <a:pPr marL="12700">
              <a:lnSpc>
                <a:spcPct val="100000"/>
              </a:lnSpc>
              <a:spcBef>
                <a:spcPts val="90"/>
              </a:spcBef>
            </a:pPr>
            <a:r>
              <a:rPr sz="1050" b="1" spc="-5" dirty="0">
                <a:solidFill>
                  <a:srgbClr val="525252"/>
                </a:solidFill>
                <a:latin typeface="Verdana" panose="020B0604030504040204" pitchFamily="34" charset="0"/>
                <a:ea typeface="Verdana" panose="020B0604030504040204" pitchFamily="34" charset="0"/>
                <a:cs typeface="Verdana"/>
              </a:rPr>
              <a:t>*</a:t>
            </a:r>
            <a:r>
              <a:rPr sz="1050" b="1" spc="-15" dirty="0">
                <a:solidFill>
                  <a:srgbClr val="525252"/>
                </a:solidFill>
                <a:latin typeface="Verdana" panose="020B0604030504040204" pitchFamily="34" charset="0"/>
                <a:ea typeface="Verdana" panose="020B0604030504040204" pitchFamily="34" charset="0"/>
                <a:cs typeface="Verdana"/>
              </a:rPr>
              <a:t> SMMLV</a:t>
            </a:r>
            <a:r>
              <a:rPr sz="1050" b="1" spc="-25" dirty="0">
                <a:solidFill>
                  <a:srgbClr val="525252"/>
                </a:solidFill>
                <a:latin typeface="Verdana" panose="020B0604030504040204" pitchFamily="34" charset="0"/>
                <a:ea typeface="Verdana" panose="020B0604030504040204" pitchFamily="34" charset="0"/>
                <a:cs typeface="Verdana"/>
              </a:rPr>
              <a:t> </a:t>
            </a:r>
            <a:r>
              <a:rPr sz="1050" b="1" spc="-5" dirty="0">
                <a:solidFill>
                  <a:srgbClr val="525252"/>
                </a:solidFill>
                <a:latin typeface="Verdana" panose="020B0604030504040204" pitchFamily="34" charset="0"/>
                <a:ea typeface="Verdana" panose="020B0604030504040204" pitchFamily="34" charset="0"/>
                <a:cs typeface="Verdana"/>
              </a:rPr>
              <a:t>a</a:t>
            </a:r>
            <a:r>
              <a:rPr sz="1050" b="1" spc="-20" dirty="0">
                <a:solidFill>
                  <a:srgbClr val="525252"/>
                </a:solidFill>
                <a:latin typeface="Verdana" panose="020B0604030504040204" pitchFamily="34" charset="0"/>
                <a:ea typeface="Verdana" panose="020B0604030504040204" pitchFamily="34" charset="0"/>
                <a:cs typeface="Verdana"/>
              </a:rPr>
              <a:t> </a:t>
            </a:r>
            <a:r>
              <a:rPr sz="1050" b="1" spc="-5" dirty="0">
                <a:solidFill>
                  <a:srgbClr val="525252"/>
                </a:solidFill>
                <a:latin typeface="Verdana" panose="020B0604030504040204" pitchFamily="34" charset="0"/>
                <a:ea typeface="Verdana" panose="020B0604030504040204" pitchFamily="34" charset="0"/>
                <a:cs typeface="Verdana"/>
              </a:rPr>
              <a:t>202</a:t>
            </a:r>
            <a:r>
              <a:rPr lang="es-ES" sz="1050" b="1" spc="-5" dirty="0">
                <a:solidFill>
                  <a:srgbClr val="525252"/>
                </a:solidFill>
                <a:latin typeface="Verdana" panose="020B0604030504040204" pitchFamily="34" charset="0"/>
                <a:ea typeface="Verdana" panose="020B0604030504040204" pitchFamily="34" charset="0"/>
                <a:cs typeface="Verdana"/>
              </a:rPr>
              <a:t>5</a:t>
            </a:r>
            <a:r>
              <a:rPr sz="1050" b="1" spc="-40" dirty="0">
                <a:solidFill>
                  <a:srgbClr val="525252"/>
                </a:solidFill>
                <a:latin typeface="Verdana" panose="020B0604030504040204" pitchFamily="34" charset="0"/>
                <a:ea typeface="Verdana" panose="020B0604030504040204" pitchFamily="34" charset="0"/>
                <a:cs typeface="Verdana"/>
              </a:rPr>
              <a:t> </a:t>
            </a:r>
            <a:r>
              <a:rPr sz="1050" b="1" spc="-10" dirty="0">
                <a:solidFill>
                  <a:srgbClr val="525252"/>
                </a:solidFill>
                <a:latin typeface="Verdana" panose="020B0604030504040204" pitchFamily="34" charset="0"/>
                <a:ea typeface="Verdana" panose="020B0604030504040204" pitchFamily="34" charset="0"/>
                <a:cs typeface="Verdana"/>
              </a:rPr>
              <a:t>=</a:t>
            </a:r>
            <a:r>
              <a:rPr sz="1050" b="1" spc="-25" dirty="0">
                <a:solidFill>
                  <a:srgbClr val="525252"/>
                </a:solidFill>
                <a:latin typeface="Verdana" panose="020B0604030504040204" pitchFamily="34" charset="0"/>
                <a:ea typeface="Verdana" panose="020B0604030504040204" pitchFamily="34" charset="0"/>
                <a:cs typeface="Verdana"/>
              </a:rPr>
              <a:t> </a:t>
            </a:r>
            <a:r>
              <a:rPr sz="1050" b="1" spc="-10" dirty="0">
                <a:solidFill>
                  <a:srgbClr val="525252"/>
                </a:solidFill>
                <a:latin typeface="Verdana" panose="020B0604030504040204" pitchFamily="34" charset="0"/>
                <a:ea typeface="Verdana" panose="020B0604030504040204" pitchFamily="34" charset="0"/>
                <a:cs typeface="Verdana"/>
              </a:rPr>
              <a:t>$1.</a:t>
            </a:r>
            <a:r>
              <a:rPr lang="es-ES" sz="1050" b="1" spc="-10" dirty="0">
                <a:solidFill>
                  <a:srgbClr val="525252"/>
                </a:solidFill>
                <a:latin typeface="Verdana" panose="020B0604030504040204" pitchFamily="34" charset="0"/>
                <a:ea typeface="Verdana" panose="020B0604030504040204" pitchFamily="34" charset="0"/>
                <a:cs typeface="Verdana"/>
              </a:rPr>
              <a:t>423.500</a:t>
            </a:r>
            <a:endParaRPr sz="1050" dirty="0">
              <a:latin typeface="Verdana" panose="020B0604030504040204" pitchFamily="34" charset="0"/>
              <a:ea typeface="Verdana" panose="020B0604030504040204" pitchFamily="34" charset="0"/>
              <a:cs typeface="Verdana"/>
            </a:endParaRPr>
          </a:p>
        </p:txBody>
      </p:sp>
    </p:spTree>
    <p:extLst>
      <p:ext uri="{BB962C8B-B14F-4D97-AF65-F5344CB8AC3E}">
        <p14:creationId xmlns:p14="http://schemas.microsoft.com/office/powerpoint/2010/main" val="232214672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5DF8B0D8-F4F3-2F4C-9A54-001656A48821}"/>
              </a:ext>
            </a:extLst>
          </p:cNvPr>
          <p:cNvSpPr txBox="1">
            <a:spLocks noGrp="1"/>
          </p:cNvSpPr>
          <p:nvPr>
            <p:ph type="title"/>
          </p:nvPr>
        </p:nvSpPr>
        <p:spPr>
          <a:xfrm>
            <a:off x="222374" y="213729"/>
            <a:ext cx="7715326" cy="456535"/>
          </a:xfrm>
          <a:prstGeom prst="rect">
            <a:avLst/>
          </a:prstGeom>
        </p:spPr>
        <p:txBody>
          <a:bodyPr vert="horz" wrap="square" lIns="0" tIns="12700" rIns="0" bIns="0" rtlCol="0">
            <a:spAutoFit/>
          </a:bodyPr>
          <a:lstStyle/>
          <a:p>
            <a:pPr marL="12700">
              <a:spcBef>
                <a:spcPts val="100"/>
              </a:spcBef>
            </a:pPr>
            <a:r>
              <a:rPr lang="es-CO" sz="2800" b="1" dirty="0"/>
              <a:t>¿Qué es un rentistas de capital?</a:t>
            </a:r>
            <a:endParaRPr sz="2800" b="1" dirty="0">
              <a:solidFill>
                <a:schemeClr val="tx1"/>
              </a:solidFill>
              <a:latin typeface="+mj-lt"/>
            </a:endParaRPr>
          </a:p>
        </p:txBody>
      </p:sp>
      <p:sp>
        <p:nvSpPr>
          <p:cNvPr id="4" name="CuadroTexto 3">
            <a:extLst>
              <a:ext uri="{FF2B5EF4-FFF2-40B4-BE49-F238E27FC236}">
                <a16:creationId xmlns:a16="http://schemas.microsoft.com/office/drawing/2014/main" id="{BEE3336B-7AA0-C84E-89C1-E7E292BCCD11}"/>
              </a:ext>
            </a:extLst>
          </p:cNvPr>
          <p:cNvSpPr txBox="1"/>
          <p:nvPr/>
        </p:nvSpPr>
        <p:spPr>
          <a:xfrm>
            <a:off x="1037920" y="821528"/>
            <a:ext cx="7325021" cy="369332"/>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CO" sz="1800" b="0" i="0" u="none" strike="noStrike" kern="1200" cap="none" spc="0" normalizeH="0" baseline="0" noProof="0" dirty="0">
                <a:ln>
                  <a:noFill/>
                </a:ln>
                <a:solidFill>
                  <a:srgbClr val="1F497D"/>
                </a:solidFill>
                <a:effectLst/>
                <a:uLnTx/>
                <a:uFillTx/>
                <a:latin typeface="Verdana" panose="020B0604030504040204" pitchFamily="34" charset="0"/>
                <a:ea typeface="Verdana" panose="020B0604030504040204" pitchFamily="34" charset="0"/>
                <a:cs typeface="Verdana" panose="020B0604030504040204" pitchFamily="34" charset="0"/>
              </a:rPr>
              <a:t>P</a:t>
            </a:r>
            <a:r>
              <a:rPr kumimoji="0" lang="es-ES" sz="1800" b="0" i="0" u="none" strike="noStrike" kern="1200" cap="none" spc="0" normalizeH="0" baseline="0" noProof="0" dirty="0">
                <a:ln>
                  <a:noFill/>
                </a:ln>
                <a:solidFill>
                  <a:srgbClr val="1F497D"/>
                </a:solidFill>
                <a:effectLst/>
                <a:uLnTx/>
                <a:uFillTx/>
                <a:latin typeface="Verdana" panose="020B0604030504040204" pitchFamily="34" charset="0"/>
                <a:ea typeface="Verdana" panose="020B0604030504040204" pitchFamily="34" charset="0"/>
                <a:cs typeface="Verdana" panose="020B0604030504040204" pitchFamily="34" charset="0"/>
              </a:rPr>
              <a:t>ersona que recibe ingresos por la explotación de un activo</a:t>
            </a:r>
            <a:endParaRPr kumimoji="0" lang="es-CO"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5" name="object 4">
            <a:extLst>
              <a:ext uri="{FF2B5EF4-FFF2-40B4-BE49-F238E27FC236}">
                <a16:creationId xmlns:a16="http://schemas.microsoft.com/office/drawing/2014/main" id="{6F2B113B-B618-1F47-80F6-7E4D5139E3A3}"/>
              </a:ext>
            </a:extLst>
          </p:cNvPr>
          <p:cNvSpPr txBox="1"/>
          <p:nvPr/>
        </p:nvSpPr>
        <p:spPr>
          <a:xfrm>
            <a:off x="1561097" y="2333997"/>
            <a:ext cx="2131422" cy="811184"/>
          </a:xfrm>
          <a:prstGeom prst="rect">
            <a:avLst/>
          </a:prstGeom>
        </p:spPr>
        <p:txBody>
          <a:bodyPr vert="horz" wrap="square" lIns="0" tIns="12700" rIns="0" bIns="0" rtlCol="0">
            <a:spAutoFit/>
          </a:bodyPr>
          <a:lstStyle/>
          <a:p>
            <a:pPr marL="12700" marR="0" lvl="0" indent="0" algn="l" defTabSz="914400" rtl="0" eaLnBrk="1" fontAlgn="auto" latinLnBrk="0" hangingPunct="1">
              <a:lnSpc>
                <a:spcPts val="2135"/>
              </a:lnSpc>
              <a:spcBef>
                <a:spcPts val="100"/>
              </a:spcBef>
              <a:spcAft>
                <a:spcPts val="0"/>
              </a:spcAft>
              <a:buClrTx/>
              <a:buSzTx/>
              <a:buFontTx/>
              <a:buNone/>
              <a:tabLst/>
              <a:defRPr/>
            </a:pPr>
            <a:r>
              <a:rPr kumimoji="0" sz="1200" b="0" i="0" u="none" strike="noStrike" kern="1200" cap="none" spc="-15" normalizeH="0" baseline="0" noProof="0" dirty="0">
                <a:ln>
                  <a:noFill/>
                </a:ln>
                <a:solidFill>
                  <a:schemeClr val="tx1"/>
                </a:solidFill>
                <a:effectLst/>
                <a:uLnTx/>
                <a:uFillTx/>
                <a:latin typeface="+mj-lt"/>
                <a:ea typeface="+mn-ea"/>
                <a:cs typeface="Verdana"/>
              </a:rPr>
              <a:t>CDT</a:t>
            </a:r>
            <a:endParaRPr kumimoji="0" sz="1200" b="0" i="0" u="none" strike="noStrike" kern="1200" cap="none" spc="0" normalizeH="0" baseline="0" noProof="0" dirty="0">
              <a:ln>
                <a:noFill/>
              </a:ln>
              <a:solidFill>
                <a:schemeClr val="tx1"/>
              </a:solidFill>
              <a:effectLst/>
              <a:uLnTx/>
              <a:uFillTx/>
              <a:latin typeface="+mj-lt"/>
              <a:ea typeface="+mn-ea"/>
              <a:cs typeface="Verdana"/>
            </a:endParaRPr>
          </a:p>
          <a:p>
            <a:pPr marL="12700" marR="1296670" lvl="0" indent="0" algn="l" defTabSz="914400" rtl="0" eaLnBrk="1" fontAlgn="auto" latinLnBrk="0" hangingPunct="1">
              <a:lnSpc>
                <a:spcPts val="2180"/>
              </a:lnSpc>
              <a:spcBef>
                <a:spcPts val="30"/>
              </a:spcBef>
              <a:spcAft>
                <a:spcPts val="0"/>
              </a:spcAft>
              <a:buClrTx/>
              <a:buSzTx/>
              <a:buFontTx/>
              <a:buNone/>
              <a:tabLst/>
              <a:defRPr/>
            </a:pPr>
            <a:r>
              <a:rPr kumimoji="0" sz="1200" b="0" i="0" u="none" strike="noStrike" kern="1200" cap="none" spc="-10" normalizeH="0" baseline="0" noProof="0" dirty="0" err="1">
                <a:ln>
                  <a:noFill/>
                </a:ln>
                <a:solidFill>
                  <a:schemeClr val="tx1"/>
                </a:solidFill>
                <a:effectLst/>
                <a:uLnTx/>
                <a:uFillTx/>
                <a:latin typeface="+mj-lt"/>
                <a:ea typeface="+mn-ea"/>
                <a:cs typeface="Verdana"/>
              </a:rPr>
              <a:t>A</a:t>
            </a:r>
            <a:r>
              <a:rPr kumimoji="0" sz="1200" b="0" i="0" u="none" strike="noStrike" kern="1200" cap="none" spc="0" normalizeH="0" baseline="0" noProof="0" dirty="0" err="1">
                <a:ln>
                  <a:noFill/>
                </a:ln>
                <a:solidFill>
                  <a:schemeClr val="tx1"/>
                </a:solidFill>
                <a:effectLst/>
                <a:uLnTx/>
                <a:uFillTx/>
                <a:latin typeface="+mj-lt"/>
                <a:ea typeface="+mn-ea"/>
                <a:cs typeface="Verdana"/>
              </a:rPr>
              <a:t>c</a:t>
            </a:r>
            <a:r>
              <a:rPr kumimoji="0" sz="1200" b="0" i="0" u="none" strike="noStrike" kern="1200" cap="none" spc="-5" normalizeH="0" baseline="0" noProof="0" dirty="0" err="1">
                <a:ln>
                  <a:noFill/>
                </a:ln>
                <a:solidFill>
                  <a:schemeClr val="tx1"/>
                </a:solidFill>
                <a:effectLst/>
                <a:uLnTx/>
                <a:uFillTx/>
                <a:latin typeface="+mj-lt"/>
                <a:ea typeface="+mn-ea"/>
                <a:cs typeface="Verdana"/>
              </a:rPr>
              <a:t>c</a:t>
            </a:r>
            <a:r>
              <a:rPr kumimoji="0" sz="1200" b="0" i="0" u="none" strike="noStrike" kern="1200" cap="none" spc="5" normalizeH="0" baseline="0" noProof="0" dirty="0" err="1">
                <a:ln>
                  <a:noFill/>
                </a:ln>
                <a:solidFill>
                  <a:schemeClr val="tx1"/>
                </a:solidFill>
                <a:effectLst/>
                <a:uLnTx/>
                <a:uFillTx/>
                <a:latin typeface="+mj-lt"/>
                <a:ea typeface="+mn-ea"/>
                <a:cs typeface="Verdana"/>
              </a:rPr>
              <a:t>i</a:t>
            </a:r>
            <a:r>
              <a:rPr kumimoji="0" sz="1200" b="0" i="0" u="none" strike="noStrike" kern="1200" cap="none" spc="-5" normalizeH="0" baseline="0" noProof="0" dirty="0" err="1">
                <a:ln>
                  <a:noFill/>
                </a:ln>
                <a:solidFill>
                  <a:schemeClr val="tx1"/>
                </a:solidFill>
                <a:effectLst/>
                <a:uLnTx/>
                <a:uFillTx/>
                <a:latin typeface="+mj-lt"/>
                <a:ea typeface="+mn-ea"/>
                <a:cs typeface="Verdana"/>
              </a:rPr>
              <a:t>on</a:t>
            </a:r>
            <a:r>
              <a:rPr kumimoji="0" sz="1200" b="0" i="0" u="none" strike="noStrike" kern="1200" cap="none" spc="0" normalizeH="0" baseline="0" noProof="0" dirty="0" err="1">
                <a:ln>
                  <a:noFill/>
                </a:ln>
                <a:solidFill>
                  <a:schemeClr val="tx1"/>
                </a:solidFill>
                <a:effectLst/>
                <a:uLnTx/>
                <a:uFillTx/>
                <a:latin typeface="+mj-lt"/>
                <a:ea typeface="+mn-ea"/>
                <a:cs typeface="Verdana"/>
              </a:rPr>
              <a:t>es</a:t>
            </a:r>
            <a:endParaRPr kumimoji="0" sz="1200" b="0" i="0" u="none" strike="noStrike" kern="1200" cap="none" spc="0" normalizeH="0" baseline="0" noProof="0" dirty="0">
              <a:ln>
                <a:noFill/>
              </a:ln>
              <a:solidFill>
                <a:schemeClr val="tx1"/>
              </a:solidFill>
              <a:effectLst/>
              <a:uLnTx/>
              <a:uFillTx/>
              <a:latin typeface="+mj-lt"/>
              <a:ea typeface="+mn-ea"/>
              <a:cs typeface="Verdana"/>
            </a:endParaRPr>
          </a:p>
          <a:p>
            <a:pPr marL="12700" marR="5080" lvl="0" indent="0" algn="l" defTabSz="914400" rtl="0" eaLnBrk="1" fontAlgn="auto" latinLnBrk="0" hangingPunct="1">
              <a:lnSpc>
                <a:spcPts val="2090"/>
              </a:lnSpc>
              <a:spcBef>
                <a:spcPts val="105"/>
              </a:spcBef>
              <a:spcAft>
                <a:spcPts val="0"/>
              </a:spcAft>
              <a:buClrTx/>
              <a:buSzTx/>
              <a:buFontTx/>
              <a:buNone/>
              <a:tabLst/>
              <a:defRPr/>
            </a:pPr>
            <a:r>
              <a:rPr kumimoji="0" sz="1200" b="0" i="0" u="none" strike="noStrike" kern="1200" cap="none" spc="-15" normalizeH="0" baseline="0" noProof="0" dirty="0">
                <a:ln>
                  <a:noFill/>
                </a:ln>
                <a:solidFill>
                  <a:schemeClr val="tx1"/>
                </a:solidFill>
                <a:effectLst/>
                <a:uLnTx/>
                <a:uFillTx/>
                <a:latin typeface="+mj-lt"/>
                <a:ea typeface="+mn-ea"/>
                <a:cs typeface="Verdana"/>
              </a:rPr>
              <a:t>Fondos </a:t>
            </a:r>
            <a:r>
              <a:rPr kumimoji="0" sz="1200" b="0" i="0" u="none" strike="noStrike" kern="1200" cap="none" spc="0" normalizeH="0" baseline="0" noProof="0" dirty="0">
                <a:ln>
                  <a:noFill/>
                </a:ln>
                <a:solidFill>
                  <a:schemeClr val="tx1"/>
                </a:solidFill>
                <a:effectLst/>
                <a:uLnTx/>
                <a:uFillTx/>
                <a:latin typeface="+mj-lt"/>
                <a:ea typeface="+mn-ea"/>
                <a:cs typeface="Verdana"/>
              </a:rPr>
              <a:t>de </a:t>
            </a:r>
            <a:r>
              <a:rPr kumimoji="0" sz="1200" b="0" i="0" u="none" strike="noStrike" kern="1200" cap="none" spc="-10" normalizeH="0" baseline="0" noProof="0" dirty="0">
                <a:ln>
                  <a:noFill/>
                </a:ln>
                <a:solidFill>
                  <a:schemeClr val="tx1"/>
                </a:solidFill>
                <a:effectLst/>
                <a:uLnTx/>
                <a:uFillTx/>
                <a:latin typeface="+mj-lt"/>
                <a:ea typeface="+mn-ea"/>
                <a:cs typeface="Verdana"/>
              </a:rPr>
              <a:t>inversión </a:t>
            </a:r>
            <a:r>
              <a:rPr kumimoji="0" sz="1200" b="0" i="0" u="none" strike="noStrike" kern="1200" cap="none" spc="-620" normalizeH="0" baseline="0" noProof="0" dirty="0">
                <a:ln>
                  <a:noFill/>
                </a:ln>
                <a:solidFill>
                  <a:schemeClr val="tx1"/>
                </a:solidFill>
                <a:effectLst/>
                <a:uLnTx/>
                <a:uFillTx/>
                <a:latin typeface="+mj-lt"/>
                <a:ea typeface="+mn-ea"/>
                <a:cs typeface="Verdana"/>
              </a:rPr>
              <a:t> </a:t>
            </a:r>
            <a:r>
              <a:rPr kumimoji="0" sz="1200" b="0" i="0" u="none" strike="noStrike" kern="1200" cap="none" spc="-5" normalizeH="0" baseline="0" noProof="0" dirty="0">
                <a:ln>
                  <a:noFill/>
                </a:ln>
                <a:solidFill>
                  <a:schemeClr val="tx1"/>
                </a:solidFill>
                <a:effectLst/>
                <a:uLnTx/>
                <a:uFillTx/>
                <a:latin typeface="+mj-lt"/>
                <a:ea typeface="+mn-ea"/>
                <a:cs typeface="Verdana"/>
              </a:rPr>
              <a:t>Otros</a:t>
            </a:r>
            <a:endParaRPr kumimoji="0" sz="1200" b="0" i="0" u="none" strike="noStrike" kern="1200" cap="none" spc="0" normalizeH="0" baseline="0" noProof="0" dirty="0">
              <a:ln>
                <a:noFill/>
              </a:ln>
              <a:solidFill>
                <a:schemeClr val="tx1"/>
              </a:solidFill>
              <a:effectLst/>
              <a:uLnTx/>
              <a:uFillTx/>
              <a:latin typeface="+mj-lt"/>
              <a:ea typeface="+mn-ea"/>
              <a:cs typeface="Verdana"/>
            </a:endParaRPr>
          </a:p>
        </p:txBody>
      </p:sp>
      <p:sp>
        <p:nvSpPr>
          <p:cNvPr id="2" name="Rectángulo 1">
            <a:extLst>
              <a:ext uri="{FF2B5EF4-FFF2-40B4-BE49-F238E27FC236}">
                <a16:creationId xmlns:a16="http://schemas.microsoft.com/office/drawing/2014/main" id="{A68E98F6-A6BC-764A-B11E-FF14D5460659}"/>
              </a:ext>
            </a:extLst>
          </p:cNvPr>
          <p:cNvSpPr/>
          <p:nvPr/>
        </p:nvSpPr>
        <p:spPr>
          <a:xfrm>
            <a:off x="3472364" y="1243058"/>
            <a:ext cx="4110539" cy="2859757"/>
          </a:xfrm>
          <a:prstGeom prst="rect">
            <a:avLst/>
          </a:prstGeom>
        </p:spPr>
        <p:txBody>
          <a:bodyPr wrap="square">
            <a:spAutoFit/>
          </a:bodyPr>
          <a:lstStyle/>
          <a:p>
            <a:pPr marL="12700" lvl="0">
              <a:spcBef>
                <a:spcPts val="580"/>
              </a:spcBef>
              <a:buClrTx/>
              <a:defRPr/>
            </a:pPr>
            <a:r>
              <a:rPr lang="es-CO" b="1" kern="1200" spc="-5" dirty="0">
                <a:solidFill>
                  <a:schemeClr val="tx1"/>
                </a:solidFill>
                <a:latin typeface="Verdana"/>
                <a:cs typeface="Verdana"/>
              </a:rPr>
              <a:t>Ejemplo:</a:t>
            </a:r>
            <a:endParaRPr lang="es-CO" kern="1200" dirty="0">
              <a:solidFill>
                <a:schemeClr val="tx1"/>
              </a:solidFill>
              <a:latin typeface="Verdana"/>
              <a:cs typeface="Verdana"/>
            </a:endParaRPr>
          </a:p>
          <a:p>
            <a:pPr marL="175895" lvl="0" indent="-163830">
              <a:spcBef>
                <a:spcPts val="480"/>
              </a:spcBef>
              <a:buClrTx/>
              <a:buFontTx/>
              <a:buChar char="-"/>
              <a:tabLst>
                <a:tab pos="176530" algn="l"/>
              </a:tabLst>
              <a:defRPr/>
            </a:pPr>
            <a:r>
              <a:rPr lang="es-CO" kern="1200" dirty="0">
                <a:solidFill>
                  <a:schemeClr val="tx1"/>
                </a:solidFill>
                <a:latin typeface="Verdana"/>
                <a:cs typeface="Verdana"/>
              </a:rPr>
              <a:t>Intereses</a:t>
            </a:r>
            <a:r>
              <a:rPr lang="es-CO" kern="1200" spc="-30" dirty="0">
                <a:solidFill>
                  <a:schemeClr val="tx1"/>
                </a:solidFill>
                <a:latin typeface="Verdana"/>
                <a:cs typeface="Verdana"/>
              </a:rPr>
              <a:t> </a:t>
            </a:r>
            <a:r>
              <a:rPr lang="es-CO" kern="1200" dirty="0">
                <a:solidFill>
                  <a:schemeClr val="tx1"/>
                </a:solidFill>
                <a:latin typeface="Verdana"/>
                <a:cs typeface="Verdana"/>
              </a:rPr>
              <a:t>y</a:t>
            </a:r>
            <a:r>
              <a:rPr lang="es-CO" kern="1200" spc="-25" dirty="0">
                <a:solidFill>
                  <a:schemeClr val="tx1"/>
                </a:solidFill>
                <a:latin typeface="Verdana"/>
                <a:cs typeface="Verdana"/>
              </a:rPr>
              <a:t> </a:t>
            </a:r>
            <a:r>
              <a:rPr lang="es-CO" kern="1200" dirty="0">
                <a:solidFill>
                  <a:schemeClr val="tx1"/>
                </a:solidFill>
                <a:latin typeface="Verdana"/>
                <a:cs typeface="Verdana"/>
              </a:rPr>
              <a:t>rendimientos</a:t>
            </a:r>
            <a:r>
              <a:rPr lang="es-CO" kern="1200" spc="-25" dirty="0">
                <a:solidFill>
                  <a:schemeClr val="tx1"/>
                </a:solidFill>
                <a:latin typeface="Verdana"/>
                <a:cs typeface="Verdana"/>
              </a:rPr>
              <a:t> </a:t>
            </a:r>
            <a:r>
              <a:rPr lang="es-CO" kern="1200" dirty="0">
                <a:solidFill>
                  <a:schemeClr val="tx1"/>
                </a:solidFill>
                <a:latin typeface="Verdana"/>
                <a:cs typeface="Verdana"/>
              </a:rPr>
              <a:t>financieros</a:t>
            </a:r>
          </a:p>
          <a:p>
            <a:pPr marL="175895" lvl="0" indent="-163830">
              <a:spcBef>
                <a:spcPts val="575"/>
              </a:spcBef>
              <a:buClrTx/>
              <a:buFontTx/>
              <a:buChar char="-"/>
              <a:tabLst>
                <a:tab pos="176530" algn="l"/>
              </a:tabLst>
              <a:defRPr/>
            </a:pPr>
            <a:r>
              <a:rPr lang="es-CO" kern="1200" dirty="0">
                <a:solidFill>
                  <a:schemeClr val="tx1"/>
                </a:solidFill>
                <a:latin typeface="Verdana"/>
                <a:cs typeface="Verdana"/>
              </a:rPr>
              <a:t>Arrendamientos</a:t>
            </a:r>
          </a:p>
          <a:p>
            <a:pPr marL="175895" lvl="0" indent="-163830">
              <a:spcBef>
                <a:spcPts val="480"/>
              </a:spcBef>
              <a:buClrTx/>
              <a:buFontTx/>
              <a:buChar char="-"/>
              <a:tabLst>
                <a:tab pos="176530" algn="l"/>
              </a:tabLst>
              <a:defRPr/>
            </a:pPr>
            <a:r>
              <a:rPr lang="es-CO" kern="1200" dirty="0">
                <a:solidFill>
                  <a:schemeClr val="tx1"/>
                </a:solidFill>
                <a:latin typeface="Verdana"/>
                <a:cs typeface="Verdana"/>
              </a:rPr>
              <a:t>Explotación de propiedad Intelectual</a:t>
            </a:r>
          </a:p>
          <a:p>
            <a:pPr marL="175895" lvl="0" indent="-163830" algn="just">
              <a:spcBef>
                <a:spcPts val="480"/>
              </a:spcBef>
              <a:buClrTx/>
              <a:buFontTx/>
              <a:buChar char="-"/>
              <a:tabLst>
                <a:tab pos="176530" algn="l"/>
              </a:tabLst>
              <a:defRPr/>
            </a:pPr>
            <a:r>
              <a:rPr lang="es-CO" kern="1200" dirty="0">
                <a:solidFill>
                  <a:schemeClr val="tx1"/>
                </a:solidFill>
                <a:latin typeface="Verdana"/>
              </a:rPr>
              <a:t>Diferencia entre el valor invertido o aportado, y el valor futuro y/o pagado o abonado al aportante o inversionista</a:t>
            </a:r>
          </a:p>
          <a:p>
            <a:pPr marL="175895" indent="-163830" algn="just">
              <a:spcBef>
                <a:spcPts val="480"/>
              </a:spcBef>
              <a:buClrTx/>
              <a:buFontTx/>
              <a:buChar char="-"/>
              <a:tabLst>
                <a:tab pos="176530" algn="l"/>
              </a:tabLst>
              <a:defRPr/>
            </a:pPr>
            <a:r>
              <a:rPr lang="es-CO" kern="1200" dirty="0">
                <a:solidFill>
                  <a:schemeClr val="tx1"/>
                </a:solidFill>
                <a:latin typeface="Verdana"/>
              </a:rPr>
              <a:t>Por estos conceptos puede aplicar el esquema de presuncion de constos del 27,5%</a:t>
            </a:r>
          </a:p>
          <a:p>
            <a:pPr marL="175895" lvl="0" indent="-163830" algn="just">
              <a:spcBef>
                <a:spcPts val="480"/>
              </a:spcBef>
              <a:buClrTx/>
              <a:buFontTx/>
              <a:buChar char="-"/>
              <a:tabLst>
                <a:tab pos="176530" algn="l"/>
              </a:tabLst>
              <a:defRPr/>
            </a:pPr>
            <a:endParaRPr lang="es-CO" kern="1200" dirty="0">
              <a:solidFill>
                <a:schemeClr val="tx1"/>
              </a:solidFill>
              <a:latin typeface="Verdana"/>
            </a:endParaRPr>
          </a:p>
        </p:txBody>
      </p:sp>
      <p:sp>
        <p:nvSpPr>
          <p:cNvPr id="8" name="Rectángulo 7">
            <a:extLst>
              <a:ext uri="{FF2B5EF4-FFF2-40B4-BE49-F238E27FC236}">
                <a16:creationId xmlns:a16="http://schemas.microsoft.com/office/drawing/2014/main" id="{8233CB73-E908-1E4B-AF8C-F88D6B6F1206}"/>
              </a:ext>
            </a:extLst>
          </p:cNvPr>
          <p:cNvSpPr/>
          <p:nvPr/>
        </p:nvSpPr>
        <p:spPr>
          <a:xfrm>
            <a:off x="3266328" y="3873071"/>
            <a:ext cx="5970571" cy="1056700"/>
          </a:xfrm>
          <a:prstGeom prst="rect">
            <a:avLst/>
          </a:prstGeom>
        </p:spPr>
        <p:txBody>
          <a:bodyPr wrap="square">
            <a:spAutoFit/>
          </a:bodyPr>
          <a:lstStyle/>
          <a:p>
            <a:pPr marL="12700" lvl="0">
              <a:spcBef>
                <a:spcPts val="580"/>
              </a:spcBef>
              <a:buClrTx/>
              <a:defRPr/>
            </a:pPr>
            <a:r>
              <a:rPr lang="es-CO" b="1" kern="1200" spc="-5" dirty="0">
                <a:solidFill>
                  <a:schemeClr val="tx1"/>
                </a:solidFill>
                <a:latin typeface="Verdana"/>
                <a:cs typeface="Verdana"/>
              </a:rPr>
              <a:t>Por ingresos recibidos de: </a:t>
            </a:r>
            <a:endParaRPr lang="es-CO" kern="1200" dirty="0">
              <a:solidFill>
                <a:schemeClr val="tx1"/>
              </a:solidFill>
              <a:latin typeface="Verdana"/>
              <a:cs typeface="Verdana"/>
            </a:endParaRPr>
          </a:p>
          <a:p>
            <a:pPr marL="12700" marR="5080" lvl="0">
              <a:lnSpc>
                <a:spcPts val="1800"/>
              </a:lnSpc>
              <a:spcBef>
                <a:spcPts val="640"/>
              </a:spcBef>
              <a:buClrTx/>
              <a:defRPr/>
            </a:pPr>
            <a:r>
              <a:rPr lang="es-CO" kern="1200" dirty="0">
                <a:solidFill>
                  <a:schemeClr val="tx1"/>
                </a:solidFill>
                <a:latin typeface="Verdana"/>
                <a:cs typeface="Verdana"/>
              </a:rPr>
              <a:t>- </a:t>
            </a:r>
            <a:r>
              <a:rPr lang="es-CO" kern="1200" spc="-5" dirty="0">
                <a:solidFill>
                  <a:schemeClr val="tx1"/>
                </a:solidFill>
                <a:latin typeface="Verdana"/>
                <a:cs typeface="Verdana"/>
              </a:rPr>
              <a:t>Dividendos </a:t>
            </a:r>
            <a:r>
              <a:rPr lang="es-CO" kern="1200" dirty="0">
                <a:solidFill>
                  <a:schemeClr val="tx1"/>
                </a:solidFill>
                <a:latin typeface="Verdana"/>
                <a:cs typeface="Verdana"/>
              </a:rPr>
              <a:t>y </a:t>
            </a:r>
            <a:r>
              <a:rPr lang="es-CO" kern="1200" spc="-5" dirty="0">
                <a:solidFill>
                  <a:schemeClr val="tx1"/>
                </a:solidFill>
                <a:latin typeface="Verdana"/>
                <a:cs typeface="Verdana"/>
              </a:rPr>
              <a:t>participaciones provenientes </a:t>
            </a:r>
            <a:r>
              <a:rPr lang="es-CO" kern="1200" spc="-550" dirty="0">
                <a:solidFill>
                  <a:schemeClr val="tx1"/>
                </a:solidFill>
                <a:latin typeface="Verdana"/>
                <a:cs typeface="Verdana"/>
              </a:rPr>
              <a:t> </a:t>
            </a:r>
            <a:r>
              <a:rPr lang="es-CO" kern="1200" dirty="0">
                <a:solidFill>
                  <a:schemeClr val="tx1"/>
                </a:solidFill>
                <a:latin typeface="Verdana"/>
                <a:cs typeface="Verdana"/>
              </a:rPr>
              <a:t>de</a:t>
            </a:r>
            <a:r>
              <a:rPr lang="es-CO" kern="1200" spc="-10" dirty="0">
                <a:solidFill>
                  <a:schemeClr val="tx1"/>
                </a:solidFill>
                <a:latin typeface="Verdana"/>
                <a:cs typeface="Verdana"/>
              </a:rPr>
              <a:t> </a:t>
            </a:r>
            <a:r>
              <a:rPr lang="es-CO" kern="1200" dirty="0">
                <a:solidFill>
                  <a:schemeClr val="tx1"/>
                </a:solidFill>
                <a:latin typeface="Verdana"/>
                <a:cs typeface="Verdana"/>
              </a:rPr>
              <a:t>distribución</a:t>
            </a:r>
            <a:r>
              <a:rPr lang="es-CO" kern="1200" spc="-5" dirty="0">
                <a:solidFill>
                  <a:schemeClr val="tx1"/>
                </a:solidFill>
                <a:latin typeface="Verdana"/>
                <a:cs typeface="Verdana"/>
              </a:rPr>
              <a:t> </a:t>
            </a:r>
            <a:r>
              <a:rPr lang="es-CO" kern="1200" dirty="0">
                <a:solidFill>
                  <a:schemeClr val="tx1"/>
                </a:solidFill>
                <a:latin typeface="Verdana"/>
                <a:cs typeface="Verdana"/>
              </a:rPr>
              <a:t>de</a:t>
            </a:r>
            <a:r>
              <a:rPr lang="es-CO" kern="1200" spc="-10" dirty="0">
                <a:solidFill>
                  <a:schemeClr val="tx1"/>
                </a:solidFill>
                <a:latin typeface="Verdana"/>
                <a:cs typeface="Verdana"/>
              </a:rPr>
              <a:t> </a:t>
            </a:r>
            <a:r>
              <a:rPr lang="es-CO" kern="1200" spc="-5" dirty="0">
                <a:solidFill>
                  <a:schemeClr val="tx1"/>
                </a:solidFill>
                <a:latin typeface="Verdana"/>
                <a:cs typeface="Verdana"/>
              </a:rPr>
              <a:t>utilidades no puede hacer uso del esquema de presuncion de costos, según el Decreto 1601 de 2022.</a:t>
            </a:r>
            <a:endParaRPr lang="es-CO" kern="1200" dirty="0">
              <a:solidFill>
                <a:schemeClr val="tx1"/>
              </a:solidFill>
              <a:latin typeface="Verdana"/>
              <a:cs typeface="Verdana"/>
            </a:endParaRPr>
          </a:p>
        </p:txBody>
      </p:sp>
      <p:sp>
        <p:nvSpPr>
          <p:cNvPr id="10" name="object 5">
            <a:extLst>
              <a:ext uri="{FF2B5EF4-FFF2-40B4-BE49-F238E27FC236}">
                <a16:creationId xmlns:a16="http://schemas.microsoft.com/office/drawing/2014/main" id="{7047E626-231A-9D48-8E6B-AA3B4D4186E8}"/>
              </a:ext>
            </a:extLst>
          </p:cNvPr>
          <p:cNvSpPr txBox="1"/>
          <p:nvPr/>
        </p:nvSpPr>
        <p:spPr>
          <a:xfrm>
            <a:off x="10294501" y="4852923"/>
            <a:ext cx="730250" cy="45212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2800" b="1" i="0" u="none" strike="noStrike" kern="1200" cap="none" spc="-5" normalizeH="0" baseline="0" noProof="0" dirty="0">
                <a:ln>
                  <a:noFill/>
                </a:ln>
                <a:solidFill>
                  <a:srgbClr val="595959"/>
                </a:solidFill>
                <a:effectLst/>
                <a:uLnTx/>
                <a:uFillTx/>
                <a:latin typeface="Verdana"/>
                <a:ea typeface="+mn-ea"/>
                <a:cs typeface="Verdana"/>
              </a:rPr>
              <a:t>0%</a:t>
            </a:r>
            <a:endParaRPr kumimoji="0" sz="2800" b="0" i="0" u="none" strike="noStrike" kern="1200" cap="none" spc="0" normalizeH="0" baseline="0" noProof="0" dirty="0">
              <a:ln>
                <a:noFill/>
              </a:ln>
              <a:solidFill>
                <a:prstClr val="black"/>
              </a:solidFill>
              <a:effectLst/>
              <a:uLnTx/>
              <a:uFillTx/>
              <a:latin typeface="Verdana"/>
              <a:ea typeface="+mn-ea"/>
              <a:cs typeface="Verdana"/>
            </a:endParaRPr>
          </a:p>
        </p:txBody>
      </p:sp>
      <p:sp>
        <p:nvSpPr>
          <p:cNvPr id="11" name="object 5">
            <a:extLst>
              <a:ext uri="{FF2B5EF4-FFF2-40B4-BE49-F238E27FC236}">
                <a16:creationId xmlns:a16="http://schemas.microsoft.com/office/drawing/2014/main" id="{21FAB07C-F47D-6648-80EC-559EEFB7A33F}"/>
              </a:ext>
            </a:extLst>
          </p:cNvPr>
          <p:cNvSpPr txBox="1"/>
          <p:nvPr/>
        </p:nvSpPr>
        <p:spPr>
          <a:xfrm>
            <a:off x="10446901" y="5005323"/>
            <a:ext cx="730250" cy="45212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2800" b="1" i="0" u="none" strike="noStrike" kern="1200" cap="none" spc="-5" normalizeH="0" baseline="0" noProof="0" dirty="0">
                <a:ln>
                  <a:noFill/>
                </a:ln>
                <a:solidFill>
                  <a:srgbClr val="595959"/>
                </a:solidFill>
                <a:effectLst/>
                <a:uLnTx/>
                <a:uFillTx/>
                <a:latin typeface="Verdana"/>
                <a:ea typeface="+mn-ea"/>
                <a:cs typeface="Verdana"/>
              </a:rPr>
              <a:t>0%</a:t>
            </a:r>
            <a:endParaRPr kumimoji="0" sz="2800" b="0" i="0" u="none" strike="noStrike" kern="1200" cap="none" spc="0" normalizeH="0" baseline="0" noProof="0" dirty="0">
              <a:ln>
                <a:noFill/>
              </a:ln>
              <a:solidFill>
                <a:prstClr val="black"/>
              </a:solidFill>
              <a:effectLst/>
              <a:uLnTx/>
              <a:uFillTx/>
              <a:latin typeface="Verdana"/>
              <a:ea typeface="+mn-ea"/>
              <a:cs typeface="Verdana"/>
            </a:endParaRPr>
          </a:p>
        </p:txBody>
      </p:sp>
      <p:sp>
        <p:nvSpPr>
          <p:cNvPr id="12" name="object 5">
            <a:extLst>
              <a:ext uri="{FF2B5EF4-FFF2-40B4-BE49-F238E27FC236}">
                <a16:creationId xmlns:a16="http://schemas.microsoft.com/office/drawing/2014/main" id="{0E730658-723B-2948-A7D7-6684B81AC431}"/>
              </a:ext>
            </a:extLst>
          </p:cNvPr>
          <p:cNvSpPr txBox="1"/>
          <p:nvPr/>
        </p:nvSpPr>
        <p:spPr>
          <a:xfrm>
            <a:off x="10599301" y="5157723"/>
            <a:ext cx="730250" cy="45212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2800" b="1" i="0" u="none" strike="noStrike" kern="1200" cap="none" spc="-5" normalizeH="0" baseline="0" noProof="0" dirty="0">
                <a:ln>
                  <a:noFill/>
                </a:ln>
                <a:solidFill>
                  <a:srgbClr val="595959"/>
                </a:solidFill>
                <a:effectLst/>
                <a:uLnTx/>
                <a:uFillTx/>
                <a:latin typeface="Verdana"/>
                <a:ea typeface="+mn-ea"/>
                <a:cs typeface="Verdana"/>
              </a:rPr>
              <a:t>0%</a:t>
            </a:r>
            <a:endParaRPr kumimoji="0" sz="2800" b="0" i="0" u="none" strike="noStrike" kern="1200" cap="none" spc="0" normalizeH="0" baseline="0" noProof="0" dirty="0">
              <a:ln>
                <a:noFill/>
              </a:ln>
              <a:solidFill>
                <a:prstClr val="black"/>
              </a:solidFill>
              <a:effectLst/>
              <a:uLnTx/>
              <a:uFillTx/>
              <a:latin typeface="Verdana"/>
              <a:ea typeface="+mn-ea"/>
              <a:cs typeface="Verdana"/>
            </a:endParaRPr>
          </a:p>
        </p:txBody>
      </p:sp>
    </p:spTree>
    <p:extLst>
      <p:ext uri="{BB962C8B-B14F-4D97-AF65-F5344CB8AC3E}">
        <p14:creationId xmlns:p14="http://schemas.microsoft.com/office/powerpoint/2010/main" val="21251318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upo 22">
            <a:extLst>
              <a:ext uri="{FF2B5EF4-FFF2-40B4-BE49-F238E27FC236}">
                <a16:creationId xmlns:a16="http://schemas.microsoft.com/office/drawing/2014/main" id="{4C9CEAF7-E664-4788-9258-390629ED09A4}"/>
              </a:ext>
            </a:extLst>
          </p:cNvPr>
          <p:cNvGrpSpPr/>
          <p:nvPr/>
        </p:nvGrpSpPr>
        <p:grpSpPr>
          <a:xfrm>
            <a:off x="0" y="616688"/>
            <a:ext cx="9152068" cy="3436898"/>
            <a:chOff x="-26285" y="525883"/>
            <a:chExt cx="9152068" cy="3489856"/>
          </a:xfrm>
        </p:grpSpPr>
        <p:pic>
          <p:nvPicPr>
            <p:cNvPr id="22" name="Imagen 21">
              <a:extLst>
                <a:ext uri="{FF2B5EF4-FFF2-40B4-BE49-F238E27FC236}">
                  <a16:creationId xmlns:a16="http://schemas.microsoft.com/office/drawing/2014/main" id="{B89D3B45-05A6-44FD-AC20-E1BC3F333FB7}"/>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2094760" y="525884"/>
              <a:ext cx="7031023" cy="3489855"/>
            </a:xfrm>
            <a:prstGeom prst="rect">
              <a:avLst/>
            </a:prstGeom>
          </p:spPr>
        </p:pic>
        <p:pic>
          <p:nvPicPr>
            <p:cNvPr id="10" name="Imagen 9">
              <a:extLst>
                <a:ext uri="{FF2B5EF4-FFF2-40B4-BE49-F238E27FC236}">
                  <a16:creationId xmlns:a16="http://schemas.microsoft.com/office/drawing/2014/main" id="{A4D3D690-5BB2-45A2-8583-0FF67DACA724}"/>
                </a:ext>
              </a:extLst>
            </p:cNvPr>
            <p:cNvPicPr>
              <a:picLocks noChangeAspect="1"/>
            </p:cNvPicPr>
            <p:nvPr/>
          </p:nvPicPr>
          <p:blipFill rotWithShape="1">
            <a:blip r:embed="rId4">
              <a:extLst>
                <a:ext uri="{BEBA8EAE-BF5A-486C-A8C5-ECC9F3942E4B}">
                  <a14:imgProps xmlns:a14="http://schemas.microsoft.com/office/drawing/2010/main">
                    <a14:imgLayer r:embed="rId5">
                      <a14:imgEffect>
                        <a14:sharpenSoften amount="25000"/>
                      </a14:imgEffect>
                    </a14:imgLayer>
                  </a14:imgProps>
                </a:ext>
              </a:extLst>
            </a:blip>
            <a:srcRect t="1429" r="78170"/>
            <a:stretch/>
          </p:blipFill>
          <p:spPr>
            <a:xfrm>
              <a:off x="-26285" y="525883"/>
              <a:ext cx="2121045" cy="3472163"/>
            </a:xfrm>
            <a:prstGeom prst="rect">
              <a:avLst/>
            </a:prstGeom>
          </p:spPr>
        </p:pic>
        <p:pic>
          <p:nvPicPr>
            <p:cNvPr id="2050" name="Picture 2" descr="UGPP ( Unidad de Gestión Pensional y Parafiscales)">
              <a:extLst>
                <a:ext uri="{FF2B5EF4-FFF2-40B4-BE49-F238E27FC236}">
                  <a16:creationId xmlns:a16="http://schemas.microsoft.com/office/drawing/2014/main" id="{7455F905-F91D-4967-B91B-9DC7365E7BB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02447" y="565351"/>
              <a:ext cx="1257294" cy="562410"/>
            </a:xfrm>
            <a:prstGeom prst="rect">
              <a:avLst/>
            </a:prstGeom>
            <a:noFill/>
            <a:extLst>
              <a:ext uri="{909E8E84-426E-40DD-AFC4-6F175D3DCCD1}">
                <a14:hiddenFill xmlns:a14="http://schemas.microsoft.com/office/drawing/2010/main">
                  <a:solidFill>
                    <a:srgbClr val="FFFFFF"/>
                  </a:solidFill>
                </a14:hiddenFill>
              </a:ext>
            </a:extLst>
          </p:spPr>
        </p:pic>
      </p:grpSp>
      <p:sp>
        <p:nvSpPr>
          <p:cNvPr id="48" name="Google Shape;490;p32">
            <a:extLst>
              <a:ext uri="{FF2B5EF4-FFF2-40B4-BE49-F238E27FC236}">
                <a16:creationId xmlns:a16="http://schemas.microsoft.com/office/drawing/2014/main" id="{21221495-A11F-4BD8-987D-465DBD6A3917}"/>
              </a:ext>
            </a:extLst>
          </p:cNvPr>
          <p:cNvSpPr/>
          <p:nvPr/>
        </p:nvSpPr>
        <p:spPr>
          <a:xfrm>
            <a:off x="0" y="14205"/>
            <a:ext cx="3543443" cy="572620"/>
          </a:xfrm>
          <a:custGeom>
            <a:avLst/>
            <a:gdLst/>
            <a:ahLst/>
            <a:cxnLst/>
            <a:rect l="l" t="t" r="r" b="b"/>
            <a:pathLst>
              <a:path w="251531" h="78200" extrusionOk="0">
                <a:moveTo>
                  <a:pt x="0" y="0"/>
                </a:moveTo>
                <a:lnTo>
                  <a:pt x="4353" y="78200"/>
                </a:lnTo>
                <a:lnTo>
                  <a:pt x="237343" y="78200"/>
                </a:lnTo>
                <a:lnTo>
                  <a:pt x="251531" y="5482"/>
                </a:lnTo>
                <a:close/>
              </a:path>
            </a:pathLst>
          </a:custGeom>
          <a:solidFill>
            <a:schemeClr val="lt2"/>
          </a:solidFill>
          <a:ln>
            <a:noFill/>
          </a:ln>
        </p:spPr>
        <p:txBody>
          <a:bodyPr/>
          <a:lstStyle/>
          <a:p>
            <a:pPr algn="ctr">
              <a:buClr>
                <a:schemeClr val="dk1"/>
              </a:buClr>
              <a:buSzPts val="3000"/>
            </a:pPr>
            <a:r>
              <a:rPr lang="es-MX" sz="3000">
                <a:solidFill>
                  <a:schemeClr val="dk1"/>
                </a:solidFill>
                <a:latin typeface="Alegreya Sans ExtraBold"/>
                <a:sym typeface="Alegreya Sans ExtraBold"/>
              </a:rPr>
              <a:t>Introducción</a:t>
            </a:r>
            <a:endParaRPr lang="en-US" sz="3000">
              <a:solidFill>
                <a:schemeClr val="dk1"/>
              </a:solidFill>
              <a:latin typeface="Alegreya Sans ExtraBold"/>
              <a:sym typeface="Alegreya Sans ExtraBold"/>
            </a:endParaRPr>
          </a:p>
        </p:txBody>
      </p:sp>
      <p:grpSp>
        <p:nvGrpSpPr>
          <p:cNvPr id="3" name="Grupo 2">
            <a:extLst>
              <a:ext uri="{FF2B5EF4-FFF2-40B4-BE49-F238E27FC236}">
                <a16:creationId xmlns:a16="http://schemas.microsoft.com/office/drawing/2014/main" id="{77FD2B7F-06C0-4479-B7DF-EE343009B19E}"/>
              </a:ext>
            </a:extLst>
          </p:cNvPr>
          <p:cNvGrpSpPr/>
          <p:nvPr/>
        </p:nvGrpSpPr>
        <p:grpSpPr>
          <a:xfrm>
            <a:off x="1735451" y="3995135"/>
            <a:ext cx="4614558" cy="976144"/>
            <a:chOff x="1968998" y="3999871"/>
            <a:chExt cx="5430147" cy="976144"/>
          </a:xfrm>
        </p:grpSpPr>
        <p:grpSp>
          <p:nvGrpSpPr>
            <p:cNvPr id="24" name="Grupo 23">
              <a:extLst>
                <a:ext uri="{FF2B5EF4-FFF2-40B4-BE49-F238E27FC236}">
                  <a16:creationId xmlns:a16="http://schemas.microsoft.com/office/drawing/2014/main" id="{6B9ADFA7-2907-41D6-B1B7-AE0DC52868BD}"/>
                </a:ext>
              </a:extLst>
            </p:cNvPr>
            <p:cNvGrpSpPr/>
            <p:nvPr/>
          </p:nvGrpSpPr>
          <p:grpSpPr>
            <a:xfrm>
              <a:off x="3438341" y="3999871"/>
              <a:ext cx="3960804" cy="976144"/>
              <a:chOff x="826325" y="1863132"/>
              <a:chExt cx="6409171" cy="1555368"/>
            </a:xfrm>
          </p:grpSpPr>
          <p:sp>
            <p:nvSpPr>
              <p:cNvPr id="44" name="Google Shape;757;p38">
                <a:extLst>
                  <a:ext uri="{FF2B5EF4-FFF2-40B4-BE49-F238E27FC236}">
                    <a16:creationId xmlns:a16="http://schemas.microsoft.com/office/drawing/2014/main" id="{CE0C715C-3FF4-4BB7-85F7-82A560E622CB}"/>
                  </a:ext>
                </a:extLst>
              </p:cNvPr>
              <p:cNvSpPr txBox="1">
                <a:spLocks/>
              </p:cNvSpPr>
              <p:nvPr/>
            </p:nvSpPr>
            <p:spPr>
              <a:xfrm>
                <a:off x="826325" y="3048000"/>
                <a:ext cx="2009400" cy="3705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s-CO" sz="1100" b="1">
                    <a:latin typeface="Alegreya Sans"/>
                  </a:rPr>
                  <a:t>Capítulo 2. </a:t>
                </a:r>
                <a:r>
                  <a:rPr lang="es-CO" sz="1100">
                    <a:latin typeface="Alegreya Sans"/>
                  </a:rPr>
                  <a:t>Pensiones</a:t>
                </a:r>
              </a:p>
            </p:txBody>
          </p:sp>
          <p:sp>
            <p:nvSpPr>
              <p:cNvPr id="45" name="Google Shape;758;p38">
                <a:extLst>
                  <a:ext uri="{FF2B5EF4-FFF2-40B4-BE49-F238E27FC236}">
                    <a16:creationId xmlns:a16="http://schemas.microsoft.com/office/drawing/2014/main" id="{27100D59-ED3B-4931-9695-35623E37DA3C}"/>
                  </a:ext>
                </a:extLst>
              </p:cNvPr>
              <p:cNvSpPr txBox="1">
                <a:spLocks/>
              </p:cNvSpPr>
              <p:nvPr/>
            </p:nvSpPr>
            <p:spPr>
              <a:xfrm>
                <a:off x="2628382" y="3047999"/>
                <a:ext cx="2009400" cy="370501"/>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s-CO" sz="1100" b="1" dirty="0">
                    <a:latin typeface="Alegreya Sans"/>
                  </a:rPr>
                  <a:t>Capítulo 3.</a:t>
                </a:r>
                <a:br>
                  <a:rPr lang="es-CO" sz="1100" b="1" dirty="0">
                    <a:latin typeface="Alegreya Sans"/>
                  </a:rPr>
                </a:br>
                <a:r>
                  <a:rPr lang="es-CO" sz="1100" dirty="0">
                    <a:latin typeface="Alegreya Sans"/>
                  </a:rPr>
                  <a:t>Salud</a:t>
                </a:r>
              </a:p>
            </p:txBody>
          </p:sp>
          <p:sp>
            <p:nvSpPr>
              <p:cNvPr id="46" name="Google Shape;759;p38">
                <a:extLst>
                  <a:ext uri="{FF2B5EF4-FFF2-40B4-BE49-F238E27FC236}">
                    <a16:creationId xmlns:a16="http://schemas.microsoft.com/office/drawing/2014/main" id="{1933BA18-B922-41B8-91D5-33FC20601D47}"/>
                  </a:ext>
                </a:extLst>
              </p:cNvPr>
              <p:cNvSpPr txBox="1">
                <a:spLocks/>
              </p:cNvSpPr>
              <p:nvPr/>
            </p:nvSpPr>
            <p:spPr>
              <a:xfrm>
                <a:off x="3279519" y="3047999"/>
                <a:ext cx="3955977" cy="370501"/>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s-CO" sz="1050" b="1" dirty="0">
                    <a:latin typeface="Alegreya Sans"/>
                  </a:rPr>
                  <a:t>Capítulo 4. </a:t>
                </a:r>
              </a:p>
              <a:p>
                <a:pPr algn="ctr"/>
                <a:r>
                  <a:rPr lang="es-CO" sz="1050" dirty="0">
                    <a:latin typeface="Alegreya Sans"/>
                  </a:rPr>
                  <a:t>Riesgos Laborales</a:t>
                </a:r>
              </a:p>
            </p:txBody>
          </p:sp>
          <p:sp>
            <p:nvSpPr>
              <p:cNvPr id="47" name="Google Shape;760;p38">
                <a:extLst>
                  <a:ext uri="{FF2B5EF4-FFF2-40B4-BE49-F238E27FC236}">
                    <a16:creationId xmlns:a16="http://schemas.microsoft.com/office/drawing/2014/main" id="{3DE8EC46-BB66-4544-8CA3-E6243F5EBD02}"/>
                  </a:ext>
                </a:extLst>
              </p:cNvPr>
              <p:cNvSpPr/>
              <p:nvPr/>
            </p:nvSpPr>
            <p:spPr>
              <a:xfrm rot="20831932" flipH="1">
                <a:off x="3129539" y="1863132"/>
                <a:ext cx="926127" cy="1001111"/>
              </a:xfrm>
              <a:custGeom>
                <a:avLst/>
                <a:gdLst/>
                <a:ahLst/>
                <a:cxnLst/>
                <a:rect l="l" t="t" r="r" b="b"/>
                <a:pathLst>
                  <a:path w="45600" h="49292" extrusionOk="0">
                    <a:moveTo>
                      <a:pt x="34416" y="1"/>
                    </a:moveTo>
                    <a:cubicBezTo>
                      <a:pt x="34122" y="1"/>
                      <a:pt x="33824" y="30"/>
                      <a:pt x="33524" y="90"/>
                    </a:cubicBezTo>
                    <a:lnTo>
                      <a:pt x="4170" y="5560"/>
                    </a:lnTo>
                    <a:cubicBezTo>
                      <a:pt x="1668" y="5994"/>
                      <a:pt x="0" y="8429"/>
                      <a:pt x="501" y="10931"/>
                    </a:cubicBezTo>
                    <a:lnTo>
                      <a:pt x="6738" y="44455"/>
                    </a:lnTo>
                    <a:cubicBezTo>
                      <a:pt x="7149" y="46657"/>
                      <a:pt x="9085" y="48213"/>
                      <a:pt x="11249" y="48213"/>
                    </a:cubicBezTo>
                    <a:cubicBezTo>
                      <a:pt x="11544" y="48213"/>
                      <a:pt x="11842" y="48184"/>
                      <a:pt x="12142" y="48124"/>
                    </a:cubicBezTo>
                    <a:lnTo>
                      <a:pt x="30222" y="44755"/>
                    </a:lnTo>
                    <a:lnTo>
                      <a:pt x="38027" y="49292"/>
                    </a:lnTo>
                    <a:lnTo>
                      <a:pt x="39528" y="42987"/>
                    </a:lnTo>
                    <a:lnTo>
                      <a:pt x="41530" y="42620"/>
                    </a:lnTo>
                    <a:cubicBezTo>
                      <a:pt x="43932" y="42153"/>
                      <a:pt x="45599" y="39785"/>
                      <a:pt x="45166" y="37283"/>
                    </a:cubicBezTo>
                    <a:lnTo>
                      <a:pt x="38895" y="3759"/>
                    </a:lnTo>
                    <a:cubicBezTo>
                      <a:pt x="38484" y="1557"/>
                      <a:pt x="36574" y="1"/>
                      <a:pt x="344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es-CO" sz="1100" b="1">
                  <a:latin typeface="Alegreya Sans"/>
                </a:endParaRPr>
              </a:p>
            </p:txBody>
          </p:sp>
          <p:sp>
            <p:nvSpPr>
              <p:cNvPr id="51" name="Google Shape;764;p38">
                <a:extLst>
                  <a:ext uri="{FF2B5EF4-FFF2-40B4-BE49-F238E27FC236}">
                    <a16:creationId xmlns:a16="http://schemas.microsoft.com/office/drawing/2014/main" id="{7F1B9642-9953-4C35-A960-6A75A1C6F943}"/>
                  </a:ext>
                </a:extLst>
              </p:cNvPr>
              <p:cNvSpPr/>
              <p:nvPr/>
            </p:nvSpPr>
            <p:spPr>
              <a:xfrm rot="768068">
                <a:off x="4551054" y="1863132"/>
                <a:ext cx="926127" cy="1001111"/>
              </a:xfrm>
              <a:custGeom>
                <a:avLst/>
                <a:gdLst/>
                <a:ahLst/>
                <a:cxnLst/>
                <a:rect l="l" t="t" r="r" b="b"/>
                <a:pathLst>
                  <a:path w="45600" h="49292" extrusionOk="0">
                    <a:moveTo>
                      <a:pt x="34416" y="1"/>
                    </a:moveTo>
                    <a:cubicBezTo>
                      <a:pt x="34122" y="1"/>
                      <a:pt x="33824" y="30"/>
                      <a:pt x="33524" y="90"/>
                    </a:cubicBezTo>
                    <a:lnTo>
                      <a:pt x="4170" y="5560"/>
                    </a:lnTo>
                    <a:cubicBezTo>
                      <a:pt x="1668" y="5994"/>
                      <a:pt x="0" y="8429"/>
                      <a:pt x="501" y="10931"/>
                    </a:cubicBezTo>
                    <a:lnTo>
                      <a:pt x="6738" y="44455"/>
                    </a:lnTo>
                    <a:cubicBezTo>
                      <a:pt x="7149" y="46657"/>
                      <a:pt x="9085" y="48213"/>
                      <a:pt x="11249" y="48213"/>
                    </a:cubicBezTo>
                    <a:cubicBezTo>
                      <a:pt x="11544" y="48213"/>
                      <a:pt x="11842" y="48184"/>
                      <a:pt x="12142" y="48124"/>
                    </a:cubicBezTo>
                    <a:lnTo>
                      <a:pt x="30222" y="44755"/>
                    </a:lnTo>
                    <a:lnTo>
                      <a:pt x="38027" y="49292"/>
                    </a:lnTo>
                    <a:lnTo>
                      <a:pt x="39528" y="42987"/>
                    </a:lnTo>
                    <a:lnTo>
                      <a:pt x="41530" y="42620"/>
                    </a:lnTo>
                    <a:cubicBezTo>
                      <a:pt x="43932" y="42153"/>
                      <a:pt x="45599" y="39785"/>
                      <a:pt x="45166" y="37283"/>
                    </a:cubicBezTo>
                    <a:lnTo>
                      <a:pt x="38895" y="3759"/>
                    </a:lnTo>
                    <a:cubicBezTo>
                      <a:pt x="38484" y="1557"/>
                      <a:pt x="36574" y="1"/>
                      <a:pt x="344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es-CO" sz="1100" b="1">
                  <a:latin typeface="Alegreya Sans"/>
                </a:endParaRPr>
              </a:p>
            </p:txBody>
          </p:sp>
          <p:sp>
            <p:nvSpPr>
              <p:cNvPr id="52" name="Google Shape;765;p38">
                <a:extLst>
                  <a:ext uri="{FF2B5EF4-FFF2-40B4-BE49-F238E27FC236}">
                    <a16:creationId xmlns:a16="http://schemas.microsoft.com/office/drawing/2014/main" id="{7CA48DBB-2402-4E85-9789-A488847E3926}"/>
                  </a:ext>
                </a:extLst>
              </p:cNvPr>
              <p:cNvSpPr/>
              <p:nvPr/>
            </p:nvSpPr>
            <p:spPr>
              <a:xfrm rot="768068">
                <a:off x="1383783" y="1863132"/>
                <a:ext cx="926127" cy="1001111"/>
              </a:xfrm>
              <a:custGeom>
                <a:avLst/>
                <a:gdLst/>
                <a:ahLst/>
                <a:cxnLst/>
                <a:rect l="l" t="t" r="r" b="b"/>
                <a:pathLst>
                  <a:path w="45600" h="49292" extrusionOk="0">
                    <a:moveTo>
                      <a:pt x="34416" y="1"/>
                    </a:moveTo>
                    <a:cubicBezTo>
                      <a:pt x="34122" y="1"/>
                      <a:pt x="33824" y="30"/>
                      <a:pt x="33524" y="90"/>
                    </a:cubicBezTo>
                    <a:lnTo>
                      <a:pt x="4170" y="5560"/>
                    </a:lnTo>
                    <a:cubicBezTo>
                      <a:pt x="1668" y="5994"/>
                      <a:pt x="0" y="8429"/>
                      <a:pt x="501" y="10931"/>
                    </a:cubicBezTo>
                    <a:lnTo>
                      <a:pt x="6738" y="44455"/>
                    </a:lnTo>
                    <a:cubicBezTo>
                      <a:pt x="7149" y="46657"/>
                      <a:pt x="9085" y="48213"/>
                      <a:pt x="11249" y="48213"/>
                    </a:cubicBezTo>
                    <a:cubicBezTo>
                      <a:pt x="11544" y="48213"/>
                      <a:pt x="11842" y="48184"/>
                      <a:pt x="12142" y="48124"/>
                    </a:cubicBezTo>
                    <a:lnTo>
                      <a:pt x="30222" y="44755"/>
                    </a:lnTo>
                    <a:lnTo>
                      <a:pt x="38027" y="49292"/>
                    </a:lnTo>
                    <a:lnTo>
                      <a:pt x="39528" y="42987"/>
                    </a:lnTo>
                    <a:lnTo>
                      <a:pt x="41530" y="42620"/>
                    </a:lnTo>
                    <a:cubicBezTo>
                      <a:pt x="43932" y="42153"/>
                      <a:pt x="45599" y="39785"/>
                      <a:pt x="45166" y="37283"/>
                    </a:cubicBezTo>
                    <a:lnTo>
                      <a:pt x="38895" y="3759"/>
                    </a:lnTo>
                    <a:cubicBezTo>
                      <a:pt x="38484" y="1557"/>
                      <a:pt x="36574" y="1"/>
                      <a:pt x="344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es-CO" sz="1100" b="1">
                  <a:latin typeface="Alegreya Sans"/>
                </a:endParaRPr>
              </a:p>
            </p:txBody>
          </p:sp>
        </p:grpSp>
        <p:grpSp>
          <p:nvGrpSpPr>
            <p:cNvPr id="64" name="Google Shape;8465;p70">
              <a:extLst>
                <a:ext uri="{FF2B5EF4-FFF2-40B4-BE49-F238E27FC236}">
                  <a16:creationId xmlns:a16="http://schemas.microsoft.com/office/drawing/2014/main" id="{FAF1D217-B8A9-4AC8-8ACF-E866265EA828}"/>
                </a:ext>
              </a:extLst>
            </p:cNvPr>
            <p:cNvGrpSpPr/>
            <p:nvPr/>
          </p:nvGrpSpPr>
          <p:grpSpPr>
            <a:xfrm>
              <a:off x="5850901" y="4151522"/>
              <a:ext cx="333605" cy="324990"/>
              <a:chOff x="-52910669" y="3198925"/>
              <a:chExt cx="296457" cy="318225"/>
            </a:xfrm>
            <a:solidFill>
              <a:srgbClr val="0070C0"/>
            </a:solidFill>
          </p:grpSpPr>
          <p:sp>
            <p:nvSpPr>
              <p:cNvPr id="65" name="Google Shape;8466;p70">
                <a:extLst>
                  <a:ext uri="{FF2B5EF4-FFF2-40B4-BE49-F238E27FC236}">
                    <a16:creationId xmlns:a16="http://schemas.microsoft.com/office/drawing/2014/main" id="{6351F755-7F13-4E6D-8E02-B9E78F300E95}"/>
                  </a:ext>
                </a:extLst>
              </p:cNvPr>
              <p:cNvSpPr/>
              <p:nvPr/>
            </p:nvSpPr>
            <p:spPr>
              <a:xfrm>
                <a:off x="-52895721" y="3353300"/>
                <a:ext cx="18925" cy="63825"/>
              </a:xfrm>
              <a:custGeom>
                <a:avLst/>
                <a:gdLst/>
                <a:ahLst/>
                <a:cxnLst/>
                <a:rect l="l" t="t" r="r" b="b"/>
                <a:pathLst>
                  <a:path w="757" h="2553" extrusionOk="0">
                    <a:moveTo>
                      <a:pt x="756" y="0"/>
                    </a:moveTo>
                    <a:cubicBezTo>
                      <a:pt x="315" y="284"/>
                      <a:pt x="0" y="756"/>
                      <a:pt x="0" y="1292"/>
                    </a:cubicBezTo>
                    <a:cubicBezTo>
                      <a:pt x="0" y="1859"/>
                      <a:pt x="315" y="2332"/>
                      <a:pt x="756" y="2552"/>
                    </a:cubicBezTo>
                    <a:lnTo>
                      <a:pt x="756"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8467;p70">
                <a:extLst>
                  <a:ext uri="{FF2B5EF4-FFF2-40B4-BE49-F238E27FC236}">
                    <a16:creationId xmlns:a16="http://schemas.microsoft.com/office/drawing/2014/main" id="{A38AFCF0-A038-4143-88A7-DABCE424B4B5}"/>
                  </a:ext>
                </a:extLst>
              </p:cNvPr>
              <p:cNvSpPr/>
              <p:nvPr/>
            </p:nvSpPr>
            <p:spPr>
              <a:xfrm>
                <a:off x="-52865392" y="3348575"/>
                <a:ext cx="204800" cy="168575"/>
              </a:xfrm>
              <a:custGeom>
                <a:avLst/>
                <a:gdLst/>
                <a:ahLst/>
                <a:cxnLst/>
                <a:rect l="l" t="t" r="r" b="b"/>
                <a:pathLst>
                  <a:path w="8192" h="6743" extrusionOk="0">
                    <a:moveTo>
                      <a:pt x="2647" y="756"/>
                    </a:moveTo>
                    <a:cubicBezTo>
                      <a:pt x="2836" y="756"/>
                      <a:pt x="2994" y="914"/>
                      <a:pt x="2994" y="1103"/>
                    </a:cubicBezTo>
                    <a:cubicBezTo>
                      <a:pt x="2994" y="1292"/>
                      <a:pt x="2836" y="1449"/>
                      <a:pt x="2647" y="1449"/>
                    </a:cubicBezTo>
                    <a:cubicBezTo>
                      <a:pt x="2426" y="1449"/>
                      <a:pt x="2269" y="1292"/>
                      <a:pt x="2269" y="1103"/>
                    </a:cubicBezTo>
                    <a:cubicBezTo>
                      <a:pt x="2237" y="914"/>
                      <a:pt x="2395" y="756"/>
                      <a:pt x="2647" y="756"/>
                    </a:cubicBezTo>
                    <a:close/>
                    <a:moveTo>
                      <a:pt x="5577" y="756"/>
                    </a:moveTo>
                    <a:cubicBezTo>
                      <a:pt x="5797" y="756"/>
                      <a:pt x="5955" y="914"/>
                      <a:pt x="5955" y="1103"/>
                    </a:cubicBezTo>
                    <a:cubicBezTo>
                      <a:pt x="5955" y="1292"/>
                      <a:pt x="5797" y="1449"/>
                      <a:pt x="5577" y="1449"/>
                    </a:cubicBezTo>
                    <a:cubicBezTo>
                      <a:pt x="5388" y="1449"/>
                      <a:pt x="5230" y="1292"/>
                      <a:pt x="5230" y="1103"/>
                    </a:cubicBezTo>
                    <a:cubicBezTo>
                      <a:pt x="5230" y="914"/>
                      <a:pt x="5388" y="756"/>
                      <a:pt x="5577" y="756"/>
                    </a:cubicBezTo>
                    <a:close/>
                    <a:moveTo>
                      <a:pt x="5148" y="3316"/>
                    </a:moveTo>
                    <a:cubicBezTo>
                      <a:pt x="5238" y="3316"/>
                      <a:pt x="5325" y="3356"/>
                      <a:pt x="5388" y="3434"/>
                    </a:cubicBezTo>
                    <a:cubicBezTo>
                      <a:pt x="5545" y="3592"/>
                      <a:pt x="5545" y="3812"/>
                      <a:pt x="5388" y="3938"/>
                    </a:cubicBezTo>
                    <a:cubicBezTo>
                      <a:pt x="5041" y="4285"/>
                      <a:pt x="4569" y="4474"/>
                      <a:pt x="4096" y="4474"/>
                    </a:cubicBezTo>
                    <a:cubicBezTo>
                      <a:pt x="3624" y="4474"/>
                      <a:pt x="3120" y="4285"/>
                      <a:pt x="2804" y="3938"/>
                    </a:cubicBezTo>
                    <a:cubicBezTo>
                      <a:pt x="2647" y="3781"/>
                      <a:pt x="2647" y="3529"/>
                      <a:pt x="2804" y="3434"/>
                    </a:cubicBezTo>
                    <a:cubicBezTo>
                      <a:pt x="2883" y="3371"/>
                      <a:pt x="2978" y="3340"/>
                      <a:pt x="3068" y="3340"/>
                    </a:cubicBezTo>
                    <a:cubicBezTo>
                      <a:pt x="3159" y="3340"/>
                      <a:pt x="3246" y="3371"/>
                      <a:pt x="3309" y="3434"/>
                    </a:cubicBezTo>
                    <a:cubicBezTo>
                      <a:pt x="3529" y="3639"/>
                      <a:pt x="3813" y="3741"/>
                      <a:pt x="4096" y="3741"/>
                    </a:cubicBezTo>
                    <a:cubicBezTo>
                      <a:pt x="4380" y="3741"/>
                      <a:pt x="4663" y="3639"/>
                      <a:pt x="4884" y="3434"/>
                    </a:cubicBezTo>
                    <a:cubicBezTo>
                      <a:pt x="4963" y="3356"/>
                      <a:pt x="5057" y="3316"/>
                      <a:pt x="5148" y="3316"/>
                    </a:cubicBezTo>
                    <a:close/>
                    <a:moveTo>
                      <a:pt x="1" y="0"/>
                    </a:moveTo>
                    <a:lnTo>
                      <a:pt x="1" y="2647"/>
                    </a:lnTo>
                    <a:cubicBezTo>
                      <a:pt x="1" y="4883"/>
                      <a:pt x="1859" y="6742"/>
                      <a:pt x="4096" y="6742"/>
                    </a:cubicBezTo>
                    <a:cubicBezTo>
                      <a:pt x="6333" y="6742"/>
                      <a:pt x="8192" y="4883"/>
                      <a:pt x="8192" y="2647"/>
                    </a:cubicBezTo>
                    <a:lnTo>
                      <a:pt x="8192"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8468;p70">
                <a:extLst>
                  <a:ext uri="{FF2B5EF4-FFF2-40B4-BE49-F238E27FC236}">
                    <a16:creationId xmlns:a16="http://schemas.microsoft.com/office/drawing/2014/main" id="{93B2EBFE-0472-4728-8703-025924A46564}"/>
                  </a:ext>
                </a:extLst>
              </p:cNvPr>
              <p:cNvSpPr/>
              <p:nvPr/>
            </p:nvSpPr>
            <p:spPr>
              <a:xfrm>
                <a:off x="-52910669" y="3292650"/>
                <a:ext cx="279625" cy="37050"/>
              </a:xfrm>
              <a:custGeom>
                <a:avLst/>
                <a:gdLst/>
                <a:ahLst/>
                <a:cxnLst/>
                <a:rect l="l" t="t" r="r" b="b"/>
                <a:pathLst>
                  <a:path w="11185" h="1482" extrusionOk="0">
                    <a:moveTo>
                      <a:pt x="1513" y="0"/>
                    </a:moveTo>
                    <a:cubicBezTo>
                      <a:pt x="851" y="0"/>
                      <a:pt x="284" y="410"/>
                      <a:pt x="95" y="1009"/>
                    </a:cubicBezTo>
                    <a:cubicBezTo>
                      <a:pt x="0" y="1261"/>
                      <a:pt x="221" y="1481"/>
                      <a:pt x="441" y="1481"/>
                    </a:cubicBezTo>
                    <a:lnTo>
                      <a:pt x="10775" y="1481"/>
                    </a:lnTo>
                    <a:cubicBezTo>
                      <a:pt x="10996" y="1481"/>
                      <a:pt x="11185" y="1261"/>
                      <a:pt x="11122" y="1009"/>
                    </a:cubicBezTo>
                    <a:cubicBezTo>
                      <a:pt x="10933" y="410"/>
                      <a:pt x="10365" y="0"/>
                      <a:pt x="970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8469;p70">
                <a:extLst>
                  <a:ext uri="{FF2B5EF4-FFF2-40B4-BE49-F238E27FC236}">
                    <a16:creationId xmlns:a16="http://schemas.microsoft.com/office/drawing/2014/main" id="{91D451D6-6DB4-4EB4-87FB-9AD1395FA1DF}"/>
                  </a:ext>
                </a:extLst>
              </p:cNvPr>
              <p:cNvSpPr/>
              <p:nvPr/>
            </p:nvSpPr>
            <p:spPr>
              <a:xfrm>
                <a:off x="-52769693" y="3198925"/>
                <a:ext cx="98477" cy="74850"/>
              </a:xfrm>
              <a:custGeom>
                <a:avLst/>
                <a:gdLst/>
                <a:ahLst/>
                <a:cxnLst/>
                <a:rect l="l" t="t" r="r" b="b"/>
                <a:pathLst>
                  <a:path w="3939" h="2994" extrusionOk="0">
                    <a:moveTo>
                      <a:pt x="1" y="0"/>
                    </a:moveTo>
                    <a:lnTo>
                      <a:pt x="1" y="0"/>
                    </a:lnTo>
                    <a:cubicBezTo>
                      <a:pt x="946" y="0"/>
                      <a:pt x="1576" y="1418"/>
                      <a:pt x="1765" y="2993"/>
                    </a:cubicBezTo>
                    <a:lnTo>
                      <a:pt x="3939" y="2993"/>
                    </a:lnTo>
                    <a:cubicBezTo>
                      <a:pt x="3466" y="1261"/>
                      <a:pt x="1859" y="0"/>
                      <a:pt x="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8470;p70">
                <a:extLst>
                  <a:ext uri="{FF2B5EF4-FFF2-40B4-BE49-F238E27FC236}">
                    <a16:creationId xmlns:a16="http://schemas.microsoft.com/office/drawing/2014/main" id="{49C38E75-1093-4BF8-9D95-90A68D71733B}"/>
                  </a:ext>
                </a:extLst>
              </p:cNvPr>
              <p:cNvSpPr/>
              <p:nvPr/>
            </p:nvSpPr>
            <p:spPr>
              <a:xfrm>
                <a:off x="-52860818" y="3198925"/>
                <a:ext cx="98477" cy="74850"/>
              </a:xfrm>
              <a:custGeom>
                <a:avLst/>
                <a:gdLst/>
                <a:ahLst/>
                <a:cxnLst/>
                <a:rect l="l" t="t" r="r" b="b"/>
                <a:pathLst>
                  <a:path w="3939" h="2994" extrusionOk="0">
                    <a:moveTo>
                      <a:pt x="3939" y="0"/>
                    </a:moveTo>
                    <a:lnTo>
                      <a:pt x="3939" y="0"/>
                    </a:lnTo>
                    <a:cubicBezTo>
                      <a:pt x="2048" y="0"/>
                      <a:pt x="473" y="1292"/>
                      <a:pt x="1" y="2993"/>
                    </a:cubicBezTo>
                    <a:lnTo>
                      <a:pt x="2174" y="2993"/>
                    </a:lnTo>
                    <a:cubicBezTo>
                      <a:pt x="2332" y="1418"/>
                      <a:pt x="2962" y="0"/>
                      <a:pt x="393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8471;p70">
                <a:extLst>
                  <a:ext uri="{FF2B5EF4-FFF2-40B4-BE49-F238E27FC236}">
                    <a16:creationId xmlns:a16="http://schemas.microsoft.com/office/drawing/2014/main" id="{BB9EDC40-6801-43AA-A576-750C36B9F25E}"/>
                  </a:ext>
                </a:extLst>
              </p:cNvPr>
              <p:cNvSpPr/>
              <p:nvPr/>
            </p:nvSpPr>
            <p:spPr>
              <a:xfrm>
                <a:off x="-52779624" y="3218600"/>
                <a:ext cx="51999" cy="55950"/>
              </a:xfrm>
              <a:custGeom>
                <a:avLst/>
                <a:gdLst/>
                <a:ahLst/>
                <a:cxnLst/>
                <a:rect l="l" t="t" r="r" b="b"/>
                <a:pathLst>
                  <a:path w="2080" h="2238" extrusionOk="0">
                    <a:moveTo>
                      <a:pt x="1009" y="1"/>
                    </a:moveTo>
                    <a:cubicBezTo>
                      <a:pt x="662" y="1"/>
                      <a:pt x="158" y="852"/>
                      <a:pt x="1" y="2238"/>
                    </a:cubicBezTo>
                    <a:lnTo>
                      <a:pt x="2080" y="2238"/>
                    </a:lnTo>
                    <a:cubicBezTo>
                      <a:pt x="1828" y="820"/>
                      <a:pt x="1355" y="1"/>
                      <a:pt x="100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8472;p70">
                <a:extLst>
                  <a:ext uri="{FF2B5EF4-FFF2-40B4-BE49-F238E27FC236}">
                    <a16:creationId xmlns:a16="http://schemas.microsoft.com/office/drawing/2014/main" id="{D4773B6D-69BA-4682-A031-7BB7ABA292A9}"/>
                  </a:ext>
                </a:extLst>
              </p:cNvPr>
              <p:cNvSpPr/>
              <p:nvPr/>
            </p:nvSpPr>
            <p:spPr>
              <a:xfrm>
                <a:off x="-52633137" y="3354075"/>
                <a:ext cx="18925" cy="64625"/>
              </a:xfrm>
              <a:custGeom>
                <a:avLst/>
                <a:gdLst/>
                <a:ahLst/>
                <a:cxnLst/>
                <a:rect l="l" t="t" r="r" b="b"/>
                <a:pathLst>
                  <a:path w="757" h="2585" extrusionOk="0">
                    <a:moveTo>
                      <a:pt x="0" y="1"/>
                    </a:moveTo>
                    <a:lnTo>
                      <a:pt x="0" y="2584"/>
                    </a:lnTo>
                    <a:cubicBezTo>
                      <a:pt x="442" y="2301"/>
                      <a:pt x="757" y="1828"/>
                      <a:pt x="757" y="1324"/>
                    </a:cubicBezTo>
                    <a:cubicBezTo>
                      <a:pt x="757" y="725"/>
                      <a:pt x="442" y="253"/>
                      <a:pt x="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2" name="Google Shape;8505;p70">
              <a:extLst>
                <a:ext uri="{FF2B5EF4-FFF2-40B4-BE49-F238E27FC236}">
                  <a16:creationId xmlns:a16="http://schemas.microsoft.com/office/drawing/2014/main" id="{8245DC22-2049-40C8-9B5D-AE2A9EB9473A}"/>
                </a:ext>
              </a:extLst>
            </p:cNvPr>
            <p:cNvGrpSpPr/>
            <p:nvPr/>
          </p:nvGrpSpPr>
          <p:grpSpPr>
            <a:xfrm>
              <a:off x="4973545" y="4141858"/>
              <a:ext cx="314653" cy="324990"/>
              <a:chOff x="-54954528" y="3590375"/>
              <a:chExt cx="279617" cy="318225"/>
            </a:xfrm>
            <a:solidFill>
              <a:srgbClr val="0070C0"/>
            </a:solidFill>
          </p:grpSpPr>
          <p:sp>
            <p:nvSpPr>
              <p:cNvPr id="73" name="Google Shape;8506;p70">
                <a:extLst>
                  <a:ext uri="{FF2B5EF4-FFF2-40B4-BE49-F238E27FC236}">
                    <a16:creationId xmlns:a16="http://schemas.microsoft.com/office/drawing/2014/main" id="{35F20319-6E80-440A-9DF5-73D6086D6282}"/>
                  </a:ext>
                </a:extLst>
              </p:cNvPr>
              <p:cNvSpPr/>
              <p:nvPr/>
            </p:nvSpPr>
            <p:spPr>
              <a:xfrm>
                <a:off x="-54754854" y="3721900"/>
                <a:ext cx="35450" cy="19725"/>
              </a:xfrm>
              <a:custGeom>
                <a:avLst/>
                <a:gdLst/>
                <a:ahLst/>
                <a:cxnLst/>
                <a:rect l="l" t="t" r="r" b="b"/>
                <a:pathLst>
                  <a:path w="1418" h="789" extrusionOk="0">
                    <a:moveTo>
                      <a:pt x="0" y="1"/>
                    </a:moveTo>
                    <a:cubicBezTo>
                      <a:pt x="158" y="410"/>
                      <a:pt x="536" y="788"/>
                      <a:pt x="1071" y="788"/>
                    </a:cubicBezTo>
                    <a:lnTo>
                      <a:pt x="1418" y="788"/>
                    </a:lnTo>
                    <a:lnTo>
                      <a:pt x="1418"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8507;p70">
                <a:extLst>
                  <a:ext uri="{FF2B5EF4-FFF2-40B4-BE49-F238E27FC236}">
                    <a16:creationId xmlns:a16="http://schemas.microsoft.com/office/drawing/2014/main" id="{99CB8283-6657-470C-93FB-41D1B71226F6}"/>
                  </a:ext>
                </a:extLst>
              </p:cNvPr>
              <p:cNvSpPr/>
              <p:nvPr/>
            </p:nvSpPr>
            <p:spPr>
              <a:xfrm>
                <a:off x="-54933263" y="3590375"/>
                <a:ext cx="237075" cy="112650"/>
              </a:xfrm>
              <a:custGeom>
                <a:avLst/>
                <a:gdLst/>
                <a:ahLst/>
                <a:cxnLst/>
                <a:rect l="l" t="t" r="r" b="b"/>
                <a:pathLst>
                  <a:path w="9483" h="4506" extrusionOk="0">
                    <a:moveTo>
                      <a:pt x="4789" y="1575"/>
                    </a:moveTo>
                    <a:cubicBezTo>
                      <a:pt x="5009" y="1575"/>
                      <a:pt x="5135" y="1733"/>
                      <a:pt x="5135" y="1954"/>
                    </a:cubicBezTo>
                    <a:lnTo>
                      <a:pt x="5135" y="2300"/>
                    </a:lnTo>
                    <a:lnTo>
                      <a:pt x="5513" y="2300"/>
                    </a:lnTo>
                    <a:cubicBezTo>
                      <a:pt x="5702" y="2300"/>
                      <a:pt x="5860" y="2458"/>
                      <a:pt x="5860" y="2647"/>
                    </a:cubicBezTo>
                    <a:cubicBezTo>
                      <a:pt x="5860" y="2836"/>
                      <a:pt x="5702" y="2993"/>
                      <a:pt x="5513" y="2993"/>
                    </a:cubicBezTo>
                    <a:lnTo>
                      <a:pt x="5135" y="2993"/>
                    </a:lnTo>
                    <a:lnTo>
                      <a:pt x="5135" y="3371"/>
                    </a:lnTo>
                    <a:cubicBezTo>
                      <a:pt x="5135" y="3560"/>
                      <a:pt x="5009" y="3718"/>
                      <a:pt x="4789" y="3718"/>
                    </a:cubicBezTo>
                    <a:cubicBezTo>
                      <a:pt x="4600" y="3718"/>
                      <a:pt x="4442" y="3560"/>
                      <a:pt x="4442" y="3371"/>
                    </a:cubicBezTo>
                    <a:lnTo>
                      <a:pt x="4442" y="2993"/>
                    </a:lnTo>
                    <a:lnTo>
                      <a:pt x="4096" y="2993"/>
                    </a:lnTo>
                    <a:cubicBezTo>
                      <a:pt x="3907" y="2993"/>
                      <a:pt x="3749" y="2836"/>
                      <a:pt x="3749" y="2647"/>
                    </a:cubicBezTo>
                    <a:cubicBezTo>
                      <a:pt x="3749" y="2458"/>
                      <a:pt x="3907" y="2300"/>
                      <a:pt x="4096" y="2300"/>
                    </a:cubicBezTo>
                    <a:lnTo>
                      <a:pt x="4442" y="2300"/>
                    </a:lnTo>
                    <a:lnTo>
                      <a:pt x="4442" y="1954"/>
                    </a:lnTo>
                    <a:cubicBezTo>
                      <a:pt x="4442" y="1733"/>
                      <a:pt x="4600" y="1575"/>
                      <a:pt x="4789" y="1575"/>
                    </a:cubicBezTo>
                    <a:close/>
                    <a:moveTo>
                      <a:pt x="2048" y="0"/>
                    </a:moveTo>
                    <a:cubicBezTo>
                      <a:pt x="882" y="0"/>
                      <a:pt x="0" y="1040"/>
                      <a:pt x="189" y="2174"/>
                    </a:cubicBezTo>
                    <a:lnTo>
                      <a:pt x="567" y="4505"/>
                    </a:lnTo>
                    <a:lnTo>
                      <a:pt x="8916" y="4505"/>
                    </a:lnTo>
                    <a:lnTo>
                      <a:pt x="9326" y="2174"/>
                    </a:lnTo>
                    <a:cubicBezTo>
                      <a:pt x="9483" y="1040"/>
                      <a:pt x="8601" y="0"/>
                      <a:pt x="746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8508;p70">
                <a:extLst>
                  <a:ext uri="{FF2B5EF4-FFF2-40B4-BE49-F238E27FC236}">
                    <a16:creationId xmlns:a16="http://schemas.microsoft.com/office/drawing/2014/main" id="{DED10FCB-A45F-4684-A589-34698264D450}"/>
                  </a:ext>
                </a:extLst>
              </p:cNvPr>
              <p:cNvSpPr/>
              <p:nvPr/>
            </p:nvSpPr>
            <p:spPr>
              <a:xfrm>
                <a:off x="-54924030" y="3721900"/>
                <a:ext cx="35475" cy="19725"/>
              </a:xfrm>
              <a:custGeom>
                <a:avLst/>
                <a:gdLst/>
                <a:ahLst/>
                <a:cxnLst/>
                <a:rect l="l" t="t" r="r" b="b"/>
                <a:pathLst>
                  <a:path w="1419" h="789" extrusionOk="0">
                    <a:moveTo>
                      <a:pt x="1" y="1"/>
                    </a:moveTo>
                    <a:lnTo>
                      <a:pt x="1" y="788"/>
                    </a:lnTo>
                    <a:lnTo>
                      <a:pt x="347" y="788"/>
                    </a:lnTo>
                    <a:cubicBezTo>
                      <a:pt x="820" y="788"/>
                      <a:pt x="1261" y="410"/>
                      <a:pt x="141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8509;p70">
                <a:extLst>
                  <a:ext uri="{FF2B5EF4-FFF2-40B4-BE49-F238E27FC236}">
                    <a16:creationId xmlns:a16="http://schemas.microsoft.com/office/drawing/2014/main" id="{2A278ECE-3E0B-4EFC-950D-F5AB1DAA4A94}"/>
                  </a:ext>
                </a:extLst>
              </p:cNvPr>
              <p:cNvSpPr/>
              <p:nvPr/>
            </p:nvSpPr>
            <p:spPr>
              <a:xfrm>
                <a:off x="-54909273" y="3721900"/>
                <a:ext cx="204798" cy="186700"/>
              </a:xfrm>
              <a:custGeom>
                <a:avLst/>
                <a:gdLst/>
                <a:ahLst/>
                <a:cxnLst/>
                <a:rect l="l" t="t" r="r" b="b"/>
                <a:pathLst>
                  <a:path w="8192" h="7468" extrusionOk="0">
                    <a:moveTo>
                      <a:pt x="2553" y="1513"/>
                    </a:moveTo>
                    <a:cubicBezTo>
                      <a:pt x="2742" y="1513"/>
                      <a:pt x="2899" y="1670"/>
                      <a:pt x="2899" y="1891"/>
                    </a:cubicBezTo>
                    <a:cubicBezTo>
                      <a:pt x="2899" y="2080"/>
                      <a:pt x="2742" y="2237"/>
                      <a:pt x="2553" y="2237"/>
                    </a:cubicBezTo>
                    <a:cubicBezTo>
                      <a:pt x="2541" y="2240"/>
                      <a:pt x="2529" y="2241"/>
                      <a:pt x="2517" y="2241"/>
                    </a:cubicBezTo>
                    <a:cubicBezTo>
                      <a:pt x="2368" y="2241"/>
                      <a:pt x="2206" y="2066"/>
                      <a:pt x="2206" y="1891"/>
                    </a:cubicBezTo>
                    <a:cubicBezTo>
                      <a:pt x="2206" y="1670"/>
                      <a:pt x="2364" y="1513"/>
                      <a:pt x="2553" y="1513"/>
                    </a:cubicBezTo>
                    <a:close/>
                    <a:moveTo>
                      <a:pt x="5577" y="1576"/>
                    </a:moveTo>
                    <a:cubicBezTo>
                      <a:pt x="5798" y="1576"/>
                      <a:pt x="5955" y="1733"/>
                      <a:pt x="5955" y="1922"/>
                    </a:cubicBezTo>
                    <a:cubicBezTo>
                      <a:pt x="5955" y="2111"/>
                      <a:pt x="5798" y="2269"/>
                      <a:pt x="5577" y="2269"/>
                    </a:cubicBezTo>
                    <a:cubicBezTo>
                      <a:pt x="5388" y="2269"/>
                      <a:pt x="5230" y="2111"/>
                      <a:pt x="5230" y="1922"/>
                    </a:cubicBezTo>
                    <a:cubicBezTo>
                      <a:pt x="5230" y="1733"/>
                      <a:pt x="5388" y="1576"/>
                      <a:pt x="5577" y="1576"/>
                    </a:cubicBezTo>
                    <a:close/>
                    <a:moveTo>
                      <a:pt x="5148" y="4073"/>
                    </a:moveTo>
                    <a:cubicBezTo>
                      <a:pt x="5238" y="4073"/>
                      <a:pt x="5325" y="4112"/>
                      <a:pt x="5388" y="4191"/>
                    </a:cubicBezTo>
                    <a:cubicBezTo>
                      <a:pt x="5546" y="4317"/>
                      <a:pt x="5546" y="4537"/>
                      <a:pt x="5388" y="4726"/>
                    </a:cubicBezTo>
                    <a:cubicBezTo>
                      <a:pt x="5041" y="5073"/>
                      <a:pt x="4569" y="5262"/>
                      <a:pt x="4096" y="5262"/>
                    </a:cubicBezTo>
                    <a:cubicBezTo>
                      <a:pt x="3624" y="5262"/>
                      <a:pt x="3120" y="5073"/>
                      <a:pt x="2805" y="4726"/>
                    </a:cubicBezTo>
                    <a:cubicBezTo>
                      <a:pt x="2647" y="4569"/>
                      <a:pt x="2647" y="4317"/>
                      <a:pt x="2805" y="4191"/>
                    </a:cubicBezTo>
                    <a:cubicBezTo>
                      <a:pt x="2883" y="4112"/>
                      <a:pt x="2978" y="4073"/>
                      <a:pt x="3068" y="4073"/>
                    </a:cubicBezTo>
                    <a:cubicBezTo>
                      <a:pt x="3159" y="4073"/>
                      <a:pt x="3246" y="4112"/>
                      <a:pt x="3309" y="4191"/>
                    </a:cubicBezTo>
                    <a:cubicBezTo>
                      <a:pt x="3529" y="4411"/>
                      <a:pt x="3813" y="4521"/>
                      <a:pt x="4096" y="4521"/>
                    </a:cubicBezTo>
                    <a:cubicBezTo>
                      <a:pt x="4380" y="4521"/>
                      <a:pt x="4663" y="4411"/>
                      <a:pt x="4884" y="4191"/>
                    </a:cubicBezTo>
                    <a:cubicBezTo>
                      <a:pt x="4963" y="4112"/>
                      <a:pt x="5057" y="4073"/>
                      <a:pt x="5148" y="4073"/>
                    </a:cubicBezTo>
                    <a:close/>
                    <a:moveTo>
                      <a:pt x="2175" y="1"/>
                    </a:moveTo>
                    <a:cubicBezTo>
                      <a:pt x="2017" y="851"/>
                      <a:pt x="1229" y="1513"/>
                      <a:pt x="347" y="1513"/>
                    </a:cubicBezTo>
                    <a:lnTo>
                      <a:pt x="1" y="1513"/>
                    </a:lnTo>
                    <a:lnTo>
                      <a:pt x="1" y="3372"/>
                    </a:lnTo>
                    <a:cubicBezTo>
                      <a:pt x="1" y="5608"/>
                      <a:pt x="1859" y="7467"/>
                      <a:pt x="4096" y="7467"/>
                    </a:cubicBezTo>
                    <a:cubicBezTo>
                      <a:pt x="6333" y="7467"/>
                      <a:pt x="8192" y="5608"/>
                      <a:pt x="8192" y="3372"/>
                    </a:cubicBezTo>
                    <a:lnTo>
                      <a:pt x="8192" y="1513"/>
                    </a:lnTo>
                    <a:lnTo>
                      <a:pt x="7845" y="1513"/>
                    </a:lnTo>
                    <a:cubicBezTo>
                      <a:pt x="6932" y="1513"/>
                      <a:pt x="6176" y="820"/>
                      <a:pt x="598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8510;p70">
                <a:extLst>
                  <a:ext uri="{FF2B5EF4-FFF2-40B4-BE49-F238E27FC236}">
                    <a16:creationId xmlns:a16="http://schemas.microsoft.com/office/drawing/2014/main" id="{30F59271-F476-4E36-BF83-838FCCFFA6FC}"/>
                  </a:ext>
                </a:extLst>
              </p:cNvPr>
              <p:cNvSpPr/>
              <p:nvPr/>
            </p:nvSpPr>
            <p:spPr>
              <a:xfrm>
                <a:off x="-54954528" y="3747100"/>
                <a:ext cx="18925" cy="63825"/>
              </a:xfrm>
              <a:custGeom>
                <a:avLst/>
                <a:gdLst/>
                <a:ahLst/>
                <a:cxnLst/>
                <a:rect l="l" t="t" r="r" b="b"/>
                <a:pathLst>
                  <a:path w="757" h="2553" extrusionOk="0">
                    <a:moveTo>
                      <a:pt x="757" y="1"/>
                    </a:moveTo>
                    <a:cubicBezTo>
                      <a:pt x="284" y="253"/>
                      <a:pt x="0" y="725"/>
                      <a:pt x="0" y="1261"/>
                    </a:cubicBezTo>
                    <a:cubicBezTo>
                      <a:pt x="0" y="1828"/>
                      <a:pt x="315" y="2301"/>
                      <a:pt x="757" y="2553"/>
                    </a:cubicBezTo>
                    <a:lnTo>
                      <a:pt x="757"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8511;p70">
                <a:extLst>
                  <a:ext uri="{FF2B5EF4-FFF2-40B4-BE49-F238E27FC236}">
                    <a16:creationId xmlns:a16="http://schemas.microsoft.com/office/drawing/2014/main" id="{66DAF118-67DF-4220-957E-FEB2D02B94EA}"/>
                  </a:ext>
                </a:extLst>
              </p:cNvPr>
              <p:cNvSpPr/>
              <p:nvPr/>
            </p:nvSpPr>
            <p:spPr>
              <a:xfrm>
                <a:off x="-54693036" y="3746325"/>
                <a:ext cx="18125" cy="63825"/>
              </a:xfrm>
              <a:custGeom>
                <a:avLst/>
                <a:gdLst/>
                <a:ahLst/>
                <a:cxnLst/>
                <a:rect l="l" t="t" r="r" b="b"/>
                <a:pathLst>
                  <a:path w="725" h="2553" extrusionOk="0">
                    <a:moveTo>
                      <a:pt x="0" y="0"/>
                    </a:moveTo>
                    <a:lnTo>
                      <a:pt x="0" y="2552"/>
                    </a:lnTo>
                    <a:cubicBezTo>
                      <a:pt x="410" y="2269"/>
                      <a:pt x="725" y="1796"/>
                      <a:pt x="725" y="1260"/>
                    </a:cubicBezTo>
                    <a:cubicBezTo>
                      <a:pt x="725" y="756"/>
                      <a:pt x="410" y="284"/>
                      <a:pt x="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 name="Google Shape;8527;p70">
              <a:extLst>
                <a:ext uri="{FF2B5EF4-FFF2-40B4-BE49-F238E27FC236}">
                  <a16:creationId xmlns:a16="http://schemas.microsoft.com/office/drawing/2014/main" id="{DA4DE2BF-4366-46B1-888A-C7C674D292CD}"/>
                </a:ext>
              </a:extLst>
            </p:cNvPr>
            <p:cNvGrpSpPr/>
            <p:nvPr/>
          </p:nvGrpSpPr>
          <p:grpSpPr>
            <a:xfrm>
              <a:off x="3925619" y="4151522"/>
              <a:ext cx="314662" cy="325782"/>
              <a:chOff x="-54793175" y="3198925"/>
              <a:chExt cx="279625" cy="319000"/>
            </a:xfrm>
            <a:solidFill>
              <a:srgbClr val="0070C0"/>
            </a:solidFill>
          </p:grpSpPr>
          <p:sp>
            <p:nvSpPr>
              <p:cNvPr id="80" name="Google Shape;8528;p70">
                <a:extLst>
                  <a:ext uri="{FF2B5EF4-FFF2-40B4-BE49-F238E27FC236}">
                    <a16:creationId xmlns:a16="http://schemas.microsoft.com/office/drawing/2014/main" id="{D747CF03-F42A-444F-A020-1541B360A3E2}"/>
                  </a:ext>
                </a:extLst>
              </p:cNvPr>
              <p:cNvSpPr/>
              <p:nvPr/>
            </p:nvSpPr>
            <p:spPr>
              <a:xfrm>
                <a:off x="-54532475" y="3354075"/>
                <a:ext cx="18925" cy="60675"/>
              </a:xfrm>
              <a:custGeom>
                <a:avLst/>
                <a:gdLst/>
                <a:ahLst/>
                <a:cxnLst/>
                <a:rect l="l" t="t" r="r" b="b"/>
                <a:pathLst>
                  <a:path w="757" h="2427" extrusionOk="0">
                    <a:moveTo>
                      <a:pt x="1" y="1"/>
                    </a:moveTo>
                    <a:lnTo>
                      <a:pt x="1" y="788"/>
                    </a:lnTo>
                    <a:cubicBezTo>
                      <a:pt x="158" y="1355"/>
                      <a:pt x="190" y="1891"/>
                      <a:pt x="190" y="2427"/>
                    </a:cubicBezTo>
                    <a:cubicBezTo>
                      <a:pt x="505" y="2143"/>
                      <a:pt x="757" y="1734"/>
                      <a:pt x="757" y="1261"/>
                    </a:cubicBezTo>
                    <a:cubicBezTo>
                      <a:pt x="757" y="725"/>
                      <a:pt x="473" y="253"/>
                      <a:pt x="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529;p70">
                <a:extLst>
                  <a:ext uri="{FF2B5EF4-FFF2-40B4-BE49-F238E27FC236}">
                    <a16:creationId xmlns:a16="http://schemas.microsoft.com/office/drawing/2014/main" id="{DB0E5B73-F60B-40FC-AFA0-51F56251126D}"/>
                  </a:ext>
                </a:extLst>
              </p:cNvPr>
              <p:cNvSpPr/>
              <p:nvPr/>
            </p:nvSpPr>
            <p:spPr>
              <a:xfrm>
                <a:off x="-54793175" y="3198925"/>
                <a:ext cx="97675" cy="126050"/>
              </a:xfrm>
              <a:custGeom>
                <a:avLst/>
                <a:gdLst/>
                <a:ahLst/>
                <a:cxnLst/>
                <a:rect l="l" t="t" r="r" b="b"/>
                <a:pathLst>
                  <a:path w="3907" h="5042" extrusionOk="0">
                    <a:moveTo>
                      <a:pt x="2993" y="0"/>
                    </a:moveTo>
                    <a:cubicBezTo>
                      <a:pt x="2426" y="0"/>
                      <a:pt x="1954" y="315"/>
                      <a:pt x="1702" y="756"/>
                    </a:cubicBezTo>
                    <a:cubicBezTo>
                      <a:pt x="1632" y="746"/>
                      <a:pt x="1562" y="742"/>
                      <a:pt x="1494" y="742"/>
                    </a:cubicBezTo>
                    <a:cubicBezTo>
                      <a:pt x="695" y="742"/>
                      <a:pt x="0" y="1396"/>
                      <a:pt x="0" y="2237"/>
                    </a:cubicBezTo>
                    <a:cubicBezTo>
                      <a:pt x="0" y="2521"/>
                      <a:pt x="63" y="2741"/>
                      <a:pt x="190" y="2993"/>
                    </a:cubicBezTo>
                    <a:cubicBezTo>
                      <a:pt x="63" y="3214"/>
                      <a:pt x="0" y="3466"/>
                      <a:pt x="0" y="3749"/>
                    </a:cubicBezTo>
                    <a:cubicBezTo>
                      <a:pt x="0" y="4285"/>
                      <a:pt x="316" y="4758"/>
                      <a:pt x="757" y="5041"/>
                    </a:cubicBezTo>
                    <a:lnTo>
                      <a:pt x="757" y="4852"/>
                    </a:lnTo>
                    <a:cubicBezTo>
                      <a:pt x="757" y="2804"/>
                      <a:pt x="2048" y="1008"/>
                      <a:pt x="3907" y="315"/>
                    </a:cubicBezTo>
                    <a:cubicBezTo>
                      <a:pt x="3655" y="126"/>
                      <a:pt x="3340" y="0"/>
                      <a:pt x="299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530;p70">
                <a:extLst>
                  <a:ext uri="{FF2B5EF4-FFF2-40B4-BE49-F238E27FC236}">
                    <a16:creationId xmlns:a16="http://schemas.microsoft.com/office/drawing/2014/main" id="{EEF91789-4E9E-4627-9552-90B56DDC99A6}"/>
                  </a:ext>
                </a:extLst>
              </p:cNvPr>
              <p:cNvSpPr/>
              <p:nvPr/>
            </p:nvSpPr>
            <p:spPr>
              <a:xfrm>
                <a:off x="-54624625" y="3349350"/>
                <a:ext cx="55150" cy="55175"/>
              </a:xfrm>
              <a:custGeom>
                <a:avLst/>
                <a:gdLst/>
                <a:ahLst/>
                <a:cxnLst/>
                <a:rect l="l" t="t" r="r" b="b"/>
                <a:pathLst>
                  <a:path w="2206" h="2207" extrusionOk="0">
                    <a:moveTo>
                      <a:pt x="1103" y="1"/>
                    </a:moveTo>
                    <a:cubicBezTo>
                      <a:pt x="473" y="1"/>
                      <a:pt x="1" y="505"/>
                      <a:pt x="1" y="1103"/>
                    </a:cubicBezTo>
                    <a:cubicBezTo>
                      <a:pt x="1" y="1702"/>
                      <a:pt x="473" y="2206"/>
                      <a:pt x="1103" y="2206"/>
                    </a:cubicBezTo>
                    <a:cubicBezTo>
                      <a:pt x="1702" y="2206"/>
                      <a:pt x="2206" y="1702"/>
                      <a:pt x="2206" y="1103"/>
                    </a:cubicBezTo>
                    <a:cubicBezTo>
                      <a:pt x="2206" y="505"/>
                      <a:pt x="1702" y="1"/>
                      <a:pt x="11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531;p70">
                <a:extLst>
                  <a:ext uri="{FF2B5EF4-FFF2-40B4-BE49-F238E27FC236}">
                    <a16:creationId xmlns:a16="http://schemas.microsoft.com/office/drawing/2014/main" id="{A76E8468-6B8F-4EDF-A0BE-F5CA37BC63AF}"/>
                  </a:ext>
                </a:extLst>
              </p:cNvPr>
              <p:cNvSpPr/>
              <p:nvPr/>
            </p:nvSpPr>
            <p:spPr>
              <a:xfrm>
                <a:off x="-54737250" y="3349350"/>
                <a:ext cx="55150" cy="55175"/>
              </a:xfrm>
              <a:custGeom>
                <a:avLst/>
                <a:gdLst/>
                <a:ahLst/>
                <a:cxnLst/>
                <a:rect l="l" t="t" r="r" b="b"/>
                <a:pathLst>
                  <a:path w="2206" h="2207" extrusionOk="0">
                    <a:moveTo>
                      <a:pt x="1103" y="1"/>
                    </a:moveTo>
                    <a:cubicBezTo>
                      <a:pt x="504" y="1"/>
                      <a:pt x="0" y="505"/>
                      <a:pt x="0" y="1103"/>
                    </a:cubicBezTo>
                    <a:cubicBezTo>
                      <a:pt x="0" y="1702"/>
                      <a:pt x="504" y="2206"/>
                      <a:pt x="1103" y="2206"/>
                    </a:cubicBezTo>
                    <a:cubicBezTo>
                      <a:pt x="1733" y="2206"/>
                      <a:pt x="2206" y="1702"/>
                      <a:pt x="2206" y="1103"/>
                    </a:cubicBezTo>
                    <a:cubicBezTo>
                      <a:pt x="2206" y="505"/>
                      <a:pt x="1733" y="1"/>
                      <a:pt x="11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532;p70">
                <a:extLst>
                  <a:ext uri="{FF2B5EF4-FFF2-40B4-BE49-F238E27FC236}">
                    <a16:creationId xmlns:a16="http://schemas.microsoft.com/office/drawing/2014/main" id="{B00DCBFB-2AA8-46EA-8D89-6C649E47054F}"/>
                  </a:ext>
                </a:extLst>
              </p:cNvPr>
              <p:cNvSpPr/>
              <p:nvPr/>
            </p:nvSpPr>
            <p:spPr>
              <a:xfrm>
                <a:off x="-54770325" y="3218600"/>
                <a:ext cx="233925" cy="299325"/>
              </a:xfrm>
              <a:custGeom>
                <a:avLst/>
                <a:gdLst/>
                <a:ahLst/>
                <a:cxnLst/>
                <a:rect l="l" t="t" r="r" b="b"/>
                <a:pathLst>
                  <a:path w="9357" h="11973" extrusionOk="0">
                    <a:moveTo>
                      <a:pt x="6175" y="2962"/>
                    </a:moveTo>
                    <a:cubicBezTo>
                      <a:pt x="6364" y="2962"/>
                      <a:pt x="6522" y="3120"/>
                      <a:pt x="6522" y="3309"/>
                    </a:cubicBezTo>
                    <a:cubicBezTo>
                      <a:pt x="6522" y="3498"/>
                      <a:pt x="6364" y="3656"/>
                      <a:pt x="6175" y="3656"/>
                    </a:cubicBezTo>
                    <a:lnTo>
                      <a:pt x="3182" y="3656"/>
                    </a:lnTo>
                    <a:cubicBezTo>
                      <a:pt x="2993" y="3656"/>
                      <a:pt x="2836" y="3498"/>
                      <a:pt x="2836" y="3309"/>
                    </a:cubicBezTo>
                    <a:cubicBezTo>
                      <a:pt x="2836" y="3120"/>
                      <a:pt x="2993" y="2962"/>
                      <a:pt x="3182" y="2962"/>
                    </a:cubicBezTo>
                    <a:close/>
                    <a:moveTo>
                      <a:pt x="6931" y="4443"/>
                    </a:moveTo>
                    <a:cubicBezTo>
                      <a:pt x="9357" y="4443"/>
                      <a:pt x="9357" y="8192"/>
                      <a:pt x="6931" y="8192"/>
                    </a:cubicBezTo>
                    <a:cubicBezTo>
                      <a:pt x="6018" y="8192"/>
                      <a:pt x="5261" y="7562"/>
                      <a:pt x="5104" y="6680"/>
                    </a:cubicBezTo>
                    <a:lnTo>
                      <a:pt x="4285" y="6680"/>
                    </a:lnTo>
                    <a:cubicBezTo>
                      <a:pt x="4127" y="7562"/>
                      <a:pt x="3340" y="8192"/>
                      <a:pt x="2458" y="8192"/>
                    </a:cubicBezTo>
                    <a:cubicBezTo>
                      <a:pt x="0" y="8192"/>
                      <a:pt x="0" y="4443"/>
                      <a:pt x="2458" y="4443"/>
                    </a:cubicBezTo>
                    <a:cubicBezTo>
                      <a:pt x="3371" y="4443"/>
                      <a:pt x="4127" y="5073"/>
                      <a:pt x="4285" y="5955"/>
                    </a:cubicBezTo>
                    <a:lnTo>
                      <a:pt x="5104" y="5955"/>
                    </a:lnTo>
                    <a:cubicBezTo>
                      <a:pt x="5261" y="5073"/>
                      <a:pt x="6049" y="4443"/>
                      <a:pt x="6931" y="4443"/>
                    </a:cubicBezTo>
                    <a:close/>
                    <a:moveTo>
                      <a:pt x="5695" y="8547"/>
                    </a:moveTo>
                    <a:cubicBezTo>
                      <a:pt x="5789" y="8547"/>
                      <a:pt x="5876" y="8586"/>
                      <a:pt x="5923" y="8665"/>
                    </a:cubicBezTo>
                    <a:cubicBezTo>
                      <a:pt x="6144" y="8791"/>
                      <a:pt x="6144" y="9011"/>
                      <a:pt x="5986" y="9169"/>
                    </a:cubicBezTo>
                    <a:cubicBezTo>
                      <a:pt x="5608" y="9515"/>
                      <a:pt x="5135" y="9704"/>
                      <a:pt x="4631" y="9704"/>
                    </a:cubicBezTo>
                    <a:cubicBezTo>
                      <a:pt x="4127" y="9704"/>
                      <a:pt x="3655" y="9515"/>
                      <a:pt x="3340" y="9169"/>
                    </a:cubicBezTo>
                    <a:cubicBezTo>
                      <a:pt x="3182" y="9011"/>
                      <a:pt x="3182" y="8791"/>
                      <a:pt x="3340" y="8665"/>
                    </a:cubicBezTo>
                    <a:cubicBezTo>
                      <a:pt x="3418" y="8586"/>
                      <a:pt x="3513" y="8547"/>
                      <a:pt x="3603" y="8547"/>
                    </a:cubicBezTo>
                    <a:cubicBezTo>
                      <a:pt x="3694" y="8547"/>
                      <a:pt x="3781" y="8586"/>
                      <a:pt x="3844" y="8665"/>
                    </a:cubicBezTo>
                    <a:cubicBezTo>
                      <a:pt x="4064" y="8885"/>
                      <a:pt x="4348" y="8996"/>
                      <a:pt x="4631" y="8996"/>
                    </a:cubicBezTo>
                    <a:cubicBezTo>
                      <a:pt x="4915" y="8996"/>
                      <a:pt x="5198" y="8885"/>
                      <a:pt x="5419" y="8665"/>
                    </a:cubicBezTo>
                    <a:cubicBezTo>
                      <a:pt x="5498" y="8586"/>
                      <a:pt x="5600" y="8547"/>
                      <a:pt x="5695" y="8547"/>
                    </a:cubicBezTo>
                    <a:close/>
                    <a:moveTo>
                      <a:pt x="4663" y="1"/>
                    </a:moveTo>
                    <a:cubicBezTo>
                      <a:pt x="2426" y="1"/>
                      <a:pt x="599" y="1828"/>
                      <a:pt x="599" y="4097"/>
                    </a:cubicBezTo>
                    <a:lnTo>
                      <a:pt x="599" y="6270"/>
                    </a:lnTo>
                    <a:cubicBezTo>
                      <a:pt x="158" y="7751"/>
                      <a:pt x="441" y="9137"/>
                      <a:pt x="1260" y="10240"/>
                    </a:cubicBezTo>
                    <a:cubicBezTo>
                      <a:pt x="2079" y="11343"/>
                      <a:pt x="3340" y="11973"/>
                      <a:pt x="4663" y="11973"/>
                    </a:cubicBezTo>
                    <a:cubicBezTo>
                      <a:pt x="6018" y="11973"/>
                      <a:pt x="7309" y="11343"/>
                      <a:pt x="8097" y="10240"/>
                    </a:cubicBezTo>
                    <a:cubicBezTo>
                      <a:pt x="8916" y="9169"/>
                      <a:pt x="9200" y="7783"/>
                      <a:pt x="8758" y="6270"/>
                    </a:cubicBezTo>
                    <a:lnTo>
                      <a:pt x="8758" y="4097"/>
                    </a:lnTo>
                    <a:cubicBezTo>
                      <a:pt x="8758" y="2994"/>
                      <a:pt x="8349" y="1954"/>
                      <a:pt x="7593" y="1167"/>
                    </a:cubicBezTo>
                    <a:cubicBezTo>
                      <a:pt x="6805" y="379"/>
                      <a:pt x="5766" y="1"/>
                      <a:pt x="466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33;p70">
                <a:extLst>
                  <a:ext uri="{FF2B5EF4-FFF2-40B4-BE49-F238E27FC236}">
                    <a16:creationId xmlns:a16="http://schemas.microsoft.com/office/drawing/2014/main" id="{D16BCC47-EB7E-4822-AF08-6C5447878F9C}"/>
                  </a:ext>
                </a:extLst>
              </p:cNvPr>
              <p:cNvSpPr/>
              <p:nvPr/>
            </p:nvSpPr>
            <p:spPr>
              <a:xfrm>
                <a:off x="-54612025" y="3198925"/>
                <a:ext cx="96100" cy="123675"/>
              </a:xfrm>
              <a:custGeom>
                <a:avLst/>
                <a:gdLst/>
                <a:ahLst/>
                <a:cxnLst/>
                <a:rect l="l" t="t" r="r" b="b"/>
                <a:pathLst>
                  <a:path w="3844" h="4947" extrusionOk="0">
                    <a:moveTo>
                      <a:pt x="851" y="0"/>
                    </a:moveTo>
                    <a:cubicBezTo>
                      <a:pt x="536" y="0"/>
                      <a:pt x="221" y="95"/>
                      <a:pt x="1" y="252"/>
                    </a:cubicBezTo>
                    <a:cubicBezTo>
                      <a:pt x="662" y="504"/>
                      <a:pt x="1261" y="882"/>
                      <a:pt x="1765" y="1418"/>
                    </a:cubicBezTo>
                    <a:cubicBezTo>
                      <a:pt x="2679" y="2363"/>
                      <a:pt x="3183" y="3560"/>
                      <a:pt x="3183" y="4821"/>
                    </a:cubicBezTo>
                    <a:lnTo>
                      <a:pt x="3183" y="4947"/>
                    </a:lnTo>
                    <a:cubicBezTo>
                      <a:pt x="3592" y="4695"/>
                      <a:pt x="3844" y="4253"/>
                      <a:pt x="3844" y="3749"/>
                    </a:cubicBezTo>
                    <a:cubicBezTo>
                      <a:pt x="3844" y="3466"/>
                      <a:pt x="3781" y="3214"/>
                      <a:pt x="3655" y="2993"/>
                    </a:cubicBezTo>
                    <a:cubicBezTo>
                      <a:pt x="3781" y="2741"/>
                      <a:pt x="3844" y="2521"/>
                      <a:pt x="3844" y="2237"/>
                    </a:cubicBezTo>
                    <a:cubicBezTo>
                      <a:pt x="3844" y="1380"/>
                      <a:pt x="3123" y="716"/>
                      <a:pt x="2330" y="716"/>
                    </a:cubicBezTo>
                    <a:cubicBezTo>
                      <a:pt x="2279" y="716"/>
                      <a:pt x="2227" y="719"/>
                      <a:pt x="2174" y="725"/>
                    </a:cubicBezTo>
                    <a:cubicBezTo>
                      <a:pt x="1891" y="252"/>
                      <a:pt x="1418" y="0"/>
                      <a:pt x="85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534;p70">
                <a:extLst>
                  <a:ext uri="{FF2B5EF4-FFF2-40B4-BE49-F238E27FC236}">
                    <a16:creationId xmlns:a16="http://schemas.microsoft.com/office/drawing/2014/main" id="{EB9C4486-E025-4662-A0B9-9D9DA0651D1B}"/>
                  </a:ext>
                </a:extLst>
              </p:cNvPr>
              <p:cNvSpPr/>
              <p:nvPr/>
            </p:nvSpPr>
            <p:spPr>
              <a:xfrm>
                <a:off x="-54793175" y="3353300"/>
                <a:ext cx="18925" cy="60675"/>
              </a:xfrm>
              <a:custGeom>
                <a:avLst/>
                <a:gdLst/>
                <a:ahLst/>
                <a:cxnLst/>
                <a:rect l="l" t="t" r="r" b="b"/>
                <a:pathLst>
                  <a:path w="757" h="2427" extrusionOk="0">
                    <a:moveTo>
                      <a:pt x="757" y="0"/>
                    </a:moveTo>
                    <a:cubicBezTo>
                      <a:pt x="316" y="284"/>
                      <a:pt x="0" y="756"/>
                      <a:pt x="0" y="1292"/>
                    </a:cubicBezTo>
                    <a:cubicBezTo>
                      <a:pt x="0" y="1765"/>
                      <a:pt x="190" y="2174"/>
                      <a:pt x="536" y="2426"/>
                    </a:cubicBezTo>
                    <a:cubicBezTo>
                      <a:pt x="505" y="1859"/>
                      <a:pt x="599" y="1292"/>
                      <a:pt x="757" y="756"/>
                    </a:cubicBezTo>
                    <a:lnTo>
                      <a:pt x="757"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8" name="Google Shape;757;p38">
              <a:extLst>
                <a:ext uri="{FF2B5EF4-FFF2-40B4-BE49-F238E27FC236}">
                  <a16:creationId xmlns:a16="http://schemas.microsoft.com/office/drawing/2014/main" id="{C9F2CC3A-BCA4-493B-971D-2FA9A063F82D}"/>
                </a:ext>
              </a:extLst>
            </p:cNvPr>
            <p:cNvSpPr txBox="1">
              <a:spLocks/>
            </p:cNvSpPr>
            <p:nvPr/>
          </p:nvSpPr>
          <p:spPr>
            <a:xfrm>
              <a:off x="1968998" y="4743490"/>
              <a:ext cx="1241794" cy="232525"/>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s-CO" sz="1100" b="1">
                  <a:latin typeface="Alegreya Sans"/>
                </a:rPr>
                <a:t>Capítulo 1. </a:t>
              </a:r>
              <a:br>
                <a:rPr lang="es-CO" sz="1100" b="1">
                  <a:latin typeface="Alegreya Sans"/>
                </a:rPr>
              </a:br>
              <a:r>
                <a:rPr lang="es-CO" sz="1100">
                  <a:latin typeface="Alegreya Sans"/>
                </a:rPr>
                <a:t>SGSS</a:t>
              </a:r>
            </a:p>
          </p:txBody>
        </p:sp>
        <p:sp>
          <p:nvSpPr>
            <p:cNvPr id="39" name="Google Shape;765;p38">
              <a:extLst>
                <a:ext uri="{FF2B5EF4-FFF2-40B4-BE49-F238E27FC236}">
                  <a16:creationId xmlns:a16="http://schemas.microsoft.com/office/drawing/2014/main" id="{E8F85CAC-B45E-4115-B481-31B89EE5B020}"/>
                </a:ext>
              </a:extLst>
            </p:cNvPr>
            <p:cNvSpPr/>
            <p:nvPr/>
          </p:nvSpPr>
          <p:spPr>
            <a:xfrm rot="768068">
              <a:off x="2313503" y="3999871"/>
              <a:ext cx="572339" cy="628294"/>
            </a:xfrm>
            <a:custGeom>
              <a:avLst/>
              <a:gdLst/>
              <a:ahLst/>
              <a:cxnLst/>
              <a:rect l="l" t="t" r="r" b="b"/>
              <a:pathLst>
                <a:path w="45600" h="49292" extrusionOk="0">
                  <a:moveTo>
                    <a:pt x="34416" y="1"/>
                  </a:moveTo>
                  <a:cubicBezTo>
                    <a:pt x="34122" y="1"/>
                    <a:pt x="33824" y="30"/>
                    <a:pt x="33524" y="90"/>
                  </a:cubicBezTo>
                  <a:lnTo>
                    <a:pt x="4170" y="5560"/>
                  </a:lnTo>
                  <a:cubicBezTo>
                    <a:pt x="1668" y="5994"/>
                    <a:pt x="0" y="8429"/>
                    <a:pt x="501" y="10931"/>
                  </a:cubicBezTo>
                  <a:lnTo>
                    <a:pt x="6738" y="44455"/>
                  </a:lnTo>
                  <a:cubicBezTo>
                    <a:pt x="7149" y="46657"/>
                    <a:pt x="9085" y="48213"/>
                    <a:pt x="11249" y="48213"/>
                  </a:cubicBezTo>
                  <a:cubicBezTo>
                    <a:pt x="11544" y="48213"/>
                    <a:pt x="11842" y="48184"/>
                    <a:pt x="12142" y="48124"/>
                  </a:cubicBezTo>
                  <a:lnTo>
                    <a:pt x="30222" y="44755"/>
                  </a:lnTo>
                  <a:lnTo>
                    <a:pt x="38027" y="49292"/>
                  </a:lnTo>
                  <a:lnTo>
                    <a:pt x="39528" y="42987"/>
                  </a:lnTo>
                  <a:lnTo>
                    <a:pt x="41530" y="42620"/>
                  </a:lnTo>
                  <a:cubicBezTo>
                    <a:pt x="43932" y="42153"/>
                    <a:pt x="45599" y="39785"/>
                    <a:pt x="45166" y="37283"/>
                  </a:cubicBezTo>
                  <a:lnTo>
                    <a:pt x="38895" y="3759"/>
                  </a:lnTo>
                  <a:cubicBezTo>
                    <a:pt x="38484" y="1557"/>
                    <a:pt x="36574" y="1"/>
                    <a:pt x="344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es-CO" sz="1100" b="1">
                <a:latin typeface="Alegreya Sans"/>
              </a:endParaRPr>
            </a:p>
          </p:txBody>
        </p:sp>
      </p:grpSp>
      <p:grpSp>
        <p:nvGrpSpPr>
          <p:cNvPr id="41" name="Google Shape;7651;p69">
            <a:extLst>
              <a:ext uri="{FF2B5EF4-FFF2-40B4-BE49-F238E27FC236}">
                <a16:creationId xmlns:a16="http://schemas.microsoft.com/office/drawing/2014/main" id="{10FE0842-8582-4D9E-A0F0-75F337CF62ED}"/>
              </a:ext>
            </a:extLst>
          </p:cNvPr>
          <p:cNvGrpSpPr/>
          <p:nvPr/>
        </p:nvGrpSpPr>
        <p:grpSpPr>
          <a:xfrm>
            <a:off x="2096359" y="4111628"/>
            <a:ext cx="350079" cy="350079"/>
            <a:chOff x="583100" y="3982600"/>
            <a:chExt cx="296175" cy="296175"/>
          </a:xfrm>
          <a:solidFill>
            <a:srgbClr val="0070C0"/>
          </a:solidFill>
        </p:grpSpPr>
        <p:sp>
          <p:nvSpPr>
            <p:cNvPr id="42" name="Google Shape;7652;p69">
              <a:extLst>
                <a:ext uri="{FF2B5EF4-FFF2-40B4-BE49-F238E27FC236}">
                  <a16:creationId xmlns:a16="http://schemas.microsoft.com/office/drawing/2014/main" id="{8D67C09E-9299-4546-9FBB-52F9BFAB8543}"/>
                </a:ext>
              </a:extLst>
            </p:cNvPr>
            <p:cNvSpPr/>
            <p:nvPr/>
          </p:nvSpPr>
          <p:spPr>
            <a:xfrm>
              <a:off x="694925" y="3982600"/>
              <a:ext cx="70925" cy="68550"/>
            </a:xfrm>
            <a:custGeom>
              <a:avLst/>
              <a:gdLst/>
              <a:ahLst/>
              <a:cxnLst/>
              <a:rect l="l" t="t" r="r" b="b"/>
              <a:pathLst>
                <a:path w="2837" h="2742" extrusionOk="0">
                  <a:moveTo>
                    <a:pt x="1419" y="1"/>
                  </a:moveTo>
                  <a:cubicBezTo>
                    <a:pt x="631" y="1"/>
                    <a:pt x="1" y="599"/>
                    <a:pt x="1" y="1355"/>
                  </a:cubicBezTo>
                  <a:cubicBezTo>
                    <a:pt x="1" y="2143"/>
                    <a:pt x="631" y="2742"/>
                    <a:pt x="1419" y="2742"/>
                  </a:cubicBezTo>
                  <a:cubicBezTo>
                    <a:pt x="2206" y="2742"/>
                    <a:pt x="2836" y="2143"/>
                    <a:pt x="2836" y="1355"/>
                  </a:cubicBezTo>
                  <a:cubicBezTo>
                    <a:pt x="2836" y="599"/>
                    <a:pt x="2206" y="1"/>
                    <a:pt x="141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7653;p69">
              <a:extLst>
                <a:ext uri="{FF2B5EF4-FFF2-40B4-BE49-F238E27FC236}">
                  <a16:creationId xmlns:a16="http://schemas.microsoft.com/office/drawing/2014/main" id="{EBCA14D7-D38E-4599-BF4B-22FD25D293F6}"/>
                </a:ext>
              </a:extLst>
            </p:cNvPr>
            <p:cNvSpPr/>
            <p:nvPr/>
          </p:nvSpPr>
          <p:spPr>
            <a:xfrm>
              <a:off x="609075" y="4139350"/>
              <a:ext cx="69350" cy="68525"/>
            </a:xfrm>
            <a:custGeom>
              <a:avLst/>
              <a:gdLst/>
              <a:ahLst/>
              <a:cxnLst/>
              <a:rect l="l" t="t" r="r" b="b"/>
              <a:pathLst>
                <a:path w="2774" h="2741" extrusionOk="0">
                  <a:moveTo>
                    <a:pt x="1387" y="0"/>
                  </a:moveTo>
                  <a:cubicBezTo>
                    <a:pt x="631" y="0"/>
                    <a:pt x="1" y="630"/>
                    <a:pt x="1" y="1355"/>
                  </a:cubicBezTo>
                  <a:cubicBezTo>
                    <a:pt x="1" y="2111"/>
                    <a:pt x="631" y="2741"/>
                    <a:pt x="1387" y="2741"/>
                  </a:cubicBezTo>
                  <a:cubicBezTo>
                    <a:pt x="2143" y="2741"/>
                    <a:pt x="2773" y="2111"/>
                    <a:pt x="2773" y="1355"/>
                  </a:cubicBezTo>
                  <a:cubicBezTo>
                    <a:pt x="2773" y="630"/>
                    <a:pt x="2143" y="0"/>
                    <a:pt x="138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7654;p69">
              <a:extLst>
                <a:ext uri="{FF2B5EF4-FFF2-40B4-BE49-F238E27FC236}">
                  <a16:creationId xmlns:a16="http://schemas.microsoft.com/office/drawing/2014/main" id="{71D22AED-494A-446D-B5A8-8071FB1A329A}"/>
                </a:ext>
              </a:extLst>
            </p:cNvPr>
            <p:cNvSpPr/>
            <p:nvPr/>
          </p:nvSpPr>
          <p:spPr>
            <a:xfrm>
              <a:off x="783925" y="4140125"/>
              <a:ext cx="68550" cy="68550"/>
            </a:xfrm>
            <a:custGeom>
              <a:avLst/>
              <a:gdLst/>
              <a:ahLst/>
              <a:cxnLst/>
              <a:rect l="l" t="t" r="r" b="b"/>
              <a:pathLst>
                <a:path w="2742" h="2742" extrusionOk="0">
                  <a:moveTo>
                    <a:pt x="1356" y="1"/>
                  </a:moveTo>
                  <a:cubicBezTo>
                    <a:pt x="631" y="1"/>
                    <a:pt x="1" y="631"/>
                    <a:pt x="1" y="1387"/>
                  </a:cubicBezTo>
                  <a:cubicBezTo>
                    <a:pt x="1" y="2111"/>
                    <a:pt x="631" y="2741"/>
                    <a:pt x="1356" y="2741"/>
                  </a:cubicBezTo>
                  <a:cubicBezTo>
                    <a:pt x="2112" y="2741"/>
                    <a:pt x="2742" y="2111"/>
                    <a:pt x="2742" y="1387"/>
                  </a:cubicBezTo>
                  <a:cubicBezTo>
                    <a:pt x="2742" y="631"/>
                    <a:pt x="2112" y="1"/>
                    <a:pt x="13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7655;p69">
              <a:extLst>
                <a:ext uri="{FF2B5EF4-FFF2-40B4-BE49-F238E27FC236}">
                  <a16:creationId xmlns:a16="http://schemas.microsoft.com/office/drawing/2014/main" id="{3C8313A1-B9E0-49DA-A7CC-A98475E4A31A}"/>
                </a:ext>
              </a:extLst>
            </p:cNvPr>
            <p:cNvSpPr/>
            <p:nvPr/>
          </p:nvSpPr>
          <p:spPr>
            <a:xfrm>
              <a:off x="583100" y="4207075"/>
              <a:ext cx="122100" cy="71700"/>
            </a:xfrm>
            <a:custGeom>
              <a:avLst/>
              <a:gdLst/>
              <a:ahLst/>
              <a:cxnLst/>
              <a:rect l="l" t="t" r="r" b="b"/>
              <a:pathLst>
                <a:path w="4884" h="2868" extrusionOk="0">
                  <a:moveTo>
                    <a:pt x="819" y="0"/>
                  </a:moveTo>
                  <a:cubicBezTo>
                    <a:pt x="347" y="442"/>
                    <a:pt x="0" y="1072"/>
                    <a:pt x="0" y="1796"/>
                  </a:cubicBezTo>
                  <a:lnTo>
                    <a:pt x="0" y="2521"/>
                  </a:lnTo>
                  <a:cubicBezTo>
                    <a:pt x="0" y="2710"/>
                    <a:pt x="158" y="2867"/>
                    <a:pt x="347" y="2867"/>
                  </a:cubicBezTo>
                  <a:lnTo>
                    <a:pt x="4505" y="2867"/>
                  </a:lnTo>
                  <a:cubicBezTo>
                    <a:pt x="4726" y="2867"/>
                    <a:pt x="4883" y="2710"/>
                    <a:pt x="4883" y="2521"/>
                  </a:cubicBezTo>
                  <a:lnTo>
                    <a:pt x="4883" y="1796"/>
                  </a:lnTo>
                  <a:cubicBezTo>
                    <a:pt x="4883" y="1103"/>
                    <a:pt x="4568" y="442"/>
                    <a:pt x="4033" y="0"/>
                  </a:cubicBezTo>
                  <a:cubicBezTo>
                    <a:pt x="3655" y="473"/>
                    <a:pt x="3088" y="788"/>
                    <a:pt x="2426" y="788"/>
                  </a:cubicBezTo>
                  <a:cubicBezTo>
                    <a:pt x="1796" y="788"/>
                    <a:pt x="1197" y="473"/>
                    <a:pt x="81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7656;p69">
              <a:extLst>
                <a:ext uri="{FF2B5EF4-FFF2-40B4-BE49-F238E27FC236}">
                  <a16:creationId xmlns:a16="http://schemas.microsoft.com/office/drawing/2014/main" id="{0E412D47-0933-4321-8428-05950B2E6F8F}"/>
                </a:ext>
              </a:extLst>
            </p:cNvPr>
            <p:cNvSpPr/>
            <p:nvPr/>
          </p:nvSpPr>
          <p:spPr>
            <a:xfrm>
              <a:off x="669725" y="4049550"/>
              <a:ext cx="122900" cy="72475"/>
            </a:xfrm>
            <a:custGeom>
              <a:avLst/>
              <a:gdLst/>
              <a:ahLst/>
              <a:cxnLst/>
              <a:rect l="l" t="t" r="r" b="b"/>
              <a:pathLst>
                <a:path w="4916" h="2899" extrusionOk="0">
                  <a:moveTo>
                    <a:pt x="851" y="1"/>
                  </a:moveTo>
                  <a:cubicBezTo>
                    <a:pt x="347" y="442"/>
                    <a:pt x="1" y="1103"/>
                    <a:pt x="1" y="1796"/>
                  </a:cubicBezTo>
                  <a:lnTo>
                    <a:pt x="1" y="2552"/>
                  </a:lnTo>
                  <a:cubicBezTo>
                    <a:pt x="1" y="2741"/>
                    <a:pt x="158" y="2899"/>
                    <a:pt x="347" y="2899"/>
                  </a:cubicBezTo>
                  <a:lnTo>
                    <a:pt x="4537" y="2899"/>
                  </a:lnTo>
                  <a:cubicBezTo>
                    <a:pt x="4758" y="2899"/>
                    <a:pt x="4915" y="2741"/>
                    <a:pt x="4915" y="2552"/>
                  </a:cubicBezTo>
                  <a:lnTo>
                    <a:pt x="4915" y="1796"/>
                  </a:lnTo>
                  <a:cubicBezTo>
                    <a:pt x="4915" y="1103"/>
                    <a:pt x="4600" y="442"/>
                    <a:pt x="4065" y="1"/>
                  </a:cubicBezTo>
                  <a:cubicBezTo>
                    <a:pt x="3687" y="473"/>
                    <a:pt x="3088" y="788"/>
                    <a:pt x="2458" y="788"/>
                  </a:cubicBezTo>
                  <a:cubicBezTo>
                    <a:pt x="1828" y="788"/>
                    <a:pt x="1198" y="473"/>
                    <a:pt x="85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7657;p69">
              <a:extLst>
                <a:ext uri="{FF2B5EF4-FFF2-40B4-BE49-F238E27FC236}">
                  <a16:creationId xmlns:a16="http://schemas.microsoft.com/office/drawing/2014/main" id="{CF8A45A8-CB17-41F3-AC77-911B77D6B13A}"/>
                </a:ext>
              </a:extLst>
            </p:cNvPr>
            <p:cNvSpPr/>
            <p:nvPr/>
          </p:nvSpPr>
          <p:spPr>
            <a:xfrm>
              <a:off x="757150" y="4207075"/>
              <a:ext cx="122125" cy="71700"/>
            </a:xfrm>
            <a:custGeom>
              <a:avLst/>
              <a:gdLst/>
              <a:ahLst/>
              <a:cxnLst/>
              <a:rect l="l" t="t" r="r" b="b"/>
              <a:pathLst>
                <a:path w="4885" h="2868" extrusionOk="0">
                  <a:moveTo>
                    <a:pt x="820" y="0"/>
                  </a:moveTo>
                  <a:cubicBezTo>
                    <a:pt x="316" y="442"/>
                    <a:pt x="1" y="1103"/>
                    <a:pt x="1" y="1796"/>
                  </a:cubicBezTo>
                  <a:lnTo>
                    <a:pt x="1" y="2521"/>
                  </a:lnTo>
                  <a:cubicBezTo>
                    <a:pt x="1" y="2710"/>
                    <a:pt x="158" y="2867"/>
                    <a:pt x="347" y="2867"/>
                  </a:cubicBezTo>
                  <a:lnTo>
                    <a:pt x="4506" y="2867"/>
                  </a:lnTo>
                  <a:cubicBezTo>
                    <a:pt x="4727" y="2867"/>
                    <a:pt x="4884" y="2710"/>
                    <a:pt x="4884" y="2521"/>
                  </a:cubicBezTo>
                  <a:lnTo>
                    <a:pt x="4884" y="1796"/>
                  </a:lnTo>
                  <a:cubicBezTo>
                    <a:pt x="4884" y="1103"/>
                    <a:pt x="4569" y="442"/>
                    <a:pt x="4033" y="0"/>
                  </a:cubicBezTo>
                  <a:cubicBezTo>
                    <a:pt x="3655" y="473"/>
                    <a:pt x="3088" y="788"/>
                    <a:pt x="2427" y="788"/>
                  </a:cubicBezTo>
                  <a:cubicBezTo>
                    <a:pt x="1797" y="788"/>
                    <a:pt x="1198" y="473"/>
                    <a:pt x="82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7658;p69">
              <a:extLst>
                <a:ext uri="{FF2B5EF4-FFF2-40B4-BE49-F238E27FC236}">
                  <a16:creationId xmlns:a16="http://schemas.microsoft.com/office/drawing/2014/main" id="{F802372C-5D88-45BC-929A-DAD3B41C799B}"/>
                </a:ext>
              </a:extLst>
            </p:cNvPr>
            <p:cNvSpPr/>
            <p:nvPr/>
          </p:nvSpPr>
          <p:spPr>
            <a:xfrm>
              <a:off x="691775" y="4139350"/>
              <a:ext cx="77225" cy="64600"/>
            </a:xfrm>
            <a:custGeom>
              <a:avLst/>
              <a:gdLst/>
              <a:ahLst/>
              <a:cxnLst/>
              <a:rect l="l" t="t" r="r" b="b"/>
              <a:pathLst>
                <a:path w="3089" h="2584" extrusionOk="0">
                  <a:moveTo>
                    <a:pt x="1198" y="0"/>
                  </a:moveTo>
                  <a:lnTo>
                    <a:pt x="1198" y="882"/>
                  </a:lnTo>
                  <a:lnTo>
                    <a:pt x="1" y="2079"/>
                  </a:lnTo>
                  <a:cubicBezTo>
                    <a:pt x="221" y="2237"/>
                    <a:pt x="284" y="2300"/>
                    <a:pt x="473" y="2583"/>
                  </a:cubicBezTo>
                  <a:lnTo>
                    <a:pt x="1545" y="1575"/>
                  </a:lnTo>
                  <a:lnTo>
                    <a:pt x="2616" y="2583"/>
                  </a:lnTo>
                  <a:cubicBezTo>
                    <a:pt x="2773" y="2394"/>
                    <a:pt x="2931" y="2237"/>
                    <a:pt x="3088" y="2111"/>
                  </a:cubicBezTo>
                  <a:lnTo>
                    <a:pt x="1891" y="882"/>
                  </a:lnTo>
                  <a:lnTo>
                    <a:pt x="1891"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 name="Rectángulo 4">
            <a:extLst>
              <a:ext uri="{FF2B5EF4-FFF2-40B4-BE49-F238E27FC236}">
                <a16:creationId xmlns:a16="http://schemas.microsoft.com/office/drawing/2014/main" id="{19129761-EAC2-AF40-BAD8-3CF8F6739EE8}"/>
              </a:ext>
            </a:extLst>
          </p:cNvPr>
          <p:cNvSpPr/>
          <p:nvPr/>
        </p:nvSpPr>
        <p:spPr>
          <a:xfrm>
            <a:off x="2035418" y="1209432"/>
            <a:ext cx="7202276" cy="268294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just"/>
            <a:r>
              <a:rPr lang="es-ES" sz="1200" b="0" i="0" dirty="0">
                <a:solidFill>
                  <a:srgbClr val="222222"/>
                </a:solidFill>
                <a:effectLst/>
                <a:latin typeface="Arial" panose="020B0604020202020204" pitchFamily="34" charset="0"/>
              </a:rPr>
              <a:t>El Sistema de Seguridad Social Integral SSSI en Colombia constituye un pilar esencial para la protección de trabajadores dependientes e independientes, ya que articula de manera armónica la salud, las pensiones, los riesgos laborales y los aportes parafiscales destinados al SENA, el ICBF y las Cajas de Compensación Familiar. Se denomina ‘integral’ porque garantiza, bajo un mismo marco normativo, la cobertura frente a contingencias de enfermedad, vejez, invalidez y riesgos laborales, así como el acceso a programas de formación, bienestar social y apoyo a la niñez y la familia, asegurando una protección completa y continua durante toda la vida laboral y productiva del afiliado</a:t>
            </a:r>
            <a:r>
              <a:rPr lang="es-ES" sz="1100" b="0" i="0" dirty="0">
                <a:solidFill>
                  <a:srgbClr val="222222"/>
                </a:solidFill>
                <a:effectLst/>
                <a:latin typeface="Arial" panose="020B0604020202020204" pitchFamily="34" charset="0"/>
              </a:rPr>
              <a:t>.</a:t>
            </a:r>
          </a:p>
          <a:p>
            <a:pPr algn="just"/>
            <a:endParaRPr lang="es-ES" sz="1100" dirty="0">
              <a:solidFill>
                <a:srgbClr val="222222"/>
              </a:solidFill>
              <a:latin typeface="Arial" panose="020B0604020202020204" pitchFamily="34" charset="0"/>
            </a:endParaRPr>
          </a:p>
          <a:p>
            <a:pPr algn="just"/>
            <a:r>
              <a:rPr lang="es-ES" sz="1200" dirty="0">
                <a:solidFill>
                  <a:srgbClr val="222222"/>
                </a:solidFill>
                <a:latin typeface="Arial" panose="020B0604020202020204" pitchFamily="34" charset="0"/>
              </a:rPr>
              <a:t>A lo largo de este curso podrás aprender de forma general los aspectos mas relevantes de cada subsistema, cuales son los beneficios para trabajadores y empleadores, del mismo modo en que aprenderás a aportar al SSSI de forma correcta y oportuna. A continuación te presentamos las 4 unidades temáticas de este curso</a:t>
            </a:r>
            <a:r>
              <a:rPr lang="es-ES" sz="1100" b="0" i="0" dirty="0">
                <a:solidFill>
                  <a:srgbClr val="222222"/>
                </a:solidFill>
                <a:effectLst/>
                <a:latin typeface="Arial" panose="020B0604020202020204" pitchFamily="34" charset="0"/>
              </a:rPr>
              <a:t>.</a:t>
            </a:r>
          </a:p>
        </p:txBody>
      </p:sp>
      <p:sp>
        <p:nvSpPr>
          <p:cNvPr id="7" name="Google Shape;759;p38">
            <a:extLst>
              <a:ext uri="{FF2B5EF4-FFF2-40B4-BE49-F238E27FC236}">
                <a16:creationId xmlns:a16="http://schemas.microsoft.com/office/drawing/2014/main" id="{9786845C-BE0B-2200-3058-03E9CF6552C9}"/>
              </a:ext>
            </a:extLst>
          </p:cNvPr>
          <p:cNvSpPr txBox="1">
            <a:spLocks/>
          </p:cNvSpPr>
          <p:nvPr/>
        </p:nvSpPr>
        <p:spPr>
          <a:xfrm>
            <a:off x="5918382" y="4714831"/>
            <a:ext cx="1490167" cy="232525"/>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s-CO" sz="1050" b="1" dirty="0">
                <a:latin typeface="Alegreya Sans"/>
              </a:rPr>
              <a:t>Capítulo 5.</a:t>
            </a:r>
          </a:p>
          <a:p>
            <a:pPr algn="ctr"/>
            <a:r>
              <a:rPr lang="es-CO" sz="1050" dirty="0">
                <a:latin typeface="Alegreya Sans"/>
              </a:rPr>
              <a:t>Cajas de Compensación</a:t>
            </a:r>
          </a:p>
        </p:txBody>
      </p:sp>
      <p:sp>
        <p:nvSpPr>
          <p:cNvPr id="8" name="Google Shape;760;p38">
            <a:extLst>
              <a:ext uri="{FF2B5EF4-FFF2-40B4-BE49-F238E27FC236}">
                <a16:creationId xmlns:a16="http://schemas.microsoft.com/office/drawing/2014/main" id="{9E8392A2-02D8-1735-174A-E68AEB350780}"/>
              </a:ext>
            </a:extLst>
          </p:cNvPr>
          <p:cNvSpPr/>
          <p:nvPr/>
        </p:nvSpPr>
        <p:spPr>
          <a:xfrm rot="20831932" flipH="1">
            <a:off x="6480340" y="3987588"/>
            <a:ext cx="486374" cy="628294"/>
          </a:xfrm>
          <a:custGeom>
            <a:avLst/>
            <a:gdLst/>
            <a:ahLst/>
            <a:cxnLst/>
            <a:rect l="l" t="t" r="r" b="b"/>
            <a:pathLst>
              <a:path w="45600" h="49292" extrusionOk="0">
                <a:moveTo>
                  <a:pt x="34416" y="1"/>
                </a:moveTo>
                <a:cubicBezTo>
                  <a:pt x="34122" y="1"/>
                  <a:pt x="33824" y="30"/>
                  <a:pt x="33524" y="90"/>
                </a:cubicBezTo>
                <a:lnTo>
                  <a:pt x="4170" y="5560"/>
                </a:lnTo>
                <a:cubicBezTo>
                  <a:pt x="1668" y="5994"/>
                  <a:pt x="0" y="8429"/>
                  <a:pt x="501" y="10931"/>
                </a:cubicBezTo>
                <a:lnTo>
                  <a:pt x="6738" y="44455"/>
                </a:lnTo>
                <a:cubicBezTo>
                  <a:pt x="7149" y="46657"/>
                  <a:pt x="9085" y="48213"/>
                  <a:pt x="11249" y="48213"/>
                </a:cubicBezTo>
                <a:cubicBezTo>
                  <a:pt x="11544" y="48213"/>
                  <a:pt x="11842" y="48184"/>
                  <a:pt x="12142" y="48124"/>
                </a:cubicBezTo>
                <a:lnTo>
                  <a:pt x="30222" y="44755"/>
                </a:lnTo>
                <a:lnTo>
                  <a:pt x="38027" y="49292"/>
                </a:lnTo>
                <a:lnTo>
                  <a:pt x="39528" y="42987"/>
                </a:lnTo>
                <a:lnTo>
                  <a:pt x="41530" y="42620"/>
                </a:lnTo>
                <a:cubicBezTo>
                  <a:pt x="43932" y="42153"/>
                  <a:pt x="45599" y="39785"/>
                  <a:pt x="45166" y="37283"/>
                </a:cubicBezTo>
                <a:lnTo>
                  <a:pt x="38895" y="3759"/>
                </a:lnTo>
                <a:cubicBezTo>
                  <a:pt x="38484" y="1557"/>
                  <a:pt x="36574" y="1"/>
                  <a:pt x="344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es-CO" sz="1100" b="1">
              <a:latin typeface="Alegreya Sans"/>
            </a:endParaRPr>
          </a:p>
        </p:txBody>
      </p:sp>
      <p:sp>
        <p:nvSpPr>
          <p:cNvPr id="9" name="Google Shape;760;p38">
            <a:extLst>
              <a:ext uri="{FF2B5EF4-FFF2-40B4-BE49-F238E27FC236}">
                <a16:creationId xmlns:a16="http://schemas.microsoft.com/office/drawing/2014/main" id="{4E951169-D2EB-4753-4145-0F86CC6F6817}"/>
              </a:ext>
            </a:extLst>
          </p:cNvPr>
          <p:cNvSpPr/>
          <p:nvPr/>
        </p:nvSpPr>
        <p:spPr>
          <a:xfrm rot="20831932" flipH="1">
            <a:off x="7800925" y="3947273"/>
            <a:ext cx="486374" cy="628294"/>
          </a:xfrm>
          <a:custGeom>
            <a:avLst/>
            <a:gdLst/>
            <a:ahLst/>
            <a:cxnLst/>
            <a:rect l="l" t="t" r="r" b="b"/>
            <a:pathLst>
              <a:path w="45600" h="49292" extrusionOk="0">
                <a:moveTo>
                  <a:pt x="34416" y="1"/>
                </a:moveTo>
                <a:cubicBezTo>
                  <a:pt x="34122" y="1"/>
                  <a:pt x="33824" y="30"/>
                  <a:pt x="33524" y="90"/>
                </a:cubicBezTo>
                <a:lnTo>
                  <a:pt x="4170" y="5560"/>
                </a:lnTo>
                <a:cubicBezTo>
                  <a:pt x="1668" y="5994"/>
                  <a:pt x="0" y="8429"/>
                  <a:pt x="501" y="10931"/>
                </a:cubicBezTo>
                <a:lnTo>
                  <a:pt x="6738" y="44455"/>
                </a:lnTo>
                <a:cubicBezTo>
                  <a:pt x="7149" y="46657"/>
                  <a:pt x="9085" y="48213"/>
                  <a:pt x="11249" y="48213"/>
                </a:cubicBezTo>
                <a:cubicBezTo>
                  <a:pt x="11544" y="48213"/>
                  <a:pt x="11842" y="48184"/>
                  <a:pt x="12142" y="48124"/>
                </a:cubicBezTo>
                <a:lnTo>
                  <a:pt x="30222" y="44755"/>
                </a:lnTo>
                <a:lnTo>
                  <a:pt x="38027" y="49292"/>
                </a:lnTo>
                <a:lnTo>
                  <a:pt x="39528" y="42987"/>
                </a:lnTo>
                <a:lnTo>
                  <a:pt x="41530" y="42620"/>
                </a:lnTo>
                <a:cubicBezTo>
                  <a:pt x="43932" y="42153"/>
                  <a:pt x="45599" y="39785"/>
                  <a:pt x="45166" y="37283"/>
                </a:cubicBezTo>
                <a:lnTo>
                  <a:pt x="38895" y="3759"/>
                </a:lnTo>
                <a:cubicBezTo>
                  <a:pt x="38484" y="1557"/>
                  <a:pt x="36574" y="1"/>
                  <a:pt x="344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es-CO" sz="1100" b="1">
              <a:latin typeface="Alegreya Sans"/>
            </a:endParaRPr>
          </a:p>
        </p:txBody>
      </p:sp>
      <p:sp>
        <p:nvSpPr>
          <p:cNvPr id="12" name="Google Shape;759;p38">
            <a:extLst>
              <a:ext uri="{FF2B5EF4-FFF2-40B4-BE49-F238E27FC236}">
                <a16:creationId xmlns:a16="http://schemas.microsoft.com/office/drawing/2014/main" id="{EDFA6336-CFD7-300D-1DD5-FBCC000A5D29}"/>
              </a:ext>
            </a:extLst>
          </p:cNvPr>
          <p:cNvSpPr txBox="1">
            <a:spLocks/>
          </p:cNvSpPr>
          <p:nvPr/>
        </p:nvSpPr>
        <p:spPr>
          <a:xfrm>
            <a:off x="7299029" y="4683855"/>
            <a:ext cx="1490167" cy="232525"/>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s-CO" sz="1050" b="1" dirty="0">
                <a:latin typeface="Alegreya Sans"/>
              </a:rPr>
              <a:t>Capítulo 6.</a:t>
            </a:r>
          </a:p>
          <a:p>
            <a:pPr algn="ctr"/>
            <a:r>
              <a:rPr lang="es-CO" sz="1050" dirty="0">
                <a:latin typeface="Alegreya Sans"/>
              </a:rPr>
              <a:t>Aportes trabajadores Independientes</a:t>
            </a:r>
          </a:p>
        </p:txBody>
      </p:sp>
    </p:spTree>
    <p:extLst>
      <p:ext uri="{BB962C8B-B14F-4D97-AF65-F5344CB8AC3E}">
        <p14:creationId xmlns:p14="http://schemas.microsoft.com/office/powerpoint/2010/main" val="182880136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5DF8B0D8-F4F3-2F4C-9A54-001656A48821}"/>
              </a:ext>
            </a:extLst>
          </p:cNvPr>
          <p:cNvSpPr txBox="1">
            <a:spLocks noGrp="1"/>
          </p:cNvSpPr>
          <p:nvPr>
            <p:ph type="title"/>
          </p:nvPr>
        </p:nvSpPr>
        <p:spPr>
          <a:xfrm>
            <a:off x="877282" y="476088"/>
            <a:ext cx="7715326" cy="579646"/>
          </a:xfrm>
          <a:prstGeom prst="rect">
            <a:avLst/>
          </a:prstGeom>
        </p:spPr>
        <p:txBody>
          <a:bodyPr vert="horz" wrap="square" lIns="0" tIns="12700" rIns="0" bIns="0" rtlCol="0">
            <a:spAutoFit/>
          </a:bodyPr>
          <a:lstStyle/>
          <a:p>
            <a:pPr marL="12700">
              <a:spcBef>
                <a:spcPts val="100"/>
              </a:spcBef>
            </a:pPr>
            <a:r>
              <a:rPr lang="es-CO" sz="1800" b="1" kern="1200" spc="15" dirty="0">
                <a:solidFill>
                  <a:srgbClr val="464646"/>
                </a:solidFill>
                <a:latin typeface="Verdana" panose="020B0604030504040204" pitchFamily="34" charset="0"/>
                <a:ea typeface="Verdana" panose="020B0604030504040204" pitchFamily="34" charset="0"/>
                <a:cs typeface="Arial"/>
              </a:rPr>
              <a:t>¿Qué</a:t>
            </a:r>
            <a:r>
              <a:rPr lang="es-CO" sz="1800" b="1" kern="1200" spc="-10" dirty="0">
                <a:solidFill>
                  <a:srgbClr val="464646"/>
                </a:solidFill>
                <a:latin typeface="Verdana" panose="020B0604030504040204" pitchFamily="34" charset="0"/>
                <a:ea typeface="Verdana" panose="020B0604030504040204" pitchFamily="34" charset="0"/>
                <a:cs typeface="Arial"/>
              </a:rPr>
              <a:t> </a:t>
            </a:r>
            <a:r>
              <a:rPr lang="es-CO" sz="1800" b="1" kern="1200" spc="10" dirty="0">
                <a:solidFill>
                  <a:srgbClr val="464646"/>
                </a:solidFill>
                <a:latin typeface="Verdana" panose="020B0604030504040204" pitchFamily="34" charset="0"/>
                <a:ea typeface="Verdana" panose="020B0604030504040204" pitchFamily="34" charset="0"/>
                <a:cs typeface="Arial"/>
              </a:rPr>
              <a:t>responsabilidad</a:t>
            </a:r>
            <a:r>
              <a:rPr lang="es-CO" sz="1800" b="1" kern="1200" spc="-40" dirty="0">
                <a:solidFill>
                  <a:srgbClr val="464646"/>
                </a:solidFill>
                <a:latin typeface="Verdana" panose="020B0604030504040204" pitchFamily="34" charset="0"/>
                <a:ea typeface="Verdana" panose="020B0604030504040204" pitchFamily="34" charset="0"/>
                <a:cs typeface="Arial"/>
              </a:rPr>
              <a:t> </a:t>
            </a:r>
            <a:r>
              <a:rPr lang="es-CO" sz="1800" b="1" kern="1200" spc="10" dirty="0">
                <a:solidFill>
                  <a:srgbClr val="464646"/>
                </a:solidFill>
                <a:latin typeface="Verdana" panose="020B0604030504040204" pitchFamily="34" charset="0"/>
                <a:ea typeface="Verdana" panose="020B0604030504040204" pitchFamily="34" charset="0"/>
                <a:cs typeface="Arial"/>
              </a:rPr>
              <a:t>tiene</a:t>
            </a:r>
            <a:r>
              <a:rPr lang="es-CO" sz="1800" b="1" kern="1200" dirty="0">
                <a:solidFill>
                  <a:srgbClr val="464646"/>
                </a:solidFill>
                <a:latin typeface="Verdana" panose="020B0604030504040204" pitchFamily="34" charset="0"/>
                <a:ea typeface="Verdana" panose="020B0604030504040204" pitchFamily="34" charset="0"/>
                <a:cs typeface="Arial"/>
              </a:rPr>
              <a:t> </a:t>
            </a:r>
            <a:r>
              <a:rPr lang="es-CO" sz="1800" b="1" kern="1200" spc="10" dirty="0">
                <a:solidFill>
                  <a:srgbClr val="464646"/>
                </a:solidFill>
                <a:latin typeface="Verdana" panose="020B0604030504040204" pitchFamily="34" charset="0"/>
                <a:ea typeface="Verdana" panose="020B0604030504040204" pitchFamily="34" charset="0"/>
                <a:cs typeface="Arial"/>
              </a:rPr>
              <a:t>el</a:t>
            </a:r>
            <a:r>
              <a:rPr lang="es-CO" sz="1800" b="1" kern="1200" spc="15" dirty="0">
                <a:solidFill>
                  <a:srgbClr val="464646"/>
                </a:solidFill>
                <a:latin typeface="Verdana" panose="020B0604030504040204" pitchFamily="34" charset="0"/>
                <a:ea typeface="Verdana" panose="020B0604030504040204" pitchFamily="34" charset="0"/>
                <a:cs typeface="Arial"/>
              </a:rPr>
              <a:t> </a:t>
            </a:r>
            <a:r>
              <a:rPr lang="es-CO" sz="1800" b="1" kern="1200" spc="10" dirty="0">
                <a:solidFill>
                  <a:srgbClr val="464646"/>
                </a:solidFill>
                <a:latin typeface="Verdana" panose="020B0604030504040204" pitchFamily="34" charset="0"/>
                <a:ea typeface="Verdana" panose="020B0604030504040204" pitchFamily="34" charset="0"/>
                <a:cs typeface="Arial"/>
              </a:rPr>
              <a:t>trabajador </a:t>
            </a:r>
            <a:r>
              <a:rPr lang="es-CO" sz="1600" b="1" spc="-5" dirty="0">
                <a:solidFill>
                  <a:srgbClr val="4471C4"/>
                </a:solidFill>
                <a:ea typeface="Verdana" panose="020B0604030504040204" pitchFamily="34" charset="0"/>
                <a:cs typeface="Arial"/>
              </a:rPr>
              <a:t>INDEPENDIENT</a:t>
            </a:r>
            <a:r>
              <a:rPr lang="es-CO" sz="1600" b="1" spc="-40" dirty="0">
                <a:solidFill>
                  <a:srgbClr val="4471C4"/>
                </a:solidFill>
                <a:ea typeface="Verdana" panose="020B0604030504040204" pitchFamily="34" charset="0"/>
                <a:cs typeface="Arial"/>
              </a:rPr>
              <a:t>E</a:t>
            </a:r>
            <a:r>
              <a:rPr lang="es-CO" sz="1600" b="1" spc="15" dirty="0">
                <a:solidFill>
                  <a:srgbClr val="464646"/>
                </a:solidFill>
                <a:ea typeface="Verdana" panose="020B0604030504040204" pitchFamily="34" charset="0"/>
                <a:cs typeface="Arial"/>
              </a:rPr>
              <a:t>?</a:t>
            </a:r>
            <a:br>
              <a:rPr lang="es-CO" sz="1800" b="1" kern="1200" dirty="0">
                <a:solidFill>
                  <a:prstClr val="black"/>
                </a:solidFill>
                <a:latin typeface="Verdana" panose="020B0604030504040204" pitchFamily="34" charset="0"/>
                <a:ea typeface="Verdana" panose="020B0604030504040204" pitchFamily="34" charset="0"/>
                <a:cs typeface="Arial"/>
              </a:rPr>
            </a:br>
            <a:endParaRPr sz="1800" b="1" dirty="0">
              <a:solidFill>
                <a:schemeClr val="tx1"/>
              </a:solidFill>
              <a:latin typeface="+mj-lt"/>
            </a:endParaRPr>
          </a:p>
        </p:txBody>
      </p:sp>
      <p:sp>
        <p:nvSpPr>
          <p:cNvPr id="10" name="object 5">
            <a:extLst>
              <a:ext uri="{FF2B5EF4-FFF2-40B4-BE49-F238E27FC236}">
                <a16:creationId xmlns:a16="http://schemas.microsoft.com/office/drawing/2014/main" id="{7047E626-231A-9D48-8E6B-AA3B4D4186E8}"/>
              </a:ext>
            </a:extLst>
          </p:cNvPr>
          <p:cNvSpPr txBox="1"/>
          <p:nvPr/>
        </p:nvSpPr>
        <p:spPr>
          <a:xfrm>
            <a:off x="10294501" y="4852923"/>
            <a:ext cx="730250" cy="45212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2800" b="1" i="0" u="none" strike="noStrike" kern="1200" cap="none" spc="-5" normalizeH="0" baseline="0" noProof="0" dirty="0">
                <a:ln>
                  <a:noFill/>
                </a:ln>
                <a:solidFill>
                  <a:srgbClr val="595959"/>
                </a:solidFill>
                <a:effectLst/>
                <a:uLnTx/>
                <a:uFillTx/>
                <a:latin typeface="Verdana"/>
                <a:ea typeface="+mn-ea"/>
                <a:cs typeface="Verdana"/>
              </a:rPr>
              <a:t>0%</a:t>
            </a:r>
            <a:endParaRPr kumimoji="0" sz="2800" b="0" i="0" u="none" strike="noStrike" kern="1200" cap="none" spc="0" normalizeH="0" baseline="0" noProof="0" dirty="0">
              <a:ln>
                <a:noFill/>
              </a:ln>
              <a:solidFill>
                <a:prstClr val="black"/>
              </a:solidFill>
              <a:effectLst/>
              <a:uLnTx/>
              <a:uFillTx/>
              <a:latin typeface="Verdana"/>
              <a:ea typeface="+mn-ea"/>
              <a:cs typeface="Verdana"/>
            </a:endParaRPr>
          </a:p>
        </p:txBody>
      </p:sp>
      <p:sp>
        <p:nvSpPr>
          <p:cNvPr id="11" name="object 5">
            <a:extLst>
              <a:ext uri="{FF2B5EF4-FFF2-40B4-BE49-F238E27FC236}">
                <a16:creationId xmlns:a16="http://schemas.microsoft.com/office/drawing/2014/main" id="{21FAB07C-F47D-6648-80EC-559EEFB7A33F}"/>
              </a:ext>
            </a:extLst>
          </p:cNvPr>
          <p:cNvSpPr txBox="1"/>
          <p:nvPr/>
        </p:nvSpPr>
        <p:spPr>
          <a:xfrm>
            <a:off x="10446901" y="5005323"/>
            <a:ext cx="730250" cy="45212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2800" b="1" i="0" u="none" strike="noStrike" kern="1200" cap="none" spc="-5" normalizeH="0" baseline="0" noProof="0" dirty="0">
                <a:ln>
                  <a:noFill/>
                </a:ln>
                <a:solidFill>
                  <a:srgbClr val="595959"/>
                </a:solidFill>
                <a:effectLst/>
                <a:uLnTx/>
                <a:uFillTx/>
                <a:latin typeface="Verdana"/>
                <a:ea typeface="+mn-ea"/>
                <a:cs typeface="Verdana"/>
              </a:rPr>
              <a:t>0%</a:t>
            </a:r>
            <a:endParaRPr kumimoji="0" sz="2800" b="0" i="0" u="none" strike="noStrike" kern="1200" cap="none" spc="0" normalizeH="0" baseline="0" noProof="0" dirty="0">
              <a:ln>
                <a:noFill/>
              </a:ln>
              <a:solidFill>
                <a:prstClr val="black"/>
              </a:solidFill>
              <a:effectLst/>
              <a:uLnTx/>
              <a:uFillTx/>
              <a:latin typeface="Verdana"/>
              <a:ea typeface="+mn-ea"/>
              <a:cs typeface="Verdana"/>
            </a:endParaRPr>
          </a:p>
        </p:txBody>
      </p:sp>
      <p:sp>
        <p:nvSpPr>
          <p:cNvPr id="12" name="object 5">
            <a:extLst>
              <a:ext uri="{FF2B5EF4-FFF2-40B4-BE49-F238E27FC236}">
                <a16:creationId xmlns:a16="http://schemas.microsoft.com/office/drawing/2014/main" id="{0E730658-723B-2948-A7D7-6684B81AC431}"/>
              </a:ext>
            </a:extLst>
          </p:cNvPr>
          <p:cNvSpPr txBox="1"/>
          <p:nvPr/>
        </p:nvSpPr>
        <p:spPr>
          <a:xfrm>
            <a:off x="10599301" y="5157723"/>
            <a:ext cx="730250" cy="45212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2800" b="1" i="0" u="none" strike="noStrike" kern="1200" cap="none" spc="-5" normalizeH="0" baseline="0" noProof="0" dirty="0">
                <a:ln>
                  <a:noFill/>
                </a:ln>
                <a:solidFill>
                  <a:srgbClr val="595959"/>
                </a:solidFill>
                <a:effectLst/>
                <a:uLnTx/>
                <a:uFillTx/>
                <a:latin typeface="Verdana"/>
                <a:ea typeface="+mn-ea"/>
                <a:cs typeface="Verdana"/>
              </a:rPr>
              <a:t>0%</a:t>
            </a:r>
            <a:endParaRPr kumimoji="0" sz="2800" b="0" i="0" u="none" strike="noStrike" kern="1200" cap="none" spc="0" normalizeH="0" baseline="0" noProof="0" dirty="0">
              <a:ln>
                <a:noFill/>
              </a:ln>
              <a:solidFill>
                <a:prstClr val="black"/>
              </a:solidFill>
              <a:effectLst/>
              <a:uLnTx/>
              <a:uFillTx/>
              <a:latin typeface="Verdana"/>
              <a:ea typeface="+mn-ea"/>
              <a:cs typeface="Verdana"/>
            </a:endParaRPr>
          </a:p>
        </p:txBody>
      </p:sp>
      <p:sp>
        <p:nvSpPr>
          <p:cNvPr id="7" name="Rectángulo 6">
            <a:extLst>
              <a:ext uri="{FF2B5EF4-FFF2-40B4-BE49-F238E27FC236}">
                <a16:creationId xmlns:a16="http://schemas.microsoft.com/office/drawing/2014/main" id="{22E12798-2E9B-9F43-99F4-EE2A80C46EC4}"/>
              </a:ext>
            </a:extLst>
          </p:cNvPr>
          <p:cNvSpPr/>
          <p:nvPr/>
        </p:nvSpPr>
        <p:spPr>
          <a:xfrm>
            <a:off x="1064525" y="1448365"/>
            <a:ext cx="7014949" cy="2246769"/>
          </a:xfrm>
          <a:prstGeom prst="rect">
            <a:avLst/>
          </a:prstGeom>
        </p:spPr>
        <p:txBody>
          <a:bodyPr wrap="square">
            <a:spAutoFit/>
          </a:bodyPr>
          <a:lstStyle/>
          <a:p>
            <a:pPr marL="342900" lvl="0" indent="-342900">
              <a:buFont typeface="Times New Roman" panose="02020603050405020304" pitchFamily="18" charset="0"/>
              <a:buChar char="•"/>
              <a:tabLst>
                <a:tab pos="457200" algn="l"/>
              </a:tabLst>
            </a:pPr>
            <a:r>
              <a:rPr lang="es-CO" dirty="0">
                <a:latin typeface="Arial" panose="020B0604020202020204" pitchFamily="34" charset="0"/>
                <a:ea typeface="Times New Roman" panose="02020603050405020304" pitchFamily="18" charset="0"/>
              </a:rPr>
              <a:t>Realizar las </a:t>
            </a:r>
            <a:r>
              <a:rPr lang="es-CO" b="1" dirty="0">
                <a:latin typeface="Arial" panose="020B0604020202020204" pitchFamily="34" charset="0"/>
                <a:ea typeface="Times New Roman" panose="02020603050405020304" pitchFamily="18" charset="0"/>
              </a:rPr>
              <a:t>afiliaciones</a:t>
            </a:r>
            <a:r>
              <a:rPr lang="es-CO" dirty="0">
                <a:latin typeface="Arial" panose="020B0604020202020204" pitchFamily="34" charset="0"/>
                <a:ea typeface="Times New Roman" panose="02020603050405020304" pitchFamily="18" charset="0"/>
              </a:rPr>
              <a:t> en calidad	de independiente a los subsistemas  (salud, pensión y riesgos laborales), antes del inicio del contrato.</a:t>
            </a:r>
            <a:endParaRPr lang="es-CO" sz="1600" dirty="0">
              <a:latin typeface="Times New Roman" panose="02020603050405020304" pitchFamily="18" charset="0"/>
              <a:ea typeface="Times New Roman" panose="02020603050405020304" pitchFamily="18" charset="0"/>
            </a:endParaRPr>
          </a:p>
          <a:p>
            <a:pPr marL="342900" lvl="0" indent="-342900">
              <a:buFont typeface="Times New Roman" panose="02020603050405020304" pitchFamily="18" charset="0"/>
              <a:buChar char="•"/>
              <a:tabLst>
                <a:tab pos="457200" algn="l"/>
              </a:tabLst>
            </a:pPr>
            <a:r>
              <a:rPr lang="es-CO" dirty="0">
                <a:latin typeface="Arial" panose="020B0604020202020204" pitchFamily="34" charset="0"/>
                <a:ea typeface="Times New Roman" panose="02020603050405020304" pitchFamily="18" charset="0"/>
              </a:rPr>
              <a:t>Realizar los aportes a seguridad social de acuerdo	 con la	realidad económica de cada periodo mes vencido.</a:t>
            </a:r>
            <a:endParaRPr lang="es-CO" sz="1600" dirty="0">
              <a:latin typeface="Times New Roman" panose="02020603050405020304" pitchFamily="18" charset="0"/>
              <a:ea typeface="Times New Roman" panose="02020603050405020304" pitchFamily="18" charset="0"/>
            </a:endParaRPr>
          </a:p>
          <a:p>
            <a:pPr marL="342900" lvl="0" indent="-342900">
              <a:buFont typeface="Times New Roman" panose="02020603050405020304" pitchFamily="18" charset="0"/>
              <a:buChar char="•"/>
              <a:tabLst>
                <a:tab pos="457200" algn="l"/>
              </a:tabLst>
            </a:pPr>
            <a:r>
              <a:rPr lang="es-CO" dirty="0">
                <a:latin typeface="Arial" panose="020B0604020202020204" pitchFamily="34" charset="0"/>
                <a:ea typeface="Times New Roman" panose="02020603050405020304" pitchFamily="18" charset="0"/>
              </a:rPr>
              <a:t>Si hay más de una actividad independiente realizar la depuración por cada tipo de ingreso y hacer las cotizaciones.</a:t>
            </a:r>
            <a:endParaRPr lang="es-CO" sz="1600" dirty="0">
              <a:latin typeface="Times New Roman" panose="02020603050405020304" pitchFamily="18" charset="0"/>
              <a:ea typeface="Times New Roman" panose="02020603050405020304" pitchFamily="18" charset="0"/>
            </a:endParaRPr>
          </a:p>
          <a:p>
            <a:pPr marL="342900" lvl="0" indent="-342900">
              <a:buFont typeface="Times New Roman" panose="02020603050405020304" pitchFamily="18" charset="0"/>
              <a:buChar char="•"/>
              <a:tabLst>
                <a:tab pos="457200" algn="l"/>
              </a:tabLst>
            </a:pPr>
            <a:r>
              <a:rPr lang="es-CO" dirty="0">
                <a:latin typeface="Arial" panose="020B0604020202020204" pitchFamily="34" charset="0"/>
                <a:ea typeface="Times New Roman" panose="02020603050405020304" pitchFamily="18" charset="0"/>
              </a:rPr>
              <a:t>Acreditar al contratante  los  soportes del pago de	la seguridad social de  forma mensual en los términos establecidos en el contrato.</a:t>
            </a:r>
            <a:endParaRPr lang="es-CO" sz="1600" dirty="0">
              <a:latin typeface="Times New Roman" panose="02020603050405020304" pitchFamily="18" charset="0"/>
              <a:ea typeface="Times New Roman" panose="02020603050405020304" pitchFamily="18" charset="0"/>
            </a:endParaRPr>
          </a:p>
          <a:p>
            <a:pPr marL="342900" lvl="0" indent="-342900">
              <a:buFont typeface="Times New Roman" panose="02020603050405020304" pitchFamily="18" charset="0"/>
              <a:buChar char="•"/>
              <a:tabLst>
                <a:tab pos="457200" algn="l"/>
              </a:tabLst>
            </a:pPr>
            <a:r>
              <a:rPr lang="es-CO" dirty="0">
                <a:latin typeface="Arial" panose="020B0604020202020204" pitchFamily="34" charset="0"/>
                <a:ea typeface="Times New Roman" panose="02020603050405020304" pitchFamily="18" charset="0"/>
              </a:rPr>
              <a:t>Reportar oportunamente las novedades de ingreso y retiro ante la PILA, con el fin de evitar caer en mora.</a:t>
            </a:r>
            <a:endParaRPr lang="es-CO" sz="1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81442919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14A4295-06DC-4C2F-BD0F-59F6EDF85525}"/>
              </a:ext>
            </a:extLst>
          </p:cNvPr>
          <p:cNvSpPr>
            <a:spLocks noGrp="1"/>
          </p:cNvSpPr>
          <p:nvPr>
            <p:ph type="title"/>
          </p:nvPr>
        </p:nvSpPr>
        <p:spPr>
          <a:xfrm>
            <a:off x="720000" y="445025"/>
            <a:ext cx="3333016" cy="1257740"/>
          </a:xfrm>
        </p:spPr>
        <p:txBody>
          <a:bodyPr/>
          <a:lstStyle/>
          <a:p>
            <a:r>
              <a:rPr lang="es-CO" dirty="0"/>
              <a:t>Vamos a</a:t>
            </a:r>
            <a:r>
              <a:rPr lang="es-MX" dirty="0"/>
              <a:t>  recordar lo visto:</a:t>
            </a:r>
            <a:endParaRPr lang="en-US" dirty="0"/>
          </a:p>
        </p:txBody>
      </p:sp>
      <p:sp>
        <p:nvSpPr>
          <p:cNvPr id="3" name="Google Shape;1571;p53">
            <a:extLst>
              <a:ext uri="{FF2B5EF4-FFF2-40B4-BE49-F238E27FC236}">
                <a16:creationId xmlns:a16="http://schemas.microsoft.com/office/drawing/2014/main" id="{63BB93CC-6AD9-43EA-8265-E2C948F62CD9}"/>
              </a:ext>
            </a:extLst>
          </p:cNvPr>
          <p:cNvSpPr/>
          <p:nvPr/>
        </p:nvSpPr>
        <p:spPr>
          <a:xfrm flipH="1">
            <a:off x="583876" y="2200239"/>
            <a:ext cx="4571999" cy="482812"/>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accent2">
              <a:lumMod val="40000"/>
              <a:lumOff val="60000"/>
            </a:schemeClr>
          </a:solidFill>
          <a:ln>
            <a:solidFill>
              <a:schemeClr val="accent2">
                <a:lumMod val="40000"/>
                <a:lumOff val="60000"/>
              </a:schemeClr>
            </a:solidFill>
          </a:ln>
        </p:spPr>
        <p:txBody>
          <a:bodyPr spcFirstLastPara="1" wrap="square" lIns="91425" tIns="91425" rIns="91425" bIns="91425" anchor="ctr" anchorCtr="0">
            <a:noAutofit/>
          </a:bodyPr>
          <a:lstStyle/>
          <a:p>
            <a:pPr marL="12065" algn="just">
              <a:spcBef>
                <a:spcPts val="894"/>
              </a:spcBef>
              <a:tabLst>
                <a:tab pos="387350" algn="l"/>
                <a:tab pos="387985" algn="l"/>
              </a:tabLst>
            </a:pPr>
            <a:r>
              <a:rPr lang="es-CO" sz="1200" spc="5" dirty="0">
                <a:solidFill>
                  <a:schemeClr val="tx1"/>
                </a:solidFill>
                <a:latin typeface="Arial" panose="020B0604020202020204" pitchFamily="34" charset="0"/>
                <a:ea typeface="Verdana" panose="020B0604030504040204" pitchFamily="34" charset="0"/>
                <a:cs typeface="Arial" panose="020B0604020202020204" pitchFamily="34" charset="0"/>
              </a:rPr>
              <a:t>Independientes</a:t>
            </a:r>
            <a:r>
              <a:rPr lang="es-CO" sz="1200" spc="50" dirty="0">
                <a:solidFill>
                  <a:schemeClr val="tx1"/>
                </a:solidFill>
                <a:latin typeface="Arial" panose="020B0604020202020204" pitchFamily="34" charset="0"/>
                <a:ea typeface="Verdana" panose="020B0604030504040204" pitchFamily="34" charset="0"/>
                <a:cs typeface="Arial" panose="020B0604020202020204" pitchFamily="34" charset="0"/>
              </a:rPr>
              <a:t> </a:t>
            </a:r>
            <a:r>
              <a:rPr lang="es-CO" sz="1200" spc="5" dirty="0">
                <a:solidFill>
                  <a:schemeClr val="tx1"/>
                </a:solidFill>
                <a:latin typeface="Arial" panose="020B0604020202020204" pitchFamily="34" charset="0"/>
                <a:ea typeface="Verdana" panose="020B0604030504040204" pitchFamily="34" charset="0"/>
                <a:cs typeface="Arial" panose="020B0604020202020204" pitchFamily="34" charset="0"/>
              </a:rPr>
              <a:t>con</a:t>
            </a:r>
            <a:r>
              <a:rPr lang="es-CO" sz="1200" spc="25" dirty="0">
                <a:solidFill>
                  <a:schemeClr val="tx1"/>
                </a:solidFill>
                <a:latin typeface="Arial" panose="020B0604020202020204" pitchFamily="34" charset="0"/>
                <a:ea typeface="Verdana" panose="020B0604030504040204" pitchFamily="34" charset="0"/>
                <a:cs typeface="Arial" panose="020B0604020202020204" pitchFamily="34" charset="0"/>
              </a:rPr>
              <a:t> </a:t>
            </a:r>
            <a:r>
              <a:rPr lang="es-CO" sz="1200" spc="5" dirty="0">
                <a:solidFill>
                  <a:schemeClr val="tx1"/>
                </a:solidFill>
                <a:latin typeface="Arial" panose="020B0604020202020204" pitchFamily="34" charset="0"/>
                <a:ea typeface="Verdana" panose="020B0604030504040204" pitchFamily="34" charset="0"/>
                <a:cs typeface="Arial" panose="020B0604020202020204" pitchFamily="34" charset="0"/>
              </a:rPr>
              <a:t>contrato</a:t>
            </a:r>
            <a:r>
              <a:rPr lang="es-CO" sz="1200" spc="15" dirty="0">
                <a:solidFill>
                  <a:schemeClr val="tx1"/>
                </a:solidFill>
                <a:latin typeface="Arial" panose="020B0604020202020204" pitchFamily="34" charset="0"/>
                <a:ea typeface="Verdana" panose="020B0604030504040204" pitchFamily="34" charset="0"/>
                <a:cs typeface="Arial" panose="020B0604020202020204" pitchFamily="34" charset="0"/>
              </a:rPr>
              <a:t> </a:t>
            </a:r>
            <a:r>
              <a:rPr lang="es-CO" sz="1200" spc="5" dirty="0">
                <a:solidFill>
                  <a:schemeClr val="tx1"/>
                </a:solidFill>
                <a:latin typeface="Arial" panose="020B0604020202020204" pitchFamily="34" charset="0"/>
                <a:ea typeface="Verdana" panose="020B0604030504040204" pitchFamily="34" charset="0"/>
                <a:cs typeface="Arial" panose="020B0604020202020204" pitchFamily="34" charset="0"/>
              </a:rPr>
              <a:t>de</a:t>
            </a:r>
            <a:r>
              <a:rPr lang="es-CO" sz="1200" spc="30" dirty="0">
                <a:solidFill>
                  <a:schemeClr val="tx1"/>
                </a:solidFill>
                <a:latin typeface="Arial" panose="020B0604020202020204" pitchFamily="34" charset="0"/>
                <a:ea typeface="Verdana" panose="020B0604030504040204" pitchFamily="34" charset="0"/>
                <a:cs typeface="Arial" panose="020B0604020202020204" pitchFamily="34" charset="0"/>
              </a:rPr>
              <a:t> </a:t>
            </a:r>
            <a:r>
              <a:rPr lang="es-CO" sz="1200" spc="10" dirty="0">
                <a:solidFill>
                  <a:schemeClr val="tx1"/>
                </a:solidFill>
                <a:latin typeface="Arial" panose="020B0604020202020204" pitchFamily="34" charset="0"/>
                <a:ea typeface="Verdana" panose="020B0604030504040204" pitchFamily="34" charset="0"/>
                <a:cs typeface="Arial" panose="020B0604020202020204" pitchFamily="34" charset="0"/>
              </a:rPr>
              <a:t>Prestación</a:t>
            </a:r>
            <a:r>
              <a:rPr lang="es-CO" sz="1200" spc="-10" dirty="0">
                <a:solidFill>
                  <a:schemeClr val="tx1"/>
                </a:solidFill>
                <a:latin typeface="Arial" panose="020B0604020202020204" pitchFamily="34" charset="0"/>
                <a:ea typeface="Verdana" panose="020B0604030504040204" pitchFamily="34" charset="0"/>
                <a:cs typeface="Arial" panose="020B0604020202020204" pitchFamily="34" charset="0"/>
              </a:rPr>
              <a:t> </a:t>
            </a:r>
            <a:r>
              <a:rPr lang="es-CO" sz="1200" spc="15" dirty="0">
                <a:solidFill>
                  <a:schemeClr val="tx1"/>
                </a:solidFill>
                <a:latin typeface="Arial" panose="020B0604020202020204" pitchFamily="34" charset="0"/>
                <a:ea typeface="Verdana" panose="020B0604030504040204" pitchFamily="34" charset="0"/>
                <a:cs typeface="Arial" panose="020B0604020202020204" pitchFamily="34" charset="0"/>
              </a:rPr>
              <a:t>de</a:t>
            </a:r>
            <a:r>
              <a:rPr lang="es-CO" sz="1200" spc="-5" dirty="0">
                <a:solidFill>
                  <a:schemeClr val="tx1"/>
                </a:solidFill>
                <a:latin typeface="Arial" panose="020B0604020202020204" pitchFamily="34" charset="0"/>
                <a:ea typeface="Verdana" panose="020B0604030504040204" pitchFamily="34" charset="0"/>
                <a:cs typeface="Arial" panose="020B0604020202020204" pitchFamily="34" charset="0"/>
              </a:rPr>
              <a:t> </a:t>
            </a:r>
            <a:r>
              <a:rPr lang="es-CO" sz="1200" spc="10" dirty="0">
                <a:solidFill>
                  <a:schemeClr val="tx1"/>
                </a:solidFill>
                <a:latin typeface="Arial" panose="020B0604020202020204" pitchFamily="34" charset="0"/>
                <a:ea typeface="Verdana" panose="020B0604030504040204" pitchFamily="34" charset="0"/>
                <a:cs typeface="Arial" panose="020B0604020202020204" pitchFamily="34" charset="0"/>
              </a:rPr>
              <a:t>Servicios.</a:t>
            </a:r>
            <a:endParaRPr lang="es-CO" sz="1200" dirty="0">
              <a:solidFill>
                <a:schemeClr val="tx1"/>
              </a:solidFill>
              <a:latin typeface="Arial" panose="020B0604020202020204" pitchFamily="34" charset="0"/>
              <a:ea typeface="Verdana" panose="020B0604030504040204" pitchFamily="34" charset="0"/>
              <a:cs typeface="Arial" panose="020B0604020202020204" pitchFamily="34" charset="0"/>
            </a:endParaRPr>
          </a:p>
        </p:txBody>
      </p:sp>
      <p:sp>
        <p:nvSpPr>
          <p:cNvPr id="4" name="Google Shape;1571;p53">
            <a:extLst>
              <a:ext uri="{FF2B5EF4-FFF2-40B4-BE49-F238E27FC236}">
                <a16:creationId xmlns:a16="http://schemas.microsoft.com/office/drawing/2014/main" id="{A7D446E3-EFD6-49E6-80EA-A36C02C1D249}"/>
              </a:ext>
            </a:extLst>
          </p:cNvPr>
          <p:cNvSpPr/>
          <p:nvPr/>
        </p:nvSpPr>
        <p:spPr>
          <a:xfrm flipH="1">
            <a:off x="485221" y="1602248"/>
            <a:ext cx="8664234" cy="505833"/>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90488" lvl="0" algn="just" defTabSz="795338" rtl="0">
              <a:lnSpc>
                <a:spcPct val="150000"/>
              </a:lnSpc>
              <a:spcBef>
                <a:spcPts val="0"/>
              </a:spcBef>
              <a:spcAft>
                <a:spcPts val="0"/>
              </a:spcAft>
              <a:buNone/>
              <a:tabLst>
                <a:tab pos="4933950" algn="l"/>
                <a:tab pos="5646738" algn="l"/>
              </a:tabLst>
            </a:pPr>
            <a:r>
              <a:rPr lang="es-CO" sz="2000" b="1" dirty="0">
                <a:solidFill>
                  <a:schemeClr val="tx1">
                    <a:lumMod val="50000"/>
                  </a:schemeClr>
                </a:solidFill>
                <a:latin typeface="Alegreya Sans ExtraBold"/>
              </a:rPr>
              <a:t>Tipos de trabajadores independientes (Señale con x la opción correcta)</a:t>
            </a:r>
          </a:p>
        </p:txBody>
      </p:sp>
      <p:sp>
        <p:nvSpPr>
          <p:cNvPr id="9" name="Google Shape;1571;p53">
            <a:extLst>
              <a:ext uri="{FF2B5EF4-FFF2-40B4-BE49-F238E27FC236}">
                <a16:creationId xmlns:a16="http://schemas.microsoft.com/office/drawing/2014/main" id="{9E15247A-D621-F344-865B-638376669996}"/>
              </a:ext>
            </a:extLst>
          </p:cNvPr>
          <p:cNvSpPr/>
          <p:nvPr/>
        </p:nvSpPr>
        <p:spPr>
          <a:xfrm flipH="1">
            <a:off x="719999" y="2763420"/>
            <a:ext cx="4571999" cy="505833"/>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accent2">
              <a:lumMod val="40000"/>
              <a:lumOff val="60000"/>
            </a:schemeClr>
          </a:solidFill>
          <a:ln>
            <a:solidFill>
              <a:schemeClr val="accent2">
                <a:lumMod val="40000"/>
                <a:lumOff val="60000"/>
              </a:schemeClr>
            </a:solidFill>
          </a:ln>
        </p:spPr>
        <p:txBody>
          <a:bodyPr spcFirstLastPara="1" wrap="square" lIns="91425" tIns="91425" rIns="91425" bIns="91425" anchor="ctr" anchorCtr="0">
            <a:noAutofit/>
          </a:bodyPr>
          <a:lstStyle/>
          <a:p>
            <a:pPr marL="12065" algn="just">
              <a:spcBef>
                <a:spcPts val="894"/>
              </a:spcBef>
              <a:tabLst>
                <a:tab pos="387350" algn="l"/>
                <a:tab pos="387985" algn="l"/>
              </a:tabLst>
            </a:pPr>
            <a:r>
              <a:rPr lang="es-CO" sz="1200" spc="5" dirty="0">
                <a:solidFill>
                  <a:schemeClr val="tx1"/>
                </a:solidFill>
                <a:latin typeface="Arial" panose="020B0604020202020204" pitchFamily="34" charset="0"/>
                <a:ea typeface="Verdana" panose="020B0604030504040204" pitchFamily="34" charset="0"/>
                <a:cs typeface="Arial" panose="020B0604020202020204" pitchFamily="34" charset="0"/>
              </a:rPr>
              <a:t>Trabajador con contrato laboral</a:t>
            </a:r>
            <a:endParaRPr lang="es-CO" sz="1200" dirty="0">
              <a:solidFill>
                <a:schemeClr val="tx1"/>
              </a:solidFill>
              <a:latin typeface="Arial" panose="020B0604020202020204" pitchFamily="34" charset="0"/>
              <a:ea typeface="Verdana" panose="020B0604030504040204" pitchFamily="34" charset="0"/>
              <a:cs typeface="Arial" panose="020B0604020202020204" pitchFamily="34" charset="0"/>
            </a:endParaRPr>
          </a:p>
        </p:txBody>
      </p:sp>
      <p:sp>
        <p:nvSpPr>
          <p:cNvPr id="10" name="Google Shape;1571;p53">
            <a:extLst>
              <a:ext uri="{FF2B5EF4-FFF2-40B4-BE49-F238E27FC236}">
                <a16:creationId xmlns:a16="http://schemas.microsoft.com/office/drawing/2014/main" id="{9A0C1BDF-504E-2D44-98C2-28DC457710A2}"/>
              </a:ext>
            </a:extLst>
          </p:cNvPr>
          <p:cNvSpPr/>
          <p:nvPr/>
        </p:nvSpPr>
        <p:spPr>
          <a:xfrm flipH="1">
            <a:off x="867068" y="3353178"/>
            <a:ext cx="4571999" cy="505833"/>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accent2">
              <a:lumMod val="40000"/>
              <a:lumOff val="60000"/>
            </a:schemeClr>
          </a:solidFill>
          <a:ln>
            <a:solidFill>
              <a:schemeClr val="accent2">
                <a:lumMod val="40000"/>
                <a:lumOff val="60000"/>
              </a:schemeClr>
            </a:solidFill>
          </a:ln>
        </p:spPr>
        <p:txBody>
          <a:bodyPr spcFirstLastPara="1" wrap="square" lIns="91425" tIns="91425" rIns="91425" bIns="91425" anchor="ctr" anchorCtr="0">
            <a:noAutofit/>
          </a:bodyPr>
          <a:lstStyle/>
          <a:p>
            <a:pPr marL="12065" algn="just">
              <a:spcBef>
                <a:spcPts val="894"/>
              </a:spcBef>
              <a:tabLst>
                <a:tab pos="387350" algn="l"/>
                <a:tab pos="387985" algn="l"/>
              </a:tabLst>
            </a:pPr>
            <a:r>
              <a:rPr lang="es-CO" sz="1200" spc="5" dirty="0">
                <a:solidFill>
                  <a:schemeClr val="tx1"/>
                </a:solidFill>
                <a:latin typeface="Arial" panose="020B0604020202020204" pitchFamily="34" charset="0"/>
                <a:ea typeface="Verdana" panose="020B0604030504040204" pitchFamily="34" charset="0"/>
                <a:cs typeface="Arial" panose="020B0604020202020204" pitchFamily="34" charset="0"/>
              </a:rPr>
              <a:t>Persona que suministra bienes o servicios</a:t>
            </a:r>
            <a:endParaRPr lang="es-CO" sz="1200" dirty="0">
              <a:solidFill>
                <a:schemeClr val="tx1"/>
              </a:solidFill>
              <a:latin typeface="Arial" panose="020B0604020202020204" pitchFamily="34" charset="0"/>
              <a:ea typeface="Verdana" panose="020B0604030504040204" pitchFamily="34" charset="0"/>
              <a:cs typeface="Arial" panose="020B0604020202020204" pitchFamily="34" charset="0"/>
            </a:endParaRPr>
          </a:p>
        </p:txBody>
      </p:sp>
      <p:sp>
        <p:nvSpPr>
          <p:cNvPr id="11" name="Google Shape;1571;p53">
            <a:extLst>
              <a:ext uri="{FF2B5EF4-FFF2-40B4-BE49-F238E27FC236}">
                <a16:creationId xmlns:a16="http://schemas.microsoft.com/office/drawing/2014/main" id="{3D411BAA-8341-5E43-92D5-FA3D355D7363}"/>
              </a:ext>
            </a:extLst>
          </p:cNvPr>
          <p:cNvSpPr/>
          <p:nvPr/>
        </p:nvSpPr>
        <p:spPr>
          <a:xfrm flipH="1">
            <a:off x="1105962" y="4496006"/>
            <a:ext cx="6864145" cy="602115"/>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accent2">
              <a:lumMod val="40000"/>
              <a:lumOff val="60000"/>
            </a:schemeClr>
          </a:solidFill>
          <a:ln>
            <a:solidFill>
              <a:schemeClr val="accent2">
                <a:lumMod val="40000"/>
                <a:lumOff val="60000"/>
              </a:schemeClr>
            </a:solidFill>
          </a:ln>
        </p:spPr>
        <p:txBody>
          <a:bodyPr spcFirstLastPara="1" wrap="square" lIns="91425" tIns="91425" rIns="91425" bIns="91425" anchor="ctr" anchorCtr="0">
            <a:noAutofit/>
          </a:bodyPr>
          <a:lstStyle/>
          <a:p>
            <a:pPr marL="12065" algn="just">
              <a:spcBef>
                <a:spcPts val="894"/>
              </a:spcBef>
              <a:tabLst>
                <a:tab pos="387350" algn="l"/>
                <a:tab pos="387985" algn="l"/>
              </a:tabLst>
            </a:pPr>
            <a:r>
              <a:rPr lang="es-CO" sz="1200" dirty="0"/>
              <a:t>¿Usted trabaja de manera independiente sin estar vinculado mediante contrato laboral a una empresa y asume directamente los costos y beneficios de su actividad económica, como un tendero que administra su propio negocio?</a:t>
            </a:r>
            <a:endParaRPr lang="es-CO" sz="1200" dirty="0">
              <a:solidFill>
                <a:schemeClr val="tx1"/>
              </a:solidFill>
              <a:latin typeface="Arial" panose="020B0604020202020204" pitchFamily="34" charset="0"/>
              <a:ea typeface="Verdana" panose="020B0604030504040204" pitchFamily="34" charset="0"/>
              <a:cs typeface="Arial" panose="020B0604020202020204" pitchFamily="34" charset="0"/>
            </a:endParaRPr>
          </a:p>
        </p:txBody>
      </p:sp>
      <p:sp>
        <p:nvSpPr>
          <p:cNvPr id="12" name="Google Shape;1571;p53">
            <a:extLst>
              <a:ext uri="{FF2B5EF4-FFF2-40B4-BE49-F238E27FC236}">
                <a16:creationId xmlns:a16="http://schemas.microsoft.com/office/drawing/2014/main" id="{2E931058-F90A-7F44-8429-283D85ED73BB}"/>
              </a:ext>
            </a:extLst>
          </p:cNvPr>
          <p:cNvSpPr/>
          <p:nvPr/>
        </p:nvSpPr>
        <p:spPr>
          <a:xfrm flipH="1">
            <a:off x="1019467" y="3936949"/>
            <a:ext cx="4571999" cy="505833"/>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accent2">
              <a:lumMod val="40000"/>
              <a:lumOff val="60000"/>
            </a:schemeClr>
          </a:solidFill>
          <a:ln>
            <a:solidFill>
              <a:schemeClr val="accent2">
                <a:lumMod val="40000"/>
                <a:lumOff val="60000"/>
              </a:schemeClr>
            </a:solidFill>
          </a:ln>
        </p:spPr>
        <p:txBody>
          <a:bodyPr spcFirstLastPara="1" wrap="square" lIns="91425" tIns="91425" rIns="91425" bIns="91425" anchor="ctr" anchorCtr="0">
            <a:noAutofit/>
          </a:bodyPr>
          <a:lstStyle/>
          <a:p>
            <a:pPr marL="12065" algn="just">
              <a:spcBef>
                <a:spcPts val="894"/>
              </a:spcBef>
              <a:tabLst>
                <a:tab pos="387350" algn="l"/>
                <a:tab pos="387985" algn="l"/>
              </a:tabLst>
            </a:pPr>
            <a:r>
              <a:rPr lang="es-CO" sz="1200" spc="5" dirty="0">
                <a:solidFill>
                  <a:schemeClr val="tx1"/>
                </a:solidFill>
                <a:latin typeface="Arial" panose="020B0604020202020204" pitchFamily="34" charset="0"/>
                <a:ea typeface="Verdana" panose="020B0604030504040204" pitchFamily="34" charset="0"/>
                <a:cs typeface="Arial" panose="020B0604020202020204" pitchFamily="34" charset="0"/>
              </a:rPr>
              <a:t>José es una persona que recibe ingresos por arreindo de un local</a:t>
            </a:r>
            <a:endParaRPr lang="es-CO" sz="1200" dirty="0">
              <a:solidFill>
                <a:schemeClr val="tx1"/>
              </a:solidFill>
              <a:latin typeface="Arial" panose="020B0604020202020204" pitchFamily="34" charset="0"/>
              <a:ea typeface="Verdana" panose="020B0604030504040204" pitchFamily="34" charset="0"/>
              <a:cs typeface="Arial" panose="020B0604020202020204" pitchFamily="34" charset="0"/>
            </a:endParaRPr>
          </a:p>
        </p:txBody>
      </p:sp>
      <p:sp>
        <p:nvSpPr>
          <p:cNvPr id="17" name="Rectángulo 16">
            <a:extLst>
              <a:ext uri="{FF2B5EF4-FFF2-40B4-BE49-F238E27FC236}">
                <a16:creationId xmlns:a16="http://schemas.microsoft.com/office/drawing/2014/main" id="{7F603E44-7694-B644-9067-03E56189555C}"/>
              </a:ext>
            </a:extLst>
          </p:cNvPr>
          <p:cNvSpPr/>
          <p:nvPr/>
        </p:nvSpPr>
        <p:spPr>
          <a:xfrm>
            <a:off x="8262547" y="2220996"/>
            <a:ext cx="506629" cy="48281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8" name="Rectángulo 17">
            <a:extLst>
              <a:ext uri="{FF2B5EF4-FFF2-40B4-BE49-F238E27FC236}">
                <a16:creationId xmlns:a16="http://schemas.microsoft.com/office/drawing/2014/main" id="{F6C8B823-C69B-6A4C-AE07-C5B6961592B9}"/>
              </a:ext>
            </a:extLst>
          </p:cNvPr>
          <p:cNvSpPr/>
          <p:nvPr/>
        </p:nvSpPr>
        <p:spPr>
          <a:xfrm>
            <a:off x="8262547" y="2801634"/>
            <a:ext cx="506629" cy="46367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9" name="Rectángulo 18">
            <a:extLst>
              <a:ext uri="{FF2B5EF4-FFF2-40B4-BE49-F238E27FC236}">
                <a16:creationId xmlns:a16="http://schemas.microsoft.com/office/drawing/2014/main" id="{FBFBD2D4-56B6-AA49-9CCF-699A1B33E4F4}"/>
              </a:ext>
            </a:extLst>
          </p:cNvPr>
          <p:cNvSpPr/>
          <p:nvPr/>
        </p:nvSpPr>
        <p:spPr>
          <a:xfrm>
            <a:off x="8262548" y="3353178"/>
            <a:ext cx="506629" cy="46367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0" name="Rectángulo 19">
            <a:extLst>
              <a:ext uri="{FF2B5EF4-FFF2-40B4-BE49-F238E27FC236}">
                <a16:creationId xmlns:a16="http://schemas.microsoft.com/office/drawing/2014/main" id="{1667F18D-986F-9547-B447-EAE035EC72D9}"/>
              </a:ext>
            </a:extLst>
          </p:cNvPr>
          <p:cNvSpPr/>
          <p:nvPr/>
        </p:nvSpPr>
        <p:spPr>
          <a:xfrm>
            <a:off x="8262548" y="3948944"/>
            <a:ext cx="506629" cy="46367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1" name="Rectángulo 20">
            <a:extLst>
              <a:ext uri="{FF2B5EF4-FFF2-40B4-BE49-F238E27FC236}">
                <a16:creationId xmlns:a16="http://schemas.microsoft.com/office/drawing/2014/main" id="{2CCFF335-8C52-FB47-A246-7007F9BDB158}"/>
              </a:ext>
            </a:extLst>
          </p:cNvPr>
          <p:cNvSpPr/>
          <p:nvPr/>
        </p:nvSpPr>
        <p:spPr>
          <a:xfrm>
            <a:off x="8262549" y="4565228"/>
            <a:ext cx="506629" cy="46367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188052700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9783512-0E65-41E4-A3F5-1CBA81BD1196}"/>
              </a:ext>
            </a:extLst>
          </p:cNvPr>
          <p:cNvSpPr>
            <a:spLocks noGrp="1"/>
          </p:cNvSpPr>
          <p:nvPr>
            <p:ph type="title"/>
          </p:nvPr>
        </p:nvSpPr>
        <p:spPr/>
        <p:txBody>
          <a:bodyPr/>
          <a:lstStyle/>
          <a:p>
            <a:r>
              <a:rPr lang="es-MX" dirty="0"/>
              <a:t>Glosario</a:t>
            </a:r>
            <a:endParaRPr lang="en-US" dirty="0"/>
          </a:p>
        </p:txBody>
      </p:sp>
      <p:sp>
        <p:nvSpPr>
          <p:cNvPr id="5" name="Google Shape;1571;p53">
            <a:extLst>
              <a:ext uri="{FF2B5EF4-FFF2-40B4-BE49-F238E27FC236}">
                <a16:creationId xmlns:a16="http://schemas.microsoft.com/office/drawing/2014/main" id="{7A1831AA-5350-462B-B5B5-17E50FB49ACA}"/>
              </a:ext>
            </a:extLst>
          </p:cNvPr>
          <p:cNvSpPr/>
          <p:nvPr/>
        </p:nvSpPr>
        <p:spPr>
          <a:xfrm>
            <a:off x="272844" y="2293374"/>
            <a:ext cx="8755655" cy="2523088"/>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lvl="2" algn="r" defTabSz="795338">
              <a:tabLst>
                <a:tab pos="4933950" algn="l"/>
              </a:tabLst>
            </a:pPr>
            <a:r>
              <a:rPr lang="es-CO" sz="1000" b="1" dirty="0">
                <a:solidFill>
                  <a:schemeClr val="tx1">
                    <a:lumMod val="50000"/>
                  </a:schemeClr>
                </a:solidFill>
                <a:latin typeface="Alegreya Sans ExtraBold"/>
              </a:rPr>
              <a:t>Administradoras en salud: </a:t>
            </a:r>
            <a:r>
              <a:rPr lang="es-CO" sz="1000" dirty="0">
                <a:solidFill>
                  <a:schemeClr val="tx1">
                    <a:lumMod val="50000"/>
                  </a:schemeClr>
                </a:solidFill>
                <a:latin typeface="Alegreya Sans ExtraBold"/>
              </a:rPr>
              <a:t>empresas públicas o privadas que ofrecen servicios de salud</a:t>
            </a:r>
          </a:p>
          <a:p>
            <a:pPr lvl="2" algn="r" defTabSz="795338">
              <a:tabLst>
                <a:tab pos="4933950" algn="l"/>
              </a:tabLst>
            </a:pPr>
            <a:r>
              <a:rPr lang="es-CO" sz="1000" b="1" dirty="0">
                <a:solidFill>
                  <a:schemeClr val="tx1">
                    <a:lumMod val="50000"/>
                  </a:schemeClr>
                </a:solidFill>
                <a:latin typeface="Alegreya Sans ExtraBold"/>
              </a:rPr>
              <a:t>Administradoras en pensión: </a:t>
            </a:r>
            <a:r>
              <a:rPr lang="es-CO" sz="1000" dirty="0">
                <a:solidFill>
                  <a:schemeClr val="tx1">
                    <a:lumMod val="50000"/>
                  </a:schemeClr>
                </a:solidFill>
                <a:latin typeface="Alegreya Sans ExtraBold"/>
              </a:rPr>
              <a:t>empresas encargadas de administrar los recursos destinados al reconocimiento de una pensión.</a:t>
            </a:r>
          </a:p>
          <a:p>
            <a:pPr lvl="2" algn="r" defTabSz="795338">
              <a:tabLst>
                <a:tab pos="4933950" algn="l"/>
              </a:tabLst>
            </a:pPr>
            <a:r>
              <a:rPr lang="es-CO" sz="1000" b="1" dirty="0">
                <a:solidFill>
                  <a:schemeClr val="tx1">
                    <a:lumMod val="50000"/>
                  </a:schemeClr>
                </a:solidFill>
                <a:latin typeface="Alegreya Sans ExtraBold"/>
              </a:rPr>
              <a:t>Actividad de alto riesgo: </a:t>
            </a:r>
            <a:r>
              <a:rPr lang="es-CO" sz="1000" dirty="0">
                <a:solidFill>
                  <a:schemeClr val="tx1">
                    <a:lumMod val="50000"/>
                  </a:schemeClr>
                </a:solidFill>
                <a:latin typeface="Alegreya Sans ExtraBold"/>
              </a:rPr>
              <a:t>por su naturaleza, es una actividad que disminuye la expectativa de vida saludable de trabajador, independiente de las condiciones en que se efectúe el trabajo. Ejemplo: trabajos en espacios confinados, trabajos con exposición a altas temperaturas, trabajos con energías peligrosas, entre otras.  </a:t>
            </a:r>
            <a:br>
              <a:rPr lang="es-CO" sz="1000" dirty="0">
                <a:solidFill>
                  <a:schemeClr val="tx1">
                    <a:lumMod val="50000"/>
                  </a:schemeClr>
                </a:solidFill>
                <a:latin typeface="Alegreya Sans ExtraBold"/>
              </a:rPr>
            </a:br>
            <a:r>
              <a:rPr lang="es-CO" sz="1000" b="1" dirty="0">
                <a:solidFill>
                  <a:schemeClr val="tx1">
                    <a:lumMod val="50000"/>
                  </a:schemeClr>
                </a:solidFill>
                <a:latin typeface="Alegreya Sans ExtraBold"/>
              </a:rPr>
              <a:t>Costos y/o gastos: </a:t>
            </a:r>
            <a:r>
              <a:rPr lang="es-CO" sz="1000" dirty="0">
                <a:solidFill>
                  <a:schemeClr val="tx1">
                    <a:lumMod val="50000"/>
                  </a:schemeClr>
                </a:solidFill>
                <a:latin typeface="Alegreya Sans ExtraBold"/>
              </a:rPr>
              <a:t>suma de desembolsos o salida de recursos del trabajador independientes por concepto de subcontratación, compra de insumos o deducción de gastos, estos están asociados directa y proporcionalmente a la actividad que genera el ingreso.</a:t>
            </a:r>
          </a:p>
          <a:p>
            <a:pPr lvl="2" algn="r" defTabSz="795338">
              <a:tabLst>
                <a:tab pos="4933950" algn="l"/>
              </a:tabLst>
            </a:pPr>
            <a:r>
              <a:rPr lang="es-CO" sz="1000" b="1" dirty="0"/>
              <a:t>Contribuciones parafiscales: </a:t>
            </a:r>
            <a:r>
              <a:rPr lang="es-CO" sz="1000" dirty="0">
                <a:solidFill>
                  <a:schemeClr val="tx1">
                    <a:lumMod val="50000"/>
                  </a:schemeClr>
                </a:solidFill>
                <a:latin typeface="Alegreya Sans ExtraBold"/>
              </a:rPr>
              <a:t>Gravámenes obligatorios por ley que se utilizan para el beneficio de un sector social y económico, como los aportes a SENA, ICBF y Caja de Compensación Familiar</a:t>
            </a:r>
            <a:r>
              <a:rPr lang="es-CO" sz="1000" dirty="0"/>
              <a:t> </a:t>
            </a:r>
            <a:r>
              <a:rPr lang="es-CO" sz="1000" dirty="0">
                <a:solidFill>
                  <a:schemeClr val="tx1">
                    <a:lumMod val="50000"/>
                  </a:schemeClr>
                </a:solidFill>
                <a:latin typeface="Alegreya Sans ExtraBold"/>
              </a:rPr>
              <a:t> </a:t>
            </a:r>
          </a:p>
          <a:p>
            <a:pPr lvl="2" algn="r" defTabSz="795338">
              <a:tabLst>
                <a:tab pos="4933950" algn="l"/>
              </a:tabLst>
            </a:pPr>
            <a:r>
              <a:rPr lang="es-CO" sz="1000" b="1" dirty="0">
                <a:solidFill>
                  <a:schemeClr val="tx1">
                    <a:lumMod val="50000"/>
                  </a:schemeClr>
                </a:solidFill>
                <a:latin typeface="Alegreya Sans ExtraBold"/>
              </a:rPr>
              <a:t>Ingreso mensual: </a:t>
            </a:r>
            <a:r>
              <a:rPr lang="es-CO" sz="1000" dirty="0">
                <a:solidFill>
                  <a:schemeClr val="tx1">
                    <a:lumMod val="50000"/>
                  </a:schemeClr>
                </a:solidFill>
                <a:latin typeface="Alegreya Sans ExtraBold"/>
              </a:rPr>
              <a:t>valor mensual de la ejecución de una actividad económicas realizada por un independiente por cuenta propia, por un rentista de capital o por suministros.</a:t>
            </a:r>
          </a:p>
          <a:p>
            <a:pPr lvl="2" algn="r" defTabSz="795338">
              <a:tabLst>
                <a:tab pos="4933950" algn="l"/>
              </a:tabLst>
            </a:pPr>
            <a:r>
              <a:rPr lang="es-CO" sz="1000" b="1" dirty="0">
                <a:solidFill>
                  <a:schemeClr val="tx1">
                    <a:lumMod val="50000"/>
                  </a:schemeClr>
                </a:solidFill>
                <a:latin typeface="Alegreya Sans ExtraBold"/>
              </a:rPr>
              <a:t>Ingresos totales: </a:t>
            </a:r>
            <a:r>
              <a:rPr lang="es-CO" sz="1000" dirty="0">
                <a:solidFill>
                  <a:schemeClr val="tx1">
                    <a:lumMod val="50000"/>
                  </a:schemeClr>
                </a:solidFill>
                <a:latin typeface="Alegreya Sans ExtraBold"/>
              </a:rPr>
              <a:t>suma de todos los ingresos mensuales percibidos por el independiente en el desarrollo de una o más actividades económicas. </a:t>
            </a:r>
          </a:p>
          <a:p>
            <a:pPr lvl="2" algn="r" defTabSz="795338">
              <a:tabLst>
                <a:tab pos="4933950" algn="l"/>
              </a:tabLst>
            </a:pPr>
            <a:r>
              <a:rPr lang="es-CO" sz="1000" b="1" dirty="0">
                <a:solidFill>
                  <a:schemeClr val="tx1">
                    <a:lumMod val="50000"/>
                  </a:schemeClr>
                </a:solidFill>
                <a:latin typeface="Alegreya Sans ExtraBold"/>
              </a:rPr>
              <a:t>Ingreso Base de Cotización  -IBC: </a:t>
            </a:r>
            <a:r>
              <a:rPr lang="es-CO" sz="1000" dirty="0">
                <a:solidFill>
                  <a:schemeClr val="tx1">
                    <a:lumMod val="50000"/>
                  </a:schemeClr>
                </a:solidFill>
                <a:latin typeface="Alegreya Sans ExtraBold"/>
              </a:rPr>
              <a:t>valor mínimo sobre el cual se calcula los aportes al Sistema General de Seguridad Social. </a:t>
            </a:r>
          </a:p>
          <a:p>
            <a:pPr lvl="2" algn="r" defTabSz="795338">
              <a:tabLst>
                <a:tab pos="4933950" algn="l"/>
              </a:tabLst>
            </a:pPr>
            <a:r>
              <a:rPr lang="es-CO" sz="1000" b="1" dirty="0">
                <a:solidFill>
                  <a:schemeClr val="tx1">
                    <a:lumMod val="50000"/>
                  </a:schemeClr>
                </a:solidFill>
                <a:latin typeface="Alegreya Sans ExtraBold"/>
              </a:rPr>
              <a:t>Ingresos netos: </a:t>
            </a:r>
            <a:r>
              <a:rPr lang="es-CO" sz="1000" dirty="0">
                <a:solidFill>
                  <a:schemeClr val="tx1">
                    <a:lumMod val="50000"/>
                  </a:schemeClr>
                </a:solidFill>
                <a:latin typeface="Alegreya Sans ExtraBold"/>
              </a:rPr>
              <a:t>total de ingresos percibidos durante el mes luego de deducir los gastos o expensas. </a:t>
            </a:r>
          </a:p>
          <a:p>
            <a:pPr lvl="2" algn="r" defTabSz="795338">
              <a:tabLst>
                <a:tab pos="4933950" algn="l"/>
              </a:tabLst>
            </a:pPr>
            <a:r>
              <a:rPr lang="es-CO" sz="1000" b="1" dirty="0">
                <a:solidFill>
                  <a:schemeClr val="tx1">
                    <a:lumMod val="50000"/>
                  </a:schemeClr>
                </a:solidFill>
                <a:latin typeface="Alegreya Sans ExtraBold"/>
              </a:rPr>
              <a:t>Omisión en la afiliación: </a:t>
            </a:r>
            <a:r>
              <a:rPr lang="es-CO" sz="1000" dirty="0">
                <a:solidFill>
                  <a:schemeClr val="tx1">
                    <a:lumMod val="50000"/>
                  </a:schemeClr>
                </a:solidFill>
                <a:latin typeface="Alegreya Sans ExtraBold"/>
              </a:rPr>
              <a:t>no se encuentra afiliado como cotizante en una entidad prestadora de salud -EPS y en una administradora de fondo de pensiones -AFP.</a:t>
            </a:r>
          </a:p>
          <a:p>
            <a:pPr lvl="2" algn="r" defTabSz="795338">
              <a:tabLst>
                <a:tab pos="4933950" algn="l"/>
              </a:tabLst>
            </a:pPr>
            <a:r>
              <a:rPr lang="es-CO" sz="1000" b="1" dirty="0">
                <a:solidFill>
                  <a:schemeClr val="tx1">
                    <a:lumMod val="50000"/>
                  </a:schemeClr>
                </a:solidFill>
                <a:latin typeface="Alegreya Sans ExtraBold"/>
              </a:rPr>
              <a:t>Omisión en la vinculación: </a:t>
            </a:r>
            <a:r>
              <a:rPr lang="es-CO" sz="1000" dirty="0">
                <a:solidFill>
                  <a:schemeClr val="tx1">
                    <a:lumMod val="50000"/>
                  </a:schemeClr>
                </a:solidFill>
                <a:latin typeface="Alegreya Sans ExtraBold"/>
              </a:rPr>
              <a:t>la novedad de ingreso a una administradora del Sistema General de la Seguridad Social -SGSS, no es reportada y no se realizan los aportes.</a:t>
            </a:r>
          </a:p>
          <a:p>
            <a:pPr lvl="2" algn="r" defTabSz="795338">
              <a:tabLst>
                <a:tab pos="4933950" algn="l"/>
              </a:tabLst>
            </a:pPr>
            <a:r>
              <a:rPr lang="es-CO" sz="1000" b="1" dirty="0">
                <a:solidFill>
                  <a:schemeClr val="tx1">
                    <a:lumMod val="50000"/>
                  </a:schemeClr>
                </a:solidFill>
                <a:latin typeface="Alegreya Sans ExtraBold"/>
              </a:rPr>
              <a:t>PILA:</a:t>
            </a:r>
            <a:r>
              <a:rPr lang="es-CO" sz="1000" dirty="0">
                <a:solidFill>
                  <a:schemeClr val="tx1">
                    <a:lumMod val="50000"/>
                  </a:schemeClr>
                </a:solidFill>
                <a:latin typeface="Alegreya Sans ExtraBold"/>
              </a:rPr>
              <a:t> Planilla Integrada de Liquidación de Aportes a través de la cual se realizan los portes al Sistema General de Seguridad Social. </a:t>
            </a:r>
          </a:p>
          <a:p>
            <a:pPr lvl="2" algn="r" defTabSz="795338">
              <a:tabLst>
                <a:tab pos="4933950" algn="l"/>
              </a:tabLst>
            </a:pPr>
            <a:r>
              <a:rPr lang="es-CO" sz="1000" b="1" dirty="0">
                <a:solidFill>
                  <a:schemeClr val="tx1">
                    <a:lumMod val="50000"/>
                  </a:schemeClr>
                </a:solidFill>
                <a:latin typeface="Alegreya Sans ExtraBold"/>
              </a:rPr>
              <a:t>Salario mínimo mensual legal vigente -SMMLV: </a:t>
            </a:r>
            <a:r>
              <a:rPr lang="es-CO" sz="1000" dirty="0">
                <a:solidFill>
                  <a:schemeClr val="tx1">
                    <a:lumMod val="50000"/>
                  </a:schemeClr>
                </a:solidFill>
                <a:latin typeface="Alegreya Sans ExtraBold"/>
              </a:rPr>
              <a:t>pago mensual a un trabajador. Para el 2025 se fijó en $1.425.500.</a:t>
            </a:r>
          </a:p>
          <a:p>
            <a:pPr lvl="2" algn="r" defTabSz="795338">
              <a:tabLst>
                <a:tab pos="4933950" algn="l"/>
              </a:tabLst>
            </a:pPr>
            <a:r>
              <a:rPr lang="es-CO" sz="1000" b="1" dirty="0"/>
              <a:t>Seguridad social: </a:t>
            </a:r>
            <a:r>
              <a:rPr lang="es-CO" sz="1000" dirty="0">
                <a:solidFill>
                  <a:schemeClr val="tx1">
                    <a:lumMod val="50000"/>
                  </a:schemeClr>
                </a:solidFill>
                <a:latin typeface="Alegreya Sans ExtraBold"/>
              </a:rPr>
              <a:t>Protección que brinda una sociedad a los individuos y hogares para acceder a la asistencia médica y garantizar la seguridad del ingreso</a:t>
            </a:r>
            <a:r>
              <a:rPr lang="es-CO" sz="1000" dirty="0"/>
              <a:t> </a:t>
            </a:r>
            <a:endParaRPr lang="es-CO" sz="1000" dirty="0">
              <a:solidFill>
                <a:schemeClr val="tx1">
                  <a:lumMod val="50000"/>
                </a:schemeClr>
              </a:solidFill>
              <a:latin typeface="Alegreya Sans ExtraBold"/>
            </a:endParaRPr>
          </a:p>
          <a:p>
            <a:pPr lvl="2" algn="r" defTabSz="795338">
              <a:tabLst>
                <a:tab pos="4933950" algn="l"/>
              </a:tabLst>
            </a:pPr>
            <a:r>
              <a:rPr lang="es-CO" sz="1000" b="1" dirty="0">
                <a:solidFill>
                  <a:schemeClr val="tx1">
                    <a:lumMod val="50000"/>
                  </a:schemeClr>
                </a:solidFill>
                <a:latin typeface="Alegreya Sans ExtraBold"/>
              </a:rPr>
              <a:t>Novedad de ingreso: </a:t>
            </a:r>
            <a:r>
              <a:rPr lang="es-CO" sz="1000" dirty="0">
                <a:solidFill>
                  <a:schemeClr val="tx1">
                    <a:lumMod val="50000"/>
                  </a:schemeClr>
                </a:solidFill>
                <a:latin typeface="Alegreya Sans ExtraBold"/>
              </a:rPr>
              <a:t>trámite que permite formalizar la vinculación como trabajador independiente ante una administradores del SGSS.</a:t>
            </a:r>
          </a:p>
          <a:p>
            <a:pPr lvl="2" algn="r" defTabSz="795338">
              <a:tabLst>
                <a:tab pos="4933950" algn="l"/>
              </a:tabLst>
            </a:pPr>
            <a:r>
              <a:rPr lang="es-CO" sz="1000" b="1" dirty="0">
                <a:solidFill>
                  <a:schemeClr val="tx1">
                    <a:lumMod val="50000"/>
                  </a:schemeClr>
                </a:solidFill>
                <a:latin typeface="Alegreya Sans ExtraBold"/>
              </a:rPr>
              <a:t>Régimen contributivo: </a:t>
            </a:r>
            <a:r>
              <a:rPr lang="es-CO" sz="1000" dirty="0">
                <a:solidFill>
                  <a:schemeClr val="tx1">
                    <a:lumMod val="50000"/>
                  </a:schemeClr>
                </a:solidFill>
                <a:latin typeface="Alegreya Sans ExtraBold"/>
              </a:rPr>
              <a:t>sistema que reúne a los trabajadores que aportan una porción de su salario para tener cobertura en salud para ellos y sus familias. </a:t>
            </a:r>
          </a:p>
        </p:txBody>
      </p:sp>
      <p:sp>
        <p:nvSpPr>
          <p:cNvPr id="6" name="Flecha: a la derecha 5">
            <a:extLst>
              <a:ext uri="{FF2B5EF4-FFF2-40B4-BE49-F238E27FC236}">
                <a16:creationId xmlns:a16="http://schemas.microsoft.com/office/drawing/2014/main" id="{46F6FFBE-06AC-4A9E-A357-8D3AFE4E2E23}"/>
              </a:ext>
            </a:extLst>
          </p:cNvPr>
          <p:cNvSpPr/>
          <p:nvPr/>
        </p:nvSpPr>
        <p:spPr>
          <a:xfrm>
            <a:off x="8316221" y="1937225"/>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dirty="0">
                <a:solidFill>
                  <a:schemeClr val="tx1">
                    <a:lumMod val="50000"/>
                  </a:schemeClr>
                </a:solidFill>
              </a:rPr>
              <a:t>Transición</a:t>
            </a:r>
            <a:endParaRPr lang="en-US" sz="900" dirty="0">
              <a:solidFill>
                <a:schemeClr val="tx1">
                  <a:lumMod val="50000"/>
                </a:schemeClr>
              </a:solidFill>
            </a:endParaRPr>
          </a:p>
        </p:txBody>
      </p:sp>
    </p:spTree>
    <p:extLst>
      <p:ext uri="{BB962C8B-B14F-4D97-AF65-F5344CB8AC3E}">
        <p14:creationId xmlns:p14="http://schemas.microsoft.com/office/powerpoint/2010/main" val="369061141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B9E549-ECC9-467D-BA41-66AF76420E4C}"/>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39A757F1-FC79-E774-372E-C83CEE3B1817}"/>
              </a:ext>
            </a:extLst>
          </p:cNvPr>
          <p:cNvSpPr>
            <a:spLocks noGrp="1"/>
          </p:cNvSpPr>
          <p:nvPr>
            <p:ph type="title"/>
          </p:nvPr>
        </p:nvSpPr>
        <p:spPr/>
        <p:txBody>
          <a:bodyPr/>
          <a:lstStyle/>
          <a:p>
            <a:r>
              <a:rPr lang="es-MX" dirty="0"/>
              <a:t>Glosario</a:t>
            </a:r>
            <a:endParaRPr lang="en-US" dirty="0"/>
          </a:p>
        </p:txBody>
      </p:sp>
      <p:sp>
        <p:nvSpPr>
          <p:cNvPr id="5" name="Google Shape;1571;p53">
            <a:extLst>
              <a:ext uri="{FF2B5EF4-FFF2-40B4-BE49-F238E27FC236}">
                <a16:creationId xmlns:a16="http://schemas.microsoft.com/office/drawing/2014/main" id="{AF307D38-D10E-8A5E-2F52-EB630C90604A}"/>
              </a:ext>
            </a:extLst>
          </p:cNvPr>
          <p:cNvSpPr/>
          <p:nvPr/>
        </p:nvSpPr>
        <p:spPr>
          <a:xfrm>
            <a:off x="272844" y="2293374"/>
            <a:ext cx="8755655" cy="2523088"/>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171450" indent="-171450" algn="just">
              <a:buFont typeface="Arial" panose="020B0604020202020204" pitchFamily="34" charset="0"/>
              <a:buChar char="•"/>
            </a:pPr>
            <a:r>
              <a:rPr lang="es-ES" sz="1000" b="1" dirty="0"/>
              <a:t>Riesgo:</a:t>
            </a:r>
          </a:p>
          <a:p>
            <a:pPr algn="just"/>
            <a:r>
              <a:rPr lang="es-ES" sz="1000" dirty="0"/>
              <a:t>Son riesgos laborales el accidente que se produce como consecuencia directa de la labor desempeñada en el trabajo y la enfermedad que haya sido catalogada como profesional por el Gobierno Nacional.</a:t>
            </a:r>
          </a:p>
          <a:p>
            <a:pPr marL="171450" indent="-171450" algn="just">
              <a:buFont typeface="Arial" panose="020B0604020202020204" pitchFamily="34" charset="0"/>
              <a:buChar char="•"/>
            </a:pPr>
            <a:r>
              <a:rPr lang="es-ES" sz="1000" b="1" dirty="0"/>
              <a:t>Accidente de Trabajo</a:t>
            </a:r>
          </a:p>
          <a:p>
            <a:pPr algn="just"/>
            <a:r>
              <a:rPr lang="es-ES" sz="1000" dirty="0"/>
              <a:t>Es todo suceso repentino que sobre venga por causa o por ocasión del trabajo y que produzcan el trabajador una lesión orgánica, una perturbación funcional, psiquiátrica, una invalidez o la muerte. Igualmente, se considera accidente trabajo el que se produce durante el traslado de los trabajadores o contratistas desde su residencia a los lugares de trabajo y viceversa cuando transporte los suministre el empleador. También se considerará como accidente de trabajo el ocurrido durante el ejercicio de la función sindical, así mismo se considera accidente de trabajo el que se produzca por en las actividades recreativas, deportivas o culturales en representación del empleador.</a:t>
            </a:r>
          </a:p>
          <a:p>
            <a:pPr marL="361950" algn="just">
              <a:buFont typeface="Arial" panose="020B0604020202020204" pitchFamily="34" charset="0"/>
              <a:buChar char="•"/>
              <a:tabLst>
                <a:tab pos="361950" algn="l"/>
              </a:tabLst>
            </a:pPr>
            <a:r>
              <a:rPr lang="es-ES" sz="1000" b="1" dirty="0"/>
              <a:t>Enfermedad Laboral</a:t>
            </a:r>
          </a:p>
          <a:p>
            <a:pPr marL="361950" algn="just">
              <a:tabLst>
                <a:tab pos="361950" algn="l"/>
              </a:tabLst>
            </a:pPr>
            <a:r>
              <a:rPr lang="es-ES" sz="1000" dirty="0"/>
              <a:t>La enfermedad laboral es la contraída como resultado de la exposición a factores de riesgos inherentes a la actividad laboral o del medio en que trabajador ha sido obligado a trabajar. El Gobierno Nacional es quien determina las enfermedades que se consideran como laborales.  </a:t>
            </a:r>
          </a:p>
          <a:p>
            <a:pPr marL="361950" algn="just">
              <a:buFont typeface="Arial" panose="020B0604020202020204" pitchFamily="34" charset="0"/>
              <a:buChar char="•"/>
              <a:tabLst>
                <a:tab pos="361950" algn="l"/>
              </a:tabLst>
            </a:pPr>
            <a:r>
              <a:rPr lang="es-ES" sz="1000" b="1" dirty="0"/>
              <a:t>Cobertura</a:t>
            </a:r>
          </a:p>
          <a:p>
            <a:pPr marL="361950" algn="just">
              <a:tabLst>
                <a:tab pos="361950" algn="l"/>
              </a:tabLst>
            </a:pPr>
            <a:r>
              <a:rPr lang="es-ES" sz="1000" dirty="0"/>
              <a:t>El Sistema General de Riesgos Laborales se aplica a todas las empresas que funcionen en el territorio nacional y a los trabajadores contratistas, subcontratistas de los sectores público, oficial, semi oficial en todos sus órdenes y del sector privado en general; los empleadores que tengan a su cargo uno o más trabajadores deben</a:t>
            </a:r>
          </a:p>
          <a:p>
            <a:pPr lvl="2" algn="r" defTabSz="795338">
              <a:tabLst>
                <a:tab pos="4933950" algn="l"/>
              </a:tabLst>
            </a:pPr>
            <a:r>
              <a:rPr lang="es-CO" sz="1000" dirty="0">
                <a:solidFill>
                  <a:schemeClr val="tx1">
                    <a:lumMod val="50000"/>
                  </a:schemeClr>
                </a:solidFill>
                <a:latin typeface="Alegreya Sans ExtraBold"/>
              </a:rPr>
              <a:t>. </a:t>
            </a:r>
          </a:p>
        </p:txBody>
      </p:sp>
      <p:sp>
        <p:nvSpPr>
          <p:cNvPr id="6" name="Flecha: a la derecha 5">
            <a:extLst>
              <a:ext uri="{FF2B5EF4-FFF2-40B4-BE49-F238E27FC236}">
                <a16:creationId xmlns:a16="http://schemas.microsoft.com/office/drawing/2014/main" id="{1839FA2F-DC1F-FBE4-7C36-4133EFDEF045}"/>
              </a:ext>
            </a:extLst>
          </p:cNvPr>
          <p:cNvSpPr/>
          <p:nvPr/>
        </p:nvSpPr>
        <p:spPr>
          <a:xfrm>
            <a:off x="8316221" y="1937225"/>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dirty="0">
                <a:solidFill>
                  <a:schemeClr val="tx1">
                    <a:lumMod val="50000"/>
                  </a:schemeClr>
                </a:solidFill>
              </a:rPr>
              <a:t>Transición</a:t>
            </a:r>
            <a:endParaRPr lang="en-US" sz="900" dirty="0">
              <a:solidFill>
                <a:schemeClr val="tx1">
                  <a:lumMod val="50000"/>
                </a:schemeClr>
              </a:solidFill>
            </a:endParaRPr>
          </a:p>
        </p:txBody>
      </p:sp>
    </p:spTree>
    <p:extLst>
      <p:ext uri="{BB962C8B-B14F-4D97-AF65-F5344CB8AC3E}">
        <p14:creationId xmlns:p14="http://schemas.microsoft.com/office/powerpoint/2010/main" val="41433379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DFB5ED7F-64C9-46E4-AA99-2AE9DD3434C8}"/>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1998921" y="586825"/>
            <a:ext cx="7145080" cy="3602403"/>
          </a:xfrm>
          <a:prstGeom prst="rect">
            <a:avLst/>
          </a:prstGeom>
        </p:spPr>
      </p:pic>
      <p:grpSp>
        <p:nvGrpSpPr>
          <p:cNvPr id="23" name="Grupo 22">
            <a:extLst>
              <a:ext uri="{FF2B5EF4-FFF2-40B4-BE49-F238E27FC236}">
                <a16:creationId xmlns:a16="http://schemas.microsoft.com/office/drawing/2014/main" id="{4C9CEAF7-E664-4788-9258-390629ED09A4}"/>
              </a:ext>
            </a:extLst>
          </p:cNvPr>
          <p:cNvGrpSpPr/>
          <p:nvPr/>
        </p:nvGrpSpPr>
        <p:grpSpPr>
          <a:xfrm>
            <a:off x="0" y="616688"/>
            <a:ext cx="8686026" cy="3419473"/>
            <a:chOff x="-26285" y="525883"/>
            <a:chExt cx="8686026" cy="3472163"/>
          </a:xfrm>
        </p:grpSpPr>
        <p:pic>
          <p:nvPicPr>
            <p:cNvPr id="10" name="Imagen 9">
              <a:extLst>
                <a:ext uri="{FF2B5EF4-FFF2-40B4-BE49-F238E27FC236}">
                  <a16:creationId xmlns:a16="http://schemas.microsoft.com/office/drawing/2014/main" id="{A4D3D690-5BB2-45A2-8583-0FF67DACA724}"/>
                </a:ext>
              </a:extLst>
            </p:cNvPr>
            <p:cNvPicPr>
              <a:picLocks noChangeAspect="1"/>
            </p:cNvPicPr>
            <p:nvPr/>
          </p:nvPicPr>
          <p:blipFill rotWithShape="1">
            <a:blip r:embed="rId4">
              <a:extLst>
                <a:ext uri="{BEBA8EAE-BF5A-486C-A8C5-ECC9F3942E4B}">
                  <a14:imgProps xmlns:a14="http://schemas.microsoft.com/office/drawing/2010/main">
                    <a14:imgLayer r:embed="rId5">
                      <a14:imgEffect>
                        <a14:sharpenSoften amount="25000"/>
                      </a14:imgEffect>
                    </a14:imgLayer>
                  </a14:imgProps>
                </a:ext>
              </a:extLst>
            </a:blip>
            <a:srcRect t="1429" r="78170"/>
            <a:stretch/>
          </p:blipFill>
          <p:spPr>
            <a:xfrm>
              <a:off x="-26285" y="525883"/>
              <a:ext cx="2121045" cy="3472163"/>
            </a:xfrm>
            <a:prstGeom prst="rect">
              <a:avLst/>
            </a:prstGeom>
          </p:spPr>
        </p:pic>
        <p:pic>
          <p:nvPicPr>
            <p:cNvPr id="2050" name="Picture 2" descr="UGPP ( Unidad de Gestión Pensional y Parafiscales)">
              <a:extLst>
                <a:ext uri="{FF2B5EF4-FFF2-40B4-BE49-F238E27FC236}">
                  <a16:creationId xmlns:a16="http://schemas.microsoft.com/office/drawing/2014/main" id="{7455F905-F91D-4967-B91B-9DC7365E7BB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02447" y="565351"/>
              <a:ext cx="1257294" cy="562410"/>
            </a:xfrm>
            <a:prstGeom prst="rect">
              <a:avLst/>
            </a:prstGeom>
            <a:noFill/>
            <a:extLst>
              <a:ext uri="{909E8E84-426E-40DD-AFC4-6F175D3DCCD1}">
                <a14:hiddenFill xmlns:a14="http://schemas.microsoft.com/office/drawing/2010/main">
                  <a:solidFill>
                    <a:srgbClr val="FFFFFF"/>
                  </a:solidFill>
                </a14:hiddenFill>
              </a:ext>
            </a:extLst>
          </p:spPr>
        </p:pic>
      </p:grpSp>
      <p:sp>
        <p:nvSpPr>
          <p:cNvPr id="48" name="Google Shape;490;p32">
            <a:extLst>
              <a:ext uri="{FF2B5EF4-FFF2-40B4-BE49-F238E27FC236}">
                <a16:creationId xmlns:a16="http://schemas.microsoft.com/office/drawing/2014/main" id="{21221495-A11F-4BD8-987D-465DBD6A3917}"/>
              </a:ext>
            </a:extLst>
          </p:cNvPr>
          <p:cNvSpPr/>
          <p:nvPr/>
        </p:nvSpPr>
        <p:spPr>
          <a:xfrm>
            <a:off x="0" y="14205"/>
            <a:ext cx="3543443" cy="572620"/>
          </a:xfrm>
          <a:custGeom>
            <a:avLst/>
            <a:gdLst/>
            <a:ahLst/>
            <a:cxnLst/>
            <a:rect l="l" t="t" r="r" b="b"/>
            <a:pathLst>
              <a:path w="251531" h="78200" extrusionOk="0">
                <a:moveTo>
                  <a:pt x="0" y="0"/>
                </a:moveTo>
                <a:lnTo>
                  <a:pt x="4353" y="78200"/>
                </a:lnTo>
                <a:lnTo>
                  <a:pt x="237343" y="78200"/>
                </a:lnTo>
                <a:lnTo>
                  <a:pt x="251531" y="5482"/>
                </a:lnTo>
                <a:close/>
              </a:path>
            </a:pathLst>
          </a:custGeom>
          <a:solidFill>
            <a:schemeClr val="lt2"/>
          </a:solidFill>
          <a:ln>
            <a:noFill/>
          </a:ln>
        </p:spPr>
        <p:txBody>
          <a:bodyPr/>
          <a:lstStyle/>
          <a:p>
            <a:pPr algn="ctr">
              <a:buClr>
                <a:schemeClr val="dk1"/>
              </a:buClr>
              <a:buSzPts val="3000"/>
            </a:pPr>
            <a:r>
              <a:rPr lang="es-MX" sz="3000">
                <a:solidFill>
                  <a:schemeClr val="dk1"/>
                </a:solidFill>
                <a:latin typeface="Alegreya Sans ExtraBold"/>
                <a:sym typeface="Alegreya Sans ExtraBold"/>
              </a:rPr>
              <a:t>Competencias</a:t>
            </a:r>
            <a:endParaRPr lang="en-US" sz="3000">
              <a:solidFill>
                <a:schemeClr val="dk1"/>
              </a:solidFill>
              <a:latin typeface="Alegreya Sans ExtraBold"/>
              <a:sym typeface="Alegreya Sans ExtraBold"/>
            </a:endParaRPr>
          </a:p>
        </p:txBody>
      </p:sp>
    </p:spTree>
    <p:extLst>
      <p:ext uri="{BB962C8B-B14F-4D97-AF65-F5344CB8AC3E}">
        <p14:creationId xmlns:p14="http://schemas.microsoft.com/office/powerpoint/2010/main" val="13651783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E3CC8EAE-15C4-41CD-A3EF-26684B9B979E}"/>
              </a:ext>
            </a:extLst>
          </p:cNvPr>
          <p:cNvPicPr>
            <a:picLocks noChangeAspect="1"/>
          </p:cNvPicPr>
          <p:nvPr/>
        </p:nvPicPr>
        <p:blipFill rotWithShape="1">
          <a:blip r:embed="rId2"/>
          <a:srcRect r="23196"/>
          <a:stretch/>
        </p:blipFill>
        <p:spPr>
          <a:xfrm>
            <a:off x="2121045" y="616688"/>
            <a:ext cx="7022955" cy="948212"/>
          </a:xfrm>
          <a:prstGeom prst="rect">
            <a:avLst/>
          </a:prstGeom>
        </p:spPr>
      </p:pic>
      <p:grpSp>
        <p:nvGrpSpPr>
          <p:cNvPr id="23" name="Grupo 22">
            <a:extLst>
              <a:ext uri="{FF2B5EF4-FFF2-40B4-BE49-F238E27FC236}">
                <a16:creationId xmlns:a16="http://schemas.microsoft.com/office/drawing/2014/main" id="{4C9CEAF7-E664-4788-9258-390629ED09A4}"/>
              </a:ext>
            </a:extLst>
          </p:cNvPr>
          <p:cNvGrpSpPr/>
          <p:nvPr/>
        </p:nvGrpSpPr>
        <p:grpSpPr>
          <a:xfrm>
            <a:off x="0" y="616688"/>
            <a:ext cx="8686026" cy="3419473"/>
            <a:chOff x="-26285" y="525883"/>
            <a:chExt cx="8686026" cy="3472163"/>
          </a:xfrm>
        </p:grpSpPr>
        <p:pic>
          <p:nvPicPr>
            <p:cNvPr id="10" name="Imagen 9">
              <a:extLst>
                <a:ext uri="{FF2B5EF4-FFF2-40B4-BE49-F238E27FC236}">
                  <a16:creationId xmlns:a16="http://schemas.microsoft.com/office/drawing/2014/main" id="{A4D3D690-5BB2-45A2-8583-0FF67DACA724}"/>
                </a:ext>
              </a:extLst>
            </p:cNvPr>
            <p:cNvPicPr>
              <a:picLocks noChangeAspect="1"/>
            </p:cNvPicPr>
            <p:nvPr/>
          </p:nvPicPr>
          <p:blipFill rotWithShape="1">
            <a:blip r:embed="rId3">
              <a:extLst>
                <a:ext uri="{BEBA8EAE-BF5A-486C-A8C5-ECC9F3942E4B}">
                  <a14:imgProps xmlns:a14="http://schemas.microsoft.com/office/drawing/2010/main">
                    <a14:imgLayer r:embed="rId4">
                      <a14:imgEffect>
                        <a14:sharpenSoften amount="25000"/>
                      </a14:imgEffect>
                    </a14:imgLayer>
                  </a14:imgProps>
                </a:ext>
              </a:extLst>
            </a:blip>
            <a:srcRect t="1429" r="78170"/>
            <a:stretch/>
          </p:blipFill>
          <p:spPr>
            <a:xfrm>
              <a:off x="-26285" y="525883"/>
              <a:ext cx="2121045" cy="3472163"/>
            </a:xfrm>
            <a:prstGeom prst="rect">
              <a:avLst/>
            </a:prstGeom>
          </p:spPr>
        </p:pic>
        <p:pic>
          <p:nvPicPr>
            <p:cNvPr id="2050" name="Picture 2" descr="UGPP ( Unidad de Gestión Pensional y Parafiscales)">
              <a:extLst>
                <a:ext uri="{FF2B5EF4-FFF2-40B4-BE49-F238E27FC236}">
                  <a16:creationId xmlns:a16="http://schemas.microsoft.com/office/drawing/2014/main" id="{7455F905-F91D-4967-B91B-9DC7365E7BB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02447" y="565351"/>
              <a:ext cx="1257294" cy="562410"/>
            </a:xfrm>
            <a:prstGeom prst="rect">
              <a:avLst/>
            </a:prstGeom>
            <a:noFill/>
            <a:extLst>
              <a:ext uri="{909E8E84-426E-40DD-AFC4-6F175D3DCCD1}">
                <a14:hiddenFill xmlns:a14="http://schemas.microsoft.com/office/drawing/2010/main">
                  <a:solidFill>
                    <a:srgbClr val="FFFFFF"/>
                  </a:solidFill>
                </a14:hiddenFill>
              </a:ext>
            </a:extLst>
          </p:spPr>
        </p:pic>
      </p:grpSp>
      <p:sp>
        <p:nvSpPr>
          <p:cNvPr id="48" name="Google Shape;490;p32">
            <a:extLst>
              <a:ext uri="{FF2B5EF4-FFF2-40B4-BE49-F238E27FC236}">
                <a16:creationId xmlns:a16="http://schemas.microsoft.com/office/drawing/2014/main" id="{21221495-A11F-4BD8-987D-465DBD6A3917}"/>
              </a:ext>
            </a:extLst>
          </p:cNvPr>
          <p:cNvSpPr/>
          <p:nvPr/>
        </p:nvSpPr>
        <p:spPr>
          <a:xfrm>
            <a:off x="0" y="14205"/>
            <a:ext cx="3543443" cy="572620"/>
          </a:xfrm>
          <a:custGeom>
            <a:avLst/>
            <a:gdLst/>
            <a:ahLst/>
            <a:cxnLst/>
            <a:rect l="l" t="t" r="r" b="b"/>
            <a:pathLst>
              <a:path w="251531" h="78200" extrusionOk="0">
                <a:moveTo>
                  <a:pt x="0" y="0"/>
                </a:moveTo>
                <a:lnTo>
                  <a:pt x="4353" y="78200"/>
                </a:lnTo>
                <a:lnTo>
                  <a:pt x="237343" y="78200"/>
                </a:lnTo>
                <a:lnTo>
                  <a:pt x="251531" y="5482"/>
                </a:lnTo>
                <a:close/>
              </a:path>
            </a:pathLst>
          </a:custGeom>
          <a:solidFill>
            <a:schemeClr val="lt2"/>
          </a:solidFill>
          <a:ln>
            <a:noFill/>
          </a:ln>
        </p:spPr>
        <p:txBody>
          <a:bodyPr/>
          <a:lstStyle/>
          <a:p>
            <a:pPr algn="ctr">
              <a:buClr>
                <a:schemeClr val="dk1"/>
              </a:buClr>
              <a:buSzPts val="3000"/>
            </a:pPr>
            <a:r>
              <a:rPr lang="es-MX" sz="3000">
                <a:solidFill>
                  <a:schemeClr val="dk1"/>
                </a:solidFill>
                <a:latin typeface="Alegreya Sans ExtraBold"/>
                <a:sym typeface="Alegreya Sans ExtraBold"/>
              </a:rPr>
              <a:t>Estructura temática</a:t>
            </a:r>
            <a:endParaRPr lang="en-US" sz="3000">
              <a:solidFill>
                <a:schemeClr val="dk1"/>
              </a:solidFill>
              <a:latin typeface="Alegreya Sans ExtraBold"/>
              <a:sym typeface="Alegreya Sans ExtraBold"/>
            </a:endParaRPr>
          </a:p>
        </p:txBody>
      </p:sp>
      <p:graphicFrame>
        <p:nvGraphicFramePr>
          <p:cNvPr id="4" name="Diagrama 3">
            <a:extLst>
              <a:ext uri="{FF2B5EF4-FFF2-40B4-BE49-F238E27FC236}">
                <a16:creationId xmlns:a16="http://schemas.microsoft.com/office/drawing/2014/main" id="{59E627AA-BD16-4E39-9594-5B64F5C687B1}"/>
              </a:ext>
            </a:extLst>
          </p:cNvPr>
          <p:cNvGraphicFramePr/>
          <p:nvPr>
            <p:extLst>
              <p:ext uri="{D42A27DB-BD31-4B8C-83A1-F6EECF244321}">
                <p14:modId xmlns:p14="http://schemas.microsoft.com/office/powerpoint/2010/main" val="2652360779"/>
              </p:ext>
            </p:extLst>
          </p:nvPr>
        </p:nvGraphicFramePr>
        <p:xfrm>
          <a:off x="1771721" y="803206"/>
          <a:ext cx="7155179" cy="4313312"/>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560467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EF5D8A39-9E65-43ED-8A70-B5F8F8410F96}"/>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2121044" y="655557"/>
            <a:ext cx="7022955" cy="3419473"/>
          </a:xfrm>
          <a:prstGeom prst="rect">
            <a:avLst/>
          </a:prstGeom>
        </p:spPr>
      </p:pic>
      <p:grpSp>
        <p:nvGrpSpPr>
          <p:cNvPr id="23" name="Grupo 22">
            <a:extLst>
              <a:ext uri="{FF2B5EF4-FFF2-40B4-BE49-F238E27FC236}">
                <a16:creationId xmlns:a16="http://schemas.microsoft.com/office/drawing/2014/main" id="{4C9CEAF7-E664-4788-9258-390629ED09A4}"/>
              </a:ext>
            </a:extLst>
          </p:cNvPr>
          <p:cNvGrpSpPr/>
          <p:nvPr/>
        </p:nvGrpSpPr>
        <p:grpSpPr>
          <a:xfrm>
            <a:off x="0" y="616688"/>
            <a:ext cx="8686026" cy="3419473"/>
            <a:chOff x="-26285" y="525883"/>
            <a:chExt cx="8686026" cy="3472163"/>
          </a:xfrm>
        </p:grpSpPr>
        <p:pic>
          <p:nvPicPr>
            <p:cNvPr id="10" name="Imagen 9">
              <a:extLst>
                <a:ext uri="{FF2B5EF4-FFF2-40B4-BE49-F238E27FC236}">
                  <a16:creationId xmlns:a16="http://schemas.microsoft.com/office/drawing/2014/main" id="{A4D3D690-5BB2-45A2-8583-0FF67DACA724}"/>
                </a:ext>
              </a:extLst>
            </p:cNvPr>
            <p:cNvPicPr>
              <a:picLocks noChangeAspect="1"/>
            </p:cNvPicPr>
            <p:nvPr/>
          </p:nvPicPr>
          <p:blipFill rotWithShape="1">
            <a:blip r:embed="rId4">
              <a:extLst>
                <a:ext uri="{BEBA8EAE-BF5A-486C-A8C5-ECC9F3942E4B}">
                  <a14:imgProps xmlns:a14="http://schemas.microsoft.com/office/drawing/2010/main">
                    <a14:imgLayer r:embed="rId5">
                      <a14:imgEffect>
                        <a14:sharpenSoften amount="25000"/>
                      </a14:imgEffect>
                    </a14:imgLayer>
                  </a14:imgProps>
                </a:ext>
              </a:extLst>
            </a:blip>
            <a:srcRect t="1429" r="78170"/>
            <a:stretch/>
          </p:blipFill>
          <p:spPr>
            <a:xfrm>
              <a:off x="-26285" y="525883"/>
              <a:ext cx="2121045" cy="3472163"/>
            </a:xfrm>
            <a:prstGeom prst="rect">
              <a:avLst/>
            </a:prstGeom>
          </p:spPr>
        </p:pic>
        <p:pic>
          <p:nvPicPr>
            <p:cNvPr id="2050" name="Picture 2" descr="UGPP ( Unidad de Gestión Pensional y Parafiscales)">
              <a:extLst>
                <a:ext uri="{FF2B5EF4-FFF2-40B4-BE49-F238E27FC236}">
                  <a16:creationId xmlns:a16="http://schemas.microsoft.com/office/drawing/2014/main" id="{7455F905-F91D-4967-B91B-9DC7365E7BB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02447" y="565351"/>
              <a:ext cx="1257294" cy="562410"/>
            </a:xfrm>
            <a:prstGeom prst="rect">
              <a:avLst/>
            </a:prstGeom>
            <a:noFill/>
            <a:extLst>
              <a:ext uri="{909E8E84-426E-40DD-AFC4-6F175D3DCCD1}">
                <a14:hiddenFill xmlns:a14="http://schemas.microsoft.com/office/drawing/2010/main">
                  <a:solidFill>
                    <a:srgbClr val="FFFFFF"/>
                  </a:solidFill>
                </a14:hiddenFill>
              </a:ext>
            </a:extLst>
          </p:spPr>
        </p:pic>
      </p:grpSp>
      <p:sp>
        <p:nvSpPr>
          <p:cNvPr id="48" name="Google Shape;490;p32">
            <a:extLst>
              <a:ext uri="{FF2B5EF4-FFF2-40B4-BE49-F238E27FC236}">
                <a16:creationId xmlns:a16="http://schemas.microsoft.com/office/drawing/2014/main" id="{21221495-A11F-4BD8-987D-465DBD6A3917}"/>
              </a:ext>
            </a:extLst>
          </p:cNvPr>
          <p:cNvSpPr/>
          <p:nvPr/>
        </p:nvSpPr>
        <p:spPr>
          <a:xfrm>
            <a:off x="0" y="14205"/>
            <a:ext cx="3543443" cy="572620"/>
          </a:xfrm>
          <a:custGeom>
            <a:avLst/>
            <a:gdLst/>
            <a:ahLst/>
            <a:cxnLst/>
            <a:rect l="l" t="t" r="r" b="b"/>
            <a:pathLst>
              <a:path w="251531" h="78200" extrusionOk="0">
                <a:moveTo>
                  <a:pt x="0" y="0"/>
                </a:moveTo>
                <a:lnTo>
                  <a:pt x="4353" y="78200"/>
                </a:lnTo>
                <a:lnTo>
                  <a:pt x="237343" y="78200"/>
                </a:lnTo>
                <a:lnTo>
                  <a:pt x="251531" y="5482"/>
                </a:lnTo>
                <a:close/>
              </a:path>
            </a:pathLst>
          </a:custGeom>
          <a:solidFill>
            <a:schemeClr val="lt2"/>
          </a:solidFill>
          <a:ln>
            <a:noFill/>
          </a:ln>
        </p:spPr>
        <p:txBody>
          <a:bodyPr/>
          <a:lstStyle/>
          <a:p>
            <a:pPr algn="ctr">
              <a:buClr>
                <a:schemeClr val="dk1"/>
              </a:buClr>
              <a:buSzPts val="3000"/>
            </a:pPr>
            <a:r>
              <a:rPr lang="es-MX" sz="3000">
                <a:solidFill>
                  <a:schemeClr val="dk1"/>
                </a:solidFill>
                <a:latin typeface="Alegreya Sans ExtraBold"/>
                <a:sym typeface="Alegreya Sans ExtraBold"/>
              </a:rPr>
              <a:t>Metodología</a:t>
            </a:r>
            <a:endParaRPr lang="en-US" sz="3000">
              <a:solidFill>
                <a:schemeClr val="dk1"/>
              </a:solidFill>
              <a:latin typeface="Alegreya Sans ExtraBold"/>
              <a:sym typeface="Alegreya Sans ExtraBold"/>
            </a:endParaRPr>
          </a:p>
        </p:txBody>
      </p:sp>
    </p:spTree>
    <p:extLst>
      <p:ext uri="{BB962C8B-B14F-4D97-AF65-F5344CB8AC3E}">
        <p14:creationId xmlns:p14="http://schemas.microsoft.com/office/powerpoint/2010/main" val="19438049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88"/>
        <p:cNvGrpSpPr/>
        <p:nvPr/>
      </p:nvGrpSpPr>
      <p:grpSpPr>
        <a:xfrm>
          <a:off x="0" y="0"/>
          <a:ext cx="0" cy="0"/>
          <a:chOff x="0" y="0"/>
          <a:chExt cx="0" cy="0"/>
        </a:xfrm>
      </p:grpSpPr>
      <p:sp>
        <p:nvSpPr>
          <p:cNvPr id="689" name="Google Shape;689;p36"/>
          <p:cNvSpPr/>
          <p:nvPr/>
        </p:nvSpPr>
        <p:spPr>
          <a:xfrm>
            <a:off x="975492" y="1527560"/>
            <a:ext cx="2720308" cy="572620"/>
          </a:xfrm>
          <a:custGeom>
            <a:avLst/>
            <a:gdLst/>
            <a:ahLst/>
            <a:cxnLst/>
            <a:rect l="l" t="t" r="r" b="b"/>
            <a:pathLst>
              <a:path w="251531" h="78200" extrusionOk="0">
                <a:moveTo>
                  <a:pt x="0" y="0"/>
                </a:moveTo>
                <a:lnTo>
                  <a:pt x="4353" y="78200"/>
                </a:lnTo>
                <a:lnTo>
                  <a:pt x="237343" y="78200"/>
                </a:lnTo>
                <a:lnTo>
                  <a:pt x="251531" y="5482"/>
                </a:lnTo>
                <a:close/>
              </a:path>
            </a:pathLst>
          </a:custGeom>
          <a:solidFill>
            <a:schemeClr val="lt1"/>
          </a:solidFill>
          <a:ln>
            <a:noFill/>
          </a:ln>
        </p:spPr>
        <p:txBody>
          <a:bodyPr/>
          <a:lstStyle/>
          <a:p>
            <a:endParaRPr lang="es-CO"/>
          </a:p>
        </p:txBody>
      </p:sp>
      <p:sp>
        <p:nvSpPr>
          <p:cNvPr id="690" name="Google Shape;690;p36"/>
          <p:cNvSpPr/>
          <p:nvPr/>
        </p:nvSpPr>
        <p:spPr>
          <a:xfrm>
            <a:off x="5448367" y="1527525"/>
            <a:ext cx="2720070" cy="572700"/>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PT Sans" panose="020B0503020203020204" pitchFamily="34" charset="0"/>
            </a:endParaRPr>
          </a:p>
        </p:txBody>
      </p:sp>
      <p:sp>
        <p:nvSpPr>
          <p:cNvPr id="691" name="Google Shape;691;p36"/>
          <p:cNvSpPr txBox="1">
            <a:spLocks noGrp="1"/>
          </p:cNvSpPr>
          <p:nvPr>
            <p:ph type="title"/>
          </p:nvPr>
        </p:nvSpPr>
        <p:spPr>
          <a:xfrm>
            <a:off x="975492" y="1523917"/>
            <a:ext cx="2600041"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s-MX">
                <a:latin typeface="PT Sans" panose="020B0503020203020204" pitchFamily="34" charset="0"/>
              </a:rPr>
              <a:t>Interactividad</a:t>
            </a:r>
            <a:endParaRPr>
              <a:latin typeface="PT Sans" panose="020B0503020203020204" pitchFamily="34" charset="0"/>
            </a:endParaRPr>
          </a:p>
        </p:txBody>
      </p:sp>
      <p:sp>
        <p:nvSpPr>
          <p:cNvPr id="692" name="Google Shape;692;p36"/>
          <p:cNvSpPr txBox="1">
            <a:spLocks noGrp="1"/>
          </p:cNvSpPr>
          <p:nvPr>
            <p:ph type="title" idx="2"/>
          </p:nvPr>
        </p:nvSpPr>
        <p:spPr>
          <a:xfrm>
            <a:off x="5657900" y="1527525"/>
            <a:ext cx="23010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s-MX">
                <a:latin typeface="PT Sans" panose="020B0503020203020204" pitchFamily="34" charset="0"/>
              </a:rPr>
              <a:t>Dinamismo</a:t>
            </a:r>
            <a:endParaRPr>
              <a:latin typeface="PT Sans" panose="020B0503020203020204" pitchFamily="34" charset="0"/>
            </a:endParaRPr>
          </a:p>
        </p:txBody>
      </p:sp>
      <p:sp>
        <p:nvSpPr>
          <p:cNvPr id="693" name="Google Shape;693;p36"/>
          <p:cNvSpPr txBox="1">
            <a:spLocks noGrp="1"/>
          </p:cNvSpPr>
          <p:nvPr>
            <p:ph type="subTitle" idx="1"/>
          </p:nvPr>
        </p:nvSpPr>
        <p:spPr>
          <a:xfrm>
            <a:off x="975600" y="2277700"/>
            <a:ext cx="2720100" cy="1338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chemeClr val="tx1">
                    <a:lumMod val="50000"/>
                  </a:schemeClr>
                </a:solidFill>
                <a:latin typeface="PT Sans" panose="020B0503020203020204" pitchFamily="34" charset="0"/>
              </a:rPr>
              <a:t>Los contenidos se proyectarán a través de una plataforma animada/interactiva, a través de formas y slides variables el usuario podrá navegar a través del curso.</a:t>
            </a:r>
            <a:endParaRPr>
              <a:solidFill>
                <a:schemeClr val="tx1">
                  <a:lumMod val="50000"/>
                </a:schemeClr>
              </a:solidFill>
              <a:latin typeface="PT Sans" panose="020B0503020203020204" pitchFamily="34" charset="0"/>
            </a:endParaRPr>
          </a:p>
        </p:txBody>
      </p:sp>
      <p:sp>
        <p:nvSpPr>
          <p:cNvPr id="694" name="Google Shape;694;p36"/>
          <p:cNvSpPr txBox="1">
            <a:spLocks noGrp="1"/>
          </p:cNvSpPr>
          <p:nvPr>
            <p:ph type="subTitle" idx="3"/>
          </p:nvPr>
        </p:nvSpPr>
        <p:spPr>
          <a:xfrm>
            <a:off x="5448356" y="2277700"/>
            <a:ext cx="2720100" cy="1338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chemeClr val="tx1">
                    <a:lumMod val="50000"/>
                  </a:schemeClr>
                </a:solidFill>
                <a:latin typeface="PT Sans" panose="020B0503020203020204" pitchFamily="34" charset="0"/>
              </a:rPr>
              <a:t>En cada slide interactivo se proyectarán conceptos acompañados de ejercicios prácticos y preguntas relacionadas al texto.</a:t>
            </a:r>
            <a:endParaRPr>
              <a:solidFill>
                <a:schemeClr val="tx1">
                  <a:lumMod val="50000"/>
                </a:schemeClr>
              </a:solidFill>
              <a:latin typeface="PT Sans" panose="020B0503020203020204" pitchFamily="34" charset="0"/>
            </a:endParaRPr>
          </a:p>
        </p:txBody>
      </p:sp>
      <p:pic>
        <p:nvPicPr>
          <p:cNvPr id="8" name="Picture 2" descr="Unidad de Gestión Pensional y Parafiscales - G Suite SSO, Ingreso a G Suite">
            <a:extLst>
              <a:ext uri="{FF2B5EF4-FFF2-40B4-BE49-F238E27FC236}">
                <a16:creationId xmlns:a16="http://schemas.microsoft.com/office/drawing/2014/main" id="{D2604183-5AF0-4625-8C17-6B57590150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42" y="0"/>
            <a:ext cx="994008" cy="39143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DB379D53-694E-479F-AFBA-D9B171961EBA}"/>
              </a:ext>
            </a:extLst>
          </p:cNvPr>
          <p:cNvPicPr>
            <a:picLocks noChangeAspect="1"/>
          </p:cNvPicPr>
          <p:nvPr/>
        </p:nvPicPr>
        <p:blipFill>
          <a:blip r:embed="rId2"/>
          <a:stretch>
            <a:fillRect/>
          </a:stretch>
        </p:blipFill>
        <p:spPr>
          <a:xfrm>
            <a:off x="2121045" y="616688"/>
            <a:ext cx="7022955" cy="4077337"/>
          </a:xfrm>
          <a:prstGeom prst="rect">
            <a:avLst/>
          </a:prstGeom>
        </p:spPr>
      </p:pic>
      <p:pic>
        <p:nvPicPr>
          <p:cNvPr id="10" name="Imagen 9">
            <a:extLst>
              <a:ext uri="{FF2B5EF4-FFF2-40B4-BE49-F238E27FC236}">
                <a16:creationId xmlns:a16="http://schemas.microsoft.com/office/drawing/2014/main" id="{A4D3D690-5BB2-45A2-8583-0FF67DACA724}"/>
              </a:ext>
            </a:extLst>
          </p:cNvPr>
          <p:cNvPicPr>
            <a:picLocks noChangeAspect="1"/>
          </p:cNvPicPr>
          <p:nvPr/>
        </p:nvPicPr>
        <p:blipFill rotWithShape="1">
          <a:blip r:embed="rId3">
            <a:extLst>
              <a:ext uri="{BEBA8EAE-BF5A-486C-A8C5-ECC9F3942E4B}">
                <a14:imgProps xmlns:a14="http://schemas.microsoft.com/office/drawing/2010/main">
                  <a14:imgLayer r:embed="rId4">
                    <a14:imgEffect>
                      <a14:sharpenSoften amount="25000"/>
                    </a14:imgEffect>
                  </a14:imgLayer>
                </a14:imgProps>
              </a:ext>
            </a:extLst>
          </a:blip>
          <a:srcRect t="1429" r="78170"/>
          <a:stretch/>
        </p:blipFill>
        <p:spPr>
          <a:xfrm>
            <a:off x="0" y="616688"/>
            <a:ext cx="2121045" cy="3419473"/>
          </a:xfrm>
          <a:prstGeom prst="rect">
            <a:avLst/>
          </a:prstGeom>
        </p:spPr>
      </p:pic>
      <p:pic>
        <p:nvPicPr>
          <p:cNvPr id="2050" name="Picture 2" descr="UGPP ( Unidad de Gestión Pensional y Parafiscales)">
            <a:extLst>
              <a:ext uri="{FF2B5EF4-FFF2-40B4-BE49-F238E27FC236}">
                <a16:creationId xmlns:a16="http://schemas.microsoft.com/office/drawing/2014/main" id="{7455F905-F91D-4967-B91B-9DC7365E7BB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86706" y="14205"/>
            <a:ext cx="1257294" cy="553875"/>
          </a:xfrm>
          <a:prstGeom prst="rect">
            <a:avLst/>
          </a:prstGeom>
          <a:noFill/>
          <a:extLst>
            <a:ext uri="{909E8E84-426E-40DD-AFC4-6F175D3DCCD1}">
              <a14:hiddenFill xmlns:a14="http://schemas.microsoft.com/office/drawing/2010/main">
                <a:solidFill>
                  <a:srgbClr val="FFFFFF"/>
                </a:solidFill>
              </a14:hiddenFill>
            </a:ext>
          </a:extLst>
        </p:spPr>
      </p:pic>
      <p:sp>
        <p:nvSpPr>
          <p:cNvPr id="48" name="Google Shape;490;p32">
            <a:extLst>
              <a:ext uri="{FF2B5EF4-FFF2-40B4-BE49-F238E27FC236}">
                <a16:creationId xmlns:a16="http://schemas.microsoft.com/office/drawing/2014/main" id="{21221495-A11F-4BD8-987D-465DBD6A3917}"/>
              </a:ext>
            </a:extLst>
          </p:cNvPr>
          <p:cNvSpPr/>
          <p:nvPr/>
        </p:nvSpPr>
        <p:spPr>
          <a:xfrm>
            <a:off x="0" y="14205"/>
            <a:ext cx="3543443" cy="572620"/>
          </a:xfrm>
          <a:custGeom>
            <a:avLst/>
            <a:gdLst/>
            <a:ahLst/>
            <a:cxnLst/>
            <a:rect l="l" t="t" r="r" b="b"/>
            <a:pathLst>
              <a:path w="251531" h="78200" extrusionOk="0">
                <a:moveTo>
                  <a:pt x="0" y="0"/>
                </a:moveTo>
                <a:lnTo>
                  <a:pt x="4353" y="78200"/>
                </a:lnTo>
                <a:lnTo>
                  <a:pt x="237343" y="78200"/>
                </a:lnTo>
                <a:lnTo>
                  <a:pt x="251531" y="5482"/>
                </a:lnTo>
                <a:close/>
              </a:path>
            </a:pathLst>
          </a:custGeom>
          <a:solidFill>
            <a:schemeClr val="lt2"/>
          </a:solidFill>
          <a:ln>
            <a:noFill/>
          </a:ln>
        </p:spPr>
        <p:txBody>
          <a:bodyPr/>
          <a:lstStyle/>
          <a:p>
            <a:pPr algn="ctr">
              <a:buClr>
                <a:schemeClr val="dk1"/>
              </a:buClr>
              <a:buSzPts val="3000"/>
            </a:pPr>
            <a:r>
              <a:rPr lang="es-MX" sz="3000">
                <a:solidFill>
                  <a:schemeClr val="dk1"/>
                </a:solidFill>
                <a:latin typeface="Alegreya Sans ExtraBold"/>
                <a:sym typeface="Alegreya Sans ExtraBold"/>
              </a:rPr>
              <a:t>Estructura</a:t>
            </a:r>
            <a:endParaRPr lang="en-US" sz="3000">
              <a:solidFill>
                <a:schemeClr val="dk1"/>
              </a:solidFill>
              <a:latin typeface="Alegreya Sans ExtraBold"/>
              <a:sym typeface="Alegreya Sans ExtraBold"/>
            </a:endParaRPr>
          </a:p>
        </p:txBody>
      </p:sp>
      <p:grpSp>
        <p:nvGrpSpPr>
          <p:cNvPr id="9" name="Google Shape;6000;p65">
            <a:extLst>
              <a:ext uri="{FF2B5EF4-FFF2-40B4-BE49-F238E27FC236}">
                <a16:creationId xmlns:a16="http://schemas.microsoft.com/office/drawing/2014/main" id="{42128E82-CB6E-4ACC-8203-668515C4FA8C}"/>
              </a:ext>
            </a:extLst>
          </p:cNvPr>
          <p:cNvGrpSpPr/>
          <p:nvPr/>
        </p:nvGrpSpPr>
        <p:grpSpPr>
          <a:xfrm>
            <a:off x="2316650" y="930534"/>
            <a:ext cx="379227" cy="325711"/>
            <a:chOff x="3990000" y="975400"/>
            <a:chExt cx="3934200" cy="3933300"/>
          </a:xfrm>
        </p:grpSpPr>
        <p:sp>
          <p:nvSpPr>
            <p:cNvPr id="11" name="Google Shape;6001;p65">
              <a:extLst>
                <a:ext uri="{FF2B5EF4-FFF2-40B4-BE49-F238E27FC236}">
                  <a16:creationId xmlns:a16="http://schemas.microsoft.com/office/drawing/2014/main" id="{CE7E9868-4B89-4562-BAFE-750495B0B54F}"/>
                </a:ext>
              </a:extLst>
            </p:cNvPr>
            <p:cNvSpPr/>
            <p:nvPr/>
          </p:nvSpPr>
          <p:spPr>
            <a:xfrm>
              <a:off x="3990000" y="975400"/>
              <a:ext cx="3934200" cy="3933300"/>
            </a:xfrm>
            <a:prstGeom prst="ellipse">
              <a:avLst/>
            </a:prstGeom>
            <a:solidFill>
              <a:srgbClr val="667E92"/>
            </a:solidFill>
            <a:ln>
              <a:solidFill>
                <a:schemeClr val="tx2"/>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002;p65">
              <a:extLst>
                <a:ext uri="{FF2B5EF4-FFF2-40B4-BE49-F238E27FC236}">
                  <a16:creationId xmlns:a16="http://schemas.microsoft.com/office/drawing/2014/main" id="{57ACF83A-74DF-4F84-A0EE-A7DA78669F1C}"/>
                </a:ext>
              </a:extLst>
            </p:cNvPr>
            <p:cNvSpPr/>
            <p:nvPr/>
          </p:nvSpPr>
          <p:spPr>
            <a:xfrm>
              <a:off x="4346550" y="1331800"/>
              <a:ext cx="3221100" cy="3220500"/>
            </a:xfrm>
            <a:prstGeom prst="ellipse">
              <a:avLst/>
            </a:prstGeom>
            <a:solidFill>
              <a:srgbClr val="869FB2"/>
            </a:solidFill>
            <a:ln>
              <a:solidFill>
                <a:schemeClr val="tx2"/>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6003;p65">
              <a:extLst>
                <a:ext uri="{FF2B5EF4-FFF2-40B4-BE49-F238E27FC236}">
                  <a16:creationId xmlns:a16="http://schemas.microsoft.com/office/drawing/2014/main" id="{D3B92729-7E7A-4E54-BA5E-448A4352DCA2}"/>
                </a:ext>
              </a:extLst>
            </p:cNvPr>
            <p:cNvSpPr/>
            <p:nvPr/>
          </p:nvSpPr>
          <p:spPr>
            <a:xfrm>
              <a:off x="4786800" y="1771750"/>
              <a:ext cx="2340600" cy="2340600"/>
            </a:xfrm>
            <a:prstGeom prst="ellipse">
              <a:avLst/>
            </a:prstGeom>
            <a:solidFill>
              <a:srgbClr val="BAC8D3"/>
            </a:solidFill>
            <a:ln>
              <a:solidFill>
                <a:schemeClr val="tx2"/>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6004;p65">
              <a:extLst>
                <a:ext uri="{FF2B5EF4-FFF2-40B4-BE49-F238E27FC236}">
                  <a16:creationId xmlns:a16="http://schemas.microsoft.com/office/drawing/2014/main" id="{F20C17C6-2065-4122-BD7B-19399125A62A}"/>
                </a:ext>
              </a:extLst>
            </p:cNvPr>
            <p:cNvSpPr/>
            <p:nvPr/>
          </p:nvSpPr>
          <p:spPr>
            <a:xfrm>
              <a:off x="5218650" y="2203450"/>
              <a:ext cx="1476900" cy="1477200"/>
            </a:xfrm>
            <a:prstGeom prst="ellipse">
              <a:avLst/>
            </a:prstGeom>
            <a:solidFill>
              <a:srgbClr val="CFD9E0"/>
            </a:solidFill>
            <a:ln>
              <a:solidFill>
                <a:schemeClr val="tx2"/>
              </a:solidFill>
            </a:ln>
          </p:spPr>
          <p:txBody>
            <a:bodyPr spcFirstLastPara="1" wrap="square" lIns="91425" tIns="91425" rIns="91425" bIns="91425" anchor="ctr" anchorCtr="0">
              <a:noAutofit/>
            </a:bodyPr>
            <a:lstStyle/>
            <a:p>
              <a:pPr marL="0" lvl="0" indent="0" algn="ctr" rtl="0">
                <a:spcBef>
                  <a:spcPts val="0"/>
                </a:spcBef>
                <a:spcAft>
                  <a:spcPts val="0"/>
                </a:spcAft>
                <a:buNone/>
              </a:pPr>
              <a:r>
                <a:rPr lang="es-MX" b="1" i="1">
                  <a:latin typeface="Alegreya Sans"/>
                </a:rPr>
                <a:t>1</a:t>
              </a:r>
              <a:endParaRPr b="1" i="1">
                <a:latin typeface="Alegreya Sans"/>
              </a:endParaRPr>
            </a:p>
          </p:txBody>
        </p:sp>
      </p:grpSp>
      <p:grpSp>
        <p:nvGrpSpPr>
          <p:cNvPr id="20" name="Google Shape;6000;p65">
            <a:extLst>
              <a:ext uri="{FF2B5EF4-FFF2-40B4-BE49-F238E27FC236}">
                <a16:creationId xmlns:a16="http://schemas.microsoft.com/office/drawing/2014/main" id="{5C635315-CAAE-4FC2-972B-17353284822C}"/>
              </a:ext>
            </a:extLst>
          </p:cNvPr>
          <p:cNvGrpSpPr/>
          <p:nvPr/>
        </p:nvGrpSpPr>
        <p:grpSpPr>
          <a:xfrm>
            <a:off x="2789694" y="941593"/>
            <a:ext cx="379227" cy="325711"/>
            <a:chOff x="3990000" y="975400"/>
            <a:chExt cx="3934200" cy="3933300"/>
          </a:xfrm>
        </p:grpSpPr>
        <p:sp>
          <p:nvSpPr>
            <p:cNvPr id="21" name="Google Shape;6001;p65">
              <a:extLst>
                <a:ext uri="{FF2B5EF4-FFF2-40B4-BE49-F238E27FC236}">
                  <a16:creationId xmlns:a16="http://schemas.microsoft.com/office/drawing/2014/main" id="{5E4F3225-A02E-4397-A453-FA6A1D36362C}"/>
                </a:ext>
              </a:extLst>
            </p:cNvPr>
            <p:cNvSpPr/>
            <p:nvPr/>
          </p:nvSpPr>
          <p:spPr>
            <a:xfrm>
              <a:off x="3990000" y="975400"/>
              <a:ext cx="3934200" cy="3933300"/>
            </a:xfrm>
            <a:prstGeom prst="ellipse">
              <a:avLst/>
            </a:prstGeom>
            <a:solidFill>
              <a:srgbClr val="667E92"/>
            </a:solidFill>
            <a:ln>
              <a:solidFill>
                <a:schemeClr val="tx2"/>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6002;p65">
              <a:extLst>
                <a:ext uri="{FF2B5EF4-FFF2-40B4-BE49-F238E27FC236}">
                  <a16:creationId xmlns:a16="http://schemas.microsoft.com/office/drawing/2014/main" id="{64B762FB-60E9-434C-B6BD-7533B75EDBA8}"/>
                </a:ext>
              </a:extLst>
            </p:cNvPr>
            <p:cNvSpPr/>
            <p:nvPr/>
          </p:nvSpPr>
          <p:spPr>
            <a:xfrm>
              <a:off x="4346550" y="1331800"/>
              <a:ext cx="3221100" cy="3220500"/>
            </a:xfrm>
            <a:prstGeom prst="ellipse">
              <a:avLst/>
            </a:prstGeom>
            <a:solidFill>
              <a:srgbClr val="869FB2"/>
            </a:solidFill>
            <a:ln>
              <a:solidFill>
                <a:schemeClr val="tx2"/>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6003;p65">
              <a:extLst>
                <a:ext uri="{FF2B5EF4-FFF2-40B4-BE49-F238E27FC236}">
                  <a16:creationId xmlns:a16="http://schemas.microsoft.com/office/drawing/2014/main" id="{BDE56E17-318E-4D61-BAF8-45F74AB215D6}"/>
                </a:ext>
              </a:extLst>
            </p:cNvPr>
            <p:cNvSpPr/>
            <p:nvPr/>
          </p:nvSpPr>
          <p:spPr>
            <a:xfrm>
              <a:off x="4786800" y="1771750"/>
              <a:ext cx="2340600" cy="2340600"/>
            </a:xfrm>
            <a:prstGeom prst="ellipse">
              <a:avLst/>
            </a:prstGeom>
            <a:solidFill>
              <a:srgbClr val="BAC8D3"/>
            </a:solidFill>
            <a:ln>
              <a:solidFill>
                <a:schemeClr val="tx2"/>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6004;p65">
              <a:extLst>
                <a:ext uri="{FF2B5EF4-FFF2-40B4-BE49-F238E27FC236}">
                  <a16:creationId xmlns:a16="http://schemas.microsoft.com/office/drawing/2014/main" id="{A73B737B-BDE5-4EC4-9D72-CF3E74D92478}"/>
                </a:ext>
              </a:extLst>
            </p:cNvPr>
            <p:cNvSpPr/>
            <p:nvPr/>
          </p:nvSpPr>
          <p:spPr>
            <a:xfrm>
              <a:off x="5218650" y="2203450"/>
              <a:ext cx="1476900" cy="1477200"/>
            </a:xfrm>
            <a:prstGeom prst="ellipse">
              <a:avLst/>
            </a:prstGeom>
            <a:solidFill>
              <a:srgbClr val="CFD9E0"/>
            </a:solidFill>
            <a:ln>
              <a:solidFill>
                <a:schemeClr val="tx2"/>
              </a:solidFill>
            </a:ln>
          </p:spPr>
          <p:txBody>
            <a:bodyPr spcFirstLastPara="1" wrap="square" lIns="91425" tIns="91425" rIns="91425" bIns="91425" anchor="ctr" anchorCtr="0">
              <a:noAutofit/>
            </a:bodyPr>
            <a:lstStyle/>
            <a:p>
              <a:pPr marL="0" lvl="0" indent="0" algn="ctr" rtl="0">
                <a:spcBef>
                  <a:spcPts val="0"/>
                </a:spcBef>
                <a:spcAft>
                  <a:spcPts val="0"/>
                </a:spcAft>
                <a:buNone/>
              </a:pPr>
              <a:r>
                <a:rPr lang="es-MX" b="1" i="1">
                  <a:latin typeface="Alegreya Sans"/>
                </a:rPr>
                <a:t>2</a:t>
              </a:r>
              <a:endParaRPr b="1" i="1">
                <a:latin typeface="Alegreya Sans"/>
              </a:endParaRPr>
            </a:p>
          </p:txBody>
        </p:sp>
      </p:grpSp>
      <p:grpSp>
        <p:nvGrpSpPr>
          <p:cNvPr id="26" name="Google Shape;6000;p65">
            <a:extLst>
              <a:ext uri="{FF2B5EF4-FFF2-40B4-BE49-F238E27FC236}">
                <a16:creationId xmlns:a16="http://schemas.microsoft.com/office/drawing/2014/main" id="{95437525-E95A-4CB8-918D-83655FDD8E5B}"/>
              </a:ext>
            </a:extLst>
          </p:cNvPr>
          <p:cNvGrpSpPr/>
          <p:nvPr/>
        </p:nvGrpSpPr>
        <p:grpSpPr>
          <a:xfrm>
            <a:off x="3247837" y="941593"/>
            <a:ext cx="379227" cy="325711"/>
            <a:chOff x="3990000" y="975400"/>
            <a:chExt cx="3934200" cy="3933300"/>
          </a:xfrm>
        </p:grpSpPr>
        <p:sp>
          <p:nvSpPr>
            <p:cNvPr id="27" name="Google Shape;6001;p65">
              <a:extLst>
                <a:ext uri="{FF2B5EF4-FFF2-40B4-BE49-F238E27FC236}">
                  <a16:creationId xmlns:a16="http://schemas.microsoft.com/office/drawing/2014/main" id="{3C140CB5-D75C-440C-AAEC-5C457C0B9A64}"/>
                </a:ext>
              </a:extLst>
            </p:cNvPr>
            <p:cNvSpPr/>
            <p:nvPr/>
          </p:nvSpPr>
          <p:spPr>
            <a:xfrm>
              <a:off x="3990000" y="975400"/>
              <a:ext cx="3934200" cy="3933300"/>
            </a:xfrm>
            <a:prstGeom prst="ellipse">
              <a:avLst/>
            </a:prstGeom>
            <a:solidFill>
              <a:srgbClr val="667E92"/>
            </a:solidFill>
            <a:ln>
              <a:solidFill>
                <a:schemeClr val="tx2"/>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6002;p65">
              <a:extLst>
                <a:ext uri="{FF2B5EF4-FFF2-40B4-BE49-F238E27FC236}">
                  <a16:creationId xmlns:a16="http://schemas.microsoft.com/office/drawing/2014/main" id="{B4103808-9BEA-48B1-A983-5AF01805079E}"/>
                </a:ext>
              </a:extLst>
            </p:cNvPr>
            <p:cNvSpPr/>
            <p:nvPr/>
          </p:nvSpPr>
          <p:spPr>
            <a:xfrm>
              <a:off x="4346550" y="1331800"/>
              <a:ext cx="3221100" cy="3220500"/>
            </a:xfrm>
            <a:prstGeom prst="ellipse">
              <a:avLst/>
            </a:prstGeom>
            <a:solidFill>
              <a:srgbClr val="869FB2"/>
            </a:solidFill>
            <a:ln>
              <a:solidFill>
                <a:schemeClr val="tx2"/>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6003;p65">
              <a:extLst>
                <a:ext uri="{FF2B5EF4-FFF2-40B4-BE49-F238E27FC236}">
                  <a16:creationId xmlns:a16="http://schemas.microsoft.com/office/drawing/2014/main" id="{3F6108BF-C872-4696-9382-5119F05CEB40}"/>
                </a:ext>
              </a:extLst>
            </p:cNvPr>
            <p:cNvSpPr/>
            <p:nvPr/>
          </p:nvSpPr>
          <p:spPr>
            <a:xfrm>
              <a:off x="4786800" y="1771750"/>
              <a:ext cx="2340600" cy="2340600"/>
            </a:xfrm>
            <a:prstGeom prst="ellipse">
              <a:avLst/>
            </a:prstGeom>
            <a:solidFill>
              <a:srgbClr val="BAC8D3"/>
            </a:solidFill>
            <a:ln>
              <a:solidFill>
                <a:schemeClr val="tx2"/>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6004;p65">
              <a:extLst>
                <a:ext uri="{FF2B5EF4-FFF2-40B4-BE49-F238E27FC236}">
                  <a16:creationId xmlns:a16="http://schemas.microsoft.com/office/drawing/2014/main" id="{DB198A6A-FAED-40B2-843D-283CDDC22CDE}"/>
                </a:ext>
              </a:extLst>
            </p:cNvPr>
            <p:cNvSpPr/>
            <p:nvPr/>
          </p:nvSpPr>
          <p:spPr>
            <a:xfrm>
              <a:off x="5218655" y="2203449"/>
              <a:ext cx="1476901" cy="1477202"/>
            </a:xfrm>
            <a:prstGeom prst="ellipse">
              <a:avLst/>
            </a:prstGeom>
            <a:solidFill>
              <a:srgbClr val="CFD9E0"/>
            </a:solidFill>
            <a:ln>
              <a:solidFill>
                <a:schemeClr val="tx2"/>
              </a:solidFill>
            </a:ln>
          </p:spPr>
          <p:txBody>
            <a:bodyPr spcFirstLastPara="1" wrap="square" lIns="91425" tIns="91425" rIns="91425" bIns="91425" anchor="ctr" anchorCtr="0">
              <a:noAutofit/>
            </a:bodyPr>
            <a:lstStyle/>
            <a:p>
              <a:pPr marL="0" lvl="0" indent="0" algn="ctr" rtl="0">
                <a:spcBef>
                  <a:spcPts val="0"/>
                </a:spcBef>
                <a:spcAft>
                  <a:spcPts val="0"/>
                </a:spcAft>
                <a:buNone/>
              </a:pPr>
              <a:r>
                <a:rPr lang="es-MX" b="1" i="1">
                  <a:latin typeface="Alegreya Sans"/>
                </a:rPr>
                <a:t>3</a:t>
              </a:r>
              <a:endParaRPr b="1" i="1">
                <a:latin typeface="Alegreya Sans"/>
              </a:endParaRPr>
            </a:p>
          </p:txBody>
        </p:sp>
      </p:grpSp>
      <p:grpSp>
        <p:nvGrpSpPr>
          <p:cNvPr id="31" name="Google Shape;6000;p65">
            <a:extLst>
              <a:ext uri="{FF2B5EF4-FFF2-40B4-BE49-F238E27FC236}">
                <a16:creationId xmlns:a16="http://schemas.microsoft.com/office/drawing/2014/main" id="{971FFD35-CE0C-46DA-87FF-4955CAF37D0E}"/>
              </a:ext>
            </a:extLst>
          </p:cNvPr>
          <p:cNvGrpSpPr/>
          <p:nvPr/>
        </p:nvGrpSpPr>
        <p:grpSpPr>
          <a:xfrm>
            <a:off x="3705980" y="941593"/>
            <a:ext cx="379227" cy="325711"/>
            <a:chOff x="3990000" y="975400"/>
            <a:chExt cx="3934200" cy="3933300"/>
          </a:xfrm>
        </p:grpSpPr>
        <p:sp>
          <p:nvSpPr>
            <p:cNvPr id="32" name="Google Shape;6001;p65">
              <a:extLst>
                <a:ext uri="{FF2B5EF4-FFF2-40B4-BE49-F238E27FC236}">
                  <a16:creationId xmlns:a16="http://schemas.microsoft.com/office/drawing/2014/main" id="{F0044C85-57B0-4378-81CD-A16B6F3F2720}"/>
                </a:ext>
              </a:extLst>
            </p:cNvPr>
            <p:cNvSpPr/>
            <p:nvPr/>
          </p:nvSpPr>
          <p:spPr>
            <a:xfrm>
              <a:off x="3990000" y="975400"/>
              <a:ext cx="3934200" cy="3933300"/>
            </a:xfrm>
            <a:prstGeom prst="ellipse">
              <a:avLst/>
            </a:prstGeom>
            <a:solidFill>
              <a:srgbClr val="667E92"/>
            </a:solidFill>
            <a:ln>
              <a:solidFill>
                <a:schemeClr val="tx2"/>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6002;p65">
              <a:extLst>
                <a:ext uri="{FF2B5EF4-FFF2-40B4-BE49-F238E27FC236}">
                  <a16:creationId xmlns:a16="http://schemas.microsoft.com/office/drawing/2014/main" id="{200FB4E5-876C-4509-B1B5-18EB259C21F8}"/>
                </a:ext>
              </a:extLst>
            </p:cNvPr>
            <p:cNvSpPr/>
            <p:nvPr/>
          </p:nvSpPr>
          <p:spPr>
            <a:xfrm>
              <a:off x="4346550" y="1331800"/>
              <a:ext cx="3221100" cy="3220500"/>
            </a:xfrm>
            <a:prstGeom prst="ellipse">
              <a:avLst/>
            </a:prstGeom>
            <a:solidFill>
              <a:srgbClr val="869FB2"/>
            </a:solidFill>
            <a:ln>
              <a:solidFill>
                <a:schemeClr val="tx2"/>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6003;p65">
              <a:extLst>
                <a:ext uri="{FF2B5EF4-FFF2-40B4-BE49-F238E27FC236}">
                  <a16:creationId xmlns:a16="http://schemas.microsoft.com/office/drawing/2014/main" id="{65030C7F-ED9B-45A4-A4ED-C7A312F33AA5}"/>
                </a:ext>
              </a:extLst>
            </p:cNvPr>
            <p:cNvSpPr/>
            <p:nvPr/>
          </p:nvSpPr>
          <p:spPr>
            <a:xfrm>
              <a:off x="4786800" y="1771750"/>
              <a:ext cx="2340600" cy="2340600"/>
            </a:xfrm>
            <a:prstGeom prst="ellipse">
              <a:avLst/>
            </a:prstGeom>
            <a:solidFill>
              <a:srgbClr val="BAC8D3"/>
            </a:solidFill>
            <a:ln>
              <a:solidFill>
                <a:schemeClr val="tx2"/>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6004;p65">
              <a:extLst>
                <a:ext uri="{FF2B5EF4-FFF2-40B4-BE49-F238E27FC236}">
                  <a16:creationId xmlns:a16="http://schemas.microsoft.com/office/drawing/2014/main" id="{941C18C4-78DD-48D6-B412-A64C5F287A3E}"/>
                </a:ext>
              </a:extLst>
            </p:cNvPr>
            <p:cNvSpPr/>
            <p:nvPr/>
          </p:nvSpPr>
          <p:spPr>
            <a:xfrm>
              <a:off x="5218650" y="2203450"/>
              <a:ext cx="1476900" cy="1477200"/>
            </a:xfrm>
            <a:prstGeom prst="ellipse">
              <a:avLst/>
            </a:prstGeom>
            <a:solidFill>
              <a:srgbClr val="CFD9E0"/>
            </a:solidFill>
            <a:ln>
              <a:solidFill>
                <a:schemeClr val="tx2"/>
              </a:solidFill>
            </a:ln>
          </p:spPr>
          <p:txBody>
            <a:bodyPr spcFirstLastPara="1" wrap="square" lIns="91425" tIns="91425" rIns="91425" bIns="91425" anchor="ctr" anchorCtr="0">
              <a:noAutofit/>
            </a:bodyPr>
            <a:lstStyle/>
            <a:p>
              <a:pPr marL="0" lvl="0" indent="0" algn="ctr" rtl="0">
                <a:spcBef>
                  <a:spcPts val="0"/>
                </a:spcBef>
                <a:spcAft>
                  <a:spcPts val="0"/>
                </a:spcAft>
                <a:buNone/>
              </a:pPr>
              <a:r>
                <a:rPr lang="es-MX" b="1" i="1">
                  <a:latin typeface="Alegreya Sans"/>
                </a:rPr>
                <a:t>4</a:t>
              </a:r>
              <a:endParaRPr b="1" i="1">
                <a:latin typeface="Alegreya Sans"/>
              </a:endParaRPr>
            </a:p>
          </p:txBody>
        </p:sp>
      </p:grpSp>
      <p:grpSp>
        <p:nvGrpSpPr>
          <p:cNvPr id="36" name="Google Shape;6000;p65">
            <a:extLst>
              <a:ext uri="{FF2B5EF4-FFF2-40B4-BE49-F238E27FC236}">
                <a16:creationId xmlns:a16="http://schemas.microsoft.com/office/drawing/2014/main" id="{4B3C2E4B-3A5A-4FFC-B143-942008A4699B}"/>
              </a:ext>
            </a:extLst>
          </p:cNvPr>
          <p:cNvGrpSpPr/>
          <p:nvPr/>
        </p:nvGrpSpPr>
        <p:grpSpPr>
          <a:xfrm>
            <a:off x="5250194" y="1694120"/>
            <a:ext cx="379227" cy="325711"/>
            <a:chOff x="3990000" y="975400"/>
            <a:chExt cx="3934200" cy="3933300"/>
          </a:xfrm>
        </p:grpSpPr>
        <p:sp>
          <p:nvSpPr>
            <p:cNvPr id="37" name="Google Shape;6001;p65">
              <a:extLst>
                <a:ext uri="{FF2B5EF4-FFF2-40B4-BE49-F238E27FC236}">
                  <a16:creationId xmlns:a16="http://schemas.microsoft.com/office/drawing/2014/main" id="{426C1198-3A32-42A7-964A-055831FDCB4B}"/>
                </a:ext>
              </a:extLst>
            </p:cNvPr>
            <p:cNvSpPr/>
            <p:nvPr/>
          </p:nvSpPr>
          <p:spPr>
            <a:xfrm>
              <a:off x="3990000" y="975400"/>
              <a:ext cx="3934200" cy="3933300"/>
            </a:xfrm>
            <a:prstGeom prst="ellipse">
              <a:avLst/>
            </a:prstGeom>
            <a:solidFill>
              <a:srgbClr val="667E92"/>
            </a:solidFill>
            <a:ln>
              <a:solidFill>
                <a:schemeClr val="tx2"/>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6002;p65">
              <a:extLst>
                <a:ext uri="{FF2B5EF4-FFF2-40B4-BE49-F238E27FC236}">
                  <a16:creationId xmlns:a16="http://schemas.microsoft.com/office/drawing/2014/main" id="{37DFF4DB-9A39-4997-B6B4-1D27EA93FAB1}"/>
                </a:ext>
              </a:extLst>
            </p:cNvPr>
            <p:cNvSpPr/>
            <p:nvPr/>
          </p:nvSpPr>
          <p:spPr>
            <a:xfrm>
              <a:off x="4346550" y="1331800"/>
              <a:ext cx="3221100" cy="3220500"/>
            </a:xfrm>
            <a:prstGeom prst="ellipse">
              <a:avLst/>
            </a:prstGeom>
            <a:solidFill>
              <a:srgbClr val="869FB2"/>
            </a:solidFill>
            <a:ln>
              <a:solidFill>
                <a:schemeClr val="tx2"/>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6003;p65">
              <a:extLst>
                <a:ext uri="{FF2B5EF4-FFF2-40B4-BE49-F238E27FC236}">
                  <a16:creationId xmlns:a16="http://schemas.microsoft.com/office/drawing/2014/main" id="{391A5439-4F41-47FC-A88B-752F6E29D1C7}"/>
                </a:ext>
              </a:extLst>
            </p:cNvPr>
            <p:cNvSpPr/>
            <p:nvPr/>
          </p:nvSpPr>
          <p:spPr>
            <a:xfrm>
              <a:off x="4786800" y="1771750"/>
              <a:ext cx="2340600" cy="2340600"/>
            </a:xfrm>
            <a:prstGeom prst="ellipse">
              <a:avLst/>
            </a:prstGeom>
            <a:solidFill>
              <a:srgbClr val="BAC8D3"/>
            </a:solidFill>
            <a:ln>
              <a:solidFill>
                <a:schemeClr val="tx2"/>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6004;p65">
              <a:extLst>
                <a:ext uri="{FF2B5EF4-FFF2-40B4-BE49-F238E27FC236}">
                  <a16:creationId xmlns:a16="http://schemas.microsoft.com/office/drawing/2014/main" id="{3942634D-9410-4FD7-8A03-2C9D660B5EBD}"/>
                </a:ext>
              </a:extLst>
            </p:cNvPr>
            <p:cNvSpPr/>
            <p:nvPr/>
          </p:nvSpPr>
          <p:spPr>
            <a:xfrm>
              <a:off x="5218650" y="2203450"/>
              <a:ext cx="1476900" cy="1477200"/>
            </a:xfrm>
            <a:prstGeom prst="ellipse">
              <a:avLst/>
            </a:prstGeom>
            <a:solidFill>
              <a:srgbClr val="CFD9E0"/>
            </a:solidFill>
            <a:ln>
              <a:solidFill>
                <a:schemeClr val="tx2"/>
              </a:solidFill>
            </a:ln>
          </p:spPr>
          <p:txBody>
            <a:bodyPr spcFirstLastPara="1" wrap="square" lIns="91425" tIns="91425" rIns="91425" bIns="91425" anchor="ctr" anchorCtr="0">
              <a:noAutofit/>
            </a:bodyPr>
            <a:lstStyle/>
            <a:p>
              <a:pPr marL="0" lvl="0" indent="0" algn="ctr" rtl="0">
                <a:spcBef>
                  <a:spcPts val="0"/>
                </a:spcBef>
                <a:spcAft>
                  <a:spcPts val="0"/>
                </a:spcAft>
                <a:buNone/>
              </a:pPr>
              <a:r>
                <a:rPr lang="es-MX" b="1" i="1">
                  <a:latin typeface="Alegreya Sans"/>
                </a:rPr>
                <a:t>5</a:t>
              </a:r>
              <a:endParaRPr b="1" i="1">
                <a:latin typeface="Alegreya Sans"/>
              </a:endParaRPr>
            </a:p>
          </p:txBody>
        </p:sp>
      </p:grpSp>
      <p:grpSp>
        <p:nvGrpSpPr>
          <p:cNvPr id="41" name="Google Shape;6000;p65">
            <a:extLst>
              <a:ext uri="{FF2B5EF4-FFF2-40B4-BE49-F238E27FC236}">
                <a16:creationId xmlns:a16="http://schemas.microsoft.com/office/drawing/2014/main" id="{DDB01F2B-955F-4789-8AE4-F56E473E2663}"/>
              </a:ext>
            </a:extLst>
          </p:cNvPr>
          <p:cNvGrpSpPr/>
          <p:nvPr/>
        </p:nvGrpSpPr>
        <p:grpSpPr>
          <a:xfrm>
            <a:off x="3861225" y="2571750"/>
            <a:ext cx="379227" cy="325711"/>
            <a:chOff x="3990000" y="975400"/>
            <a:chExt cx="3934200" cy="3933300"/>
          </a:xfrm>
        </p:grpSpPr>
        <p:sp>
          <p:nvSpPr>
            <p:cNvPr id="42" name="Google Shape;6001;p65">
              <a:extLst>
                <a:ext uri="{FF2B5EF4-FFF2-40B4-BE49-F238E27FC236}">
                  <a16:creationId xmlns:a16="http://schemas.microsoft.com/office/drawing/2014/main" id="{5491BEB4-048C-4635-8C5C-F45E2468CC86}"/>
                </a:ext>
              </a:extLst>
            </p:cNvPr>
            <p:cNvSpPr/>
            <p:nvPr/>
          </p:nvSpPr>
          <p:spPr>
            <a:xfrm>
              <a:off x="3990000" y="975400"/>
              <a:ext cx="3934200" cy="3933300"/>
            </a:xfrm>
            <a:prstGeom prst="ellipse">
              <a:avLst/>
            </a:prstGeom>
            <a:solidFill>
              <a:srgbClr val="667E92"/>
            </a:solidFill>
            <a:ln>
              <a:solidFill>
                <a:schemeClr val="tx2"/>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6002;p65">
              <a:extLst>
                <a:ext uri="{FF2B5EF4-FFF2-40B4-BE49-F238E27FC236}">
                  <a16:creationId xmlns:a16="http://schemas.microsoft.com/office/drawing/2014/main" id="{5503E39B-CA50-48F1-8FB4-1692E6F36467}"/>
                </a:ext>
              </a:extLst>
            </p:cNvPr>
            <p:cNvSpPr/>
            <p:nvPr/>
          </p:nvSpPr>
          <p:spPr>
            <a:xfrm>
              <a:off x="4346550" y="1331800"/>
              <a:ext cx="3221100" cy="3220500"/>
            </a:xfrm>
            <a:prstGeom prst="ellipse">
              <a:avLst/>
            </a:prstGeom>
            <a:solidFill>
              <a:srgbClr val="869FB2"/>
            </a:solidFill>
            <a:ln>
              <a:solidFill>
                <a:schemeClr val="tx2"/>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6003;p65">
              <a:extLst>
                <a:ext uri="{FF2B5EF4-FFF2-40B4-BE49-F238E27FC236}">
                  <a16:creationId xmlns:a16="http://schemas.microsoft.com/office/drawing/2014/main" id="{10F64331-D607-475B-BFD4-88EF786924FD}"/>
                </a:ext>
              </a:extLst>
            </p:cNvPr>
            <p:cNvSpPr/>
            <p:nvPr/>
          </p:nvSpPr>
          <p:spPr>
            <a:xfrm>
              <a:off x="4786800" y="1771750"/>
              <a:ext cx="2340600" cy="2340600"/>
            </a:xfrm>
            <a:prstGeom prst="ellipse">
              <a:avLst/>
            </a:prstGeom>
            <a:solidFill>
              <a:srgbClr val="BAC8D3"/>
            </a:solidFill>
            <a:ln>
              <a:solidFill>
                <a:schemeClr val="tx2"/>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6004;p65">
              <a:extLst>
                <a:ext uri="{FF2B5EF4-FFF2-40B4-BE49-F238E27FC236}">
                  <a16:creationId xmlns:a16="http://schemas.microsoft.com/office/drawing/2014/main" id="{1EA59D79-5D2C-41C4-AB06-EBC470F270D6}"/>
                </a:ext>
              </a:extLst>
            </p:cNvPr>
            <p:cNvSpPr/>
            <p:nvPr/>
          </p:nvSpPr>
          <p:spPr>
            <a:xfrm>
              <a:off x="5218650" y="2203450"/>
              <a:ext cx="1476900" cy="1477200"/>
            </a:xfrm>
            <a:prstGeom prst="ellipse">
              <a:avLst/>
            </a:prstGeom>
            <a:solidFill>
              <a:srgbClr val="CFD9E0"/>
            </a:solidFill>
            <a:ln>
              <a:solidFill>
                <a:schemeClr val="tx2"/>
              </a:solidFill>
            </a:ln>
          </p:spPr>
          <p:txBody>
            <a:bodyPr spcFirstLastPara="1" wrap="square" lIns="91425" tIns="91425" rIns="91425" bIns="91425" anchor="ctr" anchorCtr="0">
              <a:noAutofit/>
            </a:bodyPr>
            <a:lstStyle/>
            <a:p>
              <a:pPr marL="0" lvl="0" indent="0" algn="ctr" rtl="0">
                <a:spcBef>
                  <a:spcPts val="0"/>
                </a:spcBef>
                <a:spcAft>
                  <a:spcPts val="0"/>
                </a:spcAft>
                <a:buNone/>
              </a:pPr>
              <a:r>
                <a:rPr lang="es-MX" b="1" i="1">
                  <a:latin typeface="Alegreya Sans"/>
                </a:rPr>
                <a:t>6</a:t>
              </a:r>
              <a:endParaRPr b="1" i="1">
                <a:latin typeface="Alegreya Sans"/>
              </a:endParaRPr>
            </a:p>
          </p:txBody>
        </p:sp>
      </p:grpSp>
      <p:sp>
        <p:nvSpPr>
          <p:cNvPr id="5" name="Rectángulo 4">
            <a:extLst>
              <a:ext uri="{FF2B5EF4-FFF2-40B4-BE49-F238E27FC236}">
                <a16:creationId xmlns:a16="http://schemas.microsoft.com/office/drawing/2014/main" id="{64331DB4-3D89-4E15-8430-1AD553B273C5}"/>
              </a:ext>
            </a:extLst>
          </p:cNvPr>
          <p:cNvSpPr/>
          <p:nvPr/>
        </p:nvSpPr>
        <p:spPr>
          <a:xfrm rot="5400000">
            <a:off x="2148470" y="1534576"/>
            <a:ext cx="727262" cy="237293"/>
          </a:xfrm>
          <a:prstGeom prst="rect">
            <a:avLst/>
          </a:prstGeom>
          <a:solidFill>
            <a:schemeClr val="accent5">
              <a:lumMod val="75000"/>
            </a:schemeClr>
          </a:solidFill>
          <a:ln>
            <a:solidFill>
              <a:schemeClr val="accent5">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MX" sz="1200">
                <a:solidFill>
                  <a:schemeClr val="tx1">
                    <a:lumMod val="50000"/>
                  </a:schemeClr>
                </a:solidFill>
              </a:rPr>
              <a:t>Ayuda</a:t>
            </a:r>
            <a:endParaRPr lang="en-US">
              <a:solidFill>
                <a:schemeClr val="tx1">
                  <a:lumMod val="50000"/>
                </a:schemeClr>
              </a:solidFill>
            </a:endParaRPr>
          </a:p>
        </p:txBody>
      </p:sp>
      <p:sp>
        <p:nvSpPr>
          <p:cNvPr id="46" name="Rectángulo 45">
            <a:extLst>
              <a:ext uri="{FF2B5EF4-FFF2-40B4-BE49-F238E27FC236}">
                <a16:creationId xmlns:a16="http://schemas.microsoft.com/office/drawing/2014/main" id="{F9056CF3-CB3E-42B5-AC65-2786C7640A87}"/>
              </a:ext>
            </a:extLst>
          </p:cNvPr>
          <p:cNvSpPr/>
          <p:nvPr/>
        </p:nvSpPr>
        <p:spPr>
          <a:xfrm rot="5400000">
            <a:off x="2622432" y="1539099"/>
            <a:ext cx="724175" cy="237293"/>
          </a:xfrm>
          <a:prstGeom prst="rect">
            <a:avLst/>
          </a:prstGeom>
          <a:solidFill>
            <a:schemeClr val="accent5">
              <a:lumMod val="75000"/>
            </a:schemeClr>
          </a:solidFill>
          <a:ln>
            <a:solidFill>
              <a:schemeClr val="accent5">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MX" sz="1000">
                <a:solidFill>
                  <a:schemeClr val="tx1">
                    <a:lumMod val="50000"/>
                  </a:schemeClr>
                </a:solidFill>
              </a:rPr>
              <a:t>Objetivos</a:t>
            </a:r>
            <a:endParaRPr lang="en-US" sz="1000">
              <a:solidFill>
                <a:schemeClr val="tx1">
                  <a:lumMod val="50000"/>
                </a:schemeClr>
              </a:solidFill>
            </a:endParaRPr>
          </a:p>
        </p:txBody>
      </p:sp>
      <p:sp>
        <p:nvSpPr>
          <p:cNvPr id="47" name="Rectángulo 46">
            <a:extLst>
              <a:ext uri="{FF2B5EF4-FFF2-40B4-BE49-F238E27FC236}">
                <a16:creationId xmlns:a16="http://schemas.microsoft.com/office/drawing/2014/main" id="{57604565-5A9A-4732-9EFA-A5AFE88A5358}"/>
              </a:ext>
            </a:extLst>
          </p:cNvPr>
          <p:cNvSpPr/>
          <p:nvPr/>
        </p:nvSpPr>
        <p:spPr>
          <a:xfrm rot="5400000">
            <a:off x="3101848" y="1536066"/>
            <a:ext cx="730240" cy="237293"/>
          </a:xfrm>
          <a:prstGeom prst="rect">
            <a:avLst/>
          </a:prstGeom>
          <a:solidFill>
            <a:schemeClr val="accent5">
              <a:lumMod val="75000"/>
            </a:schemeClr>
          </a:solidFill>
          <a:ln>
            <a:solidFill>
              <a:schemeClr val="accent5">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MX" sz="1100">
                <a:solidFill>
                  <a:schemeClr val="tx1">
                    <a:lumMod val="50000"/>
                  </a:schemeClr>
                </a:solidFill>
              </a:rPr>
              <a:t>Glosario</a:t>
            </a:r>
            <a:endParaRPr lang="en-US">
              <a:solidFill>
                <a:schemeClr val="tx1">
                  <a:lumMod val="50000"/>
                </a:schemeClr>
              </a:solidFill>
            </a:endParaRPr>
          </a:p>
        </p:txBody>
      </p:sp>
      <p:sp>
        <p:nvSpPr>
          <p:cNvPr id="49" name="Rectángulo 48">
            <a:extLst>
              <a:ext uri="{FF2B5EF4-FFF2-40B4-BE49-F238E27FC236}">
                <a16:creationId xmlns:a16="http://schemas.microsoft.com/office/drawing/2014/main" id="{E4ABC2C3-84DD-40D9-B90F-4C8256586F17}"/>
              </a:ext>
            </a:extLst>
          </p:cNvPr>
          <p:cNvSpPr/>
          <p:nvPr/>
        </p:nvSpPr>
        <p:spPr>
          <a:xfrm rot="5400000">
            <a:off x="3536311" y="1545706"/>
            <a:ext cx="730240" cy="237293"/>
          </a:xfrm>
          <a:prstGeom prst="rect">
            <a:avLst/>
          </a:prstGeom>
          <a:solidFill>
            <a:schemeClr val="accent5">
              <a:lumMod val="75000"/>
            </a:schemeClr>
          </a:solidFill>
          <a:ln>
            <a:solidFill>
              <a:schemeClr val="accent5">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MX" sz="800">
                <a:solidFill>
                  <a:schemeClr val="tx1">
                    <a:lumMod val="50000"/>
                  </a:schemeClr>
                </a:solidFill>
              </a:rPr>
              <a:t>Referencias</a:t>
            </a:r>
            <a:endParaRPr lang="en-US">
              <a:solidFill>
                <a:schemeClr val="tx1">
                  <a:lumMod val="50000"/>
                </a:schemeClr>
              </a:solidFill>
            </a:endParaRPr>
          </a:p>
        </p:txBody>
      </p:sp>
    </p:spTree>
    <p:extLst>
      <p:ext uri="{BB962C8B-B14F-4D97-AF65-F5344CB8AC3E}">
        <p14:creationId xmlns:p14="http://schemas.microsoft.com/office/powerpoint/2010/main" val="35635064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266DD33F-A2E0-4804-BBAD-80CAB0CFDBBD}"/>
              </a:ext>
            </a:extLst>
          </p:cNvPr>
          <p:cNvPicPr>
            <a:picLocks noChangeAspect="1"/>
          </p:cNvPicPr>
          <p:nvPr/>
        </p:nvPicPr>
        <p:blipFill>
          <a:blip r:embed="rId2"/>
          <a:stretch>
            <a:fillRect/>
          </a:stretch>
        </p:blipFill>
        <p:spPr>
          <a:xfrm>
            <a:off x="2217296" y="630893"/>
            <a:ext cx="7022955" cy="4512607"/>
          </a:xfrm>
          <a:prstGeom prst="rect">
            <a:avLst/>
          </a:prstGeom>
        </p:spPr>
      </p:pic>
      <p:pic>
        <p:nvPicPr>
          <p:cNvPr id="10" name="Imagen 9">
            <a:extLst>
              <a:ext uri="{FF2B5EF4-FFF2-40B4-BE49-F238E27FC236}">
                <a16:creationId xmlns:a16="http://schemas.microsoft.com/office/drawing/2014/main" id="{A4D3D690-5BB2-45A2-8583-0FF67DACA724}"/>
              </a:ext>
            </a:extLst>
          </p:cNvPr>
          <p:cNvPicPr>
            <a:picLocks noChangeAspect="1"/>
          </p:cNvPicPr>
          <p:nvPr/>
        </p:nvPicPr>
        <p:blipFill rotWithShape="1">
          <a:blip r:embed="rId3">
            <a:extLst>
              <a:ext uri="{BEBA8EAE-BF5A-486C-A8C5-ECC9F3942E4B}">
                <a14:imgProps xmlns:a14="http://schemas.microsoft.com/office/drawing/2010/main">
                  <a14:imgLayer r:embed="rId4">
                    <a14:imgEffect>
                      <a14:sharpenSoften amount="25000"/>
                    </a14:imgEffect>
                  </a14:imgLayer>
                </a14:imgProps>
              </a:ext>
            </a:extLst>
          </a:blip>
          <a:srcRect t="1429" r="78170"/>
          <a:stretch/>
        </p:blipFill>
        <p:spPr>
          <a:xfrm>
            <a:off x="0" y="616688"/>
            <a:ext cx="2121045" cy="3419473"/>
          </a:xfrm>
          <a:prstGeom prst="rect">
            <a:avLst/>
          </a:prstGeom>
        </p:spPr>
      </p:pic>
      <p:pic>
        <p:nvPicPr>
          <p:cNvPr id="2050" name="Picture 2" descr="UGPP ( Unidad de Gestión Pensional y Parafiscales)">
            <a:extLst>
              <a:ext uri="{FF2B5EF4-FFF2-40B4-BE49-F238E27FC236}">
                <a16:creationId xmlns:a16="http://schemas.microsoft.com/office/drawing/2014/main" id="{7455F905-F91D-4967-B91B-9DC7365E7BB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86706" y="14205"/>
            <a:ext cx="1257294" cy="553875"/>
          </a:xfrm>
          <a:prstGeom prst="rect">
            <a:avLst/>
          </a:prstGeom>
          <a:noFill/>
          <a:extLst>
            <a:ext uri="{909E8E84-426E-40DD-AFC4-6F175D3DCCD1}">
              <a14:hiddenFill xmlns:a14="http://schemas.microsoft.com/office/drawing/2010/main">
                <a:solidFill>
                  <a:srgbClr val="FFFFFF"/>
                </a:solidFill>
              </a14:hiddenFill>
            </a:ext>
          </a:extLst>
        </p:spPr>
      </p:pic>
      <p:sp>
        <p:nvSpPr>
          <p:cNvPr id="48" name="Google Shape;490;p32">
            <a:extLst>
              <a:ext uri="{FF2B5EF4-FFF2-40B4-BE49-F238E27FC236}">
                <a16:creationId xmlns:a16="http://schemas.microsoft.com/office/drawing/2014/main" id="{21221495-A11F-4BD8-987D-465DBD6A3917}"/>
              </a:ext>
            </a:extLst>
          </p:cNvPr>
          <p:cNvSpPr/>
          <p:nvPr/>
        </p:nvSpPr>
        <p:spPr>
          <a:xfrm>
            <a:off x="0" y="14205"/>
            <a:ext cx="3543443" cy="572620"/>
          </a:xfrm>
          <a:custGeom>
            <a:avLst/>
            <a:gdLst/>
            <a:ahLst/>
            <a:cxnLst/>
            <a:rect l="l" t="t" r="r" b="b"/>
            <a:pathLst>
              <a:path w="251531" h="78200" extrusionOk="0">
                <a:moveTo>
                  <a:pt x="0" y="0"/>
                </a:moveTo>
                <a:lnTo>
                  <a:pt x="4353" y="78200"/>
                </a:lnTo>
                <a:lnTo>
                  <a:pt x="237343" y="78200"/>
                </a:lnTo>
                <a:lnTo>
                  <a:pt x="251531" y="5482"/>
                </a:lnTo>
                <a:close/>
              </a:path>
            </a:pathLst>
          </a:custGeom>
          <a:solidFill>
            <a:schemeClr val="lt2"/>
          </a:solidFill>
          <a:ln>
            <a:noFill/>
          </a:ln>
        </p:spPr>
        <p:txBody>
          <a:bodyPr/>
          <a:lstStyle/>
          <a:p>
            <a:pPr algn="ctr">
              <a:buClr>
                <a:schemeClr val="dk1"/>
              </a:buClr>
              <a:buSzPts val="3000"/>
            </a:pPr>
            <a:r>
              <a:rPr lang="es-MX" sz="3000">
                <a:solidFill>
                  <a:schemeClr val="dk1"/>
                </a:solidFill>
                <a:latin typeface="Alegreya Sans ExtraBold"/>
                <a:sym typeface="Alegreya Sans ExtraBold"/>
              </a:rPr>
              <a:t>Estructura</a:t>
            </a:r>
            <a:endParaRPr lang="en-US" sz="3000">
              <a:solidFill>
                <a:schemeClr val="dk1"/>
              </a:solidFill>
              <a:latin typeface="Alegreya Sans ExtraBold"/>
              <a:sym typeface="Alegreya Sans ExtraBold"/>
            </a:endParaRPr>
          </a:p>
        </p:txBody>
      </p:sp>
      <p:grpSp>
        <p:nvGrpSpPr>
          <p:cNvPr id="9" name="Google Shape;6000;p65">
            <a:extLst>
              <a:ext uri="{FF2B5EF4-FFF2-40B4-BE49-F238E27FC236}">
                <a16:creationId xmlns:a16="http://schemas.microsoft.com/office/drawing/2014/main" id="{42128E82-CB6E-4ACC-8203-668515C4FA8C}"/>
              </a:ext>
            </a:extLst>
          </p:cNvPr>
          <p:cNvGrpSpPr/>
          <p:nvPr/>
        </p:nvGrpSpPr>
        <p:grpSpPr>
          <a:xfrm>
            <a:off x="8072408" y="2438407"/>
            <a:ext cx="379227" cy="325711"/>
            <a:chOff x="3990000" y="975400"/>
            <a:chExt cx="3934200" cy="3933300"/>
          </a:xfrm>
        </p:grpSpPr>
        <p:sp>
          <p:nvSpPr>
            <p:cNvPr id="11" name="Google Shape;6001;p65">
              <a:extLst>
                <a:ext uri="{FF2B5EF4-FFF2-40B4-BE49-F238E27FC236}">
                  <a16:creationId xmlns:a16="http://schemas.microsoft.com/office/drawing/2014/main" id="{CE7E9868-4B89-4562-BAFE-750495B0B54F}"/>
                </a:ext>
              </a:extLst>
            </p:cNvPr>
            <p:cNvSpPr/>
            <p:nvPr/>
          </p:nvSpPr>
          <p:spPr>
            <a:xfrm>
              <a:off x="3990000" y="975400"/>
              <a:ext cx="3934200" cy="3933300"/>
            </a:xfrm>
            <a:prstGeom prst="ellipse">
              <a:avLst/>
            </a:prstGeom>
            <a:solidFill>
              <a:srgbClr val="667E92"/>
            </a:solidFill>
            <a:ln>
              <a:solidFill>
                <a:schemeClr val="tx2"/>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002;p65">
              <a:extLst>
                <a:ext uri="{FF2B5EF4-FFF2-40B4-BE49-F238E27FC236}">
                  <a16:creationId xmlns:a16="http://schemas.microsoft.com/office/drawing/2014/main" id="{57ACF83A-74DF-4F84-A0EE-A7DA78669F1C}"/>
                </a:ext>
              </a:extLst>
            </p:cNvPr>
            <p:cNvSpPr/>
            <p:nvPr/>
          </p:nvSpPr>
          <p:spPr>
            <a:xfrm>
              <a:off x="4346550" y="1331800"/>
              <a:ext cx="3221100" cy="3220500"/>
            </a:xfrm>
            <a:prstGeom prst="ellipse">
              <a:avLst/>
            </a:prstGeom>
            <a:solidFill>
              <a:srgbClr val="869FB2"/>
            </a:solidFill>
            <a:ln>
              <a:solidFill>
                <a:schemeClr val="tx2"/>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6003;p65">
              <a:extLst>
                <a:ext uri="{FF2B5EF4-FFF2-40B4-BE49-F238E27FC236}">
                  <a16:creationId xmlns:a16="http://schemas.microsoft.com/office/drawing/2014/main" id="{D3B92729-7E7A-4E54-BA5E-448A4352DCA2}"/>
                </a:ext>
              </a:extLst>
            </p:cNvPr>
            <p:cNvSpPr/>
            <p:nvPr/>
          </p:nvSpPr>
          <p:spPr>
            <a:xfrm>
              <a:off x="4786800" y="1771750"/>
              <a:ext cx="2340600" cy="2340600"/>
            </a:xfrm>
            <a:prstGeom prst="ellipse">
              <a:avLst/>
            </a:prstGeom>
            <a:solidFill>
              <a:srgbClr val="BAC8D3"/>
            </a:solidFill>
            <a:ln>
              <a:solidFill>
                <a:schemeClr val="tx2"/>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6004;p65">
              <a:extLst>
                <a:ext uri="{FF2B5EF4-FFF2-40B4-BE49-F238E27FC236}">
                  <a16:creationId xmlns:a16="http://schemas.microsoft.com/office/drawing/2014/main" id="{F20C17C6-2065-4122-BD7B-19399125A62A}"/>
                </a:ext>
              </a:extLst>
            </p:cNvPr>
            <p:cNvSpPr/>
            <p:nvPr/>
          </p:nvSpPr>
          <p:spPr>
            <a:xfrm>
              <a:off x="5218650" y="2203450"/>
              <a:ext cx="1476900" cy="1477200"/>
            </a:xfrm>
            <a:prstGeom prst="ellipse">
              <a:avLst/>
            </a:prstGeom>
            <a:solidFill>
              <a:srgbClr val="CFD9E0"/>
            </a:solidFill>
            <a:ln>
              <a:solidFill>
                <a:schemeClr val="tx2"/>
              </a:solidFill>
            </a:ln>
          </p:spPr>
          <p:txBody>
            <a:bodyPr spcFirstLastPara="1" wrap="square" lIns="91425" tIns="91425" rIns="91425" bIns="91425" anchor="ctr" anchorCtr="0">
              <a:noAutofit/>
            </a:bodyPr>
            <a:lstStyle/>
            <a:p>
              <a:pPr marL="0" lvl="0" indent="0" algn="ctr" rtl="0">
                <a:spcBef>
                  <a:spcPts val="0"/>
                </a:spcBef>
                <a:spcAft>
                  <a:spcPts val="0"/>
                </a:spcAft>
                <a:buNone/>
              </a:pPr>
              <a:r>
                <a:rPr lang="es-MX" b="1" i="1">
                  <a:latin typeface="Alegreya Sans"/>
                </a:rPr>
                <a:t>1</a:t>
              </a:r>
              <a:endParaRPr b="1" i="1">
                <a:latin typeface="Alegreya Sans"/>
              </a:endParaRPr>
            </a:p>
          </p:txBody>
        </p:sp>
      </p:grpSp>
      <p:grpSp>
        <p:nvGrpSpPr>
          <p:cNvPr id="20" name="Google Shape;6000;p65">
            <a:extLst>
              <a:ext uri="{FF2B5EF4-FFF2-40B4-BE49-F238E27FC236}">
                <a16:creationId xmlns:a16="http://schemas.microsoft.com/office/drawing/2014/main" id="{5C635315-CAAE-4FC2-972B-17353284822C}"/>
              </a:ext>
            </a:extLst>
          </p:cNvPr>
          <p:cNvGrpSpPr/>
          <p:nvPr/>
        </p:nvGrpSpPr>
        <p:grpSpPr>
          <a:xfrm>
            <a:off x="8143589" y="3783851"/>
            <a:ext cx="379227" cy="325711"/>
            <a:chOff x="3990000" y="975400"/>
            <a:chExt cx="3934200" cy="3933300"/>
          </a:xfrm>
        </p:grpSpPr>
        <p:sp>
          <p:nvSpPr>
            <p:cNvPr id="21" name="Google Shape;6001;p65">
              <a:extLst>
                <a:ext uri="{FF2B5EF4-FFF2-40B4-BE49-F238E27FC236}">
                  <a16:creationId xmlns:a16="http://schemas.microsoft.com/office/drawing/2014/main" id="{5E4F3225-A02E-4397-A453-FA6A1D36362C}"/>
                </a:ext>
              </a:extLst>
            </p:cNvPr>
            <p:cNvSpPr/>
            <p:nvPr/>
          </p:nvSpPr>
          <p:spPr>
            <a:xfrm>
              <a:off x="3990000" y="975400"/>
              <a:ext cx="3934200" cy="3933300"/>
            </a:xfrm>
            <a:prstGeom prst="ellipse">
              <a:avLst/>
            </a:prstGeom>
            <a:solidFill>
              <a:srgbClr val="667E92"/>
            </a:solidFill>
            <a:ln>
              <a:solidFill>
                <a:schemeClr val="tx2"/>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6002;p65">
              <a:extLst>
                <a:ext uri="{FF2B5EF4-FFF2-40B4-BE49-F238E27FC236}">
                  <a16:creationId xmlns:a16="http://schemas.microsoft.com/office/drawing/2014/main" id="{64B762FB-60E9-434C-B6BD-7533B75EDBA8}"/>
                </a:ext>
              </a:extLst>
            </p:cNvPr>
            <p:cNvSpPr/>
            <p:nvPr/>
          </p:nvSpPr>
          <p:spPr>
            <a:xfrm>
              <a:off x="4346550" y="1331800"/>
              <a:ext cx="3221100" cy="3220500"/>
            </a:xfrm>
            <a:prstGeom prst="ellipse">
              <a:avLst/>
            </a:prstGeom>
            <a:solidFill>
              <a:srgbClr val="869FB2"/>
            </a:solidFill>
            <a:ln>
              <a:solidFill>
                <a:schemeClr val="tx2"/>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6003;p65">
              <a:extLst>
                <a:ext uri="{FF2B5EF4-FFF2-40B4-BE49-F238E27FC236}">
                  <a16:creationId xmlns:a16="http://schemas.microsoft.com/office/drawing/2014/main" id="{BDE56E17-318E-4D61-BAF8-45F74AB215D6}"/>
                </a:ext>
              </a:extLst>
            </p:cNvPr>
            <p:cNvSpPr/>
            <p:nvPr/>
          </p:nvSpPr>
          <p:spPr>
            <a:xfrm>
              <a:off x="4786800" y="1771750"/>
              <a:ext cx="2340600" cy="2340600"/>
            </a:xfrm>
            <a:prstGeom prst="ellipse">
              <a:avLst/>
            </a:prstGeom>
            <a:solidFill>
              <a:srgbClr val="BAC8D3"/>
            </a:solidFill>
            <a:ln>
              <a:solidFill>
                <a:schemeClr val="tx2"/>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6004;p65">
              <a:extLst>
                <a:ext uri="{FF2B5EF4-FFF2-40B4-BE49-F238E27FC236}">
                  <a16:creationId xmlns:a16="http://schemas.microsoft.com/office/drawing/2014/main" id="{A73B737B-BDE5-4EC4-9D72-CF3E74D92478}"/>
                </a:ext>
              </a:extLst>
            </p:cNvPr>
            <p:cNvSpPr/>
            <p:nvPr/>
          </p:nvSpPr>
          <p:spPr>
            <a:xfrm>
              <a:off x="5218650" y="2203450"/>
              <a:ext cx="1476900" cy="1477200"/>
            </a:xfrm>
            <a:prstGeom prst="ellipse">
              <a:avLst/>
            </a:prstGeom>
            <a:solidFill>
              <a:srgbClr val="CFD9E0"/>
            </a:solidFill>
            <a:ln>
              <a:solidFill>
                <a:schemeClr val="tx2"/>
              </a:solidFill>
            </a:ln>
          </p:spPr>
          <p:txBody>
            <a:bodyPr spcFirstLastPara="1" wrap="square" lIns="91425" tIns="91425" rIns="91425" bIns="91425" anchor="ctr" anchorCtr="0">
              <a:noAutofit/>
            </a:bodyPr>
            <a:lstStyle/>
            <a:p>
              <a:pPr marL="0" lvl="0" indent="0" algn="ctr" rtl="0">
                <a:spcBef>
                  <a:spcPts val="0"/>
                </a:spcBef>
                <a:spcAft>
                  <a:spcPts val="0"/>
                </a:spcAft>
                <a:buNone/>
              </a:pPr>
              <a:r>
                <a:rPr lang="es-MX" b="1" i="1">
                  <a:latin typeface="Alegreya Sans"/>
                </a:rPr>
                <a:t>2</a:t>
              </a:r>
              <a:endParaRPr b="1" i="1">
                <a:latin typeface="Alegreya Sans"/>
              </a:endParaRPr>
            </a:p>
          </p:txBody>
        </p:sp>
      </p:grpSp>
      <p:grpSp>
        <p:nvGrpSpPr>
          <p:cNvPr id="26" name="Google Shape;6000;p65">
            <a:extLst>
              <a:ext uri="{FF2B5EF4-FFF2-40B4-BE49-F238E27FC236}">
                <a16:creationId xmlns:a16="http://schemas.microsoft.com/office/drawing/2014/main" id="{95437525-E95A-4CB8-918D-83655FDD8E5B}"/>
              </a:ext>
            </a:extLst>
          </p:cNvPr>
          <p:cNvGrpSpPr/>
          <p:nvPr/>
        </p:nvGrpSpPr>
        <p:grpSpPr>
          <a:xfrm>
            <a:off x="3563599" y="4363956"/>
            <a:ext cx="379227" cy="325711"/>
            <a:chOff x="3990000" y="975400"/>
            <a:chExt cx="3934200" cy="3933300"/>
          </a:xfrm>
        </p:grpSpPr>
        <p:sp>
          <p:nvSpPr>
            <p:cNvPr id="27" name="Google Shape;6001;p65">
              <a:extLst>
                <a:ext uri="{FF2B5EF4-FFF2-40B4-BE49-F238E27FC236}">
                  <a16:creationId xmlns:a16="http://schemas.microsoft.com/office/drawing/2014/main" id="{3C140CB5-D75C-440C-AAEC-5C457C0B9A64}"/>
                </a:ext>
              </a:extLst>
            </p:cNvPr>
            <p:cNvSpPr/>
            <p:nvPr/>
          </p:nvSpPr>
          <p:spPr>
            <a:xfrm>
              <a:off x="3990000" y="975400"/>
              <a:ext cx="3934200" cy="3933300"/>
            </a:xfrm>
            <a:prstGeom prst="ellipse">
              <a:avLst/>
            </a:prstGeom>
            <a:solidFill>
              <a:srgbClr val="667E92"/>
            </a:solidFill>
            <a:ln>
              <a:solidFill>
                <a:schemeClr val="tx2"/>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6002;p65">
              <a:extLst>
                <a:ext uri="{FF2B5EF4-FFF2-40B4-BE49-F238E27FC236}">
                  <a16:creationId xmlns:a16="http://schemas.microsoft.com/office/drawing/2014/main" id="{B4103808-9BEA-48B1-A983-5AF01805079E}"/>
                </a:ext>
              </a:extLst>
            </p:cNvPr>
            <p:cNvSpPr/>
            <p:nvPr/>
          </p:nvSpPr>
          <p:spPr>
            <a:xfrm>
              <a:off x="4346550" y="1331800"/>
              <a:ext cx="3221100" cy="3220500"/>
            </a:xfrm>
            <a:prstGeom prst="ellipse">
              <a:avLst/>
            </a:prstGeom>
            <a:solidFill>
              <a:srgbClr val="869FB2"/>
            </a:solidFill>
            <a:ln>
              <a:solidFill>
                <a:schemeClr val="tx2"/>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6003;p65">
              <a:extLst>
                <a:ext uri="{FF2B5EF4-FFF2-40B4-BE49-F238E27FC236}">
                  <a16:creationId xmlns:a16="http://schemas.microsoft.com/office/drawing/2014/main" id="{3F6108BF-C872-4696-9382-5119F05CEB40}"/>
                </a:ext>
              </a:extLst>
            </p:cNvPr>
            <p:cNvSpPr/>
            <p:nvPr/>
          </p:nvSpPr>
          <p:spPr>
            <a:xfrm>
              <a:off x="4786800" y="1771750"/>
              <a:ext cx="2340600" cy="2340600"/>
            </a:xfrm>
            <a:prstGeom prst="ellipse">
              <a:avLst/>
            </a:prstGeom>
            <a:solidFill>
              <a:srgbClr val="BAC8D3"/>
            </a:solidFill>
            <a:ln>
              <a:solidFill>
                <a:schemeClr val="tx2"/>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6004;p65">
              <a:extLst>
                <a:ext uri="{FF2B5EF4-FFF2-40B4-BE49-F238E27FC236}">
                  <a16:creationId xmlns:a16="http://schemas.microsoft.com/office/drawing/2014/main" id="{DB198A6A-FAED-40B2-843D-283CDDC22CDE}"/>
                </a:ext>
              </a:extLst>
            </p:cNvPr>
            <p:cNvSpPr/>
            <p:nvPr/>
          </p:nvSpPr>
          <p:spPr>
            <a:xfrm>
              <a:off x="5218655" y="2203449"/>
              <a:ext cx="1476901" cy="1477202"/>
            </a:xfrm>
            <a:prstGeom prst="ellipse">
              <a:avLst/>
            </a:prstGeom>
            <a:solidFill>
              <a:srgbClr val="CFD9E0"/>
            </a:solidFill>
            <a:ln>
              <a:solidFill>
                <a:schemeClr val="tx2"/>
              </a:solidFill>
            </a:ln>
          </p:spPr>
          <p:txBody>
            <a:bodyPr spcFirstLastPara="1" wrap="square" lIns="91425" tIns="91425" rIns="91425" bIns="91425" anchor="ctr" anchorCtr="0">
              <a:noAutofit/>
            </a:bodyPr>
            <a:lstStyle/>
            <a:p>
              <a:pPr marL="0" lvl="0" indent="0" algn="ctr" rtl="0">
                <a:spcBef>
                  <a:spcPts val="0"/>
                </a:spcBef>
                <a:spcAft>
                  <a:spcPts val="0"/>
                </a:spcAft>
                <a:buNone/>
              </a:pPr>
              <a:r>
                <a:rPr lang="es-MX" b="1" i="1">
                  <a:latin typeface="Alegreya Sans"/>
                </a:rPr>
                <a:t>3</a:t>
              </a:r>
              <a:endParaRPr b="1" i="1">
                <a:latin typeface="Alegreya Sans"/>
              </a:endParaRPr>
            </a:p>
          </p:txBody>
        </p:sp>
      </p:grpSp>
      <p:sp>
        <p:nvSpPr>
          <p:cNvPr id="2" name="Rectángulo 1">
            <a:extLst>
              <a:ext uri="{FF2B5EF4-FFF2-40B4-BE49-F238E27FC236}">
                <a16:creationId xmlns:a16="http://schemas.microsoft.com/office/drawing/2014/main" id="{664A3F58-606F-6BC2-4C5B-FCCC414FA3AD}"/>
              </a:ext>
            </a:extLst>
          </p:cNvPr>
          <p:cNvSpPr/>
          <p:nvPr/>
        </p:nvSpPr>
        <p:spPr>
          <a:xfrm>
            <a:off x="2942580" y="2942580"/>
            <a:ext cx="5390623" cy="467513"/>
          </a:xfrm>
          <a:prstGeom prst="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es-CO"/>
          </a:p>
        </p:txBody>
      </p:sp>
      <p:sp>
        <p:nvSpPr>
          <p:cNvPr id="4" name="Rectángulo 3">
            <a:extLst>
              <a:ext uri="{FF2B5EF4-FFF2-40B4-BE49-F238E27FC236}">
                <a16:creationId xmlns:a16="http://schemas.microsoft.com/office/drawing/2014/main" id="{A8A0C8B5-3497-2FC0-6FE5-30024426EA52}"/>
              </a:ext>
            </a:extLst>
          </p:cNvPr>
          <p:cNvSpPr/>
          <p:nvPr/>
        </p:nvSpPr>
        <p:spPr>
          <a:xfrm>
            <a:off x="3368841" y="2825702"/>
            <a:ext cx="4920681" cy="80447"/>
          </a:xfrm>
          <a:prstGeom prst="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35839932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98"/>
        <p:cNvGrpSpPr/>
        <p:nvPr/>
      </p:nvGrpSpPr>
      <p:grpSpPr>
        <a:xfrm>
          <a:off x="0" y="0"/>
          <a:ext cx="0" cy="0"/>
          <a:chOff x="0" y="0"/>
          <a:chExt cx="0" cy="0"/>
        </a:xfrm>
      </p:grpSpPr>
      <p:sp>
        <p:nvSpPr>
          <p:cNvPr id="699" name="Google Shape;699;p37"/>
          <p:cNvSpPr/>
          <p:nvPr/>
        </p:nvSpPr>
        <p:spPr>
          <a:xfrm flipH="1">
            <a:off x="581242" y="3263073"/>
            <a:ext cx="2720308" cy="572620"/>
          </a:xfrm>
          <a:custGeom>
            <a:avLst/>
            <a:gdLst/>
            <a:ahLst/>
            <a:cxnLst/>
            <a:rect l="l" t="t" r="r" b="b"/>
            <a:pathLst>
              <a:path w="251531" h="78200" extrusionOk="0">
                <a:moveTo>
                  <a:pt x="0" y="0"/>
                </a:moveTo>
                <a:lnTo>
                  <a:pt x="4353" y="78200"/>
                </a:lnTo>
                <a:lnTo>
                  <a:pt x="237343" y="78200"/>
                </a:lnTo>
                <a:lnTo>
                  <a:pt x="251531" y="5482"/>
                </a:lnTo>
                <a:close/>
              </a:path>
            </a:pathLst>
          </a:custGeom>
          <a:solidFill>
            <a:schemeClr val="lt2"/>
          </a:solidFill>
          <a:ln>
            <a:noFill/>
          </a:ln>
        </p:spPr>
        <p:txBody>
          <a:bodyPr/>
          <a:lstStyle/>
          <a:p>
            <a:endParaRPr lang="es-CO"/>
          </a:p>
        </p:txBody>
      </p:sp>
      <p:sp>
        <p:nvSpPr>
          <p:cNvPr id="700" name="Google Shape;700;p37"/>
          <p:cNvSpPr txBox="1">
            <a:spLocks noGrp="1"/>
          </p:cNvSpPr>
          <p:nvPr>
            <p:ph type="title"/>
          </p:nvPr>
        </p:nvSpPr>
        <p:spPr>
          <a:xfrm flipH="1">
            <a:off x="720000" y="3361025"/>
            <a:ext cx="3661500" cy="376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s-MX"/>
              <a:t>Colorimetría y Diseño</a:t>
            </a:r>
            <a:endParaRPr/>
          </a:p>
        </p:txBody>
      </p:sp>
      <p:sp>
        <p:nvSpPr>
          <p:cNvPr id="701" name="Google Shape;701;p37"/>
          <p:cNvSpPr txBox="1">
            <a:spLocks noGrp="1"/>
          </p:cNvSpPr>
          <p:nvPr>
            <p:ph type="subTitle" idx="1"/>
          </p:nvPr>
        </p:nvSpPr>
        <p:spPr>
          <a:xfrm flipH="1">
            <a:off x="720000" y="1307675"/>
            <a:ext cx="3661500" cy="1618500"/>
          </a:xfrm>
          <a:prstGeom prst="rect">
            <a:avLst/>
          </a:prstGeom>
        </p:spPr>
        <p:txBody>
          <a:bodyPr spcFirstLastPara="1" wrap="square" lIns="91425" tIns="91425" rIns="90000" bIns="91425" anchor="ctr" anchorCtr="0">
            <a:noAutofit/>
          </a:bodyPr>
          <a:lstStyle/>
          <a:p>
            <a:pPr marL="0" lvl="0" indent="0" algn="l" rtl="0">
              <a:spcBef>
                <a:spcPts val="0"/>
              </a:spcBef>
              <a:spcAft>
                <a:spcPts val="0"/>
              </a:spcAft>
              <a:buNone/>
            </a:pPr>
            <a:r>
              <a:rPr lang="en">
                <a:solidFill>
                  <a:schemeClr val="tx1">
                    <a:lumMod val="50000"/>
                  </a:schemeClr>
                </a:solidFill>
              </a:rPr>
              <a:t>Se busca un viaje interactivo a lo largo del curso, el desarrollo gráfico y animado es crucial para el entedimiento de los conceptos.</a:t>
            </a:r>
            <a:endParaRPr>
              <a:solidFill>
                <a:schemeClr val="tx1">
                  <a:lumMod val="50000"/>
                </a:schemeClr>
              </a:solidFill>
            </a:endParaRPr>
          </a:p>
        </p:txBody>
      </p:sp>
      <p:sp>
        <p:nvSpPr>
          <p:cNvPr id="702" name="Google Shape;702;p37"/>
          <p:cNvSpPr/>
          <p:nvPr/>
        </p:nvSpPr>
        <p:spPr>
          <a:xfrm>
            <a:off x="5206725" y="1390725"/>
            <a:ext cx="3588106" cy="3428962"/>
          </a:xfrm>
          <a:custGeom>
            <a:avLst/>
            <a:gdLst/>
            <a:ahLst/>
            <a:cxnLst/>
            <a:rect l="l" t="t" r="r" b="b"/>
            <a:pathLst>
              <a:path w="182880" h="163830" extrusionOk="0">
                <a:moveTo>
                  <a:pt x="0" y="160020"/>
                </a:moveTo>
                <a:lnTo>
                  <a:pt x="39624" y="6096"/>
                </a:lnTo>
                <a:lnTo>
                  <a:pt x="182880" y="0"/>
                </a:lnTo>
                <a:lnTo>
                  <a:pt x="182880" y="163830"/>
                </a:lnTo>
                <a:close/>
              </a:path>
            </a:pathLst>
          </a:custGeom>
          <a:solidFill>
            <a:schemeClr val="lt2"/>
          </a:solidFill>
          <a:ln>
            <a:noFill/>
          </a:ln>
        </p:spPr>
        <p:txBody>
          <a:bodyPr/>
          <a:lstStyle/>
          <a:p>
            <a:endParaRPr lang="es-CO"/>
          </a:p>
        </p:txBody>
      </p:sp>
      <p:grpSp>
        <p:nvGrpSpPr>
          <p:cNvPr id="703" name="Google Shape;703;p37"/>
          <p:cNvGrpSpPr/>
          <p:nvPr/>
        </p:nvGrpSpPr>
        <p:grpSpPr>
          <a:xfrm>
            <a:off x="3638550" y="2186508"/>
            <a:ext cx="4851636" cy="3023631"/>
            <a:chOff x="3486150" y="2186508"/>
            <a:chExt cx="4851636" cy="3023631"/>
          </a:xfrm>
        </p:grpSpPr>
        <p:sp>
          <p:nvSpPr>
            <p:cNvPr id="704" name="Google Shape;704;p37"/>
            <p:cNvSpPr/>
            <p:nvPr/>
          </p:nvSpPr>
          <p:spPr>
            <a:xfrm>
              <a:off x="3778529" y="3648228"/>
              <a:ext cx="222673" cy="106699"/>
            </a:xfrm>
            <a:custGeom>
              <a:avLst/>
              <a:gdLst/>
              <a:ahLst/>
              <a:cxnLst/>
              <a:rect l="l" t="t" r="r" b="b"/>
              <a:pathLst>
                <a:path w="2811" h="1347" extrusionOk="0">
                  <a:moveTo>
                    <a:pt x="744" y="0"/>
                  </a:moveTo>
                  <a:cubicBezTo>
                    <a:pt x="734" y="0"/>
                    <a:pt x="725" y="0"/>
                    <a:pt x="715" y="1"/>
                  </a:cubicBezTo>
                  <a:cubicBezTo>
                    <a:pt x="1" y="25"/>
                    <a:pt x="1156" y="1346"/>
                    <a:pt x="1156" y="1346"/>
                  </a:cubicBezTo>
                  <a:lnTo>
                    <a:pt x="2810" y="1287"/>
                  </a:lnTo>
                  <a:cubicBezTo>
                    <a:pt x="2810" y="1287"/>
                    <a:pt x="1466" y="0"/>
                    <a:pt x="744" y="0"/>
                  </a:cubicBezTo>
                  <a:close/>
                </a:path>
              </a:pathLst>
            </a:custGeom>
            <a:solidFill>
              <a:srgbClr val="FCAE8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 name="Google Shape;705;p37"/>
            <p:cNvSpPr/>
            <p:nvPr/>
          </p:nvSpPr>
          <p:spPr>
            <a:xfrm>
              <a:off x="3964366" y="3568064"/>
              <a:ext cx="1797705" cy="1005444"/>
            </a:xfrm>
            <a:custGeom>
              <a:avLst/>
              <a:gdLst/>
              <a:ahLst/>
              <a:cxnLst/>
              <a:rect l="l" t="t" r="r" b="b"/>
              <a:pathLst>
                <a:path w="22694" h="12693" extrusionOk="0">
                  <a:moveTo>
                    <a:pt x="21431" y="1"/>
                  </a:moveTo>
                  <a:cubicBezTo>
                    <a:pt x="21431" y="1"/>
                    <a:pt x="19514" y="453"/>
                    <a:pt x="18502" y="1334"/>
                  </a:cubicBezTo>
                  <a:cubicBezTo>
                    <a:pt x="17490" y="2215"/>
                    <a:pt x="13966" y="5954"/>
                    <a:pt x="12787" y="6371"/>
                  </a:cubicBezTo>
                  <a:cubicBezTo>
                    <a:pt x="12740" y="6388"/>
                    <a:pt x="12678" y="6397"/>
                    <a:pt x="12603" y="6397"/>
                  </a:cubicBezTo>
                  <a:cubicBezTo>
                    <a:pt x="10857" y="6397"/>
                    <a:pt x="2036" y="1823"/>
                    <a:pt x="2036" y="1823"/>
                  </a:cubicBezTo>
                  <a:lnTo>
                    <a:pt x="0" y="5156"/>
                  </a:lnTo>
                  <a:cubicBezTo>
                    <a:pt x="0" y="5156"/>
                    <a:pt x="10251" y="12657"/>
                    <a:pt x="12930" y="12693"/>
                  </a:cubicBezTo>
                  <a:cubicBezTo>
                    <a:pt x="12937" y="12693"/>
                    <a:pt x="12943" y="12693"/>
                    <a:pt x="12950" y="12693"/>
                  </a:cubicBezTo>
                  <a:cubicBezTo>
                    <a:pt x="15643" y="12693"/>
                    <a:pt x="22693" y="7764"/>
                    <a:pt x="22693" y="7764"/>
                  </a:cubicBezTo>
                  <a:lnTo>
                    <a:pt x="2143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 name="Google Shape;706;p37"/>
            <p:cNvSpPr/>
            <p:nvPr/>
          </p:nvSpPr>
          <p:spPr>
            <a:xfrm>
              <a:off x="3486150" y="3704944"/>
              <a:ext cx="608450" cy="221637"/>
            </a:xfrm>
            <a:custGeom>
              <a:avLst/>
              <a:gdLst/>
              <a:ahLst/>
              <a:cxnLst/>
              <a:rect l="l" t="t" r="r" b="b"/>
              <a:pathLst>
                <a:path w="7681" h="2798" extrusionOk="0">
                  <a:moveTo>
                    <a:pt x="814" y="0"/>
                  </a:moveTo>
                  <a:cubicBezTo>
                    <a:pt x="617" y="0"/>
                    <a:pt x="474" y="34"/>
                    <a:pt x="405" y="118"/>
                  </a:cubicBezTo>
                  <a:cubicBezTo>
                    <a:pt x="1" y="618"/>
                    <a:pt x="4168" y="2797"/>
                    <a:pt x="6442" y="2797"/>
                  </a:cubicBezTo>
                  <a:lnTo>
                    <a:pt x="7680" y="785"/>
                  </a:lnTo>
                  <a:cubicBezTo>
                    <a:pt x="7680" y="785"/>
                    <a:pt x="7288" y="80"/>
                    <a:pt x="6395" y="80"/>
                  </a:cubicBezTo>
                  <a:cubicBezTo>
                    <a:pt x="6133" y="80"/>
                    <a:pt x="5828" y="141"/>
                    <a:pt x="5478" y="297"/>
                  </a:cubicBezTo>
                  <a:cubicBezTo>
                    <a:pt x="5160" y="434"/>
                    <a:pt x="4777" y="485"/>
                    <a:pt x="4364" y="485"/>
                  </a:cubicBezTo>
                  <a:cubicBezTo>
                    <a:pt x="3100" y="485"/>
                    <a:pt x="1563" y="0"/>
                    <a:pt x="814" y="0"/>
                  </a:cubicBezTo>
                  <a:close/>
                </a:path>
              </a:pathLst>
            </a:custGeom>
            <a:solidFill>
              <a:srgbClr val="FFB8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 name="Google Shape;707;p37"/>
            <p:cNvSpPr/>
            <p:nvPr/>
          </p:nvSpPr>
          <p:spPr>
            <a:xfrm>
              <a:off x="7397346" y="4700812"/>
              <a:ext cx="103851" cy="49112"/>
            </a:xfrm>
            <a:custGeom>
              <a:avLst/>
              <a:gdLst/>
              <a:ahLst/>
              <a:cxnLst/>
              <a:rect l="l" t="t" r="r" b="b"/>
              <a:pathLst>
                <a:path w="1311" h="620" extrusionOk="0">
                  <a:moveTo>
                    <a:pt x="1" y="0"/>
                  </a:moveTo>
                  <a:lnTo>
                    <a:pt x="203" y="619"/>
                  </a:lnTo>
                  <a:lnTo>
                    <a:pt x="1311" y="608"/>
                  </a:lnTo>
                  <a:lnTo>
                    <a:pt x="1311" y="346"/>
                  </a:lnTo>
                  <a:lnTo>
                    <a:pt x="1" y="0"/>
                  </a:ln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 name="Google Shape;708;p37"/>
            <p:cNvSpPr/>
            <p:nvPr/>
          </p:nvSpPr>
          <p:spPr>
            <a:xfrm>
              <a:off x="7432280" y="3569965"/>
              <a:ext cx="905507" cy="1446816"/>
            </a:xfrm>
            <a:custGeom>
              <a:avLst/>
              <a:gdLst/>
              <a:ahLst/>
              <a:cxnLst/>
              <a:rect l="l" t="t" r="r" b="b"/>
              <a:pathLst>
                <a:path w="11431" h="18265" extrusionOk="0">
                  <a:moveTo>
                    <a:pt x="858" y="1"/>
                  </a:moveTo>
                  <a:lnTo>
                    <a:pt x="0" y="6716"/>
                  </a:lnTo>
                  <a:cubicBezTo>
                    <a:pt x="0" y="6716"/>
                    <a:pt x="5192" y="8954"/>
                    <a:pt x="4846" y="9764"/>
                  </a:cubicBezTo>
                  <a:cubicBezTo>
                    <a:pt x="4489" y="10573"/>
                    <a:pt x="739" y="14407"/>
                    <a:pt x="739" y="14407"/>
                  </a:cubicBezTo>
                  <a:lnTo>
                    <a:pt x="1191" y="18265"/>
                  </a:lnTo>
                  <a:cubicBezTo>
                    <a:pt x="7204" y="15217"/>
                    <a:pt x="11430" y="10669"/>
                    <a:pt x="10668" y="8454"/>
                  </a:cubicBezTo>
                  <a:cubicBezTo>
                    <a:pt x="9906" y="6240"/>
                    <a:pt x="4882" y="1846"/>
                    <a:pt x="3715" y="1132"/>
                  </a:cubicBezTo>
                  <a:cubicBezTo>
                    <a:pt x="2572" y="417"/>
                    <a:pt x="858" y="1"/>
                    <a:pt x="85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709;p37"/>
            <p:cNvSpPr/>
            <p:nvPr/>
          </p:nvSpPr>
          <p:spPr>
            <a:xfrm>
              <a:off x="5662954" y="3450195"/>
              <a:ext cx="1837313" cy="1759943"/>
            </a:xfrm>
            <a:custGeom>
              <a:avLst/>
              <a:gdLst/>
              <a:ahLst/>
              <a:cxnLst/>
              <a:rect l="l" t="t" r="r" b="b"/>
              <a:pathLst>
                <a:path w="23194" h="22218" extrusionOk="0">
                  <a:moveTo>
                    <a:pt x="11633" y="1"/>
                  </a:moveTo>
                  <a:lnTo>
                    <a:pt x="11633" y="13"/>
                  </a:lnTo>
                  <a:cubicBezTo>
                    <a:pt x="10561" y="120"/>
                    <a:pt x="3965" y="560"/>
                    <a:pt x="0" y="1489"/>
                  </a:cubicBezTo>
                  <a:cubicBezTo>
                    <a:pt x="0" y="1489"/>
                    <a:pt x="286" y="8537"/>
                    <a:pt x="1179" y="11633"/>
                  </a:cubicBezTo>
                  <a:cubicBezTo>
                    <a:pt x="1179" y="11633"/>
                    <a:pt x="691" y="18586"/>
                    <a:pt x="810" y="21432"/>
                  </a:cubicBezTo>
                  <a:cubicBezTo>
                    <a:pt x="810" y="21432"/>
                    <a:pt x="2608" y="22206"/>
                    <a:pt x="11597" y="22218"/>
                  </a:cubicBezTo>
                  <a:lnTo>
                    <a:pt x="11716" y="22218"/>
                  </a:lnTo>
                  <a:cubicBezTo>
                    <a:pt x="20729" y="22218"/>
                    <a:pt x="22527" y="21456"/>
                    <a:pt x="22527" y="21456"/>
                  </a:cubicBezTo>
                  <a:cubicBezTo>
                    <a:pt x="22646" y="18598"/>
                    <a:pt x="22182" y="11669"/>
                    <a:pt x="22182" y="11669"/>
                  </a:cubicBezTo>
                  <a:cubicBezTo>
                    <a:pt x="23075" y="8573"/>
                    <a:pt x="23194" y="1513"/>
                    <a:pt x="23194" y="1513"/>
                  </a:cubicBezTo>
                  <a:cubicBezTo>
                    <a:pt x="19241" y="572"/>
                    <a:pt x="12823" y="132"/>
                    <a:pt x="11752" y="13"/>
                  </a:cubicBezTo>
                  <a:lnTo>
                    <a:pt x="1175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 name="Google Shape;710;p37"/>
            <p:cNvSpPr/>
            <p:nvPr/>
          </p:nvSpPr>
          <p:spPr>
            <a:xfrm>
              <a:off x="6182600" y="3426651"/>
              <a:ext cx="812112" cy="455510"/>
            </a:xfrm>
            <a:custGeom>
              <a:avLst/>
              <a:gdLst/>
              <a:ahLst/>
              <a:cxnLst/>
              <a:rect l="l" t="t" r="r" b="b"/>
              <a:pathLst>
                <a:path w="10252" h="5990" extrusionOk="0">
                  <a:moveTo>
                    <a:pt x="5085" y="1"/>
                  </a:moveTo>
                  <a:lnTo>
                    <a:pt x="5085" y="25"/>
                  </a:lnTo>
                  <a:cubicBezTo>
                    <a:pt x="4668" y="61"/>
                    <a:pt x="2656" y="763"/>
                    <a:pt x="870" y="953"/>
                  </a:cubicBezTo>
                  <a:lnTo>
                    <a:pt x="727" y="453"/>
                  </a:lnTo>
                  <a:cubicBezTo>
                    <a:pt x="489" y="477"/>
                    <a:pt x="239" y="513"/>
                    <a:pt x="1" y="537"/>
                  </a:cubicBezTo>
                  <a:cubicBezTo>
                    <a:pt x="203" y="2013"/>
                    <a:pt x="1144" y="5966"/>
                    <a:pt x="5132" y="5990"/>
                  </a:cubicBezTo>
                  <a:cubicBezTo>
                    <a:pt x="9073" y="5990"/>
                    <a:pt x="10038" y="2049"/>
                    <a:pt x="10252" y="572"/>
                  </a:cubicBezTo>
                  <a:cubicBezTo>
                    <a:pt x="9978" y="525"/>
                    <a:pt x="9692" y="501"/>
                    <a:pt x="9430" y="465"/>
                  </a:cubicBezTo>
                  <a:lnTo>
                    <a:pt x="9204" y="1013"/>
                  </a:lnTo>
                  <a:cubicBezTo>
                    <a:pt x="7347" y="799"/>
                    <a:pt x="5608" y="61"/>
                    <a:pt x="5180" y="25"/>
                  </a:cubicBezTo>
                  <a:lnTo>
                    <a:pt x="518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 name="Google Shape;711;p37"/>
            <p:cNvSpPr/>
            <p:nvPr/>
          </p:nvSpPr>
          <p:spPr>
            <a:xfrm>
              <a:off x="6182600" y="3434199"/>
              <a:ext cx="812112" cy="423550"/>
            </a:xfrm>
            <a:custGeom>
              <a:avLst/>
              <a:gdLst/>
              <a:ahLst/>
              <a:cxnLst/>
              <a:rect l="l" t="t" r="r" b="b"/>
              <a:pathLst>
                <a:path w="10252" h="5824" extrusionOk="0">
                  <a:moveTo>
                    <a:pt x="5085" y="1"/>
                  </a:moveTo>
                  <a:lnTo>
                    <a:pt x="5085" y="13"/>
                  </a:lnTo>
                  <a:cubicBezTo>
                    <a:pt x="4668" y="61"/>
                    <a:pt x="2656" y="727"/>
                    <a:pt x="870" y="930"/>
                  </a:cubicBezTo>
                  <a:lnTo>
                    <a:pt x="727" y="430"/>
                  </a:lnTo>
                  <a:cubicBezTo>
                    <a:pt x="489" y="465"/>
                    <a:pt x="239" y="501"/>
                    <a:pt x="1" y="525"/>
                  </a:cubicBezTo>
                  <a:cubicBezTo>
                    <a:pt x="203" y="1954"/>
                    <a:pt x="1144" y="5823"/>
                    <a:pt x="5132" y="5823"/>
                  </a:cubicBezTo>
                  <a:cubicBezTo>
                    <a:pt x="5138" y="5823"/>
                    <a:pt x="5144" y="5823"/>
                    <a:pt x="5151" y="5823"/>
                  </a:cubicBezTo>
                  <a:cubicBezTo>
                    <a:pt x="9076" y="5823"/>
                    <a:pt x="10038" y="1999"/>
                    <a:pt x="10252" y="561"/>
                  </a:cubicBezTo>
                  <a:cubicBezTo>
                    <a:pt x="9966" y="525"/>
                    <a:pt x="9692" y="477"/>
                    <a:pt x="9430" y="453"/>
                  </a:cubicBezTo>
                  <a:lnTo>
                    <a:pt x="9204" y="989"/>
                  </a:lnTo>
                  <a:cubicBezTo>
                    <a:pt x="7347" y="775"/>
                    <a:pt x="5608" y="61"/>
                    <a:pt x="5180" y="13"/>
                  </a:cubicBezTo>
                  <a:lnTo>
                    <a:pt x="518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 name="Google Shape;712;p37"/>
            <p:cNvSpPr/>
            <p:nvPr/>
          </p:nvSpPr>
          <p:spPr>
            <a:xfrm>
              <a:off x="6254287" y="3398310"/>
              <a:ext cx="665961" cy="399073"/>
            </a:xfrm>
            <a:custGeom>
              <a:avLst/>
              <a:gdLst/>
              <a:ahLst/>
              <a:cxnLst/>
              <a:rect l="l" t="t" r="r" b="b"/>
              <a:pathLst>
                <a:path w="8407" h="5038" extrusionOk="0">
                  <a:moveTo>
                    <a:pt x="4192" y="1"/>
                  </a:moveTo>
                  <a:lnTo>
                    <a:pt x="4192" y="13"/>
                  </a:lnTo>
                  <a:cubicBezTo>
                    <a:pt x="3775" y="60"/>
                    <a:pt x="1786" y="727"/>
                    <a:pt x="1" y="918"/>
                  </a:cubicBezTo>
                  <a:cubicBezTo>
                    <a:pt x="417" y="2620"/>
                    <a:pt x="1477" y="5037"/>
                    <a:pt x="4180" y="5037"/>
                  </a:cubicBezTo>
                  <a:cubicBezTo>
                    <a:pt x="6966" y="5025"/>
                    <a:pt x="8025" y="2453"/>
                    <a:pt x="8406" y="751"/>
                  </a:cubicBezTo>
                  <a:lnTo>
                    <a:pt x="8406" y="751"/>
                  </a:lnTo>
                  <a:lnTo>
                    <a:pt x="8323" y="977"/>
                  </a:lnTo>
                  <a:cubicBezTo>
                    <a:pt x="6454" y="775"/>
                    <a:pt x="4715" y="60"/>
                    <a:pt x="4287" y="13"/>
                  </a:cubicBezTo>
                  <a:lnTo>
                    <a:pt x="4287" y="1"/>
                  </a:lnTo>
                  <a:close/>
                </a:path>
              </a:pathLst>
            </a:custGeom>
            <a:solidFill>
              <a:srgbClr val="FFB8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 name="Google Shape;713;p37"/>
            <p:cNvSpPr/>
            <p:nvPr/>
          </p:nvSpPr>
          <p:spPr>
            <a:xfrm>
              <a:off x="6098631" y="4292389"/>
              <a:ext cx="1109248" cy="79292"/>
            </a:xfrm>
            <a:custGeom>
              <a:avLst/>
              <a:gdLst/>
              <a:ahLst/>
              <a:cxnLst/>
              <a:rect l="l" t="t" r="r" b="b"/>
              <a:pathLst>
                <a:path w="14003" h="1001" extrusionOk="0">
                  <a:moveTo>
                    <a:pt x="1" y="1001"/>
                  </a:moveTo>
                  <a:cubicBezTo>
                    <a:pt x="1" y="1001"/>
                    <a:pt x="6585" y="1"/>
                    <a:pt x="14003" y="477"/>
                  </a:cubicBezTo>
                </a:path>
              </a:pathLst>
            </a:custGeom>
            <a:solidFill>
              <a:srgbClr val="4D4D4D">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 name="Google Shape;714;p37"/>
            <p:cNvSpPr/>
            <p:nvPr/>
          </p:nvSpPr>
          <p:spPr>
            <a:xfrm>
              <a:off x="6378811" y="3792554"/>
              <a:ext cx="527255" cy="301879"/>
            </a:xfrm>
            <a:custGeom>
              <a:avLst/>
              <a:gdLst/>
              <a:ahLst/>
              <a:cxnLst/>
              <a:rect l="l" t="t" r="r" b="b"/>
              <a:pathLst>
                <a:path w="6656" h="3811" extrusionOk="0">
                  <a:moveTo>
                    <a:pt x="0" y="1417"/>
                  </a:moveTo>
                  <a:cubicBezTo>
                    <a:pt x="0" y="1417"/>
                    <a:pt x="3929" y="3084"/>
                    <a:pt x="6656" y="1"/>
                  </a:cubicBezTo>
                  <a:cubicBezTo>
                    <a:pt x="6656" y="1"/>
                    <a:pt x="4858" y="3811"/>
                    <a:pt x="0" y="1417"/>
                  </a:cubicBezTo>
                  <a:close/>
                </a:path>
              </a:pathLst>
            </a:custGeom>
            <a:solidFill>
              <a:srgbClr val="4D4D4D">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 name="Google Shape;715;p37"/>
            <p:cNvSpPr/>
            <p:nvPr/>
          </p:nvSpPr>
          <p:spPr>
            <a:xfrm>
              <a:off x="6368434" y="3319097"/>
              <a:ext cx="448040" cy="366992"/>
            </a:xfrm>
            <a:custGeom>
              <a:avLst/>
              <a:gdLst/>
              <a:ahLst/>
              <a:cxnLst/>
              <a:rect l="l" t="t" r="r" b="b"/>
              <a:pathLst>
                <a:path w="5656" h="4633" extrusionOk="0">
                  <a:moveTo>
                    <a:pt x="0" y="1"/>
                  </a:moveTo>
                  <a:cubicBezTo>
                    <a:pt x="48" y="1441"/>
                    <a:pt x="107" y="2584"/>
                    <a:pt x="179" y="2906"/>
                  </a:cubicBezTo>
                  <a:cubicBezTo>
                    <a:pt x="393" y="3942"/>
                    <a:pt x="1429" y="4573"/>
                    <a:pt x="2655" y="4632"/>
                  </a:cubicBezTo>
                  <a:lnTo>
                    <a:pt x="2739" y="4632"/>
                  </a:lnTo>
                  <a:cubicBezTo>
                    <a:pt x="3977" y="4632"/>
                    <a:pt x="5048" y="4073"/>
                    <a:pt x="5310" y="3037"/>
                  </a:cubicBezTo>
                  <a:cubicBezTo>
                    <a:pt x="5406" y="2703"/>
                    <a:pt x="5525" y="1572"/>
                    <a:pt x="5656" y="144"/>
                  </a:cubicBezTo>
                  <a:lnTo>
                    <a:pt x="0" y="1"/>
                  </a:lnTo>
                  <a:close/>
                </a:path>
              </a:pathLst>
            </a:custGeom>
            <a:solidFill>
              <a:srgbClr val="FFB8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 name="Google Shape;716;p37"/>
            <p:cNvSpPr/>
            <p:nvPr/>
          </p:nvSpPr>
          <p:spPr>
            <a:xfrm>
              <a:off x="6999375" y="2789953"/>
              <a:ext cx="324544" cy="320811"/>
            </a:xfrm>
            <a:custGeom>
              <a:avLst/>
              <a:gdLst/>
              <a:ahLst/>
              <a:cxnLst/>
              <a:rect l="l" t="t" r="r" b="b"/>
              <a:pathLst>
                <a:path w="4097" h="4050" extrusionOk="0">
                  <a:moveTo>
                    <a:pt x="2032" y="0"/>
                  </a:moveTo>
                  <a:cubicBezTo>
                    <a:pt x="964" y="0"/>
                    <a:pt x="59" y="869"/>
                    <a:pt x="24" y="1966"/>
                  </a:cubicBezTo>
                  <a:cubicBezTo>
                    <a:pt x="0" y="3073"/>
                    <a:pt x="882" y="4002"/>
                    <a:pt x="1989" y="4049"/>
                  </a:cubicBezTo>
                  <a:cubicBezTo>
                    <a:pt x="2004" y="4050"/>
                    <a:pt x="2018" y="4050"/>
                    <a:pt x="2033" y="4050"/>
                  </a:cubicBezTo>
                  <a:cubicBezTo>
                    <a:pt x="3132" y="4050"/>
                    <a:pt x="4037" y="3177"/>
                    <a:pt x="4060" y="2085"/>
                  </a:cubicBezTo>
                  <a:cubicBezTo>
                    <a:pt x="4096" y="966"/>
                    <a:pt x="3215" y="37"/>
                    <a:pt x="2096" y="1"/>
                  </a:cubicBezTo>
                  <a:cubicBezTo>
                    <a:pt x="2074" y="1"/>
                    <a:pt x="2053" y="0"/>
                    <a:pt x="2032" y="0"/>
                  </a:cubicBezTo>
                  <a:close/>
                </a:path>
              </a:pathLst>
            </a:custGeom>
            <a:solidFill>
              <a:srgbClr val="FFB8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7" name="Google Shape;717;p37"/>
            <p:cNvSpPr/>
            <p:nvPr/>
          </p:nvSpPr>
          <p:spPr>
            <a:xfrm>
              <a:off x="7057835" y="2929765"/>
              <a:ext cx="133081" cy="96718"/>
            </a:xfrm>
            <a:custGeom>
              <a:avLst/>
              <a:gdLst/>
              <a:ahLst/>
              <a:cxnLst/>
              <a:rect l="l" t="t" r="r" b="b"/>
              <a:pathLst>
                <a:path w="1680" h="1221" extrusionOk="0">
                  <a:moveTo>
                    <a:pt x="1275" y="1"/>
                  </a:moveTo>
                  <a:cubicBezTo>
                    <a:pt x="507" y="1"/>
                    <a:pt x="10" y="792"/>
                    <a:pt x="1" y="796"/>
                  </a:cubicBezTo>
                  <a:lnTo>
                    <a:pt x="1" y="796"/>
                  </a:lnTo>
                  <a:cubicBezTo>
                    <a:pt x="1" y="796"/>
                    <a:pt x="1" y="796"/>
                    <a:pt x="1" y="796"/>
                  </a:cubicBezTo>
                  <a:lnTo>
                    <a:pt x="1" y="796"/>
                  </a:lnTo>
                  <a:cubicBezTo>
                    <a:pt x="1" y="796"/>
                    <a:pt x="1" y="796"/>
                    <a:pt x="1" y="796"/>
                  </a:cubicBezTo>
                  <a:cubicBezTo>
                    <a:pt x="1" y="796"/>
                    <a:pt x="1" y="796"/>
                    <a:pt x="1" y="796"/>
                  </a:cubicBezTo>
                  <a:lnTo>
                    <a:pt x="1" y="796"/>
                  </a:lnTo>
                  <a:cubicBezTo>
                    <a:pt x="425" y="1103"/>
                    <a:pt x="734" y="1220"/>
                    <a:pt x="960" y="1220"/>
                  </a:cubicBezTo>
                  <a:cubicBezTo>
                    <a:pt x="1679" y="1220"/>
                    <a:pt x="1548" y="34"/>
                    <a:pt x="1548" y="34"/>
                  </a:cubicBezTo>
                  <a:cubicBezTo>
                    <a:pt x="1454" y="11"/>
                    <a:pt x="1363" y="1"/>
                    <a:pt x="1275" y="1"/>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 name="Google Shape;718;p37"/>
            <p:cNvSpPr/>
            <p:nvPr/>
          </p:nvSpPr>
          <p:spPr>
            <a:xfrm>
              <a:off x="7057835" y="2920497"/>
              <a:ext cx="167064" cy="73272"/>
            </a:xfrm>
            <a:custGeom>
              <a:avLst/>
              <a:gdLst/>
              <a:ahLst/>
              <a:cxnLst/>
              <a:rect l="l" t="t" r="r" b="b"/>
              <a:pathLst>
                <a:path w="2109" h="925" extrusionOk="0">
                  <a:moveTo>
                    <a:pt x="1233" y="1"/>
                  </a:moveTo>
                  <a:cubicBezTo>
                    <a:pt x="466" y="1"/>
                    <a:pt x="1" y="925"/>
                    <a:pt x="1" y="925"/>
                  </a:cubicBezTo>
                  <a:cubicBezTo>
                    <a:pt x="527" y="364"/>
                    <a:pt x="1034" y="219"/>
                    <a:pt x="1419" y="219"/>
                  </a:cubicBezTo>
                  <a:cubicBezTo>
                    <a:pt x="1835" y="219"/>
                    <a:pt x="2108" y="389"/>
                    <a:pt x="2108" y="389"/>
                  </a:cubicBezTo>
                  <a:cubicBezTo>
                    <a:pt x="1786" y="106"/>
                    <a:pt x="1492" y="1"/>
                    <a:pt x="1233" y="1"/>
                  </a:cubicBezTo>
                  <a:close/>
                </a:path>
              </a:pathLst>
            </a:custGeom>
            <a:solidFill>
              <a:srgbClr val="E580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719;p37"/>
            <p:cNvSpPr/>
            <p:nvPr/>
          </p:nvSpPr>
          <p:spPr>
            <a:xfrm>
              <a:off x="6367484" y="3319097"/>
              <a:ext cx="448040" cy="111056"/>
            </a:xfrm>
            <a:custGeom>
              <a:avLst/>
              <a:gdLst/>
              <a:ahLst/>
              <a:cxnLst/>
              <a:rect l="l" t="t" r="r" b="b"/>
              <a:pathLst>
                <a:path w="5656" h="1402" extrusionOk="0">
                  <a:moveTo>
                    <a:pt x="0" y="1"/>
                  </a:moveTo>
                  <a:cubicBezTo>
                    <a:pt x="0" y="144"/>
                    <a:pt x="12" y="298"/>
                    <a:pt x="12" y="429"/>
                  </a:cubicBezTo>
                  <a:cubicBezTo>
                    <a:pt x="929" y="1013"/>
                    <a:pt x="2084" y="1370"/>
                    <a:pt x="3417" y="1394"/>
                  </a:cubicBezTo>
                  <a:cubicBezTo>
                    <a:pt x="3529" y="1399"/>
                    <a:pt x="3639" y="1401"/>
                    <a:pt x="3747" y="1401"/>
                  </a:cubicBezTo>
                  <a:cubicBezTo>
                    <a:pt x="4413" y="1401"/>
                    <a:pt x="5018" y="1309"/>
                    <a:pt x="5560" y="1156"/>
                  </a:cubicBezTo>
                  <a:cubicBezTo>
                    <a:pt x="5596" y="846"/>
                    <a:pt x="5620" y="501"/>
                    <a:pt x="5656" y="167"/>
                  </a:cubicBezTo>
                  <a:lnTo>
                    <a:pt x="0" y="1"/>
                  </a:ln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 name="Google Shape;720;p37"/>
            <p:cNvSpPr/>
            <p:nvPr/>
          </p:nvSpPr>
          <p:spPr>
            <a:xfrm>
              <a:off x="5912874" y="2757872"/>
              <a:ext cx="324544" cy="320890"/>
            </a:xfrm>
            <a:custGeom>
              <a:avLst/>
              <a:gdLst/>
              <a:ahLst/>
              <a:cxnLst/>
              <a:rect l="l" t="t" r="r" b="b"/>
              <a:pathLst>
                <a:path w="4097" h="4051" extrusionOk="0">
                  <a:moveTo>
                    <a:pt x="2043" y="0"/>
                  </a:moveTo>
                  <a:cubicBezTo>
                    <a:pt x="964" y="0"/>
                    <a:pt x="71" y="869"/>
                    <a:pt x="36" y="1966"/>
                  </a:cubicBezTo>
                  <a:cubicBezTo>
                    <a:pt x="0" y="3085"/>
                    <a:pt x="882" y="4014"/>
                    <a:pt x="2001" y="4050"/>
                  </a:cubicBezTo>
                  <a:cubicBezTo>
                    <a:pt x="2016" y="4050"/>
                    <a:pt x="2030" y="4050"/>
                    <a:pt x="2045" y="4050"/>
                  </a:cubicBezTo>
                  <a:cubicBezTo>
                    <a:pt x="3133" y="4050"/>
                    <a:pt x="4037" y="3189"/>
                    <a:pt x="4072" y="2085"/>
                  </a:cubicBezTo>
                  <a:cubicBezTo>
                    <a:pt x="4096" y="966"/>
                    <a:pt x="3227" y="49"/>
                    <a:pt x="2108" y="1"/>
                  </a:cubicBezTo>
                  <a:cubicBezTo>
                    <a:pt x="2086" y="1"/>
                    <a:pt x="2064" y="0"/>
                    <a:pt x="2043" y="0"/>
                  </a:cubicBezTo>
                  <a:close/>
                </a:path>
              </a:pathLst>
            </a:custGeom>
            <a:solidFill>
              <a:srgbClr val="FFB8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 name="Google Shape;721;p37"/>
            <p:cNvSpPr/>
            <p:nvPr/>
          </p:nvSpPr>
          <p:spPr>
            <a:xfrm>
              <a:off x="6040805" y="2898872"/>
              <a:ext cx="135299" cy="98144"/>
            </a:xfrm>
            <a:custGeom>
              <a:avLst/>
              <a:gdLst/>
              <a:ahLst/>
              <a:cxnLst/>
              <a:rect l="l" t="t" r="r" b="b"/>
              <a:pathLst>
                <a:path w="1708" h="1239" extrusionOk="0">
                  <a:moveTo>
                    <a:pt x="417" y="1"/>
                  </a:moveTo>
                  <a:cubicBezTo>
                    <a:pt x="350" y="1"/>
                    <a:pt x="280" y="7"/>
                    <a:pt x="207" y="19"/>
                  </a:cubicBezTo>
                  <a:cubicBezTo>
                    <a:pt x="207" y="19"/>
                    <a:pt x="0" y="1238"/>
                    <a:pt x="762" y="1238"/>
                  </a:cubicBezTo>
                  <a:cubicBezTo>
                    <a:pt x="984" y="1238"/>
                    <a:pt x="1290" y="1134"/>
                    <a:pt x="1707" y="865"/>
                  </a:cubicBezTo>
                  <a:cubicBezTo>
                    <a:pt x="1707" y="865"/>
                    <a:pt x="1240" y="1"/>
                    <a:pt x="417" y="1"/>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37"/>
            <p:cNvSpPr/>
            <p:nvPr/>
          </p:nvSpPr>
          <p:spPr>
            <a:xfrm>
              <a:off x="6012842" y="2890079"/>
              <a:ext cx="163262" cy="79213"/>
            </a:xfrm>
            <a:custGeom>
              <a:avLst/>
              <a:gdLst/>
              <a:ahLst/>
              <a:cxnLst/>
              <a:rect l="l" t="t" r="r" b="b"/>
              <a:pathLst>
                <a:path w="2061" h="1000" extrusionOk="0">
                  <a:moveTo>
                    <a:pt x="841" y="1"/>
                  </a:moveTo>
                  <a:cubicBezTo>
                    <a:pt x="595" y="1"/>
                    <a:pt x="314" y="96"/>
                    <a:pt x="1" y="345"/>
                  </a:cubicBezTo>
                  <a:cubicBezTo>
                    <a:pt x="1" y="345"/>
                    <a:pt x="242" y="212"/>
                    <a:pt x="606" y="212"/>
                  </a:cubicBezTo>
                  <a:cubicBezTo>
                    <a:pt x="997" y="212"/>
                    <a:pt x="1530" y="365"/>
                    <a:pt x="2060" y="999"/>
                  </a:cubicBezTo>
                  <a:cubicBezTo>
                    <a:pt x="2060" y="981"/>
                    <a:pt x="1631" y="1"/>
                    <a:pt x="841" y="1"/>
                  </a:cubicBezTo>
                  <a:close/>
                </a:path>
              </a:pathLst>
            </a:custGeom>
            <a:solidFill>
              <a:srgbClr val="E580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37"/>
            <p:cNvSpPr/>
            <p:nvPr/>
          </p:nvSpPr>
          <p:spPr>
            <a:xfrm>
              <a:off x="6113761" y="2224768"/>
              <a:ext cx="1014903" cy="1156978"/>
            </a:xfrm>
            <a:custGeom>
              <a:avLst/>
              <a:gdLst/>
              <a:ahLst/>
              <a:cxnLst/>
              <a:rect l="l" t="t" r="r" b="b"/>
              <a:pathLst>
                <a:path w="12812" h="14606" extrusionOk="0">
                  <a:moveTo>
                    <a:pt x="6353" y="0"/>
                  </a:moveTo>
                  <a:cubicBezTo>
                    <a:pt x="812" y="0"/>
                    <a:pt x="189" y="4695"/>
                    <a:pt x="96" y="8113"/>
                  </a:cubicBezTo>
                  <a:cubicBezTo>
                    <a:pt x="0" y="11601"/>
                    <a:pt x="2203" y="14482"/>
                    <a:pt x="6227" y="14601"/>
                  </a:cubicBezTo>
                  <a:cubicBezTo>
                    <a:pt x="6310" y="14604"/>
                    <a:pt x="6392" y="14605"/>
                    <a:pt x="6473" y="14605"/>
                  </a:cubicBezTo>
                  <a:cubicBezTo>
                    <a:pt x="10292" y="14605"/>
                    <a:pt x="12611" y="11886"/>
                    <a:pt x="12716" y="8470"/>
                  </a:cubicBezTo>
                  <a:cubicBezTo>
                    <a:pt x="12812" y="4993"/>
                    <a:pt x="12443" y="183"/>
                    <a:pt x="6644" y="4"/>
                  </a:cubicBezTo>
                  <a:cubicBezTo>
                    <a:pt x="6546" y="2"/>
                    <a:pt x="6448" y="0"/>
                    <a:pt x="6353" y="0"/>
                  </a:cubicBezTo>
                  <a:close/>
                </a:path>
              </a:pathLst>
            </a:custGeom>
            <a:solidFill>
              <a:srgbClr val="FFB8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37"/>
            <p:cNvSpPr/>
            <p:nvPr/>
          </p:nvSpPr>
          <p:spPr>
            <a:xfrm>
              <a:off x="6381584" y="2901248"/>
              <a:ext cx="42538" cy="51092"/>
            </a:xfrm>
            <a:custGeom>
              <a:avLst/>
              <a:gdLst/>
              <a:ahLst/>
              <a:cxnLst/>
              <a:rect l="l" t="t" r="r" b="b"/>
              <a:pathLst>
                <a:path w="537" h="645" extrusionOk="0">
                  <a:moveTo>
                    <a:pt x="270" y="1"/>
                  </a:moveTo>
                  <a:cubicBezTo>
                    <a:pt x="134" y="1"/>
                    <a:pt x="13" y="139"/>
                    <a:pt x="13" y="311"/>
                  </a:cubicBezTo>
                  <a:cubicBezTo>
                    <a:pt x="1" y="501"/>
                    <a:pt x="120" y="644"/>
                    <a:pt x="263" y="644"/>
                  </a:cubicBezTo>
                  <a:cubicBezTo>
                    <a:pt x="268" y="645"/>
                    <a:pt x="274" y="645"/>
                    <a:pt x="279" y="645"/>
                  </a:cubicBezTo>
                  <a:cubicBezTo>
                    <a:pt x="416" y="645"/>
                    <a:pt x="537" y="506"/>
                    <a:pt x="537" y="335"/>
                  </a:cubicBezTo>
                  <a:cubicBezTo>
                    <a:pt x="537" y="156"/>
                    <a:pt x="429" y="1"/>
                    <a:pt x="287" y="1"/>
                  </a:cubicBezTo>
                  <a:cubicBezTo>
                    <a:pt x="281" y="1"/>
                    <a:pt x="275" y="1"/>
                    <a:pt x="27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37"/>
            <p:cNvSpPr/>
            <p:nvPr/>
          </p:nvSpPr>
          <p:spPr>
            <a:xfrm>
              <a:off x="6349581" y="2817757"/>
              <a:ext cx="88721" cy="30814"/>
            </a:xfrm>
            <a:custGeom>
              <a:avLst/>
              <a:gdLst/>
              <a:ahLst/>
              <a:cxnLst/>
              <a:rect l="l" t="t" r="r" b="b"/>
              <a:pathLst>
                <a:path w="1120" h="389" extrusionOk="0">
                  <a:moveTo>
                    <a:pt x="710" y="1"/>
                  </a:moveTo>
                  <a:cubicBezTo>
                    <a:pt x="520" y="1"/>
                    <a:pt x="275" y="88"/>
                    <a:pt x="0" y="388"/>
                  </a:cubicBezTo>
                  <a:cubicBezTo>
                    <a:pt x="0" y="388"/>
                    <a:pt x="320" y="76"/>
                    <a:pt x="744" y="76"/>
                  </a:cubicBezTo>
                  <a:cubicBezTo>
                    <a:pt x="863" y="76"/>
                    <a:pt x="989" y="100"/>
                    <a:pt x="1119" y="162"/>
                  </a:cubicBezTo>
                  <a:cubicBezTo>
                    <a:pt x="1119" y="155"/>
                    <a:pt x="964" y="1"/>
                    <a:pt x="710" y="1"/>
                  </a:cubicBezTo>
                  <a:close/>
                </a:path>
              </a:pathLst>
            </a:custGeom>
            <a:solidFill>
              <a:srgbClr val="EFA3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37"/>
            <p:cNvSpPr/>
            <p:nvPr/>
          </p:nvSpPr>
          <p:spPr>
            <a:xfrm>
              <a:off x="6269417" y="2687848"/>
              <a:ext cx="211266" cy="125948"/>
            </a:xfrm>
            <a:custGeom>
              <a:avLst/>
              <a:gdLst/>
              <a:ahLst/>
              <a:cxnLst/>
              <a:rect l="l" t="t" r="r" b="b"/>
              <a:pathLst>
                <a:path w="2667" h="1590" extrusionOk="0">
                  <a:moveTo>
                    <a:pt x="1429" y="0"/>
                  </a:moveTo>
                  <a:cubicBezTo>
                    <a:pt x="1305" y="0"/>
                    <a:pt x="1177" y="17"/>
                    <a:pt x="1048" y="52"/>
                  </a:cubicBezTo>
                  <a:cubicBezTo>
                    <a:pt x="405" y="243"/>
                    <a:pt x="0" y="826"/>
                    <a:pt x="167" y="1374"/>
                  </a:cubicBezTo>
                  <a:cubicBezTo>
                    <a:pt x="212" y="1531"/>
                    <a:pt x="278" y="1590"/>
                    <a:pt x="365" y="1590"/>
                  </a:cubicBezTo>
                  <a:cubicBezTo>
                    <a:pt x="574" y="1590"/>
                    <a:pt x="903" y="1250"/>
                    <a:pt x="1357" y="1124"/>
                  </a:cubicBezTo>
                  <a:cubicBezTo>
                    <a:pt x="2012" y="945"/>
                    <a:pt x="2667" y="1255"/>
                    <a:pt x="2500" y="707"/>
                  </a:cubicBezTo>
                  <a:cubicBezTo>
                    <a:pt x="2367" y="277"/>
                    <a:pt x="1933" y="0"/>
                    <a:pt x="142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37"/>
            <p:cNvSpPr/>
            <p:nvPr/>
          </p:nvSpPr>
          <p:spPr>
            <a:xfrm>
              <a:off x="6307123" y="2797558"/>
              <a:ext cx="28359" cy="16080"/>
            </a:xfrm>
            <a:custGeom>
              <a:avLst/>
              <a:gdLst/>
              <a:ahLst/>
              <a:cxnLst/>
              <a:rect l="l" t="t" r="r" b="b"/>
              <a:pathLst>
                <a:path w="358" h="203" extrusionOk="0">
                  <a:moveTo>
                    <a:pt x="357" y="1"/>
                  </a:moveTo>
                  <a:lnTo>
                    <a:pt x="357" y="1"/>
                  </a:lnTo>
                  <a:cubicBezTo>
                    <a:pt x="226" y="60"/>
                    <a:pt x="107" y="143"/>
                    <a:pt x="0" y="203"/>
                  </a:cubicBezTo>
                  <a:cubicBezTo>
                    <a:pt x="107" y="155"/>
                    <a:pt x="226" y="84"/>
                    <a:pt x="357" y="1"/>
                  </a:cubicBezTo>
                  <a:close/>
                </a:path>
              </a:pathLst>
            </a:custGeom>
            <a:solidFill>
              <a:srgbClr val="FFC8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 name="Google Shape;728;p37"/>
            <p:cNvSpPr/>
            <p:nvPr/>
          </p:nvSpPr>
          <p:spPr>
            <a:xfrm>
              <a:off x="6746602" y="2912655"/>
              <a:ext cx="40637" cy="49112"/>
            </a:xfrm>
            <a:custGeom>
              <a:avLst/>
              <a:gdLst/>
              <a:ahLst/>
              <a:cxnLst/>
              <a:rect l="l" t="t" r="r" b="b"/>
              <a:pathLst>
                <a:path w="513" h="620" extrusionOk="0">
                  <a:moveTo>
                    <a:pt x="274" y="0"/>
                  </a:moveTo>
                  <a:cubicBezTo>
                    <a:pt x="120" y="12"/>
                    <a:pt x="1" y="143"/>
                    <a:pt x="1" y="310"/>
                  </a:cubicBezTo>
                  <a:cubicBezTo>
                    <a:pt x="1" y="488"/>
                    <a:pt x="108" y="619"/>
                    <a:pt x="239" y="619"/>
                  </a:cubicBezTo>
                  <a:cubicBezTo>
                    <a:pt x="382" y="619"/>
                    <a:pt x="489" y="488"/>
                    <a:pt x="513" y="310"/>
                  </a:cubicBezTo>
                  <a:cubicBezTo>
                    <a:pt x="513" y="131"/>
                    <a:pt x="405" y="0"/>
                    <a:pt x="27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 name="Google Shape;729;p37"/>
            <p:cNvSpPr/>
            <p:nvPr/>
          </p:nvSpPr>
          <p:spPr>
            <a:xfrm>
              <a:off x="6746602" y="2846036"/>
              <a:ext cx="84047" cy="38339"/>
            </a:xfrm>
            <a:custGeom>
              <a:avLst/>
              <a:gdLst/>
              <a:ahLst/>
              <a:cxnLst/>
              <a:rect l="l" t="t" r="r" b="b"/>
              <a:pathLst>
                <a:path w="1061" h="484" extrusionOk="0">
                  <a:moveTo>
                    <a:pt x="347" y="0"/>
                  </a:moveTo>
                  <a:cubicBezTo>
                    <a:pt x="246" y="0"/>
                    <a:pt x="131" y="13"/>
                    <a:pt x="1" y="43"/>
                  </a:cubicBezTo>
                  <a:cubicBezTo>
                    <a:pt x="1" y="43"/>
                    <a:pt x="71" y="30"/>
                    <a:pt x="179" y="30"/>
                  </a:cubicBezTo>
                  <a:cubicBezTo>
                    <a:pt x="413" y="30"/>
                    <a:pt x="823" y="92"/>
                    <a:pt x="1060" y="484"/>
                  </a:cubicBezTo>
                  <a:cubicBezTo>
                    <a:pt x="1060" y="484"/>
                    <a:pt x="964" y="0"/>
                    <a:pt x="347" y="0"/>
                  </a:cubicBezTo>
                  <a:close/>
                </a:path>
              </a:pathLst>
            </a:custGeom>
            <a:solidFill>
              <a:srgbClr val="EFA3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37"/>
            <p:cNvSpPr/>
            <p:nvPr/>
          </p:nvSpPr>
          <p:spPr>
            <a:xfrm>
              <a:off x="6706995" y="2716681"/>
              <a:ext cx="209444" cy="129908"/>
            </a:xfrm>
            <a:custGeom>
              <a:avLst/>
              <a:gdLst/>
              <a:ahLst/>
              <a:cxnLst/>
              <a:rect l="l" t="t" r="r" b="b"/>
              <a:pathLst>
                <a:path w="2644" h="1640" extrusionOk="0">
                  <a:moveTo>
                    <a:pt x="1218" y="1"/>
                  </a:moveTo>
                  <a:cubicBezTo>
                    <a:pt x="738" y="1"/>
                    <a:pt x="317" y="251"/>
                    <a:pt x="179" y="664"/>
                  </a:cubicBezTo>
                  <a:cubicBezTo>
                    <a:pt x="1" y="1200"/>
                    <a:pt x="655" y="926"/>
                    <a:pt x="1286" y="1129"/>
                  </a:cubicBezTo>
                  <a:cubicBezTo>
                    <a:pt x="1744" y="1281"/>
                    <a:pt x="2057" y="1639"/>
                    <a:pt x="2264" y="1639"/>
                  </a:cubicBezTo>
                  <a:cubicBezTo>
                    <a:pt x="2347" y="1639"/>
                    <a:pt x="2414" y="1581"/>
                    <a:pt x="2465" y="1426"/>
                  </a:cubicBezTo>
                  <a:cubicBezTo>
                    <a:pt x="2644" y="891"/>
                    <a:pt x="2275" y="283"/>
                    <a:pt x="1655" y="69"/>
                  </a:cubicBezTo>
                  <a:cubicBezTo>
                    <a:pt x="1508" y="23"/>
                    <a:pt x="1361" y="1"/>
                    <a:pt x="121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731;p37"/>
            <p:cNvSpPr/>
            <p:nvPr/>
          </p:nvSpPr>
          <p:spPr>
            <a:xfrm>
              <a:off x="6949391" y="2969054"/>
              <a:ext cx="100999" cy="78658"/>
            </a:xfrm>
            <a:custGeom>
              <a:avLst/>
              <a:gdLst/>
              <a:ahLst/>
              <a:cxnLst/>
              <a:rect l="l" t="t" r="r" b="b"/>
              <a:pathLst>
                <a:path w="1275" h="993" extrusionOk="0">
                  <a:moveTo>
                    <a:pt x="607" y="1"/>
                  </a:moveTo>
                  <a:cubicBezTo>
                    <a:pt x="295" y="1"/>
                    <a:pt x="36" y="218"/>
                    <a:pt x="24" y="479"/>
                  </a:cubicBezTo>
                  <a:cubicBezTo>
                    <a:pt x="0" y="753"/>
                    <a:pt x="286" y="979"/>
                    <a:pt x="631" y="991"/>
                  </a:cubicBezTo>
                  <a:cubicBezTo>
                    <a:pt x="648" y="992"/>
                    <a:pt x="665" y="992"/>
                    <a:pt x="681" y="992"/>
                  </a:cubicBezTo>
                  <a:cubicBezTo>
                    <a:pt x="1003" y="992"/>
                    <a:pt x="1252" y="775"/>
                    <a:pt x="1274" y="514"/>
                  </a:cubicBezTo>
                  <a:cubicBezTo>
                    <a:pt x="1274" y="252"/>
                    <a:pt x="1001" y="14"/>
                    <a:pt x="655" y="2"/>
                  </a:cubicBezTo>
                  <a:cubicBezTo>
                    <a:pt x="639" y="1"/>
                    <a:pt x="623" y="1"/>
                    <a:pt x="607" y="1"/>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 name="Google Shape;732;p37"/>
            <p:cNvSpPr/>
            <p:nvPr/>
          </p:nvSpPr>
          <p:spPr>
            <a:xfrm>
              <a:off x="6218482" y="2962559"/>
              <a:ext cx="101870" cy="79371"/>
            </a:xfrm>
            <a:custGeom>
              <a:avLst/>
              <a:gdLst/>
              <a:ahLst/>
              <a:cxnLst/>
              <a:rect l="l" t="t" r="r" b="b"/>
              <a:pathLst>
                <a:path w="1286" h="1002" extrusionOk="0">
                  <a:moveTo>
                    <a:pt x="630" y="1"/>
                  </a:moveTo>
                  <a:cubicBezTo>
                    <a:pt x="307" y="1"/>
                    <a:pt x="35" y="222"/>
                    <a:pt x="24" y="477"/>
                  </a:cubicBezTo>
                  <a:cubicBezTo>
                    <a:pt x="0" y="763"/>
                    <a:pt x="286" y="989"/>
                    <a:pt x="631" y="1001"/>
                  </a:cubicBezTo>
                  <a:cubicBezTo>
                    <a:pt x="641" y="1002"/>
                    <a:pt x="650" y="1002"/>
                    <a:pt x="660" y="1002"/>
                  </a:cubicBezTo>
                  <a:cubicBezTo>
                    <a:pt x="992" y="1002"/>
                    <a:pt x="1251" y="803"/>
                    <a:pt x="1274" y="525"/>
                  </a:cubicBezTo>
                  <a:cubicBezTo>
                    <a:pt x="1286" y="239"/>
                    <a:pt x="1000" y="25"/>
                    <a:pt x="655" y="1"/>
                  </a:cubicBezTo>
                  <a:cubicBezTo>
                    <a:pt x="646" y="1"/>
                    <a:pt x="638" y="1"/>
                    <a:pt x="630" y="1"/>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37"/>
            <p:cNvSpPr/>
            <p:nvPr/>
          </p:nvSpPr>
          <p:spPr>
            <a:xfrm>
              <a:off x="7161605" y="4728141"/>
              <a:ext cx="286758" cy="362239"/>
            </a:xfrm>
            <a:custGeom>
              <a:avLst/>
              <a:gdLst/>
              <a:ahLst/>
              <a:cxnLst/>
              <a:rect l="l" t="t" r="r" b="b"/>
              <a:pathLst>
                <a:path w="3620" h="4573" extrusionOk="0">
                  <a:moveTo>
                    <a:pt x="3501" y="191"/>
                  </a:moveTo>
                  <a:cubicBezTo>
                    <a:pt x="2441" y="120"/>
                    <a:pt x="477" y="1"/>
                    <a:pt x="286" y="274"/>
                  </a:cubicBezTo>
                  <a:cubicBezTo>
                    <a:pt x="24" y="667"/>
                    <a:pt x="3060" y="977"/>
                    <a:pt x="3060" y="977"/>
                  </a:cubicBezTo>
                  <a:cubicBezTo>
                    <a:pt x="3060" y="977"/>
                    <a:pt x="0" y="1060"/>
                    <a:pt x="0" y="1656"/>
                  </a:cubicBezTo>
                  <a:cubicBezTo>
                    <a:pt x="0" y="2251"/>
                    <a:pt x="3013" y="2120"/>
                    <a:pt x="3013" y="2120"/>
                  </a:cubicBezTo>
                  <a:cubicBezTo>
                    <a:pt x="3013" y="2120"/>
                    <a:pt x="584" y="2489"/>
                    <a:pt x="584" y="3132"/>
                  </a:cubicBezTo>
                  <a:cubicBezTo>
                    <a:pt x="584" y="3763"/>
                    <a:pt x="3334" y="2846"/>
                    <a:pt x="3334" y="2846"/>
                  </a:cubicBezTo>
                  <a:cubicBezTo>
                    <a:pt x="3334" y="2846"/>
                    <a:pt x="1643" y="3906"/>
                    <a:pt x="1643" y="4323"/>
                  </a:cubicBezTo>
                  <a:cubicBezTo>
                    <a:pt x="1643" y="4573"/>
                    <a:pt x="2774" y="4275"/>
                    <a:pt x="3620" y="4013"/>
                  </a:cubicBezTo>
                  <a:cubicBezTo>
                    <a:pt x="3608" y="2834"/>
                    <a:pt x="3560" y="1465"/>
                    <a:pt x="3501" y="191"/>
                  </a:cubicBezTo>
                  <a:close/>
                </a:path>
              </a:pathLst>
            </a:custGeom>
            <a:solidFill>
              <a:srgbClr val="4D4D4D">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 name="Google Shape;734;p37"/>
            <p:cNvSpPr/>
            <p:nvPr/>
          </p:nvSpPr>
          <p:spPr>
            <a:xfrm>
              <a:off x="7161605" y="4719982"/>
              <a:ext cx="363201" cy="343703"/>
            </a:xfrm>
            <a:custGeom>
              <a:avLst/>
              <a:gdLst/>
              <a:ahLst/>
              <a:cxnLst/>
              <a:rect l="l" t="t" r="r" b="b"/>
              <a:pathLst>
                <a:path w="4585" h="4339" extrusionOk="0">
                  <a:moveTo>
                    <a:pt x="1770" y="1"/>
                  </a:moveTo>
                  <a:cubicBezTo>
                    <a:pt x="1035" y="1"/>
                    <a:pt x="391" y="46"/>
                    <a:pt x="286" y="199"/>
                  </a:cubicBezTo>
                  <a:cubicBezTo>
                    <a:pt x="12" y="592"/>
                    <a:pt x="3048" y="901"/>
                    <a:pt x="3048" y="901"/>
                  </a:cubicBezTo>
                  <a:cubicBezTo>
                    <a:pt x="3048" y="901"/>
                    <a:pt x="0" y="997"/>
                    <a:pt x="0" y="1592"/>
                  </a:cubicBezTo>
                  <a:cubicBezTo>
                    <a:pt x="0" y="1994"/>
                    <a:pt x="1376" y="2059"/>
                    <a:pt x="2268" y="2059"/>
                  </a:cubicBezTo>
                  <a:cubicBezTo>
                    <a:pt x="2696" y="2059"/>
                    <a:pt x="3012" y="2044"/>
                    <a:pt x="3013" y="2044"/>
                  </a:cubicBezTo>
                  <a:lnTo>
                    <a:pt x="3013" y="2044"/>
                  </a:lnTo>
                  <a:cubicBezTo>
                    <a:pt x="3012" y="2044"/>
                    <a:pt x="584" y="2425"/>
                    <a:pt x="584" y="3056"/>
                  </a:cubicBezTo>
                  <a:cubicBezTo>
                    <a:pt x="584" y="3218"/>
                    <a:pt x="764" y="3278"/>
                    <a:pt x="1032" y="3278"/>
                  </a:cubicBezTo>
                  <a:cubicBezTo>
                    <a:pt x="1812" y="3278"/>
                    <a:pt x="3334" y="2771"/>
                    <a:pt x="3334" y="2771"/>
                  </a:cubicBezTo>
                  <a:lnTo>
                    <a:pt x="3334" y="2771"/>
                  </a:lnTo>
                  <a:cubicBezTo>
                    <a:pt x="3334" y="2771"/>
                    <a:pt x="1643" y="3830"/>
                    <a:pt x="1643" y="4247"/>
                  </a:cubicBezTo>
                  <a:cubicBezTo>
                    <a:pt x="1643" y="4311"/>
                    <a:pt x="1713" y="4338"/>
                    <a:pt x="1832" y="4338"/>
                  </a:cubicBezTo>
                  <a:cubicBezTo>
                    <a:pt x="2480" y="4338"/>
                    <a:pt x="4584" y="3521"/>
                    <a:pt x="4584" y="3521"/>
                  </a:cubicBezTo>
                  <a:lnTo>
                    <a:pt x="4179" y="104"/>
                  </a:lnTo>
                  <a:cubicBezTo>
                    <a:pt x="4179" y="104"/>
                    <a:pt x="2872" y="1"/>
                    <a:pt x="1770" y="1"/>
                  </a:cubicBezTo>
                  <a:close/>
                </a:path>
              </a:pathLst>
            </a:custGeom>
            <a:solidFill>
              <a:srgbClr val="FFB8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735;p37"/>
            <p:cNvSpPr/>
            <p:nvPr/>
          </p:nvSpPr>
          <p:spPr>
            <a:xfrm>
              <a:off x="7818924" y="4305618"/>
              <a:ext cx="115179" cy="26457"/>
            </a:xfrm>
            <a:custGeom>
              <a:avLst/>
              <a:gdLst/>
              <a:ahLst/>
              <a:cxnLst/>
              <a:rect l="l" t="t" r="r" b="b"/>
              <a:pathLst>
                <a:path w="1454" h="334" extrusionOk="0">
                  <a:moveTo>
                    <a:pt x="1" y="334"/>
                  </a:moveTo>
                  <a:cubicBezTo>
                    <a:pt x="1" y="334"/>
                    <a:pt x="513" y="1"/>
                    <a:pt x="1454" y="60"/>
                  </a:cubicBezTo>
                </a:path>
              </a:pathLst>
            </a:custGeom>
            <a:solidFill>
              <a:srgbClr val="4D4D4D">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37"/>
            <p:cNvSpPr/>
            <p:nvPr/>
          </p:nvSpPr>
          <p:spPr>
            <a:xfrm>
              <a:off x="6156220" y="3434194"/>
              <a:ext cx="345219" cy="523515"/>
            </a:xfrm>
            <a:custGeom>
              <a:avLst/>
              <a:gdLst/>
              <a:ahLst/>
              <a:cxnLst/>
              <a:rect l="l" t="t" r="r" b="b"/>
              <a:pathLst>
                <a:path w="4358" h="6609" extrusionOk="0">
                  <a:moveTo>
                    <a:pt x="2727" y="0"/>
                  </a:moveTo>
                  <a:lnTo>
                    <a:pt x="1012" y="357"/>
                  </a:lnTo>
                  <a:cubicBezTo>
                    <a:pt x="0" y="3727"/>
                    <a:pt x="1620" y="6608"/>
                    <a:pt x="1620" y="6608"/>
                  </a:cubicBezTo>
                  <a:lnTo>
                    <a:pt x="4358" y="4441"/>
                  </a:lnTo>
                  <a:cubicBezTo>
                    <a:pt x="2060" y="3953"/>
                    <a:pt x="1310" y="572"/>
                    <a:pt x="1310" y="572"/>
                  </a:cubicBezTo>
                  <a:lnTo>
                    <a:pt x="2739" y="226"/>
                  </a:lnTo>
                  <a:lnTo>
                    <a:pt x="272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37"/>
            <p:cNvSpPr/>
            <p:nvPr/>
          </p:nvSpPr>
          <p:spPr>
            <a:xfrm>
              <a:off x="6309895" y="3785980"/>
              <a:ext cx="191542" cy="221716"/>
            </a:xfrm>
            <a:custGeom>
              <a:avLst/>
              <a:gdLst/>
              <a:ahLst/>
              <a:cxnLst/>
              <a:rect l="l" t="t" r="r" b="b"/>
              <a:pathLst>
                <a:path w="2418" h="2799" extrusionOk="0">
                  <a:moveTo>
                    <a:pt x="1" y="1929"/>
                  </a:moveTo>
                  <a:lnTo>
                    <a:pt x="715" y="2798"/>
                  </a:lnTo>
                  <a:lnTo>
                    <a:pt x="2418" y="0"/>
                  </a:lnTo>
                  <a:close/>
                </a:path>
              </a:pathLst>
            </a:custGeom>
            <a:solidFill>
              <a:srgbClr val="4D4D4D">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738;p37"/>
            <p:cNvSpPr/>
            <p:nvPr/>
          </p:nvSpPr>
          <p:spPr>
            <a:xfrm>
              <a:off x="6674914" y="3436966"/>
              <a:ext cx="361300" cy="515990"/>
            </a:xfrm>
            <a:custGeom>
              <a:avLst/>
              <a:gdLst/>
              <a:ahLst/>
              <a:cxnLst/>
              <a:rect l="l" t="t" r="r" b="b"/>
              <a:pathLst>
                <a:path w="4561" h="6514" extrusionOk="0">
                  <a:moveTo>
                    <a:pt x="1668" y="1"/>
                  </a:moveTo>
                  <a:lnTo>
                    <a:pt x="1644" y="239"/>
                  </a:lnTo>
                  <a:lnTo>
                    <a:pt x="3013" y="525"/>
                  </a:lnTo>
                  <a:cubicBezTo>
                    <a:pt x="3013" y="525"/>
                    <a:pt x="2263" y="3739"/>
                    <a:pt x="1" y="4371"/>
                  </a:cubicBezTo>
                  <a:lnTo>
                    <a:pt x="3144" y="6514"/>
                  </a:lnTo>
                  <a:cubicBezTo>
                    <a:pt x="3144" y="6514"/>
                    <a:pt x="4561" y="3525"/>
                    <a:pt x="3323" y="239"/>
                  </a:cubicBezTo>
                  <a:lnTo>
                    <a:pt x="166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37"/>
            <p:cNvSpPr/>
            <p:nvPr/>
          </p:nvSpPr>
          <p:spPr>
            <a:xfrm>
              <a:off x="6572094" y="3070130"/>
              <a:ext cx="139735" cy="120324"/>
            </a:xfrm>
            <a:custGeom>
              <a:avLst/>
              <a:gdLst/>
              <a:ahLst/>
              <a:cxnLst/>
              <a:rect l="l" t="t" r="r" b="b"/>
              <a:pathLst>
                <a:path w="1764" h="1519" extrusionOk="0">
                  <a:moveTo>
                    <a:pt x="1" y="0"/>
                  </a:moveTo>
                  <a:lnTo>
                    <a:pt x="1" y="0"/>
                  </a:lnTo>
                  <a:cubicBezTo>
                    <a:pt x="87" y="1151"/>
                    <a:pt x="340" y="1518"/>
                    <a:pt x="628" y="1518"/>
                  </a:cubicBezTo>
                  <a:cubicBezTo>
                    <a:pt x="1137" y="1518"/>
                    <a:pt x="1756" y="376"/>
                    <a:pt x="1763" y="369"/>
                  </a:cubicBezTo>
                  <a:lnTo>
                    <a:pt x="1763" y="369"/>
                  </a:lnTo>
                  <a:lnTo>
                    <a:pt x="1763" y="370"/>
                  </a:lnTo>
                  <a:cubicBezTo>
                    <a:pt x="1763" y="369"/>
                    <a:pt x="1763" y="369"/>
                    <a:pt x="1763" y="369"/>
                  </a:cubicBezTo>
                  <a:cubicBezTo>
                    <a:pt x="1763" y="369"/>
                    <a:pt x="1763" y="369"/>
                    <a:pt x="1763" y="369"/>
                  </a:cubicBezTo>
                  <a:lnTo>
                    <a:pt x="1763" y="369"/>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37"/>
            <p:cNvSpPr/>
            <p:nvPr/>
          </p:nvSpPr>
          <p:spPr>
            <a:xfrm>
              <a:off x="6674914" y="3783128"/>
              <a:ext cx="222673" cy="224567"/>
            </a:xfrm>
            <a:custGeom>
              <a:avLst/>
              <a:gdLst/>
              <a:ahLst/>
              <a:cxnLst/>
              <a:rect l="l" t="t" r="r" b="b"/>
              <a:pathLst>
                <a:path w="2811" h="2835" extrusionOk="0">
                  <a:moveTo>
                    <a:pt x="2811" y="1929"/>
                  </a:moveTo>
                  <a:lnTo>
                    <a:pt x="2156" y="2834"/>
                  </a:lnTo>
                  <a:lnTo>
                    <a:pt x="1" y="1"/>
                  </a:lnTo>
                  <a:close/>
                </a:path>
              </a:pathLst>
            </a:custGeom>
            <a:solidFill>
              <a:srgbClr val="4D4D4D">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741;p37"/>
            <p:cNvSpPr/>
            <p:nvPr/>
          </p:nvSpPr>
          <p:spPr>
            <a:xfrm>
              <a:off x="6504207" y="2952657"/>
              <a:ext cx="118902" cy="102580"/>
            </a:xfrm>
            <a:custGeom>
              <a:avLst/>
              <a:gdLst/>
              <a:ahLst/>
              <a:cxnLst/>
              <a:rect l="l" t="t" r="r" b="b"/>
              <a:pathLst>
                <a:path w="1501" h="1295" extrusionOk="0">
                  <a:moveTo>
                    <a:pt x="533" y="0"/>
                  </a:moveTo>
                  <a:cubicBezTo>
                    <a:pt x="435" y="0"/>
                    <a:pt x="334" y="11"/>
                    <a:pt x="239" y="43"/>
                  </a:cubicBezTo>
                  <a:cubicBezTo>
                    <a:pt x="167" y="67"/>
                    <a:pt x="72" y="114"/>
                    <a:pt x="24" y="198"/>
                  </a:cubicBezTo>
                  <a:cubicBezTo>
                    <a:pt x="1" y="281"/>
                    <a:pt x="1" y="376"/>
                    <a:pt x="24" y="459"/>
                  </a:cubicBezTo>
                  <a:cubicBezTo>
                    <a:pt x="84" y="602"/>
                    <a:pt x="191" y="710"/>
                    <a:pt x="298" y="817"/>
                  </a:cubicBezTo>
                  <a:cubicBezTo>
                    <a:pt x="405" y="924"/>
                    <a:pt x="525" y="1007"/>
                    <a:pt x="656" y="1067"/>
                  </a:cubicBezTo>
                  <a:cubicBezTo>
                    <a:pt x="890" y="1212"/>
                    <a:pt x="1155" y="1294"/>
                    <a:pt x="1423" y="1294"/>
                  </a:cubicBezTo>
                  <a:cubicBezTo>
                    <a:pt x="1441" y="1294"/>
                    <a:pt x="1459" y="1294"/>
                    <a:pt x="1477" y="1293"/>
                  </a:cubicBezTo>
                  <a:cubicBezTo>
                    <a:pt x="1191" y="1245"/>
                    <a:pt x="953" y="1126"/>
                    <a:pt x="715" y="983"/>
                  </a:cubicBezTo>
                  <a:cubicBezTo>
                    <a:pt x="596" y="900"/>
                    <a:pt x="477" y="817"/>
                    <a:pt x="382" y="721"/>
                  </a:cubicBezTo>
                  <a:cubicBezTo>
                    <a:pt x="298" y="638"/>
                    <a:pt x="203" y="519"/>
                    <a:pt x="167" y="412"/>
                  </a:cubicBezTo>
                  <a:cubicBezTo>
                    <a:pt x="144" y="352"/>
                    <a:pt x="144" y="305"/>
                    <a:pt x="167" y="269"/>
                  </a:cubicBezTo>
                  <a:cubicBezTo>
                    <a:pt x="179" y="233"/>
                    <a:pt x="227" y="186"/>
                    <a:pt x="286" y="174"/>
                  </a:cubicBezTo>
                  <a:cubicBezTo>
                    <a:pt x="382" y="126"/>
                    <a:pt x="536" y="114"/>
                    <a:pt x="667" y="114"/>
                  </a:cubicBezTo>
                  <a:cubicBezTo>
                    <a:pt x="941" y="126"/>
                    <a:pt x="1215" y="162"/>
                    <a:pt x="1501" y="186"/>
                  </a:cubicBezTo>
                  <a:cubicBezTo>
                    <a:pt x="1239" y="102"/>
                    <a:pt x="953" y="31"/>
                    <a:pt x="679" y="7"/>
                  </a:cubicBezTo>
                  <a:cubicBezTo>
                    <a:pt x="632" y="3"/>
                    <a:pt x="583" y="0"/>
                    <a:pt x="533" y="0"/>
                  </a:cubicBezTo>
                  <a:close/>
                </a:path>
              </a:pathLst>
            </a:custGeom>
            <a:solidFill>
              <a:srgbClr val="E580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 name="Google Shape;742;p37"/>
            <p:cNvSpPr/>
            <p:nvPr/>
          </p:nvSpPr>
          <p:spPr>
            <a:xfrm>
              <a:off x="6107186" y="2569345"/>
              <a:ext cx="125477" cy="286749"/>
            </a:xfrm>
            <a:custGeom>
              <a:avLst/>
              <a:gdLst/>
              <a:ahLst/>
              <a:cxnLst/>
              <a:rect l="l" t="t" r="r" b="b"/>
              <a:pathLst>
                <a:path w="1584" h="3620" extrusionOk="0">
                  <a:moveTo>
                    <a:pt x="453" y="0"/>
                  </a:moveTo>
                  <a:cubicBezTo>
                    <a:pt x="0" y="1250"/>
                    <a:pt x="191" y="3620"/>
                    <a:pt x="191" y="3620"/>
                  </a:cubicBezTo>
                  <a:cubicBezTo>
                    <a:pt x="1524" y="1977"/>
                    <a:pt x="1584" y="131"/>
                    <a:pt x="1584" y="131"/>
                  </a:cubicBezTo>
                  <a:lnTo>
                    <a:pt x="45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 name="Google Shape;743;p37"/>
            <p:cNvSpPr/>
            <p:nvPr/>
          </p:nvSpPr>
          <p:spPr>
            <a:xfrm>
              <a:off x="6131663" y="2259938"/>
              <a:ext cx="990425" cy="654612"/>
            </a:xfrm>
            <a:custGeom>
              <a:avLst/>
              <a:gdLst/>
              <a:ahLst/>
              <a:cxnLst/>
              <a:rect l="l" t="t" r="r" b="b"/>
              <a:pathLst>
                <a:path w="12503" h="8264" extrusionOk="0">
                  <a:moveTo>
                    <a:pt x="8193" y="1"/>
                  </a:moveTo>
                  <a:cubicBezTo>
                    <a:pt x="6115" y="1"/>
                    <a:pt x="3573" y="513"/>
                    <a:pt x="3573" y="513"/>
                  </a:cubicBezTo>
                  <a:cubicBezTo>
                    <a:pt x="3573" y="513"/>
                    <a:pt x="3346" y="287"/>
                    <a:pt x="3061" y="215"/>
                  </a:cubicBezTo>
                  <a:cubicBezTo>
                    <a:pt x="2942" y="275"/>
                    <a:pt x="2822" y="334"/>
                    <a:pt x="2715" y="406"/>
                  </a:cubicBezTo>
                  <a:cubicBezTo>
                    <a:pt x="2739" y="501"/>
                    <a:pt x="2787" y="584"/>
                    <a:pt x="2822" y="656"/>
                  </a:cubicBezTo>
                  <a:cubicBezTo>
                    <a:pt x="2787" y="596"/>
                    <a:pt x="2715" y="537"/>
                    <a:pt x="2620" y="477"/>
                  </a:cubicBezTo>
                  <a:cubicBezTo>
                    <a:pt x="1394" y="1287"/>
                    <a:pt x="715" y="2549"/>
                    <a:pt x="334" y="3930"/>
                  </a:cubicBezTo>
                  <a:lnTo>
                    <a:pt x="144" y="3918"/>
                  </a:lnTo>
                  <a:cubicBezTo>
                    <a:pt x="84" y="4097"/>
                    <a:pt x="25" y="4287"/>
                    <a:pt x="1" y="4513"/>
                  </a:cubicBezTo>
                  <a:cubicBezTo>
                    <a:pt x="333" y="4698"/>
                    <a:pt x="761" y="4764"/>
                    <a:pt x="1205" y="4764"/>
                  </a:cubicBezTo>
                  <a:cubicBezTo>
                    <a:pt x="2333" y="4764"/>
                    <a:pt x="3560" y="4335"/>
                    <a:pt x="3561" y="4335"/>
                  </a:cubicBezTo>
                  <a:lnTo>
                    <a:pt x="3561" y="4335"/>
                  </a:lnTo>
                  <a:cubicBezTo>
                    <a:pt x="3561" y="4335"/>
                    <a:pt x="2977" y="5466"/>
                    <a:pt x="4239" y="5466"/>
                  </a:cubicBezTo>
                  <a:cubicBezTo>
                    <a:pt x="5501" y="5466"/>
                    <a:pt x="7108" y="3728"/>
                    <a:pt x="7109" y="3728"/>
                  </a:cubicBezTo>
                  <a:lnTo>
                    <a:pt x="7109" y="3728"/>
                  </a:lnTo>
                  <a:cubicBezTo>
                    <a:pt x="7109" y="3728"/>
                    <a:pt x="6651" y="5062"/>
                    <a:pt x="7338" y="5062"/>
                  </a:cubicBezTo>
                  <a:cubicBezTo>
                    <a:pt x="7402" y="5062"/>
                    <a:pt x="7476" y="5051"/>
                    <a:pt x="7561" y="5025"/>
                  </a:cubicBezTo>
                  <a:cubicBezTo>
                    <a:pt x="8549" y="4728"/>
                    <a:pt x="9014" y="3204"/>
                    <a:pt x="9014" y="3204"/>
                  </a:cubicBezTo>
                  <a:cubicBezTo>
                    <a:pt x="9311" y="4479"/>
                    <a:pt x="9650" y="4842"/>
                    <a:pt x="9939" y="4842"/>
                  </a:cubicBezTo>
                  <a:cubicBezTo>
                    <a:pt x="10323" y="4842"/>
                    <a:pt x="10621" y="4204"/>
                    <a:pt x="10621" y="4204"/>
                  </a:cubicBezTo>
                  <a:cubicBezTo>
                    <a:pt x="10812" y="6514"/>
                    <a:pt x="12467" y="8252"/>
                    <a:pt x="12478" y="8264"/>
                  </a:cubicBezTo>
                  <a:lnTo>
                    <a:pt x="12478" y="8240"/>
                  </a:lnTo>
                  <a:lnTo>
                    <a:pt x="12502" y="6942"/>
                  </a:lnTo>
                  <a:cubicBezTo>
                    <a:pt x="12467" y="5097"/>
                    <a:pt x="12217" y="3097"/>
                    <a:pt x="11121" y="1656"/>
                  </a:cubicBezTo>
                  <a:cubicBezTo>
                    <a:pt x="11038" y="1573"/>
                    <a:pt x="10978" y="1477"/>
                    <a:pt x="10907" y="1394"/>
                  </a:cubicBezTo>
                  <a:cubicBezTo>
                    <a:pt x="10788" y="1418"/>
                    <a:pt x="10728" y="1454"/>
                    <a:pt x="10728" y="1454"/>
                  </a:cubicBezTo>
                  <a:cubicBezTo>
                    <a:pt x="10752" y="1394"/>
                    <a:pt x="10776" y="1311"/>
                    <a:pt x="10788" y="1251"/>
                  </a:cubicBezTo>
                  <a:cubicBezTo>
                    <a:pt x="10312" y="739"/>
                    <a:pt x="9680" y="322"/>
                    <a:pt x="8918" y="25"/>
                  </a:cubicBezTo>
                  <a:cubicBezTo>
                    <a:pt x="8687" y="8"/>
                    <a:pt x="8443" y="1"/>
                    <a:pt x="8193" y="1"/>
                  </a:cubicBezTo>
                  <a:close/>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 name="Google Shape;744;p37"/>
            <p:cNvSpPr/>
            <p:nvPr/>
          </p:nvSpPr>
          <p:spPr>
            <a:xfrm>
              <a:off x="6077164" y="2186508"/>
              <a:ext cx="1112812" cy="726220"/>
            </a:xfrm>
            <a:custGeom>
              <a:avLst/>
              <a:gdLst/>
              <a:ahLst/>
              <a:cxnLst/>
              <a:rect l="l" t="t" r="r" b="b"/>
              <a:pathLst>
                <a:path w="14048" h="9168" extrusionOk="0">
                  <a:moveTo>
                    <a:pt x="8842" y="1"/>
                  </a:moveTo>
                  <a:cubicBezTo>
                    <a:pt x="6773" y="1"/>
                    <a:pt x="4249" y="559"/>
                    <a:pt x="4249" y="559"/>
                  </a:cubicBezTo>
                  <a:cubicBezTo>
                    <a:pt x="4249" y="559"/>
                    <a:pt x="3914" y="190"/>
                    <a:pt x="3563" y="190"/>
                  </a:cubicBezTo>
                  <a:cubicBezTo>
                    <a:pt x="3557" y="190"/>
                    <a:pt x="3552" y="190"/>
                    <a:pt x="3546" y="190"/>
                  </a:cubicBezTo>
                  <a:cubicBezTo>
                    <a:pt x="3274" y="199"/>
                    <a:pt x="3416" y="546"/>
                    <a:pt x="3500" y="711"/>
                  </a:cubicBezTo>
                  <a:lnTo>
                    <a:pt x="3500" y="711"/>
                  </a:lnTo>
                  <a:cubicBezTo>
                    <a:pt x="3424" y="598"/>
                    <a:pt x="3247" y="413"/>
                    <a:pt x="2892" y="413"/>
                  </a:cubicBezTo>
                  <a:cubicBezTo>
                    <a:pt x="2693" y="413"/>
                    <a:pt x="2440" y="471"/>
                    <a:pt x="2117" y="630"/>
                  </a:cubicBezTo>
                  <a:cubicBezTo>
                    <a:pt x="951" y="1214"/>
                    <a:pt x="1129" y="3214"/>
                    <a:pt x="1129" y="3214"/>
                  </a:cubicBezTo>
                  <a:cubicBezTo>
                    <a:pt x="1129" y="3214"/>
                    <a:pt x="713" y="2234"/>
                    <a:pt x="393" y="2234"/>
                  </a:cubicBezTo>
                  <a:cubicBezTo>
                    <a:pt x="208" y="2234"/>
                    <a:pt x="56" y="2561"/>
                    <a:pt x="34" y="3595"/>
                  </a:cubicBezTo>
                  <a:cubicBezTo>
                    <a:pt x="1" y="4907"/>
                    <a:pt x="897" y="5259"/>
                    <a:pt x="1869" y="5259"/>
                  </a:cubicBezTo>
                  <a:cubicBezTo>
                    <a:pt x="2996" y="5259"/>
                    <a:pt x="4225" y="4786"/>
                    <a:pt x="4225" y="4786"/>
                  </a:cubicBezTo>
                  <a:lnTo>
                    <a:pt x="4225" y="4786"/>
                  </a:lnTo>
                  <a:cubicBezTo>
                    <a:pt x="4225" y="4786"/>
                    <a:pt x="3653" y="6036"/>
                    <a:pt x="4915" y="6036"/>
                  </a:cubicBezTo>
                  <a:cubicBezTo>
                    <a:pt x="6177" y="6036"/>
                    <a:pt x="7785" y="4119"/>
                    <a:pt x="7785" y="4119"/>
                  </a:cubicBezTo>
                  <a:lnTo>
                    <a:pt x="7785" y="4119"/>
                  </a:lnTo>
                  <a:cubicBezTo>
                    <a:pt x="7785" y="4119"/>
                    <a:pt x="7337" y="5601"/>
                    <a:pt x="8024" y="5601"/>
                  </a:cubicBezTo>
                  <a:cubicBezTo>
                    <a:pt x="8089" y="5601"/>
                    <a:pt x="8163" y="5588"/>
                    <a:pt x="8249" y="5559"/>
                  </a:cubicBezTo>
                  <a:cubicBezTo>
                    <a:pt x="9249" y="5238"/>
                    <a:pt x="9690" y="3547"/>
                    <a:pt x="9690" y="3547"/>
                  </a:cubicBezTo>
                  <a:cubicBezTo>
                    <a:pt x="9992" y="4964"/>
                    <a:pt x="10331" y="5368"/>
                    <a:pt x="10619" y="5368"/>
                  </a:cubicBezTo>
                  <a:cubicBezTo>
                    <a:pt x="11003" y="5368"/>
                    <a:pt x="11297" y="4655"/>
                    <a:pt x="11297" y="4655"/>
                  </a:cubicBezTo>
                  <a:cubicBezTo>
                    <a:pt x="11511" y="7226"/>
                    <a:pt x="13178" y="9167"/>
                    <a:pt x="13178" y="9167"/>
                  </a:cubicBezTo>
                  <a:lnTo>
                    <a:pt x="13178" y="7691"/>
                  </a:lnTo>
                  <a:lnTo>
                    <a:pt x="13476" y="7595"/>
                  </a:lnTo>
                  <a:cubicBezTo>
                    <a:pt x="13476" y="7595"/>
                    <a:pt x="14048" y="3940"/>
                    <a:pt x="13726" y="3357"/>
                  </a:cubicBezTo>
                  <a:cubicBezTo>
                    <a:pt x="13528" y="3010"/>
                    <a:pt x="12901" y="2676"/>
                    <a:pt x="12425" y="2462"/>
                  </a:cubicBezTo>
                  <a:lnTo>
                    <a:pt x="12425" y="2462"/>
                  </a:lnTo>
                  <a:cubicBezTo>
                    <a:pt x="12729" y="2576"/>
                    <a:pt x="13075" y="2688"/>
                    <a:pt x="13263" y="2688"/>
                  </a:cubicBezTo>
                  <a:cubicBezTo>
                    <a:pt x="13394" y="2688"/>
                    <a:pt x="13448" y="2634"/>
                    <a:pt x="13357" y="2488"/>
                  </a:cubicBezTo>
                  <a:cubicBezTo>
                    <a:pt x="13066" y="2042"/>
                    <a:pt x="12034" y="1872"/>
                    <a:pt x="11660" y="1824"/>
                  </a:cubicBezTo>
                  <a:lnTo>
                    <a:pt x="11660" y="1824"/>
                  </a:lnTo>
                  <a:cubicBezTo>
                    <a:pt x="11838" y="1843"/>
                    <a:pt x="12156" y="1873"/>
                    <a:pt x="12409" y="1873"/>
                  </a:cubicBezTo>
                  <a:cubicBezTo>
                    <a:pt x="12720" y="1873"/>
                    <a:pt x="12932" y="1829"/>
                    <a:pt x="12666" y="1666"/>
                  </a:cubicBezTo>
                  <a:cubicBezTo>
                    <a:pt x="12453" y="1535"/>
                    <a:pt x="12228" y="1494"/>
                    <a:pt x="12029" y="1494"/>
                  </a:cubicBezTo>
                  <a:cubicBezTo>
                    <a:pt x="11684" y="1494"/>
                    <a:pt x="11416" y="1619"/>
                    <a:pt x="11416" y="1619"/>
                  </a:cubicBezTo>
                  <a:cubicBezTo>
                    <a:pt x="11843" y="353"/>
                    <a:pt x="10487" y="1"/>
                    <a:pt x="884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5" name="Google Shape;745;p37"/>
          <p:cNvGrpSpPr/>
          <p:nvPr/>
        </p:nvGrpSpPr>
        <p:grpSpPr>
          <a:xfrm>
            <a:off x="7122112" y="997500"/>
            <a:ext cx="1076215" cy="941916"/>
            <a:chOff x="6969712" y="997500"/>
            <a:chExt cx="1076215" cy="941916"/>
          </a:xfrm>
        </p:grpSpPr>
        <p:sp>
          <p:nvSpPr>
            <p:cNvPr id="746" name="Google Shape;746;p37"/>
            <p:cNvSpPr/>
            <p:nvPr/>
          </p:nvSpPr>
          <p:spPr>
            <a:xfrm>
              <a:off x="6969712" y="1012550"/>
              <a:ext cx="1038509" cy="926865"/>
            </a:xfrm>
            <a:custGeom>
              <a:avLst/>
              <a:gdLst/>
              <a:ahLst/>
              <a:cxnLst/>
              <a:rect l="l" t="t" r="r" b="b"/>
              <a:pathLst>
                <a:path w="13110" h="11701" extrusionOk="0">
                  <a:moveTo>
                    <a:pt x="6704" y="1"/>
                  </a:moveTo>
                  <a:cubicBezTo>
                    <a:pt x="1108" y="1"/>
                    <a:pt x="1" y="2156"/>
                    <a:pt x="1" y="4835"/>
                  </a:cubicBezTo>
                  <a:cubicBezTo>
                    <a:pt x="1" y="6632"/>
                    <a:pt x="513" y="8216"/>
                    <a:pt x="2573" y="9049"/>
                  </a:cubicBezTo>
                  <a:cubicBezTo>
                    <a:pt x="2049" y="9847"/>
                    <a:pt x="906" y="11574"/>
                    <a:pt x="989" y="11693"/>
                  </a:cubicBezTo>
                  <a:cubicBezTo>
                    <a:pt x="992" y="11698"/>
                    <a:pt x="997" y="11700"/>
                    <a:pt x="1005" y="11700"/>
                  </a:cubicBezTo>
                  <a:cubicBezTo>
                    <a:pt x="1174" y="11700"/>
                    <a:pt x="2561" y="10467"/>
                    <a:pt x="3882" y="9418"/>
                  </a:cubicBezTo>
                  <a:cubicBezTo>
                    <a:pt x="4680" y="9585"/>
                    <a:pt x="5597" y="9657"/>
                    <a:pt x="6716" y="9657"/>
                  </a:cubicBezTo>
                  <a:cubicBezTo>
                    <a:pt x="12312" y="9657"/>
                    <a:pt x="13110" y="7502"/>
                    <a:pt x="13110" y="4823"/>
                  </a:cubicBezTo>
                  <a:cubicBezTo>
                    <a:pt x="13098" y="2156"/>
                    <a:pt x="12276" y="1"/>
                    <a:pt x="6704" y="1"/>
                  </a:cubicBezTo>
                  <a:close/>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 name="Google Shape;747;p37"/>
            <p:cNvSpPr/>
            <p:nvPr/>
          </p:nvSpPr>
          <p:spPr>
            <a:xfrm>
              <a:off x="7007498" y="997500"/>
              <a:ext cx="1038429" cy="926786"/>
            </a:xfrm>
            <a:custGeom>
              <a:avLst/>
              <a:gdLst/>
              <a:ahLst/>
              <a:cxnLst/>
              <a:rect l="l" t="t" r="r" b="b"/>
              <a:pathLst>
                <a:path w="13109" h="11700" extrusionOk="0">
                  <a:moveTo>
                    <a:pt x="6703" y="0"/>
                  </a:moveTo>
                  <a:cubicBezTo>
                    <a:pt x="1108" y="0"/>
                    <a:pt x="0" y="2155"/>
                    <a:pt x="0" y="4834"/>
                  </a:cubicBezTo>
                  <a:cubicBezTo>
                    <a:pt x="0" y="6632"/>
                    <a:pt x="512" y="8215"/>
                    <a:pt x="2572" y="9049"/>
                  </a:cubicBezTo>
                  <a:cubicBezTo>
                    <a:pt x="2048" y="9847"/>
                    <a:pt x="905" y="11573"/>
                    <a:pt x="988" y="11692"/>
                  </a:cubicBezTo>
                  <a:cubicBezTo>
                    <a:pt x="991" y="11697"/>
                    <a:pt x="996" y="11700"/>
                    <a:pt x="1004" y="11700"/>
                  </a:cubicBezTo>
                  <a:cubicBezTo>
                    <a:pt x="1173" y="11700"/>
                    <a:pt x="2560" y="10466"/>
                    <a:pt x="3882" y="9418"/>
                  </a:cubicBezTo>
                  <a:cubicBezTo>
                    <a:pt x="4679" y="9585"/>
                    <a:pt x="5596" y="9656"/>
                    <a:pt x="6715" y="9656"/>
                  </a:cubicBezTo>
                  <a:cubicBezTo>
                    <a:pt x="12311" y="9656"/>
                    <a:pt x="13109" y="7501"/>
                    <a:pt x="13109" y="4822"/>
                  </a:cubicBezTo>
                  <a:cubicBezTo>
                    <a:pt x="13097" y="2167"/>
                    <a:pt x="12299" y="0"/>
                    <a:pt x="670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748;p37"/>
            <p:cNvSpPr/>
            <p:nvPr/>
          </p:nvSpPr>
          <p:spPr>
            <a:xfrm>
              <a:off x="7262092" y="1323779"/>
              <a:ext cx="113277" cy="113274"/>
            </a:xfrm>
            <a:custGeom>
              <a:avLst/>
              <a:gdLst/>
              <a:ahLst/>
              <a:cxnLst/>
              <a:rect l="l" t="t" r="r" b="b"/>
              <a:pathLst>
                <a:path w="1430" h="1430" extrusionOk="0">
                  <a:moveTo>
                    <a:pt x="715" y="1"/>
                  </a:moveTo>
                  <a:cubicBezTo>
                    <a:pt x="334" y="1"/>
                    <a:pt x="1" y="310"/>
                    <a:pt x="1" y="715"/>
                  </a:cubicBezTo>
                  <a:cubicBezTo>
                    <a:pt x="1" y="1096"/>
                    <a:pt x="322" y="1429"/>
                    <a:pt x="715" y="1429"/>
                  </a:cubicBezTo>
                  <a:cubicBezTo>
                    <a:pt x="1108" y="1429"/>
                    <a:pt x="1430" y="1120"/>
                    <a:pt x="1430" y="715"/>
                  </a:cubicBezTo>
                  <a:cubicBezTo>
                    <a:pt x="1430" y="310"/>
                    <a:pt x="1108" y="1"/>
                    <a:pt x="7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 name="Google Shape;749;p37"/>
            <p:cNvSpPr/>
            <p:nvPr/>
          </p:nvSpPr>
          <p:spPr>
            <a:xfrm>
              <a:off x="7469633" y="1323779"/>
              <a:ext cx="113277" cy="113274"/>
            </a:xfrm>
            <a:custGeom>
              <a:avLst/>
              <a:gdLst/>
              <a:ahLst/>
              <a:cxnLst/>
              <a:rect l="l" t="t" r="r" b="b"/>
              <a:pathLst>
                <a:path w="1430" h="1430" extrusionOk="0">
                  <a:moveTo>
                    <a:pt x="715" y="1"/>
                  </a:moveTo>
                  <a:cubicBezTo>
                    <a:pt x="334" y="1"/>
                    <a:pt x="0" y="310"/>
                    <a:pt x="0" y="715"/>
                  </a:cubicBezTo>
                  <a:cubicBezTo>
                    <a:pt x="0" y="1096"/>
                    <a:pt x="310" y="1429"/>
                    <a:pt x="715" y="1429"/>
                  </a:cubicBezTo>
                  <a:cubicBezTo>
                    <a:pt x="1108" y="1429"/>
                    <a:pt x="1429" y="1120"/>
                    <a:pt x="1429" y="715"/>
                  </a:cubicBezTo>
                  <a:cubicBezTo>
                    <a:pt x="1429" y="310"/>
                    <a:pt x="1119" y="1"/>
                    <a:pt x="7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 name="Google Shape;750;p37"/>
            <p:cNvSpPr/>
            <p:nvPr/>
          </p:nvSpPr>
          <p:spPr>
            <a:xfrm>
              <a:off x="7678996" y="1323779"/>
              <a:ext cx="113277" cy="113274"/>
            </a:xfrm>
            <a:custGeom>
              <a:avLst/>
              <a:gdLst/>
              <a:ahLst/>
              <a:cxnLst/>
              <a:rect l="l" t="t" r="r" b="b"/>
              <a:pathLst>
                <a:path w="1430" h="1430" extrusionOk="0">
                  <a:moveTo>
                    <a:pt x="715" y="1"/>
                  </a:moveTo>
                  <a:cubicBezTo>
                    <a:pt x="322" y="1"/>
                    <a:pt x="0" y="310"/>
                    <a:pt x="0" y="715"/>
                  </a:cubicBezTo>
                  <a:cubicBezTo>
                    <a:pt x="0" y="1096"/>
                    <a:pt x="310" y="1429"/>
                    <a:pt x="715" y="1429"/>
                  </a:cubicBezTo>
                  <a:cubicBezTo>
                    <a:pt x="1096" y="1429"/>
                    <a:pt x="1429" y="1120"/>
                    <a:pt x="1429" y="715"/>
                  </a:cubicBezTo>
                  <a:cubicBezTo>
                    <a:pt x="1429" y="310"/>
                    <a:pt x="1096" y="1"/>
                    <a:pt x="7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54" name="Picture 2" descr="Unidad de Gestión Pensional y Parafiscales - G Suite SSO, Ingreso a G Suite">
            <a:extLst>
              <a:ext uri="{FF2B5EF4-FFF2-40B4-BE49-F238E27FC236}">
                <a16:creationId xmlns:a16="http://schemas.microsoft.com/office/drawing/2014/main" id="{185A6259-CC11-4F35-A60B-65114E8673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42" y="0"/>
            <a:ext cx="994008" cy="39143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07"/>
        <p:cNvGrpSpPr/>
        <p:nvPr/>
      </p:nvGrpSpPr>
      <p:grpSpPr>
        <a:xfrm>
          <a:off x="0" y="0"/>
          <a:ext cx="0" cy="0"/>
          <a:chOff x="0" y="0"/>
          <a:chExt cx="0" cy="0"/>
        </a:xfrm>
      </p:grpSpPr>
      <p:sp>
        <p:nvSpPr>
          <p:cNvPr id="608" name="Google Shape;608;p34"/>
          <p:cNvSpPr/>
          <p:nvPr/>
        </p:nvSpPr>
        <p:spPr>
          <a:xfrm>
            <a:off x="1427863" y="915474"/>
            <a:ext cx="6288275" cy="3312552"/>
          </a:xfrm>
          <a:custGeom>
            <a:avLst/>
            <a:gdLst/>
            <a:ahLst/>
            <a:cxnLst/>
            <a:rect l="l" t="t" r="r" b="b"/>
            <a:pathLst>
              <a:path w="251531" h="78200" extrusionOk="0">
                <a:moveTo>
                  <a:pt x="0" y="0"/>
                </a:moveTo>
                <a:lnTo>
                  <a:pt x="4353" y="78200"/>
                </a:lnTo>
                <a:lnTo>
                  <a:pt x="237343" y="78200"/>
                </a:lnTo>
                <a:lnTo>
                  <a:pt x="251531" y="5482"/>
                </a:lnTo>
                <a:close/>
              </a:path>
            </a:pathLst>
          </a:custGeom>
          <a:solidFill>
            <a:schemeClr val="lt2"/>
          </a:solidFill>
          <a:ln>
            <a:noFill/>
          </a:ln>
        </p:spPr>
        <p:txBody>
          <a:bodyPr/>
          <a:lstStyle/>
          <a:p>
            <a:endParaRPr lang="es-CO"/>
          </a:p>
        </p:txBody>
      </p:sp>
      <p:sp>
        <p:nvSpPr>
          <p:cNvPr id="609" name="Google Shape;609;p34"/>
          <p:cNvSpPr txBox="1">
            <a:spLocks noGrp="1"/>
          </p:cNvSpPr>
          <p:nvPr>
            <p:ph type="title"/>
          </p:nvPr>
        </p:nvSpPr>
        <p:spPr>
          <a:xfrm>
            <a:off x="1388100" y="1233750"/>
            <a:ext cx="6367800" cy="2676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Unidades Temáticas</a:t>
            </a:r>
            <a:endParaRPr/>
          </a:p>
        </p:txBody>
      </p:sp>
      <p:pic>
        <p:nvPicPr>
          <p:cNvPr id="4" name="Picture 2" descr="Unidad de Gestión Pensional y Parafiscales - G Suite SSO, Ingreso a G Suite">
            <a:extLst>
              <a:ext uri="{FF2B5EF4-FFF2-40B4-BE49-F238E27FC236}">
                <a16:creationId xmlns:a16="http://schemas.microsoft.com/office/drawing/2014/main" id="{E7FCF690-534A-4704-BF3D-FE0AEA1478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42" y="0"/>
            <a:ext cx="994008" cy="391435"/>
          </a:xfrm>
          <a:prstGeom prst="rect">
            <a:avLst/>
          </a:prstGeom>
          <a:noFill/>
          <a:extLst>
            <a:ext uri="{909E8E84-426E-40DD-AFC4-6F175D3DCCD1}">
              <a14:hiddenFill xmlns:a14="http://schemas.microsoft.com/office/drawing/2010/main">
                <a:solidFill>
                  <a:srgbClr val="FFFFFF"/>
                </a:solidFill>
              </a14:hiddenFill>
            </a:ext>
          </a:extLst>
        </p:spPr>
      </p:pic>
      <p:pic>
        <p:nvPicPr>
          <p:cNvPr id="2" name="Imagen 1">
            <a:extLst>
              <a:ext uri="{FF2B5EF4-FFF2-40B4-BE49-F238E27FC236}">
                <a16:creationId xmlns:a16="http://schemas.microsoft.com/office/drawing/2014/main" id="{CE4FA404-41A5-4FDB-A196-8E22BBFEDE9E}"/>
              </a:ext>
            </a:extLst>
          </p:cNvPr>
          <p:cNvPicPr>
            <a:picLocks noChangeAspect="1"/>
          </p:cNvPicPr>
          <p:nvPr/>
        </p:nvPicPr>
        <p:blipFill>
          <a:blip r:embed="rId4">
            <a:duotone>
              <a:prstClr val="black"/>
              <a:schemeClr val="accent2">
                <a:tint val="45000"/>
                <a:satMod val="400000"/>
              </a:schemeClr>
            </a:duotone>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3902486" y="3690667"/>
            <a:ext cx="1339028" cy="1262513"/>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30"/>
          <p:cNvSpPr/>
          <p:nvPr/>
        </p:nvSpPr>
        <p:spPr>
          <a:xfrm>
            <a:off x="403100" y="419225"/>
            <a:ext cx="6288275" cy="1955000"/>
          </a:xfrm>
          <a:custGeom>
            <a:avLst/>
            <a:gdLst/>
            <a:ahLst/>
            <a:cxnLst/>
            <a:rect l="l" t="t" r="r" b="b"/>
            <a:pathLst>
              <a:path w="251531" h="78200" extrusionOk="0">
                <a:moveTo>
                  <a:pt x="0" y="0"/>
                </a:moveTo>
                <a:lnTo>
                  <a:pt x="4353" y="78200"/>
                </a:lnTo>
                <a:lnTo>
                  <a:pt x="237343" y="78200"/>
                </a:lnTo>
                <a:lnTo>
                  <a:pt x="251531" y="5482"/>
                </a:lnTo>
                <a:close/>
              </a:path>
            </a:pathLst>
          </a:custGeom>
          <a:solidFill>
            <a:schemeClr val="lt2"/>
          </a:solidFill>
          <a:ln>
            <a:noFill/>
          </a:ln>
        </p:spPr>
        <p:txBody>
          <a:bodyPr/>
          <a:lstStyle/>
          <a:p>
            <a:endParaRPr lang="es-CO"/>
          </a:p>
        </p:txBody>
      </p:sp>
      <p:sp>
        <p:nvSpPr>
          <p:cNvPr id="239" name="Google Shape;239;p30"/>
          <p:cNvSpPr/>
          <p:nvPr/>
        </p:nvSpPr>
        <p:spPr>
          <a:xfrm>
            <a:off x="546200" y="2567725"/>
            <a:ext cx="3081650" cy="902925"/>
          </a:xfrm>
          <a:custGeom>
            <a:avLst/>
            <a:gdLst/>
            <a:ahLst/>
            <a:cxnLst/>
            <a:rect l="l" t="t" r="r" b="b"/>
            <a:pathLst>
              <a:path w="123266" h="36117" extrusionOk="0">
                <a:moveTo>
                  <a:pt x="0" y="0"/>
                </a:moveTo>
                <a:lnTo>
                  <a:pt x="1935" y="36117"/>
                </a:lnTo>
                <a:lnTo>
                  <a:pt x="116253" y="36117"/>
                </a:lnTo>
                <a:lnTo>
                  <a:pt x="123266" y="2499"/>
                </a:lnTo>
                <a:close/>
              </a:path>
            </a:pathLst>
          </a:custGeom>
          <a:solidFill>
            <a:schemeClr val="lt2"/>
          </a:solidFill>
          <a:ln>
            <a:noFill/>
          </a:ln>
        </p:spPr>
        <p:txBody>
          <a:bodyPr/>
          <a:lstStyle/>
          <a:p>
            <a:endParaRPr lang="es-CO"/>
          </a:p>
        </p:txBody>
      </p:sp>
      <p:sp>
        <p:nvSpPr>
          <p:cNvPr id="240" name="Google Shape;240;p30"/>
          <p:cNvSpPr txBox="1">
            <a:spLocks noGrp="1"/>
          </p:cNvSpPr>
          <p:nvPr>
            <p:ph type="ctrTitle"/>
          </p:nvPr>
        </p:nvSpPr>
        <p:spPr>
          <a:xfrm>
            <a:off x="798175" y="687375"/>
            <a:ext cx="5552400" cy="1449900"/>
          </a:xfrm>
          <a:prstGeom prst="rect">
            <a:avLst/>
          </a:prstGeom>
        </p:spPr>
        <p:txBody>
          <a:bodyPr spcFirstLastPara="1" wrap="square" lIns="0" tIns="91425" rIns="0" bIns="91425" anchor="ctr" anchorCtr="0">
            <a:noAutofit/>
          </a:bodyPr>
          <a:lstStyle/>
          <a:p>
            <a:pPr marL="0" lvl="0" indent="0" algn="ctr" rtl="0">
              <a:spcBef>
                <a:spcPts val="0"/>
              </a:spcBef>
              <a:spcAft>
                <a:spcPts val="0"/>
              </a:spcAft>
              <a:buNone/>
            </a:pPr>
            <a:r>
              <a:rPr lang="en" sz="4000" b="1" dirty="0">
                <a:solidFill>
                  <a:schemeClr val="tx1">
                    <a:lumMod val="50000"/>
                  </a:schemeClr>
                </a:solidFill>
              </a:rPr>
              <a:t>Curso: </a:t>
            </a:r>
            <a:br>
              <a:rPr lang="en" sz="4000" b="1" dirty="0">
                <a:solidFill>
                  <a:schemeClr val="tx1">
                    <a:lumMod val="50000"/>
                  </a:schemeClr>
                </a:solidFill>
              </a:rPr>
            </a:br>
            <a:r>
              <a:rPr lang="es-CO" sz="4000" b="1" dirty="0">
                <a:solidFill>
                  <a:schemeClr val="tx1">
                    <a:lumMod val="50000"/>
                  </a:schemeClr>
                </a:solidFill>
              </a:rPr>
              <a:t>Sistema de la Seguridad Social Integral para todos</a:t>
            </a:r>
            <a:r>
              <a:rPr lang="en" sz="4000" b="1" dirty="0">
                <a:solidFill>
                  <a:schemeClr val="tx1">
                    <a:lumMod val="50000"/>
                  </a:schemeClr>
                </a:solidFill>
              </a:rPr>
              <a:t> </a:t>
            </a:r>
            <a:endParaRPr sz="4000" b="1" dirty="0">
              <a:solidFill>
                <a:schemeClr val="tx1">
                  <a:lumMod val="50000"/>
                </a:schemeClr>
              </a:solidFill>
            </a:endParaRPr>
          </a:p>
        </p:txBody>
      </p:sp>
      <p:sp>
        <p:nvSpPr>
          <p:cNvPr id="241" name="Google Shape;241;p30"/>
          <p:cNvSpPr txBox="1">
            <a:spLocks noGrp="1"/>
          </p:cNvSpPr>
          <p:nvPr>
            <p:ph type="subTitle" idx="1"/>
          </p:nvPr>
        </p:nvSpPr>
        <p:spPr>
          <a:xfrm>
            <a:off x="694057" y="2689637"/>
            <a:ext cx="2719795" cy="659100"/>
          </a:xfrm>
          <a:prstGeom prst="rect">
            <a:avLst/>
          </a:prstGeom>
        </p:spPr>
        <p:txBody>
          <a:bodyPr spcFirstLastPara="1" wrap="square" lIns="0" tIns="91425" rIns="0" bIns="91425" anchor="ctr" anchorCtr="0">
            <a:noAutofit/>
          </a:bodyPr>
          <a:lstStyle/>
          <a:p>
            <a:pPr marL="0" lvl="0" indent="0" algn="l" rtl="0">
              <a:spcBef>
                <a:spcPts val="0"/>
              </a:spcBef>
              <a:spcAft>
                <a:spcPts val="0"/>
              </a:spcAft>
              <a:buNone/>
            </a:pPr>
            <a:r>
              <a:rPr lang="en" i="1">
                <a:solidFill>
                  <a:schemeClr val="tx1">
                    <a:lumMod val="50000"/>
                  </a:schemeClr>
                </a:solidFill>
              </a:rPr>
              <a:t>Equipo de Tratamientos Persuasivos</a:t>
            </a:r>
            <a:endParaRPr i="1">
              <a:solidFill>
                <a:schemeClr val="tx1">
                  <a:lumMod val="50000"/>
                </a:schemeClr>
              </a:solidFill>
            </a:endParaRPr>
          </a:p>
        </p:txBody>
      </p:sp>
      <p:grpSp>
        <p:nvGrpSpPr>
          <p:cNvPr id="242" name="Google Shape;242;p30"/>
          <p:cNvGrpSpPr/>
          <p:nvPr/>
        </p:nvGrpSpPr>
        <p:grpSpPr>
          <a:xfrm>
            <a:off x="3629525" y="556147"/>
            <a:ext cx="5247820" cy="4457178"/>
            <a:chOff x="3629525" y="556147"/>
            <a:chExt cx="5247820" cy="4457178"/>
          </a:xfrm>
        </p:grpSpPr>
        <p:sp>
          <p:nvSpPr>
            <p:cNvPr id="243" name="Google Shape;243;p30"/>
            <p:cNvSpPr/>
            <p:nvPr/>
          </p:nvSpPr>
          <p:spPr>
            <a:xfrm flipH="1">
              <a:off x="6515376" y="1890935"/>
              <a:ext cx="639917" cy="642645"/>
            </a:xfrm>
            <a:custGeom>
              <a:avLst/>
              <a:gdLst/>
              <a:ahLst/>
              <a:cxnLst/>
              <a:rect l="l" t="t" r="r" b="b"/>
              <a:pathLst>
                <a:path w="16658" h="16729" extrusionOk="0">
                  <a:moveTo>
                    <a:pt x="10836" y="1"/>
                  </a:moveTo>
                  <a:lnTo>
                    <a:pt x="1" y="5799"/>
                  </a:lnTo>
                  <a:lnTo>
                    <a:pt x="7728" y="16729"/>
                  </a:lnTo>
                  <a:lnTo>
                    <a:pt x="16658" y="12169"/>
                  </a:lnTo>
                  <a:lnTo>
                    <a:pt x="10836" y="1"/>
                  </a:lnTo>
                  <a:close/>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30"/>
            <p:cNvSpPr/>
            <p:nvPr/>
          </p:nvSpPr>
          <p:spPr>
            <a:xfrm flipH="1">
              <a:off x="6533200" y="1890935"/>
              <a:ext cx="604691" cy="622976"/>
            </a:xfrm>
            <a:custGeom>
              <a:avLst/>
              <a:gdLst/>
              <a:ahLst/>
              <a:cxnLst/>
              <a:rect l="l" t="t" r="r" b="b"/>
              <a:pathLst>
                <a:path w="15741" h="16217" extrusionOk="0">
                  <a:moveTo>
                    <a:pt x="11478" y="1"/>
                  </a:moveTo>
                  <a:lnTo>
                    <a:pt x="0" y="4406"/>
                  </a:lnTo>
                  <a:lnTo>
                    <a:pt x="6322" y="16217"/>
                  </a:lnTo>
                  <a:lnTo>
                    <a:pt x="15740" y="12788"/>
                  </a:lnTo>
                  <a:lnTo>
                    <a:pt x="1147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30"/>
            <p:cNvSpPr/>
            <p:nvPr/>
          </p:nvSpPr>
          <p:spPr>
            <a:xfrm rot="767989">
              <a:off x="7671014" y="556147"/>
              <a:ext cx="716277" cy="774271"/>
            </a:xfrm>
            <a:custGeom>
              <a:avLst/>
              <a:gdLst/>
              <a:ahLst/>
              <a:cxnLst/>
              <a:rect l="l" t="t" r="r" b="b"/>
              <a:pathLst>
                <a:path w="45600" h="49292" extrusionOk="0">
                  <a:moveTo>
                    <a:pt x="34416" y="1"/>
                  </a:moveTo>
                  <a:cubicBezTo>
                    <a:pt x="34122" y="1"/>
                    <a:pt x="33824" y="30"/>
                    <a:pt x="33524" y="90"/>
                  </a:cubicBezTo>
                  <a:lnTo>
                    <a:pt x="4170" y="5560"/>
                  </a:lnTo>
                  <a:cubicBezTo>
                    <a:pt x="1668" y="5994"/>
                    <a:pt x="0" y="8429"/>
                    <a:pt x="501" y="10931"/>
                  </a:cubicBezTo>
                  <a:lnTo>
                    <a:pt x="6738" y="44455"/>
                  </a:lnTo>
                  <a:cubicBezTo>
                    <a:pt x="7149" y="46657"/>
                    <a:pt x="9085" y="48213"/>
                    <a:pt x="11249" y="48213"/>
                  </a:cubicBezTo>
                  <a:cubicBezTo>
                    <a:pt x="11544" y="48213"/>
                    <a:pt x="11842" y="48184"/>
                    <a:pt x="12142" y="48124"/>
                  </a:cubicBezTo>
                  <a:lnTo>
                    <a:pt x="30222" y="44755"/>
                  </a:lnTo>
                  <a:lnTo>
                    <a:pt x="38027" y="49292"/>
                  </a:lnTo>
                  <a:lnTo>
                    <a:pt x="39528" y="42987"/>
                  </a:lnTo>
                  <a:lnTo>
                    <a:pt x="41530" y="42620"/>
                  </a:lnTo>
                  <a:cubicBezTo>
                    <a:pt x="43932" y="42153"/>
                    <a:pt x="45599" y="39785"/>
                    <a:pt x="45166" y="37283"/>
                  </a:cubicBezTo>
                  <a:lnTo>
                    <a:pt x="38895" y="3759"/>
                  </a:lnTo>
                  <a:cubicBezTo>
                    <a:pt x="38484" y="1557"/>
                    <a:pt x="36574" y="1"/>
                    <a:pt x="344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30"/>
            <p:cNvSpPr/>
            <p:nvPr/>
          </p:nvSpPr>
          <p:spPr>
            <a:xfrm>
              <a:off x="6966237" y="946287"/>
              <a:ext cx="716262" cy="774254"/>
            </a:xfrm>
            <a:custGeom>
              <a:avLst/>
              <a:gdLst/>
              <a:ahLst/>
              <a:cxnLst/>
              <a:rect l="l" t="t" r="r" b="b"/>
              <a:pathLst>
                <a:path w="45600" h="49292" extrusionOk="0">
                  <a:moveTo>
                    <a:pt x="34416" y="1"/>
                  </a:moveTo>
                  <a:cubicBezTo>
                    <a:pt x="34122" y="1"/>
                    <a:pt x="33824" y="30"/>
                    <a:pt x="33524" y="90"/>
                  </a:cubicBezTo>
                  <a:lnTo>
                    <a:pt x="4170" y="5560"/>
                  </a:lnTo>
                  <a:cubicBezTo>
                    <a:pt x="1668" y="5994"/>
                    <a:pt x="0" y="8429"/>
                    <a:pt x="501" y="10931"/>
                  </a:cubicBezTo>
                  <a:lnTo>
                    <a:pt x="6738" y="44455"/>
                  </a:lnTo>
                  <a:cubicBezTo>
                    <a:pt x="7149" y="46657"/>
                    <a:pt x="9085" y="48213"/>
                    <a:pt x="11249" y="48213"/>
                  </a:cubicBezTo>
                  <a:cubicBezTo>
                    <a:pt x="11544" y="48213"/>
                    <a:pt x="11842" y="48184"/>
                    <a:pt x="12142" y="48124"/>
                  </a:cubicBezTo>
                  <a:lnTo>
                    <a:pt x="30222" y="44755"/>
                  </a:lnTo>
                  <a:lnTo>
                    <a:pt x="38027" y="49292"/>
                  </a:lnTo>
                  <a:lnTo>
                    <a:pt x="39528" y="42987"/>
                  </a:lnTo>
                  <a:lnTo>
                    <a:pt x="41530" y="42620"/>
                  </a:lnTo>
                  <a:cubicBezTo>
                    <a:pt x="43932" y="42153"/>
                    <a:pt x="45599" y="39785"/>
                    <a:pt x="45166" y="37283"/>
                  </a:cubicBezTo>
                  <a:lnTo>
                    <a:pt x="38895" y="3759"/>
                  </a:lnTo>
                  <a:cubicBezTo>
                    <a:pt x="38484" y="1557"/>
                    <a:pt x="36574" y="1"/>
                    <a:pt x="344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30"/>
            <p:cNvSpPr/>
            <p:nvPr/>
          </p:nvSpPr>
          <p:spPr>
            <a:xfrm>
              <a:off x="6818400" y="4887900"/>
              <a:ext cx="2058945" cy="125424"/>
            </a:xfrm>
            <a:custGeom>
              <a:avLst/>
              <a:gdLst/>
              <a:ahLst/>
              <a:cxnLst/>
              <a:rect l="l" t="t" r="r" b="b"/>
              <a:pathLst>
                <a:path w="43518" h="2347" extrusionOk="0">
                  <a:moveTo>
                    <a:pt x="21753" y="1"/>
                  </a:moveTo>
                  <a:cubicBezTo>
                    <a:pt x="9728" y="1"/>
                    <a:pt x="1" y="537"/>
                    <a:pt x="1" y="1180"/>
                  </a:cubicBezTo>
                  <a:cubicBezTo>
                    <a:pt x="1" y="1834"/>
                    <a:pt x="9740" y="2346"/>
                    <a:pt x="21753" y="2346"/>
                  </a:cubicBezTo>
                  <a:cubicBezTo>
                    <a:pt x="33779" y="2346"/>
                    <a:pt x="43518" y="1811"/>
                    <a:pt x="43518" y="1180"/>
                  </a:cubicBezTo>
                  <a:cubicBezTo>
                    <a:pt x="43518" y="537"/>
                    <a:pt x="33779" y="13"/>
                    <a:pt x="21753" y="1"/>
                  </a:cubicBezTo>
                  <a:close/>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30"/>
            <p:cNvSpPr/>
            <p:nvPr/>
          </p:nvSpPr>
          <p:spPr>
            <a:xfrm>
              <a:off x="3629525" y="4820000"/>
              <a:ext cx="4485754" cy="193325"/>
            </a:xfrm>
            <a:custGeom>
              <a:avLst/>
              <a:gdLst/>
              <a:ahLst/>
              <a:cxnLst/>
              <a:rect l="l" t="t" r="r" b="b"/>
              <a:pathLst>
                <a:path w="54055" h="2716" extrusionOk="0">
                  <a:moveTo>
                    <a:pt x="27028" y="1"/>
                  </a:moveTo>
                  <a:cubicBezTo>
                    <a:pt x="12097" y="1"/>
                    <a:pt x="1" y="620"/>
                    <a:pt x="1" y="1358"/>
                  </a:cubicBezTo>
                  <a:cubicBezTo>
                    <a:pt x="1" y="2108"/>
                    <a:pt x="12097" y="2715"/>
                    <a:pt x="27028" y="2715"/>
                  </a:cubicBezTo>
                  <a:cubicBezTo>
                    <a:pt x="41958" y="2715"/>
                    <a:pt x="54055" y="2108"/>
                    <a:pt x="54055" y="1358"/>
                  </a:cubicBezTo>
                  <a:cubicBezTo>
                    <a:pt x="54055" y="620"/>
                    <a:pt x="41958" y="1"/>
                    <a:pt x="27028" y="1"/>
                  </a:cubicBezTo>
                  <a:close/>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30"/>
            <p:cNvSpPr/>
            <p:nvPr/>
          </p:nvSpPr>
          <p:spPr>
            <a:xfrm>
              <a:off x="3804300" y="2571750"/>
              <a:ext cx="567100" cy="625475"/>
            </a:xfrm>
            <a:custGeom>
              <a:avLst/>
              <a:gdLst/>
              <a:ahLst/>
              <a:cxnLst/>
              <a:rect l="l" t="t" r="r" b="b"/>
              <a:pathLst>
                <a:path w="22684" h="25019" extrusionOk="0">
                  <a:moveTo>
                    <a:pt x="11342" y="1"/>
                  </a:moveTo>
                  <a:cubicBezTo>
                    <a:pt x="5105" y="1"/>
                    <a:pt x="1" y="5105"/>
                    <a:pt x="1" y="11342"/>
                  </a:cubicBezTo>
                  <a:cubicBezTo>
                    <a:pt x="1" y="17614"/>
                    <a:pt x="5105" y="22684"/>
                    <a:pt x="11342" y="22684"/>
                  </a:cubicBezTo>
                  <a:cubicBezTo>
                    <a:pt x="13010" y="22684"/>
                    <a:pt x="14611" y="22317"/>
                    <a:pt x="16012" y="21683"/>
                  </a:cubicBezTo>
                  <a:lnTo>
                    <a:pt x="21183" y="25019"/>
                  </a:lnTo>
                  <a:lnTo>
                    <a:pt x="20783" y="17680"/>
                  </a:lnTo>
                  <a:cubicBezTo>
                    <a:pt x="21983" y="15879"/>
                    <a:pt x="22684" y="13677"/>
                    <a:pt x="22684" y="11342"/>
                  </a:cubicBezTo>
                  <a:cubicBezTo>
                    <a:pt x="22684" y="5105"/>
                    <a:pt x="17614" y="1"/>
                    <a:pt x="1134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30"/>
            <p:cNvSpPr/>
            <p:nvPr/>
          </p:nvSpPr>
          <p:spPr>
            <a:xfrm flipH="1">
              <a:off x="4190461" y="3027091"/>
              <a:ext cx="1497071" cy="1022300"/>
            </a:xfrm>
            <a:custGeom>
              <a:avLst/>
              <a:gdLst/>
              <a:ahLst/>
              <a:cxnLst/>
              <a:rect l="l" t="t" r="r" b="b"/>
              <a:pathLst>
                <a:path w="38971" h="26612" extrusionOk="0">
                  <a:moveTo>
                    <a:pt x="19480" y="1"/>
                  </a:moveTo>
                  <a:cubicBezTo>
                    <a:pt x="1" y="1"/>
                    <a:pt x="5668" y="26611"/>
                    <a:pt x="5668" y="26611"/>
                  </a:cubicBezTo>
                  <a:lnTo>
                    <a:pt x="32934" y="26611"/>
                  </a:lnTo>
                  <a:cubicBezTo>
                    <a:pt x="32934" y="26611"/>
                    <a:pt x="38970" y="1"/>
                    <a:pt x="1948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30"/>
            <p:cNvSpPr/>
            <p:nvPr/>
          </p:nvSpPr>
          <p:spPr>
            <a:xfrm flipH="1">
              <a:off x="4507393" y="4121643"/>
              <a:ext cx="99303" cy="812324"/>
            </a:xfrm>
            <a:custGeom>
              <a:avLst/>
              <a:gdLst/>
              <a:ahLst/>
              <a:cxnLst/>
              <a:rect l="l" t="t" r="r" b="b"/>
              <a:pathLst>
                <a:path w="2585" h="21146" extrusionOk="0">
                  <a:moveTo>
                    <a:pt x="274" y="0"/>
                  </a:moveTo>
                  <a:cubicBezTo>
                    <a:pt x="131" y="0"/>
                    <a:pt x="0" y="119"/>
                    <a:pt x="0" y="274"/>
                  </a:cubicBezTo>
                  <a:lnTo>
                    <a:pt x="1739" y="20860"/>
                  </a:lnTo>
                  <a:cubicBezTo>
                    <a:pt x="1739" y="21015"/>
                    <a:pt x="1858" y="21146"/>
                    <a:pt x="2025" y="21146"/>
                  </a:cubicBezTo>
                  <a:lnTo>
                    <a:pt x="2298" y="21146"/>
                  </a:lnTo>
                  <a:cubicBezTo>
                    <a:pt x="2453" y="21146"/>
                    <a:pt x="2584" y="21027"/>
                    <a:pt x="2584" y="20860"/>
                  </a:cubicBezTo>
                  <a:lnTo>
                    <a:pt x="846" y="274"/>
                  </a:lnTo>
                  <a:cubicBezTo>
                    <a:pt x="846" y="131"/>
                    <a:pt x="727" y="0"/>
                    <a:pt x="56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30"/>
            <p:cNvSpPr/>
            <p:nvPr/>
          </p:nvSpPr>
          <p:spPr>
            <a:xfrm flipH="1">
              <a:off x="4564132" y="4224559"/>
              <a:ext cx="37531" cy="118933"/>
            </a:xfrm>
            <a:custGeom>
              <a:avLst/>
              <a:gdLst/>
              <a:ahLst/>
              <a:cxnLst/>
              <a:rect l="l" t="t" r="r" b="b"/>
              <a:pathLst>
                <a:path w="977" h="3096" extrusionOk="0">
                  <a:moveTo>
                    <a:pt x="834" y="0"/>
                  </a:moveTo>
                  <a:lnTo>
                    <a:pt x="0" y="0"/>
                  </a:lnTo>
                  <a:lnTo>
                    <a:pt x="179" y="3096"/>
                  </a:lnTo>
                  <a:lnTo>
                    <a:pt x="977" y="2560"/>
                  </a:lnTo>
                  <a:close/>
                </a:path>
              </a:pathLst>
            </a:custGeom>
            <a:solidFill>
              <a:srgbClr val="CDDCE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30"/>
            <p:cNvSpPr/>
            <p:nvPr/>
          </p:nvSpPr>
          <p:spPr>
            <a:xfrm flipH="1">
              <a:off x="5299148" y="4121643"/>
              <a:ext cx="83745" cy="812324"/>
            </a:xfrm>
            <a:custGeom>
              <a:avLst/>
              <a:gdLst/>
              <a:ahLst/>
              <a:cxnLst/>
              <a:rect l="l" t="t" r="r" b="b"/>
              <a:pathLst>
                <a:path w="2180" h="21146" extrusionOk="0">
                  <a:moveTo>
                    <a:pt x="1608" y="0"/>
                  </a:moveTo>
                  <a:cubicBezTo>
                    <a:pt x="1453" y="0"/>
                    <a:pt x="1334" y="131"/>
                    <a:pt x="1334" y="274"/>
                  </a:cubicBezTo>
                  <a:lnTo>
                    <a:pt x="1" y="20860"/>
                  </a:lnTo>
                  <a:cubicBezTo>
                    <a:pt x="1" y="21027"/>
                    <a:pt x="143" y="21146"/>
                    <a:pt x="286" y="21146"/>
                  </a:cubicBezTo>
                  <a:lnTo>
                    <a:pt x="572" y="21146"/>
                  </a:lnTo>
                  <a:cubicBezTo>
                    <a:pt x="739" y="21146"/>
                    <a:pt x="858" y="21015"/>
                    <a:pt x="858" y="20860"/>
                  </a:cubicBezTo>
                  <a:lnTo>
                    <a:pt x="2179" y="274"/>
                  </a:lnTo>
                  <a:cubicBezTo>
                    <a:pt x="2179" y="119"/>
                    <a:pt x="2048" y="0"/>
                    <a:pt x="189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30"/>
            <p:cNvSpPr/>
            <p:nvPr/>
          </p:nvSpPr>
          <p:spPr>
            <a:xfrm flipH="1">
              <a:off x="4463968" y="4156409"/>
              <a:ext cx="959184" cy="68187"/>
            </a:xfrm>
            <a:custGeom>
              <a:avLst/>
              <a:gdLst/>
              <a:ahLst/>
              <a:cxnLst/>
              <a:rect l="l" t="t" r="r" b="b"/>
              <a:pathLst>
                <a:path w="24969" h="1775" extrusionOk="0">
                  <a:moveTo>
                    <a:pt x="275" y="0"/>
                  </a:moveTo>
                  <a:cubicBezTo>
                    <a:pt x="120" y="0"/>
                    <a:pt x="1" y="131"/>
                    <a:pt x="1" y="286"/>
                  </a:cubicBezTo>
                  <a:lnTo>
                    <a:pt x="1" y="1489"/>
                  </a:lnTo>
                  <a:cubicBezTo>
                    <a:pt x="1" y="1655"/>
                    <a:pt x="132" y="1774"/>
                    <a:pt x="275" y="1774"/>
                  </a:cubicBezTo>
                  <a:lnTo>
                    <a:pt x="24682" y="1774"/>
                  </a:lnTo>
                  <a:cubicBezTo>
                    <a:pt x="24849" y="1774"/>
                    <a:pt x="24968" y="1631"/>
                    <a:pt x="24968" y="1489"/>
                  </a:cubicBezTo>
                  <a:lnTo>
                    <a:pt x="24968" y="286"/>
                  </a:lnTo>
                  <a:cubicBezTo>
                    <a:pt x="24968" y="119"/>
                    <a:pt x="24837" y="0"/>
                    <a:pt x="2468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30"/>
            <p:cNvSpPr/>
            <p:nvPr/>
          </p:nvSpPr>
          <p:spPr>
            <a:xfrm flipH="1">
              <a:off x="4354681" y="4049382"/>
              <a:ext cx="1177765" cy="145478"/>
            </a:xfrm>
            <a:custGeom>
              <a:avLst/>
              <a:gdLst/>
              <a:ahLst/>
              <a:cxnLst/>
              <a:rect l="l" t="t" r="r" b="b"/>
              <a:pathLst>
                <a:path w="30659" h="3787" extrusionOk="0">
                  <a:moveTo>
                    <a:pt x="0" y="0"/>
                  </a:moveTo>
                  <a:lnTo>
                    <a:pt x="0" y="988"/>
                  </a:lnTo>
                  <a:cubicBezTo>
                    <a:pt x="0" y="2536"/>
                    <a:pt x="1250" y="3786"/>
                    <a:pt x="2798" y="3786"/>
                  </a:cubicBezTo>
                  <a:lnTo>
                    <a:pt x="27861" y="3786"/>
                  </a:lnTo>
                  <a:cubicBezTo>
                    <a:pt x="29409" y="3786"/>
                    <a:pt x="30659" y="2536"/>
                    <a:pt x="30659" y="988"/>
                  </a:cubicBezTo>
                  <a:lnTo>
                    <a:pt x="3065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30"/>
            <p:cNvSpPr/>
            <p:nvPr/>
          </p:nvSpPr>
          <p:spPr>
            <a:xfrm flipH="1">
              <a:off x="5303718" y="4224559"/>
              <a:ext cx="37992" cy="118933"/>
            </a:xfrm>
            <a:custGeom>
              <a:avLst/>
              <a:gdLst/>
              <a:ahLst/>
              <a:cxnLst/>
              <a:rect l="l" t="t" r="r" b="b"/>
              <a:pathLst>
                <a:path w="989" h="3096" extrusionOk="0">
                  <a:moveTo>
                    <a:pt x="143" y="0"/>
                  </a:moveTo>
                  <a:lnTo>
                    <a:pt x="988" y="0"/>
                  </a:lnTo>
                  <a:lnTo>
                    <a:pt x="810" y="3096"/>
                  </a:lnTo>
                  <a:lnTo>
                    <a:pt x="0" y="2560"/>
                  </a:lnTo>
                  <a:close/>
                </a:path>
              </a:pathLst>
            </a:custGeom>
            <a:solidFill>
              <a:srgbClr val="CDDCE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30"/>
            <p:cNvSpPr/>
            <p:nvPr/>
          </p:nvSpPr>
          <p:spPr>
            <a:xfrm flipH="1">
              <a:off x="5911653" y="3034429"/>
              <a:ext cx="1496572" cy="1022262"/>
            </a:xfrm>
            <a:custGeom>
              <a:avLst/>
              <a:gdLst/>
              <a:ahLst/>
              <a:cxnLst/>
              <a:rect l="l" t="t" r="r" b="b"/>
              <a:pathLst>
                <a:path w="38958" h="26611" extrusionOk="0">
                  <a:moveTo>
                    <a:pt x="19479" y="0"/>
                  </a:moveTo>
                  <a:cubicBezTo>
                    <a:pt x="1" y="0"/>
                    <a:pt x="5668" y="26611"/>
                    <a:pt x="5668" y="26611"/>
                  </a:cubicBezTo>
                  <a:lnTo>
                    <a:pt x="32933" y="26611"/>
                  </a:lnTo>
                  <a:cubicBezTo>
                    <a:pt x="32933" y="26611"/>
                    <a:pt x="38958" y="0"/>
                    <a:pt x="1947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30"/>
            <p:cNvSpPr/>
            <p:nvPr/>
          </p:nvSpPr>
          <p:spPr>
            <a:xfrm flipH="1">
              <a:off x="6227664" y="4128942"/>
              <a:ext cx="99725" cy="812362"/>
            </a:xfrm>
            <a:custGeom>
              <a:avLst/>
              <a:gdLst/>
              <a:ahLst/>
              <a:cxnLst/>
              <a:rect l="l" t="t" r="r" b="b"/>
              <a:pathLst>
                <a:path w="2596" h="21147" extrusionOk="0">
                  <a:moveTo>
                    <a:pt x="286" y="1"/>
                  </a:moveTo>
                  <a:cubicBezTo>
                    <a:pt x="143" y="1"/>
                    <a:pt x="0" y="120"/>
                    <a:pt x="0" y="287"/>
                  </a:cubicBezTo>
                  <a:lnTo>
                    <a:pt x="1750" y="20861"/>
                  </a:lnTo>
                  <a:cubicBezTo>
                    <a:pt x="1750" y="21015"/>
                    <a:pt x="1869" y="21146"/>
                    <a:pt x="2024" y="21146"/>
                  </a:cubicBezTo>
                  <a:lnTo>
                    <a:pt x="2310" y="21146"/>
                  </a:lnTo>
                  <a:cubicBezTo>
                    <a:pt x="2465" y="21146"/>
                    <a:pt x="2596" y="21027"/>
                    <a:pt x="2596" y="20861"/>
                  </a:cubicBezTo>
                  <a:lnTo>
                    <a:pt x="857" y="287"/>
                  </a:lnTo>
                  <a:cubicBezTo>
                    <a:pt x="857" y="132"/>
                    <a:pt x="738" y="1"/>
                    <a:pt x="57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30"/>
            <p:cNvSpPr/>
            <p:nvPr/>
          </p:nvSpPr>
          <p:spPr>
            <a:xfrm flipH="1">
              <a:off x="6284825" y="4231858"/>
              <a:ext cx="37992" cy="118971"/>
            </a:xfrm>
            <a:custGeom>
              <a:avLst/>
              <a:gdLst/>
              <a:ahLst/>
              <a:cxnLst/>
              <a:rect l="l" t="t" r="r" b="b"/>
              <a:pathLst>
                <a:path w="989" h="3097" extrusionOk="0">
                  <a:moveTo>
                    <a:pt x="834" y="1"/>
                  </a:moveTo>
                  <a:lnTo>
                    <a:pt x="0" y="1"/>
                  </a:lnTo>
                  <a:lnTo>
                    <a:pt x="179" y="3096"/>
                  </a:lnTo>
                  <a:lnTo>
                    <a:pt x="988" y="2561"/>
                  </a:lnTo>
                  <a:close/>
                </a:path>
              </a:pathLst>
            </a:custGeom>
            <a:solidFill>
              <a:srgbClr val="CDDCE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30"/>
            <p:cNvSpPr/>
            <p:nvPr/>
          </p:nvSpPr>
          <p:spPr>
            <a:xfrm flipH="1">
              <a:off x="7019418" y="4128942"/>
              <a:ext cx="83706" cy="812362"/>
            </a:xfrm>
            <a:custGeom>
              <a:avLst/>
              <a:gdLst/>
              <a:ahLst/>
              <a:cxnLst/>
              <a:rect l="l" t="t" r="r" b="b"/>
              <a:pathLst>
                <a:path w="2179" h="21147" extrusionOk="0">
                  <a:moveTo>
                    <a:pt x="1607" y="1"/>
                  </a:moveTo>
                  <a:cubicBezTo>
                    <a:pt x="1441" y="1"/>
                    <a:pt x="1322" y="132"/>
                    <a:pt x="1322" y="287"/>
                  </a:cubicBezTo>
                  <a:lnTo>
                    <a:pt x="0" y="20861"/>
                  </a:lnTo>
                  <a:cubicBezTo>
                    <a:pt x="0" y="21027"/>
                    <a:pt x="131" y="21146"/>
                    <a:pt x="286" y="21146"/>
                  </a:cubicBezTo>
                  <a:lnTo>
                    <a:pt x="572" y="21146"/>
                  </a:lnTo>
                  <a:cubicBezTo>
                    <a:pt x="726" y="21146"/>
                    <a:pt x="845" y="21015"/>
                    <a:pt x="845" y="20861"/>
                  </a:cubicBezTo>
                  <a:lnTo>
                    <a:pt x="2179" y="287"/>
                  </a:lnTo>
                  <a:cubicBezTo>
                    <a:pt x="2179" y="120"/>
                    <a:pt x="2036" y="1"/>
                    <a:pt x="189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30"/>
            <p:cNvSpPr/>
            <p:nvPr/>
          </p:nvSpPr>
          <p:spPr>
            <a:xfrm flipH="1">
              <a:off x="6184700" y="4164169"/>
              <a:ext cx="959607" cy="68187"/>
            </a:xfrm>
            <a:custGeom>
              <a:avLst/>
              <a:gdLst/>
              <a:ahLst/>
              <a:cxnLst/>
              <a:rect l="l" t="t" r="r" b="b"/>
              <a:pathLst>
                <a:path w="24980" h="1775" extrusionOk="0">
                  <a:moveTo>
                    <a:pt x="286" y="1"/>
                  </a:moveTo>
                  <a:cubicBezTo>
                    <a:pt x="120" y="1"/>
                    <a:pt x="1" y="144"/>
                    <a:pt x="1" y="286"/>
                  </a:cubicBezTo>
                  <a:lnTo>
                    <a:pt x="1" y="1489"/>
                  </a:lnTo>
                  <a:cubicBezTo>
                    <a:pt x="1" y="1656"/>
                    <a:pt x="132" y="1775"/>
                    <a:pt x="286" y="1775"/>
                  </a:cubicBezTo>
                  <a:lnTo>
                    <a:pt x="24694" y="1775"/>
                  </a:lnTo>
                  <a:cubicBezTo>
                    <a:pt x="24861" y="1775"/>
                    <a:pt x="24980" y="1644"/>
                    <a:pt x="24980" y="1489"/>
                  </a:cubicBezTo>
                  <a:lnTo>
                    <a:pt x="24980" y="286"/>
                  </a:lnTo>
                  <a:cubicBezTo>
                    <a:pt x="24980" y="120"/>
                    <a:pt x="24837" y="1"/>
                    <a:pt x="24694" y="1"/>
                  </a:cubicBezTo>
                  <a:close/>
                </a:path>
              </a:pathLst>
            </a:custGeom>
            <a:solidFill>
              <a:srgbClr val="7F7E7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30"/>
            <p:cNvSpPr/>
            <p:nvPr/>
          </p:nvSpPr>
          <p:spPr>
            <a:xfrm flipH="1">
              <a:off x="6184700" y="4164169"/>
              <a:ext cx="959607" cy="68187"/>
            </a:xfrm>
            <a:custGeom>
              <a:avLst/>
              <a:gdLst/>
              <a:ahLst/>
              <a:cxnLst/>
              <a:rect l="l" t="t" r="r" b="b"/>
              <a:pathLst>
                <a:path w="24980" h="1775" extrusionOk="0">
                  <a:moveTo>
                    <a:pt x="24980" y="1489"/>
                  </a:moveTo>
                  <a:cubicBezTo>
                    <a:pt x="24980" y="1644"/>
                    <a:pt x="24861" y="1775"/>
                    <a:pt x="24694" y="1775"/>
                  </a:cubicBezTo>
                  <a:lnTo>
                    <a:pt x="286" y="1775"/>
                  </a:lnTo>
                  <a:cubicBezTo>
                    <a:pt x="132" y="1775"/>
                    <a:pt x="1" y="1656"/>
                    <a:pt x="1" y="1489"/>
                  </a:cubicBezTo>
                  <a:lnTo>
                    <a:pt x="1" y="286"/>
                  </a:lnTo>
                  <a:cubicBezTo>
                    <a:pt x="1" y="144"/>
                    <a:pt x="120" y="1"/>
                    <a:pt x="286" y="1"/>
                  </a:cubicBezTo>
                  <a:lnTo>
                    <a:pt x="24694" y="1"/>
                  </a:lnTo>
                  <a:cubicBezTo>
                    <a:pt x="24837" y="1"/>
                    <a:pt x="24980" y="120"/>
                    <a:pt x="24980" y="286"/>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30"/>
            <p:cNvSpPr/>
            <p:nvPr/>
          </p:nvSpPr>
          <p:spPr>
            <a:xfrm flipH="1">
              <a:off x="6075835" y="4056681"/>
              <a:ext cx="1177804" cy="145478"/>
            </a:xfrm>
            <a:custGeom>
              <a:avLst/>
              <a:gdLst/>
              <a:ahLst/>
              <a:cxnLst/>
              <a:rect l="l" t="t" r="r" b="b"/>
              <a:pathLst>
                <a:path w="30660" h="3787" extrusionOk="0">
                  <a:moveTo>
                    <a:pt x="1" y="1"/>
                  </a:moveTo>
                  <a:lnTo>
                    <a:pt x="1" y="989"/>
                  </a:lnTo>
                  <a:cubicBezTo>
                    <a:pt x="1" y="2537"/>
                    <a:pt x="1251" y="3787"/>
                    <a:pt x="2799" y="3787"/>
                  </a:cubicBezTo>
                  <a:lnTo>
                    <a:pt x="27862" y="3787"/>
                  </a:lnTo>
                  <a:cubicBezTo>
                    <a:pt x="29409" y="3787"/>
                    <a:pt x="30660" y="2537"/>
                    <a:pt x="30660" y="989"/>
                  </a:cubicBezTo>
                  <a:lnTo>
                    <a:pt x="3066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30"/>
            <p:cNvSpPr/>
            <p:nvPr/>
          </p:nvSpPr>
          <p:spPr>
            <a:xfrm flipH="1">
              <a:off x="7024872" y="4231858"/>
              <a:ext cx="37570" cy="118971"/>
            </a:xfrm>
            <a:custGeom>
              <a:avLst/>
              <a:gdLst/>
              <a:ahLst/>
              <a:cxnLst/>
              <a:rect l="l" t="t" r="r" b="b"/>
              <a:pathLst>
                <a:path w="978" h="3097" extrusionOk="0">
                  <a:moveTo>
                    <a:pt x="132" y="1"/>
                  </a:moveTo>
                  <a:lnTo>
                    <a:pt x="977" y="1"/>
                  </a:lnTo>
                  <a:lnTo>
                    <a:pt x="799" y="3096"/>
                  </a:lnTo>
                  <a:lnTo>
                    <a:pt x="1" y="2561"/>
                  </a:lnTo>
                  <a:close/>
                </a:path>
              </a:pathLst>
            </a:custGeom>
            <a:solidFill>
              <a:srgbClr val="CDDCE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30"/>
            <p:cNvSpPr/>
            <p:nvPr/>
          </p:nvSpPr>
          <p:spPr>
            <a:xfrm flipH="1">
              <a:off x="8276788" y="2413279"/>
              <a:ext cx="555750" cy="773025"/>
            </a:xfrm>
            <a:custGeom>
              <a:avLst/>
              <a:gdLst/>
              <a:ahLst/>
              <a:cxnLst/>
              <a:rect l="l" t="t" r="r" b="b"/>
              <a:pathLst>
                <a:path w="14467" h="20123" extrusionOk="0">
                  <a:moveTo>
                    <a:pt x="13395" y="1"/>
                  </a:moveTo>
                  <a:cubicBezTo>
                    <a:pt x="13395" y="1"/>
                    <a:pt x="5954" y="2263"/>
                    <a:pt x="2977" y="8478"/>
                  </a:cubicBezTo>
                  <a:cubicBezTo>
                    <a:pt x="1" y="14705"/>
                    <a:pt x="12288" y="20122"/>
                    <a:pt x="12288" y="20122"/>
                  </a:cubicBezTo>
                  <a:lnTo>
                    <a:pt x="13645" y="16110"/>
                  </a:lnTo>
                  <a:cubicBezTo>
                    <a:pt x="13645" y="16110"/>
                    <a:pt x="9454" y="11990"/>
                    <a:pt x="8728" y="10538"/>
                  </a:cubicBezTo>
                  <a:cubicBezTo>
                    <a:pt x="8014" y="9073"/>
                    <a:pt x="14467" y="7502"/>
                    <a:pt x="14467" y="7502"/>
                  </a:cubicBezTo>
                  <a:lnTo>
                    <a:pt x="1339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30"/>
            <p:cNvSpPr/>
            <p:nvPr/>
          </p:nvSpPr>
          <p:spPr>
            <a:xfrm flipH="1">
              <a:off x="6913292" y="2382200"/>
              <a:ext cx="705338" cy="493095"/>
            </a:xfrm>
            <a:custGeom>
              <a:avLst/>
              <a:gdLst/>
              <a:ahLst/>
              <a:cxnLst/>
              <a:rect l="l" t="t" r="r" b="b"/>
              <a:pathLst>
                <a:path w="18361" h="12836" extrusionOk="0">
                  <a:moveTo>
                    <a:pt x="16134" y="0"/>
                  </a:moveTo>
                  <a:cubicBezTo>
                    <a:pt x="16134" y="0"/>
                    <a:pt x="8933" y="6068"/>
                    <a:pt x="7968" y="6068"/>
                  </a:cubicBezTo>
                  <a:cubicBezTo>
                    <a:pt x="7949" y="6068"/>
                    <a:pt x="7933" y="6065"/>
                    <a:pt x="7918" y="6060"/>
                  </a:cubicBezTo>
                  <a:cubicBezTo>
                    <a:pt x="7180" y="5786"/>
                    <a:pt x="4120" y="2357"/>
                    <a:pt x="3335" y="1786"/>
                  </a:cubicBezTo>
                  <a:cubicBezTo>
                    <a:pt x="2537" y="1203"/>
                    <a:pt x="1310" y="810"/>
                    <a:pt x="1310" y="810"/>
                  </a:cubicBezTo>
                  <a:lnTo>
                    <a:pt x="1" y="8311"/>
                  </a:lnTo>
                  <a:cubicBezTo>
                    <a:pt x="1" y="8311"/>
                    <a:pt x="6324" y="12835"/>
                    <a:pt x="7889" y="12835"/>
                  </a:cubicBezTo>
                  <a:cubicBezTo>
                    <a:pt x="7899" y="12835"/>
                    <a:pt x="7909" y="12835"/>
                    <a:pt x="7918" y="12835"/>
                  </a:cubicBezTo>
                  <a:cubicBezTo>
                    <a:pt x="9419" y="12775"/>
                    <a:pt x="18360" y="2869"/>
                    <a:pt x="18360" y="2869"/>
                  </a:cubicBezTo>
                  <a:lnTo>
                    <a:pt x="1613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30"/>
            <p:cNvSpPr/>
            <p:nvPr/>
          </p:nvSpPr>
          <p:spPr>
            <a:xfrm flipH="1">
              <a:off x="8004644" y="4815053"/>
              <a:ext cx="367747" cy="126731"/>
            </a:xfrm>
            <a:custGeom>
              <a:avLst/>
              <a:gdLst/>
              <a:ahLst/>
              <a:cxnLst/>
              <a:rect l="l" t="t" r="r" b="b"/>
              <a:pathLst>
                <a:path w="9573" h="3299" extrusionOk="0">
                  <a:moveTo>
                    <a:pt x="4263" y="0"/>
                  </a:moveTo>
                  <a:cubicBezTo>
                    <a:pt x="4263" y="0"/>
                    <a:pt x="1858" y="2143"/>
                    <a:pt x="0" y="2762"/>
                  </a:cubicBezTo>
                  <a:lnTo>
                    <a:pt x="238" y="3298"/>
                  </a:lnTo>
                  <a:lnTo>
                    <a:pt x="9573" y="3298"/>
                  </a:lnTo>
                  <a:cubicBezTo>
                    <a:pt x="9573" y="3298"/>
                    <a:pt x="9406" y="2024"/>
                    <a:pt x="904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30"/>
            <p:cNvSpPr/>
            <p:nvPr/>
          </p:nvSpPr>
          <p:spPr>
            <a:xfrm flipH="1">
              <a:off x="8004183" y="4931684"/>
              <a:ext cx="363175" cy="10103"/>
            </a:xfrm>
            <a:custGeom>
              <a:avLst/>
              <a:gdLst/>
              <a:ahLst/>
              <a:cxnLst/>
              <a:rect l="l" t="t" r="r" b="b"/>
              <a:pathLst>
                <a:path w="9454" h="263" extrusionOk="0">
                  <a:moveTo>
                    <a:pt x="0" y="0"/>
                  </a:moveTo>
                  <a:lnTo>
                    <a:pt x="119" y="262"/>
                  </a:lnTo>
                  <a:lnTo>
                    <a:pt x="9454" y="262"/>
                  </a:lnTo>
                  <a:lnTo>
                    <a:pt x="9442" y="60"/>
                  </a:lnTo>
                  <a:lnTo>
                    <a:pt x="0"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30"/>
            <p:cNvSpPr/>
            <p:nvPr/>
          </p:nvSpPr>
          <p:spPr>
            <a:xfrm flipH="1">
              <a:off x="7411861" y="3265386"/>
              <a:ext cx="928529" cy="1558343"/>
            </a:xfrm>
            <a:custGeom>
              <a:avLst/>
              <a:gdLst/>
              <a:ahLst/>
              <a:cxnLst/>
              <a:rect l="l" t="t" r="r" b="b"/>
              <a:pathLst>
                <a:path w="24171" h="40566" extrusionOk="0">
                  <a:moveTo>
                    <a:pt x="834" y="1"/>
                  </a:moveTo>
                  <a:lnTo>
                    <a:pt x="834" y="1"/>
                  </a:lnTo>
                  <a:cubicBezTo>
                    <a:pt x="1" y="15277"/>
                    <a:pt x="2930" y="40565"/>
                    <a:pt x="2930" y="40565"/>
                  </a:cubicBezTo>
                  <a:lnTo>
                    <a:pt x="8514" y="40565"/>
                  </a:lnTo>
                  <a:cubicBezTo>
                    <a:pt x="8514" y="40565"/>
                    <a:pt x="8028" y="6275"/>
                    <a:pt x="10211" y="6275"/>
                  </a:cubicBezTo>
                  <a:cubicBezTo>
                    <a:pt x="10217" y="6275"/>
                    <a:pt x="10223" y="6275"/>
                    <a:pt x="10228" y="6276"/>
                  </a:cubicBezTo>
                  <a:cubicBezTo>
                    <a:pt x="12419" y="6454"/>
                    <a:pt x="17134" y="38791"/>
                    <a:pt x="17134" y="38791"/>
                  </a:cubicBezTo>
                  <a:lnTo>
                    <a:pt x="22742" y="37863"/>
                  </a:lnTo>
                  <a:cubicBezTo>
                    <a:pt x="24170" y="20265"/>
                    <a:pt x="19456" y="513"/>
                    <a:pt x="19456" y="513"/>
                  </a:cubicBezTo>
                  <a:lnTo>
                    <a:pt x="834"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30"/>
            <p:cNvSpPr/>
            <p:nvPr/>
          </p:nvSpPr>
          <p:spPr>
            <a:xfrm flipH="1">
              <a:off x="7909941" y="3287360"/>
              <a:ext cx="86933" cy="152354"/>
            </a:xfrm>
            <a:custGeom>
              <a:avLst/>
              <a:gdLst/>
              <a:ahLst/>
              <a:cxnLst/>
              <a:rect l="l" t="t" r="r" b="b"/>
              <a:pathLst>
                <a:path w="2263" h="3966" extrusionOk="0">
                  <a:moveTo>
                    <a:pt x="1941" y="0"/>
                  </a:moveTo>
                  <a:lnTo>
                    <a:pt x="1429" y="3691"/>
                  </a:lnTo>
                  <a:lnTo>
                    <a:pt x="0" y="3965"/>
                  </a:lnTo>
                  <a:lnTo>
                    <a:pt x="1941" y="3965"/>
                  </a:lnTo>
                  <a:lnTo>
                    <a:pt x="226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30"/>
            <p:cNvSpPr/>
            <p:nvPr/>
          </p:nvSpPr>
          <p:spPr>
            <a:xfrm flipH="1">
              <a:off x="7603956" y="3371991"/>
              <a:ext cx="50324" cy="59582"/>
            </a:xfrm>
            <a:custGeom>
              <a:avLst/>
              <a:gdLst/>
              <a:ahLst/>
              <a:cxnLst/>
              <a:rect l="l" t="t" r="r" b="b"/>
              <a:pathLst>
                <a:path w="1310" h="1551" extrusionOk="0">
                  <a:moveTo>
                    <a:pt x="0" y="0"/>
                  </a:moveTo>
                  <a:cubicBezTo>
                    <a:pt x="163" y="1219"/>
                    <a:pt x="451" y="1550"/>
                    <a:pt x="715" y="1550"/>
                  </a:cubicBezTo>
                  <a:cubicBezTo>
                    <a:pt x="1029" y="1550"/>
                    <a:pt x="1310" y="1084"/>
                    <a:pt x="1310" y="1084"/>
                  </a:cubicBezTo>
                  <a:lnTo>
                    <a:pt x="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30"/>
            <p:cNvSpPr/>
            <p:nvPr/>
          </p:nvSpPr>
          <p:spPr>
            <a:xfrm flipH="1">
              <a:off x="8214887" y="3372413"/>
              <a:ext cx="81593" cy="63116"/>
            </a:xfrm>
            <a:custGeom>
              <a:avLst/>
              <a:gdLst/>
              <a:ahLst/>
              <a:cxnLst/>
              <a:rect l="l" t="t" r="r" b="b"/>
              <a:pathLst>
                <a:path w="2124" h="1643" extrusionOk="0">
                  <a:moveTo>
                    <a:pt x="1953" y="1"/>
                  </a:moveTo>
                  <a:lnTo>
                    <a:pt x="1" y="1132"/>
                  </a:lnTo>
                  <a:cubicBezTo>
                    <a:pt x="510" y="1500"/>
                    <a:pt x="888" y="1643"/>
                    <a:pt x="1169" y="1643"/>
                  </a:cubicBezTo>
                  <a:cubicBezTo>
                    <a:pt x="2124" y="1643"/>
                    <a:pt x="1953" y="1"/>
                    <a:pt x="195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30"/>
            <p:cNvSpPr/>
            <p:nvPr/>
          </p:nvSpPr>
          <p:spPr>
            <a:xfrm flipH="1">
              <a:off x="7893008" y="1608346"/>
              <a:ext cx="413576" cy="241477"/>
            </a:xfrm>
            <a:custGeom>
              <a:avLst/>
              <a:gdLst/>
              <a:ahLst/>
              <a:cxnLst/>
              <a:rect l="l" t="t" r="r" b="b"/>
              <a:pathLst>
                <a:path w="10766" h="6286" extrusionOk="0">
                  <a:moveTo>
                    <a:pt x="6439" y="0"/>
                  </a:moveTo>
                  <a:cubicBezTo>
                    <a:pt x="3449" y="0"/>
                    <a:pt x="1" y="5331"/>
                    <a:pt x="4752" y="6285"/>
                  </a:cubicBezTo>
                  <a:lnTo>
                    <a:pt x="8777" y="5392"/>
                  </a:lnTo>
                  <a:cubicBezTo>
                    <a:pt x="8777" y="5392"/>
                    <a:pt x="10765" y="2439"/>
                    <a:pt x="7705" y="380"/>
                  </a:cubicBezTo>
                  <a:cubicBezTo>
                    <a:pt x="7312" y="116"/>
                    <a:pt x="6880" y="0"/>
                    <a:pt x="6439" y="0"/>
                  </a:cubicBezTo>
                  <a:close/>
                </a:path>
              </a:pathLst>
            </a:custGeom>
            <a:solidFill>
              <a:srgbClr val="2D343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30"/>
            <p:cNvSpPr/>
            <p:nvPr/>
          </p:nvSpPr>
          <p:spPr>
            <a:xfrm flipH="1">
              <a:off x="7893009" y="1544230"/>
              <a:ext cx="440505" cy="305591"/>
            </a:xfrm>
            <a:custGeom>
              <a:avLst/>
              <a:gdLst/>
              <a:ahLst/>
              <a:cxnLst/>
              <a:rect l="l" t="t" r="r" b="b"/>
              <a:pathLst>
                <a:path w="11467" h="7955" extrusionOk="0">
                  <a:moveTo>
                    <a:pt x="9478" y="7061"/>
                  </a:moveTo>
                  <a:cubicBezTo>
                    <a:pt x="9478" y="7061"/>
                    <a:pt x="11466" y="4108"/>
                    <a:pt x="8406" y="2049"/>
                  </a:cubicBezTo>
                  <a:cubicBezTo>
                    <a:pt x="5346" y="1"/>
                    <a:pt x="0" y="6859"/>
                    <a:pt x="5453" y="7954"/>
                  </a:cubicBezTo>
                </a:path>
              </a:pathLst>
            </a:custGeom>
            <a:solidFill>
              <a:srgbClr val="4D4D4D">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30"/>
            <p:cNvSpPr/>
            <p:nvPr/>
          </p:nvSpPr>
          <p:spPr>
            <a:xfrm flipH="1">
              <a:off x="8002793" y="1744109"/>
              <a:ext cx="132224" cy="64076"/>
            </a:xfrm>
            <a:custGeom>
              <a:avLst/>
              <a:gdLst/>
              <a:ahLst/>
              <a:cxnLst/>
              <a:rect l="l" t="t" r="r" b="b"/>
              <a:pathLst>
                <a:path w="3442" h="1668" extrusionOk="0">
                  <a:moveTo>
                    <a:pt x="2242" y="1"/>
                  </a:moveTo>
                  <a:cubicBezTo>
                    <a:pt x="1604" y="1"/>
                    <a:pt x="790" y="348"/>
                    <a:pt x="1" y="1668"/>
                  </a:cubicBezTo>
                  <a:lnTo>
                    <a:pt x="3442" y="429"/>
                  </a:lnTo>
                  <a:cubicBezTo>
                    <a:pt x="3442" y="429"/>
                    <a:pt x="2950" y="1"/>
                    <a:pt x="224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30"/>
            <p:cNvSpPr/>
            <p:nvPr/>
          </p:nvSpPr>
          <p:spPr>
            <a:xfrm flipH="1">
              <a:off x="7608543" y="1715642"/>
              <a:ext cx="620095" cy="632311"/>
            </a:xfrm>
            <a:custGeom>
              <a:avLst/>
              <a:gdLst/>
              <a:ahLst/>
              <a:cxnLst/>
              <a:rect l="l" t="t" r="r" b="b"/>
              <a:pathLst>
                <a:path w="16142" h="16460" extrusionOk="0">
                  <a:moveTo>
                    <a:pt x="8709" y="1"/>
                  </a:moveTo>
                  <a:cubicBezTo>
                    <a:pt x="6083" y="1"/>
                    <a:pt x="3878" y="1885"/>
                    <a:pt x="3878" y="1885"/>
                  </a:cubicBezTo>
                  <a:cubicBezTo>
                    <a:pt x="3566" y="1720"/>
                    <a:pt x="3271" y="1635"/>
                    <a:pt x="2996" y="1635"/>
                  </a:cubicBezTo>
                  <a:cubicBezTo>
                    <a:pt x="1560" y="1635"/>
                    <a:pt x="634" y="3937"/>
                    <a:pt x="295" y="9231"/>
                  </a:cubicBezTo>
                  <a:cubicBezTo>
                    <a:pt x="1" y="13962"/>
                    <a:pt x="4106" y="16459"/>
                    <a:pt x="8027" y="16459"/>
                  </a:cubicBezTo>
                  <a:cubicBezTo>
                    <a:pt x="9347" y="16459"/>
                    <a:pt x="10645" y="16176"/>
                    <a:pt x="11748" y="15601"/>
                  </a:cubicBezTo>
                  <a:cubicBezTo>
                    <a:pt x="16142" y="13303"/>
                    <a:pt x="15713" y="4135"/>
                    <a:pt x="11963" y="1159"/>
                  </a:cubicBezTo>
                  <a:cubicBezTo>
                    <a:pt x="10887" y="305"/>
                    <a:pt x="9764" y="1"/>
                    <a:pt x="870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30"/>
            <p:cNvSpPr/>
            <p:nvPr/>
          </p:nvSpPr>
          <p:spPr>
            <a:xfrm flipH="1">
              <a:off x="7514315" y="2349700"/>
              <a:ext cx="860381" cy="959184"/>
            </a:xfrm>
            <a:custGeom>
              <a:avLst/>
              <a:gdLst/>
              <a:ahLst/>
              <a:cxnLst/>
              <a:rect l="l" t="t" r="r" b="b"/>
              <a:pathLst>
                <a:path w="22397" h="24969" extrusionOk="0">
                  <a:moveTo>
                    <a:pt x="11062" y="1"/>
                  </a:moveTo>
                  <a:lnTo>
                    <a:pt x="11062" y="48"/>
                  </a:lnTo>
                  <a:cubicBezTo>
                    <a:pt x="9645" y="239"/>
                    <a:pt x="2977" y="1203"/>
                    <a:pt x="1668" y="1739"/>
                  </a:cubicBezTo>
                  <a:cubicBezTo>
                    <a:pt x="1668" y="1739"/>
                    <a:pt x="1977" y="4311"/>
                    <a:pt x="977" y="6251"/>
                  </a:cubicBezTo>
                  <a:cubicBezTo>
                    <a:pt x="1" y="8168"/>
                    <a:pt x="3346" y="10835"/>
                    <a:pt x="3346" y="10835"/>
                  </a:cubicBezTo>
                  <a:cubicBezTo>
                    <a:pt x="3346" y="10835"/>
                    <a:pt x="1727" y="19110"/>
                    <a:pt x="1549" y="24266"/>
                  </a:cubicBezTo>
                  <a:cubicBezTo>
                    <a:pt x="1549" y="24266"/>
                    <a:pt x="3989" y="24968"/>
                    <a:pt x="11181" y="24968"/>
                  </a:cubicBezTo>
                  <a:lnTo>
                    <a:pt x="11205" y="24968"/>
                  </a:lnTo>
                  <a:cubicBezTo>
                    <a:pt x="18408" y="24968"/>
                    <a:pt x="20646" y="24266"/>
                    <a:pt x="20646" y="24266"/>
                  </a:cubicBezTo>
                  <a:cubicBezTo>
                    <a:pt x="20468" y="19122"/>
                    <a:pt x="19039" y="10835"/>
                    <a:pt x="19039" y="10835"/>
                  </a:cubicBezTo>
                  <a:cubicBezTo>
                    <a:pt x="19039" y="10835"/>
                    <a:pt x="22396" y="8180"/>
                    <a:pt x="21396" y="6251"/>
                  </a:cubicBezTo>
                  <a:cubicBezTo>
                    <a:pt x="20408" y="4323"/>
                    <a:pt x="20718" y="1739"/>
                    <a:pt x="20718" y="1739"/>
                  </a:cubicBezTo>
                  <a:cubicBezTo>
                    <a:pt x="19408" y="1203"/>
                    <a:pt x="12740" y="239"/>
                    <a:pt x="11324" y="48"/>
                  </a:cubicBezTo>
                  <a:lnTo>
                    <a:pt x="11324" y="1"/>
                  </a:lnTo>
                  <a:cubicBezTo>
                    <a:pt x="11324" y="1"/>
                    <a:pt x="11276" y="1"/>
                    <a:pt x="11193" y="13"/>
                  </a:cubicBezTo>
                  <a:cubicBezTo>
                    <a:pt x="11097" y="1"/>
                    <a:pt x="11062" y="1"/>
                    <a:pt x="1106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30"/>
            <p:cNvSpPr/>
            <p:nvPr/>
          </p:nvSpPr>
          <p:spPr>
            <a:xfrm flipH="1">
              <a:off x="7720592" y="2353811"/>
              <a:ext cx="224152" cy="292761"/>
            </a:xfrm>
            <a:custGeom>
              <a:avLst/>
              <a:gdLst/>
              <a:ahLst/>
              <a:cxnLst/>
              <a:rect l="l" t="t" r="r" b="b"/>
              <a:pathLst>
                <a:path w="5835" h="7621" extrusionOk="0">
                  <a:moveTo>
                    <a:pt x="2894" y="1"/>
                  </a:moveTo>
                  <a:lnTo>
                    <a:pt x="2894" y="382"/>
                  </a:lnTo>
                  <a:lnTo>
                    <a:pt x="1" y="6323"/>
                  </a:lnTo>
                  <a:lnTo>
                    <a:pt x="3049" y="7621"/>
                  </a:lnTo>
                  <a:cubicBezTo>
                    <a:pt x="3049" y="7621"/>
                    <a:pt x="5835" y="4954"/>
                    <a:pt x="4930" y="370"/>
                  </a:cubicBezTo>
                  <a:lnTo>
                    <a:pt x="2894" y="1"/>
                  </a:lnTo>
                  <a:close/>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30"/>
            <p:cNvSpPr/>
            <p:nvPr/>
          </p:nvSpPr>
          <p:spPr>
            <a:xfrm flipH="1">
              <a:off x="7944711" y="2353811"/>
              <a:ext cx="224152" cy="292761"/>
            </a:xfrm>
            <a:custGeom>
              <a:avLst/>
              <a:gdLst/>
              <a:ahLst/>
              <a:cxnLst/>
              <a:rect l="l" t="t" r="r" b="b"/>
              <a:pathLst>
                <a:path w="5835" h="7621" extrusionOk="0">
                  <a:moveTo>
                    <a:pt x="2953" y="1"/>
                  </a:moveTo>
                  <a:lnTo>
                    <a:pt x="905" y="370"/>
                  </a:lnTo>
                  <a:cubicBezTo>
                    <a:pt x="1" y="4954"/>
                    <a:pt x="2787" y="7621"/>
                    <a:pt x="2787" y="7621"/>
                  </a:cubicBezTo>
                  <a:lnTo>
                    <a:pt x="5835" y="6323"/>
                  </a:lnTo>
                  <a:lnTo>
                    <a:pt x="2953" y="382"/>
                  </a:lnTo>
                  <a:lnTo>
                    <a:pt x="2953" y="1"/>
                  </a:lnTo>
                  <a:close/>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30"/>
            <p:cNvSpPr/>
            <p:nvPr/>
          </p:nvSpPr>
          <p:spPr>
            <a:xfrm flipH="1">
              <a:off x="7834028" y="2353811"/>
              <a:ext cx="38" cy="5993"/>
            </a:xfrm>
            <a:custGeom>
              <a:avLst/>
              <a:gdLst/>
              <a:ahLst/>
              <a:cxnLst/>
              <a:rect l="l" t="t" r="r" b="b"/>
              <a:pathLst>
                <a:path w="1" h="156" extrusionOk="0">
                  <a:moveTo>
                    <a:pt x="1" y="156"/>
                  </a:moveTo>
                  <a:lnTo>
                    <a:pt x="1" y="156"/>
                  </a:lnTo>
                  <a:lnTo>
                    <a:pt x="1" y="1"/>
                  </a:lnTo>
                  <a:lnTo>
                    <a:pt x="1" y="1"/>
                  </a:lnTo>
                  <a:close/>
                </a:path>
              </a:pathLst>
            </a:custGeom>
            <a:solidFill>
              <a:srgbClr val="F4ED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30"/>
            <p:cNvSpPr/>
            <p:nvPr/>
          </p:nvSpPr>
          <p:spPr>
            <a:xfrm flipH="1">
              <a:off x="7745754" y="2429759"/>
              <a:ext cx="198990" cy="215892"/>
            </a:xfrm>
            <a:custGeom>
              <a:avLst/>
              <a:gdLst/>
              <a:ahLst/>
              <a:cxnLst/>
              <a:rect l="l" t="t" r="r" b="b"/>
              <a:pathLst>
                <a:path w="5180" h="5620" extrusionOk="0">
                  <a:moveTo>
                    <a:pt x="5108" y="0"/>
                  </a:moveTo>
                  <a:lnTo>
                    <a:pt x="5108" y="0"/>
                  </a:lnTo>
                  <a:cubicBezTo>
                    <a:pt x="5097" y="3453"/>
                    <a:pt x="3049" y="5406"/>
                    <a:pt x="3049" y="5406"/>
                  </a:cubicBezTo>
                  <a:lnTo>
                    <a:pt x="96" y="4156"/>
                  </a:lnTo>
                  <a:lnTo>
                    <a:pt x="1" y="4334"/>
                  </a:lnTo>
                  <a:lnTo>
                    <a:pt x="3049" y="5620"/>
                  </a:lnTo>
                  <a:cubicBezTo>
                    <a:pt x="3049" y="5620"/>
                    <a:pt x="5180" y="3584"/>
                    <a:pt x="5108" y="0"/>
                  </a:cubicBezTo>
                  <a:close/>
                </a:path>
              </a:pathLst>
            </a:custGeom>
            <a:solidFill>
              <a:srgbClr val="F4ED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30"/>
            <p:cNvSpPr/>
            <p:nvPr/>
          </p:nvSpPr>
          <p:spPr>
            <a:xfrm flipH="1">
              <a:off x="8055381" y="2353811"/>
              <a:ext cx="960" cy="5993"/>
            </a:xfrm>
            <a:custGeom>
              <a:avLst/>
              <a:gdLst/>
              <a:ahLst/>
              <a:cxnLst/>
              <a:rect l="l" t="t" r="r" b="b"/>
              <a:pathLst>
                <a:path w="25" h="156" extrusionOk="0">
                  <a:moveTo>
                    <a:pt x="24" y="1"/>
                  </a:moveTo>
                  <a:lnTo>
                    <a:pt x="1" y="156"/>
                  </a:lnTo>
                  <a:lnTo>
                    <a:pt x="24" y="156"/>
                  </a:lnTo>
                  <a:lnTo>
                    <a:pt x="24" y="1"/>
                  </a:lnTo>
                  <a:close/>
                </a:path>
              </a:pathLst>
            </a:custGeom>
            <a:solidFill>
              <a:srgbClr val="F4ED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30"/>
            <p:cNvSpPr/>
            <p:nvPr/>
          </p:nvSpPr>
          <p:spPr>
            <a:xfrm flipH="1">
              <a:off x="7944710" y="2430220"/>
              <a:ext cx="198990" cy="216353"/>
            </a:xfrm>
            <a:custGeom>
              <a:avLst/>
              <a:gdLst/>
              <a:ahLst/>
              <a:cxnLst/>
              <a:rect l="l" t="t" r="r" b="b"/>
              <a:pathLst>
                <a:path w="5180" h="5632" extrusionOk="0">
                  <a:moveTo>
                    <a:pt x="72" y="0"/>
                  </a:moveTo>
                  <a:lnTo>
                    <a:pt x="72" y="0"/>
                  </a:lnTo>
                  <a:cubicBezTo>
                    <a:pt x="0" y="3584"/>
                    <a:pt x="2132" y="5632"/>
                    <a:pt x="2132" y="5632"/>
                  </a:cubicBezTo>
                  <a:lnTo>
                    <a:pt x="5180" y="4334"/>
                  </a:lnTo>
                  <a:lnTo>
                    <a:pt x="5096" y="4155"/>
                  </a:lnTo>
                  <a:lnTo>
                    <a:pt x="2132" y="5406"/>
                  </a:lnTo>
                  <a:cubicBezTo>
                    <a:pt x="2132" y="5406"/>
                    <a:pt x="96" y="3453"/>
                    <a:pt x="72" y="0"/>
                  </a:cubicBezTo>
                  <a:close/>
                </a:path>
              </a:pathLst>
            </a:custGeom>
            <a:solidFill>
              <a:srgbClr val="F4ED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30"/>
            <p:cNvSpPr/>
            <p:nvPr/>
          </p:nvSpPr>
          <p:spPr>
            <a:xfrm flipH="1">
              <a:off x="7833573" y="1963196"/>
              <a:ext cx="221847" cy="519640"/>
            </a:xfrm>
            <a:custGeom>
              <a:avLst/>
              <a:gdLst/>
              <a:ahLst/>
              <a:cxnLst/>
              <a:rect l="l" t="t" r="r" b="b"/>
              <a:pathLst>
                <a:path w="5775" h="13527" extrusionOk="0">
                  <a:moveTo>
                    <a:pt x="2882" y="1"/>
                  </a:moveTo>
                  <a:cubicBezTo>
                    <a:pt x="1286" y="1"/>
                    <a:pt x="0" y="1299"/>
                    <a:pt x="0" y="2882"/>
                  </a:cubicBezTo>
                  <a:lnTo>
                    <a:pt x="0" y="10645"/>
                  </a:lnTo>
                  <a:cubicBezTo>
                    <a:pt x="0" y="12229"/>
                    <a:pt x="1286" y="13526"/>
                    <a:pt x="2882" y="13526"/>
                  </a:cubicBezTo>
                  <a:cubicBezTo>
                    <a:pt x="4477" y="13526"/>
                    <a:pt x="5775" y="12229"/>
                    <a:pt x="5775" y="10645"/>
                  </a:cubicBezTo>
                  <a:lnTo>
                    <a:pt x="5775" y="2882"/>
                  </a:lnTo>
                  <a:cubicBezTo>
                    <a:pt x="5775" y="1299"/>
                    <a:pt x="4477" y="1"/>
                    <a:pt x="2882" y="1"/>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30"/>
            <p:cNvSpPr/>
            <p:nvPr/>
          </p:nvSpPr>
          <p:spPr>
            <a:xfrm flipH="1">
              <a:off x="7786439" y="2361955"/>
              <a:ext cx="316540" cy="234792"/>
            </a:xfrm>
            <a:custGeom>
              <a:avLst/>
              <a:gdLst/>
              <a:ahLst/>
              <a:cxnLst/>
              <a:rect l="l" t="t" r="r" b="b"/>
              <a:pathLst>
                <a:path w="8240" h="6112" extrusionOk="0">
                  <a:moveTo>
                    <a:pt x="4048" y="0"/>
                  </a:moveTo>
                  <a:cubicBezTo>
                    <a:pt x="2799" y="0"/>
                    <a:pt x="1415" y="89"/>
                    <a:pt x="0" y="337"/>
                  </a:cubicBezTo>
                  <a:cubicBezTo>
                    <a:pt x="310" y="3504"/>
                    <a:pt x="4120" y="6111"/>
                    <a:pt x="4120" y="6111"/>
                  </a:cubicBezTo>
                  <a:cubicBezTo>
                    <a:pt x="4120" y="6111"/>
                    <a:pt x="7751" y="3480"/>
                    <a:pt x="8239" y="337"/>
                  </a:cubicBezTo>
                  <a:cubicBezTo>
                    <a:pt x="7300" y="176"/>
                    <a:pt x="5807" y="0"/>
                    <a:pt x="4048" y="0"/>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30"/>
            <p:cNvSpPr/>
            <p:nvPr/>
          </p:nvSpPr>
          <p:spPr>
            <a:xfrm flipH="1">
              <a:off x="7833573" y="2099957"/>
              <a:ext cx="221847" cy="279047"/>
            </a:xfrm>
            <a:custGeom>
              <a:avLst/>
              <a:gdLst/>
              <a:ahLst/>
              <a:cxnLst/>
              <a:rect l="l" t="t" r="r" b="b"/>
              <a:pathLst>
                <a:path w="5775" h="7264" extrusionOk="0">
                  <a:moveTo>
                    <a:pt x="2882" y="1"/>
                  </a:moveTo>
                  <a:cubicBezTo>
                    <a:pt x="1286" y="1"/>
                    <a:pt x="0" y="1287"/>
                    <a:pt x="0" y="2882"/>
                  </a:cubicBezTo>
                  <a:lnTo>
                    <a:pt x="0" y="6633"/>
                  </a:lnTo>
                  <a:cubicBezTo>
                    <a:pt x="1068" y="7253"/>
                    <a:pt x="2092" y="7264"/>
                    <a:pt x="2761" y="7264"/>
                  </a:cubicBezTo>
                  <a:cubicBezTo>
                    <a:pt x="2786" y="7264"/>
                    <a:pt x="2810" y="7264"/>
                    <a:pt x="2834" y="7264"/>
                  </a:cubicBezTo>
                  <a:cubicBezTo>
                    <a:pt x="2857" y="7264"/>
                    <a:pt x="2881" y="7264"/>
                    <a:pt x="2906" y="7264"/>
                  </a:cubicBezTo>
                  <a:cubicBezTo>
                    <a:pt x="3609" y="7264"/>
                    <a:pt x="4658" y="7253"/>
                    <a:pt x="5775" y="6585"/>
                  </a:cubicBezTo>
                  <a:lnTo>
                    <a:pt x="5775" y="2882"/>
                  </a:lnTo>
                  <a:cubicBezTo>
                    <a:pt x="5775" y="1287"/>
                    <a:pt x="4477" y="1"/>
                    <a:pt x="2882" y="1"/>
                  </a:cubicBezTo>
                  <a:close/>
                </a:path>
              </a:pathLst>
            </a:custGeom>
            <a:solidFill>
              <a:srgbClr val="E580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30"/>
            <p:cNvSpPr/>
            <p:nvPr/>
          </p:nvSpPr>
          <p:spPr>
            <a:xfrm flipH="1">
              <a:off x="7934180" y="2218163"/>
              <a:ext cx="35726" cy="26929"/>
            </a:xfrm>
            <a:custGeom>
              <a:avLst/>
              <a:gdLst/>
              <a:ahLst/>
              <a:cxnLst/>
              <a:rect l="l" t="t" r="r" b="b"/>
              <a:pathLst>
                <a:path w="930" h="701" extrusionOk="0">
                  <a:moveTo>
                    <a:pt x="411" y="0"/>
                  </a:moveTo>
                  <a:cubicBezTo>
                    <a:pt x="299" y="0"/>
                    <a:pt x="164" y="47"/>
                    <a:pt x="1" y="162"/>
                  </a:cubicBezTo>
                  <a:cubicBezTo>
                    <a:pt x="108" y="436"/>
                    <a:pt x="263" y="674"/>
                    <a:pt x="584" y="698"/>
                  </a:cubicBezTo>
                  <a:cubicBezTo>
                    <a:pt x="601" y="700"/>
                    <a:pt x="618" y="700"/>
                    <a:pt x="634" y="700"/>
                  </a:cubicBezTo>
                  <a:cubicBezTo>
                    <a:pt x="743" y="700"/>
                    <a:pt x="836" y="667"/>
                    <a:pt x="929" y="615"/>
                  </a:cubicBezTo>
                  <a:cubicBezTo>
                    <a:pt x="876" y="418"/>
                    <a:pt x="748" y="0"/>
                    <a:pt x="411" y="0"/>
                  </a:cubicBezTo>
                  <a:close/>
                </a:path>
              </a:pathLst>
            </a:custGeom>
            <a:solidFill>
              <a:srgbClr val="CC6E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30"/>
            <p:cNvSpPr/>
            <p:nvPr/>
          </p:nvSpPr>
          <p:spPr>
            <a:xfrm flipH="1">
              <a:off x="7934180" y="2206562"/>
              <a:ext cx="35726" cy="38914"/>
            </a:xfrm>
            <a:custGeom>
              <a:avLst/>
              <a:gdLst/>
              <a:ahLst/>
              <a:cxnLst/>
              <a:rect l="l" t="t" r="r" b="b"/>
              <a:pathLst>
                <a:path w="930" h="1013" extrusionOk="0">
                  <a:moveTo>
                    <a:pt x="929" y="917"/>
                  </a:moveTo>
                  <a:cubicBezTo>
                    <a:pt x="822" y="976"/>
                    <a:pt x="715" y="1012"/>
                    <a:pt x="584" y="1000"/>
                  </a:cubicBezTo>
                  <a:cubicBezTo>
                    <a:pt x="263" y="976"/>
                    <a:pt x="108" y="738"/>
                    <a:pt x="1" y="464"/>
                  </a:cubicBezTo>
                  <a:cubicBezTo>
                    <a:pt x="656" y="0"/>
                    <a:pt x="858" y="655"/>
                    <a:pt x="929" y="91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30"/>
            <p:cNvSpPr/>
            <p:nvPr/>
          </p:nvSpPr>
          <p:spPr>
            <a:xfrm flipH="1">
              <a:off x="8128568" y="2045560"/>
              <a:ext cx="158308" cy="157809"/>
            </a:xfrm>
            <a:custGeom>
              <a:avLst/>
              <a:gdLst/>
              <a:ahLst/>
              <a:cxnLst/>
              <a:rect l="l" t="t" r="r" b="b"/>
              <a:pathLst>
                <a:path w="4121" h="4108" extrusionOk="0">
                  <a:moveTo>
                    <a:pt x="2061" y="0"/>
                  </a:moveTo>
                  <a:cubicBezTo>
                    <a:pt x="929" y="0"/>
                    <a:pt x="1" y="917"/>
                    <a:pt x="1" y="2048"/>
                  </a:cubicBezTo>
                  <a:cubicBezTo>
                    <a:pt x="1" y="3179"/>
                    <a:pt x="929" y="4108"/>
                    <a:pt x="2061" y="4108"/>
                  </a:cubicBezTo>
                  <a:cubicBezTo>
                    <a:pt x="3192" y="4108"/>
                    <a:pt x="4120" y="3179"/>
                    <a:pt x="4120" y="2048"/>
                  </a:cubicBezTo>
                  <a:cubicBezTo>
                    <a:pt x="4120" y="917"/>
                    <a:pt x="3204" y="0"/>
                    <a:pt x="2061" y="0"/>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30"/>
            <p:cNvSpPr/>
            <p:nvPr/>
          </p:nvSpPr>
          <p:spPr>
            <a:xfrm flipH="1">
              <a:off x="8156917" y="2114939"/>
              <a:ext cx="65690" cy="47635"/>
            </a:xfrm>
            <a:custGeom>
              <a:avLst/>
              <a:gdLst/>
              <a:ahLst/>
              <a:cxnLst/>
              <a:rect l="l" t="t" r="r" b="b"/>
              <a:pathLst>
                <a:path w="1710" h="1240" extrusionOk="0">
                  <a:moveTo>
                    <a:pt x="412" y="1"/>
                  </a:moveTo>
                  <a:cubicBezTo>
                    <a:pt x="332" y="1"/>
                    <a:pt x="248" y="9"/>
                    <a:pt x="161" y="28"/>
                  </a:cubicBezTo>
                  <a:cubicBezTo>
                    <a:pt x="161" y="28"/>
                    <a:pt x="0" y="1240"/>
                    <a:pt x="748" y="1240"/>
                  </a:cubicBezTo>
                  <a:cubicBezTo>
                    <a:pt x="975" y="1240"/>
                    <a:pt x="1285" y="1128"/>
                    <a:pt x="1709" y="837"/>
                  </a:cubicBezTo>
                  <a:cubicBezTo>
                    <a:pt x="1709" y="837"/>
                    <a:pt x="1217" y="1"/>
                    <a:pt x="412" y="1"/>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30"/>
            <p:cNvSpPr/>
            <p:nvPr/>
          </p:nvSpPr>
          <p:spPr>
            <a:xfrm flipH="1">
              <a:off x="8156917" y="2110214"/>
              <a:ext cx="81017" cy="36917"/>
            </a:xfrm>
            <a:custGeom>
              <a:avLst/>
              <a:gdLst/>
              <a:ahLst/>
              <a:cxnLst/>
              <a:rect l="l" t="t" r="r" b="b"/>
              <a:pathLst>
                <a:path w="2109" h="961" extrusionOk="0">
                  <a:moveTo>
                    <a:pt x="864" y="1"/>
                  </a:moveTo>
                  <a:cubicBezTo>
                    <a:pt x="609" y="1"/>
                    <a:pt x="320" y="101"/>
                    <a:pt x="1" y="365"/>
                  </a:cubicBezTo>
                  <a:cubicBezTo>
                    <a:pt x="1" y="365"/>
                    <a:pt x="260" y="216"/>
                    <a:pt x="653" y="216"/>
                  </a:cubicBezTo>
                  <a:cubicBezTo>
                    <a:pt x="1046" y="216"/>
                    <a:pt x="1572" y="365"/>
                    <a:pt x="2108" y="960"/>
                  </a:cubicBezTo>
                  <a:cubicBezTo>
                    <a:pt x="2108" y="960"/>
                    <a:pt x="1652" y="1"/>
                    <a:pt x="864" y="1"/>
                  </a:cubicBezTo>
                  <a:close/>
                </a:path>
              </a:pathLst>
            </a:custGeom>
            <a:solidFill>
              <a:srgbClr val="E580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30"/>
            <p:cNvSpPr/>
            <p:nvPr/>
          </p:nvSpPr>
          <p:spPr>
            <a:xfrm flipH="1">
              <a:off x="7592972" y="2045560"/>
              <a:ext cx="157847" cy="157809"/>
            </a:xfrm>
            <a:custGeom>
              <a:avLst/>
              <a:gdLst/>
              <a:ahLst/>
              <a:cxnLst/>
              <a:rect l="l" t="t" r="r" b="b"/>
              <a:pathLst>
                <a:path w="4109" h="4108" extrusionOk="0">
                  <a:moveTo>
                    <a:pt x="2049" y="0"/>
                  </a:moveTo>
                  <a:cubicBezTo>
                    <a:pt x="918" y="0"/>
                    <a:pt x="1" y="917"/>
                    <a:pt x="1" y="2048"/>
                  </a:cubicBezTo>
                  <a:cubicBezTo>
                    <a:pt x="1" y="3179"/>
                    <a:pt x="918" y="4108"/>
                    <a:pt x="2049" y="4108"/>
                  </a:cubicBezTo>
                  <a:cubicBezTo>
                    <a:pt x="3180" y="4108"/>
                    <a:pt x="4109" y="3179"/>
                    <a:pt x="4109" y="2048"/>
                  </a:cubicBezTo>
                  <a:cubicBezTo>
                    <a:pt x="4109" y="917"/>
                    <a:pt x="3180" y="0"/>
                    <a:pt x="2049" y="0"/>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30"/>
            <p:cNvSpPr/>
            <p:nvPr/>
          </p:nvSpPr>
          <p:spPr>
            <a:xfrm flipH="1">
              <a:off x="7656471" y="2114939"/>
              <a:ext cx="66381" cy="47635"/>
            </a:xfrm>
            <a:custGeom>
              <a:avLst/>
              <a:gdLst/>
              <a:ahLst/>
              <a:cxnLst/>
              <a:rect l="l" t="t" r="r" b="b"/>
              <a:pathLst>
                <a:path w="1728" h="1240" extrusionOk="0">
                  <a:moveTo>
                    <a:pt x="1305" y="1"/>
                  </a:moveTo>
                  <a:cubicBezTo>
                    <a:pt x="491" y="1"/>
                    <a:pt x="0" y="837"/>
                    <a:pt x="11" y="837"/>
                  </a:cubicBezTo>
                  <a:cubicBezTo>
                    <a:pt x="438" y="1128"/>
                    <a:pt x="750" y="1240"/>
                    <a:pt x="977" y="1240"/>
                  </a:cubicBezTo>
                  <a:cubicBezTo>
                    <a:pt x="1727" y="1240"/>
                    <a:pt x="1559" y="28"/>
                    <a:pt x="1559" y="28"/>
                  </a:cubicBezTo>
                  <a:cubicBezTo>
                    <a:pt x="1471" y="9"/>
                    <a:pt x="1387" y="1"/>
                    <a:pt x="1305" y="1"/>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30"/>
            <p:cNvSpPr/>
            <p:nvPr/>
          </p:nvSpPr>
          <p:spPr>
            <a:xfrm flipH="1">
              <a:off x="7640990" y="2110214"/>
              <a:ext cx="81786" cy="36917"/>
            </a:xfrm>
            <a:custGeom>
              <a:avLst/>
              <a:gdLst/>
              <a:ahLst/>
              <a:cxnLst/>
              <a:rect l="l" t="t" r="r" b="b"/>
              <a:pathLst>
                <a:path w="2129" h="961" extrusionOk="0">
                  <a:moveTo>
                    <a:pt x="1257" y="1"/>
                  </a:moveTo>
                  <a:cubicBezTo>
                    <a:pt x="461" y="1"/>
                    <a:pt x="0" y="960"/>
                    <a:pt x="9" y="960"/>
                  </a:cubicBezTo>
                  <a:cubicBezTo>
                    <a:pt x="545" y="365"/>
                    <a:pt x="1075" y="216"/>
                    <a:pt x="1471" y="216"/>
                  </a:cubicBezTo>
                  <a:cubicBezTo>
                    <a:pt x="1866" y="216"/>
                    <a:pt x="2128" y="365"/>
                    <a:pt x="2128" y="365"/>
                  </a:cubicBezTo>
                  <a:cubicBezTo>
                    <a:pt x="1806" y="101"/>
                    <a:pt x="1514" y="1"/>
                    <a:pt x="1257" y="1"/>
                  </a:cubicBezTo>
                  <a:close/>
                </a:path>
              </a:pathLst>
            </a:custGeom>
            <a:solidFill>
              <a:srgbClr val="E580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30"/>
            <p:cNvSpPr/>
            <p:nvPr/>
          </p:nvSpPr>
          <p:spPr>
            <a:xfrm flipH="1">
              <a:off x="7693593" y="1775687"/>
              <a:ext cx="493095" cy="569464"/>
            </a:xfrm>
            <a:custGeom>
              <a:avLst/>
              <a:gdLst/>
              <a:ahLst/>
              <a:cxnLst/>
              <a:rect l="l" t="t" r="r" b="b"/>
              <a:pathLst>
                <a:path w="12836" h="14824" extrusionOk="0">
                  <a:moveTo>
                    <a:pt x="6418" y="0"/>
                  </a:moveTo>
                  <a:cubicBezTo>
                    <a:pt x="512" y="0"/>
                    <a:pt x="0" y="4858"/>
                    <a:pt x="0" y="8406"/>
                  </a:cubicBezTo>
                  <a:cubicBezTo>
                    <a:pt x="0" y="11954"/>
                    <a:pt x="2370" y="14824"/>
                    <a:pt x="6418" y="14824"/>
                  </a:cubicBezTo>
                  <a:cubicBezTo>
                    <a:pt x="10513" y="14824"/>
                    <a:pt x="12835" y="11954"/>
                    <a:pt x="12835" y="8406"/>
                  </a:cubicBezTo>
                  <a:cubicBezTo>
                    <a:pt x="12835" y="4858"/>
                    <a:pt x="12323" y="0"/>
                    <a:pt x="6418" y="0"/>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30"/>
            <p:cNvSpPr/>
            <p:nvPr/>
          </p:nvSpPr>
          <p:spPr>
            <a:xfrm flipH="1">
              <a:off x="7823503" y="2111789"/>
              <a:ext cx="20590" cy="25277"/>
            </a:xfrm>
            <a:custGeom>
              <a:avLst/>
              <a:gdLst/>
              <a:ahLst/>
              <a:cxnLst/>
              <a:rect l="l" t="t" r="r" b="b"/>
              <a:pathLst>
                <a:path w="536" h="658" extrusionOk="0">
                  <a:moveTo>
                    <a:pt x="245" y="0"/>
                  </a:moveTo>
                  <a:cubicBezTo>
                    <a:pt x="114" y="0"/>
                    <a:pt x="0" y="146"/>
                    <a:pt x="0" y="324"/>
                  </a:cubicBezTo>
                  <a:cubicBezTo>
                    <a:pt x="0" y="502"/>
                    <a:pt x="119" y="657"/>
                    <a:pt x="274" y="657"/>
                  </a:cubicBezTo>
                  <a:cubicBezTo>
                    <a:pt x="417" y="657"/>
                    <a:pt x="536" y="502"/>
                    <a:pt x="536" y="324"/>
                  </a:cubicBezTo>
                  <a:cubicBezTo>
                    <a:pt x="536" y="145"/>
                    <a:pt x="417" y="2"/>
                    <a:pt x="274" y="2"/>
                  </a:cubicBezTo>
                  <a:cubicBezTo>
                    <a:pt x="264" y="1"/>
                    <a:pt x="254" y="0"/>
                    <a:pt x="24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30"/>
            <p:cNvSpPr/>
            <p:nvPr/>
          </p:nvSpPr>
          <p:spPr>
            <a:xfrm flipH="1">
              <a:off x="7806101" y="2070185"/>
              <a:ext cx="43486" cy="16096"/>
            </a:xfrm>
            <a:custGeom>
              <a:avLst/>
              <a:gdLst/>
              <a:ahLst/>
              <a:cxnLst/>
              <a:rect l="l" t="t" r="r" b="b"/>
              <a:pathLst>
                <a:path w="1132" h="419" extrusionOk="0">
                  <a:moveTo>
                    <a:pt x="402" y="1"/>
                  </a:moveTo>
                  <a:cubicBezTo>
                    <a:pt x="155" y="1"/>
                    <a:pt x="0" y="145"/>
                    <a:pt x="0" y="145"/>
                  </a:cubicBezTo>
                  <a:cubicBezTo>
                    <a:pt x="124" y="90"/>
                    <a:pt x="244" y="68"/>
                    <a:pt x="356" y="68"/>
                  </a:cubicBezTo>
                  <a:cubicBezTo>
                    <a:pt x="804" y="68"/>
                    <a:pt x="1131" y="419"/>
                    <a:pt x="1131" y="419"/>
                  </a:cubicBezTo>
                  <a:cubicBezTo>
                    <a:pt x="852" y="92"/>
                    <a:pt x="598" y="1"/>
                    <a:pt x="402" y="1"/>
                  </a:cubicBezTo>
                  <a:close/>
                </a:path>
              </a:pathLst>
            </a:custGeom>
            <a:solidFill>
              <a:srgbClr val="EFA3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30"/>
            <p:cNvSpPr/>
            <p:nvPr/>
          </p:nvSpPr>
          <p:spPr>
            <a:xfrm flipH="1">
              <a:off x="7771336" y="2010524"/>
              <a:ext cx="104335" cy="63385"/>
            </a:xfrm>
            <a:custGeom>
              <a:avLst/>
              <a:gdLst/>
              <a:ahLst/>
              <a:cxnLst/>
              <a:rect l="l" t="t" r="r" b="b"/>
              <a:pathLst>
                <a:path w="2716" h="1650" extrusionOk="0">
                  <a:moveTo>
                    <a:pt x="1250" y="0"/>
                  </a:moveTo>
                  <a:cubicBezTo>
                    <a:pt x="758" y="0"/>
                    <a:pt x="318" y="260"/>
                    <a:pt x="179" y="686"/>
                  </a:cubicBezTo>
                  <a:cubicBezTo>
                    <a:pt x="0" y="1233"/>
                    <a:pt x="679" y="936"/>
                    <a:pt x="1322" y="1150"/>
                  </a:cubicBezTo>
                  <a:cubicBezTo>
                    <a:pt x="1785" y="1293"/>
                    <a:pt x="2111" y="1650"/>
                    <a:pt x="2325" y="1650"/>
                  </a:cubicBezTo>
                  <a:cubicBezTo>
                    <a:pt x="2414" y="1650"/>
                    <a:pt x="2484" y="1588"/>
                    <a:pt x="2537" y="1424"/>
                  </a:cubicBezTo>
                  <a:cubicBezTo>
                    <a:pt x="2715" y="876"/>
                    <a:pt x="2322" y="269"/>
                    <a:pt x="1679" y="67"/>
                  </a:cubicBezTo>
                  <a:cubicBezTo>
                    <a:pt x="1536" y="22"/>
                    <a:pt x="1391" y="0"/>
                    <a:pt x="125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30"/>
            <p:cNvSpPr/>
            <p:nvPr/>
          </p:nvSpPr>
          <p:spPr>
            <a:xfrm flipH="1">
              <a:off x="8002790" y="2112327"/>
              <a:ext cx="19707" cy="24278"/>
            </a:xfrm>
            <a:custGeom>
              <a:avLst/>
              <a:gdLst/>
              <a:ahLst/>
              <a:cxnLst/>
              <a:rect l="l" t="t" r="r" b="b"/>
              <a:pathLst>
                <a:path w="513" h="632" extrusionOk="0">
                  <a:moveTo>
                    <a:pt x="251" y="0"/>
                  </a:moveTo>
                  <a:cubicBezTo>
                    <a:pt x="120" y="0"/>
                    <a:pt x="1" y="131"/>
                    <a:pt x="1" y="310"/>
                  </a:cubicBezTo>
                  <a:cubicBezTo>
                    <a:pt x="1" y="477"/>
                    <a:pt x="120" y="631"/>
                    <a:pt x="251" y="631"/>
                  </a:cubicBezTo>
                  <a:cubicBezTo>
                    <a:pt x="382" y="631"/>
                    <a:pt x="513" y="488"/>
                    <a:pt x="513" y="310"/>
                  </a:cubicBezTo>
                  <a:cubicBezTo>
                    <a:pt x="513" y="131"/>
                    <a:pt x="405" y="0"/>
                    <a:pt x="25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30"/>
            <p:cNvSpPr/>
            <p:nvPr/>
          </p:nvSpPr>
          <p:spPr>
            <a:xfrm flipH="1">
              <a:off x="8001869" y="2079289"/>
              <a:ext cx="41219" cy="18439"/>
            </a:xfrm>
            <a:custGeom>
              <a:avLst/>
              <a:gdLst/>
              <a:ahLst/>
              <a:cxnLst/>
              <a:rect l="l" t="t" r="r" b="b"/>
              <a:pathLst>
                <a:path w="1073" h="480" extrusionOk="0">
                  <a:moveTo>
                    <a:pt x="676" y="1"/>
                  </a:moveTo>
                  <a:cubicBezTo>
                    <a:pt x="108" y="1"/>
                    <a:pt x="1" y="459"/>
                    <a:pt x="1" y="479"/>
                  </a:cubicBezTo>
                  <a:cubicBezTo>
                    <a:pt x="232" y="109"/>
                    <a:pt x="614" y="44"/>
                    <a:pt x="854" y="44"/>
                  </a:cubicBezTo>
                  <a:cubicBezTo>
                    <a:pt x="984" y="44"/>
                    <a:pt x="1072" y="63"/>
                    <a:pt x="1072" y="63"/>
                  </a:cubicBezTo>
                  <a:cubicBezTo>
                    <a:pt x="920" y="19"/>
                    <a:pt x="789" y="1"/>
                    <a:pt x="676" y="1"/>
                  </a:cubicBezTo>
                  <a:close/>
                </a:path>
              </a:pathLst>
            </a:custGeom>
            <a:solidFill>
              <a:srgbClr val="EFA3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p30"/>
            <p:cNvSpPr/>
            <p:nvPr/>
          </p:nvSpPr>
          <p:spPr>
            <a:xfrm flipH="1">
              <a:off x="7981280" y="2015211"/>
              <a:ext cx="102952" cy="62847"/>
            </a:xfrm>
            <a:custGeom>
              <a:avLst/>
              <a:gdLst/>
              <a:ahLst/>
              <a:cxnLst/>
              <a:rect l="l" t="t" r="r" b="b"/>
              <a:pathLst>
                <a:path w="2680" h="1636" extrusionOk="0">
                  <a:moveTo>
                    <a:pt x="1450" y="0"/>
                  </a:moveTo>
                  <a:cubicBezTo>
                    <a:pt x="1315" y="0"/>
                    <a:pt x="1176" y="21"/>
                    <a:pt x="1036" y="64"/>
                  </a:cubicBezTo>
                  <a:cubicBezTo>
                    <a:pt x="393" y="254"/>
                    <a:pt x="0" y="861"/>
                    <a:pt x="167" y="1409"/>
                  </a:cubicBezTo>
                  <a:cubicBezTo>
                    <a:pt x="216" y="1574"/>
                    <a:pt x="284" y="1635"/>
                    <a:pt x="371" y="1635"/>
                  </a:cubicBezTo>
                  <a:cubicBezTo>
                    <a:pt x="582" y="1635"/>
                    <a:pt x="907" y="1282"/>
                    <a:pt x="1369" y="1147"/>
                  </a:cubicBezTo>
                  <a:cubicBezTo>
                    <a:pt x="2024" y="957"/>
                    <a:pt x="2679" y="1266"/>
                    <a:pt x="2512" y="719"/>
                  </a:cubicBezTo>
                  <a:cubicBezTo>
                    <a:pt x="2381" y="278"/>
                    <a:pt x="1948" y="0"/>
                    <a:pt x="145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30"/>
            <p:cNvSpPr/>
            <p:nvPr/>
          </p:nvSpPr>
          <p:spPr>
            <a:xfrm flipH="1">
              <a:off x="8103403" y="2136568"/>
              <a:ext cx="49440" cy="38914"/>
            </a:xfrm>
            <a:custGeom>
              <a:avLst/>
              <a:gdLst/>
              <a:ahLst/>
              <a:cxnLst/>
              <a:rect l="l" t="t" r="r" b="b"/>
              <a:pathLst>
                <a:path w="1287" h="1013" extrusionOk="0">
                  <a:moveTo>
                    <a:pt x="643" y="0"/>
                  </a:moveTo>
                  <a:cubicBezTo>
                    <a:pt x="286" y="0"/>
                    <a:pt x="0" y="238"/>
                    <a:pt x="0" y="500"/>
                  </a:cubicBezTo>
                  <a:cubicBezTo>
                    <a:pt x="0" y="786"/>
                    <a:pt x="286" y="1012"/>
                    <a:pt x="643" y="1012"/>
                  </a:cubicBezTo>
                  <a:cubicBezTo>
                    <a:pt x="1000" y="1012"/>
                    <a:pt x="1286" y="786"/>
                    <a:pt x="1286" y="500"/>
                  </a:cubicBezTo>
                  <a:cubicBezTo>
                    <a:pt x="1286" y="215"/>
                    <a:pt x="1000" y="0"/>
                    <a:pt x="643" y="0"/>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30"/>
            <p:cNvSpPr/>
            <p:nvPr/>
          </p:nvSpPr>
          <p:spPr>
            <a:xfrm flipH="1">
              <a:off x="7743905" y="2143406"/>
              <a:ext cx="49440" cy="38492"/>
            </a:xfrm>
            <a:custGeom>
              <a:avLst/>
              <a:gdLst/>
              <a:ahLst/>
              <a:cxnLst/>
              <a:rect l="l" t="t" r="r" b="b"/>
              <a:pathLst>
                <a:path w="1287" h="1002" extrusionOk="0">
                  <a:moveTo>
                    <a:pt x="644" y="1"/>
                  </a:moveTo>
                  <a:cubicBezTo>
                    <a:pt x="286" y="1"/>
                    <a:pt x="1" y="239"/>
                    <a:pt x="1" y="501"/>
                  </a:cubicBezTo>
                  <a:cubicBezTo>
                    <a:pt x="1" y="787"/>
                    <a:pt x="286" y="1001"/>
                    <a:pt x="644" y="1001"/>
                  </a:cubicBezTo>
                  <a:cubicBezTo>
                    <a:pt x="1001" y="1001"/>
                    <a:pt x="1286" y="787"/>
                    <a:pt x="1286" y="501"/>
                  </a:cubicBezTo>
                  <a:cubicBezTo>
                    <a:pt x="1286" y="215"/>
                    <a:pt x="1001" y="1"/>
                    <a:pt x="644" y="1"/>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30"/>
            <p:cNvSpPr/>
            <p:nvPr/>
          </p:nvSpPr>
          <p:spPr>
            <a:xfrm flipH="1">
              <a:off x="7884316" y="2134724"/>
              <a:ext cx="58122" cy="48825"/>
            </a:xfrm>
            <a:custGeom>
              <a:avLst/>
              <a:gdLst/>
              <a:ahLst/>
              <a:cxnLst/>
              <a:rect l="l" t="t" r="r" b="b"/>
              <a:pathLst>
                <a:path w="1513" h="1271" extrusionOk="0">
                  <a:moveTo>
                    <a:pt x="846" y="1"/>
                  </a:moveTo>
                  <a:cubicBezTo>
                    <a:pt x="548" y="13"/>
                    <a:pt x="274" y="72"/>
                    <a:pt x="0" y="167"/>
                  </a:cubicBezTo>
                  <a:cubicBezTo>
                    <a:pt x="286" y="132"/>
                    <a:pt x="572" y="120"/>
                    <a:pt x="846" y="84"/>
                  </a:cubicBezTo>
                  <a:cubicBezTo>
                    <a:pt x="1000" y="84"/>
                    <a:pt x="1131" y="108"/>
                    <a:pt x="1250" y="144"/>
                  </a:cubicBezTo>
                  <a:cubicBezTo>
                    <a:pt x="1310" y="179"/>
                    <a:pt x="1357" y="203"/>
                    <a:pt x="1369" y="251"/>
                  </a:cubicBezTo>
                  <a:cubicBezTo>
                    <a:pt x="1369" y="298"/>
                    <a:pt x="1381" y="346"/>
                    <a:pt x="1357" y="406"/>
                  </a:cubicBezTo>
                  <a:cubicBezTo>
                    <a:pt x="1310" y="525"/>
                    <a:pt x="1215" y="620"/>
                    <a:pt x="1119" y="715"/>
                  </a:cubicBezTo>
                  <a:cubicBezTo>
                    <a:pt x="1024" y="822"/>
                    <a:pt x="905" y="894"/>
                    <a:pt x="786" y="965"/>
                  </a:cubicBezTo>
                  <a:cubicBezTo>
                    <a:pt x="548" y="1096"/>
                    <a:pt x="286" y="1215"/>
                    <a:pt x="0" y="1263"/>
                  </a:cubicBezTo>
                  <a:cubicBezTo>
                    <a:pt x="41" y="1268"/>
                    <a:pt x="83" y="1270"/>
                    <a:pt x="124" y="1270"/>
                  </a:cubicBezTo>
                  <a:cubicBezTo>
                    <a:pt x="371" y="1270"/>
                    <a:pt x="620" y="1184"/>
                    <a:pt x="834" y="1072"/>
                  </a:cubicBezTo>
                  <a:cubicBezTo>
                    <a:pt x="965" y="1013"/>
                    <a:pt x="1084" y="918"/>
                    <a:pt x="1203" y="834"/>
                  </a:cubicBezTo>
                  <a:cubicBezTo>
                    <a:pt x="1310" y="739"/>
                    <a:pt x="1429" y="620"/>
                    <a:pt x="1488" y="477"/>
                  </a:cubicBezTo>
                  <a:cubicBezTo>
                    <a:pt x="1512" y="406"/>
                    <a:pt x="1512" y="298"/>
                    <a:pt x="1488" y="203"/>
                  </a:cubicBezTo>
                  <a:cubicBezTo>
                    <a:pt x="1453" y="120"/>
                    <a:pt x="1369" y="72"/>
                    <a:pt x="1298" y="48"/>
                  </a:cubicBezTo>
                  <a:cubicBezTo>
                    <a:pt x="1143" y="1"/>
                    <a:pt x="1000" y="1"/>
                    <a:pt x="846" y="1"/>
                  </a:cubicBezTo>
                  <a:close/>
                </a:path>
              </a:pathLst>
            </a:custGeom>
            <a:solidFill>
              <a:srgbClr val="E580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313;p30"/>
            <p:cNvSpPr/>
            <p:nvPr/>
          </p:nvSpPr>
          <p:spPr>
            <a:xfrm flipH="1">
              <a:off x="7524369" y="2373480"/>
              <a:ext cx="466089" cy="964677"/>
            </a:xfrm>
            <a:custGeom>
              <a:avLst/>
              <a:gdLst/>
              <a:ahLst/>
              <a:cxnLst/>
              <a:rect l="l" t="t" r="r" b="b"/>
              <a:pathLst>
                <a:path w="12133" h="25112" extrusionOk="0">
                  <a:moveTo>
                    <a:pt x="6144" y="1"/>
                  </a:moveTo>
                  <a:cubicBezTo>
                    <a:pt x="6965" y="4501"/>
                    <a:pt x="4239" y="7109"/>
                    <a:pt x="4239" y="7109"/>
                  </a:cubicBezTo>
                  <a:lnTo>
                    <a:pt x="3500" y="6787"/>
                  </a:lnTo>
                  <a:cubicBezTo>
                    <a:pt x="3500" y="6787"/>
                    <a:pt x="2215" y="13157"/>
                    <a:pt x="1107" y="15753"/>
                  </a:cubicBezTo>
                  <a:cubicBezTo>
                    <a:pt x="1107" y="15753"/>
                    <a:pt x="0" y="18670"/>
                    <a:pt x="1595" y="25111"/>
                  </a:cubicBezTo>
                  <a:cubicBezTo>
                    <a:pt x="1595" y="25111"/>
                    <a:pt x="8644" y="24778"/>
                    <a:pt x="11180" y="24075"/>
                  </a:cubicBezTo>
                  <a:cubicBezTo>
                    <a:pt x="11180" y="24075"/>
                    <a:pt x="10335" y="13633"/>
                    <a:pt x="9561" y="10359"/>
                  </a:cubicBezTo>
                  <a:cubicBezTo>
                    <a:pt x="9561" y="10359"/>
                    <a:pt x="11918" y="9038"/>
                    <a:pt x="12025" y="6633"/>
                  </a:cubicBezTo>
                  <a:cubicBezTo>
                    <a:pt x="12132" y="4216"/>
                    <a:pt x="10763" y="4704"/>
                    <a:pt x="11120" y="1037"/>
                  </a:cubicBezTo>
                  <a:cubicBezTo>
                    <a:pt x="11120" y="1037"/>
                    <a:pt x="8203" y="144"/>
                    <a:pt x="614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p30"/>
            <p:cNvSpPr/>
            <p:nvPr/>
          </p:nvSpPr>
          <p:spPr>
            <a:xfrm flipH="1">
              <a:off x="7748476" y="2373480"/>
              <a:ext cx="5993" cy="59505"/>
            </a:xfrm>
            <a:custGeom>
              <a:avLst/>
              <a:gdLst/>
              <a:ahLst/>
              <a:cxnLst/>
              <a:rect l="l" t="t" r="r" b="b"/>
              <a:pathLst>
                <a:path w="156" h="1549" extrusionOk="0">
                  <a:moveTo>
                    <a:pt x="1" y="1"/>
                  </a:moveTo>
                  <a:lnTo>
                    <a:pt x="1" y="1"/>
                  </a:lnTo>
                  <a:cubicBezTo>
                    <a:pt x="90" y="468"/>
                    <a:pt x="138" y="895"/>
                    <a:pt x="152" y="1307"/>
                  </a:cubicBezTo>
                  <a:lnTo>
                    <a:pt x="152" y="1307"/>
                  </a:lnTo>
                  <a:cubicBezTo>
                    <a:pt x="139" y="904"/>
                    <a:pt x="96" y="482"/>
                    <a:pt x="36" y="37"/>
                  </a:cubicBezTo>
                  <a:lnTo>
                    <a:pt x="1" y="1"/>
                  </a:lnTo>
                  <a:close/>
                  <a:moveTo>
                    <a:pt x="152" y="1307"/>
                  </a:moveTo>
                  <a:lnTo>
                    <a:pt x="152" y="1307"/>
                  </a:lnTo>
                  <a:cubicBezTo>
                    <a:pt x="154" y="1388"/>
                    <a:pt x="155" y="1469"/>
                    <a:pt x="155" y="1549"/>
                  </a:cubicBezTo>
                  <a:cubicBezTo>
                    <a:pt x="155" y="1468"/>
                    <a:pt x="154" y="1388"/>
                    <a:pt x="152" y="1307"/>
                  </a:cubicBezTo>
                  <a:close/>
                </a:path>
              </a:pathLst>
            </a:custGeom>
            <a:solidFill>
              <a:srgbClr val="9ED0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30"/>
            <p:cNvSpPr/>
            <p:nvPr/>
          </p:nvSpPr>
          <p:spPr>
            <a:xfrm flipH="1">
              <a:off x="7842255" y="2596716"/>
              <a:ext cx="210898" cy="73642"/>
            </a:xfrm>
            <a:custGeom>
              <a:avLst/>
              <a:gdLst/>
              <a:ahLst/>
              <a:cxnLst/>
              <a:rect l="l" t="t" r="r" b="b"/>
              <a:pathLst>
                <a:path w="5490" h="1917" extrusionOk="0">
                  <a:moveTo>
                    <a:pt x="5490" y="1131"/>
                  </a:moveTo>
                  <a:lnTo>
                    <a:pt x="5156" y="1810"/>
                  </a:lnTo>
                  <a:lnTo>
                    <a:pt x="2823" y="143"/>
                  </a:lnTo>
                  <a:lnTo>
                    <a:pt x="394" y="1917"/>
                  </a:lnTo>
                  <a:lnTo>
                    <a:pt x="1" y="1203"/>
                  </a:lnTo>
                  <a:lnTo>
                    <a:pt x="2823" y="0"/>
                  </a:lnTo>
                  <a:close/>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30"/>
            <p:cNvSpPr/>
            <p:nvPr/>
          </p:nvSpPr>
          <p:spPr>
            <a:xfrm flipH="1">
              <a:off x="7555478" y="3069618"/>
              <a:ext cx="174289" cy="93502"/>
            </a:xfrm>
            <a:custGeom>
              <a:avLst/>
              <a:gdLst/>
              <a:ahLst/>
              <a:cxnLst/>
              <a:rect l="l" t="t" r="r" b="b"/>
              <a:pathLst>
                <a:path w="4537" h="2434" extrusionOk="0">
                  <a:moveTo>
                    <a:pt x="978" y="1"/>
                  </a:moveTo>
                  <a:cubicBezTo>
                    <a:pt x="977" y="1"/>
                    <a:pt x="977" y="1"/>
                    <a:pt x="977" y="1"/>
                  </a:cubicBezTo>
                  <a:lnTo>
                    <a:pt x="1" y="1096"/>
                  </a:lnTo>
                  <a:cubicBezTo>
                    <a:pt x="1065" y="2211"/>
                    <a:pt x="2485" y="2434"/>
                    <a:pt x="3451" y="2434"/>
                  </a:cubicBezTo>
                  <a:cubicBezTo>
                    <a:pt x="4095" y="2434"/>
                    <a:pt x="4537" y="2335"/>
                    <a:pt x="4537" y="2335"/>
                  </a:cubicBezTo>
                  <a:lnTo>
                    <a:pt x="4287" y="632"/>
                  </a:lnTo>
                  <a:cubicBezTo>
                    <a:pt x="3990" y="773"/>
                    <a:pt x="3677" y="829"/>
                    <a:pt x="3366" y="829"/>
                  </a:cubicBezTo>
                  <a:cubicBezTo>
                    <a:pt x="2173" y="829"/>
                    <a:pt x="1022" y="1"/>
                    <a:pt x="97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30"/>
            <p:cNvSpPr/>
            <p:nvPr/>
          </p:nvSpPr>
          <p:spPr>
            <a:xfrm flipH="1">
              <a:off x="7592510" y="3068734"/>
              <a:ext cx="136335" cy="93848"/>
            </a:xfrm>
            <a:custGeom>
              <a:avLst/>
              <a:gdLst/>
              <a:ahLst/>
              <a:cxnLst/>
              <a:rect l="l" t="t" r="r" b="b"/>
              <a:pathLst>
                <a:path w="3549" h="2443" extrusionOk="0">
                  <a:moveTo>
                    <a:pt x="977" y="0"/>
                  </a:moveTo>
                  <a:lnTo>
                    <a:pt x="0" y="1108"/>
                  </a:lnTo>
                  <a:cubicBezTo>
                    <a:pt x="1054" y="2206"/>
                    <a:pt x="2441" y="2443"/>
                    <a:pt x="3404" y="2443"/>
                  </a:cubicBezTo>
                  <a:cubicBezTo>
                    <a:pt x="3453" y="2443"/>
                    <a:pt x="3501" y="2442"/>
                    <a:pt x="3548" y="2441"/>
                  </a:cubicBezTo>
                  <a:cubicBezTo>
                    <a:pt x="2584" y="2429"/>
                    <a:pt x="1215" y="2191"/>
                    <a:pt x="167" y="1108"/>
                  </a:cubicBezTo>
                  <a:lnTo>
                    <a:pt x="1084" y="84"/>
                  </a:lnTo>
                  <a:cubicBezTo>
                    <a:pt x="1024" y="36"/>
                    <a:pt x="977" y="0"/>
                    <a:pt x="977" y="0"/>
                  </a:cubicBezTo>
                  <a:close/>
                </a:path>
              </a:pathLst>
            </a:custGeom>
            <a:solidFill>
              <a:srgbClr val="4D4D4D">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30"/>
            <p:cNvSpPr/>
            <p:nvPr/>
          </p:nvSpPr>
          <p:spPr>
            <a:xfrm flipH="1">
              <a:off x="7564617" y="3093897"/>
              <a:ext cx="32499" cy="7875"/>
            </a:xfrm>
            <a:custGeom>
              <a:avLst/>
              <a:gdLst/>
              <a:ahLst/>
              <a:cxnLst/>
              <a:rect l="l" t="t" r="r" b="b"/>
              <a:pathLst>
                <a:path w="846" h="205" extrusionOk="0">
                  <a:moveTo>
                    <a:pt x="834" y="0"/>
                  </a:moveTo>
                  <a:cubicBezTo>
                    <a:pt x="572" y="143"/>
                    <a:pt x="286" y="179"/>
                    <a:pt x="0" y="203"/>
                  </a:cubicBezTo>
                  <a:cubicBezTo>
                    <a:pt x="29" y="204"/>
                    <a:pt x="58" y="204"/>
                    <a:pt x="86" y="204"/>
                  </a:cubicBezTo>
                  <a:cubicBezTo>
                    <a:pt x="345" y="204"/>
                    <a:pt x="610" y="156"/>
                    <a:pt x="846" y="60"/>
                  </a:cubicBezTo>
                  <a:lnTo>
                    <a:pt x="834" y="0"/>
                  </a:lnTo>
                  <a:close/>
                </a:path>
              </a:pathLst>
            </a:custGeom>
            <a:solidFill>
              <a:srgbClr val="9ED0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30"/>
            <p:cNvSpPr/>
            <p:nvPr/>
          </p:nvSpPr>
          <p:spPr>
            <a:xfrm flipH="1">
              <a:off x="7866042" y="2373480"/>
              <a:ext cx="499049" cy="959645"/>
            </a:xfrm>
            <a:custGeom>
              <a:avLst/>
              <a:gdLst/>
              <a:ahLst/>
              <a:cxnLst/>
              <a:rect l="l" t="t" r="r" b="b"/>
              <a:pathLst>
                <a:path w="12991" h="24981" extrusionOk="0">
                  <a:moveTo>
                    <a:pt x="5990" y="1"/>
                  </a:moveTo>
                  <a:cubicBezTo>
                    <a:pt x="3930" y="144"/>
                    <a:pt x="1013" y="1037"/>
                    <a:pt x="1013" y="1037"/>
                  </a:cubicBezTo>
                  <a:cubicBezTo>
                    <a:pt x="1370" y="4704"/>
                    <a:pt x="1" y="4216"/>
                    <a:pt x="108" y="6633"/>
                  </a:cubicBezTo>
                  <a:cubicBezTo>
                    <a:pt x="215" y="9038"/>
                    <a:pt x="2584" y="10359"/>
                    <a:pt x="2584" y="10359"/>
                  </a:cubicBezTo>
                  <a:cubicBezTo>
                    <a:pt x="1811" y="13633"/>
                    <a:pt x="953" y="24075"/>
                    <a:pt x="953" y="24075"/>
                  </a:cubicBezTo>
                  <a:cubicBezTo>
                    <a:pt x="3489" y="24778"/>
                    <a:pt x="11407" y="24980"/>
                    <a:pt x="11407" y="24980"/>
                  </a:cubicBezTo>
                  <a:cubicBezTo>
                    <a:pt x="12991" y="18539"/>
                    <a:pt x="11026" y="15753"/>
                    <a:pt x="11026" y="15753"/>
                  </a:cubicBezTo>
                  <a:cubicBezTo>
                    <a:pt x="9919" y="13157"/>
                    <a:pt x="8633" y="6787"/>
                    <a:pt x="8633" y="6787"/>
                  </a:cubicBezTo>
                  <a:lnTo>
                    <a:pt x="7895" y="7109"/>
                  </a:lnTo>
                  <a:cubicBezTo>
                    <a:pt x="7895" y="7109"/>
                    <a:pt x="5168" y="4501"/>
                    <a:pt x="599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30"/>
            <p:cNvSpPr/>
            <p:nvPr/>
          </p:nvSpPr>
          <p:spPr>
            <a:xfrm flipH="1">
              <a:off x="8134980" y="2373480"/>
              <a:ext cx="5993" cy="59505"/>
            </a:xfrm>
            <a:custGeom>
              <a:avLst/>
              <a:gdLst/>
              <a:ahLst/>
              <a:cxnLst/>
              <a:rect l="l" t="t" r="r" b="b"/>
              <a:pathLst>
                <a:path w="156" h="1549" extrusionOk="0">
                  <a:moveTo>
                    <a:pt x="156" y="1"/>
                  </a:moveTo>
                  <a:lnTo>
                    <a:pt x="120" y="37"/>
                  </a:lnTo>
                  <a:cubicBezTo>
                    <a:pt x="60" y="482"/>
                    <a:pt x="18" y="904"/>
                    <a:pt x="5" y="1307"/>
                  </a:cubicBezTo>
                  <a:lnTo>
                    <a:pt x="5" y="1307"/>
                  </a:lnTo>
                  <a:cubicBezTo>
                    <a:pt x="18" y="895"/>
                    <a:pt x="66" y="468"/>
                    <a:pt x="156" y="1"/>
                  </a:cubicBezTo>
                  <a:close/>
                  <a:moveTo>
                    <a:pt x="5" y="1307"/>
                  </a:moveTo>
                  <a:cubicBezTo>
                    <a:pt x="2" y="1388"/>
                    <a:pt x="1" y="1468"/>
                    <a:pt x="1" y="1549"/>
                  </a:cubicBezTo>
                  <a:cubicBezTo>
                    <a:pt x="1" y="1469"/>
                    <a:pt x="2" y="1388"/>
                    <a:pt x="5" y="1307"/>
                  </a:cubicBezTo>
                  <a:close/>
                </a:path>
              </a:pathLst>
            </a:custGeom>
            <a:solidFill>
              <a:srgbClr val="9ED0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30"/>
            <p:cNvSpPr/>
            <p:nvPr/>
          </p:nvSpPr>
          <p:spPr>
            <a:xfrm flipH="1">
              <a:off x="8160147" y="3069618"/>
              <a:ext cx="174289" cy="93502"/>
            </a:xfrm>
            <a:custGeom>
              <a:avLst/>
              <a:gdLst/>
              <a:ahLst/>
              <a:cxnLst/>
              <a:rect l="l" t="t" r="r" b="b"/>
              <a:pathLst>
                <a:path w="4537" h="2434" extrusionOk="0">
                  <a:moveTo>
                    <a:pt x="3548" y="1"/>
                  </a:moveTo>
                  <a:cubicBezTo>
                    <a:pt x="3523" y="1"/>
                    <a:pt x="2375" y="829"/>
                    <a:pt x="1177" y="829"/>
                  </a:cubicBezTo>
                  <a:cubicBezTo>
                    <a:pt x="865" y="829"/>
                    <a:pt x="550" y="773"/>
                    <a:pt x="251" y="632"/>
                  </a:cubicBezTo>
                  <a:lnTo>
                    <a:pt x="1" y="2335"/>
                  </a:lnTo>
                  <a:cubicBezTo>
                    <a:pt x="1" y="2335"/>
                    <a:pt x="442" y="2434"/>
                    <a:pt x="1086" y="2434"/>
                  </a:cubicBezTo>
                  <a:cubicBezTo>
                    <a:pt x="2052" y="2434"/>
                    <a:pt x="3472" y="2211"/>
                    <a:pt x="4537" y="1096"/>
                  </a:cubicBezTo>
                  <a:lnTo>
                    <a:pt x="3549" y="1"/>
                  </a:lnTo>
                  <a:cubicBezTo>
                    <a:pt x="3549" y="1"/>
                    <a:pt x="3548" y="1"/>
                    <a:pt x="354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322;p30"/>
            <p:cNvSpPr/>
            <p:nvPr/>
          </p:nvSpPr>
          <p:spPr>
            <a:xfrm flipH="1">
              <a:off x="8160607" y="3068734"/>
              <a:ext cx="136335" cy="93848"/>
            </a:xfrm>
            <a:custGeom>
              <a:avLst/>
              <a:gdLst/>
              <a:ahLst/>
              <a:cxnLst/>
              <a:rect l="l" t="t" r="r" b="b"/>
              <a:pathLst>
                <a:path w="3549" h="2443" extrusionOk="0">
                  <a:moveTo>
                    <a:pt x="2573" y="0"/>
                  </a:moveTo>
                  <a:cubicBezTo>
                    <a:pt x="2573" y="0"/>
                    <a:pt x="2525" y="36"/>
                    <a:pt x="2477" y="84"/>
                  </a:cubicBezTo>
                  <a:lnTo>
                    <a:pt x="3382" y="1108"/>
                  </a:lnTo>
                  <a:cubicBezTo>
                    <a:pt x="2334" y="2191"/>
                    <a:pt x="965" y="2429"/>
                    <a:pt x="1" y="2441"/>
                  </a:cubicBezTo>
                  <a:cubicBezTo>
                    <a:pt x="48" y="2442"/>
                    <a:pt x="96" y="2443"/>
                    <a:pt x="146" y="2443"/>
                  </a:cubicBezTo>
                  <a:cubicBezTo>
                    <a:pt x="1108" y="2443"/>
                    <a:pt x="2496" y="2206"/>
                    <a:pt x="3549" y="1108"/>
                  </a:cubicBezTo>
                  <a:lnTo>
                    <a:pt x="2573"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323;p30"/>
            <p:cNvSpPr/>
            <p:nvPr/>
          </p:nvSpPr>
          <p:spPr>
            <a:xfrm flipH="1">
              <a:off x="8292332" y="3093897"/>
              <a:ext cx="32499" cy="7875"/>
            </a:xfrm>
            <a:custGeom>
              <a:avLst/>
              <a:gdLst/>
              <a:ahLst/>
              <a:cxnLst/>
              <a:rect l="l" t="t" r="r" b="b"/>
              <a:pathLst>
                <a:path w="846" h="205" extrusionOk="0">
                  <a:moveTo>
                    <a:pt x="12" y="0"/>
                  </a:moveTo>
                  <a:lnTo>
                    <a:pt x="1" y="60"/>
                  </a:lnTo>
                  <a:cubicBezTo>
                    <a:pt x="236" y="156"/>
                    <a:pt x="501" y="204"/>
                    <a:pt x="760" y="204"/>
                  </a:cubicBezTo>
                  <a:cubicBezTo>
                    <a:pt x="789" y="204"/>
                    <a:pt x="817" y="204"/>
                    <a:pt x="846" y="203"/>
                  </a:cubicBezTo>
                  <a:cubicBezTo>
                    <a:pt x="560" y="179"/>
                    <a:pt x="274" y="143"/>
                    <a:pt x="12" y="0"/>
                  </a:cubicBezTo>
                  <a:close/>
                </a:path>
              </a:pathLst>
            </a:custGeom>
            <a:solidFill>
              <a:srgbClr val="9ED0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324;p30"/>
            <p:cNvSpPr/>
            <p:nvPr/>
          </p:nvSpPr>
          <p:spPr>
            <a:xfrm flipH="1">
              <a:off x="7925959" y="3024364"/>
              <a:ext cx="44408" cy="44408"/>
            </a:xfrm>
            <a:custGeom>
              <a:avLst/>
              <a:gdLst/>
              <a:ahLst/>
              <a:cxnLst/>
              <a:rect l="l" t="t" r="r" b="b"/>
              <a:pathLst>
                <a:path w="1156" h="1156" extrusionOk="0">
                  <a:moveTo>
                    <a:pt x="584" y="0"/>
                  </a:moveTo>
                  <a:cubicBezTo>
                    <a:pt x="263" y="0"/>
                    <a:pt x="1" y="250"/>
                    <a:pt x="1" y="584"/>
                  </a:cubicBezTo>
                  <a:cubicBezTo>
                    <a:pt x="1" y="905"/>
                    <a:pt x="263" y="1155"/>
                    <a:pt x="584" y="1155"/>
                  </a:cubicBezTo>
                  <a:cubicBezTo>
                    <a:pt x="906" y="1155"/>
                    <a:pt x="1156" y="893"/>
                    <a:pt x="1156" y="584"/>
                  </a:cubicBezTo>
                  <a:cubicBezTo>
                    <a:pt x="1156" y="250"/>
                    <a:pt x="894" y="0"/>
                    <a:pt x="58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325;p30"/>
            <p:cNvSpPr/>
            <p:nvPr/>
          </p:nvSpPr>
          <p:spPr>
            <a:xfrm flipH="1">
              <a:off x="7925959" y="3199080"/>
              <a:ext cx="44408" cy="44869"/>
            </a:xfrm>
            <a:custGeom>
              <a:avLst/>
              <a:gdLst/>
              <a:ahLst/>
              <a:cxnLst/>
              <a:rect l="l" t="t" r="r" b="b"/>
              <a:pathLst>
                <a:path w="1156" h="1168" extrusionOk="0">
                  <a:moveTo>
                    <a:pt x="584" y="1"/>
                  </a:moveTo>
                  <a:cubicBezTo>
                    <a:pt x="263" y="1"/>
                    <a:pt x="1" y="274"/>
                    <a:pt x="1" y="584"/>
                  </a:cubicBezTo>
                  <a:cubicBezTo>
                    <a:pt x="1" y="917"/>
                    <a:pt x="263" y="1167"/>
                    <a:pt x="584" y="1167"/>
                  </a:cubicBezTo>
                  <a:cubicBezTo>
                    <a:pt x="906" y="1167"/>
                    <a:pt x="1156" y="893"/>
                    <a:pt x="1156" y="584"/>
                  </a:cubicBezTo>
                  <a:cubicBezTo>
                    <a:pt x="1156" y="262"/>
                    <a:pt x="894" y="1"/>
                    <a:pt x="58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326;p30"/>
            <p:cNvSpPr/>
            <p:nvPr/>
          </p:nvSpPr>
          <p:spPr>
            <a:xfrm flipH="1">
              <a:off x="7940596" y="2190542"/>
              <a:ext cx="72297" cy="40221"/>
            </a:xfrm>
            <a:custGeom>
              <a:avLst/>
              <a:gdLst/>
              <a:ahLst/>
              <a:cxnLst/>
              <a:rect l="l" t="t" r="r" b="b"/>
              <a:pathLst>
                <a:path w="1882" h="1047" extrusionOk="0">
                  <a:moveTo>
                    <a:pt x="1" y="0"/>
                  </a:moveTo>
                  <a:cubicBezTo>
                    <a:pt x="1" y="0"/>
                    <a:pt x="240" y="1046"/>
                    <a:pt x="829" y="1046"/>
                  </a:cubicBezTo>
                  <a:cubicBezTo>
                    <a:pt x="1101" y="1046"/>
                    <a:pt x="1449" y="822"/>
                    <a:pt x="1882" y="167"/>
                  </a:cubicBez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30"/>
            <p:cNvSpPr/>
            <p:nvPr/>
          </p:nvSpPr>
          <p:spPr>
            <a:xfrm flipH="1">
              <a:off x="7668470" y="1797161"/>
              <a:ext cx="543841" cy="301481"/>
            </a:xfrm>
            <a:custGeom>
              <a:avLst/>
              <a:gdLst/>
              <a:ahLst/>
              <a:cxnLst/>
              <a:rect l="l" t="t" r="r" b="b"/>
              <a:pathLst>
                <a:path w="14157" h="7848" extrusionOk="0">
                  <a:moveTo>
                    <a:pt x="7073" y="1"/>
                  </a:moveTo>
                  <a:cubicBezTo>
                    <a:pt x="0" y="1"/>
                    <a:pt x="667" y="6347"/>
                    <a:pt x="667" y="7847"/>
                  </a:cubicBezTo>
                  <a:cubicBezTo>
                    <a:pt x="667" y="7847"/>
                    <a:pt x="683" y="7848"/>
                    <a:pt x="713" y="7848"/>
                  </a:cubicBezTo>
                  <a:cubicBezTo>
                    <a:pt x="1244" y="7848"/>
                    <a:pt x="6130" y="7730"/>
                    <a:pt x="4418" y="3370"/>
                  </a:cubicBezTo>
                  <a:lnTo>
                    <a:pt x="4418" y="3370"/>
                  </a:lnTo>
                  <a:cubicBezTo>
                    <a:pt x="4418" y="3371"/>
                    <a:pt x="8335" y="6609"/>
                    <a:pt x="13490" y="7383"/>
                  </a:cubicBezTo>
                  <a:cubicBezTo>
                    <a:pt x="13490" y="7383"/>
                    <a:pt x="14157" y="1"/>
                    <a:pt x="7073" y="1"/>
                  </a:cubicBezTo>
                  <a:close/>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328;p30"/>
            <p:cNvSpPr/>
            <p:nvPr/>
          </p:nvSpPr>
          <p:spPr>
            <a:xfrm flipH="1">
              <a:off x="7655178" y="1768349"/>
              <a:ext cx="557094" cy="330292"/>
            </a:xfrm>
            <a:custGeom>
              <a:avLst/>
              <a:gdLst/>
              <a:ahLst/>
              <a:cxnLst/>
              <a:rect l="l" t="t" r="r" b="b"/>
              <a:pathLst>
                <a:path w="14502" h="8598" extrusionOk="0">
                  <a:moveTo>
                    <a:pt x="7054" y="1"/>
                  </a:moveTo>
                  <a:cubicBezTo>
                    <a:pt x="1" y="1"/>
                    <a:pt x="666" y="6967"/>
                    <a:pt x="666" y="8597"/>
                  </a:cubicBezTo>
                  <a:cubicBezTo>
                    <a:pt x="666" y="8597"/>
                    <a:pt x="680" y="8597"/>
                    <a:pt x="705" y="8597"/>
                  </a:cubicBezTo>
                  <a:cubicBezTo>
                    <a:pt x="1198" y="8597"/>
                    <a:pt x="6137" y="8479"/>
                    <a:pt x="4417" y="3692"/>
                  </a:cubicBezTo>
                  <a:lnTo>
                    <a:pt x="4417" y="3692"/>
                  </a:lnTo>
                  <a:cubicBezTo>
                    <a:pt x="4417" y="3692"/>
                    <a:pt x="8334" y="7240"/>
                    <a:pt x="13489" y="8097"/>
                  </a:cubicBezTo>
                  <a:cubicBezTo>
                    <a:pt x="13489" y="8097"/>
                    <a:pt x="14501" y="1"/>
                    <a:pt x="7072" y="1"/>
                  </a:cubicBezTo>
                  <a:cubicBezTo>
                    <a:pt x="7066" y="1"/>
                    <a:pt x="7060" y="1"/>
                    <a:pt x="705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329;p30"/>
            <p:cNvSpPr/>
            <p:nvPr/>
          </p:nvSpPr>
          <p:spPr>
            <a:xfrm flipH="1">
              <a:off x="7309390" y="4724468"/>
              <a:ext cx="361831" cy="154198"/>
            </a:xfrm>
            <a:custGeom>
              <a:avLst/>
              <a:gdLst/>
              <a:ahLst/>
              <a:cxnLst/>
              <a:rect l="l" t="t" r="r" b="b"/>
              <a:pathLst>
                <a:path w="9419" h="4014" extrusionOk="0">
                  <a:moveTo>
                    <a:pt x="4835" y="1"/>
                  </a:moveTo>
                  <a:lnTo>
                    <a:pt x="72" y="656"/>
                  </a:lnTo>
                  <a:cubicBezTo>
                    <a:pt x="1" y="2715"/>
                    <a:pt x="12" y="4013"/>
                    <a:pt x="12" y="4013"/>
                  </a:cubicBezTo>
                  <a:lnTo>
                    <a:pt x="9252" y="2727"/>
                  </a:lnTo>
                  <a:lnTo>
                    <a:pt x="9418" y="2168"/>
                  </a:lnTo>
                  <a:cubicBezTo>
                    <a:pt x="7502" y="1787"/>
                    <a:pt x="4835" y="1"/>
                    <a:pt x="483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30"/>
            <p:cNvSpPr/>
            <p:nvPr/>
          </p:nvSpPr>
          <p:spPr>
            <a:xfrm flipH="1">
              <a:off x="7311695" y="4818242"/>
              <a:ext cx="359065" cy="60427"/>
            </a:xfrm>
            <a:custGeom>
              <a:avLst/>
              <a:gdLst/>
              <a:ahLst/>
              <a:cxnLst/>
              <a:rect l="l" t="t" r="r" b="b"/>
              <a:pathLst>
                <a:path w="9347" h="1573" extrusionOk="0">
                  <a:moveTo>
                    <a:pt x="9347" y="1"/>
                  </a:moveTo>
                  <a:lnTo>
                    <a:pt x="0" y="1358"/>
                  </a:lnTo>
                  <a:lnTo>
                    <a:pt x="12" y="1572"/>
                  </a:lnTo>
                  <a:lnTo>
                    <a:pt x="9252" y="286"/>
                  </a:lnTo>
                  <a:lnTo>
                    <a:pt x="9347"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30"/>
            <p:cNvSpPr/>
            <p:nvPr/>
          </p:nvSpPr>
          <p:spPr>
            <a:xfrm flipH="1">
              <a:off x="6863450" y="2350353"/>
              <a:ext cx="132186" cy="132032"/>
            </a:xfrm>
            <a:custGeom>
              <a:avLst/>
              <a:gdLst/>
              <a:ahLst/>
              <a:cxnLst/>
              <a:rect l="l" t="t" r="r" b="b"/>
              <a:pathLst>
                <a:path w="3441" h="3437" extrusionOk="0">
                  <a:moveTo>
                    <a:pt x="2722" y="1"/>
                  </a:moveTo>
                  <a:cubicBezTo>
                    <a:pt x="1941" y="1"/>
                    <a:pt x="0" y="948"/>
                    <a:pt x="0" y="948"/>
                  </a:cubicBezTo>
                  <a:lnTo>
                    <a:pt x="1953" y="3436"/>
                  </a:lnTo>
                  <a:cubicBezTo>
                    <a:pt x="2572" y="2032"/>
                    <a:pt x="1131" y="1520"/>
                    <a:pt x="1131" y="1520"/>
                  </a:cubicBezTo>
                  <a:cubicBezTo>
                    <a:pt x="1131" y="1520"/>
                    <a:pt x="3441" y="388"/>
                    <a:pt x="2965" y="55"/>
                  </a:cubicBezTo>
                  <a:cubicBezTo>
                    <a:pt x="2909" y="18"/>
                    <a:pt x="2826" y="1"/>
                    <a:pt x="2722" y="1"/>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30"/>
            <p:cNvSpPr/>
            <p:nvPr/>
          </p:nvSpPr>
          <p:spPr>
            <a:xfrm flipH="1">
              <a:off x="4425992" y="3189937"/>
              <a:ext cx="180704" cy="333903"/>
            </a:xfrm>
            <a:custGeom>
              <a:avLst/>
              <a:gdLst/>
              <a:ahLst/>
              <a:cxnLst/>
              <a:rect l="l" t="t" r="r" b="b"/>
              <a:pathLst>
                <a:path w="4704" h="8692" extrusionOk="0">
                  <a:moveTo>
                    <a:pt x="1012" y="0"/>
                  </a:moveTo>
                  <a:lnTo>
                    <a:pt x="0" y="8692"/>
                  </a:lnTo>
                  <a:lnTo>
                    <a:pt x="4703" y="8692"/>
                  </a:lnTo>
                  <a:cubicBezTo>
                    <a:pt x="4322" y="4977"/>
                    <a:pt x="3394" y="1298"/>
                    <a:pt x="2858" y="881"/>
                  </a:cubicBezTo>
                  <a:cubicBezTo>
                    <a:pt x="2322" y="477"/>
                    <a:pt x="1012" y="0"/>
                    <a:pt x="1012" y="0"/>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30"/>
            <p:cNvSpPr/>
            <p:nvPr/>
          </p:nvSpPr>
          <p:spPr>
            <a:xfrm flipH="1">
              <a:off x="4498271" y="2446470"/>
              <a:ext cx="867257" cy="880241"/>
            </a:xfrm>
            <a:custGeom>
              <a:avLst/>
              <a:gdLst/>
              <a:ahLst/>
              <a:cxnLst/>
              <a:rect l="l" t="t" r="r" b="b"/>
              <a:pathLst>
                <a:path w="22576" h="22914" extrusionOk="0">
                  <a:moveTo>
                    <a:pt x="10139" y="1"/>
                  </a:moveTo>
                  <a:cubicBezTo>
                    <a:pt x="8898" y="1"/>
                    <a:pt x="7361" y="358"/>
                    <a:pt x="5537" y="1423"/>
                  </a:cubicBezTo>
                  <a:cubicBezTo>
                    <a:pt x="1" y="4649"/>
                    <a:pt x="4299" y="9507"/>
                    <a:pt x="3799" y="11114"/>
                  </a:cubicBezTo>
                  <a:cubicBezTo>
                    <a:pt x="3287" y="12698"/>
                    <a:pt x="191" y="16329"/>
                    <a:pt x="1013" y="19461"/>
                  </a:cubicBezTo>
                  <a:cubicBezTo>
                    <a:pt x="1736" y="22207"/>
                    <a:pt x="6694" y="22914"/>
                    <a:pt x="10656" y="22914"/>
                  </a:cubicBezTo>
                  <a:cubicBezTo>
                    <a:pt x="11195" y="22914"/>
                    <a:pt x="11716" y="22900"/>
                    <a:pt x="12205" y="22878"/>
                  </a:cubicBezTo>
                  <a:cubicBezTo>
                    <a:pt x="16277" y="22723"/>
                    <a:pt x="22575" y="21211"/>
                    <a:pt x="19634" y="14543"/>
                  </a:cubicBezTo>
                  <a:cubicBezTo>
                    <a:pt x="17156" y="8905"/>
                    <a:pt x="21314" y="520"/>
                    <a:pt x="17214" y="520"/>
                  </a:cubicBezTo>
                  <a:cubicBezTo>
                    <a:pt x="16448" y="520"/>
                    <a:pt x="15394" y="812"/>
                    <a:pt x="13955" y="1470"/>
                  </a:cubicBezTo>
                  <a:cubicBezTo>
                    <a:pt x="13955" y="1470"/>
                    <a:pt x="12657" y="1"/>
                    <a:pt x="1013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30"/>
            <p:cNvSpPr/>
            <p:nvPr/>
          </p:nvSpPr>
          <p:spPr>
            <a:xfrm flipH="1">
              <a:off x="5264845" y="3189937"/>
              <a:ext cx="180704" cy="333903"/>
            </a:xfrm>
            <a:custGeom>
              <a:avLst/>
              <a:gdLst/>
              <a:ahLst/>
              <a:cxnLst/>
              <a:rect l="l" t="t" r="r" b="b"/>
              <a:pathLst>
                <a:path w="4704" h="8692" extrusionOk="0">
                  <a:moveTo>
                    <a:pt x="3691" y="0"/>
                  </a:moveTo>
                  <a:cubicBezTo>
                    <a:pt x="3691" y="0"/>
                    <a:pt x="2382" y="477"/>
                    <a:pt x="1846" y="881"/>
                  </a:cubicBezTo>
                  <a:cubicBezTo>
                    <a:pt x="1310" y="1298"/>
                    <a:pt x="369" y="4977"/>
                    <a:pt x="0" y="8692"/>
                  </a:cubicBezTo>
                  <a:lnTo>
                    <a:pt x="4703" y="8692"/>
                  </a:lnTo>
                  <a:lnTo>
                    <a:pt x="3691" y="0"/>
                  </a:ln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30"/>
            <p:cNvSpPr/>
            <p:nvPr/>
          </p:nvSpPr>
          <p:spPr>
            <a:xfrm flipH="1">
              <a:off x="6015420" y="3152865"/>
              <a:ext cx="256881" cy="480072"/>
            </a:xfrm>
            <a:custGeom>
              <a:avLst/>
              <a:gdLst/>
              <a:ahLst/>
              <a:cxnLst/>
              <a:rect l="l" t="t" r="r" b="b"/>
              <a:pathLst>
                <a:path w="6687" h="12497" extrusionOk="0">
                  <a:moveTo>
                    <a:pt x="1447" y="1"/>
                  </a:moveTo>
                  <a:cubicBezTo>
                    <a:pt x="1447" y="1"/>
                    <a:pt x="293" y="5347"/>
                    <a:pt x="102" y="9586"/>
                  </a:cubicBezTo>
                  <a:cubicBezTo>
                    <a:pt x="0" y="11855"/>
                    <a:pt x="1571" y="12496"/>
                    <a:pt x="3138" y="12496"/>
                  </a:cubicBezTo>
                  <a:cubicBezTo>
                    <a:pt x="4498" y="12496"/>
                    <a:pt x="5855" y="12014"/>
                    <a:pt x="6115" y="11693"/>
                  </a:cubicBezTo>
                  <a:cubicBezTo>
                    <a:pt x="6686" y="11014"/>
                    <a:pt x="4519" y="1858"/>
                    <a:pt x="3722" y="1013"/>
                  </a:cubicBezTo>
                  <a:cubicBezTo>
                    <a:pt x="2936" y="168"/>
                    <a:pt x="1447" y="1"/>
                    <a:pt x="144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30"/>
            <p:cNvSpPr/>
            <p:nvPr/>
          </p:nvSpPr>
          <p:spPr>
            <a:xfrm flipH="1">
              <a:off x="5773018" y="3375679"/>
              <a:ext cx="381038" cy="145439"/>
            </a:xfrm>
            <a:custGeom>
              <a:avLst/>
              <a:gdLst/>
              <a:ahLst/>
              <a:cxnLst/>
              <a:rect l="l" t="t" r="r" b="b"/>
              <a:pathLst>
                <a:path w="9919" h="3786" extrusionOk="0">
                  <a:moveTo>
                    <a:pt x="6125" y="0"/>
                  </a:moveTo>
                  <a:cubicBezTo>
                    <a:pt x="4470" y="0"/>
                    <a:pt x="2647" y="750"/>
                    <a:pt x="1739" y="1380"/>
                  </a:cubicBezTo>
                  <a:cubicBezTo>
                    <a:pt x="465" y="2273"/>
                    <a:pt x="1" y="3786"/>
                    <a:pt x="1" y="3786"/>
                  </a:cubicBezTo>
                  <a:lnTo>
                    <a:pt x="9716" y="3786"/>
                  </a:lnTo>
                  <a:cubicBezTo>
                    <a:pt x="9716" y="3786"/>
                    <a:pt x="9919" y="1559"/>
                    <a:pt x="8025" y="452"/>
                  </a:cubicBezTo>
                  <a:cubicBezTo>
                    <a:pt x="7473" y="130"/>
                    <a:pt x="6813" y="0"/>
                    <a:pt x="612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30"/>
            <p:cNvSpPr/>
            <p:nvPr/>
          </p:nvSpPr>
          <p:spPr>
            <a:xfrm flipH="1">
              <a:off x="5773935" y="3353205"/>
              <a:ext cx="226418" cy="167912"/>
            </a:xfrm>
            <a:custGeom>
              <a:avLst/>
              <a:gdLst/>
              <a:ahLst/>
              <a:cxnLst/>
              <a:rect l="l" t="t" r="r" b="b"/>
              <a:pathLst>
                <a:path w="5894" h="4371" extrusionOk="0">
                  <a:moveTo>
                    <a:pt x="5715" y="4371"/>
                  </a:moveTo>
                  <a:lnTo>
                    <a:pt x="0" y="4371"/>
                  </a:lnTo>
                  <a:cubicBezTo>
                    <a:pt x="917" y="1"/>
                    <a:pt x="4024" y="1037"/>
                    <a:pt x="4024" y="1037"/>
                  </a:cubicBezTo>
                  <a:lnTo>
                    <a:pt x="4024" y="1037"/>
                  </a:lnTo>
                  <a:cubicBezTo>
                    <a:pt x="5894" y="2144"/>
                    <a:pt x="5715" y="4371"/>
                    <a:pt x="5715" y="4371"/>
                  </a:cubicBezTo>
                  <a:close/>
                </a:path>
              </a:pathLst>
            </a:custGeom>
            <a:solidFill>
              <a:srgbClr val="CDDCE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30"/>
            <p:cNvSpPr/>
            <p:nvPr/>
          </p:nvSpPr>
          <p:spPr>
            <a:xfrm flipH="1">
              <a:off x="7047044" y="3152865"/>
              <a:ext cx="256881" cy="480072"/>
            </a:xfrm>
            <a:custGeom>
              <a:avLst/>
              <a:gdLst/>
              <a:ahLst/>
              <a:cxnLst/>
              <a:rect l="l" t="t" r="r" b="b"/>
              <a:pathLst>
                <a:path w="6687" h="12497" extrusionOk="0">
                  <a:moveTo>
                    <a:pt x="5239" y="1"/>
                  </a:moveTo>
                  <a:cubicBezTo>
                    <a:pt x="5239" y="1"/>
                    <a:pt x="3751" y="168"/>
                    <a:pt x="2965" y="1013"/>
                  </a:cubicBezTo>
                  <a:cubicBezTo>
                    <a:pt x="2155" y="1858"/>
                    <a:pt x="0" y="11014"/>
                    <a:pt x="572" y="11693"/>
                  </a:cubicBezTo>
                  <a:cubicBezTo>
                    <a:pt x="832" y="12014"/>
                    <a:pt x="2189" y="12496"/>
                    <a:pt x="3549" y="12496"/>
                  </a:cubicBezTo>
                  <a:cubicBezTo>
                    <a:pt x="5116" y="12496"/>
                    <a:pt x="6686" y="11855"/>
                    <a:pt x="6584" y="9586"/>
                  </a:cubicBezTo>
                  <a:cubicBezTo>
                    <a:pt x="6394" y="5347"/>
                    <a:pt x="5239" y="1"/>
                    <a:pt x="523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30"/>
            <p:cNvSpPr/>
            <p:nvPr/>
          </p:nvSpPr>
          <p:spPr>
            <a:xfrm flipH="1">
              <a:off x="6236827" y="3918575"/>
              <a:ext cx="830187" cy="199912"/>
            </a:xfrm>
            <a:custGeom>
              <a:avLst/>
              <a:gdLst/>
              <a:ahLst/>
              <a:cxnLst/>
              <a:rect l="l" t="t" r="r" b="b"/>
              <a:pathLst>
                <a:path w="21611" h="5204" extrusionOk="0">
                  <a:moveTo>
                    <a:pt x="1" y="0"/>
                  </a:moveTo>
                  <a:cubicBezTo>
                    <a:pt x="1" y="0"/>
                    <a:pt x="167" y="5203"/>
                    <a:pt x="10895" y="5203"/>
                  </a:cubicBezTo>
                  <a:cubicBezTo>
                    <a:pt x="21611" y="5203"/>
                    <a:pt x="21099" y="179"/>
                    <a:pt x="21099" y="179"/>
                  </a:cubicBezTo>
                  <a:lnTo>
                    <a:pt x="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30"/>
            <p:cNvSpPr/>
            <p:nvPr/>
          </p:nvSpPr>
          <p:spPr>
            <a:xfrm flipH="1">
              <a:off x="6586239" y="3933212"/>
              <a:ext cx="106179" cy="135874"/>
            </a:xfrm>
            <a:custGeom>
              <a:avLst/>
              <a:gdLst/>
              <a:ahLst/>
              <a:cxnLst/>
              <a:rect l="l" t="t" r="r" b="b"/>
              <a:pathLst>
                <a:path w="2764" h="3537" extrusionOk="0">
                  <a:moveTo>
                    <a:pt x="299" y="0"/>
                  </a:moveTo>
                  <a:lnTo>
                    <a:pt x="302" y="18"/>
                  </a:lnTo>
                  <a:lnTo>
                    <a:pt x="302" y="18"/>
                  </a:lnTo>
                  <a:lnTo>
                    <a:pt x="2586" y="156"/>
                  </a:lnTo>
                  <a:lnTo>
                    <a:pt x="2586" y="156"/>
                  </a:lnTo>
                  <a:lnTo>
                    <a:pt x="2597" y="0"/>
                  </a:lnTo>
                  <a:close/>
                  <a:moveTo>
                    <a:pt x="2586" y="156"/>
                  </a:moveTo>
                  <a:lnTo>
                    <a:pt x="2442" y="2238"/>
                  </a:lnTo>
                  <a:lnTo>
                    <a:pt x="2763" y="167"/>
                  </a:lnTo>
                  <a:lnTo>
                    <a:pt x="2586" y="156"/>
                  </a:lnTo>
                  <a:close/>
                  <a:moveTo>
                    <a:pt x="1" y="0"/>
                  </a:moveTo>
                  <a:lnTo>
                    <a:pt x="608" y="3358"/>
                  </a:lnTo>
                  <a:lnTo>
                    <a:pt x="2597" y="3536"/>
                  </a:lnTo>
                  <a:lnTo>
                    <a:pt x="894" y="3179"/>
                  </a:lnTo>
                  <a:lnTo>
                    <a:pt x="302" y="18"/>
                  </a:lnTo>
                  <a:lnTo>
                    <a:pt x="302" y="18"/>
                  </a:lnTo>
                  <a:lnTo>
                    <a:pt x="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30"/>
            <p:cNvSpPr/>
            <p:nvPr/>
          </p:nvSpPr>
          <p:spPr>
            <a:xfrm flipH="1">
              <a:off x="6216698" y="3099813"/>
              <a:ext cx="885082" cy="849125"/>
            </a:xfrm>
            <a:custGeom>
              <a:avLst/>
              <a:gdLst/>
              <a:ahLst/>
              <a:cxnLst/>
              <a:rect l="l" t="t" r="r" b="b"/>
              <a:pathLst>
                <a:path w="23040" h="22104" extrusionOk="0">
                  <a:moveTo>
                    <a:pt x="11586" y="1"/>
                  </a:moveTo>
                  <a:lnTo>
                    <a:pt x="11586" y="13"/>
                  </a:lnTo>
                  <a:cubicBezTo>
                    <a:pt x="10514" y="120"/>
                    <a:pt x="3954" y="501"/>
                    <a:pt x="1" y="1382"/>
                  </a:cubicBezTo>
                  <a:cubicBezTo>
                    <a:pt x="1" y="1382"/>
                    <a:pt x="239" y="8407"/>
                    <a:pt x="1084" y="11490"/>
                  </a:cubicBezTo>
                  <a:cubicBezTo>
                    <a:pt x="1084" y="11490"/>
                    <a:pt x="549" y="18396"/>
                    <a:pt x="632" y="21242"/>
                  </a:cubicBezTo>
                  <a:cubicBezTo>
                    <a:pt x="632" y="21242"/>
                    <a:pt x="2418" y="22015"/>
                    <a:pt x="11383" y="22099"/>
                  </a:cubicBezTo>
                  <a:lnTo>
                    <a:pt x="11502" y="22099"/>
                  </a:lnTo>
                  <a:cubicBezTo>
                    <a:pt x="11917" y="22102"/>
                    <a:pt x="12316" y="22104"/>
                    <a:pt x="12700" y="22104"/>
                  </a:cubicBezTo>
                  <a:cubicBezTo>
                    <a:pt x="20641" y="22104"/>
                    <a:pt x="22266" y="21432"/>
                    <a:pt x="22266" y="21432"/>
                  </a:cubicBezTo>
                  <a:cubicBezTo>
                    <a:pt x="22408" y="18598"/>
                    <a:pt x="21992" y="11681"/>
                    <a:pt x="21992" y="11681"/>
                  </a:cubicBezTo>
                  <a:cubicBezTo>
                    <a:pt x="22920" y="8621"/>
                    <a:pt x="23039" y="1382"/>
                    <a:pt x="23039" y="1382"/>
                  </a:cubicBezTo>
                  <a:cubicBezTo>
                    <a:pt x="19087" y="430"/>
                    <a:pt x="12776" y="132"/>
                    <a:pt x="11705" y="13"/>
                  </a:cubicBezTo>
                  <a:lnTo>
                    <a:pt x="11705"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30"/>
            <p:cNvSpPr/>
            <p:nvPr/>
          </p:nvSpPr>
          <p:spPr>
            <a:xfrm flipH="1">
              <a:off x="6230412" y="3072845"/>
              <a:ext cx="844362" cy="261184"/>
            </a:xfrm>
            <a:custGeom>
              <a:avLst/>
              <a:gdLst/>
              <a:ahLst/>
              <a:cxnLst/>
              <a:rect l="l" t="t" r="r" b="b"/>
              <a:pathLst>
                <a:path w="21980" h="6799" extrusionOk="0">
                  <a:moveTo>
                    <a:pt x="10990" y="0"/>
                  </a:moveTo>
                  <a:cubicBezTo>
                    <a:pt x="0" y="0"/>
                    <a:pt x="7644" y="6799"/>
                    <a:pt x="7644" y="6799"/>
                  </a:cubicBezTo>
                  <a:lnTo>
                    <a:pt x="10811" y="5453"/>
                  </a:lnTo>
                  <a:lnTo>
                    <a:pt x="14145" y="6727"/>
                  </a:lnTo>
                  <a:cubicBezTo>
                    <a:pt x="14145" y="6727"/>
                    <a:pt x="21979" y="0"/>
                    <a:pt x="1099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30"/>
            <p:cNvSpPr/>
            <p:nvPr/>
          </p:nvSpPr>
          <p:spPr>
            <a:xfrm flipH="1">
              <a:off x="6422520" y="3162047"/>
              <a:ext cx="462901" cy="171523"/>
            </a:xfrm>
            <a:custGeom>
              <a:avLst/>
              <a:gdLst/>
              <a:ahLst/>
              <a:cxnLst/>
              <a:rect l="l" t="t" r="r" b="b"/>
              <a:pathLst>
                <a:path w="12050" h="4465" extrusionOk="0">
                  <a:moveTo>
                    <a:pt x="11907" y="0"/>
                  </a:moveTo>
                  <a:lnTo>
                    <a:pt x="11907" y="0"/>
                  </a:lnTo>
                  <a:cubicBezTo>
                    <a:pt x="11776" y="1905"/>
                    <a:pt x="9204" y="4108"/>
                    <a:pt x="9204" y="4108"/>
                  </a:cubicBezTo>
                  <a:lnTo>
                    <a:pt x="5882" y="2822"/>
                  </a:lnTo>
                  <a:lnTo>
                    <a:pt x="2715" y="4179"/>
                  </a:lnTo>
                  <a:cubicBezTo>
                    <a:pt x="2715" y="4179"/>
                    <a:pt x="262" y="1988"/>
                    <a:pt x="131" y="83"/>
                  </a:cubicBezTo>
                  <a:lnTo>
                    <a:pt x="131" y="83"/>
                  </a:lnTo>
                  <a:cubicBezTo>
                    <a:pt x="1" y="2036"/>
                    <a:pt x="2715" y="4465"/>
                    <a:pt x="2715" y="4465"/>
                  </a:cubicBezTo>
                  <a:lnTo>
                    <a:pt x="5882" y="3108"/>
                  </a:lnTo>
                  <a:lnTo>
                    <a:pt x="9204" y="4394"/>
                  </a:lnTo>
                  <a:cubicBezTo>
                    <a:pt x="9204" y="4394"/>
                    <a:pt x="12050" y="1953"/>
                    <a:pt x="11907" y="0"/>
                  </a:cubicBezTo>
                  <a:close/>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344;p30"/>
            <p:cNvSpPr/>
            <p:nvPr/>
          </p:nvSpPr>
          <p:spPr>
            <a:xfrm flipH="1">
              <a:off x="6490667" y="3098007"/>
              <a:ext cx="333903" cy="184354"/>
            </a:xfrm>
            <a:custGeom>
              <a:avLst/>
              <a:gdLst/>
              <a:ahLst/>
              <a:cxnLst/>
              <a:rect l="l" t="t" r="r" b="b"/>
              <a:pathLst>
                <a:path w="8692" h="4799" extrusionOk="0">
                  <a:moveTo>
                    <a:pt x="4310" y="0"/>
                  </a:moveTo>
                  <a:lnTo>
                    <a:pt x="4310" y="12"/>
                  </a:lnTo>
                  <a:cubicBezTo>
                    <a:pt x="3870" y="60"/>
                    <a:pt x="1976" y="179"/>
                    <a:pt x="0" y="405"/>
                  </a:cubicBezTo>
                  <a:cubicBezTo>
                    <a:pt x="155" y="1584"/>
                    <a:pt x="1881" y="4036"/>
                    <a:pt x="4310" y="4798"/>
                  </a:cubicBezTo>
                  <a:cubicBezTo>
                    <a:pt x="6906" y="3929"/>
                    <a:pt x="8501" y="1667"/>
                    <a:pt x="8692" y="488"/>
                  </a:cubicBezTo>
                  <a:cubicBezTo>
                    <a:pt x="6715" y="226"/>
                    <a:pt x="4846" y="72"/>
                    <a:pt x="4405" y="12"/>
                  </a:cubicBezTo>
                  <a:lnTo>
                    <a:pt x="4405" y="0"/>
                  </a:ln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30"/>
            <p:cNvSpPr/>
            <p:nvPr/>
          </p:nvSpPr>
          <p:spPr>
            <a:xfrm flipH="1">
              <a:off x="6358482" y="3470298"/>
              <a:ext cx="536542" cy="36187"/>
            </a:xfrm>
            <a:custGeom>
              <a:avLst/>
              <a:gdLst/>
              <a:ahLst/>
              <a:cxnLst/>
              <a:rect l="l" t="t" r="r" b="b"/>
              <a:pathLst>
                <a:path w="13967" h="942" extrusionOk="0">
                  <a:moveTo>
                    <a:pt x="0" y="942"/>
                  </a:moveTo>
                  <a:cubicBezTo>
                    <a:pt x="0" y="942"/>
                    <a:pt x="6585" y="1"/>
                    <a:pt x="13967" y="537"/>
                  </a:cubicBezTo>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346;p30"/>
            <p:cNvSpPr/>
            <p:nvPr/>
          </p:nvSpPr>
          <p:spPr>
            <a:xfrm flipH="1">
              <a:off x="6507146" y="2933317"/>
              <a:ext cx="298677" cy="310163"/>
            </a:xfrm>
            <a:custGeom>
              <a:avLst/>
              <a:gdLst/>
              <a:ahLst/>
              <a:cxnLst/>
              <a:rect l="l" t="t" r="r" b="b"/>
              <a:pathLst>
                <a:path w="7775" h="8074" extrusionOk="0">
                  <a:moveTo>
                    <a:pt x="3880" y="1"/>
                  </a:moveTo>
                  <a:cubicBezTo>
                    <a:pt x="3873" y="1"/>
                    <a:pt x="3865" y="1"/>
                    <a:pt x="3858" y="1"/>
                  </a:cubicBezTo>
                  <a:cubicBezTo>
                    <a:pt x="1715" y="13"/>
                    <a:pt x="0" y="1775"/>
                    <a:pt x="12" y="3906"/>
                  </a:cubicBezTo>
                  <a:lnTo>
                    <a:pt x="12" y="4228"/>
                  </a:lnTo>
                  <a:cubicBezTo>
                    <a:pt x="36" y="6363"/>
                    <a:pt x="1774" y="8073"/>
                    <a:pt x="3895" y="8073"/>
                  </a:cubicBezTo>
                  <a:cubicBezTo>
                    <a:pt x="3903" y="8073"/>
                    <a:pt x="3910" y="8073"/>
                    <a:pt x="3917" y="8073"/>
                  </a:cubicBezTo>
                  <a:cubicBezTo>
                    <a:pt x="6060" y="8050"/>
                    <a:pt x="7775" y="6299"/>
                    <a:pt x="7751" y="4168"/>
                  </a:cubicBezTo>
                  <a:lnTo>
                    <a:pt x="7751" y="3847"/>
                  </a:lnTo>
                  <a:cubicBezTo>
                    <a:pt x="7739" y="1711"/>
                    <a:pt x="6001" y="1"/>
                    <a:pt x="3880" y="1"/>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30"/>
            <p:cNvSpPr/>
            <p:nvPr/>
          </p:nvSpPr>
          <p:spPr>
            <a:xfrm flipH="1">
              <a:off x="6857957" y="2803433"/>
              <a:ext cx="147283" cy="146438"/>
            </a:xfrm>
            <a:custGeom>
              <a:avLst/>
              <a:gdLst/>
              <a:ahLst/>
              <a:cxnLst/>
              <a:rect l="l" t="t" r="r" b="b"/>
              <a:pathLst>
                <a:path w="3834" h="3812" extrusionOk="0">
                  <a:moveTo>
                    <a:pt x="1905" y="1"/>
                  </a:moveTo>
                  <a:cubicBezTo>
                    <a:pt x="845" y="24"/>
                    <a:pt x="0" y="870"/>
                    <a:pt x="12" y="1929"/>
                  </a:cubicBezTo>
                  <a:cubicBezTo>
                    <a:pt x="24" y="2963"/>
                    <a:pt x="858" y="3811"/>
                    <a:pt x="1886" y="3811"/>
                  </a:cubicBezTo>
                  <a:cubicBezTo>
                    <a:pt x="1900" y="3811"/>
                    <a:pt x="1915" y="3811"/>
                    <a:pt x="1929" y="3811"/>
                  </a:cubicBezTo>
                  <a:cubicBezTo>
                    <a:pt x="2989" y="3799"/>
                    <a:pt x="3834" y="2953"/>
                    <a:pt x="3822" y="1894"/>
                  </a:cubicBezTo>
                  <a:cubicBezTo>
                    <a:pt x="3810" y="834"/>
                    <a:pt x="2941" y="1"/>
                    <a:pt x="1905" y="1"/>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348;p30"/>
            <p:cNvSpPr/>
            <p:nvPr/>
          </p:nvSpPr>
          <p:spPr>
            <a:xfrm flipH="1">
              <a:off x="6884462" y="2868202"/>
              <a:ext cx="61502" cy="44408"/>
            </a:xfrm>
            <a:custGeom>
              <a:avLst/>
              <a:gdLst/>
              <a:ahLst/>
              <a:cxnLst/>
              <a:rect l="l" t="t" r="r" b="b"/>
              <a:pathLst>
                <a:path w="1601" h="1156" extrusionOk="0">
                  <a:moveTo>
                    <a:pt x="393" y="1"/>
                  </a:moveTo>
                  <a:cubicBezTo>
                    <a:pt x="314" y="1"/>
                    <a:pt x="232" y="10"/>
                    <a:pt x="148" y="29"/>
                  </a:cubicBezTo>
                  <a:cubicBezTo>
                    <a:pt x="148" y="29"/>
                    <a:pt x="1" y="1156"/>
                    <a:pt x="699" y="1156"/>
                  </a:cubicBezTo>
                  <a:cubicBezTo>
                    <a:pt x="912" y="1156"/>
                    <a:pt x="1203" y="1051"/>
                    <a:pt x="1600" y="779"/>
                  </a:cubicBezTo>
                  <a:cubicBezTo>
                    <a:pt x="1600" y="779"/>
                    <a:pt x="1133" y="1"/>
                    <a:pt x="393" y="1"/>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349;p30"/>
            <p:cNvSpPr/>
            <p:nvPr/>
          </p:nvSpPr>
          <p:spPr>
            <a:xfrm flipH="1">
              <a:off x="6884462" y="2863976"/>
              <a:ext cx="75524" cy="34189"/>
            </a:xfrm>
            <a:custGeom>
              <a:avLst/>
              <a:gdLst/>
              <a:ahLst/>
              <a:cxnLst/>
              <a:rect l="l" t="t" r="r" b="b"/>
              <a:pathLst>
                <a:path w="1966" h="890" extrusionOk="0">
                  <a:moveTo>
                    <a:pt x="809" y="0"/>
                  </a:moveTo>
                  <a:cubicBezTo>
                    <a:pt x="570" y="0"/>
                    <a:pt x="299" y="97"/>
                    <a:pt x="1" y="353"/>
                  </a:cubicBezTo>
                  <a:cubicBezTo>
                    <a:pt x="1" y="353"/>
                    <a:pt x="250" y="206"/>
                    <a:pt x="626" y="206"/>
                  </a:cubicBezTo>
                  <a:cubicBezTo>
                    <a:pt x="990" y="206"/>
                    <a:pt x="1473" y="344"/>
                    <a:pt x="1965" y="889"/>
                  </a:cubicBezTo>
                  <a:cubicBezTo>
                    <a:pt x="1965" y="889"/>
                    <a:pt x="1534" y="0"/>
                    <a:pt x="809" y="0"/>
                  </a:cubicBezTo>
                  <a:close/>
                </a:path>
              </a:pathLst>
            </a:custGeom>
            <a:solidFill>
              <a:srgbClr val="DD82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30"/>
            <p:cNvSpPr/>
            <p:nvPr/>
          </p:nvSpPr>
          <p:spPr>
            <a:xfrm flipH="1">
              <a:off x="6323705" y="2786069"/>
              <a:ext cx="146861" cy="146400"/>
            </a:xfrm>
            <a:custGeom>
              <a:avLst/>
              <a:gdLst/>
              <a:ahLst/>
              <a:cxnLst/>
              <a:rect l="l" t="t" r="r" b="b"/>
              <a:pathLst>
                <a:path w="3823" h="3811" extrusionOk="0">
                  <a:moveTo>
                    <a:pt x="1894" y="0"/>
                  </a:moveTo>
                  <a:cubicBezTo>
                    <a:pt x="846" y="0"/>
                    <a:pt x="0" y="857"/>
                    <a:pt x="12" y="1917"/>
                  </a:cubicBezTo>
                  <a:cubicBezTo>
                    <a:pt x="24" y="2977"/>
                    <a:pt x="870" y="3810"/>
                    <a:pt x="1929" y="3810"/>
                  </a:cubicBezTo>
                  <a:cubicBezTo>
                    <a:pt x="2989" y="3786"/>
                    <a:pt x="3822" y="2941"/>
                    <a:pt x="3822" y="1881"/>
                  </a:cubicBezTo>
                  <a:cubicBezTo>
                    <a:pt x="3810" y="834"/>
                    <a:pt x="2953" y="0"/>
                    <a:pt x="1894" y="0"/>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351;p30"/>
            <p:cNvSpPr/>
            <p:nvPr/>
          </p:nvSpPr>
          <p:spPr>
            <a:xfrm flipH="1">
              <a:off x="6382595" y="2850147"/>
              <a:ext cx="61426" cy="44600"/>
            </a:xfrm>
            <a:custGeom>
              <a:avLst/>
              <a:gdLst/>
              <a:ahLst/>
              <a:cxnLst/>
              <a:rect l="l" t="t" r="r" b="b"/>
              <a:pathLst>
                <a:path w="1599" h="1161" extrusionOk="0">
                  <a:moveTo>
                    <a:pt x="1212" y="1"/>
                  </a:moveTo>
                  <a:cubicBezTo>
                    <a:pt x="468" y="1"/>
                    <a:pt x="0" y="797"/>
                    <a:pt x="0" y="797"/>
                  </a:cubicBezTo>
                  <a:cubicBezTo>
                    <a:pt x="394" y="1059"/>
                    <a:pt x="682" y="1160"/>
                    <a:pt x="893" y="1160"/>
                  </a:cubicBezTo>
                  <a:cubicBezTo>
                    <a:pt x="1598" y="1160"/>
                    <a:pt x="1429" y="23"/>
                    <a:pt x="1429" y="23"/>
                  </a:cubicBezTo>
                  <a:cubicBezTo>
                    <a:pt x="1354" y="8"/>
                    <a:pt x="1282" y="1"/>
                    <a:pt x="1212" y="1"/>
                  </a:cubicBezTo>
                  <a:close/>
                </a:path>
              </a:pathLst>
            </a:custGeom>
            <a:solidFill>
              <a:srgbClr val="F2E6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352;p30"/>
            <p:cNvSpPr/>
            <p:nvPr/>
          </p:nvSpPr>
          <p:spPr>
            <a:xfrm flipH="1">
              <a:off x="6368535" y="2845767"/>
              <a:ext cx="75485" cy="34535"/>
            </a:xfrm>
            <a:custGeom>
              <a:avLst/>
              <a:gdLst/>
              <a:ahLst/>
              <a:cxnLst/>
              <a:rect l="l" t="t" r="r" b="b"/>
              <a:pathLst>
                <a:path w="1965" h="899" extrusionOk="0">
                  <a:moveTo>
                    <a:pt x="1171" y="1"/>
                  </a:moveTo>
                  <a:cubicBezTo>
                    <a:pt x="443" y="1"/>
                    <a:pt x="18" y="870"/>
                    <a:pt x="1" y="898"/>
                  </a:cubicBezTo>
                  <a:lnTo>
                    <a:pt x="1" y="898"/>
                  </a:lnTo>
                  <a:cubicBezTo>
                    <a:pt x="506" y="333"/>
                    <a:pt x="1002" y="193"/>
                    <a:pt x="1369" y="193"/>
                  </a:cubicBezTo>
                  <a:cubicBezTo>
                    <a:pt x="1729" y="193"/>
                    <a:pt x="1965" y="327"/>
                    <a:pt x="1965" y="327"/>
                  </a:cubicBezTo>
                  <a:cubicBezTo>
                    <a:pt x="1671" y="91"/>
                    <a:pt x="1405" y="1"/>
                    <a:pt x="1171" y="1"/>
                  </a:cubicBezTo>
                  <a:close/>
                  <a:moveTo>
                    <a:pt x="1" y="898"/>
                  </a:moveTo>
                  <a:cubicBezTo>
                    <a:pt x="0" y="898"/>
                    <a:pt x="0" y="899"/>
                    <a:pt x="0" y="899"/>
                  </a:cubicBezTo>
                  <a:cubicBezTo>
                    <a:pt x="0" y="899"/>
                    <a:pt x="0" y="899"/>
                    <a:pt x="0" y="899"/>
                  </a:cubicBezTo>
                  <a:cubicBezTo>
                    <a:pt x="0" y="899"/>
                    <a:pt x="0" y="899"/>
                    <a:pt x="1" y="898"/>
                  </a:cubicBezTo>
                  <a:close/>
                </a:path>
              </a:pathLst>
            </a:custGeom>
            <a:solidFill>
              <a:srgbClr val="DD82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0"/>
            <p:cNvSpPr/>
            <p:nvPr/>
          </p:nvSpPr>
          <p:spPr>
            <a:xfrm flipH="1">
              <a:off x="6508030" y="2933317"/>
              <a:ext cx="297793" cy="210015"/>
            </a:xfrm>
            <a:custGeom>
              <a:avLst/>
              <a:gdLst/>
              <a:ahLst/>
              <a:cxnLst/>
              <a:rect l="l" t="t" r="r" b="b"/>
              <a:pathLst>
                <a:path w="7752" h="5467" extrusionOk="0">
                  <a:moveTo>
                    <a:pt x="3880" y="1"/>
                  </a:moveTo>
                  <a:cubicBezTo>
                    <a:pt x="3873" y="1"/>
                    <a:pt x="3865" y="1"/>
                    <a:pt x="3858" y="1"/>
                  </a:cubicBezTo>
                  <a:cubicBezTo>
                    <a:pt x="1715" y="13"/>
                    <a:pt x="0" y="1763"/>
                    <a:pt x="12" y="3906"/>
                  </a:cubicBezTo>
                  <a:lnTo>
                    <a:pt x="12" y="4180"/>
                  </a:lnTo>
                  <a:cubicBezTo>
                    <a:pt x="1187" y="5038"/>
                    <a:pt x="2767" y="5466"/>
                    <a:pt x="4512" y="5466"/>
                  </a:cubicBezTo>
                  <a:cubicBezTo>
                    <a:pt x="4536" y="5466"/>
                    <a:pt x="4560" y="5466"/>
                    <a:pt x="4584" y="5466"/>
                  </a:cubicBezTo>
                  <a:cubicBezTo>
                    <a:pt x="5715" y="5466"/>
                    <a:pt x="6775" y="5275"/>
                    <a:pt x="7692" y="4894"/>
                  </a:cubicBezTo>
                  <a:cubicBezTo>
                    <a:pt x="7739" y="4656"/>
                    <a:pt x="7751" y="4418"/>
                    <a:pt x="7751" y="4168"/>
                  </a:cubicBezTo>
                  <a:lnTo>
                    <a:pt x="7751" y="3847"/>
                  </a:lnTo>
                  <a:cubicBezTo>
                    <a:pt x="7739" y="1711"/>
                    <a:pt x="6013" y="1"/>
                    <a:pt x="3880" y="1"/>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0"/>
            <p:cNvSpPr/>
            <p:nvPr/>
          </p:nvSpPr>
          <p:spPr>
            <a:xfrm flipH="1">
              <a:off x="6405580" y="2548657"/>
              <a:ext cx="512763" cy="564931"/>
            </a:xfrm>
            <a:custGeom>
              <a:avLst/>
              <a:gdLst/>
              <a:ahLst/>
              <a:cxnLst/>
              <a:rect l="l" t="t" r="r" b="b"/>
              <a:pathLst>
                <a:path w="13348" h="14706" extrusionOk="0">
                  <a:moveTo>
                    <a:pt x="6662" y="1"/>
                  </a:moveTo>
                  <a:cubicBezTo>
                    <a:pt x="6640" y="1"/>
                    <a:pt x="6618" y="1"/>
                    <a:pt x="6596" y="1"/>
                  </a:cubicBezTo>
                  <a:cubicBezTo>
                    <a:pt x="2929" y="25"/>
                    <a:pt x="0" y="3025"/>
                    <a:pt x="24" y="6680"/>
                  </a:cubicBezTo>
                  <a:lnTo>
                    <a:pt x="72" y="9181"/>
                  </a:lnTo>
                  <a:cubicBezTo>
                    <a:pt x="107" y="12825"/>
                    <a:pt x="3059" y="14705"/>
                    <a:pt x="6671" y="14705"/>
                  </a:cubicBezTo>
                  <a:cubicBezTo>
                    <a:pt x="6694" y="14705"/>
                    <a:pt x="6716" y="14705"/>
                    <a:pt x="6739" y="14705"/>
                  </a:cubicBezTo>
                  <a:cubicBezTo>
                    <a:pt x="10406" y="14669"/>
                    <a:pt x="13347" y="12729"/>
                    <a:pt x="13300" y="9062"/>
                  </a:cubicBezTo>
                  <a:lnTo>
                    <a:pt x="13276" y="6561"/>
                  </a:lnTo>
                  <a:cubicBezTo>
                    <a:pt x="13240" y="2928"/>
                    <a:pt x="10287" y="1"/>
                    <a:pt x="6662" y="1"/>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355;p30"/>
            <p:cNvSpPr/>
            <p:nvPr/>
          </p:nvSpPr>
          <p:spPr>
            <a:xfrm flipH="1">
              <a:off x="6696952" y="2867472"/>
              <a:ext cx="27006" cy="33421"/>
            </a:xfrm>
            <a:custGeom>
              <a:avLst/>
              <a:gdLst/>
              <a:ahLst/>
              <a:cxnLst/>
              <a:rect l="l" t="t" r="r" b="b"/>
              <a:pathLst>
                <a:path w="703" h="870" extrusionOk="0">
                  <a:moveTo>
                    <a:pt x="346" y="1"/>
                  </a:moveTo>
                  <a:cubicBezTo>
                    <a:pt x="143" y="1"/>
                    <a:pt x="0" y="203"/>
                    <a:pt x="0" y="441"/>
                  </a:cubicBezTo>
                  <a:cubicBezTo>
                    <a:pt x="0" y="679"/>
                    <a:pt x="155" y="870"/>
                    <a:pt x="358" y="870"/>
                  </a:cubicBezTo>
                  <a:cubicBezTo>
                    <a:pt x="548" y="870"/>
                    <a:pt x="703" y="679"/>
                    <a:pt x="703" y="441"/>
                  </a:cubicBezTo>
                  <a:cubicBezTo>
                    <a:pt x="703" y="203"/>
                    <a:pt x="536" y="1"/>
                    <a:pt x="3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30"/>
            <p:cNvSpPr/>
            <p:nvPr/>
          </p:nvSpPr>
          <p:spPr>
            <a:xfrm flipH="1">
              <a:off x="6702868" y="2890023"/>
              <a:ext cx="12408" cy="9604"/>
            </a:xfrm>
            <a:custGeom>
              <a:avLst/>
              <a:gdLst/>
              <a:ahLst/>
              <a:cxnLst/>
              <a:rect l="l" t="t" r="r" b="b"/>
              <a:pathLst>
                <a:path w="323" h="250" extrusionOk="0">
                  <a:moveTo>
                    <a:pt x="191" y="0"/>
                  </a:moveTo>
                  <a:cubicBezTo>
                    <a:pt x="172" y="0"/>
                    <a:pt x="152" y="3"/>
                    <a:pt x="132" y="9"/>
                  </a:cubicBezTo>
                  <a:cubicBezTo>
                    <a:pt x="60" y="33"/>
                    <a:pt x="1" y="104"/>
                    <a:pt x="13" y="164"/>
                  </a:cubicBezTo>
                  <a:cubicBezTo>
                    <a:pt x="21" y="216"/>
                    <a:pt x="62" y="249"/>
                    <a:pt x="120" y="249"/>
                  </a:cubicBezTo>
                  <a:cubicBezTo>
                    <a:pt x="142" y="249"/>
                    <a:pt x="166" y="245"/>
                    <a:pt x="191" y="235"/>
                  </a:cubicBezTo>
                  <a:cubicBezTo>
                    <a:pt x="263" y="223"/>
                    <a:pt x="322" y="152"/>
                    <a:pt x="310" y="92"/>
                  </a:cubicBezTo>
                  <a:cubicBezTo>
                    <a:pt x="301" y="29"/>
                    <a:pt x="251" y="0"/>
                    <a:pt x="191" y="0"/>
                  </a:cubicBezTo>
                  <a:close/>
                </a:path>
              </a:pathLst>
            </a:custGeom>
            <a:solidFill>
              <a:srgbClr val="FFF2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357;p30"/>
            <p:cNvSpPr/>
            <p:nvPr/>
          </p:nvSpPr>
          <p:spPr>
            <a:xfrm flipH="1">
              <a:off x="6697337" y="2839429"/>
              <a:ext cx="36225" cy="13445"/>
            </a:xfrm>
            <a:custGeom>
              <a:avLst/>
              <a:gdLst/>
              <a:ahLst/>
              <a:cxnLst/>
              <a:rect l="l" t="t" r="r" b="b"/>
              <a:pathLst>
                <a:path w="943" h="350" extrusionOk="0">
                  <a:moveTo>
                    <a:pt x="624" y="0"/>
                  </a:moveTo>
                  <a:cubicBezTo>
                    <a:pt x="460" y="0"/>
                    <a:pt x="242" y="75"/>
                    <a:pt x="0" y="350"/>
                  </a:cubicBezTo>
                  <a:cubicBezTo>
                    <a:pt x="0" y="350"/>
                    <a:pt x="273" y="54"/>
                    <a:pt x="648" y="54"/>
                  </a:cubicBezTo>
                  <a:cubicBezTo>
                    <a:pt x="736" y="54"/>
                    <a:pt x="831" y="70"/>
                    <a:pt x="929" y="111"/>
                  </a:cubicBezTo>
                  <a:cubicBezTo>
                    <a:pt x="942" y="111"/>
                    <a:pt x="823" y="0"/>
                    <a:pt x="624" y="0"/>
                  </a:cubicBezTo>
                  <a:close/>
                </a:path>
              </a:pathLst>
            </a:custGeom>
            <a:solidFill>
              <a:srgbClr val="EFA3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30"/>
            <p:cNvSpPr/>
            <p:nvPr/>
          </p:nvSpPr>
          <p:spPr>
            <a:xfrm flipH="1">
              <a:off x="6680934" y="2786645"/>
              <a:ext cx="86472" cy="53666"/>
            </a:xfrm>
            <a:custGeom>
              <a:avLst/>
              <a:gdLst/>
              <a:ahLst/>
              <a:cxnLst/>
              <a:rect l="l" t="t" r="r" b="b"/>
              <a:pathLst>
                <a:path w="2251" h="1397" extrusionOk="0">
                  <a:moveTo>
                    <a:pt x="1234" y="1"/>
                  </a:moveTo>
                  <a:cubicBezTo>
                    <a:pt x="1107" y="1"/>
                    <a:pt x="975" y="22"/>
                    <a:pt x="846" y="69"/>
                  </a:cubicBezTo>
                  <a:cubicBezTo>
                    <a:pt x="310" y="247"/>
                    <a:pt x="0" y="759"/>
                    <a:pt x="143" y="1212"/>
                  </a:cubicBezTo>
                  <a:cubicBezTo>
                    <a:pt x="188" y="1346"/>
                    <a:pt x="245" y="1396"/>
                    <a:pt x="318" y="1396"/>
                  </a:cubicBezTo>
                  <a:cubicBezTo>
                    <a:pt x="496" y="1396"/>
                    <a:pt x="762" y="1089"/>
                    <a:pt x="1143" y="962"/>
                  </a:cubicBezTo>
                  <a:cubicBezTo>
                    <a:pt x="1679" y="783"/>
                    <a:pt x="2251" y="1021"/>
                    <a:pt x="2096" y="557"/>
                  </a:cubicBezTo>
                  <a:cubicBezTo>
                    <a:pt x="1988" y="214"/>
                    <a:pt x="1633" y="1"/>
                    <a:pt x="123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30"/>
            <p:cNvSpPr/>
            <p:nvPr/>
          </p:nvSpPr>
          <p:spPr>
            <a:xfrm flipH="1">
              <a:off x="6740400" y="2831784"/>
              <a:ext cx="11448" cy="6915"/>
            </a:xfrm>
            <a:custGeom>
              <a:avLst/>
              <a:gdLst/>
              <a:ahLst/>
              <a:cxnLst/>
              <a:rect l="l" t="t" r="r" b="b"/>
              <a:pathLst>
                <a:path w="298" h="180" extrusionOk="0">
                  <a:moveTo>
                    <a:pt x="298" y="1"/>
                  </a:moveTo>
                  <a:cubicBezTo>
                    <a:pt x="191" y="48"/>
                    <a:pt x="83" y="120"/>
                    <a:pt x="0" y="179"/>
                  </a:cubicBezTo>
                  <a:cubicBezTo>
                    <a:pt x="83" y="144"/>
                    <a:pt x="191" y="84"/>
                    <a:pt x="29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360;p30"/>
            <p:cNvSpPr/>
            <p:nvPr/>
          </p:nvSpPr>
          <p:spPr>
            <a:xfrm flipH="1">
              <a:off x="6546899" y="2864745"/>
              <a:ext cx="27505" cy="33421"/>
            </a:xfrm>
            <a:custGeom>
              <a:avLst/>
              <a:gdLst/>
              <a:ahLst/>
              <a:cxnLst/>
              <a:rect l="l" t="t" r="r" b="b"/>
              <a:pathLst>
                <a:path w="716" h="870" extrusionOk="0">
                  <a:moveTo>
                    <a:pt x="346" y="0"/>
                  </a:moveTo>
                  <a:cubicBezTo>
                    <a:pt x="156" y="0"/>
                    <a:pt x="1" y="191"/>
                    <a:pt x="1" y="429"/>
                  </a:cubicBezTo>
                  <a:cubicBezTo>
                    <a:pt x="1" y="667"/>
                    <a:pt x="167" y="869"/>
                    <a:pt x="358" y="869"/>
                  </a:cubicBezTo>
                  <a:cubicBezTo>
                    <a:pt x="560" y="869"/>
                    <a:pt x="715" y="667"/>
                    <a:pt x="703" y="429"/>
                  </a:cubicBezTo>
                  <a:cubicBezTo>
                    <a:pt x="703" y="191"/>
                    <a:pt x="537" y="0"/>
                    <a:pt x="34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361;p30"/>
            <p:cNvSpPr/>
            <p:nvPr/>
          </p:nvSpPr>
          <p:spPr>
            <a:xfrm flipH="1">
              <a:off x="6551931" y="2886488"/>
              <a:ext cx="13330" cy="9220"/>
            </a:xfrm>
            <a:custGeom>
              <a:avLst/>
              <a:gdLst/>
              <a:ahLst/>
              <a:cxnLst/>
              <a:rect l="l" t="t" r="r" b="b"/>
              <a:pathLst>
                <a:path w="347" h="240" extrusionOk="0">
                  <a:moveTo>
                    <a:pt x="199" y="1"/>
                  </a:moveTo>
                  <a:cubicBezTo>
                    <a:pt x="173" y="1"/>
                    <a:pt x="147" y="6"/>
                    <a:pt x="120" y="17"/>
                  </a:cubicBezTo>
                  <a:cubicBezTo>
                    <a:pt x="49" y="41"/>
                    <a:pt x="1" y="125"/>
                    <a:pt x="25" y="184"/>
                  </a:cubicBezTo>
                  <a:cubicBezTo>
                    <a:pt x="40" y="221"/>
                    <a:pt x="82" y="240"/>
                    <a:pt x="130" y="240"/>
                  </a:cubicBezTo>
                  <a:cubicBezTo>
                    <a:pt x="158" y="240"/>
                    <a:pt x="188" y="233"/>
                    <a:pt x="215" y="220"/>
                  </a:cubicBezTo>
                  <a:cubicBezTo>
                    <a:pt x="287" y="196"/>
                    <a:pt x="346" y="125"/>
                    <a:pt x="322" y="65"/>
                  </a:cubicBezTo>
                  <a:cubicBezTo>
                    <a:pt x="298" y="25"/>
                    <a:pt x="252" y="1"/>
                    <a:pt x="199" y="1"/>
                  </a:cubicBezTo>
                  <a:close/>
                </a:path>
              </a:pathLst>
            </a:custGeom>
            <a:solidFill>
              <a:srgbClr val="FFF2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362;p30"/>
            <p:cNvSpPr/>
            <p:nvPr/>
          </p:nvSpPr>
          <p:spPr>
            <a:xfrm flipH="1">
              <a:off x="6533185" y="2843616"/>
              <a:ext cx="34804" cy="14751"/>
            </a:xfrm>
            <a:custGeom>
              <a:avLst/>
              <a:gdLst/>
              <a:ahLst/>
              <a:cxnLst/>
              <a:rect l="l" t="t" r="r" b="b"/>
              <a:pathLst>
                <a:path w="906" h="384" extrusionOk="0">
                  <a:moveTo>
                    <a:pt x="331" y="0"/>
                  </a:moveTo>
                  <a:cubicBezTo>
                    <a:pt x="237" y="0"/>
                    <a:pt x="127" y="15"/>
                    <a:pt x="0" y="50"/>
                  </a:cubicBezTo>
                  <a:cubicBezTo>
                    <a:pt x="0" y="50"/>
                    <a:pt x="86" y="30"/>
                    <a:pt x="208" y="30"/>
                  </a:cubicBezTo>
                  <a:cubicBezTo>
                    <a:pt x="412" y="30"/>
                    <a:pt x="719" y="86"/>
                    <a:pt x="905" y="383"/>
                  </a:cubicBezTo>
                  <a:cubicBezTo>
                    <a:pt x="905" y="383"/>
                    <a:pt x="814" y="0"/>
                    <a:pt x="331" y="0"/>
                  </a:cubicBezTo>
                  <a:close/>
                </a:path>
              </a:pathLst>
            </a:custGeom>
            <a:solidFill>
              <a:srgbClr val="EFA3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363;p30"/>
            <p:cNvSpPr/>
            <p:nvPr/>
          </p:nvSpPr>
          <p:spPr>
            <a:xfrm flipH="1">
              <a:off x="6506679" y="2782227"/>
              <a:ext cx="86472" cy="52052"/>
            </a:xfrm>
            <a:custGeom>
              <a:avLst/>
              <a:gdLst/>
              <a:ahLst/>
              <a:cxnLst/>
              <a:rect l="l" t="t" r="r" b="b"/>
              <a:pathLst>
                <a:path w="2251" h="1355" extrusionOk="0">
                  <a:moveTo>
                    <a:pt x="1027" y="1"/>
                  </a:moveTo>
                  <a:cubicBezTo>
                    <a:pt x="609" y="1"/>
                    <a:pt x="244" y="234"/>
                    <a:pt x="132" y="600"/>
                  </a:cubicBezTo>
                  <a:cubicBezTo>
                    <a:pt x="1" y="1065"/>
                    <a:pt x="548" y="791"/>
                    <a:pt x="1108" y="957"/>
                  </a:cubicBezTo>
                  <a:cubicBezTo>
                    <a:pt x="1495" y="1067"/>
                    <a:pt x="1769" y="1354"/>
                    <a:pt x="1947" y="1354"/>
                  </a:cubicBezTo>
                  <a:cubicBezTo>
                    <a:pt x="2021" y="1354"/>
                    <a:pt x="2078" y="1305"/>
                    <a:pt x="2120" y="1172"/>
                  </a:cubicBezTo>
                  <a:cubicBezTo>
                    <a:pt x="2251" y="696"/>
                    <a:pt x="1906" y="195"/>
                    <a:pt x="1370" y="53"/>
                  </a:cubicBezTo>
                  <a:cubicBezTo>
                    <a:pt x="1254" y="17"/>
                    <a:pt x="1139" y="1"/>
                    <a:pt x="102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 name="Google Shape;364;p30"/>
            <p:cNvSpPr/>
            <p:nvPr/>
          </p:nvSpPr>
          <p:spPr>
            <a:xfrm flipH="1">
              <a:off x="6446289" y="2899473"/>
              <a:ext cx="63154" cy="37570"/>
            </a:xfrm>
            <a:custGeom>
              <a:avLst/>
              <a:gdLst/>
              <a:ahLst/>
              <a:cxnLst/>
              <a:rect l="l" t="t" r="r" b="b"/>
              <a:pathLst>
                <a:path w="1644" h="978" extrusionOk="0">
                  <a:moveTo>
                    <a:pt x="845" y="1"/>
                  </a:moveTo>
                  <a:cubicBezTo>
                    <a:pt x="833" y="1"/>
                    <a:pt x="822" y="1"/>
                    <a:pt x="810" y="1"/>
                  </a:cubicBezTo>
                  <a:cubicBezTo>
                    <a:pt x="370" y="1"/>
                    <a:pt x="0" y="227"/>
                    <a:pt x="0" y="501"/>
                  </a:cubicBezTo>
                  <a:cubicBezTo>
                    <a:pt x="0" y="756"/>
                    <a:pt x="351" y="978"/>
                    <a:pt x="799" y="978"/>
                  </a:cubicBezTo>
                  <a:cubicBezTo>
                    <a:pt x="810" y="978"/>
                    <a:pt x="822" y="978"/>
                    <a:pt x="834" y="977"/>
                  </a:cubicBezTo>
                  <a:cubicBezTo>
                    <a:pt x="1286" y="977"/>
                    <a:pt x="1644" y="751"/>
                    <a:pt x="1644" y="477"/>
                  </a:cubicBezTo>
                  <a:cubicBezTo>
                    <a:pt x="1644" y="222"/>
                    <a:pt x="1293" y="1"/>
                    <a:pt x="845" y="1"/>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365;p30"/>
            <p:cNvSpPr/>
            <p:nvPr/>
          </p:nvSpPr>
          <p:spPr>
            <a:xfrm flipH="1">
              <a:off x="6814929" y="2903084"/>
              <a:ext cx="63615" cy="37186"/>
            </a:xfrm>
            <a:custGeom>
              <a:avLst/>
              <a:gdLst/>
              <a:ahLst/>
              <a:cxnLst/>
              <a:rect l="l" t="t" r="r" b="b"/>
              <a:pathLst>
                <a:path w="1656" h="968" extrusionOk="0">
                  <a:moveTo>
                    <a:pt x="889" y="0"/>
                  </a:moveTo>
                  <a:cubicBezTo>
                    <a:pt x="867" y="0"/>
                    <a:pt x="844" y="1"/>
                    <a:pt x="822" y="2"/>
                  </a:cubicBezTo>
                  <a:cubicBezTo>
                    <a:pt x="381" y="2"/>
                    <a:pt x="0" y="228"/>
                    <a:pt x="0" y="490"/>
                  </a:cubicBezTo>
                  <a:cubicBezTo>
                    <a:pt x="0" y="757"/>
                    <a:pt x="361" y="967"/>
                    <a:pt x="798" y="967"/>
                  </a:cubicBezTo>
                  <a:cubicBezTo>
                    <a:pt x="810" y="967"/>
                    <a:pt x="822" y="967"/>
                    <a:pt x="834" y="967"/>
                  </a:cubicBezTo>
                  <a:cubicBezTo>
                    <a:pt x="1298" y="967"/>
                    <a:pt x="1655" y="740"/>
                    <a:pt x="1655" y="478"/>
                  </a:cubicBezTo>
                  <a:cubicBezTo>
                    <a:pt x="1655" y="218"/>
                    <a:pt x="1321" y="0"/>
                    <a:pt x="889" y="0"/>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366;p30"/>
            <p:cNvSpPr/>
            <p:nvPr/>
          </p:nvSpPr>
          <p:spPr>
            <a:xfrm flipH="1">
              <a:off x="6611861" y="2940655"/>
              <a:ext cx="36648" cy="26084"/>
            </a:xfrm>
            <a:custGeom>
              <a:avLst/>
              <a:gdLst/>
              <a:ahLst/>
              <a:cxnLst/>
              <a:rect l="l" t="t" r="r" b="b"/>
              <a:pathLst>
                <a:path w="954" h="679" extrusionOk="0">
                  <a:moveTo>
                    <a:pt x="953" y="155"/>
                  </a:moveTo>
                  <a:lnTo>
                    <a:pt x="953" y="155"/>
                  </a:lnTo>
                  <a:cubicBezTo>
                    <a:pt x="953" y="155"/>
                    <a:pt x="953" y="156"/>
                    <a:pt x="953" y="156"/>
                  </a:cubicBezTo>
                  <a:lnTo>
                    <a:pt x="953" y="156"/>
                  </a:lnTo>
                  <a:cubicBezTo>
                    <a:pt x="954" y="155"/>
                    <a:pt x="954" y="155"/>
                    <a:pt x="953" y="155"/>
                  </a:cubicBezTo>
                  <a:close/>
                  <a:moveTo>
                    <a:pt x="1" y="1"/>
                  </a:moveTo>
                  <a:cubicBezTo>
                    <a:pt x="1" y="1"/>
                    <a:pt x="263" y="679"/>
                    <a:pt x="559" y="679"/>
                  </a:cubicBezTo>
                  <a:cubicBezTo>
                    <a:pt x="690" y="679"/>
                    <a:pt x="829" y="544"/>
                    <a:pt x="953" y="156"/>
                  </a:cubicBezTo>
                  <a:lnTo>
                    <a:pt x="953" y="156"/>
                  </a:lnTo>
                  <a:cubicBezTo>
                    <a:pt x="946" y="160"/>
                    <a:pt x="838" y="198"/>
                    <a:pt x="669" y="198"/>
                  </a:cubicBezTo>
                  <a:cubicBezTo>
                    <a:pt x="495" y="198"/>
                    <a:pt x="258" y="158"/>
                    <a:pt x="1" y="1"/>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367;p30"/>
            <p:cNvSpPr/>
            <p:nvPr/>
          </p:nvSpPr>
          <p:spPr>
            <a:xfrm flipH="1">
              <a:off x="6574829" y="2800244"/>
              <a:ext cx="75946" cy="148666"/>
            </a:xfrm>
            <a:custGeom>
              <a:avLst/>
              <a:gdLst/>
              <a:ahLst/>
              <a:cxnLst/>
              <a:rect l="l" t="t" r="r" b="b"/>
              <a:pathLst>
                <a:path w="1977" h="3870" extrusionOk="0">
                  <a:moveTo>
                    <a:pt x="167" y="0"/>
                  </a:moveTo>
                  <a:cubicBezTo>
                    <a:pt x="131" y="560"/>
                    <a:pt x="131" y="1143"/>
                    <a:pt x="203" y="1691"/>
                  </a:cubicBezTo>
                  <a:cubicBezTo>
                    <a:pt x="215" y="1846"/>
                    <a:pt x="239" y="1977"/>
                    <a:pt x="262" y="2132"/>
                  </a:cubicBezTo>
                  <a:cubicBezTo>
                    <a:pt x="298" y="2274"/>
                    <a:pt x="322" y="2429"/>
                    <a:pt x="381" y="2560"/>
                  </a:cubicBezTo>
                  <a:cubicBezTo>
                    <a:pt x="417" y="2620"/>
                    <a:pt x="465" y="2691"/>
                    <a:pt x="524" y="2751"/>
                  </a:cubicBezTo>
                  <a:cubicBezTo>
                    <a:pt x="560" y="2804"/>
                    <a:pt x="629" y="2831"/>
                    <a:pt x="702" y="2831"/>
                  </a:cubicBezTo>
                  <a:cubicBezTo>
                    <a:pt x="726" y="2831"/>
                    <a:pt x="751" y="2828"/>
                    <a:pt x="774" y="2822"/>
                  </a:cubicBezTo>
                  <a:cubicBezTo>
                    <a:pt x="929" y="2798"/>
                    <a:pt x="1048" y="2691"/>
                    <a:pt x="1167" y="2632"/>
                  </a:cubicBezTo>
                  <a:cubicBezTo>
                    <a:pt x="1268" y="2577"/>
                    <a:pt x="1354" y="2536"/>
                    <a:pt x="1442" y="2536"/>
                  </a:cubicBezTo>
                  <a:cubicBezTo>
                    <a:pt x="1469" y="2536"/>
                    <a:pt x="1497" y="2540"/>
                    <a:pt x="1524" y="2548"/>
                  </a:cubicBezTo>
                  <a:cubicBezTo>
                    <a:pt x="1560" y="2548"/>
                    <a:pt x="1596" y="2560"/>
                    <a:pt x="1620" y="2572"/>
                  </a:cubicBezTo>
                  <a:cubicBezTo>
                    <a:pt x="1643" y="2584"/>
                    <a:pt x="1667" y="2620"/>
                    <a:pt x="1691" y="2632"/>
                  </a:cubicBezTo>
                  <a:cubicBezTo>
                    <a:pt x="1739" y="2655"/>
                    <a:pt x="1786" y="2703"/>
                    <a:pt x="1798" y="2763"/>
                  </a:cubicBezTo>
                  <a:cubicBezTo>
                    <a:pt x="1846" y="2882"/>
                    <a:pt x="1822" y="3013"/>
                    <a:pt x="1763" y="3132"/>
                  </a:cubicBezTo>
                  <a:cubicBezTo>
                    <a:pt x="1703" y="3251"/>
                    <a:pt x="1632" y="3370"/>
                    <a:pt x="1524" y="3465"/>
                  </a:cubicBezTo>
                  <a:cubicBezTo>
                    <a:pt x="1334" y="3644"/>
                    <a:pt x="1084" y="3775"/>
                    <a:pt x="798" y="3786"/>
                  </a:cubicBezTo>
                  <a:cubicBezTo>
                    <a:pt x="761" y="3791"/>
                    <a:pt x="723" y="3793"/>
                    <a:pt x="686" y="3793"/>
                  </a:cubicBezTo>
                  <a:cubicBezTo>
                    <a:pt x="441" y="3793"/>
                    <a:pt x="207" y="3696"/>
                    <a:pt x="0" y="3572"/>
                  </a:cubicBezTo>
                  <a:lnTo>
                    <a:pt x="0" y="3572"/>
                  </a:lnTo>
                  <a:cubicBezTo>
                    <a:pt x="215" y="3751"/>
                    <a:pt x="500" y="3870"/>
                    <a:pt x="798" y="3870"/>
                  </a:cubicBezTo>
                  <a:cubicBezTo>
                    <a:pt x="1084" y="3846"/>
                    <a:pt x="1382" y="3727"/>
                    <a:pt x="1608" y="3536"/>
                  </a:cubicBezTo>
                  <a:cubicBezTo>
                    <a:pt x="1715" y="3429"/>
                    <a:pt x="1810" y="3310"/>
                    <a:pt x="1870" y="3179"/>
                  </a:cubicBezTo>
                  <a:cubicBezTo>
                    <a:pt x="1929" y="3048"/>
                    <a:pt x="1977" y="2882"/>
                    <a:pt x="1917" y="2715"/>
                  </a:cubicBezTo>
                  <a:cubicBezTo>
                    <a:pt x="1894" y="2643"/>
                    <a:pt x="1834" y="2572"/>
                    <a:pt x="1774" y="2524"/>
                  </a:cubicBezTo>
                  <a:cubicBezTo>
                    <a:pt x="1727" y="2501"/>
                    <a:pt x="1691" y="2465"/>
                    <a:pt x="1667" y="2453"/>
                  </a:cubicBezTo>
                  <a:cubicBezTo>
                    <a:pt x="1620" y="2441"/>
                    <a:pt x="1596" y="2417"/>
                    <a:pt x="1548" y="2405"/>
                  </a:cubicBezTo>
                  <a:cubicBezTo>
                    <a:pt x="1507" y="2394"/>
                    <a:pt x="1466" y="2388"/>
                    <a:pt x="1426" y="2388"/>
                  </a:cubicBezTo>
                  <a:cubicBezTo>
                    <a:pt x="1302" y="2388"/>
                    <a:pt x="1183" y="2438"/>
                    <a:pt x="1084" y="2501"/>
                  </a:cubicBezTo>
                  <a:cubicBezTo>
                    <a:pt x="953" y="2572"/>
                    <a:pt x="846" y="2655"/>
                    <a:pt x="727" y="2691"/>
                  </a:cubicBezTo>
                  <a:cubicBezTo>
                    <a:pt x="711" y="2695"/>
                    <a:pt x="696" y="2698"/>
                    <a:pt x="682" y="2698"/>
                  </a:cubicBezTo>
                  <a:cubicBezTo>
                    <a:pt x="654" y="2698"/>
                    <a:pt x="627" y="2687"/>
                    <a:pt x="596" y="2655"/>
                  </a:cubicBezTo>
                  <a:cubicBezTo>
                    <a:pt x="548" y="2632"/>
                    <a:pt x="524" y="2572"/>
                    <a:pt x="489" y="2513"/>
                  </a:cubicBezTo>
                  <a:cubicBezTo>
                    <a:pt x="370" y="2262"/>
                    <a:pt x="346" y="1977"/>
                    <a:pt x="298" y="1691"/>
                  </a:cubicBezTo>
                  <a:cubicBezTo>
                    <a:pt x="250" y="1417"/>
                    <a:pt x="227" y="1131"/>
                    <a:pt x="203" y="846"/>
                  </a:cubicBezTo>
                  <a:lnTo>
                    <a:pt x="167" y="0"/>
                  </a:lnTo>
                  <a:close/>
                </a:path>
              </a:pathLst>
            </a:custGeom>
            <a:solidFill>
              <a:srgbClr val="E580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368;p30"/>
            <p:cNvSpPr/>
            <p:nvPr/>
          </p:nvSpPr>
          <p:spPr>
            <a:xfrm flipH="1">
              <a:off x="6395964" y="2700516"/>
              <a:ext cx="67303" cy="132224"/>
            </a:xfrm>
            <a:custGeom>
              <a:avLst/>
              <a:gdLst/>
              <a:ahLst/>
              <a:cxnLst/>
              <a:rect l="l" t="t" r="r" b="b"/>
              <a:pathLst>
                <a:path w="1752" h="3442" extrusionOk="0">
                  <a:moveTo>
                    <a:pt x="1120" y="1"/>
                  </a:moveTo>
                  <a:lnTo>
                    <a:pt x="1" y="286"/>
                  </a:lnTo>
                  <a:cubicBezTo>
                    <a:pt x="1" y="286"/>
                    <a:pt x="49" y="2299"/>
                    <a:pt x="1454" y="3442"/>
                  </a:cubicBezTo>
                  <a:cubicBezTo>
                    <a:pt x="1454" y="3442"/>
                    <a:pt x="1751" y="1215"/>
                    <a:pt x="112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369;p30"/>
            <p:cNvSpPr/>
            <p:nvPr/>
          </p:nvSpPr>
          <p:spPr>
            <a:xfrm flipH="1">
              <a:off x="6375425" y="2514121"/>
              <a:ext cx="574957" cy="344237"/>
            </a:xfrm>
            <a:custGeom>
              <a:avLst/>
              <a:gdLst/>
              <a:ahLst/>
              <a:cxnLst/>
              <a:rect l="l" t="t" r="r" b="b"/>
              <a:pathLst>
                <a:path w="14967" h="8961" extrusionOk="0">
                  <a:moveTo>
                    <a:pt x="8208" y="1"/>
                  </a:moveTo>
                  <a:cubicBezTo>
                    <a:pt x="5020" y="1"/>
                    <a:pt x="1746" y="2141"/>
                    <a:pt x="1870" y="3269"/>
                  </a:cubicBezTo>
                  <a:cubicBezTo>
                    <a:pt x="1870" y="3269"/>
                    <a:pt x="1300" y="2756"/>
                    <a:pt x="997" y="2756"/>
                  </a:cubicBezTo>
                  <a:cubicBezTo>
                    <a:pt x="990" y="2756"/>
                    <a:pt x="984" y="2757"/>
                    <a:pt x="977" y="2757"/>
                  </a:cubicBezTo>
                  <a:cubicBezTo>
                    <a:pt x="679" y="2793"/>
                    <a:pt x="1715" y="3448"/>
                    <a:pt x="1715" y="3448"/>
                  </a:cubicBezTo>
                  <a:cubicBezTo>
                    <a:pt x="1715" y="3448"/>
                    <a:pt x="1407" y="3371"/>
                    <a:pt x="1080" y="3371"/>
                  </a:cubicBezTo>
                  <a:cubicBezTo>
                    <a:pt x="862" y="3371"/>
                    <a:pt x="637" y="3405"/>
                    <a:pt x="489" y="3519"/>
                  </a:cubicBezTo>
                  <a:cubicBezTo>
                    <a:pt x="298" y="3662"/>
                    <a:pt x="605" y="3698"/>
                    <a:pt x="959" y="3698"/>
                  </a:cubicBezTo>
                  <a:cubicBezTo>
                    <a:pt x="1313" y="3698"/>
                    <a:pt x="1715" y="3662"/>
                    <a:pt x="1715" y="3662"/>
                  </a:cubicBezTo>
                  <a:lnTo>
                    <a:pt x="1715" y="3662"/>
                  </a:lnTo>
                  <a:cubicBezTo>
                    <a:pt x="1715" y="3662"/>
                    <a:pt x="501" y="3805"/>
                    <a:pt x="251" y="4281"/>
                  </a:cubicBezTo>
                  <a:cubicBezTo>
                    <a:pt x="1" y="4757"/>
                    <a:pt x="477" y="7532"/>
                    <a:pt x="477" y="7532"/>
                  </a:cubicBezTo>
                  <a:lnTo>
                    <a:pt x="727" y="7555"/>
                  </a:lnTo>
                  <a:lnTo>
                    <a:pt x="906" y="8960"/>
                  </a:lnTo>
                  <a:cubicBezTo>
                    <a:pt x="906" y="8960"/>
                    <a:pt x="2608" y="8044"/>
                    <a:pt x="3037" y="5591"/>
                  </a:cubicBezTo>
                  <a:cubicBezTo>
                    <a:pt x="3037" y="5591"/>
                    <a:pt x="3125" y="5613"/>
                    <a:pt x="3276" y="5613"/>
                  </a:cubicBezTo>
                  <a:cubicBezTo>
                    <a:pt x="3655" y="5613"/>
                    <a:pt x="4430" y="5473"/>
                    <a:pt x="5180" y="4484"/>
                  </a:cubicBezTo>
                  <a:cubicBezTo>
                    <a:pt x="5180" y="4484"/>
                    <a:pt x="8223" y="5688"/>
                    <a:pt x="11056" y="5688"/>
                  </a:cubicBezTo>
                  <a:cubicBezTo>
                    <a:pt x="12596" y="5688"/>
                    <a:pt x="14074" y="5332"/>
                    <a:pt x="14967" y="4234"/>
                  </a:cubicBezTo>
                  <a:cubicBezTo>
                    <a:pt x="14967" y="4234"/>
                    <a:pt x="14169" y="1995"/>
                    <a:pt x="10490" y="436"/>
                  </a:cubicBezTo>
                  <a:cubicBezTo>
                    <a:pt x="9769" y="130"/>
                    <a:pt x="8991" y="1"/>
                    <a:pt x="820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370;p30"/>
            <p:cNvSpPr/>
            <p:nvPr/>
          </p:nvSpPr>
          <p:spPr>
            <a:xfrm flipH="1">
              <a:off x="6656694" y="2960324"/>
              <a:ext cx="70914" cy="49747"/>
            </a:xfrm>
            <a:custGeom>
              <a:avLst/>
              <a:gdLst/>
              <a:ahLst/>
              <a:cxnLst/>
              <a:rect l="l" t="t" r="r" b="b"/>
              <a:pathLst>
                <a:path w="1846" h="1295" extrusionOk="0">
                  <a:moveTo>
                    <a:pt x="0" y="0"/>
                  </a:moveTo>
                  <a:cubicBezTo>
                    <a:pt x="0" y="1"/>
                    <a:pt x="303" y="1295"/>
                    <a:pt x="872" y="1295"/>
                  </a:cubicBezTo>
                  <a:cubicBezTo>
                    <a:pt x="1139" y="1295"/>
                    <a:pt x="1465" y="1009"/>
                    <a:pt x="1846" y="167"/>
                  </a:cubicBezTo>
                  <a:lnTo>
                    <a:pt x="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 name="Google Shape;371;p30"/>
            <p:cNvSpPr/>
            <p:nvPr/>
          </p:nvSpPr>
          <p:spPr>
            <a:xfrm flipH="1">
              <a:off x="6542794" y="3282328"/>
              <a:ext cx="226917" cy="81440"/>
            </a:xfrm>
            <a:custGeom>
              <a:avLst/>
              <a:gdLst/>
              <a:ahLst/>
              <a:cxnLst/>
              <a:rect l="l" t="t" r="r" b="b"/>
              <a:pathLst>
                <a:path w="5907" h="2120" extrusionOk="0">
                  <a:moveTo>
                    <a:pt x="1" y="1215"/>
                  </a:moveTo>
                  <a:lnTo>
                    <a:pt x="644" y="1989"/>
                  </a:lnTo>
                  <a:lnTo>
                    <a:pt x="2906" y="203"/>
                  </a:lnTo>
                  <a:lnTo>
                    <a:pt x="5120" y="2120"/>
                  </a:lnTo>
                  <a:lnTo>
                    <a:pt x="5906" y="1155"/>
                  </a:lnTo>
                  <a:lnTo>
                    <a:pt x="2870" y="0"/>
                  </a:lnTo>
                  <a:close/>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372;p30"/>
            <p:cNvSpPr/>
            <p:nvPr/>
          </p:nvSpPr>
          <p:spPr>
            <a:xfrm flipH="1">
              <a:off x="6651199" y="3326237"/>
              <a:ext cx="15136" cy="14675"/>
            </a:xfrm>
            <a:custGeom>
              <a:avLst/>
              <a:gdLst/>
              <a:ahLst/>
              <a:cxnLst/>
              <a:rect l="l" t="t" r="r" b="b"/>
              <a:pathLst>
                <a:path w="394" h="382" extrusionOk="0">
                  <a:moveTo>
                    <a:pt x="191" y="0"/>
                  </a:moveTo>
                  <a:cubicBezTo>
                    <a:pt x="84" y="0"/>
                    <a:pt x="1" y="84"/>
                    <a:pt x="1" y="191"/>
                  </a:cubicBezTo>
                  <a:cubicBezTo>
                    <a:pt x="1" y="298"/>
                    <a:pt x="96" y="381"/>
                    <a:pt x="191" y="381"/>
                  </a:cubicBezTo>
                  <a:cubicBezTo>
                    <a:pt x="298" y="381"/>
                    <a:pt x="394" y="298"/>
                    <a:pt x="394" y="191"/>
                  </a:cubicBezTo>
                  <a:cubicBezTo>
                    <a:pt x="394" y="84"/>
                    <a:pt x="310" y="0"/>
                    <a:pt x="191" y="0"/>
                  </a:cubicBezTo>
                  <a:close/>
                </a:path>
              </a:pathLst>
            </a:custGeom>
            <a:solidFill>
              <a:srgbClr val="C4DB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373;p30"/>
            <p:cNvSpPr/>
            <p:nvPr/>
          </p:nvSpPr>
          <p:spPr>
            <a:xfrm flipH="1">
              <a:off x="6650738" y="3446057"/>
              <a:ext cx="15136" cy="15136"/>
            </a:xfrm>
            <a:custGeom>
              <a:avLst/>
              <a:gdLst/>
              <a:ahLst/>
              <a:cxnLst/>
              <a:rect l="l" t="t" r="r" b="b"/>
              <a:pathLst>
                <a:path w="394" h="394" extrusionOk="0">
                  <a:moveTo>
                    <a:pt x="203" y="1"/>
                  </a:moveTo>
                  <a:cubicBezTo>
                    <a:pt x="96" y="1"/>
                    <a:pt x="1" y="96"/>
                    <a:pt x="1" y="203"/>
                  </a:cubicBezTo>
                  <a:cubicBezTo>
                    <a:pt x="1" y="299"/>
                    <a:pt x="96" y="394"/>
                    <a:pt x="203" y="394"/>
                  </a:cubicBezTo>
                  <a:cubicBezTo>
                    <a:pt x="298" y="394"/>
                    <a:pt x="393" y="299"/>
                    <a:pt x="393" y="203"/>
                  </a:cubicBezTo>
                  <a:cubicBezTo>
                    <a:pt x="393" y="96"/>
                    <a:pt x="322" y="1"/>
                    <a:pt x="203" y="1"/>
                  </a:cubicBezTo>
                  <a:close/>
                </a:path>
              </a:pathLst>
            </a:custGeom>
            <a:solidFill>
              <a:srgbClr val="C4DB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374;p30"/>
            <p:cNvSpPr/>
            <p:nvPr/>
          </p:nvSpPr>
          <p:spPr>
            <a:xfrm flipH="1">
              <a:off x="6650277" y="3594727"/>
              <a:ext cx="15136" cy="15136"/>
            </a:xfrm>
            <a:custGeom>
              <a:avLst/>
              <a:gdLst/>
              <a:ahLst/>
              <a:cxnLst/>
              <a:rect l="l" t="t" r="r" b="b"/>
              <a:pathLst>
                <a:path w="394" h="394" extrusionOk="0">
                  <a:moveTo>
                    <a:pt x="203" y="0"/>
                  </a:moveTo>
                  <a:cubicBezTo>
                    <a:pt x="96" y="0"/>
                    <a:pt x="0" y="96"/>
                    <a:pt x="0" y="203"/>
                  </a:cubicBezTo>
                  <a:cubicBezTo>
                    <a:pt x="0" y="298"/>
                    <a:pt x="96" y="393"/>
                    <a:pt x="203" y="393"/>
                  </a:cubicBezTo>
                  <a:cubicBezTo>
                    <a:pt x="310" y="393"/>
                    <a:pt x="393" y="298"/>
                    <a:pt x="393" y="203"/>
                  </a:cubicBezTo>
                  <a:cubicBezTo>
                    <a:pt x="393" y="96"/>
                    <a:pt x="322" y="24"/>
                    <a:pt x="203" y="0"/>
                  </a:cubicBezTo>
                  <a:close/>
                </a:path>
              </a:pathLst>
            </a:custGeom>
            <a:solidFill>
              <a:srgbClr val="C4DB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375;p30"/>
            <p:cNvSpPr/>
            <p:nvPr/>
          </p:nvSpPr>
          <p:spPr>
            <a:xfrm flipH="1">
              <a:off x="6648894" y="3729184"/>
              <a:ext cx="15136" cy="15136"/>
            </a:xfrm>
            <a:custGeom>
              <a:avLst/>
              <a:gdLst/>
              <a:ahLst/>
              <a:cxnLst/>
              <a:rect l="l" t="t" r="r" b="b"/>
              <a:pathLst>
                <a:path w="394" h="394" extrusionOk="0">
                  <a:moveTo>
                    <a:pt x="191" y="1"/>
                  </a:moveTo>
                  <a:cubicBezTo>
                    <a:pt x="83" y="1"/>
                    <a:pt x="0" y="96"/>
                    <a:pt x="0" y="191"/>
                  </a:cubicBezTo>
                  <a:cubicBezTo>
                    <a:pt x="0" y="298"/>
                    <a:pt x="83" y="394"/>
                    <a:pt x="191" y="394"/>
                  </a:cubicBezTo>
                  <a:cubicBezTo>
                    <a:pt x="298" y="394"/>
                    <a:pt x="393" y="298"/>
                    <a:pt x="393" y="191"/>
                  </a:cubicBezTo>
                  <a:cubicBezTo>
                    <a:pt x="393" y="96"/>
                    <a:pt x="298" y="1"/>
                    <a:pt x="191" y="1"/>
                  </a:cubicBezTo>
                  <a:close/>
                </a:path>
              </a:pathLst>
            </a:custGeom>
            <a:solidFill>
              <a:srgbClr val="C4DB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376;p30"/>
            <p:cNvSpPr/>
            <p:nvPr/>
          </p:nvSpPr>
          <p:spPr>
            <a:xfrm flipH="1">
              <a:off x="6648471" y="3863679"/>
              <a:ext cx="15097" cy="14675"/>
            </a:xfrm>
            <a:custGeom>
              <a:avLst/>
              <a:gdLst/>
              <a:ahLst/>
              <a:cxnLst/>
              <a:rect l="l" t="t" r="r" b="b"/>
              <a:pathLst>
                <a:path w="393" h="382" extrusionOk="0">
                  <a:moveTo>
                    <a:pt x="202" y="0"/>
                  </a:moveTo>
                  <a:cubicBezTo>
                    <a:pt x="95" y="0"/>
                    <a:pt x="0" y="84"/>
                    <a:pt x="0" y="191"/>
                  </a:cubicBezTo>
                  <a:cubicBezTo>
                    <a:pt x="0" y="298"/>
                    <a:pt x="95" y="381"/>
                    <a:pt x="202" y="381"/>
                  </a:cubicBezTo>
                  <a:cubicBezTo>
                    <a:pt x="298" y="381"/>
                    <a:pt x="393" y="298"/>
                    <a:pt x="393" y="191"/>
                  </a:cubicBezTo>
                  <a:cubicBezTo>
                    <a:pt x="393" y="84"/>
                    <a:pt x="298" y="12"/>
                    <a:pt x="202" y="0"/>
                  </a:cubicBezTo>
                  <a:close/>
                </a:path>
              </a:pathLst>
            </a:custGeom>
            <a:solidFill>
              <a:srgbClr val="C4DB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377;p30"/>
            <p:cNvSpPr/>
            <p:nvPr/>
          </p:nvSpPr>
          <p:spPr>
            <a:xfrm flipH="1">
              <a:off x="6270193" y="3331270"/>
              <a:ext cx="188925" cy="136796"/>
            </a:xfrm>
            <a:custGeom>
              <a:avLst/>
              <a:gdLst/>
              <a:ahLst/>
              <a:cxnLst/>
              <a:rect l="l" t="t" r="r" b="b"/>
              <a:pathLst>
                <a:path w="4918" h="3561" extrusionOk="0">
                  <a:moveTo>
                    <a:pt x="2074" y="0"/>
                  </a:moveTo>
                  <a:cubicBezTo>
                    <a:pt x="1346" y="0"/>
                    <a:pt x="599" y="24"/>
                    <a:pt x="0" y="96"/>
                  </a:cubicBezTo>
                  <a:lnTo>
                    <a:pt x="179" y="3346"/>
                  </a:lnTo>
                  <a:lnTo>
                    <a:pt x="4417" y="3560"/>
                  </a:lnTo>
                  <a:cubicBezTo>
                    <a:pt x="4417" y="3560"/>
                    <a:pt x="4894" y="1596"/>
                    <a:pt x="4917" y="96"/>
                  </a:cubicBezTo>
                  <a:cubicBezTo>
                    <a:pt x="4917" y="96"/>
                    <a:pt x="3531" y="0"/>
                    <a:pt x="207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30"/>
            <p:cNvSpPr/>
            <p:nvPr/>
          </p:nvSpPr>
          <p:spPr>
            <a:xfrm flipH="1">
              <a:off x="6805794" y="3838324"/>
              <a:ext cx="370974" cy="993642"/>
            </a:xfrm>
            <a:custGeom>
              <a:avLst/>
              <a:gdLst/>
              <a:ahLst/>
              <a:cxnLst/>
              <a:rect l="l" t="t" r="r" b="b"/>
              <a:pathLst>
                <a:path w="9657" h="25866" extrusionOk="0">
                  <a:moveTo>
                    <a:pt x="4239" y="0"/>
                  </a:moveTo>
                  <a:cubicBezTo>
                    <a:pt x="4117" y="0"/>
                    <a:pt x="3994" y="6"/>
                    <a:pt x="3870" y="17"/>
                  </a:cubicBezTo>
                  <a:cubicBezTo>
                    <a:pt x="1655" y="208"/>
                    <a:pt x="0" y="2172"/>
                    <a:pt x="203" y="4399"/>
                  </a:cubicBezTo>
                  <a:lnTo>
                    <a:pt x="3513" y="25866"/>
                  </a:lnTo>
                  <a:lnTo>
                    <a:pt x="9656" y="25330"/>
                  </a:lnTo>
                  <a:lnTo>
                    <a:pt x="8239" y="3684"/>
                  </a:lnTo>
                  <a:cubicBezTo>
                    <a:pt x="8060" y="1582"/>
                    <a:pt x="6298" y="0"/>
                    <a:pt x="423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 name="Google Shape;379;p30"/>
            <p:cNvSpPr/>
            <p:nvPr/>
          </p:nvSpPr>
          <p:spPr>
            <a:xfrm flipH="1">
              <a:off x="6835981" y="3984420"/>
              <a:ext cx="55394" cy="803181"/>
            </a:xfrm>
            <a:custGeom>
              <a:avLst/>
              <a:gdLst/>
              <a:ahLst/>
              <a:cxnLst/>
              <a:rect l="l" t="t" r="r" b="b"/>
              <a:pathLst>
                <a:path w="1442" h="20908" fill="none" extrusionOk="0">
                  <a:moveTo>
                    <a:pt x="1" y="1"/>
                  </a:moveTo>
                  <a:lnTo>
                    <a:pt x="1441" y="20908"/>
                  </a:lnTo>
                </a:path>
              </a:pathLst>
            </a:custGeom>
            <a:solidFill>
              <a:schemeClr val="dk2"/>
            </a:solidFill>
            <a:ln w="3875" cap="flat" cmpd="sng">
              <a:solidFill>
                <a:srgbClr val="5F5F60"/>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380;p30"/>
            <p:cNvSpPr/>
            <p:nvPr/>
          </p:nvSpPr>
          <p:spPr>
            <a:xfrm flipH="1">
              <a:off x="6785665" y="4811365"/>
              <a:ext cx="384726" cy="132685"/>
            </a:xfrm>
            <a:custGeom>
              <a:avLst/>
              <a:gdLst/>
              <a:ahLst/>
              <a:cxnLst/>
              <a:rect l="l" t="t" r="r" b="b"/>
              <a:pathLst>
                <a:path w="10015" h="3454" extrusionOk="0">
                  <a:moveTo>
                    <a:pt x="9478" y="1"/>
                  </a:moveTo>
                  <a:lnTo>
                    <a:pt x="3311" y="537"/>
                  </a:lnTo>
                  <a:cubicBezTo>
                    <a:pt x="3311" y="537"/>
                    <a:pt x="1942" y="2216"/>
                    <a:pt x="1" y="2894"/>
                  </a:cubicBezTo>
                  <a:lnTo>
                    <a:pt x="251" y="3454"/>
                  </a:lnTo>
                  <a:lnTo>
                    <a:pt x="10014" y="3454"/>
                  </a:lnTo>
                  <a:cubicBezTo>
                    <a:pt x="10014" y="3454"/>
                    <a:pt x="9847" y="2120"/>
                    <a:pt x="947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381;p30"/>
            <p:cNvSpPr/>
            <p:nvPr/>
          </p:nvSpPr>
          <p:spPr>
            <a:xfrm flipH="1">
              <a:off x="6785242" y="4933490"/>
              <a:ext cx="380116" cy="10564"/>
            </a:xfrm>
            <a:custGeom>
              <a:avLst/>
              <a:gdLst/>
              <a:ahLst/>
              <a:cxnLst/>
              <a:rect l="l" t="t" r="r" b="b"/>
              <a:pathLst>
                <a:path w="9895" h="275" extrusionOk="0">
                  <a:moveTo>
                    <a:pt x="1" y="1"/>
                  </a:moveTo>
                  <a:lnTo>
                    <a:pt x="120" y="275"/>
                  </a:lnTo>
                  <a:lnTo>
                    <a:pt x="9895" y="275"/>
                  </a:lnTo>
                  <a:lnTo>
                    <a:pt x="9883" y="60"/>
                  </a:lnTo>
                  <a:lnTo>
                    <a:pt x="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382;p30"/>
            <p:cNvSpPr/>
            <p:nvPr/>
          </p:nvSpPr>
          <p:spPr>
            <a:xfrm flipH="1">
              <a:off x="6136203" y="3838324"/>
              <a:ext cx="370974" cy="993642"/>
            </a:xfrm>
            <a:custGeom>
              <a:avLst/>
              <a:gdLst/>
              <a:ahLst/>
              <a:cxnLst/>
              <a:rect l="l" t="t" r="r" b="b"/>
              <a:pathLst>
                <a:path w="9657" h="25866" extrusionOk="0">
                  <a:moveTo>
                    <a:pt x="5419" y="0"/>
                  </a:moveTo>
                  <a:cubicBezTo>
                    <a:pt x="3359" y="0"/>
                    <a:pt x="1597" y="1582"/>
                    <a:pt x="1406" y="3684"/>
                  </a:cubicBezTo>
                  <a:lnTo>
                    <a:pt x="1" y="25330"/>
                  </a:lnTo>
                  <a:lnTo>
                    <a:pt x="6145" y="25866"/>
                  </a:lnTo>
                  <a:lnTo>
                    <a:pt x="9443" y="4399"/>
                  </a:lnTo>
                  <a:cubicBezTo>
                    <a:pt x="9657" y="2172"/>
                    <a:pt x="8002" y="208"/>
                    <a:pt x="5787" y="17"/>
                  </a:cubicBezTo>
                  <a:cubicBezTo>
                    <a:pt x="5664" y="6"/>
                    <a:pt x="5541" y="0"/>
                    <a:pt x="541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383;p30"/>
            <p:cNvSpPr/>
            <p:nvPr/>
          </p:nvSpPr>
          <p:spPr>
            <a:xfrm flipH="1">
              <a:off x="6422048" y="3984420"/>
              <a:ext cx="55855" cy="803181"/>
            </a:xfrm>
            <a:custGeom>
              <a:avLst/>
              <a:gdLst/>
              <a:ahLst/>
              <a:cxnLst/>
              <a:rect l="l" t="t" r="r" b="b"/>
              <a:pathLst>
                <a:path w="1454" h="20908" fill="none" extrusionOk="0">
                  <a:moveTo>
                    <a:pt x="1454" y="1"/>
                  </a:moveTo>
                  <a:lnTo>
                    <a:pt x="1" y="20908"/>
                  </a:lnTo>
                </a:path>
              </a:pathLst>
            </a:custGeom>
            <a:solidFill>
              <a:schemeClr val="dk2"/>
            </a:solidFill>
            <a:ln w="3875" cap="flat" cmpd="sng">
              <a:solidFill>
                <a:srgbClr val="5F5F60"/>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30"/>
            <p:cNvSpPr/>
            <p:nvPr/>
          </p:nvSpPr>
          <p:spPr>
            <a:xfrm flipH="1">
              <a:off x="6143041" y="4811365"/>
              <a:ext cx="384688" cy="132685"/>
            </a:xfrm>
            <a:custGeom>
              <a:avLst/>
              <a:gdLst/>
              <a:ahLst/>
              <a:cxnLst/>
              <a:rect l="l" t="t" r="r" b="b"/>
              <a:pathLst>
                <a:path w="10014" h="3454" extrusionOk="0">
                  <a:moveTo>
                    <a:pt x="536" y="1"/>
                  </a:moveTo>
                  <a:cubicBezTo>
                    <a:pt x="155" y="2120"/>
                    <a:pt x="0" y="3454"/>
                    <a:pt x="0" y="3454"/>
                  </a:cubicBezTo>
                  <a:lnTo>
                    <a:pt x="9763" y="3454"/>
                  </a:lnTo>
                  <a:lnTo>
                    <a:pt x="10013" y="2894"/>
                  </a:lnTo>
                  <a:cubicBezTo>
                    <a:pt x="8061" y="2216"/>
                    <a:pt x="6692" y="537"/>
                    <a:pt x="6692" y="537"/>
                  </a:cubicBezTo>
                  <a:lnTo>
                    <a:pt x="536"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385;p30"/>
            <p:cNvSpPr/>
            <p:nvPr/>
          </p:nvSpPr>
          <p:spPr>
            <a:xfrm flipH="1">
              <a:off x="6148073" y="4933490"/>
              <a:ext cx="379655" cy="10564"/>
            </a:xfrm>
            <a:custGeom>
              <a:avLst/>
              <a:gdLst/>
              <a:ahLst/>
              <a:cxnLst/>
              <a:rect l="l" t="t" r="r" b="b"/>
              <a:pathLst>
                <a:path w="9883" h="275" extrusionOk="0">
                  <a:moveTo>
                    <a:pt x="9882" y="1"/>
                  </a:moveTo>
                  <a:lnTo>
                    <a:pt x="12" y="60"/>
                  </a:lnTo>
                  <a:lnTo>
                    <a:pt x="0" y="275"/>
                  </a:lnTo>
                  <a:lnTo>
                    <a:pt x="9763" y="275"/>
                  </a:lnTo>
                  <a:lnTo>
                    <a:pt x="9882"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30"/>
            <p:cNvSpPr/>
            <p:nvPr/>
          </p:nvSpPr>
          <p:spPr>
            <a:xfrm flipH="1">
              <a:off x="6801220" y="4794001"/>
              <a:ext cx="260761" cy="37992"/>
            </a:xfrm>
            <a:custGeom>
              <a:avLst/>
              <a:gdLst/>
              <a:ahLst/>
              <a:cxnLst/>
              <a:rect l="l" t="t" r="r" b="b"/>
              <a:pathLst>
                <a:path w="6788" h="989" extrusionOk="0">
                  <a:moveTo>
                    <a:pt x="1" y="1"/>
                  </a:moveTo>
                  <a:lnTo>
                    <a:pt x="310" y="989"/>
                  </a:lnTo>
                  <a:lnTo>
                    <a:pt x="6787" y="453"/>
                  </a:lnTo>
                  <a:lnTo>
                    <a:pt x="678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30"/>
            <p:cNvSpPr/>
            <p:nvPr/>
          </p:nvSpPr>
          <p:spPr>
            <a:xfrm flipH="1">
              <a:off x="6252370" y="4794001"/>
              <a:ext cx="260723" cy="37992"/>
            </a:xfrm>
            <a:custGeom>
              <a:avLst/>
              <a:gdLst/>
              <a:ahLst/>
              <a:cxnLst/>
              <a:rect l="l" t="t" r="r" b="b"/>
              <a:pathLst>
                <a:path w="6787" h="989" extrusionOk="0">
                  <a:moveTo>
                    <a:pt x="0" y="1"/>
                  </a:moveTo>
                  <a:lnTo>
                    <a:pt x="0" y="453"/>
                  </a:lnTo>
                  <a:lnTo>
                    <a:pt x="6477" y="989"/>
                  </a:lnTo>
                  <a:lnTo>
                    <a:pt x="678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30"/>
            <p:cNvSpPr/>
            <p:nvPr/>
          </p:nvSpPr>
          <p:spPr>
            <a:xfrm flipH="1">
              <a:off x="7165330" y="3375679"/>
              <a:ext cx="381038" cy="145439"/>
            </a:xfrm>
            <a:custGeom>
              <a:avLst/>
              <a:gdLst/>
              <a:ahLst/>
              <a:cxnLst/>
              <a:rect l="l" t="t" r="r" b="b"/>
              <a:pathLst>
                <a:path w="9919" h="3786" extrusionOk="0">
                  <a:moveTo>
                    <a:pt x="3795" y="0"/>
                  </a:moveTo>
                  <a:cubicBezTo>
                    <a:pt x="3106" y="0"/>
                    <a:pt x="2447" y="130"/>
                    <a:pt x="1894" y="452"/>
                  </a:cubicBezTo>
                  <a:cubicBezTo>
                    <a:pt x="1" y="1559"/>
                    <a:pt x="203" y="3786"/>
                    <a:pt x="203" y="3786"/>
                  </a:cubicBezTo>
                  <a:lnTo>
                    <a:pt x="9919" y="3786"/>
                  </a:lnTo>
                  <a:cubicBezTo>
                    <a:pt x="9919" y="3786"/>
                    <a:pt x="9455" y="2273"/>
                    <a:pt x="8181" y="1380"/>
                  </a:cubicBezTo>
                  <a:cubicBezTo>
                    <a:pt x="7272" y="750"/>
                    <a:pt x="5450" y="0"/>
                    <a:pt x="379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30"/>
            <p:cNvSpPr/>
            <p:nvPr/>
          </p:nvSpPr>
          <p:spPr>
            <a:xfrm flipH="1">
              <a:off x="7318990" y="3353205"/>
              <a:ext cx="226456" cy="167912"/>
            </a:xfrm>
            <a:custGeom>
              <a:avLst/>
              <a:gdLst/>
              <a:ahLst/>
              <a:cxnLst/>
              <a:rect l="l" t="t" r="r" b="b"/>
              <a:pathLst>
                <a:path w="5895" h="4371" extrusionOk="0">
                  <a:moveTo>
                    <a:pt x="179" y="4371"/>
                  </a:moveTo>
                  <a:lnTo>
                    <a:pt x="5894" y="4371"/>
                  </a:lnTo>
                  <a:cubicBezTo>
                    <a:pt x="4978" y="1"/>
                    <a:pt x="1870" y="1037"/>
                    <a:pt x="1870" y="1037"/>
                  </a:cubicBezTo>
                  <a:lnTo>
                    <a:pt x="1870" y="1037"/>
                  </a:lnTo>
                  <a:cubicBezTo>
                    <a:pt x="1" y="2144"/>
                    <a:pt x="179" y="4371"/>
                    <a:pt x="179" y="4371"/>
                  </a:cubicBezTo>
                  <a:close/>
                </a:path>
              </a:pathLst>
            </a:custGeom>
            <a:solidFill>
              <a:srgbClr val="4D4D4D">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30"/>
            <p:cNvSpPr/>
            <p:nvPr/>
          </p:nvSpPr>
          <p:spPr>
            <a:xfrm flipH="1">
              <a:off x="7345191" y="3408025"/>
              <a:ext cx="261990" cy="113094"/>
            </a:xfrm>
            <a:custGeom>
              <a:avLst/>
              <a:gdLst/>
              <a:ahLst/>
              <a:cxnLst/>
              <a:rect l="l" t="t" r="r" b="b"/>
              <a:pathLst>
                <a:path w="6820" h="2944" extrusionOk="0">
                  <a:moveTo>
                    <a:pt x="3772" y="1"/>
                  </a:moveTo>
                  <a:cubicBezTo>
                    <a:pt x="3730" y="1"/>
                    <a:pt x="3687" y="2"/>
                    <a:pt x="3644" y="3"/>
                  </a:cubicBezTo>
                  <a:cubicBezTo>
                    <a:pt x="477" y="74"/>
                    <a:pt x="0" y="2944"/>
                    <a:pt x="0" y="2944"/>
                  </a:cubicBezTo>
                  <a:lnTo>
                    <a:pt x="6704" y="2944"/>
                  </a:lnTo>
                  <a:cubicBezTo>
                    <a:pt x="6704" y="2944"/>
                    <a:pt x="6820" y="1"/>
                    <a:pt x="377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30"/>
            <p:cNvSpPr/>
            <p:nvPr/>
          </p:nvSpPr>
          <p:spPr>
            <a:xfrm flipH="1">
              <a:off x="7334434" y="3393389"/>
              <a:ext cx="232949" cy="122659"/>
            </a:xfrm>
            <a:custGeom>
              <a:avLst/>
              <a:gdLst/>
              <a:ahLst/>
              <a:cxnLst/>
              <a:rect l="l" t="t" r="r" b="b"/>
              <a:pathLst>
                <a:path w="6064" h="3193" extrusionOk="0">
                  <a:moveTo>
                    <a:pt x="2811" y="1"/>
                  </a:moveTo>
                  <a:cubicBezTo>
                    <a:pt x="1098" y="1"/>
                    <a:pt x="0" y="1396"/>
                    <a:pt x="0" y="1396"/>
                  </a:cubicBezTo>
                  <a:cubicBezTo>
                    <a:pt x="941" y="634"/>
                    <a:pt x="2215" y="467"/>
                    <a:pt x="2215" y="467"/>
                  </a:cubicBezTo>
                  <a:lnTo>
                    <a:pt x="2215" y="467"/>
                  </a:lnTo>
                  <a:cubicBezTo>
                    <a:pt x="2215" y="467"/>
                    <a:pt x="1012" y="2301"/>
                    <a:pt x="1679" y="2312"/>
                  </a:cubicBezTo>
                  <a:cubicBezTo>
                    <a:pt x="1682" y="2313"/>
                    <a:pt x="1685" y="2313"/>
                    <a:pt x="1688" y="2313"/>
                  </a:cubicBezTo>
                  <a:cubicBezTo>
                    <a:pt x="2367" y="2313"/>
                    <a:pt x="3489" y="943"/>
                    <a:pt x="3489" y="943"/>
                  </a:cubicBezTo>
                  <a:cubicBezTo>
                    <a:pt x="4048" y="1193"/>
                    <a:pt x="4453" y="1729"/>
                    <a:pt x="4453" y="1729"/>
                  </a:cubicBezTo>
                  <a:cubicBezTo>
                    <a:pt x="4453" y="1729"/>
                    <a:pt x="2989" y="2598"/>
                    <a:pt x="3405" y="3003"/>
                  </a:cubicBezTo>
                  <a:cubicBezTo>
                    <a:pt x="3547" y="3129"/>
                    <a:pt x="3908" y="3192"/>
                    <a:pt x="4314" y="3192"/>
                  </a:cubicBezTo>
                  <a:cubicBezTo>
                    <a:pt x="5102" y="3192"/>
                    <a:pt x="6063" y="2954"/>
                    <a:pt x="5953" y="2467"/>
                  </a:cubicBezTo>
                  <a:cubicBezTo>
                    <a:pt x="5787" y="1705"/>
                    <a:pt x="4691" y="62"/>
                    <a:pt x="2917" y="3"/>
                  </a:cubicBezTo>
                  <a:cubicBezTo>
                    <a:pt x="2882" y="1"/>
                    <a:pt x="2846" y="1"/>
                    <a:pt x="2811" y="1"/>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30"/>
            <p:cNvSpPr/>
            <p:nvPr/>
          </p:nvSpPr>
          <p:spPr>
            <a:xfrm flipH="1">
              <a:off x="5705018" y="3415440"/>
              <a:ext cx="265601" cy="149588"/>
            </a:xfrm>
            <a:custGeom>
              <a:avLst/>
              <a:gdLst/>
              <a:ahLst/>
              <a:cxnLst/>
              <a:rect l="l" t="t" r="r" b="b"/>
              <a:pathLst>
                <a:path w="6914" h="3894" extrusionOk="0">
                  <a:moveTo>
                    <a:pt x="2657" y="1"/>
                  </a:moveTo>
                  <a:cubicBezTo>
                    <a:pt x="2326" y="1"/>
                    <a:pt x="2027" y="54"/>
                    <a:pt x="1786" y="179"/>
                  </a:cubicBezTo>
                  <a:cubicBezTo>
                    <a:pt x="321" y="929"/>
                    <a:pt x="0" y="2751"/>
                    <a:pt x="0" y="2751"/>
                  </a:cubicBezTo>
                  <a:lnTo>
                    <a:pt x="798" y="2762"/>
                  </a:lnTo>
                  <a:cubicBezTo>
                    <a:pt x="1155" y="2500"/>
                    <a:pt x="1881" y="1524"/>
                    <a:pt x="1881" y="1524"/>
                  </a:cubicBezTo>
                  <a:cubicBezTo>
                    <a:pt x="1881" y="1524"/>
                    <a:pt x="2179" y="3894"/>
                    <a:pt x="2584" y="3894"/>
                  </a:cubicBezTo>
                  <a:cubicBezTo>
                    <a:pt x="2848" y="3894"/>
                    <a:pt x="3064" y="2796"/>
                    <a:pt x="3177" y="2080"/>
                  </a:cubicBezTo>
                  <a:lnTo>
                    <a:pt x="3177" y="2080"/>
                  </a:lnTo>
                  <a:cubicBezTo>
                    <a:pt x="3121" y="2666"/>
                    <a:pt x="3123" y="3467"/>
                    <a:pt x="3559" y="3467"/>
                  </a:cubicBezTo>
                  <a:cubicBezTo>
                    <a:pt x="3571" y="3467"/>
                    <a:pt x="3583" y="3466"/>
                    <a:pt x="3596" y="3465"/>
                  </a:cubicBezTo>
                  <a:cubicBezTo>
                    <a:pt x="4322" y="3393"/>
                    <a:pt x="4132" y="1489"/>
                    <a:pt x="4131" y="1488"/>
                  </a:cubicBezTo>
                  <a:lnTo>
                    <a:pt x="4131" y="1488"/>
                  </a:lnTo>
                  <a:cubicBezTo>
                    <a:pt x="4132" y="1489"/>
                    <a:pt x="4702" y="3702"/>
                    <a:pt x="5325" y="3702"/>
                  </a:cubicBezTo>
                  <a:cubicBezTo>
                    <a:pt x="5387" y="3702"/>
                    <a:pt x="5450" y="3680"/>
                    <a:pt x="5513" y="3632"/>
                  </a:cubicBezTo>
                  <a:cubicBezTo>
                    <a:pt x="6191" y="3096"/>
                    <a:pt x="4822" y="1036"/>
                    <a:pt x="4822" y="1036"/>
                  </a:cubicBezTo>
                  <a:lnTo>
                    <a:pt x="4822" y="1036"/>
                  </a:lnTo>
                  <a:cubicBezTo>
                    <a:pt x="4822" y="1036"/>
                    <a:pt x="6294" y="2006"/>
                    <a:pt x="6764" y="2006"/>
                  </a:cubicBezTo>
                  <a:cubicBezTo>
                    <a:pt x="6859" y="2006"/>
                    <a:pt x="6914" y="1966"/>
                    <a:pt x="6906" y="1869"/>
                  </a:cubicBezTo>
                  <a:cubicBezTo>
                    <a:pt x="6876" y="1401"/>
                    <a:pt x="4347" y="1"/>
                    <a:pt x="2657" y="1"/>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93;p30"/>
            <p:cNvSpPr/>
            <p:nvPr/>
          </p:nvSpPr>
          <p:spPr>
            <a:xfrm flipH="1">
              <a:off x="5553010" y="3489506"/>
              <a:ext cx="429518" cy="31616"/>
            </a:xfrm>
            <a:custGeom>
              <a:avLst/>
              <a:gdLst/>
              <a:ahLst/>
              <a:cxnLst/>
              <a:rect l="l" t="t" r="r" b="b"/>
              <a:pathLst>
                <a:path w="11181" h="823" extrusionOk="0">
                  <a:moveTo>
                    <a:pt x="2929" y="1"/>
                  </a:moveTo>
                  <a:lnTo>
                    <a:pt x="0" y="180"/>
                  </a:lnTo>
                  <a:lnTo>
                    <a:pt x="0" y="787"/>
                  </a:lnTo>
                  <a:lnTo>
                    <a:pt x="11180" y="823"/>
                  </a:lnTo>
                  <a:lnTo>
                    <a:pt x="11180" y="334"/>
                  </a:lnTo>
                  <a:lnTo>
                    <a:pt x="2929" y="1"/>
                  </a:lnTo>
                  <a:close/>
                </a:path>
              </a:pathLst>
            </a:custGeom>
            <a:solidFill>
              <a:srgbClr val="373D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394;p30"/>
            <p:cNvSpPr/>
            <p:nvPr/>
          </p:nvSpPr>
          <p:spPr>
            <a:xfrm flipH="1">
              <a:off x="5553010" y="3489506"/>
              <a:ext cx="429518" cy="31616"/>
            </a:xfrm>
            <a:custGeom>
              <a:avLst/>
              <a:gdLst/>
              <a:ahLst/>
              <a:cxnLst/>
              <a:rect l="l" t="t" r="r" b="b"/>
              <a:pathLst>
                <a:path w="11181" h="823" extrusionOk="0">
                  <a:moveTo>
                    <a:pt x="0" y="787"/>
                  </a:moveTo>
                  <a:lnTo>
                    <a:pt x="0" y="180"/>
                  </a:lnTo>
                  <a:lnTo>
                    <a:pt x="2929" y="1"/>
                  </a:lnTo>
                  <a:lnTo>
                    <a:pt x="11180" y="334"/>
                  </a:lnTo>
                  <a:lnTo>
                    <a:pt x="11180" y="823"/>
                  </a:lnTo>
                  <a:close/>
                </a:path>
              </a:pathLst>
            </a:custGeom>
            <a:solidFill>
              <a:srgbClr val="CDDCE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30"/>
            <p:cNvSpPr/>
            <p:nvPr/>
          </p:nvSpPr>
          <p:spPr>
            <a:xfrm flipH="1">
              <a:off x="5553007" y="3489506"/>
              <a:ext cx="317001" cy="31616"/>
            </a:xfrm>
            <a:custGeom>
              <a:avLst/>
              <a:gdLst/>
              <a:ahLst/>
              <a:cxnLst/>
              <a:rect l="l" t="t" r="r" b="b"/>
              <a:pathLst>
                <a:path w="8252" h="823" extrusionOk="0">
                  <a:moveTo>
                    <a:pt x="0" y="1"/>
                  </a:moveTo>
                  <a:lnTo>
                    <a:pt x="0" y="787"/>
                  </a:lnTo>
                  <a:lnTo>
                    <a:pt x="8251" y="823"/>
                  </a:lnTo>
                  <a:lnTo>
                    <a:pt x="8251" y="334"/>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396;p30"/>
            <p:cNvSpPr/>
            <p:nvPr/>
          </p:nvSpPr>
          <p:spPr>
            <a:xfrm flipH="1">
              <a:off x="6323245" y="2805738"/>
              <a:ext cx="166990" cy="238788"/>
            </a:xfrm>
            <a:custGeom>
              <a:avLst/>
              <a:gdLst/>
              <a:ahLst/>
              <a:cxnLst/>
              <a:rect l="l" t="t" r="r" b="b"/>
              <a:pathLst>
                <a:path w="4347" h="6216" extrusionOk="0">
                  <a:moveTo>
                    <a:pt x="3751" y="0"/>
                  </a:moveTo>
                  <a:lnTo>
                    <a:pt x="1" y="179"/>
                  </a:lnTo>
                  <a:lnTo>
                    <a:pt x="703" y="6215"/>
                  </a:lnTo>
                  <a:cubicBezTo>
                    <a:pt x="1465" y="5453"/>
                    <a:pt x="1965" y="4465"/>
                    <a:pt x="2132" y="3262"/>
                  </a:cubicBezTo>
                  <a:cubicBezTo>
                    <a:pt x="2239" y="3274"/>
                    <a:pt x="2334" y="3298"/>
                    <a:pt x="2453" y="3298"/>
                  </a:cubicBezTo>
                  <a:cubicBezTo>
                    <a:pt x="3513" y="3274"/>
                    <a:pt x="4346" y="2429"/>
                    <a:pt x="4346" y="1369"/>
                  </a:cubicBezTo>
                  <a:cubicBezTo>
                    <a:pt x="4346" y="834"/>
                    <a:pt x="4108" y="345"/>
                    <a:pt x="3751" y="0"/>
                  </a:cubicBezTo>
                  <a:close/>
                </a:path>
              </a:pathLst>
            </a:custGeom>
            <a:solidFill>
              <a:srgbClr val="FFFFFF">
                <a:alpha val="368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30"/>
            <p:cNvSpPr/>
            <p:nvPr/>
          </p:nvSpPr>
          <p:spPr>
            <a:xfrm flipH="1">
              <a:off x="5813746" y="3113988"/>
              <a:ext cx="641723" cy="334403"/>
            </a:xfrm>
            <a:custGeom>
              <a:avLst/>
              <a:gdLst/>
              <a:ahLst/>
              <a:cxnLst/>
              <a:rect l="l" t="t" r="r" b="b"/>
              <a:pathLst>
                <a:path w="16705" h="8705" extrusionOk="0">
                  <a:moveTo>
                    <a:pt x="0" y="1"/>
                  </a:moveTo>
                  <a:lnTo>
                    <a:pt x="1036" y="8704"/>
                  </a:lnTo>
                  <a:lnTo>
                    <a:pt x="16705" y="7966"/>
                  </a:lnTo>
                  <a:cubicBezTo>
                    <a:pt x="16479" y="7692"/>
                    <a:pt x="16217" y="7454"/>
                    <a:pt x="15871" y="7264"/>
                  </a:cubicBezTo>
                  <a:cubicBezTo>
                    <a:pt x="15321" y="6940"/>
                    <a:pt x="14664" y="6809"/>
                    <a:pt x="13978" y="6809"/>
                  </a:cubicBezTo>
                  <a:cubicBezTo>
                    <a:pt x="12673" y="6809"/>
                    <a:pt x="11263" y="7280"/>
                    <a:pt x="10287" y="7788"/>
                  </a:cubicBezTo>
                  <a:cubicBezTo>
                    <a:pt x="9704" y="5192"/>
                    <a:pt x="8918" y="2489"/>
                    <a:pt x="8501" y="2037"/>
                  </a:cubicBezTo>
                  <a:cubicBezTo>
                    <a:pt x="7704" y="1192"/>
                    <a:pt x="6227" y="1025"/>
                    <a:pt x="6227" y="1025"/>
                  </a:cubicBezTo>
                  <a:cubicBezTo>
                    <a:pt x="4441" y="596"/>
                    <a:pt x="2179" y="299"/>
                    <a:pt x="119" y="96"/>
                  </a:cubicBezTo>
                  <a:cubicBezTo>
                    <a:pt x="96" y="61"/>
                    <a:pt x="48" y="37"/>
                    <a:pt x="0" y="1"/>
                  </a:cubicBezTo>
                  <a:close/>
                </a:path>
              </a:pathLst>
            </a:custGeom>
            <a:solidFill>
              <a:srgbClr val="FFFFFF">
                <a:alpha val="368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30"/>
            <p:cNvSpPr/>
            <p:nvPr/>
          </p:nvSpPr>
          <p:spPr>
            <a:xfrm flipH="1">
              <a:off x="5678793" y="2806621"/>
              <a:ext cx="755200" cy="593742"/>
            </a:xfrm>
            <a:custGeom>
              <a:avLst/>
              <a:gdLst/>
              <a:ahLst/>
              <a:cxnLst/>
              <a:rect l="l" t="t" r="r" b="b"/>
              <a:pathLst>
                <a:path w="19659" h="15456" extrusionOk="0">
                  <a:moveTo>
                    <a:pt x="19658" y="1"/>
                  </a:moveTo>
                  <a:lnTo>
                    <a:pt x="1" y="1156"/>
                  </a:lnTo>
                  <a:lnTo>
                    <a:pt x="1311" y="15455"/>
                  </a:lnTo>
                  <a:lnTo>
                    <a:pt x="17229" y="15455"/>
                  </a:lnTo>
                  <a:lnTo>
                    <a:pt x="1965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30"/>
            <p:cNvSpPr/>
            <p:nvPr/>
          </p:nvSpPr>
          <p:spPr>
            <a:xfrm flipH="1">
              <a:off x="5717666" y="2836816"/>
              <a:ext cx="588249" cy="477998"/>
            </a:xfrm>
            <a:custGeom>
              <a:avLst/>
              <a:gdLst/>
              <a:ahLst/>
              <a:cxnLst/>
              <a:rect l="l" t="t" r="r" b="b"/>
              <a:pathLst>
                <a:path w="15313" h="12443" extrusionOk="0">
                  <a:moveTo>
                    <a:pt x="15253" y="1"/>
                  </a:moveTo>
                  <a:lnTo>
                    <a:pt x="13348" y="120"/>
                  </a:lnTo>
                  <a:lnTo>
                    <a:pt x="11431" y="239"/>
                  </a:lnTo>
                  <a:lnTo>
                    <a:pt x="7621" y="465"/>
                  </a:lnTo>
                  <a:lnTo>
                    <a:pt x="3811" y="703"/>
                  </a:lnTo>
                  <a:lnTo>
                    <a:pt x="1" y="953"/>
                  </a:lnTo>
                  <a:lnTo>
                    <a:pt x="1" y="953"/>
                  </a:lnTo>
                  <a:lnTo>
                    <a:pt x="3811" y="763"/>
                  </a:lnTo>
                  <a:lnTo>
                    <a:pt x="7621" y="537"/>
                  </a:lnTo>
                  <a:lnTo>
                    <a:pt x="11443" y="322"/>
                  </a:lnTo>
                  <a:lnTo>
                    <a:pt x="13348" y="227"/>
                  </a:lnTo>
                  <a:lnTo>
                    <a:pt x="15195" y="112"/>
                  </a:lnTo>
                  <a:lnTo>
                    <a:pt x="15195" y="112"/>
                  </a:lnTo>
                  <a:lnTo>
                    <a:pt x="14241" y="6240"/>
                  </a:lnTo>
                  <a:lnTo>
                    <a:pt x="13776" y="9347"/>
                  </a:lnTo>
                  <a:lnTo>
                    <a:pt x="13300" y="12443"/>
                  </a:lnTo>
                  <a:lnTo>
                    <a:pt x="13824" y="9347"/>
                  </a:lnTo>
                  <a:lnTo>
                    <a:pt x="14312" y="6252"/>
                  </a:lnTo>
                  <a:lnTo>
                    <a:pt x="15300" y="60"/>
                  </a:lnTo>
                  <a:lnTo>
                    <a:pt x="15312" y="1"/>
                  </a:lnTo>
                  <a:close/>
                </a:path>
              </a:pathLst>
            </a:custGeom>
            <a:solidFill>
              <a:srgbClr val="5156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30"/>
            <p:cNvSpPr/>
            <p:nvPr/>
          </p:nvSpPr>
          <p:spPr>
            <a:xfrm flipH="1">
              <a:off x="5844817" y="3006078"/>
              <a:ext cx="362292" cy="284962"/>
            </a:xfrm>
            <a:custGeom>
              <a:avLst/>
              <a:gdLst/>
              <a:ahLst/>
              <a:cxnLst/>
              <a:rect l="l" t="t" r="r" b="b"/>
              <a:pathLst>
                <a:path w="9431" h="7418" extrusionOk="0">
                  <a:moveTo>
                    <a:pt x="9430" y="0"/>
                  </a:moveTo>
                  <a:lnTo>
                    <a:pt x="0" y="560"/>
                  </a:lnTo>
                  <a:lnTo>
                    <a:pt x="620" y="7418"/>
                  </a:lnTo>
                  <a:lnTo>
                    <a:pt x="8263" y="7418"/>
                  </a:lnTo>
                  <a:lnTo>
                    <a:pt x="9430"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30"/>
            <p:cNvSpPr/>
            <p:nvPr/>
          </p:nvSpPr>
          <p:spPr>
            <a:xfrm flipH="1">
              <a:off x="5888725" y="3027091"/>
              <a:ext cx="318384" cy="263949"/>
            </a:xfrm>
            <a:custGeom>
              <a:avLst/>
              <a:gdLst/>
              <a:ahLst/>
              <a:cxnLst/>
              <a:rect l="l" t="t" r="r" b="b"/>
              <a:pathLst>
                <a:path w="8288" h="6871" extrusionOk="0">
                  <a:moveTo>
                    <a:pt x="203" y="1"/>
                  </a:moveTo>
                  <a:lnTo>
                    <a:pt x="0" y="13"/>
                  </a:lnTo>
                  <a:lnTo>
                    <a:pt x="620" y="6871"/>
                  </a:lnTo>
                  <a:lnTo>
                    <a:pt x="8263" y="6871"/>
                  </a:lnTo>
                  <a:lnTo>
                    <a:pt x="8287" y="6728"/>
                  </a:lnTo>
                  <a:lnTo>
                    <a:pt x="834" y="6728"/>
                  </a:lnTo>
                  <a:lnTo>
                    <a:pt x="203" y="1"/>
                  </a:lnTo>
                  <a:close/>
                </a:path>
              </a:pathLst>
            </a:custGeom>
            <a:solidFill>
              <a:srgbClr val="4D4D4D">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30"/>
            <p:cNvSpPr/>
            <p:nvPr/>
          </p:nvSpPr>
          <p:spPr>
            <a:xfrm flipH="1">
              <a:off x="5767993" y="2850108"/>
              <a:ext cx="666001" cy="550256"/>
            </a:xfrm>
            <a:custGeom>
              <a:avLst/>
              <a:gdLst/>
              <a:ahLst/>
              <a:cxnLst/>
              <a:rect l="l" t="t" r="r" b="b"/>
              <a:pathLst>
                <a:path w="17337" h="14324" extrusionOk="0">
                  <a:moveTo>
                    <a:pt x="608" y="0"/>
                  </a:moveTo>
                  <a:lnTo>
                    <a:pt x="1" y="24"/>
                  </a:lnTo>
                  <a:lnTo>
                    <a:pt x="1311" y="14323"/>
                  </a:lnTo>
                  <a:lnTo>
                    <a:pt x="17229" y="14323"/>
                  </a:lnTo>
                  <a:lnTo>
                    <a:pt x="17336" y="13728"/>
                  </a:lnTo>
                  <a:lnTo>
                    <a:pt x="1870" y="13728"/>
                  </a:lnTo>
                  <a:lnTo>
                    <a:pt x="608"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30"/>
            <p:cNvSpPr/>
            <p:nvPr/>
          </p:nvSpPr>
          <p:spPr>
            <a:xfrm flipH="1">
              <a:off x="5897442" y="3148294"/>
              <a:ext cx="204022" cy="371435"/>
            </a:xfrm>
            <a:custGeom>
              <a:avLst/>
              <a:gdLst/>
              <a:ahLst/>
              <a:cxnLst/>
              <a:rect l="l" t="t" r="r" b="b"/>
              <a:pathLst>
                <a:path w="5311" h="9669" extrusionOk="0">
                  <a:moveTo>
                    <a:pt x="4049" y="1"/>
                  </a:moveTo>
                  <a:lnTo>
                    <a:pt x="1" y="227"/>
                  </a:lnTo>
                  <a:lnTo>
                    <a:pt x="810" y="9669"/>
                  </a:lnTo>
                  <a:lnTo>
                    <a:pt x="5311" y="9669"/>
                  </a:lnTo>
                  <a:lnTo>
                    <a:pt x="404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30"/>
            <p:cNvSpPr/>
            <p:nvPr/>
          </p:nvSpPr>
          <p:spPr>
            <a:xfrm flipH="1">
              <a:off x="5897442" y="3156553"/>
              <a:ext cx="204022" cy="363175"/>
            </a:xfrm>
            <a:custGeom>
              <a:avLst/>
              <a:gdLst/>
              <a:ahLst/>
              <a:cxnLst/>
              <a:rect l="l" t="t" r="r" b="b"/>
              <a:pathLst>
                <a:path w="5311" h="9454" extrusionOk="0">
                  <a:moveTo>
                    <a:pt x="334" y="0"/>
                  </a:moveTo>
                  <a:lnTo>
                    <a:pt x="1" y="12"/>
                  </a:lnTo>
                  <a:lnTo>
                    <a:pt x="810" y="9454"/>
                  </a:lnTo>
                  <a:lnTo>
                    <a:pt x="5311" y="9454"/>
                  </a:lnTo>
                  <a:lnTo>
                    <a:pt x="5275" y="9180"/>
                  </a:lnTo>
                  <a:lnTo>
                    <a:pt x="1120" y="9180"/>
                  </a:lnTo>
                  <a:lnTo>
                    <a:pt x="334" y="0"/>
                  </a:lnTo>
                  <a:close/>
                </a:path>
              </a:pathLst>
            </a:custGeom>
            <a:solidFill>
              <a:srgbClr val="5156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30"/>
            <p:cNvSpPr/>
            <p:nvPr/>
          </p:nvSpPr>
          <p:spPr>
            <a:xfrm flipH="1">
              <a:off x="5902893" y="3148294"/>
              <a:ext cx="43063" cy="333020"/>
            </a:xfrm>
            <a:custGeom>
              <a:avLst/>
              <a:gdLst/>
              <a:ahLst/>
              <a:cxnLst/>
              <a:rect l="l" t="t" r="r" b="b"/>
              <a:pathLst>
                <a:path w="1121" h="8669" extrusionOk="0">
                  <a:moveTo>
                    <a:pt x="1" y="1"/>
                  </a:moveTo>
                  <a:lnTo>
                    <a:pt x="1" y="1"/>
                  </a:lnTo>
                  <a:cubicBezTo>
                    <a:pt x="1" y="2"/>
                    <a:pt x="13" y="156"/>
                    <a:pt x="49" y="370"/>
                  </a:cubicBezTo>
                  <a:cubicBezTo>
                    <a:pt x="60" y="608"/>
                    <a:pt x="108" y="953"/>
                    <a:pt x="156" y="1358"/>
                  </a:cubicBezTo>
                  <a:cubicBezTo>
                    <a:pt x="191" y="1751"/>
                    <a:pt x="251" y="2227"/>
                    <a:pt x="311" y="2739"/>
                  </a:cubicBezTo>
                  <a:cubicBezTo>
                    <a:pt x="370" y="3251"/>
                    <a:pt x="430" y="3799"/>
                    <a:pt x="513" y="4335"/>
                  </a:cubicBezTo>
                  <a:cubicBezTo>
                    <a:pt x="584" y="4882"/>
                    <a:pt x="644" y="5418"/>
                    <a:pt x="715" y="5930"/>
                  </a:cubicBezTo>
                  <a:cubicBezTo>
                    <a:pt x="775" y="6430"/>
                    <a:pt x="846" y="6907"/>
                    <a:pt x="906" y="7311"/>
                  </a:cubicBezTo>
                  <a:cubicBezTo>
                    <a:pt x="965" y="7728"/>
                    <a:pt x="1025" y="8050"/>
                    <a:pt x="1061" y="8288"/>
                  </a:cubicBezTo>
                  <a:cubicBezTo>
                    <a:pt x="1108" y="8526"/>
                    <a:pt x="1120" y="8669"/>
                    <a:pt x="1120" y="8669"/>
                  </a:cubicBezTo>
                  <a:cubicBezTo>
                    <a:pt x="1120" y="8669"/>
                    <a:pt x="1108" y="8526"/>
                    <a:pt x="1073" y="8288"/>
                  </a:cubicBezTo>
                  <a:cubicBezTo>
                    <a:pt x="1049" y="8050"/>
                    <a:pt x="1013" y="7716"/>
                    <a:pt x="965" y="7311"/>
                  </a:cubicBezTo>
                  <a:cubicBezTo>
                    <a:pt x="930" y="6907"/>
                    <a:pt x="870" y="6430"/>
                    <a:pt x="811" y="5930"/>
                  </a:cubicBezTo>
                  <a:cubicBezTo>
                    <a:pt x="751" y="5418"/>
                    <a:pt x="692" y="4871"/>
                    <a:pt x="608" y="4335"/>
                  </a:cubicBezTo>
                  <a:cubicBezTo>
                    <a:pt x="537" y="3775"/>
                    <a:pt x="477" y="3239"/>
                    <a:pt x="406" y="2739"/>
                  </a:cubicBezTo>
                  <a:cubicBezTo>
                    <a:pt x="346" y="2227"/>
                    <a:pt x="275" y="1763"/>
                    <a:pt x="215" y="1358"/>
                  </a:cubicBezTo>
                  <a:cubicBezTo>
                    <a:pt x="156" y="953"/>
                    <a:pt x="96" y="608"/>
                    <a:pt x="60" y="370"/>
                  </a:cubicBezTo>
                  <a:cubicBezTo>
                    <a:pt x="13" y="133"/>
                    <a:pt x="1" y="2"/>
                    <a:pt x="1" y="1"/>
                  </a:cubicBezTo>
                  <a:close/>
                </a:path>
              </a:pathLst>
            </a:custGeom>
            <a:solidFill>
              <a:srgbClr val="4D4D4D">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406;p30"/>
            <p:cNvSpPr/>
            <p:nvPr/>
          </p:nvSpPr>
          <p:spPr>
            <a:xfrm flipH="1">
              <a:off x="5856263" y="3502337"/>
              <a:ext cx="297793" cy="17402"/>
            </a:xfrm>
            <a:custGeom>
              <a:avLst/>
              <a:gdLst/>
              <a:ahLst/>
              <a:cxnLst/>
              <a:rect l="l" t="t" r="r" b="b"/>
              <a:pathLst>
                <a:path w="7752" h="453" extrusionOk="0">
                  <a:moveTo>
                    <a:pt x="1" y="0"/>
                  </a:moveTo>
                  <a:lnTo>
                    <a:pt x="1" y="453"/>
                  </a:lnTo>
                  <a:lnTo>
                    <a:pt x="7752" y="453"/>
                  </a:lnTo>
                  <a:lnTo>
                    <a:pt x="7752" y="108"/>
                  </a:lnTo>
                  <a:lnTo>
                    <a:pt x="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30"/>
            <p:cNvSpPr/>
            <p:nvPr/>
          </p:nvSpPr>
          <p:spPr>
            <a:xfrm flipH="1">
              <a:off x="6091824" y="3502337"/>
              <a:ext cx="62232" cy="16941"/>
            </a:xfrm>
            <a:custGeom>
              <a:avLst/>
              <a:gdLst/>
              <a:ahLst/>
              <a:cxnLst/>
              <a:rect l="l" t="t" r="r" b="b"/>
              <a:pathLst>
                <a:path w="1620" h="441" extrusionOk="0">
                  <a:moveTo>
                    <a:pt x="1" y="0"/>
                  </a:moveTo>
                  <a:lnTo>
                    <a:pt x="1" y="441"/>
                  </a:lnTo>
                  <a:lnTo>
                    <a:pt x="1620" y="441"/>
                  </a:lnTo>
                  <a:lnTo>
                    <a:pt x="162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30"/>
            <p:cNvSpPr/>
            <p:nvPr/>
          </p:nvSpPr>
          <p:spPr>
            <a:xfrm flipH="1">
              <a:off x="6080375" y="3157014"/>
              <a:ext cx="21090" cy="243359"/>
            </a:xfrm>
            <a:custGeom>
              <a:avLst/>
              <a:gdLst/>
              <a:ahLst/>
              <a:cxnLst/>
              <a:rect l="l" t="t" r="r" b="b"/>
              <a:pathLst>
                <a:path w="549" h="6335" extrusionOk="0">
                  <a:moveTo>
                    <a:pt x="1" y="0"/>
                  </a:moveTo>
                  <a:lnTo>
                    <a:pt x="1" y="6334"/>
                  </a:lnTo>
                  <a:lnTo>
                    <a:pt x="549" y="6334"/>
                  </a:lnTo>
                  <a:lnTo>
                    <a:pt x="1" y="0"/>
                  </a:lnTo>
                  <a:close/>
                </a:path>
              </a:pathLst>
            </a:custGeom>
            <a:solidFill>
              <a:srgbClr val="4D4D4D">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30"/>
            <p:cNvSpPr/>
            <p:nvPr/>
          </p:nvSpPr>
          <p:spPr>
            <a:xfrm flipH="1">
              <a:off x="6362119" y="2850108"/>
              <a:ext cx="71874" cy="550256"/>
            </a:xfrm>
            <a:custGeom>
              <a:avLst/>
              <a:gdLst/>
              <a:ahLst/>
              <a:cxnLst/>
              <a:rect l="l" t="t" r="r" b="b"/>
              <a:pathLst>
                <a:path w="1871" h="14324" extrusionOk="0">
                  <a:moveTo>
                    <a:pt x="608" y="0"/>
                  </a:moveTo>
                  <a:lnTo>
                    <a:pt x="1" y="24"/>
                  </a:lnTo>
                  <a:lnTo>
                    <a:pt x="1311" y="14323"/>
                  </a:lnTo>
                  <a:lnTo>
                    <a:pt x="1870" y="13728"/>
                  </a:lnTo>
                  <a:lnTo>
                    <a:pt x="608" y="0"/>
                  </a:lnTo>
                  <a:close/>
                </a:path>
              </a:pathLst>
            </a:custGeom>
            <a:solidFill>
              <a:srgbClr val="FFFFFF">
                <a:alpha val="368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30"/>
            <p:cNvSpPr/>
            <p:nvPr/>
          </p:nvSpPr>
          <p:spPr>
            <a:xfrm flipH="1">
              <a:off x="5584124" y="3481285"/>
              <a:ext cx="318345" cy="19707"/>
            </a:xfrm>
            <a:custGeom>
              <a:avLst/>
              <a:gdLst/>
              <a:ahLst/>
              <a:cxnLst/>
              <a:rect l="l" t="t" r="r" b="b"/>
              <a:pathLst>
                <a:path w="8287" h="513" extrusionOk="0">
                  <a:moveTo>
                    <a:pt x="0" y="1"/>
                  </a:moveTo>
                  <a:lnTo>
                    <a:pt x="36" y="275"/>
                  </a:lnTo>
                  <a:lnTo>
                    <a:pt x="845" y="215"/>
                  </a:lnTo>
                  <a:lnTo>
                    <a:pt x="8227" y="513"/>
                  </a:lnTo>
                  <a:lnTo>
                    <a:pt x="8287" y="60"/>
                  </a:lnTo>
                  <a:lnTo>
                    <a:pt x="0" y="1"/>
                  </a:lnTo>
                  <a:close/>
                </a:path>
              </a:pathLst>
            </a:custGeom>
            <a:solidFill>
              <a:srgbClr val="7E83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30"/>
            <p:cNvSpPr/>
            <p:nvPr/>
          </p:nvSpPr>
          <p:spPr>
            <a:xfrm flipH="1">
              <a:off x="5584123" y="3481285"/>
              <a:ext cx="284041" cy="19707"/>
            </a:xfrm>
            <a:custGeom>
              <a:avLst/>
              <a:gdLst/>
              <a:ahLst/>
              <a:cxnLst/>
              <a:rect l="l" t="t" r="r" b="b"/>
              <a:pathLst>
                <a:path w="7394" h="513" extrusionOk="0">
                  <a:moveTo>
                    <a:pt x="0" y="239"/>
                  </a:moveTo>
                  <a:lnTo>
                    <a:pt x="0" y="1"/>
                  </a:lnTo>
                  <a:lnTo>
                    <a:pt x="7394" y="60"/>
                  </a:lnTo>
                  <a:lnTo>
                    <a:pt x="7334" y="513"/>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30"/>
            <p:cNvSpPr/>
            <p:nvPr/>
          </p:nvSpPr>
          <p:spPr>
            <a:xfrm flipH="1">
              <a:off x="4525737" y="3952842"/>
              <a:ext cx="803181" cy="193996"/>
            </a:xfrm>
            <a:custGeom>
              <a:avLst/>
              <a:gdLst/>
              <a:ahLst/>
              <a:cxnLst/>
              <a:rect l="l" t="t" r="r" b="b"/>
              <a:pathLst>
                <a:path w="20908" h="5050" extrusionOk="0">
                  <a:moveTo>
                    <a:pt x="0" y="1"/>
                  </a:moveTo>
                  <a:cubicBezTo>
                    <a:pt x="0" y="1"/>
                    <a:pt x="167" y="5049"/>
                    <a:pt x="10538" y="5049"/>
                  </a:cubicBezTo>
                  <a:cubicBezTo>
                    <a:pt x="20908" y="5049"/>
                    <a:pt x="20408" y="191"/>
                    <a:pt x="20408" y="191"/>
                  </a:cubicBezTo>
                  <a:lnTo>
                    <a:pt x="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30"/>
            <p:cNvSpPr/>
            <p:nvPr/>
          </p:nvSpPr>
          <p:spPr>
            <a:xfrm flipH="1">
              <a:off x="4864163" y="3967056"/>
              <a:ext cx="102952" cy="130841"/>
            </a:xfrm>
            <a:custGeom>
              <a:avLst/>
              <a:gdLst/>
              <a:ahLst/>
              <a:cxnLst/>
              <a:rect l="l" t="t" r="r" b="b"/>
              <a:pathLst>
                <a:path w="2680" h="3406" extrusionOk="0">
                  <a:moveTo>
                    <a:pt x="298" y="0"/>
                  </a:moveTo>
                  <a:lnTo>
                    <a:pt x="301" y="19"/>
                  </a:lnTo>
                  <a:lnTo>
                    <a:pt x="301" y="19"/>
                  </a:lnTo>
                  <a:lnTo>
                    <a:pt x="2502" y="156"/>
                  </a:lnTo>
                  <a:lnTo>
                    <a:pt x="2502" y="156"/>
                  </a:lnTo>
                  <a:lnTo>
                    <a:pt x="2513" y="0"/>
                  </a:lnTo>
                  <a:close/>
                  <a:moveTo>
                    <a:pt x="2502" y="156"/>
                  </a:moveTo>
                  <a:lnTo>
                    <a:pt x="2370" y="2155"/>
                  </a:lnTo>
                  <a:lnTo>
                    <a:pt x="2679" y="167"/>
                  </a:lnTo>
                  <a:lnTo>
                    <a:pt x="2502" y="156"/>
                  </a:lnTo>
                  <a:close/>
                  <a:moveTo>
                    <a:pt x="0" y="0"/>
                  </a:moveTo>
                  <a:lnTo>
                    <a:pt x="596" y="3250"/>
                  </a:lnTo>
                  <a:lnTo>
                    <a:pt x="2513" y="3405"/>
                  </a:lnTo>
                  <a:lnTo>
                    <a:pt x="869" y="3072"/>
                  </a:lnTo>
                  <a:lnTo>
                    <a:pt x="301" y="19"/>
                  </a:lnTo>
                  <a:lnTo>
                    <a:pt x="301" y="19"/>
                  </a:lnTo>
                  <a:lnTo>
                    <a:pt x="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30"/>
            <p:cNvSpPr/>
            <p:nvPr/>
          </p:nvSpPr>
          <p:spPr>
            <a:xfrm flipH="1">
              <a:off x="4501498" y="3116754"/>
              <a:ext cx="868141" cy="885043"/>
            </a:xfrm>
            <a:custGeom>
              <a:avLst/>
              <a:gdLst/>
              <a:ahLst/>
              <a:cxnLst/>
              <a:rect l="l" t="t" r="r" b="b"/>
              <a:pathLst>
                <a:path w="22599" h="23039" extrusionOk="0">
                  <a:moveTo>
                    <a:pt x="11169" y="0"/>
                  </a:moveTo>
                  <a:lnTo>
                    <a:pt x="11169" y="48"/>
                  </a:lnTo>
                  <a:cubicBezTo>
                    <a:pt x="9740" y="262"/>
                    <a:pt x="3013" y="1227"/>
                    <a:pt x="1680" y="1763"/>
                  </a:cubicBezTo>
                  <a:cubicBezTo>
                    <a:pt x="1680" y="1763"/>
                    <a:pt x="2001" y="3453"/>
                    <a:pt x="1001" y="5406"/>
                  </a:cubicBezTo>
                  <a:cubicBezTo>
                    <a:pt x="1" y="7358"/>
                    <a:pt x="3382" y="10037"/>
                    <a:pt x="3382" y="10037"/>
                  </a:cubicBezTo>
                  <a:cubicBezTo>
                    <a:pt x="3382" y="10037"/>
                    <a:pt x="1942" y="17122"/>
                    <a:pt x="1763" y="22325"/>
                  </a:cubicBezTo>
                  <a:cubicBezTo>
                    <a:pt x="1763" y="22325"/>
                    <a:pt x="4025" y="23039"/>
                    <a:pt x="11264" y="23039"/>
                  </a:cubicBezTo>
                  <a:lnTo>
                    <a:pt x="11300" y="23039"/>
                  </a:lnTo>
                  <a:cubicBezTo>
                    <a:pt x="18563" y="23039"/>
                    <a:pt x="21015" y="22325"/>
                    <a:pt x="21015" y="22325"/>
                  </a:cubicBezTo>
                  <a:cubicBezTo>
                    <a:pt x="20872" y="17122"/>
                    <a:pt x="19218" y="10037"/>
                    <a:pt x="19218" y="10037"/>
                  </a:cubicBezTo>
                  <a:cubicBezTo>
                    <a:pt x="19218" y="10037"/>
                    <a:pt x="22599" y="7358"/>
                    <a:pt x="21599" y="5406"/>
                  </a:cubicBezTo>
                  <a:cubicBezTo>
                    <a:pt x="20599" y="3453"/>
                    <a:pt x="20908" y="1763"/>
                    <a:pt x="20908" y="1763"/>
                  </a:cubicBezTo>
                  <a:cubicBezTo>
                    <a:pt x="19599" y="1215"/>
                    <a:pt x="12860" y="239"/>
                    <a:pt x="11431" y="48"/>
                  </a:cubicBezTo>
                  <a:lnTo>
                    <a:pt x="11431" y="0"/>
                  </a:lnTo>
                  <a:cubicBezTo>
                    <a:pt x="11431" y="0"/>
                    <a:pt x="11383" y="0"/>
                    <a:pt x="11300" y="24"/>
                  </a:cubicBezTo>
                  <a:cubicBezTo>
                    <a:pt x="11205" y="0"/>
                    <a:pt x="11169" y="0"/>
                    <a:pt x="1116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30"/>
            <p:cNvSpPr/>
            <p:nvPr/>
          </p:nvSpPr>
          <p:spPr>
            <a:xfrm flipH="1">
              <a:off x="4704553" y="3515590"/>
              <a:ext cx="412155" cy="45791"/>
            </a:xfrm>
            <a:custGeom>
              <a:avLst/>
              <a:gdLst/>
              <a:ahLst/>
              <a:cxnLst/>
              <a:rect l="l" t="t" r="r" b="b"/>
              <a:pathLst>
                <a:path w="10729" h="1192" extrusionOk="0">
                  <a:moveTo>
                    <a:pt x="1" y="1191"/>
                  </a:moveTo>
                  <a:cubicBezTo>
                    <a:pt x="1" y="1191"/>
                    <a:pt x="4001" y="1"/>
                    <a:pt x="10729" y="274"/>
                  </a:cubicBezTo>
                </a:path>
              </a:pathLst>
            </a:custGeom>
            <a:solidFill>
              <a:srgbClr val="F0D8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30"/>
            <p:cNvSpPr/>
            <p:nvPr/>
          </p:nvSpPr>
          <p:spPr>
            <a:xfrm flipH="1">
              <a:off x="4935083" y="3121326"/>
              <a:ext cx="225957" cy="295027"/>
            </a:xfrm>
            <a:custGeom>
              <a:avLst/>
              <a:gdLst/>
              <a:ahLst/>
              <a:cxnLst/>
              <a:rect l="l" t="t" r="r" b="b"/>
              <a:pathLst>
                <a:path w="5882" h="7680" extrusionOk="0">
                  <a:moveTo>
                    <a:pt x="2977" y="0"/>
                  </a:moveTo>
                  <a:lnTo>
                    <a:pt x="929" y="370"/>
                  </a:lnTo>
                  <a:cubicBezTo>
                    <a:pt x="0" y="5001"/>
                    <a:pt x="2822" y="7680"/>
                    <a:pt x="2822" y="7680"/>
                  </a:cubicBezTo>
                  <a:lnTo>
                    <a:pt x="5882" y="6370"/>
                  </a:lnTo>
                  <a:lnTo>
                    <a:pt x="2977" y="393"/>
                  </a:lnTo>
                  <a:lnTo>
                    <a:pt x="2977" y="0"/>
                  </a:lnTo>
                  <a:close/>
                </a:path>
              </a:pathLst>
            </a:custGeom>
            <a:solidFill>
              <a:srgbClr val="DDD3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30"/>
            <p:cNvSpPr/>
            <p:nvPr/>
          </p:nvSpPr>
          <p:spPr>
            <a:xfrm flipH="1">
              <a:off x="4709119" y="3121326"/>
              <a:ext cx="225995" cy="295027"/>
            </a:xfrm>
            <a:custGeom>
              <a:avLst/>
              <a:gdLst/>
              <a:ahLst/>
              <a:cxnLst/>
              <a:rect l="l" t="t" r="r" b="b"/>
              <a:pathLst>
                <a:path w="5883" h="7680" extrusionOk="0">
                  <a:moveTo>
                    <a:pt x="2906" y="0"/>
                  </a:moveTo>
                  <a:lnTo>
                    <a:pt x="2906" y="393"/>
                  </a:lnTo>
                  <a:lnTo>
                    <a:pt x="1" y="6370"/>
                  </a:lnTo>
                  <a:lnTo>
                    <a:pt x="3073" y="7680"/>
                  </a:lnTo>
                  <a:cubicBezTo>
                    <a:pt x="3073" y="7680"/>
                    <a:pt x="5882" y="5001"/>
                    <a:pt x="4954" y="370"/>
                  </a:cubicBezTo>
                  <a:lnTo>
                    <a:pt x="2906" y="0"/>
                  </a:lnTo>
                  <a:close/>
                </a:path>
              </a:pathLst>
            </a:custGeom>
            <a:solidFill>
              <a:srgbClr val="DDD3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30"/>
            <p:cNvSpPr/>
            <p:nvPr/>
          </p:nvSpPr>
          <p:spPr>
            <a:xfrm flipH="1">
              <a:off x="5047136" y="3121326"/>
              <a:ext cx="499" cy="6454"/>
            </a:xfrm>
            <a:custGeom>
              <a:avLst/>
              <a:gdLst/>
              <a:ahLst/>
              <a:cxnLst/>
              <a:rect l="l" t="t" r="r" b="b"/>
              <a:pathLst>
                <a:path w="13" h="168" extrusionOk="0">
                  <a:moveTo>
                    <a:pt x="13" y="0"/>
                  </a:moveTo>
                  <a:lnTo>
                    <a:pt x="1" y="167"/>
                  </a:lnTo>
                  <a:lnTo>
                    <a:pt x="13" y="167"/>
                  </a:lnTo>
                  <a:lnTo>
                    <a:pt x="13" y="0"/>
                  </a:lnTo>
                  <a:close/>
                </a:path>
              </a:pathLst>
            </a:custGeom>
            <a:solidFill>
              <a:srgbClr val="F4ED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30"/>
            <p:cNvSpPr/>
            <p:nvPr/>
          </p:nvSpPr>
          <p:spPr>
            <a:xfrm flipH="1">
              <a:off x="4935543" y="3198619"/>
              <a:ext cx="200373" cy="217736"/>
            </a:xfrm>
            <a:custGeom>
              <a:avLst/>
              <a:gdLst/>
              <a:ahLst/>
              <a:cxnLst/>
              <a:rect l="l" t="t" r="r" b="b"/>
              <a:pathLst>
                <a:path w="5216" h="5668" extrusionOk="0">
                  <a:moveTo>
                    <a:pt x="84" y="1"/>
                  </a:moveTo>
                  <a:cubicBezTo>
                    <a:pt x="1" y="3620"/>
                    <a:pt x="2144" y="5668"/>
                    <a:pt x="2144" y="5668"/>
                  </a:cubicBezTo>
                  <a:lnTo>
                    <a:pt x="5216" y="4358"/>
                  </a:lnTo>
                  <a:lnTo>
                    <a:pt x="5121" y="4180"/>
                  </a:lnTo>
                  <a:lnTo>
                    <a:pt x="2144" y="5454"/>
                  </a:lnTo>
                  <a:cubicBezTo>
                    <a:pt x="2144" y="5454"/>
                    <a:pt x="96" y="3489"/>
                    <a:pt x="84" y="1"/>
                  </a:cubicBezTo>
                  <a:close/>
                </a:path>
              </a:pathLst>
            </a:custGeom>
            <a:solidFill>
              <a:srgbClr val="F4ED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420;p30"/>
            <p:cNvSpPr/>
            <p:nvPr/>
          </p:nvSpPr>
          <p:spPr>
            <a:xfrm flipH="1">
              <a:off x="4823017" y="3121326"/>
              <a:ext cx="499" cy="6454"/>
            </a:xfrm>
            <a:custGeom>
              <a:avLst/>
              <a:gdLst/>
              <a:ahLst/>
              <a:cxnLst/>
              <a:rect l="l" t="t" r="r" b="b"/>
              <a:pathLst>
                <a:path w="13" h="168" extrusionOk="0">
                  <a:moveTo>
                    <a:pt x="1" y="0"/>
                  </a:moveTo>
                  <a:lnTo>
                    <a:pt x="13" y="167"/>
                  </a:lnTo>
                  <a:lnTo>
                    <a:pt x="13" y="0"/>
                  </a:lnTo>
                  <a:close/>
                </a:path>
              </a:pathLst>
            </a:custGeom>
            <a:solidFill>
              <a:srgbClr val="F4ED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30"/>
            <p:cNvSpPr/>
            <p:nvPr/>
          </p:nvSpPr>
          <p:spPr>
            <a:xfrm flipH="1">
              <a:off x="4734281" y="3198619"/>
              <a:ext cx="200373" cy="218197"/>
            </a:xfrm>
            <a:custGeom>
              <a:avLst/>
              <a:gdLst/>
              <a:ahLst/>
              <a:cxnLst/>
              <a:rect l="l" t="t" r="r" b="b"/>
              <a:pathLst>
                <a:path w="5216" h="5680" extrusionOk="0">
                  <a:moveTo>
                    <a:pt x="5144" y="1"/>
                  </a:moveTo>
                  <a:cubicBezTo>
                    <a:pt x="5120" y="3489"/>
                    <a:pt x="3072" y="5454"/>
                    <a:pt x="3072" y="5454"/>
                  </a:cubicBezTo>
                  <a:lnTo>
                    <a:pt x="96" y="4180"/>
                  </a:lnTo>
                  <a:lnTo>
                    <a:pt x="1" y="4382"/>
                  </a:lnTo>
                  <a:lnTo>
                    <a:pt x="3072" y="5680"/>
                  </a:lnTo>
                  <a:cubicBezTo>
                    <a:pt x="3061" y="5668"/>
                    <a:pt x="5216" y="3620"/>
                    <a:pt x="5144" y="1"/>
                  </a:cubicBezTo>
                  <a:close/>
                </a:path>
              </a:pathLst>
            </a:custGeom>
            <a:solidFill>
              <a:srgbClr val="F4ED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30"/>
            <p:cNvSpPr/>
            <p:nvPr/>
          </p:nvSpPr>
          <p:spPr>
            <a:xfrm flipH="1">
              <a:off x="4823484" y="2727061"/>
              <a:ext cx="224152" cy="524634"/>
            </a:xfrm>
            <a:custGeom>
              <a:avLst/>
              <a:gdLst/>
              <a:ahLst/>
              <a:cxnLst/>
              <a:rect l="l" t="t" r="r" b="b"/>
              <a:pathLst>
                <a:path w="5835" h="13657" extrusionOk="0">
                  <a:moveTo>
                    <a:pt x="2918" y="0"/>
                  </a:moveTo>
                  <a:cubicBezTo>
                    <a:pt x="1311" y="0"/>
                    <a:pt x="1" y="1310"/>
                    <a:pt x="1" y="2917"/>
                  </a:cubicBezTo>
                  <a:lnTo>
                    <a:pt x="1" y="10740"/>
                  </a:lnTo>
                  <a:cubicBezTo>
                    <a:pt x="1" y="12347"/>
                    <a:pt x="1311" y="13657"/>
                    <a:pt x="2918" y="13657"/>
                  </a:cubicBezTo>
                  <a:cubicBezTo>
                    <a:pt x="4525" y="13657"/>
                    <a:pt x="5835" y="12347"/>
                    <a:pt x="5835" y="10740"/>
                  </a:cubicBezTo>
                  <a:lnTo>
                    <a:pt x="5835" y="2917"/>
                  </a:lnTo>
                  <a:cubicBezTo>
                    <a:pt x="5835" y="1310"/>
                    <a:pt x="4525" y="0"/>
                    <a:pt x="2918" y="0"/>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30"/>
            <p:cNvSpPr/>
            <p:nvPr/>
          </p:nvSpPr>
          <p:spPr>
            <a:xfrm flipH="1">
              <a:off x="4775428" y="3129508"/>
              <a:ext cx="319766" cy="236560"/>
            </a:xfrm>
            <a:custGeom>
              <a:avLst/>
              <a:gdLst/>
              <a:ahLst/>
              <a:cxnLst/>
              <a:rect l="l" t="t" r="r" b="b"/>
              <a:pathLst>
                <a:path w="8324" h="6158" extrusionOk="0">
                  <a:moveTo>
                    <a:pt x="4261" y="0"/>
                  </a:moveTo>
                  <a:cubicBezTo>
                    <a:pt x="2472" y="0"/>
                    <a:pt x="952" y="186"/>
                    <a:pt x="1" y="347"/>
                  </a:cubicBezTo>
                  <a:cubicBezTo>
                    <a:pt x="489" y="3514"/>
                    <a:pt x="4168" y="6157"/>
                    <a:pt x="4168" y="6157"/>
                  </a:cubicBezTo>
                  <a:cubicBezTo>
                    <a:pt x="4168" y="6157"/>
                    <a:pt x="8013" y="3538"/>
                    <a:pt x="8323" y="347"/>
                  </a:cubicBezTo>
                  <a:cubicBezTo>
                    <a:pt x="6904" y="92"/>
                    <a:pt x="5516" y="0"/>
                    <a:pt x="4261" y="0"/>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30"/>
            <p:cNvSpPr/>
            <p:nvPr/>
          </p:nvSpPr>
          <p:spPr>
            <a:xfrm flipH="1">
              <a:off x="4823484" y="2866089"/>
              <a:ext cx="224152" cy="281351"/>
            </a:xfrm>
            <a:custGeom>
              <a:avLst/>
              <a:gdLst/>
              <a:ahLst/>
              <a:cxnLst/>
              <a:rect l="l" t="t" r="r" b="b"/>
              <a:pathLst>
                <a:path w="5835" h="7324" extrusionOk="0">
                  <a:moveTo>
                    <a:pt x="2918" y="1"/>
                  </a:moveTo>
                  <a:cubicBezTo>
                    <a:pt x="1311" y="1"/>
                    <a:pt x="1" y="1310"/>
                    <a:pt x="1" y="2918"/>
                  </a:cubicBezTo>
                  <a:lnTo>
                    <a:pt x="1" y="6644"/>
                  </a:lnTo>
                  <a:cubicBezTo>
                    <a:pt x="1156" y="7323"/>
                    <a:pt x="2263" y="7323"/>
                    <a:pt x="2965" y="7323"/>
                  </a:cubicBezTo>
                  <a:cubicBezTo>
                    <a:pt x="2990" y="7323"/>
                    <a:pt x="3014" y="7323"/>
                    <a:pt x="3040" y="7323"/>
                  </a:cubicBezTo>
                  <a:cubicBezTo>
                    <a:pt x="3720" y="7323"/>
                    <a:pt x="4744" y="7312"/>
                    <a:pt x="5835" y="6692"/>
                  </a:cubicBezTo>
                  <a:lnTo>
                    <a:pt x="5835" y="2918"/>
                  </a:lnTo>
                  <a:cubicBezTo>
                    <a:pt x="5835" y="1310"/>
                    <a:pt x="4525" y="1"/>
                    <a:pt x="2918" y="1"/>
                  </a:cubicBezTo>
                  <a:close/>
                </a:path>
              </a:pathLst>
            </a:custGeom>
            <a:solidFill>
              <a:srgbClr val="E580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30"/>
            <p:cNvSpPr/>
            <p:nvPr/>
          </p:nvSpPr>
          <p:spPr>
            <a:xfrm flipH="1">
              <a:off x="4909915" y="2984987"/>
              <a:ext cx="35265" cy="26852"/>
            </a:xfrm>
            <a:custGeom>
              <a:avLst/>
              <a:gdLst/>
              <a:ahLst/>
              <a:cxnLst/>
              <a:rect l="l" t="t" r="r" b="b"/>
              <a:pathLst>
                <a:path w="918" h="699" extrusionOk="0">
                  <a:moveTo>
                    <a:pt x="504" y="1"/>
                  </a:moveTo>
                  <a:cubicBezTo>
                    <a:pt x="156" y="1"/>
                    <a:pt x="28" y="420"/>
                    <a:pt x="1" y="609"/>
                  </a:cubicBezTo>
                  <a:cubicBezTo>
                    <a:pt x="79" y="657"/>
                    <a:pt x="173" y="698"/>
                    <a:pt x="270" y="698"/>
                  </a:cubicBezTo>
                  <a:cubicBezTo>
                    <a:pt x="291" y="698"/>
                    <a:pt x="313" y="696"/>
                    <a:pt x="334" y="692"/>
                  </a:cubicBezTo>
                  <a:cubicBezTo>
                    <a:pt x="656" y="668"/>
                    <a:pt x="834" y="430"/>
                    <a:pt x="918" y="156"/>
                  </a:cubicBezTo>
                  <a:cubicBezTo>
                    <a:pt x="754" y="45"/>
                    <a:pt x="618" y="1"/>
                    <a:pt x="504" y="1"/>
                  </a:cubicBezTo>
                  <a:close/>
                </a:path>
              </a:pathLst>
            </a:custGeom>
            <a:solidFill>
              <a:srgbClr val="CC6E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30"/>
            <p:cNvSpPr/>
            <p:nvPr/>
          </p:nvSpPr>
          <p:spPr>
            <a:xfrm flipH="1">
              <a:off x="4909915" y="2973578"/>
              <a:ext cx="35265" cy="38914"/>
            </a:xfrm>
            <a:custGeom>
              <a:avLst/>
              <a:gdLst/>
              <a:ahLst/>
              <a:cxnLst/>
              <a:rect l="l" t="t" r="r" b="b"/>
              <a:pathLst>
                <a:path w="918" h="1013" extrusionOk="0">
                  <a:moveTo>
                    <a:pt x="1" y="906"/>
                  </a:moveTo>
                  <a:cubicBezTo>
                    <a:pt x="96" y="965"/>
                    <a:pt x="215" y="1013"/>
                    <a:pt x="334" y="989"/>
                  </a:cubicBezTo>
                  <a:cubicBezTo>
                    <a:pt x="656" y="965"/>
                    <a:pt x="834" y="727"/>
                    <a:pt x="918" y="453"/>
                  </a:cubicBezTo>
                  <a:cubicBezTo>
                    <a:pt x="251" y="1"/>
                    <a:pt x="37" y="656"/>
                    <a:pt x="1" y="906"/>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30"/>
            <p:cNvSpPr/>
            <p:nvPr/>
          </p:nvSpPr>
          <p:spPr>
            <a:xfrm flipH="1">
              <a:off x="4590643" y="2810309"/>
              <a:ext cx="159230" cy="159192"/>
            </a:xfrm>
            <a:custGeom>
              <a:avLst/>
              <a:gdLst/>
              <a:ahLst/>
              <a:cxnLst/>
              <a:rect l="l" t="t" r="r" b="b"/>
              <a:pathLst>
                <a:path w="4145" h="4144" extrusionOk="0">
                  <a:moveTo>
                    <a:pt x="2072" y="0"/>
                  </a:moveTo>
                  <a:cubicBezTo>
                    <a:pt x="929" y="0"/>
                    <a:pt x="1" y="929"/>
                    <a:pt x="1" y="2072"/>
                  </a:cubicBezTo>
                  <a:cubicBezTo>
                    <a:pt x="1" y="3215"/>
                    <a:pt x="929" y="4144"/>
                    <a:pt x="2072" y="4144"/>
                  </a:cubicBezTo>
                  <a:cubicBezTo>
                    <a:pt x="3215" y="4144"/>
                    <a:pt x="4144" y="3215"/>
                    <a:pt x="4144" y="2072"/>
                  </a:cubicBezTo>
                  <a:cubicBezTo>
                    <a:pt x="4144" y="929"/>
                    <a:pt x="3215" y="0"/>
                    <a:pt x="2072" y="0"/>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30"/>
            <p:cNvSpPr/>
            <p:nvPr/>
          </p:nvSpPr>
          <p:spPr>
            <a:xfrm flipH="1">
              <a:off x="4654641" y="2880188"/>
              <a:ext cx="66420" cy="48557"/>
            </a:xfrm>
            <a:custGeom>
              <a:avLst/>
              <a:gdLst/>
              <a:ahLst/>
              <a:cxnLst/>
              <a:rect l="l" t="t" r="r" b="b"/>
              <a:pathLst>
                <a:path w="1729" h="1264" extrusionOk="0">
                  <a:moveTo>
                    <a:pt x="1" y="848"/>
                  </a:moveTo>
                  <a:cubicBezTo>
                    <a:pt x="1" y="848"/>
                    <a:pt x="1" y="848"/>
                    <a:pt x="1" y="848"/>
                  </a:cubicBezTo>
                  <a:cubicBezTo>
                    <a:pt x="1" y="848"/>
                    <a:pt x="1" y="848"/>
                    <a:pt x="1" y="848"/>
                  </a:cubicBezTo>
                  <a:lnTo>
                    <a:pt x="1" y="848"/>
                  </a:lnTo>
                  <a:cubicBezTo>
                    <a:pt x="1" y="848"/>
                    <a:pt x="1" y="848"/>
                    <a:pt x="1" y="848"/>
                  </a:cubicBezTo>
                  <a:close/>
                  <a:moveTo>
                    <a:pt x="1312" y="0"/>
                  </a:moveTo>
                  <a:cubicBezTo>
                    <a:pt x="502" y="0"/>
                    <a:pt x="10" y="844"/>
                    <a:pt x="1" y="848"/>
                  </a:cubicBezTo>
                  <a:lnTo>
                    <a:pt x="1" y="848"/>
                  </a:lnTo>
                  <a:cubicBezTo>
                    <a:pt x="432" y="1149"/>
                    <a:pt x="747" y="1264"/>
                    <a:pt x="977" y="1264"/>
                  </a:cubicBezTo>
                  <a:cubicBezTo>
                    <a:pt x="1728" y="1264"/>
                    <a:pt x="1561" y="27"/>
                    <a:pt x="1561" y="27"/>
                  </a:cubicBezTo>
                  <a:cubicBezTo>
                    <a:pt x="1475" y="9"/>
                    <a:pt x="1392" y="0"/>
                    <a:pt x="1312" y="0"/>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30"/>
            <p:cNvSpPr/>
            <p:nvPr/>
          </p:nvSpPr>
          <p:spPr>
            <a:xfrm flipH="1">
              <a:off x="4638699" y="2875770"/>
              <a:ext cx="82362" cy="37493"/>
            </a:xfrm>
            <a:custGeom>
              <a:avLst/>
              <a:gdLst/>
              <a:ahLst/>
              <a:cxnLst/>
              <a:rect l="l" t="t" r="r" b="b"/>
              <a:pathLst>
                <a:path w="2144" h="976" extrusionOk="0">
                  <a:moveTo>
                    <a:pt x="1263" y="0"/>
                  </a:moveTo>
                  <a:cubicBezTo>
                    <a:pt x="458" y="0"/>
                    <a:pt x="1" y="975"/>
                    <a:pt x="1" y="975"/>
                  </a:cubicBezTo>
                  <a:cubicBezTo>
                    <a:pt x="543" y="368"/>
                    <a:pt x="1078" y="216"/>
                    <a:pt x="1479" y="216"/>
                  </a:cubicBezTo>
                  <a:cubicBezTo>
                    <a:pt x="1879" y="216"/>
                    <a:pt x="2144" y="368"/>
                    <a:pt x="2144" y="368"/>
                  </a:cubicBezTo>
                  <a:cubicBezTo>
                    <a:pt x="1817" y="101"/>
                    <a:pt x="1522" y="0"/>
                    <a:pt x="1263" y="0"/>
                  </a:cubicBezTo>
                  <a:close/>
                </a:path>
              </a:pathLst>
            </a:custGeom>
            <a:solidFill>
              <a:srgbClr val="E580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30"/>
            <p:cNvSpPr/>
            <p:nvPr/>
          </p:nvSpPr>
          <p:spPr>
            <a:xfrm flipH="1">
              <a:off x="5130388" y="2810309"/>
              <a:ext cx="159192" cy="159192"/>
            </a:xfrm>
            <a:custGeom>
              <a:avLst/>
              <a:gdLst/>
              <a:ahLst/>
              <a:cxnLst/>
              <a:rect l="l" t="t" r="r" b="b"/>
              <a:pathLst>
                <a:path w="4144" h="4144" extrusionOk="0">
                  <a:moveTo>
                    <a:pt x="2072" y="0"/>
                  </a:moveTo>
                  <a:cubicBezTo>
                    <a:pt x="917" y="0"/>
                    <a:pt x="0" y="929"/>
                    <a:pt x="0" y="2072"/>
                  </a:cubicBezTo>
                  <a:cubicBezTo>
                    <a:pt x="0" y="3215"/>
                    <a:pt x="929" y="4144"/>
                    <a:pt x="2072" y="4144"/>
                  </a:cubicBezTo>
                  <a:cubicBezTo>
                    <a:pt x="3215" y="4144"/>
                    <a:pt x="4144" y="3215"/>
                    <a:pt x="4144" y="2072"/>
                  </a:cubicBezTo>
                  <a:cubicBezTo>
                    <a:pt x="4144" y="929"/>
                    <a:pt x="3203" y="0"/>
                    <a:pt x="2072" y="0"/>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30"/>
            <p:cNvSpPr/>
            <p:nvPr/>
          </p:nvSpPr>
          <p:spPr>
            <a:xfrm flipH="1">
              <a:off x="5159197" y="2880188"/>
              <a:ext cx="66381" cy="48557"/>
            </a:xfrm>
            <a:custGeom>
              <a:avLst/>
              <a:gdLst/>
              <a:ahLst/>
              <a:cxnLst/>
              <a:rect l="l" t="t" r="r" b="b"/>
              <a:pathLst>
                <a:path w="1728" h="1264" extrusionOk="0">
                  <a:moveTo>
                    <a:pt x="1728" y="848"/>
                  </a:moveTo>
                  <a:lnTo>
                    <a:pt x="1728" y="848"/>
                  </a:lnTo>
                  <a:cubicBezTo>
                    <a:pt x="1728" y="848"/>
                    <a:pt x="1728" y="848"/>
                    <a:pt x="1728" y="848"/>
                  </a:cubicBezTo>
                  <a:lnTo>
                    <a:pt x="1728" y="848"/>
                  </a:lnTo>
                  <a:cubicBezTo>
                    <a:pt x="1728" y="848"/>
                    <a:pt x="1728" y="848"/>
                    <a:pt x="1728" y="848"/>
                  </a:cubicBezTo>
                  <a:cubicBezTo>
                    <a:pt x="1728" y="848"/>
                    <a:pt x="1728" y="848"/>
                    <a:pt x="1728" y="848"/>
                  </a:cubicBezTo>
                  <a:close/>
                  <a:moveTo>
                    <a:pt x="414" y="0"/>
                  </a:moveTo>
                  <a:cubicBezTo>
                    <a:pt x="335" y="0"/>
                    <a:pt x="253" y="9"/>
                    <a:pt x="168" y="27"/>
                  </a:cubicBezTo>
                  <a:cubicBezTo>
                    <a:pt x="168" y="27"/>
                    <a:pt x="0" y="1264"/>
                    <a:pt x="752" y="1264"/>
                  </a:cubicBezTo>
                  <a:cubicBezTo>
                    <a:pt x="981" y="1264"/>
                    <a:pt x="1296" y="1149"/>
                    <a:pt x="1728" y="848"/>
                  </a:cubicBezTo>
                  <a:lnTo>
                    <a:pt x="1728" y="848"/>
                  </a:lnTo>
                  <a:cubicBezTo>
                    <a:pt x="1719" y="844"/>
                    <a:pt x="1217" y="0"/>
                    <a:pt x="414" y="0"/>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30"/>
            <p:cNvSpPr/>
            <p:nvPr/>
          </p:nvSpPr>
          <p:spPr>
            <a:xfrm flipH="1">
              <a:off x="5159198" y="2875770"/>
              <a:ext cx="82362" cy="37493"/>
            </a:xfrm>
            <a:custGeom>
              <a:avLst/>
              <a:gdLst/>
              <a:ahLst/>
              <a:cxnLst/>
              <a:rect l="l" t="t" r="r" b="b"/>
              <a:pathLst>
                <a:path w="2144" h="976" extrusionOk="0">
                  <a:moveTo>
                    <a:pt x="872" y="0"/>
                  </a:moveTo>
                  <a:cubicBezTo>
                    <a:pt x="614" y="0"/>
                    <a:pt x="322" y="101"/>
                    <a:pt x="1" y="368"/>
                  </a:cubicBezTo>
                  <a:cubicBezTo>
                    <a:pt x="1" y="368"/>
                    <a:pt x="265" y="216"/>
                    <a:pt x="666" y="216"/>
                  </a:cubicBezTo>
                  <a:cubicBezTo>
                    <a:pt x="1066" y="216"/>
                    <a:pt x="1602" y="368"/>
                    <a:pt x="2144" y="975"/>
                  </a:cubicBezTo>
                  <a:cubicBezTo>
                    <a:pt x="2144" y="975"/>
                    <a:pt x="1673" y="0"/>
                    <a:pt x="872" y="0"/>
                  </a:cubicBezTo>
                  <a:close/>
                </a:path>
              </a:pathLst>
            </a:custGeom>
            <a:solidFill>
              <a:srgbClr val="E580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30"/>
            <p:cNvSpPr/>
            <p:nvPr/>
          </p:nvSpPr>
          <p:spPr>
            <a:xfrm flipH="1">
              <a:off x="4690841" y="2538169"/>
              <a:ext cx="496283" cy="574035"/>
            </a:xfrm>
            <a:custGeom>
              <a:avLst/>
              <a:gdLst/>
              <a:ahLst/>
              <a:cxnLst/>
              <a:rect l="l" t="t" r="r" b="b"/>
              <a:pathLst>
                <a:path w="12919" h="14943" extrusionOk="0">
                  <a:moveTo>
                    <a:pt x="6454" y="0"/>
                  </a:moveTo>
                  <a:cubicBezTo>
                    <a:pt x="524" y="0"/>
                    <a:pt x="0" y="4917"/>
                    <a:pt x="0" y="8489"/>
                  </a:cubicBezTo>
                  <a:cubicBezTo>
                    <a:pt x="0" y="12049"/>
                    <a:pt x="2334" y="14942"/>
                    <a:pt x="6454" y="14942"/>
                  </a:cubicBezTo>
                  <a:cubicBezTo>
                    <a:pt x="10526" y="14942"/>
                    <a:pt x="12919" y="12061"/>
                    <a:pt x="12919" y="8489"/>
                  </a:cubicBezTo>
                  <a:cubicBezTo>
                    <a:pt x="12919" y="4917"/>
                    <a:pt x="12395" y="0"/>
                    <a:pt x="6454" y="0"/>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30"/>
            <p:cNvSpPr/>
            <p:nvPr/>
          </p:nvSpPr>
          <p:spPr>
            <a:xfrm flipH="1">
              <a:off x="5036611" y="2876615"/>
              <a:ext cx="20629" cy="26583"/>
            </a:xfrm>
            <a:custGeom>
              <a:avLst/>
              <a:gdLst/>
              <a:ahLst/>
              <a:cxnLst/>
              <a:rect l="l" t="t" r="r" b="b"/>
              <a:pathLst>
                <a:path w="537" h="692" extrusionOk="0">
                  <a:moveTo>
                    <a:pt x="263" y="1"/>
                  </a:moveTo>
                  <a:cubicBezTo>
                    <a:pt x="120" y="1"/>
                    <a:pt x="1" y="167"/>
                    <a:pt x="1" y="346"/>
                  </a:cubicBezTo>
                  <a:cubicBezTo>
                    <a:pt x="1" y="536"/>
                    <a:pt x="120" y="691"/>
                    <a:pt x="263" y="691"/>
                  </a:cubicBezTo>
                  <a:cubicBezTo>
                    <a:pt x="418" y="691"/>
                    <a:pt x="537" y="525"/>
                    <a:pt x="537" y="346"/>
                  </a:cubicBezTo>
                  <a:cubicBezTo>
                    <a:pt x="537" y="155"/>
                    <a:pt x="394" y="1"/>
                    <a:pt x="26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 name="Google Shape;435;p30"/>
            <p:cNvSpPr/>
            <p:nvPr/>
          </p:nvSpPr>
          <p:spPr>
            <a:xfrm flipH="1">
              <a:off x="5031310" y="2835587"/>
              <a:ext cx="43755" cy="15904"/>
            </a:xfrm>
            <a:custGeom>
              <a:avLst/>
              <a:gdLst/>
              <a:ahLst/>
              <a:cxnLst/>
              <a:rect l="l" t="t" r="r" b="b"/>
              <a:pathLst>
                <a:path w="1139" h="414" extrusionOk="0">
                  <a:moveTo>
                    <a:pt x="730" y="1"/>
                  </a:moveTo>
                  <a:cubicBezTo>
                    <a:pt x="535" y="1"/>
                    <a:pt x="281" y="91"/>
                    <a:pt x="0" y="414"/>
                  </a:cubicBezTo>
                  <a:cubicBezTo>
                    <a:pt x="0" y="414"/>
                    <a:pt x="333" y="74"/>
                    <a:pt x="775" y="74"/>
                  </a:cubicBezTo>
                  <a:cubicBezTo>
                    <a:pt x="888" y="74"/>
                    <a:pt x="1008" y="96"/>
                    <a:pt x="1132" y="152"/>
                  </a:cubicBezTo>
                  <a:cubicBezTo>
                    <a:pt x="1138" y="152"/>
                    <a:pt x="982" y="1"/>
                    <a:pt x="730" y="1"/>
                  </a:cubicBezTo>
                  <a:close/>
                </a:path>
              </a:pathLst>
            </a:custGeom>
            <a:solidFill>
              <a:srgbClr val="EFA3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30"/>
            <p:cNvSpPr/>
            <p:nvPr/>
          </p:nvSpPr>
          <p:spPr>
            <a:xfrm flipH="1">
              <a:off x="5005496" y="2775274"/>
              <a:ext cx="104335" cy="64230"/>
            </a:xfrm>
            <a:custGeom>
              <a:avLst/>
              <a:gdLst/>
              <a:ahLst/>
              <a:cxnLst/>
              <a:rect l="l" t="t" r="r" b="b"/>
              <a:pathLst>
                <a:path w="2716" h="1672" extrusionOk="0">
                  <a:moveTo>
                    <a:pt x="1470" y="0"/>
                  </a:moveTo>
                  <a:cubicBezTo>
                    <a:pt x="1328" y="0"/>
                    <a:pt x="1182" y="22"/>
                    <a:pt x="1036" y="67"/>
                  </a:cubicBezTo>
                  <a:cubicBezTo>
                    <a:pt x="382" y="281"/>
                    <a:pt x="1" y="900"/>
                    <a:pt x="179" y="1448"/>
                  </a:cubicBezTo>
                  <a:cubicBezTo>
                    <a:pt x="227" y="1610"/>
                    <a:pt x="294" y="1671"/>
                    <a:pt x="379" y="1671"/>
                  </a:cubicBezTo>
                  <a:cubicBezTo>
                    <a:pt x="589" y="1671"/>
                    <a:pt x="916" y="1303"/>
                    <a:pt x="1382" y="1150"/>
                  </a:cubicBezTo>
                  <a:cubicBezTo>
                    <a:pt x="2037" y="948"/>
                    <a:pt x="2715" y="1246"/>
                    <a:pt x="2537" y="698"/>
                  </a:cubicBezTo>
                  <a:cubicBezTo>
                    <a:pt x="2398" y="263"/>
                    <a:pt x="1964" y="0"/>
                    <a:pt x="147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30"/>
            <p:cNvSpPr/>
            <p:nvPr/>
          </p:nvSpPr>
          <p:spPr>
            <a:xfrm flipH="1">
              <a:off x="4857323" y="2877998"/>
              <a:ext cx="19246" cy="23817"/>
            </a:xfrm>
            <a:custGeom>
              <a:avLst/>
              <a:gdLst/>
              <a:ahLst/>
              <a:cxnLst/>
              <a:rect l="l" t="t" r="r" b="b"/>
              <a:pathLst>
                <a:path w="501" h="620" extrusionOk="0">
                  <a:moveTo>
                    <a:pt x="251" y="0"/>
                  </a:moveTo>
                  <a:cubicBezTo>
                    <a:pt x="120" y="0"/>
                    <a:pt x="1" y="131"/>
                    <a:pt x="1" y="310"/>
                  </a:cubicBezTo>
                  <a:cubicBezTo>
                    <a:pt x="1" y="489"/>
                    <a:pt x="120" y="619"/>
                    <a:pt x="251" y="619"/>
                  </a:cubicBezTo>
                  <a:cubicBezTo>
                    <a:pt x="394" y="619"/>
                    <a:pt x="501" y="477"/>
                    <a:pt x="501" y="310"/>
                  </a:cubicBezTo>
                  <a:cubicBezTo>
                    <a:pt x="501" y="131"/>
                    <a:pt x="382" y="0"/>
                    <a:pt x="25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30"/>
            <p:cNvSpPr/>
            <p:nvPr/>
          </p:nvSpPr>
          <p:spPr>
            <a:xfrm flipH="1">
              <a:off x="4835503" y="2844269"/>
              <a:ext cx="42410" cy="18209"/>
            </a:xfrm>
            <a:custGeom>
              <a:avLst/>
              <a:gdLst/>
              <a:ahLst/>
              <a:cxnLst/>
              <a:rect l="l" t="t" r="r" b="b"/>
              <a:pathLst>
                <a:path w="1104" h="474" extrusionOk="0">
                  <a:moveTo>
                    <a:pt x="390" y="1"/>
                  </a:moveTo>
                  <a:cubicBezTo>
                    <a:pt x="278" y="1"/>
                    <a:pt x="149" y="17"/>
                    <a:pt x="0" y="57"/>
                  </a:cubicBezTo>
                  <a:cubicBezTo>
                    <a:pt x="0" y="57"/>
                    <a:pt x="83" y="41"/>
                    <a:pt x="207" y="41"/>
                  </a:cubicBezTo>
                  <a:cubicBezTo>
                    <a:pt x="449" y="41"/>
                    <a:pt x="847" y="103"/>
                    <a:pt x="1084" y="474"/>
                  </a:cubicBezTo>
                  <a:cubicBezTo>
                    <a:pt x="1104" y="474"/>
                    <a:pt x="989" y="1"/>
                    <a:pt x="390" y="1"/>
                  </a:cubicBezTo>
                  <a:close/>
                </a:path>
              </a:pathLst>
            </a:custGeom>
            <a:solidFill>
              <a:srgbClr val="EFA3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30"/>
            <p:cNvSpPr/>
            <p:nvPr/>
          </p:nvSpPr>
          <p:spPr>
            <a:xfrm flipH="1">
              <a:off x="4794208" y="2779730"/>
              <a:ext cx="104297" cy="63308"/>
            </a:xfrm>
            <a:custGeom>
              <a:avLst/>
              <a:gdLst/>
              <a:ahLst/>
              <a:cxnLst/>
              <a:rect l="l" t="t" r="r" b="b"/>
              <a:pathLst>
                <a:path w="2715" h="1648" extrusionOk="0">
                  <a:moveTo>
                    <a:pt x="1255" y="0"/>
                  </a:moveTo>
                  <a:cubicBezTo>
                    <a:pt x="748" y="0"/>
                    <a:pt x="299" y="278"/>
                    <a:pt x="167" y="713"/>
                  </a:cubicBezTo>
                  <a:cubicBezTo>
                    <a:pt x="0" y="1272"/>
                    <a:pt x="667" y="963"/>
                    <a:pt x="1322" y="1153"/>
                  </a:cubicBezTo>
                  <a:cubicBezTo>
                    <a:pt x="1785" y="1297"/>
                    <a:pt x="2123" y="1648"/>
                    <a:pt x="2340" y="1648"/>
                  </a:cubicBezTo>
                  <a:cubicBezTo>
                    <a:pt x="2430" y="1648"/>
                    <a:pt x="2499" y="1588"/>
                    <a:pt x="2548" y="1427"/>
                  </a:cubicBezTo>
                  <a:cubicBezTo>
                    <a:pt x="2715" y="856"/>
                    <a:pt x="2310" y="249"/>
                    <a:pt x="1655" y="58"/>
                  </a:cubicBezTo>
                  <a:cubicBezTo>
                    <a:pt x="1521" y="19"/>
                    <a:pt x="1386" y="0"/>
                    <a:pt x="125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30"/>
            <p:cNvSpPr/>
            <p:nvPr/>
          </p:nvSpPr>
          <p:spPr>
            <a:xfrm flipH="1">
              <a:off x="4725134" y="2902700"/>
              <a:ext cx="49440" cy="38914"/>
            </a:xfrm>
            <a:custGeom>
              <a:avLst/>
              <a:gdLst/>
              <a:ahLst/>
              <a:cxnLst/>
              <a:rect l="l" t="t" r="r" b="b"/>
              <a:pathLst>
                <a:path w="1287" h="1013" extrusionOk="0">
                  <a:moveTo>
                    <a:pt x="644" y="0"/>
                  </a:moveTo>
                  <a:cubicBezTo>
                    <a:pt x="287" y="0"/>
                    <a:pt x="1" y="215"/>
                    <a:pt x="1" y="500"/>
                  </a:cubicBezTo>
                  <a:cubicBezTo>
                    <a:pt x="1" y="786"/>
                    <a:pt x="287" y="1012"/>
                    <a:pt x="644" y="1012"/>
                  </a:cubicBezTo>
                  <a:cubicBezTo>
                    <a:pt x="1001" y="1012"/>
                    <a:pt x="1287" y="786"/>
                    <a:pt x="1287" y="500"/>
                  </a:cubicBezTo>
                  <a:cubicBezTo>
                    <a:pt x="1287" y="215"/>
                    <a:pt x="1001" y="0"/>
                    <a:pt x="644" y="0"/>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441;p30"/>
            <p:cNvSpPr/>
            <p:nvPr/>
          </p:nvSpPr>
          <p:spPr>
            <a:xfrm flipH="1">
              <a:off x="5088281" y="2909538"/>
              <a:ext cx="48979" cy="38492"/>
            </a:xfrm>
            <a:custGeom>
              <a:avLst/>
              <a:gdLst/>
              <a:ahLst/>
              <a:cxnLst/>
              <a:rect l="l" t="t" r="r" b="b"/>
              <a:pathLst>
                <a:path w="1275" h="1002" extrusionOk="0">
                  <a:moveTo>
                    <a:pt x="631" y="1"/>
                  </a:moveTo>
                  <a:cubicBezTo>
                    <a:pt x="274" y="1"/>
                    <a:pt x="0" y="215"/>
                    <a:pt x="0" y="501"/>
                  </a:cubicBezTo>
                  <a:cubicBezTo>
                    <a:pt x="0" y="787"/>
                    <a:pt x="274" y="1001"/>
                    <a:pt x="631" y="1001"/>
                  </a:cubicBezTo>
                  <a:cubicBezTo>
                    <a:pt x="988" y="1001"/>
                    <a:pt x="1274" y="787"/>
                    <a:pt x="1274" y="501"/>
                  </a:cubicBezTo>
                  <a:cubicBezTo>
                    <a:pt x="1274" y="215"/>
                    <a:pt x="988" y="1"/>
                    <a:pt x="631" y="1"/>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30"/>
            <p:cNvSpPr/>
            <p:nvPr/>
          </p:nvSpPr>
          <p:spPr>
            <a:xfrm flipH="1">
              <a:off x="4937806" y="2901086"/>
              <a:ext cx="59044" cy="49709"/>
            </a:xfrm>
            <a:custGeom>
              <a:avLst/>
              <a:gdLst/>
              <a:ahLst/>
              <a:cxnLst/>
              <a:rect l="l" t="t" r="r" b="b"/>
              <a:pathLst>
                <a:path w="1537" h="1294" extrusionOk="0">
                  <a:moveTo>
                    <a:pt x="550" y="0"/>
                  </a:moveTo>
                  <a:cubicBezTo>
                    <a:pt x="447" y="0"/>
                    <a:pt x="345" y="13"/>
                    <a:pt x="239" y="54"/>
                  </a:cubicBezTo>
                  <a:cubicBezTo>
                    <a:pt x="155" y="78"/>
                    <a:pt x="72" y="138"/>
                    <a:pt x="36" y="233"/>
                  </a:cubicBezTo>
                  <a:cubicBezTo>
                    <a:pt x="0" y="316"/>
                    <a:pt x="0" y="423"/>
                    <a:pt x="36" y="495"/>
                  </a:cubicBezTo>
                  <a:cubicBezTo>
                    <a:pt x="96" y="650"/>
                    <a:pt x="191" y="757"/>
                    <a:pt x="310" y="852"/>
                  </a:cubicBezTo>
                  <a:cubicBezTo>
                    <a:pt x="429" y="947"/>
                    <a:pt x="548" y="1031"/>
                    <a:pt x="691" y="1090"/>
                  </a:cubicBezTo>
                  <a:cubicBezTo>
                    <a:pt x="934" y="1223"/>
                    <a:pt x="1198" y="1294"/>
                    <a:pt x="1472" y="1294"/>
                  </a:cubicBezTo>
                  <a:cubicBezTo>
                    <a:pt x="1494" y="1294"/>
                    <a:pt x="1515" y="1293"/>
                    <a:pt x="1536" y="1292"/>
                  </a:cubicBezTo>
                  <a:cubicBezTo>
                    <a:pt x="1251" y="1257"/>
                    <a:pt x="977" y="1138"/>
                    <a:pt x="739" y="995"/>
                  </a:cubicBezTo>
                  <a:cubicBezTo>
                    <a:pt x="620" y="911"/>
                    <a:pt x="500" y="828"/>
                    <a:pt x="405" y="733"/>
                  </a:cubicBezTo>
                  <a:cubicBezTo>
                    <a:pt x="298" y="650"/>
                    <a:pt x="215" y="542"/>
                    <a:pt x="167" y="423"/>
                  </a:cubicBezTo>
                  <a:cubicBezTo>
                    <a:pt x="131" y="376"/>
                    <a:pt x="131" y="316"/>
                    <a:pt x="143" y="280"/>
                  </a:cubicBezTo>
                  <a:cubicBezTo>
                    <a:pt x="167" y="233"/>
                    <a:pt x="215" y="197"/>
                    <a:pt x="274" y="173"/>
                  </a:cubicBezTo>
                  <a:cubicBezTo>
                    <a:pt x="381" y="126"/>
                    <a:pt x="536" y="114"/>
                    <a:pt x="667" y="114"/>
                  </a:cubicBezTo>
                  <a:cubicBezTo>
                    <a:pt x="718" y="112"/>
                    <a:pt x="769" y="111"/>
                    <a:pt x="820" y="111"/>
                  </a:cubicBezTo>
                  <a:cubicBezTo>
                    <a:pt x="1058" y="111"/>
                    <a:pt x="1301" y="132"/>
                    <a:pt x="1536" y="161"/>
                  </a:cubicBezTo>
                  <a:cubicBezTo>
                    <a:pt x="1262" y="66"/>
                    <a:pt x="989" y="7"/>
                    <a:pt x="691" y="7"/>
                  </a:cubicBezTo>
                  <a:cubicBezTo>
                    <a:pt x="643" y="3"/>
                    <a:pt x="596" y="0"/>
                    <a:pt x="550" y="0"/>
                  </a:cubicBezTo>
                  <a:close/>
                </a:path>
              </a:pathLst>
            </a:custGeom>
            <a:solidFill>
              <a:srgbClr val="E580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30"/>
            <p:cNvSpPr/>
            <p:nvPr/>
          </p:nvSpPr>
          <p:spPr>
            <a:xfrm flipH="1">
              <a:off x="4825750" y="3366036"/>
              <a:ext cx="212742" cy="74602"/>
            </a:xfrm>
            <a:custGeom>
              <a:avLst/>
              <a:gdLst/>
              <a:ahLst/>
              <a:cxnLst/>
              <a:rect l="l" t="t" r="r" b="b"/>
              <a:pathLst>
                <a:path w="5538" h="1942" extrusionOk="0">
                  <a:moveTo>
                    <a:pt x="1" y="1155"/>
                  </a:moveTo>
                  <a:lnTo>
                    <a:pt x="322" y="1846"/>
                  </a:lnTo>
                  <a:lnTo>
                    <a:pt x="2692" y="155"/>
                  </a:lnTo>
                  <a:lnTo>
                    <a:pt x="5133" y="1941"/>
                  </a:lnTo>
                  <a:lnTo>
                    <a:pt x="5537" y="1227"/>
                  </a:lnTo>
                  <a:lnTo>
                    <a:pt x="2692" y="0"/>
                  </a:lnTo>
                  <a:close/>
                </a:path>
              </a:pathLst>
            </a:custGeom>
            <a:solidFill>
              <a:srgbClr val="F0D8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444;p30"/>
            <p:cNvSpPr/>
            <p:nvPr/>
          </p:nvSpPr>
          <p:spPr>
            <a:xfrm flipH="1">
              <a:off x="4924551" y="3406296"/>
              <a:ext cx="21090" cy="20590"/>
            </a:xfrm>
            <a:custGeom>
              <a:avLst/>
              <a:gdLst/>
              <a:ahLst/>
              <a:cxnLst/>
              <a:rect l="l" t="t" r="r" b="b"/>
              <a:pathLst>
                <a:path w="549" h="536" extrusionOk="0">
                  <a:moveTo>
                    <a:pt x="275" y="0"/>
                  </a:moveTo>
                  <a:cubicBezTo>
                    <a:pt x="132" y="0"/>
                    <a:pt x="1" y="119"/>
                    <a:pt x="1" y="262"/>
                  </a:cubicBezTo>
                  <a:cubicBezTo>
                    <a:pt x="1" y="417"/>
                    <a:pt x="132" y="536"/>
                    <a:pt x="275" y="536"/>
                  </a:cubicBezTo>
                  <a:cubicBezTo>
                    <a:pt x="430" y="536"/>
                    <a:pt x="549" y="417"/>
                    <a:pt x="549" y="262"/>
                  </a:cubicBezTo>
                  <a:cubicBezTo>
                    <a:pt x="549" y="119"/>
                    <a:pt x="430" y="0"/>
                    <a:pt x="275" y="0"/>
                  </a:cubicBezTo>
                  <a:close/>
                </a:path>
              </a:pathLst>
            </a:custGeom>
            <a:solidFill>
              <a:srgbClr val="DDD3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445;p30"/>
            <p:cNvSpPr/>
            <p:nvPr/>
          </p:nvSpPr>
          <p:spPr>
            <a:xfrm flipH="1">
              <a:off x="4924551" y="3564993"/>
              <a:ext cx="21090" cy="20629"/>
            </a:xfrm>
            <a:custGeom>
              <a:avLst/>
              <a:gdLst/>
              <a:ahLst/>
              <a:cxnLst/>
              <a:rect l="l" t="t" r="r" b="b"/>
              <a:pathLst>
                <a:path w="549" h="537" extrusionOk="0">
                  <a:moveTo>
                    <a:pt x="275" y="1"/>
                  </a:moveTo>
                  <a:cubicBezTo>
                    <a:pt x="132" y="1"/>
                    <a:pt x="1" y="120"/>
                    <a:pt x="1" y="274"/>
                  </a:cubicBezTo>
                  <a:cubicBezTo>
                    <a:pt x="1" y="417"/>
                    <a:pt x="132" y="536"/>
                    <a:pt x="275" y="536"/>
                  </a:cubicBezTo>
                  <a:cubicBezTo>
                    <a:pt x="430" y="536"/>
                    <a:pt x="549" y="417"/>
                    <a:pt x="549" y="274"/>
                  </a:cubicBezTo>
                  <a:cubicBezTo>
                    <a:pt x="549" y="120"/>
                    <a:pt x="430" y="1"/>
                    <a:pt x="275" y="1"/>
                  </a:cubicBezTo>
                  <a:close/>
                </a:path>
              </a:pathLst>
            </a:custGeom>
            <a:solidFill>
              <a:srgbClr val="DDD3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30"/>
            <p:cNvSpPr/>
            <p:nvPr/>
          </p:nvSpPr>
          <p:spPr>
            <a:xfrm flipH="1">
              <a:off x="4924551" y="3724151"/>
              <a:ext cx="21090" cy="20629"/>
            </a:xfrm>
            <a:custGeom>
              <a:avLst/>
              <a:gdLst/>
              <a:ahLst/>
              <a:cxnLst/>
              <a:rect l="l" t="t" r="r" b="b"/>
              <a:pathLst>
                <a:path w="549" h="537" extrusionOk="0">
                  <a:moveTo>
                    <a:pt x="275" y="1"/>
                  </a:moveTo>
                  <a:cubicBezTo>
                    <a:pt x="132" y="1"/>
                    <a:pt x="1" y="120"/>
                    <a:pt x="1" y="263"/>
                  </a:cubicBezTo>
                  <a:cubicBezTo>
                    <a:pt x="1" y="418"/>
                    <a:pt x="132" y="537"/>
                    <a:pt x="275" y="537"/>
                  </a:cubicBezTo>
                  <a:cubicBezTo>
                    <a:pt x="430" y="537"/>
                    <a:pt x="549" y="418"/>
                    <a:pt x="549" y="263"/>
                  </a:cubicBezTo>
                  <a:cubicBezTo>
                    <a:pt x="549" y="120"/>
                    <a:pt x="430" y="1"/>
                    <a:pt x="275" y="1"/>
                  </a:cubicBezTo>
                  <a:close/>
                </a:path>
              </a:pathLst>
            </a:custGeom>
            <a:solidFill>
              <a:srgbClr val="DDD3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30"/>
            <p:cNvSpPr/>
            <p:nvPr/>
          </p:nvSpPr>
          <p:spPr>
            <a:xfrm flipH="1">
              <a:off x="4924551" y="3882887"/>
              <a:ext cx="21090" cy="20629"/>
            </a:xfrm>
            <a:custGeom>
              <a:avLst/>
              <a:gdLst/>
              <a:ahLst/>
              <a:cxnLst/>
              <a:rect l="l" t="t" r="r" b="b"/>
              <a:pathLst>
                <a:path w="549" h="537" extrusionOk="0">
                  <a:moveTo>
                    <a:pt x="275" y="0"/>
                  </a:moveTo>
                  <a:cubicBezTo>
                    <a:pt x="132" y="0"/>
                    <a:pt x="1" y="119"/>
                    <a:pt x="1" y="274"/>
                  </a:cubicBezTo>
                  <a:cubicBezTo>
                    <a:pt x="1" y="417"/>
                    <a:pt x="132" y="536"/>
                    <a:pt x="275" y="536"/>
                  </a:cubicBezTo>
                  <a:cubicBezTo>
                    <a:pt x="430" y="536"/>
                    <a:pt x="549" y="417"/>
                    <a:pt x="549" y="274"/>
                  </a:cubicBezTo>
                  <a:cubicBezTo>
                    <a:pt x="549" y="119"/>
                    <a:pt x="430" y="0"/>
                    <a:pt x="275" y="0"/>
                  </a:cubicBezTo>
                  <a:close/>
                </a:path>
              </a:pathLst>
            </a:custGeom>
            <a:solidFill>
              <a:srgbClr val="DDD3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30"/>
            <p:cNvSpPr/>
            <p:nvPr/>
          </p:nvSpPr>
          <p:spPr>
            <a:xfrm flipH="1">
              <a:off x="4644629" y="2553229"/>
              <a:ext cx="588710" cy="311085"/>
            </a:xfrm>
            <a:custGeom>
              <a:avLst/>
              <a:gdLst/>
              <a:ahLst/>
              <a:cxnLst/>
              <a:rect l="l" t="t" r="r" b="b"/>
              <a:pathLst>
                <a:path w="15325" h="8098" extrusionOk="0">
                  <a:moveTo>
                    <a:pt x="8431" y="1"/>
                  </a:moveTo>
                  <a:cubicBezTo>
                    <a:pt x="1" y="1"/>
                    <a:pt x="1192" y="7847"/>
                    <a:pt x="1192" y="7847"/>
                  </a:cubicBezTo>
                  <a:cubicBezTo>
                    <a:pt x="6513" y="6811"/>
                    <a:pt x="9264" y="2883"/>
                    <a:pt x="9264" y="2882"/>
                  </a:cubicBezTo>
                  <a:lnTo>
                    <a:pt x="9264" y="2882"/>
                  </a:lnTo>
                  <a:cubicBezTo>
                    <a:pt x="9014" y="7919"/>
                    <a:pt x="14122" y="8097"/>
                    <a:pt x="14122" y="8097"/>
                  </a:cubicBezTo>
                  <a:cubicBezTo>
                    <a:pt x="14122" y="8097"/>
                    <a:pt x="15324" y="1"/>
                    <a:pt x="8431" y="1"/>
                  </a:cubicBezTo>
                  <a:close/>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30"/>
            <p:cNvSpPr/>
            <p:nvPr/>
          </p:nvSpPr>
          <p:spPr>
            <a:xfrm flipH="1">
              <a:off x="4644629" y="2519845"/>
              <a:ext cx="588710" cy="344467"/>
            </a:xfrm>
            <a:custGeom>
              <a:avLst/>
              <a:gdLst/>
              <a:ahLst/>
              <a:cxnLst/>
              <a:rect l="l" t="t" r="r" b="b"/>
              <a:pathLst>
                <a:path w="15325" h="8967" extrusionOk="0">
                  <a:moveTo>
                    <a:pt x="8431" y="1"/>
                  </a:moveTo>
                  <a:cubicBezTo>
                    <a:pt x="1" y="1"/>
                    <a:pt x="1192" y="8680"/>
                    <a:pt x="1192" y="8680"/>
                  </a:cubicBezTo>
                  <a:cubicBezTo>
                    <a:pt x="6513" y="7549"/>
                    <a:pt x="9264" y="3192"/>
                    <a:pt x="9264" y="3192"/>
                  </a:cubicBezTo>
                  <a:lnTo>
                    <a:pt x="9264" y="3192"/>
                  </a:lnTo>
                  <a:cubicBezTo>
                    <a:pt x="9014" y="8776"/>
                    <a:pt x="14122" y="8966"/>
                    <a:pt x="14122" y="8966"/>
                  </a:cubicBezTo>
                  <a:cubicBezTo>
                    <a:pt x="14122" y="8966"/>
                    <a:pt x="15324" y="1"/>
                    <a:pt x="843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 name="Google Shape;450;p30"/>
            <p:cNvSpPr/>
            <p:nvPr/>
          </p:nvSpPr>
          <p:spPr>
            <a:xfrm flipH="1">
              <a:off x="4856864" y="2959402"/>
              <a:ext cx="78251" cy="25469"/>
            </a:xfrm>
            <a:custGeom>
              <a:avLst/>
              <a:gdLst/>
              <a:ahLst/>
              <a:cxnLst/>
              <a:rect l="l" t="t" r="r" b="b"/>
              <a:pathLst>
                <a:path w="2037" h="663" extrusionOk="0">
                  <a:moveTo>
                    <a:pt x="2037" y="1"/>
                  </a:moveTo>
                  <a:cubicBezTo>
                    <a:pt x="1894" y="132"/>
                    <a:pt x="1751" y="263"/>
                    <a:pt x="1596" y="334"/>
                  </a:cubicBezTo>
                  <a:cubicBezTo>
                    <a:pt x="1430" y="405"/>
                    <a:pt x="1263" y="465"/>
                    <a:pt x="1084" y="501"/>
                  </a:cubicBezTo>
                  <a:cubicBezTo>
                    <a:pt x="980" y="515"/>
                    <a:pt x="875" y="520"/>
                    <a:pt x="770" y="520"/>
                  </a:cubicBezTo>
                  <a:cubicBezTo>
                    <a:pt x="696" y="520"/>
                    <a:pt x="622" y="518"/>
                    <a:pt x="548" y="513"/>
                  </a:cubicBezTo>
                  <a:cubicBezTo>
                    <a:pt x="370" y="501"/>
                    <a:pt x="179" y="465"/>
                    <a:pt x="1" y="405"/>
                  </a:cubicBezTo>
                  <a:lnTo>
                    <a:pt x="1" y="405"/>
                  </a:lnTo>
                  <a:cubicBezTo>
                    <a:pt x="245" y="575"/>
                    <a:pt x="549" y="662"/>
                    <a:pt x="866" y="662"/>
                  </a:cubicBezTo>
                  <a:cubicBezTo>
                    <a:pt x="950" y="662"/>
                    <a:pt x="1035" y="656"/>
                    <a:pt x="1120" y="644"/>
                  </a:cubicBezTo>
                  <a:cubicBezTo>
                    <a:pt x="1203" y="632"/>
                    <a:pt x="1310" y="596"/>
                    <a:pt x="1406" y="572"/>
                  </a:cubicBezTo>
                  <a:cubicBezTo>
                    <a:pt x="1489" y="525"/>
                    <a:pt x="1584" y="477"/>
                    <a:pt x="1656" y="429"/>
                  </a:cubicBezTo>
                  <a:cubicBezTo>
                    <a:pt x="1811" y="322"/>
                    <a:pt x="1941" y="167"/>
                    <a:pt x="2037" y="1"/>
                  </a:cubicBezTo>
                  <a:close/>
                </a:path>
              </a:pathLst>
            </a:custGeom>
            <a:solidFill>
              <a:srgbClr val="E867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 name="Google Shape;451;p30"/>
            <p:cNvSpPr/>
            <p:nvPr/>
          </p:nvSpPr>
          <p:spPr>
            <a:xfrm flipH="1">
              <a:off x="5076880" y="3874973"/>
              <a:ext cx="359065" cy="961566"/>
            </a:xfrm>
            <a:custGeom>
              <a:avLst/>
              <a:gdLst/>
              <a:ahLst/>
              <a:cxnLst/>
              <a:rect l="l" t="t" r="r" b="b"/>
              <a:pathLst>
                <a:path w="9347" h="25031" extrusionOk="0">
                  <a:moveTo>
                    <a:pt x="4088" y="0"/>
                  </a:moveTo>
                  <a:cubicBezTo>
                    <a:pt x="3972" y="0"/>
                    <a:pt x="3856" y="5"/>
                    <a:pt x="3739" y="16"/>
                  </a:cubicBezTo>
                  <a:cubicBezTo>
                    <a:pt x="1596" y="206"/>
                    <a:pt x="0" y="2099"/>
                    <a:pt x="191" y="4254"/>
                  </a:cubicBezTo>
                  <a:lnTo>
                    <a:pt x="3382" y="25031"/>
                  </a:lnTo>
                  <a:lnTo>
                    <a:pt x="9347" y="24495"/>
                  </a:lnTo>
                  <a:lnTo>
                    <a:pt x="7978" y="3564"/>
                  </a:lnTo>
                  <a:cubicBezTo>
                    <a:pt x="7797" y="1537"/>
                    <a:pt x="6095" y="0"/>
                    <a:pt x="408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30"/>
            <p:cNvSpPr/>
            <p:nvPr/>
          </p:nvSpPr>
          <p:spPr>
            <a:xfrm flipH="1">
              <a:off x="5105684" y="4015998"/>
              <a:ext cx="53551" cy="777097"/>
            </a:xfrm>
            <a:custGeom>
              <a:avLst/>
              <a:gdLst/>
              <a:ahLst/>
              <a:cxnLst/>
              <a:rect l="l" t="t" r="r" b="b"/>
              <a:pathLst>
                <a:path w="1394" h="20229" fill="none" extrusionOk="0">
                  <a:moveTo>
                    <a:pt x="1" y="0"/>
                  </a:moveTo>
                  <a:lnTo>
                    <a:pt x="1394" y="20229"/>
                  </a:lnTo>
                </a:path>
              </a:pathLst>
            </a:custGeom>
            <a:noFill/>
            <a:ln w="3875" cap="flat" cmpd="sng">
              <a:solidFill>
                <a:schemeClr val="dk2"/>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30"/>
            <p:cNvSpPr/>
            <p:nvPr/>
          </p:nvSpPr>
          <p:spPr>
            <a:xfrm flipH="1">
              <a:off x="5056289" y="4816859"/>
              <a:ext cx="372357" cy="128575"/>
            </a:xfrm>
            <a:custGeom>
              <a:avLst/>
              <a:gdLst/>
              <a:ahLst/>
              <a:cxnLst/>
              <a:rect l="l" t="t" r="r" b="b"/>
              <a:pathLst>
                <a:path w="9693" h="3347" extrusionOk="0">
                  <a:moveTo>
                    <a:pt x="9169" y="1"/>
                  </a:moveTo>
                  <a:lnTo>
                    <a:pt x="3204" y="513"/>
                  </a:lnTo>
                  <a:cubicBezTo>
                    <a:pt x="3204" y="513"/>
                    <a:pt x="1882" y="2156"/>
                    <a:pt x="1" y="2799"/>
                  </a:cubicBezTo>
                  <a:lnTo>
                    <a:pt x="239" y="3346"/>
                  </a:lnTo>
                  <a:lnTo>
                    <a:pt x="9693" y="3346"/>
                  </a:lnTo>
                  <a:cubicBezTo>
                    <a:pt x="9693" y="3346"/>
                    <a:pt x="9526" y="2049"/>
                    <a:pt x="916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30"/>
            <p:cNvSpPr/>
            <p:nvPr/>
          </p:nvSpPr>
          <p:spPr>
            <a:xfrm flipH="1">
              <a:off x="5056750" y="4933951"/>
              <a:ext cx="367747" cy="11025"/>
            </a:xfrm>
            <a:custGeom>
              <a:avLst/>
              <a:gdLst/>
              <a:ahLst/>
              <a:cxnLst/>
              <a:rect l="l" t="t" r="r" b="b"/>
              <a:pathLst>
                <a:path w="9573" h="287" extrusionOk="0">
                  <a:moveTo>
                    <a:pt x="0" y="1"/>
                  </a:moveTo>
                  <a:lnTo>
                    <a:pt x="131" y="287"/>
                  </a:lnTo>
                  <a:lnTo>
                    <a:pt x="9573" y="287"/>
                  </a:lnTo>
                  <a:lnTo>
                    <a:pt x="9561" y="72"/>
                  </a:lnTo>
                  <a:lnTo>
                    <a:pt x="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30"/>
            <p:cNvSpPr/>
            <p:nvPr/>
          </p:nvSpPr>
          <p:spPr>
            <a:xfrm flipH="1">
              <a:off x="4429185" y="3874973"/>
              <a:ext cx="359103" cy="961566"/>
            </a:xfrm>
            <a:custGeom>
              <a:avLst/>
              <a:gdLst/>
              <a:ahLst/>
              <a:cxnLst/>
              <a:rect l="l" t="t" r="r" b="b"/>
              <a:pathLst>
                <a:path w="9348" h="25031" extrusionOk="0">
                  <a:moveTo>
                    <a:pt x="5270" y="0"/>
                  </a:moveTo>
                  <a:cubicBezTo>
                    <a:pt x="3254" y="0"/>
                    <a:pt x="1561" y="1537"/>
                    <a:pt x="1370" y="3564"/>
                  </a:cubicBezTo>
                  <a:lnTo>
                    <a:pt x="1" y="24495"/>
                  </a:lnTo>
                  <a:lnTo>
                    <a:pt x="5978" y="25031"/>
                  </a:lnTo>
                  <a:lnTo>
                    <a:pt x="9157" y="4254"/>
                  </a:lnTo>
                  <a:cubicBezTo>
                    <a:pt x="9347" y="2099"/>
                    <a:pt x="7764" y="206"/>
                    <a:pt x="5620" y="16"/>
                  </a:cubicBezTo>
                  <a:cubicBezTo>
                    <a:pt x="5503" y="5"/>
                    <a:pt x="5386" y="0"/>
                    <a:pt x="527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30"/>
            <p:cNvSpPr/>
            <p:nvPr/>
          </p:nvSpPr>
          <p:spPr>
            <a:xfrm flipH="1">
              <a:off x="4705465" y="4015998"/>
              <a:ext cx="53551" cy="777097"/>
            </a:xfrm>
            <a:custGeom>
              <a:avLst/>
              <a:gdLst/>
              <a:ahLst/>
              <a:cxnLst/>
              <a:rect l="l" t="t" r="r" b="b"/>
              <a:pathLst>
                <a:path w="1394" h="20229" fill="none" extrusionOk="0">
                  <a:moveTo>
                    <a:pt x="1394" y="0"/>
                  </a:moveTo>
                  <a:lnTo>
                    <a:pt x="1" y="20229"/>
                  </a:lnTo>
                </a:path>
              </a:pathLst>
            </a:custGeom>
            <a:noFill/>
            <a:ln w="3875" cap="flat" cmpd="sng">
              <a:solidFill>
                <a:schemeClr val="dk2"/>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457;p30"/>
            <p:cNvSpPr/>
            <p:nvPr/>
          </p:nvSpPr>
          <p:spPr>
            <a:xfrm flipH="1">
              <a:off x="4436062" y="4816859"/>
              <a:ext cx="371896" cy="128575"/>
            </a:xfrm>
            <a:custGeom>
              <a:avLst/>
              <a:gdLst/>
              <a:ahLst/>
              <a:cxnLst/>
              <a:rect l="l" t="t" r="r" b="b"/>
              <a:pathLst>
                <a:path w="9681" h="3347" extrusionOk="0">
                  <a:moveTo>
                    <a:pt x="513" y="1"/>
                  </a:moveTo>
                  <a:cubicBezTo>
                    <a:pt x="155" y="2049"/>
                    <a:pt x="1" y="3346"/>
                    <a:pt x="1" y="3346"/>
                  </a:cubicBezTo>
                  <a:lnTo>
                    <a:pt x="9442" y="3346"/>
                  </a:lnTo>
                  <a:lnTo>
                    <a:pt x="9680" y="2799"/>
                  </a:lnTo>
                  <a:cubicBezTo>
                    <a:pt x="7811" y="2156"/>
                    <a:pt x="6490" y="513"/>
                    <a:pt x="6490" y="513"/>
                  </a:cubicBezTo>
                  <a:lnTo>
                    <a:pt x="51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30"/>
            <p:cNvSpPr/>
            <p:nvPr/>
          </p:nvSpPr>
          <p:spPr>
            <a:xfrm flipH="1">
              <a:off x="4439712" y="4933951"/>
              <a:ext cx="367785" cy="11025"/>
            </a:xfrm>
            <a:custGeom>
              <a:avLst/>
              <a:gdLst/>
              <a:ahLst/>
              <a:cxnLst/>
              <a:rect l="l" t="t" r="r" b="b"/>
              <a:pathLst>
                <a:path w="9574" h="287" extrusionOk="0">
                  <a:moveTo>
                    <a:pt x="9573" y="1"/>
                  </a:moveTo>
                  <a:lnTo>
                    <a:pt x="13" y="72"/>
                  </a:lnTo>
                  <a:lnTo>
                    <a:pt x="1" y="287"/>
                  </a:lnTo>
                  <a:lnTo>
                    <a:pt x="9430" y="287"/>
                  </a:lnTo>
                  <a:lnTo>
                    <a:pt x="9573"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30"/>
            <p:cNvSpPr/>
            <p:nvPr/>
          </p:nvSpPr>
          <p:spPr>
            <a:xfrm flipH="1">
              <a:off x="5095627" y="3412213"/>
              <a:ext cx="349461" cy="108907"/>
            </a:xfrm>
            <a:custGeom>
              <a:avLst/>
              <a:gdLst/>
              <a:ahLst/>
              <a:cxnLst/>
              <a:rect l="l" t="t" r="r" b="b"/>
              <a:pathLst>
                <a:path w="9097" h="2835" extrusionOk="0">
                  <a:moveTo>
                    <a:pt x="4535" y="1"/>
                  </a:moveTo>
                  <a:cubicBezTo>
                    <a:pt x="3472" y="1"/>
                    <a:pt x="2485" y="96"/>
                    <a:pt x="1917" y="382"/>
                  </a:cubicBezTo>
                  <a:cubicBezTo>
                    <a:pt x="238" y="1239"/>
                    <a:pt x="0" y="2835"/>
                    <a:pt x="0" y="2835"/>
                  </a:cubicBezTo>
                  <a:lnTo>
                    <a:pt x="8930" y="2835"/>
                  </a:lnTo>
                  <a:lnTo>
                    <a:pt x="9097" y="382"/>
                  </a:lnTo>
                  <a:cubicBezTo>
                    <a:pt x="9097" y="382"/>
                    <a:pt x="6663" y="1"/>
                    <a:pt x="4535" y="1"/>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30"/>
            <p:cNvSpPr/>
            <p:nvPr/>
          </p:nvSpPr>
          <p:spPr>
            <a:xfrm flipH="1">
              <a:off x="4426919" y="3412213"/>
              <a:ext cx="349000" cy="108907"/>
            </a:xfrm>
            <a:custGeom>
              <a:avLst/>
              <a:gdLst/>
              <a:ahLst/>
              <a:cxnLst/>
              <a:rect l="l" t="t" r="r" b="b"/>
              <a:pathLst>
                <a:path w="9085" h="2835" extrusionOk="0">
                  <a:moveTo>
                    <a:pt x="4558" y="1"/>
                  </a:moveTo>
                  <a:cubicBezTo>
                    <a:pt x="2434" y="1"/>
                    <a:pt x="0" y="382"/>
                    <a:pt x="0" y="382"/>
                  </a:cubicBezTo>
                  <a:lnTo>
                    <a:pt x="179" y="2835"/>
                  </a:lnTo>
                  <a:lnTo>
                    <a:pt x="9085" y="2835"/>
                  </a:lnTo>
                  <a:cubicBezTo>
                    <a:pt x="9085" y="2835"/>
                    <a:pt x="8846" y="1239"/>
                    <a:pt x="7168" y="382"/>
                  </a:cubicBezTo>
                  <a:cubicBezTo>
                    <a:pt x="6604" y="96"/>
                    <a:pt x="5620" y="1"/>
                    <a:pt x="4558" y="1"/>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30"/>
            <p:cNvSpPr/>
            <p:nvPr/>
          </p:nvSpPr>
          <p:spPr>
            <a:xfrm flipH="1">
              <a:off x="3912790" y="3610286"/>
              <a:ext cx="112095" cy="1328698"/>
            </a:xfrm>
            <a:custGeom>
              <a:avLst/>
              <a:gdLst/>
              <a:ahLst/>
              <a:cxnLst/>
              <a:rect l="l" t="t" r="r" b="b"/>
              <a:pathLst>
                <a:path w="2918" h="34588" extrusionOk="0">
                  <a:moveTo>
                    <a:pt x="345" y="0"/>
                  </a:moveTo>
                  <a:cubicBezTo>
                    <a:pt x="155" y="0"/>
                    <a:pt x="0" y="155"/>
                    <a:pt x="0" y="346"/>
                  </a:cubicBezTo>
                  <a:lnTo>
                    <a:pt x="1893" y="34243"/>
                  </a:lnTo>
                  <a:cubicBezTo>
                    <a:pt x="1893" y="34445"/>
                    <a:pt x="2036" y="34588"/>
                    <a:pt x="2239" y="34588"/>
                  </a:cubicBezTo>
                  <a:lnTo>
                    <a:pt x="2572" y="34588"/>
                  </a:lnTo>
                  <a:cubicBezTo>
                    <a:pt x="2774" y="34588"/>
                    <a:pt x="2917" y="34445"/>
                    <a:pt x="2917" y="34243"/>
                  </a:cubicBezTo>
                  <a:lnTo>
                    <a:pt x="1024" y="346"/>
                  </a:lnTo>
                  <a:cubicBezTo>
                    <a:pt x="1024" y="155"/>
                    <a:pt x="881" y="0"/>
                    <a:pt x="691"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30"/>
            <p:cNvSpPr/>
            <p:nvPr/>
          </p:nvSpPr>
          <p:spPr>
            <a:xfrm flipH="1">
              <a:off x="3972256" y="3736521"/>
              <a:ext cx="46252" cy="146400"/>
            </a:xfrm>
            <a:custGeom>
              <a:avLst/>
              <a:gdLst/>
              <a:ahLst/>
              <a:cxnLst/>
              <a:rect l="l" t="t" r="r" b="b"/>
              <a:pathLst>
                <a:path w="1204" h="3811" extrusionOk="0">
                  <a:moveTo>
                    <a:pt x="1025" y="0"/>
                  </a:moveTo>
                  <a:lnTo>
                    <a:pt x="1" y="0"/>
                  </a:lnTo>
                  <a:lnTo>
                    <a:pt x="203" y="3810"/>
                  </a:lnTo>
                  <a:lnTo>
                    <a:pt x="1203" y="3155"/>
                  </a:lnTo>
                  <a:close/>
                </a:path>
              </a:pathLst>
            </a:custGeom>
            <a:solidFill>
              <a:srgbClr val="4D4D4D">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463;p30"/>
            <p:cNvSpPr/>
            <p:nvPr/>
          </p:nvSpPr>
          <p:spPr>
            <a:xfrm flipH="1">
              <a:off x="7705030" y="3610286"/>
              <a:ext cx="112095" cy="1328698"/>
            </a:xfrm>
            <a:custGeom>
              <a:avLst/>
              <a:gdLst/>
              <a:ahLst/>
              <a:cxnLst/>
              <a:rect l="l" t="t" r="r" b="b"/>
              <a:pathLst>
                <a:path w="2918" h="34588" extrusionOk="0">
                  <a:moveTo>
                    <a:pt x="2227" y="0"/>
                  </a:moveTo>
                  <a:cubicBezTo>
                    <a:pt x="2036" y="0"/>
                    <a:pt x="1882" y="155"/>
                    <a:pt x="1882" y="346"/>
                  </a:cubicBezTo>
                  <a:lnTo>
                    <a:pt x="0" y="34243"/>
                  </a:lnTo>
                  <a:cubicBezTo>
                    <a:pt x="0" y="34445"/>
                    <a:pt x="143" y="34588"/>
                    <a:pt x="334" y="34588"/>
                  </a:cubicBezTo>
                  <a:lnTo>
                    <a:pt x="679" y="34588"/>
                  </a:lnTo>
                  <a:cubicBezTo>
                    <a:pt x="882" y="34588"/>
                    <a:pt x="1024" y="34445"/>
                    <a:pt x="1024" y="34243"/>
                  </a:cubicBezTo>
                  <a:lnTo>
                    <a:pt x="2918" y="346"/>
                  </a:lnTo>
                  <a:cubicBezTo>
                    <a:pt x="2918" y="155"/>
                    <a:pt x="2763" y="0"/>
                    <a:pt x="2572"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30"/>
            <p:cNvSpPr/>
            <p:nvPr/>
          </p:nvSpPr>
          <p:spPr>
            <a:xfrm flipH="1">
              <a:off x="3849318" y="3653274"/>
              <a:ext cx="4008989" cy="83284"/>
            </a:xfrm>
            <a:custGeom>
              <a:avLst/>
              <a:gdLst/>
              <a:ahLst/>
              <a:cxnLst/>
              <a:rect l="l" t="t" r="r" b="b"/>
              <a:pathLst>
                <a:path w="104360" h="2168" extrusionOk="0">
                  <a:moveTo>
                    <a:pt x="104359" y="1834"/>
                  </a:moveTo>
                  <a:cubicBezTo>
                    <a:pt x="104359" y="2024"/>
                    <a:pt x="104204" y="2167"/>
                    <a:pt x="104014" y="2167"/>
                  </a:cubicBezTo>
                  <a:lnTo>
                    <a:pt x="334" y="2167"/>
                  </a:lnTo>
                  <a:cubicBezTo>
                    <a:pt x="144" y="2167"/>
                    <a:pt x="1" y="2024"/>
                    <a:pt x="1" y="1834"/>
                  </a:cubicBezTo>
                  <a:lnTo>
                    <a:pt x="1" y="346"/>
                  </a:lnTo>
                  <a:cubicBezTo>
                    <a:pt x="1" y="143"/>
                    <a:pt x="144" y="0"/>
                    <a:pt x="334" y="0"/>
                  </a:cubicBezTo>
                  <a:lnTo>
                    <a:pt x="104014" y="0"/>
                  </a:lnTo>
                  <a:cubicBezTo>
                    <a:pt x="104204" y="0"/>
                    <a:pt x="104359" y="143"/>
                    <a:pt x="104359" y="346"/>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30"/>
            <p:cNvSpPr/>
            <p:nvPr/>
          </p:nvSpPr>
          <p:spPr>
            <a:xfrm flipH="1">
              <a:off x="3714869" y="3521084"/>
              <a:ext cx="4277894" cy="178399"/>
            </a:xfrm>
            <a:custGeom>
              <a:avLst/>
              <a:gdLst/>
              <a:ahLst/>
              <a:cxnLst/>
              <a:rect l="l" t="t" r="r" b="b"/>
              <a:pathLst>
                <a:path w="111360" h="4644" extrusionOk="0">
                  <a:moveTo>
                    <a:pt x="0" y="1"/>
                  </a:moveTo>
                  <a:lnTo>
                    <a:pt x="0" y="1203"/>
                  </a:lnTo>
                  <a:cubicBezTo>
                    <a:pt x="0" y="3108"/>
                    <a:pt x="1548" y="4644"/>
                    <a:pt x="3441" y="4644"/>
                  </a:cubicBezTo>
                  <a:lnTo>
                    <a:pt x="107919" y="4644"/>
                  </a:lnTo>
                  <a:cubicBezTo>
                    <a:pt x="109824" y="4644"/>
                    <a:pt x="111360" y="3096"/>
                    <a:pt x="111360" y="1203"/>
                  </a:cubicBezTo>
                  <a:lnTo>
                    <a:pt x="11136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30"/>
            <p:cNvSpPr/>
            <p:nvPr/>
          </p:nvSpPr>
          <p:spPr>
            <a:xfrm flipH="1">
              <a:off x="7711444" y="3736521"/>
              <a:ext cx="46213" cy="146400"/>
            </a:xfrm>
            <a:custGeom>
              <a:avLst/>
              <a:gdLst/>
              <a:ahLst/>
              <a:cxnLst/>
              <a:rect l="l" t="t" r="r" b="b"/>
              <a:pathLst>
                <a:path w="1203" h="3811" extrusionOk="0">
                  <a:moveTo>
                    <a:pt x="179" y="0"/>
                  </a:moveTo>
                  <a:lnTo>
                    <a:pt x="1203" y="0"/>
                  </a:lnTo>
                  <a:lnTo>
                    <a:pt x="989" y="3810"/>
                  </a:lnTo>
                  <a:lnTo>
                    <a:pt x="0" y="3155"/>
                  </a:lnTo>
                  <a:close/>
                </a:path>
              </a:pathLst>
            </a:custGeom>
            <a:solidFill>
              <a:srgbClr val="4D4D4D">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30"/>
            <p:cNvSpPr/>
            <p:nvPr/>
          </p:nvSpPr>
          <p:spPr>
            <a:xfrm flipH="1">
              <a:off x="4550437" y="2990980"/>
              <a:ext cx="762461" cy="528744"/>
            </a:xfrm>
            <a:custGeom>
              <a:avLst/>
              <a:gdLst/>
              <a:ahLst/>
              <a:cxnLst/>
              <a:rect l="l" t="t" r="r" b="b"/>
              <a:pathLst>
                <a:path w="19848" h="13764" extrusionOk="0">
                  <a:moveTo>
                    <a:pt x="798" y="0"/>
                  </a:moveTo>
                  <a:cubicBezTo>
                    <a:pt x="500" y="548"/>
                    <a:pt x="238" y="1131"/>
                    <a:pt x="0" y="1739"/>
                  </a:cubicBezTo>
                  <a:lnTo>
                    <a:pt x="1393" y="12383"/>
                  </a:lnTo>
                  <a:lnTo>
                    <a:pt x="17824" y="13764"/>
                  </a:lnTo>
                  <a:cubicBezTo>
                    <a:pt x="17788" y="13466"/>
                    <a:pt x="17741" y="13311"/>
                    <a:pt x="17741" y="13311"/>
                  </a:cubicBezTo>
                  <a:cubicBezTo>
                    <a:pt x="17741" y="13311"/>
                    <a:pt x="18038" y="13073"/>
                    <a:pt x="18443" y="12680"/>
                  </a:cubicBezTo>
                  <a:lnTo>
                    <a:pt x="19848" y="5382"/>
                  </a:lnTo>
                  <a:cubicBezTo>
                    <a:pt x="19634" y="5287"/>
                    <a:pt x="19467" y="5227"/>
                    <a:pt x="19407" y="5191"/>
                  </a:cubicBezTo>
                  <a:cubicBezTo>
                    <a:pt x="19419" y="5096"/>
                    <a:pt x="19419" y="5037"/>
                    <a:pt x="19419" y="5037"/>
                  </a:cubicBezTo>
                  <a:cubicBezTo>
                    <a:pt x="19276" y="4977"/>
                    <a:pt x="19062" y="4894"/>
                    <a:pt x="18800" y="4834"/>
                  </a:cubicBezTo>
                  <a:cubicBezTo>
                    <a:pt x="19134" y="3786"/>
                    <a:pt x="19074" y="2441"/>
                    <a:pt x="18419" y="762"/>
                  </a:cubicBezTo>
                  <a:lnTo>
                    <a:pt x="798" y="0"/>
                  </a:lnTo>
                  <a:close/>
                </a:path>
              </a:pathLst>
            </a:custGeom>
            <a:solidFill>
              <a:srgbClr val="FFFFFF">
                <a:alpha val="368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30"/>
            <p:cNvSpPr/>
            <p:nvPr/>
          </p:nvSpPr>
          <p:spPr>
            <a:xfrm flipH="1">
              <a:off x="4582436" y="3468031"/>
              <a:ext cx="705760" cy="57200"/>
            </a:xfrm>
            <a:custGeom>
              <a:avLst/>
              <a:gdLst/>
              <a:ahLst/>
              <a:cxnLst/>
              <a:rect l="l" t="t" r="r" b="b"/>
              <a:pathLst>
                <a:path w="18372" h="1489" extrusionOk="0">
                  <a:moveTo>
                    <a:pt x="0" y="0"/>
                  </a:moveTo>
                  <a:lnTo>
                    <a:pt x="322" y="1489"/>
                  </a:lnTo>
                  <a:lnTo>
                    <a:pt x="18014" y="1489"/>
                  </a:lnTo>
                  <a:lnTo>
                    <a:pt x="18371" y="191"/>
                  </a:lnTo>
                  <a:lnTo>
                    <a:pt x="9132" y="0"/>
                  </a:lnTo>
                  <a:close/>
                </a:path>
              </a:pathLst>
            </a:custGeom>
            <a:solidFill>
              <a:srgbClr val="9FA7A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30"/>
            <p:cNvSpPr/>
            <p:nvPr/>
          </p:nvSpPr>
          <p:spPr>
            <a:xfrm flipH="1">
              <a:off x="4582436" y="3468031"/>
              <a:ext cx="705760" cy="57200"/>
            </a:xfrm>
            <a:custGeom>
              <a:avLst/>
              <a:gdLst/>
              <a:ahLst/>
              <a:cxnLst/>
              <a:rect l="l" t="t" r="r" b="b"/>
              <a:pathLst>
                <a:path w="18372" h="1489" extrusionOk="0">
                  <a:moveTo>
                    <a:pt x="9132" y="0"/>
                  </a:moveTo>
                  <a:lnTo>
                    <a:pt x="0" y="0"/>
                  </a:lnTo>
                  <a:lnTo>
                    <a:pt x="322" y="1489"/>
                  </a:lnTo>
                  <a:lnTo>
                    <a:pt x="18014" y="1489"/>
                  </a:lnTo>
                  <a:lnTo>
                    <a:pt x="18371" y="191"/>
                  </a:lnTo>
                  <a:close/>
                </a:path>
              </a:pathLst>
            </a:custGeom>
            <a:solidFill>
              <a:srgbClr val="CBD9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30"/>
            <p:cNvSpPr/>
            <p:nvPr/>
          </p:nvSpPr>
          <p:spPr>
            <a:xfrm flipH="1">
              <a:off x="4582436" y="3468031"/>
              <a:ext cx="705760" cy="57200"/>
            </a:xfrm>
            <a:custGeom>
              <a:avLst/>
              <a:gdLst/>
              <a:ahLst/>
              <a:cxnLst/>
              <a:rect l="l" t="t" r="r" b="b"/>
              <a:pathLst>
                <a:path w="18372" h="1489" extrusionOk="0">
                  <a:moveTo>
                    <a:pt x="9132" y="0"/>
                  </a:moveTo>
                  <a:lnTo>
                    <a:pt x="0" y="0"/>
                  </a:lnTo>
                  <a:lnTo>
                    <a:pt x="322" y="1489"/>
                  </a:lnTo>
                  <a:lnTo>
                    <a:pt x="18014" y="1489"/>
                  </a:lnTo>
                  <a:lnTo>
                    <a:pt x="18371" y="19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30"/>
            <p:cNvSpPr/>
            <p:nvPr/>
          </p:nvSpPr>
          <p:spPr>
            <a:xfrm flipH="1">
              <a:off x="4576021" y="3017948"/>
              <a:ext cx="702572" cy="469316"/>
            </a:xfrm>
            <a:custGeom>
              <a:avLst/>
              <a:gdLst/>
              <a:ahLst/>
              <a:cxnLst/>
              <a:rect l="l" t="t" r="r" b="b"/>
              <a:pathLst>
                <a:path w="18289" h="12217" extrusionOk="0">
                  <a:moveTo>
                    <a:pt x="0" y="1"/>
                  </a:moveTo>
                  <a:lnTo>
                    <a:pt x="822" y="12216"/>
                  </a:lnTo>
                  <a:lnTo>
                    <a:pt x="17276" y="12216"/>
                  </a:lnTo>
                  <a:lnTo>
                    <a:pt x="18288" y="822"/>
                  </a:lnTo>
                  <a:lnTo>
                    <a:pt x="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30"/>
            <p:cNvSpPr/>
            <p:nvPr/>
          </p:nvSpPr>
          <p:spPr>
            <a:xfrm flipH="1">
              <a:off x="4576021" y="3017948"/>
              <a:ext cx="702572" cy="45791"/>
            </a:xfrm>
            <a:custGeom>
              <a:avLst/>
              <a:gdLst/>
              <a:ahLst/>
              <a:cxnLst/>
              <a:rect l="l" t="t" r="r" b="b"/>
              <a:pathLst>
                <a:path w="18289" h="1192" extrusionOk="0">
                  <a:moveTo>
                    <a:pt x="0" y="1"/>
                  </a:moveTo>
                  <a:lnTo>
                    <a:pt x="24" y="394"/>
                  </a:lnTo>
                  <a:lnTo>
                    <a:pt x="18264" y="1191"/>
                  </a:lnTo>
                  <a:lnTo>
                    <a:pt x="18288" y="822"/>
                  </a:lnTo>
                  <a:lnTo>
                    <a:pt x="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473;p30"/>
            <p:cNvSpPr/>
            <p:nvPr/>
          </p:nvSpPr>
          <p:spPr>
            <a:xfrm flipH="1">
              <a:off x="4887943" y="3233386"/>
              <a:ext cx="93809" cy="93809"/>
            </a:xfrm>
            <a:custGeom>
              <a:avLst/>
              <a:gdLst/>
              <a:ahLst/>
              <a:cxnLst/>
              <a:rect l="l" t="t" r="r" b="b"/>
              <a:pathLst>
                <a:path w="2442" h="2442" extrusionOk="0">
                  <a:moveTo>
                    <a:pt x="1236" y="0"/>
                  </a:moveTo>
                  <a:cubicBezTo>
                    <a:pt x="1229" y="0"/>
                    <a:pt x="1222" y="0"/>
                    <a:pt x="1215" y="0"/>
                  </a:cubicBezTo>
                  <a:cubicBezTo>
                    <a:pt x="548" y="0"/>
                    <a:pt x="0" y="560"/>
                    <a:pt x="0" y="1227"/>
                  </a:cubicBezTo>
                  <a:cubicBezTo>
                    <a:pt x="0" y="1894"/>
                    <a:pt x="548" y="2441"/>
                    <a:pt x="1215" y="2441"/>
                  </a:cubicBezTo>
                  <a:cubicBezTo>
                    <a:pt x="1882" y="2441"/>
                    <a:pt x="2441" y="1894"/>
                    <a:pt x="2441" y="1227"/>
                  </a:cubicBezTo>
                  <a:cubicBezTo>
                    <a:pt x="2441" y="544"/>
                    <a:pt x="1893" y="0"/>
                    <a:pt x="123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30"/>
            <p:cNvSpPr/>
            <p:nvPr/>
          </p:nvSpPr>
          <p:spPr>
            <a:xfrm flipH="1">
              <a:off x="8153425" y="3043725"/>
              <a:ext cx="200219" cy="163878"/>
            </a:xfrm>
            <a:custGeom>
              <a:avLst/>
              <a:gdLst/>
              <a:ahLst/>
              <a:cxnLst/>
              <a:rect l="l" t="t" r="r" b="b"/>
              <a:pathLst>
                <a:path w="5212" h="4266" extrusionOk="0">
                  <a:moveTo>
                    <a:pt x="3787" y="0"/>
                  </a:moveTo>
                  <a:cubicBezTo>
                    <a:pt x="2696" y="0"/>
                    <a:pt x="941" y="318"/>
                    <a:pt x="941" y="318"/>
                  </a:cubicBezTo>
                  <a:lnTo>
                    <a:pt x="0" y="3187"/>
                  </a:lnTo>
                  <a:cubicBezTo>
                    <a:pt x="0" y="3187"/>
                    <a:pt x="2746" y="4265"/>
                    <a:pt x="3407" y="4265"/>
                  </a:cubicBezTo>
                  <a:cubicBezTo>
                    <a:pt x="3497" y="4265"/>
                    <a:pt x="3549" y="4245"/>
                    <a:pt x="3549" y="4199"/>
                  </a:cubicBezTo>
                  <a:cubicBezTo>
                    <a:pt x="3549" y="3806"/>
                    <a:pt x="1525" y="2556"/>
                    <a:pt x="1524" y="2556"/>
                  </a:cubicBezTo>
                  <a:lnTo>
                    <a:pt x="1524" y="2556"/>
                  </a:lnTo>
                  <a:cubicBezTo>
                    <a:pt x="1525" y="2556"/>
                    <a:pt x="3455" y="3280"/>
                    <a:pt x="4142" y="3280"/>
                  </a:cubicBezTo>
                  <a:cubicBezTo>
                    <a:pt x="4291" y="3280"/>
                    <a:pt x="4382" y="3246"/>
                    <a:pt x="4382" y="3163"/>
                  </a:cubicBezTo>
                  <a:cubicBezTo>
                    <a:pt x="4382" y="2723"/>
                    <a:pt x="1846" y="1699"/>
                    <a:pt x="1846" y="1699"/>
                  </a:cubicBezTo>
                  <a:lnTo>
                    <a:pt x="1846" y="1699"/>
                  </a:lnTo>
                  <a:cubicBezTo>
                    <a:pt x="1846" y="1699"/>
                    <a:pt x="3402" y="1890"/>
                    <a:pt x="4379" y="1890"/>
                  </a:cubicBezTo>
                  <a:cubicBezTo>
                    <a:pt x="4867" y="1890"/>
                    <a:pt x="5211" y="1842"/>
                    <a:pt x="5144" y="1699"/>
                  </a:cubicBezTo>
                  <a:cubicBezTo>
                    <a:pt x="4930" y="1270"/>
                    <a:pt x="1655" y="889"/>
                    <a:pt x="1655" y="889"/>
                  </a:cubicBezTo>
                  <a:cubicBezTo>
                    <a:pt x="1655" y="889"/>
                    <a:pt x="5168" y="389"/>
                    <a:pt x="4501" y="92"/>
                  </a:cubicBezTo>
                  <a:cubicBezTo>
                    <a:pt x="4354" y="26"/>
                    <a:pt x="4097" y="0"/>
                    <a:pt x="3787" y="0"/>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30"/>
            <p:cNvSpPr/>
            <p:nvPr/>
          </p:nvSpPr>
          <p:spPr>
            <a:xfrm flipH="1">
              <a:off x="8303742" y="3035351"/>
              <a:ext cx="13753" cy="26084"/>
            </a:xfrm>
            <a:custGeom>
              <a:avLst/>
              <a:gdLst/>
              <a:ahLst/>
              <a:cxnLst/>
              <a:rect l="l" t="t" r="r" b="b"/>
              <a:pathLst>
                <a:path w="358" h="679" extrusionOk="0">
                  <a:moveTo>
                    <a:pt x="357" y="0"/>
                  </a:moveTo>
                  <a:lnTo>
                    <a:pt x="167" y="131"/>
                  </a:lnTo>
                  <a:lnTo>
                    <a:pt x="0" y="536"/>
                  </a:lnTo>
                  <a:lnTo>
                    <a:pt x="310" y="679"/>
                  </a:lnTo>
                  <a:lnTo>
                    <a:pt x="357" y="0"/>
                  </a:ln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30"/>
            <p:cNvSpPr/>
            <p:nvPr/>
          </p:nvSpPr>
          <p:spPr>
            <a:xfrm flipH="1">
              <a:off x="6458207" y="4056681"/>
              <a:ext cx="396558" cy="72297"/>
            </a:xfrm>
            <a:custGeom>
              <a:avLst/>
              <a:gdLst/>
              <a:ahLst/>
              <a:cxnLst/>
              <a:rect l="l" t="t" r="r" b="b"/>
              <a:pathLst>
                <a:path w="10323" h="1882" extrusionOk="0">
                  <a:moveTo>
                    <a:pt x="0" y="1"/>
                  </a:moveTo>
                  <a:lnTo>
                    <a:pt x="119" y="1882"/>
                  </a:lnTo>
                  <a:lnTo>
                    <a:pt x="10204" y="1703"/>
                  </a:lnTo>
                  <a:lnTo>
                    <a:pt x="10323"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30"/>
            <p:cNvSpPr/>
            <p:nvPr/>
          </p:nvSpPr>
          <p:spPr>
            <a:xfrm flipH="1">
              <a:off x="4737936" y="4049382"/>
              <a:ext cx="388798" cy="101108"/>
            </a:xfrm>
            <a:custGeom>
              <a:avLst/>
              <a:gdLst/>
              <a:ahLst/>
              <a:cxnLst/>
              <a:rect l="l" t="t" r="r" b="b"/>
              <a:pathLst>
                <a:path w="10121" h="2632" extrusionOk="0">
                  <a:moveTo>
                    <a:pt x="0" y="0"/>
                  </a:moveTo>
                  <a:lnTo>
                    <a:pt x="167" y="2631"/>
                  </a:lnTo>
                  <a:lnTo>
                    <a:pt x="9966" y="2631"/>
                  </a:lnTo>
                  <a:lnTo>
                    <a:pt x="1012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30"/>
            <p:cNvSpPr/>
            <p:nvPr/>
          </p:nvSpPr>
          <p:spPr>
            <a:xfrm flipH="1">
              <a:off x="6968170" y="2359304"/>
              <a:ext cx="27467" cy="27505"/>
            </a:xfrm>
            <a:custGeom>
              <a:avLst/>
              <a:gdLst/>
              <a:ahLst/>
              <a:cxnLst/>
              <a:rect l="l" t="t" r="r" b="b"/>
              <a:pathLst>
                <a:path w="715" h="716" extrusionOk="0">
                  <a:moveTo>
                    <a:pt x="369" y="1"/>
                  </a:moveTo>
                  <a:lnTo>
                    <a:pt x="0" y="715"/>
                  </a:lnTo>
                  <a:lnTo>
                    <a:pt x="714" y="525"/>
                  </a:lnTo>
                  <a:lnTo>
                    <a:pt x="369" y="1"/>
                  </a:lnTo>
                  <a:close/>
                </a:path>
              </a:pathLst>
            </a:custGeom>
            <a:solidFill>
              <a:srgbClr val="FFB8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026" name="Picture 2" descr="Unidad de Gestión Pensional y Parafiscales - G Suite SSO, Ingreso a G Suite">
            <a:extLst>
              <a:ext uri="{FF2B5EF4-FFF2-40B4-BE49-F238E27FC236}">
                <a16:creationId xmlns:a16="http://schemas.microsoft.com/office/drawing/2014/main" id="{2F962849-E47D-4EC1-AA69-9112CBB80B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760" y="3633347"/>
            <a:ext cx="2333609" cy="918963"/>
          </a:xfrm>
          <a:prstGeom prst="rect">
            <a:avLst/>
          </a:prstGeom>
          <a:noFill/>
          <a:extLst>
            <a:ext uri="{909E8E84-426E-40DD-AFC4-6F175D3DCCD1}">
              <a14:hiddenFill xmlns:a14="http://schemas.microsoft.com/office/drawing/2010/main">
                <a:solidFill>
                  <a:srgbClr val="FFFFFF"/>
                </a:solidFill>
              </a14:hiddenFill>
            </a:ext>
          </a:extLst>
        </p:spPr>
      </p:pic>
      <p:grpSp>
        <p:nvGrpSpPr>
          <p:cNvPr id="479" name="Google Shape;7107;p68">
            <a:extLst>
              <a:ext uri="{FF2B5EF4-FFF2-40B4-BE49-F238E27FC236}">
                <a16:creationId xmlns:a16="http://schemas.microsoft.com/office/drawing/2014/main" id="{88FA492B-7B17-493A-B6CC-308F4317F305}"/>
              </a:ext>
            </a:extLst>
          </p:cNvPr>
          <p:cNvGrpSpPr/>
          <p:nvPr/>
        </p:nvGrpSpPr>
        <p:grpSpPr>
          <a:xfrm>
            <a:off x="3876730" y="2680649"/>
            <a:ext cx="429504" cy="370879"/>
            <a:chOff x="-42651700" y="3217825"/>
            <a:chExt cx="367600" cy="317425"/>
          </a:xfrm>
        </p:grpSpPr>
        <p:sp>
          <p:nvSpPr>
            <p:cNvPr id="480" name="Google Shape;7108;p68">
              <a:extLst>
                <a:ext uri="{FF2B5EF4-FFF2-40B4-BE49-F238E27FC236}">
                  <a16:creationId xmlns:a16="http://schemas.microsoft.com/office/drawing/2014/main" id="{E5AE7A1C-97ED-4930-8861-1AD4F461793E}"/>
                </a:ext>
              </a:extLst>
            </p:cNvPr>
            <p:cNvSpPr/>
            <p:nvPr/>
          </p:nvSpPr>
          <p:spPr>
            <a:xfrm>
              <a:off x="-42651700" y="3239075"/>
              <a:ext cx="367600" cy="296175"/>
            </a:xfrm>
            <a:custGeom>
              <a:avLst/>
              <a:gdLst/>
              <a:ahLst/>
              <a:cxnLst/>
              <a:rect l="l" t="t" r="r" b="b"/>
              <a:pathLst>
                <a:path w="14704" h="11847" extrusionOk="0">
                  <a:moveTo>
                    <a:pt x="7370" y="797"/>
                  </a:moveTo>
                  <a:cubicBezTo>
                    <a:pt x="8536" y="797"/>
                    <a:pt x="9694" y="1246"/>
                    <a:pt x="10576" y="2143"/>
                  </a:cubicBezTo>
                  <a:cubicBezTo>
                    <a:pt x="12340" y="3908"/>
                    <a:pt x="12340" y="6775"/>
                    <a:pt x="10576" y="8539"/>
                  </a:cubicBezTo>
                  <a:cubicBezTo>
                    <a:pt x="9757" y="9390"/>
                    <a:pt x="8623" y="9894"/>
                    <a:pt x="7363" y="9894"/>
                  </a:cubicBezTo>
                  <a:cubicBezTo>
                    <a:pt x="6102" y="9894"/>
                    <a:pt x="4937" y="9358"/>
                    <a:pt x="4118" y="8539"/>
                  </a:cubicBezTo>
                  <a:cubicBezTo>
                    <a:pt x="2353" y="6775"/>
                    <a:pt x="2353" y="3908"/>
                    <a:pt x="4118" y="2143"/>
                  </a:cubicBezTo>
                  <a:cubicBezTo>
                    <a:pt x="5031" y="1246"/>
                    <a:pt x="6205" y="797"/>
                    <a:pt x="7370" y="797"/>
                  </a:cubicBezTo>
                  <a:close/>
                  <a:moveTo>
                    <a:pt x="7326" y="1"/>
                  </a:moveTo>
                  <a:cubicBezTo>
                    <a:pt x="2091" y="1"/>
                    <a:pt x="0" y="6750"/>
                    <a:pt x="4275" y="9768"/>
                  </a:cubicBezTo>
                  <a:lnTo>
                    <a:pt x="3424" y="11280"/>
                  </a:lnTo>
                  <a:cubicBezTo>
                    <a:pt x="3298" y="11532"/>
                    <a:pt x="3487" y="11847"/>
                    <a:pt x="3771" y="11847"/>
                  </a:cubicBezTo>
                  <a:cubicBezTo>
                    <a:pt x="3929" y="11847"/>
                    <a:pt x="4086" y="11784"/>
                    <a:pt x="4118" y="11626"/>
                  </a:cubicBezTo>
                  <a:lnTo>
                    <a:pt x="5000" y="10209"/>
                  </a:lnTo>
                  <a:cubicBezTo>
                    <a:pt x="5740" y="10571"/>
                    <a:pt x="6543" y="10752"/>
                    <a:pt x="7351" y="10752"/>
                  </a:cubicBezTo>
                  <a:cubicBezTo>
                    <a:pt x="8158" y="10752"/>
                    <a:pt x="8969" y="10571"/>
                    <a:pt x="9725" y="10209"/>
                  </a:cubicBezTo>
                  <a:lnTo>
                    <a:pt x="10576" y="11626"/>
                  </a:lnTo>
                  <a:cubicBezTo>
                    <a:pt x="10671" y="11784"/>
                    <a:pt x="10828" y="11847"/>
                    <a:pt x="10923" y="11847"/>
                  </a:cubicBezTo>
                  <a:cubicBezTo>
                    <a:pt x="11238" y="11847"/>
                    <a:pt x="11458" y="11532"/>
                    <a:pt x="11301" y="11280"/>
                  </a:cubicBezTo>
                  <a:lnTo>
                    <a:pt x="10419" y="9768"/>
                  </a:lnTo>
                  <a:cubicBezTo>
                    <a:pt x="14703" y="6775"/>
                    <a:pt x="12592" y="1"/>
                    <a:pt x="7363" y="1"/>
                  </a:cubicBezTo>
                  <a:cubicBezTo>
                    <a:pt x="7350" y="1"/>
                    <a:pt x="7338" y="1"/>
                    <a:pt x="7326"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7109;p68">
              <a:extLst>
                <a:ext uri="{FF2B5EF4-FFF2-40B4-BE49-F238E27FC236}">
                  <a16:creationId xmlns:a16="http://schemas.microsoft.com/office/drawing/2014/main" id="{26F7DF89-E4D3-46E1-9843-E350E5306705}"/>
                </a:ext>
              </a:extLst>
            </p:cNvPr>
            <p:cNvSpPr/>
            <p:nvPr/>
          </p:nvSpPr>
          <p:spPr>
            <a:xfrm>
              <a:off x="-42419600" y="3217825"/>
              <a:ext cx="106350" cy="106350"/>
            </a:xfrm>
            <a:custGeom>
              <a:avLst/>
              <a:gdLst/>
              <a:ahLst/>
              <a:cxnLst/>
              <a:rect l="l" t="t" r="r" b="b"/>
              <a:pathLst>
                <a:path w="4254" h="4254" extrusionOk="0">
                  <a:moveTo>
                    <a:pt x="1355" y="0"/>
                  </a:moveTo>
                  <a:cubicBezTo>
                    <a:pt x="882" y="0"/>
                    <a:pt x="410" y="95"/>
                    <a:pt x="0" y="315"/>
                  </a:cubicBezTo>
                  <a:cubicBezTo>
                    <a:pt x="1891" y="946"/>
                    <a:pt x="3340" y="2395"/>
                    <a:pt x="3938" y="4254"/>
                  </a:cubicBezTo>
                  <a:cubicBezTo>
                    <a:pt x="4128" y="3844"/>
                    <a:pt x="4254" y="3371"/>
                    <a:pt x="4254" y="2899"/>
                  </a:cubicBezTo>
                  <a:cubicBezTo>
                    <a:pt x="4254" y="1292"/>
                    <a:pt x="2962" y="0"/>
                    <a:pt x="1355"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7110;p68">
              <a:extLst>
                <a:ext uri="{FF2B5EF4-FFF2-40B4-BE49-F238E27FC236}">
                  <a16:creationId xmlns:a16="http://schemas.microsoft.com/office/drawing/2014/main" id="{6D59AEDF-F389-4C91-ADB8-68CF5E91EEE8}"/>
                </a:ext>
              </a:extLst>
            </p:cNvPr>
            <p:cNvSpPr/>
            <p:nvPr/>
          </p:nvSpPr>
          <p:spPr>
            <a:xfrm>
              <a:off x="-42623600" y="3218600"/>
              <a:ext cx="106350" cy="106375"/>
            </a:xfrm>
            <a:custGeom>
              <a:avLst/>
              <a:gdLst/>
              <a:ahLst/>
              <a:cxnLst/>
              <a:rect l="l" t="t" r="r" b="b"/>
              <a:pathLst>
                <a:path w="4254" h="4255" extrusionOk="0">
                  <a:moveTo>
                    <a:pt x="2931" y="1"/>
                  </a:moveTo>
                  <a:cubicBezTo>
                    <a:pt x="1292" y="1"/>
                    <a:pt x="1" y="1293"/>
                    <a:pt x="1" y="2899"/>
                  </a:cubicBezTo>
                  <a:cubicBezTo>
                    <a:pt x="1" y="3372"/>
                    <a:pt x="127" y="3845"/>
                    <a:pt x="316" y="4254"/>
                  </a:cubicBezTo>
                  <a:cubicBezTo>
                    <a:pt x="977" y="2364"/>
                    <a:pt x="2426" y="915"/>
                    <a:pt x="4254" y="316"/>
                  </a:cubicBezTo>
                  <a:cubicBezTo>
                    <a:pt x="3876" y="127"/>
                    <a:pt x="3403" y="1"/>
                    <a:pt x="2931"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7111;p68">
              <a:extLst>
                <a:ext uri="{FF2B5EF4-FFF2-40B4-BE49-F238E27FC236}">
                  <a16:creationId xmlns:a16="http://schemas.microsoft.com/office/drawing/2014/main" id="{E68087C9-A815-41A8-999D-209015BBD549}"/>
                </a:ext>
              </a:extLst>
            </p:cNvPr>
            <p:cNvSpPr/>
            <p:nvPr/>
          </p:nvSpPr>
          <p:spPr>
            <a:xfrm>
              <a:off x="-42561375" y="3279250"/>
              <a:ext cx="185900" cy="186700"/>
            </a:xfrm>
            <a:custGeom>
              <a:avLst/>
              <a:gdLst/>
              <a:ahLst/>
              <a:cxnLst/>
              <a:rect l="l" t="t" r="r" b="b"/>
              <a:pathLst>
                <a:path w="7436" h="7468" extrusionOk="0">
                  <a:moveTo>
                    <a:pt x="3781" y="1671"/>
                  </a:moveTo>
                  <a:cubicBezTo>
                    <a:pt x="4033" y="1671"/>
                    <a:pt x="4191" y="1860"/>
                    <a:pt x="4191" y="2112"/>
                  </a:cubicBezTo>
                  <a:lnTo>
                    <a:pt x="4191" y="3340"/>
                  </a:lnTo>
                  <a:lnTo>
                    <a:pt x="5388" y="3340"/>
                  </a:lnTo>
                  <a:cubicBezTo>
                    <a:pt x="5640" y="3340"/>
                    <a:pt x="5829" y="3529"/>
                    <a:pt x="5829" y="3750"/>
                  </a:cubicBezTo>
                  <a:cubicBezTo>
                    <a:pt x="5829" y="4002"/>
                    <a:pt x="5640" y="4128"/>
                    <a:pt x="5388" y="4128"/>
                  </a:cubicBezTo>
                  <a:lnTo>
                    <a:pt x="3750" y="4128"/>
                  </a:lnTo>
                  <a:cubicBezTo>
                    <a:pt x="3498" y="4128"/>
                    <a:pt x="3308" y="3939"/>
                    <a:pt x="3308" y="3750"/>
                  </a:cubicBezTo>
                  <a:lnTo>
                    <a:pt x="3308" y="2112"/>
                  </a:lnTo>
                  <a:lnTo>
                    <a:pt x="3340" y="2112"/>
                  </a:lnTo>
                  <a:cubicBezTo>
                    <a:pt x="3340" y="1860"/>
                    <a:pt x="3529" y="1671"/>
                    <a:pt x="3781" y="1671"/>
                  </a:cubicBezTo>
                  <a:close/>
                  <a:moveTo>
                    <a:pt x="3750" y="1"/>
                  </a:moveTo>
                  <a:cubicBezTo>
                    <a:pt x="1702" y="1"/>
                    <a:pt x="32" y="1671"/>
                    <a:pt x="0" y="3750"/>
                  </a:cubicBezTo>
                  <a:cubicBezTo>
                    <a:pt x="32" y="5798"/>
                    <a:pt x="1702" y="7467"/>
                    <a:pt x="3750" y="7467"/>
                  </a:cubicBezTo>
                  <a:cubicBezTo>
                    <a:pt x="5797" y="7467"/>
                    <a:pt x="7436" y="5798"/>
                    <a:pt x="7436" y="3750"/>
                  </a:cubicBezTo>
                  <a:cubicBezTo>
                    <a:pt x="7436" y="1702"/>
                    <a:pt x="5797" y="64"/>
                    <a:pt x="3750"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4" name="Google Shape;7116;p68">
            <a:extLst>
              <a:ext uri="{FF2B5EF4-FFF2-40B4-BE49-F238E27FC236}">
                <a16:creationId xmlns:a16="http://schemas.microsoft.com/office/drawing/2014/main" id="{88F384D2-C264-4E17-95DA-376387E1086C}"/>
              </a:ext>
            </a:extLst>
          </p:cNvPr>
          <p:cNvGrpSpPr/>
          <p:nvPr/>
        </p:nvGrpSpPr>
        <p:grpSpPr>
          <a:xfrm>
            <a:off x="7137891" y="1135307"/>
            <a:ext cx="376926" cy="370324"/>
            <a:chOff x="-40748275" y="3238700"/>
            <a:chExt cx="322600" cy="316950"/>
          </a:xfrm>
        </p:grpSpPr>
        <p:sp>
          <p:nvSpPr>
            <p:cNvPr id="485" name="Google Shape;7117;p68">
              <a:extLst>
                <a:ext uri="{FF2B5EF4-FFF2-40B4-BE49-F238E27FC236}">
                  <a16:creationId xmlns:a16="http://schemas.microsoft.com/office/drawing/2014/main" id="{C936EFF4-0F6B-4DF0-B26D-2D486CA8AFF7}"/>
                </a:ext>
              </a:extLst>
            </p:cNvPr>
            <p:cNvSpPr/>
            <p:nvPr/>
          </p:nvSpPr>
          <p:spPr>
            <a:xfrm>
              <a:off x="-40709675" y="3273750"/>
              <a:ext cx="84300" cy="84300"/>
            </a:xfrm>
            <a:custGeom>
              <a:avLst/>
              <a:gdLst/>
              <a:ahLst/>
              <a:cxnLst/>
              <a:rect l="l" t="t" r="r" b="b"/>
              <a:pathLst>
                <a:path w="3372" h="3372" extrusionOk="0">
                  <a:moveTo>
                    <a:pt x="2710" y="0"/>
                  </a:moveTo>
                  <a:lnTo>
                    <a:pt x="1" y="2710"/>
                  </a:lnTo>
                  <a:lnTo>
                    <a:pt x="694" y="3371"/>
                  </a:lnTo>
                  <a:lnTo>
                    <a:pt x="3372" y="662"/>
                  </a:lnTo>
                  <a:lnTo>
                    <a:pt x="2710"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7118;p68">
              <a:extLst>
                <a:ext uri="{FF2B5EF4-FFF2-40B4-BE49-F238E27FC236}">
                  <a16:creationId xmlns:a16="http://schemas.microsoft.com/office/drawing/2014/main" id="{81793325-CAD8-4A82-BB4F-02A2C19504AB}"/>
                </a:ext>
              </a:extLst>
            </p:cNvPr>
            <p:cNvSpPr/>
            <p:nvPr/>
          </p:nvSpPr>
          <p:spPr>
            <a:xfrm>
              <a:off x="-40578925" y="3247175"/>
              <a:ext cx="151250" cy="149475"/>
            </a:xfrm>
            <a:custGeom>
              <a:avLst/>
              <a:gdLst/>
              <a:ahLst/>
              <a:cxnLst/>
              <a:rect l="l" t="t" r="r" b="b"/>
              <a:pathLst>
                <a:path w="6050" h="5979" extrusionOk="0">
                  <a:moveTo>
                    <a:pt x="2663" y="0"/>
                  </a:moveTo>
                  <a:cubicBezTo>
                    <a:pt x="2552" y="0"/>
                    <a:pt x="2442" y="39"/>
                    <a:pt x="2363" y="118"/>
                  </a:cubicBezTo>
                  <a:lnTo>
                    <a:pt x="1261" y="1221"/>
                  </a:lnTo>
                  <a:lnTo>
                    <a:pt x="2678" y="2639"/>
                  </a:lnTo>
                  <a:cubicBezTo>
                    <a:pt x="2836" y="2796"/>
                    <a:pt x="2836" y="3080"/>
                    <a:pt x="2678" y="3237"/>
                  </a:cubicBezTo>
                  <a:cubicBezTo>
                    <a:pt x="2637" y="3278"/>
                    <a:pt x="2560" y="3302"/>
                    <a:pt x="2473" y="3302"/>
                  </a:cubicBezTo>
                  <a:cubicBezTo>
                    <a:pt x="2360" y="3302"/>
                    <a:pt x="2232" y="3263"/>
                    <a:pt x="2143" y="3174"/>
                  </a:cubicBezTo>
                  <a:lnTo>
                    <a:pt x="725" y="1756"/>
                  </a:lnTo>
                  <a:lnTo>
                    <a:pt x="0" y="2481"/>
                  </a:lnTo>
                  <a:lnTo>
                    <a:pt x="3529" y="5978"/>
                  </a:lnTo>
                  <a:lnTo>
                    <a:pt x="5892" y="3615"/>
                  </a:lnTo>
                  <a:cubicBezTo>
                    <a:pt x="6049" y="3458"/>
                    <a:pt x="6049" y="3174"/>
                    <a:pt x="5892" y="3017"/>
                  </a:cubicBezTo>
                  <a:lnTo>
                    <a:pt x="2962" y="118"/>
                  </a:lnTo>
                  <a:cubicBezTo>
                    <a:pt x="2883" y="39"/>
                    <a:pt x="2773" y="0"/>
                    <a:pt x="2663"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7" name="Google Shape;7119;p68">
              <a:extLst>
                <a:ext uri="{FF2B5EF4-FFF2-40B4-BE49-F238E27FC236}">
                  <a16:creationId xmlns:a16="http://schemas.microsoft.com/office/drawing/2014/main" id="{BAED632B-4BCB-41E3-9139-94DF5E9482A1}"/>
                </a:ext>
              </a:extLst>
            </p:cNvPr>
            <p:cNvSpPr/>
            <p:nvPr/>
          </p:nvSpPr>
          <p:spPr>
            <a:xfrm>
              <a:off x="-40678175" y="3305250"/>
              <a:ext cx="213475" cy="213475"/>
            </a:xfrm>
            <a:custGeom>
              <a:avLst/>
              <a:gdLst/>
              <a:ahLst/>
              <a:cxnLst/>
              <a:rect l="l" t="t" r="r" b="b"/>
              <a:pathLst>
                <a:path w="8539" h="8539" extrusionOk="0">
                  <a:moveTo>
                    <a:pt x="2679" y="0"/>
                  </a:moveTo>
                  <a:lnTo>
                    <a:pt x="1" y="2678"/>
                  </a:lnTo>
                  <a:lnTo>
                    <a:pt x="5861" y="8538"/>
                  </a:lnTo>
                  <a:lnTo>
                    <a:pt x="8539" y="5860"/>
                  </a:lnTo>
                  <a:lnTo>
                    <a:pt x="2679"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7120;p68">
              <a:extLst>
                <a:ext uri="{FF2B5EF4-FFF2-40B4-BE49-F238E27FC236}">
                  <a16:creationId xmlns:a16="http://schemas.microsoft.com/office/drawing/2014/main" id="{F332FB42-957F-416B-AF1B-8EB2E6448B8E}"/>
                </a:ext>
              </a:extLst>
            </p:cNvPr>
            <p:cNvSpPr/>
            <p:nvPr/>
          </p:nvSpPr>
          <p:spPr>
            <a:xfrm>
              <a:off x="-40513550" y="3469850"/>
              <a:ext cx="87875" cy="85800"/>
            </a:xfrm>
            <a:custGeom>
              <a:avLst/>
              <a:gdLst/>
              <a:ahLst/>
              <a:cxnLst/>
              <a:rect l="l" t="t" r="r" b="b"/>
              <a:pathLst>
                <a:path w="3515" h="3432" extrusionOk="0">
                  <a:moveTo>
                    <a:pt x="2426" y="1"/>
                  </a:moveTo>
                  <a:lnTo>
                    <a:pt x="0" y="2427"/>
                  </a:lnTo>
                  <a:lnTo>
                    <a:pt x="2899" y="3404"/>
                  </a:lnTo>
                  <a:cubicBezTo>
                    <a:pt x="2948" y="3423"/>
                    <a:pt x="2996" y="3432"/>
                    <a:pt x="3044" y="3432"/>
                  </a:cubicBezTo>
                  <a:cubicBezTo>
                    <a:pt x="3302" y="3432"/>
                    <a:pt x="3514" y="3166"/>
                    <a:pt x="3434" y="2899"/>
                  </a:cubicBezTo>
                  <a:lnTo>
                    <a:pt x="2426"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7121;p68">
              <a:extLst>
                <a:ext uri="{FF2B5EF4-FFF2-40B4-BE49-F238E27FC236}">
                  <a16:creationId xmlns:a16="http://schemas.microsoft.com/office/drawing/2014/main" id="{9E1EA5D7-1303-495F-BEAF-1BACCE767451}"/>
                </a:ext>
              </a:extLst>
            </p:cNvPr>
            <p:cNvSpPr/>
            <p:nvPr/>
          </p:nvSpPr>
          <p:spPr>
            <a:xfrm>
              <a:off x="-40738025" y="3404500"/>
              <a:ext cx="150450" cy="149475"/>
            </a:xfrm>
            <a:custGeom>
              <a:avLst/>
              <a:gdLst/>
              <a:ahLst/>
              <a:cxnLst/>
              <a:rect l="l" t="t" r="r" b="b"/>
              <a:pathLst>
                <a:path w="6018" h="5979" extrusionOk="0">
                  <a:moveTo>
                    <a:pt x="2521" y="0"/>
                  </a:moveTo>
                  <a:lnTo>
                    <a:pt x="1796" y="725"/>
                  </a:lnTo>
                  <a:lnTo>
                    <a:pt x="3308" y="2205"/>
                  </a:lnTo>
                  <a:cubicBezTo>
                    <a:pt x="3466" y="2363"/>
                    <a:pt x="3466" y="2646"/>
                    <a:pt x="3308" y="2804"/>
                  </a:cubicBezTo>
                  <a:cubicBezTo>
                    <a:pt x="3230" y="2883"/>
                    <a:pt x="3119" y="2922"/>
                    <a:pt x="3009" y="2922"/>
                  </a:cubicBezTo>
                  <a:cubicBezTo>
                    <a:pt x="2899" y="2922"/>
                    <a:pt x="2789" y="2883"/>
                    <a:pt x="2710" y="2804"/>
                  </a:cubicBezTo>
                  <a:lnTo>
                    <a:pt x="1229" y="1292"/>
                  </a:lnTo>
                  <a:lnTo>
                    <a:pt x="158" y="2363"/>
                  </a:lnTo>
                  <a:cubicBezTo>
                    <a:pt x="0" y="2520"/>
                    <a:pt x="0" y="2804"/>
                    <a:pt x="158" y="2962"/>
                  </a:cubicBezTo>
                  <a:lnTo>
                    <a:pt x="3056" y="5860"/>
                  </a:lnTo>
                  <a:cubicBezTo>
                    <a:pt x="3135" y="5939"/>
                    <a:pt x="3245" y="5978"/>
                    <a:pt x="3356" y="5978"/>
                  </a:cubicBezTo>
                  <a:cubicBezTo>
                    <a:pt x="3466" y="5978"/>
                    <a:pt x="3576" y="5939"/>
                    <a:pt x="3655" y="5860"/>
                  </a:cubicBezTo>
                  <a:lnTo>
                    <a:pt x="6018" y="3497"/>
                  </a:lnTo>
                  <a:lnTo>
                    <a:pt x="2521"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7122;p68">
              <a:extLst>
                <a:ext uri="{FF2B5EF4-FFF2-40B4-BE49-F238E27FC236}">
                  <a16:creationId xmlns:a16="http://schemas.microsoft.com/office/drawing/2014/main" id="{A1A7F8D7-1B97-431C-807D-09810E2CDFB5}"/>
                </a:ext>
              </a:extLst>
            </p:cNvPr>
            <p:cNvSpPr/>
            <p:nvPr/>
          </p:nvSpPr>
          <p:spPr>
            <a:xfrm>
              <a:off x="-40748275" y="3238700"/>
              <a:ext cx="92175" cy="87850"/>
            </a:xfrm>
            <a:custGeom>
              <a:avLst/>
              <a:gdLst/>
              <a:ahLst/>
              <a:cxnLst/>
              <a:rect l="l" t="t" r="r" b="b"/>
              <a:pathLst>
                <a:path w="3687" h="3514" extrusionOk="0">
                  <a:moveTo>
                    <a:pt x="2281" y="0"/>
                  </a:moveTo>
                  <a:cubicBezTo>
                    <a:pt x="1915" y="0"/>
                    <a:pt x="1545" y="142"/>
                    <a:pt x="1261" y="426"/>
                  </a:cubicBezTo>
                  <a:lnTo>
                    <a:pt x="568" y="1119"/>
                  </a:lnTo>
                  <a:cubicBezTo>
                    <a:pt x="1" y="1686"/>
                    <a:pt x="1" y="2568"/>
                    <a:pt x="568" y="3135"/>
                  </a:cubicBezTo>
                  <a:lnTo>
                    <a:pt x="946" y="3513"/>
                  </a:lnTo>
                  <a:lnTo>
                    <a:pt x="3687" y="804"/>
                  </a:lnTo>
                  <a:lnTo>
                    <a:pt x="3277" y="426"/>
                  </a:lnTo>
                  <a:cubicBezTo>
                    <a:pt x="3010" y="142"/>
                    <a:pt x="2647" y="0"/>
                    <a:pt x="2281"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91" name="Google Shape;7152;p68">
            <a:extLst>
              <a:ext uri="{FF2B5EF4-FFF2-40B4-BE49-F238E27FC236}">
                <a16:creationId xmlns:a16="http://schemas.microsoft.com/office/drawing/2014/main" id="{85371C4A-80A8-42F1-8B66-BC5E8C2CE458}"/>
              </a:ext>
            </a:extLst>
          </p:cNvPr>
          <p:cNvGrpSpPr/>
          <p:nvPr/>
        </p:nvGrpSpPr>
        <p:grpSpPr>
          <a:xfrm>
            <a:off x="7857648" y="762891"/>
            <a:ext cx="370879" cy="337755"/>
            <a:chOff x="-40378075" y="3267450"/>
            <a:chExt cx="317425" cy="289075"/>
          </a:xfrm>
        </p:grpSpPr>
        <p:sp>
          <p:nvSpPr>
            <p:cNvPr id="492" name="Google Shape;7153;p68">
              <a:extLst>
                <a:ext uri="{FF2B5EF4-FFF2-40B4-BE49-F238E27FC236}">
                  <a16:creationId xmlns:a16="http://schemas.microsoft.com/office/drawing/2014/main" id="{96587924-2081-42DC-B943-4FD5028FCD33}"/>
                </a:ext>
              </a:extLst>
            </p:cNvPr>
            <p:cNvSpPr/>
            <p:nvPr/>
          </p:nvSpPr>
          <p:spPr>
            <a:xfrm>
              <a:off x="-40218975" y="3308400"/>
              <a:ext cx="158325" cy="248125"/>
            </a:xfrm>
            <a:custGeom>
              <a:avLst/>
              <a:gdLst/>
              <a:ahLst/>
              <a:cxnLst/>
              <a:rect l="l" t="t" r="r" b="b"/>
              <a:pathLst>
                <a:path w="6333" h="9925" extrusionOk="0">
                  <a:moveTo>
                    <a:pt x="4694" y="1"/>
                  </a:moveTo>
                  <a:lnTo>
                    <a:pt x="4694" y="7877"/>
                  </a:lnTo>
                  <a:cubicBezTo>
                    <a:pt x="4694" y="8097"/>
                    <a:pt x="4474" y="8255"/>
                    <a:pt x="4253" y="8255"/>
                  </a:cubicBezTo>
                  <a:cubicBezTo>
                    <a:pt x="2993" y="8255"/>
                    <a:pt x="1638" y="8696"/>
                    <a:pt x="693" y="9452"/>
                  </a:cubicBezTo>
                  <a:cubicBezTo>
                    <a:pt x="536" y="9546"/>
                    <a:pt x="189" y="9925"/>
                    <a:pt x="0" y="9925"/>
                  </a:cubicBezTo>
                  <a:lnTo>
                    <a:pt x="5073" y="9925"/>
                  </a:lnTo>
                  <a:cubicBezTo>
                    <a:pt x="5734" y="9925"/>
                    <a:pt x="6333" y="9357"/>
                    <a:pt x="6333" y="8696"/>
                  </a:cubicBezTo>
                  <a:lnTo>
                    <a:pt x="6333" y="1229"/>
                  </a:lnTo>
                  <a:cubicBezTo>
                    <a:pt x="6333" y="536"/>
                    <a:pt x="5766" y="1"/>
                    <a:pt x="5073"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 name="Google Shape;7154;p68">
              <a:extLst>
                <a:ext uri="{FF2B5EF4-FFF2-40B4-BE49-F238E27FC236}">
                  <a16:creationId xmlns:a16="http://schemas.microsoft.com/office/drawing/2014/main" id="{C40CB47A-AAB5-4323-807D-B248897DC687}"/>
                </a:ext>
              </a:extLst>
            </p:cNvPr>
            <p:cNvSpPr/>
            <p:nvPr/>
          </p:nvSpPr>
          <p:spPr>
            <a:xfrm>
              <a:off x="-40316650" y="3267450"/>
              <a:ext cx="86675" cy="257575"/>
            </a:xfrm>
            <a:custGeom>
              <a:avLst/>
              <a:gdLst/>
              <a:ahLst/>
              <a:cxnLst/>
              <a:rect l="l" t="t" r="r" b="b"/>
              <a:pathLst>
                <a:path w="3467" h="10303" extrusionOk="0">
                  <a:moveTo>
                    <a:pt x="1" y="0"/>
                  </a:moveTo>
                  <a:lnTo>
                    <a:pt x="1" y="9105"/>
                  </a:lnTo>
                  <a:cubicBezTo>
                    <a:pt x="1166" y="9200"/>
                    <a:pt x="2489" y="9578"/>
                    <a:pt x="3466" y="10302"/>
                  </a:cubicBezTo>
                  <a:lnTo>
                    <a:pt x="3466" y="1197"/>
                  </a:lnTo>
                  <a:cubicBezTo>
                    <a:pt x="2489" y="473"/>
                    <a:pt x="1229" y="95"/>
                    <a:pt x="1"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4" name="Google Shape;7155;p68">
              <a:extLst>
                <a:ext uri="{FF2B5EF4-FFF2-40B4-BE49-F238E27FC236}">
                  <a16:creationId xmlns:a16="http://schemas.microsoft.com/office/drawing/2014/main" id="{75B05BD3-DF48-435E-B587-CB49331CECBE}"/>
                </a:ext>
              </a:extLst>
            </p:cNvPr>
            <p:cNvSpPr/>
            <p:nvPr/>
          </p:nvSpPr>
          <p:spPr>
            <a:xfrm>
              <a:off x="-40209525" y="3267450"/>
              <a:ext cx="86650" cy="257575"/>
            </a:xfrm>
            <a:custGeom>
              <a:avLst/>
              <a:gdLst/>
              <a:ahLst/>
              <a:cxnLst/>
              <a:rect l="l" t="t" r="r" b="b"/>
              <a:pathLst>
                <a:path w="3466" h="10303" extrusionOk="0">
                  <a:moveTo>
                    <a:pt x="3466" y="0"/>
                  </a:moveTo>
                  <a:cubicBezTo>
                    <a:pt x="2300" y="95"/>
                    <a:pt x="977" y="473"/>
                    <a:pt x="0" y="1197"/>
                  </a:cubicBezTo>
                  <a:lnTo>
                    <a:pt x="0" y="10302"/>
                  </a:lnTo>
                  <a:cubicBezTo>
                    <a:pt x="977" y="9578"/>
                    <a:pt x="2237" y="9200"/>
                    <a:pt x="3466" y="9105"/>
                  </a:cubicBezTo>
                  <a:lnTo>
                    <a:pt x="3466"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 name="Google Shape;7156;p68">
              <a:extLst>
                <a:ext uri="{FF2B5EF4-FFF2-40B4-BE49-F238E27FC236}">
                  <a16:creationId xmlns:a16="http://schemas.microsoft.com/office/drawing/2014/main" id="{01344326-BF32-462A-AA95-23201D4E5E39}"/>
                </a:ext>
              </a:extLst>
            </p:cNvPr>
            <p:cNvSpPr/>
            <p:nvPr/>
          </p:nvSpPr>
          <p:spPr>
            <a:xfrm>
              <a:off x="-40378075" y="3308400"/>
              <a:ext cx="157550" cy="248125"/>
            </a:xfrm>
            <a:custGeom>
              <a:avLst/>
              <a:gdLst/>
              <a:ahLst/>
              <a:cxnLst/>
              <a:rect l="l" t="t" r="r" b="b"/>
              <a:pathLst>
                <a:path w="6302" h="9925" extrusionOk="0">
                  <a:moveTo>
                    <a:pt x="1229" y="1"/>
                  </a:moveTo>
                  <a:cubicBezTo>
                    <a:pt x="567" y="1"/>
                    <a:pt x="0" y="536"/>
                    <a:pt x="0" y="1198"/>
                  </a:cubicBezTo>
                  <a:lnTo>
                    <a:pt x="0" y="8664"/>
                  </a:lnTo>
                  <a:cubicBezTo>
                    <a:pt x="32" y="9357"/>
                    <a:pt x="567" y="9925"/>
                    <a:pt x="1229" y="9925"/>
                  </a:cubicBezTo>
                  <a:lnTo>
                    <a:pt x="6301" y="9925"/>
                  </a:lnTo>
                  <a:cubicBezTo>
                    <a:pt x="6112" y="9925"/>
                    <a:pt x="5766" y="9609"/>
                    <a:pt x="5608" y="9452"/>
                  </a:cubicBezTo>
                  <a:cubicBezTo>
                    <a:pt x="4631" y="8664"/>
                    <a:pt x="3277" y="8255"/>
                    <a:pt x="2048" y="8255"/>
                  </a:cubicBezTo>
                  <a:cubicBezTo>
                    <a:pt x="1828" y="8255"/>
                    <a:pt x="1638" y="8066"/>
                    <a:pt x="1638" y="7877"/>
                  </a:cubicBezTo>
                  <a:lnTo>
                    <a:pt x="1638" y="1"/>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13"/>
        <p:cNvGrpSpPr/>
        <p:nvPr/>
      </p:nvGrpSpPr>
      <p:grpSpPr>
        <a:xfrm>
          <a:off x="0" y="0"/>
          <a:ext cx="0" cy="0"/>
          <a:chOff x="0" y="0"/>
          <a:chExt cx="0" cy="0"/>
        </a:xfrm>
      </p:grpSpPr>
      <p:pic>
        <p:nvPicPr>
          <p:cNvPr id="1026" name="Picture 2" descr="Pensión de sobrevivientes - Es tu futuro abogados">
            <a:extLst>
              <a:ext uri="{FF2B5EF4-FFF2-40B4-BE49-F238E27FC236}">
                <a16:creationId xmlns:a16="http://schemas.microsoft.com/office/drawing/2014/main" id="{49D72682-2FF8-4BBC-815A-E2E96F5C286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1837" t="7416" r="8827"/>
          <a:stretch/>
        </p:blipFill>
        <p:spPr bwMode="auto">
          <a:xfrm>
            <a:off x="314484" y="1017599"/>
            <a:ext cx="5010501" cy="3360227"/>
          </a:xfrm>
          <a:prstGeom prst="rect">
            <a:avLst/>
          </a:prstGeom>
          <a:noFill/>
          <a:extLst>
            <a:ext uri="{909E8E84-426E-40DD-AFC4-6F175D3DCCD1}">
              <a14:hiddenFill xmlns:a14="http://schemas.microsoft.com/office/drawing/2010/main">
                <a:solidFill>
                  <a:srgbClr val="FFFFFF"/>
                </a:solidFill>
              </a14:hiddenFill>
            </a:ext>
          </a:extLst>
        </p:spPr>
      </p:pic>
      <p:sp>
        <p:nvSpPr>
          <p:cNvPr id="615" name="Google Shape;615;p35"/>
          <p:cNvSpPr/>
          <p:nvPr/>
        </p:nvSpPr>
        <p:spPr>
          <a:xfrm>
            <a:off x="1264400" y="4863725"/>
            <a:ext cx="2399256" cy="125424"/>
          </a:xfrm>
          <a:custGeom>
            <a:avLst/>
            <a:gdLst/>
            <a:ahLst/>
            <a:cxnLst/>
            <a:rect l="l" t="t" r="r" b="b"/>
            <a:pathLst>
              <a:path w="43518" h="2347" extrusionOk="0">
                <a:moveTo>
                  <a:pt x="21753" y="1"/>
                </a:moveTo>
                <a:cubicBezTo>
                  <a:pt x="9728" y="1"/>
                  <a:pt x="1" y="537"/>
                  <a:pt x="1" y="1180"/>
                </a:cubicBezTo>
                <a:cubicBezTo>
                  <a:pt x="1" y="1834"/>
                  <a:pt x="9740" y="2346"/>
                  <a:pt x="21753" y="2346"/>
                </a:cubicBezTo>
                <a:cubicBezTo>
                  <a:pt x="33779" y="2346"/>
                  <a:pt x="43518" y="1811"/>
                  <a:pt x="43518" y="1180"/>
                </a:cubicBezTo>
                <a:cubicBezTo>
                  <a:pt x="43518" y="537"/>
                  <a:pt x="33779" y="13"/>
                  <a:pt x="21753" y="1"/>
                </a:cubicBezTo>
                <a:close/>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 name="Google Shape;616;p35"/>
          <p:cNvSpPr txBox="1">
            <a:spLocks noGrp="1"/>
          </p:cNvSpPr>
          <p:nvPr>
            <p:ph type="title"/>
          </p:nvPr>
        </p:nvSpPr>
        <p:spPr>
          <a:xfrm>
            <a:off x="5332959" y="2419331"/>
            <a:ext cx="2820000" cy="1469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Capítulo 1</a:t>
            </a:r>
            <a:br>
              <a:rPr lang="en" dirty="0"/>
            </a:br>
            <a:r>
              <a:rPr lang="en" sz="2400" dirty="0"/>
              <a:t>Sistema General de la Seguridad Social</a:t>
            </a:r>
            <a:endParaRPr dirty="0"/>
          </a:p>
        </p:txBody>
      </p:sp>
      <p:sp>
        <p:nvSpPr>
          <p:cNvPr id="617" name="Google Shape;617;p35"/>
          <p:cNvSpPr/>
          <p:nvPr/>
        </p:nvSpPr>
        <p:spPr>
          <a:xfrm rot="768178">
            <a:off x="6074955" y="997496"/>
            <a:ext cx="1336008" cy="1444178"/>
          </a:xfrm>
          <a:custGeom>
            <a:avLst/>
            <a:gdLst/>
            <a:ahLst/>
            <a:cxnLst/>
            <a:rect l="l" t="t" r="r" b="b"/>
            <a:pathLst>
              <a:path w="45600" h="49292" extrusionOk="0">
                <a:moveTo>
                  <a:pt x="34416" y="1"/>
                </a:moveTo>
                <a:cubicBezTo>
                  <a:pt x="34122" y="1"/>
                  <a:pt x="33824" y="30"/>
                  <a:pt x="33524" y="90"/>
                </a:cubicBezTo>
                <a:lnTo>
                  <a:pt x="4170" y="5560"/>
                </a:lnTo>
                <a:cubicBezTo>
                  <a:pt x="1668" y="5994"/>
                  <a:pt x="0" y="8429"/>
                  <a:pt x="501" y="10931"/>
                </a:cubicBezTo>
                <a:lnTo>
                  <a:pt x="6738" y="44455"/>
                </a:lnTo>
                <a:cubicBezTo>
                  <a:pt x="7149" y="46657"/>
                  <a:pt x="9085" y="48213"/>
                  <a:pt x="11249" y="48213"/>
                </a:cubicBezTo>
                <a:cubicBezTo>
                  <a:pt x="11544" y="48213"/>
                  <a:pt x="11842" y="48184"/>
                  <a:pt x="12142" y="48124"/>
                </a:cubicBezTo>
                <a:lnTo>
                  <a:pt x="30222" y="44755"/>
                </a:lnTo>
                <a:lnTo>
                  <a:pt x="38027" y="49292"/>
                </a:lnTo>
                <a:lnTo>
                  <a:pt x="39528" y="42987"/>
                </a:lnTo>
                <a:lnTo>
                  <a:pt x="41530" y="42620"/>
                </a:lnTo>
                <a:cubicBezTo>
                  <a:pt x="43932" y="42153"/>
                  <a:pt x="45599" y="39785"/>
                  <a:pt x="45166" y="37283"/>
                </a:cubicBezTo>
                <a:lnTo>
                  <a:pt x="38895" y="3759"/>
                </a:lnTo>
                <a:cubicBezTo>
                  <a:pt x="38484" y="1557"/>
                  <a:pt x="36574" y="1"/>
                  <a:pt x="344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 name="Google Shape;618;p35"/>
          <p:cNvSpPr txBox="1">
            <a:spLocks noGrp="1"/>
          </p:cNvSpPr>
          <p:nvPr>
            <p:ph type="title" idx="2"/>
          </p:nvPr>
        </p:nvSpPr>
        <p:spPr>
          <a:xfrm>
            <a:off x="6108169" y="1308725"/>
            <a:ext cx="1269600" cy="669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01</a:t>
            </a:r>
            <a:endParaRPr/>
          </a:p>
        </p:txBody>
      </p:sp>
      <p:sp>
        <p:nvSpPr>
          <p:cNvPr id="682" name="Google Shape;682;p35"/>
          <p:cNvSpPr/>
          <p:nvPr/>
        </p:nvSpPr>
        <p:spPr>
          <a:xfrm rot="10673382">
            <a:off x="4006195" y="-759748"/>
            <a:ext cx="1295379" cy="1295379"/>
          </a:xfrm>
          <a:prstGeom prst="blockArc">
            <a:avLst>
              <a:gd name="adj1" fmla="val 10800000"/>
              <a:gd name="adj2" fmla="val 263922"/>
              <a:gd name="adj3" fmla="val 11651"/>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35"/>
          <p:cNvSpPr/>
          <p:nvPr/>
        </p:nvSpPr>
        <p:spPr>
          <a:xfrm>
            <a:off x="8254700" y="1724400"/>
            <a:ext cx="1409700" cy="2001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35"/>
          <p:cNvSpPr/>
          <p:nvPr/>
        </p:nvSpPr>
        <p:spPr>
          <a:xfrm rot="3089">
            <a:off x="8615098" y="4764963"/>
            <a:ext cx="333900" cy="288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3" name="Picture 2" descr="Unidad de Gestión Pensional y Parafiscales - G Suite SSO, Ingreso a G Suite">
            <a:extLst>
              <a:ext uri="{FF2B5EF4-FFF2-40B4-BE49-F238E27FC236}">
                <a16:creationId xmlns:a16="http://schemas.microsoft.com/office/drawing/2014/main" id="{99D94BC6-D334-45F1-88DA-21FB500BD4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542" y="0"/>
            <a:ext cx="994008" cy="3914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65468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779"/>
        <p:cNvGrpSpPr/>
        <p:nvPr/>
      </p:nvGrpSpPr>
      <p:grpSpPr>
        <a:xfrm>
          <a:off x="0" y="0"/>
          <a:ext cx="0" cy="0"/>
          <a:chOff x="0" y="0"/>
          <a:chExt cx="0" cy="0"/>
        </a:xfrm>
      </p:grpSpPr>
      <p:sp>
        <p:nvSpPr>
          <p:cNvPr id="780" name="Google Shape;780;p39"/>
          <p:cNvSpPr/>
          <p:nvPr/>
        </p:nvSpPr>
        <p:spPr>
          <a:xfrm flipH="1">
            <a:off x="495224" y="445025"/>
            <a:ext cx="4253252" cy="572700"/>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 name="Google Shape;781;p39"/>
          <p:cNvSpPr txBox="1">
            <a:spLocks noGrp="1"/>
          </p:cNvSpPr>
          <p:nvPr>
            <p:ph type="title"/>
          </p:nvPr>
        </p:nvSpPr>
        <p:spPr>
          <a:xfrm>
            <a:off x="541073" y="429307"/>
            <a:ext cx="7704000" cy="572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a:t>Qué contiene este capítulo?</a:t>
            </a:r>
            <a:endParaRPr sz="2400"/>
          </a:p>
        </p:txBody>
      </p:sp>
      <p:sp>
        <p:nvSpPr>
          <p:cNvPr id="782" name="Google Shape;782;p39"/>
          <p:cNvSpPr txBox="1">
            <a:spLocks noGrp="1"/>
          </p:cNvSpPr>
          <p:nvPr>
            <p:ph type="title" idx="2"/>
          </p:nvPr>
        </p:nvSpPr>
        <p:spPr>
          <a:xfrm>
            <a:off x="2002950" y="1790213"/>
            <a:ext cx="2009400" cy="3705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b="1">
                <a:solidFill>
                  <a:schemeClr val="tx1">
                    <a:lumMod val="50000"/>
                  </a:schemeClr>
                </a:solidFill>
              </a:rPr>
              <a:t>Introducción</a:t>
            </a:r>
            <a:endParaRPr b="1">
              <a:solidFill>
                <a:schemeClr val="tx1">
                  <a:lumMod val="50000"/>
                </a:schemeClr>
              </a:solidFill>
            </a:endParaRPr>
          </a:p>
        </p:txBody>
      </p:sp>
      <p:sp>
        <p:nvSpPr>
          <p:cNvPr id="783" name="Google Shape;783;p39"/>
          <p:cNvSpPr txBox="1">
            <a:spLocks noGrp="1"/>
          </p:cNvSpPr>
          <p:nvPr>
            <p:ph type="subTitle" idx="1"/>
          </p:nvPr>
        </p:nvSpPr>
        <p:spPr>
          <a:xfrm>
            <a:off x="2002950" y="2125878"/>
            <a:ext cx="2009400" cy="776700"/>
          </a:xfrm>
          <a:prstGeom prst="rect">
            <a:avLst/>
          </a:prstGeom>
        </p:spPr>
        <p:txBody>
          <a:bodyPr spcFirstLastPara="1" wrap="square" lIns="90000" tIns="91425" rIns="90000" bIns="91425" anchor="ctr" anchorCtr="0">
            <a:noAutofit/>
          </a:bodyPr>
          <a:lstStyle/>
          <a:p>
            <a:pPr marL="0" lvl="0" indent="0" algn="l" rtl="0">
              <a:spcBef>
                <a:spcPts val="0"/>
              </a:spcBef>
              <a:spcAft>
                <a:spcPts val="0"/>
              </a:spcAft>
              <a:buNone/>
            </a:pPr>
            <a:r>
              <a:rPr lang="en" sz="1100" i="1">
                <a:solidFill>
                  <a:schemeClr val="tx1">
                    <a:lumMod val="50000"/>
                  </a:schemeClr>
                </a:solidFill>
              </a:rPr>
              <a:t>Se establece un contexto y se mencionan los aspectos generales.</a:t>
            </a:r>
            <a:endParaRPr sz="1100" i="1">
              <a:solidFill>
                <a:schemeClr val="tx1">
                  <a:lumMod val="50000"/>
                </a:schemeClr>
              </a:solidFill>
            </a:endParaRPr>
          </a:p>
        </p:txBody>
      </p:sp>
      <p:sp>
        <p:nvSpPr>
          <p:cNvPr id="784" name="Google Shape;784;p39"/>
          <p:cNvSpPr txBox="1">
            <a:spLocks noGrp="1"/>
          </p:cNvSpPr>
          <p:nvPr>
            <p:ph type="title" idx="3"/>
          </p:nvPr>
        </p:nvSpPr>
        <p:spPr>
          <a:xfrm>
            <a:off x="6414582" y="1790213"/>
            <a:ext cx="2009400" cy="3705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b="1">
                <a:solidFill>
                  <a:schemeClr val="tx1">
                    <a:lumMod val="50000"/>
                  </a:schemeClr>
                </a:solidFill>
              </a:rPr>
              <a:t>Alcance</a:t>
            </a:r>
            <a:endParaRPr b="1">
              <a:solidFill>
                <a:schemeClr val="tx1">
                  <a:lumMod val="50000"/>
                </a:schemeClr>
              </a:solidFill>
            </a:endParaRPr>
          </a:p>
        </p:txBody>
      </p:sp>
      <p:sp>
        <p:nvSpPr>
          <p:cNvPr id="785" name="Google Shape;785;p39"/>
          <p:cNvSpPr txBox="1">
            <a:spLocks noGrp="1"/>
          </p:cNvSpPr>
          <p:nvPr>
            <p:ph type="subTitle" idx="4"/>
          </p:nvPr>
        </p:nvSpPr>
        <p:spPr>
          <a:xfrm>
            <a:off x="6414598" y="2125878"/>
            <a:ext cx="2009400" cy="776700"/>
          </a:xfrm>
          <a:prstGeom prst="rect">
            <a:avLst/>
          </a:prstGeom>
        </p:spPr>
        <p:txBody>
          <a:bodyPr spcFirstLastPara="1" wrap="square" lIns="90000" tIns="91425" rIns="90000" bIns="91425" anchor="ctr" anchorCtr="0">
            <a:noAutofit/>
          </a:bodyPr>
          <a:lstStyle/>
          <a:p>
            <a:pPr marL="0" lvl="0" indent="0" algn="l" rtl="0">
              <a:spcBef>
                <a:spcPts val="0"/>
              </a:spcBef>
              <a:spcAft>
                <a:spcPts val="0"/>
              </a:spcAft>
              <a:buNone/>
            </a:pPr>
            <a:r>
              <a:rPr lang="es-MX" sz="1100" i="1">
                <a:solidFill>
                  <a:schemeClr val="tx1">
                    <a:lumMod val="50000"/>
                  </a:schemeClr>
                </a:solidFill>
              </a:rPr>
              <a:t>Definición de objetivo y fin del sistema.</a:t>
            </a:r>
            <a:endParaRPr sz="1100" i="1">
              <a:solidFill>
                <a:schemeClr val="tx1">
                  <a:lumMod val="50000"/>
                </a:schemeClr>
              </a:solidFill>
            </a:endParaRPr>
          </a:p>
        </p:txBody>
      </p:sp>
      <p:sp>
        <p:nvSpPr>
          <p:cNvPr id="786" name="Google Shape;786;p39"/>
          <p:cNvSpPr txBox="1">
            <a:spLocks noGrp="1"/>
          </p:cNvSpPr>
          <p:nvPr>
            <p:ph type="title" idx="5"/>
          </p:nvPr>
        </p:nvSpPr>
        <p:spPr>
          <a:xfrm>
            <a:off x="2002924" y="3201038"/>
            <a:ext cx="2538299" cy="3705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800" b="1">
                <a:solidFill>
                  <a:schemeClr val="tx1">
                    <a:lumMod val="50000"/>
                  </a:schemeClr>
                </a:solidFill>
              </a:rPr>
              <a:t>PILA</a:t>
            </a:r>
            <a:endParaRPr sz="1800" b="1">
              <a:solidFill>
                <a:schemeClr val="tx1">
                  <a:lumMod val="50000"/>
                </a:schemeClr>
              </a:solidFill>
            </a:endParaRPr>
          </a:p>
        </p:txBody>
      </p:sp>
      <p:sp>
        <p:nvSpPr>
          <p:cNvPr id="787" name="Google Shape;787;p39"/>
          <p:cNvSpPr txBox="1">
            <a:spLocks noGrp="1"/>
          </p:cNvSpPr>
          <p:nvPr>
            <p:ph type="subTitle" idx="6"/>
          </p:nvPr>
        </p:nvSpPr>
        <p:spPr>
          <a:xfrm>
            <a:off x="2002950" y="3536703"/>
            <a:ext cx="2009400" cy="776700"/>
          </a:xfrm>
          <a:prstGeom prst="rect">
            <a:avLst/>
          </a:prstGeom>
        </p:spPr>
        <p:txBody>
          <a:bodyPr spcFirstLastPara="1" wrap="square" lIns="90000" tIns="91425" rIns="90000" bIns="91425" anchor="ctr" anchorCtr="0">
            <a:noAutofit/>
          </a:bodyPr>
          <a:lstStyle/>
          <a:p>
            <a:pPr marL="0" lvl="0" indent="0" algn="l" rtl="0">
              <a:spcBef>
                <a:spcPts val="0"/>
              </a:spcBef>
              <a:spcAft>
                <a:spcPts val="0"/>
              </a:spcAft>
              <a:buNone/>
            </a:pPr>
            <a:r>
              <a:rPr lang="en" sz="1100" i="1">
                <a:solidFill>
                  <a:schemeClr val="tx1">
                    <a:lumMod val="50000"/>
                  </a:schemeClr>
                </a:solidFill>
              </a:rPr>
              <a:t>Conceptualización y aspectos generales.</a:t>
            </a:r>
            <a:endParaRPr sz="1100" i="1">
              <a:solidFill>
                <a:schemeClr val="tx1">
                  <a:lumMod val="50000"/>
                </a:schemeClr>
              </a:solidFill>
            </a:endParaRPr>
          </a:p>
        </p:txBody>
      </p:sp>
      <p:sp>
        <p:nvSpPr>
          <p:cNvPr id="788" name="Google Shape;788;p39"/>
          <p:cNvSpPr txBox="1">
            <a:spLocks noGrp="1"/>
          </p:cNvSpPr>
          <p:nvPr>
            <p:ph type="title" idx="7"/>
          </p:nvPr>
        </p:nvSpPr>
        <p:spPr>
          <a:xfrm>
            <a:off x="6414582" y="3201038"/>
            <a:ext cx="2009400" cy="3705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b="1">
                <a:solidFill>
                  <a:schemeClr val="tx1">
                    <a:lumMod val="50000"/>
                  </a:schemeClr>
                </a:solidFill>
              </a:rPr>
              <a:t>Normatividad</a:t>
            </a:r>
            <a:endParaRPr b="1">
              <a:solidFill>
                <a:schemeClr val="tx1">
                  <a:lumMod val="50000"/>
                </a:schemeClr>
              </a:solidFill>
            </a:endParaRPr>
          </a:p>
        </p:txBody>
      </p:sp>
      <p:sp>
        <p:nvSpPr>
          <p:cNvPr id="789" name="Google Shape;789;p39"/>
          <p:cNvSpPr txBox="1">
            <a:spLocks noGrp="1"/>
          </p:cNvSpPr>
          <p:nvPr>
            <p:ph type="subTitle" idx="8"/>
          </p:nvPr>
        </p:nvSpPr>
        <p:spPr>
          <a:xfrm>
            <a:off x="6414598" y="3536703"/>
            <a:ext cx="2009400" cy="776700"/>
          </a:xfrm>
          <a:prstGeom prst="rect">
            <a:avLst/>
          </a:prstGeom>
        </p:spPr>
        <p:txBody>
          <a:bodyPr spcFirstLastPara="1" wrap="square" lIns="90000" tIns="91425" rIns="90000" bIns="91425" anchor="ctr" anchorCtr="0">
            <a:noAutofit/>
          </a:bodyPr>
          <a:lstStyle/>
          <a:p>
            <a:pPr marL="0" lvl="0" indent="0" algn="l" rtl="0">
              <a:spcBef>
                <a:spcPts val="0"/>
              </a:spcBef>
              <a:spcAft>
                <a:spcPts val="0"/>
              </a:spcAft>
              <a:buNone/>
            </a:pPr>
            <a:r>
              <a:rPr lang="en" sz="1100" i="1">
                <a:solidFill>
                  <a:schemeClr val="tx1">
                    <a:lumMod val="50000"/>
                  </a:schemeClr>
                </a:solidFill>
              </a:rPr>
              <a:t>Normas relacionadas al sistema.</a:t>
            </a:r>
            <a:endParaRPr sz="1100" i="1">
              <a:solidFill>
                <a:schemeClr val="tx1">
                  <a:lumMod val="50000"/>
                </a:schemeClr>
              </a:solidFill>
            </a:endParaRPr>
          </a:p>
        </p:txBody>
      </p:sp>
      <p:sp>
        <p:nvSpPr>
          <p:cNvPr id="790" name="Google Shape;790;p39"/>
          <p:cNvSpPr/>
          <p:nvPr/>
        </p:nvSpPr>
        <p:spPr>
          <a:xfrm rot="-4499835">
            <a:off x="860298" y="1786961"/>
            <a:ext cx="926126" cy="1001110"/>
          </a:xfrm>
          <a:custGeom>
            <a:avLst/>
            <a:gdLst/>
            <a:ahLst/>
            <a:cxnLst/>
            <a:rect l="l" t="t" r="r" b="b"/>
            <a:pathLst>
              <a:path w="45600" h="49292" extrusionOk="0">
                <a:moveTo>
                  <a:pt x="34416" y="1"/>
                </a:moveTo>
                <a:cubicBezTo>
                  <a:pt x="34122" y="1"/>
                  <a:pt x="33824" y="30"/>
                  <a:pt x="33524" y="90"/>
                </a:cubicBezTo>
                <a:lnTo>
                  <a:pt x="4170" y="5560"/>
                </a:lnTo>
                <a:cubicBezTo>
                  <a:pt x="1668" y="5994"/>
                  <a:pt x="0" y="8429"/>
                  <a:pt x="501" y="10931"/>
                </a:cubicBezTo>
                <a:lnTo>
                  <a:pt x="6738" y="44455"/>
                </a:lnTo>
                <a:cubicBezTo>
                  <a:pt x="7149" y="46657"/>
                  <a:pt x="9085" y="48213"/>
                  <a:pt x="11249" y="48213"/>
                </a:cubicBezTo>
                <a:cubicBezTo>
                  <a:pt x="11544" y="48213"/>
                  <a:pt x="11842" y="48184"/>
                  <a:pt x="12142" y="48124"/>
                </a:cubicBezTo>
                <a:lnTo>
                  <a:pt x="30222" y="44755"/>
                </a:lnTo>
                <a:lnTo>
                  <a:pt x="38027" y="49292"/>
                </a:lnTo>
                <a:lnTo>
                  <a:pt x="39528" y="42987"/>
                </a:lnTo>
                <a:lnTo>
                  <a:pt x="41530" y="42620"/>
                </a:lnTo>
                <a:cubicBezTo>
                  <a:pt x="43932" y="42153"/>
                  <a:pt x="45599" y="39785"/>
                  <a:pt x="45166" y="37283"/>
                </a:cubicBezTo>
                <a:lnTo>
                  <a:pt x="38895" y="3759"/>
                </a:lnTo>
                <a:cubicBezTo>
                  <a:pt x="38484" y="1557"/>
                  <a:pt x="36574" y="1"/>
                  <a:pt x="344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lumMod val="50000"/>
                </a:schemeClr>
              </a:solidFill>
            </a:endParaRPr>
          </a:p>
        </p:txBody>
      </p:sp>
      <p:sp>
        <p:nvSpPr>
          <p:cNvPr id="791" name="Google Shape;791;p39"/>
          <p:cNvSpPr/>
          <p:nvPr/>
        </p:nvSpPr>
        <p:spPr>
          <a:xfrm rot="-4499835">
            <a:off x="860298" y="3235986"/>
            <a:ext cx="926126" cy="1001110"/>
          </a:xfrm>
          <a:custGeom>
            <a:avLst/>
            <a:gdLst/>
            <a:ahLst/>
            <a:cxnLst/>
            <a:rect l="l" t="t" r="r" b="b"/>
            <a:pathLst>
              <a:path w="45600" h="49292" extrusionOk="0">
                <a:moveTo>
                  <a:pt x="34416" y="1"/>
                </a:moveTo>
                <a:cubicBezTo>
                  <a:pt x="34122" y="1"/>
                  <a:pt x="33824" y="30"/>
                  <a:pt x="33524" y="90"/>
                </a:cubicBezTo>
                <a:lnTo>
                  <a:pt x="4170" y="5560"/>
                </a:lnTo>
                <a:cubicBezTo>
                  <a:pt x="1668" y="5994"/>
                  <a:pt x="0" y="8429"/>
                  <a:pt x="501" y="10931"/>
                </a:cubicBezTo>
                <a:lnTo>
                  <a:pt x="6738" y="44455"/>
                </a:lnTo>
                <a:cubicBezTo>
                  <a:pt x="7149" y="46657"/>
                  <a:pt x="9085" y="48213"/>
                  <a:pt x="11249" y="48213"/>
                </a:cubicBezTo>
                <a:cubicBezTo>
                  <a:pt x="11544" y="48213"/>
                  <a:pt x="11842" y="48184"/>
                  <a:pt x="12142" y="48124"/>
                </a:cubicBezTo>
                <a:lnTo>
                  <a:pt x="30222" y="44755"/>
                </a:lnTo>
                <a:lnTo>
                  <a:pt x="38027" y="49292"/>
                </a:lnTo>
                <a:lnTo>
                  <a:pt x="39528" y="42987"/>
                </a:lnTo>
                <a:lnTo>
                  <a:pt x="41530" y="42620"/>
                </a:lnTo>
                <a:cubicBezTo>
                  <a:pt x="43932" y="42153"/>
                  <a:pt x="45599" y="39785"/>
                  <a:pt x="45166" y="37283"/>
                </a:cubicBezTo>
                <a:lnTo>
                  <a:pt x="38895" y="3759"/>
                </a:lnTo>
                <a:cubicBezTo>
                  <a:pt x="38484" y="1557"/>
                  <a:pt x="36574" y="1"/>
                  <a:pt x="344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lumMod val="50000"/>
                </a:schemeClr>
              </a:solidFill>
            </a:endParaRPr>
          </a:p>
        </p:txBody>
      </p:sp>
      <p:sp>
        <p:nvSpPr>
          <p:cNvPr id="793" name="Google Shape;793;p39"/>
          <p:cNvSpPr/>
          <p:nvPr/>
        </p:nvSpPr>
        <p:spPr>
          <a:xfrm rot="-4499835">
            <a:off x="5271973" y="3235986"/>
            <a:ext cx="926126" cy="1001110"/>
          </a:xfrm>
          <a:custGeom>
            <a:avLst/>
            <a:gdLst/>
            <a:ahLst/>
            <a:cxnLst/>
            <a:rect l="l" t="t" r="r" b="b"/>
            <a:pathLst>
              <a:path w="45600" h="49292" extrusionOk="0">
                <a:moveTo>
                  <a:pt x="34416" y="1"/>
                </a:moveTo>
                <a:cubicBezTo>
                  <a:pt x="34122" y="1"/>
                  <a:pt x="33824" y="30"/>
                  <a:pt x="33524" y="90"/>
                </a:cubicBezTo>
                <a:lnTo>
                  <a:pt x="4170" y="5560"/>
                </a:lnTo>
                <a:cubicBezTo>
                  <a:pt x="1668" y="5994"/>
                  <a:pt x="0" y="8429"/>
                  <a:pt x="501" y="10931"/>
                </a:cubicBezTo>
                <a:lnTo>
                  <a:pt x="6738" y="44455"/>
                </a:lnTo>
                <a:cubicBezTo>
                  <a:pt x="7149" y="46657"/>
                  <a:pt x="9085" y="48213"/>
                  <a:pt x="11249" y="48213"/>
                </a:cubicBezTo>
                <a:cubicBezTo>
                  <a:pt x="11544" y="48213"/>
                  <a:pt x="11842" y="48184"/>
                  <a:pt x="12142" y="48124"/>
                </a:cubicBezTo>
                <a:lnTo>
                  <a:pt x="30222" y="44755"/>
                </a:lnTo>
                <a:lnTo>
                  <a:pt x="38027" y="49292"/>
                </a:lnTo>
                <a:lnTo>
                  <a:pt x="39528" y="42987"/>
                </a:lnTo>
                <a:lnTo>
                  <a:pt x="41530" y="42620"/>
                </a:lnTo>
                <a:cubicBezTo>
                  <a:pt x="43932" y="42153"/>
                  <a:pt x="45599" y="39785"/>
                  <a:pt x="45166" y="37283"/>
                </a:cubicBezTo>
                <a:lnTo>
                  <a:pt x="38895" y="3759"/>
                </a:lnTo>
                <a:cubicBezTo>
                  <a:pt x="38484" y="1557"/>
                  <a:pt x="36574" y="1"/>
                  <a:pt x="344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lumMod val="50000"/>
                </a:schemeClr>
              </a:solidFill>
            </a:endParaRPr>
          </a:p>
        </p:txBody>
      </p:sp>
      <p:pic>
        <p:nvPicPr>
          <p:cNvPr id="29" name="Picture 2" descr="Unidad de Gestión Pensional y Parafiscales - G Suite SSO, Ingreso a G Suite">
            <a:extLst>
              <a:ext uri="{FF2B5EF4-FFF2-40B4-BE49-F238E27FC236}">
                <a16:creationId xmlns:a16="http://schemas.microsoft.com/office/drawing/2014/main" id="{73AD8C87-BAF6-4427-9066-6E86B17012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42" y="0"/>
            <a:ext cx="994008" cy="391435"/>
          </a:xfrm>
          <a:prstGeom prst="rect">
            <a:avLst/>
          </a:prstGeom>
          <a:noFill/>
          <a:extLst>
            <a:ext uri="{909E8E84-426E-40DD-AFC4-6F175D3DCCD1}">
              <a14:hiddenFill xmlns:a14="http://schemas.microsoft.com/office/drawing/2010/main">
                <a:solidFill>
                  <a:srgbClr val="FFFFFF"/>
                </a:solidFill>
              </a14:hiddenFill>
            </a:ext>
          </a:extLst>
        </p:spPr>
      </p:pic>
      <p:grpSp>
        <p:nvGrpSpPr>
          <p:cNvPr id="30" name="Google Shape;5890;p65">
            <a:extLst>
              <a:ext uri="{FF2B5EF4-FFF2-40B4-BE49-F238E27FC236}">
                <a16:creationId xmlns:a16="http://schemas.microsoft.com/office/drawing/2014/main" id="{460947EE-E547-4879-AEE4-568CA91551CA}"/>
              </a:ext>
            </a:extLst>
          </p:cNvPr>
          <p:cNvGrpSpPr/>
          <p:nvPr/>
        </p:nvGrpSpPr>
        <p:grpSpPr>
          <a:xfrm>
            <a:off x="1012829" y="3375815"/>
            <a:ext cx="634656" cy="699982"/>
            <a:chOff x="5985650" y="2860025"/>
            <a:chExt cx="1396075" cy="1539775"/>
          </a:xfrm>
          <a:solidFill>
            <a:schemeClr val="tx2">
              <a:lumMod val="10000"/>
            </a:schemeClr>
          </a:solidFill>
        </p:grpSpPr>
        <p:sp>
          <p:nvSpPr>
            <p:cNvPr id="31" name="Google Shape;5891;p65">
              <a:extLst>
                <a:ext uri="{FF2B5EF4-FFF2-40B4-BE49-F238E27FC236}">
                  <a16:creationId xmlns:a16="http://schemas.microsoft.com/office/drawing/2014/main" id="{748BFCB3-7957-48A2-82CC-1971EBBB09E4}"/>
                </a:ext>
              </a:extLst>
            </p:cNvPr>
            <p:cNvSpPr/>
            <p:nvPr/>
          </p:nvSpPr>
          <p:spPr>
            <a:xfrm>
              <a:off x="6655300" y="3128850"/>
              <a:ext cx="637150" cy="631950"/>
            </a:xfrm>
            <a:custGeom>
              <a:avLst/>
              <a:gdLst/>
              <a:ahLst/>
              <a:cxnLst/>
              <a:rect l="l" t="t" r="r" b="b"/>
              <a:pathLst>
                <a:path w="25486" h="25278" extrusionOk="0">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5892;p65">
              <a:extLst>
                <a:ext uri="{FF2B5EF4-FFF2-40B4-BE49-F238E27FC236}">
                  <a16:creationId xmlns:a16="http://schemas.microsoft.com/office/drawing/2014/main" id="{C61FD49D-BF62-49FA-86AA-58843AACA1FD}"/>
                </a:ext>
              </a:extLst>
            </p:cNvPr>
            <p:cNvSpPr/>
            <p:nvPr/>
          </p:nvSpPr>
          <p:spPr>
            <a:xfrm>
              <a:off x="6673425" y="3771400"/>
              <a:ext cx="600850" cy="600800"/>
            </a:xfrm>
            <a:custGeom>
              <a:avLst/>
              <a:gdLst/>
              <a:ahLst/>
              <a:cxnLst/>
              <a:rect l="l" t="t" r="r" b="b"/>
              <a:pathLst>
                <a:path w="24034" h="24032" extrusionOk="0">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5893;p65">
              <a:extLst>
                <a:ext uri="{FF2B5EF4-FFF2-40B4-BE49-F238E27FC236}">
                  <a16:creationId xmlns:a16="http://schemas.microsoft.com/office/drawing/2014/main" id="{4ECD00A6-9FE8-42C3-9E3C-C42E6AB25FC4}"/>
                </a:ext>
              </a:extLst>
            </p:cNvPr>
            <p:cNvSpPr/>
            <p:nvPr/>
          </p:nvSpPr>
          <p:spPr>
            <a:xfrm>
              <a:off x="6073050" y="3509700"/>
              <a:ext cx="641725" cy="636800"/>
            </a:xfrm>
            <a:custGeom>
              <a:avLst/>
              <a:gdLst/>
              <a:ahLst/>
              <a:cxnLst/>
              <a:rect l="l" t="t" r="r" b="b"/>
              <a:pathLst>
                <a:path w="25669" h="25472" extrusionOk="0">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5894;p65">
              <a:extLst>
                <a:ext uri="{FF2B5EF4-FFF2-40B4-BE49-F238E27FC236}">
                  <a16:creationId xmlns:a16="http://schemas.microsoft.com/office/drawing/2014/main" id="{FF1A1F52-1C33-4BE2-AABB-FE03E44337C7}"/>
                </a:ext>
              </a:extLst>
            </p:cNvPr>
            <p:cNvSpPr/>
            <p:nvPr/>
          </p:nvSpPr>
          <p:spPr>
            <a:xfrm>
              <a:off x="6124575" y="2917775"/>
              <a:ext cx="572575" cy="572525"/>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5895;p65">
              <a:extLst>
                <a:ext uri="{FF2B5EF4-FFF2-40B4-BE49-F238E27FC236}">
                  <a16:creationId xmlns:a16="http://schemas.microsoft.com/office/drawing/2014/main" id="{40B3A337-8F2F-4BDD-AEF5-A2559963F82D}"/>
                </a:ext>
              </a:extLst>
            </p:cNvPr>
            <p:cNvSpPr/>
            <p:nvPr/>
          </p:nvSpPr>
          <p:spPr>
            <a:xfrm>
              <a:off x="6459975" y="2867300"/>
              <a:ext cx="101300" cy="50500"/>
            </a:xfrm>
            <a:custGeom>
              <a:avLst/>
              <a:gdLst/>
              <a:ahLst/>
              <a:cxnLst/>
              <a:rect l="l" t="t" r="r" b="b"/>
              <a:pathLst>
                <a:path w="4052" h="2020" extrusionOk="0">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5896;p65">
              <a:extLst>
                <a:ext uri="{FF2B5EF4-FFF2-40B4-BE49-F238E27FC236}">
                  <a16:creationId xmlns:a16="http://schemas.microsoft.com/office/drawing/2014/main" id="{1DA19037-FFC9-4835-8F6F-F4AC91464673}"/>
                </a:ext>
              </a:extLst>
            </p:cNvPr>
            <p:cNvSpPr/>
            <p:nvPr/>
          </p:nvSpPr>
          <p:spPr>
            <a:xfrm>
              <a:off x="6389025" y="2860025"/>
              <a:ext cx="63100" cy="15700"/>
            </a:xfrm>
            <a:custGeom>
              <a:avLst/>
              <a:gdLst/>
              <a:ahLst/>
              <a:cxnLst/>
              <a:rect l="l" t="t" r="r" b="b"/>
              <a:pathLst>
                <a:path w="2524" h="628" extrusionOk="0">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5897;p65">
              <a:extLst>
                <a:ext uri="{FF2B5EF4-FFF2-40B4-BE49-F238E27FC236}">
                  <a16:creationId xmlns:a16="http://schemas.microsoft.com/office/drawing/2014/main" id="{054DEF95-FA18-4258-B17A-9CAB7E3F6316}"/>
                </a:ext>
              </a:extLst>
            </p:cNvPr>
            <p:cNvSpPr/>
            <p:nvPr/>
          </p:nvSpPr>
          <p:spPr>
            <a:xfrm>
              <a:off x="6279750" y="2879875"/>
              <a:ext cx="39600" cy="26000"/>
            </a:xfrm>
            <a:custGeom>
              <a:avLst/>
              <a:gdLst/>
              <a:ahLst/>
              <a:cxnLst/>
              <a:rect l="l" t="t" r="r" b="b"/>
              <a:pathLst>
                <a:path w="1584" h="1040" extrusionOk="0">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5898;p65">
              <a:extLst>
                <a:ext uri="{FF2B5EF4-FFF2-40B4-BE49-F238E27FC236}">
                  <a16:creationId xmlns:a16="http://schemas.microsoft.com/office/drawing/2014/main" id="{377B3A48-BA86-413E-B74E-44A3A5275428}"/>
                </a:ext>
              </a:extLst>
            </p:cNvPr>
            <p:cNvSpPr/>
            <p:nvPr/>
          </p:nvSpPr>
          <p:spPr>
            <a:xfrm>
              <a:off x="6325825" y="2862750"/>
              <a:ext cx="54425" cy="22400"/>
            </a:xfrm>
            <a:custGeom>
              <a:avLst/>
              <a:gdLst/>
              <a:ahLst/>
              <a:cxnLst/>
              <a:rect l="l" t="t" r="r" b="b"/>
              <a:pathLst>
                <a:path w="2177" h="896" extrusionOk="0">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5899;p65">
              <a:extLst>
                <a:ext uri="{FF2B5EF4-FFF2-40B4-BE49-F238E27FC236}">
                  <a16:creationId xmlns:a16="http://schemas.microsoft.com/office/drawing/2014/main" id="{2692B82B-F8E9-4ED2-AD2E-FF7AD5A7CA4E}"/>
                </a:ext>
              </a:extLst>
            </p:cNvPr>
            <p:cNvSpPr/>
            <p:nvPr/>
          </p:nvSpPr>
          <p:spPr>
            <a:xfrm>
              <a:off x="7023725" y="3061400"/>
              <a:ext cx="101300" cy="50475"/>
            </a:xfrm>
            <a:custGeom>
              <a:avLst/>
              <a:gdLst/>
              <a:ahLst/>
              <a:cxnLst/>
              <a:rect l="l" t="t" r="r" b="b"/>
              <a:pathLst>
                <a:path w="4052" h="2019" extrusionOk="0">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5900;p65">
              <a:extLst>
                <a:ext uri="{FF2B5EF4-FFF2-40B4-BE49-F238E27FC236}">
                  <a16:creationId xmlns:a16="http://schemas.microsoft.com/office/drawing/2014/main" id="{77B410CF-BCAD-4F13-8FDA-829B8297C478}"/>
                </a:ext>
              </a:extLst>
            </p:cNvPr>
            <p:cNvSpPr/>
            <p:nvPr/>
          </p:nvSpPr>
          <p:spPr>
            <a:xfrm>
              <a:off x="6952750" y="3054150"/>
              <a:ext cx="63100" cy="15650"/>
            </a:xfrm>
            <a:custGeom>
              <a:avLst/>
              <a:gdLst/>
              <a:ahLst/>
              <a:cxnLst/>
              <a:rect l="l" t="t" r="r" b="b"/>
              <a:pathLst>
                <a:path w="2524" h="626" extrusionOk="0">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5901;p65">
              <a:extLst>
                <a:ext uri="{FF2B5EF4-FFF2-40B4-BE49-F238E27FC236}">
                  <a16:creationId xmlns:a16="http://schemas.microsoft.com/office/drawing/2014/main" id="{5B389581-4F8D-4AA9-BAAA-F8587C237592}"/>
                </a:ext>
              </a:extLst>
            </p:cNvPr>
            <p:cNvSpPr/>
            <p:nvPr/>
          </p:nvSpPr>
          <p:spPr>
            <a:xfrm>
              <a:off x="6843450" y="3073975"/>
              <a:ext cx="39625" cy="26025"/>
            </a:xfrm>
            <a:custGeom>
              <a:avLst/>
              <a:gdLst/>
              <a:ahLst/>
              <a:cxnLst/>
              <a:rect l="l" t="t" r="r" b="b"/>
              <a:pathLst>
                <a:path w="1585" h="1041" extrusionOk="0">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5902;p65">
              <a:extLst>
                <a:ext uri="{FF2B5EF4-FFF2-40B4-BE49-F238E27FC236}">
                  <a16:creationId xmlns:a16="http://schemas.microsoft.com/office/drawing/2014/main" id="{33A09ACA-C265-40DC-8857-4B187B202200}"/>
                </a:ext>
              </a:extLst>
            </p:cNvPr>
            <p:cNvSpPr/>
            <p:nvPr/>
          </p:nvSpPr>
          <p:spPr>
            <a:xfrm>
              <a:off x="6889575" y="3056825"/>
              <a:ext cx="54425" cy="22400"/>
            </a:xfrm>
            <a:custGeom>
              <a:avLst/>
              <a:gdLst/>
              <a:ahLst/>
              <a:cxnLst/>
              <a:rect l="l" t="t" r="r" b="b"/>
              <a:pathLst>
                <a:path w="2177" h="896" extrusionOk="0">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5903;p65">
              <a:extLst>
                <a:ext uri="{FF2B5EF4-FFF2-40B4-BE49-F238E27FC236}">
                  <a16:creationId xmlns:a16="http://schemas.microsoft.com/office/drawing/2014/main" id="{7DA8D2A3-CE3E-4981-82DF-2CC614B9C444}"/>
                </a:ext>
              </a:extLst>
            </p:cNvPr>
            <p:cNvSpPr/>
            <p:nvPr/>
          </p:nvSpPr>
          <p:spPr>
            <a:xfrm>
              <a:off x="6245350" y="4177200"/>
              <a:ext cx="101275" cy="50475"/>
            </a:xfrm>
            <a:custGeom>
              <a:avLst/>
              <a:gdLst/>
              <a:ahLst/>
              <a:cxnLst/>
              <a:rect l="l" t="t" r="r" b="b"/>
              <a:pathLst>
                <a:path w="4051" h="2019" extrusionOk="0">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5904;p65">
              <a:extLst>
                <a:ext uri="{FF2B5EF4-FFF2-40B4-BE49-F238E27FC236}">
                  <a16:creationId xmlns:a16="http://schemas.microsoft.com/office/drawing/2014/main" id="{BD62869F-9A5E-4D89-BBB0-D27CAD67C2EB}"/>
                </a:ext>
              </a:extLst>
            </p:cNvPr>
            <p:cNvSpPr/>
            <p:nvPr/>
          </p:nvSpPr>
          <p:spPr>
            <a:xfrm>
              <a:off x="6354525" y="4219275"/>
              <a:ext cx="63075" cy="15675"/>
            </a:xfrm>
            <a:custGeom>
              <a:avLst/>
              <a:gdLst/>
              <a:ahLst/>
              <a:cxnLst/>
              <a:rect l="l" t="t" r="r" b="b"/>
              <a:pathLst>
                <a:path w="2523" h="627" extrusionOk="0">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5905;p65">
              <a:extLst>
                <a:ext uri="{FF2B5EF4-FFF2-40B4-BE49-F238E27FC236}">
                  <a16:creationId xmlns:a16="http://schemas.microsoft.com/office/drawing/2014/main" id="{F7D9D5B3-2E9D-4AFE-B0DA-4A003746102B}"/>
                </a:ext>
              </a:extLst>
            </p:cNvPr>
            <p:cNvSpPr/>
            <p:nvPr/>
          </p:nvSpPr>
          <p:spPr>
            <a:xfrm>
              <a:off x="6487275" y="4189125"/>
              <a:ext cx="39625" cy="25975"/>
            </a:xfrm>
            <a:custGeom>
              <a:avLst/>
              <a:gdLst/>
              <a:ahLst/>
              <a:cxnLst/>
              <a:rect l="l" t="t" r="r" b="b"/>
              <a:pathLst>
                <a:path w="1585" h="1039" extrusionOk="0">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5906;p65">
              <a:extLst>
                <a:ext uri="{FF2B5EF4-FFF2-40B4-BE49-F238E27FC236}">
                  <a16:creationId xmlns:a16="http://schemas.microsoft.com/office/drawing/2014/main" id="{22523861-5866-43EC-86BD-50F3B88950AA}"/>
                </a:ext>
              </a:extLst>
            </p:cNvPr>
            <p:cNvSpPr/>
            <p:nvPr/>
          </p:nvSpPr>
          <p:spPr>
            <a:xfrm>
              <a:off x="6426350" y="4209850"/>
              <a:ext cx="54475" cy="22400"/>
            </a:xfrm>
            <a:custGeom>
              <a:avLst/>
              <a:gdLst/>
              <a:ahLst/>
              <a:cxnLst/>
              <a:rect l="l" t="t" r="r" b="b"/>
              <a:pathLst>
                <a:path w="2179" h="896" extrusionOk="0">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5907;p65">
              <a:extLst>
                <a:ext uri="{FF2B5EF4-FFF2-40B4-BE49-F238E27FC236}">
                  <a16:creationId xmlns:a16="http://schemas.microsoft.com/office/drawing/2014/main" id="{4D4A2F29-9E5B-4563-9B59-406AEC9C107D}"/>
                </a:ext>
              </a:extLst>
            </p:cNvPr>
            <p:cNvSpPr/>
            <p:nvPr/>
          </p:nvSpPr>
          <p:spPr>
            <a:xfrm>
              <a:off x="5992275" y="3674825"/>
              <a:ext cx="51250" cy="99900"/>
            </a:xfrm>
            <a:custGeom>
              <a:avLst/>
              <a:gdLst/>
              <a:ahLst/>
              <a:cxnLst/>
              <a:rect l="l" t="t" r="r" b="b"/>
              <a:pathLst>
                <a:path w="2050" h="3996" extrusionOk="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5908;p65">
              <a:extLst>
                <a:ext uri="{FF2B5EF4-FFF2-40B4-BE49-F238E27FC236}">
                  <a16:creationId xmlns:a16="http://schemas.microsoft.com/office/drawing/2014/main" id="{40D4F5E6-FBD3-4D46-854A-575485BD4239}"/>
                </a:ext>
              </a:extLst>
            </p:cNvPr>
            <p:cNvSpPr/>
            <p:nvPr/>
          </p:nvSpPr>
          <p:spPr>
            <a:xfrm>
              <a:off x="5985650" y="3783750"/>
              <a:ext cx="16125" cy="62275"/>
            </a:xfrm>
            <a:custGeom>
              <a:avLst/>
              <a:gdLst/>
              <a:ahLst/>
              <a:cxnLst/>
              <a:rect l="l" t="t" r="r" b="b"/>
              <a:pathLst>
                <a:path w="645" h="2491" extrusionOk="0">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5909;p65">
              <a:extLst>
                <a:ext uri="{FF2B5EF4-FFF2-40B4-BE49-F238E27FC236}">
                  <a16:creationId xmlns:a16="http://schemas.microsoft.com/office/drawing/2014/main" id="{173C45E9-C192-4C83-8623-F5DD18C6D2F0}"/>
                </a:ext>
              </a:extLst>
            </p:cNvPr>
            <p:cNvSpPr/>
            <p:nvPr/>
          </p:nvSpPr>
          <p:spPr>
            <a:xfrm>
              <a:off x="6004725" y="3916700"/>
              <a:ext cx="27875" cy="38100"/>
            </a:xfrm>
            <a:custGeom>
              <a:avLst/>
              <a:gdLst/>
              <a:ahLst/>
              <a:cxnLst/>
              <a:rect l="l" t="t" r="r" b="b"/>
              <a:pathLst>
                <a:path w="1115" h="1524" extrusionOk="0">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910;p65">
              <a:extLst>
                <a:ext uri="{FF2B5EF4-FFF2-40B4-BE49-F238E27FC236}">
                  <a16:creationId xmlns:a16="http://schemas.microsoft.com/office/drawing/2014/main" id="{A0F1A241-2990-461C-8450-BEAB91E791FE}"/>
                </a:ext>
              </a:extLst>
            </p:cNvPr>
            <p:cNvSpPr/>
            <p:nvPr/>
          </p:nvSpPr>
          <p:spPr>
            <a:xfrm>
              <a:off x="5987900" y="3855450"/>
              <a:ext cx="23600" cy="53200"/>
            </a:xfrm>
            <a:custGeom>
              <a:avLst/>
              <a:gdLst/>
              <a:ahLst/>
              <a:cxnLst/>
              <a:rect l="l" t="t" r="r" b="b"/>
              <a:pathLst>
                <a:path w="944" h="2128" extrusionOk="0">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911;p65">
              <a:extLst>
                <a:ext uri="{FF2B5EF4-FFF2-40B4-BE49-F238E27FC236}">
                  <a16:creationId xmlns:a16="http://schemas.microsoft.com/office/drawing/2014/main" id="{65EDE053-B116-4DCA-BD56-0631867D6C37}"/>
                </a:ext>
              </a:extLst>
            </p:cNvPr>
            <p:cNvSpPr/>
            <p:nvPr/>
          </p:nvSpPr>
          <p:spPr>
            <a:xfrm>
              <a:off x="6071975" y="3300325"/>
              <a:ext cx="52475" cy="102475"/>
            </a:xfrm>
            <a:custGeom>
              <a:avLst/>
              <a:gdLst/>
              <a:ahLst/>
              <a:cxnLst/>
              <a:rect l="l" t="t" r="r" b="b"/>
              <a:pathLst>
                <a:path w="2099" h="4099" extrusionOk="0">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912;p65">
              <a:extLst>
                <a:ext uri="{FF2B5EF4-FFF2-40B4-BE49-F238E27FC236}">
                  <a16:creationId xmlns:a16="http://schemas.microsoft.com/office/drawing/2014/main" id="{70BDB4AD-1BC2-44D9-97E9-434D9343580B}"/>
                </a:ext>
              </a:extLst>
            </p:cNvPr>
            <p:cNvSpPr/>
            <p:nvPr/>
          </p:nvSpPr>
          <p:spPr>
            <a:xfrm>
              <a:off x="6122225" y="3408475"/>
              <a:ext cx="47725" cy="49550"/>
            </a:xfrm>
            <a:custGeom>
              <a:avLst/>
              <a:gdLst/>
              <a:ahLst/>
              <a:cxnLst/>
              <a:rect l="l" t="t" r="r" b="b"/>
              <a:pathLst>
                <a:path w="1909" h="1982" extrusionOk="0">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913;p65">
              <a:extLst>
                <a:ext uri="{FF2B5EF4-FFF2-40B4-BE49-F238E27FC236}">
                  <a16:creationId xmlns:a16="http://schemas.microsoft.com/office/drawing/2014/main" id="{67342485-A5F2-41F7-8AEE-6DE237473ADD}"/>
                </a:ext>
              </a:extLst>
            </p:cNvPr>
            <p:cNvSpPr/>
            <p:nvPr/>
          </p:nvSpPr>
          <p:spPr>
            <a:xfrm>
              <a:off x="6228150" y="3490275"/>
              <a:ext cx="42050" cy="21525"/>
            </a:xfrm>
            <a:custGeom>
              <a:avLst/>
              <a:gdLst/>
              <a:ahLst/>
              <a:cxnLst/>
              <a:rect l="l" t="t" r="r" b="b"/>
              <a:pathLst>
                <a:path w="1682" h="861" extrusionOk="0">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914;p65">
              <a:extLst>
                <a:ext uri="{FF2B5EF4-FFF2-40B4-BE49-F238E27FC236}">
                  <a16:creationId xmlns:a16="http://schemas.microsoft.com/office/drawing/2014/main" id="{B3DDB2A0-78A7-4F07-BF02-EF5465D3289B}"/>
                </a:ext>
              </a:extLst>
            </p:cNvPr>
            <p:cNvSpPr/>
            <p:nvPr/>
          </p:nvSpPr>
          <p:spPr>
            <a:xfrm>
              <a:off x="6172850" y="3459275"/>
              <a:ext cx="49900" cy="34575"/>
            </a:xfrm>
            <a:custGeom>
              <a:avLst/>
              <a:gdLst/>
              <a:ahLst/>
              <a:cxnLst/>
              <a:rect l="l" t="t" r="r" b="b"/>
              <a:pathLst>
                <a:path w="1996" h="1383" extrusionOk="0">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915;p65">
              <a:extLst>
                <a:ext uri="{FF2B5EF4-FFF2-40B4-BE49-F238E27FC236}">
                  <a16:creationId xmlns:a16="http://schemas.microsoft.com/office/drawing/2014/main" id="{92D41BB5-B024-4BB7-978A-974F71DD90D3}"/>
                </a:ext>
              </a:extLst>
            </p:cNvPr>
            <p:cNvSpPr/>
            <p:nvPr/>
          </p:nvSpPr>
          <p:spPr>
            <a:xfrm>
              <a:off x="7323825" y="3495225"/>
              <a:ext cx="51250" cy="99900"/>
            </a:xfrm>
            <a:custGeom>
              <a:avLst/>
              <a:gdLst/>
              <a:ahLst/>
              <a:cxnLst/>
              <a:rect l="l" t="t" r="r" b="b"/>
              <a:pathLst>
                <a:path w="2050" h="3996" extrusionOk="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916;p65">
              <a:extLst>
                <a:ext uri="{FF2B5EF4-FFF2-40B4-BE49-F238E27FC236}">
                  <a16:creationId xmlns:a16="http://schemas.microsoft.com/office/drawing/2014/main" id="{4B961CB4-C939-462E-8F17-21A817459192}"/>
                </a:ext>
              </a:extLst>
            </p:cNvPr>
            <p:cNvSpPr/>
            <p:nvPr/>
          </p:nvSpPr>
          <p:spPr>
            <a:xfrm>
              <a:off x="7365575" y="3423925"/>
              <a:ext cx="16150" cy="62275"/>
            </a:xfrm>
            <a:custGeom>
              <a:avLst/>
              <a:gdLst/>
              <a:ahLst/>
              <a:cxnLst/>
              <a:rect l="l" t="t" r="r" b="b"/>
              <a:pathLst>
                <a:path w="646" h="2491" extrusionOk="0">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917;p65">
              <a:extLst>
                <a:ext uri="{FF2B5EF4-FFF2-40B4-BE49-F238E27FC236}">
                  <a16:creationId xmlns:a16="http://schemas.microsoft.com/office/drawing/2014/main" id="{BF84D170-7065-466B-8551-CADE27614EBF}"/>
                </a:ext>
              </a:extLst>
            </p:cNvPr>
            <p:cNvSpPr/>
            <p:nvPr/>
          </p:nvSpPr>
          <p:spPr>
            <a:xfrm>
              <a:off x="7334775" y="3315150"/>
              <a:ext cx="27850" cy="38100"/>
            </a:xfrm>
            <a:custGeom>
              <a:avLst/>
              <a:gdLst/>
              <a:ahLst/>
              <a:cxnLst/>
              <a:rect l="l" t="t" r="r" b="b"/>
              <a:pathLst>
                <a:path w="1114" h="1524" extrusionOk="0">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918;p65">
              <a:extLst>
                <a:ext uri="{FF2B5EF4-FFF2-40B4-BE49-F238E27FC236}">
                  <a16:creationId xmlns:a16="http://schemas.microsoft.com/office/drawing/2014/main" id="{52B77381-2361-4F5C-8BEF-5445D85E715D}"/>
                </a:ext>
              </a:extLst>
            </p:cNvPr>
            <p:cNvSpPr/>
            <p:nvPr/>
          </p:nvSpPr>
          <p:spPr>
            <a:xfrm>
              <a:off x="7355800" y="3361300"/>
              <a:ext cx="23650" cy="53200"/>
            </a:xfrm>
            <a:custGeom>
              <a:avLst/>
              <a:gdLst/>
              <a:ahLst/>
              <a:cxnLst/>
              <a:rect l="l" t="t" r="r" b="b"/>
              <a:pathLst>
                <a:path w="946" h="2128" extrusionOk="0">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19;p65">
              <a:extLst>
                <a:ext uri="{FF2B5EF4-FFF2-40B4-BE49-F238E27FC236}">
                  <a16:creationId xmlns:a16="http://schemas.microsoft.com/office/drawing/2014/main" id="{5B5C82B2-4D7F-48E6-8676-CBBD40F81757}"/>
                </a:ext>
              </a:extLst>
            </p:cNvPr>
            <p:cNvSpPr/>
            <p:nvPr/>
          </p:nvSpPr>
          <p:spPr>
            <a:xfrm>
              <a:off x="7093025" y="4348600"/>
              <a:ext cx="104200" cy="51200"/>
            </a:xfrm>
            <a:custGeom>
              <a:avLst/>
              <a:gdLst/>
              <a:ahLst/>
              <a:cxnLst/>
              <a:rect l="l" t="t" r="r" b="b"/>
              <a:pathLst>
                <a:path w="4168" h="2048" extrusionOk="0">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5920;p65">
              <a:extLst>
                <a:ext uri="{FF2B5EF4-FFF2-40B4-BE49-F238E27FC236}">
                  <a16:creationId xmlns:a16="http://schemas.microsoft.com/office/drawing/2014/main" id="{1C12403A-F4F0-459B-9717-76BE1DD49C3C}"/>
                </a:ext>
              </a:extLst>
            </p:cNvPr>
            <p:cNvSpPr/>
            <p:nvPr/>
          </p:nvSpPr>
          <p:spPr>
            <a:xfrm>
              <a:off x="7201150" y="4302925"/>
              <a:ext cx="51100" cy="46100"/>
            </a:xfrm>
            <a:custGeom>
              <a:avLst/>
              <a:gdLst/>
              <a:ahLst/>
              <a:cxnLst/>
              <a:rect l="l" t="t" r="r" b="b"/>
              <a:pathLst>
                <a:path w="2044" h="1844" extrusionOk="0">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5921;p65">
              <a:extLst>
                <a:ext uri="{FF2B5EF4-FFF2-40B4-BE49-F238E27FC236}">
                  <a16:creationId xmlns:a16="http://schemas.microsoft.com/office/drawing/2014/main" id="{B4AE36FA-B0BE-4956-A714-360CE63B7036}"/>
                </a:ext>
              </a:extLst>
            </p:cNvPr>
            <p:cNvSpPr/>
            <p:nvPr/>
          </p:nvSpPr>
          <p:spPr>
            <a:xfrm>
              <a:off x="7282950" y="4203000"/>
              <a:ext cx="22950" cy="40225"/>
            </a:xfrm>
            <a:custGeom>
              <a:avLst/>
              <a:gdLst/>
              <a:ahLst/>
              <a:cxnLst/>
              <a:rect l="l" t="t" r="r" b="b"/>
              <a:pathLst>
                <a:path w="918" h="1609" extrusionOk="0">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5922;p65">
              <a:extLst>
                <a:ext uri="{FF2B5EF4-FFF2-40B4-BE49-F238E27FC236}">
                  <a16:creationId xmlns:a16="http://schemas.microsoft.com/office/drawing/2014/main" id="{55392202-777C-47A1-9EEB-9DEF777F7D14}"/>
                </a:ext>
              </a:extLst>
            </p:cNvPr>
            <p:cNvSpPr/>
            <p:nvPr/>
          </p:nvSpPr>
          <p:spPr>
            <a:xfrm>
              <a:off x="7252000" y="4250300"/>
              <a:ext cx="36300" cy="48175"/>
            </a:xfrm>
            <a:custGeom>
              <a:avLst/>
              <a:gdLst/>
              <a:ahLst/>
              <a:cxnLst/>
              <a:rect l="l" t="t" r="r" b="b"/>
              <a:pathLst>
                <a:path w="1452" h="1927" extrusionOk="0">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3" name="Google Shape;5967;p65">
            <a:extLst>
              <a:ext uri="{FF2B5EF4-FFF2-40B4-BE49-F238E27FC236}">
                <a16:creationId xmlns:a16="http://schemas.microsoft.com/office/drawing/2014/main" id="{BD042DAE-7CDB-49A6-91C1-1F85085768E5}"/>
              </a:ext>
            </a:extLst>
          </p:cNvPr>
          <p:cNvGrpSpPr/>
          <p:nvPr/>
        </p:nvGrpSpPr>
        <p:grpSpPr>
          <a:xfrm>
            <a:off x="968675" y="1943131"/>
            <a:ext cx="697154" cy="679574"/>
            <a:chOff x="2679875" y="2361475"/>
            <a:chExt cx="780425" cy="760575"/>
          </a:xfrm>
          <a:solidFill>
            <a:schemeClr val="tx2">
              <a:lumMod val="10000"/>
            </a:schemeClr>
          </a:solidFill>
        </p:grpSpPr>
        <p:sp>
          <p:nvSpPr>
            <p:cNvPr id="64" name="Google Shape;5968;p65">
              <a:extLst>
                <a:ext uri="{FF2B5EF4-FFF2-40B4-BE49-F238E27FC236}">
                  <a16:creationId xmlns:a16="http://schemas.microsoft.com/office/drawing/2014/main" id="{85B0DA11-CD39-4670-8607-B9AC7D6F580E}"/>
                </a:ext>
              </a:extLst>
            </p:cNvPr>
            <p:cNvSpPr/>
            <p:nvPr/>
          </p:nvSpPr>
          <p:spPr>
            <a:xfrm>
              <a:off x="2812050" y="236147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5969;p65">
              <a:extLst>
                <a:ext uri="{FF2B5EF4-FFF2-40B4-BE49-F238E27FC236}">
                  <a16:creationId xmlns:a16="http://schemas.microsoft.com/office/drawing/2014/main" id="{F8BB384B-A18D-4185-AEDF-9E583422709F}"/>
                </a:ext>
              </a:extLst>
            </p:cNvPr>
            <p:cNvSpPr/>
            <p:nvPr/>
          </p:nvSpPr>
          <p:spPr>
            <a:xfrm>
              <a:off x="3082750"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5970;p65">
              <a:extLst>
                <a:ext uri="{FF2B5EF4-FFF2-40B4-BE49-F238E27FC236}">
                  <a16:creationId xmlns:a16="http://schemas.microsoft.com/office/drawing/2014/main" id="{B81550DD-F821-4EB6-9156-400F1DE252E4}"/>
                </a:ext>
              </a:extLst>
            </p:cNvPr>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5971;p65">
              <a:extLst>
                <a:ext uri="{FF2B5EF4-FFF2-40B4-BE49-F238E27FC236}">
                  <a16:creationId xmlns:a16="http://schemas.microsoft.com/office/drawing/2014/main" id="{904F6A36-3E26-447A-A588-80176DD83B21}"/>
                </a:ext>
              </a:extLst>
            </p:cNvPr>
            <p:cNvSpPr/>
            <p:nvPr/>
          </p:nvSpPr>
          <p:spPr>
            <a:xfrm>
              <a:off x="2679875" y="2645625"/>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5972;p65">
              <a:extLst>
                <a:ext uri="{FF2B5EF4-FFF2-40B4-BE49-F238E27FC236}">
                  <a16:creationId xmlns:a16="http://schemas.microsoft.com/office/drawing/2014/main" id="{423B8F61-9E2C-4276-815D-338E7BA9F208}"/>
                </a:ext>
              </a:extLst>
            </p:cNvPr>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5973;p65">
              <a:extLst>
                <a:ext uri="{FF2B5EF4-FFF2-40B4-BE49-F238E27FC236}">
                  <a16:creationId xmlns:a16="http://schemas.microsoft.com/office/drawing/2014/main" id="{F7977BBE-7635-41C4-AA3E-F4D5FB2DACC7}"/>
                </a:ext>
              </a:extLst>
            </p:cNvPr>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 name="Grupo 1">
            <a:extLst>
              <a:ext uri="{FF2B5EF4-FFF2-40B4-BE49-F238E27FC236}">
                <a16:creationId xmlns:a16="http://schemas.microsoft.com/office/drawing/2014/main" id="{BCB9B110-1DE5-41C4-B237-876A80562C30}"/>
              </a:ext>
            </a:extLst>
          </p:cNvPr>
          <p:cNvGrpSpPr/>
          <p:nvPr/>
        </p:nvGrpSpPr>
        <p:grpSpPr>
          <a:xfrm>
            <a:off x="5234481" y="1824453"/>
            <a:ext cx="1001110" cy="926126"/>
            <a:chOff x="5234481" y="1824453"/>
            <a:chExt cx="1001110" cy="926126"/>
          </a:xfrm>
        </p:grpSpPr>
        <p:sp>
          <p:nvSpPr>
            <p:cNvPr id="792" name="Google Shape;792;p39"/>
            <p:cNvSpPr/>
            <p:nvPr/>
          </p:nvSpPr>
          <p:spPr>
            <a:xfrm rot="-4499835">
              <a:off x="5271973" y="1786961"/>
              <a:ext cx="926126" cy="1001110"/>
            </a:xfrm>
            <a:custGeom>
              <a:avLst/>
              <a:gdLst/>
              <a:ahLst/>
              <a:cxnLst/>
              <a:rect l="l" t="t" r="r" b="b"/>
              <a:pathLst>
                <a:path w="45600" h="49292" extrusionOk="0">
                  <a:moveTo>
                    <a:pt x="34416" y="1"/>
                  </a:moveTo>
                  <a:cubicBezTo>
                    <a:pt x="34122" y="1"/>
                    <a:pt x="33824" y="30"/>
                    <a:pt x="33524" y="90"/>
                  </a:cubicBezTo>
                  <a:lnTo>
                    <a:pt x="4170" y="5560"/>
                  </a:lnTo>
                  <a:cubicBezTo>
                    <a:pt x="1668" y="5994"/>
                    <a:pt x="0" y="8429"/>
                    <a:pt x="501" y="10931"/>
                  </a:cubicBezTo>
                  <a:lnTo>
                    <a:pt x="6738" y="44455"/>
                  </a:lnTo>
                  <a:cubicBezTo>
                    <a:pt x="7149" y="46657"/>
                    <a:pt x="9085" y="48213"/>
                    <a:pt x="11249" y="48213"/>
                  </a:cubicBezTo>
                  <a:cubicBezTo>
                    <a:pt x="11544" y="48213"/>
                    <a:pt x="11842" y="48184"/>
                    <a:pt x="12142" y="48124"/>
                  </a:cubicBezTo>
                  <a:lnTo>
                    <a:pt x="30222" y="44755"/>
                  </a:lnTo>
                  <a:lnTo>
                    <a:pt x="38027" y="49292"/>
                  </a:lnTo>
                  <a:lnTo>
                    <a:pt x="39528" y="42987"/>
                  </a:lnTo>
                  <a:lnTo>
                    <a:pt x="41530" y="42620"/>
                  </a:lnTo>
                  <a:cubicBezTo>
                    <a:pt x="43932" y="42153"/>
                    <a:pt x="45599" y="39785"/>
                    <a:pt x="45166" y="37283"/>
                  </a:cubicBezTo>
                  <a:lnTo>
                    <a:pt x="38895" y="3759"/>
                  </a:lnTo>
                  <a:cubicBezTo>
                    <a:pt x="38484" y="1557"/>
                    <a:pt x="36574" y="1"/>
                    <a:pt x="344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lumMod val="50000"/>
                  </a:schemeClr>
                </a:solidFill>
              </a:endParaRPr>
            </a:p>
          </p:txBody>
        </p:sp>
        <p:grpSp>
          <p:nvGrpSpPr>
            <p:cNvPr id="70" name="Google Shape;6087;p65">
              <a:extLst>
                <a:ext uri="{FF2B5EF4-FFF2-40B4-BE49-F238E27FC236}">
                  <a16:creationId xmlns:a16="http://schemas.microsoft.com/office/drawing/2014/main" id="{F994E800-6C3A-4149-97F5-1AFFCCE435E9}"/>
                </a:ext>
              </a:extLst>
            </p:cNvPr>
            <p:cNvGrpSpPr/>
            <p:nvPr/>
          </p:nvGrpSpPr>
          <p:grpSpPr>
            <a:xfrm>
              <a:off x="5378275" y="1916089"/>
              <a:ext cx="698104" cy="698208"/>
              <a:chOff x="2565073" y="2075876"/>
              <a:chExt cx="672482" cy="672518"/>
            </a:xfrm>
            <a:solidFill>
              <a:schemeClr val="tx2">
                <a:lumMod val="10000"/>
              </a:schemeClr>
            </a:solidFill>
          </p:grpSpPr>
          <p:sp>
            <p:nvSpPr>
              <p:cNvPr id="71" name="Google Shape;6088;p65">
                <a:extLst>
                  <a:ext uri="{FF2B5EF4-FFF2-40B4-BE49-F238E27FC236}">
                    <a16:creationId xmlns:a16="http://schemas.microsoft.com/office/drawing/2014/main" id="{1EA1ED8D-AA63-4C4C-B33B-FAD545D88567}"/>
                  </a:ext>
                </a:extLst>
              </p:cNvPr>
              <p:cNvSpPr/>
              <p:nvPr/>
            </p:nvSpPr>
            <p:spPr>
              <a:xfrm>
                <a:off x="2642193" y="2530650"/>
                <a:ext cx="419588" cy="217743"/>
              </a:xfrm>
              <a:custGeom>
                <a:avLst/>
                <a:gdLst/>
                <a:ahLst/>
                <a:cxnLst/>
                <a:rect l="l" t="t" r="r" b="b"/>
                <a:pathLst>
                  <a:path w="130611" h="67780" extrusionOk="0">
                    <a:moveTo>
                      <a:pt x="28498" y="0"/>
                    </a:moveTo>
                    <a:cubicBezTo>
                      <a:pt x="24484" y="0"/>
                      <a:pt x="20456" y="1023"/>
                      <a:pt x="16802" y="3132"/>
                    </a:cubicBezTo>
                    <a:lnTo>
                      <a:pt x="16191" y="3487"/>
                    </a:lnTo>
                    <a:cubicBezTo>
                      <a:pt x="1795" y="11796"/>
                      <a:pt x="1" y="31826"/>
                      <a:pt x="12628" y="42639"/>
                    </a:cubicBezTo>
                    <a:cubicBezTo>
                      <a:pt x="28340" y="56094"/>
                      <a:pt x="48088" y="64970"/>
                      <a:pt x="69808" y="67207"/>
                    </a:cubicBezTo>
                    <a:cubicBezTo>
                      <a:pt x="70015" y="67227"/>
                      <a:pt x="70217" y="67252"/>
                      <a:pt x="70419" y="67271"/>
                    </a:cubicBezTo>
                    <a:cubicBezTo>
                      <a:pt x="70804" y="67306"/>
                      <a:pt x="71188" y="67345"/>
                      <a:pt x="71572" y="67375"/>
                    </a:cubicBezTo>
                    <a:cubicBezTo>
                      <a:pt x="72080" y="67419"/>
                      <a:pt x="72588" y="67464"/>
                      <a:pt x="73100" y="67498"/>
                    </a:cubicBezTo>
                    <a:lnTo>
                      <a:pt x="73440" y="67523"/>
                    </a:lnTo>
                    <a:cubicBezTo>
                      <a:pt x="75877" y="67694"/>
                      <a:pt x="78323" y="67780"/>
                      <a:pt x="80773" y="67780"/>
                    </a:cubicBezTo>
                    <a:cubicBezTo>
                      <a:pt x="97672" y="67780"/>
                      <a:pt x="114788" y="63683"/>
                      <a:pt x="130611" y="55083"/>
                    </a:cubicBezTo>
                    <a:lnTo>
                      <a:pt x="106348" y="13068"/>
                    </a:lnTo>
                    <a:cubicBezTo>
                      <a:pt x="98422" y="17162"/>
                      <a:pt x="89641" y="19287"/>
                      <a:pt x="80747" y="19287"/>
                    </a:cubicBezTo>
                    <a:cubicBezTo>
                      <a:pt x="79675" y="19287"/>
                      <a:pt x="78601" y="19256"/>
                      <a:pt x="77526" y="19194"/>
                    </a:cubicBezTo>
                    <a:cubicBezTo>
                      <a:pt x="77220" y="19174"/>
                      <a:pt x="76910" y="19149"/>
                      <a:pt x="76599" y="19130"/>
                    </a:cubicBezTo>
                    <a:cubicBezTo>
                      <a:pt x="76072" y="19090"/>
                      <a:pt x="75545" y="19051"/>
                      <a:pt x="75017" y="18997"/>
                    </a:cubicBezTo>
                    <a:cubicBezTo>
                      <a:pt x="74943" y="18992"/>
                      <a:pt x="74865" y="18982"/>
                      <a:pt x="74791" y="18972"/>
                    </a:cubicBezTo>
                    <a:cubicBezTo>
                      <a:pt x="73347" y="18819"/>
                      <a:pt x="71908" y="18612"/>
                      <a:pt x="70478" y="18351"/>
                    </a:cubicBezTo>
                    <a:cubicBezTo>
                      <a:pt x="70409" y="18336"/>
                      <a:pt x="70340" y="18331"/>
                      <a:pt x="70266" y="18317"/>
                    </a:cubicBezTo>
                    <a:cubicBezTo>
                      <a:pt x="60646" y="16518"/>
                      <a:pt x="51666" y="12220"/>
                      <a:pt x="44224" y="5857"/>
                    </a:cubicBezTo>
                    <a:cubicBezTo>
                      <a:pt x="39725" y="2011"/>
                      <a:pt x="34125" y="0"/>
                      <a:pt x="2849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6089;p65">
                <a:extLst>
                  <a:ext uri="{FF2B5EF4-FFF2-40B4-BE49-F238E27FC236}">
                    <a16:creationId xmlns:a16="http://schemas.microsoft.com/office/drawing/2014/main" id="{33C43C37-DDAA-4004-8E73-A9F8E51CA828}"/>
                  </a:ext>
                </a:extLst>
              </p:cNvPr>
              <p:cNvSpPr/>
              <p:nvPr/>
            </p:nvSpPr>
            <p:spPr>
              <a:xfrm>
                <a:off x="2910083" y="2420918"/>
                <a:ext cx="327379" cy="312727"/>
              </a:xfrm>
              <a:custGeom>
                <a:avLst/>
                <a:gdLst/>
                <a:ahLst/>
                <a:cxnLst/>
                <a:rect l="l" t="t" r="r" b="b"/>
                <a:pathLst>
                  <a:path w="101908" h="97347" extrusionOk="0">
                    <a:moveTo>
                      <a:pt x="53377" y="1"/>
                    </a:moveTo>
                    <a:cubicBezTo>
                      <a:pt x="52884" y="9843"/>
                      <a:pt x="49823" y="19390"/>
                      <a:pt x="44495" y="27689"/>
                    </a:cubicBezTo>
                    <a:lnTo>
                      <a:pt x="44490" y="27684"/>
                    </a:lnTo>
                    <a:cubicBezTo>
                      <a:pt x="37847" y="37980"/>
                      <a:pt x="27936" y="45964"/>
                      <a:pt x="16216" y="50163"/>
                    </a:cubicBezTo>
                    <a:cubicBezTo>
                      <a:pt x="6521" y="53638"/>
                      <a:pt x="1" y="62746"/>
                      <a:pt x="1" y="73041"/>
                    </a:cubicBezTo>
                    <a:cubicBezTo>
                      <a:pt x="1" y="86873"/>
                      <a:pt x="11336" y="97347"/>
                      <a:pt x="24173" y="97347"/>
                    </a:cubicBezTo>
                    <a:cubicBezTo>
                      <a:pt x="26820" y="97347"/>
                      <a:pt x="29530" y="96902"/>
                      <a:pt x="32219" y="95949"/>
                    </a:cubicBezTo>
                    <a:cubicBezTo>
                      <a:pt x="49306" y="89897"/>
                      <a:pt x="64347" y="79537"/>
                      <a:pt x="76048" y="66171"/>
                    </a:cubicBezTo>
                    <a:cubicBezTo>
                      <a:pt x="76329" y="65870"/>
                      <a:pt x="76609" y="65570"/>
                      <a:pt x="76881" y="65254"/>
                    </a:cubicBezTo>
                    <a:cubicBezTo>
                      <a:pt x="92548" y="46905"/>
                      <a:pt x="101267" y="23751"/>
                      <a:pt x="10190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6090;p65">
                <a:extLst>
                  <a:ext uri="{FF2B5EF4-FFF2-40B4-BE49-F238E27FC236}">
                    <a16:creationId xmlns:a16="http://schemas.microsoft.com/office/drawing/2014/main" id="{3220733F-CE17-46C6-BB67-EF1305D37D9F}"/>
                  </a:ext>
                </a:extLst>
              </p:cNvPr>
              <p:cNvSpPr/>
              <p:nvPr/>
            </p:nvSpPr>
            <p:spPr>
              <a:xfrm>
                <a:off x="2999034" y="2125384"/>
                <a:ext cx="238522" cy="411351"/>
              </a:xfrm>
              <a:custGeom>
                <a:avLst/>
                <a:gdLst/>
                <a:ahLst/>
                <a:cxnLst/>
                <a:rect l="l" t="t" r="r" b="b"/>
                <a:pathLst>
                  <a:path w="74248" h="128047" extrusionOk="0">
                    <a:moveTo>
                      <a:pt x="24273" y="0"/>
                    </a:moveTo>
                    <a:lnTo>
                      <a:pt x="0" y="42036"/>
                    </a:lnTo>
                    <a:cubicBezTo>
                      <a:pt x="7521" y="46866"/>
                      <a:pt x="13775" y="53430"/>
                      <a:pt x="18236" y="61173"/>
                    </a:cubicBezTo>
                    <a:cubicBezTo>
                      <a:pt x="18694" y="61966"/>
                      <a:pt x="19128" y="62765"/>
                      <a:pt x="19542" y="63573"/>
                    </a:cubicBezTo>
                    <a:cubicBezTo>
                      <a:pt x="19601" y="63696"/>
                      <a:pt x="19665" y="63829"/>
                      <a:pt x="19729" y="63953"/>
                    </a:cubicBezTo>
                    <a:cubicBezTo>
                      <a:pt x="19970" y="64426"/>
                      <a:pt x="20202" y="64904"/>
                      <a:pt x="20429" y="65382"/>
                    </a:cubicBezTo>
                    <a:cubicBezTo>
                      <a:pt x="20557" y="65658"/>
                      <a:pt x="20685" y="65929"/>
                      <a:pt x="20808" y="66210"/>
                    </a:cubicBezTo>
                    <a:cubicBezTo>
                      <a:pt x="21079" y="66806"/>
                      <a:pt x="21346" y="67408"/>
                      <a:pt x="21592" y="68014"/>
                    </a:cubicBezTo>
                    <a:cubicBezTo>
                      <a:pt x="21676" y="68226"/>
                      <a:pt x="21755" y="68433"/>
                      <a:pt x="21838" y="68645"/>
                    </a:cubicBezTo>
                    <a:cubicBezTo>
                      <a:pt x="22036" y="69142"/>
                      <a:pt x="22223" y="69645"/>
                      <a:pt x="22405" y="70148"/>
                    </a:cubicBezTo>
                    <a:cubicBezTo>
                      <a:pt x="25816" y="79561"/>
                      <a:pt x="26649" y="89714"/>
                      <a:pt x="24815" y="99561"/>
                    </a:cubicBezTo>
                    <a:cubicBezTo>
                      <a:pt x="22952" y="109586"/>
                      <a:pt x="27738" y="119679"/>
                      <a:pt x="36570" y="124780"/>
                    </a:cubicBezTo>
                    <a:cubicBezTo>
                      <a:pt x="40441" y="127014"/>
                      <a:pt x="44590" y="128047"/>
                      <a:pt x="48651" y="128047"/>
                    </a:cubicBezTo>
                    <a:cubicBezTo>
                      <a:pt x="59837" y="128047"/>
                      <a:pt x="70356" y="120215"/>
                      <a:pt x="72558" y="108102"/>
                    </a:cubicBezTo>
                    <a:cubicBezTo>
                      <a:pt x="73686" y="101887"/>
                      <a:pt x="74248" y="95579"/>
                      <a:pt x="74248" y="89261"/>
                    </a:cubicBezTo>
                    <a:cubicBezTo>
                      <a:pt x="74243" y="71168"/>
                      <a:pt x="69655" y="54150"/>
                      <a:pt x="61577" y="39305"/>
                    </a:cubicBezTo>
                    <a:lnTo>
                      <a:pt x="61557" y="39315"/>
                    </a:lnTo>
                    <a:cubicBezTo>
                      <a:pt x="61123" y="38517"/>
                      <a:pt x="60680" y="37723"/>
                      <a:pt x="60222" y="36930"/>
                    </a:cubicBezTo>
                    <a:cubicBezTo>
                      <a:pt x="51178" y="21262"/>
                      <a:pt x="38694" y="8818"/>
                      <a:pt x="2427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6091;p65">
                <a:extLst>
                  <a:ext uri="{FF2B5EF4-FFF2-40B4-BE49-F238E27FC236}">
                    <a16:creationId xmlns:a16="http://schemas.microsoft.com/office/drawing/2014/main" id="{45F4A597-E3DB-448B-85BA-6BEBD9709523}"/>
                  </a:ext>
                </a:extLst>
              </p:cNvPr>
              <p:cNvSpPr/>
              <p:nvPr/>
            </p:nvSpPr>
            <p:spPr>
              <a:xfrm>
                <a:off x="2740849" y="2075876"/>
                <a:ext cx="419604" cy="217734"/>
              </a:xfrm>
              <a:custGeom>
                <a:avLst/>
                <a:gdLst/>
                <a:ahLst/>
                <a:cxnLst/>
                <a:rect l="l" t="t" r="r" b="b"/>
                <a:pathLst>
                  <a:path w="130616" h="67777" extrusionOk="0">
                    <a:moveTo>
                      <a:pt x="49853" y="1"/>
                    </a:moveTo>
                    <a:cubicBezTo>
                      <a:pt x="32949" y="1"/>
                      <a:pt x="15828" y="4093"/>
                      <a:pt x="0" y="12696"/>
                    </a:cubicBezTo>
                    <a:lnTo>
                      <a:pt x="24263" y="54711"/>
                    </a:lnTo>
                    <a:cubicBezTo>
                      <a:pt x="32189" y="50621"/>
                      <a:pt x="40970" y="48497"/>
                      <a:pt x="49860" y="48497"/>
                    </a:cubicBezTo>
                    <a:cubicBezTo>
                      <a:pt x="50932" y="48497"/>
                      <a:pt x="52006" y="48528"/>
                      <a:pt x="53080" y="48590"/>
                    </a:cubicBezTo>
                    <a:cubicBezTo>
                      <a:pt x="53391" y="48605"/>
                      <a:pt x="53701" y="48630"/>
                      <a:pt x="54012" y="48649"/>
                    </a:cubicBezTo>
                    <a:cubicBezTo>
                      <a:pt x="54539" y="48689"/>
                      <a:pt x="55066" y="48728"/>
                      <a:pt x="55594" y="48782"/>
                    </a:cubicBezTo>
                    <a:cubicBezTo>
                      <a:pt x="55668" y="48792"/>
                      <a:pt x="55746" y="48802"/>
                      <a:pt x="55820" y="48807"/>
                    </a:cubicBezTo>
                    <a:cubicBezTo>
                      <a:pt x="57264" y="48960"/>
                      <a:pt x="58704" y="49172"/>
                      <a:pt x="60133" y="49433"/>
                    </a:cubicBezTo>
                    <a:cubicBezTo>
                      <a:pt x="60202" y="49448"/>
                      <a:pt x="60271" y="49453"/>
                      <a:pt x="60345" y="49462"/>
                    </a:cubicBezTo>
                    <a:cubicBezTo>
                      <a:pt x="69965" y="51266"/>
                      <a:pt x="78945" y="55564"/>
                      <a:pt x="86387" y="61927"/>
                    </a:cubicBezTo>
                    <a:cubicBezTo>
                      <a:pt x="90886" y="65767"/>
                      <a:pt x="96484" y="67777"/>
                      <a:pt x="102111" y="67777"/>
                    </a:cubicBezTo>
                    <a:cubicBezTo>
                      <a:pt x="106125" y="67777"/>
                      <a:pt x="110154" y="66754"/>
                      <a:pt x="113809" y="64642"/>
                    </a:cubicBezTo>
                    <a:lnTo>
                      <a:pt x="114420" y="64292"/>
                    </a:lnTo>
                    <a:cubicBezTo>
                      <a:pt x="128816" y="55983"/>
                      <a:pt x="130615" y="35958"/>
                      <a:pt x="117988" y="25140"/>
                    </a:cubicBezTo>
                    <a:cubicBezTo>
                      <a:pt x="102271" y="11685"/>
                      <a:pt x="82523" y="2809"/>
                      <a:pt x="60803" y="572"/>
                    </a:cubicBezTo>
                    <a:cubicBezTo>
                      <a:pt x="60596" y="552"/>
                      <a:pt x="60394" y="532"/>
                      <a:pt x="60192" y="513"/>
                    </a:cubicBezTo>
                    <a:cubicBezTo>
                      <a:pt x="59808" y="473"/>
                      <a:pt x="59423" y="439"/>
                      <a:pt x="59039" y="404"/>
                    </a:cubicBezTo>
                    <a:cubicBezTo>
                      <a:pt x="58531" y="360"/>
                      <a:pt x="58023" y="320"/>
                      <a:pt x="57511" y="281"/>
                    </a:cubicBezTo>
                    <a:lnTo>
                      <a:pt x="57171" y="256"/>
                    </a:lnTo>
                    <a:cubicBezTo>
                      <a:pt x="54739" y="86"/>
                      <a:pt x="52298" y="1"/>
                      <a:pt x="4985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6092;p65">
                <a:extLst>
                  <a:ext uri="{FF2B5EF4-FFF2-40B4-BE49-F238E27FC236}">
                    <a16:creationId xmlns:a16="http://schemas.microsoft.com/office/drawing/2014/main" id="{285D3226-7F4E-4C13-8B88-3C12ED3C0950}"/>
                  </a:ext>
                </a:extLst>
              </p:cNvPr>
              <p:cNvSpPr/>
              <p:nvPr/>
            </p:nvSpPr>
            <p:spPr>
              <a:xfrm>
                <a:off x="2565167" y="2090625"/>
                <a:ext cx="327379" cy="312740"/>
              </a:xfrm>
              <a:custGeom>
                <a:avLst/>
                <a:gdLst/>
                <a:ahLst/>
                <a:cxnLst/>
                <a:rect l="l" t="t" r="r" b="b"/>
                <a:pathLst>
                  <a:path w="101908" h="97351" extrusionOk="0">
                    <a:moveTo>
                      <a:pt x="77732" y="1"/>
                    </a:moveTo>
                    <a:cubicBezTo>
                      <a:pt x="75086" y="1"/>
                      <a:pt x="72377" y="446"/>
                      <a:pt x="69690" y="1397"/>
                    </a:cubicBezTo>
                    <a:cubicBezTo>
                      <a:pt x="52607" y="7449"/>
                      <a:pt x="37561" y="17814"/>
                      <a:pt x="25865" y="31175"/>
                    </a:cubicBezTo>
                    <a:cubicBezTo>
                      <a:pt x="25580" y="31476"/>
                      <a:pt x="25299" y="31776"/>
                      <a:pt x="25028" y="32097"/>
                    </a:cubicBezTo>
                    <a:cubicBezTo>
                      <a:pt x="9365" y="50441"/>
                      <a:pt x="646" y="73600"/>
                      <a:pt x="1" y="97350"/>
                    </a:cubicBezTo>
                    <a:lnTo>
                      <a:pt x="48536" y="97350"/>
                    </a:lnTo>
                    <a:cubicBezTo>
                      <a:pt x="49024" y="87503"/>
                      <a:pt x="52085" y="77956"/>
                      <a:pt x="57413" y="69662"/>
                    </a:cubicBezTo>
                    <a:lnTo>
                      <a:pt x="57418" y="69662"/>
                    </a:lnTo>
                    <a:cubicBezTo>
                      <a:pt x="64061" y="59371"/>
                      <a:pt x="73977" y="51382"/>
                      <a:pt x="85697" y="47183"/>
                    </a:cubicBezTo>
                    <a:cubicBezTo>
                      <a:pt x="95382" y="43708"/>
                      <a:pt x="101907" y="34605"/>
                      <a:pt x="101907" y="24310"/>
                    </a:cubicBezTo>
                    <a:cubicBezTo>
                      <a:pt x="101907" y="10473"/>
                      <a:pt x="90570" y="1"/>
                      <a:pt x="7773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6093;p65">
                <a:extLst>
                  <a:ext uri="{FF2B5EF4-FFF2-40B4-BE49-F238E27FC236}">
                    <a16:creationId xmlns:a16="http://schemas.microsoft.com/office/drawing/2014/main" id="{DFEE7E9C-F8F5-4CB4-97D0-0CE8A26BF8C9}"/>
                  </a:ext>
                </a:extLst>
              </p:cNvPr>
              <p:cNvSpPr/>
              <p:nvPr/>
            </p:nvSpPr>
            <p:spPr>
              <a:xfrm>
                <a:off x="2565073" y="2287538"/>
                <a:ext cx="218572" cy="409555"/>
              </a:xfrm>
              <a:custGeom>
                <a:avLst/>
                <a:gdLst/>
                <a:ahLst/>
                <a:cxnLst/>
                <a:rect l="l" t="t" r="r" b="b"/>
                <a:pathLst>
                  <a:path w="68038" h="127488" extrusionOk="0">
                    <a:moveTo>
                      <a:pt x="25598" y="0"/>
                    </a:moveTo>
                    <a:cubicBezTo>
                      <a:pt x="14413" y="0"/>
                      <a:pt x="3897" y="7831"/>
                      <a:pt x="1695" y="19943"/>
                    </a:cubicBezTo>
                    <a:cubicBezTo>
                      <a:pt x="567" y="26163"/>
                      <a:pt x="0" y="32466"/>
                      <a:pt x="5" y="38785"/>
                    </a:cubicBezTo>
                    <a:cubicBezTo>
                      <a:pt x="5" y="56877"/>
                      <a:pt x="4598" y="73900"/>
                      <a:pt x="12676" y="88745"/>
                    </a:cubicBezTo>
                    <a:lnTo>
                      <a:pt x="12696" y="88735"/>
                    </a:lnTo>
                    <a:cubicBezTo>
                      <a:pt x="13125" y="89533"/>
                      <a:pt x="13568" y="90327"/>
                      <a:pt x="14027" y="91120"/>
                    </a:cubicBezTo>
                    <a:cubicBezTo>
                      <a:pt x="22888" y="106463"/>
                      <a:pt x="35052" y="118705"/>
                      <a:pt x="49093" y="127488"/>
                    </a:cubicBezTo>
                    <a:cubicBezTo>
                      <a:pt x="44721" y="124742"/>
                      <a:pt x="40552" y="121677"/>
                      <a:pt x="36634" y="118316"/>
                    </a:cubicBezTo>
                    <a:cubicBezTo>
                      <a:pt x="24002" y="107503"/>
                      <a:pt x="25801" y="87473"/>
                      <a:pt x="40197" y="79164"/>
                    </a:cubicBezTo>
                    <a:lnTo>
                      <a:pt x="40808" y="78809"/>
                    </a:lnTo>
                    <a:cubicBezTo>
                      <a:pt x="44459" y="76702"/>
                      <a:pt x="48483" y="75681"/>
                      <a:pt x="52492" y="75681"/>
                    </a:cubicBezTo>
                    <a:cubicBezTo>
                      <a:pt x="58042" y="75681"/>
                      <a:pt x="63566" y="77637"/>
                      <a:pt x="68038" y="81377"/>
                    </a:cubicBezTo>
                    <a:cubicBezTo>
                      <a:pt x="63238" y="77256"/>
                      <a:pt x="59172" y="72353"/>
                      <a:pt x="56017" y="66877"/>
                    </a:cubicBezTo>
                    <a:cubicBezTo>
                      <a:pt x="55559" y="66083"/>
                      <a:pt x="55120" y="65280"/>
                      <a:pt x="54706" y="64472"/>
                    </a:cubicBezTo>
                    <a:cubicBezTo>
                      <a:pt x="54647" y="64349"/>
                      <a:pt x="54583" y="64221"/>
                      <a:pt x="54519" y="64092"/>
                    </a:cubicBezTo>
                    <a:cubicBezTo>
                      <a:pt x="54278" y="63619"/>
                      <a:pt x="54046" y="63141"/>
                      <a:pt x="53824" y="62663"/>
                    </a:cubicBezTo>
                    <a:cubicBezTo>
                      <a:pt x="53691" y="62392"/>
                      <a:pt x="53568" y="62116"/>
                      <a:pt x="53440" y="61840"/>
                    </a:cubicBezTo>
                    <a:cubicBezTo>
                      <a:pt x="53169" y="61239"/>
                      <a:pt x="52907" y="60637"/>
                      <a:pt x="52656" y="60031"/>
                    </a:cubicBezTo>
                    <a:cubicBezTo>
                      <a:pt x="52572" y="59824"/>
                      <a:pt x="52493" y="59612"/>
                      <a:pt x="52410" y="59400"/>
                    </a:cubicBezTo>
                    <a:cubicBezTo>
                      <a:pt x="52217" y="58903"/>
                      <a:pt x="52025" y="58400"/>
                      <a:pt x="51843" y="57902"/>
                    </a:cubicBezTo>
                    <a:cubicBezTo>
                      <a:pt x="48437" y="48484"/>
                      <a:pt x="47604" y="38331"/>
                      <a:pt x="49433" y="28484"/>
                    </a:cubicBezTo>
                    <a:cubicBezTo>
                      <a:pt x="51301" y="18459"/>
                      <a:pt x="46515" y="8366"/>
                      <a:pt x="37683" y="3270"/>
                    </a:cubicBezTo>
                    <a:cubicBezTo>
                      <a:pt x="33811" y="1033"/>
                      <a:pt x="29660" y="0"/>
                      <a:pt x="2559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7" name="Google Shape;6261;p65">
            <a:extLst>
              <a:ext uri="{FF2B5EF4-FFF2-40B4-BE49-F238E27FC236}">
                <a16:creationId xmlns:a16="http://schemas.microsoft.com/office/drawing/2014/main" id="{2F6A5F0C-BE8C-4FFB-8AA5-905BB36794F6}"/>
              </a:ext>
            </a:extLst>
          </p:cNvPr>
          <p:cNvGrpSpPr/>
          <p:nvPr/>
        </p:nvGrpSpPr>
        <p:grpSpPr>
          <a:xfrm>
            <a:off x="5378275" y="3375225"/>
            <a:ext cx="713522" cy="688025"/>
            <a:chOff x="1706078" y="2092648"/>
            <a:chExt cx="660913" cy="637296"/>
          </a:xfrm>
          <a:solidFill>
            <a:schemeClr val="tx2">
              <a:lumMod val="10000"/>
            </a:schemeClr>
          </a:solidFill>
        </p:grpSpPr>
        <p:sp>
          <p:nvSpPr>
            <p:cNvPr id="78" name="Google Shape;6262;p65">
              <a:extLst>
                <a:ext uri="{FF2B5EF4-FFF2-40B4-BE49-F238E27FC236}">
                  <a16:creationId xmlns:a16="http://schemas.microsoft.com/office/drawing/2014/main" id="{04DCC6AE-55B9-495E-A510-0B6581DEEB98}"/>
                </a:ext>
              </a:extLst>
            </p:cNvPr>
            <p:cNvSpPr/>
            <p:nvPr/>
          </p:nvSpPr>
          <p:spPr>
            <a:xfrm>
              <a:off x="1745332" y="2158066"/>
              <a:ext cx="571867" cy="571878"/>
            </a:xfrm>
            <a:custGeom>
              <a:avLst/>
              <a:gdLst/>
              <a:ahLst/>
              <a:cxnLst/>
              <a:rect l="l" t="t" r="r" b="b"/>
              <a:pathLst>
                <a:path w="107747" h="107749" extrusionOk="0">
                  <a:moveTo>
                    <a:pt x="53874" y="11565"/>
                  </a:moveTo>
                  <a:cubicBezTo>
                    <a:pt x="77238" y="11565"/>
                    <a:pt x="96182" y="30509"/>
                    <a:pt x="96182" y="53873"/>
                  </a:cubicBezTo>
                  <a:cubicBezTo>
                    <a:pt x="96182" y="77240"/>
                    <a:pt x="77240" y="96182"/>
                    <a:pt x="53874" y="96182"/>
                  </a:cubicBezTo>
                  <a:cubicBezTo>
                    <a:pt x="30507" y="96182"/>
                    <a:pt x="11565" y="77240"/>
                    <a:pt x="11565" y="53873"/>
                  </a:cubicBezTo>
                  <a:cubicBezTo>
                    <a:pt x="11565" y="30509"/>
                    <a:pt x="30507" y="11565"/>
                    <a:pt x="53874" y="11565"/>
                  </a:cubicBezTo>
                  <a:close/>
                  <a:moveTo>
                    <a:pt x="53874" y="1"/>
                  </a:moveTo>
                  <a:cubicBezTo>
                    <a:pt x="24120" y="1"/>
                    <a:pt x="1" y="24120"/>
                    <a:pt x="1" y="53873"/>
                  </a:cubicBezTo>
                  <a:cubicBezTo>
                    <a:pt x="1" y="83626"/>
                    <a:pt x="24120" y="107748"/>
                    <a:pt x="53874" y="107748"/>
                  </a:cubicBezTo>
                  <a:cubicBezTo>
                    <a:pt x="83625" y="107748"/>
                    <a:pt x="107746" y="83626"/>
                    <a:pt x="107746" y="53873"/>
                  </a:cubicBezTo>
                  <a:cubicBezTo>
                    <a:pt x="107746" y="24120"/>
                    <a:pt x="83627" y="1"/>
                    <a:pt x="5387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9" name="Google Shape;6263;p65">
              <a:extLst>
                <a:ext uri="{FF2B5EF4-FFF2-40B4-BE49-F238E27FC236}">
                  <a16:creationId xmlns:a16="http://schemas.microsoft.com/office/drawing/2014/main" id="{69B470E7-FDF5-4CA9-A460-629E5A9C53E4}"/>
                </a:ext>
              </a:extLst>
            </p:cNvPr>
            <p:cNvGrpSpPr/>
            <p:nvPr/>
          </p:nvGrpSpPr>
          <p:grpSpPr>
            <a:xfrm>
              <a:off x="1706078" y="2092648"/>
              <a:ext cx="660913" cy="575241"/>
              <a:chOff x="1706078" y="2092648"/>
              <a:chExt cx="660913" cy="575241"/>
            </a:xfrm>
            <a:grpFill/>
          </p:grpSpPr>
          <p:sp>
            <p:nvSpPr>
              <p:cNvPr id="80" name="Google Shape;6264;p65">
                <a:extLst>
                  <a:ext uri="{FF2B5EF4-FFF2-40B4-BE49-F238E27FC236}">
                    <a16:creationId xmlns:a16="http://schemas.microsoft.com/office/drawing/2014/main" id="{147E59C9-5E7D-4879-AD6B-C08548BF9027}"/>
                  </a:ext>
                </a:extLst>
              </p:cNvPr>
              <p:cNvSpPr/>
              <p:nvPr/>
            </p:nvSpPr>
            <p:spPr>
              <a:xfrm>
                <a:off x="1938891" y="2092648"/>
                <a:ext cx="192041" cy="353676"/>
              </a:xfrm>
              <a:custGeom>
                <a:avLst/>
                <a:gdLst/>
                <a:ahLst/>
                <a:cxnLst/>
                <a:rect l="l" t="t" r="r" b="b"/>
                <a:pathLst>
                  <a:path w="36183" h="66637" extrusionOk="0">
                    <a:moveTo>
                      <a:pt x="18094" y="1"/>
                    </a:moveTo>
                    <a:cubicBezTo>
                      <a:pt x="8801" y="1"/>
                      <a:pt x="1202" y="7552"/>
                      <a:pt x="1202" y="16877"/>
                    </a:cubicBezTo>
                    <a:cubicBezTo>
                      <a:pt x="1202" y="23723"/>
                      <a:pt x="5288" y="29491"/>
                      <a:pt x="11057" y="32260"/>
                    </a:cubicBezTo>
                    <a:cubicBezTo>
                      <a:pt x="13944" y="33580"/>
                      <a:pt x="15864" y="36464"/>
                      <a:pt x="15864" y="39714"/>
                    </a:cubicBezTo>
                    <a:cubicBezTo>
                      <a:pt x="15864" y="42954"/>
                      <a:pt x="13829" y="45963"/>
                      <a:pt x="10817" y="47040"/>
                    </a:cubicBezTo>
                    <a:cubicBezTo>
                      <a:pt x="6250" y="48723"/>
                      <a:pt x="2404" y="51972"/>
                      <a:pt x="1" y="56176"/>
                    </a:cubicBezTo>
                    <a:lnTo>
                      <a:pt x="18155" y="66637"/>
                    </a:lnTo>
                    <a:lnTo>
                      <a:pt x="36182" y="56176"/>
                    </a:lnTo>
                    <a:cubicBezTo>
                      <a:pt x="33779" y="51975"/>
                      <a:pt x="29930" y="48725"/>
                      <a:pt x="25479" y="47040"/>
                    </a:cubicBezTo>
                    <a:cubicBezTo>
                      <a:pt x="22352" y="45966"/>
                      <a:pt x="20316" y="42957"/>
                      <a:pt x="20316" y="39714"/>
                    </a:cubicBezTo>
                    <a:lnTo>
                      <a:pt x="20316" y="39474"/>
                    </a:lnTo>
                    <a:cubicBezTo>
                      <a:pt x="20316" y="36349"/>
                      <a:pt x="22239" y="33578"/>
                      <a:pt x="24998" y="32260"/>
                    </a:cubicBezTo>
                    <a:cubicBezTo>
                      <a:pt x="31250" y="29491"/>
                      <a:pt x="35461" y="22999"/>
                      <a:pt x="34980" y="15676"/>
                    </a:cubicBezTo>
                    <a:cubicBezTo>
                      <a:pt x="34375" y="7376"/>
                      <a:pt x="27644" y="646"/>
                      <a:pt x="19357" y="47"/>
                    </a:cubicBezTo>
                    <a:cubicBezTo>
                      <a:pt x="18933" y="18"/>
                      <a:pt x="18513" y="1"/>
                      <a:pt x="1809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6265;p65">
                <a:extLst>
                  <a:ext uri="{FF2B5EF4-FFF2-40B4-BE49-F238E27FC236}">
                    <a16:creationId xmlns:a16="http://schemas.microsoft.com/office/drawing/2014/main" id="{D34361B3-0DAB-4D17-863D-3E817D9FBE96}"/>
                  </a:ext>
                </a:extLst>
              </p:cNvPr>
              <p:cNvSpPr/>
              <p:nvPr/>
            </p:nvSpPr>
            <p:spPr>
              <a:xfrm>
                <a:off x="1706078" y="2390779"/>
                <a:ext cx="329208" cy="277004"/>
              </a:xfrm>
              <a:custGeom>
                <a:avLst/>
                <a:gdLst/>
                <a:ahLst/>
                <a:cxnLst/>
                <a:rect l="l" t="t" r="r" b="b"/>
                <a:pathLst>
                  <a:path w="62027" h="52191" extrusionOk="0">
                    <a:moveTo>
                      <a:pt x="43872" y="1"/>
                    </a:moveTo>
                    <a:cubicBezTo>
                      <a:pt x="41468" y="4212"/>
                      <a:pt x="40629" y="9019"/>
                      <a:pt x="41353" y="13829"/>
                    </a:cubicBezTo>
                    <a:cubicBezTo>
                      <a:pt x="41946" y="17069"/>
                      <a:pt x="40389" y="20321"/>
                      <a:pt x="37504" y="21878"/>
                    </a:cubicBezTo>
                    <a:lnTo>
                      <a:pt x="37379" y="22004"/>
                    </a:lnTo>
                    <a:cubicBezTo>
                      <a:pt x="36131" y="22712"/>
                      <a:pt x="34723" y="23085"/>
                      <a:pt x="33288" y="23090"/>
                    </a:cubicBezTo>
                    <a:cubicBezTo>
                      <a:pt x="31652" y="23095"/>
                      <a:pt x="30056" y="22587"/>
                      <a:pt x="28724" y="21638"/>
                    </a:cubicBezTo>
                    <a:cubicBezTo>
                      <a:pt x="25815" y="19553"/>
                      <a:pt x="22344" y="18435"/>
                      <a:pt x="18815" y="18435"/>
                    </a:cubicBezTo>
                    <a:cubicBezTo>
                      <a:pt x="15632" y="18435"/>
                      <a:pt x="12399" y="19345"/>
                      <a:pt x="9490" y="21282"/>
                    </a:cubicBezTo>
                    <a:cubicBezTo>
                      <a:pt x="2520" y="25965"/>
                      <a:pt x="1" y="35101"/>
                      <a:pt x="3721" y="42677"/>
                    </a:cubicBezTo>
                    <a:cubicBezTo>
                      <a:pt x="6677" y="48755"/>
                      <a:pt x="12664" y="52191"/>
                      <a:pt x="18840" y="52191"/>
                    </a:cubicBezTo>
                    <a:cubicBezTo>
                      <a:pt x="21707" y="52191"/>
                      <a:pt x="24613" y="51450"/>
                      <a:pt x="27282" y="49890"/>
                    </a:cubicBezTo>
                    <a:cubicBezTo>
                      <a:pt x="33291" y="46525"/>
                      <a:pt x="36303" y="40151"/>
                      <a:pt x="35694" y="33659"/>
                    </a:cubicBezTo>
                    <a:cubicBezTo>
                      <a:pt x="35456" y="30534"/>
                      <a:pt x="37024" y="27407"/>
                      <a:pt x="39783" y="25852"/>
                    </a:cubicBezTo>
                    <a:cubicBezTo>
                      <a:pt x="41044" y="25114"/>
                      <a:pt x="42424" y="24748"/>
                      <a:pt x="43786" y="24748"/>
                    </a:cubicBezTo>
                    <a:cubicBezTo>
                      <a:pt x="45537" y="24748"/>
                      <a:pt x="47261" y="25356"/>
                      <a:pt x="48676" y="26573"/>
                    </a:cubicBezTo>
                    <a:cubicBezTo>
                      <a:pt x="52525" y="29572"/>
                      <a:pt x="57216" y="31255"/>
                      <a:pt x="62026" y="31255"/>
                    </a:cubicBezTo>
                    <a:lnTo>
                      <a:pt x="62026" y="1046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6266;p65">
                <a:extLst>
                  <a:ext uri="{FF2B5EF4-FFF2-40B4-BE49-F238E27FC236}">
                    <a16:creationId xmlns:a16="http://schemas.microsoft.com/office/drawing/2014/main" id="{A0B8DA69-9161-4472-938D-FE07CF04BB86}"/>
                  </a:ext>
                </a:extLst>
              </p:cNvPr>
              <p:cNvSpPr/>
              <p:nvPr/>
            </p:nvSpPr>
            <p:spPr>
              <a:xfrm>
                <a:off x="2035235" y="2390779"/>
                <a:ext cx="331756" cy="277110"/>
              </a:xfrm>
              <a:custGeom>
                <a:avLst/>
                <a:gdLst/>
                <a:ahLst/>
                <a:cxnLst/>
                <a:rect l="l" t="t" r="r" b="b"/>
                <a:pathLst>
                  <a:path w="62507" h="52211" extrusionOk="0">
                    <a:moveTo>
                      <a:pt x="18030" y="1"/>
                    </a:moveTo>
                    <a:lnTo>
                      <a:pt x="0" y="10461"/>
                    </a:lnTo>
                    <a:lnTo>
                      <a:pt x="0" y="31253"/>
                    </a:lnTo>
                    <a:cubicBezTo>
                      <a:pt x="4807" y="31253"/>
                      <a:pt x="9489" y="29570"/>
                      <a:pt x="13222" y="26570"/>
                    </a:cubicBezTo>
                    <a:cubicBezTo>
                      <a:pt x="15722" y="24434"/>
                      <a:pt x="19307" y="24145"/>
                      <a:pt x="22118" y="25849"/>
                    </a:cubicBezTo>
                    <a:lnTo>
                      <a:pt x="22359" y="25965"/>
                    </a:lnTo>
                    <a:cubicBezTo>
                      <a:pt x="25003" y="27532"/>
                      <a:pt x="26560" y="30534"/>
                      <a:pt x="26204" y="33659"/>
                    </a:cubicBezTo>
                    <a:cubicBezTo>
                      <a:pt x="25599" y="40389"/>
                      <a:pt x="28964" y="47244"/>
                      <a:pt x="35578" y="50486"/>
                    </a:cubicBezTo>
                    <a:cubicBezTo>
                      <a:pt x="37877" y="51619"/>
                      <a:pt x="40405" y="52210"/>
                      <a:pt x="42968" y="52208"/>
                    </a:cubicBezTo>
                    <a:cubicBezTo>
                      <a:pt x="48435" y="52208"/>
                      <a:pt x="53755" y="49544"/>
                      <a:pt x="56978" y="44840"/>
                    </a:cubicBezTo>
                    <a:cubicBezTo>
                      <a:pt x="62506" y="36540"/>
                      <a:pt x="59862" y="25484"/>
                      <a:pt x="51447" y="20674"/>
                    </a:cubicBezTo>
                    <a:cubicBezTo>
                      <a:pt x="48774" y="19149"/>
                      <a:pt x="45855" y="18413"/>
                      <a:pt x="42983" y="18413"/>
                    </a:cubicBezTo>
                    <a:cubicBezTo>
                      <a:pt x="39520" y="18413"/>
                      <a:pt x="36121" y="19482"/>
                      <a:pt x="33290" y="21523"/>
                    </a:cubicBezTo>
                    <a:cubicBezTo>
                      <a:pt x="30671" y="23429"/>
                      <a:pt x="27161" y="23571"/>
                      <a:pt x="24397" y="21878"/>
                    </a:cubicBezTo>
                    <a:cubicBezTo>
                      <a:pt x="21510" y="20321"/>
                      <a:pt x="19955" y="17069"/>
                      <a:pt x="20549" y="13829"/>
                    </a:cubicBezTo>
                    <a:cubicBezTo>
                      <a:pt x="21272" y="9019"/>
                      <a:pt x="20433" y="4212"/>
                      <a:pt x="1803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7417317-B436-4A7E-A6BB-6E4CD6BE6B1C}"/>
              </a:ext>
            </a:extLst>
          </p:cNvPr>
          <p:cNvSpPr>
            <a:spLocks noGrp="1"/>
          </p:cNvSpPr>
          <p:nvPr>
            <p:ph type="title"/>
          </p:nvPr>
        </p:nvSpPr>
        <p:spPr/>
        <p:txBody>
          <a:bodyPr/>
          <a:lstStyle/>
          <a:p>
            <a:r>
              <a:rPr lang="es-MX" b="1">
                <a:latin typeface="PT Sans" panose="020B0503020203020204" pitchFamily="34" charset="0"/>
              </a:rPr>
              <a:t>Introducción</a:t>
            </a:r>
            <a:endParaRPr lang="en-US" b="1">
              <a:latin typeface="PT Sans" panose="020B0503020203020204" pitchFamily="34" charset="0"/>
            </a:endParaRPr>
          </a:p>
        </p:txBody>
      </p:sp>
      <p:grpSp>
        <p:nvGrpSpPr>
          <p:cNvPr id="19" name="Grupo 18">
            <a:extLst>
              <a:ext uri="{FF2B5EF4-FFF2-40B4-BE49-F238E27FC236}">
                <a16:creationId xmlns:a16="http://schemas.microsoft.com/office/drawing/2014/main" id="{3CF83B63-C5E5-4401-B80D-F09920CF2713}"/>
              </a:ext>
            </a:extLst>
          </p:cNvPr>
          <p:cNvGrpSpPr/>
          <p:nvPr/>
        </p:nvGrpSpPr>
        <p:grpSpPr>
          <a:xfrm rot="10548230">
            <a:off x="4806470" y="161986"/>
            <a:ext cx="1001110" cy="926126"/>
            <a:chOff x="822806" y="1824453"/>
            <a:chExt cx="1001110" cy="926126"/>
          </a:xfrm>
        </p:grpSpPr>
        <p:sp>
          <p:nvSpPr>
            <p:cNvPr id="11" name="Google Shape;790;p39">
              <a:extLst>
                <a:ext uri="{FF2B5EF4-FFF2-40B4-BE49-F238E27FC236}">
                  <a16:creationId xmlns:a16="http://schemas.microsoft.com/office/drawing/2014/main" id="{9562981B-B1B1-4F8E-89F1-7579C70B99C8}"/>
                </a:ext>
              </a:extLst>
            </p:cNvPr>
            <p:cNvSpPr/>
            <p:nvPr/>
          </p:nvSpPr>
          <p:spPr>
            <a:xfrm rot="-4499835">
              <a:off x="860298" y="1786961"/>
              <a:ext cx="926126" cy="1001110"/>
            </a:xfrm>
            <a:custGeom>
              <a:avLst/>
              <a:gdLst/>
              <a:ahLst/>
              <a:cxnLst/>
              <a:rect l="l" t="t" r="r" b="b"/>
              <a:pathLst>
                <a:path w="45600" h="49292" extrusionOk="0">
                  <a:moveTo>
                    <a:pt x="34416" y="1"/>
                  </a:moveTo>
                  <a:cubicBezTo>
                    <a:pt x="34122" y="1"/>
                    <a:pt x="33824" y="30"/>
                    <a:pt x="33524" y="90"/>
                  </a:cubicBezTo>
                  <a:lnTo>
                    <a:pt x="4170" y="5560"/>
                  </a:lnTo>
                  <a:cubicBezTo>
                    <a:pt x="1668" y="5994"/>
                    <a:pt x="0" y="8429"/>
                    <a:pt x="501" y="10931"/>
                  </a:cubicBezTo>
                  <a:lnTo>
                    <a:pt x="6738" y="44455"/>
                  </a:lnTo>
                  <a:cubicBezTo>
                    <a:pt x="7149" y="46657"/>
                    <a:pt x="9085" y="48213"/>
                    <a:pt x="11249" y="48213"/>
                  </a:cubicBezTo>
                  <a:cubicBezTo>
                    <a:pt x="11544" y="48213"/>
                    <a:pt x="11842" y="48184"/>
                    <a:pt x="12142" y="48124"/>
                  </a:cubicBezTo>
                  <a:lnTo>
                    <a:pt x="30222" y="44755"/>
                  </a:lnTo>
                  <a:lnTo>
                    <a:pt x="38027" y="49292"/>
                  </a:lnTo>
                  <a:lnTo>
                    <a:pt x="39528" y="42987"/>
                  </a:lnTo>
                  <a:lnTo>
                    <a:pt x="41530" y="42620"/>
                  </a:lnTo>
                  <a:cubicBezTo>
                    <a:pt x="43932" y="42153"/>
                    <a:pt x="45599" y="39785"/>
                    <a:pt x="45166" y="37283"/>
                  </a:cubicBezTo>
                  <a:lnTo>
                    <a:pt x="38895" y="3759"/>
                  </a:lnTo>
                  <a:cubicBezTo>
                    <a:pt x="38484" y="1557"/>
                    <a:pt x="36574" y="1"/>
                    <a:pt x="344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lumMod val="50000"/>
                  </a:schemeClr>
                </a:solidFill>
              </a:endParaRPr>
            </a:p>
          </p:txBody>
        </p:sp>
        <p:grpSp>
          <p:nvGrpSpPr>
            <p:cNvPr id="12" name="Google Shape;5967;p65">
              <a:extLst>
                <a:ext uri="{FF2B5EF4-FFF2-40B4-BE49-F238E27FC236}">
                  <a16:creationId xmlns:a16="http://schemas.microsoft.com/office/drawing/2014/main" id="{4F9A58F5-BE80-4CAE-9388-0378CCB38BF5}"/>
                </a:ext>
              </a:extLst>
            </p:cNvPr>
            <p:cNvGrpSpPr/>
            <p:nvPr/>
          </p:nvGrpSpPr>
          <p:grpSpPr>
            <a:xfrm>
              <a:off x="968675" y="1943131"/>
              <a:ext cx="697154" cy="679574"/>
              <a:chOff x="2679875" y="2361475"/>
              <a:chExt cx="780425" cy="760575"/>
            </a:xfrm>
            <a:solidFill>
              <a:schemeClr val="tx2">
                <a:lumMod val="10000"/>
              </a:schemeClr>
            </a:solidFill>
          </p:grpSpPr>
          <p:sp>
            <p:nvSpPr>
              <p:cNvPr id="13" name="Google Shape;5968;p65">
                <a:extLst>
                  <a:ext uri="{FF2B5EF4-FFF2-40B4-BE49-F238E27FC236}">
                    <a16:creationId xmlns:a16="http://schemas.microsoft.com/office/drawing/2014/main" id="{24E01C7B-49F2-4B93-AD81-33090B6BC9A3}"/>
                  </a:ext>
                </a:extLst>
              </p:cNvPr>
              <p:cNvSpPr/>
              <p:nvPr/>
            </p:nvSpPr>
            <p:spPr>
              <a:xfrm>
                <a:off x="2812050" y="236147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5969;p65">
                <a:extLst>
                  <a:ext uri="{FF2B5EF4-FFF2-40B4-BE49-F238E27FC236}">
                    <a16:creationId xmlns:a16="http://schemas.microsoft.com/office/drawing/2014/main" id="{17ACAD6A-B43E-4628-9D69-030B6FBD4306}"/>
                  </a:ext>
                </a:extLst>
              </p:cNvPr>
              <p:cNvSpPr/>
              <p:nvPr/>
            </p:nvSpPr>
            <p:spPr>
              <a:xfrm>
                <a:off x="3082750"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5970;p65">
                <a:extLst>
                  <a:ext uri="{FF2B5EF4-FFF2-40B4-BE49-F238E27FC236}">
                    <a16:creationId xmlns:a16="http://schemas.microsoft.com/office/drawing/2014/main" id="{08073779-7FBB-400D-AD1E-4C2557B5C490}"/>
                  </a:ext>
                </a:extLst>
              </p:cNvPr>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5971;p65">
                <a:extLst>
                  <a:ext uri="{FF2B5EF4-FFF2-40B4-BE49-F238E27FC236}">
                    <a16:creationId xmlns:a16="http://schemas.microsoft.com/office/drawing/2014/main" id="{D39D5804-8DF3-4147-8E3D-B3D1DCEF7BCC}"/>
                  </a:ext>
                </a:extLst>
              </p:cNvPr>
              <p:cNvSpPr/>
              <p:nvPr/>
            </p:nvSpPr>
            <p:spPr>
              <a:xfrm>
                <a:off x="2679875" y="2645625"/>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5972;p65">
                <a:extLst>
                  <a:ext uri="{FF2B5EF4-FFF2-40B4-BE49-F238E27FC236}">
                    <a16:creationId xmlns:a16="http://schemas.microsoft.com/office/drawing/2014/main" id="{2C6E90B8-AD01-4C34-BBCC-F3E2DC4D9180}"/>
                  </a:ext>
                </a:extLst>
              </p:cNvPr>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5973;p65">
                <a:extLst>
                  <a:ext uri="{FF2B5EF4-FFF2-40B4-BE49-F238E27FC236}">
                    <a16:creationId xmlns:a16="http://schemas.microsoft.com/office/drawing/2014/main" id="{23F320B0-6C28-4937-A05A-63CEF120E771}"/>
                  </a:ext>
                </a:extLst>
              </p:cNvPr>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1" name="Google Shape;1571;p53">
            <a:extLst>
              <a:ext uri="{FF2B5EF4-FFF2-40B4-BE49-F238E27FC236}">
                <a16:creationId xmlns:a16="http://schemas.microsoft.com/office/drawing/2014/main" id="{15846D4A-BFFF-4AAB-9278-5B961DEF4659}"/>
              </a:ext>
            </a:extLst>
          </p:cNvPr>
          <p:cNvSpPr/>
          <p:nvPr/>
        </p:nvSpPr>
        <p:spPr>
          <a:xfrm flipH="1">
            <a:off x="1997130" y="2628382"/>
            <a:ext cx="6426870" cy="2070093"/>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accent2">
              <a:lumMod val="40000"/>
              <a:lumOff val="60000"/>
            </a:schemeClr>
          </a:solidFill>
          <a:ln>
            <a:solidFill>
              <a:schemeClr val="accent2">
                <a:lumMod val="40000"/>
                <a:lumOff val="60000"/>
              </a:schemeClr>
            </a:solidFill>
          </a:ln>
        </p:spPr>
        <p:txBody>
          <a:bodyPr spcFirstLastPara="1" wrap="square" lIns="91425" tIns="91425" rIns="91425" bIns="91425" anchor="ctr" anchorCtr="0">
            <a:noAutofit/>
          </a:bodyPr>
          <a:lstStyle/>
          <a:p>
            <a:pPr marL="90488" lvl="0" defTabSz="795338" rtl="0">
              <a:lnSpc>
                <a:spcPct val="150000"/>
              </a:lnSpc>
              <a:spcBef>
                <a:spcPts val="0"/>
              </a:spcBef>
              <a:spcAft>
                <a:spcPts val="0"/>
              </a:spcAft>
              <a:buNone/>
              <a:tabLst>
                <a:tab pos="4933950" algn="l"/>
                <a:tab pos="5646738" algn="l"/>
              </a:tabLst>
            </a:pPr>
            <a:r>
              <a:rPr lang="es-ES" sz="1200" dirty="0">
                <a:solidFill>
                  <a:schemeClr val="tx1">
                    <a:lumMod val="50000"/>
                  </a:schemeClr>
                </a:solidFill>
                <a:latin typeface="PT Sans" panose="020B0503020203020204" pitchFamily="34" charset="0"/>
              </a:rPr>
              <a:t>El Sistema de Seguridad Social Integral SSSI es el conjunto de instituciones, normas y procedimientos, de que disponen la persona y la comunidad para gozar de una calidad de vida, mediante el cumplimiento progresivo de los planes y programas que el Estado y la sociedad desarrollen para proporcionar la </a:t>
            </a:r>
            <a:r>
              <a:rPr lang="es-ES" sz="1200" b="1" dirty="0">
                <a:solidFill>
                  <a:schemeClr val="tx1">
                    <a:lumMod val="50000"/>
                  </a:schemeClr>
                </a:solidFill>
                <a:latin typeface="PT Sans" panose="020B0503020203020204" pitchFamily="34" charset="0"/>
              </a:rPr>
              <a:t>cobertura integral de las contingencias</a:t>
            </a:r>
            <a:r>
              <a:rPr lang="es-ES" sz="1200" dirty="0">
                <a:solidFill>
                  <a:schemeClr val="tx1">
                    <a:lumMod val="50000"/>
                  </a:schemeClr>
                </a:solidFill>
                <a:latin typeface="PT Sans" panose="020B0503020203020204" pitchFamily="34" charset="0"/>
              </a:rPr>
              <a:t>, especialmente las que menoscaban la salud y la capacidad económica, de los habitantes del territorio nacional, con el fin de lograr el bienestar individual y la integración de la comunidad.</a:t>
            </a:r>
            <a:r>
              <a:rPr lang="es-CO" sz="1200" dirty="0">
                <a:solidFill>
                  <a:schemeClr val="tx1">
                    <a:lumMod val="50000"/>
                  </a:schemeClr>
                </a:solidFill>
                <a:latin typeface="PT Sans" panose="020B0503020203020204" pitchFamily="34" charset="0"/>
              </a:rPr>
              <a:t>(Ley 100 de 1993)</a:t>
            </a:r>
          </a:p>
        </p:txBody>
      </p:sp>
      <p:pic>
        <p:nvPicPr>
          <p:cNvPr id="23" name="Picture 2" descr="Unidad de Gestión Pensional y Parafiscales - G Suite SSO, Ingreso a G Suite">
            <a:extLst>
              <a:ext uri="{FF2B5EF4-FFF2-40B4-BE49-F238E27FC236}">
                <a16:creationId xmlns:a16="http://schemas.microsoft.com/office/drawing/2014/main" id="{95A3E09E-BD6C-40A1-8835-16DBCE21E3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42" y="0"/>
            <a:ext cx="994008" cy="391435"/>
          </a:xfrm>
          <a:prstGeom prst="rect">
            <a:avLst/>
          </a:prstGeom>
          <a:noFill/>
          <a:extLst>
            <a:ext uri="{909E8E84-426E-40DD-AFC4-6F175D3DCCD1}">
              <a14:hiddenFill xmlns:a14="http://schemas.microsoft.com/office/drawing/2010/main">
                <a:solidFill>
                  <a:srgbClr val="FFFFFF"/>
                </a:solidFill>
              </a14:hiddenFill>
            </a:ext>
          </a:extLst>
        </p:spPr>
      </p:pic>
      <p:sp>
        <p:nvSpPr>
          <p:cNvPr id="20" name="Google Shape;1571;p53">
            <a:extLst>
              <a:ext uri="{FF2B5EF4-FFF2-40B4-BE49-F238E27FC236}">
                <a16:creationId xmlns:a16="http://schemas.microsoft.com/office/drawing/2014/main" id="{38D1FA3D-0C36-4FC6-8C4B-52DE5C8D04AB}"/>
              </a:ext>
            </a:extLst>
          </p:cNvPr>
          <p:cNvSpPr/>
          <p:nvPr/>
        </p:nvSpPr>
        <p:spPr>
          <a:xfrm flipH="1">
            <a:off x="101814" y="1241754"/>
            <a:ext cx="8664234" cy="1140359"/>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90488" lvl="0" algn="just" defTabSz="795338" rtl="0">
              <a:lnSpc>
                <a:spcPct val="150000"/>
              </a:lnSpc>
              <a:spcBef>
                <a:spcPts val="0"/>
              </a:spcBef>
              <a:spcAft>
                <a:spcPts val="0"/>
              </a:spcAft>
              <a:buNone/>
              <a:tabLst>
                <a:tab pos="4933950" algn="l"/>
                <a:tab pos="5646738" algn="l"/>
              </a:tabLst>
            </a:pPr>
            <a:r>
              <a:rPr lang="es-CO" sz="1200" dirty="0">
                <a:solidFill>
                  <a:schemeClr val="tx1">
                    <a:lumMod val="50000"/>
                  </a:schemeClr>
                </a:solidFill>
                <a:latin typeface="PT Sans" panose="020B0503020203020204" pitchFamily="34" charset="0"/>
              </a:rPr>
              <a:t>¡Bienvenido al capitulo 1!, a continuación hablaremos del Sistema de la Seguridad Social Integral  – SSSI y sus aspectos más generales.</a:t>
            </a:r>
          </a:p>
          <a:p>
            <a:pPr marL="90488" lvl="0" algn="ctr" defTabSz="795338" rtl="0">
              <a:lnSpc>
                <a:spcPct val="150000"/>
              </a:lnSpc>
              <a:spcBef>
                <a:spcPts val="0"/>
              </a:spcBef>
              <a:spcAft>
                <a:spcPts val="0"/>
              </a:spcAft>
              <a:buNone/>
              <a:tabLst>
                <a:tab pos="4933950" algn="l"/>
                <a:tab pos="5646738" algn="l"/>
              </a:tabLst>
            </a:pPr>
            <a:r>
              <a:rPr lang="es-CO" sz="1800" dirty="0">
                <a:solidFill>
                  <a:schemeClr val="tx1">
                    <a:lumMod val="50000"/>
                  </a:schemeClr>
                </a:solidFill>
                <a:latin typeface="PT Sans" panose="020B0503020203020204" pitchFamily="34" charset="0"/>
              </a:rPr>
              <a:t>Te estarás preguntando: </a:t>
            </a:r>
            <a:r>
              <a:rPr lang="es-CO" sz="1800" b="1" dirty="0">
                <a:solidFill>
                  <a:schemeClr val="tx1">
                    <a:lumMod val="50000"/>
                  </a:schemeClr>
                </a:solidFill>
                <a:latin typeface="PT Sans" panose="020B0503020203020204" pitchFamily="34" charset="0"/>
              </a:rPr>
              <a:t>¿Qué es el Sistema de Seguridad Social Integral  SSSI?</a:t>
            </a:r>
          </a:p>
        </p:txBody>
      </p:sp>
      <p:sp>
        <p:nvSpPr>
          <p:cNvPr id="3" name="Flecha: a la derecha 2">
            <a:extLst>
              <a:ext uri="{FF2B5EF4-FFF2-40B4-BE49-F238E27FC236}">
                <a16:creationId xmlns:a16="http://schemas.microsoft.com/office/drawing/2014/main" id="{319D4C54-5E28-44B9-BD77-4A59BEBA27BD}"/>
              </a:ext>
            </a:extLst>
          </p:cNvPr>
          <p:cNvSpPr/>
          <p:nvPr/>
        </p:nvSpPr>
        <p:spPr>
          <a:xfrm>
            <a:off x="8352158" y="2355689"/>
            <a:ext cx="827779" cy="43212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a:solidFill>
                  <a:schemeClr val="tx1">
                    <a:lumMod val="50000"/>
                  </a:schemeClr>
                </a:solidFill>
                <a:latin typeface="PT Sans" panose="020B0503020203020204" pitchFamily="34" charset="0"/>
              </a:rPr>
              <a:t>Transición</a:t>
            </a:r>
            <a:endParaRPr lang="en-US" sz="900">
              <a:solidFill>
                <a:schemeClr val="tx1">
                  <a:lumMod val="50000"/>
                </a:schemeClr>
              </a:solidFill>
              <a:latin typeface="PT Sans" panose="020B0503020203020204" pitchFamily="34" charset="0"/>
            </a:endParaRPr>
          </a:p>
        </p:txBody>
      </p:sp>
    </p:spTree>
    <p:extLst>
      <p:ext uri="{BB962C8B-B14F-4D97-AF65-F5344CB8AC3E}">
        <p14:creationId xmlns:p14="http://schemas.microsoft.com/office/powerpoint/2010/main" val="22068372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7417317-B436-4A7E-A6BB-6E4CD6BE6B1C}"/>
              </a:ext>
            </a:extLst>
          </p:cNvPr>
          <p:cNvSpPr>
            <a:spLocks noGrp="1"/>
          </p:cNvSpPr>
          <p:nvPr>
            <p:ph type="title"/>
          </p:nvPr>
        </p:nvSpPr>
        <p:spPr/>
        <p:txBody>
          <a:bodyPr/>
          <a:lstStyle/>
          <a:p>
            <a:r>
              <a:rPr lang="es-MX" b="1"/>
              <a:t>Introducción</a:t>
            </a:r>
            <a:endParaRPr lang="en-US" b="1"/>
          </a:p>
        </p:txBody>
      </p:sp>
      <p:grpSp>
        <p:nvGrpSpPr>
          <p:cNvPr id="19" name="Grupo 18">
            <a:extLst>
              <a:ext uri="{FF2B5EF4-FFF2-40B4-BE49-F238E27FC236}">
                <a16:creationId xmlns:a16="http://schemas.microsoft.com/office/drawing/2014/main" id="{3CF83B63-C5E5-4401-B80D-F09920CF2713}"/>
              </a:ext>
            </a:extLst>
          </p:cNvPr>
          <p:cNvGrpSpPr/>
          <p:nvPr/>
        </p:nvGrpSpPr>
        <p:grpSpPr>
          <a:xfrm rot="10548230">
            <a:off x="4806470" y="161986"/>
            <a:ext cx="1001110" cy="926126"/>
            <a:chOff x="822806" y="1824453"/>
            <a:chExt cx="1001110" cy="926126"/>
          </a:xfrm>
        </p:grpSpPr>
        <p:sp>
          <p:nvSpPr>
            <p:cNvPr id="11" name="Google Shape;790;p39">
              <a:extLst>
                <a:ext uri="{FF2B5EF4-FFF2-40B4-BE49-F238E27FC236}">
                  <a16:creationId xmlns:a16="http://schemas.microsoft.com/office/drawing/2014/main" id="{9562981B-B1B1-4F8E-89F1-7579C70B99C8}"/>
                </a:ext>
              </a:extLst>
            </p:cNvPr>
            <p:cNvSpPr/>
            <p:nvPr/>
          </p:nvSpPr>
          <p:spPr>
            <a:xfrm rot="-4499835">
              <a:off x="860298" y="1786961"/>
              <a:ext cx="926126" cy="1001110"/>
            </a:xfrm>
            <a:custGeom>
              <a:avLst/>
              <a:gdLst/>
              <a:ahLst/>
              <a:cxnLst/>
              <a:rect l="l" t="t" r="r" b="b"/>
              <a:pathLst>
                <a:path w="45600" h="49292" extrusionOk="0">
                  <a:moveTo>
                    <a:pt x="34416" y="1"/>
                  </a:moveTo>
                  <a:cubicBezTo>
                    <a:pt x="34122" y="1"/>
                    <a:pt x="33824" y="30"/>
                    <a:pt x="33524" y="90"/>
                  </a:cubicBezTo>
                  <a:lnTo>
                    <a:pt x="4170" y="5560"/>
                  </a:lnTo>
                  <a:cubicBezTo>
                    <a:pt x="1668" y="5994"/>
                    <a:pt x="0" y="8429"/>
                    <a:pt x="501" y="10931"/>
                  </a:cubicBezTo>
                  <a:lnTo>
                    <a:pt x="6738" y="44455"/>
                  </a:lnTo>
                  <a:cubicBezTo>
                    <a:pt x="7149" y="46657"/>
                    <a:pt x="9085" y="48213"/>
                    <a:pt x="11249" y="48213"/>
                  </a:cubicBezTo>
                  <a:cubicBezTo>
                    <a:pt x="11544" y="48213"/>
                    <a:pt x="11842" y="48184"/>
                    <a:pt x="12142" y="48124"/>
                  </a:cubicBezTo>
                  <a:lnTo>
                    <a:pt x="30222" y="44755"/>
                  </a:lnTo>
                  <a:lnTo>
                    <a:pt x="38027" y="49292"/>
                  </a:lnTo>
                  <a:lnTo>
                    <a:pt x="39528" y="42987"/>
                  </a:lnTo>
                  <a:lnTo>
                    <a:pt x="41530" y="42620"/>
                  </a:lnTo>
                  <a:cubicBezTo>
                    <a:pt x="43932" y="42153"/>
                    <a:pt x="45599" y="39785"/>
                    <a:pt x="45166" y="37283"/>
                  </a:cubicBezTo>
                  <a:lnTo>
                    <a:pt x="38895" y="3759"/>
                  </a:lnTo>
                  <a:cubicBezTo>
                    <a:pt x="38484" y="1557"/>
                    <a:pt x="36574" y="1"/>
                    <a:pt x="344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lumMod val="50000"/>
                  </a:schemeClr>
                </a:solidFill>
              </a:endParaRPr>
            </a:p>
          </p:txBody>
        </p:sp>
        <p:grpSp>
          <p:nvGrpSpPr>
            <p:cNvPr id="12" name="Google Shape;5967;p65">
              <a:extLst>
                <a:ext uri="{FF2B5EF4-FFF2-40B4-BE49-F238E27FC236}">
                  <a16:creationId xmlns:a16="http://schemas.microsoft.com/office/drawing/2014/main" id="{4F9A58F5-BE80-4CAE-9388-0378CCB38BF5}"/>
                </a:ext>
              </a:extLst>
            </p:cNvPr>
            <p:cNvGrpSpPr/>
            <p:nvPr/>
          </p:nvGrpSpPr>
          <p:grpSpPr>
            <a:xfrm>
              <a:off x="968675" y="1943131"/>
              <a:ext cx="697154" cy="679574"/>
              <a:chOff x="2679875" y="2361475"/>
              <a:chExt cx="780425" cy="760575"/>
            </a:xfrm>
            <a:solidFill>
              <a:schemeClr val="tx2">
                <a:lumMod val="10000"/>
              </a:schemeClr>
            </a:solidFill>
          </p:grpSpPr>
          <p:sp>
            <p:nvSpPr>
              <p:cNvPr id="13" name="Google Shape;5968;p65">
                <a:extLst>
                  <a:ext uri="{FF2B5EF4-FFF2-40B4-BE49-F238E27FC236}">
                    <a16:creationId xmlns:a16="http://schemas.microsoft.com/office/drawing/2014/main" id="{24E01C7B-49F2-4B93-AD81-33090B6BC9A3}"/>
                  </a:ext>
                </a:extLst>
              </p:cNvPr>
              <p:cNvSpPr/>
              <p:nvPr/>
            </p:nvSpPr>
            <p:spPr>
              <a:xfrm>
                <a:off x="2812050" y="236147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5969;p65">
                <a:extLst>
                  <a:ext uri="{FF2B5EF4-FFF2-40B4-BE49-F238E27FC236}">
                    <a16:creationId xmlns:a16="http://schemas.microsoft.com/office/drawing/2014/main" id="{17ACAD6A-B43E-4628-9D69-030B6FBD4306}"/>
                  </a:ext>
                </a:extLst>
              </p:cNvPr>
              <p:cNvSpPr/>
              <p:nvPr/>
            </p:nvSpPr>
            <p:spPr>
              <a:xfrm>
                <a:off x="3082750"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5970;p65">
                <a:extLst>
                  <a:ext uri="{FF2B5EF4-FFF2-40B4-BE49-F238E27FC236}">
                    <a16:creationId xmlns:a16="http://schemas.microsoft.com/office/drawing/2014/main" id="{08073779-7FBB-400D-AD1E-4C2557B5C490}"/>
                  </a:ext>
                </a:extLst>
              </p:cNvPr>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5971;p65">
                <a:extLst>
                  <a:ext uri="{FF2B5EF4-FFF2-40B4-BE49-F238E27FC236}">
                    <a16:creationId xmlns:a16="http://schemas.microsoft.com/office/drawing/2014/main" id="{D39D5804-8DF3-4147-8E3D-B3D1DCEF7BCC}"/>
                  </a:ext>
                </a:extLst>
              </p:cNvPr>
              <p:cNvSpPr/>
              <p:nvPr/>
            </p:nvSpPr>
            <p:spPr>
              <a:xfrm>
                <a:off x="2679875" y="2645625"/>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5972;p65">
                <a:extLst>
                  <a:ext uri="{FF2B5EF4-FFF2-40B4-BE49-F238E27FC236}">
                    <a16:creationId xmlns:a16="http://schemas.microsoft.com/office/drawing/2014/main" id="{2C6E90B8-AD01-4C34-BBCC-F3E2DC4D9180}"/>
                  </a:ext>
                </a:extLst>
              </p:cNvPr>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5973;p65">
                <a:extLst>
                  <a:ext uri="{FF2B5EF4-FFF2-40B4-BE49-F238E27FC236}">
                    <a16:creationId xmlns:a16="http://schemas.microsoft.com/office/drawing/2014/main" id="{23F320B0-6C28-4937-A05A-63CEF120E771}"/>
                  </a:ext>
                </a:extLst>
              </p:cNvPr>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1" name="Google Shape;1571;p53">
            <a:extLst>
              <a:ext uri="{FF2B5EF4-FFF2-40B4-BE49-F238E27FC236}">
                <a16:creationId xmlns:a16="http://schemas.microsoft.com/office/drawing/2014/main" id="{15846D4A-BFFF-4AAB-9278-5B961DEF4659}"/>
              </a:ext>
            </a:extLst>
          </p:cNvPr>
          <p:cNvSpPr/>
          <p:nvPr/>
        </p:nvSpPr>
        <p:spPr>
          <a:xfrm flipH="1">
            <a:off x="225550" y="1819658"/>
            <a:ext cx="2859023" cy="1446056"/>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accent2">
              <a:lumMod val="40000"/>
              <a:lumOff val="60000"/>
            </a:schemeClr>
          </a:solidFill>
          <a:ln>
            <a:solidFill>
              <a:schemeClr val="accent2">
                <a:lumMod val="40000"/>
                <a:lumOff val="60000"/>
              </a:schemeClr>
            </a:solidFill>
          </a:ln>
        </p:spPr>
        <p:style>
          <a:lnRef idx="1">
            <a:schemeClr val="accent2"/>
          </a:lnRef>
          <a:fillRef idx="3">
            <a:schemeClr val="accent2"/>
          </a:fillRef>
          <a:effectRef idx="2">
            <a:schemeClr val="accent2"/>
          </a:effectRef>
          <a:fontRef idx="minor">
            <a:schemeClr val="lt1"/>
          </a:fontRef>
        </p:style>
        <p:txBody>
          <a:bodyPr spcFirstLastPara="1" wrap="square" lIns="91425" tIns="91425" rIns="91425" bIns="91425" anchor="ctr" anchorCtr="0">
            <a:noAutofit/>
          </a:bodyPr>
          <a:lstStyle/>
          <a:p>
            <a:pPr marL="90488" lvl="0" defTabSz="795338" rtl="0">
              <a:lnSpc>
                <a:spcPct val="150000"/>
              </a:lnSpc>
              <a:spcBef>
                <a:spcPts val="0"/>
              </a:spcBef>
              <a:spcAft>
                <a:spcPts val="0"/>
              </a:spcAft>
              <a:buNone/>
              <a:tabLst>
                <a:tab pos="4933950" algn="l"/>
                <a:tab pos="5646738" algn="l"/>
              </a:tabLst>
            </a:pPr>
            <a:r>
              <a:rPr lang="es-CO" sz="1000" dirty="0">
                <a:solidFill>
                  <a:schemeClr val="tx1">
                    <a:lumMod val="50000"/>
                  </a:schemeClr>
                </a:solidFill>
                <a:latin typeface="Alegreya Sans ExtraBold"/>
              </a:rPr>
              <a:t>El SSSI tiene un esquema de protección que involucra cuatro elementos:</a:t>
            </a:r>
          </a:p>
          <a:p>
            <a:pPr marL="90488" lvl="0" defTabSz="795338" rtl="0">
              <a:lnSpc>
                <a:spcPct val="150000"/>
              </a:lnSpc>
              <a:spcBef>
                <a:spcPts val="0"/>
              </a:spcBef>
              <a:spcAft>
                <a:spcPts val="0"/>
              </a:spcAft>
              <a:buNone/>
              <a:tabLst>
                <a:tab pos="4933950" algn="l"/>
                <a:tab pos="5646738" algn="l"/>
              </a:tabLst>
            </a:pPr>
            <a:r>
              <a:rPr lang="es-CO" sz="1000" b="1" dirty="0">
                <a:solidFill>
                  <a:schemeClr val="tx1">
                    <a:lumMod val="50000"/>
                  </a:schemeClr>
                </a:solidFill>
                <a:latin typeface="Alegreya Sans ExtraBold"/>
              </a:rPr>
              <a:t>(Da clic en cada opción para conocer más)</a:t>
            </a:r>
          </a:p>
        </p:txBody>
      </p:sp>
      <p:pic>
        <p:nvPicPr>
          <p:cNvPr id="23" name="Picture 2" descr="Unidad de Gestión Pensional y Parafiscales - G Suite SSO, Ingreso a G Suite">
            <a:extLst>
              <a:ext uri="{FF2B5EF4-FFF2-40B4-BE49-F238E27FC236}">
                <a16:creationId xmlns:a16="http://schemas.microsoft.com/office/drawing/2014/main" id="{95A3E09E-BD6C-40A1-8835-16DBCE21E3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42" y="0"/>
            <a:ext cx="994008" cy="391435"/>
          </a:xfrm>
          <a:prstGeom prst="rect">
            <a:avLst/>
          </a:prstGeom>
          <a:noFill/>
          <a:extLst>
            <a:ext uri="{909E8E84-426E-40DD-AFC4-6F175D3DCCD1}">
              <a14:hiddenFill xmlns:a14="http://schemas.microsoft.com/office/drawing/2010/main">
                <a:solidFill>
                  <a:srgbClr val="FFFFFF"/>
                </a:solidFill>
              </a14:hiddenFill>
            </a:ext>
          </a:extLst>
        </p:spPr>
      </p:pic>
      <p:sp>
        <p:nvSpPr>
          <p:cNvPr id="24" name="Google Shape;1571;p53">
            <a:extLst>
              <a:ext uri="{FF2B5EF4-FFF2-40B4-BE49-F238E27FC236}">
                <a16:creationId xmlns:a16="http://schemas.microsoft.com/office/drawing/2014/main" id="{3CC4C540-BA9C-4E2D-93AC-9054ED5E177A}"/>
              </a:ext>
            </a:extLst>
          </p:cNvPr>
          <p:cNvSpPr/>
          <p:nvPr/>
        </p:nvSpPr>
        <p:spPr>
          <a:xfrm flipH="1">
            <a:off x="3358797" y="1528951"/>
            <a:ext cx="2494206" cy="884397"/>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accent6">
              <a:lumMod val="40000"/>
              <a:lumOff val="60000"/>
            </a:schemeClr>
          </a:solidFill>
          <a:ln>
            <a:solidFill>
              <a:schemeClr val="accent6">
                <a:lumMod val="40000"/>
                <a:lumOff val="60000"/>
              </a:schemeClr>
            </a:solidFill>
          </a:ln>
        </p:spPr>
        <p:style>
          <a:lnRef idx="1">
            <a:schemeClr val="accent6"/>
          </a:lnRef>
          <a:fillRef idx="3">
            <a:schemeClr val="accent6"/>
          </a:fillRef>
          <a:effectRef idx="2">
            <a:schemeClr val="accent6"/>
          </a:effectRef>
          <a:fontRef idx="minor">
            <a:schemeClr val="lt1"/>
          </a:fontRef>
        </p:style>
        <p:txBody>
          <a:bodyPr spcFirstLastPara="1" wrap="square" lIns="91425" tIns="91425" rIns="91425" bIns="91425" anchor="ctr" anchorCtr="0">
            <a:noAutofit/>
          </a:bodyPr>
          <a:lstStyle/>
          <a:p>
            <a:pPr marL="90488" lvl="0" algn="ctr" defTabSz="795338" rtl="0">
              <a:spcBef>
                <a:spcPts val="0"/>
              </a:spcBef>
              <a:spcAft>
                <a:spcPts val="0"/>
              </a:spcAft>
              <a:buNone/>
              <a:tabLst>
                <a:tab pos="4933950" algn="l"/>
                <a:tab pos="5646738" algn="l"/>
              </a:tabLst>
            </a:pPr>
            <a:r>
              <a:rPr lang="es-CO" sz="1100" b="1" dirty="0">
                <a:solidFill>
                  <a:schemeClr val="tx1">
                    <a:lumMod val="50000"/>
                  </a:schemeClr>
                </a:solidFill>
                <a:latin typeface="Alegreya Sans ExtraBold"/>
              </a:rPr>
              <a:t>Afiliación </a:t>
            </a:r>
          </a:p>
          <a:p>
            <a:pPr marL="90488" lvl="0" algn="ctr" defTabSz="795338" rtl="0">
              <a:spcBef>
                <a:spcPts val="0"/>
              </a:spcBef>
              <a:spcAft>
                <a:spcPts val="0"/>
              </a:spcAft>
              <a:buNone/>
              <a:tabLst>
                <a:tab pos="4933950" algn="l"/>
                <a:tab pos="5646738" algn="l"/>
              </a:tabLst>
            </a:pPr>
            <a:r>
              <a:rPr lang="es-CO" sz="1100" dirty="0">
                <a:solidFill>
                  <a:schemeClr val="tx1">
                    <a:lumMod val="50000"/>
                  </a:schemeClr>
                </a:solidFill>
                <a:latin typeface="Alegreya Sans ExtraBold"/>
              </a:rPr>
              <a:t>Acto por medio del cual una persona se vincula al sistema ya sea a través del régimen contributivo o al régimen subsidiado.</a:t>
            </a:r>
          </a:p>
        </p:txBody>
      </p:sp>
      <p:sp>
        <p:nvSpPr>
          <p:cNvPr id="26" name="Google Shape;1571;p53">
            <a:extLst>
              <a:ext uri="{FF2B5EF4-FFF2-40B4-BE49-F238E27FC236}">
                <a16:creationId xmlns:a16="http://schemas.microsoft.com/office/drawing/2014/main" id="{6DE6DCFA-462A-44E9-AFDB-08C43C76340B}"/>
              </a:ext>
            </a:extLst>
          </p:cNvPr>
          <p:cNvSpPr/>
          <p:nvPr/>
        </p:nvSpPr>
        <p:spPr>
          <a:xfrm flipH="1">
            <a:off x="6235904" y="767011"/>
            <a:ext cx="2494206" cy="2213278"/>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accent6">
              <a:lumMod val="40000"/>
              <a:lumOff val="60000"/>
            </a:schemeClr>
          </a:solidFill>
          <a:ln>
            <a:solidFill>
              <a:schemeClr val="accent6">
                <a:lumMod val="40000"/>
                <a:lumOff val="60000"/>
              </a:schemeClr>
            </a:solidFill>
          </a:ln>
        </p:spPr>
        <p:style>
          <a:lnRef idx="1">
            <a:schemeClr val="accent6"/>
          </a:lnRef>
          <a:fillRef idx="3">
            <a:schemeClr val="accent6"/>
          </a:fillRef>
          <a:effectRef idx="2">
            <a:schemeClr val="accent6"/>
          </a:effectRef>
          <a:fontRef idx="minor">
            <a:schemeClr val="lt1"/>
          </a:fontRef>
        </p:style>
        <p:txBody>
          <a:bodyPr spcFirstLastPara="1" wrap="square" lIns="91425" tIns="91425" rIns="91425" bIns="91425" anchor="ctr" anchorCtr="0">
            <a:noAutofit/>
          </a:bodyPr>
          <a:lstStyle/>
          <a:p>
            <a:pPr marL="90488" lvl="0" algn="ctr" defTabSz="795338" rtl="0">
              <a:spcBef>
                <a:spcPts val="0"/>
              </a:spcBef>
              <a:spcAft>
                <a:spcPts val="0"/>
              </a:spcAft>
              <a:buNone/>
              <a:tabLst>
                <a:tab pos="4933950" algn="l"/>
                <a:tab pos="5646738" algn="l"/>
              </a:tabLst>
            </a:pPr>
            <a:r>
              <a:rPr lang="es-CO" sz="1100" b="1" dirty="0">
                <a:solidFill>
                  <a:schemeClr val="tx1">
                    <a:lumMod val="50000"/>
                  </a:schemeClr>
                </a:solidFill>
                <a:latin typeface="Alegreya Sans ExtraBold"/>
              </a:rPr>
              <a:t>Cobertura.</a:t>
            </a:r>
          </a:p>
          <a:p>
            <a:pPr marL="90488" lvl="0" algn="ctr" defTabSz="795338" rtl="0">
              <a:spcBef>
                <a:spcPts val="0"/>
              </a:spcBef>
              <a:spcAft>
                <a:spcPts val="0"/>
              </a:spcAft>
              <a:buNone/>
              <a:tabLst>
                <a:tab pos="4933950" algn="l"/>
                <a:tab pos="5646738" algn="l"/>
              </a:tabLst>
            </a:pPr>
            <a:r>
              <a:rPr lang="es-ES" sz="1100" b="0" i="0" dirty="0">
                <a:solidFill>
                  <a:srgbClr val="001D35"/>
                </a:solidFill>
                <a:effectLst/>
                <a:latin typeface="Google Sans"/>
              </a:rPr>
              <a:t>Hace  refiere a la extensión de los servicios y beneficios que el sistema ofrece a la población para protegerla contra diversas contingencias como enfermedad, vejez, invalidez o muerte. Su objetivo es garantizar que la mayor cantidad de personas posible, sin importar su capacidad económica, tenga acceso a un nivel de vida digno a través de un sistema de protección social unificado</a:t>
            </a:r>
            <a:endParaRPr lang="es-CO" sz="1100" b="1" dirty="0">
              <a:solidFill>
                <a:schemeClr val="tx1">
                  <a:lumMod val="50000"/>
                </a:schemeClr>
              </a:solidFill>
              <a:latin typeface="Alegreya Sans ExtraBold"/>
            </a:endParaRPr>
          </a:p>
        </p:txBody>
      </p:sp>
      <p:sp>
        <p:nvSpPr>
          <p:cNvPr id="27" name="Google Shape;1571;p53">
            <a:extLst>
              <a:ext uri="{FF2B5EF4-FFF2-40B4-BE49-F238E27FC236}">
                <a16:creationId xmlns:a16="http://schemas.microsoft.com/office/drawing/2014/main" id="{C218388C-E26C-4C60-9476-E984F9048CE9}"/>
              </a:ext>
            </a:extLst>
          </p:cNvPr>
          <p:cNvSpPr/>
          <p:nvPr/>
        </p:nvSpPr>
        <p:spPr>
          <a:xfrm flipH="1">
            <a:off x="6235904" y="3422487"/>
            <a:ext cx="2494206" cy="884397"/>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accent6">
              <a:lumMod val="40000"/>
              <a:lumOff val="60000"/>
            </a:schemeClr>
          </a:solidFill>
          <a:ln>
            <a:solidFill>
              <a:schemeClr val="accent6">
                <a:lumMod val="40000"/>
                <a:lumOff val="60000"/>
              </a:schemeClr>
            </a:solidFill>
          </a:ln>
        </p:spPr>
        <p:style>
          <a:lnRef idx="1">
            <a:schemeClr val="accent6"/>
          </a:lnRef>
          <a:fillRef idx="3">
            <a:schemeClr val="accent6"/>
          </a:fillRef>
          <a:effectRef idx="2">
            <a:schemeClr val="accent6"/>
          </a:effectRef>
          <a:fontRef idx="minor">
            <a:schemeClr val="lt1"/>
          </a:fontRef>
        </p:style>
        <p:txBody>
          <a:bodyPr spcFirstLastPara="1" wrap="square" lIns="91425" tIns="91425" rIns="91425" bIns="91425" anchor="ctr" anchorCtr="0">
            <a:noAutofit/>
          </a:bodyPr>
          <a:lstStyle/>
          <a:p>
            <a:pPr marL="90488" lvl="0" algn="ctr" defTabSz="795338" rtl="0">
              <a:spcBef>
                <a:spcPts val="0"/>
              </a:spcBef>
              <a:spcAft>
                <a:spcPts val="0"/>
              </a:spcAft>
              <a:buNone/>
              <a:tabLst>
                <a:tab pos="4933950" algn="l"/>
                <a:tab pos="5646738" algn="l"/>
              </a:tabLst>
            </a:pPr>
            <a:r>
              <a:rPr lang="es-CO" sz="1100" b="1" dirty="0">
                <a:solidFill>
                  <a:schemeClr val="tx1">
                    <a:lumMod val="50000"/>
                  </a:schemeClr>
                </a:solidFill>
                <a:latin typeface="Alegreya Sans ExtraBold"/>
              </a:rPr>
              <a:t>Cotización</a:t>
            </a:r>
          </a:p>
          <a:p>
            <a:pPr marL="90488" lvl="0" algn="ctr" defTabSz="795338" rtl="0">
              <a:spcBef>
                <a:spcPts val="0"/>
              </a:spcBef>
              <a:spcAft>
                <a:spcPts val="0"/>
              </a:spcAft>
              <a:buNone/>
              <a:tabLst>
                <a:tab pos="4933950" algn="l"/>
                <a:tab pos="5646738" algn="l"/>
              </a:tabLst>
            </a:pPr>
            <a:r>
              <a:rPr lang="es-CO" sz="1100" dirty="0">
                <a:solidFill>
                  <a:schemeClr val="tx1">
                    <a:lumMod val="50000"/>
                  </a:schemeClr>
                </a:solidFill>
                <a:latin typeface="Alegreya Sans ExtraBold"/>
              </a:rPr>
              <a:t>Pago que deben realizar los afiliados al sistema periódicamente. </a:t>
            </a:r>
          </a:p>
          <a:p>
            <a:pPr marL="90488" lvl="0" algn="ctr" defTabSz="795338" rtl="0">
              <a:spcBef>
                <a:spcPts val="0"/>
              </a:spcBef>
              <a:spcAft>
                <a:spcPts val="0"/>
              </a:spcAft>
              <a:buNone/>
              <a:tabLst>
                <a:tab pos="4933950" algn="l"/>
                <a:tab pos="5646738" algn="l"/>
              </a:tabLst>
            </a:pPr>
            <a:endParaRPr lang="es-CO" sz="1100" dirty="0">
              <a:solidFill>
                <a:schemeClr val="tx1">
                  <a:lumMod val="50000"/>
                </a:schemeClr>
              </a:solidFill>
              <a:latin typeface="Alegreya Sans ExtraBold"/>
            </a:endParaRPr>
          </a:p>
        </p:txBody>
      </p:sp>
      <p:sp>
        <p:nvSpPr>
          <p:cNvPr id="20" name="Flecha: a la derecha 19">
            <a:extLst>
              <a:ext uri="{FF2B5EF4-FFF2-40B4-BE49-F238E27FC236}">
                <a16:creationId xmlns:a16="http://schemas.microsoft.com/office/drawing/2014/main" id="{7D84EEB9-3203-424F-B8B2-C5EEA82D66D4}"/>
              </a:ext>
            </a:extLst>
          </p:cNvPr>
          <p:cNvSpPr/>
          <p:nvPr/>
        </p:nvSpPr>
        <p:spPr>
          <a:xfrm>
            <a:off x="8316221" y="2757896"/>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a:solidFill>
                  <a:schemeClr val="tx1">
                    <a:lumMod val="50000"/>
                  </a:schemeClr>
                </a:solidFill>
              </a:rPr>
              <a:t>Transición</a:t>
            </a:r>
            <a:endParaRPr lang="en-US" sz="900">
              <a:solidFill>
                <a:schemeClr val="tx1">
                  <a:lumMod val="50000"/>
                </a:schemeClr>
              </a:solidFill>
            </a:endParaRPr>
          </a:p>
        </p:txBody>
      </p:sp>
      <p:sp>
        <p:nvSpPr>
          <p:cNvPr id="22" name="Google Shape;1571;p53">
            <a:extLst>
              <a:ext uri="{FF2B5EF4-FFF2-40B4-BE49-F238E27FC236}">
                <a16:creationId xmlns:a16="http://schemas.microsoft.com/office/drawing/2014/main" id="{BE89E6A6-8E09-B044-BED0-B1E84A21C64C}"/>
              </a:ext>
            </a:extLst>
          </p:cNvPr>
          <p:cNvSpPr/>
          <p:nvPr/>
        </p:nvSpPr>
        <p:spPr>
          <a:xfrm flipH="1">
            <a:off x="3340860" y="2842172"/>
            <a:ext cx="2494206" cy="1227939"/>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accent6">
              <a:lumMod val="40000"/>
              <a:lumOff val="60000"/>
            </a:schemeClr>
          </a:solidFill>
          <a:ln>
            <a:solidFill>
              <a:schemeClr val="accent6">
                <a:lumMod val="40000"/>
                <a:lumOff val="60000"/>
              </a:schemeClr>
            </a:solidFill>
          </a:ln>
        </p:spPr>
        <p:style>
          <a:lnRef idx="1">
            <a:schemeClr val="accent6"/>
          </a:lnRef>
          <a:fillRef idx="3">
            <a:schemeClr val="accent6"/>
          </a:fillRef>
          <a:effectRef idx="2">
            <a:schemeClr val="accent6"/>
          </a:effectRef>
          <a:fontRef idx="minor">
            <a:schemeClr val="lt1"/>
          </a:fontRef>
        </p:style>
        <p:txBody>
          <a:bodyPr spcFirstLastPara="1" wrap="square" lIns="91425" tIns="91425" rIns="91425" bIns="91425" anchor="ctr" anchorCtr="0">
            <a:noAutofit/>
          </a:bodyPr>
          <a:lstStyle/>
          <a:p>
            <a:pPr marL="90488" lvl="0" algn="ctr" defTabSz="795338" rtl="0">
              <a:spcBef>
                <a:spcPts val="0"/>
              </a:spcBef>
              <a:spcAft>
                <a:spcPts val="0"/>
              </a:spcAft>
              <a:buNone/>
              <a:tabLst>
                <a:tab pos="4933950" algn="l"/>
                <a:tab pos="5646738" algn="l"/>
              </a:tabLst>
            </a:pPr>
            <a:r>
              <a:rPr lang="es-CO" sz="1100" b="1" dirty="0">
                <a:solidFill>
                  <a:schemeClr val="tx1">
                    <a:lumMod val="50000"/>
                  </a:schemeClr>
                </a:solidFill>
                <a:latin typeface="Alegreya Sans ExtraBold"/>
              </a:rPr>
              <a:t>Prestaciones</a:t>
            </a:r>
          </a:p>
          <a:p>
            <a:pPr marL="90488" lvl="0" algn="ctr" defTabSz="795338" rtl="0">
              <a:spcBef>
                <a:spcPts val="0"/>
              </a:spcBef>
              <a:spcAft>
                <a:spcPts val="0"/>
              </a:spcAft>
              <a:buNone/>
              <a:tabLst>
                <a:tab pos="4933950" algn="l"/>
                <a:tab pos="5646738" algn="l"/>
              </a:tabLst>
            </a:pPr>
            <a:r>
              <a:rPr lang="es-CO" sz="1100" dirty="0">
                <a:solidFill>
                  <a:schemeClr val="tx1">
                    <a:lumMod val="50000"/>
                  </a:schemeClr>
                </a:solidFill>
                <a:latin typeface="Alegreya Sans ExtraBold"/>
              </a:rPr>
              <a:t>Pagos que el sistema le realiza a los afiliados que han padecido alguna de las contingencias que el sistema previamente ha definido cumpliendo los requisitos definidos en la Ley</a:t>
            </a:r>
            <a:r>
              <a:rPr lang="es-CO" sz="1100" b="1" dirty="0">
                <a:solidFill>
                  <a:schemeClr val="tx1">
                    <a:lumMod val="50000"/>
                  </a:schemeClr>
                </a:solidFill>
                <a:latin typeface="Alegreya Sans ExtraBold"/>
              </a:rPr>
              <a:t>.</a:t>
            </a:r>
          </a:p>
        </p:txBody>
      </p:sp>
      <p:sp>
        <p:nvSpPr>
          <p:cNvPr id="4" name="Google Shape;1571;p53">
            <a:extLst>
              <a:ext uri="{FF2B5EF4-FFF2-40B4-BE49-F238E27FC236}">
                <a16:creationId xmlns:a16="http://schemas.microsoft.com/office/drawing/2014/main" id="{E3E63806-6AD0-0B35-3D63-50AEC61FF3A9}"/>
              </a:ext>
            </a:extLst>
          </p:cNvPr>
          <p:cNvSpPr/>
          <p:nvPr/>
        </p:nvSpPr>
        <p:spPr>
          <a:xfrm flipH="1">
            <a:off x="2470596" y="4616778"/>
            <a:ext cx="6020260" cy="552462"/>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accent2">
              <a:lumMod val="40000"/>
              <a:lumOff val="60000"/>
            </a:schemeClr>
          </a:solidFill>
          <a:ln>
            <a:solidFill>
              <a:schemeClr val="accent2">
                <a:lumMod val="40000"/>
                <a:lumOff val="60000"/>
              </a:schemeClr>
            </a:solidFill>
          </a:ln>
        </p:spPr>
        <p:style>
          <a:lnRef idx="1">
            <a:schemeClr val="accent2"/>
          </a:lnRef>
          <a:fillRef idx="3">
            <a:schemeClr val="accent2"/>
          </a:fillRef>
          <a:effectRef idx="2">
            <a:schemeClr val="accent2"/>
          </a:effectRef>
          <a:fontRef idx="minor">
            <a:schemeClr val="lt1"/>
          </a:fontRef>
        </p:style>
        <p:txBody>
          <a:bodyPr spcFirstLastPara="1" wrap="square" lIns="91425" tIns="91425" rIns="91425" bIns="91425" anchor="ctr" anchorCtr="0">
            <a:noAutofit/>
          </a:bodyPr>
          <a:lstStyle/>
          <a:p>
            <a:pPr marL="90488" lvl="0" algn="ctr" defTabSz="795338" rtl="0">
              <a:lnSpc>
                <a:spcPct val="150000"/>
              </a:lnSpc>
              <a:spcBef>
                <a:spcPts val="0"/>
              </a:spcBef>
              <a:spcAft>
                <a:spcPts val="0"/>
              </a:spcAft>
              <a:buNone/>
              <a:tabLst>
                <a:tab pos="4933950" algn="l"/>
                <a:tab pos="5646738" algn="l"/>
              </a:tabLst>
            </a:pPr>
            <a:r>
              <a:rPr lang="es-CO" sz="1000" b="1" dirty="0">
                <a:solidFill>
                  <a:schemeClr val="tx1">
                    <a:lumMod val="50000"/>
                  </a:schemeClr>
                </a:solidFill>
                <a:latin typeface="Alegreya Sans ExtraBold"/>
              </a:rPr>
              <a:t>La protección garantiza que en caso de ocurrir una de las contingencias que se protegen, las administradoras pagaran las respectivas prestaciones. </a:t>
            </a:r>
          </a:p>
        </p:txBody>
      </p:sp>
    </p:spTree>
    <p:extLst>
      <p:ext uri="{BB962C8B-B14F-4D97-AF65-F5344CB8AC3E}">
        <p14:creationId xmlns:p14="http://schemas.microsoft.com/office/powerpoint/2010/main" val="30104346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325"/>
        <p:cNvGrpSpPr/>
        <p:nvPr/>
      </p:nvGrpSpPr>
      <p:grpSpPr>
        <a:xfrm>
          <a:off x="0" y="0"/>
          <a:ext cx="0" cy="0"/>
          <a:chOff x="0" y="0"/>
          <a:chExt cx="0" cy="0"/>
        </a:xfrm>
      </p:grpSpPr>
      <p:sp>
        <p:nvSpPr>
          <p:cNvPr id="1327" name="Google Shape;1327;p51"/>
          <p:cNvSpPr/>
          <p:nvPr/>
        </p:nvSpPr>
        <p:spPr>
          <a:xfrm>
            <a:off x="5319325" y="860250"/>
            <a:ext cx="3414700" cy="3797850"/>
          </a:xfrm>
          <a:custGeom>
            <a:avLst/>
            <a:gdLst/>
            <a:ahLst/>
            <a:cxnLst/>
            <a:rect l="l" t="t" r="r" b="b"/>
            <a:pathLst>
              <a:path w="136588" h="151914" extrusionOk="0">
                <a:moveTo>
                  <a:pt x="8763" y="0"/>
                </a:moveTo>
                <a:lnTo>
                  <a:pt x="0" y="151914"/>
                </a:lnTo>
                <a:lnTo>
                  <a:pt x="136588" y="149628"/>
                </a:lnTo>
                <a:lnTo>
                  <a:pt x="131254" y="3599"/>
                </a:lnTo>
                <a:close/>
              </a:path>
            </a:pathLst>
          </a:custGeom>
          <a:solidFill>
            <a:schemeClr val="lt2"/>
          </a:solidFill>
          <a:ln>
            <a:noFill/>
          </a:ln>
        </p:spPr>
        <p:txBody>
          <a:bodyPr/>
          <a:lstStyle/>
          <a:p>
            <a:endParaRPr lang="es-CO"/>
          </a:p>
        </p:txBody>
      </p:sp>
      <p:sp>
        <p:nvSpPr>
          <p:cNvPr id="1329" name="Google Shape;1329;p51"/>
          <p:cNvSpPr txBox="1">
            <a:spLocks noGrp="1"/>
          </p:cNvSpPr>
          <p:nvPr>
            <p:ph type="title"/>
          </p:nvPr>
        </p:nvSpPr>
        <p:spPr>
          <a:xfrm>
            <a:off x="542509" y="596221"/>
            <a:ext cx="3736500" cy="989189"/>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b="1" dirty="0"/>
              <a:t>¿Por qué existe el SSSI?</a:t>
            </a:r>
            <a:endParaRPr b="1" dirty="0"/>
          </a:p>
        </p:txBody>
      </p:sp>
      <p:grpSp>
        <p:nvGrpSpPr>
          <p:cNvPr id="1330" name="Google Shape;1330;p51"/>
          <p:cNvGrpSpPr/>
          <p:nvPr/>
        </p:nvGrpSpPr>
        <p:grpSpPr>
          <a:xfrm>
            <a:off x="4906850" y="1482051"/>
            <a:ext cx="8215420" cy="3289101"/>
            <a:chOff x="5135450" y="1310601"/>
            <a:chExt cx="8215420" cy="3289101"/>
          </a:xfrm>
        </p:grpSpPr>
        <p:sp>
          <p:nvSpPr>
            <p:cNvPr id="1331" name="Google Shape;1331;p51"/>
            <p:cNvSpPr/>
            <p:nvPr/>
          </p:nvSpPr>
          <p:spPr>
            <a:xfrm flipH="1">
              <a:off x="8215464" y="2306025"/>
              <a:ext cx="285999" cy="590356"/>
            </a:xfrm>
            <a:custGeom>
              <a:avLst/>
              <a:gdLst/>
              <a:ahLst/>
              <a:cxnLst/>
              <a:rect l="l" t="t" r="r" b="b"/>
              <a:pathLst>
                <a:path w="4978" h="10276" extrusionOk="0">
                  <a:moveTo>
                    <a:pt x="3692" y="1"/>
                  </a:moveTo>
                  <a:cubicBezTo>
                    <a:pt x="3692" y="1"/>
                    <a:pt x="2572" y="679"/>
                    <a:pt x="1965" y="1370"/>
                  </a:cubicBezTo>
                  <a:cubicBezTo>
                    <a:pt x="1334" y="2049"/>
                    <a:pt x="1" y="9228"/>
                    <a:pt x="989" y="9764"/>
                  </a:cubicBezTo>
                  <a:cubicBezTo>
                    <a:pt x="2001" y="10276"/>
                    <a:pt x="4978" y="9764"/>
                    <a:pt x="4978" y="9764"/>
                  </a:cubicBezTo>
                  <a:lnTo>
                    <a:pt x="4978" y="5001"/>
                  </a:lnTo>
                  <a:close/>
                </a:path>
              </a:pathLst>
            </a:custGeom>
            <a:solidFill>
              <a:srgbClr val="E3E7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2" name="Google Shape;1332;p51"/>
            <p:cNvSpPr/>
            <p:nvPr/>
          </p:nvSpPr>
          <p:spPr>
            <a:xfrm flipH="1">
              <a:off x="8215464" y="2306025"/>
              <a:ext cx="285999" cy="574040"/>
            </a:xfrm>
            <a:custGeom>
              <a:avLst/>
              <a:gdLst/>
              <a:ahLst/>
              <a:cxnLst/>
              <a:rect l="l" t="t" r="r" b="b"/>
              <a:pathLst>
                <a:path w="4978" h="9992" extrusionOk="0">
                  <a:moveTo>
                    <a:pt x="3692" y="1"/>
                  </a:moveTo>
                  <a:cubicBezTo>
                    <a:pt x="3692" y="1"/>
                    <a:pt x="2572" y="679"/>
                    <a:pt x="1965" y="1370"/>
                  </a:cubicBezTo>
                  <a:cubicBezTo>
                    <a:pt x="1334" y="2049"/>
                    <a:pt x="1" y="9228"/>
                    <a:pt x="989" y="9764"/>
                  </a:cubicBezTo>
                  <a:cubicBezTo>
                    <a:pt x="1326" y="9934"/>
                    <a:pt x="1882" y="9991"/>
                    <a:pt x="2473" y="9991"/>
                  </a:cubicBezTo>
                  <a:cubicBezTo>
                    <a:pt x="3655" y="9991"/>
                    <a:pt x="4978" y="9764"/>
                    <a:pt x="4978" y="9764"/>
                  </a:cubicBezTo>
                  <a:lnTo>
                    <a:pt x="4978" y="5001"/>
                  </a:lnTo>
                  <a:lnTo>
                    <a:pt x="369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3" name="Google Shape;1333;p51"/>
            <p:cNvSpPr/>
            <p:nvPr/>
          </p:nvSpPr>
          <p:spPr>
            <a:xfrm flipH="1">
              <a:off x="8255164" y="2663783"/>
              <a:ext cx="454219" cy="172407"/>
            </a:xfrm>
            <a:custGeom>
              <a:avLst/>
              <a:gdLst/>
              <a:ahLst/>
              <a:cxnLst/>
              <a:rect l="l" t="t" r="r" b="b"/>
              <a:pathLst>
                <a:path w="7906" h="3001" extrusionOk="0">
                  <a:moveTo>
                    <a:pt x="3722" y="0"/>
                  </a:moveTo>
                  <a:cubicBezTo>
                    <a:pt x="2903" y="0"/>
                    <a:pt x="2091" y="116"/>
                    <a:pt x="1488" y="441"/>
                  </a:cubicBezTo>
                  <a:cubicBezTo>
                    <a:pt x="0" y="1227"/>
                    <a:pt x="226" y="3001"/>
                    <a:pt x="226" y="3001"/>
                  </a:cubicBezTo>
                  <a:lnTo>
                    <a:pt x="7906" y="3001"/>
                  </a:lnTo>
                  <a:cubicBezTo>
                    <a:pt x="7906" y="3001"/>
                    <a:pt x="7727" y="763"/>
                    <a:pt x="6715" y="441"/>
                  </a:cubicBezTo>
                  <a:cubicBezTo>
                    <a:pt x="6116" y="244"/>
                    <a:pt x="4911" y="0"/>
                    <a:pt x="372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4" name="Google Shape;1334;p51"/>
            <p:cNvSpPr/>
            <p:nvPr/>
          </p:nvSpPr>
          <p:spPr>
            <a:xfrm>
              <a:off x="5135450" y="4507265"/>
              <a:ext cx="8215420" cy="92437"/>
            </a:xfrm>
            <a:custGeom>
              <a:avLst/>
              <a:gdLst/>
              <a:ahLst/>
              <a:cxnLst/>
              <a:rect l="l" t="t" r="r" b="b"/>
              <a:pathLst>
                <a:path w="142995" h="1609" extrusionOk="0">
                  <a:moveTo>
                    <a:pt x="71498" y="1"/>
                  </a:moveTo>
                  <a:cubicBezTo>
                    <a:pt x="52543" y="1"/>
                    <a:pt x="34350" y="84"/>
                    <a:pt x="20944" y="239"/>
                  </a:cubicBezTo>
                  <a:cubicBezTo>
                    <a:pt x="7537" y="394"/>
                    <a:pt x="1" y="596"/>
                    <a:pt x="1" y="811"/>
                  </a:cubicBezTo>
                  <a:cubicBezTo>
                    <a:pt x="1" y="1025"/>
                    <a:pt x="7537" y="1227"/>
                    <a:pt x="20944" y="1370"/>
                  </a:cubicBezTo>
                  <a:cubicBezTo>
                    <a:pt x="34350" y="1525"/>
                    <a:pt x="52543" y="1608"/>
                    <a:pt x="71498" y="1608"/>
                  </a:cubicBezTo>
                  <a:cubicBezTo>
                    <a:pt x="90464" y="1608"/>
                    <a:pt x="108645" y="1525"/>
                    <a:pt x="122052" y="1370"/>
                  </a:cubicBezTo>
                  <a:cubicBezTo>
                    <a:pt x="135470" y="1227"/>
                    <a:pt x="142995" y="1025"/>
                    <a:pt x="142995" y="811"/>
                  </a:cubicBezTo>
                  <a:cubicBezTo>
                    <a:pt x="142995" y="596"/>
                    <a:pt x="135470" y="394"/>
                    <a:pt x="122052" y="239"/>
                  </a:cubicBezTo>
                  <a:cubicBezTo>
                    <a:pt x="108645" y="84"/>
                    <a:pt x="90464" y="1"/>
                    <a:pt x="71498" y="1"/>
                  </a:cubicBezTo>
                  <a:close/>
                </a:path>
              </a:pathLst>
            </a:custGeom>
            <a:solidFill>
              <a:srgbClr val="E7EB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5" name="Google Shape;1335;p51"/>
            <p:cNvSpPr/>
            <p:nvPr/>
          </p:nvSpPr>
          <p:spPr>
            <a:xfrm>
              <a:off x="5135450" y="4507265"/>
              <a:ext cx="8215420" cy="92437"/>
            </a:xfrm>
            <a:custGeom>
              <a:avLst/>
              <a:gdLst/>
              <a:ahLst/>
              <a:cxnLst/>
              <a:rect l="l" t="t" r="r" b="b"/>
              <a:pathLst>
                <a:path w="142995" h="1609" extrusionOk="0">
                  <a:moveTo>
                    <a:pt x="71498" y="1"/>
                  </a:moveTo>
                  <a:cubicBezTo>
                    <a:pt x="52543" y="1"/>
                    <a:pt x="34350" y="84"/>
                    <a:pt x="20944" y="239"/>
                  </a:cubicBezTo>
                  <a:cubicBezTo>
                    <a:pt x="7537" y="394"/>
                    <a:pt x="1" y="596"/>
                    <a:pt x="1" y="811"/>
                  </a:cubicBezTo>
                  <a:cubicBezTo>
                    <a:pt x="1" y="1025"/>
                    <a:pt x="7537" y="1227"/>
                    <a:pt x="20944" y="1370"/>
                  </a:cubicBezTo>
                  <a:cubicBezTo>
                    <a:pt x="34350" y="1525"/>
                    <a:pt x="52543" y="1608"/>
                    <a:pt x="71498" y="1608"/>
                  </a:cubicBezTo>
                  <a:cubicBezTo>
                    <a:pt x="90464" y="1608"/>
                    <a:pt x="108645" y="1525"/>
                    <a:pt x="122052" y="1370"/>
                  </a:cubicBezTo>
                  <a:cubicBezTo>
                    <a:pt x="135470" y="1227"/>
                    <a:pt x="142995" y="1025"/>
                    <a:pt x="142995" y="811"/>
                  </a:cubicBezTo>
                  <a:cubicBezTo>
                    <a:pt x="142995" y="596"/>
                    <a:pt x="135470" y="394"/>
                    <a:pt x="122052" y="239"/>
                  </a:cubicBezTo>
                  <a:cubicBezTo>
                    <a:pt x="108645" y="84"/>
                    <a:pt x="90464" y="1"/>
                    <a:pt x="71498" y="1"/>
                  </a:cubicBezTo>
                  <a:close/>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6" name="Google Shape;1336;p51"/>
            <p:cNvSpPr/>
            <p:nvPr/>
          </p:nvSpPr>
          <p:spPr>
            <a:xfrm>
              <a:off x="7401039" y="2123383"/>
              <a:ext cx="829786" cy="1195707"/>
            </a:xfrm>
            <a:custGeom>
              <a:avLst/>
              <a:gdLst/>
              <a:ahLst/>
              <a:cxnLst/>
              <a:rect l="l" t="t" r="r" b="b"/>
              <a:pathLst>
                <a:path w="14443" h="20813" extrusionOk="0">
                  <a:moveTo>
                    <a:pt x="4203" y="1"/>
                  </a:moveTo>
                  <a:cubicBezTo>
                    <a:pt x="1881" y="1"/>
                    <a:pt x="0" y="1894"/>
                    <a:pt x="0" y="4216"/>
                  </a:cubicBezTo>
                  <a:lnTo>
                    <a:pt x="0" y="16598"/>
                  </a:lnTo>
                  <a:cubicBezTo>
                    <a:pt x="0" y="18920"/>
                    <a:pt x="1881" y="20813"/>
                    <a:pt x="4203" y="20813"/>
                  </a:cubicBezTo>
                  <a:lnTo>
                    <a:pt x="10240" y="20813"/>
                  </a:lnTo>
                  <a:cubicBezTo>
                    <a:pt x="12561" y="20813"/>
                    <a:pt x="14442" y="18920"/>
                    <a:pt x="14442" y="16598"/>
                  </a:cubicBezTo>
                  <a:lnTo>
                    <a:pt x="14442" y="4216"/>
                  </a:lnTo>
                  <a:cubicBezTo>
                    <a:pt x="14442" y="1894"/>
                    <a:pt x="12561" y="1"/>
                    <a:pt x="1024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7" name="Google Shape;1337;p51"/>
            <p:cNvSpPr/>
            <p:nvPr/>
          </p:nvSpPr>
          <p:spPr>
            <a:xfrm>
              <a:off x="7234139" y="3330750"/>
              <a:ext cx="1162896" cy="236005"/>
            </a:xfrm>
            <a:custGeom>
              <a:avLst/>
              <a:gdLst/>
              <a:ahLst/>
              <a:cxnLst/>
              <a:rect l="l" t="t" r="r" b="b"/>
              <a:pathLst>
                <a:path w="20241" h="4108" extrusionOk="0">
                  <a:moveTo>
                    <a:pt x="2048" y="0"/>
                  </a:moveTo>
                  <a:cubicBezTo>
                    <a:pt x="917" y="0"/>
                    <a:pt x="0" y="929"/>
                    <a:pt x="0" y="2060"/>
                  </a:cubicBezTo>
                  <a:cubicBezTo>
                    <a:pt x="0" y="3191"/>
                    <a:pt x="917" y="4108"/>
                    <a:pt x="2048" y="4108"/>
                  </a:cubicBezTo>
                  <a:lnTo>
                    <a:pt x="18181" y="4108"/>
                  </a:lnTo>
                  <a:cubicBezTo>
                    <a:pt x="19312" y="4108"/>
                    <a:pt x="20241" y="3191"/>
                    <a:pt x="20241" y="2060"/>
                  </a:cubicBezTo>
                  <a:cubicBezTo>
                    <a:pt x="20241" y="929"/>
                    <a:pt x="19312" y="0"/>
                    <a:pt x="1818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8" name="Google Shape;1338;p51"/>
            <p:cNvSpPr/>
            <p:nvPr/>
          </p:nvSpPr>
          <p:spPr>
            <a:xfrm>
              <a:off x="7127392" y="2306025"/>
              <a:ext cx="285999" cy="590356"/>
            </a:xfrm>
            <a:custGeom>
              <a:avLst/>
              <a:gdLst/>
              <a:ahLst/>
              <a:cxnLst/>
              <a:rect l="l" t="t" r="r" b="b"/>
              <a:pathLst>
                <a:path w="4978" h="10276" extrusionOk="0">
                  <a:moveTo>
                    <a:pt x="3692" y="1"/>
                  </a:moveTo>
                  <a:cubicBezTo>
                    <a:pt x="3692" y="1"/>
                    <a:pt x="2572" y="679"/>
                    <a:pt x="1965" y="1370"/>
                  </a:cubicBezTo>
                  <a:cubicBezTo>
                    <a:pt x="1334" y="2049"/>
                    <a:pt x="1" y="9228"/>
                    <a:pt x="989" y="9764"/>
                  </a:cubicBezTo>
                  <a:cubicBezTo>
                    <a:pt x="2001" y="10276"/>
                    <a:pt x="4978" y="9764"/>
                    <a:pt x="4978" y="9764"/>
                  </a:cubicBezTo>
                  <a:lnTo>
                    <a:pt x="4978" y="5001"/>
                  </a:lnTo>
                  <a:close/>
                </a:path>
              </a:pathLst>
            </a:custGeom>
            <a:solidFill>
              <a:srgbClr val="E3E7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9" name="Google Shape;1339;p51"/>
            <p:cNvSpPr/>
            <p:nvPr/>
          </p:nvSpPr>
          <p:spPr>
            <a:xfrm>
              <a:off x="7127392" y="2306025"/>
              <a:ext cx="285999" cy="574040"/>
            </a:xfrm>
            <a:custGeom>
              <a:avLst/>
              <a:gdLst/>
              <a:ahLst/>
              <a:cxnLst/>
              <a:rect l="l" t="t" r="r" b="b"/>
              <a:pathLst>
                <a:path w="4978" h="9992" extrusionOk="0">
                  <a:moveTo>
                    <a:pt x="3692" y="1"/>
                  </a:moveTo>
                  <a:cubicBezTo>
                    <a:pt x="3692" y="1"/>
                    <a:pt x="2572" y="679"/>
                    <a:pt x="1965" y="1370"/>
                  </a:cubicBezTo>
                  <a:cubicBezTo>
                    <a:pt x="1334" y="2049"/>
                    <a:pt x="1" y="9228"/>
                    <a:pt x="989" y="9764"/>
                  </a:cubicBezTo>
                  <a:cubicBezTo>
                    <a:pt x="1326" y="9934"/>
                    <a:pt x="1882" y="9991"/>
                    <a:pt x="2473" y="9991"/>
                  </a:cubicBezTo>
                  <a:cubicBezTo>
                    <a:pt x="3655" y="9991"/>
                    <a:pt x="4978" y="9764"/>
                    <a:pt x="4978" y="9764"/>
                  </a:cubicBezTo>
                  <a:lnTo>
                    <a:pt x="4978" y="5001"/>
                  </a:lnTo>
                  <a:lnTo>
                    <a:pt x="369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0" name="Google Shape;1340;p51"/>
            <p:cNvSpPr/>
            <p:nvPr/>
          </p:nvSpPr>
          <p:spPr>
            <a:xfrm>
              <a:off x="6919471" y="2663783"/>
              <a:ext cx="454219" cy="172407"/>
            </a:xfrm>
            <a:custGeom>
              <a:avLst/>
              <a:gdLst/>
              <a:ahLst/>
              <a:cxnLst/>
              <a:rect l="l" t="t" r="r" b="b"/>
              <a:pathLst>
                <a:path w="7906" h="3001" extrusionOk="0">
                  <a:moveTo>
                    <a:pt x="3722" y="0"/>
                  </a:moveTo>
                  <a:cubicBezTo>
                    <a:pt x="2903" y="0"/>
                    <a:pt x="2091" y="116"/>
                    <a:pt x="1488" y="441"/>
                  </a:cubicBezTo>
                  <a:cubicBezTo>
                    <a:pt x="0" y="1227"/>
                    <a:pt x="226" y="3001"/>
                    <a:pt x="226" y="3001"/>
                  </a:cubicBezTo>
                  <a:lnTo>
                    <a:pt x="7906" y="3001"/>
                  </a:lnTo>
                  <a:cubicBezTo>
                    <a:pt x="7906" y="3001"/>
                    <a:pt x="7727" y="763"/>
                    <a:pt x="6715" y="441"/>
                  </a:cubicBezTo>
                  <a:cubicBezTo>
                    <a:pt x="6116" y="244"/>
                    <a:pt x="4911" y="0"/>
                    <a:pt x="372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1" name="Google Shape;1341;p51"/>
            <p:cNvSpPr/>
            <p:nvPr/>
          </p:nvSpPr>
          <p:spPr>
            <a:xfrm>
              <a:off x="7338071" y="2190431"/>
              <a:ext cx="961180" cy="926209"/>
            </a:xfrm>
            <a:custGeom>
              <a:avLst/>
              <a:gdLst/>
              <a:ahLst/>
              <a:cxnLst/>
              <a:rect l="l" t="t" r="r" b="b"/>
              <a:pathLst>
                <a:path w="16730" h="16122" extrusionOk="0">
                  <a:moveTo>
                    <a:pt x="8252" y="1"/>
                  </a:moveTo>
                  <a:lnTo>
                    <a:pt x="8252" y="48"/>
                  </a:lnTo>
                  <a:cubicBezTo>
                    <a:pt x="7002" y="286"/>
                    <a:pt x="941" y="1501"/>
                    <a:pt x="1" y="2013"/>
                  </a:cubicBezTo>
                  <a:cubicBezTo>
                    <a:pt x="1" y="2013"/>
                    <a:pt x="1108" y="8585"/>
                    <a:pt x="1156" y="8871"/>
                  </a:cubicBezTo>
                  <a:cubicBezTo>
                    <a:pt x="1191" y="9156"/>
                    <a:pt x="870" y="16122"/>
                    <a:pt x="870" y="16122"/>
                  </a:cubicBezTo>
                  <a:cubicBezTo>
                    <a:pt x="870" y="16122"/>
                    <a:pt x="3001" y="15776"/>
                    <a:pt x="8371" y="15776"/>
                  </a:cubicBezTo>
                  <a:cubicBezTo>
                    <a:pt x="13741" y="15776"/>
                    <a:pt x="15872" y="16122"/>
                    <a:pt x="15872" y="16122"/>
                  </a:cubicBezTo>
                  <a:cubicBezTo>
                    <a:pt x="15872" y="16122"/>
                    <a:pt x="15538" y="9156"/>
                    <a:pt x="15586" y="8871"/>
                  </a:cubicBezTo>
                  <a:cubicBezTo>
                    <a:pt x="15634" y="8585"/>
                    <a:pt x="16729" y="2013"/>
                    <a:pt x="16729" y="2013"/>
                  </a:cubicBezTo>
                  <a:cubicBezTo>
                    <a:pt x="15777" y="1489"/>
                    <a:pt x="9728" y="286"/>
                    <a:pt x="8490" y="48"/>
                  </a:cubicBezTo>
                  <a:lnTo>
                    <a:pt x="8490" y="1"/>
                  </a:lnTo>
                  <a:cubicBezTo>
                    <a:pt x="8490" y="1"/>
                    <a:pt x="8442" y="12"/>
                    <a:pt x="8371" y="12"/>
                  </a:cubicBezTo>
                  <a:cubicBezTo>
                    <a:pt x="8299" y="1"/>
                    <a:pt x="8252" y="1"/>
                    <a:pt x="825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2" name="Google Shape;1342;p51"/>
            <p:cNvSpPr/>
            <p:nvPr/>
          </p:nvSpPr>
          <p:spPr>
            <a:xfrm>
              <a:off x="7479692" y="2197267"/>
              <a:ext cx="688855" cy="187459"/>
            </a:xfrm>
            <a:custGeom>
              <a:avLst/>
              <a:gdLst/>
              <a:ahLst/>
              <a:cxnLst/>
              <a:rect l="l" t="t" r="r" b="b"/>
              <a:pathLst>
                <a:path w="11990" h="3263" extrusionOk="0">
                  <a:moveTo>
                    <a:pt x="5989" y="1"/>
                  </a:moveTo>
                  <a:cubicBezTo>
                    <a:pt x="0" y="1"/>
                    <a:pt x="4013" y="3263"/>
                    <a:pt x="4013" y="3263"/>
                  </a:cubicBezTo>
                  <a:lnTo>
                    <a:pt x="5930" y="2168"/>
                  </a:lnTo>
                  <a:lnTo>
                    <a:pt x="8335" y="3144"/>
                  </a:lnTo>
                  <a:cubicBezTo>
                    <a:pt x="8335" y="3144"/>
                    <a:pt x="11990" y="1"/>
                    <a:pt x="598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3" name="Google Shape;1343;p51"/>
            <p:cNvSpPr/>
            <p:nvPr/>
          </p:nvSpPr>
          <p:spPr>
            <a:xfrm>
              <a:off x="7710192" y="2212780"/>
              <a:ext cx="211195" cy="109040"/>
            </a:xfrm>
            <a:custGeom>
              <a:avLst/>
              <a:gdLst/>
              <a:ahLst/>
              <a:cxnLst/>
              <a:rect l="l" t="t" r="r" b="b"/>
              <a:pathLst>
                <a:path w="3676" h="1898" extrusionOk="0">
                  <a:moveTo>
                    <a:pt x="1605" y="0"/>
                  </a:moveTo>
                  <a:cubicBezTo>
                    <a:pt x="1060" y="0"/>
                    <a:pt x="489" y="52"/>
                    <a:pt x="1" y="207"/>
                  </a:cubicBezTo>
                  <a:lnTo>
                    <a:pt x="1918" y="1898"/>
                  </a:lnTo>
                  <a:lnTo>
                    <a:pt x="3668" y="207"/>
                  </a:lnTo>
                  <a:cubicBezTo>
                    <a:pt x="3676" y="207"/>
                    <a:pt x="2694" y="0"/>
                    <a:pt x="1605" y="0"/>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4" name="Google Shape;1344;p51"/>
            <p:cNvSpPr/>
            <p:nvPr/>
          </p:nvSpPr>
          <p:spPr>
            <a:xfrm>
              <a:off x="7699966" y="2101494"/>
              <a:ext cx="242220" cy="123173"/>
            </a:xfrm>
            <a:custGeom>
              <a:avLst/>
              <a:gdLst/>
              <a:ahLst/>
              <a:cxnLst/>
              <a:rect l="l" t="t" r="r" b="b"/>
              <a:pathLst>
                <a:path w="4216" h="2144" extrusionOk="0">
                  <a:moveTo>
                    <a:pt x="0" y="1"/>
                  </a:moveTo>
                  <a:lnTo>
                    <a:pt x="179" y="2144"/>
                  </a:lnTo>
                  <a:lnTo>
                    <a:pt x="3858" y="2144"/>
                  </a:lnTo>
                  <a:lnTo>
                    <a:pt x="4215" y="1"/>
                  </a:ln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5" name="Google Shape;1345;p51"/>
            <p:cNvSpPr/>
            <p:nvPr/>
          </p:nvSpPr>
          <p:spPr>
            <a:xfrm>
              <a:off x="7699276" y="2101494"/>
              <a:ext cx="242220" cy="88301"/>
            </a:xfrm>
            <a:custGeom>
              <a:avLst/>
              <a:gdLst/>
              <a:ahLst/>
              <a:cxnLst/>
              <a:rect l="l" t="t" r="r" b="b"/>
              <a:pathLst>
                <a:path w="4216" h="1537" extrusionOk="0">
                  <a:moveTo>
                    <a:pt x="0" y="1"/>
                  </a:moveTo>
                  <a:lnTo>
                    <a:pt x="84" y="1013"/>
                  </a:lnTo>
                  <a:cubicBezTo>
                    <a:pt x="786" y="1358"/>
                    <a:pt x="1620" y="1537"/>
                    <a:pt x="2524" y="1537"/>
                  </a:cubicBezTo>
                  <a:cubicBezTo>
                    <a:pt x="3036" y="1537"/>
                    <a:pt x="3525" y="1477"/>
                    <a:pt x="3989" y="1370"/>
                  </a:cubicBezTo>
                  <a:lnTo>
                    <a:pt x="4215" y="1"/>
                  </a:ln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6" name="Google Shape;1346;p51"/>
            <p:cNvSpPr/>
            <p:nvPr/>
          </p:nvSpPr>
          <p:spPr>
            <a:xfrm>
              <a:off x="7489976" y="1823768"/>
              <a:ext cx="143689" cy="143740"/>
            </a:xfrm>
            <a:custGeom>
              <a:avLst/>
              <a:gdLst/>
              <a:ahLst/>
              <a:cxnLst/>
              <a:rect l="l" t="t" r="r" b="b"/>
              <a:pathLst>
                <a:path w="2501" h="2502" extrusionOk="0">
                  <a:moveTo>
                    <a:pt x="1250" y="1"/>
                  </a:moveTo>
                  <a:cubicBezTo>
                    <a:pt x="560" y="1"/>
                    <a:pt x="0" y="560"/>
                    <a:pt x="0" y="1251"/>
                  </a:cubicBezTo>
                  <a:cubicBezTo>
                    <a:pt x="0" y="1930"/>
                    <a:pt x="560" y="2501"/>
                    <a:pt x="1250" y="2501"/>
                  </a:cubicBezTo>
                  <a:cubicBezTo>
                    <a:pt x="1929" y="2501"/>
                    <a:pt x="2500" y="1930"/>
                    <a:pt x="2500" y="1251"/>
                  </a:cubicBezTo>
                  <a:cubicBezTo>
                    <a:pt x="2500" y="560"/>
                    <a:pt x="1941" y="1"/>
                    <a:pt x="1250" y="1"/>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7" name="Google Shape;1347;p51"/>
            <p:cNvSpPr/>
            <p:nvPr/>
          </p:nvSpPr>
          <p:spPr>
            <a:xfrm>
              <a:off x="7547544" y="1886564"/>
              <a:ext cx="60095" cy="43949"/>
            </a:xfrm>
            <a:custGeom>
              <a:avLst/>
              <a:gdLst/>
              <a:ahLst/>
              <a:cxnLst/>
              <a:rect l="l" t="t" r="r" b="b"/>
              <a:pathLst>
                <a:path w="1046" h="765" extrusionOk="0">
                  <a:moveTo>
                    <a:pt x="251" y="0"/>
                  </a:moveTo>
                  <a:cubicBezTo>
                    <a:pt x="204" y="0"/>
                    <a:pt x="156" y="5"/>
                    <a:pt x="105" y="15"/>
                  </a:cubicBezTo>
                  <a:cubicBezTo>
                    <a:pt x="105" y="15"/>
                    <a:pt x="0" y="765"/>
                    <a:pt x="456" y="765"/>
                  </a:cubicBezTo>
                  <a:cubicBezTo>
                    <a:pt x="595" y="765"/>
                    <a:pt x="785" y="695"/>
                    <a:pt x="1046" y="515"/>
                  </a:cubicBezTo>
                  <a:lnTo>
                    <a:pt x="1046" y="515"/>
                  </a:lnTo>
                  <a:cubicBezTo>
                    <a:pt x="1046" y="515"/>
                    <a:pt x="1046" y="515"/>
                    <a:pt x="1046" y="515"/>
                  </a:cubicBezTo>
                  <a:cubicBezTo>
                    <a:pt x="1046" y="515"/>
                    <a:pt x="1046" y="515"/>
                    <a:pt x="1046" y="515"/>
                  </a:cubicBezTo>
                  <a:lnTo>
                    <a:pt x="1046" y="515"/>
                  </a:lnTo>
                  <a:cubicBezTo>
                    <a:pt x="1046" y="515"/>
                    <a:pt x="1046" y="515"/>
                    <a:pt x="1046" y="515"/>
                  </a:cubicBezTo>
                  <a:lnTo>
                    <a:pt x="1046" y="515"/>
                  </a:lnTo>
                  <a:cubicBezTo>
                    <a:pt x="1037" y="511"/>
                    <a:pt x="740" y="0"/>
                    <a:pt x="251" y="0"/>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8" name="Google Shape;1348;p51"/>
            <p:cNvSpPr/>
            <p:nvPr/>
          </p:nvSpPr>
          <p:spPr>
            <a:xfrm>
              <a:off x="7534387" y="1883059"/>
              <a:ext cx="73941" cy="33149"/>
            </a:xfrm>
            <a:custGeom>
              <a:avLst/>
              <a:gdLst/>
              <a:ahLst/>
              <a:cxnLst/>
              <a:rect l="l" t="t" r="r" b="b"/>
              <a:pathLst>
                <a:path w="1287" h="577" extrusionOk="0">
                  <a:moveTo>
                    <a:pt x="518" y="0"/>
                  </a:moveTo>
                  <a:cubicBezTo>
                    <a:pt x="365" y="0"/>
                    <a:pt x="192" y="60"/>
                    <a:pt x="1" y="219"/>
                  </a:cubicBezTo>
                  <a:cubicBezTo>
                    <a:pt x="1" y="219"/>
                    <a:pt x="159" y="130"/>
                    <a:pt x="398" y="130"/>
                  </a:cubicBezTo>
                  <a:cubicBezTo>
                    <a:pt x="636" y="130"/>
                    <a:pt x="956" y="218"/>
                    <a:pt x="1281" y="570"/>
                  </a:cubicBezTo>
                  <a:lnTo>
                    <a:pt x="1281" y="570"/>
                  </a:lnTo>
                  <a:cubicBezTo>
                    <a:pt x="1238" y="507"/>
                    <a:pt x="963" y="0"/>
                    <a:pt x="518" y="0"/>
                  </a:cubicBezTo>
                  <a:close/>
                  <a:moveTo>
                    <a:pt x="1281" y="570"/>
                  </a:moveTo>
                  <a:cubicBezTo>
                    <a:pt x="1284" y="574"/>
                    <a:pt x="1286" y="576"/>
                    <a:pt x="1287" y="576"/>
                  </a:cubicBezTo>
                  <a:cubicBezTo>
                    <a:pt x="1287" y="576"/>
                    <a:pt x="1287" y="576"/>
                    <a:pt x="1287" y="576"/>
                  </a:cubicBezTo>
                  <a:cubicBezTo>
                    <a:pt x="1285" y="574"/>
                    <a:pt x="1283" y="572"/>
                    <a:pt x="1281" y="570"/>
                  </a:cubicBezTo>
                  <a:close/>
                </a:path>
              </a:pathLst>
            </a:custGeom>
            <a:solidFill>
              <a:srgbClr val="D87F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9" name="Google Shape;1349;p51"/>
            <p:cNvSpPr/>
            <p:nvPr/>
          </p:nvSpPr>
          <p:spPr>
            <a:xfrm>
              <a:off x="8056345" y="1810784"/>
              <a:ext cx="143689" cy="143682"/>
            </a:xfrm>
            <a:custGeom>
              <a:avLst/>
              <a:gdLst/>
              <a:ahLst/>
              <a:cxnLst/>
              <a:rect l="l" t="t" r="r" b="b"/>
              <a:pathLst>
                <a:path w="2501" h="2501" extrusionOk="0">
                  <a:moveTo>
                    <a:pt x="1251" y="1"/>
                  </a:moveTo>
                  <a:cubicBezTo>
                    <a:pt x="560" y="1"/>
                    <a:pt x="0" y="548"/>
                    <a:pt x="0" y="1251"/>
                  </a:cubicBezTo>
                  <a:cubicBezTo>
                    <a:pt x="0" y="1929"/>
                    <a:pt x="572" y="2501"/>
                    <a:pt x="1251" y="2501"/>
                  </a:cubicBezTo>
                  <a:cubicBezTo>
                    <a:pt x="1941" y="2501"/>
                    <a:pt x="2501" y="1929"/>
                    <a:pt x="2501" y="1251"/>
                  </a:cubicBezTo>
                  <a:cubicBezTo>
                    <a:pt x="2501" y="560"/>
                    <a:pt x="1941" y="1"/>
                    <a:pt x="1251" y="1"/>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0" name="Google Shape;1350;p51"/>
            <p:cNvSpPr/>
            <p:nvPr/>
          </p:nvSpPr>
          <p:spPr>
            <a:xfrm>
              <a:off x="8082314" y="1874211"/>
              <a:ext cx="60153" cy="43375"/>
            </a:xfrm>
            <a:custGeom>
              <a:avLst/>
              <a:gdLst/>
              <a:ahLst/>
              <a:cxnLst/>
              <a:rect l="l" t="t" r="r" b="b"/>
              <a:pathLst>
                <a:path w="1047" h="755" extrusionOk="0">
                  <a:moveTo>
                    <a:pt x="791" y="0"/>
                  </a:moveTo>
                  <a:cubicBezTo>
                    <a:pt x="297" y="0"/>
                    <a:pt x="1" y="504"/>
                    <a:pt x="1" y="504"/>
                  </a:cubicBezTo>
                  <a:cubicBezTo>
                    <a:pt x="263" y="686"/>
                    <a:pt x="455" y="755"/>
                    <a:pt x="593" y="755"/>
                  </a:cubicBezTo>
                  <a:cubicBezTo>
                    <a:pt x="1046" y="755"/>
                    <a:pt x="941" y="16"/>
                    <a:pt x="941" y="16"/>
                  </a:cubicBezTo>
                  <a:cubicBezTo>
                    <a:pt x="889" y="5"/>
                    <a:pt x="839" y="0"/>
                    <a:pt x="791" y="0"/>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1" name="Google Shape;1351;p51"/>
            <p:cNvSpPr/>
            <p:nvPr/>
          </p:nvSpPr>
          <p:spPr>
            <a:xfrm>
              <a:off x="8081624" y="1869673"/>
              <a:ext cx="73941" cy="33493"/>
            </a:xfrm>
            <a:custGeom>
              <a:avLst/>
              <a:gdLst/>
              <a:ahLst/>
              <a:cxnLst/>
              <a:rect l="l" t="t" r="r" b="b"/>
              <a:pathLst>
                <a:path w="1287" h="583" extrusionOk="0">
                  <a:moveTo>
                    <a:pt x="764" y="0"/>
                  </a:moveTo>
                  <a:cubicBezTo>
                    <a:pt x="307" y="0"/>
                    <a:pt x="30" y="542"/>
                    <a:pt x="3" y="581"/>
                  </a:cubicBezTo>
                  <a:lnTo>
                    <a:pt x="3" y="581"/>
                  </a:lnTo>
                  <a:cubicBezTo>
                    <a:pt x="330" y="225"/>
                    <a:pt x="650" y="136"/>
                    <a:pt x="889" y="136"/>
                  </a:cubicBezTo>
                  <a:cubicBezTo>
                    <a:pt x="1129" y="136"/>
                    <a:pt x="1287" y="226"/>
                    <a:pt x="1287" y="226"/>
                  </a:cubicBezTo>
                  <a:cubicBezTo>
                    <a:pt x="1094" y="62"/>
                    <a:pt x="919" y="0"/>
                    <a:pt x="764" y="0"/>
                  </a:cubicBezTo>
                  <a:close/>
                  <a:moveTo>
                    <a:pt x="3" y="581"/>
                  </a:moveTo>
                  <a:lnTo>
                    <a:pt x="3" y="581"/>
                  </a:lnTo>
                  <a:cubicBezTo>
                    <a:pt x="2" y="581"/>
                    <a:pt x="2" y="582"/>
                    <a:pt x="1" y="583"/>
                  </a:cubicBezTo>
                  <a:cubicBezTo>
                    <a:pt x="1" y="583"/>
                    <a:pt x="2" y="582"/>
                    <a:pt x="3" y="581"/>
                  </a:cubicBezTo>
                  <a:close/>
                </a:path>
              </a:pathLst>
            </a:custGeom>
            <a:solidFill>
              <a:srgbClr val="D87F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2" name="Google Shape;1352;p51"/>
            <p:cNvSpPr/>
            <p:nvPr/>
          </p:nvSpPr>
          <p:spPr>
            <a:xfrm>
              <a:off x="7561792" y="1336742"/>
              <a:ext cx="528103" cy="827050"/>
            </a:xfrm>
            <a:custGeom>
              <a:avLst/>
              <a:gdLst/>
              <a:ahLst/>
              <a:cxnLst/>
              <a:rect l="l" t="t" r="r" b="b"/>
              <a:pathLst>
                <a:path w="9192" h="14396" extrusionOk="0">
                  <a:moveTo>
                    <a:pt x="4596" y="1"/>
                  </a:moveTo>
                  <a:cubicBezTo>
                    <a:pt x="2048" y="1"/>
                    <a:pt x="0" y="1275"/>
                    <a:pt x="0" y="3811"/>
                  </a:cubicBezTo>
                  <a:lnTo>
                    <a:pt x="0" y="10442"/>
                  </a:lnTo>
                  <a:cubicBezTo>
                    <a:pt x="0" y="12966"/>
                    <a:pt x="2048" y="14395"/>
                    <a:pt x="4596" y="14395"/>
                  </a:cubicBezTo>
                  <a:cubicBezTo>
                    <a:pt x="7144" y="14395"/>
                    <a:pt x="9192" y="12978"/>
                    <a:pt x="9192" y="10442"/>
                  </a:cubicBezTo>
                  <a:lnTo>
                    <a:pt x="9192" y="3811"/>
                  </a:lnTo>
                  <a:cubicBezTo>
                    <a:pt x="9192" y="1275"/>
                    <a:pt x="7144" y="1"/>
                    <a:pt x="4596" y="1"/>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3" name="Google Shape;1353;p51"/>
            <p:cNvSpPr/>
            <p:nvPr/>
          </p:nvSpPr>
          <p:spPr>
            <a:xfrm>
              <a:off x="7886687" y="1828594"/>
              <a:ext cx="34242" cy="43145"/>
            </a:xfrm>
            <a:custGeom>
              <a:avLst/>
              <a:gdLst/>
              <a:ahLst/>
              <a:cxnLst/>
              <a:rect l="l" t="t" r="r" b="b"/>
              <a:pathLst>
                <a:path w="596" h="751" extrusionOk="0">
                  <a:moveTo>
                    <a:pt x="298" y="0"/>
                  </a:moveTo>
                  <a:cubicBezTo>
                    <a:pt x="132" y="0"/>
                    <a:pt x="1" y="167"/>
                    <a:pt x="1" y="369"/>
                  </a:cubicBezTo>
                  <a:cubicBezTo>
                    <a:pt x="1" y="584"/>
                    <a:pt x="132" y="750"/>
                    <a:pt x="298" y="750"/>
                  </a:cubicBezTo>
                  <a:cubicBezTo>
                    <a:pt x="453" y="750"/>
                    <a:pt x="596" y="584"/>
                    <a:pt x="596" y="369"/>
                  </a:cubicBezTo>
                  <a:cubicBezTo>
                    <a:pt x="596" y="167"/>
                    <a:pt x="453" y="0"/>
                    <a:pt x="29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4" name="Google Shape;1354;p51"/>
            <p:cNvSpPr/>
            <p:nvPr/>
          </p:nvSpPr>
          <p:spPr>
            <a:xfrm>
              <a:off x="7893524" y="1857435"/>
              <a:ext cx="17178" cy="11777"/>
            </a:xfrm>
            <a:custGeom>
              <a:avLst/>
              <a:gdLst/>
              <a:ahLst/>
              <a:cxnLst/>
              <a:rect l="l" t="t" r="r" b="b"/>
              <a:pathLst>
                <a:path w="299" h="205" extrusionOk="0">
                  <a:moveTo>
                    <a:pt x="118" y="1"/>
                  </a:moveTo>
                  <a:cubicBezTo>
                    <a:pt x="63" y="1"/>
                    <a:pt x="21" y="25"/>
                    <a:pt x="13" y="70"/>
                  </a:cubicBezTo>
                  <a:cubicBezTo>
                    <a:pt x="1" y="129"/>
                    <a:pt x="36" y="189"/>
                    <a:pt x="120" y="201"/>
                  </a:cubicBezTo>
                  <a:cubicBezTo>
                    <a:pt x="136" y="203"/>
                    <a:pt x="152" y="205"/>
                    <a:pt x="167" y="205"/>
                  </a:cubicBezTo>
                  <a:cubicBezTo>
                    <a:pt x="220" y="205"/>
                    <a:pt x="265" y="187"/>
                    <a:pt x="275" y="141"/>
                  </a:cubicBezTo>
                  <a:cubicBezTo>
                    <a:pt x="298" y="82"/>
                    <a:pt x="251" y="22"/>
                    <a:pt x="179" y="10"/>
                  </a:cubicBezTo>
                  <a:cubicBezTo>
                    <a:pt x="158" y="4"/>
                    <a:pt x="137" y="1"/>
                    <a:pt x="118" y="1"/>
                  </a:cubicBezTo>
                  <a:close/>
                </a:path>
              </a:pathLst>
            </a:custGeom>
            <a:solidFill>
              <a:srgbClr val="FFF2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5" name="Google Shape;1355;p51"/>
            <p:cNvSpPr/>
            <p:nvPr/>
          </p:nvSpPr>
          <p:spPr>
            <a:xfrm>
              <a:off x="7886687" y="1791480"/>
              <a:ext cx="46594" cy="17292"/>
            </a:xfrm>
            <a:custGeom>
              <a:avLst/>
              <a:gdLst/>
              <a:ahLst/>
              <a:cxnLst/>
              <a:rect l="l" t="t" r="r" b="b"/>
              <a:pathLst>
                <a:path w="811" h="301" extrusionOk="0">
                  <a:moveTo>
                    <a:pt x="294" y="1"/>
                  </a:moveTo>
                  <a:cubicBezTo>
                    <a:pt x="114" y="1"/>
                    <a:pt x="1" y="110"/>
                    <a:pt x="1" y="110"/>
                  </a:cubicBezTo>
                  <a:cubicBezTo>
                    <a:pt x="89" y="72"/>
                    <a:pt x="174" y="57"/>
                    <a:pt x="254" y="57"/>
                  </a:cubicBezTo>
                  <a:cubicBezTo>
                    <a:pt x="574" y="57"/>
                    <a:pt x="810" y="301"/>
                    <a:pt x="810" y="301"/>
                  </a:cubicBezTo>
                  <a:cubicBezTo>
                    <a:pt x="613" y="67"/>
                    <a:pt x="433" y="1"/>
                    <a:pt x="294" y="1"/>
                  </a:cubicBezTo>
                  <a:close/>
                </a:path>
              </a:pathLst>
            </a:custGeom>
            <a:solidFill>
              <a:srgbClr val="EFA3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6" name="Google Shape;1356;p51"/>
            <p:cNvSpPr/>
            <p:nvPr/>
          </p:nvSpPr>
          <p:spPr>
            <a:xfrm>
              <a:off x="7864108" y="1722364"/>
              <a:ext cx="113641" cy="69400"/>
            </a:xfrm>
            <a:custGeom>
              <a:avLst/>
              <a:gdLst/>
              <a:ahLst/>
              <a:cxnLst/>
              <a:rect l="l" t="t" r="r" b="b"/>
              <a:pathLst>
                <a:path w="1978" h="1208" extrusionOk="0">
                  <a:moveTo>
                    <a:pt x="912" y="1"/>
                  </a:moveTo>
                  <a:cubicBezTo>
                    <a:pt x="555" y="1"/>
                    <a:pt x="243" y="196"/>
                    <a:pt x="132" y="492"/>
                  </a:cubicBezTo>
                  <a:cubicBezTo>
                    <a:pt x="1" y="897"/>
                    <a:pt x="489" y="670"/>
                    <a:pt x="965" y="837"/>
                  </a:cubicBezTo>
                  <a:cubicBezTo>
                    <a:pt x="1304" y="947"/>
                    <a:pt x="1540" y="1208"/>
                    <a:pt x="1696" y="1208"/>
                  </a:cubicBezTo>
                  <a:cubicBezTo>
                    <a:pt x="1759" y="1208"/>
                    <a:pt x="1808" y="1165"/>
                    <a:pt x="1846" y="1051"/>
                  </a:cubicBezTo>
                  <a:cubicBezTo>
                    <a:pt x="1977" y="647"/>
                    <a:pt x="1703" y="194"/>
                    <a:pt x="1227" y="51"/>
                  </a:cubicBezTo>
                  <a:cubicBezTo>
                    <a:pt x="1121" y="17"/>
                    <a:pt x="1014" y="1"/>
                    <a:pt x="91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7" name="Google Shape;1357;p51"/>
            <p:cNvSpPr/>
            <p:nvPr/>
          </p:nvSpPr>
          <p:spPr>
            <a:xfrm>
              <a:off x="7942129" y="1781368"/>
              <a:ext cx="14421" cy="8962"/>
            </a:xfrm>
            <a:custGeom>
              <a:avLst/>
              <a:gdLst/>
              <a:ahLst/>
              <a:cxnLst/>
              <a:rect l="l" t="t" r="r" b="b"/>
              <a:pathLst>
                <a:path w="251" h="156" extrusionOk="0">
                  <a:moveTo>
                    <a:pt x="0" y="1"/>
                  </a:moveTo>
                  <a:cubicBezTo>
                    <a:pt x="83" y="60"/>
                    <a:pt x="179" y="120"/>
                    <a:pt x="250" y="155"/>
                  </a:cubicBezTo>
                  <a:cubicBezTo>
                    <a:pt x="179" y="108"/>
                    <a:pt x="83" y="48"/>
                    <a:pt x="0" y="1"/>
                  </a:cubicBezTo>
                  <a:close/>
                </a:path>
              </a:pathLst>
            </a:custGeom>
            <a:solidFill>
              <a:srgbClr val="FFC8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8" name="Google Shape;1358;p51"/>
            <p:cNvSpPr/>
            <p:nvPr/>
          </p:nvSpPr>
          <p:spPr>
            <a:xfrm>
              <a:off x="7693129" y="1825836"/>
              <a:ext cx="34242" cy="43145"/>
            </a:xfrm>
            <a:custGeom>
              <a:avLst/>
              <a:gdLst/>
              <a:ahLst/>
              <a:cxnLst/>
              <a:rect l="l" t="t" r="r" b="b"/>
              <a:pathLst>
                <a:path w="596" h="751" extrusionOk="0">
                  <a:moveTo>
                    <a:pt x="298" y="1"/>
                  </a:moveTo>
                  <a:cubicBezTo>
                    <a:pt x="131" y="1"/>
                    <a:pt x="0" y="167"/>
                    <a:pt x="0" y="382"/>
                  </a:cubicBezTo>
                  <a:cubicBezTo>
                    <a:pt x="0" y="584"/>
                    <a:pt x="131" y="751"/>
                    <a:pt x="298" y="751"/>
                  </a:cubicBezTo>
                  <a:cubicBezTo>
                    <a:pt x="465" y="751"/>
                    <a:pt x="595" y="584"/>
                    <a:pt x="595" y="382"/>
                  </a:cubicBezTo>
                  <a:cubicBezTo>
                    <a:pt x="595" y="167"/>
                    <a:pt x="465" y="1"/>
                    <a:pt x="29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9" name="Google Shape;1359;p51"/>
            <p:cNvSpPr/>
            <p:nvPr/>
          </p:nvSpPr>
          <p:spPr>
            <a:xfrm>
              <a:off x="7699276" y="1854275"/>
              <a:ext cx="16489" cy="12811"/>
            </a:xfrm>
            <a:custGeom>
              <a:avLst/>
              <a:gdLst/>
              <a:ahLst/>
              <a:cxnLst/>
              <a:rect l="l" t="t" r="r" b="b"/>
              <a:pathLst>
                <a:path w="287" h="223" extrusionOk="0">
                  <a:moveTo>
                    <a:pt x="109" y="1"/>
                  </a:moveTo>
                  <a:cubicBezTo>
                    <a:pt x="61" y="1"/>
                    <a:pt x="20" y="25"/>
                    <a:pt x="12" y="65"/>
                  </a:cubicBezTo>
                  <a:cubicBezTo>
                    <a:pt x="0" y="101"/>
                    <a:pt x="24" y="184"/>
                    <a:pt x="107" y="208"/>
                  </a:cubicBezTo>
                  <a:cubicBezTo>
                    <a:pt x="128" y="218"/>
                    <a:pt x="148" y="222"/>
                    <a:pt x="167" y="222"/>
                  </a:cubicBezTo>
                  <a:cubicBezTo>
                    <a:pt x="215" y="222"/>
                    <a:pt x="254" y="194"/>
                    <a:pt x="262" y="160"/>
                  </a:cubicBezTo>
                  <a:cubicBezTo>
                    <a:pt x="286" y="101"/>
                    <a:pt x="250" y="41"/>
                    <a:pt x="179" y="17"/>
                  </a:cubicBezTo>
                  <a:cubicBezTo>
                    <a:pt x="156" y="6"/>
                    <a:pt x="132" y="1"/>
                    <a:pt x="109" y="1"/>
                  </a:cubicBezTo>
                  <a:close/>
                </a:path>
              </a:pathLst>
            </a:custGeom>
            <a:solidFill>
              <a:srgbClr val="FFF2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0" name="Google Shape;1360;p51"/>
            <p:cNvSpPr/>
            <p:nvPr/>
          </p:nvSpPr>
          <p:spPr>
            <a:xfrm>
              <a:off x="7673250" y="1798891"/>
              <a:ext cx="45905" cy="19476"/>
            </a:xfrm>
            <a:custGeom>
              <a:avLst/>
              <a:gdLst/>
              <a:ahLst/>
              <a:cxnLst/>
              <a:rect l="l" t="t" r="r" b="b"/>
              <a:pathLst>
                <a:path w="799" h="339" extrusionOk="0">
                  <a:moveTo>
                    <a:pt x="513" y="1"/>
                  </a:moveTo>
                  <a:cubicBezTo>
                    <a:pt x="77" y="1"/>
                    <a:pt x="1" y="339"/>
                    <a:pt x="1" y="339"/>
                  </a:cubicBezTo>
                  <a:cubicBezTo>
                    <a:pt x="180" y="74"/>
                    <a:pt x="466" y="28"/>
                    <a:pt x="642" y="28"/>
                  </a:cubicBezTo>
                  <a:cubicBezTo>
                    <a:pt x="736" y="28"/>
                    <a:pt x="799" y="41"/>
                    <a:pt x="799" y="41"/>
                  </a:cubicBezTo>
                  <a:cubicBezTo>
                    <a:pt x="690" y="13"/>
                    <a:pt x="595" y="1"/>
                    <a:pt x="513" y="1"/>
                  </a:cubicBezTo>
                  <a:close/>
                </a:path>
              </a:pathLst>
            </a:custGeom>
            <a:solidFill>
              <a:srgbClr val="EFA3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1" name="Google Shape;1361;p51"/>
            <p:cNvSpPr/>
            <p:nvPr/>
          </p:nvSpPr>
          <p:spPr>
            <a:xfrm>
              <a:off x="7628782" y="1728914"/>
              <a:ext cx="112262" cy="68136"/>
            </a:xfrm>
            <a:custGeom>
              <a:avLst/>
              <a:gdLst/>
              <a:ahLst/>
              <a:cxnLst/>
              <a:rect l="l" t="t" r="r" b="b"/>
              <a:pathLst>
                <a:path w="1954" h="1186" extrusionOk="0">
                  <a:moveTo>
                    <a:pt x="1060" y="0"/>
                  </a:moveTo>
                  <a:cubicBezTo>
                    <a:pt x="963" y="0"/>
                    <a:pt x="863" y="14"/>
                    <a:pt x="763" y="44"/>
                  </a:cubicBezTo>
                  <a:cubicBezTo>
                    <a:pt x="287" y="187"/>
                    <a:pt x="1" y="616"/>
                    <a:pt x="120" y="1021"/>
                  </a:cubicBezTo>
                  <a:cubicBezTo>
                    <a:pt x="155" y="1140"/>
                    <a:pt x="205" y="1185"/>
                    <a:pt x="270" y="1185"/>
                  </a:cubicBezTo>
                  <a:cubicBezTo>
                    <a:pt x="425" y="1185"/>
                    <a:pt x="666" y="931"/>
                    <a:pt x="1001" y="830"/>
                  </a:cubicBezTo>
                  <a:cubicBezTo>
                    <a:pt x="1477" y="699"/>
                    <a:pt x="1954" y="914"/>
                    <a:pt x="1835" y="521"/>
                  </a:cubicBezTo>
                  <a:cubicBezTo>
                    <a:pt x="1741" y="201"/>
                    <a:pt x="1424" y="0"/>
                    <a:pt x="106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2" name="Google Shape;1362;p51"/>
            <p:cNvSpPr/>
            <p:nvPr/>
          </p:nvSpPr>
          <p:spPr>
            <a:xfrm>
              <a:off x="7775861" y="1923678"/>
              <a:ext cx="47973" cy="34010"/>
            </a:xfrm>
            <a:custGeom>
              <a:avLst/>
              <a:gdLst/>
              <a:ahLst/>
              <a:cxnLst/>
              <a:rect l="l" t="t" r="r" b="b"/>
              <a:pathLst>
                <a:path w="835" h="592" extrusionOk="0">
                  <a:moveTo>
                    <a:pt x="834" y="0"/>
                  </a:moveTo>
                  <a:lnTo>
                    <a:pt x="834" y="0"/>
                  </a:lnTo>
                  <a:cubicBezTo>
                    <a:pt x="614" y="131"/>
                    <a:pt x="406" y="164"/>
                    <a:pt x="252" y="164"/>
                  </a:cubicBezTo>
                  <a:cubicBezTo>
                    <a:pt x="99" y="164"/>
                    <a:pt x="1" y="131"/>
                    <a:pt x="1" y="131"/>
                  </a:cubicBezTo>
                  <a:lnTo>
                    <a:pt x="1" y="131"/>
                  </a:lnTo>
                  <a:cubicBezTo>
                    <a:pt x="111" y="473"/>
                    <a:pt x="233" y="591"/>
                    <a:pt x="348" y="591"/>
                  </a:cubicBezTo>
                  <a:cubicBezTo>
                    <a:pt x="607" y="591"/>
                    <a:pt x="834" y="0"/>
                    <a:pt x="834" y="0"/>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3" name="Google Shape;1363;p51"/>
            <p:cNvSpPr/>
            <p:nvPr/>
          </p:nvSpPr>
          <p:spPr>
            <a:xfrm>
              <a:off x="7720304" y="1741726"/>
              <a:ext cx="108298" cy="191826"/>
            </a:xfrm>
            <a:custGeom>
              <a:avLst/>
              <a:gdLst/>
              <a:ahLst/>
              <a:cxnLst/>
              <a:rect l="l" t="t" r="r" b="b"/>
              <a:pathLst>
                <a:path w="1885" h="3339" extrusionOk="0">
                  <a:moveTo>
                    <a:pt x="1682" y="0"/>
                  </a:moveTo>
                  <a:cubicBezTo>
                    <a:pt x="1682" y="1"/>
                    <a:pt x="1730" y="1810"/>
                    <a:pt x="1444" y="2274"/>
                  </a:cubicBezTo>
                  <a:cubicBezTo>
                    <a:pt x="1384" y="2376"/>
                    <a:pt x="1318" y="2413"/>
                    <a:pt x="1248" y="2413"/>
                  </a:cubicBezTo>
                  <a:cubicBezTo>
                    <a:pt x="1064" y="2413"/>
                    <a:pt x="848" y="2159"/>
                    <a:pt x="608" y="2159"/>
                  </a:cubicBezTo>
                  <a:cubicBezTo>
                    <a:pt x="524" y="2159"/>
                    <a:pt x="438" y="2190"/>
                    <a:pt x="349" y="2274"/>
                  </a:cubicBezTo>
                  <a:cubicBezTo>
                    <a:pt x="0" y="2595"/>
                    <a:pt x="534" y="3339"/>
                    <a:pt x="1232" y="3339"/>
                  </a:cubicBezTo>
                  <a:cubicBezTo>
                    <a:pt x="1441" y="3339"/>
                    <a:pt x="1665" y="3272"/>
                    <a:pt x="1885" y="3108"/>
                  </a:cubicBezTo>
                  <a:lnTo>
                    <a:pt x="1682" y="0"/>
                  </a:ln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4" name="Google Shape;1364;p51"/>
            <p:cNvSpPr/>
            <p:nvPr/>
          </p:nvSpPr>
          <p:spPr>
            <a:xfrm>
              <a:off x="7729382" y="1741726"/>
              <a:ext cx="99220" cy="193319"/>
            </a:xfrm>
            <a:custGeom>
              <a:avLst/>
              <a:gdLst/>
              <a:ahLst/>
              <a:cxnLst/>
              <a:rect l="l" t="t" r="r" b="b"/>
              <a:pathLst>
                <a:path w="1727" h="3365" extrusionOk="0">
                  <a:moveTo>
                    <a:pt x="1524" y="0"/>
                  </a:moveTo>
                  <a:cubicBezTo>
                    <a:pt x="1524" y="0"/>
                    <a:pt x="1524" y="95"/>
                    <a:pt x="1512" y="214"/>
                  </a:cubicBezTo>
                  <a:cubicBezTo>
                    <a:pt x="1500" y="381"/>
                    <a:pt x="1488" y="607"/>
                    <a:pt x="1465" y="893"/>
                  </a:cubicBezTo>
                  <a:cubicBezTo>
                    <a:pt x="1453" y="1167"/>
                    <a:pt x="1405" y="1500"/>
                    <a:pt x="1346" y="1822"/>
                  </a:cubicBezTo>
                  <a:cubicBezTo>
                    <a:pt x="1310" y="1988"/>
                    <a:pt x="1262" y="2167"/>
                    <a:pt x="1155" y="2274"/>
                  </a:cubicBezTo>
                  <a:cubicBezTo>
                    <a:pt x="1131" y="2286"/>
                    <a:pt x="1104" y="2292"/>
                    <a:pt x="1075" y="2292"/>
                  </a:cubicBezTo>
                  <a:cubicBezTo>
                    <a:pt x="1045" y="2292"/>
                    <a:pt x="1012" y="2286"/>
                    <a:pt x="977" y="2274"/>
                  </a:cubicBezTo>
                  <a:cubicBezTo>
                    <a:pt x="905" y="2238"/>
                    <a:pt x="834" y="2179"/>
                    <a:pt x="738" y="2143"/>
                  </a:cubicBezTo>
                  <a:cubicBezTo>
                    <a:pt x="655" y="2096"/>
                    <a:pt x="560" y="2048"/>
                    <a:pt x="441" y="2048"/>
                  </a:cubicBezTo>
                  <a:cubicBezTo>
                    <a:pt x="334" y="2048"/>
                    <a:pt x="215" y="2096"/>
                    <a:pt x="143" y="2167"/>
                  </a:cubicBezTo>
                  <a:lnTo>
                    <a:pt x="119" y="2203"/>
                  </a:lnTo>
                  <a:lnTo>
                    <a:pt x="84" y="2227"/>
                  </a:lnTo>
                  <a:cubicBezTo>
                    <a:pt x="72" y="2238"/>
                    <a:pt x="60" y="2274"/>
                    <a:pt x="36" y="2298"/>
                  </a:cubicBezTo>
                  <a:cubicBezTo>
                    <a:pt x="12" y="2357"/>
                    <a:pt x="0" y="2405"/>
                    <a:pt x="0" y="2465"/>
                  </a:cubicBezTo>
                  <a:cubicBezTo>
                    <a:pt x="0" y="2572"/>
                    <a:pt x="12" y="2679"/>
                    <a:pt x="60" y="2762"/>
                  </a:cubicBezTo>
                  <a:cubicBezTo>
                    <a:pt x="131" y="2941"/>
                    <a:pt x="262" y="3072"/>
                    <a:pt x="393" y="3167"/>
                  </a:cubicBezTo>
                  <a:cubicBezTo>
                    <a:pt x="536" y="3250"/>
                    <a:pt x="679" y="3310"/>
                    <a:pt x="834" y="3346"/>
                  </a:cubicBezTo>
                  <a:cubicBezTo>
                    <a:pt x="894" y="3359"/>
                    <a:pt x="953" y="3364"/>
                    <a:pt x="1009" y="3364"/>
                  </a:cubicBezTo>
                  <a:cubicBezTo>
                    <a:pt x="1208" y="3364"/>
                    <a:pt x="1380" y="3294"/>
                    <a:pt x="1500" y="3239"/>
                  </a:cubicBezTo>
                  <a:cubicBezTo>
                    <a:pt x="1572" y="3191"/>
                    <a:pt x="1631" y="3167"/>
                    <a:pt x="1667" y="3131"/>
                  </a:cubicBezTo>
                  <a:cubicBezTo>
                    <a:pt x="1702" y="3108"/>
                    <a:pt x="1726" y="3096"/>
                    <a:pt x="1727" y="3096"/>
                  </a:cubicBezTo>
                  <a:lnTo>
                    <a:pt x="1727" y="3096"/>
                  </a:lnTo>
                  <a:cubicBezTo>
                    <a:pt x="1726" y="3096"/>
                    <a:pt x="1702" y="3108"/>
                    <a:pt x="1667" y="3119"/>
                  </a:cubicBezTo>
                  <a:cubicBezTo>
                    <a:pt x="1631" y="3155"/>
                    <a:pt x="1572" y="3179"/>
                    <a:pt x="1500" y="3215"/>
                  </a:cubicBezTo>
                  <a:cubicBezTo>
                    <a:pt x="1402" y="3253"/>
                    <a:pt x="1269" y="3281"/>
                    <a:pt x="1121" y="3281"/>
                  </a:cubicBezTo>
                  <a:cubicBezTo>
                    <a:pt x="1037" y="3281"/>
                    <a:pt x="948" y="3272"/>
                    <a:pt x="857" y="3250"/>
                  </a:cubicBezTo>
                  <a:cubicBezTo>
                    <a:pt x="726" y="3215"/>
                    <a:pt x="596" y="3155"/>
                    <a:pt x="476" y="3060"/>
                  </a:cubicBezTo>
                  <a:cubicBezTo>
                    <a:pt x="357" y="2977"/>
                    <a:pt x="250" y="2858"/>
                    <a:pt x="191" y="2703"/>
                  </a:cubicBezTo>
                  <a:cubicBezTo>
                    <a:pt x="131" y="2560"/>
                    <a:pt x="143" y="2393"/>
                    <a:pt x="262" y="2298"/>
                  </a:cubicBezTo>
                  <a:cubicBezTo>
                    <a:pt x="322" y="2262"/>
                    <a:pt x="381" y="2227"/>
                    <a:pt x="453" y="2227"/>
                  </a:cubicBezTo>
                  <a:cubicBezTo>
                    <a:pt x="536" y="2227"/>
                    <a:pt x="607" y="2262"/>
                    <a:pt x="679" y="2298"/>
                  </a:cubicBezTo>
                  <a:cubicBezTo>
                    <a:pt x="750" y="2346"/>
                    <a:pt x="846" y="2393"/>
                    <a:pt x="929" y="2441"/>
                  </a:cubicBezTo>
                  <a:cubicBezTo>
                    <a:pt x="953" y="2453"/>
                    <a:pt x="977" y="2465"/>
                    <a:pt x="1012" y="2465"/>
                  </a:cubicBezTo>
                  <a:cubicBezTo>
                    <a:pt x="1036" y="2477"/>
                    <a:pt x="1072" y="2477"/>
                    <a:pt x="1096" y="2477"/>
                  </a:cubicBezTo>
                  <a:cubicBezTo>
                    <a:pt x="1155" y="2477"/>
                    <a:pt x="1227" y="2453"/>
                    <a:pt x="1274" y="2405"/>
                  </a:cubicBezTo>
                  <a:cubicBezTo>
                    <a:pt x="1346" y="2334"/>
                    <a:pt x="1393" y="2227"/>
                    <a:pt x="1429" y="2143"/>
                  </a:cubicBezTo>
                  <a:cubicBezTo>
                    <a:pt x="1453" y="2048"/>
                    <a:pt x="1465" y="1965"/>
                    <a:pt x="1488" y="1869"/>
                  </a:cubicBezTo>
                  <a:cubicBezTo>
                    <a:pt x="1512" y="1691"/>
                    <a:pt x="1524" y="1524"/>
                    <a:pt x="1548" y="1369"/>
                  </a:cubicBezTo>
                  <a:cubicBezTo>
                    <a:pt x="1560" y="1214"/>
                    <a:pt x="1560" y="1048"/>
                    <a:pt x="1560" y="917"/>
                  </a:cubicBezTo>
                  <a:cubicBezTo>
                    <a:pt x="1560" y="655"/>
                    <a:pt x="1548" y="417"/>
                    <a:pt x="1548" y="250"/>
                  </a:cubicBezTo>
                  <a:cubicBezTo>
                    <a:pt x="1548" y="83"/>
                    <a:pt x="1524" y="0"/>
                    <a:pt x="1524" y="0"/>
                  </a:cubicBezTo>
                  <a:close/>
                </a:path>
              </a:pathLst>
            </a:custGeom>
            <a:solidFill>
              <a:srgbClr val="E580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5" name="Google Shape;1365;p51"/>
            <p:cNvSpPr/>
            <p:nvPr/>
          </p:nvSpPr>
          <p:spPr>
            <a:xfrm>
              <a:off x="7957124" y="1878520"/>
              <a:ext cx="85604" cy="49292"/>
            </a:xfrm>
            <a:custGeom>
              <a:avLst/>
              <a:gdLst/>
              <a:ahLst/>
              <a:cxnLst/>
              <a:rect l="l" t="t" r="r" b="b"/>
              <a:pathLst>
                <a:path w="1490" h="858" extrusionOk="0">
                  <a:moveTo>
                    <a:pt x="751" y="0"/>
                  </a:moveTo>
                  <a:cubicBezTo>
                    <a:pt x="334" y="0"/>
                    <a:pt x="1" y="191"/>
                    <a:pt x="1" y="429"/>
                  </a:cubicBezTo>
                  <a:cubicBezTo>
                    <a:pt x="1" y="667"/>
                    <a:pt x="346" y="858"/>
                    <a:pt x="751" y="858"/>
                  </a:cubicBezTo>
                  <a:cubicBezTo>
                    <a:pt x="1168" y="858"/>
                    <a:pt x="1489" y="667"/>
                    <a:pt x="1489" y="429"/>
                  </a:cubicBezTo>
                  <a:cubicBezTo>
                    <a:pt x="1489" y="191"/>
                    <a:pt x="1168" y="0"/>
                    <a:pt x="751" y="0"/>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6" name="Google Shape;1366;p51"/>
            <p:cNvSpPr/>
            <p:nvPr/>
          </p:nvSpPr>
          <p:spPr>
            <a:xfrm>
              <a:off x="7584371" y="1878520"/>
              <a:ext cx="85547" cy="49292"/>
            </a:xfrm>
            <a:custGeom>
              <a:avLst/>
              <a:gdLst/>
              <a:ahLst/>
              <a:cxnLst/>
              <a:rect l="l" t="t" r="r" b="b"/>
              <a:pathLst>
                <a:path w="1489" h="858" extrusionOk="0">
                  <a:moveTo>
                    <a:pt x="750" y="0"/>
                  </a:moveTo>
                  <a:cubicBezTo>
                    <a:pt x="333" y="0"/>
                    <a:pt x="0" y="191"/>
                    <a:pt x="0" y="429"/>
                  </a:cubicBezTo>
                  <a:cubicBezTo>
                    <a:pt x="0" y="667"/>
                    <a:pt x="345" y="858"/>
                    <a:pt x="750" y="858"/>
                  </a:cubicBezTo>
                  <a:cubicBezTo>
                    <a:pt x="1167" y="858"/>
                    <a:pt x="1488" y="667"/>
                    <a:pt x="1488" y="429"/>
                  </a:cubicBezTo>
                  <a:cubicBezTo>
                    <a:pt x="1488" y="191"/>
                    <a:pt x="1167" y="0"/>
                    <a:pt x="750" y="0"/>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7" name="Google Shape;1367;p51"/>
            <p:cNvSpPr/>
            <p:nvPr/>
          </p:nvSpPr>
          <p:spPr>
            <a:xfrm>
              <a:off x="7561792" y="1339500"/>
              <a:ext cx="528103" cy="530838"/>
            </a:xfrm>
            <a:custGeom>
              <a:avLst/>
              <a:gdLst/>
              <a:ahLst/>
              <a:cxnLst/>
              <a:rect l="l" t="t" r="r" b="b"/>
              <a:pathLst>
                <a:path w="9192" h="9240" extrusionOk="0">
                  <a:moveTo>
                    <a:pt x="8275" y="1298"/>
                  </a:moveTo>
                  <a:cubicBezTo>
                    <a:pt x="7001" y="310"/>
                    <a:pt x="4501" y="0"/>
                    <a:pt x="2881" y="167"/>
                  </a:cubicBezTo>
                  <a:cubicBezTo>
                    <a:pt x="1191" y="631"/>
                    <a:pt x="0" y="1822"/>
                    <a:pt x="0" y="3751"/>
                  </a:cubicBezTo>
                  <a:lnTo>
                    <a:pt x="0" y="3905"/>
                  </a:lnTo>
                  <a:cubicBezTo>
                    <a:pt x="2477" y="4917"/>
                    <a:pt x="6858" y="3346"/>
                    <a:pt x="6858" y="3346"/>
                  </a:cubicBezTo>
                  <a:cubicBezTo>
                    <a:pt x="7084" y="4870"/>
                    <a:pt x="8180" y="4691"/>
                    <a:pt x="8180" y="4691"/>
                  </a:cubicBezTo>
                  <a:cubicBezTo>
                    <a:pt x="8180" y="7084"/>
                    <a:pt x="9180" y="9239"/>
                    <a:pt x="9180" y="9239"/>
                  </a:cubicBezTo>
                  <a:lnTo>
                    <a:pt x="9180" y="8466"/>
                  </a:lnTo>
                  <a:lnTo>
                    <a:pt x="9180" y="3739"/>
                  </a:lnTo>
                  <a:cubicBezTo>
                    <a:pt x="9192" y="2727"/>
                    <a:pt x="8847" y="1917"/>
                    <a:pt x="8275" y="1298"/>
                  </a:cubicBezTo>
                  <a:close/>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8" name="Google Shape;1368;p51"/>
            <p:cNvSpPr/>
            <p:nvPr/>
          </p:nvSpPr>
          <p:spPr>
            <a:xfrm>
              <a:off x="7483771" y="1310601"/>
              <a:ext cx="667024" cy="561114"/>
            </a:xfrm>
            <a:custGeom>
              <a:avLst/>
              <a:gdLst/>
              <a:ahLst/>
              <a:cxnLst/>
              <a:rect l="l" t="t" r="r" b="b"/>
              <a:pathLst>
                <a:path w="11610" h="9767" extrusionOk="0">
                  <a:moveTo>
                    <a:pt x="5156" y="1"/>
                  </a:moveTo>
                  <a:cubicBezTo>
                    <a:pt x="4406" y="1"/>
                    <a:pt x="3741" y="90"/>
                    <a:pt x="3299" y="253"/>
                  </a:cubicBezTo>
                  <a:cubicBezTo>
                    <a:pt x="1692" y="848"/>
                    <a:pt x="1406" y="1860"/>
                    <a:pt x="1061" y="2337"/>
                  </a:cubicBezTo>
                  <a:cubicBezTo>
                    <a:pt x="763" y="2734"/>
                    <a:pt x="225" y="2767"/>
                    <a:pt x="55" y="2767"/>
                  </a:cubicBezTo>
                  <a:cubicBezTo>
                    <a:pt x="20" y="2767"/>
                    <a:pt x="1" y="2765"/>
                    <a:pt x="1" y="2765"/>
                  </a:cubicBezTo>
                  <a:lnTo>
                    <a:pt x="1" y="2765"/>
                  </a:lnTo>
                  <a:cubicBezTo>
                    <a:pt x="239" y="3242"/>
                    <a:pt x="584" y="3599"/>
                    <a:pt x="1001" y="3849"/>
                  </a:cubicBezTo>
                  <a:cubicBezTo>
                    <a:pt x="1677" y="4259"/>
                    <a:pt x="2547" y="4406"/>
                    <a:pt x="3449" y="4406"/>
                  </a:cubicBezTo>
                  <a:cubicBezTo>
                    <a:pt x="5739" y="4406"/>
                    <a:pt x="8228" y="3456"/>
                    <a:pt x="8228" y="3456"/>
                  </a:cubicBezTo>
                  <a:cubicBezTo>
                    <a:pt x="8411" y="4778"/>
                    <a:pt x="9166" y="4903"/>
                    <a:pt x="9445" y="4903"/>
                  </a:cubicBezTo>
                  <a:cubicBezTo>
                    <a:pt x="9510" y="4903"/>
                    <a:pt x="9550" y="4897"/>
                    <a:pt x="9550" y="4897"/>
                  </a:cubicBezTo>
                  <a:cubicBezTo>
                    <a:pt x="9550" y="7456"/>
                    <a:pt x="10550" y="9766"/>
                    <a:pt x="10550" y="9766"/>
                  </a:cubicBezTo>
                  <a:lnTo>
                    <a:pt x="10550" y="8945"/>
                  </a:lnTo>
                  <a:lnTo>
                    <a:pt x="10740" y="8814"/>
                  </a:lnTo>
                  <a:cubicBezTo>
                    <a:pt x="10740" y="8814"/>
                    <a:pt x="11252" y="3134"/>
                    <a:pt x="11217" y="2920"/>
                  </a:cubicBezTo>
                  <a:cubicBezTo>
                    <a:pt x="11181" y="2694"/>
                    <a:pt x="10550" y="2527"/>
                    <a:pt x="10550" y="2527"/>
                  </a:cubicBezTo>
                  <a:cubicBezTo>
                    <a:pt x="10550" y="2527"/>
                    <a:pt x="11609" y="2503"/>
                    <a:pt x="11371" y="2301"/>
                  </a:cubicBezTo>
                  <a:cubicBezTo>
                    <a:pt x="11276" y="2225"/>
                    <a:pt x="11105" y="2202"/>
                    <a:pt x="10933" y="2202"/>
                  </a:cubicBezTo>
                  <a:cubicBezTo>
                    <a:pt x="10676" y="2202"/>
                    <a:pt x="10419" y="2253"/>
                    <a:pt x="10419" y="2253"/>
                  </a:cubicBezTo>
                  <a:cubicBezTo>
                    <a:pt x="10419" y="2253"/>
                    <a:pt x="11264" y="1860"/>
                    <a:pt x="11062" y="1741"/>
                  </a:cubicBezTo>
                  <a:cubicBezTo>
                    <a:pt x="11038" y="1729"/>
                    <a:pt x="11010" y="1723"/>
                    <a:pt x="10980" y="1723"/>
                  </a:cubicBezTo>
                  <a:cubicBezTo>
                    <a:pt x="10725" y="1723"/>
                    <a:pt x="10288" y="2122"/>
                    <a:pt x="10288" y="2122"/>
                  </a:cubicBezTo>
                  <a:cubicBezTo>
                    <a:pt x="9701" y="620"/>
                    <a:pt x="7135" y="1"/>
                    <a:pt x="515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9" name="Google Shape;1369;p51"/>
            <p:cNvSpPr/>
            <p:nvPr/>
          </p:nvSpPr>
          <p:spPr>
            <a:xfrm>
              <a:off x="7541224" y="1531679"/>
              <a:ext cx="21315" cy="328384"/>
            </a:xfrm>
            <a:custGeom>
              <a:avLst/>
              <a:gdLst/>
              <a:ahLst/>
              <a:cxnLst/>
              <a:rect l="l" t="t" r="r" b="b"/>
              <a:pathLst>
                <a:path w="371" h="5716" extrusionOk="0">
                  <a:moveTo>
                    <a:pt x="1" y="1"/>
                  </a:moveTo>
                  <a:lnTo>
                    <a:pt x="358" y="5716"/>
                  </a:lnTo>
                  <a:lnTo>
                    <a:pt x="370" y="179"/>
                  </a:lnTo>
                  <a:lnTo>
                    <a:pt x="1"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0" name="Google Shape;1370;p51"/>
            <p:cNvSpPr/>
            <p:nvPr/>
          </p:nvSpPr>
          <p:spPr>
            <a:xfrm>
              <a:off x="7806655" y="1953726"/>
              <a:ext cx="63657" cy="41996"/>
            </a:xfrm>
            <a:custGeom>
              <a:avLst/>
              <a:gdLst/>
              <a:ahLst/>
              <a:cxnLst/>
              <a:rect l="l" t="t" r="r" b="b"/>
              <a:pathLst>
                <a:path w="1108" h="731" extrusionOk="0">
                  <a:moveTo>
                    <a:pt x="1108" y="1"/>
                  </a:moveTo>
                  <a:lnTo>
                    <a:pt x="1108" y="1"/>
                  </a:lnTo>
                  <a:cubicBezTo>
                    <a:pt x="1072" y="72"/>
                    <a:pt x="1060" y="132"/>
                    <a:pt x="1036" y="191"/>
                  </a:cubicBezTo>
                  <a:cubicBezTo>
                    <a:pt x="1013" y="251"/>
                    <a:pt x="989" y="311"/>
                    <a:pt x="953" y="370"/>
                  </a:cubicBezTo>
                  <a:cubicBezTo>
                    <a:pt x="894" y="489"/>
                    <a:pt x="822" y="596"/>
                    <a:pt x="703" y="632"/>
                  </a:cubicBezTo>
                  <a:cubicBezTo>
                    <a:pt x="649" y="656"/>
                    <a:pt x="590" y="668"/>
                    <a:pt x="529" y="668"/>
                  </a:cubicBezTo>
                  <a:cubicBezTo>
                    <a:pt x="468" y="668"/>
                    <a:pt x="405" y="656"/>
                    <a:pt x="346" y="632"/>
                  </a:cubicBezTo>
                  <a:cubicBezTo>
                    <a:pt x="227" y="596"/>
                    <a:pt x="108" y="537"/>
                    <a:pt x="1" y="453"/>
                  </a:cubicBezTo>
                  <a:lnTo>
                    <a:pt x="1" y="453"/>
                  </a:lnTo>
                  <a:cubicBezTo>
                    <a:pt x="96" y="561"/>
                    <a:pt x="215" y="632"/>
                    <a:pt x="322" y="680"/>
                  </a:cubicBezTo>
                  <a:cubicBezTo>
                    <a:pt x="394" y="712"/>
                    <a:pt x="470" y="731"/>
                    <a:pt x="547" y="731"/>
                  </a:cubicBezTo>
                  <a:cubicBezTo>
                    <a:pt x="610" y="731"/>
                    <a:pt x="674" y="718"/>
                    <a:pt x="739" y="692"/>
                  </a:cubicBezTo>
                  <a:cubicBezTo>
                    <a:pt x="870" y="620"/>
                    <a:pt x="953" y="501"/>
                    <a:pt x="1013" y="382"/>
                  </a:cubicBezTo>
                  <a:cubicBezTo>
                    <a:pt x="1036" y="322"/>
                    <a:pt x="1060" y="251"/>
                    <a:pt x="1072" y="191"/>
                  </a:cubicBezTo>
                  <a:cubicBezTo>
                    <a:pt x="1096" y="132"/>
                    <a:pt x="1096" y="61"/>
                    <a:pt x="1108" y="1"/>
                  </a:cubicBezTo>
                  <a:close/>
                </a:path>
              </a:pathLst>
            </a:custGeom>
            <a:solidFill>
              <a:srgbClr val="AD55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1" name="Google Shape;1371;p51"/>
            <p:cNvSpPr/>
            <p:nvPr/>
          </p:nvSpPr>
          <p:spPr>
            <a:xfrm>
              <a:off x="7562482" y="2650109"/>
              <a:ext cx="519888" cy="39066"/>
            </a:xfrm>
            <a:custGeom>
              <a:avLst/>
              <a:gdLst/>
              <a:ahLst/>
              <a:cxnLst/>
              <a:rect l="l" t="t" r="r" b="b"/>
              <a:pathLst>
                <a:path w="9049" h="680" extrusionOk="0">
                  <a:moveTo>
                    <a:pt x="0" y="679"/>
                  </a:moveTo>
                  <a:lnTo>
                    <a:pt x="9049" y="48"/>
                  </a:lnTo>
                  <a:cubicBezTo>
                    <a:pt x="9049" y="48"/>
                    <a:pt x="3215" y="1"/>
                    <a:pt x="0" y="679"/>
                  </a:cubicBezTo>
                  <a:close/>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2" name="Google Shape;1372;p51"/>
            <p:cNvSpPr/>
            <p:nvPr/>
          </p:nvSpPr>
          <p:spPr>
            <a:xfrm>
              <a:off x="7066550" y="3079165"/>
              <a:ext cx="1513126" cy="1355590"/>
            </a:xfrm>
            <a:custGeom>
              <a:avLst/>
              <a:gdLst/>
              <a:ahLst/>
              <a:cxnLst/>
              <a:rect l="l" t="t" r="r" b="b"/>
              <a:pathLst>
                <a:path w="26337" h="23596" extrusionOk="0">
                  <a:moveTo>
                    <a:pt x="12312" y="1"/>
                  </a:moveTo>
                  <a:cubicBezTo>
                    <a:pt x="11061" y="1"/>
                    <a:pt x="8598" y="47"/>
                    <a:pt x="6013" y="355"/>
                  </a:cubicBezTo>
                  <a:cubicBezTo>
                    <a:pt x="6013" y="355"/>
                    <a:pt x="6004" y="355"/>
                    <a:pt x="5987" y="355"/>
                  </a:cubicBezTo>
                  <a:cubicBezTo>
                    <a:pt x="5756" y="355"/>
                    <a:pt x="4023" y="427"/>
                    <a:pt x="2084" y="2510"/>
                  </a:cubicBezTo>
                  <a:cubicBezTo>
                    <a:pt x="0" y="4736"/>
                    <a:pt x="4096" y="23596"/>
                    <a:pt x="4096" y="23596"/>
                  </a:cubicBezTo>
                  <a:lnTo>
                    <a:pt x="8025" y="23596"/>
                  </a:lnTo>
                  <a:cubicBezTo>
                    <a:pt x="8025" y="23596"/>
                    <a:pt x="8061" y="7606"/>
                    <a:pt x="8882" y="6463"/>
                  </a:cubicBezTo>
                  <a:lnTo>
                    <a:pt x="17455" y="6463"/>
                  </a:lnTo>
                  <a:cubicBezTo>
                    <a:pt x="18276" y="7606"/>
                    <a:pt x="18312" y="23596"/>
                    <a:pt x="18312" y="23596"/>
                  </a:cubicBezTo>
                  <a:lnTo>
                    <a:pt x="22241" y="23596"/>
                  </a:lnTo>
                  <a:cubicBezTo>
                    <a:pt x="22229" y="23596"/>
                    <a:pt x="26337" y="4736"/>
                    <a:pt x="24253" y="2510"/>
                  </a:cubicBezTo>
                  <a:cubicBezTo>
                    <a:pt x="22314" y="427"/>
                    <a:pt x="20581" y="355"/>
                    <a:pt x="20350" y="355"/>
                  </a:cubicBezTo>
                  <a:cubicBezTo>
                    <a:pt x="20333" y="355"/>
                    <a:pt x="20324" y="355"/>
                    <a:pt x="20324" y="355"/>
                  </a:cubicBezTo>
                  <a:cubicBezTo>
                    <a:pt x="17731" y="47"/>
                    <a:pt x="15271" y="1"/>
                    <a:pt x="14022" y="1"/>
                  </a:cubicBezTo>
                  <a:cubicBezTo>
                    <a:pt x="13482" y="1"/>
                    <a:pt x="13168" y="10"/>
                    <a:pt x="13168" y="10"/>
                  </a:cubicBezTo>
                  <a:cubicBezTo>
                    <a:pt x="13168" y="10"/>
                    <a:pt x="12854" y="1"/>
                    <a:pt x="1231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3" name="Google Shape;1373;p51"/>
            <p:cNvSpPr/>
            <p:nvPr/>
          </p:nvSpPr>
          <p:spPr>
            <a:xfrm>
              <a:off x="7576155" y="3330750"/>
              <a:ext cx="50673" cy="119726"/>
            </a:xfrm>
            <a:custGeom>
              <a:avLst/>
              <a:gdLst/>
              <a:ahLst/>
              <a:cxnLst/>
              <a:rect l="l" t="t" r="r" b="b"/>
              <a:pathLst>
                <a:path w="882" h="2084" extrusionOk="0">
                  <a:moveTo>
                    <a:pt x="0" y="2084"/>
                  </a:moveTo>
                  <a:lnTo>
                    <a:pt x="881" y="0"/>
                  </a:lnTo>
                  <a:lnTo>
                    <a:pt x="429" y="2084"/>
                  </a:lnTo>
                  <a:close/>
                </a:path>
              </a:pathLst>
            </a:custGeom>
            <a:solidFill>
              <a:srgbClr val="4D4D4D">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4" name="Google Shape;1374;p51"/>
            <p:cNvSpPr/>
            <p:nvPr/>
          </p:nvSpPr>
          <p:spPr>
            <a:xfrm>
              <a:off x="8017335" y="3330750"/>
              <a:ext cx="51363" cy="119726"/>
            </a:xfrm>
            <a:custGeom>
              <a:avLst/>
              <a:gdLst/>
              <a:ahLst/>
              <a:cxnLst/>
              <a:rect l="l" t="t" r="r" b="b"/>
              <a:pathLst>
                <a:path w="894" h="2084" extrusionOk="0">
                  <a:moveTo>
                    <a:pt x="894" y="2084"/>
                  </a:moveTo>
                  <a:lnTo>
                    <a:pt x="1" y="0"/>
                  </a:lnTo>
                  <a:lnTo>
                    <a:pt x="441" y="2084"/>
                  </a:lnTo>
                  <a:close/>
                </a:path>
              </a:pathLst>
            </a:custGeom>
            <a:solidFill>
              <a:srgbClr val="4D4D4D">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5" name="Google Shape;1375;p51"/>
            <p:cNvSpPr/>
            <p:nvPr/>
          </p:nvSpPr>
          <p:spPr>
            <a:xfrm>
              <a:off x="7717719" y="3079682"/>
              <a:ext cx="131394" cy="205958"/>
            </a:xfrm>
            <a:custGeom>
              <a:avLst/>
              <a:gdLst/>
              <a:ahLst/>
              <a:cxnLst/>
              <a:rect l="l" t="t" r="r" b="b"/>
              <a:pathLst>
                <a:path w="2287" h="3585" extrusionOk="0">
                  <a:moveTo>
                    <a:pt x="739" y="1"/>
                  </a:moveTo>
                  <a:lnTo>
                    <a:pt x="537" y="1"/>
                  </a:lnTo>
                  <a:cubicBezTo>
                    <a:pt x="346" y="1120"/>
                    <a:pt x="156" y="3561"/>
                    <a:pt x="2287" y="3584"/>
                  </a:cubicBezTo>
                  <a:cubicBezTo>
                    <a:pt x="2287" y="3584"/>
                    <a:pt x="1" y="3346"/>
                    <a:pt x="73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6" name="Google Shape;1376;p51"/>
            <p:cNvSpPr/>
            <p:nvPr/>
          </p:nvSpPr>
          <p:spPr>
            <a:xfrm>
              <a:off x="7457803" y="3408024"/>
              <a:ext cx="47226" cy="975444"/>
            </a:xfrm>
            <a:custGeom>
              <a:avLst/>
              <a:gdLst/>
              <a:ahLst/>
              <a:cxnLst/>
              <a:rect l="l" t="t" r="r" b="b"/>
              <a:pathLst>
                <a:path w="822" h="16979" fill="none" extrusionOk="0">
                  <a:moveTo>
                    <a:pt x="822" y="1"/>
                  </a:moveTo>
                  <a:cubicBezTo>
                    <a:pt x="822" y="1"/>
                    <a:pt x="0" y="7287"/>
                    <a:pt x="584" y="16979"/>
                  </a:cubicBezTo>
                </a:path>
              </a:pathLst>
            </a:custGeom>
            <a:solidFill>
              <a:schemeClr val="dk1"/>
            </a:solidFill>
            <a:ln w="1775" cap="flat" cmpd="sng">
              <a:solidFill>
                <a:schemeClr val="dk1"/>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7" name="Google Shape;1377;p51"/>
            <p:cNvSpPr/>
            <p:nvPr/>
          </p:nvSpPr>
          <p:spPr>
            <a:xfrm>
              <a:off x="8137755" y="3408024"/>
              <a:ext cx="47226" cy="975444"/>
            </a:xfrm>
            <a:custGeom>
              <a:avLst/>
              <a:gdLst/>
              <a:ahLst/>
              <a:cxnLst/>
              <a:rect l="l" t="t" r="r" b="b"/>
              <a:pathLst>
                <a:path w="822" h="16979" fill="none" extrusionOk="0">
                  <a:moveTo>
                    <a:pt x="0" y="1"/>
                  </a:moveTo>
                  <a:cubicBezTo>
                    <a:pt x="0" y="1"/>
                    <a:pt x="822" y="7287"/>
                    <a:pt x="238" y="16979"/>
                  </a:cubicBezTo>
                </a:path>
              </a:pathLst>
            </a:custGeom>
            <a:solidFill>
              <a:schemeClr val="dk1"/>
            </a:solidFill>
            <a:ln w="1775" cap="flat" cmpd="sng">
              <a:solidFill>
                <a:schemeClr val="dk1"/>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8" name="Google Shape;1378;p51"/>
            <p:cNvSpPr/>
            <p:nvPr/>
          </p:nvSpPr>
          <p:spPr>
            <a:xfrm>
              <a:off x="7124692" y="4434760"/>
              <a:ext cx="413888" cy="115015"/>
            </a:xfrm>
            <a:custGeom>
              <a:avLst/>
              <a:gdLst/>
              <a:ahLst/>
              <a:cxnLst/>
              <a:rect l="l" t="t" r="r" b="b"/>
              <a:pathLst>
                <a:path w="7204" h="2002" extrusionOk="0">
                  <a:moveTo>
                    <a:pt x="4155" y="1"/>
                  </a:moveTo>
                  <a:cubicBezTo>
                    <a:pt x="4155" y="1"/>
                    <a:pt x="0" y="310"/>
                    <a:pt x="0" y="2001"/>
                  </a:cubicBezTo>
                  <a:lnTo>
                    <a:pt x="7203" y="2001"/>
                  </a:lnTo>
                  <a:lnTo>
                    <a:pt x="704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9" name="Google Shape;1379;p51"/>
            <p:cNvSpPr/>
            <p:nvPr/>
          </p:nvSpPr>
          <p:spPr>
            <a:xfrm>
              <a:off x="8106961" y="4434760"/>
              <a:ext cx="434398" cy="115015"/>
            </a:xfrm>
            <a:custGeom>
              <a:avLst/>
              <a:gdLst/>
              <a:ahLst/>
              <a:cxnLst/>
              <a:rect l="l" t="t" r="r" b="b"/>
              <a:pathLst>
                <a:path w="7561" h="2002" extrusionOk="0">
                  <a:moveTo>
                    <a:pt x="167" y="1"/>
                  </a:moveTo>
                  <a:lnTo>
                    <a:pt x="0" y="2001"/>
                  </a:lnTo>
                  <a:lnTo>
                    <a:pt x="7561" y="2001"/>
                  </a:lnTo>
                  <a:cubicBezTo>
                    <a:pt x="7561" y="310"/>
                    <a:pt x="3203" y="1"/>
                    <a:pt x="32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0" name="Google Shape;1380;p51"/>
            <p:cNvSpPr/>
            <p:nvPr/>
          </p:nvSpPr>
          <p:spPr>
            <a:xfrm>
              <a:off x="5807187" y="1753331"/>
              <a:ext cx="1084933" cy="818145"/>
            </a:xfrm>
            <a:custGeom>
              <a:avLst/>
              <a:gdLst/>
              <a:ahLst/>
              <a:cxnLst/>
              <a:rect l="l" t="t" r="r" b="b"/>
              <a:pathLst>
                <a:path w="18884" h="14241" extrusionOk="0">
                  <a:moveTo>
                    <a:pt x="1251" y="0"/>
                  </a:moveTo>
                  <a:cubicBezTo>
                    <a:pt x="560" y="0"/>
                    <a:pt x="1" y="572"/>
                    <a:pt x="1" y="1251"/>
                  </a:cubicBezTo>
                  <a:lnTo>
                    <a:pt x="1" y="12990"/>
                  </a:lnTo>
                  <a:cubicBezTo>
                    <a:pt x="1" y="13681"/>
                    <a:pt x="560" y="14240"/>
                    <a:pt x="1251" y="14240"/>
                  </a:cubicBezTo>
                  <a:lnTo>
                    <a:pt x="17634" y="14240"/>
                  </a:lnTo>
                  <a:cubicBezTo>
                    <a:pt x="18312" y="14240"/>
                    <a:pt x="18884" y="13681"/>
                    <a:pt x="18884" y="12990"/>
                  </a:cubicBezTo>
                  <a:lnTo>
                    <a:pt x="18884" y="1251"/>
                  </a:lnTo>
                  <a:cubicBezTo>
                    <a:pt x="18884" y="572"/>
                    <a:pt x="18312" y="0"/>
                    <a:pt x="1763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1" name="Google Shape;1381;p51"/>
            <p:cNvSpPr/>
            <p:nvPr/>
          </p:nvSpPr>
          <p:spPr>
            <a:xfrm>
              <a:off x="5827697" y="1787515"/>
              <a:ext cx="993986" cy="749723"/>
            </a:xfrm>
            <a:custGeom>
              <a:avLst/>
              <a:gdLst/>
              <a:ahLst/>
              <a:cxnLst/>
              <a:rect l="l" t="t" r="r" b="b"/>
              <a:pathLst>
                <a:path w="17301" h="13050" extrusionOk="0">
                  <a:moveTo>
                    <a:pt x="17301" y="11907"/>
                  </a:moveTo>
                  <a:cubicBezTo>
                    <a:pt x="17301" y="12538"/>
                    <a:pt x="16801" y="13050"/>
                    <a:pt x="16158" y="13050"/>
                  </a:cubicBezTo>
                  <a:lnTo>
                    <a:pt x="1144" y="13050"/>
                  </a:lnTo>
                  <a:cubicBezTo>
                    <a:pt x="501" y="13050"/>
                    <a:pt x="1" y="12550"/>
                    <a:pt x="1" y="11907"/>
                  </a:cubicBezTo>
                  <a:lnTo>
                    <a:pt x="1" y="1144"/>
                  </a:lnTo>
                  <a:cubicBezTo>
                    <a:pt x="1" y="513"/>
                    <a:pt x="501" y="1"/>
                    <a:pt x="1144" y="1"/>
                  </a:cubicBezTo>
                  <a:lnTo>
                    <a:pt x="16158" y="1"/>
                  </a:lnTo>
                  <a:cubicBezTo>
                    <a:pt x="16801" y="1"/>
                    <a:pt x="17301" y="513"/>
                    <a:pt x="17301" y="1144"/>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2" name="Google Shape;1382;p51"/>
            <p:cNvSpPr/>
            <p:nvPr/>
          </p:nvSpPr>
          <p:spPr>
            <a:xfrm>
              <a:off x="5991897" y="2044041"/>
              <a:ext cx="554129" cy="418006"/>
            </a:xfrm>
            <a:custGeom>
              <a:avLst/>
              <a:gdLst/>
              <a:ahLst/>
              <a:cxnLst/>
              <a:rect l="l" t="t" r="r" b="b"/>
              <a:pathLst>
                <a:path w="9645" h="7276" extrusionOk="0">
                  <a:moveTo>
                    <a:pt x="9644" y="6644"/>
                  </a:moveTo>
                  <a:cubicBezTo>
                    <a:pt x="9644" y="7001"/>
                    <a:pt x="9359" y="7275"/>
                    <a:pt x="9001" y="7275"/>
                  </a:cubicBezTo>
                  <a:lnTo>
                    <a:pt x="631" y="7275"/>
                  </a:lnTo>
                  <a:cubicBezTo>
                    <a:pt x="274" y="7275"/>
                    <a:pt x="0" y="7001"/>
                    <a:pt x="0" y="6644"/>
                  </a:cubicBezTo>
                  <a:lnTo>
                    <a:pt x="0" y="644"/>
                  </a:lnTo>
                  <a:cubicBezTo>
                    <a:pt x="0" y="286"/>
                    <a:pt x="274" y="1"/>
                    <a:pt x="631" y="1"/>
                  </a:cubicBezTo>
                  <a:lnTo>
                    <a:pt x="9001" y="1"/>
                  </a:lnTo>
                  <a:cubicBezTo>
                    <a:pt x="9359" y="1"/>
                    <a:pt x="9644" y="286"/>
                    <a:pt x="9644" y="644"/>
                  </a:cubicBezTo>
                  <a:close/>
                </a:path>
              </a:pathLst>
            </a:custGeom>
            <a:solidFill>
              <a:srgbClr val="4D4D4D">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3" name="Google Shape;1383;p51"/>
            <p:cNvSpPr/>
            <p:nvPr/>
          </p:nvSpPr>
          <p:spPr>
            <a:xfrm>
              <a:off x="5827697" y="1754021"/>
              <a:ext cx="1065112" cy="816767"/>
            </a:xfrm>
            <a:custGeom>
              <a:avLst/>
              <a:gdLst/>
              <a:ahLst/>
              <a:cxnLst/>
              <a:rect l="l" t="t" r="r" b="b"/>
              <a:pathLst>
                <a:path w="18539" h="14217" extrusionOk="0">
                  <a:moveTo>
                    <a:pt x="894" y="0"/>
                  </a:moveTo>
                  <a:cubicBezTo>
                    <a:pt x="549" y="0"/>
                    <a:pt x="239" y="143"/>
                    <a:pt x="1" y="381"/>
                  </a:cubicBezTo>
                  <a:cubicBezTo>
                    <a:pt x="84" y="358"/>
                    <a:pt x="179" y="346"/>
                    <a:pt x="263" y="346"/>
                  </a:cubicBezTo>
                  <a:lnTo>
                    <a:pt x="16646" y="346"/>
                  </a:lnTo>
                  <a:cubicBezTo>
                    <a:pt x="17336" y="346"/>
                    <a:pt x="17896" y="917"/>
                    <a:pt x="17896" y="1596"/>
                  </a:cubicBezTo>
                  <a:lnTo>
                    <a:pt x="17896" y="13335"/>
                  </a:lnTo>
                  <a:cubicBezTo>
                    <a:pt x="17896" y="13681"/>
                    <a:pt x="17765" y="13990"/>
                    <a:pt x="17539" y="14216"/>
                  </a:cubicBezTo>
                  <a:cubicBezTo>
                    <a:pt x="18110" y="14097"/>
                    <a:pt x="18539" y="13597"/>
                    <a:pt x="18539" y="13002"/>
                  </a:cubicBezTo>
                  <a:lnTo>
                    <a:pt x="18539" y="1251"/>
                  </a:lnTo>
                  <a:cubicBezTo>
                    <a:pt x="18527" y="560"/>
                    <a:pt x="17955" y="0"/>
                    <a:pt x="17277" y="0"/>
                  </a:cubicBezTo>
                  <a:close/>
                </a:path>
              </a:pathLst>
            </a:custGeom>
            <a:solidFill>
              <a:srgbClr val="FFFFFF">
                <a:alpha val="368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4" name="Google Shape;1384;p51"/>
            <p:cNvSpPr/>
            <p:nvPr/>
          </p:nvSpPr>
          <p:spPr>
            <a:xfrm>
              <a:off x="5970008" y="2026920"/>
              <a:ext cx="554129" cy="418006"/>
            </a:xfrm>
            <a:custGeom>
              <a:avLst/>
              <a:gdLst/>
              <a:ahLst/>
              <a:cxnLst/>
              <a:rect l="l" t="t" r="r" b="b"/>
              <a:pathLst>
                <a:path w="9645" h="7276" extrusionOk="0">
                  <a:moveTo>
                    <a:pt x="643" y="1"/>
                  </a:moveTo>
                  <a:cubicBezTo>
                    <a:pt x="286" y="1"/>
                    <a:pt x="0" y="287"/>
                    <a:pt x="0" y="644"/>
                  </a:cubicBezTo>
                  <a:lnTo>
                    <a:pt x="0" y="6645"/>
                  </a:lnTo>
                  <a:cubicBezTo>
                    <a:pt x="0" y="7002"/>
                    <a:pt x="286" y="7276"/>
                    <a:pt x="643" y="7276"/>
                  </a:cubicBezTo>
                  <a:lnTo>
                    <a:pt x="9013" y="7276"/>
                  </a:lnTo>
                  <a:cubicBezTo>
                    <a:pt x="9371" y="7276"/>
                    <a:pt x="9644" y="7002"/>
                    <a:pt x="9644" y="6645"/>
                  </a:cubicBezTo>
                  <a:lnTo>
                    <a:pt x="9644" y="644"/>
                  </a:lnTo>
                  <a:cubicBezTo>
                    <a:pt x="9644" y="287"/>
                    <a:pt x="9371" y="1"/>
                    <a:pt x="9013" y="1"/>
                  </a:cubicBezTo>
                  <a:close/>
                </a:path>
              </a:pathLst>
            </a:custGeom>
            <a:solidFill>
              <a:srgbClr val="4C4C4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5" name="Google Shape;1385;p51"/>
            <p:cNvSpPr/>
            <p:nvPr/>
          </p:nvSpPr>
          <p:spPr>
            <a:xfrm>
              <a:off x="5970008" y="2026920"/>
              <a:ext cx="554129" cy="418006"/>
            </a:xfrm>
            <a:custGeom>
              <a:avLst/>
              <a:gdLst/>
              <a:ahLst/>
              <a:cxnLst/>
              <a:rect l="l" t="t" r="r" b="b"/>
              <a:pathLst>
                <a:path w="9645" h="7276" extrusionOk="0">
                  <a:moveTo>
                    <a:pt x="9644" y="6645"/>
                  </a:moveTo>
                  <a:cubicBezTo>
                    <a:pt x="9644" y="7002"/>
                    <a:pt x="9371" y="7276"/>
                    <a:pt x="9013" y="7276"/>
                  </a:cubicBezTo>
                  <a:lnTo>
                    <a:pt x="643" y="7276"/>
                  </a:lnTo>
                  <a:cubicBezTo>
                    <a:pt x="286" y="7276"/>
                    <a:pt x="0" y="7002"/>
                    <a:pt x="0" y="6645"/>
                  </a:cubicBezTo>
                  <a:lnTo>
                    <a:pt x="0" y="644"/>
                  </a:lnTo>
                  <a:cubicBezTo>
                    <a:pt x="0" y="287"/>
                    <a:pt x="286" y="1"/>
                    <a:pt x="643" y="1"/>
                  </a:cubicBezTo>
                  <a:lnTo>
                    <a:pt x="9013" y="1"/>
                  </a:lnTo>
                  <a:cubicBezTo>
                    <a:pt x="9371" y="1"/>
                    <a:pt x="9644" y="287"/>
                    <a:pt x="9644" y="64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6" name="Google Shape;1386;p51"/>
            <p:cNvSpPr/>
            <p:nvPr/>
          </p:nvSpPr>
          <p:spPr>
            <a:xfrm>
              <a:off x="5981613" y="2026920"/>
              <a:ext cx="542524" cy="417317"/>
            </a:xfrm>
            <a:custGeom>
              <a:avLst/>
              <a:gdLst/>
              <a:ahLst/>
              <a:cxnLst/>
              <a:rect l="l" t="t" r="r" b="b"/>
              <a:pathLst>
                <a:path w="9443" h="7264" extrusionOk="0">
                  <a:moveTo>
                    <a:pt x="441" y="1"/>
                  </a:moveTo>
                  <a:cubicBezTo>
                    <a:pt x="263" y="1"/>
                    <a:pt x="96" y="72"/>
                    <a:pt x="1" y="191"/>
                  </a:cubicBezTo>
                  <a:cubicBezTo>
                    <a:pt x="36" y="180"/>
                    <a:pt x="84" y="180"/>
                    <a:pt x="132" y="180"/>
                  </a:cubicBezTo>
                  <a:lnTo>
                    <a:pt x="8490" y="180"/>
                  </a:lnTo>
                  <a:cubicBezTo>
                    <a:pt x="8847" y="180"/>
                    <a:pt x="9133" y="465"/>
                    <a:pt x="9133" y="822"/>
                  </a:cubicBezTo>
                  <a:lnTo>
                    <a:pt x="9133" y="6823"/>
                  </a:lnTo>
                  <a:cubicBezTo>
                    <a:pt x="9133" y="7002"/>
                    <a:pt x="9061" y="7145"/>
                    <a:pt x="8942" y="7264"/>
                  </a:cubicBezTo>
                  <a:cubicBezTo>
                    <a:pt x="9228" y="7204"/>
                    <a:pt x="9442" y="6954"/>
                    <a:pt x="9442" y="6645"/>
                  </a:cubicBezTo>
                  <a:lnTo>
                    <a:pt x="9442" y="644"/>
                  </a:lnTo>
                  <a:cubicBezTo>
                    <a:pt x="9442" y="287"/>
                    <a:pt x="9169" y="1"/>
                    <a:pt x="881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7" name="Google Shape;1387;p51"/>
            <p:cNvSpPr/>
            <p:nvPr/>
          </p:nvSpPr>
          <p:spPr>
            <a:xfrm>
              <a:off x="5496655" y="2865556"/>
              <a:ext cx="35621" cy="1687536"/>
            </a:xfrm>
            <a:custGeom>
              <a:avLst/>
              <a:gdLst/>
              <a:ahLst/>
              <a:cxnLst/>
              <a:rect l="l" t="t" r="r" b="b"/>
              <a:pathLst>
                <a:path w="620" h="29374" extrusionOk="0">
                  <a:moveTo>
                    <a:pt x="310" y="1"/>
                  </a:moveTo>
                  <a:cubicBezTo>
                    <a:pt x="143" y="1"/>
                    <a:pt x="0" y="144"/>
                    <a:pt x="0" y="322"/>
                  </a:cubicBezTo>
                  <a:lnTo>
                    <a:pt x="0" y="29052"/>
                  </a:lnTo>
                  <a:cubicBezTo>
                    <a:pt x="0" y="29219"/>
                    <a:pt x="131" y="29374"/>
                    <a:pt x="310" y="29374"/>
                  </a:cubicBezTo>
                  <a:cubicBezTo>
                    <a:pt x="476" y="29374"/>
                    <a:pt x="619" y="29231"/>
                    <a:pt x="619" y="29052"/>
                  </a:cubicBezTo>
                  <a:lnTo>
                    <a:pt x="619" y="322"/>
                  </a:lnTo>
                  <a:cubicBezTo>
                    <a:pt x="619" y="156"/>
                    <a:pt x="488" y="1"/>
                    <a:pt x="3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8" name="Google Shape;1388;p51"/>
            <p:cNvSpPr/>
            <p:nvPr/>
          </p:nvSpPr>
          <p:spPr>
            <a:xfrm>
              <a:off x="5812645" y="2865556"/>
              <a:ext cx="36310" cy="1687536"/>
            </a:xfrm>
            <a:custGeom>
              <a:avLst/>
              <a:gdLst/>
              <a:ahLst/>
              <a:cxnLst/>
              <a:rect l="l" t="t" r="r" b="b"/>
              <a:pathLst>
                <a:path w="632" h="29374" extrusionOk="0">
                  <a:moveTo>
                    <a:pt x="310" y="1"/>
                  </a:moveTo>
                  <a:cubicBezTo>
                    <a:pt x="156" y="1"/>
                    <a:pt x="1" y="144"/>
                    <a:pt x="1" y="322"/>
                  </a:cubicBezTo>
                  <a:lnTo>
                    <a:pt x="1" y="29052"/>
                  </a:lnTo>
                  <a:cubicBezTo>
                    <a:pt x="1" y="29219"/>
                    <a:pt x="132" y="29374"/>
                    <a:pt x="310" y="29374"/>
                  </a:cubicBezTo>
                  <a:cubicBezTo>
                    <a:pt x="477" y="29374"/>
                    <a:pt x="632" y="29231"/>
                    <a:pt x="632" y="29052"/>
                  </a:cubicBezTo>
                  <a:lnTo>
                    <a:pt x="632" y="322"/>
                  </a:lnTo>
                  <a:cubicBezTo>
                    <a:pt x="632" y="156"/>
                    <a:pt x="501" y="1"/>
                    <a:pt x="3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9" name="Google Shape;1389;p51"/>
            <p:cNvSpPr/>
            <p:nvPr/>
          </p:nvSpPr>
          <p:spPr>
            <a:xfrm>
              <a:off x="9554424" y="2865556"/>
              <a:ext cx="36310" cy="1687536"/>
            </a:xfrm>
            <a:custGeom>
              <a:avLst/>
              <a:gdLst/>
              <a:ahLst/>
              <a:cxnLst/>
              <a:rect l="l" t="t" r="r" b="b"/>
              <a:pathLst>
                <a:path w="632" h="29374" extrusionOk="0">
                  <a:moveTo>
                    <a:pt x="322" y="1"/>
                  </a:moveTo>
                  <a:cubicBezTo>
                    <a:pt x="155" y="1"/>
                    <a:pt x="0" y="144"/>
                    <a:pt x="0" y="322"/>
                  </a:cubicBezTo>
                  <a:lnTo>
                    <a:pt x="0" y="29052"/>
                  </a:lnTo>
                  <a:cubicBezTo>
                    <a:pt x="0" y="29219"/>
                    <a:pt x="143" y="29374"/>
                    <a:pt x="322" y="29374"/>
                  </a:cubicBezTo>
                  <a:cubicBezTo>
                    <a:pt x="476" y="29374"/>
                    <a:pt x="631" y="29231"/>
                    <a:pt x="631" y="29052"/>
                  </a:cubicBezTo>
                  <a:lnTo>
                    <a:pt x="631" y="322"/>
                  </a:lnTo>
                  <a:cubicBezTo>
                    <a:pt x="631" y="156"/>
                    <a:pt x="500" y="1"/>
                    <a:pt x="32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0" name="Google Shape;1390;p51"/>
            <p:cNvSpPr/>
            <p:nvPr/>
          </p:nvSpPr>
          <p:spPr>
            <a:xfrm>
              <a:off x="9875240" y="2865556"/>
              <a:ext cx="36310" cy="1687536"/>
            </a:xfrm>
            <a:custGeom>
              <a:avLst/>
              <a:gdLst/>
              <a:ahLst/>
              <a:cxnLst/>
              <a:rect l="l" t="t" r="r" b="b"/>
              <a:pathLst>
                <a:path w="632" h="29374" extrusionOk="0">
                  <a:moveTo>
                    <a:pt x="310" y="1"/>
                  </a:moveTo>
                  <a:cubicBezTo>
                    <a:pt x="155" y="1"/>
                    <a:pt x="0" y="144"/>
                    <a:pt x="0" y="322"/>
                  </a:cubicBezTo>
                  <a:lnTo>
                    <a:pt x="0" y="29052"/>
                  </a:lnTo>
                  <a:cubicBezTo>
                    <a:pt x="0" y="29219"/>
                    <a:pt x="131" y="29374"/>
                    <a:pt x="310" y="29374"/>
                  </a:cubicBezTo>
                  <a:cubicBezTo>
                    <a:pt x="476" y="29374"/>
                    <a:pt x="631" y="29231"/>
                    <a:pt x="631" y="29052"/>
                  </a:cubicBezTo>
                  <a:lnTo>
                    <a:pt x="631" y="322"/>
                  </a:lnTo>
                  <a:cubicBezTo>
                    <a:pt x="631" y="156"/>
                    <a:pt x="488" y="1"/>
                    <a:pt x="3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1" name="Google Shape;1391;p51"/>
            <p:cNvSpPr/>
            <p:nvPr/>
          </p:nvSpPr>
          <p:spPr>
            <a:xfrm>
              <a:off x="5368018" y="2836198"/>
              <a:ext cx="4609184" cy="60208"/>
            </a:xfrm>
            <a:custGeom>
              <a:avLst/>
              <a:gdLst/>
              <a:ahLst/>
              <a:cxnLst/>
              <a:rect l="l" t="t" r="r" b="b"/>
              <a:pathLst>
                <a:path w="80226" h="1048" extrusionOk="0">
                  <a:moveTo>
                    <a:pt x="1" y="0"/>
                  </a:moveTo>
                  <a:cubicBezTo>
                    <a:pt x="1" y="572"/>
                    <a:pt x="477" y="1048"/>
                    <a:pt x="1060" y="1048"/>
                  </a:cubicBezTo>
                  <a:lnTo>
                    <a:pt x="79165" y="1048"/>
                  </a:lnTo>
                  <a:cubicBezTo>
                    <a:pt x="79749" y="1048"/>
                    <a:pt x="80225" y="572"/>
                    <a:pt x="8022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2" name="Google Shape;1392;p51"/>
            <p:cNvSpPr/>
            <p:nvPr/>
          </p:nvSpPr>
          <p:spPr>
            <a:xfrm>
              <a:off x="6079455" y="2202036"/>
              <a:ext cx="491851" cy="634133"/>
            </a:xfrm>
            <a:custGeom>
              <a:avLst/>
              <a:gdLst/>
              <a:ahLst/>
              <a:cxnLst/>
              <a:rect l="l" t="t" r="r" b="b"/>
              <a:pathLst>
                <a:path w="8561" h="11038" extrusionOk="0">
                  <a:moveTo>
                    <a:pt x="0" y="1"/>
                  </a:moveTo>
                  <a:cubicBezTo>
                    <a:pt x="0" y="1"/>
                    <a:pt x="84" y="11038"/>
                    <a:pt x="1762" y="11038"/>
                  </a:cubicBezTo>
                  <a:lnTo>
                    <a:pt x="8561" y="11038"/>
                  </a:lnTo>
                  <a:lnTo>
                    <a:pt x="8561" y="10586"/>
                  </a:lnTo>
                  <a:cubicBezTo>
                    <a:pt x="8561" y="10586"/>
                    <a:pt x="6549" y="10562"/>
                    <a:pt x="6144" y="10407"/>
                  </a:cubicBezTo>
                  <a:cubicBezTo>
                    <a:pt x="5751" y="10264"/>
                    <a:pt x="4775" y="9109"/>
                    <a:pt x="4775" y="1"/>
                  </a:cubicBezTo>
                  <a:close/>
                </a:path>
              </a:pathLst>
            </a:custGeom>
            <a:solidFill>
              <a:srgbClr val="4949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3" name="Google Shape;1393;p51"/>
            <p:cNvSpPr/>
            <p:nvPr/>
          </p:nvSpPr>
          <p:spPr>
            <a:xfrm>
              <a:off x="6079455" y="2202036"/>
              <a:ext cx="492540" cy="634133"/>
            </a:xfrm>
            <a:custGeom>
              <a:avLst/>
              <a:gdLst/>
              <a:ahLst/>
              <a:cxnLst/>
              <a:rect l="l" t="t" r="r" b="b"/>
              <a:pathLst>
                <a:path w="8573" h="11038" extrusionOk="0">
                  <a:moveTo>
                    <a:pt x="0" y="1"/>
                  </a:moveTo>
                  <a:lnTo>
                    <a:pt x="4334" y="203"/>
                  </a:lnTo>
                  <a:cubicBezTo>
                    <a:pt x="4334" y="9574"/>
                    <a:pt x="5299" y="10764"/>
                    <a:pt x="5703" y="10919"/>
                  </a:cubicBezTo>
                  <a:cubicBezTo>
                    <a:pt x="5834" y="10955"/>
                    <a:pt x="6144" y="11002"/>
                    <a:pt x="6501" y="11038"/>
                  </a:cubicBezTo>
                  <a:lnTo>
                    <a:pt x="8573" y="11038"/>
                  </a:lnTo>
                  <a:lnTo>
                    <a:pt x="8573" y="10586"/>
                  </a:lnTo>
                  <a:cubicBezTo>
                    <a:pt x="8573" y="10586"/>
                    <a:pt x="6573" y="10562"/>
                    <a:pt x="6168" y="10407"/>
                  </a:cubicBezTo>
                  <a:cubicBezTo>
                    <a:pt x="5763" y="10264"/>
                    <a:pt x="4799" y="9109"/>
                    <a:pt x="4799" y="1"/>
                  </a:cubicBezTo>
                  <a:close/>
                </a:path>
              </a:pathLst>
            </a:custGeom>
            <a:solidFill>
              <a:srgbClr val="FFFFFF">
                <a:alpha val="368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4" name="Google Shape;1394;p51"/>
            <p:cNvSpPr/>
            <p:nvPr/>
          </p:nvSpPr>
          <p:spPr>
            <a:xfrm>
              <a:off x="7238908" y="2765014"/>
              <a:ext cx="1078096" cy="71181"/>
            </a:xfrm>
            <a:custGeom>
              <a:avLst/>
              <a:gdLst/>
              <a:ahLst/>
              <a:cxnLst/>
              <a:rect l="l" t="t" r="r" b="b"/>
              <a:pathLst>
                <a:path w="18765" h="1239" extrusionOk="0">
                  <a:moveTo>
                    <a:pt x="0" y="1"/>
                  </a:moveTo>
                  <a:lnTo>
                    <a:pt x="0" y="1239"/>
                  </a:lnTo>
                  <a:lnTo>
                    <a:pt x="18765" y="1239"/>
                  </a:lnTo>
                  <a:lnTo>
                    <a:pt x="18765" y="1"/>
                  </a:lnTo>
                  <a:close/>
                </a:path>
              </a:pathLst>
            </a:custGeom>
            <a:solidFill>
              <a:srgbClr val="77777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5" name="Google Shape;1395;p51"/>
            <p:cNvSpPr/>
            <p:nvPr/>
          </p:nvSpPr>
          <p:spPr>
            <a:xfrm>
              <a:off x="7238908" y="2765014"/>
              <a:ext cx="1078096" cy="71181"/>
            </a:xfrm>
            <a:custGeom>
              <a:avLst/>
              <a:gdLst/>
              <a:ahLst/>
              <a:cxnLst/>
              <a:rect l="l" t="t" r="r" b="b"/>
              <a:pathLst>
                <a:path w="18765" h="1239" extrusionOk="0">
                  <a:moveTo>
                    <a:pt x="0" y="1"/>
                  </a:moveTo>
                  <a:lnTo>
                    <a:pt x="18765" y="1"/>
                  </a:lnTo>
                  <a:lnTo>
                    <a:pt x="18765" y="1239"/>
                  </a:lnTo>
                  <a:lnTo>
                    <a:pt x="0" y="1239"/>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6" name="Google Shape;1396;p51"/>
            <p:cNvSpPr/>
            <p:nvPr/>
          </p:nvSpPr>
          <p:spPr>
            <a:xfrm>
              <a:off x="7288834" y="2735598"/>
              <a:ext cx="986459" cy="29472"/>
            </a:xfrm>
            <a:custGeom>
              <a:avLst/>
              <a:gdLst/>
              <a:ahLst/>
              <a:cxnLst/>
              <a:rect l="l" t="t" r="r" b="b"/>
              <a:pathLst>
                <a:path w="17170" h="513" extrusionOk="0">
                  <a:moveTo>
                    <a:pt x="1" y="1"/>
                  </a:moveTo>
                  <a:lnTo>
                    <a:pt x="1" y="513"/>
                  </a:lnTo>
                  <a:lnTo>
                    <a:pt x="17169" y="513"/>
                  </a:lnTo>
                  <a:lnTo>
                    <a:pt x="1716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7" name="Google Shape;1397;p51"/>
            <p:cNvSpPr/>
            <p:nvPr/>
          </p:nvSpPr>
          <p:spPr>
            <a:xfrm>
              <a:off x="6848287" y="2721637"/>
              <a:ext cx="320872" cy="114555"/>
            </a:xfrm>
            <a:custGeom>
              <a:avLst/>
              <a:gdLst/>
              <a:ahLst/>
              <a:cxnLst/>
              <a:rect l="l" t="t" r="r" b="b"/>
              <a:pathLst>
                <a:path w="5585" h="1994" extrusionOk="0">
                  <a:moveTo>
                    <a:pt x="3160" y="1"/>
                  </a:moveTo>
                  <a:cubicBezTo>
                    <a:pt x="3097" y="1"/>
                    <a:pt x="3032" y="2"/>
                    <a:pt x="2966" y="6"/>
                  </a:cubicBezTo>
                  <a:cubicBezTo>
                    <a:pt x="537" y="125"/>
                    <a:pt x="1" y="1994"/>
                    <a:pt x="1" y="1994"/>
                  </a:cubicBezTo>
                  <a:lnTo>
                    <a:pt x="5585" y="1994"/>
                  </a:lnTo>
                  <a:cubicBezTo>
                    <a:pt x="5585" y="1994"/>
                    <a:pt x="5394" y="1"/>
                    <a:pt x="316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8" name="Google Shape;1398;p51"/>
            <p:cNvSpPr/>
            <p:nvPr/>
          </p:nvSpPr>
          <p:spPr>
            <a:xfrm>
              <a:off x="6848287" y="2687051"/>
              <a:ext cx="328398" cy="149140"/>
            </a:xfrm>
            <a:custGeom>
              <a:avLst/>
              <a:gdLst/>
              <a:ahLst/>
              <a:cxnLst/>
              <a:rect l="l" t="t" r="r" b="b"/>
              <a:pathLst>
                <a:path w="5716" h="2596" extrusionOk="0">
                  <a:moveTo>
                    <a:pt x="3132" y="0"/>
                  </a:moveTo>
                  <a:cubicBezTo>
                    <a:pt x="537" y="0"/>
                    <a:pt x="1" y="2596"/>
                    <a:pt x="1" y="2596"/>
                  </a:cubicBezTo>
                  <a:cubicBezTo>
                    <a:pt x="519" y="1096"/>
                    <a:pt x="1773" y="908"/>
                    <a:pt x="2368" y="908"/>
                  </a:cubicBezTo>
                  <a:cubicBezTo>
                    <a:pt x="2567" y="908"/>
                    <a:pt x="2692" y="929"/>
                    <a:pt x="2692" y="929"/>
                  </a:cubicBezTo>
                  <a:cubicBezTo>
                    <a:pt x="2692" y="929"/>
                    <a:pt x="2704" y="2513"/>
                    <a:pt x="3275" y="2513"/>
                  </a:cubicBezTo>
                  <a:cubicBezTo>
                    <a:pt x="3835" y="2513"/>
                    <a:pt x="4121" y="727"/>
                    <a:pt x="4121" y="727"/>
                  </a:cubicBezTo>
                  <a:cubicBezTo>
                    <a:pt x="4121" y="727"/>
                    <a:pt x="4829" y="1227"/>
                    <a:pt x="5219" y="1227"/>
                  </a:cubicBezTo>
                  <a:cubicBezTo>
                    <a:pt x="5267" y="1227"/>
                    <a:pt x="5310" y="1220"/>
                    <a:pt x="5347" y="1203"/>
                  </a:cubicBezTo>
                  <a:cubicBezTo>
                    <a:pt x="5549" y="1108"/>
                    <a:pt x="5716" y="0"/>
                    <a:pt x="3132" y="0"/>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9" name="Google Shape;1399;p51"/>
            <p:cNvSpPr/>
            <p:nvPr/>
          </p:nvSpPr>
          <p:spPr>
            <a:xfrm>
              <a:off x="8424000" y="2671273"/>
              <a:ext cx="320879" cy="180721"/>
            </a:xfrm>
            <a:custGeom>
              <a:avLst/>
              <a:gdLst/>
              <a:ahLst/>
              <a:cxnLst/>
              <a:rect l="l" t="t" r="r" b="b"/>
              <a:pathLst>
                <a:path w="6914" h="3894" extrusionOk="0">
                  <a:moveTo>
                    <a:pt x="2657" y="1"/>
                  </a:moveTo>
                  <a:cubicBezTo>
                    <a:pt x="2326" y="1"/>
                    <a:pt x="2027" y="54"/>
                    <a:pt x="1786" y="179"/>
                  </a:cubicBezTo>
                  <a:cubicBezTo>
                    <a:pt x="321" y="929"/>
                    <a:pt x="0" y="2751"/>
                    <a:pt x="0" y="2751"/>
                  </a:cubicBezTo>
                  <a:lnTo>
                    <a:pt x="798" y="2762"/>
                  </a:lnTo>
                  <a:cubicBezTo>
                    <a:pt x="1155" y="2500"/>
                    <a:pt x="1881" y="1524"/>
                    <a:pt x="1881" y="1524"/>
                  </a:cubicBezTo>
                  <a:cubicBezTo>
                    <a:pt x="1881" y="1524"/>
                    <a:pt x="2179" y="3894"/>
                    <a:pt x="2584" y="3894"/>
                  </a:cubicBezTo>
                  <a:cubicBezTo>
                    <a:pt x="2848" y="3894"/>
                    <a:pt x="3064" y="2796"/>
                    <a:pt x="3177" y="2080"/>
                  </a:cubicBezTo>
                  <a:lnTo>
                    <a:pt x="3177" y="2080"/>
                  </a:lnTo>
                  <a:cubicBezTo>
                    <a:pt x="3121" y="2666"/>
                    <a:pt x="3123" y="3467"/>
                    <a:pt x="3559" y="3467"/>
                  </a:cubicBezTo>
                  <a:cubicBezTo>
                    <a:pt x="3571" y="3467"/>
                    <a:pt x="3583" y="3466"/>
                    <a:pt x="3596" y="3465"/>
                  </a:cubicBezTo>
                  <a:cubicBezTo>
                    <a:pt x="4322" y="3393"/>
                    <a:pt x="4132" y="1489"/>
                    <a:pt x="4131" y="1488"/>
                  </a:cubicBezTo>
                  <a:lnTo>
                    <a:pt x="4131" y="1488"/>
                  </a:lnTo>
                  <a:cubicBezTo>
                    <a:pt x="4132" y="1489"/>
                    <a:pt x="4702" y="3702"/>
                    <a:pt x="5325" y="3702"/>
                  </a:cubicBezTo>
                  <a:cubicBezTo>
                    <a:pt x="5387" y="3702"/>
                    <a:pt x="5450" y="3680"/>
                    <a:pt x="5513" y="3632"/>
                  </a:cubicBezTo>
                  <a:cubicBezTo>
                    <a:pt x="6191" y="3096"/>
                    <a:pt x="4822" y="1036"/>
                    <a:pt x="4822" y="1036"/>
                  </a:cubicBezTo>
                  <a:lnTo>
                    <a:pt x="4822" y="1036"/>
                  </a:lnTo>
                  <a:cubicBezTo>
                    <a:pt x="4822" y="1036"/>
                    <a:pt x="6294" y="2006"/>
                    <a:pt x="6764" y="2006"/>
                  </a:cubicBezTo>
                  <a:cubicBezTo>
                    <a:pt x="6859" y="2006"/>
                    <a:pt x="6914" y="1966"/>
                    <a:pt x="6906" y="1869"/>
                  </a:cubicBezTo>
                  <a:cubicBezTo>
                    <a:pt x="6876" y="1401"/>
                    <a:pt x="4347" y="1"/>
                    <a:pt x="2657" y="1"/>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00" name="Google Shape;1400;p51"/>
          <p:cNvSpPr/>
          <p:nvPr/>
        </p:nvSpPr>
        <p:spPr>
          <a:xfrm>
            <a:off x="5830225" y="711450"/>
            <a:ext cx="1229541" cy="832285"/>
          </a:xfrm>
          <a:custGeom>
            <a:avLst/>
            <a:gdLst/>
            <a:ahLst/>
            <a:cxnLst/>
            <a:rect l="l" t="t" r="r" b="b"/>
            <a:pathLst>
              <a:path w="15884" h="10752" extrusionOk="0">
                <a:moveTo>
                  <a:pt x="0" y="1"/>
                </a:moveTo>
                <a:lnTo>
                  <a:pt x="1036" y="10752"/>
                </a:lnTo>
                <a:lnTo>
                  <a:pt x="15336" y="9930"/>
                </a:lnTo>
                <a:lnTo>
                  <a:pt x="15883" y="1"/>
                </a:lnTo>
                <a:close/>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1" name="Google Shape;1401;p51"/>
          <p:cNvSpPr/>
          <p:nvPr/>
        </p:nvSpPr>
        <p:spPr>
          <a:xfrm>
            <a:off x="5789925" y="649775"/>
            <a:ext cx="1229541" cy="832285"/>
          </a:xfrm>
          <a:custGeom>
            <a:avLst/>
            <a:gdLst/>
            <a:ahLst/>
            <a:cxnLst/>
            <a:rect l="l" t="t" r="r" b="b"/>
            <a:pathLst>
              <a:path w="15884" h="10752" extrusionOk="0">
                <a:moveTo>
                  <a:pt x="0" y="1"/>
                </a:moveTo>
                <a:lnTo>
                  <a:pt x="1036" y="10752"/>
                </a:lnTo>
                <a:lnTo>
                  <a:pt x="15336" y="9930"/>
                </a:lnTo>
                <a:lnTo>
                  <a:pt x="1588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5" name="Google Shape;1405;p51"/>
          <p:cNvSpPr/>
          <p:nvPr/>
        </p:nvSpPr>
        <p:spPr>
          <a:xfrm rot="-4499519">
            <a:off x="20722" y="2685499"/>
            <a:ext cx="758080" cy="819458"/>
          </a:xfrm>
          <a:custGeom>
            <a:avLst/>
            <a:gdLst/>
            <a:ahLst/>
            <a:cxnLst/>
            <a:rect l="l" t="t" r="r" b="b"/>
            <a:pathLst>
              <a:path w="45600" h="49292" extrusionOk="0">
                <a:moveTo>
                  <a:pt x="34416" y="1"/>
                </a:moveTo>
                <a:cubicBezTo>
                  <a:pt x="34122" y="1"/>
                  <a:pt x="33824" y="30"/>
                  <a:pt x="33524" y="90"/>
                </a:cubicBezTo>
                <a:lnTo>
                  <a:pt x="4170" y="5560"/>
                </a:lnTo>
                <a:cubicBezTo>
                  <a:pt x="1668" y="5994"/>
                  <a:pt x="0" y="8429"/>
                  <a:pt x="501" y="10931"/>
                </a:cubicBezTo>
                <a:lnTo>
                  <a:pt x="6738" y="44455"/>
                </a:lnTo>
                <a:cubicBezTo>
                  <a:pt x="7149" y="46657"/>
                  <a:pt x="9085" y="48213"/>
                  <a:pt x="11249" y="48213"/>
                </a:cubicBezTo>
                <a:cubicBezTo>
                  <a:pt x="11544" y="48213"/>
                  <a:pt x="11842" y="48184"/>
                  <a:pt x="12142" y="48124"/>
                </a:cubicBezTo>
                <a:lnTo>
                  <a:pt x="30222" y="44755"/>
                </a:lnTo>
                <a:lnTo>
                  <a:pt x="38027" y="49292"/>
                </a:lnTo>
                <a:lnTo>
                  <a:pt x="39528" y="42987"/>
                </a:lnTo>
                <a:lnTo>
                  <a:pt x="41530" y="42620"/>
                </a:lnTo>
                <a:cubicBezTo>
                  <a:pt x="43932" y="42153"/>
                  <a:pt x="45599" y="39785"/>
                  <a:pt x="45166" y="37283"/>
                </a:cubicBezTo>
                <a:lnTo>
                  <a:pt x="38895" y="3759"/>
                </a:lnTo>
                <a:cubicBezTo>
                  <a:pt x="38484" y="1557"/>
                  <a:pt x="36574" y="1"/>
                  <a:pt x="344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4" name="Grupo 93">
            <a:extLst>
              <a:ext uri="{FF2B5EF4-FFF2-40B4-BE49-F238E27FC236}">
                <a16:creationId xmlns:a16="http://schemas.microsoft.com/office/drawing/2014/main" id="{D099BD35-F5F5-4AF1-AF81-EED0B0D05100}"/>
              </a:ext>
            </a:extLst>
          </p:cNvPr>
          <p:cNvGrpSpPr/>
          <p:nvPr/>
        </p:nvGrpSpPr>
        <p:grpSpPr>
          <a:xfrm rot="5034942">
            <a:off x="6030882" y="651976"/>
            <a:ext cx="759320" cy="764581"/>
            <a:chOff x="5234481" y="1824453"/>
            <a:chExt cx="1001110" cy="926126"/>
          </a:xfrm>
        </p:grpSpPr>
        <p:sp>
          <p:nvSpPr>
            <p:cNvPr id="95" name="Google Shape;792;p39">
              <a:extLst>
                <a:ext uri="{FF2B5EF4-FFF2-40B4-BE49-F238E27FC236}">
                  <a16:creationId xmlns:a16="http://schemas.microsoft.com/office/drawing/2014/main" id="{0F5A72A5-7C57-48C3-89F3-EC38015D61C5}"/>
                </a:ext>
              </a:extLst>
            </p:cNvPr>
            <p:cNvSpPr/>
            <p:nvPr/>
          </p:nvSpPr>
          <p:spPr>
            <a:xfrm rot="-4499835">
              <a:off x="5271973" y="1786961"/>
              <a:ext cx="926126" cy="1001110"/>
            </a:xfrm>
            <a:custGeom>
              <a:avLst/>
              <a:gdLst/>
              <a:ahLst/>
              <a:cxnLst/>
              <a:rect l="l" t="t" r="r" b="b"/>
              <a:pathLst>
                <a:path w="45600" h="49292" extrusionOk="0">
                  <a:moveTo>
                    <a:pt x="34416" y="1"/>
                  </a:moveTo>
                  <a:cubicBezTo>
                    <a:pt x="34122" y="1"/>
                    <a:pt x="33824" y="30"/>
                    <a:pt x="33524" y="90"/>
                  </a:cubicBezTo>
                  <a:lnTo>
                    <a:pt x="4170" y="5560"/>
                  </a:lnTo>
                  <a:cubicBezTo>
                    <a:pt x="1668" y="5994"/>
                    <a:pt x="0" y="8429"/>
                    <a:pt x="501" y="10931"/>
                  </a:cubicBezTo>
                  <a:lnTo>
                    <a:pt x="6738" y="44455"/>
                  </a:lnTo>
                  <a:cubicBezTo>
                    <a:pt x="7149" y="46657"/>
                    <a:pt x="9085" y="48213"/>
                    <a:pt x="11249" y="48213"/>
                  </a:cubicBezTo>
                  <a:cubicBezTo>
                    <a:pt x="11544" y="48213"/>
                    <a:pt x="11842" y="48184"/>
                    <a:pt x="12142" y="48124"/>
                  </a:cubicBezTo>
                  <a:lnTo>
                    <a:pt x="30222" y="44755"/>
                  </a:lnTo>
                  <a:lnTo>
                    <a:pt x="38027" y="49292"/>
                  </a:lnTo>
                  <a:lnTo>
                    <a:pt x="39528" y="42987"/>
                  </a:lnTo>
                  <a:lnTo>
                    <a:pt x="41530" y="42620"/>
                  </a:lnTo>
                  <a:cubicBezTo>
                    <a:pt x="43932" y="42153"/>
                    <a:pt x="45599" y="39785"/>
                    <a:pt x="45166" y="37283"/>
                  </a:cubicBezTo>
                  <a:lnTo>
                    <a:pt x="38895" y="3759"/>
                  </a:lnTo>
                  <a:cubicBezTo>
                    <a:pt x="38484" y="1557"/>
                    <a:pt x="36574" y="1"/>
                    <a:pt x="344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lumMod val="50000"/>
                  </a:schemeClr>
                </a:solidFill>
              </a:endParaRPr>
            </a:p>
          </p:txBody>
        </p:sp>
        <p:grpSp>
          <p:nvGrpSpPr>
            <p:cNvPr id="96" name="Google Shape;6087;p65">
              <a:extLst>
                <a:ext uri="{FF2B5EF4-FFF2-40B4-BE49-F238E27FC236}">
                  <a16:creationId xmlns:a16="http://schemas.microsoft.com/office/drawing/2014/main" id="{6AAA823E-678E-45AE-8B3D-33F327EC970A}"/>
                </a:ext>
              </a:extLst>
            </p:cNvPr>
            <p:cNvGrpSpPr/>
            <p:nvPr/>
          </p:nvGrpSpPr>
          <p:grpSpPr>
            <a:xfrm>
              <a:off x="5378275" y="1916089"/>
              <a:ext cx="698104" cy="698208"/>
              <a:chOff x="2565073" y="2075876"/>
              <a:chExt cx="672482" cy="672518"/>
            </a:xfrm>
            <a:solidFill>
              <a:schemeClr val="tx2">
                <a:lumMod val="10000"/>
              </a:schemeClr>
            </a:solidFill>
          </p:grpSpPr>
          <p:sp>
            <p:nvSpPr>
              <p:cNvPr id="97" name="Google Shape;6088;p65">
                <a:extLst>
                  <a:ext uri="{FF2B5EF4-FFF2-40B4-BE49-F238E27FC236}">
                    <a16:creationId xmlns:a16="http://schemas.microsoft.com/office/drawing/2014/main" id="{CFBD968C-EEBE-4810-BED2-6E6C680B5F88}"/>
                  </a:ext>
                </a:extLst>
              </p:cNvPr>
              <p:cNvSpPr/>
              <p:nvPr/>
            </p:nvSpPr>
            <p:spPr>
              <a:xfrm>
                <a:off x="2642193" y="2530650"/>
                <a:ext cx="419588" cy="217743"/>
              </a:xfrm>
              <a:custGeom>
                <a:avLst/>
                <a:gdLst/>
                <a:ahLst/>
                <a:cxnLst/>
                <a:rect l="l" t="t" r="r" b="b"/>
                <a:pathLst>
                  <a:path w="130611" h="67780" extrusionOk="0">
                    <a:moveTo>
                      <a:pt x="28498" y="0"/>
                    </a:moveTo>
                    <a:cubicBezTo>
                      <a:pt x="24484" y="0"/>
                      <a:pt x="20456" y="1023"/>
                      <a:pt x="16802" y="3132"/>
                    </a:cubicBezTo>
                    <a:lnTo>
                      <a:pt x="16191" y="3487"/>
                    </a:lnTo>
                    <a:cubicBezTo>
                      <a:pt x="1795" y="11796"/>
                      <a:pt x="1" y="31826"/>
                      <a:pt x="12628" y="42639"/>
                    </a:cubicBezTo>
                    <a:cubicBezTo>
                      <a:pt x="28340" y="56094"/>
                      <a:pt x="48088" y="64970"/>
                      <a:pt x="69808" y="67207"/>
                    </a:cubicBezTo>
                    <a:cubicBezTo>
                      <a:pt x="70015" y="67227"/>
                      <a:pt x="70217" y="67252"/>
                      <a:pt x="70419" y="67271"/>
                    </a:cubicBezTo>
                    <a:cubicBezTo>
                      <a:pt x="70804" y="67306"/>
                      <a:pt x="71188" y="67345"/>
                      <a:pt x="71572" y="67375"/>
                    </a:cubicBezTo>
                    <a:cubicBezTo>
                      <a:pt x="72080" y="67419"/>
                      <a:pt x="72588" y="67464"/>
                      <a:pt x="73100" y="67498"/>
                    </a:cubicBezTo>
                    <a:lnTo>
                      <a:pt x="73440" y="67523"/>
                    </a:lnTo>
                    <a:cubicBezTo>
                      <a:pt x="75877" y="67694"/>
                      <a:pt x="78323" y="67780"/>
                      <a:pt x="80773" y="67780"/>
                    </a:cubicBezTo>
                    <a:cubicBezTo>
                      <a:pt x="97672" y="67780"/>
                      <a:pt x="114788" y="63683"/>
                      <a:pt x="130611" y="55083"/>
                    </a:cubicBezTo>
                    <a:lnTo>
                      <a:pt x="106348" y="13068"/>
                    </a:lnTo>
                    <a:cubicBezTo>
                      <a:pt x="98422" y="17162"/>
                      <a:pt x="89641" y="19287"/>
                      <a:pt x="80747" y="19287"/>
                    </a:cubicBezTo>
                    <a:cubicBezTo>
                      <a:pt x="79675" y="19287"/>
                      <a:pt x="78601" y="19256"/>
                      <a:pt x="77526" y="19194"/>
                    </a:cubicBezTo>
                    <a:cubicBezTo>
                      <a:pt x="77220" y="19174"/>
                      <a:pt x="76910" y="19149"/>
                      <a:pt x="76599" y="19130"/>
                    </a:cubicBezTo>
                    <a:cubicBezTo>
                      <a:pt x="76072" y="19090"/>
                      <a:pt x="75545" y="19051"/>
                      <a:pt x="75017" y="18997"/>
                    </a:cubicBezTo>
                    <a:cubicBezTo>
                      <a:pt x="74943" y="18992"/>
                      <a:pt x="74865" y="18982"/>
                      <a:pt x="74791" y="18972"/>
                    </a:cubicBezTo>
                    <a:cubicBezTo>
                      <a:pt x="73347" y="18819"/>
                      <a:pt x="71908" y="18612"/>
                      <a:pt x="70478" y="18351"/>
                    </a:cubicBezTo>
                    <a:cubicBezTo>
                      <a:pt x="70409" y="18336"/>
                      <a:pt x="70340" y="18331"/>
                      <a:pt x="70266" y="18317"/>
                    </a:cubicBezTo>
                    <a:cubicBezTo>
                      <a:pt x="60646" y="16518"/>
                      <a:pt x="51666" y="12220"/>
                      <a:pt x="44224" y="5857"/>
                    </a:cubicBezTo>
                    <a:cubicBezTo>
                      <a:pt x="39725" y="2011"/>
                      <a:pt x="34125" y="0"/>
                      <a:pt x="2849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6089;p65">
                <a:extLst>
                  <a:ext uri="{FF2B5EF4-FFF2-40B4-BE49-F238E27FC236}">
                    <a16:creationId xmlns:a16="http://schemas.microsoft.com/office/drawing/2014/main" id="{24B9FA69-DB5A-4076-927D-9A502ADEC2DF}"/>
                  </a:ext>
                </a:extLst>
              </p:cNvPr>
              <p:cNvSpPr/>
              <p:nvPr/>
            </p:nvSpPr>
            <p:spPr>
              <a:xfrm>
                <a:off x="2910083" y="2420918"/>
                <a:ext cx="327379" cy="312727"/>
              </a:xfrm>
              <a:custGeom>
                <a:avLst/>
                <a:gdLst/>
                <a:ahLst/>
                <a:cxnLst/>
                <a:rect l="l" t="t" r="r" b="b"/>
                <a:pathLst>
                  <a:path w="101908" h="97347" extrusionOk="0">
                    <a:moveTo>
                      <a:pt x="53377" y="1"/>
                    </a:moveTo>
                    <a:cubicBezTo>
                      <a:pt x="52884" y="9843"/>
                      <a:pt x="49823" y="19390"/>
                      <a:pt x="44495" y="27689"/>
                    </a:cubicBezTo>
                    <a:lnTo>
                      <a:pt x="44490" y="27684"/>
                    </a:lnTo>
                    <a:cubicBezTo>
                      <a:pt x="37847" y="37980"/>
                      <a:pt x="27936" y="45964"/>
                      <a:pt x="16216" y="50163"/>
                    </a:cubicBezTo>
                    <a:cubicBezTo>
                      <a:pt x="6521" y="53638"/>
                      <a:pt x="1" y="62746"/>
                      <a:pt x="1" y="73041"/>
                    </a:cubicBezTo>
                    <a:cubicBezTo>
                      <a:pt x="1" y="86873"/>
                      <a:pt x="11336" y="97347"/>
                      <a:pt x="24173" y="97347"/>
                    </a:cubicBezTo>
                    <a:cubicBezTo>
                      <a:pt x="26820" y="97347"/>
                      <a:pt x="29530" y="96902"/>
                      <a:pt x="32219" y="95949"/>
                    </a:cubicBezTo>
                    <a:cubicBezTo>
                      <a:pt x="49306" y="89897"/>
                      <a:pt x="64347" y="79537"/>
                      <a:pt x="76048" y="66171"/>
                    </a:cubicBezTo>
                    <a:cubicBezTo>
                      <a:pt x="76329" y="65870"/>
                      <a:pt x="76609" y="65570"/>
                      <a:pt x="76881" y="65254"/>
                    </a:cubicBezTo>
                    <a:cubicBezTo>
                      <a:pt x="92548" y="46905"/>
                      <a:pt x="101267" y="23751"/>
                      <a:pt x="10190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6090;p65">
                <a:extLst>
                  <a:ext uri="{FF2B5EF4-FFF2-40B4-BE49-F238E27FC236}">
                    <a16:creationId xmlns:a16="http://schemas.microsoft.com/office/drawing/2014/main" id="{A987C626-C51C-41B5-B66C-A62ABF60A932}"/>
                  </a:ext>
                </a:extLst>
              </p:cNvPr>
              <p:cNvSpPr/>
              <p:nvPr/>
            </p:nvSpPr>
            <p:spPr>
              <a:xfrm>
                <a:off x="2999034" y="2125384"/>
                <a:ext cx="238522" cy="411351"/>
              </a:xfrm>
              <a:custGeom>
                <a:avLst/>
                <a:gdLst/>
                <a:ahLst/>
                <a:cxnLst/>
                <a:rect l="l" t="t" r="r" b="b"/>
                <a:pathLst>
                  <a:path w="74248" h="128047" extrusionOk="0">
                    <a:moveTo>
                      <a:pt x="24273" y="0"/>
                    </a:moveTo>
                    <a:lnTo>
                      <a:pt x="0" y="42036"/>
                    </a:lnTo>
                    <a:cubicBezTo>
                      <a:pt x="7521" y="46866"/>
                      <a:pt x="13775" y="53430"/>
                      <a:pt x="18236" y="61173"/>
                    </a:cubicBezTo>
                    <a:cubicBezTo>
                      <a:pt x="18694" y="61966"/>
                      <a:pt x="19128" y="62765"/>
                      <a:pt x="19542" y="63573"/>
                    </a:cubicBezTo>
                    <a:cubicBezTo>
                      <a:pt x="19601" y="63696"/>
                      <a:pt x="19665" y="63829"/>
                      <a:pt x="19729" y="63953"/>
                    </a:cubicBezTo>
                    <a:cubicBezTo>
                      <a:pt x="19970" y="64426"/>
                      <a:pt x="20202" y="64904"/>
                      <a:pt x="20429" y="65382"/>
                    </a:cubicBezTo>
                    <a:cubicBezTo>
                      <a:pt x="20557" y="65658"/>
                      <a:pt x="20685" y="65929"/>
                      <a:pt x="20808" y="66210"/>
                    </a:cubicBezTo>
                    <a:cubicBezTo>
                      <a:pt x="21079" y="66806"/>
                      <a:pt x="21346" y="67408"/>
                      <a:pt x="21592" y="68014"/>
                    </a:cubicBezTo>
                    <a:cubicBezTo>
                      <a:pt x="21676" y="68226"/>
                      <a:pt x="21755" y="68433"/>
                      <a:pt x="21838" y="68645"/>
                    </a:cubicBezTo>
                    <a:cubicBezTo>
                      <a:pt x="22036" y="69142"/>
                      <a:pt x="22223" y="69645"/>
                      <a:pt x="22405" y="70148"/>
                    </a:cubicBezTo>
                    <a:cubicBezTo>
                      <a:pt x="25816" y="79561"/>
                      <a:pt x="26649" y="89714"/>
                      <a:pt x="24815" y="99561"/>
                    </a:cubicBezTo>
                    <a:cubicBezTo>
                      <a:pt x="22952" y="109586"/>
                      <a:pt x="27738" y="119679"/>
                      <a:pt x="36570" y="124780"/>
                    </a:cubicBezTo>
                    <a:cubicBezTo>
                      <a:pt x="40441" y="127014"/>
                      <a:pt x="44590" y="128047"/>
                      <a:pt x="48651" y="128047"/>
                    </a:cubicBezTo>
                    <a:cubicBezTo>
                      <a:pt x="59837" y="128047"/>
                      <a:pt x="70356" y="120215"/>
                      <a:pt x="72558" y="108102"/>
                    </a:cubicBezTo>
                    <a:cubicBezTo>
                      <a:pt x="73686" y="101887"/>
                      <a:pt x="74248" y="95579"/>
                      <a:pt x="74248" y="89261"/>
                    </a:cubicBezTo>
                    <a:cubicBezTo>
                      <a:pt x="74243" y="71168"/>
                      <a:pt x="69655" y="54150"/>
                      <a:pt x="61577" y="39305"/>
                    </a:cubicBezTo>
                    <a:lnTo>
                      <a:pt x="61557" y="39315"/>
                    </a:lnTo>
                    <a:cubicBezTo>
                      <a:pt x="61123" y="38517"/>
                      <a:pt x="60680" y="37723"/>
                      <a:pt x="60222" y="36930"/>
                    </a:cubicBezTo>
                    <a:cubicBezTo>
                      <a:pt x="51178" y="21262"/>
                      <a:pt x="38694" y="8818"/>
                      <a:pt x="2427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6091;p65">
                <a:extLst>
                  <a:ext uri="{FF2B5EF4-FFF2-40B4-BE49-F238E27FC236}">
                    <a16:creationId xmlns:a16="http://schemas.microsoft.com/office/drawing/2014/main" id="{8E7C6B0E-D3C9-4283-AA8D-7F0F8D75D1C2}"/>
                  </a:ext>
                </a:extLst>
              </p:cNvPr>
              <p:cNvSpPr/>
              <p:nvPr/>
            </p:nvSpPr>
            <p:spPr>
              <a:xfrm>
                <a:off x="2740849" y="2075876"/>
                <a:ext cx="419604" cy="217734"/>
              </a:xfrm>
              <a:custGeom>
                <a:avLst/>
                <a:gdLst/>
                <a:ahLst/>
                <a:cxnLst/>
                <a:rect l="l" t="t" r="r" b="b"/>
                <a:pathLst>
                  <a:path w="130616" h="67777" extrusionOk="0">
                    <a:moveTo>
                      <a:pt x="49853" y="1"/>
                    </a:moveTo>
                    <a:cubicBezTo>
                      <a:pt x="32949" y="1"/>
                      <a:pt x="15828" y="4093"/>
                      <a:pt x="0" y="12696"/>
                    </a:cubicBezTo>
                    <a:lnTo>
                      <a:pt x="24263" y="54711"/>
                    </a:lnTo>
                    <a:cubicBezTo>
                      <a:pt x="32189" y="50621"/>
                      <a:pt x="40970" y="48497"/>
                      <a:pt x="49860" y="48497"/>
                    </a:cubicBezTo>
                    <a:cubicBezTo>
                      <a:pt x="50932" y="48497"/>
                      <a:pt x="52006" y="48528"/>
                      <a:pt x="53080" y="48590"/>
                    </a:cubicBezTo>
                    <a:cubicBezTo>
                      <a:pt x="53391" y="48605"/>
                      <a:pt x="53701" y="48630"/>
                      <a:pt x="54012" y="48649"/>
                    </a:cubicBezTo>
                    <a:cubicBezTo>
                      <a:pt x="54539" y="48689"/>
                      <a:pt x="55066" y="48728"/>
                      <a:pt x="55594" y="48782"/>
                    </a:cubicBezTo>
                    <a:cubicBezTo>
                      <a:pt x="55668" y="48792"/>
                      <a:pt x="55746" y="48802"/>
                      <a:pt x="55820" y="48807"/>
                    </a:cubicBezTo>
                    <a:cubicBezTo>
                      <a:pt x="57264" y="48960"/>
                      <a:pt x="58704" y="49172"/>
                      <a:pt x="60133" y="49433"/>
                    </a:cubicBezTo>
                    <a:cubicBezTo>
                      <a:pt x="60202" y="49448"/>
                      <a:pt x="60271" y="49453"/>
                      <a:pt x="60345" y="49462"/>
                    </a:cubicBezTo>
                    <a:cubicBezTo>
                      <a:pt x="69965" y="51266"/>
                      <a:pt x="78945" y="55564"/>
                      <a:pt x="86387" y="61927"/>
                    </a:cubicBezTo>
                    <a:cubicBezTo>
                      <a:pt x="90886" y="65767"/>
                      <a:pt x="96484" y="67777"/>
                      <a:pt x="102111" y="67777"/>
                    </a:cubicBezTo>
                    <a:cubicBezTo>
                      <a:pt x="106125" y="67777"/>
                      <a:pt x="110154" y="66754"/>
                      <a:pt x="113809" y="64642"/>
                    </a:cubicBezTo>
                    <a:lnTo>
                      <a:pt x="114420" y="64292"/>
                    </a:lnTo>
                    <a:cubicBezTo>
                      <a:pt x="128816" y="55983"/>
                      <a:pt x="130615" y="35958"/>
                      <a:pt x="117988" y="25140"/>
                    </a:cubicBezTo>
                    <a:cubicBezTo>
                      <a:pt x="102271" y="11685"/>
                      <a:pt x="82523" y="2809"/>
                      <a:pt x="60803" y="572"/>
                    </a:cubicBezTo>
                    <a:cubicBezTo>
                      <a:pt x="60596" y="552"/>
                      <a:pt x="60394" y="532"/>
                      <a:pt x="60192" y="513"/>
                    </a:cubicBezTo>
                    <a:cubicBezTo>
                      <a:pt x="59808" y="473"/>
                      <a:pt x="59423" y="439"/>
                      <a:pt x="59039" y="404"/>
                    </a:cubicBezTo>
                    <a:cubicBezTo>
                      <a:pt x="58531" y="360"/>
                      <a:pt x="58023" y="320"/>
                      <a:pt x="57511" y="281"/>
                    </a:cubicBezTo>
                    <a:lnTo>
                      <a:pt x="57171" y="256"/>
                    </a:lnTo>
                    <a:cubicBezTo>
                      <a:pt x="54739" y="86"/>
                      <a:pt x="52298" y="1"/>
                      <a:pt x="4985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6092;p65">
                <a:extLst>
                  <a:ext uri="{FF2B5EF4-FFF2-40B4-BE49-F238E27FC236}">
                    <a16:creationId xmlns:a16="http://schemas.microsoft.com/office/drawing/2014/main" id="{93BBDAC4-0F8A-4784-9993-F50037356C1C}"/>
                  </a:ext>
                </a:extLst>
              </p:cNvPr>
              <p:cNvSpPr/>
              <p:nvPr/>
            </p:nvSpPr>
            <p:spPr>
              <a:xfrm>
                <a:off x="2565167" y="2090625"/>
                <a:ext cx="327379" cy="312740"/>
              </a:xfrm>
              <a:custGeom>
                <a:avLst/>
                <a:gdLst/>
                <a:ahLst/>
                <a:cxnLst/>
                <a:rect l="l" t="t" r="r" b="b"/>
                <a:pathLst>
                  <a:path w="101908" h="97351" extrusionOk="0">
                    <a:moveTo>
                      <a:pt x="77732" y="1"/>
                    </a:moveTo>
                    <a:cubicBezTo>
                      <a:pt x="75086" y="1"/>
                      <a:pt x="72377" y="446"/>
                      <a:pt x="69690" y="1397"/>
                    </a:cubicBezTo>
                    <a:cubicBezTo>
                      <a:pt x="52607" y="7449"/>
                      <a:pt x="37561" y="17814"/>
                      <a:pt x="25865" y="31175"/>
                    </a:cubicBezTo>
                    <a:cubicBezTo>
                      <a:pt x="25580" y="31476"/>
                      <a:pt x="25299" y="31776"/>
                      <a:pt x="25028" y="32097"/>
                    </a:cubicBezTo>
                    <a:cubicBezTo>
                      <a:pt x="9365" y="50441"/>
                      <a:pt x="646" y="73600"/>
                      <a:pt x="1" y="97350"/>
                    </a:cubicBezTo>
                    <a:lnTo>
                      <a:pt x="48536" y="97350"/>
                    </a:lnTo>
                    <a:cubicBezTo>
                      <a:pt x="49024" y="87503"/>
                      <a:pt x="52085" y="77956"/>
                      <a:pt x="57413" y="69662"/>
                    </a:cubicBezTo>
                    <a:lnTo>
                      <a:pt x="57418" y="69662"/>
                    </a:lnTo>
                    <a:cubicBezTo>
                      <a:pt x="64061" y="59371"/>
                      <a:pt x="73977" y="51382"/>
                      <a:pt x="85697" y="47183"/>
                    </a:cubicBezTo>
                    <a:cubicBezTo>
                      <a:pt x="95382" y="43708"/>
                      <a:pt x="101907" y="34605"/>
                      <a:pt x="101907" y="24310"/>
                    </a:cubicBezTo>
                    <a:cubicBezTo>
                      <a:pt x="101907" y="10473"/>
                      <a:pt x="90570" y="1"/>
                      <a:pt x="7773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6093;p65">
                <a:extLst>
                  <a:ext uri="{FF2B5EF4-FFF2-40B4-BE49-F238E27FC236}">
                    <a16:creationId xmlns:a16="http://schemas.microsoft.com/office/drawing/2014/main" id="{B4144BC9-26E3-4DBA-BF3A-E71A980C3F10}"/>
                  </a:ext>
                </a:extLst>
              </p:cNvPr>
              <p:cNvSpPr/>
              <p:nvPr/>
            </p:nvSpPr>
            <p:spPr>
              <a:xfrm>
                <a:off x="2565073" y="2287538"/>
                <a:ext cx="218572" cy="409555"/>
              </a:xfrm>
              <a:custGeom>
                <a:avLst/>
                <a:gdLst/>
                <a:ahLst/>
                <a:cxnLst/>
                <a:rect l="l" t="t" r="r" b="b"/>
                <a:pathLst>
                  <a:path w="68038" h="127488" extrusionOk="0">
                    <a:moveTo>
                      <a:pt x="25598" y="0"/>
                    </a:moveTo>
                    <a:cubicBezTo>
                      <a:pt x="14413" y="0"/>
                      <a:pt x="3897" y="7831"/>
                      <a:pt x="1695" y="19943"/>
                    </a:cubicBezTo>
                    <a:cubicBezTo>
                      <a:pt x="567" y="26163"/>
                      <a:pt x="0" y="32466"/>
                      <a:pt x="5" y="38785"/>
                    </a:cubicBezTo>
                    <a:cubicBezTo>
                      <a:pt x="5" y="56877"/>
                      <a:pt x="4598" y="73900"/>
                      <a:pt x="12676" y="88745"/>
                    </a:cubicBezTo>
                    <a:lnTo>
                      <a:pt x="12696" y="88735"/>
                    </a:lnTo>
                    <a:cubicBezTo>
                      <a:pt x="13125" y="89533"/>
                      <a:pt x="13568" y="90327"/>
                      <a:pt x="14027" y="91120"/>
                    </a:cubicBezTo>
                    <a:cubicBezTo>
                      <a:pt x="22888" y="106463"/>
                      <a:pt x="35052" y="118705"/>
                      <a:pt x="49093" y="127488"/>
                    </a:cubicBezTo>
                    <a:cubicBezTo>
                      <a:pt x="44721" y="124742"/>
                      <a:pt x="40552" y="121677"/>
                      <a:pt x="36634" y="118316"/>
                    </a:cubicBezTo>
                    <a:cubicBezTo>
                      <a:pt x="24002" y="107503"/>
                      <a:pt x="25801" y="87473"/>
                      <a:pt x="40197" y="79164"/>
                    </a:cubicBezTo>
                    <a:lnTo>
                      <a:pt x="40808" y="78809"/>
                    </a:lnTo>
                    <a:cubicBezTo>
                      <a:pt x="44459" y="76702"/>
                      <a:pt x="48483" y="75681"/>
                      <a:pt x="52492" y="75681"/>
                    </a:cubicBezTo>
                    <a:cubicBezTo>
                      <a:pt x="58042" y="75681"/>
                      <a:pt x="63566" y="77637"/>
                      <a:pt x="68038" y="81377"/>
                    </a:cubicBezTo>
                    <a:cubicBezTo>
                      <a:pt x="63238" y="77256"/>
                      <a:pt x="59172" y="72353"/>
                      <a:pt x="56017" y="66877"/>
                    </a:cubicBezTo>
                    <a:cubicBezTo>
                      <a:pt x="55559" y="66083"/>
                      <a:pt x="55120" y="65280"/>
                      <a:pt x="54706" y="64472"/>
                    </a:cubicBezTo>
                    <a:cubicBezTo>
                      <a:pt x="54647" y="64349"/>
                      <a:pt x="54583" y="64221"/>
                      <a:pt x="54519" y="64092"/>
                    </a:cubicBezTo>
                    <a:cubicBezTo>
                      <a:pt x="54278" y="63619"/>
                      <a:pt x="54046" y="63141"/>
                      <a:pt x="53824" y="62663"/>
                    </a:cubicBezTo>
                    <a:cubicBezTo>
                      <a:pt x="53691" y="62392"/>
                      <a:pt x="53568" y="62116"/>
                      <a:pt x="53440" y="61840"/>
                    </a:cubicBezTo>
                    <a:cubicBezTo>
                      <a:pt x="53169" y="61239"/>
                      <a:pt x="52907" y="60637"/>
                      <a:pt x="52656" y="60031"/>
                    </a:cubicBezTo>
                    <a:cubicBezTo>
                      <a:pt x="52572" y="59824"/>
                      <a:pt x="52493" y="59612"/>
                      <a:pt x="52410" y="59400"/>
                    </a:cubicBezTo>
                    <a:cubicBezTo>
                      <a:pt x="52217" y="58903"/>
                      <a:pt x="52025" y="58400"/>
                      <a:pt x="51843" y="57902"/>
                    </a:cubicBezTo>
                    <a:cubicBezTo>
                      <a:pt x="48437" y="48484"/>
                      <a:pt x="47604" y="38331"/>
                      <a:pt x="49433" y="28484"/>
                    </a:cubicBezTo>
                    <a:cubicBezTo>
                      <a:pt x="51301" y="18459"/>
                      <a:pt x="46515" y="8366"/>
                      <a:pt x="37683" y="3270"/>
                    </a:cubicBezTo>
                    <a:cubicBezTo>
                      <a:pt x="33811" y="1033"/>
                      <a:pt x="29660" y="0"/>
                      <a:pt x="2559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06" name="Google Shape;7651;p69">
            <a:extLst>
              <a:ext uri="{FF2B5EF4-FFF2-40B4-BE49-F238E27FC236}">
                <a16:creationId xmlns:a16="http://schemas.microsoft.com/office/drawing/2014/main" id="{77F98FD1-5735-4011-828C-172C10515809}"/>
              </a:ext>
            </a:extLst>
          </p:cNvPr>
          <p:cNvGrpSpPr/>
          <p:nvPr/>
        </p:nvGrpSpPr>
        <p:grpSpPr>
          <a:xfrm>
            <a:off x="243872" y="2852422"/>
            <a:ext cx="350079" cy="350079"/>
            <a:chOff x="583100" y="3982600"/>
            <a:chExt cx="296175" cy="296175"/>
          </a:xfrm>
        </p:grpSpPr>
        <p:sp>
          <p:nvSpPr>
            <p:cNvPr id="107" name="Google Shape;7652;p69">
              <a:extLst>
                <a:ext uri="{FF2B5EF4-FFF2-40B4-BE49-F238E27FC236}">
                  <a16:creationId xmlns:a16="http://schemas.microsoft.com/office/drawing/2014/main" id="{8E18DEE7-36C0-4035-9121-EF1E35B7AE44}"/>
                </a:ext>
              </a:extLst>
            </p:cNvPr>
            <p:cNvSpPr/>
            <p:nvPr/>
          </p:nvSpPr>
          <p:spPr>
            <a:xfrm>
              <a:off x="694925" y="3982600"/>
              <a:ext cx="70925" cy="68550"/>
            </a:xfrm>
            <a:custGeom>
              <a:avLst/>
              <a:gdLst/>
              <a:ahLst/>
              <a:cxnLst/>
              <a:rect l="l" t="t" r="r" b="b"/>
              <a:pathLst>
                <a:path w="2837" h="2742" extrusionOk="0">
                  <a:moveTo>
                    <a:pt x="1419" y="1"/>
                  </a:moveTo>
                  <a:cubicBezTo>
                    <a:pt x="631" y="1"/>
                    <a:pt x="1" y="599"/>
                    <a:pt x="1" y="1355"/>
                  </a:cubicBezTo>
                  <a:cubicBezTo>
                    <a:pt x="1" y="2143"/>
                    <a:pt x="631" y="2742"/>
                    <a:pt x="1419" y="2742"/>
                  </a:cubicBezTo>
                  <a:cubicBezTo>
                    <a:pt x="2206" y="2742"/>
                    <a:pt x="2836" y="2143"/>
                    <a:pt x="2836" y="1355"/>
                  </a:cubicBezTo>
                  <a:cubicBezTo>
                    <a:pt x="2836" y="599"/>
                    <a:pt x="2206" y="1"/>
                    <a:pt x="1419"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7653;p69">
              <a:extLst>
                <a:ext uri="{FF2B5EF4-FFF2-40B4-BE49-F238E27FC236}">
                  <a16:creationId xmlns:a16="http://schemas.microsoft.com/office/drawing/2014/main" id="{2F65E459-3E89-4ED1-84C5-9870C5377B21}"/>
                </a:ext>
              </a:extLst>
            </p:cNvPr>
            <p:cNvSpPr/>
            <p:nvPr/>
          </p:nvSpPr>
          <p:spPr>
            <a:xfrm>
              <a:off x="609075" y="4139350"/>
              <a:ext cx="69350" cy="68525"/>
            </a:xfrm>
            <a:custGeom>
              <a:avLst/>
              <a:gdLst/>
              <a:ahLst/>
              <a:cxnLst/>
              <a:rect l="l" t="t" r="r" b="b"/>
              <a:pathLst>
                <a:path w="2774" h="2741" extrusionOk="0">
                  <a:moveTo>
                    <a:pt x="1387" y="0"/>
                  </a:moveTo>
                  <a:cubicBezTo>
                    <a:pt x="631" y="0"/>
                    <a:pt x="1" y="630"/>
                    <a:pt x="1" y="1355"/>
                  </a:cubicBezTo>
                  <a:cubicBezTo>
                    <a:pt x="1" y="2111"/>
                    <a:pt x="631" y="2741"/>
                    <a:pt x="1387" y="2741"/>
                  </a:cubicBezTo>
                  <a:cubicBezTo>
                    <a:pt x="2143" y="2741"/>
                    <a:pt x="2773" y="2111"/>
                    <a:pt x="2773" y="1355"/>
                  </a:cubicBezTo>
                  <a:cubicBezTo>
                    <a:pt x="2773" y="630"/>
                    <a:pt x="2143" y="0"/>
                    <a:pt x="1387"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7654;p69">
              <a:extLst>
                <a:ext uri="{FF2B5EF4-FFF2-40B4-BE49-F238E27FC236}">
                  <a16:creationId xmlns:a16="http://schemas.microsoft.com/office/drawing/2014/main" id="{9C9A8000-6307-46EA-A172-5F971B239772}"/>
                </a:ext>
              </a:extLst>
            </p:cNvPr>
            <p:cNvSpPr/>
            <p:nvPr/>
          </p:nvSpPr>
          <p:spPr>
            <a:xfrm>
              <a:off x="783925" y="4140125"/>
              <a:ext cx="68550" cy="68550"/>
            </a:xfrm>
            <a:custGeom>
              <a:avLst/>
              <a:gdLst/>
              <a:ahLst/>
              <a:cxnLst/>
              <a:rect l="l" t="t" r="r" b="b"/>
              <a:pathLst>
                <a:path w="2742" h="2742" extrusionOk="0">
                  <a:moveTo>
                    <a:pt x="1356" y="1"/>
                  </a:moveTo>
                  <a:cubicBezTo>
                    <a:pt x="631" y="1"/>
                    <a:pt x="1" y="631"/>
                    <a:pt x="1" y="1387"/>
                  </a:cubicBezTo>
                  <a:cubicBezTo>
                    <a:pt x="1" y="2111"/>
                    <a:pt x="631" y="2741"/>
                    <a:pt x="1356" y="2741"/>
                  </a:cubicBezTo>
                  <a:cubicBezTo>
                    <a:pt x="2112" y="2741"/>
                    <a:pt x="2742" y="2111"/>
                    <a:pt x="2742" y="1387"/>
                  </a:cubicBezTo>
                  <a:cubicBezTo>
                    <a:pt x="2742" y="631"/>
                    <a:pt x="2112" y="1"/>
                    <a:pt x="1356"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7655;p69">
              <a:extLst>
                <a:ext uri="{FF2B5EF4-FFF2-40B4-BE49-F238E27FC236}">
                  <a16:creationId xmlns:a16="http://schemas.microsoft.com/office/drawing/2014/main" id="{59048077-B019-42AB-9798-7A294864B950}"/>
                </a:ext>
              </a:extLst>
            </p:cNvPr>
            <p:cNvSpPr/>
            <p:nvPr/>
          </p:nvSpPr>
          <p:spPr>
            <a:xfrm>
              <a:off x="583100" y="4207075"/>
              <a:ext cx="122100" cy="71700"/>
            </a:xfrm>
            <a:custGeom>
              <a:avLst/>
              <a:gdLst/>
              <a:ahLst/>
              <a:cxnLst/>
              <a:rect l="l" t="t" r="r" b="b"/>
              <a:pathLst>
                <a:path w="4884" h="2868" extrusionOk="0">
                  <a:moveTo>
                    <a:pt x="819" y="0"/>
                  </a:moveTo>
                  <a:cubicBezTo>
                    <a:pt x="347" y="442"/>
                    <a:pt x="0" y="1072"/>
                    <a:pt x="0" y="1796"/>
                  </a:cubicBezTo>
                  <a:lnTo>
                    <a:pt x="0" y="2521"/>
                  </a:lnTo>
                  <a:cubicBezTo>
                    <a:pt x="0" y="2710"/>
                    <a:pt x="158" y="2867"/>
                    <a:pt x="347" y="2867"/>
                  </a:cubicBezTo>
                  <a:lnTo>
                    <a:pt x="4505" y="2867"/>
                  </a:lnTo>
                  <a:cubicBezTo>
                    <a:pt x="4726" y="2867"/>
                    <a:pt x="4883" y="2710"/>
                    <a:pt x="4883" y="2521"/>
                  </a:cubicBezTo>
                  <a:lnTo>
                    <a:pt x="4883" y="1796"/>
                  </a:lnTo>
                  <a:cubicBezTo>
                    <a:pt x="4883" y="1103"/>
                    <a:pt x="4568" y="442"/>
                    <a:pt x="4033" y="0"/>
                  </a:cubicBezTo>
                  <a:cubicBezTo>
                    <a:pt x="3655" y="473"/>
                    <a:pt x="3088" y="788"/>
                    <a:pt x="2426" y="788"/>
                  </a:cubicBezTo>
                  <a:cubicBezTo>
                    <a:pt x="1796" y="788"/>
                    <a:pt x="1197" y="473"/>
                    <a:pt x="81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7656;p69">
              <a:extLst>
                <a:ext uri="{FF2B5EF4-FFF2-40B4-BE49-F238E27FC236}">
                  <a16:creationId xmlns:a16="http://schemas.microsoft.com/office/drawing/2014/main" id="{A9631C8D-5C49-4B21-84F7-A845781F38ED}"/>
                </a:ext>
              </a:extLst>
            </p:cNvPr>
            <p:cNvSpPr/>
            <p:nvPr/>
          </p:nvSpPr>
          <p:spPr>
            <a:xfrm>
              <a:off x="669725" y="4049550"/>
              <a:ext cx="122900" cy="72475"/>
            </a:xfrm>
            <a:custGeom>
              <a:avLst/>
              <a:gdLst/>
              <a:ahLst/>
              <a:cxnLst/>
              <a:rect l="l" t="t" r="r" b="b"/>
              <a:pathLst>
                <a:path w="4916" h="2899" extrusionOk="0">
                  <a:moveTo>
                    <a:pt x="851" y="1"/>
                  </a:moveTo>
                  <a:cubicBezTo>
                    <a:pt x="347" y="442"/>
                    <a:pt x="1" y="1103"/>
                    <a:pt x="1" y="1796"/>
                  </a:cubicBezTo>
                  <a:lnTo>
                    <a:pt x="1" y="2552"/>
                  </a:lnTo>
                  <a:cubicBezTo>
                    <a:pt x="1" y="2741"/>
                    <a:pt x="158" y="2899"/>
                    <a:pt x="347" y="2899"/>
                  </a:cubicBezTo>
                  <a:lnTo>
                    <a:pt x="4537" y="2899"/>
                  </a:lnTo>
                  <a:cubicBezTo>
                    <a:pt x="4758" y="2899"/>
                    <a:pt x="4915" y="2741"/>
                    <a:pt x="4915" y="2552"/>
                  </a:cubicBezTo>
                  <a:lnTo>
                    <a:pt x="4915" y="1796"/>
                  </a:lnTo>
                  <a:cubicBezTo>
                    <a:pt x="4915" y="1103"/>
                    <a:pt x="4600" y="442"/>
                    <a:pt x="4065" y="1"/>
                  </a:cubicBezTo>
                  <a:cubicBezTo>
                    <a:pt x="3687" y="473"/>
                    <a:pt x="3088" y="788"/>
                    <a:pt x="2458" y="788"/>
                  </a:cubicBezTo>
                  <a:cubicBezTo>
                    <a:pt x="1828" y="788"/>
                    <a:pt x="1198" y="473"/>
                    <a:pt x="851"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7657;p69">
              <a:extLst>
                <a:ext uri="{FF2B5EF4-FFF2-40B4-BE49-F238E27FC236}">
                  <a16:creationId xmlns:a16="http://schemas.microsoft.com/office/drawing/2014/main" id="{ACCC300B-B1BB-46BC-8463-BD49B92582D2}"/>
                </a:ext>
              </a:extLst>
            </p:cNvPr>
            <p:cNvSpPr/>
            <p:nvPr/>
          </p:nvSpPr>
          <p:spPr>
            <a:xfrm>
              <a:off x="757150" y="4207075"/>
              <a:ext cx="122125" cy="71700"/>
            </a:xfrm>
            <a:custGeom>
              <a:avLst/>
              <a:gdLst/>
              <a:ahLst/>
              <a:cxnLst/>
              <a:rect l="l" t="t" r="r" b="b"/>
              <a:pathLst>
                <a:path w="4885" h="2868" extrusionOk="0">
                  <a:moveTo>
                    <a:pt x="820" y="0"/>
                  </a:moveTo>
                  <a:cubicBezTo>
                    <a:pt x="316" y="442"/>
                    <a:pt x="1" y="1103"/>
                    <a:pt x="1" y="1796"/>
                  </a:cubicBezTo>
                  <a:lnTo>
                    <a:pt x="1" y="2521"/>
                  </a:lnTo>
                  <a:cubicBezTo>
                    <a:pt x="1" y="2710"/>
                    <a:pt x="158" y="2867"/>
                    <a:pt x="347" y="2867"/>
                  </a:cubicBezTo>
                  <a:lnTo>
                    <a:pt x="4506" y="2867"/>
                  </a:lnTo>
                  <a:cubicBezTo>
                    <a:pt x="4727" y="2867"/>
                    <a:pt x="4884" y="2710"/>
                    <a:pt x="4884" y="2521"/>
                  </a:cubicBezTo>
                  <a:lnTo>
                    <a:pt x="4884" y="1796"/>
                  </a:lnTo>
                  <a:cubicBezTo>
                    <a:pt x="4884" y="1103"/>
                    <a:pt x="4569" y="442"/>
                    <a:pt x="4033" y="0"/>
                  </a:cubicBezTo>
                  <a:cubicBezTo>
                    <a:pt x="3655" y="473"/>
                    <a:pt x="3088" y="788"/>
                    <a:pt x="2427" y="788"/>
                  </a:cubicBezTo>
                  <a:cubicBezTo>
                    <a:pt x="1797" y="788"/>
                    <a:pt x="1198" y="473"/>
                    <a:pt x="820"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7658;p69">
              <a:extLst>
                <a:ext uri="{FF2B5EF4-FFF2-40B4-BE49-F238E27FC236}">
                  <a16:creationId xmlns:a16="http://schemas.microsoft.com/office/drawing/2014/main" id="{CDD85110-F9C7-4F9A-8B9B-676C844E15C0}"/>
                </a:ext>
              </a:extLst>
            </p:cNvPr>
            <p:cNvSpPr/>
            <p:nvPr/>
          </p:nvSpPr>
          <p:spPr>
            <a:xfrm>
              <a:off x="691775" y="4139350"/>
              <a:ext cx="77225" cy="64600"/>
            </a:xfrm>
            <a:custGeom>
              <a:avLst/>
              <a:gdLst/>
              <a:ahLst/>
              <a:cxnLst/>
              <a:rect l="l" t="t" r="r" b="b"/>
              <a:pathLst>
                <a:path w="3089" h="2584" extrusionOk="0">
                  <a:moveTo>
                    <a:pt x="1198" y="0"/>
                  </a:moveTo>
                  <a:lnTo>
                    <a:pt x="1198" y="882"/>
                  </a:lnTo>
                  <a:lnTo>
                    <a:pt x="1" y="2079"/>
                  </a:lnTo>
                  <a:cubicBezTo>
                    <a:pt x="221" y="2237"/>
                    <a:pt x="284" y="2300"/>
                    <a:pt x="473" y="2583"/>
                  </a:cubicBezTo>
                  <a:lnTo>
                    <a:pt x="1545" y="1575"/>
                  </a:lnTo>
                  <a:lnTo>
                    <a:pt x="2616" y="2583"/>
                  </a:lnTo>
                  <a:cubicBezTo>
                    <a:pt x="2773" y="2394"/>
                    <a:pt x="2931" y="2237"/>
                    <a:pt x="3088" y="2111"/>
                  </a:cubicBezTo>
                  <a:lnTo>
                    <a:pt x="1891" y="882"/>
                  </a:lnTo>
                  <a:lnTo>
                    <a:pt x="1891"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14" name="Picture 2" descr="Unidad de Gestión Pensional y Parafiscales - G Suite SSO, Ingreso a G Suite">
            <a:extLst>
              <a:ext uri="{FF2B5EF4-FFF2-40B4-BE49-F238E27FC236}">
                <a16:creationId xmlns:a16="http://schemas.microsoft.com/office/drawing/2014/main" id="{83627408-A821-4000-998C-F3EF25355F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42" y="0"/>
            <a:ext cx="994008" cy="391435"/>
          </a:xfrm>
          <a:prstGeom prst="rect">
            <a:avLst/>
          </a:prstGeom>
          <a:noFill/>
          <a:extLst>
            <a:ext uri="{909E8E84-426E-40DD-AFC4-6F175D3DCCD1}">
              <a14:hiddenFill xmlns:a14="http://schemas.microsoft.com/office/drawing/2010/main">
                <a:solidFill>
                  <a:srgbClr val="FFFFFF"/>
                </a:solidFill>
              </a14:hiddenFill>
            </a:ext>
          </a:extLst>
        </p:spPr>
      </p:pic>
      <p:sp>
        <p:nvSpPr>
          <p:cNvPr id="103" name="Flecha: a la derecha 102">
            <a:extLst>
              <a:ext uri="{FF2B5EF4-FFF2-40B4-BE49-F238E27FC236}">
                <a16:creationId xmlns:a16="http://schemas.microsoft.com/office/drawing/2014/main" id="{0D16D56B-764F-484C-9610-FE39B992A37D}"/>
              </a:ext>
            </a:extLst>
          </p:cNvPr>
          <p:cNvSpPr/>
          <p:nvPr/>
        </p:nvSpPr>
        <p:spPr>
          <a:xfrm>
            <a:off x="8329012" y="2477475"/>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a:solidFill>
                  <a:schemeClr val="tx1">
                    <a:lumMod val="50000"/>
                  </a:schemeClr>
                </a:solidFill>
              </a:rPr>
              <a:t>Transición</a:t>
            </a:r>
            <a:endParaRPr lang="en-US" sz="900">
              <a:solidFill>
                <a:schemeClr val="tx1">
                  <a:lumMod val="50000"/>
                </a:schemeClr>
              </a:solidFill>
            </a:endParaRPr>
          </a:p>
        </p:txBody>
      </p:sp>
      <p:sp>
        <p:nvSpPr>
          <p:cNvPr id="3" name="CuadroTexto 2">
            <a:extLst>
              <a:ext uri="{FF2B5EF4-FFF2-40B4-BE49-F238E27FC236}">
                <a16:creationId xmlns:a16="http://schemas.microsoft.com/office/drawing/2014/main" id="{FC72DB1C-FA3C-99DF-7553-6452F1CAF650}"/>
              </a:ext>
            </a:extLst>
          </p:cNvPr>
          <p:cNvSpPr txBox="1"/>
          <p:nvPr/>
        </p:nvSpPr>
        <p:spPr>
          <a:xfrm>
            <a:off x="1012550" y="2477475"/>
            <a:ext cx="4164361" cy="738664"/>
          </a:xfrm>
          <a:prstGeom prst="rect">
            <a:avLst/>
          </a:prstGeom>
          <a:noFill/>
        </p:spPr>
        <p:txBody>
          <a:bodyPr wrap="square" rtlCol="0">
            <a:spAutoFit/>
          </a:bodyPr>
          <a:lstStyle/>
          <a:p>
            <a:r>
              <a:rPr lang="es-ES" dirty="0"/>
              <a:t>El objetivo primordial del SSSI es ordenar las instituciones y los recursos necesarios para alcanzar los siguientes objetivos:</a:t>
            </a:r>
            <a:endParaRPr lang="es-CO"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325"/>
        <p:cNvGrpSpPr/>
        <p:nvPr/>
      </p:nvGrpSpPr>
      <p:grpSpPr>
        <a:xfrm>
          <a:off x="0" y="0"/>
          <a:ext cx="0" cy="0"/>
          <a:chOff x="0" y="0"/>
          <a:chExt cx="0" cy="0"/>
        </a:xfrm>
      </p:grpSpPr>
      <p:sp>
        <p:nvSpPr>
          <p:cNvPr id="1327" name="Google Shape;1327;p51"/>
          <p:cNvSpPr/>
          <p:nvPr/>
        </p:nvSpPr>
        <p:spPr>
          <a:xfrm>
            <a:off x="5319325" y="860250"/>
            <a:ext cx="3414700" cy="3797850"/>
          </a:xfrm>
          <a:custGeom>
            <a:avLst/>
            <a:gdLst/>
            <a:ahLst/>
            <a:cxnLst/>
            <a:rect l="l" t="t" r="r" b="b"/>
            <a:pathLst>
              <a:path w="136588" h="151914" extrusionOk="0">
                <a:moveTo>
                  <a:pt x="8763" y="0"/>
                </a:moveTo>
                <a:lnTo>
                  <a:pt x="0" y="151914"/>
                </a:lnTo>
                <a:lnTo>
                  <a:pt x="136588" y="149628"/>
                </a:lnTo>
                <a:lnTo>
                  <a:pt x="131254" y="3599"/>
                </a:lnTo>
                <a:close/>
              </a:path>
            </a:pathLst>
          </a:custGeom>
          <a:solidFill>
            <a:schemeClr val="lt2"/>
          </a:solidFill>
          <a:ln>
            <a:noFill/>
          </a:ln>
        </p:spPr>
        <p:txBody>
          <a:bodyPr/>
          <a:lstStyle/>
          <a:p>
            <a:endParaRPr lang="es-CO"/>
          </a:p>
        </p:txBody>
      </p:sp>
      <p:sp>
        <p:nvSpPr>
          <p:cNvPr id="1328" name="Google Shape;1328;p51"/>
          <p:cNvSpPr/>
          <p:nvPr/>
        </p:nvSpPr>
        <p:spPr>
          <a:xfrm flipH="1">
            <a:off x="495199" y="400275"/>
            <a:ext cx="4170477" cy="1581714"/>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9" name="Google Shape;1329;p51"/>
          <p:cNvSpPr txBox="1">
            <a:spLocks noGrp="1"/>
          </p:cNvSpPr>
          <p:nvPr>
            <p:ph type="title"/>
          </p:nvPr>
        </p:nvSpPr>
        <p:spPr>
          <a:xfrm>
            <a:off x="720000" y="445025"/>
            <a:ext cx="3736500" cy="1492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b="1" dirty="0"/>
              <a:t>¿Por qué existe el SSSI?</a:t>
            </a:r>
            <a:endParaRPr b="1" dirty="0"/>
          </a:p>
        </p:txBody>
      </p:sp>
      <p:grpSp>
        <p:nvGrpSpPr>
          <p:cNvPr id="1330" name="Google Shape;1330;p51"/>
          <p:cNvGrpSpPr/>
          <p:nvPr/>
        </p:nvGrpSpPr>
        <p:grpSpPr>
          <a:xfrm>
            <a:off x="4906850" y="1482051"/>
            <a:ext cx="8215420" cy="3289101"/>
            <a:chOff x="5135450" y="1310601"/>
            <a:chExt cx="8215420" cy="3289101"/>
          </a:xfrm>
        </p:grpSpPr>
        <p:sp>
          <p:nvSpPr>
            <p:cNvPr id="1331" name="Google Shape;1331;p51"/>
            <p:cNvSpPr/>
            <p:nvPr/>
          </p:nvSpPr>
          <p:spPr>
            <a:xfrm flipH="1">
              <a:off x="8215464" y="2306025"/>
              <a:ext cx="285999" cy="590356"/>
            </a:xfrm>
            <a:custGeom>
              <a:avLst/>
              <a:gdLst/>
              <a:ahLst/>
              <a:cxnLst/>
              <a:rect l="l" t="t" r="r" b="b"/>
              <a:pathLst>
                <a:path w="4978" h="10276" extrusionOk="0">
                  <a:moveTo>
                    <a:pt x="3692" y="1"/>
                  </a:moveTo>
                  <a:cubicBezTo>
                    <a:pt x="3692" y="1"/>
                    <a:pt x="2572" y="679"/>
                    <a:pt x="1965" y="1370"/>
                  </a:cubicBezTo>
                  <a:cubicBezTo>
                    <a:pt x="1334" y="2049"/>
                    <a:pt x="1" y="9228"/>
                    <a:pt x="989" y="9764"/>
                  </a:cubicBezTo>
                  <a:cubicBezTo>
                    <a:pt x="2001" y="10276"/>
                    <a:pt x="4978" y="9764"/>
                    <a:pt x="4978" y="9764"/>
                  </a:cubicBezTo>
                  <a:lnTo>
                    <a:pt x="4978" y="5001"/>
                  </a:lnTo>
                  <a:close/>
                </a:path>
              </a:pathLst>
            </a:custGeom>
            <a:solidFill>
              <a:srgbClr val="E3E7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2" name="Google Shape;1332;p51"/>
            <p:cNvSpPr/>
            <p:nvPr/>
          </p:nvSpPr>
          <p:spPr>
            <a:xfrm flipH="1">
              <a:off x="8215464" y="2306025"/>
              <a:ext cx="285999" cy="574040"/>
            </a:xfrm>
            <a:custGeom>
              <a:avLst/>
              <a:gdLst/>
              <a:ahLst/>
              <a:cxnLst/>
              <a:rect l="l" t="t" r="r" b="b"/>
              <a:pathLst>
                <a:path w="4978" h="9992" extrusionOk="0">
                  <a:moveTo>
                    <a:pt x="3692" y="1"/>
                  </a:moveTo>
                  <a:cubicBezTo>
                    <a:pt x="3692" y="1"/>
                    <a:pt x="2572" y="679"/>
                    <a:pt x="1965" y="1370"/>
                  </a:cubicBezTo>
                  <a:cubicBezTo>
                    <a:pt x="1334" y="2049"/>
                    <a:pt x="1" y="9228"/>
                    <a:pt x="989" y="9764"/>
                  </a:cubicBezTo>
                  <a:cubicBezTo>
                    <a:pt x="1326" y="9934"/>
                    <a:pt x="1882" y="9991"/>
                    <a:pt x="2473" y="9991"/>
                  </a:cubicBezTo>
                  <a:cubicBezTo>
                    <a:pt x="3655" y="9991"/>
                    <a:pt x="4978" y="9764"/>
                    <a:pt x="4978" y="9764"/>
                  </a:cubicBezTo>
                  <a:lnTo>
                    <a:pt x="4978" y="5001"/>
                  </a:lnTo>
                  <a:lnTo>
                    <a:pt x="369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3" name="Google Shape;1333;p51"/>
            <p:cNvSpPr/>
            <p:nvPr/>
          </p:nvSpPr>
          <p:spPr>
            <a:xfrm flipH="1">
              <a:off x="8255164" y="2663783"/>
              <a:ext cx="454219" cy="172407"/>
            </a:xfrm>
            <a:custGeom>
              <a:avLst/>
              <a:gdLst/>
              <a:ahLst/>
              <a:cxnLst/>
              <a:rect l="l" t="t" r="r" b="b"/>
              <a:pathLst>
                <a:path w="7906" h="3001" extrusionOk="0">
                  <a:moveTo>
                    <a:pt x="3722" y="0"/>
                  </a:moveTo>
                  <a:cubicBezTo>
                    <a:pt x="2903" y="0"/>
                    <a:pt x="2091" y="116"/>
                    <a:pt x="1488" y="441"/>
                  </a:cubicBezTo>
                  <a:cubicBezTo>
                    <a:pt x="0" y="1227"/>
                    <a:pt x="226" y="3001"/>
                    <a:pt x="226" y="3001"/>
                  </a:cubicBezTo>
                  <a:lnTo>
                    <a:pt x="7906" y="3001"/>
                  </a:lnTo>
                  <a:cubicBezTo>
                    <a:pt x="7906" y="3001"/>
                    <a:pt x="7727" y="763"/>
                    <a:pt x="6715" y="441"/>
                  </a:cubicBezTo>
                  <a:cubicBezTo>
                    <a:pt x="6116" y="244"/>
                    <a:pt x="4911" y="0"/>
                    <a:pt x="372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4" name="Google Shape;1334;p51"/>
            <p:cNvSpPr/>
            <p:nvPr/>
          </p:nvSpPr>
          <p:spPr>
            <a:xfrm>
              <a:off x="5135450" y="4507265"/>
              <a:ext cx="8215420" cy="92437"/>
            </a:xfrm>
            <a:custGeom>
              <a:avLst/>
              <a:gdLst/>
              <a:ahLst/>
              <a:cxnLst/>
              <a:rect l="l" t="t" r="r" b="b"/>
              <a:pathLst>
                <a:path w="142995" h="1609" extrusionOk="0">
                  <a:moveTo>
                    <a:pt x="71498" y="1"/>
                  </a:moveTo>
                  <a:cubicBezTo>
                    <a:pt x="52543" y="1"/>
                    <a:pt x="34350" y="84"/>
                    <a:pt x="20944" y="239"/>
                  </a:cubicBezTo>
                  <a:cubicBezTo>
                    <a:pt x="7537" y="394"/>
                    <a:pt x="1" y="596"/>
                    <a:pt x="1" y="811"/>
                  </a:cubicBezTo>
                  <a:cubicBezTo>
                    <a:pt x="1" y="1025"/>
                    <a:pt x="7537" y="1227"/>
                    <a:pt x="20944" y="1370"/>
                  </a:cubicBezTo>
                  <a:cubicBezTo>
                    <a:pt x="34350" y="1525"/>
                    <a:pt x="52543" y="1608"/>
                    <a:pt x="71498" y="1608"/>
                  </a:cubicBezTo>
                  <a:cubicBezTo>
                    <a:pt x="90464" y="1608"/>
                    <a:pt x="108645" y="1525"/>
                    <a:pt x="122052" y="1370"/>
                  </a:cubicBezTo>
                  <a:cubicBezTo>
                    <a:pt x="135470" y="1227"/>
                    <a:pt x="142995" y="1025"/>
                    <a:pt x="142995" y="811"/>
                  </a:cubicBezTo>
                  <a:cubicBezTo>
                    <a:pt x="142995" y="596"/>
                    <a:pt x="135470" y="394"/>
                    <a:pt x="122052" y="239"/>
                  </a:cubicBezTo>
                  <a:cubicBezTo>
                    <a:pt x="108645" y="84"/>
                    <a:pt x="90464" y="1"/>
                    <a:pt x="71498" y="1"/>
                  </a:cubicBezTo>
                  <a:close/>
                </a:path>
              </a:pathLst>
            </a:custGeom>
            <a:solidFill>
              <a:srgbClr val="E7EB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5" name="Google Shape;1335;p51"/>
            <p:cNvSpPr/>
            <p:nvPr/>
          </p:nvSpPr>
          <p:spPr>
            <a:xfrm>
              <a:off x="5135450" y="4507265"/>
              <a:ext cx="8215420" cy="92437"/>
            </a:xfrm>
            <a:custGeom>
              <a:avLst/>
              <a:gdLst/>
              <a:ahLst/>
              <a:cxnLst/>
              <a:rect l="l" t="t" r="r" b="b"/>
              <a:pathLst>
                <a:path w="142995" h="1609" extrusionOk="0">
                  <a:moveTo>
                    <a:pt x="71498" y="1"/>
                  </a:moveTo>
                  <a:cubicBezTo>
                    <a:pt x="52543" y="1"/>
                    <a:pt x="34350" y="84"/>
                    <a:pt x="20944" y="239"/>
                  </a:cubicBezTo>
                  <a:cubicBezTo>
                    <a:pt x="7537" y="394"/>
                    <a:pt x="1" y="596"/>
                    <a:pt x="1" y="811"/>
                  </a:cubicBezTo>
                  <a:cubicBezTo>
                    <a:pt x="1" y="1025"/>
                    <a:pt x="7537" y="1227"/>
                    <a:pt x="20944" y="1370"/>
                  </a:cubicBezTo>
                  <a:cubicBezTo>
                    <a:pt x="34350" y="1525"/>
                    <a:pt x="52543" y="1608"/>
                    <a:pt x="71498" y="1608"/>
                  </a:cubicBezTo>
                  <a:cubicBezTo>
                    <a:pt x="90464" y="1608"/>
                    <a:pt x="108645" y="1525"/>
                    <a:pt x="122052" y="1370"/>
                  </a:cubicBezTo>
                  <a:cubicBezTo>
                    <a:pt x="135470" y="1227"/>
                    <a:pt x="142995" y="1025"/>
                    <a:pt x="142995" y="811"/>
                  </a:cubicBezTo>
                  <a:cubicBezTo>
                    <a:pt x="142995" y="596"/>
                    <a:pt x="135470" y="394"/>
                    <a:pt x="122052" y="239"/>
                  </a:cubicBezTo>
                  <a:cubicBezTo>
                    <a:pt x="108645" y="84"/>
                    <a:pt x="90464" y="1"/>
                    <a:pt x="71498" y="1"/>
                  </a:cubicBezTo>
                  <a:close/>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6" name="Google Shape;1336;p51"/>
            <p:cNvSpPr/>
            <p:nvPr/>
          </p:nvSpPr>
          <p:spPr>
            <a:xfrm>
              <a:off x="7401039" y="2123383"/>
              <a:ext cx="829786" cy="1195707"/>
            </a:xfrm>
            <a:custGeom>
              <a:avLst/>
              <a:gdLst/>
              <a:ahLst/>
              <a:cxnLst/>
              <a:rect l="l" t="t" r="r" b="b"/>
              <a:pathLst>
                <a:path w="14443" h="20813" extrusionOk="0">
                  <a:moveTo>
                    <a:pt x="4203" y="1"/>
                  </a:moveTo>
                  <a:cubicBezTo>
                    <a:pt x="1881" y="1"/>
                    <a:pt x="0" y="1894"/>
                    <a:pt x="0" y="4216"/>
                  </a:cubicBezTo>
                  <a:lnTo>
                    <a:pt x="0" y="16598"/>
                  </a:lnTo>
                  <a:cubicBezTo>
                    <a:pt x="0" y="18920"/>
                    <a:pt x="1881" y="20813"/>
                    <a:pt x="4203" y="20813"/>
                  </a:cubicBezTo>
                  <a:lnTo>
                    <a:pt x="10240" y="20813"/>
                  </a:lnTo>
                  <a:cubicBezTo>
                    <a:pt x="12561" y="20813"/>
                    <a:pt x="14442" y="18920"/>
                    <a:pt x="14442" y="16598"/>
                  </a:cubicBezTo>
                  <a:lnTo>
                    <a:pt x="14442" y="4216"/>
                  </a:lnTo>
                  <a:cubicBezTo>
                    <a:pt x="14442" y="1894"/>
                    <a:pt x="12561" y="1"/>
                    <a:pt x="1024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7" name="Google Shape;1337;p51"/>
            <p:cNvSpPr/>
            <p:nvPr/>
          </p:nvSpPr>
          <p:spPr>
            <a:xfrm>
              <a:off x="7234139" y="3330750"/>
              <a:ext cx="1162896" cy="236005"/>
            </a:xfrm>
            <a:custGeom>
              <a:avLst/>
              <a:gdLst/>
              <a:ahLst/>
              <a:cxnLst/>
              <a:rect l="l" t="t" r="r" b="b"/>
              <a:pathLst>
                <a:path w="20241" h="4108" extrusionOk="0">
                  <a:moveTo>
                    <a:pt x="2048" y="0"/>
                  </a:moveTo>
                  <a:cubicBezTo>
                    <a:pt x="917" y="0"/>
                    <a:pt x="0" y="929"/>
                    <a:pt x="0" y="2060"/>
                  </a:cubicBezTo>
                  <a:cubicBezTo>
                    <a:pt x="0" y="3191"/>
                    <a:pt x="917" y="4108"/>
                    <a:pt x="2048" y="4108"/>
                  </a:cubicBezTo>
                  <a:lnTo>
                    <a:pt x="18181" y="4108"/>
                  </a:lnTo>
                  <a:cubicBezTo>
                    <a:pt x="19312" y="4108"/>
                    <a:pt x="20241" y="3191"/>
                    <a:pt x="20241" y="2060"/>
                  </a:cubicBezTo>
                  <a:cubicBezTo>
                    <a:pt x="20241" y="929"/>
                    <a:pt x="19312" y="0"/>
                    <a:pt x="1818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8" name="Google Shape;1338;p51"/>
            <p:cNvSpPr/>
            <p:nvPr/>
          </p:nvSpPr>
          <p:spPr>
            <a:xfrm>
              <a:off x="7127392" y="2306025"/>
              <a:ext cx="285999" cy="590356"/>
            </a:xfrm>
            <a:custGeom>
              <a:avLst/>
              <a:gdLst/>
              <a:ahLst/>
              <a:cxnLst/>
              <a:rect l="l" t="t" r="r" b="b"/>
              <a:pathLst>
                <a:path w="4978" h="10276" extrusionOk="0">
                  <a:moveTo>
                    <a:pt x="3692" y="1"/>
                  </a:moveTo>
                  <a:cubicBezTo>
                    <a:pt x="3692" y="1"/>
                    <a:pt x="2572" y="679"/>
                    <a:pt x="1965" y="1370"/>
                  </a:cubicBezTo>
                  <a:cubicBezTo>
                    <a:pt x="1334" y="2049"/>
                    <a:pt x="1" y="9228"/>
                    <a:pt x="989" y="9764"/>
                  </a:cubicBezTo>
                  <a:cubicBezTo>
                    <a:pt x="2001" y="10276"/>
                    <a:pt x="4978" y="9764"/>
                    <a:pt x="4978" y="9764"/>
                  </a:cubicBezTo>
                  <a:lnTo>
                    <a:pt x="4978" y="5001"/>
                  </a:lnTo>
                  <a:close/>
                </a:path>
              </a:pathLst>
            </a:custGeom>
            <a:solidFill>
              <a:srgbClr val="E3E7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9" name="Google Shape;1339;p51"/>
            <p:cNvSpPr/>
            <p:nvPr/>
          </p:nvSpPr>
          <p:spPr>
            <a:xfrm>
              <a:off x="7127392" y="2306025"/>
              <a:ext cx="285999" cy="574040"/>
            </a:xfrm>
            <a:custGeom>
              <a:avLst/>
              <a:gdLst/>
              <a:ahLst/>
              <a:cxnLst/>
              <a:rect l="l" t="t" r="r" b="b"/>
              <a:pathLst>
                <a:path w="4978" h="9992" extrusionOk="0">
                  <a:moveTo>
                    <a:pt x="3692" y="1"/>
                  </a:moveTo>
                  <a:cubicBezTo>
                    <a:pt x="3692" y="1"/>
                    <a:pt x="2572" y="679"/>
                    <a:pt x="1965" y="1370"/>
                  </a:cubicBezTo>
                  <a:cubicBezTo>
                    <a:pt x="1334" y="2049"/>
                    <a:pt x="1" y="9228"/>
                    <a:pt x="989" y="9764"/>
                  </a:cubicBezTo>
                  <a:cubicBezTo>
                    <a:pt x="1326" y="9934"/>
                    <a:pt x="1882" y="9991"/>
                    <a:pt x="2473" y="9991"/>
                  </a:cubicBezTo>
                  <a:cubicBezTo>
                    <a:pt x="3655" y="9991"/>
                    <a:pt x="4978" y="9764"/>
                    <a:pt x="4978" y="9764"/>
                  </a:cubicBezTo>
                  <a:lnTo>
                    <a:pt x="4978" y="5001"/>
                  </a:lnTo>
                  <a:lnTo>
                    <a:pt x="369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0" name="Google Shape;1340;p51"/>
            <p:cNvSpPr/>
            <p:nvPr/>
          </p:nvSpPr>
          <p:spPr>
            <a:xfrm>
              <a:off x="6919471" y="2663783"/>
              <a:ext cx="454219" cy="172407"/>
            </a:xfrm>
            <a:custGeom>
              <a:avLst/>
              <a:gdLst/>
              <a:ahLst/>
              <a:cxnLst/>
              <a:rect l="l" t="t" r="r" b="b"/>
              <a:pathLst>
                <a:path w="7906" h="3001" extrusionOk="0">
                  <a:moveTo>
                    <a:pt x="3722" y="0"/>
                  </a:moveTo>
                  <a:cubicBezTo>
                    <a:pt x="2903" y="0"/>
                    <a:pt x="2091" y="116"/>
                    <a:pt x="1488" y="441"/>
                  </a:cubicBezTo>
                  <a:cubicBezTo>
                    <a:pt x="0" y="1227"/>
                    <a:pt x="226" y="3001"/>
                    <a:pt x="226" y="3001"/>
                  </a:cubicBezTo>
                  <a:lnTo>
                    <a:pt x="7906" y="3001"/>
                  </a:lnTo>
                  <a:cubicBezTo>
                    <a:pt x="7906" y="3001"/>
                    <a:pt x="7727" y="763"/>
                    <a:pt x="6715" y="441"/>
                  </a:cubicBezTo>
                  <a:cubicBezTo>
                    <a:pt x="6116" y="244"/>
                    <a:pt x="4911" y="0"/>
                    <a:pt x="372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1" name="Google Shape;1341;p51"/>
            <p:cNvSpPr/>
            <p:nvPr/>
          </p:nvSpPr>
          <p:spPr>
            <a:xfrm>
              <a:off x="7338071" y="2190431"/>
              <a:ext cx="961180" cy="926209"/>
            </a:xfrm>
            <a:custGeom>
              <a:avLst/>
              <a:gdLst/>
              <a:ahLst/>
              <a:cxnLst/>
              <a:rect l="l" t="t" r="r" b="b"/>
              <a:pathLst>
                <a:path w="16730" h="16122" extrusionOk="0">
                  <a:moveTo>
                    <a:pt x="8252" y="1"/>
                  </a:moveTo>
                  <a:lnTo>
                    <a:pt x="8252" y="48"/>
                  </a:lnTo>
                  <a:cubicBezTo>
                    <a:pt x="7002" y="286"/>
                    <a:pt x="941" y="1501"/>
                    <a:pt x="1" y="2013"/>
                  </a:cubicBezTo>
                  <a:cubicBezTo>
                    <a:pt x="1" y="2013"/>
                    <a:pt x="1108" y="8585"/>
                    <a:pt x="1156" y="8871"/>
                  </a:cubicBezTo>
                  <a:cubicBezTo>
                    <a:pt x="1191" y="9156"/>
                    <a:pt x="870" y="16122"/>
                    <a:pt x="870" y="16122"/>
                  </a:cubicBezTo>
                  <a:cubicBezTo>
                    <a:pt x="870" y="16122"/>
                    <a:pt x="3001" y="15776"/>
                    <a:pt x="8371" y="15776"/>
                  </a:cubicBezTo>
                  <a:cubicBezTo>
                    <a:pt x="13741" y="15776"/>
                    <a:pt x="15872" y="16122"/>
                    <a:pt x="15872" y="16122"/>
                  </a:cubicBezTo>
                  <a:cubicBezTo>
                    <a:pt x="15872" y="16122"/>
                    <a:pt x="15538" y="9156"/>
                    <a:pt x="15586" y="8871"/>
                  </a:cubicBezTo>
                  <a:cubicBezTo>
                    <a:pt x="15634" y="8585"/>
                    <a:pt x="16729" y="2013"/>
                    <a:pt x="16729" y="2013"/>
                  </a:cubicBezTo>
                  <a:cubicBezTo>
                    <a:pt x="15777" y="1489"/>
                    <a:pt x="9728" y="286"/>
                    <a:pt x="8490" y="48"/>
                  </a:cubicBezTo>
                  <a:lnTo>
                    <a:pt x="8490" y="1"/>
                  </a:lnTo>
                  <a:cubicBezTo>
                    <a:pt x="8490" y="1"/>
                    <a:pt x="8442" y="12"/>
                    <a:pt x="8371" y="12"/>
                  </a:cubicBezTo>
                  <a:cubicBezTo>
                    <a:pt x="8299" y="1"/>
                    <a:pt x="8252" y="1"/>
                    <a:pt x="825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2" name="Google Shape;1342;p51"/>
            <p:cNvSpPr/>
            <p:nvPr/>
          </p:nvSpPr>
          <p:spPr>
            <a:xfrm>
              <a:off x="7479692" y="2197267"/>
              <a:ext cx="688855" cy="187459"/>
            </a:xfrm>
            <a:custGeom>
              <a:avLst/>
              <a:gdLst/>
              <a:ahLst/>
              <a:cxnLst/>
              <a:rect l="l" t="t" r="r" b="b"/>
              <a:pathLst>
                <a:path w="11990" h="3263" extrusionOk="0">
                  <a:moveTo>
                    <a:pt x="5989" y="1"/>
                  </a:moveTo>
                  <a:cubicBezTo>
                    <a:pt x="0" y="1"/>
                    <a:pt x="4013" y="3263"/>
                    <a:pt x="4013" y="3263"/>
                  </a:cubicBezTo>
                  <a:lnTo>
                    <a:pt x="5930" y="2168"/>
                  </a:lnTo>
                  <a:lnTo>
                    <a:pt x="8335" y="3144"/>
                  </a:lnTo>
                  <a:cubicBezTo>
                    <a:pt x="8335" y="3144"/>
                    <a:pt x="11990" y="1"/>
                    <a:pt x="598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3" name="Google Shape;1343;p51"/>
            <p:cNvSpPr/>
            <p:nvPr/>
          </p:nvSpPr>
          <p:spPr>
            <a:xfrm>
              <a:off x="7710192" y="2212780"/>
              <a:ext cx="211195" cy="109040"/>
            </a:xfrm>
            <a:custGeom>
              <a:avLst/>
              <a:gdLst/>
              <a:ahLst/>
              <a:cxnLst/>
              <a:rect l="l" t="t" r="r" b="b"/>
              <a:pathLst>
                <a:path w="3676" h="1898" extrusionOk="0">
                  <a:moveTo>
                    <a:pt x="1605" y="0"/>
                  </a:moveTo>
                  <a:cubicBezTo>
                    <a:pt x="1060" y="0"/>
                    <a:pt x="489" y="52"/>
                    <a:pt x="1" y="207"/>
                  </a:cubicBezTo>
                  <a:lnTo>
                    <a:pt x="1918" y="1898"/>
                  </a:lnTo>
                  <a:lnTo>
                    <a:pt x="3668" y="207"/>
                  </a:lnTo>
                  <a:cubicBezTo>
                    <a:pt x="3676" y="207"/>
                    <a:pt x="2694" y="0"/>
                    <a:pt x="1605" y="0"/>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4" name="Google Shape;1344;p51"/>
            <p:cNvSpPr/>
            <p:nvPr/>
          </p:nvSpPr>
          <p:spPr>
            <a:xfrm>
              <a:off x="7699966" y="2101494"/>
              <a:ext cx="242220" cy="123173"/>
            </a:xfrm>
            <a:custGeom>
              <a:avLst/>
              <a:gdLst/>
              <a:ahLst/>
              <a:cxnLst/>
              <a:rect l="l" t="t" r="r" b="b"/>
              <a:pathLst>
                <a:path w="4216" h="2144" extrusionOk="0">
                  <a:moveTo>
                    <a:pt x="0" y="1"/>
                  </a:moveTo>
                  <a:lnTo>
                    <a:pt x="179" y="2144"/>
                  </a:lnTo>
                  <a:lnTo>
                    <a:pt x="3858" y="2144"/>
                  </a:lnTo>
                  <a:lnTo>
                    <a:pt x="4215" y="1"/>
                  </a:ln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5" name="Google Shape;1345;p51"/>
            <p:cNvSpPr/>
            <p:nvPr/>
          </p:nvSpPr>
          <p:spPr>
            <a:xfrm>
              <a:off x="7699276" y="2101494"/>
              <a:ext cx="242220" cy="88301"/>
            </a:xfrm>
            <a:custGeom>
              <a:avLst/>
              <a:gdLst/>
              <a:ahLst/>
              <a:cxnLst/>
              <a:rect l="l" t="t" r="r" b="b"/>
              <a:pathLst>
                <a:path w="4216" h="1537" extrusionOk="0">
                  <a:moveTo>
                    <a:pt x="0" y="1"/>
                  </a:moveTo>
                  <a:lnTo>
                    <a:pt x="84" y="1013"/>
                  </a:lnTo>
                  <a:cubicBezTo>
                    <a:pt x="786" y="1358"/>
                    <a:pt x="1620" y="1537"/>
                    <a:pt x="2524" y="1537"/>
                  </a:cubicBezTo>
                  <a:cubicBezTo>
                    <a:pt x="3036" y="1537"/>
                    <a:pt x="3525" y="1477"/>
                    <a:pt x="3989" y="1370"/>
                  </a:cubicBezTo>
                  <a:lnTo>
                    <a:pt x="4215" y="1"/>
                  </a:ln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6" name="Google Shape;1346;p51"/>
            <p:cNvSpPr/>
            <p:nvPr/>
          </p:nvSpPr>
          <p:spPr>
            <a:xfrm>
              <a:off x="7489976" y="1823768"/>
              <a:ext cx="143689" cy="143740"/>
            </a:xfrm>
            <a:custGeom>
              <a:avLst/>
              <a:gdLst/>
              <a:ahLst/>
              <a:cxnLst/>
              <a:rect l="l" t="t" r="r" b="b"/>
              <a:pathLst>
                <a:path w="2501" h="2502" extrusionOk="0">
                  <a:moveTo>
                    <a:pt x="1250" y="1"/>
                  </a:moveTo>
                  <a:cubicBezTo>
                    <a:pt x="560" y="1"/>
                    <a:pt x="0" y="560"/>
                    <a:pt x="0" y="1251"/>
                  </a:cubicBezTo>
                  <a:cubicBezTo>
                    <a:pt x="0" y="1930"/>
                    <a:pt x="560" y="2501"/>
                    <a:pt x="1250" y="2501"/>
                  </a:cubicBezTo>
                  <a:cubicBezTo>
                    <a:pt x="1929" y="2501"/>
                    <a:pt x="2500" y="1930"/>
                    <a:pt x="2500" y="1251"/>
                  </a:cubicBezTo>
                  <a:cubicBezTo>
                    <a:pt x="2500" y="560"/>
                    <a:pt x="1941" y="1"/>
                    <a:pt x="1250" y="1"/>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7" name="Google Shape;1347;p51"/>
            <p:cNvSpPr/>
            <p:nvPr/>
          </p:nvSpPr>
          <p:spPr>
            <a:xfrm>
              <a:off x="7547544" y="1886564"/>
              <a:ext cx="60095" cy="43949"/>
            </a:xfrm>
            <a:custGeom>
              <a:avLst/>
              <a:gdLst/>
              <a:ahLst/>
              <a:cxnLst/>
              <a:rect l="l" t="t" r="r" b="b"/>
              <a:pathLst>
                <a:path w="1046" h="765" extrusionOk="0">
                  <a:moveTo>
                    <a:pt x="251" y="0"/>
                  </a:moveTo>
                  <a:cubicBezTo>
                    <a:pt x="204" y="0"/>
                    <a:pt x="156" y="5"/>
                    <a:pt x="105" y="15"/>
                  </a:cubicBezTo>
                  <a:cubicBezTo>
                    <a:pt x="105" y="15"/>
                    <a:pt x="0" y="765"/>
                    <a:pt x="456" y="765"/>
                  </a:cubicBezTo>
                  <a:cubicBezTo>
                    <a:pt x="595" y="765"/>
                    <a:pt x="785" y="695"/>
                    <a:pt x="1046" y="515"/>
                  </a:cubicBezTo>
                  <a:lnTo>
                    <a:pt x="1046" y="515"/>
                  </a:lnTo>
                  <a:cubicBezTo>
                    <a:pt x="1046" y="515"/>
                    <a:pt x="1046" y="515"/>
                    <a:pt x="1046" y="515"/>
                  </a:cubicBezTo>
                  <a:cubicBezTo>
                    <a:pt x="1046" y="515"/>
                    <a:pt x="1046" y="515"/>
                    <a:pt x="1046" y="515"/>
                  </a:cubicBezTo>
                  <a:lnTo>
                    <a:pt x="1046" y="515"/>
                  </a:lnTo>
                  <a:cubicBezTo>
                    <a:pt x="1046" y="515"/>
                    <a:pt x="1046" y="515"/>
                    <a:pt x="1046" y="515"/>
                  </a:cubicBezTo>
                  <a:lnTo>
                    <a:pt x="1046" y="515"/>
                  </a:lnTo>
                  <a:cubicBezTo>
                    <a:pt x="1037" y="511"/>
                    <a:pt x="740" y="0"/>
                    <a:pt x="251" y="0"/>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8" name="Google Shape;1348;p51"/>
            <p:cNvSpPr/>
            <p:nvPr/>
          </p:nvSpPr>
          <p:spPr>
            <a:xfrm>
              <a:off x="7534387" y="1883059"/>
              <a:ext cx="73941" cy="33149"/>
            </a:xfrm>
            <a:custGeom>
              <a:avLst/>
              <a:gdLst/>
              <a:ahLst/>
              <a:cxnLst/>
              <a:rect l="l" t="t" r="r" b="b"/>
              <a:pathLst>
                <a:path w="1287" h="577" extrusionOk="0">
                  <a:moveTo>
                    <a:pt x="518" y="0"/>
                  </a:moveTo>
                  <a:cubicBezTo>
                    <a:pt x="365" y="0"/>
                    <a:pt x="192" y="60"/>
                    <a:pt x="1" y="219"/>
                  </a:cubicBezTo>
                  <a:cubicBezTo>
                    <a:pt x="1" y="219"/>
                    <a:pt x="159" y="130"/>
                    <a:pt x="398" y="130"/>
                  </a:cubicBezTo>
                  <a:cubicBezTo>
                    <a:pt x="636" y="130"/>
                    <a:pt x="956" y="218"/>
                    <a:pt x="1281" y="570"/>
                  </a:cubicBezTo>
                  <a:lnTo>
                    <a:pt x="1281" y="570"/>
                  </a:lnTo>
                  <a:cubicBezTo>
                    <a:pt x="1238" y="507"/>
                    <a:pt x="963" y="0"/>
                    <a:pt x="518" y="0"/>
                  </a:cubicBezTo>
                  <a:close/>
                  <a:moveTo>
                    <a:pt x="1281" y="570"/>
                  </a:moveTo>
                  <a:cubicBezTo>
                    <a:pt x="1284" y="574"/>
                    <a:pt x="1286" y="576"/>
                    <a:pt x="1287" y="576"/>
                  </a:cubicBezTo>
                  <a:cubicBezTo>
                    <a:pt x="1287" y="576"/>
                    <a:pt x="1287" y="576"/>
                    <a:pt x="1287" y="576"/>
                  </a:cubicBezTo>
                  <a:cubicBezTo>
                    <a:pt x="1285" y="574"/>
                    <a:pt x="1283" y="572"/>
                    <a:pt x="1281" y="570"/>
                  </a:cubicBezTo>
                  <a:close/>
                </a:path>
              </a:pathLst>
            </a:custGeom>
            <a:solidFill>
              <a:srgbClr val="D87F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9" name="Google Shape;1349;p51"/>
            <p:cNvSpPr/>
            <p:nvPr/>
          </p:nvSpPr>
          <p:spPr>
            <a:xfrm>
              <a:off x="8056345" y="1810784"/>
              <a:ext cx="143689" cy="143682"/>
            </a:xfrm>
            <a:custGeom>
              <a:avLst/>
              <a:gdLst/>
              <a:ahLst/>
              <a:cxnLst/>
              <a:rect l="l" t="t" r="r" b="b"/>
              <a:pathLst>
                <a:path w="2501" h="2501" extrusionOk="0">
                  <a:moveTo>
                    <a:pt x="1251" y="1"/>
                  </a:moveTo>
                  <a:cubicBezTo>
                    <a:pt x="560" y="1"/>
                    <a:pt x="0" y="548"/>
                    <a:pt x="0" y="1251"/>
                  </a:cubicBezTo>
                  <a:cubicBezTo>
                    <a:pt x="0" y="1929"/>
                    <a:pt x="572" y="2501"/>
                    <a:pt x="1251" y="2501"/>
                  </a:cubicBezTo>
                  <a:cubicBezTo>
                    <a:pt x="1941" y="2501"/>
                    <a:pt x="2501" y="1929"/>
                    <a:pt x="2501" y="1251"/>
                  </a:cubicBezTo>
                  <a:cubicBezTo>
                    <a:pt x="2501" y="560"/>
                    <a:pt x="1941" y="1"/>
                    <a:pt x="1251" y="1"/>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0" name="Google Shape;1350;p51"/>
            <p:cNvSpPr/>
            <p:nvPr/>
          </p:nvSpPr>
          <p:spPr>
            <a:xfrm>
              <a:off x="8082314" y="1874211"/>
              <a:ext cx="60153" cy="43375"/>
            </a:xfrm>
            <a:custGeom>
              <a:avLst/>
              <a:gdLst/>
              <a:ahLst/>
              <a:cxnLst/>
              <a:rect l="l" t="t" r="r" b="b"/>
              <a:pathLst>
                <a:path w="1047" h="755" extrusionOk="0">
                  <a:moveTo>
                    <a:pt x="791" y="0"/>
                  </a:moveTo>
                  <a:cubicBezTo>
                    <a:pt x="297" y="0"/>
                    <a:pt x="1" y="504"/>
                    <a:pt x="1" y="504"/>
                  </a:cubicBezTo>
                  <a:cubicBezTo>
                    <a:pt x="263" y="686"/>
                    <a:pt x="455" y="755"/>
                    <a:pt x="593" y="755"/>
                  </a:cubicBezTo>
                  <a:cubicBezTo>
                    <a:pt x="1046" y="755"/>
                    <a:pt x="941" y="16"/>
                    <a:pt x="941" y="16"/>
                  </a:cubicBezTo>
                  <a:cubicBezTo>
                    <a:pt x="889" y="5"/>
                    <a:pt x="839" y="0"/>
                    <a:pt x="791" y="0"/>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1" name="Google Shape;1351;p51"/>
            <p:cNvSpPr/>
            <p:nvPr/>
          </p:nvSpPr>
          <p:spPr>
            <a:xfrm>
              <a:off x="8081624" y="1869673"/>
              <a:ext cx="73941" cy="33493"/>
            </a:xfrm>
            <a:custGeom>
              <a:avLst/>
              <a:gdLst/>
              <a:ahLst/>
              <a:cxnLst/>
              <a:rect l="l" t="t" r="r" b="b"/>
              <a:pathLst>
                <a:path w="1287" h="583" extrusionOk="0">
                  <a:moveTo>
                    <a:pt x="764" y="0"/>
                  </a:moveTo>
                  <a:cubicBezTo>
                    <a:pt x="307" y="0"/>
                    <a:pt x="30" y="542"/>
                    <a:pt x="3" y="581"/>
                  </a:cubicBezTo>
                  <a:lnTo>
                    <a:pt x="3" y="581"/>
                  </a:lnTo>
                  <a:cubicBezTo>
                    <a:pt x="330" y="225"/>
                    <a:pt x="650" y="136"/>
                    <a:pt x="889" y="136"/>
                  </a:cubicBezTo>
                  <a:cubicBezTo>
                    <a:pt x="1129" y="136"/>
                    <a:pt x="1287" y="226"/>
                    <a:pt x="1287" y="226"/>
                  </a:cubicBezTo>
                  <a:cubicBezTo>
                    <a:pt x="1094" y="62"/>
                    <a:pt x="919" y="0"/>
                    <a:pt x="764" y="0"/>
                  </a:cubicBezTo>
                  <a:close/>
                  <a:moveTo>
                    <a:pt x="3" y="581"/>
                  </a:moveTo>
                  <a:lnTo>
                    <a:pt x="3" y="581"/>
                  </a:lnTo>
                  <a:cubicBezTo>
                    <a:pt x="2" y="581"/>
                    <a:pt x="2" y="582"/>
                    <a:pt x="1" y="583"/>
                  </a:cubicBezTo>
                  <a:cubicBezTo>
                    <a:pt x="1" y="583"/>
                    <a:pt x="2" y="582"/>
                    <a:pt x="3" y="581"/>
                  </a:cubicBezTo>
                  <a:close/>
                </a:path>
              </a:pathLst>
            </a:custGeom>
            <a:solidFill>
              <a:srgbClr val="D87F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2" name="Google Shape;1352;p51"/>
            <p:cNvSpPr/>
            <p:nvPr/>
          </p:nvSpPr>
          <p:spPr>
            <a:xfrm>
              <a:off x="7561792" y="1336742"/>
              <a:ext cx="528103" cy="827050"/>
            </a:xfrm>
            <a:custGeom>
              <a:avLst/>
              <a:gdLst/>
              <a:ahLst/>
              <a:cxnLst/>
              <a:rect l="l" t="t" r="r" b="b"/>
              <a:pathLst>
                <a:path w="9192" h="14396" extrusionOk="0">
                  <a:moveTo>
                    <a:pt x="4596" y="1"/>
                  </a:moveTo>
                  <a:cubicBezTo>
                    <a:pt x="2048" y="1"/>
                    <a:pt x="0" y="1275"/>
                    <a:pt x="0" y="3811"/>
                  </a:cubicBezTo>
                  <a:lnTo>
                    <a:pt x="0" y="10442"/>
                  </a:lnTo>
                  <a:cubicBezTo>
                    <a:pt x="0" y="12966"/>
                    <a:pt x="2048" y="14395"/>
                    <a:pt x="4596" y="14395"/>
                  </a:cubicBezTo>
                  <a:cubicBezTo>
                    <a:pt x="7144" y="14395"/>
                    <a:pt x="9192" y="12978"/>
                    <a:pt x="9192" y="10442"/>
                  </a:cubicBezTo>
                  <a:lnTo>
                    <a:pt x="9192" y="3811"/>
                  </a:lnTo>
                  <a:cubicBezTo>
                    <a:pt x="9192" y="1275"/>
                    <a:pt x="7144" y="1"/>
                    <a:pt x="4596" y="1"/>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3" name="Google Shape;1353;p51"/>
            <p:cNvSpPr/>
            <p:nvPr/>
          </p:nvSpPr>
          <p:spPr>
            <a:xfrm>
              <a:off x="7886687" y="1828594"/>
              <a:ext cx="34242" cy="43145"/>
            </a:xfrm>
            <a:custGeom>
              <a:avLst/>
              <a:gdLst/>
              <a:ahLst/>
              <a:cxnLst/>
              <a:rect l="l" t="t" r="r" b="b"/>
              <a:pathLst>
                <a:path w="596" h="751" extrusionOk="0">
                  <a:moveTo>
                    <a:pt x="298" y="0"/>
                  </a:moveTo>
                  <a:cubicBezTo>
                    <a:pt x="132" y="0"/>
                    <a:pt x="1" y="167"/>
                    <a:pt x="1" y="369"/>
                  </a:cubicBezTo>
                  <a:cubicBezTo>
                    <a:pt x="1" y="584"/>
                    <a:pt x="132" y="750"/>
                    <a:pt x="298" y="750"/>
                  </a:cubicBezTo>
                  <a:cubicBezTo>
                    <a:pt x="453" y="750"/>
                    <a:pt x="596" y="584"/>
                    <a:pt x="596" y="369"/>
                  </a:cubicBezTo>
                  <a:cubicBezTo>
                    <a:pt x="596" y="167"/>
                    <a:pt x="453" y="0"/>
                    <a:pt x="29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4" name="Google Shape;1354;p51"/>
            <p:cNvSpPr/>
            <p:nvPr/>
          </p:nvSpPr>
          <p:spPr>
            <a:xfrm>
              <a:off x="7893524" y="1857435"/>
              <a:ext cx="17178" cy="11777"/>
            </a:xfrm>
            <a:custGeom>
              <a:avLst/>
              <a:gdLst/>
              <a:ahLst/>
              <a:cxnLst/>
              <a:rect l="l" t="t" r="r" b="b"/>
              <a:pathLst>
                <a:path w="299" h="205" extrusionOk="0">
                  <a:moveTo>
                    <a:pt x="118" y="1"/>
                  </a:moveTo>
                  <a:cubicBezTo>
                    <a:pt x="63" y="1"/>
                    <a:pt x="21" y="25"/>
                    <a:pt x="13" y="70"/>
                  </a:cubicBezTo>
                  <a:cubicBezTo>
                    <a:pt x="1" y="129"/>
                    <a:pt x="36" y="189"/>
                    <a:pt x="120" y="201"/>
                  </a:cubicBezTo>
                  <a:cubicBezTo>
                    <a:pt x="136" y="203"/>
                    <a:pt x="152" y="205"/>
                    <a:pt x="167" y="205"/>
                  </a:cubicBezTo>
                  <a:cubicBezTo>
                    <a:pt x="220" y="205"/>
                    <a:pt x="265" y="187"/>
                    <a:pt x="275" y="141"/>
                  </a:cubicBezTo>
                  <a:cubicBezTo>
                    <a:pt x="298" y="82"/>
                    <a:pt x="251" y="22"/>
                    <a:pt x="179" y="10"/>
                  </a:cubicBezTo>
                  <a:cubicBezTo>
                    <a:pt x="158" y="4"/>
                    <a:pt x="137" y="1"/>
                    <a:pt x="118" y="1"/>
                  </a:cubicBezTo>
                  <a:close/>
                </a:path>
              </a:pathLst>
            </a:custGeom>
            <a:solidFill>
              <a:srgbClr val="FFF2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5" name="Google Shape;1355;p51"/>
            <p:cNvSpPr/>
            <p:nvPr/>
          </p:nvSpPr>
          <p:spPr>
            <a:xfrm>
              <a:off x="7886687" y="1791480"/>
              <a:ext cx="46594" cy="17292"/>
            </a:xfrm>
            <a:custGeom>
              <a:avLst/>
              <a:gdLst/>
              <a:ahLst/>
              <a:cxnLst/>
              <a:rect l="l" t="t" r="r" b="b"/>
              <a:pathLst>
                <a:path w="811" h="301" extrusionOk="0">
                  <a:moveTo>
                    <a:pt x="294" y="1"/>
                  </a:moveTo>
                  <a:cubicBezTo>
                    <a:pt x="114" y="1"/>
                    <a:pt x="1" y="110"/>
                    <a:pt x="1" y="110"/>
                  </a:cubicBezTo>
                  <a:cubicBezTo>
                    <a:pt x="89" y="72"/>
                    <a:pt x="174" y="57"/>
                    <a:pt x="254" y="57"/>
                  </a:cubicBezTo>
                  <a:cubicBezTo>
                    <a:pt x="574" y="57"/>
                    <a:pt x="810" y="301"/>
                    <a:pt x="810" y="301"/>
                  </a:cubicBezTo>
                  <a:cubicBezTo>
                    <a:pt x="613" y="67"/>
                    <a:pt x="433" y="1"/>
                    <a:pt x="294" y="1"/>
                  </a:cubicBezTo>
                  <a:close/>
                </a:path>
              </a:pathLst>
            </a:custGeom>
            <a:solidFill>
              <a:srgbClr val="EFA3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6" name="Google Shape;1356;p51"/>
            <p:cNvSpPr/>
            <p:nvPr/>
          </p:nvSpPr>
          <p:spPr>
            <a:xfrm>
              <a:off x="7864108" y="1722364"/>
              <a:ext cx="113641" cy="69400"/>
            </a:xfrm>
            <a:custGeom>
              <a:avLst/>
              <a:gdLst/>
              <a:ahLst/>
              <a:cxnLst/>
              <a:rect l="l" t="t" r="r" b="b"/>
              <a:pathLst>
                <a:path w="1978" h="1208" extrusionOk="0">
                  <a:moveTo>
                    <a:pt x="912" y="1"/>
                  </a:moveTo>
                  <a:cubicBezTo>
                    <a:pt x="555" y="1"/>
                    <a:pt x="243" y="196"/>
                    <a:pt x="132" y="492"/>
                  </a:cubicBezTo>
                  <a:cubicBezTo>
                    <a:pt x="1" y="897"/>
                    <a:pt x="489" y="670"/>
                    <a:pt x="965" y="837"/>
                  </a:cubicBezTo>
                  <a:cubicBezTo>
                    <a:pt x="1304" y="947"/>
                    <a:pt x="1540" y="1208"/>
                    <a:pt x="1696" y="1208"/>
                  </a:cubicBezTo>
                  <a:cubicBezTo>
                    <a:pt x="1759" y="1208"/>
                    <a:pt x="1808" y="1165"/>
                    <a:pt x="1846" y="1051"/>
                  </a:cubicBezTo>
                  <a:cubicBezTo>
                    <a:pt x="1977" y="647"/>
                    <a:pt x="1703" y="194"/>
                    <a:pt x="1227" y="51"/>
                  </a:cubicBezTo>
                  <a:cubicBezTo>
                    <a:pt x="1121" y="17"/>
                    <a:pt x="1014" y="1"/>
                    <a:pt x="91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7" name="Google Shape;1357;p51"/>
            <p:cNvSpPr/>
            <p:nvPr/>
          </p:nvSpPr>
          <p:spPr>
            <a:xfrm>
              <a:off x="7942129" y="1781368"/>
              <a:ext cx="14421" cy="8962"/>
            </a:xfrm>
            <a:custGeom>
              <a:avLst/>
              <a:gdLst/>
              <a:ahLst/>
              <a:cxnLst/>
              <a:rect l="l" t="t" r="r" b="b"/>
              <a:pathLst>
                <a:path w="251" h="156" extrusionOk="0">
                  <a:moveTo>
                    <a:pt x="0" y="1"/>
                  </a:moveTo>
                  <a:cubicBezTo>
                    <a:pt x="83" y="60"/>
                    <a:pt x="179" y="120"/>
                    <a:pt x="250" y="155"/>
                  </a:cubicBezTo>
                  <a:cubicBezTo>
                    <a:pt x="179" y="108"/>
                    <a:pt x="83" y="48"/>
                    <a:pt x="0" y="1"/>
                  </a:cubicBezTo>
                  <a:close/>
                </a:path>
              </a:pathLst>
            </a:custGeom>
            <a:solidFill>
              <a:srgbClr val="FFC8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8" name="Google Shape;1358;p51"/>
            <p:cNvSpPr/>
            <p:nvPr/>
          </p:nvSpPr>
          <p:spPr>
            <a:xfrm>
              <a:off x="7693129" y="1825836"/>
              <a:ext cx="34242" cy="43145"/>
            </a:xfrm>
            <a:custGeom>
              <a:avLst/>
              <a:gdLst/>
              <a:ahLst/>
              <a:cxnLst/>
              <a:rect l="l" t="t" r="r" b="b"/>
              <a:pathLst>
                <a:path w="596" h="751" extrusionOk="0">
                  <a:moveTo>
                    <a:pt x="298" y="1"/>
                  </a:moveTo>
                  <a:cubicBezTo>
                    <a:pt x="131" y="1"/>
                    <a:pt x="0" y="167"/>
                    <a:pt x="0" y="382"/>
                  </a:cubicBezTo>
                  <a:cubicBezTo>
                    <a:pt x="0" y="584"/>
                    <a:pt x="131" y="751"/>
                    <a:pt x="298" y="751"/>
                  </a:cubicBezTo>
                  <a:cubicBezTo>
                    <a:pt x="465" y="751"/>
                    <a:pt x="595" y="584"/>
                    <a:pt x="595" y="382"/>
                  </a:cubicBezTo>
                  <a:cubicBezTo>
                    <a:pt x="595" y="167"/>
                    <a:pt x="465" y="1"/>
                    <a:pt x="29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9" name="Google Shape;1359;p51"/>
            <p:cNvSpPr/>
            <p:nvPr/>
          </p:nvSpPr>
          <p:spPr>
            <a:xfrm>
              <a:off x="7699276" y="1854275"/>
              <a:ext cx="16489" cy="12811"/>
            </a:xfrm>
            <a:custGeom>
              <a:avLst/>
              <a:gdLst/>
              <a:ahLst/>
              <a:cxnLst/>
              <a:rect l="l" t="t" r="r" b="b"/>
              <a:pathLst>
                <a:path w="287" h="223" extrusionOk="0">
                  <a:moveTo>
                    <a:pt x="109" y="1"/>
                  </a:moveTo>
                  <a:cubicBezTo>
                    <a:pt x="61" y="1"/>
                    <a:pt x="20" y="25"/>
                    <a:pt x="12" y="65"/>
                  </a:cubicBezTo>
                  <a:cubicBezTo>
                    <a:pt x="0" y="101"/>
                    <a:pt x="24" y="184"/>
                    <a:pt x="107" y="208"/>
                  </a:cubicBezTo>
                  <a:cubicBezTo>
                    <a:pt x="128" y="218"/>
                    <a:pt x="148" y="222"/>
                    <a:pt x="167" y="222"/>
                  </a:cubicBezTo>
                  <a:cubicBezTo>
                    <a:pt x="215" y="222"/>
                    <a:pt x="254" y="194"/>
                    <a:pt x="262" y="160"/>
                  </a:cubicBezTo>
                  <a:cubicBezTo>
                    <a:pt x="286" y="101"/>
                    <a:pt x="250" y="41"/>
                    <a:pt x="179" y="17"/>
                  </a:cubicBezTo>
                  <a:cubicBezTo>
                    <a:pt x="156" y="6"/>
                    <a:pt x="132" y="1"/>
                    <a:pt x="109" y="1"/>
                  </a:cubicBezTo>
                  <a:close/>
                </a:path>
              </a:pathLst>
            </a:custGeom>
            <a:solidFill>
              <a:srgbClr val="FFF2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0" name="Google Shape;1360;p51"/>
            <p:cNvSpPr/>
            <p:nvPr/>
          </p:nvSpPr>
          <p:spPr>
            <a:xfrm>
              <a:off x="7673250" y="1798891"/>
              <a:ext cx="45905" cy="19476"/>
            </a:xfrm>
            <a:custGeom>
              <a:avLst/>
              <a:gdLst/>
              <a:ahLst/>
              <a:cxnLst/>
              <a:rect l="l" t="t" r="r" b="b"/>
              <a:pathLst>
                <a:path w="799" h="339" extrusionOk="0">
                  <a:moveTo>
                    <a:pt x="513" y="1"/>
                  </a:moveTo>
                  <a:cubicBezTo>
                    <a:pt x="77" y="1"/>
                    <a:pt x="1" y="339"/>
                    <a:pt x="1" y="339"/>
                  </a:cubicBezTo>
                  <a:cubicBezTo>
                    <a:pt x="180" y="74"/>
                    <a:pt x="466" y="28"/>
                    <a:pt x="642" y="28"/>
                  </a:cubicBezTo>
                  <a:cubicBezTo>
                    <a:pt x="736" y="28"/>
                    <a:pt x="799" y="41"/>
                    <a:pt x="799" y="41"/>
                  </a:cubicBezTo>
                  <a:cubicBezTo>
                    <a:pt x="690" y="13"/>
                    <a:pt x="595" y="1"/>
                    <a:pt x="513" y="1"/>
                  </a:cubicBezTo>
                  <a:close/>
                </a:path>
              </a:pathLst>
            </a:custGeom>
            <a:solidFill>
              <a:srgbClr val="EFA3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1" name="Google Shape;1361;p51"/>
            <p:cNvSpPr/>
            <p:nvPr/>
          </p:nvSpPr>
          <p:spPr>
            <a:xfrm>
              <a:off x="7628782" y="1728914"/>
              <a:ext cx="112262" cy="68136"/>
            </a:xfrm>
            <a:custGeom>
              <a:avLst/>
              <a:gdLst/>
              <a:ahLst/>
              <a:cxnLst/>
              <a:rect l="l" t="t" r="r" b="b"/>
              <a:pathLst>
                <a:path w="1954" h="1186" extrusionOk="0">
                  <a:moveTo>
                    <a:pt x="1060" y="0"/>
                  </a:moveTo>
                  <a:cubicBezTo>
                    <a:pt x="963" y="0"/>
                    <a:pt x="863" y="14"/>
                    <a:pt x="763" y="44"/>
                  </a:cubicBezTo>
                  <a:cubicBezTo>
                    <a:pt x="287" y="187"/>
                    <a:pt x="1" y="616"/>
                    <a:pt x="120" y="1021"/>
                  </a:cubicBezTo>
                  <a:cubicBezTo>
                    <a:pt x="155" y="1140"/>
                    <a:pt x="205" y="1185"/>
                    <a:pt x="270" y="1185"/>
                  </a:cubicBezTo>
                  <a:cubicBezTo>
                    <a:pt x="425" y="1185"/>
                    <a:pt x="666" y="931"/>
                    <a:pt x="1001" y="830"/>
                  </a:cubicBezTo>
                  <a:cubicBezTo>
                    <a:pt x="1477" y="699"/>
                    <a:pt x="1954" y="914"/>
                    <a:pt x="1835" y="521"/>
                  </a:cubicBezTo>
                  <a:cubicBezTo>
                    <a:pt x="1741" y="201"/>
                    <a:pt x="1424" y="0"/>
                    <a:pt x="106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2" name="Google Shape;1362;p51"/>
            <p:cNvSpPr/>
            <p:nvPr/>
          </p:nvSpPr>
          <p:spPr>
            <a:xfrm>
              <a:off x="7775861" y="1923678"/>
              <a:ext cx="47973" cy="34010"/>
            </a:xfrm>
            <a:custGeom>
              <a:avLst/>
              <a:gdLst/>
              <a:ahLst/>
              <a:cxnLst/>
              <a:rect l="l" t="t" r="r" b="b"/>
              <a:pathLst>
                <a:path w="835" h="592" extrusionOk="0">
                  <a:moveTo>
                    <a:pt x="834" y="0"/>
                  </a:moveTo>
                  <a:lnTo>
                    <a:pt x="834" y="0"/>
                  </a:lnTo>
                  <a:cubicBezTo>
                    <a:pt x="614" y="131"/>
                    <a:pt x="406" y="164"/>
                    <a:pt x="252" y="164"/>
                  </a:cubicBezTo>
                  <a:cubicBezTo>
                    <a:pt x="99" y="164"/>
                    <a:pt x="1" y="131"/>
                    <a:pt x="1" y="131"/>
                  </a:cubicBezTo>
                  <a:lnTo>
                    <a:pt x="1" y="131"/>
                  </a:lnTo>
                  <a:cubicBezTo>
                    <a:pt x="111" y="473"/>
                    <a:pt x="233" y="591"/>
                    <a:pt x="348" y="591"/>
                  </a:cubicBezTo>
                  <a:cubicBezTo>
                    <a:pt x="607" y="591"/>
                    <a:pt x="834" y="0"/>
                    <a:pt x="834" y="0"/>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3" name="Google Shape;1363;p51"/>
            <p:cNvSpPr/>
            <p:nvPr/>
          </p:nvSpPr>
          <p:spPr>
            <a:xfrm>
              <a:off x="7720304" y="1741726"/>
              <a:ext cx="108298" cy="191826"/>
            </a:xfrm>
            <a:custGeom>
              <a:avLst/>
              <a:gdLst/>
              <a:ahLst/>
              <a:cxnLst/>
              <a:rect l="l" t="t" r="r" b="b"/>
              <a:pathLst>
                <a:path w="1885" h="3339" extrusionOk="0">
                  <a:moveTo>
                    <a:pt x="1682" y="0"/>
                  </a:moveTo>
                  <a:cubicBezTo>
                    <a:pt x="1682" y="1"/>
                    <a:pt x="1730" y="1810"/>
                    <a:pt x="1444" y="2274"/>
                  </a:cubicBezTo>
                  <a:cubicBezTo>
                    <a:pt x="1384" y="2376"/>
                    <a:pt x="1318" y="2413"/>
                    <a:pt x="1248" y="2413"/>
                  </a:cubicBezTo>
                  <a:cubicBezTo>
                    <a:pt x="1064" y="2413"/>
                    <a:pt x="848" y="2159"/>
                    <a:pt x="608" y="2159"/>
                  </a:cubicBezTo>
                  <a:cubicBezTo>
                    <a:pt x="524" y="2159"/>
                    <a:pt x="438" y="2190"/>
                    <a:pt x="349" y="2274"/>
                  </a:cubicBezTo>
                  <a:cubicBezTo>
                    <a:pt x="0" y="2595"/>
                    <a:pt x="534" y="3339"/>
                    <a:pt x="1232" y="3339"/>
                  </a:cubicBezTo>
                  <a:cubicBezTo>
                    <a:pt x="1441" y="3339"/>
                    <a:pt x="1665" y="3272"/>
                    <a:pt x="1885" y="3108"/>
                  </a:cubicBezTo>
                  <a:lnTo>
                    <a:pt x="1682" y="0"/>
                  </a:ln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4" name="Google Shape;1364;p51"/>
            <p:cNvSpPr/>
            <p:nvPr/>
          </p:nvSpPr>
          <p:spPr>
            <a:xfrm>
              <a:off x="7729382" y="1741726"/>
              <a:ext cx="99220" cy="193319"/>
            </a:xfrm>
            <a:custGeom>
              <a:avLst/>
              <a:gdLst/>
              <a:ahLst/>
              <a:cxnLst/>
              <a:rect l="l" t="t" r="r" b="b"/>
              <a:pathLst>
                <a:path w="1727" h="3365" extrusionOk="0">
                  <a:moveTo>
                    <a:pt x="1524" y="0"/>
                  </a:moveTo>
                  <a:cubicBezTo>
                    <a:pt x="1524" y="0"/>
                    <a:pt x="1524" y="95"/>
                    <a:pt x="1512" y="214"/>
                  </a:cubicBezTo>
                  <a:cubicBezTo>
                    <a:pt x="1500" y="381"/>
                    <a:pt x="1488" y="607"/>
                    <a:pt x="1465" y="893"/>
                  </a:cubicBezTo>
                  <a:cubicBezTo>
                    <a:pt x="1453" y="1167"/>
                    <a:pt x="1405" y="1500"/>
                    <a:pt x="1346" y="1822"/>
                  </a:cubicBezTo>
                  <a:cubicBezTo>
                    <a:pt x="1310" y="1988"/>
                    <a:pt x="1262" y="2167"/>
                    <a:pt x="1155" y="2274"/>
                  </a:cubicBezTo>
                  <a:cubicBezTo>
                    <a:pt x="1131" y="2286"/>
                    <a:pt x="1104" y="2292"/>
                    <a:pt x="1075" y="2292"/>
                  </a:cubicBezTo>
                  <a:cubicBezTo>
                    <a:pt x="1045" y="2292"/>
                    <a:pt x="1012" y="2286"/>
                    <a:pt x="977" y="2274"/>
                  </a:cubicBezTo>
                  <a:cubicBezTo>
                    <a:pt x="905" y="2238"/>
                    <a:pt x="834" y="2179"/>
                    <a:pt x="738" y="2143"/>
                  </a:cubicBezTo>
                  <a:cubicBezTo>
                    <a:pt x="655" y="2096"/>
                    <a:pt x="560" y="2048"/>
                    <a:pt x="441" y="2048"/>
                  </a:cubicBezTo>
                  <a:cubicBezTo>
                    <a:pt x="334" y="2048"/>
                    <a:pt x="215" y="2096"/>
                    <a:pt x="143" y="2167"/>
                  </a:cubicBezTo>
                  <a:lnTo>
                    <a:pt x="119" y="2203"/>
                  </a:lnTo>
                  <a:lnTo>
                    <a:pt x="84" y="2227"/>
                  </a:lnTo>
                  <a:cubicBezTo>
                    <a:pt x="72" y="2238"/>
                    <a:pt x="60" y="2274"/>
                    <a:pt x="36" y="2298"/>
                  </a:cubicBezTo>
                  <a:cubicBezTo>
                    <a:pt x="12" y="2357"/>
                    <a:pt x="0" y="2405"/>
                    <a:pt x="0" y="2465"/>
                  </a:cubicBezTo>
                  <a:cubicBezTo>
                    <a:pt x="0" y="2572"/>
                    <a:pt x="12" y="2679"/>
                    <a:pt x="60" y="2762"/>
                  </a:cubicBezTo>
                  <a:cubicBezTo>
                    <a:pt x="131" y="2941"/>
                    <a:pt x="262" y="3072"/>
                    <a:pt x="393" y="3167"/>
                  </a:cubicBezTo>
                  <a:cubicBezTo>
                    <a:pt x="536" y="3250"/>
                    <a:pt x="679" y="3310"/>
                    <a:pt x="834" y="3346"/>
                  </a:cubicBezTo>
                  <a:cubicBezTo>
                    <a:pt x="894" y="3359"/>
                    <a:pt x="953" y="3364"/>
                    <a:pt x="1009" y="3364"/>
                  </a:cubicBezTo>
                  <a:cubicBezTo>
                    <a:pt x="1208" y="3364"/>
                    <a:pt x="1380" y="3294"/>
                    <a:pt x="1500" y="3239"/>
                  </a:cubicBezTo>
                  <a:cubicBezTo>
                    <a:pt x="1572" y="3191"/>
                    <a:pt x="1631" y="3167"/>
                    <a:pt x="1667" y="3131"/>
                  </a:cubicBezTo>
                  <a:cubicBezTo>
                    <a:pt x="1702" y="3108"/>
                    <a:pt x="1726" y="3096"/>
                    <a:pt x="1727" y="3096"/>
                  </a:cubicBezTo>
                  <a:lnTo>
                    <a:pt x="1727" y="3096"/>
                  </a:lnTo>
                  <a:cubicBezTo>
                    <a:pt x="1726" y="3096"/>
                    <a:pt x="1702" y="3108"/>
                    <a:pt x="1667" y="3119"/>
                  </a:cubicBezTo>
                  <a:cubicBezTo>
                    <a:pt x="1631" y="3155"/>
                    <a:pt x="1572" y="3179"/>
                    <a:pt x="1500" y="3215"/>
                  </a:cubicBezTo>
                  <a:cubicBezTo>
                    <a:pt x="1402" y="3253"/>
                    <a:pt x="1269" y="3281"/>
                    <a:pt x="1121" y="3281"/>
                  </a:cubicBezTo>
                  <a:cubicBezTo>
                    <a:pt x="1037" y="3281"/>
                    <a:pt x="948" y="3272"/>
                    <a:pt x="857" y="3250"/>
                  </a:cubicBezTo>
                  <a:cubicBezTo>
                    <a:pt x="726" y="3215"/>
                    <a:pt x="596" y="3155"/>
                    <a:pt x="476" y="3060"/>
                  </a:cubicBezTo>
                  <a:cubicBezTo>
                    <a:pt x="357" y="2977"/>
                    <a:pt x="250" y="2858"/>
                    <a:pt x="191" y="2703"/>
                  </a:cubicBezTo>
                  <a:cubicBezTo>
                    <a:pt x="131" y="2560"/>
                    <a:pt x="143" y="2393"/>
                    <a:pt x="262" y="2298"/>
                  </a:cubicBezTo>
                  <a:cubicBezTo>
                    <a:pt x="322" y="2262"/>
                    <a:pt x="381" y="2227"/>
                    <a:pt x="453" y="2227"/>
                  </a:cubicBezTo>
                  <a:cubicBezTo>
                    <a:pt x="536" y="2227"/>
                    <a:pt x="607" y="2262"/>
                    <a:pt x="679" y="2298"/>
                  </a:cubicBezTo>
                  <a:cubicBezTo>
                    <a:pt x="750" y="2346"/>
                    <a:pt x="846" y="2393"/>
                    <a:pt x="929" y="2441"/>
                  </a:cubicBezTo>
                  <a:cubicBezTo>
                    <a:pt x="953" y="2453"/>
                    <a:pt x="977" y="2465"/>
                    <a:pt x="1012" y="2465"/>
                  </a:cubicBezTo>
                  <a:cubicBezTo>
                    <a:pt x="1036" y="2477"/>
                    <a:pt x="1072" y="2477"/>
                    <a:pt x="1096" y="2477"/>
                  </a:cubicBezTo>
                  <a:cubicBezTo>
                    <a:pt x="1155" y="2477"/>
                    <a:pt x="1227" y="2453"/>
                    <a:pt x="1274" y="2405"/>
                  </a:cubicBezTo>
                  <a:cubicBezTo>
                    <a:pt x="1346" y="2334"/>
                    <a:pt x="1393" y="2227"/>
                    <a:pt x="1429" y="2143"/>
                  </a:cubicBezTo>
                  <a:cubicBezTo>
                    <a:pt x="1453" y="2048"/>
                    <a:pt x="1465" y="1965"/>
                    <a:pt x="1488" y="1869"/>
                  </a:cubicBezTo>
                  <a:cubicBezTo>
                    <a:pt x="1512" y="1691"/>
                    <a:pt x="1524" y="1524"/>
                    <a:pt x="1548" y="1369"/>
                  </a:cubicBezTo>
                  <a:cubicBezTo>
                    <a:pt x="1560" y="1214"/>
                    <a:pt x="1560" y="1048"/>
                    <a:pt x="1560" y="917"/>
                  </a:cubicBezTo>
                  <a:cubicBezTo>
                    <a:pt x="1560" y="655"/>
                    <a:pt x="1548" y="417"/>
                    <a:pt x="1548" y="250"/>
                  </a:cubicBezTo>
                  <a:cubicBezTo>
                    <a:pt x="1548" y="83"/>
                    <a:pt x="1524" y="0"/>
                    <a:pt x="1524" y="0"/>
                  </a:cubicBezTo>
                  <a:close/>
                </a:path>
              </a:pathLst>
            </a:custGeom>
            <a:solidFill>
              <a:srgbClr val="E580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5" name="Google Shape;1365;p51"/>
            <p:cNvSpPr/>
            <p:nvPr/>
          </p:nvSpPr>
          <p:spPr>
            <a:xfrm>
              <a:off x="7957124" y="1878520"/>
              <a:ext cx="85604" cy="49292"/>
            </a:xfrm>
            <a:custGeom>
              <a:avLst/>
              <a:gdLst/>
              <a:ahLst/>
              <a:cxnLst/>
              <a:rect l="l" t="t" r="r" b="b"/>
              <a:pathLst>
                <a:path w="1490" h="858" extrusionOk="0">
                  <a:moveTo>
                    <a:pt x="751" y="0"/>
                  </a:moveTo>
                  <a:cubicBezTo>
                    <a:pt x="334" y="0"/>
                    <a:pt x="1" y="191"/>
                    <a:pt x="1" y="429"/>
                  </a:cubicBezTo>
                  <a:cubicBezTo>
                    <a:pt x="1" y="667"/>
                    <a:pt x="346" y="858"/>
                    <a:pt x="751" y="858"/>
                  </a:cubicBezTo>
                  <a:cubicBezTo>
                    <a:pt x="1168" y="858"/>
                    <a:pt x="1489" y="667"/>
                    <a:pt x="1489" y="429"/>
                  </a:cubicBezTo>
                  <a:cubicBezTo>
                    <a:pt x="1489" y="191"/>
                    <a:pt x="1168" y="0"/>
                    <a:pt x="751" y="0"/>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6" name="Google Shape;1366;p51"/>
            <p:cNvSpPr/>
            <p:nvPr/>
          </p:nvSpPr>
          <p:spPr>
            <a:xfrm>
              <a:off x="7584371" y="1878520"/>
              <a:ext cx="85547" cy="49292"/>
            </a:xfrm>
            <a:custGeom>
              <a:avLst/>
              <a:gdLst/>
              <a:ahLst/>
              <a:cxnLst/>
              <a:rect l="l" t="t" r="r" b="b"/>
              <a:pathLst>
                <a:path w="1489" h="858" extrusionOk="0">
                  <a:moveTo>
                    <a:pt x="750" y="0"/>
                  </a:moveTo>
                  <a:cubicBezTo>
                    <a:pt x="333" y="0"/>
                    <a:pt x="0" y="191"/>
                    <a:pt x="0" y="429"/>
                  </a:cubicBezTo>
                  <a:cubicBezTo>
                    <a:pt x="0" y="667"/>
                    <a:pt x="345" y="858"/>
                    <a:pt x="750" y="858"/>
                  </a:cubicBezTo>
                  <a:cubicBezTo>
                    <a:pt x="1167" y="858"/>
                    <a:pt x="1488" y="667"/>
                    <a:pt x="1488" y="429"/>
                  </a:cubicBezTo>
                  <a:cubicBezTo>
                    <a:pt x="1488" y="191"/>
                    <a:pt x="1167" y="0"/>
                    <a:pt x="750" y="0"/>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7" name="Google Shape;1367;p51"/>
            <p:cNvSpPr/>
            <p:nvPr/>
          </p:nvSpPr>
          <p:spPr>
            <a:xfrm>
              <a:off x="7561792" y="1339500"/>
              <a:ext cx="528103" cy="530838"/>
            </a:xfrm>
            <a:custGeom>
              <a:avLst/>
              <a:gdLst/>
              <a:ahLst/>
              <a:cxnLst/>
              <a:rect l="l" t="t" r="r" b="b"/>
              <a:pathLst>
                <a:path w="9192" h="9240" extrusionOk="0">
                  <a:moveTo>
                    <a:pt x="8275" y="1298"/>
                  </a:moveTo>
                  <a:cubicBezTo>
                    <a:pt x="7001" y="310"/>
                    <a:pt x="4501" y="0"/>
                    <a:pt x="2881" y="167"/>
                  </a:cubicBezTo>
                  <a:cubicBezTo>
                    <a:pt x="1191" y="631"/>
                    <a:pt x="0" y="1822"/>
                    <a:pt x="0" y="3751"/>
                  </a:cubicBezTo>
                  <a:lnTo>
                    <a:pt x="0" y="3905"/>
                  </a:lnTo>
                  <a:cubicBezTo>
                    <a:pt x="2477" y="4917"/>
                    <a:pt x="6858" y="3346"/>
                    <a:pt x="6858" y="3346"/>
                  </a:cubicBezTo>
                  <a:cubicBezTo>
                    <a:pt x="7084" y="4870"/>
                    <a:pt x="8180" y="4691"/>
                    <a:pt x="8180" y="4691"/>
                  </a:cubicBezTo>
                  <a:cubicBezTo>
                    <a:pt x="8180" y="7084"/>
                    <a:pt x="9180" y="9239"/>
                    <a:pt x="9180" y="9239"/>
                  </a:cubicBezTo>
                  <a:lnTo>
                    <a:pt x="9180" y="8466"/>
                  </a:lnTo>
                  <a:lnTo>
                    <a:pt x="9180" y="3739"/>
                  </a:lnTo>
                  <a:cubicBezTo>
                    <a:pt x="9192" y="2727"/>
                    <a:pt x="8847" y="1917"/>
                    <a:pt x="8275" y="1298"/>
                  </a:cubicBezTo>
                  <a:close/>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8" name="Google Shape;1368;p51"/>
            <p:cNvSpPr/>
            <p:nvPr/>
          </p:nvSpPr>
          <p:spPr>
            <a:xfrm>
              <a:off x="7483771" y="1310601"/>
              <a:ext cx="667024" cy="561114"/>
            </a:xfrm>
            <a:custGeom>
              <a:avLst/>
              <a:gdLst/>
              <a:ahLst/>
              <a:cxnLst/>
              <a:rect l="l" t="t" r="r" b="b"/>
              <a:pathLst>
                <a:path w="11610" h="9767" extrusionOk="0">
                  <a:moveTo>
                    <a:pt x="5156" y="1"/>
                  </a:moveTo>
                  <a:cubicBezTo>
                    <a:pt x="4406" y="1"/>
                    <a:pt x="3741" y="90"/>
                    <a:pt x="3299" y="253"/>
                  </a:cubicBezTo>
                  <a:cubicBezTo>
                    <a:pt x="1692" y="848"/>
                    <a:pt x="1406" y="1860"/>
                    <a:pt x="1061" y="2337"/>
                  </a:cubicBezTo>
                  <a:cubicBezTo>
                    <a:pt x="763" y="2734"/>
                    <a:pt x="225" y="2767"/>
                    <a:pt x="55" y="2767"/>
                  </a:cubicBezTo>
                  <a:cubicBezTo>
                    <a:pt x="20" y="2767"/>
                    <a:pt x="1" y="2765"/>
                    <a:pt x="1" y="2765"/>
                  </a:cubicBezTo>
                  <a:lnTo>
                    <a:pt x="1" y="2765"/>
                  </a:lnTo>
                  <a:cubicBezTo>
                    <a:pt x="239" y="3242"/>
                    <a:pt x="584" y="3599"/>
                    <a:pt x="1001" y="3849"/>
                  </a:cubicBezTo>
                  <a:cubicBezTo>
                    <a:pt x="1677" y="4259"/>
                    <a:pt x="2547" y="4406"/>
                    <a:pt x="3449" y="4406"/>
                  </a:cubicBezTo>
                  <a:cubicBezTo>
                    <a:pt x="5739" y="4406"/>
                    <a:pt x="8228" y="3456"/>
                    <a:pt x="8228" y="3456"/>
                  </a:cubicBezTo>
                  <a:cubicBezTo>
                    <a:pt x="8411" y="4778"/>
                    <a:pt x="9166" y="4903"/>
                    <a:pt x="9445" y="4903"/>
                  </a:cubicBezTo>
                  <a:cubicBezTo>
                    <a:pt x="9510" y="4903"/>
                    <a:pt x="9550" y="4897"/>
                    <a:pt x="9550" y="4897"/>
                  </a:cubicBezTo>
                  <a:cubicBezTo>
                    <a:pt x="9550" y="7456"/>
                    <a:pt x="10550" y="9766"/>
                    <a:pt x="10550" y="9766"/>
                  </a:cubicBezTo>
                  <a:lnTo>
                    <a:pt x="10550" y="8945"/>
                  </a:lnTo>
                  <a:lnTo>
                    <a:pt x="10740" y="8814"/>
                  </a:lnTo>
                  <a:cubicBezTo>
                    <a:pt x="10740" y="8814"/>
                    <a:pt x="11252" y="3134"/>
                    <a:pt x="11217" y="2920"/>
                  </a:cubicBezTo>
                  <a:cubicBezTo>
                    <a:pt x="11181" y="2694"/>
                    <a:pt x="10550" y="2527"/>
                    <a:pt x="10550" y="2527"/>
                  </a:cubicBezTo>
                  <a:cubicBezTo>
                    <a:pt x="10550" y="2527"/>
                    <a:pt x="11609" y="2503"/>
                    <a:pt x="11371" y="2301"/>
                  </a:cubicBezTo>
                  <a:cubicBezTo>
                    <a:pt x="11276" y="2225"/>
                    <a:pt x="11105" y="2202"/>
                    <a:pt x="10933" y="2202"/>
                  </a:cubicBezTo>
                  <a:cubicBezTo>
                    <a:pt x="10676" y="2202"/>
                    <a:pt x="10419" y="2253"/>
                    <a:pt x="10419" y="2253"/>
                  </a:cubicBezTo>
                  <a:cubicBezTo>
                    <a:pt x="10419" y="2253"/>
                    <a:pt x="11264" y="1860"/>
                    <a:pt x="11062" y="1741"/>
                  </a:cubicBezTo>
                  <a:cubicBezTo>
                    <a:pt x="11038" y="1729"/>
                    <a:pt x="11010" y="1723"/>
                    <a:pt x="10980" y="1723"/>
                  </a:cubicBezTo>
                  <a:cubicBezTo>
                    <a:pt x="10725" y="1723"/>
                    <a:pt x="10288" y="2122"/>
                    <a:pt x="10288" y="2122"/>
                  </a:cubicBezTo>
                  <a:cubicBezTo>
                    <a:pt x="9701" y="620"/>
                    <a:pt x="7135" y="1"/>
                    <a:pt x="515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9" name="Google Shape;1369;p51"/>
            <p:cNvSpPr/>
            <p:nvPr/>
          </p:nvSpPr>
          <p:spPr>
            <a:xfrm>
              <a:off x="7541224" y="1531679"/>
              <a:ext cx="21315" cy="328384"/>
            </a:xfrm>
            <a:custGeom>
              <a:avLst/>
              <a:gdLst/>
              <a:ahLst/>
              <a:cxnLst/>
              <a:rect l="l" t="t" r="r" b="b"/>
              <a:pathLst>
                <a:path w="371" h="5716" extrusionOk="0">
                  <a:moveTo>
                    <a:pt x="1" y="1"/>
                  </a:moveTo>
                  <a:lnTo>
                    <a:pt x="358" y="5716"/>
                  </a:lnTo>
                  <a:lnTo>
                    <a:pt x="370" y="179"/>
                  </a:lnTo>
                  <a:lnTo>
                    <a:pt x="1"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0" name="Google Shape;1370;p51"/>
            <p:cNvSpPr/>
            <p:nvPr/>
          </p:nvSpPr>
          <p:spPr>
            <a:xfrm>
              <a:off x="7806655" y="1953726"/>
              <a:ext cx="63657" cy="41996"/>
            </a:xfrm>
            <a:custGeom>
              <a:avLst/>
              <a:gdLst/>
              <a:ahLst/>
              <a:cxnLst/>
              <a:rect l="l" t="t" r="r" b="b"/>
              <a:pathLst>
                <a:path w="1108" h="731" extrusionOk="0">
                  <a:moveTo>
                    <a:pt x="1108" y="1"/>
                  </a:moveTo>
                  <a:lnTo>
                    <a:pt x="1108" y="1"/>
                  </a:lnTo>
                  <a:cubicBezTo>
                    <a:pt x="1072" y="72"/>
                    <a:pt x="1060" y="132"/>
                    <a:pt x="1036" y="191"/>
                  </a:cubicBezTo>
                  <a:cubicBezTo>
                    <a:pt x="1013" y="251"/>
                    <a:pt x="989" y="311"/>
                    <a:pt x="953" y="370"/>
                  </a:cubicBezTo>
                  <a:cubicBezTo>
                    <a:pt x="894" y="489"/>
                    <a:pt x="822" y="596"/>
                    <a:pt x="703" y="632"/>
                  </a:cubicBezTo>
                  <a:cubicBezTo>
                    <a:pt x="649" y="656"/>
                    <a:pt x="590" y="668"/>
                    <a:pt x="529" y="668"/>
                  </a:cubicBezTo>
                  <a:cubicBezTo>
                    <a:pt x="468" y="668"/>
                    <a:pt x="405" y="656"/>
                    <a:pt x="346" y="632"/>
                  </a:cubicBezTo>
                  <a:cubicBezTo>
                    <a:pt x="227" y="596"/>
                    <a:pt x="108" y="537"/>
                    <a:pt x="1" y="453"/>
                  </a:cubicBezTo>
                  <a:lnTo>
                    <a:pt x="1" y="453"/>
                  </a:lnTo>
                  <a:cubicBezTo>
                    <a:pt x="96" y="561"/>
                    <a:pt x="215" y="632"/>
                    <a:pt x="322" y="680"/>
                  </a:cubicBezTo>
                  <a:cubicBezTo>
                    <a:pt x="394" y="712"/>
                    <a:pt x="470" y="731"/>
                    <a:pt x="547" y="731"/>
                  </a:cubicBezTo>
                  <a:cubicBezTo>
                    <a:pt x="610" y="731"/>
                    <a:pt x="674" y="718"/>
                    <a:pt x="739" y="692"/>
                  </a:cubicBezTo>
                  <a:cubicBezTo>
                    <a:pt x="870" y="620"/>
                    <a:pt x="953" y="501"/>
                    <a:pt x="1013" y="382"/>
                  </a:cubicBezTo>
                  <a:cubicBezTo>
                    <a:pt x="1036" y="322"/>
                    <a:pt x="1060" y="251"/>
                    <a:pt x="1072" y="191"/>
                  </a:cubicBezTo>
                  <a:cubicBezTo>
                    <a:pt x="1096" y="132"/>
                    <a:pt x="1096" y="61"/>
                    <a:pt x="1108" y="1"/>
                  </a:cubicBezTo>
                  <a:close/>
                </a:path>
              </a:pathLst>
            </a:custGeom>
            <a:solidFill>
              <a:srgbClr val="AD55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1" name="Google Shape;1371;p51"/>
            <p:cNvSpPr/>
            <p:nvPr/>
          </p:nvSpPr>
          <p:spPr>
            <a:xfrm>
              <a:off x="7562482" y="2650109"/>
              <a:ext cx="519888" cy="39066"/>
            </a:xfrm>
            <a:custGeom>
              <a:avLst/>
              <a:gdLst/>
              <a:ahLst/>
              <a:cxnLst/>
              <a:rect l="l" t="t" r="r" b="b"/>
              <a:pathLst>
                <a:path w="9049" h="680" extrusionOk="0">
                  <a:moveTo>
                    <a:pt x="0" y="679"/>
                  </a:moveTo>
                  <a:lnTo>
                    <a:pt x="9049" y="48"/>
                  </a:lnTo>
                  <a:cubicBezTo>
                    <a:pt x="9049" y="48"/>
                    <a:pt x="3215" y="1"/>
                    <a:pt x="0" y="679"/>
                  </a:cubicBezTo>
                  <a:close/>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2" name="Google Shape;1372;p51"/>
            <p:cNvSpPr/>
            <p:nvPr/>
          </p:nvSpPr>
          <p:spPr>
            <a:xfrm>
              <a:off x="7066550" y="3079165"/>
              <a:ext cx="1513126" cy="1355590"/>
            </a:xfrm>
            <a:custGeom>
              <a:avLst/>
              <a:gdLst/>
              <a:ahLst/>
              <a:cxnLst/>
              <a:rect l="l" t="t" r="r" b="b"/>
              <a:pathLst>
                <a:path w="26337" h="23596" extrusionOk="0">
                  <a:moveTo>
                    <a:pt x="12312" y="1"/>
                  </a:moveTo>
                  <a:cubicBezTo>
                    <a:pt x="11061" y="1"/>
                    <a:pt x="8598" y="47"/>
                    <a:pt x="6013" y="355"/>
                  </a:cubicBezTo>
                  <a:cubicBezTo>
                    <a:pt x="6013" y="355"/>
                    <a:pt x="6004" y="355"/>
                    <a:pt x="5987" y="355"/>
                  </a:cubicBezTo>
                  <a:cubicBezTo>
                    <a:pt x="5756" y="355"/>
                    <a:pt x="4023" y="427"/>
                    <a:pt x="2084" y="2510"/>
                  </a:cubicBezTo>
                  <a:cubicBezTo>
                    <a:pt x="0" y="4736"/>
                    <a:pt x="4096" y="23596"/>
                    <a:pt x="4096" y="23596"/>
                  </a:cubicBezTo>
                  <a:lnTo>
                    <a:pt x="8025" y="23596"/>
                  </a:lnTo>
                  <a:cubicBezTo>
                    <a:pt x="8025" y="23596"/>
                    <a:pt x="8061" y="7606"/>
                    <a:pt x="8882" y="6463"/>
                  </a:cubicBezTo>
                  <a:lnTo>
                    <a:pt x="17455" y="6463"/>
                  </a:lnTo>
                  <a:cubicBezTo>
                    <a:pt x="18276" y="7606"/>
                    <a:pt x="18312" y="23596"/>
                    <a:pt x="18312" y="23596"/>
                  </a:cubicBezTo>
                  <a:lnTo>
                    <a:pt x="22241" y="23596"/>
                  </a:lnTo>
                  <a:cubicBezTo>
                    <a:pt x="22229" y="23596"/>
                    <a:pt x="26337" y="4736"/>
                    <a:pt x="24253" y="2510"/>
                  </a:cubicBezTo>
                  <a:cubicBezTo>
                    <a:pt x="22314" y="427"/>
                    <a:pt x="20581" y="355"/>
                    <a:pt x="20350" y="355"/>
                  </a:cubicBezTo>
                  <a:cubicBezTo>
                    <a:pt x="20333" y="355"/>
                    <a:pt x="20324" y="355"/>
                    <a:pt x="20324" y="355"/>
                  </a:cubicBezTo>
                  <a:cubicBezTo>
                    <a:pt x="17731" y="47"/>
                    <a:pt x="15271" y="1"/>
                    <a:pt x="14022" y="1"/>
                  </a:cubicBezTo>
                  <a:cubicBezTo>
                    <a:pt x="13482" y="1"/>
                    <a:pt x="13168" y="10"/>
                    <a:pt x="13168" y="10"/>
                  </a:cubicBezTo>
                  <a:cubicBezTo>
                    <a:pt x="13168" y="10"/>
                    <a:pt x="12854" y="1"/>
                    <a:pt x="1231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3" name="Google Shape;1373;p51"/>
            <p:cNvSpPr/>
            <p:nvPr/>
          </p:nvSpPr>
          <p:spPr>
            <a:xfrm>
              <a:off x="7576155" y="3330750"/>
              <a:ext cx="50673" cy="119726"/>
            </a:xfrm>
            <a:custGeom>
              <a:avLst/>
              <a:gdLst/>
              <a:ahLst/>
              <a:cxnLst/>
              <a:rect l="l" t="t" r="r" b="b"/>
              <a:pathLst>
                <a:path w="882" h="2084" extrusionOk="0">
                  <a:moveTo>
                    <a:pt x="0" y="2084"/>
                  </a:moveTo>
                  <a:lnTo>
                    <a:pt x="881" y="0"/>
                  </a:lnTo>
                  <a:lnTo>
                    <a:pt x="429" y="2084"/>
                  </a:lnTo>
                  <a:close/>
                </a:path>
              </a:pathLst>
            </a:custGeom>
            <a:solidFill>
              <a:srgbClr val="4D4D4D">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4" name="Google Shape;1374;p51"/>
            <p:cNvSpPr/>
            <p:nvPr/>
          </p:nvSpPr>
          <p:spPr>
            <a:xfrm>
              <a:off x="8017335" y="3330750"/>
              <a:ext cx="51363" cy="119726"/>
            </a:xfrm>
            <a:custGeom>
              <a:avLst/>
              <a:gdLst/>
              <a:ahLst/>
              <a:cxnLst/>
              <a:rect l="l" t="t" r="r" b="b"/>
              <a:pathLst>
                <a:path w="894" h="2084" extrusionOk="0">
                  <a:moveTo>
                    <a:pt x="894" y="2084"/>
                  </a:moveTo>
                  <a:lnTo>
                    <a:pt x="1" y="0"/>
                  </a:lnTo>
                  <a:lnTo>
                    <a:pt x="441" y="2084"/>
                  </a:lnTo>
                  <a:close/>
                </a:path>
              </a:pathLst>
            </a:custGeom>
            <a:solidFill>
              <a:srgbClr val="4D4D4D">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5" name="Google Shape;1375;p51"/>
            <p:cNvSpPr/>
            <p:nvPr/>
          </p:nvSpPr>
          <p:spPr>
            <a:xfrm>
              <a:off x="7717719" y="3079682"/>
              <a:ext cx="131394" cy="205958"/>
            </a:xfrm>
            <a:custGeom>
              <a:avLst/>
              <a:gdLst/>
              <a:ahLst/>
              <a:cxnLst/>
              <a:rect l="l" t="t" r="r" b="b"/>
              <a:pathLst>
                <a:path w="2287" h="3585" extrusionOk="0">
                  <a:moveTo>
                    <a:pt x="739" y="1"/>
                  </a:moveTo>
                  <a:lnTo>
                    <a:pt x="537" y="1"/>
                  </a:lnTo>
                  <a:cubicBezTo>
                    <a:pt x="346" y="1120"/>
                    <a:pt x="156" y="3561"/>
                    <a:pt x="2287" y="3584"/>
                  </a:cubicBezTo>
                  <a:cubicBezTo>
                    <a:pt x="2287" y="3584"/>
                    <a:pt x="1" y="3346"/>
                    <a:pt x="73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6" name="Google Shape;1376;p51"/>
            <p:cNvSpPr/>
            <p:nvPr/>
          </p:nvSpPr>
          <p:spPr>
            <a:xfrm>
              <a:off x="7457803" y="3408024"/>
              <a:ext cx="47226" cy="975444"/>
            </a:xfrm>
            <a:custGeom>
              <a:avLst/>
              <a:gdLst/>
              <a:ahLst/>
              <a:cxnLst/>
              <a:rect l="l" t="t" r="r" b="b"/>
              <a:pathLst>
                <a:path w="822" h="16979" fill="none" extrusionOk="0">
                  <a:moveTo>
                    <a:pt x="822" y="1"/>
                  </a:moveTo>
                  <a:cubicBezTo>
                    <a:pt x="822" y="1"/>
                    <a:pt x="0" y="7287"/>
                    <a:pt x="584" y="16979"/>
                  </a:cubicBezTo>
                </a:path>
              </a:pathLst>
            </a:custGeom>
            <a:solidFill>
              <a:schemeClr val="dk1"/>
            </a:solidFill>
            <a:ln w="1775" cap="flat" cmpd="sng">
              <a:solidFill>
                <a:schemeClr val="dk1"/>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7" name="Google Shape;1377;p51"/>
            <p:cNvSpPr/>
            <p:nvPr/>
          </p:nvSpPr>
          <p:spPr>
            <a:xfrm>
              <a:off x="8137755" y="3408024"/>
              <a:ext cx="47226" cy="975444"/>
            </a:xfrm>
            <a:custGeom>
              <a:avLst/>
              <a:gdLst/>
              <a:ahLst/>
              <a:cxnLst/>
              <a:rect l="l" t="t" r="r" b="b"/>
              <a:pathLst>
                <a:path w="822" h="16979" fill="none" extrusionOk="0">
                  <a:moveTo>
                    <a:pt x="0" y="1"/>
                  </a:moveTo>
                  <a:cubicBezTo>
                    <a:pt x="0" y="1"/>
                    <a:pt x="822" y="7287"/>
                    <a:pt x="238" y="16979"/>
                  </a:cubicBezTo>
                </a:path>
              </a:pathLst>
            </a:custGeom>
            <a:solidFill>
              <a:schemeClr val="dk1"/>
            </a:solidFill>
            <a:ln w="1775" cap="flat" cmpd="sng">
              <a:solidFill>
                <a:schemeClr val="dk1"/>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8" name="Google Shape;1378;p51"/>
            <p:cNvSpPr/>
            <p:nvPr/>
          </p:nvSpPr>
          <p:spPr>
            <a:xfrm>
              <a:off x="7124692" y="4434760"/>
              <a:ext cx="413888" cy="115015"/>
            </a:xfrm>
            <a:custGeom>
              <a:avLst/>
              <a:gdLst/>
              <a:ahLst/>
              <a:cxnLst/>
              <a:rect l="l" t="t" r="r" b="b"/>
              <a:pathLst>
                <a:path w="7204" h="2002" extrusionOk="0">
                  <a:moveTo>
                    <a:pt x="4155" y="1"/>
                  </a:moveTo>
                  <a:cubicBezTo>
                    <a:pt x="4155" y="1"/>
                    <a:pt x="0" y="310"/>
                    <a:pt x="0" y="2001"/>
                  </a:cubicBezTo>
                  <a:lnTo>
                    <a:pt x="7203" y="2001"/>
                  </a:lnTo>
                  <a:lnTo>
                    <a:pt x="704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9" name="Google Shape;1379;p51"/>
            <p:cNvSpPr/>
            <p:nvPr/>
          </p:nvSpPr>
          <p:spPr>
            <a:xfrm>
              <a:off x="8106961" y="4434760"/>
              <a:ext cx="434398" cy="115015"/>
            </a:xfrm>
            <a:custGeom>
              <a:avLst/>
              <a:gdLst/>
              <a:ahLst/>
              <a:cxnLst/>
              <a:rect l="l" t="t" r="r" b="b"/>
              <a:pathLst>
                <a:path w="7561" h="2002" extrusionOk="0">
                  <a:moveTo>
                    <a:pt x="167" y="1"/>
                  </a:moveTo>
                  <a:lnTo>
                    <a:pt x="0" y="2001"/>
                  </a:lnTo>
                  <a:lnTo>
                    <a:pt x="7561" y="2001"/>
                  </a:lnTo>
                  <a:cubicBezTo>
                    <a:pt x="7561" y="310"/>
                    <a:pt x="3203" y="1"/>
                    <a:pt x="32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0" name="Google Shape;1380;p51"/>
            <p:cNvSpPr/>
            <p:nvPr/>
          </p:nvSpPr>
          <p:spPr>
            <a:xfrm>
              <a:off x="5807187" y="1753331"/>
              <a:ext cx="1084933" cy="818145"/>
            </a:xfrm>
            <a:custGeom>
              <a:avLst/>
              <a:gdLst/>
              <a:ahLst/>
              <a:cxnLst/>
              <a:rect l="l" t="t" r="r" b="b"/>
              <a:pathLst>
                <a:path w="18884" h="14241" extrusionOk="0">
                  <a:moveTo>
                    <a:pt x="1251" y="0"/>
                  </a:moveTo>
                  <a:cubicBezTo>
                    <a:pt x="560" y="0"/>
                    <a:pt x="1" y="572"/>
                    <a:pt x="1" y="1251"/>
                  </a:cubicBezTo>
                  <a:lnTo>
                    <a:pt x="1" y="12990"/>
                  </a:lnTo>
                  <a:cubicBezTo>
                    <a:pt x="1" y="13681"/>
                    <a:pt x="560" y="14240"/>
                    <a:pt x="1251" y="14240"/>
                  </a:cubicBezTo>
                  <a:lnTo>
                    <a:pt x="17634" y="14240"/>
                  </a:lnTo>
                  <a:cubicBezTo>
                    <a:pt x="18312" y="14240"/>
                    <a:pt x="18884" y="13681"/>
                    <a:pt x="18884" y="12990"/>
                  </a:cubicBezTo>
                  <a:lnTo>
                    <a:pt x="18884" y="1251"/>
                  </a:lnTo>
                  <a:cubicBezTo>
                    <a:pt x="18884" y="572"/>
                    <a:pt x="18312" y="0"/>
                    <a:pt x="1763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1" name="Google Shape;1381;p51"/>
            <p:cNvSpPr/>
            <p:nvPr/>
          </p:nvSpPr>
          <p:spPr>
            <a:xfrm>
              <a:off x="5827697" y="1787515"/>
              <a:ext cx="993986" cy="749723"/>
            </a:xfrm>
            <a:custGeom>
              <a:avLst/>
              <a:gdLst/>
              <a:ahLst/>
              <a:cxnLst/>
              <a:rect l="l" t="t" r="r" b="b"/>
              <a:pathLst>
                <a:path w="17301" h="13050" extrusionOk="0">
                  <a:moveTo>
                    <a:pt x="17301" y="11907"/>
                  </a:moveTo>
                  <a:cubicBezTo>
                    <a:pt x="17301" y="12538"/>
                    <a:pt x="16801" y="13050"/>
                    <a:pt x="16158" y="13050"/>
                  </a:cubicBezTo>
                  <a:lnTo>
                    <a:pt x="1144" y="13050"/>
                  </a:lnTo>
                  <a:cubicBezTo>
                    <a:pt x="501" y="13050"/>
                    <a:pt x="1" y="12550"/>
                    <a:pt x="1" y="11907"/>
                  </a:cubicBezTo>
                  <a:lnTo>
                    <a:pt x="1" y="1144"/>
                  </a:lnTo>
                  <a:cubicBezTo>
                    <a:pt x="1" y="513"/>
                    <a:pt x="501" y="1"/>
                    <a:pt x="1144" y="1"/>
                  </a:cubicBezTo>
                  <a:lnTo>
                    <a:pt x="16158" y="1"/>
                  </a:lnTo>
                  <a:cubicBezTo>
                    <a:pt x="16801" y="1"/>
                    <a:pt x="17301" y="513"/>
                    <a:pt x="17301" y="1144"/>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2" name="Google Shape;1382;p51"/>
            <p:cNvSpPr/>
            <p:nvPr/>
          </p:nvSpPr>
          <p:spPr>
            <a:xfrm>
              <a:off x="5991897" y="2044041"/>
              <a:ext cx="554129" cy="418006"/>
            </a:xfrm>
            <a:custGeom>
              <a:avLst/>
              <a:gdLst/>
              <a:ahLst/>
              <a:cxnLst/>
              <a:rect l="l" t="t" r="r" b="b"/>
              <a:pathLst>
                <a:path w="9645" h="7276" extrusionOk="0">
                  <a:moveTo>
                    <a:pt x="9644" y="6644"/>
                  </a:moveTo>
                  <a:cubicBezTo>
                    <a:pt x="9644" y="7001"/>
                    <a:pt x="9359" y="7275"/>
                    <a:pt x="9001" y="7275"/>
                  </a:cubicBezTo>
                  <a:lnTo>
                    <a:pt x="631" y="7275"/>
                  </a:lnTo>
                  <a:cubicBezTo>
                    <a:pt x="274" y="7275"/>
                    <a:pt x="0" y="7001"/>
                    <a:pt x="0" y="6644"/>
                  </a:cubicBezTo>
                  <a:lnTo>
                    <a:pt x="0" y="644"/>
                  </a:lnTo>
                  <a:cubicBezTo>
                    <a:pt x="0" y="286"/>
                    <a:pt x="274" y="1"/>
                    <a:pt x="631" y="1"/>
                  </a:cubicBezTo>
                  <a:lnTo>
                    <a:pt x="9001" y="1"/>
                  </a:lnTo>
                  <a:cubicBezTo>
                    <a:pt x="9359" y="1"/>
                    <a:pt x="9644" y="286"/>
                    <a:pt x="9644" y="644"/>
                  </a:cubicBezTo>
                  <a:close/>
                </a:path>
              </a:pathLst>
            </a:custGeom>
            <a:solidFill>
              <a:srgbClr val="4D4D4D">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3" name="Google Shape;1383;p51"/>
            <p:cNvSpPr/>
            <p:nvPr/>
          </p:nvSpPr>
          <p:spPr>
            <a:xfrm>
              <a:off x="5827697" y="1754021"/>
              <a:ext cx="1065112" cy="816767"/>
            </a:xfrm>
            <a:custGeom>
              <a:avLst/>
              <a:gdLst/>
              <a:ahLst/>
              <a:cxnLst/>
              <a:rect l="l" t="t" r="r" b="b"/>
              <a:pathLst>
                <a:path w="18539" h="14217" extrusionOk="0">
                  <a:moveTo>
                    <a:pt x="894" y="0"/>
                  </a:moveTo>
                  <a:cubicBezTo>
                    <a:pt x="549" y="0"/>
                    <a:pt x="239" y="143"/>
                    <a:pt x="1" y="381"/>
                  </a:cubicBezTo>
                  <a:cubicBezTo>
                    <a:pt x="84" y="358"/>
                    <a:pt x="179" y="346"/>
                    <a:pt x="263" y="346"/>
                  </a:cubicBezTo>
                  <a:lnTo>
                    <a:pt x="16646" y="346"/>
                  </a:lnTo>
                  <a:cubicBezTo>
                    <a:pt x="17336" y="346"/>
                    <a:pt x="17896" y="917"/>
                    <a:pt x="17896" y="1596"/>
                  </a:cubicBezTo>
                  <a:lnTo>
                    <a:pt x="17896" y="13335"/>
                  </a:lnTo>
                  <a:cubicBezTo>
                    <a:pt x="17896" y="13681"/>
                    <a:pt x="17765" y="13990"/>
                    <a:pt x="17539" y="14216"/>
                  </a:cubicBezTo>
                  <a:cubicBezTo>
                    <a:pt x="18110" y="14097"/>
                    <a:pt x="18539" y="13597"/>
                    <a:pt x="18539" y="13002"/>
                  </a:cubicBezTo>
                  <a:lnTo>
                    <a:pt x="18539" y="1251"/>
                  </a:lnTo>
                  <a:cubicBezTo>
                    <a:pt x="18527" y="560"/>
                    <a:pt x="17955" y="0"/>
                    <a:pt x="17277" y="0"/>
                  </a:cubicBezTo>
                  <a:close/>
                </a:path>
              </a:pathLst>
            </a:custGeom>
            <a:solidFill>
              <a:srgbClr val="FFFFFF">
                <a:alpha val="368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4" name="Google Shape;1384;p51"/>
            <p:cNvSpPr/>
            <p:nvPr/>
          </p:nvSpPr>
          <p:spPr>
            <a:xfrm>
              <a:off x="5970008" y="2026920"/>
              <a:ext cx="554129" cy="418006"/>
            </a:xfrm>
            <a:custGeom>
              <a:avLst/>
              <a:gdLst/>
              <a:ahLst/>
              <a:cxnLst/>
              <a:rect l="l" t="t" r="r" b="b"/>
              <a:pathLst>
                <a:path w="9645" h="7276" extrusionOk="0">
                  <a:moveTo>
                    <a:pt x="643" y="1"/>
                  </a:moveTo>
                  <a:cubicBezTo>
                    <a:pt x="286" y="1"/>
                    <a:pt x="0" y="287"/>
                    <a:pt x="0" y="644"/>
                  </a:cubicBezTo>
                  <a:lnTo>
                    <a:pt x="0" y="6645"/>
                  </a:lnTo>
                  <a:cubicBezTo>
                    <a:pt x="0" y="7002"/>
                    <a:pt x="286" y="7276"/>
                    <a:pt x="643" y="7276"/>
                  </a:cubicBezTo>
                  <a:lnTo>
                    <a:pt x="9013" y="7276"/>
                  </a:lnTo>
                  <a:cubicBezTo>
                    <a:pt x="9371" y="7276"/>
                    <a:pt x="9644" y="7002"/>
                    <a:pt x="9644" y="6645"/>
                  </a:cubicBezTo>
                  <a:lnTo>
                    <a:pt x="9644" y="644"/>
                  </a:lnTo>
                  <a:cubicBezTo>
                    <a:pt x="9644" y="287"/>
                    <a:pt x="9371" y="1"/>
                    <a:pt x="9013" y="1"/>
                  </a:cubicBezTo>
                  <a:close/>
                </a:path>
              </a:pathLst>
            </a:custGeom>
            <a:solidFill>
              <a:srgbClr val="4C4C4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5" name="Google Shape;1385;p51"/>
            <p:cNvSpPr/>
            <p:nvPr/>
          </p:nvSpPr>
          <p:spPr>
            <a:xfrm>
              <a:off x="5970008" y="2026920"/>
              <a:ext cx="554129" cy="418006"/>
            </a:xfrm>
            <a:custGeom>
              <a:avLst/>
              <a:gdLst/>
              <a:ahLst/>
              <a:cxnLst/>
              <a:rect l="l" t="t" r="r" b="b"/>
              <a:pathLst>
                <a:path w="9645" h="7276" extrusionOk="0">
                  <a:moveTo>
                    <a:pt x="9644" y="6645"/>
                  </a:moveTo>
                  <a:cubicBezTo>
                    <a:pt x="9644" y="7002"/>
                    <a:pt x="9371" y="7276"/>
                    <a:pt x="9013" y="7276"/>
                  </a:cubicBezTo>
                  <a:lnTo>
                    <a:pt x="643" y="7276"/>
                  </a:lnTo>
                  <a:cubicBezTo>
                    <a:pt x="286" y="7276"/>
                    <a:pt x="0" y="7002"/>
                    <a:pt x="0" y="6645"/>
                  </a:cubicBezTo>
                  <a:lnTo>
                    <a:pt x="0" y="644"/>
                  </a:lnTo>
                  <a:cubicBezTo>
                    <a:pt x="0" y="287"/>
                    <a:pt x="286" y="1"/>
                    <a:pt x="643" y="1"/>
                  </a:cubicBezTo>
                  <a:lnTo>
                    <a:pt x="9013" y="1"/>
                  </a:lnTo>
                  <a:cubicBezTo>
                    <a:pt x="9371" y="1"/>
                    <a:pt x="9644" y="287"/>
                    <a:pt x="9644" y="64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6" name="Google Shape;1386;p51"/>
            <p:cNvSpPr/>
            <p:nvPr/>
          </p:nvSpPr>
          <p:spPr>
            <a:xfrm>
              <a:off x="5981613" y="2026920"/>
              <a:ext cx="542524" cy="417317"/>
            </a:xfrm>
            <a:custGeom>
              <a:avLst/>
              <a:gdLst/>
              <a:ahLst/>
              <a:cxnLst/>
              <a:rect l="l" t="t" r="r" b="b"/>
              <a:pathLst>
                <a:path w="9443" h="7264" extrusionOk="0">
                  <a:moveTo>
                    <a:pt x="441" y="1"/>
                  </a:moveTo>
                  <a:cubicBezTo>
                    <a:pt x="263" y="1"/>
                    <a:pt x="96" y="72"/>
                    <a:pt x="1" y="191"/>
                  </a:cubicBezTo>
                  <a:cubicBezTo>
                    <a:pt x="36" y="180"/>
                    <a:pt x="84" y="180"/>
                    <a:pt x="132" y="180"/>
                  </a:cubicBezTo>
                  <a:lnTo>
                    <a:pt x="8490" y="180"/>
                  </a:lnTo>
                  <a:cubicBezTo>
                    <a:pt x="8847" y="180"/>
                    <a:pt x="9133" y="465"/>
                    <a:pt x="9133" y="822"/>
                  </a:cubicBezTo>
                  <a:lnTo>
                    <a:pt x="9133" y="6823"/>
                  </a:lnTo>
                  <a:cubicBezTo>
                    <a:pt x="9133" y="7002"/>
                    <a:pt x="9061" y="7145"/>
                    <a:pt x="8942" y="7264"/>
                  </a:cubicBezTo>
                  <a:cubicBezTo>
                    <a:pt x="9228" y="7204"/>
                    <a:pt x="9442" y="6954"/>
                    <a:pt x="9442" y="6645"/>
                  </a:cubicBezTo>
                  <a:lnTo>
                    <a:pt x="9442" y="644"/>
                  </a:lnTo>
                  <a:cubicBezTo>
                    <a:pt x="9442" y="287"/>
                    <a:pt x="9169" y="1"/>
                    <a:pt x="881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7" name="Google Shape;1387;p51"/>
            <p:cNvSpPr/>
            <p:nvPr/>
          </p:nvSpPr>
          <p:spPr>
            <a:xfrm>
              <a:off x="5496655" y="2865556"/>
              <a:ext cx="35621" cy="1687536"/>
            </a:xfrm>
            <a:custGeom>
              <a:avLst/>
              <a:gdLst/>
              <a:ahLst/>
              <a:cxnLst/>
              <a:rect l="l" t="t" r="r" b="b"/>
              <a:pathLst>
                <a:path w="620" h="29374" extrusionOk="0">
                  <a:moveTo>
                    <a:pt x="310" y="1"/>
                  </a:moveTo>
                  <a:cubicBezTo>
                    <a:pt x="143" y="1"/>
                    <a:pt x="0" y="144"/>
                    <a:pt x="0" y="322"/>
                  </a:cubicBezTo>
                  <a:lnTo>
                    <a:pt x="0" y="29052"/>
                  </a:lnTo>
                  <a:cubicBezTo>
                    <a:pt x="0" y="29219"/>
                    <a:pt x="131" y="29374"/>
                    <a:pt x="310" y="29374"/>
                  </a:cubicBezTo>
                  <a:cubicBezTo>
                    <a:pt x="476" y="29374"/>
                    <a:pt x="619" y="29231"/>
                    <a:pt x="619" y="29052"/>
                  </a:cubicBezTo>
                  <a:lnTo>
                    <a:pt x="619" y="322"/>
                  </a:lnTo>
                  <a:cubicBezTo>
                    <a:pt x="619" y="156"/>
                    <a:pt x="488" y="1"/>
                    <a:pt x="3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8" name="Google Shape;1388;p51"/>
            <p:cNvSpPr/>
            <p:nvPr/>
          </p:nvSpPr>
          <p:spPr>
            <a:xfrm>
              <a:off x="5812645" y="2865556"/>
              <a:ext cx="36310" cy="1687536"/>
            </a:xfrm>
            <a:custGeom>
              <a:avLst/>
              <a:gdLst/>
              <a:ahLst/>
              <a:cxnLst/>
              <a:rect l="l" t="t" r="r" b="b"/>
              <a:pathLst>
                <a:path w="632" h="29374" extrusionOk="0">
                  <a:moveTo>
                    <a:pt x="310" y="1"/>
                  </a:moveTo>
                  <a:cubicBezTo>
                    <a:pt x="156" y="1"/>
                    <a:pt x="1" y="144"/>
                    <a:pt x="1" y="322"/>
                  </a:cubicBezTo>
                  <a:lnTo>
                    <a:pt x="1" y="29052"/>
                  </a:lnTo>
                  <a:cubicBezTo>
                    <a:pt x="1" y="29219"/>
                    <a:pt x="132" y="29374"/>
                    <a:pt x="310" y="29374"/>
                  </a:cubicBezTo>
                  <a:cubicBezTo>
                    <a:pt x="477" y="29374"/>
                    <a:pt x="632" y="29231"/>
                    <a:pt x="632" y="29052"/>
                  </a:cubicBezTo>
                  <a:lnTo>
                    <a:pt x="632" y="322"/>
                  </a:lnTo>
                  <a:cubicBezTo>
                    <a:pt x="632" y="156"/>
                    <a:pt x="501" y="1"/>
                    <a:pt x="3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9" name="Google Shape;1389;p51"/>
            <p:cNvSpPr/>
            <p:nvPr/>
          </p:nvSpPr>
          <p:spPr>
            <a:xfrm>
              <a:off x="9554424" y="2865556"/>
              <a:ext cx="36310" cy="1687536"/>
            </a:xfrm>
            <a:custGeom>
              <a:avLst/>
              <a:gdLst/>
              <a:ahLst/>
              <a:cxnLst/>
              <a:rect l="l" t="t" r="r" b="b"/>
              <a:pathLst>
                <a:path w="632" h="29374" extrusionOk="0">
                  <a:moveTo>
                    <a:pt x="322" y="1"/>
                  </a:moveTo>
                  <a:cubicBezTo>
                    <a:pt x="155" y="1"/>
                    <a:pt x="0" y="144"/>
                    <a:pt x="0" y="322"/>
                  </a:cubicBezTo>
                  <a:lnTo>
                    <a:pt x="0" y="29052"/>
                  </a:lnTo>
                  <a:cubicBezTo>
                    <a:pt x="0" y="29219"/>
                    <a:pt x="143" y="29374"/>
                    <a:pt x="322" y="29374"/>
                  </a:cubicBezTo>
                  <a:cubicBezTo>
                    <a:pt x="476" y="29374"/>
                    <a:pt x="631" y="29231"/>
                    <a:pt x="631" y="29052"/>
                  </a:cubicBezTo>
                  <a:lnTo>
                    <a:pt x="631" y="322"/>
                  </a:lnTo>
                  <a:cubicBezTo>
                    <a:pt x="631" y="156"/>
                    <a:pt x="500" y="1"/>
                    <a:pt x="32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0" name="Google Shape;1390;p51"/>
            <p:cNvSpPr/>
            <p:nvPr/>
          </p:nvSpPr>
          <p:spPr>
            <a:xfrm>
              <a:off x="9875240" y="2865556"/>
              <a:ext cx="36310" cy="1687536"/>
            </a:xfrm>
            <a:custGeom>
              <a:avLst/>
              <a:gdLst/>
              <a:ahLst/>
              <a:cxnLst/>
              <a:rect l="l" t="t" r="r" b="b"/>
              <a:pathLst>
                <a:path w="632" h="29374" extrusionOk="0">
                  <a:moveTo>
                    <a:pt x="310" y="1"/>
                  </a:moveTo>
                  <a:cubicBezTo>
                    <a:pt x="155" y="1"/>
                    <a:pt x="0" y="144"/>
                    <a:pt x="0" y="322"/>
                  </a:cubicBezTo>
                  <a:lnTo>
                    <a:pt x="0" y="29052"/>
                  </a:lnTo>
                  <a:cubicBezTo>
                    <a:pt x="0" y="29219"/>
                    <a:pt x="131" y="29374"/>
                    <a:pt x="310" y="29374"/>
                  </a:cubicBezTo>
                  <a:cubicBezTo>
                    <a:pt x="476" y="29374"/>
                    <a:pt x="631" y="29231"/>
                    <a:pt x="631" y="29052"/>
                  </a:cubicBezTo>
                  <a:lnTo>
                    <a:pt x="631" y="322"/>
                  </a:lnTo>
                  <a:cubicBezTo>
                    <a:pt x="631" y="156"/>
                    <a:pt x="488" y="1"/>
                    <a:pt x="3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1" name="Google Shape;1391;p51"/>
            <p:cNvSpPr/>
            <p:nvPr/>
          </p:nvSpPr>
          <p:spPr>
            <a:xfrm>
              <a:off x="5368018" y="2836198"/>
              <a:ext cx="4609184" cy="60208"/>
            </a:xfrm>
            <a:custGeom>
              <a:avLst/>
              <a:gdLst/>
              <a:ahLst/>
              <a:cxnLst/>
              <a:rect l="l" t="t" r="r" b="b"/>
              <a:pathLst>
                <a:path w="80226" h="1048" extrusionOk="0">
                  <a:moveTo>
                    <a:pt x="1" y="0"/>
                  </a:moveTo>
                  <a:cubicBezTo>
                    <a:pt x="1" y="572"/>
                    <a:pt x="477" y="1048"/>
                    <a:pt x="1060" y="1048"/>
                  </a:cubicBezTo>
                  <a:lnTo>
                    <a:pt x="79165" y="1048"/>
                  </a:lnTo>
                  <a:cubicBezTo>
                    <a:pt x="79749" y="1048"/>
                    <a:pt x="80225" y="572"/>
                    <a:pt x="8022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2" name="Google Shape;1392;p51"/>
            <p:cNvSpPr/>
            <p:nvPr/>
          </p:nvSpPr>
          <p:spPr>
            <a:xfrm>
              <a:off x="6079455" y="2202036"/>
              <a:ext cx="491851" cy="634133"/>
            </a:xfrm>
            <a:custGeom>
              <a:avLst/>
              <a:gdLst/>
              <a:ahLst/>
              <a:cxnLst/>
              <a:rect l="l" t="t" r="r" b="b"/>
              <a:pathLst>
                <a:path w="8561" h="11038" extrusionOk="0">
                  <a:moveTo>
                    <a:pt x="0" y="1"/>
                  </a:moveTo>
                  <a:cubicBezTo>
                    <a:pt x="0" y="1"/>
                    <a:pt x="84" y="11038"/>
                    <a:pt x="1762" y="11038"/>
                  </a:cubicBezTo>
                  <a:lnTo>
                    <a:pt x="8561" y="11038"/>
                  </a:lnTo>
                  <a:lnTo>
                    <a:pt x="8561" y="10586"/>
                  </a:lnTo>
                  <a:cubicBezTo>
                    <a:pt x="8561" y="10586"/>
                    <a:pt x="6549" y="10562"/>
                    <a:pt x="6144" y="10407"/>
                  </a:cubicBezTo>
                  <a:cubicBezTo>
                    <a:pt x="5751" y="10264"/>
                    <a:pt x="4775" y="9109"/>
                    <a:pt x="4775" y="1"/>
                  </a:cubicBezTo>
                  <a:close/>
                </a:path>
              </a:pathLst>
            </a:custGeom>
            <a:solidFill>
              <a:srgbClr val="4949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3" name="Google Shape;1393;p51"/>
            <p:cNvSpPr/>
            <p:nvPr/>
          </p:nvSpPr>
          <p:spPr>
            <a:xfrm>
              <a:off x="6079455" y="2202036"/>
              <a:ext cx="492540" cy="634133"/>
            </a:xfrm>
            <a:custGeom>
              <a:avLst/>
              <a:gdLst/>
              <a:ahLst/>
              <a:cxnLst/>
              <a:rect l="l" t="t" r="r" b="b"/>
              <a:pathLst>
                <a:path w="8573" h="11038" extrusionOk="0">
                  <a:moveTo>
                    <a:pt x="0" y="1"/>
                  </a:moveTo>
                  <a:lnTo>
                    <a:pt x="4334" y="203"/>
                  </a:lnTo>
                  <a:cubicBezTo>
                    <a:pt x="4334" y="9574"/>
                    <a:pt x="5299" y="10764"/>
                    <a:pt x="5703" y="10919"/>
                  </a:cubicBezTo>
                  <a:cubicBezTo>
                    <a:pt x="5834" y="10955"/>
                    <a:pt x="6144" y="11002"/>
                    <a:pt x="6501" y="11038"/>
                  </a:cubicBezTo>
                  <a:lnTo>
                    <a:pt x="8573" y="11038"/>
                  </a:lnTo>
                  <a:lnTo>
                    <a:pt x="8573" y="10586"/>
                  </a:lnTo>
                  <a:cubicBezTo>
                    <a:pt x="8573" y="10586"/>
                    <a:pt x="6573" y="10562"/>
                    <a:pt x="6168" y="10407"/>
                  </a:cubicBezTo>
                  <a:cubicBezTo>
                    <a:pt x="5763" y="10264"/>
                    <a:pt x="4799" y="9109"/>
                    <a:pt x="4799" y="1"/>
                  </a:cubicBezTo>
                  <a:close/>
                </a:path>
              </a:pathLst>
            </a:custGeom>
            <a:solidFill>
              <a:srgbClr val="FFFFFF">
                <a:alpha val="368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4" name="Google Shape;1394;p51"/>
            <p:cNvSpPr/>
            <p:nvPr/>
          </p:nvSpPr>
          <p:spPr>
            <a:xfrm>
              <a:off x="7238908" y="2765014"/>
              <a:ext cx="1078096" cy="71181"/>
            </a:xfrm>
            <a:custGeom>
              <a:avLst/>
              <a:gdLst/>
              <a:ahLst/>
              <a:cxnLst/>
              <a:rect l="l" t="t" r="r" b="b"/>
              <a:pathLst>
                <a:path w="18765" h="1239" extrusionOk="0">
                  <a:moveTo>
                    <a:pt x="0" y="1"/>
                  </a:moveTo>
                  <a:lnTo>
                    <a:pt x="0" y="1239"/>
                  </a:lnTo>
                  <a:lnTo>
                    <a:pt x="18765" y="1239"/>
                  </a:lnTo>
                  <a:lnTo>
                    <a:pt x="18765" y="1"/>
                  </a:lnTo>
                  <a:close/>
                </a:path>
              </a:pathLst>
            </a:custGeom>
            <a:solidFill>
              <a:srgbClr val="77777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5" name="Google Shape;1395;p51"/>
            <p:cNvSpPr/>
            <p:nvPr/>
          </p:nvSpPr>
          <p:spPr>
            <a:xfrm>
              <a:off x="7238908" y="2765014"/>
              <a:ext cx="1078096" cy="71181"/>
            </a:xfrm>
            <a:custGeom>
              <a:avLst/>
              <a:gdLst/>
              <a:ahLst/>
              <a:cxnLst/>
              <a:rect l="l" t="t" r="r" b="b"/>
              <a:pathLst>
                <a:path w="18765" h="1239" extrusionOk="0">
                  <a:moveTo>
                    <a:pt x="0" y="1"/>
                  </a:moveTo>
                  <a:lnTo>
                    <a:pt x="18765" y="1"/>
                  </a:lnTo>
                  <a:lnTo>
                    <a:pt x="18765" y="1239"/>
                  </a:lnTo>
                  <a:lnTo>
                    <a:pt x="0" y="1239"/>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6" name="Google Shape;1396;p51"/>
            <p:cNvSpPr/>
            <p:nvPr/>
          </p:nvSpPr>
          <p:spPr>
            <a:xfrm>
              <a:off x="7288834" y="2735598"/>
              <a:ext cx="986459" cy="29472"/>
            </a:xfrm>
            <a:custGeom>
              <a:avLst/>
              <a:gdLst/>
              <a:ahLst/>
              <a:cxnLst/>
              <a:rect l="l" t="t" r="r" b="b"/>
              <a:pathLst>
                <a:path w="17170" h="513" extrusionOk="0">
                  <a:moveTo>
                    <a:pt x="1" y="1"/>
                  </a:moveTo>
                  <a:lnTo>
                    <a:pt x="1" y="513"/>
                  </a:lnTo>
                  <a:lnTo>
                    <a:pt x="17169" y="513"/>
                  </a:lnTo>
                  <a:lnTo>
                    <a:pt x="1716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7" name="Google Shape;1397;p51"/>
            <p:cNvSpPr/>
            <p:nvPr/>
          </p:nvSpPr>
          <p:spPr>
            <a:xfrm>
              <a:off x="6848287" y="2721637"/>
              <a:ext cx="320872" cy="114555"/>
            </a:xfrm>
            <a:custGeom>
              <a:avLst/>
              <a:gdLst/>
              <a:ahLst/>
              <a:cxnLst/>
              <a:rect l="l" t="t" r="r" b="b"/>
              <a:pathLst>
                <a:path w="5585" h="1994" extrusionOk="0">
                  <a:moveTo>
                    <a:pt x="3160" y="1"/>
                  </a:moveTo>
                  <a:cubicBezTo>
                    <a:pt x="3097" y="1"/>
                    <a:pt x="3032" y="2"/>
                    <a:pt x="2966" y="6"/>
                  </a:cubicBezTo>
                  <a:cubicBezTo>
                    <a:pt x="537" y="125"/>
                    <a:pt x="1" y="1994"/>
                    <a:pt x="1" y="1994"/>
                  </a:cubicBezTo>
                  <a:lnTo>
                    <a:pt x="5585" y="1994"/>
                  </a:lnTo>
                  <a:cubicBezTo>
                    <a:pt x="5585" y="1994"/>
                    <a:pt x="5394" y="1"/>
                    <a:pt x="316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8" name="Google Shape;1398;p51"/>
            <p:cNvSpPr/>
            <p:nvPr/>
          </p:nvSpPr>
          <p:spPr>
            <a:xfrm>
              <a:off x="6848287" y="2687051"/>
              <a:ext cx="328398" cy="149140"/>
            </a:xfrm>
            <a:custGeom>
              <a:avLst/>
              <a:gdLst/>
              <a:ahLst/>
              <a:cxnLst/>
              <a:rect l="l" t="t" r="r" b="b"/>
              <a:pathLst>
                <a:path w="5716" h="2596" extrusionOk="0">
                  <a:moveTo>
                    <a:pt x="3132" y="0"/>
                  </a:moveTo>
                  <a:cubicBezTo>
                    <a:pt x="537" y="0"/>
                    <a:pt x="1" y="2596"/>
                    <a:pt x="1" y="2596"/>
                  </a:cubicBezTo>
                  <a:cubicBezTo>
                    <a:pt x="519" y="1096"/>
                    <a:pt x="1773" y="908"/>
                    <a:pt x="2368" y="908"/>
                  </a:cubicBezTo>
                  <a:cubicBezTo>
                    <a:pt x="2567" y="908"/>
                    <a:pt x="2692" y="929"/>
                    <a:pt x="2692" y="929"/>
                  </a:cubicBezTo>
                  <a:cubicBezTo>
                    <a:pt x="2692" y="929"/>
                    <a:pt x="2704" y="2513"/>
                    <a:pt x="3275" y="2513"/>
                  </a:cubicBezTo>
                  <a:cubicBezTo>
                    <a:pt x="3835" y="2513"/>
                    <a:pt x="4121" y="727"/>
                    <a:pt x="4121" y="727"/>
                  </a:cubicBezTo>
                  <a:cubicBezTo>
                    <a:pt x="4121" y="727"/>
                    <a:pt x="4829" y="1227"/>
                    <a:pt x="5219" y="1227"/>
                  </a:cubicBezTo>
                  <a:cubicBezTo>
                    <a:pt x="5267" y="1227"/>
                    <a:pt x="5310" y="1220"/>
                    <a:pt x="5347" y="1203"/>
                  </a:cubicBezTo>
                  <a:cubicBezTo>
                    <a:pt x="5549" y="1108"/>
                    <a:pt x="5716" y="0"/>
                    <a:pt x="3132" y="0"/>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9" name="Google Shape;1399;p51"/>
            <p:cNvSpPr/>
            <p:nvPr/>
          </p:nvSpPr>
          <p:spPr>
            <a:xfrm>
              <a:off x="8424000" y="2671273"/>
              <a:ext cx="320879" cy="180721"/>
            </a:xfrm>
            <a:custGeom>
              <a:avLst/>
              <a:gdLst/>
              <a:ahLst/>
              <a:cxnLst/>
              <a:rect l="l" t="t" r="r" b="b"/>
              <a:pathLst>
                <a:path w="6914" h="3894" extrusionOk="0">
                  <a:moveTo>
                    <a:pt x="2657" y="1"/>
                  </a:moveTo>
                  <a:cubicBezTo>
                    <a:pt x="2326" y="1"/>
                    <a:pt x="2027" y="54"/>
                    <a:pt x="1786" y="179"/>
                  </a:cubicBezTo>
                  <a:cubicBezTo>
                    <a:pt x="321" y="929"/>
                    <a:pt x="0" y="2751"/>
                    <a:pt x="0" y="2751"/>
                  </a:cubicBezTo>
                  <a:lnTo>
                    <a:pt x="798" y="2762"/>
                  </a:lnTo>
                  <a:cubicBezTo>
                    <a:pt x="1155" y="2500"/>
                    <a:pt x="1881" y="1524"/>
                    <a:pt x="1881" y="1524"/>
                  </a:cubicBezTo>
                  <a:cubicBezTo>
                    <a:pt x="1881" y="1524"/>
                    <a:pt x="2179" y="3894"/>
                    <a:pt x="2584" y="3894"/>
                  </a:cubicBezTo>
                  <a:cubicBezTo>
                    <a:pt x="2848" y="3894"/>
                    <a:pt x="3064" y="2796"/>
                    <a:pt x="3177" y="2080"/>
                  </a:cubicBezTo>
                  <a:lnTo>
                    <a:pt x="3177" y="2080"/>
                  </a:lnTo>
                  <a:cubicBezTo>
                    <a:pt x="3121" y="2666"/>
                    <a:pt x="3123" y="3467"/>
                    <a:pt x="3559" y="3467"/>
                  </a:cubicBezTo>
                  <a:cubicBezTo>
                    <a:pt x="3571" y="3467"/>
                    <a:pt x="3583" y="3466"/>
                    <a:pt x="3596" y="3465"/>
                  </a:cubicBezTo>
                  <a:cubicBezTo>
                    <a:pt x="4322" y="3393"/>
                    <a:pt x="4132" y="1489"/>
                    <a:pt x="4131" y="1488"/>
                  </a:cubicBezTo>
                  <a:lnTo>
                    <a:pt x="4131" y="1488"/>
                  </a:lnTo>
                  <a:cubicBezTo>
                    <a:pt x="4132" y="1489"/>
                    <a:pt x="4702" y="3702"/>
                    <a:pt x="5325" y="3702"/>
                  </a:cubicBezTo>
                  <a:cubicBezTo>
                    <a:pt x="5387" y="3702"/>
                    <a:pt x="5450" y="3680"/>
                    <a:pt x="5513" y="3632"/>
                  </a:cubicBezTo>
                  <a:cubicBezTo>
                    <a:pt x="6191" y="3096"/>
                    <a:pt x="4822" y="1036"/>
                    <a:pt x="4822" y="1036"/>
                  </a:cubicBezTo>
                  <a:lnTo>
                    <a:pt x="4822" y="1036"/>
                  </a:lnTo>
                  <a:cubicBezTo>
                    <a:pt x="4822" y="1036"/>
                    <a:pt x="6294" y="2006"/>
                    <a:pt x="6764" y="2006"/>
                  </a:cubicBezTo>
                  <a:cubicBezTo>
                    <a:pt x="6859" y="2006"/>
                    <a:pt x="6914" y="1966"/>
                    <a:pt x="6906" y="1869"/>
                  </a:cubicBezTo>
                  <a:cubicBezTo>
                    <a:pt x="6876" y="1401"/>
                    <a:pt x="4347" y="1"/>
                    <a:pt x="2657" y="1"/>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00" name="Google Shape;1400;p51"/>
          <p:cNvSpPr/>
          <p:nvPr/>
        </p:nvSpPr>
        <p:spPr>
          <a:xfrm>
            <a:off x="5830225" y="711450"/>
            <a:ext cx="1229541" cy="832285"/>
          </a:xfrm>
          <a:custGeom>
            <a:avLst/>
            <a:gdLst/>
            <a:ahLst/>
            <a:cxnLst/>
            <a:rect l="l" t="t" r="r" b="b"/>
            <a:pathLst>
              <a:path w="15884" h="10752" extrusionOk="0">
                <a:moveTo>
                  <a:pt x="0" y="1"/>
                </a:moveTo>
                <a:lnTo>
                  <a:pt x="1036" y="10752"/>
                </a:lnTo>
                <a:lnTo>
                  <a:pt x="15336" y="9930"/>
                </a:lnTo>
                <a:lnTo>
                  <a:pt x="15883" y="1"/>
                </a:lnTo>
                <a:close/>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1" name="Google Shape;1401;p51"/>
          <p:cNvSpPr/>
          <p:nvPr/>
        </p:nvSpPr>
        <p:spPr>
          <a:xfrm>
            <a:off x="5789925" y="649775"/>
            <a:ext cx="1229541" cy="832285"/>
          </a:xfrm>
          <a:custGeom>
            <a:avLst/>
            <a:gdLst/>
            <a:ahLst/>
            <a:cxnLst/>
            <a:rect l="l" t="t" r="r" b="b"/>
            <a:pathLst>
              <a:path w="15884" h="10752" extrusionOk="0">
                <a:moveTo>
                  <a:pt x="0" y="1"/>
                </a:moveTo>
                <a:lnTo>
                  <a:pt x="1036" y="10752"/>
                </a:lnTo>
                <a:lnTo>
                  <a:pt x="15336" y="9930"/>
                </a:lnTo>
                <a:lnTo>
                  <a:pt x="1588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2" name="Google Shape;1402;p51"/>
          <p:cNvSpPr txBox="1"/>
          <p:nvPr/>
        </p:nvSpPr>
        <p:spPr>
          <a:xfrm>
            <a:off x="991957" y="2266796"/>
            <a:ext cx="3925552" cy="2590534"/>
          </a:xfrm>
          <a:prstGeom prst="rect">
            <a:avLst/>
          </a:prstGeom>
          <a:noFill/>
          <a:ln>
            <a:noFill/>
          </a:ln>
        </p:spPr>
        <p:txBody>
          <a:bodyPr spcFirstLastPara="1" wrap="square" lIns="90000" tIns="91425" rIns="0" bIns="91425" anchor="ctr" anchorCtr="0">
            <a:noAutofit/>
          </a:bodyPr>
          <a:lstStyle/>
          <a:p>
            <a:pPr marL="90488" algn="just" defTabSz="795338">
              <a:tabLst>
                <a:tab pos="4933950" algn="l"/>
                <a:tab pos="5646738" algn="l"/>
              </a:tabLst>
            </a:pPr>
            <a:r>
              <a:rPr lang="es-CO" sz="1200" b="1" dirty="0">
                <a:solidFill>
                  <a:schemeClr val="tx1">
                    <a:lumMod val="50000"/>
                  </a:schemeClr>
                </a:solidFill>
                <a:latin typeface="Alegreya Sans ExtraBold"/>
              </a:rPr>
              <a:t>Estos son  los objetivos  del SSSI:</a:t>
            </a:r>
          </a:p>
          <a:p>
            <a:pPr marL="261938" indent="-171450" algn="just" defTabSz="795338">
              <a:buFont typeface="Arial" panose="020B0604020202020204" pitchFamily="34" charset="0"/>
              <a:buChar char="•"/>
              <a:tabLst>
                <a:tab pos="4933950" algn="l"/>
                <a:tab pos="5646738" algn="l"/>
              </a:tabLst>
            </a:pPr>
            <a:endParaRPr lang="es-CO" sz="1200" dirty="0">
              <a:solidFill>
                <a:schemeClr val="tx1">
                  <a:lumMod val="50000"/>
                </a:schemeClr>
              </a:solidFill>
              <a:latin typeface="Alegreya Sans ExtraBold"/>
            </a:endParaRPr>
          </a:p>
          <a:p>
            <a:pPr marL="261938" indent="-171450" algn="just" defTabSz="795338">
              <a:buFont typeface="Arial" panose="020B0604020202020204" pitchFamily="34" charset="0"/>
              <a:buChar char="•"/>
              <a:tabLst>
                <a:tab pos="4933950" algn="l"/>
                <a:tab pos="5646738" algn="l"/>
              </a:tabLst>
            </a:pPr>
            <a:r>
              <a:rPr lang="es-CO" sz="1200" dirty="0">
                <a:solidFill>
                  <a:schemeClr val="tx1">
                    <a:lumMod val="50000"/>
                  </a:schemeClr>
                </a:solidFill>
                <a:latin typeface="Alegreya Sans ExtraBold"/>
              </a:rPr>
              <a:t>Garantizar las prestaciones económicas y de salud a quienes tienen una relación laboral o capacidad económica suficiente para afiliarse al sistema.</a:t>
            </a:r>
          </a:p>
          <a:p>
            <a:pPr marL="261938" indent="-171450" algn="just" defTabSz="795338">
              <a:buFont typeface="Arial" panose="020B0604020202020204" pitchFamily="34" charset="0"/>
              <a:buChar char="•"/>
              <a:tabLst>
                <a:tab pos="4933950" algn="l"/>
                <a:tab pos="5646738" algn="l"/>
              </a:tabLst>
            </a:pPr>
            <a:endParaRPr lang="es-CO" sz="1200" dirty="0">
              <a:solidFill>
                <a:schemeClr val="tx1">
                  <a:lumMod val="50000"/>
                </a:schemeClr>
              </a:solidFill>
              <a:latin typeface="Alegreya Sans ExtraBold"/>
            </a:endParaRPr>
          </a:p>
          <a:p>
            <a:pPr marL="261938" lvl="0" indent="-171450" defTabSz="795338" rtl="0">
              <a:spcBef>
                <a:spcPts val="0"/>
              </a:spcBef>
              <a:spcAft>
                <a:spcPts val="0"/>
              </a:spcAft>
              <a:buFont typeface="Arial" panose="020B0604020202020204" pitchFamily="34" charset="0"/>
              <a:buChar char="•"/>
              <a:tabLst>
                <a:tab pos="4933950" algn="l"/>
                <a:tab pos="5646738" algn="l"/>
              </a:tabLst>
            </a:pPr>
            <a:r>
              <a:rPr lang="es-CO" sz="1200" dirty="0">
                <a:solidFill>
                  <a:schemeClr val="tx1">
                    <a:lumMod val="50000"/>
                  </a:schemeClr>
                </a:solidFill>
                <a:latin typeface="Alegreya Sans ExtraBold"/>
              </a:rPr>
              <a:t>Garantizar la prestación de los servicios sociales complementarios en los términos de la presente Ley. </a:t>
            </a:r>
          </a:p>
          <a:p>
            <a:pPr marL="261938" indent="-171450" algn="just" defTabSz="795338">
              <a:buFont typeface="Arial" panose="020B0604020202020204" pitchFamily="34" charset="0"/>
              <a:buChar char="•"/>
              <a:tabLst>
                <a:tab pos="4933950" algn="l"/>
                <a:tab pos="5646738" algn="l"/>
              </a:tabLst>
            </a:pPr>
            <a:endParaRPr lang="es-CO" sz="1200" dirty="0">
              <a:solidFill>
                <a:schemeClr val="tx1">
                  <a:lumMod val="50000"/>
                </a:schemeClr>
              </a:solidFill>
              <a:latin typeface="Alegreya Sans ExtraBold"/>
            </a:endParaRPr>
          </a:p>
          <a:p>
            <a:pPr marL="261938" indent="-171450" algn="just" defTabSz="795338">
              <a:buFont typeface="Arial" panose="020B0604020202020204" pitchFamily="34" charset="0"/>
              <a:buChar char="•"/>
              <a:tabLst>
                <a:tab pos="4933950" algn="l"/>
                <a:tab pos="5646738" algn="l"/>
              </a:tabLst>
            </a:pPr>
            <a:r>
              <a:rPr lang="es-CO" sz="1200" dirty="0">
                <a:solidFill>
                  <a:schemeClr val="tx1">
                    <a:lumMod val="50000"/>
                  </a:schemeClr>
                </a:solidFill>
                <a:latin typeface="Alegreya Sans ExtraBold"/>
              </a:rPr>
              <a:t>Permitir que poblaciones y comunidades especiales accedan al sistema y al otorgamiento de las prestaciones en forma integral.</a:t>
            </a:r>
          </a:p>
          <a:p>
            <a:pPr marL="90488" algn="just" defTabSz="795338">
              <a:tabLst>
                <a:tab pos="4933950" algn="l"/>
                <a:tab pos="5646738" algn="l"/>
              </a:tabLst>
            </a:pPr>
            <a:endParaRPr lang="es-CO" sz="1200" dirty="0">
              <a:solidFill>
                <a:schemeClr val="tx1">
                  <a:lumMod val="50000"/>
                </a:schemeClr>
              </a:solidFill>
              <a:latin typeface="Alegreya Sans ExtraBold"/>
            </a:endParaRPr>
          </a:p>
        </p:txBody>
      </p:sp>
      <p:sp>
        <p:nvSpPr>
          <p:cNvPr id="1405" name="Google Shape;1405;p51"/>
          <p:cNvSpPr/>
          <p:nvPr/>
        </p:nvSpPr>
        <p:spPr>
          <a:xfrm rot="-4499519">
            <a:off x="260743" y="2897716"/>
            <a:ext cx="758080" cy="819458"/>
          </a:xfrm>
          <a:custGeom>
            <a:avLst/>
            <a:gdLst/>
            <a:ahLst/>
            <a:cxnLst/>
            <a:rect l="l" t="t" r="r" b="b"/>
            <a:pathLst>
              <a:path w="45600" h="49292" extrusionOk="0">
                <a:moveTo>
                  <a:pt x="34416" y="1"/>
                </a:moveTo>
                <a:cubicBezTo>
                  <a:pt x="34122" y="1"/>
                  <a:pt x="33824" y="30"/>
                  <a:pt x="33524" y="90"/>
                </a:cubicBezTo>
                <a:lnTo>
                  <a:pt x="4170" y="5560"/>
                </a:lnTo>
                <a:cubicBezTo>
                  <a:pt x="1668" y="5994"/>
                  <a:pt x="0" y="8429"/>
                  <a:pt x="501" y="10931"/>
                </a:cubicBezTo>
                <a:lnTo>
                  <a:pt x="6738" y="44455"/>
                </a:lnTo>
                <a:cubicBezTo>
                  <a:pt x="7149" y="46657"/>
                  <a:pt x="9085" y="48213"/>
                  <a:pt x="11249" y="48213"/>
                </a:cubicBezTo>
                <a:cubicBezTo>
                  <a:pt x="11544" y="48213"/>
                  <a:pt x="11842" y="48184"/>
                  <a:pt x="12142" y="48124"/>
                </a:cubicBezTo>
                <a:lnTo>
                  <a:pt x="30222" y="44755"/>
                </a:lnTo>
                <a:lnTo>
                  <a:pt x="38027" y="49292"/>
                </a:lnTo>
                <a:lnTo>
                  <a:pt x="39528" y="42987"/>
                </a:lnTo>
                <a:lnTo>
                  <a:pt x="41530" y="42620"/>
                </a:lnTo>
                <a:cubicBezTo>
                  <a:pt x="43932" y="42153"/>
                  <a:pt x="45599" y="39785"/>
                  <a:pt x="45166" y="37283"/>
                </a:cubicBezTo>
                <a:lnTo>
                  <a:pt x="38895" y="3759"/>
                </a:lnTo>
                <a:cubicBezTo>
                  <a:pt x="38484" y="1557"/>
                  <a:pt x="36574" y="1"/>
                  <a:pt x="344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4" name="Grupo 93">
            <a:extLst>
              <a:ext uri="{FF2B5EF4-FFF2-40B4-BE49-F238E27FC236}">
                <a16:creationId xmlns:a16="http://schemas.microsoft.com/office/drawing/2014/main" id="{D099BD35-F5F5-4AF1-AF81-EED0B0D05100}"/>
              </a:ext>
            </a:extLst>
          </p:cNvPr>
          <p:cNvGrpSpPr/>
          <p:nvPr/>
        </p:nvGrpSpPr>
        <p:grpSpPr>
          <a:xfrm rot="5034942">
            <a:off x="6030882" y="651976"/>
            <a:ext cx="759320" cy="764581"/>
            <a:chOff x="5234481" y="1824453"/>
            <a:chExt cx="1001110" cy="926126"/>
          </a:xfrm>
        </p:grpSpPr>
        <p:sp>
          <p:nvSpPr>
            <p:cNvPr id="95" name="Google Shape;792;p39">
              <a:extLst>
                <a:ext uri="{FF2B5EF4-FFF2-40B4-BE49-F238E27FC236}">
                  <a16:creationId xmlns:a16="http://schemas.microsoft.com/office/drawing/2014/main" id="{0F5A72A5-7C57-48C3-89F3-EC38015D61C5}"/>
                </a:ext>
              </a:extLst>
            </p:cNvPr>
            <p:cNvSpPr/>
            <p:nvPr/>
          </p:nvSpPr>
          <p:spPr>
            <a:xfrm rot="-4499835">
              <a:off x="5271973" y="1786961"/>
              <a:ext cx="926126" cy="1001110"/>
            </a:xfrm>
            <a:custGeom>
              <a:avLst/>
              <a:gdLst/>
              <a:ahLst/>
              <a:cxnLst/>
              <a:rect l="l" t="t" r="r" b="b"/>
              <a:pathLst>
                <a:path w="45600" h="49292" extrusionOk="0">
                  <a:moveTo>
                    <a:pt x="34416" y="1"/>
                  </a:moveTo>
                  <a:cubicBezTo>
                    <a:pt x="34122" y="1"/>
                    <a:pt x="33824" y="30"/>
                    <a:pt x="33524" y="90"/>
                  </a:cubicBezTo>
                  <a:lnTo>
                    <a:pt x="4170" y="5560"/>
                  </a:lnTo>
                  <a:cubicBezTo>
                    <a:pt x="1668" y="5994"/>
                    <a:pt x="0" y="8429"/>
                    <a:pt x="501" y="10931"/>
                  </a:cubicBezTo>
                  <a:lnTo>
                    <a:pt x="6738" y="44455"/>
                  </a:lnTo>
                  <a:cubicBezTo>
                    <a:pt x="7149" y="46657"/>
                    <a:pt x="9085" y="48213"/>
                    <a:pt x="11249" y="48213"/>
                  </a:cubicBezTo>
                  <a:cubicBezTo>
                    <a:pt x="11544" y="48213"/>
                    <a:pt x="11842" y="48184"/>
                    <a:pt x="12142" y="48124"/>
                  </a:cubicBezTo>
                  <a:lnTo>
                    <a:pt x="30222" y="44755"/>
                  </a:lnTo>
                  <a:lnTo>
                    <a:pt x="38027" y="49292"/>
                  </a:lnTo>
                  <a:lnTo>
                    <a:pt x="39528" y="42987"/>
                  </a:lnTo>
                  <a:lnTo>
                    <a:pt x="41530" y="42620"/>
                  </a:lnTo>
                  <a:cubicBezTo>
                    <a:pt x="43932" y="42153"/>
                    <a:pt x="45599" y="39785"/>
                    <a:pt x="45166" y="37283"/>
                  </a:cubicBezTo>
                  <a:lnTo>
                    <a:pt x="38895" y="3759"/>
                  </a:lnTo>
                  <a:cubicBezTo>
                    <a:pt x="38484" y="1557"/>
                    <a:pt x="36574" y="1"/>
                    <a:pt x="344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lumMod val="50000"/>
                  </a:schemeClr>
                </a:solidFill>
              </a:endParaRPr>
            </a:p>
          </p:txBody>
        </p:sp>
        <p:grpSp>
          <p:nvGrpSpPr>
            <p:cNvPr id="96" name="Google Shape;6087;p65">
              <a:extLst>
                <a:ext uri="{FF2B5EF4-FFF2-40B4-BE49-F238E27FC236}">
                  <a16:creationId xmlns:a16="http://schemas.microsoft.com/office/drawing/2014/main" id="{6AAA823E-678E-45AE-8B3D-33F327EC970A}"/>
                </a:ext>
              </a:extLst>
            </p:cNvPr>
            <p:cNvGrpSpPr/>
            <p:nvPr/>
          </p:nvGrpSpPr>
          <p:grpSpPr>
            <a:xfrm>
              <a:off x="5378275" y="1916089"/>
              <a:ext cx="698104" cy="698208"/>
              <a:chOff x="2565073" y="2075876"/>
              <a:chExt cx="672482" cy="672518"/>
            </a:xfrm>
            <a:solidFill>
              <a:schemeClr val="tx2">
                <a:lumMod val="10000"/>
              </a:schemeClr>
            </a:solidFill>
          </p:grpSpPr>
          <p:sp>
            <p:nvSpPr>
              <p:cNvPr id="97" name="Google Shape;6088;p65">
                <a:extLst>
                  <a:ext uri="{FF2B5EF4-FFF2-40B4-BE49-F238E27FC236}">
                    <a16:creationId xmlns:a16="http://schemas.microsoft.com/office/drawing/2014/main" id="{CFBD968C-EEBE-4810-BED2-6E6C680B5F88}"/>
                  </a:ext>
                </a:extLst>
              </p:cNvPr>
              <p:cNvSpPr/>
              <p:nvPr/>
            </p:nvSpPr>
            <p:spPr>
              <a:xfrm>
                <a:off x="2642193" y="2530650"/>
                <a:ext cx="419588" cy="217743"/>
              </a:xfrm>
              <a:custGeom>
                <a:avLst/>
                <a:gdLst/>
                <a:ahLst/>
                <a:cxnLst/>
                <a:rect l="l" t="t" r="r" b="b"/>
                <a:pathLst>
                  <a:path w="130611" h="67780" extrusionOk="0">
                    <a:moveTo>
                      <a:pt x="28498" y="0"/>
                    </a:moveTo>
                    <a:cubicBezTo>
                      <a:pt x="24484" y="0"/>
                      <a:pt x="20456" y="1023"/>
                      <a:pt x="16802" y="3132"/>
                    </a:cubicBezTo>
                    <a:lnTo>
                      <a:pt x="16191" y="3487"/>
                    </a:lnTo>
                    <a:cubicBezTo>
                      <a:pt x="1795" y="11796"/>
                      <a:pt x="1" y="31826"/>
                      <a:pt x="12628" y="42639"/>
                    </a:cubicBezTo>
                    <a:cubicBezTo>
                      <a:pt x="28340" y="56094"/>
                      <a:pt x="48088" y="64970"/>
                      <a:pt x="69808" y="67207"/>
                    </a:cubicBezTo>
                    <a:cubicBezTo>
                      <a:pt x="70015" y="67227"/>
                      <a:pt x="70217" y="67252"/>
                      <a:pt x="70419" y="67271"/>
                    </a:cubicBezTo>
                    <a:cubicBezTo>
                      <a:pt x="70804" y="67306"/>
                      <a:pt x="71188" y="67345"/>
                      <a:pt x="71572" y="67375"/>
                    </a:cubicBezTo>
                    <a:cubicBezTo>
                      <a:pt x="72080" y="67419"/>
                      <a:pt x="72588" y="67464"/>
                      <a:pt x="73100" y="67498"/>
                    </a:cubicBezTo>
                    <a:lnTo>
                      <a:pt x="73440" y="67523"/>
                    </a:lnTo>
                    <a:cubicBezTo>
                      <a:pt x="75877" y="67694"/>
                      <a:pt x="78323" y="67780"/>
                      <a:pt x="80773" y="67780"/>
                    </a:cubicBezTo>
                    <a:cubicBezTo>
                      <a:pt x="97672" y="67780"/>
                      <a:pt x="114788" y="63683"/>
                      <a:pt x="130611" y="55083"/>
                    </a:cubicBezTo>
                    <a:lnTo>
                      <a:pt x="106348" y="13068"/>
                    </a:lnTo>
                    <a:cubicBezTo>
                      <a:pt x="98422" y="17162"/>
                      <a:pt x="89641" y="19287"/>
                      <a:pt x="80747" y="19287"/>
                    </a:cubicBezTo>
                    <a:cubicBezTo>
                      <a:pt x="79675" y="19287"/>
                      <a:pt x="78601" y="19256"/>
                      <a:pt x="77526" y="19194"/>
                    </a:cubicBezTo>
                    <a:cubicBezTo>
                      <a:pt x="77220" y="19174"/>
                      <a:pt x="76910" y="19149"/>
                      <a:pt x="76599" y="19130"/>
                    </a:cubicBezTo>
                    <a:cubicBezTo>
                      <a:pt x="76072" y="19090"/>
                      <a:pt x="75545" y="19051"/>
                      <a:pt x="75017" y="18997"/>
                    </a:cubicBezTo>
                    <a:cubicBezTo>
                      <a:pt x="74943" y="18992"/>
                      <a:pt x="74865" y="18982"/>
                      <a:pt x="74791" y="18972"/>
                    </a:cubicBezTo>
                    <a:cubicBezTo>
                      <a:pt x="73347" y="18819"/>
                      <a:pt x="71908" y="18612"/>
                      <a:pt x="70478" y="18351"/>
                    </a:cubicBezTo>
                    <a:cubicBezTo>
                      <a:pt x="70409" y="18336"/>
                      <a:pt x="70340" y="18331"/>
                      <a:pt x="70266" y="18317"/>
                    </a:cubicBezTo>
                    <a:cubicBezTo>
                      <a:pt x="60646" y="16518"/>
                      <a:pt x="51666" y="12220"/>
                      <a:pt x="44224" y="5857"/>
                    </a:cubicBezTo>
                    <a:cubicBezTo>
                      <a:pt x="39725" y="2011"/>
                      <a:pt x="34125" y="0"/>
                      <a:pt x="2849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6089;p65">
                <a:extLst>
                  <a:ext uri="{FF2B5EF4-FFF2-40B4-BE49-F238E27FC236}">
                    <a16:creationId xmlns:a16="http://schemas.microsoft.com/office/drawing/2014/main" id="{24B9FA69-DB5A-4076-927D-9A502ADEC2DF}"/>
                  </a:ext>
                </a:extLst>
              </p:cNvPr>
              <p:cNvSpPr/>
              <p:nvPr/>
            </p:nvSpPr>
            <p:spPr>
              <a:xfrm>
                <a:off x="2910083" y="2420918"/>
                <a:ext cx="327379" cy="312727"/>
              </a:xfrm>
              <a:custGeom>
                <a:avLst/>
                <a:gdLst/>
                <a:ahLst/>
                <a:cxnLst/>
                <a:rect l="l" t="t" r="r" b="b"/>
                <a:pathLst>
                  <a:path w="101908" h="97347" extrusionOk="0">
                    <a:moveTo>
                      <a:pt x="53377" y="1"/>
                    </a:moveTo>
                    <a:cubicBezTo>
                      <a:pt x="52884" y="9843"/>
                      <a:pt x="49823" y="19390"/>
                      <a:pt x="44495" y="27689"/>
                    </a:cubicBezTo>
                    <a:lnTo>
                      <a:pt x="44490" y="27684"/>
                    </a:lnTo>
                    <a:cubicBezTo>
                      <a:pt x="37847" y="37980"/>
                      <a:pt x="27936" y="45964"/>
                      <a:pt x="16216" y="50163"/>
                    </a:cubicBezTo>
                    <a:cubicBezTo>
                      <a:pt x="6521" y="53638"/>
                      <a:pt x="1" y="62746"/>
                      <a:pt x="1" y="73041"/>
                    </a:cubicBezTo>
                    <a:cubicBezTo>
                      <a:pt x="1" y="86873"/>
                      <a:pt x="11336" y="97347"/>
                      <a:pt x="24173" y="97347"/>
                    </a:cubicBezTo>
                    <a:cubicBezTo>
                      <a:pt x="26820" y="97347"/>
                      <a:pt x="29530" y="96902"/>
                      <a:pt x="32219" y="95949"/>
                    </a:cubicBezTo>
                    <a:cubicBezTo>
                      <a:pt x="49306" y="89897"/>
                      <a:pt x="64347" y="79537"/>
                      <a:pt x="76048" y="66171"/>
                    </a:cubicBezTo>
                    <a:cubicBezTo>
                      <a:pt x="76329" y="65870"/>
                      <a:pt x="76609" y="65570"/>
                      <a:pt x="76881" y="65254"/>
                    </a:cubicBezTo>
                    <a:cubicBezTo>
                      <a:pt x="92548" y="46905"/>
                      <a:pt x="101267" y="23751"/>
                      <a:pt x="10190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6090;p65">
                <a:extLst>
                  <a:ext uri="{FF2B5EF4-FFF2-40B4-BE49-F238E27FC236}">
                    <a16:creationId xmlns:a16="http://schemas.microsoft.com/office/drawing/2014/main" id="{A987C626-C51C-41B5-B66C-A62ABF60A932}"/>
                  </a:ext>
                </a:extLst>
              </p:cNvPr>
              <p:cNvSpPr/>
              <p:nvPr/>
            </p:nvSpPr>
            <p:spPr>
              <a:xfrm>
                <a:off x="2999034" y="2125384"/>
                <a:ext cx="238522" cy="411351"/>
              </a:xfrm>
              <a:custGeom>
                <a:avLst/>
                <a:gdLst/>
                <a:ahLst/>
                <a:cxnLst/>
                <a:rect l="l" t="t" r="r" b="b"/>
                <a:pathLst>
                  <a:path w="74248" h="128047" extrusionOk="0">
                    <a:moveTo>
                      <a:pt x="24273" y="0"/>
                    </a:moveTo>
                    <a:lnTo>
                      <a:pt x="0" y="42036"/>
                    </a:lnTo>
                    <a:cubicBezTo>
                      <a:pt x="7521" y="46866"/>
                      <a:pt x="13775" y="53430"/>
                      <a:pt x="18236" y="61173"/>
                    </a:cubicBezTo>
                    <a:cubicBezTo>
                      <a:pt x="18694" y="61966"/>
                      <a:pt x="19128" y="62765"/>
                      <a:pt x="19542" y="63573"/>
                    </a:cubicBezTo>
                    <a:cubicBezTo>
                      <a:pt x="19601" y="63696"/>
                      <a:pt x="19665" y="63829"/>
                      <a:pt x="19729" y="63953"/>
                    </a:cubicBezTo>
                    <a:cubicBezTo>
                      <a:pt x="19970" y="64426"/>
                      <a:pt x="20202" y="64904"/>
                      <a:pt x="20429" y="65382"/>
                    </a:cubicBezTo>
                    <a:cubicBezTo>
                      <a:pt x="20557" y="65658"/>
                      <a:pt x="20685" y="65929"/>
                      <a:pt x="20808" y="66210"/>
                    </a:cubicBezTo>
                    <a:cubicBezTo>
                      <a:pt x="21079" y="66806"/>
                      <a:pt x="21346" y="67408"/>
                      <a:pt x="21592" y="68014"/>
                    </a:cubicBezTo>
                    <a:cubicBezTo>
                      <a:pt x="21676" y="68226"/>
                      <a:pt x="21755" y="68433"/>
                      <a:pt x="21838" y="68645"/>
                    </a:cubicBezTo>
                    <a:cubicBezTo>
                      <a:pt x="22036" y="69142"/>
                      <a:pt x="22223" y="69645"/>
                      <a:pt x="22405" y="70148"/>
                    </a:cubicBezTo>
                    <a:cubicBezTo>
                      <a:pt x="25816" y="79561"/>
                      <a:pt x="26649" y="89714"/>
                      <a:pt x="24815" y="99561"/>
                    </a:cubicBezTo>
                    <a:cubicBezTo>
                      <a:pt x="22952" y="109586"/>
                      <a:pt x="27738" y="119679"/>
                      <a:pt x="36570" y="124780"/>
                    </a:cubicBezTo>
                    <a:cubicBezTo>
                      <a:pt x="40441" y="127014"/>
                      <a:pt x="44590" y="128047"/>
                      <a:pt x="48651" y="128047"/>
                    </a:cubicBezTo>
                    <a:cubicBezTo>
                      <a:pt x="59837" y="128047"/>
                      <a:pt x="70356" y="120215"/>
                      <a:pt x="72558" y="108102"/>
                    </a:cubicBezTo>
                    <a:cubicBezTo>
                      <a:pt x="73686" y="101887"/>
                      <a:pt x="74248" y="95579"/>
                      <a:pt x="74248" y="89261"/>
                    </a:cubicBezTo>
                    <a:cubicBezTo>
                      <a:pt x="74243" y="71168"/>
                      <a:pt x="69655" y="54150"/>
                      <a:pt x="61577" y="39305"/>
                    </a:cubicBezTo>
                    <a:lnTo>
                      <a:pt x="61557" y="39315"/>
                    </a:lnTo>
                    <a:cubicBezTo>
                      <a:pt x="61123" y="38517"/>
                      <a:pt x="60680" y="37723"/>
                      <a:pt x="60222" y="36930"/>
                    </a:cubicBezTo>
                    <a:cubicBezTo>
                      <a:pt x="51178" y="21262"/>
                      <a:pt x="38694" y="8818"/>
                      <a:pt x="2427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6091;p65">
                <a:extLst>
                  <a:ext uri="{FF2B5EF4-FFF2-40B4-BE49-F238E27FC236}">
                    <a16:creationId xmlns:a16="http://schemas.microsoft.com/office/drawing/2014/main" id="{8E7C6B0E-D3C9-4283-AA8D-7F0F8D75D1C2}"/>
                  </a:ext>
                </a:extLst>
              </p:cNvPr>
              <p:cNvSpPr/>
              <p:nvPr/>
            </p:nvSpPr>
            <p:spPr>
              <a:xfrm>
                <a:off x="2740849" y="2075876"/>
                <a:ext cx="419604" cy="217734"/>
              </a:xfrm>
              <a:custGeom>
                <a:avLst/>
                <a:gdLst/>
                <a:ahLst/>
                <a:cxnLst/>
                <a:rect l="l" t="t" r="r" b="b"/>
                <a:pathLst>
                  <a:path w="130616" h="67777" extrusionOk="0">
                    <a:moveTo>
                      <a:pt x="49853" y="1"/>
                    </a:moveTo>
                    <a:cubicBezTo>
                      <a:pt x="32949" y="1"/>
                      <a:pt x="15828" y="4093"/>
                      <a:pt x="0" y="12696"/>
                    </a:cubicBezTo>
                    <a:lnTo>
                      <a:pt x="24263" y="54711"/>
                    </a:lnTo>
                    <a:cubicBezTo>
                      <a:pt x="32189" y="50621"/>
                      <a:pt x="40970" y="48497"/>
                      <a:pt x="49860" y="48497"/>
                    </a:cubicBezTo>
                    <a:cubicBezTo>
                      <a:pt x="50932" y="48497"/>
                      <a:pt x="52006" y="48528"/>
                      <a:pt x="53080" y="48590"/>
                    </a:cubicBezTo>
                    <a:cubicBezTo>
                      <a:pt x="53391" y="48605"/>
                      <a:pt x="53701" y="48630"/>
                      <a:pt x="54012" y="48649"/>
                    </a:cubicBezTo>
                    <a:cubicBezTo>
                      <a:pt x="54539" y="48689"/>
                      <a:pt x="55066" y="48728"/>
                      <a:pt x="55594" y="48782"/>
                    </a:cubicBezTo>
                    <a:cubicBezTo>
                      <a:pt x="55668" y="48792"/>
                      <a:pt x="55746" y="48802"/>
                      <a:pt x="55820" y="48807"/>
                    </a:cubicBezTo>
                    <a:cubicBezTo>
                      <a:pt x="57264" y="48960"/>
                      <a:pt x="58704" y="49172"/>
                      <a:pt x="60133" y="49433"/>
                    </a:cubicBezTo>
                    <a:cubicBezTo>
                      <a:pt x="60202" y="49448"/>
                      <a:pt x="60271" y="49453"/>
                      <a:pt x="60345" y="49462"/>
                    </a:cubicBezTo>
                    <a:cubicBezTo>
                      <a:pt x="69965" y="51266"/>
                      <a:pt x="78945" y="55564"/>
                      <a:pt x="86387" y="61927"/>
                    </a:cubicBezTo>
                    <a:cubicBezTo>
                      <a:pt x="90886" y="65767"/>
                      <a:pt x="96484" y="67777"/>
                      <a:pt x="102111" y="67777"/>
                    </a:cubicBezTo>
                    <a:cubicBezTo>
                      <a:pt x="106125" y="67777"/>
                      <a:pt x="110154" y="66754"/>
                      <a:pt x="113809" y="64642"/>
                    </a:cubicBezTo>
                    <a:lnTo>
                      <a:pt x="114420" y="64292"/>
                    </a:lnTo>
                    <a:cubicBezTo>
                      <a:pt x="128816" y="55983"/>
                      <a:pt x="130615" y="35958"/>
                      <a:pt x="117988" y="25140"/>
                    </a:cubicBezTo>
                    <a:cubicBezTo>
                      <a:pt x="102271" y="11685"/>
                      <a:pt x="82523" y="2809"/>
                      <a:pt x="60803" y="572"/>
                    </a:cubicBezTo>
                    <a:cubicBezTo>
                      <a:pt x="60596" y="552"/>
                      <a:pt x="60394" y="532"/>
                      <a:pt x="60192" y="513"/>
                    </a:cubicBezTo>
                    <a:cubicBezTo>
                      <a:pt x="59808" y="473"/>
                      <a:pt x="59423" y="439"/>
                      <a:pt x="59039" y="404"/>
                    </a:cubicBezTo>
                    <a:cubicBezTo>
                      <a:pt x="58531" y="360"/>
                      <a:pt x="58023" y="320"/>
                      <a:pt x="57511" y="281"/>
                    </a:cubicBezTo>
                    <a:lnTo>
                      <a:pt x="57171" y="256"/>
                    </a:lnTo>
                    <a:cubicBezTo>
                      <a:pt x="54739" y="86"/>
                      <a:pt x="52298" y="1"/>
                      <a:pt x="4985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6092;p65">
                <a:extLst>
                  <a:ext uri="{FF2B5EF4-FFF2-40B4-BE49-F238E27FC236}">
                    <a16:creationId xmlns:a16="http://schemas.microsoft.com/office/drawing/2014/main" id="{93BBDAC4-0F8A-4784-9993-F50037356C1C}"/>
                  </a:ext>
                </a:extLst>
              </p:cNvPr>
              <p:cNvSpPr/>
              <p:nvPr/>
            </p:nvSpPr>
            <p:spPr>
              <a:xfrm>
                <a:off x="2565167" y="2090625"/>
                <a:ext cx="327379" cy="312740"/>
              </a:xfrm>
              <a:custGeom>
                <a:avLst/>
                <a:gdLst/>
                <a:ahLst/>
                <a:cxnLst/>
                <a:rect l="l" t="t" r="r" b="b"/>
                <a:pathLst>
                  <a:path w="101908" h="97351" extrusionOk="0">
                    <a:moveTo>
                      <a:pt x="77732" y="1"/>
                    </a:moveTo>
                    <a:cubicBezTo>
                      <a:pt x="75086" y="1"/>
                      <a:pt x="72377" y="446"/>
                      <a:pt x="69690" y="1397"/>
                    </a:cubicBezTo>
                    <a:cubicBezTo>
                      <a:pt x="52607" y="7449"/>
                      <a:pt x="37561" y="17814"/>
                      <a:pt x="25865" y="31175"/>
                    </a:cubicBezTo>
                    <a:cubicBezTo>
                      <a:pt x="25580" y="31476"/>
                      <a:pt x="25299" y="31776"/>
                      <a:pt x="25028" y="32097"/>
                    </a:cubicBezTo>
                    <a:cubicBezTo>
                      <a:pt x="9365" y="50441"/>
                      <a:pt x="646" y="73600"/>
                      <a:pt x="1" y="97350"/>
                    </a:cubicBezTo>
                    <a:lnTo>
                      <a:pt x="48536" y="97350"/>
                    </a:lnTo>
                    <a:cubicBezTo>
                      <a:pt x="49024" y="87503"/>
                      <a:pt x="52085" y="77956"/>
                      <a:pt x="57413" y="69662"/>
                    </a:cubicBezTo>
                    <a:lnTo>
                      <a:pt x="57418" y="69662"/>
                    </a:lnTo>
                    <a:cubicBezTo>
                      <a:pt x="64061" y="59371"/>
                      <a:pt x="73977" y="51382"/>
                      <a:pt x="85697" y="47183"/>
                    </a:cubicBezTo>
                    <a:cubicBezTo>
                      <a:pt x="95382" y="43708"/>
                      <a:pt x="101907" y="34605"/>
                      <a:pt x="101907" y="24310"/>
                    </a:cubicBezTo>
                    <a:cubicBezTo>
                      <a:pt x="101907" y="10473"/>
                      <a:pt x="90570" y="1"/>
                      <a:pt x="7773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6093;p65">
                <a:extLst>
                  <a:ext uri="{FF2B5EF4-FFF2-40B4-BE49-F238E27FC236}">
                    <a16:creationId xmlns:a16="http://schemas.microsoft.com/office/drawing/2014/main" id="{B4144BC9-26E3-4DBA-BF3A-E71A980C3F10}"/>
                  </a:ext>
                </a:extLst>
              </p:cNvPr>
              <p:cNvSpPr/>
              <p:nvPr/>
            </p:nvSpPr>
            <p:spPr>
              <a:xfrm>
                <a:off x="2565073" y="2287538"/>
                <a:ext cx="218572" cy="409555"/>
              </a:xfrm>
              <a:custGeom>
                <a:avLst/>
                <a:gdLst/>
                <a:ahLst/>
                <a:cxnLst/>
                <a:rect l="l" t="t" r="r" b="b"/>
                <a:pathLst>
                  <a:path w="68038" h="127488" extrusionOk="0">
                    <a:moveTo>
                      <a:pt x="25598" y="0"/>
                    </a:moveTo>
                    <a:cubicBezTo>
                      <a:pt x="14413" y="0"/>
                      <a:pt x="3897" y="7831"/>
                      <a:pt x="1695" y="19943"/>
                    </a:cubicBezTo>
                    <a:cubicBezTo>
                      <a:pt x="567" y="26163"/>
                      <a:pt x="0" y="32466"/>
                      <a:pt x="5" y="38785"/>
                    </a:cubicBezTo>
                    <a:cubicBezTo>
                      <a:pt x="5" y="56877"/>
                      <a:pt x="4598" y="73900"/>
                      <a:pt x="12676" y="88745"/>
                    </a:cubicBezTo>
                    <a:lnTo>
                      <a:pt x="12696" y="88735"/>
                    </a:lnTo>
                    <a:cubicBezTo>
                      <a:pt x="13125" y="89533"/>
                      <a:pt x="13568" y="90327"/>
                      <a:pt x="14027" y="91120"/>
                    </a:cubicBezTo>
                    <a:cubicBezTo>
                      <a:pt x="22888" y="106463"/>
                      <a:pt x="35052" y="118705"/>
                      <a:pt x="49093" y="127488"/>
                    </a:cubicBezTo>
                    <a:cubicBezTo>
                      <a:pt x="44721" y="124742"/>
                      <a:pt x="40552" y="121677"/>
                      <a:pt x="36634" y="118316"/>
                    </a:cubicBezTo>
                    <a:cubicBezTo>
                      <a:pt x="24002" y="107503"/>
                      <a:pt x="25801" y="87473"/>
                      <a:pt x="40197" y="79164"/>
                    </a:cubicBezTo>
                    <a:lnTo>
                      <a:pt x="40808" y="78809"/>
                    </a:lnTo>
                    <a:cubicBezTo>
                      <a:pt x="44459" y="76702"/>
                      <a:pt x="48483" y="75681"/>
                      <a:pt x="52492" y="75681"/>
                    </a:cubicBezTo>
                    <a:cubicBezTo>
                      <a:pt x="58042" y="75681"/>
                      <a:pt x="63566" y="77637"/>
                      <a:pt x="68038" y="81377"/>
                    </a:cubicBezTo>
                    <a:cubicBezTo>
                      <a:pt x="63238" y="77256"/>
                      <a:pt x="59172" y="72353"/>
                      <a:pt x="56017" y="66877"/>
                    </a:cubicBezTo>
                    <a:cubicBezTo>
                      <a:pt x="55559" y="66083"/>
                      <a:pt x="55120" y="65280"/>
                      <a:pt x="54706" y="64472"/>
                    </a:cubicBezTo>
                    <a:cubicBezTo>
                      <a:pt x="54647" y="64349"/>
                      <a:pt x="54583" y="64221"/>
                      <a:pt x="54519" y="64092"/>
                    </a:cubicBezTo>
                    <a:cubicBezTo>
                      <a:pt x="54278" y="63619"/>
                      <a:pt x="54046" y="63141"/>
                      <a:pt x="53824" y="62663"/>
                    </a:cubicBezTo>
                    <a:cubicBezTo>
                      <a:pt x="53691" y="62392"/>
                      <a:pt x="53568" y="62116"/>
                      <a:pt x="53440" y="61840"/>
                    </a:cubicBezTo>
                    <a:cubicBezTo>
                      <a:pt x="53169" y="61239"/>
                      <a:pt x="52907" y="60637"/>
                      <a:pt x="52656" y="60031"/>
                    </a:cubicBezTo>
                    <a:cubicBezTo>
                      <a:pt x="52572" y="59824"/>
                      <a:pt x="52493" y="59612"/>
                      <a:pt x="52410" y="59400"/>
                    </a:cubicBezTo>
                    <a:cubicBezTo>
                      <a:pt x="52217" y="58903"/>
                      <a:pt x="52025" y="58400"/>
                      <a:pt x="51843" y="57902"/>
                    </a:cubicBezTo>
                    <a:cubicBezTo>
                      <a:pt x="48437" y="48484"/>
                      <a:pt x="47604" y="38331"/>
                      <a:pt x="49433" y="28484"/>
                    </a:cubicBezTo>
                    <a:cubicBezTo>
                      <a:pt x="51301" y="18459"/>
                      <a:pt x="46515" y="8366"/>
                      <a:pt x="37683" y="3270"/>
                    </a:cubicBezTo>
                    <a:cubicBezTo>
                      <a:pt x="33811" y="1033"/>
                      <a:pt x="29660" y="0"/>
                      <a:pt x="2559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06" name="Google Shape;7651;p69">
            <a:extLst>
              <a:ext uri="{FF2B5EF4-FFF2-40B4-BE49-F238E27FC236}">
                <a16:creationId xmlns:a16="http://schemas.microsoft.com/office/drawing/2014/main" id="{77F98FD1-5735-4011-828C-172C10515809}"/>
              </a:ext>
            </a:extLst>
          </p:cNvPr>
          <p:cNvGrpSpPr/>
          <p:nvPr/>
        </p:nvGrpSpPr>
        <p:grpSpPr>
          <a:xfrm>
            <a:off x="464743" y="3113050"/>
            <a:ext cx="350079" cy="350079"/>
            <a:chOff x="583100" y="3982600"/>
            <a:chExt cx="296175" cy="296175"/>
          </a:xfrm>
        </p:grpSpPr>
        <p:sp>
          <p:nvSpPr>
            <p:cNvPr id="107" name="Google Shape;7652;p69">
              <a:extLst>
                <a:ext uri="{FF2B5EF4-FFF2-40B4-BE49-F238E27FC236}">
                  <a16:creationId xmlns:a16="http://schemas.microsoft.com/office/drawing/2014/main" id="{8E18DEE7-36C0-4035-9121-EF1E35B7AE44}"/>
                </a:ext>
              </a:extLst>
            </p:cNvPr>
            <p:cNvSpPr/>
            <p:nvPr/>
          </p:nvSpPr>
          <p:spPr>
            <a:xfrm>
              <a:off x="694925" y="3982600"/>
              <a:ext cx="70925" cy="68550"/>
            </a:xfrm>
            <a:custGeom>
              <a:avLst/>
              <a:gdLst/>
              <a:ahLst/>
              <a:cxnLst/>
              <a:rect l="l" t="t" r="r" b="b"/>
              <a:pathLst>
                <a:path w="2837" h="2742" extrusionOk="0">
                  <a:moveTo>
                    <a:pt x="1419" y="1"/>
                  </a:moveTo>
                  <a:cubicBezTo>
                    <a:pt x="631" y="1"/>
                    <a:pt x="1" y="599"/>
                    <a:pt x="1" y="1355"/>
                  </a:cubicBezTo>
                  <a:cubicBezTo>
                    <a:pt x="1" y="2143"/>
                    <a:pt x="631" y="2742"/>
                    <a:pt x="1419" y="2742"/>
                  </a:cubicBezTo>
                  <a:cubicBezTo>
                    <a:pt x="2206" y="2742"/>
                    <a:pt x="2836" y="2143"/>
                    <a:pt x="2836" y="1355"/>
                  </a:cubicBezTo>
                  <a:cubicBezTo>
                    <a:pt x="2836" y="599"/>
                    <a:pt x="2206" y="1"/>
                    <a:pt x="1419"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7653;p69">
              <a:extLst>
                <a:ext uri="{FF2B5EF4-FFF2-40B4-BE49-F238E27FC236}">
                  <a16:creationId xmlns:a16="http://schemas.microsoft.com/office/drawing/2014/main" id="{2F65E459-3E89-4ED1-84C5-9870C5377B21}"/>
                </a:ext>
              </a:extLst>
            </p:cNvPr>
            <p:cNvSpPr/>
            <p:nvPr/>
          </p:nvSpPr>
          <p:spPr>
            <a:xfrm>
              <a:off x="609075" y="4139350"/>
              <a:ext cx="69350" cy="68525"/>
            </a:xfrm>
            <a:custGeom>
              <a:avLst/>
              <a:gdLst/>
              <a:ahLst/>
              <a:cxnLst/>
              <a:rect l="l" t="t" r="r" b="b"/>
              <a:pathLst>
                <a:path w="2774" h="2741" extrusionOk="0">
                  <a:moveTo>
                    <a:pt x="1387" y="0"/>
                  </a:moveTo>
                  <a:cubicBezTo>
                    <a:pt x="631" y="0"/>
                    <a:pt x="1" y="630"/>
                    <a:pt x="1" y="1355"/>
                  </a:cubicBezTo>
                  <a:cubicBezTo>
                    <a:pt x="1" y="2111"/>
                    <a:pt x="631" y="2741"/>
                    <a:pt x="1387" y="2741"/>
                  </a:cubicBezTo>
                  <a:cubicBezTo>
                    <a:pt x="2143" y="2741"/>
                    <a:pt x="2773" y="2111"/>
                    <a:pt x="2773" y="1355"/>
                  </a:cubicBezTo>
                  <a:cubicBezTo>
                    <a:pt x="2773" y="630"/>
                    <a:pt x="2143" y="0"/>
                    <a:pt x="1387"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7654;p69">
              <a:extLst>
                <a:ext uri="{FF2B5EF4-FFF2-40B4-BE49-F238E27FC236}">
                  <a16:creationId xmlns:a16="http://schemas.microsoft.com/office/drawing/2014/main" id="{9C9A8000-6307-46EA-A172-5F971B239772}"/>
                </a:ext>
              </a:extLst>
            </p:cNvPr>
            <p:cNvSpPr/>
            <p:nvPr/>
          </p:nvSpPr>
          <p:spPr>
            <a:xfrm>
              <a:off x="783925" y="4140125"/>
              <a:ext cx="68550" cy="68550"/>
            </a:xfrm>
            <a:custGeom>
              <a:avLst/>
              <a:gdLst/>
              <a:ahLst/>
              <a:cxnLst/>
              <a:rect l="l" t="t" r="r" b="b"/>
              <a:pathLst>
                <a:path w="2742" h="2742" extrusionOk="0">
                  <a:moveTo>
                    <a:pt x="1356" y="1"/>
                  </a:moveTo>
                  <a:cubicBezTo>
                    <a:pt x="631" y="1"/>
                    <a:pt x="1" y="631"/>
                    <a:pt x="1" y="1387"/>
                  </a:cubicBezTo>
                  <a:cubicBezTo>
                    <a:pt x="1" y="2111"/>
                    <a:pt x="631" y="2741"/>
                    <a:pt x="1356" y="2741"/>
                  </a:cubicBezTo>
                  <a:cubicBezTo>
                    <a:pt x="2112" y="2741"/>
                    <a:pt x="2742" y="2111"/>
                    <a:pt x="2742" y="1387"/>
                  </a:cubicBezTo>
                  <a:cubicBezTo>
                    <a:pt x="2742" y="631"/>
                    <a:pt x="2112" y="1"/>
                    <a:pt x="1356"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7655;p69">
              <a:extLst>
                <a:ext uri="{FF2B5EF4-FFF2-40B4-BE49-F238E27FC236}">
                  <a16:creationId xmlns:a16="http://schemas.microsoft.com/office/drawing/2014/main" id="{59048077-B019-42AB-9798-7A294864B950}"/>
                </a:ext>
              </a:extLst>
            </p:cNvPr>
            <p:cNvSpPr/>
            <p:nvPr/>
          </p:nvSpPr>
          <p:spPr>
            <a:xfrm>
              <a:off x="583100" y="4207075"/>
              <a:ext cx="122100" cy="71700"/>
            </a:xfrm>
            <a:custGeom>
              <a:avLst/>
              <a:gdLst/>
              <a:ahLst/>
              <a:cxnLst/>
              <a:rect l="l" t="t" r="r" b="b"/>
              <a:pathLst>
                <a:path w="4884" h="2868" extrusionOk="0">
                  <a:moveTo>
                    <a:pt x="819" y="0"/>
                  </a:moveTo>
                  <a:cubicBezTo>
                    <a:pt x="347" y="442"/>
                    <a:pt x="0" y="1072"/>
                    <a:pt x="0" y="1796"/>
                  </a:cubicBezTo>
                  <a:lnTo>
                    <a:pt x="0" y="2521"/>
                  </a:lnTo>
                  <a:cubicBezTo>
                    <a:pt x="0" y="2710"/>
                    <a:pt x="158" y="2867"/>
                    <a:pt x="347" y="2867"/>
                  </a:cubicBezTo>
                  <a:lnTo>
                    <a:pt x="4505" y="2867"/>
                  </a:lnTo>
                  <a:cubicBezTo>
                    <a:pt x="4726" y="2867"/>
                    <a:pt x="4883" y="2710"/>
                    <a:pt x="4883" y="2521"/>
                  </a:cubicBezTo>
                  <a:lnTo>
                    <a:pt x="4883" y="1796"/>
                  </a:lnTo>
                  <a:cubicBezTo>
                    <a:pt x="4883" y="1103"/>
                    <a:pt x="4568" y="442"/>
                    <a:pt x="4033" y="0"/>
                  </a:cubicBezTo>
                  <a:cubicBezTo>
                    <a:pt x="3655" y="473"/>
                    <a:pt x="3088" y="788"/>
                    <a:pt x="2426" y="788"/>
                  </a:cubicBezTo>
                  <a:cubicBezTo>
                    <a:pt x="1796" y="788"/>
                    <a:pt x="1197" y="473"/>
                    <a:pt x="81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7656;p69">
              <a:extLst>
                <a:ext uri="{FF2B5EF4-FFF2-40B4-BE49-F238E27FC236}">
                  <a16:creationId xmlns:a16="http://schemas.microsoft.com/office/drawing/2014/main" id="{A9631C8D-5C49-4B21-84F7-A845781F38ED}"/>
                </a:ext>
              </a:extLst>
            </p:cNvPr>
            <p:cNvSpPr/>
            <p:nvPr/>
          </p:nvSpPr>
          <p:spPr>
            <a:xfrm>
              <a:off x="669725" y="4049550"/>
              <a:ext cx="122900" cy="72475"/>
            </a:xfrm>
            <a:custGeom>
              <a:avLst/>
              <a:gdLst/>
              <a:ahLst/>
              <a:cxnLst/>
              <a:rect l="l" t="t" r="r" b="b"/>
              <a:pathLst>
                <a:path w="4916" h="2899" extrusionOk="0">
                  <a:moveTo>
                    <a:pt x="851" y="1"/>
                  </a:moveTo>
                  <a:cubicBezTo>
                    <a:pt x="347" y="442"/>
                    <a:pt x="1" y="1103"/>
                    <a:pt x="1" y="1796"/>
                  </a:cubicBezTo>
                  <a:lnTo>
                    <a:pt x="1" y="2552"/>
                  </a:lnTo>
                  <a:cubicBezTo>
                    <a:pt x="1" y="2741"/>
                    <a:pt x="158" y="2899"/>
                    <a:pt x="347" y="2899"/>
                  </a:cubicBezTo>
                  <a:lnTo>
                    <a:pt x="4537" y="2899"/>
                  </a:lnTo>
                  <a:cubicBezTo>
                    <a:pt x="4758" y="2899"/>
                    <a:pt x="4915" y="2741"/>
                    <a:pt x="4915" y="2552"/>
                  </a:cubicBezTo>
                  <a:lnTo>
                    <a:pt x="4915" y="1796"/>
                  </a:lnTo>
                  <a:cubicBezTo>
                    <a:pt x="4915" y="1103"/>
                    <a:pt x="4600" y="442"/>
                    <a:pt x="4065" y="1"/>
                  </a:cubicBezTo>
                  <a:cubicBezTo>
                    <a:pt x="3687" y="473"/>
                    <a:pt x="3088" y="788"/>
                    <a:pt x="2458" y="788"/>
                  </a:cubicBezTo>
                  <a:cubicBezTo>
                    <a:pt x="1828" y="788"/>
                    <a:pt x="1198" y="473"/>
                    <a:pt x="851"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7657;p69">
              <a:extLst>
                <a:ext uri="{FF2B5EF4-FFF2-40B4-BE49-F238E27FC236}">
                  <a16:creationId xmlns:a16="http://schemas.microsoft.com/office/drawing/2014/main" id="{ACCC300B-B1BB-46BC-8463-BD49B92582D2}"/>
                </a:ext>
              </a:extLst>
            </p:cNvPr>
            <p:cNvSpPr/>
            <p:nvPr/>
          </p:nvSpPr>
          <p:spPr>
            <a:xfrm>
              <a:off x="757150" y="4207075"/>
              <a:ext cx="122125" cy="71700"/>
            </a:xfrm>
            <a:custGeom>
              <a:avLst/>
              <a:gdLst/>
              <a:ahLst/>
              <a:cxnLst/>
              <a:rect l="l" t="t" r="r" b="b"/>
              <a:pathLst>
                <a:path w="4885" h="2868" extrusionOk="0">
                  <a:moveTo>
                    <a:pt x="820" y="0"/>
                  </a:moveTo>
                  <a:cubicBezTo>
                    <a:pt x="316" y="442"/>
                    <a:pt x="1" y="1103"/>
                    <a:pt x="1" y="1796"/>
                  </a:cubicBezTo>
                  <a:lnTo>
                    <a:pt x="1" y="2521"/>
                  </a:lnTo>
                  <a:cubicBezTo>
                    <a:pt x="1" y="2710"/>
                    <a:pt x="158" y="2867"/>
                    <a:pt x="347" y="2867"/>
                  </a:cubicBezTo>
                  <a:lnTo>
                    <a:pt x="4506" y="2867"/>
                  </a:lnTo>
                  <a:cubicBezTo>
                    <a:pt x="4727" y="2867"/>
                    <a:pt x="4884" y="2710"/>
                    <a:pt x="4884" y="2521"/>
                  </a:cubicBezTo>
                  <a:lnTo>
                    <a:pt x="4884" y="1796"/>
                  </a:lnTo>
                  <a:cubicBezTo>
                    <a:pt x="4884" y="1103"/>
                    <a:pt x="4569" y="442"/>
                    <a:pt x="4033" y="0"/>
                  </a:cubicBezTo>
                  <a:cubicBezTo>
                    <a:pt x="3655" y="473"/>
                    <a:pt x="3088" y="788"/>
                    <a:pt x="2427" y="788"/>
                  </a:cubicBezTo>
                  <a:cubicBezTo>
                    <a:pt x="1797" y="788"/>
                    <a:pt x="1198" y="473"/>
                    <a:pt x="820"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7658;p69">
              <a:extLst>
                <a:ext uri="{FF2B5EF4-FFF2-40B4-BE49-F238E27FC236}">
                  <a16:creationId xmlns:a16="http://schemas.microsoft.com/office/drawing/2014/main" id="{CDD85110-F9C7-4F9A-8B9B-676C844E15C0}"/>
                </a:ext>
              </a:extLst>
            </p:cNvPr>
            <p:cNvSpPr/>
            <p:nvPr/>
          </p:nvSpPr>
          <p:spPr>
            <a:xfrm>
              <a:off x="691775" y="4139350"/>
              <a:ext cx="77225" cy="64600"/>
            </a:xfrm>
            <a:custGeom>
              <a:avLst/>
              <a:gdLst/>
              <a:ahLst/>
              <a:cxnLst/>
              <a:rect l="l" t="t" r="r" b="b"/>
              <a:pathLst>
                <a:path w="3089" h="2584" extrusionOk="0">
                  <a:moveTo>
                    <a:pt x="1198" y="0"/>
                  </a:moveTo>
                  <a:lnTo>
                    <a:pt x="1198" y="882"/>
                  </a:lnTo>
                  <a:lnTo>
                    <a:pt x="1" y="2079"/>
                  </a:lnTo>
                  <a:cubicBezTo>
                    <a:pt x="221" y="2237"/>
                    <a:pt x="284" y="2300"/>
                    <a:pt x="473" y="2583"/>
                  </a:cubicBezTo>
                  <a:lnTo>
                    <a:pt x="1545" y="1575"/>
                  </a:lnTo>
                  <a:lnTo>
                    <a:pt x="2616" y="2583"/>
                  </a:lnTo>
                  <a:cubicBezTo>
                    <a:pt x="2773" y="2394"/>
                    <a:pt x="2931" y="2237"/>
                    <a:pt x="3088" y="2111"/>
                  </a:cubicBezTo>
                  <a:lnTo>
                    <a:pt x="1891" y="882"/>
                  </a:lnTo>
                  <a:lnTo>
                    <a:pt x="1891"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14" name="Picture 2" descr="Unidad de Gestión Pensional y Parafiscales - G Suite SSO, Ingreso a G Suite">
            <a:extLst>
              <a:ext uri="{FF2B5EF4-FFF2-40B4-BE49-F238E27FC236}">
                <a16:creationId xmlns:a16="http://schemas.microsoft.com/office/drawing/2014/main" id="{83627408-A821-4000-998C-F3EF25355F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42" y="0"/>
            <a:ext cx="994008" cy="391435"/>
          </a:xfrm>
          <a:prstGeom prst="rect">
            <a:avLst/>
          </a:prstGeom>
          <a:noFill/>
          <a:extLst>
            <a:ext uri="{909E8E84-426E-40DD-AFC4-6F175D3DCCD1}">
              <a14:hiddenFill xmlns:a14="http://schemas.microsoft.com/office/drawing/2010/main">
                <a:solidFill>
                  <a:srgbClr val="FFFFFF"/>
                </a:solidFill>
              </a14:hiddenFill>
            </a:ext>
          </a:extLst>
        </p:spPr>
      </p:pic>
      <p:sp>
        <p:nvSpPr>
          <p:cNvPr id="103" name="Flecha: a la derecha 102">
            <a:extLst>
              <a:ext uri="{FF2B5EF4-FFF2-40B4-BE49-F238E27FC236}">
                <a16:creationId xmlns:a16="http://schemas.microsoft.com/office/drawing/2014/main" id="{0D16D56B-764F-484C-9610-FE39B992A37D}"/>
              </a:ext>
            </a:extLst>
          </p:cNvPr>
          <p:cNvSpPr/>
          <p:nvPr/>
        </p:nvSpPr>
        <p:spPr>
          <a:xfrm>
            <a:off x="8329012" y="2477475"/>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a:solidFill>
                  <a:schemeClr val="tx1">
                    <a:lumMod val="50000"/>
                  </a:schemeClr>
                </a:solidFill>
              </a:rPr>
              <a:t>Transición</a:t>
            </a:r>
            <a:endParaRPr lang="en-US" sz="900">
              <a:solidFill>
                <a:schemeClr val="tx1">
                  <a:lumMod val="50000"/>
                </a:schemeClr>
              </a:solidFill>
            </a:endParaRPr>
          </a:p>
        </p:txBody>
      </p:sp>
    </p:spTree>
    <p:extLst>
      <p:ext uri="{BB962C8B-B14F-4D97-AF65-F5344CB8AC3E}">
        <p14:creationId xmlns:p14="http://schemas.microsoft.com/office/powerpoint/2010/main" val="34823374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325"/>
        <p:cNvGrpSpPr/>
        <p:nvPr/>
      </p:nvGrpSpPr>
      <p:grpSpPr>
        <a:xfrm>
          <a:off x="0" y="0"/>
          <a:ext cx="0" cy="0"/>
          <a:chOff x="0" y="0"/>
          <a:chExt cx="0" cy="0"/>
        </a:xfrm>
      </p:grpSpPr>
      <p:sp>
        <p:nvSpPr>
          <p:cNvPr id="1328" name="Google Shape;1328;p51"/>
          <p:cNvSpPr/>
          <p:nvPr/>
        </p:nvSpPr>
        <p:spPr>
          <a:xfrm flipH="1">
            <a:off x="495199" y="400275"/>
            <a:ext cx="4170477" cy="1581714"/>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9" name="Google Shape;1329;p51"/>
          <p:cNvSpPr txBox="1">
            <a:spLocks noGrp="1"/>
          </p:cNvSpPr>
          <p:nvPr>
            <p:ph type="title"/>
          </p:nvPr>
        </p:nvSpPr>
        <p:spPr>
          <a:xfrm>
            <a:off x="720000" y="445025"/>
            <a:ext cx="3736500" cy="1492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b="1" dirty="0" err="1"/>
              <a:t>Principios</a:t>
            </a:r>
            <a:r>
              <a:rPr lang="en" b="1" dirty="0"/>
              <a:t> de la </a:t>
            </a:r>
            <a:r>
              <a:rPr lang="en" b="1" dirty="0" err="1"/>
              <a:t>Seguridad</a:t>
            </a:r>
            <a:r>
              <a:rPr lang="en" b="1" dirty="0"/>
              <a:t> Social </a:t>
            </a:r>
            <a:r>
              <a:rPr lang="en" b="1" dirty="0" err="1"/>
              <a:t>en</a:t>
            </a:r>
            <a:r>
              <a:rPr lang="en" b="1" dirty="0"/>
              <a:t> Colombia</a:t>
            </a:r>
            <a:endParaRPr b="1" dirty="0"/>
          </a:p>
        </p:txBody>
      </p:sp>
      <p:sp>
        <p:nvSpPr>
          <p:cNvPr id="1400" name="Google Shape;1400;p51"/>
          <p:cNvSpPr/>
          <p:nvPr/>
        </p:nvSpPr>
        <p:spPr>
          <a:xfrm>
            <a:off x="5830225" y="711450"/>
            <a:ext cx="1229541" cy="832285"/>
          </a:xfrm>
          <a:custGeom>
            <a:avLst/>
            <a:gdLst/>
            <a:ahLst/>
            <a:cxnLst/>
            <a:rect l="l" t="t" r="r" b="b"/>
            <a:pathLst>
              <a:path w="15884" h="10752" extrusionOk="0">
                <a:moveTo>
                  <a:pt x="0" y="1"/>
                </a:moveTo>
                <a:lnTo>
                  <a:pt x="1036" y="10752"/>
                </a:lnTo>
                <a:lnTo>
                  <a:pt x="15336" y="9930"/>
                </a:lnTo>
                <a:lnTo>
                  <a:pt x="15883" y="1"/>
                </a:lnTo>
                <a:close/>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1" name="Google Shape;1401;p51"/>
          <p:cNvSpPr/>
          <p:nvPr/>
        </p:nvSpPr>
        <p:spPr>
          <a:xfrm>
            <a:off x="5789925" y="649775"/>
            <a:ext cx="1229541" cy="832285"/>
          </a:xfrm>
          <a:custGeom>
            <a:avLst/>
            <a:gdLst/>
            <a:ahLst/>
            <a:cxnLst/>
            <a:rect l="l" t="t" r="r" b="b"/>
            <a:pathLst>
              <a:path w="15884" h="10752" extrusionOk="0">
                <a:moveTo>
                  <a:pt x="0" y="1"/>
                </a:moveTo>
                <a:lnTo>
                  <a:pt x="1036" y="10752"/>
                </a:lnTo>
                <a:lnTo>
                  <a:pt x="15336" y="9930"/>
                </a:lnTo>
                <a:lnTo>
                  <a:pt x="1588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2" name="Google Shape;1402;p51"/>
          <p:cNvSpPr txBox="1"/>
          <p:nvPr/>
        </p:nvSpPr>
        <p:spPr>
          <a:xfrm>
            <a:off x="394013" y="2571750"/>
            <a:ext cx="8293623" cy="2802821"/>
          </a:xfrm>
          <a:prstGeom prst="rect">
            <a:avLst/>
          </a:prstGeom>
          <a:noFill/>
          <a:ln>
            <a:noFill/>
          </a:ln>
        </p:spPr>
        <p:txBody>
          <a:bodyPr spcFirstLastPara="1" wrap="square" lIns="90000" tIns="91425" rIns="0" bIns="91425" anchor="ctr" anchorCtr="0">
            <a:noAutofit/>
          </a:bodyPr>
          <a:lstStyle/>
          <a:p>
            <a:pPr marL="285750" indent="-285750" fontAlgn="ctr">
              <a:buFont typeface="Wingdings" pitchFamily="2" charset="2"/>
              <a:buChar char="ü"/>
            </a:pPr>
            <a:r>
              <a:rPr lang="es-CO" b="1" dirty="0"/>
              <a:t>Universalidad</a:t>
            </a:r>
            <a:r>
              <a:rPr lang="es-CO" dirty="0"/>
              <a:t>: Garantizar el derecho a la seguridad social a todos los habitantes del país </a:t>
            </a:r>
          </a:p>
          <a:p>
            <a:pPr marL="285750" indent="-285750" fontAlgn="ctr">
              <a:buFont typeface="Wingdings" pitchFamily="2" charset="2"/>
              <a:buChar char="ü"/>
            </a:pPr>
            <a:r>
              <a:rPr lang="es-CO" b="1" dirty="0"/>
              <a:t>Solidaridad</a:t>
            </a:r>
            <a:r>
              <a:rPr lang="es-CO" dirty="0"/>
              <a:t>: Promover la solidaridad entre las personas que integran la república </a:t>
            </a:r>
          </a:p>
          <a:p>
            <a:pPr marL="285750" indent="-285750" fontAlgn="ctr">
              <a:buFont typeface="Wingdings" pitchFamily="2" charset="2"/>
              <a:buChar char="ü"/>
            </a:pPr>
            <a:r>
              <a:rPr lang="es-CO" b="1" dirty="0"/>
              <a:t>Eficiencia</a:t>
            </a:r>
            <a:r>
              <a:rPr lang="es-CO" dirty="0"/>
              <a:t>: Prestar el servicio de seguridad social de manera eficiente </a:t>
            </a:r>
          </a:p>
          <a:p>
            <a:pPr marL="285750" indent="-285750" fontAlgn="ctr">
              <a:buFont typeface="Wingdings" pitchFamily="2" charset="2"/>
              <a:buChar char="ü"/>
            </a:pPr>
            <a:r>
              <a:rPr lang="es-CO" b="1" dirty="0"/>
              <a:t>Integralidad</a:t>
            </a:r>
            <a:r>
              <a:rPr lang="es-CO" dirty="0"/>
              <a:t>: Garantizar una calidad de vida digna a la comunidad </a:t>
            </a:r>
          </a:p>
          <a:p>
            <a:pPr marL="285750" indent="-285750" fontAlgn="ctr">
              <a:buFont typeface="Wingdings" pitchFamily="2" charset="2"/>
              <a:buChar char="ü"/>
            </a:pPr>
            <a:r>
              <a:rPr lang="es-CO" b="1" dirty="0"/>
              <a:t>Unidad</a:t>
            </a:r>
            <a:r>
              <a:rPr lang="es-CO" dirty="0"/>
              <a:t>: Coordinar las obligaciones del Estado, la sociedad, las instituciones y los recursos </a:t>
            </a:r>
          </a:p>
          <a:p>
            <a:pPr marL="285750" indent="-285750">
              <a:buFont typeface="Wingdings" pitchFamily="2" charset="2"/>
              <a:buChar char="ü"/>
            </a:pPr>
            <a:r>
              <a:rPr lang="es-CO" b="1" dirty="0"/>
              <a:t>Participación</a:t>
            </a:r>
            <a:r>
              <a:rPr lang="es-CO" dirty="0"/>
              <a:t>: Involucrar a la comunidad en el diseño y gestión de la seguridad social </a:t>
            </a:r>
          </a:p>
          <a:p>
            <a:pPr marL="90488" algn="just" defTabSz="795338">
              <a:tabLst>
                <a:tab pos="4933950" algn="l"/>
                <a:tab pos="5646738" algn="l"/>
              </a:tabLst>
            </a:pPr>
            <a:endParaRPr lang="es-CO" sz="1200" dirty="0">
              <a:solidFill>
                <a:schemeClr val="tx1">
                  <a:lumMod val="50000"/>
                </a:schemeClr>
              </a:solidFill>
              <a:latin typeface="Alegreya Sans ExtraBold"/>
            </a:endParaRPr>
          </a:p>
        </p:txBody>
      </p:sp>
      <p:sp>
        <p:nvSpPr>
          <p:cNvPr id="1405" name="Google Shape;1405;p51"/>
          <p:cNvSpPr/>
          <p:nvPr/>
        </p:nvSpPr>
        <p:spPr>
          <a:xfrm rot="-4499519">
            <a:off x="30444" y="2229972"/>
            <a:ext cx="758080" cy="819458"/>
          </a:xfrm>
          <a:custGeom>
            <a:avLst/>
            <a:gdLst/>
            <a:ahLst/>
            <a:cxnLst/>
            <a:rect l="l" t="t" r="r" b="b"/>
            <a:pathLst>
              <a:path w="45600" h="49292" extrusionOk="0">
                <a:moveTo>
                  <a:pt x="34416" y="1"/>
                </a:moveTo>
                <a:cubicBezTo>
                  <a:pt x="34122" y="1"/>
                  <a:pt x="33824" y="30"/>
                  <a:pt x="33524" y="90"/>
                </a:cubicBezTo>
                <a:lnTo>
                  <a:pt x="4170" y="5560"/>
                </a:lnTo>
                <a:cubicBezTo>
                  <a:pt x="1668" y="5994"/>
                  <a:pt x="0" y="8429"/>
                  <a:pt x="501" y="10931"/>
                </a:cubicBezTo>
                <a:lnTo>
                  <a:pt x="6738" y="44455"/>
                </a:lnTo>
                <a:cubicBezTo>
                  <a:pt x="7149" y="46657"/>
                  <a:pt x="9085" y="48213"/>
                  <a:pt x="11249" y="48213"/>
                </a:cubicBezTo>
                <a:cubicBezTo>
                  <a:pt x="11544" y="48213"/>
                  <a:pt x="11842" y="48184"/>
                  <a:pt x="12142" y="48124"/>
                </a:cubicBezTo>
                <a:lnTo>
                  <a:pt x="30222" y="44755"/>
                </a:lnTo>
                <a:lnTo>
                  <a:pt x="38027" y="49292"/>
                </a:lnTo>
                <a:lnTo>
                  <a:pt x="39528" y="42987"/>
                </a:lnTo>
                <a:lnTo>
                  <a:pt x="41530" y="42620"/>
                </a:lnTo>
                <a:cubicBezTo>
                  <a:pt x="43932" y="42153"/>
                  <a:pt x="45599" y="39785"/>
                  <a:pt x="45166" y="37283"/>
                </a:cubicBezTo>
                <a:lnTo>
                  <a:pt x="38895" y="3759"/>
                </a:lnTo>
                <a:cubicBezTo>
                  <a:pt x="38484" y="1557"/>
                  <a:pt x="36574" y="1"/>
                  <a:pt x="344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6" name="Google Shape;7651;p69">
            <a:extLst>
              <a:ext uri="{FF2B5EF4-FFF2-40B4-BE49-F238E27FC236}">
                <a16:creationId xmlns:a16="http://schemas.microsoft.com/office/drawing/2014/main" id="{77F98FD1-5735-4011-828C-172C10515809}"/>
              </a:ext>
            </a:extLst>
          </p:cNvPr>
          <p:cNvGrpSpPr/>
          <p:nvPr/>
        </p:nvGrpSpPr>
        <p:grpSpPr>
          <a:xfrm>
            <a:off x="250637" y="2396710"/>
            <a:ext cx="350079" cy="350079"/>
            <a:chOff x="583100" y="3982600"/>
            <a:chExt cx="296175" cy="296175"/>
          </a:xfrm>
        </p:grpSpPr>
        <p:sp>
          <p:nvSpPr>
            <p:cNvPr id="107" name="Google Shape;7652;p69">
              <a:extLst>
                <a:ext uri="{FF2B5EF4-FFF2-40B4-BE49-F238E27FC236}">
                  <a16:creationId xmlns:a16="http://schemas.microsoft.com/office/drawing/2014/main" id="{8E18DEE7-36C0-4035-9121-EF1E35B7AE44}"/>
                </a:ext>
              </a:extLst>
            </p:cNvPr>
            <p:cNvSpPr/>
            <p:nvPr/>
          </p:nvSpPr>
          <p:spPr>
            <a:xfrm>
              <a:off x="694925" y="3982600"/>
              <a:ext cx="70925" cy="68550"/>
            </a:xfrm>
            <a:custGeom>
              <a:avLst/>
              <a:gdLst/>
              <a:ahLst/>
              <a:cxnLst/>
              <a:rect l="l" t="t" r="r" b="b"/>
              <a:pathLst>
                <a:path w="2837" h="2742" extrusionOk="0">
                  <a:moveTo>
                    <a:pt x="1419" y="1"/>
                  </a:moveTo>
                  <a:cubicBezTo>
                    <a:pt x="631" y="1"/>
                    <a:pt x="1" y="599"/>
                    <a:pt x="1" y="1355"/>
                  </a:cubicBezTo>
                  <a:cubicBezTo>
                    <a:pt x="1" y="2143"/>
                    <a:pt x="631" y="2742"/>
                    <a:pt x="1419" y="2742"/>
                  </a:cubicBezTo>
                  <a:cubicBezTo>
                    <a:pt x="2206" y="2742"/>
                    <a:pt x="2836" y="2143"/>
                    <a:pt x="2836" y="1355"/>
                  </a:cubicBezTo>
                  <a:cubicBezTo>
                    <a:pt x="2836" y="599"/>
                    <a:pt x="2206" y="1"/>
                    <a:pt x="1419"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7653;p69">
              <a:extLst>
                <a:ext uri="{FF2B5EF4-FFF2-40B4-BE49-F238E27FC236}">
                  <a16:creationId xmlns:a16="http://schemas.microsoft.com/office/drawing/2014/main" id="{2F65E459-3E89-4ED1-84C5-9870C5377B21}"/>
                </a:ext>
              </a:extLst>
            </p:cNvPr>
            <p:cNvSpPr/>
            <p:nvPr/>
          </p:nvSpPr>
          <p:spPr>
            <a:xfrm>
              <a:off x="609075" y="4139350"/>
              <a:ext cx="69350" cy="68525"/>
            </a:xfrm>
            <a:custGeom>
              <a:avLst/>
              <a:gdLst/>
              <a:ahLst/>
              <a:cxnLst/>
              <a:rect l="l" t="t" r="r" b="b"/>
              <a:pathLst>
                <a:path w="2774" h="2741" extrusionOk="0">
                  <a:moveTo>
                    <a:pt x="1387" y="0"/>
                  </a:moveTo>
                  <a:cubicBezTo>
                    <a:pt x="631" y="0"/>
                    <a:pt x="1" y="630"/>
                    <a:pt x="1" y="1355"/>
                  </a:cubicBezTo>
                  <a:cubicBezTo>
                    <a:pt x="1" y="2111"/>
                    <a:pt x="631" y="2741"/>
                    <a:pt x="1387" y="2741"/>
                  </a:cubicBezTo>
                  <a:cubicBezTo>
                    <a:pt x="2143" y="2741"/>
                    <a:pt x="2773" y="2111"/>
                    <a:pt x="2773" y="1355"/>
                  </a:cubicBezTo>
                  <a:cubicBezTo>
                    <a:pt x="2773" y="630"/>
                    <a:pt x="2143" y="0"/>
                    <a:pt x="1387"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7654;p69">
              <a:extLst>
                <a:ext uri="{FF2B5EF4-FFF2-40B4-BE49-F238E27FC236}">
                  <a16:creationId xmlns:a16="http://schemas.microsoft.com/office/drawing/2014/main" id="{9C9A8000-6307-46EA-A172-5F971B239772}"/>
                </a:ext>
              </a:extLst>
            </p:cNvPr>
            <p:cNvSpPr/>
            <p:nvPr/>
          </p:nvSpPr>
          <p:spPr>
            <a:xfrm>
              <a:off x="783925" y="4140125"/>
              <a:ext cx="68550" cy="68550"/>
            </a:xfrm>
            <a:custGeom>
              <a:avLst/>
              <a:gdLst/>
              <a:ahLst/>
              <a:cxnLst/>
              <a:rect l="l" t="t" r="r" b="b"/>
              <a:pathLst>
                <a:path w="2742" h="2742" extrusionOk="0">
                  <a:moveTo>
                    <a:pt x="1356" y="1"/>
                  </a:moveTo>
                  <a:cubicBezTo>
                    <a:pt x="631" y="1"/>
                    <a:pt x="1" y="631"/>
                    <a:pt x="1" y="1387"/>
                  </a:cubicBezTo>
                  <a:cubicBezTo>
                    <a:pt x="1" y="2111"/>
                    <a:pt x="631" y="2741"/>
                    <a:pt x="1356" y="2741"/>
                  </a:cubicBezTo>
                  <a:cubicBezTo>
                    <a:pt x="2112" y="2741"/>
                    <a:pt x="2742" y="2111"/>
                    <a:pt x="2742" y="1387"/>
                  </a:cubicBezTo>
                  <a:cubicBezTo>
                    <a:pt x="2742" y="631"/>
                    <a:pt x="2112" y="1"/>
                    <a:pt x="1356"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7655;p69">
              <a:extLst>
                <a:ext uri="{FF2B5EF4-FFF2-40B4-BE49-F238E27FC236}">
                  <a16:creationId xmlns:a16="http://schemas.microsoft.com/office/drawing/2014/main" id="{59048077-B019-42AB-9798-7A294864B950}"/>
                </a:ext>
              </a:extLst>
            </p:cNvPr>
            <p:cNvSpPr/>
            <p:nvPr/>
          </p:nvSpPr>
          <p:spPr>
            <a:xfrm>
              <a:off x="583100" y="4207075"/>
              <a:ext cx="122100" cy="71700"/>
            </a:xfrm>
            <a:custGeom>
              <a:avLst/>
              <a:gdLst/>
              <a:ahLst/>
              <a:cxnLst/>
              <a:rect l="l" t="t" r="r" b="b"/>
              <a:pathLst>
                <a:path w="4884" h="2868" extrusionOk="0">
                  <a:moveTo>
                    <a:pt x="819" y="0"/>
                  </a:moveTo>
                  <a:cubicBezTo>
                    <a:pt x="347" y="442"/>
                    <a:pt x="0" y="1072"/>
                    <a:pt x="0" y="1796"/>
                  </a:cubicBezTo>
                  <a:lnTo>
                    <a:pt x="0" y="2521"/>
                  </a:lnTo>
                  <a:cubicBezTo>
                    <a:pt x="0" y="2710"/>
                    <a:pt x="158" y="2867"/>
                    <a:pt x="347" y="2867"/>
                  </a:cubicBezTo>
                  <a:lnTo>
                    <a:pt x="4505" y="2867"/>
                  </a:lnTo>
                  <a:cubicBezTo>
                    <a:pt x="4726" y="2867"/>
                    <a:pt x="4883" y="2710"/>
                    <a:pt x="4883" y="2521"/>
                  </a:cubicBezTo>
                  <a:lnTo>
                    <a:pt x="4883" y="1796"/>
                  </a:lnTo>
                  <a:cubicBezTo>
                    <a:pt x="4883" y="1103"/>
                    <a:pt x="4568" y="442"/>
                    <a:pt x="4033" y="0"/>
                  </a:cubicBezTo>
                  <a:cubicBezTo>
                    <a:pt x="3655" y="473"/>
                    <a:pt x="3088" y="788"/>
                    <a:pt x="2426" y="788"/>
                  </a:cubicBezTo>
                  <a:cubicBezTo>
                    <a:pt x="1796" y="788"/>
                    <a:pt x="1197" y="473"/>
                    <a:pt x="81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7656;p69">
              <a:extLst>
                <a:ext uri="{FF2B5EF4-FFF2-40B4-BE49-F238E27FC236}">
                  <a16:creationId xmlns:a16="http://schemas.microsoft.com/office/drawing/2014/main" id="{A9631C8D-5C49-4B21-84F7-A845781F38ED}"/>
                </a:ext>
              </a:extLst>
            </p:cNvPr>
            <p:cNvSpPr/>
            <p:nvPr/>
          </p:nvSpPr>
          <p:spPr>
            <a:xfrm>
              <a:off x="669725" y="4049550"/>
              <a:ext cx="122900" cy="72475"/>
            </a:xfrm>
            <a:custGeom>
              <a:avLst/>
              <a:gdLst/>
              <a:ahLst/>
              <a:cxnLst/>
              <a:rect l="l" t="t" r="r" b="b"/>
              <a:pathLst>
                <a:path w="4916" h="2899" extrusionOk="0">
                  <a:moveTo>
                    <a:pt x="851" y="1"/>
                  </a:moveTo>
                  <a:cubicBezTo>
                    <a:pt x="347" y="442"/>
                    <a:pt x="1" y="1103"/>
                    <a:pt x="1" y="1796"/>
                  </a:cubicBezTo>
                  <a:lnTo>
                    <a:pt x="1" y="2552"/>
                  </a:lnTo>
                  <a:cubicBezTo>
                    <a:pt x="1" y="2741"/>
                    <a:pt x="158" y="2899"/>
                    <a:pt x="347" y="2899"/>
                  </a:cubicBezTo>
                  <a:lnTo>
                    <a:pt x="4537" y="2899"/>
                  </a:lnTo>
                  <a:cubicBezTo>
                    <a:pt x="4758" y="2899"/>
                    <a:pt x="4915" y="2741"/>
                    <a:pt x="4915" y="2552"/>
                  </a:cubicBezTo>
                  <a:lnTo>
                    <a:pt x="4915" y="1796"/>
                  </a:lnTo>
                  <a:cubicBezTo>
                    <a:pt x="4915" y="1103"/>
                    <a:pt x="4600" y="442"/>
                    <a:pt x="4065" y="1"/>
                  </a:cubicBezTo>
                  <a:cubicBezTo>
                    <a:pt x="3687" y="473"/>
                    <a:pt x="3088" y="788"/>
                    <a:pt x="2458" y="788"/>
                  </a:cubicBezTo>
                  <a:cubicBezTo>
                    <a:pt x="1828" y="788"/>
                    <a:pt x="1198" y="473"/>
                    <a:pt x="851"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7657;p69">
              <a:extLst>
                <a:ext uri="{FF2B5EF4-FFF2-40B4-BE49-F238E27FC236}">
                  <a16:creationId xmlns:a16="http://schemas.microsoft.com/office/drawing/2014/main" id="{ACCC300B-B1BB-46BC-8463-BD49B92582D2}"/>
                </a:ext>
              </a:extLst>
            </p:cNvPr>
            <p:cNvSpPr/>
            <p:nvPr/>
          </p:nvSpPr>
          <p:spPr>
            <a:xfrm>
              <a:off x="757150" y="4207075"/>
              <a:ext cx="122125" cy="71700"/>
            </a:xfrm>
            <a:custGeom>
              <a:avLst/>
              <a:gdLst/>
              <a:ahLst/>
              <a:cxnLst/>
              <a:rect l="l" t="t" r="r" b="b"/>
              <a:pathLst>
                <a:path w="4885" h="2868" extrusionOk="0">
                  <a:moveTo>
                    <a:pt x="820" y="0"/>
                  </a:moveTo>
                  <a:cubicBezTo>
                    <a:pt x="316" y="442"/>
                    <a:pt x="1" y="1103"/>
                    <a:pt x="1" y="1796"/>
                  </a:cubicBezTo>
                  <a:lnTo>
                    <a:pt x="1" y="2521"/>
                  </a:lnTo>
                  <a:cubicBezTo>
                    <a:pt x="1" y="2710"/>
                    <a:pt x="158" y="2867"/>
                    <a:pt x="347" y="2867"/>
                  </a:cubicBezTo>
                  <a:lnTo>
                    <a:pt x="4506" y="2867"/>
                  </a:lnTo>
                  <a:cubicBezTo>
                    <a:pt x="4727" y="2867"/>
                    <a:pt x="4884" y="2710"/>
                    <a:pt x="4884" y="2521"/>
                  </a:cubicBezTo>
                  <a:lnTo>
                    <a:pt x="4884" y="1796"/>
                  </a:lnTo>
                  <a:cubicBezTo>
                    <a:pt x="4884" y="1103"/>
                    <a:pt x="4569" y="442"/>
                    <a:pt x="4033" y="0"/>
                  </a:cubicBezTo>
                  <a:cubicBezTo>
                    <a:pt x="3655" y="473"/>
                    <a:pt x="3088" y="788"/>
                    <a:pt x="2427" y="788"/>
                  </a:cubicBezTo>
                  <a:cubicBezTo>
                    <a:pt x="1797" y="788"/>
                    <a:pt x="1198" y="473"/>
                    <a:pt x="820"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7658;p69">
              <a:extLst>
                <a:ext uri="{FF2B5EF4-FFF2-40B4-BE49-F238E27FC236}">
                  <a16:creationId xmlns:a16="http://schemas.microsoft.com/office/drawing/2014/main" id="{CDD85110-F9C7-4F9A-8B9B-676C844E15C0}"/>
                </a:ext>
              </a:extLst>
            </p:cNvPr>
            <p:cNvSpPr/>
            <p:nvPr/>
          </p:nvSpPr>
          <p:spPr>
            <a:xfrm>
              <a:off x="691775" y="4139350"/>
              <a:ext cx="77225" cy="64600"/>
            </a:xfrm>
            <a:custGeom>
              <a:avLst/>
              <a:gdLst/>
              <a:ahLst/>
              <a:cxnLst/>
              <a:rect l="l" t="t" r="r" b="b"/>
              <a:pathLst>
                <a:path w="3089" h="2584" extrusionOk="0">
                  <a:moveTo>
                    <a:pt x="1198" y="0"/>
                  </a:moveTo>
                  <a:lnTo>
                    <a:pt x="1198" y="882"/>
                  </a:lnTo>
                  <a:lnTo>
                    <a:pt x="1" y="2079"/>
                  </a:lnTo>
                  <a:cubicBezTo>
                    <a:pt x="221" y="2237"/>
                    <a:pt x="284" y="2300"/>
                    <a:pt x="473" y="2583"/>
                  </a:cubicBezTo>
                  <a:lnTo>
                    <a:pt x="1545" y="1575"/>
                  </a:lnTo>
                  <a:lnTo>
                    <a:pt x="2616" y="2583"/>
                  </a:lnTo>
                  <a:cubicBezTo>
                    <a:pt x="2773" y="2394"/>
                    <a:pt x="2931" y="2237"/>
                    <a:pt x="3088" y="2111"/>
                  </a:cubicBezTo>
                  <a:lnTo>
                    <a:pt x="1891" y="882"/>
                  </a:lnTo>
                  <a:lnTo>
                    <a:pt x="1891" y="0"/>
                  </a:ln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14" name="Picture 2" descr="Unidad de Gestión Pensional y Parafiscales - G Suite SSO, Ingreso a G Suite">
            <a:extLst>
              <a:ext uri="{FF2B5EF4-FFF2-40B4-BE49-F238E27FC236}">
                <a16:creationId xmlns:a16="http://schemas.microsoft.com/office/drawing/2014/main" id="{83627408-A821-4000-998C-F3EF25355F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42" y="0"/>
            <a:ext cx="994008" cy="3914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29723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7417317-B436-4A7E-A6BB-6E4CD6BE6B1C}"/>
              </a:ext>
            </a:extLst>
          </p:cNvPr>
          <p:cNvSpPr>
            <a:spLocks noGrp="1"/>
          </p:cNvSpPr>
          <p:nvPr>
            <p:ph type="title"/>
          </p:nvPr>
        </p:nvSpPr>
        <p:spPr/>
        <p:txBody>
          <a:bodyPr/>
          <a:lstStyle/>
          <a:p>
            <a:r>
              <a:rPr lang="es-MX" b="1"/>
              <a:t>Introducción</a:t>
            </a:r>
            <a:endParaRPr lang="en-US" b="1"/>
          </a:p>
        </p:txBody>
      </p:sp>
      <p:grpSp>
        <p:nvGrpSpPr>
          <p:cNvPr id="19" name="Grupo 18">
            <a:extLst>
              <a:ext uri="{FF2B5EF4-FFF2-40B4-BE49-F238E27FC236}">
                <a16:creationId xmlns:a16="http://schemas.microsoft.com/office/drawing/2014/main" id="{3CF83B63-C5E5-4401-B80D-F09920CF2713}"/>
              </a:ext>
            </a:extLst>
          </p:cNvPr>
          <p:cNvGrpSpPr/>
          <p:nvPr/>
        </p:nvGrpSpPr>
        <p:grpSpPr>
          <a:xfrm rot="10548230">
            <a:off x="4806470" y="161986"/>
            <a:ext cx="1001110" cy="926126"/>
            <a:chOff x="822806" y="1824453"/>
            <a:chExt cx="1001110" cy="926126"/>
          </a:xfrm>
        </p:grpSpPr>
        <p:sp>
          <p:nvSpPr>
            <p:cNvPr id="11" name="Google Shape;790;p39">
              <a:extLst>
                <a:ext uri="{FF2B5EF4-FFF2-40B4-BE49-F238E27FC236}">
                  <a16:creationId xmlns:a16="http://schemas.microsoft.com/office/drawing/2014/main" id="{9562981B-B1B1-4F8E-89F1-7579C70B99C8}"/>
                </a:ext>
              </a:extLst>
            </p:cNvPr>
            <p:cNvSpPr/>
            <p:nvPr/>
          </p:nvSpPr>
          <p:spPr>
            <a:xfrm rot="-4499835">
              <a:off x="860298" y="1786961"/>
              <a:ext cx="926126" cy="1001110"/>
            </a:xfrm>
            <a:custGeom>
              <a:avLst/>
              <a:gdLst/>
              <a:ahLst/>
              <a:cxnLst/>
              <a:rect l="l" t="t" r="r" b="b"/>
              <a:pathLst>
                <a:path w="45600" h="49292" extrusionOk="0">
                  <a:moveTo>
                    <a:pt x="34416" y="1"/>
                  </a:moveTo>
                  <a:cubicBezTo>
                    <a:pt x="34122" y="1"/>
                    <a:pt x="33824" y="30"/>
                    <a:pt x="33524" y="90"/>
                  </a:cubicBezTo>
                  <a:lnTo>
                    <a:pt x="4170" y="5560"/>
                  </a:lnTo>
                  <a:cubicBezTo>
                    <a:pt x="1668" y="5994"/>
                    <a:pt x="0" y="8429"/>
                    <a:pt x="501" y="10931"/>
                  </a:cubicBezTo>
                  <a:lnTo>
                    <a:pt x="6738" y="44455"/>
                  </a:lnTo>
                  <a:cubicBezTo>
                    <a:pt x="7149" y="46657"/>
                    <a:pt x="9085" y="48213"/>
                    <a:pt x="11249" y="48213"/>
                  </a:cubicBezTo>
                  <a:cubicBezTo>
                    <a:pt x="11544" y="48213"/>
                    <a:pt x="11842" y="48184"/>
                    <a:pt x="12142" y="48124"/>
                  </a:cubicBezTo>
                  <a:lnTo>
                    <a:pt x="30222" y="44755"/>
                  </a:lnTo>
                  <a:lnTo>
                    <a:pt x="38027" y="49292"/>
                  </a:lnTo>
                  <a:lnTo>
                    <a:pt x="39528" y="42987"/>
                  </a:lnTo>
                  <a:lnTo>
                    <a:pt x="41530" y="42620"/>
                  </a:lnTo>
                  <a:cubicBezTo>
                    <a:pt x="43932" y="42153"/>
                    <a:pt x="45599" y="39785"/>
                    <a:pt x="45166" y="37283"/>
                  </a:cubicBezTo>
                  <a:lnTo>
                    <a:pt x="38895" y="3759"/>
                  </a:lnTo>
                  <a:cubicBezTo>
                    <a:pt x="38484" y="1557"/>
                    <a:pt x="36574" y="1"/>
                    <a:pt x="344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lumMod val="50000"/>
                  </a:schemeClr>
                </a:solidFill>
              </a:endParaRPr>
            </a:p>
          </p:txBody>
        </p:sp>
        <p:grpSp>
          <p:nvGrpSpPr>
            <p:cNvPr id="12" name="Google Shape;5967;p65">
              <a:extLst>
                <a:ext uri="{FF2B5EF4-FFF2-40B4-BE49-F238E27FC236}">
                  <a16:creationId xmlns:a16="http://schemas.microsoft.com/office/drawing/2014/main" id="{4F9A58F5-BE80-4CAE-9388-0378CCB38BF5}"/>
                </a:ext>
              </a:extLst>
            </p:cNvPr>
            <p:cNvGrpSpPr/>
            <p:nvPr/>
          </p:nvGrpSpPr>
          <p:grpSpPr>
            <a:xfrm>
              <a:off x="968675" y="1943131"/>
              <a:ext cx="697154" cy="679574"/>
              <a:chOff x="2679875" y="2361475"/>
              <a:chExt cx="780425" cy="760575"/>
            </a:xfrm>
            <a:solidFill>
              <a:schemeClr val="tx2">
                <a:lumMod val="10000"/>
              </a:schemeClr>
            </a:solidFill>
          </p:grpSpPr>
          <p:sp>
            <p:nvSpPr>
              <p:cNvPr id="13" name="Google Shape;5968;p65">
                <a:extLst>
                  <a:ext uri="{FF2B5EF4-FFF2-40B4-BE49-F238E27FC236}">
                    <a16:creationId xmlns:a16="http://schemas.microsoft.com/office/drawing/2014/main" id="{24E01C7B-49F2-4B93-AD81-33090B6BC9A3}"/>
                  </a:ext>
                </a:extLst>
              </p:cNvPr>
              <p:cNvSpPr/>
              <p:nvPr/>
            </p:nvSpPr>
            <p:spPr>
              <a:xfrm>
                <a:off x="2812050" y="236147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5969;p65">
                <a:extLst>
                  <a:ext uri="{FF2B5EF4-FFF2-40B4-BE49-F238E27FC236}">
                    <a16:creationId xmlns:a16="http://schemas.microsoft.com/office/drawing/2014/main" id="{17ACAD6A-B43E-4628-9D69-030B6FBD4306}"/>
                  </a:ext>
                </a:extLst>
              </p:cNvPr>
              <p:cNvSpPr/>
              <p:nvPr/>
            </p:nvSpPr>
            <p:spPr>
              <a:xfrm>
                <a:off x="3082750"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5970;p65">
                <a:extLst>
                  <a:ext uri="{FF2B5EF4-FFF2-40B4-BE49-F238E27FC236}">
                    <a16:creationId xmlns:a16="http://schemas.microsoft.com/office/drawing/2014/main" id="{08073779-7FBB-400D-AD1E-4C2557B5C490}"/>
                  </a:ext>
                </a:extLst>
              </p:cNvPr>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5971;p65">
                <a:extLst>
                  <a:ext uri="{FF2B5EF4-FFF2-40B4-BE49-F238E27FC236}">
                    <a16:creationId xmlns:a16="http://schemas.microsoft.com/office/drawing/2014/main" id="{D39D5804-8DF3-4147-8E3D-B3D1DCEF7BCC}"/>
                  </a:ext>
                </a:extLst>
              </p:cNvPr>
              <p:cNvSpPr/>
              <p:nvPr/>
            </p:nvSpPr>
            <p:spPr>
              <a:xfrm>
                <a:off x="2679875" y="2645625"/>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5972;p65">
                <a:extLst>
                  <a:ext uri="{FF2B5EF4-FFF2-40B4-BE49-F238E27FC236}">
                    <a16:creationId xmlns:a16="http://schemas.microsoft.com/office/drawing/2014/main" id="{2C6E90B8-AD01-4C34-BBCC-F3E2DC4D9180}"/>
                  </a:ext>
                </a:extLst>
              </p:cNvPr>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5973;p65">
                <a:extLst>
                  <a:ext uri="{FF2B5EF4-FFF2-40B4-BE49-F238E27FC236}">
                    <a16:creationId xmlns:a16="http://schemas.microsoft.com/office/drawing/2014/main" id="{23F320B0-6C28-4937-A05A-63CEF120E771}"/>
                  </a:ext>
                </a:extLst>
              </p:cNvPr>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1" name="Google Shape;1571;p53">
            <a:extLst>
              <a:ext uri="{FF2B5EF4-FFF2-40B4-BE49-F238E27FC236}">
                <a16:creationId xmlns:a16="http://schemas.microsoft.com/office/drawing/2014/main" id="{15846D4A-BFFF-4AAB-9278-5B961DEF4659}"/>
              </a:ext>
            </a:extLst>
          </p:cNvPr>
          <p:cNvSpPr/>
          <p:nvPr/>
        </p:nvSpPr>
        <p:spPr>
          <a:xfrm flipH="1">
            <a:off x="243837" y="2571750"/>
            <a:ext cx="2029970" cy="2045028"/>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accent2">
              <a:lumMod val="40000"/>
              <a:lumOff val="60000"/>
            </a:schemeClr>
          </a:solidFill>
          <a:ln>
            <a:solidFill>
              <a:schemeClr val="accent2">
                <a:lumMod val="40000"/>
                <a:lumOff val="60000"/>
              </a:schemeClr>
            </a:solidFill>
          </a:ln>
        </p:spPr>
        <p:style>
          <a:lnRef idx="1">
            <a:schemeClr val="accent2"/>
          </a:lnRef>
          <a:fillRef idx="3">
            <a:schemeClr val="accent2"/>
          </a:fillRef>
          <a:effectRef idx="2">
            <a:schemeClr val="accent2"/>
          </a:effectRef>
          <a:fontRef idx="minor">
            <a:schemeClr val="lt1"/>
          </a:fontRef>
        </p:style>
        <p:txBody>
          <a:bodyPr spcFirstLastPara="1" wrap="square" lIns="91425" tIns="91425" rIns="91425" bIns="91425" anchor="ctr" anchorCtr="0">
            <a:noAutofit/>
          </a:bodyPr>
          <a:lstStyle/>
          <a:p>
            <a:pPr marL="90488" lvl="0" defTabSz="795338" rtl="0">
              <a:lnSpc>
                <a:spcPct val="150000"/>
              </a:lnSpc>
              <a:spcBef>
                <a:spcPts val="0"/>
              </a:spcBef>
              <a:spcAft>
                <a:spcPts val="0"/>
              </a:spcAft>
              <a:buNone/>
              <a:tabLst>
                <a:tab pos="4933950" algn="l"/>
                <a:tab pos="5646738" algn="l"/>
              </a:tabLst>
            </a:pPr>
            <a:r>
              <a:rPr lang="es-CO" sz="1100">
                <a:solidFill>
                  <a:schemeClr val="tx1">
                    <a:lumMod val="50000"/>
                  </a:schemeClr>
                </a:solidFill>
                <a:latin typeface="Alegreya Sans ExtraBold"/>
              </a:rPr>
              <a:t>De acuerdo con la Ley 100 de 1993, el Sistema de Seguridad Social Integral en Colombia se</a:t>
            </a:r>
          </a:p>
          <a:p>
            <a:pPr marL="90488" lvl="0" defTabSz="795338" rtl="0">
              <a:lnSpc>
                <a:spcPct val="150000"/>
              </a:lnSpc>
              <a:spcBef>
                <a:spcPts val="0"/>
              </a:spcBef>
              <a:spcAft>
                <a:spcPts val="0"/>
              </a:spcAft>
              <a:buNone/>
              <a:tabLst>
                <a:tab pos="4933950" algn="l"/>
                <a:tab pos="5646738" algn="l"/>
              </a:tabLst>
            </a:pPr>
            <a:r>
              <a:rPr lang="es-CO" sz="1100">
                <a:solidFill>
                  <a:schemeClr val="tx1">
                    <a:lumMod val="50000"/>
                  </a:schemeClr>
                </a:solidFill>
                <a:latin typeface="Alegreya Sans ExtraBold"/>
              </a:rPr>
              <a:t>compone de:</a:t>
            </a:r>
          </a:p>
        </p:txBody>
      </p:sp>
      <p:pic>
        <p:nvPicPr>
          <p:cNvPr id="23" name="Picture 2" descr="Unidad de Gestión Pensional y Parafiscales - G Suite SSO, Ingreso a G Suite">
            <a:extLst>
              <a:ext uri="{FF2B5EF4-FFF2-40B4-BE49-F238E27FC236}">
                <a16:creationId xmlns:a16="http://schemas.microsoft.com/office/drawing/2014/main" id="{95A3E09E-BD6C-40A1-8835-16DBCE21E3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42" y="0"/>
            <a:ext cx="994008" cy="391435"/>
          </a:xfrm>
          <a:prstGeom prst="rect">
            <a:avLst/>
          </a:prstGeom>
          <a:noFill/>
          <a:extLst>
            <a:ext uri="{909E8E84-426E-40DD-AFC4-6F175D3DCCD1}">
              <a14:hiddenFill xmlns:a14="http://schemas.microsoft.com/office/drawing/2010/main">
                <a:solidFill>
                  <a:srgbClr val="FFFFFF"/>
                </a:solidFill>
              </a14:hiddenFill>
            </a:ext>
          </a:extLst>
        </p:spPr>
      </p:pic>
      <p:sp>
        <p:nvSpPr>
          <p:cNvPr id="20" name="Google Shape;1571;p53">
            <a:extLst>
              <a:ext uri="{FF2B5EF4-FFF2-40B4-BE49-F238E27FC236}">
                <a16:creationId xmlns:a16="http://schemas.microsoft.com/office/drawing/2014/main" id="{38D1FA3D-0C36-4FC6-8C4B-52DE5C8D04AB}"/>
              </a:ext>
            </a:extLst>
          </p:cNvPr>
          <p:cNvSpPr/>
          <p:nvPr/>
        </p:nvSpPr>
        <p:spPr>
          <a:xfrm flipH="1">
            <a:off x="308069" y="1013843"/>
            <a:ext cx="8182650" cy="725806"/>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90488" lvl="0" algn="ctr" defTabSz="795338" rtl="0">
              <a:lnSpc>
                <a:spcPct val="150000"/>
              </a:lnSpc>
              <a:spcBef>
                <a:spcPts val="0"/>
              </a:spcBef>
              <a:spcAft>
                <a:spcPts val="0"/>
              </a:spcAft>
              <a:buNone/>
              <a:tabLst>
                <a:tab pos="4933950" algn="l"/>
                <a:tab pos="5646738" algn="l"/>
              </a:tabLst>
            </a:pPr>
            <a:r>
              <a:rPr lang="es-CO" sz="2000" b="1" dirty="0">
                <a:solidFill>
                  <a:schemeClr val="tx1">
                    <a:lumMod val="50000"/>
                  </a:schemeClr>
                </a:solidFill>
                <a:latin typeface="Alegreya Sans ExtraBold"/>
              </a:rPr>
              <a:t>¿Qué conforma el SSSI?</a:t>
            </a:r>
          </a:p>
        </p:txBody>
      </p:sp>
      <p:sp>
        <p:nvSpPr>
          <p:cNvPr id="24" name="Google Shape;1571;p53">
            <a:extLst>
              <a:ext uri="{FF2B5EF4-FFF2-40B4-BE49-F238E27FC236}">
                <a16:creationId xmlns:a16="http://schemas.microsoft.com/office/drawing/2014/main" id="{3CC4C540-BA9C-4E2D-93AC-9054ED5E177A}"/>
              </a:ext>
            </a:extLst>
          </p:cNvPr>
          <p:cNvSpPr/>
          <p:nvPr/>
        </p:nvSpPr>
        <p:spPr>
          <a:xfrm flipH="1">
            <a:off x="2500327" y="2035564"/>
            <a:ext cx="2694152" cy="1381404"/>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accent6">
              <a:lumMod val="40000"/>
              <a:lumOff val="60000"/>
            </a:schemeClr>
          </a:solidFill>
          <a:ln>
            <a:solidFill>
              <a:schemeClr val="accent6">
                <a:lumMod val="40000"/>
                <a:lumOff val="60000"/>
              </a:schemeClr>
            </a:solidFill>
          </a:ln>
        </p:spPr>
        <p:style>
          <a:lnRef idx="1">
            <a:schemeClr val="accent6"/>
          </a:lnRef>
          <a:fillRef idx="3">
            <a:schemeClr val="accent6"/>
          </a:fillRef>
          <a:effectRef idx="2">
            <a:schemeClr val="accent6"/>
          </a:effectRef>
          <a:fontRef idx="minor">
            <a:schemeClr val="lt1"/>
          </a:fontRef>
        </p:style>
        <p:txBody>
          <a:bodyPr spcFirstLastPara="1" wrap="square" lIns="91425" tIns="91425" rIns="91425" bIns="91425" anchor="ctr" anchorCtr="0">
            <a:noAutofit/>
          </a:bodyPr>
          <a:lstStyle/>
          <a:p>
            <a:pPr lvl="0" algn="ctr" defTabSz="795338" rtl="0">
              <a:spcBef>
                <a:spcPts val="0"/>
              </a:spcBef>
              <a:spcAft>
                <a:spcPts val="0"/>
              </a:spcAft>
              <a:buNone/>
              <a:tabLst>
                <a:tab pos="4933950" algn="l"/>
                <a:tab pos="5646738" algn="l"/>
              </a:tabLst>
            </a:pPr>
            <a:r>
              <a:rPr lang="es-CO" sz="1100" b="1" dirty="0">
                <a:solidFill>
                  <a:schemeClr val="tx1">
                    <a:lumMod val="50000"/>
                  </a:schemeClr>
                </a:solidFill>
                <a:latin typeface="Alegreya Sans ExtraBold"/>
              </a:rPr>
              <a:t>Sistema General de Pensiones – SGP</a:t>
            </a:r>
          </a:p>
          <a:p>
            <a:pPr lvl="0" algn="ctr" defTabSz="795338" rtl="0">
              <a:spcBef>
                <a:spcPts val="0"/>
              </a:spcBef>
              <a:spcAft>
                <a:spcPts val="0"/>
              </a:spcAft>
              <a:buNone/>
              <a:tabLst>
                <a:tab pos="4933950" algn="l"/>
                <a:tab pos="5646738" algn="l"/>
              </a:tabLst>
            </a:pPr>
            <a:r>
              <a:rPr lang="es-CO" sz="1100" dirty="0">
                <a:solidFill>
                  <a:schemeClr val="tx1">
                    <a:lumMod val="50000"/>
                  </a:schemeClr>
                </a:solidFill>
                <a:latin typeface="Alegreya Sans ExtraBold"/>
              </a:rPr>
              <a:t>Se encarga de cubrir los riesgos de invalidez, veje y muerte</a:t>
            </a:r>
          </a:p>
          <a:p>
            <a:pPr marL="171450" lvl="0" indent="-171450" defTabSz="795338" rtl="0">
              <a:spcBef>
                <a:spcPts val="0"/>
              </a:spcBef>
              <a:spcAft>
                <a:spcPts val="0"/>
              </a:spcAft>
              <a:buFont typeface="Arial" panose="020B0604020202020204" pitchFamily="34" charset="0"/>
              <a:buChar char="•"/>
              <a:tabLst>
                <a:tab pos="4933950" algn="l"/>
                <a:tab pos="5646738" algn="l"/>
              </a:tabLst>
            </a:pPr>
            <a:r>
              <a:rPr lang="es-CO" sz="1100" dirty="0">
                <a:solidFill>
                  <a:schemeClr val="tx1">
                    <a:lumMod val="50000"/>
                  </a:schemeClr>
                </a:solidFill>
                <a:latin typeface="Alegreya Sans ExtraBold"/>
              </a:rPr>
              <a:t>Régimen solidario de prima media con prestación definida. Colpensiones - UGPP</a:t>
            </a:r>
          </a:p>
          <a:p>
            <a:pPr marL="171450" lvl="0" indent="-171450" defTabSz="795338" rtl="0">
              <a:spcBef>
                <a:spcPts val="0"/>
              </a:spcBef>
              <a:spcAft>
                <a:spcPts val="0"/>
              </a:spcAft>
              <a:buFont typeface="Arial" panose="020B0604020202020204" pitchFamily="34" charset="0"/>
              <a:buChar char="•"/>
              <a:tabLst>
                <a:tab pos="4933950" algn="l"/>
                <a:tab pos="5646738" algn="l"/>
              </a:tabLst>
            </a:pPr>
            <a:r>
              <a:rPr lang="es-CO" sz="1100" dirty="0">
                <a:solidFill>
                  <a:schemeClr val="tx1">
                    <a:lumMod val="50000"/>
                  </a:schemeClr>
                </a:solidFill>
                <a:latin typeface="Alegreya Sans ExtraBold"/>
              </a:rPr>
              <a:t>Régimen de ahorro individual con solidaridad- Administradoras de fondos privados AFP</a:t>
            </a:r>
          </a:p>
        </p:txBody>
      </p:sp>
      <p:sp>
        <p:nvSpPr>
          <p:cNvPr id="25" name="Google Shape;1571;p53">
            <a:extLst>
              <a:ext uri="{FF2B5EF4-FFF2-40B4-BE49-F238E27FC236}">
                <a16:creationId xmlns:a16="http://schemas.microsoft.com/office/drawing/2014/main" id="{C6CB56E4-D27D-4D28-BF48-E49DA40858AF}"/>
              </a:ext>
            </a:extLst>
          </p:cNvPr>
          <p:cNvSpPr/>
          <p:nvPr/>
        </p:nvSpPr>
        <p:spPr>
          <a:xfrm flipH="1">
            <a:off x="2545522" y="3628749"/>
            <a:ext cx="2694152" cy="1126132"/>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accent6">
              <a:lumMod val="40000"/>
              <a:lumOff val="60000"/>
            </a:schemeClr>
          </a:solidFill>
          <a:ln>
            <a:solidFill>
              <a:schemeClr val="accent6">
                <a:lumMod val="40000"/>
                <a:lumOff val="60000"/>
              </a:schemeClr>
            </a:solidFill>
          </a:ln>
        </p:spPr>
        <p:style>
          <a:lnRef idx="1">
            <a:schemeClr val="accent6"/>
          </a:lnRef>
          <a:fillRef idx="3">
            <a:schemeClr val="accent6"/>
          </a:fillRef>
          <a:effectRef idx="2">
            <a:schemeClr val="accent6"/>
          </a:effectRef>
          <a:fontRef idx="minor">
            <a:schemeClr val="lt1"/>
          </a:fontRef>
        </p:style>
        <p:txBody>
          <a:bodyPr spcFirstLastPara="1" wrap="square" lIns="91425" tIns="91425" rIns="91425" bIns="91425" anchor="ctr" anchorCtr="0">
            <a:noAutofit/>
          </a:bodyPr>
          <a:lstStyle/>
          <a:p>
            <a:pPr marL="90488" lvl="0" algn="ctr" defTabSz="795338" rtl="0">
              <a:spcBef>
                <a:spcPts val="0"/>
              </a:spcBef>
              <a:spcAft>
                <a:spcPts val="0"/>
              </a:spcAft>
              <a:buNone/>
              <a:tabLst>
                <a:tab pos="4933950" algn="l"/>
                <a:tab pos="5646738" algn="l"/>
              </a:tabLst>
            </a:pPr>
            <a:r>
              <a:rPr lang="es-CO" sz="1100" b="1" dirty="0">
                <a:solidFill>
                  <a:schemeClr val="tx1">
                    <a:lumMod val="50000"/>
                  </a:schemeClr>
                </a:solidFill>
                <a:latin typeface="Alegreya Sans ExtraBold"/>
              </a:rPr>
              <a:t>Sistema General de Riesgos Laborales SGRL</a:t>
            </a:r>
          </a:p>
          <a:p>
            <a:pPr marL="90488" lvl="0" algn="ctr" defTabSz="795338" rtl="0">
              <a:spcBef>
                <a:spcPts val="0"/>
              </a:spcBef>
              <a:spcAft>
                <a:spcPts val="0"/>
              </a:spcAft>
              <a:buNone/>
              <a:tabLst>
                <a:tab pos="4933950" algn="l"/>
                <a:tab pos="5646738" algn="l"/>
              </a:tabLst>
            </a:pPr>
            <a:r>
              <a:rPr lang="es-CO" sz="1100" dirty="0">
                <a:solidFill>
                  <a:schemeClr val="tx1">
                    <a:lumMod val="50000"/>
                  </a:schemeClr>
                </a:solidFill>
                <a:latin typeface="Alegreya Sans ExtraBold"/>
              </a:rPr>
              <a:t>Se encarga de </a:t>
            </a:r>
            <a:r>
              <a:rPr lang="es-CO" sz="1100" dirty="0" err="1">
                <a:solidFill>
                  <a:schemeClr val="tx1">
                    <a:lumMod val="50000"/>
                  </a:schemeClr>
                </a:solidFill>
                <a:latin typeface="Alegreya Sans ExtraBold"/>
              </a:rPr>
              <a:t>cubrír</a:t>
            </a:r>
            <a:r>
              <a:rPr lang="es-CO" sz="1100" dirty="0">
                <a:solidFill>
                  <a:schemeClr val="tx1">
                    <a:lumMod val="50000"/>
                  </a:schemeClr>
                </a:solidFill>
                <a:latin typeface="Alegreya Sans ExtraBold"/>
              </a:rPr>
              <a:t> los riesgos por enfermedad laboral y accidentes de trabajo </a:t>
            </a:r>
          </a:p>
          <a:p>
            <a:pPr marL="90488" lvl="0" algn="ctr" defTabSz="795338" rtl="0">
              <a:spcBef>
                <a:spcPts val="0"/>
              </a:spcBef>
              <a:spcAft>
                <a:spcPts val="0"/>
              </a:spcAft>
              <a:buNone/>
              <a:tabLst>
                <a:tab pos="4933950" algn="l"/>
                <a:tab pos="5646738" algn="l"/>
              </a:tabLst>
            </a:pPr>
            <a:r>
              <a:rPr lang="es-CO" sz="1100" dirty="0">
                <a:solidFill>
                  <a:schemeClr val="tx1">
                    <a:lumMod val="50000"/>
                  </a:schemeClr>
                </a:solidFill>
                <a:latin typeface="Alegreya Sans ExtraBold"/>
              </a:rPr>
              <a:t>Régimen de riesgos laborales ARL</a:t>
            </a:r>
          </a:p>
        </p:txBody>
      </p:sp>
      <p:sp>
        <p:nvSpPr>
          <p:cNvPr id="26" name="Google Shape;1571;p53">
            <a:extLst>
              <a:ext uri="{FF2B5EF4-FFF2-40B4-BE49-F238E27FC236}">
                <a16:creationId xmlns:a16="http://schemas.microsoft.com/office/drawing/2014/main" id="{6DE6DCFA-462A-44E9-AFDB-08C43C76340B}"/>
              </a:ext>
            </a:extLst>
          </p:cNvPr>
          <p:cNvSpPr/>
          <p:nvPr/>
        </p:nvSpPr>
        <p:spPr>
          <a:xfrm flipH="1">
            <a:off x="5551573" y="1609555"/>
            <a:ext cx="2857004" cy="1543928"/>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accent6">
              <a:lumMod val="40000"/>
              <a:lumOff val="60000"/>
            </a:schemeClr>
          </a:solidFill>
          <a:ln>
            <a:solidFill>
              <a:schemeClr val="accent6">
                <a:lumMod val="40000"/>
                <a:lumOff val="60000"/>
              </a:schemeClr>
            </a:solidFill>
          </a:ln>
        </p:spPr>
        <p:style>
          <a:lnRef idx="1">
            <a:schemeClr val="accent6"/>
          </a:lnRef>
          <a:fillRef idx="3">
            <a:schemeClr val="accent6"/>
          </a:fillRef>
          <a:effectRef idx="2">
            <a:schemeClr val="accent6"/>
          </a:effectRef>
          <a:fontRef idx="minor">
            <a:schemeClr val="lt1"/>
          </a:fontRef>
        </p:style>
        <p:txBody>
          <a:bodyPr spcFirstLastPara="1" wrap="square" lIns="91425" tIns="91425" rIns="91425" bIns="91425" anchor="ctr" anchorCtr="0">
            <a:noAutofit/>
          </a:bodyPr>
          <a:lstStyle/>
          <a:p>
            <a:pPr marL="90488" lvl="0" algn="ctr" defTabSz="795338" rtl="0">
              <a:spcBef>
                <a:spcPts val="0"/>
              </a:spcBef>
              <a:spcAft>
                <a:spcPts val="0"/>
              </a:spcAft>
              <a:buNone/>
              <a:tabLst>
                <a:tab pos="4933950" algn="l"/>
                <a:tab pos="5646738" algn="l"/>
              </a:tabLst>
            </a:pPr>
            <a:r>
              <a:rPr lang="es-CO" sz="1100" b="1" dirty="0">
                <a:solidFill>
                  <a:schemeClr val="tx1">
                    <a:lumMod val="50000"/>
                  </a:schemeClr>
                </a:solidFill>
                <a:latin typeface="Alegreya Sans ExtraBold"/>
              </a:rPr>
              <a:t>Sistema General de Seguridad Social en Salud –SGSSS</a:t>
            </a:r>
          </a:p>
          <a:p>
            <a:pPr marL="90488" lvl="0" algn="ctr" defTabSz="795338" rtl="0">
              <a:spcBef>
                <a:spcPts val="0"/>
              </a:spcBef>
              <a:spcAft>
                <a:spcPts val="0"/>
              </a:spcAft>
              <a:buNone/>
              <a:tabLst>
                <a:tab pos="4933950" algn="l"/>
                <a:tab pos="5646738" algn="l"/>
              </a:tabLst>
            </a:pPr>
            <a:r>
              <a:rPr lang="es-CO" sz="1100" dirty="0">
                <a:solidFill>
                  <a:schemeClr val="tx1">
                    <a:lumMod val="50000"/>
                  </a:schemeClr>
                </a:solidFill>
                <a:latin typeface="Alegreya Sans ExtraBold"/>
              </a:rPr>
              <a:t>Se encarga de cubrir los riesgos de enfermedad general, accidente común y maternidad.</a:t>
            </a:r>
          </a:p>
          <a:p>
            <a:pPr marL="90488" lvl="0" algn="ctr" defTabSz="795338" rtl="0">
              <a:spcBef>
                <a:spcPts val="0"/>
              </a:spcBef>
              <a:spcAft>
                <a:spcPts val="0"/>
              </a:spcAft>
              <a:buNone/>
              <a:tabLst>
                <a:tab pos="4933950" algn="l"/>
                <a:tab pos="5646738" algn="l"/>
              </a:tabLst>
            </a:pPr>
            <a:r>
              <a:rPr lang="pt-BR" sz="1100" dirty="0">
                <a:solidFill>
                  <a:schemeClr val="tx1">
                    <a:lumMod val="50000"/>
                  </a:schemeClr>
                </a:solidFill>
                <a:latin typeface="Alegreya Sans ExtraBold"/>
              </a:rPr>
              <a:t>•</a:t>
            </a:r>
            <a:r>
              <a:rPr lang="pt-BR" sz="1100" dirty="0" err="1">
                <a:solidFill>
                  <a:schemeClr val="tx1">
                    <a:lumMod val="50000"/>
                  </a:schemeClr>
                </a:solidFill>
                <a:latin typeface="Alegreya Sans ExtraBold"/>
              </a:rPr>
              <a:t>Régimen</a:t>
            </a:r>
            <a:r>
              <a:rPr lang="pt-BR" sz="1100" dirty="0">
                <a:solidFill>
                  <a:schemeClr val="tx1">
                    <a:lumMod val="50000"/>
                  </a:schemeClr>
                </a:solidFill>
                <a:latin typeface="Alegreya Sans ExtraBold"/>
              </a:rPr>
              <a:t> contributivo</a:t>
            </a:r>
          </a:p>
          <a:p>
            <a:pPr marL="90488" lvl="0" algn="ctr" defTabSz="795338" rtl="0">
              <a:spcBef>
                <a:spcPts val="0"/>
              </a:spcBef>
              <a:spcAft>
                <a:spcPts val="0"/>
              </a:spcAft>
              <a:buNone/>
              <a:tabLst>
                <a:tab pos="4933950" algn="l"/>
                <a:tab pos="5646738" algn="l"/>
              </a:tabLst>
            </a:pPr>
            <a:r>
              <a:rPr lang="pt-BR" sz="1100" dirty="0">
                <a:solidFill>
                  <a:schemeClr val="tx1">
                    <a:lumMod val="50000"/>
                  </a:schemeClr>
                </a:solidFill>
                <a:latin typeface="Alegreya Sans ExtraBold"/>
              </a:rPr>
              <a:t>•</a:t>
            </a:r>
            <a:r>
              <a:rPr lang="pt-BR" sz="1100" dirty="0" err="1">
                <a:solidFill>
                  <a:schemeClr val="tx1">
                    <a:lumMod val="50000"/>
                  </a:schemeClr>
                </a:solidFill>
                <a:latin typeface="Alegreya Sans ExtraBold"/>
              </a:rPr>
              <a:t>Régimen</a:t>
            </a:r>
            <a:r>
              <a:rPr lang="pt-BR" sz="1100" dirty="0">
                <a:solidFill>
                  <a:schemeClr val="tx1">
                    <a:lumMod val="50000"/>
                  </a:schemeClr>
                </a:solidFill>
                <a:latin typeface="Alegreya Sans ExtraBold"/>
              </a:rPr>
              <a:t> subsidiado</a:t>
            </a:r>
          </a:p>
          <a:p>
            <a:pPr marL="90488" lvl="0" algn="ctr" defTabSz="795338" rtl="0">
              <a:spcBef>
                <a:spcPts val="0"/>
              </a:spcBef>
              <a:spcAft>
                <a:spcPts val="0"/>
              </a:spcAft>
              <a:buNone/>
              <a:tabLst>
                <a:tab pos="4933950" algn="l"/>
                <a:tab pos="5646738" algn="l"/>
              </a:tabLst>
            </a:pPr>
            <a:r>
              <a:rPr lang="pt-BR" sz="1100" dirty="0">
                <a:solidFill>
                  <a:schemeClr val="tx1">
                    <a:lumMod val="50000"/>
                  </a:schemeClr>
                </a:solidFill>
                <a:latin typeface="Alegreya Sans ExtraBold"/>
              </a:rPr>
              <a:t>•Vinculados</a:t>
            </a:r>
          </a:p>
          <a:p>
            <a:pPr marL="90488" lvl="0" algn="ctr" defTabSz="795338" rtl="0">
              <a:spcBef>
                <a:spcPts val="0"/>
              </a:spcBef>
              <a:spcAft>
                <a:spcPts val="0"/>
              </a:spcAft>
              <a:buNone/>
              <a:tabLst>
                <a:tab pos="4933950" algn="l"/>
                <a:tab pos="5646738" algn="l"/>
              </a:tabLst>
            </a:pPr>
            <a:r>
              <a:rPr lang="pt-BR" sz="1100" dirty="0">
                <a:solidFill>
                  <a:schemeClr val="tx1">
                    <a:lumMod val="50000"/>
                  </a:schemeClr>
                </a:solidFill>
                <a:latin typeface="Alegreya Sans ExtraBold"/>
              </a:rPr>
              <a:t>•</a:t>
            </a:r>
            <a:r>
              <a:rPr lang="pt-BR" sz="1100" dirty="0" err="1">
                <a:solidFill>
                  <a:schemeClr val="tx1">
                    <a:lumMod val="50000"/>
                  </a:schemeClr>
                </a:solidFill>
                <a:latin typeface="Alegreya Sans ExtraBold"/>
              </a:rPr>
              <a:t>Régimen</a:t>
            </a:r>
            <a:r>
              <a:rPr lang="pt-BR" sz="1100" dirty="0">
                <a:solidFill>
                  <a:schemeClr val="tx1">
                    <a:lumMod val="50000"/>
                  </a:schemeClr>
                </a:solidFill>
                <a:latin typeface="Alegreya Sans ExtraBold"/>
              </a:rPr>
              <a:t> de </a:t>
            </a:r>
            <a:r>
              <a:rPr lang="es-CO" sz="1100" dirty="0">
                <a:solidFill>
                  <a:schemeClr val="tx1">
                    <a:lumMod val="50000"/>
                  </a:schemeClr>
                </a:solidFill>
                <a:latin typeface="Alegreya Sans ExtraBold"/>
              </a:rPr>
              <a:t>Excepción</a:t>
            </a:r>
          </a:p>
        </p:txBody>
      </p:sp>
      <p:sp>
        <p:nvSpPr>
          <p:cNvPr id="27" name="Google Shape;1571;p53">
            <a:extLst>
              <a:ext uri="{FF2B5EF4-FFF2-40B4-BE49-F238E27FC236}">
                <a16:creationId xmlns:a16="http://schemas.microsoft.com/office/drawing/2014/main" id="{C218388C-E26C-4C60-9476-E984F9048CE9}"/>
              </a:ext>
            </a:extLst>
          </p:cNvPr>
          <p:cNvSpPr/>
          <p:nvPr/>
        </p:nvSpPr>
        <p:spPr>
          <a:xfrm flipH="1">
            <a:off x="5568205" y="3628749"/>
            <a:ext cx="2857004" cy="1126132"/>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accent6">
              <a:lumMod val="40000"/>
              <a:lumOff val="60000"/>
            </a:schemeClr>
          </a:solidFill>
          <a:ln>
            <a:solidFill>
              <a:schemeClr val="accent6">
                <a:lumMod val="40000"/>
                <a:lumOff val="60000"/>
              </a:schemeClr>
            </a:solidFill>
          </a:ln>
        </p:spPr>
        <p:style>
          <a:lnRef idx="1">
            <a:schemeClr val="accent6"/>
          </a:lnRef>
          <a:fillRef idx="3">
            <a:schemeClr val="accent6"/>
          </a:fillRef>
          <a:effectRef idx="2">
            <a:schemeClr val="accent6"/>
          </a:effectRef>
          <a:fontRef idx="minor">
            <a:schemeClr val="lt1"/>
          </a:fontRef>
        </p:style>
        <p:txBody>
          <a:bodyPr spcFirstLastPara="1" wrap="square" lIns="91425" tIns="91425" rIns="91425" bIns="91425" anchor="ctr" anchorCtr="0">
            <a:noAutofit/>
          </a:bodyPr>
          <a:lstStyle/>
          <a:p>
            <a:pPr marL="90488" lvl="0" algn="ctr" defTabSz="795338" rtl="0">
              <a:spcBef>
                <a:spcPts val="0"/>
              </a:spcBef>
              <a:spcAft>
                <a:spcPts val="0"/>
              </a:spcAft>
              <a:buNone/>
              <a:tabLst>
                <a:tab pos="4933950" algn="l"/>
                <a:tab pos="5646738" algn="l"/>
              </a:tabLst>
            </a:pPr>
            <a:r>
              <a:rPr lang="es-CO" sz="1100" b="1" dirty="0">
                <a:solidFill>
                  <a:schemeClr val="tx1">
                    <a:lumMod val="50000"/>
                  </a:schemeClr>
                </a:solidFill>
                <a:latin typeface="Alegreya Sans ExtraBold"/>
              </a:rPr>
              <a:t>Servicios Sociales Complementarios SSC</a:t>
            </a:r>
          </a:p>
          <a:p>
            <a:pPr marL="90488" lvl="0" algn="ctr" defTabSz="795338" rtl="0">
              <a:spcBef>
                <a:spcPts val="0"/>
              </a:spcBef>
              <a:spcAft>
                <a:spcPts val="0"/>
              </a:spcAft>
              <a:buNone/>
              <a:tabLst>
                <a:tab pos="4933950" algn="l"/>
                <a:tab pos="5646738" algn="l"/>
              </a:tabLst>
            </a:pPr>
            <a:r>
              <a:rPr lang="es-CO" sz="1100" dirty="0">
                <a:solidFill>
                  <a:schemeClr val="tx1">
                    <a:lumMod val="50000"/>
                  </a:schemeClr>
                </a:solidFill>
                <a:latin typeface="Alegreya Sans ExtraBold"/>
              </a:rPr>
              <a:t>Se encarga de cubrir de manera flexible la vejez, el desempleo y la pobreza de ciertos grupos poblacionales</a:t>
            </a:r>
          </a:p>
          <a:p>
            <a:pPr marL="90488" lvl="0" algn="ctr" defTabSz="795338" rtl="0">
              <a:spcBef>
                <a:spcPts val="0"/>
              </a:spcBef>
              <a:spcAft>
                <a:spcPts val="0"/>
              </a:spcAft>
              <a:buNone/>
              <a:tabLst>
                <a:tab pos="4933950" algn="l"/>
                <a:tab pos="5646738" algn="l"/>
              </a:tabLst>
            </a:pPr>
            <a:r>
              <a:rPr lang="es-CO" sz="1100" dirty="0">
                <a:solidFill>
                  <a:schemeClr val="tx1">
                    <a:lumMod val="50000"/>
                  </a:schemeClr>
                </a:solidFill>
                <a:latin typeface="Alegreya Sans ExtraBold"/>
              </a:rPr>
              <a:t>•Subsidios económicos</a:t>
            </a:r>
          </a:p>
        </p:txBody>
      </p:sp>
      <p:sp>
        <p:nvSpPr>
          <p:cNvPr id="22" name="Flecha: a la derecha 21">
            <a:extLst>
              <a:ext uri="{FF2B5EF4-FFF2-40B4-BE49-F238E27FC236}">
                <a16:creationId xmlns:a16="http://schemas.microsoft.com/office/drawing/2014/main" id="{A59095FF-F52D-4E46-9EBA-643961037184}"/>
              </a:ext>
            </a:extLst>
          </p:cNvPr>
          <p:cNvSpPr/>
          <p:nvPr/>
        </p:nvSpPr>
        <p:spPr>
          <a:xfrm>
            <a:off x="8329012" y="2477475"/>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a:solidFill>
                  <a:schemeClr val="tx1">
                    <a:lumMod val="50000"/>
                  </a:schemeClr>
                </a:solidFill>
              </a:rPr>
              <a:t>Transición</a:t>
            </a:r>
            <a:endParaRPr lang="en-US" sz="900">
              <a:solidFill>
                <a:schemeClr val="tx1">
                  <a:lumMod val="50000"/>
                </a:schemeClr>
              </a:solidFill>
            </a:endParaRPr>
          </a:p>
        </p:txBody>
      </p:sp>
    </p:spTree>
    <p:extLst>
      <p:ext uri="{BB962C8B-B14F-4D97-AF65-F5344CB8AC3E}">
        <p14:creationId xmlns:p14="http://schemas.microsoft.com/office/powerpoint/2010/main" val="24448467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7417317-B436-4A7E-A6BB-6E4CD6BE6B1C}"/>
              </a:ext>
            </a:extLst>
          </p:cNvPr>
          <p:cNvSpPr>
            <a:spLocks noGrp="1"/>
          </p:cNvSpPr>
          <p:nvPr>
            <p:ph type="title"/>
          </p:nvPr>
        </p:nvSpPr>
        <p:spPr>
          <a:xfrm>
            <a:off x="625012" y="433461"/>
            <a:ext cx="7704000" cy="572700"/>
          </a:xfrm>
        </p:spPr>
        <p:txBody>
          <a:bodyPr/>
          <a:lstStyle/>
          <a:p>
            <a:r>
              <a:rPr lang="es-MX" b="1"/>
              <a:t>Introducción</a:t>
            </a:r>
            <a:endParaRPr lang="en-US" b="1"/>
          </a:p>
        </p:txBody>
      </p:sp>
      <p:grpSp>
        <p:nvGrpSpPr>
          <p:cNvPr id="19" name="Grupo 18">
            <a:extLst>
              <a:ext uri="{FF2B5EF4-FFF2-40B4-BE49-F238E27FC236}">
                <a16:creationId xmlns:a16="http://schemas.microsoft.com/office/drawing/2014/main" id="{3CF83B63-C5E5-4401-B80D-F09920CF2713}"/>
              </a:ext>
            </a:extLst>
          </p:cNvPr>
          <p:cNvGrpSpPr/>
          <p:nvPr/>
        </p:nvGrpSpPr>
        <p:grpSpPr>
          <a:xfrm rot="10548230">
            <a:off x="4806470" y="161986"/>
            <a:ext cx="1001110" cy="926126"/>
            <a:chOff x="822806" y="1824453"/>
            <a:chExt cx="1001110" cy="926126"/>
          </a:xfrm>
        </p:grpSpPr>
        <p:sp>
          <p:nvSpPr>
            <p:cNvPr id="11" name="Google Shape;790;p39">
              <a:extLst>
                <a:ext uri="{FF2B5EF4-FFF2-40B4-BE49-F238E27FC236}">
                  <a16:creationId xmlns:a16="http://schemas.microsoft.com/office/drawing/2014/main" id="{9562981B-B1B1-4F8E-89F1-7579C70B99C8}"/>
                </a:ext>
              </a:extLst>
            </p:cNvPr>
            <p:cNvSpPr/>
            <p:nvPr/>
          </p:nvSpPr>
          <p:spPr>
            <a:xfrm rot="-4499835">
              <a:off x="860298" y="1786961"/>
              <a:ext cx="926126" cy="1001110"/>
            </a:xfrm>
            <a:custGeom>
              <a:avLst/>
              <a:gdLst/>
              <a:ahLst/>
              <a:cxnLst/>
              <a:rect l="l" t="t" r="r" b="b"/>
              <a:pathLst>
                <a:path w="45600" h="49292" extrusionOk="0">
                  <a:moveTo>
                    <a:pt x="34416" y="1"/>
                  </a:moveTo>
                  <a:cubicBezTo>
                    <a:pt x="34122" y="1"/>
                    <a:pt x="33824" y="30"/>
                    <a:pt x="33524" y="90"/>
                  </a:cubicBezTo>
                  <a:lnTo>
                    <a:pt x="4170" y="5560"/>
                  </a:lnTo>
                  <a:cubicBezTo>
                    <a:pt x="1668" y="5994"/>
                    <a:pt x="0" y="8429"/>
                    <a:pt x="501" y="10931"/>
                  </a:cubicBezTo>
                  <a:lnTo>
                    <a:pt x="6738" y="44455"/>
                  </a:lnTo>
                  <a:cubicBezTo>
                    <a:pt x="7149" y="46657"/>
                    <a:pt x="9085" y="48213"/>
                    <a:pt x="11249" y="48213"/>
                  </a:cubicBezTo>
                  <a:cubicBezTo>
                    <a:pt x="11544" y="48213"/>
                    <a:pt x="11842" y="48184"/>
                    <a:pt x="12142" y="48124"/>
                  </a:cubicBezTo>
                  <a:lnTo>
                    <a:pt x="30222" y="44755"/>
                  </a:lnTo>
                  <a:lnTo>
                    <a:pt x="38027" y="49292"/>
                  </a:lnTo>
                  <a:lnTo>
                    <a:pt x="39528" y="42987"/>
                  </a:lnTo>
                  <a:lnTo>
                    <a:pt x="41530" y="42620"/>
                  </a:lnTo>
                  <a:cubicBezTo>
                    <a:pt x="43932" y="42153"/>
                    <a:pt x="45599" y="39785"/>
                    <a:pt x="45166" y="37283"/>
                  </a:cubicBezTo>
                  <a:lnTo>
                    <a:pt x="38895" y="3759"/>
                  </a:lnTo>
                  <a:cubicBezTo>
                    <a:pt x="38484" y="1557"/>
                    <a:pt x="36574" y="1"/>
                    <a:pt x="344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lumMod val="50000"/>
                  </a:schemeClr>
                </a:solidFill>
              </a:endParaRPr>
            </a:p>
          </p:txBody>
        </p:sp>
        <p:grpSp>
          <p:nvGrpSpPr>
            <p:cNvPr id="12" name="Google Shape;5967;p65">
              <a:extLst>
                <a:ext uri="{FF2B5EF4-FFF2-40B4-BE49-F238E27FC236}">
                  <a16:creationId xmlns:a16="http://schemas.microsoft.com/office/drawing/2014/main" id="{4F9A58F5-BE80-4CAE-9388-0378CCB38BF5}"/>
                </a:ext>
              </a:extLst>
            </p:cNvPr>
            <p:cNvGrpSpPr/>
            <p:nvPr/>
          </p:nvGrpSpPr>
          <p:grpSpPr>
            <a:xfrm>
              <a:off x="968675" y="1943131"/>
              <a:ext cx="697154" cy="679574"/>
              <a:chOff x="2679875" y="2361475"/>
              <a:chExt cx="780425" cy="760575"/>
            </a:xfrm>
            <a:solidFill>
              <a:schemeClr val="tx2">
                <a:lumMod val="10000"/>
              </a:schemeClr>
            </a:solidFill>
          </p:grpSpPr>
          <p:sp>
            <p:nvSpPr>
              <p:cNvPr id="13" name="Google Shape;5968;p65">
                <a:extLst>
                  <a:ext uri="{FF2B5EF4-FFF2-40B4-BE49-F238E27FC236}">
                    <a16:creationId xmlns:a16="http://schemas.microsoft.com/office/drawing/2014/main" id="{24E01C7B-49F2-4B93-AD81-33090B6BC9A3}"/>
                  </a:ext>
                </a:extLst>
              </p:cNvPr>
              <p:cNvSpPr/>
              <p:nvPr/>
            </p:nvSpPr>
            <p:spPr>
              <a:xfrm>
                <a:off x="2812050" y="236147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5969;p65">
                <a:extLst>
                  <a:ext uri="{FF2B5EF4-FFF2-40B4-BE49-F238E27FC236}">
                    <a16:creationId xmlns:a16="http://schemas.microsoft.com/office/drawing/2014/main" id="{17ACAD6A-B43E-4628-9D69-030B6FBD4306}"/>
                  </a:ext>
                </a:extLst>
              </p:cNvPr>
              <p:cNvSpPr/>
              <p:nvPr/>
            </p:nvSpPr>
            <p:spPr>
              <a:xfrm>
                <a:off x="3082750"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5970;p65">
                <a:extLst>
                  <a:ext uri="{FF2B5EF4-FFF2-40B4-BE49-F238E27FC236}">
                    <a16:creationId xmlns:a16="http://schemas.microsoft.com/office/drawing/2014/main" id="{08073779-7FBB-400D-AD1E-4C2557B5C490}"/>
                  </a:ext>
                </a:extLst>
              </p:cNvPr>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5971;p65">
                <a:extLst>
                  <a:ext uri="{FF2B5EF4-FFF2-40B4-BE49-F238E27FC236}">
                    <a16:creationId xmlns:a16="http://schemas.microsoft.com/office/drawing/2014/main" id="{D39D5804-8DF3-4147-8E3D-B3D1DCEF7BCC}"/>
                  </a:ext>
                </a:extLst>
              </p:cNvPr>
              <p:cNvSpPr/>
              <p:nvPr/>
            </p:nvSpPr>
            <p:spPr>
              <a:xfrm>
                <a:off x="2679875" y="2645625"/>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5972;p65">
                <a:extLst>
                  <a:ext uri="{FF2B5EF4-FFF2-40B4-BE49-F238E27FC236}">
                    <a16:creationId xmlns:a16="http://schemas.microsoft.com/office/drawing/2014/main" id="{2C6E90B8-AD01-4C34-BBCC-F3E2DC4D9180}"/>
                  </a:ext>
                </a:extLst>
              </p:cNvPr>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5973;p65">
                <a:extLst>
                  <a:ext uri="{FF2B5EF4-FFF2-40B4-BE49-F238E27FC236}">
                    <a16:creationId xmlns:a16="http://schemas.microsoft.com/office/drawing/2014/main" id="{23F320B0-6C28-4937-A05A-63CEF120E771}"/>
                  </a:ext>
                </a:extLst>
              </p:cNvPr>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1" name="Google Shape;1571;p53">
            <a:extLst>
              <a:ext uri="{FF2B5EF4-FFF2-40B4-BE49-F238E27FC236}">
                <a16:creationId xmlns:a16="http://schemas.microsoft.com/office/drawing/2014/main" id="{15846D4A-BFFF-4AAB-9278-5B961DEF4659}"/>
              </a:ext>
            </a:extLst>
          </p:cNvPr>
          <p:cNvSpPr/>
          <p:nvPr/>
        </p:nvSpPr>
        <p:spPr>
          <a:xfrm flipH="1">
            <a:off x="243837" y="2035564"/>
            <a:ext cx="1968022" cy="2581214"/>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accent2">
              <a:lumMod val="40000"/>
              <a:lumOff val="60000"/>
            </a:schemeClr>
          </a:solidFill>
          <a:ln>
            <a:solidFill>
              <a:schemeClr val="accent2">
                <a:lumMod val="40000"/>
                <a:lumOff val="60000"/>
              </a:schemeClr>
            </a:solidFill>
          </a:ln>
        </p:spPr>
        <p:style>
          <a:lnRef idx="1">
            <a:schemeClr val="accent2"/>
          </a:lnRef>
          <a:fillRef idx="3">
            <a:schemeClr val="accent2"/>
          </a:fillRef>
          <a:effectRef idx="2">
            <a:schemeClr val="accent2"/>
          </a:effectRef>
          <a:fontRef idx="minor">
            <a:schemeClr val="lt1"/>
          </a:fontRef>
        </p:style>
        <p:txBody>
          <a:bodyPr spcFirstLastPara="1" wrap="square" lIns="91425" tIns="91425" rIns="91425" bIns="91425" anchor="ctr" anchorCtr="0">
            <a:noAutofit/>
          </a:bodyPr>
          <a:lstStyle/>
          <a:p>
            <a:r>
              <a:rPr lang="es-CO" dirty="0">
                <a:solidFill>
                  <a:schemeClr val="tx1"/>
                </a:solidFill>
              </a:rPr>
              <a:t>La normativa que rige el Sistema de Seguridad Social Integral en Colombia está contenida en diferentes leyes y decretos. Algunos de los más relevantes son:</a:t>
            </a:r>
          </a:p>
        </p:txBody>
      </p:sp>
      <p:pic>
        <p:nvPicPr>
          <p:cNvPr id="23" name="Picture 2" descr="Unidad de Gestión Pensional y Parafiscales - G Suite SSO, Ingreso a G Suite">
            <a:extLst>
              <a:ext uri="{FF2B5EF4-FFF2-40B4-BE49-F238E27FC236}">
                <a16:creationId xmlns:a16="http://schemas.microsoft.com/office/drawing/2014/main" id="{95A3E09E-BD6C-40A1-8835-16DBCE21E3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42" y="0"/>
            <a:ext cx="994008" cy="391435"/>
          </a:xfrm>
          <a:prstGeom prst="rect">
            <a:avLst/>
          </a:prstGeom>
          <a:noFill/>
          <a:extLst>
            <a:ext uri="{909E8E84-426E-40DD-AFC4-6F175D3DCCD1}">
              <a14:hiddenFill xmlns:a14="http://schemas.microsoft.com/office/drawing/2010/main">
                <a:solidFill>
                  <a:srgbClr val="FFFFFF"/>
                </a:solidFill>
              </a14:hiddenFill>
            </a:ext>
          </a:extLst>
        </p:spPr>
      </p:pic>
      <p:sp>
        <p:nvSpPr>
          <p:cNvPr id="20" name="Google Shape;1571;p53">
            <a:extLst>
              <a:ext uri="{FF2B5EF4-FFF2-40B4-BE49-F238E27FC236}">
                <a16:creationId xmlns:a16="http://schemas.microsoft.com/office/drawing/2014/main" id="{38D1FA3D-0C36-4FC6-8C4B-52DE5C8D04AB}"/>
              </a:ext>
            </a:extLst>
          </p:cNvPr>
          <p:cNvSpPr/>
          <p:nvPr/>
        </p:nvSpPr>
        <p:spPr>
          <a:xfrm flipH="1">
            <a:off x="146362" y="1057935"/>
            <a:ext cx="8182650" cy="725806"/>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90488" lvl="0" algn="ctr" defTabSz="795338" rtl="0">
              <a:lnSpc>
                <a:spcPct val="150000"/>
              </a:lnSpc>
              <a:spcBef>
                <a:spcPts val="0"/>
              </a:spcBef>
              <a:spcAft>
                <a:spcPts val="0"/>
              </a:spcAft>
              <a:buNone/>
              <a:tabLst>
                <a:tab pos="4933950" algn="l"/>
                <a:tab pos="5646738" algn="l"/>
              </a:tabLst>
            </a:pPr>
            <a:r>
              <a:rPr lang="es-CO" sz="2000" b="1">
                <a:solidFill>
                  <a:schemeClr val="tx1">
                    <a:lumMod val="50000"/>
                  </a:schemeClr>
                </a:solidFill>
                <a:latin typeface="Alegreya Sans ExtraBold"/>
              </a:rPr>
              <a:t>Algunas normas que rigen el Sistema de Seguridad Social Integral </a:t>
            </a:r>
          </a:p>
        </p:txBody>
      </p:sp>
      <p:sp>
        <p:nvSpPr>
          <p:cNvPr id="24" name="Google Shape;1571;p53">
            <a:extLst>
              <a:ext uri="{FF2B5EF4-FFF2-40B4-BE49-F238E27FC236}">
                <a16:creationId xmlns:a16="http://schemas.microsoft.com/office/drawing/2014/main" id="{3CC4C540-BA9C-4E2D-93AC-9054ED5E177A}"/>
              </a:ext>
            </a:extLst>
          </p:cNvPr>
          <p:cNvSpPr/>
          <p:nvPr/>
        </p:nvSpPr>
        <p:spPr>
          <a:xfrm flipH="1">
            <a:off x="2392974" y="1982092"/>
            <a:ext cx="3274408" cy="3054460"/>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accent6">
              <a:lumMod val="40000"/>
              <a:lumOff val="60000"/>
            </a:schemeClr>
          </a:solidFill>
          <a:ln>
            <a:solidFill>
              <a:schemeClr val="accent6">
                <a:lumMod val="40000"/>
                <a:lumOff val="60000"/>
              </a:schemeClr>
            </a:solidFill>
          </a:ln>
        </p:spPr>
        <p:style>
          <a:lnRef idx="1">
            <a:schemeClr val="accent6"/>
          </a:lnRef>
          <a:fillRef idx="3">
            <a:schemeClr val="accent6"/>
          </a:fillRef>
          <a:effectRef idx="2">
            <a:schemeClr val="accent6"/>
          </a:effectRef>
          <a:fontRef idx="minor">
            <a:schemeClr val="lt1"/>
          </a:fontRef>
        </p:style>
        <p:txBody>
          <a:bodyPr spcFirstLastPara="1" wrap="square" lIns="91425" tIns="91425" rIns="91425" bIns="91425" anchor="ctr" anchorCtr="0">
            <a:noAutofit/>
          </a:bodyPr>
          <a:lstStyle/>
          <a:p>
            <a:pPr lvl="0"/>
            <a:r>
              <a:rPr lang="es-CO" sz="1000" b="1" dirty="0">
                <a:solidFill>
                  <a:schemeClr val="tx1"/>
                </a:solidFill>
              </a:rPr>
              <a:t>Ley 21 de 1982:</a:t>
            </a:r>
            <a:r>
              <a:rPr lang="es-CO" sz="1000" dirty="0">
                <a:solidFill>
                  <a:schemeClr val="tx1"/>
                </a:solidFill>
              </a:rPr>
              <a:t> </a:t>
            </a:r>
            <a:r>
              <a:rPr lang="es-CO" sz="1000" i="1" dirty="0">
                <a:solidFill>
                  <a:schemeClr val="tx1"/>
                </a:solidFill>
              </a:rPr>
              <a:t>Por la cual se modifica el régimen del Subsidio Familiar y Se dictan otras disposiciones</a:t>
            </a:r>
            <a:endParaRPr lang="es-CO" sz="1000" dirty="0">
              <a:solidFill>
                <a:schemeClr val="tx1"/>
              </a:solidFill>
            </a:endParaRPr>
          </a:p>
          <a:p>
            <a:pPr lvl="0"/>
            <a:r>
              <a:rPr lang="es-CO" sz="1000" b="1" dirty="0">
                <a:solidFill>
                  <a:schemeClr val="tx1"/>
                </a:solidFill>
              </a:rPr>
              <a:t>Ley 100 de 1993:</a:t>
            </a:r>
            <a:r>
              <a:rPr lang="es-CO" sz="1000" dirty="0">
                <a:solidFill>
                  <a:schemeClr val="tx1"/>
                </a:solidFill>
              </a:rPr>
              <a:t> marco general del Sistema de Seguridad Social Integral.</a:t>
            </a:r>
          </a:p>
          <a:p>
            <a:pPr lvl="0"/>
            <a:r>
              <a:rPr lang="es-CO" sz="1000" b="1" dirty="0">
                <a:solidFill>
                  <a:schemeClr val="tx1"/>
                </a:solidFill>
              </a:rPr>
              <a:t>Ley 789 de 2002:</a:t>
            </a:r>
            <a:r>
              <a:rPr lang="es-CO" sz="1000" dirty="0">
                <a:solidFill>
                  <a:schemeClr val="tx1"/>
                </a:solidFill>
              </a:rPr>
              <a:t> </a:t>
            </a:r>
            <a:r>
              <a:rPr lang="es-CO" sz="1000" i="1" dirty="0">
                <a:solidFill>
                  <a:schemeClr val="tx1"/>
                </a:solidFill>
              </a:rPr>
              <a:t>Por la cuál se dictan normas para apoyar el empleo y ampliar la </a:t>
            </a:r>
            <a:r>
              <a:rPr lang="es-CO" sz="1000" i="1" dirty="0" err="1">
                <a:solidFill>
                  <a:schemeClr val="tx1"/>
                </a:solidFill>
              </a:rPr>
              <a:t>proteccion</a:t>
            </a:r>
            <a:r>
              <a:rPr lang="es-CO" sz="1000" i="1" dirty="0">
                <a:solidFill>
                  <a:schemeClr val="tx1"/>
                </a:solidFill>
              </a:rPr>
              <a:t> social y se modifican algunos artículos del Código Sustantivo de Trabajo.</a:t>
            </a:r>
            <a:endParaRPr lang="es-CO" sz="1000" dirty="0">
              <a:solidFill>
                <a:schemeClr val="tx1"/>
              </a:solidFill>
            </a:endParaRPr>
          </a:p>
          <a:p>
            <a:pPr lvl="0"/>
            <a:r>
              <a:rPr lang="es-CO" sz="1000" b="1" dirty="0">
                <a:solidFill>
                  <a:schemeClr val="tx1"/>
                </a:solidFill>
              </a:rPr>
              <a:t>Ley 797 de 2003:</a:t>
            </a:r>
            <a:r>
              <a:rPr lang="es-CO" sz="1000" dirty="0">
                <a:solidFill>
                  <a:schemeClr val="tx1"/>
                </a:solidFill>
              </a:rPr>
              <a:t> modificaciones al Sistema General de Pensiones.</a:t>
            </a:r>
          </a:p>
          <a:p>
            <a:pPr lvl="0"/>
            <a:r>
              <a:rPr lang="es-CO" sz="1000" b="1" dirty="0">
                <a:solidFill>
                  <a:schemeClr val="tx1"/>
                </a:solidFill>
              </a:rPr>
              <a:t>Ley 1122 de 2007:</a:t>
            </a:r>
            <a:r>
              <a:rPr lang="es-CO" sz="1000" dirty="0">
                <a:solidFill>
                  <a:schemeClr val="tx1"/>
                </a:solidFill>
              </a:rPr>
              <a:t> reforma del Sistema de Salud.</a:t>
            </a:r>
          </a:p>
          <a:p>
            <a:pPr lvl="0"/>
            <a:r>
              <a:rPr lang="es-CO" sz="1000" b="1" dirty="0">
                <a:solidFill>
                  <a:schemeClr val="tx1"/>
                </a:solidFill>
              </a:rPr>
              <a:t>Ley 1562 de 2012:</a:t>
            </a:r>
            <a:r>
              <a:rPr lang="es-CO" sz="1000" dirty="0">
                <a:solidFill>
                  <a:schemeClr val="tx1"/>
                </a:solidFill>
              </a:rPr>
              <a:t> modificaciones en el Sistema de Riesgos Laborales.</a:t>
            </a:r>
          </a:p>
          <a:p>
            <a:r>
              <a:rPr lang="es-CO" sz="1000" b="1" dirty="0">
                <a:solidFill>
                  <a:schemeClr val="tx1"/>
                </a:solidFill>
              </a:rPr>
              <a:t>Decreto 1072 de 2015.</a:t>
            </a:r>
            <a:r>
              <a:rPr lang="es-CO" sz="1000" dirty="0">
                <a:solidFill>
                  <a:schemeClr val="tx1"/>
                </a:solidFill>
              </a:rPr>
              <a:t> </a:t>
            </a:r>
            <a:r>
              <a:rPr lang="es-CO" sz="1000" i="1" dirty="0">
                <a:solidFill>
                  <a:schemeClr val="tx1"/>
                </a:solidFill>
              </a:rPr>
              <a:t>Por medio del cual se expide el Decreto Único Reglamentario del Sector Trabajo.</a:t>
            </a:r>
            <a:endParaRPr lang="es-CO" sz="1000" dirty="0">
              <a:solidFill>
                <a:schemeClr val="tx1"/>
              </a:solidFill>
            </a:endParaRPr>
          </a:p>
          <a:p>
            <a:pPr lvl="0"/>
            <a:endParaRPr lang="es-CO" sz="1100" dirty="0">
              <a:solidFill>
                <a:schemeClr val="tx1"/>
              </a:solidFill>
            </a:endParaRPr>
          </a:p>
          <a:p>
            <a:pPr lvl="0" defTabSz="795338" rtl="0">
              <a:spcBef>
                <a:spcPts val="0"/>
              </a:spcBef>
              <a:spcAft>
                <a:spcPts val="0"/>
              </a:spcAft>
              <a:tabLst>
                <a:tab pos="4933950" algn="l"/>
                <a:tab pos="5646738" algn="l"/>
              </a:tabLst>
            </a:pPr>
            <a:endParaRPr lang="es-CO" sz="1000" dirty="0">
              <a:solidFill>
                <a:schemeClr val="tx1"/>
              </a:solidFill>
              <a:latin typeface="Alegreya Sans ExtraBold"/>
            </a:endParaRPr>
          </a:p>
        </p:txBody>
      </p:sp>
      <p:sp>
        <p:nvSpPr>
          <p:cNvPr id="26" name="Google Shape;1571;p53">
            <a:extLst>
              <a:ext uri="{FF2B5EF4-FFF2-40B4-BE49-F238E27FC236}">
                <a16:creationId xmlns:a16="http://schemas.microsoft.com/office/drawing/2014/main" id="{6DE6DCFA-462A-44E9-AFDB-08C43C76340B}"/>
              </a:ext>
            </a:extLst>
          </p:cNvPr>
          <p:cNvSpPr/>
          <p:nvPr/>
        </p:nvSpPr>
        <p:spPr>
          <a:xfrm flipH="1">
            <a:off x="5783095" y="1783741"/>
            <a:ext cx="3274408" cy="3252811"/>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accent6">
              <a:lumMod val="40000"/>
              <a:lumOff val="60000"/>
            </a:schemeClr>
          </a:solidFill>
          <a:ln>
            <a:solidFill>
              <a:schemeClr val="accent6">
                <a:lumMod val="40000"/>
                <a:lumOff val="60000"/>
              </a:schemeClr>
            </a:solidFill>
          </a:ln>
        </p:spPr>
        <p:style>
          <a:lnRef idx="1">
            <a:schemeClr val="accent6"/>
          </a:lnRef>
          <a:fillRef idx="3">
            <a:schemeClr val="accent6"/>
          </a:fillRef>
          <a:effectRef idx="2">
            <a:schemeClr val="accent6"/>
          </a:effectRef>
          <a:fontRef idx="minor">
            <a:schemeClr val="lt1"/>
          </a:fontRef>
        </p:style>
        <p:txBody>
          <a:bodyPr spcFirstLastPara="1" wrap="square" lIns="91425" tIns="91425" rIns="91425" bIns="91425" anchor="ctr" anchorCtr="0">
            <a:noAutofit/>
          </a:bodyPr>
          <a:lstStyle/>
          <a:p>
            <a:pPr lvl="0"/>
            <a:r>
              <a:rPr lang="es-CO" sz="1000" b="1" dirty="0">
                <a:solidFill>
                  <a:schemeClr val="tx1"/>
                </a:solidFill>
              </a:rPr>
              <a:t>Decreto 1083 de 2015:</a:t>
            </a:r>
            <a:r>
              <a:rPr lang="es-CO" sz="1000" dirty="0">
                <a:solidFill>
                  <a:schemeClr val="tx1"/>
                </a:solidFill>
              </a:rPr>
              <a:t> </a:t>
            </a:r>
            <a:r>
              <a:rPr lang="es-CO" sz="1000" i="1" dirty="0">
                <a:solidFill>
                  <a:schemeClr val="tx1"/>
                </a:solidFill>
              </a:rPr>
              <a:t>Por medio del cual se expide el Decreto Único Reglamentario del Sector de Función Pública.</a:t>
            </a:r>
            <a:endParaRPr lang="es-CO" sz="1000" dirty="0">
              <a:solidFill>
                <a:schemeClr val="tx1"/>
              </a:solidFill>
            </a:endParaRPr>
          </a:p>
          <a:p>
            <a:pPr lvl="0"/>
            <a:r>
              <a:rPr lang="es-CO" sz="1000" b="1" dirty="0">
                <a:solidFill>
                  <a:schemeClr val="tx1"/>
                </a:solidFill>
              </a:rPr>
              <a:t>Decreto 780 de 2016:</a:t>
            </a:r>
            <a:r>
              <a:rPr lang="es-CO" sz="1000" dirty="0">
                <a:solidFill>
                  <a:schemeClr val="tx1"/>
                </a:solidFill>
              </a:rPr>
              <a:t> compila las normas en materia de seguridad social.</a:t>
            </a:r>
          </a:p>
          <a:p>
            <a:pPr lvl="0"/>
            <a:r>
              <a:rPr lang="es-CO" sz="1000" b="1" dirty="0">
                <a:solidFill>
                  <a:schemeClr val="tx1"/>
                </a:solidFill>
              </a:rPr>
              <a:t>Decreto 1833 de 2016.</a:t>
            </a:r>
            <a:r>
              <a:rPr lang="es-CO" sz="1000" dirty="0">
                <a:solidFill>
                  <a:schemeClr val="tx1"/>
                </a:solidFill>
              </a:rPr>
              <a:t> </a:t>
            </a:r>
            <a:r>
              <a:rPr lang="es-CO" sz="1000" i="1" dirty="0">
                <a:solidFill>
                  <a:schemeClr val="tx1"/>
                </a:solidFill>
              </a:rPr>
              <a:t>Por medio del cual se compilan las normas del Sistema General de Pensiones.</a:t>
            </a:r>
            <a:endParaRPr lang="es-CO" sz="1000" dirty="0">
              <a:solidFill>
                <a:schemeClr val="tx1"/>
              </a:solidFill>
            </a:endParaRPr>
          </a:p>
          <a:p>
            <a:pPr lvl="0"/>
            <a:r>
              <a:rPr lang="es-CO" sz="1000" b="1" dirty="0">
                <a:solidFill>
                  <a:schemeClr val="tx1"/>
                </a:solidFill>
              </a:rPr>
              <a:t>Ley 1955 de 2019 (Plan Nacional de Desarrollo):</a:t>
            </a:r>
            <a:r>
              <a:rPr lang="es-CO" sz="1000" dirty="0">
                <a:solidFill>
                  <a:schemeClr val="tx1"/>
                </a:solidFill>
              </a:rPr>
              <a:t> cambios en aportes a la seguridad social de independientes.</a:t>
            </a:r>
          </a:p>
          <a:p>
            <a:pPr lvl="0"/>
            <a:r>
              <a:rPr lang="es-CO" sz="1000" b="1" dirty="0">
                <a:solidFill>
                  <a:schemeClr val="tx1"/>
                </a:solidFill>
              </a:rPr>
              <a:t>Ley 2277 de 2022:</a:t>
            </a:r>
            <a:r>
              <a:rPr lang="es-CO" sz="1000" dirty="0">
                <a:solidFill>
                  <a:schemeClr val="tx1"/>
                </a:solidFill>
              </a:rPr>
              <a:t> Artículo 89. Ingreso Base de Cotización (IBC) de los Independientes</a:t>
            </a:r>
            <a:r>
              <a:rPr lang="es-CO" sz="1000" b="1" dirty="0">
                <a:solidFill>
                  <a:schemeClr val="tx1"/>
                </a:solidFill>
              </a:rPr>
              <a:t>.</a:t>
            </a:r>
            <a:endParaRPr lang="es-CO" sz="1000" dirty="0">
              <a:solidFill>
                <a:schemeClr val="tx1"/>
              </a:solidFill>
            </a:endParaRPr>
          </a:p>
          <a:p>
            <a:pPr lvl="0"/>
            <a:endParaRPr lang="es-ES" sz="1100" dirty="0">
              <a:solidFill>
                <a:srgbClr val="001D35"/>
              </a:solidFill>
              <a:latin typeface="Google Sans"/>
            </a:endParaRPr>
          </a:p>
          <a:p>
            <a:pPr lvl="0"/>
            <a:r>
              <a:rPr lang="es-ES" sz="1100" b="1" i="0" dirty="0">
                <a:solidFill>
                  <a:srgbClr val="001D35"/>
                </a:solidFill>
                <a:effectLst/>
                <a:latin typeface="Google Sans"/>
              </a:rPr>
              <a:t>Artículos 12, 57 y 75 de la Ley 2381 de 2024, </a:t>
            </a:r>
            <a:r>
              <a:rPr lang="es-ES" sz="800" b="0" i="0" dirty="0">
                <a:solidFill>
                  <a:srgbClr val="001D35"/>
                </a:solidFill>
                <a:effectLst/>
                <a:latin typeface="+mj-lt"/>
              </a:rPr>
              <a:t>reglamentados por el Decreto 1225 de 2024, el cual entró en vigor para establecer normas sobre la selección de la administradora del componente complementario de ahorro individual, el régimen de transición y la oportunidad de traslado de los afiliados. </a:t>
            </a:r>
            <a:endParaRPr lang="es-CO" sz="800" dirty="0">
              <a:solidFill>
                <a:schemeClr val="tx1">
                  <a:lumMod val="50000"/>
                </a:schemeClr>
              </a:solidFill>
              <a:latin typeface="+mj-lt"/>
            </a:endParaRPr>
          </a:p>
        </p:txBody>
      </p:sp>
    </p:spTree>
    <p:extLst>
      <p:ext uri="{BB962C8B-B14F-4D97-AF65-F5344CB8AC3E}">
        <p14:creationId xmlns:p14="http://schemas.microsoft.com/office/powerpoint/2010/main" val="4587977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14A4295-06DC-4C2F-BD0F-59F6EDF85525}"/>
              </a:ext>
            </a:extLst>
          </p:cNvPr>
          <p:cNvSpPr>
            <a:spLocks noGrp="1"/>
          </p:cNvSpPr>
          <p:nvPr>
            <p:ph type="title"/>
          </p:nvPr>
        </p:nvSpPr>
        <p:spPr/>
        <p:txBody>
          <a:bodyPr/>
          <a:lstStyle/>
          <a:p>
            <a:r>
              <a:rPr lang="es-MX"/>
              <a:t>Es hora de recordar lo visto:</a:t>
            </a:r>
            <a:endParaRPr lang="en-US"/>
          </a:p>
        </p:txBody>
      </p:sp>
      <p:sp>
        <p:nvSpPr>
          <p:cNvPr id="3" name="Google Shape;1571;p53">
            <a:extLst>
              <a:ext uri="{FF2B5EF4-FFF2-40B4-BE49-F238E27FC236}">
                <a16:creationId xmlns:a16="http://schemas.microsoft.com/office/drawing/2014/main" id="{63BB93CC-6AD9-43EA-8265-E2C948F62CD9}"/>
              </a:ext>
            </a:extLst>
          </p:cNvPr>
          <p:cNvSpPr/>
          <p:nvPr/>
        </p:nvSpPr>
        <p:spPr>
          <a:xfrm flipH="1">
            <a:off x="1676399" y="2700442"/>
            <a:ext cx="6552562" cy="505833"/>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accent2">
              <a:lumMod val="40000"/>
              <a:lumOff val="60000"/>
            </a:schemeClr>
          </a:solidFill>
          <a:ln>
            <a:solidFill>
              <a:schemeClr val="accent2">
                <a:lumMod val="40000"/>
                <a:lumOff val="60000"/>
              </a:schemeClr>
            </a:solidFill>
          </a:ln>
        </p:spPr>
        <p:txBody>
          <a:bodyPr spcFirstLastPara="1" wrap="square" lIns="91425" tIns="91425" rIns="91425" bIns="91425" anchor="ctr" anchorCtr="0">
            <a:noAutofit/>
          </a:bodyPr>
          <a:lstStyle/>
          <a:p>
            <a:pPr marL="90488" lvl="0" defTabSz="795338" rtl="0">
              <a:spcBef>
                <a:spcPts val="0"/>
              </a:spcBef>
              <a:spcAft>
                <a:spcPts val="0"/>
              </a:spcAft>
              <a:buNone/>
              <a:tabLst>
                <a:tab pos="4933950" algn="l"/>
                <a:tab pos="5646738" algn="l"/>
              </a:tabLst>
            </a:pPr>
            <a:r>
              <a:rPr lang="es-CO" sz="1200" dirty="0">
                <a:solidFill>
                  <a:schemeClr val="tx1">
                    <a:lumMod val="50000"/>
                  </a:schemeClr>
                </a:solidFill>
                <a:latin typeface="Alegreya Sans ExtraBold"/>
              </a:rPr>
              <a:t>Garantizar las prestaciones económicas y de salud a quienes tienen una relación laboral o capacidad económica suficiente para afiliarse al sistema.</a:t>
            </a:r>
          </a:p>
        </p:txBody>
      </p:sp>
      <p:sp>
        <p:nvSpPr>
          <p:cNvPr id="4" name="Google Shape;1571;p53">
            <a:extLst>
              <a:ext uri="{FF2B5EF4-FFF2-40B4-BE49-F238E27FC236}">
                <a16:creationId xmlns:a16="http://schemas.microsoft.com/office/drawing/2014/main" id="{A7D446E3-EFD6-49E6-80EA-A36C02C1D249}"/>
              </a:ext>
            </a:extLst>
          </p:cNvPr>
          <p:cNvSpPr/>
          <p:nvPr/>
        </p:nvSpPr>
        <p:spPr>
          <a:xfrm flipH="1">
            <a:off x="124383" y="2065917"/>
            <a:ext cx="8664234" cy="505833"/>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90488" lvl="0" algn="just" defTabSz="795338" rtl="0">
              <a:lnSpc>
                <a:spcPct val="150000"/>
              </a:lnSpc>
              <a:spcBef>
                <a:spcPts val="0"/>
              </a:spcBef>
              <a:spcAft>
                <a:spcPts val="0"/>
              </a:spcAft>
              <a:buNone/>
              <a:tabLst>
                <a:tab pos="4933950" algn="l"/>
                <a:tab pos="5646738" algn="l"/>
              </a:tabLst>
            </a:pPr>
            <a:r>
              <a:rPr lang="es-CO" sz="1200" b="1" dirty="0">
                <a:solidFill>
                  <a:schemeClr val="tx1">
                    <a:lumMod val="50000"/>
                  </a:schemeClr>
                </a:solidFill>
                <a:latin typeface="Alegreya Sans ExtraBold"/>
              </a:rPr>
              <a:t>Selecciona cuál es uno de los  objetivo del SSSI:</a:t>
            </a:r>
            <a:endParaRPr lang="es-CO" sz="1800" b="1" dirty="0">
              <a:solidFill>
                <a:schemeClr val="tx1">
                  <a:lumMod val="50000"/>
                </a:schemeClr>
              </a:solidFill>
              <a:latin typeface="Alegreya Sans ExtraBold"/>
            </a:endParaRPr>
          </a:p>
        </p:txBody>
      </p:sp>
      <p:sp>
        <p:nvSpPr>
          <p:cNvPr id="5" name="Google Shape;1571;p53">
            <a:extLst>
              <a:ext uri="{FF2B5EF4-FFF2-40B4-BE49-F238E27FC236}">
                <a16:creationId xmlns:a16="http://schemas.microsoft.com/office/drawing/2014/main" id="{D26183E7-7959-4350-8AAF-E6921E924DBF}"/>
              </a:ext>
            </a:extLst>
          </p:cNvPr>
          <p:cNvSpPr/>
          <p:nvPr/>
        </p:nvSpPr>
        <p:spPr>
          <a:xfrm flipH="1">
            <a:off x="1295719" y="3340842"/>
            <a:ext cx="6552562" cy="505833"/>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accent2">
              <a:lumMod val="40000"/>
              <a:lumOff val="60000"/>
            </a:schemeClr>
          </a:solidFill>
          <a:ln>
            <a:solidFill>
              <a:schemeClr val="accent2">
                <a:lumMod val="40000"/>
                <a:lumOff val="60000"/>
              </a:schemeClr>
            </a:solidFill>
          </a:ln>
        </p:spPr>
        <p:txBody>
          <a:bodyPr spcFirstLastPara="1" wrap="square" lIns="91425" tIns="91425" rIns="91425" bIns="91425" anchor="ctr" anchorCtr="0">
            <a:noAutofit/>
          </a:bodyPr>
          <a:lstStyle/>
          <a:p>
            <a:pPr marL="90488" lvl="0" defTabSz="795338" rtl="0">
              <a:spcBef>
                <a:spcPts val="0"/>
              </a:spcBef>
              <a:spcAft>
                <a:spcPts val="0"/>
              </a:spcAft>
              <a:buNone/>
              <a:tabLst>
                <a:tab pos="4933950" algn="l"/>
                <a:tab pos="5646738" algn="l"/>
              </a:tabLst>
            </a:pPr>
            <a:r>
              <a:rPr lang="es-CO" sz="1200">
                <a:solidFill>
                  <a:schemeClr val="tx1">
                    <a:lumMod val="50000"/>
                  </a:schemeClr>
                </a:solidFill>
                <a:latin typeface="Alegreya Sans ExtraBold"/>
              </a:rPr>
              <a:t>Promover el aumento de impuestos y tributos al sector productivo y financiero del país.</a:t>
            </a:r>
          </a:p>
        </p:txBody>
      </p:sp>
      <p:sp>
        <p:nvSpPr>
          <p:cNvPr id="6" name="Google Shape;1571;p53">
            <a:extLst>
              <a:ext uri="{FF2B5EF4-FFF2-40B4-BE49-F238E27FC236}">
                <a16:creationId xmlns:a16="http://schemas.microsoft.com/office/drawing/2014/main" id="{39B72F52-30B9-4538-80FE-7281C278FE64}"/>
              </a:ext>
            </a:extLst>
          </p:cNvPr>
          <p:cNvSpPr/>
          <p:nvPr/>
        </p:nvSpPr>
        <p:spPr>
          <a:xfrm flipH="1">
            <a:off x="816863" y="3975367"/>
            <a:ext cx="6552562" cy="505833"/>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accent2">
              <a:lumMod val="40000"/>
              <a:lumOff val="60000"/>
            </a:schemeClr>
          </a:solidFill>
          <a:ln>
            <a:solidFill>
              <a:schemeClr val="accent2">
                <a:lumMod val="40000"/>
                <a:lumOff val="60000"/>
              </a:schemeClr>
            </a:solidFill>
          </a:ln>
        </p:spPr>
        <p:txBody>
          <a:bodyPr spcFirstLastPara="1" wrap="square" lIns="91425" tIns="91425" rIns="91425" bIns="91425" anchor="ctr" anchorCtr="0">
            <a:noAutofit/>
          </a:bodyPr>
          <a:lstStyle/>
          <a:p>
            <a:pPr marL="90488" lvl="0" defTabSz="795338" rtl="0">
              <a:spcBef>
                <a:spcPts val="0"/>
              </a:spcBef>
              <a:spcAft>
                <a:spcPts val="0"/>
              </a:spcAft>
              <a:buNone/>
              <a:tabLst>
                <a:tab pos="4933950" algn="l"/>
                <a:tab pos="5646738" algn="l"/>
              </a:tabLst>
            </a:pPr>
            <a:r>
              <a:rPr lang="es-CO" sz="1200" dirty="0">
                <a:solidFill>
                  <a:schemeClr val="tx1">
                    <a:lumMod val="50000"/>
                  </a:schemeClr>
                </a:solidFill>
                <a:latin typeface="Alegreya Sans ExtraBold"/>
              </a:rPr>
              <a:t>Permitir que poblaciones y comunidades especiales accedan al sistema subsidiado  y al otorgamiento de las prestaciones en forma integral.</a:t>
            </a:r>
          </a:p>
        </p:txBody>
      </p:sp>
      <p:sp>
        <p:nvSpPr>
          <p:cNvPr id="7" name="Flecha: a la derecha 6">
            <a:extLst>
              <a:ext uri="{FF2B5EF4-FFF2-40B4-BE49-F238E27FC236}">
                <a16:creationId xmlns:a16="http://schemas.microsoft.com/office/drawing/2014/main" id="{832BADCE-7DA5-4845-9985-E31C2A395FB3}"/>
              </a:ext>
            </a:extLst>
          </p:cNvPr>
          <p:cNvSpPr/>
          <p:nvPr/>
        </p:nvSpPr>
        <p:spPr>
          <a:xfrm>
            <a:off x="8329012" y="2477475"/>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a:solidFill>
                  <a:schemeClr val="tx1">
                    <a:lumMod val="50000"/>
                  </a:schemeClr>
                </a:solidFill>
              </a:rPr>
              <a:t>Transición</a:t>
            </a:r>
            <a:endParaRPr lang="en-US" sz="900">
              <a:solidFill>
                <a:schemeClr val="tx1">
                  <a:lumMod val="50000"/>
                </a:schemeClr>
              </a:solidFill>
            </a:endParaRPr>
          </a:p>
        </p:txBody>
      </p:sp>
    </p:spTree>
    <p:extLst>
      <p:ext uri="{BB962C8B-B14F-4D97-AF65-F5344CB8AC3E}">
        <p14:creationId xmlns:p14="http://schemas.microsoft.com/office/powerpoint/2010/main" val="31114941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82"/>
        <p:cNvGrpSpPr/>
        <p:nvPr/>
      </p:nvGrpSpPr>
      <p:grpSpPr>
        <a:xfrm>
          <a:off x="0" y="0"/>
          <a:ext cx="0" cy="0"/>
          <a:chOff x="0" y="0"/>
          <a:chExt cx="0" cy="0"/>
        </a:xfrm>
      </p:grpSpPr>
      <p:sp>
        <p:nvSpPr>
          <p:cNvPr id="483" name="Google Shape;483;p31"/>
          <p:cNvSpPr/>
          <p:nvPr/>
        </p:nvSpPr>
        <p:spPr>
          <a:xfrm>
            <a:off x="495250" y="447000"/>
            <a:ext cx="4896051" cy="572620"/>
          </a:xfrm>
          <a:custGeom>
            <a:avLst/>
            <a:gdLst/>
            <a:ahLst/>
            <a:cxnLst/>
            <a:rect l="l" t="t" r="r" b="b"/>
            <a:pathLst>
              <a:path w="251531" h="78200" extrusionOk="0">
                <a:moveTo>
                  <a:pt x="0" y="0"/>
                </a:moveTo>
                <a:lnTo>
                  <a:pt x="4353" y="78200"/>
                </a:lnTo>
                <a:lnTo>
                  <a:pt x="237343" y="78200"/>
                </a:lnTo>
                <a:lnTo>
                  <a:pt x="251531" y="5482"/>
                </a:lnTo>
                <a:close/>
              </a:path>
            </a:pathLst>
          </a:custGeom>
          <a:solidFill>
            <a:schemeClr val="lt2"/>
          </a:solidFill>
          <a:ln>
            <a:noFill/>
          </a:ln>
        </p:spPr>
        <p:txBody>
          <a:bodyPr/>
          <a:lstStyle/>
          <a:p>
            <a:endParaRPr lang="es-CO"/>
          </a:p>
        </p:txBody>
      </p:sp>
      <p:sp>
        <p:nvSpPr>
          <p:cNvPr id="484" name="Google Shape;484;p31"/>
          <p:cNvSpPr txBox="1">
            <a:spLocks noGrp="1"/>
          </p:cNvSpPr>
          <p:nvPr>
            <p:ph type="title"/>
          </p:nvPr>
        </p:nvSpPr>
        <p:spPr>
          <a:xfrm>
            <a:off x="720000" y="445025"/>
            <a:ext cx="4214100" cy="572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a:t>Objetivo</a:t>
            </a:r>
            <a:endParaRPr/>
          </a:p>
        </p:txBody>
      </p:sp>
      <p:sp>
        <p:nvSpPr>
          <p:cNvPr id="485" name="Google Shape;485;p31"/>
          <p:cNvSpPr txBox="1">
            <a:spLocks noGrp="1"/>
          </p:cNvSpPr>
          <p:nvPr>
            <p:ph type="body" idx="1"/>
          </p:nvPr>
        </p:nvSpPr>
        <p:spPr>
          <a:xfrm>
            <a:off x="410870" y="1264177"/>
            <a:ext cx="5681416" cy="2951496"/>
          </a:xfrm>
          <a:prstGeom prst="rect">
            <a:avLst/>
          </a:prstGeom>
        </p:spPr>
        <p:txBody>
          <a:bodyPr spcFirstLastPara="1" wrap="square" lIns="91425" tIns="91425" rIns="91425" bIns="91425" anchor="b" anchorCtr="0">
            <a:noAutofit/>
          </a:bodyPr>
          <a:lstStyle/>
          <a:p>
            <a:pPr marL="0" lvl="0" indent="0" algn="just" rtl="0">
              <a:lnSpc>
                <a:spcPct val="100000"/>
              </a:lnSpc>
              <a:spcBef>
                <a:spcPts val="0"/>
              </a:spcBef>
              <a:spcAft>
                <a:spcPts val="0"/>
              </a:spcAft>
              <a:buNone/>
            </a:pPr>
            <a:r>
              <a:rPr lang="es-CO" sz="1400" dirty="0">
                <a:solidFill>
                  <a:schemeClr val="tx1">
                    <a:lumMod val="50000"/>
                  </a:schemeClr>
                </a:solidFill>
              </a:rPr>
              <a:t>La propuesta de curso “</a:t>
            </a:r>
            <a:r>
              <a:rPr lang="es-CO" sz="1400" b="1" dirty="0">
                <a:solidFill>
                  <a:schemeClr val="tx1">
                    <a:lumMod val="50000"/>
                  </a:schemeClr>
                </a:solidFill>
              </a:rPr>
              <a:t>Sistema de la Seguridad Social Integral para todos</a:t>
            </a:r>
            <a:r>
              <a:rPr lang="es-CO" sz="1400" dirty="0">
                <a:solidFill>
                  <a:schemeClr val="tx1">
                    <a:lumMod val="50000"/>
                  </a:schemeClr>
                </a:solidFill>
              </a:rPr>
              <a:t>”, pone a disposición a los ciudadanos un </a:t>
            </a:r>
            <a:r>
              <a:rPr lang="es-CO" sz="1400" b="1" dirty="0">
                <a:solidFill>
                  <a:schemeClr val="tx1">
                    <a:lumMod val="50000"/>
                  </a:schemeClr>
                </a:solidFill>
              </a:rPr>
              <a:t>recurso interactivo </a:t>
            </a:r>
            <a:r>
              <a:rPr lang="es-CO" sz="1400" dirty="0">
                <a:solidFill>
                  <a:schemeClr val="tx1">
                    <a:lumMod val="50000"/>
                  </a:schemeClr>
                </a:solidFill>
              </a:rPr>
              <a:t>y lúdico que recopila los principales aspectos del </a:t>
            </a:r>
            <a:r>
              <a:rPr lang="es-CO" sz="1400" b="1" dirty="0">
                <a:solidFill>
                  <a:schemeClr val="tx1">
                    <a:lumMod val="50000"/>
                  </a:schemeClr>
                </a:solidFill>
              </a:rPr>
              <a:t>Sistema de la Seguridad Social integral –SSSI </a:t>
            </a:r>
            <a:r>
              <a:rPr lang="es-CO" sz="1400" dirty="0">
                <a:solidFill>
                  <a:schemeClr val="tx1">
                    <a:lumMod val="50000"/>
                  </a:schemeClr>
                </a:solidFill>
              </a:rPr>
              <a:t>enfocado en los independientes</a:t>
            </a:r>
            <a:r>
              <a:rPr lang="es-CO" sz="1400" b="1" dirty="0">
                <a:solidFill>
                  <a:schemeClr val="tx1">
                    <a:lumMod val="50000"/>
                  </a:schemeClr>
                </a:solidFill>
              </a:rPr>
              <a:t>. </a:t>
            </a:r>
            <a:r>
              <a:rPr lang="es-CO" sz="1400" dirty="0">
                <a:solidFill>
                  <a:schemeClr val="tx1">
                    <a:lumMod val="50000"/>
                  </a:schemeClr>
                </a:solidFill>
              </a:rPr>
              <a:t>El curso contiene un documento que ejemplifica los conceptos vistos. Al finalizar cada unidad temática se proponen ejercicios que le permitirán al ciudadano recordar los principales conceptos abordados y ponerlos en práctica en diferentes contextos.</a:t>
            </a:r>
          </a:p>
          <a:p>
            <a:pPr marL="0" lvl="0" indent="0" algn="just" rtl="0">
              <a:lnSpc>
                <a:spcPct val="100000"/>
              </a:lnSpc>
              <a:spcBef>
                <a:spcPts val="0"/>
              </a:spcBef>
              <a:spcAft>
                <a:spcPts val="0"/>
              </a:spcAft>
              <a:buNone/>
            </a:pPr>
            <a:endParaRPr lang="es-CO" sz="1400" dirty="0">
              <a:solidFill>
                <a:schemeClr val="tx1">
                  <a:lumMod val="50000"/>
                </a:schemeClr>
              </a:solidFill>
            </a:endParaRPr>
          </a:p>
          <a:p>
            <a:pPr marL="0" lvl="0" indent="0" algn="just" rtl="0">
              <a:lnSpc>
                <a:spcPct val="100000"/>
              </a:lnSpc>
              <a:spcBef>
                <a:spcPts val="0"/>
              </a:spcBef>
              <a:spcAft>
                <a:spcPts val="0"/>
              </a:spcAft>
              <a:buNone/>
            </a:pPr>
            <a:r>
              <a:rPr lang="es-CO" sz="1400" dirty="0">
                <a:solidFill>
                  <a:schemeClr val="tx1">
                    <a:lumMod val="50000"/>
                  </a:schemeClr>
                </a:solidFill>
              </a:rPr>
              <a:t>El curso contará con un test presaber y un test final. Como recursos adicionales, puede acceder a un glosario para consultar e identificar conceptos, leyes, principios, entre otros. </a:t>
            </a:r>
            <a:endParaRPr lang="en-US" sz="1100" dirty="0">
              <a:solidFill>
                <a:schemeClr val="tx1">
                  <a:lumMod val="50000"/>
                </a:schemeClr>
              </a:solidFill>
            </a:endParaRPr>
          </a:p>
        </p:txBody>
      </p:sp>
      <p:pic>
        <p:nvPicPr>
          <p:cNvPr id="5" name="Picture 2" descr="Unidad de Gestión Pensional y Parafiscales - G Suite SSO, Ingreso a G Suite">
            <a:extLst>
              <a:ext uri="{FF2B5EF4-FFF2-40B4-BE49-F238E27FC236}">
                <a16:creationId xmlns:a16="http://schemas.microsoft.com/office/drawing/2014/main" id="{9769EB44-A892-42D6-A4ED-838572528F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42" y="0"/>
            <a:ext cx="994008" cy="391435"/>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oogle Shape;1973;p55">
            <a:extLst>
              <a:ext uri="{FF2B5EF4-FFF2-40B4-BE49-F238E27FC236}">
                <a16:creationId xmlns:a16="http://schemas.microsoft.com/office/drawing/2014/main" id="{38E7A3DD-3EC5-44F8-935D-91B2B3AD1D04}"/>
              </a:ext>
            </a:extLst>
          </p:cNvPr>
          <p:cNvGrpSpPr/>
          <p:nvPr/>
        </p:nvGrpSpPr>
        <p:grpSpPr>
          <a:xfrm>
            <a:off x="6454140" y="1187977"/>
            <a:ext cx="2400910" cy="3391643"/>
            <a:chOff x="6614450" y="1676363"/>
            <a:chExt cx="1886547" cy="2759087"/>
          </a:xfrm>
        </p:grpSpPr>
        <p:sp>
          <p:nvSpPr>
            <p:cNvPr id="7" name="Google Shape;1974;p55">
              <a:extLst>
                <a:ext uri="{FF2B5EF4-FFF2-40B4-BE49-F238E27FC236}">
                  <a16:creationId xmlns:a16="http://schemas.microsoft.com/office/drawing/2014/main" id="{FDBA77EB-AA1F-46F7-B106-A4FBECDD0B73}"/>
                </a:ext>
              </a:extLst>
            </p:cNvPr>
            <p:cNvSpPr/>
            <p:nvPr/>
          </p:nvSpPr>
          <p:spPr>
            <a:xfrm>
              <a:off x="7422276" y="3078951"/>
              <a:ext cx="693884" cy="747374"/>
            </a:xfrm>
            <a:custGeom>
              <a:avLst/>
              <a:gdLst/>
              <a:ahLst/>
              <a:cxnLst/>
              <a:rect l="l" t="t" r="r" b="b"/>
              <a:pathLst>
                <a:path w="19004" h="20469" extrusionOk="0">
                  <a:moveTo>
                    <a:pt x="15431" y="0"/>
                  </a:moveTo>
                  <a:lnTo>
                    <a:pt x="1" y="20467"/>
                  </a:lnTo>
                  <a:lnTo>
                    <a:pt x="14407" y="20467"/>
                  </a:lnTo>
                  <a:cubicBezTo>
                    <a:pt x="14407" y="20467"/>
                    <a:pt x="14451" y="20468"/>
                    <a:pt x="14529" y="20468"/>
                  </a:cubicBezTo>
                  <a:cubicBezTo>
                    <a:pt x="15256" y="20468"/>
                    <a:pt x="19003" y="20342"/>
                    <a:pt x="19003" y="17740"/>
                  </a:cubicBezTo>
                  <a:lnTo>
                    <a:pt x="19003"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975;p55">
              <a:extLst>
                <a:ext uri="{FF2B5EF4-FFF2-40B4-BE49-F238E27FC236}">
                  <a16:creationId xmlns:a16="http://schemas.microsoft.com/office/drawing/2014/main" id="{C539C9BB-952C-4BDE-B2FC-E118F13FCCA6}"/>
                </a:ext>
              </a:extLst>
            </p:cNvPr>
            <p:cNvSpPr/>
            <p:nvPr/>
          </p:nvSpPr>
          <p:spPr>
            <a:xfrm>
              <a:off x="8075308" y="2686328"/>
              <a:ext cx="367389" cy="513877"/>
            </a:xfrm>
            <a:custGeom>
              <a:avLst/>
              <a:gdLst/>
              <a:ahLst/>
              <a:cxnLst/>
              <a:rect l="l" t="t" r="r" b="b"/>
              <a:pathLst>
                <a:path w="10062" h="14074" extrusionOk="0">
                  <a:moveTo>
                    <a:pt x="1" y="1"/>
                  </a:moveTo>
                  <a:lnTo>
                    <a:pt x="1" y="14074"/>
                  </a:lnTo>
                  <a:lnTo>
                    <a:pt x="10062" y="14074"/>
                  </a:lnTo>
                  <a:lnTo>
                    <a:pt x="1006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976;p55">
              <a:extLst>
                <a:ext uri="{FF2B5EF4-FFF2-40B4-BE49-F238E27FC236}">
                  <a16:creationId xmlns:a16="http://schemas.microsoft.com/office/drawing/2014/main" id="{6AC89F9A-D174-4235-AF86-F26615395018}"/>
                </a:ext>
              </a:extLst>
            </p:cNvPr>
            <p:cNvSpPr/>
            <p:nvPr/>
          </p:nvSpPr>
          <p:spPr>
            <a:xfrm>
              <a:off x="8294884" y="2546763"/>
              <a:ext cx="206113" cy="288266"/>
            </a:xfrm>
            <a:custGeom>
              <a:avLst/>
              <a:gdLst/>
              <a:ahLst/>
              <a:cxnLst/>
              <a:rect l="l" t="t" r="r" b="b"/>
              <a:pathLst>
                <a:path w="5645" h="7895" extrusionOk="0">
                  <a:moveTo>
                    <a:pt x="1" y="1"/>
                  </a:moveTo>
                  <a:lnTo>
                    <a:pt x="1" y="7895"/>
                  </a:lnTo>
                  <a:lnTo>
                    <a:pt x="5644" y="7895"/>
                  </a:lnTo>
                  <a:lnTo>
                    <a:pt x="5644" y="1"/>
                  </a:lnTo>
                  <a:close/>
                </a:path>
              </a:pathLst>
            </a:custGeom>
            <a:solidFill>
              <a:srgbClr val="E7EB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977;p55">
              <a:extLst>
                <a:ext uri="{FF2B5EF4-FFF2-40B4-BE49-F238E27FC236}">
                  <a16:creationId xmlns:a16="http://schemas.microsoft.com/office/drawing/2014/main" id="{C41B1EA3-C9EF-4962-8C72-5E4785D40EDF}"/>
                </a:ext>
              </a:extLst>
            </p:cNvPr>
            <p:cNvSpPr/>
            <p:nvPr/>
          </p:nvSpPr>
          <p:spPr>
            <a:xfrm>
              <a:off x="8294884" y="2546763"/>
              <a:ext cx="206113" cy="288266"/>
            </a:xfrm>
            <a:custGeom>
              <a:avLst/>
              <a:gdLst/>
              <a:ahLst/>
              <a:cxnLst/>
              <a:rect l="l" t="t" r="r" b="b"/>
              <a:pathLst>
                <a:path w="5645" h="7895" extrusionOk="0">
                  <a:moveTo>
                    <a:pt x="1" y="1"/>
                  </a:moveTo>
                  <a:lnTo>
                    <a:pt x="1" y="7895"/>
                  </a:lnTo>
                  <a:lnTo>
                    <a:pt x="5644" y="7895"/>
                  </a:lnTo>
                  <a:lnTo>
                    <a:pt x="5644"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978;p55">
              <a:extLst>
                <a:ext uri="{FF2B5EF4-FFF2-40B4-BE49-F238E27FC236}">
                  <a16:creationId xmlns:a16="http://schemas.microsoft.com/office/drawing/2014/main" id="{549F8EF1-4FA5-47E4-BE9D-D8A15FDD00C0}"/>
                </a:ext>
              </a:extLst>
            </p:cNvPr>
            <p:cNvSpPr/>
            <p:nvPr/>
          </p:nvSpPr>
          <p:spPr>
            <a:xfrm>
              <a:off x="7810122" y="1676363"/>
              <a:ext cx="474736" cy="318243"/>
            </a:xfrm>
            <a:custGeom>
              <a:avLst/>
              <a:gdLst/>
              <a:ahLst/>
              <a:cxnLst/>
              <a:rect l="l" t="t" r="r" b="b"/>
              <a:pathLst>
                <a:path w="13002" h="8716" extrusionOk="0">
                  <a:moveTo>
                    <a:pt x="13002" y="1"/>
                  </a:moveTo>
                  <a:lnTo>
                    <a:pt x="0" y="417"/>
                  </a:lnTo>
                  <a:lnTo>
                    <a:pt x="441" y="8716"/>
                  </a:lnTo>
                  <a:lnTo>
                    <a:pt x="12359" y="8716"/>
                  </a:lnTo>
                  <a:lnTo>
                    <a:pt x="13002" y="1"/>
                  </a:lnTo>
                  <a:close/>
                </a:path>
              </a:pathLst>
            </a:custGeom>
            <a:solidFill>
              <a:srgbClr val="E7EB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979;p55">
              <a:extLst>
                <a:ext uri="{FF2B5EF4-FFF2-40B4-BE49-F238E27FC236}">
                  <a16:creationId xmlns:a16="http://schemas.microsoft.com/office/drawing/2014/main" id="{DF981DA5-C5CB-4C61-BC07-0A6323DDE5E7}"/>
                </a:ext>
              </a:extLst>
            </p:cNvPr>
            <p:cNvSpPr/>
            <p:nvPr/>
          </p:nvSpPr>
          <p:spPr>
            <a:xfrm>
              <a:off x="7810122" y="1676363"/>
              <a:ext cx="474736" cy="318243"/>
            </a:xfrm>
            <a:custGeom>
              <a:avLst/>
              <a:gdLst/>
              <a:ahLst/>
              <a:cxnLst/>
              <a:rect l="l" t="t" r="r" b="b"/>
              <a:pathLst>
                <a:path w="13002" h="8716" extrusionOk="0">
                  <a:moveTo>
                    <a:pt x="13002" y="1"/>
                  </a:moveTo>
                  <a:lnTo>
                    <a:pt x="0" y="417"/>
                  </a:lnTo>
                  <a:lnTo>
                    <a:pt x="441" y="8716"/>
                  </a:lnTo>
                  <a:lnTo>
                    <a:pt x="12359" y="8716"/>
                  </a:lnTo>
                  <a:lnTo>
                    <a:pt x="13002"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980;p55">
              <a:extLst>
                <a:ext uri="{FF2B5EF4-FFF2-40B4-BE49-F238E27FC236}">
                  <a16:creationId xmlns:a16="http://schemas.microsoft.com/office/drawing/2014/main" id="{7410A4C5-D642-446F-89A6-2A853077E995}"/>
                </a:ext>
              </a:extLst>
            </p:cNvPr>
            <p:cNvSpPr/>
            <p:nvPr/>
          </p:nvSpPr>
          <p:spPr>
            <a:xfrm>
              <a:off x="6614450" y="1835500"/>
              <a:ext cx="801267" cy="955130"/>
            </a:xfrm>
            <a:custGeom>
              <a:avLst/>
              <a:gdLst/>
              <a:ahLst/>
              <a:cxnLst/>
              <a:rect l="l" t="t" r="r" b="b"/>
              <a:pathLst>
                <a:path w="21945" h="26159" extrusionOk="0">
                  <a:moveTo>
                    <a:pt x="4144" y="0"/>
                  </a:moveTo>
                  <a:lnTo>
                    <a:pt x="1" y="4310"/>
                  </a:lnTo>
                  <a:lnTo>
                    <a:pt x="1" y="26158"/>
                  </a:lnTo>
                  <a:lnTo>
                    <a:pt x="21944" y="26158"/>
                  </a:lnTo>
                  <a:lnTo>
                    <a:pt x="2194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981;p55">
              <a:extLst>
                <a:ext uri="{FF2B5EF4-FFF2-40B4-BE49-F238E27FC236}">
                  <a16:creationId xmlns:a16="http://schemas.microsoft.com/office/drawing/2014/main" id="{5CC0B633-5716-4158-9721-B609E4B6A2CB}"/>
                </a:ext>
              </a:extLst>
            </p:cNvPr>
            <p:cNvSpPr/>
            <p:nvPr/>
          </p:nvSpPr>
          <p:spPr>
            <a:xfrm>
              <a:off x="6614450" y="1835500"/>
              <a:ext cx="151344" cy="174347"/>
            </a:xfrm>
            <a:custGeom>
              <a:avLst/>
              <a:gdLst/>
              <a:ahLst/>
              <a:cxnLst/>
              <a:rect l="l" t="t" r="r" b="b"/>
              <a:pathLst>
                <a:path w="4145" h="4775" extrusionOk="0">
                  <a:moveTo>
                    <a:pt x="4144" y="0"/>
                  </a:moveTo>
                  <a:lnTo>
                    <a:pt x="1" y="4310"/>
                  </a:lnTo>
                  <a:lnTo>
                    <a:pt x="3442" y="4775"/>
                  </a:lnTo>
                  <a:lnTo>
                    <a:pt x="4144" y="0"/>
                  </a:lnTo>
                  <a:close/>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982;p55">
              <a:extLst>
                <a:ext uri="{FF2B5EF4-FFF2-40B4-BE49-F238E27FC236}">
                  <a16:creationId xmlns:a16="http://schemas.microsoft.com/office/drawing/2014/main" id="{6D6E7731-AB18-4CB6-81A3-B6D3A7C527A3}"/>
                </a:ext>
              </a:extLst>
            </p:cNvPr>
            <p:cNvSpPr/>
            <p:nvPr/>
          </p:nvSpPr>
          <p:spPr>
            <a:xfrm>
              <a:off x="7348366" y="1876800"/>
              <a:ext cx="24829" cy="24828"/>
            </a:xfrm>
            <a:custGeom>
              <a:avLst/>
              <a:gdLst/>
              <a:ahLst/>
              <a:cxnLst/>
              <a:rect l="l" t="t" r="r" b="b"/>
              <a:pathLst>
                <a:path w="680" h="680" extrusionOk="0">
                  <a:moveTo>
                    <a:pt x="346" y="0"/>
                  </a:moveTo>
                  <a:cubicBezTo>
                    <a:pt x="144" y="0"/>
                    <a:pt x="1" y="143"/>
                    <a:pt x="1" y="346"/>
                  </a:cubicBezTo>
                  <a:cubicBezTo>
                    <a:pt x="1" y="536"/>
                    <a:pt x="144" y="679"/>
                    <a:pt x="346" y="679"/>
                  </a:cubicBezTo>
                  <a:cubicBezTo>
                    <a:pt x="537" y="679"/>
                    <a:pt x="679" y="536"/>
                    <a:pt x="679" y="346"/>
                  </a:cubicBezTo>
                  <a:cubicBezTo>
                    <a:pt x="679" y="167"/>
                    <a:pt x="537" y="0"/>
                    <a:pt x="34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983;p55">
              <a:extLst>
                <a:ext uri="{FF2B5EF4-FFF2-40B4-BE49-F238E27FC236}">
                  <a16:creationId xmlns:a16="http://schemas.microsoft.com/office/drawing/2014/main" id="{545F5E67-87B8-41AC-8F65-95C323BF9E7A}"/>
                </a:ext>
              </a:extLst>
            </p:cNvPr>
            <p:cNvSpPr/>
            <p:nvPr/>
          </p:nvSpPr>
          <p:spPr>
            <a:xfrm>
              <a:off x="6705340" y="2058980"/>
              <a:ext cx="619946" cy="45239"/>
            </a:xfrm>
            <a:custGeom>
              <a:avLst/>
              <a:gdLst/>
              <a:ahLst/>
              <a:cxnLst/>
              <a:rect l="l" t="t" r="r" b="b"/>
              <a:pathLst>
                <a:path w="16979" h="1239" extrusionOk="0">
                  <a:moveTo>
                    <a:pt x="0" y="0"/>
                  </a:moveTo>
                  <a:lnTo>
                    <a:pt x="0" y="1238"/>
                  </a:lnTo>
                  <a:lnTo>
                    <a:pt x="16979" y="1238"/>
                  </a:lnTo>
                  <a:lnTo>
                    <a:pt x="1697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984;p55">
              <a:extLst>
                <a:ext uri="{FF2B5EF4-FFF2-40B4-BE49-F238E27FC236}">
                  <a16:creationId xmlns:a16="http://schemas.microsoft.com/office/drawing/2014/main" id="{71B4CFCB-D643-4A90-A84F-DA6C89E02CF3}"/>
                </a:ext>
              </a:extLst>
            </p:cNvPr>
            <p:cNvSpPr/>
            <p:nvPr/>
          </p:nvSpPr>
          <p:spPr>
            <a:xfrm>
              <a:off x="6705340" y="2058980"/>
              <a:ext cx="619946" cy="45239"/>
            </a:xfrm>
            <a:custGeom>
              <a:avLst/>
              <a:gdLst/>
              <a:ahLst/>
              <a:cxnLst/>
              <a:rect l="l" t="t" r="r" b="b"/>
              <a:pathLst>
                <a:path w="16979" h="1239" extrusionOk="0">
                  <a:moveTo>
                    <a:pt x="0" y="0"/>
                  </a:moveTo>
                  <a:lnTo>
                    <a:pt x="0" y="1238"/>
                  </a:lnTo>
                  <a:lnTo>
                    <a:pt x="16979" y="1238"/>
                  </a:lnTo>
                  <a:lnTo>
                    <a:pt x="1697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985;p55">
              <a:extLst>
                <a:ext uri="{FF2B5EF4-FFF2-40B4-BE49-F238E27FC236}">
                  <a16:creationId xmlns:a16="http://schemas.microsoft.com/office/drawing/2014/main" id="{1C46F27E-F1BB-44F1-AF26-AED906840800}"/>
                </a:ext>
              </a:extLst>
            </p:cNvPr>
            <p:cNvSpPr/>
            <p:nvPr/>
          </p:nvSpPr>
          <p:spPr>
            <a:xfrm>
              <a:off x="6707495" y="2161152"/>
              <a:ext cx="619982" cy="22638"/>
            </a:xfrm>
            <a:custGeom>
              <a:avLst/>
              <a:gdLst/>
              <a:ahLst/>
              <a:cxnLst/>
              <a:rect l="l" t="t" r="r" b="b"/>
              <a:pathLst>
                <a:path w="16980" h="620" extrusionOk="0">
                  <a:moveTo>
                    <a:pt x="1" y="0"/>
                  </a:moveTo>
                  <a:lnTo>
                    <a:pt x="1" y="619"/>
                  </a:lnTo>
                  <a:lnTo>
                    <a:pt x="16979" y="619"/>
                  </a:lnTo>
                  <a:lnTo>
                    <a:pt x="1697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86;p55">
              <a:extLst>
                <a:ext uri="{FF2B5EF4-FFF2-40B4-BE49-F238E27FC236}">
                  <a16:creationId xmlns:a16="http://schemas.microsoft.com/office/drawing/2014/main" id="{CD6B975E-AF6E-459F-BB9C-D74A2DA66D99}"/>
                </a:ext>
              </a:extLst>
            </p:cNvPr>
            <p:cNvSpPr/>
            <p:nvPr/>
          </p:nvSpPr>
          <p:spPr>
            <a:xfrm>
              <a:off x="6707495" y="2205483"/>
              <a:ext cx="603442" cy="22638"/>
            </a:xfrm>
            <a:custGeom>
              <a:avLst/>
              <a:gdLst/>
              <a:ahLst/>
              <a:cxnLst/>
              <a:rect l="l" t="t" r="r" b="b"/>
              <a:pathLst>
                <a:path w="16527" h="620" extrusionOk="0">
                  <a:moveTo>
                    <a:pt x="1" y="1"/>
                  </a:moveTo>
                  <a:lnTo>
                    <a:pt x="1" y="620"/>
                  </a:lnTo>
                  <a:lnTo>
                    <a:pt x="16527" y="620"/>
                  </a:lnTo>
                  <a:lnTo>
                    <a:pt x="16527"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1987;p55">
              <a:extLst>
                <a:ext uri="{FF2B5EF4-FFF2-40B4-BE49-F238E27FC236}">
                  <a16:creationId xmlns:a16="http://schemas.microsoft.com/office/drawing/2014/main" id="{05D290D0-D3EA-4FB1-AFB8-D6D7B959BA03}"/>
                </a:ext>
              </a:extLst>
            </p:cNvPr>
            <p:cNvSpPr/>
            <p:nvPr/>
          </p:nvSpPr>
          <p:spPr>
            <a:xfrm>
              <a:off x="6707495" y="2249813"/>
              <a:ext cx="619982" cy="23076"/>
            </a:xfrm>
            <a:custGeom>
              <a:avLst/>
              <a:gdLst/>
              <a:ahLst/>
              <a:cxnLst/>
              <a:rect l="l" t="t" r="r" b="b"/>
              <a:pathLst>
                <a:path w="16980" h="632" extrusionOk="0">
                  <a:moveTo>
                    <a:pt x="1" y="1"/>
                  </a:moveTo>
                  <a:lnTo>
                    <a:pt x="1" y="632"/>
                  </a:lnTo>
                  <a:lnTo>
                    <a:pt x="16979" y="632"/>
                  </a:lnTo>
                  <a:lnTo>
                    <a:pt x="1697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988;p55">
              <a:extLst>
                <a:ext uri="{FF2B5EF4-FFF2-40B4-BE49-F238E27FC236}">
                  <a16:creationId xmlns:a16="http://schemas.microsoft.com/office/drawing/2014/main" id="{573882C2-22B8-410F-AC0C-446BFA4F11B7}"/>
                </a:ext>
              </a:extLst>
            </p:cNvPr>
            <p:cNvSpPr/>
            <p:nvPr/>
          </p:nvSpPr>
          <p:spPr>
            <a:xfrm>
              <a:off x="6707495" y="2295057"/>
              <a:ext cx="532608" cy="23076"/>
            </a:xfrm>
            <a:custGeom>
              <a:avLst/>
              <a:gdLst/>
              <a:ahLst/>
              <a:cxnLst/>
              <a:rect l="l" t="t" r="r" b="b"/>
              <a:pathLst>
                <a:path w="14587" h="632" extrusionOk="0">
                  <a:moveTo>
                    <a:pt x="1" y="0"/>
                  </a:moveTo>
                  <a:lnTo>
                    <a:pt x="1" y="631"/>
                  </a:lnTo>
                  <a:lnTo>
                    <a:pt x="14586" y="631"/>
                  </a:lnTo>
                  <a:lnTo>
                    <a:pt x="14586"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1989;p55">
              <a:extLst>
                <a:ext uri="{FF2B5EF4-FFF2-40B4-BE49-F238E27FC236}">
                  <a16:creationId xmlns:a16="http://schemas.microsoft.com/office/drawing/2014/main" id="{4AA1A697-F809-464A-A102-4214719DE63A}"/>
                </a:ext>
              </a:extLst>
            </p:cNvPr>
            <p:cNvSpPr/>
            <p:nvPr/>
          </p:nvSpPr>
          <p:spPr>
            <a:xfrm>
              <a:off x="6707495" y="2339826"/>
              <a:ext cx="619982" cy="22638"/>
            </a:xfrm>
            <a:custGeom>
              <a:avLst/>
              <a:gdLst/>
              <a:ahLst/>
              <a:cxnLst/>
              <a:rect l="l" t="t" r="r" b="b"/>
              <a:pathLst>
                <a:path w="16980" h="620" extrusionOk="0">
                  <a:moveTo>
                    <a:pt x="1" y="1"/>
                  </a:moveTo>
                  <a:lnTo>
                    <a:pt x="1" y="620"/>
                  </a:lnTo>
                  <a:lnTo>
                    <a:pt x="16979" y="620"/>
                  </a:lnTo>
                  <a:lnTo>
                    <a:pt x="1697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990;p55">
              <a:extLst>
                <a:ext uri="{FF2B5EF4-FFF2-40B4-BE49-F238E27FC236}">
                  <a16:creationId xmlns:a16="http://schemas.microsoft.com/office/drawing/2014/main" id="{BE43B54F-D28D-4528-AA1F-63F480047D3A}"/>
                </a:ext>
              </a:extLst>
            </p:cNvPr>
            <p:cNvSpPr/>
            <p:nvPr/>
          </p:nvSpPr>
          <p:spPr>
            <a:xfrm>
              <a:off x="6707495" y="2384157"/>
              <a:ext cx="274793" cy="23076"/>
            </a:xfrm>
            <a:custGeom>
              <a:avLst/>
              <a:gdLst/>
              <a:ahLst/>
              <a:cxnLst/>
              <a:rect l="l" t="t" r="r" b="b"/>
              <a:pathLst>
                <a:path w="7526" h="632" extrusionOk="0">
                  <a:moveTo>
                    <a:pt x="1" y="1"/>
                  </a:moveTo>
                  <a:lnTo>
                    <a:pt x="1" y="632"/>
                  </a:lnTo>
                  <a:lnTo>
                    <a:pt x="7526" y="632"/>
                  </a:lnTo>
                  <a:lnTo>
                    <a:pt x="7526"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1991;p55">
              <a:extLst>
                <a:ext uri="{FF2B5EF4-FFF2-40B4-BE49-F238E27FC236}">
                  <a16:creationId xmlns:a16="http://schemas.microsoft.com/office/drawing/2014/main" id="{7A06BA64-BCC3-4917-8796-7909ADA02302}"/>
                </a:ext>
              </a:extLst>
            </p:cNvPr>
            <p:cNvSpPr/>
            <p:nvPr/>
          </p:nvSpPr>
          <p:spPr>
            <a:xfrm>
              <a:off x="6707495" y="2429400"/>
              <a:ext cx="274793" cy="22638"/>
            </a:xfrm>
            <a:custGeom>
              <a:avLst/>
              <a:gdLst/>
              <a:ahLst/>
              <a:cxnLst/>
              <a:rect l="l" t="t" r="r" b="b"/>
              <a:pathLst>
                <a:path w="7526" h="620" extrusionOk="0">
                  <a:moveTo>
                    <a:pt x="1" y="0"/>
                  </a:moveTo>
                  <a:lnTo>
                    <a:pt x="1" y="619"/>
                  </a:lnTo>
                  <a:lnTo>
                    <a:pt x="7526" y="619"/>
                  </a:lnTo>
                  <a:lnTo>
                    <a:pt x="7526"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992;p55">
              <a:extLst>
                <a:ext uri="{FF2B5EF4-FFF2-40B4-BE49-F238E27FC236}">
                  <a16:creationId xmlns:a16="http://schemas.microsoft.com/office/drawing/2014/main" id="{E0A4A45F-123A-4E03-9263-0E9E114CF403}"/>
                </a:ext>
              </a:extLst>
            </p:cNvPr>
            <p:cNvSpPr/>
            <p:nvPr/>
          </p:nvSpPr>
          <p:spPr>
            <a:xfrm>
              <a:off x="6707495" y="2473731"/>
              <a:ext cx="619982" cy="23076"/>
            </a:xfrm>
            <a:custGeom>
              <a:avLst/>
              <a:gdLst/>
              <a:ahLst/>
              <a:cxnLst/>
              <a:rect l="l" t="t" r="r" b="b"/>
              <a:pathLst>
                <a:path w="16980" h="632" extrusionOk="0">
                  <a:moveTo>
                    <a:pt x="1" y="1"/>
                  </a:moveTo>
                  <a:lnTo>
                    <a:pt x="1" y="632"/>
                  </a:lnTo>
                  <a:lnTo>
                    <a:pt x="16979" y="632"/>
                  </a:lnTo>
                  <a:lnTo>
                    <a:pt x="1697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1993;p55">
              <a:extLst>
                <a:ext uri="{FF2B5EF4-FFF2-40B4-BE49-F238E27FC236}">
                  <a16:creationId xmlns:a16="http://schemas.microsoft.com/office/drawing/2014/main" id="{68422FF6-3115-49C3-8F94-C3BE4A033059}"/>
                </a:ext>
              </a:extLst>
            </p:cNvPr>
            <p:cNvSpPr/>
            <p:nvPr/>
          </p:nvSpPr>
          <p:spPr>
            <a:xfrm>
              <a:off x="6707495" y="2518500"/>
              <a:ext cx="619982" cy="23076"/>
            </a:xfrm>
            <a:custGeom>
              <a:avLst/>
              <a:gdLst/>
              <a:ahLst/>
              <a:cxnLst/>
              <a:rect l="l" t="t" r="r" b="b"/>
              <a:pathLst>
                <a:path w="16980" h="632" extrusionOk="0">
                  <a:moveTo>
                    <a:pt x="1" y="1"/>
                  </a:moveTo>
                  <a:lnTo>
                    <a:pt x="1" y="632"/>
                  </a:lnTo>
                  <a:lnTo>
                    <a:pt x="16979" y="632"/>
                  </a:lnTo>
                  <a:lnTo>
                    <a:pt x="1697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994;p55">
              <a:extLst>
                <a:ext uri="{FF2B5EF4-FFF2-40B4-BE49-F238E27FC236}">
                  <a16:creationId xmlns:a16="http://schemas.microsoft.com/office/drawing/2014/main" id="{82501584-ACCC-4F3F-B584-1974559BB54F}"/>
                </a:ext>
              </a:extLst>
            </p:cNvPr>
            <p:cNvSpPr/>
            <p:nvPr/>
          </p:nvSpPr>
          <p:spPr>
            <a:xfrm>
              <a:off x="6705340" y="2566774"/>
              <a:ext cx="619946" cy="134804"/>
            </a:xfrm>
            <a:custGeom>
              <a:avLst/>
              <a:gdLst/>
              <a:ahLst/>
              <a:cxnLst/>
              <a:rect l="l" t="t" r="r" b="b"/>
              <a:pathLst>
                <a:path w="16979" h="3692" extrusionOk="0">
                  <a:moveTo>
                    <a:pt x="0" y="1"/>
                  </a:moveTo>
                  <a:lnTo>
                    <a:pt x="0" y="3692"/>
                  </a:lnTo>
                  <a:lnTo>
                    <a:pt x="16979" y="3692"/>
                  </a:lnTo>
                  <a:lnTo>
                    <a:pt x="1697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1995;p55">
              <a:extLst>
                <a:ext uri="{FF2B5EF4-FFF2-40B4-BE49-F238E27FC236}">
                  <a16:creationId xmlns:a16="http://schemas.microsoft.com/office/drawing/2014/main" id="{D30AA304-A995-451A-B2A0-31652DEDADAC}"/>
                </a:ext>
              </a:extLst>
            </p:cNvPr>
            <p:cNvSpPr/>
            <p:nvPr/>
          </p:nvSpPr>
          <p:spPr>
            <a:xfrm>
              <a:off x="7168813" y="4378453"/>
              <a:ext cx="332592" cy="56996"/>
            </a:xfrm>
            <a:custGeom>
              <a:avLst/>
              <a:gdLst/>
              <a:ahLst/>
              <a:cxnLst/>
              <a:rect l="l" t="t" r="r" b="b"/>
              <a:pathLst>
                <a:path w="9109" h="1561" extrusionOk="0">
                  <a:moveTo>
                    <a:pt x="3989" y="1"/>
                  </a:moveTo>
                  <a:cubicBezTo>
                    <a:pt x="3989" y="1"/>
                    <a:pt x="0" y="370"/>
                    <a:pt x="0" y="1561"/>
                  </a:cubicBezTo>
                  <a:lnTo>
                    <a:pt x="9109" y="1561"/>
                  </a:lnTo>
                  <a:lnTo>
                    <a:pt x="887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1996;p55">
              <a:extLst>
                <a:ext uri="{FF2B5EF4-FFF2-40B4-BE49-F238E27FC236}">
                  <a16:creationId xmlns:a16="http://schemas.microsoft.com/office/drawing/2014/main" id="{128C5868-7022-415A-BE17-7C936495AD25}"/>
                </a:ext>
              </a:extLst>
            </p:cNvPr>
            <p:cNvSpPr/>
            <p:nvPr/>
          </p:nvSpPr>
          <p:spPr>
            <a:xfrm>
              <a:off x="6887085" y="3298048"/>
              <a:ext cx="163065" cy="48306"/>
            </a:xfrm>
            <a:custGeom>
              <a:avLst/>
              <a:gdLst/>
              <a:ahLst/>
              <a:cxnLst/>
              <a:rect l="l" t="t" r="r" b="b"/>
              <a:pathLst>
                <a:path w="4466" h="1323" extrusionOk="0">
                  <a:moveTo>
                    <a:pt x="2550" y="1"/>
                  </a:moveTo>
                  <a:cubicBezTo>
                    <a:pt x="2469" y="1"/>
                    <a:pt x="2385" y="5"/>
                    <a:pt x="2298" y="13"/>
                  </a:cubicBezTo>
                  <a:cubicBezTo>
                    <a:pt x="655" y="179"/>
                    <a:pt x="0" y="1322"/>
                    <a:pt x="0" y="1322"/>
                  </a:cubicBezTo>
                  <a:lnTo>
                    <a:pt x="4465" y="1251"/>
                  </a:lnTo>
                  <a:cubicBezTo>
                    <a:pt x="4465" y="1251"/>
                    <a:pt x="4006" y="1"/>
                    <a:pt x="2550" y="1"/>
                  </a:cubicBezTo>
                  <a:close/>
                </a:path>
              </a:pathLst>
            </a:custGeom>
            <a:solidFill>
              <a:srgbClr val="A0A0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1997;p55">
              <a:extLst>
                <a:ext uri="{FF2B5EF4-FFF2-40B4-BE49-F238E27FC236}">
                  <a16:creationId xmlns:a16="http://schemas.microsoft.com/office/drawing/2014/main" id="{4D0C91EA-A07A-4801-ABE0-8A3537F173DA}"/>
                </a:ext>
              </a:extLst>
            </p:cNvPr>
            <p:cNvSpPr/>
            <p:nvPr/>
          </p:nvSpPr>
          <p:spPr>
            <a:xfrm>
              <a:off x="7050535" y="2990253"/>
              <a:ext cx="564775" cy="353879"/>
            </a:xfrm>
            <a:custGeom>
              <a:avLst/>
              <a:gdLst/>
              <a:ahLst/>
              <a:cxnLst/>
              <a:rect l="l" t="t" r="r" b="b"/>
              <a:pathLst>
                <a:path w="15468" h="9692" extrusionOk="0">
                  <a:moveTo>
                    <a:pt x="13896" y="0"/>
                  </a:moveTo>
                  <a:cubicBezTo>
                    <a:pt x="13896" y="0"/>
                    <a:pt x="12979" y="417"/>
                    <a:pt x="12419" y="965"/>
                  </a:cubicBezTo>
                  <a:cubicBezTo>
                    <a:pt x="11895" y="1524"/>
                    <a:pt x="9252" y="5715"/>
                    <a:pt x="8812" y="6049"/>
                  </a:cubicBezTo>
                  <a:cubicBezTo>
                    <a:pt x="8359" y="6358"/>
                    <a:pt x="1" y="8275"/>
                    <a:pt x="1" y="8275"/>
                  </a:cubicBezTo>
                  <a:lnTo>
                    <a:pt x="287" y="9692"/>
                  </a:lnTo>
                  <a:cubicBezTo>
                    <a:pt x="287" y="9692"/>
                    <a:pt x="8883" y="8989"/>
                    <a:pt x="10026" y="8799"/>
                  </a:cubicBezTo>
                  <a:cubicBezTo>
                    <a:pt x="11181" y="8585"/>
                    <a:pt x="15467" y="3989"/>
                    <a:pt x="15467" y="3989"/>
                  </a:cubicBezTo>
                  <a:lnTo>
                    <a:pt x="1389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1998;p55">
              <a:extLst>
                <a:ext uri="{FF2B5EF4-FFF2-40B4-BE49-F238E27FC236}">
                  <a16:creationId xmlns:a16="http://schemas.microsoft.com/office/drawing/2014/main" id="{43C2AD17-39EE-43A2-B57B-6482957F040F}"/>
                </a:ext>
              </a:extLst>
            </p:cNvPr>
            <p:cNvSpPr/>
            <p:nvPr/>
          </p:nvSpPr>
          <p:spPr>
            <a:xfrm>
              <a:off x="8014032" y="2977216"/>
              <a:ext cx="168688" cy="353039"/>
            </a:xfrm>
            <a:custGeom>
              <a:avLst/>
              <a:gdLst/>
              <a:ahLst/>
              <a:cxnLst/>
              <a:rect l="l" t="t" r="r" b="b"/>
              <a:pathLst>
                <a:path w="4620" h="9669" extrusionOk="0">
                  <a:moveTo>
                    <a:pt x="1441" y="0"/>
                  </a:moveTo>
                  <a:lnTo>
                    <a:pt x="0" y="4239"/>
                  </a:lnTo>
                  <a:cubicBezTo>
                    <a:pt x="0" y="4239"/>
                    <a:pt x="893" y="6858"/>
                    <a:pt x="1298" y="8227"/>
                  </a:cubicBezTo>
                  <a:cubicBezTo>
                    <a:pt x="1572" y="9183"/>
                    <a:pt x="2977" y="9669"/>
                    <a:pt x="3837" y="9669"/>
                  </a:cubicBezTo>
                  <a:cubicBezTo>
                    <a:pt x="4210" y="9669"/>
                    <a:pt x="4480" y="9578"/>
                    <a:pt x="4513" y="9394"/>
                  </a:cubicBezTo>
                  <a:cubicBezTo>
                    <a:pt x="4620" y="8799"/>
                    <a:pt x="4048" y="2203"/>
                    <a:pt x="3393" y="1441"/>
                  </a:cubicBezTo>
                  <a:cubicBezTo>
                    <a:pt x="2739" y="667"/>
                    <a:pt x="1441" y="0"/>
                    <a:pt x="144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1999;p55">
              <a:extLst>
                <a:ext uri="{FF2B5EF4-FFF2-40B4-BE49-F238E27FC236}">
                  <a16:creationId xmlns:a16="http://schemas.microsoft.com/office/drawing/2014/main" id="{88CC2C2F-EAF8-418B-A770-2686F0820D38}"/>
                </a:ext>
              </a:extLst>
            </p:cNvPr>
            <p:cNvSpPr/>
            <p:nvPr/>
          </p:nvSpPr>
          <p:spPr>
            <a:xfrm>
              <a:off x="7557498" y="2905024"/>
              <a:ext cx="509094" cy="638640"/>
            </a:xfrm>
            <a:custGeom>
              <a:avLst/>
              <a:gdLst/>
              <a:ahLst/>
              <a:cxnLst/>
              <a:rect l="l" t="t" r="r" b="b"/>
              <a:pathLst>
                <a:path w="13943" h="17491" extrusionOk="0">
                  <a:moveTo>
                    <a:pt x="4823" y="1"/>
                  </a:moveTo>
                  <a:cubicBezTo>
                    <a:pt x="4823" y="1"/>
                    <a:pt x="1810" y="1489"/>
                    <a:pt x="1" y="2346"/>
                  </a:cubicBezTo>
                  <a:lnTo>
                    <a:pt x="679" y="10895"/>
                  </a:lnTo>
                  <a:lnTo>
                    <a:pt x="203" y="16562"/>
                  </a:lnTo>
                  <a:cubicBezTo>
                    <a:pt x="203" y="16562"/>
                    <a:pt x="287" y="16561"/>
                    <a:pt x="447" y="16561"/>
                  </a:cubicBezTo>
                  <a:cubicBezTo>
                    <a:pt x="1571" y="16561"/>
                    <a:pt x="6470" y="16616"/>
                    <a:pt x="12919" y="17491"/>
                  </a:cubicBezTo>
                  <a:lnTo>
                    <a:pt x="12752" y="9811"/>
                  </a:lnTo>
                  <a:lnTo>
                    <a:pt x="13943" y="1989"/>
                  </a:lnTo>
                  <a:cubicBezTo>
                    <a:pt x="13943" y="1989"/>
                    <a:pt x="11264" y="489"/>
                    <a:pt x="785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2000;p55">
              <a:extLst>
                <a:ext uri="{FF2B5EF4-FFF2-40B4-BE49-F238E27FC236}">
                  <a16:creationId xmlns:a16="http://schemas.microsoft.com/office/drawing/2014/main" id="{589A508A-A83B-4239-9076-9B0A6194E0FA}"/>
                </a:ext>
              </a:extLst>
            </p:cNvPr>
            <p:cNvSpPr/>
            <p:nvPr/>
          </p:nvSpPr>
          <p:spPr>
            <a:xfrm>
              <a:off x="7702288" y="2891988"/>
              <a:ext cx="190011" cy="103075"/>
            </a:xfrm>
            <a:custGeom>
              <a:avLst/>
              <a:gdLst/>
              <a:ahLst/>
              <a:cxnLst/>
              <a:rect l="l" t="t" r="r" b="b"/>
              <a:pathLst>
                <a:path w="5204" h="2823" extrusionOk="0">
                  <a:moveTo>
                    <a:pt x="1036" y="0"/>
                  </a:moveTo>
                  <a:cubicBezTo>
                    <a:pt x="1036" y="0"/>
                    <a:pt x="84" y="846"/>
                    <a:pt x="0" y="2370"/>
                  </a:cubicBezTo>
                  <a:lnTo>
                    <a:pt x="1262" y="1596"/>
                  </a:lnTo>
                  <a:lnTo>
                    <a:pt x="2679" y="2822"/>
                  </a:lnTo>
                  <a:cubicBezTo>
                    <a:pt x="2679" y="2822"/>
                    <a:pt x="4501" y="1715"/>
                    <a:pt x="5203" y="143"/>
                  </a:cubicBezTo>
                  <a:lnTo>
                    <a:pt x="495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2001;p55">
              <a:extLst>
                <a:ext uri="{FF2B5EF4-FFF2-40B4-BE49-F238E27FC236}">
                  <a16:creationId xmlns:a16="http://schemas.microsoft.com/office/drawing/2014/main" id="{A81AD01A-759F-4516-889A-0400D842C4C1}"/>
                </a:ext>
              </a:extLst>
            </p:cNvPr>
            <p:cNvSpPr/>
            <p:nvPr/>
          </p:nvSpPr>
          <p:spPr>
            <a:xfrm>
              <a:off x="7740119" y="2888665"/>
              <a:ext cx="143056" cy="60757"/>
            </a:xfrm>
            <a:custGeom>
              <a:avLst/>
              <a:gdLst/>
              <a:ahLst/>
              <a:cxnLst/>
              <a:rect l="l" t="t" r="r" b="b"/>
              <a:pathLst>
                <a:path w="3918" h="1664" extrusionOk="0">
                  <a:moveTo>
                    <a:pt x="3917" y="211"/>
                  </a:moveTo>
                  <a:lnTo>
                    <a:pt x="3917" y="211"/>
                  </a:lnTo>
                  <a:lnTo>
                    <a:pt x="3917" y="211"/>
                  </a:lnTo>
                  <a:cubicBezTo>
                    <a:pt x="3917" y="211"/>
                    <a:pt x="3917" y="211"/>
                    <a:pt x="3917" y="211"/>
                  </a:cubicBezTo>
                  <a:close/>
                  <a:moveTo>
                    <a:pt x="677" y="0"/>
                  </a:moveTo>
                  <a:cubicBezTo>
                    <a:pt x="415" y="0"/>
                    <a:pt x="182" y="10"/>
                    <a:pt x="0" y="32"/>
                  </a:cubicBezTo>
                  <a:lnTo>
                    <a:pt x="226" y="1663"/>
                  </a:lnTo>
                  <a:lnTo>
                    <a:pt x="3917" y="211"/>
                  </a:lnTo>
                  <a:lnTo>
                    <a:pt x="3917" y="211"/>
                  </a:lnTo>
                  <a:cubicBezTo>
                    <a:pt x="3916" y="211"/>
                    <a:pt x="3916" y="211"/>
                    <a:pt x="3915" y="211"/>
                  </a:cubicBezTo>
                  <a:cubicBezTo>
                    <a:pt x="3832" y="211"/>
                    <a:pt x="1928" y="0"/>
                    <a:pt x="677" y="0"/>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2002;p55">
              <a:extLst>
                <a:ext uri="{FF2B5EF4-FFF2-40B4-BE49-F238E27FC236}">
                  <a16:creationId xmlns:a16="http://schemas.microsoft.com/office/drawing/2014/main" id="{E396DAC8-D2C7-423C-9586-2E3CD0A70D64}"/>
                </a:ext>
              </a:extLst>
            </p:cNvPr>
            <p:cNvSpPr/>
            <p:nvPr/>
          </p:nvSpPr>
          <p:spPr>
            <a:xfrm>
              <a:off x="7728799" y="2770681"/>
              <a:ext cx="169601" cy="126114"/>
            </a:xfrm>
            <a:custGeom>
              <a:avLst/>
              <a:gdLst/>
              <a:ahLst/>
              <a:cxnLst/>
              <a:rect l="l" t="t" r="r" b="b"/>
              <a:pathLst>
                <a:path w="4645" h="3454" extrusionOk="0">
                  <a:moveTo>
                    <a:pt x="4644" y="1"/>
                  </a:moveTo>
                  <a:lnTo>
                    <a:pt x="1" y="1370"/>
                  </a:lnTo>
                  <a:lnTo>
                    <a:pt x="346" y="3453"/>
                  </a:lnTo>
                  <a:lnTo>
                    <a:pt x="4227" y="3453"/>
                  </a:lnTo>
                  <a:lnTo>
                    <a:pt x="4644" y="1"/>
                  </a:ln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2003;p55">
              <a:extLst>
                <a:ext uri="{FF2B5EF4-FFF2-40B4-BE49-F238E27FC236}">
                  <a16:creationId xmlns:a16="http://schemas.microsoft.com/office/drawing/2014/main" id="{19F87393-9BAB-4EFF-974C-4DAE2AC619C3}"/>
                </a:ext>
              </a:extLst>
            </p:cNvPr>
            <p:cNvSpPr/>
            <p:nvPr/>
          </p:nvSpPr>
          <p:spPr>
            <a:xfrm>
              <a:off x="7546616" y="2620270"/>
              <a:ext cx="91354" cy="91318"/>
            </a:xfrm>
            <a:custGeom>
              <a:avLst/>
              <a:gdLst/>
              <a:ahLst/>
              <a:cxnLst/>
              <a:rect l="l" t="t" r="r" b="b"/>
              <a:pathLst>
                <a:path w="2502" h="2501" extrusionOk="0">
                  <a:moveTo>
                    <a:pt x="1251" y="0"/>
                  </a:moveTo>
                  <a:cubicBezTo>
                    <a:pt x="561" y="0"/>
                    <a:pt x="1" y="560"/>
                    <a:pt x="1" y="1250"/>
                  </a:cubicBezTo>
                  <a:cubicBezTo>
                    <a:pt x="1" y="1929"/>
                    <a:pt x="572" y="2500"/>
                    <a:pt x="1251" y="2500"/>
                  </a:cubicBezTo>
                  <a:cubicBezTo>
                    <a:pt x="1942" y="2500"/>
                    <a:pt x="2501" y="1929"/>
                    <a:pt x="2501" y="1250"/>
                  </a:cubicBezTo>
                  <a:cubicBezTo>
                    <a:pt x="2501" y="548"/>
                    <a:pt x="1954" y="0"/>
                    <a:pt x="1251" y="0"/>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2004;p55">
              <a:extLst>
                <a:ext uri="{FF2B5EF4-FFF2-40B4-BE49-F238E27FC236}">
                  <a16:creationId xmlns:a16="http://schemas.microsoft.com/office/drawing/2014/main" id="{8B41502F-4A72-4A9D-9FFA-3BC4E1D09231}"/>
                </a:ext>
              </a:extLst>
            </p:cNvPr>
            <p:cNvSpPr/>
            <p:nvPr/>
          </p:nvSpPr>
          <p:spPr>
            <a:xfrm>
              <a:off x="7574880" y="2657663"/>
              <a:ext cx="47430" cy="21323"/>
            </a:xfrm>
            <a:custGeom>
              <a:avLst/>
              <a:gdLst/>
              <a:ahLst/>
              <a:cxnLst/>
              <a:rect l="l" t="t" r="r" b="b"/>
              <a:pathLst>
                <a:path w="1299" h="584" extrusionOk="0">
                  <a:moveTo>
                    <a:pt x="525" y="1"/>
                  </a:moveTo>
                  <a:cubicBezTo>
                    <a:pt x="370" y="1"/>
                    <a:pt x="194" y="62"/>
                    <a:pt x="1" y="226"/>
                  </a:cubicBezTo>
                  <a:cubicBezTo>
                    <a:pt x="1" y="226"/>
                    <a:pt x="162" y="137"/>
                    <a:pt x="404" y="137"/>
                  </a:cubicBezTo>
                  <a:cubicBezTo>
                    <a:pt x="646" y="137"/>
                    <a:pt x="970" y="226"/>
                    <a:pt x="1297" y="581"/>
                  </a:cubicBezTo>
                  <a:lnTo>
                    <a:pt x="1297" y="581"/>
                  </a:lnTo>
                  <a:cubicBezTo>
                    <a:pt x="1268" y="541"/>
                    <a:pt x="985" y="1"/>
                    <a:pt x="525" y="1"/>
                  </a:cubicBezTo>
                  <a:close/>
                  <a:moveTo>
                    <a:pt x="1297" y="581"/>
                  </a:moveTo>
                  <a:lnTo>
                    <a:pt x="1297" y="581"/>
                  </a:lnTo>
                  <a:cubicBezTo>
                    <a:pt x="1298" y="583"/>
                    <a:pt x="1298" y="583"/>
                    <a:pt x="1299" y="583"/>
                  </a:cubicBezTo>
                  <a:cubicBezTo>
                    <a:pt x="1298" y="583"/>
                    <a:pt x="1297" y="582"/>
                    <a:pt x="1297" y="581"/>
                  </a:cubicBezTo>
                  <a:close/>
                </a:path>
              </a:pathLst>
            </a:custGeom>
            <a:solidFill>
              <a:srgbClr val="D87F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2005;p55">
              <a:extLst>
                <a:ext uri="{FF2B5EF4-FFF2-40B4-BE49-F238E27FC236}">
                  <a16:creationId xmlns:a16="http://schemas.microsoft.com/office/drawing/2014/main" id="{866F74CA-6012-4595-92AF-08317B886FAA}"/>
                </a:ext>
              </a:extLst>
            </p:cNvPr>
            <p:cNvSpPr/>
            <p:nvPr/>
          </p:nvSpPr>
          <p:spPr>
            <a:xfrm>
              <a:off x="7587077" y="2448096"/>
              <a:ext cx="6536" cy="191289"/>
            </a:xfrm>
            <a:custGeom>
              <a:avLst/>
              <a:gdLst/>
              <a:ahLst/>
              <a:cxnLst/>
              <a:rect l="l" t="t" r="r" b="b"/>
              <a:pathLst>
                <a:path w="179" h="5239" extrusionOk="0">
                  <a:moveTo>
                    <a:pt x="0" y="0"/>
                  </a:moveTo>
                  <a:lnTo>
                    <a:pt x="143" y="5239"/>
                  </a:lnTo>
                  <a:lnTo>
                    <a:pt x="179" y="84"/>
                  </a:lnTo>
                  <a:lnTo>
                    <a:pt x="0" y="0"/>
                  </a:lnTo>
                  <a:close/>
                </a:path>
              </a:pathLst>
            </a:custGeom>
            <a:solidFill>
              <a:srgbClr val="A05E2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2006;p55">
              <a:extLst>
                <a:ext uri="{FF2B5EF4-FFF2-40B4-BE49-F238E27FC236}">
                  <a16:creationId xmlns:a16="http://schemas.microsoft.com/office/drawing/2014/main" id="{3CB18AFC-C310-476D-99D1-40AC4CFEE1AE}"/>
                </a:ext>
              </a:extLst>
            </p:cNvPr>
            <p:cNvSpPr/>
            <p:nvPr/>
          </p:nvSpPr>
          <p:spPr>
            <a:xfrm>
              <a:off x="7907074" y="2611543"/>
              <a:ext cx="91318" cy="91354"/>
            </a:xfrm>
            <a:custGeom>
              <a:avLst/>
              <a:gdLst/>
              <a:ahLst/>
              <a:cxnLst/>
              <a:rect l="l" t="t" r="r" b="b"/>
              <a:pathLst>
                <a:path w="2501" h="2502" extrusionOk="0">
                  <a:moveTo>
                    <a:pt x="1250" y="1"/>
                  </a:moveTo>
                  <a:cubicBezTo>
                    <a:pt x="548" y="1"/>
                    <a:pt x="0" y="561"/>
                    <a:pt x="0" y="1251"/>
                  </a:cubicBezTo>
                  <a:cubicBezTo>
                    <a:pt x="0" y="1930"/>
                    <a:pt x="560" y="2501"/>
                    <a:pt x="1250" y="2501"/>
                  </a:cubicBezTo>
                  <a:cubicBezTo>
                    <a:pt x="1929" y="2501"/>
                    <a:pt x="2501" y="1930"/>
                    <a:pt x="2501" y="1251"/>
                  </a:cubicBezTo>
                  <a:cubicBezTo>
                    <a:pt x="2501" y="561"/>
                    <a:pt x="1929" y="1"/>
                    <a:pt x="1250" y="1"/>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007;p55">
              <a:extLst>
                <a:ext uri="{FF2B5EF4-FFF2-40B4-BE49-F238E27FC236}">
                  <a16:creationId xmlns:a16="http://schemas.microsoft.com/office/drawing/2014/main" id="{96911FF2-984F-4181-B991-5FF11A3BD9BF}"/>
                </a:ext>
              </a:extLst>
            </p:cNvPr>
            <p:cNvSpPr/>
            <p:nvPr/>
          </p:nvSpPr>
          <p:spPr>
            <a:xfrm>
              <a:off x="7923142" y="2651857"/>
              <a:ext cx="38192" cy="27603"/>
            </a:xfrm>
            <a:custGeom>
              <a:avLst/>
              <a:gdLst/>
              <a:ahLst/>
              <a:cxnLst/>
              <a:rect l="l" t="t" r="r" b="b"/>
              <a:pathLst>
                <a:path w="1046" h="756" extrusionOk="0">
                  <a:moveTo>
                    <a:pt x="791" y="1"/>
                  </a:moveTo>
                  <a:cubicBezTo>
                    <a:pt x="297" y="1"/>
                    <a:pt x="1" y="504"/>
                    <a:pt x="1" y="504"/>
                  </a:cubicBezTo>
                  <a:cubicBezTo>
                    <a:pt x="263" y="686"/>
                    <a:pt x="455" y="755"/>
                    <a:pt x="593" y="755"/>
                  </a:cubicBezTo>
                  <a:cubicBezTo>
                    <a:pt x="1046" y="755"/>
                    <a:pt x="941" y="16"/>
                    <a:pt x="941" y="16"/>
                  </a:cubicBezTo>
                  <a:cubicBezTo>
                    <a:pt x="889" y="5"/>
                    <a:pt x="839" y="1"/>
                    <a:pt x="791" y="1"/>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2008;p55">
              <a:extLst>
                <a:ext uri="{FF2B5EF4-FFF2-40B4-BE49-F238E27FC236}">
                  <a16:creationId xmlns:a16="http://schemas.microsoft.com/office/drawing/2014/main" id="{723EAE3F-73BE-4496-BC79-1A33BD9367B9}"/>
                </a:ext>
              </a:extLst>
            </p:cNvPr>
            <p:cNvSpPr/>
            <p:nvPr/>
          </p:nvSpPr>
          <p:spPr>
            <a:xfrm>
              <a:off x="7922704" y="2648972"/>
              <a:ext cx="47430" cy="21323"/>
            </a:xfrm>
            <a:custGeom>
              <a:avLst/>
              <a:gdLst/>
              <a:ahLst/>
              <a:cxnLst/>
              <a:rect l="l" t="t" r="r" b="b"/>
              <a:pathLst>
                <a:path w="1299" h="584" extrusionOk="0">
                  <a:moveTo>
                    <a:pt x="774" y="1"/>
                  </a:moveTo>
                  <a:cubicBezTo>
                    <a:pt x="314" y="1"/>
                    <a:pt x="31" y="541"/>
                    <a:pt x="3" y="581"/>
                  </a:cubicBezTo>
                  <a:lnTo>
                    <a:pt x="3" y="581"/>
                  </a:lnTo>
                  <a:cubicBezTo>
                    <a:pt x="330" y="226"/>
                    <a:pt x="653" y="137"/>
                    <a:pt x="895" y="137"/>
                  </a:cubicBezTo>
                  <a:cubicBezTo>
                    <a:pt x="1138" y="137"/>
                    <a:pt x="1299" y="226"/>
                    <a:pt x="1299" y="226"/>
                  </a:cubicBezTo>
                  <a:cubicBezTo>
                    <a:pt x="1106" y="62"/>
                    <a:pt x="930" y="1"/>
                    <a:pt x="774" y="1"/>
                  </a:cubicBezTo>
                  <a:close/>
                  <a:moveTo>
                    <a:pt x="3" y="581"/>
                  </a:moveTo>
                  <a:cubicBezTo>
                    <a:pt x="2" y="582"/>
                    <a:pt x="2" y="583"/>
                    <a:pt x="1" y="583"/>
                  </a:cubicBezTo>
                  <a:cubicBezTo>
                    <a:pt x="1" y="583"/>
                    <a:pt x="2" y="582"/>
                    <a:pt x="3" y="581"/>
                  </a:cubicBezTo>
                  <a:close/>
                </a:path>
              </a:pathLst>
            </a:custGeom>
            <a:solidFill>
              <a:srgbClr val="D87F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009;p55">
              <a:extLst>
                <a:ext uri="{FF2B5EF4-FFF2-40B4-BE49-F238E27FC236}">
                  <a16:creationId xmlns:a16="http://schemas.microsoft.com/office/drawing/2014/main" id="{76964384-14C8-48CE-850A-141135AAB40A}"/>
                </a:ext>
              </a:extLst>
            </p:cNvPr>
            <p:cNvSpPr/>
            <p:nvPr/>
          </p:nvSpPr>
          <p:spPr>
            <a:xfrm>
              <a:off x="7729237" y="2770681"/>
              <a:ext cx="169601" cy="88287"/>
            </a:xfrm>
            <a:custGeom>
              <a:avLst/>
              <a:gdLst/>
              <a:ahLst/>
              <a:cxnLst/>
              <a:rect l="l" t="t" r="r" b="b"/>
              <a:pathLst>
                <a:path w="4645" h="2418" extrusionOk="0">
                  <a:moveTo>
                    <a:pt x="4644" y="1"/>
                  </a:moveTo>
                  <a:lnTo>
                    <a:pt x="1" y="1370"/>
                  </a:lnTo>
                  <a:lnTo>
                    <a:pt x="155" y="2370"/>
                  </a:lnTo>
                  <a:cubicBezTo>
                    <a:pt x="382" y="2394"/>
                    <a:pt x="644" y="2418"/>
                    <a:pt x="894" y="2418"/>
                  </a:cubicBezTo>
                  <a:cubicBezTo>
                    <a:pt x="2358" y="2418"/>
                    <a:pt x="3668" y="1941"/>
                    <a:pt x="4513" y="1048"/>
                  </a:cubicBezTo>
                  <a:lnTo>
                    <a:pt x="4644" y="1"/>
                  </a:ln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010;p55">
              <a:extLst>
                <a:ext uri="{FF2B5EF4-FFF2-40B4-BE49-F238E27FC236}">
                  <a16:creationId xmlns:a16="http://schemas.microsoft.com/office/drawing/2014/main" id="{42727256-27C8-4722-A190-BA78B9A366CD}"/>
                </a:ext>
              </a:extLst>
            </p:cNvPr>
            <p:cNvSpPr/>
            <p:nvPr/>
          </p:nvSpPr>
          <p:spPr>
            <a:xfrm>
              <a:off x="7592299" y="2310248"/>
              <a:ext cx="336061" cy="525634"/>
            </a:xfrm>
            <a:custGeom>
              <a:avLst/>
              <a:gdLst/>
              <a:ahLst/>
              <a:cxnLst/>
              <a:rect l="l" t="t" r="r" b="b"/>
              <a:pathLst>
                <a:path w="9204" h="14396" extrusionOk="0">
                  <a:moveTo>
                    <a:pt x="4596" y="1"/>
                  </a:moveTo>
                  <a:cubicBezTo>
                    <a:pt x="2048" y="1"/>
                    <a:pt x="0" y="1275"/>
                    <a:pt x="0" y="3811"/>
                  </a:cubicBezTo>
                  <a:lnTo>
                    <a:pt x="0" y="10443"/>
                  </a:lnTo>
                  <a:cubicBezTo>
                    <a:pt x="0" y="12967"/>
                    <a:pt x="2048" y="14396"/>
                    <a:pt x="4596" y="14396"/>
                  </a:cubicBezTo>
                  <a:cubicBezTo>
                    <a:pt x="7144" y="14396"/>
                    <a:pt x="9204" y="12979"/>
                    <a:pt x="9204" y="10443"/>
                  </a:cubicBezTo>
                  <a:lnTo>
                    <a:pt x="9204" y="3811"/>
                  </a:lnTo>
                  <a:cubicBezTo>
                    <a:pt x="9204" y="1275"/>
                    <a:pt x="7144" y="1"/>
                    <a:pt x="4596" y="1"/>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2011;p55">
              <a:extLst>
                <a:ext uri="{FF2B5EF4-FFF2-40B4-BE49-F238E27FC236}">
                  <a16:creationId xmlns:a16="http://schemas.microsoft.com/office/drawing/2014/main" id="{29FC131D-91D4-4767-8023-924758A1F116}"/>
                </a:ext>
              </a:extLst>
            </p:cNvPr>
            <p:cNvSpPr/>
            <p:nvPr/>
          </p:nvSpPr>
          <p:spPr>
            <a:xfrm>
              <a:off x="7756625" y="2622863"/>
              <a:ext cx="21761" cy="27421"/>
            </a:xfrm>
            <a:custGeom>
              <a:avLst/>
              <a:gdLst/>
              <a:ahLst/>
              <a:cxnLst/>
              <a:rect l="l" t="t" r="r" b="b"/>
              <a:pathLst>
                <a:path w="596" h="751" extrusionOk="0">
                  <a:moveTo>
                    <a:pt x="298" y="0"/>
                  </a:moveTo>
                  <a:cubicBezTo>
                    <a:pt x="132" y="0"/>
                    <a:pt x="1" y="167"/>
                    <a:pt x="1" y="370"/>
                  </a:cubicBezTo>
                  <a:cubicBezTo>
                    <a:pt x="1" y="584"/>
                    <a:pt x="132" y="751"/>
                    <a:pt x="298" y="751"/>
                  </a:cubicBezTo>
                  <a:cubicBezTo>
                    <a:pt x="453" y="751"/>
                    <a:pt x="596" y="584"/>
                    <a:pt x="596" y="370"/>
                  </a:cubicBezTo>
                  <a:cubicBezTo>
                    <a:pt x="596" y="167"/>
                    <a:pt x="453" y="0"/>
                    <a:pt x="298" y="0"/>
                  </a:cubicBezTo>
                  <a:close/>
                </a:path>
              </a:pathLst>
            </a:custGeom>
            <a:solidFill>
              <a:srgbClr val="3530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2012;p55">
              <a:extLst>
                <a:ext uri="{FF2B5EF4-FFF2-40B4-BE49-F238E27FC236}">
                  <a16:creationId xmlns:a16="http://schemas.microsoft.com/office/drawing/2014/main" id="{F86A4FA1-D1FC-4DBB-824B-589FB6AAE186}"/>
                </a:ext>
              </a:extLst>
            </p:cNvPr>
            <p:cNvSpPr/>
            <p:nvPr/>
          </p:nvSpPr>
          <p:spPr>
            <a:xfrm>
              <a:off x="7760970" y="2641231"/>
              <a:ext cx="11355" cy="7412"/>
            </a:xfrm>
            <a:custGeom>
              <a:avLst/>
              <a:gdLst/>
              <a:ahLst/>
              <a:cxnLst/>
              <a:rect l="l" t="t" r="r" b="b"/>
              <a:pathLst>
                <a:path w="311" h="203" extrusionOk="0">
                  <a:moveTo>
                    <a:pt x="118" y="0"/>
                  </a:moveTo>
                  <a:cubicBezTo>
                    <a:pt x="63" y="0"/>
                    <a:pt x="21" y="25"/>
                    <a:pt x="13" y="69"/>
                  </a:cubicBezTo>
                  <a:cubicBezTo>
                    <a:pt x="1" y="129"/>
                    <a:pt x="36" y="188"/>
                    <a:pt x="120" y="200"/>
                  </a:cubicBezTo>
                  <a:cubicBezTo>
                    <a:pt x="132" y="202"/>
                    <a:pt x="144" y="203"/>
                    <a:pt x="156" y="203"/>
                  </a:cubicBezTo>
                  <a:cubicBezTo>
                    <a:pt x="214" y="203"/>
                    <a:pt x="265" y="180"/>
                    <a:pt x="275" y="140"/>
                  </a:cubicBezTo>
                  <a:cubicBezTo>
                    <a:pt x="310" y="81"/>
                    <a:pt x="251" y="21"/>
                    <a:pt x="179" y="9"/>
                  </a:cubicBezTo>
                  <a:cubicBezTo>
                    <a:pt x="158" y="3"/>
                    <a:pt x="137" y="0"/>
                    <a:pt x="118" y="0"/>
                  </a:cubicBezTo>
                  <a:close/>
                </a:path>
              </a:pathLst>
            </a:custGeom>
            <a:solidFill>
              <a:srgbClr val="FFF2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013;p55">
              <a:extLst>
                <a:ext uri="{FF2B5EF4-FFF2-40B4-BE49-F238E27FC236}">
                  <a16:creationId xmlns:a16="http://schemas.microsoft.com/office/drawing/2014/main" id="{98177B15-EC17-40D3-92D4-5AFF391EC1E1}"/>
                </a:ext>
              </a:extLst>
            </p:cNvPr>
            <p:cNvSpPr/>
            <p:nvPr/>
          </p:nvSpPr>
          <p:spPr>
            <a:xfrm>
              <a:off x="7756625" y="2599310"/>
              <a:ext cx="29612" cy="10990"/>
            </a:xfrm>
            <a:custGeom>
              <a:avLst/>
              <a:gdLst/>
              <a:ahLst/>
              <a:cxnLst/>
              <a:rect l="l" t="t" r="r" b="b"/>
              <a:pathLst>
                <a:path w="811" h="301" extrusionOk="0">
                  <a:moveTo>
                    <a:pt x="299" y="0"/>
                  </a:moveTo>
                  <a:cubicBezTo>
                    <a:pt x="118" y="0"/>
                    <a:pt x="1" y="110"/>
                    <a:pt x="1" y="110"/>
                  </a:cubicBezTo>
                  <a:cubicBezTo>
                    <a:pt x="89" y="72"/>
                    <a:pt x="174" y="56"/>
                    <a:pt x="254" y="56"/>
                  </a:cubicBezTo>
                  <a:cubicBezTo>
                    <a:pt x="574" y="56"/>
                    <a:pt x="810" y="300"/>
                    <a:pt x="810" y="300"/>
                  </a:cubicBezTo>
                  <a:cubicBezTo>
                    <a:pt x="618" y="66"/>
                    <a:pt x="439" y="0"/>
                    <a:pt x="299" y="0"/>
                  </a:cubicBezTo>
                  <a:close/>
                </a:path>
              </a:pathLst>
            </a:custGeom>
            <a:solidFill>
              <a:srgbClr val="EFA3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2014;p55">
              <a:extLst>
                <a:ext uri="{FF2B5EF4-FFF2-40B4-BE49-F238E27FC236}">
                  <a16:creationId xmlns:a16="http://schemas.microsoft.com/office/drawing/2014/main" id="{630EE61C-268E-4FFC-8498-A814EB39CB65}"/>
                </a:ext>
              </a:extLst>
            </p:cNvPr>
            <p:cNvSpPr/>
            <p:nvPr/>
          </p:nvSpPr>
          <p:spPr>
            <a:xfrm>
              <a:off x="7742712" y="2555381"/>
              <a:ext cx="72660" cy="44107"/>
            </a:xfrm>
            <a:custGeom>
              <a:avLst/>
              <a:gdLst/>
              <a:ahLst/>
              <a:cxnLst/>
              <a:rect l="l" t="t" r="r" b="b"/>
              <a:pathLst>
                <a:path w="1990" h="1208" extrusionOk="0">
                  <a:moveTo>
                    <a:pt x="913" y="0"/>
                  </a:moveTo>
                  <a:cubicBezTo>
                    <a:pt x="553" y="0"/>
                    <a:pt x="236" y="200"/>
                    <a:pt x="144" y="515"/>
                  </a:cubicBezTo>
                  <a:cubicBezTo>
                    <a:pt x="1" y="908"/>
                    <a:pt x="501" y="694"/>
                    <a:pt x="977" y="836"/>
                  </a:cubicBezTo>
                  <a:cubicBezTo>
                    <a:pt x="1316" y="947"/>
                    <a:pt x="1546" y="1207"/>
                    <a:pt x="1698" y="1207"/>
                  </a:cubicBezTo>
                  <a:cubicBezTo>
                    <a:pt x="1760" y="1207"/>
                    <a:pt x="1808" y="1164"/>
                    <a:pt x="1846" y="1051"/>
                  </a:cubicBezTo>
                  <a:cubicBezTo>
                    <a:pt x="1989" y="646"/>
                    <a:pt x="1703" y="194"/>
                    <a:pt x="1227" y="51"/>
                  </a:cubicBezTo>
                  <a:cubicBezTo>
                    <a:pt x="1122" y="16"/>
                    <a:pt x="1015" y="0"/>
                    <a:pt x="91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2015;p55">
              <a:extLst>
                <a:ext uri="{FF2B5EF4-FFF2-40B4-BE49-F238E27FC236}">
                  <a16:creationId xmlns:a16="http://schemas.microsoft.com/office/drawing/2014/main" id="{D7E6D6E0-0918-4808-B01E-05BA4D2E5B50}"/>
                </a:ext>
              </a:extLst>
            </p:cNvPr>
            <p:cNvSpPr/>
            <p:nvPr/>
          </p:nvSpPr>
          <p:spPr>
            <a:xfrm>
              <a:off x="7791864" y="2592847"/>
              <a:ext cx="9165" cy="5696"/>
            </a:xfrm>
            <a:custGeom>
              <a:avLst/>
              <a:gdLst/>
              <a:ahLst/>
              <a:cxnLst/>
              <a:rect l="l" t="t" r="r" b="b"/>
              <a:pathLst>
                <a:path w="251" h="156" extrusionOk="0">
                  <a:moveTo>
                    <a:pt x="0" y="1"/>
                  </a:moveTo>
                  <a:lnTo>
                    <a:pt x="0" y="1"/>
                  </a:lnTo>
                  <a:cubicBezTo>
                    <a:pt x="107" y="84"/>
                    <a:pt x="191" y="144"/>
                    <a:pt x="250" y="156"/>
                  </a:cubicBezTo>
                  <a:cubicBezTo>
                    <a:pt x="179" y="108"/>
                    <a:pt x="83" y="49"/>
                    <a:pt x="0" y="1"/>
                  </a:cubicBezTo>
                  <a:close/>
                </a:path>
              </a:pathLst>
            </a:custGeom>
            <a:solidFill>
              <a:srgbClr val="FFC8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2016;p55">
              <a:extLst>
                <a:ext uri="{FF2B5EF4-FFF2-40B4-BE49-F238E27FC236}">
                  <a16:creationId xmlns:a16="http://schemas.microsoft.com/office/drawing/2014/main" id="{FAC574A8-D3F5-4161-BCD0-C95EA08F5791}"/>
                </a:ext>
              </a:extLst>
            </p:cNvPr>
            <p:cNvSpPr/>
            <p:nvPr/>
          </p:nvSpPr>
          <p:spPr>
            <a:xfrm>
              <a:off x="7634038" y="2621110"/>
              <a:ext cx="21761" cy="27421"/>
            </a:xfrm>
            <a:custGeom>
              <a:avLst/>
              <a:gdLst/>
              <a:ahLst/>
              <a:cxnLst/>
              <a:rect l="l" t="t" r="r" b="b"/>
              <a:pathLst>
                <a:path w="596" h="751" extrusionOk="0">
                  <a:moveTo>
                    <a:pt x="298" y="1"/>
                  </a:moveTo>
                  <a:cubicBezTo>
                    <a:pt x="143" y="1"/>
                    <a:pt x="0" y="168"/>
                    <a:pt x="0" y="382"/>
                  </a:cubicBezTo>
                  <a:cubicBezTo>
                    <a:pt x="0" y="584"/>
                    <a:pt x="143" y="751"/>
                    <a:pt x="298" y="751"/>
                  </a:cubicBezTo>
                  <a:cubicBezTo>
                    <a:pt x="464" y="751"/>
                    <a:pt x="595" y="584"/>
                    <a:pt x="595" y="382"/>
                  </a:cubicBezTo>
                  <a:cubicBezTo>
                    <a:pt x="595" y="168"/>
                    <a:pt x="464" y="1"/>
                    <a:pt x="298" y="1"/>
                  </a:cubicBezTo>
                  <a:close/>
                </a:path>
              </a:pathLst>
            </a:custGeom>
            <a:solidFill>
              <a:srgbClr val="3530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2017;p55">
              <a:extLst>
                <a:ext uri="{FF2B5EF4-FFF2-40B4-BE49-F238E27FC236}">
                  <a16:creationId xmlns:a16="http://schemas.microsoft.com/office/drawing/2014/main" id="{B3B43C77-497A-421D-A6DC-14CD985DC10E}"/>
                </a:ext>
              </a:extLst>
            </p:cNvPr>
            <p:cNvSpPr/>
            <p:nvPr/>
          </p:nvSpPr>
          <p:spPr>
            <a:xfrm>
              <a:off x="7637945" y="2639222"/>
              <a:ext cx="10479" cy="8215"/>
            </a:xfrm>
            <a:custGeom>
              <a:avLst/>
              <a:gdLst/>
              <a:ahLst/>
              <a:cxnLst/>
              <a:rect l="l" t="t" r="r" b="b"/>
              <a:pathLst>
                <a:path w="287" h="225" extrusionOk="0">
                  <a:moveTo>
                    <a:pt x="112" y="0"/>
                  </a:moveTo>
                  <a:cubicBezTo>
                    <a:pt x="67" y="0"/>
                    <a:pt x="28" y="24"/>
                    <a:pt x="12" y="64"/>
                  </a:cubicBezTo>
                  <a:cubicBezTo>
                    <a:pt x="0" y="100"/>
                    <a:pt x="36" y="184"/>
                    <a:pt x="107" y="207"/>
                  </a:cubicBezTo>
                  <a:cubicBezTo>
                    <a:pt x="130" y="219"/>
                    <a:pt x="153" y="224"/>
                    <a:pt x="175" y="224"/>
                  </a:cubicBezTo>
                  <a:cubicBezTo>
                    <a:pt x="220" y="224"/>
                    <a:pt x="258" y="200"/>
                    <a:pt x="274" y="160"/>
                  </a:cubicBezTo>
                  <a:cubicBezTo>
                    <a:pt x="286" y="100"/>
                    <a:pt x="238" y="41"/>
                    <a:pt x="179" y="17"/>
                  </a:cubicBezTo>
                  <a:cubicBezTo>
                    <a:pt x="156" y="5"/>
                    <a:pt x="133" y="0"/>
                    <a:pt x="112" y="0"/>
                  </a:cubicBezTo>
                  <a:close/>
                </a:path>
              </a:pathLst>
            </a:custGeom>
            <a:solidFill>
              <a:srgbClr val="FFF2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2018;p55">
              <a:extLst>
                <a:ext uri="{FF2B5EF4-FFF2-40B4-BE49-F238E27FC236}">
                  <a16:creationId xmlns:a16="http://schemas.microsoft.com/office/drawing/2014/main" id="{36A7FE42-4D24-4DA2-8236-EB0F105B7738}"/>
                </a:ext>
              </a:extLst>
            </p:cNvPr>
            <p:cNvSpPr/>
            <p:nvPr/>
          </p:nvSpPr>
          <p:spPr>
            <a:xfrm>
              <a:off x="7620965" y="2604021"/>
              <a:ext cx="29173" cy="12341"/>
            </a:xfrm>
            <a:custGeom>
              <a:avLst/>
              <a:gdLst/>
              <a:ahLst/>
              <a:cxnLst/>
              <a:rect l="l" t="t" r="r" b="b"/>
              <a:pathLst>
                <a:path w="799" h="338" extrusionOk="0">
                  <a:moveTo>
                    <a:pt x="519" y="0"/>
                  </a:moveTo>
                  <a:cubicBezTo>
                    <a:pt x="149" y="0"/>
                    <a:pt x="46" y="254"/>
                    <a:pt x="12" y="321"/>
                  </a:cubicBezTo>
                  <a:lnTo>
                    <a:pt x="12" y="321"/>
                  </a:lnTo>
                  <a:cubicBezTo>
                    <a:pt x="192" y="71"/>
                    <a:pt x="470" y="27"/>
                    <a:pt x="642" y="27"/>
                  </a:cubicBezTo>
                  <a:cubicBezTo>
                    <a:pt x="736" y="27"/>
                    <a:pt x="799" y="40"/>
                    <a:pt x="799" y="40"/>
                  </a:cubicBezTo>
                  <a:cubicBezTo>
                    <a:pt x="692" y="12"/>
                    <a:pt x="599" y="0"/>
                    <a:pt x="519" y="0"/>
                  </a:cubicBezTo>
                  <a:close/>
                  <a:moveTo>
                    <a:pt x="12" y="321"/>
                  </a:moveTo>
                  <a:cubicBezTo>
                    <a:pt x="9" y="327"/>
                    <a:pt x="5" y="332"/>
                    <a:pt x="1" y="338"/>
                  </a:cubicBezTo>
                  <a:cubicBezTo>
                    <a:pt x="4" y="338"/>
                    <a:pt x="7" y="332"/>
                    <a:pt x="12" y="321"/>
                  </a:cubicBezTo>
                  <a:close/>
                </a:path>
              </a:pathLst>
            </a:custGeom>
            <a:solidFill>
              <a:srgbClr val="EFA3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2019;p55">
              <a:extLst>
                <a:ext uri="{FF2B5EF4-FFF2-40B4-BE49-F238E27FC236}">
                  <a16:creationId xmlns:a16="http://schemas.microsoft.com/office/drawing/2014/main" id="{BD803882-7F80-4B93-8801-5E866E7ECE42}"/>
                </a:ext>
              </a:extLst>
            </p:cNvPr>
            <p:cNvSpPr/>
            <p:nvPr/>
          </p:nvSpPr>
          <p:spPr>
            <a:xfrm>
              <a:off x="7593577" y="2560128"/>
              <a:ext cx="70907" cy="43194"/>
            </a:xfrm>
            <a:custGeom>
              <a:avLst/>
              <a:gdLst/>
              <a:ahLst/>
              <a:cxnLst/>
              <a:rect l="l" t="t" r="r" b="b"/>
              <a:pathLst>
                <a:path w="1942" h="1183" extrusionOk="0">
                  <a:moveTo>
                    <a:pt x="1040" y="0"/>
                  </a:moveTo>
                  <a:cubicBezTo>
                    <a:pt x="946" y="0"/>
                    <a:pt x="848" y="13"/>
                    <a:pt x="751" y="40"/>
                  </a:cubicBezTo>
                  <a:cubicBezTo>
                    <a:pt x="275" y="171"/>
                    <a:pt x="1" y="623"/>
                    <a:pt x="120" y="1016"/>
                  </a:cubicBezTo>
                  <a:cubicBezTo>
                    <a:pt x="152" y="1137"/>
                    <a:pt x="200" y="1183"/>
                    <a:pt x="265" y="1183"/>
                  </a:cubicBezTo>
                  <a:cubicBezTo>
                    <a:pt x="415" y="1183"/>
                    <a:pt x="655" y="934"/>
                    <a:pt x="989" y="826"/>
                  </a:cubicBezTo>
                  <a:cubicBezTo>
                    <a:pt x="1465" y="695"/>
                    <a:pt x="1942" y="909"/>
                    <a:pt x="1823" y="516"/>
                  </a:cubicBezTo>
                  <a:cubicBezTo>
                    <a:pt x="1728" y="194"/>
                    <a:pt x="1407" y="0"/>
                    <a:pt x="104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2020;p55">
              <a:extLst>
                <a:ext uri="{FF2B5EF4-FFF2-40B4-BE49-F238E27FC236}">
                  <a16:creationId xmlns:a16="http://schemas.microsoft.com/office/drawing/2014/main" id="{2EA4D5F3-4630-4F8D-937F-066277F4B612}"/>
                </a:ext>
              </a:extLst>
            </p:cNvPr>
            <p:cNvSpPr/>
            <p:nvPr/>
          </p:nvSpPr>
          <p:spPr>
            <a:xfrm>
              <a:off x="7687060" y="2683297"/>
              <a:ext cx="30488" cy="21615"/>
            </a:xfrm>
            <a:custGeom>
              <a:avLst/>
              <a:gdLst/>
              <a:ahLst/>
              <a:cxnLst/>
              <a:rect l="l" t="t" r="r" b="b"/>
              <a:pathLst>
                <a:path w="835" h="592" extrusionOk="0">
                  <a:moveTo>
                    <a:pt x="1" y="131"/>
                  </a:moveTo>
                  <a:cubicBezTo>
                    <a:pt x="1" y="132"/>
                    <a:pt x="1" y="132"/>
                    <a:pt x="1" y="132"/>
                  </a:cubicBezTo>
                  <a:lnTo>
                    <a:pt x="1" y="132"/>
                  </a:lnTo>
                  <a:cubicBezTo>
                    <a:pt x="1" y="132"/>
                    <a:pt x="1" y="132"/>
                    <a:pt x="1" y="131"/>
                  </a:cubicBezTo>
                  <a:close/>
                  <a:moveTo>
                    <a:pt x="834" y="0"/>
                  </a:moveTo>
                  <a:cubicBezTo>
                    <a:pt x="607" y="141"/>
                    <a:pt x="402" y="178"/>
                    <a:pt x="252" y="178"/>
                  </a:cubicBezTo>
                  <a:cubicBezTo>
                    <a:pt x="100" y="178"/>
                    <a:pt x="5" y="139"/>
                    <a:pt x="1" y="132"/>
                  </a:cubicBezTo>
                  <a:lnTo>
                    <a:pt x="1" y="132"/>
                  </a:lnTo>
                  <a:cubicBezTo>
                    <a:pt x="107" y="474"/>
                    <a:pt x="228" y="592"/>
                    <a:pt x="343" y="592"/>
                  </a:cubicBezTo>
                  <a:cubicBezTo>
                    <a:pt x="601" y="592"/>
                    <a:pt x="834" y="1"/>
                    <a:pt x="834" y="0"/>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2021;p55">
              <a:extLst>
                <a:ext uri="{FF2B5EF4-FFF2-40B4-BE49-F238E27FC236}">
                  <a16:creationId xmlns:a16="http://schemas.microsoft.com/office/drawing/2014/main" id="{782E9EAB-BAD8-4D8B-A826-4527616ED07B}"/>
                </a:ext>
              </a:extLst>
            </p:cNvPr>
            <p:cNvSpPr/>
            <p:nvPr/>
          </p:nvSpPr>
          <p:spPr>
            <a:xfrm>
              <a:off x="7651639" y="2568089"/>
              <a:ext cx="68497" cy="121915"/>
            </a:xfrm>
            <a:custGeom>
              <a:avLst/>
              <a:gdLst/>
              <a:ahLst/>
              <a:cxnLst/>
              <a:rect l="l" t="t" r="r" b="b"/>
              <a:pathLst>
                <a:path w="1876" h="3339" extrusionOk="0">
                  <a:moveTo>
                    <a:pt x="1685" y="0"/>
                  </a:moveTo>
                  <a:cubicBezTo>
                    <a:pt x="1685" y="1"/>
                    <a:pt x="1721" y="1810"/>
                    <a:pt x="1447" y="2274"/>
                  </a:cubicBezTo>
                  <a:cubicBezTo>
                    <a:pt x="1384" y="2377"/>
                    <a:pt x="1317" y="2414"/>
                    <a:pt x="1246" y="2414"/>
                  </a:cubicBezTo>
                  <a:cubicBezTo>
                    <a:pt x="1060" y="2414"/>
                    <a:pt x="846" y="2159"/>
                    <a:pt x="604" y="2159"/>
                  </a:cubicBezTo>
                  <a:cubicBezTo>
                    <a:pt x="519" y="2159"/>
                    <a:pt x="431" y="2190"/>
                    <a:pt x="340" y="2274"/>
                  </a:cubicBezTo>
                  <a:cubicBezTo>
                    <a:pt x="1" y="2595"/>
                    <a:pt x="529" y="3339"/>
                    <a:pt x="1225" y="3339"/>
                  </a:cubicBezTo>
                  <a:cubicBezTo>
                    <a:pt x="1433" y="3339"/>
                    <a:pt x="1656" y="3272"/>
                    <a:pt x="1876" y="3108"/>
                  </a:cubicBezTo>
                  <a:lnTo>
                    <a:pt x="1685" y="0"/>
                  </a:ln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2022;p55">
              <a:extLst>
                <a:ext uri="{FF2B5EF4-FFF2-40B4-BE49-F238E27FC236}">
                  <a16:creationId xmlns:a16="http://schemas.microsoft.com/office/drawing/2014/main" id="{D545CD0E-9B0A-44EF-B19C-9BBDA6D7F9EF}"/>
                </a:ext>
              </a:extLst>
            </p:cNvPr>
            <p:cNvSpPr/>
            <p:nvPr/>
          </p:nvSpPr>
          <p:spPr>
            <a:xfrm>
              <a:off x="7657080" y="2568089"/>
              <a:ext cx="63057" cy="122938"/>
            </a:xfrm>
            <a:custGeom>
              <a:avLst/>
              <a:gdLst/>
              <a:ahLst/>
              <a:cxnLst/>
              <a:rect l="l" t="t" r="r" b="b"/>
              <a:pathLst>
                <a:path w="1727" h="3367" extrusionOk="0">
                  <a:moveTo>
                    <a:pt x="1536" y="0"/>
                  </a:moveTo>
                  <a:cubicBezTo>
                    <a:pt x="1536" y="0"/>
                    <a:pt x="1536" y="84"/>
                    <a:pt x="1512" y="227"/>
                  </a:cubicBezTo>
                  <a:cubicBezTo>
                    <a:pt x="1500" y="381"/>
                    <a:pt x="1488" y="608"/>
                    <a:pt x="1465" y="893"/>
                  </a:cubicBezTo>
                  <a:cubicBezTo>
                    <a:pt x="1453" y="1179"/>
                    <a:pt x="1405" y="1500"/>
                    <a:pt x="1346" y="1834"/>
                  </a:cubicBezTo>
                  <a:cubicBezTo>
                    <a:pt x="1310" y="1989"/>
                    <a:pt x="1262" y="2167"/>
                    <a:pt x="1155" y="2274"/>
                  </a:cubicBezTo>
                  <a:cubicBezTo>
                    <a:pt x="1131" y="2292"/>
                    <a:pt x="1104" y="2301"/>
                    <a:pt x="1075" y="2301"/>
                  </a:cubicBezTo>
                  <a:cubicBezTo>
                    <a:pt x="1045" y="2301"/>
                    <a:pt x="1012" y="2292"/>
                    <a:pt x="976" y="2274"/>
                  </a:cubicBezTo>
                  <a:cubicBezTo>
                    <a:pt x="905" y="2251"/>
                    <a:pt x="834" y="2191"/>
                    <a:pt x="738" y="2143"/>
                  </a:cubicBezTo>
                  <a:cubicBezTo>
                    <a:pt x="655" y="2096"/>
                    <a:pt x="560" y="2048"/>
                    <a:pt x="441" y="2048"/>
                  </a:cubicBezTo>
                  <a:cubicBezTo>
                    <a:pt x="334" y="2048"/>
                    <a:pt x="214" y="2096"/>
                    <a:pt x="143" y="2167"/>
                  </a:cubicBezTo>
                  <a:lnTo>
                    <a:pt x="119" y="2203"/>
                  </a:lnTo>
                  <a:lnTo>
                    <a:pt x="84" y="2227"/>
                  </a:lnTo>
                  <a:cubicBezTo>
                    <a:pt x="72" y="2251"/>
                    <a:pt x="60" y="2274"/>
                    <a:pt x="36" y="2310"/>
                  </a:cubicBezTo>
                  <a:cubicBezTo>
                    <a:pt x="12" y="2370"/>
                    <a:pt x="0" y="2405"/>
                    <a:pt x="0" y="2465"/>
                  </a:cubicBezTo>
                  <a:cubicBezTo>
                    <a:pt x="0" y="2572"/>
                    <a:pt x="12" y="2679"/>
                    <a:pt x="60" y="2763"/>
                  </a:cubicBezTo>
                  <a:cubicBezTo>
                    <a:pt x="131" y="2941"/>
                    <a:pt x="262" y="3084"/>
                    <a:pt x="393" y="3167"/>
                  </a:cubicBezTo>
                  <a:cubicBezTo>
                    <a:pt x="536" y="3263"/>
                    <a:pt x="679" y="3322"/>
                    <a:pt x="834" y="3346"/>
                  </a:cubicBezTo>
                  <a:cubicBezTo>
                    <a:pt x="898" y="3360"/>
                    <a:pt x="961" y="3366"/>
                    <a:pt x="1021" y="3366"/>
                  </a:cubicBezTo>
                  <a:cubicBezTo>
                    <a:pt x="1215" y="3366"/>
                    <a:pt x="1382" y="3302"/>
                    <a:pt x="1500" y="3239"/>
                  </a:cubicBezTo>
                  <a:cubicBezTo>
                    <a:pt x="1572" y="3203"/>
                    <a:pt x="1631" y="3167"/>
                    <a:pt x="1667" y="3144"/>
                  </a:cubicBezTo>
                  <a:cubicBezTo>
                    <a:pt x="1702" y="3108"/>
                    <a:pt x="1726" y="3096"/>
                    <a:pt x="1727" y="3096"/>
                  </a:cubicBezTo>
                  <a:lnTo>
                    <a:pt x="1727" y="3096"/>
                  </a:lnTo>
                  <a:cubicBezTo>
                    <a:pt x="1726" y="3096"/>
                    <a:pt x="1702" y="3108"/>
                    <a:pt x="1667" y="3120"/>
                  </a:cubicBezTo>
                  <a:cubicBezTo>
                    <a:pt x="1631" y="3155"/>
                    <a:pt x="1572" y="3179"/>
                    <a:pt x="1500" y="3215"/>
                  </a:cubicBezTo>
                  <a:cubicBezTo>
                    <a:pt x="1396" y="3255"/>
                    <a:pt x="1253" y="3290"/>
                    <a:pt x="1095" y="3290"/>
                  </a:cubicBezTo>
                  <a:cubicBezTo>
                    <a:pt x="1018" y="3290"/>
                    <a:pt x="939" y="3282"/>
                    <a:pt x="857" y="3263"/>
                  </a:cubicBezTo>
                  <a:cubicBezTo>
                    <a:pt x="726" y="3215"/>
                    <a:pt x="595" y="3155"/>
                    <a:pt x="476" y="3060"/>
                  </a:cubicBezTo>
                  <a:cubicBezTo>
                    <a:pt x="357" y="2977"/>
                    <a:pt x="250" y="2858"/>
                    <a:pt x="191" y="2703"/>
                  </a:cubicBezTo>
                  <a:cubicBezTo>
                    <a:pt x="131" y="2560"/>
                    <a:pt x="143" y="2393"/>
                    <a:pt x="262" y="2310"/>
                  </a:cubicBezTo>
                  <a:cubicBezTo>
                    <a:pt x="322" y="2262"/>
                    <a:pt x="381" y="2227"/>
                    <a:pt x="453" y="2227"/>
                  </a:cubicBezTo>
                  <a:cubicBezTo>
                    <a:pt x="536" y="2227"/>
                    <a:pt x="607" y="2262"/>
                    <a:pt x="679" y="2310"/>
                  </a:cubicBezTo>
                  <a:cubicBezTo>
                    <a:pt x="750" y="2346"/>
                    <a:pt x="846" y="2393"/>
                    <a:pt x="929" y="2441"/>
                  </a:cubicBezTo>
                  <a:cubicBezTo>
                    <a:pt x="953" y="2453"/>
                    <a:pt x="976" y="2465"/>
                    <a:pt x="1012" y="2465"/>
                  </a:cubicBezTo>
                  <a:cubicBezTo>
                    <a:pt x="1036" y="2489"/>
                    <a:pt x="1072" y="2489"/>
                    <a:pt x="1096" y="2489"/>
                  </a:cubicBezTo>
                  <a:cubicBezTo>
                    <a:pt x="1155" y="2489"/>
                    <a:pt x="1227" y="2453"/>
                    <a:pt x="1274" y="2405"/>
                  </a:cubicBezTo>
                  <a:cubicBezTo>
                    <a:pt x="1346" y="2334"/>
                    <a:pt x="1393" y="2227"/>
                    <a:pt x="1429" y="2143"/>
                  </a:cubicBezTo>
                  <a:cubicBezTo>
                    <a:pt x="1453" y="2048"/>
                    <a:pt x="1465" y="1965"/>
                    <a:pt x="1488" y="1870"/>
                  </a:cubicBezTo>
                  <a:cubicBezTo>
                    <a:pt x="1512" y="1691"/>
                    <a:pt x="1536" y="1524"/>
                    <a:pt x="1548" y="1370"/>
                  </a:cubicBezTo>
                  <a:cubicBezTo>
                    <a:pt x="1560" y="1215"/>
                    <a:pt x="1560" y="1060"/>
                    <a:pt x="1560" y="917"/>
                  </a:cubicBezTo>
                  <a:cubicBezTo>
                    <a:pt x="1560" y="655"/>
                    <a:pt x="1548" y="417"/>
                    <a:pt x="1548" y="250"/>
                  </a:cubicBezTo>
                  <a:cubicBezTo>
                    <a:pt x="1548" y="84"/>
                    <a:pt x="1536" y="0"/>
                    <a:pt x="1536" y="0"/>
                  </a:cubicBezTo>
                  <a:close/>
                </a:path>
              </a:pathLst>
            </a:custGeom>
            <a:solidFill>
              <a:srgbClr val="E580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2023;p55">
              <a:extLst>
                <a:ext uri="{FF2B5EF4-FFF2-40B4-BE49-F238E27FC236}">
                  <a16:creationId xmlns:a16="http://schemas.microsoft.com/office/drawing/2014/main" id="{D72319E6-7C83-40AF-AB05-32F8805DF620}"/>
                </a:ext>
              </a:extLst>
            </p:cNvPr>
            <p:cNvSpPr/>
            <p:nvPr/>
          </p:nvSpPr>
          <p:spPr>
            <a:xfrm>
              <a:off x="7844010" y="2654596"/>
              <a:ext cx="54404" cy="31328"/>
            </a:xfrm>
            <a:custGeom>
              <a:avLst/>
              <a:gdLst/>
              <a:ahLst/>
              <a:cxnLst/>
              <a:rect l="l" t="t" r="r" b="b"/>
              <a:pathLst>
                <a:path w="1490" h="858" extrusionOk="0">
                  <a:moveTo>
                    <a:pt x="739" y="1"/>
                  </a:moveTo>
                  <a:cubicBezTo>
                    <a:pt x="322" y="1"/>
                    <a:pt x="1" y="191"/>
                    <a:pt x="1" y="429"/>
                  </a:cubicBezTo>
                  <a:cubicBezTo>
                    <a:pt x="1" y="667"/>
                    <a:pt x="346" y="858"/>
                    <a:pt x="739" y="858"/>
                  </a:cubicBezTo>
                  <a:cubicBezTo>
                    <a:pt x="1156" y="858"/>
                    <a:pt x="1489" y="667"/>
                    <a:pt x="1489" y="429"/>
                  </a:cubicBezTo>
                  <a:cubicBezTo>
                    <a:pt x="1489" y="191"/>
                    <a:pt x="1156" y="1"/>
                    <a:pt x="739" y="1"/>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2024;p55">
              <a:extLst>
                <a:ext uri="{FF2B5EF4-FFF2-40B4-BE49-F238E27FC236}">
                  <a16:creationId xmlns:a16="http://schemas.microsoft.com/office/drawing/2014/main" id="{43E2DFE6-1A75-405C-9E56-0F9EF424CCE6}"/>
                </a:ext>
              </a:extLst>
            </p:cNvPr>
            <p:cNvSpPr/>
            <p:nvPr/>
          </p:nvSpPr>
          <p:spPr>
            <a:xfrm>
              <a:off x="7571388" y="2653271"/>
              <a:ext cx="54404" cy="31328"/>
            </a:xfrm>
            <a:custGeom>
              <a:avLst/>
              <a:gdLst/>
              <a:ahLst/>
              <a:cxnLst/>
              <a:rect l="l" t="t" r="r" b="b"/>
              <a:pathLst>
                <a:path w="1490" h="858" extrusionOk="0">
                  <a:moveTo>
                    <a:pt x="739" y="1"/>
                  </a:moveTo>
                  <a:cubicBezTo>
                    <a:pt x="322" y="1"/>
                    <a:pt x="1" y="191"/>
                    <a:pt x="1" y="429"/>
                  </a:cubicBezTo>
                  <a:cubicBezTo>
                    <a:pt x="1" y="667"/>
                    <a:pt x="334" y="858"/>
                    <a:pt x="739" y="858"/>
                  </a:cubicBezTo>
                  <a:cubicBezTo>
                    <a:pt x="1156" y="858"/>
                    <a:pt x="1489" y="667"/>
                    <a:pt x="1489" y="429"/>
                  </a:cubicBezTo>
                  <a:cubicBezTo>
                    <a:pt x="1489" y="191"/>
                    <a:pt x="1156" y="1"/>
                    <a:pt x="739" y="1"/>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2025;p55">
              <a:extLst>
                <a:ext uri="{FF2B5EF4-FFF2-40B4-BE49-F238E27FC236}">
                  <a16:creationId xmlns:a16="http://schemas.microsoft.com/office/drawing/2014/main" id="{4CFA8C03-E808-4EE3-A037-C8B9F197A7D0}"/>
                </a:ext>
              </a:extLst>
            </p:cNvPr>
            <p:cNvSpPr/>
            <p:nvPr/>
          </p:nvSpPr>
          <p:spPr>
            <a:xfrm>
              <a:off x="7592737" y="2320691"/>
              <a:ext cx="336061" cy="322186"/>
            </a:xfrm>
            <a:custGeom>
              <a:avLst/>
              <a:gdLst/>
              <a:ahLst/>
              <a:cxnLst/>
              <a:rect l="l" t="t" r="r" b="b"/>
              <a:pathLst>
                <a:path w="9204" h="8824" extrusionOk="0">
                  <a:moveTo>
                    <a:pt x="8739" y="1679"/>
                  </a:moveTo>
                  <a:cubicBezTo>
                    <a:pt x="8096" y="1120"/>
                    <a:pt x="6441" y="1"/>
                    <a:pt x="3489" y="251"/>
                  </a:cubicBezTo>
                  <a:cubicBezTo>
                    <a:pt x="2619" y="334"/>
                    <a:pt x="1881" y="513"/>
                    <a:pt x="1238" y="751"/>
                  </a:cubicBezTo>
                  <a:cubicBezTo>
                    <a:pt x="464" y="1370"/>
                    <a:pt x="0" y="2299"/>
                    <a:pt x="0" y="3513"/>
                  </a:cubicBezTo>
                  <a:lnTo>
                    <a:pt x="0" y="4168"/>
                  </a:lnTo>
                  <a:cubicBezTo>
                    <a:pt x="2012" y="4394"/>
                    <a:pt x="5989" y="3263"/>
                    <a:pt x="5989" y="3263"/>
                  </a:cubicBezTo>
                  <a:cubicBezTo>
                    <a:pt x="6310" y="4704"/>
                    <a:pt x="7739" y="4596"/>
                    <a:pt x="7739" y="4596"/>
                  </a:cubicBezTo>
                  <a:cubicBezTo>
                    <a:pt x="7882" y="6668"/>
                    <a:pt x="9204" y="8823"/>
                    <a:pt x="9204" y="8823"/>
                  </a:cubicBezTo>
                  <a:lnTo>
                    <a:pt x="9204" y="3513"/>
                  </a:lnTo>
                  <a:cubicBezTo>
                    <a:pt x="9192" y="2811"/>
                    <a:pt x="9025" y="2203"/>
                    <a:pt x="8739" y="1679"/>
                  </a:cubicBezTo>
                  <a:close/>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2026;p55">
              <a:extLst>
                <a:ext uri="{FF2B5EF4-FFF2-40B4-BE49-F238E27FC236}">
                  <a16:creationId xmlns:a16="http://schemas.microsoft.com/office/drawing/2014/main" id="{1D520AF3-33C0-41BC-B6B3-2F387661CBDD}"/>
                </a:ext>
              </a:extLst>
            </p:cNvPr>
            <p:cNvSpPr/>
            <p:nvPr/>
          </p:nvSpPr>
          <p:spPr>
            <a:xfrm>
              <a:off x="7511852" y="2297504"/>
              <a:ext cx="456917" cy="345372"/>
            </a:xfrm>
            <a:custGeom>
              <a:avLst/>
              <a:gdLst/>
              <a:ahLst/>
              <a:cxnLst/>
              <a:rect l="l" t="t" r="r" b="b"/>
              <a:pathLst>
                <a:path w="12514" h="9459" extrusionOk="0">
                  <a:moveTo>
                    <a:pt x="6543" y="0"/>
                  </a:moveTo>
                  <a:cubicBezTo>
                    <a:pt x="6276" y="0"/>
                    <a:pt x="5996" y="13"/>
                    <a:pt x="5704" y="40"/>
                  </a:cubicBezTo>
                  <a:cubicBezTo>
                    <a:pt x="1739" y="409"/>
                    <a:pt x="0" y="3291"/>
                    <a:pt x="1477" y="4136"/>
                  </a:cubicBezTo>
                  <a:cubicBezTo>
                    <a:pt x="1781" y="4310"/>
                    <a:pt x="2244" y="4379"/>
                    <a:pt x="2788" y="4379"/>
                  </a:cubicBezTo>
                  <a:cubicBezTo>
                    <a:pt x="4888" y="4379"/>
                    <a:pt x="8192" y="3350"/>
                    <a:pt x="8192" y="3350"/>
                  </a:cubicBezTo>
                  <a:cubicBezTo>
                    <a:pt x="8475" y="4733"/>
                    <a:pt x="9615" y="4816"/>
                    <a:pt x="9885" y="4816"/>
                  </a:cubicBezTo>
                  <a:cubicBezTo>
                    <a:pt x="9922" y="4816"/>
                    <a:pt x="9942" y="4815"/>
                    <a:pt x="9942" y="4815"/>
                  </a:cubicBezTo>
                  <a:cubicBezTo>
                    <a:pt x="10073" y="7077"/>
                    <a:pt x="11407" y="9458"/>
                    <a:pt x="11407" y="9458"/>
                  </a:cubicBezTo>
                  <a:lnTo>
                    <a:pt x="11502" y="8744"/>
                  </a:lnTo>
                  <a:lnTo>
                    <a:pt x="11740" y="8660"/>
                  </a:lnTo>
                  <a:cubicBezTo>
                    <a:pt x="11740" y="8660"/>
                    <a:pt x="12514" y="2934"/>
                    <a:pt x="12216" y="2422"/>
                  </a:cubicBezTo>
                  <a:cubicBezTo>
                    <a:pt x="12032" y="2113"/>
                    <a:pt x="11767" y="2054"/>
                    <a:pt x="11591" y="2054"/>
                  </a:cubicBezTo>
                  <a:cubicBezTo>
                    <a:pt x="11482" y="2054"/>
                    <a:pt x="11407" y="2076"/>
                    <a:pt x="11407" y="2076"/>
                  </a:cubicBezTo>
                  <a:cubicBezTo>
                    <a:pt x="11407" y="2076"/>
                    <a:pt x="12323" y="1695"/>
                    <a:pt x="12073" y="1636"/>
                  </a:cubicBezTo>
                  <a:cubicBezTo>
                    <a:pt x="12055" y="1632"/>
                    <a:pt x="12035" y="1630"/>
                    <a:pt x="12014" y="1630"/>
                  </a:cubicBezTo>
                  <a:cubicBezTo>
                    <a:pt x="11729" y="1630"/>
                    <a:pt x="11264" y="1981"/>
                    <a:pt x="11264" y="1981"/>
                  </a:cubicBezTo>
                  <a:cubicBezTo>
                    <a:pt x="11264" y="1981"/>
                    <a:pt x="9885" y="0"/>
                    <a:pt x="654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2027;p55">
              <a:extLst>
                <a:ext uri="{FF2B5EF4-FFF2-40B4-BE49-F238E27FC236}">
                  <a16:creationId xmlns:a16="http://schemas.microsoft.com/office/drawing/2014/main" id="{271E12C5-CB94-4B7D-8E79-3F89890C42B0}"/>
                </a:ext>
              </a:extLst>
            </p:cNvPr>
            <p:cNvSpPr/>
            <p:nvPr/>
          </p:nvSpPr>
          <p:spPr>
            <a:xfrm>
              <a:off x="7733583" y="2696772"/>
              <a:ext cx="52651" cy="43158"/>
            </a:xfrm>
            <a:custGeom>
              <a:avLst/>
              <a:gdLst/>
              <a:ahLst/>
              <a:cxnLst/>
              <a:rect l="l" t="t" r="r" b="b"/>
              <a:pathLst>
                <a:path w="1442" h="1182" extrusionOk="0">
                  <a:moveTo>
                    <a:pt x="1441" y="1"/>
                  </a:moveTo>
                  <a:lnTo>
                    <a:pt x="1" y="227"/>
                  </a:lnTo>
                  <a:cubicBezTo>
                    <a:pt x="358" y="938"/>
                    <a:pt x="633" y="1182"/>
                    <a:pt x="841" y="1182"/>
                  </a:cubicBezTo>
                  <a:cubicBezTo>
                    <a:pt x="1301" y="1182"/>
                    <a:pt x="1441" y="1"/>
                    <a:pt x="144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2028;p55">
              <a:extLst>
                <a:ext uri="{FF2B5EF4-FFF2-40B4-BE49-F238E27FC236}">
                  <a16:creationId xmlns:a16="http://schemas.microsoft.com/office/drawing/2014/main" id="{FF4BF6E0-085C-42D3-8AFC-A0AD046698D0}"/>
                </a:ext>
              </a:extLst>
            </p:cNvPr>
            <p:cNvSpPr/>
            <p:nvPr/>
          </p:nvSpPr>
          <p:spPr>
            <a:xfrm>
              <a:off x="7568819" y="3124596"/>
              <a:ext cx="470829" cy="195670"/>
            </a:xfrm>
            <a:custGeom>
              <a:avLst/>
              <a:gdLst/>
              <a:ahLst/>
              <a:cxnLst/>
              <a:rect l="l" t="t" r="r" b="b"/>
              <a:pathLst>
                <a:path w="12895" h="5359" extrusionOk="0">
                  <a:moveTo>
                    <a:pt x="0" y="0"/>
                  </a:moveTo>
                  <a:lnTo>
                    <a:pt x="393" y="4870"/>
                  </a:lnTo>
                  <a:lnTo>
                    <a:pt x="357" y="5358"/>
                  </a:lnTo>
                  <a:lnTo>
                    <a:pt x="12478" y="4894"/>
                  </a:lnTo>
                  <a:lnTo>
                    <a:pt x="12466" y="3775"/>
                  </a:lnTo>
                  <a:lnTo>
                    <a:pt x="12895" y="858"/>
                  </a:lnTo>
                  <a:lnTo>
                    <a:pt x="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2029;p55">
              <a:extLst>
                <a:ext uri="{FF2B5EF4-FFF2-40B4-BE49-F238E27FC236}">
                  <a16:creationId xmlns:a16="http://schemas.microsoft.com/office/drawing/2014/main" id="{2FA43695-A92D-49C4-9BBA-CC242598E177}"/>
                </a:ext>
              </a:extLst>
            </p:cNvPr>
            <p:cNvSpPr/>
            <p:nvPr/>
          </p:nvSpPr>
          <p:spPr>
            <a:xfrm>
              <a:off x="7753594" y="3235897"/>
              <a:ext cx="434754" cy="107821"/>
            </a:xfrm>
            <a:custGeom>
              <a:avLst/>
              <a:gdLst/>
              <a:ahLst/>
              <a:cxnLst/>
              <a:rect l="l" t="t" r="r" b="b"/>
              <a:pathLst>
                <a:path w="11907" h="2953" extrusionOk="0">
                  <a:moveTo>
                    <a:pt x="8120" y="0"/>
                  </a:moveTo>
                  <a:cubicBezTo>
                    <a:pt x="6049" y="250"/>
                    <a:pt x="3977" y="512"/>
                    <a:pt x="1572" y="1119"/>
                  </a:cubicBezTo>
                  <a:cubicBezTo>
                    <a:pt x="0" y="1524"/>
                    <a:pt x="84" y="2953"/>
                    <a:pt x="84" y="2953"/>
                  </a:cubicBezTo>
                  <a:lnTo>
                    <a:pt x="11668" y="2953"/>
                  </a:lnTo>
                  <a:cubicBezTo>
                    <a:pt x="11907" y="107"/>
                    <a:pt x="10264" y="0"/>
                    <a:pt x="812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2030;p55">
              <a:extLst>
                <a:ext uri="{FF2B5EF4-FFF2-40B4-BE49-F238E27FC236}">
                  <a16:creationId xmlns:a16="http://schemas.microsoft.com/office/drawing/2014/main" id="{E1FFA0C6-C98C-4714-8A27-17D21DF69B7B}"/>
                </a:ext>
              </a:extLst>
            </p:cNvPr>
            <p:cNvSpPr/>
            <p:nvPr/>
          </p:nvSpPr>
          <p:spPr>
            <a:xfrm>
              <a:off x="7754032" y="3277635"/>
              <a:ext cx="114795" cy="66088"/>
            </a:xfrm>
            <a:custGeom>
              <a:avLst/>
              <a:gdLst/>
              <a:ahLst/>
              <a:cxnLst/>
              <a:rect l="l" t="t" r="r" b="b"/>
              <a:pathLst>
                <a:path w="3144" h="1810" extrusionOk="0">
                  <a:moveTo>
                    <a:pt x="1453" y="0"/>
                  </a:moveTo>
                  <a:cubicBezTo>
                    <a:pt x="0" y="441"/>
                    <a:pt x="72" y="1810"/>
                    <a:pt x="72" y="1810"/>
                  </a:cubicBezTo>
                  <a:lnTo>
                    <a:pt x="3144" y="1810"/>
                  </a:lnTo>
                  <a:cubicBezTo>
                    <a:pt x="2512" y="536"/>
                    <a:pt x="1893" y="107"/>
                    <a:pt x="1453" y="0"/>
                  </a:cubicBezTo>
                  <a:close/>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2031;p55">
              <a:extLst>
                <a:ext uri="{FF2B5EF4-FFF2-40B4-BE49-F238E27FC236}">
                  <a16:creationId xmlns:a16="http://schemas.microsoft.com/office/drawing/2014/main" id="{2B6DCADC-9E47-4746-80CC-414D6756F89F}"/>
                </a:ext>
              </a:extLst>
            </p:cNvPr>
            <p:cNvSpPr/>
            <p:nvPr/>
          </p:nvSpPr>
          <p:spPr>
            <a:xfrm>
              <a:off x="7670445" y="3292132"/>
              <a:ext cx="177487" cy="51592"/>
            </a:xfrm>
            <a:custGeom>
              <a:avLst/>
              <a:gdLst/>
              <a:ahLst/>
              <a:cxnLst/>
              <a:rect l="l" t="t" r="r" b="b"/>
              <a:pathLst>
                <a:path w="4861" h="1413" extrusionOk="0">
                  <a:moveTo>
                    <a:pt x="2936" y="1"/>
                  </a:moveTo>
                  <a:cubicBezTo>
                    <a:pt x="1959" y="1"/>
                    <a:pt x="558" y="228"/>
                    <a:pt x="194" y="532"/>
                  </a:cubicBezTo>
                  <a:cubicBezTo>
                    <a:pt x="1" y="688"/>
                    <a:pt x="294" y="736"/>
                    <a:pt x="728" y="736"/>
                  </a:cubicBezTo>
                  <a:cubicBezTo>
                    <a:pt x="1416" y="736"/>
                    <a:pt x="2456" y="615"/>
                    <a:pt x="2456" y="615"/>
                  </a:cubicBezTo>
                  <a:lnTo>
                    <a:pt x="2456" y="615"/>
                  </a:lnTo>
                  <a:cubicBezTo>
                    <a:pt x="2456" y="615"/>
                    <a:pt x="1230" y="830"/>
                    <a:pt x="1122" y="1080"/>
                  </a:cubicBezTo>
                  <a:cubicBezTo>
                    <a:pt x="1075" y="1191"/>
                    <a:pt x="1390" y="1222"/>
                    <a:pt x="1754" y="1222"/>
                  </a:cubicBezTo>
                  <a:cubicBezTo>
                    <a:pt x="2205" y="1222"/>
                    <a:pt x="2730" y="1175"/>
                    <a:pt x="2730" y="1175"/>
                  </a:cubicBezTo>
                  <a:lnTo>
                    <a:pt x="2908" y="1401"/>
                  </a:lnTo>
                  <a:lnTo>
                    <a:pt x="4856" y="1401"/>
                  </a:lnTo>
                  <a:cubicBezTo>
                    <a:pt x="4805" y="1284"/>
                    <a:pt x="4380" y="338"/>
                    <a:pt x="3778" y="103"/>
                  </a:cubicBezTo>
                  <a:cubicBezTo>
                    <a:pt x="3606" y="32"/>
                    <a:pt x="3301" y="1"/>
                    <a:pt x="2936" y="1"/>
                  </a:cubicBezTo>
                  <a:close/>
                  <a:moveTo>
                    <a:pt x="4856" y="1401"/>
                  </a:moveTo>
                  <a:cubicBezTo>
                    <a:pt x="4859" y="1409"/>
                    <a:pt x="4861" y="1413"/>
                    <a:pt x="4861" y="1413"/>
                  </a:cubicBezTo>
                  <a:lnTo>
                    <a:pt x="4861" y="1401"/>
                  </a:ln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2032;p55">
              <a:extLst>
                <a:ext uri="{FF2B5EF4-FFF2-40B4-BE49-F238E27FC236}">
                  <a16:creationId xmlns:a16="http://schemas.microsoft.com/office/drawing/2014/main" id="{5DD54E0E-CD62-47AC-912A-C3300FC42001}"/>
                </a:ext>
              </a:extLst>
            </p:cNvPr>
            <p:cNvSpPr/>
            <p:nvPr/>
          </p:nvSpPr>
          <p:spPr>
            <a:xfrm>
              <a:off x="8049235" y="3231114"/>
              <a:ext cx="79159" cy="19169"/>
            </a:xfrm>
            <a:custGeom>
              <a:avLst/>
              <a:gdLst/>
              <a:ahLst/>
              <a:cxnLst/>
              <a:rect l="l" t="t" r="r" b="b"/>
              <a:pathLst>
                <a:path w="2168" h="525" extrusionOk="0">
                  <a:moveTo>
                    <a:pt x="1" y="131"/>
                  </a:moveTo>
                  <a:cubicBezTo>
                    <a:pt x="1" y="131"/>
                    <a:pt x="739" y="0"/>
                    <a:pt x="2168" y="524"/>
                  </a:cubicBezTo>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2033;p55">
              <a:extLst>
                <a:ext uri="{FF2B5EF4-FFF2-40B4-BE49-F238E27FC236}">
                  <a16:creationId xmlns:a16="http://schemas.microsoft.com/office/drawing/2014/main" id="{5DBF9AB7-E48C-401E-9535-AC702AE550D0}"/>
                </a:ext>
              </a:extLst>
            </p:cNvPr>
            <p:cNvSpPr/>
            <p:nvPr/>
          </p:nvSpPr>
          <p:spPr>
            <a:xfrm>
              <a:off x="7226217" y="3320250"/>
              <a:ext cx="557327" cy="23478"/>
            </a:xfrm>
            <a:custGeom>
              <a:avLst/>
              <a:gdLst/>
              <a:ahLst/>
              <a:cxnLst/>
              <a:rect l="l" t="t" r="r" b="b"/>
              <a:pathLst>
                <a:path w="15264" h="643" extrusionOk="0">
                  <a:moveTo>
                    <a:pt x="0" y="0"/>
                  </a:moveTo>
                  <a:lnTo>
                    <a:pt x="0" y="60"/>
                  </a:lnTo>
                  <a:cubicBezTo>
                    <a:pt x="0" y="369"/>
                    <a:pt x="250" y="643"/>
                    <a:pt x="572" y="643"/>
                  </a:cubicBezTo>
                  <a:lnTo>
                    <a:pt x="14680" y="643"/>
                  </a:lnTo>
                  <a:cubicBezTo>
                    <a:pt x="15002" y="643"/>
                    <a:pt x="15264" y="381"/>
                    <a:pt x="15264" y="60"/>
                  </a:cubicBezTo>
                  <a:lnTo>
                    <a:pt x="15264" y="0"/>
                  </a:lnTo>
                  <a:close/>
                </a:path>
              </a:pathLst>
            </a:custGeom>
            <a:solidFill>
              <a:srgbClr val="A0A0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2034;p55">
              <a:extLst>
                <a:ext uri="{FF2B5EF4-FFF2-40B4-BE49-F238E27FC236}">
                  <a16:creationId xmlns:a16="http://schemas.microsoft.com/office/drawing/2014/main" id="{230774B0-5B8F-467B-A85D-AF243FDB9E8A}"/>
                </a:ext>
              </a:extLst>
            </p:cNvPr>
            <p:cNvSpPr/>
            <p:nvPr/>
          </p:nvSpPr>
          <p:spPr>
            <a:xfrm>
              <a:off x="7226217" y="3320250"/>
              <a:ext cx="557327" cy="23478"/>
            </a:xfrm>
            <a:custGeom>
              <a:avLst/>
              <a:gdLst/>
              <a:ahLst/>
              <a:cxnLst/>
              <a:rect l="l" t="t" r="r" b="b"/>
              <a:pathLst>
                <a:path w="15264" h="643" extrusionOk="0">
                  <a:moveTo>
                    <a:pt x="0" y="0"/>
                  </a:moveTo>
                  <a:lnTo>
                    <a:pt x="0" y="60"/>
                  </a:lnTo>
                  <a:cubicBezTo>
                    <a:pt x="0" y="369"/>
                    <a:pt x="250" y="643"/>
                    <a:pt x="572" y="643"/>
                  </a:cubicBezTo>
                  <a:lnTo>
                    <a:pt x="14680" y="643"/>
                  </a:lnTo>
                  <a:cubicBezTo>
                    <a:pt x="15002" y="643"/>
                    <a:pt x="15264" y="381"/>
                    <a:pt x="15264" y="60"/>
                  </a:cubicBezTo>
                  <a:lnTo>
                    <a:pt x="1526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2035;p55">
              <a:extLst>
                <a:ext uri="{FF2B5EF4-FFF2-40B4-BE49-F238E27FC236}">
                  <a16:creationId xmlns:a16="http://schemas.microsoft.com/office/drawing/2014/main" id="{34CDFF59-E411-47E4-823B-22429E7A5F01}"/>
                </a:ext>
              </a:extLst>
            </p:cNvPr>
            <p:cNvSpPr/>
            <p:nvPr/>
          </p:nvSpPr>
          <p:spPr>
            <a:xfrm>
              <a:off x="7590984" y="3320250"/>
              <a:ext cx="192165" cy="23478"/>
            </a:xfrm>
            <a:custGeom>
              <a:avLst/>
              <a:gdLst/>
              <a:ahLst/>
              <a:cxnLst/>
              <a:rect l="l" t="t" r="r" b="b"/>
              <a:pathLst>
                <a:path w="5263" h="643" extrusionOk="0">
                  <a:moveTo>
                    <a:pt x="5251" y="0"/>
                  </a:moveTo>
                  <a:lnTo>
                    <a:pt x="584" y="0"/>
                  </a:lnTo>
                  <a:lnTo>
                    <a:pt x="584" y="60"/>
                  </a:lnTo>
                  <a:cubicBezTo>
                    <a:pt x="584" y="369"/>
                    <a:pt x="334" y="643"/>
                    <a:pt x="0" y="643"/>
                  </a:cubicBezTo>
                  <a:lnTo>
                    <a:pt x="4668" y="643"/>
                  </a:lnTo>
                  <a:cubicBezTo>
                    <a:pt x="4977" y="643"/>
                    <a:pt x="5251" y="381"/>
                    <a:pt x="5251" y="60"/>
                  </a:cubicBezTo>
                  <a:cubicBezTo>
                    <a:pt x="5263" y="48"/>
                    <a:pt x="5263" y="24"/>
                    <a:pt x="5251" y="0"/>
                  </a:cubicBezTo>
                  <a:close/>
                </a:path>
              </a:pathLst>
            </a:custGeom>
            <a:solidFill>
              <a:srgbClr val="4D4D4D">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2036;p55">
              <a:extLst>
                <a:ext uri="{FF2B5EF4-FFF2-40B4-BE49-F238E27FC236}">
                  <a16:creationId xmlns:a16="http://schemas.microsoft.com/office/drawing/2014/main" id="{6A6B9502-9D0A-4916-91F4-C26AEB076977}"/>
                </a:ext>
              </a:extLst>
            </p:cNvPr>
            <p:cNvSpPr/>
            <p:nvPr/>
          </p:nvSpPr>
          <p:spPr>
            <a:xfrm>
              <a:off x="7588355" y="3313713"/>
              <a:ext cx="185666" cy="6572"/>
            </a:xfrm>
            <a:custGeom>
              <a:avLst/>
              <a:gdLst/>
              <a:ahLst/>
              <a:cxnLst/>
              <a:rect l="l" t="t" r="r" b="b"/>
              <a:pathLst>
                <a:path w="5085" h="180" extrusionOk="0">
                  <a:moveTo>
                    <a:pt x="1" y="0"/>
                  </a:moveTo>
                  <a:lnTo>
                    <a:pt x="1" y="179"/>
                  </a:lnTo>
                  <a:lnTo>
                    <a:pt x="5085" y="179"/>
                  </a:lnTo>
                  <a:lnTo>
                    <a:pt x="5085" y="0"/>
                  </a:lnTo>
                  <a:close/>
                </a:path>
              </a:pathLst>
            </a:custGeom>
            <a:solidFill>
              <a:srgbClr val="4F4C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2037;p55">
              <a:extLst>
                <a:ext uri="{FF2B5EF4-FFF2-40B4-BE49-F238E27FC236}">
                  <a16:creationId xmlns:a16="http://schemas.microsoft.com/office/drawing/2014/main" id="{68A4F0B3-EFBE-4C80-8569-46E29C7F5E38}"/>
                </a:ext>
              </a:extLst>
            </p:cNvPr>
            <p:cNvSpPr/>
            <p:nvPr/>
          </p:nvSpPr>
          <p:spPr>
            <a:xfrm>
              <a:off x="7178380" y="3001098"/>
              <a:ext cx="436069" cy="329562"/>
            </a:xfrm>
            <a:custGeom>
              <a:avLst/>
              <a:gdLst/>
              <a:ahLst/>
              <a:cxnLst/>
              <a:rect l="l" t="t" r="r" b="b"/>
              <a:pathLst>
                <a:path w="11943" h="9026" extrusionOk="0">
                  <a:moveTo>
                    <a:pt x="786" y="1"/>
                  </a:moveTo>
                  <a:cubicBezTo>
                    <a:pt x="358" y="1"/>
                    <a:pt x="0" y="358"/>
                    <a:pt x="0" y="787"/>
                  </a:cubicBezTo>
                  <a:lnTo>
                    <a:pt x="0" y="8228"/>
                  </a:lnTo>
                  <a:cubicBezTo>
                    <a:pt x="0" y="8669"/>
                    <a:pt x="358" y="9026"/>
                    <a:pt x="786" y="9026"/>
                  </a:cubicBezTo>
                  <a:lnTo>
                    <a:pt x="11157" y="9026"/>
                  </a:lnTo>
                  <a:cubicBezTo>
                    <a:pt x="11585" y="9026"/>
                    <a:pt x="11942" y="8669"/>
                    <a:pt x="11942" y="8228"/>
                  </a:cubicBezTo>
                  <a:lnTo>
                    <a:pt x="11942" y="787"/>
                  </a:lnTo>
                  <a:cubicBezTo>
                    <a:pt x="11942" y="358"/>
                    <a:pt x="11585" y="1"/>
                    <a:pt x="11157" y="1"/>
                  </a:cubicBezTo>
                  <a:close/>
                </a:path>
              </a:pathLst>
            </a:custGeom>
            <a:solidFill>
              <a:srgbClr val="BFBF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2038;p55">
              <a:extLst>
                <a:ext uri="{FF2B5EF4-FFF2-40B4-BE49-F238E27FC236}">
                  <a16:creationId xmlns:a16="http://schemas.microsoft.com/office/drawing/2014/main" id="{B337365D-0B01-47FE-B974-C53EE05669A8}"/>
                </a:ext>
              </a:extLst>
            </p:cNvPr>
            <p:cNvSpPr/>
            <p:nvPr/>
          </p:nvSpPr>
          <p:spPr>
            <a:xfrm>
              <a:off x="7178380" y="3001098"/>
              <a:ext cx="436069" cy="329562"/>
            </a:xfrm>
            <a:custGeom>
              <a:avLst/>
              <a:gdLst/>
              <a:ahLst/>
              <a:cxnLst/>
              <a:rect l="l" t="t" r="r" b="b"/>
              <a:pathLst>
                <a:path w="11943" h="9026" extrusionOk="0">
                  <a:moveTo>
                    <a:pt x="11942" y="8228"/>
                  </a:moveTo>
                  <a:cubicBezTo>
                    <a:pt x="11942" y="8669"/>
                    <a:pt x="11585" y="9026"/>
                    <a:pt x="11157" y="9026"/>
                  </a:cubicBezTo>
                  <a:lnTo>
                    <a:pt x="786" y="9026"/>
                  </a:lnTo>
                  <a:cubicBezTo>
                    <a:pt x="358" y="9026"/>
                    <a:pt x="0" y="8669"/>
                    <a:pt x="0" y="8228"/>
                  </a:cubicBezTo>
                  <a:lnTo>
                    <a:pt x="0" y="787"/>
                  </a:lnTo>
                  <a:cubicBezTo>
                    <a:pt x="0" y="358"/>
                    <a:pt x="358" y="1"/>
                    <a:pt x="786" y="1"/>
                  </a:cubicBezTo>
                  <a:lnTo>
                    <a:pt x="11157" y="1"/>
                  </a:lnTo>
                  <a:cubicBezTo>
                    <a:pt x="11585" y="1"/>
                    <a:pt x="11942" y="358"/>
                    <a:pt x="11942" y="78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2039;p55">
              <a:extLst>
                <a:ext uri="{FF2B5EF4-FFF2-40B4-BE49-F238E27FC236}">
                  <a16:creationId xmlns:a16="http://schemas.microsoft.com/office/drawing/2014/main" id="{C631CD52-E9A2-4882-8D0F-18A4EB34C3C6}"/>
                </a:ext>
              </a:extLst>
            </p:cNvPr>
            <p:cNvSpPr/>
            <p:nvPr/>
          </p:nvSpPr>
          <p:spPr>
            <a:xfrm>
              <a:off x="7186195" y="3014573"/>
              <a:ext cx="400871" cy="302177"/>
            </a:xfrm>
            <a:custGeom>
              <a:avLst/>
              <a:gdLst/>
              <a:ahLst/>
              <a:cxnLst/>
              <a:rect l="l" t="t" r="r" b="b"/>
              <a:pathLst>
                <a:path w="10979" h="8276" extrusionOk="0">
                  <a:moveTo>
                    <a:pt x="10954" y="7550"/>
                  </a:moveTo>
                  <a:cubicBezTo>
                    <a:pt x="10954" y="7954"/>
                    <a:pt x="10633" y="8276"/>
                    <a:pt x="10228" y="8276"/>
                  </a:cubicBezTo>
                  <a:lnTo>
                    <a:pt x="739" y="8276"/>
                  </a:lnTo>
                  <a:cubicBezTo>
                    <a:pt x="334" y="8276"/>
                    <a:pt x="1" y="7954"/>
                    <a:pt x="1" y="7550"/>
                  </a:cubicBezTo>
                  <a:lnTo>
                    <a:pt x="1" y="739"/>
                  </a:lnTo>
                  <a:cubicBezTo>
                    <a:pt x="1" y="334"/>
                    <a:pt x="334" y="1"/>
                    <a:pt x="739" y="1"/>
                  </a:cubicBezTo>
                  <a:lnTo>
                    <a:pt x="10240" y="1"/>
                  </a:lnTo>
                  <a:cubicBezTo>
                    <a:pt x="10645" y="1"/>
                    <a:pt x="10978" y="334"/>
                    <a:pt x="10978" y="739"/>
                  </a:cubicBezTo>
                  <a:lnTo>
                    <a:pt x="10978" y="755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2040;p55">
              <a:extLst>
                <a:ext uri="{FF2B5EF4-FFF2-40B4-BE49-F238E27FC236}">
                  <a16:creationId xmlns:a16="http://schemas.microsoft.com/office/drawing/2014/main" id="{188FCF7A-80D7-49F0-8306-AF7EFB622CAC}"/>
                </a:ext>
              </a:extLst>
            </p:cNvPr>
            <p:cNvSpPr/>
            <p:nvPr/>
          </p:nvSpPr>
          <p:spPr>
            <a:xfrm>
              <a:off x="7334015" y="3135441"/>
              <a:ext cx="76129" cy="60465"/>
            </a:xfrm>
            <a:custGeom>
              <a:avLst/>
              <a:gdLst/>
              <a:ahLst/>
              <a:cxnLst/>
              <a:rect l="l" t="t" r="r" b="b"/>
              <a:pathLst>
                <a:path w="2085" h="1656" extrusionOk="0">
                  <a:moveTo>
                    <a:pt x="787" y="1"/>
                  </a:moveTo>
                  <a:cubicBezTo>
                    <a:pt x="358" y="1"/>
                    <a:pt x="1" y="358"/>
                    <a:pt x="1" y="787"/>
                  </a:cubicBezTo>
                  <a:lnTo>
                    <a:pt x="1" y="858"/>
                  </a:lnTo>
                  <a:cubicBezTo>
                    <a:pt x="1" y="1299"/>
                    <a:pt x="358" y="1656"/>
                    <a:pt x="787" y="1656"/>
                  </a:cubicBezTo>
                  <a:lnTo>
                    <a:pt x="1299" y="1656"/>
                  </a:lnTo>
                  <a:cubicBezTo>
                    <a:pt x="1727" y="1656"/>
                    <a:pt x="2084" y="1299"/>
                    <a:pt x="2084" y="858"/>
                  </a:cubicBezTo>
                  <a:lnTo>
                    <a:pt x="2084" y="787"/>
                  </a:lnTo>
                  <a:cubicBezTo>
                    <a:pt x="2084" y="358"/>
                    <a:pt x="1727" y="1"/>
                    <a:pt x="129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2041;p55">
              <a:extLst>
                <a:ext uri="{FF2B5EF4-FFF2-40B4-BE49-F238E27FC236}">
                  <a16:creationId xmlns:a16="http://schemas.microsoft.com/office/drawing/2014/main" id="{F59E8B47-3749-4C3C-ADFB-4A25C6F0F559}"/>
                </a:ext>
              </a:extLst>
            </p:cNvPr>
            <p:cNvSpPr/>
            <p:nvPr/>
          </p:nvSpPr>
          <p:spPr>
            <a:xfrm>
              <a:off x="6905782" y="3281031"/>
              <a:ext cx="154338" cy="61852"/>
            </a:xfrm>
            <a:custGeom>
              <a:avLst/>
              <a:gdLst/>
              <a:ahLst/>
              <a:cxnLst/>
              <a:rect l="l" t="t" r="r" b="b"/>
              <a:pathLst>
                <a:path w="4227" h="1694" extrusionOk="0">
                  <a:moveTo>
                    <a:pt x="1904" y="0"/>
                  </a:moveTo>
                  <a:cubicBezTo>
                    <a:pt x="1327" y="0"/>
                    <a:pt x="0" y="971"/>
                    <a:pt x="12" y="1098"/>
                  </a:cubicBezTo>
                  <a:cubicBezTo>
                    <a:pt x="15" y="1115"/>
                    <a:pt x="37" y="1123"/>
                    <a:pt x="75" y="1123"/>
                  </a:cubicBezTo>
                  <a:cubicBezTo>
                    <a:pt x="351" y="1123"/>
                    <a:pt x="1456" y="715"/>
                    <a:pt x="1834" y="705"/>
                  </a:cubicBezTo>
                  <a:cubicBezTo>
                    <a:pt x="1843" y="704"/>
                    <a:pt x="1852" y="704"/>
                    <a:pt x="1861" y="704"/>
                  </a:cubicBezTo>
                  <a:cubicBezTo>
                    <a:pt x="2301" y="704"/>
                    <a:pt x="3203" y="1241"/>
                    <a:pt x="3203" y="1241"/>
                  </a:cubicBezTo>
                  <a:cubicBezTo>
                    <a:pt x="3203" y="1241"/>
                    <a:pt x="1822" y="1276"/>
                    <a:pt x="1774" y="1693"/>
                  </a:cubicBezTo>
                  <a:lnTo>
                    <a:pt x="4227" y="1693"/>
                  </a:lnTo>
                  <a:lnTo>
                    <a:pt x="3989" y="467"/>
                  </a:lnTo>
                  <a:cubicBezTo>
                    <a:pt x="3989" y="467"/>
                    <a:pt x="2500" y="50"/>
                    <a:pt x="1953" y="3"/>
                  </a:cubicBezTo>
                  <a:cubicBezTo>
                    <a:pt x="1937" y="1"/>
                    <a:pt x="1921" y="0"/>
                    <a:pt x="1904" y="0"/>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2042;p55">
              <a:extLst>
                <a:ext uri="{FF2B5EF4-FFF2-40B4-BE49-F238E27FC236}">
                  <a16:creationId xmlns:a16="http://schemas.microsoft.com/office/drawing/2014/main" id="{37E72947-7152-49E5-BA4F-D38926A93FD5}"/>
                </a:ext>
              </a:extLst>
            </p:cNvPr>
            <p:cNvSpPr/>
            <p:nvPr/>
          </p:nvSpPr>
          <p:spPr>
            <a:xfrm>
              <a:off x="7187071" y="3473107"/>
              <a:ext cx="611694" cy="905291"/>
            </a:xfrm>
            <a:custGeom>
              <a:avLst/>
              <a:gdLst/>
              <a:ahLst/>
              <a:cxnLst/>
              <a:rect l="l" t="t" r="r" b="b"/>
              <a:pathLst>
                <a:path w="16753" h="24794" extrusionOk="0">
                  <a:moveTo>
                    <a:pt x="7980" y="0"/>
                  </a:moveTo>
                  <a:cubicBezTo>
                    <a:pt x="7599" y="0"/>
                    <a:pt x="7231" y="20"/>
                    <a:pt x="6882" y="65"/>
                  </a:cubicBezTo>
                  <a:cubicBezTo>
                    <a:pt x="1" y="934"/>
                    <a:pt x="1632" y="4577"/>
                    <a:pt x="3477" y="24794"/>
                  </a:cubicBezTo>
                  <a:lnTo>
                    <a:pt x="8347" y="24794"/>
                  </a:lnTo>
                  <a:cubicBezTo>
                    <a:pt x="8347" y="24794"/>
                    <a:pt x="7763" y="10054"/>
                    <a:pt x="8002" y="7982"/>
                  </a:cubicBezTo>
                  <a:cubicBezTo>
                    <a:pt x="8240" y="5934"/>
                    <a:pt x="16753" y="9590"/>
                    <a:pt x="16586" y="1910"/>
                  </a:cubicBezTo>
                  <a:cubicBezTo>
                    <a:pt x="16586" y="1910"/>
                    <a:pt x="11689" y="0"/>
                    <a:pt x="798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2043;p55">
              <a:extLst>
                <a:ext uri="{FF2B5EF4-FFF2-40B4-BE49-F238E27FC236}">
                  <a16:creationId xmlns:a16="http://schemas.microsoft.com/office/drawing/2014/main" id="{86FA50B3-C55E-40D3-8A70-5CEDDD11E3DC}"/>
                </a:ext>
              </a:extLst>
            </p:cNvPr>
            <p:cNvSpPr/>
            <p:nvPr/>
          </p:nvSpPr>
          <p:spPr>
            <a:xfrm>
              <a:off x="7424029" y="3473107"/>
              <a:ext cx="611256" cy="905291"/>
            </a:xfrm>
            <a:custGeom>
              <a:avLst/>
              <a:gdLst/>
              <a:ahLst/>
              <a:cxnLst/>
              <a:rect l="l" t="t" r="r" b="b"/>
              <a:pathLst>
                <a:path w="16741" h="24794" extrusionOk="0">
                  <a:moveTo>
                    <a:pt x="7968" y="0"/>
                  </a:moveTo>
                  <a:cubicBezTo>
                    <a:pt x="7587" y="0"/>
                    <a:pt x="7219" y="20"/>
                    <a:pt x="6870" y="65"/>
                  </a:cubicBezTo>
                  <a:cubicBezTo>
                    <a:pt x="0" y="934"/>
                    <a:pt x="1632" y="4577"/>
                    <a:pt x="3465" y="24794"/>
                  </a:cubicBezTo>
                  <a:lnTo>
                    <a:pt x="8335" y="24794"/>
                  </a:lnTo>
                  <a:cubicBezTo>
                    <a:pt x="8335" y="24794"/>
                    <a:pt x="7751" y="10054"/>
                    <a:pt x="7990" y="7982"/>
                  </a:cubicBezTo>
                  <a:cubicBezTo>
                    <a:pt x="8228" y="5934"/>
                    <a:pt x="16741" y="9590"/>
                    <a:pt x="16574" y="1910"/>
                  </a:cubicBezTo>
                  <a:cubicBezTo>
                    <a:pt x="16574" y="1910"/>
                    <a:pt x="11677" y="0"/>
                    <a:pt x="796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2044;p55">
              <a:extLst>
                <a:ext uri="{FF2B5EF4-FFF2-40B4-BE49-F238E27FC236}">
                  <a16:creationId xmlns:a16="http://schemas.microsoft.com/office/drawing/2014/main" id="{DEFF60E5-4B7C-490F-827F-F4AD164F018F}"/>
                </a:ext>
              </a:extLst>
            </p:cNvPr>
            <p:cNvSpPr/>
            <p:nvPr/>
          </p:nvSpPr>
          <p:spPr>
            <a:xfrm>
              <a:off x="6757085" y="3362390"/>
              <a:ext cx="22638" cy="1072518"/>
            </a:xfrm>
            <a:custGeom>
              <a:avLst/>
              <a:gdLst/>
              <a:ahLst/>
              <a:cxnLst/>
              <a:rect l="l" t="t" r="r" b="b"/>
              <a:pathLst>
                <a:path w="620" h="29374" extrusionOk="0">
                  <a:moveTo>
                    <a:pt x="310" y="1"/>
                  </a:moveTo>
                  <a:cubicBezTo>
                    <a:pt x="143" y="1"/>
                    <a:pt x="0" y="144"/>
                    <a:pt x="0" y="322"/>
                  </a:cubicBezTo>
                  <a:lnTo>
                    <a:pt x="0" y="29052"/>
                  </a:lnTo>
                  <a:cubicBezTo>
                    <a:pt x="0" y="29219"/>
                    <a:pt x="131" y="29374"/>
                    <a:pt x="310" y="29374"/>
                  </a:cubicBezTo>
                  <a:cubicBezTo>
                    <a:pt x="476" y="29374"/>
                    <a:pt x="619" y="29231"/>
                    <a:pt x="619" y="29052"/>
                  </a:cubicBezTo>
                  <a:lnTo>
                    <a:pt x="619" y="322"/>
                  </a:lnTo>
                  <a:cubicBezTo>
                    <a:pt x="619" y="156"/>
                    <a:pt x="488" y="1"/>
                    <a:pt x="3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2045;p55">
              <a:extLst>
                <a:ext uri="{FF2B5EF4-FFF2-40B4-BE49-F238E27FC236}">
                  <a16:creationId xmlns:a16="http://schemas.microsoft.com/office/drawing/2014/main" id="{B9B15561-CE5F-4711-9DDA-BFA10401B687}"/>
                </a:ext>
              </a:extLst>
            </p:cNvPr>
            <p:cNvSpPr/>
            <p:nvPr/>
          </p:nvSpPr>
          <p:spPr>
            <a:xfrm>
              <a:off x="6957526" y="3362390"/>
              <a:ext cx="23076" cy="1072518"/>
            </a:xfrm>
            <a:custGeom>
              <a:avLst/>
              <a:gdLst/>
              <a:ahLst/>
              <a:cxnLst/>
              <a:rect l="l" t="t" r="r" b="b"/>
              <a:pathLst>
                <a:path w="632" h="29374" extrusionOk="0">
                  <a:moveTo>
                    <a:pt x="310" y="1"/>
                  </a:moveTo>
                  <a:cubicBezTo>
                    <a:pt x="155" y="1"/>
                    <a:pt x="0" y="144"/>
                    <a:pt x="0" y="322"/>
                  </a:cubicBezTo>
                  <a:lnTo>
                    <a:pt x="0" y="29052"/>
                  </a:lnTo>
                  <a:cubicBezTo>
                    <a:pt x="0" y="29219"/>
                    <a:pt x="131" y="29374"/>
                    <a:pt x="310" y="29374"/>
                  </a:cubicBezTo>
                  <a:cubicBezTo>
                    <a:pt x="476" y="29374"/>
                    <a:pt x="631" y="29231"/>
                    <a:pt x="631" y="29052"/>
                  </a:cubicBezTo>
                  <a:lnTo>
                    <a:pt x="631" y="322"/>
                  </a:lnTo>
                  <a:cubicBezTo>
                    <a:pt x="631" y="156"/>
                    <a:pt x="488" y="1"/>
                    <a:pt x="3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2046;p55">
              <a:extLst>
                <a:ext uri="{FF2B5EF4-FFF2-40B4-BE49-F238E27FC236}">
                  <a16:creationId xmlns:a16="http://schemas.microsoft.com/office/drawing/2014/main" id="{CE37F48D-AA82-49CA-837E-A48E89D3642D}"/>
                </a:ext>
              </a:extLst>
            </p:cNvPr>
            <p:cNvSpPr/>
            <p:nvPr/>
          </p:nvSpPr>
          <p:spPr>
            <a:xfrm>
              <a:off x="7811838" y="3362390"/>
              <a:ext cx="23076" cy="1072518"/>
            </a:xfrm>
            <a:custGeom>
              <a:avLst/>
              <a:gdLst/>
              <a:ahLst/>
              <a:cxnLst/>
              <a:rect l="l" t="t" r="r" b="b"/>
              <a:pathLst>
                <a:path w="632" h="29374" extrusionOk="0">
                  <a:moveTo>
                    <a:pt x="310" y="1"/>
                  </a:moveTo>
                  <a:cubicBezTo>
                    <a:pt x="156" y="1"/>
                    <a:pt x="1" y="144"/>
                    <a:pt x="1" y="322"/>
                  </a:cubicBezTo>
                  <a:lnTo>
                    <a:pt x="1" y="29052"/>
                  </a:lnTo>
                  <a:cubicBezTo>
                    <a:pt x="1" y="29219"/>
                    <a:pt x="132" y="29374"/>
                    <a:pt x="310" y="29374"/>
                  </a:cubicBezTo>
                  <a:cubicBezTo>
                    <a:pt x="477" y="29374"/>
                    <a:pt x="632" y="29231"/>
                    <a:pt x="632" y="29052"/>
                  </a:cubicBezTo>
                  <a:lnTo>
                    <a:pt x="632" y="322"/>
                  </a:lnTo>
                  <a:cubicBezTo>
                    <a:pt x="632" y="156"/>
                    <a:pt x="489" y="1"/>
                    <a:pt x="3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2047;p55">
              <a:extLst>
                <a:ext uri="{FF2B5EF4-FFF2-40B4-BE49-F238E27FC236}">
                  <a16:creationId xmlns:a16="http://schemas.microsoft.com/office/drawing/2014/main" id="{FCC35600-D16F-45EF-AEEF-D2B98D83760A}"/>
                </a:ext>
              </a:extLst>
            </p:cNvPr>
            <p:cNvSpPr/>
            <p:nvPr/>
          </p:nvSpPr>
          <p:spPr>
            <a:xfrm>
              <a:off x="8015310" y="3362390"/>
              <a:ext cx="22674" cy="1072518"/>
            </a:xfrm>
            <a:custGeom>
              <a:avLst/>
              <a:gdLst/>
              <a:ahLst/>
              <a:cxnLst/>
              <a:rect l="l" t="t" r="r" b="b"/>
              <a:pathLst>
                <a:path w="621" h="29374" extrusionOk="0">
                  <a:moveTo>
                    <a:pt x="310" y="1"/>
                  </a:moveTo>
                  <a:cubicBezTo>
                    <a:pt x="144" y="1"/>
                    <a:pt x="1" y="144"/>
                    <a:pt x="1" y="322"/>
                  </a:cubicBezTo>
                  <a:lnTo>
                    <a:pt x="1" y="29052"/>
                  </a:lnTo>
                  <a:cubicBezTo>
                    <a:pt x="1" y="29219"/>
                    <a:pt x="132" y="29374"/>
                    <a:pt x="310" y="29374"/>
                  </a:cubicBezTo>
                  <a:cubicBezTo>
                    <a:pt x="477" y="29374"/>
                    <a:pt x="620" y="29231"/>
                    <a:pt x="620" y="29052"/>
                  </a:cubicBezTo>
                  <a:lnTo>
                    <a:pt x="620" y="322"/>
                  </a:lnTo>
                  <a:cubicBezTo>
                    <a:pt x="620" y="156"/>
                    <a:pt x="489" y="1"/>
                    <a:pt x="3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2048;p55">
              <a:extLst>
                <a:ext uri="{FF2B5EF4-FFF2-40B4-BE49-F238E27FC236}">
                  <a16:creationId xmlns:a16="http://schemas.microsoft.com/office/drawing/2014/main" id="{7E08A8FC-80B9-4EA6-9B4A-53308A2B79BC}"/>
                </a:ext>
              </a:extLst>
            </p:cNvPr>
            <p:cNvSpPr/>
            <p:nvPr/>
          </p:nvSpPr>
          <p:spPr>
            <a:xfrm>
              <a:off x="6674885" y="3343730"/>
              <a:ext cx="1404672" cy="38265"/>
            </a:xfrm>
            <a:custGeom>
              <a:avLst/>
              <a:gdLst/>
              <a:ahLst/>
              <a:cxnLst/>
              <a:rect l="l" t="t" r="r" b="b"/>
              <a:pathLst>
                <a:path w="38471" h="1048" extrusionOk="0">
                  <a:moveTo>
                    <a:pt x="1" y="0"/>
                  </a:moveTo>
                  <a:cubicBezTo>
                    <a:pt x="1" y="572"/>
                    <a:pt x="477" y="1048"/>
                    <a:pt x="1061" y="1048"/>
                  </a:cubicBezTo>
                  <a:lnTo>
                    <a:pt x="37422" y="1048"/>
                  </a:lnTo>
                  <a:cubicBezTo>
                    <a:pt x="37994" y="1048"/>
                    <a:pt x="38470" y="572"/>
                    <a:pt x="3847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2049;p55">
              <a:extLst>
                <a:ext uri="{FF2B5EF4-FFF2-40B4-BE49-F238E27FC236}">
                  <a16:creationId xmlns:a16="http://schemas.microsoft.com/office/drawing/2014/main" id="{C5535C5A-F9CD-4BD8-96D3-642E85A884F1}"/>
                </a:ext>
              </a:extLst>
            </p:cNvPr>
            <p:cNvSpPr/>
            <p:nvPr/>
          </p:nvSpPr>
          <p:spPr>
            <a:xfrm>
              <a:off x="7690128" y="3343730"/>
              <a:ext cx="389552" cy="38265"/>
            </a:xfrm>
            <a:custGeom>
              <a:avLst/>
              <a:gdLst/>
              <a:ahLst/>
              <a:cxnLst/>
              <a:rect l="l" t="t" r="r" b="b"/>
              <a:pathLst>
                <a:path w="10669" h="1048" extrusionOk="0">
                  <a:moveTo>
                    <a:pt x="1060" y="0"/>
                  </a:moveTo>
                  <a:cubicBezTo>
                    <a:pt x="1060" y="572"/>
                    <a:pt x="583" y="1048"/>
                    <a:pt x="0" y="1048"/>
                  </a:cubicBezTo>
                  <a:lnTo>
                    <a:pt x="9620" y="1048"/>
                  </a:lnTo>
                  <a:cubicBezTo>
                    <a:pt x="10192" y="1048"/>
                    <a:pt x="10668" y="572"/>
                    <a:pt x="10668" y="0"/>
                  </a:cubicBezTo>
                  <a:close/>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2050;p55">
              <a:extLst>
                <a:ext uri="{FF2B5EF4-FFF2-40B4-BE49-F238E27FC236}">
                  <a16:creationId xmlns:a16="http://schemas.microsoft.com/office/drawing/2014/main" id="{051D00A3-3C34-4164-ADF8-195D39EF382E}"/>
                </a:ext>
              </a:extLst>
            </p:cNvPr>
            <p:cNvSpPr/>
            <p:nvPr/>
          </p:nvSpPr>
          <p:spPr>
            <a:xfrm>
              <a:off x="7686184" y="4317581"/>
              <a:ext cx="1351" cy="22674"/>
            </a:xfrm>
            <a:custGeom>
              <a:avLst/>
              <a:gdLst/>
              <a:ahLst/>
              <a:cxnLst/>
              <a:rect l="l" t="t" r="r" b="b"/>
              <a:pathLst>
                <a:path w="37" h="621" extrusionOk="0">
                  <a:moveTo>
                    <a:pt x="1" y="1"/>
                  </a:moveTo>
                  <a:lnTo>
                    <a:pt x="37" y="620"/>
                  </a:lnTo>
                  <a:lnTo>
                    <a:pt x="25"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2051;p55">
              <a:extLst>
                <a:ext uri="{FF2B5EF4-FFF2-40B4-BE49-F238E27FC236}">
                  <a16:creationId xmlns:a16="http://schemas.microsoft.com/office/drawing/2014/main" id="{0BCED880-0F8E-4543-92D4-66C4A94B701E}"/>
                </a:ext>
              </a:extLst>
            </p:cNvPr>
            <p:cNvSpPr/>
            <p:nvPr/>
          </p:nvSpPr>
          <p:spPr>
            <a:xfrm>
              <a:off x="7684906" y="4271059"/>
              <a:ext cx="1314" cy="23076"/>
            </a:xfrm>
            <a:custGeom>
              <a:avLst/>
              <a:gdLst/>
              <a:ahLst/>
              <a:cxnLst/>
              <a:rect l="l" t="t" r="r" b="b"/>
              <a:pathLst>
                <a:path w="36" h="632" extrusionOk="0">
                  <a:moveTo>
                    <a:pt x="0" y="1"/>
                  </a:moveTo>
                  <a:lnTo>
                    <a:pt x="12" y="632"/>
                  </a:lnTo>
                  <a:lnTo>
                    <a:pt x="36" y="632"/>
                  </a:lnTo>
                  <a:lnTo>
                    <a:pt x="3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2052;p55">
              <a:extLst>
                <a:ext uri="{FF2B5EF4-FFF2-40B4-BE49-F238E27FC236}">
                  <a16:creationId xmlns:a16="http://schemas.microsoft.com/office/drawing/2014/main" id="{A624FA24-E33F-4420-ACF1-8ED1B31E6D07}"/>
                </a:ext>
              </a:extLst>
            </p:cNvPr>
            <p:cNvSpPr/>
            <p:nvPr/>
          </p:nvSpPr>
          <p:spPr>
            <a:xfrm>
              <a:off x="7682715" y="4224976"/>
              <a:ext cx="3067" cy="23076"/>
            </a:xfrm>
            <a:custGeom>
              <a:avLst/>
              <a:gdLst/>
              <a:ahLst/>
              <a:cxnLst/>
              <a:rect l="l" t="t" r="r" b="b"/>
              <a:pathLst>
                <a:path w="84" h="632" extrusionOk="0">
                  <a:moveTo>
                    <a:pt x="1" y="1"/>
                  </a:moveTo>
                  <a:lnTo>
                    <a:pt x="24" y="632"/>
                  </a:lnTo>
                  <a:lnTo>
                    <a:pt x="84" y="632"/>
                  </a:lnTo>
                  <a:lnTo>
                    <a:pt x="72"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2053;p55">
              <a:extLst>
                <a:ext uri="{FF2B5EF4-FFF2-40B4-BE49-F238E27FC236}">
                  <a16:creationId xmlns:a16="http://schemas.microsoft.com/office/drawing/2014/main" id="{D291B12C-9840-43F5-9EAD-9AAB4B74B86E}"/>
                </a:ext>
              </a:extLst>
            </p:cNvPr>
            <p:cNvSpPr/>
            <p:nvPr/>
          </p:nvSpPr>
          <p:spPr>
            <a:xfrm>
              <a:off x="7680998" y="4178454"/>
              <a:ext cx="3943" cy="23076"/>
            </a:xfrm>
            <a:custGeom>
              <a:avLst/>
              <a:gdLst/>
              <a:ahLst/>
              <a:cxnLst/>
              <a:rect l="l" t="t" r="r" b="b"/>
              <a:pathLst>
                <a:path w="108" h="632" extrusionOk="0">
                  <a:moveTo>
                    <a:pt x="107" y="1"/>
                  </a:moveTo>
                  <a:lnTo>
                    <a:pt x="0" y="13"/>
                  </a:lnTo>
                  <a:lnTo>
                    <a:pt x="24" y="632"/>
                  </a:lnTo>
                  <a:lnTo>
                    <a:pt x="107" y="632"/>
                  </a:lnTo>
                  <a:lnTo>
                    <a:pt x="10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2054;p55">
              <a:extLst>
                <a:ext uri="{FF2B5EF4-FFF2-40B4-BE49-F238E27FC236}">
                  <a16:creationId xmlns:a16="http://schemas.microsoft.com/office/drawing/2014/main" id="{F6FD0C5A-DC6A-4FA1-B9DB-AC51DA40EDA3}"/>
                </a:ext>
              </a:extLst>
            </p:cNvPr>
            <p:cNvSpPr/>
            <p:nvPr/>
          </p:nvSpPr>
          <p:spPr>
            <a:xfrm>
              <a:off x="7679684" y="4131932"/>
              <a:ext cx="4382" cy="23514"/>
            </a:xfrm>
            <a:custGeom>
              <a:avLst/>
              <a:gdLst/>
              <a:ahLst/>
              <a:cxnLst/>
              <a:rect l="l" t="t" r="r" b="b"/>
              <a:pathLst>
                <a:path w="120" h="644" extrusionOk="0">
                  <a:moveTo>
                    <a:pt x="0" y="1"/>
                  </a:moveTo>
                  <a:lnTo>
                    <a:pt x="24" y="644"/>
                  </a:lnTo>
                  <a:lnTo>
                    <a:pt x="119" y="644"/>
                  </a:lnTo>
                  <a:lnTo>
                    <a:pt x="10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2055;p55">
              <a:extLst>
                <a:ext uri="{FF2B5EF4-FFF2-40B4-BE49-F238E27FC236}">
                  <a16:creationId xmlns:a16="http://schemas.microsoft.com/office/drawing/2014/main" id="{13C009D9-FC71-4EE2-8284-7F04760BDD56}"/>
                </a:ext>
              </a:extLst>
            </p:cNvPr>
            <p:cNvSpPr/>
            <p:nvPr/>
          </p:nvSpPr>
          <p:spPr>
            <a:xfrm>
              <a:off x="7677931" y="4085849"/>
              <a:ext cx="5258" cy="23514"/>
            </a:xfrm>
            <a:custGeom>
              <a:avLst/>
              <a:gdLst/>
              <a:ahLst/>
              <a:cxnLst/>
              <a:rect l="l" t="t" r="r" b="b"/>
              <a:pathLst>
                <a:path w="144" h="644" extrusionOk="0">
                  <a:moveTo>
                    <a:pt x="1" y="1"/>
                  </a:moveTo>
                  <a:lnTo>
                    <a:pt x="24" y="644"/>
                  </a:lnTo>
                  <a:lnTo>
                    <a:pt x="144" y="644"/>
                  </a:lnTo>
                  <a:lnTo>
                    <a:pt x="132"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2056;p55">
              <a:extLst>
                <a:ext uri="{FF2B5EF4-FFF2-40B4-BE49-F238E27FC236}">
                  <a16:creationId xmlns:a16="http://schemas.microsoft.com/office/drawing/2014/main" id="{55FFA677-9EC7-4C5A-ACC7-27ADD082505E}"/>
                </a:ext>
              </a:extLst>
            </p:cNvPr>
            <p:cNvSpPr/>
            <p:nvPr/>
          </p:nvSpPr>
          <p:spPr>
            <a:xfrm>
              <a:off x="7676616" y="4039765"/>
              <a:ext cx="5258" cy="23514"/>
            </a:xfrm>
            <a:custGeom>
              <a:avLst/>
              <a:gdLst/>
              <a:ahLst/>
              <a:cxnLst/>
              <a:rect l="l" t="t" r="r" b="b"/>
              <a:pathLst>
                <a:path w="144" h="644" extrusionOk="0">
                  <a:moveTo>
                    <a:pt x="1" y="1"/>
                  </a:moveTo>
                  <a:lnTo>
                    <a:pt x="13" y="644"/>
                  </a:lnTo>
                  <a:lnTo>
                    <a:pt x="144" y="620"/>
                  </a:lnTo>
                  <a:lnTo>
                    <a:pt x="144"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2057;p55">
              <a:extLst>
                <a:ext uri="{FF2B5EF4-FFF2-40B4-BE49-F238E27FC236}">
                  <a16:creationId xmlns:a16="http://schemas.microsoft.com/office/drawing/2014/main" id="{DE6142DE-019D-45FD-BD2F-D7C8397BA81D}"/>
                </a:ext>
              </a:extLst>
            </p:cNvPr>
            <p:cNvSpPr/>
            <p:nvPr/>
          </p:nvSpPr>
          <p:spPr>
            <a:xfrm>
              <a:off x="7675338" y="3993682"/>
              <a:ext cx="6098" cy="23076"/>
            </a:xfrm>
            <a:custGeom>
              <a:avLst/>
              <a:gdLst/>
              <a:ahLst/>
              <a:cxnLst/>
              <a:rect l="l" t="t" r="r" b="b"/>
              <a:pathLst>
                <a:path w="167" h="632" extrusionOk="0">
                  <a:moveTo>
                    <a:pt x="0" y="1"/>
                  </a:moveTo>
                  <a:lnTo>
                    <a:pt x="24" y="632"/>
                  </a:lnTo>
                  <a:lnTo>
                    <a:pt x="167" y="620"/>
                  </a:lnTo>
                  <a:lnTo>
                    <a:pt x="155"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2058;p55">
              <a:extLst>
                <a:ext uri="{FF2B5EF4-FFF2-40B4-BE49-F238E27FC236}">
                  <a16:creationId xmlns:a16="http://schemas.microsoft.com/office/drawing/2014/main" id="{42D7B59C-5D82-4C08-AA97-4838A9C77706}"/>
                </a:ext>
              </a:extLst>
            </p:cNvPr>
            <p:cNvSpPr/>
            <p:nvPr/>
          </p:nvSpPr>
          <p:spPr>
            <a:xfrm>
              <a:off x="7674462" y="3947160"/>
              <a:ext cx="6134" cy="23076"/>
            </a:xfrm>
            <a:custGeom>
              <a:avLst/>
              <a:gdLst/>
              <a:ahLst/>
              <a:cxnLst/>
              <a:rect l="l" t="t" r="r" b="b"/>
              <a:pathLst>
                <a:path w="168" h="632" extrusionOk="0">
                  <a:moveTo>
                    <a:pt x="0" y="1"/>
                  </a:moveTo>
                  <a:lnTo>
                    <a:pt x="12" y="632"/>
                  </a:lnTo>
                  <a:lnTo>
                    <a:pt x="167" y="632"/>
                  </a:lnTo>
                  <a:lnTo>
                    <a:pt x="143"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2059;p55">
              <a:extLst>
                <a:ext uri="{FF2B5EF4-FFF2-40B4-BE49-F238E27FC236}">
                  <a16:creationId xmlns:a16="http://schemas.microsoft.com/office/drawing/2014/main" id="{75ACEA26-374B-43A0-8974-18DD086C12E8}"/>
                </a:ext>
              </a:extLst>
            </p:cNvPr>
            <p:cNvSpPr/>
            <p:nvPr/>
          </p:nvSpPr>
          <p:spPr>
            <a:xfrm>
              <a:off x="7673147" y="3900639"/>
              <a:ext cx="6134" cy="23514"/>
            </a:xfrm>
            <a:custGeom>
              <a:avLst/>
              <a:gdLst/>
              <a:ahLst/>
              <a:cxnLst/>
              <a:rect l="l" t="t" r="r" b="b"/>
              <a:pathLst>
                <a:path w="168" h="644" extrusionOk="0">
                  <a:moveTo>
                    <a:pt x="155" y="1"/>
                  </a:moveTo>
                  <a:lnTo>
                    <a:pt x="1" y="13"/>
                  </a:lnTo>
                  <a:lnTo>
                    <a:pt x="25" y="644"/>
                  </a:lnTo>
                  <a:lnTo>
                    <a:pt x="167" y="644"/>
                  </a:lnTo>
                  <a:lnTo>
                    <a:pt x="155"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2060;p55">
              <a:extLst>
                <a:ext uri="{FF2B5EF4-FFF2-40B4-BE49-F238E27FC236}">
                  <a16:creationId xmlns:a16="http://schemas.microsoft.com/office/drawing/2014/main" id="{DD8393F5-6814-4120-A17B-EF07639265F1}"/>
                </a:ext>
              </a:extLst>
            </p:cNvPr>
            <p:cNvSpPr/>
            <p:nvPr/>
          </p:nvSpPr>
          <p:spPr>
            <a:xfrm>
              <a:off x="7672709" y="3854993"/>
              <a:ext cx="6572" cy="23514"/>
            </a:xfrm>
            <a:custGeom>
              <a:avLst/>
              <a:gdLst/>
              <a:ahLst/>
              <a:cxnLst/>
              <a:rect l="l" t="t" r="r" b="b"/>
              <a:pathLst>
                <a:path w="180" h="644" extrusionOk="0">
                  <a:moveTo>
                    <a:pt x="1" y="1"/>
                  </a:moveTo>
                  <a:lnTo>
                    <a:pt x="13" y="644"/>
                  </a:lnTo>
                  <a:lnTo>
                    <a:pt x="179" y="644"/>
                  </a:lnTo>
                  <a:lnTo>
                    <a:pt x="16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2061;p55">
              <a:extLst>
                <a:ext uri="{FF2B5EF4-FFF2-40B4-BE49-F238E27FC236}">
                  <a16:creationId xmlns:a16="http://schemas.microsoft.com/office/drawing/2014/main" id="{BA807D36-8750-4C9F-8A3C-B1AD675DDDB3}"/>
                </a:ext>
              </a:extLst>
            </p:cNvPr>
            <p:cNvSpPr/>
            <p:nvPr/>
          </p:nvSpPr>
          <p:spPr>
            <a:xfrm>
              <a:off x="7672271" y="3808033"/>
              <a:ext cx="5258" cy="23514"/>
            </a:xfrm>
            <a:custGeom>
              <a:avLst/>
              <a:gdLst/>
              <a:ahLst/>
              <a:cxnLst/>
              <a:rect l="l" t="t" r="r" b="b"/>
              <a:pathLst>
                <a:path w="144" h="644" extrusionOk="0">
                  <a:moveTo>
                    <a:pt x="1" y="1"/>
                  </a:moveTo>
                  <a:lnTo>
                    <a:pt x="1" y="644"/>
                  </a:lnTo>
                  <a:lnTo>
                    <a:pt x="144" y="644"/>
                  </a:lnTo>
                  <a:lnTo>
                    <a:pt x="144"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2062;p55">
              <a:extLst>
                <a:ext uri="{FF2B5EF4-FFF2-40B4-BE49-F238E27FC236}">
                  <a16:creationId xmlns:a16="http://schemas.microsoft.com/office/drawing/2014/main" id="{CCB0E0F3-0D96-4957-A9E4-49DA4FDF28A8}"/>
                </a:ext>
              </a:extLst>
            </p:cNvPr>
            <p:cNvSpPr/>
            <p:nvPr/>
          </p:nvSpPr>
          <p:spPr>
            <a:xfrm>
              <a:off x="7672271" y="3761512"/>
              <a:ext cx="7010" cy="23952"/>
            </a:xfrm>
            <a:custGeom>
              <a:avLst/>
              <a:gdLst/>
              <a:ahLst/>
              <a:cxnLst/>
              <a:rect l="l" t="t" r="r" b="b"/>
              <a:pathLst>
                <a:path w="192" h="656" extrusionOk="0">
                  <a:moveTo>
                    <a:pt x="37" y="1"/>
                  </a:moveTo>
                  <a:cubicBezTo>
                    <a:pt x="37" y="1"/>
                    <a:pt x="25" y="49"/>
                    <a:pt x="25" y="108"/>
                  </a:cubicBezTo>
                  <a:cubicBezTo>
                    <a:pt x="13" y="132"/>
                    <a:pt x="13" y="156"/>
                    <a:pt x="13" y="203"/>
                  </a:cubicBezTo>
                  <a:lnTo>
                    <a:pt x="13" y="322"/>
                  </a:lnTo>
                  <a:cubicBezTo>
                    <a:pt x="1" y="477"/>
                    <a:pt x="1" y="644"/>
                    <a:pt x="1" y="644"/>
                  </a:cubicBezTo>
                  <a:lnTo>
                    <a:pt x="179" y="656"/>
                  </a:lnTo>
                  <a:cubicBezTo>
                    <a:pt x="179" y="656"/>
                    <a:pt x="191" y="501"/>
                    <a:pt x="191" y="346"/>
                  </a:cubicBezTo>
                  <a:lnTo>
                    <a:pt x="191" y="227"/>
                  </a:lnTo>
                  <a:lnTo>
                    <a:pt x="191" y="120"/>
                  </a:lnTo>
                  <a:lnTo>
                    <a:pt x="191" y="13"/>
                  </a:lnTo>
                  <a:lnTo>
                    <a:pt x="3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2063;p55">
              <a:extLst>
                <a:ext uri="{FF2B5EF4-FFF2-40B4-BE49-F238E27FC236}">
                  <a16:creationId xmlns:a16="http://schemas.microsoft.com/office/drawing/2014/main" id="{AF419965-CDDA-42E9-9A30-C380B1355FF8}"/>
                </a:ext>
              </a:extLst>
            </p:cNvPr>
            <p:cNvSpPr/>
            <p:nvPr/>
          </p:nvSpPr>
          <p:spPr>
            <a:xfrm>
              <a:off x="7677055" y="3716743"/>
              <a:ext cx="15700" cy="22638"/>
            </a:xfrm>
            <a:custGeom>
              <a:avLst/>
              <a:gdLst/>
              <a:ahLst/>
              <a:cxnLst/>
              <a:rect l="l" t="t" r="r" b="b"/>
              <a:pathLst>
                <a:path w="430" h="620" extrusionOk="0">
                  <a:moveTo>
                    <a:pt x="334" y="1"/>
                  </a:moveTo>
                  <a:lnTo>
                    <a:pt x="251" y="84"/>
                  </a:lnTo>
                  <a:cubicBezTo>
                    <a:pt x="239" y="108"/>
                    <a:pt x="215" y="143"/>
                    <a:pt x="191" y="167"/>
                  </a:cubicBezTo>
                  <a:cubicBezTo>
                    <a:pt x="168" y="203"/>
                    <a:pt x="132" y="239"/>
                    <a:pt x="120" y="274"/>
                  </a:cubicBezTo>
                  <a:cubicBezTo>
                    <a:pt x="96" y="322"/>
                    <a:pt x="72" y="358"/>
                    <a:pt x="60" y="393"/>
                  </a:cubicBezTo>
                  <a:cubicBezTo>
                    <a:pt x="48" y="441"/>
                    <a:pt x="48" y="465"/>
                    <a:pt x="37" y="501"/>
                  </a:cubicBezTo>
                  <a:lnTo>
                    <a:pt x="1" y="584"/>
                  </a:lnTo>
                  <a:lnTo>
                    <a:pt x="156" y="620"/>
                  </a:lnTo>
                  <a:cubicBezTo>
                    <a:pt x="156" y="620"/>
                    <a:pt x="168" y="584"/>
                    <a:pt x="179" y="524"/>
                  </a:cubicBezTo>
                  <a:cubicBezTo>
                    <a:pt x="179" y="501"/>
                    <a:pt x="191" y="465"/>
                    <a:pt x="215" y="441"/>
                  </a:cubicBezTo>
                  <a:lnTo>
                    <a:pt x="251" y="346"/>
                  </a:lnTo>
                  <a:cubicBezTo>
                    <a:pt x="275" y="322"/>
                    <a:pt x="299" y="286"/>
                    <a:pt x="310" y="262"/>
                  </a:cubicBezTo>
                  <a:cubicBezTo>
                    <a:pt x="334" y="227"/>
                    <a:pt x="358" y="203"/>
                    <a:pt x="370" y="179"/>
                  </a:cubicBezTo>
                  <a:cubicBezTo>
                    <a:pt x="406" y="143"/>
                    <a:pt x="429" y="108"/>
                    <a:pt x="429" y="108"/>
                  </a:cubicBezTo>
                  <a:lnTo>
                    <a:pt x="334"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2064;p55">
              <a:extLst>
                <a:ext uri="{FF2B5EF4-FFF2-40B4-BE49-F238E27FC236}">
                  <a16:creationId xmlns:a16="http://schemas.microsoft.com/office/drawing/2014/main" id="{0EC164DC-16A0-472D-A10B-863150233BB4}"/>
                </a:ext>
              </a:extLst>
            </p:cNvPr>
            <p:cNvSpPr/>
            <p:nvPr/>
          </p:nvSpPr>
          <p:spPr>
            <a:xfrm>
              <a:off x="7710102" y="3701077"/>
              <a:ext cx="23952" cy="10041"/>
            </a:xfrm>
            <a:custGeom>
              <a:avLst/>
              <a:gdLst/>
              <a:ahLst/>
              <a:cxnLst/>
              <a:rect l="l" t="t" r="r" b="b"/>
              <a:pathLst>
                <a:path w="656" h="275" extrusionOk="0">
                  <a:moveTo>
                    <a:pt x="644" y="1"/>
                  </a:moveTo>
                  <a:cubicBezTo>
                    <a:pt x="644" y="1"/>
                    <a:pt x="477" y="13"/>
                    <a:pt x="310" y="49"/>
                  </a:cubicBezTo>
                  <a:cubicBezTo>
                    <a:pt x="275" y="60"/>
                    <a:pt x="227" y="60"/>
                    <a:pt x="203" y="72"/>
                  </a:cubicBezTo>
                  <a:cubicBezTo>
                    <a:pt x="156" y="96"/>
                    <a:pt x="120" y="108"/>
                    <a:pt x="96" y="108"/>
                  </a:cubicBezTo>
                  <a:lnTo>
                    <a:pt x="1" y="132"/>
                  </a:lnTo>
                  <a:lnTo>
                    <a:pt x="48" y="275"/>
                  </a:lnTo>
                  <a:cubicBezTo>
                    <a:pt x="48" y="275"/>
                    <a:pt x="72" y="251"/>
                    <a:pt x="132" y="239"/>
                  </a:cubicBezTo>
                  <a:cubicBezTo>
                    <a:pt x="167" y="227"/>
                    <a:pt x="215" y="227"/>
                    <a:pt x="239" y="215"/>
                  </a:cubicBezTo>
                  <a:cubicBezTo>
                    <a:pt x="286" y="191"/>
                    <a:pt x="310" y="180"/>
                    <a:pt x="358" y="180"/>
                  </a:cubicBezTo>
                  <a:cubicBezTo>
                    <a:pt x="513" y="168"/>
                    <a:pt x="656" y="132"/>
                    <a:pt x="656" y="132"/>
                  </a:cubicBezTo>
                  <a:lnTo>
                    <a:pt x="644"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2065;p55">
              <a:extLst>
                <a:ext uri="{FF2B5EF4-FFF2-40B4-BE49-F238E27FC236}">
                  <a16:creationId xmlns:a16="http://schemas.microsoft.com/office/drawing/2014/main" id="{526EEF1D-44BF-484F-BF09-B18FCF0C6D94}"/>
                </a:ext>
              </a:extLst>
            </p:cNvPr>
            <p:cNvSpPr/>
            <p:nvPr/>
          </p:nvSpPr>
          <p:spPr>
            <a:xfrm>
              <a:off x="7756625" y="3699361"/>
              <a:ext cx="23076" cy="5258"/>
            </a:xfrm>
            <a:custGeom>
              <a:avLst/>
              <a:gdLst/>
              <a:ahLst/>
              <a:cxnLst/>
              <a:rect l="l" t="t" r="r" b="b"/>
              <a:pathLst>
                <a:path w="632" h="144" extrusionOk="0">
                  <a:moveTo>
                    <a:pt x="632" y="0"/>
                  </a:moveTo>
                  <a:lnTo>
                    <a:pt x="1" y="24"/>
                  </a:lnTo>
                  <a:lnTo>
                    <a:pt x="13" y="143"/>
                  </a:lnTo>
                  <a:lnTo>
                    <a:pt x="632" y="119"/>
                  </a:lnTo>
                  <a:lnTo>
                    <a:pt x="632"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2066;p55">
              <a:extLst>
                <a:ext uri="{FF2B5EF4-FFF2-40B4-BE49-F238E27FC236}">
                  <a16:creationId xmlns:a16="http://schemas.microsoft.com/office/drawing/2014/main" id="{31A17D69-869D-40E6-9895-A0B526D77A38}"/>
                </a:ext>
              </a:extLst>
            </p:cNvPr>
            <p:cNvSpPr/>
            <p:nvPr/>
          </p:nvSpPr>
          <p:spPr>
            <a:xfrm>
              <a:off x="7803147" y="3698047"/>
              <a:ext cx="23076" cy="4820"/>
            </a:xfrm>
            <a:custGeom>
              <a:avLst/>
              <a:gdLst/>
              <a:ahLst/>
              <a:cxnLst/>
              <a:rect l="l" t="t" r="r" b="b"/>
              <a:pathLst>
                <a:path w="632" h="132" extrusionOk="0">
                  <a:moveTo>
                    <a:pt x="632" y="1"/>
                  </a:moveTo>
                  <a:lnTo>
                    <a:pt x="1" y="24"/>
                  </a:lnTo>
                  <a:lnTo>
                    <a:pt x="1" y="132"/>
                  </a:lnTo>
                  <a:lnTo>
                    <a:pt x="632" y="96"/>
                  </a:lnTo>
                  <a:lnTo>
                    <a:pt x="632"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2067;p55">
              <a:extLst>
                <a:ext uri="{FF2B5EF4-FFF2-40B4-BE49-F238E27FC236}">
                  <a16:creationId xmlns:a16="http://schemas.microsoft.com/office/drawing/2014/main" id="{FEE08389-0480-458C-AE2C-C28FD817D119}"/>
                </a:ext>
              </a:extLst>
            </p:cNvPr>
            <p:cNvSpPr/>
            <p:nvPr/>
          </p:nvSpPr>
          <p:spPr>
            <a:xfrm>
              <a:off x="7848793" y="3692825"/>
              <a:ext cx="23514" cy="6572"/>
            </a:xfrm>
            <a:custGeom>
              <a:avLst/>
              <a:gdLst/>
              <a:ahLst/>
              <a:cxnLst/>
              <a:rect l="l" t="t" r="r" b="b"/>
              <a:pathLst>
                <a:path w="644" h="180" extrusionOk="0">
                  <a:moveTo>
                    <a:pt x="632" y="1"/>
                  </a:moveTo>
                  <a:lnTo>
                    <a:pt x="1" y="84"/>
                  </a:lnTo>
                  <a:lnTo>
                    <a:pt x="13" y="179"/>
                  </a:lnTo>
                  <a:lnTo>
                    <a:pt x="644" y="96"/>
                  </a:lnTo>
                  <a:lnTo>
                    <a:pt x="632"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2068;p55">
              <a:extLst>
                <a:ext uri="{FF2B5EF4-FFF2-40B4-BE49-F238E27FC236}">
                  <a16:creationId xmlns:a16="http://schemas.microsoft.com/office/drawing/2014/main" id="{95D3FEA1-2535-4CE1-AD9E-88BEAD7CF2AD}"/>
                </a:ext>
              </a:extLst>
            </p:cNvPr>
            <p:cNvSpPr/>
            <p:nvPr/>
          </p:nvSpPr>
          <p:spPr>
            <a:xfrm>
              <a:off x="7894440" y="3681979"/>
              <a:ext cx="23076" cy="9566"/>
            </a:xfrm>
            <a:custGeom>
              <a:avLst/>
              <a:gdLst/>
              <a:ahLst/>
              <a:cxnLst/>
              <a:rect l="l" t="t" r="r" b="b"/>
              <a:pathLst>
                <a:path w="632" h="262" extrusionOk="0">
                  <a:moveTo>
                    <a:pt x="608" y="0"/>
                  </a:moveTo>
                  <a:lnTo>
                    <a:pt x="1" y="179"/>
                  </a:lnTo>
                  <a:lnTo>
                    <a:pt x="13" y="262"/>
                  </a:lnTo>
                  <a:lnTo>
                    <a:pt x="632" y="60"/>
                  </a:lnTo>
                  <a:lnTo>
                    <a:pt x="608"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2069;p55">
              <a:extLst>
                <a:ext uri="{FF2B5EF4-FFF2-40B4-BE49-F238E27FC236}">
                  <a16:creationId xmlns:a16="http://schemas.microsoft.com/office/drawing/2014/main" id="{571BDDD7-ABEC-47D3-8336-B0BB13987E94}"/>
                </a:ext>
              </a:extLst>
            </p:cNvPr>
            <p:cNvSpPr/>
            <p:nvPr/>
          </p:nvSpPr>
          <p:spPr>
            <a:xfrm>
              <a:off x="7937931" y="3661530"/>
              <a:ext cx="20045" cy="13948"/>
            </a:xfrm>
            <a:custGeom>
              <a:avLst/>
              <a:gdLst/>
              <a:ahLst/>
              <a:cxnLst/>
              <a:rect l="l" t="t" r="r" b="b"/>
              <a:pathLst>
                <a:path w="549" h="382" extrusionOk="0">
                  <a:moveTo>
                    <a:pt x="536" y="0"/>
                  </a:moveTo>
                  <a:cubicBezTo>
                    <a:pt x="536" y="0"/>
                    <a:pt x="417" y="84"/>
                    <a:pt x="286" y="179"/>
                  </a:cubicBezTo>
                  <a:cubicBezTo>
                    <a:pt x="132" y="250"/>
                    <a:pt x="1" y="322"/>
                    <a:pt x="1" y="322"/>
                  </a:cubicBezTo>
                  <a:lnTo>
                    <a:pt x="36" y="381"/>
                  </a:lnTo>
                  <a:cubicBezTo>
                    <a:pt x="36" y="381"/>
                    <a:pt x="167" y="298"/>
                    <a:pt x="298" y="227"/>
                  </a:cubicBezTo>
                  <a:cubicBezTo>
                    <a:pt x="417" y="120"/>
                    <a:pt x="548" y="24"/>
                    <a:pt x="548" y="24"/>
                  </a:cubicBezTo>
                  <a:lnTo>
                    <a:pt x="53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2070;p55">
              <a:extLst>
                <a:ext uri="{FF2B5EF4-FFF2-40B4-BE49-F238E27FC236}">
                  <a16:creationId xmlns:a16="http://schemas.microsoft.com/office/drawing/2014/main" id="{2FC3F7EE-5B51-46A9-BD27-0F735F8E2BD7}"/>
                </a:ext>
              </a:extLst>
            </p:cNvPr>
            <p:cNvSpPr/>
            <p:nvPr/>
          </p:nvSpPr>
          <p:spPr>
            <a:xfrm>
              <a:off x="7974010" y="3625014"/>
              <a:ext cx="11794" cy="20009"/>
            </a:xfrm>
            <a:custGeom>
              <a:avLst/>
              <a:gdLst/>
              <a:ahLst/>
              <a:cxnLst/>
              <a:rect l="l" t="t" r="r" b="b"/>
              <a:pathLst>
                <a:path w="323" h="548" extrusionOk="0">
                  <a:moveTo>
                    <a:pt x="322" y="0"/>
                  </a:moveTo>
                  <a:cubicBezTo>
                    <a:pt x="322" y="1"/>
                    <a:pt x="251" y="131"/>
                    <a:pt x="179" y="286"/>
                  </a:cubicBezTo>
                  <a:lnTo>
                    <a:pt x="1" y="548"/>
                  </a:lnTo>
                  <a:lnTo>
                    <a:pt x="13" y="548"/>
                  </a:lnTo>
                  <a:lnTo>
                    <a:pt x="191" y="286"/>
                  </a:lnTo>
                  <a:cubicBezTo>
                    <a:pt x="251" y="155"/>
                    <a:pt x="322" y="1"/>
                    <a:pt x="32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2071;p55">
              <a:extLst>
                <a:ext uri="{FF2B5EF4-FFF2-40B4-BE49-F238E27FC236}">
                  <a16:creationId xmlns:a16="http://schemas.microsoft.com/office/drawing/2014/main" id="{A4BD7288-90D7-4693-9156-8649BE8D5907}"/>
                </a:ext>
              </a:extLst>
            </p:cNvPr>
            <p:cNvSpPr/>
            <p:nvPr/>
          </p:nvSpPr>
          <p:spPr>
            <a:xfrm>
              <a:off x="7447948" y="4317581"/>
              <a:ext cx="913" cy="22674"/>
            </a:xfrm>
            <a:custGeom>
              <a:avLst/>
              <a:gdLst/>
              <a:ahLst/>
              <a:cxnLst/>
              <a:rect l="l" t="t" r="r" b="b"/>
              <a:pathLst>
                <a:path w="25" h="621" extrusionOk="0">
                  <a:moveTo>
                    <a:pt x="0" y="1"/>
                  </a:moveTo>
                  <a:lnTo>
                    <a:pt x="24" y="620"/>
                  </a:lnTo>
                  <a:lnTo>
                    <a:pt x="24"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2072;p55">
              <a:extLst>
                <a:ext uri="{FF2B5EF4-FFF2-40B4-BE49-F238E27FC236}">
                  <a16:creationId xmlns:a16="http://schemas.microsoft.com/office/drawing/2014/main" id="{E89A8247-E47B-4C3E-B654-32C0947A52C2}"/>
                </a:ext>
              </a:extLst>
            </p:cNvPr>
            <p:cNvSpPr/>
            <p:nvPr/>
          </p:nvSpPr>
          <p:spPr>
            <a:xfrm>
              <a:off x="7446195" y="4271059"/>
              <a:ext cx="2665" cy="23076"/>
            </a:xfrm>
            <a:custGeom>
              <a:avLst/>
              <a:gdLst/>
              <a:ahLst/>
              <a:cxnLst/>
              <a:rect l="l" t="t" r="r" b="b"/>
              <a:pathLst>
                <a:path w="73" h="632" extrusionOk="0">
                  <a:moveTo>
                    <a:pt x="1" y="1"/>
                  </a:moveTo>
                  <a:lnTo>
                    <a:pt x="24" y="632"/>
                  </a:lnTo>
                  <a:lnTo>
                    <a:pt x="72" y="632"/>
                  </a:lnTo>
                  <a:lnTo>
                    <a:pt x="72"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2073;p55">
              <a:extLst>
                <a:ext uri="{FF2B5EF4-FFF2-40B4-BE49-F238E27FC236}">
                  <a16:creationId xmlns:a16="http://schemas.microsoft.com/office/drawing/2014/main" id="{FD1ABF4D-8399-4BD9-94E2-A9A2944218B0}"/>
                </a:ext>
              </a:extLst>
            </p:cNvPr>
            <p:cNvSpPr/>
            <p:nvPr/>
          </p:nvSpPr>
          <p:spPr>
            <a:xfrm>
              <a:off x="7444880" y="4224976"/>
              <a:ext cx="3980" cy="23076"/>
            </a:xfrm>
            <a:custGeom>
              <a:avLst/>
              <a:gdLst/>
              <a:ahLst/>
              <a:cxnLst/>
              <a:rect l="l" t="t" r="r" b="b"/>
              <a:pathLst>
                <a:path w="109" h="632" extrusionOk="0">
                  <a:moveTo>
                    <a:pt x="1" y="1"/>
                  </a:moveTo>
                  <a:lnTo>
                    <a:pt x="25" y="632"/>
                  </a:lnTo>
                  <a:lnTo>
                    <a:pt x="108" y="632"/>
                  </a:lnTo>
                  <a:lnTo>
                    <a:pt x="108"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2074;p55">
              <a:extLst>
                <a:ext uri="{FF2B5EF4-FFF2-40B4-BE49-F238E27FC236}">
                  <a16:creationId xmlns:a16="http://schemas.microsoft.com/office/drawing/2014/main" id="{7470DC3E-40FE-4B41-934D-1ACD0FDC907A}"/>
                </a:ext>
              </a:extLst>
            </p:cNvPr>
            <p:cNvSpPr/>
            <p:nvPr/>
          </p:nvSpPr>
          <p:spPr>
            <a:xfrm>
              <a:off x="7444040" y="4178454"/>
              <a:ext cx="4820" cy="23076"/>
            </a:xfrm>
            <a:custGeom>
              <a:avLst/>
              <a:gdLst/>
              <a:ahLst/>
              <a:cxnLst/>
              <a:rect l="l" t="t" r="r" b="b"/>
              <a:pathLst>
                <a:path w="132" h="632" extrusionOk="0">
                  <a:moveTo>
                    <a:pt x="119" y="1"/>
                  </a:moveTo>
                  <a:lnTo>
                    <a:pt x="0" y="13"/>
                  </a:lnTo>
                  <a:lnTo>
                    <a:pt x="12" y="632"/>
                  </a:lnTo>
                  <a:lnTo>
                    <a:pt x="131" y="632"/>
                  </a:lnTo>
                  <a:lnTo>
                    <a:pt x="119"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2075;p55">
              <a:extLst>
                <a:ext uri="{FF2B5EF4-FFF2-40B4-BE49-F238E27FC236}">
                  <a16:creationId xmlns:a16="http://schemas.microsoft.com/office/drawing/2014/main" id="{DF8A0CC5-CEB7-453F-9C41-AB7F96D4B1C8}"/>
                </a:ext>
              </a:extLst>
            </p:cNvPr>
            <p:cNvSpPr/>
            <p:nvPr/>
          </p:nvSpPr>
          <p:spPr>
            <a:xfrm>
              <a:off x="7442726" y="4131932"/>
              <a:ext cx="5696" cy="23514"/>
            </a:xfrm>
            <a:custGeom>
              <a:avLst/>
              <a:gdLst/>
              <a:ahLst/>
              <a:cxnLst/>
              <a:rect l="l" t="t" r="r" b="b"/>
              <a:pathLst>
                <a:path w="156" h="644" extrusionOk="0">
                  <a:moveTo>
                    <a:pt x="0" y="1"/>
                  </a:moveTo>
                  <a:lnTo>
                    <a:pt x="24" y="644"/>
                  </a:lnTo>
                  <a:lnTo>
                    <a:pt x="155" y="644"/>
                  </a:lnTo>
                  <a:lnTo>
                    <a:pt x="155"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2076;p55">
              <a:extLst>
                <a:ext uri="{FF2B5EF4-FFF2-40B4-BE49-F238E27FC236}">
                  <a16:creationId xmlns:a16="http://schemas.microsoft.com/office/drawing/2014/main" id="{796E8A13-8BB2-4059-84A9-6D184120CEF7}"/>
                </a:ext>
              </a:extLst>
            </p:cNvPr>
            <p:cNvSpPr/>
            <p:nvPr/>
          </p:nvSpPr>
          <p:spPr>
            <a:xfrm>
              <a:off x="7442288" y="4085849"/>
              <a:ext cx="5696" cy="23514"/>
            </a:xfrm>
            <a:custGeom>
              <a:avLst/>
              <a:gdLst/>
              <a:ahLst/>
              <a:cxnLst/>
              <a:rect l="l" t="t" r="r" b="b"/>
              <a:pathLst>
                <a:path w="156" h="644" extrusionOk="0">
                  <a:moveTo>
                    <a:pt x="0" y="1"/>
                  </a:moveTo>
                  <a:lnTo>
                    <a:pt x="0" y="644"/>
                  </a:lnTo>
                  <a:lnTo>
                    <a:pt x="155" y="644"/>
                  </a:lnTo>
                  <a:lnTo>
                    <a:pt x="155"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2077;p55">
              <a:extLst>
                <a:ext uri="{FF2B5EF4-FFF2-40B4-BE49-F238E27FC236}">
                  <a16:creationId xmlns:a16="http://schemas.microsoft.com/office/drawing/2014/main" id="{DD19BA7C-DE5F-444E-B08C-ED4C62464740}"/>
                </a:ext>
              </a:extLst>
            </p:cNvPr>
            <p:cNvSpPr/>
            <p:nvPr/>
          </p:nvSpPr>
          <p:spPr>
            <a:xfrm>
              <a:off x="7441849" y="4039765"/>
              <a:ext cx="6134" cy="23514"/>
            </a:xfrm>
            <a:custGeom>
              <a:avLst/>
              <a:gdLst/>
              <a:ahLst/>
              <a:cxnLst/>
              <a:rect l="l" t="t" r="r" b="b"/>
              <a:pathLst>
                <a:path w="168" h="644" extrusionOk="0">
                  <a:moveTo>
                    <a:pt x="1" y="1"/>
                  </a:moveTo>
                  <a:lnTo>
                    <a:pt x="1" y="644"/>
                  </a:lnTo>
                  <a:lnTo>
                    <a:pt x="167" y="620"/>
                  </a:lnTo>
                  <a:lnTo>
                    <a:pt x="143"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2078;p55">
              <a:extLst>
                <a:ext uri="{FF2B5EF4-FFF2-40B4-BE49-F238E27FC236}">
                  <a16:creationId xmlns:a16="http://schemas.microsoft.com/office/drawing/2014/main" id="{B6B6D1B0-4FE9-4078-A2A6-D7658EA42E57}"/>
                </a:ext>
              </a:extLst>
            </p:cNvPr>
            <p:cNvSpPr/>
            <p:nvPr/>
          </p:nvSpPr>
          <p:spPr>
            <a:xfrm>
              <a:off x="7441411" y="3993682"/>
              <a:ext cx="5696" cy="22638"/>
            </a:xfrm>
            <a:custGeom>
              <a:avLst/>
              <a:gdLst/>
              <a:ahLst/>
              <a:cxnLst/>
              <a:rect l="l" t="t" r="r" b="b"/>
              <a:pathLst>
                <a:path w="156" h="620" extrusionOk="0">
                  <a:moveTo>
                    <a:pt x="1" y="1"/>
                  </a:moveTo>
                  <a:lnTo>
                    <a:pt x="1" y="620"/>
                  </a:lnTo>
                  <a:lnTo>
                    <a:pt x="155" y="620"/>
                  </a:lnTo>
                  <a:lnTo>
                    <a:pt x="144"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2079;p55">
              <a:extLst>
                <a:ext uri="{FF2B5EF4-FFF2-40B4-BE49-F238E27FC236}">
                  <a16:creationId xmlns:a16="http://schemas.microsoft.com/office/drawing/2014/main" id="{6E04D3B2-5393-4CD6-B54D-11513F8245C3}"/>
                </a:ext>
              </a:extLst>
            </p:cNvPr>
            <p:cNvSpPr/>
            <p:nvPr/>
          </p:nvSpPr>
          <p:spPr>
            <a:xfrm>
              <a:off x="7441411" y="3946722"/>
              <a:ext cx="5258" cy="23514"/>
            </a:xfrm>
            <a:custGeom>
              <a:avLst/>
              <a:gdLst/>
              <a:ahLst/>
              <a:cxnLst/>
              <a:rect l="l" t="t" r="r" b="b"/>
              <a:pathLst>
                <a:path w="144" h="644" extrusionOk="0">
                  <a:moveTo>
                    <a:pt x="1" y="1"/>
                  </a:moveTo>
                  <a:lnTo>
                    <a:pt x="1" y="644"/>
                  </a:lnTo>
                  <a:lnTo>
                    <a:pt x="144" y="644"/>
                  </a:lnTo>
                  <a:lnTo>
                    <a:pt x="132"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2080;p55">
              <a:extLst>
                <a:ext uri="{FF2B5EF4-FFF2-40B4-BE49-F238E27FC236}">
                  <a16:creationId xmlns:a16="http://schemas.microsoft.com/office/drawing/2014/main" id="{8FBCDE50-B203-4369-9D91-BDABD257C42A}"/>
                </a:ext>
              </a:extLst>
            </p:cNvPr>
            <p:cNvSpPr/>
            <p:nvPr/>
          </p:nvSpPr>
          <p:spPr>
            <a:xfrm>
              <a:off x="7441411" y="3900639"/>
              <a:ext cx="4820" cy="23514"/>
            </a:xfrm>
            <a:custGeom>
              <a:avLst/>
              <a:gdLst/>
              <a:ahLst/>
              <a:cxnLst/>
              <a:rect l="l" t="t" r="r" b="b"/>
              <a:pathLst>
                <a:path w="132" h="644" extrusionOk="0">
                  <a:moveTo>
                    <a:pt x="1" y="1"/>
                  </a:moveTo>
                  <a:lnTo>
                    <a:pt x="1" y="644"/>
                  </a:lnTo>
                  <a:lnTo>
                    <a:pt x="132" y="644"/>
                  </a:lnTo>
                  <a:lnTo>
                    <a:pt x="132"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2081;p55">
              <a:extLst>
                <a:ext uri="{FF2B5EF4-FFF2-40B4-BE49-F238E27FC236}">
                  <a16:creationId xmlns:a16="http://schemas.microsoft.com/office/drawing/2014/main" id="{7313CF76-98DA-45F3-B711-6B6D0A03422F}"/>
                </a:ext>
              </a:extLst>
            </p:cNvPr>
            <p:cNvSpPr/>
            <p:nvPr/>
          </p:nvSpPr>
          <p:spPr>
            <a:xfrm>
              <a:off x="7441849" y="3854555"/>
              <a:ext cx="4382" cy="23076"/>
            </a:xfrm>
            <a:custGeom>
              <a:avLst/>
              <a:gdLst/>
              <a:ahLst/>
              <a:cxnLst/>
              <a:rect l="l" t="t" r="r" b="b"/>
              <a:pathLst>
                <a:path w="120" h="632" extrusionOk="0">
                  <a:moveTo>
                    <a:pt x="12" y="1"/>
                  </a:moveTo>
                  <a:lnTo>
                    <a:pt x="1" y="632"/>
                  </a:lnTo>
                  <a:lnTo>
                    <a:pt x="120" y="632"/>
                  </a:lnTo>
                  <a:lnTo>
                    <a:pt x="108"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2082;p55">
              <a:extLst>
                <a:ext uri="{FF2B5EF4-FFF2-40B4-BE49-F238E27FC236}">
                  <a16:creationId xmlns:a16="http://schemas.microsoft.com/office/drawing/2014/main" id="{1A1B683F-9AAA-4C7C-BF8F-85C52C7EBBFD}"/>
                </a:ext>
              </a:extLst>
            </p:cNvPr>
            <p:cNvSpPr/>
            <p:nvPr/>
          </p:nvSpPr>
          <p:spPr>
            <a:xfrm>
              <a:off x="7442288" y="3808033"/>
              <a:ext cx="3505" cy="23076"/>
            </a:xfrm>
            <a:custGeom>
              <a:avLst/>
              <a:gdLst/>
              <a:ahLst/>
              <a:cxnLst/>
              <a:rect l="l" t="t" r="r" b="b"/>
              <a:pathLst>
                <a:path w="96" h="632" extrusionOk="0">
                  <a:moveTo>
                    <a:pt x="36" y="1"/>
                  </a:moveTo>
                  <a:lnTo>
                    <a:pt x="0" y="632"/>
                  </a:lnTo>
                  <a:lnTo>
                    <a:pt x="96" y="632"/>
                  </a:lnTo>
                  <a:lnTo>
                    <a:pt x="9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2083;p55">
              <a:extLst>
                <a:ext uri="{FF2B5EF4-FFF2-40B4-BE49-F238E27FC236}">
                  <a16:creationId xmlns:a16="http://schemas.microsoft.com/office/drawing/2014/main" id="{91A66B8D-699E-471D-BDE5-EDC574C39C39}"/>
                </a:ext>
              </a:extLst>
            </p:cNvPr>
            <p:cNvSpPr/>
            <p:nvPr/>
          </p:nvSpPr>
          <p:spPr>
            <a:xfrm>
              <a:off x="7444479" y="3761950"/>
              <a:ext cx="2191" cy="23076"/>
            </a:xfrm>
            <a:custGeom>
              <a:avLst/>
              <a:gdLst/>
              <a:ahLst/>
              <a:cxnLst/>
              <a:rect l="l" t="t" r="r" b="b"/>
              <a:pathLst>
                <a:path w="60" h="632" extrusionOk="0">
                  <a:moveTo>
                    <a:pt x="36" y="1"/>
                  </a:moveTo>
                  <a:lnTo>
                    <a:pt x="0" y="632"/>
                  </a:lnTo>
                  <a:lnTo>
                    <a:pt x="48" y="632"/>
                  </a:lnTo>
                  <a:lnTo>
                    <a:pt x="60"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2084;p55">
              <a:extLst>
                <a:ext uri="{FF2B5EF4-FFF2-40B4-BE49-F238E27FC236}">
                  <a16:creationId xmlns:a16="http://schemas.microsoft.com/office/drawing/2014/main" id="{E902B707-AE5B-4903-BB02-1E0D5D42C680}"/>
                </a:ext>
              </a:extLst>
            </p:cNvPr>
            <p:cNvSpPr/>
            <p:nvPr/>
          </p:nvSpPr>
          <p:spPr>
            <a:xfrm>
              <a:off x="7864057" y="3552383"/>
              <a:ext cx="77808" cy="68388"/>
            </a:xfrm>
            <a:custGeom>
              <a:avLst/>
              <a:gdLst/>
              <a:ahLst/>
              <a:cxnLst/>
              <a:rect l="l" t="t" r="r" b="b"/>
              <a:pathLst>
                <a:path w="2131" h="1873" extrusionOk="0">
                  <a:moveTo>
                    <a:pt x="464" y="1"/>
                  </a:moveTo>
                  <a:lnTo>
                    <a:pt x="464" y="1"/>
                  </a:lnTo>
                  <a:cubicBezTo>
                    <a:pt x="464" y="1"/>
                    <a:pt x="0" y="1872"/>
                    <a:pt x="1200" y="1872"/>
                  </a:cubicBezTo>
                  <a:cubicBezTo>
                    <a:pt x="1438" y="1872"/>
                    <a:pt x="1743" y="1798"/>
                    <a:pt x="2131" y="1620"/>
                  </a:cubicBezTo>
                  <a:lnTo>
                    <a:pt x="464"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2085;p55">
              <a:extLst>
                <a:ext uri="{FF2B5EF4-FFF2-40B4-BE49-F238E27FC236}">
                  <a16:creationId xmlns:a16="http://schemas.microsoft.com/office/drawing/2014/main" id="{CA44D5E2-7B20-41A5-B779-B1051579C85C}"/>
                </a:ext>
              </a:extLst>
            </p:cNvPr>
            <p:cNvSpPr/>
            <p:nvPr/>
          </p:nvSpPr>
          <p:spPr>
            <a:xfrm>
              <a:off x="7404894" y="4378453"/>
              <a:ext cx="332592" cy="56996"/>
            </a:xfrm>
            <a:custGeom>
              <a:avLst/>
              <a:gdLst/>
              <a:ahLst/>
              <a:cxnLst/>
              <a:rect l="l" t="t" r="r" b="b"/>
              <a:pathLst>
                <a:path w="9109" h="1561" extrusionOk="0">
                  <a:moveTo>
                    <a:pt x="3989" y="1"/>
                  </a:moveTo>
                  <a:cubicBezTo>
                    <a:pt x="3989" y="1"/>
                    <a:pt x="1" y="370"/>
                    <a:pt x="1" y="1561"/>
                  </a:cubicBezTo>
                  <a:lnTo>
                    <a:pt x="9109" y="1561"/>
                  </a:lnTo>
                  <a:lnTo>
                    <a:pt x="887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2086;p55">
              <a:extLst>
                <a:ext uri="{FF2B5EF4-FFF2-40B4-BE49-F238E27FC236}">
                  <a16:creationId xmlns:a16="http://schemas.microsoft.com/office/drawing/2014/main" id="{EF2727EA-E6A9-4450-B9FE-225BFDBA0D15}"/>
                </a:ext>
              </a:extLst>
            </p:cNvPr>
            <p:cNvSpPr/>
            <p:nvPr/>
          </p:nvSpPr>
          <p:spPr>
            <a:xfrm>
              <a:off x="7999243" y="3100678"/>
              <a:ext cx="35673" cy="114795"/>
            </a:xfrm>
            <a:custGeom>
              <a:avLst/>
              <a:gdLst/>
              <a:ahLst/>
              <a:cxnLst/>
              <a:rect l="l" t="t" r="r" b="b"/>
              <a:pathLst>
                <a:path w="977" h="3144" extrusionOk="0">
                  <a:moveTo>
                    <a:pt x="453" y="0"/>
                  </a:moveTo>
                  <a:cubicBezTo>
                    <a:pt x="453" y="0"/>
                    <a:pt x="0" y="1429"/>
                    <a:pt x="870" y="3144"/>
                  </a:cubicBezTo>
                  <a:lnTo>
                    <a:pt x="977" y="2501"/>
                  </a:lnTo>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2087;p55">
              <a:extLst>
                <a:ext uri="{FF2B5EF4-FFF2-40B4-BE49-F238E27FC236}">
                  <a16:creationId xmlns:a16="http://schemas.microsoft.com/office/drawing/2014/main" id="{95353794-7AE5-4945-A2EE-CEF83D79F7F7}"/>
                </a:ext>
              </a:extLst>
            </p:cNvPr>
            <p:cNvSpPr/>
            <p:nvPr/>
          </p:nvSpPr>
          <p:spPr>
            <a:xfrm>
              <a:off x="7970979" y="2977216"/>
              <a:ext cx="95663" cy="223895"/>
            </a:xfrm>
            <a:custGeom>
              <a:avLst/>
              <a:gdLst/>
              <a:ahLst/>
              <a:cxnLst/>
              <a:rect l="l" t="t" r="r" b="b"/>
              <a:pathLst>
                <a:path w="2620" h="6132" extrusionOk="0">
                  <a:moveTo>
                    <a:pt x="2620" y="0"/>
                  </a:moveTo>
                  <a:cubicBezTo>
                    <a:pt x="0" y="2096"/>
                    <a:pt x="1834" y="6132"/>
                    <a:pt x="1834" y="6132"/>
                  </a:cubicBezTo>
                  <a:lnTo>
                    <a:pt x="262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2088;p55">
              <a:extLst>
                <a:ext uri="{FF2B5EF4-FFF2-40B4-BE49-F238E27FC236}">
                  <a16:creationId xmlns:a16="http://schemas.microsoft.com/office/drawing/2014/main" id="{C29AFB14-9DE4-47BF-A9E5-49B60740D438}"/>
                </a:ext>
              </a:extLst>
            </p:cNvPr>
            <p:cNvSpPr/>
            <p:nvPr/>
          </p:nvSpPr>
          <p:spPr>
            <a:xfrm>
              <a:off x="8040105" y="2231994"/>
              <a:ext cx="280014" cy="253908"/>
            </a:xfrm>
            <a:custGeom>
              <a:avLst/>
              <a:gdLst/>
              <a:ahLst/>
              <a:cxnLst/>
              <a:rect l="l" t="t" r="r" b="b"/>
              <a:pathLst>
                <a:path w="7669" h="6954" extrusionOk="0">
                  <a:moveTo>
                    <a:pt x="786" y="1"/>
                  </a:moveTo>
                  <a:cubicBezTo>
                    <a:pt x="358" y="1"/>
                    <a:pt x="1" y="358"/>
                    <a:pt x="1" y="799"/>
                  </a:cubicBezTo>
                  <a:lnTo>
                    <a:pt x="1" y="4811"/>
                  </a:lnTo>
                  <a:cubicBezTo>
                    <a:pt x="1" y="5240"/>
                    <a:pt x="358" y="5597"/>
                    <a:pt x="786" y="5597"/>
                  </a:cubicBezTo>
                  <a:lnTo>
                    <a:pt x="1382" y="5597"/>
                  </a:lnTo>
                  <a:cubicBezTo>
                    <a:pt x="1310" y="6061"/>
                    <a:pt x="1084" y="6716"/>
                    <a:pt x="334" y="6954"/>
                  </a:cubicBezTo>
                  <a:cubicBezTo>
                    <a:pt x="334" y="6954"/>
                    <a:pt x="1882" y="6942"/>
                    <a:pt x="2334" y="5597"/>
                  </a:cubicBezTo>
                  <a:lnTo>
                    <a:pt x="6882" y="5597"/>
                  </a:lnTo>
                  <a:cubicBezTo>
                    <a:pt x="7311" y="5597"/>
                    <a:pt x="7668" y="5240"/>
                    <a:pt x="7668" y="4811"/>
                  </a:cubicBezTo>
                  <a:lnTo>
                    <a:pt x="7668" y="799"/>
                  </a:lnTo>
                  <a:cubicBezTo>
                    <a:pt x="7668" y="346"/>
                    <a:pt x="7311" y="1"/>
                    <a:pt x="688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2089;p55">
              <a:extLst>
                <a:ext uri="{FF2B5EF4-FFF2-40B4-BE49-F238E27FC236}">
                  <a16:creationId xmlns:a16="http://schemas.microsoft.com/office/drawing/2014/main" id="{A0DFA31E-8DC8-4C90-BB48-6EE04EA87ABB}"/>
                </a:ext>
              </a:extLst>
            </p:cNvPr>
            <p:cNvSpPr/>
            <p:nvPr/>
          </p:nvSpPr>
          <p:spPr>
            <a:xfrm>
              <a:off x="8040105" y="2231994"/>
              <a:ext cx="280014" cy="253908"/>
            </a:xfrm>
            <a:custGeom>
              <a:avLst/>
              <a:gdLst/>
              <a:ahLst/>
              <a:cxnLst/>
              <a:rect l="l" t="t" r="r" b="b"/>
              <a:pathLst>
                <a:path w="7669" h="6954" extrusionOk="0">
                  <a:moveTo>
                    <a:pt x="786" y="1"/>
                  </a:moveTo>
                  <a:cubicBezTo>
                    <a:pt x="358" y="1"/>
                    <a:pt x="1" y="358"/>
                    <a:pt x="1" y="799"/>
                  </a:cubicBezTo>
                  <a:lnTo>
                    <a:pt x="1" y="4811"/>
                  </a:lnTo>
                  <a:cubicBezTo>
                    <a:pt x="1" y="5240"/>
                    <a:pt x="358" y="5597"/>
                    <a:pt x="786" y="5597"/>
                  </a:cubicBezTo>
                  <a:lnTo>
                    <a:pt x="1382" y="5597"/>
                  </a:lnTo>
                  <a:cubicBezTo>
                    <a:pt x="1310" y="6061"/>
                    <a:pt x="1084" y="6716"/>
                    <a:pt x="334" y="6954"/>
                  </a:cubicBezTo>
                  <a:cubicBezTo>
                    <a:pt x="334" y="6954"/>
                    <a:pt x="1882" y="6942"/>
                    <a:pt x="2334" y="5597"/>
                  </a:cubicBezTo>
                  <a:lnTo>
                    <a:pt x="6882" y="5597"/>
                  </a:lnTo>
                  <a:cubicBezTo>
                    <a:pt x="7311" y="5597"/>
                    <a:pt x="7668" y="5240"/>
                    <a:pt x="7668" y="4811"/>
                  </a:cubicBezTo>
                  <a:lnTo>
                    <a:pt x="7668" y="799"/>
                  </a:lnTo>
                  <a:cubicBezTo>
                    <a:pt x="7668" y="346"/>
                    <a:pt x="7311" y="1"/>
                    <a:pt x="688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2090;p55">
              <a:extLst>
                <a:ext uri="{FF2B5EF4-FFF2-40B4-BE49-F238E27FC236}">
                  <a16:creationId xmlns:a16="http://schemas.microsoft.com/office/drawing/2014/main" id="{5BB0ED19-1B6C-475A-83E0-BC93DFCE1478}"/>
                </a:ext>
              </a:extLst>
            </p:cNvPr>
            <p:cNvSpPr/>
            <p:nvPr/>
          </p:nvSpPr>
          <p:spPr>
            <a:xfrm>
              <a:off x="8087942" y="2285052"/>
              <a:ext cx="36549" cy="106543"/>
            </a:xfrm>
            <a:custGeom>
              <a:avLst/>
              <a:gdLst/>
              <a:ahLst/>
              <a:cxnLst/>
              <a:rect l="l" t="t" r="r" b="b"/>
              <a:pathLst>
                <a:path w="1001" h="2918" extrusionOk="0">
                  <a:moveTo>
                    <a:pt x="0" y="0"/>
                  </a:moveTo>
                  <a:lnTo>
                    <a:pt x="0" y="2917"/>
                  </a:lnTo>
                  <a:lnTo>
                    <a:pt x="1000" y="2917"/>
                  </a:lnTo>
                  <a:lnTo>
                    <a:pt x="1000" y="0"/>
                  </a:lnTo>
                  <a:close/>
                </a:path>
              </a:pathLst>
            </a:custGeom>
            <a:solidFill>
              <a:srgbClr val="DC6B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2091;p55">
              <a:extLst>
                <a:ext uri="{FF2B5EF4-FFF2-40B4-BE49-F238E27FC236}">
                  <a16:creationId xmlns:a16="http://schemas.microsoft.com/office/drawing/2014/main" id="{D9A48951-20DF-4CED-809C-A10E8342351B}"/>
                </a:ext>
              </a:extLst>
            </p:cNvPr>
            <p:cNvSpPr/>
            <p:nvPr/>
          </p:nvSpPr>
          <p:spPr>
            <a:xfrm>
              <a:off x="8135341" y="2298088"/>
              <a:ext cx="34796" cy="93509"/>
            </a:xfrm>
            <a:custGeom>
              <a:avLst/>
              <a:gdLst/>
              <a:ahLst/>
              <a:cxnLst/>
              <a:rect l="l" t="t" r="r" b="b"/>
              <a:pathLst>
                <a:path w="953" h="2561" extrusionOk="0">
                  <a:moveTo>
                    <a:pt x="0" y="1"/>
                  </a:moveTo>
                  <a:lnTo>
                    <a:pt x="0" y="2560"/>
                  </a:lnTo>
                  <a:lnTo>
                    <a:pt x="953" y="2560"/>
                  </a:lnTo>
                  <a:lnTo>
                    <a:pt x="953" y="1"/>
                  </a:lnTo>
                  <a:close/>
                </a:path>
              </a:pathLst>
            </a:custGeom>
            <a:solidFill>
              <a:srgbClr val="C154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2092;p55">
              <a:extLst>
                <a:ext uri="{FF2B5EF4-FFF2-40B4-BE49-F238E27FC236}">
                  <a16:creationId xmlns:a16="http://schemas.microsoft.com/office/drawing/2014/main" id="{F3F28D39-7BED-4967-8E3F-45461DCB8143}"/>
                </a:ext>
              </a:extLst>
            </p:cNvPr>
            <p:cNvSpPr/>
            <p:nvPr/>
          </p:nvSpPr>
          <p:spPr>
            <a:xfrm>
              <a:off x="8179673" y="2363744"/>
              <a:ext cx="34796" cy="27859"/>
            </a:xfrm>
            <a:custGeom>
              <a:avLst/>
              <a:gdLst/>
              <a:ahLst/>
              <a:cxnLst/>
              <a:rect l="l" t="t" r="r" b="b"/>
              <a:pathLst>
                <a:path w="953" h="763" extrusionOk="0">
                  <a:moveTo>
                    <a:pt x="0" y="0"/>
                  </a:moveTo>
                  <a:lnTo>
                    <a:pt x="0" y="762"/>
                  </a:lnTo>
                  <a:lnTo>
                    <a:pt x="953" y="762"/>
                  </a:lnTo>
                  <a:lnTo>
                    <a:pt x="953" y="0"/>
                  </a:lnTo>
                  <a:close/>
                </a:path>
              </a:pathLst>
            </a:custGeom>
            <a:solidFill>
              <a:srgbClr val="DD7F7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2093;p55">
              <a:extLst>
                <a:ext uri="{FF2B5EF4-FFF2-40B4-BE49-F238E27FC236}">
                  <a16:creationId xmlns:a16="http://schemas.microsoft.com/office/drawing/2014/main" id="{2FA5E96C-E52E-4589-A436-C3BBB42F6F94}"/>
                </a:ext>
              </a:extLst>
            </p:cNvPr>
            <p:cNvSpPr/>
            <p:nvPr/>
          </p:nvSpPr>
          <p:spPr>
            <a:xfrm>
              <a:off x="8224443" y="2333728"/>
              <a:ext cx="34833" cy="58310"/>
            </a:xfrm>
            <a:custGeom>
              <a:avLst/>
              <a:gdLst/>
              <a:ahLst/>
              <a:cxnLst/>
              <a:rect l="l" t="t" r="r" b="b"/>
              <a:pathLst>
                <a:path w="954" h="1597" extrusionOk="0">
                  <a:moveTo>
                    <a:pt x="1" y="1"/>
                  </a:moveTo>
                  <a:lnTo>
                    <a:pt x="1" y="1596"/>
                  </a:lnTo>
                  <a:lnTo>
                    <a:pt x="953" y="1596"/>
                  </a:lnTo>
                  <a:lnTo>
                    <a:pt x="953" y="1"/>
                  </a:lnTo>
                  <a:close/>
                </a:path>
              </a:pathLst>
            </a:custGeom>
            <a:solidFill>
              <a:srgbClr val="DC6B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2094;p55">
              <a:extLst>
                <a:ext uri="{FF2B5EF4-FFF2-40B4-BE49-F238E27FC236}">
                  <a16:creationId xmlns:a16="http://schemas.microsoft.com/office/drawing/2014/main" id="{872B62C0-DE08-4F49-A45C-904E2377366C}"/>
                </a:ext>
              </a:extLst>
            </p:cNvPr>
            <p:cNvSpPr/>
            <p:nvPr/>
          </p:nvSpPr>
          <p:spPr>
            <a:xfrm>
              <a:off x="8073153" y="2266355"/>
              <a:ext cx="221740" cy="138711"/>
            </a:xfrm>
            <a:custGeom>
              <a:avLst/>
              <a:gdLst/>
              <a:ahLst/>
              <a:cxnLst/>
              <a:rect l="l" t="t" r="r" b="b"/>
              <a:pathLst>
                <a:path w="6073" h="3799" extrusionOk="0">
                  <a:moveTo>
                    <a:pt x="0" y="0"/>
                  </a:moveTo>
                  <a:lnTo>
                    <a:pt x="0" y="3798"/>
                  </a:lnTo>
                  <a:lnTo>
                    <a:pt x="6073" y="3798"/>
                  </a:lnTo>
                  <a:lnTo>
                    <a:pt x="6073" y="3644"/>
                  </a:lnTo>
                  <a:lnTo>
                    <a:pt x="167" y="3644"/>
                  </a:lnTo>
                  <a:lnTo>
                    <a:pt x="167" y="0"/>
                  </a:lnTo>
                  <a:close/>
                </a:path>
              </a:pathLst>
            </a:custGeom>
            <a:solidFill>
              <a:srgbClr val="DC6B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2095;p55">
              <a:extLst>
                <a:ext uri="{FF2B5EF4-FFF2-40B4-BE49-F238E27FC236}">
                  <a16:creationId xmlns:a16="http://schemas.microsoft.com/office/drawing/2014/main" id="{6FBAAC1C-D8BC-4D85-A3E7-F3CF00A2CFAD}"/>
                </a:ext>
              </a:extLst>
            </p:cNvPr>
            <p:cNvSpPr/>
            <p:nvPr/>
          </p:nvSpPr>
          <p:spPr>
            <a:xfrm>
              <a:off x="6650041" y="2739925"/>
              <a:ext cx="24829" cy="24828"/>
            </a:xfrm>
            <a:custGeom>
              <a:avLst/>
              <a:gdLst/>
              <a:ahLst/>
              <a:cxnLst/>
              <a:rect l="l" t="t" r="r" b="b"/>
              <a:pathLst>
                <a:path w="680" h="680" extrusionOk="0">
                  <a:moveTo>
                    <a:pt x="346" y="0"/>
                  </a:moveTo>
                  <a:cubicBezTo>
                    <a:pt x="144" y="0"/>
                    <a:pt x="1" y="143"/>
                    <a:pt x="1" y="346"/>
                  </a:cubicBezTo>
                  <a:cubicBezTo>
                    <a:pt x="1" y="536"/>
                    <a:pt x="144" y="679"/>
                    <a:pt x="346" y="679"/>
                  </a:cubicBezTo>
                  <a:cubicBezTo>
                    <a:pt x="537" y="679"/>
                    <a:pt x="679" y="536"/>
                    <a:pt x="679" y="346"/>
                  </a:cubicBezTo>
                  <a:cubicBezTo>
                    <a:pt x="679" y="167"/>
                    <a:pt x="537" y="0"/>
                    <a:pt x="34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14A4295-06DC-4C2F-BD0F-59F6EDF85525}"/>
              </a:ext>
            </a:extLst>
          </p:cNvPr>
          <p:cNvSpPr>
            <a:spLocks noGrp="1"/>
          </p:cNvSpPr>
          <p:nvPr>
            <p:ph type="title"/>
          </p:nvPr>
        </p:nvSpPr>
        <p:spPr/>
        <p:txBody>
          <a:bodyPr/>
          <a:lstStyle/>
          <a:p>
            <a:r>
              <a:rPr lang="es-MX"/>
              <a:t>Es hora de recordar lo visto:</a:t>
            </a:r>
            <a:endParaRPr lang="en-US"/>
          </a:p>
        </p:txBody>
      </p:sp>
      <p:sp>
        <p:nvSpPr>
          <p:cNvPr id="4" name="Google Shape;1571;p53">
            <a:extLst>
              <a:ext uri="{FF2B5EF4-FFF2-40B4-BE49-F238E27FC236}">
                <a16:creationId xmlns:a16="http://schemas.microsoft.com/office/drawing/2014/main" id="{A7D446E3-EFD6-49E6-80EA-A36C02C1D249}"/>
              </a:ext>
            </a:extLst>
          </p:cNvPr>
          <p:cNvSpPr/>
          <p:nvPr/>
        </p:nvSpPr>
        <p:spPr>
          <a:xfrm flipH="1">
            <a:off x="124383" y="2065917"/>
            <a:ext cx="8664234" cy="505833"/>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90488" lvl="0" algn="just" defTabSz="795338" rtl="0">
              <a:lnSpc>
                <a:spcPct val="150000"/>
              </a:lnSpc>
              <a:spcBef>
                <a:spcPts val="0"/>
              </a:spcBef>
              <a:spcAft>
                <a:spcPts val="0"/>
              </a:spcAft>
              <a:buNone/>
              <a:tabLst>
                <a:tab pos="4933950" algn="l"/>
                <a:tab pos="5646738" algn="l"/>
              </a:tabLst>
            </a:pPr>
            <a:r>
              <a:rPr lang="es-CO" sz="1200" b="1">
                <a:solidFill>
                  <a:schemeClr val="tx1">
                    <a:lumMod val="50000"/>
                  </a:schemeClr>
                </a:solidFill>
                <a:latin typeface="Alegreya Sans ExtraBold"/>
              </a:rPr>
              <a:t>Relaciona a continuación los diferentes subsistemas :</a:t>
            </a:r>
            <a:endParaRPr lang="es-CO" sz="1800" b="1">
              <a:solidFill>
                <a:schemeClr val="tx1">
                  <a:lumMod val="50000"/>
                </a:schemeClr>
              </a:solidFill>
              <a:latin typeface="Alegreya Sans ExtraBold"/>
            </a:endParaRPr>
          </a:p>
        </p:txBody>
      </p:sp>
      <p:grpSp>
        <p:nvGrpSpPr>
          <p:cNvPr id="8" name="Grupo 7">
            <a:extLst>
              <a:ext uri="{FF2B5EF4-FFF2-40B4-BE49-F238E27FC236}">
                <a16:creationId xmlns:a16="http://schemas.microsoft.com/office/drawing/2014/main" id="{B21B589B-3CC6-4490-8D63-398B08FE9137}"/>
              </a:ext>
            </a:extLst>
          </p:cNvPr>
          <p:cNvGrpSpPr/>
          <p:nvPr/>
        </p:nvGrpSpPr>
        <p:grpSpPr>
          <a:xfrm>
            <a:off x="619539" y="2700442"/>
            <a:ext cx="3569004" cy="2178579"/>
            <a:chOff x="339319" y="2774184"/>
            <a:chExt cx="3569004" cy="2472060"/>
          </a:xfrm>
        </p:grpSpPr>
        <p:sp>
          <p:nvSpPr>
            <p:cNvPr id="3" name="Google Shape;1571;p53">
              <a:extLst>
                <a:ext uri="{FF2B5EF4-FFF2-40B4-BE49-F238E27FC236}">
                  <a16:creationId xmlns:a16="http://schemas.microsoft.com/office/drawing/2014/main" id="{63BB93CC-6AD9-43EA-8265-E2C948F62CD9}"/>
                </a:ext>
              </a:extLst>
            </p:cNvPr>
            <p:cNvSpPr/>
            <p:nvPr/>
          </p:nvSpPr>
          <p:spPr>
            <a:xfrm flipH="1">
              <a:off x="339319" y="2774184"/>
              <a:ext cx="3569003" cy="505833"/>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accent2">
                <a:lumMod val="40000"/>
                <a:lumOff val="60000"/>
              </a:schemeClr>
            </a:solidFill>
            <a:ln>
              <a:solidFill>
                <a:schemeClr val="accent2">
                  <a:lumMod val="40000"/>
                  <a:lumOff val="60000"/>
                </a:schemeClr>
              </a:solidFill>
            </a:ln>
          </p:spPr>
          <p:txBody>
            <a:bodyPr spcFirstLastPara="1" wrap="square" lIns="91425" tIns="91425" rIns="91425" bIns="91425" anchor="ctr" anchorCtr="0">
              <a:noAutofit/>
            </a:bodyPr>
            <a:lstStyle/>
            <a:p>
              <a:pPr marL="90488" lvl="0" defTabSz="795338" rtl="0">
                <a:spcBef>
                  <a:spcPts val="0"/>
                </a:spcBef>
                <a:spcAft>
                  <a:spcPts val="0"/>
                </a:spcAft>
                <a:buNone/>
                <a:tabLst>
                  <a:tab pos="4933950" algn="l"/>
                  <a:tab pos="5646738" algn="l"/>
                </a:tabLst>
              </a:pPr>
              <a:r>
                <a:rPr lang="es-CO" sz="1200" dirty="0">
                  <a:solidFill>
                    <a:schemeClr val="tx1">
                      <a:lumMod val="50000"/>
                    </a:schemeClr>
                  </a:solidFill>
                  <a:latin typeface="Alegreya Sans ExtraBold"/>
                </a:rPr>
                <a:t>SGP</a:t>
              </a:r>
            </a:p>
          </p:txBody>
        </p:sp>
        <p:sp>
          <p:nvSpPr>
            <p:cNvPr id="5" name="Google Shape;1571;p53">
              <a:extLst>
                <a:ext uri="{FF2B5EF4-FFF2-40B4-BE49-F238E27FC236}">
                  <a16:creationId xmlns:a16="http://schemas.microsoft.com/office/drawing/2014/main" id="{D26183E7-7959-4350-8AAF-E6921E924DBF}"/>
                </a:ext>
              </a:extLst>
            </p:cNvPr>
            <p:cNvSpPr/>
            <p:nvPr/>
          </p:nvSpPr>
          <p:spPr>
            <a:xfrm flipH="1">
              <a:off x="339320" y="3414584"/>
              <a:ext cx="3569003" cy="505833"/>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accent2">
                <a:lumMod val="40000"/>
                <a:lumOff val="60000"/>
              </a:schemeClr>
            </a:solidFill>
            <a:ln>
              <a:solidFill>
                <a:schemeClr val="accent2">
                  <a:lumMod val="40000"/>
                  <a:lumOff val="60000"/>
                </a:schemeClr>
              </a:solidFill>
            </a:ln>
          </p:spPr>
          <p:txBody>
            <a:bodyPr spcFirstLastPara="1" wrap="square" lIns="91425" tIns="91425" rIns="91425" bIns="91425" anchor="ctr" anchorCtr="0">
              <a:noAutofit/>
            </a:bodyPr>
            <a:lstStyle/>
            <a:p>
              <a:pPr marL="90488" lvl="0" defTabSz="795338" rtl="0">
                <a:spcBef>
                  <a:spcPts val="0"/>
                </a:spcBef>
                <a:spcAft>
                  <a:spcPts val="0"/>
                </a:spcAft>
                <a:buNone/>
                <a:tabLst>
                  <a:tab pos="4933950" algn="l"/>
                  <a:tab pos="5646738" algn="l"/>
                </a:tabLst>
              </a:pPr>
              <a:r>
                <a:rPr lang="es-CO" sz="1200">
                  <a:solidFill>
                    <a:schemeClr val="tx1">
                      <a:lumMod val="50000"/>
                    </a:schemeClr>
                  </a:solidFill>
                  <a:latin typeface="Alegreya Sans ExtraBold"/>
                </a:rPr>
                <a:t>SGSSS</a:t>
              </a:r>
            </a:p>
          </p:txBody>
        </p:sp>
        <p:sp>
          <p:nvSpPr>
            <p:cNvPr id="6" name="Google Shape;1571;p53">
              <a:extLst>
                <a:ext uri="{FF2B5EF4-FFF2-40B4-BE49-F238E27FC236}">
                  <a16:creationId xmlns:a16="http://schemas.microsoft.com/office/drawing/2014/main" id="{39B72F52-30B9-4538-80FE-7281C278FE64}"/>
                </a:ext>
              </a:extLst>
            </p:cNvPr>
            <p:cNvSpPr/>
            <p:nvPr/>
          </p:nvSpPr>
          <p:spPr>
            <a:xfrm flipH="1">
              <a:off x="339320" y="4122851"/>
              <a:ext cx="3569003" cy="505833"/>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accent2">
                <a:lumMod val="40000"/>
                <a:lumOff val="60000"/>
              </a:schemeClr>
            </a:solidFill>
            <a:ln>
              <a:solidFill>
                <a:schemeClr val="accent2">
                  <a:lumMod val="40000"/>
                  <a:lumOff val="60000"/>
                </a:schemeClr>
              </a:solidFill>
            </a:ln>
          </p:spPr>
          <p:txBody>
            <a:bodyPr spcFirstLastPara="1" wrap="square" lIns="91425" tIns="91425" rIns="91425" bIns="91425" anchor="ctr" anchorCtr="0">
              <a:noAutofit/>
            </a:bodyPr>
            <a:lstStyle/>
            <a:p>
              <a:pPr marL="90488" lvl="0" defTabSz="795338" rtl="0">
                <a:spcBef>
                  <a:spcPts val="0"/>
                </a:spcBef>
                <a:spcAft>
                  <a:spcPts val="0"/>
                </a:spcAft>
                <a:buNone/>
                <a:tabLst>
                  <a:tab pos="4933950" algn="l"/>
                  <a:tab pos="5646738" algn="l"/>
                </a:tabLst>
              </a:pPr>
              <a:r>
                <a:rPr lang="es-CO" sz="1200">
                  <a:solidFill>
                    <a:schemeClr val="tx1">
                      <a:lumMod val="50000"/>
                    </a:schemeClr>
                  </a:solidFill>
                  <a:latin typeface="Alegreya Sans ExtraBold"/>
                </a:rPr>
                <a:t>SGRL</a:t>
              </a:r>
            </a:p>
          </p:txBody>
        </p:sp>
        <p:sp>
          <p:nvSpPr>
            <p:cNvPr id="7" name="Google Shape;1571;p53">
              <a:extLst>
                <a:ext uri="{FF2B5EF4-FFF2-40B4-BE49-F238E27FC236}">
                  <a16:creationId xmlns:a16="http://schemas.microsoft.com/office/drawing/2014/main" id="{2EBE9633-AEFE-4D7A-B07F-1C0A4F993321}"/>
                </a:ext>
              </a:extLst>
            </p:cNvPr>
            <p:cNvSpPr/>
            <p:nvPr/>
          </p:nvSpPr>
          <p:spPr>
            <a:xfrm flipH="1">
              <a:off x="339319" y="4740411"/>
              <a:ext cx="3569003" cy="505833"/>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accent2">
                <a:lumMod val="40000"/>
                <a:lumOff val="60000"/>
              </a:schemeClr>
            </a:solidFill>
            <a:ln>
              <a:solidFill>
                <a:schemeClr val="accent2">
                  <a:lumMod val="40000"/>
                  <a:lumOff val="60000"/>
                </a:schemeClr>
              </a:solidFill>
            </a:ln>
          </p:spPr>
          <p:txBody>
            <a:bodyPr spcFirstLastPara="1" wrap="square" lIns="91425" tIns="91425" rIns="91425" bIns="91425" anchor="ctr" anchorCtr="0">
              <a:noAutofit/>
            </a:bodyPr>
            <a:lstStyle/>
            <a:p>
              <a:pPr marL="90488" lvl="0" defTabSz="795338" rtl="0">
                <a:spcBef>
                  <a:spcPts val="0"/>
                </a:spcBef>
                <a:spcAft>
                  <a:spcPts val="0"/>
                </a:spcAft>
                <a:buNone/>
                <a:tabLst>
                  <a:tab pos="4933950" algn="l"/>
                  <a:tab pos="5646738" algn="l"/>
                </a:tabLst>
              </a:pPr>
              <a:r>
                <a:rPr lang="es-ES" sz="1200" dirty="0">
                  <a:solidFill>
                    <a:schemeClr val="tx1">
                      <a:lumMod val="50000"/>
                    </a:schemeClr>
                  </a:solidFill>
                  <a:latin typeface="Alegreya Sans ExtraBold"/>
                </a:rPr>
                <a:t>C</a:t>
              </a:r>
              <a:r>
                <a:rPr lang="es-CO" sz="1200" dirty="0">
                  <a:solidFill>
                    <a:schemeClr val="tx1">
                      <a:lumMod val="50000"/>
                    </a:schemeClr>
                  </a:solidFill>
                  <a:latin typeface="Alegreya Sans ExtraBold"/>
                </a:rPr>
                <a:t>CF</a:t>
              </a:r>
            </a:p>
          </p:txBody>
        </p:sp>
      </p:grpSp>
      <p:grpSp>
        <p:nvGrpSpPr>
          <p:cNvPr id="10" name="Grupo 9">
            <a:extLst>
              <a:ext uri="{FF2B5EF4-FFF2-40B4-BE49-F238E27FC236}">
                <a16:creationId xmlns:a16="http://schemas.microsoft.com/office/drawing/2014/main" id="{6D24D9A2-BD6D-40FB-9A2B-7792B91E1CDB}"/>
              </a:ext>
            </a:extLst>
          </p:cNvPr>
          <p:cNvGrpSpPr/>
          <p:nvPr/>
        </p:nvGrpSpPr>
        <p:grpSpPr>
          <a:xfrm flipH="1">
            <a:off x="4564627" y="2700442"/>
            <a:ext cx="3576375" cy="2178579"/>
            <a:chOff x="339319" y="2774184"/>
            <a:chExt cx="3576377" cy="2472060"/>
          </a:xfrm>
        </p:grpSpPr>
        <p:sp>
          <p:nvSpPr>
            <p:cNvPr id="11" name="Google Shape;1571;p53">
              <a:extLst>
                <a:ext uri="{FF2B5EF4-FFF2-40B4-BE49-F238E27FC236}">
                  <a16:creationId xmlns:a16="http://schemas.microsoft.com/office/drawing/2014/main" id="{4D84E03E-6BF2-44FF-AE12-8C479B65E2AC}"/>
                </a:ext>
              </a:extLst>
            </p:cNvPr>
            <p:cNvSpPr/>
            <p:nvPr/>
          </p:nvSpPr>
          <p:spPr>
            <a:xfrm flipH="1">
              <a:off x="339319" y="2774184"/>
              <a:ext cx="3569003" cy="505833"/>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accent2">
                <a:lumMod val="40000"/>
                <a:lumOff val="60000"/>
              </a:schemeClr>
            </a:solidFill>
            <a:ln>
              <a:solidFill>
                <a:schemeClr val="accent2">
                  <a:lumMod val="40000"/>
                  <a:lumOff val="60000"/>
                </a:schemeClr>
              </a:solidFill>
            </a:ln>
          </p:spPr>
          <p:txBody>
            <a:bodyPr spcFirstLastPara="1" wrap="square" lIns="91425" tIns="91425" rIns="91425" bIns="91425" anchor="ctr" anchorCtr="0">
              <a:noAutofit/>
            </a:bodyPr>
            <a:lstStyle/>
            <a:p>
              <a:pPr marL="90488" lvl="0" defTabSz="795338" rtl="0">
                <a:spcBef>
                  <a:spcPts val="0"/>
                </a:spcBef>
                <a:spcAft>
                  <a:spcPts val="0"/>
                </a:spcAft>
                <a:buNone/>
                <a:tabLst>
                  <a:tab pos="4933950" algn="l"/>
                  <a:tab pos="5646738" algn="l"/>
                </a:tabLst>
              </a:pPr>
              <a:r>
                <a:rPr lang="es-CO" sz="1050">
                  <a:solidFill>
                    <a:schemeClr val="tx1">
                      <a:lumMod val="50000"/>
                    </a:schemeClr>
                  </a:solidFill>
                  <a:latin typeface="Alegreya Sans ExtraBold"/>
                </a:rPr>
                <a:t>Cajas y subsidios de compensación.</a:t>
              </a:r>
            </a:p>
          </p:txBody>
        </p:sp>
        <p:sp>
          <p:nvSpPr>
            <p:cNvPr id="12" name="Google Shape;1571;p53">
              <a:extLst>
                <a:ext uri="{FF2B5EF4-FFF2-40B4-BE49-F238E27FC236}">
                  <a16:creationId xmlns:a16="http://schemas.microsoft.com/office/drawing/2014/main" id="{0F519925-2786-4496-9CDA-469A52CAF8A9}"/>
                </a:ext>
              </a:extLst>
            </p:cNvPr>
            <p:cNvSpPr/>
            <p:nvPr/>
          </p:nvSpPr>
          <p:spPr>
            <a:xfrm flipH="1">
              <a:off x="339320" y="3414584"/>
              <a:ext cx="3569003" cy="505833"/>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accent2">
                <a:lumMod val="40000"/>
                <a:lumOff val="60000"/>
              </a:schemeClr>
            </a:solidFill>
            <a:ln>
              <a:solidFill>
                <a:schemeClr val="accent2">
                  <a:lumMod val="40000"/>
                  <a:lumOff val="60000"/>
                </a:schemeClr>
              </a:solidFill>
            </a:ln>
          </p:spPr>
          <p:txBody>
            <a:bodyPr spcFirstLastPara="1" wrap="square" lIns="91425" tIns="91425" rIns="91425" bIns="91425" anchor="ctr" anchorCtr="0">
              <a:noAutofit/>
            </a:bodyPr>
            <a:lstStyle/>
            <a:p>
              <a:pPr marL="261938" lvl="0" indent="-171450" defTabSz="795338" rtl="0">
                <a:spcBef>
                  <a:spcPts val="0"/>
                </a:spcBef>
                <a:spcAft>
                  <a:spcPts val="0"/>
                </a:spcAft>
                <a:buFont typeface="Arial" panose="020B0604020202020204" pitchFamily="34" charset="0"/>
                <a:buChar char="•"/>
                <a:tabLst>
                  <a:tab pos="4933950" algn="l"/>
                  <a:tab pos="5646738" algn="l"/>
                </a:tabLst>
              </a:pPr>
              <a:r>
                <a:rPr lang="es-CO" sz="1050">
                  <a:solidFill>
                    <a:schemeClr val="tx1">
                      <a:lumMod val="50000"/>
                    </a:schemeClr>
                  </a:solidFill>
                  <a:latin typeface="Alegreya Sans ExtraBold"/>
                </a:rPr>
                <a:t>Régimen solidario de prima media con prestación definida </a:t>
              </a:r>
            </a:p>
            <a:p>
              <a:pPr marL="261938" lvl="0" indent="-171450" defTabSz="795338" rtl="0">
                <a:spcBef>
                  <a:spcPts val="0"/>
                </a:spcBef>
                <a:spcAft>
                  <a:spcPts val="0"/>
                </a:spcAft>
                <a:buFont typeface="Arial" panose="020B0604020202020204" pitchFamily="34" charset="0"/>
                <a:buChar char="•"/>
                <a:tabLst>
                  <a:tab pos="4933950" algn="l"/>
                  <a:tab pos="5646738" algn="l"/>
                </a:tabLst>
              </a:pPr>
              <a:r>
                <a:rPr lang="es-CO" sz="1050">
                  <a:solidFill>
                    <a:schemeClr val="tx1">
                      <a:lumMod val="50000"/>
                    </a:schemeClr>
                  </a:solidFill>
                  <a:latin typeface="Alegreya Sans ExtraBold"/>
                </a:rPr>
                <a:t>Régimen de ahorro individual con solidaridad</a:t>
              </a:r>
            </a:p>
          </p:txBody>
        </p:sp>
        <p:sp>
          <p:nvSpPr>
            <p:cNvPr id="13" name="Google Shape;1571;p53">
              <a:extLst>
                <a:ext uri="{FF2B5EF4-FFF2-40B4-BE49-F238E27FC236}">
                  <a16:creationId xmlns:a16="http://schemas.microsoft.com/office/drawing/2014/main" id="{9909DE9C-A00D-482F-9123-7A5F56EA3FF4}"/>
                </a:ext>
              </a:extLst>
            </p:cNvPr>
            <p:cNvSpPr/>
            <p:nvPr/>
          </p:nvSpPr>
          <p:spPr>
            <a:xfrm flipH="1">
              <a:off x="346693" y="4122851"/>
              <a:ext cx="3569003" cy="505833"/>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accent2">
                <a:lumMod val="40000"/>
                <a:lumOff val="60000"/>
              </a:schemeClr>
            </a:solidFill>
            <a:ln>
              <a:solidFill>
                <a:schemeClr val="accent2">
                  <a:lumMod val="40000"/>
                  <a:lumOff val="60000"/>
                </a:schemeClr>
              </a:solidFill>
            </a:ln>
          </p:spPr>
          <p:txBody>
            <a:bodyPr spcFirstLastPara="1" wrap="square" lIns="91425" tIns="91425" rIns="91425" bIns="91425" anchor="ctr" anchorCtr="0">
              <a:noAutofit/>
            </a:bodyPr>
            <a:lstStyle/>
            <a:p>
              <a:pPr marL="90488" lvl="0" algn="ctr" defTabSz="795338" rtl="0">
                <a:spcBef>
                  <a:spcPts val="0"/>
                </a:spcBef>
                <a:spcAft>
                  <a:spcPts val="0"/>
                </a:spcAft>
                <a:buNone/>
                <a:tabLst>
                  <a:tab pos="4933950" algn="l"/>
                  <a:tab pos="5646738" algn="l"/>
                </a:tabLst>
              </a:pPr>
              <a:r>
                <a:rPr lang="es-CO" sz="900">
                  <a:solidFill>
                    <a:schemeClr val="tx1">
                      <a:lumMod val="50000"/>
                    </a:schemeClr>
                  </a:solidFill>
                  <a:latin typeface="Alegreya Sans ExtraBold"/>
                </a:rPr>
                <a:t>•Régimen contributivo</a:t>
              </a:r>
            </a:p>
            <a:p>
              <a:pPr marL="90488" lvl="0" algn="ctr" defTabSz="795338" rtl="0">
                <a:spcBef>
                  <a:spcPts val="0"/>
                </a:spcBef>
                <a:spcAft>
                  <a:spcPts val="0"/>
                </a:spcAft>
                <a:buNone/>
                <a:tabLst>
                  <a:tab pos="4933950" algn="l"/>
                  <a:tab pos="5646738" algn="l"/>
                </a:tabLst>
              </a:pPr>
              <a:r>
                <a:rPr lang="es-CO" sz="900">
                  <a:solidFill>
                    <a:schemeClr val="tx1">
                      <a:lumMod val="50000"/>
                    </a:schemeClr>
                  </a:solidFill>
                  <a:latin typeface="Alegreya Sans ExtraBold"/>
                </a:rPr>
                <a:t>•Régimen subsidiado</a:t>
              </a:r>
            </a:p>
            <a:p>
              <a:pPr marL="90488" lvl="0" algn="ctr" defTabSz="795338" rtl="0">
                <a:spcBef>
                  <a:spcPts val="0"/>
                </a:spcBef>
                <a:spcAft>
                  <a:spcPts val="0"/>
                </a:spcAft>
                <a:buNone/>
                <a:tabLst>
                  <a:tab pos="4933950" algn="l"/>
                  <a:tab pos="5646738" algn="l"/>
                </a:tabLst>
              </a:pPr>
              <a:r>
                <a:rPr lang="es-CO" sz="900">
                  <a:solidFill>
                    <a:schemeClr val="tx1">
                      <a:lumMod val="50000"/>
                    </a:schemeClr>
                  </a:solidFill>
                  <a:latin typeface="Alegreya Sans ExtraBold"/>
                </a:rPr>
                <a:t>•Vinculados</a:t>
              </a:r>
            </a:p>
            <a:p>
              <a:pPr marL="90488" lvl="0" algn="ctr" defTabSz="795338" rtl="0">
                <a:spcBef>
                  <a:spcPts val="0"/>
                </a:spcBef>
                <a:spcAft>
                  <a:spcPts val="0"/>
                </a:spcAft>
                <a:buNone/>
                <a:tabLst>
                  <a:tab pos="4933950" algn="l"/>
                  <a:tab pos="5646738" algn="l"/>
                </a:tabLst>
              </a:pPr>
              <a:r>
                <a:rPr lang="es-CO" sz="900">
                  <a:solidFill>
                    <a:schemeClr val="tx1">
                      <a:lumMod val="50000"/>
                    </a:schemeClr>
                  </a:solidFill>
                  <a:latin typeface="Alegreya Sans ExtraBold"/>
                </a:rPr>
                <a:t>•Régimen de Excepción</a:t>
              </a:r>
            </a:p>
          </p:txBody>
        </p:sp>
        <p:sp>
          <p:nvSpPr>
            <p:cNvPr id="14" name="Google Shape;1571;p53">
              <a:extLst>
                <a:ext uri="{FF2B5EF4-FFF2-40B4-BE49-F238E27FC236}">
                  <a16:creationId xmlns:a16="http://schemas.microsoft.com/office/drawing/2014/main" id="{70E5B738-6041-4D31-A1F9-40F2FB56592E}"/>
                </a:ext>
              </a:extLst>
            </p:cNvPr>
            <p:cNvSpPr/>
            <p:nvPr/>
          </p:nvSpPr>
          <p:spPr>
            <a:xfrm flipH="1">
              <a:off x="339319" y="4740411"/>
              <a:ext cx="3569003" cy="505833"/>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accent2">
                <a:lumMod val="40000"/>
                <a:lumOff val="60000"/>
              </a:schemeClr>
            </a:solidFill>
            <a:ln>
              <a:solidFill>
                <a:schemeClr val="accent2">
                  <a:lumMod val="40000"/>
                  <a:lumOff val="60000"/>
                </a:schemeClr>
              </a:solidFill>
            </a:ln>
          </p:spPr>
          <p:txBody>
            <a:bodyPr spcFirstLastPara="1" wrap="square" lIns="91425" tIns="91425" rIns="91425" bIns="91425" anchor="ctr" anchorCtr="0">
              <a:noAutofit/>
            </a:bodyPr>
            <a:lstStyle/>
            <a:p>
              <a:pPr marL="90488" lvl="0" defTabSz="795338" rtl="0">
                <a:spcBef>
                  <a:spcPts val="0"/>
                </a:spcBef>
                <a:spcAft>
                  <a:spcPts val="0"/>
                </a:spcAft>
                <a:buNone/>
                <a:tabLst>
                  <a:tab pos="4933950" algn="l"/>
                  <a:tab pos="5646738" algn="l"/>
                </a:tabLst>
              </a:pPr>
              <a:r>
                <a:rPr lang="es-CO" sz="1050">
                  <a:solidFill>
                    <a:schemeClr val="tx1">
                      <a:lumMod val="50000"/>
                    </a:schemeClr>
                  </a:solidFill>
                  <a:latin typeface="Alegreya Sans ExtraBold"/>
                </a:rPr>
                <a:t>Sistema de seguridad, protección y mitigación de riesgos laborales.</a:t>
              </a:r>
            </a:p>
          </p:txBody>
        </p:sp>
      </p:grpSp>
      <p:sp>
        <p:nvSpPr>
          <p:cNvPr id="19" name="Flecha: a la derecha 18">
            <a:extLst>
              <a:ext uri="{FF2B5EF4-FFF2-40B4-BE49-F238E27FC236}">
                <a16:creationId xmlns:a16="http://schemas.microsoft.com/office/drawing/2014/main" id="{269E5B31-3F39-4C46-A16B-8D54D584C18A}"/>
              </a:ext>
            </a:extLst>
          </p:cNvPr>
          <p:cNvSpPr/>
          <p:nvPr/>
        </p:nvSpPr>
        <p:spPr>
          <a:xfrm>
            <a:off x="8329012" y="2477475"/>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a:solidFill>
                  <a:schemeClr val="tx1">
                    <a:lumMod val="50000"/>
                  </a:schemeClr>
                </a:solidFill>
              </a:rPr>
              <a:t>Transición</a:t>
            </a:r>
            <a:endParaRPr lang="en-US" sz="900">
              <a:solidFill>
                <a:schemeClr val="tx1">
                  <a:lumMod val="50000"/>
                </a:schemeClr>
              </a:solidFill>
            </a:endParaRPr>
          </a:p>
        </p:txBody>
      </p:sp>
    </p:spTree>
    <p:extLst>
      <p:ext uri="{BB962C8B-B14F-4D97-AF65-F5344CB8AC3E}">
        <p14:creationId xmlns:p14="http://schemas.microsoft.com/office/powerpoint/2010/main" val="8576137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7417317-B436-4A7E-A6BB-6E4CD6BE6B1C}"/>
              </a:ext>
            </a:extLst>
          </p:cNvPr>
          <p:cNvSpPr>
            <a:spLocks noGrp="1"/>
          </p:cNvSpPr>
          <p:nvPr>
            <p:ph type="title"/>
          </p:nvPr>
        </p:nvSpPr>
        <p:spPr>
          <a:xfrm>
            <a:off x="720000" y="445025"/>
            <a:ext cx="3756135" cy="572700"/>
          </a:xfrm>
        </p:spPr>
        <p:txBody>
          <a:bodyPr/>
          <a:lstStyle/>
          <a:p>
            <a:pPr marL="90488" lvl="0" defTabSz="795338" rtl="0">
              <a:lnSpc>
                <a:spcPct val="150000"/>
              </a:lnSpc>
              <a:spcBef>
                <a:spcPts val="0"/>
              </a:spcBef>
              <a:spcAft>
                <a:spcPts val="0"/>
              </a:spcAft>
              <a:buNone/>
              <a:tabLst>
                <a:tab pos="4933950" algn="l"/>
                <a:tab pos="5646738" algn="l"/>
              </a:tabLst>
            </a:pPr>
            <a:r>
              <a:rPr lang="es-CO" sz="1200">
                <a:solidFill>
                  <a:schemeClr val="tx1">
                    <a:lumMod val="50000"/>
                  </a:schemeClr>
                </a:solidFill>
                <a:latin typeface="Alegreya Sans ExtraBold"/>
              </a:rPr>
              <a:t>Cuándo debo realizar aportes?</a:t>
            </a:r>
            <a:br>
              <a:rPr lang="es-CO" sz="1200">
                <a:solidFill>
                  <a:schemeClr val="tx1">
                    <a:lumMod val="50000"/>
                  </a:schemeClr>
                </a:solidFill>
                <a:latin typeface="Alegreya Sans ExtraBold"/>
              </a:rPr>
            </a:br>
            <a:r>
              <a:rPr lang="es-CO" sz="1800" b="1">
                <a:solidFill>
                  <a:schemeClr val="tx1">
                    <a:lumMod val="50000"/>
                  </a:schemeClr>
                </a:solidFill>
                <a:latin typeface="Alegreya Sans ExtraBold"/>
              </a:rPr>
              <a:t>Aquí te contamos todo:</a:t>
            </a:r>
          </a:p>
        </p:txBody>
      </p:sp>
      <p:sp>
        <p:nvSpPr>
          <p:cNvPr id="21" name="Google Shape;1571;p53">
            <a:extLst>
              <a:ext uri="{FF2B5EF4-FFF2-40B4-BE49-F238E27FC236}">
                <a16:creationId xmlns:a16="http://schemas.microsoft.com/office/drawing/2014/main" id="{15846D4A-BFFF-4AAB-9278-5B961DEF4659}"/>
              </a:ext>
            </a:extLst>
          </p:cNvPr>
          <p:cNvSpPr/>
          <p:nvPr/>
        </p:nvSpPr>
        <p:spPr>
          <a:xfrm>
            <a:off x="897509" y="1304144"/>
            <a:ext cx="8222225" cy="1033475"/>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r>
              <a:rPr lang="es-CO" sz="1200" dirty="0">
                <a:solidFill>
                  <a:schemeClr val="tx1">
                    <a:lumMod val="50000"/>
                  </a:schemeClr>
                </a:solidFill>
                <a:latin typeface="Alegreya Sans ExtraBold"/>
              </a:rPr>
              <a:t>Debes realizar aportes al SSSI si eres un trabajador independiente y devengas un ingreso mensual igual o superior a un salario mínimo legal vigente,. </a:t>
            </a:r>
          </a:p>
        </p:txBody>
      </p:sp>
      <p:pic>
        <p:nvPicPr>
          <p:cNvPr id="23" name="Picture 2" descr="Unidad de Gestión Pensional y Parafiscales - G Suite SSO, Ingreso a G Suite">
            <a:extLst>
              <a:ext uri="{FF2B5EF4-FFF2-40B4-BE49-F238E27FC236}">
                <a16:creationId xmlns:a16="http://schemas.microsoft.com/office/drawing/2014/main" id="{95A3E09E-BD6C-40A1-8835-16DBCE21E3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42" y="0"/>
            <a:ext cx="994008" cy="391435"/>
          </a:xfrm>
          <a:prstGeom prst="rect">
            <a:avLst/>
          </a:prstGeom>
          <a:noFill/>
          <a:extLst>
            <a:ext uri="{909E8E84-426E-40DD-AFC4-6F175D3DCCD1}">
              <a14:hiddenFill xmlns:a14="http://schemas.microsoft.com/office/drawing/2010/main">
                <a:solidFill>
                  <a:srgbClr val="FFFFFF"/>
                </a:solidFill>
              </a14:hiddenFill>
            </a:ext>
          </a:extLst>
        </p:spPr>
      </p:pic>
      <p:sp>
        <p:nvSpPr>
          <p:cNvPr id="5" name="Google Shape;1571;p53">
            <a:extLst>
              <a:ext uri="{FF2B5EF4-FFF2-40B4-BE49-F238E27FC236}">
                <a16:creationId xmlns:a16="http://schemas.microsoft.com/office/drawing/2014/main" id="{CBC3039B-5C5E-4717-A3DF-CC33831CDC0A}"/>
              </a:ext>
            </a:extLst>
          </p:cNvPr>
          <p:cNvSpPr/>
          <p:nvPr/>
        </p:nvSpPr>
        <p:spPr>
          <a:xfrm flipH="1">
            <a:off x="818535" y="2571750"/>
            <a:ext cx="8222224" cy="1033475"/>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defTabSz="795338" rtl="0">
              <a:spcBef>
                <a:spcPts val="0"/>
              </a:spcBef>
              <a:spcAft>
                <a:spcPts val="0"/>
              </a:spcAft>
              <a:buNone/>
              <a:tabLst>
                <a:tab pos="4933950" algn="l"/>
              </a:tabLst>
            </a:pPr>
            <a:r>
              <a:rPr lang="es-CO" sz="1200" dirty="0">
                <a:solidFill>
                  <a:schemeClr val="tx1">
                    <a:lumMod val="50000"/>
                  </a:schemeClr>
                </a:solidFill>
                <a:latin typeface="Alegreya Sans ExtraBold"/>
              </a:rPr>
              <a:t>El siguiente paso es saber cómo afiliarse como independiente a pensión. Para hacerlo sólo debes presentar tu cédula de identidad y la solicitud de afiliación ante Colpensiones o cualquiera de las cuatro (4) AFP actuales en Colombia (Protección, Porvenir, Colfondos y </a:t>
            </a:r>
            <a:r>
              <a:rPr lang="es-CO" sz="1200" dirty="0" err="1">
                <a:solidFill>
                  <a:schemeClr val="tx1">
                    <a:lumMod val="50000"/>
                  </a:schemeClr>
                </a:solidFill>
                <a:latin typeface="Alegreya Sans ExtraBold"/>
              </a:rPr>
              <a:t>Skandia</a:t>
            </a:r>
            <a:r>
              <a:rPr lang="es-CO" sz="1200" dirty="0">
                <a:solidFill>
                  <a:schemeClr val="tx1">
                    <a:lumMod val="50000"/>
                  </a:schemeClr>
                </a:solidFill>
                <a:latin typeface="Alegreya Sans ExtraBold"/>
              </a:rPr>
              <a:t> Old Mutual), luego podrás iniciar el trámite de afiliación en salud ante cualquiera de las Entidades Promotoras de Salud (listado de EPS autorizadas). </a:t>
            </a:r>
          </a:p>
        </p:txBody>
      </p:sp>
      <p:sp>
        <p:nvSpPr>
          <p:cNvPr id="6" name="Google Shape;1571;p53">
            <a:extLst>
              <a:ext uri="{FF2B5EF4-FFF2-40B4-BE49-F238E27FC236}">
                <a16:creationId xmlns:a16="http://schemas.microsoft.com/office/drawing/2014/main" id="{B3E44AEA-472C-482E-A5E3-C2712C8E6800}"/>
              </a:ext>
            </a:extLst>
          </p:cNvPr>
          <p:cNvSpPr/>
          <p:nvPr/>
        </p:nvSpPr>
        <p:spPr>
          <a:xfrm>
            <a:off x="946669" y="3772041"/>
            <a:ext cx="8222225" cy="1033475"/>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r>
              <a:rPr lang="es-CO" sz="1200" dirty="0">
                <a:solidFill>
                  <a:schemeClr val="tx1">
                    <a:lumMod val="50000"/>
                  </a:schemeClr>
                </a:solidFill>
                <a:latin typeface="Alegreya Sans ExtraBold"/>
              </a:rPr>
              <a:t>Como trabajador independiente, una persona deberá </a:t>
            </a:r>
            <a:r>
              <a:rPr lang="es-CO" sz="1200" b="1" dirty="0">
                <a:solidFill>
                  <a:schemeClr val="tx1">
                    <a:lumMod val="50000"/>
                  </a:schemeClr>
                </a:solidFill>
                <a:latin typeface="Alegreya Sans ExtraBold"/>
              </a:rPr>
              <a:t>cotizar el 16% </a:t>
            </a:r>
            <a:r>
              <a:rPr lang="es-CO" sz="1200" dirty="0">
                <a:solidFill>
                  <a:schemeClr val="tx1">
                    <a:lumMod val="50000"/>
                  </a:schemeClr>
                </a:solidFill>
                <a:latin typeface="Alegreya Sans ExtraBold"/>
              </a:rPr>
              <a:t>de sus ingresos mensuales cuando estos sean iguales o superiores a un salario mínimo.. </a:t>
            </a:r>
          </a:p>
        </p:txBody>
      </p:sp>
      <p:sp>
        <p:nvSpPr>
          <p:cNvPr id="7" name="Flecha: a la derecha 6">
            <a:extLst>
              <a:ext uri="{FF2B5EF4-FFF2-40B4-BE49-F238E27FC236}">
                <a16:creationId xmlns:a16="http://schemas.microsoft.com/office/drawing/2014/main" id="{CE145FA2-E513-479E-8E44-20EB6663736F}"/>
              </a:ext>
            </a:extLst>
          </p:cNvPr>
          <p:cNvSpPr/>
          <p:nvPr/>
        </p:nvSpPr>
        <p:spPr>
          <a:xfrm>
            <a:off x="8374438" y="2358894"/>
            <a:ext cx="794456"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a:solidFill>
                  <a:schemeClr val="tx1">
                    <a:lumMod val="50000"/>
                  </a:schemeClr>
                </a:solidFill>
              </a:rPr>
              <a:t>Transición</a:t>
            </a:r>
            <a:endParaRPr lang="en-US" sz="900">
              <a:solidFill>
                <a:schemeClr val="tx1">
                  <a:lumMod val="50000"/>
                </a:schemeClr>
              </a:solidFill>
            </a:endParaRPr>
          </a:p>
        </p:txBody>
      </p:sp>
      <p:sp>
        <p:nvSpPr>
          <p:cNvPr id="3" name="Rectángulo: esquinas redondeadas 2">
            <a:extLst>
              <a:ext uri="{FF2B5EF4-FFF2-40B4-BE49-F238E27FC236}">
                <a16:creationId xmlns:a16="http://schemas.microsoft.com/office/drawing/2014/main" id="{C3F7ECB9-EB1D-4B7F-AB3F-F07DF42E84C4}"/>
              </a:ext>
            </a:extLst>
          </p:cNvPr>
          <p:cNvSpPr/>
          <p:nvPr/>
        </p:nvSpPr>
        <p:spPr>
          <a:xfrm>
            <a:off x="201719" y="1661485"/>
            <a:ext cx="656303" cy="50144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3200">
                <a:solidFill>
                  <a:schemeClr val="tx1"/>
                </a:solidFill>
                <a:latin typeface="PT Sans" panose="020B0503020203020204" pitchFamily="34" charset="0"/>
              </a:rPr>
              <a:t>1</a:t>
            </a:r>
            <a:endParaRPr lang="en-US">
              <a:solidFill>
                <a:schemeClr val="tx1"/>
              </a:solidFill>
              <a:latin typeface="PT Sans" panose="020B0503020203020204" pitchFamily="34" charset="0"/>
            </a:endParaRPr>
          </a:p>
        </p:txBody>
      </p:sp>
      <p:sp>
        <p:nvSpPr>
          <p:cNvPr id="9" name="Rectángulo: esquinas redondeadas 8">
            <a:extLst>
              <a:ext uri="{FF2B5EF4-FFF2-40B4-BE49-F238E27FC236}">
                <a16:creationId xmlns:a16="http://schemas.microsoft.com/office/drawing/2014/main" id="{996DE476-095D-4B65-A704-561FC3CC54E8}"/>
              </a:ext>
            </a:extLst>
          </p:cNvPr>
          <p:cNvSpPr/>
          <p:nvPr/>
        </p:nvSpPr>
        <p:spPr>
          <a:xfrm>
            <a:off x="187394" y="2837764"/>
            <a:ext cx="656303" cy="50144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3200">
                <a:solidFill>
                  <a:schemeClr val="tx1"/>
                </a:solidFill>
                <a:latin typeface="PT Sans" panose="020B0503020203020204" pitchFamily="34" charset="0"/>
              </a:rPr>
              <a:t>2</a:t>
            </a:r>
            <a:endParaRPr lang="en-US">
              <a:solidFill>
                <a:schemeClr val="tx1"/>
              </a:solidFill>
              <a:latin typeface="PT Sans" panose="020B0503020203020204" pitchFamily="34" charset="0"/>
            </a:endParaRPr>
          </a:p>
        </p:txBody>
      </p:sp>
      <p:sp>
        <p:nvSpPr>
          <p:cNvPr id="10" name="Rectángulo: esquinas redondeadas 9">
            <a:extLst>
              <a:ext uri="{FF2B5EF4-FFF2-40B4-BE49-F238E27FC236}">
                <a16:creationId xmlns:a16="http://schemas.microsoft.com/office/drawing/2014/main" id="{87BD4897-8374-4AB1-8C28-ACB4D2C57480}"/>
              </a:ext>
            </a:extLst>
          </p:cNvPr>
          <p:cNvSpPr/>
          <p:nvPr/>
        </p:nvSpPr>
        <p:spPr>
          <a:xfrm>
            <a:off x="214325" y="4038055"/>
            <a:ext cx="656303" cy="50144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3200">
                <a:solidFill>
                  <a:schemeClr val="tx1"/>
                </a:solidFill>
                <a:latin typeface="PT Sans" panose="020B0503020203020204" pitchFamily="34" charset="0"/>
              </a:rPr>
              <a:t>3</a:t>
            </a:r>
            <a:endParaRPr lang="en-US">
              <a:solidFill>
                <a:schemeClr val="tx1"/>
              </a:solidFill>
              <a:latin typeface="PT Sans" panose="020B0503020203020204" pitchFamily="34" charset="0"/>
            </a:endParaRPr>
          </a:p>
        </p:txBody>
      </p:sp>
    </p:spTree>
    <p:extLst>
      <p:ext uri="{BB962C8B-B14F-4D97-AF65-F5344CB8AC3E}">
        <p14:creationId xmlns:p14="http://schemas.microsoft.com/office/powerpoint/2010/main" val="41411300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upo 18">
            <a:extLst>
              <a:ext uri="{FF2B5EF4-FFF2-40B4-BE49-F238E27FC236}">
                <a16:creationId xmlns:a16="http://schemas.microsoft.com/office/drawing/2014/main" id="{3CF83B63-C5E5-4401-B80D-F09920CF2713}"/>
              </a:ext>
            </a:extLst>
          </p:cNvPr>
          <p:cNvGrpSpPr/>
          <p:nvPr/>
        </p:nvGrpSpPr>
        <p:grpSpPr>
          <a:xfrm rot="10548230">
            <a:off x="4806470" y="161986"/>
            <a:ext cx="1001110" cy="926126"/>
            <a:chOff x="822806" y="1824453"/>
            <a:chExt cx="1001110" cy="926126"/>
          </a:xfrm>
        </p:grpSpPr>
        <p:sp>
          <p:nvSpPr>
            <p:cNvPr id="11" name="Google Shape;790;p39">
              <a:extLst>
                <a:ext uri="{FF2B5EF4-FFF2-40B4-BE49-F238E27FC236}">
                  <a16:creationId xmlns:a16="http://schemas.microsoft.com/office/drawing/2014/main" id="{9562981B-B1B1-4F8E-89F1-7579C70B99C8}"/>
                </a:ext>
              </a:extLst>
            </p:cNvPr>
            <p:cNvSpPr/>
            <p:nvPr/>
          </p:nvSpPr>
          <p:spPr>
            <a:xfrm rot="-4499835">
              <a:off x="860298" y="1786961"/>
              <a:ext cx="926126" cy="1001110"/>
            </a:xfrm>
            <a:custGeom>
              <a:avLst/>
              <a:gdLst/>
              <a:ahLst/>
              <a:cxnLst/>
              <a:rect l="l" t="t" r="r" b="b"/>
              <a:pathLst>
                <a:path w="45600" h="49292" extrusionOk="0">
                  <a:moveTo>
                    <a:pt x="34416" y="1"/>
                  </a:moveTo>
                  <a:cubicBezTo>
                    <a:pt x="34122" y="1"/>
                    <a:pt x="33824" y="30"/>
                    <a:pt x="33524" y="90"/>
                  </a:cubicBezTo>
                  <a:lnTo>
                    <a:pt x="4170" y="5560"/>
                  </a:lnTo>
                  <a:cubicBezTo>
                    <a:pt x="1668" y="5994"/>
                    <a:pt x="0" y="8429"/>
                    <a:pt x="501" y="10931"/>
                  </a:cubicBezTo>
                  <a:lnTo>
                    <a:pt x="6738" y="44455"/>
                  </a:lnTo>
                  <a:cubicBezTo>
                    <a:pt x="7149" y="46657"/>
                    <a:pt x="9085" y="48213"/>
                    <a:pt x="11249" y="48213"/>
                  </a:cubicBezTo>
                  <a:cubicBezTo>
                    <a:pt x="11544" y="48213"/>
                    <a:pt x="11842" y="48184"/>
                    <a:pt x="12142" y="48124"/>
                  </a:cubicBezTo>
                  <a:lnTo>
                    <a:pt x="30222" y="44755"/>
                  </a:lnTo>
                  <a:lnTo>
                    <a:pt x="38027" y="49292"/>
                  </a:lnTo>
                  <a:lnTo>
                    <a:pt x="39528" y="42987"/>
                  </a:lnTo>
                  <a:lnTo>
                    <a:pt x="41530" y="42620"/>
                  </a:lnTo>
                  <a:cubicBezTo>
                    <a:pt x="43932" y="42153"/>
                    <a:pt x="45599" y="39785"/>
                    <a:pt x="45166" y="37283"/>
                  </a:cubicBezTo>
                  <a:lnTo>
                    <a:pt x="38895" y="3759"/>
                  </a:lnTo>
                  <a:cubicBezTo>
                    <a:pt x="38484" y="1557"/>
                    <a:pt x="36574" y="1"/>
                    <a:pt x="344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lumMod val="50000"/>
                  </a:schemeClr>
                </a:solidFill>
              </a:endParaRPr>
            </a:p>
          </p:txBody>
        </p:sp>
        <p:grpSp>
          <p:nvGrpSpPr>
            <p:cNvPr id="12" name="Google Shape;5967;p65">
              <a:extLst>
                <a:ext uri="{FF2B5EF4-FFF2-40B4-BE49-F238E27FC236}">
                  <a16:creationId xmlns:a16="http://schemas.microsoft.com/office/drawing/2014/main" id="{4F9A58F5-BE80-4CAE-9388-0378CCB38BF5}"/>
                </a:ext>
              </a:extLst>
            </p:cNvPr>
            <p:cNvGrpSpPr/>
            <p:nvPr/>
          </p:nvGrpSpPr>
          <p:grpSpPr>
            <a:xfrm>
              <a:off x="968675" y="1943131"/>
              <a:ext cx="697154" cy="679574"/>
              <a:chOff x="2679875" y="2361475"/>
              <a:chExt cx="780425" cy="760575"/>
            </a:xfrm>
            <a:solidFill>
              <a:schemeClr val="tx2">
                <a:lumMod val="10000"/>
              </a:schemeClr>
            </a:solidFill>
          </p:grpSpPr>
          <p:sp>
            <p:nvSpPr>
              <p:cNvPr id="13" name="Google Shape;5968;p65">
                <a:extLst>
                  <a:ext uri="{FF2B5EF4-FFF2-40B4-BE49-F238E27FC236}">
                    <a16:creationId xmlns:a16="http://schemas.microsoft.com/office/drawing/2014/main" id="{24E01C7B-49F2-4B93-AD81-33090B6BC9A3}"/>
                  </a:ext>
                </a:extLst>
              </p:cNvPr>
              <p:cNvSpPr/>
              <p:nvPr/>
            </p:nvSpPr>
            <p:spPr>
              <a:xfrm>
                <a:off x="2812050" y="236147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5969;p65">
                <a:extLst>
                  <a:ext uri="{FF2B5EF4-FFF2-40B4-BE49-F238E27FC236}">
                    <a16:creationId xmlns:a16="http://schemas.microsoft.com/office/drawing/2014/main" id="{17ACAD6A-B43E-4628-9D69-030B6FBD4306}"/>
                  </a:ext>
                </a:extLst>
              </p:cNvPr>
              <p:cNvSpPr/>
              <p:nvPr/>
            </p:nvSpPr>
            <p:spPr>
              <a:xfrm>
                <a:off x="3082750"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5970;p65">
                <a:extLst>
                  <a:ext uri="{FF2B5EF4-FFF2-40B4-BE49-F238E27FC236}">
                    <a16:creationId xmlns:a16="http://schemas.microsoft.com/office/drawing/2014/main" id="{08073779-7FBB-400D-AD1E-4C2557B5C490}"/>
                  </a:ext>
                </a:extLst>
              </p:cNvPr>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5971;p65">
                <a:extLst>
                  <a:ext uri="{FF2B5EF4-FFF2-40B4-BE49-F238E27FC236}">
                    <a16:creationId xmlns:a16="http://schemas.microsoft.com/office/drawing/2014/main" id="{D39D5804-8DF3-4147-8E3D-B3D1DCEF7BCC}"/>
                  </a:ext>
                </a:extLst>
              </p:cNvPr>
              <p:cNvSpPr/>
              <p:nvPr/>
            </p:nvSpPr>
            <p:spPr>
              <a:xfrm>
                <a:off x="2679875" y="2645625"/>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5972;p65">
                <a:extLst>
                  <a:ext uri="{FF2B5EF4-FFF2-40B4-BE49-F238E27FC236}">
                    <a16:creationId xmlns:a16="http://schemas.microsoft.com/office/drawing/2014/main" id="{2C6E90B8-AD01-4C34-BBCC-F3E2DC4D9180}"/>
                  </a:ext>
                </a:extLst>
              </p:cNvPr>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5973;p65">
                <a:extLst>
                  <a:ext uri="{FF2B5EF4-FFF2-40B4-BE49-F238E27FC236}">
                    <a16:creationId xmlns:a16="http://schemas.microsoft.com/office/drawing/2014/main" id="{23F320B0-6C28-4937-A05A-63CEF120E771}"/>
                  </a:ext>
                </a:extLst>
              </p:cNvPr>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1" name="Google Shape;1571;p53">
            <a:extLst>
              <a:ext uri="{FF2B5EF4-FFF2-40B4-BE49-F238E27FC236}">
                <a16:creationId xmlns:a16="http://schemas.microsoft.com/office/drawing/2014/main" id="{15846D4A-BFFF-4AAB-9278-5B961DEF4659}"/>
              </a:ext>
            </a:extLst>
          </p:cNvPr>
          <p:cNvSpPr/>
          <p:nvPr/>
        </p:nvSpPr>
        <p:spPr>
          <a:xfrm flipH="1">
            <a:off x="184750" y="2571752"/>
            <a:ext cx="2129862" cy="2070093"/>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accent2">
              <a:lumMod val="40000"/>
              <a:lumOff val="60000"/>
            </a:schemeClr>
          </a:solidFill>
          <a:ln>
            <a:solidFill>
              <a:schemeClr val="accent2">
                <a:lumMod val="40000"/>
                <a:lumOff val="60000"/>
              </a:schemeClr>
            </a:solidFill>
          </a:ln>
        </p:spPr>
        <p:txBody>
          <a:bodyPr spcFirstLastPara="1" wrap="square" lIns="91425" tIns="91425" rIns="91425" bIns="91425" anchor="ctr" anchorCtr="0">
            <a:noAutofit/>
          </a:bodyPr>
          <a:lstStyle/>
          <a:p>
            <a:pPr marL="90488" lvl="0" defTabSz="795338" rtl="0">
              <a:spcBef>
                <a:spcPts val="0"/>
              </a:spcBef>
              <a:spcAft>
                <a:spcPts val="0"/>
              </a:spcAft>
              <a:buNone/>
              <a:tabLst>
                <a:tab pos="4933950" algn="l"/>
                <a:tab pos="5646738" algn="l"/>
              </a:tabLst>
            </a:pPr>
            <a:r>
              <a:rPr lang="es-CO" sz="1200" b="1">
                <a:solidFill>
                  <a:schemeClr val="tx1">
                    <a:lumMod val="50000"/>
                  </a:schemeClr>
                </a:solidFill>
                <a:latin typeface="Alegreya Sans ExtraBold"/>
              </a:rPr>
              <a:t>A Pensión:</a:t>
            </a:r>
          </a:p>
          <a:p>
            <a:pPr marL="90488" lvl="0" defTabSz="795338" rtl="0">
              <a:spcBef>
                <a:spcPts val="0"/>
              </a:spcBef>
              <a:spcAft>
                <a:spcPts val="0"/>
              </a:spcAft>
              <a:buNone/>
              <a:tabLst>
                <a:tab pos="4933950" algn="l"/>
                <a:tab pos="5646738" algn="l"/>
              </a:tabLst>
            </a:pPr>
            <a:r>
              <a:rPr lang="es-CO" sz="1200">
                <a:solidFill>
                  <a:schemeClr val="tx1">
                    <a:lumMod val="50000"/>
                  </a:schemeClr>
                </a:solidFill>
                <a:latin typeface="Alegreya Sans ExtraBold"/>
              </a:rPr>
              <a:t>Para afiliarte a pensiones, debes escoger entre los diferentes regímenes pensionales.</a:t>
            </a:r>
          </a:p>
          <a:p>
            <a:pPr marL="90488" lvl="0" defTabSz="795338" rtl="0">
              <a:spcBef>
                <a:spcPts val="0"/>
              </a:spcBef>
              <a:spcAft>
                <a:spcPts val="0"/>
              </a:spcAft>
              <a:buNone/>
              <a:tabLst>
                <a:tab pos="4933950" algn="l"/>
                <a:tab pos="5646738" algn="l"/>
              </a:tabLst>
            </a:pPr>
            <a:r>
              <a:rPr lang="es-CO" sz="1200">
                <a:solidFill>
                  <a:schemeClr val="tx1">
                    <a:lumMod val="50000"/>
                  </a:schemeClr>
                </a:solidFill>
                <a:latin typeface="Alegreya Sans ExtraBold"/>
              </a:rPr>
              <a:t>Después podrás realizar el proceso de afiliación a través de tu fondo preferido y seguir los pasos para allegar los documentos necesarios.</a:t>
            </a:r>
          </a:p>
          <a:p>
            <a:pPr marL="90488" defTabSz="795338">
              <a:tabLst>
                <a:tab pos="4933950" algn="l"/>
                <a:tab pos="5646738" algn="l"/>
              </a:tabLst>
            </a:pPr>
            <a:r>
              <a:rPr lang="es-CO" sz="1200" b="1">
                <a:solidFill>
                  <a:schemeClr val="tx1">
                    <a:lumMod val="50000"/>
                  </a:schemeClr>
                </a:solidFill>
                <a:latin typeface="Alegreya Sans ExtraBold"/>
              </a:rPr>
              <a:t>Consulta aquí.</a:t>
            </a:r>
            <a:endParaRPr lang="es-CO" sz="1200">
              <a:solidFill>
                <a:schemeClr val="tx1">
                  <a:lumMod val="50000"/>
                </a:schemeClr>
              </a:solidFill>
              <a:latin typeface="Alegreya Sans ExtraBold"/>
            </a:endParaRPr>
          </a:p>
        </p:txBody>
      </p:sp>
      <p:pic>
        <p:nvPicPr>
          <p:cNvPr id="23" name="Picture 2" descr="Unidad de Gestión Pensional y Parafiscales - G Suite SSO, Ingreso a G Suite">
            <a:extLst>
              <a:ext uri="{FF2B5EF4-FFF2-40B4-BE49-F238E27FC236}">
                <a16:creationId xmlns:a16="http://schemas.microsoft.com/office/drawing/2014/main" id="{95A3E09E-BD6C-40A1-8835-16DBCE21E3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42" y="0"/>
            <a:ext cx="994008" cy="391435"/>
          </a:xfrm>
          <a:prstGeom prst="rect">
            <a:avLst/>
          </a:prstGeom>
          <a:noFill/>
          <a:extLst>
            <a:ext uri="{909E8E84-426E-40DD-AFC4-6F175D3DCCD1}">
              <a14:hiddenFill xmlns:a14="http://schemas.microsoft.com/office/drawing/2010/main">
                <a:solidFill>
                  <a:srgbClr val="FFFFFF"/>
                </a:solidFill>
              </a14:hiddenFill>
            </a:ext>
          </a:extLst>
        </p:spPr>
      </p:pic>
      <p:sp>
        <p:nvSpPr>
          <p:cNvPr id="20" name="Google Shape;1571;p53">
            <a:extLst>
              <a:ext uri="{FF2B5EF4-FFF2-40B4-BE49-F238E27FC236}">
                <a16:creationId xmlns:a16="http://schemas.microsoft.com/office/drawing/2014/main" id="{38D1FA3D-0C36-4FC6-8C4B-52DE5C8D04AB}"/>
              </a:ext>
            </a:extLst>
          </p:cNvPr>
          <p:cNvSpPr/>
          <p:nvPr/>
        </p:nvSpPr>
        <p:spPr>
          <a:xfrm flipH="1">
            <a:off x="101814" y="1241754"/>
            <a:ext cx="8664234" cy="1140359"/>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90488" lvl="0" algn="just" defTabSz="795338" rtl="0">
              <a:lnSpc>
                <a:spcPct val="150000"/>
              </a:lnSpc>
              <a:spcBef>
                <a:spcPts val="0"/>
              </a:spcBef>
              <a:spcAft>
                <a:spcPts val="0"/>
              </a:spcAft>
              <a:buNone/>
              <a:tabLst>
                <a:tab pos="4933950" algn="l"/>
                <a:tab pos="5646738" algn="l"/>
              </a:tabLst>
            </a:pPr>
            <a:r>
              <a:rPr lang="es-CO" sz="1200">
                <a:solidFill>
                  <a:schemeClr val="tx1">
                    <a:lumMod val="50000"/>
                  </a:schemeClr>
                </a:solidFill>
                <a:latin typeface="Alegreya Sans ExtraBold"/>
              </a:rPr>
              <a:t>Cómo afiliarse a cada subsistema?</a:t>
            </a:r>
          </a:p>
          <a:p>
            <a:pPr marL="90488" lvl="0" algn="ctr" defTabSz="795338" rtl="0">
              <a:lnSpc>
                <a:spcPct val="150000"/>
              </a:lnSpc>
              <a:spcBef>
                <a:spcPts val="0"/>
              </a:spcBef>
              <a:spcAft>
                <a:spcPts val="0"/>
              </a:spcAft>
              <a:buNone/>
              <a:tabLst>
                <a:tab pos="4933950" algn="l"/>
                <a:tab pos="5646738" algn="l"/>
              </a:tabLst>
            </a:pPr>
            <a:r>
              <a:rPr lang="es-CO" sz="1800" b="1">
                <a:solidFill>
                  <a:schemeClr val="tx1">
                    <a:lumMod val="50000"/>
                  </a:schemeClr>
                </a:solidFill>
                <a:latin typeface="Alegreya Sans ExtraBold"/>
              </a:rPr>
              <a:t>Aquí te contamos todo:</a:t>
            </a:r>
          </a:p>
        </p:txBody>
      </p:sp>
      <p:sp>
        <p:nvSpPr>
          <p:cNvPr id="22" name="Google Shape;1571;p53">
            <a:extLst>
              <a:ext uri="{FF2B5EF4-FFF2-40B4-BE49-F238E27FC236}">
                <a16:creationId xmlns:a16="http://schemas.microsoft.com/office/drawing/2014/main" id="{10502A13-F0BA-4A8D-BA31-00CAE6A856F3}"/>
              </a:ext>
            </a:extLst>
          </p:cNvPr>
          <p:cNvSpPr/>
          <p:nvPr/>
        </p:nvSpPr>
        <p:spPr>
          <a:xfrm flipH="1">
            <a:off x="2403694" y="2593992"/>
            <a:ext cx="2129862" cy="2070093"/>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accent2">
              <a:lumMod val="40000"/>
              <a:lumOff val="60000"/>
            </a:schemeClr>
          </a:solidFill>
          <a:ln>
            <a:solidFill>
              <a:schemeClr val="accent2">
                <a:lumMod val="40000"/>
                <a:lumOff val="60000"/>
              </a:schemeClr>
            </a:solidFill>
          </a:ln>
        </p:spPr>
        <p:txBody>
          <a:bodyPr spcFirstLastPara="1" wrap="square" lIns="91425" tIns="91425" rIns="91425" bIns="91425" anchor="ctr" anchorCtr="0">
            <a:noAutofit/>
          </a:bodyPr>
          <a:lstStyle/>
          <a:p>
            <a:pPr marL="90488" lvl="0" defTabSz="795338" rtl="0">
              <a:spcBef>
                <a:spcPts val="0"/>
              </a:spcBef>
              <a:spcAft>
                <a:spcPts val="0"/>
              </a:spcAft>
              <a:buNone/>
              <a:tabLst>
                <a:tab pos="4933950" algn="l"/>
                <a:tab pos="5646738" algn="l"/>
              </a:tabLst>
            </a:pPr>
            <a:r>
              <a:rPr lang="es-CO" sz="1200" b="1">
                <a:solidFill>
                  <a:schemeClr val="tx1">
                    <a:lumMod val="50000"/>
                  </a:schemeClr>
                </a:solidFill>
                <a:latin typeface="Alegreya Sans ExtraBold"/>
              </a:rPr>
              <a:t>A Salud:</a:t>
            </a:r>
          </a:p>
          <a:p>
            <a:pPr marL="90488" lvl="0" defTabSz="795338" rtl="0">
              <a:spcBef>
                <a:spcPts val="0"/>
              </a:spcBef>
              <a:spcAft>
                <a:spcPts val="0"/>
              </a:spcAft>
              <a:buNone/>
              <a:tabLst>
                <a:tab pos="4933950" algn="l"/>
                <a:tab pos="5646738" algn="l"/>
              </a:tabLst>
            </a:pPr>
            <a:r>
              <a:rPr lang="es-CO" sz="1200">
                <a:solidFill>
                  <a:schemeClr val="tx1">
                    <a:lumMod val="50000"/>
                  </a:schemeClr>
                </a:solidFill>
                <a:latin typeface="Alegreya Sans ExtraBold"/>
              </a:rPr>
              <a:t>Para afiliarte a salud, debes escoger entre las diferentes </a:t>
            </a:r>
            <a:r>
              <a:rPr lang="es-CO" sz="1200" b="1">
                <a:solidFill>
                  <a:schemeClr val="tx1">
                    <a:lumMod val="50000"/>
                  </a:schemeClr>
                </a:solidFill>
                <a:latin typeface="Alegreya Sans ExtraBold"/>
              </a:rPr>
              <a:t>EPS</a:t>
            </a:r>
            <a:r>
              <a:rPr lang="es-CO" sz="1200">
                <a:solidFill>
                  <a:schemeClr val="tx1">
                    <a:lumMod val="50000"/>
                  </a:schemeClr>
                </a:solidFill>
                <a:latin typeface="Alegreya Sans ExtraBold"/>
              </a:rPr>
              <a:t>. Después podrás realizar el proceso de afiliación a través de tu EPS preferida y seguir los pasos para allegar los documentos necesarios.</a:t>
            </a:r>
          </a:p>
          <a:p>
            <a:pPr marL="90488" lvl="0" defTabSz="795338" rtl="0">
              <a:spcBef>
                <a:spcPts val="0"/>
              </a:spcBef>
              <a:spcAft>
                <a:spcPts val="0"/>
              </a:spcAft>
              <a:buNone/>
              <a:tabLst>
                <a:tab pos="4933950" algn="l"/>
                <a:tab pos="5646738" algn="l"/>
              </a:tabLst>
            </a:pPr>
            <a:r>
              <a:rPr lang="es-CO" sz="1200" b="1">
                <a:solidFill>
                  <a:schemeClr val="tx1">
                    <a:lumMod val="50000"/>
                  </a:schemeClr>
                </a:solidFill>
                <a:latin typeface="Alegreya Sans ExtraBold"/>
              </a:rPr>
              <a:t>Consulta aquí.</a:t>
            </a:r>
          </a:p>
        </p:txBody>
      </p:sp>
      <p:sp>
        <p:nvSpPr>
          <p:cNvPr id="24" name="Google Shape;1571;p53">
            <a:extLst>
              <a:ext uri="{FF2B5EF4-FFF2-40B4-BE49-F238E27FC236}">
                <a16:creationId xmlns:a16="http://schemas.microsoft.com/office/drawing/2014/main" id="{ECB7185D-EBEB-4B0A-AE2A-4A2F3019D844}"/>
              </a:ext>
            </a:extLst>
          </p:cNvPr>
          <p:cNvSpPr/>
          <p:nvPr/>
        </p:nvSpPr>
        <p:spPr>
          <a:xfrm flipH="1">
            <a:off x="4647409" y="2571751"/>
            <a:ext cx="2129862" cy="2070093"/>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accent2">
              <a:lumMod val="40000"/>
              <a:lumOff val="60000"/>
            </a:schemeClr>
          </a:solidFill>
          <a:ln>
            <a:solidFill>
              <a:schemeClr val="accent2">
                <a:lumMod val="40000"/>
                <a:lumOff val="60000"/>
              </a:schemeClr>
            </a:solidFill>
          </a:ln>
        </p:spPr>
        <p:txBody>
          <a:bodyPr spcFirstLastPara="1" wrap="square" lIns="91425" tIns="91425" rIns="91425" bIns="91425" anchor="ctr" anchorCtr="0">
            <a:noAutofit/>
          </a:bodyPr>
          <a:lstStyle/>
          <a:p>
            <a:pPr marL="90488" lvl="0" defTabSz="795338" rtl="0">
              <a:spcBef>
                <a:spcPts val="0"/>
              </a:spcBef>
              <a:spcAft>
                <a:spcPts val="0"/>
              </a:spcAft>
              <a:buNone/>
              <a:tabLst>
                <a:tab pos="4933950" algn="l"/>
                <a:tab pos="5646738" algn="l"/>
              </a:tabLst>
            </a:pPr>
            <a:r>
              <a:rPr lang="es-CO" sz="1200" b="1">
                <a:solidFill>
                  <a:schemeClr val="tx1">
                    <a:lumMod val="50000"/>
                  </a:schemeClr>
                </a:solidFill>
                <a:latin typeface="Alegreya Sans ExtraBold"/>
              </a:rPr>
              <a:t>A ARL:</a:t>
            </a:r>
            <a:br>
              <a:rPr lang="es-CO" sz="1200" b="1">
                <a:solidFill>
                  <a:schemeClr val="tx1">
                    <a:lumMod val="50000"/>
                  </a:schemeClr>
                </a:solidFill>
                <a:latin typeface="Alegreya Sans ExtraBold"/>
              </a:rPr>
            </a:br>
            <a:r>
              <a:rPr lang="es-CO" sz="1200">
                <a:solidFill>
                  <a:schemeClr val="tx1">
                    <a:lumMod val="50000"/>
                  </a:schemeClr>
                </a:solidFill>
                <a:latin typeface="Alegreya Sans ExtraBold"/>
              </a:rPr>
              <a:t>Para afiliarte a ARL, debes escoger entre las diferentes aseguradoras de riesgos.</a:t>
            </a:r>
            <a:br>
              <a:rPr lang="es-CO" sz="1200">
                <a:solidFill>
                  <a:schemeClr val="tx1">
                    <a:lumMod val="50000"/>
                  </a:schemeClr>
                </a:solidFill>
                <a:latin typeface="Alegreya Sans ExtraBold"/>
              </a:rPr>
            </a:br>
            <a:r>
              <a:rPr lang="es-CO" sz="1200">
                <a:solidFill>
                  <a:schemeClr val="tx1">
                    <a:lumMod val="50000"/>
                  </a:schemeClr>
                </a:solidFill>
                <a:latin typeface="Alegreya Sans ExtraBold"/>
              </a:rPr>
              <a:t>Después podrás realizar el proceso de afiliación a través de cada aseguradora y seguir los pasos para allegar los documentos necesarios.</a:t>
            </a:r>
          </a:p>
          <a:p>
            <a:pPr marL="90488" defTabSz="795338">
              <a:tabLst>
                <a:tab pos="4933950" algn="l"/>
                <a:tab pos="5646738" algn="l"/>
              </a:tabLst>
            </a:pPr>
            <a:r>
              <a:rPr lang="es-CO" sz="1200" b="1">
                <a:solidFill>
                  <a:schemeClr val="tx1">
                    <a:lumMod val="50000"/>
                  </a:schemeClr>
                </a:solidFill>
                <a:latin typeface="Alegreya Sans ExtraBold"/>
              </a:rPr>
              <a:t>Consulta aquí.</a:t>
            </a:r>
          </a:p>
        </p:txBody>
      </p:sp>
      <p:sp>
        <p:nvSpPr>
          <p:cNvPr id="25" name="Google Shape;1571;p53">
            <a:extLst>
              <a:ext uri="{FF2B5EF4-FFF2-40B4-BE49-F238E27FC236}">
                <a16:creationId xmlns:a16="http://schemas.microsoft.com/office/drawing/2014/main" id="{1E364176-6F0C-451C-B255-568FAA4E3EB8}"/>
              </a:ext>
            </a:extLst>
          </p:cNvPr>
          <p:cNvSpPr/>
          <p:nvPr/>
        </p:nvSpPr>
        <p:spPr>
          <a:xfrm flipH="1">
            <a:off x="6891124" y="2571750"/>
            <a:ext cx="2129862" cy="2070093"/>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accent2">
              <a:lumMod val="40000"/>
              <a:lumOff val="60000"/>
            </a:schemeClr>
          </a:solidFill>
          <a:ln>
            <a:solidFill>
              <a:schemeClr val="accent2">
                <a:lumMod val="40000"/>
                <a:lumOff val="60000"/>
              </a:schemeClr>
            </a:solidFill>
          </a:ln>
        </p:spPr>
        <p:txBody>
          <a:bodyPr spcFirstLastPara="1" wrap="square" lIns="91425" tIns="91425" rIns="91425" bIns="91425" anchor="ctr" anchorCtr="0">
            <a:noAutofit/>
          </a:bodyPr>
          <a:lstStyle/>
          <a:p>
            <a:pPr marL="90488" lvl="0" defTabSz="795338" rtl="0">
              <a:spcBef>
                <a:spcPts val="0"/>
              </a:spcBef>
              <a:spcAft>
                <a:spcPts val="0"/>
              </a:spcAft>
              <a:buNone/>
              <a:tabLst>
                <a:tab pos="4933950" algn="l"/>
                <a:tab pos="5646738" algn="l"/>
              </a:tabLst>
            </a:pPr>
            <a:r>
              <a:rPr lang="es-CO" sz="1200" b="1" dirty="0">
                <a:solidFill>
                  <a:schemeClr val="tx1">
                    <a:lumMod val="50000"/>
                  </a:schemeClr>
                </a:solidFill>
                <a:latin typeface="Alegreya Sans ExtraBold"/>
              </a:rPr>
              <a:t>A Servicios Complementarios:</a:t>
            </a:r>
          </a:p>
          <a:p>
            <a:pPr marL="90488" lvl="0" defTabSz="795338" rtl="0">
              <a:spcBef>
                <a:spcPts val="0"/>
              </a:spcBef>
              <a:spcAft>
                <a:spcPts val="0"/>
              </a:spcAft>
              <a:buNone/>
              <a:tabLst>
                <a:tab pos="4933950" algn="l"/>
                <a:tab pos="5646738" algn="l"/>
              </a:tabLst>
            </a:pPr>
            <a:r>
              <a:rPr lang="es-CO" sz="1200" dirty="0">
                <a:solidFill>
                  <a:schemeClr val="tx1">
                    <a:lumMod val="50000"/>
                  </a:schemeClr>
                </a:solidFill>
                <a:latin typeface="Alegreya Sans ExtraBold"/>
              </a:rPr>
              <a:t>Para afiliarte a una CCF, debes escoger una de las CCF departamentales.</a:t>
            </a:r>
          </a:p>
          <a:p>
            <a:pPr marL="90488" lvl="0" defTabSz="795338" rtl="0">
              <a:spcBef>
                <a:spcPts val="0"/>
              </a:spcBef>
              <a:spcAft>
                <a:spcPts val="0"/>
              </a:spcAft>
              <a:buNone/>
              <a:tabLst>
                <a:tab pos="4933950" algn="l"/>
                <a:tab pos="5646738" algn="l"/>
              </a:tabLst>
            </a:pPr>
            <a:r>
              <a:rPr lang="es-CO" sz="1200" dirty="0">
                <a:solidFill>
                  <a:schemeClr val="tx1">
                    <a:lumMod val="50000"/>
                  </a:schemeClr>
                </a:solidFill>
                <a:latin typeface="Alegreya Sans ExtraBold"/>
              </a:rPr>
              <a:t>Después podrás realizar el proceso de afiliación a través de cada caja y seguir los pasos para allegar los documentos necesarios.</a:t>
            </a:r>
          </a:p>
          <a:p>
            <a:pPr marL="90488" lvl="0" defTabSz="795338" rtl="0">
              <a:spcBef>
                <a:spcPts val="0"/>
              </a:spcBef>
              <a:spcAft>
                <a:spcPts val="0"/>
              </a:spcAft>
              <a:buNone/>
              <a:tabLst>
                <a:tab pos="4933950" algn="l"/>
                <a:tab pos="5646738" algn="l"/>
              </a:tabLst>
            </a:pPr>
            <a:r>
              <a:rPr lang="es-CO" sz="1200" b="1" dirty="0">
                <a:solidFill>
                  <a:schemeClr val="tx1">
                    <a:lumMod val="50000"/>
                  </a:schemeClr>
                </a:solidFill>
                <a:latin typeface="Alegreya Sans ExtraBold"/>
              </a:rPr>
              <a:t>Consulta aquí.</a:t>
            </a:r>
          </a:p>
        </p:txBody>
      </p:sp>
      <p:sp>
        <p:nvSpPr>
          <p:cNvPr id="26" name="Flecha: a la derecha 25">
            <a:extLst>
              <a:ext uri="{FF2B5EF4-FFF2-40B4-BE49-F238E27FC236}">
                <a16:creationId xmlns:a16="http://schemas.microsoft.com/office/drawing/2014/main" id="{1E2A112B-5821-4C87-B90C-B12A1492EF05}"/>
              </a:ext>
            </a:extLst>
          </p:cNvPr>
          <p:cNvSpPr/>
          <p:nvPr/>
        </p:nvSpPr>
        <p:spPr>
          <a:xfrm>
            <a:off x="8329012" y="2477475"/>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a:solidFill>
                  <a:schemeClr val="tx1">
                    <a:lumMod val="50000"/>
                  </a:schemeClr>
                </a:solidFill>
              </a:rPr>
              <a:t>Transición</a:t>
            </a:r>
            <a:endParaRPr lang="en-US" sz="900">
              <a:solidFill>
                <a:schemeClr val="tx1">
                  <a:lumMod val="50000"/>
                </a:schemeClr>
              </a:solidFill>
            </a:endParaRPr>
          </a:p>
        </p:txBody>
      </p:sp>
      <p:sp>
        <p:nvSpPr>
          <p:cNvPr id="27" name="Título 1">
            <a:extLst>
              <a:ext uri="{FF2B5EF4-FFF2-40B4-BE49-F238E27FC236}">
                <a16:creationId xmlns:a16="http://schemas.microsoft.com/office/drawing/2014/main" id="{E9531EF7-7FC3-4840-BD14-7E37B11137ED}"/>
              </a:ext>
            </a:extLst>
          </p:cNvPr>
          <p:cNvSpPr>
            <a:spLocks noGrp="1"/>
          </p:cNvSpPr>
          <p:nvPr>
            <p:ph type="title"/>
          </p:nvPr>
        </p:nvSpPr>
        <p:spPr>
          <a:xfrm>
            <a:off x="720000" y="445025"/>
            <a:ext cx="7704000" cy="572700"/>
          </a:xfrm>
        </p:spPr>
        <p:txBody>
          <a:bodyPr/>
          <a:lstStyle/>
          <a:p>
            <a:r>
              <a:rPr lang="es-MX" b="1"/>
              <a:t>Cómo acceder?</a:t>
            </a:r>
            <a:endParaRPr lang="en-US" b="1"/>
          </a:p>
        </p:txBody>
      </p:sp>
    </p:spTree>
    <p:extLst>
      <p:ext uri="{BB962C8B-B14F-4D97-AF65-F5344CB8AC3E}">
        <p14:creationId xmlns:p14="http://schemas.microsoft.com/office/powerpoint/2010/main" val="4534864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14A4295-06DC-4C2F-BD0F-59F6EDF85525}"/>
              </a:ext>
            </a:extLst>
          </p:cNvPr>
          <p:cNvSpPr>
            <a:spLocks noGrp="1"/>
          </p:cNvSpPr>
          <p:nvPr>
            <p:ph type="title"/>
          </p:nvPr>
        </p:nvSpPr>
        <p:spPr/>
        <p:txBody>
          <a:bodyPr/>
          <a:lstStyle/>
          <a:p>
            <a:r>
              <a:rPr lang="es-MX"/>
              <a:t>¿Qué es un trabajador independiente?</a:t>
            </a:r>
            <a:endParaRPr lang="en-US"/>
          </a:p>
        </p:txBody>
      </p:sp>
      <p:sp>
        <p:nvSpPr>
          <p:cNvPr id="3" name="Google Shape;1571;p53">
            <a:extLst>
              <a:ext uri="{FF2B5EF4-FFF2-40B4-BE49-F238E27FC236}">
                <a16:creationId xmlns:a16="http://schemas.microsoft.com/office/drawing/2014/main" id="{63BB93CC-6AD9-43EA-8265-E2C948F62CD9}"/>
              </a:ext>
            </a:extLst>
          </p:cNvPr>
          <p:cNvSpPr/>
          <p:nvPr/>
        </p:nvSpPr>
        <p:spPr>
          <a:xfrm flipH="1">
            <a:off x="867484" y="3255351"/>
            <a:ext cx="7929928" cy="1773849"/>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accent2">
              <a:lumMod val="40000"/>
              <a:lumOff val="60000"/>
            </a:schemeClr>
          </a:solidFill>
          <a:ln>
            <a:solidFill>
              <a:schemeClr val="accent2">
                <a:lumMod val="40000"/>
                <a:lumOff val="60000"/>
              </a:schemeClr>
            </a:solidFill>
          </a:ln>
        </p:spPr>
        <p:txBody>
          <a:bodyPr spcFirstLastPara="1" wrap="square" lIns="91425" tIns="91425" rIns="91425" bIns="91425" anchor="ctr" anchorCtr="0">
            <a:noAutofit/>
          </a:bodyPr>
          <a:lstStyle/>
          <a:p>
            <a:pPr marL="90488" lvl="0" defTabSz="795338" rtl="0">
              <a:spcBef>
                <a:spcPts val="0"/>
              </a:spcBef>
              <a:spcAft>
                <a:spcPts val="0"/>
              </a:spcAft>
              <a:buNone/>
              <a:tabLst>
                <a:tab pos="4933950" algn="l"/>
                <a:tab pos="5646738" algn="l"/>
              </a:tabLst>
            </a:pPr>
            <a:r>
              <a:rPr lang="es-CO" sz="1200" b="1">
                <a:solidFill>
                  <a:schemeClr val="tx1">
                    <a:lumMod val="50000"/>
                  </a:schemeClr>
                </a:solidFill>
                <a:latin typeface="Alegreya Sans ExtraBold"/>
              </a:rPr>
              <a:t>Algunas clases de trabajador independiente:</a:t>
            </a:r>
          </a:p>
          <a:p>
            <a:pPr marL="90488" lvl="0" defTabSz="795338" rtl="0">
              <a:spcBef>
                <a:spcPts val="0"/>
              </a:spcBef>
              <a:spcAft>
                <a:spcPts val="0"/>
              </a:spcAft>
              <a:buNone/>
              <a:tabLst>
                <a:tab pos="4933950" algn="l"/>
                <a:tab pos="5646738" algn="l"/>
              </a:tabLst>
            </a:pPr>
            <a:r>
              <a:rPr lang="es-CO" sz="1200" b="1">
                <a:solidFill>
                  <a:schemeClr val="tx1">
                    <a:lumMod val="50000"/>
                  </a:schemeClr>
                </a:solidFill>
                <a:latin typeface="Alegreya Sans ExtraBold"/>
              </a:rPr>
              <a:t>Independiente con contrato de prestación de servicios personales: </a:t>
            </a:r>
            <a:r>
              <a:rPr lang="es-CO" sz="1200">
                <a:solidFill>
                  <a:schemeClr val="tx1">
                    <a:lumMod val="50000"/>
                  </a:schemeClr>
                </a:solidFill>
                <a:latin typeface="Alegreya Sans ExtraBold"/>
              </a:rPr>
              <a:t>persona que recibe honorarios por servicios de carácter personal (añadir imagen de indep.)</a:t>
            </a:r>
          </a:p>
          <a:p>
            <a:pPr marL="90488" defTabSz="795338">
              <a:tabLst>
                <a:tab pos="4933950" algn="l"/>
                <a:tab pos="5646738" algn="l"/>
              </a:tabLst>
            </a:pPr>
            <a:r>
              <a:rPr lang="es-CO" sz="1200" b="1">
                <a:solidFill>
                  <a:schemeClr val="tx1">
                    <a:lumMod val="50000"/>
                  </a:schemeClr>
                </a:solidFill>
                <a:latin typeface="Alegreya Sans ExtraBold"/>
              </a:rPr>
              <a:t>Independiente con contratos diferentes a prestación de servicios personales: </a:t>
            </a:r>
            <a:r>
              <a:rPr lang="es-CO" sz="1200">
                <a:solidFill>
                  <a:schemeClr val="tx1">
                    <a:lumMod val="50000"/>
                  </a:schemeClr>
                </a:solidFill>
                <a:latin typeface="Alegreya Sans ExtraBold"/>
              </a:rPr>
              <a:t>persona que celebra otro tipo de contratos. Ejemplos: obras civiles, suministros, insumos, entre otros. (añadir imagen de indep.)</a:t>
            </a:r>
          </a:p>
          <a:p>
            <a:pPr marL="90488" defTabSz="795338">
              <a:tabLst>
                <a:tab pos="4933950" algn="l"/>
                <a:tab pos="5646738" algn="l"/>
              </a:tabLst>
            </a:pPr>
            <a:r>
              <a:rPr lang="es-CO" sz="1200" b="1">
                <a:solidFill>
                  <a:schemeClr val="tx1">
                    <a:lumMod val="50000"/>
                  </a:schemeClr>
                </a:solidFill>
                <a:latin typeface="Alegreya Sans ExtraBold"/>
              </a:rPr>
              <a:t>Independiente por cuenta propia: </a:t>
            </a:r>
            <a:r>
              <a:rPr lang="es-CO" sz="1200">
                <a:solidFill>
                  <a:schemeClr val="tx1">
                    <a:lumMod val="50000"/>
                  </a:schemeClr>
                </a:solidFill>
                <a:latin typeface="Alegreya Sans ExtraBold"/>
              </a:rPr>
              <a:t>persona que realiza una actividad económica bajo su propia cuenta y riesgo. Ejemplo: comerciantes. (añadir imagen de indep.)</a:t>
            </a:r>
          </a:p>
          <a:p>
            <a:pPr marL="90488" defTabSz="795338">
              <a:tabLst>
                <a:tab pos="4933950" algn="l"/>
                <a:tab pos="5646738" algn="l"/>
              </a:tabLst>
            </a:pPr>
            <a:r>
              <a:rPr lang="es-CO" sz="1200" b="1">
                <a:solidFill>
                  <a:schemeClr val="tx1">
                    <a:lumMod val="50000"/>
                  </a:schemeClr>
                </a:solidFill>
                <a:latin typeface="Alegreya Sans ExtraBold"/>
              </a:rPr>
              <a:t>Independiente rentistas de capital: </a:t>
            </a:r>
            <a:r>
              <a:rPr lang="es-CO" sz="1200">
                <a:solidFill>
                  <a:schemeClr val="tx1">
                    <a:lumMod val="50000"/>
                  </a:schemeClr>
                </a:solidFill>
                <a:latin typeface="Alegreya Sans ExtraBold"/>
              </a:rPr>
              <a:t>persona que recibe ingresos de arriendos, dividendos, utilidades, entre otros. (añadir imagen de indep.)</a:t>
            </a:r>
          </a:p>
        </p:txBody>
      </p:sp>
      <p:sp>
        <p:nvSpPr>
          <p:cNvPr id="4" name="Google Shape;1571;p53">
            <a:extLst>
              <a:ext uri="{FF2B5EF4-FFF2-40B4-BE49-F238E27FC236}">
                <a16:creationId xmlns:a16="http://schemas.microsoft.com/office/drawing/2014/main" id="{A7D446E3-EFD6-49E6-80EA-A36C02C1D249}"/>
              </a:ext>
            </a:extLst>
          </p:cNvPr>
          <p:cNvSpPr/>
          <p:nvPr/>
        </p:nvSpPr>
        <p:spPr>
          <a:xfrm flipH="1">
            <a:off x="124383" y="2065917"/>
            <a:ext cx="8200190" cy="1060742"/>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8288" lvl="0" algn="just" defTabSz="754063" rtl="0">
              <a:spcBef>
                <a:spcPts val="0"/>
              </a:spcBef>
              <a:spcAft>
                <a:spcPts val="0"/>
              </a:spcAft>
              <a:buNone/>
              <a:tabLst>
                <a:tab pos="4933950" algn="l"/>
                <a:tab pos="5646738" algn="l"/>
                <a:tab pos="6364288" algn="l"/>
                <a:tab pos="6813550" algn="l"/>
                <a:tab pos="8615363" algn="l"/>
              </a:tabLst>
            </a:pPr>
            <a:r>
              <a:rPr lang="es-CO" sz="1200" dirty="0">
                <a:solidFill>
                  <a:schemeClr val="tx1">
                    <a:lumMod val="50000"/>
                  </a:schemeClr>
                </a:solidFill>
                <a:latin typeface="Alegreya Sans ExtraBold"/>
              </a:rPr>
              <a:t>Es toda persona natural que realiza una profesión, oficio o actividad económica con o sin trabajadores a su cargo y sin estar sujeto a un contrato laboral en el desarrollo de dicha actividad. </a:t>
            </a:r>
          </a:p>
          <a:p>
            <a:pPr marL="268288" lvl="0" algn="just" defTabSz="754063" rtl="0">
              <a:spcBef>
                <a:spcPts val="0"/>
              </a:spcBef>
              <a:spcAft>
                <a:spcPts val="0"/>
              </a:spcAft>
              <a:buNone/>
              <a:tabLst>
                <a:tab pos="4933950" algn="l"/>
                <a:tab pos="5646738" algn="l"/>
                <a:tab pos="6364288" algn="l"/>
                <a:tab pos="6813550" algn="l"/>
                <a:tab pos="8615363" algn="l"/>
              </a:tabLst>
            </a:pPr>
            <a:r>
              <a:rPr lang="es-CO" sz="1200" dirty="0">
                <a:solidFill>
                  <a:schemeClr val="tx1">
                    <a:lumMod val="50000"/>
                  </a:schemeClr>
                </a:solidFill>
                <a:latin typeface="Alegreya Sans ExtraBold"/>
              </a:rPr>
              <a:t>Todos los independientes tienen la obligación de aportar al Sistemas General de Seguridad Social -SGSS, si perciben ingresos netos igual o superiores a 1 salario mínimo mensual legal vigente -SMMLV. (Artículo 89 de la Ley 2277 de 2022)</a:t>
            </a:r>
            <a:endParaRPr lang="es-CO" sz="1800" dirty="0">
              <a:solidFill>
                <a:schemeClr val="tx1">
                  <a:lumMod val="50000"/>
                </a:schemeClr>
              </a:solidFill>
              <a:latin typeface="Alegreya Sans ExtraBold"/>
            </a:endParaRPr>
          </a:p>
        </p:txBody>
      </p:sp>
      <p:sp>
        <p:nvSpPr>
          <p:cNvPr id="7" name="Flecha: a la derecha 6">
            <a:extLst>
              <a:ext uri="{FF2B5EF4-FFF2-40B4-BE49-F238E27FC236}">
                <a16:creationId xmlns:a16="http://schemas.microsoft.com/office/drawing/2014/main" id="{F457F010-AD9D-4D7D-BE51-39FDD1C660EC}"/>
              </a:ext>
            </a:extLst>
          </p:cNvPr>
          <p:cNvSpPr/>
          <p:nvPr/>
        </p:nvSpPr>
        <p:spPr>
          <a:xfrm>
            <a:off x="8324573" y="3045464"/>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a:solidFill>
                  <a:schemeClr val="tx1">
                    <a:lumMod val="50000"/>
                  </a:schemeClr>
                </a:solidFill>
              </a:rPr>
              <a:t>Transición</a:t>
            </a:r>
            <a:endParaRPr lang="en-US" sz="900">
              <a:solidFill>
                <a:schemeClr val="tx1">
                  <a:lumMod val="50000"/>
                </a:schemeClr>
              </a:solidFill>
            </a:endParaRPr>
          </a:p>
        </p:txBody>
      </p:sp>
    </p:spTree>
    <p:extLst>
      <p:ext uri="{BB962C8B-B14F-4D97-AF65-F5344CB8AC3E}">
        <p14:creationId xmlns:p14="http://schemas.microsoft.com/office/powerpoint/2010/main" val="226084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14A4295-06DC-4C2F-BD0F-59F6EDF85525}"/>
              </a:ext>
            </a:extLst>
          </p:cNvPr>
          <p:cNvSpPr>
            <a:spLocks noGrp="1"/>
          </p:cNvSpPr>
          <p:nvPr>
            <p:ph type="title"/>
          </p:nvPr>
        </p:nvSpPr>
        <p:spPr/>
        <p:txBody>
          <a:bodyPr/>
          <a:lstStyle/>
          <a:p>
            <a:r>
              <a:rPr lang="es-CO"/>
              <a:t>Es</a:t>
            </a:r>
            <a:r>
              <a:rPr lang="es-MX"/>
              <a:t> hora de recordar lo visto:</a:t>
            </a:r>
            <a:endParaRPr lang="en-US"/>
          </a:p>
        </p:txBody>
      </p:sp>
      <p:sp>
        <p:nvSpPr>
          <p:cNvPr id="3" name="Google Shape;1571;p53">
            <a:extLst>
              <a:ext uri="{FF2B5EF4-FFF2-40B4-BE49-F238E27FC236}">
                <a16:creationId xmlns:a16="http://schemas.microsoft.com/office/drawing/2014/main" id="{63BB93CC-6AD9-43EA-8265-E2C948F62CD9}"/>
              </a:ext>
            </a:extLst>
          </p:cNvPr>
          <p:cNvSpPr/>
          <p:nvPr/>
        </p:nvSpPr>
        <p:spPr>
          <a:xfrm flipH="1">
            <a:off x="1801761" y="3069152"/>
            <a:ext cx="6552562" cy="505833"/>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accent2">
              <a:lumMod val="40000"/>
              <a:lumOff val="60000"/>
            </a:schemeClr>
          </a:solidFill>
          <a:ln>
            <a:solidFill>
              <a:schemeClr val="accent2">
                <a:lumMod val="40000"/>
                <a:lumOff val="60000"/>
              </a:schemeClr>
            </a:solidFill>
          </a:ln>
        </p:spPr>
        <p:txBody>
          <a:bodyPr spcFirstLastPara="1" wrap="square" lIns="91425" tIns="91425" rIns="91425" bIns="91425" anchor="ctr" anchorCtr="0">
            <a:noAutofit/>
          </a:bodyPr>
          <a:lstStyle/>
          <a:p>
            <a:pPr marL="90488" lvl="0" defTabSz="795338" rtl="0">
              <a:spcBef>
                <a:spcPts val="0"/>
              </a:spcBef>
              <a:spcAft>
                <a:spcPts val="0"/>
              </a:spcAft>
              <a:buNone/>
              <a:tabLst>
                <a:tab pos="4933950" algn="l"/>
                <a:tab pos="5646738" algn="l"/>
              </a:tabLst>
            </a:pPr>
            <a:r>
              <a:rPr lang="es-CO" sz="1200">
                <a:solidFill>
                  <a:schemeClr val="tx1">
                    <a:lumMod val="50000"/>
                  </a:schemeClr>
                </a:solidFill>
                <a:latin typeface="Alegreya Sans ExtraBold"/>
              </a:rPr>
              <a:t>Empezar a realizar los trámites correspondientes para vincularse al régimen subsidiado en salud.</a:t>
            </a:r>
          </a:p>
        </p:txBody>
      </p:sp>
      <p:sp>
        <p:nvSpPr>
          <p:cNvPr id="4" name="Google Shape;1571;p53">
            <a:extLst>
              <a:ext uri="{FF2B5EF4-FFF2-40B4-BE49-F238E27FC236}">
                <a16:creationId xmlns:a16="http://schemas.microsoft.com/office/drawing/2014/main" id="{A7D446E3-EFD6-49E6-80EA-A36C02C1D249}"/>
              </a:ext>
            </a:extLst>
          </p:cNvPr>
          <p:cNvSpPr/>
          <p:nvPr/>
        </p:nvSpPr>
        <p:spPr>
          <a:xfrm flipH="1">
            <a:off x="124383" y="2065917"/>
            <a:ext cx="8664234" cy="868668"/>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90488" lvl="0" algn="just" defTabSz="795338" rtl="0">
              <a:lnSpc>
                <a:spcPct val="150000"/>
              </a:lnSpc>
              <a:spcBef>
                <a:spcPts val="0"/>
              </a:spcBef>
              <a:spcAft>
                <a:spcPts val="0"/>
              </a:spcAft>
              <a:buNone/>
              <a:tabLst>
                <a:tab pos="4933950" algn="l"/>
                <a:tab pos="5646738" algn="l"/>
              </a:tabLst>
            </a:pPr>
            <a:r>
              <a:rPr lang="es-CO" sz="1200" b="1" dirty="0">
                <a:solidFill>
                  <a:schemeClr val="tx1">
                    <a:lumMod val="50000"/>
                  </a:schemeClr>
                </a:solidFill>
                <a:latin typeface="Alegreya Sans ExtraBold"/>
              </a:rPr>
              <a:t>El señor José es dueño de la panadería “Pan prospero”, por su actividad económica, él recibe ingresos netos mensuales iguales o superiores a un Salario Mínimo Legal Mensual Vigente (SMLMV), sin embargo, él no está afiliado al SGSS porque no ha visto la necesidad de hacerlo, ¿qué debería hacer el señor José?</a:t>
            </a:r>
            <a:endParaRPr lang="es-CO" sz="1800" b="1" dirty="0">
              <a:solidFill>
                <a:schemeClr val="tx1">
                  <a:lumMod val="50000"/>
                </a:schemeClr>
              </a:solidFill>
              <a:latin typeface="Alegreya Sans ExtraBold"/>
            </a:endParaRPr>
          </a:p>
        </p:txBody>
      </p:sp>
      <p:sp>
        <p:nvSpPr>
          <p:cNvPr id="5" name="Google Shape;1571;p53">
            <a:extLst>
              <a:ext uri="{FF2B5EF4-FFF2-40B4-BE49-F238E27FC236}">
                <a16:creationId xmlns:a16="http://schemas.microsoft.com/office/drawing/2014/main" id="{D26183E7-7959-4350-8AAF-E6921E924DBF}"/>
              </a:ext>
            </a:extLst>
          </p:cNvPr>
          <p:cNvSpPr/>
          <p:nvPr/>
        </p:nvSpPr>
        <p:spPr>
          <a:xfrm flipH="1">
            <a:off x="1421081" y="3709552"/>
            <a:ext cx="6552562" cy="505833"/>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accent2">
              <a:lumMod val="40000"/>
              <a:lumOff val="60000"/>
            </a:schemeClr>
          </a:solidFill>
          <a:ln>
            <a:solidFill>
              <a:schemeClr val="accent2">
                <a:lumMod val="40000"/>
                <a:lumOff val="60000"/>
              </a:schemeClr>
            </a:solidFill>
          </a:ln>
        </p:spPr>
        <p:txBody>
          <a:bodyPr spcFirstLastPara="1" wrap="square" lIns="91425" tIns="91425" rIns="91425" bIns="91425" anchor="ctr" anchorCtr="0">
            <a:noAutofit/>
          </a:bodyPr>
          <a:lstStyle/>
          <a:p>
            <a:pPr marL="90488" lvl="0" defTabSz="795338" rtl="0">
              <a:spcBef>
                <a:spcPts val="0"/>
              </a:spcBef>
              <a:spcAft>
                <a:spcPts val="0"/>
              </a:spcAft>
              <a:buNone/>
              <a:tabLst>
                <a:tab pos="4933950" algn="l"/>
                <a:tab pos="5646738" algn="l"/>
              </a:tabLst>
            </a:pPr>
            <a:r>
              <a:rPr lang="es-CO" sz="1200">
                <a:solidFill>
                  <a:schemeClr val="tx1">
                    <a:lumMod val="50000"/>
                  </a:schemeClr>
                </a:solidFill>
                <a:latin typeface="Alegreya Sans ExtraBold"/>
              </a:rPr>
              <a:t>Buscar a través de una afiliadora de poste o una persona que le haga el favor de pagar sus aportes al sistema de pensiones y salud.</a:t>
            </a:r>
          </a:p>
        </p:txBody>
      </p:sp>
      <p:sp>
        <p:nvSpPr>
          <p:cNvPr id="6" name="Google Shape;1571;p53">
            <a:extLst>
              <a:ext uri="{FF2B5EF4-FFF2-40B4-BE49-F238E27FC236}">
                <a16:creationId xmlns:a16="http://schemas.microsoft.com/office/drawing/2014/main" id="{39B72F52-30B9-4538-80FE-7281C278FE64}"/>
              </a:ext>
            </a:extLst>
          </p:cNvPr>
          <p:cNvSpPr/>
          <p:nvPr/>
        </p:nvSpPr>
        <p:spPr>
          <a:xfrm flipH="1">
            <a:off x="942225" y="4344077"/>
            <a:ext cx="6552562" cy="505833"/>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accent2">
              <a:lumMod val="40000"/>
              <a:lumOff val="60000"/>
            </a:schemeClr>
          </a:solidFill>
          <a:ln>
            <a:solidFill>
              <a:schemeClr val="accent2">
                <a:lumMod val="40000"/>
                <a:lumOff val="60000"/>
              </a:schemeClr>
            </a:solidFill>
          </a:ln>
        </p:spPr>
        <p:txBody>
          <a:bodyPr spcFirstLastPara="1" wrap="square" lIns="91425" tIns="91425" rIns="91425" bIns="91425" anchor="ctr" anchorCtr="0">
            <a:noAutofit/>
          </a:bodyPr>
          <a:lstStyle/>
          <a:p>
            <a:pPr marL="90488" lvl="0" defTabSz="795338" rtl="0">
              <a:spcBef>
                <a:spcPts val="0"/>
              </a:spcBef>
              <a:spcAft>
                <a:spcPts val="0"/>
              </a:spcAft>
              <a:buNone/>
              <a:tabLst>
                <a:tab pos="4933950" algn="l"/>
                <a:tab pos="5646738" algn="l"/>
              </a:tabLst>
            </a:pPr>
            <a:r>
              <a:rPr lang="es-CO" sz="1200" dirty="0">
                <a:solidFill>
                  <a:schemeClr val="tx1">
                    <a:lumMod val="50000"/>
                  </a:schemeClr>
                </a:solidFill>
                <a:latin typeface="Alegreya Sans ExtraBold"/>
              </a:rPr>
              <a:t>Empezar su trámite de afiliación con su EPS y AFP de preferencia y empezar a realizar sus aportes de forma regular de acuerdo a su realidad económica. </a:t>
            </a:r>
          </a:p>
        </p:txBody>
      </p:sp>
      <p:sp>
        <p:nvSpPr>
          <p:cNvPr id="7" name="Flecha: a la derecha 6">
            <a:extLst>
              <a:ext uri="{FF2B5EF4-FFF2-40B4-BE49-F238E27FC236}">
                <a16:creationId xmlns:a16="http://schemas.microsoft.com/office/drawing/2014/main" id="{A32F48DE-D5BA-474E-9DC3-515C4B9EC6FD}"/>
              </a:ext>
            </a:extLst>
          </p:cNvPr>
          <p:cNvSpPr/>
          <p:nvPr/>
        </p:nvSpPr>
        <p:spPr>
          <a:xfrm>
            <a:off x="8316221" y="2856328"/>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a:solidFill>
                  <a:schemeClr val="tx1">
                    <a:lumMod val="50000"/>
                  </a:schemeClr>
                </a:solidFill>
              </a:rPr>
              <a:t>Transición</a:t>
            </a:r>
            <a:endParaRPr lang="en-US" sz="900">
              <a:solidFill>
                <a:schemeClr val="tx1">
                  <a:lumMod val="50000"/>
                </a:schemeClr>
              </a:solidFill>
            </a:endParaRPr>
          </a:p>
        </p:txBody>
      </p:sp>
    </p:spTree>
    <p:extLst>
      <p:ext uri="{BB962C8B-B14F-4D97-AF65-F5344CB8AC3E}">
        <p14:creationId xmlns:p14="http://schemas.microsoft.com/office/powerpoint/2010/main" val="34774970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204C76C-0614-4480-9D97-880C1D8D7CD2}"/>
              </a:ext>
            </a:extLst>
          </p:cNvPr>
          <p:cNvSpPr>
            <a:spLocks noGrp="1"/>
          </p:cNvSpPr>
          <p:nvPr>
            <p:ph type="title"/>
          </p:nvPr>
        </p:nvSpPr>
        <p:spPr/>
        <p:txBody>
          <a:bodyPr/>
          <a:lstStyle/>
          <a:p>
            <a:r>
              <a:rPr lang="es-MX"/>
              <a:t>Por dónde se deben realizar los aportes?</a:t>
            </a:r>
            <a:endParaRPr lang="en-US"/>
          </a:p>
        </p:txBody>
      </p:sp>
      <p:sp>
        <p:nvSpPr>
          <p:cNvPr id="3" name="Google Shape;1571;p53">
            <a:extLst>
              <a:ext uri="{FF2B5EF4-FFF2-40B4-BE49-F238E27FC236}">
                <a16:creationId xmlns:a16="http://schemas.microsoft.com/office/drawing/2014/main" id="{B6821F30-7C96-49AA-8C03-1EFE422CBF5D}"/>
              </a:ext>
            </a:extLst>
          </p:cNvPr>
          <p:cNvSpPr/>
          <p:nvPr/>
        </p:nvSpPr>
        <p:spPr>
          <a:xfrm>
            <a:off x="1673942" y="2248041"/>
            <a:ext cx="7300451" cy="2058488"/>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r>
              <a:rPr lang="es-CO" dirty="0">
                <a:solidFill>
                  <a:schemeClr val="tx1">
                    <a:lumMod val="50000"/>
                  </a:schemeClr>
                </a:solidFill>
                <a:latin typeface="Alegreya Sans ExtraBold"/>
              </a:rPr>
              <a:t>Para poder realizar el pago de tus aportes, existe la </a:t>
            </a:r>
            <a:r>
              <a:rPr lang="es-CO" b="1" dirty="0">
                <a:solidFill>
                  <a:schemeClr val="tx1">
                    <a:lumMod val="50000"/>
                  </a:schemeClr>
                </a:solidFill>
                <a:latin typeface="Alegreya Sans ExtraBold"/>
              </a:rPr>
              <a:t>Planilla Integrada de Liquidación de Aportes (PILA) </a:t>
            </a:r>
            <a:r>
              <a:rPr lang="es-CO" dirty="0">
                <a:solidFill>
                  <a:schemeClr val="tx1">
                    <a:lumMod val="50000"/>
                  </a:schemeClr>
                </a:solidFill>
                <a:latin typeface="Alegreya Sans ExtraBold"/>
              </a:rPr>
              <a:t>es un formato automatizado e inteligente que te permitirá liquidar y pagar tus aportes al Sistema de la Protección Social, es decir, a los subsistemas de salud, pensiones, riesgos profesionales, cajas de compensación, Sena e ICBF.</a:t>
            </a:r>
          </a:p>
        </p:txBody>
      </p:sp>
      <p:sp>
        <p:nvSpPr>
          <p:cNvPr id="4" name="Flecha: a la derecha 3">
            <a:extLst>
              <a:ext uri="{FF2B5EF4-FFF2-40B4-BE49-F238E27FC236}">
                <a16:creationId xmlns:a16="http://schemas.microsoft.com/office/drawing/2014/main" id="{67DFAEC9-1D03-4088-B136-6EBCC0DB2A8D}"/>
              </a:ext>
            </a:extLst>
          </p:cNvPr>
          <p:cNvSpPr/>
          <p:nvPr/>
        </p:nvSpPr>
        <p:spPr>
          <a:xfrm>
            <a:off x="8316221" y="1865417"/>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a:solidFill>
                  <a:schemeClr val="tx1">
                    <a:lumMod val="50000"/>
                  </a:schemeClr>
                </a:solidFill>
              </a:rPr>
              <a:t>Transición</a:t>
            </a:r>
            <a:endParaRPr lang="en-US" sz="900">
              <a:solidFill>
                <a:schemeClr val="tx1">
                  <a:lumMod val="50000"/>
                </a:schemeClr>
              </a:solidFill>
            </a:endParaRPr>
          </a:p>
        </p:txBody>
      </p:sp>
    </p:spTree>
    <p:extLst>
      <p:ext uri="{BB962C8B-B14F-4D97-AF65-F5344CB8AC3E}">
        <p14:creationId xmlns:p14="http://schemas.microsoft.com/office/powerpoint/2010/main" val="12960641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571;p53">
            <a:extLst>
              <a:ext uri="{FF2B5EF4-FFF2-40B4-BE49-F238E27FC236}">
                <a16:creationId xmlns:a16="http://schemas.microsoft.com/office/drawing/2014/main" id="{F768931F-78C4-4FBF-B065-98DCFAAB7BA8}"/>
              </a:ext>
            </a:extLst>
          </p:cNvPr>
          <p:cNvSpPr/>
          <p:nvPr/>
        </p:nvSpPr>
        <p:spPr>
          <a:xfrm flipH="1">
            <a:off x="585047" y="2072149"/>
            <a:ext cx="8035384" cy="2816942"/>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endParaRPr lang="es-CO" sz="1200">
              <a:solidFill>
                <a:schemeClr val="tx1">
                  <a:lumMod val="50000"/>
                </a:schemeClr>
              </a:solidFill>
              <a:latin typeface="Alegreya Sans ExtraBold"/>
            </a:endParaRPr>
          </a:p>
        </p:txBody>
      </p:sp>
      <p:sp>
        <p:nvSpPr>
          <p:cNvPr id="2" name="Título 1">
            <a:extLst>
              <a:ext uri="{FF2B5EF4-FFF2-40B4-BE49-F238E27FC236}">
                <a16:creationId xmlns:a16="http://schemas.microsoft.com/office/drawing/2014/main" id="{C9783512-0E65-41E4-A3F5-1CBA81BD1196}"/>
              </a:ext>
            </a:extLst>
          </p:cNvPr>
          <p:cNvSpPr>
            <a:spLocks noGrp="1"/>
          </p:cNvSpPr>
          <p:nvPr>
            <p:ph type="title"/>
          </p:nvPr>
        </p:nvSpPr>
        <p:spPr/>
        <p:txBody>
          <a:bodyPr/>
          <a:lstStyle/>
          <a:p>
            <a:r>
              <a:rPr lang="es-MX"/>
              <a:t>PILA</a:t>
            </a:r>
            <a:endParaRPr lang="en-US"/>
          </a:p>
        </p:txBody>
      </p:sp>
      <p:sp>
        <p:nvSpPr>
          <p:cNvPr id="4" name="CuadroTexto 3">
            <a:extLst>
              <a:ext uri="{FF2B5EF4-FFF2-40B4-BE49-F238E27FC236}">
                <a16:creationId xmlns:a16="http://schemas.microsoft.com/office/drawing/2014/main" id="{5097C85A-902F-4488-AD65-E68A982C7668}"/>
              </a:ext>
            </a:extLst>
          </p:cNvPr>
          <p:cNvSpPr txBox="1"/>
          <p:nvPr/>
        </p:nvSpPr>
        <p:spPr>
          <a:xfrm>
            <a:off x="770646" y="2322926"/>
            <a:ext cx="7371707" cy="2308324"/>
          </a:xfrm>
          <a:prstGeom prst="rect">
            <a:avLst/>
          </a:prstGeom>
          <a:noFill/>
        </p:spPr>
        <p:txBody>
          <a:bodyPr wrap="square">
            <a:spAutoFit/>
          </a:bodyPr>
          <a:lstStyle/>
          <a:p>
            <a:pPr algn="just"/>
            <a:r>
              <a:rPr lang="es-CO" sz="1200" dirty="0"/>
              <a:t>La Planilla Integrada de Liquidación de Aportes (PILA) es una ventanilla virtual que permite el pago integrado de aportes al </a:t>
            </a:r>
            <a:r>
              <a:rPr lang="es-CO" sz="1200"/>
              <a:t>Sistema de Seguridad </a:t>
            </a:r>
            <a:r>
              <a:rPr lang="es-CO" sz="1200" dirty="0"/>
              <a:t>Social Integral y Parafiscales en </a:t>
            </a:r>
            <a:r>
              <a:rPr lang="es-CO" sz="1200"/>
              <a:t>la cual </a:t>
            </a:r>
            <a:r>
              <a:rPr lang="es-CO" sz="1200" dirty="0"/>
              <a:t>los aportantes reportan la información para cada uno de los subsistemas en los que el cotizante está obligado a aportar. Es responsabilidad del aportante suministrar la información para la liquidación de aportes al Sistema de Seguridad Social Integral y Parafiscales​.​ </a:t>
            </a:r>
          </a:p>
          <a:p>
            <a:pPr algn="just"/>
            <a:endParaRPr lang="es-CO" sz="1200" b="1" dirty="0"/>
          </a:p>
          <a:p>
            <a:pPr algn="just"/>
            <a:r>
              <a:rPr lang="es-CO" sz="1200" b="1" dirty="0"/>
              <a:t>¿Quiénes administran la PILA y quiénes alimentan la PILA?</a:t>
            </a:r>
          </a:p>
          <a:p>
            <a:pPr algn="just"/>
            <a:r>
              <a:rPr lang="es-CO" sz="1200" dirty="0"/>
              <a:t>El administrador de la PILA es el Ministerio de Salud, sin embargo, los diferentes operadores y miembros del SGSS se encargan de alimentarla: En el caso de salud, las administradoras son las EPS; en materia de pensiones, son las AFP y Colpensiones; en cuanto a riesgos laborales, son las ARL; y en cuando al subsidio familiar, son las CCF.</a:t>
            </a:r>
          </a:p>
          <a:p>
            <a:pPr algn="just"/>
            <a:endParaRPr lang="es-CO" sz="1200" dirty="0"/>
          </a:p>
        </p:txBody>
      </p:sp>
      <p:sp>
        <p:nvSpPr>
          <p:cNvPr id="6" name="Flecha: a la derecha 5">
            <a:extLst>
              <a:ext uri="{FF2B5EF4-FFF2-40B4-BE49-F238E27FC236}">
                <a16:creationId xmlns:a16="http://schemas.microsoft.com/office/drawing/2014/main" id="{804B469F-4F67-4880-98B8-1CBC893DF6D5}"/>
              </a:ext>
            </a:extLst>
          </p:cNvPr>
          <p:cNvSpPr/>
          <p:nvPr/>
        </p:nvSpPr>
        <p:spPr>
          <a:xfrm>
            <a:off x="8316221" y="1859146"/>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a:solidFill>
                  <a:schemeClr val="tx1">
                    <a:lumMod val="50000"/>
                  </a:schemeClr>
                </a:solidFill>
              </a:rPr>
              <a:t>Transición</a:t>
            </a:r>
            <a:endParaRPr lang="en-US" sz="900">
              <a:solidFill>
                <a:schemeClr val="tx1">
                  <a:lumMod val="50000"/>
                </a:schemeClr>
              </a:solidFill>
            </a:endParaRPr>
          </a:p>
        </p:txBody>
      </p:sp>
    </p:spTree>
    <p:extLst>
      <p:ext uri="{BB962C8B-B14F-4D97-AF65-F5344CB8AC3E}">
        <p14:creationId xmlns:p14="http://schemas.microsoft.com/office/powerpoint/2010/main" val="278711743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571;p53">
            <a:extLst>
              <a:ext uri="{FF2B5EF4-FFF2-40B4-BE49-F238E27FC236}">
                <a16:creationId xmlns:a16="http://schemas.microsoft.com/office/drawing/2014/main" id="{F768931F-78C4-4FBF-B065-98DCFAAB7BA8}"/>
              </a:ext>
            </a:extLst>
          </p:cNvPr>
          <p:cNvSpPr/>
          <p:nvPr/>
        </p:nvSpPr>
        <p:spPr>
          <a:xfrm flipH="1">
            <a:off x="585047" y="2072149"/>
            <a:ext cx="8035384" cy="2816942"/>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endParaRPr lang="es-CO" sz="1200">
              <a:solidFill>
                <a:schemeClr val="tx1">
                  <a:lumMod val="50000"/>
                </a:schemeClr>
              </a:solidFill>
              <a:latin typeface="Alegreya Sans ExtraBold"/>
            </a:endParaRPr>
          </a:p>
        </p:txBody>
      </p:sp>
      <p:sp>
        <p:nvSpPr>
          <p:cNvPr id="2" name="Título 1">
            <a:extLst>
              <a:ext uri="{FF2B5EF4-FFF2-40B4-BE49-F238E27FC236}">
                <a16:creationId xmlns:a16="http://schemas.microsoft.com/office/drawing/2014/main" id="{C9783512-0E65-41E4-A3F5-1CBA81BD1196}"/>
              </a:ext>
            </a:extLst>
          </p:cNvPr>
          <p:cNvSpPr>
            <a:spLocks noGrp="1"/>
          </p:cNvSpPr>
          <p:nvPr>
            <p:ph type="title"/>
          </p:nvPr>
        </p:nvSpPr>
        <p:spPr/>
        <p:txBody>
          <a:bodyPr/>
          <a:lstStyle/>
          <a:p>
            <a:r>
              <a:rPr lang="es-MX" sz="3200" b="1" dirty="0">
                <a:solidFill>
                  <a:schemeClr val="bg2">
                    <a:lumMod val="50000"/>
                  </a:schemeClr>
                </a:solidFill>
                <a:latin typeface="Nunito Sans" pitchFamily="2" charset="0"/>
                <a:cs typeface="Arial" panose="020B0604020202020204" pitchFamily="34" charset="0"/>
              </a:rPr>
              <a:t>CÓMO UN APORTANTE PAGA POR PILA?</a:t>
            </a:r>
          </a:p>
        </p:txBody>
      </p:sp>
      <p:sp>
        <p:nvSpPr>
          <p:cNvPr id="4" name="CuadroTexto 3">
            <a:extLst>
              <a:ext uri="{FF2B5EF4-FFF2-40B4-BE49-F238E27FC236}">
                <a16:creationId xmlns:a16="http://schemas.microsoft.com/office/drawing/2014/main" id="{5097C85A-902F-4488-AD65-E68A982C7668}"/>
              </a:ext>
            </a:extLst>
          </p:cNvPr>
          <p:cNvSpPr txBox="1"/>
          <p:nvPr/>
        </p:nvSpPr>
        <p:spPr>
          <a:xfrm>
            <a:off x="770646" y="2310569"/>
            <a:ext cx="7371707" cy="4154984"/>
          </a:xfrm>
          <a:prstGeom prst="rect">
            <a:avLst/>
          </a:prstGeom>
          <a:noFill/>
        </p:spPr>
        <p:txBody>
          <a:bodyPr wrap="square">
            <a:spAutoFit/>
          </a:bodyPr>
          <a:lstStyle/>
          <a:p>
            <a:pPr marL="228600" indent="-228600" algn="just">
              <a:buAutoNum type="arabicPeriod"/>
            </a:pPr>
            <a:r>
              <a:rPr lang="es-ES" sz="1200" dirty="0">
                <a:cs typeface="Arial" pitchFamily="34" charset="0"/>
              </a:rPr>
              <a:t>Seleccionar uno de los seis (6) Operadores de Información.  </a:t>
            </a:r>
            <a:r>
              <a:rPr lang="es-ES" sz="1200" b="1" dirty="0">
                <a:cs typeface="Arial" pitchFamily="34" charset="0"/>
              </a:rPr>
              <a:t>Link operadores (</a:t>
            </a:r>
            <a:r>
              <a:rPr lang="es-ES" sz="1200" b="1" dirty="0">
                <a:cs typeface="Arial" pitchFamily="34" charset="0"/>
                <a:hlinkClick r:id="rId2"/>
              </a:rPr>
              <a:t>https://www.ugpp.gov.co/pague-sus-aportes/</a:t>
            </a:r>
            <a:r>
              <a:rPr lang="es-ES" sz="1200" b="1" dirty="0">
                <a:cs typeface="Arial" pitchFamily="34" charset="0"/>
              </a:rPr>
              <a:t>) </a:t>
            </a:r>
          </a:p>
          <a:p>
            <a:pPr marL="228600" indent="-228600" algn="just">
              <a:buFont typeface="Arial"/>
              <a:buAutoNum type="arabicPeriod"/>
            </a:pPr>
            <a:r>
              <a:rPr lang="es-ES" sz="1200" dirty="0">
                <a:cs typeface="Arial" pitchFamily="34" charset="0"/>
              </a:rPr>
              <a:t>Registrar su información básica</a:t>
            </a:r>
          </a:p>
          <a:p>
            <a:pPr marL="228600" indent="-228600" algn="just">
              <a:buFont typeface="Arial"/>
              <a:buAutoNum type="arabicPeriod"/>
            </a:pPr>
            <a:r>
              <a:rPr lang="es-CO" sz="1200" dirty="0">
                <a:cs typeface="Arial" pitchFamily="34" charset="0"/>
              </a:rPr>
              <a:t>El aportante dispone de dos modalidades:</a:t>
            </a:r>
          </a:p>
          <a:p>
            <a:pPr lvl="0"/>
            <a:endParaRPr lang="es-ES" sz="1200" dirty="0">
              <a:cs typeface="Arial" pitchFamily="34" charset="0"/>
            </a:endParaRPr>
          </a:p>
          <a:p>
            <a:pPr lvl="0"/>
            <a:r>
              <a:rPr lang="es-ES" sz="1200" dirty="0">
                <a:cs typeface="Arial" pitchFamily="34" charset="0"/>
              </a:rPr>
              <a:t>	</a:t>
            </a:r>
          </a:p>
          <a:p>
            <a:pPr lvl="0"/>
            <a:r>
              <a:rPr lang="es-ES" sz="1200" dirty="0">
                <a:cs typeface="Arial" pitchFamily="34" charset="0"/>
              </a:rPr>
              <a:t>	Planilla electrónica: Su elaboración y pago se realiza vía Internet.</a:t>
            </a:r>
            <a:endParaRPr lang="es-CO" sz="1200" dirty="0">
              <a:cs typeface="Arial" pitchFamily="34" charset="0"/>
            </a:endParaRPr>
          </a:p>
          <a:p>
            <a:pPr lvl="1"/>
            <a:r>
              <a:rPr lang="es-ES" sz="1200" dirty="0">
                <a:cs typeface="Arial" pitchFamily="34" charset="0"/>
              </a:rPr>
              <a:t>	 	          En Línea</a:t>
            </a:r>
          </a:p>
          <a:p>
            <a:pPr lvl="1"/>
            <a:r>
              <a:rPr lang="es-ES" sz="1200" dirty="0">
                <a:cs typeface="Arial" pitchFamily="34" charset="0"/>
              </a:rPr>
              <a:t>		          Cargar archivo plano</a:t>
            </a:r>
          </a:p>
          <a:p>
            <a:pPr lvl="0"/>
            <a:endParaRPr lang="es-ES" sz="1200" dirty="0">
              <a:cs typeface="Arial" pitchFamily="34" charset="0"/>
            </a:endParaRPr>
          </a:p>
          <a:p>
            <a:pPr lvl="0"/>
            <a:r>
              <a:rPr lang="es-ES" sz="1200" dirty="0">
                <a:cs typeface="Arial" pitchFamily="34" charset="0"/>
              </a:rPr>
              <a:t>	</a:t>
            </a:r>
          </a:p>
          <a:p>
            <a:r>
              <a:rPr lang="es-ES" sz="1200" dirty="0">
                <a:cs typeface="Arial" pitchFamily="34" charset="0"/>
              </a:rPr>
              <a:t>	Planilla asistida: Modalidad para Aportantes que no tienen acceso a 			     Internet o que no disponen de cuentas bancarias</a:t>
            </a:r>
            <a:endParaRPr lang="es-CO" sz="1200" dirty="0"/>
          </a:p>
          <a:p>
            <a:pPr lvl="0"/>
            <a:endParaRPr lang="es-ES" sz="1200" dirty="0">
              <a:cs typeface="Arial" pitchFamily="34" charset="0"/>
            </a:endParaRPr>
          </a:p>
          <a:p>
            <a:pPr lvl="0"/>
            <a:endParaRPr lang="es-ES" sz="1200" dirty="0">
              <a:cs typeface="Arial" pitchFamily="34" charset="0"/>
            </a:endParaRPr>
          </a:p>
          <a:p>
            <a:pPr lvl="0"/>
            <a:endParaRPr lang="es-ES" sz="1200" dirty="0">
              <a:cs typeface="Arial" pitchFamily="34" charset="0"/>
            </a:endParaRPr>
          </a:p>
          <a:p>
            <a:pPr lvl="0"/>
            <a:endParaRPr lang="es-ES" sz="1200" dirty="0">
              <a:cs typeface="Arial" pitchFamily="34" charset="0"/>
            </a:endParaRPr>
          </a:p>
          <a:p>
            <a:pPr lvl="0"/>
            <a:endParaRPr lang="es-ES" sz="1200" dirty="0">
              <a:cs typeface="Arial" pitchFamily="34" charset="0"/>
            </a:endParaRPr>
          </a:p>
          <a:p>
            <a:pPr lvl="0"/>
            <a:endParaRPr lang="es-ES" sz="1200" dirty="0">
              <a:cs typeface="Arial" pitchFamily="34" charset="0"/>
            </a:endParaRPr>
          </a:p>
          <a:p>
            <a:pPr lvl="0"/>
            <a:r>
              <a:rPr lang="es-ES" sz="1200" dirty="0">
                <a:cs typeface="Arial" pitchFamily="34" charset="0"/>
              </a:rPr>
              <a:t>Planilla asistida</a:t>
            </a:r>
            <a:endParaRPr lang="es-CO" sz="1200" dirty="0">
              <a:cs typeface="Arial" pitchFamily="34" charset="0"/>
            </a:endParaRPr>
          </a:p>
          <a:p>
            <a:pPr marL="228600" indent="-228600" algn="just">
              <a:buFont typeface="Arial"/>
              <a:buAutoNum type="arabicPeriod"/>
            </a:pPr>
            <a:endParaRPr lang="es-ES" sz="1200" dirty="0"/>
          </a:p>
          <a:p>
            <a:pPr marL="228600" indent="-228600" algn="just">
              <a:buAutoNum type="arabicPeriod"/>
            </a:pPr>
            <a:endParaRPr lang="es-CO" sz="1200" dirty="0"/>
          </a:p>
        </p:txBody>
      </p:sp>
      <p:sp>
        <p:nvSpPr>
          <p:cNvPr id="6" name="Flecha: a la derecha 5">
            <a:extLst>
              <a:ext uri="{FF2B5EF4-FFF2-40B4-BE49-F238E27FC236}">
                <a16:creationId xmlns:a16="http://schemas.microsoft.com/office/drawing/2014/main" id="{804B469F-4F67-4880-98B8-1CBC893DF6D5}"/>
              </a:ext>
            </a:extLst>
          </p:cNvPr>
          <p:cNvSpPr/>
          <p:nvPr/>
        </p:nvSpPr>
        <p:spPr>
          <a:xfrm>
            <a:off x="8316221" y="1859146"/>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a:solidFill>
                  <a:schemeClr val="tx1">
                    <a:lumMod val="50000"/>
                  </a:schemeClr>
                </a:solidFill>
              </a:rPr>
              <a:t>Transición</a:t>
            </a:r>
            <a:endParaRPr lang="en-US" sz="900">
              <a:solidFill>
                <a:schemeClr val="tx1">
                  <a:lumMod val="50000"/>
                </a:schemeClr>
              </a:solidFill>
            </a:endParaRPr>
          </a:p>
        </p:txBody>
      </p:sp>
      <p:pic>
        <p:nvPicPr>
          <p:cNvPr id="7" name="Picture 6" descr="See related image detail. Computer functioning well black glyph icon. office desktop PC ...">
            <a:extLst>
              <a:ext uri="{FF2B5EF4-FFF2-40B4-BE49-F238E27FC236}">
                <a16:creationId xmlns:a16="http://schemas.microsoft.com/office/drawing/2014/main" id="{958A663D-D343-844A-A310-8083B13EFB71}"/>
              </a:ext>
            </a:extLst>
          </p:cNvPr>
          <p:cNvPicPr>
            <a:picLocks noChangeAspect="1" noChangeArrowheads="1"/>
          </p:cNvPicPr>
          <p:nvPr/>
        </p:nvPicPr>
        <p:blipFill rotWithShape="1">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l="20253" t="17299" r="18565" b="20253"/>
          <a:stretch/>
        </p:blipFill>
        <p:spPr bwMode="auto">
          <a:xfrm>
            <a:off x="1001647" y="3105854"/>
            <a:ext cx="478078" cy="487969"/>
          </a:xfrm>
          <a:prstGeom prst="rect">
            <a:avLst/>
          </a:prstGeom>
          <a:noFill/>
          <a:extLst>
            <a:ext uri="{909E8E84-426E-40DD-AFC4-6F175D3DCCD1}">
              <a14:hiddenFill xmlns:a14="http://schemas.microsoft.com/office/drawing/2010/main">
                <a:solidFill>
                  <a:srgbClr val="FFFFFF"/>
                </a:solidFill>
              </a14:hiddenFill>
            </a:ext>
          </a:extLst>
        </p:spPr>
      </p:pic>
      <p:pic>
        <p:nvPicPr>
          <p:cNvPr id="8" name="Imagen 7">
            <a:extLst>
              <a:ext uri="{FF2B5EF4-FFF2-40B4-BE49-F238E27FC236}">
                <a16:creationId xmlns:a16="http://schemas.microsoft.com/office/drawing/2014/main" id="{158F41E0-A27D-284C-9CA4-1E953718CAA1}"/>
              </a:ext>
            </a:extLst>
          </p:cNvPr>
          <p:cNvPicPr>
            <a:picLocks noChangeAspect="1"/>
          </p:cNvPicPr>
          <p:nvPr/>
        </p:nvPicPr>
        <p:blipFill>
          <a:blip r:embed="rId4"/>
          <a:stretch>
            <a:fillRect/>
          </a:stretch>
        </p:blipFill>
        <p:spPr>
          <a:xfrm>
            <a:off x="916599" y="4060744"/>
            <a:ext cx="648173" cy="632014"/>
          </a:xfrm>
          <a:prstGeom prst="rect">
            <a:avLst/>
          </a:prstGeom>
        </p:spPr>
      </p:pic>
    </p:spTree>
    <p:extLst>
      <p:ext uri="{BB962C8B-B14F-4D97-AF65-F5344CB8AC3E}">
        <p14:creationId xmlns:p14="http://schemas.microsoft.com/office/powerpoint/2010/main" val="16436600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1571;p53">
            <a:extLst>
              <a:ext uri="{FF2B5EF4-FFF2-40B4-BE49-F238E27FC236}">
                <a16:creationId xmlns:a16="http://schemas.microsoft.com/office/drawing/2014/main" id="{DF01DD10-6030-4D86-A669-6FE1D7BDA773}"/>
              </a:ext>
            </a:extLst>
          </p:cNvPr>
          <p:cNvSpPr/>
          <p:nvPr/>
        </p:nvSpPr>
        <p:spPr>
          <a:xfrm flipH="1">
            <a:off x="720000" y="2713775"/>
            <a:ext cx="4355662" cy="1054510"/>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endParaRPr lang="es-CO" sz="1200">
              <a:solidFill>
                <a:schemeClr val="tx1">
                  <a:lumMod val="50000"/>
                </a:schemeClr>
              </a:solidFill>
              <a:latin typeface="Alegreya Sans ExtraBold"/>
            </a:endParaRPr>
          </a:p>
        </p:txBody>
      </p:sp>
      <p:sp>
        <p:nvSpPr>
          <p:cNvPr id="2" name="Título 1">
            <a:extLst>
              <a:ext uri="{FF2B5EF4-FFF2-40B4-BE49-F238E27FC236}">
                <a16:creationId xmlns:a16="http://schemas.microsoft.com/office/drawing/2014/main" id="{C9783512-0E65-41E4-A3F5-1CBA81BD1196}"/>
              </a:ext>
            </a:extLst>
          </p:cNvPr>
          <p:cNvSpPr>
            <a:spLocks noGrp="1"/>
          </p:cNvSpPr>
          <p:nvPr>
            <p:ph type="title"/>
          </p:nvPr>
        </p:nvSpPr>
        <p:spPr/>
        <p:txBody>
          <a:bodyPr/>
          <a:lstStyle/>
          <a:p>
            <a:r>
              <a:rPr lang="es-MX" dirty="0"/>
              <a:t>Fechas de Pago</a:t>
            </a:r>
            <a:endParaRPr lang="en-US" dirty="0"/>
          </a:p>
        </p:txBody>
      </p:sp>
      <p:sp>
        <p:nvSpPr>
          <p:cNvPr id="4" name="CuadroTexto 3">
            <a:extLst>
              <a:ext uri="{FF2B5EF4-FFF2-40B4-BE49-F238E27FC236}">
                <a16:creationId xmlns:a16="http://schemas.microsoft.com/office/drawing/2014/main" id="{5097C85A-902F-4488-AD65-E68A982C7668}"/>
              </a:ext>
            </a:extLst>
          </p:cNvPr>
          <p:cNvSpPr txBox="1"/>
          <p:nvPr/>
        </p:nvSpPr>
        <p:spPr>
          <a:xfrm>
            <a:off x="585048" y="2940949"/>
            <a:ext cx="4355662" cy="600164"/>
          </a:xfrm>
          <a:prstGeom prst="rect">
            <a:avLst/>
          </a:prstGeom>
          <a:noFill/>
        </p:spPr>
        <p:txBody>
          <a:bodyPr wrap="square">
            <a:spAutoFit/>
          </a:bodyPr>
          <a:lstStyle/>
          <a:p>
            <a:pPr algn="just"/>
            <a:r>
              <a:rPr lang="es-CO" sz="1100"/>
              <a:t>Las fechas límites de pago, a partir del 6 de marzo de 2017, son las establecidas en el Decreto 1990 de 2016, de acuerdo a los dos últimos dígitos de su número de identificación así:</a:t>
            </a:r>
            <a:endParaRPr lang="en-US" sz="1100"/>
          </a:p>
        </p:txBody>
      </p:sp>
      <p:pic>
        <p:nvPicPr>
          <p:cNvPr id="7" name="Imagen 6">
            <a:extLst>
              <a:ext uri="{FF2B5EF4-FFF2-40B4-BE49-F238E27FC236}">
                <a16:creationId xmlns:a16="http://schemas.microsoft.com/office/drawing/2014/main" id="{86805E8C-B22B-4B77-8828-44B21864FEC5}"/>
              </a:ext>
            </a:extLst>
          </p:cNvPr>
          <p:cNvPicPr>
            <a:picLocks noChangeAspect="1"/>
          </p:cNvPicPr>
          <p:nvPr/>
        </p:nvPicPr>
        <p:blipFill>
          <a:blip r:embed="rId2"/>
          <a:stretch>
            <a:fillRect/>
          </a:stretch>
        </p:blipFill>
        <p:spPr>
          <a:xfrm>
            <a:off x="5203694" y="1568304"/>
            <a:ext cx="3060290" cy="3345453"/>
          </a:xfrm>
          <a:prstGeom prst="rect">
            <a:avLst/>
          </a:prstGeom>
        </p:spPr>
      </p:pic>
      <p:sp>
        <p:nvSpPr>
          <p:cNvPr id="9" name="Flecha: a la derecha 8">
            <a:extLst>
              <a:ext uri="{FF2B5EF4-FFF2-40B4-BE49-F238E27FC236}">
                <a16:creationId xmlns:a16="http://schemas.microsoft.com/office/drawing/2014/main" id="{AA096AFA-8990-4866-8D7A-7AC31B9C4D02}"/>
              </a:ext>
            </a:extLst>
          </p:cNvPr>
          <p:cNvSpPr/>
          <p:nvPr/>
        </p:nvSpPr>
        <p:spPr>
          <a:xfrm>
            <a:off x="8329012" y="2477475"/>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a:solidFill>
                  <a:schemeClr val="tx1">
                    <a:lumMod val="50000"/>
                  </a:schemeClr>
                </a:solidFill>
              </a:rPr>
              <a:t>Transición</a:t>
            </a:r>
            <a:endParaRPr lang="en-US" sz="900">
              <a:solidFill>
                <a:schemeClr val="tx1">
                  <a:lumMod val="50000"/>
                </a:schemeClr>
              </a:solidFill>
            </a:endParaRPr>
          </a:p>
        </p:txBody>
      </p:sp>
    </p:spTree>
    <p:extLst>
      <p:ext uri="{BB962C8B-B14F-4D97-AF65-F5344CB8AC3E}">
        <p14:creationId xmlns:p14="http://schemas.microsoft.com/office/powerpoint/2010/main" val="30668725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13"/>
        <p:cNvGrpSpPr/>
        <p:nvPr/>
      </p:nvGrpSpPr>
      <p:grpSpPr>
        <a:xfrm>
          <a:off x="0" y="0"/>
          <a:ext cx="0" cy="0"/>
          <a:chOff x="0" y="0"/>
          <a:chExt cx="0" cy="0"/>
        </a:xfrm>
      </p:grpSpPr>
      <p:pic>
        <p:nvPicPr>
          <p:cNvPr id="1026" name="Picture 2" descr="Pensión de sobrevivientes - Es tu futuro abogados">
            <a:extLst>
              <a:ext uri="{FF2B5EF4-FFF2-40B4-BE49-F238E27FC236}">
                <a16:creationId xmlns:a16="http://schemas.microsoft.com/office/drawing/2014/main" id="{49D72682-2FF8-4BBC-815A-E2E96F5C286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1837" t="7416" r="8827"/>
          <a:stretch/>
        </p:blipFill>
        <p:spPr bwMode="auto">
          <a:xfrm>
            <a:off x="314484" y="1017599"/>
            <a:ext cx="5010501" cy="3360227"/>
          </a:xfrm>
          <a:prstGeom prst="rect">
            <a:avLst/>
          </a:prstGeom>
          <a:noFill/>
          <a:extLst>
            <a:ext uri="{909E8E84-426E-40DD-AFC4-6F175D3DCCD1}">
              <a14:hiddenFill xmlns:a14="http://schemas.microsoft.com/office/drawing/2010/main">
                <a:solidFill>
                  <a:srgbClr val="FFFFFF"/>
                </a:solidFill>
              </a14:hiddenFill>
            </a:ext>
          </a:extLst>
        </p:spPr>
      </p:pic>
      <p:sp>
        <p:nvSpPr>
          <p:cNvPr id="615" name="Google Shape;615;p35"/>
          <p:cNvSpPr/>
          <p:nvPr/>
        </p:nvSpPr>
        <p:spPr>
          <a:xfrm>
            <a:off x="1264400" y="4863725"/>
            <a:ext cx="2399256" cy="125424"/>
          </a:xfrm>
          <a:custGeom>
            <a:avLst/>
            <a:gdLst/>
            <a:ahLst/>
            <a:cxnLst/>
            <a:rect l="l" t="t" r="r" b="b"/>
            <a:pathLst>
              <a:path w="43518" h="2347" extrusionOk="0">
                <a:moveTo>
                  <a:pt x="21753" y="1"/>
                </a:moveTo>
                <a:cubicBezTo>
                  <a:pt x="9728" y="1"/>
                  <a:pt x="1" y="537"/>
                  <a:pt x="1" y="1180"/>
                </a:cubicBezTo>
                <a:cubicBezTo>
                  <a:pt x="1" y="1834"/>
                  <a:pt x="9740" y="2346"/>
                  <a:pt x="21753" y="2346"/>
                </a:cubicBezTo>
                <a:cubicBezTo>
                  <a:pt x="33779" y="2346"/>
                  <a:pt x="43518" y="1811"/>
                  <a:pt x="43518" y="1180"/>
                </a:cubicBezTo>
                <a:cubicBezTo>
                  <a:pt x="43518" y="537"/>
                  <a:pt x="33779" y="13"/>
                  <a:pt x="21753" y="1"/>
                </a:cubicBezTo>
                <a:close/>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16" name="Google Shape;616;p35"/>
          <p:cNvSpPr txBox="1">
            <a:spLocks noGrp="1"/>
          </p:cNvSpPr>
          <p:nvPr>
            <p:ph type="title"/>
          </p:nvPr>
        </p:nvSpPr>
        <p:spPr>
          <a:xfrm>
            <a:off x="5332959" y="2419331"/>
            <a:ext cx="2820000" cy="1469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Capítulo 2</a:t>
            </a:r>
            <a:br>
              <a:rPr lang="en" dirty="0"/>
            </a:br>
            <a:r>
              <a:rPr lang="en" sz="2400" dirty="0"/>
              <a:t>Pensiones</a:t>
            </a:r>
            <a:endParaRPr dirty="0"/>
          </a:p>
        </p:txBody>
      </p:sp>
      <p:sp>
        <p:nvSpPr>
          <p:cNvPr id="617" name="Google Shape;617;p35"/>
          <p:cNvSpPr/>
          <p:nvPr/>
        </p:nvSpPr>
        <p:spPr>
          <a:xfrm rot="768178">
            <a:off x="6074955" y="997496"/>
            <a:ext cx="1336008" cy="1444178"/>
          </a:xfrm>
          <a:custGeom>
            <a:avLst/>
            <a:gdLst/>
            <a:ahLst/>
            <a:cxnLst/>
            <a:rect l="l" t="t" r="r" b="b"/>
            <a:pathLst>
              <a:path w="45600" h="49292" extrusionOk="0">
                <a:moveTo>
                  <a:pt x="34416" y="1"/>
                </a:moveTo>
                <a:cubicBezTo>
                  <a:pt x="34122" y="1"/>
                  <a:pt x="33824" y="30"/>
                  <a:pt x="33524" y="90"/>
                </a:cubicBezTo>
                <a:lnTo>
                  <a:pt x="4170" y="5560"/>
                </a:lnTo>
                <a:cubicBezTo>
                  <a:pt x="1668" y="5994"/>
                  <a:pt x="0" y="8429"/>
                  <a:pt x="501" y="10931"/>
                </a:cubicBezTo>
                <a:lnTo>
                  <a:pt x="6738" y="44455"/>
                </a:lnTo>
                <a:cubicBezTo>
                  <a:pt x="7149" y="46657"/>
                  <a:pt x="9085" y="48213"/>
                  <a:pt x="11249" y="48213"/>
                </a:cubicBezTo>
                <a:cubicBezTo>
                  <a:pt x="11544" y="48213"/>
                  <a:pt x="11842" y="48184"/>
                  <a:pt x="12142" y="48124"/>
                </a:cubicBezTo>
                <a:lnTo>
                  <a:pt x="30222" y="44755"/>
                </a:lnTo>
                <a:lnTo>
                  <a:pt x="38027" y="49292"/>
                </a:lnTo>
                <a:lnTo>
                  <a:pt x="39528" y="42987"/>
                </a:lnTo>
                <a:lnTo>
                  <a:pt x="41530" y="42620"/>
                </a:lnTo>
                <a:cubicBezTo>
                  <a:pt x="43932" y="42153"/>
                  <a:pt x="45599" y="39785"/>
                  <a:pt x="45166" y="37283"/>
                </a:cubicBezTo>
                <a:lnTo>
                  <a:pt x="38895" y="3759"/>
                </a:lnTo>
                <a:cubicBezTo>
                  <a:pt x="38484" y="1557"/>
                  <a:pt x="36574" y="1"/>
                  <a:pt x="344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18" name="Google Shape;618;p35"/>
          <p:cNvSpPr txBox="1">
            <a:spLocks noGrp="1"/>
          </p:cNvSpPr>
          <p:nvPr>
            <p:ph type="title" idx="2"/>
          </p:nvPr>
        </p:nvSpPr>
        <p:spPr>
          <a:xfrm>
            <a:off x="6108169" y="1308725"/>
            <a:ext cx="1269600" cy="669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02</a:t>
            </a:r>
            <a:endParaRPr dirty="0"/>
          </a:p>
        </p:txBody>
      </p:sp>
      <p:sp>
        <p:nvSpPr>
          <p:cNvPr id="682" name="Google Shape;682;p35"/>
          <p:cNvSpPr/>
          <p:nvPr/>
        </p:nvSpPr>
        <p:spPr>
          <a:xfrm rot="10673382">
            <a:off x="4006195" y="-759748"/>
            <a:ext cx="1295379" cy="1295379"/>
          </a:xfrm>
          <a:prstGeom prst="blockArc">
            <a:avLst>
              <a:gd name="adj1" fmla="val 10800000"/>
              <a:gd name="adj2" fmla="val 263922"/>
              <a:gd name="adj3" fmla="val 11651"/>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83" name="Google Shape;683;p35"/>
          <p:cNvSpPr/>
          <p:nvPr/>
        </p:nvSpPr>
        <p:spPr>
          <a:xfrm>
            <a:off x="8254700" y="1724400"/>
            <a:ext cx="1409700" cy="2001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84" name="Google Shape;684;p35"/>
          <p:cNvSpPr/>
          <p:nvPr/>
        </p:nvSpPr>
        <p:spPr>
          <a:xfrm rot="3089">
            <a:off x="8615098" y="4764963"/>
            <a:ext cx="333900" cy="288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pic>
        <p:nvPicPr>
          <p:cNvPr id="73" name="Picture 2" descr="Unidad de Gestión Pensional y Parafiscales - G Suite SSO, Ingreso a G Suite">
            <a:extLst>
              <a:ext uri="{FF2B5EF4-FFF2-40B4-BE49-F238E27FC236}">
                <a16:creationId xmlns:a16="http://schemas.microsoft.com/office/drawing/2014/main" id="{99D94BC6-D334-45F1-88DA-21FB500BD4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542" y="0"/>
            <a:ext cx="994008" cy="3914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76270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490" name="Google Shape;490;p32"/>
          <p:cNvSpPr/>
          <p:nvPr/>
        </p:nvSpPr>
        <p:spPr>
          <a:xfrm>
            <a:off x="495250" y="447000"/>
            <a:ext cx="3543443" cy="572620"/>
          </a:xfrm>
          <a:custGeom>
            <a:avLst/>
            <a:gdLst/>
            <a:ahLst/>
            <a:cxnLst/>
            <a:rect l="l" t="t" r="r" b="b"/>
            <a:pathLst>
              <a:path w="251531" h="78200" extrusionOk="0">
                <a:moveTo>
                  <a:pt x="0" y="0"/>
                </a:moveTo>
                <a:lnTo>
                  <a:pt x="4353" y="78200"/>
                </a:lnTo>
                <a:lnTo>
                  <a:pt x="237343" y="78200"/>
                </a:lnTo>
                <a:lnTo>
                  <a:pt x="251531" y="5482"/>
                </a:lnTo>
                <a:close/>
              </a:path>
            </a:pathLst>
          </a:custGeom>
          <a:solidFill>
            <a:schemeClr val="lt2"/>
          </a:solidFill>
          <a:ln>
            <a:noFill/>
          </a:ln>
        </p:spPr>
        <p:txBody>
          <a:bodyPr/>
          <a:lstStyle/>
          <a:p>
            <a:endParaRPr lang="es-CO"/>
          </a:p>
        </p:txBody>
      </p:sp>
      <p:sp>
        <p:nvSpPr>
          <p:cNvPr id="491" name="Google Shape;491;p32"/>
          <p:cNvSpPr/>
          <p:nvPr/>
        </p:nvSpPr>
        <p:spPr>
          <a:xfrm rot="-768068" flipH="1">
            <a:off x="5083233" y="1710732"/>
            <a:ext cx="926127" cy="1001111"/>
          </a:xfrm>
          <a:custGeom>
            <a:avLst/>
            <a:gdLst/>
            <a:ahLst/>
            <a:cxnLst/>
            <a:rect l="l" t="t" r="r" b="b"/>
            <a:pathLst>
              <a:path w="45600" h="49292" extrusionOk="0">
                <a:moveTo>
                  <a:pt x="34416" y="1"/>
                </a:moveTo>
                <a:cubicBezTo>
                  <a:pt x="34122" y="1"/>
                  <a:pt x="33824" y="30"/>
                  <a:pt x="33524" y="90"/>
                </a:cubicBezTo>
                <a:lnTo>
                  <a:pt x="4170" y="5560"/>
                </a:lnTo>
                <a:cubicBezTo>
                  <a:pt x="1668" y="5994"/>
                  <a:pt x="0" y="8429"/>
                  <a:pt x="501" y="10931"/>
                </a:cubicBezTo>
                <a:lnTo>
                  <a:pt x="6738" y="44455"/>
                </a:lnTo>
                <a:cubicBezTo>
                  <a:pt x="7149" y="46657"/>
                  <a:pt x="9085" y="48213"/>
                  <a:pt x="11249" y="48213"/>
                </a:cubicBezTo>
                <a:cubicBezTo>
                  <a:pt x="11544" y="48213"/>
                  <a:pt x="11842" y="48184"/>
                  <a:pt x="12142" y="48124"/>
                </a:cubicBezTo>
                <a:lnTo>
                  <a:pt x="30222" y="44755"/>
                </a:lnTo>
                <a:lnTo>
                  <a:pt x="38027" y="49292"/>
                </a:lnTo>
                <a:lnTo>
                  <a:pt x="39528" y="42987"/>
                </a:lnTo>
                <a:lnTo>
                  <a:pt x="41530" y="42620"/>
                </a:lnTo>
                <a:cubicBezTo>
                  <a:pt x="43932" y="42153"/>
                  <a:pt x="45599" y="39785"/>
                  <a:pt x="45166" y="37283"/>
                </a:cubicBezTo>
                <a:lnTo>
                  <a:pt x="38895" y="3759"/>
                </a:lnTo>
                <a:cubicBezTo>
                  <a:pt x="38484" y="1557"/>
                  <a:pt x="36574" y="1"/>
                  <a:pt x="344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2" name="Google Shape;492;p32"/>
          <p:cNvSpPr/>
          <p:nvPr/>
        </p:nvSpPr>
        <p:spPr>
          <a:xfrm rot="-768068" flipH="1">
            <a:off x="3133771" y="1710732"/>
            <a:ext cx="926127" cy="1001111"/>
          </a:xfrm>
          <a:custGeom>
            <a:avLst/>
            <a:gdLst/>
            <a:ahLst/>
            <a:cxnLst/>
            <a:rect l="l" t="t" r="r" b="b"/>
            <a:pathLst>
              <a:path w="45600" h="49292" extrusionOk="0">
                <a:moveTo>
                  <a:pt x="34416" y="1"/>
                </a:moveTo>
                <a:cubicBezTo>
                  <a:pt x="34122" y="1"/>
                  <a:pt x="33824" y="30"/>
                  <a:pt x="33524" y="90"/>
                </a:cubicBezTo>
                <a:lnTo>
                  <a:pt x="4170" y="5560"/>
                </a:lnTo>
                <a:cubicBezTo>
                  <a:pt x="1668" y="5994"/>
                  <a:pt x="0" y="8429"/>
                  <a:pt x="501" y="10931"/>
                </a:cubicBezTo>
                <a:lnTo>
                  <a:pt x="6738" y="44455"/>
                </a:lnTo>
                <a:cubicBezTo>
                  <a:pt x="7149" y="46657"/>
                  <a:pt x="9085" y="48213"/>
                  <a:pt x="11249" y="48213"/>
                </a:cubicBezTo>
                <a:cubicBezTo>
                  <a:pt x="11544" y="48213"/>
                  <a:pt x="11842" y="48184"/>
                  <a:pt x="12142" y="48124"/>
                </a:cubicBezTo>
                <a:lnTo>
                  <a:pt x="30222" y="44755"/>
                </a:lnTo>
                <a:lnTo>
                  <a:pt x="38027" y="49292"/>
                </a:lnTo>
                <a:lnTo>
                  <a:pt x="39528" y="42987"/>
                </a:lnTo>
                <a:lnTo>
                  <a:pt x="41530" y="42620"/>
                </a:lnTo>
                <a:cubicBezTo>
                  <a:pt x="43932" y="42153"/>
                  <a:pt x="45599" y="39785"/>
                  <a:pt x="45166" y="37283"/>
                </a:cubicBezTo>
                <a:lnTo>
                  <a:pt x="38895" y="3759"/>
                </a:lnTo>
                <a:cubicBezTo>
                  <a:pt x="38484" y="1557"/>
                  <a:pt x="36574" y="1"/>
                  <a:pt x="344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 name="Google Shape;493;p32"/>
          <p:cNvSpPr/>
          <p:nvPr/>
        </p:nvSpPr>
        <p:spPr>
          <a:xfrm rot="768068">
            <a:off x="7032708" y="1710732"/>
            <a:ext cx="926127" cy="1001111"/>
          </a:xfrm>
          <a:custGeom>
            <a:avLst/>
            <a:gdLst/>
            <a:ahLst/>
            <a:cxnLst/>
            <a:rect l="l" t="t" r="r" b="b"/>
            <a:pathLst>
              <a:path w="45600" h="49292" extrusionOk="0">
                <a:moveTo>
                  <a:pt x="34416" y="1"/>
                </a:moveTo>
                <a:cubicBezTo>
                  <a:pt x="34122" y="1"/>
                  <a:pt x="33824" y="30"/>
                  <a:pt x="33524" y="90"/>
                </a:cubicBezTo>
                <a:lnTo>
                  <a:pt x="4170" y="5560"/>
                </a:lnTo>
                <a:cubicBezTo>
                  <a:pt x="1668" y="5994"/>
                  <a:pt x="0" y="8429"/>
                  <a:pt x="501" y="10931"/>
                </a:cubicBezTo>
                <a:lnTo>
                  <a:pt x="6738" y="44455"/>
                </a:lnTo>
                <a:cubicBezTo>
                  <a:pt x="7149" y="46657"/>
                  <a:pt x="9085" y="48213"/>
                  <a:pt x="11249" y="48213"/>
                </a:cubicBezTo>
                <a:cubicBezTo>
                  <a:pt x="11544" y="48213"/>
                  <a:pt x="11842" y="48184"/>
                  <a:pt x="12142" y="48124"/>
                </a:cubicBezTo>
                <a:lnTo>
                  <a:pt x="30222" y="44755"/>
                </a:lnTo>
                <a:lnTo>
                  <a:pt x="38027" y="49292"/>
                </a:lnTo>
                <a:lnTo>
                  <a:pt x="39528" y="42987"/>
                </a:lnTo>
                <a:lnTo>
                  <a:pt x="41530" y="42620"/>
                </a:lnTo>
                <a:cubicBezTo>
                  <a:pt x="43932" y="42153"/>
                  <a:pt x="45599" y="39785"/>
                  <a:pt x="45166" y="37283"/>
                </a:cubicBezTo>
                <a:lnTo>
                  <a:pt x="38895" y="3759"/>
                </a:lnTo>
                <a:cubicBezTo>
                  <a:pt x="38484" y="1557"/>
                  <a:pt x="36574" y="1"/>
                  <a:pt x="344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4" name="Google Shape;494;p32"/>
          <p:cNvSpPr/>
          <p:nvPr/>
        </p:nvSpPr>
        <p:spPr>
          <a:xfrm rot="768068">
            <a:off x="1184258" y="1710732"/>
            <a:ext cx="926127" cy="1001111"/>
          </a:xfrm>
          <a:custGeom>
            <a:avLst/>
            <a:gdLst/>
            <a:ahLst/>
            <a:cxnLst/>
            <a:rect l="l" t="t" r="r" b="b"/>
            <a:pathLst>
              <a:path w="45600" h="49292" extrusionOk="0">
                <a:moveTo>
                  <a:pt x="34416" y="1"/>
                </a:moveTo>
                <a:cubicBezTo>
                  <a:pt x="34122" y="1"/>
                  <a:pt x="33824" y="30"/>
                  <a:pt x="33524" y="90"/>
                </a:cubicBezTo>
                <a:lnTo>
                  <a:pt x="4170" y="5560"/>
                </a:lnTo>
                <a:cubicBezTo>
                  <a:pt x="1668" y="5994"/>
                  <a:pt x="0" y="8429"/>
                  <a:pt x="501" y="10931"/>
                </a:cubicBezTo>
                <a:lnTo>
                  <a:pt x="6738" y="44455"/>
                </a:lnTo>
                <a:cubicBezTo>
                  <a:pt x="7149" y="46657"/>
                  <a:pt x="9085" y="48213"/>
                  <a:pt x="11249" y="48213"/>
                </a:cubicBezTo>
                <a:cubicBezTo>
                  <a:pt x="11544" y="48213"/>
                  <a:pt x="11842" y="48184"/>
                  <a:pt x="12142" y="48124"/>
                </a:cubicBezTo>
                <a:lnTo>
                  <a:pt x="30222" y="44755"/>
                </a:lnTo>
                <a:lnTo>
                  <a:pt x="38027" y="49292"/>
                </a:lnTo>
                <a:lnTo>
                  <a:pt x="39528" y="42987"/>
                </a:lnTo>
                <a:lnTo>
                  <a:pt x="41530" y="42620"/>
                </a:lnTo>
                <a:cubicBezTo>
                  <a:pt x="43932" y="42153"/>
                  <a:pt x="45599" y="39785"/>
                  <a:pt x="45166" y="37283"/>
                </a:cubicBezTo>
                <a:lnTo>
                  <a:pt x="38895" y="3759"/>
                </a:lnTo>
                <a:cubicBezTo>
                  <a:pt x="38484" y="1557"/>
                  <a:pt x="36574" y="1"/>
                  <a:pt x="344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 name="Google Shape;495;p32"/>
          <p:cNvSpPr txBox="1">
            <a:spLocks noGrp="1"/>
          </p:cNvSpPr>
          <p:nvPr>
            <p:ph type="subTitle" idx="9"/>
          </p:nvPr>
        </p:nvSpPr>
        <p:spPr>
          <a:xfrm>
            <a:off x="6782075" y="3443029"/>
            <a:ext cx="1429200" cy="833700"/>
          </a:xfrm>
          <a:prstGeom prst="rect">
            <a:avLst/>
          </a:prstGeom>
        </p:spPr>
        <p:txBody>
          <a:bodyPr spcFirstLastPara="1" wrap="square" lIns="0" tIns="91425" rIns="0" bIns="91425" anchor="ctr" anchorCtr="0">
            <a:noAutofit/>
          </a:bodyPr>
          <a:lstStyle/>
          <a:p>
            <a:pPr marL="0" lvl="0" indent="0" algn="ctr" rtl="0">
              <a:spcBef>
                <a:spcPts val="0"/>
              </a:spcBef>
              <a:spcAft>
                <a:spcPts val="0"/>
              </a:spcAft>
              <a:buNone/>
            </a:pPr>
            <a:r>
              <a:rPr lang="en" sz="1200"/>
              <a:t>Contenido educativo interactivo</a:t>
            </a:r>
            <a:endParaRPr sz="1200"/>
          </a:p>
        </p:txBody>
      </p:sp>
      <p:sp>
        <p:nvSpPr>
          <p:cNvPr id="496" name="Google Shape;496;p32"/>
          <p:cNvSpPr txBox="1">
            <a:spLocks noGrp="1"/>
          </p:cNvSpPr>
          <p:nvPr>
            <p:ph type="subTitle" idx="1"/>
          </p:nvPr>
        </p:nvSpPr>
        <p:spPr>
          <a:xfrm>
            <a:off x="932750" y="3443029"/>
            <a:ext cx="1429200" cy="833700"/>
          </a:xfrm>
          <a:prstGeom prst="rect">
            <a:avLst/>
          </a:prstGeom>
        </p:spPr>
        <p:txBody>
          <a:bodyPr spcFirstLastPara="1" wrap="square" lIns="0" tIns="91425" rIns="0" bIns="91425" anchor="ctr" anchorCtr="0">
            <a:noAutofit/>
          </a:bodyPr>
          <a:lstStyle/>
          <a:p>
            <a:pPr marL="0" lvl="0" indent="0" algn="ctr" rtl="0">
              <a:spcBef>
                <a:spcPts val="0"/>
              </a:spcBef>
              <a:spcAft>
                <a:spcPts val="0"/>
              </a:spcAft>
              <a:buNone/>
            </a:pPr>
            <a:r>
              <a:rPr lang="en" sz="1200"/>
              <a:t>Presentación y bienvenida al curso</a:t>
            </a:r>
            <a:endParaRPr sz="1200"/>
          </a:p>
        </p:txBody>
      </p:sp>
      <p:sp>
        <p:nvSpPr>
          <p:cNvPr id="497" name="Google Shape;497;p32"/>
          <p:cNvSpPr txBox="1">
            <a:spLocks noGrp="1"/>
          </p:cNvSpPr>
          <p:nvPr>
            <p:ph type="subTitle" idx="5"/>
          </p:nvPr>
        </p:nvSpPr>
        <p:spPr>
          <a:xfrm>
            <a:off x="2882225" y="3443029"/>
            <a:ext cx="1429200" cy="833700"/>
          </a:xfrm>
          <a:prstGeom prst="rect">
            <a:avLst/>
          </a:prstGeom>
        </p:spPr>
        <p:txBody>
          <a:bodyPr spcFirstLastPara="1" wrap="square" lIns="0" tIns="91425" rIns="0" bIns="91425" anchor="ctr" anchorCtr="0">
            <a:noAutofit/>
          </a:bodyPr>
          <a:lstStyle/>
          <a:p>
            <a:pPr marL="0" lvl="0" indent="0" algn="ctr" rtl="0">
              <a:spcBef>
                <a:spcPts val="0"/>
              </a:spcBef>
              <a:spcAft>
                <a:spcPts val="0"/>
              </a:spcAft>
              <a:buNone/>
            </a:pPr>
            <a:r>
              <a:rPr lang="en" sz="1200"/>
              <a:t>Actividades presaber: medición de conocimientos</a:t>
            </a:r>
            <a:endParaRPr sz="1200"/>
          </a:p>
        </p:txBody>
      </p:sp>
      <p:sp>
        <p:nvSpPr>
          <p:cNvPr id="498" name="Google Shape;498;p32"/>
          <p:cNvSpPr txBox="1">
            <a:spLocks noGrp="1"/>
          </p:cNvSpPr>
          <p:nvPr>
            <p:ph type="subTitle" idx="7"/>
          </p:nvPr>
        </p:nvSpPr>
        <p:spPr>
          <a:xfrm>
            <a:off x="4832150" y="3443029"/>
            <a:ext cx="1429200" cy="833700"/>
          </a:xfrm>
          <a:prstGeom prst="rect">
            <a:avLst/>
          </a:prstGeom>
        </p:spPr>
        <p:txBody>
          <a:bodyPr spcFirstLastPara="1" wrap="square" lIns="0" tIns="91425" rIns="0" bIns="91425" anchor="ctr" anchorCtr="0">
            <a:noAutofit/>
          </a:bodyPr>
          <a:lstStyle/>
          <a:p>
            <a:pPr marL="0" lvl="0" indent="0" algn="ctr" rtl="0">
              <a:spcBef>
                <a:spcPts val="0"/>
              </a:spcBef>
              <a:spcAft>
                <a:spcPts val="0"/>
              </a:spcAft>
              <a:buNone/>
            </a:pPr>
            <a:r>
              <a:rPr lang="en" sz="1200"/>
              <a:t>Competencias, Estructura Temática y Metodología</a:t>
            </a:r>
            <a:endParaRPr sz="1200"/>
          </a:p>
        </p:txBody>
      </p:sp>
      <p:sp>
        <p:nvSpPr>
          <p:cNvPr id="499" name="Google Shape;499;p32"/>
          <p:cNvSpPr txBox="1">
            <a:spLocks noGrp="1"/>
          </p:cNvSpPr>
          <p:nvPr>
            <p:ph type="title" idx="8"/>
          </p:nvPr>
        </p:nvSpPr>
        <p:spPr>
          <a:xfrm>
            <a:off x="6782063" y="2958341"/>
            <a:ext cx="1429200" cy="479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Unidades temáticas</a:t>
            </a:r>
            <a:endParaRPr/>
          </a:p>
        </p:txBody>
      </p:sp>
      <p:sp>
        <p:nvSpPr>
          <p:cNvPr id="500" name="Google Shape;500;p32"/>
          <p:cNvSpPr txBox="1">
            <a:spLocks noGrp="1"/>
          </p:cNvSpPr>
          <p:nvPr>
            <p:ph type="title" idx="2"/>
          </p:nvPr>
        </p:nvSpPr>
        <p:spPr>
          <a:xfrm>
            <a:off x="604176" y="446920"/>
            <a:ext cx="7704000" cy="572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a:t>Estructura del curso</a:t>
            </a:r>
            <a:endParaRPr/>
          </a:p>
        </p:txBody>
      </p:sp>
      <p:sp>
        <p:nvSpPr>
          <p:cNvPr id="501" name="Google Shape;501;p32"/>
          <p:cNvSpPr txBox="1">
            <a:spLocks noGrp="1"/>
          </p:cNvSpPr>
          <p:nvPr>
            <p:ph type="title" idx="15"/>
          </p:nvPr>
        </p:nvSpPr>
        <p:spPr>
          <a:xfrm>
            <a:off x="6860975" y="1815313"/>
            <a:ext cx="1269600" cy="669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04</a:t>
            </a:r>
            <a:endParaRPr/>
          </a:p>
        </p:txBody>
      </p:sp>
      <p:sp>
        <p:nvSpPr>
          <p:cNvPr id="502" name="Google Shape;502;p32"/>
          <p:cNvSpPr txBox="1">
            <a:spLocks noGrp="1"/>
          </p:cNvSpPr>
          <p:nvPr>
            <p:ph type="title" idx="3"/>
          </p:nvPr>
        </p:nvSpPr>
        <p:spPr>
          <a:xfrm>
            <a:off x="874345" y="2958341"/>
            <a:ext cx="1545074" cy="479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Introducción</a:t>
            </a:r>
            <a:endParaRPr/>
          </a:p>
        </p:txBody>
      </p:sp>
      <p:sp>
        <p:nvSpPr>
          <p:cNvPr id="503" name="Google Shape;503;p32"/>
          <p:cNvSpPr txBox="1">
            <a:spLocks noGrp="1"/>
          </p:cNvSpPr>
          <p:nvPr>
            <p:ph type="title" idx="4"/>
          </p:nvPr>
        </p:nvSpPr>
        <p:spPr>
          <a:xfrm>
            <a:off x="2882213" y="2958341"/>
            <a:ext cx="1429200" cy="479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Tests</a:t>
            </a:r>
            <a:endParaRPr/>
          </a:p>
        </p:txBody>
      </p:sp>
      <p:sp>
        <p:nvSpPr>
          <p:cNvPr id="504" name="Google Shape;504;p32"/>
          <p:cNvSpPr txBox="1">
            <a:spLocks noGrp="1"/>
          </p:cNvSpPr>
          <p:nvPr>
            <p:ph type="title" idx="6"/>
          </p:nvPr>
        </p:nvSpPr>
        <p:spPr>
          <a:xfrm>
            <a:off x="4832138" y="2958341"/>
            <a:ext cx="1429200" cy="479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Guías Didácticas</a:t>
            </a:r>
            <a:endParaRPr/>
          </a:p>
        </p:txBody>
      </p:sp>
      <p:sp>
        <p:nvSpPr>
          <p:cNvPr id="505" name="Google Shape;505;p32"/>
          <p:cNvSpPr txBox="1">
            <a:spLocks noGrp="1"/>
          </p:cNvSpPr>
          <p:nvPr>
            <p:ph type="title"/>
          </p:nvPr>
        </p:nvSpPr>
        <p:spPr>
          <a:xfrm>
            <a:off x="1012550" y="1815313"/>
            <a:ext cx="1269600" cy="669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01</a:t>
            </a:r>
            <a:endParaRPr/>
          </a:p>
        </p:txBody>
      </p:sp>
      <p:sp>
        <p:nvSpPr>
          <p:cNvPr id="506" name="Google Shape;506;p32"/>
          <p:cNvSpPr txBox="1">
            <a:spLocks noGrp="1"/>
          </p:cNvSpPr>
          <p:nvPr>
            <p:ph type="title" idx="13"/>
          </p:nvPr>
        </p:nvSpPr>
        <p:spPr>
          <a:xfrm>
            <a:off x="2962025" y="1815313"/>
            <a:ext cx="1269600" cy="669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02</a:t>
            </a:r>
            <a:endParaRPr/>
          </a:p>
        </p:txBody>
      </p:sp>
      <p:sp>
        <p:nvSpPr>
          <p:cNvPr id="507" name="Google Shape;507;p32"/>
          <p:cNvSpPr txBox="1">
            <a:spLocks noGrp="1"/>
          </p:cNvSpPr>
          <p:nvPr>
            <p:ph type="title" idx="14"/>
          </p:nvPr>
        </p:nvSpPr>
        <p:spPr>
          <a:xfrm>
            <a:off x="4911500" y="1815313"/>
            <a:ext cx="1269600" cy="669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03</a:t>
            </a:r>
            <a:endParaRPr/>
          </a:p>
        </p:txBody>
      </p:sp>
      <p:pic>
        <p:nvPicPr>
          <p:cNvPr id="20" name="Picture 2" descr="Unidad de Gestión Pensional y Parafiscales - G Suite SSO, Ingreso a G Suite">
            <a:extLst>
              <a:ext uri="{FF2B5EF4-FFF2-40B4-BE49-F238E27FC236}">
                <a16:creationId xmlns:a16="http://schemas.microsoft.com/office/drawing/2014/main" id="{AFEDD7AA-6715-4282-B9AE-326E49A98E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42" y="0"/>
            <a:ext cx="994008" cy="39143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571;p53">
            <a:extLst>
              <a:ext uri="{FF2B5EF4-FFF2-40B4-BE49-F238E27FC236}">
                <a16:creationId xmlns:a16="http://schemas.microsoft.com/office/drawing/2014/main" id="{F768931F-78C4-4FBF-B065-98DCFAAB7BA8}"/>
              </a:ext>
            </a:extLst>
          </p:cNvPr>
          <p:cNvSpPr/>
          <p:nvPr/>
        </p:nvSpPr>
        <p:spPr>
          <a:xfrm flipH="1">
            <a:off x="585047" y="2072149"/>
            <a:ext cx="8035384" cy="2816942"/>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endParaRPr lang="es-CO" sz="1600" dirty="0">
              <a:solidFill>
                <a:schemeClr val="tx1">
                  <a:lumMod val="50000"/>
                </a:schemeClr>
              </a:solidFill>
              <a:latin typeface="Alegreya Sans ExtraBold"/>
            </a:endParaRPr>
          </a:p>
        </p:txBody>
      </p:sp>
      <p:sp>
        <p:nvSpPr>
          <p:cNvPr id="2" name="Título 1">
            <a:extLst>
              <a:ext uri="{FF2B5EF4-FFF2-40B4-BE49-F238E27FC236}">
                <a16:creationId xmlns:a16="http://schemas.microsoft.com/office/drawing/2014/main" id="{C9783512-0E65-41E4-A3F5-1CBA81BD1196}"/>
              </a:ext>
            </a:extLst>
          </p:cNvPr>
          <p:cNvSpPr>
            <a:spLocks noGrp="1"/>
          </p:cNvSpPr>
          <p:nvPr>
            <p:ph type="title"/>
          </p:nvPr>
        </p:nvSpPr>
        <p:spPr/>
        <p:txBody>
          <a:bodyPr/>
          <a:lstStyle/>
          <a:p>
            <a:r>
              <a:rPr lang="es-MX" b="1" dirty="0"/>
              <a:t>Qué es el sistema  general de pensiones?</a:t>
            </a:r>
            <a:endParaRPr lang="en-US" b="1" dirty="0"/>
          </a:p>
        </p:txBody>
      </p:sp>
      <p:sp>
        <p:nvSpPr>
          <p:cNvPr id="4" name="CuadroTexto 3">
            <a:extLst>
              <a:ext uri="{FF2B5EF4-FFF2-40B4-BE49-F238E27FC236}">
                <a16:creationId xmlns:a16="http://schemas.microsoft.com/office/drawing/2014/main" id="{5097C85A-902F-4488-AD65-E68A982C7668}"/>
              </a:ext>
            </a:extLst>
          </p:cNvPr>
          <p:cNvSpPr txBox="1"/>
          <p:nvPr/>
        </p:nvSpPr>
        <p:spPr>
          <a:xfrm>
            <a:off x="770646" y="2571750"/>
            <a:ext cx="7371707" cy="1569660"/>
          </a:xfrm>
          <a:prstGeom prst="rect">
            <a:avLst/>
          </a:prstGeom>
          <a:noFill/>
        </p:spPr>
        <p:txBody>
          <a:bodyPr wrap="square">
            <a:spAutoFit/>
          </a:bodyPr>
          <a:lstStyle/>
          <a:p>
            <a:pPr algn="just"/>
            <a:r>
              <a:rPr lang="es-CO" sz="1600" dirty="0"/>
              <a:t>El Sistema General de Pensiones SGP tiene por objeto garantizar a la población, el amparo contra las contingencias derivadas de la </a:t>
            </a:r>
            <a:r>
              <a:rPr lang="es-CO" sz="1600" b="1" dirty="0"/>
              <a:t>vejez</a:t>
            </a:r>
            <a:r>
              <a:rPr lang="es-CO" sz="1600" dirty="0"/>
              <a:t>, la </a:t>
            </a:r>
            <a:r>
              <a:rPr lang="es-CO" sz="1600" b="1" dirty="0"/>
              <a:t>invalidez</a:t>
            </a:r>
            <a:r>
              <a:rPr lang="es-CO" sz="1600" dirty="0"/>
              <a:t> y la </a:t>
            </a:r>
            <a:r>
              <a:rPr lang="es-CO" sz="1600" b="1" dirty="0"/>
              <a:t>muerte</a:t>
            </a:r>
            <a:r>
              <a:rPr lang="es-CO" sz="1600" dirty="0"/>
              <a:t>, mediante el reconocimiento de las pensiones y prestaciones que se determinan en la</a:t>
            </a:r>
            <a:r>
              <a:rPr lang="es-CO" sz="1600" dirty="0">
                <a:solidFill>
                  <a:srgbClr val="FF0000"/>
                </a:solidFill>
              </a:rPr>
              <a:t> </a:t>
            </a:r>
            <a:r>
              <a:rPr lang="es-CO" sz="1600" dirty="0"/>
              <a:t>ley, así como propender por la ampliación progresiva de cobertura a los segmentos de población no cubiertos con un sistema de pensiones.​</a:t>
            </a:r>
            <a:endParaRPr lang="en-US" sz="1600" dirty="0"/>
          </a:p>
        </p:txBody>
      </p:sp>
      <p:sp>
        <p:nvSpPr>
          <p:cNvPr id="6" name="Flecha: a la derecha 5">
            <a:extLst>
              <a:ext uri="{FF2B5EF4-FFF2-40B4-BE49-F238E27FC236}">
                <a16:creationId xmlns:a16="http://schemas.microsoft.com/office/drawing/2014/main" id="{804B469F-4F67-4880-98B8-1CBC893DF6D5}"/>
              </a:ext>
            </a:extLst>
          </p:cNvPr>
          <p:cNvSpPr/>
          <p:nvPr/>
        </p:nvSpPr>
        <p:spPr>
          <a:xfrm>
            <a:off x="8316221" y="1859146"/>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dirty="0">
                <a:solidFill>
                  <a:schemeClr val="tx1">
                    <a:lumMod val="50000"/>
                  </a:schemeClr>
                </a:solidFill>
              </a:rPr>
              <a:t>Transición</a:t>
            </a:r>
            <a:endParaRPr lang="en-US" sz="900" dirty="0">
              <a:solidFill>
                <a:schemeClr val="tx1">
                  <a:lumMod val="50000"/>
                </a:schemeClr>
              </a:solidFill>
            </a:endParaRPr>
          </a:p>
        </p:txBody>
      </p:sp>
    </p:spTree>
    <p:extLst>
      <p:ext uri="{BB962C8B-B14F-4D97-AF65-F5344CB8AC3E}">
        <p14:creationId xmlns:p14="http://schemas.microsoft.com/office/powerpoint/2010/main" val="12730331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571;p53">
            <a:extLst>
              <a:ext uri="{FF2B5EF4-FFF2-40B4-BE49-F238E27FC236}">
                <a16:creationId xmlns:a16="http://schemas.microsoft.com/office/drawing/2014/main" id="{F768931F-78C4-4FBF-B065-98DCFAAB7BA8}"/>
              </a:ext>
            </a:extLst>
          </p:cNvPr>
          <p:cNvSpPr/>
          <p:nvPr/>
        </p:nvSpPr>
        <p:spPr>
          <a:xfrm flipH="1">
            <a:off x="585047" y="2072150"/>
            <a:ext cx="8035384" cy="634180"/>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endParaRPr lang="es-CO" sz="1600" dirty="0">
              <a:solidFill>
                <a:schemeClr val="tx1">
                  <a:lumMod val="50000"/>
                </a:schemeClr>
              </a:solidFill>
              <a:latin typeface="Alegreya Sans ExtraBold"/>
            </a:endParaRPr>
          </a:p>
        </p:txBody>
      </p:sp>
      <p:sp>
        <p:nvSpPr>
          <p:cNvPr id="2" name="Título 1">
            <a:extLst>
              <a:ext uri="{FF2B5EF4-FFF2-40B4-BE49-F238E27FC236}">
                <a16:creationId xmlns:a16="http://schemas.microsoft.com/office/drawing/2014/main" id="{C9783512-0E65-41E4-A3F5-1CBA81BD1196}"/>
              </a:ext>
            </a:extLst>
          </p:cNvPr>
          <p:cNvSpPr>
            <a:spLocks noGrp="1"/>
          </p:cNvSpPr>
          <p:nvPr>
            <p:ph type="title"/>
          </p:nvPr>
        </p:nvSpPr>
        <p:spPr/>
        <p:txBody>
          <a:bodyPr/>
          <a:lstStyle/>
          <a:p>
            <a:r>
              <a:rPr lang="es-MX" b="1" dirty="0"/>
              <a:t>Como esta compuesto el SGP?</a:t>
            </a:r>
            <a:endParaRPr lang="en-US" b="1" dirty="0"/>
          </a:p>
        </p:txBody>
      </p:sp>
      <p:sp>
        <p:nvSpPr>
          <p:cNvPr id="4" name="CuadroTexto 3">
            <a:extLst>
              <a:ext uri="{FF2B5EF4-FFF2-40B4-BE49-F238E27FC236}">
                <a16:creationId xmlns:a16="http://schemas.microsoft.com/office/drawing/2014/main" id="{5097C85A-902F-4488-AD65-E68A982C7668}"/>
              </a:ext>
            </a:extLst>
          </p:cNvPr>
          <p:cNvSpPr txBox="1"/>
          <p:nvPr/>
        </p:nvSpPr>
        <p:spPr>
          <a:xfrm>
            <a:off x="886146" y="2816349"/>
            <a:ext cx="3410522" cy="2031325"/>
          </a:xfrm>
          <a:prstGeom prst="rect">
            <a:avLst/>
          </a:prstGeom>
          <a:noFill/>
        </p:spPr>
        <p:txBody>
          <a:bodyPr wrap="square">
            <a:spAutoFit/>
          </a:bodyPr>
          <a:lstStyle/>
          <a:p>
            <a:pPr algn="just"/>
            <a:r>
              <a:rPr lang="es-CO" b="1" dirty="0"/>
              <a:t>Régimen Solidario de Prima Media con Prestación Definida RPM: </a:t>
            </a:r>
            <a:r>
              <a:rPr lang="es-CO" dirty="0"/>
              <a:t>Es administrado por COLPENSIONES, mediante el cual los afiliados o sus beneficiarios obtienen una pensión de vejez, de invalidez o de sobrevivientes, o una indemnización, previamente definida, de acuerdo con lo previsto en la Ley.</a:t>
            </a:r>
          </a:p>
        </p:txBody>
      </p:sp>
      <p:sp>
        <p:nvSpPr>
          <p:cNvPr id="6" name="Flecha: a la derecha 5">
            <a:extLst>
              <a:ext uri="{FF2B5EF4-FFF2-40B4-BE49-F238E27FC236}">
                <a16:creationId xmlns:a16="http://schemas.microsoft.com/office/drawing/2014/main" id="{804B469F-4F67-4880-98B8-1CBC893DF6D5}"/>
              </a:ext>
            </a:extLst>
          </p:cNvPr>
          <p:cNvSpPr/>
          <p:nvPr/>
        </p:nvSpPr>
        <p:spPr>
          <a:xfrm>
            <a:off x="8316221" y="1859146"/>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dirty="0">
                <a:solidFill>
                  <a:schemeClr val="tx1">
                    <a:lumMod val="50000"/>
                  </a:schemeClr>
                </a:solidFill>
              </a:rPr>
              <a:t>Transición</a:t>
            </a:r>
            <a:endParaRPr lang="en-US" sz="900" dirty="0">
              <a:solidFill>
                <a:schemeClr val="tx1">
                  <a:lumMod val="50000"/>
                </a:schemeClr>
              </a:solidFill>
            </a:endParaRPr>
          </a:p>
        </p:txBody>
      </p:sp>
      <p:sp>
        <p:nvSpPr>
          <p:cNvPr id="7" name="CuadroTexto 6">
            <a:extLst>
              <a:ext uri="{FF2B5EF4-FFF2-40B4-BE49-F238E27FC236}">
                <a16:creationId xmlns:a16="http://schemas.microsoft.com/office/drawing/2014/main" id="{07732FD6-C42E-4E87-AF3D-1526038BDE31}"/>
              </a:ext>
            </a:extLst>
          </p:cNvPr>
          <p:cNvSpPr txBox="1"/>
          <p:nvPr/>
        </p:nvSpPr>
        <p:spPr>
          <a:xfrm>
            <a:off x="886146" y="2127630"/>
            <a:ext cx="7371707" cy="523220"/>
          </a:xfrm>
          <a:prstGeom prst="rect">
            <a:avLst/>
          </a:prstGeom>
          <a:noFill/>
        </p:spPr>
        <p:txBody>
          <a:bodyPr wrap="square">
            <a:spAutoFit/>
          </a:bodyPr>
          <a:lstStyle/>
          <a:p>
            <a:pPr algn="just"/>
            <a:r>
              <a:rPr lang="es-CO" dirty="0"/>
              <a:t>El Sistema General de Pensiones está compuesto por dos regímenes solidarios excluyentes pero que coexisten, a saber:</a:t>
            </a:r>
            <a:endParaRPr lang="en-US" dirty="0"/>
          </a:p>
        </p:txBody>
      </p:sp>
      <p:sp>
        <p:nvSpPr>
          <p:cNvPr id="8" name="CuadroTexto 7">
            <a:extLst>
              <a:ext uri="{FF2B5EF4-FFF2-40B4-BE49-F238E27FC236}">
                <a16:creationId xmlns:a16="http://schemas.microsoft.com/office/drawing/2014/main" id="{0634632D-9F3D-48CC-A3DF-21504B70DFF7}"/>
              </a:ext>
            </a:extLst>
          </p:cNvPr>
          <p:cNvSpPr txBox="1"/>
          <p:nvPr/>
        </p:nvSpPr>
        <p:spPr>
          <a:xfrm>
            <a:off x="4597767" y="2816349"/>
            <a:ext cx="3531024" cy="2031325"/>
          </a:xfrm>
          <a:prstGeom prst="rect">
            <a:avLst/>
          </a:prstGeom>
          <a:noFill/>
        </p:spPr>
        <p:txBody>
          <a:bodyPr wrap="square">
            <a:spAutoFit/>
          </a:bodyPr>
          <a:lstStyle/>
          <a:p>
            <a:pPr algn="just"/>
            <a:r>
              <a:rPr lang="es-CO" b="1" dirty="0"/>
              <a:t>Régimen de Ahorro Individual con Solidaridad RAIS: </a:t>
            </a:r>
            <a:r>
              <a:rPr lang="es-CO" dirty="0"/>
              <a:t>es administrado por las sociedades administradoras de fondos de pensiones (AFP), el cual está basado en el ahorro proveniente de las cotizaciones y sus respectivos rendimientos financieros, la solidaridad a través de garantías de pensión mínima y aportes al fondo de solidaridad.</a:t>
            </a:r>
            <a:endParaRPr lang="en-US" dirty="0"/>
          </a:p>
        </p:txBody>
      </p:sp>
      <p:pic>
        <p:nvPicPr>
          <p:cNvPr id="9" name="Imagen 8">
            <a:extLst>
              <a:ext uri="{FF2B5EF4-FFF2-40B4-BE49-F238E27FC236}">
                <a16:creationId xmlns:a16="http://schemas.microsoft.com/office/drawing/2014/main" id="{35187307-9DD2-B7A2-C0D8-BE8D08AF23D1}"/>
              </a:ext>
            </a:extLst>
          </p:cNvPr>
          <p:cNvPicPr>
            <a:picLocks noChangeAspect="1"/>
          </p:cNvPicPr>
          <p:nvPr/>
        </p:nvPicPr>
        <p:blipFill>
          <a:blip r:embed="rId2"/>
          <a:stretch>
            <a:fillRect/>
          </a:stretch>
        </p:blipFill>
        <p:spPr>
          <a:xfrm>
            <a:off x="4725886" y="271925"/>
            <a:ext cx="3743325" cy="1800225"/>
          </a:xfrm>
          <a:prstGeom prst="rect">
            <a:avLst/>
          </a:prstGeom>
        </p:spPr>
      </p:pic>
    </p:spTree>
    <p:extLst>
      <p:ext uri="{BB962C8B-B14F-4D97-AF65-F5344CB8AC3E}">
        <p14:creationId xmlns:p14="http://schemas.microsoft.com/office/powerpoint/2010/main" val="359430869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0D2398-D50E-E3F3-0A7A-54EF35B1F181}"/>
            </a:ext>
          </a:extLst>
        </p:cNvPr>
        <p:cNvGrpSpPr/>
        <p:nvPr/>
      </p:nvGrpSpPr>
      <p:grpSpPr>
        <a:xfrm>
          <a:off x="0" y="0"/>
          <a:ext cx="0" cy="0"/>
          <a:chOff x="0" y="0"/>
          <a:chExt cx="0" cy="0"/>
        </a:xfrm>
      </p:grpSpPr>
      <p:sp>
        <p:nvSpPr>
          <p:cNvPr id="5" name="Google Shape;1571;p53">
            <a:extLst>
              <a:ext uri="{FF2B5EF4-FFF2-40B4-BE49-F238E27FC236}">
                <a16:creationId xmlns:a16="http://schemas.microsoft.com/office/drawing/2014/main" id="{662C572F-325B-F2E4-9440-0A3D02DB50A3}"/>
              </a:ext>
            </a:extLst>
          </p:cNvPr>
          <p:cNvSpPr/>
          <p:nvPr/>
        </p:nvSpPr>
        <p:spPr>
          <a:xfrm flipH="1">
            <a:off x="585047" y="2072150"/>
            <a:ext cx="8035384" cy="634180"/>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endParaRPr lang="es-CO" sz="1600" dirty="0">
              <a:solidFill>
                <a:schemeClr val="tx1">
                  <a:lumMod val="50000"/>
                </a:schemeClr>
              </a:solidFill>
              <a:latin typeface="Alegreya Sans ExtraBold"/>
            </a:endParaRPr>
          </a:p>
        </p:txBody>
      </p:sp>
      <p:sp>
        <p:nvSpPr>
          <p:cNvPr id="2" name="Título 1">
            <a:extLst>
              <a:ext uri="{FF2B5EF4-FFF2-40B4-BE49-F238E27FC236}">
                <a16:creationId xmlns:a16="http://schemas.microsoft.com/office/drawing/2014/main" id="{C5CEE34C-9275-C546-6021-11ADB9EDFB1E}"/>
              </a:ext>
            </a:extLst>
          </p:cNvPr>
          <p:cNvSpPr>
            <a:spLocks noGrp="1"/>
          </p:cNvSpPr>
          <p:nvPr>
            <p:ph type="title"/>
          </p:nvPr>
        </p:nvSpPr>
        <p:spPr/>
        <p:txBody>
          <a:bodyPr/>
          <a:lstStyle/>
          <a:p>
            <a:r>
              <a:rPr lang="en-US" b="1" dirty="0"/>
              <a:t>REQUISITOS PARA OBTENER LA PENSION</a:t>
            </a:r>
          </a:p>
        </p:txBody>
      </p:sp>
      <p:sp>
        <p:nvSpPr>
          <p:cNvPr id="4" name="CuadroTexto 3">
            <a:extLst>
              <a:ext uri="{FF2B5EF4-FFF2-40B4-BE49-F238E27FC236}">
                <a16:creationId xmlns:a16="http://schemas.microsoft.com/office/drawing/2014/main" id="{FF98C0CC-C8A1-2201-340C-2946AC53DDD3}"/>
              </a:ext>
            </a:extLst>
          </p:cNvPr>
          <p:cNvSpPr txBox="1"/>
          <p:nvPr/>
        </p:nvSpPr>
        <p:spPr>
          <a:xfrm>
            <a:off x="720000" y="2841255"/>
            <a:ext cx="3410522" cy="2031325"/>
          </a:xfrm>
          <a:prstGeom prst="rect">
            <a:avLst/>
          </a:prstGeom>
          <a:noFill/>
        </p:spPr>
        <p:txBody>
          <a:bodyPr wrap="square">
            <a:spAutoFit/>
          </a:bodyPr>
          <a:lstStyle/>
          <a:p>
            <a:pPr algn="just"/>
            <a:r>
              <a:rPr lang="es-CO" sz="900" b="1" dirty="0">
                <a:latin typeface="PT Sans" panose="020B0503020203020204" pitchFamily="34" charset="0"/>
              </a:rPr>
              <a:t>Régimen Solidario de Prima Media con Prestación Definida (RPM):</a:t>
            </a:r>
          </a:p>
          <a:p>
            <a:pPr algn="just"/>
            <a:r>
              <a:rPr lang="es-ES" sz="900" b="0" i="0" dirty="0">
                <a:solidFill>
                  <a:srgbClr val="001D35"/>
                </a:solidFill>
                <a:effectLst/>
                <a:latin typeface="PT Sans" panose="020B0503020203020204" pitchFamily="34" charset="0"/>
              </a:rPr>
              <a:t>Para pensionarse en el Régimen de Prima Media (RPM) en Colombia, debes cumplir con los requisitos de edad y tener ahorro suficiente, </a:t>
            </a:r>
            <a:r>
              <a:rPr lang="es-ES" sz="900" dirty="0">
                <a:solidFill>
                  <a:srgbClr val="001D35"/>
                </a:solidFill>
                <a:latin typeface="Google Sans"/>
              </a:rPr>
              <a:t> </a:t>
            </a:r>
            <a:r>
              <a:rPr lang="es-ES" sz="900" b="0" i="0" dirty="0">
                <a:solidFill>
                  <a:srgbClr val="001D35"/>
                </a:solidFill>
                <a:effectLst/>
                <a:latin typeface="PT Sans" panose="020B0503020203020204" pitchFamily="34" charset="0"/>
              </a:rPr>
              <a:t>debes cumplir con los siguientes requisitos: </a:t>
            </a:r>
          </a:p>
          <a:p>
            <a:pPr algn="just"/>
            <a:endParaRPr lang="es-ES" sz="900" dirty="0">
              <a:solidFill>
                <a:srgbClr val="001D35"/>
              </a:solidFill>
              <a:latin typeface="PT Sans" panose="020B0503020203020204" pitchFamily="34" charset="0"/>
            </a:endParaRPr>
          </a:p>
          <a:p>
            <a:pPr marL="171450" indent="-171450" algn="just">
              <a:buFont typeface="Wingdings" panose="05000000000000000000" pitchFamily="2" charset="2"/>
              <a:buChar char="ü"/>
            </a:pPr>
            <a:r>
              <a:rPr lang="es-ES" sz="900" dirty="0">
                <a:solidFill>
                  <a:srgbClr val="001D35"/>
                </a:solidFill>
                <a:latin typeface="PT Sans" panose="020B0503020203020204" pitchFamily="34" charset="0"/>
              </a:rPr>
              <a:t>Tener la edad de pensión Mujeres* 57 años, Hombres: 62 años</a:t>
            </a:r>
          </a:p>
          <a:p>
            <a:pPr marL="171450" indent="-171450" algn="just">
              <a:buFont typeface="Wingdings" panose="05000000000000000000" pitchFamily="2" charset="2"/>
              <a:buChar char="ü"/>
            </a:pPr>
            <a:r>
              <a:rPr lang="es-ES" sz="900" dirty="0">
                <a:solidFill>
                  <a:srgbClr val="001D35"/>
                </a:solidFill>
                <a:latin typeface="PT Sans" panose="020B0503020203020204" pitchFamily="34" charset="0"/>
              </a:rPr>
              <a:t>Haber cotizado al menos 1.300 semanas</a:t>
            </a:r>
          </a:p>
          <a:p>
            <a:pPr algn="just"/>
            <a:endParaRPr lang="es-ES" sz="900" dirty="0">
              <a:solidFill>
                <a:srgbClr val="001D35"/>
              </a:solidFill>
              <a:latin typeface="PT Sans" panose="020B0503020203020204" pitchFamily="34" charset="0"/>
            </a:endParaRPr>
          </a:p>
          <a:p>
            <a:pPr algn="just"/>
            <a:r>
              <a:rPr lang="es-ES" sz="900" b="1" dirty="0">
                <a:solidFill>
                  <a:srgbClr val="001D35"/>
                </a:solidFill>
                <a:latin typeface="PT Sans" panose="020B0503020203020204" pitchFamily="34" charset="0"/>
              </a:rPr>
              <a:t>Forma de calcular tu mesada pensional:</a:t>
            </a:r>
          </a:p>
          <a:p>
            <a:pPr algn="just"/>
            <a:endParaRPr lang="es-ES" sz="900" dirty="0">
              <a:solidFill>
                <a:srgbClr val="001D35"/>
              </a:solidFill>
              <a:latin typeface="PT Sans" panose="020B0503020203020204" pitchFamily="34" charset="0"/>
            </a:endParaRPr>
          </a:p>
          <a:p>
            <a:pPr algn="just"/>
            <a:r>
              <a:rPr lang="es-CO" sz="900" dirty="0">
                <a:solidFill>
                  <a:srgbClr val="001D35"/>
                </a:solidFill>
                <a:latin typeface="PT Sans" panose="020B0503020203020204" pitchFamily="34" charset="0"/>
              </a:rPr>
              <a:t>Promedio de lo devengado en toda la vida laboral o últimos 10 años, al cumplimiento del requisitos para acceder a la pensión</a:t>
            </a:r>
            <a:endParaRPr lang="es-ES" sz="900" dirty="0">
              <a:solidFill>
                <a:srgbClr val="001D35"/>
              </a:solidFill>
              <a:latin typeface="PT Sans" panose="020B0503020203020204" pitchFamily="34" charset="0"/>
            </a:endParaRPr>
          </a:p>
          <a:p>
            <a:pPr algn="just"/>
            <a:endParaRPr lang="es-CO" sz="900" dirty="0">
              <a:solidFill>
                <a:srgbClr val="001D35"/>
              </a:solidFill>
              <a:latin typeface="PT Sans" panose="020B0503020203020204" pitchFamily="34" charset="0"/>
            </a:endParaRPr>
          </a:p>
        </p:txBody>
      </p:sp>
      <p:sp>
        <p:nvSpPr>
          <p:cNvPr id="6" name="Flecha: a la derecha 5">
            <a:extLst>
              <a:ext uri="{FF2B5EF4-FFF2-40B4-BE49-F238E27FC236}">
                <a16:creationId xmlns:a16="http://schemas.microsoft.com/office/drawing/2014/main" id="{592959C8-210C-79F8-C3C7-5F7FF4F1A296}"/>
              </a:ext>
            </a:extLst>
          </p:cNvPr>
          <p:cNvSpPr/>
          <p:nvPr/>
        </p:nvSpPr>
        <p:spPr>
          <a:xfrm>
            <a:off x="8316221" y="1859146"/>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dirty="0">
                <a:solidFill>
                  <a:schemeClr val="tx1">
                    <a:lumMod val="50000"/>
                  </a:schemeClr>
                </a:solidFill>
              </a:rPr>
              <a:t>Transición</a:t>
            </a:r>
            <a:endParaRPr lang="en-US" sz="900" dirty="0">
              <a:solidFill>
                <a:schemeClr val="tx1">
                  <a:lumMod val="50000"/>
                </a:schemeClr>
              </a:solidFill>
            </a:endParaRPr>
          </a:p>
        </p:txBody>
      </p:sp>
      <p:sp>
        <p:nvSpPr>
          <p:cNvPr id="7" name="CuadroTexto 6">
            <a:extLst>
              <a:ext uri="{FF2B5EF4-FFF2-40B4-BE49-F238E27FC236}">
                <a16:creationId xmlns:a16="http://schemas.microsoft.com/office/drawing/2014/main" id="{1135C0C9-1632-3FAB-C563-6D4875B65007}"/>
              </a:ext>
            </a:extLst>
          </p:cNvPr>
          <p:cNvSpPr txBox="1"/>
          <p:nvPr/>
        </p:nvSpPr>
        <p:spPr>
          <a:xfrm>
            <a:off x="886146" y="2150228"/>
            <a:ext cx="7371707" cy="307777"/>
          </a:xfrm>
          <a:prstGeom prst="rect">
            <a:avLst/>
          </a:prstGeom>
          <a:noFill/>
        </p:spPr>
        <p:txBody>
          <a:bodyPr wrap="square">
            <a:spAutoFit/>
          </a:bodyPr>
          <a:lstStyle/>
          <a:p>
            <a:pPr algn="just"/>
            <a:r>
              <a:rPr lang="es-ES" dirty="0"/>
              <a:t>E</a:t>
            </a:r>
            <a:r>
              <a:rPr lang="es-CO" dirty="0"/>
              <a:t>n vigencia de la Ley 100 de 1993</a:t>
            </a:r>
            <a:endParaRPr lang="en-US" dirty="0"/>
          </a:p>
        </p:txBody>
      </p:sp>
      <p:sp>
        <p:nvSpPr>
          <p:cNvPr id="8" name="CuadroTexto 7">
            <a:extLst>
              <a:ext uri="{FF2B5EF4-FFF2-40B4-BE49-F238E27FC236}">
                <a16:creationId xmlns:a16="http://schemas.microsoft.com/office/drawing/2014/main" id="{CCB76F74-36A2-70AB-153F-AC8EBFF7DF4B}"/>
              </a:ext>
            </a:extLst>
          </p:cNvPr>
          <p:cNvSpPr txBox="1"/>
          <p:nvPr/>
        </p:nvSpPr>
        <p:spPr>
          <a:xfrm>
            <a:off x="4726829" y="2841255"/>
            <a:ext cx="3531024" cy="2308324"/>
          </a:xfrm>
          <a:prstGeom prst="rect">
            <a:avLst/>
          </a:prstGeom>
          <a:noFill/>
        </p:spPr>
        <p:txBody>
          <a:bodyPr wrap="square">
            <a:spAutoFit/>
          </a:bodyPr>
          <a:lstStyle/>
          <a:p>
            <a:pPr algn="just"/>
            <a:r>
              <a:rPr lang="es-CO" sz="900" b="1" dirty="0">
                <a:latin typeface="PT Sans" panose="020B0503020203020204" pitchFamily="34" charset="0"/>
              </a:rPr>
              <a:t>Régimen de Ahorro Individual con Solidaridad (RAIS):</a:t>
            </a:r>
          </a:p>
          <a:p>
            <a:pPr algn="just"/>
            <a:r>
              <a:rPr lang="es-ES" sz="900" b="0" i="0" dirty="0">
                <a:solidFill>
                  <a:srgbClr val="001D35"/>
                </a:solidFill>
                <a:effectLst/>
                <a:latin typeface="PT Sans" panose="020B0503020203020204" pitchFamily="34" charset="0"/>
              </a:rPr>
              <a:t>Para pensionarse en el Régimen de Ahorro Individual para la Solidaridad (RAIS) en Colombia, debes cumplir con los siguientes requisitos: </a:t>
            </a:r>
          </a:p>
          <a:p>
            <a:pPr marL="171450" indent="-171450" algn="just">
              <a:buFont typeface="Wingdings" panose="05000000000000000000" pitchFamily="2" charset="2"/>
              <a:buChar char="ü"/>
            </a:pPr>
            <a:endParaRPr lang="es-ES" sz="900" b="0" i="0" dirty="0">
              <a:solidFill>
                <a:srgbClr val="001D35"/>
              </a:solidFill>
              <a:effectLst/>
              <a:latin typeface="PT Sans" panose="020B0503020203020204" pitchFamily="34" charset="0"/>
            </a:endParaRPr>
          </a:p>
          <a:p>
            <a:pPr marL="171450" indent="-171450" algn="just">
              <a:buFont typeface="Wingdings" panose="05000000000000000000" pitchFamily="2" charset="2"/>
              <a:buChar char="ü"/>
            </a:pPr>
            <a:r>
              <a:rPr lang="es-ES" sz="900" dirty="0">
                <a:solidFill>
                  <a:srgbClr val="001D35"/>
                </a:solidFill>
                <a:latin typeface="PT Sans" panose="020B0503020203020204" pitchFamily="34" charset="0"/>
              </a:rPr>
              <a:t>Tener la edad de pensión Mujeres* 57 y Hombre 62</a:t>
            </a:r>
          </a:p>
          <a:p>
            <a:pPr marL="171450" indent="-171450" algn="just">
              <a:buFont typeface="Wingdings" panose="05000000000000000000" pitchFamily="2" charset="2"/>
              <a:buChar char="ü"/>
            </a:pPr>
            <a:r>
              <a:rPr lang="es-ES" sz="900" dirty="0">
                <a:solidFill>
                  <a:srgbClr val="001D35"/>
                </a:solidFill>
                <a:latin typeface="PT Sans" panose="020B0503020203020204" pitchFamily="34" charset="0"/>
              </a:rPr>
              <a:t>Haber cotizado al menos 1.150 semanas</a:t>
            </a:r>
          </a:p>
          <a:p>
            <a:pPr algn="just"/>
            <a:endParaRPr lang="es-ES" sz="900" dirty="0">
              <a:solidFill>
                <a:srgbClr val="001D35"/>
              </a:solidFill>
              <a:latin typeface="PT Sans" panose="020B0503020203020204" pitchFamily="34" charset="0"/>
            </a:endParaRPr>
          </a:p>
          <a:p>
            <a:pPr algn="just"/>
            <a:r>
              <a:rPr lang="es-ES" sz="900" b="1" dirty="0">
                <a:solidFill>
                  <a:srgbClr val="001D35"/>
                </a:solidFill>
                <a:latin typeface="PT Sans" panose="020B0503020203020204" pitchFamily="34" charset="0"/>
              </a:rPr>
              <a:t>Forma de calcular tu mesada pensional:</a:t>
            </a:r>
          </a:p>
          <a:p>
            <a:pPr algn="just"/>
            <a:endParaRPr lang="es-ES" sz="900" dirty="0">
              <a:solidFill>
                <a:srgbClr val="001D35"/>
              </a:solidFill>
              <a:latin typeface="PT Sans" panose="020B0503020203020204" pitchFamily="34" charset="0"/>
            </a:endParaRPr>
          </a:p>
          <a:p>
            <a:pPr algn="just"/>
            <a:r>
              <a:rPr kumimoji="0" lang="es-ES" sz="900" b="0" i="0" u="none" strike="noStrike" kern="1200" cap="none" spc="0" normalizeH="0" baseline="0" noProof="0" dirty="0">
                <a:ln>
                  <a:noFill/>
                </a:ln>
                <a:solidFill>
                  <a:prstClr val="black"/>
                </a:solidFill>
                <a:effectLst/>
                <a:uLnTx/>
                <a:uFillTx/>
                <a:latin typeface="PT Sans" panose="020B0503020203020204" pitchFamily="34" charset="0"/>
                <a:ea typeface="+mn-ea"/>
                <a:cs typeface="Arial" panose="020B0604020202020204" pitchFamily="34" charset="0"/>
              </a:rPr>
              <a:t>El valor total acumulado en la cuenta individual (aportes +  rendimientos + bono en el caso  que aplique).</a:t>
            </a:r>
          </a:p>
          <a:p>
            <a:pPr algn="just"/>
            <a:endParaRPr lang="es-ES" sz="900" dirty="0">
              <a:solidFill>
                <a:srgbClr val="001D35"/>
              </a:solidFill>
              <a:latin typeface="PT Sans" panose="020B0503020203020204" pitchFamily="34" charset="0"/>
            </a:endParaRPr>
          </a:p>
          <a:p>
            <a:pPr algn="just"/>
            <a:endParaRPr lang="es-ES" sz="900" dirty="0">
              <a:solidFill>
                <a:srgbClr val="001D35"/>
              </a:solidFill>
              <a:latin typeface="PT Sans" panose="020B0503020203020204" pitchFamily="34" charset="0"/>
            </a:endParaRPr>
          </a:p>
          <a:p>
            <a:pPr algn="just"/>
            <a:r>
              <a:rPr lang="es-ES" sz="900" dirty="0">
                <a:solidFill>
                  <a:srgbClr val="001D35"/>
                </a:solidFill>
                <a:latin typeface="PT Sans" panose="020B0503020203020204" pitchFamily="34" charset="0"/>
              </a:rPr>
              <a:t> </a:t>
            </a:r>
          </a:p>
          <a:p>
            <a:pPr algn="just"/>
            <a:endParaRPr lang="en-US" sz="900" dirty="0">
              <a:latin typeface="PT Sans" panose="020B0503020203020204" pitchFamily="34" charset="0"/>
            </a:endParaRPr>
          </a:p>
        </p:txBody>
      </p:sp>
      <p:sp>
        <p:nvSpPr>
          <p:cNvPr id="3" name="CuadroTexto 2">
            <a:extLst>
              <a:ext uri="{FF2B5EF4-FFF2-40B4-BE49-F238E27FC236}">
                <a16:creationId xmlns:a16="http://schemas.microsoft.com/office/drawing/2014/main" id="{F49A7923-DAF0-56C3-2A48-BD5478BA7B7A}"/>
              </a:ext>
            </a:extLst>
          </p:cNvPr>
          <p:cNvSpPr txBox="1"/>
          <p:nvPr/>
        </p:nvSpPr>
        <p:spPr>
          <a:xfrm>
            <a:off x="1505803" y="4774168"/>
            <a:ext cx="6442051" cy="230832"/>
          </a:xfrm>
          <a:prstGeom prst="rect">
            <a:avLst/>
          </a:prstGeom>
          <a:noFill/>
        </p:spPr>
        <p:txBody>
          <a:bodyPr wrap="square" rtlCol="0">
            <a:spAutoFit/>
          </a:bodyPr>
          <a:lstStyle/>
          <a:p>
            <a:r>
              <a:rPr kumimoji="0" lang="es-MX" sz="900" b="1" i="1" u="none" strike="noStrike" kern="1200" cap="none" spc="-10" normalizeH="0" baseline="0" noProof="0" dirty="0">
                <a:ln>
                  <a:noFill/>
                </a:ln>
                <a:solidFill>
                  <a:srgbClr val="7E7E7E"/>
                </a:solidFill>
                <a:effectLst/>
                <a:uLnTx/>
                <a:uFillTx/>
                <a:latin typeface="PT Sans" panose="020B0503020203020204" pitchFamily="34" charset="0"/>
                <a:ea typeface="+mn-ea"/>
              </a:rPr>
              <a:t>*Muj</a:t>
            </a:r>
            <a:r>
              <a:rPr lang="es-MX" sz="900" b="1" i="1" spc="-10" dirty="0">
                <a:solidFill>
                  <a:srgbClr val="7E7E7E"/>
                </a:solidFill>
                <a:latin typeface="PT Sans" panose="020B0503020203020204" pitchFamily="34" charset="0"/>
              </a:rPr>
              <a:t>eres 1000 semanas,  a partir 1 de enero 2026 se reducirían en 50 semanas y de a 25 semanas por cada  año siguiente.</a:t>
            </a:r>
          </a:p>
        </p:txBody>
      </p:sp>
      <p:pic>
        <p:nvPicPr>
          <p:cNvPr id="10" name="Imagen 9">
            <a:extLst>
              <a:ext uri="{FF2B5EF4-FFF2-40B4-BE49-F238E27FC236}">
                <a16:creationId xmlns:a16="http://schemas.microsoft.com/office/drawing/2014/main" id="{5F674B0D-F4F3-6563-D7C8-499F3B17BF23}"/>
              </a:ext>
            </a:extLst>
          </p:cNvPr>
          <p:cNvPicPr>
            <a:picLocks noChangeAspect="1"/>
          </p:cNvPicPr>
          <p:nvPr/>
        </p:nvPicPr>
        <p:blipFill>
          <a:blip r:embed="rId2"/>
          <a:stretch>
            <a:fillRect/>
          </a:stretch>
        </p:blipFill>
        <p:spPr>
          <a:xfrm>
            <a:off x="5020695" y="196949"/>
            <a:ext cx="2905125" cy="2171678"/>
          </a:xfrm>
          <a:prstGeom prst="rect">
            <a:avLst/>
          </a:prstGeom>
        </p:spPr>
      </p:pic>
    </p:spTree>
    <p:extLst>
      <p:ext uri="{BB962C8B-B14F-4D97-AF65-F5344CB8AC3E}">
        <p14:creationId xmlns:p14="http://schemas.microsoft.com/office/powerpoint/2010/main" val="371362437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72DD19E-3A4C-8D67-C591-A7829FBE92E7}"/>
              </a:ext>
            </a:extLst>
          </p:cNvPr>
          <p:cNvSpPr>
            <a:spLocks noGrp="1"/>
          </p:cNvSpPr>
          <p:nvPr>
            <p:ph type="title"/>
          </p:nvPr>
        </p:nvSpPr>
        <p:spPr>
          <a:xfrm>
            <a:off x="720000" y="445024"/>
            <a:ext cx="8005359" cy="4556633"/>
          </a:xfrm>
        </p:spPr>
        <p:txBody>
          <a:bodyPr/>
          <a:lstStyle/>
          <a:p>
            <a:r>
              <a:rPr lang="es-ES" sz="1800" b="1" dirty="0">
                <a:latin typeface="PT Sans" panose="020B0503020203020204" pitchFamily="34" charset="0"/>
              </a:rPr>
              <a:t>COMO SE CALCULA EL MONTO DE LA PENSION</a:t>
            </a:r>
            <a:br>
              <a:rPr lang="es-ES" sz="1800" b="1" dirty="0">
                <a:latin typeface="PT Sans" panose="020B0503020203020204" pitchFamily="34" charset="0"/>
              </a:rPr>
            </a:br>
            <a:br>
              <a:rPr lang="es-ES" sz="1000" dirty="0">
                <a:latin typeface="PT Sans" panose="020B0503020203020204" pitchFamily="34" charset="0"/>
              </a:rPr>
            </a:br>
            <a:r>
              <a:rPr lang="es-ES" sz="1000" b="0" i="0" dirty="0">
                <a:solidFill>
                  <a:srgbClr val="222222"/>
                </a:solidFill>
                <a:effectLst/>
                <a:latin typeface="PT Sans" panose="020B0503020203020204" pitchFamily="34" charset="0"/>
              </a:rPr>
              <a:t>El artículo 21 de la ley 100 de 1993 establece en que el Ingreso Base de Liquidación (IBL) salario base para calcular la pensión será el promedio de los salarios reportados en los últimos 10 años. Dichos salarios deben ser actualizados hasta la fecha de causación de la pensión usando el índice de precios al consumidor ( IPC) certificado por el DANE anualmente.</a:t>
            </a:r>
            <a:br>
              <a:rPr lang="es-ES" sz="1000" b="0" i="0" dirty="0">
                <a:solidFill>
                  <a:srgbClr val="222222"/>
                </a:solidFill>
                <a:effectLst/>
                <a:latin typeface="PT Sans" panose="020B0503020203020204" pitchFamily="34" charset="0"/>
              </a:rPr>
            </a:br>
            <a:r>
              <a:rPr lang="es-ES" sz="1000" dirty="0">
                <a:solidFill>
                  <a:srgbClr val="222222"/>
                </a:solidFill>
                <a:latin typeface="PT Sans" panose="020B0503020203020204" pitchFamily="34" charset="0"/>
              </a:rPr>
              <a:t>A esa base, se le aplica una tasa de reemplazo o porcentaje, que será el valor de la pensión</a:t>
            </a:r>
            <a:r>
              <a:rPr lang="es-ES" sz="800" b="0" i="0" dirty="0">
                <a:solidFill>
                  <a:srgbClr val="222222"/>
                </a:solidFill>
                <a:effectLst/>
                <a:latin typeface="Montserrat" panose="00000500000000000000" pitchFamily="2" charset="0"/>
              </a:rPr>
              <a:t>.</a:t>
            </a:r>
            <a:br>
              <a:rPr lang="es-ES" sz="800" b="0" i="0" dirty="0">
                <a:solidFill>
                  <a:srgbClr val="222222"/>
                </a:solidFill>
                <a:effectLst/>
                <a:latin typeface="Montserrat" panose="00000500000000000000" pitchFamily="2" charset="0"/>
              </a:rPr>
            </a:br>
            <a:br>
              <a:rPr lang="es-ES" sz="800" b="0" i="0" dirty="0">
                <a:solidFill>
                  <a:srgbClr val="222222"/>
                </a:solidFill>
                <a:effectLst/>
                <a:latin typeface="Montserrat" panose="00000500000000000000" pitchFamily="2" charset="0"/>
              </a:rPr>
            </a:br>
            <a:r>
              <a:rPr lang="es-ES" sz="1000" b="1" dirty="0">
                <a:solidFill>
                  <a:srgbClr val="222222"/>
                </a:solidFill>
                <a:latin typeface="PT Sans" panose="020B0503020203020204" pitchFamily="34" charset="0"/>
              </a:rPr>
              <a:t>INGRESO BASE DE LIQUIDACIÓN (IBL)</a:t>
            </a:r>
            <a:br>
              <a:rPr lang="es-ES" sz="1000" b="1" dirty="0">
                <a:solidFill>
                  <a:srgbClr val="222222"/>
                </a:solidFill>
                <a:latin typeface="PT Sans" panose="020B0503020203020204" pitchFamily="34" charset="0"/>
              </a:rPr>
            </a:br>
            <a:r>
              <a:rPr lang="es-ES" sz="1000" dirty="0">
                <a:solidFill>
                  <a:srgbClr val="222222"/>
                </a:solidFill>
                <a:latin typeface="PT Sans" panose="020B0503020203020204" pitchFamily="34" charset="0"/>
              </a:rPr>
              <a:t>Promedio de los salarios (I.B.C.) sobre los que se ha cotizado en los últimos diez (10) años, actualizado anualmente por el índice de precios al consumidor certificado por el DANE. Obtenido el I.B.L. se le debe aplicar un porcentaje como tasa de reemplazo.</a:t>
            </a:r>
            <a:br>
              <a:rPr lang="es-ES" sz="1000" dirty="0">
                <a:solidFill>
                  <a:srgbClr val="222222"/>
                </a:solidFill>
                <a:latin typeface="PT Sans" panose="020B0503020203020204" pitchFamily="34" charset="0"/>
              </a:rPr>
            </a:br>
            <a:br>
              <a:rPr lang="es-ES" sz="1000" dirty="0">
                <a:solidFill>
                  <a:srgbClr val="222222"/>
                </a:solidFill>
                <a:latin typeface="PT Sans" panose="020B0503020203020204" pitchFamily="34" charset="0"/>
              </a:rPr>
            </a:br>
            <a:r>
              <a:rPr lang="es-ES" sz="1000" b="1" dirty="0">
                <a:solidFill>
                  <a:srgbClr val="222222"/>
                </a:solidFill>
                <a:latin typeface="PT Sans" panose="020B0503020203020204" pitchFamily="34" charset="0"/>
              </a:rPr>
              <a:t>TASA DE REEMPLAZO</a:t>
            </a:r>
            <a:br>
              <a:rPr lang="es-ES" sz="1000" dirty="0">
                <a:solidFill>
                  <a:srgbClr val="222222"/>
                </a:solidFill>
                <a:latin typeface="PT Sans" panose="020B0503020203020204" pitchFamily="34" charset="0"/>
              </a:rPr>
            </a:br>
            <a:r>
              <a:rPr lang="es-ES" sz="1000" dirty="0">
                <a:solidFill>
                  <a:srgbClr val="222222"/>
                </a:solidFill>
                <a:latin typeface="PT Sans" panose="020B0503020203020204" pitchFamily="34" charset="0"/>
              </a:rPr>
              <a:t>Este porcentaje es el resultante de la siguiente fórmula:</a:t>
            </a:r>
            <a:br>
              <a:rPr lang="es-ES" sz="1000" dirty="0">
                <a:solidFill>
                  <a:srgbClr val="222222"/>
                </a:solidFill>
                <a:latin typeface="PT Sans" panose="020B0503020203020204" pitchFamily="34" charset="0"/>
              </a:rPr>
            </a:br>
            <a:r>
              <a:rPr lang="es-CO" sz="1600" b="1" dirty="0">
                <a:solidFill>
                  <a:srgbClr val="222222"/>
                </a:solidFill>
                <a:latin typeface="PT Sans" panose="020B0503020203020204" pitchFamily="34" charset="0"/>
              </a:rPr>
              <a:t>r= 65,5% – (s*0,5%),</a:t>
            </a:r>
            <a:br>
              <a:rPr lang="es-ES" sz="1000" dirty="0">
                <a:solidFill>
                  <a:srgbClr val="222222"/>
                </a:solidFill>
                <a:latin typeface="PT Sans" panose="020B0503020203020204" pitchFamily="34" charset="0"/>
              </a:rPr>
            </a:br>
            <a:r>
              <a:rPr lang="es-ES" sz="1000" dirty="0">
                <a:solidFill>
                  <a:srgbClr val="222222"/>
                </a:solidFill>
                <a:latin typeface="PT Sans" panose="020B0503020203020204" pitchFamily="34" charset="0"/>
              </a:rPr>
              <a:t>s=IBL/SMMLV (del presente año</a:t>
            </a:r>
            <a:r>
              <a:rPr lang="es-ES" sz="800" b="0" i="0" dirty="0">
                <a:solidFill>
                  <a:srgbClr val="222222"/>
                </a:solidFill>
                <a:effectLst/>
                <a:latin typeface="Montserrat" panose="00000500000000000000" pitchFamily="2" charset="0"/>
              </a:rPr>
              <a:t>)</a:t>
            </a:r>
            <a:br>
              <a:rPr lang="es-ES" sz="800" b="0" i="0" dirty="0">
                <a:solidFill>
                  <a:srgbClr val="222222"/>
                </a:solidFill>
                <a:effectLst/>
                <a:latin typeface="Montserrat" panose="00000500000000000000" pitchFamily="2" charset="0"/>
              </a:rPr>
            </a:br>
            <a:br>
              <a:rPr lang="es-ES" sz="800" b="0" i="0" dirty="0">
                <a:solidFill>
                  <a:srgbClr val="222222"/>
                </a:solidFill>
                <a:effectLst/>
                <a:latin typeface="Montserrat" panose="00000500000000000000" pitchFamily="2" charset="0"/>
              </a:rPr>
            </a:br>
            <a:r>
              <a:rPr lang="es-ES" sz="1000" dirty="0">
                <a:solidFill>
                  <a:srgbClr val="222222"/>
                </a:solidFill>
                <a:latin typeface="PT Sans" panose="020B0503020203020204" pitchFamily="34" charset="0"/>
              </a:rPr>
              <a:t>El porcentaje que se obtiene es el básico, por las primeras 1300 semanas cotizadas.</a:t>
            </a:r>
            <a:br>
              <a:rPr lang="es-ES" sz="1000" dirty="0">
                <a:solidFill>
                  <a:srgbClr val="222222"/>
                </a:solidFill>
                <a:latin typeface="PT Sans" panose="020B0503020203020204" pitchFamily="34" charset="0"/>
              </a:rPr>
            </a:br>
            <a:r>
              <a:rPr lang="es-ES" sz="1000" dirty="0">
                <a:solidFill>
                  <a:srgbClr val="222222"/>
                </a:solidFill>
                <a:latin typeface="PT Sans" panose="020B0503020203020204" pitchFamily="34" charset="0"/>
              </a:rPr>
              <a:t>Cuando la persona tiene más de 1.300 semanas, por cada 50 adicionales se aumenta un 1,5% el porcentaje de tasa de reemplazo.</a:t>
            </a:r>
            <a:br>
              <a:rPr lang="es-ES" sz="1000" dirty="0">
                <a:solidFill>
                  <a:srgbClr val="222222"/>
                </a:solidFill>
                <a:latin typeface="PT Sans" panose="020B0503020203020204" pitchFamily="34" charset="0"/>
              </a:rPr>
            </a:br>
            <a:r>
              <a:rPr lang="es-ES" sz="1000" dirty="0">
                <a:solidFill>
                  <a:srgbClr val="222222"/>
                </a:solidFill>
                <a:latin typeface="PT Sans" panose="020B0503020203020204" pitchFamily="34" charset="0"/>
              </a:rPr>
              <a:t>Y para su cálculo se debe tomar el excedente de las semanas, es decir la diferencia entre las semanas cotizadas y las 1.300 semanas.</a:t>
            </a:r>
            <a:br>
              <a:rPr lang="es-ES" sz="1000" dirty="0">
                <a:solidFill>
                  <a:srgbClr val="222222"/>
                </a:solidFill>
                <a:latin typeface="PT Sans" panose="020B0503020203020204" pitchFamily="34" charset="0"/>
              </a:rPr>
            </a:br>
            <a:br>
              <a:rPr lang="es-ES" sz="1000" dirty="0">
                <a:solidFill>
                  <a:srgbClr val="222222"/>
                </a:solidFill>
                <a:latin typeface="PT Sans" panose="020B0503020203020204" pitchFamily="34" charset="0"/>
              </a:rPr>
            </a:br>
            <a:r>
              <a:rPr lang="es-ES" sz="1000" b="1" dirty="0">
                <a:solidFill>
                  <a:srgbClr val="222222"/>
                </a:solidFill>
                <a:latin typeface="PT Sans" panose="020B0503020203020204" pitchFamily="34" charset="0"/>
              </a:rPr>
              <a:t>Ejemplo: </a:t>
            </a:r>
            <a:r>
              <a:rPr lang="es-ES" sz="1000" dirty="0">
                <a:solidFill>
                  <a:srgbClr val="222222"/>
                </a:solidFill>
                <a:latin typeface="PT Sans" panose="020B0503020203020204" pitchFamily="34" charset="0"/>
              </a:rPr>
              <a:t>si son 1800 semanas cotizadas, se toman las 1800 semanas y se les resta 1300, quedando 500 semana</a:t>
            </a:r>
            <a:r>
              <a:rPr lang="es-ES" sz="800" b="0" i="0" dirty="0">
                <a:solidFill>
                  <a:srgbClr val="222222"/>
                </a:solidFill>
                <a:effectLst/>
                <a:latin typeface="Montserrat" panose="00000500000000000000" pitchFamily="2" charset="0"/>
              </a:rPr>
              <a:t>s.</a:t>
            </a:r>
            <a:br>
              <a:rPr lang="es-ES" sz="800" b="0" i="0" dirty="0">
                <a:solidFill>
                  <a:srgbClr val="222222"/>
                </a:solidFill>
                <a:effectLst/>
                <a:latin typeface="Montserrat" panose="00000500000000000000" pitchFamily="2" charset="0"/>
              </a:rPr>
            </a:br>
            <a:r>
              <a:rPr lang="es-CO" sz="1000" dirty="0">
                <a:solidFill>
                  <a:srgbClr val="222222"/>
                </a:solidFill>
                <a:latin typeface="PT Sans" panose="020B0503020203020204" pitchFamily="34" charset="0"/>
              </a:rPr>
              <a:t>Este número se divide por  50. 500/50= 10</a:t>
            </a:r>
            <a:br>
              <a:rPr lang="es-CO" sz="1000" dirty="0">
                <a:solidFill>
                  <a:srgbClr val="222222"/>
                </a:solidFill>
                <a:latin typeface="PT Sans" panose="020B0503020203020204" pitchFamily="34" charset="0"/>
              </a:rPr>
            </a:br>
            <a:r>
              <a:rPr lang="es-ES" sz="1000" dirty="0">
                <a:solidFill>
                  <a:srgbClr val="222222"/>
                </a:solidFill>
                <a:latin typeface="PT Sans" panose="020B0503020203020204" pitchFamily="34" charset="0"/>
              </a:rPr>
              <a:t>Es decir que quedan 10 grupos  de 50 semanas.</a:t>
            </a:r>
            <a:br>
              <a:rPr lang="es-ES" sz="1000" dirty="0">
                <a:solidFill>
                  <a:srgbClr val="222222"/>
                </a:solidFill>
                <a:latin typeface="PT Sans" panose="020B0503020203020204" pitchFamily="34" charset="0"/>
              </a:rPr>
            </a:br>
            <a:r>
              <a:rPr lang="es-CO" sz="1000" dirty="0">
                <a:solidFill>
                  <a:srgbClr val="222222"/>
                </a:solidFill>
                <a:latin typeface="PT Sans" panose="020B0503020203020204" pitchFamily="34" charset="0"/>
              </a:rPr>
              <a:t>10 x 1,5% = 15%.</a:t>
            </a:r>
            <a:br>
              <a:rPr lang="es-ES" sz="1000" dirty="0">
                <a:solidFill>
                  <a:srgbClr val="222222"/>
                </a:solidFill>
                <a:latin typeface="PT Sans" panose="020B0503020203020204" pitchFamily="34" charset="0"/>
              </a:rPr>
            </a:br>
            <a:r>
              <a:rPr lang="es-ES" sz="1000" dirty="0">
                <a:solidFill>
                  <a:srgbClr val="222222"/>
                </a:solidFill>
                <a:latin typeface="PT Sans" panose="020B0503020203020204" pitchFamily="34" charset="0"/>
              </a:rPr>
              <a:t>Este porcentaje se debe  sumar al valor de la “ r” que se haya obtenido inicialmente.</a:t>
            </a:r>
            <a:br>
              <a:rPr lang="es-ES" sz="1000" dirty="0">
                <a:solidFill>
                  <a:srgbClr val="222222"/>
                </a:solidFill>
                <a:latin typeface="PT Sans" panose="020B0503020203020204" pitchFamily="34" charset="0"/>
              </a:rPr>
            </a:br>
            <a:r>
              <a:rPr lang="es-ES" sz="1000" dirty="0">
                <a:solidFill>
                  <a:srgbClr val="222222"/>
                </a:solidFill>
                <a:latin typeface="PT Sans" panose="020B0503020203020204" pitchFamily="34" charset="0"/>
              </a:rPr>
              <a:t>Ejemplo si el r era 65%+15%= 80%, esto significa que nos daría una tasa de reemplazo del 80%.</a:t>
            </a:r>
            <a:br>
              <a:rPr lang="es-ES" sz="1000" dirty="0">
                <a:solidFill>
                  <a:srgbClr val="222222"/>
                </a:solidFill>
                <a:latin typeface="PT Sans" panose="020B0503020203020204" pitchFamily="34" charset="0"/>
              </a:rPr>
            </a:br>
            <a:br>
              <a:rPr lang="es-ES" sz="1000" dirty="0">
                <a:solidFill>
                  <a:srgbClr val="222222"/>
                </a:solidFill>
                <a:latin typeface="PT Sans" panose="020B0503020203020204" pitchFamily="34" charset="0"/>
              </a:rPr>
            </a:br>
            <a:r>
              <a:rPr lang="es-ES" sz="1000" b="1" dirty="0">
                <a:solidFill>
                  <a:srgbClr val="222222"/>
                </a:solidFill>
                <a:latin typeface="PT Sans" panose="020B0503020203020204" pitchFamily="34" charset="0"/>
              </a:rPr>
              <a:t>Nota:</a:t>
            </a:r>
            <a:r>
              <a:rPr lang="es-ES" sz="1000" dirty="0">
                <a:solidFill>
                  <a:srgbClr val="222222"/>
                </a:solidFill>
                <a:latin typeface="PT Sans" panose="020B0503020203020204" pitchFamily="34" charset="0"/>
              </a:rPr>
              <a:t> la tasa de reemplazo máxima es 80%</a:t>
            </a:r>
            <a:endParaRPr lang="es-CO" sz="1000" dirty="0">
              <a:solidFill>
                <a:srgbClr val="222222"/>
              </a:solidFill>
              <a:latin typeface="PT Sans" panose="020B0503020203020204" pitchFamily="34" charset="0"/>
            </a:endParaRPr>
          </a:p>
        </p:txBody>
      </p:sp>
    </p:spTree>
    <p:extLst>
      <p:ext uri="{BB962C8B-B14F-4D97-AF65-F5344CB8AC3E}">
        <p14:creationId xmlns:p14="http://schemas.microsoft.com/office/powerpoint/2010/main" val="150101022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6AF79E-DD26-1265-E20F-B26A03CDE14C}"/>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64470B42-3170-9A81-8106-29C252B7CA7C}"/>
              </a:ext>
            </a:extLst>
          </p:cNvPr>
          <p:cNvSpPr>
            <a:spLocks noGrp="1"/>
          </p:cNvSpPr>
          <p:nvPr>
            <p:ph type="title"/>
          </p:nvPr>
        </p:nvSpPr>
        <p:spPr>
          <a:xfrm>
            <a:off x="720000" y="445024"/>
            <a:ext cx="8005359" cy="4556633"/>
          </a:xfrm>
        </p:spPr>
        <p:txBody>
          <a:bodyPr/>
          <a:lstStyle/>
          <a:p>
            <a:r>
              <a:rPr lang="es-ES" b="1" dirty="0">
                <a:latin typeface="PT Sans" panose="020B0503020203020204" pitchFamily="34" charset="0"/>
              </a:rPr>
              <a:t>TENER EN CUENTA….</a:t>
            </a:r>
            <a:br>
              <a:rPr lang="es-ES" dirty="0">
                <a:latin typeface="PT Sans" panose="020B0503020203020204" pitchFamily="34" charset="0"/>
              </a:rPr>
            </a:br>
            <a:r>
              <a:rPr lang="es-ES" sz="1800" dirty="0">
                <a:latin typeface="PT Sans" panose="020B0503020203020204" pitchFamily="34" charset="0"/>
              </a:rPr>
              <a:t>A partir de la expedición de la </a:t>
            </a:r>
            <a:r>
              <a:rPr lang="es-ES" sz="1800" b="1" dirty="0">
                <a:latin typeface="PT Sans" panose="020B0503020203020204" pitchFamily="34" charset="0"/>
              </a:rPr>
              <a:t>Ley 2381 del 16 de julio de 2024 </a:t>
            </a:r>
            <a:r>
              <a:rPr lang="es-ES" sz="1800" dirty="0">
                <a:latin typeface="PT Sans" panose="020B0503020203020204" pitchFamily="34" charset="0"/>
              </a:rPr>
              <a:t>reforma pensional que empezaba  a regir  desde el </a:t>
            </a:r>
            <a:r>
              <a:rPr lang="es-ES" sz="1800" b="1" dirty="0">
                <a:latin typeface="PT Sans" panose="020B0503020203020204" pitchFamily="34" charset="0"/>
              </a:rPr>
              <a:t>1 de Julio de 2025*</a:t>
            </a:r>
            <a:r>
              <a:rPr lang="es-ES" sz="1800" dirty="0">
                <a:latin typeface="PT Sans" panose="020B0503020203020204" pitchFamily="34" charset="0"/>
              </a:rPr>
              <a:t>,  se establece el </a:t>
            </a:r>
            <a:r>
              <a:rPr lang="es-ES" sz="1800" b="1" dirty="0">
                <a:latin typeface="PT Sans" panose="020B0503020203020204" pitchFamily="34" charset="0"/>
              </a:rPr>
              <a:t>sistema de Pilares </a:t>
            </a:r>
            <a:r>
              <a:rPr lang="es-ES" sz="1800" dirty="0">
                <a:latin typeface="PT Sans" panose="020B0503020203020204" pitchFamily="34" charset="0"/>
              </a:rPr>
              <a:t>cuyo objetivo es garantizar el amparo contra las contingencias derivadas de la vejez, la invalidez y la muerte mediante el reconocimiento de los derechos de las personas que cobije esta ley.</a:t>
            </a:r>
            <a:br>
              <a:rPr lang="es-ES" sz="1800" dirty="0">
                <a:latin typeface="PT Sans" panose="020B0503020203020204" pitchFamily="34" charset="0"/>
              </a:rPr>
            </a:br>
            <a:br>
              <a:rPr lang="es-ES" sz="1800" dirty="0">
                <a:latin typeface="PT Sans" panose="020B0503020203020204" pitchFamily="34" charset="0"/>
              </a:rPr>
            </a:br>
            <a:r>
              <a:rPr lang="es-ES" sz="1800" b="1" dirty="0">
                <a:latin typeface="PT Sans" panose="020B0503020203020204" pitchFamily="34" charset="0"/>
              </a:rPr>
              <a:t>REGIMEN DE TRANSICION</a:t>
            </a:r>
            <a:br>
              <a:rPr lang="es-ES" sz="1800" dirty="0">
                <a:latin typeface="PT Sans" panose="020B0503020203020204" pitchFamily="34" charset="0"/>
              </a:rPr>
            </a:br>
            <a:r>
              <a:rPr lang="es-ES" sz="1800" dirty="0">
                <a:latin typeface="PT Sans" panose="020B0503020203020204" pitchFamily="34" charset="0"/>
              </a:rPr>
              <a:t>Aquellos aportantes que a fecha 1 de Julio de 2025, cumplan las siguientes condiciones, no les aplicara la Ley 2381 de 2024 y continuaran bajo las condiciones de la Ley 100 de 1993.</a:t>
            </a:r>
            <a:br>
              <a:rPr lang="es-ES" sz="1800" dirty="0">
                <a:latin typeface="PT Sans" panose="020B0503020203020204" pitchFamily="34" charset="0"/>
              </a:rPr>
            </a:br>
            <a:br>
              <a:rPr lang="es-ES" sz="1800" dirty="0">
                <a:latin typeface="PT Sans" panose="020B0503020203020204" pitchFamily="34" charset="0"/>
              </a:rPr>
            </a:br>
            <a:r>
              <a:rPr lang="es-ES" sz="1800" dirty="0">
                <a:latin typeface="PT Sans" panose="020B0503020203020204" pitchFamily="34" charset="0"/>
              </a:rPr>
              <a:t>	</a:t>
            </a:r>
            <a:r>
              <a:rPr lang="es-ES" sz="1800" b="1" dirty="0">
                <a:latin typeface="PT Sans" panose="020B0503020203020204" pitchFamily="34" charset="0"/>
              </a:rPr>
              <a:t>: </a:t>
            </a:r>
            <a:r>
              <a:rPr lang="es-ES" sz="1800" dirty="0">
                <a:latin typeface="PT Sans" panose="020B0503020203020204" pitchFamily="34" charset="0"/>
              </a:rPr>
              <a:t>750 semanas o más , sin importar la edad</a:t>
            </a:r>
            <a:br>
              <a:rPr lang="es-ES" sz="1800" dirty="0">
                <a:latin typeface="PT Sans" panose="020B0503020203020204" pitchFamily="34" charset="0"/>
              </a:rPr>
            </a:br>
            <a:br>
              <a:rPr lang="es-ES" sz="1800" dirty="0">
                <a:latin typeface="PT Sans" panose="020B0503020203020204" pitchFamily="34" charset="0"/>
              </a:rPr>
            </a:br>
            <a:r>
              <a:rPr lang="es-ES" sz="1800" dirty="0">
                <a:latin typeface="PT Sans" panose="020B0503020203020204" pitchFamily="34" charset="0"/>
              </a:rPr>
              <a:t>	</a:t>
            </a:r>
            <a:r>
              <a:rPr lang="es-ES" sz="1800" b="1" dirty="0">
                <a:latin typeface="PT Sans" panose="020B0503020203020204" pitchFamily="34" charset="0"/>
              </a:rPr>
              <a:t>: </a:t>
            </a:r>
            <a:r>
              <a:rPr lang="es-ES" sz="1800" dirty="0">
                <a:latin typeface="PT Sans" panose="020B0503020203020204" pitchFamily="34" charset="0"/>
              </a:rPr>
              <a:t>900 semanas o más, sin importar la edad</a:t>
            </a:r>
            <a:endParaRPr lang="es-CO" dirty="0">
              <a:latin typeface="PT Sans" panose="020B0503020203020204" pitchFamily="34" charset="0"/>
            </a:endParaRPr>
          </a:p>
        </p:txBody>
      </p:sp>
      <p:pic>
        <p:nvPicPr>
          <p:cNvPr id="5" name="Imagen 4">
            <a:extLst>
              <a:ext uri="{FF2B5EF4-FFF2-40B4-BE49-F238E27FC236}">
                <a16:creationId xmlns:a16="http://schemas.microsoft.com/office/drawing/2014/main" id="{40E3AE96-C57E-75AB-037F-1AC77653E83A}"/>
              </a:ext>
            </a:extLst>
          </p:cNvPr>
          <p:cNvPicPr>
            <a:picLocks noChangeAspect="1"/>
          </p:cNvPicPr>
          <p:nvPr/>
        </p:nvPicPr>
        <p:blipFill>
          <a:blip r:embed="rId2"/>
          <a:stretch>
            <a:fillRect/>
          </a:stretch>
        </p:blipFill>
        <p:spPr>
          <a:xfrm>
            <a:off x="1256197" y="4509407"/>
            <a:ext cx="255455" cy="378137"/>
          </a:xfrm>
          <a:prstGeom prst="rect">
            <a:avLst/>
          </a:prstGeom>
        </p:spPr>
      </p:pic>
      <p:pic>
        <p:nvPicPr>
          <p:cNvPr id="7" name="Imagen 6">
            <a:extLst>
              <a:ext uri="{FF2B5EF4-FFF2-40B4-BE49-F238E27FC236}">
                <a16:creationId xmlns:a16="http://schemas.microsoft.com/office/drawing/2014/main" id="{0BFA62AD-E22B-BA81-0925-47D32FEA002F}"/>
              </a:ext>
            </a:extLst>
          </p:cNvPr>
          <p:cNvPicPr>
            <a:picLocks noChangeAspect="1"/>
          </p:cNvPicPr>
          <p:nvPr/>
        </p:nvPicPr>
        <p:blipFill>
          <a:blip r:embed="rId3"/>
          <a:stretch>
            <a:fillRect/>
          </a:stretch>
        </p:blipFill>
        <p:spPr>
          <a:xfrm>
            <a:off x="1256197" y="4017157"/>
            <a:ext cx="255455" cy="378137"/>
          </a:xfrm>
          <a:prstGeom prst="rect">
            <a:avLst/>
          </a:prstGeom>
        </p:spPr>
      </p:pic>
      <p:sp>
        <p:nvSpPr>
          <p:cNvPr id="3" name="CuadroTexto 2">
            <a:extLst>
              <a:ext uri="{FF2B5EF4-FFF2-40B4-BE49-F238E27FC236}">
                <a16:creationId xmlns:a16="http://schemas.microsoft.com/office/drawing/2014/main" id="{57286D3F-F90C-7B5E-29C7-0681872421A8}"/>
              </a:ext>
            </a:extLst>
          </p:cNvPr>
          <p:cNvSpPr txBox="1"/>
          <p:nvPr/>
        </p:nvSpPr>
        <p:spPr>
          <a:xfrm>
            <a:off x="6439437" y="4092118"/>
            <a:ext cx="2704563" cy="954107"/>
          </a:xfrm>
          <a:prstGeom prst="rect">
            <a:avLst/>
          </a:prstGeom>
          <a:noFill/>
        </p:spPr>
        <p:txBody>
          <a:bodyPr wrap="square" rtlCol="0">
            <a:spAutoFit/>
          </a:bodyPr>
          <a:lstStyle/>
          <a:p>
            <a:r>
              <a:rPr lang="es-CO" dirty="0"/>
              <a:t>*</a:t>
            </a:r>
            <a:r>
              <a:rPr lang="es-CO" b="1" dirty="0"/>
              <a:t>Mediante Auto A-841 de 2025 se informó de la suspensión de la entrada en vigencia de Ley salvo dos artículos</a:t>
            </a:r>
          </a:p>
        </p:txBody>
      </p:sp>
    </p:spTree>
    <p:extLst>
      <p:ext uri="{BB962C8B-B14F-4D97-AF65-F5344CB8AC3E}">
        <p14:creationId xmlns:p14="http://schemas.microsoft.com/office/powerpoint/2010/main" val="182035738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8841D4A-CAED-C31A-E7F6-933627A2D69E}"/>
              </a:ext>
            </a:extLst>
          </p:cNvPr>
          <p:cNvSpPr>
            <a:spLocks noGrp="1"/>
          </p:cNvSpPr>
          <p:nvPr>
            <p:ph type="title"/>
          </p:nvPr>
        </p:nvSpPr>
        <p:spPr>
          <a:xfrm>
            <a:off x="720000" y="445025"/>
            <a:ext cx="8225696" cy="338746"/>
          </a:xfrm>
        </p:spPr>
        <p:txBody>
          <a:bodyPr/>
          <a:lstStyle/>
          <a:p>
            <a:r>
              <a:rPr lang="es-ES" b="1" dirty="0"/>
              <a:t>SISTEMA DE PILARES (Ley 2381)</a:t>
            </a:r>
            <a:br>
              <a:rPr lang="es-ES" b="1" dirty="0"/>
            </a:br>
            <a:endParaRPr lang="es-CO" b="1" dirty="0"/>
          </a:p>
        </p:txBody>
      </p:sp>
      <p:grpSp>
        <p:nvGrpSpPr>
          <p:cNvPr id="7" name="Grupo 6">
            <a:extLst>
              <a:ext uri="{FF2B5EF4-FFF2-40B4-BE49-F238E27FC236}">
                <a16:creationId xmlns:a16="http://schemas.microsoft.com/office/drawing/2014/main" id="{E89B18C8-DC95-9114-E707-56207177D4B6}"/>
              </a:ext>
            </a:extLst>
          </p:cNvPr>
          <p:cNvGrpSpPr/>
          <p:nvPr/>
        </p:nvGrpSpPr>
        <p:grpSpPr>
          <a:xfrm>
            <a:off x="507774" y="735645"/>
            <a:ext cx="424451" cy="1842261"/>
            <a:chOff x="7763898" y="1386233"/>
            <a:chExt cx="1028700" cy="2602267"/>
          </a:xfrm>
        </p:grpSpPr>
        <p:pic>
          <p:nvPicPr>
            <p:cNvPr id="3" name="Imagen 2">
              <a:extLst>
                <a:ext uri="{FF2B5EF4-FFF2-40B4-BE49-F238E27FC236}">
                  <a16:creationId xmlns:a16="http://schemas.microsoft.com/office/drawing/2014/main" id="{3A226B34-6E9A-A160-F451-9AB9BD17C4FD}"/>
                </a:ext>
              </a:extLst>
            </p:cNvPr>
            <p:cNvPicPr>
              <a:picLocks noChangeAspect="1"/>
            </p:cNvPicPr>
            <p:nvPr/>
          </p:nvPicPr>
          <p:blipFill>
            <a:blip r:embed="rId2"/>
            <a:stretch>
              <a:fillRect/>
            </a:stretch>
          </p:blipFill>
          <p:spPr>
            <a:xfrm>
              <a:off x="7763898" y="2063092"/>
              <a:ext cx="1028700" cy="876300"/>
            </a:xfrm>
            <a:prstGeom prst="rect">
              <a:avLst/>
            </a:prstGeom>
          </p:spPr>
        </p:pic>
        <p:pic>
          <p:nvPicPr>
            <p:cNvPr id="5" name="Imagen 4">
              <a:extLst>
                <a:ext uri="{FF2B5EF4-FFF2-40B4-BE49-F238E27FC236}">
                  <a16:creationId xmlns:a16="http://schemas.microsoft.com/office/drawing/2014/main" id="{46094D00-E032-E134-DC61-0DE72107CF00}"/>
                </a:ext>
              </a:extLst>
            </p:cNvPr>
            <p:cNvPicPr>
              <a:picLocks noChangeAspect="1"/>
            </p:cNvPicPr>
            <p:nvPr/>
          </p:nvPicPr>
          <p:blipFill rotWithShape="1">
            <a:blip r:embed="rId3"/>
            <a:srcRect l="13477" r="20285" b="50000"/>
            <a:stretch/>
          </p:blipFill>
          <p:spPr>
            <a:xfrm>
              <a:off x="7862737" y="1386233"/>
              <a:ext cx="896679" cy="676859"/>
            </a:xfrm>
            <a:prstGeom prst="rect">
              <a:avLst/>
            </a:prstGeom>
          </p:spPr>
        </p:pic>
        <p:sp>
          <p:nvSpPr>
            <p:cNvPr id="6" name="CuadroTexto 5">
              <a:extLst>
                <a:ext uri="{FF2B5EF4-FFF2-40B4-BE49-F238E27FC236}">
                  <a16:creationId xmlns:a16="http://schemas.microsoft.com/office/drawing/2014/main" id="{D2423EA1-5D21-5160-ABC9-E9204E2BF80C}"/>
                </a:ext>
              </a:extLst>
            </p:cNvPr>
            <p:cNvSpPr txBox="1"/>
            <p:nvPr/>
          </p:nvSpPr>
          <p:spPr>
            <a:xfrm rot="16200000">
              <a:off x="7604364" y="2998290"/>
              <a:ext cx="1309085" cy="671335"/>
            </a:xfrm>
            <a:prstGeom prst="rect">
              <a:avLst/>
            </a:prstGeom>
            <a:noFill/>
          </p:spPr>
          <p:txBody>
            <a:bodyPr wrap="square" rtlCol="0">
              <a:spAutoFit/>
            </a:bodyPr>
            <a:lstStyle/>
            <a:p>
              <a:r>
                <a:rPr lang="es-MX" sz="1200" b="1" dirty="0">
                  <a:solidFill>
                    <a:srgbClr val="4D4D4D"/>
                  </a:solidFill>
                  <a:latin typeface="PT Sans" panose="020B0503020203020204" pitchFamily="34" charset="0"/>
                  <a:ea typeface="Verdana" panose="020B0604030504040204" pitchFamily="34" charset="0"/>
                </a:rPr>
                <a:t>Solidario</a:t>
              </a:r>
              <a:endParaRPr lang="es-CO" sz="1200" b="1" dirty="0">
                <a:solidFill>
                  <a:srgbClr val="4D4D4D"/>
                </a:solidFill>
                <a:latin typeface="PT Sans" panose="020B0503020203020204" pitchFamily="34" charset="0"/>
                <a:ea typeface="Verdana" panose="020B0604030504040204" pitchFamily="34" charset="0"/>
              </a:endParaRPr>
            </a:p>
          </p:txBody>
        </p:sp>
      </p:grpSp>
      <p:sp>
        <p:nvSpPr>
          <p:cNvPr id="8" name="CuadroTexto 7">
            <a:extLst>
              <a:ext uri="{FF2B5EF4-FFF2-40B4-BE49-F238E27FC236}">
                <a16:creationId xmlns:a16="http://schemas.microsoft.com/office/drawing/2014/main" id="{D3F07BEB-4AC3-5495-8567-172F6E257D10}"/>
              </a:ext>
            </a:extLst>
          </p:cNvPr>
          <p:cNvSpPr txBox="1"/>
          <p:nvPr/>
        </p:nvSpPr>
        <p:spPr>
          <a:xfrm>
            <a:off x="1216909" y="797951"/>
            <a:ext cx="2894456" cy="1938992"/>
          </a:xfrm>
          <a:prstGeom prst="rect">
            <a:avLst/>
          </a:prstGeom>
          <a:noFill/>
        </p:spPr>
        <p:txBody>
          <a:bodyPr wrap="square" rtlCol="0">
            <a:spAutoFit/>
          </a:bodyPr>
          <a:lstStyle/>
          <a:p>
            <a:pPr algn="just"/>
            <a:r>
              <a:rPr lang="es-ES" sz="1200" dirty="0">
                <a:latin typeface="PT Sans" panose="020B0503020203020204" pitchFamily="34" charset="0"/>
              </a:rPr>
              <a:t>Integrado por personas colombianas residentes en el territorio nacional en condición de pobreza y vulnerabilidad, este pilar les garantiza una Renta Básica Solidaria, para:</a:t>
            </a:r>
            <a:br>
              <a:rPr lang="es-ES" sz="1200" dirty="0">
                <a:latin typeface="PT Sans" panose="020B0503020203020204" pitchFamily="34" charset="0"/>
              </a:rPr>
            </a:br>
            <a:r>
              <a:rPr lang="es-ES" sz="1200" dirty="0">
                <a:latin typeface="PT Sans" panose="020B0503020203020204" pitchFamily="34" charset="0"/>
              </a:rPr>
              <a:t>Adultos mayores pobres</a:t>
            </a:r>
            <a:br>
              <a:rPr lang="es-ES" sz="1200" dirty="0">
                <a:latin typeface="PT Sans" panose="020B0503020203020204" pitchFamily="34" charset="0"/>
              </a:rPr>
            </a:br>
            <a:r>
              <a:rPr lang="es-ES" sz="1200" dirty="0">
                <a:latin typeface="PT Sans" panose="020B0503020203020204" pitchFamily="34" charset="0"/>
              </a:rPr>
              <a:t>Hombres Mayores de 55 años y Mujeres Mayores de 50 años con discapacidad o perdida de capacidad laboral más del 50% y no posean una fuente de ingresos</a:t>
            </a:r>
            <a:endParaRPr lang="es-CO" sz="1200" dirty="0">
              <a:latin typeface="PT Sans" panose="020B0503020203020204" pitchFamily="34" charset="0"/>
            </a:endParaRPr>
          </a:p>
        </p:txBody>
      </p:sp>
      <p:grpSp>
        <p:nvGrpSpPr>
          <p:cNvPr id="12" name="Grupo 11">
            <a:extLst>
              <a:ext uri="{FF2B5EF4-FFF2-40B4-BE49-F238E27FC236}">
                <a16:creationId xmlns:a16="http://schemas.microsoft.com/office/drawing/2014/main" id="{1DF2A77C-9BDD-80AC-D442-EC174493CB0E}"/>
              </a:ext>
            </a:extLst>
          </p:cNvPr>
          <p:cNvGrpSpPr/>
          <p:nvPr/>
        </p:nvGrpSpPr>
        <p:grpSpPr>
          <a:xfrm>
            <a:off x="4727088" y="614398"/>
            <a:ext cx="437435" cy="2401445"/>
            <a:chOff x="6898391" y="783771"/>
            <a:chExt cx="1028700" cy="2861026"/>
          </a:xfrm>
        </p:grpSpPr>
        <p:pic>
          <p:nvPicPr>
            <p:cNvPr id="9" name="Imagen 8">
              <a:extLst>
                <a:ext uri="{FF2B5EF4-FFF2-40B4-BE49-F238E27FC236}">
                  <a16:creationId xmlns:a16="http://schemas.microsoft.com/office/drawing/2014/main" id="{6B4E8DDB-518D-1E73-18CB-5B1565B65CE0}"/>
                </a:ext>
              </a:extLst>
            </p:cNvPr>
            <p:cNvPicPr>
              <a:picLocks noChangeAspect="1"/>
            </p:cNvPicPr>
            <p:nvPr/>
          </p:nvPicPr>
          <p:blipFill>
            <a:blip r:embed="rId2"/>
            <a:stretch>
              <a:fillRect/>
            </a:stretch>
          </p:blipFill>
          <p:spPr>
            <a:xfrm>
              <a:off x="6898391" y="1454228"/>
              <a:ext cx="1028700" cy="876300"/>
            </a:xfrm>
            <a:prstGeom prst="rect">
              <a:avLst/>
            </a:prstGeom>
          </p:spPr>
        </p:pic>
        <p:pic>
          <p:nvPicPr>
            <p:cNvPr id="10" name="Imagen 9">
              <a:extLst>
                <a:ext uri="{FF2B5EF4-FFF2-40B4-BE49-F238E27FC236}">
                  <a16:creationId xmlns:a16="http://schemas.microsoft.com/office/drawing/2014/main" id="{4278873F-BBA9-FB67-5484-9ABB0C6C399B}"/>
                </a:ext>
              </a:extLst>
            </p:cNvPr>
            <p:cNvPicPr>
              <a:picLocks noChangeAspect="1"/>
            </p:cNvPicPr>
            <p:nvPr/>
          </p:nvPicPr>
          <p:blipFill rotWithShape="1">
            <a:blip r:embed="rId3"/>
            <a:srcRect t="50000" r="50000"/>
            <a:stretch/>
          </p:blipFill>
          <p:spPr>
            <a:xfrm>
              <a:off x="7121965" y="783771"/>
              <a:ext cx="676860" cy="676860"/>
            </a:xfrm>
            <a:prstGeom prst="rect">
              <a:avLst/>
            </a:prstGeom>
          </p:spPr>
        </p:pic>
        <p:sp>
          <p:nvSpPr>
            <p:cNvPr id="11" name="CuadroTexto 10">
              <a:extLst>
                <a:ext uri="{FF2B5EF4-FFF2-40B4-BE49-F238E27FC236}">
                  <a16:creationId xmlns:a16="http://schemas.microsoft.com/office/drawing/2014/main" id="{CA4FD357-5E9D-4BF2-96DD-D73F2D870FD2}"/>
                </a:ext>
              </a:extLst>
            </p:cNvPr>
            <p:cNvSpPr txBox="1"/>
            <p:nvPr/>
          </p:nvSpPr>
          <p:spPr>
            <a:xfrm rot="16200000">
              <a:off x="6135937" y="2121620"/>
              <a:ext cx="2431134" cy="615219"/>
            </a:xfrm>
            <a:prstGeom prst="rect">
              <a:avLst/>
            </a:prstGeom>
            <a:noFill/>
          </p:spPr>
          <p:txBody>
            <a:bodyPr wrap="square" rtlCol="0">
              <a:spAutoFit/>
            </a:bodyPr>
            <a:lstStyle/>
            <a:p>
              <a:r>
                <a:rPr lang="es-MX" sz="1100" b="1" dirty="0">
                  <a:solidFill>
                    <a:srgbClr val="4D4D4D"/>
                  </a:solidFill>
                  <a:latin typeface="PT Sans" panose="020B0503020203020204" pitchFamily="34" charset="0"/>
                  <a:ea typeface="Verdana" panose="020B0604030504040204" pitchFamily="34" charset="0"/>
                </a:rPr>
                <a:t>Semicontributivo</a:t>
              </a:r>
            </a:p>
          </p:txBody>
        </p:sp>
      </p:grpSp>
      <p:sp>
        <p:nvSpPr>
          <p:cNvPr id="14" name="CuadroTexto 13">
            <a:extLst>
              <a:ext uri="{FF2B5EF4-FFF2-40B4-BE49-F238E27FC236}">
                <a16:creationId xmlns:a16="http://schemas.microsoft.com/office/drawing/2014/main" id="{9EA34705-F3ED-6484-9C00-6B063420BFF4}"/>
              </a:ext>
            </a:extLst>
          </p:cNvPr>
          <p:cNvSpPr txBox="1"/>
          <p:nvPr/>
        </p:nvSpPr>
        <p:spPr>
          <a:xfrm>
            <a:off x="5287957" y="1177156"/>
            <a:ext cx="3588848" cy="1231106"/>
          </a:xfrm>
          <a:prstGeom prst="rect">
            <a:avLst/>
          </a:prstGeom>
          <a:noFill/>
        </p:spPr>
        <p:txBody>
          <a:bodyPr wrap="square">
            <a:spAutoFit/>
          </a:bodyPr>
          <a:lstStyle/>
          <a:p>
            <a:pPr algn="just"/>
            <a:r>
              <a:rPr lang="es-ES" sz="1200" dirty="0">
                <a:latin typeface="PT Sans" panose="020B0503020203020204" pitchFamily="34" charset="0"/>
              </a:rPr>
              <a:t>Integrado por personas afiliadas al sistema y que siendo Hombres tengan 65 años o mas o Mujeres 60 años o mas y no cumplan los requisitos para acceder a una pensión y que cuenten entre 300 y menos de 1000 semanas, tendrán derecho a una renta vitalicia que no será heredable</a:t>
            </a:r>
            <a:r>
              <a:rPr lang="es-ES" sz="1400" dirty="0"/>
              <a:t>.</a:t>
            </a:r>
            <a:endParaRPr lang="es-CO" dirty="0"/>
          </a:p>
        </p:txBody>
      </p:sp>
      <p:grpSp>
        <p:nvGrpSpPr>
          <p:cNvPr id="18" name="Grupo 17">
            <a:extLst>
              <a:ext uri="{FF2B5EF4-FFF2-40B4-BE49-F238E27FC236}">
                <a16:creationId xmlns:a16="http://schemas.microsoft.com/office/drawing/2014/main" id="{05F6696C-433D-073F-6708-CA96AB26241B}"/>
              </a:ext>
            </a:extLst>
          </p:cNvPr>
          <p:cNvGrpSpPr/>
          <p:nvPr/>
        </p:nvGrpSpPr>
        <p:grpSpPr>
          <a:xfrm>
            <a:off x="471758" y="2871898"/>
            <a:ext cx="440655" cy="2271602"/>
            <a:chOff x="994201" y="1496765"/>
            <a:chExt cx="1028700" cy="2715379"/>
          </a:xfrm>
        </p:grpSpPr>
        <p:pic>
          <p:nvPicPr>
            <p:cNvPr id="15" name="Imagen 14">
              <a:extLst>
                <a:ext uri="{FF2B5EF4-FFF2-40B4-BE49-F238E27FC236}">
                  <a16:creationId xmlns:a16="http://schemas.microsoft.com/office/drawing/2014/main" id="{F16E1A7E-91DF-AC8C-8F8A-6BCD82CB42BB}"/>
                </a:ext>
              </a:extLst>
            </p:cNvPr>
            <p:cNvPicPr>
              <a:picLocks noChangeAspect="1"/>
            </p:cNvPicPr>
            <p:nvPr/>
          </p:nvPicPr>
          <p:blipFill>
            <a:blip r:embed="rId2"/>
            <a:stretch>
              <a:fillRect/>
            </a:stretch>
          </p:blipFill>
          <p:spPr>
            <a:xfrm>
              <a:off x="994201" y="2173626"/>
              <a:ext cx="1028700" cy="876300"/>
            </a:xfrm>
            <a:prstGeom prst="rect">
              <a:avLst/>
            </a:prstGeom>
          </p:spPr>
        </p:pic>
        <p:pic>
          <p:nvPicPr>
            <p:cNvPr id="16" name="Imagen 15">
              <a:extLst>
                <a:ext uri="{FF2B5EF4-FFF2-40B4-BE49-F238E27FC236}">
                  <a16:creationId xmlns:a16="http://schemas.microsoft.com/office/drawing/2014/main" id="{F1826B17-ECF8-500B-6AFF-AFB3BE4FD527}"/>
                </a:ext>
              </a:extLst>
            </p:cNvPr>
            <p:cNvPicPr>
              <a:picLocks noChangeAspect="1"/>
            </p:cNvPicPr>
            <p:nvPr/>
          </p:nvPicPr>
          <p:blipFill rotWithShape="1">
            <a:blip r:embed="rId3"/>
            <a:srcRect l="51672" t="51635"/>
            <a:stretch/>
          </p:blipFill>
          <p:spPr>
            <a:xfrm>
              <a:off x="1216909" y="1496765"/>
              <a:ext cx="676352" cy="676861"/>
            </a:xfrm>
            <a:prstGeom prst="rect">
              <a:avLst/>
            </a:prstGeom>
          </p:spPr>
        </p:pic>
        <p:sp>
          <p:nvSpPr>
            <p:cNvPr id="17" name="CuadroTexto 16">
              <a:extLst>
                <a:ext uri="{FF2B5EF4-FFF2-40B4-BE49-F238E27FC236}">
                  <a16:creationId xmlns:a16="http://schemas.microsoft.com/office/drawing/2014/main" id="{A152FEDF-E5D3-0234-4F77-13D1A9202CA5}"/>
                </a:ext>
              </a:extLst>
            </p:cNvPr>
            <p:cNvSpPr txBox="1"/>
            <p:nvPr/>
          </p:nvSpPr>
          <p:spPr>
            <a:xfrm rot="16200000">
              <a:off x="247165" y="3103899"/>
              <a:ext cx="1939490" cy="277000"/>
            </a:xfrm>
            <a:prstGeom prst="rect">
              <a:avLst/>
            </a:prstGeom>
            <a:noFill/>
          </p:spPr>
          <p:txBody>
            <a:bodyPr wrap="square" rtlCol="0">
              <a:spAutoFit/>
            </a:bodyPr>
            <a:lstStyle/>
            <a:p>
              <a:r>
                <a:rPr lang="es-MX" sz="1200" b="1" dirty="0">
                  <a:solidFill>
                    <a:srgbClr val="4D4D4D"/>
                  </a:solidFill>
                  <a:latin typeface="PT Sans" panose="020B0503020203020204" pitchFamily="34" charset="0"/>
                  <a:ea typeface="Verdana" panose="020B0604030504040204" pitchFamily="34" charset="0"/>
                </a:rPr>
                <a:t>Contributivo</a:t>
              </a:r>
            </a:p>
          </p:txBody>
        </p:sp>
      </p:grpSp>
      <p:sp>
        <p:nvSpPr>
          <p:cNvPr id="20" name="CuadroTexto 19">
            <a:extLst>
              <a:ext uri="{FF2B5EF4-FFF2-40B4-BE49-F238E27FC236}">
                <a16:creationId xmlns:a16="http://schemas.microsoft.com/office/drawing/2014/main" id="{29F52143-9926-3943-7A8E-58D6E99453BE}"/>
              </a:ext>
            </a:extLst>
          </p:cNvPr>
          <p:cNvSpPr txBox="1"/>
          <p:nvPr/>
        </p:nvSpPr>
        <p:spPr>
          <a:xfrm>
            <a:off x="1216909" y="2975901"/>
            <a:ext cx="2894456" cy="1938992"/>
          </a:xfrm>
          <a:prstGeom prst="rect">
            <a:avLst/>
          </a:prstGeom>
          <a:noFill/>
        </p:spPr>
        <p:txBody>
          <a:bodyPr wrap="square">
            <a:spAutoFit/>
          </a:bodyPr>
          <a:lstStyle/>
          <a:p>
            <a:pPr algn="just"/>
            <a:r>
              <a:rPr lang="es-ES" sz="1200" dirty="0">
                <a:latin typeface="PT Sans" panose="020B0503020203020204" pitchFamily="34" charset="0"/>
              </a:rPr>
              <a:t>Integrado por personas colombianas residentes en el territorio nacional en condición de pobreza y vulnerabilidad, este pilar les garantiza una Renta Básica Solidaria, para:</a:t>
            </a:r>
            <a:br>
              <a:rPr lang="es-ES" sz="1200" dirty="0">
                <a:latin typeface="PT Sans" panose="020B0503020203020204" pitchFamily="34" charset="0"/>
              </a:rPr>
            </a:br>
            <a:r>
              <a:rPr lang="es-ES" sz="1200" dirty="0">
                <a:latin typeface="PT Sans" panose="020B0503020203020204" pitchFamily="34" charset="0"/>
              </a:rPr>
              <a:t>Adultos mayores pobres</a:t>
            </a:r>
            <a:br>
              <a:rPr lang="es-ES" sz="1200" dirty="0">
                <a:latin typeface="PT Sans" panose="020B0503020203020204" pitchFamily="34" charset="0"/>
              </a:rPr>
            </a:br>
            <a:r>
              <a:rPr lang="es-ES" sz="1200" dirty="0">
                <a:latin typeface="PT Sans" panose="020B0503020203020204" pitchFamily="34" charset="0"/>
              </a:rPr>
              <a:t>Hombres Mayores de 55 años y Mujeres Mayores de 50 años con discapacidad o perdida de capacidad laboral más del 50% y no posean una fuente de ingresos.</a:t>
            </a:r>
            <a:endParaRPr lang="es-CO" sz="1200" dirty="0">
              <a:latin typeface="PT Sans" panose="020B0503020203020204" pitchFamily="34" charset="0"/>
            </a:endParaRPr>
          </a:p>
        </p:txBody>
      </p:sp>
      <p:grpSp>
        <p:nvGrpSpPr>
          <p:cNvPr id="24" name="Grupo 23">
            <a:extLst>
              <a:ext uri="{FF2B5EF4-FFF2-40B4-BE49-F238E27FC236}">
                <a16:creationId xmlns:a16="http://schemas.microsoft.com/office/drawing/2014/main" id="{DC2520B2-61C3-6695-3F9F-FA8AACE0025E}"/>
              </a:ext>
            </a:extLst>
          </p:cNvPr>
          <p:cNvGrpSpPr/>
          <p:nvPr/>
        </p:nvGrpSpPr>
        <p:grpSpPr>
          <a:xfrm>
            <a:off x="4667111" y="3090501"/>
            <a:ext cx="437435" cy="1824393"/>
            <a:chOff x="6885618" y="2238345"/>
            <a:chExt cx="1028701" cy="2303198"/>
          </a:xfrm>
        </p:grpSpPr>
        <p:pic>
          <p:nvPicPr>
            <p:cNvPr id="21" name="Imagen 20">
              <a:extLst>
                <a:ext uri="{FF2B5EF4-FFF2-40B4-BE49-F238E27FC236}">
                  <a16:creationId xmlns:a16="http://schemas.microsoft.com/office/drawing/2014/main" id="{ACA112A6-D0FF-E1D5-D6F5-DD94911F3D61}"/>
                </a:ext>
              </a:extLst>
            </p:cNvPr>
            <p:cNvPicPr>
              <a:picLocks noChangeAspect="1"/>
            </p:cNvPicPr>
            <p:nvPr/>
          </p:nvPicPr>
          <p:blipFill>
            <a:blip r:embed="rId2"/>
            <a:stretch>
              <a:fillRect/>
            </a:stretch>
          </p:blipFill>
          <p:spPr>
            <a:xfrm>
              <a:off x="6885618" y="2684983"/>
              <a:ext cx="1028701" cy="876300"/>
            </a:xfrm>
            <a:prstGeom prst="rect">
              <a:avLst/>
            </a:prstGeom>
          </p:spPr>
        </p:pic>
        <p:sp>
          <p:nvSpPr>
            <p:cNvPr id="22" name="CuadroTexto 21">
              <a:extLst>
                <a:ext uri="{FF2B5EF4-FFF2-40B4-BE49-F238E27FC236}">
                  <a16:creationId xmlns:a16="http://schemas.microsoft.com/office/drawing/2014/main" id="{66FC2BB7-09FD-BF21-C225-CE6FBDE146E0}"/>
                </a:ext>
              </a:extLst>
            </p:cNvPr>
            <p:cNvSpPr txBox="1"/>
            <p:nvPr/>
          </p:nvSpPr>
          <p:spPr>
            <a:xfrm rot="16200000">
              <a:off x="6430222" y="3246093"/>
              <a:ext cx="1939490" cy="651409"/>
            </a:xfrm>
            <a:prstGeom prst="rect">
              <a:avLst/>
            </a:prstGeom>
            <a:noFill/>
          </p:spPr>
          <p:txBody>
            <a:bodyPr wrap="square" rtlCol="0">
              <a:spAutoFit/>
            </a:bodyPr>
            <a:lstStyle/>
            <a:p>
              <a:r>
                <a:rPr lang="es-MX" sz="1200" b="1" dirty="0">
                  <a:solidFill>
                    <a:srgbClr val="4D4D4D"/>
                  </a:solidFill>
                  <a:latin typeface="PT Sans" panose="020B0503020203020204" pitchFamily="34" charset="0"/>
                  <a:ea typeface="Verdana" panose="020B0604030504040204" pitchFamily="34" charset="0"/>
                </a:rPr>
                <a:t>Voluntario</a:t>
              </a:r>
            </a:p>
          </p:txBody>
        </p:sp>
        <p:sp>
          <p:nvSpPr>
            <p:cNvPr id="23" name="Rectángulo: esquinas redondeadas 22">
              <a:extLst>
                <a:ext uri="{FF2B5EF4-FFF2-40B4-BE49-F238E27FC236}">
                  <a16:creationId xmlns:a16="http://schemas.microsoft.com/office/drawing/2014/main" id="{547049D1-12F4-6757-2565-DEB2447FE76B}"/>
                </a:ext>
              </a:extLst>
            </p:cNvPr>
            <p:cNvSpPr/>
            <p:nvPr/>
          </p:nvSpPr>
          <p:spPr>
            <a:xfrm rot="21011943">
              <a:off x="7138667" y="2238345"/>
              <a:ext cx="593424" cy="371472"/>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s-MX" sz="3200" dirty="0">
                  <a:latin typeface="Arial Rounded MT Bold" panose="020F0704030504030204" pitchFamily="34" charset="0"/>
                </a:rPr>
                <a:t>4</a:t>
              </a:r>
              <a:endParaRPr lang="es-CO" sz="3200" dirty="0">
                <a:latin typeface="Arial Rounded MT Bold" panose="020F0704030504030204" pitchFamily="34" charset="0"/>
              </a:endParaRPr>
            </a:p>
          </p:txBody>
        </p:sp>
      </p:grpSp>
      <p:sp>
        <p:nvSpPr>
          <p:cNvPr id="25" name="CuadroTexto 24">
            <a:extLst>
              <a:ext uri="{FF2B5EF4-FFF2-40B4-BE49-F238E27FC236}">
                <a16:creationId xmlns:a16="http://schemas.microsoft.com/office/drawing/2014/main" id="{7239D9F3-BF44-698D-A94F-657E731ADEBE}"/>
              </a:ext>
            </a:extLst>
          </p:cNvPr>
          <p:cNvSpPr txBox="1"/>
          <p:nvPr/>
        </p:nvSpPr>
        <p:spPr>
          <a:xfrm>
            <a:off x="5232956" y="3081862"/>
            <a:ext cx="3588848" cy="1938992"/>
          </a:xfrm>
          <a:prstGeom prst="rect">
            <a:avLst/>
          </a:prstGeom>
          <a:noFill/>
        </p:spPr>
        <p:txBody>
          <a:bodyPr wrap="square" rtlCol="0">
            <a:spAutoFit/>
          </a:bodyPr>
          <a:lstStyle/>
          <a:p>
            <a:r>
              <a:rPr lang="es-ES" sz="1200" b="0" i="0" dirty="0">
                <a:solidFill>
                  <a:srgbClr val="333333"/>
                </a:solidFill>
                <a:effectLst/>
                <a:latin typeface="PT Sans" panose="020B0503020203020204" pitchFamily="34" charset="0"/>
              </a:rPr>
              <a:t>Las personas que tengan capacidad de pago pueden ahorrar en él para obtener una mejor pensión. Para este pilar no aplicará ninguna de las modificaciones de la reforma pensional.</a:t>
            </a:r>
            <a:br>
              <a:rPr lang="es-ES" sz="1200" b="0" i="0" dirty="0">
                <a:solidFill>
                  <a:srgbClr val="333333"/>
                </a:solidFill>
                <a:effectLst/>
                <a:latin typeface="PT Sans" panose="020B0503020203020204" pitchFamily="34" charset="0"/>
              </a:rPr>
            </a:br>
            <a:r>
              <a:rPr lang="es-ES" sz="1200" b="0" i="0" dirty="0">
                <a:solidFill>
                  <a:srgbClr val="333333"/>
                </a:solidFill>
                <a:effectLst/>
                <a:latin typeface="PT Sans" panose="020B0503020203020204" pitchFamily="34" charset="0"/>
              </a:rPr>
              <a:t>Los dineros que tienen las personas afiliadas en sus cuentas de ahorro continuarán siendo administrados por las AFP y solo se usarán para el reconocimiento de sus pensiones. Estos dineros se trasladarán a Colpensiones solo en el momento </a:t>
            </a:r>
            <a:r>
              <a:rPr lang="es-ES" sz="1200" dirty="0">
                <a:solidFill>
                  <a:srgbClr val="333333"/>
                </a:solidFill>
                <a:latin typeface="PT Sans" panose="020B0503020203020204" pitchFamily="34" charset="0"/>
              </a:rPr>
              <a:t>del </a:t>
            </a:r>
            <a:r>
              <a:rPr lang="es-ES" sz="1200" b="0" i="0" dirty="0">
                <a:solidFill>
                  <a:srgbClr val="333333"/>
                </a:solidFill>
                <a:effectLst/>
                <a:latin typeface="PT Sans" panose="020B0503020203020204" pitchFamily="34" charset="0"/>
              </a:rPr>
              <a:t>reconocimiento pensional.</a:t>
            </a:r>
            <a:endParaRPr lang="es-CO" sz="1200" dirty="0">
              <a:latin typeface="PT Sans" panose="020B0503020203020204" pitchFamily="34" charset="0"/>
            </a:endParaRPr>
          </a:p>
        </p:txBody>
      </p:sp>
    </p:spTree>
    <p:extLst>
      <p:ext uri="{BB962C8B-B14F-4D97-AF65-F5344CB8AC3E}">
        <p14:creationId xmlns:p14="http://schemas.microsoft.com/office/powerpoint/2010/main" val="414551925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2EC12D-5EC2-D26E-D4CB-7BB61D6C8B0B}"/>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663AE032-6517-1119-642D-74C690503395}"/>
              </a:ext>
            </a:extLst>
          </p:cNvPr>
          <p:cNvSpPr>
            <a:spLocks noGrp="1"/>
          </p:cNvSpPr>
          <p:nvPr>
            <p:ph type="title"/>
          </p:nvPr>
        </p:nvSpPr>
        <p:spPr>
          <a:xfrm>
            <a:off x="713124" y="713158"/>
            <a:ext cx="8291798" cy="1061830"/>
          </a:xfrm>
        </p:spPr>
        <p:txBody>
          <a:bodyPr/>
          <a:lstStyle/>
          <a:p>
            <a:r>
              <a:rPr lang="es-ES" sz="2000" b="1" dirty="0">
                <a:latin typeface="PT Sans" panose="020B0503020203020204" pitchFamily="34" charset="0"/>
              </a:rPr>
              <a:t>COMO SE FINANCIA?</a:t>
            </a:r>
            <a:br>
              <a:rPr lang="es-ES" sz="1400" b="1" dirty="0">
                <a:latin typeface="PT Sans" panose="020B0503020203020204" pitchFamily="34" charset="0"/>
              </a:rPr>
            </a:br>
            <a:br>
              <a:rPr lang="es-ES" sz="1400" dirty="0">
                <a:latin typeface="PT Sans" panose="020B0503020203020204" pitchFamily="34" charset="0"/>
              </a:rPr>
            </a:br>
            <a:r>
              <a:rPr lang="es-MX" sz="1400" dirty="0">
                <a:latin typeface="PT Sans" panose="020B0503020203020204" pitchFamily="34" charset="0"/>
              </a:rPr>
              <a:t>APORTES PRIMA MEDIA + AHORRO INDIVIDUAL + EQUIVALECIAS (BEPS, Ahorro Individual y Voluntario)</a:t>
            </a:r>
            <a:br>
              <a:rPr lang="es-MX" sz="1400" dirty="0">
                <a:latin typeface="PT Sans" panose="020B0503020203020204" pitchFamily="34" charset="0"/>
              </a:rPr>
            </a:br>
            <a:br>
              <a:rPr lang="es-MX" sz="1400" dirty="0">
                <a:latin typeface="PT Sans" panose="020B0503020203020204" pitchFamily="34" charset="0"/>
              </a:rPr>
            </a:br>
            <a:r>
              <a:rPr lang="es-MX" sz="1400" dirty="0">
                <a:latin typeface="PT Sans" panose="020B0503020203020204" pitchFamily="34" charset="0"/>
              </a:rPr>
              <a:t> </a:t>
            </a:r>
            <a:br>
              <a:rPr lang="es-MX" sz="1400" dirty="0">
                <a:latin typeface="PT Sans" panose="020B0503020203020204" pitchFamily="34" charset="0"/>
              </a:rPr>
            </a:br>
            <a:r>
              <a:rPr lang="es-MX" sz="1800" b="1" dirty="0">
                <a:latin typeface="PT Sans" panose="020B0503020203020204" pitchFamily="34" charset="0"/>
              </a:rPr>
              <a:t>REQUISITOS:</a:t>
            </a:r>
            <a:br>
              <a:rPr lang="es-MX" sz="1400" dirty="0">
                <a:latin typeface="PT Sans" panose="020B0503020203020204" pitchFamily="34" charset="0"/>
              </a:rPr>
            </a:br>
            <a:br>
              <a:rPr lang="es-CO" sz="1400" dirty="0">
                <a:latin typeface="PT Sans" panose="020B0503020203020204" pitchFamily="34" charset="0"/>
              </a:rPr>
            </a:br>
            <a:endParaRPr lang="es-CO" sz="1400" dirty="0">
              <a:latin typeface="PT Sans" panose="020B0503020203020204" pitchFamily="34" charset="0"/>
            </a:endParaRPr>
          </a:p>
        </p:txBody>
      </p:sp>
      <p:sp>
        <p:nvSpPr>
          <p:cNvPr id="4" name="CuadroTexto 3">
            <a:extLst>
              <a:ext uri="{FF2B5EF4-FFF2-40B4-BE49-F238E27FC236}">
                <a16:creationId xmlns:a16="http://schemas.microsoft.com/office/drawing/2014/main" id="{FA59A45E-7FA6-C5E5-8269-334C735EA748}"/>
              </a:ext>
            </a:extLst>
          </p:cNvPr>
          <p:cNvSpPr txBox="1"/>
          <p:nvPr/>
        </p:nvSpPr>
        <p:spPr>
          <a:xfrm>
            <a:off x="690852" y="2219216"/>
            <a:ext cx="3410522" cy="784830"/>
          </a:xfrm>
          <a:prstGeom prst="rect">
            <a:avLst/>
          </a:prstGeom>
          <a:noFill/>
        </p:spPr>
        <p:txBody>
          <a:bodyPr wrap="square">
            <a:spAutoFit/>
          </a:bodyPr>
          <a:lstStyle/>
          <a:p>
            <a:pPr algn="just"/>
            <a:r>
              <a:rPr lang="es-CO" sz="900" b="1" dirty="0">
                <a:latin typeface="PT Sans" panose="020B0503020203020204" pitchFamily="34" charset="0"/>
              </a:rPr>
              <a:t>COMPONENTE COMPLEMENTARIO PRIMA MEDIA</a:t>
            </a:r>
          </a:p>
          <a:p>
            <a:pPr algn="just"/>
            <a:endParaRPr lang="es-ES" sz="900" dirty="0">
              <a:solidFill>
                <a:srgbClr val="001D35"/>
              </a:solidFill>
              <a:latin typeface="PT Sans" panose="020B0503020203020204" pitchFamily="34" charset="0"/>
            </a:endParaRPr>
          </a:p>
          <a:p>
            <a:pPr algn="just"/>
            <a:endParaRPr lang="es-ES" sz="900" dirty="0">
              <a:solidFill>
                <a:srgbClr val="001D35"/>
              </a:solidFill>
              <a:latin typeface="PT Sans" panose="020B0503020203020204" pitchFamily="34" charset="0"/>
            </a:endParaRPr>
          </a:p>
          <a:p>
            <a:pPr algn="just"/>
            <a:endParaRPr lang="es-ES" sz="900" dirty="0">
              <a:solidFill>
                <a:srgbClr val="001D35"/>
              </a:solidFill>
              <a:latin typeface="PT Sans" panose="020B0503020203020204" pitchFamily="34" charset="0"/>
            </a:endParaRPr>
          </a:p>
          <a:p>
            <a:pPr algn="just"/>
            <a:endParaRPr lang="es-CO" sz="900" dirty="0">
              <a:solidFill>
                <a:srgbClr val="001D35"/>
              </a:solidFill>
              <a:latin typeface="PT Sans" panose="020B0503020203020204" pitchFamily="34" charset="0"/>
            </a:endParaRPr>
          </a:p>
        </p:txBody>
      </p:sp>
      <p:sp>
        <p:nvSpPr>
          <p:cNvPr id="5" name="CuadroTexto 4">
            <a:extLst>
              <a:ext uri="{FF2B5EF4-FFF2-40B4-BE49-F238E27FC236}">
                <a16:creationId xmlns:a16="http://schemas.microsoft.com/office/drawing/2014/main" id="{D710F82B-9ED9-9421-EB34-8783A6B6A6E9}"/>
              </a:ext>
            </a:extLst>
          </p:cNvPr>
          <p:cNvSpPr txBox="1"/>
          <p:nvPr/>
        </p:nvSpPr>
        <p:spPr>
          <a:xfrm>
            <a:off x="5199111" y="2145346"/>
            <a:ext cx="3410522" cy="1477328"/>
          </a:xfrm>
          <a:prstGeom prst="rect">
            <a:avLst/>
          </a:prstGeom>
          <a:noFill/>
        </p:spPr>
        <p:txBody>
          <a:bodyPr wrap="square">
            <a:spAutoFit/>
          </a:bodyPr>
          <a:lstStyle/>
          <a:p>
            <a:pPr algn="just"/>
            <a:r>
              <a:rPr lang="es-CO" sz="900" b="1" dirty="0">
                <a:latin typeface="PT Sans" panose="020B0503020203020204" pitchFamily="34" charset="0"/>
              </a:rPr>
              <a:t>COMPONENTE COMPLEMENTARIO DE AHORRO INDIVIDUAL</a:t>
            </a:r>
          </a:p>
          <a:p>
            <a:pPr algn="just"/>
            <a:endParaRPr lang="es-CO" sz="900" b="1" dirty="0">
              <a:latin typeface="PT Sans" panose="020B0503020203020204" pitchFamily="34" charset="0"/>
            </a:endParaRPr>
          </a:p>
          <a:p>
            <a:pPr algn="just"/>
            <a:endParaRPr lang="es-CO" sz="900" b="1" dirty="0">
              <a:latin typeface="PT Sans" panose="020B0503020203020204" pitchFamily="34" charset="0"/>
            </a:endParaRPr>
          </a:p>
          <a:p>
            <a:pPr algn="just"/>
            <a:r>
              <a:rPr lang="es-MX" sz="900" dirty="0">
                <a:solidFill>
                  <a:srgbClr val="001D35"/>
                </a:solidFill>
                <a:latin typeface="PT Sans" panose="020B0503020203020204" pitchFamily="34" charset="0"/>
              </a:rPr>
              <a:t>Cumplir los requisitos del componente complementario de prima media.</a:t>
            </a:r>
          </a:p>
          <a:p>
            <a:pPr algn="just"/>
            <a:endParaRPr lang="es-MX" sz="900" dirty="0">
              <a:solidFill>
                <a:srgbClr val="001D35"/>
              </a:solidFill>
              <a:latin typeface="PT Sans" panose="020B0503020203020204" pitchFamily="34" charset="0"/>
            </a:endParaRPr>
          </a:p>
          <a:p>
            <a:pPr algn="just"/>
            <a:r>
              <a:rPr lang="es-MX" sz="900" dirty="0">
                <a:solidFill>
                  <a:srgbClr val="001D35"/>
                </a:solidFill>
                <a:latin typeface="PT Sans" panose="020B0503020203020204" pitchFamily="34" charset="0"/>
              </a:rPr>
              <a:t>Contar con ahorro (cotizaciones desde 2.3 hasta 25 SMMLV más rendimientos financieros y bono pensional, si aplica)</a:t>
            </a:r>
          </a:p>
          <a:p>
            <a:pPr algn="just"/>
            <a:endParaRPr lang="es-ES" sz="900" dirty="0">
              <a:solidFill>
                <a:srgbClr val="001D35"/>
              </a:solidFill>
              <a:latin typeface="PT Sans" panose="020B0503020203020204" pitchFamily="34" charset="0"/>
            </a:endParaRPr>
          </a:p>
          <a:p>
            <a:pPr algn="just"/>
            <a:endParaRPr lang="es-CO" sz="900" dirty="0">
              <a:solidFill>
                <a:srgbClr val="001D35"/>
              </a:solidFill>
              <a:latin typeface="PT Sans" panose="020B0503020203020204" pitchFamily="34" charset="0"/>
            </a:endParaRPr>
          </a:p>
        </p:txBody>
      </p:sp>
      <p:grpSp>
        <p:nvGrpSpPr>
          <p:cNvPr id="14" name="Grupo 13">
            <a:extLst>
              <a:ext uri="{FF2B5EF4-FFF2-40B4-BE49-F238E27FC236}">
                <a16:creationId xmlns:a16="http://schemas.microsoft.com/office/drawing/2014/main" id="{4ED65C7E-49CF-2D6E-D67C-1A954AB6FC37}"/>
              </a:ext>
            </a:extLst>
          </p:cNvPr>
          <p:cNvGrpSpPr/>
          <p:nvPr/>
        </p:nvGrpSpPr>
        <p:grpSpPr>
          <a:xfrm>
            <a:off x="203557" y="2724469"/>
            <a:ext cx="3653256" cy="1548785"/>
            <a:chOff x="4992732" y="1947572"/>
            <a:chExt cx="3653256" cy="1548785"/>
          </a:xfrm>
        </p:grpSpPr>
        <p:sp>
          <p:nvSpPr>
            <p:cNvPr id="15" name="Rectángulo redondeado 9">
              <a:extLst>
                <a:ext uri="{FF2B5EF4-FFF2-40B4-BE49-F238E27FC236}">
                  <a16:creationId xmlns:a16="http://schemas.microsoft.com/office/drawing/2014/main" id="{EAA68569-8A35-520F-B03D-9C2FC6AE82A3}"/>
                </a:ext>
              </a:extLst>
            </p:cNvPr>
            <p:cNvSpPr/>
            <p:nvPr/>
          </p:nvSpPr>
          <p:spPr>
            <a:xfrm>
              <a:off x="5835393" y="1947572"/>
              <a:ext cx="2067422" cy="329305"/>
            </a:xfrm>
            <a:prstGeom prst="roundRect">
              <a:avLst>
                <a:gd name="adj" fmla="val 50000"/>
              </a:avLst>
            </a:prstGeom>
            <a:solidFill>
              <a:schemeClr val="accent4">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ts val="1360"/>
                </a:lnSpc>
              </a:pPr>
              <a:r>
                <a:rPr lang="es-ES_tradnl" sz="1400" b="1" dirty="0">
                  <a:latin typeface="PT Sans" panose="020B0503020203020204" pitchFamily="34" charset="0"/>
                  <a:ea typeface="Verdana" panose="020B0604030504040204" pitchFamily="34" charset="0"/>
                  <a:cs typeface="Verdana" panose="020B0604030504040204" pitchFamily="34" charset="0"/>
                </a:rPr>
                <a:t>Edad mínima:</a:t>
              </a:r>
            </a:p>
          </p:txBody>
        </p:sp>
        <p:pic>
          <p:nvPicPr>
            <p:cNvPr id="16" name="Imagen 15">
              <a:extLst>
                <a:ext uri="{FF2B5EF4-FFF2-40B4-BE49-F238E27FC236}">
                  <a16:creationId xmlns:a16="http://schemas.microsoft.com/office/drawing/2014/main" id="{0AB8DC65-6B36-F3C3-F61C-F3E759C98624}"/>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flipH="1">
              <a:off x="6464696" y="2345336"/>
              <a:ext cx="819025" cy="650578"/>
            </a:xfrm>
            <a:prstGeom prst="rect">
              <a:avLst/>
            </a:prstGeom>
          </p:spPr>
        </p:pic>
        <p:sp>
          <p:nvSpPr>
            <p:cNvPr id="17" name="CuadroTexto 16">
              <a:extLst>
                <a:ext uri="{FF2B5EF4-FFF2-40B4-BE49-F238E27FC236}">
                  <a16:creationId xmlns:a16="http://schemas.microsoft.com/office/drawing/2014/main" id="{73822F3B-21C4-B137-4300-6917692B4B76}"/>
                </a:ext>
              </a:extLst>
            </p:cNvPr>
            <p:cNvSpPr txBox="1"/>
            <p:nvPr/>
          </p:nvSpPr>
          <p:spPr>
            <a:xfrm>
              <a:off x="5144100" y="2244414"/>
              <a:ext cx="1162498" cy="307777"/>
            </a:xfrm>
            <a:prstGeom prst="rect">
              <a:avLst/>
            </a:prstGeom>
            <a:noFill/>
          </p:spPr>
          <p:txBody>
            <a:bodyPr wrap="square" rtlCol="0">
              <a:spAutoFit/>
            </a:bodyPr>
            <a:lstStyle/>
            <a:p>
              <a:pPr algn="r"/>
              <a:r>
                <a:rPr lang="es-ES_tradnl" sz="1400" b="1" dirty="0">
                  <a:latin typeface="PT Sans" panose="020B0503020203020204" pitchFamily="34" charset="0"/>
                  <a:ea typeface="Verdana" panose="020B0604030504040204" pitchFamily="34" charset="0"/>
                  <a:cs typeface="Verdana" panose="020B0604030504040204" pitchFamily="34" charset="0"/>
                </a:rPr>
                <a:t>Mujeres</a:t>
              </a:r>
              <a:r>
                <a:rPr lang="es-ES_tradnl" sz="1050" b="1" dirty="0">
                  <a:latin typeface="PT Sans" panose="020B0503020203020204" pitchFamily="34" charset="0"/>
                  <a:ea typeface="Verdana" panose="020B0604030504040204" pitchFamily="34" charset="0"/>
                  <a:cs typeface="Verdana" panose="020B0604030504040204" pitchFamily="34" charset="0"/>
                </a:rPr>
                <a:t>*</a:t>
              </a:r>
              <a:endParaRPr lang="es-ES_tradnl" sz="1700" b="1" dirty="0">
                <a:latin typeface="PT Sans" panose="020B0503020203020204" pitchFamily="34" charset="0"/>
                <a:ea typeface="Verdana" panose="020B0604030504040204" pitchFamily="34" charset="0"/>
                <a:cs typeface="Verdana" panose="020B0604030504040204" pitchFamily="34" charset="0"/>
              </a:endParaRPr>
            </a:p>
          </p:txBody>
        </p:sp>
        <p:sp>
          <p:nvSpPr>
            <p:cNvPr id="18" name="CuadroTexto 17">
              <a:extLst>
                <a:ext uri="{FF2B5EF4-FFF2-40B4-BE49-F238E27FC236}">
                  <a16:creationId xmlns:a16="http://schemas.microsoft.com/office/drawing/2014/main" id="{EB99B31B-8EB0-C0FB-A4D9-A568E35F26E7}"/>
                </a:ext>
              </a:extLst>
            </p:cNvPr>
            <p:cNvSpPr txBox="1"/>
            <p:nvPr/>
          </p:nvSpPr>
          <p:spPr>
            <a:xfrm>
              <a:off x="4992732" y="2426321"/>
              <a:ext cx="1091966" cy="461665"/>
            </a:xfrm>
            <a:prstGeom prst="rect">
              <a:avLst/>
            </a:prstGeom>
            <a:noFill/>
          </p:spPr>
          <p:txBody>
            <a:bodyPr wrap="square" rtlCol="0">
              <a:spAutoFit/>
            </a:bodyPr>
            <a:lstStyle/>
            <a:p>
              <a:pPr algn="r"/>
              <a:r>
                <a:rPr lang="es-ES_tradnl" sz="2400" b="1" spc="-300" dirty="0">
                  <a:solidFill>
                    <a:srgbClr val="0070C0"/>
                  </a:solidFill>
                  <a:latin typeface="PT Sans" panose="020B0503020203020204" pitchFamily="34" charset="0"/>
                  <a:ea typeface="Verdana" panose="020B0604030504040204" pitchFamily="34" charset="0"/>
                  <a:cs typeface="Verdana" panose="020B0604030504040204" pitchFamily="34" charset="0"/>
                </a:rPr>
                <a:t>57</a:t>
              </a:r>
            </a:p>
          </p:txBody>
        </p:sp>
        <p:sp>
          <p:nvSpPr>
            <p:cNvPr id="19" name="CuadroTexto 18">
              <a:extLst>
                <a:ext uri="{FF2B5EF4-FFF2-40B4-BE49-F238E27FC236}">
                  <a16:creationId xmlns:a16="http://schemas.microsoft.com/office/drawing/2014/main" id="{7894318A-3DD9-6197-5FD2-1D08F0CA2CCA}"/>
                </a:ext>
              </a:extLst>
            </p:cNvPr>
            <p:cNvSpPr txBox="1"/>
            <p:nvPr/>
          </p:nvSpPr>
          <p:spPr>
            <a:xfrm>
              <a:off x="5107836" y="2733505"/>
              <a:ext cx="1003801" cy="307777"/>
            </a:xfrm>
            <a:prstGeom prst="rect">
              <a:avLst/>
            </a:prstGeom>
            <a:noFill/>
          </p:spPr>
          <p:txBody>
            <a:bodyPr wrap="square" rtlCol="0">
              <a:spAutoFit/>
            </a:bodyPr>
            <a:lstStyle/>
            <a:p>
              <a:pPr algn="r"/>
              <a:r>
                <a:rPr lang="es-ES_tradnl" b="1" dirty="0">
                  <a:solidFill>
                    <a:srgbClr val="0070C0"/>
                  </a:solidFill>
                  <a:latin typeface="PT Sans" panose="020B0503020203020204" pitchFamily="34" charset="0"/>
                  <a:ea typeface="Verdana" panose="020B0604030504040204" pitchFamily="34" charset="0"/>
                  <a:cs typeface="Verdana" panose="020B0604030504040204" pitchFamily="34" charset="0"/>
                </a:rPr>
                <a:t>años</a:t>
              </a:r>
            </a:p>
          </p:txBody>
        </p:sp>
        <p:sp>
          <p:nvSpPr>
            <p:cNvPr id="20" name="CuadroTexto 19">
              <a:extLst>
                <a:ext uri="{FF2B5EF4-FFF2-40B4-BE49-F238E27FC236}">
                  <a16:creationId xmlns:a16="http://schemas.microsoft.com/office/drawing/2014/main" id="{9FEAD376-A848-F108-7B92-4857F634F2ED}"/>
                </a:ext>
              </a:extLst>
            </p:cNvPr>
            <p:cNvSpPr txBox="1"/>
            <p:nvPr/>
          </p:nvSpPr>
          <p:spPr>
            <a:xfrm>
              <a:off x="7206083" y="2244415"/>
              <a:ext cx="1282723" cy="307777"/>
            </a:xfrm>
            <a:prstGeom prst="rect">
              <a:avLst/>
            </a:prstGeom>
            <a:noFill/>
          </p:spPr>
          <p:txBody>
            <a:bodyPr wrap="square" rtlCol="0">
              <a:spAutoFit/>
            </a:bodyPr>
            <a:lstStyle/>
            <a:p>
              <a:pPr algn="r"/>
              <a:r>
                <a:rPr lang="es-ES_tradnl" sz="1400" b="1" dirty="0">
                  <a:latin typeface="PT Sans" panose="020B0503020203020204" pitchFamily="34" charset="0"/>
                  <a:ea typeface="Verdana" panose="020B0604030504040204" pitchFamily="34" charset="0"/>
                  <a:cs typeface="Verdana" panose="020B0604030504040204" pitchFamily="34" charset="0"/>
                </a:rPr>
                <a:t>Hombres</a:t>
              </a:r>
            </a:p>
          </p:txBody>
        </p:sp>
        <p:sp>
          <p:nvSpPr>
            <p:cNvPr id="21" name="CuadroTexto 20">
              <a:extLst>
                <a:ext uri="{FF2B5EF4-FFF2-40B4-BE49-F238E27FC236}">
                  <a16:creationId xmlns:a16="http://schemas.microsoft.com/office/drawing/2014/main" id="{D06D196F-5E41-8BA7-3659-AE57E0AAD956}"/>
                </a:ext>
              </a:extLst>
            </p:cNvPr>
            <p:cNvSpPr txBox="1"/>
            <p:nvPr/>
          </p:nvSpPr>
          <p:spPr>
            <a:xfrm>
              <a:off x="7113627" y="2425729"/>
              <a:ext cx="1091966" cy="461665"/>
            </a:xfrm>
            <a:prstGeom prst="rect">
              <a:avLst/>
            </a:prstGeom>
            <a:noFill/>
          </p:spPr>
          <p:txBody>
            <a:bodyPr wrap="square" rtlCol="0">
              <a:spAutoFit/>
            </a:bodyPr>
            <a:lstStyle/>
            <a:p>
              <a:pPr algn="r"/>
              <a:r>
                <a:rPr lang="es-ES_tradnl" sz="2400" b="1" spc="-300" dirty="0">
                  <a:solidFill>
                    <a:srgbClr val="0070C0"/>
                  </a:solidFill>
                  <a:latin typeface="PT Sans" panose="020B0503020203020204" pitchFamily="34" charset="0"/>
                  <a:ea typeface="Verdana" panose="020B0604030504040204" pitchFamily="34" charset="0"/>
                  <a:cs typeface="Verdana" panose="020B0604030504040204" pitchFamily="34" charset="0"/>
                </a:rPr>
                <a:t>62</a:t>
              </a:r>
            </a:p>
          </p:txBody>
        </p:sp>
        <p:sp>
          <p:nvSpPr>
            <p:cNvPr id="22" name="CuadroTexto 21">
              <a:extLst>
                <a:ext uri="{FF2B5EF4-FFF2-40B4-BE49-F238E27FC236}">
                  <a16:creationId xmlns:a16="http://schemas.microsoft.com/office/drawing/2014/main" id="{F72D6B89-638C-5114-E8CC-B7F9B0DE2580}"/>
                </a:ext>
              </a:extLst>
            </p:cNvPr>
            <p:cNvSpPr txBox="1"/>
            <p:nvPr/>
          </p:nvSpPr>
          <p:spPr>
            <a:xfrm>
              <a:off x="7255670" y="2716693"/>
              <a:ext cx="1003801" cy="307777"/>
            </a:xfrm>
            <a:prstGeom prst="rect">
              <a:avLst/>
            </a:prstGeom>
            <a:noFill/>
          </p:spPr>
          <p:txBody>
            <a:bodyPr wrap="square" rtlCol="0">
              <a:spAutoFit/>
            </a:bodyPr>
            <a:lstStyle/>
            <a:p>
              <a:pPr algn="r"/>
              <a:r>
                <a:rPr lang="es-ES_tradnl" b="1" dirty="0">
                  <a:solidFill>
                    <a:srgbClr val="0070C0"/>
                  </a:solidFill>
                  <a:latin typeface="PT Sans" panose="020B0503020203020204" pitchFamily="34" charset="0"/>
                  <a:ea typeface="Verdana" panose="020B0604030504040204" pitchFamily="34" charset="0"/>
                  <a:cs typeface="Verdana" panose="020B0604030504040204" pitchFamily="34" charset="0"/>
                </a:rPr>
                <a:t>años</a:t>
              </a:r>
            </a:p>
          </p:txBody>
        </p:sp>
        <p:sp>
          <p:nvSpPr>
            <p:cNvPr id="23" name="CuadroTexto 22">
              <a:extLst>
                <a:ext uri="{FF2B5EF4-FFF2-40B4-BE49-F238E27FC236}">
                  <a16:creationId xmlns:a16="http://schemas.microsoft.com/office/drawing/2014/main" id="{B15D9239-905C-0288-A604-EF11087AECA8}"/>
                </a:ext>
              </a:extLst>
            </p:cNvPr>
            <p:cNvSpPr txBox="1"/>
            <p:nvPr/>
          </p:nvSpPr>
          <p:spPr>
            <a:xfrm>
              <a:off x="5092219" y="3175307"/>
              <a:ext cx="3553769" cy="321050"/>
            </a:xfrm>
            <a:prstGeom prst="rect">
              <a:avLst/>
            </a:prstGeom>
            <a:noFill/>
          </p:spPr>
          <p:txBody>
            <a:bodyPr wrap="square" rtlCol="0">
              <a:spAutoFit/>
            </a:bodyPr>
            <a:lstStyle/>
            <a:p>
              <a:pPr algn="ctr">
                <a:lnSpc>
                  <a:spcPts val="1860"/>
                </a:lnSpc>
              </a:pPr>
              <a:r>
                <a:rPr lang="es-ES_tradnl" sz="1400" b="1" dirty="0">
                  <a:solidFill>
                    <a:srgbClr val="0070C0"/>
                  </a:solidFill>
                  <a:latin typeface="PT Sans" panose="020B0503020203020204" pitchFamily="34" charset="0"/>
                  <a:ea typeface="Verdana" panose="020B0604030504040204" pitchFamily="34" charset="0"/>
                  <a:cs typeface="Verdana" panose="020B0604030504040204" pitchFamily="34" charset="0"/>
                </a:rPr>
                <a:t>1.300 </a:t>
              </a:r>
              <a:r>
                <a:rPr lang="es-ES_tradnl" sz="1400" b="1" dirty="0">
                  <a:solidFill>
                    <a:schemeClr val="tx1">
                      <a:lumMod val="65000"/>
                      <a:lumOff val="35000"/>
                    </a:schemeClr>
                  </a:solidFill>
                  <a:latin typeface="PT Sans" panose="020B0503020203020204" pitchFamily="34" charset="0"/>
                  <a:ea typeface="Verdana" panose="020B0604030504040204" pitchFamily="34" charset="0"/>
                  <a:cs typeface="Verdana" panose="020B0604030504040204" pitchFamily="34" charset="0"/>
                </a:rPr>
                <a:t>semanas cotizadas</a:t>
              </a:r>
              <a:r>
                <a:rPr lang="es-ES_tradnl" b="1" dirty="0">
                  <a:solidFill>
                    <a:schemeClr val="tx1">
                      <a:lumMod val="65000"/>
                      <a:lumOff val="35000"/>
                    </a:schemeClr>
                  </a:solidFill>
                  <a:latin typeface="PT Sans" panose="020B0503020203020204" pitchFamily="34" charset="0"/>
                  <a:ea typeface="Verdana" panose="020B0604030504040204" pitchFamily="34" charset="0"/>
                  <a:cs typeface="Verdana" panose="020B0604030504040204" pitchFamily="34" charset="0"/>
                </a:rPr>
                <a:t>.</a:t>
              </a:r>
            </a:p>
          </p:txBody>
        </p:sp>
      </p:grpSp>
      <p:sp>
        <p:nvSpPr>
          <p:cNvPr id="25" name="CuadroTexto 24">
            <a:extLst>
              <a:ext uri="{FF2B5EF4-FFF2-40B4-BE49-F238E27FC236}">
                <a16:creationId xmlns:a16="http://schemas.microsoft.com/office/drawing/2014/main" id="{83F7DE13-5886-B9F9-0EC6-6F73FFE81D60}"/>
              </a:ext>
            </a:extLst>
          </p:cNvPr>
          <p:cNvSpPr txBox="1"/>
          <p:nvPr/>
        </p:nvSpPr>
        <p:spPr>
          <a:xfrm>
            <a:off x="203557" y="4489744"/>
            <a:ext cx="5193352" cy="461665"/>
          </a:xfrm>
          <a:prstGeom prst="rect">
            <a:avLst/>
          </a:prstGeom>
          <a:noFill/>
        </p:spPr>
        <p:txBody>
          <a:bodyPr wrap="square">
            <a:spAutoFit/>
          </a:bodyPr>
          <a:lstStyle/>
          <a:p>
            <a:pPr algn="just"/>
            <a:r>
              <a:rPr lang="es-ES" sz="1200" dirty="0">
                <a:solidFill>
                  <a:srgbClr val="001D35"/>
                </a:solidFill>
                <a:latin typeface="PT Sans" panose="020B0503020203020204" pitchFamily="34" charset="0"/>
              </a:rPr>
              <a:t>*REDUCCION SEMANAS MUJERES, a partir del año 2025 a 1275 semanas hasta llegar en el año 2036 a 1000 semanas</a:t>
            </a:r>
          </a:p>
        </p:txBody>
      </p:sp>
    </p:spTree>
    <p:extLst>
      <p:ext uri="{BB962C8B-B14F-4D97-AF65-F5344CB8AC3E}">
        <p14:creationId xmlns:p14="http://schemas.microsoft.com/office/powerpoint/2010/main" val="366182663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571;p53">
            <a:extLst>
              <a:ext uri="{FF2B5EF4-FFF2-40B4-BE49-F238E27FC236}">
                <a16:creationId xmlns:a16="http://schemas.microsoft.com/office/drawing/2014/main" id="{F768931F-78C4-4FBF-B065-98DCFAAB7BA8}"/>
              </a:ext>
            </a:extLst>
          </p:cNvPr>
          <p:cNvSpPr/>
          <p:nvPr/>
        </p:nvSpPr>
        <p:spPr>
          <a:xfrm flipH="1">
            <a:off x="554308" y="2097309"/>
            <a:ext cx="8035384" cy="2526368"/>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endParaRPr lang="es-CO" sz="1600" dirty="0">
              <a:solidFill>
                <a:schemeClr val="tx1">
                  <a:lumMod val="50000"/>
                </a:schemeClr>
              </a:solidFill>
              <a:latin typeface="Alegreya Sans ExtraBold"/>
            </a:endParaRPr>
          </a:p>
        </p:txBody>
      </p:sp>
      <p:sp>
        <p:nvSpPr>
          <p:cNvPr id="2" name="Título 1">
            <a:extLst>
              <a:ext uri="{FF2B5EF4-FFF2-40B4-BE49-F238E27FC236}">
                <a16:creationId xmlns:a16="http://schemas.microsoft.com/office/drawing/2014/main" id="{C9783512-0E65-41E4-A3F5-1CBA81BD1196}"/>
              </a:ext>
            </a:extLst>
          </p:cNvPr>
          <p:cNvSpPr>
            <a:spLocks noGrp="1"/>
          </p:cNvSpPr>
          <p:nvPr>
            <p:ph type="title"/>
          </p:nvPr>
        </p:nvSpPr>
        <p:spPr/>
        <p:txBody>
          <a:bodyPr/>
          <a:lstStyle/>
          <a:p>
            <a:r>
              <a:rPr lang="es-MX" sz="2800" b="1" dirty="0">
                <a:latin typeface="PT Sans" panose="020B0503020203020204" pitchFamily="34" charset="0"/>
              </a:rPr>
              <a:t>Por qué deberías estar afiliado al sistema general de pensiones?</a:t>
            </a:r>
            <a:endParaRPr lang="en-US" sz="2800" b="1" dirty="0">
              <a:latin typeface="PT Sans" panose="020B0503020203020204" pitchFamily="34" charset="0"/>
            </a:endParaRPr>
          </a:p>
        </p:txBody>
      </p:sp>
      <p:sp>
        <p:nvSpPr>
          <p:cNvPr id="6" name="Flecha: a la derecha 5">
            <a:extLst>
              <a:ext uri="{FF2B5EF4-FFF2-40B4-BE49-F238E27FC236}">
                <a16:creationId xmlns:a16="http://schemas.microsoft.com/office/drawing/2014/main" id="{804B469F-4F67-4880-98B8-1CBC893DF6D5}"/>
              </a:ext>
            </a:extLst>
          </p:cNvPr>
          <p:cNvSpPr/>
          <p:nvPr/>
        </p:nvSpPr>
        <p:spPr>
          <a:xfrm>
            <a:off x="8316221" y="1859146"/>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dirty="0">
                <a:solidFill>
                  <a:schemeClr val="tx1">
                    <a:lumMod val="50000"/>
                  </a:schemeClr>
                </a:solidFill>
              </a:rPr>
              <a:t>Transición</a:t>
            </a:r>
            <a:endParaRPr lang="en-US" sz="900" dirty="0">
              <a:solidFill>
                <a:schemeClr val="tx1">
                  <a:lumMod val="50000"/>
                </a:schemeClr>
              </a:solidFill>
            </a:endParaRPr>
          </a:p>
        </p:txBody>
      </p:sp>
      <p:sp>
        <p:nvSpPr>
          <p:cNvPr id="7" name="CuadroTexto 6">
            <a:extLst>
              <a:ext uri="{FF2B5EF4-FFF2-40B4-BE49-F238E27FC236}">
                <a16:creationId xmlns:a16="http://schemas.microsoft.com/office/drawing/2014/main" id="{07732FD6-C42E-4E87-AF3D-1526038BDE31}"/>
              </a:ext>
            </a:extLst>
          </p:cNvPr>
          <p:cNvSpPr txBox="1"/>
          <p:nvPr/>
        </p:nvSpPr>
        <p:spPr>
          <a:xfrm>
            <a:off x="886146" y="2311282"/>
            <a:ext cx="7371707" cy="2462213"/>
          </a:xfrm>
          <a:prstGeom prst="rect">
            <a:avLst/>
          </a:prstGeom>
          <a:noFill/>
        </p:spPr>
        <p:txBody>
          <a:bodyPr wrap="square">
            <a:spAutoFit/>
          </a:bodyPr>
          <a:lstStyle/>
          <a:p>
            <a:pPr algn="just"/>
            <a:r>
              <a:rPr lang="es-CO" dirty="0">
                <a:latin typeface="PT Sans" panose="020B0503020203020204" pitchFamily="34" charset="0"/>
              </a:rPr>
              <a:t>El </a:t>
            </a:r>
            <a:r>
              <a:rPr lang="es-CO" b="1" dirty="0">
                <a:latin typeface="PT Sans" panose="020B0503020203020204" pitchFamily="34" charset="0"/>
              </a:rPr>
              <a:t>SGP </a:t>
            </a:r>
            <a:r>
              <a:rPr lang="es-CO" dirty="0">
                <a:latin typeface="PT Sans" panose="020B0503020203020204" pitchFamily="34" charset="0"/>
              </a:rPr>
              <a:t>protege </a:t>
            </a:r>
            <a:r>
              <a:rPr lang="es-CO" b="1" dirty="0">
                <a:latin typeface="PT Sans" panose="020B0503020203020204" pitchFamily="34" charset="0"/>
              </a:rPr>
              <a:t>no sólo al afiliado cotizante en su vejez</a:t>
            </a:r>
            <a:r>
              <a:rPr lang="es-CO" dirty="0">
                <a:latin typeface="PT Sans" panose="020B0503020203020204" pitchFamily="34" charset="0"/>
              </a:rPr>
              <a:t>, sino también a su núcleo familiar en caso de </a:t>
            </a:r>
            <a:r>
              <a:rPr lang="es-CO" b="1" dirty="0">
                <a:latin typeface="PT Sans" panose="020B0503020203020204" pitchFamily="34" charset="0"/>
              </a:rPr>
              <a:t>fallecimiento del afiliado cotizante</a:t>
            </a:r>
            <a:r>
              <a:rPr lang="es-CO" dirty="0">
                <a:latin typeface="PT Sans" panose="020B0503020203020204" pitchFamily="34" charset="0"/>
              </a:rPr>
              <a:t>, mediante el reconocimiento de la pensión de sobrevivientes de vejez o invalidez, prestación ésta que tiene por finalidad proteger a los miembros del grupo familiar del causante del posible desamparo al que se pueden enfrentar por razón de su muerte, de esta manera, con la pensión de sobrevivientes se pretende garantizar a la familia del causante el acceso a los recursos necesarios para garantizar una existencia digna y continuar con un nivel de vida similar al que poseían antes de su muerte, de esta manera las cotizaciones no deben ser asumidas solamente como una obligación, sino como un ahorro que garantiza protección para el cotizante en su vejez o invalidez y la de su núcleo familiar en caso de fallecimiento.</a:t>
            </a:r>
          </a:p>
          <a:p>
            <a:pPr algn="just"/>
            <a:endParaRPr lang="es-CO" dirty="0">
              <a:latin typeface="PT Sans" panose="020B0503020203020204" pitchFamily="34" charset="0"/>
            </a:endParaRPr>
          </a:p>
        </p:txBody>
      </p:sp>
      <p:pic>
        <p:nvPicPr>
          <p:cNvPr id="4" name="Imagen 3">
            <a:extLst>
              <a:ext uri="{FF2B5EF4-FFF2-40B4-BE49-F238E27FC236}">
                <a16:creationId xmlns:a16="http://schemas.microsoft.com/office/drawing/2014/main" id="{B9E7D669-DF31-FADF-16E5-ACD041D4711F}"/>
              </a:ext>
            </a:extLst>
          </p:cNvPr>
          <p:cNvPicPr>
            <a:picLocks noChangeAspect="1"/>
          </p:cNvPicPr>
          <p:nvPr/>
        </p:nvPicPr>
        <p:blipFill>
          <a:blip r:embed="rId3"/>
          <a:stretch>
            <a:fillRect/>
          </a:stretch>
        </p:blipFill>
        <p:spPr>
          <a:xfrm>
            <a:off x="4718775" y="306609"/>
            <a:ext cx="3705225" cy="1790700"/>
          </a:xfrm>
          <a:prstGeom prst="rect">
            <a:avLst/>
          </a:prstGeom>
        </p:spPr>
      </p:pic>
    </p:spTree>
    <p:extLst>
      <p:ext uri="{BB962C8B-B14F-4D97-AF65-F5344CB8AC3E}">
        <p14:creationId xmlns:p14="http://schemas.microsoft.com/office/powerpoint/2010/main" val="5847141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A2ED02-E5B4-936F-BE37-37ED9F3D5AE7}"/>
            </a:ext>
          </a:extLst>
        </p:cNvPr>
        <p:cNvGrpSpPr/>
        <p:nvPr/>
      </p:nvGrpSpPr>
      <p:grpSpPr>
        <a:xfrm>
          <a:off x="0" y="0"/>
          <a:ext cx="0" cy="0"/>
          <a:chOff x="0" y="0"/>
          <a:chExt cx="0" cy="0"/>
        </a:xfrm>
      </p:grpSpPr>
      <p:sp>
        <p:nvSpPr>
          <p:cNvPr id="5" name="Google Shape;1571;p53">
            <a:extLst>
              <a:ext uri="{FF2B5EF4-FFF2-40B4-BE49-F238E27FC236}">
                <a16:creationId xmlns:a16="http://schemas.microsoft.com/office/drawing/2014/main" id="{19C067DA-9237-7C1C-E470-E63A0F997816}"/>
              </a:ext>
            </a:extLst>
          </p:cNvPr>
          <p:cNvSpPr/>
          <p:nvPr/>
        </p:nvSpPr>
        <p:spPr>
          <a:xfrm flipH="1">
            <a:off x="554308" y="2150227"/>
            <a:ext cx="8035384" cy="2473449"/>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endParaRPr lang="es-CO" sz="1600" dirty="0">
              <a:solidFill>
                <a:schemeClr val="tx1">
                  <a:lumMod val="50000"/>
                </a:schemeClr>
              </a:solidFill>
              <a:latin typeface="Alegreya Sans ExtraBold"/>
            </a:endParaRPr>
          </a:p>
        </p:txBody>
      </p:sp>
      <p:sp>
        <p:nvSpPr>
          <p:cNvPr id="2" name="Título 1">
            <a:extLst>
              <a:ext uri="{FF2B5EF4-FFF2-40B4-BE49-F238E27FC236}">
                <a16:creationId xmlns:a16="http://schemas.microsoft.com/office/drawing/2014/main" id="{E53602C8-4666-981D-CD80-1AAA5974B822}"/>
              </a:ext>
            </a:extLst>
          </p:cNvPr>
          <p:cNvSpPr>
            <a:spLocks noGrp="1"/>
          </p:cNvSpPr>
          <p:nvPr>
            <p:ph type="title"/>
          </p:nvPr>
        </p:nvSpPr>
        <p:spPr/>
        <p:txBody>
          <a:bodyPr/>
          <a:lstStyle/>
          <a:p>
            <a:r>
              <a:rPr lang="es-CO" b="1" noProof="0" dirty="0"/>
              <a:t>Cuales</a:t>
            </a:r>
            <a:r>
              <a:rPr lang="en-US" b="1" dirty="0"/>
              <a:t> son las </a:t>
            </a:r>
            <a:r>
              <a:rPr lang="es-CO" b="1" noProof="0" dirty="0"/>
              <a:t>Exclusiones</a:t>
            </a:r>
            <a:r>
              <a:rPr lang="en-US" b="1" dirty="0"/>
              <a:t> </a:t>
            </a:r>
            <a:r>
              <a:rPr lang="es-CO" b="1" noProof="0" dirty="0"/>
              <a:t>en</a:t>
            </a:r>
            <a:r>
              <a:rPr lang="en-US" b="1" dirty="0"/>
              <a:t> </a:t>
            </a:r>
            <a:r>
              <a:rPr lang="es-CO" b="1" noProof="0" dirty="0"/>
              <a:t>el</a:t>
            </a:r>
            <a:r>
              <a:rPr lang="en-US" b="1" dirty="0"/>
              <a:t> Pago al SGP?</a:t>
            </a:r>
          </a:p>
        </p:txBody>
      </p:sp>
      <p:sp>
        <p:nvSpPr>
          <p:cNvPr id="6" name="Flecha: a la derecha 5">
            <a:extLst>
              <a:ext uri="{FF2B5EF4-FFF2-40B4-BE49-F238E27FC236}">
                <a16:creationId xmlns:a16="http://schemas.microsoft.com/office/drawing/2014/main" id="{8C13A4FA-3395-AACF-4B1C-7379BB25B4C7}"/>
              </a:ext>
            </a:extLst>
          </p:cNvPr>
          <p:cNvSpPr/>
          <p:nvPr/>
        </p:nvSpPr>
        <p:spPr>
          <a:xfrm>
            <a:off x="8316221" y="1859146"/>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dirty="0">
                <a:solidFill>
                  <a:schemeClr val="tx1">
                    <a:lumMod val="50000"/>
                  </a:schemeClr>
                </a:solidFill>
              </a:rPr>
              <a:t>Transición</a:t>
            </a:r>
            <a:endParaRPr lang="en-US" sz="900" dirty="0">
              <a:solidFill>
                <a:schemeClr val="tx1">
                  <a:lumMod val="50000"/>
                </a:schemeClr>
              </a:solidFill>
            </a:endParaRPr>
          </a:p>
        </p:txBody>
      </p:sp>
      <p:sp>
        <p:nvSpPr>
          <p:cNvPr id="7" name="CuadroTexto 6">
            <a:extLst>
              <a:ext uri="{FF2B5EF4-FFF2-40B4-BE49-F238E27FC236}">
                <a16:creationId xmlns:a16="http://schemas.microsoft.com/office/drawing/2014/main" id="{249F8D69-1DCC-7227-FCBD-8AC823DA0FB2}"/>
              </a:ext>
            </a:extLst>
          </p:cNvPr>
          <p:cNvSpPr txBox="1"/>
          <p:nvPr/>
        </p:nvSpPr>
        <p:spPr>
          <a:xfrm>
            <a:off x="886146" y="2150226"/>
            <a:ext cx="7371707" cy="3041667"/>
          </a:xfrm>
          <a:prstGeom prst="rect">
            <a:avLst/>
          </a:prstGeom>
          <a:noFill/>
        </p:spPr>
        <p:txBody>
          <a:bodyPr wrap="square">
            <a:spAutoFit/>
          </a:bodyPr>
          <a:lstStyle/>
          <a:p>
            <a:pPr marL="857250" indent="-857250" algn="just">
              <a:lnSpc>
                <a:spcPct val="120000"/>
              </a:lnSpc>
              <a:buFont typeface="Wingdings" pitchFamily="2" charset="2"/>
              <a:buChar char="ü"/>
            </a:pPr>
            <a:r>
              <a:rPr lang="es-ES" sz="1050" dirty="0">
                <a:solidFill>
                  <a:srgbClr val="212529"/>
                </a:solidFill>
                <a:latin typeface="PT Sans" panose="020B0503020203020204" pitchFamily="34" charset="0"/>
                <a:ea typeface="Verdana" panose="020B0604030504040204" pitchFamily="34" charset="0"/>
              </a:rPr>
              <a:t>Para independientes, la</a:t>
            </a:r>
            <a:r>
              <a:rPr lang="es-ES" sz="1050" b="0" i="0" dirty="0">
                <a:solidFill>
                  <a:srgbClr val="212529"/>
                </a:solidFill>
                <a:effectLst/>
                <a:latin typeface="PT Sans" panose="020B0503020203020204" pitchFamily="34" charset="0"/>
                <a:ea typeface="Verdana" panose="020B0604030504040204" pitchFamily="34" charset="0"/>
              </a:rPr>
              <a:t>s </a:t>
            </a:r>
            <a:r>
              <a:rPr lang="es-ES" sz="1050" b="1" i="0" dirty="0">
                <a:solidFill>
                  <a:srgbClr val="212529"/>
                </a:solidFill>
                <a:effectLst/>
                <a:latin typeface="PT Sans" panose="020B0503020203020204" pitchFamily="34" charset="0"/>
                <a:ea typeface="Verdana" panose="020B0604030504040204" pitchFamily="34" charset="0"/>
              </a:rPr>
              <a:t>mujeres mayores de 50 años </a:t>
            </a:r>
            <a:r>
              <a:rPr lang="es-ES" sz="1050" b="0" i="0" dirty="0">
                <a:solidFill>
                  <a:srgbClr val="212529"/>
                </a:solidFill>
                <a:effectLst/>
                <a:latin typeface="PT Sans" panose="020B0503020203020204" pitchFamily="34" charset="0"/>
                <a:ea typeface="Verdana" panose="020B0604030504040204" pitchFamily="34" charset="0"/>
              </a:rPr>
              <a:t>o el </a:t>
            </a:r>
            <a:r>
              <a:rPr lang="es-ES" sz="1050" b="1" i="0" dirty="0">
                <a:solidFill>
                  <a:srgbClr val="212529"/>
                </a:solidFill>
                <a:effectLst/>
                <a:latin typeface="PT Sans" panose="020B0503020203020204" pitchFamily="34" charset="0"/>
                <a:ea typeface="Verdana" panose="020B0604030504040204" pitchFamily="34" charset="0"/>
              </a:rPr>
              <a:t>hombre mayor de 55 años </a:t>
            </a:r>
            <a:r>
              <a:rPr lang="es-ES" sz="1050" b="0" i="0" dirty="0">
                <a:solidFill>
                  <a:srgbClr val="212529"/>
                </a:solidFill>
                <a:effectLst/>
                <a:latin typeface="PT Sans" panose="020B0503020203020204" pitchFamily="34" charset="0"/>
                <a:ea typeface="Verdana" panose="020B0604030504040204" pitchFamily="34" charset="0"/>
              </a:rPr>
              <a:t>y que </a:t>
            </a:r>
            <a:r>
              <a:rPr lang="es-ES" sz="1050" b="1" i="0" dirty="0">
                <a:solidFill>
                  <a:srgbClr val="212529"/>
                </a:solidFill>
                <a:effectLst/>
                <a:latin typeface="PT Sans" panose="020B0503020203020204" pitchFamily="34" charset="0"/>
                <a:ea typeface="Verdana" panose="020B0604030504040204" pitchFamily="34" charset="0"/>
              </a:rPr>
              <a:t>nunca </a:t>
            </a:r>
            <a:r>
              <a:rPr lang="es-ES" sz="1050" b="0" i="0" dirty="0">
                <a:solidFill>
                  <a:srgbClr val="212529"/>
                </a:solidFill>
                <a:effectLst/>
                <a:latin typeface="PT Sans" panose="020B0503020203020204" pitchFamily="34" charset="0"/>
                <a:ea typeface="Verdana" panose="020B0604030504040204" pitchFamily="34" charset="0"/>
              </a:rPr>
              <a:t>han cotizado a pensión, no podrá  hacer cotización a pensión debido a que no alcanzarían a cumplir el tiempo mínimo de cotización para poder acceder a la pensión de vejez.</a:t>
            </a:r>
          </a:p>
          <a:p>
            <a:pPr marL="857250" indent="-857250" algn="just">
              <a:lnSpc>
                <a:spcPct val="120000"/>
              </a:lnSpc>
              <a:buFont typeface="Wingdings" pitchFamily="2" charset="2"/>
              <a:buChar char="ü"/>
            </a:pPr>
            <a:r>
              <a:rPr lang="es-ES" sz="1050" b="0" i="0" dirty="0">
                <a:solidFill>
                  <a:srgbClr val="212529"/>
                </a:solidFill>
                <a:effectLst/>
                <a:latin typeface="PT Sans" panose="020B0503020203020204" pitchFamily="34" charset="0"/>
                <a:ea typeface="Verdana" panose="020B0604030504040204" pitchFamily="34" charset="0"/>
              </a:rPr>
              <a:t>Para </a:t>
            </a:r>
            <a:r>
              <a:rPr lang="es-ES" sz="1050" b="1" dirty="0">
                <a:solidFill>
                  <a:srgbClr val="212529"/>
                </a:solidFill>
                <a:latin typeface="PT Sans" panose="020B0503020203020204" pitchFamily="34" charset="0"/>
                <a:ea typeface="Verdana" panose="020B0604030504040204" pitchFamily="34" charset="0"/>
              </a:rPr>
              <a:t>dependientes</a:t>
            </a:r>
            <a:r>
              <a:rPr lang="es-ES" sz="1050" dirty="0">
                <a:solidFill>
                  <a:srgbClr val="212529"/>
                </a:solidFill>
                <a:latin typeface="PT Sans" panose="020B0503020203020204" pitchFamily="34" charset="0"/>
                <a:ea typeface="Verdana" panose="020B0604030504040204" pitchFamily="34" charset="0"/>
              </a:rPr>
              <a:t> que al inscribirse </a:t>
            </a:r>
            <a:r>
              <a:rPr lang="es-ES" sz="1050" b="1" dirty="0">
                <a:solidFill>
                  <a:srgbClr val="212529"/>
                </a:solidFill>
                <a:latin typeface="PT Sans" panose="020B0503020203020204" pitchFamily="34" charset="0"/>
                <a:ea typeface="Verdana" panose="020B0604030504040204" pitchFamily="34" charset="0"/>
              </a:rPr>
              <a:t>por primera vez </a:t>
            </a:r>
            <a:r>
              <a:rPr lang="es-ES" sz="1050" dirty="0">
                <a:solidFill>
                  <a:srgbClr val="212529"/>
                </a:solidFill>
                <a:latin typeface="PT Sans" panose="020B0503020203020204" pitchFamily="34" charset="0"/>
                <a:ea typeface="Verdana" panose="020B0604030504040204" pitchFamily="34" charset="0"/>
              </a:rPr>
              <a:t>tengan 60 años de edad o más.</a:t>
            </a:r>
          </a:p>
          <a:p>
            <a:pPr marL="857250" indent="-857250" algn="just">
              <a:lnSpc>
                <a:spcPct val="120000"/>
              </a:lnSpc>
              <a:buFont typeface="Wingdings" pitchFamily="2" charset="2"/>
              <a:buChar char="ü"/>
            </a:pPr>
            <a:r>
              <a:rPr lang="es-ES" sz="1050" b="0" i="0" dirty="0">
                <a:solidFill>
                  <a:srgbClr val="212529"/>
                </a:solidFill>
                <a:effectLst/>
                <a:latin typeface="PT Sans" panose="020B0503020203020204" pitchFamily="34" charset="0"/>
                <a:ea typeface="Verdana" panose="020B0604030504040204" pitchFamily="34" charset="0"/>
              </a:rPr>
              <a:t>Los </a:t>
            </a:r>
            <a:r>
              <a:rPr lang="es-ES" sz="1050" b="1" i="0" dirty="0">
                <a:solidFill>
                  <a:srgbClr val="212529"/>
                </a:solidFill>
                <a:effectLst/>
                <a:latin typeface="PT Sans" panose="020B0503020203020204" pitchFamily="34" charset="0"/>
                <a:ea typeface="Verdana" panose="020B0604030504040204" pitchFamily="34" charset="0"/>
              </a:rPr>
              <a:t>trabajadores independientes </a:t>
            </a:r>
            <a:r>
              <a:rPr lang="es-ES" sz="1050" b="0" i="0" dirty="0">
                <a:solidFill>
                  <a:srgbClr val="212529"/>
                </a:solidFill>
                <a:effectLst/>
                <a:latin typeface="PT Sans" panose="020B0503020203020204" pitchFamily="34" charset="0"/>
                <a:ea typeface="Verdana" panose="020B0604030504040204" pitchFamily="34" charset="0"/>
              </a:rPr>
              <a:t>diferentes al contrato de  prestación de servicios y que tengan </a:t>
            </a:r>
            <a:r>
              <a:rPr lang="es-ES" sz="1050" b="1" i="0" dirty="0">
                <a:solidFill>
                  <a:srgbClr val="212529"/>
                </a:solidFill>
                <a:effectLst/>
                <a:latin typeface="PT Sans" panose="020B0503020203020204" pitchFamily="34" charset="0"/>
                <a:ea typeface="Verdana" panose="020B0604030504040204" pitchFamily="34" charset="0"/>
              </a:rPr>
              <a:t>ingresos netos inferiores al salario mínimo mensual</a:t>
            </a:r>
            <a:r>
              <a:rPr lang="es-ES" sz="1050" b="0" i="0" dirty="0">
                <a:solidFill>
                  <a:srgbClr val="212529"/>
                </a:solidFill>
                <a:effectLst/>
                <a:latin typeface="PT Sans" panose="020B0503020203020204" pitchFamily="34" charset="0"/>
                <a:ea typeface="Verdana" panose="020B0604030504040204" pitchFamily="34" charset="0"/>
              </a:rPr>
              <a:t>.</a:t>
            </a:r>
          </a:p>
          <a:p>
            <a:pPr marL="857250" indent="-857250" algn="just">
              <a:lnSpc>
                <a:spcPct val="120000"/>
              </a:lnSpc>
              <a:buFont typeface="Wingdings" pitchFamily="2" charset="2"/>
              <a:buChar char="ü"/>
            </a:pPr>
            <a:r>
              <a:rPr lang="es-ES" sz="1050" b="0" i="0" dirty="0">
                <a:solidFill>
                  <a:srgbClr val="212529"/>
                </a:solidFill>
                <a:effectLst/>
                <a:latin typeface="PT Sans" panose="020B0503020203020204" pitchFamily="34" charset="0"/>
                <a:ea typeface="Verdana" panose="020B0604030504040204" pitchFamily="34" charset="0"/>
              </a:rPr>
              <a:t>Los </a:t>
            </a:r>
            <a:r>
              <a:rPr lang="es-ES" sz="1050" b="1" i="0" dirty="0">
                <a:solidFill>
                  <a:srgbClr val="212529"/>
                </a:solidFill>
                <a:effectLst/>
                <a:latin typeface="PT Sans" panose="020B0503020203020204" pitchFamily="34" charset="0"/>
                <a:ea typeface="Verdana" panose="020B0604030504040204" pitchFamily="34" charset="0"/>
              </a:rPr>
              <a:t>pensionados que ya tenga reconocida su pensión de vejez o invalidez.</a:t>
            </a:r>
          </a:p>
          <a:p>
            <a:pPr marL="857250" indent="-857250" algn="just">
              <a:lnSpc>
                <a:spcPct val="120000"/>
              </a:lnSpc>
              <a:buFont typeface="Wingdings" pitchFamily="2" charset="2"/>
              <a:buChar char="ü"/>
            </a:pPr>
            <a:r>
              <a:rPr lang="es-ES" sz="1050" dirty="0">
                <a:solidFill>
                  <a:srgbClr val="212529"/>
                </a:solidFill>
                <a:latin typeface="PT Sans" panose="020B0503020203020204" pitchFamily="34" charset="0"/>
                <a:ea typeface="Verdana" panose="020B0604030504040204" pitchFamily="34" charset="0"/>
              </a:rPr>
              <a:t>L</a:t>
            </a:r>
            <a:r>
              <a:rPr lang="es-ES" sz="1050" i="0" dirty="0">
                <a:solidFill>
                  <a:srgbClr val="212529"/>
                </a:solidFill>
                <a:effectLst/>
                <a:latin typeface="PT Sans" panose="020B0503020203020204" pitchFamily="34" charset="0"/>
                <a:ea typeface="Verdana" panose="020B0604030504040204" pitchFamily="34" charset="0"/>
              </a:rPr>
              <a:t>as personas que ya  hayan solicitado </a:t>
            </a:r>
            <a:r>
              <a:rPr lang="es-ES" sz="1050" b="1" i="0" dirty="0">
                <a:solidFill>
                  <a:srgbClr val="212529"/>
                </a:solidFill>
                <a:effectLst/>
                <a:latin typeface="PT Sans" panose="020B0503020203020204" pitchFamily="34" charset="0"/>
                <a:ea typeface="Verdana" panose="020B0604030504040204" pitchFamily="34" charset="0"/>
              </a:rPr>
              <a:t>indemnización sustitutiva </a:t>
            </a:r>
            <a:r>
              <a:rPr lang="es-ES" sz="1050" i="0" dirty="0">
                <a:solidFill>
                  <a:srgbClr val="212529"/>
                </a:solidFill>
                <a:effectLst/>
                <a:latin typeface="PT Sans" panose="020B0503020203020204" pitchFamily="34" charset="0"/>
                <a:ea typeface="Verdana" panose="020B0604030504040204" pitchFamily="34" charset="0"/>
              </a:rPr>
              <a:t>(RPM – Colpensiones) o</a:t>
            </a:r>
            <a:r>
              <a:rPr lang="es-ES" sz="1050" b="1" i="0" dirty="0">
                <a:solidFill>
                  <a:srgbClr val="212529"/>
                </a:solidFill>
                <a:effectLst/>
                <a:latin typeface="PT Sans" panose="020B0503020203020204" pitchFamily="34" charset="0"/>
                <a:ea typeface="Verdana" panose="020B0604030504040204" pitchFamily="34" charset="0"/>
              </a:rPr>
              <a:t> devolución de saldos  </a:t>
            </a:r>
            <a:r>
              <a:rPr lang="es-ES" sz="1050" i="0" dirty="0">
                <a:solidFill>
                  <a:srgbClr val="212529"/>
                </a:solidFill>
                <a:effectLst/>
                <a:latin typeface="PT Sans" panose="020B0503020203020204" pitchFamily="34" charset="0"/>
                <a:ea typeface="Verdana" panose="020B0604030504040204" pitchFamily="34" charset="0"/>
              </a:rPr>
              <a:t>( RAIS-Fondos privados).</a:t>
            </a:r>
          </a:p>
          <a:p>
            <a:pPr marL="857250" indent="-857250" algn="just">
              <a:lnSpc>
                <a:spcPct val="120000"/>
              </a:lnSpc>
              <a:buFont typeface="Wingdings" pitchFamily="2" charset="2"/>
              <a:buChar char="ü"/>
            </a:pPr>
            <a:r>
              <a:rPr lang="es-ES" sz="1050" b="0" i="0" dirty="0">
                <a:solidFill>
                  <a:srgbClr val="212529"/>
                </a:solidFill>
                <a:effectLst/>
                <a:latin typeface="PT Sans" panose="020B0503020203020204" pitchFamily="34" charset="0"/>
                <a:ea typeface="Verdana" panose="020B0604030504040204" pitchFamily="34" charset="0"/>
              </a:rPr>
              <a:t>Las personas que </a:t>
            </a:r>
            <a:r>
              <a:rPr lang="es-ES" sz="1050" b="1" i="0" dirty="0">
                <a:solidFill>
                  <a:srgbClr val="212529"/>
                </a:solidFill>
                <a:effectLst/>
                <a:latin typeface="PT Sans" panose="020B0503020203020204" pitchFamily="34" charset="0"/>
                <a:ea typeface="Verdana" panose="020B0604030504040204" pitchFamily="34" charset="0"/>
              </a:rPr>
              <a:t>ya han cumplido la edad y las semanas mínimas de cotización </a:t>
            </a:r>
            <a:r>
              <a:rPr lang="es-ES" sz="1050" b="0" i="0" dirty="0">
                <a:solidFill>
                  <a:srgbClr val="212529"/>
                </a:solidFill>
                <a:effectLst/>
                <a:latin typeface="PT Sans" panose="020B0503020203020204" pitchFamily="34" charset="0"/>
                <a:ea typeface="Verdana" panose="020B0604030504040204" pitchFamily="34" charset="0"/>
              </a:rPr>
              <a:t>para acceder a la pensión de vejez; esto aplica para los afiliados al  RPM régimen de prima media; para los que están con el RAIS  régimen de ahorro individual con solidaridad, </a:t>
            </a:r>
            <a:r>
              <a:rPr lang="es-ES" sz="1050" b="1" i="0" dirty="0">
                <a:solidFill>
                  <a:srgbClr val="212529"/>
                </a:solidFill>
                <a:effectLst/>
                <a:latin typeface="PT Sans" panose="020B0503020203020204" pitchFamily="34" charset="0"/>
                <a:ea typeface="Verdana" panose="020B0604030504040204" pitchFamily="34" charset="0"/>
              </a:rPr>
              <a:t>no importa la edad </a:t>
            </a:r>
            <a:r>
              <a:rPr lang="es-ES" sz="1050" b="0" i="0" dirty="0">
                <a:solidFill>
                  <a:srgbClr val="212529"/>
                </a:solidFill>
                <a:effectLst/>
                <a:latin typeface="PT Sans" panose="020B0503020203020204" pitchFamily="34" charset="0"/>
                <a:ea typeface="Verdana" panose="020B0604030504040204" pitchFamily="34" charset="0"/>
              </a:rPr>
              <a:t>sino que tengan el monto mínimo ahorrado para acceder a la pensión.</a:t>
            </a:r>
          </a:p>
          <a:p>
            <a:pPr marL="857250" indent="-857250" algn="just">
              <a:lnSpc>
                <a:spcPct val="120000"/>
              </a:lnSpc>
              <a:buFont typeface="Wingdings" pitchFamily="2" charset="2"/>
              <a:buChar char="ü"/>
            </a:pPr>
            <a:r>
              <a:rPr lang="es-ES" sz="1050" b="0" i="0" dirty="0">
                <a:solidFill>
                  <a:srgbClr val="212529"/>
                </a:solidFill>
                <a:effectLst/>
                <a:latin typeface="PT Sans" panose="020B0503020203020204" pitchFamily="34" charset="0"/>
                <a:ea typeface="Verdana" panose="020B0604030504040204" pitchFamily="34" charset="0"/>
              </a:rPr>
              <a:t>Los Colombianos </a:t>
            </a:r>
            <a:r>
              <a:rPr lang="es-ES" sz="1050" b="1" i="0" dirty="0">
                <a:solidFill>
                  <a:srgbClr val="212529"/>
                </a:solidFill>
                <a:effectLst/>
                <a:latin typeface="PT Sans" panose="020B0503020203020204" pitchFamily="34" charset="0"/>
                <a:ea typeface="Verdana" panose="020B0604030504040204" pitchFamily="34" charset="0"/>
              </a:rPr>
              <a:t>residentes</a:t>
            </a:r>
            <a:r>
              <a:rPr lang="es-ES" sz="1050" b="0" i="0" dirty="0">
                <a:solidFill>
                  <a:srgbClr val="212529"/>
                </a:solidFill>
                <a:effectLst/>
                <a:latin typeface="PT Sans" panose="020B0503020203020204" pitchFamily="34" charset="0"/>
                <a:ea typeface="Verdana" panose="020B0604030504040204" pitchFamily="34" charset="0"/>
              </a:rPr>
              <a:t> en el exterior </a:t>
            </a:r>
            <a:r>
              <a:rPr lang="es-ES" sz="1050" b="1" i="0" dirty="0">
                <a:solidFill>
                  <a:srgbClr val="212529"/>
                </a:solidFill>
                <a:effectLst/>
                <a:latin typeface="PT Sans" panose="020B0503020203020204" pitchFamily="34" charset="0"/>
                <a:ea typeface="Verdana" panose="020B0604030504040204" pitchFamily="34" charset="0"/>
              </a:rPr>
              <a:t>no </a:t>
            </a:r>
            <a:r>
              <a:rPr lang="es-ES" sz="1050" i="0" dirty="0">
                <a:solidFill>
                  <a:srgbClr val="212529"/>
                </a:solidFill>
                <a:effectLst/>
                <a:latin typeface="PT Sans" panose="020B0503020203020204" pitchFamily="34" charset="0"/>
                <a:ea typeface="Verdana" panose="020B0604030504040204" pitchFamily="34" charset="0"/>
              </a:rPr>
              <a:t>tiene obligación de hacer cotizaciones pero puede hacerlo de manera </a:t>
            </a:r>
            <a:r>
              <a:rPr lang="es-ES" sz="1050" b="1" i="0" dirty="0">
                <a:solidFill>
                  <a:srgbClr val="212529"/>
                </a:solidFill>
                <a:effectLst/>
                <a:latin typeface="PT Sans" panose="020B0503020203020204" pitchFamily="34" charset="0"/>
                <a:ea typeface="Verdana" panose="020B0604030504040204" pitchFamily="34" charset="0"/>
              </a:rPr>
              <a:t>voluntaria.</a:t>
            </a:r>
            <a:endParaRPr lang="es-ES" sz="1400" b="0" i="0" dirty="0">
              <a:solidFill>
                <a:srgbClr val="212529"/>
              </a:solidFill>
              <a:effectLst/>
              <a:ea typeface="Verdana" panose="020B0604030504040204" pitchFamily="34" charset="0"/>
            </a:endParaRPr>
          </a:p>
        </p:txBody>
      </p:sp>
      <p:pic>
        <p:nvPicPr>
          <p:cNvPr id="8" name="Imagen 7">
            <a:extLst>
              <a:ext uri="{FF2B5EF4-FFF2-40B4-BE49-F238E27FC236}">
                <a16:creationId xmlns:a16="http://schemas.microsoft.com/office/drawing/2014/main" id="{83F68177-0663-43C0-C29B-6C031B8045D1}"/>
              </a:ext>
            </a:extLst>
          </p:cNvPr>
          <p:cNvPicPr>
            <a:picLocks noChangeAspect="1"/>
          </p:cNvPicPr>
          <p:nvPr/>
        </p:nvPicPr>
        <p:blipFill>
          <a:blip r:embed="rId3"/>
          <a:stretch>
            <a:fillRect/>
          </a:stretch>
        </p:blipFill>
        <p:spPr>
          <a:xfrm>
            <a:off x="5104438" y="145507"/>
            <a:ext cx="2657475" cy="1881597"/>
          </a:xfrm>
          <a:prstGeom prst="rect">
            <a:avLst/>
          </a:prstGeom>
        </p:spPr>
      </p:pic>
    </p:spTree>
    <p:extLst>
      <p:ext uri="{BB962C8B-B14F-4D97-AF65-F5344CB8AC3E}">
        <p14:creationId xmlns:p14="http://schemas.microsoft.com/office/powerpoint/2010/main" val="42211108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571;p53">
            <a:extLst>
              <a:ext uri="{FF2B5EF4-FFF2-40B4-BE49-F238E27FC236}">
                <a16:creationId xmlns:a16="http://schemas.microsoft.com/office/drawing/2014/main" id="{F768931F-78C4-4FBF-B065-98DCFAAB7BA8}"/>
              </a:ext>
            </a:extLst>
          </p:cNvPr>
          <p:cNvSpPr/>
          <p:nvPr/>
        </p:nvSpPr>
        <p:spPr>
          <a:xfrm flipH="1">
            <a:off x="116541" y="2072150"/>
            <a:ext cx="8503890" cy="1597899"/>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endParaRPr lang="es-CO" sz="1600" dirty="0">
              <a:solidFill>
                <a:schemeClr val="tx1">
                  <a:lumMod val="50000"/>
                </a:schemeClr>
              </a:solidFill>
              <a:latin typeface="Alegreya Sans ExtraBold"/>
            </a:endParaRPr>
          </a:p>
        </p:txBody>
      </p:sp>
      <p:sp>
        <p:nvSpPr>
          <p:cNvPr id="2" name="Título 1">
            <a:extLst>
              <a:ext uri="{FF2B5EF4-FFF2-40B4-BE49-F238E27FC236}">
                <a16:creationId xmlns:a16="http://schemas.microsoft.com/office/drawing/2014/main" id="{C9783512-0E65-41E4-A3F5-1CBA81BD1196}"/>
              </a:ext>
            </a:extLst>
          </p:cNvPr>
          <p:cNvSpPr>
            <a:spLocks noGrp="1"/>
          </p:cNvSpPr>
          <p:nvPr>
            <p:ph type="title"/>
          </p:nvPr>
        </p:nvSpPr>
        <p:spPr/>
        <p:txBody>
          <a:bodyPr/>
          <a:lstStyle/>
          <a:p>
            <a:r>
              <a:rPr lang="es-MX" sz="2400" dirty="0"/>
              <a:t>Qué es el fondo de solidaridad pensional?</a:t>
            </a:r>
            <a:endParaRPr lang="en-US" sz="2400" dirty="0"/>
          </a:p>
        </p:txBody>
      </p:sp>
      <p:sp>
        <p:nvSpPr>
          <p:cNvPr id="4" name="CuadroTexto 3">
            <a:extLst>
              <a:ext uri="{FF2B5EF4-FFF2-40B4-BE49-F238E27FC236}">
                <a16:creationId xmlns:a16="http://schemas.microsoft.com/office/drawing/2014/main" id="{5097C85A-902F-4488-AD65-E68A982C7668}"/>
              </a:ext>
            </a:extLst>
          </p:cNvPr>
          <p:cNvSpPr txBox="1"/>
          <p:nvPr/>
        </p:nvSpPr>
        <p:spPr>
          <a:xfrm>
            <a:off x="285631" y="3206277"/>
            <a:ext cx="7863288" cy="253916"/>
          </a:xfrm>
          <a:prstGeom prst="rect">
            <a:avLst/>
          </a:prstGeom>
          <a:noFill/>
        </p:spPr>
        <p:txBody>
          <a:bodyPr wrap="square" numCol="1">
            <a:spAutoFit/>
          </a:bodyPr>
          <a:lstStyle/>
          <a:p>
            <a:pPr algn="just"/>
            <a:r>
              <a:rPr lang="es-ES" sz="1050" dirty="0">
                <a:latin typeface="PT Sans" panose="020B0503020203020204" pitchFamily="34" charset="0"/>
              </a:rPr>
              <a:t>Este fondo contiene dos subcuentas:</a:t>
            </a:r>
          </a:p>
        </p:txBody>
      </p:sp>
      <p:sp>
        <p:nvSpPr>
          <p:cNvPr id="7" name="CuadroTexto 6">
            <a:extLst>
              <a:ext uri="{FF2B5EF4-FFF2-40B4-BE49-F238E27FC236}">
                <a16:creationId xmlns:a16="http://schemas.microsoft.com/office/drawing/2014/main" id="{07732FD6-C42E-4E87-AF3D-1526038BDE31}"/>
              </a:ext>
            </a:extLst>
          </p:cNvPr>
          <p:cNvSpPr txBox="1"/>
          <p:nvPr/>
        </p:nvSpPr>
        <p:spPr>
          <a:xfrm>
            <a:off x="285631" y="2150228"/>
            <a:ext cx="7863288" cy="900246"/>
          </a:xfrm>
          <a:prstGeom prst="rect">
            <a:avLst/>
          </a:prstGeom>
          <a:noFill/>
        </p:spPr>
        <p:txBody>
          <a:bodyPr wrap="square">
            <a:spAutoFit/>
          </a:bodyPr>
          <a:lstStyle/>
          <a:p>
            <a:pPr algn="just"/>
            <a:r>
              <a:rPr lang="es-ES" sz="1050" dirty="0">
                <a:latin typeface="PT Sans" panose="020B0503020203020204" pitchFamily="34" charset="0"/>
              </a:rPr>
              <a:t>Es una cuenta especial de la Nación adscrita al Ministerio del Trabajo, destinada a </a:t>
            </a:r>
            <a:r>
              <a:rPr lang="es-ES" sz="1050" b="1" dirty="0">
                <a:latin typeface="PT Sans" panose="020B0503020203020204" pitchFamily="34" charset="0"/>
              </a:rPr>
              <a:t>subsidiar las cotizaciones </a:t>
            </a:r>
            <a:r>
              <a:rPr lang="es-ES" sz="1050" dirty="0">
                <a:latin typeface="PT Sans" panose="020B0503020203020204" pitchFamily="34" charset="0"/>
              </a:rPr>
              <a:t>para pensiones a los grupos de población que por sus condiciones socioeconómicas no tienen acceso a los sistemas de la seguridad social, así como otorgar subsidios económicos para la protección de personas en estado de indigencia o pobreza extrema, a los adultos mayores que se encuentran en estado de vulnerabilidad en todo el territorio nacional así mismo subsidia  a los trabajadores independientes, discapacitados, madres sustitutas, concejales y ediles que carezcan de suficientes recursos para efectuar la totalidad del aporte.</a:t>
            </a:r>
          </a:p>
        </p:txBody>
      </p:sp>
      <p:sp>
        <p:nvSpPr>
          <p:cNvPr id="8" name="CuadroTexto 7">
            <a:extLst>
              <a:ext uri="{FF2B5EF4-FFF2-40B4-BE49-F238E27FC236}">
                <a16:creationId xmlns:a16="http://schemas.microsoft.com/office/drawing/2014/main" id="{E8645599-B80B-4D46-92F8-DFDF4F7379DA}"/>
              </a:ext>
            </a:extLst>
          </p:cNvPr>
          <p:cNvSpPr txBox="1"/>
          <p:nvPr/>
        </p:nvSpPr>
        <p:spPr>
          <a:xfrm>
            <a:off x="366314" y="3748127"/>
            <a:ext cx="3591604" cy="1223412"/>
          </a:xfrm>
          <a:prstGeom prst="rect">
            <a:avLst/>
          </a:prstGeom>
          <a:noFill/>
        </p:spPr>
        <p:txBody>
          <a:bodyPr wrap="square" numCol="1">
            <a:spAutoFit/>
          </a:bodyPr>
          <a:lstStyle/>
          <a:p>
            <a:pPr algn="just" defTabSz="700088">
              <a:tabLst>
                <a:tab pos="3316288" algn="l"/>
              </a:tabLst>
            </a:pPr>
            <a:r>
              <a:rPr lang="es-ES" sz="1050" b="1" dirty="0">
                <a:latin typeface="PT Sans" panose="020B0503020203020204" pitchFamily="34" charset="0"/>
              </a:rPr>
              <a:t>Subcuenta de Solidaridad</a:t>
            </a:r>
          </a:p>
          <a:p>
            <a:pPr algn="just" defTabSz="700088">
              <a:tabLst>
                <a:tab pos="3316288" algn="l"/>
              </a:tabLst>
            </a:pPr>
            <a:r>
              <a:rPr lang="es-ES" sz="1050" dirty="0">
                <a:latin typeface="PT Sans" panose="020B0503020203020204" pitchFamily="34" charset="0"/>
              </a:rPr>
              <a:t>Esta cuenta esta destinada a subsidiar los aportes al Régimen General de Pensiones de los Artistas, Deportistas, Músicos, Compositores, Toreros, Mujeres microempresarias, Madres Sustitutas, Discapacitados físicos psíquicos y sensoriales, trabajadores independientes urbanos y rurales desocupados y a los concejales y ediles.</a:t>
            </a:r>
          </a:p>
        </p:txBody>
      </p:sp>
      <p:sp>
        <p:nvSpPr>
          <p:cNvPr id="9" name="CuadroTexto 8">
            <a:extLst>
              <a:ext uri="{FF2B5EF4-FFF2-40B4-BE49-F238E27FC236}">
                <a16:creationId xmlns:a16="http://schemas.microsoft.com/office/drawing/2014/main" id="{C4CE3057-A48E-4E8D-B0B7-139864821AEA}"/>
              </a:ext>
            </a:extLst>
          </p:cNvPr>
          <p:cNvSpPr txBox="1"/>
          <p:nvPr/>
        </p:nvSpPr>
        <p:spPr>
          <a:xfrm>
            <a:off x="4135974" y="3748127"/>
            <a:ext cx="4012945" cy="738664"/>
          </a:xfrm>
          <a:prstGeom prst="rect">
            <a:avLst/>
          </a:prstGeom>
          <a:noFill/>
        </p:spPr>
        <p:txBody>
          <a:bodyPr wrap="square">
            <a:spAutoFit/>
          </a:bodyPr>
          <a:lstStyle/>
          <a:p>
            <a:pPr algn="just"/>
            <a:r>
              <a:rPr lang="es-ES" sz="1050" b="1" dirty="0">
                <a:latin typeface="PT Sans" panose="020B0503020203020204" pitchFamily="34" charset="0"/>
              </a:rPr>
              <a:t>Subcuenta de Subsistencia</a:t>
            </a:r>
          </a:p>
          <a:p>
            <a:pPr algn="just"/>
            <a:r>
              <a:rPr lang="es-ES" sz="1050" dirty="0">
                <a:latin typeface="PT Sans" panose="020B0503020203020204" pitchFamily="34" charset="0"/>
              </a:rPr>
              <a:t>Cuenta destinada a subsidiar a personas en estado de indigencia o pobreza extrema, a los adultos mayores que se encuentran en estado de vulnerabilidad en todo el territorio nacional.</a:t>
            </a:r>
          </a:p>
        </p:txBody>
      </p:sp>
    </p:spTree>
    <p:extLst>
      <p:ext uri="{BB962C8B-B14F-4D97-AF65-F5344CB8AC3E}">
        <p14:creationId xmlns:p14="http://schemas.microsoft.com/office/powerpoint/2010/main" val="9454790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41"/>
        <p:cNvGrpSpPr/>
        <p:nvPr/>
      </p:nvGrpSpPr>
      <p:grpSpPr>
        <a:xfrm>
          <a:off x="0" y="0"/>
          <a:ext cx="0" cy="0"/>
          <a:chOff x="0" y="0"/>
          <a:chExt cx="0" cy="0"/>
        </a:xfrm>
      </p:grpSpPr>
      <p:sp>
        <p:nvSpPr>
          <p:cNvPr id="942" name="Google Shape;942;p44"/>
          <p:cNvSpPr/>
          <p:nvPr/>
        </p:nvSpPr>
        <p:spPr>
          <a:xfrm>
            <a:off x="4530099" y="1478950"/>
            <a:ext cx="3725327" cy="2612761"/>
          </a:xfrm>
          <a:custGeom>
            <a:avLst/>
            <a:gdLst/>
            <a:ahLst/>
            <a:cxnLst/>
            <a:rect l="l" t="t" r="r" b="b"/>
            <a:pathLst>
              <a:path w="164401" h="131064" extrusionOk="0">
                <a:moveTo>
                  <a:pt x="0" y="131064"/>
                </a:moveTo>
                <a:lnTo>
                  <a:pt x="14097" y="5334"/>
                </a:lnTo>
                <a:lnTo>
                  <a:pt x="164401" y="0"/>
                </a:lnTo>
                <a:lnTo>
                  <a:pt x="164401" y="130989"/>
                </a:lnTo>
                <a:close/>
              </a:path>
            </a:pathLst>
          </a:custGeom>
          <a:solidFill>
            <a:schemeClr val="lt2"/>
          </a:solidFill>
          <a:ln>
            <a:noFill/>
          </a:ln>
        </p:spPr>
        <p:txBody>
          <a:bodyPr/>
          <a:lstStyle/>
          <a:p>
            <a:endParaRPr lang="es-CO"/>
          </a:p>
        </p:txBody>
      </p:sp>
      <p:sp>
        <p:nvSpPr>
          <p:cNvPr id="943" name="Google Shape;943;p44"/>
          <p:cNvSpPr txBox="1">
            <a:spLocks noGrp="1"/>
          </p:cNvSpPr>
          <p:nvPr>
            <p:ph type="title"/>
          </p:nvPr>
        </p:nvSpPr>
        <p:spPr>
          <a:xfrm>
            <a:off x="551426" y="446203"/>
            <a:ext cx="7704000" cy="572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a:t>Partic. </a:t>
            </a:r>
            <a:r>
              <a:rPr lang="en-US" sz="2400"/>
              <a:t>de </a:t>
            </a:r>
            <a:r>
              <a:rPr lang="es-CO" sz="2400"/>
              <a:t>aprendizaje</a:t>
            </a:r>
          </a:p>
        </p:txBody>
      </p:sp>
      <p:pic>
        <p:nvPicPr>
          <p:cNvPr id="944" name="Google Shape;944;p44" title="Gráfico">
            <a:hlinkClick r:id="rId3"/>
          </p:cNvPr>
          <p:cNvPicPr preferRelativeResize="0"/>
          <p:nvPr/>
        </p:nvPicPr>
        <p:blipFill>
          <a:blip r:embed="rId4">
            <a:alphaModFix/>
          </a:blip>
          <a:stretch>
            <a:fillRect/>
          </a:stretch>
        </p:blipFill>
        <p:spPr>
          <a:xfrm>
            <a:off x="5585081" y="1855880"/>
            <a:ext cx="1849074" cy="1950900"/>
          </a:xfrm>
          <a:prstGeom prst="rect">
            <a:avLst/>
          </a:prstGeom>
          <a:noFill/>
          <a:ln>
            <a:noFill/>
          </a:ln>
        </p:spPr>
      </p:pic>
      <p:sp>
        <p:nvSpPr>
          <p:cNvPr id="945" name="Google Shape;945;p44"/>
          <p:cNvSpPr txBox="1"/>
          <p:nvPr/>
        </p:nvSpPr>
        <p:spPr>
          <a:xfrm>
            <a:off x="347732" y="2028166"/>
            <a:ext cx="1499313" cy="370500"/>
          </a:xfrm>
          <a:prstGeom prst="rect">
            <a:avLst/>
          </a:prstGeom>
          <a:noFill/>
          <a:ln>
            <a:noFill/>
          </a:ln>
        </p:spPr>
        <p:txBody>
          <a:bodyPr spcFirstLastPara="1" wrap="square" lIns="91425" tIns="91425" rIns="0" bIns="91425" anchor="ctr" anchorCtr="0">
            <a:noAutofit/>
          </a:bodyPr>
          <a:lstStyle/>
          <a:p>
            <a:pPr marL="0" lvl="0" indent="0" algn="ctr" rtl="0">
              <a:lnSpc>
                <a:spcPct val="80000"/>
              </a:lnSpc>
              <a:spcBef>
                <a:spcPts val="0"/>
              </a:spcBef>
              <a:spcAft>
                <a:spcPts val="0"/>
              </a:spcAft>
              <a:buNone/>
            </a:pPr>
            <a:r>
              <a:rPr lang="en" sz="2000">
                <a:solidFill>
                  <a:srgbClr val="3D3C3B"/>
                </a:solidFill>
                <a:latin typeface="Alegreya Sans ExtraBold"/>
                <a:ea typeface="Alegreya Sans ExtraBold"/>
                <a:cs typeface="Alegreya Sans ExtraBold"/>
                <a:sym typeface="Alegreya Sans ExtraBold"/>
              </a:rPr>
              <a:t>Introducción</a:t>
            </a:r>
            <a:endParaRPr sz="2000">
              <a:solidFill>
                <a:srgbClr val="3D3C3B"/>
              </a:solidFill>
              <a:latin typeface="Alegreya Sans ExtraBold"/>
              <a:ea typeface="Alegreya Sans ExtraBold"/>
              <a:cs typeface="Alegreya Sans ExtraBold"/>
              <a:sym typeface="Alegreya Sans ExtraBold"/>
            </a:endParaRPr>
          </a:p>
        </p:txBody>
      </p:sp>
      <p:sp>
        <p:nvSpPr>
          <p:cNvPr id="946" name="Google Shape;946;p44"/>
          <p:cNvSpPr txBox="1"/>
          <p:nvPr/>
        </p:nvSpPr>
        <p:spPr>
          <a:xfrm>
            <a:off x="382920" y="2369264"/>
            <a:ext cx="1428936" cy="534300"/>
          </a:xfrm>
          <a:prstGeom prst="rect">
            <a:avLst/>
          </a:prstGeom>
          <a:noFill/>
          <a:ln>
            <a:noFill/>
          </a:ln>
        </p:spPr>
        <p:txBody>
          <a:bodyPr spcFirstLastPara="1" wrap="square" lIns="90000" tIns="91425" rIns="0" bIns="91425" anchor="ctr" anchorCtr="0">
            <a:noAutofit/>
          </a:bodyPr>
          <a:lstStyle/>
          <a:p>
            <a:pPr marL="0" lvl="0" indent="0" algn="ctr" rtl="0">
              <a:spcBef>
                <a:spcPts val="0"/>
              </a:spcBef>
              <a:spcAft>
                <a:spcPts val="0"/>
              </a:spcAft>
              <a:buNone/>
            </a:pPr>
            <a:r>
              <a:rPr lang="en" sz="1050">
                <a:solidFill>
                  <a:schemeClr val="tx1">
                    <a:lumMod val="50000"/>
                  </a:schemeClr>
                </a:solidFill>
                <a:latin typeface="PT Sans"/>
                <a:ea typeface="PT Sans"/>
                <a:cs typeface="PT Sans"/>
                <a:sym typeface="PT Sans"/>
              </a:rPr>
              <a:t>El ciudadano podrá reconocer que es la UGPP y el SGSS</a:t>
            </a:r>
            <a:endParaRPr sz="1050">
              <a:solidFill>
                <a:schemeClr val="tx1">
                  <a:lumMod val="50000"/>
                </a:schemeClr>
              </a:solidFill>
              <a:latin typeface="PT Sans"/>
              <a:ea typeface="PT Sans"/>
              <a:cs typeface="PT Sans"/>
              <a:sym typeface="PT Sans"/>
            </a:endParaRPr>
          </a:p>
        </p:txBody>
      </p:sp>
      <p:sp>
        <p:nvSpPr>
          <p:cNvPr id="947" name="Google Shape;947;p44"/>
          <p:cNvSpPr txBox="1"/>
          <p:nvPr/>
        </p:nvSpPr>
        <p:spPr>
          <a:xfrm>
            <a:off x="489596" y="3643194"/>
            <a:ext cx="1243800" cy="370500"/>
          </a:xfrm>
          <a:prstGeom prst="rect">
            <a:avLst/>
          </a:prstGeom>
          <a:noFill/>
          <a:ln>
            <a:noFill/>
          </a:ln>
        </p:spPr>
        <p:txBody>
          <a:bodyPr spcFirstLastPara="1" wrap="square" lIns="91425" tIns="91425" rIns="0" bIns="91425" anchor="ctr" anchorCtr="0">
            <a:noAutofit/>
          </a:bodyPr>
          <a:lstStyle/>
          <a:p>
            <a:pPr marL="0" lvl="0" indent="0" algn="ctr" rtl="0">
              <a:lnSpc>
                <a:spcPct val="80000"/>
              </a:lnSpc>
              <a:spcBef>
                <a:spcPts val="0"/>
              </a:spcBef>
              <a:spcAft>
                <a:spcPts val="0"/>
              </a:spcAft>
              <a:buNone/>
            </a:pPr>
            <a:r>
              <a:rPr lang="en" sz="2000">
                <a:solidFill>
                  <a:srgbClr val="3D3C3B"/>
                </a:solidFill>
                <a:latin typeface="Alegreya Sans ExtraBold"/>
                <a:ea typeface="Alegreya Sans ExtraBold"/>
                <a:cs typeface="Alegreya Sans ExtraBold"/>
                <a:sym typeface="Alegreya Sans ExtraBold"/>
              </a:rPr>
              <a:t>Guías</a:t>
            </a:r>
            <a:endParaRPr sz="2000">
              <a:solidFill>
                <a:srgbClr val="3D3C3B"/>
              </a:solidFill>
              <a:latin typeface="Alegreya Sans ExtraBold"/>
              <a:ea typeface="Alegreya Sans ExtraBold"/>
              <a:cs typeface="Alegreya Sans ExtraBold"/>
              <a:sym typeface="Alegreya Sans ExtraBold"/>
            </a:endParaRPr>
          </a:p>
        </p:txBody>
      </p:sp>
      <p:sp>
        <p:nvSpPr>
          <p:cNvPr id="948" name="Google Shape;948;p44"/>
          <p:cNvSpPr txBox="1"/>
          <p:nvPr/>
        </p:nvSpPr>
        <p:spPr>
          <a:xfrm>
            <a:off x="202209" y="3813666"/>
            <a:ext cx="1790357" cy="758104"/>
          </a:xfrm>
          <a:prstGeom prst="rect">
            <a:avLst/>
          </a:prstGeom>
          <a:noFill/>
          <a:ln>
            <a:noFill/>
          </a:ln>
        </p:spPr>
        <p:txBody>
          <a:bodyPr spcFirstLastPara="1" wrap="square" lIns="90000" tIns="91425" rIns="0" bIns="91425" anchor="ctr" anchorCtr="0">
            <a:noAutofit/>
          </a:bodyPr>
          <a:lstStyle/>
          <a:p>
            <a:pPr marL="0" lvl="0" indent="0" algn="ctr" rtl="0">
              <a:spcBef>
                <a:spcPts val="0"/>
              </a:spcBef>
              <a:spcAft>
                <a:spcPts val="0"/>
              </a:spcAft>
              <a:buNone/>
            </a:pPr>
            <a:r>
              <a:rPr lang="en" sz="1050">
                <a:solidFill>
                  <a:schemeClr val="tx1">
                    <a:lumMod val="50000"/>
                  </a:schemeClr>
                </a:solidFill>
                <a:latin typeface="PT Sans"/>
                <a:ea typeface="PT Sans"/>
                <a:cs typeface="PT Sans"/>
                <a:sym typeface="PT Sans"/>
              </a:rPr>
              <a:t>El ciudadano podrá comprender cómo funciona y en qué consiste el curso.</a:t>
            </a:r>
            <a:endParaRPr sz="1050">
              <a:solidFill>
                <a:schemeClr val="tx1">
                  <a:lumMod val="50000"/>
                </a:schemeClr>
              </a:solidFill>
              <a:latin typeface="PT Sans"/>
              <a:ea typeface="PT Sans"/>
              <a:cs typeface="PT Sans"/>
              <a:sym typeface="PT Sans"/>
            </a:endParaRPr>
          </a:p>
        </p:txBody>
      </p:sp>
      <p:sp>
        <p:nvSpPr>
          <p:cNvPr id="949" name="Google Shape;949;p44"/>
          <p:cNvSpPr txBox="1"/>
          <p:nvPr/>
        </p:nvSpPr>
        <p:spPr>
          <a:xfrm>
            <a:off x="2509846" y="2002540"/>
            <a:ext cx="1243800" cy="370500"/>
          </a:xfrm>
          <a:prstGeom prst="rect">
            <a:avLst/>
          </a:prstGeom>
          <a:noFill/>
          <a:ln>
            <a:noFill/>
          </a:ln>
        </p:spPr>
        <p:txBody>
          <a:bodyPr spcFirstLastPara="1" wrap="square" lIns="91425" tIns="91425" rIns="91425" bIns="91425" anchor="ctr" anchorCtr="0">
            <a:noAutofit/>
          </a:bodyPr>
          <a:lstStyle/>
          <a:p>
            <a:pPr marL="0" lvl="0" indent="0" algn="ctr" rtl="0">
              <a:lnSpc>
                <a:spcPct val="80000"/>
              </a:lnSpc>
              <a:spcBef>
                <a:spcPts val="0"/>
              </a:spcBef>
              <a:spcAft>
                <a:spcPts val="0"/>
              </a:spcAft>
              <a:buNone/>
            </a:pPr>
            <a:r>
              <a:rPr lang="en" sz="2000">
                <a:solidFill>
                  <a:schemeClr val="dk1"/>
                </a:solidFill>
                <a:latin typeface="Alegreya Sans ExtraBold"/>
                <a:ea typeface="Alegreya Sans ExtraBold"/>
                <a:cs typeface="Alegreya Sans ExtraBold"/>
                <a:sym typeface="Alegreya Sans ExtraBold"/>
              </a:rPr>
              <a:t>Tests</a:t>
            </a:r>
            <a:endParaRPr sz="2000">
              <a:solidFill>
                <a:srgbClr val="3D3C3B"/>
              </a:solidFill>
              <a:latin typeface="Alegreya Sans ExtraBold"/>
              <a:ea typeface="Alegreya Sans ExtraBold"/>
              <a:cs typeface="Alegreya Sans ExtraBold"/>
              <a:sym typeface="Alegreya Sans ExtraBold"/>
            </a:endParaRPr>
          </a:p>
        </p:txBody>
      </p:sp>
      <p:sp>
        <p:nvSpPr>
          <p:cNvPr id="950" name="Google Shape;950;p44"/>
          <p:cNvSpPr txBox="1"/>
          <p:nvPr/>
        </p:nvSpPr>
        <p:spPr>
          <a:xfrm>
            <a:off x="2374715" y="2375221"/>
            <a:ext cx="1586710" cy="534300"/>
          </a:xfrm>
          <a:prstGeom prst="rect">
            <a:avLst/>
          </a:prstGeom>
          <a:noFill/>
          <a:ln>
            <a:noFill/>
          </a:ln>
        </p:spPr>
        <p:txBody>
          <a:bodyPr spcFirstLastPara="1" wrap="square" lIns="90000" tIns="91425" rIns="0" bIns="91425" anchor="ctr" anchorCtr="0">
            <a:noAutofit/>
          </a:bodyPr>
          <a:lstStyle/>
          <a:p>
            <a:pPr marL="0" lvl="0" indent="0" algn="ctr" rtl="0">
              <a:spcBef>
                <a:spcPts val="0"/>
              </a:spcBef>
              <a:spcAft>
                <a:spcPts val="0"/>
              </a:spcAft>
              <a:buNone/>
            </a:pPr>
            <a:r>
              <a:rPr lang="en" sz="1050" dirty="0">
                <a:solidFill>
                  <a:schemeClr val="tx1">
                    <a:lumMod val="50000"/>
                  </a:schemeClr>
                </a:solidFill>
                <a:latin typeface="PT Sans"/>
                <a:ea typeface="PT Sans"/>
                <a:cs typeface="PT Sans"/>
                <a:sym typeface="PT Sans"/>
              </a:rPr>
              <a:t>El </a:t>
            </a:r>
            <a:r>
              <a:rPr lang="en" sz="1050" dirty="0" err="1">
                <a:solidFill>
                  <a:schemeClr val="tx1">
                    <a:lumMod val="50000"/>
                  </a:schemeClr>
                </a:solidFill>
                <a:latin typeface="PT Sans"/>
                <a:ea typeface="PT Sans"/>
                <a:cs typeface="PT Sans"/>
                <a:sym typeface="PT Sans"/>
              </a:rPr>
              <a:t>ciudadano</a:t>
            </a:r>
            <a:r>
              <a:rPr lang="en" sz="1050" dirty="0">
                <a:solidFill>
                  <a:schemeClr val="tx1">
                    <a:lumMod val="50000"/>
                  </a:schemeClr>
                </a:solidFill>
                <a:latin typeface="PT Sans"/>
                <a:ea typeface="PT Sans"/>
                <a:cs typeface="PT Sans"/>
                <a:sym typeface="PT Sans"/>
              </a:rPr>
              <a:t> </a:t>
            </a:r>
            <a:r>
              <a:rPr lang="en" sz="1050" dirty="0" err="1">
                <a:solidFill>
                  <a:schemeClr val="tx1">
                    <a:lumMod val="50000"/>
                  </a:schemeClr>
                </a:solidFill>
                <a:latin typeface="PT Sans"/>
                <a:ea typeface="PT Sans"/>
                <a:cs typeface="PT Sans"/>
                <a:sym typeface="PT Sans"/>
              </a:rPr>
              <a:t>podrá</a:t>
            </a:r>
            <a:r>
              <a:rPr lang="en" sz="1050" dirty="0">
                <a:solidFill>
                  <a:schemeClr val="tx1">
                    <a:lumMod val="50000"/>
                  </a:schemeClr>
                </a:solidFill>
                <a:latin typeface="PT Sans"/>
                <a:ea typeface="PT Sans"/>
                <a:cs typeface="PT Sans"/>
                <a:sym typeface="PT Sans"/>
              </a:rPr>
              <a:t> </a:t>
            </a:r>
            <a:r>
              <a:rPr lang="en" sz="1050" dirty="0" err="1">
                <a:solidFill>
                  <a:schemeClr val="tx1">
                    <a:lumMod val="50000"/>
                  </a:schemeClr>
                </a:solidFill>
                <a:latin typeface="PT Sans"/>
                <a:ea typeface="PT Sans"/>
                <a:cs typeface="PT Sans"/>
                <a:sym typeface="PT Sans"/>
              </a:rPr>
              <a:t>medir</a:t>
            </a:r>
            <a:r>
              <a:rPr lang="en" sz="1050" dirty="0">
                <a:solidFill>
                  <a:schemeClr val="tx1">
                    <a:lumMod val="50000"/>
                  </a:schemeClr>
                </a:solidFill>
                <a:latin typeface="PT Sans"/>
                <a:ea typeface="PT Sans"/>
                <a:cs typeface="PT Sans"/>
                <a:sym typeface="PT Sans"/>
              </a:rPr>
              <a:t> sus </a:t>
            </a:r>
            <a:r>
              <a:rPr lang="en" sz="1050" dirty="0" err="1">
                <a:solidFill>
                  <a:schemeClr val="tx1">
                    <a:lumMod val="50000"/>
                  </a:schemeClr>
                </a:solidFill>
                <a:latin typeface="PT Sans"/>
                <a:ea typeface="PT Sans"/>
                <a:cs typeface="PT Sans"/>
                <a:sym typeface="PT Sans"/>
              </a:rPr>
              <a:t>conocimientos</a:t>
            </a:r>
            <a:r>
              <a:rPr lang="en" sz="1050" dirty="0">
                <a:solidFill>
                  <a:schemeClr val="tx1">
                    <a:lumMod val="50000"/>
                  </a:schemeClr>
                </a:solidFill>
                <a:latin typeface="PT Sans"/>
                <a:ea typeface="PT Sans"/>
                <a:cs typeface="PT Sans"/>
                <a:sym typeface="PT Sans"/>
              </a:rPr>
              <a:t> del SGSS</a:t>
            </a:r>
            <a:endParaRPr sz="1050" dirty="0">
              <a:solidFill>
                <a:schemeClr val="tx1">
                  <a:lumMod val="50000"/>
                </a:schemeClr>
              </a:solidFill>
              <a:latin typeface="PT Sans"/>
              <a:ea typeface="PT Sans"/>
              <a:cs typeface="PT Sans"/>
              <a:sym typeface="PT Sans"/>
            </a:endParaRPr>
          </a:p>
        </p:txBody>
      </p:sp>
      <p:sp>
        <p:nvSpPr>
          <p:cNvPr id="951" name="Google Shape;951;p44"/>
          <p:cNvSpPr txBox="1"/>
          <p:nvPr/>
        </p:nvSpPr>
        <p:spPr>
          <a:xfrm>
            <a:off x="2525471" y="3643194"/>
            <a:ext cx="1243800" cy="370500"/>
          </a:xfrm>
          <a:prstGeom prst="rect">
            <a:avLst/>
          </a:prstGeom>
          <a:noFill/>
          <a:ln>
            <a:noFill/>
          </a:ln>
        </p:spPr>
        <p:txBody>
          <a:bodyPr spcFirstLastPara="1" wrap="square" lIns="91425" tIns="91425" rIns="91425" bIns="91425" anchor="ctr" anchorCtr="0">
            <a:noAutofit/>
          </a:bodyPr>
          <a:lstStyle/>
          <a:p>
            <a:pPr marL="0" lvl="0" indent="0" algn="ctr" rtl="0">
              <a:lnSpc>
                <a:spcPct val="80000"/>
              </a:lnSpc>
              <a:spcBef>
                <a:spcPts val="0"/>
              </a:spcBef>
              <a:spcAft>
                <a:spcPts val="0"/>
              </a:spcAft>
              <a:buNone/>
            </a:pPr>
            <a:r>
              <a:rPr lang="en" sz="2000">
                <a:solidFill>
                  <a:schemeClr val="dk1"/>
                </a:solidFill>
                <a:latin typeface="Alegreya Sans ExtraBold"/>
                <a:ea typeface="Alegreya Sans ExtraBold"/>
                <a:cs typeface="Alegreya Sans ExtraBold"/>
                <a:sym typeface="Alegreya Sans ExtraBold"/>
              </a:rPr>
              <a:t>Unidades</a:t>
            </a:r>
            <a:endParaRPr sz="2000">
              <a:solidFill>
                <a:srgbClr val="3D3C3B"/>
              </a:solidFill>
              <a:latin typeface="Alegreya Sans ExtraBold"/>
              <a:ea typeface="Alegreya Sans ExtraBold"/>
              <a:cs typeface="Alegreya Sans ExtraBold"/>
              <a:sym typeface="Alegreya Sans ExtraBold"/>
            </a:endParaRPr>
          </a:p>
        </p:txBody>
      </p:sp>
      <p:sp>
        <p:nvSpPr>
          <p:cNvPr id="952" name="Google Shape;952;p44"/>
          <p:cNvSpPr txBox="1"/>
          <p:nvPr/>
        </p:nvSpPr>
        <p:spPr>
          <a:xfrm>
            <a:off x="2338391" y="4018056"/>
            <a:ext cx="1586710" cy="534300"/>
          </a:xfrm>
          <a:prstGeom prst="rect">
            <a:avLst/>
          </a:prstGeom>
          <a:noFill/>
          <a:ln>
            <a:noFill/>
          </a:ln>
        </p:spPr>
        <p:txBody>
          <a:bodyPr spcFirstLastPara="1" wrap="square" lIns="90000" tIns="91425" rIns="0" bIns="91425" anchor="ctr" anchorCtr="0">
            <a:noAutofit/>
          </a:bodyPr>
          <a:lstStyle/>
          <a:p>
            <a:pPr marL="0" lvl="0" indent="0" algn="ctr" rtl="0">
              <a:spcBef>
                <a:spcPts val="0"/>
              </a:spcBef>
              <a:spcAft>
                <a:spcPts val="0"/>
              </a:spcAft>
              <a:buNone/>
            </a:pPr>
            <a:r>
              <a:rPr lang="en" sz="1050">
                <a:solidFill>
                  <a:schemeClr val="tx1">
                    <a:lumMod val="50000"/>
                  </a:schemeClr>
                </a:solidFill>
                <a:latin typeface="PT Sans"/>
                <a:ea typeface="PT Sans"/>
                <a:cs typeface="PT Sans"/>
                <a:sym typeface="PT Sans"/>
              </a:rPr>
              <a:t>El ciudadanó podrá llevar a  cabo el curso de forma interactiva.</a:t>
            </a:r>
            <a:endParaRPr sz="1050">
              <a:solidFill>
                <a:schemeClr val="tx1">
                  <a:lumMod val="50000"/>
                </a:schemeClr>
              </a:solidFill>
              <a:latin typeface="PT Sans"/>
              <a:ea typeface="PT Sans"/>
              <a:cs typeface="PT Sans"/>
              <a:sym typeface="PT Sans"/>
            </a:endParaRPr>
          </a:p>
        </p:txBody>
      </p:sp>
      <p:sp>
        <p:nvSpPr>
          <p:cNvPr id="953" name="Google Shape;953;p44"/>
          <p:cNvSpPr/>
          <p:nvPr/>
        </p:nvSpPr>
        <p:spPr>
          <a:xfrm rot="252982" flipH="1">
            <a:off x="721627" y="1509541"/>
            <a:ext cx="851570" cy="530518"/>
          </a:xfrm>
          <a:custGeom>
            <a:avLst/>
            <a:gdLst/>
            <a:ahLst/>
            <a:cxnLst/>
            <a:rect l="l" t="t" r="r" b="b"/>
            <a:pathLst>
              <a:path w="38828" h="28335" extrusionOk="0">
                <a:moveTo>
                  <a:pt x="5110" y="1"/>
                </a:moveTo>
                <a:cubicBezTo>
                  <a:pt x="3330" y="1"/>
                  <a:pt x="1789" y="1417"/>
                  <a:pt x="1568" y="3283"/>
                </a:cubicBezTo>
                <a:lnTo>
                  <a:pt x="167" y="19194"/>
                </a:lnTo>
                <a:cubicBezTo>
                  <a:pt x="0" y="21162"/>
                  <a:pt x="1435" y="22930"/>
                  <a:pt x="3336" y="23097"/>
                </a:cubicBezTo>
                <a:lnTo>
                  <a:pt x="18980" y="24498"/>
                </a:lnTo>
                <a:lnTo>
                  <a:pt x="21983" y="28334"/>
                </a:lnTo>
                <a:lnTo>
                  <a:pt x="25619" y="25065"/>
                </a:lnTo>
                <a:lnTo>
                  <a:pt x="33391" y="25799"/>
                </a:lnTo>
                <a:cubicBezTo>
                  <a:pt x="33493" y="25808"/>
                  <a:pt x="33595" y="25812"/>
                  <a:pt x="33695" y="25812"/>
                </a:cubicBezTo>
                <a:cubicBezTo>
                  <a:pt x="35531" y="25812"/>
                  <a:pt x="37069" y="24396"/>
                  <a:pt x="37227" y="22530"/>
                </a:cubicBezTo>
                <a:lnTo>
                  <a:pt x="38661" y="6619"/>
                </a:lnTo>
                <a:cubicBezTo>
                  <a:pt x="38828" y="4650"/>
                  <a:pt x="37394" y="2916"/>
                  <a:pt x="35492" y="2749"/>
                </a:cubicBezTo>
                <a:lnTo>
                  <a:pt x="5404" y="14"/>
                </a:lnTo>
                <a:cubicBezTo>
                  <a:pt x="5305" y="5"/>
                  <a:pt x="5207" y="1"/>
                  <a:pt x="5110" y="1"/>
                </a:cubicBezTo>
                <a:close/>
              </a:path>
            </a:pathLst>
          </a:cu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954" name="Google Shape;954;p44"/>
          <p:cNvSpPr txBox="1"/>
          <p:nvPr/>
        </p:nvSpPr>
        <p:spPr>
          <a:xfrm>
            <a:off x="794475" y="1535400"/>
            <a:ext cx="705900" cy="405900"/>
          </a:xfrm>
          <a:prstGeom prst="rect">
            <a:avLst/>
          </a:prstGeom>
          <a:noFill/>
          <a:ln>
            <a:noFill/>
          </a:ln>
        </p:spPr>
        <p:txBody>
          <a:bodyPr spcFirstLastPara="1" wrap="square" lIns="0" tIns="91425" rIns="0" bIns="91425" anchor="ctr" anchorCtr="0">
            <a:noAutofit/>
          </a:bodyPr>
          <a:lstStyle/>
          <a:p>
            <a:pPr marL="0" lvl="0" indent="0" algn="ctr" rtl="0">
              <a:spcBef>
                <a:spcPts val="0"/>
              </a:spcBef>
              <a:spcAft>
                <a:spcPts val="0"/>
              </a:spcAft>
              <a:buNone/>
            </a:pPr>
            <a:r>
              <a:rPr lang="en" sz="2300">
                <a:solidFill>
                  <a:schemeClr val="accent4"/>
                </a:solidFill>
                <a:latin typeface="Alegreya Sans ExtraBold"/>
                <a:ea typeface="Alegreya Sans ExtraBold"/>
                <a:cs typeface="Alegreya Sans ExtraBold"/>
                <a:sym typeface="Alegreya Sans ExtraBold"/>
              </a:rPr>
              <a:t>10%</a:t>
            </a:r>
            <a:endParaRPr sz="2300">
              <a:solidFill>
                <a:schemeClr val="accent4"/>
              </a:solidFill>
              <a:latin typeface="Alegreya Sans ExtraBold"/>
              <a:ea typeface="Alegreya Sans ExtraBold"/>
              <a:cs typeface="Alegreya Sans ExtraBold"/>
              <a:sym typeface="Alegreya Sans ExtraBold"/>
            </a:endParaRPr>
          </a:p>
        </p:txBody>
      </p:sp>
      <p:sp>
        <p:nvSpPr>
          <p:cNvPr id="955" name="Google Shape;955;p44"/>
          <p:cNvSpPr/>
          <p:nvPr/>
        </p:nvSpPr>
        <p:spPr>
          <a:xfrm rot="252982" flipH="1">
            <a:off x="2735952" y="1509541"/>
            <a:ext cx="851570" cy="530518"/>
          </a:xfrm>
          <a:custGeom>
            <a:avLst/>
            <a:gdLst/>
            <a:ahLst/>
            <a:cxnLst/>
            <a:rect l="l" t="t" r="r" b="b"/>
            <a:pathLst>
              <a:path w="38828" h="28335" extrusionOk="0">
                <a:moveTo>
                  <a:pt x="5110" y="1"/>
                </a:moveTo>
                <a:cubicBezTo>
                  <a:pt x="3330" y="1"/>
                  <a:pt x="1789" y="1417"/>
                  <a:pt x="1568" y="3283"/>
                </a:cubicBezTo>
                <a:lnTo>
                  <a:pt x="167" y="19194"/>
                </a:lnTo>
                <a:cubicBezTo>
                  <a:pt x="0" y="21162"/>
                  <a:pt x="1435" y="22930"/>
                  <a:pt x="3336" y="23097"/>
                </a:cubicBezTo>
                <a:lnTo>
                  <a:pt x="18980" y="24498"/>
                </a:lnTo>
                <a:lnTo>
                  <a:pt x="21983" y="28334"/>
                </a:lnTo>
                <a:lnTo>
                  <a:pt x="25619" y="25065"/>
                </a:lnTo>
                <a:lnTo>
                  <a:pt x="33391" y="25799"/>
                </a:lnTo>
                <a:cubicBezTo>
                  <a:pt x="33493" y="25808"/>
                  <a:pt x="33595" y="25812"/>
                  <a:pt x="33695" y="25812"/>
                </a:cubicBezTo>
                <a:cubicBezTo>
                  <a:pt x="35531" y="25812"/>
                  <a:pt x="37069" y="24396"/>
                  <a:pt x="37227" y="22530"/>
                </a:cubicBezTo>
                <a:lnTo>
                  <a:pt x="38661" y="6619"/>
                </a:lnTo>
                <a:cubicBezTo>
                  <a:pt x="38828" y="4650"/>
                  <a:pt x="37394" y="2916"/>
                  <a:pt x="35492" y="2749"/>
                </a:cubicBezTo>
                <a:lnTo>
                  <a:pt x="5404" y="14"/>
                </a:lnTo>
                <a:cubicBezTo>
                  <a:pt x="5305" y="5"/>
                  <a:pt x="5207" y="1"/>
                  <a:pt x="5110" y="1"/>
                </a:cubicBezTo>
                <a:close/>
              </a:path>
            </a:pathLst>
          </a:cu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956" name="Google Shape;956;p44"/>
          <p:cNvSpPr txBox="1"/>
          <p:nvPr/>
        </p:nvSpPr>
        <p:spPr>
          <a:xfrm>
            <a:off x="2808800" y="1535400"/>
            <a:ext cx="705900" cy="405900"/>
          </a:xfrm>
          <a:prstGeom prst="rect">
            <a:avLst/>
          </a:prstGeom>
          <a:noFill/>
          <a:ln>
            <a:noFill/>
          </a:ln>
        </p:spPr>
        <p:txBody>
          <a:bodyPr spcFirstLastPara="1" wrap="square" lIns="0" tIns="91425" rIns="0" bIns="91425" anchor="ctr" anchorCtr="0">
            <a:noAutofit/>
          </a:bodyPr>
          <a:lstStyle/>
          <a:p>
            <a:pPr marL="0" lvl="0" indent="0" algn="ctr" rtl="0">
              <a:spcBef>
                <a:spcPts val="0"/>
              </a:spcBef>
              <a:spcAft>
                <a:spcPts val="0"/>
              </a:spcAft>
              <a:buNone/>
            </a:pPr>
            <a:r>
              <a:rPr lang="en" sz="2300">
                <a:solidFill>
                  <a:schemeClr val="accent2"/>
                </a:solidFill>
                <a:latin typeface="Alegreya Sans ExtraBold"/>
                <a:ea typeface="Alegreya Sans ExtraBold"/>
                <a:cs typeface="Alegreya Sans ExtraBold"/>
                <a:sym typeface="Alegreya Sans ExtraBold"/>
              </a:rPr>
              <a:t>20%</a:t>
            </a:r>
            <a:endParaRPr sz="2300">
              <a:solidFill>
                <a:schemeClr val="accent2"/>
              </a:solidFill>
              <a:latin typeface="Alegreya Sans ExtraBold"/>
              <a:ea typeface="Alegreya Sans ExtraBold"/>
              <a:cs typeface="Alegreya Sans ExtraBold"/>
              <a:sym typeface="Alegreya Sans ExtraBold"/>
            </a:endParaRPr>
          </a:p>
        </p:txBody>
      </p:sp>
      <p:sp>
        <p:nvSpPr>
          <p:cNvPr id="957" name="Google Shape;957;p44"/>
          <p:cNvSpPr/>
          <p:nvPr/>
        </p:nvSpPr>
        <p:spPr>
          <a:xfrm rot="252982" flipH="1">
            <a:off x="721627" y="3144791"/>
            <a:ext cx="851570" cy="530518"/>
          </a:xfrm>
          <a:custGeom>
            <a:avLst/>
            <a:gdLst/>
            <a:ahLst/>
            <a:cxnLst/>
            <a:rect l="l" t="t" r="r" b="b"/>
            <a:pathLst>
              <a:path w="38828" h="28335" extrusionOk="0">
                <a:moveTo>
                  <a:pt x="5110" y="1"/>
                </a:moveTo>
                <a:cubicBezTo>
                  <a:pt x="3330" y="1"/>
                  <a:pt x="1789" y="1417"/>
                  <a:pt x="1568" y="3283"/>
                </a:cubicBezTo>
                <a:lnTo>
                  <a:pt x="167" y="19194"/>
                </a:lnTo>
                <a:cubicBezTo>
                  <a:pt x="0" y="21162"/>
                  <a:pt x="1435" y="22930"/>
                  <a:pt x="3336" y="23097"/>
                </a:cubicBezTo>
                <a:lnTo>
                  <a:pt x="18980" y="24498"/>
                </a:lnTo>
                <a:lnTo>
                  <a:pt x="21983" y="28334"/>
                </a:lnTo>
                <a:lnTo>
                  <a:pt x="25619" y="25065"/>
                </a:lnTo>
                <a:lnTo>
                  <a:pt x="33391" y="25799"/>
                </a:lnTo>
                <a:cubicBezTo>
                  <a:pt x="33493" y="25808"/>
                  <a:pt x="33595" y="25812"/>
                  <a:pt x="33695" y="25812"/>
                </a:cubicBezTo>
                <a:cubicBezTo>
                  <a:pt x="35531" y="25812"/>
                  <a:pt x="37069" y="24396"/>
                  <a:pt x="37227" y="22530"/>
                </a:cubicBezTo>
                <a:lnTo>
                  <a:pt x="38661" y="6619"/>
                </a:lnTo>
                <a:cubicBezTo>
                  <a:pt x="38828" y="4650"/>
                  <a:pt x="37394" y="2916"/>
                  <a:pt x="35492" y="2749"/>
                </a:cubicBezTo>
                <a:lnTo>
                  <a:pt x="5404" y="14"/>
                </a:lnTo>
                <a:cubicBezTo>
                  <a:pt x="5305" y="5"/>
                  <a:pt x="5207" y="1"/>
                  <a:pt x="5110" y="1"/>
                </a:cubicBezTo>
                <a:close/>
              </a:path>
            </a:pathLst>
          </a:cu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958" name="Google Shape;958;p44"/>
          <p:cNvSpPr txBox="1"/>
          <p:nvPr/>
        </p:nvSpPr>
        <p:spPr>
          <a:xfrm>
            <a:off x="794475" y="3170650"/>
            <a:ext cx="705900" cy="405900"/>
          </a:xfrm>
          <a:prstGeom prst="rect">
            <a:avLst/>
          </a:prstGeom>
          <a:noFill/>
          <a:ln>
            <a:noFill/>
          </a:ln>
        </p:spPr>
        <p:txBody>
          <a:bodyPr spcFirstLastPara="1" wrap="square" lIns="0" tIns="91425" rIns="0" bIns="91425" anchor="ctr" anchorCtr="0">
            <a:noAutofit/>
          </a:bodyPr>
          <a:lstStyle/>
          <a:p>
            <a:pPr marL="0" lvl="0" indent="0" algn="ctr" rtl="0">
              <a:spcBef>
                <a:spcPts val="0"/>
              </a:spcBef>
              <a:spcAft>
                <a:spcPts val="0"/>
              </a:spcAft>
              <a:buNone/>
            </a:pPr>
            <a:r>
              <a:rPr lang="en" sz="2300">
                <a:solidFill>
                  <a:schemeClr val="accent1"/>
                </a:solidFill>
                <a:latin typeface="Alegreya Sans ExtraBold"/>
                <a:ea typeface="Alegreya Sans ExtraBold"/>
                <a:cs typeface="Alegreya Sans ExtraBold"/>
                <a:sym typeface="Alegreya Sans ExtraBold"/>
              </a:rPr>
              <a:t>30%</a:t>
            </a:r>
            <a:endParaRPr sz="2300">
              <a:solidFill>
                <a:schemeClr val="accent1"/>
              </a:solidFill>
              <a:latin typeface="Alegreya Sans ExtraBold"/>
              <a:ea typeface="Alegreya Sans ExtraBold"/>
              <a:cs typeface="Alegreya Sans ExtraBold"/>
              <a:sym typeface="Alegreya Sans ExtraBold"/>
            </a:endParaRPr>
          </a:p>
        </p:txBody>
      </p:sp>
      <p:sp>
        <p:nvSpPr>
          <p:cNvPr id="959" name="Google Shape;959;p44"/>
          <p:cNvSpPr/>
          <p:nvPr/>
        </p:nvSpPr>
        <p:spPr>
          <a:xfrm rot="252982" flipH="1">
            <a:off x="2735952" y="3144791"/>
            <a:ext cx="851570" cy="530518"/>
          </a:xfrm>
          <a:custGeom>
            <a:avLst/>
            <a:gdLst/>
            <a:ahLst/>
            <a:cxnLst/>
            <a:rect l="l" t="t" r="r" b="b"/>
            <a:pathLst>
              <a:path w="38828" h="28335" extrusionOk="0">
                <a:moveTo>
                  <a:pt x="5110" y="1"/>
                </a:moveTo>
                <a:cubicBezTo>
                  <a:pt x="3330" y="1"/>
                  <a:pt x="1789" y="1417"/>
                  <a:pt x="1568" y="3283"/>
                </a:cubicBezTo>
                <a:lnTo>
                  <a:pt x="167" y="19194"/>
                </a:lnTo>
                <a:cubicBezTo>
                  <a:pt x="0" y="21162"/>
                  <a:pt x="1435" y="22930"/>
                  <a:pt x="3336" y="23097"/>
                </a:cubicBezTo>
                <a:lnTo>
                  <a:pt x="18980" y="24498"/>
                </a:lnTo>
                <a:lnTo>
                  <a:pt x="21983" y="28334"/>
                </a:lnTo>
                <a:lnTo>
                  <a:pt x="25619" y="25065"/>
                </a:lnTo>
                <a:lnTo>
                  <a:pt x="33391" y="25799"/>
                </a:lnTo>
                <a:cubicBezTo>
                  <a:pt x="33493" y="25808"/>
                  <a:pt x="33595" y="25812"/>
                  <a:pt x="33695" y="25812"/>
                </a:cubicBezTo>
                <a:cubicBezTo>
                  <a:pt x="35531" y="25812"/>
                  <a:pt x="37069" y="24396"/>
                  <a:pt x="37227" y="22530"/>
                </a:cubicBezTo>
                <a:lnTo>
                  <a:pt x="38661" y="6619"/>
                </a:lnTo>
                <a:cubicBezTo>
                  <a:pt x="38828" y="4650"/>
                  <a:pt x="37394" y="2916"/>
                  <a:pt x="35492" y="2749"/>
                </a:cubicBezTo>
                <a:lnTo>
                  <a:pt x="5404" y="14"/>
                </a:lnTo>
                <a:cubicBezTo>
                  <a:pt x="5305" y="5"/>
                  <a:pt x="5207" y="1"/>
                  <a:pt x="5110" y="1"/>
                </a:cubicBezTo>
                <a:close/>
              </a:path>
            </a:pathLst>
          </a:cu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960" name="Google Shape;960;p44"/>
          <p:cNvSpPr txBox="1"/>
          <p:nvPr/>
        </p:nvSpPr>
        <p:spPr>
          <a:xfrm>
            <a:off x="2808800" y="3170650"/>
            <a:ext cx="705900" cy="405900"/>
          </a:xfrm>
          <a:prstGeom prst="rect">
            <a:avLst/>
          </a:prstGeom>
          <a:noFill/>
          <a:ln>
            <a:noFill/>
          </a:ln>
        </p:spPr>
        <p:txBody>
          <a:bodyPr spcFirstLastPara="1" wrap="square" lIns="0" tIns="91425" rIns="0" bIns="91425" anchor="ctr" anchorCtr="0">
            <a:noAutofit/>
          </a:bodyPr>
          <a:lstStyle/>
          <a:p>
            <a:pPr marL="0" lvl="0" indent="0" algn="ctr" rtl="0">
              <a:spcBef>
                <a:spcPts val="0"/>
              </a:spcBef>
              <a:spcAft>
                <a:spcPts val="0"/>
              </a:spcAft>
              <a:buNone/>
            </a:pPr>
            <a:r>
              <a:rPr lang="en" sz="2300">
                <a:solidFill>
                  <a:schemeClr val="accent3"/>
                </a:solidFill>
                <a:latin typeface="Alegreya Sans ExtraBold"/>
                <a:ea typeface="Alegreya Sans ExtraBold"/>
                <a:cs typeface="Alegreya Sans ExtraBold"/>
                <a:sym typeface="Alegreya Sans ExtraBold"/>
              </a:rPr>
              <a:t>40%</a:t>
            </a:r>
            <a:endParaRPr sz="2300">
              <a:solidFill>
                <a:schemeClr val="accent3"/>
              </a:solidFill>
              <a:latin typeface="Alegreya Sans ExtraBold"/>
              <a:ea typeface="Alegreya Sans ExtraBold"/>
              <a:cs typeface="Alegreya Sans ExtraBold"/>
              <a:sym typeface="Alegreya Sans ExtraBold"/>
            </a:endParaRPr>
          </a:p>
        </p:txBody>
      </p:sp>
      <p:sp>
        <p:nvSpPr>
          <p:cNvPr id="974" name="Google Shape;974;p44"/>
          <p:cNvSpPr/>
          <p:nvPr/>
        </p:nvSpPr>
        <p:spPr>
          <a:xfrm>
            <a:off x="5639062" y="1919451"/>
            <a:ext cx="379762" cy="426036"/>
          </a:xfrm>
          <a:custGeom>
            <a:avLst/>
            <a:gdLst/>
            <a:ahLst/>
            <a:cxnLst/>
            <a:rect l="l" t="t" r="r" b="b"/>
            <a:pathLst>
              <a:path w="19050" h="25146" extrusionOk="0">
                <a:moveTo>
                  <a:pt x="0" y="0"/>
                </a:moveTo>
                <a:lnTo>
                  <a:pt x="19050" y="0"/>
                </a:lnTo>
                <a:lnTo>
                  <a:pt x="19050" y="25146"/>
                </a:lnTo>
              </a:path>
            </a:pathLst>
          </a:custGeom>
          <a:noFill/>
          <a:ln w="9525" cap="flat" cmpd="sng">
            <a:solidFill>
              <a:schemeClr val="dk1"/>
            </a:solidFill>
            <a:prstDash val="solid"/>
            <a:round/>
            <a:headEnd type="none" w="med" len="med"/>
            <a:tailEnd type="none" w="med" len="med"/>
          </a:ln>
        </p:spPr>
        <p:txBody>
          <a:bodyPr/>
          <a:lstStyle/>
          <a:p>
            <a:endParaRPr lang="es-CO"/>
          </a:p>
        </p:txBody>
      </p:sp>
      <p:sp>
        <p:nvSpPr>
          <p:cNvPr id="975" name="Google Shape;975;p44"/>
          <p:cNvSpPr/>
          <p:nvPr/>
        </p:nvSpPr>
        <p:spPr>
          <a:xfrm flipH="1">
            <a:off x="6998520" y="1919451"/>
            <a:ext cx="379762" cy="426036"/>
          </a:xfrm>
          <a:custGeom>
            <a:avLst/>
            <a:gdLst/>
            <a:ahLst/>
            <a:cxnLst/>
            <a:rect l="l" t="t" r="r" b="b"/>
            <a:pathLst>
              <a:path w="19050" h="25146" extrusionOk="0">
                <a:moveTo>
                  <a:pt x="0" y="0"/>
                </a:moveTo>
                <a:lnTo>
                  <a:pt x="19050" y="0"/>
                </a:lnTo>
                <a:lnTo>
                  <a:pt x="19050" y="25146"/>
                </a:lnTo>
              </a:path>
            </a:pathLst>
          </a:custGeom>
          <a:noFill/>
          <a:ln w="9525" cap="flat" cmpd="sng">
            <a:solidFill>
              <a:schemeClr val="dk1"/>
            </a:solidFill>
            <a:prstDash val="solid"/>
            <a:round/>
            <a:headEnd type="none" w="med" len="med"/>
            <a:tailEnd type="none" w="med" len="med"/>
          </a:ln>
        </p:spPr>
        <p:txBody>
          <a:bodyPr/>
          <a:lstStyle/>
          <a:p>
            <a:endParaRPr lang="es-CO"/>
          </a:p>
        </p:txBody>
      </p:sp>
      <p:sp>
        <p:nvSpPr>
          <p:cNvPr id="976" name="Google Shape;976;p44"/>
          <p:cNvSpPr/>
          <p:nvPr/>
        </p:nvSpPr>
        <p:spPr>
          <a:xfrm rot="10800000" flipH="1">
            <a:off x="5639062" y="3335592"/>
            <a:ext cx="379762" cy="426036"/>
          </a:xfrm>
          <a:custGeom>
            <a:avLst/>
            <a:gdLst/>
            <a:ahLst/>
            <a:cxnLst/>
            <a:rect l="l" t="t" r="r" b="b"/>
            <a:pathLst>
              <a:path w="19050" h="25146" extrusionOk="0">
                <a:moveTo>
                  <a:pt x="0" y="0"/>
                </a:moveTo>
                <a:lnTo>
                  <a:pt x="19050" y="0"/>
                </a:lnTo>
                <a:lnTo>
                  <a:pt x="19050" y="25146"/>
                </a:lnTo>
              </a:path>
            </a:pathLst>
          </a:custGeom>
          <a:noFill/>
          <a:ln w="9525" cap="flat" cmpd="sng">
            <a:solidFill>
              <a:schemeClr val="dk1"/>
            </a:solidFill>
            <a:prstDash val="solid"/>
            <a:round/>
            <a:headEnd type="none" w="med" len="med"/>
            <a:tailEnd type="none" w="med" len="med"/>
          </a:ln>
        </p:spPr>
        <p:txBody>
          <a:bodyPr/>
          <a:lstStyle/>
          <a:p>
            <a:endParaRPr lang="es-CO"/>
          </a:p>
        </p:txBody>
      </p:sp>
      <p:sp>
        <p:nvSpPr>
          <p:cNvPr id="977" name="Google Shape;977;p44"/>
          <p:cNvSpPr/>
          <p:nvPr/>
        </p:nvSpPr>
        <p:spPr>
          <a:xfrm rot="10800000">
            <a:off x="6998520" y="3335592"/>
            <a:ext cx="379762" cy="426036"/>
          </a:xfrm>
          <a:custGeom>
            <a:avLst/>
            <a:gdLst/>
            <a:ahLst/>
            <a:cxnLst/>
            <a:rect l="l" t="t" r="r" b="b"/>
            <a:pathLst>
              <a:path w="19050" h="25146" extrusionOk="0">
                <a:moveTo>
                  <a:pt x="0" y="0"/>
                </a:moveTo>
                <a:lnTo>
                  <a:pt x="19050" y="0"/>
                </a:lnTo>
                <a:lnTo>
                  <a:pt x="19050" y="25146"/>
                </a:lnTo>
              </a:path>
            </a:pathLst>
          </a:custGeom>
          <a:noFill/>
          <a:ln w="9525" cap="flat" cmpd="sng">
            <a:solidFill>
              <a:schemeClr val="dk1"/>
            </a:solidFill>
            <a:prstDash val="solid"/>
            <a:round/>
            <a:headEnd type="none" w="med" len="med"/>
            <a:tailEnd type="none" w="med" len="med"/>
          </a:ln>
        </p:spPr>
        <p:txBody>
          <a:bodyPr/>
          <a:lstStyle/>
          <a:p>
            <a:endParaRPr lang="es-CO"/>
          </a:p>
        </p:txBody>
      </p:sp>
      <p:sp>
        <p:nvSpPr>
          <p:cNvPr id="978" name="Google Shape;978;p44"/>
          <p:cNvSpPr txBox="1"/>
          <p:nvPr/>
        </p:nvSpPr>
        <p:spPr>
          <a:xfrm>
            <a:off x="4530099" y="4178008"/>
            <a:ext cx="3725400" cy="534300"/>
          </a:xfrm>
          <a:prstGeom prst="rect">
            <a:avLst/>
          </a:prstGeom>
          <a:noFill/>
          <a:ln>
            <a:noFill/>
          </a:ln>
        </p:spPr>
        <p:txBody>
          <a:bodyPr spcFirstLastPara="1" wrap="square" lIns="90000" tIns="91425" rIns="0" bIns="91425" anchor="ctr" anchorCtr="0">
            <a:noAutofit/>
          </a:bodyPr>
          <a:lstStyle/>
          <a:p>
            <a:pPr marL="0" lvl="0" indent="0" algn="ctr" rtl="0">
              <a:spcBef>
                <a:spcPts val="0"/>
              </a:spcBef>
              <a:spcAft>
                <a:spcPts val="0"/>
              </a:spcAft>
              <a:buNone/>
            </a:pPr>
            <a:r>
              <a:rPr lang="en" sz="1200">
                <a:solidFill>
                  <a:schemeClr val="dk2"/>
                </a:solidFill>
                <a:latin typeface="PT Sans"/>
                <a:ea typeface="PT Sans"/>
                <a:cs typeface="PT Sans"/>
                <a:sym typeface="PT Sans"/>
              </a:rPr>
              <a:t>El usuario podrá comprobar el progreso del curso llevado a cabo, lo anterior según la proporción general y las subproporciones de cada eje temático.</a:t>
            </a:r>
            <a:endParaRPr sz="1200">
              <a:solidFill>
                <a:schemeClr val="dk2"/>
              </a:solidFill>
              <a:latin typeface="PT Sans"/>
              <a:ea typeface="PT Sans"/>
              <a:cs typeface="PT Sans"/>
              <a:sym typeface="PT Sans"/>
            </a:endParaRPr>
          </a:p>
        </p:txBody>
      </p:sp>
      <p:pic>
        <p:nvPicPr>
          <p:cNvPr id="39" name="Picture 2" descr="Unidad de Gestión Pensional y Parafiscales - G Suite SSO, Ingreso a G Suite">
            <a:extLst>
              <a:ext uri="{FF2B5EF4-FFF2-40B4-BE49-F238E27FC236}">
                <a16:creationId xmlns:a16="http://schemas.microsoft.com/office/drawing/2014/main" id="{D8892762-997D-454C-968E-CC7C01CD912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542" y="0"/>
            <a:ext cx="994008" cy="391435"/>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esquinas redondeadas 1">
            <a:extLst>
              <a:ext uri="{FF2B5EF4-FFF2-40B4-BE49-F238E27FC236}">
                <a16:creationId xmlns:a16="http://schemas.microsoft.com/office/drawing/2014/main" id="{DC3D8478-7E2B-4DEA-9982-66345525CD80}"/>
              </a:ext>
            </a:extLst>
          </p:cNvPr>
          <p:cNvSpPr/>
          <p:nvPr/>
        </p:nvSpPr>
        <p:spPr>
          <a:xfrm>
            <a:off x="5090160" y="1671801"/>
            <a:ext cx="548902" cy="495300"/>
          </a:xfrm>
          <a:prstGeom prst="roundRect">
            <a:avLst/>
          </a:prstGeom>
          <a:solidFill>
            <a:schemeClr val="accent4"/>
          </a:solidFill>
          <a:ln>
            <a:solidFill>
              <a:schemeClr val="accent4"/>
            </a:solidFill>
          </a:ln>
        </p:spPr>
        <p:style>
          <a:lnRef idx="1">
            <a:schemeClr val="accent4"/>
          </a:lnRef>
          <a:fillRef idx="3">
            <a:schemeClr val="accent4"/>
          </a:fillRef>
          <a:effectRef idx="2">
            <a:schemeClr val="accent4"/>
          </a:effectRef>
          <a:fontRef idx="minor">
            <a:schemeClr val="lt1"/>
          </a:fontRef>
        </p:style>
        <p:txBody>
          <a:bodyPr rtlCol="0" anchor="ctr"/>
          <a:lstStyle/>
          <a:p>
            <a:pPr algn="ctr"/>
            <a:r>
              <a:rPr lang="es-MX" sz="3200" b="1">
                <a:latin typeface="Alegreya Sans"/>
              </a:rPr>
              <a:t>I</a:t>
            </a:r>
            <a:endParaRPr lang="en-US" sz="3200" b="1">
              <a:latin typeface="Alegreya Sans"/>
            </a:endParaRPr>
          </a:p>
        </p:txBody>
      </p:sp>
      <p:sp>
        <p:nvSpPr>
          <p:cNvPr id="41" name="Rectángulo: esquinas redondeadas 40">
            <a:extLst>
              <a:ext uri="{FF2B5EF4-FFF2-40B4-BE49-F238E27FC236}">
                <a16:creationId xmlns:a16="http://schemas.microsoft.com/office/drawing/2014/main" id="{BB950B6F-13D7-4ECA-AE21-A0A636A0975D}"/>
              </a:ext>
            </a:extLst>
          </p:cNvPr>
          <p:cNvSpPr/>
          <p:nvPr/>
        </p:nvSpPr>
        <p:spPr>
          <a:xfrm>
            <a:off x="7380174" y="1671801"/>
            <a:ext cx="548902" cy="495300"/>
          </a:xfrm>
          <a:prstGeom prst="roundRect">
            <a:avLst/>
          </a:prstGeom>
          <a:solidFill>
            <a:schemeClr val="accent2"/>
          </a:solidFill>
          <a:ln>
            <a:solidFill>
              <a:schemeClr val="accent2"/>
            </a:solidFill>
          </a:ln>
        </p:spPr>
        <p:style>
          <a:lnRef idx="1">
            <a:schemeClr val="accent4"/>
          </a:lnRef>
          <a:fillRef idx="3">
            <a:schemeClr val="accent4"/>
          </a:fillRef>
          <a:effectRef idx="2">
            <a:schemeClr val="accent4"/>
          </a:effectRef>
          <a:fontRef idx="minor">
            <a:schemeClr val="lt1"/>
          </a:fontRef>
        </p:style>
        <p:txBody>
          <a:bodyPr rtlCol="0" anchor="ctr"/>
          <a:lstStyle/>
          <a:p>
            <a:pPr algn="ctr"/>
            <a:r>
              <a:rPr lang="es-MX" sz="3200" b="1">
                <a:latin typeface="Alegreya Sans"/>
              </a:rPr>
              <a:t>P</a:t>
            </a:r>
            <a:endParaRPr lang="en-US" sz="3200" b="1">
              <a:latin typeface="Alegreya Sans"/>
            </a:endParaRPr>
          </a:p>
        </p:txBody>
      </p:sp>
      <p:sp>
        <p:nvSpPr>
          <p:cNvPr id="42" name="Rectángulo: esquinas redondeadas 41">
            <a:extLst>
              <a:ext uri="{FF2B5EF4-FFF2-40B4-BE49-F238E27FC236}">
                <a16:creationId xmlns:a16="http://schemas.microsoft.com/office/drawing/2014/main" id="{3C333790-5BB9-4F79-A1DF-F5164505016A}"/>
              </a:ext>
            </a:extLst>
          </p:cNvPr>
          <p:cNvSpPr/>
          <p:nvPr/>
        </p:nvSpPr>
        <p:spPr>
          <a:xfrm>
            <a:off x="5117151" y="3513978"/>
            <a:ext cx="548902" cy="495300"/>
          </a:xfrm>
          <a:prstGeom prst="roundRect">
            <a:avLst/>
          </a:prstGeom>
          <a:solidFill>
            <a:schemeClr val="accent1"/>
          </a:solidFill>
          <a:ln>
            <a:solidFill>
              <a:schemeClr val="accent1"/>
            </a:solidFill>
          </a:ln>
        </p:spPr>
        <p:style>
          <a:lnRef idx="1">
            <a:schemeClr val="accent4"/>
          </a:lnRef>
          <a:fillRef idx="3">
            <a:schemeClr val="accent4"/>
          </a:fillRef>
          <a:effectRef idx="2">
            <a:schemeClr val="accent4"/>
          </a:effectRef>
          <a:fontRef idx="minor">
            <a:schemeClr val="lt1"/>
          </a:fontRef>
        </p:style>
        <p:txBody>
          <a:bodyPr rtlCol="0" anchor="ctr"/>
          <a:lstStyle/>
          <a:p>
            <a:pPr algn="ctr"/>
            <a:r>
              <a:rPr lang="es-MX" sz="3200" b="1">
                <a:latin typeface="Alegreya Sans"/>
              </a:rPr>
              <a:t>G</a:t>
            </a:r>
            <a:endParaRPr lang="en-US" sz="3200" b="1">
              <a:latin typeface="Alegreya Sans"/>
            </a:endParaRPr>
          </a:p>
        </p:txBody>
      </p:sp>
      <p:sp>
        <p:nvSpPr>
          <p:cNvPr id="43" name="Rectángulo: esquinas redondeadas 42">
            <a:extLst>
              <a:ext uri="{FF2B5EF4-FFF2-40B4-BE49-F238E27FC236}">
                <a16:creationId xmlns:a16="http://schemas.microsoft.com/office/drawing/2014/main" id="{E8A63246-D93D-4FC5-B218-BC2F0BE31706}"/>
              </a:ext>
            </a:extLst>
          </p:cNvPr>
          <p:cNvSpPr/>
          <p:nvPr/>
        </p:nvSpPr>
        <p:spPr>
          <a:xfrm>
            <a:off x="7383550" y="3473418"/>
            <a:ext cx="548902" cy="495300"/>
          </a:xfrm>
          <a:prstGeom prst="roundRect">
            <a:avLst/>
          </a:prstGeom>
          <a:solidFill>
            <a:schemeClr val="accent3"/>
          </a:solidFill>
          <a:ln>
            <a:solidFill>
              <a:schemeClr val="accent3"/>
            </a:solidFill>
          </a:ln>
        </p:spPr>
        <p:style>
          <a:lnRef idx="1">
            <a:schemeClr val="accent4"/>
          </a:lnRef>
          <a:fillRef idx="3">
            <a:schemeClr val="accent4"/>
          </a:fillRef>
          <a:effectRef idx="2">
            <a:schemeClr val="accent4"/>
          </a:effectRef>
          <a:fontRef idx="minor">
            <a:schemeClr val="lt1"/>
          </a:fontRef>
        </p:style>
        <p:txBody>
          <a:bodyPr rtlCol="0" anchor="ctr"/>
          <a:lstStyle/>
          <a:p>
            <a:pPr algn="ctr"/>
            <a:r>
              <a:rPr lang="es-MX" sz="3200" b="1">
                <a:latin typeface="Alegreya Sans"/>
              </a:rPr>
              <a:t>U</a:t>
            </a:r>
            <a:endParaRPr lang="en-US" sz="3200" b="1">
              <a:latin typeface="Alegreya Sans"/>
            </a:endParaRPr>
          </a:p>
        </p:txBody>
      </p:sp>
      <p:pic>
        <p:nvPicPr>
          <p:cNvPr id="44" name="Picture 2" descr="Unidad de Gestión Pensional y Parafiscales - G Suite SSO, Ingreso a G Suite">
            <a:extLst>
              <a:ext uri="{FF2B5EF4-FFF2-40B4-BE49-F238E27FC236}">
                <a16:creationId xmlns:a16="http://schemas.microsoft.com/office/drawing/2014/main" id="{8333C344-EFC3-40A9-9478-20D957604AD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62697" y="2491196"/>
            <a:ext cx="1493842" cy="58826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8D22B223-09B5-ADDC-0C81-043ADF7D049B}"/>
            </a:ext>
          </a:extLst>
        </p:cNvPr>
        <p:cNvGrpSpPr/>
        <p:nvPr/>
      </p:nvGrpSpPr>
      <p:grpSpPr>
        <a:xfrm>
          <a:off x="0" y="0"/>
          <a:ext cx="0" cy="0"/>
          <a:chOff x="0" y="0"/>
          <a:chExt cx="0" cy="0"/>
        </a:xfrm>
      </p:grpSpPr>
      <p:pic>
        <p:nvPicPr>
          <p:cNvPr id="4" name="Imagen 3">
            <a:extLst>
              <a:ext uri="{FF2B5EF4-FFF2-40B4-BE49-F238E27FC236}">
                <a16:creationId xmlns:a16="http://schemas.microsoft.com/office/drawing/2014/main" id="{A713F61F-EE54-EB42-4180-9165A55DBDBD}"/>
              </a:ext>
            </a:extLst>
          </p:cNvPr>
          <p:cNvPicPr>
            <a:picLocks noChangeAspect="1"/>
          </p:cNvPicPr>
          <p:nvPr/>
        </p:nvPicPr>
        <p:blipFill>
          <a:blip r:embed="rId2"/>
          <a:stretch>
            <a:fillRect/>
          </a:stretch>
        </p:blipFill>
        <p:spPr>
          <a:xfrm>
            <a:off x="5594275" y="141843"/>
            <a:ext cx="2362200" cy="1685581"/>
          </a:xfrm>
          <a:prstGeom prst="rect">
            <a:avLst/>
          </a:prstGeom>
        </p:spPr>
      </p:pic>
      <p:sp>
        <p:nvSpPr>
          <p:cNvPr id="2" name="Título 1">
            <a:extLst>
              <a:ext uri="{FF2B5EF4-FFF2-40B4-BE49-F238E27FC236}">
                <a16:creationId xmlns:a16="http://schemas.microsoft.com/office/drawing/2014/main" id="{2FA6937F-B1C0-DC17-CEF1-8841231DA8BA}"/>
              </a:ext>
            </a:extLst>
          </p:cNvPr>
          <p:cNvSpPr>
            <a:spLocks noGrp="1"/>
          </p:cNvSpPr>
          <p:nvPr>
            <p:ph type="title"/>
          </p:nvPr>
        </p:nvSpPr>
        <p:spPr>
          <a:xfrm>
            <a:off x="720000" y="445024"/>
            <a:ext cx="8005359" cy="4556633"/>
          </a:xfrm>
        </p:spPr>
        <p:txBody>
          <a:bodyPr/>
          <a:lstStyle/>
          <a:p>
            <a:r>
              <a:rPr lang="es-ES" b="1" dirty="0"/>
              <a:t>TENER EN CUENTA…. Ojo pendiente </a:t>
            </a:r>
            <a:r>
              <a:rPr lang="es-ES" b="1" dirty="0" err="1"/>
              <a:t>refrma</a:t>
            </a:r>
            <a:br>
              <a:rPr lang="es-ES" b="1" dirty="0"/>
            </a:br>
            <a:br>
              <a:rPr lang="es-ES" b="1" dirty="0"/>
            </a:br>
            <a:br>
              <a:rPr lang="es-ES" dirty="0"/>
            </a:br>
            <a:r>
              <a:rPr lang="es-ES" sz="1800" dirty="0">
                <a:latin typeface="PT Sans" panose="020B0503020203020204" pitchFamily="34" charset="0"/>
              </a:rPr>
              <a:t>A partir de la expedición de la Ley 2381 del 16 de julio de 2024, y que empieza a regir  desde el 1 de Julio de 2025, </a:t>
            </a:r>
            <a:r>
              <a:rPr lang="es-ES" sz="1800" b="0" i="0" dirty="0">
                <a:solidFill>
                  <a:srgbClr val="333333"/>
                </a:solidFill>
                <a:effectLst/>
                <a:latin typeface="PT Sans" panose="020B0503020203020204" pitchFamily="34" charset="0"/>
                <a:ea typeface="Verdana" panose="020B0604030504040204" pitchFamily="34" charset="0"/>
              </a:rPr>
              <a:t>Para los independientes con  </a:t>
            </a:r>
            <a:r>
              <a:rPr lang="es-ES" sz="1800" b="0" i="0" u="sng" dirty="0">
                <a:solidFill>
                  <a:srgbClr val="333333"/>
                </a:solidFill>
                <a:effectLst/>
                <a:latin typeface="PT Sans" panose="020B0503020203020204" pitchFamily="34" charset="0"/>
                <a:ea typeface="Verdana" panose="020B0604030504040204" pitchFamily="34" charset="0"/>
              </a:rPr>
              <a:t>contratos de prestación de servicios o  contratista</a:t>
            </a:r>
            <a:r>
              <a:rPr lang="es-ES" sz="1800" b="0" i="0" dirty="0">
                <a:solidFill>
                  <a:srgbClr val="333333"/>
                </a:solidFill>
                <a:effectLst/>
                <a:latin typeface="PT Sans" panose="020B0503020203020204" pitchFamily="34" charset="0"/>
                <a:ea typeface="Verdana" panose="020B0604030504040204" pitchFamily="34" charset="0"/>
              </a:rPr>
              <a:t>, el  empleador será el responsable de realizar la cotización al Sistema </a:t>
            </a:r>
            <a:r>
              <a:rPr lang="es-ES" sz="1800" dirty="0">
                <a:solidFill>
                  <a:srgbClr val="333333"/>
                </a:solidFill>
                <a:latin typeface="PT Sans" panose="020B0503020203020204" pitchFamily="34" charset="0"/>
                <a:ea typeface="Verdana" panose="020B0604030504040204" pitchFamily="34" charset="0"/>
              </a:rPr>
              <a:t>de Protección  Social Integral para la Vejez, invalidez y sobreviviente. El contratante asumirá  el porcentaje que le corresponde y descontará el porcentaje del salario y/o  honorarios a cargo del trabajador o contratista, en el momento del pago. Para los </a:t>
            </a:r>
            <a:r>
              <a:rPr lang="es-ES" sz="1800" u="sng" dirty="0">
                <a:solidFill>
                  <a:srgbClr val="333333"/>
                </a:solidFill>
                <a:latin typeface="PT Sans" panose="020B0503020203020204" pitchFamily="34" charset="0"/>
                <a:ea typeface="Verdana" panose="020B0604030504040204" pitchFamily="34" charset="0"/>
              </a:rPr>
              <a:t>otros tipos de independientes l</a:t>
            </a:r>
            <a:r>
              <a:rPr lang="es-ES" sz="1800" dirty="0">
                <a:solidFill>
                  <a:srgbClr val="333333"/>
                </a:solidFill>
                <a:latin typeface="PT Sans" panose="020B0503020203020204" pitchFamily="34" charset="0"/>
                <a:ea typeface="Verdana" panose="020B0604030504040204" pitchFamily="34" charset="0"/>
              </a:rPr>
              <a:t>os  aportes podrán ser realizados por terceros a favor del afiliado sin que tal hecho  implique por sí solo la existencia de una relación laboral, el trabajador independiente es el responsable de su propio pago. </a:t>
            </a:r>
            <a:r>
              <a:rPr lang="es-ES" sz="1800" b="0" i="0" dirty="0">
                <a:solidFill>
                  <a:srgbClr val="333333"/>
                </a:solidFill>
                <a:effectLst/>
                <a:latin typeface="PT Sans" panose="020B0503020203020204" pitchFamily="34" charset="0"/>
                <a:ea typeface="Verdana" panose="020B0604030504040204" pitchFamily="34" charset="0"/>
              </a:rPr>
              <a:t>Requiere  reglamentario</a:t>
            </a:r>
            <a:endParaRPr lang="es-CO" dirty="0">
              <a:latin typeface="PT Sans" panose="020B0503020203020204" pitchFamily="34" charset="0"/>
            </a:endParaRPr>
          </a:p>
        </p:txBody>
      </p:sp>
    </p:spTree>
    <p:extLst>
      <p:ext uri="{BB962C8B-B14F-4D97-AF65-F5344CB8AC3E}">
        <p14:creationId xmlns:p14="http://schemas.microsoft.com/office/powerpoint/2010/main" val="148688537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607"/>
        <p:cNvGrpSpPr/>
        <p:nvPr/>
      </p:nvGrpSpPr>
      <p:grpSpPr>
        <a:xfrm>
          <a:off x="0" y="0"/>
          <a:ext cx="0" cy="0"/>
          <a:chOff x="0" y="0"/>
          <a:chExt cx="0" cy="0"/>
        </a:xfrm>
      </p:grpSpPr>
      <p:sp>
        <p:nvSpPr>
          <p:cNvPr id="608" name="Google Shape;608;p34"/>
          <p:cNvSpPr/>
          <p:nvPr/>
        </p:nvSpPr>
        <p:spPr>
          <a:xfrm>
            <a:off x="1427863" y="915474"/>
            <a:ext cx="6288275" cy="3312552"/>
          </a:xfrm>
          <a:custGeom>
            <a:avLst/>
            <a:gdLst/>
            <a:ahLst/>
            <a:cxnLst/>
            <a:rect l="l" t="t" r="r" b="b"/>
            <a:pathLst>
              <a:path w="251531" h="78200" extrusionOk="0">
                <a:moveTo>
                  <a:pt x="0" y="0"/>
                </a:moveTo>
                <a:lnTo>
                  <a:pt x="4353" y="78200"/>
                </a:lnTo>
                <a:lnTo>
                  <a:pt x="237343" y="78200"/>
                </a:lnTo>
                <a:lnTo>
                  <a:pt x="251531" y="5482"/>
                </a:lnTo>
                <a:close/>
              </a:path>
            </a:pathLst>
          </a:custGeom>
          <a:solidFill>
            <a:schemeClr val="lt2"/>
          </a:solidFill>
          <a:ln>
            <a:noFill/>
          </a:ln>
        </p:spPr>
        <p:txBody>
          <a:bodyPr/>
          <a:lstStyle/>
          <a:p>
            <a:endParaRPr lang="es-CO" dirty="0"/>
          </a:p>
        </p:txBody>
      </p:sp>
      <p:sp>
        <p:nvSpPr>
          <p:cNvPr id="609" name="Google Shape;609;p34"/>
          <p:cNvSpPr txBox="1">
            <a:spLocks noGrp="1"/>
          </p:cNvSpPr>
          <p:nvPr>
            <p:ph type="title"/>
          </p:nvPr>
        </p:nvSpPr>
        <p:spPr>
          <a:xfrm>
            <a:off x="1388100" y="1233750"/>
            <a:ext cx="6367800" cy="2676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Prestaciones del SGP</a:t>
            </a:r>
            <a:endParaRPr dirty="0"/>
          </a:p>
        </p:txBody>
      </p:sp>
      <p:pic>
        <p:nvPicPr>
          <p:cNvPr id="4" name="Picture 2" descr="Unidad de Gestión Pensional y Parafiscales - G Suite SSO, Ingreso a G Suite">
            <a:extLst>
              <a:ext uri="{FF2B5EF4-FFF2-40B4-BE49-F238E27FC236}">
                <a16:creationId xmlns:a16="http://schemas.microsoft.com/office/drawing/2014/main" id="{E7FCF690-534A-4704-BF3D-FE0AEA1478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42" y="0"/>
            <a:ext cx="994008" cy="3914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061198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F94AA3-B3BA-8A32-DD9A-4AC0A32C9047}"/>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8DEA0FCD-9268-A01C-A81B-95DF7955EB7D}"/>
              </a:ext>
            </a:extLst>
          </p:cNvPr>
          <p:cNvSpPr>
            <a:spLocks noGrp="1"/>
          </p:cNvSpPr>
          <p:nvPr>
            <p:ph type="title"/>
          </p:nvPr>
        </p:nvSpPr>
        <p:spPr>
          <a:xfrm>
            <a:off x="691915" y="323934"/>
            <a:ext cx="3736500" cy="1492200"/>
          </a:xfrm>
        </p:spPr>
        <p:txBody>
          <a:bodyPr/>
          <a:lstStyle/>
          <a:p>
            <a:r>
              <a:rPr lang="es-ES" sz="1400" b="0" i="0" dirty="0">
                <a:solidFill>
                  <a:srgbClr val="001D35"/>
                </a:solidFill>
                <a:effectLst/>
                <a:latin typeface="Google Sans"/>
              </a:rPr>
              <a:t>Las prestaciones económicas en pensiones son subsidios o pagos que se otorgan a las personas que cumplen con ciertos requisitos. </a:t>
            </a:r>
            <a:r>
              <a:rPr lang="en-US" sz="1400" dirty="0">
                <a:solidFill>
                  <a:srgbClr val="001D35"/>
                </a:solidFill>
                <a:latin typeface="Google Sans"/>
              </a:rPr>
              <a:t>Las principales son</a:t>
            </a:r>
            <a:r>
              <a:rPr lang="en-US" sz="1400" b="1" i="0" dirty="0">
                <a:solidFill>
                  <a:srgbClr val="001D35"/>
                </a:solidFill>
                <a:effectLst/>
                <a:latin typeface="Google Sans"/>
              </a:rPr>
              <a:t>:</a:t>
            </a:r>
            <a:endParaRPr lang="en-US" sz="1400" b="1" dirty="0"/>
          </a:p>
        </p:txBody>
      </p:sp>
      <p:grpSp>
        <p:nvGrpSpPr>
          <p:cNvPr id="3" name="Grupo 2">
            <a:extLst>
              <a:ext uri="{FF2B5EF4-FFF2-40B4-BE49-F238E27FC236}">
                <a16:creationId xmlns:a16="http://schemas.microsoft.com/office/drawing/2014/main" id="{A203BE22-4650-7C29-543E-CB84F3C836F6}"/>
              </a:ext>
            </a:extLst>
          </p:cNvPr>
          <p:cNvGrpSpPr/>
          <p:nvPr/>
        </p:nvGrpSpPr>
        <p:grpSpPr>
          <a:xfrm>
            <a:off x="-34377" y="1472256"/>
            <a:ext cx="9155120" cy="1492199"/>
            <a:chOff x="-165579" y="1706853"/>
            <a:chExt cx="8035384" cy="1492199"/>
          </a:xfrm>
        </p:grpSpPr>
        <p:sp>
          <p:nvSpPr>
            <p:cNvPr id="5" name="Google Shape;1571;p53">
              <a:extLst>
                <a:ext uri="{FF2B5EF4-FFF2-40B4-BE49-F238E27FC236}">
                  <a16:creationId xmlns:a16="http://schemas.microsoft.com/office/drawing/2014/main" id="{599D0A85-180C-E8D5-BC84-85BDC260FC07}"/>
                </a:ext>
              </a:extLst>
            </p:cNvPr>
            <p:cNvSpPr/>
            <p:nvPr/>
          </p:nvSpPr>
          <p:spPr>
            <a:xfrm flipH="1">
              <a:off x="-165579" y="1706853"/>
              <a:ext cx="8035384" cy="1492199"/>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550863" lvl="0" indent="-285750" defTabSz="795338" rtl="0">
                <a:spcBef>
                  <a:spcPts val="0"/>
                </a:spcBef>
                <a:spcAft>
                  <a:spcPts val="0"/>
                </a:spcAft>
                <a:buFont typeface="Arial" panose="020B0604020202020204" pitchFamily="34" charset="0"/>
                <a:buChar char="•"/>
                <a:tabLst>
                  <a:tab pos="4933950" algn="l"/>
                </a:tabLst>
              </a:pPr>
              <a:r>
                <a:rPr lang="es-ES" sz="1800" dirty="0">
                  <a:solidFill>
                    <a:schemeClr val="tx1">
                      <a:lumMod val="50000"/>
                    </a:schemeClr>
                  </a:solidFill>
                  <a:latin typeface="Alegreya Sans ExtraBold"/>
                </a:rPr>
                <a:t>Pensión de sobrevivientes</a:t>
              </a:r>
            </a:p>
            <a:p>
              <a:pPr marL="550863" lvl="0" indent="-285750" defTabSz="795338" rtl="0">
                <a:spcBef>
                  <a:spcPts val="0"/>
                </a:spcBef>
                <a:spcAft>
                  <a:spcPts val="0"/>
                </a:spcAft>
                <a:buFont typeface="Arial" panose="020B0604020202020204" pitchFamily="34" charset="0"/>
                <a:buChar char="•"/>
                <a:tabLst>
                  <a:tab pos="4933950" algn="l"/>
                </a:tabLst>
              </a:pPr>
              <a:r>
                <a:rPr lang="es-ES" sz="1800" dirty="0">
                  <a:solidFill>
                    <a:schemeClr val="tx1">
                      <a:lumMod val="50000"/>
                    </a:schemeClr>
                  </a:solidFill>
                  <a:latin typeface="Alegreya Sans ExtraBold"/>
                </a:rPr>
                <a:t>Pensión de vejez </a:t>
              </a:r>
            </a:p>
            <a:p>
              <a:pPr marL="550863" lvl="0" indent="-285750" defTabSz="795338" rtl="0">
                <a:spcBef>
                  <a:spcPts val="0"/>
                </a:spcBef>
                <a:spcAft>
                  <a:spcPts val="0"/>
                </a:spcAft>
                <a:buFont typeface="Arial" panose="020B0604020202020204" pitchFamily="34" charset="0"/>
                <a:buChar char="•"/>
                <a:tabLst>
                  <a:tab pos="4933950" algn="l"/>
                </a:tabLst>
              </a:pPr>
              <a:r>
                <a:rPr lang="es-ES" sz="1800" dirty="0">
                  <a:solidFill>
                    <a:schemeClr val="tx1">
                      <a:lumMod val="50000"/>
                    </a:schemeClr>
                  </a:solidFill>
                  <a:latin typeface="Alegreya Sans ExtraBold"/>
                </a:rPr>
                <a:t>Indemnización Sustitutiva/Devolución saldos </a:t>
              </a:r>
            </a:p>
            <a:p>
              <a:pPr marL="550863" lvl="0" indent="-285750" defTabSz="795338" rtl="0">
                <a:spcBef>
                  <a:spcPts val="0"/>
                </a:spcBef>
                <a:spcAft>
                  <a:spcPts val="0"/>
                </a:spcAft>
                <a:buFont typeface="Arial" panose="020B0604020202020204" pitchFamily="34" charset="0"/>
                <a:buChar char="•"/>
                <a:tabLst>
                  <a:tab pos="4933950" algn="l"/>
                </a:tabLst>
              </a:pPr>
              <a:r>
                <a:rPr lang="es-ES" sz="1800" dirty="0">
                  <a:solidFill>
                    <a:schemeClr val="tx1">
                      <a:lumMod val="50000"/>
                    </a:schemeClr>
                  </a:solidFill>
                  <a:latin typeface="Alegreya Sans ExtraBold"/>
                </a:rPr>
                <a:t>Pensión sobrevivientes</a:t>
              </a:r>
              <a:endParaRPr lang="es-CO" sz="1800" dirty="0">
                <a:solidFill>
                  <a:schemeClr val="tx1">
                    <a:lumMod val="50000"/>
                  </a:schemeClr>
                </a:solidFill>
                <a:latin typeface="Alegreya Sans ExtraBold"/>
              </a:endParaRPr>
            </a:p>
          </p:txBody>
        </p:sp>
        <p:sp>
          <p:nvSpPr>
            <p:cNvPr id="7" name="CuadroTexto 6">
              <a:extLst>
                <a:ext uri="{FF2B5EF4-FFF2-40B4-BE49-F238E27FC236}">
                  <a16:creationId xmlns:a16="http://schemas.microsoft.com/office/drawing/2014/main" id="{9B12F446-CA42-3507-57A4-28615199E300}"/>
                </a:ext>
              </a:extLst>
            </p:cNvPr>
            <p:cNvSpPr txBox="1"/>
            <p:nvPr/>
          </p:nvSpPr>
          <p:spPr>
            <a:xfrm>
              <a:off x="26547" y="1750856"/>
              <a:ext cx="7449671" cy="230832"/>
            </a:xfrm>
            <a:prstGeom prst="rect">
              <a:avLst/>
            </a:prstGeom>
            <a:noFill/>
          </p:spPr>
          <p:txBody>
            <a:bodyPr wrap="square">
              <a:spAutoFit/>
            </a:bodyPr>
            <a:lstStyle/>
            <a:p>
              <a:pPr marL="171450" indent="-171450" algn="just">
                <a:buFont typeface="Arial" panose="020B0604020202020204" pitchFamily="34" charset="0"/>
                <a:buChar char="•"/>
              </a:pPr>
              <a:endParaRPr lang="es-ES" sz="900" dirty="0">
                <a:latin typeface="PT Sans" panose="020B0503020203020204" pitchFamily="34" charset="0"/>
              </a:endParaRPr>
            </a:p>
          </p:txBody>
        </p:sp>
      </p:grpSp>
      <p:grpSp>
        <p:nvGrpSpPr>
          <p:cNvPr id="10" name="Grupo 9">
            <a:extLst>
              <a:ext uri="{FF2B5EF4-FFF2-40B4-BE49-F238E27FC236}">
                <a16:creationId xmlns:a16="http://schemas.microsoft.com/office/drawing/2014/main" id="{653AB2DD-6F57-454A-ABD0-43476242B21C}"/>
              </a:ext>
            </a:extLst>
          </p:cNvPr>
          <p:cNvGrpSpPr/>
          <p:nvPr/>
        </p:nvGrpSpPr>
        <p:grpSpPr>
          <a:xfrm>
            <a:off x="1020957" y="2879838"/>
            <a:ext cx="8284309" cy="1861025"/>
            <a:chOff x="-116024" y="2249943"/>
            <a:chExt cx="8035384" cy="2873052"/>
          </a:xfrm>
        </p:grpSpPr>
        <p:sp>
          <p:nvSpPr>
            <p:cNvPr id="11" name="Google Shape;1571;p53">
              <a:extLst>
                <a:ext uri="{FF2B5EF4-FFF2-40B4-BE49-F238E27FC236}">
                  <a16:creationId xmlns:a16="http://schemas.microsoft.com/office/drawing/2014/main" id="{5FA6B49F-230F-1ED5-FCA5-1FD5FDB9993D}"/>
                </a:ext>
              </a:extLst>
            </p:cNvPr>
            <p:cNvSpPr/>
            <p:nvPr/>
          </p:nvSpPr>
          <p:spPr>
            <a:xfrm flipH="1">
              <a:off x="-116024" y="2474837"/>
              <a:ext cx="8035384" cy="2648158"/>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550863" lvl="0" indent="-285750" defTabSz="795338" rtl="0">
                <a:spcBef>
                  <a:spcPts val="0"/>
                </a:spcBef>
                <a:spcAft>
                  <a:spcPts val="0"/>
                </a:spcAft>
                <a:buFont typeface="Arial" panose="020B0604020202020204" pitchFamily="34" charset="0"/>
                <a:buChar char="•"/>
                <a:tabLst>
                  <a:tab pos="4933950" algn="l"/>
                </a:tabLst>
              </a:pPr>
              <a:r>
                <a:rPr lang="es-ES" sz="1800" dirty="0">
                  <a:solidFill>
                    <a:schemeClr val="tx1">
                      <a:lumMod val="50000"/>
                    </a:schemeClr>
                  </a:solidFill>
                  <a:latin typeface="PT Sans" panose="020B0503020203020204" pitchFamily="34" charset="0"/>
                </a:rPr>
                <a:t>Sustitución provisional</a:t>
              </a:r>
            </a:p>
            <a:p>
              <a:pPr marL="550863" lvl="0" indent="-285750" defTabSz="795338" rtl="0">
                <a:spcBef>
                  <a:spcPts val="0"/>
                </a:spcBef>
                <a:spcAft>
                  <a:spcPts val="0"/>
                </a:spcAft>
                <a:buFont typeface="Arial" panose="020B0604020202020204" pitchFamily="34" charset="0"/>
                <a:buChar char="•"/>
                <a:tabLst>
                  <a:tab pos="4933950" algn="l"/>
                </a:tabLst>
              </a:pPr>
              <a:r>
                <a:rPr lang="es-ES" sz="1800" dirty="0">
                  <a:solidFill>
                    <a:schemeClr val="tx1">
                      <a:lumMod val="50000"/>
                    </a:schemeClr>
                  </a:solidFill>
                  <a:latin typeface="PT Sans" panose="020B0503020203020204" pitchFamily="34" charset="0"/>
                </a:rPr>
                <a:t>Designación en vida</a:t>
              </a:r>
            </a:p>
            <a:p>
              <a:pPr marL="550863" lvl="0" indent="-285750" defTabSz="795338" rtl="0">
                <a:spcBef>
                  <a:spcPts val="0"/>
                </a:spcBef>
                <a:spcAft>
                  <a:spcPts val="0"/>
                </a:spcAft>
                <a:buFont typeface="Arial" panose="020B0604020202020204" pitchFamily="34" charset="0"/>
                <a:buChar char="•"/>
                <a:tabLst>
                  <a:tab pos="4933950" algn="l"/>
                </a:tabLst>
              </a:pPr>
              <a:r>
                <a:rPr lang="es-ES" sz="1800" dirty="0">
                  <a:solidFill>
                    <a:schemeClr val="tx1">
                      <a:lumMod val="50000"/>
                    </a:schemeClr>
                  </a:solidFill>
                  <a:latin typeface="PT Sans" panose="020B0503020203020204" pitchFamily="34" charset="0"/>
                </a:rPr>
                <a:t>Pensión invalidez</a:t>
              </a:r>
            </a:p>
            <a:p>
              <a:pPr marL="550863" lvl="0" indent="-285750" defTabSz="795338" rtl="0">
                <a:spcBef>
                  <a:spcPts val="0"/>
                </a:spcBef>
                <a:spcAft>
                  <a:spcPts val="0"/>
                </a:spcAft>
                <a:buFont typeface="Arial" panose="020B0604020202020204" pitchFamily="34" charset="0"/>
                <a:buChar char="•"/>
                <a:tabLst>
                  <a:tab pos="4933950" algn="l"/>
                </a:tabLst>
              </a:pPr>
              <a:r>
                <a:rPr lang="es-ES" sz="1800" dirty="0">
                  <a:solidFill>
                    <a:schemeClr val="tx1">
                      <a:lumMod val="50000"/>
                    </a:schemeClr>
                  </a:solidFill>
                  <a:latin typeface="PT Sans" panose="020B0503020203020204" pitchFamily="34" charset="0"/>
                </a:rPr>
                <a:t>Pensión sanción </a:t>
              </a:r>
              <a:endParaRPr lang="es-CO" sz="1800" dirty="0">
                <a:solidFill>
                  <a:schemeClr val="tx1">
                    <a:lumMod val="50000"/>
                  </a:schemeClr>
                </a:solidFill>
                <a:latin typeface="PT Sans" panose="020B0503020203020204" pitchFamily="34" charset="0"/>
              </a:endParaRPr>
            </a:p>
          </p:txBody>
        </p:sp>
        <p:sp>
          <p:nvSpPr>
            <p:cNvPr id="12" name="CuadroTexto 11">
              <a:extLst>
                <a:ext uri="{FF2B5EF4-FFF2-40B4-BE49-F238E27FC236}">
                  <a16:creationId xmlns:a16="http://schemas.microsoft.com/office/drawing/2014/main" id="{BD8BBA58-0035-958E-30E0-361A76C2FABF}"/>
                </a:ext>
              </a:extLst>
            </p:cNvPr>
            <p:cNvSpPr txBox="1"/>
            <p:nvPr/>
          </p:nvSpPr>
          <p:spPr>
            <a:xfrm>
              <a:off x="34729" y="2249943"/>
              <a:ext cx="7449671" cy="356359"/>
            </a:xfrm>
            <a:prstGeom prst="rect">
              <a:avLst/>
            </a:prstGeom>
            <a:noFill/>
          </p:spPr>
          <p:txBody>
            <a:bodyPr wrap="square" numCol="1">
              <a:spAutoFit/>
            </a:bodyPr>
            <a:lstStyle/>
            <a:p>
              <a:pPr algn="just"/>
              <a:endParaRPr lang="es-ES" sz="900" dirty="0">
                <a:solidFill>
                  <a:srgbClr val="001D35"/>
                </a:solidFill>
                <a:latin typeface="Google Sans"/>
              </a:endParaRPr>
            </a:p>
          </p:txBody>
        </p:sp>
      </p:grpSp>
      <p:sp>
        <p:nvSpPr>
          <p:cNvPr id="4" name="Rectangle 1">
            <a:extLst>
              <a:ext uri="{FF2B5EF4-FFF2-40B4-BE49-F238E27FC236}">
                <a16:creationId xmlns:a16="http://schemas.microsoft.com/office/drawing/2014/main" id="{B9B530EB-CB53-C04A-E59B-A9DF35D45134}"/>
              </a:ext>
            </a:extLst>
          </p:cNvPr>
          <p:cNvSpPr>
            <a:spLocks noChangeArrowheads="1"/>
          </p:cNvSpPr>
          <p:nvPr/>
        </p:nvSpPr>
        <p:spPr bwMode="auto">
          <a:xfrm>
            <a:off x="0" y="-349111"/>
            <a:ext cx="65" cy="69822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7610" rIns="0" bIns="952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s-CO" altLang="es-CO"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CO" altLang="es-CO" sz="1800" b="0" i="0" u="none" strike="noStrike" cap="none" normalizeH="0" baseline="0" dirty="0">
              <a:ln>
                <a:noFill/>
              </a:ln>
              <a:solidFill>
                <a:schemeClr val="tx1"/>
              </a:solidFill>
              <a:effectLst/>
              <a:latin typeface="Arial" panose="020B0604020202020204" pitchFamily="34" charset="0"/>
            </a:endParaRPr>
          </a:p>
        </p:txBody>
      </p:sp>
      <p:sp>
        <p:nvSpPr>
          <p:cNvPr id="6" name="Rectangle 2">
            <a:extLst>
              <a:ext uri="{FF2B5EF4-FFF2-40B4-BE49-F238E27FC236}">
                <a16:creationId xmlns:a16="http://schemas.microsoft.com/office/drawing/2014/main" id="{392694BD-7101-FE0E-69DD-EF92649DB3B6}"/>
              </a:ext>
            </a:extLst>
          </p:cNvPr>
          <p:cNvSpPr>
            <a:spLocks noChangeArrowheads="1"/>
          </p:cNvSpPr>
          <p:nvPr/>
        </p:nvSpPr>
        <p:spPr bwMode="auto">
          <a:xfrm>
            <a:off x="152400" y="-196711"/>
            <a:ext cx="65" cy="69822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7610" rIns="0" bIns="952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s-CO" altLang="es-CO"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CO" altLang="es-CO" sz="1800" b="0" i="0" u="none" strike="noStrike" cap="none" normalizeH="0" baseline="0" dirty="0">
              <a:ln>
                <a:noFill/>
              </a:ln>
              <a:solidFill>
                <a:schemeClr val="tx1"/>
              </a:solidFill>
              <a:effectLst/>
              <a:latin typeface="Arial" panose="020B0604020202020204" pitchFamily="34" charset="0"/>
            </a:endParaRPr>
          </a:p>
        </p:txBody>
      </p:sp>
      <p:sp>
        <p:nvSpPr>
          <p:cNvPr id="9" name="Rectangle 3">
            <a:extLst>
              <a:ext uri="{FF2B5EF4-FFF2-40B4-BE49-F238E27FC236}">
                <a16:creationId xmlns:a16="http://schemas.microsoft.com/office/drawing/2014/main" id="{2BEF4111-2E92-6813-4B4B-282E677D07BF}"/>
              </a:ext>
            </a:extLst>
          </p:cNvPr>
          <p:cNvSpPr>
            <a:spLocks noChangeArrowheads="1"/>
          </p:cNvSpPr>
          <p:nvPr/>
        </p:nvSpPr>
        <p:spPr bwMode="auto">
          <a:xfrm>
            <a:off x="304800" y="-44311"/>
            <a:ext cx="65" cy="69822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7610" rIns="0" bIns="952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s-CO" altLang="es-CO"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CO" altLang="es-CO" sz="1800" b="0" i="0" u="none" strike="noStrike" cap="none" normalizeH="0" baseline="0" dirty="0">
              <a:ln>
                <a:noFill/>
              </a:ln>
              <a:solidFill>
                <a:schemeClr val="tx1"/>
              </a:solidFill>
              <a:effectLst/>
              <a:latin typeface="Arial" panose="020B0604020202020204" pitchFamily="34" charset="0"/>
            </a:endParaRPr>
          </a:p>
        </p:txBody>
      </p:sp>
      <p:sp>
        <p:nvSpPr>
          <p:cNvPr id="14" name="Rectangle 4">
            <a:extLst>
              <a:ext uri="{FF2B5EF4-FFF2-40B4-BE49-F238E27FC236}">
                <a16:creationId xmlns:a16="http://schemas.microsoft.com/office/drawing/2014/main" id="{F70B5929-7F0A-FA71-1D62-0E32C87A5064}"/>
              </a:ext>
            </a:extLst>
          </p:cNvPr>
          <p:cNvSpPr>
            <a:spLocks noChangeArrowheads="1"/>
          </p:cNvSpPr>
          <p:nvPr/>
        </p:nvSpPr>
        <p:spPr bwMode="auto">
          <a:xfrm>
            <a:off x="457200" y="246588"/>
            <a:ext cx="65" cy="42122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7610" rIns="0" bIns="952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s-CO" altLang="es-CO" sz="1800" b="0" i="0" u="none" strike="noStrike" cap="none" normalizeH="0" baseline="0" dirty="0">
              <a:ln>
                <a:noFill/>
              </a:ln>
              <a:solidFill>
                <a:schemeClr val="tx1"/>
              </a:solidFill>
              <a:effectLst/>
              <a:latin typeface="Arial" panose="020B0604020202020204" pitchFamily="34" charset="0"/>
            </a:endParaRPr>
          </a:p>
        </p:txBody>
      </p:sp>
      <p:sp>
        <p:nvSpPr>
          <p:cNvPr id="15" name="Rectangle 5">
            <a:extLst>
              <a:ext uri="{FF2B5EF4-FFF2-40B4-BE49-F238E27FC236}">
                <a16:creationId xmlns:a16="http://schemas.microsoft.com/office/drawing/2014/main" id="{023BB8AA-06B1-DAEC-6B86-CEA6250A6AE6}"/>
              </a:ext>
            </a:extLst>
          </p:cNvPr>
          <p:cNvSpPr>
            <a:spLocks noChangeArrowheads="1"/>
          </p:cNvSpPr>
          <p:nvPr/>
        </p:nvSpPr>
        <p:spPr bwMode="auto">
          <a:xfrm>
            <a:off x="609600" y="260489"/>
            <a:ext cx="65" cy="69822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7610" rIns="0" bIns="952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s-CO" altLang="es-CO"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CO" altLang="es-CO" sz="1800" b="0" i="0" u="none" strike="noStrike" cap="none" normalizeH="0" baseline="0" dirty="0">
              <a:ln>
                <a:noFill/>
              </a:ln>
              <a:solidFill>
                <a:schemeClr val="tx1"/>
              </a:solidFill>
              <a:effectLst/>
              <a:latin typeface="Arial" panose="020B0604020202020204" pitchFamily="34" charset="0"/>
            </a:endParaRPr>
          </a:p>
        </p:txBody>
      </p:sp>
      <p:pic>
        <p:nvPicPr>
          <p:cNvPr id="17" name="Imagen 16">
            <a:extLst>
              <a:ext uri="{FF2B5EF4-FFF2-40B4-BE49-F238E27FC236}">
                <a16:creationId xmlns:a16="http://schemas.microsoft.com/office/drawing/2014/main" id="{C9084C43-4531-5252-3FE7-D07D7B12AD14}"/>
              </a:ext>
            </a:extLst>
          </p:cNvPr>
          <p:cNvPicPr>
            <a:picLocks noChangeAspect="1"/>
          </p:cNvPicPr>
          <p:nvPr/>
        </p:nvPicPr>
        <p:blipFill>
          <a:blip r:embed="rId2"/>
          <a:stretch>
            <a:fillRect/>
          </a:stretch>
        </p:blipFill>
        <p:spPr>
          <a:xfrm>
            <a:off x="5163111" y="273332"/>
            <a:ext cx="3038475" cy="1952625"/>
          </a:xfrm>
          <a:prstGeom prst="rect">
            <a:avLst/>
          </a:prstGeom>
        </p:spPr>
      </p:pic>
    </p:spTree>
    <p:extLst>
      <p:ext uri="{BB962C8B-B14F-4D97-AF65-F5344CB8AC3E}">
        <p14:creationId xmlns:p14="http://schemas.microsoft.com/office/powerpoint/2010/main" val="126889155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9783512-0E65-41E4-A3F5-1CBA81BD1196}"/>
              </a:ext>
            </a:extLst>
          </p:cNvPr>
          <p:cNvSpPr>
            <a:spLocks noGrp="1"/>
          </p:cNvSpPr>
          <p:nvPr>
            <p:ph type="title"/>
          </p:nvPr>
        </p:nvSpPr>
        <p:spPr/>
        <p:txBody>
          <a:bodyPr/>
          <a:lstStyle/>
          <a:p>
            <a:r>
              <a:rPr lang="es-MX" sz="2400" b="1" dirty="0"/>
              <a:t>Prestaciones</a:t>
            </a:r>
            <a:endParaRPr lang="en-US" sz="2400" b="1" dirty="0"/>
          </a:p>
        </p:txBody>
      </p:sp>
      <p:grpSp>
        <p:nvGrpSpPr>
          <p:cNvPr id="3" name="Grupo 2">
            <a:extLst>
              <a:ext uri="{FF2B5EF4-FFF2-40B4-BE49-F238E27FC236}">
                <a16:creationId xmlns:a16="http://schemas.microsoft.com/office/drawing/2014/main" id="{D9D3FE6E-9AD3-4881-84F6-7E1F6A7C8D13}"/>
              </a:ext>
            </a:extLst>
          </p:cNvPr>
          <p:cNvGrpSpPr/>
          <p:nvPr/>
        </p:nvGrpSpPr>
        <p:grpSpPr>
          <a:xfrm>
            <a:off x="-68753" y="1465917"/>
            <a:ext cx="9155120" cy="1821413"/>
            <a:chOff x="-165579" y="1706853"/>
            <a:chExt cx="8035384" cy="1821413"/>
          </a:xfrm>
        </p:grpSpPr>
        <p:sp>
          <p:nvSpPr>
            <p:cNvPr id="5" name="Google Shape;1571;p53">
              <a:extLst>
                <a:ext uri="{FF2B5EF4-FFF2-40B4-BE49-F238E27FC236}">
                  <a16:creationId xmlns:a16="http://schemas.microsoft.com/office/drawing/2014/main" id="{F768931F-78C4-4FBF-B065-98DCFAAB7BA8}"/>
                </a:ext>
              </a:extLst>
            </p:cNvPr>
            <p:cNvSpPr/>
            <p:nvPr/>
          </p:nvSpPr>
          <p:spPr>
            <a:xfrm flipH="1">
              <a:off x="-165579" y="1706853"/>
              <a:ext cx="8035384" cy="1492199"/>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endParaRPr lang="es-CO" sz="1600" dirty="0">
                <a:solidFill>
                  <a:schemeClr val="tx1">
                    <a:lumMod val="50000"/>
                  </a:schemeClr>
                </a:solidFill>
                <a:latin typeface="Alegreya Sans ExtraBold"/>
              </a:endParaRPr>
            </a:p>
          </p:txBody>
        </p:sp>
        <p:sp>
          <p:nvSpPr>
            <p:cNvPr id="7" name="CuadroTexto 6">
              <a:extLst>
                <a:ext uri="{FF2B5EF4-FFF2-40B4-BE49-F238E27FC236}">
                  <a16:creationId xmlns:a16="http://schemas.microsoft.com/office/drawing/2014/main" id="{07732FD6-C42E-4E87-AF3D-1526038BDE31}"/>
                </a:ext>
              </a:extLst>
            </p:cNvPr>
            <p:cNvSpPr txBox="1"/>
            <p:nvPr/>
          </p:nvSpPr>
          <p:spPr>
            <a:xfrm>
              <a:off x="26547" y="1750856"/>
              <a:ext cx="7449671" cy="1777410"/>
            </a:xfrm>
            <a:prstGeom prst="rect">
              <a:avLst/>
            </a:prstGeom>
            <a:noFill/>
          </p:spPr>
          <p:txBody>
            <a:bodyPr wrap="square">
              <a:spAutoFit/>
            </a:bodyPr>
            <a:lstStyle/>
            <a:p>
              <a:pPr algn="just"/>
              <a:r>
                <a:rPr lang="es-ES" sz="1050" b="1" dirty="0">
                  <a:latin typeface="PT Sans" panose="020B0503020203020204" pitchFamily="34" charset="0"/>
                </a:rPr>
                <a:t>Indemnización sustitutiva ( en RPM)</a:t>
              </a:r>
            </a:p>
            <a:p>
              <a:pPr algn="just"/>
              <a:r>
                <a:rPr lang="es-ES" sz="900" dirty="0">
                  <a:solidFill>
                    <a:srgbClr val="001D35"/>
                  </a:solidFill>
                  <a:latin typeface="Google Sans"/>
                </a:rPr>
                <a:t>Es una prestación que se reconoce a las personas que, habiendo cumplido la edad para obtener la pensión de vejez, no cotizaron el mínimo de semanas exigidas y declaran la imposibilidad de seguir cotizando.</a:t>
              </a:r>
            </a:p>
            <a:p>
              <a:pPr algn="just"/>
              <a:r>
                <a:rPr lang="es-ES" sz="900" dirty="0">
                  <a:solidFill>
                    <a:srgbClr val="001D35"/>
                  </a:solidFill>
                  <a:latin typeface="Google Sans"/>
                </a:rPr>
                <a:t>Requisitos:</a:t>
              </a:r>
            </a:p>
            <a:p>
              <a:pPr algn="just"/>
              <a:r>
                <a:rPr lang="es-ES" sz="900" dirty="0">
                  <a:solidFill>
                    <a:srgbClr val="001D35"/>
                  </a:solidFill>
                  <a:latin typeface="Google Sans"/>
                </a:rPr>
                <a:t>El afiliado debe demostrar que ha cumplido la edad para obtener la pensión de vejez (mujeres 57 años, hombres 62 años) y declarar que le es imposible seguir cotizando al sistema.</a:t>
              </a:r>
            </a:p>
            <a:p>
              <a:pPr algn="just"/>
              <a:r>
                <a:rPr lang="es-ES" sz="1050" b="1" dirty="0">
                  <a:latin typeface="PT Sans" panose="020B0503020203020204" pitchFamily="34" charset="0"/>
                </a:rPr>
                <a:t>Devolución de saldos ( en RAIS)</a:t>
              </a:r>
            </a:p>
            <a:p>
              <a:pPr algn="just"/>
              <a:r>
                <a:rPr lang="es-ES" sz="900" b="0" i="0" dirty="0">
                  <a:solidFill>
                    <a:srgbClr val="001D35"/>
                  </a:solidFill>
                  <a:effectLst/>
                  <a:latin typeface="Google Sans"/>
                </a:rPr>
                <a:t>Es una prestación económica que se otorga a los afiliados que no cumplieron los requisitos para acceder a una pensión. Se otorga a quienes hayan cumplido con la edad, pero no con el número de semanas cotizadas requeridas para pensionarse. No se considera como una pensión</a:t>
              </a:r>
              <a:r>
                <a:rPr lang="es-ES" sz="1200" b="0" i="0" dirty="0">
                  <a:solidFill>
                    <a:srgbClr val="001D35"/>
                  </a:solidFill>
                  <a:effectLst/>
                  <a:latin typeface="Google Sans"/>
                </a:rPr>
                <a:t>. </a:t>
              </a:r>
            </a:p>
            <a:p>
              <a:pPr algn="just"/>
              <a:r>
                <a:rPr lang="es-ES" sz="1050" b="0" i="0" dirty="0">
                  <a:solidFill>
                    <a:srgbClr val="001D35"/>
                  </a:solidFill>
                  <a:effectLst/>
                  <a:latin typeface="Google Sans"/>
                </a:rPr>
                <a:t> </a:t>
              </a:r>
            </a:p>
            <a:p>
              <a:pPr algn="just"/>
              <a:endParaRPr lang="es-ES" sz="900" dirty="0">
                <a:latin typeface="PT Sans" panose="020B0503020203020204" pitchFamily="34" charset="0"/>
              </a:endParaRPr>
            </a:p>
          </p:txBody>
        </p:sp>
      </p:grpSp>
      <p:grpSp>
        <p:nvGrpSpPr>
          <p:cNvPr id="10" name="Grupo 9">
            <a:extLst>
              <a:ext uri="{FF2B5EF4-FFF2-40B4-BE49-F238E27FC236}">
                <a16:creationId xmlns:a16="http://schemas.microsoft.com/office/drawing/2014/main" id="{57193B5C-3C48-4D2F-B38A-3FB69C59D72D}"/>
              </a:ext>
            </a:extLst>
          </p:cNvPr>
          <p:cNvGrpSpPr/>
          <p:nvPr/>
        </p:nvGrpSpPr>
        <p:grpSpPr>
          <a:xfrm>
            <a:off x="1020957" y="2879838"/>
            <a:ext cx="8284309" cy="2000548"/>
            <a:chOff x="-116024" y="2249943"/>
            <a:chExt cx="8035384" cy="3088448"/>
          </a:xfrm>
        </p:grpSpPr>
        <p:sp>
          <p:nvSpPr>
            <p:cNvPr id="11" name="Google Shape;1571;p53">
              <a:extLst>
                <a:ext uri="{FF2B5EF4-FFF2-40B4-BE49-F238E27FC236}">
                  <a16:creationId xmlns:a16="http://schemas.microsoft.com/office/drawing/2014/main" id="{FA98F502-7AD3-4FCA-81F8-3BA866CDA8E7}"/>
                </a:ext>
              </a:extLst>
            </p:cNvPr>
            <p:cNvSpPr/>
            <p:nvPr/>
          </p:nvSpPr>
          <p:spPr>
            <a:xfrm flipH="1">
              <a:off x="-116024" y="2474837"/>
              <a:ext cx="8035384" cy="2648158"/>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endParaRPr lang="es-CO" dirty="0">
                <a:solidFill>
                  <a:schemeClr val="tx1">
                    <a:lumMod val="50000"/>
                  </a:schemeClr>
                </a:solidFill>
                <a:latin typeface="Alegreya Sans ExtraBold"/>
              </a:endParaRPr>
            </a:p>
          </p:txBody>
        </p:sp>
        <p:sp>
          <p:nvSpPr>
            <p:cNvPr id="12" name="CuadroTexto 11">
              <a:extLst>
                <a:ext uri="{FF2B5EF4-FFF2-40B4-BE49-F238E27FC236}">
                  <a16:creationId xmlns:a16="http://schemas.microsoft.com/office/drawing/2014/main" id="{30AF7CA1-36C3-42F3-8AC3-15637CF34ACB}"/>
                </a:ext>
              </a:extLst>
            </p:cNvPr>
            <p:cNvSpPr txBox="1"/>
            <p:nvPr/>
          </p:nvSpPr>
          <p:spPr>
            <a:xfrm>
              <a:off x="34729" y="2249943"/>
              <a:ext cx="7449671" cy="3088448"/>
            </a:xfrm>
            <a:prstGeom prst="rect">
              <a:avLst/>
            </a:prstGeom>
            <a:noFill/>
          </p:spPr>
          <p:txBody>
            <a:bodyPr wrap="square" numCol="1">
              <a:spAutoFit/>
            </a:bodyPr>
            <a:lstStyle/>
            <a:p>
              <a:pPr algn="just"/>
              <a:r>
                <a:rPr lang="es-ES" sz="1050" b="1" dirty="0">
                  <a:latin typeface="PT Sans" panose="020B0503020203020204" pitchFamily="34" charset="0"/>
                </a:rPr>
                <a:t>Para Tener en cuenta</a:t>
              </a:r>
            </a:p>
            <a:p>
              <a:pPr algn="just"/>
              <a:r>
                <a:rPr lang="es-ES" sz="900" dirty="0">
                  <a:solidFill>
                    <a:srgbClr val="001D35"/>
                  </a:solidFill>
                  <a:latin typeface="Google Sans"/>
                </a:rPr>
                <a:t>Si a partir del 1 de Julio de 2025, no esta en régimen de transición, es decir que te cobija la entrada en vigencia la Ley 2381 debes saber:</a:t>
              </a:r>
            </a:p>
            <a:p>
              <a:pPr algn="just"/>
              <a:endParaRPr lang="es-ES" sz="900" dirty="0">
                <a:solidFill>
                  <a:srgbClr val="001D35"/>
                </a:solidFill>
                <a:latin typeface="Google Sans"/>
              </a:endParaRPr>
            </a:p>
            <a:p>
              <a:pPr marL="171450" indent="-171450" algn="just">
                <a:buFont typeface="Arial" panose="020B0604020202020204" pitchFamily="34" charset="0"/>
                <a:buChar char="•"/>
              </a:pPr>
              <a:r>
                <a:rPr lang="es-ES" sz="900" dirty="0">
                  <a:solidFill>
                    <a:srgbClr val="001D35"/>
                  </a:solidFill>
                  <a:latin typeface="Google Sans"/>
                </a:rPr>
                <a:t>Si cotizaste entre 300 y 999 semanas, puedes acceder a una Renta Vitalicia.</a:t>
              </a:r>
            </a:p>
            <a:p>
              <a:pPr marL="171450" indent="-171450" algn="just">
                <a:buFont typeface="Arial" panose="020B0604020202020204" pitchFamily="34" charset="0"/>
                <a:buChar char="•"/>
              </a:pPr>
              <a:r>
                <a:rPr lang="es-ES" sz="900" dirty="0">
                  <a:solidFill>
                    <a:srgbClr val="001D35"/>
                  </a:solidFill>
                  <a:latin typeface="Google Sans"/>
                </a:rPr>
                <a:t>Si cotizaste entre 1.000 y 1.299 semanas, puedes acceder a una Pensión Anticipada</a:t>
              </a:r>
              <a:r>
                <a:rPr lang="es-ES" sz="1600" b="0" i="0" dirty="0">
                  <a:solidFill>
                    <a:srgbClr val="001D35"/>
                  </a:solidFill>
                  <a:effectLst/>
                  <a:latin typeface="Google Sans"/>
                </a:rPr>
                <a:t>.</a:t>
              </a:r>
            </a:p>
            <a:p>
              <a:pPr algn="just"/>
              <a:r>
                <a:rPr lang="es-ES" sz="1200" b="1" i="0" dirty="0">
                  <a:solidFill>
                    <a:srgbClr val="001D35"/>
                  </a:solidFill>
                  <a:effectLst/>
                  <a:latin typeface="Google Sans"/>
                </a:rPr>
                <a:t>PENSION ANTICIPADA</a:t>
              </a:r>
            </a:p>
            <a:p>
              <a:pPr algn="just"/>
              <a:r>
                <a:rPr lang="es-ES" sz="900" dirty="0">
                  <a:solidFill>
                    <a:srgbClr val="001D35"/>
                  </a:solidFill>
                  <a:latin typeface="Google Sans"/>
                </a:rPr>
                <a:t>La pensión anticipada de vejez es una prestación que se puede solicitar en Colombia bajo ciertos requisitos, como tener más de 1.000 semanas cotizadas y cumplir con una edad determinada</a:t>
              </a:r>
            </a:p>
            <a:p>
              <a:pPr algn="just"/>
              <a:r>
                <a:rPr lang="es-ES" sz="900" dirty="0">
                  <a:solidFill>
                    <a:srgbClr val="001D35"/>
                  </a:solidFill>
                  <a:latin typeface="Google Sans"/>
                </a:rPr>
                <a:t>Requisitos:  </a:t>
              </a:r>
              <a:r>
                <a:rPr lang="es-ES" sz="900" dirty="0">
                  <a:solidFill>
                    <a:srgbClr val="001D35"/>
                  </a:solidFill>
                  <a:highlight>
                    <a:srgbClr val="FFFF00"/>
                  </a:highlight>
                  <a:latin typeface="Google Sans"/>
                </a:rPr>
                <a:t>No estar en el régimen de transición</a:t>
              </a:r>
              <a:r>
                <a:rPr lang="es-ES" sz="900" dirty="0">
                  <a:solidFill>
                    <a:srgbClr val="001D35"/>
                  </a:solidFill>
                  <a:latin typeface="Google Sans"/>
                </a:rPr>
                <a:t>, Tener más de 1.000 semanas cotizadas, Ser mujer con 62 años, Ser hombre con 65 años</a:t>
              </a:r>
            </a:p>
            <a:p>
              <a:pPr marL="171450" indent="-171450" algn="just">
                <a:buFont typeface="Arial" panose="020B0604020202020204" pitchFamily="34" charset="0"/>
                <a:buChar char="•"/>
              </a:pPr>
              <a:r>
                <a:rPr lang="es-ES" sz="900" dirty="0">
                  <a:solidFill>
                    <a:srgbClr val="001D35"/>
                  </a:solidFill>
                  <a:latin typeface="Google Sans"/>
                </a:rPr>
                <a:t>Se reconoce la prestación y se sigue descontando lo necesario para cubrir el aporte a pensión hasta alcanzar las semanas que hagan falta </a:t>
              </a:r>
            </a:p>
            <a:p>
              <a:pPr marL="171450" indent="-171450" algn="just">
                <a:buFont typeface="Arial" panose="020B0604020202020204" pitchFamily="34" charset="0"/>
                <a:buChar char="•"/>
              </a:pPr>
              <a:r>
                <a:rPr lang="es-ES" sz="900" dirty="0">
                  <a:solidFill>
                    <a:srgbClr val="001D35"/>
                  </a:solidFill>
                  <a:latin typeface="Google Sans"/>
                </a:rPr>
                <a:t>El monto de la prestación se calcula de manera proporcional a las semanas que se hayan cotizado </a:t>
              </a:r>
            </a:p>
            <a:p>
              <a:pPr marL="171450" indent="-171450" algn="just">
                <a:buFont typeface="Arial" panose="020B0604020202020204" pitchFamily="34" charset="0"/>
                <a:buChar char="•"/>
              </a:pPr>
              <a:r>
                <a:rPr lang="es-ES" sz="900" dirty="0">
                  <a:solidFill>
                    <a:srgbClr val="001D35"/>
                  </a:solidFill>
                  <a:latin typeface="Google Sans"/>
                </a:rPr>
                <a:t>Una vez se llega a la meta de las semanas, la persona podrá acceder a una pensión de vejez</a:t>
              </a:r>
            </a:p>
          </p:txBody>
        </p:sp>
      </p:grpSp>
      <p:sp>
        <p:nvSpPr>
          <p:cNvPr id="4" name="Rectangle 1">
            <a:extLst>
              <a:ext uri="{FF2B5EF4-FFF2-40B4-BE49-F238E27FC236}">
                <a16:creationId xmlns:a16="http://schemas.microsoft.com/office/drawing/2014/main" id="{952F64BF-2C48-8F92-FC46-01E304A46E16}"/>
              </a:ext>
            </a:extLst>
          </p:cNvPr>
          <p:cNvSpPr>
            <a:spLocks noChangeArrowheads="1"/>
          </p:cNvSpPr>
          <p:nvPr/>
        </p:nvSpPr>
        <p:spPr bwMode="auto">
          <a:xfrm>
            <a:off x="0" y="-349111"/>
            <a:ext cx="65" cy="69822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7610" rIns="0" bIns="952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s-CO" altLang="es-CO"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CO" altLang="es-CO" sz="1800" b="0" i="0" u="none" strike="noStrike" cap="none" normalizeH="0" baseline="0" dirty="0">
              <a:ln>
                <a:noFill/>
              </a:ln>
              <a:solidFill>
                <a:schemeClr val="tx1"/>
              </a:solidFill>
              <a:effectLst/>
              <a:latin typeface="Arial" panose="020B0604020202020204" pitchFamily="34" charset="0"/>
            </a:endParaRPr>
          </a:p>
        </p:txBody>
      </p:sp>
      <p:sp>
        <p:nvSpPr>
          <p:cNvPr id="6" name="Rectangle 2">
            <a:extLst>
              <a:ext uri="{FF2B5EF4-FFF2-40B4-BE49-F238E27FC236}">
                <a16:creationId xmlns:a16="http://schemas.microsoft.com/office/drawing/2014/main" id="{F7A0996E-E600-A4D2-178D-25C3C4D74F06}"/>
              </a:ext>
            </a:extLst>
          </p:cNvPr>
          <p:cNvSpPr>
            <a:spLocks noChangeArrowheads="1"/>
          </p:cNvSpPr>
          <p:nvPr/>
        </p:nvSpPr>
        <p:spPr bwMode="auto">
          <a:xfrm>
            <a:off x="152400" y="-196711"/>
            <a:ext cx="65" cy="69822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7610" rIns="0" bIns="952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s-CO" altLang="es-CO"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CO" altLang="es-CO" sz="1800" b="0" i="0" u="none" strike="noStrike" cap="none" normalizeH="0" baseline="0" dirty="0">
              <a:ln>
                <a:noFill/>
              </a:ln>
              <a:solidFill>
                <a:schemeClr val="tx1"/>
              </a:solidFill>
              <a:effectLst/>
              <a:latin typeface="Arial" panose="020B0604020202020204" pitchFamily="34" charset="0"/>
            </a:endParaRPr>
          </a:p>
        </p:txBody>
      </p:sp>
      <p:sp>
        <p:nvSpPr>
          <p:cNvPr id="9" name="Rectangle 3">
            <a:extLst>
              <a:ext uri="{FF2B5EF4-FFF2-40B4-BE49-F238E27FC236}">
                <a16:creationId xmlns:a16="http://schemas.microsoft.com/office/drawing/2014/main" id="{D84DA05E-F286-FA57-BB99-2F66A6F37EA7}"/>
              </a:ext>
            </a:extLst>
          </p:cNvPr>
          <p:cNvSpPr>
            <a:spLocks noChangeArrowheads="1"/>
          </p:cNvSpPr>
          <p:nvPr/>
        </p:nvSpPr>
        <p:spPr bwMode="auto">
          <a:xfrm>
            <a:off x="304800" y="-44311"/>
            <a:ext cx="65" cy="69822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7610" rIns="0" bIns="952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s-CO" altLang="es-CO"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CO" altLang="es-CO" sz="1800" b="0" i="0" u="none" strike="noStrike" cap="none" normalizeH="0" baseline="0" dirty="0">
              <a:ln>
                <a:noFill/>
              </a:ln>
              <a:solidFill>
                <a:schemeClr val="tx1"/>
              </a:solidFill>
              <a:effectLst/>
              <a:latin typeface="Arial" panose="020B0604020202020204" pitchFamily="34" charset="0"/>
            </a:endParaRPr>
          </a:p>
        </p:txBody>
      </p:sp>
      <p:sp>
        <p:nvSpPr>
          <p:cNvPr id="14" name="Rectangle 4">
            <a:extLst>
              <a:ext uri="{FF2B5EF4-FFF2-40B4-BE49-F238E27FC236}">
                <a16:creationId xmlns:a16="http://schemas.microsoft.com/office/drawing/2014/main" id="{AAD1120F-DE4C-254B-5C4E-5BBDF98CD932}"/>
              </a:ext>
            </a:extLst>
          </p:cNvPr>
          <p:cNvSpPr>
            <a:spLocks noChangeArrowheads="1"/>
          </p:cNvSpPr>
          <p:nvPr/>
        </p:nvSpPr>
        <p:spPr bwMode="auto">
          <a:xfrm>
            <a:off x="457200" y="246588"/>
            <a:ext cx="65" cy="42122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7610" rIns="0" bIns="952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s-CO" altLang="es-CO" sz="1800" b="0" i="0" u="none" strike="noStrike" cap="none" normalizeH="0" baseline="0" dirty="0">
              <a:ln>
                <a:noFill/>
              </a:ln>
              <a:solidFill>
                <a:schemeClr val="tx1"/>
              </a:solidFill>
              <a:effectLst/>
              <a:latin typeface="Arial" panose="020B0604020202020204" pitchFamily="34" charset="0"/>
            </a:endParaRPr>
          </a:p>
        </p:txBody>
      </p:sp>
      <p:sp>
        <p:nvSpPr>
          <p:cNvPr id="15" name="Rectangle 5">
            <a:extLst>
              <a:ext uri="{FF2B5EF4-FFF2-40B4-BE49-F238E27FC236}">
                <a16:creationId xmlns:a16="http://schemas.microsoft.com/office/drawing/2014/main" id="{FADDF6BF-DBE0-E73E-DB9F-7C0E212597B9}"/>
              </a:ext>
            </a:extLst>
          </p:cNvPr>
          <p:cNvSpPr>
            <a:spLocks noChangeArrowheads="1"/>
          </p:cNvSpPr>
          <p:nvPr/>
        </p:nvSpPr>
        <p:spPr bwMode="auto">
          <a:xfrm>
            <a:off x="609600" y="260489"/>
            <a:ext cx="65" cy="69822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7610" rIns="0" bIns="952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s-CO" altLang="es-CO"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CO" altLang="es-CO"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41588533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9783512-0E65-41E4-A3F5-1CBA81BD1196}"/>
              </a:ext>
            </a:extLst>
          </p:cNvPr>
          <p:cNvSpPr>
            <a:spLocks noGrp="1"/>
          </p:cNvSpPr>
          <p:nvPr>
            <p:ph type="title"/>
          </p:nvPr>
        </p:nvSpPr>
        <p:spPr>
          <a:xfrm>
            <a:off x="658123" y="305560"/>
            <a:ext cx="3736500" cy="1041945"/>
          </a:xfrm>
        </p:spPr>
        <p:txBody>
          <a:bodyPr/>
          <a:lstStyle/>
          <a:p>
            <a:r>
              <a:rPr lang="es-MX" sz="2400" b="1" dirty="0"/>
              <a:t>Prestaciones</a:t>
            </a:r>
            <a:endParaRPr lang="en-US" sz="2400" b="1" dirty="0"/>
          </a:p>
        </p:txBody>
      </p:sp>
      <p:grpSp>
        <p:nvGrpSpPr>
          <p:cNvPr id="3" name="Grupo 2">
            <a:extLst>
              <a:ext uri="{FF2B5EF4-FFF2-40B4-BE49-F238E27FC236}">
                <a16:creationId xmlns:a16="http://schemas.microsoft.com/office/drawing/2014/main" id="{D9D3FE6E-9AD3-4881-84F6-7E1F6A7C8D13}"/>
              </a:ext>
            </a:extLst>
          </p:cNvPr>
          <p:cNvGrpSpPr/>
          <p:nvPr/>
        </p:nvGrpSpPr>
        <p:grpSpPr>
          <a:xfrm>
            <a:off x="-1" y="1643170"/>
            <a:ext cx="9155120" cy="1708160"/>
            <a:chOff x="-105236" y="1884106"/>
            <a:chExt cx="8035384" cy="1708160"/>
          </a:xfrm>
        </p:grpSpPr>
        <p:sp>
          <p:nvSpPr>
            <p:cNvPr id="5" name="Google Shape;1571;p53">
              <a:extLst>
                <a:ext uri="{FF2B5EF4-FFF2-40B4-BE49-F238E27FC236}">
                  <a16:creationId xmlns:a16="http://schemas.microsoft.com/office/drawing/2014/main" id="{F768931F-78C4-4FBF-B065-98DCFAAB7BA8}"/>
                </a:ext>
              </a:extLst>
            </p:cNvPr>
            <p:cNvSpPr/>
            <p:nvPr/>
          </p:nvSpPr>
          <p:spPr>
            <a:xfrm flipH="1">
              <a:off x="-105236" y="1911607"/>
              <a:ext cx="8035384" cy="1431994"/>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endParaRPr lang="es-CO" sz="1600" dirty="0">
                <a:solidFill>
                  <a:schemeClr val="tx1">
                    <a:lumMod val="50000"/>
                  </a:schemeClr>
                </a:solidFill>
                <a:latin typeface="Alegreya Sans ExtraBold"/>
              </a:endParaRPr>
            </a:p>
          </p:txBody>
        </p:sp>
        <p:sp>
          <p:nvSpPr>
            <p:cNvPr id="7" name="CuadroTexto 6">
              <a:extLst>
                <a:ext uri="{FF2B5EF4-FFF2-40B4-BE49-F238E27FC236}">
                  <a16:creationId xmlns:a16="http://schemas.microsoft.com/office/drawing/2014/main" id="{07732FD6-C42E-4E87-AF3D-1526038BDE31}"/>
                </a:ext>
              </a:extLst>
            </p:cNvPr>
            <p:cNvSpPr txBox="1"/>
            <p:nvPr/>
          </p:nvSpPr>
          <p:spPr>
            <a:xfrm>
              <a:off x="27059" y="1884106"/>
              <a:ext cx="7449671" cy="1708160"/>
            </a:xfrm>
            <a:prstGeom prst="rect">
              <a:avLst/>
            </a:prstGeom>
            <a:noFill/>
          </p:spPr>
          <p:txBody>
            <a:bodyPr wrap="square">
              <a:spAutoFit/>
            </a:bodyPr>
            <a:lstStyle/>
            <a:p>
              <a:pPr algn="just"/>
              <a:r>
                <a:rPr lang="es-ES" sz="1050" b="1" dirty="0">
                  <a:latin typeface="PT Sans" panose="020B0503020203020204" pitchFamily="34" charset="0"/>
                </a:rPr>
                <a:t>Pensión de Vejez</a:t>
              </a:r>
            </a:p>
            <a:p>
              <a:pPr algn="just"/>
              <a:r>
                <a:rPr lang="es-ES" sz="1050" dirty="0">
                  <a:latin typeface="PT Sans" panose="020B0503020203020204" pitchFamily="34" charset="0"/>
                </a:rPr>
                <a:t>Es una prestación económica con la cual el afiliado obtiene una renta mensual que se otorga de forma vitalicia cuando cumplen con el estatus pensional. Requisitos:</a:t>
              </a:r>
            </a:p>
            <a:p>
              <a:pPr marL="171450" indent="-171450" algn="just">
                <a:buFont typeface="Arial" panose="020B0604020202020204" pitchFamily="34" charset="0"/>
                <a:buChar char="•"/>
              </a:pPr>
              <a:r>
                <a:rPr lang="es-ES" sz="1050" dirty="0">
                  <a:latin typeface="PT Sans" panose="020B0503020203020204" pitchFamily="34" charset="0"/>
                </a:rPr>
                <a:t>Cumplir con la edad de 57 años para el caso de las mujeres y 62 años para hombres.</a:t>
              </a:r>
              <a:endParaRPr lang="es-CO" sz="1050" dirty="0">
                <a:latin typeface="PT Sans" panose="020B0503020203020204" pitchFamily="34" charset="0"/>
              </a:endParaRPr>
            </a:p>
            <a:p>
              <a:pPr marL="171450" indent="-171450" algn="just">
                <a:buFont typeface="Arial" panose="020B0604020202020204" pitchFamily="34" charset="0"/>
                <a:buChar char="•"/>
              </a:pPr>
              <a:r>
                <a:rPr lang="es-ES" sz="1050" dirty="0">
                  <a:latin typeface="PT Sans" panose="020B0503020203020204" pitchFamily="34" charset="0"/>
                </a:rPr>
                <a:t>Haber cotizado un mínimo de 1300 semanas (a partir de 2015) al sistema</a:t>
              </a:r>
              <a:endParaRPr lang="es-CO" sz="1050" dirty="0">
                <a:latin typeface="PT Sans" panose="020B0503020203020204" pitchFamily="34" charset="0"/>
              </a:endParaRPr>
            </a:p>
            <a:p>
              <a:pPr marL="171450" indent="-171450" algn="just">
                <a:buFont typeface="Arial" panose="020B0604020202020204" pitchFamily="34" charset="0"/>
                <a:buChar char="•"/>
              </a:pPr>
              <a:r>
                <a:rPr lang="es-ES" sz="1050" dirty="0">
                  <a:latin typeface="PT Sans" panose="020B0503020203020204" pitchFamily="34" charset="0"/>
                </a:rPr>
                <a:t>El monto mensual de la pensión correspondiente al número de semanas cotizadas mínimas, será equivalente entre el 55% y el 80% del ingreso Base de Liquidación – IBL de los afiliados, siendo más bajo el porcentaje para personas de salarios más altos.</a:t>
              </a:r>
              <a:endParaRPr lang="es-CO" sz="1050" dirty="0">
                <a:latin typeface="PT Sans" panose="020B0503020203020204" pitchFamily="34" charset="0"/>
              </a:endParaRPr>
            </a:p>
            <a:p>
              <a:pPr marL="171450" indent="-171450" algn="just">
                <a:buFont typeface="Arial" panose="020B0604020202020204" pitchFamily="34" charset="0"/>
                <a:buChar char="•"/>
              </a:pPr>
              <a:r>
                <a:rPr lang="es-ES" sz="1050" dirty="0">
                  <a:latin typeface="PT Sans" panose="020B0503020203020204" pitchFamily="34" charset="0"/>
                </a:rPr>
                <a:t>Por cada cincuenta (50) semanas adicionales a las mínimas requeridas (1300) se incrementará en un 1.5% del IBL, llegando a un monto máximo de pensión entre el 80% y el 70.5% de dicho ingreso.</a:t>
              </a:r>
              <a:endParaRPr lang="es-CO" sz="1050" dirty="0">
                <a:latin typeface="PT Sans" panose="020B0503020203020204" pitchFamily="34" charset="0"/>
              </a:endParaRPr>
            </a:p>
            <a:p>
              <a:pPr marL="171450" indent="-171450" algn="just">
                <a:buFont typeface="Arial" panose="020B0604020202020204" pitchFamily="34" charset="0"/>
                <a:buChar char="•"/>
              </a:pPr>
              <a:endParaRPr lang="es-ES" sz="1050" dirty="0">
                <a:latin typeface="PT Sans" panose="020B0503020203020204" pitchFamily="34" charset="0"/>
              </a:endParaRPr>
            </a:p>
          </p:txBody>
        </p:sp>
      </p:grpSp>
      <p:grpSp>
        <p:nvGrpSpPr>
          <p:cNvPr id="10" name="Grupo 9">
            <a:extLst>
              <a:ext uri="{FF2B5EF4-FFF2-40B4-BE49-F238E27FC236}">
                <a16:creationId xmlns:a16="http://schemas.microsoft.com/office/drawing/2014/main" id="{57193B5C-3C48-4D2F-B38A-3FB69C59D72D}"/>
              </a:ext>
            </a:extLst>
          </p:cNvPr>
          <p:cNvGrpSpPr/>
          <p:nvPr/>
        </p:nvGrpSpPr>
        <p:grpSpPr>
          <a:xfrm>
            <a:off x="870809" y="3206274"/>
            <a:ext cx="8284309" cy="1715350"/>
            <a:chOff x="-105240" y="2281771"/>
            <a:chExt cx="8035384" cy="2648160"/>
          </a:xfrm>
        </p:grpSpPr>
        <p:sp>
          <p:nvSpPr>
            <p:cNvPr id="11" name="Google Shape;1571;p53">
              <a:extLst>
                <a:ext uri="{FF2B5EF4-FFF2-40B4-BE49-F238E27FC236}">
                  <a16:creationId xmlns:a16="http://schemas.microsoft.com/office/drawing/2014/main" id="{FA98F502-7AD3-4FCA-81F8-3BA866CDA8E7}"/>
                </a:ext>
              </a:extLst>
            </p:cNvPr>
            <p:cNvSpPr/>
            <p:nvPr/>
          </p:nvSpPr>
          <p:spPr>
            <a:xfrm flipH="1">
              <a:off x="-105240" y="2281773"/>
              <a:ext cx="8035384" cy="2648158"/>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endParaRPr lang="es-CO" dirty="0">
                <a:solidFill>
                  <a:schemeClr val="tx1">
                    <a:lumMod val="50000"/>
                  </a:schemeClr>
                </a:solidFill>
                <a:latin typeface="Alegreya Sans ExtraBold"/>
              </a:endParaRPr>
            </a:p>
          </p:txBody>
        </p:sp>
        <p:sp>
          <p:nvSpPr>
            <p:cNvPr id="12" name="CuadroTexto 11">
              <a:extLst>
                <a:ext uri="{FF2B5EF4-FFF2-40B4-BE49-F238E27FC236}">
                  <a16:creationId xmlns:a16="http://schemas.microsoft.com/office/drawing/2014/main" id="{30AF7CA1-36C3-42F3-8AC3-15637CF34ACB}"/>
                </a:ext>
              </a:extLst>
            </p:cNvPr>
            <p:cNvSpPr txBox="1"/>
            <p:nvPr/>
          </p:nvSpPr>
          <p:spPr>
            <a:xfrm>
              <a:off x="62753" y="2281771"/>
              <a:ext cx="7449671" cy="2364562"/>
            </a:xfrm>
            <a:prstGeom prst="rect">
              <a:avLst/>
            </a:prstGeom>
            <a:noFill/>
          </p:spPr>
          <p:txBody>
            <a:bodyPr wrap="square" numCol="1">
              <a:spAutoFit/>
            </a:bodyPr>
            <a:lstStyle/>
            <a:p>
              <a:pPr algn="just"/>
              <a:r>
                <a:rPr lang="es-ES" sz="1050" b="1" dirty="0">
                  <a:latin typeface="PT Sans" panose="020B0503020203020204" pitchFamily="34" charset="0"/>
                </a:rPr>
                <a:t>Pensión de invalidez por riesgo común</a:t>
              </a:r>
            </a:p>
            <a:p>
              <a:pPr algn="just"/>
              <a:r>
                <a:rPr lang="es-ES" sz="1050" dirty="0">
                  <a:latin typeface="PT Sans" panose="020B0503020203020204" pitchFamily="34" charset="0"/>
                </a:rPr>
                <a:t>Es una prestación económica cuando el afiliado pierde el 50% o más de su capacidad laboral. La invalidez puede ser causada por una enfermedad o accidente de origen común, cuando el afiliado supera los 180 días de incapacidad el médico tratante de la IPS (Institución Prestadora de Salud) hace remisión al médico laboral o a la Junta de Calificación de Invalidez regional o nacional, se genera el dictamen que es la base para calificar y otorgar la pensión de invalidez.</a:t>
              </a:r>
            </a:p>
            <a:p>
              <a:pPr algn="just"/>
              <a:r>
                <a:rPr lang="es-ES" sz="1050" dirty="0">
                  <a:latin typeface="PT Sans" panose="020B0503020203020204" pitchFamily="34" charset="0"/>
                </a:rPr>
                <a:t>Cuando la incapacidad llega a los 135 días la IPS está en la obligación de reportar al fondo de pensiones la novedad. </a:t>
              </a:r>
            </a:p>
            <a:p>
              <a:pPr algn="just"/>
              <a:r>
                <a:rPr lang="es-ES" sz="1050" dirty="0">
                  <a:latin typeface="PT Sans" panose="020B0503020203020204" pitchFamily="34" charset="0"/>
                </a:rPr>
                <a:t>El estado de invalidez será determinado con base en el manual único de calificación de invalidez vigente a la fecha de calificación. Este manual es expedido por el Gobierno Nacional y contempla los criterios técnicos de evaluación para calificar la imposibilidad que tenga el afiliado afectado para desempeñar su trabajo por pérdida de capacidad laboral.</a:t>
              </a:r>
            </a:p>
          </p:txBody>
        </p:sp>
      </p:grpSp>
    </p:spTree>
    <p:extLst>
      <p:ext uri="{BB962C8B-B14F-4D97-AF65-F5344CB8AC3E}">
        <p14:creationId xmlns:p14="http://schemas.microsoft.com/office/powerpoint/2010/main" val="207155894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9783512-0E65-41E4-A3F5-1CBA81BD1196}"/>
              </a:ext>
            </a:extLst>
          </p:cNvPr>
          <p:cNvSpPr>
            <a:spLocks noGrp="1"/>
          </p:cNvSpPr>
          <p:nvPr>
            <p:ph type="title"/>
          </p:nvPr>
        </p:nvSpPr>
        <p:spPr/>
        <p:txBody>
          <a:bodyPr/>
          <a:lstStyle/>
          <a:p>
            <a:r>
              <a:rPr lang="es-MX" sz="2400" dirty="0"/>
              <a:t>Prestaciones</a:t>
            </a:r>
            <a:endParaRPr lang="en-US" sz="2400" dirty="0"/>
          </a:p>
        </p:txBody>
      </p:sp>
      <p:grpSp>
        <p:nvGrpSpPr>
          <p:cNvPr id="3" name="Grupo 2">
            <a:extLst>
              <a:ext uri="{FF2B5EF4-FFF2-40B4-BE49-F238E27FC236}">
                <a16:creationId xmlns:a16="http://schemas.microsoft.com/office/drawing/2014/main" id="{D9D3FE6E-9AD3-4881-84F6-7E1F6A7C8D13}"/>
              </a:ext>
            </a:extLst>
          </p:cNvPr>
          <p:cNvGrpSpPr/>
          <p:nvPr/>
        </p:nvGrpSpPr>
        <p:grpSpPr>
          <a:xfrm>
            <a:off x="80682" y="2571750"/>
            <a:ext cx="9155120" cy="1512161"/>
            <a:chOff x="-105236" y="2281771"/>
            <a:chExt cx="8035384" cy="1061830"/>
          </a:xfrm>
        </p:grpSpPr>
        <p:sp>
          <p:nvSpPr>
            <p:cNvPr id="5" name="Google Shape;1571;p53">
              <a:extLst>
                <a:ext uri="{FF2B5EF4-FFF2-40B4-BE49-F238E27FC236}">
                  <a16:creationId xmlns:a16="http://schemas.microsoft.com/office/drawing/2014/main" id="{F768931F-78C4-4FBF-B065-98DCFAAB7BA8}"/>
                </a:ext>
              </a:extLst>
            </p:cNvPr>
            <p:cNvSpPr/>
            <p:nvPr/>
          </p:nvSpPr>
          <p:spPr>
            <a:xfrm flipH="1">
              <a:off x="-105236" y="2281771"/>
              <a:ext cx="8035384" cy="1061830"/>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endParaRPr lang="es-CO" sz="1600" dirty="0">
                <a:solidFill>
                  <a:schemeClr val="tx1">
                    <a:lumMod val="50000"/>
                  </a:schemeClr>
                </a:solidFill>
                <a:latin typeface="Alegreya Sans ExtraBold"/>
              </a:endParaRPr>
            </a:p>
          </p:txBody>
        </p:sp>
        <p:sp>
          <p:nvSpPr>
            <p:cNvPr id="7" name="CuadroTexto 6">
              <a:extLst>
                <a:ext uri="{FF2B5EF4-FFF2-40B4-BE49-F238E27FC236}">
                  <a16:creationId xmlns:a16="http://schemas.microsoft.com/office/drawing/2014/main" id="{07732FD6-C42E-4E87-AF3D-1526038BDE31}"/>
                </a:ext>
              </a:extLst>
            </p:cNvPr>
            <p:cNvSpPr txBox="1"/>
            <p:nvPr/>
          </p:nvSpPr>
          <p:spPr>
            <a:xfrm>
              <a:off x="81368" y="2383149"/>
              <a:ext cx="7449671" cy="859072"/>
            </a:xfrm>
            <a:prstGeom prst="rect">
              <a:avLst/>
            </a:prstGeom>
            <a:noFill/>
          </p:spPr>
          <p:txBody>
            <a:bodyPr wrap="square">
              <a:spAutoFit/>
            </a:bodyPr>
            <a:lstStyle/>
            <a:p>
              <a:pPr algn="just"/>
              <a:r>
                <a:rPr lang="es-ES" sz="1050" b="1" dirty="0">
                  <a:latin typeface="PT Sans" panose="020B0503020203020204" pitchFamily="34" charset="0"/>
                </a:rPr>
                <a:t>Pensión de sobrevivientes</a:t>
              </a:r>
            </a:p>
            <a:p>
              <a:pPr algn="just"/>
              <a:r>
                <a:rPr lang="es-ES" sz="1050" dirty="0">
                  <a:latin typeface="PT Sans" panose="020B0503020203020204" pitchFamily="34" charset="0"/>
                </a:rPr>
                <a:t>Es la pensión que deja el afiliado a sus beneficiarios al morir. Es un derecho que permite a una o varias personas allegadas al trabajador o pensionado fallecido gozar de los beneficios de una prestación económica percibida por el causante. Existen dos clases de pensión de sobrevivientes: la que se causa por muerte del pensionado y la que se causa por la muerte del trabajador o independiente activo.</a:t>
              </a:r>
            </a:p>
            <a:p>
              <a:pPr algn="just"/>
              <a:r>
                <a:rPr lang="es-ES" sz="1050" dirty="0">
                  <a:latin typeface="PT Sans" panose="020B0503020203020204" pitchFamily="34" charset="0"/>
                </a:rPr>
                <a:t>Tiene derecho a recibir la pensión los miembros del grupo familiar del pensionado fallecido por vejez o invalidez. Los miembros del grupo familiar del afiliado que fallezca, siempre y cuando éste hubiere cotizado 50 semanas dentro de los 3 últimos años inmediatamente anteriores al fallecimiento. </a:t>
              </a:r>
            </a:p>
          </p:txBody>
        </p:sp>
      </p:grpSp>
      <p:pic>
        <p:nvPicPr>
          <p:cNvPr id="6" name="Imagen 5">
            <a:extLst>
              <a:ext uri="{FF2B5EF4-FFF2-40B4-BE49-F238E27FC236}">
                <a16:creationId xmlns:a16="http://schemas.microsoft.com/office/drawing/2014/main" id="{8EFA0CB7-E7EE-B06D-7392-D4CCA054882E}"/>
              </a:ext>
            </a:extLst>
          </p:cNvPr>
          <p:cNvPicPr>
            <a:picLocks noChangeAspect="1"/>
          </p:cNvPicPr>
          <p:nvPr/>
        </p:nvPicPr>
        <p:blipFill>
          <a:blip r:embed="rId2"/>
          <a:stretch>
            <a:fillRect/>
          </a:stretch>
        </p:blipFill>
        <p:spPr>
          <a:xfrm>
            <a:off x="4658242" y="445025"/>
            <a:ext cx="3743325" cy="2133600"/>
          </a:xfrm>
          <a:prstGeom prst="rect">
            <a:avLst/>
          </a:prstGeom>
        </p:spPr>
      </p:pic>
    </p:spTree>
    <p:extLst>
      <p:ext uri="{BB962C8B-B14F-4D97-AF65-F5344CB8AC3E}">
        <p14:creationId xmlns:p14="http://schemas.microsoft.com/office/powerpoint/2010/main" val="141697696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E82944-BB99-B33B-9D62-223ADE24FA4F}"/>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E2B79515-D99F-EA4F-C685-803BE5E02C07}"/>
              </a:ext>
            </a:extLst>
          </p:cNvPr>
          <p:cNvSpPr>
            <a:spLocks noGrp="1"/>
          </p:cNvSpPr>
          <p:nvPr>
            <p:ph type="title"/>
          </p:nvPr>
        </p:nvSpPr>
        <p:spPr>
          <a:xfrm>
            <a:off x="658123" y="305560"/>
            <a:ext cx="3736500" cy="1041945"/>
          </a:xfrm>
        </p:spPr>
        <p:txBody>
          <a:bodyPr/>
          <a:lstStyle/>
          <a:p>
            <a:r>
              <a:rPr lang="es-MX" sz="2400" dirty="0"/>
              <a:t>Prestaciones</a:t>
            </a:r>
            <a:endParaRPr lang="en-US" sz="2400" dirty="0"/>
          </a:p>
        </p:txBody>
      </p:sp>
      <p:grpSp>
        <p:nvGrpSpPr>
          <p:cNvPr id="3" name="Grupo 2">
            <a:extLst>
              <a:ext uri="{FF2B5EF4-FFF2-40B4-BE49-F238E27FC236}">
                <a16:creationId xmlns:a16="http://schemas.microsoft.com/office/drawing/2014/main" id="{D787519B-3F0C-575B-9267-63873CA49B9D}"/>
              </a:ext>
            </a:extLst>
          </p:cNvPr>
          <p:cNvGrpSpPr/>
          <p:nvPr/>
        </p:nvGrpSpPr>
        <p:grpSpPr>
          <a:xfrm>
            <a:off x="190757" y="1257947"/>
            <a:ext cx="9155120" cy="2852063"/>
            <a:chOff x="-105236" y="1796440"/>
            <a:chExt cx="8035384" cy="2852063"/>
          </a:xfrm>
        </p:grpSpPr>
        <p:sp>
          <p:nvSpPr>
            <p:cNvPr id="5" name="Google Shape;1571;p53">
              <a:extLst>
                <a:ext uri="{FF2B5EF4-FFF2-40B4-BE49-F238E27FC236}">
                  <a16:creationId xmlns:a16="http://schemas.microsoft.com/office/drawing/2014/main" id="{63957A62-B0AA-333A-EBE0-8F89FF3B549B}"/>
                </a:ext>
              </a:extLst>
            </p:cNvPr>
            <p:cNvSpPr/>
            <p:nvPr/>
          </p:nvSpPr>
          <p:spPr>
            <a:xfrm flipH="1">
              <a:off x="-105236" y="1911607"/>
              <a:ext cx="8035384" cy="1431994"/>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endParaRPr lang="es-CO" sz="1600" dirty="0">
                <a:solidFill>
                  <a:schemeClr val="tx1">
                    <a:lumMod val="50000"/>
                  </a:schemeClr>
                </a:solidFill>
                <a:latin typeface="Alegreya Sans ExtraBold"/>
              </a:endParaRPr>
            </a:p>
          </p:txBody>
        </p:sp>
        <p:sp>
          <p:nvSpPr>
            <p:cNvPr id="7" name="CuadroTexto 6">
              <a:extLst>
                <a:ext uri="{FF2B5EF4-FFF2-40B4-BE49-F238E27FC236}">
                  <a16:creationId xmlns:a16="http://schemas.microsoft.com/office/drawing/2014/main" id="{7376D3C1-9F21-8869-FC66-52032E106B58}"/>
                </a:ext>
              </a:extLst>
            </p:cNvPr>
            <p:cNvSpPr txBox="1"/>
            <p:nvPr/>
          </p:nvSpPr>
          <p:spPr>
            <a:xfrm>
              <a:off x="27059" y="1796440"/>
              <a:ext cx="7449671" cy="2852063"/>
            </a:xfrm>
            <a:prstGeom prst="rect">
              <a:avLst/>
            </a:prstGeom>
            <a:noFill/>
          </p:spPr>
          <p:txBody>
            <a:bodyPr wrap="square">
              <a:spAutoFit/>
            </a:bodyPr>
            <a:lstStyle/>
            <a:p>
              <a:pPr algn="just"/>
              <a:r>
                <a:rPr lang="es-ES" sz="1050" b="1" dirty="0">
                  <a:latin typeface="PT Sans" panose="020B0503020203020204" pitchFamily="34" charset="0"/>
                </a:rPr>
                <a:t>Pensión Sanción</a:t>
              </a:r>
            </a:p>
            <a:p>
              <a:pPr algn="just"/>
              <a:r>
                <a:rPr lang="es-ES" sz="900" dirty="0">
                  <a:latin typeface="PT Sans" panose="020B0503020203020204" pitchFamily="34" charset="0"/>
                </a:rPr>
                <a:t>La pensión sanción es una prestación económica que se otorga a los trabajadores que son despedidos sin justa causa y </a:t>
              </a:r>
              <a:r>
                <a:rPr lang="es-ES" sz="900" b="1" dirty="0">
                  <a:latin typeface="PT Sans" panose="020B0503020203020204" pitchFamily="34" charset="0"/>
                </a:rPr>
                <a:t>no</a:t>
              </a:r>
              <a:r>
                <a:rPr lang="es-ES" sz="900" dirty="0">
                  <a:latin typeface="PT Sans" panose="020B0503020203020204" pitchFamily="34" charset="0"/>
                </a:rPr>
                <a:t> están afiliados al sistema general de pensiones. </a:t>
              </a:r>
            </a:p>
            <a:p>
              <a:pPr algn="just"/>
              <a:r>
                <a:rPr lang="es-ES" sz="900" dirty="0">
                  <a:latin typeface="PT Sans" panose="020B0503020203020204" pitchFamily="34" charset="0"/>
                </a:rPr>
                <a:t>REQUISITOS:</a:t>
              </a:r>
            </a:p>
            <a:p>
              <a:pPr marL="171450" indent="-171450" algn="just">
                <a:buFont typeface="Arial" panose="020B0604020202020204" pitchFamily="34" charset="0"/>
                <a:buChar char="•"/>
              </a:pPr>
              <a:r>
                <a:rPr lang="es-ES" sz="900" dirty="0">
                  <a:latin typeface="PT Sans" panose="020B0503020203020204" pitchFamily="34" charset="0"/>
                </a:rPr>
                <a:t>Haber trabajado para el mismo empleador durante 10 o más años, pero menos de 15 </a:t>
              </a:r>
            </a:p>
            <a:p>
              <a:pPr marL="171450" indent="-171450" algn="just">
                <a:buFont typeface="Arial" panose="020B0604020202020204" pitchFamily="34" charset="0"/>
                <a:buChar char="•"/>
              </a:pPr>
              <a:r>
                <a:rPr lang="es-ES" sz="900" dirty="0">
                  <a:latin typeface="PT Sans" panose="020B0503020203020204" pitchFamily="34" charset="0"/>
                </a:rPr>
                <a:t>Tener al menos 60 años de edad si es hombre o 55 años si es mujer en el momento del despido </a:t>
              </a:r>
            </a:p>
            <a:p>
              <a:pPr marL="171450" indent="-171450" algn="just">
                <a:buFont typeface="Arial" panose="020B0604020202020204" pitchFamily="34" charset="0"/>
                <a:buChar char="•"/>
              </a:pPr>
              <a:r>
                <a:rPr lang="es-ES" sz="900" dirty="0">
                  <a:latin typeface="PT Sans" panose="020B0503020203020204" pitchFamily="34" charset="0"/>
                </a:rPr>
                <a:t>Si el despido se produce después de 15 años de servicio, el trabajador debe tener al menos 55 años de edad si es hombre o 50 años si es mujer </a:t>
              </a:r>
            </a:p>
            <a:p>
              <a:pPr marL="171450" indent="-171450" algn="just">
                <a:buFont typeface="Arial" panose="020B0604020202020204" pitchFamily="34" charset="0"/>
                <a:buChar char="•"/>
              </a:pPr>
              <a:r>
                <a:rPr lang="es-ES" sz="900" dirty="0">
                  <a:latin typeface="PT Sans" panose="020B0503020203020204" pitchFamily="34" charset="0"/>
                </a:rPr>
                <a:t>El empleador asume la pensión del trabajador no afiliado, despedido sin justa causa y que cumpla con los requisitos de Ley. </a:t>
              </a:r>
            </a:p>
            <a:p>
              <a:pPr marL="171450" indent="-171450" algn="just">
                <a:buFont typeface="Arial" panose="020B0604020202020204" pitchFamily="34" charset="0"/>
                <a:buChar char="•"/>
              </a:pPr>
              <a:endParaRPr lang="es-ES" sz="900" dirty="0">
                <a:latin typeface="PT Sans" panose="020B0503020203020204" pitchFamily="34" charset="0"/>
              </a:endParaRPr>
            </a:p>
            <a:p>
              <a:pPr marL="171450" indent="-171450" algn="just">
                <a:buFont typeface="Arial" panose="020B0604020202020204" pitchFamily="34" charset="0"/>
                <a:buChar char="•"/>
              </a:pPr>
              <a:endParaRPr lang="es-ES" sz="900" dirty="0">
                <a:latin typeface="PT Sans" panose="020B0503020203020204" pitchFamily="34" charset="0"/>
              </a:endParaRPr>
            </a:p>
            <a:p>
              <a:pPr marL="171450" indent="-171450" algn="just">
                <a:buFont typeface="Arial" panose="020B0604020202020204" pitchFamily="34" charset="0"/>
                <a:buChar char="•"/>
              </a:pPr>
              <a:endParaRPr lang="es-ES" sz="900" dirty="0">
                <a:latin typeface="PT Sans" panose="020B0503020203020204" pitchFamily="34" charset="0"/>
              </a:endParaRPr>
            </a:p>
            <a:p>
              <a:pPr algn="just"/>
              <a:endParaRPr lang="es-ES" sz="900" dirty="0">
                <a:latin typeface="PT Sans" panose="020B0503020203020204" pitchFamily="34" charset="0"/>
              </a:endParaRPr>
            </a:p>
            <a:p>
              <a:pPr marL="171450" indent="-171450" algn="just">
                <a:buFont typeface="Arial" panose="020B0604020202020204" pitchFamily="34" charset="0"/>
                <a:buChar char="•"/>
              </a:pPr>
              <a:endParaRPr lang="es-ES" sz="900" dirty="0">
                <a:latin typeface="PT Sans" panose="020B0503020203020204" pitchFamily="34" charset="0"/>
              </a:endParaRPr>
            </a:p>
            <a:p>
              <a:pPr marL="171450" indent="-171450" algn="just">
                <a:buFont typeface="Arial" panose="020B0604020202020204" pitchFamily="34" charset="0"/>
                <a:buChar char="•"/>
              </a:pPr>
              <a:endParaRPr lang="es-ES" sz="900" dirty="0">
                <a:latin typeface="PT Sans" panose="020B0503020203020204" pitchFamily="34" charset="0"/>
              </a:endParaRPr>
            </a:p>
            <a:p>
              <a:pPr marL="171450" indent="-171450" algn="l">
                <a:spcBef>
                  <a:spcPts val="750"/>
                </a:spcBef>
                <a:spcAft>
                  <a:spcPts val="600"/>
                </a:spcAft>
                <a:buFont typeface="Arial" panose="020B0604020202020204" pitchFamily="34" charset="0"/>
                <a:buChar char="•"/>
              </a:pPr>
              <a:endParaRPr lang="es-ES" sz="900" dirty="0">
                <a:latin typeface="PT Sans" panose="020B0503020203020204" pitchFamily="34" charset="0"/>
              </a:endParaRPr>
            </a:p>
            <a:p>
              <a:pPr algn="l">
                <a:spcBef>
                  <a:spcPts val="750"/>
                </a:spcBef>
                <a:spcAft>
                  <a:spcPts val="600"/>
                </a:spcAft>
              </a:pPr>
              <a:endParaRPr lang="es-ES" sz="1050" b="0" i="0" dirty="0">
                <a:solidFill>
                  <a:srgbClr val="001D35"/>
                </a:solidFill>
                <a:effectLst/>
                <a:latin typeface="Google Sans"/>
              </a:endParaRPr>
            </a:p>
            <a:p>
              <a:pPr algn="just"/>
              <a:endParaRPr lang="es-ES" sz="900" dirty="0">
                <a:latin typeface="PT Sans" panose="020B0503020203020204" pitchFamily="34" charset="0"/>
              </a:endParaRPr>
            </a:p>
          </p:txBody>
        </p:sp>
      </p:grpSp>
      <p:grpSp>
        <p:nvGrpSpPr>
          <p:cNvPr id="10" name="Grupo 9">
            <a:extLst>
              <a:ext uri="{FF2B5EF4-FFF2-40B4-BE49-F238E27FC236}">
                <a16:creationId xmlns:a16="http://schemas.microsoft.com/office/drawing/2014/main" id="{B2DAC3FA-6810-124D-21E7-EB86481BAFEC}"/>
              </a:ext>
            </a:extLst>
          </p:cNvPr>
          <p:cNvGrpSpPr/>
          <p:nvPr/>
        </p:nvGrpSpPr>
        <p:grpSpPr>
          <a:xfrm>
            <a:off x="650871" y="3344668"/>
            <a:ext cx="8284309" cy="1715350"/>
            <a:chOff x="-105240" y="2281771"/>
            <a:chExt cx="8035384" cy="2648160"/>
          </a:xfrm>
        </p:grpSpPr>
        <p:sp>
          <p:nvSpPr>
            <p:cNvPr id="11" name="Google Shape;1571;p53">
              <a:extLst>
                <a:ext uri="{FF2B5EF4-FFF2-40B4-BE49-F238E27FC236}">
                  <a16:creationId xmlns:a16="http://schemas.microsoft.com/office/drawing/2014/main" id="{3040C21E-91DA-1ACE-AAD4-592457292ADE}"/>
                </a:ext>
              </a:extLst>
            </p:cNvPr>
            <p:cNvSpPr/>
            <p:nvPr/>
          </p:nvSpPr>
          <p:spPr>
            <a:xfrm flipH="1">
              <a:off x="-105240" y="2281773"/>
              <a:ext cx="8035384" cy="2648158"/>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endParaRPr lang="es-CO" dirty="0">
                <a:solidFill>
                  <a:schemeClr val="tx1">
                    <a:lumMod val="50000"/>
                  </a:schemeClr>
                </a:solidFill>
                <a:latin typeface="Alegreya Sans ExtraBold"/>
              </a:endParaRPr>
            </a:p>
          </p:txBody>
        </p:sp>
        <p:sp>
          <p:nvSpPr>
            <p:cNvPr id="12" name="CuadroTexto 11">
              <a:extLst>
                <a:ext uri="{FF2B5EF4-FFF2-40B4-BE49-F238E27FC236}">
                  <a16:creationId xmlns:a16="http://schemas.microsoft.com/office/drawing/2014/main" id="{589A6E65-8703-E595-70E4-D5AA91AE9B1D}"/>
                </a:ext>
              </a:extLst>
            </p:cNvPr>
            <p:cNvSpPr txBox="1"/>
            <p:nvPr/>
          </p:nvSpPr>
          <p:spPr>
            <a:xfrm>
              <a:off x="62753" y="2281771"/>
              <a:ext cx="7449671" cy="1746162"/>
            </a:xfrm>
            <a:prstGeom prst="rect">
              <a:avLst/>
            </a:prstGeom>
            <a:noFill/>
          </p:spPr>
          <p:txBody>
            <a:bodyPr wrap="square" numCol="1">
              <a:spAutoFit/>
            </a:bodyPr>
            <a:lstStyle/>
            <a:p>
              <a:pPr algn="just"/>
              <a:r>
                <a:rPr lang="es-ES" sz="1050" b="1" dirty="0">
                  <a:latin typeface="PT Sans" panose="020B0503020203020204" pitchFamily="34" charset="0"/>
                </a:rPr>
                <a:t>Designación en Vida</a:t>
              </a:r>
            </a:p>
            <a:p>
              <a:pPr algn="just"/>
              <a:r>
                <a:rPr lang="es-ES" sz="900" dirty="0">
                  <a:latin typeface="PT Sans" panose="020B0503020203020204" pitchFamily="34" charset="0"/>
                </a:rPr>
                <a:t>La designación en vida de pensión es la declaración que hace un pensionado para indicar quiénes serán sus beneficiarios en caso de que fallezca</a:t>
              </a:r>
            </a:p>
            <a:p>
              <a:pPr algn="just"/>
              <a:r>
                <a:rPr lang="es-ES" sz="900" dirty="0">
                  <a:latin typeface="PT Sans" panose="020B0503020203020204" pitchFamily="34" charset="0"/>
                </a:rPr>
                <a:t>REQUISITOS:</a:t>
              </a:r>
            </a:p>
            <a:p>
              <a:pPr algn="just"/>
              <a:r>
                <a:rPr lang="es-ES" sz="900" dirty="0">
                  <a:latin typeface="PT Sans" panose="020B0503020203020204" pitchFamily="34" charset="0"/>
                </a:rPr>
                <a:t>El pensionado debe hacer la designación por escr</a:t>
              </a:r>
              <a:r>
                <a:rPr lang="es-ES" sz="1050" b="0" i="0" dirty="0">
                  <a:solidFill>
                    <a:srgbClr val="001D35"/>
                  </a:solidFill>
                  <a:effectLst/>
                  <a:latin typeface="Google Sans"/>
                </a:rPr>
                <a:t>ito</a:t>
              </a:r>
            </a:p>
            <a:p>
              <a:pPr algn="just"/>
              <a:r>
                <a:rPr lang="es-ES" sz="900" dirty="0">
                  <a:latin typeface="PT Sans" panose="020B0503020203020204" pitchFamily="34" charset="0"/>
                </a:rPr>
                <a:t>La designación se hace de manera provisional</a:t>
              </a:r>
            </a:p>
            <a:p>
              <a:pPr algn="just"/>
              <a:r>
                <a:rPr lang="es-ES" sz="900" dirty="0">
                  <a:latin typeface="PT Sans" panose="020B0503020203020204" pitchFamily="34" charset="0"/>
                </a:rPr>
                <a:t>La designación en vida permite que los beneficiarios reciban provisionalmente la pensión del pensionado en caso de que fallezca</a:t>
              </a:r>
            </a:p>
            <a:p>
              <a:pPr algn="just"/>
              <a:endParaRPr lang="es-ES" sz="900" dirty="0">
                <a:latin typeface="PT Sans" panose="020B0503020203020204" pitchFamily="34" charset="0"/>
              </a:endParaRPr>
            </a:p>
          </p:txBody>
        </p:sp>
      </p:grpSp>
    </p:spTree>
    <p:extLst>
      <p:ext uri="{BB962C8B-B14F-4D97-AF65-F5344CB8AC3E}">
        <p14:creationId xmlns:p14="http://schemas.microsoft.com/office/powerpoint/2010/main" val="330482885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571;p53">
            <a:extLst>
              <a:ext uri="{FF2B5EF4-FFF2-40B4-BE49-F238E27FC236}">
                <a16:creationId xmlns:a16="http://schemas.microsoft.com/office/drawing/2014/main" id="{F768931F-78C4-4FBF-B065-98DCFAAB7BA8}"/>
              </a:ext>
            </a:extLst>
          </p:cNvPr>
          <p:cNvSpPr/>
          <p:nvPr/>
        </p:nvSpPr>
        <p:spPr>
          <a:xfrm flipH="1">
            <a:off x="197224" y="2072150"/>
            <a:ext cx="8423207" cy="1325474"/>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endParaRPr lang="es-CO" sz="1600" dirty="0">
              <a:solidFill>
                <a:schemeClr val="tx1">
                  <a:lumMod val="50000"/>
                </a:schemeClr>
              </a:solidFill>
              <a:latin typeface="Alegreya Sans ExtraBold"/>
            </a:endParaRPr>
          </a:p>
        </p:txBody>
      </p:sp>
      <p:sp>
        <p:nvSpPr>
          <p:cNvPr id="2" name="Título 1">
            <a:extLst>
              <a:ext uri="{FF2B5EF4-FFF2-40B4-BE49-F238E27FC236}">
                <a16:creationId xmlns:a16="http://schemas.microsoft.com/office/drawing/2014/main" id="{C9783512-0E65-41E4-A3F5-1CBA81BD1196}"/>
              </a:ext>
            </a:extLst>
          </p:cNvPr>
          <p:cNvSpPr>
            <a:spLocks noGrp="1"/>
          </p:cNvSpPr>
          <p:nvPr>
            <p:ph type="title"/>
          </p:nvPr>
        </p:nvSpPr>
        <p:spPr/>
        <p:txBody>
          <a:bodyPr/>
          <a:lstStyle/>
          <a:p>
            <a:r>
              <a:rPr lang="es-MX" sz="2400" dirty="0"/>
              <a:t>Pensión familiar (RPM)</a:t>
            </a:r>
            <a:endParaRPr lang="en-US" sz="2400" dirty="0"/>
          </a:p>
        </p:txBody>
      </p:sp>
      <p:sp>
        <p:nvSpPr>
          <p:cNvPr id="7" name="CuadroTexto 6">
            <a:extLst>
              <a:ext uri="{FF2B5EF4-FFF2-40B4-BE49-F238E27FC236}">
                <a16:creationId xmlns:a16="http://schemas.microsoft.com/office/drawing/2014/main" id="{07732FD6-C42E-4E87-AF3D-1526038BDE31}"/>
              </a:ext>
            </a:extLst>
          </p:cNvPr>
          <p:cNvSpPr txBox="1"/>
          <p:nvPr/>
        </p:nvSpPr>
        <p:spPr>
          <a:xfrm>
            <a:off x="405702" y="1541494"/>
            <a:ext cx="7702042" cy="1061829"/>
          </a:xfrm>
          <a:prstGeom prst="rect">
            <a:avLst/>
          </a:prstGeom>
          <a:noFill/>
        </p:spPr>
        <p:txBody>
          <a:bodyPr wrap="square">
            <a:spAutoFit/>
          </a:bodyPr>
          <a:lstStyle/>
          <a:p>
            <a:pPr algn="just"/>
            <a:r>
              <a:rPr lang="es-ES" sz="1050" dirty="0">
                <a:latin typeface="PT Sans" panose="020B0503020203020204" pitchFamily="34" charset="0"/>
              </a:rPr>
              <a:t>Para aquellos afiliados al Régimen de Prima Media con prestación definida que al cumplir los requisitos de edad pero no tienen la totalidad de las semanas de cotización requeridas para adquirir el derecho de pensión de vejez, pueden optar de manera voluntaria por la pensión familiar.</a:t>
            </a:r>
          </a:p>
          <a:p>
            <a:pPr algn="just"/>
            <a:r>
              <a:rPr lang="es-ES" sz="1050" dirty="0">
                <a:latin typeface="PT Sans" panose="020B0503020203020204" pitchFamily="34" charset="0"/>
              </a:rPr>
              <a:t>El valor de la mesada pensional no puede ser superior a un salario mínimo mensual legal vigente, ésta se paga a los dos cónyuges o compañeros permanentes en iguales proporciones.  En caso de fallecimiento de alguno de los cónyuges o compañeros permanentes, el 50% de la mesada del fallecido pasará a sumar la mesada del otro beneficiario. </a:t>
            </a:r>
          </a:p>
        </p:txBody>
      </p:sp>
      <p:sp>
        <p:nvSpPr>
          <p:cNvPr id="9" name="CuadroTexto 8">
            <a:extLst>
              <a:ext uri="{FF2B5EF4-FFF2-40B4-BE49-F238E27FC236}">
                <a16:creationId xmlns:a16="http://schemas.microsoft.com/office/drawing/2014/main" id="{AB47F718-DDF5-483D-9E8E-AD833636C81A}"/>
              </a:ext>
            </a:extLst>
          </p:cNvPr>
          <p:cNvSpPr txBox="1"/>
          <p:nvPr/>
        </p:nvSpPr>
        <p:spPr>
          <a:xfrm>
            <a:off x="917258" y="2734887"/>
            <a:ext cx="8029518" cy="2192908"/>
          </a:xfrm>
          <a:prstGeom prst="rect">
            <a:avLst/>
          </a:prstGeom>
          <a:noFill/>
        </p:spPr>
        <p:txBody>
          <a:bodyPr wrap="square" numCol="1">
            <a:spAutoFit/>
          </a:bodyPr>
          <a:lstStyle/>
          <a:p>
            <a:pPr algn="just"/>
            <a:endParaRPr lang="es-ES" sz="1050" dirty="0">
              <a:latin typeface="PT Sans" panose="020B0503020203020204" pitchFamily="34" charset="0"/>
            </a:endParaRPr>
          </a:p>
          <a:p>
            <a:pPr algn="just"/>
            <a:r>
              <a:rPr lang="es-ES" sz="1050" dirty="0">
                <a:latin typeface="PT Sans" panose="020B0503020203020204" pitchFamily="34" charset="0"/>
              </a:rPr>
              <a:t>En caso de haber hijos, la proporción de la mesada se dividirá en un 25% para el cónyuge o compañero permanente y el otro 25% será para los hijos menores de 18 años y/o hijos mayores de 18 años hasta los 25 años, estudiantes debidamente acreditados y dependientes económicamente del causante al momento del fallecimiento, también los hijos en condición de invalidez debidamente acreditada, si dependían económicamente del causante mientras subsistan las condiciones de la invalidez.</a:t>
            </a:r>
          </a:p>
          <a:p>
            <a:pPr algn="just"/>
            <a:endParaRPr lang="es-ES" sz="1050" dirty="0">
              <a:latin typeface="PT Sans" panose="020B0503020203020204" pitchFamily="34" charset="0"/>
            </a:endParaRPr>
          </a:p>
          <a:p>
            <a:pPr algn="just"/>
            <a:r>
              <a:rPr lang="es-ES" sz="1050" dirty="0">
                <a:latin typeface="PT Sans" panose="020B0503020203020204" pitchFamily="34" charset="0"/>
              </a:rPr>
              <a:t>En caso de fallecimiento de los dos cónyuges o compañeros permanentes, los hijos beneficiarios con requisitos para acceder a la pensión de sobrevivientes tendrán el derecho; en caso de haber hijos sin los requisitos legales para la pensión de sobrevivientes la pensión familiar se extingue.</a:t>
            </a:r>
          </a:p>
          <a:p>
            <a:pPr algn="just"/>
            <a:endParaRPr lang="es-ES" sz="1050" dirty="0">
              <a:latin typeface="PT Sans" panose="020B0503020203020204" pitchFamily="34" charset="0"/>
            </a:endParaRPr>
          </a:p>
          <a:p>
            <a:pPr algn="just"/>
            <a:r>
              <a:rPr lang="es-ES" sz="1050" dirty="0">
                <a:latin typeface="PT Sans" panose="020B0503020203020204" pitchFamily="34" charset="0"/>
              </a:rPr>
              <a:t>A partir de la entrada en vigor de la Ley 2381, los cónyuges o compañeros permanentes que pretendan ser beneficiarios de la Pensión Familiar tendrán que acreditar 1000 semanas entre los dos a efecto que le sean respetadas las condiciones establecidas en el Régimen de la Ley esto en virtud del régimen de transición.</a:t>
            </a:r>
          </a:p>
        </p:txBody>
      </p:sp>
    </p:spTree>
    <p:extLst>
      <p:ext uri="{BB962C8B-B14F-4D97-AF65-F5344CB8AC3E}">
        <p14:creationId xmlns:p14="http://schemas.microsoft.com/office/powerpoint/2010/main" val="147900640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07"/>
        <p:cNvGrpSpPr/>
        <p:nvPr/>
      </p:nvGrpSpPr>
      <p:grpSpPr>
        <a:xfrm>
          <a:off x="0" y="0"/>
          <a:ext cx="0" cy="0"/>
          <a:chOff x="0" y="0"/>
          <a:chExt cx="0" cy="0"/>
        </a:xfrm>
      </p:grpSpPr>
      <p:sp>
        <p:nvSpPr>
          <p:cNvPr id="608" name="Google Shape;608;p34"/>
          <p:cNvSpPr/>
          <p:nvPr/>
        </p:nvSpPr>
        <p:spPr>
          <a:xfrm>
            <a:off x="1427863" y="915474"/>
            <a:ext cx="6288275" cy="3312552"/>
          </a:xfrm>
          <a:custGeom>
            <a:avLst/>
            <a:gdLst/>
            <a:ahLst/>
            <a:cxnLst/>
            <a:rect l="l" t="t" r="r" b="b"/>
            <a:pathLst>
              <a:path w="251531" h="78200" extrusionOk="0">
                <a:moveTo>
                  <a:pt x="0" y="0"/>
                </a:moveTo>
                <a:lnTo>
                  <a:pt x="4353" y="78200"/>
                </a:lnTo>
                <a:lnTo>
                  <a:pt x="237343" y="78200"/>
                </a:lnTo>
                <a:lnTo>
                  <a:pt x="251531" y="5482"/>
                </a:lnTo>
                <a:close/>
              </a:path>
            </a:pathLst>
          </a:custGeom>
          <a:solidFill>
            <a:schemeClr val="lt2"/>
          </a:solidFill>
          <a:ln>
            <a:noFill/>
          </a:ln>
        </p:spPr>
        <p:txBody>
          <a:bodyPr/>
          <a:lstStyle/>
          <a:p>
            <a:endParaRPr lang="es-CO" dirty="0"/>
          </a:p>
        </p:txBody>
      </p:sp>
      <p:sp>
        <p:nvSpPr>
          <p:cNvPr id="609" name="Google Shape;609;p34"/>
          <p:cNvSpPr txBox="1">
            <a:spLocks noGrp="1"/>
          </p:cNvSpPr>
          <p:nvPr>
            <p:ph type="title"/>
          </p:nvPr>
        </p:nvSpPr>
        <p:spPr>
          <a:xfrm>
            <a:off x="1388100" y="1233750"/>
            <a:ext cx="6367800" cy="2676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Derechos del pensionado</a:t>
            </a:r>
            <a:endParaRPr dirty="0"/>
          </a:p>
        </p:txBody>
      </p:sp>
      <p:pic>
        <p:nvPicPr>
          <p:cNvPr id="4" name="Picture 2" descr="Unidad de Gestión Pensional y Parafiscales - G Suite SSO, Ingreso a G Suite">
            <a:extLst>
              <a:ext uri="{FF2B5EF4-FFF2-40B4-BE49-F238E27FC236}">
                <a16:creationId xmlns:a16="http://schemas.microsoft.com/office/drawing/2014/main" id="{E7FCF690-534A-4704-BF3D-FE0AEA1478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42" y="0"/>
            <a:ext cx="994008" cy="3914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573358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9783512-0E65-41E4-A3F5-1CBA81BD1196}"/>
              </a:ext>
            </a:extLst>
          </p:cNvPr>
          <p:cNvSpPr>
            <a:spLocks noGrp="1"/>
          </p:cNvSpPr>
          <p:nvPr>
            <p:ph type="title"/>
          </p:nvPr>
        </p:nvSpPr>
        <p:spPr/>
        <p:txBody>
          <a:bodyPr/>
          <a:lstStyle/>
          <a:p>
            <a:r>
              <a:rPr lang="es-MX" sz="4400" b="1" dirty="0">
                <a:latin typeface="PT Sans" panose="020B0503020203020204" pitchFamily="34" charset="0"/>
              </a:rPr>
              <a:t>Derechos</a:t>
            </a:r>
            <a:endParaRPr lang="en-US" sz="4400" b="1" dirty="0">
              <a:latin typeface="PT Sans" panose="020B0503020203020204" pitchFamily="34" charset="0"/>
            </a:endParaRPr>
          </a:p>
        </p:txBody>
      </p:sp>
      <p:grpSp>
        <p:nvGrpSpPr>
          <p:cNvPr id="3" name="Grupo 2">
            <a:extLst>
              <a:ext uri="{FF2B5EF4-FFF2-40B4-BE49-F238E27FC236}">
                <a16:creationId xmlns:a16="http://schemas.microsoft.com/office/drawing/2014/main" id="{D9D3FE6E-9AD3-4881-84F6-7E1F6A7C8D13}"/>
              </a:ext>
            </a:extLst>
          </p:cNvPr>
          <p:cNvGrpSpPr/>
          <p:nvPr/>
        </p:nvGrpSpPr>
        <p:grpSpPr>
          <a:xfrm>
            <a:off x="62753" y="2096621"/>
            <a:ext cx="7431741" cy="825873"/>
            <a:chOff x="-105236" y="2281771"/>
            <a:chExt cx="8035384" cy="1061830"/>
          </a:xfrm>
        </p:grpSpPr>
        <p:sp>
          <p:nvSpPr>
            <p:cNvPr id="5" name="Google Shape;1571;p53">
              <a:extLst>
                <a:ext uri="{FF2B5EF4-FFF2-40B4-BE49-F238E27FC236}">
                  <a16:creationId xmlns:a16="http://schemas.microsoft.com/office/drawing/2014/main" id="{F768931F-78C4-4FBF-B065-98DCFAAB7BA8}"/>
                </a:ext>
              </a:extLst>
            </p:cNvPr>
            <p:cNvSpPr/>
            <p:nvPr/>
          </p:nvSpPr>
          <p:spPr>
            <a:xfrm flipH="1">
              <a:off x="-105236" y="2281771"/>
              <a:ext cx="8035384" cy="1061830"/>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endParaRPr lang="es-CO" sz="1600" dirty="0">
                <a:solidFill>
                  <a:schemeClr val="tx1">
                    <a:lumMod val="50000"/>
                  </a:schemeClr>
                </a:solidFill>
                <a:latin typeface="Alegreya Sans ExtraBold"/>
              </a:endParaRPr>
            </a:p>
          </p:txBody>
        </p:sp>
        <p:sp>
          <p:nvSpPr>
            <p:cNvPr id="7" name="CuadroTexto 6">
              <a:extLst>
                <a:ext uri="{FF2B5EF4-FFF2-40B4-BE49-F238E27FC236}">
                  <a16:creationId xmlns:a16="http://schemas.microsoft.com/office/drawing/2014/main" id="{07732FD6-C42E-4E87-AF3D-1526038BDE31}"/>
                </a:ext>
              </a:extLst>
            </p:cNvPr>
            <p:cNvSpPr txBox="1"/>
            <p:nvPr/>
          </p:nvSpPr>
          <p:spPr>
            <a:xfrm>
              <a:off x="81368" y="2383149"/>
              <a:ext cx="7449671" cy="518685"/>
            </a:xfrm>
            <a:prstGeom prst="rect">
              <a:avLst/>
            </a:prstGeom>
            <a:noFill/>
          </p:spPr>
          <p:txBody>
            <a:bodyPr wrap="square">
              <a:spAutoFit/>
            </a:bodyPr>
            <a:lstStyle/>
            <a:p>
              <a:pPr algn="just"/>
              <a:r>
                <a:rPr lang="es-ES" sz="1050" b="1" dirty="0">
                  <a:latin typeface="PT Sans" panose="020B0503020203020204" pitchFamily="34" charset="0"/>
                </a:rPr>
                <a:t>Mesada Adicional</a:t>
              </a:r>
            </a:p>
            <a:p>
              <a:pPr algn="just"/>
              <a:r>
                <a:rPr lang="es-ES" sz="1050" dirty="0">
                  <a:latin typeface="PT Sans" panose="020B0503020203020204" pitchFamily="34" charset="0"/>
                </a:rPr>
                <a:t>Los pensionados por vejez, invalidez y/o sobrevivencia, junto con la mesada del mes de Noviembre, en la primera quincena del mes de Diciembre, reciben el valor correspondiente a una mensualidad adicional a su pensión y sobre esta mesada no se puede hacer ningún tipo de descuento.</a:t>
              </a:r>
            </a:p>
          </p:txBody>
        </p:sp>
      </p:grpSp>
      <p:grpSp>
        <p:nvGrpSpPr>
          <p:cNvPr id="9" name="Grupo 8">
            <a:extLst>
              <a:ext uri="{FF2B5EF4-FFF2-40B4-BE49-F238E27FC236}">
                <a16:creationId xmlns:a16="http://schemas.microsoft.com/office/drawing/2014/main" id="{258B251F-F6A6-491E-A071-A51C74EE0E17}"/>
              </a:ext>
            </a:extLst>
          </p:cNvPr>
          <p:cNvGrpSpPr/>
          <p:nvPr/>
        </p:nvGrpSpPr>
        <p:grpSpPr>
          <a:xfrm>
            <a:off x="627529" y="3001344"/>
            <a:ext cx="8431306" cy="825873"/>
            <a:chOff x="-105236" y="2281771"/>
            <a:chExt cx="8035384" cy="1061830"/>
          </a:xfrm>
        </p:grpSpPr>
        <p:sp>
          <p:nvSpPr>
            <p:cNvPr id="10" name="Google Shape;1571;p53">
              <a:extLst>
                <a:ext uri="{FF2B5EF4-FFF2-40B4-BE49-F238E27FC236}">
                  <a16:creationId xmlns:a16="http://schemas.microsoft.com/office/drawing/2014/main" id="{C019EB3E-2983-45B5-9C69-8C9F05207592}"/>
                </a:ext>
              </a:extLst>
            </p:cNvPr>
            <p:cNvSpPr/>
            <p:nvPr/>
          </p:nvSpPr>
          <p:spPr>
            <a:xfrm flipH="1">
              <a:off x="-105236" y="2281771"/>
              <a:ext cx="8035384" cy="1061830"/>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endParaRPr lang="es-CO" sz="1600" dirty="0">
                <a:solidFill>
                  <a:schemeClr val="tx1">
                    <a:lumMod val="50000"/>
                  </a:schemeClr>
                </a:solidFill>
                <a:latin typeface="Alegreya Sans ExtraBold"/>
              </a:endParaRPr>
            </a:p>
          </p:txBody>
        </p:sp>
        <p:sp>
          <p:nvSpPr>
            <p:cNvPr id="11" name="CuadroTexto 10">
              <a:extLst>
                <a:ext uri="{FF2B5EF4-FFF2-40B4-BE49-F238E27FC236}">
                  <a16:creationId xmlns:a16="http://schemas.microsoft.com/office/drawing/2014/main" id="{393AAE7B-1837-4F42-B0DB-7FCC952759C2}"/>
                </a:ext>
              </a:extLst>
            </p:cNvPr>
            <p:cNvSpPr txBox="1"/>
            <p:nvPr/>
          </p:nvSpPr>
          <p:spPr>
            <a:xfrm>
              <a:off x="81368" y="2383149"/>
              <a:ext cx="7449671" cy="949705"/>
            </a:xfrm>
            <a:prstGeom prst="rect">
              <a:avLst/>
            </a:prstGeom>
            <a:noFill/>
          </p:spPr>
          <p:txBody>
            <a:bodyPr wrap="square">
              <a:spAutoFit/>
            </a:bodyPr>
            <a:lstStyle/>
            <a:p>
              <a:pPr algn="just"/>
              <a:r>
                <a:rPr lang="es-ES" sz="1050" b="1" dirty="0">
                  <a:latin typeface="PT Sans" panose="020B0503020203020204" pitchFamily="34" charset="0"/>
                </a:rPr>
                <a:t>Auxilio Funerario</a:t>
              </a:r>
            </a:p>
            <a:p>
              <a:pPr algn="just"/>
              <a:r>
                <a:rPr lang="es-ES" sz="1050" dirty="0">
                  <a:latin typeface="PT Sans" panose="020B0503020203020204" pitchFamily="34" charset="0"/>
                </a:rPr>
                <a:t>Es una prestación económica adicional a cargo del Sistema General de Seguridad Social, independientemente de que el fallecido haya causado o no el derecho a una pensión y que el acreedor del auxilio sea o no beneficiario del afiliado o pensionado fallecido y este demuestre haber pagado los gastos funerarios.</a:t>
              </a:r>
              <a:endParaRPr lang="es-ES" sz="1050" b="1" dirty="0">
                <a:latin typeface="PT Sans" panose="020B0503020203020204" pitchFamily="34" charset="0"/>
              </a:endParaRPr>
            </a:p>
          </p:txBody>
        </p:sp>
      </p:grpSp>
      <p:grpSp>
        <p:nvGrpSpPr>
          <p:cNvPr id="13" name="Grupo 12">
            <a:extLst>
              <a:ext uri="{FF2B5EF4-FFF2-40B4-BE49-F238E27FC236}">
                <a16:creationId xmlns:a16="http://schemas.microsoft.com/office/drawing/2014/main" id="{7DACDD8E-0BA2-4954-90FF-6E7F02E2DD8E}"/>
              </a:ext>
            </a:extLst>
          </p:cNvPr>
          <p:cNvGrpSpPr/>
          <p:nvPr/>
        </p:nvGrpSpPr>
        <p:grpSpPr>
          <a:xfrm>
            <a:off x="62752" y="3906067"/>
            <a:ext cx="8884024" cy="1105204"/>
            <a:chOff x="-105236" y="2281771"/>
            <a:chExt cx="8035384" cy="1061830"/>
          </a:xfrm>
        </p:grpSpPr>
        <p:sp>
          <p:nvSpPr>
            <p:cNvPr id="14" name="Google Shape;1571;p53">
              <a:extLst>
                <a:ext uri="{FF2B5EF4-FFF2-40B4-BE49-F238E27FC236}">
                  <a16:creationId xmlns:a16="http://schemas.microsoft.com/office/drawing/2014/main" id="{47EECE45-8E1D-480B-BCF1-0EE09C7EAD46}"/>
                </a:ext>
              </a:extLst>
            </p:cNvPr>
            <p:cNvSpPr/>
            <p:nvPr/>
          </p:nvSpPr>
          <p:spPr>
            <a:xfrm flipH="1">
              <a:off x="-105236" y="2281771"/>
              <a:ext cx="8035384" cy="1061830"/>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endParaRPr lang="es-CO" sz="1600" dirty="0">
                <a:solidFill>
                  <a:schemeClr val="tx1">
                    <a:lumMod val="50000"/>
                  </a:schemeClr>
                </a:solidFill>
                <a:latin typeface="Alegreya Sans ExtraBold"/>
              </a:endParaRPr>
            </a:p>
          </p:txBody>
        </p:sp>
        <p:sp>
          <p:nvSpPr>
            <p:cNvPr id="15" name="CuadroTexto 14">
              <a:extLst>
                <a:ext uri="{FF2B5EF4-FFF2-40B4-BE49-F238E27FC236}">
                  <a16:creationId xmlns:a16="http://schemas.microsoft.com/office/drawing/2014/main" id="{5A4D6203-BA7D-4D11-B3E0-A36C9AD64DA0}"/>
                </a:ext>
              </a:extLst>
            </p:cNvPr>
            <p:cNvSpPr txBox="1"/>
            <p:nvPr/>
          </p:nvSpPr>
          <p:spPr>
            <a:xfrm>
              <a:off x="81368" y="2383149"/>
              <a:ext cx="7449671" cy="399192"/>
            </a:xfrm>
            <a:prstGeom prst="rect">
              <a:avLst/>
            </a:prstGeom>
            <a:noFill/>
          </p:spPr>
          <p:txBody>
            <a:bodyPr wrap="square">
              <a:spAutoFit/>
            </a:bodyPr>
            <a:lstStyle/>
            <a:p>
              <a:pPr algn="just"/>
              <a:r>
                <a:rPr lang="es-ES" sz="1050" b="1" dirty="0">
                  <a:latin typeface="PT Sans" panose="020B0503020203020204" pitchFamily="34" charset="0"/>
                </a:rPr>
                <a:t>Afiliación a caja de compensación familiar</a:t>
              </a:r>
            </a:p>
            <a:p>
              <a:pPr algn="just"/>
              <a:r>
                <a:rPr lang="es-ES" sz="1050" dirty="0">
                  <a:latin typeface="PT Sans" panose="020B0503020203020204" pitchFamily="34" charset="0"/>
                </a:rPr>
                <a:t>Los pensionados por vejez, invalidez o sobrevivientes </a:t>
              </a:r>
              <a:r>
                <a:rPr lang="es-ES" sz="1050" b="1" dirty="0">
                  <a:latin typeface="PT Sans" panose="020B0503020203020204" pitchFamily="34" charset="0"/>
                </a:rPr>
                <a:t>pueden</a:t>
              </a:r>
              <a:r>
                <a:rPr lang="es-ES" sz="1050" dirty="0">
                  <a:latin typeface="PT Sans" panose="020B0503020203020204" pitchFamily="34" charset="0"/>
                </a:rPr>
                <a:t> afiliarse a las Cajas de Compensación Familiar –CCF.</a:t>
              </a:r>
            </a:p>
          </p:txBody>
        </p:sp>
      </p:grpSp>
      <p:pic>
        <p:nvPicPr>
          <p:cNvPr id="6" name="Imagen 5">
            <a:extLst>
              <a:ext uri="{FF2B5EF4-FFF2-40B4-BE49-F238E27FC236}">
                <a16:creationId xmlns:a16="http://schemas.microsoft.com/office/drawing/2014/main" id="{B2C9A05C-D0B4-CDB7-BC78-B433F765983D}"/>
              </a:ext>
            </a:extLst>
          </p:cNvPr>
          <p:cNvPicPr>
            <a:picLocks noChangeAspect="1"/>
          </p:cNvPicPr>
          <p:nvPr/>
        </p:nvPicPr>
        <p:blipFill>
          <a:blip r:embed="rId2"/>
          <a:stretch>
            <a:fillRect/>
          </a:stretch>
        </p:blipFill>
        <p:spPr>
          <a:xfrm>
            <a:off x="6313394" y="50585"/>
            <a:ext cx="2362200" cy="2238375"/>
          </a:xfrm>
          <a:prstGeom prst="rect">
            <a:avLst/>
          </a:prstGeom>
        </p:spPr>
      </p:pic>
    </p:spTree>
    <p:extLst>
      <p:ext uri="{BB962C8B-B14F-4D97-AF65-F5344CB8AC3E}">
        <p14:creationId xmlns:p14="http://schemas.microsoft.com/office/powerpoint/2010/main" val="29324725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13"/>
        <p:cNvGrpSpPr/>
        <p:nvPr/>
      </p:nvGrpSpPr>
      <p:grpSpPr>
        <a:xfrm>
          <a:off x="0" y="0"/>
          <a:ext cx="0" cy="0"/>
          <a:chOff x="0" y="0"/>
          <a:chExt cx="0" cy="0"/>
        </a:xfrm>
      </p:grpSpPr>
      <p:sp>
        <p:nvSpPr>
          <p:cNvPr id="614" name="Google Shape;614;p35"/>
          <p:cNvSpPr/>
          <p:nvPr/>
        </p:nvSpPr>
        <p:spPr>
          <a:xfrm flipH="1">
            <a:off x="422200" y="688800"/>
            <a:ext cx="3414700" cy="3797850"/>
          </a:xfrm>
          <a:custGeom>
            <a:avLst/>
            <a:gdLst/>
            <a:ahLst/>
            <a:cxnLst/>
            <a:rect l="l" t="t" r="r" b="b"/>
            <a:pathLst>
              <a:path w="136588" h="151914" extrusionOk="0">
                <a:moveTo>
                  <a:pt x="8763" y="0"/>
                </a:moveTo>
                <a:lnTo>
                  <a:pt x="0" y="151914"/>
                </a:lnTo>
                <a:lnTo>
                  <a:pt x="136588" y="149628"/>
                </a:lnTo>
                <a:lnTo>
                  <a:pt x="131254" y="3599"/>
                </a:lnTo>
                <a:close/>
              </a:path>
            </a:pathLst>
          </a:custGeom>
          <a:solidFill>
            <a:schemeClr val="lt2"/>
          </a:solidFill>
          <a:ln>
            <a:noFill/>
          </a:ln>
        </p:spPr>
        <p:txBody>
          <a:bodyPr/>
          <a:lstStyle/>
          <a:p>
            <a:endParaRPr lang="es-CO"/>
          </a:p>
        </p:txBody>
      </p:sp>
      <p:sp>
        <p:nvSpPr>
          <p:cNvPr id="615" name="Google Shape;615;p35"/>
          <p:cNvSpPr/>
          <p:nvPr/>
        </p:nvSpPr>
        <p:spPr>
          <a:xfrm>
            <a:off x="1264400" y="4863725"/>
            <a:ext cx="2399256" cy="125424"/>
          </a:xfrm>
          <a:custGeom>
            <a:avLst/>
            <a:gdLst/>
            <a:ahLst/>
            <a:cxnLst/>
            <a:rect l="l" t="t" r="r" b="b"/>
            <a:pathLst>
              <a:path w="43518" h="2347" extrusionOk="0">
                <a:moveTo>
                  <a:pt x="21753" y="1"/>
                </a:moveTo>
                <a:cubicBezTo>
                  <a:pt x="9728" y="1"/>
                  <a:pt x="1" y="537"/>
                  <a:pt x="1" y="1180"/>
                </a:cubicBezTo>
                <a:cubicBezTo>
                  <a:pt x="1" y="1834"/>
                  <a:pt x="9740" y="2346"/>
                  <a:pt x="21753" y="2346"/>
                </a:cubicBezTo>
                <a:cubicBezTo>
                  <a:pt x="33779" y="2346"/>
                  <a:pt x="43518" y="1811"/>
                  <a:pt x="43518" y="1180"/>
                </a:cubicBezTo>
                <a:cubicBezTo>
                  <a:pt x="43518" y="537"/>
                  <a:pt x="33779" y="13"/>
                  <a:pt x="21753" y="1"/>
                </a:cubicBezTo>
                <a:close/>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 name="Google Shape;616;p35"/>
          <p:cNvSpPr txBox="1">
            <a:spLocks noGrp="1"/>
          </p:cNvSpPr>
          <p:nvPr>
            <p:ph type="title"/>
          </p:nvPr>
        </p:nvSpPr>
        <p:spPr>
          <a:xfrm>
            <a:off x="5032425" y="2642625"/>
            <a:ext cx="2820000" cy="1469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Introducción</a:t>
            </a:r>
            <a:endParaRPr/>
          </a:p>
        </p:txBody>
      </p:sp>
      <p:sp>
        <p:nvSpPr>
          <p:cNvPr id="617" name="Google Shape;617;p35"/>
          <p:cNvSpPr/>
          <p:nvPr/>
        </p:nvSpPr>
        <p:spPr>
          <a:xfrm rot="768178">
            <a:off x="5774361" y="1009446"/>
            <a:ext cx="1336008" cy="1444178"/>
          </a:xfrm>
          <a:custGeom>
            <a:avLst/>
            <a:gdLst/>
            <a:ahLst/>
            <a:cxnLst/>
            <a:rect l="l" t="t" r="r" b="b"/>
            <a:pathLst>
              <a:path w="45600" h="49292" extrusionOk="0">
                <a:moveTo>
                  <a:pt x="34416" y="1"/>
                </a:moveTo>
                <a:cubicBezTo>
                  <a:pt x="34122" y="1"/>
                  <a:pt x="33824" y="30"/>
                  <a:pt x="33524" y="90"/>
                </a:cubicBezTo>
                <a:lnTo>
                  <a:pt x="4170" y="5560"/>
                </a:lnTo>
                <a:cubicBezTo>
                  <a:pt x="1668" y="5994"/>
                  <a:pt x="0" y="8429"/>
                  <a:pt x="501" y="10931"/>
                </a:cubicBezTo>
                <a:lnTo>
                  <a:pt x="6738" y="44455"/>
                </a:lnTo>
                <a:cubicBezTo>
                  <a:pt x="7149" y="46657"/>
                  <a:pt x="9085" y="48213"/>
                  <a:pt x="11249" y="48213"/>
                </a:cubicBezTo>
                <a:cubicBezTo>
                  <a:pt x="11544" y="48213"/>
                  <a:pt x="11842" y="48184"/>
                  <a:pt x="12142" y="48124"/>
                </a:cubicBezTo>
                <a:lnTo>
                  <a:pt x="30222" y="44755"/>
                </a:lnTo>
                <a:lnTo>
                  <a:pt x="38027" y="49292"/>
                </a:lnTo>
                <a:lnTo>
                  <a:pt x="39528" y="42987"/>
                </a:lnTo>
                <a:lnTo>
                  <a:pt x="41530" y="42620"/>
                </a:lnTo>
                <a:cubicBezTo>
                  <a:pt x="43932" y="42153"/>
                  <a:pt x="45599" y="39785"/>
                  <a:pt x="45166" y="37283"/>
                </a:cubicBezTo>
                <a:lnTo>
                  <a:pt x="38895" y="3759"/>
                </a:lnTo>
                <a:cubicBezTo>
                  <a:pt x="38484" y="1557"/>
                  <a:pt x="36574" y="1"/>
                  <a:pt x="344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 name="Google Shape;618;p35"/>
          <p:cNvSpPr txBox="1">
            <a:spLocks noGrp="1"/>
          </p:cNvSpPr>
          <p:nvPr>
            <p:ph type="title" idx="2"/>
          </p:nvPr>
        </p:nvSpPr>
        <p:spPr>
          <a:xfrm>
            <a:off x="5807575" y="1320675"/>
            <a:ext cx="1269600" cy="669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01</a:t>
            </a:r>
            <a:endParaRPr/>
          </a:p>
        </p:txBody>
      </p:sp>
      <p:grpSp>
        <p:nvGrpSpPr>
          <p:cNvPr id="619" name="Google Shape;619;p35"/>
          <p:cNvGrpSpPr/>
          <p:nvPr/>
        </p:nvGrpSpPr>
        <p:grpSpPr>
          <a:xfrm>
            <a:off x="985770" y="1079659"/>
            <a:ext cx="2956515" cy="3857442"/>
            <a:chOff x="985770" y="1079659"/>
            <a:chExt cx="2956515" cy="3857442"/>
          </a:xfrm>
        </p:grpSpPr>
        <p:sp>
          <p:nvSpPr>
            <p:cNvPr id="620" name="Google Shape;620;p35"/>
            <p:cNvSpPr/>
            <p:nvPr/>
          </p:nvSpPr>
          <p:spPr>
            <a:xfrm rot="-643830">
              <a:off x="3096007" y="1145439"/>
              <a:ext cx="780160" cy="783526"/>
            </a:xfrm>
            <a:custGeom>
              <a:avLst/>
              <a:gdLst/>
              <a:ahLst/>
              <a:cxnLst/>
              <a:rect l="l" t="t" r="r" b="b"/>
              <a:pathLst>
                <a:path w="16658" h="16729" extrusionOk="0">
                  <a:moveTo>
                    <a:pt x="10836" y="1"/>
                  </a:moveTo>
                  <a:lnTo>
                    <a:pt x="1" y="5799"/>
                  </a:lnTo>
                  <a:lnTo>
                    <a:pt x="7728" y="16729"/>
                  </a:lnTo>
                  <a:lnTo>
                    <a:pt x="16658" y="12169"/>
                  </a:lnTo>
                  <a:lnTo>
                    <a:pt x="10836" y="1"/>
                  </a:lnTo>
                  <a:close/>
                </a:path>
              </a:pathLst>
            </a:custGeom>
            <a:solidFill>
              <a:srgbClr val="4D4D4D">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 name="Google Shape;621;p35"/>
            <p:cNvSpPr/>
            <p:nvPr/>
          </p:nvSpPr>
          <p:spPr>
            <a:xfrm rot="-643830">
              <a:off x="3114996" y="1145697"/>
              <a:ext cx="737213" cy="759546"/>
            </a:xfrm>
            <a:custGeom>
              <a:avLst/>
              <a:gdLst/>
              <a:ahLst/>
              <a:cxnLst/>
              <a:rect l="l" t="t" r="r" b="b"/>
              <a:pathLst>
                <a:path w="15741" h="16217" extrusionOk="0">
                  <a:moveTo>
                    <a:pt x="11478" y="1"/>
                  </a:moveTo>
                  <a:lnTo>
                    <a:pt x="0" y="4406"/>
                  </a:lnTo>
                  <a:lnTo>
                    <a:pt x="6322" y="16217"/>
                  </a:lnTo>
                  <a:lnTo>
                    <a:pt x="15740" y="12788"/>
                  </a:lnTo>
                  <a:lnTo>
                    <a:pt x="1147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 name="Google Shape;622;p35"/>
            <p:cNvSpPr/>
            <p:nvPr/>
          </p:nvSpPr>
          <p:spPr>
            <a:xfrm rot="-643830">
              <a:off x="2634794" y="1833231"/>
              <a:ext cx="859918" cy="601192"/>
            </a:xfrm>
            <a:custGeom>
              <a:avLst/>
              <a:gdLst/>
              <a:ahLst/>
              <a:cxnLst/>
              <a:rect l="l" t="t" r="r" b="b"/>
              <a:pathLst>
                <a:path w="18361" h="12836" extrusionOk="0">
                  <a:moveTo>
                    <a:pt x="16134" y="0"/>
                  </a:moveTo>
                  <a:cubicBezTo>
                    <a:pt x="16134" y="0"/>
                    <a:pt x="8933" y="6068"/>
                    <a:pt x="7968" y="6068"/>
                  </a:cubicBezTo>
                  <a:cubicBezTo>
                    <a:pt x="7949" y="6068"/>
                    <a:pt x="7933" y="6065"/>
                    <a:pt x="7918" y="6060"/>
                  </a:cubicBezTo>
                  <a:cubicBezTo>
                    <a:pt x="7180" y="5786"/>
                    <a:pt x="4120" y="2357"/>
                    <a:pt x="3335" y="1786"/>
                  </a:cubicBezTo>
                  <a:cubicBezTo>
                    <a:pt x="2537" y="1203"/>
                    <a:pt x="1310" y="810"/>
                    <a:pt x="1310" y="810"/>
                  </a:cubicBezTo>
                  <a:lnTo>
                    <a:pt x="1" y="8311"/>
                  </a:lnTo>
                  <a:cubicBezTo>
                    <a:pt x="1" y="8311"/>
                    <a:pt x="6324" y="12835"/>
                    <a:pt x="7889" y="12835"/>
                  </a:cubicBezTo>
                  <a:cubicBezTo>
                    <a:pt x="7899" y="12835"/>
                    <a:pt x="7909" y="12835"/>
                    <a:pt x="7918" y="12835"/>
                  </a:cubicBezTo>
                  <a:cubicBezTo>
                    <a:pt x="9419" y="12775"/>
                    <a:pt x="18360" y="2869"/>
                    <a:pt x="18360" y="2869"/>
                  </a:cubicBezTo>
                  <a:lnTo>
                    <a:pt x="16134"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 name="Google Shape;623;p35"/>
            <p:cNvSpPr/>
            <p:nvPr/>
          </p:nvSpPr>
          <p:spPr>
            <a:xfrm>
              <a:off x="1641016" y="4782593"/>
              <a:ext cx="448351" cy="154509"/>
            </a:xfrm>
            <a:custGeom>
              <a:avLst/>
              <a:gdLst/>
              <a:ahLst/>
              <a:cxnLst/>
              <a:rect l="l" t="t" r="r" b="b"/>
              <a:pathLst>
                <a:path w="9573" h="3299" extrusionOk="0">
                  <a:moveTo>
                    <a:pt x="4263" y="0"/>
                  </a:moveTo>
                  <a:cubicBezTo>
                    <a:pt x="4263" y="0"/>
                    <a:pt x="1858" y="2143"/>
                    <a:pt x="0" y="2762"/>
                  </a:cubicBezTo>
                  <a:lnTo>
                    <a:pt x="238" y="3298"/>
                  </a:lnTo>
                  <a:lnTo>
                    <a:pt x="9573" y="3298"/>
                  </a:lnTo>
                  <a:cubicBezTo>
                    <a:pt x="9573" y="3298"/>
                    <a:pt x="9406" y="2024"/>
                    <a:pt x="90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 name="Google Shape;624;p35"/>
            <p:cNvSpPr/>
            <p:nvPr/>
          </p:nvSpPr>
          <p:spPr>
            <a:xfrm>
              <a:off x="1680031" y="2893249"/>
              <a:ext cx="1132049" cy="1899909"/>
            </a:xfrm>
            <a:custGeom>
              <a:avLst/>
              <a:gdLst/>
              <a:ahLst/>
              <a:cxnLst/>
              <a:rect l="l" t="t" r="r" b="b"/>
              <a:pathLst>
                <a:path w="24171" h="40566" extrusionOk="0">
                  <a:moveTo>
                    <a:pt x="834" y="1"/>
                  </a:moveTo>
                  <a:lnTo>
                    <a:pt x="834" y="1"/>
                  </a:lnTo>
                  <a:cubicBezTo>
                    <a:pt x="1" y="15277"/>
                    <a:pt x="2930" y="40565"/>
                    <a:pt x="2930" y="40565"/>
                  </a:cubicBezTo>
                  <a:lnTo>
                    <a:pt x="8514" y="40565"/>
                  </a:lnTo>
                  <a:cubicBezTo>
                    <a:pt x="8514" y="40565"/>
                    <a:pt x="8028" y="6275"/>
                    <a:pt x="10211" y="6275"/>
                  </a:cubicBezTo>
                  <a:cubicBezTo>
                    <a:pt x="10217" y="6275"/>
                    <a:pt x="10223" y="6275"/>
                    <a:pt x="10228" y="6276"/>
                  </a:cubicBezTo>
                  <a:cubicBezTo>
                    <a:pt x="12419" y="6454"/>
                    <a:pt x="17134" y="38791"/>
                    <a:pt x="17134" y="38791"/>
                  </a:cubicBezTo>
                  <a:lnTo>
                    <a:pt x="22742" y="37863"/>
                  </a:lnTo>
                  <a:cubicBezTo>
                    <a:pt x="24170" y="20265"/>
                    <a:pt x="19456" y="513"/>
                    <a:pt x="19456" y="513"/>
                  </a:cubicBezTo>
                  <a:lnTo>
                    <a:pt x="83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 name="Google Shape;625;p35"/>
            <p:cNvSpPr/>
            <p:nvPr/>
          </p:nvSpPr>
          <p:spPr>
            <a:xfrm>
              <a:off x="2098840" y="2920039"/>
              <a:ext cx="105988" cy="185748"/>
            </a:xfrm>
            <a:custGeom>
              <a:avLst/>
              <a:gdLst/>
              <a:ahLst/>
              <a:cxnLst/>
              <a:rect l="l" t="t" r="r" b="b"/>
              <a:pathLst>
                <a:path w="2263" h="3966" extrusionOk="0">
                  <a:moveTo>
                    <a:pt x="1941" y="0"/>
                  </a:moveTo>
                  <a:lnTo>
                    <a:pt x="1429" y="3691"/>
                  </a:lnTo>
                  <a:lnTo>
                    <a:pt x="0" y="3965"/>
                  </a:lnTo>
                  <a:lnTo>
                    <a:pt x="1941" y="3965"/>
                  </a:lnTo>
                  <a:lnTo>
                    <a:pt x="226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626;p35"/>
            <p:cNvSpPr/>
            <p:nvPr/>
          </p:nvSpPr>
          <p:spPr>
            <a:xfrm>
              <a:off x="2516526" y="3023220"/>
              <a:ext cx="61354" cy="72641"/>
            </a:xfrm>
            <a:custGeom>
              <a:avLst/>
              <a:gdLst/>
              <a:ahLst/>
              <a:cxnLst/>
              <a:rect l="l" t="t" r="r" b="b"/>
              <a:pathLst>
                <a:path w="1310" h="1551" extrusionOk="0">
                  <a:moveTo>
                    <a:pt x="0" y="0"/>
                  </a:moveTo>
                  <a:cubicBezTo>
                    <a:pt x="163" y="1219"/>
                    <a:pt x="451" y="1550"/>
                    <a:pt x="715" y="1550"/>
                  </a:cubicBezTo>
                  <a:cubicBezTo>
                    <a:pt x="1029" y="1550"/>
                    <a:pt x="1310" y="1084"/>
                    <a:pt x="1310" y="1084"/>
                  </a:cubicBezTo>
                  <a:lnTo>
                    <a:pt x="0"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 name="Google Shape;627;p35"/>
            <p:cNvSpPr/>
            <p:nvPr/>
          </p:nvSpPr>
          <p:spPr>
            <a:xfrm>
              <a:off x="1733565" y="3023736"/>
              <a:ext cx="99478" cy="76950"/>
            </a:xfrm>
            <a:custGeom>
              <a:avLst/>
              <a:gdLst/>
              <a:ahLst/>
              <a:cxnLst/>
              <a:rect l="l" t="t" r="r" b="b"/>
              <a:pathLst>
                <a:path w="2124" h="1643" extrusionOk="0">
                  <a:moveTo>
                    <a:pt x="1953" y="1"/>
                  </a:moveTo>
                  <a:lnTo>
                    <a:pt x="1" y="1132"/>
                  </a:lnTo>
                  <a:cubicBezTo>
                    <a:pt x="510" y="1500"/>
                    <a:pt x="888" y="1643"/>
                    <a:pt x="1169" y="1643"/>
                  </a:cubicBezTo>
                  <a:cubicBezTo>
                    <a:pt x="2124" y="1643"/>
                    <a:pt x="1953" y="1"/>
                    <a:pt x="195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35"/>
            <p:cNvSpPr/>
            <p:nvPr/>
          </p:nvSpPr>
          <p:spPr>
            <a:xfrm>
              <a:off x="2297332" y="1781862"/>
              <a:ext cx="47" cy="7306"/>
            </a:xfrm>
            <a:custGeom>
              <a:avLst/>
              <a:gdLst/>
              <a:ahLst/>
              <a:cxnLst/>
              <a:rect l="l" t="t" r="r" b="b"/>
              <a:pathLst>
                <a:path w="1" h="156" extrusionOk="0">
                  <a:moveTo>
                    <a:pt x="1" y="156"/>
                  </a:moveTo>
                  <a:lnTo>
                    <a:pt x="1" y="156"/>
                  </a:lnTo>
                  <a:lnTo>
                    <a:pt x="1" y="1"/>
                  </a:lnTo>
                  <a:lnTo>
                    <a:pt x="1" y="1"/>
                  </a:lnTo>
                  <a:close/>
                </a:path>
              </a:pathLst>
            </a:custGeom>
            <a:solidFill>
              <a:srgbClr val="F4ED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35"/>
            <p:cNvSpPr/>
            <p:nvPr/>
          </p:nvSpPr>
          <p:spPr>
            <a:xfrm>
              <a:off x="2026338" y="1781862"/>
              <a:ext cx="1171" cy="7306"/>
            </a:xfrm>
            <a:custGeom>
              <a:avLst/>
              <a:gdLst/>
              <a:ahLst/>
              <a:cxnLst/>
              <a:rect l="l" t="t" r="r" b="b"/>
              <a:pathLst>
                <a:path w="25" h="156" extrusionOk="0">
                  <a:moveTo>
                    <a:pt x="24" y="1"/>
                  </a:moveTo>
                  <a:lnTo>
                    <a:pt x="1" y="156"/>
                  </a:lnTo>
                  <a:lnTo>
                    <a:pt x="24" y="156"/>
                  </a:lnTo>
                  <a:lnTo>
                    <a:pt x="24" y="1"/>
                  </a:lnTo>
                  <a:close/>
                </a:path>
              </a:pathLst>
            </a:custGeom>
            <a:solidFill>
              <a:srgbClr val="F4ED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630;p35"/>
            <p:cNvSpPr/>
            <p:nvPr/>
          </p:nvSpPr>
          <p:spPr>
            <a:xfrm>
              <a:off x="2586218" y="2684170"/>
              <a:ext cx="39622" cy="9601"/>
            </a:xfrm>
            <a:custGeom>
              <a:avLst/>
              <a:gdLst/>
              <a:ahLst/>
              <a:cxnLst/>
              <a:rect l="l" t="t" r="r" b="b"/>
              <a:pathLst>
                <a:path w="846" h="205" extrusionOk="0">
                  <a:moveTo>
                    <a:pt x="834" y="0"/>
                  </a:moveTo>
                  <a:cubicBezTo>
                    <a:pt x="572" y="143"/>
                    <a:pt x="286" y="179"/>
                    <a:pt x="0" y="203"/>
                  </a:cubicBezTo>
                  <a:cubicBezTo>
                    <a:pt x="29" y="204"/>
                    <a:pt x="58" y="204"/>
                    <a:pt x="86" y="204"/>
                  </a:cubicBezTo>
                  <a:cubicBezTo>
                    <a:pt x="345" y="204"/>
                    <a:pt x="610" y="156"/>
                    <a:pt x="846" y="60"/>
                  </a:cubicBezTo>
                  <a:lnTo>
                    <a:pt x="834" y="0"/>
                  </a:lnTo>
                  <a:close/>
                </a:path>
              </a:pathLst>
            </a:custGeom>
            <a:solidFill>
              <a:srgbClr val="9ED0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 name="Google Shape;631;p35"/>
            <p:cNvSpPr/>
            <p:nvPr/>
          </p:nvSpPr>
          <p:spPr>
            <a:xfrm>
              <a:off x="1923158" y="1805842"/>
              <a:ext cx="7306" cy="72547"/>
            </a:xfrm>
            <a:custGeom>
              <a:avLst/>
              <a:gdLst/>
              <a:ahLst/>
              <a:cxnLst/>
              <a:rect l="l" t="t" r="r" b="b"/>
              <a:pathLst>
                <a:path w="156" h="1549" extrusionOk="0">
                  <a:moveTo>
                    <a:pt x="156" y="1"/>
                  </a:moveTo>
                  <a:lnTo>
                    <a:pt x="120" y="37"/>
                  </a:lnTo>
                  <a:cubicBezTo>
                    <a:pt x="60" y="482"/>
                    <a:pt x="18" y="904"/>
                    <a:pt x="5" y="1307"/>
                  </a:cubicBezTo>
                  <a:lnTo>
                    <a:pt x="5" y="1307"/>
                  </a:lnTo>
                  <a:cubicBezTo>
                    <a:pt x="18" y="895"/>
                    <a:pt x="66" y="468"/>
                    <a:pt x="156" y="1"/>
                  </a:cubicBezTo>
                  <a:close/>
                  <a:moveTo>
                    <a:pt x="5" y="1307"/>
                  </a:moveTo>
                  <a:cubicBezTo>
                    <a:pt x="2" y="1388"/>
                    <a:pt x="1" y="1468"/>
                    <a:pt x="1" y="1549"/>
                  </a:cubicBezTo>
                  <a:cubicBezTo>
                    <a:pt x="1" y="1469"/>
                    <a:pt x="2" y="1388"/>
                    <a:pt x="5" y="1307"/>
                  </a:cubicBezTo>
                  <a:close/>
                </a:path>
              </a:pathLst>
            </a:custGeom>
            <a:solidFill>
              <a:srgbClr val="9ED0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35"/>
            <p:cNvSpPr/>
            <p:nvPr/>
          </p:nvSpPr>
          <p:spPr>
            <a:xfrm>
              <a:off x="2495871" y="4672152"/>
              <a:ext cx="441139" cy="187996"/>
            </a:xfrm>
            <a:custGeom>
              <a:avLst/>
              <a:gdLst/>
              <a:ahLst/>
              <a:cxnLst/>
              <a:rect l="l" t="t" r="r" b="b"/>
              <a:pathLst>
                <a:path w="9419" h="4014" extrusionOk="0">
                  <a:moveTo>
                    <a:pt x="4835" y="1"/>
                  </a:moveTo>
                  <a:lnTo>
                    <a:pt x="72" y="656"/>
                  </a:lnTo>
                  <a:cubicBezTo>
                    <a:pt x="1" y="2715"/>
                    <a:pt x="12" y="4013"/>
                    <a:pt x="12" y="4013"/>
                  </a:cubicBezTo>
                  <a:lnTo>
                    <a:pt x="9252" y="2727"/>
                  </a:lnTo>
                  <a:lnTo>
                    <a:pt x="9418" y="2168"/>
                  </a:lnTo>
                  <a:cubicBezTo>
                    <a:pt x="7502" y="1787"/>
                    <a:pt x="4835" y="1"/>
                    <a:pt x="483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35"/>
            <p:cNvSpPr/>
            <p:nvPr/>
          </p:nvSpPr>
          <p:spPr>
            <a:xfrm>
              <a:off x="2496433" y="4786480"/>
              <a:ext cx="437767" cy="73671"/>
            </a:xfrm>
            <a:custGeom>
              <a:avLst/>
              <a:gdLst/>
              <a:ahLst/>
              <a:cxnLst/>
              <a:rect l="l" t="t" r="r" b="b"/>
              <a:pathLst>
                <a:path w="9347" h="1573" extrusionOk="0">
                  <a:moveTo>
                    <a:pt x="9347" y="1"/>
                  </a:moveTo>
                  <a:lnTo>
                    <a:pt x="0" y="1358"/>
                  </a:lnTo>
                  <a:lnTo>
                    <a:pt x="12" y="1572"/>
                  </a:lnTo>
                  <a:lnTo>
                    <a:pt x="9252" y="286"/>
                  </a:lnTo>
                  <a:lnTo>
                    <a:pt x="9347" y="1"/>
                  </a:lnTo>
                  <a:close/>
                </a:path>
              </a:pathLst>
            </a:custGeom>
            <a:solidFill>
              <a:srgbClr val="28262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634;p35"/>
            <p:cNvSpPr/>
            <p:nvPr/>
          </p:nvSpPr>
          <p:spPr>
            <a:xfrm rot="-643830">
              <a:off x="3338968" y="1722609"/>
              <a:ext cx="161156" cy="160977"/>
            </a:xfrm>
            <a:custGeom>
              <a:avLst/>
              <a:gdLst/>
              <a:ahLst/>
              <a:cxnLst/>
              <a:rect l="l" t="t" r="r" b="b"/>
              <a:pathLst>
                <a:path w="3441" h="3437" extrusionOk="0">
                  <a:moveTo>
                    <a:pt x="2722" y="1"/>
                  </a:moveTo>
                  <a:cubicBezTo>
                    <a:pt x="1941" y="1"/>
                    <a:pt x="0" y="948"/>
                    <a:pt x="0" y="948"/>
                  </a:cubicBezTo>
                  <a:lnTo>
                    <a:pt x="1953" y="3436"/>
                  </a:lnTo>
                  <a:cubicBezTo>
                    <a:pt x="2572" y="2032"/>
                    <a:pt x="1131" y="1520"/>
                    <a:pt x="1131" y="1520"/>
                  </a:cubicBezTo>
                  <a:cubicBezTo>
                    <a:pt x="1131" y="1520"/>
                    <a:pt x="3441" y="388"/>
                    <a:pt x="2965" y="55"/>
                  </a:cubicBezTo>
                  <a:cubicBezTo>
                    <a:pt x="2909" y="18"/>
                    <a:pt x="2826" y="1"/>
                    <a:pt x="2722" y="1"/>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35"/>
            <p:cNvSpPr/>
            <p:nvPr/>
          </p:nvSpPr>
          <p:spPr>
            <a:xfrm rot="-643830">
              <a:off x="3330252" y="1746331"/>
              <a:ext cx="33486" cy="33535"/>
            </a:xfrm>
            <a:custGeom>
              <a:avLst/>
              <a:gdLst/>
              <a:ahLst/>
              <a:cxnLst/>
              <a:rect l="l" t="t" r="r" b="b"/>
              <a:pathLst>
                <a:path w="715" h="716" extrusionOk="0">
                  <a:moveTo>
                    <a:pt x="369" y="1"/>
                  </a:moveTo>
                  <a:lnTo>
                    <a:pt x="0" y="715"/>
                  </a:lnTo>
                  <a:lnTo>
                    <a:pt x="714" y="525"/>
                  </a:lnTo>
                  <a:lnTo>
                    <a:pt x="369" y="1"/>
                  </a:ln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636;p35"/>
            <p:cNvSpPr/>
            <p:nvPr/>
          </p:nvSpPr>
          <p:spPr>
            <a:xfrm flipH="1">
              <a:off x="1464750" y="2764143"/>
              <a:ext cx="69175" cy="78355"/>
            </a:xfrm>
            <a:custGeom>
              <a:avLst/>
              <a:gdLst/>
              <a:ahLst/>
              <a:cxnLst/>
              <a:rect l="l" t="t" r="r" b="b"/>
              <a:pathLst>
                <a:path w="1477" h="1673" extrusionOk="0">
                  <a:moveTo>
                    <a:pt x="774" y="1"/>
                  </a:moveTo>
                  <a:lnTo>
                    <a:pt x="0" y="787"/>
                  </a:lnTo>
                  <a:cubicBezTo>
                    <a:pt x="0" y="787"/>
                    <a:pt x="699" y="1672"/>
                    <a:pt x="1067" y="1672"/>
                  </a:cubicBezTo>
                  <a:cubicBezTo>
                    <a:pt x="1104" y="1672"/>
                    <a:pt x="1138" y="1663"/>
                    <a:pt x="1167" y="1644"/>
                  </a:cubicBezTo>
                  <a:cubicBezTo>
                    <a:pt x="1477" y="1418"/>
                    <a:pt x="774" y="1"/>
                    <a:pt x="774" y="1"/>
                  </a:cubicBezTo>
                  <a:close/>
                </a:path>
              </a:pathLst>
            </a:custGeom>
            <a:solidFill>
              <a:srgbClr val="EFA3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 name="Google Shape;637;p35"/>
            <p:cNvSpPr/>
            <p:nvPr/>
          </p:nvSpPr>
          <p:spPr>
            <a:xfrm flipH="1">
              <a:off x="1484845" y="2633656"/>
              <a:ext cx="158958" cy="261433"/>
            </a:xfrm>
            <a:custGeom>
              <a:avLst/>
              <a:gdLst/>
              <a:ahLst/>
              <a:cxnLst/>
              <a:rect l="l" t="t" r="r" b="b"/>
              <a:pathLst>
                <a:path w="3394" h="5582" extrusionOk="0">
                  <a:moveTo>
                    <a:pt x="2275" y="1"/>
                  </a:moveTo>
                  <a:cubicBezTo>
                    <a:pt x="2275" y="1"/>
                    <a:pt x="1013" y="691"/>
                    <a:pt x="501" y="2168"/>
                  </a:cubicBezTo>
                  <a:cubicBezTo>
                    <a:pt x="1" y="3632"/>
                    <a:pt x="620" y="5240"/>
                    <a:pt x="1108" y="5501"/>
                  </a:cubicBezTo>
                  <a:cubicBezTo>
                    <a:pt x="1214" y="5557"/>
                    <a:pt x="1376" y="5581"/>
                    <a:pt x="1568" y="5581"/>
                  </a:cubicBezTo>
                  <a:cubicBezTo>
                    <a:pt x="2283" y="5581"/>
                    <a:pt x="3394" y="5239"/>
                    <a:pt x="3394" y="4882"/>
                  </a:cubicBezTo>
                  <a:cubicBezTo>
                    <a:pt x="3394" y="4442"/>
                    <a:pt x="1965" y="4168"/>
                    <a:pt x="1965" y="4168"/>
                  </a:cubicBezTo>
                  <a:cubicBezTo>
                    <a:pt x="1965" y="4168"/>
                    <a:pt x="3096" y="3858"/>
                    <a:pt x="3156" y="3096"/>
                  </a:cubicBezTo>
                  <a:cubicBezTo>
                    <a:pt x="3192" y="2346"/>
                    <a:pt x="2275" y="1"/>
                    <a:pt x="2275" y="1"/>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 name="Google Shape;638;p35"/>
            <p:cNvSpPr/>
            <p:nvPr/>
          </p:nvSpPr>
          <p:spPr>
            <a:xfrm flipH="1">
              <a:off x="985770" y="1958366"/>
              <a:ext cx="606185" cy="842608"/>
            </a:xfrm>
            <a:custGeom>
              <a:avLst/>
              <a:gdLst/>
              <a:ahLst/>
              <a:cxnLst/>
              <a:rect l="l" t="t" r="r" b="b"/>
              <a:pathLst>
                <a:path w="12943" h="17991" extrusionOk="0">
                  <a:moveTo>
                    <a:pt x="953" y="0"/>
                  </a:moveTo>
                  <a:lnTo>
                    <a:pt x="1" y="6715"/>
                  </a:lnTo>
                  <a:cubicBezTo>
                    <a:pt x="1" y="6715"/>
                    <a:pt x="5764" y="8108"/>
                    <a:pt x="5121" y="9418"/>
                  </a:cubicBezTo>
                  <a:cubicBezTo>
                    <a:pt x="4478" y="10728"/>
                    <a:pt x="739" y="14407"/>
                    <a:pt x="739" y="14407"/>
                  </a:cubicBezTo>
                  <a:lnTo>
                    <a:pt x="1942" y="17991"/>
                  </a:lnTo>
                  <a:cubicBezTo>
                    <a:pt x="1942" y="17991"/>
                    <a:pt x="12943" y="13157"/>
                    <a:pt x="10276" y="7597"/>
                  </a:cubicBezTo>
                  <a:cubicBezTo>
                    <a:pt x="7609" y="2024"/>
                    <a:pt x="953" y="0"/>
                    <a:pt x="95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 name="Google Shape;639;p35"/>
            <p:cNvSpPr/>
            <p:nvPr/>
          </p:nvSpPr>
          <p:spPr>
            <a:xfrm flipH="1">
              <a:off x="1581306" y="1890874"/>
              <a:ext cx="1115329" cy="1067557"/>
            </a:xfrm>
            <a:custGeom>
              <a:avLst/>
              <a:gdLst/>
              <a:ahLst/>
              <a:cxnLst/>
              <a:rect l="l" t="t" r="r" b="b"/>
              <a:pathLst>
                <a:path w="23814" h="22794" extrusionOk="0">
                  <a:moveTo>
                    <a:pt x="11955" y="1"/>
                  </a:moveTo>
                  <a:lnTo>
                    <a:pt x="11955" y="13"/>
                  </a:lnTo>
                  <a:cubicBezTo>
                    <a:pt x="10847" y="120"/>
                    <a:pt x="4084" y="525"/>
                    <a:pt x="1" y="1429"/>
                  </a:cubicBezTo>
                  <a:cubicBezTo>
                    <a:pt x="1" y="1429"/>
                    <a:pt x="239" y="8657"/>
                    <a:pt x="1120" y="11847"/>
                  </a:cubicBezTo>
                  <a:cubicBezTo>
                    <a:pt x="1120" y="11847"/>
                    <a:pt x="572" y="18955"/>
                    <a:pt x="655" y="21896"/>
                  </a:cubicBezTo>
                  <a:cubicBezTo>
                    <a:pt x="655" y="21896"/>
                    <a:pt x="2489" y="22694"/>
                    <a:pt x="11740" y="22789"/>
                  </a:cubicBezTo>
                  <a:lnTo>
                    <a:pt x="11859" y="22789"/>
                  </a:lnTo>
                  <a:cubicBezTo>
                    <a:pt x="12273" y="22792"/>
                    <a:pt x="12673" y="22794"/>
                    <a:pt x="13058" y="22794"/>
                  </a:cubicBezTo>
                  <a:cubicBezTo>
                    <a:pt x="21273" y="22794"/>
                    <a:pt x="22968" y="22099"/>
                    <a:pt x="22968" y="22099"/>
                  </a:cubicBezTo>
                  <a:cubicBezTo>
                    <a:pt x="23111" y="19182"/>
                    <a:pt x="22694" y="12050"/>
                    <a:pt x="22694" y="12050"/>
                  </a:cubicBezTo>
                  <a:cubicBezTo>
                    <a:pt x="23635" y="8883"/>
                    <a:pt x="23813" y="1656"/>
                    <a:pt x="23813" y="1656"/>
                  </a:cubicBezTo>
                  <a:cubicBezTo>
                    <a:pt x="19753" y="667"/>
                    <a:pt x="13169" y="144"/>
                    <a:pt x="12074" y="13"/>
                  </a:cubicBezTo>
                  <a:lnTo>
                    <a:pt x="12074"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 name="Google Shape;640;p35"/>
            <p:cNvSpPr/>
            <p:nvPr/>
          </p:nvSpPr>
          <p:spPr>
            <a:xfrm flipH="1">
              <a:off x="1842826" y="1970075"/>
              <a:ext cx="582768" cy="216378"/>
            </a:xfrm>
            <a:custGeom>
              <a:avLst/>
              <a:gdLst/>
              <a:ahLst/>
              <a:cxnLst/>
              <a:rect l="l" t="t" r="r" b="b"/>
              <a:pathLst>
                <a:path w="12443" h="4620" extrusionOk="0">
                  <a:moveTo>
                    <a:pt x="12299" y="0"/>
                  </a:moveTo>
                  <a:cubicBezTo>
                    <a:pt x="12168" y="1953"/>
                    <a:pt x="9513" y="4227"/>
                    <a:pt x="9513" y="4227"/>
                  </a:cubicBezTo>
                  <a:lnTo>
                    <a:pt x="6096" y="2917"/>
                  </a:lnTo>
                  <a:lnTo>
                    <a:pt x="2822" y="4322"/>
                  </a:lnTo>
                  <a:cubicBezTo>
                    <a:pt x="2822" y="4322"/>
                    <a:pt x="286" y="2060"/>
                    <a:pt x="155" y="108"/>
                  </a:cubicBezTo>
                  <a:lnTo>
                    <a:pt x="155" y="108"/>
                  </a:lnTo>
                  <a:cubicBezTo>
                    <a:pt x="0" y="2120"/>
                    <a:pt x="2822" y="4620"/>
                    <a:pt x="2822" y="4620"/>
                  </a:cubicBezTo>
                  <a:lnTo>
                    <a:pt x="6096" y="3215"/>
                  </a:lnTo>
                  <a:lnTo>
                    <a:pt x="9513" y="4525"/>
                  </a:lnTo>
                  <a:cubicBezTo>
                    <a:pt x="9513" y="4525"/>
                    <a:pt x="12442" y="2013"/>
                    <a:pt x="12299" y="0"/>
                  </a:cubicBezTo>
                  <a:close/>
                </a:path>
              </a:pathLst>
            </a:custGeom>
            <a:solidFill>
              <a:srgbClr val="EAEF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 name="Google Shape;641;p35"/>
            <p:cNvSpPr/>
            <p:nvPr/>
          </p:nvSpPr>
          <p:spPr>
            <a:xfrm flipH="1">
              <a:off x="1762551" y="2402237"/>
              <a:ext cx="674237" cy="45805"/>
            </a:xfrm>
            <a:custGeom>
              <a:avLst/>
              <a:gdLst/>
              <a:ahLst/>
              <a:cxnLst/>
              <a:rect l="l" t="t" r="r" b="b"/>
              <a:pathLst>
                <a:path w="14396" h="978" extrusionOk="0">
                  <a:moveTo>
                    <a:pt x="1" y="977"/>
                  </a:moveTo>
                  <a:cubicBezTo>
                    <a:pt x="1" y="977"/>
                    <a:pt x="6788" y="1"/>
                    <a:pt x="14396" y="560"/>
                  </a:cubicBezTo>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 name="Google Shape;642;p35"/>
            <p:cNvSpPr/>
            <p:nvPr/>
          </p:nvSpPr>
          <p:spPr>
            <a:xfrm flipH="1">
              <a:off x="1993958" y="2120093"/>
              <a:ext cx="284991" cy="102615"/>
            </a:xfrm>
            <a:custGeom>
              <a:avLst/>
              <a:gdLst/>
              <a:ahLst/>
              <a:cxnLst/>
              <a:rect l="l" t="t" r="r" b="b"/>
              <a:pathLst>
                <a:path w="6085" h="2191" extrusionOk="0">
                  <a:moveTo>
                    <a:pt x="0" y="1262"/>
                  </a:moveTo>
                  <a:lnTo>
                    <a:pt x="655" y="2060"/>
                  </a:lnTo>
                  <a:lnTo>
                    <a:pt x="2989" y="226"/>
                  </a:lnTo>
                  <a:lnTo>
                    <a:pt x="5287" y="2191"/>
                  </a:lnTo>
                  <a:lnTo>
                    <a:pt x="6085" y="1203"/>
                  </a:lnTo>
                  <a:lnTo>
                    <a:pt x="2965" y="0"/>
                  </a:lnTo>
                  <a:close/>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643;p35"/>
            <p:cNvSpPr/>
            <p:nvPr/>
          </p:nvSpPr>
          <p:spPr>
            <a:xfrm flipH="1">
              <a:off x="2130573" y="2175828"/>
              <a:ext cx="18453" cy="18453"/>
            </a:xfrm>
            <a:custGeom>
              <a:avLst/>
              <a:gdLst/>
              <a:ahLst/>
              <a:cxnLst/>
              <a:rect l="l" t="t" r="r" b="b"/>
              <a:pathLst>
                <a:path w="394" h="394" extrusionOk="0">
                  <a:moveTo>
                    <a:pt x="203" y="1"/>
                  </a:moveTo>
                  <a:cubicBezTo>
                    <a:pt x="96" y="1"/>
                    <a:pt x="1" y="96"/>
                    <a:pt x="1" y="191"/>
                  </a:cubicBezTo>
                  <a:cubicBezTo>
                    <a:pt x="1" y="298"/>
                    <a:pt x="96" y="394"/>
                    <a:pt x="203" y="394"/>
                  </a:cubicBezTo>
                  <a:cubicBezTo>
                    <a:pt x="310" y="394"/>
                    <a:pt x="393" y="298"/>
                    <a:pt x="393" y="191"/>
                  </a:cubicBezTo>
                  <a:cubicBezTo>
                    <a:pt x="393" y="96"/>
                    <a:pt x="322" y="1"/>
                    <a:pt x="20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35"/>
            <p:cNvSpPr/>
            <p:nvPr/>
          </p:nvSpPr>
          <p:spPr>
            <a:xfrm flipH="1">
              <a:off x="2128886" y="2344815"/>
              <a:ext cx="18453" cy="17891"/>
            </a:xfrm>
            <a:custGeom>
              <a:avLst/>
              <a:gdLst/>
              <a:ahLst/>
              <a:cxnLst/>
              <a:rect l="l" t="t" r="r" b="b"/>
              <a:pathLst>
                <a:path w="394" h="382" extrusionOk="0">
                  <a:moveTo>
                    <a:pt x="191" y="0"/>
                  </a:moveTo>
                  <a:cubicBezTo>
                    <a:pt x="84" y="0"/>
                    <a:pt x="0" y="84"/>
                    <a:pt x="0" y="191"/>
                  </a:cubicBezTo>
                  <a:cubicBezTo>
                    <a:pt x="0" y="298"/>
                    <a:pt x="96" y="381"/>
                    <a:pt x="191" y="381"/>
                  </a:cubicBezTo>
                  <a:cubicBezTo>
                    <a:pt x="298" y="381"/>
                    <a:pt x="393" y="298"/>
                    <a:pt x="393" y="191"/>
                  </a:cubicBezTo>
                  <a:cubicBezTo>
                    <a:pt x="393" y="84"/>
                    <a:pt x="298" y="0"/>
                    <a:pt x="19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35"/>
            <p:cNvSpPr/>
            <p:nvPr/>
          </p:nvSpPr>
          <p:spPr>
            <a:xfrm flipH="1">
              <a:off x="2128324" y="2513755"/>
              <a:ext cx="18453" cy="18453"/>
            </a:xfrm>
            <a:custGeom>
              <a:avLst/>
              <a:gdLst/>
              <a:ahLst/>
              <a:cxnLst/>
              <a:rect l="l" t="t" r="r" b="b"/>
              <a:pathLst>
                <a:path w="394" h="394" extrusionOk="0">
                  <a:moveTo>
                    <a:pt x="203" y="1"/>
                  </a:moveTo>
                  <a:cubicBezTo>
                    <a:pt x="95" y="1"/>
                    <a:pt x="0" y="96"/>
                    <a:pt x="0" y="203"/>
                  </a:cubicBezTo>
                  <a:cubicBezTo>
                    <a:pt x="0" y="299"/>
                    <a:pt x="95" y="394"/>
                    <a:pt x="203" y="394"/>
                  </a:cubicBezTo>
                  <a:cubicBezTo>
                    <a:pt x="298" y="394"/>
                    <a:pt x="393" y="299"/>
                    <a:pt x="393" y="203"/>
                  </a:cubicBezTo>
                  <a:cubicBezTo>
                    <a:pt x="393" y="96"/>
                    <a:pt x="298" y="1"/>
                    <a:pt x="20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646;p35"/>
            <p:cNvSpPr/>
            <p:nvPr/>
          </p:nvSpPr>
          <p:spPr>
            <a:xfrm flipH="1">
              <a:off x="2127809" y="2682741"/>
              <a:ext cx="17844" cy="17891"/>
            </a:xfrm>
            <a:custGeom>
              <a:avLst/>
              <a:gdLst/>
              <a:ahLst/>
              <a:cxnLst/>
              <a:rect l="l" t="t" r="r" b="b"/>
              <a:pathLst>
                <a:path w="381" h="382" extrusionOk="0">
                  <a:moveTo>
                    <a:pt x="191" y="1"/>
                  </a:moveTo>
                  <a:cubicBezTo>
                    <a:pt x="83" y="1"/>
                    <a:pt x="0" y="84"/>
                    <a:pt x="0" y="191"/>
                  </a:cubicBezTo>
                  <a:cubicBezTo>
                    <a:pt x="0" y="298"/>
                    <a:pt x="83" y="382"/>
                    <a:pt x="191" y="382"/>
                  </a:cubicBezTo>
                  <a:cubicBezTo>
                    <a:pt x="298" y="382"/>
                    <a:pt x="381" y="298"/>
                    <a:pt x="381" y="191"/>
                  </a:cubicBezTo>
                  <a:cubicBezTo>
                    <a:pt x="381" y="84"/>
                    <a:pt x="298" y="1"/>
                    <a:pt x="19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 name="Google Shape;647;p35"/>
            <p:cNvSpPr/>
            <p:nvPr/>
          </p:nvSpPr>
          <p:spPr>
            <a:xfrm flipH="1">
              <a:off x="2363686" y="1908157"/>
              <a:ext cx="362503" cy="1065122"/>
            </a:xfrm>
            <a:custGeom>
              <a:avLst/>
              <a:gdLst/>
              <a:ahLst/>
              <a:cxnLst/>
              <a:rect l="l" t="t" r="r" b="b"/>
              <a:pathLst>
                <a:path w="7740" h="22742" extrusionOk="0">
                  <a:moveTo>
                    <a:pt x="7359" y="1"/>
                  </a:moveTo>
                  <a:cubicBezTo>
                    <a:pt x="4370" y="60"/>
                    <a:pt x="167" y="1072"/>
                    <a:pt x="167" y="1072"/>
                  </a:cubicBezTo>
                  <a:cubicBezTo>
                    <a:pt x="1" y="3275"/>
                    <a:pt x="1477" y="11526"/>
                    <a:pt x="1477" y="11526"/>
                  </a:cubicBezTo>
                  <a:cubicBezTo>
                    <a:pt x="1013" y="13455"/>
                    <a:pt x="858" y="22015"/>
                    <a:pt x="858" y="22015"/>
                  </a:cubicBezTo>
                  <a:cubicBezTo>
                    <a:pt x="3311" y="22480"/>
                    <a:pt x="7740" y="22742"/>
                    <a:pt x="7740" y="22742"/>
                  </a:cubicBezTo>
                  <a:cubicBezTo>
                    <a:pt x="7180" y="15241"/>
                    <a:pt x="7347" y="3727"/>
                    <a:pt x="7347" y="3727"/>
                  </a:cubicBezTo>
                  <a:cubicBezTo>
                    <a:pt x="5668" y="1191"/>
                    <a:pt x="7240" y="108"/>
                    <a:pt x="7240" y="108"/>
                  </a:cubicBezTo>
                  <a:lnTo>
                    <a:pt x="735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 name="Google Shape;648;p35"/>
            <p:cNvSpPr/>
            <p:nvPr/>
          </p:nvSpPr>
          <p:spPr>
            <a:xfrm flipH="1">
              <a:off x="2381522" y="1908719"/>
              <a:ext cx="37421" cy="70861"/>
            </a:xfrm>
            <a:custGeom>
              <a:avLst/>
              <a:gdLst/>
              <a:ahLst/>
              <a:cxnLst/>
              <a:rect l="l" t="t" r="r" b="b"/>
              <a:pathLst>
                <a:path w="799" h="1513" extrusionOk="0">
                  <a:moveTo>
                    <a:pt x="620" y="1"/>
                  </a:moveTo>
                  <a:cubicBezTo>
                    <a:pt x="453" y="155"/>
                    <a:pt x="1" y="632"/>
                    <a:pt x="13" y="1513"/>
                  </a:cubicBezTo>
                  <a:cubicBezTo>
                    <a:pt x="37" y="536"/>
                    <a:pt x="680" y="96"/>
                    <a:pt x="680" y="96"/>
                  </a:cubicBezTo>
                  <a:lnTo>
                    <a:pt x="799" y="1"/>
                  </a:lnTo>
                  <a:close/>
                </a:path>
              </a:pathLst>
            </a:custGeom>
            <a:solidFill>
              <a:srgbClr val="A8BB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 name="Google Shape;649;p35"/>
            <p:cNvSpPr/>
            <p:nvPr/>
          </p:nvSpPr>
          <p:spPr>
            <a:xfrm flipH="1">
              <a:off x="2381521" y="2082717"/>
              <a:ext cx="1171" cy="178488"/>
            </a:xfrm>
            <a:custGeom>
              <a:avLst/>
              <a:gdLst/>
              <a:ahLst/>
              <a:cxnLst/>
              <a:rect l="l" t="t" r="r" b="b"/>
              <a:pathLst>
                <a:path w="25" h="3811" extrusionOk="0">
                  <a:moveTo>
                    <a:pt x="13" y="0"/>
                  </a:moveTo>
                  <a:cubicBezTo>
                    <a:pt x="13" y="429"/>
                    <a:pt x="1" y="1834"/>
                    <a:pt x="1" y="3810"/>
                  </a:cubicBezTo>
                  <a:cubicBezTo>
                    <a:pt x="1" y="1513"/>
                    <a:pt x="25" y="0"/>
                    <a:pt x="13" y="0"/>
                  </a:cubicBezTo>
                  <a:close/>
                </a:path>
              </a:pathLst>
            </a:custGeom>
            <a:solidFill>
              <a:srgbClr val="A8BB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 name="Google Shape;650;p35"/>
            <p:cNvSpPr/>
            <p:nvPr/>
          </p:nvSpPr>
          <p:spPr>
            <a:xfrm flipH="1">
              <a:off x="1538946" y="1908157"/>
              <a:ext cx="363018" cy="1065122"/>
            </a:xfrm>
            <a:custGeom>
              <a:avLst/>
              <a:gdLst/>
              <a:ahLst/>
              <a:cxnLst/>
              <a:rect l="l" t="t" r="r" b="b"/>
              <a:pathLst>
                <a:path w="7751" h="22742" extrusionOk="0">
                  <a:moveTo>
                    <a:pt x="405" y="1"/>
                  </a:moveTo>
                  <a:lnTo>
                    <a:pt x="512" y="108"/>
                  </a:lnTo>
                  <a:cubicBezTo>
                    <a:pt x="512" y="108"/>
                    <a:pt x="2084" y="1191"/>
                    <a:pt x="405" y="3727"/>
                  </a:cubicBezTo>
                  <a:cubicBezTo>
                    <a:pt x="405" y="3727"/>
                    <a:pt x="572" y="15241"/>
                    <a:pt x="0" y="22742"/>
                  </a:cubicBezTo>
                  <a:cubicBezTo>
                    <a:pt x="0" y="22742"/>
                    <a:pt x="4441" y="22480"/>
                    <a:pt x="6906" y="22015"/>
                  </a:cubicBezTo>
                  <a:cubicBezTo>
                    <a:pt x="6906" y="22015"/>
                    <a:pt x="6739" y="13455"/>
                    <a:pt x="6287" y="11526"/>
                  </a:cubicBezTo>
                  <a:cubicBezTo>
                    <a:pt x="6287" y="11526"/>
                    <a:pt x="7751" y="3275"/>
                    <a:pt x="7596" y="1072"/>
                  </a:cubicBezTo>
                  <a:cubicBezTo>
                    <a:pt x="7596" y="1072"/>
                    <a:pt x="3393" y="60"/>
                    <a:pt x="40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 name="Google Shape;651;p35"/>
            <p:cNvSpPr/>
            <p:nvPr/>
          </p:nvSpPr>
          <p:spPr>
            <a:xfrm flipH="1">
              <a:off x="1846183" y="1908719"/>
              <a:ext cx="38498" cy="70861"/>
            </a:xfrm>
            <a:custGeom>
              <a:avLst/>
              <a:gdLst/>
              <a:ahLst/>
              <a:cxnLst/>
              <a:rect l="l" t="t" r="r" b="b"/>
              <a:pathLst>
                <a:path w="822" h="1513" extrusionOk="0">
                  <a:moveTo>
                    <a:pt x="0" y="1"/>
                  </a:moveTo>
                  <a:lnTo>
                    <a:pt x="119" y="96"/>
                  </a:lnTo>
                  <a:cubicBezTo>
                    <a:pt x="119" y="96"/>
                    <a:pt x="762" y="536"/>
                    <a:pt x="798" y="1513"/>
                  </a:cubicBezTo>
                  <a:cubicBezTo>
                    <a:pt x="822" y="632"/>
                    <a:pt x="357" y="155"/>
                    <a:pt x="179" y="1"/>
                  </a:cubicBezTo>
                  <a:close/>
                </a:path>
              </a:pathLst>
            </a:custGeom>
            <a:solidFill>
              <a:srgbClr val="A8BB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 name="Google Shape;652;p35"/>
            <p:cNvSpPr/>
            <p:nvPr/>
          </p:nvSpPr>
          <p:spPr>
            <a:xfrm flipH="1">
              <a:off x="1882434" y="2082717"/>
              <a:ext cx="1171" cy="178488"/>
            </a:xfrm>
            <a:custGeom>
              <a:avLst/>
              <a:gdLst/>
              <a:ahLst/>
              <a:cxnLst/>
              <a:rect l="l" t="t" r="r" b="b"/>
              <a:pathLst>
                <a:path w="25" h="3811" extrusionOk="0">
                  <a:moveTo>
                    <a:pt x="1" y="0"/>
                  </a:moveTo>
                  <a:cubicBezTo>
                    <a:pt x="1" y="429"/>
                    <a:pt x="13" y="1834"/>
                    <a:pt x="13" y="3810"/>
                  </a:cubicBezTo>
                  <a:cubicBezTo>
                    <a:pt x="25" y="1514"/>
                    <a:pt x="1" y="3"/>
                    <a:pt x="1" y="0"/>
                  </a:cubicBezTo>
                  <a:close/>
                </a:path>
              </a:pathLst>
            </a:custGeom>
            <a:solidFill>
              <a:srgbClr val="A8BB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 name="Google Shape;653;p35"/>
            <p:cNvSpPr/>
            <p:nvPr/>
          </p:nvSpPr>
          <p:spPr>
            <a:xfrm flipH="1">
              <a:off x="1832788" y="2614172"/>
              <a:ext cx="39107" cy="39060"/>
            </a:xfrm>
            <a:custGeom>
              <a:avLst/>
              <a:gdLst/>
              <a:ahLst/>
              <a:cxnLst/>
              <a:rect l="l" t="t" r="r" b="b"/>
              <a:pathLst>
                <a:path w="835" h="834" extrusionOk="0">
                  <a:moveTo>
                    <a:pt x="418" y="0"/>
                  </a:moveTo>
                  <a:cubicBezTo>
                    <a:pt x="191" y="0"/>
                    <a:pt x="1" y="179"/>
                    <a:pt x="1" y="417"/>
                  </a:cubicBezTo>
                  <a:cubicBezTo>
                    <a:pt x="1" y="643"/>
                    <a:pt x="191" y="834"/>
                    <a:pt x="418" y="834"/>
                  </a:cubicBezTo>
                  <a:cubicBezTo>
                    <a:pt x="632" y="834"/>
                    <a:pt x="834" y="655"/>
                    <a:pt x="834" y="417"/>
                  </a:cubicBezTo>
                  <a:cubicBezTo>
                    <a:pt x="834" y="179"/>
                    <a:pt x="632" y="0"/>
                    <a:pt x="41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 name="Google Shape;654;p35"/>
            <p:cNvSpPr/>
            <p:nvPr/>
          </p:nvSpPr>
          <p:spPr>
            <a:xfrm flipH="1">
              <a:off x="1837238" y="2815476"/>
              <a:ext cx="39107" cy="39060"/>
            </a:xfrm>
            <a:custGeom>
              <a:avLst/>
              <a:gdLst/>
              <a:ahLst/>
              <a:cxnLst/>
              <a:rect l="l" t="t" r="r" b="b"/>
              <a:pathLst>
                <a:path w="835" h="834" extrusionOk="0">
                  <a:moveTo>
                    <a:pt x="417" y="0"/>
                  </a:moveTo>
                  <a:cubicBezTo>
                    <a:pt x="203" y="0"/>
                    <a:pt x="1" y="179"/>
                    <a:pt x="1" y="417"/>
                  </a:cubicBezTo>
                  <a:cubicBezTo>
                    <a:pt x="1" y="643"/>
                    <a:pt x="179" y="834"/>
                    <a:pt x="417" y="834"/>
                  </a:cubicBezTo>
                  <a:cubicBezTo>
                    <a:pt x="644" y="834"/>
                    <a:pt x="834" y="667"/>
                    <a:pt x="834" y="429"/>
                  </a:cubicBezTo>
                  <a:cubicBezTo>
                    <a:pt x="834" y="191"/>
                    <a:pt x="656" y="12"/>
                    <a:pt x="4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 name="Google Shape;655;p35"/>
            <p:cNvSpPr/>
            <p:nvPr/>
          </p:nvSpPr>
          <p:spPr>
            <a:xfrm flipH="1">
              <a:off x="1601398" y="1857433"/>
              <a:ext cx="1061234" cy="328501"/>
            </a:xfrm>
            <a:custGeom>
              <a:avLst/>
              <a:gdLst/>
              <a:ahLst/>
              <a:cxnLst/>
              <a:rect l="l" t="t" r="r" b="b"/>
              <a:pathLst>
                <a:path w="22659" h="7014" extrusionOk="0">
                  <a:moveTo>
                    <a:pt x="11336" y="0"/>
                  </a:moveTo>
                  <a:cubicBezTo>
                    <a:pt x="1" y="0"/>
                    <a:pt x="7883" y="7013"/>
                    <a:pt x="7883" y="7013"/>
                  </a:cubicBezTo>
                  <a:lnTo>
                    <a:pt x="11157" y="5608"/>
                  </a:lnTo>
                  <a:lnTo>
                    <a:pt x="14574" y="6930"/>
                  </a:lnTo>
                  <a:cubicBezTo>
                    <a:pt x="14574" y="6930"/>
                    <a:pt x="22659" y="0"/>
                    <a:pt x="113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 name="Google Shape;656;p35"/>
            <p:cNvSpPr/>
            <p:nvPr/>
          </p:nvSpPr>
          <p:spPr>
            <a:xfrm flipH="1">
              <a:off x="1928157" y="1888673"/>
              <a:ext cx="419923" cy="231459"/>
            </a:xfrm>
            <a:custGeom>
              <a:avLst/>
              <a:gdLst/>
              <a:ahLst/>
              <a:cxnLst/>
              <a:rect l="l" t="t" r="r" b="b"/>
              <a:pathLst>
                <a:path w="8966" h="4942" extrusionOk="0">
                  <a:moveTo>
                    <a:pt x="4453" y="0"/>
                  </a:moveTo>
                  <a:lnTo>
                    <a:pt x="4453" y="12"/>
                  </a:lnTo>
                  <a:cubicBezTo>
                    <a:pt x="3989" y="60"/>
                    <a:pt x="2060" y="179"/>
                    <a:pt x="0" y="417"/>
                  </a:cubicBezTo>
                  <a:cubicBezTo>
                    <a:pt x="179" y="1643"/>
                    <a:pt x="1953" y="4155"/>
                    <a:pt x="4453" y="4941"/>
                  </a:cubicBezTo>
                  <a:cubicBezTo>
                    <a:pt x="7132" y="4060"/>
                    <a:pt x="8751" y="1726"/>
                    <a:pt x="8965" y="512"/>
                  </a:cubicBezTo>
                  <a:cubicBezTo>
                    <a:pt x="6918" y="238"/>
                    <a:pt x="5001" y="72"/>
                    <a:pt x="4536" y="12"/>
                  </a:cubicBezTo>
                  <a:lnTo>
                    <a:pt x="4536" y="0"/>
                  </a:ln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 name="Google Shape;657;p35"/>
            <p:cNvSpPr/>
            <p:nvPr/>
          </p:nvSpPr>
          <p:spPr>
            <a:xfrm flipH="1">
              <a:off x="1950450" y="1681748"/>
              <a:ext cx="375336" cy="389855"/>
            </a:xfrm>
            <a:custGeom>
              <a:avLst/>
              <a:gdLst/>
              <a:ahLst/>
              <a:cxnLst/>
              <a:rect l="l" t="t" r="r" b="b"/>
              <a:pathLst>
                <a:path w="8014" h="8324" extrusionOk="0">
                  <a:moveTo>
                    <a:pt x="4014" y="1"/>
                  </a:moveTo>
                  <a:cubicBezTo>
                    <a:pt x="1822" y="1"/>
                    <a:pt x="36" y="1758"/>
                    <a:pt x="12" y="3954"/>
                  </a:cubicBezTo>
                  <a:lnTo>
                    <a:pt x="12" y="4299"/>
                  </a:lnTo>
                  <a:cubicBezTo>
                    <a:pt x="0" y="6502"/>
                    <a:pt x="1774" y="8300"/>
                    <a:pt x="3977" y="8323"/>
                  </a:cubicBezTo>
                  <a:cubicBezTo>
                    <a:pt x="3984" y="8323"/>
                    <a:pt x="3992" y="8323"/>
                    <a:pt x="3999" y="8323"/>
                  </a:cubicBezTo>
                  <a:cubicBezTo>
                    <a:pt x="6192" y="8323"/>
                    <a:pt x="7978" y="6554"/>
                    <a:pt x="7989" y="4359"/>
                  </a:cubicBezTo>
                  <a:lnTo>
                    <a:pt x="7989" y="4013"/>
                  </a:lnTo>
                  <a:cubicBezTo>
                    <a:pt x="8013" y="1811"/>
                    <a:pt x="6239" y="13"/>
                    <a:pt x="4037" y="1"/>
                  </a:cubicBezTo>
                  <a:cubicBezTo>
                    <a:pt x="4029" y="1"/>
                    <a:pt x="4022" y="1"/>
                    <a:pt x="4014" y="1"/>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658;p35"/>
            <p:cNvSpPr/>
            <p:nvPr/>
          </p:nvSpPr>
          <p:spPr>
            <a:xfrm flipH="1">
              <a:off x="1950450" y="1681748"/>
              <a:ext cx="374774" cy="264946"/>
            </a:xfrm>
            <a:custGeom>
              <a:avLst/>
              <a:gdLst/>
              <a:ahLst/>
              <a:cxnLst/>
              <a:rect l="l" t="t" r="r" b="b"/>
              <a:pathLst>
                <a:path w="8002" h="5657" extrusionOk="0">
                  <a:moveTo>
                    <a:pt x="3981" y="1"/>
                  </a:moveTo>
                  <a:cubicBezTo>
                    <a:pt x="1798" y="1"/>
                    <a:pt x="24" y="1766"/>
                    <a:pt x="0" y="3954"/>
                  </a:cubicBezTo>
                  <a:lnTo>
                    <a:pt x="0" y="4299"/>
                  </a:lnTo>
                  <a:cubicBezTo>
                    <a:pt x="0" y="4549"/>
                    <a:pt x="24" y="4811"/>
                    <a:pt x="60" y="5061"/>
                  </a:cubicBezTo>
                  <a:cubicBezTo>
                    <a:pt x="1012" y="5442"/>
                    <a:pt x="2120" y="5644"/>
                    <a:pt x="3274" y="5656"/>
                  </a:cubicBezTo>
                  <a:cubicBezTo>
                    <a:pt x="5096" y="5656"/>
                    <a:pt x="6751" y="5204"/>
                    <a:pt x="7977" y="4311"/>
                  </a:cubicBezTo>
                  <a:lnTo>
                    <a:pt x="7977" y="4013"/>
                  </a:lnTo>
                  <a:cubicBezTo>
                    <a:pt x="8001" y="1811"/>
                    <a:pt x="6227" y="13"/>
                    <a:pt x="4025" y="1"/>
                  </a:cubicBezTo>
                  <a:cubicBezTo>
                    <a:pt x="4010" y="1"/>
                    <a:pt x="3995" y="1"/>
                    <a:pt x="3981" y="1"/>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659;p35"/>
            <p:cNvSpPr/>
            <p:nvPr/>
          </p:nvSpPr>
          <p:spPr>
            <a:xfrm>
              <a:off x="1781052" y="1134907"/>
              <a:ext cx="757423" cy="746173"/>
            </a:xfrm>
            <a:custGeom>
              <a:avLst/>
              <a:gdLst/>
              <a:ahLst/>
              <a:cxnLst/>
              <a:rect l="l" t="t" r="r" b="b"/>
              <a:pathLst>
                <a:path w="16142" h="16460" extrusionOk="0">
                  <a:moveTo>
                    <a:pt x="8709" y="1"/>
                  </a:moveTo>
                  <a:cubicBezTo>
                    <a:pt x="6083" y="1"/>
                    <a:pt x="3878" y="1885"/>
                    <a:pt x="3878" y="1885"/>
                  </a:cubicBezTo>
                  <a:cubicBezTo>
                    <a:pt x="3566" y="1720"/>
                    <a:pt x="3271" y="1635"/>
                    <a:pt x="2996" y="1635"/>
                  </a:cubicBezTo>
                  <a:cubicBezTo>
                    <a:pt x="1560" y="1635"/>
                    <a:pt x="634" y="3937"/>
                    <a:pt x="295" y="9231"/>
                  </a:cubicBezTo>
                  <a:cubicBezTo>
                    <a:pt x="1" y="13962"/>
                    <a:pt x="4106" y="16459"/>
                    <a:pt x="8027" y="16459"/>
                  </a:cubicBezTo>
                  <a:cubicBezTo>
                    <a:pt x="9347" y="16459"/>
                    <a:pt x="10645" y="16176"/>
                    <a:pt x="11748" y="15601"/>
                  </a:cubicBezTo>
                  <a:cubicBezTo>
                    <a:pt x="16142" y="13303"/>
                    <a:pt x="15713" y="4135"/>
                    <a:pt x="11963" y="1159"/>
                  </a:cubicBezTo>
                  <a:cubicBezTo>
                    <a:pt x="10887" y="305"/>
                    <a:pt x="9764" y="1"/>
                    <a:pt x="870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 name="Google Shape;660;p35"/>
            <p:cNvSpPr/>
            <p:nvPr/>
          </p:nvSpPr>
          <p:spPr>
            <a:xfrm>
              <a:off x="2110832" y="1747577"/>
              <a:ext cx="45540" cy="32831"/>
            </a:xfrm>
            <a:custGeom>
              <a:avLst/>
              <a:gdLst/>
              <a:ahLst/>
              <a:cxnLst/>
              <a:rect l="l" t="t" r="r" b="b"/>
              <a:pathLst>
                <a:path w="930" h="701" extrusionOk="0">
                  <a:moveTo>
                    <a:pt x="411" y="0"/>
                  </a:moveTo>
                  <a:cubicBezTo>
                    <a:pt x="299" y="0"/>
                    <a:pt x="164" y="47"/>
                    <a:pt x="1" y="162"/>
                  </a:cubicBezTo>
                  <a:cubicBezTo>
                    <a:pt x="108" y="436"/>
                    <a:pt x="263" y="674"/>
                    <a:pt x="584" y="698"/>
                  </a:cubicBezTo>
                  <a:cubicBezTo>
                    <a:pt x="601" y="700"/>
                    <a:pt x="618" y="700"/>
                    <a:pt x="634" y="700"/>
                  </a:cubicBezTo>
                  <a:cubicBezTo>
                    <a:pt x="743" y="700"/>
                    <a:pt x="836" y="667"/>
                    <a:pt x="929" y="615"/>
                  </a:cubicBezTo>
                  <a:cubicBezTo>
                    <a:pt x="876" y="418"/>
                    <a:pt x="748" y="0"/>
                    <a:pt x="411" y="0"/>
                  </a:cubicBezTo>
                  <a:close/>
                </a:path>
              </a:pathLst>
            </a:custGeom>
            <a:solidFill>
              <a:srgbClr val="CC6E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661;p35"/>
            <p:cNvSpPr/>
            <p:nvPr/>
          </p:nvSpPr>
          <p:spPr>
            <a:xfrm>
              <a:off x="2110832" y="1733432"/>
              <a:ext cx="45540" cy="47444"/>
            </a:xfrm>
            <a:custGeom>
              <a:avLst/>
              <a:gdLst/>
              <a:ahLst/>
              <a:cxnLst/>
              <a:rect l="l" t="t" r="r" b="b"/>
              <a:pathLst>
                <a:path w="930" h="1013" extrusionOk="0">
                  <a:moveTo>
                    <a:pt x="929" y="917"/>
                  </a:moveTo>
                  <a:cubicBezTo>
                    <a:pt x="822" y="976"/>
                    <a:pt x="715" y="1012"/>
                    <a:pt x="584" y="1000"/>
                  </a:cubicBezTo>
                  <a:cubicBezTo>
                    <a:pt x="263" y="976"/>
                    <a:pt x="108" y="738"/>
                    <a:pt x="1" y="464"/>
                  </a:cubicBezTo>
                  <a:cubicBezTo>
                    <a:pt x="656" y="0"/>
                    <a:pt x="858" y="655"/>
                    <a:pt x="929" y="91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662;p35"/>
            <p:cNvSpPr/>
            <p:nvPr/>
          </p:nvSpPr>
          <p:spPr>
            <a:xfrm>
              <a:off x="1706821" y="1537140"/>
              <a:ext cx="201795" cy="192398"/>
            </a:xfrm>
            <a:custGeom>
              <a:avLst/>
              <a:gdLst/>
              <a:ahLst/>
              <a:cxnLst/>
              <a:rect l="l" t="t" r="r" b="b"/>
              <a:pathLst>
                <a:path w="4121" h="4108" extrusionOk="0">
                  <a:moveTo>
                    <a:pt x="2061" y="0"/>
                  </a:moveTo>
                  <a:cubicBezTo>
                    <a:pt x="929" y="0"/>
                    <a:pt x="1" y="917"/>
                    <a:pt x="1" y="2048"/>
                  </a:cubicBezTo>
                  <a:cubicBezTo>
                    <a:pt x="1" y="3179"/>
                    <a:pt x="929" y="4108"/>
                    <a:pt x="2061" y="4108"/>
                  </a:cubicBezTo>
                  <a:cubicBezTo>
                    <a:pt x="3192" y="4108"/>
                    <a:pt x="4120" y="3179"/>
                    <a:pt x="4120" y="2048"/>
                  </a:cubicBezTo>
                  <a:cubicBezTo>
                    <a:pt x="4120" y="917"/>
                    <a:pt x="3204" y="0"/>
                    <a:pt x="2061" y="0"/>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35"/>
            <p:cNvSpPr/>
            <p:nvPr/>
          </p:nvSpPr>
          <p:spPr>
            <a:xfrm>
              <a:off x="1788740" y="1621727"/>
              <a:ext cx="83734" cy="58075"/>
            </a:xfrm>
            <a:custGeom>
              <a:avLst/>
              <a:gdLst/>
              <a:ahLst/>
              <a:cxnLst/>
              <a:rect l="l" t="t" r="r" b="b"/>
              <a:pathLst>
                <a:path w="1710" h="1240" extrusionOk="0">
                  <a:moveTo>
                    <a:pt x="412" y="1"/>
                  </a:moveTo>
                  <a:cubicBezTo>
                    <a:pt x="332" y="1"/>
                    <a:pt x="248" y="9"/>
                    <a:pt x="161" y="28"/>
                  </a:cubicBezTo>
                  <a:cubicBezTo>
                    <a:pt x="161" y="28"/>
                    <a:pt x="0" y="1240"/>
                    <a:pt x="748" y="1240"/>
                  </a:cubicBezTo>
                  <a:cubicBezTo>
                    <a:pt x="975" y="1240"/>
                    <a:pt x="1285" y="1128"/>
                    <a:pt x="1709" y="837"/>
                  </a:cubicBezTo>
                  <a:cubicBezTo>
                    <a:pt x="1709" y="837"/>
                    <a:pt x="1217" y="1"/>
                    <a:pt x="412" y="1"/>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 name="Google Shape;664;p35"/>
            <p:cNvSpPr/>
            <p:nvPr/>
          </p:nvSpPr>
          <p:spPr>
            <a:xfrm>
              <a:off x="1769203" y="1615966"/>
              <a:ext cx="103272" cy="45008"/>
            </a:xfrm>
            <a:custGeom>
              <a:avLst/>
              <a:gdLst/>
              <a:ahLst/>
              <a:cxnLst/>
              <a:rect l="l" t="t" r="r" b="b"/>
              <a:pathLst>
                <a:path w="2109" h="961" extrusionOk="0">
                  <a:moveTo>
                    <a:pt x="864" y="1"/>
                  </a:moveTo>
                  <a:cubicBezTo>
                    <a:pt x="609" y="1"/>
                    <a:pt x="320" y="101"/>
                    <a:pt x="1" y="365"/>
                  </a:cubicBezTo>
                  <a:cubicBezTo>
                    <a:pt x="1" y="365"/>
                    <a:pt x="260" y="216"/>
                    <a:pt x="653" y="216"/>
                  </a:cubicBezTo>
                  <a:cubicBezTo>
                    <a:pt x="1046" y="216"/>
                    <a:pt x="1572" y="365"/>
                    <a:pt x="2108" y="960"/>
                  </a:cubicBezTo>
                  <a:cubicBezTo>
                    <a:pt x="2108" y="960"/>
                    <a:pt x="1652" y="1"/>
                    <a:pt x="864" y="1"/>
                  </a:cubicBezTo>
                  <a:close/>
                </a:path>
              </a:pathLst>
            </a:custGeom>
            <a:solidFill>
              <a:srgbClr val="E580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665;p35"/>
            <p:cNvSpPr/>
            <p:nvPr/>
          </p:nvSpPr>
          <p:spPr>
            <a:xfrm>
              <a:off x="2390079" y="1537140"/>
              <a:ext cx="201207" cy="192398"/>
            </a:xfrm>
            <a:custGeom>
              <a:avLst/>
              <a:gdLst/>
              <a:ahLst/>
              <a:cxnLst/>
              <a:rect l="l" t="t" r="r" b="b"/>
              <a:pathLst>
                <a:path w="4109" h="4108" extrusionOk="0">
                  <a:moveTo>
                    <a:pt x="2049" y="0"/>
                  </a:moveTo>
                  <a:cubicBezTo>
                    <a:pt x="918" y="0"/>
                    <a:pt x="1" y="917"/>
                    <a:pt x="1" y="2048"/>
                  </a:cubicBezTo>
                  <a:cubicBezTo>
                    <a:pt x="1" y="3179"/>
                    <a:pt x="918" y="4108"/>
                    <a:pt x="2049" y="4108"/>
                  </a:cubicBezTo>
                  <a:cubicBezTo>
                    <a:pt x="3180" y="4108"/>
                    <a:pt x="4109" y="3179"/>
                    <a:pt x="4109" y="2048"/>
                  </a:cubicBezTo>
                  <a:cubicBezTo>
                    <a:pt x="4109" y="917"/>
                    <a:pt x="3180" y="0"/>
                    <a:pt x="2049" y="0"/>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 name="Google Shape;666;p35"/>
            <p:cNvSpPr/>
            <p:nvPr/>
          </p:nvSpPr>
          <p:spPr>
            <a:xfrm>
              <a:off x="2425726" y="1621727"/>
              <a:ext cx="84616" cy="58075"/>
            </a:xfrm>
            <a:custGeom>
              <a:avLst/>
              <a:gdLst/>
              <a:ahLst/>
              <a:cxnLst/>
              <a:rect l="l" t="t" r="r" b="b"/>
              <a:pathLst>
                <a:path w="1728" h="1240" extrusionOk="0">
                  <a:moveTo>
                    <a:pt x="1305" y="1"/>
                  </a:moveTo>
                  <a:cubicBezTo>
                    <a:pt x="491" y="1"/>
                    <a:pt x="0" y="837"/>
                    <a:pt x="11" y="837"/>
                  </a:cubicBezTo>
                  <a:cubicBezTo>
                    <a:pt x="438" y="1128"/>
                    <a:pt x="750" y="1240"/>
                    <a:pt x="977" y="1240"/>
                  </a:cubicBezTo>
                  <a:cubicBezTo>
                    <a:pt x="1727" y="1240"/>
                    <a:pt x="1559" y="28"/>
                    <a:pt x="1559" y="28"/>
                  </a:cubicBezTo>
                  <a:cubicBezTo>
                    <a:pt x="1471" y="9"/>
                    <a:pt x="1387" y="1"/>
                    <a:pt x="1305" y="1"/>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 name="Google Shape;667;p35"/>
            <p:cNvSpPr/>
            <p:nvPr/>
          </p:nvSpPr>
          <p:spPr>
            <a:xfrm>
              <a:off x="2425824" y="1615966"/>
              <a:ext cx="104252" cy="45008"/>
            </a:xfrm>
            <a:custGeom>
              <a:avLst/>
              <a:gdLst/>
              <a:ahLst/>
              <a:cxnLst/>
              <a:rect l="l" t="t" r="r" b="b"/>
              <a:pathLst>
                <a:path w="2129" h="961" extrusionOk="0">
                  <a:moveTo>
                    <a:pt x="1257" y="1"/>
                  </a:moveTo>
                  <a:cubicBezTo>
                    <a:pt x="461" y="1"/>
                    <a:pt x="0" y="960"/>
                    <a:pt x="9" y="960"/>
                  </a:cubicBezTo>
                  <a:cubicBezTo>
                    <a:pt x="545" y="365"/>
                    <a:pt x="1075" y="216"/>
                    <a:pt x="1471" y="216"/>
                  </a:cubicBezTo>
                  <a:cubicBezTo>
                    <a:pt x="1866" y="216"/>
                    <a:pt x="2128" y="365"/>
                    <a:pt x="2128" y="365"/>
                  </a:cubicBezTo>
                  <a:cubicBezTo>
                    <a:pt x="1806" y="101"/>
                    <a:pt x="1514" y="1"/>
                    <a:pt x="1257" y="1"/>
                  </a:cubicBezTo>
                  <a:close/>
                </a:path>
              </a:pathLst>
            </a:custGeom>
            <a:solidFill>
              <a:srgbClr val="E580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 name="Google Shape;668;p35"/>
            <p:cNvSpPr/>
            <p:nvPr/>
          </p:nvSpPr>
          <p:spPr>
            <a:xfrm>
              <a:off x="1834522" y="1208113"/>
              <a:ext cx="628547" cy="694282"/>
            </a:xfrm>
            <a:custGeom>
              <a:avLst/>
              <a:gdLst/>
              <a:ahLst/>
              <a:cxnLst/>
              <a:rect l="l" t="t" r="r" b="b"/>
              <a:pathLst>
                <a:path w="12836" h="14824" extrusionOk="0">
                  <a:moveTo>
                    <a:pt x="6418" y="0"/>
                  </a:moveTo>
                  <a:cubicBezTo>
                    <a:pt x="512" y="0"/>
                    <a:pt x="0" y="4858"/>
                    <a:pt x="0" y="8406"/>
                  </a:cubicBezTo>
                  <a:cubicBezTo>
                    <a:pt x="0" y="11954"/>
                    <a:pt x="2370" y="14824"/>
                    <a:pt x="6418" y="14824"/>
                  </a:cubicBezTo>
                  <a:cubicBezTo>
                    <a:pt x="10513" y="14824"/>
                    <a:pt x="12835" y="11954"/>
                    <a:pt x="12835" y="8406"/>
                  </a:cubicBezTo>
                  <a:cubicBezTo>
                    <a:pt x="12835" y="4858"/>
                    <a:pt x="12323" y="0"/>
                    <a:pt x="6418" y="0"/>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 name="Google Shape;669;p35"/>
            <p:cNvSpPr/>
            <p:nvPr/>
          </p:nvSpPr>
          <p:spPr>
            <a:xfrm>
              <a:off x="2271192" y="1617886"/>
              <a:ext cx="26247" cy="30817"/>
            </a:xfrm>
            <a:custGeom>
              <a:avLst/>
              <a:gdLst/>
              <a:ahLst/>
              <a:cxnLst/>
              <a:rect l="l" t="t" r="r" b="b"/>
              <a:pathLst>
                <a:path w="536" h="658" extrusionOk="0">
                  <a:moveTo>
                    <a:pt x="245" y="0"/>
                  </a:moveTo>
                  <a:cubicBezTo>
                    <a:pt x="114" y="0"/>
                    <a:pt x="0" y="146"/>
                    <a:pt x="0" y="324"/>
                  </a:cubicBezTo>
                  <a:cubicBezTo>
                    <a:pt x="0" y="502"/>
                    <a:pt x="119" y="657"/>
                    <a:pt x="274" y="657"/>
                  </a:cubicBezTo>
                  <a:cubicBezTo>
                    <a:pt x="417" y="657"/>
                    <a:pt x="536" y="502"/>
                    <a:pt x="536" y="324"/>
                  </a:cubicBezTo>
                  <a:cubicBezTo>
                    <a:pt x="536" y="145"/>
                    <a:pt x="417" y="2"/>
                    <a:pt x="274" y="2"/>
                  </a:cubicBezTo>
                  <a:cubicBezTo>
                    <a:pt x="264" y="1"/>
                    <a:pt x="254" y="0"/>
                    <a:pt x="24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 name="Google Shape;670;p35"/>
            <p:cNvSpPr/>
            <p:nvPr/>
          </p:nvSpPr>
          <p:spPr>
            <a:xfrm>
              <a:off x="2264190" y="1567162"/>
              <a:ext cx="55431" cy="19624"/>
            </a:xfrm>
            <a:custGeom>
              <a:avLst/>
              <a:gdLst/>
              <a:ahLst/>
              <a:cxnLst/>
              <a:rect l="l" t="t" r="r" b="b"/>
              <a:pathLst>
                <a:path w="1132" h="419" extrusionOk="0">
                  <a:moveTo>
                    <a:pt x="402" y="1"/>
                  </a:moveTo>
                  <a:cubicBezTo>
                    <a:pt x="155" y="1"/>
                    <a:pt x="0" y="145"/>
                    <a:pt x="0" y="145"/>
                  </a:cubicBezTo>
                  <a:cubicBezTo>
                    <a:pt x="124" y="90"/>
                    <a:pt x="244" y="68"/>
                    <a:pt x="356" y="68"/>
                  </a:cubicBezTo>
                  <a:cubicBezTo>
                    <a:pt x="804" y="68"/>
                    <a:pt x="1131" y="419"/>
                    <a:pt x="1131" y="419"/>
                  </a:cubicBezTo>
                  <a:cubicBezTo>
                    <a:pt x="852" y="92"/>
                    <a:pt x="598" y="1"/>
                    <a:pt x="402" y="1"/>
                  </a:cubicBezTo>
                  <a:close/>
                </a:path>
              </a:pathLst>
            </a:custGeom>
            <a:solidFill>
              <a:srgbClr val="EFA3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 name="Google Shape;671;p35"/>
            <p:cNvSpPr/>
            <p:nvPr/>
          </p:nvSpPr>
          <p:spPr>
            <a:xfrm>
              <a:off x="2230943" y="1494425"/>
              <a:ext cx="132996" cy="77278"/>
            </a:xfrm>
            <a:custGeom>
              <a:avLst/>
              <a:gdLst/>
              <a:ahLst/>
              <a:cxnLst/>
              <a:rect l="l" t="t" r="r" b="b"/>
              <a:pathLst>
                <a:path w="2716" h="1650" extrusionOk="0">
                  <a:moveTo>
                    <a:pt x="1250" y="0"/>
                  </a:moveTo>
                  <a:cubicBezTo>
                    <a:pt x="758" y="0"/>
                    <a:pt x="318" y="260"/>
                    <a:pt x="179" y="686"/>
                  </a:cubicBezTo>
                  <a:cubicBezTo>
                    <a:pt x="0" y="1233"/>
                    <a:pt x="679" y="936"/>
                    <a:pt x="1322" y="1150"/>
                  </a:cubicBezTo>
                  <a:cubicBezTo>
                    <a:pt x="1785" y="1293"/>
                    <a:pt x="2111" y="1650"/>
                    <a:pt x="2325" y="1650"/>
                  </a:cubicBezTo>
                  <a:cubicBezTo>
                    <a:pt x="2414" y="1650"/>
                    <a:pt x="2484" y="1588"/>
                    <a:pt x="2537" y="1424"/>
                  </a:cubicBezTo>
                  <a:cubicBezTo>
                    <a:pt x="2715" y="876"/>
                    <a:pt x="2322" y="269"/>
                    <a:pt x="1679" y="67"/>
                  </a:cubicBezTo>
                  <a:cubicBezTo>
                    <a:pt x="1536" y="22"/>
                    <a:pt x="1391" y="0"/>
                    <a:pt x="125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35"/>
            <p:cNvSpPr/>
            <p:nvPr/>
          </p:nvSpPr>
          <p:spPr>
            <a:xfrm>
              <a:off x="2043799" y="1618542"/>
              <a:ext cx="25120" cy="29600"/>
            </a:xfrm>
            <a:custGeom>
              <a:avLst/>
              <a:gdLst/>
              <a:ahLst/>
              <a:cxnLst/>
              <a:rect l="l" t="t" r="r" b="b"/>
              <a:pathLst>
                <a:path w="513" h="632" extrusionOk="0">
                  <a:moveTo>
                    <a:pt x="251" y="0"/>
                  </a:moveTo>
                  <a:cubicBezTo>
                    <a:pt x="120" y="0"/>
                    <a:pt x="1" y="131"/>
                    <a:pt x="1" y="310"/>
                  </a:cubicBezTo>
                  <a:cubicBezTo>
                    <a:pt x="1" y="477"/>
                    <a:pt x="120" y="631"/>
                    <a:pt x="251" y="631"/>
                  </a:cubicBezTo>
                  <a:cubicBezTo>
                    <a:pt x="382" y="631"/>
                    <a:pt x="513" y="488"/>
                    <a:pt x="513" y="310"/>
                  </a:cubicBezTo>
                  <a:cubicBezTo>
                    <a:pt x="513" y="131"/>
                    <a:pt x="405" y="0"/>
                    <a:pt x="25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 name="Google Shape;673;p35"/>
            <p:cNvSpPr/>
            <p:nvPr/>
          </p:nvSpPr>
          <p:spPr>
            <a:xfrm>
              <a:off x="2017553" y="1578263"/>
              <a:ext cx="52542" cy="22481"/>
            </a:xfrm>
            <a:custGeom>
              <a:avLst/>
              <a:gdLst/>
              <a:ahLst/>
              <a:cxnLst/>
              <a:rect l="l" t="t" r="r" b="b"/>
              <a:pathLst>
                <a:path w="1073" h="480" extrusionOk="0">
                  <a:moveTo>
                    <a:pt x="676" y="1"/>
                  </a:moveTo>
                  <a:cubicBezTo>
                    <a:pt x="108" y="1"/>
                    <a:pt x="1" y="459"/>
                    <a:pt x="1" y="479"/>
                  </a:cubicBezTo>
                  <a:cubicBezTo>
                    <a:pt x="232" y="109"/>
                    <a:pt x="614" y="44"/>
                    <a:pt x="854" y="44"/>
                  </a:cubicBezTo>
                  <a:cubicBezTo>
                    <a:pt x="984" y="44"/>
                    <a:pt x="1072" y="63"/>
                    <a:pt x="1072" y="63"/>
                  </a:cubicBezTo>
                  <a:cubicBezTo>
                    <a:pt x="920" y="19"/>
                    <a:pt x="789" y="1"/>
                    <a:pt x="676" y="1"/>
                  </a:cubicBezTo>
                  <a:close/>
                </a:path>
              </a:pathLst>
            </a:custGeom>
            <a:solidFill>
              <a:srgbClr val="EFA3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 name="Google Shape;674;p35"/>
            <p:cNvSpPr/>
            <p:nvPr/>
          </p:nvSpPr>
          <p:spPr>
            <a:xfrm>
              <a:off x="1965112" y="1500139"/>
              <a:ext cx="131233" cy="76622"/>
            </a:xfrm>
            <a:custGeom>
              <a:avLst/>
              <a:gdLst/>
              <a:ahLst/>
              <a:cxnLst/>
              <a:rect l="l" t="t" r="r" b="b"/>
              <a:pathLst>
                <a:path w="2680" h="1636" extrusionOk="0">
                  <a:moveTo>
                    <a:pt x="1450" y="0"/>
                  </a:moveTo>
                  <a:cubicBezTo>
                    <a:pt x="1315" y="0"/>
                    <a:pt x="1176" y="21"/>
                    <a:pt x="1036" y="64"/>
                  </a:cubicBezTo>
                  <a:cubicBezTo>
                    <a:pt x="393" y="254"/>
                    <a:pt x="0" y="861"/>
                    <a:pt x="167" y="1409"/>
                  </a:cubicBezTo>
                  <a:cubicBezTo>
                    <a:pt x="216" y="1574"/>
                    <a:pt x="284" y="1635"/>
                    <a:pt x="371" y="1635"/>
                  </a:cubicBezTo>
                  <a:cubicBezTo>
                    <a:pt x="582" y="1635"/>
                    <a:pt x="907" y="1282"/>
                    <a:pt x="1369" y="1147"/>
                  </a:cubicBezTo>
                  <a:cubicBezTo>
                    <a:pt x="2024" y="957"/>
                    <a:pt x="2679" y="1266"/>
                    <a:pt x="2512" y="719"/>
                  </a:cubicBezTo>
                  <a:cubicBezTo>
                    <a:pt x="2381" y="278"/>
                    <a:pt x="1948" y="0"/>
                    <a:pt x="145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 name="Google Shape;675;p35"/>
            <p:cNvSpPr/>
            <p:nvPr/>
          </p:nvSpPr>
          <p:spPr>
            <a:xfrm>
              <a:off x="1877660" y="1648096"/>
              <a:ext cx="63021" cy="47444"/>
            </a:xfrm>
            <a:custGeom>
              <a:avLst/>
              <a:gdLst/>
              <a:ahLst/>
              <a:cxnLst/>
              <a:rect l="l" t="t" r="r" b="b"/>
              <a:pathLst>
                <a:path w="1287" h="1013" extrusionOk="0">
                  <a:moveTo>
                    <a:pt x="643" y="0"/>
                  </a:moveTo>
                  <a:cubicBezTo>
                    <a:pt x="286" y="0"/>
                    <a:pt x="0" y="238"/>
                    <a:pt x="0" y="500"/>
                  </a:cubicBezTo>
                  <a:cubicBezTo>
                    <a:pt x="0" y="786"/>
                    <a:pt x="286" y="1012"/>
                    <a:pt x="643" y="1012"/>
                  </a:cubicBezTo>
                  <a:cubicBezTo>
                    <a:pt x="1000" y="1012"/>
                    <a:pt x="1286" y="786"/>
                    <a:pt x="1286" y="500"/>
                  </a:cubicBezTo>
                  <a:cubicBezTo>
                    <a:pt x="1286" y="215"/>
                    <a:pt x="1000" y="0"/>
                    <a:pt x="643" y="0"/>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676;p35"/>
            <p:cNvSpPr/>
            <p:nvPr/>
          </p:nvSpPr>
          <p:spPr>
            <a:xfrm>
              <a:off x="2335875" y="1656433"/>
              <a:ext cx="63021" cy="46929"/>
            </a:xfrm>
            <a:custGeom>
              <a:avLst/>
              <a:gdLst/>
              <a:ahLst/>
              <a:cxnLst/>
              <a:rect l="l" t="t" r="r" b="b"/>
              <a:pathLst>
                <a:path w="1287" h="1002" extrusionOk="0">
                  <a:moveTo>
                    <a:pt x="644" y="1"/>
                  </a:moveTo>
                  <a:cubicBezTo>
                    <a:pt x="286" y="1"/>
                    <a:pt x="1" y="239"/>
                    <a:pt x="1" y="501"/>
                  </a:cubicBezTo>
                  <a:cubicBezTo>
                    <a:pt x="1" y="787"/>
                    <a:pt x="286" y="1001"/>
                    <a:pt x="644" y="1001"/>
                  </a:cubicBezTo>
                  <a:cubicBezTo>
                    <a:pt x="1001" y="1001"/>
                    <a:pt x="1286" y="787"/>
                    <a:pt x="1286" y="501"/>
                  </a:cubicBezTo>
                  <a:cubicBezTo>
                    <a:pt x="1286" y="215"/>
                    <a:pt x="1001" y="1"/>
                    <a:pt x="644" y="1"/>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677;p35"/>
            <p:cNvSpPr/>
            <p:nvPr/>
          </p:nvSpPr>
          <p:spPr>
            <a:xfrm>
              <a:off x="2145842" y="1648705"/>
              <a:ext cx="76977" cy="56858"/>
            </a:xfrm>
            <a:custGeom>
              <a:avLst/>
              <a:gdLst/>
              <a:ahLst/>
              <a:cxnLst/>
              <a:rect l="l" t="t" r="r" b="b"/>
              <a:pathLst>
                <a:path w="1572" h="1214" extrusionOk="0">
                  <a:moveTo>
                    <a:pt x="874" y="1"/>
                  </a:moveTo>
                  <a:cubicBezTo>
                    <a:pt x="470" y="1"/>
                    <a:pt x="0" y="106"/>
                    <a:pt x="0" y="106"/>
                  </a:cubicBezTo>
                  <a:lnTo>
                    <a:pt x="0" y="1214"/>
                  </a:lnTo>
                  <a:cubicBezTo>
                    <a:pt x="619" y="1214"/>
                    <a:pt x="1572" y="583"/>
                    <a:pt x="1429" y="190"/>
                  </a:cubicBezTo>
                  <a:cubicBezTo>
                    <a:pt x="1368" y="45"/>
                    <a:pt x="1135" y="1"/>
                    <a:pt x="874" y="1"/>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 name="Google Shape;678;p35"/>
            <p:cNvSpPr/>
            <p:nvPr/>
          </p:nvSpPr>
          <p:spPr>
            <a:xfrm>
              <a:off x="2145842" y="1645848"/>
              <a:ext cx="74088" cy="59527"/>
            </a:xfrm>
            <a:custGeom>
              <a:avLst/>
              <a:gdLst/>
              <a:ahLst/>
              <a:cxnLst/>
              <a:rect l="l" t="t" r="r" b="b"/>
              <a:pathLst>
                <a:path w="1513" h="1271" extrusionOk="0">
                  <a:moveTo>
                    <a:pt x="846" y="1"/>
                  </a:moveTo>
                  <a:cubicBezTo>
                    <a:pt x="548" y="13"/>
                    <a:pt x="274" y="72"/>
                    <a:pt x="0" y="167"/>
                  </a:cubicBezTo>
                  <a:cubicBezTo>
                    <a:pt x="286" y="132"/>
                    <a:pt x="572" y="120"/>
                    <a:pt x="846" y="84"/>
                  </a:cubicBezTo>
                  <a:cubicBezTo>
                    <a:pt x="1000" y="84"/>
                    <a:pt x="1131" y="108"/>
                    <a:pt x="1250" y="144"/>
                  </a:cubicBezTo>
                  <a:cubicBezTo>
                    <a:pt x="1310" y="179"/>
                    <a:pt x="1357" y="203"/>
                    <a:pt x="1369" y="251"/>
                  </a:cubicBezTo>
                  <a:cubicBezTo>
                    <a:pt x="1369" y="298"/>
                    <a:pt x="1381" y="346"/>
                    <a:pt x="1357" y="406"/>
                  </a:cubicBezTo>
                  <a:cubicBezTo>
                    <a:pt x="1310" y="525"/>
                    <a:pt x="1215" y="620"/>
                    <a:pt x="1119" y="715"/>
                  </a:cubicBezTo>
                  <a:cubicBezTo>
                    <a:pt x="1024" y="822"/>
                    <a:pt x="905" y="894"/>
                    <a:pt x="786" y="965"/>
                  </a:cubicBezTo>
                  <a:cubicBezTo>
                    <a:pt x="548" y="1096"/>
                    <a:pt x="286" y="1215"/>
                    <a:pt x="0" y="1263"/>
                  </a:cubicBezTo>
                  <a:cubicBezTo>
                    <a:pt x="41" y="1268"/>
                    <a:pt x="83" y="1270"/>
                    <a:pt x="124" y="1270"/>
                  </a:cubicBezTo>
                  <a:cubicBezTo>
                    <a:pt x="371" y="1270"/>
                    <a:pt x="620" y="1184"/>
                    <a:pt x="834" y="1072"/>
                  </a:cubicBezTo>
                  <a:cubicBezTo>
                    <a:pt x="965" y="1013"/>
                    <a:pt x="1084" y="918"/>
                    <a:pt x="1203" y="834"/>
                  </a:cubicBezTo>
                  <a:cubicBezTo>
                    <a:pt x="1310" y="739"/>
                    <a:pt x="1429" y="620"/>
                    <a:pt x="1488" y="477"/>
                  </a:cubicBezTo>
                  <a:cubicBezTo>
                    <a:pt x="1512" y="406"/>
                    <a:pt x="1512" y="298"/>
                    <a:pt x="1488" y="203"/>
                  </a:cubicBezTo>
                  <a:cubicBezTo>
                    <a:pt x="1453" y="120"/>
                    <a:pt x="1369" y="72"/>
                    <a:pt x="1298" y="48"/>
                  </a:cubicBezTo>
                  <a:cubicBezTo>
                    <a:pt x="1143" y="1"/>
                    <a:pt x="1000" y="1"/>
                    <a:pt x="846" y="1"/>
                  </a:cubicBezTo>
                  <a:close/>
                </a:path>
              </a:pathLst>
            </a:custGeom>
            <a:solidFill>
              <a:srgbClr val="E580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 name="Google Shape;679;p35"/>
            <p:cNvSpPr/>
            <p:nvPr/>
          </p:nvSpPr>
          <p:spPr>
            <a:xfrm>
              <a:off x="2056040" y="1713902"/>
              <a:ext cx="92157" cy="49036"/>
            </a:xfrm>
            <a:custGeom>
              <a:avLst/>
              <a:gdLst/>
              <a:ahLst/>
              <a:cxnLst/>
              <a:rect l="l" t="t" r="r" b="b"/>
              <a:pathLst>
                <a:path w="1882" h="1047" extrusionOk="0">
                  <a:moveTo>
                    <a:pt x="1" y="0"/>
                  </a:moveTo>
                  <a:cubicBezTo>
                    <a:pt x="1" y="0"/>
                    <a:pt x="240" y="1046"/>
                    <a:pt x="829" y="1046"/>
                  </a:cubicBezTo>
                  <a:cubicBezTo>
                    <a:pt x="1101" y="1046"/>
                    <a:pt x="1449" y="822"/>
                    <a:pt x="1882" y="167"/>
                  </a:cubicBez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680;p35"/>
            <p:cNvSpPr/>
            <p:nvPr/>
          </p:nvSpPr>
          <p:spPr>
            <a:xfrm>
              <a:off x="1801862" y="1234294"/>
              <a:ext cx="693233" cy="367561"/>
            </a:xfrm>
            <a:custGeom>
              <a:avLst/>
              <a:gdLst/>
              <a:ahLst/>
              <a:cxnLst/>
              <a:rect l="l" t="t" r="r" b="b"/>
              <a:pathLst>
                <a:path w="14157" h="7848" extrusionOk="0">
                  <a:moveTo>
                    <a:pt x="7073" y="1"/>
                  </a:moveTo>
                  <a:cubicBezTo>
                    <a:pt x="0" y="1"/>
                    <a:pt x="667" y="6347"/>
                    <a:pt x="667" y="7847"/>
                  </a:cubicBezTo>
                  <a:cubicBezTo>
                    <a:pt x="667" y="7847"/>
                    <a:pt x="683" y="7848"/>
                    <a:pt x="713" y="7848"/>
                  </a:cubicBezTo>
                  <a:cubicBezTo>
                    <a:pt x="1244" y="7848"/>
                    <a:pt x="6130" y="7730"/>
                    <a:pt x="4418" y="3370"/>
                  </a:cubicBezTo>
                  <a:lnTo>
                    <a:pt x="4418" y="3370"/>
                  </a:lnTo>
                  <a:cubicBezTo>
                    <a:pt x="4418" y="3371"/>
                    <a:pt x="8335" y="6609"/>
                    <a:pt x="13490" y="7383"/>
                  </a:cubicBezTo>
                  <a:cubicBezTo>
                    <a:pt x="13490" y="7383"/>
                    <a:pt x="14157" y="1"/>
                    <a:pt x="7073" y="1"/>
                  </a:cubicBezTo>
                  <a:close/>
                </a:path>
              </a:pathLst>
            </a:custGeom>
            <a:solidFill>
              <a:srgbClr val="EFA3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 name="Google Shape;681;p35"/>
            <p:cNvSpPr/>
            <p:nvPr/>
          </p:nvSpPr>
          <p:spPr>
            <a:xfrm>
              <a:off x="1801911" y="1199167"/>
              <a:ext cx="710127" cy="402687"/>
            </a:xfrm>
            <a:custGeom>
              <a:avLst/>
              <a:gdLst/>
              <a:ahLst/>
              <a:cxnLst/>
              <a:rect l="l" t="t" r="r" b="b"/>
              <a:pathLst>
                <a:path w="14502" h="8598" extrusionOk="0">
                  <a:moveTo>
                    <a:pt x="7054" y="1"/>
                  </a:moveTo>
                  <a:cubicBezTo>
                    <a:pt x="1" y="1"/>
                    <a:pt x="666" y="6967"/>
                    <a:pt x="666" y="8597"/>
                  </a:cubicBezTo>
                  <a:cubicBezTo>
                    <a:pt x="666" y="8597"/>
                    <a:pt x="680" y="8597"/>
                    <a:pt x="705" y="8597"/>
                  </a:cubicBezTo>
                  <a:cubicBezTo>
                    <a:pt x="1198" y="8597"/>
                    <a:pt x="6137" y="8479"/>
                    <a:pt x="4417" y="3692"/>
                  </a:cubicBezTo>
                  <a:lnTo>
                    <a:pt x="4417" y="3692"/>
                  </a:lnTo>
                  <a:cubicBezTo>
                    <a:pt x="4417" y="3692"/>
                    <a:pt x="8334" y="7240"/>
                    <a:pt x="13489" y="8097"/>
                  </a:cubicBezTo>
                  <a:cubicBezTo>
                    <a:pt x="13489" y="8097"/>
                    <a:pt x="14501" y="1"/>
                    <a:pt x="7072" y="1"/>
                  </a:cubicBezTo>
                  <a:cubicBezTo>
                    <a:pt x="7066" y="1"/>
                    <a:pt x="7060" y="1"/>
                    <a:pt x="705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82" name="Google Shape;682;p35"/>
          <p:cNvSpPr/>
          <p:nvPr/>
        </p:nvSpPr>
        <p:spPr>
          <a:xfrm rot="10673382">
            <a:off x="4006195" y="-759748"/>
            <a:ext cx="1295379" cy="1295379"/>
          </a:xfrm>
          <a:prstGeom prst="blockArc">
            <a:avLst>
              <a:gd name="adj1" fmla="val 10800000"/>
              <a:gd name="adj2" fmla="val 263922"/>
              <a:gd name="adj3" fmla="val 11651"/>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35"/>
          <p:cNvSpPr/>
          <p:nvPr/>
        </p:nvSpPr>
        <p:spPr>
          <a:xfrm>
            <a:off x="8254700" y="1724400"/>
            <a:ext cx="1409700" cy="2001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35"/>
          <p:cNvSpPr/>
          <p:nvPr/>
        </p:nvSpPr>
        <p:spPr>
          <a:xfrm rot="3089">
            <a:off x="8615098" y="4764963"/>
            <a:ext cx="333900" cy="288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3" name="Picture 2" descr="Unidad de Gestión Pensional y Parafiscales - G Suite SSO, Ingreso a G Suite">
            <a:extLst>
              <a:ext uri="{FF2B5EF4-FFF2-40B4-BE49-F238E27FC236}">
                <a16:creationId xmlns:a16="http://schemas.microsoft.com/office/drawing/2014/main" id="{99D94BC6-D334-45F1-88DA-21FB500BD4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42" y="0"/>
            <a:ext cx="994008" cy="39143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613"/>
        <p:cNvGrpSpPr/>
        <p:nvPr/>
      </p:nvGrpSpPr>
      <p:grpSpPr>
        <a:xfrm>
          <a:off x="0" y="0"/>
          <a:ext cx="0" cy="0"/>
          <a:chOff x="0" y="0"/>
          <a:chExt cx="0" cy="0"/>
        </a:xfrm>
      </p:grpSpPr>
      <p:pic>
        <p:nvPicPr>
          <p:cNvPr id="1026" name="Picture 2" descr="Pensión de sobrevivientes - Es tu futuro abogados">
            <a:extLst>
              <a:ext uri="{FF2B5EF4-FFF2-40B4-BE49-F238E27FC236}">
                <a16:creationId xmlns:a16="http://schemas.microsoft.com/office/drawing/2014/main" id="{49D72682-2FF8-4BBC-815A-E2E96F5C286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1837" t="7416" r="8827"/>
          <a:stretch/>
        </p:blipFill>
        <p:spPr bwMode="auto">
          <a:xfrm>
            <a:off x="314484" y="1017599"/>
            <a:ext cx="5010501" cy="3360227"/>
          </a:xfrm>
          <a:prstGeom prst="rect">
            <a:avLst/>
          </a:prstGeom>
          <a:noFill/>
          <a:extLst>
            <a:ext uri="{909E8E84-426E-40DD-AFC4-6F175D3DCCD1}">
              <a14:hiddenFill xmlns:a14="http://schemas.microsoft.com/office/drawing/2010/main">
                <a:solidFill>
                  <a:srgbClr val="FFFFFF"/>
                </a:solidFill>
              </a14:hiddenFill>
            </a:ext>
          </a:extLst>
        </p:spPr>
      </p:pic>
      <p:sp>
        <p:nvSpPr>
          <p:cNvPr id="615" name="Google Shape;615;p35"/>
          <p:cNvSpPr/>
          <p:nvPr/>
        </p:nvSpPr>
        <p:spPr>
          <a:xfrm>
            <a:off x="1264400" y="4863725"/>
            <a:ext cx="2399256" cy="125424"/>
          </a:xfrm>
          <a:custGeom>
            <a:avLst/>
            <a:gdLst/>
            <a:ahLst/>
            <a:cxnLst/>
            <a:rect l="l" t="t" r="r" b="b"/>
            <a:pathLst>
              <a:path w="43518" h="2347" extrusionOk="0">
                <a:moveTo>
                  <a:pt x="21753" y="1"/>
                </a:moveTo>
                <a:cubicBezTo>
                  <a:pt x="9728" y="1"/>
                  <a:pt x="1" y="537"/>
                  <a:pt x="1" y="1180"/>
                </a:cubicBezTo>
                <a:cubicBezTo>
                  <a:pt x="1" y="1834"/>
                  <a:pt x="9740" y="2346"/>
                  <a:pt x="21753" y="2346"/>
                </a:cubicBezTo>
                <a:cubicBezTo>
                  <a:pt x="33779" y="2346"/>
                  <a:pt x="43518" y="1811"/>
                  <a:pt x="43518" y="1180"/>
                </a:cubicBezTo>
                <a:cubicBezTo>
                  <a:pt x="43518" y="537"/>
                  <a:pt x="33779" y="13"/>
                  <a:pt x="21753" y="1"/>
                </a:cubicBezTo>
                <a:close/>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16" name="Google Shape;616;p35"/>
          <p:cNvSpPr txBox="1">
            <a:spLocks noGrp="1"/>
          </p:cNvSpPr>
          <p:nvPr>
            <p:ph type="title"/>
          </p:nvPr>
        </p:nvSpPr>
        <p:spPr>
          <a:xfrm>
            <a:off x="5332959" y="2419331"/>
            <a:ext cx="2820000" cy="1469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Capítulo 3</a:t>
            </a:r>
            <a:br>
              <a:rPr lang="en" dirty="0"/>
            </a:br>
            <a:r>
              <a:rPr lang="en" sz="1800" dirty="0"/>
              <a:t>Sistema general de Salud</a:t>
            </a:r>
            <a:endParaRPr dirty="0"/>
          </a:p>
        </p:txBody>
      </p:sp>
      <p:sp>
        <p:nvSpPr>
          <p:cNvPr id="617" name="Google Shape;617;p35"/>
          <p:cNvSpPr/>
          <p:nvPr/>
        </p:nvSpPr>
        <p:spPr>
          <a:xfrm rot="768178">
            <a:off x="6074955" y="997496"/>
            <a:ext cx="1336008" cy="1444178"/>
          </a:xfrm>
          <a:custGeom>
            <a:avLst/>
            <a:gdLst/>
            <a:ahLst/>
            <a:cxnLst/>
            <a:rect l="l" t="t" r="r" b="b"/>
            <a:pathLst>
              <a:path w="45600" h="49292" extrusionOk="0">
                <a:moveTo>
                  <a:pt x="34416" y="1"/>
                </a:moveTo>
                <a:cubicBezTo>
                  <a:pt x="34122" y="1"/>
                  <a:pt x="33824" y="30"/>
                  <a:pt x="33524" y="90"/>
                </a:cubicBezTo>
                <a:lnTo>
                  <a:pt x="4170" y="5560"/>
                </a:lnTo>
                <a:cubicBezTo>
                  <a:pt x="1668" y="5994"/>
                  <a:pt x="0" y="8429"/>
                  <a:pt x="501" y="10931"/>
                </a:cubicBezTo>
                <a:lnTo>
                  <a:pt x="6738" y="44455"/>
                </a:lnTo>
                <a:cubicBezTo>
                  <a:pt x="7149" y="46657"/>
                  <a:pt x="9085" y="48213"/>
                  <a:pt x="11249" y="48213"/>
                </a:cubicBezTo>
                <a:cubicBezTo>
                  <a:pt x="11544" y="48213"/>
                  <a:pt x="11842" y="48184"/>
                  <a:pt x="12142" y="48124"/>
                </a:cubicBezTo>
                <a:lnTo>
                  <a:pt x="30222" y="44755"/>
                </a:lnTo>
                <a:lnTo>
                  <a:pt x="38027" y="49292"/>
                </a:lnTo>
                <a:lnTo>
                  <a:pt x="39528" y="42987"/>
                </a:lnTo>
                <a:lnTo>
                  <a:pt x="41530" y="42620"/>
                </a:lnTo>
                <a:cubicBezTo>
                  <a:pt x="43932" y="42153"/>
                  <a:pt x="45599" y="39785"/>
                  <a:pt x="45166" y="37283"/>
                </a:cubicBezTo>
                <a:lnTo>
                  <a:pt x="38895" y="3759"/>
                </a:lnTo>
                <a:cubicBezTo>
                  <a:pt x="38484" y="1557"/>
                  <a:pt x="36574" y="1"/>
                  <a:pt x="344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18" name="Google Shape;618;p35"/>
          <p:cNvSpPr txBox="1">
            <a:spLocks noGrp="1"/>
          </p:cNvSpPr>
          <p:nvPr>
            <p:ph type="title" idx="2"/>
          </p:nvPr>
        </p:nvSpPr>
        <p:spPr>
          <a:xfrm>
            <a:off x="6108169" y="1308725"/>
            <a:ext cx="1269600" cy="669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03</a:t>
            </a:r>
            <a:endParaRPr dirty="0"/>
          </a:p>
        </p:txBody>
      </p:sp>
      <p:sp>
        <p:nvSpPr>
          <p:cNvPr id="682" name="Google Shape;682;p35"/>
          <p:cNvSpPr/>
          <p:nvPr/>
        </p:nvSpPr>
        <p:spPr>
          <a:xfrm rot="10673382">
            <a:off x="4006195" y="-759748"/>
            <a:ext cx="1295379" cy="1295379"/>
          </a:xfrm>
          <a:prstGeom prst="blockArc">
            <a:avLst>
              <a:gd name="adj1" fmla="val 10800000"/>
              <a:gd name="adj2" fmla="val 263922"/>
              <a:gd name="adj3" fmla="val 11651"/>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83" name="Google Shape;683;p35"/>
          <p:cNvSpPr/>
          <p:nvPr/>
        </p:nvSpPr>
        <p:spPr>
          <a:xfrm>
            <a:off x="8254700" y="1724400"/>
            <a:ext cx="1409700" cy="2001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84" name="Google Shape;684;p35"/>
          <p:cNvSpPr/>
          <p:nvPr/>
        </p:nvSpPr>
        <p:spPr>
          <a:xfrm rot="3089">
            <a:off x="8615098" y="4764963"/>
            <a:ext cx="333900" cy="288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pic>
        <p:nvPicPr>
          <p:cNvPr id="73" name="Picture 2" descr="Unidad de Gestión Pensional y Parafiscales - G Suite SSO, Ingreso a G Suite">
            <a:extLst>
              <a:ext uri="{FF2B5EF4-FFF2-40B4-BE49-F238E27FC236}">
                <a16:creationId xmlns:a16="http://schemas.microsoft.com/office/drawing/2014/main" id="{99D94BC6-D334-45F1-88DA-21FB500BD4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542" y="0"/>
            <a:ext cx="994008" cy="3914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107520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571;p53">
            <a:extLst>
              <a:ext uri="{FF2B5EF4-FFF2-40B4-BE49-F238E27FC236}">
                <a16:creationId xmlns:a16="http://schemas.microsoft.com/office/drawing/2014/main" id="{F768931F-78C4-4FBF-B065-98DCFAAB7BA8}"/>
              </a:ext>
            </a:extLst>
          </p:cNvPr>
          <p:cNvSpPr/>
          <p:nvPr/>
        </p:nvSpPr>
        <p:spPr>
          <a:xfrm flipH="1">
            <a:off x="554307" y="2571750"/>
            <a:ext cx="8035384" cy="1733118"/>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endParaRPr lang="es-CO" sz="1600" dirty="0">
              <a:solidFill>
                <a:schemeClr val="tx1">
                  <a:lumMod val="50000"/>
                </a:schemeClr>
              </a:solidFill>
              <a:latin typeface="Alegreya Sans ExtraBold"/>
            </a:endParaRPr>
          </a:p>
        </p:txBody>
      </p:sp>
      <p:sp>
        <p:nvSpPr>
          <p:cNvPr id="2" name="Título 1">
            <a:extLst>
              <a:ext uri="{FF2B5EF4-FFF2-40B4-BE49-F238E27FC236}">
                <a16:creationId xmlns:a16="http://schemas.microsoft.com/office/drawing/2014/main" id="{C9783512-0E65-41E4-A3F5-1CBA81BD1196}"/>
              </a:ext>
            </a:extLst>
          </p:cNvPr>
          <p:cNvSpPr>
            <a:spLocks noGrp="1"/>
          </p:cNvSpPr>
          <p:nvPr>
            <p:ph type="title"/>
          </p:nvPr>
        </p:nvSpPr>
        <p:spPr/>
        <p:txBody>
          <a:bodyPr/>
          <a:lstStyle/>
          <a:p>
            <a:r>
              <a:rPr lang="es-MX" dirty="0"/>
              <a:t>Qué es el sistema general de salud?</a:t>
            </a:r>
            <a:endParaRPr lang="en-US" dirty="0"/>
          </a:p>
        </p:txBody>
      </p:sp>
      <p:sp>
        <p:nvSpPr>
          <p:cNvPr id="6" name="Flecha: a la derecha 5">
            <a:extLst>
              <a:ext uri="{FF2B5EF4-FFF2-40B4-BE49-F238E27FC236}">
                <a16:creationId xmlns:a16="http://schemas.microsoft.com/office/drawing/2014/main" id="{804B469F-4F67-4880-98B8-1CBC893DF6D5}"/>
              </a:ext>
            </a:extLst>
          </p:cNvPr>
          <p:cNvSpPr/>
          <p:nvPr/>
        </p:nvSpPr>
        <p:spPr>
          <a:xfrm>
            <a:off x="8316221" y="1859146"/>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dirty="0">
                <a:solidFill>
                  <a:schemeClr val="tx1">
                    <a:lumMod val="50000"/>
                  </a:schemeClr>
                </a:solidFill>
              </a:rPr>
              <a:t>Transición</a:t>
            </a:r>
            <a:endParaRPr lang="en-US" sz="900" dirty="0">
              <a:solidFill>
                <a:schemeClr val="tx1">
                  <a:lumMod val="50000"/>
                </a:schemeClr>
              </a:solidFill>
            </a:endParaRPr>
          </a:p>
        </p:txBody>
      </p:sp>
      <p:sp>
        <p:nvSpPr>
          <p:cNvPr id="7" name="CuadroTexto 6">
            <a:extLst>
              <a:ext uri="{FF2B5EF4-FFF2-40B4-BE49-F238E27FC236}">
                <a16:creationId xmlns:a16="http://schemas.microsoft.com/office/drawing/2014/main" id="{07732FD6-C42E-4E87-AF3D-1526038BDE31}"/>
              </a:ext>
            </a:extLst>
          </p:cNvPr>
          <p:cNvSpPr txBox="1"/>
          <p:nvPr/>
        </p:nvSpPr>
        <p:spPr>
          <a:xfrm>
            <a:off x="886146" y="2707495"/>
            <a:ext cx="7371707" cy="1600438"/>
          </a:xfrm>
          <a:prstGeom prst="rect">
            <a:avLst/>
          </a:prstGeom>
          <a:noFill/>
        </p:spPr>
        <p:txBody>
          <a:bodyPr wrap="square">
            <a:spAutoFit/>
          </a:bodyPr>
          <a:lstStyle/>
          <a:p>
            <a:pPr algn="just"/>
            <a:r>
              <a:rPr lang="es-ES" dirty="0"/>
              <a:t>El sistema de salud es el conjunto de principios y normas de política pública articuladas, instituciones competencias y procedimientos, facultades, obligaciones, derechos y deberes, controles y evaluación que el Estado Colombiano dispone para la garantía y materialización del derecho fundamental a la Salud.</a:t>
            </a:r>
          </a:p>
          <a:p>
            <a:pPr algn="just"/>
            <a:endParaRPr lang="es-ES" dirty="0"/>
          </a:p>
          <a:p>
            <a:pPr algn="just"/>
            <a:r>
              <a:rPr lang="es-ES" dirty="0"/>
              <a:t>Es un servicio público esencial y obligatorio cuyo objeto es garantizar el accedo de toda la población colombiana al cuidado, desarrollo y atención de salud.</a:t>
            </a:r>
          </a:p>
        </p:txBody>
      </p:sp>
    </p:spTree>
    <p:extLst>
      <p:ext uri="{BB962C8B-B14F-4D97-AF65-F5344CB8AC3E}">
        <p14:creationId xmlns:p14="http://schemas.microsoft.com/office/powerpoint/2010/main" val="75470455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571;p53">
            <a:extLst>
              <a:ext uri="{FF2B5EF4-FFF2-40B4-BE49-F238E27FC236}">
                <a16:creationId xmlns:a16="http://schemas.microsoft.com/office/drawing/2014/main" id="{F768931F-78C4-4FBF-B065-98DCFAAB7BA8}"/>
              </a:ext>
            </a:extLst>
          </p:cNvPr>
          <p:cNvSpPr/>
          <p:nvPr/>
        </p:nvSpPr>
        <p:spPr>
          <a:xfrm flipH="1">
            <a:off x="554308" y="2097309"/>
            <a:ext cx="8035384" cy="1302231"/>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endParaRPr lang="es-CO" sz="1600" dirty="0">
              <a:solidFill>
                <a:schemeClr val="tx1">
                  <a:lumMod val="50000"/>
                </a:schemeClr>
              </a:solidFill>
              <a:latin typeface="Alegreya Sans ExtraBold"/>
            </a:endParaRPr>
          </a:p>
        </p:txBody>
      </p:sp>
      <p:sp>
        <p:nvSpPr>
          <p:cNvPr id="2" name="Título 1">
            <a:extLst>
              <a:ext uri="{FF2B5EF4-FFF2-40B4-BE49-F238E27FC236}">
                <a16:creationId xmlns:a16="http://schemas.microsoft.com/office/drawing/2014/main" id="{C9783512-0E65-41E4-A3F5-1CBA81BD1196}"/>
              </a:ext>
            </a:extLst>
          </p:cNvPr>
          <p:cNvSpPr>
            <a:spLocks noGrp="1"/>
          </p:cNvSpPr>
          <p:nvPr>
            <p:ph type="title"/>
          </p:nvPr>
        </p:nvSpPr>
        <p:spPr/>
        <p:txBody>
          <a:bodyPr/>
          <a:lstStyle/>
          <a:p>
            <a:r>
              <a:rPr lang="es-MX" dirty="0"/>
              <a:t>Qué objetivo tiene el sistema general de salud?</a:t>
            </a:r>
            <a:endParaRPr lang="en-US" dirty="0"/>
          </a:p>
        </p:txBody>
      </p:sp>
      <p:sp>
        <p:nvSpPr>
          <p:cNvPr id="6" name="Flecha: a la derecha 5">
            <a:extLst>
              <a:ext uri="{FF2B5EF4-FFF2-40B4-BE49-F238E27FC236}">
                <a16:creationId xmlns:a16="http://schemas.microsoft.com/office/drawing/2014/main" id="{804B469F-4F67-4880-98B8-1CBC893DF6D5}"/>
              </a:ext>
            </a:extLst>
          </p:cNvPr>
          <p:cNvSpPr/>
          <p:nvPr/>
        </p:nvSpPr>
        <p:spPr>
          <a:xfrm>
            <a:off x="8316221" y="1859146"/>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dirty="0">
                <a:solidFill>
                  <a:schemeClr val="tx1">
                    <a:lumMod val="50000"/>
                  </a:schemeClr>
                </a:solidFill>
              </a:rPr>
              <a:t>Transición</a:t>
            </a:r>
            <a:endParaRPr lang="en-US" sz="900" dirty="0">
              <a:solidFill>
                <a:schemeClr val="tx1">
                  <a:lumMod val="50000"/>
                </a:schemeClr>
              </a:solidFill>
            </a:endParaRPr>
          </a:p>
        </p:txBody>
      </p:sp>
      <p:sp>
        <p:nvSpPr>
          <p:cNvPr id="7" name="CuadroTexto 6">
            <a:extLst>
              <a:ext uri="{FF2B5EF4-FFF2-40B4-BE49-F238E27FC236}">
                <a16:creationId xmlns:a16="http://schemas.microsoft.com/office/drawing/2014/main" id="{07732FD6-C42E-4E87-AF3D-1526038BDE31}"/>
              </a:ext>
            </a:extLst>
          </p:cNvPr>
          <p:cNvSpPr txBox="1"/>
          <p:nvPr/>
        </p:nvSpPr>
        <p:spPr>
          <a:xfrm>
            <a:off x="886146" y="2229989"/>
            <a:ext cx="7371707" cy="1169551"/>
          </a:xfrm>
          <a:prstGeom prst="rect">
            <a:avLst/>
          </a:prstGeom>
          <a:noFill/>
        </p:spPr>
        <p:txBody>
          <a:bodyPr wrap="square">
            <a:spAutoFit/>
          </a:bodyPr>
          <a:lstStyle/>
          <a:p>
            <a:pPr algn="just"/>
            <a:r>
              <a:rPr lang="es-ES" dirty="0"/>
              <a:t>El Sistema General de Seguridad Social en Salud tiene como objetivo regular el servicio público esencial de salud y crear condiciones de acceso en toda la población al servicio en todos los niveles de atención, para garantizar el cubrimiento de la atención de los servicios previstos en el plan de beneficios de salud (Mintrabajo, 2021)</a:t>
            </a:r>
          </a:p>
          <a:p>
            <a:pPr algn="just"/>
            <a:endParaRPr lang="es-ES" dirty="0"/>
          </a:p>
        </p:txBody>
      </p:sp>
      <p:sp>
        <p:nvSpPr>
          <p:cNvPr id="9" name="Google Shape;1571;p53">
            <a:extLst>
              <a:ext uri="{FF2B5EF4-FFF2-40B4-BE49-F238E27FC236}">
                <a16:creationId xmlns:a16="http://schemas.microsoft.com/office/drawing/2014/main" id="{B3E637EC-E1D9-44C3-9E66-70CA55F74501}"/>
              </a:ext>
            </a:extLst>
          </p:cNvPr>
          <p:cNvSpPr/>
          <p:nvPr/>
        </p:nvSpPr>
        <p:spPr>
          <a:xfrm flipH="1">
            <a:off x="779821" y="3591919"/>
            <a:ext cx="2369778" cy="1302231"/>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algn="ctr"/>
            <a:r>
              <a:rPr lang="es-ES" sz="1200" b="1" i="0" dirty="0">
                <a:solidFill>
                  <a:schemeClr val="tx1">
                    <a:lumMod val="50000"/>
                  </a:schemeClr>
                </a:solidFill>
                <a:effectLst/>
                <a:latin typeface="Segoe UI" panose="020B0502040204020203" pitchFamily="34" charset="0"/>
              </a:rPr>
              <a:t>Cubrimiento en salud</a:t>
            </a:r>
            <a:endParaRPr lang="es-ES" sz="1200" b="0" i="0" dirty="0">
              <a:solidFill>
                <a:schemeClr val="tx1">
                  <a:lumMod val="50000"/>
                </a:schemeClr>
              </a:solidFill>
              <a:effectLst/>
              <a:latin typeface="Segoe UI" panose="020B0502040204020203" pitchFamily="34" charset="0"/>
            </a:endParaRPr>
          </a:p>
          <a:p>
            <a:pPr algn="ctr"/>
            <a:r>
              <a:rPr lang="es-ES" sz="1200" b="0" i="0" dirty="0">
                <a:solidFill>
                  <a:schemeClr val="tx1">
                    <a:lumMod val="50000"/>
                  </a:schemeClr>
                </a:solidFill>
                <a:effectLst/>
                <a:latin typeface="Segoe UI" panose="020B0502040204020203" pitchFamily="34" charset="0"/>
              </a:rPr>
              <a:t>Para Cotizantes y Beneficiarios</a:t>
            </a:r>
          </a:p>
        </p:txBody>
      </p:sp>
      <p:sp>
        <p:nvSpPr>
          <p:cNvPr id="11" name="Google Shape;1571;p53">
            <a:extLst>
              <a:ext uri="{FF2B5EF4-FFF2-40B4-BE49-F238E27FC236}">
                <a16:creationId xmlns:a16="http://schemas.microsoft.com/office/drawing/2014/main" id="{0147811B-CE14-42DC-90C9-B5787EAF5025}"/>
              </a:ext>
            </a:extLst>
          </p:cNvPr>
          <p:cNvSpPr/>
          <p:nvPr/>
        </p:nvSpPr>
        <p:spPr>
          <a:xfrm flipH="1">
            <a:off x="3387112" y="3591920"/>
            <a:ext cx="2369778" cy="1302231"/>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algn="ctr"/>
            <a:r>
              <a:rPr lang="es-CO" sz="1200" b="1" i="0" dirty="0">
                <a:solidFill>
                  <a:schemeClr val="tx1">
                    <a:lumMod val="50000"/>
                  </a:schemeClr>
                </a:solidFill>
                <a:effectLst/>
                <a:latin typeface="Segoe UI" panose="020B0502040204020203" pitchFamily="34" charset="0"/>
              </a:rPr>
              <a:t>Prestaciones asistenciales</a:t>
            </a:r>
            <a:endParaRPr lang="es-CO" sz="1200" b="0" i="0" dirty="0">
              <a:solidFill>
                <a:schemeClr val="tx1">
                  <a:lumMod val="50000"/>
                </a:schemeClr>
              </a:solidFill>
              <a:effectLst/>
              <a:latin typeface="Segoe UI" panose="020B0502040204020203" pitchFamily="34" charset="0"/>
            </a:endParaRPr>
          </a:p>
          <a:p>
            <a:pPr algn="ctr"/>
            <a:r>
              <a:rPr lang="es-CO" sz="1200" b="0" i="0" dirty="0">
                <a:solidFill>
                  <a:schemeClr val="tx1">
                    <a:lumMod val="50000"/>
                  </a:schemeClr>
                </a:solidFill>
                <a:effectLst/>
                <a:latin typeface="Segoe UI" panose="020B0502040204020203" pitchFamily="34" charset="0"/>
              </a:rPr>
              <a:t>Para Cotizantes:</a:t>
            </a:r>
          </a:p>
        </p:txBody>
      </p:sp>
      <p:sp>
        <p:nvSpPr>
          <p:cNvPr id="12" name="Google Shape;1571;p53">
            <a:extLst>
              <a:ext uri="{FF2B5EF4-FFF2-40B4-BE49-F238E27FC236}">
                <a16:creationId xmlns:a16="http://schemas.microsoft.com/office/drawing/2014/main" id="{FC587073-73CA-40F4-8E7A-9634562DAB37}"/>
              </a:ext>
            </a:extLst>
          </p:cNvPr>
          <p:cNvSpPr/>
          <p:nvPr/>
        </p:nvSpPr>
        <p:spPr>
          <a:xfrm flipH="1">
            <a:off x="6054224" y="3591920"/>
            <a:ext cx="2369778" cy="1302231"/>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algn="ctr"/>
            <a:r>
              <a:rPr lang="es-ES" sz="1200" b="1" i="0" dirty="0">
                <a:solidFill>
                  <a:schemeClr val="tx1">
                    <a:lumMod val="50000"/>
                  </a:schemeClr>
                </a:solidFill>
                <a:effectLst/>
                <a:latin typeface="Segoe UI" panose="020B0502040204020203" pitchFamily="34" charset="0"/>
              </a:rPr>
              <a:t>Prestaciones económicas </a:t>
            </a:r>
            <a:endParaRPr lang="es-ES" sz="1200" b="0" i="0" dirty="0">
              <a:solidFill>
                <a:schemeClr val="tx1">
                  <a:lumMod val="50000"/>
                </a:schemeClr>
              </a:solidFill>
              <a:effectLst/>
              <a:latin typeface="Segoe UI" panose="020B0502040204020203" pitchFamily="34" charset="0"/>
            </a:endParaRPr>
          </a:p>
          <a:p>
            <a:pPr algn="ctr"/>
            <a:r>
              <a:rPr lang="es-ES" sz="1200" b="0" i="0" dirty="0">
                <a:solidFill>
                  <a:schemeClr val="tx1">
                    <a:lumMod val="50000"/>
                  </a:schemeClr>
                </a:solidFill>
                <a:effectLst/>
                <a:latin typeface="Segoe UI" panose="020B0502040204020203" pitchFamily="34" charset="0"/>
              </a:rPr>
              <a:t>Incapacidad por enfermedad de origen común.  Incapacidad por licencia de maternidad / paternidad</a:t>
            </a:r>
          </a:p>
        </p:txBody>
      </p:sp>
      <p:sp>
        <p:nvSpPr>
          <p:cNvPr id="13" name="Flecha: a la derecha 12">
            <a:extLst>
              <a:ext uri="{FF2B5EF4-FFF2-40B4-BE49-F238E27FC236}">
                <a16:creationId xmlns:a16="http://schemas.microsoft.com/office/drawing/2014/main" id="{BE0AE0A3-0A06-4E86-B97C-E236FF690A81}"/>
              </a:ext>
            </a:extLst>
          </p:cNvPr>
          <p:cNvSpPr/>
          <p:nvPr/>
        </p:nvSpPr>
        <p:spPr>
          <a:xfrm>
            <a:off x="1550820" y="4470148"/>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dirty="0">
                <a:solidFill>
                  <a:schemeClr val="tx1">
                    <a:lumMod val="50000"/>
                  </a:schemeClr>
                </a:solidFill>
              </a:rPr>
              <a:t>Despliegue</a:t>
            </a:r>
            <a:endParaRPr lang="en-US" sz="900" dirty="0">
              <a:solidFill>
                <a:schemeClr val="tx1">
                  <a:lumMod val="50000"/>
                </a:schemeClr>
              </a:solidFill>
            </a:endParaRPr>
          </a:p>
        </p:txBody>
      </p:sp>
      <p:sp>
        <p:nvSpPr>
          <p:cNvPr id="14" name="Flecha: a la derecha 13">
            <a:extLst>
              <a:ext uri="{FF2B5EF4-FFF2-40B4-BE49-F238E27FC236}">
                <a16:creationId xmlns:a16="http://schemas.microsoft.com/office/drawing/2014/main" id="{6F11E7BF-1A68-4CED-9F83-41C04F56A96A}"/>
              </a:ext>
            </a:extLst>
          </p:cNvPr>
          <p:cNvSpPr/>
          <p:nvPr/>
        </p:nvSpPr>
        <p:spPr>
          <a:xfrm>
            <a:off x="4042610" y="4470148"/>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dirty="0">
                <a:solidFill>
                  <a:schemeClr val="tx1">
                    <a:lumMod val="50000"/>
                  </a:schemeClr>
                </a:solidFill>
              </a:rPr>
              <a:t>Despliegue</a:t>
            </a:r>
            <a:endParaRPr lang="en-US" sz="900" dirty="0">
              <a:solidFill>
                <a:schemeClr val="tx1">
                  <a:lumMod val="50000"/>
                </a:schemeClr>
              </a:solidFill>
            </a:endParaRPr>
          </a:p>
        </p:txBody>
      </p:sp>
      <p:sp>
        <p:nvSpPr>
          <p:cNvPr id="15" name="Flecha: a la derecha 14">
            <a:extLst>
              <a:ext uri="{FF2B5EF4-FFF2-40B4-BE49-F238E27FC236}">
                <a16:creationId xmlns:a16="http://schemas.microsoft.com/office/drawing/2014/main" id="{4E31F5AD-8FC4-436C-8EA9-BD359DB1C62D}"/>
              </a:ext>
            </a:extLst>
          </p:cNvPr>
          <p:cNvSpPr/>
          <p:nvPr/>
        </p:nvSpPr>
        <p:spPr>
          <a:xfrm>
            <a:off x="6825223" y="4744272"/>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dirty="0">
                <a:solidFill>
                  <a:schemeClr val="tx1">
                    <a:lumMod val="50000"/>
                  </a:schemeClr>
                </a:solidFill>
              </a:rPr>
              <a:t>Despliegue</a:t>
            </a:r>
            <a:endParaRPr lang="en-US" sz="900" dirty="0">
              <a:solidFill>
                <a:schemeClr val="tx1">
                  <a:lumMod val="50000"/>
                </a:schemeClr>
              </a:solidFill>
            </a:endParaRPr>
          </a:p>
        </p:txBody>
      </p:sp>
    </p:spTree>
    <p:extLst>
      <p:ext uri="{BB962C8B-B14F-4D97-AF65-F5344CB8AC3E}">
        <p14:creationId xmlns:p14="http://schemas.microsoft.com/office/powerpoint/2010/main" val="412843851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571;p53">
            <a:extLst>
              <a:ext uri="{FF2B5EF4-FFF2-40B4-BE49-F238E27FC236}">
                <a16:creationId xmlns:a16="http://schemas.microsoft.com/office/drawing/2014/main" id="{F768931F-78C4-4FBF-B065-98DCFAAB7BA8}"/>
              </a:ext>
            </a:extLst>
          </p:cNvPr>
          <p:cNvSpPr/>
          <p:nvPr/>
        </p:nvSpPr>
        <p:spPr>
          <a:xfrm flipH="1">
            <a:off x="81442" y="2344131"/>
            <a:ext cx="8781409" cy="658667"/>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endParaRPr lang="es-CO" sz="1600" dirty="0">
              <a:solidFill>
                <a:schemeClr val="tx1">
                  <a:lumMod val="50000"/>
                </a:schemeClr>
              </a:solidFill>
              <a:latin typeface="Alegreya Sans ExtraBold"/>
            </a:endParaRPr>
          </a:p>
        </p:txBody>
      </p:sp>
      <p:sp>
        <p:nvSpPr>
          <p:cNvPr id="2" name="Título 1">
            <a:extLst>
              <a:ext uri="{FF2B5EF4-FFF2-40B4-BE49-F238E27FC236}">
                <a16:creationId xmlns:a16="http://schemas.microsoft.com/office/drawing/2014/main" id="{C9783512-0E65-41E4-A3F5-1CBA81BD1196}"/>
              </a:ext>
            </a:extLst>
          </p:cNvPr>
          <p:cNvSpPr>
            <a:spLocks noGrp="1"/>
          </p:cNvSpPr>
          <p:nvPr>
            <p:ph type="title"/>
          </p:nvPr>
        </p:nvSpPr>
        <p:spPr/>
        <p:txBody>
          <a:bodyPr/>
          <a:lstStyle/>
          <a:p>
            <a:r>
              <a:rPr lang="es-MX" dirty="0"/>
              <a:t>Derecho fundamental a la salud</a:t>
            </a:r>
            <a:endParaRPr lang="en-US" dirty="0"/>
          </a:p>
        </p:txBody>
      </p:sp>
      <p:sp>
        <p:nvSpPr>
          <p:cNvPr id="6" name="Flecha: a la derecha 5">
            <a:extLst>
              <a:ext uri="{FF2B5EF4-FFF2-40B4-BE49-F238E27FC236}">
                <a16:creationId xmlns:a16="http://schemas.microsoft.com/office/drawing/2014/main" id="{804B469F-4F67-4880-98B8-1CBC893DF6D5}"/>
              </a:ext>
            </a:extLst>
          </p:cNvPr>
          <p:cNvSpPr/>
          <p:nvPr/>
        </p:nvSpPr>
        <p:spPr>
          <a:xfrm>
            <a:off x="8316221" y="1859146"/>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dirty="0">
                <a:solidFill>
                  <a:schemeClr val="tx1">
                    <a:lumMod val="50000"/>
                  </a:schemeClr>
                </a:solidFill>
              </a:rPr>
              <a:t>Transición</a:t>
            </a:r>
            <a:endParaRPr lang="en-US" sz="900" dirty="0">
              <a:solidFill>
                <a:schemeClr val="tx1">
                  <a:lumMod val="50000"/>
                </a:schemeClr>
              </a:solidFill>
            </a:endParaRPr>
          </a:p>
        </p:txBody>
      </p:sp>
      <p:sp>
        <p:nvSpPr>
          <p:cNvPr id="7" name="CuadroTexto 6">
            <a:extLst>
              <a:ext uri="{FF2B5EF4-FFF2-40B4-BE49-F238E27FC236}">
                <a16:creationId xmlns:a16="http://schemas.microsoft.com/office/drawing/2014/main" id="{07732FD6-C42E-4E87-AF3D-1526038BDE31}"/>
              </a:ext>
            </a:extLst>
          </p:cNvPr>
          <p:cNvSpPr txBox="1"/>
          <p:nvPr/>
        </p:nvSpPr>
        <p:spPr>
          <a:xfrm>
            <a:off x="223999" y="2327752"/>
            <a:ext cx="8353104" cy="900246"/>
          </a:xfrm>
          <a:prstGeom prst="rect">
            <a:avLst/>
          </a:prstGeom>
          <a:noFill/>
        </p:spPr>
        <p:txBody>
          <a:bodyPr wrap="square">
            <a:spAutoFit/>
          </a:bodyPr>
          <a:lstStyle/>
          <a:p>
            <a:pPr algn="just"/>
            <a:r>
              <a:rPr lang="es-ES" sz="1050" dirty="0"/>
              <a:t>El artículo 49 de la Constitución Política Colombiana establece que el derecho fundamental a la salud es autónomo e irrenunciable en lo individual y lo colectivo. El Estado debe adoptar políticas públicas para asegurar la igualdad en el trato, acceso a las actividades de promoción prevención, diagnóstico, tratamiento, rehabilitación y paliación de toda las personas en el territorio Nacional.</a:t>
            </a:r>
          </a:p>
          <a:p>
            <a:pPr algn="just"/>
            <a:r>
              <a:rPr lang="es-ES" sz="1050" dirty="0"/>
              <a:t>Elementos del Derecho Fundamental a la Salud</a:t>
            </a:r>
          </a:p>
          <a:p>
            <a:pPr algn="just"/>
            <a:endParaRPr lang="es-ES" sz="1050" dirty="0"/>
          </a:p>
        </p:txBody>
      </p:sp>
      <p:sp>
        <p:nvSpPr>
          <p:cNvPr id="8" name="CuadroTexto 7">
            <a:extLst>
              <a:ext uri="{FF2B5EF4-FFF2-40B4-BE49-F238E27FC236}">
                <a16:creationId xmlns:a16="http://schemas.microsoft.com/office/drawing/2014/main" id="{8F76F59E-284E-49C9-9579-469A870F029C}"/>
              </a:ext>
            </a:extLst>
          </p:cNvPr>
          <p:cNvSpPr txBox="1"/>
          <p:nvPr/>
        </p:nvSpPr>
        <p:spPr>
          <a:xfrm>
            <a:off x="223999" y="3020869"/>
            <a:ext cx="8696002" cy="2192908"/>
          </a:xfrm>
          <a:prstGeom prst="rect">
            <a:avLst/>
          </a:prstGeom>
          <a:noFill/>
        </p:spPr>
        <p:txBody>
          <a:bodyPr wrap="square" numCol="2">
            <a:spAutoFit/>
          </a:bodyPr>
          <a:lstStyle/>
          <a:p>
            <a:pPr algn="just"/>
            <a:r>
              <a:rPr lang="es-ES" sz="1050" b="1" dirty="0"/>
              <a:t>Disponibilidad: </a:t>
            </a:r>
            <a:r>
              <a:rPr lang="es-ES" sz="1050" dirty="0"/>
              <a:t>El estado debe garantizar la existencia de Instituciones de salud, servicios y tecnologías, programas de salud y personal médico y profesional idóneo.</a:t>
            </a:r>
          </a:p>
          <a:p>
            <a:pPr algn="just"/>
            <a:r>
              <a:rPr lang="es-ES" sz="1050" b="1" dirty="0"/>
              <a:t>Aceptabilidad: </a:t>
            </a:r>
            <a:r>
              <a:rPr lang="es-ES" sz="1050" dirty="0"/>
              <a:t>Los establecimientos prestadores del servicio de salud deben prestar los servicios para mejorar el estado de la salud de las personas dentro del respeto a la confidencialidad, las personas que prestan el servicio deben ser respetuosos de la ética médica sin discriminación hacia las diversas culturas, minorías étnicas, pueblos y comunidades, permitiendo su participación en las decisiones del sistema de salud que les afecten además de responder de manera adecuada a cada una de las necesidades de salud relacionadas con el género y ciclo de vida de los individuos.</a:t>
            </a:r>
          </a:p>
          <a:p>
            <a:pPr marL="266700" algn="just"/>
            <a:endParaRPr lang="es-ES" sz="1050" dirty="0"/>
          </a:p>
          <a:p>
            <a:pPr marL="266700" algn="just"/>
            <a:r>
              <a:rPr lang="es-ES" sz="1050" b="1" dirty="0"/>
              <a:t>Accesibilidad: </a:t>
            </a:r>
            <a:r>
              <a:rPr lang="es-ES" sz="1050" dirty="0"/>
              <a:t>Los servicios de salud deben ser accesibles para todo individuo sin discriminación de género, cultura, ideología política, religión, etnia y demás particularidades socioculturales. Comprende la accesibilidad física, asequibilidad económica y acceso a la información de salud.</a:t>
            </a:r>
          </a:p>
          <a:p>
            <a:pPr marL="266700" algn="just"/>
            <a:r>
              <a:rPr lang="es-ES" sz="1050" b="1" dirty="0"/>
              <a:t>Calidad e idoneidad profesional: </a:t>
            </a:r>
            <a:r>
              <a:rPr lang="es-ES" sz="1050" dirty="0"/>
              <a:t>El personal de la salud debe ser competente, actualizado en educación e investigación científica, los establecimientos de salud deben estar enfocados en los usuarios, tener estándares de calidad desde el punto de vista médico y técnico aceptados por la comunidades medico científicas </a:t>
            </a:r>
          </a:p>
        </p:txBody>
      </p:sp>
    </p:spTree>
    <p:extLst>
      <p:ext uri="{BB962C8B-B14F-4D97-AF65-F5344CB8AC3E}">
        <p14:creationId xmlns:p14="http://schemas.microsoft.com/office/powerpoint/2010/main" val="309858073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571;p53">
            <a:extLst>
              <a:ext uri="{FF2B5EF4-FFF2-40B4-BE49-F238E27FC236}">
                <a16:creationId xmlns:a16="http://schemas.microsoft.com/office/drawing/2014/main" id="{F768931F-78C4-4FBF-B065-98DCFAAB7BA8}"/>
              </a:ext>
            </a:extLst>
          </p:cNvPr>
          <p:cNvSpPr/>
          <p:nvPr/>
        </p:nvSpPr>
        <p:spPr>
          <a:xfrm flipH="1">
            <a:off x="554307" y="2571750"/>
            <a:ext cx="8035384" cy="1733118"/>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endParaRPr lang="es-CO" sz="1600" dirty="0">
              <a:solidFill>
                <a:schemeClr val="tx1">
                  <a:lumMod val="50000"/>
                </a:schemeClr>
              </a:solidFill>
              <a:latin typeface="Alegreya Sans ExtraBold"/>
            </a:endParaRPr>
          </a:p>
        </p:txBody>
      </p:sp>
      <p:sp>
        <p:nvSpPr>
          <p:cNvPr id="2" name="Título 1">
            <a:extLst>
              <a:ext uri="{FF2B5EF4-FFF2-40B4-BE49-F238E27FC236}">
                <a16:creationId xmlns:a16="http://schemas.microsoft.com/office/drawing/2014/main" id="{C9783512-0E65-41E4-A3F5-1CBA81BD1196}"/>
              </a:ext>
            </a:extLst>
          </p:cNvPr>
          <p:cNvSpPr>
            <a:spLocks noGrp="1"/>
          </p:cNvSpPr>
          <p:nvPr>
            <p:ph type="title"/>
          </p:nvPr>
        </p:nvSpPr>
        <p:spPr/>
        <p:txBody>
          <a:bodyPr/>
          <a:lstStyle/>
          <a:p>
            <a:r>
              <a:rPr lang="es-MX" dirty="0"/>
              <a:t>Cómo está integrado el sistema general de salud?</a:t>
            </a:r>
            <a:endParaRPr lang="en-US" dirty="0"/>
          </a:p>
        </p:txBody>
      </p:sp>
      <p:sp>
        <p:nvSpPr>
          <p:cNvPr id="6" name="Flecha: a la derecha 5">
            <a:extLst>
              <a:ext uri="{FF2B5EF4-FFF2-40B4-BE49-F238E27FC236}">
                <a16:creationId xmlns:a16="http://schemas.microsoft.com/office/drawing/2014/main" id="{804B469F-4F67-4880-98B8-1CBC893DF6D5}"/>
              </a:ext>
            </a:extLst>
          </p:cNvPr>
          <p:cNvSpPr/>
          <p:nvPr/>
        </p:nvSpPr>
        <p:spPr>
          <a:xfrm>
            <a:off x="8316221" y="1859146"/>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dirty="0">
                <a:solidFill>
                  <a:schemeClr val="tx1">
                    <a:lumMod val="50000"/>
                  </a:schemeClr>
                </a:solidFill>
              </a:rPr>
              <a:t>Transición</a:t>
            </a:r>
            <a:endParaRPr lang="en-US" sz="900" dirty="0">
              <a:solidFill>
                <a:schemeClr val="tx1">
                  <a:lumMod val="50000"/>
                </a:schemeClr>
              </a:solidFill>
            </a:endParaRPr>
          </a:p>
        </p:txBody>
      </p:sp>
      <p:sp>
        <p:nvSpPr>
          <p:cNvPr id="7" name="CuadroTexto 6">
            <a:extLst>
              <a:ext uri="{FF2B5EF4-FFF2-40B4-BE49-F238E27FC236}">
                <a16:creationId xmlns:a16="http://schemas.microsoft.com/office/drawing/2014/main" id="{07732FD6-C42E-4E87-AF3D-1526038BDE31}"/>
              </a:ext>
            </a:extLst>
          </p:cNvPr>
          <p:cNvSpPr txBox="1"/>
          <p:nvPr/>
        </p:nvSpPr>
        <p:spPr>
          <a:xfrm>
            <a:off x="886146" y="2707495"/>
            <a:ext cx="7371707" cy="1600438"/>
          </a:xfrm>
          <a:prstGeom prst="rect">
            <a:avLst/>
          </a:prstGeom>
          <a:noFill/>
        </p:spPr>
        <p:txBody>
          <a:bodyPr wrap="square">
            <a:spAutoFit/>
          </a:bodyPr>
          <a:lstStyle/>
          <a:p>
            <a:pPr algn="just"/>
            <a:r>
              <a:rPr lang="es-ES" dirty="0"/>
              <a:t>Está integrado por: El Estado, a través del Ministerio de Salud y Protección Social, quien actúa como organismo de coordinación, dirección y control; las Entidades Promotoras de Salud (EPS), responsables de la afiliación y el recaudo de las cotizaciones y de garantizar la prestación del Plan Obligatorio de Salud a los afiliados; y las instituciones prestadoras de salud (IPS), que son los hospitales, clínicas y laboratorios, entre otros, encargadas de prestar la atención a los usuarios. (Minsalud, 2021) </a:t>
            </a:r>
          </a:p>
          <a:p>
            <a:pPr algn="just"/>
            <a:endParaRPr lang="es-ES" dirty="0"/>
          </a:p>
        </p:txBody>
      </p:sp>
    </p:spTree>
    <p:extLst>
      <p:ext uri="{BB962C8B-B14F-4D97-AF65-F5344CB8AC3E}">
        <p14:creationId xmlns:p14="http://schemas.microsoft.com/office/powerpoint/2010/main" val="426817718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571;p53">
            <a:extLst>
              <a:ext uri="{FF2B5EF4-FFF2-40B4-BE49-F238E27FC236}">
                <a16:creationId xmlns:a16="http://schemas.microsoft.com/office/drawing/2014/main" id="{F768931F-78C4-4FBF-B065-98DCFAAB7BA8}"/>
              </a:ext>
            </a:extLst>
          </p:cNvPr>
          <p:cNvSpPr/>
          <p:nvPr/>
        </p:nvSpPr>
        <p:spPr>
          <a:xfrm flipH="1">
            <a:off x="218567" y="2150227"/>
            <a:ext cx="8925431" cy="2548247"/>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endParaRPr lang="es-CO" sz="1600" dirty="0">
              <a:solidFill>
                <a:schemeClr val="tx1">
                  <a:lumMod val="50000"/>
                </a:schemeClr>
              </a:solidFill>
              <a:latin typeface="Alegreya Sans ExtraBold"/>
            </a:endParaRPr>
          </a:p>
        </p:txBody>
      </p:sp>
      <p:sp>
        <p:nvSpPr>
          <p:cNvPr id="2" name="Título 1">
            <a:extLst>
              <a:ext uri="{FF2B5EF4-FFF2-40B4-BE49-F238E27FC236}">
                <a16:creationId xmlns:a16="http://schemas.microsoft.com/office/drawing/2014/main" id="{C9783512-0E65-41E4-A3F5-1CBA81BD1196}"/>
              </a:ext>
            </a:extLst>
          </p:cNvPr>
          <p:cNvSpPr>
            <a:spLocks noGrp="1"/>
          </p:cNvSpPr>
          <p:nvPr>
            <p:ph type="title"/>
          </p:nvPr>
        </p:nvSpPr>
        <p:spPr/>
        <p:txBody>
          <a:bodyPr/>
          <a:lstStyle/>
          <a:p>
            <a:r>
              <a:rPr lang="es-MX" dirty="0"/>
              <a:t>Características generales del sistema general en salud</a:t>
            </a:r>
            <a:endParaRPr lang="en-US" dirty="0"/>
          </a:p>
        </p:txBody>
      </p:sp>
      <p:sp>
        <p:nvSpPr>
          <p:cNvPr id="6" name="Flecha: a la derecha 5">
            <a:extLst>
              <a:ext uri="{FF2B5EF4-FFF2-40B4-BE49-F238E27FC236}">
                <a16:creationId xmlns:a16="http://schemas.microsoft.com/office/drawing/2014/main" id="{804B469F-4F67-4880-98B8-1CBC893DF6D5}"/>
              </a:ext>
            </a:extLst>
          </p:cNvPr>
          <p:cNvSpPr/>
          <p:nvPr/>
        </p:nvSpPr>
        <p:spPr>
          <a:xfrm>
            <a:off x="8316221" y="1859146"/>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dirty="0">
                <a:solidFill>
                  <a:schemeClr val="tx1">
                    <a:lumMod val="50000"/>
                  </a:schemeClr>
                </a:solidFill>
              </a:rPr>
              <a:t>Transición</a:t>
            </a:r>
            <a:endParaRPr lang="en-US" sz="900" dirty="0">
              <a:solidFill>
                <a:schemeClr val="tx1">
                  <a:lumMod val="50000"/>
                </a:schemeClr>
              </a:solidFill>
            </a:endParaRPr>
          </a:p>
        </p:txBody>
      </p:sp>
      <p:sp>
        <p:nvSpPr>
          <p:cNvPr id="7" name="CuadroTexto 6">
            <a:extLst>
              <a:ext uri="{FF2B5EF4-FFF2-40B4-BE49-F238E27FC236}">
                <a16:creationId xmlns:a16="http://schemas.microsoft.com/office/drawing/2014/main" id="{07732FD6-C42E-4E87-AF3D-1526038BDE31}"/>
              </a:ext>
            </a:extLst>
          </p:cNvPr>
          <p:cNvSpPr txBox="1"/>
          <p:nvPr/>
        </p:nvSpPr>
        <p:spPr>
          <a:xfrm>
            <a:off x="450136" y="2363230"/>
            <a:ext cx="8243727" cy="2462213"/>
          </a:xfrm>
          <a:prstGeom prst="rect">
            <a:avLst/>
          </a:prstGeom>
          <a:noFill/>
        </p:spPr>
        <p:txBody>
          <a:bodyPr wrap="square">
            <a:spAutoFit/>
          </a:bodyPr>
          <a:lstStyle/>
          <a:p>
            <a:pPr algn="just"/>
            <a:r>
              <a:rPr lang="es-ES" dirty="0"/>
              <a:t>-El Gobierno Nacional dirigirá, orientará, regulará, controlará y vigilará el servicio público esencial de salud.</a:t>
            </a:r>
          </a:p>
          <a:p>
            <a:pPr algn="just"/>
            <a:r>
              <a:rPr lang="es-ES" dirty="0"/>
              <a:t>-Todos los habitantes de Colombia deben estar afiliados al Sistema General de Seguridad Social en Salud.</a:t>
            </a:r>
          </a:p>
          <a:p>
            <a:pPr algn="just"/>
            <a:r>
              <a:rPr lang="es-ES" dirty="0"/>
              <a:t>-Todos los afiliados al Sistema General en Salud recibirán el plan obligatorio de salud.</a:t>
            </a:r>
          </a:p>
          <a:p>
            <a:pPr algn="just"/>
            <a:r>
              <a:rPr lang="es-ES" dirty="0"/>
              <a:t>- El recaudo de las cotizaciones será responsabilidad de las entidades promotoras de salud.</a:t>
            </a:r>
          </a:p>
          <a:p>
            <a:pPr algn="just"/>
            <a:r>
              <a:rPr lang="es-ES" dirty="0"/>
              <a:t>-Las entidades promotoras de salud EPS tendrá a cargo la afiliación de los usuarios y la administración de la prestación de los servicios de las instituciones prestadoras.</a:t>
            </a:r>
          </a:p>
          <a:p>
            <a:pPr algn="just"/>
            <a:r>
              <a:rPr lang="es-ES" dirty="0"/>
              <a:t>-Por cada persona afiliada y beneficiaria, la EPS recibirá una unidad de pago de capitación UPC.</a:t>
            </a:r>
          </a:p>
          <a:p>
            <a:pPr algn="just"/>
            <a:r>
              <a:rPr lang="es-ES" dirty="0"/>
              <a:t>-Los afiliados elegirán libremente la EPS</a:t>
            </a:r>
          </a:p>
          <a:p>
            <a:pPr algn="just"/>
            <a:endParaRPr lang="es-ES" dirty="0"/>
          </a:p>
        </p:txBody>
      </p:sp>
    </p:spTree>
    <p:extLst>
      <p:ext uri="{BB962C8B-B14F-4D97-AF65-F5344CB8AC3E}">
        <p14:creationId xmlns:p14="http://schemas.microsoft.com/office/powerpoint/2010/main" val="4724025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571;p53">
            <a:extLst>
              <a:ext uri="{FF2B5EF4-FFF2-40B4-BE49-F238E27FC236}">
                <a16:creationId xmlns:a16="http://schemas.microsoft.com/office/drawing/2014/main" id="{F768931F-78C4-4FBF-B065-98DCFAAB7BA8}"/>
              </a:ext>
            </a:extLst>
          </p:cNvPr>
          <p:cNvSpPr/>
          <p:nvPr/>
        </p:nvSpPr>
        <p:spPr>
          <a:xfrm flipH="1">
            <a:off x="554308" y="2242267"/>
            <a:ext cx="8035384" cy="658965"/>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endParaRPr lang="es-CO" sz="1600" dirty="0">
              <a:solidFill>
                <a:schemeClr val="tx1">
                  <a:lumMod val="50000"/>
                </a:schemeClr>
              </a:solidFill>
              <a:latin typeface="Alegreya Sans ExtraBold"/>
            </a:endParaRPr>
          </a:p>
        </p:txBody>
      </p:sp>
      <p:sp>
        <p:nvSpPr>
          <p:cNvPr id="2" name="Título 1">
            <a:extLst>
              <a:ext uri="{FF2B5EF4-FFF2-40B4-BE49-F238E27FC236}">
                <a16:creationId xmlns:a16="http://schemas.microsoft.com/office/drawing/2014/main" id="{C9783512-0E65-41E4-A3F5-1CBA81BD1196}"/>
              </a:ext>
            </a:extLst>
          </p:cNvPr>
          <p:cNvSpPr>
            <a:spLocks noGrp="1"/>
          </p:cNvSpPr>
          <p:nvPr>
            <p:ph type="title"/>
          </p:nvPr>
        </p:nvSpPr>
        <p:spPr/>
        <p:txBody>
          <a:bodyPr/>
          <a:lstStyle/>
          <a:p>
            <a:r>
              <a:rPr lang="es-MX" dirty="0"/>
              <a:t>Actividad</a:t>
            </a:r>
            <a:endParaRPr lang="en-US" dirty="0"/>
          </a:p>
        </p:txBody>
      </p:sp>
      <p:sp>
        <p:nvSpPr>
          <p:cNvPr id="6" name="Flecha: a la derecha 5">
            <a:extLst>
              <a:ext uri="{FF2B5EF4-FFF2-40B4-BE49-F238E27FC236}">
                <a16:creationId xmlns:a16="http://schemas.microsoft.com/office/drawing/2014/main" id="{804B469F-4F67-4880-98B8-1CBC893DF6D5}"/>
              </a:ext>
            </a:extLst>
          </p:cNvPr>
          <p:cNvSpPr/>
          <p:nvPr/>
        </p:nvSpPr>
        <p:spPr>
          <a:xfrm>
            <a:off x="8316221" y="1859146"/>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dirty="0">
                <a:solidFill>
                  <a:schemeClr val="tx1">
                    <a:lumMod val="50000"/>
                  </a:schemeClr>
                </a:solidFill>
              </a:rPr>
              <a:t>Transición</a:t>
            </a:r>
            <a:endParaRPr lang="en-US" sz="900" dirty="0">
              <a:solidFill>
                <a:schemeClr val="tx1">
                  <a:lumMod val="50000"/>
                </a:schemeClr>
              </a:solidFill>
            </a:endParaRPr>
          </a:p>
        </p:txBody>
      </p:sp>
      <p:sp>
        <p:nvSpPr>
          <p:cNvPr id="7" name="CuadroTexto 6">
            <a:extLst>
              <a:ext uri="{FF2B5EF4-FFF2-40B4-BE49-F238E27FC236}">
                <a16:creationId xmlns:a16="http://schemas.microsoft.com/office/drawing/2014/main" id="{07732FD6-C42E-4E87-AF3D-1526038BDE31}"/>
              </a:ext>
            </a:extLst>
          </p:cNvPr>
          <p:cNvSpPr txBox="1"/>
          <p:nvPr/>
        </p:nvSpPr>
        <p:spPr>
          <a:xfrm>
            <a:off x="886147" y="2378012"/>
            <a:ext cx="7371707" cy="523220"/>
          </a:xfrm>
          <a:prstGeom prst="rect">
            <a:avLst/>
          </a:prstGeom>
          <a:noFill/>
        </p:spPr>
        <p:txBody>
          <a:bodyPr wrap="square">
            <a:spAutoFit/>
          </a:bodyPr>
          <a:lstStyle/>
          <a:p>
            <a:pPr algn="just"/>
            <a:r>
              <a:rPr lang="es-ES" dirty="0"/>
              <a:t>Relacione la prestación social del sistema general de salud con su definición</a:t>
            </a:r>
          </a:p>
          <a:p>
            <a:pPr algn="just"/>
            <a:endParaRPr lang="es-ES" dirty="0"/>
          </a:p>
        </p:txBody>
      </p:sp>
      <p:sp>
        <p:nvSpPr>
          <p:cNvPr id="8" name="Google Shape;1571;p53">
            <a:extLst>
              <a:ext uri="{FF2B5EF4-FFF2-40B4-BE49-F238E27FC236}">
                <a16:creationId xmlns:a16="http://schemas.microsoft.com/office/drawing/2014/main" id="{1B00054A-8A90-4FAF-9407-0A8029A23AD2}"/>
              </a:ext>
            </a:extLst>
          </p:cNvPr>
          <p:cNvSpPr/>
          <p:nvPr/>
        </p:nvSpPr>
        <p:spPr>
          <a:xfrm flipH="1">
            <a:off x="1190947" y="3029266"/>
            <a:ext cx="2742704" cy="523220"/>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ctr" defTabSz="795338" rtl="0">
              <a:spcBef>
                <a:spcPts val="0"/>
              </a:spcBef>
              <a:spcAft>
                <a:spcPts val="0"/>
              </a:spcAft>
              <a:buNone/>
              <a:tabLst>
                <a:tab pos="4933950" algn="l"/>
              </a:tabLst>
            </a:pPr>
            <a:r>
              <a:rPr lang="es-ES" sz="1600" b="1" dirty="0">
                <a:solidFill>
                  <a:schemeClr val="tx1">
                    <a:lumMod val="50000"/>
                  </a:schemeClr>
                </a:solidFill>
                <a:latin typeface="Alegreya Sans ExtraBold"/>
              </a:rPr>
              <a:t>Prestaciones económicas</a:t>
            </a:r>
            <a:endParaRPr lang="es-CO" sz="1600" b="1" dirty="0">
              <a:solidFill>
                <a:schemeClr val="tx1">
                  <a:lumMod val="50000"/>
                </a:schemeClr>
              </a:solidFill>
              <a:latin typeface="Alegreya Sans ExtraBold"/>
            </a:endParaRPr>
          </a:p>
        </p:txBody>
      </p:sp>
      <p:sp>
        <p:nvSpPr>
          <p:cNvPr id="9" name="Google Shape;1571;p53">
            <a:extLst>
              <a:ext uri="{FF2B5EF4-FFF2-40B4-BE49-F238E27FC236}">
                <a16:creationId xmlns:a16="http://schemas.microsoft.com/office/drawing/2014/main" id="{709742B7-A280-40F8-8BF8-0B84528F4D41}"/>
              </a:ext>
            </a:extLst>
          </p:cNvPr>
          <p:cNvSpPr/>
          <p:nvPr/>
        </p:nvSpPr>
        <p:spPr>
          <a:xfrm>
            <a:off x="4572000" y="3029266"/>
            <a:ext cx="3538033" cy="523220"/>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ctr" defTabSz="795338" rtl="0">
              <a:spcBef>
                <a:spcPts val="0"/>
              </a:spcBef>
              <a:spcAft>
                <a:spcPts val="0"/>
              </a:spcAft>
              <a:buNone/>
              <a:tabLst>
                <a:tab pos="4933950" algn="l"/>
              </a:tabLst>
            </a:pPr>
            <a:r>
              <a:rPr lang="es-ES" sz="1600" b="1" dirty="0">
                <a:solidFill>
                  <a:schemeClr val="tx1">
                    <a:lumMod val="50000"/>
                  </a:schemeClr>
                </a:solidFill>
                <a:latin typeface="Alegreya Sans ExtraBold"/>
              </a:rPr>
              <a:t>Para cotizantes y beneficiarios</a:t>
            </a:r>
            <a:endParaRPr lang="es-CO" sz="1600" b="1" dirty="0">
              <a:solidFill>
                <a:schemeClr val="tx1">
                  <a:lumMod val="50000"/>
                </a:schemeClr>
              </a:solidFill>
              <a:latin typeface="Alegreya Sans ExtraBold"/>
            </a:endParaRPr>
          </a:p>
        </p:txBody>
      </p:sp>
      <p:sp>
        <p:nvSpPr>
          <p:cNvPr id="10" name="Google Shape;1571;p53">
            <a:extLst>
              <a:ext uri="{FF2B5EF4-FFF2-40B4-BE49-F238E27FC236}">
                <a16:creationId xmlns:a16="http://schemas.microsoft.com/office/drawing/2014/main" id="{A2032BEA-F507-41BB-A2D8-2B1CB76E9D51}"/>
              </a:ext>
            </a:extLst>
          </p:cNvPr>
          <p:cNvSpPr/>
          <p:nvPr/>
        </p:nvSpPr>
        <p:spPr>
          <a:xfrm flipH="1">
            <a:off x="1190947" y="3629617"/>
            <a:ext cx="2742704" cy="523220"/>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ctr" defTabSz="795338" rtl="0">
              <a:spcBef>
                <a:spcPts val="0"/>
              </a:spcBef>
              <a:spcAft>
                <a:spcPts val="0"/>
              </a:spcAft>
              <a:buNone/>
              <a:tabLst>
                <a:tab pos="4933950" algn="l"/>
              </a:tabLst>
            </a:pPr>
            <a:r>
              <a:rPr lang="es-ES" sz="1600" b="1" dirty="0">
                <a:solidFill>
                  <a:schemeClr val="tx1">
                    <a:lumMod val="50000"/>
                  </a:schemeClr>
                </a:solidFill>
                <a:latin typeface="Alegreya Sans ExtraBold"/>
              </a:rPr>
              <a:t>Prestaciones asistenciales</a:t>
            </a:r>
            <a:endParaRPr lang="es-CO" sz="1600" b="1" dirty="0">
              <a:solidFill>
                <a:schemeClr val="tx1">
                  <a:lumMod val="50000"/>
                </a:schemeClr>
              </a:solidFill>
              <a:latin typeface="Alegreya Sans ExtraBold"/>
            </a:endParaRPr>
          </a:p>
        </p:txBody>
      </p:sp>
      <p:sp>
        <p:nvSpPr>
          <p:cNvPr id="11" name="Google Shape;1571;p53">
            <a:extLst>
              <a:ext uri="{FF2B5EF4-FFF2-40B4-BE49-F238E27FC236}">
                <a16:creationId xmlns:a16="http://schemas.microsoft.com/office/drawing/2014/main" id="{43C90C81-4E20-4CBA-A62C-7E6F2C625678}"/>
              </a:ext>
            </a:extLst>
          </p:cNvPr>
          <p:cNvSpPr/>
          <p:nvPr/>
        </p:nvSpPr>
        <p:spPr>
          <a:xfrm>
            <a:off x="4572000" y="3629617"/>
            <a:ext cx="3538033" cy="523220"/>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ctr" defTabSz="795338" rtl="0">
              <a:spcBef>
                <a:spcPts val="0"/>
              </a:spcBef>
              <a:spcAft>
                <a:spcPts val="0"/>
              </a:spcAft>
              <a:buNone/>
              <a:tabLst>
                <a:tab pos="4933950" algn="l"/>
              </a:tabLst>
            </a:pPr>
            <a:r>
              <a:rPr lang="es-ES" sz="1600" b="1" dirty="0">
                <a:solidFill>
                  <a:schemeClr val="tx1">
                    <a:lumMod val="50000"/>
                  </a:schemeClr>
                </a:solidFill>
                <a:latin typeface="Alegreya Sans ExtraBold"/>
              </a:rPr>
              <a:t>Para cotizantes</a:t>
            </a:r>
            <a:endParaRPr lang="es-CO" sz="1600" b="1" dirty="0">
              <a:solidFill>
                <a:schemeClr val="tx1">
                  <a:lumMod val="50000"/>
                </a:schemeClr>
              </a:solidFill>
              <a:latin typeface="Alegreya Sans ExtraBold"/>
            </a:endParaRPr>
          </a:p>
        </p:txBody>
      </p:sp>
      <p:sp>
        <p:nvSpPr>
          <p:cNvPr id="12" name="Google Shape;1571;p53">
            <a:extLst>
              <a:ext uri="{FF2B5EF4-FFF2-40B4-BE49-F238E27FC236}">
                <a16:creationId xmlns:a16="http://schemas.microsoft.com/office/drawing/2014/main" id="{C616BFF6-B221-4005-827D-4867B433CEBA}"/>
              </a:ext>
            </a:extLst>
          </p:cNvPr>
          <p:cNvSpPr/>
          <p:nvPr/>
        </p:nvSpPr>
        <p:spPr>
          <a:xfrm flipH="1">
            <a:off x="1190947" y="4229968"/>
            <a:ext cx="2742704" cy="523220"/>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ctr" defTabSz="795338" rtl="0">
              <a:spcBef>
                <a:spcPts val="0"/>
              </a:spcBef>
              <a:spcAft>
                <a:spcPts val="0"/>
              </a:spcAft>
              <a:buNone/>
              <a:tabLst>
                <a:tab pos="4933950" algn="l"/>
              </a:tabLst>
            </a:pPr>
            <a:r>
              <a:rPr lang="es-ES" sz="1600" b="1" dirty="0">
                <a:solidFill>
                  <a:schemeClr val="tx1">
                    <a:lumMod val="50000"/>
                  </a:schemeClr>
                </a:solidFill>
                <a:latin typeface="Alegreya Sans ExtraBold"/>
              </a:rPr>
              <a:t>Cubrimiento en Salud</a:t>
            </a:r>
            <a:endParaRPr lang="es-CO" sz="1600" b="1" dirty="0">
              <a:solidFill>
                <a:schemeClr val="tx1">
                  <a:lumMod val="50000"/>
                </a:schemeClr>
              </a:solidFill>
              <a:latin typeface="Alegreya Sans ExtraBold"/>
            </a:endParaRPr>
          </a:p>
        </p:txBody>
      </p:sp>
      <p:sp>
        <p:nvSpPr>
          <p:cNvPr id="13" name="Google Shape;1571;p53">
            <a:extLst>
              <a:ext uri="{FF2B5EF4-FFF2-40B4-BE49-F238E27FC236}">
                <a16:creationId xmlns:a16="http://schemas.microsoft.com/office/drawing/2014/main" id="{A8983DC5-A92A-4A10-95E0-43726FFC863F}"/>
              </a:ext>
            </a:extLst>
          </p:cNvPr>
          <p:cNvSpPr/>
          <p:nvPr/>
        </p:nvSpPr>
        <p:spPr>
          <a:xfrm>
            <a:off x="4572001" y="4229968"/>
            <a:ext cx="3538032" cy="523220"/>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ctr" defTabSz="795338" rtl="0">
              <a:spcBef>
                <a:spcPts val="0"/>
              </a:spcBef>
              <a:spcAft>
                <a:spcPts val="0"/>
              </a:spcAft>
              <a:buNone/>
              <a:tabLst>
                <a:tab pos="4933950" algn="l"/>
              </a:tabLst>
            </a:pPr>
            <a:r>
              <a:rPr lang="es-ES" sz="1600" b="1" dirty="0">
                <a:solidFill>
                  <a:schemeClr val="tx1">
                    <a:lumMod val="50000"/>
                  </a:schemeClr>
                </a:solidFill>
                <a:latin typeface="Alegreya Sans ExtraBold"/>
              </a:rPr>
              <a:t>Incapacidades por enfermedad /Incapacidad por licencia</a:t>
            </a:r>
            <a:endParaRPr lang="es-CO" sz="1600" b="1" dirty="0">
              <a:solidFill>
                <a:schemeClr val="tx1">
                  <a:lumMod val="50000"/>
                </a:schemeClr>
              </a:solidFill>
              <a:latin typeface="Alegreya Sans ExtraBold"/>
            </a:endParaRPr>
          </a:p>
        </p:txBody>
      </p:sp>
    </p:spTree>
    <p:extLst>
      <p:ext uri="{BB962C8B-B14F-4D97-AF65-F5344CB8AC3E}">
        <p14:creationId xmlns:p14="http://schemas.microsoft.com/office/powerpoint/2010/main" val="350956737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571;p53">
            <a:extLst>
              <a:ext uri="{FF2B5EF4-FFF2-40B4-BE49-F238E27FC236}">
                <a16:creationId xmlns:a16="http://schemas.microsoft.com/office/drawing/2014/main" id="{F768931F-78C4-4FBF-B065-98DCFAAB7BA8}"/>
              </a:ext>
            </a:extLst>
          </p:cNvPr>
          <p:cNvSpPr/>
          <p:nvPr/>
        </p:nvSpPr>
        <p:spPr>
          <a:xfrm flipH="1">
            <a:off x="554307" y="2177090"/>
            <a:ext cx="8035384" cy="789320"/>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endParaRPr lang="es-CO" sz="1600" dirty="0">
              <a:solidFill>
                <a:schemeClr val="tx1">
                  <a:lumMod val="50000"/>
                </a:schemeClr>
              </a:solidFill>
              <a:latin typeface="Alegreya Sans ExtraBold"/>
            </a:endParaRPr>
          </a:p>
        </p:txBody>
      </p:sp>
      <p:sp>
        <p:nvSpPr>
          <p:cNvPr id="2" name="Título 1">
            <a:extLst>
              <a:ext uri="{FF2B5EF4-FFF2-40B4-BE49-F238E27FC236}">
                <a16:creationId xmlns:a16="http://schemas.microsoft.com/office/drawing/2014/main" id="{C9783512-0E65-41E4-A3F5-1CBA81BD1196}"/>
              </a:ext>
            </a:extLst>
          </p:cNvPr>
          <p:cNvSpPr>
            <a:spLocks noGrp="1"/>
          </p:cNvSpPr>
          <p:nvPr>
            <p:ph type="title"/>
          </p:nvPr>
        </p:nvSpPr>
        <p:spPr/>
        <p:txBody>
          <a:bodyPr/>
          <a:lstStyle/>
          <a:p>
            <a:r>
              <a:rPr lang="es-MX" dirty="0"/>
              <a:t>Tipos de regímenes del Sistema general de Salud</a:t>
            </a:r>
            <a:endParaRPr lang="en-US" dirty="0"/>
          </a:p>
        </p:txBody>
      </p:sp>
      <p:sp>
        <p:nvSpPr>
          <p:cNvPr id="6" name="Flecha: a la derecha 5">
            <a:extLst>
              <a:ext uri="{FF2B5EF4-FFF2-40B4-BE49-F238E27FC236}">
                <a16:creationId xmlns:a16="http://schemas.microsoft.com/office/drawing/2014/main" id="{804B469F-4F67-4880-98B8-1CBC893DF6D5}"/>
              </a:ext>
            </a:extLst>
          </p:cNvPr>
          <p:cNvSpPr/>
          <p:nvPr/>
        </p:nvSpPr>
        <p:spPr>
          <a:xfrm>
            <a:off x="8316221" y="1859146"/>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dirty="0">
                <a:solidFill>
                  <a:schemeClr val="tx1">
                    <a:lumMod val="50000"/>
                  </a:schemeClr>
                </a:solidFill>
              </a:rPr>
              <a:t>Transición</a:t>
            </a:r>
            <a:endParaRPr lang="en-US" sz="900" dirty="0">
              <a:solidFill>
                <a:schemeClr val="tx1">
                  <a:lumMod val="50000"/>
                </a:schemeClr>
              </a:solidFill>
            </a:endParaRPr>
          </a:p>
        </p:txBody>
      </p:sp>
      <p:sp>
        <p:nvSpPr>
          <p:cNvPr id="7" name="CuadroTexto 6">
            <a:extLst>
              <a:ext uri="{FF2B5EF4-FFF2-40B4-BE49-F238E27FC236}">
                <a16:creationId xmlns:a16="http://schemas.microsoft.com/office/drawing/2014/main" id="{07732FD6-C42E-4E87-AF3D-1526038BDE31}"/>
              </a:ext>
            </a:extLst>
          </p:cNvPr>
          <p:cNvSpPr txBox="1"/>
          <p:nvPr/>
        </p:nvSpPr>
        <p:spPr>
          <a:xfrm>
            <a:off x="872400" y="2254608"/>
            <a:ext cx="7371707" cy="523220"/>
          </a:xfrm>
          <a:prstGeom prst="rect">
            <a:avLst/>
          </a:prstGeom>
          <a:noFill/>
        </p:spPr>
        <p:txBody>
          <a:bodyPr wrap="square">
            <a:spAutoFit/>
          </a:bodyPr>
          <a:lstStyle/>
          <a:p>
            <a:pPr algn="just"/>
            <a:r>
              <a:rPr lang="es-ES" dirty="0"/>
              <a:t>Para poder hacer parte de este sistema general de salud las personas podrán aplicar a dos tipos de regímenes:</a:t>
            </a:r>
          </a:p>
        </p:txBody>
      </p:sp>
      <p:sp>
        <p:nvSpPr>
          <p:cNvPr id="9" name="Google Shape;1571;p53">
            <a:extLst>
              <a:ext uri="{FF2B5EF4-FFF2-40B4-BE49-F238E27FC236}">
                <a16:creationId xmlns:a16="http://schemas.microsoft.com/office/drawing/2014/main" id="{0D0E861A-5A2A-494D-B42C-66890669088E}"/>
              </a:ext>
            </a:extLst>
          </p:cNvPr>
          <p:cNvSpPr/>
          <p:nvPr/>
        </p:nvSpPr>
        <p:spPr>
          <a:xfrm flipH="1">
            <a:off x="4853191" y="3043929"/>
            <a:ext cx="3736500" cy="1528566"/>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algn="ctr"/>
            <a:r>
              <a:rPr lang="es-ES" sz="1200" b="1" i="0" dirty="0">
                <a:solidFill>
                  <a:schemeClr val="tx1">
                    <a:lumMod val="50000"/>
                  </a:schemeClr>
                </a:solidFill>
                <a:effectLst/>
                <a:latin typeface="Segoe UI" panose="020B0502040204020203" pitchFamily="34" charset="0"/>
              </a:rPr>
              <a:t>Los afiliados al régimen subsidiado.</a:t>
            </a:r>
          </a:p>
          <a:p>
            <a:pPr algn="ctr"/>
            <a:r>
              <a:rPr lang="es-ES" sz="1200" i="0" dirty="0">
                <a:solidFill>
                  <a:schemeClr val="tx1">
                    <a:lumMod val="50000"/>
                  </a:schemeClr>
                </a:solidFill>
                <a:effectLst/>
                <a:latin typeface="Segoe UI" panose="020B0502040204020203" pitchFamily="34" charset="0"/>
              </a:rPr>
              <a:t>La población que no tiene recursos económicos y no puede aportar al sistema, es decir, aquellos que no tienen dinero suficiente para afiliarse al régimen contributivo o a un régimen excepcional.</a:t>
            </a:r>
          </a:p>
        </p:txBody>
      </p:sp>
      <p:sp>
        <p:nvSpPr>
          <p:cNvPr id="10" name="Google Shape;1571;p53">
            <a:extLst>
              <a:ext uri="{FF2B5EF4-FFF2-40B4-BE49-F238E27FC236}">
                <a16:creationId xmlns:a16="http://schemas.microsoft.com/office/drawing/2014/main" id="{58688EBE-0401-4773-AFF0-78BD9288BE6E}"/>
              </a:ext>
            </a:extLst>
          </p:cNvPr>
          <p:cNvSpPr/>
          <p:nvPr/>
        </p:nvSpPr>
        <p:spPr>
          <a:xfrm flipH="1">
            <a:off x="872400" y="3047694"/>
            <a:ext cx="3736500" cy="1528566"/>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algn="ctr"/>
            <a:r>
              <a:rPr lang="es-ES" sz="1200" b="1" i="0" dirty="0">
                <a:solidFill>
                  <a:schemeClr val="tx1">
                    <a:lumMod val="50000"/>
                  </a:schemeClr>
                </a:solidFill>
                <a:effectLst/>
                <a:latin typeface="Segoe UI" panose="020B0502040204020203" pitchFamily="34" charset="0"/>
              </a:rPr>
              <a:t>Los afiliados al régimen contributivo.</a:t>
            </a:r>
          </a:p>
          <a:p>
            <a:pPr algn="ctr"/>
            <a:r>
              <a:rPr lang="es-ES" sz="1200" i="0" dirty="0">
                <a:solidFill>
                  <a:schemeClr val="tx1">
                    <a:lumMod val="50000"/>
                  </a:schemeClr>
                </a:solidFill>
                <a:effectLst/>
                <a:latin typeface="Segoe UI" panose="020B0502040204020203" pitchFamily="34" charset="0"/>
              </a:rPr>
              <a:t>Deben estar afiliados al régimen contributivo, todos los empleados, trabajadores independientes (con ingresos totales mensuales, iguales o superiores a un (1) salario mínimo mensual legal vigente) y los pensionados.</a:t>
            </a:r>
          </a:p>
        </p:txBody>
      </p:sp>
      <p:sp>
        <p:nvSpPr>
          <p:cNvPr id="12" name="Flecha: a la derecha 11">
            <a:extLst>
              <a:ext uri="{FF2B5EF4-FFF2-40B4-BE49-F238E27FC236}">
                <a16:creationId xmlns:a16="http://schemas.microsoft.com/office/drawing/2014/main" id="{0D8EE47B-B4E3-428C-92C5-5811B1B6B733}"/>
              </a:ext>
            </a:extLst>
          </p:cNvPr>
          <p:cNvSpPr/>
          <p:nvPr/>
        </p:nvSpPr>
        <p:spPr>
          <a:xfrm>
            <a:off x="2326760" y="4366462"/>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dirty="0">
                <a:solidFill>
                  <a:schemeClr val="tx1">
                    <a:lumMod val="50000"/>
                  </a:schemeClr>
                </a:solidFill>
              </a:rPr>
              <a:t>Despliegue</a:t>
            </a:r>
            <a:endParaRPr lang="en-US" sz="900" dirty="0">
              <a:solidFill>
                <a:schemeClr val="tx1">
                  <a:lumMod val="50000"/>
                </a:schemeClr>
              </a:solidFill>
            </a:endParaRPr>
          </a:p>
        </p:txBody>
      </p:sp>
      <p:sp>
        <p:nvSpPr>
          <p:cNvPr id="13" name="Flecha: a la derecha 12">
            <a:extLst>
              <a:ext uri="{FF2B5EF4-FFF2-40B4-BE49-F238E27FC236}">
                <a16:creationId xmlns:a16="http://schemas.microsoft.com/office/drawing/2014/main" id="{790E584C-5D0B-46FC-ABAF-A84B7BD62AD5}"/>
              </a:ext>
            </a:extLst>
          </p:cNvPr>
          <p:cNvSpPr/>
          <p:nvPr/>
        </p:nvSpPr>
        <p:spPr>
          <a:xfrm>
            <a:off x="6307551" y="4375922"/>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dirty="0">
                <a:solidFill>
                  <a:schemeClr val="tx1">
                    <a:lumMod val="50000"/>
                  </a:schemeClr>
                </a:solidFill>
              </a:rPr>
              <a:t>Despliegue</a:t>
            </a:r>
            <a:endParaRPr lang="en-US" sz="900" dirty="0">
              <a:solidFill>
                <a:schemeClr val="tx1">
                  <a:lumMod val="50000"/>
                </a:schemeClr>
              </a:solidFill>
            </a:endParaRPr>
          </a:p>
        </p:txBody>
      </p:sp>
    </p:spTree>
    <p:extLst>
      <p:ext uri="{BB962C8B-B14F-4D97-AF65-F5344CB8AC3E}">
        <p14:creationId xmlns:p14="http://schemas.microsoft.com/office/powerpoint/2010/main" val="267016048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571;p53">
            <a:extLst>
              <a:ext uri="{FF2B5EF4-FFF2-40B4-BE49-F238E27FC236}">
                <a16:creationId xmlns:a16="http://schemas.microsoft.com/office/drawing/2014/main" id="{F768931F-78C4-4FBF-B065-98DCFAAB7BA8}"/>
              </a:ext>
            </a:extLst>
          </p:cNvPr>
          <p:cNvSpPr/>
          <p:nvPr/>
        </p:nvSpPr>
        <p:spPr>
          <a:xfrm flipH="1">
            <a:off x="200024" y="2177089"/>
            <a:ext cx="8943975" cy="2521386"/>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endParaRPr lang="es-CO" sz="1600" dirty="0">
              <a:solidFill>
                <a:schemeClr val="tx1">
                  <a:lumMod val="50000"/>
                </a:schemeClr>
              </a:solidFill>
              <a:latin typeface="Alegreya Sans ExtraBold"/>
            </a:endParaRPr>
          </a:p>
        </p:txBody>
      </p:sp>
      <p:sp>
        <p:nvSpPr>
          <p:cNvPr id="2" name="Título 1">
            <a:extLst>
              <a:ext uri="{FF2B5EF4-FFF2-40B4-BE49-F238E27FC236}">
                <a16:creationId xmlns:a16="http://schemas.microsoft.com/office/drawing/2014/main" id="{C9783512-0E65-41E4-A3F5-1CBA81BD1196}"/>
              </a:ext>
            </a:extLst>
          </p:cNvPr>
          <p:cNvSpPr>
            <a:spLocks noGrp="1"/>
          </p:cNvSpPr>
          <p:nvPr>
            <p:ph type="title"/>
          </p:nvPr>
        </p:nvSpPr>
        <p:spPr/>
        <p:txBody>
          <a:bodyPr/>
          <a:lstStyle/>
          <a:p>
            <a:r>
              <a:rPr lang="es-MX" sz="2800" dirty="0"/>
              <a:t>Prestaciones económicas del Sistema general de Salud</a:t>
            </a:r>
            <a:endParaRPr lang="en-US" sz="2800" dirty="0"/>
          </a:p>
        </p:txBody>
      </p:sp>
      <p:sp>
        <p:nvSpPr>
          <p:cNvPr id="6" name="Flecha: a la derecha 5">
            <a:extLst>
              <a:ext uri="{FF2B5EF4-FFF2-40B4-BE49-F238E27FC236}">
                <a16:creationId xmlns:a16="http://schemas.microsoft.com/office/drawing/2014/main" id="{804B469F-4F67-4880-98B8-1CBC893DF6D5}"/>
              </a:ext>
            </a:extLst>
          </p:cNvPr>
          <p:cNvSpPr/>
          <p:nvPr/>
        </p:nvSpPr>
        <p:spPr>
          <a:xfrm>
            <a:off x="8316221" y="1859146"/>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dirty="0">
                <a:solidFill>
                  <a:schemeClr val="tx1">
                    <a:lumMod val="50000"/>
                  </a:schemeClr>
                </a:solidFill>
              </a:rPr>
              <a:t>Transición</a:t>
            </a:r>
            <a:endParaRPr lang="en-US" sz="900" dirty="0">
              <a:solidFill>
                <a:schemeClr val="tx1">
                  <a:lumMod val="50000"/>
                </a:schemeClr>
              </a:solidFill>
            </a:endParaRPr>
          </a:p>
        </p:txBody>
      </p:sp>
      <p:sp>
        <p:nvSpPr>
          <p:cNvPr id="7" name="CuadroTexto 6">
            <a:extLst>
              <a:ext uri="{FF2B5EF4-FFF2-40B4-BE49-F238E27FC236}">
                <a16:creationId xmlns:a16="http://schemas.microsoft.com/office/drawing/2014/main" id="{07732FD6-C42E-4E87-AF3D-1526038BDE31}"/>
              </a:ext>
            </a:extLst>
          </p:cNvPr>
          <p:cNvSpPr txBox="1"/>
          <p:nvPr/>
        </p:nvSpPr>
        <p:spPr>
          <a:xfrm>
            <a:off x="367575" y="2254608"/>
            <a:ext cx="8319225" cy="2462213"/>
          </a:xfrm>
          <a:prstGeom prst="rect">
            <a:avLst/>
          </a:prstGeom>
          <a:noFill/>
        </p:spPr>
        <p:txBody>
          <a:bodyPr wrap="square">
            <a:spAutoFit/>
          </a:bodyPr>
          <a:lstStyle/>
          <a:p>
            <a:pPr algn="just"/>
            <a:r>
              <a:rPr lang="es-ES" b="1" dirty="0"/>
              <a:t>Incapacidad por enfermedad de origen común:  </a:t>
            </a:r>
            <a:r>
              <a:rPr lang="es-ES" dirty="0"/>
              <a:t>La incapacidad de origen común tiene su origen en una enfermedad o accidente que no tiene relación con la actividad laboral desempeñada por el trabajador dependiente e independiente.</a:t>
            </a:r>
          </a:p>
          <a:p>
            <a:pPr algn="just"/>
            <a:r>
              <a:rPr lang="es-ES" dirty="0"/>
              <a:t>Esta la determina el médico tratante de la EPS. Las incapacidades laborales se liquidan sobre el ingreso base de cotización (IBC) que el empleador o el independiente utilizó para pagar las cotizaciones a seguridad social, teniendo presente que la base de cotización en el Sistema General de Seguridad Social en Salud debe ser igual al del Sistema de Pensiones.</a:t>
            </a:r>
          </a:p>
          <a:p>
            <a:pPr algn="just"/>
            <a:r>
              <a:rPr lang="es-ES" dirty="0"/>
              <a:t>Para el caso de los trabajadores dependientes, los dos (2) primeros días serán a cargo del empleador, a partir del tercer día hasta el día 180, la incapacidad la pagará la EPS donde se encuentre el afiliado. Si la incapacidad es superior de 180 días hasta los 540 días, el Fondo de Pensiones será quién paga la incapacidad. Pasados los 540 días, la EPS y el Fondo de Pensiones pagarán la incapacidad.</a:t>
            </a:r>
          </a:p>
        </p:txBody>
      </p:sp>
    </p:spTree>
    <p:extLst>
      <p:ext uri="{BB962C8B-B14F-4D97-AF65-F5344CB8AC3E}">
        <p14:creationId xmlns:p14="http://schemas.microsoft.com/office/powerpoint/2010/main" val="194219433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571;p53">
            <a:extLst>
              <a:ext uri="{FF2B5EF4-FFF2-40B4-BE49-F238E27FC236}">
                <a16:creationId xmlns:a16="http://schemas.microsoft.com/office/drawing/2014/main" id="{F768931F-78C4-4FBF-B065-98DCFAAB7BA8}"/>
              </a:ext>
            </a:extLst>
          </p:cNvPr>
          <p:cNvSpPr/>
          <p:nvPr/>
        </p:nvSpPr>
        <p:spPr>
          <a:xfrm flipH="1">
            <a:off x="200023" y="2177089"/>
            <a:ext cx="8943975" cy="2194886"/>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endParaRPr lang="es-CO" sz="1600" dirty="0">
              <a:solidFill>
                <a:schemeClr val="tx1">
                  <a:lumMod val="50000"/>
                </a:schemeClr>
              </a:solidFill>
              <a:latin typeface="Alegreya Sans ExtraBold"/>
            </a:endParaRPr>
          </a:p>
        </p:txBody>
      </p:sp>
      <p:sp>
        <p:nvSpPr>
          <p:cNvPr id="2" name="Título 1">
            <a:extLst>
              <a:ext uri="{FF2B5EF4-FFF2-40B4-BE49-F238E27FC236}">
                <a16:creationId xmlns:a16="http://schemas.microsoft.com/office/drawing/2014/main" id="{C9783512-0E65-41E4-A3F5-1CBA81BD1196}"/>
              </a:ext>
            </a:extLst>
          </p:cNvPr>
          <p:cNvSpPr>
            <a:spLocks noGrp="1"/>
          </p:cNvSpPr>
          <p:nvPr>
            <p:ph type="title"/>
          </p:nvPr>
        </p:nvSpPr>
        <p:spPr/>
        <p:txBody>
          <a:bodyPr/>
          <a:lstStyle/>
          <a:p>
            <a:r>
              <a:rPr lang="es-MX" sz="2800" dirty="0"/>
              <a:t>Prestaciones económicas del Sistema general de Salud</a:t>
            </a:r>
            <a:endParaRPr lang="en-US" sz="2800" dirty="0"/>
          </a:p>
        </p:txBody>
      </p:sp>
      <p:sp>
        <p:nvSpPr>
          <p:cNvPr id="6" name="Flecha: a la derecha 5">
            <a:extLst>
              <a:ext uri="{FF2B5EF4-FFF2-40B4-BE49-F238E27FC236}">
                <a16:creationId xmlns:a16="http://schemas.microsoft.com/office/drawing/2014/main" id="{804B469F-4F67-4880-98B8-1CBC893DF6D5}"/>
              </a:ext>
            </a:extLst>
          </p:cNvPr>
          <p:cNvSpPr/>
          <p:nvPr/>
        </p:nvSpPr>
        <p:spPr>
          <a:xfrm>
            <a:off x="8316221" y="1859146"/>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dirty="0">
                <a:solidFill>
                  <a:schemeClr val="tx1">
                    <a:lumMod val="50000"/>
                  </a:schemeClr>
                </a:solidFill>
              </a:rPr>
              <a:t>Transición</a:t>
            </a:r>
            <a:endParaRPr lang="en-US" sz="900" dirty="0">
              <a:solidFill>
                <a:schemeClr val="tx1">
                  <a:lumMod val="50000"/>
                </a:schemeClr>
              </a:solidFill>
            </a:endParaRPr>
          </a:p>
        </p:txBody>
      </p:sp>
      <p:sp>
        <p:nvSpPr>
          <p:cNvPr id="7" name="CuadroTexto 6">
            <a:extLst>
              <a:ext uri="{FF2B5EF4-FFF2-40B4-BE49-F238E27FC236}">
                <a16:creationId xmlns:a16="http://schemas.microsoft.com/office/drawing/2014/main" id="{07732FD6-C42E-4E87-AF3D-1526038BDE31}"/>
              </a:ext>
            </a:extLst>
          </p:cNvPr>
          <p:cNvSpPr txBox="1"/>
          <p:nvPr/>
        </p:nvSpPr>
        <p:spPr>
          <a:xfrm>
            <a:off x="367575" y="2254608"/>
            <a:ext cx="8319225" cy="2031325"/>
          </a:xfrm>
          <a:prstGeom prst="rect">
            <a:avLst/>
          </a:prstGeom>
          <a:noFill/>
        </p:spPr>
        <p:txBody>
          <a:bodyPr wrap="square">
            <a:spAutoFit/>
          </a:bodyPr>
          <a:lstStyle/>
          <a:p>
            <a:pPr algn="just"/>
            <a:r>
              <a:rPr lang="es-ES" b="1" dirty="0"/>
              <a:t>Licencia de Maternidad: </a:t>
            </a:r>
            <a:r>
              <a:rPr lang="es-ES" dirty="0"/>
              <a:t>Es el descanso remunerado con el salario que devengue la trabajadora dependiente o independiente al momento de iniciar la licencia. Tiene una duración de 18 semanas calendario. No obstante, en los casos en los que un bebé nazca antes del término médicamente establecido como la fecha probable de parto, el tiempo de dicha licencia aumenta teniendo en cuenta la diferencia entre la fecha gestacional y el nacimiento a término, período que será sumado a las 18 semanas que normalmente se causan con ocasión del parto siempre y cuando el menor haya nacido antes de completar 37 semanas de gestación.</a:t>
            </a:r>
          </a:p>
          <a:p>
            <a:pPr algn="just"/>
            <a:r>
              <a:rPr lang="es-ES" dirty="0"/>
              <a:t>En caso de parto múltiple se reconocerán dos (2) semanas adicionales a las 18 siempre y cuando los niños hayan nacido vivos.</a:t>
            </a:r>
          </a:p>
        </p:txBody>
      </p:sp>
    </p:spTree>
    <p:extLst>
      <p:ext uri="{BB962C8B-B14F-4D97-AF65-F5344CB8AC3E}">
        <p14:creationId xmlns:p14="http://schemas.microsoft.com/office/powerpoint/2010/main" val="6381421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upo 7">
            <a:extLst>
              <a:ext uri="{FF2B5EF4-FFF2-40B4-BE49-F238E27FC236}">
                <a16:creationId xmlns:a16="http://schemas.microsoft.com/office/drawing/2014/main" id="{80588CCB-0CB0-4655-92CA-1180A2833029}"/>
              </a:ext>
            </a:extLst>
          </p:cNvPr>
          <p:cNvGrpSpPr/>
          <p:nvPr/>
        </p:nvGrpSpPr>
        <p:grpSpPr>
          <a:xfrm>
            <a:off x="239059" y="572679"/>
            <a:ext cx="8665882" cy="4232529"/>
            <a:chOff x="630518" y="682371"/>
            <a:chExt cx="7735001" cy="3778758"/>
          </a:xfrm>
        </p:grpSpPr>
        <p:grpSp>
          <p:nvGrpSpPr>
            <p:cNvPr id="5" name="Grupo 4">
              <a:extLst>
                <a:ext uri="{FF2B5EF4-FFF2-40B4-BE49-F238E27FC236}">
                  <a16:creationId xmlns:a16="http://schemas.microsoft.com/office/drawing/2014/main" id="{3EA4715B-39A9-4D9B-98D0-BD5D4AB416DA}"/>
                </a:ext>
              </a:extLst>
            </p:cNvPr>
            <p:cNvGrpSpPr/>
            <p:nvPr/>
          </p:nvGrpSpPr>
          <p:grpSpPr>
            <a:xfrm>
              <a:off x="2525621" y="682371"/>
              <a:ext cx="5839898" cy="3778758"/>
              <a:chOff x="152435" y="346710"/>
              <a:chExt cx="5839898" cy="3778758"/>
            </a:xfrm>
          </p:grpSpPr>
          <p:pic>
            <p:nvPicPr>
              <p:cNvPr id="3" name="Imagen 2">
                <a:extLst>
                  <a:ext uri="{FF2B5EF4-FFF2-40B4-BE49-F238E27FC236}">
                    <a16:creationId xmlns:a16="http://schemas.microsoft.com/office/drawing/2014/main" id="{34EC49D9-BEEF-4D47-9914-D91EE2A2C7E8}"/>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152435" y="346710"/>
                <a:ext cx="5839898" cy="3778758"/>
              </a:xfrm>
              <a:prstGeom prst="rect">
                <a:avLst/>
              </a:prstGeom>
            </p:spPr>
          </p:pic>
          <p:pic>
            <p:nvPicPr>
              <p:cNvPr id="2050" name="Picture 2" descr="UGPP ( Unidad de Gestión Pensional y Parafiscales)">
                <a:extLst>
                  <a:ext uri="{FF2B5EF4-FFF2-40B4-BE49-F238E27FC236}">
                    <a16:creationId xmlns:a16="http://schemas.microsoft.com/office/drawing/2014/main" id="{7455F905-F91D-4967-B91B-9DC7365E7BB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1971" y="346710"/>
                <a:ext cx="1122237" cy="502114"/>
              </a:xfrm>
              <a:prstGeom prst="rect">
                <a:avLst/>
              </a:prstGeom>
              <a:noFill/>
              <a:extLst>
                <a:ext uri="{909E8E84-426E-40DD-AFC4-6F175D3DCCD1}">
                  <a14:hiddenFill xmlns:a14="http://schemas.microsoft.com/office/drawing/2010/main">
                    <a:solidFill>
                      <a:srgbClr val="FFFFFF"/>
                    </a:solidFill>
                  </a14:hiddenFill>
                </a:ext>
              </a:extLst>
            </p:spPr>
          </p:pic>
        </p:grpSp>
        <p:pic>
          <p:nvPicPr>
            <p:cNvPr id="7" name="Imagen 6">
              <a:extLst>
                <a:ext uri="{FF2B5EF4-FFF2-40B4-BE49-F238E27FC236}">
                  <a16:creationId xmlns:a16="http://schemas.microsoft.com/office/drawing/2014/main" id="{5FCDDC85-8480-4821-8934-1F941CC82754}"/>
                </a:ext>
              </a:extLst>
            </p:cNvPr>
            <p:cNvPicPr>
              <a:picLocks noChangeAspect="1"/>
            </p:cNvPicPr>
            <p:nvPr/>
          </p:nvPicPr>
          <p:blipFill rotWithShape="1">
            <a:blip r:embed="rId5">
              <a:extLst>
                <a:ext uri="{BEBA8EAE-BF5A-486C-A8C5-ECC9F3942E4B}">
                  <a14:imgProps xmlns:a14="http://schemas.microsoft.com/office/drawing/2010/main">
                    <a14:imgLayer r:embed="rId6">
                      <a14:imgEffect>
                        <a14:sharpenSoften amount="50000"/>
                      </a14:imgEffect>
                    </a14:imgLayer>
                  </a14:imgProps>
                </a:ext>
              </a:extLst>
            </a:blip>
            <a:srcRect t="1880"/>
            <a:stretch/>
          </p:blipFill>
          <p:spPr>
            <a:xfrm>
              <a:off x="630518" y="682371"/>
              <a:ext cx="1895103" cy="3009900"/>
            </a:xfrm>
            <a:prstGeom prst="rect">
              <a:avLst/>
            </a:prstGeom>
          </p:spPr>
        </p:pic>
      </p:grpSp>
      <p:pic>
        <p:nvPicPr>
          <p:cNvPr id="9" name="Picture 2" descr="Unidad de Gestión Pensional y Parafiscales - G Suite SSO, Ingreso a G Suite">
            <a:extLst>
              <a:ext uri="{FF2B5EF4-FFF2-40B4-BE49-F238E27FC236}">
                <a16:creationId xmlns:a16="http://schemas.microsoft.com/office/drawing/2014/main" id="{7F3F3F62-EB49-4482-985D-61C38F86D5E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542" y="0"/>
            <a:ext cx="994008" cy="391435"/>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oogle Shape;6000;p65">
            <a:extLst>
              <a:ext uri="{FF2B5EF4-FFF2-40B4-BE49-F238E27FC236}">
                <a16:creationId xmlns:a16="http://schemas.microsoft.com/office/drawing/2014/main" id="{7028FD5B-7F8C-45A2-A97C-CAE0474DB05A}"/>
              </a:ext>
            </a:extLst>
          </p:cNvPr>
          <p:cNvGrpSpPr/>
          <p:nvPr/>
        </p:nvGrpSpPr>
        <p:grpSpPr>
          <a:xfrm>
            <a:off x="1611458" y="3231836"/>
            <a:ext cx="674541" cy="623884"/>
            <a:chOff x="3990000" y="975400"/>
            <a:chExt cx="3934200" cy="3933300"/>
          </a:xfrm>
        </p:grpSpPr>
        <p:sp>
          <p:nvSpPr>
            <p:cNvPr id="12" name="Google Shape;6001;p65">
              <a:extLst>
                <a:ext uri="{FF2B5EF4-FFF2-40B4-BE49-F238E27FC236}">
                  <a16:creationId xmlns:a16="http://schemas.microsoft.com/office/drawing/2014/main" id="{4C6EBFDC-20DF-4F64-BCBD-27810C1D0671}"/>
                </a:ext>
              </a:extLst>
            </p:cNvPr>
            <p:cNvSpPr/>
            <p:nvPr/>
          </p:nvSpPr>
          <p:spPr>
            <a:xfrm>
              <a:off x="3990000" y="975400"/>
              <a:ext cx="3934200" cy="3933300"/>
            </a:xfrm>
            <a:prstGeom prst="ellipse">
              <a:avLst/>
            </a:prstGeom>
            <a:solidFill>
              <a:srgbClr val="667E92"/>
            </a:solidFill>
            <a:ln>
              <a:solidFill>
                <a:schemeClr val="tx2"/>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6002;p65">
              <a:extLst>
                <a:ext uri="{FF2B5EF4-FFF2-40B4-BE49-F238E27FC236}">
                  <a16:creationId xmlns:a16="http://schemas.microsoft.com/office/drawing/2014/main" id="{2CA73CA6-BAED-41B6-AF6A-D9D4A97B2363}"/>
                </a:ext>
              </a:extLst>
            </p:cNvPr>
            <p:cNvSpPr/>
            <p:nvPr/>
          </p:nvSpPr>
          <p:spPr>
            <a:xfrm>
              <a:off x="4346550" y="1331800"/>
              <a:ext cx="3221100" cy="3220500"/>
            </a:xfrm>
            <a:prstGeom prst="ellipse">
              <a:avLst/>
            </a:prstGeom>
            <a:solidFill>
              <a:srgbClr val="869FB2"/>
            </a:solidFill>
            <a:ln>
              <a:solidFill>
                <a:schemeClr val="tx2"/>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6003;p65">
              <a:extLst>
                <a:ext uri="{FF2B5EF4-FFF2-40B4-BE49-F238E27FC236}">
                  <a16:creationId xmlns:a16="http://schemas.microsoft.com/office/drawing/2014/main" id="{E3CEACE5-31AB-42A7-BD3A-3AA0BF9FC90F}"/>
                </a:ext>
              </a:extLst>
            </p:cNvPr>
            <p:cNvSpPr/>
            <p:nvPr/>
          </p:nvSpPr>
          <p:spPr>
            <a:xfrm>
              <a:off x="4786800" y="1771750"/>
              <a:ext cx="2340600" cy="2340600"/>
            </a:xfrm>
            <a:prstGeom prst="ellipse">
              <a:avLst/>
            </a:prstGeom>
            <a:solidFill>
              <a:srgbClr val="BAC8D3"/>
            </a:solidFill>
            <a:ln>
              <a:solidFill>
                <a:schemeClr val="tx2"/>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6004;p65">
              <a:extLst>
                <a:ext uri="{FF2B5EF4-FFF2-40B4-BE49-F238E27FC236}">
                  <a16:creationId xmlns:a16="http://schemas.microsoft.com/office/drawing/2014/main" id="{D5CF6C70-7574-4D64-B0EE-25AF26D0A2F9}"/>
                </a:ext>
              </a:extLst>
            </p:cNvPr>
            <p:cNvSpPr/>
            <p:nvPr/>
          </p:nvSpPr>
          <p:spPr>
            <a:xfrm>
              <a:off x="5218650" y="2203450"/>
              <a:ext cx="1476900" cy="1477200"/>
            </a:xfrm>
            <a:prstGeom prst="ellipse">
              <a:avLst/>
            </a:prstGeom>
            <a:solidFill>
              <a:srgbClr val="CFD9E0"/>
            </a:solidFill>
            <a:ln>
              <a:solidFill>
                <a:schemeClr val="tx2"/>
              </a:solidFill>
            </a:ln>
          </p:spPr>
          <p:txBody>
            <a:bodyPr spcFirstLastPara="1" wrap="square" lIns="91425" tIns="91425" rIns="91425" bIns="91425" anchor="ctr" anchorCtr="0">
              <a:noAutofit/>
            </a:bodyPr>
            <a:lstStyle/>
            <a:p>
              <a:pPr marL="0" lvl="0" indent="0" algn="ctr" rtl="0">
                <a:spcBef>
                  <a:spcPts val="0"/>
                </a:spcBef>
                <a:spcAft>
                  <a:spcPts val="0"/>
                </a:spcAft>
                <a:buNone/>
              </a:pPr>
              <a:r>
                <a:rPr lang="es-MX" b="1" i="1">
                  <a:latin typeface="Alegreya Sans"/>
                </a:rPr>
                <a:t>1</a:t>
              </a:r>
              <a:endParaRPr b="1" i="1">
                <a:latin typeface="Alegreya Sans"/>
              </a:endParaRPr>
            </a:p>
          </p:txBody>
        </p:sp>
      </p:grpSp>
      <p:grpSp>
        <p:nvGrpSpPr>
          <p:cNvPr id="16" name="Google Shape;6000;p65">
            <a:extLst>
              <a:ext uri="{FF2B5EF4-FFF2-40B4-BE49-F238E27FC236}">
                <a16:creationId xmlns:a16="http://schemas.microsoft.com/office/drawing/2014/main" id="{3C8D64CF-8E94-4C36-BF1C-BA609D4E313D}"/>
              </a:ext>
            </a:extLst>
          </p:cNvPr>
          <p:cNvGrpSpPr/>
          <p:nvPr/>
        </p:nvGrpSpPr>
        <p:grpSpPr>
          <a:xfrm>
            <a:off x="7959420" y="1365740"/>
            <a:ext cx="730081" cy="643599"/>
            <a:chOff x="3990000" y="975400"/>
            <a:chExt cx="3934200" cy="3933300"/>
          </a:xfrm>
        </p:grpSpPr>
        <p:sp>
          <p:nvSpPr>
            <p:cNvPr id="17" name="Google Shape;6001;p65">
              <a:extLst>
                <a:ext uri="{FF2B5EF4-FFF2-40B4-BE49-F238E27FC236}">
                  <a16:creationId xmlns:a16="http://schemas.microsoft.com/office/drawing/2014/main" id="{EBDB3CF3-D05D-47CD-809C-01921B492DE2}"/>
                </a:ext>
              </a:extLst>
            </p:cNvPr>
            <p:cNvSpPr/>
            <p:nvPr/>
          </p:nvSpPr>
          <p:spPr>
            <a:xfrm>
              <a:off x="3990000" y="975400"/>
              <a:ext cx="3934200" cy="3933300"/>
            </a:xfrm>
            <a:prstGeom prst="ellipse">
              <a:avLst/>
            </a:prstGeom>
            <a:solidFill>
              <a:srgbClr val="667E92"/>
            </a:solidFill>
            <a:ln>
              <a:solidFill>
                <a:schemeClr val="tx2"/>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6002;p65">
              <a:extLst>
                <a:ext uri="{FF2B5EF4-FFF2-40B4-BE49-F238E27FC236}">
                  <a16:creationId xmlns:a16="http://schemas.microsoft.com/office/drawing/2014/main" id="{9B37B7D7-ED46-4629-B1B2-95314F0F5368}"/>
                </a:ext>
              </a:extLst>
            </p:cNvPr>
            <p:cNvSpPr/>
            <p:nvPr/>
          </p:nvSpPr>
          <p:spPr>
            <a:xfrm>
              <a:off x="4346550" y="1331800"/>
              <a:ext cx="3221100" cy="3220500"/>
            </a:xfrm>
            <a:prstGeom prst="ellipse">
              <a:avLst/>
            </a:prstGeom>
            <a:solidFill>
              <a:srgbClr val="869FB2"/>
            </a:solidFill>
            <a:ln>
              <a:solidFill>
                <a:schemeClr val="tx2"/>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6003;p65">
              <a:extLst>
                <a:ext uri="{FF2B5EF4-FFF2-40B4-BE49-F238E27FC236}">
                  <a16:creationId xmlns:a16="http://schemas.microsoft.com/office/drawing/2014/main" id="{DCD429BB-7A85-42DD-B95C-E8F5CAF31BED}"/>
                </a:ext>
              </a:extLst>
            </p:cNvPr>
            <p:cNvSpPr/>
            <p:nvPr/>
          </p:nvSpPr>
          <p:spPr>
            <a:xfrm>
              <a:off x="4786800" y="1771750"/>
              <a:ext cx="2340600" cy="2340600"/>
            </a:xfrm>
            <a:prstGeom prst="ellipse">
              <a:avLst/>
            </a:prstGeom>
            <a:solidFill>
              <a:srgbClr val="BAC8D3"/>
            </a:solidFill>
            <a:ln>
              <a:solidFill>
                <a:schemeClr val="tx2"/>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6004;p65">
              <a:extLst>
                <a:ext uri="{FF2B5EF4-FFF2-40B4-BE49-F238E27FC236}">
                  <a16:creationId xmlns:a16="http://schemas.microsoft.com/office/drawing/2014/main" id="{291BB9B9-9775-42D8-95E1-8B29480D8F7E}"/>
                </a:ext>
              </a:extLst>
            </p:cNvPr>
            <p:cNvSpPr/>
            <p:nvPr/>
          </p:nvSpPr>
          <p:spPr>
            <a:xfrm>
              <a:off x="5218650" y="2203450"/>
              <a:ext cx="1476900" cy="1477200"/>
            </a:xfrm>
            <a:prstGeom prst="ellipse">
              <a:avLst/>
            </a:prstGeom>
            <a:solidFill>
              <a:srgbClr val="CFD9E0"/>
            </a:solidFill>
            <a:ln>
              <a:solidFill>
                <a:schemeClr val="tx2"/>
              </a:solidFill>
            </a:ln>
          </p:spPr>
          <p:txBody>
            <a:bodyPr spcFirstLastPara="1" wrap="square" lIns="91425" tIns="91425" rIns="91425" bIns="91425" anchor="ctr" anchorCtr="0">
              <a:noAutofit/>
            </a:bodyPr>
            <a:lstStyle/>
            <a:p>
              <a:pPr marL="0" lvl="0" indent="0" algn="ctr" rtl="0">
                <a:spcBef>
                  <a:spcPts val="0"/>
                </a:spcBef>
                <a:spcAft>
                  <a:spcPts val="0"/>
                </a:spcAft>
                <a:buNone/>
              </a:pPr>
              <a:r>
                <a:rPr lang="es-MX" b="1" i="1">
                  <a:latin typeface="Alegreya Sans"/>
                </a:rPr>
                <a:t>2</a:t>
              </a:r>
              <a:endParaRPr b="1" i="1">
                <a:latin typeface="Alegreya Sans"/>
              </a:endParaRPr>
            </a:p>
          </p:txBody>
        </p:sp>
      </p:grpSp>
    </p:spTree>
    <p:extLst>
      <p:ext uri="{BB962C8B-B14F-4D97-AF65-F5344CB8AC3E}">
        <p14:creationId xmlns:p14="http://schemas.microsoft.com/office/powerpoint/2010/main" val="274706608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571;p53">
            <a:extLst>
              <a:ext uri="{FF2B5EF4-FFF2-40B4-BE49-F238E27FC236}">
                <a16:creationId xmlns:a16="http://schemas.microsoft.com/office/drawing/2014/main" id="{F768931F-78C4-4FBF-B065-98DCFAAB7BA8}"/>
              </a:ext>
            </a:extLst>
          </p:cNvPr>
          <p:cNvSpPr/>
          <p:nvPr/>
        </p:nvSpPr>
        <p:spPr>
          <a:xfrm flipH="1">
            <a:off x="200023" y="2177089"/>
            <a:ext cx="8943975" cy="1975811"/>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endParaRPr lang="es-CO" sz="1600" dirty="0">
              <a:solidFill>
                <a:schemeClr val="tx1">
                  <a:lumMod val="50000"/>
                </a:schemeClr>
              </a:solidFill>
              <a:latin typeface="Alegreya Sans ExtraBold"/>
            </a:endParaRPr>
          </a:p>
        </p:txBody>
      </p:sp>
      <p:sp>
        <p:nvSpPr>
          <p:cNvPr id="2" name="Título 1">
            <a:extLst>
              <a:ext uri="{FF2B5EF4-FFF2-40B4-BE49-F238E27FC236}">
                <a16:creationId xmlns:a16="http://schemas.microsoft.com/office/drawing/2014/main" id="{C9783512-0E65-41E4-A3F5-1CBA81BD1196}"/>
              </a:ext>
            </a:extLst>
          </p:cNvPr>
          <p:cNvSpPr>
            <a:spLocks noGrp="1"/>
          </p:cNvSpPr>
          <p:nvPr>
            <p:ph type="title"/>
          </p:nvPr>
        </p:nvSpPr>
        <p:spPr/>
        <p:txBody>
          <a:bodyPr/>
          <a:lstStyle/>
          <a:p>
            <a:r>
              <a:rPr lang="es-MX" sz="2800" dirty="0"/>
              <a:t>Prestaciones económicas del Sistema general de Salud</a:t>
            </a:r>
            <a:endParaRPr lang="en-US" sz="2800" dirty="0"/>
          </a:p>
        </p:txBody>
      </p:sp>
      <p:sp>
        <p:nvSpPr>
          <p:cNvPr id="6" name="Flecha: a la derecha 5">
            <a:extLst>
              <a:ext uri="{FF2B5EF4-FFF2-40B4-BE49-F238E27FC236}">
                <a16:creationId xmlns:a16="http://schemas.microsoft.com/office/drawing/2014/main" id="{804B469F-4F67-4880-98B8-1CBC893DF6D5}"/>
              </a:ext>
            </a:extLst>
          </p:cNvPr>
          <p:cNvSpPr/>
          <p:nvPr/>
        </p:nvSpPr>
        <p:spPr>
          <a:xfrm>
            <a:off x="8316221" y="1859146"/>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dirty="0">
                <a:solidFill>
                  <a:schemeClr val="tx1">
                    <a:lumMod val="50000"/>
                  </a:schemeClr>
                </a:solidFill>
              </a:rPr>
              <a:t>Transición</a:t>
            </a:r>
            <a:endParaRPr lang="en-US" sz="900" dirty="0">
              <a:solidFill>
                <a:schemeClr val="tx1">
                  <a:lumMod val="50000"/>
                </a:schemeClr>
              </a:solidFill>
            </a:endParaRPr>
          </a:p>
        </p:txBody>
      </p:sp>
      <p:sp>
        <p:nvSpPr>
          <p:cNvPr id="7" name="CuadroTexto 6">
            <a:extLst>
              <a:ext uri="{FF2B5EF4-FFF2-40B4-BE49-F238E27FC236}">
                <a16:creationId xmlns:a16="http://schemas.microsoft.com/office/drawing/2014/main" id="{07732FD6-C42E-4E87-AF3D-1526038BDE31}"/>
              </a:ext>
            </a:extLst>
          </p:cNvPr>
          <p:cNvSpPr txBox="1"/>
          <p:nvPr/>
        </p:nvSpPr>
        <p:spPr>
          <a:xfrm>
            <a:off x="410885" y="2687940"/>
            <a:ext cx="8319225" cy="954107"/>
          </a:xfrm>
          <a:prstGeom prst="rect">
            <a:avLst/>
          </a:prstGeom>
          <a:noFill/>
        </p:spPr>
        <p:txBody>
          <a:bodyPr wrap="square">
            <a:spAutoFit/>
          </a:bodyPr>
          <a:lstStyle/>
          <a:p>
            <a:pPr algn="just"/>
            <a:r>
              <a:rPr lang="es-ES" b="1" dirty="0"/>
              <a:t>Licencia de Paternidad: </a:t>
            </a:r>
            <a:r>
              <a:rPr lang="es-ES" dirty="0"/>
              <a:t>El conyugue o compañero permanente tiene derecho a una licencia remunerada por ocho (8) días hábiles. Para el reconocimiento de la licencia se requiere que el padre haya estando cotizando al Sistema General de la Seguridad Social durante las semanas que correspondan al periodo de gestación de la madre.</a:t>
            </a:r>
          </a:p>
        </p:txBody>
      </p:sp>
    </p:spTree>
    <p:extLst>
      <p:ext uri="{BB962C8B-B14F-4D97-AF65-F5344CB8AC3E}">
        <p14:creationId xmlns:p14="http://schemas.microsoft.com/office/powerpoint/2010/main" val="16600285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9783512-0E65-41E4-A3F5-1CBA81BD1196}"/>
              </a:ext>
            </a:extLst>
          </p:cNvPr>
          <p:cNvSpPr>
            <a:spLocks noGrp="1"/>
          </p:cNvSpPr>
          <p:nvPr>
            <p:ph type="title"/>
          </p:nvPr>
        </p:nvSpPr>
        <p:spPr/>
        <p:txBody>
          <a:bodyPr/>
          <a:lstStyle/>
          <a:p>
            <a:r>
              <a:rPr lang="es-MX" dirty="0"/>
              <a:t>Quiénes deben afiliarse al Régimen Contributivo en Salud?</a:t>
            </a:r>
            <a:endParaRPr lang="en-US" dirty="0"/>
          </a:p>
        </p:txBody>
      </p:sp>
      <p:sp>
        <p:nvSpPr>
          <p:cNvPr id="10" name="Google Shape;1571;p53">
            <a:extLst>
              <a:ext uri="{FF2B5EF4-FFF2-40B4-BE49-F238E27FC236}">
                <a16:creationId xmlns:a16="http://schemas.microsoft.com/office/drawing/2014/main" id="{A0028D88-57C2-4556-8459-1DF6A3971B12}"/>
              </a:ext>
            </a:extLst>
          </p:cNvPr>
          <p:cNvSpPr/>
          <p:nvPr/>
        </p:nvSpPr>
        <p:spPr>
          <a:xfrm flipH="1">
            <a:off x="554307" y="2085174"/>
            <a:ext cx="8035384" cy="1121102"/>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endParaRPr lang="es-CO" sz="1600" dirty="0">
              <a:solidFill>
                <a:schemeClr val="tx1">
                  <a:lumMod val="50000"/>
                </a:schemeClr>
              </a:solidFill>
              <a:latin typeface="Alegreya Sans ExtraBold"/>
            </a:endParaRPr>
          </a:p>
        </p:txBody>
      </p:sp>
      <p:sp>
        <p:nvSpPr>
          <p:cNvPr id="13" name="CuadroTexto 12">
            <a:extLst>
              <a:ext uri="{FF2B5EF4-FFF2-40B4-BE49-F238E27FC236}">
                <a16:creationId xmlns:a16="http://schemas.microsoft.com/office/drawing/2014/main" id="{4287A60A-3BDC-44CD-B590-424F22FD87AA}"/>
              </a:ext>
            </a:extLst>
          </p:cNvPr>
          <p:cNvSpPr txBox="1"/>
          <p:nvPr/>
        </p:nvSpPr>
        <p:spPr>
          <a:xfrm>
            <a:off x="886145" y="2085174"/>
            <a:ext cx="7371707" cy="1384995"/>
          </a:xfrm>
          <a:prstGeom prst="rect">
            <a:avLst/>
          </a:prstGeom>
          <a:noFill/>
        </p:spPr>
        <p:txBody>
          <a:bodyPr wrap="square">
            <a:spAutoFit/>
          </a:bodyPr>
          <a:lstStyle/>
          <a:p>
            <a:pPr algn="just"/>
            <a:r>
              <a:rPr lang="es-ES" dirty="0"/>
              <a:t>Las personas que tienen capacidad de pago deben afiliarse al sistema contributivo en salud, es decir aquellas vinculadas a través de contrato de trabajo, los servidores públicos, los pensionados, jubilados y los trabajadores independientes con capacidad de pago, entre los cuales están incluidos, madre comunitaria o sustituta, aprendices en etapa electiva, aprendices en etapa productiva.</a:t>
            </a:r>
          </a:p>
          <a:p>
            <a:pPr algn="just"/>
            <a:endParaRPr lang="es-ES" dirty="0"/>
          </a:p>
        </p:txBody>
      </p:sp>
      <p:sp>
        <p:nvSpPr>
          <p:cNvPr id="14" name="CuadroTexto 13">
            <a:extLst>
              <a:ext uri="{FF2B5EF4-FFF2-40B4-BE49-F238E27FC236}">
                <a16:creationId xmlns:a16="http://schemas.microsoft.com/office/drawing/2014/main" id="{2C8E3DB7-BD8B-4290-8C05-7E4E8B14A8C5}"/>
              </a:ext>
            </a:extLst>
          </p:cNvPr>
          <p:cNvSpPr txBox="1"/>
          <p:nvPr/>
        </p:nvSpPr>
        <p:spPr>
          <a:xfrm>
            <a:off x="886145" y="3299789"/>
            <a:ext cx="7430076" cy="1600438"/>
          </a:xfrm>
          <a:prstGeom prst="rect">
            <a:avLst/>
          </a:prstGeom>
          <a:noFill/>
        </p:spPr>
        <p:txBody>
          <a:bodyPr wrap="square" numCol="2">
            <a:spAutoFit/>
          </a:bodyPr>
          <a:lstStyle/>
          <a:p>
            <a:pPr algn="just"/>
            <a:r>
              <a:rPr lang="es-ES" dirty="0"/>
              <a:t>Por regla general las personas afiliadas al Sistema General de Seguridad Social en Salud a través del Régimen Contributivo tienen la obligación de cotizar igualmente al Régimen de Pensiones y sobre el salario o ingresos por prestación de servicios que devenguen.</a:t>
            </a:r>
          </a:p>
          <a:p>
            <a:pPr marL="358775" algn="just"/>
            <a:r>
              <a:rPr lang="es-ES" dirty="0"/>
              <a:t>Estas personas deben hacer un aporte mensual (cotización) a una Entidad Promotora de Salud, para que ésta les garantice la atención en salud a través de las instituciones prestadoras de servicios de salud, conocidas como IPS.</a:t>
            </a:r>
          </a:p>
        </p:txBody>
      </p:sp>
      <p:sp>
        <p:nvSpPr>
          <p:cNvPr id="15" name="Flecha: a la derecha 14">
            <a:extLst>
              <a:ext uri="{FF2B5EF4-FFF2-40B4-BE49-F238E27FC236}">
                <a16:creationId xmlns:a16="http://schemas.microsoft.com/office/drawing/2014/main" id="{ED8F8D42-F29B-4475-8255-1EDA7CEE4B41}"/>
              </a:ext>
            </a:extLst>
          </p:cNvPr>
          <p:cNvSpPr/>
          <p:nvPr/>
        </p:nvSpPr>
        <p:spPr>
          <a:xfrm>
            <a:off x="2318832" y="4754686"/>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dirty="0">
                <a:solidFill>
                  <a:schemeClr val="tx1">
                    <a:lumMod val="50000"/>
                  </a:schemeClr>
                </a:solidFill>
              </a:rPr>
              <a:t>Transición</a:t>
            </a:r>
            <a:endParaRPr lang="en-US" sz="900" dirty="0">
              <a:solidFill>
                <a:schemeClr val="tx1">
                  <a:lumMod val="50000"/>
                </a:schemeClr>
              </a:solidFill>
            </a:endParaRPr>
          </a:p>
        </p:txBody>
      </p:sp>
      <p:sp>
        <p:nvSpPr>
          <p:cNvPr id="16" name="Flecha: a la derecha 15">
            <a:extLst>
              <a:ext uri="{FF2B5EF4-FFF2-40B4-BE49-F238E27FC236}">
                <a16:creationId xmlns:a16="http://schemas.microsoft.com/office/drawing/2014/main" id="{76122C4B-C588-49B9-99EC-B75880E150C9}"/>
              </a:ext>
            </a:extLst>
          </p:cNvPr>
          <p:cNvSpPr/>
          <p:nvPr/>
        </p:nvSpPr>
        <p:spPr>
          <a:xfrm>
            <a:off x="8468621" y="2011546"/>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dirty="0">
                <a:solidFill>
                  <a:schemeClr val="tx1">
                    <a:lumMod val="50000"/>
                  </a:schemeClr>
                </a:solidFill>
              </a:rPr>
              <a:t>Transición</a:t>
            </a:r>
            <a:endParaRPr lang="en-US" sz="900" dirty="0">
              <a:solidFill>
                <a:schemeClr val="tx1">
                  <a:lumMod val="50000"/>
                </a:schemeClr>
              </a:solidFill>
            </a:endParaRPr>
          </a:p>
        </p:txBody>
      </p:sp>
    </p:spTree>
    <p:extLst>
      <p:ext uri="{BB962C8B-B14F-4D97-AF65-F5344CB8AC3E}">
        <p14:creationId xmlns:p14="http://schemas.microsoft.com/office/powerpoint/2010/main" val="73408983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9783512-0E65-41E4-A3F5-1CBA81BD1196}"/>
              </a:ext>
            </a:extLst>
          </p:cNvPr>
          <p:cNvSpPr>
            <a:spLocks noGrp="1"/>
          </p:cNvSpPr>
          <p:nvPr>
            <p:ph type="title"/>
          </p:nvPr>
        </p:nvSpPr>
        <p:spPr/>
        <p:txBody>
          <a:bodyPr/>
          <a:lstStyle/>
          <a:p>
            <a:r>
              <a:rPr lang="es-MX" dirty="0"/>
              <a:t>Cómo me puedo afiliar?</a:t>
            </a:r>
            <a:endParaRPr lang="en-US" dirty="0"/>
          </a:p>
        </p:txBody>
      </p:sp>
      <p:sp>
        <p:nvSpPr>
          <p:cNvPr id="10" name="Google Shape;1571;p53">
            <a:extLst>
              <a:ext uri="{FF2B5EF4-FFF2-40B4-BE49-F238E27FC236}">
                <a16:creationId xmlns:a16="http://schemas.microsoft.com/office/drawing/2014/main" id="{A0028D88-57C2-4556-8459-1DF6A3971B12}"/>
              </a:ext>
            </a:extLst>
          </p:cNvPr>
          <p:cNvSpPr/>
          <p:nvPr/>
        </p:nvSpPr>
        <p:spPr>
          <a:xfrm flipH="1">
            <a:off x="554307" y="2085174"/>
            <a:ext cx="3156937" cy="365403"/>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endParaRPr lang="es-CO" sz="1600" dirty="0">
              <a:solidFill>
                <a:schemeClr val="tx1">
                  <a:lumMod val="50000"/>
                </a:schemeClr>
              </a:solidFill>
              <a:latin typeface="Alegreya Sans ExtraBold"/>
            </a:endParaRPr>
          </a:p>
        </p:txBody>
      </p:sp>
      <p:sp>
        <p:nvSpPr>
          <p:cNvPr id="13" name="CuadroTexto 12">
            <a:extLst>
              <a:ext uri="{FF2B5EF4-FFF2-40B4-BE49-F238E27FC236}">
                <a16:creationId xmlns:a16="http://schemas.microsoft.com/office/drawing/2014/main" id="{4287A60A-3BDC-44CD-B590-424F22FD87AA}"/>
              </a:ext>
            </a:extLst>
          </p:cNvPr>
          <p:cNvSpPr txBox="1"/>
          <p:nvPr/>
        </p:nvSpPr>
        <p:spPr>
          <a:xfrm>
            <a:off x="886146" y="2085174"/>
            <a:ext cx="3294734" cy="523220"/>
          </a:xfrm>
          <a:prstGeom prst="rect">
            <a:avLst/>
          </a:prstGeom>
          <a:noFill/>
        </p:spPr>
        <p:txBody>
          <a:bodyPr wrap="square">
            <a:spAutoFit/>
          </a:bodyPr>
          <a:lstStyle/>
          <a:p>
            <a:pPr algn="just"/>
            <a:r>
              <a:rPr lang="es-ES" dirty="0"/>
              <a:t>Si usted es empleado:</a:t>
            </a:r>
          </a:p>
          <a:p>
            <a:pPr algn="just"/>
            <a:endParaRPr lang="es-ES" dirty="0"/>
          </a:p>
        </p:txBody>
      </p:sp>
      <p:sp>
        <p:nvSpPr>
          <p:cNvPr id="16" name="Flecha: a la derecha 15">
            <a:extLst>
              <a:ext uri="{FF2B5EF4-FFF2-40B4-BE49-F238E27FC236}">
                <a16:creationId xmlns:a16="http://schemas.microsoft.com/office/drawing/2014/main" id="{76122C4B-C588-49B9-99EC-B75880E150C9}"/>
              </a:ext>
            </a:extLst>
          </p:cNvPr>
          <p:cNvSpPr/>
          <p:nvPr/>
        </p:nvSpPr>
        <p:spPr>
          <a:xfrm>
            <a:off x="8468621" y="2011546"/>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dirty="0">
                <a:solidFill>
                  <a:schemeClr val="tx1">
                    <a:lumMod val="50000"/>
                  </a:schemeClr>
                </a:solidFill>
              </a:rPr>
              <a:t>Transición</a:t>
            </a:r>
            <a:endParaRPr lang="en-US" sz="900" dirty="0">
              <a:solidFill>
                <a:schemeClr val="tx1">
                  <a:lumMod val="50000"/>
                </a:schemeClr>
              </a:solidFill>
            </a:endParaRPr>
          </a:p>
        </p:txBody>
      </p:sp>
      <p:sp>
        <p:nvSpPr>
          <p:cNvPr id="8" name="Google Shape;1571;p53">
            <a:extLst>
              <a:ext uri="{FF2B5EF4-FFF2-40B4-BE49-F238E27FC236}">
                <a16:creationId xmlns:a16="http://schemas.microsoft.com/office/drawing/2014/main" id="{9ED42571-57E7-4A9C-B645-0B3738FDFFD1}"/>
              </a:ext>
            </a:extLst>
          </p:cNvPr>
          <p:cNvSpPr/>
          <p:nvPr/>
        </p:nvSpPr>
        <p:spPr>
          <a:xfrm flipH="1">
            <a:off x="4207749" y="2085174"/>
            <a:ext cx="3985251" cy="365403"/>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endParaRPr lang="es-CO" sz="1600" dirty="0">
              <a:solidFill>
                <a:schemeClr val="tx1">
                  <a:lumMod val="50000"/>
                </a:schemeClr>
              </a:solidFill>
              <a:latin typeface="Alegreya Sans ExtraBold"/>
            </a:endParaRPr>
          </a:p>
        </p:txBody>
      </p:sp>
      <p:sp>
        <p:nvSpPr>
          <p:cNvPr id="9" name="CuadroTexto 8">
            <a:extLst>
              <a:ext uri="{FF2B5EF4-FFF2-40B4-BE49-F238E27FC236}">
                <a16:creationId xmlns:a16="http://schemas.microsoft.com/office/drawing/2014/main" id="{2CE8D0BE-E20E-4C78-87AF-4287873966CD}"/>
              </a:ext>
            </a:extLst>
          </p:cNvPr>
          <p:cNvSpPr txBox="1"/>
          <p:nvPr/>
        </p:nvSpPr>
        <p:spPr>
          <a:xfrm>
            <a:off x="4512719" y="2095953"/>
            <a:ext cx="3459397" cy="523220"/>
          </a:xfrm>
          <a:prstGeom prst="rect">
            <a:avLst/>
          </a:prstGeom>
          <a:noFill/>
        </p:spPr>
        <p:txBody>
          <a:bodyPr wrap="square">
            <a:spAutoFit/>
          </a:bodyPr>
          <a:lstStyle/>
          <a:p>
            <a:pPr algn="just"/>
            <a:r>
              <a:rPr lang="es-ES" dirty="0"/>
              <a:t>Si usted es pensionado:</a:t>
            </a:r>
          </a:p>
          <a:p>
            <a:pPr algn="just"/>
            <a:endParaRPr lang="es-ES" dirty="0"/>
          </a:p>
        </p:txBody>
      </p:sp>
      <p:sp>
        <p:nvSpPr>
          <p:cNvPr id="11" name="CuadroTexto 10">
            <a:extLst>
              <a:ext uri="{FF2B5EF4-FFF2-40B4-BE49-F238E27FC236}">
                <a16:creationId xmlns:a16="http://schemas.microsoft.com/office/drawing/2014/main" id="{29A437B1-FF50-484C-BF59-75A5B4EB9913}"/>
              </a:ext>
            </a:extLst>
          </p:cNvPr>
          <p:cNvSpPr txBox="1"/>
          <p:nvPr/>
        </p:nvSpPr>
        <p:spPr>
          <a:xfrm>
            <a:off x="554307" y="2461356"/>
            <a:ext cx="3156937" cy="2292935"/>
          </a:xfrm>
          <a:prstGeom prst="rect">
            <a:avLst/>
          </a:prstGeom>
          <a:noFill/>
        </p:spPr>
        <p:txBody>
          <a:bodyPr wrap="square">
            <a:spAutoFit/>
          </a:bodyPr>
          <a:lstStyle/>
          <a:p>
            <a:pPr algn="just">
              <a:buFont typeface="Arial" panose="020B0604020202020204" pitchFamily="34" charset="0"/>
              <a:buChar char="•"/>
            </a:pPr>
            <a:r>
              <a:rPr lang="es-ES" sz="1100" b="0" i="0" dirty="0">
                <a:solidFill>
                  <a:srgbClr val="333333"/>
                </a:solidFill>
                <a:effectLst/>
                <a:latin typeface="Metrophobic"/>
              </a:rPr>
              <a:t>En ese caso, su empleador es la persona responsable de afiliarlo al régimen contributivo, a la EPS que usted libremente elija. El empleador paga el 8.5% y usted el 4% sobre su sueldo.</a:t>
            </a:r>
          </a:p>
          <a:p>
            <a:pPr algn="l">
              <a:buFont typeface="Arial" panose="020B0604020202020204" pitchFamily="34" charset="0"/>
              <a:buChar char="•"/>
            </a:pPr>
            <a:r>
              <a:rPr lang="es-ES" sz="1100" b="0" i="0" dirty="0">
                <a:solidFill>
                  <a:srgbClr val="333333"/>
                </a:solidFill>
                <a:effectLst/>
                <a:latin typeface="Metrophobic"/>
              </a:rPr>
              <a:t>Durante los primeros treinta días a partir de la fecha de su afiliación a la Entidad Promotora de Salud-EPS, usted tiene derecho a la atención inicial de urgencias, actividades de promoción y prevención y atención integral a la materna y al recién nacido.</a:t>
            </a:r>
          </a:p>
          <a:p>
            <a:pPr algn="l">
              <a:buFont typeface="Arial" panose="020B0604020202020204" pitchFamily="34" charset="0"/>
              <a:buChar char="•"/>
            </a:pPr>
            <a:r>
              <a:rPr lang="es-ES" sz="1100" b="0" i="0" dirty="0">
                <a:solidFill>
                  <a:srgbClr val="333333"/>
                </a:solidFill>
                <a:effectLst/>
                <a:latin typeface="Metrophobic"/>
              </a:rPr>
              <a:t>Pasado el primer mes, tiene derecho a todos los servicios de salud contemplados por el plan de beneficios en salud (antiguo POS).</a:t>
            </a:r>
          </a:p>
        </p:txBody>
      </p:sp>
      <p:sp>
        <p:nvSpPr>
          <p:cNvPr id="12" name="CuadroTexto 11">
            <a:extLst>
              <a:ext uri="{FF2B5EF4-FFF2-40B4-BE49-F238E27FC236}">
                <a16:creationId xmlns:a16="http://schemas.microsoft.com/office/drawing/2014/main" id="{108A0748-06E9-45D8-A04D-1EB33C7CE202}"/>
              </a:ext>
            </a:extLst>
          </p:cNvPr>
          <p:cNvSpPr txBox="1"/>
          <p:nvPr/>
        </p:nvSpPr>
        <p:spPr>
          <a:xfrm>
            <a:off x="3962401" y="2461356"/>
            <a:ext cx="4506220" cy="2631490"/>
          </a:xfrm>
          <a:prstGeom prst="rect">
            <a:avLst/>
          </a:prstGeom>
          <a:noFill/>
        </p:spPr>
        <p:txBody>
          <a:bodyPr wrap="square">
            <a:spAutoFit/>
          </a:bodyPr>
          <a:lstStyle/>
          <a:p>
            <a:pPr algn="just">
              <a:buFont typeface="Arial" panose="020B0604020202020204" pitchFamily="34" charset="0"/>
              <a:buChar char="•"/>
            </a:pPr>
            <a:r>
              <a:rPr lang="es-ES" sz="1100" b="0" i="0" dirty="0">
                <a:solidFill>
                  <a:srgbClr val="333333"/>
                </a:solidFill>
                <a:effectLst/>
                <a:latin typeface="Metrophobic"/>
              </a:rPr>
              <a:t>La responsabilidad de su afiliación como pensionado es del Fondo de Pensiones y usted debe aportar a la EPS elegida el 12% de la mesada pensional.</a:t>
            </a:r>
          </a:p>
          <a:p>
            <a:pPr algn="just">
              <a:buFont typeface="Arial" panose="020B0604020202020204" pitchFamily="34" charset="0"/>
              <a:buChar char="•"/>
            </a:pPr>
            <a:r>
              <a:rPr lang="es-ES" sz="1100" b="0" i="0" dirty="0">
                <a:solidFill>
                  <a:srgbClr val="333333"/>
                </a:solidFill>
                <a:effectLst/>
                <a:latin typeface="Metrophobic"/>
              </a:rPr>
              <a:t>Los pensionados no tienen derecho al pago de prestaciones económicas de origen laboral  como  licencia de maternidad o la incapacidad. El pago de la pensión será continuo y no se verá interrumpido por ningún motivo.</a:t>
            </a:r>
          </a:p>
          <a:p>
            <a:pPr algn="just">
              <a:buFont typeface="Arial" panose="020B0604020202020204" pitchFamily="34" charset="0"/>
              <a:buChar char="•"/>
            </a:pPr>
            <a:r>
              <a:rPr lang="es-ES" sz="1100" b="0" i="0" dirty="0">
                <a:solidFill>
                  <a:srgbClr val="333333"/>
                </a:solidFill>
                <a:effectLst/>
                <a:latin typeface="Metrophobic"/>
              </a:rPr>
              <a:t>En caso de vincularse nuevamente como empleado, debe informar y cotizar a la EPS donde está afiliado(a), sin dejar de hacer aquellos aportes de su mesada propios de su condición de pensionado(a). Tendrá derecho a recibir las prestaciones económicas correspondientes por incapacidad, por enfermedad general y/o por licencia de maternidad.</a:t>
            </a:r>
          </a:p>
          <a:p>
            <a:pPr algn="just">
              <a:buFont typeface="Arial" panose="020B0604020202020204" pitchFamily="34" charset="0"/>
              <a:buChar char="•"/>
            </a:pPr>
            <a:r>
              <a:rPr lang="es-ES" sz="1100" b="0" i="0" dirty="0">
                <a:solidFill>
                  <a:srgbClr val="333333"/>
                </a:solidFill>
                <a:effectLst/>
                <a:latin typeface="Metrophobic"/>
              </a:rPr>
              <a:t>Así usted sea pensionado(a), el empleador debe afiliarlo(a) al régimen contributivo y al sistema de general de riesgos Laborales. En tal caso, tendrá derecho a los beneficios de todo trabajador(a) independiente o empleado(a).</a:t>
            </a:r>
          </a:p>
        </p:txBody>
      </p:sp>
    </p:spTree>
    <p:extLst>
      <p:ext uri="{BB962C8B-B14F-4D97-AF65-F5344CB8AC3E}">
        <p14:creationId xmlns:p14="http://schemas.microsoft.com/office/powerpoint/2010/main" val="130090131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9783512-0E65-41E4-A3F5-1CBA81BD1196}"/>
              </a:ext>
            </a:extLst>
          </p:cNvPr>
          <p:cNvSpPr>
            <a:spLocks noGrp="1"/>
          </p:cNvSpPr>
          <p:nvPr>
            <p:ph type="title"/>
          </p:nvPr>
        </p:nvSpPr>
        <p:spPr/>
        <p:txBody>
          <a:bodyPr/>
          <a:lstStyle/>
          <a:p>
            <a:r>
              <a:rPr lang="es-MX" dirty="0"/>
              <a:t>Cómo me puedo afiliar?</a:t>
            </a:r>
            <a:endParaRPr lang="en-US" dirty="0"/>
          </a:p>
        </p:txBody>
      </p:sp>
      <p:sp>
        <p:nvSpPr>
          <p:cNvPr id="10" name="Google Shape;1571;p53">
            <a:extLst>
              <a:ext uri="{FF2B5EF4-FFF2-40B4-BE49-F238E27FC236}">
                <a16:creationId xmlns:a16="http://schemas.microsoft.com/office/drawing/2014/main" id="{A0028D88-57C2-4556-8459-1DF6A3971B12}"/>
              </a:ext>
            </a:extLst>
          </p:cNvPr>
          <p:cNvSpPr/>
          <p:nvPr/>
        </p:nvSpPr>
        <p:spPr>
          <a:xfrm flipH="1">
            <a:off x="509483" y="2422230"/>
            <a:ext cx="6916069" cy="365403"/>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endParaRPr lang="es-CO" sz="1600" dirty="0">
              <a:solidFill>
                <a:schemeClr val="tx1">
                  <a:lumMod val="50000"/>
                </a:schemeClr>
              </a:solidFill>
              <a:latin typeface="Alegreya Sans ExtraBold"/>
            </a:endParaRPr>
          </a:p>
        </p:txBody>
      </p:sp>
      <p:sp>
        <p:nvSpPr>
          <p:cNvPr id="13" name="CuadroTexto 12">
            <a:extLst>
              <a:ext uri="{FF2B5EF4-FFF2-40B4-BE49-F238E27FC236}">
                <a16:creationId xmlns:a16="http://schemas.microsoft.com/office/drawing/2014/main" id="{4287A60A-3BDC-44CD-B590-424F22FD87AA}"/>
              </a:ext>
            </a:extLst>
          </p:cNvPr>
          <p:cNvSpPr txBox="1"/>
          <p:nvPr/>
        </p:nvSpPr>
        <p:spPr>
          <a:xfrm>
            <a:off x="841323" y="2422230"/>
            <a:ext cx="7217948" cy="523220"/>
          </a:xfrm>
          <a:prstGeom prst="rect">
            <a:avLst/>
          </a:prstGeom>
          <a:noFill/>
        </p:spPr>
        <p:txBody>
          <a:bodyPr wrap="square">
            <a:spAutoFit/>
          </a:bodyPr>
          <a:lstStyle/>
          <a:p>
            <a:pPr algn="just"/>
            <a:r>
              <a:rPr lang="es-ES" dirty="0"/>
              <a:t>Si usted es Independiente:</a:t>
            </a:r>
          </a:p>
          <a:p>
            <a:pPr algn="just"/>
            <a:endParaRPr lang="es-ES" dirty="0"/>
          </a:p>
        </p:txBody>
      </p:sp>
      <p:sp>
        <p:nvSpPr>
          <p:cNvPr id="16" name="Flecha: a la derecha 15">
            <a:extLst>
              <a:ext uri="{FF2B5EF4-FFF2-40B4-BE49-F238E27FC236}">
                <a16:creationId xmlns:a16="http://schemas.microsoft.com/office/drawing/2014/main" id="{76122C4B-C588-49B9-99EC-B75880E150C9}"/>
              </a:ext>
            </a:extLst>
          </p:cNvPr>
          <p:cNvSpPr/>
          <p:nvPr/>
        </p:nvSpPr>
        <p:spPr>
          <a:xfrm>
            <a:off x="8468621" y="2011546"/>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dirty="0">
                <a:solidFill>
                  <a:schemeClr val="tx1">
                    <a:lumMod val="50000"/>
                  </a:schemeClr>
                </a:solidFill>
              </a:rPr>
              <a:t>Transición</a:t>
            </a:r>
            <a:endParaRPr lang="en-US" sz="900" dirty="0">
              <a:solidFill>
                <a:schemeClr val="tx1">
                  <a:lumMod val="50000"/>
                </a:schemeClr>
              </a:solidFill>
            </a:endParaRPr>
          </a:p>
        </p:txBody>
      </p:sp>
      <p:sp>
        <p:nvSpPr>
          <p:cNvPr id="11" name="CuadroTexto 10">
            <a:extLst>
              <a:ext uri="{FF2B5EF4-FFF2-40B4-BE49-F238E27FC236}">
                <a16:creationId xmlns:a16="http://schemas.microsoft.com/office/drawing/2014/main" id="{29A437B1-FF50-484C-BF59-75A5B4EB9913}"/>
              </a:ext>
            </a:extLst>
          </p:cNvPr>
          <p:cNvSpPr txBox="1"/>
          <p:nvPr/>
        </p:nvSpPr>
        <p:spPr>
          <a:xfrm>
            <a:off x="726430" y="2945450"/>
            <a:ext cx="7460140" cy="769441"/>
          </a:xfrm>
          <a:prstGeom prst="rect">
            <a:avLst/>
          </a:prstGeom>
          <a:noFill/>
        </p:spPr>
        <p:txBody>
          <a:bodyPr wrap="square">
            <a:spAutoFit/>
          </a:bodyPr>
          <a:lstStyle/>
          <a:p>
            <a:pPr algn="just">
              <a:buFont typeface="Arial" panose="020B0604020202020204" pitchFamily="34" charset="0"/>
              <a:buChar char="•"/>
            </a:pPr>
            <a:r>
              <a:rPr lang="es-ES" sz="1100" b="0" i="0" dirty="0">
                <a:solidFill>
                  <a:srgbClr val="333333"/>
                </a:solidFill>
                <a:effectLst/>
                <a:latin typeface="Metrophobic"/>
              </a:rPr>
              <a:t>Para este caso, usted debe afiliase al Régimen Contributivo y cumplir con la cotización mensual del 12.5% sobre sus ingresos con derecho a recibir los mismos beneficios que tienen los empleados. Deb</a:t>
            </a:r>
            <a:r>
              <a:rPr lang="es-ES" sz="1100" dirty="0">
                <a:solidFill>
                  <a:srgbClr val="333333"/>
                </a:solidFill>
                <a:latin typeface="Metrophobic"/>
              </a:rPr>
              <a:t>e tramitar su afiliación al sistema como cotizante independiente a través de la EPS de su preferencia, lo anterior para nuevos afiliados, si ya se había afiliado anteriormente debe reportar la novedad de ingreso como cotizante independiente ante su EPS.</a:t>
            </a:r>
            <a:endParaRPr lang="es-ES" sz="1100" b="0" i="0" dirty="0">
              <a:solidFill>
                <a:srgbClr val="333333"/>
              </a:solidFill>
              <a:effectLst/>
              <a:latin typeface="Metrophobic"/>
            </a:endParaRPr>
          </a:p>
        </p:txBody>
      </p:sp>
    </p:spTree>
    <p:extLst>
      <p:ext uri="{BB962C8B-B14F-4D97-AF65-F5344CB8AC3E}">
        <p14:creationId xmlns:p14="http://schemas.microsoft.com/office/powerpoint/2010/main" val="138028779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613"/>
        <p:cNvGrpSpPr/>
        <p:nvPr/>
      </p:nvGrpSpPr>
      <p:grpSpPr>
        <a:xfrm>
          <a:off x="0" y="0"/>
          <a:ext cx="0" cy="0"/>
          <a:chOff x="0" y="0"/>
          <a:chExt cx="0" cy="0"/>
        </a:xfrm>
      </p:grpSpPr>
      <p:pic>
        <p:nvPicPr>
          <p:cNvPr id="1026" name="Picture 2" descr="Pensión de sobrevivientes - Es tu futuro abogados">
            <a:extLst>
              <a:ext uri="{FF2B5EF4-FFF2-40B4-BE49-F238E27FC236}">
                <a16:creationId xmlns:a16="http://schemas.microsoft.com/office/drawing/2014/main" id="{49D72682-2FF8-4BBC-815A-E2E96F5C286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1837" t="7416" r="8827"/>
          <a:stretch/>
        </p:blipFill>
        <p:spPr bwMode="auto">
          <a:xfrm>
            <a:off x="314484" y="1017599"/>
            <a:ext cx="5010501" cy="3360227"/>
          </a:xfrm>
          <a:prstGeom prst="rect">
            <a:avLst/>
          </a:prstGeom>
          <a:noFill/>
          <a:extLst>
            <a:ext uri="{909E8E84-426E-40DD-AFC4-6F175D3DCCD1}">
              <a14:hiddenFill xmlns:a14="http://schemas.microsoft.com/office/drawing/2010/main">
                <a:solidFill>
                  <a:srgbClr val="FFFFFF"/>
                </a:solidFill>
              </a14:hiddenFill>
            </a:ext>
          </a:extLst>
        </p:spPr>
      </p:pic>
      <p:sp>
        <p:nvSpPr>
          <p:cNvPr id="615" name="Google Shape;615;p35"/>
          <p:cNvSpPr/>
          <p:nvPr/>
        </p:nvSpPr>
        <p:spPr>
          <a:xfrm>
            <a:off x="1264400" y="4863725"/>
            <a:ext cx="2399256" cy="125424"/>
          </a:xfrm>
          <a:custGeom>
            <a:avLst/>
            <a:gdLst/>
            <a:ahLst/>
            <a:cxnLst/>
            <a:rect l="l" t="t" r="r" b="b"/>
            <a:pathLst>
              <a:path w="43518" h="2347" extrusionOk="0">
                <a:moveTo>
                  <a:pt x="21753" y="1"/>
                </a:moveTo>
                <a:cubicBezTo>
                  <a:pt x="9728" y="1"/>
                  <a:pt x="1" y="537"/>
                  <a:pt x="1" y="1180"/>
                </a:cubicBezTo>
                <a:cubicBezTo>
                  <a:pt x="1" y="1834"/>
                  <a:pt x="9740" y="2346"/>
                  <a:pt x="21753" y="2346"/>
                </a:cubicBezTo>
                <a:cubicBezTo>
                  <a:pt x="33779" y="2346"/>
                  <a:pt x="43518" y="1811"/>
                  <a:pt x="43518" y="1180"/>
                </a:cubicBezTo>
                <a:cubicBezTo>
                  <a:pt x="43518" y="537"/>
                  <a:pt x="33779" y="13"/>
                  <a:pt x="21753" y="1"/>
                </a:cubicBezTo>
                <a:close/>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16" name="Google Shape;616;p35"/>
          <p:cNvSpPr txBox="1">
            <a:spLocks noGrp="1"/>
          </p:cNvSpPr>
          <p:nvPr>
            <p:ph type="title"/>
          </p:nvPr>
        </p:nvSpPr>
        <p:spPr>
          <a:xfrm>
            <a:off x="5332959" y="2419331"/>
            <a:ext cx="2820000" cy="1469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Capítulo 4 </a:t>
            </a:r>
            <a:br>
              <a:rPr lang="en" dirty="0"/>
            </a:br>
            <a:r>
              <a:rPr lang="en" sz="1800" dirty="0"/>
              <a:t>Sistema de Riesgos Laborales</a:t>
            </a:r>
            <a:endParaRPr dirty="0"/>
          </a:p>
        </p:txBody>
      </p:sp>
      <p:sp>
        <p:nvSpPr>
          <p:cNvPr id="617" name="Google Shape;617;p35"/>
          <p:cNvSpPr/>
          <p:nvPr/>
        </p:nvSpPr>
        <p:spPr>
          <a:xfrm rot="768178">
            <a:off x="6074955" y="997496"/>
            <a:ext cx="1336008" cy="1444178"/>
          </a:xfrm>
          <a:custGeom>
            <a:avLst/>
            <a:gdLst/>
            <a:ahLst/>
            <a:cxnLst/>
            <a:rect l="l" t="t" r="r" b="b"/>
            <a:pathLst>
              <a:path w="45600" h="49292" extrusionOk="0">
                <a:moveTo>
                  <a:pt x="34416" y="1"/>
                </a:moveTo>
                <a:cubicBezTo>
                  <a:pt x="34122" y="1"/>
                  <a:pt x="33824" y="30"/>
                  <a:pt x="33524" y="90"/>
                </a:cubicBezTo>
                <a:lnTo>
                  <a:pt x="4170" y="5560"/>
                </a:lnTo>
                <a:cubicBezTo>
                  <a:pt x="1668" y="5994"/>
                  <a:pt x="0" y="8429"/>
                  <a:pt x="501" y="10931"/>
                </a:cubicBezTo>
                <a:lnTo>
                  <a:pt x="6738" y="44455"/>
                </a:lnTo>
                <a:cubicBezTo>
                  <a:pt x="7149" y="46657"/>
                  <a:pt x="9085" y="48213"/>
                  <a:pt x="11249" y="48213"/>
                </a:cubicBezTo>
                <a:cubicBezTo>
                  <a:pt x="11544" y="48213"/>
                  <a:pt x="11842" y="48184"/>
                  <a:pt x="12142" y="48124"/>
                </a:cubicBezTo>
                <a:lnTo>
                  <a:pt x="30222" y="44755"/>
                </a:lnTo>
                <a:lnTo>
                  <a:pt x="38027" y="49292"/>
                </a:lnTo>
                <a:lnTo>
                  <a:pt x="39528" y="42987"/>
                </a:lnTo>
                <a:lnTo>
                  <a:pt x="41530" y="42620"/>
                </a:lnTo>
                <a:cubicBezTo>
                  <a:pt x="43932" y="42153"/>
                  <a:pt x="45599" y="39785"/>
                  <a:pt x="45166" y="37283"/>
                </a:cubicBezTo>
                <a:lnTo>
                  <a:pt x="38895" y="3759"/>
                </a:lnTo>
                <a:cubicBezTo>
                  <a:pt x="38484" y="1557"/>
                  <a:pt x="36574" y="1"/>
                  <a:pt x="344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18" name="Google Shape;618;p35"/>
          <p:cNvSpPr txBox="1">
            <a:spLocks noGrp="1"/>
          </p:cNvSpPr>
          <p:nvPr>
            <p:ph type="title" idx="2"/>
          </p:nvPr>
        </p:nvSpPr>
        <p:spPr>
          <a:xfrm>
            <a:off x="6108169" y="1308725"/>
            <a:ext cx="1269600" cy="669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04</a:t>
            </a:r>
            <a:endParaRPr dirty="0"/>
          </a:p>
        </p:txBody>
      </p:sp>
      <p:sp>
        <p:nvSpPr>
          <p:cNvPr id="682" name="Google Shape;682;p35"/>
          <p:cNvSpPr/>
          <p:nvPr/>
        </p:nvSpPr>
        <p:spPr>
          <a:xfrm rot="10673382">
            <a:off x="4006195" y="-759748"/>
            <a:ext cx="1295379" cy="1295379"/>
          </a:xfrm>
          <a:prstGeom prst="blockArc">
            <a:avLst>
              <a:gd name="adj1" fmla="val 10800000"/>
              <a:gd name="adj2" fmla="val 263922"/>
              <a:gd name="adj3" fmla="val 11651"/>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83" name="Google Shape;683;p35"/>
          <p:cNvSpPr/>
          <p:nvPr/>
        </p:nvSpPr>
        <p:spPr>
          <a:xfrm>
            <a:off x="8254700" y="1724400"/>
            <a:ext cx="1409700" cy="2001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84" name="Google Shape;684;p35"/>
          <p:cNvSpPr/>
          <p:nvPr/>
        </p:nvSpPr>
        <p:spPr>
          <a:xfrm rot="3089">
            <a:off x="8615098" y="4764963"/>
            <a:ext cx="333900" cy="288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pic>
        <p:nvPicPr>
          <p:cNvPr id="73" name="Picture 2" descr="Unidad de Gestión Pensional y Parafiscales - G Suite SSO, Ingreso a G Suite">
            <a:extLst>
              <a:ext uri="{FF2B5EF4-FFF2-40B4-BE49-F238E27FC236}">
                <a16:creationId xmlns:a16="http://schemas.microsoft.com/office/drawing/2014/main" id="{99D94BC6-D334-45F1-88DA-21FB500BD4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542" y="0"/>
            <a:ext cx="994008" cy="3914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685251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9783512-0E65-41E4-A3F5-1CBA81BD1196}"/>
              </a:ext>
            </a:extLst>
          </p:cNvPr>
          <p:cNvSpPr>
            <a:spLocks noGrp="1"/>
          </p:cNvSpPr>
          <p:nvPr>
            <p:ph type="title"/>
          </p:nvPr>
        </p:nvSpPr>
        <p:spPr/>
        <p:txBody>
          <a:bodyPr/>
          <a:lstStyle/>
          <a:p>
            <a:r>
              <a:rPr lang="es-MX" b="1" dirty="0"/>
              <a:t>Qué es el sistema general de riesgos laborales SGRL?</a:t>
            </a:r>
            <a:endParaRPr lang="en-US" b="1" dirty="0"/>
          </a:p>
        </p:txBody>
      </p:sp>
      <p:sp>
        <p:nvSpPr>
          <p:cNvPr id="10" name="Google Shape;1571;p53">
            <a:extLst>
              <a:ext uri="{FF2B5EF4-FFF2-40B4-BE49-F238E27FC236}">
                <a16:creationId xmlns:a16="http://schemas.microsoft.com/office/drawing/2014/main" id="{A0028D88-57C2-4556-8459-1DF6A3971B12}"/>
              </a:ext>
            </a:extLst>
          </p:cNvPr>
          <p:cNvSpPr/>
          <p:nvPr/>
        </p:nvSpPr>
        <p:spPr>
          <a:xfrm flipH="1">
            <a:off x="509481" y="2422230"/>
            <a:ext cx="8634518" cy="1635420"/>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endParaRPr lang="es-CO" sz="1600" dirty="0">
              <a:solidFill>
                <a:schemeClr val="tx1">
                  <a:lumMod val="50000"/>
                </a:schemeClr>
              </a:solidFill>
              <a:latin typeface="Alegreya Sans ExtraBold"/>
            </a:endParaRPr>
          </a:p>
        </p:txBody>
      </p:sp>
      <p:sp>
        <p:nvSpPr>
          <p:cNvPr id="13" name="CuadroTexto 12">
            <a:extLst>
              <a:ext uri="{FF2B5EF4-FFF2-40B4-BE49-F238E27FC236}">
                <a16:creationId xmlns:a16="http://schemas.microsoft.com/office/drawing/2014/main" id="{4287A60A-3BDC-44CD-B590-424F22FD87AA}"/>
              </a:ext>
            </a:extLst>
          </p:cNvPr>
          <p:cNvSpPr txBox="1"/>
          <p:nvPr/>
        </p:nvSpPr>
        <p:spPr>
          <a:xfrm>
            <a:off x="720000" y="2191699"/>
            <a:ext cx="7217948" cy="2462213"/>
          </a:xfrm>
          <a:prstGeom prst="rect">
            <a:avLst/>
          </a:prstGeom>
          <a:noFill/>
        </p:spPr>
        <p:txBody>
          <a:bodyPr wrap="square">
            <a:spAutoFit/>
          </a:bodyPr>
          <a:lstStyle/>
          <a:p>
            <a:pPr algn="just"/>
            <a:r>
              <a:rPr lang="es-ES" dirty="0"/>
              <a:t>El Sistema General de Riesgos Laborales es el conjunto entidades públicas y privadas normas y procedimientos destinados a prevenir proteger y atender a los trabajadores de los efectos de las enfermedades y de los accidentes que pueda ocurrir como consecuencia del trabajo que ejecutan.</a:t>
            </a:r>
          </a:p>
          <a:p>
            <a:pPr algn="just"/>
            <a:endParaRPr lang="es-ES" dirty="0"/>
          </a:p>
          <a:p>
            <a:pPr algn="just"/>
            <a:r>
              <a:rPr lang="es-ES" b="1" dirty="0"/>
              <a:t>Busca:</a:t>
            </a:r>
          </a:p>
          <a:p>
            <a:pPr algn="just"/>
            <a:r>
              <a:rPr lang="es-ES" dirty="0"/>
              <a:t>✓ Prevenir los accidentes de trabajo y las enfermedades laborales.</a:t>
            </a:r>
          </a:p>
          <a:p>
            <a:pPr algn="just"/>
            <a:r>
              <a:rPr lang="es-ES" dirty="0"/>
              <a:t>✓ En caso que se presenten:</a:t>
            </a:r>
          </a:p>
          <a:p>
            <a:pPr marL="285750" indent="-285750" algn="just">
              <a:buFont typeface="Wingdings" panose="05000000000000000000" pitchFamily="2" charset="2"/>
              <a:buChar char="§"/>
            </a:pPr>
            <a:r>
              <a:rPr lang="es-ES" dirty="0"/>
              <a:t>Mitigar su severidad.</a:t>
            </a:r>
          </a:p>
          <a:p>
            <a:pPr marL="285750" indent="-285750" algn="just">
              <a:buFont typeface="Wingdings" panose="05000000000000000000" pitchFamily="2" charset="2"/>
              <a:buChar char="§"/>
            </a:pPr>
            <a:r>
              <a:rPr lang="es-ES" dirty="0"/>
              <a:t>Atender e indemnizar a los trabajadores o sus familiares en caso de accidente de trabajo o enfermedad laboral..</a:t>
            </a:r>
          </a:p>
        </p:txBody>
      </p:sp>
    </p:spTree>
    <p:extLst>
      <p:ext uri="{BB962C8B-B14F-4D97-AF65-F5344CB8AC3E}">
        <p14:creationId xmlns:p14="http://schemas.microsoft.com/office/powerpoint/2010/main" val="218054798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E4BD88-02CA-B54C-B6CA-DAE977F561EB}"/>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E0841E17-0FBE-D846-CF67-A23EF8ADD3DA}"/>
              </a:ext>
            </a:extLst>
          </p:cNvPr>
          <p:cNvSpPr>
            <a:spLocks noGrp="1"/>
          </p:cNvSpPr>
          <p:nvPr>
            <p:ph type="title"/>
          </p:nvPr>
        </p:nvSpPr>
        <p:spPr/>
        <p:txBody>
          <a:bodyPr/>
          <a:lstStyle/>
          <a:p>
            <a:r>
              <a:rPr lang="es-MX" b="1" dirty="0"/>
              <a:t>Quienes  conforman el SGRL?</a:t>
            </a:r>
            <a:endParaRPr lang="en-US" b="1" dirty="0"/>
          </a:p>
        </p:txBody>
      </p:sp>
      <p:sp>
        <p:nvSpPr>
          <p:cNvPr id="10" name="Google Shape;1571;p53">
            <a:extLst>
              <a:ext uri="{FF2B5EF4-FFF2-40B4-BE49-F238E27FC236}">
                <a16:creationId xmlns:a16="http://schemas.microsoft.com/office/drawing/2014/main" id="{73FD8981-7B10-B1B4-2518-82B9B9815F4F}"/>
              </a:ext>
            </a:extLst>
          </p:cNvPr>
          <p:cNvSpPr/>
          <p:nvPr/>
        </p:nvSpPr>
        <p:spPr>
          <a:xfrm flipH="1">
            <a:off x="509481" y="2422230"/>
            <a:ext cx="8634518" cy="1635420"/>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endParaRPr lang="es-CO" sz="1600" dirty="0">
              <a:solidFill>
                <a:schemeClr val="tx1">
                  <a:lumMod val="50000"/>
                </a:schemeClr>
              </a:solidFill>
              <a:latin typeface="Alegreya Sans ExtraBold"/>
            </a:endParaRPr>
          </a:p>
        </p:txBody>
      </p:sp>
      <p:sp>
        <p:nvSpPr>
          <p:cNvPr id="13" name="CuadroTexto 12">
            <a:extLst>
              <a:ext uri="{FF2B5EF4-FFF2-40B4-BE49-F238E27FC236}">
                <a16:creationId xmlns:a16="http://schemas.microsoft.com/office/drawing/2014/main" id="{41CFB5C3-A182-D5B0-D173-0ADBCFF2356C}"/>
              </a:ext>
            </a:extLst>
          </p:cNvPr>
          <p:cNvSpPr txBox="1"/>
          <p:nvPr/>
        </p:nvSpPr>
        <p:spPr>
          <a:xfrm>
            <a:off x="963026" y="2547442"/>
            <a:ext cx="7217948" cy="1600438"/>
          </a:xfrm>
          <a:prstGeom prst="rect">
            <a:avLst/>
          </a:prstGeom>
          <a:noFill/>
        </p:spPr>
        <p:txBody>
          <a:bodyPr wrap="square">
            <a:spAutoFit/>
          </a:bodyPr>
          <a:lstStyle/>
          <a:p>
            <a:pPr algn="just"/>
            <a:r>
              <a:rPr lang="es-ES" dirty="0"/>
              <a:t>El Sistema General de Riesgos Laborales (SGRL) está conformado por:</a:t>
            </a:r>
          </a:p>
          <a:p>
            <a:pPr algn="just"/>
            <a:endParaRPr lang="es-ES" dirty="0"/>
          </a:p>
          <a:p>
            <a:pPr algn="just"/>
            <a:r>
              <a:rPr lang="es-ES" dirty="0"/>
              <a:t>Las entidades encargadas de la Dirección, Control y Vigilancia del Sistema está conformado por: el Ministerio de Salud y Protección Social, el Ministerio del Trabajo, el Consejo Nacional de Riesgos Laborales, la Superintendencia Nacional de Salud y la Superintendencia Financiera de Colombia; las Administradoras de Riesgos Laborales (ARL), públicas y privadas, los empleadores y  los trabajadores.</a:t>
            </a:r>
          </a:p>
        </p:txBody>
      </p:sp>
    </p:spTree>
    <p:extLst>
      <p:ext uri="{BB962C8B-B14F-4D97-AF65-F5344CB8AC3E}">
        <p14:creationId xmlns:p14="http://schemas.microsoft.com/office/powerpoint/2010/main" val="87907912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9783512-0E65-41E4-A3F5-1CBA81BD1196}"/>
              </a:ext>
            </a:extLst>
          </p:cNvPr>
          <p:cNvSpPr>
            <a:spLocks noGrp="1"/>
          </p:cNvSpPr>
          <p:nvPr>
            <p:ph type="title"/>
          </p:nvPr>
        </p:nvSpPr>
        <p:spPr/>
        <p:txBody>
          <a:bodyPr/>
          <a:lstStyle/>
          <a:p>
            <a:r>
              <a:rPr lang="es-MX" b="1" dirty="0"/>
              <a:t>Características</a:t>
            </a:r>
            <a:endParaRPr lang="en-US" b="1" dirty="0"/>
          </a:p>
        </p:txBody>
      </p:sp>
      <p:sp>
        <p:nvSpPr>
          <p:cNvPr id="10" name="Google Shape;1571;p53">
            <a:extLst>
              <a:ext uri="{FF2B5EF4-FFF2-40B4-BE49-F238E27FC236}">
                <a16:creationId xmlns:a16="http://schemas.microsoft.com/office/drawing/2014/main" id="{A0028D88-57C2-4556-8459-1DF6A3971B12}"/>
              </a:ext>
            </a:extLst>
          </p:cNvPr>
          <p:cNvSpPr/>
          <p:nvPr/>
        </p:nvSpPr>
        <p:spPr>
          <a:xfrm flipH="1">
            <a:off x="133038" y="2422230"/>
            <a:ext cx="8934762" cy="2483145"/>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endParaRPr lang="es-CO" sz="1600" dirty="0">
              <a:solidFill>
                <a:schemeClr val="tx1">
                  <a:lumMod val="50000"/>
                </a:schemeClr>
              </a:solidFill>
              <a:latin typeface="Alegreya Sans ExtraBold"/>
            </a:endParaRPr>
          </a:p>
        </p:txBody>
      </p:sp>
      <p:sp>
        <p:nvSpPr>
          <p:cNvPr id="13" name="CuadroTexto 12">
            <a:extLst>
              <a:ext uri="{FF2B5EF4-FFF2-40B4-BE49-F238E27FC236}">
                <a16:creationId xmlns:a16="http://schemas.microsoft.com/office/drawing/2014/main" id="{4287A60A-3BDC-44CD-B590-424F22FD87AA}"/>
              </a:ext>
            </a:extLst>
          </p:cNvPr>
          <p:cNvSpPr txBox="1"/>
          <p:nvPr/>
        </p:nvSpPr>
        <p:spPr>
          <a:xfrm>
            <a:off x="376444" y="2422230"/>
            <a:ext cx="8196056" cy="2492990"/>
          </a:xfrm>
          <a:prstGeom prst="rect">
            <a:avLst/>
          </a:prstGeom>
          <a:noFill/>
        </p:spPr>
        <p:txBody>
          <a:bodyPr wrap="square" numCol="2">
            <a:spAutoFit/>
          </a:bodyPr>
          <a:lstStyle/>
          <a:p>
            <a:pPr marL="171450" indent="-171450" algn="just">
              <a:buFont typeface="Arial" panose="020B0604020202020204" pitchFamily="34" charset="0"/>
              <a:buChar char="•"/>
            </a:pPr>
            <a:r>
              <a:rPr lang="es-ES" sz="1200" dirty="0"/>
              <a:t>Es dirigido, orientado, controlado y vigilado por el estado.</a:t>
            </a:r>
          </a:p>
          <a:p>
            <a:pPr marL="171450" indent="-171450" algn="just">
              <a:buFont typeface="Arial" panose="020B0604020202020204" pitchFamily="34" charset="0"/>
              <a:buChar char="•"/>
            </a:pPr>
            <a:r>
              <a:rPr lang="es-ES" sz="1200" dirty="0"/>
              <a:t>Las entidades administradoras del Sistema General De Riesgos Laborales tendrán a     cargo la filiación al sistema y la administración del mismo.</a:t>
            </a:r>
          </a:p>
          <a:p>
            <a:pPr marL="171450" indent="-171450" algn="just">
              <a:buFont typeface="Arial" panose="020B0604020202020204" pitchFamily="34" charset="0"/>
              <a:buChar char="•"/>
            </a:pPr>
            <a:r>
              <a:rPr lang="es-ES" sz="1200" dirty="0"/>
              <a:t>Todos los empleadores deben estar afiliados al Sistema. </a:t>
            </a:r>
          </a:p>
          <a:p>
            <a:pPr marL="171450" indent="-171450" algn="just">
              <a:buFont typeface="Arial" panose="020B0604020202020204" pitchFamily="34" charset="0"/>
              <a:buChar char="•"/>
            </a:pPr>
            <a:r>
              <a:rPr lang="es-ES" sz="1200" dirty="0"/>
              <a:t>El empleador que no afilie a sus trabajadores al Sistema, además de las acciones legales será responsable de las prestaciones otorgadas.</a:t>
            </a:r>
          </a:p>
          <a:p>
            <a:pPr marL="171450" indent="-171450" algn="just">
              <a:buFont typeface="Arial" panose="020B0604020202020204" pitchFamily="34" charset="0"/>
              <a:buChar char="•"/>
            </a:pPr>
            <a:r>
              <a:rPr lang="es-ES" sz="1200" dirty="0"/>
              <a:t>La selección de las entidades que administran el sistema es libre y voluntaria por parte del empleador.</a:t>
            </a:r>
          </a:p>
          <a:p>
            <a:pPr marL="266700" algn="just">
              <a:buFont typeface="Arial" panose="020B0604020202020204" pitchFamily="34" charset="0"/>
              <a:buChar char="•"/>
            </a:pPr>
            <a:endParaRPr lang="es-ES" sz="1200" dirty="0"/>
          </a:p>
          <a:p>
            <a:pPr marL="266700" algn="just">
              <a:buFont typeface="Arial" panose="020B0604020202020204" pitchFamily="34" charset="0"/>
              <a:buChar char="•"/>
            </a:pPr>
            <a:endParaRPr lang="es-ES" sz="1200" dirty="0"/>
          </a:p>
          <a:p>
            <a:pPr marL="266700" algn="just">
              <a:buFont typeface="Arial" panose="020B0604020202020204" pitchFamily="34" charset="0"/>
              <a:buChar char="•"/>
            </a:pPr>
            <a:r>
              <a:rPr lang="es-ES" sz="1200" dirty="0"/>
              <a:t>Los trabajadores afiliados tendrán derecho al reconocimiento y pago de las prestaciones previstas.</a:t>
            </a:r>
          </a:p>
          <a:p>
            <a:pPr marL="266700" algn="just">
              <a:buFont typeface="Arial" panose="020B0604020202020204" pitchFamily="34" charset="0"/>
              <a:buChar char="•"/>
            </a:pPr>
            <a:r>
              <a:rPr lang="es-ES" sz="1200" dirty="0"/>
              <a:t>Las cotizaciones al Sistema General De Riesgos Laborales están a cargo de los empleadores.</a:t>
            </a:r>
          </a:p>
          <a:p>
            <a:pPr marL="266700" algn="just">
              <a:buFont typeface="Arial" panose="020B0604020202020204" pitchFamily="34" charset="0"/>
              <a:buChar char="•"/>
            </a:pPr>
            <a:r>
              <a:rPr lang="es-ES" sz="1200" dirty="0"/>
              <a:t>La relación laboral implica la obligación de pagar las cotizaciones.</a:t>
            </a:r>
          </a:p>
          <a:p>
            <a:pPr marL="266700" algn="just">
              <a:buFont typeface="Arial" panose="020B0604020202020204" pitchFamily="34" charset="0"/>
              <a:buChar char="•"/>
            </a:pPr>
            <a:r>
              <a:rPr lang="es-ES" sz="1200" dirty="0"/>
              <a:t>La cobertura del Sistema se inicia el día calendario siguiente al de la afiliación.</a:t>
            </a:r>
          </a:p>
          <a:p>
            <a:pPr marL="266700" algn="just">
              <a:buFont typeface="Arial" panose="020B0604020202020204" pitchFamily="34" charset="0"/>
              <a:buChar char="•"/>
            </a:pPr>
            <a:r>
              <a:rPr lang="es-ES" sz="1200" dirty="0"/>
              <a:t>Los empleadores sólo podrán contratar el cubrimiento de los riesgos profesionales de todos sus trabajadores con una sola entidad administradora sin perjuicio de las facultades que tendrán esas entidades administras para su contratar con otras entidades.</a:t>
            </a:r>
          </a:p>
        </p:txBody>
      </p:sp>
      <p:sp>
        <p:nvSpPr>
          <p:cNvPr id="16" name="Flecha: a la derecha 15">
            <a:extLst>
              <a:ext uri="{FF2B5EF4-FFF2-40B4-BE49-F238E27FC236}">
                <a16:creationId xmlns:a16="http://schemas.microsoft.com/office/drawing/2014/main" id="{76122C4B-C588-49B9-99EC-B75880E150C9}"/>
              </a:ext>
            </a:extLst>
          </p:cNvPr>
          <p:cNvSpPr/>
          <p:nvPr/>
        </p:nvSpPr>
        <p:spPr>
          <a:xfrm>
            <a:off x="8468621" y="2011546"/>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dirty="0">
                <a:solidFill>
                  <a:schemeClr val="tx1">
                    <a:lumMod val="50000"/>
                  </a:schemeClr>
                </a:solidFill>
              </a:rPr>
              <a:t>Transición</a:t>
            </a:r>
            <a:endParaRPr lang="en-US" sz="900" dirty="0">
              <a:solidFill>
                <a:schemeClr val="tx1">
                  <a:lumMod val="50000"/>
                </a:schemeClr>
              </a:solidFill>
            </a:endParaRPr>
          </a:p>
        </p:txBody>
      </p:sp>
    </p:spTree>
    <p:extLst>
      <p:ext uri="{BB962C8B-B14F-4D97-AF65-F5344CB8AC3E}">
        <p14:creationId xmlns:p14="http://schemas.microsoft.com/office/powerpoint/2010/main" val="24266508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6A68330-B3F1-EEB6-79D0-3075967BCD2A}"/>
              </a:ext>
            </a:extLst>
          </p:cNvPr>
          <p:cNvSpPr>
            <a:spLocks noGrp="1"/>
          </p:cNvSpPr>
          <p:nvPr>
            <p:ph type="title"/>
          </p:nvPr>
        </p:nvSpPr>
        <p:spPr>
          <a:xfrm>
            <a:off x="834088" y="588715"/>
            <a:ext cx="5901991" cy="702824"/>
          </a:xfrm>
        </p:spPr>
        <p:txBody>
          <a:bodyPr>
            <a:normAutofit fontScale="90000"/>
          </a:bodyPr>
          <a:lstStyle/>
          <a:p>
            <a:pPr algn="ctr"/>
            <a:r>
              <a:rPr lang="es-CO" sz="2700" b="1" dirty="0"/>
              <a:t>AFILIACIÓN AL SISTEMA GENERAL DE RIESGOS LABORALES </a:t>
            </a:r>
            <a:r>
              <a:rPr lang="es-CO" sz="2400" b="1" dirty="0"/>
              <a:t>​</a:t>
            </a:r>
          </a:p>
        </p:txBody>
      </p:sp>
      <p:sp>
        <p:nvSpPr>
          <p:cNvPr id="3" name="Marcador de contenido 2">
            <a:extLst>
              <a:ext uri="{FF2B5EF4-FFF2-40B4-BE49-F238E27FC236}">
                <a16:creationId xmlns:a16="http://schemas.microsoft.com/office/drawing/2014/main" id="{5CE3F22D-2151-0FA2-2737-0570CA5EA9E3}"/>
              </a:ext>
            </a:extLst>
          </p:cNvPr>
          <p:cNvSpPr>
            <a:spLocks noGrp="1"/>
          </p:cNvSpPr>
          <p:nvPr>
            <p:ph idx="1"/>
          </p:nvPr>
        </p:nvSpPr>
        <p:spPr>
          <a:xfrm>
            <a:off x="516453" y="2120938"/>
            <a:ext cx="5177790" cy="1763388"/>
          </a:xfrm>
        </p:spPr>
        <p:txBody>
          <a:bodyPr>
            <a:noAutofit/>
          </a:bodyPr>
          <a:lstStyle/>
          <a:p>
            <a:pPr marL="0" indent="0" algn="just">
              <a:buNone/>
            </a:pPr>
            <a:r>
              <a:rPr lang="es-ES" sz="1600" dirty="0">
                <a:solidFill>
                  <a:srgbClr val="334D5A"/>
                </a:solidFill>
                <a:latin typeface="Montserrat" pitchFamily="2" charset="77"/>
              </a:rPr>
              <a:t>Es el proceso mediante el cual se vinculan empleadores nuevos o trasladados a una administradora de Riesgos Laborales a través del diligenciamiento del formulario de afiliación establecido por el Ministerio de Salud y Protección Social, de acuerdo con lo establecido en la resolución 147 de 2024. </a:t>
            </a:r>
          </a:p>
        </p:txBody>
      </p:sp>
      <p:pic>
        <p:nvPicPr>
          <p:cNvPr id="11" name="Imagen 10">
            <a:extLst>
              <a:ext uri="{FF2B5EF4-FFF2-40B4-BE49-F238E27FC236}">
                <a16:creationId xmlns:a16="http://schemas.microsoft.com/office/drawing/2014/main" id="{098E2E2E-513F-34A4-6DF6-127BA46E9DE6}"/>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6271331" y="514350"/>
            <a:ext cx="2768166" cy="4114800"/>
          </a:xfrm>
          <a:prstGeom prst="rect">
            <a:avLst/>
          </a:prstGeom>
        </p:spPr>
      </p:pic>
    </p:spTree>
    <p:extLst>
      <p:ext uri="{BB962C8B-B14F-4D97-AF65-F5344CB8AC3E}">
        <p14:creationId xmlns:p14="http://schemas.microsoft.com/office/powerpoint/2010/main" val="164315374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9783512-0E65-41E4-A3F5-1CBA81BD1196}"/>
              </a:ext>
            </a:extLst>
          </p:cNvPr>
          <p:cNvSpPr>
            <a:spLocks noGrp="1"/>
          </p:cNvSpPr>
          <p:nvPr>
            <p:ph type="title"/>
          </p:nvPr>
        </p:nvSpPr>
        <p:spPr>
          <a:xfrm>
            <a:off x="720000" y="445025"/>
            <a:ext cx="3736500" cy="716882"/>
          </a:xfrm>
        </p:spPr>
        <p:txBody>
          <a:bodyPr/>
          <a:lstStyle/>
          <a:p>
            <a:r>
              <a:rPr lang="es-MX" b="1" dirty="0"/>
              <a:t>¿Quién debe afiliarse?</a:t>
            </a:r>
            <a:endParaRPr lang="en-US" b="1" dirty="0"/>
          </a:p>
        </p:txBody>
      </p:sp>
      <p:sp>
        <p:nvSpPr>
          <p:cNvPr id="10" name="Google Shape;1571;p53">
            <a:extLst>
              <a:ext uri="{FF2B5EF4-FFF2-40B4-BE49-F238E27FC236}">
                <a16:creationId xmlns:a16="http://schemas.microsoft.com/office/drawing/2014/main" id="{A0028D88-57C2-4556-8459-1DF6A3971B12}"/>
              </a:ext>
            </a:extLst>
          </p:cNvPr>
          <p:cNvSpPr/>
          <p:nvPr/>
        </p:nvSpPr>
        <p:spPr>
          <a:xfrm flipH="1">
            <a:off x="104619" y="2260243"/>
            <a:ext cx="8934762" cy="2483145"/>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endParaRPr lang="es-CO" sz="1600" dirty="0">
              <a:solidFill>
                <a:schemeClr val="tx1">
                  <a:lumMod val="50000"/>
                </a:schemeClr>
              </a:solidFill>
              <a:latin typeface="Alegreya Sans ExtraBold"/>
            </a:endParaRPr>
          </a:p>
        </p:txBody>
      </p:sp>
      <p:sp>
        <p:nvSpPr>
          <p:cNvPr id="13" name="CuadroTexto 12">
            <a:extLst>
              <a:ext uri="{FF2B5EF4-FFF2-40B4-BE49-F238E27FC236}">
                <a16:creationId xmlns:a16="http://schemas.microsoft.com/office/drawing/2014/main" id="{4287A60A-3BDC-44CD-B590-424F22FD87AA}"/>
              </a:ext>
            </a:extLst>
          </p:cNvPr>
          <p:cNvSpPr txBox="1"/>
          <p:nvPr/>
        </p:nvSpPr>
        <p:spPr>
          <a:xfrm>
            <a:off x="104619" y="1551977"/>
            <a:ext cx="8924925" cy="3308598"/>
          </a:xfrm>
          <a:prstGeom prst="rect">
            <a:avLst/>
          </a:prstGeom>
          <a:noFill/>
        </p:spPr>
        <p:txBody>
          <a:bodyPr wrap="square" numCol="2">
            <a:spAutoFit/>
          </a:bodyPr>
          <a:lstStyle/>
          <a:p>
            <a:pPr marL="171450" indent="-171450" algn="just">
              <a:buFont typeface="Arial" panose="020B0604020202020204" pitchFamily="34" charset="0"/>
              <a:buChar char="•"/>
            </a:pPr>
            <a:r>
              <a:rPr lang="es-ES" sz="1100" dirty="0"/>
              <a:t>Los Trabajadores dependientes.</a:t>
            </a:r>
          </a:p>
          <a:p>
            <a:pPr marL="171450" indent="-171450" algn="just">
              <a:buFont typeface="Arial" panose="020B0604020202020204" pitchFamily="34" charset="0"/>
              <a:buChar char="•"/>
            </a:pPr>
            <a:r>
              <a:rPr lang="es-ES" sz="1100" dirty="0"/>
              <a:t>Los trabajadores nacionales o extranjeros vinculados mediante contrato de trabajo de forma obligatoria deben estar afiliados al Sistema.</a:t>
            </a:r>
          </a:p>
          <a:p>
            <a:pPr marL="171450" indent="-171450" algn="just">
              <a:buFont typeface="Arial" panose="020B0604020202020204" pitchFamily="34" charset="0"/>
              <a:buChar char="•"/>
            </a:pPr>
            <a:r>
              <a:rPr lang="es-ES" sz="1100" dirty="0"/>
              <a:t>Las Cooperativas y Pre cooperativas de trabajo son las responsables del proceso de afiliación y pago de los aportes de los trabajadores asociados.</a:t>
            </a:r>
          </a:p>
          <a:p>
            <a:pPr marL="171450" indent="-171450" algn="just">
              <a:buFont typeface="Arial" panose="020B0604020202020204" pitchFamily="34" charset="0"/>
              <a:buChar char="•"/>
            </a:pPr>
            <a:r>
              <a:rPr lang="es-ES" sz="1100" dirty="0"/>
              <a:t>Los jubilados o pensionados que se incorporan como trabajadores dependientes mediante contrato de trabajo o como servidores públicos.</a:t>
            </a:r>
          </a:p>
          <a:p>
            <a:pPr marL="171450" indent="-171450" algn="just">
              <a:buFont typeface="Arial" panose="020B0604020202020204" pitchFamily="34" charset="0"/>
              <a:buChar char="•"/>
            </a:pPr>
            <a:r>
              <a:rPr lang="es-ES" sz="1100" dirty="0"/>
              <a:t>Los estudiantes de todos los niveles académicos de instituciones educativas públicas o privadas cuyo entrenamiento o actividad formativa sea requisito para la culminación de sus estudios. </a:t>
            </a:r>
          </a:p>
          <a:p>
            <a:pPr marL="171450" indent="-171450" algn="just">
              <a:buFont typeface="Arial" panose="020B0604020202020204" pitchFamily="34" charset="0"/>
              <a:buChar char="•"/>
            </a:pPr>
            <a:r>
              <a:rPr lang="es-ES" sz="1100" dirty="0"/>
              <a:t>Los empleadores que tengan a cargo aprendices o estudiantes practicantes deben afiliarlos y cotizar al sistema de forma obligatoria.</a:t>
            </a:r>
          </a:p>
          <a:p>
            <a:pPr marL="171450" indent="-171450" algn="just">
              <a:buFont typeface="Arial" panose="020B0604020202020204" pitchFamily="34" charset="0"/>
              <a:buChar char="•"/>
            </a:pPr>
            <a:endParaRPr lang="es-ES" sz="1100" dirty="0"/>
          </a:p>
          <a:p>
            <a:pPr marL="171450" indent="-171450" algn="just">
              <a:buFont typeface="Arial" panose="020B0604020202020204" pitchFamily="34" charset="0"/>
              <a:buChar char="•"/>
            </a:pPr>
            <a:r>
              <a:rPr lang="es-ES" sz="1100" dirty="0"/>
              <a:t>Los Servidores públicos (se incluyen a los concejales y ediles)</a:t>
            </a:r>
          </a:p>
          <a:p>
            <a:pPr marL="171450" indent="-171450" algn="just">
              <a:buFont typeface="Arial" panose="020B0604020202020204" pitchFamily="34" charset="0"/>
              <a:buChar char="•"/>
            </a:pPr>
            <a:r>
              <a:rPr lang="es-ES" sz="1100" dirty="0"/>
              <a:t>Los Vinculados con contrato de prestación de servicios con una duración superior a un mes.</a:t>
            </a:r>
          </a:p>
          <a:p>
            <a:pPr marL="171450" indent="-171450" algn="just">
              <a:buFont typeface="Arial" panose="020B0604020202020204" pitchFamily="34" charset="0"/>
              <a:buChar char="•"/>
            </a:pPr>
            <a:r>
              <a:rPr lang="es-ES" sz="1100" dirty="0"/>
              <a:t>Los trabajadores independientes que laboran en actividades catalogados por el Ministerio de Trabajo como de alto riesgo, es obligación del contratante pagar la cotización.</a:t>
            </a:r>
          </a:p>
          <a:p>
            <a:pPr marL="171450" indent="-171450" algn="just">
              <a:buFont typeface="Arial" panose="020B0604020202020204" pitchFamily="34" charset="0"/>
              <a:buChar char="•"/>
            </a:pPr>
            <a:r>
              <a:rPr lang="es-ES" sz="1100" dirty="0"/>
              <a:t>En forma voluntaria pueden afiliarse los trabajadores independientes por cuenta propia siempre y cuando coticen también al Régimen Contributivo de Salud.</a:t>
            </a:r>
          </a:p>
          <a:p>
            <a:pPr marL="171450" indent="-171450" algn="just">
              <a:buFont typeface="Arial" panose="020B0604020202020204" pitchFamily="34" charset="0"/>
              <a:buChar char="•"/>
            </a:pPr>
            <a:r>
              <a:rPr lang="es-ES" sz="1100" dirty="0"/>
              <a:t>Los miembros activos del Subsistema Nacional de Primera Respuesta. (Defensa Civil Colombiana, Cruz Roja Colombiana, Cuerpos de Bomberos).</a:t>
            </a:r>
          </a:p>
          <a:p>
            <a:pPr marL="171450" indent="-171450" algn="just">
              <a:buFont typeface="Arial" panose="020B0604020202020204" pitchFamily="34" charset="0"/>
              <a:buChar char="•"/>
            </a:pPr>
            <a:endParaRPr lang="es-ES" sz="1100" dirty="0"/>
          </a:p>
          <a:p>
            <a:pPr marL="171450" indent="-171450" algn="just">
              <a:buFont typeface="Arial" panose="020B0604020202020204" pitchFamily="34" charset="0"/>
              <a:buChar char="•"/>
            </a:pPr>
            <a:r>
              <a:rPr lang="es-ES" sz="1100" b="1" dirty="0"/>
              <a:t>El no pago de dos períodos consecutivos de las cotizaciones al Sistema General de Riesgos Laborales dará lugar a la suspensión de la filiación por parte de la administradora de riesgos laborales; durante el período de suspensión no habrá lugar al reconocimiento y pago prestaciones económicas del sistema general de riesgo laborales.</a:t>
            </a:r>
          </a:p>
          <a:p>
            <a:pPr algn="just"/>
            <a:endParaRPr lang="es-ES" sz="2000" dirty="0"/>
          </a:p>
        </p:txBody>
      </p:sp>
    </p:spTree>
    <p:extLst>
      <p:ext uri="{BB962C8B-B14F-4D97-AF65-F5344CB8AC3E}">
        <p14:creationId xmlns:p14="http://schemas.microsoft.com/office/powerpoint/2010/main" val="714046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upo 9">
            <a:extLst>
              <a:ext uri="{FF2B5EF4-FFF2-40B4-BE49-F238E27FC236}">
                <a16:creationId xmlns:a16="http://schemas.microsoft.com/office/drawing/2014/main" id="{FB2ED390-21E7-46F2-AE1C-53B96472006A}"/>
              </a:ext>
            </a:extLst>
          </p:cNvPr>
          <p:cNvGrpSpPr/>
          <p:nvPr/>
        </p:nvGrpSpPr>
        <p:grpSpPr>
          <a:xfrm>
            <a:off x="272263" y="504978"/>
            <a:ext cx="4996757" cy="4021905"/>
            <a:chOff x="623926" y="0"/>
            <a:chExt cx="7731555" cy="5143500"/>
          </a:xfrm>
          <a:effectLst>
            <a:outerShdw blurRad="50800" dist="38100" dir="5400000" algn="t" rotWithShape="0">
              <a:prstClr val="black">
                <a:alpha val="40000"/>
              </a:prstClr>
            </a:outerShdw>
          </a:effectLst>
        </p:grpSpPr>
        <p:pic>
          <p:nvPicPr>
            <p:cNvPr id="5" name="Imagen 4">
              <a:extLst>
                <a:ext uri="{FF2B5EF4-FFF2-40B4-BE49-F238E27FC236}">
                  <a16:creationId xmlns:a16="http://schemas.microsoft.com/office/drawing/2014/main" id="{A82585BF-1110-47C4-9CC9-D7E54719D831}"/>
                </a:ext>
              </a:extLst>
            </p:cNvPr>
            <p:cNvPicPr>
              <a:picLocks noChangeAspect="1"/>
            </p:cNvPicPr>
            <p:nvPr/>
          </p:nvPicPr>
          <p:blipFill rotWithShape="1">
            <a:blip r:embed="rId3">
              <a:extLst>
                <a:ext uri="{BEBA8EAE-BF5A-486C-A8C5-ECC9F3942E4B}">
                  <a14:imgProps xmlns:a14="http://schemas.microsoft.com/office/drawing/2010/main">
                    <a14:imgLayer r:embed="rId4">
                      <a14:imgEffect>
                        <a14:sharpenSoften amount="25000"/>
                      </a14:imgEffect>
                    </a14:imgLayer>
                  </a14:imgProps>
                </a:ext>
              </a:extLst>
            </a:blip>
            <a:srcRect l="1762" r="-1891" b="5598"/>
            <a:stretch/>
          </p:blipFill>
          <p:spPr>
            <a:xfrm>
              <a:off x="623926" y="0"/>
              <a:ext cx="7731555" cy="5143500"/>
            </a:xfrm>
            <a:prstGeom prst="rect">
              <a:avLst/>
            </a:prstGeom>
          </p:spPr>
        </p:pic>
        <p:pic>
          <p:nvPicPr>
            <p:cNvPr id="7" name="Imagen 6">
              <a:extLst>
                <a:ext uri="{FF2B5EF4-FFF2-40B4-BE49-F238E27FC236}">
                  <a16:creationId xmlns:a16="http://schemas.microsoft.com/office/drawing/2014/main" id="{A730DC57-949B-46FF-8E58-109C3737B609}"/>
                </a:ext>
              </a:extLst>
            </p:cNvPr>
            <p:cNvPicPr>
              <a:picLocks noChangeAspect="1"/>
            </p:cNvPicPr>
            <p:nvPr/>
          </p:nvPicPr>
          <p:blipFill rotWithShape="1">
            <a:blip r:embed="rId5"/>
            <a:srcRect l="6202" t="20810" r="34884" b="9044"/>
            <a:stretch/>
          </p:blipFill>
          <p:spPr>
            <a:xfrm>
              <a:off x="772632" y="2675925"/>
              <a:ext cx="3586717" cy="2023666"/>
            </a:xfrm>
            <a:prstGeom prst="rect">
              <a:avLst/>
            </a:prstGeom>
          </p:spPr>
        </p:pic>
        <p:pic>
          <p:nvPicPr>
            <p:cNvPr id="9" name="Imagen 8">
              <a:extLst>
                <a:ext uri="{FF2B5EF4-FFF2-40B4-BE49-F238E27FC236}">
                  <a16:creationId xmlns:a16="http://schemas.microsoft.com/office/drawing/2014/main" id="{59F38546-E2A5-4D8A-BDB2-6465B17A8269}"/>
                </a:ext>
              </a:extLst>
            </p:cNvPr>
            <p:cNvPicPr>
              <a:picLocks noChangeAspect="1"/>
            </p:cNvPicPr>
            <p:nvPr/>
          </p:nvPicPr>
          <p:blipFill rotWithShape="1">
            <a:blip r:embed="rId6"/>
            <a:srcRect l="6280" t="21223" r="35038" b="8630"/>
            <a:stretch/>
          </p:blipFill>
          <p:spPr>
            <a:xfrm>
              <a:off x="4550737" y="2675925"/>
              <a:ext cx="3586716" cy="2023666"/>
            </a:xfrm>
            <a:prstGeom prst="rect">
              <a:avLst/>
            </a:prstGeom>
          </p:spPr>
        </p:pic>
      </p:grpSp>
      <p:sp>
        <p:nvSpPr>
          <p:cNvPr id="11" name="Google Shape;512;p33">
            <a:extLst>
              <a:ext uri="{FF2B5EF4-FFF2-40B4-BE49-F238E27FC236}">
                <a16:creationId xmlns:a16="http://schemas.microsoft.com/office/drawing/2014/main" id="{2E797665-6EE5-4B7C-94AD-3A915DE7D3CE}"/>
              </a:ext>
            </a:extLst>
          </p:cNvPr>
          <p:cNvSpPr/>
          <p:nvPr/>
        </p:nvSpPr>
        <p:spPr>
          <a:xfrm>
            <a:off x="5319325" y="688800"/>
            <a:ext cx="3414700" cy="3797850"/>
          </a:xfrm>
          <a:custGeom>
            <a:avLst/>
            <a:gdLst/>
            <a:ahLst/>
            <a:cxnLst/>
            <a:rect l="l" t="t" r="r" b="b"/>
            <a:pathLst>
              <a:path w="136588" h="151914" extrusionOk="0">
                <a:moveTo>
                  <a:pt x="8763" y="0"/>
                </a:moveTo>
                <a:lnTo>
                  <a:pt x="0" y="151914"/>
                </a:lnTo>
                <a:lnTo>
                  <a:pt x="136588" y="149628"/>
                </a:lnTo>
                <a:lnTo>
                  <a:pt x="131254" y="3599"/>
                </a:lnTo>
                <a:close/>
              </a:path>
            </a:pathLst>
          </a:custGeom>
          <a:solidFill>
            <a:schemeClr val="lt2"/>
          </a:solidFill>
          <a:ln>
            <a:noFill/>
          </a:ln>
        </p:spPr>
        <p:txBody>
          <a:bodyPr/>
          <a:lstStyle/>
          <a:p>
            <a:endParaRPr lang="es-CO"/>
          </a:p>
        </p:txBody>
      </p:sp>
      <p:grpSp>
        <p:nvGrpSpPr>
          <p:cNvPr id="12" name="Google Shape;513;p33">
            <a:extLst>
              <a:ext uri="{FF2B5EF4-FFF2-40B4-BE49-F238E27FC236}">
                <a16:creationId xmlns:a16="http://schemas.microsoft.com/office/drawing/2014/main" id="{D03CD17B-B94A-407C-B1AB-86D7BA15BC3C}"/>
              </a:ext>
            </a:extLst>
          </p:cNvPr>
          <p:cNvGrpSpPr/>
          <p:nvPr/>
        </p:nvGrpSpPr>
        <p:grpSpPr>
          <a:xfrm>
            <a:off x="5792874" y="561230"/>
            <a:ext cx="3012127" cy="4106951"/>
            <a:chOff x="720001" y="625725"/>
            <a:chExt cx="3012127" cy="4106951"/>
          </a:xfrm>
        </p:grpSpPr>
        <p:sp>
          <p:nvSpPr>
            <p:cNvPr id="13" name="Google Shape;514;p33">
              <a:extLst>
                <a:ext uri="{FF2B5EF4-FFF2-40B4-BE49-F238E27FC236}">
                  <a16:creationId xmlns:a16="http://schemas.microsoft.com/office/drawing/2014/main" id="{7113F469-C630-4E73-BA75-DCD8EA3496E1}"/>
                </a:ext>
              </a:extLst>
            </p:cNvPr>
            <p:cNvSpPr/>
            <p:nvPr/>
          </p:nvSpPr>
          <p:spPr>
            <a:xfrm>
              <a:off x="871451" y="4611500"/>
              <a:ext cx="2860677" cy="121176"/>
            </a:xfrm>
            <a:custGeom>
              <a:avLst/>
              <a:gdLst/>
              <a:ahLst/>
              <a:cxnLst/>
              <a:rect l="l" t="t" r="r" b="b"/>
              <a:pathLst>
                <a:path w="61616" h="739" extrusionOk="0">
                  <a:moveTo>
                    <a:pt x="61616" y="370"/>
                  </a:moveTo>
                  <a:cubicBezTo>
                    <a:pt x="61616" y="572"/>
                    <a:pt x="47816" y="739"/>
                    <a:pt x="30802" y="739"/>
                  </a:cubicBezTo>
                  <a:cubicBezTo>
                    <a:pt x="13788" y="739"/>
                    <a:pt x="1" y="572"/>
                    <a:pt x="1" y="370"/>
                  </a:cubicBezTo>
                  <a:cubicBezTo>
                    <a:pt x="1" y="155"/>
                    <a:pt x="13788" y="1"/>
                    <a:pt x="30802" y="1"/>
                  </a:cubicBezTo>
                  <a:cubicBezTo>
                    <a:pt x="47816" y="1"/>
                    <a:pt x="61616" y="155"/>
                    <a:pt x="61616" y="370"/>
                  </a:cubicBezTo>
                  <a:close/>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515;p33">
              <a:extLst>
                <a:ext uri="{FF2B5EF4-FFF2-40B4-BE49-F238E27FC236}">
                  <a16:creationId xmlns:a16="http://schemas.microsoft.com/office/drawing/2014/main" id="{D858ACA3-6D80-40D1-867D-5FBE40A28CAE}"/>
                </a:ext>
              </a:extLst>
            </p:cNvPr>
            <p:cNvSpPr/>
            <p:nvPr/>
          </p:nvSpPr>
          <p:spPr>
            <a:xfrm>
              <a:off x="1989199" y="659989"/>
              <a:ext cx="1157530" cy="1593160"/>
            </a:xfrm>
            <a:custGeom>
              <a:avLst/>
              <a:gdLst/>
              <a:ahLst/>
              <a:cxnLst/>
              <a:rect l="l" t="t" r="r" b="b"/>
              <a:pathLst>
                <a:path w="24932" h="34315" extrusionOk="0">
                  <a:moveTo>
                    <a:pt x="24932" y="0"/>
                  </a:moveTo>
                  <a:lnTo>
                    <a:pt x="0" y="1655"/>
                  </a:lnTo>
                  <a:lnTo>
                    <a:pt x="2417" y="34314"/>
                  </a:lnTo>
                  <a:lnTo>
                    <a:pt x="23753" y="34219"/>
                  </a:lnTo>
                  <a:lnTo>
                    <a:pt x="24932" y="0"/>
                  </a:lnTo>
                  <a:close/>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516;p33">
              <a:extLst>
                <a:ext uri="{FF2B5EF4-FFF2-40B4-BE49-F238E27FC236}">
                  <a16:creationId xmlns:a16="http://schemas.microsoft.com/office/drawing/2014/main" id="{8C33B7EF-10E6-47C1-B771-377FB828D0F9}"/>
                </a:ext>
              </a:extLst>
            </p:cNvPr>
            <p:cNvSpPr/>
            <p:nvPr/>
          </p:nvSpPr>
          <p:spPr>
            <a:xfrm>
              <a:off x="2007445" y="625725"/>
              <a:ext cx="1156973" cy="1592603"/>
            </a:xfrm>
            <a:custGeom>
              <a:avLst/>
              <a:gdLst/>
              <a:ahLst/>
              <a:cxnLst/>
              <a:rect l="l" t="t" r="r" b="b"/>
              <a:pathLst>
                <a:path w="24920" h="34303" extrusionOk="0">
                  <a:moveTo>
                    <a:pt x="24920" y="0"/>
                  </a:moveTo>
                  <a:lnTo>
                    <a:pt x="0" y="1655"/>
                  </a:lnTo>
                  <a:lnTo>
                    <a:pt x="2405" y="34302"/>
                  </a:lnTo>
                  <a:lnTo>
                    <a:pt x="23753" y="34219"/>
                  </a:lnTo>
                  <a:lnTo>
                    <a:pt x="2492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517;p33">
              <a:extLst>
                <a:ext uri="{FF2B5EF4-FFF2-40B4-BE49-F238E27FC236}">
                  <a16:creationId xmlns:a16="http://schemas.microsoft.com/office/drawing/2014/main" id="{5DDF40EF-63AE-409F-86E4-3A82A3060B7C}"/>
                </a:ext>
              </a:extLst>
            </p:cNvPr>
            <p:cNvSpPr/>
            <p:nvPr/>
          </p:nvSpPr>
          <p:spPr>
            <a:xfrm>
              <a:off x="2124072" y="835764"/>
              <a:ext cx="912115" cy="1263710"/>
            </a:xfrm>
            <a:custGeom>
              <a:avLst/>
              <a:gdLst/>
              <a:ahLst/>
              <a:cxnLst/>
              <a:rect l="l" t="t" r="r" b="b"/>
              <a:pathLst>
                <a:path w="19646" h="27219" extrusionOk="0">
                  <a:moveTo>
                    <a:pt x="0" y="1"/>
                  </a:moveTo>
                  <a:lnTo>
                    <a:pt x="2155" y="26659"/>
                  </a:lnTo>
                  <a:lnTo>
                    <a:pt x="19646" y="27218"/>
                  </a:lnTo>
                  <a:lnTo>
                    <a:pt x="19646" y="26659"/>
                  </a:lnTo>
                  <a:lnTo>
                    <a:pt x="2548" y="26182"/>
                  </a:lnTo>
                  <a:lnTo>
                    <a:pt x="94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518;p33">
              <a:extLst>
                <a:ext uri="{FF2B5EF4-FFF2-40B4-BE49-F238E27FC236}">
                  <a16:creationId xmlns:a16="http://schemas.microsoft.com/office/drawing/2014/main" id="{6CE73955-363F-469A-B2FC-88C2A31C9F4E}"/>
                </a:ext>
              </a:extLst>
            </p:cNvPr>
            <p:cNvSpPr/>
            <p:nvPr/>
          </p:nvSpPr>
          <p:spPr>
            <a:xfrm>
              <a:off x="2278862" y="926995"/>
              <a:ext cx="239937" cy="1130463"/>
            </a:xfrm>
            <a:custGeom>
              <a:avLst/>
              <a:gdLst/>
              <a:ahLst/>
              <a:cxnLst/>
              <a:rect l="l" t="t" r="r" b="b"/>
              <a:pathLst>
                <a:path w="5168" h="24349" extrusionOk="0">
                  <a:moveTo>
                    <a:pt x="0" y="0"/>
                  </a:moveTo>
                  <a:lnTo>
                    <a:pt x="1203" y="24253"/>
                  </a:lnTo>
                  <a:lnTo>
                    <a:pt x="4239" y="24348"/>
                  </a:lnTo>
                  <a:lnTo>
                    <a:pt x="5167" y="703"/>
                  </a:lnTo>
                  <a:lnTo>
                    <a:pt x="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519;p33">
              <a:extLst>
                <a:ext uri="{FF2B5EF4-FFF2-40B4-BE49-F238E27FC236}">
                  <a16:creationId xmlns:a16="http://schemas.microsoft.com/office/drawing/2014/main" id="{DE516A77-ED21-46D4-966D-FAB167690124}"/>
                </a:ext>
              </a:extLst>
            </p:cNvPr>
            <p:cNvSpPr/>
            <p:nvPr/>
          </p:nvSpPr>
          <p:spPr>
            <a:xfrm>
              <a:off x="2567411" y="1715803"/>
              <a:ext cx="128836" cy="346628"/>
            </a:xfrm>
            <a:custGeom>
              <a:avLst/>
              <a:gdLst/>
              <a:ahLst/>
              <a:cxnLst/>
              <a:rect l="l" t="t" r="r" b="b"/>
              <a:pathLst>
                <a:path w="2775" h="7466" extrusionOk="0">
                  <a:moveTo>
                    <a:pt x="2774" y="0"/>
                  </a:moveTo>
                  <a:lnTo>
                    <a:pt x="274" y="238"/>
                  </a:lnTo>
                  <a:lnTo>
                    <a:pt x="0" y="7358"/>
                  </a:lnTo>
                  <a:lnTo>
                    <a:pt x="1572" y="7465"/>
                  </a:lnTo>
                  <a:lnTo>
                    <a:pt x="2774"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520;p33">
              <a:extLst>
                <a:ext uri="{FF2B5EF4-FFF2-40B4-BE49-F238E27FC236}">
                  <a16:creationId xmlns:a16="http://schemas.microsoft.com/office/drawing/2014/main" id="{A88335F3-91B9-4C6C-A55F-D86CC8313685}"/>
                </a:ext>
              </a:extLst>
            </p:cNvPr>
            <p:cNvSpPr/>
            <p:nvPr/>
          </p:nvSpPr>
          <p:spPr>
            <a:xfrm>
              <a:off x="2732694" y="1457108"/>
              <a:ext cx="215052" cy="616371"/>
            </a:xfrm>
            <a:custGeom>
              <a:avLst/>
              <a:gdLst/>
              <a:ahLst/>
              <a:cxnLst/>
              <a:rect l="l" t="t" r="r" b="b"/>
              <a:pathLst>
                <a:path w="4632" h="13276" extrusionOk="0">
                  <a:moveTo>
                    <a:pt x="4632" y="0"/>
                  </a:moveTo>
                  <a:lnTo>
                    <a:pt x="810" y="214"/>
                  </a:lnTo>
                  <a:lnTo>
                    <a:pt x="0" y="13037"/>
                  </a:lnTo>
                  <a:lnTo>
                    <a:pt x="3370" y="13276"/>
                  </a:lnTo>
                  <a:lnTo>
                    <a:pt x="463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521;p33">
              <a:extLst>
                <a:ext uri="{FF2B5EF4-FFF2-40B4-BE49-F238E27FC236}">
                  <a16:creationId xmlns:a16="http://schemas.microsoft.com/office/drawing/2014/main" id="{8A952C20-BC84-4DE5-B45B-5534B7403AAE}"/>
                </a:ext>
              </a:extLst>
            </p:cNvPr>
            <p:cNvSpPr/>
            <p:nvPr/>
          </p:nvSpPr>
          <p:spPr>
            <a:xfrm>
              <a:off x="1559695" y="3510656"/>
              <a:ext cx="135986" cy="1153166"/>
            </a:xfrm>
            <a:custGeom>
              <a:avLst/>
              <a:gdLst/>
              <a:ahLst/>
              <a:cxnLst/>
              <a:rect l="l" t="t" r="r" b="b"/>
              <a:pathLst>
                <a:path w="2929" h="24838" fill="none" extrusionOk="0">
                  <a:moveTo>
                    <a:pt x="905" y="1"/>
                  </a:moveTo>
                  <a:lnTo>
                    <a:pt x="0" y="24837"/>
                  </a:lnTo>
                  <a:lnTo>
                    <a:pt x="2929" y="24837"/>
                  </a:lnTo>
                  <a:lnTo>
                    <a:pt x="1453" y="1"/>
                  </a:lnTo>
                </a:path>
              </a:pathLst>
            </a:custGeom>
            <a:solidFill>
              <a:schemeClr val="dk2"/>
            </a:solidFill>
            <a:ln w="74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522;p33">
              <a:extLst>
                <a:ext uri="{FF2B5EF4-FFF2-40B4-BE49-F238E27FC236}">
                  <a16:creationId xmlns:a16="http://schemas.microsoft.com/office/drawing/2014/main" id="{0D70140B-7E72-4E4A-A153-D92A754BB19F}"/>
                </a:ext>
              </a:extLst>
            </p:cNvPr>
            <p:cNvSpPr/>
            <p:nvPr/>
          </p:nvSpPr>
          <p:spPr>
            <a:xfrm>
              <a:off x="2457934" y="3510656"/>
              <a:ext cx="136033" cy="1153166"/>
            </a:xfrm>
            <a:custGeom>
              <a:avLst/>
              <a:gdLst/>
              <a:ahLst/>
              <a:cxnLst/>
              <a:rect l="l" t="t" r="r" b="b"/>
              <a:pathLst>
                <a:path w="2930" h="24838" fill="none" extrusionOk="0">
                  <a:moveTo>
                    <a:pt x="2025" y="1"/>
                  </a:moveTo>
                  <a:lnTo>
                    <a:pt x="2930" y="24837"/>
                  </a:lnTo>
                  <a:lnTo>
                    <a:pt x="1" y="24837"/>
                  </a:lnTo>
                  <a:lnTo>
                    <a:pt x="1453" y="1"/>
                  </a:lnTo>
                </a:path>
              </a:pathLst>
            </a:custGeom>
            <a:solidFill>
              <a:schemeClr val="dk2"/>
            </a:solidFill>
            <a:ln w="74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523;p33">
              <a:extLst>
                <a:ext uri="{FF2B5EF4-FFF2-40B4-BE49-F238E27FC236}">
                  <a16:creationId xmlns:a16="http://schemas.microsoft.com/office/drawing/2014/main" id="{777F0C20-1F5A-4661-9395-046A666587E8}"/>
                </a:ext>
              </a:extLst>
            </p:cNvPr>
            <p:cNvSpPr/>
            <p:nvPr/>
          </p:nvSpPr>
          <p:spPr>
            <a:xfrm>
              <a:off x="1428675" y="2247170"/>
              <a:ext cx="1297416" cy="1308327"/>
            </a:xfrm>
            <a:custGeom>
              <a:avLst/>
              <a:gdLst/>
              <a:ahLst/>
              <a:cxnLst/>
              <a:rect l="l" t="t" r="r" b="b"/>
              <a:pathLst>
                <a:path w="27945" h="28180" extrusionOk="0">
                  <a:moveTo>
                    <a:pt x="14194" y="1"/>
                  </a:moveTo>
                  <a:cubicBezTo>
                    <a:pt x="13934" y="1"/>
                    <a:pt x="13788" y="9"/>
                    <a:pt x="13788" y="9"/>
                  </a:cubicBezTo>
                  <a:lnTo>
                    <a:pt x="13788" y="33"/>
                  </a:lnTo>
                  <a:cubicBezTo>
                    <a:pt x="13761" y="33"/>
                    <a:pt x="13733" y="33"/>
                    <a:pt x="13704" y="33"/>
                  </a:cubicBezTo>
                  <a:cubicBezTo>
                    <a:pt x="11948" y="33"/>
                    <a:pt x="5417" y="421"/>
                    <a:pt x="3263" y="5807"/>
                  </a:cubicBezTo>
                  <a:cubicBezTo>
                    <a:pt x="774" y="12058"/>
                    <a:pt x="5096" y="13892"/>
                    <a:pt x="2870" y="24203"/>
                  </a:cubicBezTo>
                  <a:cubicBezTo>
                    <a:pt x="2870" y="24203"/>
                    <a:pt x="2556" y="24188"/>
                    <a:pt x="2138" y="24188"/>
                  </a:cubicBezTo>
                  <a:cubicBezTo>
                    <a:pt x="1301" y="24188"/>
                    <a:pt x="44" y="24246"/>
                    <a:pt x="36" y="24595"/>
                  </a:cubicBezTo>
                  <a:cubicBezTo>
                    <a:pt x="0" y="25107"/>
                    <a:pt x="1060" y="28179"/>
                    <a:pt x="2953" y="28179"/>
                  </a:cubicBezTo>
                  <a:cubicBezTo>
                    <a:pt x="4846" y="28179"/>
                    <a:pt x="14038" y="28143"/>
                    <a:pt x="14038" y="28143"/>
                  </a:cubicBezTo>
                  <a:lnTo>
                    <a:pt x="24991" y="28143"/>
                  </a:lnTo>
                  <a:cubicBezTo>
                    <a:pt x="26885" y="28143"/>
                    <a:pt x="27944" y="25084"/>
                    <a:pt x="27909" y="24560"/>
                  </a:cubicBezTo>
                  <a:cubicBezTo>
                    <a:pt x="27878" y="24221"/>
                    <a:pt x="26685" y="24161"/>
                    <a:pt x="25848" y="24161"/>
                  </a:cubicBezTo>
                  <a:cubicBezTo>
                    <a:pt x="25391" y="24161"/>
                    <a:pt x="25039" y="24179"/>
                    <a:pt x="25039" y="24179"/>
                  </a:cubicBezTo>
                  <a:cubicBezTo>
                    <a:pt x="22825" y="13856"/>
                    <a:pt x="27123" y="12034"/>
                    <a:pt x="24646" y="5784"/>
                  </a:cubicBezTo>
                  <a:cubicBezTo>
                    <a:pt x="22487" y="359"/>
                    <a:pt x="15898" y="1"/>
                    <a:pt x="14194" y="1"/>
                  </a:cubicBezTo>
                  <a:close/>
                </a:path>
              </a:pathLst>
            </a:custGeom>
            <a:solidFill>
              <a:srgbClr val="E06E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524;p33">
              <a:extLst>
                <a:ext uri="{FF2B5EF4-FFF2-40B4-BE49-F238E27FC236}">
                  <a16:creationId xmlns:a16="http://schemas.microsoft.com/office/drawing/2014/main" id="{C86B5F84-AF59-4E67-B3A9-54C646D4227F}"/>
                </a:ext>
              </a:extLst>
            </p:cNvPr>
            <p:cNvSpPr/>
            <p:nvPr/>
          </p:nvSpPr>
          <p:spPr>
            <a:xfrm>
              <a:off x="957154" y="2483069"/>
              <a:ext cx="56177" cy="76559"/>
            </a:xfrm>
            <a:custGeom>
              <a:avLst/>
              <a:gdLst/>
              <a:ahLst/>
              <a:cxnLst/>
              <a:rect l="l" t="t" r="r" b="b"/>
              <a:pathLst>
                <a:path w="1210" h="1649" extrusionOk="0">
                  <a:moveTo>
                    <a:pt x="869" y="0"/>
                  </a:moveTo>
                  <a:cubicBezTo>
                    <a:pt x="869" y="0"/>
                    <a:pt x="0" y="1429"/>
                    <a:pt x="619" y="1631"/>
                  </a:cubicBezTo>
                  <a:cubicBezTo>
                    <a:pt x="654" y="1643"/>
                    <a:pt x="686" y="1649"/>
                    <a:pt x="714" y="1649"/>
                  </a:cubicBezTo>
                  <a:cubicBezTo>
                    <a:pt x="1210" y="1649"/>
                    <a:pt x="869" y="0"/>
                    <a:pt x="869" y="0"/>
                  </a:cubicBezTo>
                  <a:close/>
                </a:path>
              </a:pathLst>
            </a:custGeom>
            <a:solidFill>
              <a:srgbClr val="F2B9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525;p33">
              <a:extLst>
                <a:ext uri="{FF2B5EF4-FFF2-40B4-BE49-F238E27FC236}">
                  <a16:creationId xmlns:a16="http://schemas.microsoft.com/office/drawing/2014/main" id="{2BA62B47-F32B-40C1-A3DF-17E27785064D}"/>
                </a:ext>
              </a:extLst>
            </p:cNvPr>
            <p:cNvSpPr/>
            <p:nvPr/>
          </p:nvSpPr>
          <p:spPr>
            <a:xfrm>
              <a:off x="976468" y="2419974"/>
              <a:ext cx="94573" cy="121176"/>
            </a:xfrm>
            <a:custGeom>
              <a:avLst/>
              <a:gdLst/>
              <a:ahLst/>
              <a:cxnLst/>
              <a:rect l="l" t="t" r="r" b="b"/>
              <a:pathLst>
                <a:path w="2037" h="2610" extrusionOk="0">
                  <a:moveTo>
                    <a:pt x="1292" y="0"/>
                  </a:moveTo>
                  <a:cubicBezTo>
                    <a:pt x="1074" y="0"/>
                    <a:pt x="856" y="38"/>
                    <a:pt x="715" y="157"/>
                  </a:cubicBezTo>
                  <a:cubicBezTo>
                    <a:pt x="322" y="466"/>
                    <a:pt x="1" y="2597"/>
                    <a:pt x="370" y="2609"/>
                  </a:cubicBezTo>
                  <a:cubicBezTo>
                    <a:pt x="372" y="2609"/>
                    <a:pt x="375" y="2609"/>
                    <a:pt x="377" y="2609"/>
                  </a:cubicBezTo>
                  <a:cubicBezTo>
                    <a:pt x="752" y="2609"/>
                    <a:pt x="870" y="1621"/>
                    <a:pt x="870" y="1621"/>
                  </a:cubicBezTo>
                  <a:lnTo>
                    <a:pt x="2037" y="109"/>
                  </a:lnTo>
                  <a:cubicBezTo>
                    <a:pt x="2037" y="109"/>
                    <a:pt x="1663" y="0"/>
                    <a:pt x="1292" y="0"/>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526;p33">
              <a:extLst>
                <a:ext uri="{FF2B5EF4-FFF2-40B4-BE49-F238E27FC236}">
                  <a16:creationId xmlns:a16="http://schemas.microsoft.com/office/drawing/2014/main" id="{7EE7FF98-04F8-41E5-B2C0-CF5E6FA8C5E1}"/>
                </a:ext>
              </a:extLst>
            </p:cNvPr>
            <p:cNvSpPr/>
            <p:nvPr/>
          </p:nvSpPr>
          <p:spPr>
            <a:xfrm>
              <a:off x="1004139" y="2381903"/>
              <a:ext cx="745161" cy="505828"/>
            </a:xfrm>
            <a:custGeom>
              <a:avLst/>
              <a:gdLst/>
              <a:ahLst/>
              <a:cxnLst/>
              <a:rect l="l" t="t" r="r" b="b"/>
              <a:pathLst>
                <a:path w="16050" h="10895" extrusionOk="0">
                  <a:moveTo>
                    <a:pt x="14240" y="0"/>
                  </a:moveTo>
                  <a:cubicBezTo>
                    <a:pt x="14240" y="0"/>
                    <a:pt x="13288" y="334"/>
                    <a:pt x="12597" y="881"/>
                  </a:cubicBezTo>
                  <a:cubicBezTo>
                    <a:pt x="11918" y="1429"/>
                    <a:pt x="9501" y="5156"/>
                    <a:pt x="9204" y="5560"/>
                  </a:cubicBezTo>
                  <a:cubicBezTo>
                    <a:pt x="9188" y="5581"/>
                    <a:pt x="9158" y="5591"/>
                    <a:pt x="9115" y="5591"/>
                  </a:cubicBezTo>
                  <a:cubicBezTo>
                    <a:pt x="8365" y="5591"/>
                    <a:pt x="3717" y="2579"/>
                    <a:pt x="1881" y="1239"/>
                  </a:cubicBezTo>
                  <a:lnTo>
                    <a:pt x="0" y="3536"/>
                  </a:lnTo>
                  <a:cubicBezTo>
                    <a:pt x="0" y="3536"/>
                    <a:pt x="6967" y="10895"/>
                    <a:pt x="9525" y="10895"/>
                  </a:cubicBezTo>
                  <a:cubicBezTo>
                    <a:pt x="9529" y="10895"/>
                    <a:pt x="9533" y="10895"/>
                    <a:pt x="9537" y="10894"/>
                  </a:cubicBezTo>
                  <a:cubicBezTo>
                    <a:pt x="12085" y="10883"/>
                    <a:pt x="16050" y="5918"/>
                    <a:pt x="16050" y="5918"/>
                  </a:cubicBezTo>
                  <a:lnTo>
                    <a:pt x="14240" y="0"/>
                  </a:ln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527;p33">
              <a:extLst>
                <a:ext uri="{FF2B5EF4-FFF2-40B4-BE49-F238E27FC236}">
                  <a16:creationId xmlns:a16="http://schemas.microsoft.com/office/drawing/2014/main" id="{BA8309BC-BA40-4313-AAF3-80FA9E792E10}"/>
                </a:ext>
              </a:extLst>
            </p:cNvPr>
            <p:cNvSpPr/>
            <p:nvPr/>
          </p:nvSpPr>
          <p:spPr>
            <a:xfrm>
              <a:off x="2456263" y="2375821"/>
              <a:ext cx="286968" cy="553137"/>
            </a:xfrm>
            <a:custGeom>
              <a:avLst/>
              <a:gdLst/>
              <a:ahLst/>
              <a:cxnLst/>
              <a:rect l="l" t="t" r="r" b="b"/>
              <a:pathLst>
                <a:path w="6181" h="11914" extrusionOk="0">
                  <a:moveTo>
                    <a:pt x="584" y="0"/>
                  </a:moveTo>
                  <a:cubicBezTo>
                    <a:pt x="584" y="0"/>
                    <a:pt x="1" y="3608"/>
                    <a:pt x="596" y="8097"/>
                  </a:cubicBezTo>
                  <a:cubicBezTo>
                    <a:pt x="913" y="10647"/>
                    <a:pt x="2627" y="11913"/>
                    <a:pt x="4063" y="11913"/>
                  </a:cubicBezTo>
                  <a:cubicBezTo>
                    <a:pt x="5160" y="11913"/>
                    <a:pt x="6095" y="11174"/>
                    <a:pt x="6121" y="9704"/>
                  </a:cubicBezTo>
                  <a:cubicBezTo>
                    <a:pt x="6180" y="6311"/>
                    <a:pt x="3275" y="1727"/>
                    <a:pt x="2644" y="989"/>
                  </a:cubicBezTo>
                  <a:cubicBezTo>
                    <a:pt x="2025" y="238"/>
                    <a:pt x="585" y="0"/>
                    <a:pt x="584" y="0"/>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528;p33">
              <a:extLst>
                <a:ext uri="{FF2B5EF4-FFF2-40B4-BE49-F238E27FC236}">
                  <a16:creationId xmlns:a16="http://schemas.microsoft.com/office/drawing/2014/main" id="{CD53E8FD-64DB-4C73-BEEA-7E0A239A7DA2}"/>
                </a:ext>
              </a:extLst>
            </p:cNvPr>
            <p:cNvSpPr/>
            <p:nvPr/>
          </p:nvSpPr>
          <p:spPr>
            <a:xfrm>
              <a:off x="1673536" y="3255303"/>
              <a:ext cx="793307" cy="203445"/>
            </a:xfrm>
            <a:custGeom>
              <a:avLst/>
              <a:gdLst/>
              <a:ahLst/>
              <a:cxnLst/>
              <a:rect l="l" t="t" r="r" b="b"/>
              <a:pathLst>
                <a:path w="17087" h="4382" extrusionOk="0">
                  <a:moveTo>
                    <a:pt x="1" y="0"/>
                  </a:moveTo>
                  <a:cubicBezTo>
                    <a:pt x="1" y="0"/>
                    <a:pt x="1060" y="4382"/>
                    <a:pt x="8442" y="4382"/>
                  </a:cubicBezTo>
                  <a:cubicBezTo>
                    <a:pt x="15824" y="4382"/>
                    <a:pt x="17086" y="0"/>
                    <a:pt x="17086" y="0"/>
                  </a:cubicBezTo>
                  <a:close/>
                </a:path>
              </a:pathLst>
            </a:custGeom>
            <a:solidFill>
              <a:srgbClr val="3D3C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529;p33">
              <a:extLst>
                <a:ext uri="{FF2B5EF4-FFF2-40B4-BE49-F238E27FC236}">
                  <a16:creationId xmlns:a16="http://schemas.microsoft.com/office/drawing/2014/main" id="{6E6DC145-B05D-4F07-BC0F-43A5E83C2890}"/>
                </a:ext>
              </a:extLst>
            </p:cNvPr>
            <p:cNvSpPr/>
            <p:nvPr/>
          </p:nvSpPr>
          <p:spPr>
            <a:xfrm>
              <a:off x="1673536" y="3255303"/>
              <a:ext cx="793307" cy="203445"/>
            </a:xfrm>
            <a:custGeom>
              <a:avLst/>
              <a:gdLst/>
              <a:ahLst/>
              <a:cxnLst/>
              <a:rect l="l" t="t" r="r" b="b"/>
              <a:pathLst>
                <a:path w="17087" h="4382" extrusionOk="0">
                  <a:moveTo>
                    <a:pt x="1" y="0"/>
                  </a:moveTo>
                  <a:cubicBezTo>
                    <a:pt x="1" y="0"/>
                    <a:pt x="1060" y="4382"/>
                    <a:pt x="8442" y="4382"/>
                  </a:cubicBezTo>
                  <a:cubicBezTo>
                    <a:pt x="15824" y="4382"/>
                    <a:pt x="17086" y="0"/>
                    <a:pt x="17086" y="0"/>
                  </a:cubicBezTo>
                </a:path>
              </a:pathLst>
            </a:custGeom>
            <a:solidFill>
              <a:srgbClr val="F0D8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530;p33">
              <a:extLst>
                <a:ext uri="{FF2B5EF4-FFF2-40B4-BE49-F238E27FC236}">
                  <a16:creationId xmlns:a16="http://schemas.microsoft.com/office/drawing/2014/main" id="{EA60153C-5DA8-4934-92EE-EF1F7190B539}"/>
                </a:ext>
              </a:extLst>
            </p:cNvPr>
            <p:cNvSpPr/>
            <p:nvPr/>
          </p:nvSpPr>
          <p:spPr>
            <a:xfrm>
              <a:off x="1643126" y="1572806"/>
              <a:ext cx="917407" cy="913322"/>
            </a:xfrm>
            <a:custGeom>
              <a:avLst/>
              <a:gdLst/>
              <a:ahLst/>
              <a:cxnLst/>
              <a:rect l="l" t="t" r="r" b="b"/>
              <a:pathLst>
                <a:path w="19760" h="19672" extrusionOk="0">
                  <a:moveTo>
                    <a:pt x="12618" y="1"/>
                  </a:moveTo>
                  <a:cubicBezTo>
                    <a:pt x="11003" y="1"/>
                    <a:pt x="8856" y="473"/>
                    <a:pt x="6025" y="1580"/>
                  </a:cubicBezTo>
                  <a:cubicBezTo>
                    <a:pt x="6025" y="1580"/>
                    <a:pt x="5412" y="1363"/>
                    <a:pt x="4600" y="1363"/>
                  </a:cubicBezTo>
                  <a:cubicBezTo>
                    <a:pt x="3619" y="1363"/>
                    <a:pt x="2347" y="1680"/>
                    <a:pt x="1513" y="3080"/>
                  </a:cubicBezTo>
                  <a:cubicBezTo>
                    <a:pt x="1" y="5628"/>
                    <a:pt x="2156" y="8045"/>
                    <a:pt x="2013" y="11200"/>
                  </a:cubicBezTo>
                  <a:cubicBezTo>
                    <a:pt x="1858" y="14355"/>
                    <a:pt x="49" y="16999"/>
                    <a:pt x="5466" y="18904"/>
                  </a:cubicBezTo>
                  <a:cubicBezTo>
                    <a:pt x="6915" y="19413"/>
                    <a:pt x="8311" y="19671"/>
                    <a:pt x="9588" y="19671"/>
                  </a:cubicBezTo>
                  <a:cubicBezTo>
                    <a:pt x="13089" y="19671"/>
                    <a:pt x="15702" y="17733"/>
                    <a:pt x="16086" y="13713"/>
                  </a:cubicBezTo>
                  <a:cubicBezTo>
                    <a:pt x="16513" y="9236"/>
                    <a:pt x="19760" y="1"/>
                    <a:pt x="12618" y="1"/>
                  </a:cubicBezTo>
                  <a:close/>
                </a:path>
              </a:pathLst>
            </a:custGeom>
            <a:solidFill>
              <a:srgbClr val="E282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531;p33">
              <a:extLst>
                <a:ext uri="{FF2B5EF4-FFF2-40B4-BE49-F238E27FC236}">
                  <a16:creationId xmlns:a16="http://schemas.microsoft.com/office/drawing/2014/main" id="{51826A4A-4A48-46C5-970A-224308BA74CC}"/>
                </a:ext>
              </a:extLst>
            </p:cNvPr>
            <p:cNvSpPr/>
            <p:nvPr/>
          </p:nvSpPr>
          <p:spPr>
            <a:xfrm>
              <a:off x="1593401" y="2301165"/>
              <a:ext cx="961885" cy="981245"/>
            </a:xfrm>
            <a:custGeom>
              <a:avLst/>
              <a:gdLst/>
              <a:ahLst/>
              <a:cxnLst/>
              <a:rect l="l" t="t" r="r" b="b"/>
              <a:pathLst>
                <a:path w="20718" h="21135" extrusionOk="0">
                  <a:moveTo>
                    <a:pt x="10240" y="1"/>
                  </a:moveTo>
                  <a:lnTo>
                    <a:pt x="10240" y="37"/>
                  </a:lnTo>
                  <a:cubicBezTo>
                    <a:pt x="8918" y="215"/>
                    <a:pt x="2739" y="1108"/>
                    <a:pt x="1524" y="1608"/>
                  </a:cubicBezTo>
                  <a:cubicBezTo>
                    <a:pt x="1524" y="1608"/>
                    <a:pt x="1822" y="3168"/>
                    <a:pt x="905" y="4954"/>
                  </a:cubicBezTo>
                  <a:cubicBezTo>
                    <a:pt x="0" y="6740"/>
                    <a:pt x="3096" y="9204"/>
                    <a:pt x="3096" y="9204"/>
                  </a:cubicBezTo>
                  <a:cubicBezTo>
                    <a:pt x="3096" y="9204"/>
                    <a:pt x="1572" y="15705"/>
                    <a:pt x="1405" y="20480"/>
                  </a:cubicBezTo>
                  <a:cubicBezTo>
                    <a:pt x="1405" y="20480"/>
                    <a:pt x="3656" y="21135"/>
                    <a:pt x="10323" y="21135"/>
                  </a:cubicBezTo>
                  <a:lnTo>
                    <a:pt x="10359" y="21135"/>
                  </a:lnTo>
                  <a:cubicBezTo>
                    <a:pt x="17026" y="21135"/>
                    <a:pt x="19086" y="20480"/>
                    <a:pt x="19086" y="20480"/>
                  </a:cubicBezTo>
                  <a:cubicBezTo>
                    <a:pt x="18931" y="15705"/>
                    <a:pt x="17598" y="9204"/>
                    <a:pt x="17598" y="9204"/>
                  </a:cubicBezTo>
                  <a:cubicBezTo>
                    <a:pt x="17598" y="9204"/>
                    <a:pt x="20717" y="6740"/>
                    <a:pt x="19789" y="4954"/>
                  </a:cubicBezTo>
                  <a:cubicBezTo>
                    <a:pt x="18884" y="3168"/>
                    <a:pt x="19169" y="1608"/>
                    <a:pt x="19169" y="1608"/>
                  </a:cubicBezTo>
                  <a:cubicBezTo>
                    <a:pt x="17955" y="1108"/>
                    <a:pt x="11788" y="215"/>
                    <a:pt x="10478" y="37"/>
                  </a:cubicBezTo>
                  <a:lnTo>
                    <a:pt x="10478" y="1"/>
                  </a:lnTo>
                  <a:cubicBezTo>
                    <a:pt x="10478" y="1"/>
                    <a:pt x="10430" y="1"/>
                    <a:pt x="10359" y="13"/>
                  </a:cubicBezTo>
                  <a:cubicBezTo>
                    <a:pt x="10275" y="1"/>
                    <a:pt x="10240" y="1"/>
                    <a:pt x="1024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532;p33">
              <a:extLst>
                <a:ext uri="{FF2B5EF4-FFF2-40B4-BE49-F238E27FC236}">
                  <a16:creationId xmlns:a16="http://schemas.microsoft.com/office/drawing/2014/main" id="{48EF51B0-7F92-43DD-818D-5C218960750B}"/>
                </a:ext>
              </a:extLst>
            </p:cNvPr>
            <p:cNvSpPr/>
            <p:nvPr/>
          </p:nvSpPr>
          <p:spPr>
            <a:xfrm>
              <a:off x="1881950" y="2734011"/>
              <a:ext cx="457729" cy="59195"/>
            </a:xfrm>
            <a:custGeom>
              <a:avLst/>
              <a:gdLst/>
              <a:ahLst/>
              <a:cxnLst/>
              <a:rect l="l" t="t" r="r" b="b"/>
              <a:pathLst>
                <a:path w="9859" h="1275" extrusionOk="0">
                  <a:moveTo>
                    <a:pt x="9859" y="477"/>
                  </a:moveTo>
                  <a:cubicBezTo>
                    <a:pt x="9859" y="477"/>
                    <a:pt x="6049" y="1"/>
                    <a:pt x="0" y="1275"/>
                  </a:cubicBezTo>
                </a:path>
              </a:pathLst>
            </a:custGeom>
            <a:solidFill>
              <a:srgbClr val="F0D8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533;p33">
              <a:extLst>
                <a:ext uri="{FF2B5EF4-FFF2-40B4-BE49-F238E27FC236}">
                  <a16:creationId xmlns:a16="http://schemas.microsoft.com/office/drawing/2014/main" id="{D41F4AB4-1F89-464F-8FBC-483886C24B27}"/>
                </a:ext>
              </a:extLst>
            </p:cNvPr>
            <p:cNvSpPr/>
            <p:nvPr/>
          </p:nvSpPr>
          <p:spPr>
            <a:xfrm>
              <a:off x="1949921" y="1867808"/>
              <a:ext cx="248805" cy="582665"/>
            </a:xfrm>
            <a:custGeom>
              <a:avLst/>
              <a:gdLst/>
              <a:ahLst/>
              <a:cxnLst/>
              <a:rect l="l" t="t" r="r" b="b"/>
              <a:pathLst>
                <a:path w="5359" h="12550" extrusionOk="0">
                  <a:moveTo>
                    <a:pt x="2680" y="0"/>
                  </a:moveTo>
                  <a:cubicBezTo>
                    <a:pt x="1203" y="0"/>
                    <a:pt x="1" y="1191"/>
                    <a:pt x="1" y="2679"/>
                  </a:cubicBezTo>
                  <a:lnTo>
                    <a:pt x="1" y="9871"/>
                  </a:lnTo>
                  <a:cubicBezTo>
                    <a:pt x="1" y="11347"/>
                    <a:pt x="1191" y="12550"/>
                    <a:pt x="2680" y="12550"/>
                  </a:cubicBezTo>
                  <a:cubicBezTo>
                    <a:pt x="4156" y="12550"/>
                    <a:pt x="5359" y="11359"/>
                    <a:pt x="5359" y="9871"/>
                  </a:cubicBezTo>
                  <a:lnTo>
                    <a:pt x="5359" y="2679"/>
                  </a:lnTo>
                  <a:cubicBezTo>
                    <a:pt x="5359" y="1215"/>
                    <a:pt x="4168" y="0"/>
                    <a:pt x="2680" y="0"/>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534;p33">
              <a:extLst>
                <a:ext uri="{FF2B5EF4-FFF2-40B4-BE49-F238E27FC236}">
                  <a16:creationId xmlns:a16="http://schemas.microsoft.com/office/drawing/2014/main" id="{E4FDB5B3-25ED-41CD-ABE3-43136021A8DD}"/>
                </a:ext>
              </a:extLst>
            </p:cNvPr>
            <p:cNvSpPr/>
            <p:nvPr/>
          </p:nvSpPr>
          <p:spPr>
            <a:xfrm>
              <a:off x="1896854" y="2315186"/>
              <a:ext cx="354381" cy="262455"/>
            </a:xfrm>
            <a:custGeom>
              <a:avLst/>
              <a:gdLst/>
              <a:ahLst/>
              <a:cxnLst/>
              <a:rect l="l" t="t" r="r" b="b"/>
              <a:pathLst>
                <a:path w="7633" h="5653" extrusionOk="0">
                  <a:moveTo>
                    <a:pt x="3713" y="1"/>
                  </a:moveTo>
                  <a:cubicBezTo>
                    <a:pt x="2566" y="1"/>
                    <a:pt x="1297" y="81"/>
                    <a:pt x="1" y="306"/>
                  </a:cubicBezTo>
                  <a:cubicBezTo>
                    <a:pt x="275" y="3247"/>
                    <a:pt x="3799" y="5652"/>
                    <a:pt x="3799" y="5652"/>
                  </a:cubicBezTo>
                  <a:cubicBezTo>
                    <a:pt x="3799" y="5652"/>
                    <a:pt x="7168" y="3223"/>
                    <a:pt x="7633" y="306"/>
                  </a:cubicBezTo>
                  <a:cubicBezTo>
                    <a:pt x="6756" y="166"/>
                    <a:pt x="5359" y="1"/>
                    <a:pt x="3713" y="1"/>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535;p33">
              <a:extLst>
                <a:ext uri="{FF2B5EF4-FFF2-40B4-BE49-F238E27FC236}">
                  <a16:creationId xmlns:a16="http://schemas.microsoft.com/office/drawing/2014/main" id="{AE653556-D683-4586-8319-865E875D709F}"/>
                </a:ext>
              </a:extLst>
            </p:cNvPr>
            <p:cNvSpPr/>
            <p:nvPr/>
          </p:nvSpPr>
          <p:spPr>
            <a:xfrm>
              <a:off x="1949921" y="2022041"/>
              <a:ext cx="248805" cy="312364"/>
            </a:xfrm>
            <a:custGeom>
              <a:avLst/>
              <a:gdLst/>
              <a:ahLst/>
              <a:cxnLst/>
              <a:rect l="l" t="t" r="r" b="b"/>
              <a:pathLst>
                <a:path w="5359" h="6728" extrusionOk="0">
                  <a:moveTo>
                    <a:pt x="2680" y="0"/>
                  </a:moveTo>
                  <a:cubicBezTo>
                    <a:pt x="1191" y="0"/>
                    <a:pt x="1" y="1203"/>
                    <a:pt x="1" y="2679"/>
                  </a:cubicBezTo>
                  <a:lnTo>
                    <a:pt x="1" y="6144"/>
                  </a:lnTo>
                  <a:cubicBezTo>
                    <a:pt x="985" y="6716"/>
                    <a:pt x="1926" y="6727"/>
                    <a:pt x="2558" y="6727"/>
                  </a:cubicBezTo>
                  <a:cubicBezTo>
                    <a:pt x="2583" y="6727"/>
                    <a:pt x="2608" y="6727"/>
                    <a:pt x="2632" y="6727"/>
                  </a:cubicBezTo>
                  <a:cubicBezTo>
                    <a:pt x="3275" y="6727"/>
                    <a:pt x="4287" y="6727"/>
                    <a:pt x="5359" y="6120"/>
                  </a:cubicBezTo>
                  <a:lnTo>
                    <a:pt x="5359" y="2679"/>
                  </a:lnTo>
                  <a:cubicBezTo>
                    <a:pt x="5359" y="1191"/>
                    <a:pt x="4144" y="0"/>
                    <a:pt x="2680" y="0"/>
                  </a:cubicBezTo>
                  <a:close/>
                </a:path>
              </a:pathLst>
            </a:custGeom>
            <a:solidFill>
              <a:srgbClr val="E580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536;p33">
              <a:extLst>
                <a:ext uri="{FF2B5EF4-FFF2-40B4-BE49-F238E27FC236}">
                  <a16:creationId xmlns:a16="http://schemas.microsoft.com/office/drawing/2014/main" id="{491597FA-F469-4841-A4CC-471B9615C674}"/>
                </a:ext>
              </a:extLst>
            </p:cNvPr>
            <p:cNvSpPr/>
            <p:nvPr/>
          </p:nvSpPr>
          <p:spPr>
            <a:xfrm>
              <a:off x="2046119" y="2154546"/>
              <a:ext cx="39278" cy="30039"/>
            </a:xfrm>
            <a:custGeom>
              <a:avLst/>
              <a:gdLst/>
              <a:ahLst/>
              <a:cxnLst/>
              <a:rect l="l" t="t" r="r" b="b"/>
              <a:pathLst>
                <a:path w="846" h="647" extrusionOk="0">
                  <a:moveTo>
                    <a:pt x="391" y="1"/>
                  </a:moveTo>
                  <a:cubicBezTo>
                    <a:pt x="285" y="1"/>
                    <a:pt x="157" y="45"/>
                    <a:pt x="1" y="159"/>
                  </a:cubicBezTo>
                  <a:cubicBezTo>
                    <a:pt x="84" y="397"/>
                    <a:pt x="251" y="611"/>
                    <a:pt x="536" y="647"/>
                  </a:cubicBezTo>
                  <a:cubicBezTo>
                    <a:pt x="655" y="647"/>
                    <a:pt x="751" y="611"/>
                    <a:pt x="846" y="552"/>
                  </a:cubicBezTo>
                  <a:cubicBezTo>
                    <a:pt x="810" y="375"/>
                    <a:pt x="696" y="1"/>
                    <a:pt x="391" y="1"/>
                  </a:cubicBezTo>
                  <a:close/>
                </a:path>
              </a:pathLst>
            </a:custGeom>
            <a:solidFill>
              <a:srgbClr val="CC6E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537;p33">
              <a:extLst>
                <a:ext uri="{FF2B5EF4-FFF2-40B4-BE49-F238E27FC236}">
                  <a16:creationId xmlns:a16="http://schemas.microsoft.com/office/drawing/2014/main" id="{AC7840A4-8BB6-4F8A-B030-7ED55F47577A}"/>
                </a:ext>
              </a:extLst>
            </p:cNvPr>
            <p:cNvSpPr/>
            <p:nvPr/>
          </p:nvSpPr>
          <p:spPr>
            <a:xfrm>
              <a:off x="2046119" y="2141453"/>
              <a:ext cx="39278" cy="43131"/>
            </a:xfrm>
            <a:custGeom>
              <a:avLst/>
              <a:gdLst/>
              <a:ahLst/>
              <a:cxnLst/>
              <a:rect l="l" t="t" r="r" b="b"/>
              <a:pathLst>
                <a:path w="846" h="929" extrusionOk="0">
                  <a:moveTo>
                    <a:pt x="846" y="834"/>
                  </a:moveTo>
                  <a:cubicBezTo>
                    <a:pt x="751" y="893"/>
                    <a:pt x="655" y="929"/>
                    <a:pt x="536" y="929"/>
                  </a:cubicBezTo>
                  <a:cubicBezTo>
                    <a:pt x="251" y="893"/>
                    <a:pt x="84" y="679"/>
                    <a:pt x="1" y="441"/>
                  </a:cubicBezTo>
                  <a:cubicBezTo>
                    <a:pt x="608" y="0"/>
                    <a:pt x="798" y="595"/>
                    <a:pt x="846" y="834"/>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538;p33">
              <a:extLst>
                <a:ext uri="{FF2B5EF4-FFF2-40B4-BE49-F238E27FC236}">
                  <a16:creationId xmlns:a16="http://schemas.microsoft.com/office/drawing/2014/main" id="{0505DC55-9679-442A-A920-ED907BEB978A}"/>
                </a:ext>
              </a:extLst>
            </p:cNvPr>
            <p:cNvSpPr/>
            <p:nvPr/>
          </p:nvSpPr>
          <p:spPr>
            <a:xfrm>
              <a:off x="1691225" y="1960664"/>
              <a:ext cx="176935" cy="176935"/>
            </a:xfrm>
            <a:custGeom>
              <a:avLst/>
              <a:gdLst/>
              <a:ahLst/>
              <a:cxnLst/>
              <a:rect l="l" t="t" r="r" b="b"/>
              <a:pathLst>
                <a:path w="3811" h="3811" extrusionOk="0">
                  <a:moveTo>
                    <a:pt x="1906" y="1"/>
                  </a:moveTo>
                  <a:cubicBezTo>
                    <a:pt x="858" y="1"/>
                    <a:pt x="1" y="846"/>
                    <a:pt x="1" y="1906"/>
                  </a:cubicBezTo>
                  <a:cubicBezTo>
                    <a:pt x="1" y="2965"/>
                    <a:pt x="870" y="3811"/>
                    <a:pt x="1906" y="3811"/>
                  </a:cubicBezTo>
                  <a:cubicBezTo>
                    <a:pt x="2965" y="3811"/>
                    <a:pt x="3811" y="2942"/>
                    <a:pt x="3811" y="1906"/>
                  </a:cubicBezTo>
                  <a:cubicBezTo>
                    <a:pt x="3811" y="858"/>
                    <a:pt x="2965" y="13"/>
                    <a:pt x="1906" y="1"/>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539;p33">
              <a:extLst>
                <a:ext uri="{FF2B5EF4-FFF2-40B4-BE49-F238E27FC236}">
                  <a16:creationId xmlns:a16="http://schemas.microsoft.com/office/drawing/2014/main" id="{829E9582-342A-4154-B7E3-58E800DA248E}"/>
                </a:ext>
              </a:extLst>
            </p:cNvPr>
            <p:cNvSpPr/>
            <p:nvPr/>
          </p:nvSpPr>
          <p:spPr>
            <a:xfrm>
              <a:off x="1762259" y="2038941"/>
              <a:ext cx="74423" cy="53670"/>
            </a:xfrm>
            <a:custGeom>
              <a:avLst/>
              <a:gdLst/>
              <a:ahLst/>
              <a:cxnLst/>
              <a:rect l="l" t="t" r="r" b="b"/>
              <a:pathLst>
                <a:path w="1603" h="1156" extrusionOk="0">
                  <a:moveTo>
                    <a:pt x="412" y="1"/>
                  </a:moveTo>
                  <a:cubicBezTo>
                    <a:pt x="332" y="1"/>
                    <a:pt x="248" y="10"/>
                    <a:pt x="161" y="29"/>
                  </a:cubicBezTo>
                  <a:cubicBezTo>
                    <a:pt x="161" y="29"/>
                    <a:pt x="0" y="1156"/>
                    <a:pt x="698" y="1156"/>
                  </a:cubicBezTo>
                  <a:cubicBezTo>
                    <a:pt x="910" y="1156"/>
                    <a:pt x="1202" y="1052"/>
                    <a:pt x="1602" y="779"/>
                  </a:cubicBezTo>
                  <a:cubicBezTo>
                    <a:pt x="1602" y="769"/>
                    <a:pt x="1156" y="1"/>
                    <a:pt x="412" y="1"/>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540;p33">
              <a:extLst>
                <a:ext uri="{FF2B5EF4-FFF2-40B4-BE49-F238E27FC236}">
                  <a16:creationId xmlns:a16="http://schemas.microsoft.com/office/drawing/2014/main" id="{23086DF0-7481-4390-AEBD-40B71B64C7F2}"/>
                </a:ext>
              </a:extLst>
            </p:cNvPr>
            <p:cNvSpPr/>
            <p:nvPr/>
          </p:nvSpPr>
          <p:spPr>
            <a:xfrm>
              <a:off x="1745406" y="2033277"/>
              <a:ext cx="91276" cy="41320"/>
            </a:xfrm>
            <a:custGeom>
              <a:avLst/>
              <a:gdLst/>
              <a:ahLst/>
              <a:cxnLst/>
              <a:rect l="l" t="t" r="r" b="b"/>
              <a:pathLst>
                <a:path w="1966" h="890" extrusionOk="0">
                  <a:moveTo>
                    <a:pt x="805" y="0"/>
                  </a:moveTo>
                  <a:cubicBezTo>
                    <a:pt x="568" y="0"/>
                    <a:pt x="298" y="94"/>
                    <a:pt x="1" y="342"/>
                  </a:cubicBezTo>
                  <a:cubicBezTo>
                    <a:pt x="1" y="342"/>
                    <a:pt x="242" y="205"/>
                    <a:pt x="608" y="205"/>
                  </a:cubicBezTo>
                  <a:cubicBezTo>
                    <a:pt x="974" y="205"/>
                    <a:pt x="1465" y="342"/>
                    <a:pt x="1965" y="889"/>
                  </a:cubicBezTo>
                  <a:cubicBezTo>
                    <a:pt x="1965" y="889"/>
                    <a:pt x="1537" y="0"/>
                    <a:pt x="805" y="0"/>
                  </a:cubicBezTo>
                  <a:close/>
                </a:path>
              </a:pathLst>
            </a:custGeom>
            <a:solidFill>
              <a:srgbClr val="E580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541;p33">
              <a:extLst>
                <a:ext uri="{FF2B5EF4-FFF2-40B4-BE49-F238E27FC236}">
                  <a16:creationId xmlns:a16="http://schemas.microsoft.com/office/drawing/2014/main" id="{307CF851-AFAD-499F-A426-6A8981ED4861}"/>
                </a:ext>
              </a:extLst>
            </p:cNvPr>
            <p:cNvSpPr/>
            <p:nvPr/>
          </p:nvSpPr>
          <p:spPr>
            <a:xfrm>
              <a:off x="2291026" y="1960664"/>
              <a:ext cx="176889" cy="176935"/>
            </a:xfrm>
            <a:custGeom>
              <a:avLst/>
              <a:gdLst/>
              <a:ahLst/>
              <a:cxnLst/>
              <a:rect l="l" t="t" r="r" b="b"/>
              <a:pathLst>
                <a:path w="3810" h="3811" extrusionOk="0">
                  <a:moveTo>
                    <a:pt x="1905" y="1"/>
                  </a:moveTo>
                  <a:cubicBezTo>
                    <a:pt x="857" y="13"/>
                    <a:pt x="0" y="858"/>
                    <a:pt x="0" y="1906"/>
                  </a:cubicBezTo>
                  <a:cubicBezTo>
                    <a:pt x="0" y="2942"/>
                    <a:pt x="857" y="3811"/>
                    <a:pt x="1905" y="3811"/>
                  </a:cubicBezTo>
                  <a:cubicBezTo>
                    <a:pt x="2953" y="3811"/>
                    <a:pt x="3810" y="2965"/>
                    <a:pt x="3810" y="1906"/>
                  </a:cubicBezTo>
                  <a:cubicBezTo>
                    <a:pt x="3810" y="846"/>
                    <a:pt x="2965" y="1"/>
                    <a:pt x="1905" y="1"/>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542;p33">
              <a:extLst>
                <a:ext uri="{FF2B5EF4-FFF2-40B4-BE49-F238E27FC236}">
                  <a16:creationId xmlns:a16="http://schemas.microsoft.com/office/drawing/2014/main" id="{99748E7F-6C6C-4CAA-A788-87B417D21F61}"/>
                </a:ext>
              </a:extLst>
            </p:cNvPr>
            <p:cNvSpPr/>
            <p:nvPr/>
          </p:nvSpPr>
          <p:spPr>
            <a:xfrm>
              <a:off x="2322504" y="2038941"/>
              <a:ext cx="74098" cy="53670"/>
            </a:xfrm>
            <a:custGeom>
              <a:avLst/>
              <a:gdLst/>
              <a:ahLst/>
              <a:cxnLst/>
              <a:rect l="l" t="t" r="r" b="b"/>
              <a:pathLst>
                <a:path w="1596" h="1156" extrusionOk="0">
                  <a:moveTo>
                    <a:pt x="1194" y="1"/>
                  </a:moveTo>
                  <a:cubicBezTo>
                    <a:pt x="457" y="1"/>
                    <a:pt x="1" y="769"/>
                    <a:pt x="1" y="779"/>
                  </a:cubicBezTo>
                  <a:cubicBezTo>
                    <a:pt x="398" y="1052"/>
                    <a:pt x="688" y="1156"/>
                    <a:pt x="900" y="1156"/>
                  </a:cubicBezTo>
                  <a:cubicBezTo>
                    <a:pt x="1595" y="1156"/>
                    <a:pt x="1441" y="29"/>
                    <a:pt x="1441" y="29"/>
                  </a:cubicBezTo>
                  <a:cubicBezTo>
                    <a:pt x="1356" y="10"/>
                    <a:pt x="1273" y="1"/>
                    <a:pt x="1194" y="1"/>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543;p33">
              <a:extLst>
                <a:ext uri="{FF2B5EF4-FFF2-40B4-BE49-F238E27FC236}">
                  <a16:creationId xmlns:a16="http://schemas.microsoft.com/office/drawing/2014/main" id="{ECC7FD06-D0AE-435F-BCEB-5814E582004D}"/>
                </a:ext>
              </a:extLst>
            </p:cNvPr>
            <p:cNvSpPr/>
            <p:nvPr/>
          </p:nvSpPr>
          <p:spPr>
            <a:xfrm>
              <a:off x="2322504" y="2033277"/>
              <a:ext cx="91276" cy="41320"/>
            </a:xfrm>
            <a:custGeom>
              <a:avLst/>
              <a:gdLst/>
              <a:ahLst/>
              <a:cxnLst/>
              <a:rect l="l" t="t" r="r" b="b"/>
              <a:pathLst>
                <a:path w="1966" h="890" extrusionOk="0">
                  <a:moveTo>
                    <a:pt x="1156" y="0"/>
                  </a:moveTo>
                  <a:cubicBezTo>
                    <a:pt x="421" y="0"/>
                    <a:pt x="1" y="889"/>
                    <a:pt x="1" y="889"/>
                  </a:cubicBezTo>
                  <a:cubicBezTo>
                    <a:pt x="495" y="342"/>
                    <a:pt x="986" y="205"/>
                    <a:pt x="1354" y="205"/>
                  </a:cubicBezTo>
                  <a:cubicBezTo>
                    <a:pt x="1721" y="205"/>
                    <a:pt x="1965" y="342"/>
                    <a:pt x="1965" y="342"/>
                  </a:cubicBezTo>
                  <a:cubicBezTo>
                    <a:pt x="1665" y="94"/>
                    <a:pt x="1394" y="0"/>
                    <a:pt x="1156" y="0"/>
                  </a:cubicBezTo>
                  <a:close/>
                </a:path>
              </a:pathLst>
            </a:custGeom>
            <a:solidFill>
              <a:srgbClr val="E580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544;p33">
              <a:extLst>
                <a:ext uri="{FF2B5EF4-FFF2-40B4-BE49-F238E27FC236}">
                  <a16:creationId xmlns:a16="http://schemas.microsoft.com/office/drawing/2014/main" id="{9F9B178C-3A52-4366-AB87-87836A3C3759}"/>
                </a:ext>
              </a:extLst>
            </p:cNvPr>
            <p:cNvSpPr/>
            <p:nvPr/>
          </p:nvSpPr>
          <p:spPr>
            <a:xfrm>
              <a:off x="1803441" y="1659394"/>
              <a:ext cx="551187" cy="636846"/>
            </a:xfrm>
            <a:custGeom>
              <a:avLst/>
              <a:gdLst/>
              <a:ahLst/>
              <a:cxnLst/>
              <a:rect l="l" t="t" r="r" b="b"/>
              <a:pathLst>
                <a:path w="11872" h="13717" extrusionOk="0">
                  <a:moveTo>
                    <a:pt x="5930" y="1"/>
                  </a:moveTo>
                  <a:cubicBezTo>
                    <a:pt x="465" y="1"/>
                    <a:pt x="1" y="4489"/>
                    <a:pt x="1" y="7788"/>
                  </a:cubicBezTo>
                  <a:cubicBezTo>
                    <a:pt x="1" y="11062"/>
                    <a:pt x="2191" y="13717"/>
                    <a:pt x="5930" y="13717"/>
                  </a:cubicBezTo>
                  <a:cubicBezTo>
                    <a:pt x="9716" y="13717"/>
                    <a:pt x="11871" y="11062"/>
                    <a:pt x="11871" y="7788"/>
                  </a:cubicBezTo>
                  <a:cubicBezTo>
                    <a:pt x="11871" y="4513"/>
                    <a:pt x="11395" y="1"/>
                    <a:pt x="5930" y="1"/>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545;p33">
              <a:extLst>
                <a:ext uri="{FF2B5EF4-FFF2-40B4-BE49-F238E27FC236}">
                  <a16:creationId xmlns:a16="http://schemas.microsoft.com/office/drawing/2014/main" id="{5DCAD123-EF93-4CE8-9E39-A38623ADBE3A}"/>
                </a:ext>
              </a:extLst>
            </p:cNvPr>
            <p:cNvSpPr/>
            <p:nvPr/>
          </p:nvSpPr>
          <p:spPr>
            <a:xfrm>
              <a:off x="2187074" y="2034762"/>
              <a:ext cx="23260" cy="28785"/>
            </a:xfrm>
            <a:custGeom>
              <a:avLst/>
              <a:gdLst/>
              <a:ahLst/>
              <a:cxnLst/>
              <a:rect l="l" t="t" r="r" b="b"/>
              <a:pathLst>
                <a:path w="501" h="620" extrusionOk="0">
                  <a:moveTo>
                    <a:pt x="251" y="0"/>
                  </a:moveTo>
                  <a:cubicBezTo>
                    <a:pt x="120" y="0"/>
                    <a:pt x="1" y="131"/>
                    <a:pt x="1" y="310"/>
                  </a:cubicBezTo>
                  <a:cubicBezTo>
                    <a:pt x="1" y="476"/>
                    <a:pt x="108" y="619"/>
                    <a:pt x="251" y="619"/>
                  </a:cubicBezTo>
                  <a:cubicBezTo>
                    <a:pt x="382" y="619"/>
                    <a:pt x="501" y="488"/>
                    <a:pt x="501" y="310"/>
                  </a:cubicBezTo>
                  <a:cubicBezTo>
                    <a:pt x="501" y="143"/>
                    <a:pt x="394" y="0"/>
                    <a:pt x="251" y="0"/>
                  </a:cubicBezTo>
                  <a:close/>
                </a:path>
              </a:pathLst>
            </a:custGeom>
            <a:solidFill>
              <a:srgbClr val="3530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546;p33">
              <a:extLst>
                <a:ext uri="{FF2B5EF4-FFF2-40B4-BE49-F238E27FC236}">
                  <a16:creationId xmlns:a16="http://schemas.microsoft.com/office/drawing/2014/main" id="{A334EB34-6006-4449-A21F-EE54523FFD9E}"/>
                </a:ext>
              </a:extLst>
            </p:cNvPr>
            <p:cNvSpPr/>
            <p:nvPr/>
          </p:nvSpPr>
          <p:spPr>
            <a:xfrm>
              <a:off x="2180435" y="1988613"/>
              <a:ext cx="48702" cy="17457"/>
            </a:xfrm>
            <a:custGeom>
              <a:avLst/>
              <a:gdLst/>
              <a:ahLst/>
              <a:cxnLst/>
              <a:rect l="l" t="t" r="r" b="b"/>
              <a:pathLst>
                <a:path w="1049" h="376" extrusionOk="0">
                  <a:moveTo>
                    <a:pt x="5" y="123"/>
                  </a:moveTo>
                  <a:lnTo>
                    <a:pt x="5" y="123"/>
                  </a:lnTo>
                  <a:cubicBezTo>
                    <a:pt x="3" y="124"/>
                    <a:pt x="2" y="124"/>
                    <a:pt x="1" y="125"/>
                  </a:cubicBezTo>
                  <a:cubicBezTo>
                    <a:pt x="1" y="125"/>
                    <a:pt x="1" y="125"/>
                    <a:pt x="1" y="125"/>
                  </a:cubicBezTo>
                  <a:cubicBezTo>
                    <a:pt x="2" y="125"/>
                    <a:pt x="3" y="125"/>
                    <a:pt x="5" y="123"/>
                  </a:cubicBezTo>
                  <a:close/>
                  <a:moveTo>
                    <a:pt x="377" y="0"/>
                  </a:moveTo>
                  <a:cubicBezTo>
                    <a:pt x="168" y="0"/>
                    <a:pt x="29" y="108"/>
                    <a:pt x="5" y="123"/>
                  </a:cubicBezTo>
                  <a:lnTo>
                    <a:pt x="5" y="123"/>
                  </a:lnTo>
                  <a:cubicBezTo>
                    <a:pt x="115" y="78"/>
                    <a:pt x="222" y="60"/>
                    <a:pt x="323" y="60"/>
                  </a:cubicBezTo>
                  <a:cubicBezTo>
                    <a:pt x="741" y="60"/>
                    <a:pt x="1049" y="375"/>
                    <a:pt x="1049" y="375"/>
                  </a:cubicBezTo>
                  <a:cubicBezTo>
                    <a:pt x="792" y="82"/>
                    <a:pt x="558" y="0"/>
                    <a:pt x="377" y="0"/>
                  </a:cubicBezTo>
                  <a:close/>
                </a:path>
              </a:pathLst>
            </a:custGeom>
            <a:solidFill>
              <a:srgbClr val="EFA3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547;p33">
              <a:extLst>
                <a:ext uri="{FF2B5EF4-FFF2-40B4-BE49-F238E27FC236}">
                  <a16:creationId xmlns:a16="http://schemas.microsoft.com/office/drawing/2014/main" id="{821FF640-9CB2-46DC-A93A-81F6B00A2549}"/>
                </a:ext>
              </a:extLst>
            </p:cNvPr>
            <p:cNvSpPr/>
            <p:nvPr/>
          </p:nvSpPr>
          <p:spPr>
            <a:xfrm>
              <a:off x="2151696" y="1922036"/>
              <a:ext cx="116115" cy="71452"/>
            </a:xfrm>
            <a:custGeom>
              <a:avLst/>
              <a:gdLst/>
              <a:ahLst/>
              <a:cxnLst/>
              <a:rect l="l" t="t" r="r" b="b"/>
              <a:pathLst>
                <a:path w="2501" h="1539" extrusionOk="0">
                  <a:moveTo>
                    <a:pt x="1130" y="1"/>
                  </a:moveTo>
                  <a:cubicBezTo>
                    <a:pt x="683" y="1"/>
                    <a:pt x="286" y="241"/>
                    <a:pt x="167" y="642"/>
                  </a:cubicBezTo>
                  <a:cubicBezTo>
                    <a:pt x="1" y="1142"/>
                    <a:pt x="620" y="868"/>
                    <a:pt x="1215" y="1071"/>
                  </a:cubicBezTo>
                  <a:cubicBezTo>
                    <a:pt x="1637" y="1206"/>
                    <a:pt x="1939" y="1538"/>
                    <a:pt x="2139" y="1538"/>
                  </a:cubicBezTo>
                  <a:cubicBezTo>
                    <a:pt x="2221" y="1538"/>
                    <a:pt x="2286" y="1482"/>
                    <a:pt x="2334" y="1333"/>
                  </a:cubicBezTo>
                  <a:cubicBezTo>
                    <a:pt x="2501" y="833"/>
                    <a:pt x="2144" y="261"/>
                    <a:pt x="1548" y="71"/>
                  </a:cubicBezTo>
                  <a:cubicBezTo>
                    <a:pt x="1409" y="23"/>
                    <a:pt x="1267" y="1"/>
                    <a:pt x="1130" y="1"/>
                  </a:cubicBezTo>
                  <a:close/>
                </a:path>
              </a:pathLst>
            </a:custGeom>
            <a:solidFill>
              <a:srgbClr val="E282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548;p33">
              <a:extLst>
                <a:ext uri="{FF2B5EF4-FFF2-40B4-BE49-F238E27FC236}">
                  <a16:creationId xmlns:a16="http://schemas.microsoft.com/office/drawing/2014/main" id="{B506DDA0-573A-4F51-ABD2-9F0F4AA8882F}"/>
                </a:ext>
              </a:extLst>
            </p:cNvPr>
            <p:cNvSpPr/>
            <p:nvPr/>
          </p:nvSpPr>
          <p:spPr>
            <a:xfrm>
              <a:off x="1986970" y="2035319"/>
              <a:ext cx="22146" cy="27671"/>
            </a:xfrm>
            <a:custGeom>
              <a:avLst/>
              <a:gdLst/>
              <a:ahLst/>
              <a:cxnLst/>
              <a:rect l="l" t="t" r="r" b="b"/>
              <a:pathLst>
                <a:path w="477" h="596" extrusionOk="0">
                  <a:moveTo>
                    <a:pt x="239" y="0"/>
                  </a:moveTo>
                  <a:cubicBezTo>
                    <a:pt x="108" y="0"/>
                    <a:pt x="1" y="131"/>
                    <a:pt x="1" y="298"/>
                  </a:cubicBezTo>
                  <a:cubicBezTo>
                    <a:pt x="1" y="464"/>
                    <a:pt x="108" y="595"/>
                    <a:pt x="239" y="595"/>
                  </a:cubicBezTo>
                  <a:cubicBezTo>
                    <a:pt x="382" y="595"/>
                    <a:pt x="477" y="464"/>
                    <a:pt x="477" y="298"/>
                  </a:cubicBezTo>
                  <a:cubicBezTo>
                    <a:pt x="477" y="131"/>
                    <a:pt x="358" y="12"/>
                    <a:pt x="239" y="0"/>
                  </a:cubicBezTo>
                  <a:close/>
                </a:path>
              </a:pathLst>
            </a:custGeom>
            <a:solidFill>
              <a:srgbClr val="3530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549;p33">
              <a:extLst>
                <a:ext uri="{FF2B5EF4-FFF2-40B4-BE49-F238E27FC236}">
                  <a16:creationId xmlns:a16="http://schemas.microsoft.com/office/drawing/2014/main" id="{EC23B34E-9BD6-4BF2-94C0-4F6232EE1BBA}"/>
                </a:ext>
              </a:extLst>
            </p:cNvPr>
            <p:cNvSpPr/>
            <p:nvPr/>
          </p:nvSpPr>
          <p:spPr>
            <a:xfrm>
              <a:off x="1963756" y="1998363"/>
              <a:ext cx="45917" cy="20382"/>
            </a:xfrm>
            <a:custGeom>
              <a:avLst/>
              <a:gdLst/>
              <a:ahLst/>
              <a:cxnLst/>
              <a:rect l="l" t="t" r="r" b="b"/>
              <a:pathLst>
                <a:path w="989" h="439" extrusionOk="0">
                  <a:moveTo>
                    <a:pt x="650" y="0"/>
                  </a:moveTo>
                  <a:cubicBezTo>
                    <a:pt x="95" y="0"/>
                    <a:pt x="1" y="439"/>
                    <a:pt x="1" y="439"/>
                  </a:cubicBezTo>
                  <a:cubicBezTo>
                    <a:pt x="215" y="90"/>
                    <a:pt x="583" y="31"/>
                    <a:pt x="804" y="31"/>
                  </a:cubicBezTo>
                  <a:cubicBezTo>
                    <a:pt x="915" y="31"/>
                    <a:pt x="989" y="46"/>
                    <a:pt x="989" y="46"/>
                  </a:cubicBezTo>
                  <a:cubicBezTo>
                    <a:pt x="860" y="14"/>
                    <a:pt x="748" y="0"/>
                    <a:pt x="650" y="0"/>
                  </a:cubicBezTo>
                  <a:close/>
                </a:path>
              </a:pathLst>
            </a:custGeom>
            <a:solidFill>
              <a:srgbClr val="EFA3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550;p33">
              <a:extLst>
                <a:ext uri="{FF2B5EF4-FFF2-40B4-BE49-F238E27FC236}">
                  <a16:creationId xmlns:a16="http://schemas.microsoft.com/office/drawing/2014/main" id="{C5354E0D-5BD2-46D7-BF14-47D963DFEB39}"/>
                </a:ext>
              </a:extLst>
            </p:cNvPr>
            <p:cNvSpPr/>
            <p:nvPr/>
          </p:nvSpPr>
          <p:spPr>
            <a:xfrm>
              <a:off x="1917328" y="1927653"/>
              <a:ext cx="115558" cy="69548"/>
            </a:xfrm>
            <a:custGeom>
              <a:avLst/>
              <a:gdLst/>
              <a:ahLst/>
              <a:cxnLst/>
              <a:rect l="l" t="t" r="r" b="b"/>
              <a:pathLst>
                <a:path w="2489" h="1498" extrusionOk="0">
                  <a:moveTo>
                    <a:pt x="1353" y="1"/>
                  </a:moveTo>
                  <a:cubicBezTo>
                    <a:pt x="1227" y="1"/>
                    <a:pt x="1096" y="19"/>
                    <a:pt x="965" y="57"/>
                  </a:cubicBezTo>
                  <a:cubicBezTo>
                    <a:pt x="369" y="224"/>
                    <a:pt x="0" y="783"/>
                    <a:pt x="155" y="1295"/>
                  </a:cubicBezTo>
                  <a:cubicBezTo>
                    <a:pt x="197" y="1443"/>
                    <a:pt x="258" y="1498"/>
                    <a:pt x="339" y="1498"/>
                  </a:cubicBezTo>
                  <a:cubicBezTo>
                    <a:pt x="531" y="1498"/>
                    <a:pt x="834" y="1183"/>
                    <a:pt x="1262" y="1057"/>
                  </a:cubicBezTo>
                  <a:cubicBezTo>
                    <a:pt x="1858" y="878"/>
                    <a:pt x="2489" y="1152"/>
                    <a:pt x="2334" y="652"/>
                  </a:cubicBezTo>
                  <a:cubicBezTo>
                    <a:pt x="2221" y="249"/>
                    <a:pt x="1821" y="1"/>
                    <a:pt x="1353" y="1"/>
                  </a:cubicBezTo>
                  <a:close/>
                </a:path>
              </a:pathLst>
            </a:custGeom>
            <a:solidFill>
              <a:srgbClr val="E282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51;p33">
              <a:extLst>
                <a:ext uri="{FF2B5EF4-FFF2-40B4-BE49-F238E27FC236}">
                  <a16:creationId xmlns:a16="http://schemas.microsoft.com/office/drawing/2014/main" id="{D1B38348-ABD8-4605-9C2D-1FEC24E3B521}"/>
                </a:ext>
              </a:extLst>
            </p:cNvPr>
            <p:cNvSpPr/>
            <p:nvPr/>
          </p:nvSpPr>
          <p:spPr>
            <a:xfrm>
              <a:off x="1840490" y="2062944"/>
              <a:ext cx="55342" cy="42620"/>
            </a:xfrm>
            <a:custGeom>
              <a:avLst/>
              <a:gdLst/>
              <a:ahLst/>
              <a:cxnLst/>
              <a:rect l="l" t="t" r="r" b="b"/>
              <a:pathLst>
                <a:path w="1192" h="918" extrusionOk="0">
                  <a:moveTo>
                    <a:pt x="596" y="0"/>
                  </a:moveTo>
                  <a:cubicBezTo>
                    <a:pt x="274" y="0"/>
                    <a:pt x="0" y="203"/>
                    <a:pt x="0" y="465"/>
                  </a:cubicBezTo>
                  <a:cubicBezTo>
                    <a:pt x="0" y="715"/>
                    <a:pt x="274" y="917"/>
                    <a:pt x="596" y="917"/>
                  </a:cubicBezTo>
                  <a:cubicBezTo>
                    <a:pt x="929" y="917"/>
                    <a:pt x="1191" y="715"/>
                    <a:pt x="1191" y="465"/>
                  </a:cubicBezTo>
                  <a:cubicBezTo>
                    <a:pt x="1191" y="203"/>
                    <a:pt x="929" y="0"/>
                    <a:pt x="596" y="0"/>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52;p33">
              <a:extLst>
                <a:ext uri="{FF2B5EF4-FFF2-40B4-BE49-F238E27FC236}">
                  <a16:creationId xmlns:a16="http://schemas.microsoft.com/office/drawing/2014/main" id="{5E0E9BC2-C9AA-4EE1-8390-28D1319222E1}"/>
                </a:ext>
              </a:extLst>
            </p:cNvPr>
            <p:cNvSpPr/>
            <p:nvPr/>
          </p:nvSpPr>
          <p:spPr>
            <a:xfrm>
              <a:off x="2243484" y="2071208"/>
              <a:ext cx="55295" cy="42620"/>
            </a:xfrm>
            <a:custGeom>
              <a:avLst/>
              <a:gdLst/>
              <a:ahLst/>
              <a:cxnLst/>
              <a:rect l="l" t="t" r="r" b="b"/>
              <a:pathLst>
                <a:path w="1191" h="918" extrusionOk="0">
                  <a:moveTo>
                    <a:pt x="568" y="0"/>
                  </a:moveTo>
                  <a:cubicBezTo>
                    <a:pt x="259" y="0"/>
                    <a:pt x="0" y="199"/>
                    <a:pt x="0" y="465"/>
                  </a:cubicBezTo>
                  <a:cubicBezTo>
                    <a:pt x="0" y="715"/>
                    <a:pt x="274" y="918"/>
                    <a:pt x="595" y="918"/>
                  </a:cubicBezTo>
                  <a:cubicBezTo>
                    <a:pt x="929" y="918"/>
                    <a:pt x="1191" y="715"/>
                    <a:pt x="1191" y="465"/>
                  </a:cubicBezTo>
                  <a:cubicBezTo>
                    <a:pt x="1191" y="203"/>
                    <a:pt x="929" y="1"/>
                    <a:pt x="595" y="1"/>
                  </a:cubicBezTo>
                  <a:cubicBezTo>
                    <a:pt x="586" y="1"/>
                    <a:pt x="577" y="0"/>
                    <a:pt x="568" y="0"/>
                  </a:cubicBezTo>
                  <a:close/>
                </a:path>
              </a:pathLst>
            </a:custGeom>
            <a:solidFill>
              <a:srgbClr val="E5806C">
                <a:alpha val="407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53;p33">
              <a:extLst>
                <a:ext uri="{FF2B5EF4-FFF2-40B4-BE49-F238E27FC236}">
                  <a16:creationId xmlns:a16="http://schemas.microsoft.com/office/drawing/2014/main" id="{92FC88F9-519D-4972-B6F8-37C988E0F5C3}"/>
                </a:ext>
              </a:extLst>
            </p:cNvPr>
            <p:cNvSpPr/>
            <p:nvPr/>
          </p:nvSpPr>
          <p:spPr>
            <a:xfrm>
              <a:off x="2076530" y="2063269"/>
              <a:ext cx="67459" cy="52788"/>
            </a:xfrm>
            <a:custGeom>
              <a:avLst/>
              <a:gdLst/>
              <a:ahLst/>
              <a:cxnLst/>
              <a:rect l="l" t="t" r="r" b="b"/>
              <a:pathLst>
                <a:path w="1453" h="1137" extrusionOk="0">
                  <a:moveTo>
                    <a:pt x="810" y="0"/>
                  </a:moveTo>
                  <a:cubicBezTo>
                    <a:pt x="437" y="0"/>
                    <a:pt x="0" y="101"/>
                    <a:pt x="0" y="101"/>
                  </a:cubicBezTo>
                  <a:lnTo>
                    <a:pt x="0" y="1136"/>
                  </a:lnTo>
                  <a:cubicBezTo>
                    <a:pt x="572" y="1136"/>
                    <a:pt x="1453" y="541"/>
                    <a:pt x="1322" y="184"/>
                  </a:cubicBezTo>
                  <a:cubicBezTo>
                    <a:pt x="1270" y="43"/>
                    <a:pt x="1053" y="0"/>
                    <a:pt x="810" y="0"/>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54;p33">
              <a:extLst>
                <a:ext uri="{FF2B5EF4-FFF2-40B4-BE49-F238E27FC236}">
                  <a16:creationId xmlns:a16="http://schemas.microsoft.com/office/drawing/2014/main" id="{F55F1369-3DAF-46D3-BDE8-227977F78F3B}"/>
                </a:ext>
              </a:extLst>
            </p:cNvPr>
            <p:cNvSpPr/>
            <p:nvPr/>
          </p:nvSpPr>
          <p:spPr>
            <a:xfrm>
              <a:off x="2076530" y="2058394"/>
              <a:ext cx="66391" cy="57338"/>
            </a:xfrm>
            <a:custGeom>
              <a:avLst/>
              <a:gdLst/>
              <a:ahLst/>
              <a:cxnLst/>
              <a:rect l="l" t="t" r="r" b="b"/>
              <a:pathLst>
                <a:path w="1430" h="1235" extrusionOk="0">
                  <a:moveTo>
                    <a:pt x="929" y="1"/>
                  </a:moveTo>
                  <a:cubicBezTo>
                    <a:pt x="761" y="1"/>
                    <a:pt x="611" y="29"/>
                    <a:pt x="489" y="39"/>
                  </a:cubicBezTo>
                  <a:cubicBezTo>
                    <a:pt x="191" y="122"/>
                    <a:pt x="0" y="206"/>
                    <a:pt x="0" y="206"/>
                  </a:cubicBezTo>
                  <a:cubicBezTo>
                    <a:pt x="0" y="206"/>
                    <a:pt x="36" y="206"/>
                    <a:pt x="131" y="182"/>
                  </a:cubicBezTo>
                  <a:cubicBezTo>
                    <a:pt x="215" y="182"/>
                    <a:pt x="334" y="170"/>
                    <a:pt x="489" y="170"/>
                  </a:cubicBezTo>
                  <a:cubicBezTo>
                    <a:pt x="631" y="170"/>
                    <a:pt x="798" y="170"/>
                    <a:pt x="977" y="206"/>
                  </a:cubicBezTo>
                  <a:cubicBezTo>
                    <a:pt x="1060" y="217"/>
                    <a:pt x="1143" y="241"/>
                    <a:pt x="1203" y="277"/>
                  </a:cubicBezTo>
                  <a:cubicBezTo>
                    <a:pt x="1239" y="301"/>
                    <a:pt x="1239" y="384"/>
                    <a:pt x="1227" y="444"/>
                  </a:cubicBezTo>
                  <a:cubicBezTo>
                    <a:pt x="1203" y="515"/>
                    <a:pt x="1155" y="587"/>
                    <a:pt x="1084" y="646"/>
                  </a:cubicBezTo>
                  <a:cubicBezTo>
                    <a:pt x="1024" y="706"/>
                    <a:pt x="941" y="765"/>
                    <a:pt x="870" y="825"/>
                  </a:cubicBezTo>
                  <a:cubicBezTo>
                    <a:pt x="798" y="872"/>
                    <a:pt x="727" y="932"/>
                    <a:pt x="667" y="979"/>
                  </a:cubicBezTo>
                  <a:cubicBezTo>
                    <a:pt x="596" y="1015"/>
                    <a:pt x="536" y="1051"/>
                    <a:pt x="453" y="1075"/>
                  </a:cubicBezTo>
                  <a:cubicBezTo>
                    <a:pt x="322" y="1134"/>
                    <a:pt x="215" y="1182"/>
                    <a:pt x="131" y="1194"/>
                  </a:cubicBezTo>
                  <a:cubicBezTo>
                    <a:pt x="36" y="1218"/>
                    <a:pt x="0" y="1229"/>
                    <a:pt x="0" y="1229"/>
                  </a:cubicBezTo>
                  <a:lnTo>
                    <a:pt x="24" y="1229"/>
                  </a:lnTo>
                  <a:cubicBezTo>
                    <a:pt x="48" y="1229"/>
                    <a:pt x="67" y="1235"/>
                    <a:pt x="90" y="1235"/>
                  </a:cubicBezTo>
                  <a:cubicBezTo>
                    <a:pt x="102" y="1235"/>
                    <a:pt x="115" y="1233"/>
                    <a:pt x="131" y="1229"/>
                  </a:cubicBezTo>
                  <a:cubicBezTo>
                    <a:pt x="215" y="1229"/>
                    <a:pt x="358" y="1218"/>
                    <a:pt x="489" y="1170"/>
                  </a:cubicBezTo>
                  <a:cubicBezTo>
                    <a:pt x="631" y="1122"/>
                    <a:pt x="798" y="1051"/>
                    <a:pt x="965" y="944"/>
                  </a:cubicBezTo>
                  <a:cubicBezTo>
                    <a:pt x="1036" y="884"/>
                    <a:pt x="1131" y="825"/>
                    <a:pt x="1203" y="753"/>
                  </a:cubicBezTo>
                  <a:cubicBezTo>
                    <a:pt x="1274" y="682"/>
                    <a:pt x="1346" y="587"/>
                    <a:pt x="1393" y="479"/>
                  </a:cubicBezTo>
                  <a:cubicBezTo>
                    <a:pt x="1405" y="456"/>
                    <a:pt x="1429" y="420"/>
                    <a:pt x="1429" y="384"/>
                  </a:cubicBezTo>
                  <a:lnTo>
                    <a:pt x="1429" y="277"/>
                  </a:lnTo>
                  <a:lnTo>
                    <a:pt x="1405" y="241"/>
                  </a:lnTo>
                  <a:lnTo>
                    <a:pt x="1405" y="229"/>
                  </a:lnTo>
                  <a:lnTo>
                    <a:pt x="1405" y="217"/>
                  </a:lnTo>
                  <a:lnTo>
                    <a:pt x="1393" y="182"/>
                  </a:lnTo>
                  <a:cubicBezTo>
                    <a:pt x="1382" y="158"/>
                    <a:pt x="1346" y="122"/>
                    <a:pt x="1322" y="110"/>
                  </a:cubicBezTo>
                  <a:cubicBezTo>
                    <a:pt x="1215" y="39"/>
                    <a:pt x="1096" y="27"/>
                    <a:pt x="1012" y="3"/>
                  </a:cubicBezTo>
                  <a:cubicBezTo>
                    <a:pt x="984" y="1"/>
                    <a:pt x="956" y="1"/>
                    <a:pt x="929" y="1"/>
                  </a:cubicBezTo>
                  <a:close/>
                </a:path>
              </a:pathLst>
            </a:custGeom>
            <a:solidFill>
              <a:srgbClr val="E580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55;p33">
              <a:extLst>
                <a:ext uri="{FF2B5EF4-FFF2-40B4-BE49-F238E27FC236}">
                  <a16:creationId xmlns:a16="http://schemas.microsoft.com/office/drawing/2014/main" id="{5497FFDA-16DC-49BC-A632-36BB3A0A118D}"/>
                </a:ext>
              </a:extLst>
            </p:cNvPr>
            <p:cNvSpPr/>
            <p:nvPr/>
          </p:nvSpPr>
          <p:spPr>
            <a:xfrm>
              <a:off x="1987527" y="2126504"/>
              <a:ext cx="86819" cy="28089"/>
            </a:xfrm>
            <a:custGeom>
              <a:avLst/>
              <a:gdLst/>
              <a:ahLst/>
              <a:cxnLst/>
              <a:rect l="l" t="t" r="r" b="b"/>
              <a:pathLst>
                <a:path w="1870" h="605" extrusionOk="0">
                  <a:moveTo>
                    <a:pt x="0" y="1"/>
                  </a:moveTo>
                  <a:cubicBezTo>
                    <a:pt x="0" y="1"/>
                    <a:pt x="24" y="24"/>
                    <a:pt x="48" y="72"/>
                  </a:cubicBezTo>
                  <a:cubicBezTo>
                    <a:pt x="60" y="108"/>
                    <a:pt x="84" y="132"/>
                    <a:pt x="108" y="167"/>
                  </a:cubicBezTo>
                  <a:cubicBezTo>
                    <a:pt x="120" y="191"/>
                    <a:pt x="167" y="227"/>
                    <a:pt x="203" y="263"/>
                  </a:cubicBezTo>
                  <a:cubicBezTo>
                    <a:pt x="227" y="310"/>
                    <a:pt x="274" y="346"/>
                    <a:pt x="322" y="370"/>
                  </a:cubicBezTo>
                  <a:cubicBezTo>
                    <a:pt x="358" y="405"/>
                    <a:pt x="405" y="441"/>
                    <a:pt x="465" y="477"/>
                  </a:cubicBezTo>
                  <a:cubicBezTo>
                    <a:pt x="524" y="501"/>
                    <a:pt x="584" y="536"/>
                    <a:pt x="643" y="548"/>
                  </a:cubicBezTo>
                  <a:cubicBezTo>
                    <a:pt x="703" y="584"/>
                    <a:pt x="774" y="596"/>
                    <a:pt x="834" y="596"/>
                  </a:cubicBezTo>
                  <a:cubicBezTo>
                    <a:pt x="905" y="602"/>
                    <a:pt x="977" y="605"/>
                    <a:pt x="1045" y="605"/>
                  </a:cubicBezTo>
                  <a:cubicBezTo>
                    <a:pt x="1114" y="605"/>
                    <a:pt x="1179" y="602"/>
                    <a:pt x="1239" y="596"/>
                  </a:cubicBezTo>
                  <a:cubicBezTo>
                    <a:pt x="1370" y="584"/>
                    <a:pt x="1477" y="536"/>
                    <a:pt x="1572" y="501"/>
                  </a:cubicBezTo>
                  <a:cubicBezTo>
                    <a:pt x="1763" y="465"/>
                    <a:pt x="1870" y="370"/>
                    <a:pt x="1870" y="370"/>
                  </a:cubicBezTo>
                  <a:lnTo>
                    <a:pt x="1870" y="370"/>
                  </a:lnTo>
                  <a:cubicBezTo>
                    <a:pt x="1870" y="370"/>
                    <a:pt x="1739" y="405"/>
                    <a:pt x="1560" y="429"/>
                  </a:cubicBezTo>
                  <a:cubicBezTo>
                    <a:pt x="1465" y="441"/>
                    <a:pt x="1346" y="465"/>
                    <a:pt x="1239" y="465"/>
                  </a:cubicBezTo>
                  <a:lnTo>
                    <a:pt x="1060" y="465"/>
                  </a:lnTo>
                  <a:cubicBezTo>
                    <a:pt x="1001" y="465"/>
                    <a:pt x="941" y="465"/>
                    <a:pt x="882" y="441"/>
                  </a:cubicBezTo>
                  <a:cubicBezTo>
                    <a:pt x="822" y="429"/>
                    <a:pt x="762" y="429"/>
                    <a:pt x="703" y="405"/>
                  </a:cubicBezTo>
                  <a:cubicBezTo>
                    <a:pt x="643" y="382"/>
                    <a:pt x="584" y="370"/>
                    <a:pt x="536" y="346"/>
                  </a:cubicBezTo>
                  <a:cubicBezTo>
                    <a:pt x="477" y="322"/>
                    <a:pt x="441" y="298"/>
                    <a:pt x="393" y="263"/>
                  </a:cubicBezTo>
                  <a:cubicBezTo>
                    <a:pt x="346" y="251"/>
                    <a:pt x="298" y="227"/>
                    <a:pt x="262" y="191"/>
                  </a:cubicBezTo>
                  <a:cubicBezTo>
                    <a:pt x="215" y="167"/>
                    <a:pt x="179" y="143"/>
                    <a:pt x="155" y="120"/>
                  </a:cubicBezTo>
                  <a:cubicBezTo>
                    <a:pt x="120" y="84"/>
                    <a:pt x="96" y="72"/>
                    <a:pt x="84" y="60"/>
                  </a:cubicBezTo>
                  <a:cubicBezTo>
                    <a:pt x="36" y="24"/>
                    <a:pt x="1" y="1"/>
                    <a:pt x="0" y="1"/>
                  </a:cubicBezTo>
                  <a:close/>
                </a:path>
              </a:pathLst>
            </a:custGeom>
            <a:solidFill>
              <a:srgbClr val="E867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6;p33">
              <a:extLst>
                <a:ext uri="{FF2B5EF4-FFF2-40B4-BE49-F238E27FC236}">
                  <a16:creationId xmlns:a16="http://schemas.microsoft.com/office/drawing/2014/main" id="{83A01FF2-A22E-4191-814C-B2F9880622CC}"/>
                </a:ext>
              </a:extLst>
            </p:cNvPr>
            <p:cNvSpPr/>
            <p:nvPr/>
          </p:nvSpPr>
          <p:spPr>
            <a:xfrm>
              <a:off x="1731013" y="1683304"/>
              <a:ext cx="650960" cy="351503"/>
            </a:xfrm>
            <a:custGeom>
              <a:avLst/>
              <a:gdLst/>
              <a:ahLst/>
              <a:cxnLst/>
              <a:rect l="l" t="t" r="r" b="b"/>
              <a:pathLst>
                <a:path w="14021" h="7571" extrusionOk="0">
                  <a:moveTo>
                    <a:pt x="8002" y="1"/>
                  </a:moveTo>
                  <a:cubicBezTo>
                    <a:pt x="7525" y="1"/>
                    <a:pt x="7006" y="41"/>
                    <a:pt x="6442" y="129"/>
                  </a:cubicBezTo>
                  <a:cubicBezTo>
                    <a:pt x="1" y="1141"/>
                    <a:pt x="1561" y="7570"/>
                    <a:pt x="1561" y="7570"/>
                  </a:cubicBezTo>
                  <a:cubicBezTo>
                    <a:pt x="1561" y="7570"/>
                    <a:pt x="5037" y="7249"/>
                    <a:pt x="5252" y="3486"/>
                  </a:cubicBezTo>
                  <a:cubicBezTo>
                    <a:pt x="5252" y="3486"/>
                    <a:pt x="6383" y="5915"/>
                    <a:pt x="13407" y="6451"/>
                  </a:cubicBezTo>
                  <a:cubicBezTo>
                    <a:pt x="13407" y="6451"/>
                    <a:pt x="14021" y="1"/>
                    <a:pt x="8002" y="1"/>
                  </a:cubicBezTo>
                  <a:close/>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57;p33">
              <a:extLst>
                <a:ext uri="{FF2B5EF4-FFF2-40B4-BE49-F238E27FC236}">
                  <a16:creationId xmlns:a16="http://schemas.microsoft.com/office/drawing/2014/main" id="{C6C32720-159D-4B15-B0DE-E4F2A62EA3BF}"/>
                </a:ext>
              </a:extLst>
            </p:cNvPr>
            <p:cNvSpPr/>
            <p:nvPr/>
          </p:nvSpPr>
          <p:spPr>
            <a:xfrm>
              <a:off x="1731013" y="1645605"/>
              <a:ext cx="650960" cy="389202"/>
            </a:xfrm>
            <a:custGeom>
              <a:avLst/>
              <a:gdLst/>
              <a:ahLst/>
              <a:cxnLst/>
              <a:rect l="l" t="t" r="r" b="b"/>
              <a:pathLst>
                <a:path w="14021" h="8383" extrusionOk="0">
                  <a:moveTo>
                    <a:pt x="8004" y="1"/>
                  </a:moveTo>
                  <a:cubicBezTo>
                    <a:pt x="7527" y="1"/>
                    <a:pt x="7007" y="46"/>
                    <a:pt x="6442" y="143"/>
                  </a:cubicBezTo>
                  <a:cubicBezTo>
                    <a:pt x="1" y="1262"/>
                    <a:pt x="1561" y="8382"/>
                    <a:pt x="1561" y="8382"/>
                  </a:cubicBezTo>
                  <a:cubicBezTo>
                    <a:pt x="1561" y="8382"/>
                    <a:pt x="5037" y="8013"/>
                    <a:pt x="5252" y="3870"/>
                  </a:cubicBezTo>
                  <a:cubicBezTo>
                    <a:pt x="5252" y="3870"/>
                    <a:pt x="6383" y="6561"/>
                    <a:pt x="13407" y="7144"/>
                  </a:cubicBezTo>
                  <a:cubicBezTo>
                    <a:pt x="13407" y="7144"/>
                    <a:pt x="14021" y="1"/>
                    <a:pt x="8004" y="1"/>
                  </a:cubicBezTo>
                  <a:close/>
                </a:path>
              </a:pathLst>
            </a:custGeom>
            <a:solidFill>
              <a:srgbClr val="E282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58;p33">
              <a:extLst>
                <a:ext uri="{FF2B5EF4-FFF2-40B4-BE49-F238E27FC236}">
                  <a16:creationId xmlns:a16="http://schemas.microsoft.com/office/drawing/2014/main" id="{6CAA6726-572C-4636-91AD-21683D257BE9}"/>
                </a:ext>
              </a:extLst>
            </p:cNvPr>
            <p:cNvSpPr/>
            <p:nvPr/>
          </p:nvSpPr>
          <p:spPr>
            <a:xfrm>
              <a:off x="1483924" y="4508436"/>
              <a:ext cx="439529" cy="165885"/>
            </a:xfrm>
            <a:custGeom>
              <a:avLst/>
              <a:gdLst/>
              <a:ahLst/>
              <a:cxnLst/>
              <a:rect l="l" t="t" r="r" b="b"/>
              <a:pathLst>
                <a:path w="9467" h="3573" extrusionOk="0">
                  <a:moveTo>
                    <a:pt x="4335" y="1"/>
                  </a:moveTo>
                  <a:cubicBezTo>
                    <a:pt x="4335" y="1"/>
                    <a:pt x="2501" y="1167"/>
                    <a:pt x="1" y="2834"/>
                  </a:cubicBezTo>
                  <a:lnTo>
                    <a:pt x="322" y="3572"/>
                  </a:lnTo>
                  <a:lnTo>
                    <a:pt x="9466" y="3572"/>
                  </a:lnTo>
                  <a:lnTo>
                    <a:pt x="935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59;p33">
              <a:extLst>
                <a:ext uri="{FF2B5EF4-FFF2-40B4-BE49-F238E27FC236}">
                  <a16:creationId xmlns:a16="http://schemas.microsoft.com/office/drawing/2014/main" id="{0504089E-6C3F-4523-BBBB-0204F82CFD61}"/>
                </a:ext>
              </a:extLst>
            </p:cNvPr>
            <p:cNvSpPr/>
            <p:nvPr/>
          </p:nvSpPr>
          <p:spPr>
            <a:xfrm>
              <a:off x="1489449" y="4653244"/>
              <a:ext cx="433447" cy="21078"/>
            </a:xfrm>
            <a:custGeom>
              <a:avLst/>
              <a:gdLst/>
              <a:ahLst/>
              <a:cxnLst/>
              <a:rect l="l" t="t" r="r" b="b"/>
              <a:pathLst>
                <a:path w="9336" h="454" extrusionOk="0">
                  <a:moveTo>
                    <a:pt x="1" y="1"/>
                  </a:moveTo>
                  <a:lnTo>
                    <a:pt x="180" y="453"/>
                  </a:lnTo>
                  <a:lnTo>
                    <a:pt x="9335" y="453"/>
                  </a:lnTo>
                  <a:lnTo>
                    <a:pt x="9324" y="1"/>
                  </a:lnTo>
                  <a:close/>
                </a:path>
              </a:pathLst>
            </a:custGeom>
            <a:solidFill>
              <a:srgbClr val="292A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60;p33">
              <a:extLst>
                <a:ext uri="{FF2B5EF4-FFF2-40B4-BE49-F238E27FC236}">
                  <a16:creationId xmlns:a16="http://schemas.microsoft.com/office/drawing/2014/main" id="{613634C1-E047-48C5-9C67-43A52DF96707}"/>
                </a:ext>
              </a:extLst>
            </p:cNvPr>
            <p:cNvSpPr/>
            <p:nvPr/>
          </p:nvSpPr>
          <p:spPr>
            <a:xfrm>
              <a:off x="1381133" y="3104412"/>
              <a:ext cx="1357354" cy="383770"/>
            </a:xfrm>
            <a:custGeom>
              <a:avLst/>
              <a:gdLst/>
              <a:ahLst/>
              <a:cxnLst/>
              <a:rect l="l" t="t" r="r" b="b"/>
              <a:pathLst>
                <a:path w="29236" h="8266" extrusionOk="0">
                  <a:moveTo>
                    <a:pt x="10820" y="1"/>
                  </a:moveTo>
                  <a:cubicBezTo>
                    <a:pt x="7936" y="1"/>
                    <a:pt x="4644" y="51"/>
                    <a:pt x="905" y="143"/>
                  </a:cubicBezTo>
                  <a:lnTo>
                    <a:pt x="0" y="4536"/>
                  </a:lnTo>
                  <a:cubicBezTo>
                    <a:pt x="12" y="4536"/>
                    <a:pt x="14752" y="7453"/>
                    <a:pt x="23027" y="8227"/>
                  </a:cubicBezTo>
                  <a:cubicBezTo>
                    <a:pt x="23027" y="8227"/>
                    <a:pt x="23316" y="8265"/>
                    <a:pt x="23764" y="8265"/>
                  </a:cubicBezTo>
                  <a:cubicBezTo>
                    <a:pt x="25180" y="8265"/>
                    <a:pt x="28185" y="7881"/>
                    <a:pt x="28682" y="4679"/>
                  </a:cubicBezTo>
                  <a:cubicBezTo>
                    <a:pt x="29235" y="1193"/>
                    <a:pt x="24834" y="1"/>
                    <a:pt x="1082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561;p33">
              <a:extLst>
                <a:ext uri="{FF2B5EF4-FFF2-40B4-BE49-F238E27FC236}">
                  <a16:creationId xmlns:a16="http://schemas.microsoft.com/office/drawing/2014/main" id="{DBAD80B0-08F5-49D6-BA2E-D24EA16AC82C}"/>
                </a:ext>
              </a:extLst>
            </p:cNvPr>
            <p:cNvSpPr/>
            <p:nvPr/>
          </p:nvSpPr>
          <p:spPr>
            <a:xfrm>
              <a:off x="1529284" y="3174008"/>
              <a:ext cx="386973" cy="237755"/>
            </a:xfrm>
            <a:custGeom>
              <a:avLst/>
              <a:gdLst/>
              <a:ahLst/>
              <a:cxnLst/>
              <a:rect l="l" t="t" r="r" b="b"/>
              <a:pathLst>
                <a:path w="8335" h="5121" extrusionOk="0">
                  <a:moveTo>
                    <a:pt x="8335" y="5121"/>
                  </a:moveTo>
                  <a:cubicBezTo>
                    <a:pt x="8335" y="5085"/>
                    <a:pt x="8335" y="5061"/>
                    <a:pt x="8311" y="5025"/>
                  </a:cubicBezTo>
                  <a:cubicBezTo>
                    <a:pt x="8311" y="5025"/>
                    <a:pt x="7930" y="1"/>
                    <a:pt x="3155" y="191"/>
                  </a:cubicBezTo>
                  <a:cubicBezTo>
                    <a:pt x="1334" y="263"/>
                    <a:pt x="298" y="1263"/>
                    <a:pt x="0" y="3644"/>
                  </a:cubicBezTo>
                  <a:cubicBezTo>
                    <a:pt x="2120" y="4049"/>
                    <a:pt x="5132" y="4585"/>
                    <a:pt x="8335" y="5121"/>
                  </a:cubicBezTo>
                  <a:close/>
                </a:path>
              </a:pathLst>
            </a:custGeom>
            <a:solidFill>
              <a:srgbClr val="4D4D4D">
                <a:alpha val="497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562;p33">
              <a:extLst>
                <a:ext uri="{FF2B5EF4-FFF2-40B4-BE49-F238E27FC236}">
                  <a16:creationId xmlns:a16="http://schemas.microsoft.com/office/drawing/2014/main" id="{0027BF00-C05C-429F-A9A1-BF85ECD5DBA7}"/>
                </a:ext>
              </a:extLst>
            </p:cNvPr>
            <p:cNvSpPr/>
            <p:nvPr/>
          </p:nvSpPr>
          <p:spPr>
            <a:xfrm>
              <a:off x="1404904" y="3182643"/>
              <a:ext cx="514138" cy="1325830"/>
            </a:xfrm>
            <a:custGeom>
              <a:avLst/>
              <a:gdLst/>
              <a:ahLst/>
              <a:cxnLst/>
              <a:rect l="l" t="t" r="r" b="b"/>
              <a:pathLst>
                <a:path w="11074" h="28557" extrusionOk="0">
                  <a:moveTo>
                    <a:pt x="5025" y="0"/>
                  </a:moveTo>
                  <a:cubicBezTo>
                    <a:pt x="4939" y="0"/>
                    <a:pt x="4852" y="2"/>
                    <a:pt x="4763" y="5"/>
                  </a:cubicBezTo>
                  <a:cubicBezTo>
                    <a:pt x="0" y="196"/>
                    <a:pt x="512" y="7197"/>
                    <a:pt x="6037" y="28557"/>
                  </a:cubicBezTo>
                  <a:lnTo>
                    <a:pt x="11073" y="28557"/>
                  </a:lnTo>
                  <a:cubicBezTo>
                    <a:pt x="11049" y="28557"/>
                    <a:pt x="10930" y="13102"/>
                    <a:pt x="9918" y="4839"/>
                  </a:cubicBezTo>
                  <a:cubicBezTo>
                    <a:pt x="9918" y="4839"/>
                    <a:pt x="9551" y="0"/>
                    <a:pt x="502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563;p33">
              <a:extLst>
                <a:ext uri="{FF2B5EF4-FFF2-40B4-BE49-F238E27FC236}">
                  <a16:creationId xmlns:a16="http://schemas.microsoft.com/office/drawing/2014/main" id="{3FBB751F-DFE4-4C2F-8733-90D8F6FDFD90}"/>
                </a:ext>
              </a:extLst>
            </p:cNvPr>
            <p:cNvSpPr/>
            <p:nvPr/>
          </p:nvSpPr>
          <p:spPr>
            <a:xfrm>
              <a:off x="1173276" y="3085006"/>
              <a:ext cx="250987" cy="353824"/>
            </a:xfrm>
            <a:custGeom>
              <a:avLst/>
              <a:gdLst/>
              <a:ahLst/>
              <a:cxnLst/>
              <a:rect l="l" t="t" r="r" b="b"/>
              <a:pathLst>
                <a:path w="5406" h="7621" extrusionOk="0">
                  <a:moveTo>
                    <a:pt x="2632" y="1"/>
                  </a:moveTo>
                  <a:cubicBezTo>
                    <a:pt x="1870" y="120"/>
                    <a:pt x="524" y="1168"/>
                    <a:pt x="524" y="1168"/>
                  </a:cubicBezTo>
                  <a:cubicBezTo>
                    <a:pt x="1" y="2573"/>
                    <a:pt x="72" y="7121"/>
                    <a:pt x="72" y="7121"/>
                  </a:cubicBezTo>
                  <a:lnTo>
                    <a:pt x="644" y="7621"/>
                  </a:lnTo>
                  <a:cubicBezTo>
                    <a:pt x="1548" y="6145"/>
                    <a:pt x="4489" y="4954"/>
                    <a:pt x="4489" y="4954"/>
                  </a:cubicBezTo>
                  <a:lnTo>
                    <a:pt x="5406" y="561"/>
                  </a:lnTo>
                  <a:lnTo>
                    <a:pt x="263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564;p33">
              <a:extLst>
                <a:ext uri="{FF2B5EF4-FFF2-40B4-BE49-F238E27FC236}">
                  <a16:creationId xmlns:a16="http://schemas.microsoft.com/office/drawing/2014/main" id="{BCB7540A-8A9A-4338-A42B-34BB3139C6F6}"/>
                </a:ext>
              </a:extLst>
            </p:cNvPr>
            <p:cNvSpPr/>
            <p:nvPr/>
          </p:nvSpPr>
          <p:spPr>
            <a:xfrm>
              <a:off x="1173276" y="3085006"/>
              <a:ext cx="138818" cy="340592"/>
            </a:xfrm>
            <a:custGeom>
              <a:avLst/>
              <a:gdLst/>
              <a:ahLst/>
              <a:cxnLst/>
              <a:rect l="l" t="t" r="r" b="b"/>
              <a:pathLst>
                <a:path w="2990" h="7336" extrusionOk="0">
                  <a:moveTo>
                    <a:pt x="2632" y="1"/>
                  </a:moveTo>
                  <a:cubicBezTo>
                    <a:pt x="1870" y="120"/>
                    <a:pt x="524" y="1168"/>
                    <a:pt x="524" y="1168"/>
                  </a:cubicBezTo>
                  <a:cubicBezTo>
                    <a:pt x="1" y="2573"/>
                    <a:pt x="72" y="7121"/>
                    <a:pt x="72" y="7121"/>
                  </a:cubicBezTo>
                  <a:lnTo>
                    <a:pt x="310" y="7335"/>
                  </a:lnTo>
                  <a:cubicBezTo>
                    <a:pt x="310" y="6549"/>
                    <a:pt x="298" y="3168"/>
                    <a:pt x="822" y="1489"/>
                  </a:cubicBezTo>
                  <a:cubicBezTo>
                    <a:pt x="822" y="1489"/>
                    <a:pt x="1727" y="620"/>
                    <a:pt x="2989" y="72"/>
                  </a:cubicBezTo>
                  <a:lnTo>
                    <a:pt x="2632" y="1"/>
                  </a:lnTo>
                  <a:close/>
                </a:path>
              </a:pathLst>
            </a:custGeom>
            <a:solidFill>
              <a:srgbClr val="3D3C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565;p33">
              <a:extLst>
                <a:ext uri="{FF2B5EF4-FFF2-40B4-BE49-F238E27FC236}">
                  <a16:creationId xmlns:a16="http://schemas.microsoft.com/office/drawing/2014/main" id="{61003C89-D643-439E-B90A-3D97E8C08C1E}"/>
                </a:ext>
              </a:extLst>
            </p:cNvPr>
            <p:cNvSpPr/>
            <p:nvPr/>
          </p:nvSpPr>
          <p:spPr>
            <a:xfrm>
              <a:off x="1773031" y="3301173"/>
              <a:ext cx="108965" cy="1144856"/>
            </a:xfrm>
            <a:custGeom>
              <a:avLst/>
              <a:gdLst/>
              <a:ahLst/>
              <a:cxnLst/>
              <a:rect l="l" t="t" r="r" b="b"/>
              <a:pathLst>
                <a:path w="2347" h="24659" fill="none" extrusionOk="0">
                  <a:moveTo>
                    <a:pt x="1" y="0"/>
                  </a:moveTo>
                  <a:cubicBezTo>
                    <a:pt x="1" y="0"/>
                    <a:pt x="1656" y="1667"/>
                    <a:pt x="2346" y="24658"/>
                  </a:cubicBezTo>
                </a:path>
              </a:pathLst>
            </a:custGeom>
            <a:solidFill>
              <a:schemeClr val="dk2"/>
            </a:solidFill>
            <a:ln w="3875" cap="flat" cmpd="sng">
              <a:solidFill>
                <a:srgbClr val="636362"/>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566;p33">
              <a:extLst>
                <a:ext uri="{FF2B5EF4-FFF2-40B4-BE49-F238E27FC236}">
                  <a16:creationId xmlns:a16="http://schemas.microsoft.com/office/drawing/2014/main" id="{D43A920A-8DA5-4862-B7E4-126FF1B72A99}"/>
                </a:ext>
              </a:extLst>
            </p:cNvPr>
            <p:cNvSpPr/>
            <p:nvPr/>
          </p:nvSpPr>
          <p:spPr>
            <a:xfrm>
              <a:off x="1461268" y="3097727"/>
              <a:ext cx="1199037" cy="157621"/>
            </a:xfrm>
            <a:custGeom>
              <a:avLst/>
              <a:gdLst/>
              <a:ahLst/>
              <a:cxnLst/>
              <a:rect l="l" t="t" r="r" b="b"/>
              <a:pathLst>
                <a:path w="25826" h="3395" fill="none" extrusionOk="0">
                  <a:moveTo>
                    <a:pt x="1" y="1049"/>
                  </a:moveTo>
                  <a:cubicBezTo>
                    <a:pt x="1" y="1049"/>
                    <a:pt x="23123" y="1"/>
                    <a:pt x="25825" y="3394"/>
                  </a:cubicBezTo>
                </a:path>
              </a:pathLst>
            </a:custGeom>
            <a:solidFill>
              <a:schemeClr val="dk2"/>
            </a:solidFill>
            <a:ln w="3875" cap="flat" cmpd="sng">
              <a:solidFill>
                <a:srgbClr val="636362"/>
              </a:solidFill>
              <a:prstDash val="solid"/>
              <a:miter lim="1190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567;p33">
              <a:extLst>
                <a:ext uri="{FF2B5EF4-FFF2-40B4-BE49-F238E27FC236}">
                  <a16:creationId xmlns:a16="http://schemas.microsoft.com/office/drawing/2014/main" id="{32366766-F2B6-4F45-A68C-9061B33DE255}"/>
                </a:ext>
              </a:extLst>
            </p:cNvPr>
            <p:cNvSpPr/>
            <p:nvPr/>
          </p:nvSpPr>
          <p:spPr>
            <a:xfrm>
              <a:off x="849906" y="3005428"/>
              <a:ext cx="2397423" cy="59195"/>
            </a:xfrm>
            <a:custGeom>
              <a:avLst/>
              <a:gdLst/>
              <a:ahLst/>
              <a:cxnLst/>
              <a:rect l="l" t="t" r="r" b="b"/>
              <a:pathLst>
                <a:path w="51638" h="1275" extrusionOk="0">
                  <a:moveTo>
                    <a:pt x="0" y="0"/>
                  </a:moveTo>
                  <a:cubicBezTo>
                    <a:pt x="0" y="703"/>
                    <a:pt x="548" y="1274"/>
                    <a:pt x="1215" y="1274"/>
                  </a:cubicBezTo>
                  <a:lnTo>
                    <a:pt x="50423" y="1274"/>
                  </a:lnTo>
                  <a:cubicBezTo>
                    <a:pt x="51090" y="1274"/>
                    <a:pt x="51638" y="715"/>
                    <a:pt x="51638" y="0"/>
                  </a:cubicBezTo>
                  <a:close/>
                </a:path>
              </a:pathLst>
            </a:custGeom>
            <a:solidFill>
              <a:srgbClr val="9392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568;p33">
              <a:extLst>
                <a:ext uri="{FF2B5EF4-FFF2-40B4-BE49-F238E27FC236}">
                  <a16:creationId xmlns:a16="http://schemas.microsoft.com/office/drawing/2014/main" id="{8F407DEF-429C-4F2F-83F8-00CD289104C9}"/>
                </a:ext>
              </a:extLst>
            </p:cNvPr>
            <p:cNvSpPr/>
            <p:nvPr/>
          </p:nvSpPr>
          <p:spPr>
            <a:xfrm>
              <a:off x="796839" y="2975575"/>
              <a:ext cx="2504114" cy="59752"/>
            </a:xfrm>
            <a:custGeom>
              <a:avLst/>
              <a:gdLst/>
              <a:ahLst/>
              <a:cxnLst/>
              <a:rect l="l" t="t" r="r" b="b"/>
              <a:pathLst>
                <a:path w="53936" h="1287" extrusionOk="0">
                  <a:moveTo>
                    <a:pt x="0" y="1"/>
                  </a:moveTo>
                  <a:cubicBezTo>
                    <a:pt x="0" y="703"/>
                    <a:pt x="560" y="1286"/>
                    <a:pt x="1274" y="1286"/>
                  </a:cubicBezTo>
                  <a:lnTo>
                    <a:pt x="52650" y="1286"/>
                  </a:lnTo>
                  <a:cubicBezTo>
                    <a:pt x="53352" y="1286"/>
                    <a:pt x="53936" y="715"/>
                    <a:pt x="5393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569;p33">
              <a:extLst>
                <a:ext uri="{FF2B5EF4-FFF2-40B4-BE49-F238E27FC236}">
                  <a16:creationId xmlns:a16="http://schemas.microsoft.com/office/drawing/2014/main" id="{0CBA6878-C6D8-40BB-8754-DC393DD75625}"/>
                </a:ext>
              </a:extLst>
            </p:cNvPr>
            <p:cNvSpPr/>
            <p:nvPr/>
          </p:nvSpPr>
          <p:spPr>
            <a:xfrm>
              <a:off x="922333" y="3049628"/>
              <a:ext cx="136033" cy="1614748"/>
            </a:xfrm>
            <a:custGeom>
              <a:avLst/>
              <a:gdLst/>
              <a:ahLst/>
              <a:cxnLst/>
              <a:rect l="l" t="t" r="r" b="b"/>
              <a:pathLst>
                <a:path w="2930" h="34780" fill="none" extrusionOk="0">
                  <a:moveTo>
                    <a:pt x="905" y="1"/>
                  </a:moveTo>
                  <a:lnTo>
                    <a:pt x="0" y="34779"/>
                  </a:lnTo>
                  <a:lnTo>
                    <a:pt x="2929" y="34779"/>
                  </a:lnTo>
                  <a:lnTo>
                    <a:pt x="1465" y="1"/>
                  </a:lnTo>
                </a:path>
              </a:pathLst>
            </a:custGeom>
            <a:solidFill>
              <a:schemeClr val="dk2"/>
            </a:solidFill>
            <a:ln w="74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570;p33">
              <a:extLst>
                <a:ext uri="{FF2B5EF4-FFF2-40B4-BE49-F238E27FC236}">
                  <a16:creationId xmlns:a16="http://schemas.microsoft.com/office/drawing/2014/main" id="{BEF4106D-EF64-43F3-9FD2-3F3B37315924}"/>
                </a:ext>
              </a:extLst>
            </p:cNvPr>
            <p:cNvSpPr/>
            <p:nvPr/>
          </p:nvSpPr>
          <p:spPr>
            <a:xfrm>
              <a:off x="3047754" y="3049628"/>
              <a:ext cx="136033" cy="1614748"/>
            </a:xfrm>
            <a:custGeom>
              <a:avLst/>
              <a:gdLst/>
              <a:ahLst/>
              <a:cxnLst/>
              <a:rect l="l" t="t" r="r" b="b"/>
              <a:pathLst>
                <a:path w="2930" h="34780" fill="none" extrusionOk="0">
                  <a:moveTo>
                    <a:pt x="2025" y="1"/>
                  </a:moveTo>
                  <a:lnTo>
                    <a:pt x="2930" y="34779"/>
                  </a:lnTo>
                  <a:lnTo>
                    <a:pt x="1" y="34779"/>
                  </a:lnTo>
                  <a:lnTo>
                    <a:pt x="1465" y="1"/>
                  </a:lnTo>
                </a:path>
              </a:pathLst>
            </a:custGeom>
            <a:solidFill>
              <a:schemeClr val="dk2"/>
            </a:solidFill>
            <a:ln w="74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571;p33">
              <a:extLst>
                <a:ext uri="{FF2B5EF4-FFF2-40B4-BE49-F238E27FC236}">
                  <a16:creationId xmlns:a16="http://schemas.microsoft.com/office/drawing/2014/main" id="{E8660048-F4A5-41DB-A456-B1040D24C3C0}"/>
                </a:ext>
              </a:extLst>
            </p:cNvPr>
            <p:cNvSpPr/>
            <p:nvPr/>
          </p:nvSpPr>
          <p:spPr>
            <a:xfrm>
              <a:off x="2122400" y="2749472"/>
              <a:ext cx="639632" cy="226148"/>
            </a:xfrm>
            <a:custGeom>
              <a:avLst/>
              <a:gdLst/>
              <a:ahLst/>
              <a:cxnLst/>
              <a:rect l="l" t="t" r="r" b="b"/>
              <a:pathLst>
                <a:path w="13777" h="4871" extrusionOk="0">
                  <a:moveTo>
                    <a:pt x="12137" y="1"/>
                  </a:moveTo>
                  <a:cubicBezTo>
                    <a:pt x="9969" y="1"/>
                    <a:pt x="5222" y="1730"/>
                    <a:pt x="3311" y="2477"/>
                  </a:cubicBezTo>
                  <a:cubicBezTo>
                    <a:pt x="834" y="3430"/>
                    <a:pt x="1" y="4871"/>
                    <a:pt x="1" y="4871"/>
                  </a:cubicBezTo>
                  <a:lnTo>
                    <a:pt x="13514" y="4871"/>
                  </a:lnTo>
                  <a:cubicBezTo>
                    <a:pt x="13514" y="4871"/>
                    <a:pt x="13776" y="3478"/>
                    <a:pt x="13240" y="501"/>
                  </a:cubicBezTo>
                  <a:cubicBezTo>
                    <a:pt x="13176" y="145"/>
                    <a:pt x="12765" y="1"/>
                    <a:pt x="12137" y="1"/>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572;p33">
              <a:extLst>
                <a:ext uri="{FF2B5EF4-FFF2-40B4-BE49-F238E27FC236}">
                  <a16:creationId xmlns:a16="http://schemas.microsoft.com/office/drawing/2014/main" id="{3AA487B4-5E15-47DC-8EC8-2ABED4FA17A7}"/>
                </a:ext>
              </a:extLst>
            </p:cNvPr>
            <p:cNvSpPr/>
            <p:nvPr/>
          </p:nvSpPr>
          <p:spPr>
            <a:xfrm>
              <a:off x="3000769" y="2961740"/>
              <a:ext cx="30456" cy="13882"/>
            </a:xfrm>
            <a:custGeom>
              <a:avLst/>
              <a:gdLst/>
              <a:ahLst/>
              <a:cxnLst/>
              <a:rect l="l" t="t" r="r" b="b"/>
              <a:pathLst>
                <a:path w="656" h="299" extrusionOk="0">
                  <a:moveTo>
                    <a:pt x="1" y="1"/>
                  </a:moveTo>
                  <a:lnTo>
                    <a:pt x="72" y="299"/>
                  </a:lnTo>
                  <a:lnTo>
                    <a:pt x="572" y="299"/>
                  </a:lnTo>
                  <a:lnTo>
                    <a:pt x="655" y="96"/>
                  </a:lnTo>
                  <a:lnTo>
                    <a:pt x="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573;p33">
              <a:extLst>
                <a:ext uri="{FF2B5EF4-FFF2-40B4-BE49-F238E27FC236}">
                  <a16:creationId xmlns:a16="http://schemas.microsoft.com/office/drawing/2014/main" id="{8847B283-67C8-4BA1-AE42-4566A200DDC9}"/>
                </a:ext>
              </a:extLst>
            </p:cNvPr>
            <p:cNvSpPr/>
            <p:nvPr/>
          </p:nvSpPr>
          <p:spPr>
            <a:xfrm>
              <a:off x="2523165" y="2912016"/>
              <a:ext cx="532384" cy="64395"/>
            </a:xfrm>
            <a:custGeom>
              <a:avLst/>
              <a:gdLst/>
              <a:ahLst/>
              <a:cxnLst/>
              <a:rect l="l" t="t" r="r" b="b"/>
              <a:pathLst>
                <a:path w="11467" h="1387" extrusionOk="0">
                  <a:moveTo>
                    <a:pt x="3918" y="0"/>
                  </a:moveTo>
                  <a:cubicBezTo>
                    <a:pt x="3834" y="0"/>
                    <a:pt x="3739" y="12"/>
                    <a:pt x="3644" y="36"/>
                  </a:cubicBezTo>
                  <a:cubicBezTo>
                    <a:pt x="3561" y="36"/>
                    <a:pt x="3489" y="72"/>
                    <a:pt x="3394" y="96"/>
                  </a:cubicBezTo>
                  <a:lnTo>
                    <a:pt x="3275" y="119"/>
                  </a:lnTo>
                  <a:lnTo>
                    <a:pt x="3156" y="167"/>
                  </a:lnTo>
                  <a:cubicBezTo>
                    <a:pt x="2989" y="215"/>
                    <a:pt x="2846" y="274"/>
                    <a:pt x="2691" y="310"/>
                  </a:cubicBezTo>
                  <a:cubicBezTo>
                    <a:pt x="2549" y="358"/>
                    <a:pt x="2394" y="393"/>
                    <a:pt x="2251" y="429"/>
                  </a:cubicBezTo>
                  <a:cubicBezTo>
                    <a:pt x="2096" y="465"/>
                    <a:pt x="1965" y="512"/>
                    <a:pt x="1834" y="536"/>
                  </a:cubicBezTo>
                  <a:cubicBezTo>
                    <a:pt x="1703" y="572"/>
                    <a:pt x="1560" y="596"/>
                    <a:pt x="1441" y="631"/>
                  </a:cubicBezTo>
                  <a:cubicBezTo>
                    <a:pt x="1310" y="643"/>
                    <a:pt x="1191" y="667"/>
                    <a:pt x="1096" y="691"/>
                  </a:cubicBezTo>
                  <a:cubicBezTo>
                    <a:pt x="870" y="727"/>
                    <a:pt x="679" y="750"/>
                    <a:pt x="513" y="774"/>
                  </a:cubicBezTo>
                  <a:cubicBezTo>
                    <a:pt x="346" y="786"/>
                    <a:pt x="227" y="810"/>
                    <a:pt x="144" y="810"/>
                  </a:cubicBezTo>
                  <a:cubicBezTo>
                    <a:pt x="48" y="822"/>
                    <a:pt x="1" y="822"/>
                    <a:pt x="1" y="822"/>
                  </a:cubicBezTo>
                  <a:lnTo>
                    <a:pt x="36" y="822"/>
                  </a:lnTo>
                  <a:lnTo>
                    <a:pt x="36" y="858"/>
                  </a:lnTo>
                  <a:lnTo>
                    <a:pt x="167" y="858"/>
                  </a:lnTo>
                  <a:cubicBezTo>
                    <a:pt x="199" y="866"/>
                    <a:pt x="233" y="868"/>
                    <a:pt x="271" y="868"/>
                  </a:cubicBezTo>
                  <a:cubicBezTo>
                    <a:pt x="346" y="868"/>
                    <a:pt x="433" y="858"/>
                    <a:pt x="536" y="858"/>
                  </a:cubicBezTo>
                  <a:cubicBezTo>
                    <a:pt x="620" y="858"/>
                    <a:pt x="703" y="846"/>
                    <a:pt x="810" y="846"/>
                  </a:cubicBezTo>
                  <a:cubicBezTo>
                    <a:pt x="894" y="846"/>
                    <a:pt x="1001" y="834"/>
                    <a:pt x="1120" y="822"/>
                  </a:cubicBezTo>
                  <a:lnTo>
                    <a:pt x="1477" y="774"/>
                  </a:lnTo>
                  <a:cubicBezTo>
                    <a:pt x="1596" y="762"/>
                    <a:pt x="1727" y="727"/>
                    <a:pt x="1870" y="703"/>
                  </a:cubicBezTo>
                  <a:cubicBezTo>
                    <a:pt x="2001" y="667"/>
                    <a:pt x="2132" y="643"/>
                    <a:pt x="2287" y="596"/>
                  </a:cubicBezTo>
                  <a:cubicBezTo>
                    <a:pt x="2430" y="548"/>
                    <a:pt x="2584" y="524"/>
                    <a:pt x="2727" y="465"/>
                  </a:cubicBezTo>
                  <a:cubicBezTo>
                    <a:pt x="3025" y="358"/>
                    <a:pt x="3334" y="203"/>
                    <a:pt x="3668" y="119"/>
                  </a:cubicBezTo>
                  <a:cubicBezTo>
                    <a:pt x="3796" y="81"/>
                    <a:pt x="3933" y="62"/>
                    <a:pt x="4071" y="62"/>
                  </a:cubicBezTo>
                  <a:cubicBezTo>
                    <a:pt x="4279" y="62"/>
                    <a:pt x="4492" y="105"/>
                    <a:pt x="4692" y="191"/>
                  </a:cubicBezTo>
                  <a:cubicBezTo>
                    <a:pt x="5013" y="322"/>
                    <a:pt x="5335" y="548"/>
                    <a:pt x="5644" y="739"/>
                  </a:cubicBezTo>
                  <a:cubicBezTo>
                    <a:pt x="5954" y="941"/>
                    <a:pt x="6299" y="1120"/>
                    <a:pt x="6656" y="1215"/>
                  </a:cubicBezTo>
                  <a:cubicBezTo>
                    <a:pt x="6835" y="1262"/>
                    <a:pt x="7013" y="1322"/>
                    <a:pt x="7192" y="1334"/>
                  </a:cubicBezTo>
                  <a:cubicBezTo>
                    <a:pt x="7371" y="1370"/>
                    <a:pt x="7549" y="1370"/>
                    <a:pt x="7728" y="1381"/>
                  </a:cubicBezTo>
                  <a:cubicBezTo>
                    <a:pt x="7843" y="1385"/>
                    <a:pt x="7957" y="1387"/>
                    <a:pt x="8069" y="1387"/>
                  </a:cubicBezTo>
                  <a:cubicBezTo>
                    <a:pt x="8294" y="1387"/>
                    <a:pt x="8514" y="1381"/>
                    <a:pt x="8728" y="1381"/>
                  </a:cubicBezTo>
                  <a:cubicBezTo>
                    <a:pt x="9037" y="1381"/>
                    <a:pt x="9335" y="1370"/>
                    <a:pt x="9621" y="1370"/>
                  </a:cubicBezTo>
                  <a:cubicBezTo>
                    <a:pt x="10169" y="1358"/>
                    <a:pt x="10633" y="1334"/>
                    <a:pt x="10954" y="1322"/>
                  </a:cubicBezTo>
                  <a:cubicBezTo>
                    <a:pt x="11288" y="1310"/>
                    <a:pt x="11466" y="1298"/>
                    <a:pt x="11466" y="1298"/>
                  </a:cubicBezTo>
                  <a:lnTo>
                    <a:pt x="11466" y="1274"/>
                  </a:lnTo>
                  <a:cubicBezTo>
                    <a:pt x="11466" y="1274"/>
                    <a:pt x="11288" y="1274"/>
                    <a:pt x="10954" y="1262"/>
                  </a:cubicBezTo>
                  <a:cubicBezTo>
                    <a:pt x="10633" y="1250"/>
                    <a:pt x="10169" y="1239"/>
                    <a:pt x="9621" y="1239"/>
                  </a:cubicBezTo>
                  <a:cubicBezTo>
                    <a:pt x="9335" y="1227"/>
                    <a:pt x="9037" y="1227"/>
                    <a:pt x="8728" y="1227"/>
                  </a:cubicBezTo>
                  <a:lnTo>
                    <a:pt x="7728" y="1227"/>
                  </a:lnTo>
                  <a:cubicBezTo>
                    <a:pt x="7549" y="1227"/>
                    <a:pt x="7383" y="1227"/>
                    <a:pt x="7204" y="1191"/>
                  </a:cubicBezTo>
                  <a:cubicBezTo>
                    <a:pt x="7121" y="1179"/>
                    <a:pt x="7025" y="1179"/>
                    <a:pt x="6942" y="1143"/>
                  </a:cubicBezTo>
                  <a:cubicBezTo>
                    <a:pt x="6871" y="1131"/>
                    <a:pt x="6775" y="1096"/>
                    <a:pt x="6680" y="1084"/>
                  </a:cubicBezTo>
                  <a:cubicBezTo>
                    <a:pt x="6323" y="1000"/>
                    <a:pt x="6001" y="846"/>
                    <a:pt x="5680" y="667"/>
                  </a:cubicBezTo>
                  <a:cubicBezTo>
                    <a:pt x="5513" y="584"/>
                    <a:pt x="5358" y="477"/>
                    <a:pt x="5192" y="381"/>
                  </a:cubicBezTo>
                  <a:cubicBezTo>
                    <a:pt x="5120" y="346"/>
                    <a:pt x="5049" y="298"/>
                    <a:pt x="4954" y="250"/>
                  </a:cubicBezTo>
                  <a:cubicBezTo>
                    <a:pt x="4870" y="203"/>
                    <a:pt x="4799" y="167"/>
                    <a:pt x="4704" y="131"/>
                  </a:cubicBezTo>
                  <a:cubicBezTo>
                    <a:pt x="4632" y="84"/>
                    <a:pt x="4537" y="72"/>
                    <a:pt x="4454" y="48"/>
                  </a:cubicBezTo>
                  <a:cubicBezTo>
                    <a:pt x="4358" y="12"/>
                    <a:pt x="4275" y="12"/>
                    <a:pt x="4180" y="0"/>
                  </a:cubicBezTo>
                  <a:close/>
                </a:path>
              </a:pathLst>
            </a:custGeom>
            <a:solidFill>
              <a:srgbClr val="22232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574;p33">
              <a:extLst>
                <a:ext uri="{FF2B5EF4-FFF2-40B4-BE49-F238E27FC236}">
                  <a16:creationId xmlns:a16="http://schemas.microsoft.com/office/drawing/2014/main" id="{D0EA75F9-9E1A-4969-A950-6D3887934499}"/>
                </a:ext>
              </a:extLst>
            </p:cNvPr>
            <p:cNvSpPr/>
            <p:nvPr/>
          </p:nvSpPr>
          <p:spPr>
            <a:xfrm>
              <a:off x="3052025" y="2909926"/>
              <a:ext cx="42203" cy="28646"/>
            </a:xfrm>
            <a:custGeom>
              <a:avLst/>
              <a:gdLst/>
              <a:ahLst/>
              <a:cxnLst/>
              <a:rect l="l" t="t" r="r" b="b"/>
              <a:pathLst>
                <a:path w="909" h="617" extrusionOk="0">
                  <a:moveTo>
                    <a:pt x="526" y="1"/>
                  </a:moveTo>
                  <a:cubicBezTo>
                    <a:pt x="0" y="1"/>
                    <a:pt x="75" y="617"/>
                    <a:pt x="75" y="617"/>
                  </a:cubicBezTo>
                  <a:lnTo>
                    <a:pt x="909" y="81"/>
                  </a:lnTo>
                  <a:cubicBezTo>
                    <a:pt x="755" y="24"/>
                    <a:pt x="629" y="1"/>
                    <a:pt x="52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575;p33">
              <a:extLst>
                <a:ext uri="{FF2B5EF4-FFF2-40B4-BE49-F238E27FC236}">
                  <a16:creationId xmlns:a16="http://schemas.microsoft.com/office/drawing/2014/main" id="{7D567FAE-8EC5-42EF-A38C-A3F3740F7A53}"/>
                </a:ext>
              </a:extLst>
            </p:cNvPr>
            <p:cNvSpPr/>
            <p:nvPr/>
          </p:nvSpPr>
          <p:spPr>
            <a:xfrm>
              <a:off x="3023426" y="2900641"/>
              <a:ext cx="212313" cy="74980"/>
            </a:xfrm>
            <a:custGeom>
              <a:avLst/>
              <a:gdLst/>
              <a:ahLst/>
              <a:cxnLst/>
              <a:rect l="l" t="t" r="r" b="b"/>
              <a:pathLst>
                <a:path w="4573" h="1615" extrusionOk="0">
                  <a:moveTo>
                    <a:pt x="2154" y="1"/>
                  </a:moveTo>
                  <a:cubicBezTo>
                    <a:pt x="1477" y="1"/>
                    <a:pt x="727" y="404"/>
                    <a:pt x="1" y="1615"/>
                  </a:cubicBezTo>
                  <a:lnTo>
                    <a:pt x="4573" y="1615"/>
                  </a:lnTo>
                  <a:cubicBezTo>
                    <a:pt x="4573" y="1615"/>
                    <a:pt x="3509" y="1"/>
                    <a:pt x="215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576;p33">
              <a:extLst>
                <a:ext uri="{FF2B5EF4-FFF2-40B4-BE49-F238E27FC236}">
                  <a16:creationId xmlns:a16="http://schemas.microsoft.com/office/drawing/2014/main" id="{0C3DF14A-E7D3-4765-B7AC-0E7221CBB35E}"/>
                </a:ext>
              </a:extLst>
            </p:cNvPr>
            <p:cNvSpPr/>
            <p:nvPr/>
          </p:nvSpPr>
          <p:spPr>
            <a:xfrm>
              <a:off x="1812309" y="2887687"/>
              <a:ext cx="730258" cy="87934"/>
            </a:xfrm>
            <a:custGeom>
              <a:avLst/>
              <a:gdLst/>
              <a:ahLst/>
              <a:cxnLst/>
              <a:rect l="l" t="t" r="r" b="b"/>
              <a:pathLst>
                <a:path w="15729" h="1894" extrusionOk="0">
                  <a:moveTo>
                    <a:pt x="0" y="0"/>
                  </a:moveTo>
                  <a:lnTo>
                    <a:pt x="334" y="1894"/>
                  </a:lnTo>
                  <a:lnTo>
                    <a:pt x="15585" y="1894"/>
                  </a:lnTo>
                  <a:lnTo>
                    <a:pt x="15728" y="358"/>
                  </a:lnTo>
                  <a:lnTo>
                    <a:pt x="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577;p33">
              <a:extLst>
                <a:ext uri="{FF2B5EF4-FFF2-40B4-BE49-F238E27FC236}">
                  <a16:creationId xmlns:a16="http://schemas.microsoft.com/office/drawing/2014/main" id="{7A7C26C7-2E1F-4E4C-AE85-80E45E70BB2E}"/>
                </a:ext>
              </a:extLst>
            </p:cNvPr>
            <p:cNvSpPr/>
            <p:nvPr/>
          </p:nvSpPr>
          <p:spPr>
            <a:xfrm>
              <a:off x="1805669" y="2402331"/>
              <a:ext cx="744094" cy="508613"/>
            </a:xfrm>
            <a:custGeom>
              <a:avLst/>
              <a:gdLst/>
              <a:ahLst/>
              <a:cxnLst/>
              <a:rect l="l" t="t" r="r" b="b"/>
              <a:pathLst>
                <a:path w="16027" h="10955" extrusionOk="0">
                  <a:moveTo>
                    <a:pt x="0" y="1"/>
                  </a:moveTo>
                  <a:lnTo>
                    <a:pt x="667" y="10955"/>
                  </a:lnTo>
                  <a:lnTo>
                    <a:pt x="15550" y="10955"/>
                  </a:lnTo>
                  <a:lnTo>
                    <a:pt x="16026" y="799"/>
                  </a:lnTo>
                  <a:lnTo>
                    <a:pt x="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578;p33">
              <a:extLst>
                <a:ext uri="{FF2B5EF4-FFF2-40B4-BE49-F238E27FC236}">
                  <a16:creationId xmlns:a16="http://schemas.microsoft.com/office/drawing/2014/main" id="{0EAC36E8-019D-4C3D-93CB-D57487321129}"/>
                </a:ext>
              </a:extLst>
            </p:cNvPr>
            <p:cNvSpPr/>
            <p:nvPr/>
          </p:nvSpPr>
          <p:spPr>
            <a:xfrm>
              <a:off x="1828883" y="2888802"/>
              <a:ext cx="694323" cy="39278"/>
            </a:xfrm>
            <a:custGeom>
              <a:avLst/>
              <a:gdLst/>
              <a:ahLst/>
              <a:cxnLst/>
              <a:rect l="l" t="t" r="r" b="b"/>
              <a:pathLst>
                <a:path w="14955" h="846" extrusionOk="0">
                  <a:moveTo>
                    <a:pt x="0" y="0"/>
                  </a:moveTo>
                  <a:lnTo>
                    <a:pt x="60" y="846"/>
                  </a:lnTo>
                  <a:lnTo>
                    <a:pt x="14943" y="846"/>
                  </a:lnTo>
                  <a:lnTo>
                    <a:pt x="14955" y="322"/>
                  </a:lnTo>
                  <a:lnTo>
                    <a:pt x="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579;p33">
              <a:extLst>
                <a:ext uri="{FF2B5EF4-FFF2-40B4-BE49-F238E27FC236}">
                  <a16:creationId xmlns:a16="http://schemas.microsoft.com/office/drawing/2014/main" id="{5D432200-4BA6-4484-8F0F-9A0833BDC571}"/>
                </a:ext>
              </a:extLst>
            </p:cNvPr>
            <p:cNvSpPr/>
            <p:nvPr/>
          </p:nvSpPr>
          <p:spPr>
            <a:xfrm>
              <a:off x="1805669" y="2410642"/>
              <a:ext cx="744094" cy="509170"/>
            </a:xfrm>
            <a:custGeom>
              <a:avLst/>
              <a:gdLst/>
              <a:ahLst/>
              <a:cxnLst/>
              <a:rect l="l" t="t" r="r" b="b"/>
              <a:pathLst>
                <a:path w="16027" h="10967" extrusionOk="0">
                  <a:moveTo>
                    <a:pt x="0" y="0"/>
                  </a:moveTo>
                  <a:lnTo>
                    <a:pt x="667" y="10966"/>
                  </a:lnTo>
                  <a:lnTo>
                    <a:pt x="15550" y="10966"/>
                  </a:lnTo>
                  <a:lnTo>
                    <a:pt x="16026" y="798"/>
                  </a:lnTo>
                  <a:lnTo>
                    <a:pt x="0"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580;p33">
              <a:extLst>
                <a:ext uri="{FF2B5EF4-FFF2-40B4-BE49-F238E27FC236}">
                  <a16:creationId xmlns:a16="http://schemas.microsoft.com/office/drawing/2014/main" id="{75EE23C5-4579-4A4E-A5E8-80B821C3AC75}"/>
                </a:ext>
              </a:extLst>
            </p:cNvPr>
            <p:cNvSpPr/>
            <p:nvPr/>
          </p:nvSpPr>
          <p:spPr>
            <a:xfrm>
              <a:off x="2137861" y="2635074"/>
              <a:ext cx="78555" cy="70245"/>
            </a:xfrm>
            <a:custGeom>
              <a:avLst/>
              <a:gdLst/>
              <a:ahLst/>
              <a:cxnLst/>
              <a:rect l="l" t="t" r="r" b="b"/>
              <a:pathLst>
                <a:path w="1692" h="1513" extrusionOk="0">
                  <a:moveTo>
                    <a:pt x="846" y="0"/>
                  </a:moveTo>
                  <a:cubicBezTo>
                    <a:pt x="370" y="0"/>
                    <a:pt x="1" y="346"/>
                    <a:pt x="1" y="762"/>
                  </a:cubicBezTo>
                  <a:cubicBezTo>
                    <a:pt x="1" y="1179"/>
                    <a:pt x="370" y="1512"/>
                    <a:pt x="846" y="1512"/>
                  </a:cubicBezTo>
                  <a:cubicBezTo>
                    <a:pt x="1323" y="1512"/>
                    <a:pt x="1692" y="1179"/>
                    <a:pt x="1692" y="762"/>
                  </a:cubicBezTo>
                  <a:cubicBezTo>
                    <a:pt x="1692" y="346"/>
                    <a:pt x="1323" y="0"/>
                    <a:pt x="84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581;p33">
              <a:extLst>
                <a:ext uri="{FF2B5EF4-FFF2-40B4-BE49-F238E27FC236}">
                  <a16:creationId xmlns:a16="http://schemas.microsoft.com/office/drawing/2014/main" id="{04219BA1-91EE-490A-AD98-7FBD75FF2847}"/>
                </a:ext>
              </a:extLst>
            </p:cNvPr>
            <p:cNvSpPr/>
            <p:nvPr/>
          </p:nvSpPr>
          <p:spPr>
            <a:xfrm>
              <a:off x="2538115" y="2941312"/>
              <a:ext cx="15507" cy="14393"/>
            </a:xfrm>
            <a:custGeom>
              <a:avLst/>
              <a:gdLst/>
              <a:ahLst/>
              <a:cxnLst/>
              <a:rect l="l" t="t" r="r" b="b"/>
              <a:pathLst>
                <a:path w="334" h="310" extrusionOk="0">
                  <a:moveTo>
                    <a:pt x="333" y="0"/>
                  </a:moveTo>
                  <a:lnTo>
                    <a:pt x="12" y="36"/>
                  </a:lnTo>
                  <a:lnTo>
                    <a:pt x="0" y="274"/>
                  </a:lnTo>
                  <a:lnTo>
                    <a:pt x="298" y="310"/>
                  </a:lnTo>
                  <a:lnTo>
                    <a:pt x="333" y="0"/>
                  </a:lnTo>
                  <a:close/>
                </a:path>
              </a:pathLst>
            </a:custGeom>
            <a:solidFill>
              <a:srgbClr val="22232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582;p33">
              <a:extLst>
                <a:ext uri="{FF2B5EF4-FFF2-40B4-BE49-F238E27FC236}">
                  <a16:creationId xmlns:a16="http://schemas.microsoft.com/office/drawing/2014/main" id="{A922CD08-51D7-4A02-8154-D398ABD2BF18}"/>
                </a:ext>
              </a:extLst>
            </p:cNvPr>
            <p:cNvSpPr/>
            <p:nvPr/>
          </p:nvSpPr>
          <p:spPr>
            <a:xfrm>
              <a:off x="941090" y="2615156"/>
              <a:ext cx="24374" cy="29342"/>
            </a:xfrm>
            <a:custGeom>
              <a:avLst/>
              <a:gdLst/>
              <a:ahLst/>
              <a:cxnLst/>
              <a:rect l="l" t="t" r="r" b="b"/>
              <a:pathLst>
                <a:path w="525" h="632" extrusionOk="0">
                  <a:moveTo>
                    <a:pt x="191" y="1"/>
                  </a:moveTo>
                  <a:lnTo>
                    <a:pt x="1" y="632"/>
                  </a:lnTo>
                  <a:lnTo>
                    <a:pt x="525" y="203"/>
                  </a:lnTo>
                  <a:lnTo>
                    <a:pt x="191" y="1"/>
                  </a:lnTo>
                  <a:close/>
                </a:path>
              </a:pathLst>
            </a:custGeom>
            <a:solidFill>
              <a:srgbClr val="A6A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583;p33">
              <a:extLst>
                <a:ext uri="{FF2B5EF4-FFF2-40B4-BE49-F238E27FC236}">
                  <a16:creationId xmlns:a16="http://schemas.microsoft.com/office/drawing/2014/main" id="{4040A509-8180-47C0-9B59-5C6970994D66}"/>
                </a:ext>
              </a:extLst>
            </p:cNvPr>
            <p:cNvSpPr/>
            <p:nvPr/>
          </p:nvSpPr>
          <p:spPr>
            <a:xfrm>
              <a:off x="941090" y="2637813"/>
              <a:ext cx="5571" cy="6686"/>
            </a:xfrm>
            <a:custGeom>
              <a:avLst/>
              <a:gdLst/>
              <a:ahLst/>
              <a:cxnLst/>
              <a:rect l="l" t="t" r="r" b="b"/>
              <a:pathLst>
                <a:path w="120" h="144" extrusionOk="0">
                  <a:moveTo>
                    <a:pt x="49" y="1"/>
                  </a:moveTo>
                  <a:lnTo>
                    <a:pt x="1" y="144"/>
                  </a:lnTo>
                  <a:lnTo>
                    <a:pt x="120" y="60"/>
                  </a:lnTo>
                  <a:lnTo>
                    <a:pt x="49" y="1"/>
                  </a:lnTo>
                  <a:close/>
                </a:path>
              </a:pathLst>
            </a:custGeom>
            <a:solidFill>
              <a:srgbClr val="519BA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584;p33">
              <a:extLst>
                <a:ext uri="{FF2B5EF4-FFF2-40B4-BE49-F238E27FC236}">
                  <a16:creationId xmlns:a16="http://schemas.microsoft.com/office/drawing/2014/main" id="{F3FB615C-EB91-4AE0-89A0-8CD5F51FAFF6}"/>
                </a:ext>
              </a:extLst>
            </p:cNvPr>
            <p:cNvSpPr/>
            <p:nvPr/>
          </p:nvSpPr>
          <p:spPr>
            <a:xfrm>
              <a:off x="941090" y="2615156"/>
              <a:ext cx="24374" cy="29342"/>
            </a:xfrm>
            <a:custGeom>
              <a:avLst/>
              <a:gdLst/>
              <a:ahLst/>
              <a:cxnLst/>
              <a:rect l="l" t="t" r="r" b="b"/>
              <a:pathLst>
                <a:path w="525" h="632" extrusionOk="0">
                  <a:moveTo>
                    <a:pt x="191" y="1"/>
                  </a:moveTo>
                  <a:lnTo>
                    <a:pt x="1" y="632"/>
                  </a:lnTo>
                  <a:lnTo>
                    <a:pt x="525" y="203"/>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585;p33">
              <a:extLst>
                <a:ext uri="{FF2B5EF4-FFF2-40B4-BE49-F238E27FC236}">
                  <a16:creationId xmlns:a16="http://schemas.microsoft.com/office/drawing/2014/main" id="{BFED5A30-CA43-4DDC-BFEC-4883188463CD}"/>
                </a:ext>
              </a:extLst>
            </p:cNvPr>
            <p:cNvSpPr/>
            <p:nvPr/>
          </p:nvSpPr>
          <p:spPr>
            <a:xfrm>
              <a:off x="944990" y="2375310"/>
              <a:ext cx="176935" cy="248387"/>
            </a:xfrm>
            <a:custGeom>
              <a:avLst/>
              <a:gdLst/>
              <a:ahLst/>
              <a:cxnLst/>
              <a:rect l="l" t="t" r="r" b="b"/>
              <a:pathLst>
                <a:path w="3811" h="5350" extrusionOk="0">
                  <a:moveTo>
                    <a:pt x="3441" y="1"/>
                  </a:moveTo>
                  <a:cubicBezTo>
                    <a:pt x="3335" y="1"/>
                    <a:pt x="3232" y="53"/>
                    <a:pt x="3179" y="142"/>
                  </a:cubicBezTo>
                  <a:lnTo>
                    <a:pt x="107" y="4905"/>
                  </a:lnTo>
                  <a:cubicBezTo>
                    <a:pt x="0" y="5060"/>
                    <a:pt x="107" y="5167"/>
                    <a:pt x="262" y="5250"/>
                  </a:cubicBezTo>
                  <a:cubicBezTo>
                    <a:pt x="340" y="5308"/>
                    <a:pt x="421" y="5349"/>
                    <a:pt x="493" y="5349"/>
                  </a:cubicBezTo>
                  <a:cubicBezTo>
                    <a:pt x="552" y="5349"/>
                    <a:pt x="605" y="5321"/>
                    <a:pt x="643" y="5250"/>
                  </a:cubicBezTo>
                  <a:lnTo>
                    <a:pt x="3715" y="499"/>
                  </a:lnTo>
                  <a:cubicBezTo>
                    <a:pt x="3810" y="357"/>
                    <a:pt x="3775" y="142"/>
                    <a:pt x="3620" y="59"/>
                  </a:cubicBezTo>
                  <a:cubicBezTo>
                    <a:pt x="3567" y="19"/>
                    <a:pt x="3503" y="1"/>
                    <a:pt x="3441" y="1"/>
                  </a:cubicBezTo>
                  <a:close/>
                </a:path>
              </a:pathLst>
            </a:custGeom>
            <a:solidFill>
              <a:srgbClr val="4B6B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586;p33">
              <a:extLst>
                <a:ext uri="{FF2B5EF4-FFF2-40B4-BE49-F238E27FC236}">
                  <a16:creationId xmlns:a16="http://schemas.microsoft.com/office/drawing/2014/main" id="{C622C0E3-4326-4EF8-AB2A-958EA02E82DB}"/>
                </a:ext>
              </a:extLst>
            </p:cNvPr>
            <p:cNvSpPr/>
            <p:nvPr/>
          </p:nvSpPr>
          <p:spPr>
            <a:xfrm>
              <a:off x="944990" y="2373035"/>
              <a:ext cx="176935" cy="253216"/>
            </a:xfrm>
            <a:custGeom>
              <a:avLst/>
              <a:gdLst/>
              <a:ahLst/>
              <a:cxnLst/>
              <a:rect l="l" t="t" r="r" b="b"/>
              <a:pathLst>
                <a:path w="3811" h="5454" extrusionOk="0">
                  <a:moveTo>
                    <a:pt x="643" y="5299"/>
                  </a:moveTo>
                  <a:cubicBezTo>
                    <a:pt x="560" y="5454"/>
                    <a:pt x="405" y="5406"/>
                    <a:pt x="262" y="5299"/>
                  </a:cubicBezTo>
                  <a:lnTo>
                    <a:pt x="262" y="5299"/>
                  </a:lnTo>
                  <a:cubicBezTo>
                    <a:pt x="107" y="5216"/>
                    <a:pt x="0" y="5109"/>
                    <a:pt x="107" y="4954"/>
                  </a:cubicBezTo>
                  <a:lnTo>
                    <a:pt x="3179" y="191"/>
                  </a:lnTo>
                  <a:cubicBezTo>
                    <a:pt x="3263" y="48"/>
                    <a:pt x="3477" y="1"/>
                    <a:pt x="3620" y="108"/>
                  </a:cubicBezTo>
                  <a:lnTo>
                    <a:pt x="3620" y="108"/>
                  </a:lnTo>
                  <a:cubicBezTo>
                    <a:pt x="3775" y="191"/>
                    <a:pt x="3810" y="406"/>
                    <a:pt x="3715" y="548"/>
                  </a:cubicBezTo>
                  <a:close/>
                </a:path>
              </a:pathLst>
            </a:custGeom>
            <a:solidFill>
              <a:srgbClr val="D8E2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587;p33">
              <a:extLst>
                <a:ext uri="{FF2B5EF4-FFF2-40B4-BE49-F238E27FC236}">
                  <a16:creationId xmlns:a16="http://schemas.microsoft.com/office/drawing/2014/main" id="{03DB869A-D799-4396-8595-B42A40A79A40}"/>
                </a:ext>
              </a:extLst>
            </p:cNvPr>
            <p:cNvSpPr/>
            <p:nvPr/>
          </p:nvSpPr>
          <p:spPr>
            <a:xfrm>
              <a:off x="944990" y="2373035"/>
              <a:ext cx="176935" cy="253216"/>
            </a:xfrm>
            <a:custGeom>
              <a:avLst/>
              <a:gdLst/>
              <a:ahLst/>
              <a:cxnLst/>
              <a:rect l="l" t="t" r="r" b="b"/>
              <a:pathLst>
                <a:path w="3811" h="5454" extrusionOk="0">
                  <a:moveTo>
                    <a:pt x="643" y="5299"/>
                  </a:moveTo>
                  <a:cubicBezTo>
                    <a:pt x="560" y="5454"/>
                    <a:pt x="405" y="5406"/>
                    <a:pt x="262" y="5299"/>
                  </a:cubicBezTo>
                  <a:lnTo>
                    <a:pt x="262" y="5299"/>
                  </a:lnTo>
                  <a:cubicBezTo>
                    <a:pt x="107" y="5216"/>
                    <a:pt x="0" y="5109"/>
                    <a:pt x="107" y="4954"/>
                  </a:cubicBezTo>
                  <a:lnTo>
                    <a:pt x="3179" y="191"/>
                  </a:lnTo>
                  <a:cubicBezTo>
                    <a:pt x="3263" y="48"/>
                    <a:pt x="3477" y="1"/>
                    <a:pt x="3620" y="108"/>
                  </a:cubicBezTo>
                  <a:lnTo>
                    <a:pt x="3620" y="108"/>
                  </a:lnTo>
                  <a:cubicBezTo>
                    <a:pt x="3775" y="191"/>
                    <a:pt x="3810" y="406"/>
                    <a:pt x="3715" y="548"/>
                  </a:cubicBezTo>
                  <a:close/>
                </a:path>
              </a:pathLst>
            </a:custGeom>
            <a:solidFill>
              <a:srgbClr val="D8E2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588;p33">
              <a:extLst>
                <a:ext uri="{FF2B5EF4-FFF2-40B4-BE49-F238E27FC236}">
                  <a16:creationId xmlns:a16="http://schemas.microsoft.com/office/drawing/2014/main" id="{17630B14-A2F8-43CC-B81E-29D6A7A81A0A}"/>
                </a:ext>
              </a:extLst>
            </p:cNvPr>
            <p:cNvSpPr/>
            <p:nvPr/>
          </p:nvSpPr>
          <p:spPr>
            <a:xfrm>
              <a:off x="944990" y="2373035"/>
              <a:ext cx="176935" cy="253216"/>
            </a:xfrm>
            <a:custGeom>
              <a:avLst/>
              <a:gdLst/>
              <a:ahLst/>
              <a:cxnLst/>
              <a:rect l="l" t="t" r="r" b="b"/>
              <a:pathLst>
                <a:path w="3811" h="5454" extrusionOk="0">
                  <a:moveTo>
                    <a:pt x="643" y="5299"/>
                  </a:moveTo>
                  <a:cubicBezTo>
                    <a:pt x="560" y="5454"/>
                    <a:pt x="405" y="5406"/>
                    <a:pt x="262" y="5299"/>
                  </a:cubicBezTo>
                  <a:lnTo>
                    <a:pt x="262" y="5299"/>
                  </a:lnTo>
                  <a:cubicBezTo>
                    <a:pt x="107" y="5216"/>
                    <a:pt x="0" y="5109"/>
                    <a:pt x="107" y="4954"/>
                  </a:cubicBezTo>
                  <a:lnTo>
                    <a:pt x="3179" y="191"/>
                  </a:lnTo>
                  <a:cubicBezTo>
                    <a:pt x="3263" y="48"/>
                    <a:pt x="3477" y="1"/>
                    <a:pt x="3620" y="108"/>
                  </a:cubicBezTo>
                  <a:lnTo>
                    <a:pt x="3620" y="108"/>
                  </a:lnTo>
                  <a:cubicBezTo>
                    <a:pt x="3775" y="191"/>
                    <a:pt x="3810" y="406"/>
                    <a:pt x="3715" y="548"/>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589;p33">
              <a:extLst>
                <a:ext uri="{FF2B5EF4-FFF2-40B4-BE49-F238E27FC236}">
                  <a16:creationId xmlns:a16="http://schemas.microsoft.com/office/drawing/2014/main" id="{AC73F689-0D95-4D65-8EA8-15A68DB59A8B}"/>
                </a:ext>
              </a:extLst>
            </p:cNvPr>
            <p:cNvSpPr/>
            <p:nvPr/>
          </p:nvSpPr>
          <p:spPr>
            <a:xfrm>
              <a:off x="1053863" y="2431766"/>
              <a:ext cx="33799" cy="24235"/>
            </a:xfrm>
            <a:custGeom>
              <a:avLst/>
              <a:gdLst/>
              <a:ahLst/>
              <a:cxnLst/>
              <a:rect l="l" t="t" r="r" b="b"/>
              <a:pathLst>
                <a:path w="728" h="522" extrusionOk="0">
                  <a:moveTo>
                    <a:pt x="102" y="1"/>
                  </a:moveTo>
                  <a:cubicBezTo>
                    <a:pt x="77" y="1"/>
                    <a:pt x="46" y="17"/>
                    <a:pt x="25" y="45"/>
                  </a:cubicBezTo>
                  <a:cubicBezTo>
                    <a:pt x="1" y="81"/>
                    <a:pt x="13" y="141"/>
                    <a:pt x="60" y="165"/>
                  </a:cubicBezTo>
                  <a:lnTo>
                    <a:pt x="572" y="510"/>
                  </a:lnTo>
                  <a:cubicBezTo>
                    <a:pt x="584" y="518"/>
                    <a:pt x="599" y="522"/>
                    <a:pt x="614" y="522"/>
                  </a:cubicBezTo>
                  <a:cubicBezTo>
                    <a:pt x="644" y="522"/>
                    <a:pt x="676" y="506"/>
                    <a:pt x="691" y="474"/>
                  </a:cubicBezTo>
                  <a:cubicBezTo>
                    <a:pt x="727" y="438"/>
                    <a:pt x="715" y="379"/>
                    <a:pt x="668" y="355"/>
                  </a:cubicBezTo>
                  <a:lnTo>
                    <a:pt x="144" y="22"/>
                  </a:lnTo>
                  <a:cubicBezTo>
                    <a:pt x="134" y="8"/>
                    <a:pt x="119" y="1"/>
                    <a:pt x="102" y="1"/>
                  </a:cubicBezTo>
                  <a:close/>
                </a:path>
              </a:pathLst>
            </a:custGeom>
            <a:solidFill>
              <a:srgbClr val="8FA1A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590;p33">
              <a:extLst>
                <a:ext uri="{FF2B5EF4-FFF2-40B4-BE49-F238E27FC236}">
                  <a16:creationId xmlns:a16="http://schemas.microsoft.com/office/drawing/2014/main" id="{2F4A527A-AF53-443B-BFB0-51EE72B76599}"/>
                </a:ext>
              </a:extLst>
            </p:cNvPr>
            <p:cNvSpPr/>
            <p:nvPr/>
          </p:nvSpPr>
          <p:spPr>
            <a:xfrm>
              <a:off x="1053863" y="2431070"/>
              <a:ext cx="33799" cy="25489"/>
            </a:xfrm>
            <a:custGeom>
              <a:avLst/>
              <a:gdLst/>
              <a:ahLst/>
              <a:cxnLst/>
              <a:rect l="l" t="t" r="r" b="b"/>
              <a:pathLst>
                <a:path w="728" h="549" extrusionOk="0">
                  <a:moveTo>
                    <a:pt x="691" y="489"/>
                  </a:moveTo>
                  <a:cubicBezTo>
                    <a:pt x="668" y="537"/>
                    <a:pt x="608" y="549"/>
                    <a:pt x="572" y="525"/>
                  </a:cubicBezTo>
                  <a:lnTo>
                    <a:pt x="60" y="180"/>
                  </a:lnTo>
                  <a:cubicBezTo>
                    <a:pt x="13" y="156"/>
                    <a:pt x="1" y="96"/>
                    <a:pt x="25" y="60"/>
                  </a:cubicBezTo>
                  <a:lnTo>
                    <a:pt x="25" y="60"/>
                  </a:lnTo>
                  <a:cubicBezTo>
                    <a:pt x="60" y="13"/>
                    <a:pt x="120" y="1"/>
                    <a:pt x="144" y="37"/>
                  </a:cubicBezTo>
                  <a:lnTo>
                    <a:pt x="668" y="370"/>
                  </a:lnTo>
                  <a:cubicBezTo>
                    <a:pt x="715" y="394"/>
                    <a:pt x="727" y="453"/>
                    <a:pt x="691" y="489"/>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591;p33">
              <a:extLst>
                <a:ext uri="{FF2B5EF4-FFF2-40B4-BE49-F238E27FC236}">
                  <a16:creationId xmlns:a16="http://schemas.microsoft.com/office/drawing/2014/main" id="{B006BDDC-5799-40B9-818D-AD3F5ABE69C1}"/>
                </a:ext>
              </a:extLst>
            </p:cNvPr>
            <p:cNvSpPr/>
            <p:nvPr/>
          </p:nvSpPr>
          <p:spPr>
            <a:xfrm>
              <a:off x="946104" y="2608517"/>
              <a:ext cx="24885" cy="19407"/>
            </a:xfrm>
            <a:custGeom>
              <a:avLst/>
              <a:gdLst/>
              <a:ahLst/>
              <a:cxnLst/>
              <a:rect l="l" t="t" r="r" b="b"/>
              <a:pathLst>
                <a:path w="536" h="418" extrusionOk="0">
                  <a:moveTo>
                    <a:pt x="36" y="1"/>
                  </a:moveTo>
                  <a:lnTo>
                    <a:pt x="0" y="156"/>
                  </a:lnTo>
                  <a:lnTo>
                    <a:pt x="417" y="418"/>
                  </a:lnTo>
                  <a:lnTo>
                    <a:pt x="536" y="322"/>
                  </a:lnTo>
                  <a:lnTo>
                    <a:pt x="36" y="1"/>
                  </a:lnTo>
                  <a:close/>
                </a:path>
              </a:pathLst>
            </a:custGeom>
            <a:solidFill>
              <a:srgbClr val="8995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592;p33">
              <a:extLst>
                <a:ext uri="{FF2B5EF4-FFF2-40B4-BE49-F238E27FC236}">
                  <a16:creationId xmlns:a16="http://schemas.microsoft.com/office/drawing/2014/main" id="{43DEBCF3-35B8-42A1-96FA-B1D0461B3D26}"/>
                </a:ext>
              </a:extLst>
            </p:cNvPr>
            <p:cNvSpPr/>
            <p:nvPr/>
          </p:nvSpPr>
          <p:spPr>
            <a:xfrm>
              <a:off x="946104" y="2608517"/>
              <a:ext cx="24885" cy="19407"/>
            </a:xfrm>
            <a:custGeom>
              <a:avLst/>
              <a:gdLst/>
              <a:ahLst/>
              <a:cxnLst/>
              <a:rect l="l" t="t" r="r" b="b"/>
              <a:pathLst>
                <a:path w="536" h="418" extrusionOk="0">
                  <a:moveTo>
                    <a:pt x="36" y="1"/>
                  </a:moveTo>
                  <a:lnTo>
                    <a:pt x="0" y="156"/>
                  </a:lnTo>
                  <a:lnTo>
                    <a:pt x="417" y="418"/>
                  </a:lnTo>
                  <a:lnTo>
                    <a:pt x="536" y="322"/>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593;p33">
              <a:extLst>
                <a:ext uri="{FF2B5EF4-FFF2-40B4-BE49-F238E27FC236}">
                  <a16:creationId xmlns:a16="http://schemas.microsoft.com/office/drawing/2014/main" id="{90346EAF-4092-4B66-AF18-54C2927C220D}"/>
                </a:ext>
              </a:extLst>
            </p:cNvPr>
            <p:cNvSpPr/>
            <p:nvPr/>
          </p:nvSpPr>
          <p:spPr>
            <a:xfrm>
              <a:off x="976468" y="2424245"/>
              <a:ext cx="70802" cy="117462"/>
            </a:xfrm>
            <a:custGeom>
              <a:avLst/>
              <a:gdLst/>
              <a:ahLst/>
              <a:cxnLst/>
              <a:rect l="l" t="t" r="r" b="b"/>
              <a:pathLst>
                <a:path w="1525" h="2530" extrusionOk="0">
                  <a:moveTo>
                    <a:pt x="901" y="0"/>
                  </a:moveTo>
                  <a:cubicBezTo>
                    <a:pt x="839" y="0"/>
                    <a:pt x="777" y="23"/>
                    <a:pt x="715" y="76"/>
                  </a:cubicBezTo>
                  <a:cubicBezTo>
                    <a:pt x="322" y="386"/>
                    <a:pt x="1" y="2517"/>
                    <a:pt x="370" y="2529"/>
                  </a:cubicBezTo>
                  <a:cubicBezTo>
                    <a:pt x="372" y="2529"/>
                    <a:pt x="375" y="2529"/>
                    <a:pt x="377" y="2529"/>
                  </a:cubicBezTo>
                  <a:cubicBezTo>
                    <a:pt x="752" y="2529"/>
                    <a:pt x="870" y="1553"/>
                    <a:pt x="870" y="1553"/>
                  </a:cubicBezTo>
                  <a:lnTo>
                    <a:pt x="1525" y="612"/>
                  </a:lnTo>
                  <a:cubicBezTo>
                    <a:pt x="1525" y="612"/>
                    <a:pt x="1223" y="0"/>
                    <a:pt x="901" y="0"/>
                  </a:cubicBez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594;p33">
              <a:extLst>
                <a:ext uri="{FF2B5EF4-FFF2-40B4-BE49-F238E27FC236}">
                  <a16:creationId xmlns:a16="http://schemas.microsoft.com/office/drawing/2014/main" id="{30A35F7A-0755-4913-8B8E-713D451F15C8}"/>
                </a:ext>
              </a:extLst>
            </p:cNvPr>
            <p:cNvSpPr/>
            <p:nvPr/>
          </p:nvSpPr>
          <p:spPr>
            <a:xfrm>
              <a:off x="988214" y="2469234"/>
              <a:ext cx="88352" cy="50235"/>
            </a:xfrm>
            <a:custGeom>
              <a:avLst/>
              <a:gdLst/>
              <a:ahLst/>
              <a:cxnLst/>
              <a:rect l="l" t="t" r="r" b="b"/>
              <a:pathLst>
                <a:path w="1903" h="1082" extrusionOk="0">
                  <a:moveTo>
                    <a:pt x="1903" y="0"/>
                  </a:moveTo>
                  <a:lnTo>
                    <a:pt x="1903" y="0"/>
                  </a:lnTo>
                  <a:cubicBezTo>
                    <a:pt x="1724" y="24"/>
                    <a:pt x="367" y="322"/>
                    <a:pt x="141" y="762"/>
                  </a:cubicBezTo>
                  <a:cubicBezTo>
                    <a:pt x="1" y="1019"/>
                    <a:pt x="285" y="1081"/>
                    <a:pt x="596" y="1081"/>
                  </a:cubicBezTo>
                  <a:cubicBezTo>
                    <a:pt x="892" y="1081"/>
                    <a:pt x="1212" y="1024"/>
                    <a:pt x="1212" y="1024"/>
                  </a:cubicBezTo>
                  <a:lnTo>
                    <a:pt x="1903" y="0"/>
                  </a:lnTo>
                  <a:close/>
                </a:path>
              </a:pathLst>
            </a:custGeom>
            <a:solidFill>
              <a:srgbClr val="F7E5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595;p33">
              <a:extLst>
                <a:ext uri="{FF2B5EF4-FFF2-40B4-BE49-F238E27FC236}">
                  <a16:creationId xmlns:a16="http://schemas.microsoft.com/office/drawing/2014/main" id="{6A52B514-32C8-4AEF-95F4-05AADC8A7A67}"/>
                </a:ext>
              </a:extLst>
            </p:cNvPr>
            <p:cNvSpPr/>
            <p:nvPr/>
          </p:nvSpPr>
          <p:spPr>
            <a:xfrm>
              <a:off x="986961" y="2464823"/>
              <a:ext cx="100144" cy="52370"/>
            </a:xfrm>
            <a:custGeom>
              <a:avLst/>
              <a:gdLst/>
              <a:ahLst/>
              <a:cxnLst/>
              <a:rect l="l" t="t" r="r" b="b"/>
              <a:pathLst>
                <a:path w="2157" h="1128" extrusionOk="0">
                  <a:moveTo>
                    <a:pt x="2156" y="0"/>
                  </a:moveTo>
                  <a:cubicBezTo>
                    <a:pt x="2156" y="0"/>
                    <a:pt x="406" y="298"/>
                    <a:pt x="168" y="762"/>
                  </a:cubicBezTo>
                  <a:cubicBezTo>
                    <a:pt x="0" y="1081"/>
                    <a:pt x="640" y="1128"/>
                    <a:pt x="1035" y="1128"/>
                  </a:cubicBezTo>
                  <a:cubicBezTo>
                    <a:pt x="1200" y="1128"/>
                    <a:pt x="1323" y="1119"/>
                    <a:pt x="1323" y="1119"/>
                  </a:cubicBezTo>
                  <a:lnTo>
                    <a:pt x="2156" y="0"/>
                  </a:lnTo>
                  <a:close/>
                </a:path>
              </a:pathLst>
            </a:custGeom>
            <a:solidFill>
              <a:srgbClr val="FFD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596;p33">
              <a:extLst>
                <a:ext uri="{FF2B5EF4-FFF2-40B4-BE49-F238E27FC236}">
                  <a16:creationId xmlns:a16="http://schemas.microsoft.com/office/drawing/2014/main" id="{FF852A70-0DE0-4703-869C-23BF974286F9}"/>
                </a:ext>
              </a:extLst>
            </p:cNvPr>
            <p:cNvSpPr/>
            <p:nvPr/>
          </p:nvSpPr>
          <p:spPr>
            <a:xfrm>
              <a:off x="1864819" y="3403407"/>
              <a:ext cx="339431" cy="89605"/>
            </a:xfrm>
            <a:custGeom>
              <a:avLst/>
              <a:gdLst/>
              <a:ahLst/>
              <a:cxnLst/>
              <a:rect l="l" t="t" r="r" b="b"/>
              <a:pathLst>
                <a:path w="7311" h="1930" extrusionOk="0">
                  <a:moveTo>
                    <a:pt x="0" y="1"/>
                  </a:moveTo>
                  <a:lnTo>
                    <a:pt x="72" y="680"/>
                  </a:lnTo>
                  <a:lnTo>
                    <a:pt x="6263" y="1930"/>
                  </a:lnTo>
                  <a:lnTo>
                    <a:pt x="7311" y="1144"/>
                  </a:lnTo>
                  <a:lnTo>
                    <a:pt x="0" y="1"/>
                  </a:lnTo>
                  <a:close/>
                </a:path>
              </a:pathLst>
            </a:custGeom>
            <a:solidFill>
              <a:srgbClr val="E06E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597;p33">
              <a:extLst>
                <a:ext uri="{FF2B5EF4-FFF2-40B4-BE49-F238E27FC236}">
                  <a16:creationId xmlns:a16="http://schemas.microsoft.com/office/drawing/2014/main" id="{D85400F5-47EE-4A72-8ACB-B1470D104192}"/>
                </a:ext>
              </a:extLst>
            </p:cNvPr>
            <p:cNvSpPr/>
            <p:nvPr/>
          </p:nvSpPr>
          <p:spPr>
            <a:xfrm>
              <a:off x="831102" y="2888802"/>
              <a:ext cx="676634" cy="86819"/>
            </a:xfrm>
            <a:custGeom>
              <a:avLst/>
              <a:gdLst/>
              <a:ahLst/>
              <a:cxnLst/>
              <a:rect l="l" t="t" r="r" b="b"/>
              <a:pathLst>
                <a:path w="14574" h="1870" extrusionOk="0">
                  <a:moveTo>
                    <a:pt x="1" y="0"/>
                  </a:moveTo>
                  <a:cubicBezTo>
                    <a:pt x="1798" y="1584"/>
                    <a:pt x="3108" y="1870"/>
                    <a:pt x="3108" y="1870"/>
                  </a:cubicBezTo>
                  <a:lnTo>
                    <a:pt x="13871" y="1870"/>
                  </a:lnTo>
                  <a:lnTo>
                    <a:pt x="14574" y="1310"/>
                  </a:lnTo>
                  <a:lnTo>
                    <a:pt x="14574" y="1310"/>
                  </a:lnTo>
                  <a:cubicBezTo>
                    <a:pt x="14083" y="1423"/>
                    <a:pt x="13601" y="1468"/>
                    <a:pt x="13145" y="1468"/>
                  </a:cubicBezTo>
                  <a:cubicBezTo>
                    <a:pt x="11442" y="1468"/>
                    <a:pt x="10109" y="846"/>
                    <a:pt x="10109" y="846"/>
                  </a:cubicBezTo>
                  <a:cubicBezTo>
                    <a:pt x="7121" y="774"/>
                    <a:pt x="1" y="0"/>
                    <a:pt x="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598;p33">
              <a:extLst>
                <a:ext uri="{FF2B5EF4-FFF2-40B4-BE49-F238E27FC236}">
                  <a16:creationId xmlns:a16="http://schemas.microsoft.com/office/drawing/2014/main" id="{105685D7-5A1B-4315-865C-34F6208E7903}"/>
                </a:ext>
              </a:extLst>
            </p:cNvPr>
            <p:cNvSpPr/>
            <p:nvPr/>
          </p:nvSpPr>
          <p:spPr>
            <a:xfrm>
              <a:off x="837184" y="2941869"/>
              <a:ext cx="616418" cy="34310"/>
            </a:xfrm>
            <a:custGeom>
              <a:avLst/>
              <a:gdLst/>
              <a:ahLst/>
              <a:cxnLst/>
              <a:rect l="l" t="t" r="r" b="b"/>
              <a:pathLst>
                <a:path w="13277" h="739" extrusionOk="0">
                  <a:moveTo>
                    <a:pt x="1" y="0"/>
                  </a:moveTo>
                  <a:lnTo>
                    <a:pt x="1" y="0"/>
                  </a:lnTo>
                  <a:cubicBezTo>
                    <a:pt x="644" y="369"/>
                    <a:pt x="1929" y="727"/>
                    <a:pt x="1929" y="727"/>
                  </a:cubicBezTo>
                  <a:lnTo>
                    <a:pt x="1929" y="738"/>
                  </a:lnTo>
                  <a:lnTo>
                    <a:pt x="13276" y="738"/>
                  </a:lnTo>
                  <a:lnTo>
                    <a:pt x="9585" y="369"/>
                  </a:lnTo>
                  <a:cubicBezTo>
                    <a:pt x="7680" y="310"/>
                    <a:pt x="1" y="0"/>
                    <a:pt x="1" y="0"/>
                  </a:cubicBezTo>
                  <a:close/>
                </a:path>
              </a:pathLst>
            </a:custGeom>
            <a:solidFill>
              <a:srgbClr val="EDDD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599;p33">
              <a:extLst>
                <a:ext uri="{FF2B5EF4-FFF2-40B4-BE49-F238E27FC236}">
                  <a16:creationId xmlns:a16="http://schemas.microsoft.com/office/drawing/2014/main" id="{785DB9F9-EFBB-49EE-8563-66B4D7AC61C1}"/>
                </a:ext>
              </a:extLst>
            </p:cNvPr>
            <p:cNvSpPr/>
            <p:nvPr/>
          </p:nvSpPr>
          <p:spPr>
            <a:xfrm>
              <a:off x="720001" y="1325531"/>
              <a:ext cx="799342" cy="939785"/>
            </a:xfrm>
            <a:custGeom>
              <a:avLst/>
              <a:gdLst/>
              <a:ahLst/>
              <a:cxnLst/>
              <a:rect l="l" t="t" r="r" b="b"/>
              <a:pathLst>
                <a:path w="17217" h="20242" extrusionOk="0">
                  <a:moveTo>
                    <a:pt x="0" y="0"/>
                  </a:moveTo>
                  <a:lnTo>
                    <a:pt x="2096" y="20241"/>
                  </a:lnTo>
                  <a:lnTo>
                    <a:pt x="16217" y="18681"/>
                  </a:lnTo>
                  <a:lnTo>
                    <a:pt x="17217" y="0"/>
                  </a:lnTo>
                  <a:close/>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600;p33">
              <a:extLst>
                <a:ext uri="{FF2B5EF4-FFF2-40B4-BE49-F238E27FC236}">
                  <a16:creationId xmlns:a16="http://schemas.microsoft.com/office/drawing/2014/main" id="{62946B51-E6B4-477E-9359-72C641AC6FD8}"/>
                </a:ext>
              </a:extLst>
            </p:cNvPr>
            <p:cNvSpPr/>
            <p:nvPr/>
          </p:nvSpPr>
          <p:spPr>
            <a:xfrm>
              <a:off x="745443" y="1302317"/>
              <a:ext cx="799342" cy="939739"/>
            </a:xfrm>
            <a:custGeom>
              <a:avLst/>
              <a:gdLst/>
              <a:ahLst/>
              <a:cxnLst/>
              <a:rect l="l" t="t" r="r" b="b"/>
              <a:pathLst>
                <a:path w="17217" h="20241" extrusionOk="0">
                  <a:moveTo>
                    <a:pt x="0" y="0"/>
                  </a:moveTo>
                  <a:lnTo>
                    <a:pt x="2096" y="20241"/>
                  </a:lnTo>
                  <a:lnTo>
                    <a:pt x="16228" y="18669"/>
                  </a:lnTo>
                  <a:lnTo>
                    <a:pt x="1721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00" name="Picture 2" descr="Unidad de Gestión Pensional y Parafiscales - G Suite SSO, Ingreso a G Suite">
            <a:extLst>
              <a:ext uri="{FF2B5EF4-FFF2-40B4-BE49-F238E27FC236}">
                <a16:creationId xmlns:a16="http://schemas.microsoft.com/office/drawing/2014/main" id="{A76EF8B8-8A87-4A1D-B9E9-2C53D84A3A1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40824" y="1559562"/>
            <a:ext cx="581259" cy="228897"/>
          </a:xfrm>
          <a:prstGeom prst="rect">
            <a:avLst/>
          </a:prstGeom>
          <a:noFill/>
          <a:extLst>
            <a:ext uri="{909E8E84-426E-40DD-AFC4-6F175D3DCCD1}">
              <a14:hiddenFill xmlns:a14="http://schemas.microsoft.com/office/drawing/2010/main">
                <a:solidFill>
                  <a:srgbClr val="FFFFFF"/>
                </a:solidFill>
              </a14:hiddenFill>
            </a:ext>
          </a:extLst>
        </p:spPr>
      </p:pic>
      <p:grpSp>
        <p:nvGrpSpPr>
          <p:cNvPr id="101" name="Google Shape;6000;p65">
            <a:extLst>
              <a:ext uri="{FF2B5EF4-FFF2-40B4-BE49-F238E27FC236}">
                <a16:creationId xmlns:a16="http://schemas.microsoft.com/office/drawing/2014/main" id="{3BD2154C-C24C-4EB1-9E23-AC15F92D2591}"/>
              </a:ext>
            </a:extLst>
          </p:cNvPr>
          <p:cNvGrpSpPr/>
          <p:nvPr/>
        </p:nvGrpSpPr>
        <p:grpSpPr>
          <a:xfrm>
            <a:off x="2096939" y="2583471"/>
            <a:ext cx="554782" cy="520950"/>
            <a:chOff x="3990000" y="975400"/>
            <a:chExt cx="3934200" cy="3933300"/>
          </a:xfrm>
        </p:grpSpPr>
        <p:sp>
          <p:nvSpPr>
            <p:cNvPr id="102" name="Google Shape;6001;p65">
              <a:extLst>
                <a:ext uri="{FF2B5EF4-FFF2-40B4-BE49-F238E27FC236}">
                  <a16:creationId xmlns:a16="http://schemas.microsoft.com/office/drawing/2014/main" id="{41E597C2-23DC-4862-B2C5-5E30A2E919A7}"/>
                </a:ext>
              </a:extLst>
            </p:cNvPr>
            <p:cNvSpPr/>
            <p:nvPr/>
          </p:nvSpPr>
          <p:spPr>
            <a:xfrm>
              <a:off x="3990000" y="975400"/>
              <a:ext cx="3934200" cy="3933300"/>
            </a:xfrm>
            <a:prstGeom prst="ellipse">
              <a:avLst/>
            </a:prstGeom>
            <a:solidFill>
              <a:srgbClr val="667E92"/>
            </a:solidFill>
            <a:ln>
              <a:solidFill>
                <a:schemeClr val="tx2"/>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6002;p65">
              <a:extLst>
                <a:ext uri="{FF2B5EF4-FFF2-40B4-BE49-F238E27FC236}">
                  <a16:creationId xmlns:a16="http://schemas.microsoft.com/office/drawing/2014/main" id="{58BEF95B-2BA7-4A16-BED1-7C991872C062}"/>
                </a:ext>
              </a:extLst>
            </p:cNvPr>
            <p:cNvSpPr/>
            <p:nvPr/>
          </p:nvSpPr>
          <p:spPr>
            <a:xfrm>
              <a:off x="4346550" y="1331800"/>
              <a:ext cx="3221100" cy="3220500"/>
            </a:xfrm>
            <a:prstGeom prst="ellipse">
              <a:avLst/>
            </a:prstGeom>
            <a:solidFill>
              <a:srgbClr val="869FB2"/>
            </a:solidFill>
            <a:ln>
              <a:solidFill>
                <a:schemeClr val="tx2"/>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6003;p65">
              <a:extLst>
                <a:ext uri="{FF2B5EF4-FFF2-40B4-BE49-F238E27FC236}">
                  <a16:creationId xmlns:a16="http://schemas.microsoft.com/office/drawing/2014/main" id="{9F450A54-D972-4058-8063-9DDEC7112E41}"/>
                </a:ext>
              </a:extLst>
            </p:cNvPr>
            <p:cNvSpPr/>
            <p:nvPr/>
          </p:nvSpPr>
          <p:spPr>
            <a:xfrm>
              <a:off x="4786800" y="1771750"/>
              <a:ext cx="2340600" cy="2340600"/>
            </a:xfrm>
            <a:prstGeom prst="ellipse">
              <a:avLst/>
            </a:prstGeom>
            <a:solidFill>
              <a:srgbClr val="BAC8D3"/>
            </a:solidFill>
            <a:ln>
              <a:solidFill>
                <a:schemeClr val="tx2"/>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6004;p65">
              <a:extLst>
                <a:ext uri="{FF2B5EF4-FFF2-40B4-BE49-F238E27FC236}">
                  <a16:creationId xmlns:a16="http://schemas.microsoft.com/office/drawing/2014/main" id="{3F49FEE5-003F-4CC3-A99A-7FAADDF370A2}"/>
                </a:ext>
              </a:extLst>
            </p:cNvPr>
            <p:cNvSpPr/>
            <p:nvPr/>
          </p:nvSpPr>
          <p:spPr>
            <a:xfrm>
              <a:off x="5218650" y="2203450"/>
              <a:ext cx="1476900" cy="1477200"/>
            </a:xfrm>
            <a:prstGeom prst="ellipse">
              <a:avLst/>
            </a:prstGeom>
            <a:solidFill>
              <a:srgbClr val="CFD9E0"/>
            </a:solidFill>
            <a:ln>
              <a:solidFill>
                <a:schemeClr val="tx2"/>
              </a:solidFill>
            </a:ln>
          </p:spPr>
          <p:txBody>
            <a:bodyPr spcFirstLastPara="1" wrap="square" lIns="91425" tIns="91425" rIns="91425" bIns="91425" anchor="ctr" anchorCtr="0">
              <a:noAutofit/>
            </a:bodyPr>
            <a:lstStyle/>
            <a:p>
              <a:pPr marL="0" lvl="0" indent="0" algn="ctr" rtl="0">
                <a:spcBef>
                  <a:spcPts val="0"/>
                </a:spcBef>
                <a:spcAft>
                  <a:spcPts val="0"/>
                </a:spcAft>
                <a:buNone/>
              </a:pPr>
              <a:r>
                <a:rPr lang="es-MX" b="1" i="1">
                  <a:latin typeface="Alegreya Sans"/>
                </a:rPr>
                <a:t>1</a:t>
              </a:r>
              <a:endParaRPr b="1" i="1">
                <a:latin typeface="Alegreya Sans"/>
              </a:endParaRPr>
            </a:p>
          </p:txBody>
        </p:sp>
      </p:grpSp>
      <p:grpSp>
        <p:nvGrpSpPr>
          <p:cNvPr id="106" name="Google Shape;6000;p65">
            <a:extLst>
              <a:ext uri="{FF2B5EF4-FFF2-40B4-BE49-F238E27FC236}">
                <a16:creationId xmlns:a16="http://schemas.microsoft.com/office/drawing/2014/main" id="{DE481D11-C273-4D6D-98B5-CE152E6C09F3}"/>
              </a:ext>
            </a:extLst>
          </p:cNvPr>
          <p:cNvGrpSpPr/>
          <p:nvPr/>
        </p:nvGrpSpPr>
        <p:grpSpPr>
          <a:xfrm>
            <a:off x="4565385" y="2591512"/>
            <a:ext cx="554782" cy="520950"/>
            <a:chOff x="3990000" y="975400"/>
            <a:chExt cx="3934200" cy="3933300"/>
          </a:xfrm>
        </p:grpSpPr>
        <p:sp>
          <p:nvSpPr>
            <p:cNvPr id="107" name="Google Shape;6001;p65">
              <a:extLst>
                <a:ext uri="{FF2B5EF4-FFF2-40B4-BE49-F238E27FC236}">
                  <a16:creationId xmlns:a16="http://schemas.microsoft.com/office/drawing/2014/main" id="{6F5740E1-87F2-48A8-8722-439A4BFE2658}"/>
                </a:ext>
              </a:extLst>
            </p:cNvPr>
            <p:cNvSpPr/>
            <p:nvPr/>
          </p:nvSpPr>
          <p:spPr>
            <a:xfrm>
              <a:off x="3990000" y="975400"/>
              <a:ext cx="3934200" cy="3933300"/>
            </a:xfrm>
            <a:prstGeom prst="ellipse">
              <a:avLst/>
            </a:prstGeom>
            <a:solidFill>
              <a:srgbClr val="667E92"/>
            </a:solidFill>
            <a:ln>
              <a:solidFill>
                <a:schemeClr val="tx2"/>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6002;p65">
              <a:extLst>
                <a:ext uri="{FF2B5EF4-FFF2-40B4-BE49-F238E27FC236}">
                  <a16:creationId xmlns:a16="http://schemas.microsoft.com/office/drawing/2014/main" id="{05926974-CE05-4257-826F-D6E7DC8D8A63}"/>
                </a:ext>
              </a:extLst>
            </p:cNvPr>
            <p:cNvSpPr/>
            <p:nvPr/>
          </p:nvSpPr>
          <p:spPr>
            <a:xfrm>
              <a:off x="4346550" y="1331800"/>
              <a:ext cx="3221100" cy="3220500"/>
            </a:xfrm>
            <a:prstGeom prst="ellipse">
              <a:avLst/>
            </a:prstGeom>
            <a:solidFill>
              <a:srgbClr val="869FB2"/>
            </a:solidFill>
            <a:ln>
              <a:solidFill>
                <a:schemeClr val="tx2"/>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6003;p65">
              <a:extLst>
                <a:ext uri="{FF2B5EF4-FFF2-40B4-BE49-F238E27FC236}">
                  <a16:creationId xmlns:a16="http://schemas.microsoft.com/office/drawing/2014/main" id="{2824CEA2-6469-486D-BD9A-29ACB7FDD82A}"/>
                </a:ext>
              </a:extLst>
            </p:cNvPr>
            <p:cNvSpPr/>
            <p:nvPr/>
          </p:nvSpPr>
          <p:spPr>
            <a:xfrm>
              <a:off x="4786800" y="1771750"/>
              <a:ext cx="2340600" cy="2340600"/>
            </a:xfrm>
            <a:prstGeom prst="ellipse">
              <a:avLst/>
            </a:prstGeom>
            <a:solidFill>
              <a:srgbClr val="BAC8D3"/>
            </a:solidFill>
            <a:ln>
              <a:solidFill>
                <a:schemeClr val="tx2"/>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6004;p65">
              <a:extLst>
                <a:ext uri="{FF2B5EF4-FFF2-40B4-BE49-F238E27FC236}">
                  <a16:creationId xmlns:a16="http://schemas.microsoft.com/office/drawing/2014/main" id="{D3EFAB52-EF5C-434A-92A9-1F355834E870}"/>
                </a:ext>
              </a:extLst>
            </p:cNvPr>
            <p:cNvSpPr/>
            <p:nvPr/>
          </p:nvSpPr>
          <p:spPr>
            <a:xfrm>
              <a:off x="5218648" y="2203447"/>
              <a:ext cx="1476898" cy="1477198"/>
            </a:xfrm>
            <a:prstGeom prst="ellipse">
              <a:avLst/>
            </a:prstGeom>
            <a:solidFill>
              <a:srgbClr val="CFD9E0"/>
            </a:solidFill>
            <a:ln>
              <a:solidFill>
                <a:schemeClr val="tx2"/>
              </a:solidFill>
            </a:ln>
          </p:spPr>
          <p:txBody>
            <a:bodyPr spcFirstLastPara="1" wrap="square" lIns="91425" tIns="91425" rIns="91425" bIns="91425" anchor="ctr" anchorCtr="0">
              <a:noAutofit/>
            </a:bodyPr>
            <a:lstStyle/>
            <a:p>
              <a:pPr marL="0" lvl="0" indent="0" algn="ctr" rtl="0">
                <a:spcBef>
                  <a:spcPts val="0"/>
                </a:spcBef>
                <a:spcAft>
                  <a:spcPts val="0"/>
                </a:spcAft>
                <a:buNone/>
              </a:pPr>
              <a:r>
                <a:rPr lang="es-MX" b="1" i="1">
                  <a:latin typeface="Alegreya Sans"/>
                </a:rPr>
                <a:t>2</a:t>
              </a:r>
              <a:endParaRPr b="1" i="1">
                <a:latin typeface="Alegreya Sans"/>
              </a:endParaRPr>
            </a:p>
          </p:txBody>
        </p:sp>
      </p:grpSp>
      <p:pic>
        <p:nvPicPr>
          <p:cNvPr id="111" name="Picture 2" descr="Unidad de Gestión Pensional y Parafiscales - G Suite SSO, Ingreso a G Suite">
            <a:extLst>
              <a:ext uri="{FF2B5EF4-FFF2-40B4-BE49-F238E27FC236}">
                <a16:creationId xmlns:a16="http://schemas.microsoft.com/office/drawing/2014/main" id="{5BF953C5-6825-4ED5-8DCF-7648D244722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542" y="0"/>
            <a:ext cx="994008" cy="3914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407807"/>
      </p:ext>
    </p:extLst>
  </p:cSld>
  <p:clrMapOvr>
    <a:masterClrMapping/>
  </p:clrMapOvr>
  <p:extLst>
    <p:ext uri="{6950BFC3-D8DA-4A85-94F7-54DA5524770B}">
      <p188:commentRel xmlns:p188="http://schemas.microsoft.com/office/powerpoint/2018/8/main" r:id="rId2"/>
    </p:ext>
  </p:extLs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447452D-AB18-53FD-77C9-C4961EF6FB12}"/>
              </a:ext>
            </a:extLst>
          </p:cNvPr>
          <p:cNvSpPr>
            <a:spLocks noGrp="1"/>
          </p:cNvSpPr>
          <p:nvPr>
            <p:ph type="title"/>
          </p:nvPr>
        </p:nvSpPr>
        <p:spPr>
          <a:xfrm>
            <a:off x="628650" y="0"/>
            <a:ext cx="7886700" cy="769028"/>
          </a:xfrm>
        </p:spPr>
        <p:txBody>
          <a:bodyPr>
            <a:normAutofit/>
          </a:bodyPr>
          <a:lstStyle/>
          <a:p>
            <a:pPr algn="ctr"/>
            <a:r>
              <a:rPr lang="es-CO" sz="2400" b="1" dirty="0"/>
              <a:t>¿Cómo se asigna el riesgo en la ARL? </a:t>
            </a:r>
          </a:p>
        </p:txBody>
      </p:sp>
      <p:graphicFrame>
        <p:nvGraphicFramePr>
          <p:cNvPr id="4" name="Marcador de contenido 3">
            <a:extLst>
              <a:ext uri="{FF2B5EF4-FFF2-40B4-BE49-F238E27FC236}">
                <a16:creationId xmlns:a16="http://schemas.microsoft.com/office/drawing/2014/main" id="{0D560359-7778-B28D-2D05-745D59E1E95B}"/>
              </a:ext>
            </a:extLst>
          </p:cNvPr>
          <p:cNvGraphicFramePr>
            <a:graphicFrameLocks noGrp="1"/>
          </p:cNvGraphicFramePr>
          <p:nvPr>
            <p:ph idx="1"/>
          </p:nvPr>
        </p:nvGraphicFramePr>
        <p:xfrm>
          <a:off x="2942579" y="1448943"/>
          <a:ext cx="2908206" cy="1577340"/>
        </p:xfrm>
        <a:graphic>
          <a:graphicData uri="http://schemas.openxmlformats.org/drawingml/2006/table">
            <a:tbl>
              <a:tblPr/>
              <a:tblGrid>
                <a:gridCol w="1454103">
                  <a:extLst>
                    <a:ext uri="{9D8B030D-6E8A-4147-A177-3AD203B41FA5}">
                      <a16:colId xmlns:a16="http://schemas.microsoft.com/office/drawing/2014/main" val="568985463"/>
                    </a:ext>
                  </a:extLst>
                </a:gridCol>
                <a:gridCol w="1454103">
                  <a:extLst>
                    <a:ext uri="{9D8B030D-6E8A-4147-A177-3AD203B41FA5}">
                      <a16:colId xmlns:a16="http://schemas.microsoft.com/office/drawing/2014/main" val="165715"/>
                    </a:ext>
                  </a:extLst>
                </a:gridCol>
              </a:tblGrid>
              <a:tr h="243123">
                <a:tc>
                  <a:txBody>
                    <a:bodyPr/>
                    <a:lstStyle/>
                    <a:p>
                      <a:pPr algn="ctr"/>
                      <a:r>
                        <a:rPr lang="es-CO" sz="1100" b="1" dirty="0">
                          <a:effectLst/>
                        </a:rPr>
                        <a:t>CLASE DE RIESGO</a:t>
                      </a:r>
                      <a:endParaRPr lang="es-CO" sz="1100" dirty="0">
                        <a:effectLst/>
                      </a:endParaRPr>
                    </a:p>
                  </a:txBody>
                  <a:tcPr marL="47625" marR="47625" marT="47625" marB="47625">
                    <a:lnL w="9525" cap="flat" cmpd="sng" algn="ctr">
                      <a:solidFill>
                        <a:srgbClr val="DEE2E6"/>
                      </a:solidFill>
                      <a:prstDash val="solid"/>
                      <a:round/>
                      <a:headEnd type="none" w="med" len="med"/>
                      <a:tailEnd type="none" w="med" len="med"/>
                    </a:lnL>
                    <a:lnR w="9525" cap="flat" cmpd="sng" algn="ctr">
                      <a:solidFill>
                        <a:srgbClr val="DEE2E6"/>
                      </a:solidFill>
                      <a:prstDash val="solid"/>
                      <a:round/>
                      <a:headEnd type="none" w="med" len="med"/>
                      <a:tailEnd type="none" w="med" len="med"/>
                    </a:lnR>
                    <a:lnT w="9525" cap="flat" cmpd="sng" algn="ctr">
                      <a:solidFill>
                        <a:srgbClr val="DEE2E6"/>
                      </a:solidFill>
                      <a:prstDash val="solid"/>
                      <a:round/>
                      <a:headEnd type="none" w="med" len="med"/>
                      <a:tailEnd type="none" w="med" len="med"/>
                    </a:lnT>
                    <a:lnB w="9525" cap="flat" cmpd="sng" algn="ctr">
                      <a:solidFill>
                        <a:srgbClr val="DEE2E6"/>
                      </a:solidFill>
                      <a:prstDash val="solid"/>
                      <a:round/>
                      <a:headEnd type="none" w="med" len="med"/>
                      <a:tailEnd type="none" w="med" len="med"/>
                    </a:lnB>
                    <a:solidFill>
                      <a:srgbClr val="FF7500"/>
                    </a:solidFill>
                  </a:tcPr>
                </a:tc>
                <a:tc>
                  <a:txBody>
                    <a:bodyPr/>
                    <a:lstStyle/>
                    <a:p>
                      <a:pPr algn="ctr"/>
                      <a:r>
                        <a:rPr lang="es-CO" sz="1100" b="1" dirty="0">
                          <a:effectLst/>
                        </a:rPr>
                        <a:t>TARIFA</a:t>
                      </a:r>
                      <a:endParaRPr lang="es-CO" sz="1100" dirty="0">
                        <a:effectLst/>
                      </a:endParaRPr>
                    </a:p>
                  </a:txBody>
                  <a:tcPr marL="47625" marR="47625" marT="47625" marB="47625">
                    <a:lnL w="9525" cap="flat" cmpd="sng" algn="ctr">
                      <a:solidFill>
                        <a:srgbClr val="DEE2E6"/>
                      </a:solidFill>
                      <a:prstDash val="solid"/>
                      <a:round/>
                      <a:headEnd type="none" w="med" len="med"/>
                      <a:tailEnd type="none" w="med" len="med"/>
                    </a:lnL>
                    <a:lnR w="9525" cap="flat" cmpd="sng" algn="ctr">
                      <a:solidFill>
                        <a:srgbClr val="DEE2E6"/>
                      </a:solidFill>
                      <a:prstDash val="solid"/>
                      <a:round/>
                      <a:headEnd type="none" w="med" len="med"/>
                      <a:tailEnd type="none" w="med" len="med"/>
                    </a:lnR>
                    <a:lnT w="9525" cap="flat" cmpd="sng" algn="ctr">
                      <a:solidFill>
                        <a:srgbClr val="DEE2E6"/>
                      </a:solidFill>
                      <a:prstDash val="solid"/>
                      <a:round/>
                      <a:headEnd type="none" w="med" len="med"/>
                      <a:tailEnd type="none" w="med" len="med"/>
                    </a:lnT>
                    <a:lnB w="9525" cap="flat" cmpd="sng" algn="ctr">
                      <a:solidFill>
                        <a:srgbClr val="DEE2E6"/>
                      </a:solidFill>
                      <a:prstDash val="solid"/>
                      <a:round/>
                      <a:headEnd type="none" w="med" len="med"/>
                      <a:tailEnd type="none" w="med" len="med"/>
                    </a:lnB>
                    <a:solidFill>
                      <a:srgbClr val="FF7500"/>
                    </a:solidFill>
                  </a:tcPr>
                </a:tc>
                <a:extLst>
                  <a:ext uri="{0D108BD9-81ED-4DB2-BD59-A6C34878D82A}">
                    <a16:rowId xmlns:a16="http://schemas.microsoft.com/office/drawing/2014/main" val="1471363353"/>
                  </a:ext>
                </a:extLst>
              </a:tr>
              <a:tr h="243123">
                <a:tc>
                  <a:txBody>
                    <a:bodyPr/>
                    <a:lstStyle/>
                    <a:p>
                      <a:pPr algn="ctr"/>
                      <a:r>
                        <a:rPr lang="es-CO" sz="1100" dirty="0">
                          <a:effectLst/>
                        </a:rPr>
                        <a:t>I</a:t>
                      </a:r>
                    </a:p>
                  </a:txBody>
                  <a:tcPr marL="47625" marR="47625" marT="47625" marB="47625">
                    <a:lnL w="9525" cap="flat" cmpd="sng" algn="ctr">
                      <a:solidFill>
                        <a:srgbClr val="DEE2E6"/>
                      </a:solidFill>
                      <a:prstDash val="solid"/>
                      <a:round/>
                      <a:headEnd type="none" w="med" len="med"/>
                      <a:tailEnd type="none" w="med" len="med"/>
                    </a:lnL>
                    <a:lnR w="9525" cap="flat" cmpd="sng" algn="ctr">
                      <a:solidFill>
                        <a:srgbClr val="DEE2E6"/>
                      </a:solidFill>
                      <a:prstDash val="solid"/>
                      <a:round/>
                      <a:headEnd type="none" w="med" len="med"/>
                      <a:tailEnd type="none" w="med" len="med"/>
                    </a:lnR>
                    <a:lnT w="9525" cap="flat" cmpd="sng" algn="ctr">
                      <a:solidFill>
                        <a:srgbClr val="DEE2E6"/>
                      </a:solidFill>
                      <a:prstDash val="solid"/>
                      <a:round/>
                      <a:headEnd type="none" w="med" len="med"/>
                      <a:tailEnd type="none" w="med" len="med"/>
                    </a:lnT>
                    <a:lnB w="9525" cap="flat" cmpd="sng" algn="ctr">
                      <a:solidFill>
                        <a:srgbClr val="DEE2E6"/>
                      </a:solidFill>
                      <a:prstDash val="solid"/>
                      <a:round/>
                      <a:headEnd type="none" w="med" len="med"/>
                      <a:tailEnd type="none" w="med" len="med"/>
                    </a:lnB>
                    <a:solidFill>
                      <a:srgbClr val="FF7500"/>
                    </a:solidFill>
                  </a:tcPr>
                </a:tc>
                <a:tc>
                  <a:txBody>
                    <a:bodyPr/>
                    <a:lstStyle/>
                    <a:p>
                      <a:pPr algn="ctr"/>
                      <a:r>
                        <a:rPr lang="es-CO" sz="1100" dirty="0">
                          <a:effectLst/>
                        </a:rPr>
                        <a:t>0.522%</a:t>
                      </a:r>
                    </a:p>
                  </a:txBody>
                  <a:tcPr marL="47625" marR="47625" marT="47625" marB="47625">
                    <a:lnL w="9525" cap="flat" cmpd="sng" algn="ctr">
                      <a:solidFill>
                        <a:srgbClr val="DEE2E6"/>
                      </a:solidFill>
                      <a:prstDash val="solid"/>
                      <a:round/>
                      <a:headEnd type="none" w="med" len="med"/>
                      <a:tailEnd type="none" w="med" len="med"/>
                    </a:lnL>
                    <a:lnR w="9525" cap="flat" cmpd="sng" algn="ctr">
                      <a:solidFill>
                        <a:srgbClr val="DEE2E6"/>
                      </a:solidFill>
                      <a:prstDash val="solid"/>
                      <a:round/>
                      <a:headEnd type="none" w="med" len="med"/>
                      <a:tailEnd type="none" w="med" len="med"/>
                    </a:lnR>
                    <a:lnT w="9525" cap="flat" cmpd="sng" algn="ctr">
                      <a:solidFill>
                        <a:srgbClr val="DEE2E6"/>
                      </a:solidFill>
                      <a:prstDash val="solid"/>
                      <a:round/>
                      <a:headEnd type="none" w="med" len="med"/>
                      <a:tailEnd type="none" w="med" len="med"/>
                    </a:lnT>
                    <a:lnB w="9525" cap="flat" cmpd="sng" algn="ctr">
                      <a:solidFill>
                        <a:srgbClr val="DEE2E6"/>
                      </a:solidFill>
                      <a:prstDash val="solid"/>
                      <a:round/>
                      <a:headEnd type="none" w="med" len="med"/>
                      <a:tailEnd type="none" w="med" len="med"/>
                    </a:lnB>
                    <a:solidFill>
                      <a:srgbClr val="FF7500"/>
                    </a:solidFill>
                  </a:tcPr>
                </a:tc>
                <a:extLst>
                  <a:ext uri="{0D108BD9-81ED-4DB2-BD59-A6C34878D82A}">
                    <a16:rowId xmlns:a16="http://schemas.microsoft.com/office/drawing/2014/main" val="1868782295"/>
                  </a:ext>
                </a:extLst>
              </a:tr>
              <a:tr h="243123">
                <a:tc>
                  <a:txBody>
                    <a:bodyPr/>
                    <a:lstStyle/>
                    <a:p>
                      <a:pPr algn="ctr"/>
                      <a:r>
                        <a:rPr lang="es-CO" sz="1100" dirty="0">
                          <a:effectLst/>
                        </a:rPr>
                        <a:t>II</a:t>
                      </a:r>
                    </a:p>
                  </a:txBody>
                  <a:tcPr marL="47625" marR="47625" marT="47625" marB="47625">
                    <a:lnL w="9525" cap="flat" cmpd="sng" algn="ctr">
                      <a:solidFill>
                        <a:srgbClr val="DEE2E6"/>
                      </a:solidFill>
                      <a:prstDash val="solid"/>
                      <a:round/>
                      <a:headEnd type="none" w="med" len="med"/>
                      <a:tailEnd type="none" w="med" len="med"/>
                    </a:lnL>
                    <a:lnR w="9525" cap="flat" cmpd="sng" algn="ctr">
                      <a:solidFill>
                        <a:srgbClr val="DEE2E6"/>
                      </a:solidFill>
                      <a:prstDash val="solid"/>
                      <a:round/>
                      <a:headEnd type="none" w="med" len="med"/>
                      <a:tailEnd type="none" w="med" len="med"/>
                    </a:lnR>
                    <a:lnT w="9525" cap="flat" cmpd="sng" algn="ctr">
                      <a:solidFill>
                        <a:srgbClr val="DEE2E6"/>
                      </a:solidFill>
                      <a:prstDash val="solid"/>
                      <a:round/>
                      <a:headEnd type="none" w="med" len="med"/>
                      <a:tailEnd type="none" w="med" len="med"/>
                    </a:lnT>
                    <a:lnB w="9525" cap="flat" cmpd="sng" algn="ctr">
                      <a:solidFill>
                        <a:srgbClr val="DEE2E6"/>
                      </a:solidFill>
                      <a:prstDash val="solid"/>
                      <a:round/>
                      <a:headEnd type="none" w="med" len="med"/>
                      <a:tailEnd type="none" w="med" len="med"/>
                    </a:lnB>
                    <a:solidFill>
                      <a:srgbClr val="FF7500"/>
                    </a:solidFill>
                  </a:tcPr>
                </a:tc>
                <a:tc>
                  <a:txBody>
                    <a:bodyPr/>
                    <a:lstStyle/>
                    <a:p>
                      <a:pPr algn="ctr"/>
                      <a:r>
                        <a:rPr lang="es-CO" sz="1100" dirty="0">
                          <a:effectLst/>
                        </a:rPr>
                        <a:t>1.044%</a:t>
                      </a:r>
                    </a:p>
                  </a:txBody>
                  <a:tcPr marL="47625" marR="47625" marT="47625" marB="47625">
                    <a:lnL w="9525" cap="flat" cmpd="sng" algn="ctr">
                      <a:solidFill>
                        <a:srgbClr val="DEE2E6"/>
                      </a:solidFill>
                      <a:prstDash val="solid"/>
                      <a:round/>
                      <a:headEnd type="none" w="med" len="med"/>
                      <a:tailEnd type="none" w="med" len="med"/>
                    </a:lnL>
                    <a:lnR w="9525" cap="flat" cmpd="sng" algn="ctr">
                      <a:solidFill>
                        <a:srgbClr val="DEE2E6"/>
                      </a:solidFill>
                      <a:prstDash val="solid"/>
                      <a:round/>
                      <a:headEnd type="none" w="med" len="med"/>
                      <a:tailEnd type="none" w="med" len="med"/>
                    </a:lnR>
                    <a:lnT w="9525" cap="flat" cmpd="sng" algn="ctr">
                      <a:solidFill>
                        <a:srgbClr val="DEE2E6"/>
                      </a:solidFill>
                      <a:prstDash val="solid"/>
                      <a:round/>
                      <a:headEnd type="none" w="med" len="med"/>
                      <a:tailEnd type="none" w="med" len="med"/>
                    </a:lnT>
                    <a:lnB w="9525" cap="flat" cmpd="sng" algn="ctr">
                      <a:solidFill>
                        <a:srgbClr val="DEE2E6"/>
                      </a:solidFill>
                      <a:prstDash val="solid"/>
                      <a:round/>
                      <a:headEnd type="none" w="med" len="med"/>
                      <a:tailEnd type="none" w="med" len="med"/>
                    </a:lnB>
                    <a:solidFill>
                      <a:srgbClr val="FF7500"/>
                    </a:solidFill>
                  </a:tcPr>
                </a:tc>
                <a:extLst>
                  <a:ext uri="{0D108BD9-81ED-4DB2-BD59-A6C34878D82A}">
                    <a16:rowId xmlns:a16="http://schemas.microsoft.com/office/drawing/2014/main" val="3886541953"/>
                  </a:ext>
                </a:extLst>
              </a:tr>
              <a:tr h="243123">
                <a:tc>
                  <a:txBody>
                    <a:bodyPr/>
                    <a:lstStyle/>
                    <a:p>
                      <a:pPr algn="ctr"/>
                      <a:r>
                        <a:rPr lang="es-CO" sz="1100" dirty="0">
                          <a:effectLst/>
                        </a:rPr>
                        <a:t>III</a:t>
                      </a:r>
                    </a:p>
                  </a:txBody>
                  <a:tcPr marL="47625" marR="47625" marT="47625" marB="47625">
                    <a:lnL w="9525" cap="flat" cmpd="sng" algn="ctr">
                      <a:solidFill>
                        <a:srgbClr val="DEE2E6"/>
                      </a:solidFill>
                      <a:prstDash val="solid"/>
                      <a:round/>
                      <a:headEnd type="none" w="med" len="med"/>
                      <a:tailEnd type="none" w="med" len="med"/>
                    </a:lnL>
                    <a:lnR w="9525" cap="flat" cmpd="sng" algn="ctr">
                      <a:solidFill>
                        <a:srgbClr val="DEE2E6"/>
                      </a:solidFill>
                      <a:prstDash val="solid"/>
                      <a:round/>
                      <a:headEnd type="none" w="med" len="med"/>
                      <a:tailEnd type="none" w="med" len="med"/>
                    </a:lnR>
                    <a:lnT w="9525" cap="flat" cmpd="sng" algn="ctr">
                      <a:solidFill>
                        <a:srgbClr val="DEE2E6"/>
                      </a:solidFill>
                      <a:prstDash val="solid"/>
                      <a:round/>
                      <a:headEnd type="none" w="med" len="med"/>
                      <a:tailEnd type="none" w="med" len="med"/>
                    </a:lnT>
                    <a:lnB w="9525" cap="flat" cmpd="sng" algn="ctr">
                      <a:solidFill>
                        <a:srgbClr val="DEE2E6"/>
                      </a:solidFill>
                      <a:prstDash val="solid"/>
                      <a:round/>
                      <a:headEnd type="none" w="med" len="med"/>
                      <a:tailEnd type="none" w="med" len="med"/>
                    </a:lnB>
                    <a:solidFill>
                      <a:srgbClr val="FF7500"/>
                    </a:solidFill>
                  </a:tcPr>
                </a:tc>
                <a:tc>
                  <a:txBody>
                    <a:bodyPr/>
                    <a:lstStyle/>
                    <a:p>
                      <a:pPr algn="ctr"/>
                      <a:r>
                        <a:rPr lang="es-CO" sz="1100" dirty="0">
                          <a:effectLst/>
                        </a:rPr>
                        <a:t>2.436%</a:t>
                      </a:r>
                    </a:p>
                  </a:txBody>
                  <a:tcPr marL="47625" marR="47625" marT="47625" marB="47625">
                    <a:lnL w="9525" cap="flat" cmpd="sng" algn="ctr">
                      <a:solidFill>
                        <a:srgbClr val="DEE2E6"/>
                      </a:solidFill>
                      <a:prstDash val="solid"/>
                      <a:round/>
                      <a:headEnd type="none" w="med" len="med"/>
                      <a:tailEnd type="none" w="med" len="med"/>
                    </a:lnL>
                    <a:lnR w="9525" cap="flat" cmpd="sng" algn="ctr">
                      <a:solidFill>
                        <a:srgbClr val="DEE2E6"/>
                      </a:solidFill>
                      <a:prstDash val="solid"/>
                      <a:round/>
                      <a:headEnd type="none" w="med" len="med"/>
                      <a:tailEnd type="none" w="med" len="med"/>
                    </a:lnR>
                    <a:lnT w="9525" cap="flat" cmpd="sng" algn="ctr">
                      <a:solidFill>
                        <a:srgbClr val="DEE2E6"/>
                      </a:solidFill>
                      <a:prstDash val="solid"/>
                      <a:round/>
                      <a:headEnd type="none" w="med" len="med"/>
                      <a:tailEnd type="none" w="med" len="med"/>
                    </a:lnT>
                    <a:lnB w="9525" cap="flat" cmpd="sng" algn="ctr">
                      <a:solidFill>
                        <a:srgbClr val="DEE2E6"/>
                      </a:solidFill>
                      <a:prstDash val="solid"/>
                      <a:round/>
                      <a:headEnd type="none" w="med" len="med"/>
                      <a:tailEnd type="none" w="med" len="med"/>
                    </a:lnB>
                    <a:solidFill>
                      <a:srgbClr val="FF7500"/>
                    </a:solidFill>
                  </a:tcPr>
                </a:tc>
                <a:extLst>
                  <a:ext uri="{0D108BD9-81ED-4DB2-BD59-A6C34878D82A}">
                    <a16:rowId xmlns:a16="http://schemas.microsoft.com/office/drawing/2014/main" val="1379621194"/>
                  </a:ext>
                </a:extLst>
              </a:tr>
              <a:tr h="243123">
                <a:tc>
                  <a:txBody>
                    <a:bodyPr/>
                    <a:lstStyle/>
                    <a:p>
                      <a:pPr algn="ctr"/>
                      <a:r>
                        <a:rPr lang="es-CO" sz="1100" dirty="0">
                          <a:effectLst/>
                        </a:rPr>
                        <a:t>IV</a:t>
                      </a:r>
                    </a:p>
                  </a:txBody>
                  <a:tcPr marL="47625" marR="47625" marT="47625" marB="47625">
                    <a:lnL w="9525" cap="flat" cmpd="sng" algn="ctr">
                      <a:solidFill>
                        <a:srgbClr val="DEE2E6"/>
                      </a:solidFill>
                      <a:prstDash val="solid"/>
                      <a:round/>
                      <a:headEnd type="none" w="med" len="med"/>
                      <a:tailEnd type="none" w="med" len="med"/>
                    </a:lnL>
                    <a:lnR w="9525" cap="flat" cmpd="sng" algn="ctr">
                      <a:solidFill>
                        <a:srgbClr val="DEE2E6"/>
                      </a:solidFill>
                      <a:prstDash val="solid"/>
                      <a:round/>
                      <a:headEnd type="none" w="med" len="med"/>
                      <a:tailEnd type="none" w="med" len="med"/>
                    </a:lnR>
                    <a:lnT w="9525" cap="flat" cmpd="sng" algn="ctr">
                      <a:solidFill>
                        <a:srgbClr val="DEE2E6"/>
                      </a:solidFill>
                      <a:prstDash val="solid"/>
                      <a:round/>
                      <a:headEnd type="none" w="med" len="med"/>
                      <a:tailEnd type="none" w="med" len="med"/>
                    </a:lnT>
                    <a:lnB w="9525" cap="flat" cmpd="sng" algn="ctr">
                      <a:solidFill>
                        <a:srgbClr val="DEE2E6"/>
                      </a:solidFill>
                      <a:prstDash val="solid"/>
                      <a:round/>
                      <a:headEnd type="none" w="med" len="med"/>
                      <a:tailEnd type="none" w="med" len="med"/>
                    </a:lnB>
                    <a:solidFill>
                      <a:srgbClr val="FF7500"/>
                    </a:solidFill>
                  </a:tcPr>
                </a:tc>
                <a:tc>
                  <a:txBody>
                    <a:bodyPr/>
                    <a:lstStyle/>
                    <a:p>
                      <a:pPr algn="ctr"/>
                      <a:r>
                        <a:rPr lang="es-CO" sz="1100" dirty="0">
                          <a:effectLst/>
                        </a:rPr>
                        <a:t>4.350%</a:t>
                      </a:r>
                    </a:p>
                  </a:txBody>
                  <a:tcPr marL="47625" marR="47625" marT="47625" marB="47625">
                    <a:lnL w="9525" cap="flat" cmpd="sng" algn="ctr">
                      <a:solidFill>
                        <a:srgbClr val="DEE2E6"/>
                      </a:solidFill>
                      <a:prstDash val="solid"/>
                      <a:round/>
                      <a:headEnd type="none" w="med" len="med"/>
                      <a:tailEnd type="none" w="med" len="med"/>
                    </a:lnL>
                    <a:lnR w="9525" cap="flat" cmpd="sng" algn="ctr">
                      <a:solidFill>
                        <a:srgbClr val="DEE2E6"/>
                      </a:solidFill>
                      <a:prstDash val="solid"/>
                      <a:round/>
                      <a:headEnd type="none" w="med" len="med"/>
                      <a:tailEnd type="none" w="med" len="med"/>
                    </a:lnR>
                    <a:lnT w="9525" cap="flat" cmpd="sng" algn="ctr">
                      <a:solidFill>
                        <a:srgbClr val="DEE2E6"/>
                      </a:solidFill>
                      <a:prstDash val="solid"/>
                      <a:round/>
                      <a:headEnd type="none" w="med" len="med"/>
                      <a:tailEnd type="none" w="med" len="med"/>
                    </a:lnT>
                    <a:lnB w="9525" cap="flat" cmpd="sng" algn="ctr">
                      <a:solidFill>
                        <a:srgbClr val="DEE2E6"/>
                      </a:solidFill>
                      <a:prstDash val="solid"/>
                      <a:round/>
                      <a:headEnd type="none" w="med" len="med"/>
                      <a:tailEnd type="none" w="med" len="med"/>
                    </a:lnB>
                    <a:solidFill>
                      <a:srgbClr val="FF7500"/>
                    </a:solidFill>
                  </a:tcPr>
                </a:tc>
                <a:extLst>
                  <a:ext uri="{0D108BD9-81ED-4DB2-BD59-A6C34878D82A}">
                    <a16:rowId xmlns:a16="http://schemas.microsoft.com/office/drawing/2014/main" val="2943284494"/>
                  </a:ext>
                </a:extLst>
              </a:tr>
              <a:tr h="243123">
                <a:tc>
                  <a:txBody>
                    <a:bodyPr/>
                    <a:lstStyle/>
                    <a:p>
                      <a:pPr algn="ctr"/>
                      <a:r>
                        <a:rPr lang="es-CO" sz="1100" dirty="0">
                          <a:effectLst/>
                        </a:rPr>
                        <a:t>V</a:t>
                      </a:r>
                    </a:p>
                  </a:txBody>
                  <a:tcPr marL="47625" marR="47625" marT="47625" marB="47625">
                    <a:lnL w="9525" cap="flat" cmpd="sng" algn="ctr">
                      <a:solidFill>
                        <a:srgbClr val="DEE2E6"/>
                      </a:solidFill>
                      <a:prstDash val="solid"/>
                      <a:round/>
                      <a:headEnd type="none" w="med" len="med"/>
                      <a:tailEnd type="none" w="med" len="med"/>
                    </a:lnL>
                    <a:lnR w="9525" cap="flat" cmpd="sng" algn="ctr">
                      <a:solidFill>
                        <a:srgbClr val="DEE2E6"/>
                      </a:solidFill>
                      <a:prstDash val="solid"/>
                      <a:round/>
                      <a:headEnd type="none" w="med" len="med"/>
                      <a:tailEnd type="none" w="med" len="med"/>
                    </a:lnR>
                    <a:lnT w="9525" cap="flat" cmpd="sng" algn="ctr">
                      <a:solidFill>
                        <a:srgbClr val="DEE2E6"/>
                      </a:solidFill>
                      <a:prstDash val="solid"/>
                      <a:round/>
                      <a:headEnd type="none" w="med" len="med"/>
                      <a:tailEnd type="none" w="med" len="med"/>
                    </a:lnT>
                    <a:lnB w="9525" cap="flat" cmpd="sng" algn="ctr">
                      <a:solidFill>
                        <a:srgbClr val="DEE2E6"/>
                      </a:solidFill>
                      <a:prstDash val="solid"/>
                      <a:round/>
                      <a:headEnd type="none" w="med" len="med"/>
                      <a:tailEnd type="none" w="med" len="med"/>
                    </a:lnB>
                    <a:solidFill>
                      <a:srgbClr val="FF7500"/>
                    </a:solidFill>
                  </a:tcPr>
                </a:tc>
                <a:tc>
                  <a:txBody>
                    <a:bodyPr/>
                    <a:lstStyle/>
                    <a:p>
                      <a:pPr algn="ctr"/>
                      <a:r>
                        <a:rPr lang="es-CO" sz="1100" dirty="0">
                          <a:effectLst/>
                        </a:rPr>
                        <a:t>6.960%</a:t>
                      </a:r>
                    </a:p>
                  </a:txBody>
                  <a:tcPr marL="47625" marR="47625" marT="47625" marB="47625">
                    <a:lnL w="9525" cap="flat" cmpd="sng" algn="ctr">
                      <a:solidFill>
                        <a:srgbClr val="DEE2E6"/>
                      </a:solidFill>
                      <a:prstDash val="solid"/>
                      <a:round/>
                      <a:headEnd type="none" w="med" len="med"/>
                      <a:tailEnd type="none" w="med" len="med"/>
                    </a:lnL>
                    <a:lnR w="9525" cap="flat" cmpd="sng" algn="ctr">
                      <a:solidFill>
                        <a:srgbClr val="DEE2E6"/>
                      </a:solidFill>
                      <a:prstDash val="solid"/>
                      <a:round/>
                      <a:headEnd type="none" w="med" len="med"/>
                      <a:tailEnd type="none" w="med" len="med"/>
                    </a:lnR>
                    <a:lnT w="9525" cap="flat" cmpd="sng" algn="ctr">
                      <a:solidFill>
                        <a:srgbClr val="DEE2E6"/>
                      </a:solidFill>
                      <a:prstDash val="solid"/>
                      <a:round/>
                      <a:headEnd type="none" w="med" len="med"/>
                      <a:tailEnd type="none" w="med" len="med"/>
                    </a:lnT>
                    <a:lnB w="9525" cap="flat" cmpd="sng" algn="ctr">
                      <a:solidFill>
                        <a:srgbClr val="DEE2E6"/>
                      </a:solidFill>
                      <a:prstDash val="solid"/>
                      <a:round/>
                      <a:headEnd type="none" w="med" len="med"/>
                      <a:tailEnd type="none" w="med" len="med"/>
                    </a:lnB>
                    <a:solidFill>
                      <a:srgbClr val="FF7500"/>
                    </a:solidFill>
                  </a:tcPr>
                </a:tc>
                <a:extLst>
                  <a:ext uri="{0D108BD9-81ED-4DB2-BD59-A6C34878D82A}">
                    <a16:rowId xmlns:a16="http://schemas.microsoft.com/office/drawing/2014/main" val="259690130"/>
                  </a:ext>
                </a:extLst>
              </a:tr>
            </a:tbl>
          </a:graphicData>
        </a:graphic>
      </p:graphicFrame>
      <p:sp>
        <p:nvSpPr>
          <p:cNvPr id="5" name="CuadroTexto 4">
            <a:extLst>
              <a:ext uri="{FF2B5EF4-FFF2-40B4-BE49-F238E27FC236}">
                <a16:creationId xmlns:a16="http://schemas.microsoft.com/office/drawing/2014/main" id="{BC5A69A6-E986-C259-FCAF-5E470820E9BA}"/>
              </a:ext>
            </a:extLst>
          </p:cNvPr>
          <p:cNvSpPr txBox="1"/>
          <p:nvPr/>
        </p:nvSpPr>
        <p:spPr>
          <a:xfrm>
            <a:off x="406796" y="842706"/>
            <a:ext cx="7783830" cy="523220"/>
          </a:xfrm>
          <a:prstGeom prst="rect">
            <a:avLst/>
          </a:prstGeom>
          <a:noFill/>
        </p:spPr>
        <p:txBody>
          <a:bodyPr wrap="square">
            <a:spAutoFit/>
          </a:bodyPr>
          <a:lstStyle/>
          <a:p>
            <a:r>
              <a:rPr lang="es-ES" spc="-40" dirty="0">
                <a:latin typeface="Verdana" panose="020B0604030504040204" pitchFamily="34" charset="0"/>
                <a:ea typeface="Verdana" panose="020B0604030504040204" pitchFamily="34" charset="0"/>
              </a:rPr>
              <a:t>La tasa la determina el riesgo al que está expuesto el trabajador / independiente  y está asociada a los centros de trabajo que tiene la empresa.</a:t>
            </a:r>
            <a:endParaRPr lang="es-CO" spc="-40" dirty="0">
              <a:latin typeface="Verdana" panose="020B0604030504040204" pitchFamily="34" charset="0"/>
              <a:ea typeface="Verdana" panose="020B0604030504040204" pitchFamily="34" charset="0"/>
            </a:endParaRPr>
          </a:p>
        </p:txBody>
      </p:sp>
      <p:sp>
        <p:nvSpPr>
          <p:cNvPr id="7" name="CuadroTexto 6">
            <a:extLst>
              <a:ext uri="{FF2B5EF4-FFF2-40B4-BE49-F238E27FC236}">
                <a16:creationId xmlns:a16="http://schemas.microsoft.com/office/drawing/2014/main" id="{A5BED221-B6B7-DE53-E85D-341A509270F3}"/>
              </a:ext>
            </a:extLst>
          </p:cNvPr>
          <p:cNvSpPr txBox="1"/>
          <p:nvPr/>
        </p:nvSpPr>
        <p:spPr>
          <a:xfrm>
            <a:off x="512201" y="3192317"/>
            <a:ext cx="7573020" cy="738664"/>
          </a:xfrm>
          <a:prstGeom prst="rect">
            <a:avLst/>
          </a:prstGeom>
          <a:noFill/>
        </p:spPr>
        <p:txBody>
          <a:bodyPr wrap="square">
            <a:spAutoFit/>
          </a:bodyPr>
          <a:lstStyle/>
          <a:p>
            <a:pPr marL="12700">
              <a:lnSpc>
                <a:spcPct val="100000"/>
              </a:lnSpc>
              <a:spcBef>
                <a:spcPts val="100"/>
              </a:spcBef>
            </a:pPr>
            <a:r>
              <a:rPr lang="es-ES" sz="1400" spc="-20" dirty="0">
                <a:solidFill>
                  <a:srgbClr val="404040"/>
                </a:solidFill>
                <a:latin typeface="Verdana" panose="020B0604030504040204" pitchFamily="34" charset="0"/>
                <a:ea typeface="Verdana" panose="020B0604030504040204" pitchFamily="34" charset="0"/>
                <a:cs typeface="Arial MT"/>
              </a:rPr>
              <a:t>La </a:t>
            </a:r>
            <a:r>
              <a:rPr lang="es-ES" spc="-20" dirty="0">
                <a:solidFill>
                  <a:srgbClr val="404040"/>
                </a:solidFill>
                <a:latin typeface="Verdana" panose="020B0604030504040204" pitchFamily="34" charset="0"/>
                <a:ea typeface="Verdana" panose="020B0604030504040204" pitchFamily="34" charset="0"/>
                <a:cs typeface="Arial MT"/>
              </a:rPr>
              <a:t>a</a:t>
            </a:r>
            <a:r>
              <a:rPr lang="es-ES" sz="1400" spc="-20" dirty="0">
                <a:latin typeface="Verdana" panose="020B0604030504040204" pitchFamily="34" charset="0"/>
                <a:ea typeface="Verdana" panose="020B0604030504040204" pitchFamily="34" charset="0"/>
                <a:cs typeface="Arial MT"/>
              </a:rPr>
              <a:t>filiación</a:t>
            </a:r>
            <a:r>
              <a:rPr lang="es-ES" sz="1400" spc="-40" dirty="0">
                <a:latin typeface="Verdana" panose="020B0604030504040204" pitchFamily="34" charset="0"/>
                <a:ea typeface="Verdana" panose="020B0604030504040204" pitchFamily="34" charset="0"/>
                <a:cs typeface="Arial MT"/>
              </a:rPr>
              <a:t>  es </a:t>
            </a:r>
            <a:r>
              <a:rPr lang="es-ES" sz="1400" spc="-5" dirty="0">
                <a:latin typeface="Verdana" panose="020B0604030504040204" pitchFamily="34" charset="0"/>
                <a:ea typeface="Verdana" panose="020B0604030504040204" pitchFamily="34" charset="0"/>
                <a:cs typeface="Arial MT"/>
              </a:rPr>
              <a:t>voluntaria</a:t>
            </a:r>
            <a:r>
              <a:rPr lang="es-ES" spc="-5" dirty="0">
                <a:latin typeface="Verdana" panose="020B0604030504040204" pitchFamily="34" charset="0"/>
                <a:ea typeface="Verdana" panose="020B0604030504040204" pitchFamily="34" charset="0"/>
                <a:cs typeface="Arial MT"/>
              </a:rPr>
              <a:t> para los independientes por cuenta propia y rentistas de capital. </a:t>
            </a:r>
            <a:r>
              <a:rPr lang="es-ES" sz="1400" spc="-25" dirty="0">
                <a:latin typeface="Verdana" panose="020B0604030504040204" pitchFamily="34" charset="0"/>
                <a:ea typeface="Verdana" panose="020B0604030504040204" pitchFamily="34" charset="0"/>
                <a:cs typeface="Arial MT"/>
              </a:rPr>
              <a:t> </a:t>
            </a:r>
            <a:r>
              <a:rPr lang="es-ES" sz="1400" spc="-5" dirty="0">
                <a:latin typeface="Verdana" panose="020B0604030504040204" pitchFamily="34" charset="0"/>
                <a:ea typeface="Verdana" panose="020B0604030504040204" pitchFamily="34" charset="0"/>
                <a:cs typeface="Arial MT"/>
              </a:rPr>
              <a:t>Para los</a:t>
            </a:r>
            <a:r>
              <a:rPr lang="es-ES" sz="1400" spc="35" dirty="0">
                <a:latin typeface="Verdana" panose="020B0604030504040204" pitchFamily="34" charset="0"/>
                <a:ea typeface="Verdana" panose="020B0604030504040204" pitchFamily="34" charset="0"/>
                <a:cs typeface="Arial MT"/>
              </a:rPr>
              <a:t> </a:t>
            </a:r>
            <a:r>
              <a:rPr lang="es-ES" sz="1400" dirty="0">
                <a:latin typeface="Verdana" panose="020B0604030504040204" pitchFamily="34" charset="0"/>
                <a:ea typeface="Verdana" panose="020B0604030504040204" pitchFamily="34" charset="0"/>
                <a:cs typeface="Arial MT"/>
              </a:rPr>
              <a:t>Contratos</a:t>
            </a:r>
            <a:r>
              <a:rPr lang="es-ES" sz="1400" spc="-15" dirty="0">
                <a:latin typeface="Verdana" panose="020B0604030504040204" pitchFamily="34" charset="0"/>
                <a:ea typeface="Verdana" panose="020B0604030504040204" pitchFamily="34" charset="0"/>
                <a:cs typeface="Arial MT"/>
              </a:rPr>
              <a:t> </a:t>
            </a:r>
            <a:r>
              <a:rPr lang="es-ES" sz="1400" spc="-5" dirty="0">
                <a:latin typeface="Verdana" panose="020B0604030504040204" pitchFamily="34" charset="0"/>
                <a:ea typeface="Verdana" panose="020B0604030504040204" pitchFamily="34" charset="0"/>
                <a:cs typeface="Arial MT"/>
              </a:rPr>
              <a:t>diferentes</a:t>
            </a:r>
            <a:r>
              <a:rPr lang="es-ES" sz="1400" spc="-25" dirty="0">
                <a:latin typeface="Verdana" panose="020B0604030504040204" pitchFamily="34" charset="0"/>
                <a:ea typeface="Verdana" panose="020B0604030504040204" pitchFamily="34" charset="0"/>
                <a:cs typeface="Arial MT"/>
              </a:rPr>
              <a:t> </a:t>
            </a:r>
            <a:r>
              <a:rPr lang="es-ES" sz="1400" spc="-5" dirty="0">
                <a:latin typeface="Verdana" panose="020B0604030504040204" pitchFamily="34" charset="0"/>
                <a:ea typeface="Verdana" panose="020B0604030504040204" pitchFamily="34" charset="0"/>
                <a:cs typeface="Arial MT"/>
              </a:rPr>
              <a:t>a</a:t>
            </a:r>
            <a:r>
              <a:rPr lang="es-ES" sz="1400" spc="10" dirty="0">
                <a:latin typeface="Verdana" panose="020B0604030504040204" pitchFamily="34" charset="0"/>
                <a:ea typeface="Verdana" panose="020B0604030504040204" pitchFamily="34" charset="0"/>
                <a:cs typeface="Arial MT"/>
              </a:rPr>
              <a:t> </a:t>
            </a:r>
            <a:r>
              <a:rPr lang="es-ES" sz="1400" dirty="0">
                <a:latin typeface="Verdana" panose="020B0604030504040204" pitchFamily="34" charset="0"/>
                <a:ea typeface="Verdana" panose="020B0604030504040204" pitchFamily="34" charset="0"/>
                <a:cs typeface="Arial MT"/>
              </a:rPr>
              <a:t>prestación</a:t>
            </a:r>
            <a:r>
              <a:rPr lang="es-ES" sz="1400" spc="-35" dirty="0">
                <a:latin typeface="Verdana" panose="020B0604030504040204" pitchFamily="34" charset="0"/>
                <a:ea typeface="Verdana" panose="020B0604030504040204" pitchFamily="34" charset="0"/>
                <a:cs typeface="Arial MT"/>
              </a:rPr>
              <a:t> </a:t>
            </a:r>
            <a:r>
              <a:rPr lang="es-ES" sz="1400" spc="-5" dirty="0">
                <a:latin typeface="Verdana" panose="020B0604030504040204" pitchFamily="34" charset="0"/>
                <a:ea typeface="Verdana" panose="020B0604030504040204" pitchFamily="34" charset="0"/>
                <a:cs typeface="Arial MT"/>
              </a:rPr>
              <a:t>de</a:t>
            </a:r>
            <a:r>
              <a:rPr lang="es-ES" sz="1400" dirty="0">
                <a:latin typeface="Verdana" panose="020B0604030504040204" pitchFamily="34" charset="0"/>
                <a:ea typeface="Verdana" panose="020B0604030504040204" pitchFamily="34" charset="0"/>
                <a:cs typeface="Arial MT"/>
              </a:rPr>
              <a:t> </a:t>
            </a:r>
            <a:r>
              <a:rPr lang="es-ES" sz="1400" spc="-5" dirty="0">
                <a:latin typeface="Verdana" panose="020B0604030504040204" pitchFamily="34" charset="0"/>
                <a:ea typeface="Verdana" panose="020B0604030504040204" pitchFamily="34" charset="0"/>
                <a:cs typeface="Arial MT"/>
              </a:rPr>
              <a:t>servicios</a:t>
            </a:r>
            <a:r>
              <a:rPr lang="es-ES" sz="1400" dirty="0">
                <a:latin typeface="Verdana" panose="020B0604030504040204" pitchFamily="34" charset="0"/>
                <a:ea typeface="Verdana" panose="020B0604030504040204" pitchFamily="34" charset="0"/>
                <a:cs typeface="Arial MT"/>
              </a:rPr>
              <a:t> </a:t>
            </a:r>
            <a:r>
              <a:rPr lang="es-ES" sz="1400" spc="-5" dirty="0">
                <a:latin typeface="Verdana" panose="020B0604030504040204" pitchFamily="34" charset="0"/>
                <a:ea typeface="Verdana" panose="020B0604030504040204" pitchFamily="34" charset="0"/>
                <a:cs typeface="Arial MT"/>
              </a:rPr>
              <a:t>si</a:t>
            </a:r>
            <a:r>
              <a:rPr lang="es-ES" sz="1400" spc="5" dirty="0">
                <a:latin typeface="Verdana" panose="020B0604030504040204" pitchFamily="34" charset="0"/>
                <a:ea typeface="Verdana" panose="020B0604030504040204" pitchFamily="34" charset="0"/>
                <a:cs typeface="Arial MT"/>
              </a:rPr>
              <a:t> </a:t>
            </a:r>
            <a:r>
              <a:rPr lang="es-ES" sz="1400" spc="-5" dirty="0">
                <a:latin typeface="Verdana" panose="020B0604030504040204" pitchFamily="34" charset="0"/>
                <a:ea typeface="Verdana" panose="020B0604030504040204" pitchFamily="34" charset="0"/>
                <a:cs typeface="Arial MT"/>
              </a:rPr>
              <a:t>el</a:t>
            </a:r>
            <a:r>
              <a:rPr lang="es-ES" sz="1400" spc="10" dirty="0">
                <a:latin typeface="Verdana" panose="020B0604030504040204" pitchFamily="34" charset="0"/>
                <a:ea typeface="Verdana" panose="020B0604030504040204" pitchFamily="34" charset="0"/>
                <a:cs typeface="Arial MT"/>
              </a:rPr>
              <a:t> </a:t>
            </a:r>
            <a:r>
              <a:rPr lang="es-ES" sz="1400" spc="-5" dirty="0">
                <a:latin typeface="Verdana" panose="020B0604030504040204" pitchFamily="34" charset="0"/>
                <a:ea typeface="Verdana" panose="020B0604030504040204" pitchFamily="34" charset="0"/>
                <a:cs typeface="Arial MT"/>
              </a:rPr>
              <a:t>riesgo</a:t>
            </a:r>
            <a:r>
              <a:rPr lang="es-ES" sz="1400" dirty="0">
                <a:latin typeface="Verdana" panose="020B0604030504040204" pitchFamily="34" charset="0"/>
                <a:ea typeface="Verdana" panose="020B0604030504040204" pitchFamily="34" charset="0"/>
                <a:cs typeface="Arial MT"/>
              </a:rPr>
              <a:t> </a:t>
            </a:r>
            <a:r>
              <a:rPr lang="es-ES" sz="1400" spc="-5" dirty="0">
                <a:latin typeface="Verdana" panose="020B0604030504040204" pitchFamily="34" charset="0"/>
                <a:ea typeface="Verdana" panose="020B0604030504040204" pitchFamily="34" charset="0"/>
                <a:cs typeface="Arial MT"/>
              </a:rPr>
              <a:t>es</a:t>
            </a:r>
            <a:r>
              <a:rPr lang="es-ES" sz="1400" dirty="0">
                <a:latin typeface="Verdana" panose="020B0604030504040204" pitchFamily="34" charset="0"/>
                <a:ea typeface="Verdana" panose="020B0604030504040204" pitchFamily="34" charset="0"/>
                <a:cs typeface="Arial MT"/>
              </a:rPr>
              <a:t> </a:t>
            </a:r>
            <a:r>
              <a:rPr lang="es-ES" sz="1400" spc="-5" dirty="0">
                <a:latin typeface="Verdana" panose="020B0604030504040204" pitchFamily="34" charset="0"/>
                <a:ea typeface="Verdana" panose="020B0604030504040204" pitchFamily="34" charset="0"/>
                <a:cs typeface="Arial MT"/>
              </a:rPr>
              <a:t>IV </a:t>
            </a:r>
            <a:r>
              <a:rPr lang="es-ES" sz="1400" dirty="0">
                <a:latin typeface="Verdana" panose="020B0604030504040204" pitchFamily="34" charset="0"/>
                <a:ea typeface="Verdana" panose="020B0604030504040204" pitchFamily="34" charset="0"/>
                <a:cs typeface="Arial MT"/>
              </a:rPr>
              <a:t>y</a:t>
            </a:r>
            <a:r>
              <a:rPr lang="es-ES" sz="1400" spc="10" dirty="0">
                <a:latin typeface="Verdana" panose="020B0604030504040204" pitchFamily="34" charset="0"/>
                <a:ea typeface="Verdana" panose="020B0604030504040204" pitchFamily="34" charset="0"/>
                <a:cs typeface="Arial MT"/>
              </a:rPr>
              <a:t> </a:t>
            </a:r>
            <a:r>
              <a:rPr lang="es-ES" spc="-5" dirty="0">
                <a:latin typeface="Verdana" panose="020B0604030504040204" pitchFamily="34" charset="0"/>
                <a:ea typeface="Verdana" panose="020B0604030504040204" pitchFamily="34" charset="0"/>
                <a:cs typeface="Arial MT"/>
              </a:rPr>
              <a:t>V</a:t>
            </a:r>
            <a:r>
              <a:rPr lang="es-ES" sz="1400" spc="10" dirty="0">
                <a:latin typeface="Verdana" panose="020B0604030504040204" pitchFamily="34" charset="0"/>
                <a:ea typeface="Verdana" panose="020B0604030504040204" pitchFamily="34" charset="0"/>
                <a:cs typeface="Arial MT"/>
              </a:rPr>
              <a:t> </a:t>
            </a:r>
            <a:r>
              <a:rPr lang="es-ES" sz="1400" spc="-5" dirty="0">
                <a:latin typeface="Verdana" panose="020B0604030504040204" pitchFamily="34" charset="0"/>
                <a:ea typeface="Verdana" panose="020B0604030504040204" pitchFamily="34" charset="0"/>
                <a:cs typeface="Arial MT"/>
              </a:rPr>
              <a:t>lo</a:t>
            </a:r>
            <a:r>
              <a:rPr lang="es-ES" sz="1400" dirty="0">
                <a:latin typeface="Verdana" panose="020B0604030504040204" pitchFamily="34" charset="0"/>
                <a:ea typeface="Verdana" panose="020B0604030504040204" pitchFamily="34" charset="0"/>
                <a:cs typeface="Arial MT"/>
              </a:rPr>
              <a:t> </a:t>
            </a:r>
            <a:r>
              <a:rPr lang="es-ES" sz="1400" spc="-5" dirty="0">
                <a:latin typeface="Verdana" panose="020B0604030504040204" pitchFamily="34" charset="0"/>
                <a:ea typeface="Verdana" panose="020B0604030504040204" pitchFamily="34" charset="0"/>
                <a:cs typeface="Arial MT"/>
              </a:rPr>
              <a:t>paga</a:t>
            </a:r>
            <a:r>
              <a:rPr lang="es-ES" sz="1400" spc="-10" dirty="0">
                <a:latin typeface="Verdana" panose="020B0604030504040204" pitchFamily="34" charset="0"/>
                <a:ea typeface="Verdana" panose="020B0604030504040204" pitchFamily="34" charset="0"/>
                <a:cs typeface="Arial MT"/>
              </a:rPr>
              <a:t> </a:t>
            </a:r>
            <a:r>
              <a:rPr lang="es-ES" sz="1400" spc="-5" dirty="0">
                <a:latin typeface="Verdana" panose="020B0604030504040204" pitchFamily="34" charset="0"/>
                <a:ea typeface="Verdana" panose="020B0604030504040204" pitchFamily="34" charset="0"/>
                <a:cs typeface="Arial MT"/>
              </a:rPr>
              <a:t>el</a:t>
            </a:r>
            <a:r>
              <a:rPr lang="es-ES" sz="1400" spc="-10" dirty="0">
                <a:latin typeface="Verdana" panose="020B0604030504040204" pitchFamily="34" charset="0"/>
                <a:ea typeface="Verdana" panose="020B0604030504040204" pitchFamily="34" charset="0"/>
                <a:cs typeface="Arial MT"/>
              </a:rPr>
              <a:t> empleador.</a:t>
            </a:r>
            <a:endParaRPr lang="es-ES" sz="1400" dirty="0">
              <a:latin typeface="Verdana" panose="020B0604030504040204" pitchFamily="34" charset="0"/>
              <a:ea typeface="Verdana" panose="020B0604030504040204" pitchFamily="34" charset="0"/>
              <a:cs typeface="Arial MT"/>
            </a:endParaRPr>
          </a:p>
        </p:txBody>
      </p:sp>
    </p:spTree>
    <p:extLst>
      <p:ext uri="{BB962C8B-B14F-4D97-AF65-F5344CB8AC3E}">
        <p14:creationId xmlns:p14="http://schemas.microsoft.com/office/powerpoint/2010/main" val="85898311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ángulo 10">
            <a:extLst>
              <a:ext uri="{FF2B5EF4-FFF2-40B4-BE49-F238E27FC236}">
                <a16:creationId xmlns:a16="http://schemas.microsoft.com/office/drawing/2014/main" id="{4DC8072C-8750-5E4A-1C54-E4386DE449E5}"/>
              </a:ext>
            </a:extLst>
          </p:cNvPr>
          <p:cNvSpPr/>
          <p:nvPr/>
        </p:nvSpPr>
        <p:spPr>
          <a:xfrm>
            <a:off x="622858" y="3931708"/>
            <a:ext cx="364849" cy="782795"/>
          </a:xfrm>
          <a:prstGeom prst="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es-CO"/>
          </a:p>
        </p:txBody>
      </p:sp>
      <p:sp>
        <p:nvSpPr>
          <p:cNvPr id="10" name="Rectángulo 9">
            <a:extLst>
              <a:ext uri="{FF2B5EF4-FFF2-40B4-BE49-F238E27FC236}">
                <a16:creationId xmlns:a16="http://schemas.microsoft.com/office/drawing/2014/main" id="{A3BF0AD6-ED7A-D329-E4A8-147FB3DB45E3}"/>
              </a:ext>
            </a:extLst>
          </p:cNvPr>
          <p:cNvSpPr/>
          <p:nvPr/>
        </p:nvSpPr>
        <p:spPr>
          <a:xfrm>
            <a:off x="648081" y="2201731"/>
            <a:ext cx="364849" cy="1384995"/>
          </a:xfrm>
          <a:prstGeom prst="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es-CO"/>
          </a:p>
        </p:txBody>
      </p:sp>
      <p:sp>
        <p:nvSpPr>
          <p:cNvPr id="2" name="Rectángulo 1">
            <a:extLst>
              <a:ext uri="{FF2B5EF4-FFF2-40B4-BE49-F238E27FC236}">
                <a16:creationId xmlns:a16="http://schemas.microsoft.com/office/drawing/2014/main" id="{11BD2A06-D4EA-26D4-F882-E7B656B1F967}"/>
              </a:ext>
            </a:extLst>
          </p:cNvPr>
          <p:cNvSpPr/>
          <p:nvPr/>
        </p:nvSpPr>
        <p:spPr>
          <a:xfrm>
            <a:off x="632053" y="587735"/>
            <a:ext cx="364849" cy="1384995"/>
          </a:xfrm>
          <a:prstGeom prst="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es-CO"/>
          </a:p>
        </p:txBody>
      </p:sp>
      <p:sp>
        <p:nvSpPr>
          <p:cNvPr id="3" name="CuadroTexto 2">
            <a:extLst>
              <a:ext uri="{FF2B5EF4-FFF2-40B4-BE49-F238E27FC236}">
                <a16:creationId xmlns:a16="http://schemas.microsoft.com/office/drawing/2014/main" id="{A7A41212-8E14-41A9-3563-43B6CA5CD604}"/>
              </a:ext>
            </a:extLst>
          </p:cNvPr>
          <p:cNvSpPr txBox="1"/>
          <p:nvPr/>
        </p:nvSpPr>
        <p:spPr>
          <a:xfrm>
            <a:off x="1468192" y="695459"/>
            <a:ext cx="6503831" cy="1169551"/>
          </a:xfrm>
          <a:prstGeom prst="rect">
            <a:avLst/>
          </a:prstGeom>
          <a:noFill/>
        </p:spPr>
        <p:txBody>
          <a:bodyPr wrap="square" rtlCol="0">
            <a:spAutoFit/>
          </a:bodyPr>
          <a:lstStyle/>
          <a:p>
            <a:pPr marL="342900" indent="-342900">
              <a:buAutoNum type="arabicPeriod"/>
            </a:pPr>
            <a:r>
              <a:rPr lang="es-ES" dirty="0"/>
              <a:t>Afiliación </a:t>
            </a:r>
          </a:p>
          <a:p>
            <a:pPr marL="342900" indent="-342900">
              <a:buAutoNum type="arabicPeriod"/>
            </a:pPr>
            <a:r>
              <a:rPr lang="es-ES" dirty="0"/>
              <a:t>Pago de la cotización </a:t>
            </a:r>
          </a:p>
          <a:p>
            <a:pPr marL="342900" indent="-342900">
              <a:buAutoNum type="arabicPeriod"/>
            </a:pPr>
            <a:r>
              <a:rPr lang="es-ES" dirty="0"/>
              <a:t>Controlar el riesgo, estableciendo y ejecutando en forma permanente el Sistema de Gestión de Seguridad y Salud del Trabajo </a:t>
            </a:r>
          </a:p>
          <a:p>
            <a:pPr marL="342900" indent="-342900">
              <a:buAutoNum type="arabicPeriod"/>
            </a:pPr>
            <a:r>
              <a:rPr lang="es-ES" dirty="0"/>
              <a:t>Informar a la ARL sobre circunstancias que afecten la cobertura</a:t>
            </a:r>
            <a:endParaRPr lang="es-CO" dirty="0"/>
          </a:p>
        </p:txBody>
      </p:sp>
      <p:sp>
        <p:nvSpPr>
          <p:cNvPr id="4" name="CuadroTexto 3">
            <a:extLst>
              <a:ext uri="{FF2B5EF4-FFF2-40B4-BE49-F238E27FC236}">
                <a16:creationId xmlns:a16="http://schemas.microsoft.com/office/drawing/2014/main" id="{5577F4D8-E183-A707-75E5-7AD017249BF9}"/>
              </a:ext>
            </a:extLst>
          </p:cNvPr>
          <p:cNvSpPr txBox="1"/>
          <p:nvPr/>
        </p:nvSpPr>
        <p:spPr>
          <a:xfrm>
            <a:off x="1378039" y="2086376"/>
            <a:ext cx="6684136" cy="1384995"/>
          </a:xfrm>
          <a:prstGeom prst="rect">
            <a:avLst/>
          </a:prstGeom>
          <a:noFill/>
        </p:spPr>
        <p:txBody>
          <a:bodyPr wrap="square" rtlCol="0">
            <a:spAutoFit/>
          </a:bodyPr>
          <a:lstStyle/>
          <a:p>
            <a:pPr marL="342900" indent="-342900">
              <a:buAutoNum type="arabicPeriod"/>
            </a:pPr>
            <a:r>
              <a:rPr lang="es-ES" dirty="0"/>
              <a:t>Procurar el cuidado de su salud y el cumplimiento de los estándares de seguridad y salud en el trabajo </a:t>
            </a:r>
          </a:p>
          <a:p>
            <a:pPr marL="342900" indent="-342900">
              <a:buAutoNum type="arabicPeriod"/>
            </a:pPr>
            <a:r>
              <a:rPr lang="es-ES" dirty="0"/>
              <a:t>Informar al empleador sobre su estado de salud y de circunstancias que puedan incidir en la operación o prestaciones del sistema</a:t>
            </a:r>
          </a:p>
          <a:p>
            <a:pPr marL="342900" indent="-342900">
              <a:buAutoNum type="arabicPeriod"/>
            </a:pPr>
            <a:r>
              <a:rPr lang="es-ES" dirty="0"/>
              <a:t>Participar en las estrategias y acciones de promoción y prevención de la seguridad y salud en el trabajo</a:t>
            </a:r>
            <a:endParaRPr lang="es-CO" dirty="0"/>
          </a:p>
        </p:txBody>
      </p:sp>
      <p:sp>
        <p:nvSpPr>
          <p:cNvPr id="5" name="CuadroTexto 4">
            <a:extLst>
              <a:ext uri="{FF2B5EF4-FFF2-40B4-BE49-F238E27FC236}">
                <a16:creationId xmlns:a16="http://schemas.microsoft.com/office/drawing/2014/main" id="{21BB2B61-985C-3EAC-6C38-4EDC920B715A}"/>
              </a:ext>
            </a:extLst>
          </p:cNvPr>
          <p:cNvSpPr txBox="1"/>
          <p:nvPr/>
        </p:nvSpPr>
        <p:spPr>
          <a:xfrm>
            <a:off x="1468191" y="3522887"/>
            <a:ext cx="6684136" cy="1600438"/>
          </a:xfrm>
          <a:prstGeom prst="rect">
            <a:avLst/>
          </a:prstGeom>
          <a:noFill/>
        </p:spPr>
        <p:txBody>
          <a:bodyPr wrap="square" rtlCol="0">
            <a:spAutoFit/>
          </a:bodyPr>
          <a:lstStyle/>
          <a:p>
            <a:r>
              <a:rPr lang="es-ES" dirty="0"/>
              <a:t>1. Facilitar la afiliación</a:t>
            </a:r>
          </a:p>
          <a:p>
            <a:r>
              <a:rPr lang="es-ES" dirty="0"/>
              <a:t>2. Registro y recaudo, ejecutado a través de la Planilla Integrada de Autoliquidación</a:t>
            </a:r>
          </a:p>
          <a:p>
            <a:r>
              <a:rPr lang="es-ES" dirty="0"/>
              <a:t>de Aportes, PILA</a:t>
            </a:r>
          </a:p>
          <a:p>
            <a:r>
              <a:rPr lang="es-ES" dirty="0"/>
              <a:t>3. Garantizar las prestaciones asistenciales (salud)</a:t>
            </a:r>
          </a:p>
          <a:p>
            <a:r>
              <a:rPr lang="es-ES" dirty="0"/>
              <a:t>4. Garantizar las prestaciones económicas (ej. pensión)</a:t>
            </a:r>
          </a:p>
          <a:p>
            <a:r>
              <a:rPr lang="es-ES" dirty="0"/>
              <a:t>5. Realizar actividades de promoción y prevención</a:t>
            </a:r>
          </a:p>
        </p:txBody>
      </p:sp>
      <p:sp>
        <p:nvSpPr>
          <p:cNvPr id="6" name="CuadroTexto 5">
            <a:extLst>
              <a:ext uri="{FF2B5EF4-FFF2-40B4-BE49-F238E27FC236}">
                <a16:creationId xmlns:a16="http://schemas.microsoft.com/office/drawing/2014/main" id="{E9B13F2F-35BB-1F12-D2B5-0DD5ED776947}"/>
              </a:ext>
            </a:extLst>
          </p:cNvPr>
          <p:cNvSpPr txBox="1"/>
          <p:nvPr/>
        </p:nvSpPr>
        <p:spPr>
          <a:xfrm rot="16200000">
            <a:off x="93444" y="1126345"/>
            <a:ext cx="1384995" cy="307777"/>
          </a:xfrm>
          <a:prstGeom prst="rect">
            <a:avLst/>
          </a:prstGeom>
          <a:noFill/>
        </p:spPr>
        <p:txBody>
          <a:bodyPr wrap="square" rtlCol="0">
            <a:spAutoFit/>
          </a:bodyPr>
          <a:lstStyle/>
          <a:p>
            <a:r>
              <a:rPr lang="es-ES" b="1" dirty="0"/>
              <a:t>EMPLEADOR</a:t>
            </a:r>
            <a:endParaRPr lang="es-CO" b="1" dirty="0"/>
          </a:p>
        </p:txBody>
      </p:sp>
      <p:sp>
        <p:nvSpPr>
          <p:cNvPr id="7" name="CuadroTexto 6">
            <a:extLst>
              <a:ext uri="{FF2B5EF4-FFF2-40B4-BE49-F238E27FC236}">
                <a16:creationId xmlns:a16="http://schemas.microsoft.com/office/drawing/2014/main" id="{E4C08105-8001-E89C-866F-409D7E68FB19}"/>
              </a:ext>
            </a:extLst>
          </p:cNvPr>
          <p:cNvSpPr txBox="1"/>
          <p:nvPr/>
        </p:nvSpPr>
        <p:spPr>
          <a:xfrm rot="16200000">
            <a:off x="29604" y="2740341"/>
            <a:ext cx="1512676" cy="307777"/>
          </a:xfrm>
          <a:prstGeom prst="rect">
            <a:avLst/>
          </a:prstGeom>
          <a:noFill/>
        </p:spPr>
        <p:txBody>
          <a:bodyPr wrap="square" rtlCol="0">
            <a:spAutoFit/>
          </a:bodyPr>
          <a:lstStyle/>
          <a:p>
            <a:r>
              <a:rPr lang="es-ES" b="1" dirty="0"/>
              <a:t>TRABAJADOR</a:t>
            </a:r>
            <a:endParaRPr lang="es-CO" b="1" dirty="0"/>
          </a:p>
        </p:txBody>
      </p:sp>
      <p:sp>
        <p:nvSpPr>
          <p:cNvPr id="8" name="CuadroTexto 7">
            <a:extLst>
              <a:ext uri="{FF2B5EF4-FFF2-40B4-BE49-F238E27FC236}">
                <a16:creationId xmlns:a16="http://schemas.microsoft.com/office/drawing/2014/main" id="{2A8A7E3C-BD3B-4F40-1311-B9CB711CE63B}"/>
              </a:ext>
            </a:extLst>
          </p:cNvPr>
          <p:cNvSpPr txBox="1"/>
          <p:nvPr/>
        </p:nvSpPr>
        <p:spPr>
          <a:xfrm rot="16200000">
            <a:off x="168990" y="3869329"/>
            <a:ext cx="1233904" cy="307777"/>
          </a:xfrm>
          <a:prstGeom prst="rect">
            <a:avLst/>
          </a:prstGeom>
          <a:noFill/>
        </p:spPr>
        <p:txBody>
          <a:bodyPr wrap="square" rtlCol="0">
            <a:spAutoFit/>
          </a:bodyPr>
          <a:lstStyle/>
          <a:p>
            <a:r>
              <a:rPr lang="es-ES" b="1" dirty="0"/>
              <a:t>ARL</a:t>
            </a:r>
            <a:endParaRPr lang="es-CO" b="1" dirty="0"/>
          </a:p>
        </p:txBody>
      </p:sp>
      <p:sp>
        <p:nvSpPr>
          <p:cNvPr id="9" name="CuadroTexto 8">
            <a:extLst>
              <a:ext uri="{FF2B5EF4-FFF2-40B4-BE49-F238E27FC236}">
                <a16:creationId xmlns:a16="http://schemas.microsoft.com/office/drawing/2014/main" id="{D40D89B7-2732-B38E-19A0-8EF6AAB39EBF}"/>
              </a:ext>
            </a:extLst>
          </p:cNvPr>
          <p:cNvSpPr txBox="1"/>
          <p:nvPr/>
        </p:nvSpPr>
        <p:spPr>
          <a:xfrm>
            <a:off x="1751528" y="0"/>
            <a:ext cx="6503830" cy="553998"/>
          </a:xfrm>
          <a:prstGeom prst="rect">
            <a:avLst/>
          </a:prstGeom>
          <a:noFill/>
        </p:spPr>
        <p:txBody>
          <a:bodyPr wrap="square" rtlCol="0">
            <a:spAutoFit/>
          </a:bodyPr>
          <a:lstStyle/>
          <a:p>
            <a:r>
              <a:rPr lang="es-ES" sz="3000" b="1" dirty="0">
                <a:solidFill>
                  <a:schemeClr val="dk1"/>
                </a:solidFill>
                <a:latin typeface="Alegreya Sans ExtraBold"/>
                <a:sym typeface="Alegreya Sans ExtraBold"/>
              </a:rPr>
              <a:t>Obligaciones de los actores del sistema</a:t>
            </a:r>
            <a:endParaRPr lang="es-CO" sz="3000" b="1" dirty="0">
              <a:solidFill>
                <a:schemeClr val="dk1"/>
              </a:solidFill>
              <a:latin typeface="Alegreya Sans ExtraBold"/>
              <a:sym typeface="Alegreya Sans ExtraBold"/>
            </a:endParaRPr>
          </a:p>
        </p:txBody>
      </p:sp>
    </p:spTree>
    <p:extLst>
      <p:ext uri="{BB962C8B-B14F-4D97-AF65-F5344CB8AC3E}">
        <p14:creationId xmlns:p14="http://schemas.microsoft.com/office/powerpoint/2010/main" val="280436327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9783512-0E65-41E4-A3F5-1CBA81BD1196}"/>
              </a:ext>
            </a:extLst>
          </p:cNvPr>
          <p:cNvSpPr>
            <a:spLocks noGrp="1"/>
          </p:cNvSpPr>
          <p:nvPr>
            <p:ph type="title"/>
          </p:nvPr>
        </p:nvSpPr>
        <p:spPr>
          <a:xfrm>
            <a:off x="681362" y="135045"/>
            <a:ext cx="8076272" cy="689203"/>
          </a:xfrm>
        </p:spPr>
        <p:txBody>
          <a:bodyPr/>
          <a:lstStyle/>
          <a:p>
            <a:r>
              <a:rPr lang="es-ES" b="1" dirty="0"/>
              <a:t>Contingencias cubiertas  derivadas del trabajo</a:t>
            </a:r>
            <a:endParaRPr lang="en-US" b="1" dirty="0"/>
          </a:p>
        </p:txBody>
      </p:sp>
      <p:sp>
        <p:nvSpPr>
          <p:cNvPr id="10" name="Google Shape;1571;p53">
            <a:extLst>
              <a:ext uri="{FF2B5EF4-FFF2-40B4-BE49-F238E27FC236}">
                <a16:creationId xmlns:a16="http://schemas.microsoft.com/office/drawing/2014/main" id="{A0028D88-57C2-4556-8459-1DF6A3971B12}"/>
              </a:ext>
            </a:extLst>
          </p:cNvPr>
          <p:cNvSpPr/>
          <p:nvPr/>
        </p:nvSpPr>
        <p:spPr>
          <a:xfrm flipH="1">
            <a:off x="104619" y="2260243"/>
            <a:ext cx="8934762" cy="2483145"/>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endParaRPr lang="es-CO" sz="1600" dirty="0">
              <a:solidFill>
                <a:schemeClr val="tx1">
                  <a:lumMod val="50000"/>
                </a:schemeClr>
              </a:solidFill>
              <a:latin typeface="Alegreya Sans ExtraBold"/>
            </a:endParaRPr>
          </a:p>
        </p:txBody>
      </p:sp>
      <p:sp>
        <p:nvSpPr>
          <p:cNvPr id="3" name="CuadroTexto 2">
            <a:extLst>
              <a:ext uri="{FF2B5EF4-FFF2-40B4-BE49-F238E27FC236}">
                <a16:creationId xmlns:a16="http://schemas.microsoft.com/office/drawing/2014/main" id="{D1FE8330-206A-0A1B-870A-43E03C806A7D}"/>
              </a:ext>
            </a:extLst>
          </p:cNvPr>
          <p:cNvSpPr txBox="1"/>
          <p:nvPr/>
        </p:nvSpPr>
        <p:spPr>
          <a:xfrm>
            <a:off x="386366" y="1371601"/>
            <a:ext cx="7624293" cy="3170099"/>
          </a:xfrm>
          <a:prstGeom prst="rect">
            <a:avLst/>
          </a:prstGeom>
          <a:noFill/>
        </p:spPr>
        <p:txBody>
          <a:bodyPr wrap="square" rtlCol="0">
            <a:spAutoFit/>
          </a:bodyPr>
          <a:lstStyle/>
          <a:p>
            <a:r>
              <a:rPr lang="es-ES" sz="1600" b="1" dirty="0"/>
              <a:t>Accidente de trabajo </a:t>
            </a:r>
          </a:p>
          <a:p>
            <a:r>
              <a:rPr lang="es-ES" dirty="0"/>
              <a:t>✓ Todo suceso repentino que sobrevenga por causa o con ocasión del trabajo, y que produzca en el trabajador una lesión orgánica, una perturbación funcional o psiquiátrica, una invalidez o la muerte. </a:t>
            </a:r>
          </a:p>
          <a:p>
            <a:r>
              <a:rPr lang="es-ES" dirty="0"/>
              <a:t>✓ Aquel que se produce durante la ejecución de órdenes del empleador, o contratante durante la ejecución de una labor bajo su autoridad, aún fuera del lugar y horas de trabajo. </a:t>
            </a:r>
          </a:p>
          <a:p>
            <a:r>
              <a:rPr lang="es-ES" dirty="0"/>
              <a:t>✓ El que se produzca durante el traslado de los trabajadores o contratistas desde su residencia a los lugares de trabajo o viceversa, cuando el transporte lo suministre el empleador.</a:t>
            </a:r>
          </a:p>
          <a:p>
            <a:endParaRPr lang="es-ES" dirty="0"/>
          </a:p>
          <a:p>
            <a:r>
              <a:rPr lang="es-ES" sz="1600" b="1" dirty="0"/>
              <a:t>Enfermedad Laboral</a:t>
            </a:r>
          </a:p>
          <a:p>
            <a:r>
              <a:rPr lang="es-ES" dirty="0"/>
              <a:t>Es todo estado patológico permanente o temporal generado como resultado de la exposición a factores de riesgo inherentes a la actividad laboral o del medio en el que el trabajador se ha visto obligado a trabajar</a:t>
            </a:r>
            <a:endParaRPr lang="es-CO" dirty="0"/>
          </a:p>
        </p:txBody>
      </p:sp>
    </p:spTree>
    <p:extLst>
      <p:ext uri="{BB962C8B-B14F-4D97-AF65-F5344CB8AC3E}">
        <p14:creationId xmlns:p14="http://schemas.microsoft.com/office/powerpoint/2010/main" val="160052243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2">
            <a:extLst>
              <a:ext uri="{FF2B5EF4-FFF2-40B4-BE49-F238E27FC236}">
                <a16:creationId xmlns:a16="http://schemas.microsoft.com/office/drawing/2014/main" id="{CD614C00-E778-99B4-D96F-0F148D2D0B4C}"/>
              </a:ext>
            </a:extLst>
          </p:cNvPr>
          <p:cNvSpPr txBox="1">
            <a:spLocks noGrp="1"/>
          </p:cNvSpPr>
          <p:nvPr>
            <p:ph type="title"/>
          </p:nvPr>
        </p:nvSpPr>
        <p:spPr>
          <a:xfrm>
            <a:off x="187568" y="204168"/>
            <a:ext cx="10241280" cy="398186"/>
          </a:xfrm>
          <a:prstGeom prst="rect">
            <a:avLst/>
          </a:prstGeom>
        </p:spPr>
        <p:txBody>
          <a:bodyPr vert="horz" wrap="square" lIns="0" tIns="15875" rIns="0" bIns="0" rtlCol="0">
            <a:spAutoFit/>
          </a:bodyPr>
          <a:lstStyle/>
          <a:p>
            <a:pPr marL="203200">
              <a:lnSpc>
                <a:spcPct val="100000"/>
              </a:lnSpc>
              <a:spcBef>
                <a:spcPts val="125"/>
              </a:spcBef>
            </a:pPr>
            <a:r>
              <a:rPr sz="2400" b="1" dirty="0"/>
              <a:t>Atención</a:t>
            </a:r>
            <a:r>
              <a:rPr sz="2400" b="1" spc="160" dirty="0"/>
              <a:t> </a:t>
            </a:r>
            <a:r>
              <a:rPr sz="2400" b="1" dirty="0"/>
              <a:t>del</a:t>
            </a:r>
            <a:r>
              <a:rPr sz="2400" b="1" spc="40" dirty="0"/>
              <a:t> </a:t>
            </a:r>
            <a:r>
              <a:rPr sz="2400" b="1" dirty="0"/>
              <a:t>accidente</a:t>
            </a:r>
            <a:r>
              <a:rPr sz="2400" b="1" spc="240" dirty="0"/>
              <a:t> </a:t>
            </a:r>
            <a:r>
              <a:rPr sz="2400" b="1" dirty="0"/>
              <a:t>de</a:t>
            </a:r>
            <a:r>
              <a:rPr sz="2400" b="1" spc="10" dirty="0"/>
              <a:t> </a:t>
            </a:r>
            <a:r>
              <a:rPr sz="2400" b="1" dirty="0"/>
              <a:t>trabajo</a:t>
            </a:r>
            <a:r>
              <a:rPr sz="2400" b="1" spc="85" dirty="0"/>
              <a:t> </a:t>
            </a:r>
            <a:r>
              <a:rPr sz="2400" b="1" dirty="0"/>
              <a:t>/</a:t>
            </a:r>
            <a:r>
              <a:rPr sz="2400" b="1" spc="35" dirty="0"/>
              <a:t> </a:t>
            </a:r>
            <a:r>
              <a:rPr sz="2400" b="1" dirty="0"/>
              <a:t>enfermedad</a:t>
            </a:r>
            <a:r>
              <a:rPr sz="2400" b="1" spc="310" dirty="0"/>
              <a:t> </a:t>
            </a:r>
            <a:r>
              <a:rPr sz="2400" b="1" dirty="0"/>
              <a:t>laboral</a:t>
            </a:r>
            <a:r>
              <a:rPr sz="2400" b="1" spc="265" dirty="0"/>
              <a:t> </a:t>
            </a:r>
            <a:r>
              <a:rPr sz="2400" b="1" spc="-10" dirty="0"/>
              <a:t>(ATEL)</a:t>
            </a:r>
          </a:p>
        </p:txBody>
      </p:sp>
      <p:pic>
        <p:nvPicPr>
          <p:cNvPr id="4" name="object 3">
            <a:extLst>
              <a:ext uri="{FF2B5EF4-FFF2-40B4-BE49-F238E27FC236}">
                <a16:creationId xmlns:a16="http://schemas.microsoft.com/office/drawing/2014/main" id="{324400D8-4646-00DC-94AB-20C17C406CDE}"/>
              </a:ext>
            </a:extLst>
          </p:cNvPr>
          <p:cNvPicPr/>
          <p:nvPr/>
        </p:nvPicPr>
        <p:blipFill>
          <a:blip r:embed="rId3" cstate="print"/>
          <a:stretch>
            <a:fillRect/>
          </a:stretch>
        </p:blipFill>
        <p:spPr>
          <a:xfrm>
            <a:off x="1125724" y="2909780"/>
            <a:ext cx="1532708" cy="1171575"/>
          </a:xfrm>
          <a:prstGeom prst="rect">
            <a:avLst/>
          </a:prstGeom>
        </p:spPr>
      </p:pic>
      <p:pic>
        <p:nvPicPr>
          <p:cNvPr id="5" name="object 4">
            <a:extLst>
              <a:ext uri="{FF2B5EF4-FFF2-40B4-BE49-F238E27FC236}">
                <a16:creationId xmlns:a16="http://schemas.microsoft.com/office/drawing/2014/main" id="{10B387A0-D024-A9FB-D629-42BE159C64B1}"/>
              </a:ext>
            </a:extLst>
          </p:cNvPr>
          <p:cNvPicPr/>
          <p:nvPr/>
        </p:nvPicPr>
        <p:blipFill>
          <a:blip r:embed="rId4" cstate="print"/>
          <a:stretch>
            <a:fillRect/>
          </a:stretch>
        </p:blipFill>
        <p:spPr>
          <a:xfrm>
            <a:off x="3866747" y="2976455"/>
            <a:ext cx="1657350" cy="990600"/>
          </a:xfrm>
          <a:prstGeom prst="rect">
            <a:avLst/>
          </a:prstGeom>
        </p:spPr>
      </p:pic>
      <p:pic>
        <p:nvPicPr>
          <p:cNvPr id="6" name="object 5">
            <a:extLst>
              <a:ext uri="{FF2B5EF4-FFF2-40B4-BE49-F238E27FC236}">
                <a16:creationId xmlns:a16="http://schemas.microsoft.com/office/drawing/2014/main" id="{41032743-9AC2-FDB4-3DD7-7D7AFDF605EF}"/>
              </a:ext>
            </a:extLst>
          </p:cNvPr>
          <p:cNvPicPr/>
          <p:nvPr/>
        </p:nvPicPr>
        <p:blipFill>
          <a:blip r:embed="rId5" cstate="print"/>
          <a:stretch>
            <a:fillRect/>
          </a:stretch>
        </p:blipFill>
        <p:spPr>
          <a:xfrm>
            <a:off x="7038572" y="2909781"/>
            <a:ext cx="1362075" cy="683426"/>
          </a:xfrm>
          <a:prstGeom prst="rect">
            <a:avLst/>
          </a:prstGeom>
        </p:spPr>
      </p:pic>
      <p:sp>
        <p:nvSpPr>
          <p:cNvPr id="7" name="object 6">
            <a:extLst>
              <a:ext uri="{FF2B5EF4-FFF2-40B4-BE49-F238E27FC236}">
                <a16:creationId xmlns:a16="http://schemas.microsoft.com/office/drawing/2014/main" id="{BDA949F5-515E-00B8-207C-27824BB1C044}"/>
              </a:ext>
            </a:extLst>
          </p:cNvPr>
          <p:cNvSpPr txBox="1"/>
          <p:nvPr/>
        </p:nvSpPr>
        <p:spPr>
          <a:xfrm>
            <a:off x="252752" y="3178856"/>
            <a:ext cx="8569460" cy="289823"/>
          </a:xfrm>
          <a:prstGeom prst="rect">
            <a:avLst/>
          </a:prstGeom>
        </p:spPr>
        <p:txBody>
          <a:bodyPr vert="horz" wrap="square" lIns="0" tIns="12700" rIns="0" bIns="0" rtlCol="0">
            <a:spAutoFit/>
          </a:bodyPr>
          <a:lstStyle/>
          <a:p>
            <a:pPr marL="12700">
              <a:lnSpc>
                <a:spcPct val="100000"/>
              </a:lnSpc>
              <a:spcBef>
                <a:spcPts val="100"/>
              </a:spcBef>
              <a:tabLst>
                <a:tab pos="632460" algn="l"/>
                <a:tab pos="1661795" algn="l"/>
                <a:tab pos="2643505" algn="l"/>
                <a:tab pos="3959225" algn="l"/>
                <a:tab pos="6751955" algn="l"/>
                <a:tab pos="7037705" algn="l"/>
                <a:tab pos="8735060" algn="l"/>
                <a:tab pos="9945370" algn="l"/>
              </a:tabLst>
            </a:pPr>
            <a:r>
              <a:rPr sz="1800" spc="-20" dirty="0">
                <a:solidFill>
                  <a:srgbClr val="205968"/>
                </a:solidFill>
                <a:latin typeface="Arial MT"/>
                <a:cs typeface="Arial MT"/>
              </a:rPr>
              <a:t>.</a:t>
            </a:r>
            <a:endParaRPr sz="1800" dirty="0">
              <a:latin typeface="Arial MT"/>
              <a:cs typeface="Arial MT"/>
            </a:endParaRPr>
          </a:p>
        </p:txBody>
      </p:sp>
      <p:sp>
        <p:nvSpPr>
          <p:cNvPr id="8" name="object 7">
            <a:extLst>
              <a:ext uri="{FF2B5EF4-FFF2-40B4-BE49-F238E27FC236}">
                <a16:creationId xmlns:a16="http://schemas.microsoft.com/office/drawing/2014/main" id="{197CEBCC-364C-4A91-7503-587C551D90D7}"/>
              </a:ext>
            </a:extLst>
          </p:cNvPr>
          <p:cNvSpPr txBox="1"/>
          <p:nvPr/>
        </p:nvSpPr>
        <p:spPr>
          <a:xfrm>
            <a:off x="423523" y="1733505"/>
            <a:ext cx="2524125" cy="1009650"/>
          </a:xfrm>
          <a:prstGeom prst="rect">
            <a:avLst/>
          </a:prstGeom>
          <a:ln w="28575">
            <a:solidFill>
              <a:srgbClr val="4F80BC"/>
            </a:solidFill>
          </a:ln>
        </p:spPr>
        <p:txBody>
          <a:bodyPr vert="horz" wrap="square" lIns="0" tIns="35560" rIns="0" bIns="0" rtlCol="0">
            <a:spAutoFit/>
          </a:bodyPr>
          <a:lstStyle/>
          <a:p>
            <a:pPr marL="125730" marR="119380" algn="ctr">
              <a:lnSpc>
                <a:spcPct val="100000"/>
              </a:lnSpc>
              <a:spcBef>
                <a:spcPts val="280"/>
              </a:spcBef>
            </a:pPr>
            <a:r>
              <a:rPr sz="2000" b="1" dirty="0">
                <a:solidFill>
                  <a:srgbClr val="205968"/>
                </a:solidFill>
                <a:latin typeface="Arial"/>
                <a:cs typeface="Arial"/>
              </a:rPr>
              <a:t>Instituto</a:t>
            </a:r>
            <a:r>
              <a:rPr sz="2000" b="1" spc="-20" dirty="0">
                <a:solidFill>
                  <a:srgbClr val="205968"/>
                </a:solidFill>
                <a:latin typeface="Arial"/>
                <a:cs typeface="Arial"/>
              </a:rPr>
              <a:t> </a:t>
            </a:r>
            <a:r>
              <a:rPr sz="2000" b="1" spc="-10" dirty="0">
                <a:solidFill>
                  <a:srgbClr val="205968"/>
                </a:solidFill>
                <a:latin typeface="Arial"/>
                <a:cs typeface="Arial"/>
              </a:rPr>
              <a:t>prestador </a:t>
            </a:r>
            <a:r>
              <a:rPr sz="2000" b="1" dirty="0">
                <a:solidFill>
                  <a:srgbClr val="205968"/>
                </a:solidFill>
                <a:latin typeface="Arial"/>
                <a:cs typeface="Arial"/>
              </a:rPr>
              <a:t>de</a:t>
            </a:r>
            <a:r>
              <a:rPr sz="2000" b="1" spc="-60" dirty="0">
                <a:solidFill>
                  <a:srgbClr val="205968"/>
                </a:solidFill>
                <a:latin typeface="Arial"/>
                <a:cs typeface="Arial"/>
              </a:rPr>
              <a:t> </a:t>
            </a:r>
            <a:r>
              <a:rPr sz="2000" b="1" spc="-10" dirty="0">
                <a:solidFill>
                  <a:srgbClr val="205968"/>
                </a:solidFill>
                <a:latin typeface="Arial"/>
                <a:cs typeface="Arial"/>
              </a:rPr>
              <a:t>salud</a:t>
            </a:r>
            <a:endParaRPr sz="2000" dirty="0">
              <a:latin typeface="Arial"/>
              <a:cs typeface="Arial"/>
            </a:endParaRPr>
          </a:p>
          <a:p>
            <a:pPr algn="ctr">
              <a:lnSpc>
                <a:spcPct val="100000"/>
              </a:lnSpc>
              <a:spcBef>
                <a:spcPts val="5"/>
              </a:spcBef>
            </a:pPr>
            <a:r>
              <a:rPr sz="2000" b="1" spc="-25" dirty="0">
                <a:solidFill>
                  <a:srgbClr val="205968"/>
                </a:solidFill>
                <a:latin typeface="Arial"/>
                <a:cs typeface="Arial"/>
              </a:rPr>
              <a:t>IPS</a:t>
            </a:r>
            <a:endParaRPr sz="2000" dirty="0">
              <a:latin typeface="Arial"/>
              <a:cs typeface="Arial"/>
            </a:endParaRPr>
          </a:p>
        </p:txBody>
      </p:sp>
      <p:sp>
        <p:nvSpPr>
          <p:cNvPr id="9" name="object 8">
            <a:extLst>
              <a:ext uri="{FF2B5EF4-FFF2-40B4-BE49-F238E27FC236}">
                <a16:creationId xmlns:a16="http://schemas.microsoft.com/office/drawing/2014/main" id="{4D3D8EE3-0470-0ACE-A573-33F07211A0BA}"/>
              </a:ext>
            </a:extLst>
          </p:cNvPr>
          <p:cNvSpPr txBox="1"/>
          <p:nvPr/>
        </p:nvSpPr>
        <p:spPr>
          <a:xfrm>
            <a:off x="3271498" y="1733505"/>
            <a:ext cx="2924175" cy="1009650"/>
          </a:xfrm>
          <a:prstGeom prst="rect">
            <a:avLst/>
          </a:prstGeom>
          <a:ln w="28575">
            <a:solidFill>
              <a:srgbClr val="4F80BC"/>
            </a:solidFill>
          </a:ln>
        </p:spPr>
        <p:txBody>
          <a:bodyPr vert="horz" wrap="square" lIns="0" tIns="35560" rIns="0" bIns="0" rtlCol="0">
            <a:spAutoFit/>
          </a:bodyPr>
          <a:lstStyle/>
          <a:p>
            <a:pPr marL="143510" marR="154940" indent="21590" algn="ctr">
              <a:lnSpc>
                <a:spcPct val="100000"/>
              </a:lnSpc>
              <a:spcBef>
                <a:spcPts val="280"/>
              </a:spcBef>
            </a:pPr>
            <a:r>
              <a:rPr sz="2000" b="1" spc="-10" dirty="0">
                <a:solidFill>
                  <a:srgbClr val="205968"/>
                </a:solidFill>
                <a:latin typeface="Arial"/>
                <a:cs typeface="Arial"/>
              </a:rPr>
              <a:t>Entidades </a:t>
            </a:r>
            <a:r>
              <a:rPr sz="2000" b="1" dirty="0">
                <a:solidFill>
                  <a:srgbClr val="205968"/>
                </a:solidFill>
                <a:latin typeface="Arial"/>
                <a:cs typeface="Arial"/>
              </a:rPr>
              <a:t>Prestadoras</a:t>
            </a:r>
            <a:r>
              <a:rPr sz="2000" b="1" spc="-80" dirty="0">
                <a:solidFill>
                  <a:srgbClr val="205968"/>
                </a:solidFill>
                <a:latin typeface="Arial"/>
                <a:cs typeface="Arial"/>
              </a:rPr>
              <a:t> </a:t>
            </a:r>
            <a:r>
              <a:rPr sz="2000" b="1" dirty="0">
                <a:solidFill>
                  <a:srgbClr val="205968"/>
                </a:solidFill>
                <a:latin typeface="Arial"/>
                <a:cs typeface="Arial"/>
              </a:rPr>
              <a:t>de</a:t>
            </a:r>
            <a:r>
              <a:rPr sz="2000" b="1" spc="20" dirty="0">
                <a:solidFill>
                  <a:srgbClr val="205968"/>
                </a:solidFill>
                <a:latin typeface="Arial"/>
                <a:cs typeface="Arial"/>
              </a:rPr>
              <a:t> </a:t>
            </a:r>
            <a:r>
              <a:rPr sz="2000" b="1" spc="-20" dirty="0">
                <a:solidFill>
                  <a:srgbClr val="205968"/>
                </a:solidFill>
                <a:latin typeface="Arial"/>
                <a:cs typeface="Arial"/>
              </a:rPr>
              <a:t>Salud </a:t>
            </a:r>
            <a:r>
              <a:rPr sz="2000" b="1" spc="-25" dirty="0">
                <a:solidFill>
                  <a:srgbClr val="205968"/>
                </a:solidFill>
                <a:latin typeface="Arial"/>
                <a:cs typeface="Arial"/>
              </a:rPr>
              <a:t>EPS</a:t>
            </a:r>
            <a:endParaRPr sz="2000" dirty="0">
              <a:latin typeface="Arial"/>
              <a:cs typeface="Arial"/>
            </a:endParaRPr>
          </a:p>
        </p:txBody>
      </p:sp>
      <p:sp>
        <p:nvSpPr>
          <p:cNvPr id="10" name="object 9">
            <a:extLst>
              <a:ext uri="{FF2B5EF4-FFF2-40B4-BE49-F238E27FC236}">
                <a16:creationId xmlns:a16="http://schemas.microsoft.com/office/drawing/2014/main" id="{3BD5C7E0-C045-F355-1D91-668F54FB42F8}"/>
              </a:ext>
            </a:extLst>
          </p:cNvPr>
          <p:cNvSpPr txBox="1"/>
          <p:nvPr/>
        </p:nvSpPr>
        <p:spPr>
          <a:xfrm>
            <a:off x="6548098" y="1752555"/>
            <a:ext cx="2343150" cy="1009650"/>
          </a:xfrm>
          <a:prstGeom prst="rect">
            <a:avLst/>
          </a:prstGeom>
          <a:ln w="28575">
            <a:solidFill>
              <a:srgbClr val="4F80BC"/>
            </a:solidFill>
          </a:ln>
        </p:spPr>
        <p:txBody>
          <a:bodyPr vert="horz" wrap="square" lIns="0" tIns="34290" rIns="0" bIns="0" rtlCol="0">
            <a:spAutoFit/>
          </a:bodyPr>
          <a:lstStyle/>
          <a:p>
            <a:pPr marL="269240" marR="271145" indent="15240" algn="ctr">
              <a:lnSpc>
                <a:spcPct val="100000"/>
              </a:lnSpc>
              <a:spcBef>
                <a:spcPts val="270"/>
              </a:spcBef>
            </a:pPr>
            <a:r>
              <a:rPr sz="2000" b="1" dirty="0">
                <a:solidFill>
                  <a:srgbClr val="205968"/>
                </a:solidFill>
                <a:latin typeface="Arial"/>
                <a:cs typeface="Arial"/>
              </a:rPr>
              <a:t>Red</a:t>
            </a:r>
            <a:r>
              <a:rPr sz="2000" b="1" spc="-10" dirty="0">
                <a:solidFill>
                  <a:srgbClr val="205968"/>
                </a:solidFill>
                <a:latin typeface="Arial"/>
                <a:cs typeface="Arial"/>
              </a:rPr>
              <a:t> </a:t>
            </a:r>
            <a:r>
              <a:rPr sz="2000" b="1" dirty="0">
                <a:solidFill>
                  <a:srgbClr val="205968"/>
                </a:solidFill>
                <a:latin typeface="Arial"/>
                <a:cs typeface="Arial"/>
              </a:rPr>
              <a:t>de</a:t>
            </a:r>
            <a:r>
              <a:rPr sz="2000" b="1" spc="-55" dirty="0">
                <a:solidFill>
                  <a:srgbClr val="205968"/>
                </a:solidFill>
                <a:latin typeface="Arial"/>
                <a:cs typeface="Arial"/>
              </a:rPr>
              <a:t> </a:t>
            </a:r>
            <a:r>
              <a:rPr sz="2000" b="1" spc="-25" dirty="0">
                <a:solidFill>
                  <a:srgbClr val="205968"/>
                </a:solidFill>
                <a:latin typeface="Arial"/>
                <a:cs typeface="Arial"/>
              </a:rPr>
              <a:t>IPS </a:t>
            </a:r>
            <a:r>
              <a:rPr sz="2000" b="1" dirty="0">
                <a:solidFill>
                  <a:srgbClr val="205968"/>
                </a:solidFill>
                <a:latin typeface="Arial"/>
                <a:cs typeface="Arial"/>
              </a:rPr>
              <a:t>contratada</a:t>
            </a:r>
            <a:r>
              <a:rPr sz="2000" b="1" spc="-40" dirty="0">
                <a:solidFill>
                  <a:srgbClr val="205968"/>
                </a:solidFill>
                <a:latin typeface="Arial"/>
                <a:cs typeface="Arial"/>
              </a:rPr>
              <a:t> </a:t>
            </a:r>
            <a:r>
              <a:rPr sz="2000" b="1" spc="-25" dirty="0">
                <a:solidFill>
                  <a:srgbClr val="205968"/>
                </a:solidFill>
                <a:latin typeface="Arial"/>
                <a:cs typeface="Arial"/>
              </a:rPr>
              <a:t>por ARL</a:t>
            </a:r>
            <a:endParaRPr sz="2000" dirty="0">
              <a:latin typeface="Arial"/>
              <a:cs typeface="Arial"/>
            </a:endParaRPr>
          </a:p>
        </p:txBody>
      </p:sp>
      <p:sp>
        <p:nvSpPr>
          <p:cNvPr id="11" name="object 10">
            <a:extLst>
              <a:ext uri="{FF2B5EF4-FFF2-40B4-BE49-F238E27FC236}">
                <a16:creationId xmlns:a16="http://schemas.microsoft.com/office/drawing/2014/main" id="{14B1A15D-06B9-2414-88E4-BFFC303CB96B}"/>
              </a:ext>
            </a:extLst>
          </p:cNvPr>
          <p:cNvSpPr txBox="1"/>
          <p:nvPr/>
        </p:nvSpPr>
        <p:spPr>
          <a:xfrm>
            <a:off x="345805" y="4181379"/>
            <a:ext cx="2522220" cy="754694"/>
          </a:xfrm>
          <a:prstGeom prst="rect">
            <a:avLst/>
          </a:prstGeom>
        </p:spPr>
        <p:txBody>
          <a:bodyPr vert="horz" wrap="square" lIns="0" tIns="15875" rIns="0" bIns="0" rtlCol="0">
            <a:spAutoFit/>
          </a:bodyPr>
          <a:lstStyle/>
          <a:p>
            <a:pPr marL="298450" marR="5080" indent="-286385">
              <a:lnSpc>
                <a:spcPct val="100000"/>
              </a:lnSpc>
              <a:spcBef>
                <a:spcPts val="125"/>
              </a:spcBef>
              <a:buFont typeface="Wingdings"/>
              <a:buChar char=""/>
              <a:tabLst>
                <a:tab pos="298450" algn="l"/>
              </a:tabLst>
            </a:pPr>
            <a:r>
              <a:rPr sz="1600" dirty="0">
                <a:solidFill>
                  <a:srgbClr val="205968"/>
                </a:solidFill>
                <a:latin typeface="Arial MT"/>
                <a:cs typeface="Arial MT"/>
              </a:rPr>
              <a:t>Cualquier</a:t>
            </a:r>
            <a:r>
              <a:rPr sz="1600" spc="-75" dirty="0">
                <a:solidFill>
                  <a:srgbClr val="205968"/>
                </a:solidFill>
                <a:latin typeface="Arial MT"/>
                <a:cs typeface="Arial MT"/>
              </a:rPr>
              <a:t> </a:t>
            </a:r>
            <a:r>
              <a:rPr sz="1600" dirty="0">
                <a:solidFill>
                  <a:srgbClr val="205968"/>
                </a:solidFill>
                <a:latin typeface="Arial MT"/>
                <a:cs typeface="Arial MT"/>
              </a:rPr>
              <a:t>IPS</a:t>
            </a:r>
            <a:r>
              <a:rPr sz="1600" spc="5" dirty="0">
                <a:solidFill>
                  <a:srgbClr val="205968"/>
                </a:solidFill>
                <a:latin typeface="Arial MT"/>
                <a:cs typeface="Arial MT"/>
              </a:rPr>
              <a:t> </a:t>
            </a:r>
            <a:r>
              <a:rPr sz="1600" spc="-20" dirty="0">
                <a:solidFill>
                  <a:srgbClr val="205968"/>
                </a:solidFill>
                <a:latin typeface="Arial MT"/>
                <a:cs typeface="Arial MT"/>
              </a:rPr>
              <a:t>debe </a:t>
            </a:r>
            <a:r>
              <a:rPr sz="1600" dirty="0">
                <a:solidFill>
                  <a:srgbClr val="205968"/>
                </a:solidFill>
                <a:latin typeface="Arial MT"/>
                <a:cs typeface="Arial MT"/>
              </a:rPr>
              <a:t>prestar</a:t>
            </a:r>
            <a:r>
              <a:rPr sz="1600" spc="-60" dirty="0">
                <a:solidFill>
                  <a:srgbClr val="205968"/>
                </a:solidFill>
                <a:latin typeface="Arial MT"/>
                <a:cs typeface="Arial MT"/>
              </a:rPr>
              <a:t> </a:t>
            </a:r>
            <a:r>
              <a:rPr sz="1600" spc="-10" dirty="0">
                <a:solidFill>
                  <a:srgbClr val="205968"/>
                </a:solidFill>
                <a:latin typeface="Arial MT"/>
                <a:cs typeface="Arial MT"/>
              </a:rPr>
              <a:t>atención </a:t>
            </a:r>
            <a:r>
              <a:rPr sz="1600" dirty="0">
                <a:solidFill>
                  <a:srgbClr val="205968"/>
                </a:solidFill>
                <a:latin typeface="Arial MT"/>
                <a:cs typeface="Arial MT"/>
              </a:rPr>
              <a:t>inicial</a:t>
            </a:r>
            <a:r>
              <a:rPr sz="1600" spc="-90" dirty="0">
                <a:solidFill>
                  <a:srgbClr val="205968"/>
                </a:solidFill>
                <a:latin typeface="Arial MT"/>
                <a:cs typeface="Arial MT"/>
              </a:rPr>
              <a:t> </a:t>
            </a:r>
            <a:r>
              <a:rPr sz="1600" dirty="0">
                <a:solidFill>
                  <a:srgbClr val="205968"/>
                </a:solidFill>
                <a:latin typeface="Arial MT"/>
                <a:cs typeface="Arial MT"/>
              </a:rPr>
              <a:t>de</a:t>
            </a:r>
            <a:r>
              <a:rPr sz="1600" spc="-5" dirty="0">
                <a:solidFill>
                  <a:srgbClr val="205968"/>
                </a:solidFill>
                <a:latin typeface="Arial MT"/>
                <a:cs typeface="Arial MT"/>
              </a:rPr>
              <a:t> </a:t>
            </a:r>
            <a:r>
              <a:rPr sz="1600" spc="-10" dirty="0">
                <a:solidFill>
                  <a:srgbClr val="205968"/>
                </a:solidFill>
                <a:latin typeface="Arial MT"/>
                <a:cs typeface="Arial MT"/>
              </a:rPr>
              <a:t>urgencia</a:t>
            </a:r>
            <a:endParaRPr sz="1600" dirty="0">
              <a:latin typeface="Arial MT"/>
              <a:cs typeface="Arial MT"/>
            </a:endParaRPr>
          </a:p>
        </p:txBody>
      </p:sp>
      <p:sp>
        <p:nvSpPr>
          <p:cNvPr id="12" name="object 11">
            <a:extLst>
              <a:ext uri="{FF2B5EF4-FFF2-40B4-BE49-F238E27FC236}">
                <a16:creationId xmlns:a16="http://schemas.microsoft.com/office/drawing/2014/main" id="{FBF6EB95-37C3-B504-4C1B-68573D8FCF7C}"/>
              </a:ext>
            </a:extLst>
          </p:cNvPr>
          <p:cNvSpPr txBox="1"/>
          <p:nvPr/>
        </p:nvSpPr>
        <p:spPr>
          <a:xfrm>
            <a:off x="3082654" y="4209149"/>
            <a:ext cx="2978691" cy="754694"/>
          </a:xfrm>
          <a:prstGeom prst="rect">
            <a:avLst/>
          </a:prstGeom>
        </p:spPr>
        <p:txBody>
          <a:bodyPr vert="horz" wrap="square" lIns="0" tIns="15875" rIns="0" bIns="0" rtlCol="0">
            <a:spAutoFit/>
          </a:bodyPr>
          <a:lstStyle/>
          <a:p>
            <a:pPr marL="298450" indent="-285750">
              <a:lnSpc>
                <a:spcPct val="100000"/>
              </a:lnSpc>
              <a:spcBef>
                <a:spcPts val="125"/>
              </a:spcBef>
              <a:buFont typeface="Wingdings"/>
              <a:buChar char=""/>
              <a:tabLst>
                <a:tab pos="298450" algn="l"/>
                <a:tab pos="1175385" algn="l"/>
              </a:tabLst>
            </a:pPr>
            <a:r>
              <a:rPr sz="1600" spc="-25" dirty="0">
                <a:solidFill>
                  <a:srgbClr val="205968"/>
                </a:solidFill>
                <a:latin typeface="Arial MT"/>
                <a:cs typeface="Arial MT"/>
              </a:rPr>
              <a:t>La</a:t>
            </a:r>
            <a:r>
              <a:rPr sz="1600" dirty="0">
                <a:solidFill>
                  <a:srgbClr val="205968"/>
                </a:solidFill>
                <a:latin typeface="Arial MT"/>
                <a:cs typeface="Arial MT"/>
              </a:rPr>
              <a:t>	</a:t>
            </a:r>
            <a:r>
              <a:rPr sz="1600" spc="-25" dirty="0">
                <a:solidFill>
                  <a:srgbClr val="205968"/>
                </a:solidFill>
                <a:latin typeface="Arial MT"/>
                <a:cs typeface="Arial MT"/>
              </a:rPr>
              <a:t>EPS</a:t>
            </a:r>
            <a:r>
              <a:rPr lang="es-ES" sz="1600" spc="-25" dirty="0">
                <a:solidFill>
                  <a:srgbClr val="205968"/>
                </a:solidFill>
                <a:latin typeface="Arial MT"/>
                <a:cs typeface="Arial MT"/>
              </a:rPr>
              <a:t>  del trabajador debe prestar los servicios de salud que se requieran  </a:t>
            </a:r>
            <a:endParaRPr sz="1600" dirty="0">
              <a:latin typeface="Arial MT"/>
              <a:cs typeface="Arial MT"/>
            </a:endParaRPr>
          </a:p>
        </p:txBody>
      </p:sp>
      <p:sp>
        <p:nvSpPr>
          <p:cNvPr id="18" name="object 11">
            <a:extLst>
              <a:ext uri="{FF2B5EF4-FFF2-40B4-BE49-F238E27FC236}">
                <a16:creationId xmlns:a16="http://schemas.microsoft.com/office/drawing/2014/main" id="{39CB6B56-3068-E578-2F2D-086853732752}"/>
              </a:ext>
            </a:extLst>
          </p:cNvPr>
          <p:cNvSpPr txBox="1"/>
          <p:nvPr/>
        </p:nvSpPr>
        <p:spPr>
          <a:xfrm>
            <a:off x="6095999" y="3882987"/>
            <a:ext cx="2978691" cy="1013739"/>
          </a:xfrm>
          <a:prstGeom prst="rect">
            <a:avLst/>
          </a:prstGeom>
        </p:spPr>
        <p:txBody>
          <a:bodyPr vert="horz" wrap="square" lIns="0" tIns="15875" rIns="0" bIns="0" rtlCol="0">
            <a:spAutoFit/>
          </a:bodyPr>
          <a:lstStyle/>
          <a:p>
            <a:pPr marL="298450" indent="-285750">
              <a:lnSpc>
                <a:spcPct val="100000"/>
              </a:lnSpc>
              <a:spcBef>
                <a:spcPts val="125"/>
              </a:spcBef>
              <a:buFont typeface="Wingdings"/>
              <a:buChar char=""/>
              <a:tabLst>
                <a:tab pos="298450" algn="l"/>
                <a:tab pos="1175385" algn="l"/>
              </a:tabLst>
            </a:pPr>
            <a:r>
              <a:rPr lang="es-ES" sz="1600" spc="-25" dirty="0">
                <a:solidFill>
                  <a:srgbClr val="205968"/>
                </a:solidFill>
                <a:latin typeface="Arial MT"/>
                <a:cs typeface="Arial MT"/>
              </a:rPr>
              <a:t>Tratamientos de rehabilitación profesional.</a:t>
            </a:r>
          </a:p>
          <a:p>
            <a:pPr marL="298450" indent="-285750">
              <a:lnSpc>
                <a:spcPct val="100000"/>
              </a:lnSpc>
              <a:spcBef>
                <a:spcPts val="125"/>
              </a:spcBef>
              <a:buFont typeface="Wingdings"/>
              <a:buChar char=""/>
              <a:tabLst>
                <a:tab pos="298450" algn="l"/>
                <a:tab pos="1175385" algn="l"/>
              </a:tabLst>
            </a:pPr>
            <a:r>
              <a:rPr lang="es-ES" sz="1600" spc="-25" dirty="0">
                <a:solidFill>
                  <a:srgbClr val="205968"/>
                </a:solidFill>
                <a:latin typeface="Arial MT"/>
                <a:cs typeface="Arial MT"/>
              </a:rPr>
              <a:t>Servicios de medicina ocupacional</a:t>
            </a:r>
          </a:p>
        </p:txBody>
      </p:sp>
      <p:sp>
        <p:nvSpPr>
          <p:cNvPr id="19" name="CuadroTexto 18">
            <a:extLst>
              <a:ext uri="{FF2B5EF4-FFF2-40B4-BE49-F238E27FC236}">
                <a16:creationId xmlns:a16="http://schemas.microsoft.com/office/drawing/2014/main" id="{7F4EF348-2CCD-2A94-C779-9E877B340DE9}"/>
              </a:ext>
            </a:extLst>
          </p:cNvPr>
          <p:cNvSpPr txBox="1"/>
          <p:nvPr/>
        </p:nvSpPr>
        <p:spPr>
          <a:xfrm>
            <a:off x="975359" y="844448"/>
            <a:ext cx="7705002" cy="584775"/>
          </a:xfrm>
          <a:prstGeom prst="rect">
            <a:avLst/>
          </a:prstGeom>
          <a:noFill/>
        </p:spPr>
        <p:txBody>
          <a:bodyPr wrap="square" rtlCol="0">
            <a:spAutoFit/>
          </a:bodyPr>
          <a:lstStyle/>
          <a:p>
            <a:r>
              <a:rPr lang="es-ES" sz="1600" dirty="0"/>
              <a:t>Los gastos de los servicios de salud prestados y que tengan	relación directa con la atención del ATEL, están a cargo de la ARL</a:t>
            </a:r>
            <a:endParaRPr lang="es-CO" sz="1600" dirty="0"/>
          </a:p>
        </p:txBody>
      </p:sp>
    </p:spTree>
    <p:extLst>
      <p:ext uri="{BB962C8B-B14F-4D97-AF65-F5344CB8AC3E}">
        <p14:creationId xmlns:p14="http://schemas.microsoft.com/office/powerpoint/2010/main" val="392129577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9783512-0E65-41E4-A3F5-1CBA81BD1196}"/>
              </a:ext>
            </a:extLst>
          </p:cNvPr>
          <p:cNvSpPr>
            <a:spLocks noGrp="1"/>
          </p:cNvSpPr>
          <p:nvPr>
            <p:ph type="title"/>
          </p:nvPr>
        </p:nvSpPr>
        <p:spPr>
          <a:xfrm>
            <a:off x="479368" y="101266"/>
            <a:ext cx="6780830" cy="1492200"/>
          </a:xfrm>
        </p:spPr>
        <p:txBody>
          <a:bodyPr/>
          <a:lstStyle/>
          <a:p>
            <a:r>
              <a:rPr lang="es-MX" b="1" dirty="0"/>
              <a:t>Prestaciones del Sistema general de riesgos laborales Generales Cubiertas</a:t>
            </a:r>
            <a:endParaRPr lang="en-US" b="1" dirty="0"/>
          </a:p>
        </p:txBody>
      </p:sp>
      <p:sp>
        <p:nvSpPr>
          <p:cNvPr id="10" name="Google Shape;1571;p53">
            <a:extLst>
              <a:ext uri="{FF2B5EF4-FFF2-40B4-BE49-F238E27FC236}">
                <a16:creationId xmlns:a16="http://schemas.microsoft.com/office/drawing/2014/main" id="{A0028D88-57C2-4556-8459-1DF6A3971B12}"/>
              </a:ext>
            </a:extLst>
          </p:cNvPr>
          <p:cNvSpPr/>
          <p:nvPr/>
        </p:nvSpPr>
        <p:spPr>
          <a:xfrm flipH="1">
            <a:off x="104619" y="2260243"/>
            <a:ext cx="8934762" cy="2483145"/>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endParaRPr lang="es-CO" sz="1600" dirty="0">
              <a:solidFill>
                <a:schemeClr val="tx1">
                  <a:lumMod val="50000"/>
                </a:schemeClr>
              </a:solidFill>
              <a:latin typeface="Alegreya Sans ExtraBold"/>
            </a:endParaRPr>
          </a:p>
        </p:txBody>
      </p:sp>
      <p:sp>
        <p:nvSpPr>
          <p:cNvPr id="13" name="CuadroTexto 12">
            <a:extLst>
              <a:ext uri="{FF2B5EF4-FFF2-40B4-BE49-F238E27FC236}">
                <a16:creationId xmlns:a16="http://schemas.microsoft.com/office/drawing/2014/main" id="{4287A60A-3BDC-44CD-B590-424F22FD87AA}"/>
              </a:ext>
            </a:extLst>
          </p:cNvPr>
          <p:cNvSpPr txBox="1"/>
          <p:nvPr/>
        </p:nvSpPr>
        <p:spPr>
          <a:xfrm>
            <a:off x="242966" y="2302628"/>
            <a:ext cx="8434310" cy="2800767"/>
          </a:xfrm>
          <a:prstGeom prst="rect">
            <a:avLst/>
          </a:prstGeom>
          <a:noFill/>
        </p:spPr>
        <p:txBody>
          <a:bodyPr wrap="square" numCol="2">
            <a:spAutoFit/>
          </a:bodyPr>
          <a:lstStyle/>
          <a:p>
            <a:pPr algn="just"/>
            <a:r>
              <a:rPr lang="es-ES" sz="1100" dirty="0"/>
              <a:t>Ante un accidente trabajo o de una enfermedad catalogada como laboral el trabajador tiene derecho a:</a:t>
            </a:r>
          </a:p>
          <a:p>
            <a:pPr marL="171450" indent="-171450" algn="just">
              <a:buFont typeface="Arial" panose="020B0604020202020204" pitchFamily="34" charset="0"/>
              <a:buChar char="•"/>
            </a:pPr>
            <a:endParaRPr lang="es-ES" sz="1100" b="1" dirty="0"/>
          </a:p>
          <a:p>
            <a:pPr marL="171450" indent="-171450" algn="just">
              <a:buFont typeface="Arial" panose="020B0604020202020204" pitchFamily="34" charset="0"/>
              <a:buChar char="•"/>
            </a:pPr>
            <a:r>
              <a:rPr lang="es-ES" sz="1100" b="1" dirty="0"/>
              <a:t>PRESTACIONES ASISTENCIALES</a:t>
            </a:r>
          </a:p>
          <a:p>
            <a:pPr marL="171450" indent="-171450" algn="just">
              <a:buFont typeface="Arial" panose="020B0604020202020204" pitchFamily="34" charset="0"/>
              <a:buChar char="•"/>
            </a:pPr>
            <a:endParaRPr lang="es-ES" sz="1100" dirty="0"/>
          </a:p>
          <a:p>
            <a:pPr algn="just"/>
            <a:r>
              <a:rPr lang="es-ES" sz="1100" dirty="0"/>
              <a:t>Prestación asistencia médica quirúrgica terapéutica y farmacéutica</a:t>
            </a:r>
          </a:p>
          <a:p>
            <a:pPr algn="just"/>
            <a:r>
              <a:rPr lang="es-ES" sz="1100" dirty="0"/>
              <a:t>Servicios de hospitalización</a:t>
            </a:r>
          </a:p>
          <a:p>
            <a:pPr algn="just"/>
            <a:r>
              <a:rPr lang="es-ES" sz="1100" dirty="0"/>
              <a:t>Servicios odontológicos</a:t>
            </a:r>
          </a:p>
          <a:p>
            <a:pPr algn="just"/>
            <a:r>
              <a:rPr lang="es-ES" sz="1100" dirty="0"/>
              <a:t>Suministro de medicamentos</a:t>
            </a:r>
          </a:p>
          <a:p>
            <a:pPr algn="just"/>
            <a:r>
              <a:rPr lang="es-ES" sz="1100" dirty="0"/>
              <a:t>Servicios auxiliares de diagnóstico</a:t>
            </a:r>
          </a:p>
          <a:p>
            <a:pPr algn="just"/>
            <a:r>
              <a:rPr lang="es-ES" sz="1100" dirty="0"/>
              <a:t>Tratamiento prótesis, hipótesis, su reparación y reposición</a:t>
            </a:r>
          </a:p>
          <a:p>
            <a:pPr algn="just"/>
            <a:r>
              <a:rPr lang="es-ES" sz="1100" dirty="0"/>
              <a:t>Rehabilitación física</a:t>
            </a:r>
          </a:p>
          <a:p>
            <a:pPr algn="just"/>
            <a:r>
              <a:rPr lang="es-ES" sz="1100" dirty="0"/>
              <a:t>Gastos de traslado</a:t>
            </a:r>
          </a:p>
          <a:p>
            <a:pPr algn="just"/>
            <a:endParaRPr lang="es-ES" sz="1100" dirty="0"/>
          </a:p>
          <a:p>
            <a:pPr algn="just"/>
            <a:endParaRPr lang="es-ES" sz="1100" dirty="0"/>
          </a:p>
          <a:p>
            <a:pPr algn="just"/>
            <a:endParaRPr lang="es-ES" sz="1100" dirty="0"/>
          </a:p>
          <a:p>
            <a:pPr algn="just"/>
            <a:endParaRPr lang="es-ES" sz="1100" dirty="0"/>
          </a:p>
          <a:p>
            <a:pPr marL="171450" indent="-171450" algn="just">
              <a:buFont typeface="Arial" panose="020B0604020202020204" pitchFamily="34" charset="0"/>
              <a:buChar char="•"/>
            </a:pPr>
            <a:endParaRPr lang="es-ES" sz="1100" b="1" dirty="0"/>
          </a:p>
          <a:p>
            <a:pPr marL="542925" algn="just">
              <a:buFont typeface="Arial" panose="020B0604020202020204" pitchFamily="34" charset="0"/>
              <a:buChar char="•"/>
            </a:pPr>
            <a:r>
              <a:rPr lang="es-ES" sz="1100" b="1" dirty="0"/>
              <a:t>PRESTACIONES ECONÓMICAS</a:t>
            </a:r>
          </a:p>
          <a:p>
            <a:pPr marL="542925" algn="just"/>
            <a:endParaRPr lang="es-ES" sz="1100" b="1" dirty="0"/>
          </a:p>
          <a:p>
            <a:pPr marL="542925" algn="just"/>
            <a:r>
              <a:rPr lang="es-ES" sz="1100" dirty="0"/>
              <a:t>Subsidio por incapacidad temporal</a:t>
            </a:r>
          </a:p>
          <a:p>
            <a:pPr marL="542925" algn="just"/>
            <a:r>
              <a:rPr lang="es-ES" sz="1100" dirty="0"/>
              <a:t>Indemnización por incapacidad permanente parcial</a:t>
            </a:r>
          </a:p>
          <a:p>
            <a:pPr marL="542925" algn="just"/>
            <a:r>
              <a:rPr lang="es-ES" sz="1100" dirty="0"/>
              <a:t>Pensión de Invalidez</a:t>
            </a:r>
          </a:p>
          <a:p>
            <a:pPr marL="542925" algn="just"/>
            <a:r>
              <a:rPr lang="es-ES" sz="1100" dirty="0"/>
              <a:t>Pensión de Sobrevivientes</a:t>
            </a:r>
          </a:p>
          <a:p>
            <a:pPr marL="542925" algn="just"/>
            <a:r>
              <a:rPr lang="es-ES" sz="1100" dirty="0"/>
              <a:t>Auxilio funerario</a:t>
            </a:r>
          </a:p>
          <a:p>
            <a:pPr algn="just"/>
            <a:endParaRPr lang="es-ES" sz="6000" dirty="0"/>
          </a:p>
        </p:txBody>
      </p:sp>
    </p:spTree>
    <p:extLst>
      <p:ext uri="{BB962C8B-B14F-4D97-AF65-F5344CB8AC3E}">
        <p14:creationId xmlns:p14="http://schemas.microsoft.com/office/powerpoint/2010/main" val="195106006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514350" y="1888236"/>
            <a:ext cx="4093369" cy="2793072"/>
          </a:xfrm>
          <a:prstGeom prst="rect">
            <a:avLst/>
          </a:prstGeom>
          <a:solidFill>
            <a:srgbClr val="BCD6ED"/>
          </a:solidFill>
        </p:spPr>
        <p:txBody>
          <a:bodyPr vert="horz" wrap="square" lIns="0" tIns="22860" rIns="0" bIns="0" rtlCol="0">
            <a:spAutoFit/>
          </a:bodyPr>
          <a:lstStyle/>
          <a:p>
            <a:pPr marL="282893" indent="-214789">
              <a:spcBef>
                <a:spcPts val="180"/>
              </a:spcBef>
              <a:buClr>
                <a:srgbClr val="FFFFFF"/>
              </a:buClr>
              <a:buFont typeface="Tahoma"/>
              <a:buChar char="►"/>
              <a:tabLst>
                <a:tab pos="282893" algn="l"/>
              </a:tabLst>
            </a:pPr>
            <a:r>
              <a:rPr sz="1500" spc="-19" dirty="0">
                <a:latin typeface="Calibri Light"/>
                <a:cs typeface="Calibri Light"/>
              </a:rPr>
              <a:t>Procurar</a:t>
            </a:r>
            <a:r>
              <a:rPr sz="1500" spc="-45" dirty="0">
                <a:latin typeface="Calibri Light"/>
                <a:cs typeface="Calibri Light"/>
              </a:rPr>
              <a:t> </a:t>
            </a:r>
            <a:r>
              <a:rPr sz="1500" dirty="0">
                <a:latin typeface="Calibri Light"/>
                <a:cs typeface="Calibri Light"/>
              </a:rPr>
              <a:t>el</a:t>
            </a:r>
            <a:r>
              <a:rPr sz="1500" spc="-19" dirty="0">
                <a:latin typeface="Calibri Light"/>
                <a:cs typeface="Calibri Light"/>
              </a:rPr>
              <a:t> </a:t>
            </a:r>
            <a:r>
              <a:rPr sz="1500" spc="-8" dirty="0">
                <a:latin typeface="Calibri Light"/>
                <a:cs typeface="Calibri Light"/>
              </a:rPr>
              <a:t>cuidado</a:t>
            </a:r>
            <a:r>
              <a:rPr sz="1500" spc="-53" dirty="0">
                <a:latin typeface="Calibri Light"/>
                <a:cs typeface="Calibri Light"/>
              </a:rPr>
              <a:t> </a:t>
            </a:r>
            <a:r>
              <a:rPr sz="1500" spc="-15" dirty="0">
                <a:latin typeface="Calibri Light"/>
                <a:cs typeface="Calibri Light"/>
              </a:rPr>
              <a:t>integral</a:t>
            </a:r>
            <a:r>
              <a:rPr sz="1500" spc="-41" dirty="0">
                <a:latin typeface="Calibri Light"/>
                <a:cs typeface="Calibri Light"/>
              </a:rPr>
              <a:t> </a:t>
            </a:r>
            <a:r>
              <a:rPr sz="1500" dirty="0">
                <a:latin typeface="Calibri Light"/>
                <a:cs typeface="Calibri Light"/>
              </a:rPr>
              <a:t>de</a:t>
            </a:r>
            <a:r>
              <a:rPr sz="1500" spc="-23" dirty="0">
                <a:latin typeface="Calibri Light"/>
                <a:cs typeface="Calibri Light"/>
              </a:rPr>
              <a:t> </a:t>
            </a:r>
            <a:r>
              <a:rPr sz="1500" dirty="0">
                <a:latin typeface="Calibri Light"/>
                <a:cs typeface="Calibri Light"/>
              </a:rPr>
              <a:t>su</a:t>
            </a:r>
            <a:r>
              <a:rPr sz="1500" spc="-19" dirty="0">
                <a:latin typeface="Calibri Light"/>
                <a:cs typeface="Calibri Light"/>
              </a:rPr>
              <a:t> </a:t>
            </a:r>
            <a:r>
              <a:rPr sz="1500" spc="-8" dirty="0">
                <a:latin typeface="Calibri Light"/>
                <a:cs typeface="Calibri Light"/>
              </a:rPr>
              <a:t>salud.</a:t>
            </a:r>
            <a:endParaRPr sz="1500" dirty="0">
              <a:latin typeface="Calibri Light"/>
              <a:cs typeface="Calibri Light"/>
            </a:endParaRPr>
          </a:p>
          <a:p>
            <a:pPr marL="281940" marR="60960" indent="-214313" algn="just">
              <a:spcBef>
                <a:spcPts val="1800"/>
              </a:spcBef>
              <a:buClr>
                <a:srgbClr val="FFFFFF"/>
              </a:buClr>
              <a:buFont typeface="Tahoma"/>
              <a:buChar char="►"/>
              <a:tabLst>
                <a:tab pos="282893" algn="l"/>
              </a:tabLst>
            </a:pPr>
            <a:r>
              <a:rPr sz="1500" dirty="0">
                <a:latin typeface="Calibri Light"/>
                <a:cs typeface="Calibri Light"/>
              </a:rPr>
              <a:t>Suministrar</a:t>
            </a:r>
            <a:r>
              <a:rPr sz="1500" spc="161" dirty="0">
                <a:latin typeface="Calibri Light"/>
                <a:cs typeface="Calibri Light"/>
              </a:rPr>
              <a:t> </a:t>
            </a:r>
            <a:r>
              <a:rPr sz="1500" dirty="0">
                <a:latin typeface="Calibri Light"/>
                <a:cs typeface="Calibri Light"/>
              </a:rPr>
              <a:t>información</a:t>
            </a:r>
            <a:r>
              <a:rPr sz="1500" spc="150" dirty="0">
                <a:latin typeface="Calibri Light"/>
                <a:cs typeface="Calibri Light"/>
              </a:rPr>
              <a:t> </a:t>
            </a:r>
            <a:r>
              <a:rPr sz="1500" dirty="0">
                <a:latin typeface="Calibri Light"/>
                <a:cs typeface="Calibri Light"/>
              </a:rPr>
              <a:t>clara,</a:t>
            </a:r>
            <a:r>
              <a:rPr sz="1500" spc="169" dirty="0">
                <a:latin typeface="Calibri Light"/>
                <a:cs typeface="Calibri Light"/>
              </a:rPr>
              <a:t> </a:t>
            </a:r>
            <a:r>
              <a:rPr sz="1500" dirty="0">
                <a:latin typeface="Calibri Light"/>
                <a:cs typeface="Calibri Light"/>
              </a:rPr>
              <a:t>veraz</a:t>
            </a:r>
            <a:r>
              <a:rPr sz="1500" spc="161" dirty="0">
                <a:latin typeface="Calibri Light"/>
                <a:cs typeface="Calibri Light"/>
              </a:rPr>
              <a:t> </a:t>
            </a:r>
            <a:r>
              <a:rPr sz="1500" dirty="0">
                <a:latin typeface="Calibri Light"/>
                <a:cs typeface="Calibri Light"/>
              </a:rPr>
              <a:t>y</a:t>
            </a:r>
            <a:r>
              <a:rPr sz="1500" spc="150" dirty="0">
                <a:latin typeface="Calibri Light"/>
                <a:cs typeface="Calibri Light"/>
              </a:rPr>
              <a:t> </a:t>
            </a:r>
            <a:r>
              <a:rPr sz="1500" spc="-8" dirty="0">
                <a:latin typeface="Calibri Light"/>
                <a:cs typeface="Calibri Light"/>
              </a:rPr>
              <a:t>completa 	sobre</a:t>
            </a:r>
            <a:r>
              <a:rPr sz="1500" spc="-45" dirty="0">
                <a:latin typeface="Calibri Light"/>
                <a:cs typeface="Calibri Light"/>
              </a:rPr>
              <a:t> </a:t>
            </a:r>
            <a:r>
              <a:rPr sz="1500" dirty="0">
                <a:latin typeface="Calibri Light"/>
                <a:cs typeface="Calibri Light"/>
              </a:rPr>
              <a:t>su</a:t>
            </a:r>
            <a:r>
              <a:rPr sz="1500" spc="-30" dirty="0">
                <a:latin typeface="Calibri Light"/>
                <a:cs typeface="Calibri Light"/>
              </a:rPr>
              <a:t> </a:t>
            </a:r>
            <a:r>
              <a:rPr sz="1500" spc="-15" dirty="0">
                <a:latin typeface="Calibri Light"/>
                <a:cs typeface="Calibri Light"/>
              </a:rPr>
              <a:t>estado</a:t>
            </a:r>
            <a:r>
              <a:rPr sz="1500" spc="-53" dirty="0">
                <a:latin typeface="Calibri Light"/>
                <a:cs typeface="Calibri Light"/>
              </a:rPr>
              <a:t> </a:t>
            </a:r>
            <a:r>
              <a:rPr sz="1500" dirty="0">
                <a:latin typeface="Calibri Light"/>
                <a:cs typeface="Calibri Light"/>
              </a:rPr>
              <a:t>de</a:t>
            </a:r>
            <a:r>
              <a:rPr sz="1500" spc="-30" dirty="0">
                <a:latin typeface="Calibri Light"/>
                <a:cs typeface="Calibri Light"/>
              </a:rPr>
              <a:t> </a:t>
            </a:r>
            <a:r>
              <a:rPr sz="1500" spc="-15" dirty="0">
                <a:latin typeface="Calibri Light"/>
                <a:cs typeface="Calibri Light"/>
              </a:rPr>
              <a:t>salud</a:t>
            </a:r>
            <a:endParaRPr sz="1500" dirty="0">
              <a:latin typeface="Calibri Light"/>
              <a:cs typeface="Calibri Light"/>
            </a:endParaRPr>
          </a:p>
          <a:p>
            <a:pPr marL="281940" marR="60960" indent="-214313" algn="just">
              <a:spcBef>
                <a:spcPts val="1804"/>
              </a:spcBef>
              <a:buClr>
                <a:srgbClr val="FFFFFF"/>
              </a:buClr>
              <a:buFont typeface="Tahoma"/>
              <a:buChar char="►"/>
              <a:tabLst>
                <a:tab pos="282893" algn="l"/>
              </a:tabLst>
            </a:pPr>
            <a:r>
              <a:rPr sz="1500" dirty="0">
                <a:latin typeface="Calibri Light"/>
                <a:cs typeface="Calibri Light"/>
              </a:rPr>
              <a:t>Colaborar</a:t>
            </a:r>
            <a:r>
              <a:rPr sz="1500" spc="30" dirty="0">
                <a:latin typeface="Calibri Light"/>
                <a:cs typeface="Calibri Light"/>
              </a:rPr>
              <a:t>  </a:t>
            </a:r>
            <a:r>
              <a:rPr sz="1500" dirty="0">
                <a:latin typeface="Calibri Light"/>
                <a:cs typeface="Calibri Light"/>
              </a:rPr>
              <a:t>y</a:t>
            </a:r>
            <a:r>
              <a:rPr sz="1500" spc="26" dirty="0">
                <a:latin typeface="Calibri Light"/>
                <a:cs typeface="Calibri Light"/>
              </a:rPr>
              <a:t>  </a:t>
            </a:r>
            <a:r>
              <a:rPr sz="1500" dirty="0">
                <a:latin typeface="Calibri Light"/>
                <a:cs typeface="Calibri Light"/>
              </a:rPr>
              <a:t>velar</a:t>
            </a:r>
            <a:r>
              <a:rPr sz="1500" spc="34" dirty="0">
                <a:latin typeface="Calibri Light"/>
                <a:cs typeface="Calibri Light"/>
              </a:rPr>
              <a:t>  </a:t>
            </a:r>
            <a:r>
              <a:rPr sz="1500" dirty="0">
                <a:latin typeface="Calibri Light"/>
                <a:cs typeface="Calibri Light"/>
              </a:rPr>
              <a:t>por</a:t>
            </a:r>
            <a:r>
              <a:rPr sz="1500" spc="30" dirty="0">
                <a:latin typeface="Calibri Light"/>
                <a:cs typeface="Calibri Light"/>
              </a:rPr>
              <a:t>  </a:t>
            </a:r>
            <a:r>
              <a:rPr sz="1500" dirty="0">
                <a:latin typeface="Calibri Light"/>
                <a:cs typeface="Calibri Light"/>
              </a:rPr>
              <a:t>el</a:t>
            </a:r>
            <a:r>
              <a:rPr sz="1500" spc="34" dirty="0">
                <a:latin typeface="Calibri Light"/>
                <a:cs typeface="Calibri Light"/>
              </a:rPr>
              <a:t>  </a:t>
            </a:r>
            <a:r>
              <a:rPr sz="1500" dirty="0">
                <a:latin typeface="Calibri Light"/>
                <a:cs typeface="Calibri Light"/>
              </a:rPr>
              <a:t>cumplimiento</a:t>
            </a:r>
            <a:r>
              <a:rPr sz="1500" spc="30" dirty="0">
                <a:latin typeface="Calibri Light"/>
                <a:cs typeface="Calibri Light"/>
              </a:rPr>
              <a:t>  </a:t>
            </a:r>
            <a:r>
              <a:rPr sz="1500" dirty="0">
                <a:latin typeface="Calibri Light"/>
                <a:cs typeface="Calibri Light"/>
              </a:rPr>
              <a:t>de</a:t>
            </a:r>
            <a:r>
              <a:rPr sz="1500" spc="26" dirty="0">
                <a:latin typeface="Calibri Light"/>
                <a:cs typeface="Calibri Light"/>
              </a:rPr>
              <a:t>  </a:t>
            </a:r>
            <a:r>
              <a:rPr sz="1500" spc="-19" dirty="0">
                <a:latin typeface="Calibri Light"/>
                <a:cs typeface="Calibri Light"/>
              </a:rPr>
              <a:t>las 	</a:t>
            </a:r>
            <a:r>
              <a:rPr sz="1500" dirty="0">
                <a:latin typeface="Calibri Light"/>
                <a:cs typeface="Calibri Light"/>
              </a:rPr>
              <a:t>obligaciones</a:t>
            </a:r>
            <a:r>
              <a:rPr sz="1500" spc="120" dirty="0">
                <a:latin typeface="Calibri Light"/>
                <a:cs typeface="Calibri Light"/>
              </a:rPr>
              <a:t> </a:t>
            </a:r>
            <a:r>
              <a:rPr sz="1500" dirty="0">
                <a:latin typeface="Calibri Light"/>
                <a:cs typeface="Calibri Light"/>
              </a:rPr>
              <a:t>contraídas</a:t>
            </a:r>
            <a:r>
              <a:rPr sz="1500" spc="131" dirty="0">
                <a:latin typeface="Calibri Light"/>
                <a:cs typeface="Calibri Light"/>
              </a:rPr>
              <a:t> </a:t>
            </a:r>
            <a:r>
              <a:rPr sz="1500" dirty="0">
                <a:latin typeface="Calibri Light"/>
                <a:cs typeface="Calibri Light"/>
              </a:rPr>
              <a:t>por</a:t>
            </a:r>
            <a:r>
              <a:rPr sz="1500" spc="135" dirty="0">
                <a:latin typeface="Calibri Light"/>
                <a:cs typeface="Calibri Light"/>
              </a:rPr>
              <a:t> </a:t>
            </a:r>
            <a:r>
              <a:rPr sz="1500" dirty="0">
                <a:latin typeface="Calibri Light"/>
                <a:cs typeface="Calibri Light"/>
              </a:rPr>
              <a:t>los</a:t>
            </a:r>
            <a:r>
              <a:rPr sz="1500" spc="131" dirty="0">
                <a:latin typeface="Calibri Light"/>
                <a:cs typeface="Calibri Light"/>
              </a:rPr>
              <a:t> </a:t>
            </a:r>
            <a:r>
              <a:rPr sz="1500" dirty="0">
                <a:latin typeface="Calibri Light"/>
                <a:cs typeface="Calibri Light"/>
              </a:rPr>
              <a:t>empleadores</a:t>
            </a:r>
            <a:r>
              <a:rPr sz="1500" spc="135" dirty="0">
                <a:latin typeface="Calibri Light"/>
                <a:cs typeface="Calibri Light"/>
              </a:rPr>
              <a:t> </a:t>
            </a:r>
            <a:r>
              <a:rPr sz="1500" spc="-19" dirty="0">
                <a:latin typeface="Calibri Light"/>
                <a:cs typeface="Calibri Light"/>
              </a:rPr>
              <a:t>en 	</a:t>
            </a:r>
            <a:r>
              <a:rPr sz="1500" dirty="0">
                <a:latin typeface="Calibri Light"/>
                <a:cs typeface="Calibri Light"/>
              </a:rPr>
              <a:t>este</a:t>
            </a:r>
            <a:r>
              <a:rPr sz="1500" spc="-86" dirty="0">
                <a:latin typeface="Calibri Light"/>
                <a:cs typeface="Calibri Light"/>
              </a:rPr>
              <a:t> </a:t>
            </a:r>
            <a:r>
              <a:rPr sz="1500" spc="-8" dirty="0">
                <a:latin typeface="Calibri Light"/>
                <a:cs typeface="Calibri Light"/>
              </a:rPr>
              <a:t>decreto.</a:t>
            </a:r>
            <a:endParaRPr sz="1500" dirty="0">
              <a:latin typeface="Calibri Light"/>
              <a:cs typeface="Calibri Light"/>
            </a:endParaRPr>
          </a:p>
          <a:p>
            <a:pPr marL="281940" marR="60960" indent="-214313" algn="just">
              <a:spcBef>
                <a:spcPts val="1804"/>
              </a:spcBef>
              <a:buClr>
                <a:srgbClr val="FFFFFF"/>
              </a:buClr>
              <a:buFont typeface="Tahoma"/>
              <a:buChar char="►"/>
              <a:tabLst>
                <a:tab pos="282893" algn="l"/>
              </a:tabLst>
            </a:pPr>
            <a:r>
              <a:rPr sz="1500" dirty="0">
                <a:latin typeface="Calibri Light"/>
                <a:cs typeface="Calibri Light"/>
              </a:rPr>
              <a:t>Cumplir</a:t>
            </a:r>
            <a:r>
              <a:rPr sz="1500" spc="53" dirty="0">
                <a:latin typeface="Calibri Light"/>
                <a:cs typeface="Calibri Light"/>
              </a:rPr>
              <a:t> </a:t>
            </a:r>
            <a:r>
              <a:rPr sz="1500" dirty="0">
                <a:latin typeface="Calibri Light"/>
                <a:cs typeface="Calibri Light"/>
              </a:rPr>
              <a:t>las</a:t>
            </a:r>
            <a:r>
              <a:rPr sz="1500" spc="41" dirty="0">
                <a:latin typeface="Calibri Light"/>
                <a:cs typeface="Calibri Light"/>
              </a:rPr>
              <a:t> </a:t>
            </a:r>
            <a:r>
              <a:rPr sz="1500" dirty="0">
                <a:latin typeface="Calibri Light"/>
                <a:cs typeface="Calibri Light"/>
              </a:rPr>
              <a:t>normas,</a:t>
            </a:r>
            <a:r>
              <a:rPr sz="1500" spc="41" dirty="0">
                <a:latin typeface="Calibri Light"/>
                <a:cs typeface="Calibri Light"/>
              </a:rPr>
              <a:t> </a:t>
            </a:r>
            <a:r>
              <a:rPr sz="1500" dirty="0">
                <a:latin typeface="Calibri Light"/>
                <a:cs typeface="Calibri Light"/>
              </a:rPr>
              <a:t>reglamentos</a:t>
            </a:r>
            <a:r>
              <a:rPr sz="1500" spc="53" dirty="0">
                <a:latin typeface="Calibri Light"/>
                <a:cs typeface="Calibri Light"/>
              </a:rPr>
              <a:t> </a:t>
            </a:r>
            <a:r>
              <a:rPr sz="1500" dirty="0">
                <a:latin typeface="Calibri Light"/>
                <a:cs typeface="Calibri Light"/>
              </a:rPr>
              <a:t>e</a:t>
            </a:r>
            <a:r>
              <a:rPr sz="1500" spc="45" dirty="0">
                <a:latin typeface="Calibri Light"/>
                <a:cs typeface="Calibri Light"/>
              </a:rPr>
              <a:t> </a:t>
            </a:r>
            <a:r>
              <a:rPr sz="1500" spc="-8" dirty="0">
                <a:latin typeface="Calibri Light"/>
                <a:cs typeface="Calibri Light"/>
              </a:rPr>
              <a:t>instrucciones 	</a:t>
            </a:r>
            <a:r>
              <a:rPr sz="1500" dirty="0">
                <a:latin typeface="Calibri Light"/>
                <a:cs typeface="Calibri Light"/>
              </a:rPr>
              <a:t>de</a:t>
            </a:r>
            <a:r>
              <a:rPr sz="1500" spc="26" dirty="0">
                <a:latin typeface="Calibri Light"/>
                <a:cs typeface="Calibri Light"/>
              </a:rPr>
              <a:t>  </a:t>
            </a:r>
            <a:r>
              <a:rPr sz="1500" dirty="0">
                <a:latin typeface="Calibri Light"/>
                <a:cs typeface="Calibri Light"/>
              </a:rPr>
              <a:t>los</a:t>
            </a:r>
            <a:r>
              <a:rPr sz="1500" spc="30" dirty="0">
                <a:latin typeface="Calibri Light"/>
                <a:cs typeface="Calibri Light"/>
              </a:rPr>
              <a:t>  </a:t>
            </a:r>
            <a:r>
              <a:rPr sz="1500" dirty="0">
                <a:latin typeface="Calibri Light"/>
                <a:cs typeface="Calibri Light"/>
              </a:rPr>
              <a:t>programas</a:t>
            </a:r>
            <a:r>
              <a:rPr sz="1500" spc="26" dirty="0">
                <a:latin typeface="Calibri Light"/>
                <a:cs typeface="Calibri Light"/>
              </a:rPr>
              <a:t>  </a:t>
            </a:r>
            <a:r>
              <a:rPr sz="1500" dirty="0">
                <a:latin typeface="Calibri Light"/>
                <a:cs typeface="Calibri Light"/>
              </a:rPr>
              <a:t>de</a:t>
            </a:r>
            <a:r>
              <a:rPr sz="1500" spc="34" dirty="0">
                <a:latin typeface="Calibri Light"/>
                <a:cs typeface="Calibri Light"/>
              </a:rPr>
              <a:t>  </a:t>
            </a:r>
            <a:r>
              <a:rPr sz="1500" dirty="0">
                <a:latin typeface="Calibri Light"/>
                <a:cs typeface="Calibri Light"/>
              </a:rPr>
              <a:t>salud</a:t>
            </a:r>
            <a:r>
              <a:rPr sz="1500" spc="26" dirty="0">
                <a:latin typeface="Calibri Light"/>
                <a:cs typeface="Calibri Light"/>
              </a:rPr>
              <a:t>  </a:t>
            </a:r>
            <a:r>
              <a:rPr sz="1500" dirty="0">
                <a:latin typeface="Calibri Light"/>
                <a:cs typeface="Calibri Light"/>
              </a:rPr>
              <a:t>ocupacional</a:t>
            </a:r>
            <a:r>
              <a:rPr sz="1500" spc="30" dirty="0">
                <a:latin typeface="Calibri Light"/>
                <a:cs typeface="Calibri Light"/>
              </a:rPr>
              <a:t>  </a:t>
            </a:r>
            <a:r>
              <a:rPr sz="1500" dirty="0">
                <a:latin typeface="Calibri Light"/>
                <a:cs typeface="Calibri Light"/>
              </a:rPr>
              <a:t>de</a:t>
            </a:r>
            <a:r>
              <a:rPr sz="1500" spc="26" dirty="0">
                <a:latin typeface="Calibri Light"/>
                <a:cs typeface="Calibri Light"/>
              </a:rPr>
              <a:t>  </a:t>
            </a:r>
            <a:r>
              <a:rPr sz="1500" spc="-19" dirty="0">
                <a:latin typeface="Calibri Light"/>
                <a:cs typeface="Calibri Light"/>
              </a:rPr>
              <a:t>la 	</a:t>
            </a:r>
            <a:r>
              <a:rPr sz="1500" spc="-8" dirty="0">
                <a:latin typeface="Calibri Light"/>
                <a:cs typeface="Calibri Light"/>
              </a:rPr>
              <a:t>empresa.</a:t>
            </a:r>
            <a:endParaRPr sz="1500" dirty="0">
              <a:latin typeface="Calibri Light"/>
              <a:cs typeface="Calibri Light"/>
            </a:endParaRPr>
          </a:p>
        </p:txBody>
      </p:sp>
      <p:sp>
        <p:nvSpPr>
          <p:cNvPr id="6" name="object 6"/>
          <p:cNvSpPr txBox="1"/>
          <p:nvPr/>
        </p:nvSpPr>
        <p:spPr>
          <a:xfrm>
            <a:off x="831899" y="468973"/>
            <a:ext cx="4730128" cy="748762"/>
          </a:xfrm>
          <a:prstGeom prst="rect">
            <a:avLst/>
          </a:prstGeom>
        </p:spPr>
        <p:txBody>
          <a:bodyPr vert="horz" wrap="square" lIns="0" tIns="10001" rIns="0" bIns="0" rtlCol="0">
            <a:spAutoFit/>
          </a:bodyPr>
          <a:lstStyle/>
          <a:p>
            <a:pPr marL="9525">
              <a:spcBef>
                <a:spcPts val="79"/>
              </a:spcBef>
            </a:pPr>
            <a:r>
              <a:rPr lang="es-ES" sz="2400" b="1" spc="-15" dirty="0">
                <a:latin typeface="Calibri Light"/>
                <a:cs typeface="Calibri Light"/>
              </a:rPr>
              <a:t>Cuales son las o</a:t>
            </a:r>
            <a:r>
              <a:rPr sz="2400" b="1" spc="-15" dirty="0" err="1">
                <a:latin typeface="Calibri Light"/>
                <a:cs typeface="Calibri Light"/>
              </a:rPr>
              <a:t>bligaciones</a:t>
            </a:r>
            <a:r>
              <a:rPr sz="2400" b="1" spc="-30" dirty="0">
                <a:latin typeface="Calibri Light"/>
                <a:cs typeface="Calibri Light"/>
              </a:rPr>
              <a:t> </a:t>
            </a:r>
            <a:r>
              <a:rPr sz="2400" b="1" dirty="0">
                <a:latin typeface="Calibri Light"/>
                <a:cs typeface="Calibri Light"/>
              </a:rPr>
              <a:t>del </a:t>
            </a:r>
            <a:r>
              <a:rPr sz="2400" b="1" spc="-15" dirty="0">
                <a:latin typeface="Calibri Light"/>
                <a:cs typeface="Calibri Light"/>
              </a:rPr>
              <a:t>Trabajador</a:t>
            </a:r>
            <a:r>
              <a:rPr lang="es-ES" sz="2400" b="1" spc="-15" dirty="0">
                <a:latin typeface="Calibri Light"/>
                <a:cs typeface="Calibri Light"/>
              </a:rPr>
              <a:t>?</a:t>
            </a:r>
            <a:endParaRPr sz="2400" b="1" dirty="0">
              <a:latin typeface="Calibri Light"/>
              <a:cs typeface="Calibri Light"/>
            </a:endParaRPr>
          </a:p>
        </p:txBody>
      </p:sp>
      <p:pic>
        <p:nvPicPr>
          <p:cNvPr id="8" name="object 8"/>
          <p:cNvPicPr/>
          <p:nvPr/>
        </p:nvPicPr>
        <p:blipFill>
          <a:blip r:embed="rId2" cstate="print"/>
          <a:stretch>
            <a:fillRect/>
          </a:stretch>
        </p:blipFill>
        <p:spPr>
          <a:xfrm>
            <a:off x="5087492" y="1409319"/>
            <a:ext cx="2772347" cy="2771203"/>
          </a:xfrm>
          <a:prstGeom prst="rect">
            <a:avLst/>
          </a:prstGeom>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428624" y="1575053"/>
            <a:ext cx="8299322" cy="3156109"/>
            <a:chOff x="571499" y="2100071"/>
            <a:chExt cx="11065763" cy="4208145"/>
          </a:xfrm>
        </p:grpSpPr>
        <p:sp>
          <p:nvSpPr>
            <p:cNvPr id="5" name="object 5"/>
            <p:cNvSpPr/>
            <p:nvPr/>
          </p:nvSpPr>
          <p:spPr>
            <a:xfrm>
              <a:off x="571499" y="2214371"/>
              <a:ext cx="6224270" cy="4093845"/>
            </a:xfrm>
            <a:custGeom>
              <a:avLst/>
              <a:gdLst/>
              <a:ahLst/>
              <a:cxnLst/>
              <a:rect l="l" t="t" r="r" b="b"/>
              <a:pathLst>
                <a:path w="6224270" h="4093845">
                  <a:moveTo>
                    <a:pt x="6224015" y="0"/>
                  </a:moveTo>
                  <a:lnTo>
                    <a:pt x="0" y="0"/>
                  </a:lnTo>
                  <a:lnTo>
                    <a:pt x="0" y="4093464"/>
                  </a:lnTo>
                  <a:lnTo>
                    <a:pt x="6224015" y="4093464"/>
                  </a:lnTo>
                  <a:lnTo>
                    <a:pt x="6224015" y="0"/>
                  </a:lnTo>
                  <a:close/>
                </a:path>
              </a:pathLst>
            </a:custGeom>
            <a:solidFill>
              <a:srgbClr val="A9D18E"/>
            </a:solidFill>
          </p:spPr>
          <p:txBody>
            <a:bodyPr wrap="square" lIns="0" tIns="0" rIns="0" bIns="0" rtlCol="0"/>
            <a:lstStyle/>
            <a:p>
              <a:endParaRPr sz="1050"/>
            </a:p>
          </p:txBody>
        </p:sp>
        <p:pic>
          <p:nvPicPr>
            <p:cNvPr id="6" name="object 6"/>
            <p:cNvPicPr/>
            <p:nvPr/>
          </p:nvPicPr>
          <p:blipFill>
            <a:blip r:embed="rId2" cstate="print"/>
            <a:stretch>
              <a:fillRect/>
            </a:stretch>
          </p:blipFill>
          <p:spPr>
            <a:xfrm>
              <a:off x="8026907" y="2100071"/>
              <a:ext cx="3610355" cy="3750564"/>
            </a:xfrm>
            <a:prstGeom prst="rect">
              <a:avLst/>
            </a:prstGeom>
          </p:spPr>
        </p:pic>
      </p:grpSp>
      <p:sp>
        <p:nvSpPr>
          <p:cNvPr id="7" name="object 7"/>
          <p:cNvSpPr txBox="1"/>
          <p:nvPr/>
        </p:nvSpPr>
        <p:spPr>
          <a:xfrm>
            <a:off x="335853" y="1432774"/>
            <a:ext cx="5575935" cy="3241753"/>
          </a:xfrm>
          <a:prstGeom prst="rect">
            <a:avLst/>
          </a:prstGeom>
        </p:spPr>
        <p:txBody>
          <a:bodyPr vert="horz" wrap="square" lIns="0" tIns="10001" rIns="0" bIns="0" rtlCol="0">
            <a:spAutoFit/>
          </a:bodyPr>
          <a:lstStyle/>
          <a:p>
            <a:pPr>
              <a:spcBef>
                <a:spcPts val="518"/>
              </a:spcBef>
            </a:pPr>
            <a:endParaRPr sz="1500" dirty="0">
              <a:latin typeface="Calibri Light"/>
              <a:cs typeface="Calibri Light"/>
            </a:endParaRPr>
          </a:p>
          <a:p>
            <a:pPr marL="223361" marR="1028224" indent="-214313" algn="just">
              <a:buClr>
                <a:srgbClr val="FFFFFF"/>
              </a:buClr>
              <a:buFont typeface="Tahoma"/>
              <a:buChar char="►"/>
              <a:tabLst>
                <a:tab pos="224314" algn="l"/>
              </a:tabLst>
            </a:pPr>
            <a:r>
              <a:rPr sz="1500" dirty="0">
                <a:latin typeface="Calibri Light"/>
                <a:cs typeface="Calibri Light"/>
              </a:rPr>
              <a:t>Participar</a:t>
            </a:r>
            <a:r>
              <a:rPr sz="1500" spc="307" dirty="0">
                <a:latin typeface="Calibri Light"/>
                <a:cs typeface="Calibri Light"/>
              </a:rPr>
              <a:t> </a:t>
            </a:r>
            <a:r>
              <a:rPr sz="1500" dirty="0">
                <a:latin typeface="Calibri Light"/>
                <a:cs typeface="Calibri Light"/>
              </a:rPr>
              <a:t>en</a:t>
            </a:r>
            <a:r>
              <a:rPr sz="1500" spc="304" dirty="0">
                <a:latin typeface="Calibri Light"/>
                <a:cs typeface="Calibri Light"/>
              </a:rPr>
              <a:t> </a:t>
            </a:r>
            <a:r>
              <a:rPr sz="1500" dirty="0">
                <a:latin typeface="Calibri Light"/>
                <a:cs typeface="Calibri Light"/>
              </a:rPr>
              <a:t>la</a:t>
            </a:r>
            <a:r>
              <a:rPr sz="1500" spc="300" dirty="0">
                <a:latin typeface="Calibri Light"/>
                <a:cs typeface="Calibri Light"/>
              </a:rPr>
              <a:t> </a:t>
            </a:r>
            <a:r>
              <a:rPr sz="1500" dirty="0">
                <a:latin typeface="Calibri Light"/>
                <a:cs typeface="Calibri Light"/>
              </a:rPr>
              <a:t>prevención</a:t>
            </a:r>
            <a:r>
              <a:rPr sz="1500" spc="293" dirty="0">
                <a:latin typeface="Calibri Light"/>
                <a:cs typeface="Calibri Light"/>
              </a:rPr>
              <a:t> </a:t>
            </a:r>
            <a:r>
              <a:rPr sz="1500" dirty="0">
                <a:latin typeface="Calibri Light"/>
                <a:cs typeface="Calibri Light"/>
              </a:rPr>
              <a:t>de</a:t>
            </a:r>
            <a:r>
              <a:rPr sz="1500" spc="304" dirty="0">
                <a:latin typeface="Calibri Light"/>
                <a:cs typeface="Calibri Light"/>
              </a:rPr>
              <a:t> </a:t>
            </a:r>
            <a:r>
              <a:rPr sz="1500" dirty="0">
                <a:latin typeface="Calibri Light"/>
                <a:cs typeface="Calibri Light"/>
              </a:rPr>
              <a:t>los</a:t>
            </a:r>
            <a:r>
              <a:rPr sz="1500" spc="296" dirty="0">
                <a:latin typeface="Calibri Light"/>
                <a:cs typeface="Calibri Light"/>
              </a:rPr>
              <a:t> </a:t>
            </a:r>
            <a:r>
              <a:rPr sz="1500" dirty="0">
                <a:latin typeface="Calibri Light"/>
                <a:cs typeface="Calibri Light"/>
              </a:rPr>
              <a:t>riesgos</a:t>
            </a:r>
            <a:r>
              <a:rPr sz="1500" spc="293" dirty="0">
                <a:latin typeface="Calibri Light"/>
                <a:cs typeface="Calibri Light"/>
              </a:rPr>
              <a:t> </a:t>
            </a:r>
            <a:r>
              <a:rPr sz="1500" dirty="0">
                <a:latin typeface="Calibri Light"/>
                <a:cs typeface="Calibri Light"/>
              </a:rPr>
              <a:t>laborales</a:t>
            </a:r>
            <a:r>
              <a:rPr sz="1500" spc="300" dirty="0">
                <a:latin typeface="Calibri Light"/>
                <a:cs typeface="Calibri Light"/>
              </a:rPr>
              <a:t> </a:t>
            </a:r>
            <a:r>
              <a:rPr sz="1500" spc="-38" dirty="0">
                <a:latin typeface="Calibri Light"/>
                <a:cs typeface="Calibri Light"/>
              </a:rPr>
              <a:t>a 	</a:t>
            </a:r>
            <a:r>
              <a:rPr sz="1500" dirty="0">
                <a:latin typeface="Calibri Light"/>
                <a:cs typeface="Calibri Light"/>
              </a:rPr>
              <a:t>través</a:t>
            </a:r>
            <a:r>
              <a:rPr sz="1500" spc="68" dirty="0">
                <a:latin typeface="Calibri Light"/>
                <a:cs typeface="Calibri Light"/>
              </a:rPr>
              <a:t> </a:t>
            </a:r>
            <a:r>
              <a:rPr sz="1500" dirty="0">
                <a:latin typeface="Calibri Light"/>
                <a:cs typeface="Calibri Light"/>
              </a:rPr>
              <a:t>de</a:t>
            </a:r>
            <a:r>
              <a:rPr sz="1500" spc="64" dirty="0">
                <a:latin typeface="Calibri Light"/>
                <a:cs typeface="Calibri Light"/>
              </a:rPr>
              <a:t> </a:t>
            </a:r>
            <a:r>
              <a:rPr sz="1500" dirty="0">
                <a:latin typeface="Calibri Light"/>
                <a:cs typeface="Calibri Light"/>
              </a:rPr>
              <a:t>los</a:t>
            </a:r>
            <a:r>
              <a:rPr sz="1500" spc="56" dirty="0">
                <a:latin typeface="Calibri Light"/>
                <a:cs typeface="Calibri Light"/>
              </a:rPr>
              <a:t> </a:t>
            </a:r>
            <a:r>
              <a:rPr sz="1500" dirty="0">
                <a:latin typeface="Calibri Light"/>
                <a:cs typeface="Calibri Light"/>
              </a:rPr>
              <a:t>comités</a:t>
            </a:r>
            <a:r>
              <a:rPr sz="1500" spc="71" dirty="0">
                <a:latin typeface="Calibri Light"/>
                <a:cs typeface="Calibri Light"/>
              </a:rPr>
              <a:t> </a:t>
            </a:r>
            <a:r>
              <a:rPr sz="1500" dirty="0">
                <a:latin typeface="Calibri Light"/>
                <a:cs typeface="Calibri Light"/>
              </a:rPr>
              <a:t>paritarios</a:t>
            </a:r>
            <a:r>
              <a:rPr sz="1500" spc="64" dirty="0">
                <a:latin typeface="Calibri Light"/>
                <a:cs typeface="Calibri Light"/>
              </a:rPr>
              <a:t> </a:t>
            </a:r>
            <a:r>
              <a:rPr sz="1500" dirty="0">
                <a:latin typeface="Calibri Light"/>
                <a:cs typeface="Calibri Light"/>
              </a:rPr>
              <a:t>de</a:t>
            </a:r>
            <a:r>
              <a:rPr sz="1500" spc="71" dirty="0">
                <a:latin typeface="Calibri Light"/>
                <a:cs typeface="Calibri Light"/>
              </a:rPr>
              <a:t> </a:t>
            </a:r>
            <a:r>
              <a:rPr sz="1500" dirty="0">
                <a:latin typeface="Calibri Light"/>
                <a:cs typeface="Calibri Light"/>
              </a:rPr>
              <a:t>seguridad</a:t>
            </a:r>
            <a:r>
              <a:rPr sz="1500" spc="60" dirty="0">
                <a:latin typeface="Calibri Light"/>
                <a:cs typeface="Calibri Light"/>
              </a:rPr>
              <a:t> </a:t>
            </a:r>
            <a:r>
              <a:rPr sz="1500" dirty="0">
                <a:latin typeface="Calibri Light"/>
                <a:cs typeface="Calibri Light"/>
              </a:rPr>
              <a:t>y</a:t>
            </a:r>
            <a:r>
              <a:rPr sz="1500" spc="60" dirty="0">
                <a:latin typeface="Calibri Light"/>
                <a:cs typeface="Calibri Light"/>
              </a:rPr>
              <a:t> </a:t>
            </a:r>
            <a:r>
              <a:rPr sz="1500" dirty="0">
                <a:latin typeface="Calibri Light"/>
                <a:cs typeface="Calibri Light"/>
              </a:rPr>
              <a:t>salud</a:t>
            </a:r>
            <a:r>
              <a:rPr sz="1500" spc="64" dirty="0">
                <a:latin typeface="Calibri Light"/>
                <a:cs typeface="Calibri Light"/>
              </a:rPr>
              <a:t> </a:t>
            </a:r>
            <a:r>
              <a:rPr sz="1500" spc="-19" dirty="0">
                <a:latin typeface="Calibri Light"/>
                <a:cs typeface="Calibri Light"/>
              </a:rPr>
              <a:t>en 	</a:t>
            </a:r>
            <a:r>
              <a:rPr sz="1500" dirty="0">
                <a:latin typeface="Calibri Light"/>
                <a:cs typeface="Calibri Light"/>
              </a:rPr>
              <a:t>el</a:t>
            </a:r>
            <a:r>
              <a:rPr sz="1500" spc="-26" dirty="0">
                <a:latin typeface="Calibri Light"/>
                <a:cs typeface="Calibri Light"/>
              </a:rPr>
              <a:t> </a:t>
            </a:r>
            <a:r>
              <a:rPr sz="1500" spc="-15" dirty="0">
                <a:latin typeface="Calibri Light"/>
                <a:cs typeface="Calibri Light"/>
              </a:rPr>
              <a:t>trabajo,</a:t>
            </a:r>
            <a:r>
              <a:rPr sz="1500" spc="-53" dirty="0">
                <a:latin typeface="Calibri Light"/>
                <a:cs typeface="Calibri Light"/>
              </a:rPr>
              <a:t> </a:t>
            </a:r>
            <a:r>
              <a:rPr sz="1500" dirty="0">
                <a:latin typeface="Calibri Light"/>
                <a:cs typeface="Calibri Light"/>
              </a:rPr>
              <a:t>o</a:t>
            </a:r>
            <a:r>
              <a:rPr sz="1500" spc="-30" dirty="0">
                <a:latin typeface="Calibri Light"/>
                <a:cs typeface="Calibri Light"/>
              </a:rPr>
              <a:t> </a:t>
            </a:r>
            <a:r>
              <a:rPr sz="1500" spc="-15" dirty="0">
                <a:latin typeface="Calibri Light"/>
                <a:cs typeface="Calibri Light"/>
              </a:rPr>
              <a:t>como</a:t>
            </a:r>
            <a:r>
              <a:rPr sz="1500" spc="-53" dirty="0">
                <a:latin typeface="Calibri Light"/>
                <a:cs typeface="Calibri Light"/>
              </a:rPr>
              <a:t> </a:t>
            </a:r>
            <a:r>
              <a:rPr sz="1500" dirty="0">
                <a:latin typeface="Calibri Light"/>
                <a:cs typeface="Calibri Light"/>
              </a:rPr>
              <a:t>vigías</a:t>
            </a:r>
            <a:r>
              <a:rPr sz="1500" spc="-53" dirty="0">
                <a:latin typeface="Calibri Light"/>
                <a:cs typeface="Calibri Light"/>
              </a:rPr>
              <a:t> </a:t>
            </a:r>
            <a:r>
              <a:rPr sz="1500" spc="-8" dirty="0">
                <a:latin typeface="Calibri Light"/>
                <a:cs typeface="Calibri Light"/>
              </a:rPr>
              <a:t>ocupacionales.</a:t>
            </a:r>
            <a:endParaRPr sz="1500" dirty="0">
              <a:latin typeface="Calibri Light"/>
              <a:cs typeface="Calibri Light"/>
            </a:endParaRPr>
          </a:p>
          <a:p>
            <a:pPr marL="223361" marR="1026795" indent="-214313" algn="just">
              <a:spcBef>
                <a:spcPts val="1800"/>
              </a:spcBef>
              <a:buClr>
                <a:srgbClr val="FFFFFF"/>
              </a:buClr>
              <a:buFont typeface="Tahoma"/>
              <a:buChar char="►"/>
              <a:tabLst>
                <a:tab pos="224314" algn="l"/>
              </a:tabLst>
            </a:pPr>
            <a:r>
              <a:rPr sz="1500" dirty="0">
                <a:latin typeface="Calibri Light"/>
                <a:cs typeface="Calibri Light"/>
              </a:rPr>
              <a:t>Los</a:t>
            </a:r>
            <a:r>
              <a:rPr sz="1500" spc="68" dirty="0">
                <a:latin typeface="Calibri Light"/>
                <a:cs typeface="Calibri Light"/>
              </a:rPr>
              <a:t>  </a:t>
            </a:r>
            <a:r>
              <a:rPr sz="1500" dirty="0">
                <a:latin typeface="Calibri Light"/>
                <a:cs typeface="Calibri Light"/>
              </a:rPr>
              <a:t>pensionados</a:t>
            </a:r>
            <a:r>
              <a:rPr sz="1500" spc="64" dirty="0">
                <a:latin typeface="Calibri Light"/>
                <a:cs typeface="Calibri Light"/>
              </a:rPr>
              <a:t>  </a:t>
            </a:r>
            <a:r>
              <a:rPr sz="1500" dirty="0">
                <a:latin typeface="Calibri Light"/>
                <a:cs typeface="Calibri Light"/>
              </a:rPr>
              <a:t>por</a:t>
            </a:r>
            <a:r>
              <a:rPr sz="1500" spc="68" dirty="0">
                <a:latin typeface="Calibri Light"/>
                <a:cs typeface="Calibri Light"/>
              </a:rPr>
              <a:t>  </a:t>
            </a:r>
            <a:r>
              <a:rPr sz="1500" dirty="0">
                <a:latin typeface="Calibri Light"/>
                <a:cs typeface="Calibri Light"/>
              </a:rPr>
              <a:t>invalidez</a:t>
            </a:r>
            <a:r>
              <a:rPr sz="1500" spc="71" dirty="0">
                <a:latin typeface="Calibri Light"/>
                <a:cs typeface="Calibri Light"/>
              </a:rPr>
              <a:t>  </a:t>
            </a:r>
            <a:r>
              <a:rPr sz="1500" dirty="0">
                <a:latin typeface="Calibri Light"/>
                <a:cs typeface="Calibri Light"/>
              </a:rPr>
              <a:t>por</a:t>
            </a:r>
            <a:r>
              <a:rPr sz="1500" spc="68" dirty="0">
                <a:latin typeface="Calibri Light"/>
                <a:cs typeface="Calibri Light"/>
              </a:rPr>
              <a:t>  </a:t>
            </a:r>
            <a:r>
              <a:rPr sz="1500" dirty="0">
                <a:latin typeface="Calibri Light"/>
                <a:cs typeface="Calibri Light"/>
              </a:rPr>
              <a:t>riesgos</a:t>
            </a:r>
            <a:r>
              <a:rPr sz="1500" spc="68" dirty="0">
                <a:latin typeface="Calibri Light"/>
                <a:cs typeface="Calibri Light"/>
              </a:rPr>
              <a:t>  </a:t>
            </a:r>
            <a:r>
              <a:rPr sz="1500" spc="-8" dirty="0">
                <a:latin typeface="Calibri Light"/>
                <a:cs typeface="Calibri Light"/>
              </a:rPr>
              <a:t>laborales, 	</a:t>
            </a:r>
            <a:r>
              <a:rPr sz="1500" dirty="0">
                <a:latin typeface="Calibri Light"/>
                <a:cs typeface="Calibri Light"/>
              </a:rPr>
              <a:t>deberán</a:t>
            </a:r>
            <a:r>
              <a:rPr sz="1500" spc="158" dirty="0">
                <a:latin typeface="Calibri Light"/>
                <a:cs typeface="Calibri Light"/>
              </a:rPr>
              <a:t> </a:t>
            </a:r>
            <a:r>
              <a:rPr sz="1500" dirty="0">
                <a:latin typeface="Calibri Light"/>
                <a:cs typeface="Calibri Light"/>
              </a:rPr>
              <a:t>mantener</a:t>
            </a:r>
            <a:r>
              <a:rPr sz="1500" spc="161" dirty="0">
                <a:latin typeface="Calibri Light"/>
                <a:cs typeface="Calibri Light"/>
              </a:rPr>
              <a:t> </a:t>
            </a:r>
            <a:r>
              <a:rPr sz="1500" dirty="0">
                <a:latin typeface="Calibri Light"/>
                <a:cs typeface="Calibri Light"/>
              </a:rPr>
              <a:t>actualizada</a:t>
            </a:r>
            <a:r>
              <a:rPr sz="1500" spc="169" dirty="0">
                <a:latin typeface="Calibri Light"/>
                <a:cs typeface="Calibri Light"/>
              </a:rPr>
              <a:t> </a:t>
            </a:r>
            <a:r>
              <a:rPr sz="1500" dirty="0">
                <a:latin typeface="Calibri Light"/>
                <a:cs typeface="Calibri Light"/>
              </a:rPr>
              <a:t>la</a:t>
            </a:r>
            <a:r>
              <a:rPr sz="1500" spc="161" dirty="0">
                <a:latin typeface="Calibri Light"/>
                <a:cs typeface="Calibri Light"/>
              </a:rPr>
              <a:t> </a:t>
            </a:r>
            <a:r>
              <a:rPr sz="1500" dirty="0">
                <a:latin typeface="Calibri Light"/>
                <a:cs typeface="Calibri Light"/>
              </a:rPr>
              <a:t>información</a:t>
            </a:r>
            <a:r>
              <a:rPr sz="1500" spc="165" dirty="0">
                <a:latin typeface="Calibri Light"/>
                <a:cs typeface="Calibri Light"/>
              </a:rPr>
              <a:t> </a:t>
            </a:r>
            <a:r>
              <a:rPr sz="1500" dirty="0">
                <a:latin typeface="Calibri Light"/>
                <a:cs typeface="Calibri Light"/>
              </a:rPr>
              <a:t>sobre</a:t>
            </a:r>
            <a:r>
              <a:rPr sz="1500" spc="161" dirty="0">
                <a:latin typeface="Calibri Light"/>
                <a:cs typeface="Calibri Light"/>
              </a:rPr>
              <a:t> </a:t>
            </a:r>
            <a:r>
              <a:rPr sz="1500" spc="-19" dirty="0">
                <a:latin typeface="Calibri Light"/>
                <a:cs typeface="Calibri Light"/>
              </a:rPr>
              <a:t>su 	</a:t>
            </a:r>
            <a:r>
              <a:rPr sz="1500" dirty="0">
                <a:latin typeface="Calibri Light"/>
                <a:cs typeface="Calibri Light"/>
              </a:rPr>
              <a:t>domicilio,</a:t>
            </a:r>
            <a:r>
              <a:rPr sz="1500" spc="113" dirty="0">
                <a:latin typeface="Calibri Light"/>
                <a:cs typeface="Calibri Light"/>
              </a:rPr>
              <a:t>  </a:t>
            </a:r>
            <a:r>
              <a:rPr sz="1500" dirty="0">
                <a:latin typeface="Calibri Light"/>
                <a:cs typeface="Calibri Light"/>
              </a:rPr>
              <a:t>teléfono</a:t>
            </a:r>
            <a:r>
              <a:rPr sz="1500" spc="116" dirty="0">
                <a:latin typeface="Calibri Light"/>
                <a:cs typeface="Calibri Light"/>
              </a:rPr>
              <a:t>  </a:t>
            </a:r>
            <a:r>
              <a:rPr sz="1500" dirty="0">
                <a:latin typeface="Calibri Light"/>
                <a:cs typeface="Calibri Light"/>
              </a:rPr>
              <a:t>y</a:t>
            </a:r>
            <a:r>
              <a:rPr sz="1500" spc="113" dirty="0">
                <a:latin typeface="Calibri Light"/>
                <a:cs typeface="Calibri Light"/>
              </a:rPr>
              <a:t>  </a:t>
            </a:r>
            <a:r>
              <a:rPr sz="1500" dirty="0">
                <a:latin typeface="Calibri Light"/>
                <a:cs typeface="Calibri Light"/>
              </a:rPr>
              <a:t>demás</a:t>
            </a:r>
            <a:r>
              <a:rPr sz="1500" spc="116" dirty="0">
                <a:latin typeface="Calibri Light"/>
                <a:cs typeface="Calibri Light"/>
              </a:rPr>
              <a:t>  </a:t>
            </a:r>
            <a:r>
              <a:rPr sz="1500" dirty="0">
                <a:latin typeface="Calibri Light"/>
                <a:cs typeface="Calibri Light"/>
              </a:rPr>
              <a:t>datos</a:t>
            </a:r>
            <a:r>
              <a:rPr sz="1500" spc="116" dirty="0">
                <a:latin typeface="Calibri Light"/>
                <a:cs typeface="Calibri Light"/>
              </a:rPr>
              <a:t>  </a:t>
            </a:r>
            <a:r>
              <a:rPr sz="1500" dirty="0">
                <a:latin typeface="Calibri Light"/>
                <a:cs typeface="Calibri Light"/>
              </a:rPr>
              <a:t>que</a:t>
            </a:r>
            <a:r>
              <a:rPr sz="1500" spc="113" dirty="0">
                <a:latin typeface="Calibri Light"/>
                <a:cs typeface="Calibri Light"/>
              </a:rPr>
              <a:t>  </a:t>
            </a:r>
            <a:r>
              <a:rPr sz="1500" dirty="0">
                <a:latin typeface="Calibri Light"/>
                <a:cs typeface="Calibri Light"/>
              </a:rPr>
              <a:t>sirvan</a:t>
            </a:r>
            <a:r>
              <a:rPr sz="1500" spc="109" dirty="0">
                <a:latin typeface="Calibri Light"/>
                <a:cs typeface="Calibri Light"/>
              </a:rPr>
              <a:t>  </a:t>
            </a:r>
            <a:r>
              <a:rPr sz="1500" spc="-15" dirty="0">
                <a:latin typeface="Calibri Light"/>
                <a:cs typeface="Calibri Light"/>
              </a:rPr>
              <a:t>para 	efectuar</a:t>
            </a:r>
            <a:r>
              <a:rPr sz="1500" spc="-53" dirty="0">
                <a:latin typeface="Calibri Light"/>
                <a:cs typeface="Calibri Light"/>
              </a:rPr>
              <a:t> </a:t>
            </a:r>
            <a:r>
              <a:rPr sz="1500" dirty="0">
                <a:latin typeface="Calibri Light"/>
                <a:cs typeface="Calibri Light"/>
              </a:rPr>
              <a:t>las</a:t>
            </a:r>
            <a:r>
              <a:rPr sz="1500" spc="-34" dirty="0">
                <a:latin typeface="Calibri Light"/>
                <a:cs typeface="Calibri Light"/>
              </a:rPr>
              <a:t> </a:t>
            </a:r>
            <a:r>
              <a:rPr sz="1500" spc="-8" dirty="0">
                <a:latin typeface="Calibri Light"/>
                <a:cs typeface="Calibri Light"/>
              </a:rPr>
              <a:t>visitas</a:t>
            </a:r>
            <a:r>
              <a:rPr sz="1500" spc="-53" dirty="0">
                <a:latin typeface="Calibri Light"/>
                <a:cs typeface="Calibri Light"/>
              </a:rPr>
              <a:t> </a:t>
            </a:r>
            <a:r>
              <a:rPr sz="1500" dirty="0">
                <a:latin typeface="Calibri Light"/>
                <a:cs typeface="Calibri Light"/>
              </a:rPr>
              <a:t>de</a:t>
            </a:r>
            <a:r>
              <a:rPr sz="1500" spc="-34" dirty="0">
                <a:latin typeface="Calibri Light"/>
                <a:cs typeface="Calibri Light"/>
              </a:rPr>
              <a:t> </a:t>
            </a:r>
            <a:r>
              <a:rPr sz="1500" spc="-8" dirty="0">
                <a:latin typeface="Calibri Light"/>
                <a:cs typeface="Calibri Light"/>
              </a:rPr>
              <a:t>reconocimiento.</a:t>
            </a:r>
            <a:endParaRPr sz="1500" dirty="0">
              <a:latin typeface="Calibri Light"/>
              <a:cs typeface="Calibri Light"/>
            </a:endParaRPr>
          </a:p>
          <a:p>
            <a:pPr marL="223361" marR="1026795" indent="-214313" algn="just">
              <a:spcBef>
                <a:spcPts val="1804"/>
              </a:spcBef>
              <a:buClr>
                <a:srgbClr val="FFFFFF"/>
              </a:buClr>
              <a:buFont typeface="Tahoma"/>
              <a:buChar char="►"/>
              <a:tabLst>
                <a:tab pos="224314" algn="l"/>
              </a:tabLst>
            </a:pPr>
            <a:r>
              <a:rPr sz="1500" dirty="0">
                <a:latin typeface="Calibri Light"/>
                <a:cs typeface="Calibri Light"/>
              </a:rPr>
              <a:t>Los</a:t>
            </a:r>
            <a:r>
              <a:rPr sz="1500" spc="53" dirty="0">
                <a:latin typeface="Calibri Light"/>
                <a:cs typeface="Calibri Light"/>
              </a:rPr>
              <a:t> </a:t>
            </a:r>
            <a:r>
              <a:rPr sz="1500" dirty="0">
                <a:latin typeface="Calibri Light"/>
                <a:cs typeface="Calibri Light"/>
              </a:rPr>
              <a:t>pensionados</a:t>
            </a:r>
            <a:r>
              <a:rPr sz="1500" spc="53" dirty="0">
                <a:latin typeface="Calibri Light"/>
                <a:cs typeface="Calibri Light"/>
              </a:rPr>
              <a:t> </a:t>
            </a:r>
            <a:r>
              <a:rPr sz="1500" dirty="0">
                <a:latin typeface="Calibri Light"/>
                <a:cs typeface="Calibri Light"/>
              </a:rPr>
              <a:t>por</a:t>
            </a:r>
            <a:r>
              <a:rPr sz="1500" spc="56" dirty="0">
                <a:latin typeface="Calibri Light"/>
                <a:cs typeface="Calibri Light"/>
              </a:rPr>
              <a:t> </a:t>
            </a:r>
            <a:r>
              <a:rPr sz="1500" dirty="0">
                <a:latin typeface="Calibri Light"/>
                <a:cs typeface="Calibri Light"/>
              </a:rPr>
              <a:t>invalidez</a:t>
            </a:r>
            <a:r>
              <a:rPr sz="1500" spc="56" dirty="0">
                <a:latin typeface="Calibri Light"/>
                <a:cs typeface="Calibri Light"/>
              </a:rPr>
              <a:t> </a:t>
            </a:r>
            <a:r>
              <a:rPr sz="1500" dirty="0">
                <a:latin typeface="Calibri Light"/>
                <a:cs typeface="Calibri Light"/>
              </a:rPr>
              <a:t>por</a:t>
            </a:r>
            <a:r>
              <a:rPr sz="1500" spc="56" dirty="0">
                <a:latin typeface="Calibri Light"/>
                <a:cs typeface="Calibri Light"/>
              </a:rPr>
              <a:t> </a:t>
            </a:r>
            <a:r>
              <a:rPr sz="1500" dirty="0">
                <a:latin typeface="Calibri Light"/>
                <a:cs typeface="Calibri Light"/>
              </a:rPr>
              <a:t>riesgos</a:t>
            </a:r>
            <a:r>
              <a:rPr sz="1500" spc="53" dirty="0">
                <a:latin typeface="Calibri Light"/>
                <a:cs typeface="Calibri Light"/>
              </a:rPr>
              <a:t> </a:t>
            </a:r>
            <a:r>
              <a:rPr sz="1500" spc="-8" dirty="0">
                <a:latin typeface="Calibri Light"/>
                <a:cs typeface="Calibri Light"/>
              </a:rPr>
              <a:t>profesionales, 	</a:t>
            </a:r>
            <a:r>
              <a:rPr sz="1500" dirty="0">
                <a:latin typeface="Calibri Light"/>
                <a:cs typeface="Calibri Light"/>
              </a:rPr>
              <a:t>deberán</a:t>
            </a:r>
            <a:r>
              <a:rPr sz="1500" spc="71" dirty="0">
                <a:latin typeface="Calibri Light"/>
                <a:cs typeface="Calibri Light"/>
              </a:rPr>
              <a:t> </a:t>
            </a:r>
            <a:r>
              <a:rPr sz="1500" dirty="0">
                <a:latin typeface="Calibri Light"/>
                <a:cs typeface="Calibri Light"/>
              </a:rPr>
              <a:t>informar</a:t>
            </a:r>
            <a:r>
              <a:rPr sz="1500" spc="71" dirty="0">
                <a:latin typeface="Calibri Light"/>
                <a:cs typeface="Calibri Light"/>
              </a:rPr>
              <a:t> </a:t>
            </a:r>
            <a:r>
              <a:rPr sz="1500" dirty="0">
                <a:latin typeface="Calibri Light"/>
                <a:cs typeface="Calibri Light"/>
              </a:rPr>
              <a:t>a</a:t>
            </a:r>
            <a:r>
              <a:rPr sz="1500" spc="71" dirty="0">
                <a:latin typeface="Calibri Light"/>
                <a:cs typeface="Calibri Light"/>
              </a:rPr>
              <a:t> </a:t>
            </a:r>
            <a:r>
              <a:rPr sz="1500" dirty="0">
                <a:latin typeface="Calibri Light"/>
                <a:cs typeface="Calibri Light"/>
              </a:rPr>
              <a:t>la</a:t>
            </a:r>
            <a:r>
              <a:rPr sz="1500" spc="64" dirty="0">
                <a:latin typeface="Calibri Light"/>
                <a:cs typeface="Calibri Light"/>
              </a:rPr>
              <a:t> </a:t>
            </a:r>
            <a:r>
              <a:rPr sz="1500" dirty="0">
                <a:latin typeface="Calibri Light"/>
                <a:cs typeface="Calibri Light"/>
              </a:rPr>
              <a:t>entidad</a:t>
            </a:r>
            <a:r>
              <a:rPr sz="1500" spc="71" dirty="0">
                <a:latin typeface="Calibri Light"/>
                <a:cs typeface="Calibri Light"/>
              </a:rPr>
              <a:t> </a:t>
            </a:r>
            <a:r>
              <a:rPr sz="1500" dirty="0">
                <a:latin typeface="Calibri Light"/>
                <a:cs typeface="Calibri Light"/>
              </a:rPr>
              <a:t>ARL</a:t>
            </a:r>
            <a:r>
              <a:rPr sz="1500" spc="71" dirty="0">
                <a:latin typeface="Calibri Light"/>
                <a:cs typeface="Calibri Light"/>
              </a:rPr>
              <a:t> </a:t>
            </a:r>
            <a:r>
              <a:rPr sz="1500" spc="-8" dirty="0">
                <a:latin typeface="Calibri Light"/>
                <a:cs typeface="Calibri Light"/>
              </a:rPr>
              <a:t>correspondiente,</a:t>
            </a:r>
            <a:r>
              <a:rPr sz="1500" spc="71" dirty="0">
                <a:latin typeface="Calibri Light"/>
                <a:cs typeface="Calibri Light"/>
              </a:rPr>
              <a:t> </a:t>
            </a:r>
            <a:r>
              <a:rPr sz="1500" spc="-19" dirty="0">
                <a:latin typeface="Calibri Light"/>
                <a:cs typeface="Calibri Light"/>
              </a:rPr>
              <a:t>del 	</a:t>
            </a:r>
            <a:r>
              <a:rPr sz="1500" spc="-15" dirty="0">
                <a:latin typeface="Calibri Light"/>
                <a:cs typeface="Calibri Light"/>
              </a:rPr>
              <a:t>momento</a:t>
            </a:r>
            <a:r>
              <a:rPr sz="1500" dirty="0">
                <a:latin typeface="Calibri Light"/>
                <a:cs typeface="Calibri Light"/>
              </a:rPr>
              <a:t> en</a:t>
            </a:r>
            <a:r>
              <a:rPr sz="1500" spc="4" dirty="0">
                <a:latin typeface="Calibri Light"/>
                <a:cs typeface="Calibri Light"/>
              </a:rPr>
              <a:t> </a:t>
            </a:r>
            <a:r>
              <a:rPr sz="1500" dirty="0">
                <a:latin typeface="Calibri Light"/>
                <a:cs typeface="Calibri Light"/>
              </a:rPr>
              <a:t>el cual</a:t>
            </a:r>
            <a:r>
              <a:rPr sz="1500" spc="4" dirty="0">
                <a:latin typeface="Calibri Light"/>
                <a:cs typeface="Calibri Light"/>
              </a:rPr>
              <a:t> </a:t>
            </a:r>
            <a:r>
              <a:rPr sz="1500" spc="-19" dirty="0">
                <a:latin typeface="Calibri Light"/>
                <a:cs typeface="Calibri Light"/>
              </a:rPr>
              <a:t>desaparezca</a:t>
            </a:r>
            <a:r>
              <a:rPr sz="1500" spc="-8" dirty="0">
                <a:latin typeface="Calibri Light"/>
                <a:cs typeface="Calibri Light"/>
              </a:rPr>
              <a:t> </a:t>
            </a:r>
            <a:r>
              <a:rPr sz="1500" dirty="0">
                <a:latin typeface="Calibri Light"/>
                <a:cs typeface="Calibri Light"/>
              </a:rPr>
              <a:t>o se</a:t>
            </a:r>
            <a:r>
              <a:rPr sz="1500" spc="-4" dirty="0">
                <a:latin typeface="Calibri Light"/>
                <a:cs typeface="Calibri Light"/>
              </a:rPr>
              <a:t> </a:t>
            </a:r>
            <a:r>
              <a:rPr sz="1500" spc="-8" dirty="0">
                <a:latin typeface="Calibri Light"/>
                <a:cs typeface="Calibri Light"/>
              </a:rPr>
              <a:t>modifique</a:t>
            </a:r>
            <a:r>
              <a:rPr sz="1500" spc="-4" dirty="0">
                <a:latin typeface="Calibri Light"/>
                <a:cs typeface="Calibri Light"/>
              </a:rPr>
              <a:t> </a:t>
            </a:r>
            <a:r>
              <a:rPr sz="1500" dirty="0">
                <a:latin typeface="Calibri Light"/>
                <a:cs typeface="Calibri Light"/>
              </a:rPr>
              <a:t>la</a:t>
            </a:r>
            <a:r>
              <a:rPr sz="1500" spc="-8" dirty="0">
                <a:latin typeface="Calibri Light"/>
                <a:cs typeface="Calibri Light"/>
              </a:rPr>
              <a:t> causa 	</a:t>
            </a:r>
            <a:r>
              <a:rPr sz="1500" dirty="0">
                <a:latin typeface="Calibri Light"/>
                <a:cs typeface="Calibri Light"/>
              </a:rPr>
              <a:t>por</a:t>
            </a:r>
            <a:r>
              <a:rPr sz="1500" spc="-34" dirty="0">
                <a:latin typeface="Calibri Light"/>
                <a:cs typeface="Calibri Light"/>
              </a:rPr>
              <a:t> </a:t>
            </a:r>
            <a:r>
              <a:rPr sz="1500" dirty="0">
                <a:latin typeface="Calibri Light"/>
                <a:cs typeface="Calibri Light"/>
              </a:rPr>
              <a:t>la</a:t>
            </a:r>
            <a:r>
              <a:rPr sz="1500" spc="-26" dirty="0">
                <a:latin typeface="Calibri Light"/>
                <a:cs typeface="Calibri Light"/>
              </a:rPr>
              <a:t> </a:t>
            </a:r>
            <a:r>
              <a:rPr sz="1500" dirty="0">
                <a:latin typeface="Calibri Light"/>
                <a:cs typeface="Calibri Light"/>
              </a:rPr>
              <a:t>cual</a:t>
            </a:r>
            <a:r>
              <a:rPr sz="1500" spc="-38" dirty="0">
                <a:latin typeface="Calibri Light"/>
                <a:cs typeface="Calibri Light"/>
              </a:rPr>
              <a:t> </a:t>
            </a:r>
            <a:r>
              <a:rPr sz="1500" dirty="0">
                <a:latin typeface="Calibri Light"/>
                <a:cs typeface="Calibri Light"/>
              </a:rPr>
              <a:t>se</a:t>
            </a:r>
            <a:r>
              <a:rPr sz="1500" spc="-23" dirty="0">
                <a:latin typeface="Calibri Light"/>
                <a:cs typeface="Calibri Light"/>
              </a:rPr>
              <a:t> </a:t>
            </a:r>
            <a:r>
              <a:rPr sz="1500" spc="-15" dirty="0">
                <a:latin typeface="Calibri Light"/>
                <a:cs typeface="Calibri Light"/>
              </a:rPr>
              <a:t>otorgó</a:t>
            </a:r>
            <a:r>
              <a:rPr sz="1500" spc="-49" dirty="0">
                <a:latin typeface="Calibri Light"/>
                <a:cs typeface="Calibri Light"/>
              </a:rPr>
              <a:t> </a:t>
            </a:r>
            <a:r>
              <a:rPr sz="1500" dirty="0">
                <a:latin typeface="Calibri Light"/>
                <a:cs typeface="Calibri Light"/>
              </a:rPr>
              <a:t>la</a:t>
            </a:r>
            <a:r>
              <a:rPr sz="1500" spc="-26" dirty="0">
                <a:latin typeface="Calibri Light"/>
                <a:cs typeface="Calibri Light"/>
              </a:rPr>
              <a:t> </a:t>
            </a:r>
            <a:r>
              <a:rPr sz="1500" spc="-8" dirty="0">
                <a:latin typeface="Calibri Light"/>
                <a:cs typeface="Calibri Light"/>
              </a:rPr>
              <a:t>pensión.</a:t>
            </a:r>
            <a:endParaRPr sz="1500" dirty="0">
              <a:latin typeface="Calibri Light"/>
              <a:cs typeface="Calibri Light"/>
            </a:endParaRPr>
          </a:p>
        </p:txBody>
      </p:sp>
      <p:sp>
        <p:nvSpPr>
          <p:cNvPr id="3" name="object 6">
            <a:extLst>
              <a:ext uri="{FF2B5EF4-FFF2-40B4-BE49-F238E27FC236}">
                <a16:creationId xmlns:a16="http://schemas.microsoft.com/office/drawing/2014/main" id="{1A5D5231-3895-58D5-2B5F-1DBC85E321A7}"/>
              </a:ext>
            </a:extLst>
          </p:cNvPr>
          <p:cNvSpPr txBox="1"/>
          <p:nvPr/>
        </p:nvSpPr>
        <p:spPr>
          <a:xfrm>
            <a:off x="831899" y="468973"/>
            <a:ext cx="4730128" cy="748762"/>
          </a:xfrm>
          <a:prstGeom prst="rect">
            <a:avLst/>
          </a:prstGeom>
        </p:spPr>
        <p:txBody>
          <a:bodyPr vert="horz" wrap="square" lIns="0" tIns="10001" rIns="0" bIns="0" rtlCol="0">
            <a:spAutoFit/>
          </a:bodyPr>
          <a:lstStyle/>
          <a:p>
            <a:pPr marL="9525">
              <a:spcBef>
                <a:spcPts val="79"/>
              </a:spcBef>
            </a:pPr>
            <a:r>
              <a:rPr lang="es-ES" sz="2400" b="1" spc="-15" dirty="0">
                <a:latin typeface="Calibri Light"/>
                <a:cs typeface="Calibri Light"/>
              </a:rPr>
              <a:t>Cuales son las o</a:t>
            </a:r>
            <a:r>
              <a:rPr sz="2400" b="1" spc="-15" dirty="0" err="1">
                <a:latin typeface="Calibri Light"/>
                <a:cs typeface="Calibri Light"/>
              </a:rPr>
              <a:t>bligaciones</a:t>
            </a:r>
            <a:r>
              <a:rPr sz="2400" b="1" spc="-30" dirty="0">
                <a:latin typeface="Calibri Light"/>
                <a:cs typeface="Calibri Light"/>
              </a:rPr>
              <a:t> </a:t>
            </a:r>
            <a:r>
              <a:rPr sz="2400" b="1" dirty="0">
                <a:latin typeface="Calibri Light"/>
                <a:cs typeface="Calibri Light"/>
              </a:rPr>
              <a:t>del </a:t>
            </a:r>
            <a:r>
              <a:rPr sz="2400" b="1" spc="-15" dirty="0">
                <a:latin typeface="Calibri Light"/>
                <a:cs typeface="Calibri Light"/>
              </a:rPr>
              <a:t>Trabajador</a:t>
            </a:r>
            <a:r>
              <a:rPr lang="es-ES" sz="2400" b="1" spc="-15" dirty="0">
                <a:latin typeface="Calibri Light"/>
                <a:cs typeface="Calibri Light"/>
              </a:rPr>
              <a:t>?</a:t>
            </a:r>
            <a:endParaRPr sz="2400" b="1" dirty="0">
              <a:latin typeface="Calibri Light"/>
              <a:cs typeface="Calibri Light"/>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613">
          <a:extLst>
            <a:ext uri="{FF2B5EF4-FFF2-40B4-BE49-F238E27FC236}">
              <a16:creationId xmlns:a16="http://schemas.microsoft.com/office/drawing/2014/main" id="{6BEA7B6D-2ACA-1C21-67CE-765A70D07D38}"/>
            </a:ext>
          </a:extLst>
        </p:cNvPr>
        <p:cNvGrpSpPr/>
        <p:nvPr/>
      </p:nvGrpSpPr>
      <p:grpSpPr>
        <a:xfrm>
          <a:off x="0" y="0"/>
          <a:ext cx="0" cy="0"/>
          <a:chOff x="0" y="0"/>
          <a:chExt cx="0" cy="0"/>
        </a:xfrm>
      </p:grpSpPr>
      <p:sp>
        <p:nvSpPr>
          <p:cNvPr id="615" name="Google Shape;615;p35">
            <a:extLst>
              <a:ext uri="{FF2B5EF4-FFF2-40B4-BE49-F238E27FC236}">
                <a16:creationId xmlns:a16="http://schemas.microsoft.com/office/drawing/2014/main" id="{1812DEF6-7523-4D31-493D-95097EAD9054}"/>
              </a:ext>
            </a:extLst>
          </p:cNvPr>
          <p:cNvSpPr/>
          <p:nvPr/>
        </p:nvSpPr>
        <p:spPr>
          <a:xfrm>
            <a:off x="1264400" y="4863725"/>
            <a:ext cx="2399256" cy="125424"/>
          </a:xfrm>
          <a:custGeom>
            <a:avLst/>
            <a:gdLst/>
            <a:ahLst/>
            <a:cxnLst/>
            <a:rect l="l" t="t" r="r" b="b"/>
            <a:pathLst>
              <a:path w="43518" h="2347" extrusionOk="0">
                <a:moveTo>
                  <a:pt x="21753" y="1"/>
                </a:moveTo>
                <a:cubicBezTo>
                  <a:pt x="9728" y="1"/>
                  <a:pt x="1" y="537"/>
                  <a:pt x="1" y="1180"/>
                </a:cubicBezTo>
                <a:cubicBezTo>
                  <a:pt x="1" y="1834"/>
                  <a:pt x="9740" y="2346"/>
                  <a:pt x="21753" y="2346"/>
                </a:cubicBezTo>
                <a:cubicBezTo>
                  <a:pt x="33779" y="2346"/>
                  <a:pt x="43518" y="1811"/>
                  <a:pt x="43518" y="1180"/>
                </a:cubicBezTo>
                <a:cubicBezTo>
                  <a:pt x="43518" y="537"/>
                  <a:pt x="33779" y="13"/>
                  <a:pt x="21753" y="1"/>
                </a:cubicBezTo>
                <a:close/>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16" name="Google Shape;616;p35">
            <a:extLst>
              <a:ext uri="{FF2B5EF4-FFF2-40B4-BE49-F238E27FC236}">
                <a16:creationId xmlns:a16="http://schemas.microsoft.com/office/drawing/2014/main" id="{CF0DFB15-0386-E4CC-163E-BDA685C0EF0B}"/>
              </a:ext>
            </a:extLst>
          </p:cNvPr>
          <p:cNvSpPr txBox="1">
            <a:spLocks noGrp="1"/>
          </p:cNvSpPr>
          <p:nvPr>
            <p:ph type="title"/>
          </p:nvPr>
        </p:nvSpPr>
        <p:spPr>
          <a:xfrm>
            <a:off x="5332959" y="2419331"/>
            <a:ext cx="2820000" cy="1469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Capítulo  </a:t>
            </a:r>
            <a:br>
              <a:rPr lang="en" dirty="0"/>
            </a:br>
            <a:r>
              <a:rPr lang="en" sz="1800" dirty="0"/>
              <a:t>Subsidio familiar- </a:t>
            </a:r>
            <a:r>
              <a:rPr lang="es-CO" sz="1800" dirty="0"/>
              <a:t>Cajas</a:t>
            </a:r>
            <a:r>
              <a:rPr lang="en" sz="1800" dirty="0"/>
              <a:t> de Compensación de Familiar</a:t>
            </a:r>
            <a:endParaRPr dirty="0"/>
          </a:p>
        </p:txBody>
      </p:sp>
      <p:sp>
        <p:nvSpPr>
          <p:cNvPr id="617" name="Google Shape;617;p35">
            <a:extLst>
              <a:ext uri="{FF2B5EF4-FFF2-40B4-BE49-F238E27FC236}">
                <a16:creationId xmlns:a16="http://schemas.microsoft.com/office/drawing/2014/main" id="{E427863A-C514-3138-CA31-BF9BD149D4F5}"/>
              </a:ext>
            </a:extLst>
          </p:cNvPr>
          <p:cNvSpPr/>
          <p:nvPr/>
        </p:nvSpPr>
        <p:spPr>
          <a:xfrm rot="768178">
            <a:off x="6074955" y="997496"/>
            <a:ext cx="1336008" cy="1444178"/>
          </a:xfrm>
          <a:custGeom>
            <a:avLst/>
            <a:gdLst/>
            <a:ahLst/>
            <a:cxnLst/>
            <a:rect l="l" t="t" r="r" b="b"/>
            <a:pathLst>
              <a:path w="45600" h="49292" extrusionOk="0">
                <a:moveTo>
                  <a:pt x="34416" y="1"/>
                </a:moveTo>
                <a:cubicBezTo>
                  <a:pt x="34122" y="1"/>
                  <a:pt x="33824" y="30"/>
                  <a:pt x="33524" y="90"/>
                </a:cubicBezTo>
                <a:lnTo>
                  <a:pt x="4170" y="5560"/>
                </a:lnTo>
                <a:cubicBezTo>
                  <a:pt x="1668" y="5994"/>
                  <a:pt x="0" y="8429"/>
                  <a:pt x="501" y="10931"/>
                </a:cubicBezTo>
                <a:lnTo>
                  <a:pt x="6738" y="44455"/>
                </a:lnTo>
                <a:cubicBezTo>
                  <a:pt x="7149" y="46657"/>
                  <a:pt x="9085" y="48213"/>
                  <a:pt x="11249" y="48213"/>
                </a:cubicBezTo>
                <a:cubicBezTo>
                  <a:pt x="11544" y="48213"/>
                  <a:pt x="11842" y="48184"/>
                  <a:pt x="12142" y="48124"/>
                </a:cubicBezTo>
                <a:lnTo>
                  <a:pt x="30222" y="44755"/>
                </a:lnTo>
                <a:lnTo>
                  <a:pt x="38027" y="49292"/>
                </a:lnTo>
                <a:lnTo>
                  <a:pt x="39528" y="42987"/>
                </a:lnTo>
                <a:lnTo>
                  <a:pt x="41530" y="42620"/>
                </a:lnTo>
                <a:cubicBezTo>
                  <a:pt x="43932" y="42153"/>
                  <a:pt x="45599" y="39785"/>
                  <a:pt x="45166" y="37283"/>
                </a:cubicBezTo>
                <a:lnTo>
                  <a:pt x="38895" y="3759"/>
                </a:lnTo>
                <a:cubicBezTo>
                  <a:pt x="38484" y="1557"/>
                  <a:pt x="36574" y="1"/>
                  <a:pt x="344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18" name="Google Shape;618;p35">
            <a:extLst>
              <a:ext uri="{FF2B5EF4-FFF2-40B4-BE49-F238E27FC236}">
                <a16:creationId xmlns:a16="http://schemas.microsoft.com/office/drawing/2014/main" id="{35151680-ED54-20D8-F5B4-0621AF9A7F3C}"/>
              </a:ext>
            </a:extLst>
          </p:cNvPr>
          <p:cNvSpPr txBox="1">
            <a:spLocks noGrp="1"/>
          </p:cNvSpPr>
          <p:nvPr>
            <p:ph type="title" idx="2"/>
          </p:nvPr>
        </p:nvSpPr>
        <p:spPr>
          <a:xfrm>
            <a:off x="6108169" y="1308725"/>
            <a:ext cx="1269600" cy="669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05</a:t>
            </a:r>
            <a:endParaRPr dirty="0"/>
          </a:p>
        </p:txBody>
      </p:sp>
      <p:sp>
        <p:nvSpPr>
          <p:cNvPr id="682" name="Google Shape;682;p35">
            <a:extLst>
              <a:ext uri="{FF2B5EF4-FFF2-40B4-BE49-F238E27FC236}">
                <a16:creationId xmlns:a16="http://schemas.microsoft.com/office/drawing/2014/main" id="{0520E70A-AC7D-4739-A87D-7742ECED4B4D}"/>
              </a:ext>
            </a:extLst>
          </p:cNvPr>
          <p:cNvSpPr/>
          <p:nvPr/>
        </p:nvSpPr>
        <p:spPr>
          <a:xfrm rot="10673382">
            <a:off x="4006195" y="-759748"/>
            <a:ext cx="1295379" cy="1295379"/>
          </a:xfrm>
          <a:prstGeom prst="blockArc">
            <a:avLst>
              <a:gd name="adj1" fmla="val 10800000"/>
              <a:gd name="adj2" fmla="val 263922"/>
              <a:gd name="adj3" fmla="val 11651"/>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83" name="Google Shape;683;p35">
            <a:extLst>
              <a:ext uri="{FF2B5EF4-FFF2-40B4-BE49-F238E27FC236}">
                <a16:creationId xmlns:a16="http://schemas.microsoft.com/office/drawing/2014/main" id="{27FF73B5-A9A0-5514-EF86-E05D18AEED20}"/>
              </a:ext>
            </a:extLst>
          </p:cNvPr>
          <p:cNvSpPr/>
          <p:nvPr/>
        </p:nvSpPr>
        <p:spPr>
          <a:xfrm>
            <a:off x="8254700" y="1724400"/>
            <a:ext cx="1409700" cy="2001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84" name="Google Shape;684;p35">
            <a:extLst>
              <a:ext uri="{FF2B5EF4-FFF2-40B4-BE49-F238E27FC236}">
                <a16:creationId xmlns:a16="http://schemas.microsoft.com/office/drawing/2014/main" id="{860F6B80-E191-C2EF-41C7-ED55BB40F2FD}"/>
              </a:ext>
            </a:extLst>
          </p:cNvPr>
          <p:cNvSpPr/>
          <p:nvPr/>
        </p:nvSpPr>
        <p:spPr>
          <a:xfrm rot="3089">
            <a:off x="8615098" y="4764963"/>
            <a:ext cx="333900" cy="288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pic>
        <p:nvPicPr>
          <p:cNvPr id="73" name="Picture 2" descr="Unidad de Gestión Pensional y Parafiscales - G Suite SSO, Ingreso a G Suite">
            <a:extLst>
              <a:ext uri="{FF2B5EF4-FFF2-40B4-BE49-F238E27FC236}">
                <a16:creationId xmlns:a16="http://schemas.microsoft.com/office/drawing/2014/main" id="{56D4541B-039D-7A36-E4BB-FBFE28A392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42" y="0"/>
            <a:ext cx="994008" cy="391435"/>
          </a:xfrm>
          <a:prstGeom prst="rect">
            <a:avLst/>
          </a:prstGeom>
          <a:noFill/>
          <a:extLst>
            <a:ext uri="{909E8E84-426E-40DD-AFC4-6F175D3DCCD1}">
              <a14:hiddenFill xmlns:a14="http://schemas.microsoft.com/office/drawing/2010/main">
                <a:solidFill>
                  <a:srgbClr val="FFFFFF"/>
                </a:solidFill>
              </a14:hiddenFill>
            </a:ext>
          </a:extLst>
        </p:spPr>
      </p:pic>
      <p:sp>
        <p:nvSpPr>
          <p:cNvPr id="6" name="AutoShape 2" descr="Página 5 | Imágenes de Actividades En Familia - Descarga gratuita en Freepik">
            <a:extLst>
              <a:ext uri="{FF2B5EF4-FFF2-40B4-BE49-F238E27FC236}">
                <a16:creationId xmlns:a16="http://schemas.microsoft.com/office/drawing/2014/main" id="{1602458B-06EB-91A4-5EAC-21CFF6A2D9E2}"/>
              </a:ext>
            </a:extLst>
          </p:cNvPr>
          <p:cNvSpPr>
            <a:spLocks noChangeAspect="1" noChangeArrowheads="1"/>
          </p:cNvSpPr>
          <p:nvPr/>
        </p:nvSpPr>
        <p:spPr bwMode="auto">
          <a:xfrm>
            <a:off x="2325144" y="2419350"/>
            <a:ext cx="2399256" cy="239925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O"/>
          </a:p>
        </p:txBody>
      </p:sp>
      <p:pic>
        <p:nvPicPr>
          <p:cNvPr id="8" name="Imagen 7">
            <a:extLst>
              <a:ext uri="{FF2B5EF4-FFF2-40B4-BE49-F238E27FC236}">
                <a16:creationId xmlns:a16="http://schemas.microsoft.com/office/drawing/2014/main" id="{D2EE7736-8798-3248-BBE5-F87FB3710B7D}"/>
              </a:ext>
            </a:extLst>
          </p:cNvPr>
          <p:cNvPicPr>
            <a:picLocks noChangeAspect="1"/>
          </p:cNvPicPr>
          <p:nvPr/>
        </p:nvPicPr>
        <p:blipFill>
          <a:blip r:embed="rId4"/>
          <a:stretch>
            <a:fillRect/>
          </a:stretch>
        </p:blipFill>
        <p:spPr>
          <a:xfrm>
            <a:off x="1100163" y="867419"/>
            <a:ext cx="3348225" cy="3325187"/>
          </a:xfrm>
          <a:prstGeom prst="rect">
            <a:avLst/>
          </a:prstGeom>
        </p:spPr>
      </p:pic>
    </p:spTree>
    <p:extLst>
      <p:ext uri="{BB962C8B-B14F-4D97-AF65-F5344CB8AC3E}">
        <p14:creationId xmlns:p14="http://schemas.microsoft.com/office/powerpoint/2010/main" val="257923042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2FEED3-3C06-50AD-3D32-D5BFE567A2FF}"/>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72DDA1DB-0F34-C9AA-6205-684EA3AB0C83}"/>
              </a:ext>
            </a:extLst>
          </p:cNvPr>
          <p:cNvSpPr>
            <a:spLocks noGrp="1"/>
          </p:cNvSpPr>
          <p:nvPr>
            <p:ph type="title"/>
          </p:nvPr>
        </p:nvSpPr>
        <p:spPr>
          <a:xfrm>
            <a:off x="720000" y="445025"/>
            <a:ext cx="5887056" cy="1492200"/>
          </a:xfrm>
        </p:spPr>
        <p:txBody>
          <a:bodyPr/>
          <a:lstStyle/>
          <a:p>
            <a:r>
              <a:rPr lang="es-MX" b="1" dirty="0"/>
              <a:t>Relación Sistema de Subsidio Familiar y Cajas de Compensación</a:t>
            </a:r>
            <a:endParaRPr lang="en-US" b="1" dirty="0"/>
          </a:p>
        </p:txBody>
      </p:sp>
      <p:sp>
        <p:nvSpPr>
          <p:cNvPr id="10" name="Google Shape;1571;p53">
            <a:extLst>
              <a:ext uri="{FF2B5EF4-FFF2-40B4-BE49-F238E27FC236}">
                <a16:creationId xmlns:a16="http://schemas.microsoft.com/office/drawing/2014/main" id="{ED775254-9FFD-3B5B-0EB2-270E10075177}"/>
              </a:ext>
            </a:extLst>
          </p:cNvPr>
          <p:cNvSpPr/>
          <p:nvPr/>
        </p:nvSpPr>
        <p:spPr>
          <a:xfrm flipH="1">
            <a:off x="509481" y="2422230"/>
            <a:ext cx="8634518" cy="1635420"/>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endParaRPr lang="es-CO" sz="1600" dirty="0">
              <a:solidFill>
                <a:schemeClr val="tx1">
                  <a:lumMod val="50000"/>
                </a:schemeClr>
              </a:solidFill>
              <a:latin typeface="Alegreya Sans ExtraBold"/>
            </a:endParaRPr>
          </a:p>
        </p:txBody>
      </p:sp>
      <p:sp>
        <p:nvSpPr>
          <p:cNvPr id="13" name="CuadroTexto 12">
            <a:extLst>
              <a:ext uri="{FF2B5EF4-FFF2-40B4-BE49-F238E27FC236}">
                <a16:creationId xmlns:a16="http://schemas.microsoft.com/office/drawing/2014/main" id="{8DD16C5E-53A2-BA4E-6373-C63D3393E422}"/>
              </a:ext>
            </a:extLst>
          </p:cNvPr>
          <p:cNvSpPr txBox="1"/>
          <p:nvPr/>
        </p:nvSpPr>
        <p:spPr>
          <a:xfrm>
            <a:off x="963026" y="2547442"/>
            <a:ext cx="7217948" cy="2031325"/>
          </a:xfrm>
          <a:prstGeom prst="rect">
            <a:avLst/>
          </a:prstGeom>
          <a:noFill/>
        </p:spPr>
        <p:txBody>
          <a:bodyPr wrap="square">
            <a:spAutoFit/>
          </a:bodyPr>
          <a:lstStyle/>
          <a:p>
            <a:pPr algn="just"/>
            <a:r>
              <a:rPr lang="es-ES" dirty="0"/>
              <a:t>El sistema del subsidio familiar es el conjunto de políticas, normas e instituciones orientadas a la protección integral del trabajador y su núcleo familiar. En este contexto, las </a:t>
            </a:r>
            <a:r>
              <a:rPr lang="es-ES" b="1" dirty="0"/>
              <a:t>Cajas de compensación familiar </a:t>
            </a:r>
            <a:r>
              <a:rPr lang="es-ES" dirty="0"/>
              <a:t>formulan proyectos para abordar diferentes aspectos de la vida del afiliado, como la educación, la recreación, la cultura y la vivienda.</a:t>
            </a:r>
          </a:p>
          <a:p>
            <a:pPr algn="just"/>
            <a:endParaRPr lang="es-ES" dirty="0"/>
          </a:p>
          <a:p>
            <a:pPr algn="just"/>
            <a:r>
              <a:rPr lang="es-ES" dirty="0"/>
              <a:t> Son entonces los empleados afiliados a las Cajas de compensación quienes tienen derecho a la cuota monetaria, que es pagada por la Caja a la que se haya afiliado la empresa. Para acceder a este beneficio los trabajadores deben cumplir con unos requisitos, entre ellos ganar menos de cuatro salarios mínimos y tener personas a cargo.</a:t>
            </a:r>
          </a:p>
        </p:txBody>
      </p:sp>
      <p:sp>
        <p:nvSpPr>
          <p:cNvPr id="16" name="Flecha: a la derecha 15">
            <a:extLst>
              <a:ext uri="{FF2B5EF4-FFF2-40B4-BE49-F238E27FC236}">
                <a16:creationId xmlns:a16="http://schemas.microsoft.com/office/drawing/2014/main" id="{9BEE50E3-54E5-561A-5D7A-58511CD42874}"/>
              </a:ext>
            </a:extLst>
          </p:cNvPr>
          <p:cNvSpPr/>
          <p:nvPr/>
        </p:nvSpPr>
        <p:spPr>
          <a:xfrm>
            <a:off x="8468621" y="2011546"/>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dirty="0">
                <a:solidFill>
                  <a:schemeClr val="tx1">
                    <a:lumMod val="50000"/>
                  </a:schemeClr>
                </a:solidFill>
              </a:rPr>
              <a:t>Transición</a:t>
            </a:r>
            <a:endParaRPr lang="en-US" sz="900" dirty="0">
              <a:solidFill>
                <a:schemeClr val="tx1">
                  <a:lumMod val="50000"/>
                </a:schemeClr>
              </a:solidFill>
            </a:endParaRPr>
          </a:p>
        </p:txBody>
      </p:sp>
    </p:spTree>
    <p:extLst>
      <p:ext uri="{BB962C8B-B14F-4D97-AF65-F5344CB8AC3E}">
        <p14:creationId xmlns:p14="http://schemas.microsoft.com/office/powerpoint/2010/main" val="362900236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7CA62B-3B82-5745-A0D9-844DEDAB8233}"/>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CE7A30D0-3A02-BC9B-45BB-EEEB82517C15}"/>
              </a:ext>
            </a:extLst>
          </p:cNvPr>
          <p:cNvSpPr>
            <a:spLocks noGrp="1"/>
          </p:cNvSpPr>
          <p:nvPr>
            <p:ph type="title"/>
          </p:nvPr>
        </p:nvSpPr>
        <p:spPr/>
        <p:txBody>
          <a:bodyPr/>
          <a:lstStyle/>
          <a:p>
            <a:r>
              <a:rPr lang="es-MX" b="1" dirty="0"/>
              <a:t>Qué son las Cajas de Compensación Familiar CCF?</a:t>
            </a:r>
            <a:endParaRPr lang="en-US" b="1" dirty="0"/>
          </a:p>
        </p:txBody>
      </p:sp>
      <p:sp>
        <p:nvSpPr>
          <p:cNvPr id="10" name="Google Shape;1571;p53">
            <a:extLst>
              <a:ext uri="{FF2B5EF4-FFF2-40B4-BE49-F238E27FC236}">
                <a16:creationId xmlns:a16="http://schemas.microsoft.com/office/drawing/2014/main" id="{64442762-7F93-0611-3387-F9D0675D4A91}"/>
              </a:ext>
            </a:extLst>
          </p:cNvPr>
          <p:cNvSpPr/>
          <p:nvPr/>
        </p:nvSpPr>
        <p:spPr>
          <a:xfrm flipH="1">
            <a:off x="509481" y="2422230"/>
            <a:ext cx="8634518" cy="1635420"/>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endParaRPr lang="es-CO" sz="1600" dirty="0">
              <a:solidFill>
                <a:schemeClr val="tx1">
                  <a:lumMod val="50000"/>
                </a:schemeClr>
              </a:solidFill>
              <a:latin typeface="Alegreya Sans ExtraBold"/>
            </a:endParaRPr>
          </a:p>
        </p:txBody>
      </p:sp>
      <p:sp>
        <p:nvSpPr>
          <p:cNvPr id="13" name="CuadroTexto 12">
            <a:extLst>
              <a:ext uri="{FF2B5EF4-FFF2-40B4-BE49-F238E27FC236}">
                <a16:creationId xmlns:a16="http://schemas.microsoft.com/office/drawing/2014/main" id="{7064DECB-56D4-C2EF-26A7-20816CC2F9B3}"/>
              </a:ext>
            </a:extLst>
          </p:cNvPr>
          <p:cNvSpPr txBox="1"/>
          <p:nvPr/>
        </p:nvSpPr>
        <p:spPr>
          <a:xfrm>
            <a:off x="561871" y="2011546"/>
            <a:ext cx="7217948" cy="2462213"/>
          </a:xfrm>
          <a:prstGeom prst="rect">
            <a:avLst/>
          </a:prstGeom>
          <a:noFill/>
        </p:spPr>
        <p:txBody>
          <a:bodyPr wrap="square">
            <a:spAutoFit/>
          </a:bodyPr>
          <a:lstStyle/>
          <a:p>
            <a:pPr algn="just"/>
            <a:r>
              <a:rPr lang="es-ES" dirty="0"/>
              <a:t>Las Cajas de Compensación familiares son instituciones encargadas de proveer servicios sociales y bienestar a sus afiliados y a la comunidad. En Colombia, son entidades sin animo de lucro enfocadas en elevar la calidad de vida de los colombianos, en especial de los trabajadores. Se sustentan mediante aportes de las empresas con sus  empleados o con los aportes que realiza </a:t>
            </a:r>
            <a:r>
              <a:rPr lang="es-ES" b="1" dirty="0"/>
              <a:t>voluntariamente</a:t>
            </a:r>
            <a:r>
              <a:rPr lang="es-ES" dirty="0"/>
              <a:t> los independientes.</a:t>
            </a:r>
          </a:p>
          <a:p>
            <a:pPr algn="just"/>
            <a:endParaRPr lang="es-ES" dirty="0"/>
          </a:p>
          <a:p>
            <a:pPr algn="just"/>
            <a:r>
              <a:rPr lang="es-ES" b="1" dirty="0"/>
              <a:t>Buscan:</a:t>
            </a:r>
          </a:p>
          <a:p>
            <a:pPr algn="just"/>
            <a:endParaRPr lang="es-ES" dirty="0"/>
          </a:p>
          <a:p>
            <a:pPr algn="just"/>
            <a:r>
              <a:rPr lang="es-ES" dirty="0"/>
              <a:t>✓ Ofrecer servicios sociales y culturales a trabajadores y sus familias</a:t>
            </a:r>
          </a:p>
          <a:p>
            <a:pPr algn="just"/>
            <a:r>
              <a:rPr lang="es-ES" dirty="0"/>
              <a:t>En caso que se presenten:</a:t>
            </a:r>
          </a:p>
          <a:p>
            <a:pPr algn="just"/>
            <a:r>
              <a:rPr lang="es-ES" dirty="0"/>
              <a:t>✓ Mejorar la calidad de vida de afiliados y sus familias</a:t>
            </a:r>
          </a:p>
        </p:txBody>
      </p:sp>
      <p:sp>
        <p:nvSpPr>
          <p:cNvPr id="16" name="Flecha: a la derecha 15">
            <a:extLst>
              <a:ext uri="{FF2B5EF4-FFF2-40B4-BE49-F238E27FC236}">
                <a16:creationId xmlns:a16="http://schemas.microsoft.com/office/drawing/2014/main" id="{39C053FA-7E7F-6DE4-C6C0-D26A802E50B3}"/>
              </a:ext>
            </a:extLst>
          </p:cNvPr>
          <p:cNvSpPr/>
          <p:nvPr/>
        </p:nvSpPr>
        <p:spPr>
          <a:xfrm>
            <a:off x="8468621" y="2011546"/>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dirty="0">
                <a:solidFill>
                  <a:schemeClr val="tx1">
                    <a:lumMod val="50000"/>
                  </a:schemeClr>
                </a:solidFill>
              </a:rPr>
              <a:t>Transición</a:t>
            </a:r>
            <a:endParaRPr lang="en-US" sz="900" dirty="0">
              <a:solidFill>
                <a:schemeClr val="tx1">
                  <a:lumMod val="50000"/>
                </a:schemeClr>
              </a:solidFill>
            </a:endParaRPr>
          </a:p>
        </p:txBody>
      </p:sp>
    </p:spTree>
    <p:extLst>
      <p:ext uri="{BB962C8B-B14F-4D97-AF65-F5344CB8AC3E}">
        <p14:creationId xmlns:p14="http://schemas.microsoft.com/office/powerpoint/2010/main" val="1797025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19"/>
        <p:cNvGrpSpPr/>
        <p:nvPr/>
      </p:nvGrpSpPr>
      <p:grpSpPr>
        <a:xfrm>
          <a:off x="0" y="0"/>
          <a:ext cx="0" cy="0"/>
          <a:chOff x="0" y="0"/>
          <a:chExt cx="0" cy="0"/>
        </a:xfrm>
      </p:grpSpPr>
      <p:sp>
        <p:nvSpPr>
          <p:cNvPr id="1021" name="Google Shape;1021;p48"/>
          <p:cNvSpPr txBox="1">
            <a:spLocks noGrp="1"/>
          </p:cNvSpPr>
          <p:nvPr>
            <p:ph type="title"/>
          </p:nvPr>
        </p:nvSpPr>
        <p:spPr>
          <a:xfrm>
            <a:off x="720000" y="445025"/>
            <a:ext cx="3432000" cy="10350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a:t>PreTest</a:t>
            </a:r>
            <a:endParaRPr/>
          </a:p>
        </p:txBody>
      </p:sp>
      <p:sp>
        <p:nvSpPr>
          <p:cNvPr id="1022" name="Google Shape;1022;p48"/>
          <p:cNvSpPr txBox="1">
            <a:spLocks noGrp="1"/>
          </p:cNvSpPr>
          <p:nvPr>
            <p:ph type="body" idx="1"/>
          </p:nvPr>
        </p:nvSpPr>
        <p:spPr>
          <a:xfrm>
            <a:off x="157385" y="1545446"/>
            <a:ext cx="4589875" cy="2950600"/>
          </a:xfrm>
          <a:prstGeom prst="rect">
            <a:avLst/>
          </a:prstGeom>
        </p:spPr>
        <p:txBody>
          <a:bodyPr spcFirstLastPara="1" wrap="square" lIns="91425" tIns="91425" rIns="91425" bIns="91425" anchor="ctr" anchorCtr="0">
            <a:noAutofit/>
          </a:bodyPr>
          <a:lstStyle/>
          <a:p>
            <a:pPr marL="228600" lvl="0" indent="-317500" algn="just" rtl="0">
              <a:spcBef>
                <a:spcPts val="0"/>
              </a:spcBef>
              <a:spcAft>
                <a:spcPts val="0"/>
              </a:spcAft>
              <a:buSzPts val="1400"/>
              <a:buFont typeface="Poppins"/>
              <a:buChar char="●"/>
            </a:pPr>
            <a:r>
              <a:rPr lang="es-CO" dirty="0">
                <a:solidFill>
                  <a:schemeClr val="tx1">
                    <a:lumMod val="50000"/>
                  </a:schemeClr>
                </a:solidFill>
                <a:latin typeface="PT Sans" panose="020B0503020203020204" pitchFamily="34" charset="0"/>
              </a:rPr>
              <a:t>Está compuesto por 10 preguntas relacionadas con el SSSI- con método de selección múltiple.</a:t>
            </a:r>
          </a:p>
          <a:p>
            <a:pPr marL="228600" lvl="0" indent="-317500" algn="just" rtl="0">
              <a:spcBef>
                <a:spcPts val="0"/>
              </a:spcBef>
              <a:spcAft>
                <a:spcPts val="0"/>
              </a:spcAft>
              <a:buSzPts val="1400"/>
              <a:buFont typeface="Poppins"/>
              <a:buChar char="●"/>
            </a:pPr>
            <a:r>
              <a:rPr lang="es-CO" dirty="0">
                <a:solidFill>
                  <a:schemeClr val="tx1">
                    <a:lumMod val="50000"/>
                  </a:schemeClr>
                </a:solidFill>
                <a:latin typeface="PT Sans" panose="020B0503020203020204" pitchFamily="34" charset="0"/>
              </a:rPr>
              <a:t>El grado de dificultad es bajo, se utilizará lenguaje ciudadano.</a:t>
            </a:r>
          </a:p>
          <a:p>
            <a:pPr marL="228600" lvl="0" indent="-317500" algn="just" rtl="0">
              <a:spcBef>
                <a:spcPts val="0"/>
              </a:spcBef>
              <a:spcAft>
                <a:spcPts val="0"/>
              </a:spcAft>
              <a:buSzPts val="1400"/>
              <a:buFont typeface="Poppins"/>
              <a:buChar char="●"/>
            </a:pPr>
            <a:r>
              <a:rPr lang="es-CO" dirty="0">
                <a:solidFill>
                  <a:schemeClr val="tx1">
                    <a:lumMod val="50000"/>
                  </a:schemeClr>
                </a:solidFill>
                <a:latin typeface="PT Sans" panose="020B0503020203020204" pitchFamily="34" charset="0"/>
              </a:rPr>
              <a:t>El pretest permitirá realizar una medición de los conocimientos previos al curso.</a:t>
            </a:r>
          </a:p>
          <a:p>
            <a:pPr marL="228600" lvl="0" indent="-317500" algn="just" rtl="0">
              <a:spcBef>
                <a:spcPts val="0"/>
              </a:spcBef>
              <a:spcAft>
                <a:spcPts val="0"/>
              </a:spcAft>
              <a:buSzPts val="1400"/>
              <a:buFont typeface="Poppins"/>
              <a:buChar char="●"/>
            </a:pPr>
            <a:r>
              <a:rPr lang="es-CO" dirty="0">
                <a:solidFill>
                  <a:schemeClr val="tx1">
                    <a:lumMod val="50000"/>
                  </a:schemeClr>
                </a:solidFill>
                <a:latin typeface="PT Sans" panose="020B0503020203020204" pitchFamily="34" charset="0"/>
              </a:rPr>
              <a:t>El pretest se podrá comparar con la evaluación final para determinar el margen de mejora una vez se finalice el curso.</a:t>
            </a:r>
          </a:p>
          <a:p>
            <a:pPr marL="228600" lvl="0" indent="-317500" algn="just" rtl="0">
              <a:spcBef>
                <a:spcPts val="0"/>
              </a:spcBef>
              <a:spcAft>
                <a:spcPts val="0"/>
              </a:spcAft>
              <a:buSzPts val="1400"/>
              <a:buFont typeface="Poppins"/>
              <a:buChar char="●"/>
            </a:pPr>
            <a:r>
              <a:rPr lang="es-CO" dirty="0">
                <a:solidFill>
                  <a:schemeClr val="tx1">
                    <a:lumMod val="50000"/>
                  </a:schemeClr>
                </a:solidFill>
                <a:latin typeface="PT Sans" panose="020B0503020203020204" pitchFamily="34" charset="0"/>
              </a:rPr>
              <a:t>Las preguntas abarcarán los principales temas del curso.</a:t>
            </a:r>
          </a:p>
        </p:txBody>
      </p:sp>
      <p:sp>
        <p:nvSpPr>
          <p:cNvPr id="150" name="Google Shape;492;p32">
            <a:extLst>
              <a:ext uri="{FF2B5EF4-FFF2-40B4-BE49-F238E27FC236}">
                <a16:creationId xmlns:a16="http://schemas.microsoft.com/office/drawing/2014/main" id="{8C5C5AB4-0ED0-410D-94D4-B75EEDAF50B1}"/>
              </a:ext>
            </a:extLst>
          </p:cNvPr>
          <p:cNvSpPr/>
          <p:nvPr/>
        </p:nvSpPr>
        <p:spPr>
          <a:xfrm rot="-768068" flipH="1">
            <a:off x="4684373" y="461970"/>
            <a:ext cx="926127" cy="1001111"/>
          </a:xfrm>
          <a:custGeom>
            <a:avLst/>
            <a:gdLst/>
            <a:ahLst/>
            <a:cxnLst/>
            <a:rect l="l" t="t" r="r" b="b"/>
            <a:pathLst>
              <a:path w="45600" h="49292" extrusionOk="0">
                <a:moveTo>
                  <a:pt x="34416" y="1"/>
                </a:moveTo>
                <a:cubicBezTo>
                  <a:pt x="34122" y="1"/>
                  <a:pt x="33824" y="30"/>
                  <a:pt x="33524" y="90"/>
                </a:cubicBezTo>
                <a:lnTo>
                  <a:pt x="4170" y="5560"/>
                </a:lnTo>
                <a:cubicBezTo>
                  <a:pt x="1668" y="5994"/>
                  <a:pt x="0" y="8429"/>
                  <a:pt x="501" y="10931"/>
                </a:cubicBezTo>
                <a:lnTo>
                  <a:pt x="6738" y="44455"/>
                </a:lnTo>
                <a:cubicBezTo>
                  <a:pt x="7149" y="46657"/>
                  <a:pt x="9085" y="48213"/>
                  <a:pt x="11249" y="48213"/>
                </a:cubicBezTo>
                <a:cubicBezTo>
                  <a:pt x="11544" y="48213"/>
                  <a:pt x="11842" y="48184"/>
                  <a:pt x="12142" y="48124"/>
                </a:cubicBezTo>
                <a:lnTo>
                  <a:pt x="30222" y="44755"/>
                </a:lnTo>
                <a:lnTo>
                  <a:pt x="38027" y="49292"/>
                </a:lnTo>
                <a:lnTo>
                  <a:pt x="39528" y="42987"/>
                </a:lnTo>
                <a:lnTo>
                  <a:pt x="41530" y="42620"/>
                </a:lnTo>
                <a:cubicBezTo>
                  <a:pt x="43932" y="42153"/>
                  <a:pt x="45599" y="39785"/>
                  <a:pt x="45166" y="37283"/>
                </a:cubicBezTo>
                <a:lnTo>
                  <a:pt x="38895" y="3759"/>
                </a:lnTo>
                <a:cubicBezTo>
                  <a:pt x="38484" y="1557"/>
                  <a:pt x="36574" y="1"/>
                  <a:pt x="344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 name="Imagen 1">
            <a:extLst>
              <a:ext uri="{FF2B5EF4-FFF2-40B4-BE49-F238E27FC236}">
                <a16:creationId xmlns:a16="http://schemas.microsoft.com/office/drawing/2014/main" id="{3893D70F-CC80-4EDD-AEBA-DC7D82C5E506}"/>
              </a:ext>
            </a:extLst>
          </p:cNvPr>
          <p:cNvPicPr>
            <a:picLocks noChangeAspect="1"/>
          </p:cNvPicPr>
          <p:nvPr/>
        </p:nvPicPr>
        <p:blipFill>
          <a:blip r:embed="rId3"/>
          <a:stretch>
            <a:fillRect/>
          </a:stretch>
        </p:blipFill>
        <p:spPr>
          <a:xfrm>
            <a:off x="4507300" y="371811"/>
            <a:ext cx="1280271" cy="1207113"/>
          </a:xfrm>
          <a:prstGeom prst="rect">
            <a:avLst/>
          </a:prstGeom>
        </p:spPr>
      </p:pic>
      <p:graphicFrame>
        <p:nvGraphicFramePr>
          <p:cNvPr id="6" name="Objeto 5">
            <a:hlinkClick r:id="" action="ppaction://ole?verb=0"/>
            <a:extLst>
              <a:ext uri="{FF2B5EF4-FFF2-40B4-BE49-F238E27FC236}">
                <a16:creationId xmlns:a16="http://schemas.microsoft.com/office/drawing/2014/main" id="{BD5C4AC8-6B2C-4C27-B378-D185914E5D64}"/>
              </a:ext>
            </a:extLst>
          </p:cNvPr>
          <p:cNvGraphicFramePr>
            <a:graphicFrameLocks noChangeAspect="1"/>
          </p:cNvGraphicFramePr>
          <p:nvPr/>
        </p:nvGraphicFramePr>
        <p:xfrm>
          <a:off x="4898558" y="1876996"/>
          <a:ext cx="4113632" cy="2413064"/>
        </p:xfrm>
        <a:graphic>
          <a:graphicData uri="http://schemas.openxmlformats.org/presentationml/2006/ole">
            <mc:AlternateContent xmlns:mc="http://schemas.openxmlformats.org/markup-compatibility/2006">
              <mc:Choice xmlns:v="urn:schemas-microsoft-com:vml" Requires="v">
                <p:oleObj name="Presentation" r:id="rId4" imgW="4573841" imgH="2683322" progId="PowerPoint.Show.12">
                  <p:embed/>
                </p:oleObj>
              </mc:Choice>
              <mc:Fallback>
                <p:oleObj name="Presentation" r:id="rId4" imgW="4573841" imgH="2683322" progId="PowerPoint.Show.12">
                  <p:embed/>
                  <p:pic>
                    <p:nvPicPr>
                      <p:cNvPr id="6" name="Objeto 5">
                        <a:hlinkClick r:id="" action="ppaction://ole?verb=0"/>
                        <a:extLst>
                          <a:ext uri="{FF2B5EF4-FFF2-40B4-BE49-F238E27FC236}">
                            <a16:creationId xmlns:a16="http://schemas.microsoft.com/office/drawing/2014/main" id="{BD5C4AC8-6B2C-4C27-B378-D185914E5D64}"/>
                          </a:ext>
                        </a:extLst>
                      </p:cNvPr>
                      <p:cNvPicPr/>
                      <p:nvPr/>
                    </p:nvPicPr>
                    <p:blipFill>
                      <a:blip r:embed="rId5"/>
                      <a:stretch>
                        <a:fillRect/>
                      </a:stretch>
                    </p:blipFill>
                    <p:spPr>
                      <a:xfrm>
                        <a:off x="4898558" y="1876996"/>
                        <a:ext cx="4113632" cy="2413064"/>
                      </a:xfrm>
                      <a:prstGeom prst="rect">
                        <a:avLst/>
                      </a:prstGeom>
                      <a:ln>
                        <a:solidFill>
                          <a:schemeClr val="accent2"/>
                        </a:solidFill>
                      </a:ln>
                    </p:spPr>
                  </p:pic>
                </p:oleObj>
              </mc:Fallback>
            </mc:AlternateContent>
          </a:graphicData>
        </a:graphic>
      </p:graphicFrame>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95F3F8-A92A-3169-5395-8F5617A31935}"/>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D2D3071F-B61C-2A5F-0FF2-A32E12E5A872}"/>
              </a:ext>
            </a:extLst>
          </p:cNvPr>
          <p:cNvSpPr>
            <a:spLocks noGrp="1"/>
          </p:cNvSpPr>
          <p:nvPr>
            <p:ph type="title"/>
          </p:nvPr>
        </p:nvSpPr>
        <p:spPr>
          <a:xfrm>
            <a:off x="719999" y="445025"/>
            <a:ext cx="6684577" cy="366247"/>
          </a:xfrm>
        </p:spPr>
        <p:txBody>
          <a:bodyPr/>
          <a:lstStyle/>
          <a:p>
            <a:r>
              <a:rPr lang="es-CO" b="1" noProof="0" dirty="0"/>
              <a:t>Servicios</a:t>
            </a:r>
            <a:r>
              <a:rPr lang="en-US" b="1" dirty="0"/>
              <a:t> y </a:t>
            </a:r>
            <a:r>
              <a:rPr lang="en-US" b="1" dirty="0" err="1"/>
              <a:t>beneficios</a:t>
            </a:r>
            <a:r>
              <a:rPr lang="en-US" b="1" dirty="0"/>
              <a:t> que </a:t>
            </a:r>
            <a:r>
              <a:rPr lang="en-US" b="1" dirty="0" err="1"/>
              <a:t>ofrecen</a:t>
            </a:r>
            <a:r>
              <a:rPr lang="en-US" b="1" dirty="0"/>
              <a:t> las CCF</a:t>
            </a:r>
          </a:p>
        </p:txBody>
      </p:sp>
      <p:sp>
        <p:nvSpPr>
          <p:cNvPr id="10" name="Google Shape;1571;p53">
            <a:extLst>
              <a:ext uri="{FF2B5EF4-FFF2-40B4-BE49-F238E27FC236}">
                <a16:creationId xmlns:a16="http://schemas.microsoft.com/office/drawing/2014/main" id="{C5FD4C9A-9157-A44E-8485-2179046BC077}"/>
              </a:ext>
            </a:extLst>
          </p:cNvPr>
          <p:cNvSpPr/>
          <p:nvPr/>
        </p:nvSpPr>
        <p:spPr>
          <a:xfrm flipH="1">
            <a:off x="509481" y="2422230"/>
            <a:ext cx="8634518" cy="1635420"/>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algn="r" defTabSz="795338" rtl="0">
              <a:spcBef>
                <a:spcPts val="0"/>
              </a:spcBef>
              <a:spcAft>
                <a:spcPts val="0"/>
              </a:spcAft>
              <a:buNone/>
              <a:tabLst>
                <a:tab pos="4933950" algn="l"/>
              </a:tabLst>
            </a:pPr>
            <a:endParaRPr lang="es-CO" sz="1600" dirty="0">
              <a:solidFill>
                <a:schemeClr val="tx1">
                  <a:lumMod val="50000"/>
                </a:schemeClr>
              </a:solidFill>
              <a:latin typeface="Alegreya Sans ExtraBold"/>
            </a:endParaRPr>
          </a:p>
        </p:txBody>
      </p:sp>
      <p:sp>
        <p:nvSpPr>
          <p:cNvPr id="16" name="Flecha: a la derecha 15">
            <a:extLst>
              <a:ext uri="{FF2B5EF4-FFF2-40B4-BE49-F238E27FC236}">
                <a16:creationId xmlns:a16="http://schemas.microsoft.com/office/drawing/2014/main" id="{26FA3F49-CDE4-1E13-E609-38E5DB323F1F}"/>
              </a:ext>
            </a:extLst>
          </p:cNvPr>
          <p:cNvSpPr/>
          <p:nvPr/>
        </p:nvSpPr>
        <p:spPr>
          <a:xfrm>
            <a:off x="8468621" y="2011546"/>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dirty="0">
                <a:solidFill>
                  <a:schemeClr val="tx1">
                    <a:lumMod val="50000"/>
                  </a:schemeClr>
                </a:solidFill>
              </a:rPr>
              <a:t>Transición</a:t>
            </a:r>
            <a:endParaRPr lang="en-US" sz="900" dirty="0">
              <a:solidFill>
                <a:schemeClr val="tx1">
                  <a:lumMod val="50000"/>
                </a:schemeClr>
              </a:solidFill>
            </a:endParaRPr>
          </a:p>
        </p:txBody>
      </p:sp>
      <p:pic>
        <p:nvPicPr>
          <p:cNvPr id="4" name="Imagen 3" descr="Imagen que contiene Escala de tiempo&#10;&#10;Descripción generada automáticamente">
            <a:extLst>
              <a:ext uri="{FF2B5EF4-FFF2-40B4-BE49-F238E27FC236}">
                <a16:creationId xmlns:a16="http://schemas.microsoft.com/office/drawing/2014/main" id="{68E006B7-A72F-91A9-367D-728E8EBD30CD}"/>
              </a:ext>
            </a:extLst>
          </p:cNvPr>
          <p:cNvPicPr>
            <a:picLocks noChangeAspect="1"/>
          </p:cNvPicPr>
          <p:nvPr/>
        </p:nvPicPr>
        <p:blipFill>
          <a:blip r:embed="rId3"/>
          <a:stretch>
            <a:fillRect/>
          </a:stretch>
        </p:blipFill>
        <p:spPr>
          <a:xfrm>
            <a:off x="1614693" y="1008611"/>
            <a:ext cx="6290907" cy="3789289"/>
          </a:xfrm>
          <a:prstGeom prst="rect">
            <a:avLst/>
          </a:prstGeom>
        </p:spPr>
      </p:pic>
      <p:sp>
        <p:nvSpPr>
          <p:cNvPr id="5" name="Rectángulo 4">
            <a:extLst>
              <a:ext uri="{FF2B5EF4-FFF2-40B4-BE49-F238E27FC236}">
                <a16:creationId xmlns:a16="http://schemas.microsoft.com/office/drawing/2014/main" id="{7F10B247-42D0-486E-744B-DFA7A054B890}"/>
              </a:ext>
            </a:extLst>
          </p:cNvPr>
          <p:cNvSpPr/>
          <p:nvPr/>
        </p:nvSpPr>
        <p:spPr>
          <a:xfrm>
            <a:off x="5752800" y="3420000"/>
            <a:ext cx="1281600" cy="136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 name="Rectángulo 5">
            <a:extLst>
              <a:ext uri="{FF2B5EF4-FFF2-40B4-BE49-F238E27FC236}">
                <a16:creationId xmlns:a16="http://schemas.microsoft.com/office/drawing/2014/main" id="{0BB856E4-0A72-2B4C-A474-B4E54F4B416C}"/>
              </a:ext>
            </a:extLst>
          </p:cNvPr>
          <p:cNvSpPr/>
          <p:nvPr/>
        </p:nvSpPr>
        <p:spPr>
          <a:xfrm>
            <a:off x="5688000" y="3573225"/>
            <a:ext cx="1716576" cy="2664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156989213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3C4B54-A1A6-24B6-20AC-88562B70FB62}"/>
            </a:ext>
          </a:extLst>
        </p:cNvPr>
        <p:cNvGrpSpPr/>
        <p:nvPr/>
      </p:nvGrpSpPr>
      <p:grpSpPr>
        <a:xfrm>
          <a:off x="0" y="0"/>
          <a:ext cx="0" cy="0"/>
          <a:chOff x="0" y="0"/>
          <a:chExt cx="0" cy="0"/>
        </a:xfrm>
      </p:grpSpPr>
      <p:sp>
        <p:nvSpPr>
          <p:cNvPr id="10" name="Google Shape;1571;p53">
            <a:extLst>
              <a:ext uri="{FF2B5EF4-FFF2-40B4-BE49-F238E27FC236}">
                <a16:creationId xmlns:a16="http://schemas.microsoft.com/office/drawing/2014/main" id="{CDFAA8A4-4258-F8F9-6886-11EBD378EFF3}"/>
              </a:ext>
            </a:extLst>
          </p:cNvPr>
          <p:cNvSpPr/>
          <p:nvPr/>
        </p:nvSpPr>
        <p:spPr>
          <a:xfrm flipH="1">
            <a:off x="509481" y="2422230"/>
            <a:ext cx="8634518" cy="784046"/>
          </a:xfrm>
          <a:custGeom>
            <a:avLst/>
            <a:gdLst/>
            <a:ahLst/>
            <a:cxnLst/>
            <a:rect l="l" t="t" r="r" b="b"/>
            <a:pathLst>
              <a:path w="32493" h="20610" extrusionOk="0">
                <a:moveTo>
                  <a:pt x="32493" y="0"/>
                </a:moveTo>
                <a:lnTo>
                  <a:pt x="1" y="1393"/>
                </a:lnTo>
                <a:lnTo>
                  <a:pt x="1882" y="20610"/>
                </a:lnTo>
                <a:lnTo>
                  <a:pt x="31921" y="20562"/>
                </a:lnTo>
                <a:lnTo>
                  <a:pt x="32493" y="0"/>
                </a:lnTo>
                <a:close/>
              </a:path>
            </a:pathLst>
          </a:custGeom>
          <a:solidFill>
            <a:schemeClr val="lt2"/>
          </a:solidFill>
          <a:ln>
            <a:noFill/>
          </a:ln>
        </p:spPr>
        <p:txBody>
          <a:bodyPr spcFirstLastPara="1" wrap="square" lIns="91425" tIns="91425" rIns="91425" bIns="91425" anchor="ctr" anchorCtr="0">
            <a:noAutofit/>
          </a:bodyPr>
          <a:lstStyle/>
          <a:p>
            <a:pPr marL="265113" lvl="0" defTabSz="795338" rtl="0">
              <a:spcBef>
                <a:spcPts val="0"/>
              </a:spcBef>
              <a:spcAft>
                <a:spcPts val="0"/>
              </a:spcAft>
              <a:buNone/>
              <a:tabLst>
                <a:tab pos="4933950" algn="l"/>
              </a:tabLst>
            </a:pPr>
            <a:r>
              <a:rPr lang="es-ES" sz="1600" dirty="0">
                <a:solidFill>
                  <a:schemeClr val="tx1">
                    <a:lumMod val="50000"/>
                  </a:schemeClr>
                </a:solidFill>
                <a:latin typeface="Alegreya Sans ExtraBold"/>
              </a:rPr>
              <a:t>El trabajador independiente es quien debe realizar sus aportes voluntarios a la CCF, el aporte puede ser del </a:t>
            </a:r>
            <a:r>
              <a:rPr lang="es-ES" sz="1600" b="1" dirty="0">
                <a:solidFill>
                  <a:schemeClr val="tx1">
                    <a:lumMod val="50000"/>
                  </a:schemeClr>
                </a:solidFill>
                <a:latin typeface="Alegreya Sans ExtraBold"/>
              </a:rPr>
              <a:t>2%</a:t>
            </a:r>
            <a:r>
              <a:rPr lang="es-ES" sz="1600" dirty="0">
                <a:solidFill>
                  <a:schemeClr val="tx1">
                    <a:lumMod val="50000"/>
                  </a:schemeClr>
                </a:solidFill>
                <a:latin typeface="Alegreya Sans ExtraBold"/>
              </a:rPr>
              <a:t> o </a:t>
            </a:r>
            <a:r>
              <a:rPr lang="es-ES" sz="1600" b="1" dirty="0">
                <a:solidFill>
                  <a:schemeClr val="tx1">
                    <a:lumMod val="50000"/>
                  </a:schemeClr>
                </a:solidFill>
                <a:latin typeface="Alegreya Sans ExtraBold"/>
              </a:rPr>
              <a:t>0,6%</a:t>
            </a:r>
            <a:r>
              <a:rPr lang="es-ES" sz="1600" dirty="0">
                <a:solidFill>
                  <a:schemeClr val="tx1">
                    <a:lumMod val="50000"/>
                  </a:schemeClr>
                </a:solidFill>
                <a:latin typeface="Alegreya Sans ExtraBold"/>
              </a:rPr>
              <a:t> sobre el Ingreso Base de Cotización reportado en la planilla PILA mensualmente. La Categoría de afiliación siempre será categoría </a:t>
            </a:r>
            <a:r>
              <a:rPr lang="es-ES" sz="1600" b="1" dirty="0">
                <a:solidFill>
                  <a:schemeClr val="tx1">
                    <a:lumMod val="50000"/>
                  </a:schemeClr>
                </a:solidFill>
                <a:latin typeface="Alegreya Sans ExtraBold"/>
              </a:rPr>
              <a:t>B </a:t>
            </a:r>
            <a:endParaRPr lang="es-CO" sz="1600" b="1" dirty="0">
              <a:solidFill>
                <a:schemeClr val="tx1">
                  <a:lumMod val="50000"/>
                </a:schemeClr>
              </a:solidFill>
              <a:latin typeface="Alegreya Sans ExtraBold"/>
            </a:endParaRPr>
          </a:p>
        </p:txBody>
      </p:sp>
      <p:sp>
        <p:nvSpPr>
          <p:cNvPr id="16" name="Flecha: a la derecha 15">
            <a:extLst>
              <a:ext uri="{FF2B5EF4-FFF2-40B4-BE49-F238E27FC236}">
                <a16:creationId xmlns:a16="http://schemas.microsoft.com/office/drawing/2014/main" id="{14CDBE38-8128-D78F-E510-C7B9804914EE}"/>
              </a:ext>
            </a:extLst>
          </p:cNvPr>
          <p:cNvSpPr/>
          <p:nvPr/>
        </p:nvSpPr>
        <p:spPr>
          <a:xfrm>
            <a:off x="8468621" y="2011546"/>
            <a:ext cx="827779" cy="291082"/>
          </a:xfrm>
          <a:prstGeom prst="rightArrow">
            <a:avLst/>
          </a:prstGeom>
          <a:solidFill>
            <a:schemeClr val="accent2"/>
          </a:solidFill>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s-MX" sz="900" dirty="0">
                <a:solidFill>
                  <a:schemeClr val="tx1">
                    <a:lumMod val="50000"/>
                  </a:schemeClr>
                </a:solidFill>
              </a:rPr>
              <a:t>Transición</a:t>
            </a:r>
            <a:endParaRPr lang="en-US" sz="900" dirty="0">
              <a:solidFill>
                <a:schemeClr val="tx1">
                  <a:lumMod val="50000"/>
                </a:schemeClr>
              </a:solidFill>
            </a:endParaRPr>
          </a:p>
        </p:txBody>
      </p:sp>
      <p:sp>
        <p:nvSpPr>
          <p:cNvPr id="7" name="Título 6">
            <a:extLst>
              <a:ext uri="{FF2B5EF4-FFF2-40B4-BE49-F238E27FC236}">
                <a16:creationId xmlns:a16="http://schemas.microsoft.com/office/drawing/2014/main" id="{A387D356-1997-40C6-3F9B-5539F2A637A4}"/>
              </a:ext>
            </a:extLst>
          </p:cNvPr>
          <p:cNvSpPr>
            <a:spLocks noGrp="1"/>
          </p:cNvSpPr>
          <p:nvPr>
            <p:ph type="title"/>
          </p:nvPr>
        </p:nvSpPr>
        <p:spPr/>
        <p:txBody>
          <a:bodyPr/>
          <a:lstStyle/>
          <a:p>
            <a:r>
              <a:rPr lang="es-ES" b="1" dirty="0"/>
              <a:t>¿Quién asume el pago de la caja de compensación?</a:t>
            </a:r>
            <a:endParaRPr lang="es-CO" b="1" dirty="0"/>
          </a:p>
        </p:txBody>
      </p:sp>
      <p:pic>
        <p:nvPicPr>
          <p:cNvPr id="9" name="Imagen 8">
            <a:extLst>
              <a:ext uri="{FF2B5EF4-FFF2-40B4-BE49-F238E27FC236}">
                <a16:creationId xmlns:a16="http://schemas.microsoft.com/office/drawing/2014/main" id="{294597B3-B81E-6E6E-B048-AFAA5FE61E79}"/>
              </a:ext>
            </a:extLst>
          </p:cNvPr>
          <p:cNvPicPr>
            <a:picLocks noChangeAspect="1"/>
          </p:cNvPicPr>
          <p:nvPr/>
        </p:nvPicPr>
        <p:blipFill>
          <a:blip r:embed="rId3"/>
          <a:stretch>
            <a:fillRect/>
          </a:stretch>
        </p:blipFill>
        <p:spPr>
          <a:xfrm>
            <a:off x="4946732" y="3537434"/>
            <a:ext cx="3664800" cy="815795"/>
          </a:xfrm>
          <a:prstGeom prst="rect">
            <a:avLst/>
          </a:prstGeom>
        </p:spPr>
      </p:pic>
      <p:pic>
        <p:nvPicPr>
          <p:cNvPr id="12" name="Imagen 11">
            <a:extLst>
              <a:ext uri="{FF2B5EF4-FFF2-40B4-BE49-F238E27FC236}">
                <a16:creationId xmlns:a16="http://schemas.microsoft.com/office/drawing/2014/main" id="{189D5C5C-1CF9-07BD-AFEC-4FBDC287BFCC}"/>
              </a:ext>
            </a:extLst>
          </p:cNvPr>
          <p:cNvPicPr>
            <a:picLocks noChangeAspect="1"/>
          </p:cNvPicPr>
          <p:nvPr/>
        </p:nvPicPr>
        <p:blipFill>
          <a:blip r:embed="rId4"/>
          <a:stretch>
            <a:fillRect/>
          </a:stretch>
        </p:blipFill>
        <p:spPr>
          <a:xfrm>
            <a:off x="325495" y="3537434"/>
            <a:ext cx="3578400" cy="1027934"/>
          </a:xfrm>
          <a:prstGeom prst="rect">
            <a:avLst/>
          </a:prstGeom>
        </p:spPr>
      </p:pic>
      <p:sp>
        <p:nvSpPr>
          <p:cNvPr id="13" name="CuadroTexto 12">
            <a:extLst>
              <a:ext uri="{FF2B5EF4-FFF2-40B4-BE49-F238E27FC236}">
                <a16:creationId xmlns:a16="http://schemas.microsoft.com/office/drawing/2014/main" id="{03D9C057-0D41-B915-C1BF-306FA5F8CCAF}"/>
              </a:ext>
            </a:extLst>
          </p:cNvPr>
          <p:cNvSpPr txBox="1"/>
          <p:nvPr/>
        </p:nvSpPr>
        <p:spPr>
          <a:xfrm>
            <a:off x="3967200" y="3302461"/>
            <a:ext cx="1346400" cy="307777"/>
          </a:xfrm>
          <a:prstGeom prst="rect">
            <a:avLst/>
          </a:prstGeom>
          <a:noFill/>
        </p:spPr>
        <p:txBody>
          <a:bodyPr wrap="square" rtlCol="0">
            <a:spAutoFit/>
          </a:bodyPr>
          <a:lstStyle/>
          <a:p>
            <a:r>
              <a:rPr lang="es-ES" b="1" dirty="0"/>
              <a:t>BENEFICIOS</a:t>
            </a:r>
            <a:r>
              <a:rPr lang="es-ES" dirty="0"/>
              <a:t> </a:t>
            </a:r>
            <a:endParaRPr lang="es-CO" dirty="0"/>
          </a:p>
        </p:txBody>
      </p:sp>
      <p:sp>
        <p:nvSpPr>
          <p:cNvPr id="14" name="CuadroTexto 13">
            <a:extLst>
              <a:ext uri="{FF2B5EF4-FFF2-40B4-BE49-F238E27FC236}">
                <a16:creationId xmlns:a16="http://schemas.microsoft.com/office/drawing/2014/main" id="{AF9F55F0-8697-DBB2-0248-1EDA4001EBA8}"/>
              </a:ext>
            </a:extLst>
          </p:cNvPr>
          <p:cNvSpPr txBox="1"/>
          <p:nvPr/>
        </p:nvSpPr>
        <p:spPr>
          <a:xfrm>
            <a:off x="378182" y="4812135"/>
            <a:ext cx="7707750" cy="307777"/>
          </a:xfrm>
          <a:prstGeom prst="rect">
            <a:avLst/>
          </a:prstGeom>
          <a:noFill/>
        </p:spPr>
        <p:txBody>
          <a:bodyPr wrap="square" rtlCol="0">
            <a:spAutoFit/>
          </a:bodyPr>
          <a:lstStyle/>
          <a:p>
            <a:r>
              <a:rPr lang="es-ES" b="1" dirty="0"/>
              <a:t>Ten en cuenta: </a:t>
            </a:r>
            <a:r>
              <a:rPr lang="es-ES" dirty="0"/>
              <a:t>El independiente podrá afiliar sus beneficiarios sin costo a la CCF.</a:t>
            </a:r>
            <a:endParaRPr lang="es-CO" dirty="0"/>
          </a:p>
        </p:txBody>
      </p:sp>
      <p:sp>
        <p:nvSpPr>
          <p:cNvPr id="15" name="CuadroTexto 14">
            <a:extLst>
              <a:ext uri="{FF2B5EF4-FFF2-40B4-BE49-F238E27FC236}">
                <a16:creationId xmlns:a16="http://schemas.microsoft.com/office/drawing/2014/main" id="{098EDE9E-DA57-8C25-F647-076BB693FFA2}"/>
              </a:ext>
            </a:extLst>
          </p:cNvPr>
          <p:cNvSpPr txBox="1"/>
          <p:nvPr/>
        </p:nvSpPr>
        <p:spPr>
          <a:xfrm>
            <a:off x="3235680" y="4502448"/>
            <a:ext cx="4301613" cy="307777"/>
          </a:xfrm>
          <a:prstGeom prst="rect">
            <a:avLst/>
          </a:prstGeom>
          <a:noFill/>
        </p:spPr>
        <p:txBody>
          <a:bodyPr wrap="square" rtlCol="0">
            <a:spAutoFit/>
          </a:bodyPr>
          <a:lstStyle/>
          <a:p>
            <a:r>
              <a:rPr lang="es-ES" dirty="0"/>
              <a:t>NO tiene derecho a cuota monetaria.</a:t>
            </a:r>
            <a:endParaRPr lang="es-CO" dirty="0"/>
          </a:p>
        </p:txBody>
      </p:sp>
    </p:spTree>
    <p:extLst>
      <p:ext uri="{BB962C8B-B14F-4D97-AF65-F5344CB8AC3E}">
        <p14:creationId xmlns:p14="http://schemas.microsoft.com/office/powerpoint/2010/main" val="201715137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74C7D134-CCA9-3D4B-51BC-A41E983005FB}"/>
              </a:ext>
            </a:extLst>
          </p:cNvPr>
          <p:cNvPicPr>
            <a:picLocks noChangeAspect="1"/>
          </p:cNvPicPr>
          <p:nvPr/>
        </p:nvPicPr>
        <p:blipFill>
          <a:blip r:embed="rId2"/>
          <a:stretch>
            <a:fillRect/>
          </a:stretch>
        </p:blipFill>
        <p:spPr>
          <a:xfrm>
            <a:off x="1556845" y="304800"/>
            <a:ext cx="6030310" cy="4838700"/>
          </a:xfrm>
          <a:prstGeom prst="rect">
            <a:avLst/>
          </a:prstGeom>
        </p:spPr>
      </p:pic>
    </p:spTree>
    <p:extLst>
      <p:ext uri="{BB962C8B-B14F-4D97-AF65-F5344CB8AC3E}">
        <p14:creationId xmlns:p14="http://schemas.microsoft.com/office/powerpoint/2010/main" val="299899291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450CA2E-DDA9-2AF3-D0FF-D01030FF223A}"/>
              </a:ext>
            </a:extLst>
          </p:cNvPr>
          <p:cNvSpPr>
            <a:spLocks noGrp="1"/>
          </p:cNvSpPr>
          <p:nvPr>
            <p:ph type="title"/>
          </p:nvPr>
        </p:nvSpPr>
        <p:spPr>
          <a:xfrm>
            <a:off x="596349" y="344658"/>
            <a:ext cx="3736500" cy="664099"/>
          </a:xfrm>
        </p:spPr>
        <p:txBody>
          <a:bodyPr/>
          <a:lstStyle/>
          <a:p>
            <a:r>
              <a:rPr lang="es-ES" b="1" dirty="0"/>
              <a:t>Afiliación</a:t>
            </a:r>
            <a:endParaRPr lang="es-CO" b="1" dirty="0"/>
          </a:p>
        </p:txBody>
      </p:sp>
      <p:sp>
        <p:nvSpPr>
          <p:cNvPr id="3" name="CuadroTexto 2">
            <a:extLst>
              <a:ext uri="{FF2B5EF4-FFF2-40B4-BE49-F238E27FC236}">
                <a16:creationId xmlns:a16="http://schemas.microsoft.com/office/drawing/2014/main" id="{D1749065-F50C-C52C-EE60-90D53637B731}"/>
              </a:ext>
            </a:extLst>
          </p:cNvPr>
          <p:cNvSpPr txBox="1"/>
          <p:nvPr/>
        </p:nvSpPr>
        <p:spPr>
          <a:xfrm>
            <a:off x="397412" y="1008757"/>
            <a:ext cx="8222566" cy="3323987"/>
          </a:xfrm>
          <a:prstGeom prst="rect">
            <a:avLst/>
          </a:prstGeom>
          <a:noFill/>
        </p:spPr>
        <p:txBody>
          <a:bodyPr wrap="square" rtlCol="0">
            <a:spAutoFit/>
          </a:bodyPr>
          <a:lstStyle/>
          <a:p>
            <a:r>
              <a:rPr lang="es-ES" dirty="0"/>
              <a:t>Para afiliarte a la caja de compensación como independiente o contratista, debes estar afiliado a una  EPS como régimen contributivo  y a un fondo de pensiones como independiente y/o contratista. </a:t>
            </a:r>
          </a:p>
          <a:p>
            <a:endParaRPr lang="es-ES" dirty="0"/>
          </a:p>
          <a:p>
            <a:r>
              <a:rPr lang="es-ES" dirty="0"/>
              <a:t>El independiente es quien  elige  voluntariamente a que CCF afiliarse dependiendo del lugar de su residencia. </a:t>
            </a:r>
          </a:p>
          <a:p>
            <a:endParaRPr lang="es-ES" dirty="0"/>
          </a:p>
          <a:p>
            <a:r>
              <a:rPr lang="es-ES" b="1" dirty="0"/>
              <a:t>REQUISITOS: </a:t>
            </a:r>
          </a:p>
          <a:p>
            <a:pPr marL="285750" indent="-285750">
              <a:buFont typeface="Wingdings" panose="05000000000000000000" pitchFamily="2" charset="2"/>
              <a:buChar char="ü"/>
            </a:pPr>
            <a:r>
              <a:rPr lang="es-ES" dirty="0"/>
              <a:t>Formulario de afiliación, diligenciado físico o digital. Carta de solicitud de afiliación. Esta debe indicar la fecha desde la cual desea quedar afiliado. Descargue aquí.</a:t>
            </a:r>
          </a:p>
          <a:p>
            <a:pPr marL="285750" indent="-285750">
              <a:buFont typeface="Wingdings" panose="05000000000000000000" pitchFamily="2" charset="2"/>
              <a:buChar char="ü"/>
            </a:pPr>
            <a:r>
              <a:rPr lang="es-ES" dirty="0"/>
              <a:t>Fotocopia de su documento de identidad por ambas caras en una sola hoja.​​​</a:t>
            </a:r>
          </a:p>
          <a:p>
            <a:pPr marL="285750" indent="-285750">
              <a:buFont typeface="Wingdings" panose="05000000000000000000" pitchFamily="2" charset="2"/>
              <a:buChar char="ü"/>
            </a:pPr>
            <a:r>
              <a:rPr lang="es-ES" dirty="0"/>
              <a:t>Certificado de afiliación a EPS, no mayor a 30 días, expedido por su entidad, donde acredite el tipo de afiliación como Independiente.</a:t>
            </a:r>
          </a:p>
          <a:p>
            <a:pPr marL="285750" indent="-285750">
              <a:buFont typeface="Wingdings" panose="05000000000000000000" pitchFamily="2" charset="2"/>
              <a:buChar char="ü"/>
            </a:pPr>
            <a:r>
              <a:rPr lang="es-ES" dirty="0"/>
              <a:t>Certificado del Fondo de Pensiones, no mayor a 30 días, expedido por la entidad correspondiente.</a:t>
            </a:r>
          </a:p>
          <a:p>
            <a:pPr marL="285750" indent="-285750">
              <a:buFont typeface="Wingdings" panose="05000000000000000000" pitchFamily="2" charset="2"/>
              <a:buChar char="ü"/>
            </a:pPr>
            <a:r>
              <a:rPr lang="es-ES" dirty="0"/>
              <a:t>Fotocopia del contrato de prestación de servicios para los afiliados como Independientes contratistas.</a:t>
            </a:r>
          </a:p>
        </p:txBody>
      </p:sp>
      <p:sp>
        <p:nvSpPr>
          <p:cNvPr id="4" name="CuadroTexto 3">
            <a:extLst>
              <a:ext uri="{FF2B5EF4-FFF2-40B4-BE49-F238E27FC236}">
                <a16:creationId xmlns:a16="http://schemas.microsoft.com/office/drawing/2014/main" id="{7ED5C592-CADD-3352-5A11-72F39C40ED01}"/>
              </a:ext>
            </a:extLst>
          </p:cNvPr>
          <p:cNvSpPr txBox="1"/>
          <p:nvPr/>
        </p:nvSpPr>
        <p:spPr>
          <a:xfrm>
            <a:off x="392250" y="4714587"/>
            <a:ext cx="7707750" cy="307777"/>
          </a:xfrm>
          <a:prstGeom prst="rect">
            <a:avLst/>
          </a:prstGeom>
          <a:noFill/>
        </p:spPr>
        <p:txBody>
          <a:bodyPr wrap="square" rtlCol="0">
            <a:spAutoFit/>
          </a:bodyPr>
          <a:lstStyle/>
          <a:p>
            <a:r>
              <a:rPr lang="es-ES" b="1" dirty="0"/>
              <a:t>Ten en cuenta: </a:t>
            </a:r>
            <a:r>
              <a:rPr lang="es-ES" dirty="0"/>
              <a:t>El independiente solo puede estar afiliado a una CCF.</a:t>
            </a:r>
            <a:endParaRPr lang="es-CO" dirty="0"/>
          </a:p>
        </p:txBody>
      </p:sp>
    </p:spTree>
    <p:extLst>
      <p:ext uri="{BB962C8B-B14F-4D97-AF65-F5344CB8AC3E}">
        <p14:creationId xmlns:p14="http://schemas.microsoft.com/office/powerpoint/2010/main" val="191540845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613"/>
        <p:cNvGrpSpPr/>
        <p:nvPr/>
      </p:nvGrpSpPr>
      <p:grpSpPr>
        <a:xfrm>
          <a:off x="0" y="0"/>
          <a:ext cx="0" cy="0"/>
          <a:chOff x="0" y="0"/>
          <a:chExt cx="0" cy="0"/>
        </a:xfrm>
      </p:grpSpPr>
      <p:sp>
        <p:nvSpPr>
          <p:cNvPr id="615" name="Google Shape;615;p35"/>
          <p:cNvSpPr/>
          <p:nvPr/>
        </p:nvSpPr>
        <p:spPr>
          <a:xfrm>
            <a:off x="1264400" y="4863725"/>
            <a:ext cx="2399256" cy="125424"/>
          </a:xfrm>
          <a:custGeom>
            <a:avLst/>
            <a:gdLst/>
            <a:ahLst/>
            <a:cxnLst/>
            <a:rect l="l" t="t" r="r" b="b"/>
            <a:pathLst>
              <a:path w="43518" h="2347" extrusionOk="0">
                <a:moveTo>
                  <a:pt x="21753" y="1"/>
                </a:moveTo>
                <a:cubicBezTo>
                  <a:pt x="9728" y="1"/>
                  <a:pt x="1" y="537"/>
                  <a:pt x="1" y="1180"/>
                </a:cubicBezTo>
                <a:cubicBezTo>
                  <a:pt x="1" y="1834"/>
                  <a:pt x="9740" y="2346"/>
                  <a:pt x="21753" y="2346"/>
                </a:cubicBezTo>
                <a:cubicBezTo>
                  <a:pt x="33779" y="2346"/>
                  <a:pt x="43518" y="1811"/>
                  <a:pt x="43518" y="1180"/>
                </a:cubicBezTo>
                <a:cubicBezTo>
                  <a:pt x="43518" y="537"/>
                  <a:pt x="33779" y="13"/>
                  <a:pt x="21753" y="1"/>
                </a:cubicBezTo>
                <a:close/>
              </a:path>
            </a:pathLst>
          </a:custGeom>
          <a:solidFill>
            <a:srgbClr val="4D4D4D">
              <a:alpha val="13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 name="Google Shape;616;p35"/>
          <p:cNvSpPr txBox="1">
            <a:spLocks noGrp="1"/>
          </p:cNvSpPr>
          <p:nvPr>
            <p:ph type="title"/>
          </p:nvPr>
        </p:nvSpPr>
        <p:spPr>
          <a:xfrm>
            <a:off x="5332959" y="2419331"/>
            <a:ext cx="2820000" cy="1469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err="1"/>
              <a:t>Capítulo</a:t>
            </a:r>
            <a:r>
              <a:rPr lang="en" dirty="0"/>
              <a:t> 6 </a:t>
            </a:r>
            <a:br>
              <a:rPr lang="en" dirty="0"/>
            </a:br>
            <a:r>
              <a:rPr lang="en" sz="1800" dirty="0" err="1"/>
              <a:t>Aportes</a:t>
            </a:r>
            <a:r>
              <a:rPr lang="en" sz="1800" dirty="0"/>
              <a:t> a </a:t>
            </a:r>
            <a:r>
              <a:rPr lang="en" sz="1800" dirty="0" err="1"/>
              <a:t>Seguridad</a:t>
            </a:r>
            <a:r>
              <a:rPr lang="en" sz="1800" dirty="0"/>
              <a:t> Social  </a:t>
            </a:r>
            <a:r>
              <a:rPr lang="en" sz="1800" dirty="0" err="1"/>
              <a:t>Trabajadores</a:t>
            </a:r>
            <a:r>
              <a:rPr lang="en" sz="1800" dirty="0"/>
              <a:t> </a:t>
            </a:r>
            <a:r>
              <a:rPr lang="en" sz="1800" dirty="0" err="1"/>
              <a:t>Independientes</a:t>
            </a:r>
            <a:endParaRPr dirty="0"/>
          </a:p>
        </p:txBody>
      </p:sp>
      <p:sp>
        <p:nvSpPr>
          <p:cNvPr id="617" name="Google Shape;617;p35"/>
          <p:cNvSpPr/>
          <p:nvPr/>
        </p:nvSpPr>
        <p:spPr>
          <a:xfrm rot="768178">
            <a:off x="6074955" y="997496"/>
            <a:ext cx="1336008" cy="1444178"/>
          </a:xfrm>
          <a:custGeom>
            <a:avLst/>
            <a:gdLst/>
            <a:ahLst/>
            <a:cxnLst/>
            <a:rect l="l" t="t" r="r" b="b"/>
            <a:pathLst>
              <a:path w="45600" h="49292" extrusionOk="0">
                <a:moveTo>
                  <a:pt x="34416" y="1"/>
                </a:moveTo>
                <a:cubicBezTo>
                  <a:pt x="34122" y="1"/>
                  <a:pt x="33824" y="30"/>
                  <a:pt x="33524" y="90"/>
                </a:cubicBezTo>
                <a:lnTo>
                  <a:pt x="4170" y="5560"/>
                </a:lnTo>
                <a:cubicBezTo>
                  <a:pt x="1668" y="5994"/>
                  <a:pt x="0" y="8429"/>
                  <a:pt x="501" y="10931"/>
                </a:cubicBezTo>
                <a:lnTo>
                  <a:pt x="6738" y="44455"/>
                </a:lnTo>
                <a:cubicBezTo>
                  <a:pt x="7149" y="46657"/>
                  <a:pt x="9085" y="48213"/>
                  <a:pt x="11249" y="48213"/>
                </a:cubicBezTo>
                <a:cubicBezTo>
                  <a:pt x="11544" y="48213"/>
                  <a:pt x="11842" y="48184"/>
                  <a:pt x="12142" y="48124"/>
                </a:cubicBezTo>
                <a:lnTo>
                  <a:pt x="30222" y="44755"/>
                </a:lnTo>
                <a:lnTo>
                  <a:pt x="38027" y="49292"/>
                </a:lnTo>
                <a:lnTo>
                  <a:pt x="39528" y="42987"/>
                </a:lnTo>
                <a:lnTo>
                  <a:pt x="41530" y="42620"/>
                </a:lnTo>
                <a:cubicBezTo>
                  <a:pt x="43932" y="42153"/>
                  <a:pt x="45599" y="39785"/>
                  <a:pt x="45166" y="37283"/>
                </a:cubicBezTo>
                <a:lnTo>
                  <a:pt x="38895" y="3759"/>
                </a:lnTo>
                <a:cubicBezTo>
                  <a:pt x="38484" y="1557"/>
                  <a:pt x="36574" y="1"/>
                  <a:pt x="344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 name="Google Shape;618;p35"/>
          <p:cNvSpPr txBox="1">
            <a:spLocks noGrp="1"/>
          </p:cNvSpPr>
          <p:nvPr>
            <p:ph type="title" idx="2"/>
          </p:nvPr>
        </p:nvSpPr>
        <p:spPr>
          <a:xfrm>
            <a:off x="6108169" y="1308725"/>
            <a:ext cx="1269600" cy="669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06</a:t>
            </a:r>
            <a:endParaRPr dirty="0"/>
          </a:p>
        </p:txBody>
      </p:sp>
      <p:sp>
        <p:nvSpPr>
          <p:cNvPr id="682" name="Google Shape;682;p35"/>
          <p:cNvSpPr/>
          <p:nvPr/>
        </p:nvSpPr>
        <p:spPr>
          <a:xfrm rot="10673382">
            <a:off x="4006195" y="-759748"/>
            <a:ext cx="1295379" cy="1295379"/>
          </a:xfrm>
          <a:prstGeom prst="blockArc">
            <a:avLst>
              <a:gd name="adj1" fmla="val 10800000"/>
              <a:gd name="adj2" fmla="val 263922"/>
              <a:gd name="adj3" fmla="val 11651"/>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35"/>
          <p:cNvSpPr/>
          <p:nvPr/>
        </p:nvSpPr>
        <p:spPr>
          <a:xfrm>
            <a:off x="8254700" y="1724400"/>
            <a:ext cx="1409700" cy="2001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35"/>
          <p:cNvSpPr/>
          <p:nvPr/>
        </p:nvSpPr>
        <p:spPr>
          <a:xfrm rot="3089">
            <a:off x="8615098" y="4764963"/>
            <a:ext cx="333900" cy="288900"/>
          </a:xfrm>
          <a:prstGeom prst="triangl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 name="Imagen 1">
            <a:extLst>
              <a:ext uri="{FF2B5EF4-FFF2-40B4-BE49-F238E27FC236}">
                <a16:creationId xmlns:a16="http://schemas.microsoft.com/office/drawing/2014/main" id="{567F3DD8-102B-7A48-B96C-2649B154B47A}"/>
              </a:ext>
            </a:extLst>
          </p:cNvPr>
          <p:cNvPicPr>
            <a:picLocks noChangeAspect="1"/>
          </p:cNvPicPr>
          <p:nvPr/>
        </p:nvPicPr>
        <p:blipFill>
          <a:blip r:embed="rId3"/>
          <a:stretch>
            <a:fillRect/>
          </a:stretch>
        </p:blipFill>
        <p:spPr>
          <a:xfrm>
            <a:off x="368490" y="699282"/>
            <a:ext cx="4317919" cy="4395720"/>
          </a:xfrm>
          <a:prstGeom prst="rect">
            <a:avLst/>
          </a:prstGeom>
        </p:spPr>
      </p:pic>
    </p:spTree>
    <p:extLst>
      <p:ext uri="{BB962C8B-B14F-4D97-AF65-F5344CB8AC3E}">
        <p14:creationId xmlns:p14="http://schemas.microsoft.com/office/powerpoint/2010/main" val="372203689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A7A41212-8E14-41A9-3563-43B6CA5CD604}"/>
              </a:ext>
            </a:extLst>
          </p:cNvPr>
          <p:cNvSpPr txBox="1"/>
          <p:nvPr/>
        </p:nvSpPr>
        <p:spPr>
          <a:xfrm>
            <a:off x="1468191" y="1120859"/>
            <a:ext cx="6044717" cy="1441420"/>
          </a:xfrm>
          <a:prstGeom prst="rect">
            <a:avLst/>
          </a:prstGeom>
          <a:noFill/>
        </p:spPr>
        <p:txBody>
          <a:bodyPr wrap="square" rtlCol="0">
            <a:spAutoFit/>
          </a:bodyPr>
          <a:lstStyle/>
          <a:p>
            <a:pPr marL="12700">
              <a:spcBef>
                <a:spcPts val="125"/>
              </a:spcBef>
            </a:pPr>
            <a:r>
              <a:rPr lang="es-CO" b="1" spc="15" dirty="0">
                <a:solidFill>
                  <a:srgbClr val="464646"/>
                </a:solidFill>
                <a:latin typeface="+mj-lt"/>
                <a:ea typeface="Verdana" panose="020B0604030504040204" pitchFamily="34" charset="0"/>
              </a:rPr>
              <a:t>¿</a:t>
            </a:r>
            <a:r>
              <a:rPr lang="es-CO" b="1" spc="15" dirty="0">
                <a:solidFill>
                  <a:schemeClr val="tx1"/>
                </a:solidFill>
                <a:latin typeface="+mj-lt"/>
                <a:ea typeface="Verdana" panose="020B0604030504040204" pitchFamily="34" charset="0"/>
              </a:rPr>
              <a:t>Qué</a:t>
            </a:r>
            <a:r>
              <a:rPr lang="es-CO" b="1" spc="-30" dirty="0">
                <a:solidFill>
                  <a:schemeClr val="tx1"/>
                </a:solidFill>
                <a:latin typeface="+mj-lt"/>
                <a:ea typeface="Verdana" panose="020B0604030504040204" pitchFamily="34" charset="0"/>
              </a:rPr>
              <a:t> </a:t>
            </a:r>
            <a:r>
              <a:rPr lang="es-CO" b="1" spc="15" dirty="0">
                <a:solidFill>
                  <a:schemeClr val="tx1"/>
                </a:solidFill>
                <a:latin typeface="+mj-lt"/>
                <a:ea typeface="Verdana" panose="020B0604030504040204" pitchFamily="34" charset="0"/>
              </a:rPr>
              <a:t>se</a:t>
            </a:r>
            <a:r>
              <a:rPr lang="es-CO" b="1" spc="-5" dirty="0">
                <a:solidFill>
                  <a:schemeClr val="tx1"/>
                </a:solidFill>
                <a:latin typeface="+mj-lt"/>
                <a:ea typeface="Verdana" panose="020B0604030504040204" pitchFamily="34" charset="0"/>
              </a:rPr>
              <a:t> </a:t>
            </a:r>
            <a:r>
              <a:rPr lang="es-CO" b="1" spc="15" dirty="0">
                <a:solidFill>
                  <a:schemeClr val="tx1"/>
                </a:solidFill>
                <a:latin typeface="+mj-lt"/>
                <a:ea typeface="Verdana" panose="020B0604030504040204" pitchFamily="34" charset="0"/>
              </a:rPr>
              <a:t>entiende</a:t>
            </a:r>
            <a:r>
              <a:rPr lang="es-CO" b="1" spc="-50" dirty="0">
                <a:solidFill>
                  <a:schemeClr val="tx1"/>
                </a:solidFill>
                <a:latin typeface="+mj-lt"/>
                <a:ea typeface="Verdana" panose="020B0604030504040204" pitchFamily="34" charset="0"/>
              </a:rPr>
              <a:t> </a:t>
            </a:r>
            <a:r>
              <a:rPr lang="es-CO" b="1" spc="15" dirty="0">
                <a:solidFill>
                  <a:schemeClr val="tx1"/>
                </a:solidFill>
                <a:latin typeface="+mj-lt"/>
                <a:ea typeface="Verdana" panose="020B0604030504040204" pitchFamily="34" charset="0"/>
              </a:rPr>
              <a:t>por</a:t>
            </a:r>
            <a:r>
              <a:rPr lang="es-CO" b="1" spc="-10" dirty="0">
                <a:solidFill>
                  <a:schemeClr val="tx1"/>
                </a:solidFill>
                <a:latin typeface="+mj-lt"/>
                <a:ea typeface="Verdana" panose="020B0604030504040204" pitchFamily="34" charset="0"/>
              </a:rPr>
              <a:t> </a:t>
            </a:r>
            <a:r>
              <a:rPr lang="es-CO" b="1" spc="10" dirty="0">
                <a:solidFill>
                  <a:schemeClr val="tx1"/>
                </a:solidFill>
                <a:latin typeface="+mj-lt"/>
                <a:ea typeface="Verdana" panose="020B0604030504040204" pitchFamily="34" charset="0"/>
              </a:rPr>
              <a:t>trabajador</a:t>
            </a:r>
            <a:r>
              <a:rPr lang="es-CO" b="1" dirty="0">
                <a:solidFill>
                  <a:schemeClr val="tx1"/>
                </a:solidFill>
                <a:latin typeface="+mj-lt"/>
                <a:ea typeface="Verdana" panose="020B0604030504040204" pitchFamily="34" charset="0"/>
              </a:rPr>
              <a:t> </a:t>
            </a:r>
            <a:r>
              <a:rPr lang="es-CO" b="1" spc="5" dirty="0">
                <a:solidFill>
                  <a:schemeClr val="tx1"/>
                </a:solidFill>
                <a:latin typeface="+mj-lt"/>
                <a:ea typeface="Verdana" panose="020B0604030504040204" pitchFamily="34" charset="0"/>
              </a:rPr>
              <a:t>i</a:t>
            </a:r>
            <a:r>
              <a:rPr lang="es-CO" b="1" spc="10" dirty="0">
                <a:solidFill>
                  <a:schemeClr val="tx1"/>
                </a:solidFill>
                <a:latin typeface="+mj-lt"/>
                <a:ea typeface="Verdana" panose="020B0604030504040204" pitchFamily="34" charset="0"/>
              </a:rPr>
              <a:t>ndependien</a:t>
            </a:r>
            <a:r>
              <a:rPr lang="es-CO" b="1" spc="15" dirty="0">
                <a:solidFill>
                  <a:schemeClr val="tx1"/>
                </a:solidFill>
                <a:latin typeface="+mj-lt"/>
                <a:ea typeface="Verdana" panose="020B0604030504040204" pitchFamily="34" charset="0"/>
              </a:rPr>
              <a:t>te?</a:t>
            </a:r>
          </a:p>
          <a:p>
            <a:pPr marL="12700">
              <a:spcBef>
                <a:spcPts val="125"/>
              </a:spcBef>
            </a:pPr>
            <a:endParaRPr lang="es-CO" b="1" spc="15" dirty="0">
              <a:solidFill>
                <a:schemeClr val="tx1"/>
              </a:solidFill>
              <a:latin typeface="+mj-lt"/>
              <a:ea typeface="Verdana" panose="020B0604030504040204" pitchFamily="34" charset="0"/>
              <a:cs typeface="Arial MT"/>
            </a:endParaRPr>
          </a:p>
          <a:p>
            <a:pPr marL="12700" algn="just">
              <a:spcBef>
                <a:spcPts val="125"/>
              </a:spcBef>
            </a:pPr>
            <a:r>
              <a:rPr lang="es-CO" dirty="0">
                <a:solidFill>
                  <a:srgbClr val="202429"/>
                </a:solidFill>
                <a:latin typeface="+mj-lt"/>
                <a:ea typeface="Verdana" panose="020B0604030504040204" pitchFamily="34" charset="0"/>
                <a:cs typeface="Arial MT"/>
              </a:rPr>
              <a:t>Persona</a:t>
            </a:r>
            <a:r>
              <a:rPr lang="es-CO" spc="5" dirty="0">
                <a:solidFill>
                  <a:srgbClr val="202429"/>
                </a:solidFill>
                <a:latin typeface="+mj-lt"/>
                <a:ea typeface="Verdana" panose="020B0604030504040204" pitchFamily="34" charset="0"/>
                <a:cs typeface="Arial MT"/>
              </a:rPr>
              <a:t> </a:t>
            </a:r>
            <a:r>
              <a:rPr lang="es-CO" spc="-5" dirty="0">
                <a:solidFill>
                  <a:srgbClr val="202429"/>
                </a:solidFill>
                <a:latin typeface="+mj-lt"/>
                <a:ea typeface="Verdana" panose="020B0604030504040204" pitchFamily="34" charset="0"/>
              </a:rPr>
              <a:t>natural</a:t>
            </a:r>
            <a:r>
              <a:rPr lang="es-CO" dirty="0">
                <a:solidFill>
                  <a:srgbClr val="202429"/>
                </a:solidFill>
                <a:latin typeface="+mj-lt"/>
                <a:ea typeface="Verdana" panose="020B0604030504040204" pitchFamily="34" charset="0"/>
              </a:rPr>
              <a:t> </a:t>
            </a:r>
            <a:r>
              <a:rPr lang="es-CO" spc="-5" dirty="0">
                <a:solidFill>
                  <a:srgbClr val="202429"/>
                </a:solidFill>
                <a:latin typeface="+mj-lt"/>
                <a:ea typeface="Verdana" panose="020B0604030504040204" pitchFamily="34" charset="0"/>
                <a:cs typeface="Arial MT"/>
              </a:rPr>
              <a:t>que</a:t>
            </a:r>
            <a:r>
              <a:rPr lang="es-CO" dirty="0">
                <a:solidFill>
                  <a:srgbClr val="202429"/>
                </a:solidFill>
                <a:latin typeface="+mj-lt"/>
                <a:ea typeface="Verdana" panose="020B0604030504040204" pitchFamily="34" charset="0"/>
                <a:cs typeface="Arial MT"/>
              </a:rPr>
              <a:t> realiza</a:t>
            </a:r>
            <a:r>
              <a:rPr lang="es-CO" spc="5" dirty="0">
                <a:solidFill>
                  <a:srgbClr val="202429"/>
                </a:solidFill>
                <a:latin typeface="+mj-lt"/>
                <a:ea typeface="Verdana" panose="020B0604030504040204" pitchFamily="34" charset="0"/>
                <a:cs typeface="Arial MT"/>
              </a:rPr>
              <a:t> </a:t>
            </a:r>
            <a:r>
              <a:rPr lang="es-CO" dirty="0">
                <a:solidFill>
                  <a:srgbClr val="202429"/>
                </a:solidFill>
                <a:latin typeface="+mj-lt"/>
                <a:ea typeface="Verdana" panose="020B0604030504040204" pitchFamily="34" charset="0"/>
                <a:cs typeface="Arial MT"/>
              </a:rPr>
              <a:t>una</a:t>
            </a:r>
            <a:r>
              <a:rPr lang="es-CO" spc="5" dirty="0">
                <a:solidFill>
                  <a:srgbClr val="202429"/>
                </a:solidFill>
                <a:latin typeface="+mj-lt"/>
                <a:ea typeface="Verdana" panose="020B0604030504040204" pitchFamily="34" charset="0"/>
                <a:cs typeface="Arial MT"/>
              </a:rPr>
              <a:t> </a:t>
            </a:r>
            <a:r>
              <a:rPr lang="es-CO" dirty="0">
                <a:solidFill>
                  <a:srgbClr val="202429"/>
                </a:solidFill>
                <a:latin typeface="+mj-lt"/>
                <a:ea typeface="Verdana" panose="020B0604030504040204" pitchFamily="34" charset="0"/>
              </a:rPr>
              <a:t>profesión,</a:t>
            </a:r>
            <a:r>
              <a:rPr lang="es-CO" spc="5" dirty="0">
                <a:solidFill>
                  <a:srgbClr val="202429"/>
                </a:solidFill>
                <a:latin typeface="+mj-lt"/>
                <a:ea typeface="Verdana" panose="020B0604030504040204" pitchFamily="34" charset="0"/>
              </a:rPr>
              <a:t> </a:t>
            </a:r>
            <a:r>
              <a:rPr lang="es-CO" spc="-5" dirty="0">
                <a:solidFill>
                  <a:srgbClr val="202429"/>
                </a:solidFill>
                <a:latin typeface="+mj-lt"/>
                <a:ea typeface="Verdana" panose="020B0604030504040204" pitchFamily="34" charset="0"/>
              </a:rPr>
              <a:t>oficio</a:t>
            </a:r>
            <a:r>
              <a:rPr lang="es-CO" dirty="0">
                <a:solidFill>
                  <a:srgbClr val="202429"/>
                </a:solidFill>
                <a:latin typeface="+mj-lt"/>
                <a:ea typeface="Verdana" panose="020B0604030504040204" pitchFamily="34" charset="0"/>
              </a:rPr>
              <a:t> o</a:t>
            </a:r>
            <a:r>
              <a:rPr lang="es-CO" spc="5" dirty="0">
                <a:solidFill>
                  <a:srgbClr val="202429"/>
                </a:solidFill>
                <a:latin typeface="+mj-lt"/>
                <a:ea typeface="Verdana" panose="020B0604030504040204" pitchFamily="34" charset="0"/>
              </a:rPr>
              <a:t> </a:t>
            </a:r>
            <a:r>
              <a:rPr lang="es-CO" spc="-5" dirty="0">
                <a:solidFill>
                  <a:srgbClr val="202429"/>
                </a:solidFill>
                <a:latin typeface="+mj-lt"/>
                <a:ea typeface="Verdana" panose="020B0604030504040204" pitchFamily="34" charset="0"/>
              </a:rPr>
              <a:t>actividad</a:t>
            </a:r>
            <a:r>
              <a:rPr lang="es-CO" dirty="0">
                <a:solidFill>
                  <a:srgbClr val="202429"/>
                </a:solidFill>
                <a:latin typeface="+mj-lt"/>
                <a:ea typeface="Verdana" panose="020B0604030504040204" pitchFamily="34" charset="0"/>
              </a:rPr>
              <a:t> económica</a:t>
            </a:r>
            <a:r>
              <a:rPr lang="es-CO" spc="5" dirty="0">
                <a:solidFill>
                  <a:srgbClr val="202429"/>
                </a:solidFill>
                <a:latin typeface="+mj-lt"/>
                <a:ea typeface="Verdana" panose="020B0604030504040204" pitchFamily="34" charset="0"/>
              </a:rPr>
              <a:t> </a:t>
            </a:r>
            <a:r>
              <a:rPr lang="es-CO" dirty="0">
                <a:solidFill>
                  <a:srgbClr val="202429"/>
                </a:solidFill>
                <a:latin typeface="+mj-lt"/>
                <a:ea typeface="Verdana" panose="020B0604030504040204" pitchFamily="34" charset="0"/>
                <a:cs typeface="Arial MT"/>
              </a:rPr>
              <a:t>con</a:t>
            </a:r>
            <a:r>
              <a:rPr lang="es-CO" spc="5" dirty="0">
                <a:solidFill>
                  <a:srgbClr val="202429"/>
                </a:solidFill>
                <a:latin typeface="+mj-lt"/>
                <a:ea typeface="Verdana" panose="020B0604030504040204" pitchFamily="34" charset="0"/>
                <a:cs typeface="Arial MT"/>
              </a:rPr>
              <a:t> </a:t>
            </a:r>
            <a:r>
              <a:rPr lang="es-CO" dirty="0">
                <a:solidFill>
                  <a:srgbClr val="202429"/>
                </a:solidFill>
                <a:latin typeface="+mj-lt"/>
                <a:ea typeface="Verdana" panose="020B0604030504040204" pitchFamily="34" charset="0"/>
                <a:cs typeface="Arial MT"/>
              </a:rPr>
              <a:t>o</a:t>
            </a:r>
            <a:r>
              <a:rPr lang="es-CO" spc="5" dirty="0">
                <a:solidFill>
                  <a:srgbClr val="202429"/>
                </a:solidFill>
                <a:latin typeface="+mj-lt"/>
                <a:ea typeface="Verdana" panose="020B0604030504040204" pitchFamily="34" charset="0"/>
                <a:cs typeface="Arial MT"/>
              </a:rPr>
              <a:t> </a:t>
            </a:r>
            <a:r>
              <a:rPr lang="es-CO" dirty="0">
                <a:solidFill>
                  <a:srgbClr val="202429"/>
                </a:solidFill>
                <a:latin typeface="+mj-lt"/>
                <a:ea typeface="Verdana" panose="020B0604030504040204" pitchFamily="34" charset="0"/>
                <a:cs typeface="Arial MT"/>
              </a:rPr>
              <a:t>sin </a:t>
            </a:r>
            <a:r>
              <a:rPr lang="es-CO" spc="5" dirty="0">
                <a:solidFill>
                  <a:srgbClr val="202429"/>
                </a:solidFill>
                <a:latin typeface="+mj-lt"/>
                <a:ea typeface="Verdana" panose="020B0604030504040204" pitchFamily="34" charset="0"/>
                <a:cs typeface="Arial MT"/>
              </a:rPr>
              <a:t> </a:t>
            </a:r>
            <a:r>
              <a:rPr lang="es-CO" dirty="0">
                <a:solidFill>
                  <a:srgbClr val="202429"/>
                </a:solidFill>
                <a:latin typeface="+mj-lt"/>
                <a:ea typeface="Verdana" panose="020B0604030504040204" pitchFamily="34" charset="0"/>
                <a:cs typeface="Arial MT"/>
              </a:rPr>
              <a:t>trabajadores a su </a:t>
            </a:r>
            <a:r>
              <a:rPr lang="es-CO" spc="-5" dirty="0">
                <a:solidFill>
                  <a:srgbClr val="202429"/>
                </a:solidFill>
                <a:latin typeface="+mj-lt"/>
                <a:ea typeface="Verdana" panose="020B0604030504040204" pitchFamily="34" charset="0"/>
                <a:cs typeface="Arial MT"/>
              </a:rPr>
              <a:t>cargo </a:t>
            </a:r>
            <a:r>
              <a:rPr lang="es-CO" dirty="0">
                <a:solidFill>
                  <a:srgbClr val="202429"/>
                </a:solidFill>
                <a:latin typeface="+mj-lt"/>
                <a:ea typeface="Verdana" panose="020B0604030504040204" pitchFamily="34" charset="0"/>
                <a:cs typeface="Arial MT"/>
              </a:rPr>
              <a:t>y sin </a:t>
            </a:r>
            <a:r>
              <a:rPr lang="es-CO" spc="-5" dirty="0">
                <a:solidFill>
                  <a:srgbClr val="202429"/>
                </a:solidFill>
                <a:latin typeface="+mj-lt"/>
                <a:ea typeface="Verdana" panose="020B0604030504040204" pitchFamily="34" charset="0"/>
                <a:cs typeface="Arial MT"/>
              </a:rPr>
              <a:t>estar </a:t>
            </a:r>
            <a:r>
              <a:rPr lang="es-CO" dirty="0">
                <a:solidFill>
                  <a:srgbClr val="202429"/>
                </a:solidFill>
                <a:latin typeface="+mj-lt"/>
                <a:ea typeface="Verdana" panose="020B0604030504040204" pitchFamily="34" charset="0"/>
                <a:cs typeface="Arial MT"/>
              </a:rPr>
              <a:t>sujeto a </a:t>
            </a:r>
            <a:r>
              <a:rPr lang="es-CO" spc="-10" dirty="0">
                <a:solidFill>
                  <a:srgbClr val="202429"/>
                </a:solidFill>
                <a:latin typeface="+mj-lt"/>
                <a:ea typeface="Verdana" panose="020B0604030504040204" pitchFamily="34" charset="0"/>
                <a:cs typeface="Arial MT"/>
              </a:rPr>
              <a:t>un</a:t>
            </a:r>
            <a:r>
              <a:rPr lang="es-CO" spc="-5" dirty="0">
                <a:solidFill>
                  <a:srgbClr val="202429"/>
                </a:solidFill>
                <a:latin typeface="+mj-lt"/>
                <a:ea typeface="Verdana" panose="020B0604030504040204" pitchFamily="34" charset="0"/>
                <a:cs typeface="Arial MT"/>
              </a:rPr>
              <a:t> contrato laboral </a:t>
            </a:r>
            <a:r>
              <a:rPr lang="es-CO" dirty="0">
                <a:solidFill>
                  <a:srgbClr val="202429"/>
                </a:solidFill>
                <a:latin typeface="+mj-lt"/>
                <a:ea typeface="Verdana" panose="020B0604030504040204" pitchFamily="34" charset="0"/>
                <a:cs typeface="Arial MT"/>
              </a:rPr>
              <a:t>en el </a:t>
            </a:r>
            <a:r>
              <a:rPr lang="es-CO" spc="-5" dirty="0">
                <a:solidFill>
                  <a:srgbClr val="202429"/>
                </a:solidFill>
                <a:latin typeface="+mj-lt"/>
                <a:ea typeface="Verdana" panose="020B0604030504040204" pitchFamily="34" charset="0"/>
                <a:cs typeface="Arial MT"/>
              </a:rPr>
              <a:t>desarrollo </a:t>
            </a:r>
            <a:r>
              <a:rPr lang="es-CO" dirty="0">
                <a:solidFill>
                  <a:srgbClr val="202429"/>
                </a:solidFill>
                <a:latin typeface="+mj-lt"/>
                <a:ea typeface="Verdana" panose="020B0604030504040204" pitchFamily="34" charset="0"/>
                <a:cs typeface="Arial MT"/>
              </a:rPr>
              <a:t>de </a:t>
            </a:r>
            <a:r>
              <a:rPr lang="es-CO" spc="-5" dirty="0">
                <a:solidFill>
                  <a:srgbClr val="202429"/>
                </a:solidFill>
                <a:latin typeface="+mj-lt"/>
                <a:ea typeface="Verdana" panose="020B0604030504040204" pitchFamily="34" charset="0"/>
                <a:cs typeface="Arial MT"/>
              </a:rPr>
              <a:t>dicha </a:t>
            </a:r>
            <a:r>
              <a:rPr lang="es-CO" dirty="0">
                <a:solidFill>
                  <a:srgbClr val="202429"/>
                </a:solidFill>
                <a:latin typeface="+mj-lt"/>
                <a:ea typeface="Verdana" panose="020B0604030504040204" pitchFamily="34" charset="0"/>
                <a:cs typeface="Arial MT"/>
              </a:rPr>
              <a:t> actividad.</a:t>
            </a:r>
            <a:endParaRPr lang="es-CO" dirty="0">
              <a:latin typeface="+mj-lt"/>
              <a:ea typeface="Verdana" panose="020B0604030504040204" pitchFamily="34" charset="0"/>
              <a:cs typeface="Arial MT"/>
            </a:endParaRPr>
          </a:p>
          <a:p>
            <a:pPr>
              <a:spcBef>
                <a:spcPts val="40"/>
              </a:spcBef>
            </a:pPr>
            <a:endParaRPr lang="es-CO" sz="1600" dirty="0">
              <a:latin typeface="Verdana" panose="020B0604030504040204" pitchFamily="34" charset="0"/>
              <a:ea typeface="Verdana" panose="020B0604030504040204" pitchFamily="34" charset="0"/>
              <a:cs typeface="Arial MT"/>
            </a:endParaRPr>
          </a:p>
        </p:txBody>
      </p:sp>
      <p:sp>
        <p:nvSpPr>
          <p:cNvPr id="5" name="CuadroTexto 4">
            <a:extLst>
              <a:ext uri="{FF2B5EF4-FFF2-40B4-BE49-F238E27FC236}">
                <a16:creationId xmlns:a16="http://schemas.microsoft.com/office/drawing/2014/main" id="{21BB2B61-985C-3EAC-6C38-4EDC920B715A}"/>
              </a:ext>
            </a:extLst>
          </p:cNvPr>
          <p:cNvSpPr txBox="1"/>
          <p:nvPr/>
        </p:nvSpPr>
        <p:spPr>
          <a:xfrm>
            <a:off x="1468191" y="2583017"/>
            <a:ext cx="6684136" cy="1500411"/>
          </a:xfrm>
          <a:prstGeom prst="rect">
            <a:avLst/>
          </a:prstGeom>
          <a:noFill/>
        </p:spPr>
        <p:txBody>
          <a:bodyPr wrap="square" rtlCol="0">
            <a:spAutoFit/>
          </a:bodyPr>
          <a:lstStyle/>
          <a:p>
            <a:pPr marL="19685" algn="just">
              <a:spcBef>
                <a:spcPts val="5"/>
              </a:spcBef>
            </a:pPr>
            <a:r>
              <a:rPr lang="es-CO" b="1" spc="5" dirty="0">
                <a:solidFill>
                  <a:schemeClr val="tx1"/>
                </a:solidFill>
                <a:latin typeface="Arial" panose="020B0604020202020204" pitchFamily="34" charset="0"/>
                <a:ea typeface="Verdana" panose="020B0604030504040204" pitchFamily="34" charset="0"/>
                <a:cs typeface="Arial" panose="020B0604020202020204" pitchFamily="34" charset="0"/>
              </a:rPr>
              <a:t>Tipos</a:t>
            </a:r>
            <a:r>
              <a:rPr lang="es-CO" b="1" spc="-25" dirty="0">
                <a:solidFill>
                  <a:schemeClr val="tx1"/>
                </a:solidFill>
                <a:latin typeface="Arial" panose="020B0604020202020204" pitchFamily="34" charset="0"/>
                <a:ea typeface="Verdana" panose="020B0604030504040204" pitchFamily="34" charset="0"/>
                <a:cs typeface="Arial" panose="020B0604020202020204" pitchFamily="34" charset="0"/>
              </a:rPr>
              <a:t> </a:t>
            </a:r>
            <a:r>
              <a:rPr lang="es-CO" b="1" spc="15" dirty="0">
                <a:solidFill>
                  <a:schemeClr val="tx1"/>
                </a:solidFill>
                <a:latin typeface="Arial" panose="020B0604020202020204" pitchFamily="34" charset="0"/>
                <a:ea typeface="Verdana" panose="020B0604030504040204" pitchFamily="34" charset="0"/>
                <a:cs typeface="Arial" panose="020B0604020202020204" pitchFamily="34" charset="0"/>
              </a:rPr>
              <a:t>de</a:t>
            </a:r>
            <a:r>
              <a:rPr lang="es-CO" b="1" spc="-15" dirty="0">
                <a:solidFill>
                  <a:schemeClr val="tx1"/>
                </a:solidFill>
                <a:latin typeface="Arial" panose="020B0604020202020204" pitchFamily="34" charset="0"/>
                <a:ea typeface="Verdana" panose="020B0604030504040204" pitchFamily="34" charset="0"/>
                <a:cs typeface="Arial" panose="020B0604020202020204" pitchFamily="34" charset="0"/>
              </a:rPr>
              <a:t> </a:t>
            </a:r>
            <a:r>
              <a:rPr lang="es-CO" b="1" spc="10" dirty="0">
                <a:solidFill>
                  <a:schemeClr val="tx1"/>
                </a:solidFill>
                <a:latin typeface="Arial" panose="020B0604020202020204" pitchFamily="34" charset="0"/>
                <a:ea typeface="Verdana" panose="020B0604030504040204" pitchFamily="34" charset="0"/>
                <a:cs typeface="Arial" panose="020B0604020202020204" pitchFamily="34" charset="0"/>
              </a:rPr>
              <a:t>trabajadores</a:t>
            </a:r>
            <a:r>
              <a:rPr lang="es-CO" b="1" spc="-15" dirty="0">
                <a:solidFill>
                  <a:schemeClr val="tx1"/>
                </a:solidFill>
                <a:latin typeface="Arial" panose="020B0604020202020204" pitchFamily="34" charset="0"/>
                <a:ea typeface="Verdana" panose="020B0604030504040204" pitchFamily="34" charset="0"/>
                <a:cs typeface="Arial" panose="020B0604020202020204" pitchFamily="34" charset="0"/>
              </a:rPr>
              <a:t> </a:t>
            </a:r>
            <a:r>
              <a:rPr lang="es-CO" b="1" spc="15" dirty="0">
                <a:solidFill>
                  <a:schemeClr val="tx1"/>
                </a:solidFill>
                <a:latin typeface="Arial" panose="020B0604020202020204" pitchFamily="34" charset="0"/>
                <a:ea typeface="Verdana" panose="020B0604030504040204" pitchFamily="34" charset="0"/>
                <a:cs typeface="Arial" panose="020B0604020202020204" pitchFamily="34" charset="0"/>
              </a:rPr>
              <a:t>INDEPENDIENTES</a:t>
            </a:r>
            <a:endParaRPr lang="es-CO" dirty="0">
              <a:solidFill>
                <a:schemeClr val="tx1"/>
              </a:solidFill>
              <a:latin typeface="Arial" panose="020B0604020202020204" pitchFamily="34" charset="0"/>
              <a:ea typeface="Verdana" panose="020B0604030504040204" pitchFamily="34" charset="0"/>
              <a:cs typeface="Arial" panose="020B0604020202020204" pitchFamily="34" charset="0"/>
            </a:endParaRPr>
          </a:p>
          <a:p>
            <a:pPr marL="387350" indent="-375285" algn="just">
              <a:spcBef>
                <a:spcPts val="894"/>
              </a:spcBef>
              <a:buFont typeface="Arial MT"/>
              <a:buChar char="•"/>
              <a:tabLst>
                <a:tab pos="387350" algn="l"/>
                <a:tab pos="387985" algn="l"/>
              </a:tabLst>
            </a:pPr>
            <a:r>
              <a:rPr lang="es-CO" sz="1200" spc="5" dirty="0">
                <a:solidFill>
                  <a:schemeClr val="tx1"/>
                </a:solidFill>
                <a:latin typeface="Arial" panose="020B0604020202020204" pitchFamily="34" charset="0"/>
                <a:ea typeface="Verdana" panose="020B0604030504040204" pitchFamily="34" charset="0"/>
                <a:cs typeface="Arial" panose="020B0604020202020204" pitchFamily="34" charset="0"/>
              </a:rPr>
              <a:t>Independientes</a:t>
            </a:r>
            <a:r>
              <a:rPr lang="es-CO" sz="1200" spc="50" dirty="0">
                <a:solidFill>
                  <a:schemeClr val="tx1"/>
                </a:solidFill>
                <a:latin typeface="Arial" panose="020B0604020202020204" pitchFamily="34" charset="0"/>
                <a:ea typeface="Verdana" panose="020B0604030504040204" pitchFamily="34" charset="0"/>
                <a:cs typeface="Arial" panose="020B0604020202020204" pitchFamily="34" charset="0"/>
              </a:rPr>
              <a:t> </a:t>
            </a:r>
            <a:r>
              <a:rPr lang="es-CO" sz="1200" spc="5" dirty="0">
                <a:solidFill>
                  <a:schemeClr val="tx1"/>
                </a:solidFill>
                <a:latin typeface="Arial" panose="020B0604020202020204" pitchFamily="34" charset="0"/>
                <a:ea typeface="Verdana" panose="020B0604030504040204" pitchFamily="34" charset="0"/>
                <a:cs typeface="Arial" panose="020B0604020202020204" pitchFamily="34" charset="0"/>
              </a:rPr>
              <a:t>con</a:t>
            </a:r>
            <a:r>
              <a:rPr lang="es-CO" sz="1200" spc="25" dirty="0">
                <a:solidFill>
                  <a:schemeClr val="tx1"/>
                </a:solidFill>
                <a:latin typeface="Arial" panose="020B0604020202020204" pitchFamily="34" charset="0"/>
                <a:ea typeface="Verdana" panose="020B0604030504040204" pitchFamily="34" charset="0"/>
                <a:cs typeface="Arial" panose="020B0604020202020204" pitchFamily="34" charset="0"/>
              </a:rPr>
              <a:t> </a:t>
            </a:r>
            <a:r>
              <a:rPr lang="es-CO" sz="1200" spc="5" dirty="0">
                <a:solidFill>
                  <a:schemeClr val="tx1"/>
                </a:solidFill>
                <a:latin typeface="Arial" panose="020B0604020202020204" pitchFamily="34" charset="0"/>
                <a:ea typeface="Verdana" panose="020B0604030504040204" pitchFamily="34" charset="0"/>
                <a:cs typeface="Arial" panose="020B0604020202020204" pitchFamily="34" charset="0"/>
              </a:rPr>
              <a:t>contrato</a:t>
            </a:r>
            <a:r>
              <a:rPr lang="es-CO" sz="1200" spc="15" dirty="0">
                <a:solidFill>
                  <a:schemeClr val="tx1"/>
                </a:solidFill>
                <a:latin typeface="Arial" panose="020B0604020202020204" pitchFamily="34" charset="0"/>
                <a:ea typeface="Verdana" panose="020B0604030504040204" pitchFamily="34" charset="0"/>
                <a:cs typeface="Arial" panose="020B0604020202020204" pitchFamily="34" charset="0"/>
              </a:rPr>
              <a:t> </a:t>
            </a:r>
            <a:r>
              <a:rPr lang="es-CO" sz="1200" spc="5" dirty="0">
                <a:solidFill>
                  <a:schemeClr val="tx1"/>
                </a:solidFill>
                <a:latin typeface="Arial" panose="020B0604020202020204" pitchFamily="34" charset="0"/>
                <a:ea typeface="Verdana" panose="020B0604030504040204" pitchFamily="34" charset="0"/>
                <a:cs typeface="Arial" panose="020B0604020202020204" pitchFamily="34" charset="0"/>
              </a:rPr>
              <a:t>de</a:t>
            </a:r>
            <a:r>
              <a:rPr lang="es-CO" sz="1200" spc="30" dirty="0">
                <a:solidFill>
                  <a:schemeClr val="tx1"/>
                </a:solidFill>
                <a:latin typeface="Arial" panose="020B0604020202020204" pitchFamily="34" charset="0"/>
                <a:ea typeface="Verdana" panose="020B0604030504040204" pitchFamily="34" charset="0"/>
                <a:cs typeface="Arial" panose="020B0604020202020204" pitchFamily="34" charset="0"/>
              </a:rPr>
              <a:t> </a:t>
            </a:r>
            <a:r>
              <a:rPr lang="es-CO" spc="10" dirty="0">
                <a:solidFill>
                  <a:schemeClr val="tx1"/>
                </a:solidFill>
                <a:latin typeface="Arial" panose="020B0604020202020204" pitchFamily="34" charset="0"/>
                <a:ea typeface="Verdana" panose="020B0604030504040204" pitchFamily="34" charset="0"/>
                <a:cs typeface="Arial" panose="020B0604020202020204" pitchFamily="34" charset="0"/>
              </a:rPr>
              <a:t>Prestación</a:t>
            </a:r>
            <a:r>
              <a:rPr lang="es-CO" spc="-10" dirty="0">
                <a:solidFill>
                  <a:schemeClr val="tx1"/>
                </a:solidFill>
                <a:latin typeface="Arial" panose="020B0604020202020204" pitchFamily="34" charset="0"/>
                <a:ea typeface="Verdana" panose="020B0604030504040204" pitchFamily="34" charset="0"/>
                <a:cs typeface="Arial" panose="020B0604020202020204" pitchFamily="34" charset="0"/>
              </a:rPr>
              <a:t> </a:t>
            </a:r>
            <a:r>
              <a:rPr lang="es-CO" spc="15" dirty="0">
                <a:solidFill>
                  <a:schemeClr val="tx1"/>
                </a:solidFill>
                <a:latin typeface="Arial" panose="020B0604020202020204" pitchFamily="34" charset="0"/>
                <a:ea typeface="Verdana" panose="020B0604030504040204" pitchFamily="34" charset="0"/>
                <a:cs typeface="Arial" panose="020B0604020202020204" pitchFamily="34" charset="0"/>
              </a:rPr>
              <a:t>de</a:t>
            </a:r>
            <a:r>
              <a:rPr lang="es-CO" spc="-5" dirty="0">
                <a:solidFill>
                  <a:schemeClr val="tx1"/>
                </a:solidFill>
                <a:latin typeface="Arial" panose="020B0604020202020204" pitchFamily="34" charset="0"/>
                <a:ea typeface="Verdana" panose="020B0604030504040204" pitchFamily="34" charset="0"/>
                <a:cs typeface="Arial" panose="020B0604020202020204" pitchFamily="34" charset="0"/>
              </a:rPr>
              <a:t> </a:t>
            </a:r>
            <a:r>
              <a:rPr lang="es-CO" spc="10" dirty="0">
                <a:solidFill>
                  <a:schemeClr val="tx1"/>
                </a:solidFill>
                <a:latin typeface="Arial" panose="020B0604020202020204" pitchFamily="34" charset="0"/>
                <a:ea typeface="Verdana" panose="020B0604030504040204" pitchFamily="34" charset="0"/>
                <a:cs typeface="Arial" panose="020B0604020202020204" pitchFamily="34" charset="0"/>
              </a:rPr>
              <a:t>Servicios</a:t>
            </a:r>
            <a:r>
              <a:rPr lang="es-CO" sz="1200" spc="10" dirty="0">
                <a:solidFill>
                  <a:schemeClr val="tx1"/>
                </a:solidFill>
                <a:latin typeface="Arial" panose="020B0604020202020204" pitchFamily="34" charset="0"/>
                <a:ea typeface="Verdana" panose="020B0604030504040204" pitchFamily="34" charset="0"/>
                <a:cs typeface="Arial" panose="020B0604020202020204" pitchFamily="34" charset="0"/>
              </a:rPr>
              <a:t>.</a:t>
            </a:r>
            <a:endParaRPr lang="es-CO" sz="1200" dirty="0">
              <a:solidFill>
                <a:schemeClr val="tx1"/>
              </a:solidFill>
              <a:latin typeface="Arial" panose="020B0604020202020204" pitchFamily="34" charset="0"/>
              <a:ea typeface="Verdana" panose="020B0604030504040204" pitchFamily="34" charset="0"/>
              <a:cs typeface="Arial" panose="020B0604020202020204" pitchFamily="34" charset="0"/>
            </a:endParaRPr>
          </a:p>
          <a:p>
            <a:pPr marL="387350" indent="-375285" algn="just">
              <a:spcBef>
                <a:spcPts val="25"/>
              </a:spcBef>
              <a:buFont typeface="Arial MT"/>
              <a:buChar char="•"/>
              <a:tabLst>
                <a:tab pos="387350" algn="l"/>
                <a:tab pos="387985" algn="l"/>
              </a:tabLst>
            </a:pPr>
            <a:r>
              <a:rPr lang="es-CO" sz="1200" spc="5" dirty="0">
                <a:solidFill>
                  <a:schemeClr val="tx1"/>
                </a:solidFill>
                <a:latin typeface="Arial" panose="020B0604020202020204" pitchFamily="34" charset="0"/>
                <a:ea typeface="Verdana" panose="020B0604030504040204" pitchFamily="34" charset="0"/>
                <a:cs typeface="Arial" panose="020B0604020202020204" pitchFamily="34" charset="0"/>
              </a:rPr>
              <a:t>Independientes</a:t>
            </a:r>
            <a:r>
              <a:rPr lang="es-CO" sz="1200" spc="55" dirty="0">
                <a:solidFill>
                  <a:schemeClr val="tx1"/>
                </a:solidFill>
                <a:latin typeface="Arial" panose="020B0604020202020204" pitchFamily="34" charset="0"/>
                <a:ea typeface="Verdana" panose="020B0604030504040204" pitchFamily="34" charset="0"/>
                <a:cs typeface="Arial" panose="020B0604020202020204" pitchFamily="34" charset="0"/>
              </a:rPr>
              <a:t> </a:t>
            </a:r>
            <a:r>
              <a:rPr lang="es-CO" sz="1200" spc="5" dirty="0">
                <a:solidFill>
                  <a:schemeClr val="tx1"/>
                </a:solidFill>
                <a:latin typeface="Arial" panose="020B0604020202020204" pitchFamily="34" charset="0"/>
                <a:ea typeface="Verdana" panose="020B0604030504040204" pitchFamily="34" charset="0"/>
                <a:cs typeface="Arial" panose="020B0604020202020204" pitchFamily="34" charset="0"/>
              </a:rPr>
              <a:t>con</a:t>
            </a:r>
            <a:r>
              <a:rPr lang="es-CO" sz="1200" spc="25" dirty="0">
                <a:solidFill>
                  <a:schemeClr val="tx1"/>
                </a:solidFill>
                <a:latin typeface="Arial" panose="020B0604020202020204" pitchFamily="34" charset="0"/>
                <a:ea typeface="Verdana" panose="020B0604030504040204" pitchFamily="34" charset="0"/>
                <a:cs typeface="Arial" panose="020B0604020202020204" pitchFamily="34" charset="0"/>
              </a:rPr>
              <a:t> </a:t>
            </a:r>
            <a:r>
              <a:rPr lang="es-CO" sz="1200" spc="5" dirty="0">
                <a:solidFill>
                  <a:schemeClr val="tx1"/>
                </a:solidFill>
                <a:latin typeface="Arial" panose="020B0604020202020204" pitchFamily="34" charset="0"/>
                <a:ea typeface="Verdana" panose="020B0604030504040204" pitchFamily="34" charset="0"/>
                <a:cs typeface="Arial" panose="020B0604020202020204" pitchFamily="34" charset="0"/>
              </a:rPr>
              <a:t>contratos</a:t>
            </a:r>
            <a:r>
              <a:rPr lang="es-CO" sz="1200" spc="25" dirty="0">
                <a:solidFill>
                  <a:schemeClr val="tx1"/>
                </a:solidFill>
                <a:latin typeface="Arial" panose="020B0604020202020204" pitchFamily="34" charset="0"/>
                <a:ea typeface="Verdana" panose="020B0604030504040204" pitchFamily="34" charset="0"/>
                <a:cs typeface="Arial" panose="020B0604020202020204" pitchFamily="34" charset="0"/>
              </a:rPr>
              <a:t> </a:t>
            </a:r>
            <a:r>
              <a:rPr lang="es-CO" spc="10" dirty="0">
                <a:solidFill>
                  <a:schemeClr val="tx1"/>
                </a:solidFill>
                <a:latin typeface="Arial" panose="020B0604020202020204" pitchFamily="34" charset="0"/>
                <a:ea typeface="Verdana" panose="020B0604030504040204" pitchFamily="34" charset="0"/>
                <a:cs typeface="Arial" panose="020B0604020202020204" pitchFamily="34" charset="0"/>
              </a:rPr>
              <a:t>diferentes</a:t>
            </a:r>
            <a:r>
              <a:rPr lang="es-CO" spc="-5" dirty="0">
                <a:solidFill>
                  <a:schemeClr val="tx1"/>
                </a:solidFill>
                <a:latin typeface="Arial" panose="020B0604020202020204" pitchFamily="34" charset="0"/>
                <a:ea typeface="Verdana" panose="020B0604030504040204" pitchFamily="34" charset="0"/>
                <a:cs typeface="Arial" panose="020B0604020202020204" pitchFamily="34" charset="0"/>
              </a:rPr>
              <a:t> </a:t>
            </a:r>
            <a:r>
              <a:rPr lang="es-CO" spc="15" dirty="0">
                <a:solidFill>
                  <a:schemeClr val="tx1"/>
                </a:solidFill>
                <a:latin typeface="Arial" panose="020B0604020202020204" pitchFamily="34" charset="0"/>
                <a:ea typeface="Verdana" panose="020B0604030504040204" pitchFamily="34" charset="0"/>
                <a:cs typeface="Arial" panose="020B0604020202020204" pitchFamily="34" charset="0"/>
              </a:rPr>
              <a:t>a </a:t>
            </a:r>
            <a:r>
              <a:rPr lang="es-CO" spc="10" dirty="0">
                <a:solidFill>
                  <a:schemeClr val="tx1"/>
                </a:solidFill>
                <a:latin typeface="Arial" panose="020B0604020202020204" pitchFamily="34" charset="0"/>
                <a:ea typeface="Verdana" panose="020B0604030504040204" pitchFamily="34" charset="0"/>
                <a:cs typeface="Arial" panose="020B0604020202020204" pitchFamily="34" charset="0"/>
              </a:rPr>
              <a:t>prestación</a:t>
            </a:r>
            <a:r>
              <a:rPr lang="es-CO" spc="-5" dirty="0">
                <a:solidFill>
                  <a:schemeClr val="tx1"/>
                </a:solidFill>
                <a:latin typeface="Arial" panose="020B0604020202020204" pitchFamily="34" charset="0"/>
                <a:ea typeface="Verdana" panose="020B0604030504040204" pitchFamily="34" charset="0"/>
                <a:cs typeface="Arial" panose="020B0604020202020204" pitchFamily="34" charset="0"/>
              </a:rPr>
              <a:t> </a:t>
            </a:r>
            <a:r>
              <a:rPr lang="es-CO" spc="15" dirty="0">
                <a:solidFill>
                  <a:schemeClr val="tx1"/>
                </a:solidFill>
                <a:latin typeface="Arial" panose="020B0604020202020204" pitchFamily="34" charset="0"/>
                <a:ea typeface="Verdana" panose="020B0604030504040204" pitchFamily="34" charset="0"/>
                <a:cs typeface="Arial" panose="020B0604020202020204" pitchFamily="34" charset="0"/>
              </a:rPr>
              <a:t>de</a:t>
            </a:r>
            <a:r>
              <a:rPr lang="es-CO" spc="-5" dirty="0">
                <a:solidFill>
                  <a:schemeClr val="tx1"/>
                </a:solidFill>
                <a:latin typeface="Arial" panose="020B0604020202020204" pitchFamily="34" charset="0"/>
                <a:ea typeface="Verdana" panose="020B0604030504040204" pitchFamily="34" charset="0"/>
                <a:cs typeface="Arial" panose="020B0604020202020204" pitchFamily="34" charset="0"/>
              </a:rPr>
              <a:t> </a:t>
            </a:r>
            <a:r>
              <a:rPr lang="es-CO" spc="10" dirty="0">
                <a:solidFill>
                  <a:schemeClr val="tx1"/>
                </a:solidFill>
                <a:latin typeface="Arial" panose="020B0604020202020204" pitchFamily="34" charset="0"/>
                <a:ea typeface="Verdana" panose="020B0604030504040204" pitchFamily="34" charset="0"/>
                <a:cs typeface="Arial" panose="020B0604020202020204" pitchFamily="34" charset="0"/>
              </a:rPr>
              <a:t>Servicios.</a:t>
            </a:r>
            <a:endParaRPr lang="es-CO" dirty="0">
              <a:solidFill>
                <a:schemeClr val="tx1"/>
              </a:solidFill>
              <a:latin typeface="Arial" panose="020B0604020202020204" pitchFamily="34" charset="0"/>
              <a:ea typeface="Verdana" panose="020B0604030504040204" pitchFamily="34" charset="0"/>
              <a:cs typeface="Arial" panose="020B0604020202020204" pitchFamily="34" charset="0"/>
            </a:endParaRPr>
          </a:p>
          <a:p>
            <a:pPr marL="387350" indent="-375285" algn="just">
              <a:spcBef>
                <a:spcPts val="35"/>
              </a:spcBef>
              <a:buFont typeface="Arial MT"/>
              <a:buChar char="•"/>
              <a:tabLst>
                <a:tab pos="387350" algn="l"/>
                <a:tab pos="387985" algn="l"/>
              </a:tabLst>
            </a:pPr>
            <a:r>
              <a:rPr lang="es-CO" sz="1200" spc="5" dirty="0">
                <a:solidFill>
                  <a:schemeClr val="tx1"/>
                </a:solidFill>
                <a:latin typeface="Arial" panose="020B0604020202020204" pitchFamily="34" charset="0"/>
                <a:ea typeface="Verdana" panose="020B0604030504040204" pitchFamily="34" charset="0"/>
                <a:cs typeface="Arial" panose="020B0604020202020204" pitchFamily="34" charset="0"/>
              </a:rPr>
              <a:t>Independientes</a:t>
            </a:r>
            <a:r>
              <a:rPr lang="es-CO" sz="1200" spc="30" dirty="0">
                <a:solidFill>
                  <a:schemeClr val="tx1"/>
                </a:solidFill>
                <a:latin typeface="Arial" panose="020B0604020202020204" pitchFamily="34" charset="0"/>
                <a:ea typeface="Verdana" panose="020B0604030504040204" pitchFamily="34" charset="0"/>
                <a:cs typeface="Arial" panose="020B0604020202020204" pitchFamily="34" charset="0"/>
              </a:rPr>
              <a:t> </a:t>
            </a:r>
            <a:r>
              <a:rPr lang="es-CO" spc="15" dirty="0">
                <a:solidFill>
                  <a:schemeClr val="tx1"/>
                </a:solidFill>
                <a:latin typeface="Arial" panose="020B0604020202020204" pitchFamily="34" charset="0"/>
                <a:ea typeface="Verdana" panose="020B0604030504040204" pitchFamily="34" charset="0"/>
                <a:cs typeface="Arial" panose="020B0604020202020204" pitchFamily="34" charset="0"/>
              </a:rPr>
              <a:t>por</a:t>
            </a:r>
            <a:r>
              <a:rPr lang="es-CO" spc="-15" dirty="0">
                <a:solidFill>
                  <a:schemeClr val="tx1"/>
                </a:solidFill>
                <a:latin typeface="Arial" panose="020B0604020202020204" pitchFamily="34" charset="0"/>
                <a:ea typeface="Verdana" panose="020B0604030504040204" pitchFamily="34" charset="0"/>
                <a:cs typeface="Arial" panose="020B0604020202020204" pitchFamily="34" charset="0"/>
              </a:rPr>
              <a:t> </a:t>
            </a:r>
            <a:r>
              <a:rPr lang="es-CO" spc="15" dirty="0">
                <a:solidFill>
                  <a:schemeClr val="tx1"/>
                </a:solidFill>
                <a:latin typeface="Arial" panose="020B0604020202020204" pitchFamily="34" charset="0"/>
                <a:ea typeface="Verdana" panose="020B0604030504040204" pitchFamily="34" charset="0"/>
                <a:cs typeface="Arial" panose="020B0604020202020204" pitchFamily="34" charset="0"/>
              </a:rPr>
              <a:t>cuenta</a:t>
            </a:r>
            <a:r>
              <a:rPr lang="es-CO" spc="-35" dirty="0">
                <a:solidFill>
                  <a:schemeClr val="tx1"/>
                </a:solidFill>
                <a:latin typeface="Arial" panose="020B0604020202020204" pitchFamily="34" charset="0"/>
                <a:ea typeface="Verdana" panose="020B0604030504040204" pitchFamily="34" charset="0"/>
                <a:cs typeface="Arial" panose="020B0604020202020204" pitchFamily="34" charset="0"/>
              </a:rPr>
              <a:t> </a:t>
            </a:r>
            <a:r>
              <a:rPr lang="es-CO" spc="10" dirty="0">
                <a:solidFill>
                  <a:schemeClr val="tx1"/>
                </a:solidFill>
                <a:latin typeface="Arial" panose="020B0604020202020204" pitchFamily="34" charset="0"/>
                <a:ea typeface="Verdana" panose="020B0604030504040204" pitchFamily="34" charset="0"/>
                <a:cs typeface="Arial" panose="020B0604020202020204" pitchFamily="34" charset="0"/>
              </a:rPr>
              <a:t>Propia</a:t>
            </a:r>
            <a:r>
              <a:rPr lang="es-CO" sz="1200" spc="10" dirty="0">
                <a:solidFill>
                  <a:schemeClr val="tx1"/>
                </a:solidFill>
                <a:latin typeface="Arial" panose="020B0604020202020204" pitchFamily="34" charset="0"/>
                <a:ea typeface="Verdana" panose="020B0604030504040204" pitchFamily="34" charset="0"/>
                <a:cs typeface="Arial" panose="020B0604020202020204" pitchFamily="34" charset="0"/>
              </a:rPr>
              <a:t>.</a:t>
            </a:r>
            <a:endParaRPr lang="es-CO" sz="1200" dirty="0">
              <a:solidFill>
                <a:schemeClr val="tx1"/>
              </a:solidFill>
              <a:latin typeface="Arial" panose="020B0604020202020204" pitchFamily="34" charset="0"/>
              <a:ea typeface="Verdana" panose="020B0604030504040204" pitchFamily="34" charset="0"/>
              <a:cs typeface="Arial" panose="020B0604020202020204" pitchFamily="34" charset="0"/>
            </a:endParaRPr>
          </a:p>
          <a:p>
            <a:pPr marL="387350" indent="-375285" algn="just">
              <a:spcBef>
                <a:spcPts val="25"/>
              </a:spcBef>
              <a:buFont typeface="Arial MT"/>
              <a:buChar char="•"/>
              <a:tabLst>
                <a:tab pos="387350" algn="l"/>
                <a:tab pos="387985" algn="l"/>
              </a:tabLst>
            </a:pPr>
            <a:r>
              <a:rPr lang="es-CO" spc="10" dirty="0">
                <a:solidFill>
                  <a:schemeClr val="tx1"/>
                </a:solidFill>
                <a:latin typeface="Arial" panose="020B0604020202020204" pitchFamily="34" charset="0"/>
                <a:ea typeface="Verdana" panose="020B0604030504040204" pitchFamily="34" charset="0"/>
                <a:cs typeface="Arial" panose="020B0604020202020204" pitchFamily="34" charset="0"/>
              </a:rPr>
              <a:t>Rentistas</a:t>
            </a:r>
            <a:r>
              <a:rPr lang="es-CO" spc="-15" dirty="0">
                <a:solidFill>
                  <a:schemeClr val="tx1"/>
                </a:solidFill>
                <a:latin typeface="Arial" panose="020B0604020202020204" pitchFamily="34" charset="0"/>
                <a:ea typeface="Verdana" panose="020B0604030504040204" pitchFamily="34" charset="0"/>
                <a:cs typeface="Arial" panose="020B0604020202020204" pitchFamily="34" charset="0"/>
              </a:rPr>
              <a:t> </a:t>
            </a:r>
            <a:r>
              <a:rPr lang="es-CO" spc="15" dirty="0">
                <a:solidFill>
                  <a:schemeClr val="tx1"/>
                </a:solidFill>
                <a:latin typeface="Arial" panose="020B0604020202020204" pitchFamily="34" charset="0"/>
                <a:ea typeface="Verdana" panose="020B0604030504040204" pitchFamily="34" charset="0"/>
                <a:cs typeface="Arial" panose="020B0604020202020204" pitchFamily="34" charset="0"/>
              </a:rPr>
              <a:t>de</a:t>
            </a:r>
            <a:r>
              <a:rPr lang="es-CO" spc="-25" dirty="0">
                <a:solidFill>
                  <a:schemeClr val="tx1"/>
                </a:solidFill>
                <a:latin typeface="Arial" panose="020B0604020202020204" pitchFamily="34" charset="0"/>
                <a:ea typeface="Verdana" panose="020B0604030504040204" pitchFamily="34" charset="0"/>
                <a:cs typeface="Arial" panose="020B0604020202020204" pitchFamily="34" charset="0"/>
              </a:rPr>
              <a:t> </a:t>
            </a:r>
            <a:r>
              <a:rPr lang="es-CO" spc="10" dirty="0">
                <a:solidFill>
                  <a:schemeClr val="tx1"/>
                </a:solidFill>
                <a:latin typeface="Arial" panose="020B0604020202020204" pitchFamily="34" charset="0"/>
                <a:ea typeface="Verdana" panose="020B0604030504040204" pitchFamily="34" charset="0"/>
                <a:cs typeface="Arial" panose="020B0604020202020204" pitchFamily="34" charset="0"/>
              </a:rPr>
              <a:t>Capital.</a:t>
            </a:r>
            <a:endParaRPr lang="es-CO" dirty="0">
              <a:solidFill>
                <a:schemeClr val="tx1"/>
              </a:solidFill>
              <a:latin typeface="Arial" panose="020B0604020202020204" pitchFamily="34" charset="0"/>
              <a:ea typeface="Verdana" panose="020B0604030504040204" pitchFamily="34" charset="0"/>
              <a:cs typeface="Arial" panose="020B0604020202020204" pitchFamily="34" charset="0"/>
            </a:endParaRPr>
          </a:p>
          <a:p>
            <a:endParaRPr lang="es-ES" dirty="0"/>
          </a:p>
        </p:txBody>
      </p:sp>
      <p:sp>
        <p:nvSpPr>
          <p:cNvPr id="9" name="CuadroTexto 8">
            <a:extLst>
              <a:ext uri="{FF2B5EF4-FFF2-40B4-BE49-F238E27FC236}">
                <a16:creationId xmlns:a16="http://schemas.microsoft.com/office/drawing/2014/main" id="{D40D89B7-2732-B38E-19A0-8EF6AAB39EBF}"/>
              </a:ext>
            </a:extLst>
          </p:cNvPr>
          <p:cNvSpPr txBox="1"/>
          <p:nvPr/>
        </p:nvSpPr>
        <p:spPr>
          <a:xfrm>
            <a:off x="1468191" y="329048"/>
            <a:ext cx="7095910" cy="400110"/>
          </a:xfrm>
          <a:prstGeom prst="rect">
            <a:avLst/>
          </a:prstGeom>
          <a:noFill/>
        </p:spPr>
        <p:txBody>
          <a:bodyPr wrap="square" rtlCol="0">
            <a:spAutoFit/>
          </a:bodyPr>
          <a:lstStyle/>
          <a:p>
            <a:pPr marL="12700">
              <a:spcBef>
                <a:spcPts val="125"/>
              </a:spcBef>
            </a:pPr>
            <a:r>
              <a:rPr lang="es-CO" sz="2000" b="1" spc="15" dirty="0">
                <a:solidFill>
                  <a:srgbClr val="464646"/>
                </a:solidFill>
                <a:ea typeface="Verdana" panose="020B0604030504040204" pitchFamily="34" charset="0"/>
              </a:rPr>
              <a:t>¿</a:t>
            </a:r>
            <a:r>
              <a:rPr lang="es-CO" sz="2000" b="1" spc="15" dirty="0">
                <a:solidFill>
                  <a:schemeClr val="tx1"/>
                </a:solidFill>
                <a:ea typeface="Verdana" panose="020B0604030504040204" pitchFamily="34" charset="0"/>
              </a:rPr>
              <a:t>Qué</a:t>
            </a:r>
            <a:r>
              <a:rPr lang="es-CO" sz="2000" b="1" spc="-30" dirty="0">
                <a:solidFill>
                  <a:schemeClr val="tx1"/>
                </a:solidFill>
                <a:ea typeface="Verdana" panose="020B0604030504040204" pitchFamily="34" charset="0"/>
              </a:rPr>
              <a:t> </a:t>
            </a:r>
            <a:r>
              <a:rPr lang="es-CO" sz="2000" b="1" spc="15" dirty="0">
                <a:solidFill>
                  <a:schemeClr val="tx1"/>
                </a:solidFill>
                <a:ea typeface="Verdana" panose="020B0604030504040204" pitchFamily="34" charset="0"/>
              </a:rPr>
              <a:t>se</a:t>
            </a:r>
            <a:r>
              <a:rPr lang="es-CO" sz="2000" b="1" spc="-5" dirty="0">
                <a:solidFill>
                  <a:schemeClr val="tx1"/>
                </a:solidFill>
                <a:ea typeface="Verdana" panose="020B0604030504040204" pitchFamily="34" charset="0"/>
              </a:rPr>
              <a:t> </a:t>
            </a:r>
            <a:r>
              <a:rPr lang="es-CO" sz="2000" b="1" spc="15" dirty="0">
                <a:solidFill>
                  <a:schemeClr val="tx1"/>
                </a:solidFill>
                <a:ea typeface="Verdana" panose="020B0604030504040204" pitchFamily="34" charset="0"/>
              </a:rPr>
              <a:t>entiende</a:t>
            </a:r>
            <a:r>
              <a:rPr lang="es-CO" sz="2000" b="1" spc="-50" dirty="0">
                <a:solidFill>
                  <a:schemeClr val="tx1"/>
                </a:solidFill>
                <a:ea typeface="Verdana" panose="020B0604030504040204" pitchFamily="34" charset="0"/>
              </a:rPr>
              <a:t> </a:t>
            </a:r>
            <a:r>
              <a:rPr lang="es-CO" sz="2000" b="1" spc="15" dirty="0">
                <a:solidFill>
                  <a:schemeClr val="tx1"/>
                </a:solidFill>
                <a:ea typeface="Verdana" panose="020B0604030504040204" pitchFamily="34" charset="0"/>
              </a:rPr>
              <a:t>por</a:t>
            </a:r>
            <a:r>
              <a:rPr lang="es-CO" sz="2000" b="1" spc="-10" dirty="0">
                <a:solidFill>
                  <a:schemeClr val="tx1"/>
                </a:solidFill>
                <a:ea typeface="Verdana" panose="020B0604030504040204" pitchFamily="34" charset="0"/>
              </a:rPr>
              <a:t> </a:t>
            </a:r>
            <a:r>
              <a:rPr lang="es-CO" sz="2000" b="1" spc="10" dirty="0">
                <a:solidFill>
                  <a:schemeClr val="tx1"/>
                </a:solidFill>
                <a:ea typeface="Verdana" panose="020B0604030504040204" pitchFamily="34" charset="0"/>
              </a:rPr>
              <a:t>trabajador</a:t>
            </a:r>
            <a:r>
              <a:rPr lang="es-CO" sz="2000" b="1" dirty="0">
                <a:solidFill>
                  <a:schemeClr val="tx1"/>
                </a:solidFill>
                <a:ea typeface="Verdana" panose="020B0604030504040204" pitchFamily="34" charset="0"/>
              </a:rPr>
              <a:t> </a:t>
            </a:r>
            <a:r>
              <a:rPr lang="es-CO" sz="2000" b="1" spc="15" dirty="0">
                <a:solidFill>
                  <a:schemeClr val="accent4">
                    <a:lumMod val="50000"/>
                  </a:schemeClr>
                </a:solidFill>
              </a:rPr>
              <a:t>INDEPENDIENTE</a:t>
            </a:r>
            <a:r>
              <a:rPr lang="es-CO" sz="2000" b="1" spc="15" dirty="0">
                <a:solidFill>
                  <a:schemeClr val="tx1"/>
                </a:solidFill>
                <a:ea typeface="Verdana" panose="020B0604030504040204" pitchFamily="34" charset="0"/>
              </a:rPr>
              <a:t>?</a:t>
            </a:r>
          </a:p>
        </p:txBody>
      </p:sp>
    </p:spTree>
    <p:extLst>
      <p:ext uri="{BB962C8B-B14F-4D97-AF65-F5344CB8AC3E}">
        <p14:creationId xmlns:p14="http://schemas.microsoft.com/office/powerpoint/2010/main" val="407515697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a:extLst>
              <a:ext uri="{FF2B5EF4-FFF2-40B4-BE49-F238E27FC236}">
                <a16:creationId xmlns:a16="http://schemas.microsoft.com/office/drawing/2014/main" id="{D40D89B7-2732-B38E-19A0-8EF6AAB39EBF}"/>
              </a:ext>
            </a:extLst>
          </p:cNvPr>
          <p:cNvSpPr txBox="1"/>
          <p:nvPr/>
        </p:nvSpPr>
        <p:spPr>
          <a:xfrm>
            <a:off x="1440897" y="438231"/>
            <a:ext cx="7095910" cy="400110"/>
          </a:xfrm>
          <a:prstGeom prst="rect">
            <a:avLst/>
          </a:prstGeom>
          <a:noFill/>
        </p:spPr>
        <p:txBody>
          <a:bodyPr wrap="square" rtlCol="0">
            <a:spAutoFit/>
          </a:bodyPr>
          <a:lstStyle/>
          <a:p>
            <a:pPr marL="12700">
              <a:spcBef>
                <a:spcPts val="130"/>
              </a:spcBef>
            </a:pPr>
            <a:r>
              <a:rPr lang="es-CO" sz="2000" b="1" spc="15" dirty="0">
                <a:solidFill>
                  <a:srgbClr val="464646"/>
                </a:solidFill>
              </a:rPr>
              <a:t>Definamos</a:t>
            </a:r>
            <a:r>
              <a:rPr lang="es-CO" sz="2000" b="1" spc="-40" dirty="0">
                <a:solidFill>
                  <a:srgbClr val="464646"/>
                </a:solidFill>
              </a:rPr>
              <a:t> </a:t>
            </a:r>
            <a:r>
              <a:rPr lang="es-CO" sz="2000" b="1" spc="10" dirty="0">
                <a:solidFill>
                  <a:srgbClr val="464646"/>
                </a:solidFill>
              </a:rPr>
              <a:t>tipos</a:t>
            </a:r>
            <a:r>
              <a:rPr lang="es-CO" sz="2000" b="1" spc="-40" dirty="0">
                <a:solidFill>
                  <a:srgbClr val="464646"/>
                </a:solidFill>
              </a:rPr>
              <a:t> </a:t>
            </a:r>
            <a:r>
              <a:rPr lang="es-CO" sz="2000" b="1" spc="15" dirty="0">
                <a:solidFill>
                  <a:srgbClr val="464646"/>
                </a:solidFill>
              </a:rPr>
              <a:t>de</a:t>
            </a:r>
            <a:r>
              <a:rPr lang="es-CO" sz="2000" b="1" spc="-20" dirty="0">
                <a:solidFill>
                  <a:srgbClr val="464646"/>
                </a:solidFill>
              </a:rPr>
              <a:t> </a:t>
            </a:r>
            <a:r>
              <a:rPr lang="es-CO" sz="2000" b="1" spc="15" dirty="0">
                <a:solidFill>
                  <a:srgbClr val="464646"/>
                </a:solidFill>
              </a:rPr>
              <a:t>trabajadores</a:t>
            </a:r>
            <a:r>
              <a:rPr lang="es-CO" sz="2000" b="1" dirty="0"/>
              <a:t> </a:t>
            </a:r>
            <a:r>
              <a:rPr lang="es-CO" sz="2000" b="1" spc="15" dirty="0">
                <a:solidFill>
                  <a:schemeClr val="accent4">
                    <a:lumMod val="50000"/>
                  </a:schemeClr>
                </a:solidFill>
              </a:rPr>
              <a:t>INDEPENDIENTES</a:t>
            </a:r>
            <a:endParaRPr lang="es-CO" sz="2000" dirty="0"/>
          </a:p>
        </p:txBody>
      </p:sp>
      <p:sp>
        <p:nvSpPr>
          <p:cNvPr id="6" name="object 3">
            <a:extLst>
              <a:ext uri="{FF2B5EF4-FFF2-40B4-BE49-F238E27FC236}">
                <a16:creationId xmlns:a16="http://schemas.microsoft.com/office/drawing/2014/main" id="{27B2CCC8-F2CE-FA47-A374-E46147CEE85B}"/>
              </a:ext>
            </a:extLst>
          </p:cNvPr>
          <p:cNvSpPr txBox="1"/>
          <p:nvPr/>
        </p:nvSpPr>
        <p:spPr>
          <a:xfrm>
            <a:off x="1648965" y="1343044"/>
            <a:ext cx="6021078" cy="2717988"/>
          </a:xfrm>
          <a:prstGeom prst="rect">
            <a:avLst/>
          </a:prstGeom>
        </p:spPr>
        <p:txBody>
          <a:bodyPr vert="horz" wrap="square" lIns="0" tIns="13335" rIns="0" bIns="0" rtlCol="0">
            <a:spAutoFit/>
          </a:bodyPr>
          <a:lstStyle/>
          <a:p>
            <a:pPr marL="183515" marR="6350" indent="-171450" algn="just">
              <a:lnSpc>
                <a:spcPct val="100699"/>
              </a:lnSpc>
              <a:spcBef>
                <a:spcPts val="105"/>
              </a:spcBef>
              <a:buFont typeface="Wingdings" pitchFamily="2" charset="2"/>
              <a:buChar char="ü"/>
              <a:tabLst>
                <a:tab pos="387985" algn="l"/>
              </a:tabLst>
            </a:pPr>
            <a:r>
              <a:rPr sz="1100" b="1" spc="5" dirty="0">
                <a:solidFill>
                  <a:srgbClr val="4471C4"/>
                </a:solidFill>
                <a:latin typeface="+mj-lt"/>
                <a:ea typeface="Verdana" panose="020B0604030504040204" pitchFamily="34" charset="0"/>
                <a:cs typeface="Arial"/>
              </a:rPr>
              <a:t>Independientes</a:t>
            </a:r>
            <a:r>
              <a:rPr sz="1100" b="1" spc="10" dirty="0">
                <a:solidFill>
                  <a:srgbClr val="4471C4"/>
                </a:solidFill>
                <a:latin typeface="+mj-lt"/>
                <a:ea typeface="Verdana" panose="020B0604030504040204" pitchFamily="34" charset="0"/>
                <a:cs typeface="Arial"/>
              </a:rPr>
              <a:t> </a:t>
            </a:r>
            <a:r>
              <a:rPr sz="1100" b="1" dirty="0">
                <a:solidFill>
                  <a:srgbClr val="4471C4"/>
                </a:solidFill>
                <a:latin typeface="+mj-lt"/>
                <a:ea typeface="Verdana" panose="020B0604030504040204" pitchFamily="34" charset="0"/>
                <a:cs typeface="Arial"/>
              </a:rPr>
              <a:t>con</a:t>
            </a:r>
            <a:r>
              <a:rPr sz="1100" b="1" spc="5" dirty="0">
                <a:solidFill>
                  <a:srgbClr val="4471C4"/>
                </a:solidFill>
                <a:latin typeface="+mj-lt"/>
                <a:ea typeface="Verdana" panose="020B0604030504040204" pitchFamily="34" charset="0"/>
                <a:cs typeface="Arial"/>
              </a:rPr>
              <a:t> contrato</a:t>
            </a:r>
            <a:r>
              <a:rPr sz="1100" b="1" spc="10" dirty="0">
                <a:solidFill>
                  <a:srgbClr val="4471C4"/>
                </a:solidFill>
                <a:latin typeface="+mj-lt"/>
                <a:ea typeface="Verdana" panose="020B0604030504040204" pitchFamily="34" charset="0"/>
                <a:cs typeface="Arial"/>
              </a:rPr>
              <a:t> </a:t>
            </a:r>
            <a:r>
              <a:rPr sz="1100" b="1" spc="5" dirty="0">
                <a:solidFill>
                  <a:srgbClr val="4471C4"/>
                </a:solidFill>
                <a:latin typeface="+mj-lt"/>
                <a:ea typeface="Verdana" panose="020B0604030504040204" pitchFamily="34" charset="0"/>
                <a:cs typeface="Arial"/>
              </a:rPr>
              <a:t>de</a:t>
            </a:r>
            <a:r>
              <a:rPr sz="1100" b="1" spc="10" dirty="0">
                <a:solidFill>
                  <a:srgbClr val="4471C4"/>
                </a:solidFill>
                <a:latin typeface="+mj-lt"/>
                <a:ea typeface="Verdana" panose="020B0604030504040204" pitchFamily="34" charset="0"/>
                <a:cs typeface="Arial"/>
              </a:rPr>
              <a:t> </a:t>
            </a:r>
            <a:r>
              <a:rPr sz="1100" b="1" spc="10" dirty="0">
                <a:solidFill>
                  <a:srgbClr val="BE9000"/>
                </a:solidFill>
                <a:latin typeface="+mj-lt"/>
                <a:ea typeface="Verdana" panose="020B0604030504040204" pitchFamily="34" charset="0"/>
                <a:cs typeface="Arial"/>
              </a:rPr>
              <a:t>Prestación</a:t>
            </a:r>
            <a:r>
              <a:rPr sz="1100" b="1" spc="745" dirty="0">
                <a:solidFill>
                  <a:srgbClr val="BE9000"/>
                </a:solidFill>
                <a:latin typeface="+mj-lt"/>
                <a:ea typeface="Verdana" panose="020B0604030504040204" pitchFamily="34" charset="0"/>
                <a:cs typeface="Arial"/>
              </a:rPr>
              <a:t> </a:t>
            </a:r>
            <a:r>
              <a:rPr sz="1100" b="1" spc="15" dirty="0">
                <a:solidFill>
                  <a:srgbClr val="BE9000"/>
                </a:solidFill>
                <a:latin typeface="+mj-lt"/>
                <a:ea typeface="Verdana" panose="020B0604030504040204" pitchFamily="34" charset="0"/>
                <a:cs typeface="Arial"/>
              </a:rPr>
              <a:t>de </a:t>
            </a:r>
            <a:r>
              <a:rPr sz="1100" b="1" spc="-710" dirty="0">
                <a:solidFill>
                  <a:srgbClr val="BE9000"/>
                </a:solidFill>
                <a:latin typeface="+mj-lt"/>
                <a:ea typeface="Verdana" panose="020B0604030504040204" pitchFamily="34" charset="0"/>
                <a:cs typeface="Arial"/>
              </a:rPr>
              <a:t> </a:t>
            </a:r>
            <a:r>
              <a:rPr sz="1100" b="1" spc="10" dirty="0">
                <a:solidFill>
                  <a:srgbClr val="BE9000"/>
                </a:solidFill>
                <a:latin typeface="+mj-lt"/>
                <a:ea typeface="Verdana" panose="020B0604030504040204" pitchFamily="34" charset="0"/>
                <a:cs typeface="Arial"/>
              </a:rPr>
              <a:t>Servicios</a:t>
            </a:r>
            <a:r>
              <a:rPr sz="1100" b="1" spc="10" dirty="0">
                <a:solidFill>
                  <a:srgbClr val="1F3863"/>
                </a:solidFill>
                <a:latin typeface="+mj-lt"/>
                <a:ea typeface="Verdana" panose="020B0604030504040204" pitchFamily="34" charset="0"/>
                <a:cs typeface="Arial"/>
              </a:rPr>
              <a:t>:</a:t>
            </a:r>
            <a:r>
              <a:rPr sz="1100" b="1" spc="15" dirty="0">
                <a:solidFill>
                  <a:srgbClr val="1F3863"/>
                </a:solidFill>
                <a:latin typeface="+mj-lt"/>
                <a:ea typeface="Verdana" panose="020B0604030504040204" pitchFamily="34" charset="0"/>
                <a:cs typeface="Arial"/>
              </a:rPr>
              <a:t> </a:t>
            </a:r>
            <a:r>
              <a:rPr sz="1100" dirty="0">
                <a:solidFill>
                  <a:srgbClr val="202429"/>
                </a:solidFill>
                <a:latin typeface="+mj-lt"/>
                <a:ea typeface="Verdana" panose="020B0604030504040204" pitchFamily="34" charset="0"/>
                <a:cs typeface="Arial MT"/>
              </a:rPr>
              <a:t>persona </a:t>
            </a:r>
            <a:r>
              <a:rPr sz="1100" spc="-5" dirty="0">
                <a:solidFill>
                  <a:srgbClr val="202429"/>
                </a:solidFill>
                <a:latin typeface="+mj-lt"/>
                <a:ea typeface="Verdana" panose="020B0604030504040204" pitchFamily="34" charset="0"/>
                <a:cs typeface="Arial MT"/>
              </a:rPr>
              <a:t>que </a:t>
            </a:r>
            <a:r>
              <a:rPr sz="1100" dirty="0">
                <a:solidFill>
                  <a:srgbClr val="202429"/>
                </a:solidFill>
                <a:latin typeface="+mj-lt"/>
                <a:ea typeface="Verdana" panose="020B0604030504040204" pitchFamily="34" charset="0"/>
                <a:cs typeface="Arial MT"/>
              </a:rPr>
              <a:t>recibe honorarios </a:t>
            </a:r>
            <a:r>
              <a:rPr sz="1100" spc="-5" dirty="0">
                <a:solidFill>
                  <a:srgbClr val="202429"/>
                </a:solidFill>
                <a:latin typeface="+mj-lt"/>
                <a:ea typeface="Verdana" panose="020B0604030504040204" pitchFamily="34" charset="0"/>
                <a:cs typeface="Arial MT"/>
              </a:rPr>
              <a:t>por servicios </a:t>
            </a:r>
            <a:r>
              <a:rPr sz="1100" spc="-655" dirty="0">
                <a:solidFill>
                  <a:srgbClr val="202429"/>
                </a:solidFill>
                <a:latin typeface="+mj-lt"/>
                <a:ea typeface="Verdana" panose="020B0604030504040204" pitchFamily="34" charset="0"/>
                <a:cs typeface="Arial MT"/>
              </a:rPr>
              <a:t> </a:t>
            </a:r>
            <a:r>
              <a:rPr sz="1100" spc="-5" dirty="0">
                <a:solidFill>
                  <a:srgbClr val="202429"/>
                </a:solidFill>
                <a:latin typeface="+mj-lt"/>
                <a:ea typeface="Verdana" panose="020B0604030504040204" pitchFamily="34" charset="0"/>
                <a:cs typeface="Arial MT"/>
              </a:rPr>
              <a:t>de</a:t>
            </a:r>
            <a:r>
              <a:rPr sz="1100" dirty="0">
                <a:solidFill>
                  <a:srgbClr val="202429"/>
                </a:solidFill>
                <a:latin typeface="+mj-lt"/>
                <a:ea typeface="Verdana" panose="020B0604030504040204" pitchFamily="34" charset="0"/>
                <a:cs typeface="Arial MT"/>
              </a:rPr>
              <a:t> carácter </a:t>
            </a:r>
            <a:r>
              <a:rPr sz="1100" spc="-5" dirty="0">
                <a:solidFill>
                  <a:srgbClr val="202429"/>
                </a:solidFill>
                <a:latin typeface="+mj-lt"/>
                <a:ea typeface="Verdana" panose="020B0604030504040204" pitchFamily="34" charset="0"/>
                <a:cs typeface="Arial MT"/>
              </a:rPr>
              <a:t>personal.</a:t>
            </a:r>
            <a:r>
              <a:rPr sz="1100" spc="25" dirty="0">
                <a:solidFill>
                  <a:srgbClr val="202429"/>
                </a:solidFill>
                <a:latin typeface="+mj-lt"/>
                <a:ea typeface="Verdana" panose="020B0604030504040204" pitchFamily="34" charset="0"/>
                <a:cs typeface="Arial MT"/>
              </a:rPr>
              <a:t> </a:t>
            </a:r>
            <a:r>
              <a:rPr sz="1100" spc="-5" dirty="0">
                <a:solidFill>
                  <a:srgbClr val="202429"/>
                </a:solidFill>
                <a:latin typeface="+mj-lt"/>
                <a:ea typeface="Verdana" panose="020B0604030504040204" pitchFamily="34" charset="0"/>
                <a:cs typeface="Arial MT"/>
              </a:rPr>
              <a:t>Ejemplo:</a:t>
            </a:r>
            <a:r>
              <a:rPr sz="1100" spc="20" dirty="0">
                <a:solidFill>
                  <a:srgbClr val="202429"/>
                </a:solidFill>
                <a:latin typeface="+mj-lt"/>
                <a:ea typeface="Verdana" panose="020B0604030504040204" pitchFamily="34" charset="0"/>
                <a:cs typeface="Arial MT"/>
              </a:rPr>
              <a:t> </a:t>
            </a:r>
            <a:r>
              <a:rPr sz="1100" spc="-5" dirty="0">
                <a:solidFill>
                  <a:srgbClr val="202429"/>
                </a:solidFill>
                <a:latin typeface="+mj-lt"/>
                <a:ea typeface="Verdana" panose="020B0604030504040204" pitchFamily="34" charset="0"/>
                <a:cs typeface="Arial MT"/>
              </a:rPr>
              <a:t>Contratistas</a:t>
            </a:r>
            <a:r>
              <a:rPr sz="1100" spc="5" dirty="0">
                <a:solidFill>
                  <a:srgbClr val="202429"/>
                </a:solidFill>
                <a:latin typeface="+mj-lt"/>
                <a:ea typeface="Verdana" panose="020B0604030504040204" pitchFamily="34" charset="0"/>
                <a:cs typeface="Arial MT"/>
              </a:rPr>
              <a:t> </a:t>
            </a:r>
            <a:r>
              <a:rPr sz="1100" spc="-5" dirty="0">
                <a:solidFill>
                  <a:srgbClr val="202429"/>
                </a:solidFill>
                <a:latin typeface="+mj-lt"/>
                <a:ea typeface="Verdana" panose="020B0604030504040204" pitchFamily="34" charset="0"/>
                <a:cs typeface="Arial MT"/>
              </a:rPr>
              <a:t>del</a:t>
            </a:r>
            <a:r>
              <a:rPr sz="1100" spc="20" dirty="0">
                <a:solidFill>
                  <a:srgbClr val="202429"/>
                </a:solidFill>
                <a:latin typeface="+mj-lt"/>
                <a:ea typeface="Verdana" panose="020B0604030504040204" pitchFamily="34" charset="0"/>
                <a:cs typeface="Arial MT"/>
              </a:rPr>
              <a:t> </a:t>
            </a:r>
            <a:r>
              <a:rPr sz="1100" dirty="0">
                <a:solidFill>
                  <a:srgbClr val="202429"/>
                </a:solidFill>
                <a:latin typeface="+mj-lt"/>
                <a:ea typeface="Verdana" panose="020B0604030504040204" pitchFamily="34" charset="0"/>
                <a:cs typeface="Arial MT"/>
              </a:rPr>
              <a:t>Estado</a:t>
            </a:r>
            <a:r>
              <a:rPr lang="es-ES" sz="1100" dirty="0">
                <a:solidFill>
                  <a:srgbClr val="202429"/>
                </a:solidFill>
                <a:latin typeface="+mj-lt"/>
                <a:ea typeface="Verdana" panose="020B0604030504040204" pitchFamily="34" charset="0"/>
                <a:cs typeface="Arial MT"/>
              </a:rPr>
              <a:t>.</a:t>
            </a:r>
          </a:p>
          <a:p>
            <a:pPr marL="183515" marR="5715" indent="-171450" algn="just">
              <a:lnSpc>
                <a:spcPct val="100000"/>
              </a:lnSpc>
              <a:buFont typeface="Wingdings" pitchFamily="2" charset="2"/>
              <a:buChar char="ü"/>
              <a:tabLst>
                <a:tab pos="387985" algn="l"/>
              </a:tabLst>
            </a:pPr>
            <a:endParaRPr lang="es-CO" sz="1100" dirty="0">
              <a:latin typeface="+mj-lt"/>
              <a:ea typeface="Verdana" panose="020B0604030504040204" pitchFamily="34" charset="0"/>
            </a:endParaRPr>
          </a:p>
          <a:p>
            <a:pPr marL="183515" marR="5715" indent="-171450" algn="just">
              <a:lnSpc>
                <a:spcPct val="100000"/>
              </a:lnSpc>
              <a:buFont typeface="Wingdings" pitchFamily="2" charset="2"/>
              <a:buChar char="ü"/>
              <a:tabLst>
                <a:tab pos="387985" algn="l"/>
              </a:tabLst>
            </a:pPr>
            <a:r>
              <a:rPr lang="es-CO" sz="1100" b="1" spc="5" dirty="0">
                <a:solidFill>
                  <a:srgbClr val="4471C4"/>
                </a:solidFill>
                <a:latin typeface="+mj-lt"/>
                <a:ea typeface="Verdana" panose="020B0604030504040204" pitchFamily="34" charset="0"/>
                <a:cs typeface="Arial"/>
              </a:rPr>
              <a:t>Independientes</a:t>
            </a:r>
            <a:r>
              <a:rPr sz="1100" b="1" spc="10" dirty="0">
                <a:solidFill>
                  <a:srgbClr val="4471C4"/>
                </a:solidFill>
                <a:latin typeface="+mj-lt"/>
                <a:ea typeface="Verdana" panose="020B0604030504040204" pitchFamily="34" charset="0"/>
                <a:cs typeface="Arial"/>
              </a:rPr>
              <a:t> </a:t>
            </a:r>
            <a:r>
              <a:rPr sz="1100" b="1" spc="5" dirty="0">
                <a:solidFill>
                  <a:srgbClr val="4471C4"/>
                </a:solidFill>
                <a:latin typeface="+mj-lt"/>
                <a:ea typeface="Verdana" panose="020B0604030504040204" pitchFamily="34" charset="0"/>
                <a:cs typeface="Arial"/>
              </a:rPr>
              <a:t>con</a:t>
            </a:r>
            <a:r>
              <a:rPr lang="es-ES" sz="1100" b="1" spc="5" dirty="0">
                <a:solidFill>
                  <a:srgbClr val="4471C4"/>
                </a:solidFill>
                <a:latin typeface="+mj-lt"/>
                <a:ea typeface="Verdana" panose="020B0604030504040204" pitchFamily="34" charset="0"/>
                <a:cs typeface="Arial"/>
              </a:rPr>
              <a:t> </a:t>
            </a:r>
            <a:r>
              <a:rPr lang="es-CO" sz="1100" b="1" spc="5" dirty="0">
                <a:solidFill>
                  <a:srgbClr val="4471C4"/>
                </a:solidFill>
                <a:latin typeface="+mj-lt"/>
                <a:ea typeface="Verdana" panose="020B0604030504040204" pitchFamily="34" charset="0"/>
                <a:cs typeface="Arial"/>
              </a:rPr>
              <a:t>contratos</a:t>
            </a:r>
            <a:r>
              <a:rPr sz="1100" b="1" spc="10" dirty="0">
                <a:solidFill>
                  <a:srgbClr val="4471C4"/>
                </a:solidFill>
                <a:latin typeface="+mj-lt"/>
                <a:ea typeface="Verdana" panose="020B0604030504040204" pitchFamily="34" charset="0"/>
                <a:cs typeface="Arial"/>
              </a:rPr>
              <a:t> </a:t>
            </a:r>
            <a:r>
              <a:rPr sz="1100" b="1" dirty="0">
                <a:solidFill>
                  <a:srgbClr val="BE9000"/>
                </a:solidFill>
                <a:latin typeface="+mj-lt"/>
                <a:ea typeface="Verdana" panose="020B0604030504040204" pitchFamily="34" charset="0"/>
                <a:cs typeface="Arial"/>
              </a:rPr>
              <a:t>diferentes</a:t>
            </a:r>
            <a:r>
              <a:rPr sz="1100" b="1" spc="5" dirty="0">
                <a:solidFill>
                  <a:srgbClr val="BE9000"/>
                </a:solidFill>
                <a:latin typeface="+mj-lt"/>
                <a:ea typeface="Verdana" panose="020B0604030504040204" pitchFamily="34" charset="0"/>
                <a:cs typeface="Arial"/>
              </a:rPr>
              <a:t> </a:t>
            </a:r>
            <a:r>
              <a:rPr sz="1100" b="1" dirty="0">
                <a:solidFill>
                  <a:srgbClr val="BE9000"/>
                </a:solidFill>
                <a:latin typeface="+mj-lt"/>
                <a:ea typeface="Verdana" panose="020B0604030504040204" pitchFamily="34" charset="0"/>
                <a:cs typeface="Arial"/>
              </a:rPr>
              <a:t>a</a:t>
            </a:r>
            <a:r>
              <a:rPr sz="1100" b="1" spc="5" dirty="0">
                <a:solidFill>
                  <a:srgbClr val="BE9000"/>
                </a:solidFill>
                <a:latin typeface="+mj-lt"/>
                <a:ea typeface="Verdana" panose="020B0604030504040204" pitchFamily="34" charset="0"/>
                <a:cs typeface="Arial"/>
              </a:rPr>
              <a:t> </a:t>
            </a:r>
            <a:r>
              <a:rPr sz="1100" b="1" dirty="0">
                <a:solidFill>
                  <a:srgbClr val="BE9000"/>
                </a:solidFill>
                <a:latin typeface="+mj-lt"/>
                <a:ea typeface="Verdana" panose="020B0604030504040204" pitchFamily="34" charset="0"/>
                <a:cs typeface="Arial"/>
              </a:rPr>
              <a:t>prestación</a:t>
            </a:r>
            <a:r>
              <a:rPr sz="1100" b="1" spc="5" dirty="0">
                <a:solidFill>
                  <a:srgbClr val="BE9000"/>
                </a:solidFill>
                <a:latin typeface="+mj-lt"/>
                <a:ea typeface="Verdana" panose="020B0604030504040204" pitchFamily="34" charset="0"/>
                <a:cs typeface="Arial"/>
              </a:rPr>
              <a:t> </a:t>
            </a:r>
            <a:r>
              <a:rPr sz="1100" b="1" spc="-5" dirty="0">
                <a:solidFill>
                  <a:srgbClr val="BE9000"/>
                </a:solidFill>
                <a:latin typeface="+mj-lt"/>
                <a:ea typeface="Verdana" panose="020B0604030504040204" pitchFamily="34" charset="0"/>
                <a:cs typeface="Arial"/>
              </a:rPr>
              <a:t>de </a:t>
            </a:r>
            <a:r>
              <a:rPr sz="1100" b="1" dirty="0">
                <a:solidFill>
                  <a:srgbClr val="BE9000"/>
                </a:solidFill>
                <a:latin typeface="+mj-lt"/>
                <a:ea typeface="Verdana" panose="020B0604030504040204" pitchFamily="34" charset="0"/>
                <a:cs typeface="Arial"/>
              </a:rPr>
              <a:t> </a:t>
            </a:r>
            <a:r>
              <a:rPr sz="1100" b="1" spc="-5" dirty="0">
                <a:solidFill>
                  <a:srgbClr val="BE9000"/>
                </a:solidFill>
                <a:latin typeface="+mj-lt"/>
                <a:ea typeface="Verdana" panose="020B0604030504040204" pitchFamily="34" charset="0"/>
                <a:cs typeface="Arial"/>
              </a:rPr>
              <a:t>Servicios: </a:t>
            </a:r>
            <a:r>
              <a:rPr lang="es-ES" sz="1100" dirty="0">
                <a:solidFill>
                  <a:srgbClr val="333333"/>
                </a:solidFill>
                <a:latin typeface="+mj-lt"/>
                <a:ea typeface="Verdana" panose="020B0604030504040204" pitchFamily="34" charset="0"/>
              </a:rPr>
              <a:t>persona que genera ingresos derivados de la celebración de contratos </a:t>
            </a:r>
            <a:r>
              <a:rPr lang="es-ES" sz="1100" b="0" i="0" dirty="0">
                <a:solidFill>
                  <a:srgbClr val="333333"/>
                </a:solidFill>
                <a:effectLst/>
                <a:latin typeface="+mj-lt"/>
                <a:ea typeface="Verdana" panose="020B0604030504040204" pitchFamily="34" charset="0"/>
              </a:rPr>
              <a:t>con personas naturales o jurídicas de derecho público o privado y cuya ejecución puede conllevar subcontratación, compra de insumos y deducción de expensas para su ejercicio</a:t>
            </a:r>
            <a:r>
              <a:rPr sz="1100" spc="-5" dirty="0">
                <a:solidFill>
                  <a:srgbClr val="202429"/>
                </a:solidFill>
                <a:latin typeface="+mj-lt"/>
                <a:ea typeface="Verdana" panose="020B0604030504040204" pitchFamily="34" charset="0"/>
                <a:cs typeface="Arial MT"/>
              </a:rPr>
              <a:t>. </a:t>
            </a:r>
            <a:r>
              <a:rPr sz="1100" dirty="0">
                <a:solidFill>
                  <a:srgbClr val="202429"/>
                </a:solidFill>
                <a:latin typeface="+mj-lt"/>
                <a:ea typeface="Verdana" panose="020B0604030504040204" pitchFamily="34" charset="0"/>
                <a:cs typeface="Arial MT"/>
              </a:rPr>
              <a:t>Ejemplos: </a:t>
            </a:r>
            <a:r>
              <a:rPr sz="1100" spc="-5" dirty="0">
                <a:solidFill>
                  <a:srgbClr val="202429"/>
                </a:solidFill>
                <a:latin typeface="+mj-lt"/>
                <a:ea typeface="Verdana" panose="020B0604030504040204" pitchFamily="34" charset="0"/>
                <a:cs typeface="Arial MT"/>
              </a:rPr>
              <a:t>obras </a:t>
            </a:r>
            <a:r>
              <a:rPr sz="1100" dirty="0">
                <a:solidFill>
                  <a:srgbClr val="202429"/>
                </a:solidFill>
                <a:latin typeface="+mj-lt"/>
                <a:ea typeface="Verdana" panose="020B0604030504040204" pitchFamily="34" charset="0"/>
                <a:cs typeface="Arial MT"/>
              </a:rPr>
              <a:t>civiles, </a:t>
            </a:r>
            <a:r>
              <a:rPr sz="1100" spc="-5" dirty="0">
                <a:solidFill>
                  <a:srgbClr val="202429"/>
                </a:solidFill>
                <a:latin typeface="+mj-lt"/>
                <a:ea typeface="Verdana" panose="020B0604030504040204" pitchFamily="34" charset="0"/>
                <a:cs typeface="Arial MT"/>
              </a:rPr>
              <a:t>suministros, insumos, </a:t>
            </a:r>
            <a:r>
              <a:rPr sz="1100" dirty="0">
                <a:solidFill>
                  <a:srgbClr val="202429"/>
                </a:solidFill>
                <a:latin typeface="+mj-lt"/>
                <a:ea typeface="Verdana" panose="020B0604030504040204" pitchFamily="34" charset="0"/>
                <a:cs typeface="Arial MT"/>
              </a:rPr>
              <a:t> </a:t>
            </a:r>
            <a:r>
              <a:rPr sz="1100" spc="-5" dirty="0">
                <a:solidFill>
                  <a:srgbClr val="202429"/>
                </a:solidFill>
                <a:latin typeface="+mj-lt"/>
                <a:ea typeface="Verdana" panose="020B0604030504040204" pitchFamily="34" charset="0"/>
                <a:cs typeface="Arial MT"/>
              </a:rPr>
              <a:t>entre</a:t>
            </a:r>
            <a:r>
              <a:rPr sz="1100" spc="-10" dirty="0">
                <a:solidFill>
                  <a:srgbClr val="202429"/>
                </a:solidFill>
                <a:latin typeface="+mj-lt"/>
                <a:ea typeface="Verdana" panose="020B0604030504040204" pitchFamily="34" charset="0"/>
                <a:cs typeface="Arial MT"/>
              </a:rPr>
              <a:t> </a:t>
            </a:r>
            <a:r>
              <a:rPr sz="1100" dirty="0" err="1">
                <a:solidFill>
                  <a:srgbClr val="202429"/>
                </a:solidFill>
                <a:latin typeface="+mj-lt"/>
                <a:ea typeface="Verdana" panose="020B0604030504040204" pitchFamily="34" charset="0"/>
                <a:cs typeface="Arial MT"/>
              </a:rPr>
              <a:t>otros</a:t>
            </a:r>
            <a:r>
              <a:rPr sz="1100" dirty="0">
                <a:solidFill>
                  <a:srgbClr val="202429"/>
                </a:solidFill>
                <a:latin typeface="+mj-lt"/>
                <a:ea typeface="Verdana" panose="020B0604030504040204" pitchFamily="34" charset="0"/>
                <a:cs typeface="Arial MT"/>
              </a:rPr>
              <a:t>.</a:t>
            </a:r>
            <a:endParaRPr lang="es-ES" sz="1100" dirty="0">
              <a:solidFill>
                <a:srgbClr val="202429"/>
              </a:solidFill>
              <a:latin typeface="+mj-lt"/>
              <a:ea typeface="Verdana" panose="020B0604030504040204" pitchFamily="34" charset="0"/>
              <a:cs typeface="Arial MT"/>
            </a:endParaRPr>
          </a:p>
          <a:p>
            <a:pPr marL="183515" marR="5080" indent="-171450" algn="just">
              <a:lnSpc>
                <a:spcPct val="100000"/>
              </a:lnSpc>
              <a:spcBef>
                <a:spcPts val="20"/>
              </a:spcBef>
              <a:buFont typeface="Wingdings" pitchFamily="2" charset="2"/>
              <a:buChar char="ü"/>
              <a:tabLst>
                <a:tab pos="387985" algn="l"/>
              </a:tabLst>
            </a:pPr>
            <a:endParaRPr lang="en-US" sz="1100" dirty="0">
              <a:latin typeface="+mj-lt"/>
              <a:ea typeface="Verdana" panose="020B0604030504040204" pitchFamily="34" charset="0"/>
            </a:endParaRPr>
          </a:p>
          <a:p>
            <a:pPr marL="183515" marR="5080" indent="-171450" algn="just">
              <a:lnSpc>
                <a:spcPct val="100000"/>
              </a:lnSpc>
              <a:spcBef>
                <a:spcPts val="20"/>
              </a:spcBef>
              <a:buFont typeface="Wingdings" pitchFamily="2" charset="2"/>
              <a:buChar char="ü"/>
              <a:tabLst>
                <a:tab pos="387985" algn="l"/>
              </a:tabLst>
            </a:pPr>
            <a:r>
              <a:rPr sz="1100" b="1" spc="5" dirty="0" err="1">
                <a:solidFill>
                  <a:srgbClr val="4471C4"/>
                </a:solidFill>
                <a:latin typeface="+mj-lt"/>
                <a:ea typeface="Verdana" panose="020B0604030504040204" pitchFamily="34" charset="0"/>
                <a:cs typeface="Arial"/>
              </a:rPr>
              <a:t>Independientes</a:t>
            </a:r>
            <a:r>
              <a:rPr sz="1100" b="1" spc="10" dirty="0">
                <a:solidFill>
                  <a:srgbClr val="4471C4"/>
                </a:solidFill>
                <a:latin typeface="+mj-lt"/>
                <a:ea typeface="Verdana" panose="020B0604030504040204" pitchFamily="34" charset="0"/>
                <a:cs typeface="Arial"/>
              </a:rPr>
              <a:t> </a:t>
            </a:r>
            <a:r>
              <a:rPr sz="1100" b="1" spc="10" dirty="0">
                <a:solidFill>
                  <a:srgbClr val="BE9000"/>
                </a:solidFill>
                <a:latin typeface="+mj-lt"/>
                <a:ea typeface="Verdana" panose="020B0604030504040204" pitchFamily="34" charset="0"/>
                <a:cs typeface="Arial"/>
              </a:rPr>
              <a:t>por</a:t>
            </a:r>
            <a:r>
              <a:rPr sz="1100" b="1" spc="15" dirty="0">
                <a:solidFill>
                  <a:srgbClr val="BE9000"/>
                </a:solidFill>
                <a:latin typeface="+mj-lt"/>
                <a:ea typeface="Verdana" panose="020B0604030504040204" pitchFamily="34" charset="0"/>
                <a:cs typeface="Arial"/>
              </a:rPr>
              <a:t> </a:t>
            </a:r>
            <a:r>
              <a:rPr sz="1100" b="1" spc="15" dirty="0" err="1">
                <a:solidFill>
                  <a:srgbClr val="BE9000"/>
                </a:solidFill>
                <a:latin typeface="+mj-lt"/>
                <a:ea typeface="Verdana" panose="020B0604030504040204" pitchFamily="34" charset="0"/>
                <a:cs typeface="Arial"/>
              </a:rPr>
              <a:t>cuenta</a:t>
            </a:r>
            <a:r>
              <a:rPr sz="1100" b="1" spc="20" dirty="0">
                <a:solidFill>
                  <a:srgbClr val="BE9000"/>
                </a:solidFill>
                <a:latin typeface="+mj-lt"/>
                <a:ea typeface="Verdana" panose="020B0604030504040204" pitchFamily="34" charset="0"/>
                <a:cs typeface="Arial"/>
              </a:rPr>
              <a:t> </a:t>
            </a:r>
            <a:r>
              <a:rPr lang="en-US" sz="1100" b="1" spc="10" dirty="0" err="1">
                <a:solidFill>
                  <a:srgbClr val="BE9000"/>
                </a:solidFill>
                <a:latin typeface="+mj-lt"/>
                <a:ea typeface="Verdana" panose="020B0604030504040204" pitchFamily="34" charset="0"/>
              </a:rPr>
              <a:t>p</a:t>
            </a:r>
            <a:r>
              <a:rPr sz="1100" b="1" spc="10" dirty="0" err="1">
                <a:solidFill>
                  <a:srgbClr val="BE9000"/>
                </a:solidFill>
                <a:latin typeface="+mj-lt"/>
                <a:ea typeface="Verdana" panose="020B0604030504040204" pitchFamily="34" charset="0"/>
                <a:cs typeface="Arial"/>
              </a:rPr>
              <a:t>ropia</a:t>
            </a:r>
            <a:r>
              <a:rPr sz="1100" b="1" spc="10" dirty="0">
                <a:solidFill>
                  <a:srgbClr val="1F3863"/>
                </a:solidFill>
                <a:latin typeface="+mj-lt"/>
                <a:ea typeface="Verdana" panose="020B0604030504040204" pitchFamily="34" charset="0"/>
                <a:cs typeface="Arial"/>
              </a:rPr>
              <a:t>:</a:t>
            </a:r>
            <a:r>
              <a:rPr lang="es-ES" sz="1100" b="1" spc="-5" dirty="0">
                <a:solidFill>
                  <a:srgbClr val="202429"/>
                </a:solidFill>
                <a:latin typeface="+mj-lt"/>
                <a:ea typeface="Verdana" panose="020B0604030504040204" pitchFamily="34" charset="0"/>
                <a:cs typeface="Arial"/>
              </a:rPr>
              <a:t> </a:t>
            </a:r>
            <a:r>
              <a:rPr lang="es-ES" sz="1100" spc="-5" dirty="0">
                <a:solidFill>
                  <a:srgbClr val="202429"/>
                </a:solidFill>
                <a:latin typeface="+mj-lt"/>
                <a:ea typeface="Verdana" panose="020B0604030504040204" pitchFamily="34" charset="0"/>
                <a:cs typeface="Arial MT"/>
              </a:rPr>
              <a:t>persona</a:t>
            </a:r>
            <a:r>
              <a:rPr lang="es-ES" sz="1100" dirty="0">
                <a:solidFill>
                  <a:srgbClr val="202429"/>
                </a:solidFill>
                <a:latin typeface="+mj-lt"/>
                <a:ea typeface="Verdana" panose="020B0604030504040204" pitchFamily="34" charset="0"/>
                <a:cs typeface="Arial MT"/>
              </a:rPr>
              <a:t> que </a:t>
            </a:r>
            <a:r>
              <a:rPr lang="es-ES" sz="1100" spc="5" dirty="0">
                <a:solidFill>
                  <a:srgbClr val="202429"/>
                </a:solidFill>
                <a:latin typeface="+mj-lt"/>
                <a:ea typeface="Verdana" panose="020B0604030504040204" pitchFamily="34" charset="0"/>
                <a:cs typeface="Arial MT"/>
              </a:rPr>
              <a:t> </a:t>
            </a:r>
            <a:r>
              <a:rPr lang="es-ES" sz="1100" spc="-5" dirty="0">
                <a:solidFill>
                  <a:srgbClr val="202429"/>
                </a:solidFill>
                <a:latin typeface="+mj-lt"/>
                <a:ea typeface="Verdana" panose="020B0604030504040204" pitchFamily="34" charset="0"/>
                <a:cs typeface="Arial MT"/>
              </a:rPr>
              <a:t>realiza una actividad económica bajo su propia cuenta </a:t>
            </a:r>
            <a:r>
              <a:rPr lang="es-ES" sz="1100" dirty="0">
                <a:solidFill>
                  <a:srgbClr val="202429"/>
                </a:solidFill>
                <a:latin typeface="+mj-lt"/>
                <a:ea typeface="Verdana" panose="020B0604030504040204" pitchFamily="34" charset="0"/>
                <a:cs typeface="Arial MT"/>
              </a:rPr>
              <a:t>y </a:t>
            </a:r>
            <a:r>
              <a:rPr lang="es-ES" sz="1100" spc="5" dirty="0">
                <a:solidFill>
                  <a:srgbClr val="202429"/>
                </a:solidFill>
                <a:latin typeface="+mj-lt"/>
                <a:ea typeface="Verdana" panose="020B0604030504040204" pitchFamily="34" charset="0"/>
                <a:cs typeface="Arial MT"/>
              </a:rPr>
              <a:t> </a:t>
            </a:r>
            <a:r>
              <a:rPr lang="es-ES" sz="1100" spc="-5" dirty="0">
                <a:solidFill>
                  <a:srgbClr val="202429"/>
                </a:solidFill>
                <a:latin typeface="+mj-lt"/>
                <a:ea typeface="Verdana" panose="020B0604030504040204" pitchFamily="34" charset="0"/>
                <a:cs typeface="Arial MT"/>
              </a:rPr>
              <a:t>riesgo</a:t>
            </a:r>
            <a:r>
              <a:rPr lang="es-ES" sz="1100" spc="-5" dirty="0">
                <a:solidFill>
                  <a:srgbClr val="333333"/>
                </a:solidFill>
                <a:latin typeface="+mj-lt"/>
                <a:ea typeface="Verdana" panose="020B0604030504040204" pitchFamily="34" charset="0"/>
                <a:cs typeface="Arial MT"/>
              </a:rPr>
              <a:t> </a:t>
            </a:r>
            <a:r>
              <a:rPr lang="es-ES" sz="1100" dirty="0">
                <a:solidFill>
                  <a:srgbClr val="333333"/>
                </a:solidFill>
                <a:latin typeface="+mj-lt"/>
                <a:ea typeface="Verdana" panose="020B0604030504040204" pitchFamily="34" charset="0"/>
              </a:rPr>
              <a:t>y cuya actividad puede o no conllevar la subcontratación, compra de insumos y deducción de expensas para su ejercicio. </a:t>
            </a:r>
            <a:r>
              <a:rPr lang="es-ES" sz="1100" spc="-5" dirty="0">
                <a:solidFill>
                  <a:srgbClr val="202429"/>
                </a:solidFill>
                <a:latin typeface="+mj-lt"/>
                <a:ea typeface="Verdana" panose="020B0604030504040204" pitchFamily="34" charset="0"/>
                <a:cs typeface="Arial MT"/>
              </a:rPr>
              <a:t>Ejemplo:</a:t>
            </a:r>
            <a:r>
              <a:rPr lang="es-ES" sz="1100" dirty="0">
                <a:solidFill>
                  <a:srgbClr val="202429"/>
                </a:solidFill>
                <a:latin typeface="+mj-lt"/>
                <a:ea typeface="Verdana" panose="020B0604030504040204" pitchFamily="34" charset="0"/>
                <a:cs typeface="Arial MT"/>
              </a:rPr>
              <a:t> comerciantes,</a:t>
            </a:r>
            <a:r>
              <a:rPr lang="es-ES" sz="1100" spc="5" dirty="0">
                <a:solidFill>
                  <a:srgbClr val="202429"/>
                </a:solidFill>
                <a:latin typeface="+mj-lt"/>
                <a:ea typeface="Verdana" panose="020B0604030504040204" pitchFamily="34" charset="0"/>
                <a:cs typeface="Arial MT"/>
              </a:rPr>
              <a:t> </a:t>
            </a:r>
            <a:r>
              <a:rPr lang="es-ES" sz="1100" spc="-5" dirty="0">
                <a:solidFill>
                  <a:srgbClr val="202429"/>
                </a:solidFill>
                <a:latin typeface="+mj-lt"/>
                <a:ea typeface="Verdana" panose="020B0604030504040204" pitchFamily="34" charset="0"/>
                <a:cs typeface="Arial MT"/>
              </a:rPr>
              <a:t>agricultores,</a:t>
            </a:r>
            <a:r>
              <a:rPr lang="es-ES" sz="1100" spc="655" dirty="0">
                <a:solidFill>
                  <a:srgbClr val="202429"/>
                </a:solidFill>
                <a:latin typeface="+mj-lt"/>
                <a:ea typeface="Verdana" panose="020B0604030504040204" pitchFamily="34" charset="0"/>
                <a:cs typeface="Arial MT"/>
              </a:rPr>
              <a:t> </a:t>
            </a:r>
            <a:r>
              <a:rPr lang="es-ES" sz="1100" spc="-5" dirty="0">
                <a:solidFill>
                  <a:srgbClr val="202429"/>
                </a:solidFill>
                <a:latin typeface="+mj-lt"/>
                <a:ea typeface="Verdana" panose="020B0604030504040204" pitchFamily="34" charset="0"/>
                <a:cs typeface="Arial MT"/>
              </a:rPr>
              <a:t>médicos, </a:t>
            </a:r>
            <a:r>
              <a:rPr lang="es-ES" sz="1100" dirty="0">
                <a:solidFill>
                  <a:srgbClr val="202429"/>
                </a:solidFill>
                <a:latin typeface="+mj-lt"/>
                <a:ea typeface="Verdana" panose="020B0604030504040204" pitchFamily="34" charset="0"/>
                <a:cs typeface="Arial MT"/>
              </a:rPr>
              <a:t> </a:t>
            </a:r>
            <a:r>
              <a:rPr lang="es-ES" sz="1100" spc="-5" dirty="0">
                <a:solidFill>
                  <a:srgbClr val="202429"/>
                </a:solidFill>
                <a:latin typeface="+mj-lt"/>
                <a:ea typeface="Verdana" panose="020B0604030504040204" pitchFamily="34" charset="0"/>
                <a:cs typeface="Arial MT"/>
              </a:rPr>
              <a:t>etc.</a:t>
            </a:r>
          </a:p>
          <a:p>
            <a:pPr marL="183515" marR="5080" indent="-171450" algn="just">
              <a:lnSpc>
                <a:spcPct val="100000"/>
              </a:lnSpc>
              <a:spcBef>
                <a:spcPts val="20"/>
              </a:spcBef>
              <a:buFont typeface="Wingdings" pitchFamily="2" charset="2"/>
              <a:buChar char="ü"/>
              <a:tabLst>
                <a:tab pos="387985" algn="l"/>
              </a:tabLst>
            </a:pPr>
            <a:endParaRPr sz="1100" dirty="0">
              <a:latin typeface="+mj-lt"/>
              <a:ea typeface="Verdana" panose="020B0604030504040204" pitchFamily="34" charset="0"/>
              <a:cs typeface="Arial MT"/>
            </a:endParaRPr>
          </a:p>
          <a:p>
            <a:pPr marL="183515" marR="6350" indent="-171450" algn="just">
              <a:lnSpc>
                <a:spcPct val="100600"/>
              </a:lnSpc>
              <a:spcBef>
                <a:spcPts val="10"/>
              </a:spcBef>
              <a:buFont typeface="Wingdings" pitchFamily="2" charset="2"/>
              <a:buChar char="ü"/>
              <a:tabLst>
                <a:tab pos="387985" algn="l"/>
              </a:tabLst>
            </a:pPr>
            <a:r>
              <a:rPr sz="1100" b="1" spc="10" dirty="0">
                <a:solidFill>
                  <a:srgbClr val="BE9000"/>
                </a:solidFill>
                <a:latin typeface="+mj-lt"/>
                <a:ea typeface="Verdana" panose="020B0604030504040204" pitchFamily="34" charset="0"/>
                <a:cs typeface="Arial"/>
              </a:rPr>
              <a:t>Rentistas </a:t>
            </a:r>
            <a:r>
              <a:rPr sz="1100" b="1" spc="15" dirty="0">
                <a:solidFill>
                  <a:srgbClr val="BE9000"/>
                </a:solidFill>
                <a:latin typeface="+mj-lt"/>
                <a:ea typeface="Verdana" panose="020B0604030504040204" pitchFamily="34" charset="0"/>
                <a:cs typeface="Arial"/>
              </a:rPr>
              <a:t>de </a:t>
            </a:r>
            <a:r>
              <a:rPr sz="1100" b="1" spc="5" dirty="0">
                <a:solidFill>
                  <a:srgbClr val="BE9000"/>
                </a:solidFill>
                <a:latin typeface="+mj-lt"/>
                <a:ea typeface="Verdana" panose="020B0604030504040204" pitchFamily="34" charset="0"/>
                <a:cs typeface="Arial"/>
              </a:rPr>
              <a:t>Capital: </a:t>
            </a:r>
            <a:r>
              <a:rPr sz="1100" spc="-5" dirty="0">
                <a:solidFill>
                  <a:srgbClr val="202429"/>
                </a:solidFill>
                <a:latin typeface="+mj-lt"/>
                <a:ea typeface="Verdana" panose="020B0604030504040204" pitchFamily="34" charset="0"/>
                <a:cs typeface="Arial MT"/>
              </a:rPr>
              <a:t>persona que recibe ingresos </a:t>
            </a:r>
            <a:r>
              <a:rPr sz="1100" dirty="0">
                <a:solidFill>
                  <a:srgbClr val="202429"/>
                </a:solidFill>
                <a:latin typeface="+mj-lt"/>
                <a:ea typeface="Verdana" panose="020B0604030504040204" pitchFamily="34" charset="0"/>
                <a:cs typeface="Arial MT"/>
              </a:rPr>
              <a:t>de </a:t>
            </a:r>
            <a:r>
              <a:rPr sz="1100" spc="-655" dirty="0">
                <a:solidFill>
                  <a:srgbClr val="202429"/>
                </a:solidFill>
                <a:latin typeface="+mj-lt"/>
                <a:ea typeface="Verdana" panose="020B0604030504040204" pitchFamily="34" charset="0"/>
                <a:cs typeface="Arial MT"/>
              </a:rPr>
              <a:t> </a:t>
            </a:r>
            <a:r>
              <a:rPr sz="1100" spc="-5" dirty="0">
                <a:solidFill>
                  <a:srgbClr val="202429"/>
                </a:solidFill>
                <a:latin typeface="+mj-lt"/>
                <a:ea typeface="Verdana" panose="020B0604030504040204" pitchFamily="34" charset="0"/>
                <a:cs typeface="Arial MT"/>
              </a:rPr>
              <a:t>arriendos,</a:t>
            </a:r>
            <a:r>
              <a:rPr sz="1100" spc="25" dirty="0">
                <a:solidFill>
                  <a:srgbClr val="202429"/>
                </a:solidFill>
                <a:latin typeface="+mj-lt"/>
                <a:ea typeface="Verdana" panose="020B0604030504040204" pitchFamily="34" charset="0"/>
                <a:cs typeface="Arial MT"/>
              </a:rPr>
              <a:t> </a:t>
            </a:r>
            <a:r>
              <a:rPr sz="1100" spc="-5" dirty="0">
                <a:solidFill>
                  <a:srgbClr val="202429"/>
                </a:solidFill>
                <a:latin typeface="+mj-lt"/>
                <a:ea typeface="Verdana" panose="020B0604030504040204" pitchFamily="34" charset="0"/>
                <a:cs typeface="Arial MT"/>
              </a:rPr>
              <a:t>dividendos,</a:t>
            </a:r>
            <a:r>
              <a:rPr sz="1100" spc="40" dirty="0">
                <a:solidFill>
                  <a:srgbClr val="202429"/>
                </a:solidFill>
                <a:latin typeface="+mj-lt"/>
                <a:ea typeface="Verdana" panose="020B0604030504040204" pitchFamily="34" charset="0"/>
                <a:cs typeface="Arial MT"/>
              </a:rPr>
              <a:t> </a:t>
            </a:r>
            <a:r>
              <a:rPr sz="1100" spc="-5" dirty="0">
                <a:solidFill>
                  <a:srgbClr val="202429"/>
                </a:solidFill>
                <a:latin typeface="+mj-lt"/>
                <a:ea typeface="Verdana" panose="020B0604030504040204" pitchFamily="34" charset="0"/>
                <a:cs typeface="Arial MT"/>
              </a:rPr>
              <a:t>utilidades,</a:t>
            </a:r>
            <a:r>
              <a:rPr sz="1100" spc="30" dirty="0">
                <a:solidFill>
                  <a:srgbClr val="202429"/>
                </a:solidFill>
                <a:latin typeface="+mj-lt"/>
                <a:ea typeface="Verdana" panose="020B0604030504040204" pitchFamily="34" charset="0"/>
                <a:cs typeface="Arial MT"/>
              </a:rPr>
              <a:t> </a:t>
            </a:r>
            <a:r>
              <a:rPr sz="1100" spc="-5" dirty="0">
                <a:solidFill>
                  <a:srgbClr val="202429"/>
                </a:solidFill>
                <a:latin typeface="+mj-lt"/>
                <a:ea typeface="Verdana" panose="020B0604030504040204" pitchFamily="34" charset="0"/>
                <a:cs typeface="Arial MT"/>
              </a:rPr>
              <a:t>entre </a:t>
            </a:r>
            <a:r>
              <a:rPr sz="1100" dirty="0">
                <a:solidFill>
                  <a:srgbClr val="202429"/>
                </a:solidFill>
                <a:latin typeface="+mj-lt"/>
                <a:ea typeface="Verdana" panose="020B0604030504040204" pitchFamily="34" charset="0"/>
                <a:cs typeface="Arial MT"/>
              </a:rPr>
              <a:t>otros.</a:t>
            </a:r>
            <a:endParaRPr sz="1100" dirty="0">
              <a:latin typeface="+mj-lt"/>
              <a:ea typeface="Verdana" panose="020B0604030504040204" pitchFamily="34" charset="0"/>
              <a:cs typeface="Arial MT"/>
            </a:endParaRPr>
          </a:p>
        </p:txBody>
      </p:sp>
    </p:spTree>
    <p:extLst>
      <p:ext uri="{BB962C8B-B14F-4D97-AF65-F5344CB8AC3E}">
        <p14:creationId xmlns:p14="http://schemas.microsoft.com/office/powerpoint/2010/main" val="290714465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a:extLst>
              <a:ext uri="{FF2B5EF4-FFF2-40B4-BE49-F238E27FC236}">
                <a16:creationId xmlns:a16="http://schemas.microsoft.com/office/drawing/2014/main" id="{D40D89B7-2732-B38E-19A0-8EF6AAB39EBF}"/>
              </a:ext>
            </a:extLst>
          </p:cNvPr>
          <p:cNvSpPr txBox="1"/>
          <p:nvPr/>
        </p:nvSpPr>
        <p:spPr>
          <a:xfrm>
            <a:off x="1296537" y="329048"/>
            <a:ext cx="7710985" cy="646331"/>
          </a:xfrm>
          <a:prstGeom prst="rect">
            <a:avLst/>
          </a:prstGeom>
          <a:noFill/>
        </p:spPr>
        <p:txBody>
          <a:bodyPr wrap="square" rtlCol="0">
            <a:spAutoFit/>
          </a:bodyPr>
          <a:lstStyle/>
          <a:p>
            <a:pPr marL="12700">
              <a:spcBef>
                <a:spcPts val="130"/>
              </a:spcBef>
            </a:pPr>
            <a:r>
              <a:rPr lang="es-CO" sz="1800" b="1" spc="15" dirty="0">
                <a:solidFill>
                  <a:schemeClr val="tx1"/>
                </a:solidFill>
                <a:latin typeface="+mn-lt"/>
                <a:ea typeface="Verdana" panose="020B0604030504040204" pitchFamily="34" charset="0"/>
              </a:rPr>
              <a:t>Cuando el independiente tiene la obligación de realizar  aportes al  </a:t>
            </a:r>
            <a:r>
              <a:rPr lang="es-CO" sz="1800" b="1" spc="15" dirty="0">
                <a:solidFill>
                  <a:schemeClr val="tx1"/>
                </a:solidFill>
                <a:latin typeface="+mn-lt"/>
              </a:rPr>
              <a:t>Seguridad de Social Integral ?</a:t>
            </a:r>
            <a:endParaRPr lang="es-CO" sz="1800" dirty="0">
              <a:solidFill>
                <a:schemeClr val="tx1"/>
              </a:solidFill>
              <a:latin typeface="+mn-lt"/>
            </a:endParaRPr>
          </a:p>
        </p:txBody>
      </p:sp>
      <p:sp>
        <p:nvSpPr>
          <p:cNvPr id="6" name="object 3">
            <a:extLst>
              <a:ext uri="{FF2B5EF4-FFF2-40B4-BE49-F238E27FC236}">
                <a16:creationId xmlns:a16="http://schemas.microsoft.com/office/drawing/2014/main" id="{27B2CCC8-F2CE-FA47-A374-E46147CEE85B}"/>
              </a:ext>
            </a:extLst>
          </p:cNvPr>
          <p:cNvSpPr txBox="1"/>
          <p:nvPr/>
        </p:nvSpPr>
        <p:spPr>
          <a:xfrm>
            <a:off x="1465927" y="1752477"/>
            <a:ext cx="6021078" cy="1340816"/>
          </a:xfrm>
          <a:prstGeom prst="rect">
            <a:avLst/>
          </a:prstGeom>
        </p:spPr>
        <p:txBody>
          <a:bodyPr vert="horz" wrap="square" lIns="0" tIns="13335" rIns="0" bIns="0" rtlCol="0">
            <a:spAutoFit/>
          </a:bodyPr>
          <a:lstStyle/>
          <a:p>
            <a:pPr marL="158115" marR="5080" algn="just"/>
            <a:r>
              <a:rPr lang="es-CO" sz="1600" spc="-45" dirty="0">
                <a:solidFill>
                  <a:srgbClr val="202429"/>
                </a:solidFill>
                <a:latin typeface="+mj-lt"/>
                <a:ea typeface="Verdana" panose="020B0604030504040204" pitchFamily="34" charset="0"/>
                <a:cs typeface="Arial MT"/>
              </a:rPr>
              <a:t>Todos </a:t>
            </a:r>
            <a:r>
              <a:rPr lang="es-CO" sz="1600" dirty="0">
                <a:solidFill>
                  <a:srgbClr val="202429"/>
                </a:solidFill>
                <a:latin typeface="+mj-lt"/>
                <a:ea typeface="Verdana" panose="020B0604030504040204" pitchFamily="34" charset="0"/>
                <a:cs typeface="Arial MT"/>
              </a:rPr>
              <a:t>los </a:t>
            </a:r>
            <a:r>
              <a:rPr lang="es-CO" sz="1600" spc="-5" dirty="0">
                <a:solidFill>
                  <a:srgbClr val="202429"/>
                </a:solidFill>
                <a:latin typeface="+mj-lt"/>
                <a:ea typeface="Verdana" panose="020B0604030504040204" pitchFamily="34" charset="0"/>
                <a:cs typeface="Arial MT"/>
              </a:rPr>
              <a:t>independientes </a:t>
            </a:r>
            <a:r>
              <a:rPr lang="es-CO" sz="1600" dirty="0">
                <a:solidFill>
                  <a:srgbClr val="202429"/>
                </a:solidFill>
                <a:latin typeface="+mj-lt"/>
                <a:ea typeface="Verdana" panose="020B0604030504040204" pitchFamily="34" charset="0"/>
                <a:cs typeface="Arial MT"/>
              </a:rPr>
              <a:t>tienen </a:t>
            </a:r>
            <a:r>
              <a:rPr lang="es-CO" sz="1600" spc="-5" dirty="0">
                <a:solidFill>
                  <a:srgbClr val="202429"/>
                </a:solidFill>
                <a:latin typeface="+mj-lt"/>
                <a:ea typeface="Verdana" panose="020B0604030504040204" pitchFamily="34" charset="0"/>
                <a:cs typeface="Arial MT"/>
              </a:rPr>
              <a:t>la </a:t>
            </a:r>
            <a:r>
              <a:rPr lang="es-CO" sz="1600" dirty="0">
                <a:solidFill>
                  <a:srgbClr val="202429"/>
                </a:solidFill>
                <a:latin typeface="+mj-lt"/>
                <a:ea typeface="Verdana" panose="020B0604030504040204" pitchFamily="34" charset="0"/>
                <a:cs typeface="Arial MT"/>
              </a:rPr>
              <a:t>obligación de </a:t>
            </a:r>
            <a:r>
              <a:rPr lang="es-CO" sz="1600" spc="-5" dirty="0">
                <a:solidFill>
                  <a:srgbClr val="202429"/>
                </a:solidFill>
                <a:latin typeface="+mj-lt"/>
                <a:ea typeface="Verdana" panose="020B0604030504040204" pitchFamily="34" charset="0"/>
                <a:cs typeface="Arial MT"/>
              </a:rPr>
              <a:t>aportar </a:t>
            </a:r>
            <a:r>
              <a:rPr lang="es-CO" sz="1600" dirty="0">
                <a:solidFill>
                  <a:srgbClr val="202429"/>
                </a:solidFill>
                <a:latin typeface="+mj-lt"/>
                <a:ea typeface="Verdana" panose="020B0604030504040204" pitchFamily="34" charset="0"/>
                <a:cs typeface="Arial MT"/>
              </a:rPr>
              <a:t>al Sistemas de Seguridad </a:t>
            </a:r>
            <a:r>
              <a:rPr lang="es-CO" sz="1600" spc="5" dirty="0">
                <a:solidFill>
                  <a:srgbClr val="202429"/>
                </a:solidFill>
                <a:latin typeface="+mj-lt"/>
                <a:ea typeface="Verdana" panose="020B0604030504040204" pitchFamily="34" charset="0"/>
                <a:cs typeface="Arial MT"/>
              </a:rPr>
              <a:t> </a:t>
            </a:r>
            <a:r>
              <a:rPr lang="es-CO" sz="1600" dirty="0">
                <a:solidFill>
                  <a:srgbClr val="202429"/>
                </a:solidFill>
                <a:latin typeface="+mj-lt"/>
                <a:ea typeface="Verdana" panose="020B0604030504040204" pitchFamily="34" charset="0"/>
                <a:cs typeface="Arial MT"/>
              </a:rPr>
              <a:t>Social Integral -SSSI, si </a:t>
            </a:r>
            <a:r>
              <a:rPr lang="es-CO" sz="1600" spc="-5" dirty="0">
                <a:solidFill>
                  <a:srgbClr val="202429"/>
                </a:solidFill>
                <a:latin typeface="+mj-lt"/>
                <a:ea typeface="Verdana" panose="020B0604030504040204" pitchFamily="34" charset="0"/>
                <a:cs typeface="Arial MT"/>
              </a:rPr>
              <a:t>perciben </a:t>
            </a:r>
            <a:r>
              <a:rPr lang="es-CO" sz="1600" dirty="0">
                <a:solidFill>
                  <a:srgbClr val="202429"/>
                </a:solidFill>
                <a:latin typeface="+mj-lt"/>
                <a:ea typeface="Verdana" panose="020B0604030504040204" pitchFamily="34" charset="0"/>
                <a:cs typeface="Arial MT"/>
              </a:rPr>
              <a:t>ingresos </a:t>
            </a:r>
            <a:r>
              <a:rPr lang="es-CO" sz="1600" spc="-5" dirty="0">
                <a:solidFill>
                  <a:srgbClr val="202429"/>
                </a:solidFill>
                <a:latin typeface="+mj-lt"/>
                <a:ea typeface="Verdana" panose="020B0604030504040204" pitchFamily="34" charset="0"/>
                <a:cs typeface="Arial MT"/>
              </a:rPr>
              <a:t>netos </a:t>
            </a:r>
            <a:r>
              <a:rPr lang="es-CO" sz="1600" dirty="0">
                <a:solidFill>
                  <a:srgbClr val="202429"/>
                </a:solidFill>
                <a:latin typeface="+mj-lt"/>
                <a:ea typeface="Verdana" panose="020B0604030504040204" pitchFamily="34" charset="0"/>
                <a:cs typeface="Arial MT"/>
              </a:rPr>
              <a:t>iguales o superiores a 1 Salario </a:t>
            </a:r>
            <a:r>
              <a:rPr lang="es-CO" sz="1600" spc="-5" dirty="0">
                <a:solidFill>
                  <a:srgbClr val="202429"/>
                </a:solidFill>
                <a:latin typeface="+mj-lt"/>
                <a:ea typeface="Verdana" panose="020B0604030504040204" pitchFamily="34" charset="0"/>
                <a:cs typeface="Arial MT"/>
              </a:rPr>
              <a:t>Mínimo Mensual </a:t>
            </a:r>
            <a:r>
              <a:rPr lang="es-CO" sz="1600" dirty="0">
                <a:solidFill>
                  <a:srgbClr val="202429"/>
                </a:solidFill>
                <a:latin typeface="+mj-lt"/>
                <a:ea typeface="Verdana" panose="020B0604030504040204" pitchFamily="34" charset="0"/>
                <a:cs typeface="Arial MT"/>
              </a:rPr>
              <a:t>Legal </a:t>
            </a:r>
            <a:r>
              <a:rPr lang="es-CO" sz="1600" spc="-545" dirty="0">
                <a:solidFill>
                  <a:srgbClr val="202429"/>
                </a:solidFill>
                <a:latin typeface="+mj-lt"/>
                <a:ea typeface="Verdana" panose="020B0604030504040204" pitchFamily="34" charset="0"/>
                <a:cs typeface="Arial MT"/>
              </a:rPr>
              <a:t> </a:t>
            </a:r>
            <a:r>
              <a:rPr lang="es-CO" sz="1600" spc="-15" dirty="0">
                <a:solidFill>
                  <a:srgbClr val="202429"/>
                </a:solidFill>
                <a:latin typeface="+mj-lt"/>
                <a:ea typeface="Verdana" panose="020B0604030504040204" pitchFamily="34" charset="0"/>
                <a:cs typeface="Arial MT"/>
              </a:rPr>
              <a:t>Vigente-SMMLV</a:t>
            </a:r>
            <a:r>
              <a:rPr lang="es-CO" sz="1600" spc="-40" dirty="0">
                <a:solidFill>
                  <a:srgbClr val="202429"/>
                </a:solidFill>
                <a:latin typeface="+mj-lt"/>
                <a:ea typeface="Verdana" panose="020B0604030504040204" pitchFamily="34" charset="0"/>
                <a:cs typeface="Arial MT"/>
              </a:rPr>
              <a:t> </a:t>
            </a:r>
            <a:r>
              <a:rPr lang="es-CO" sz="1600" dirty="0">
                <a:solidFill>
                  <a:srgbClr val="202429"/>
                </a:solidFill>
                <a:latin typeface="+mj-lt"/>
                <a:ea typeface="Verdana" panose="020B0604030504040204" pitchFamily="34" charset="0"/>
                <a:cs typeface="Arial MT"/>
              </a:rPr>
              <a:t>(Art.</a:t>
            </a:r>
            <a:r>
              <a:rPr lang="es-CO" sz="1600" spc="-35" dirty="0">
                <a:solidFill>
                  <a:srgbClr val="202429"/>
                </a:solidFill>
                <a:latin typeface="+mj-lt"/>
                <a:ea typeface="Verdana" panose="020B0604030504040204" pitchFamily="34" charset="0"/>
                <a:cs typeface="Arial MT"/>
              </a:rPr>
              <a:t> </a:t>
            </a:r>
            <a:r>
              <a:rPr lang="es-CO" sz="1600" dirty="0">
                <a:solidFill>
                  <a:srgbClr val="202429"/>
                </a:solidFill>
                <a:latin typeface="+mj-lt"/>
                <a:ea typeface="Verdana" panose="020B0604030504040204" pitchFamily="34" charset="0"/>
                <a:cs typeface="Arial MT"/>
              </a:rPr>
              <a:t>89</a:t>
            </a:r>
            <a:r>
              <a:rPr lang="es-CO" sz="1600" spc="-5" dirty="0">
                <a:solidFill>
                  <a:srgbClr val="202429"/>
                </a:solidFill>
                <a:latin typeface="+mj-lt"/>
                <a:ea typeface="Verdana" panose="020B0604030504040204" pitchFamily="34" charset="0"/>
                <a:cs typeface="Arial MT"/>
              </a:rPr>
              <a:t> </a:t>
            </a:r>
            <a:r>
              <a:rPr lang="es-CO" sz="1600" dirty="0">
                <a:solidFill>
                  <a:srgbClr val="202429"/>
                </a:solidFill>
                <a:latin typeface="+mj-lt"/>
                <a:ea typeface="Verdana" panose="020B0604030504040204" pitchFamily="34" charset="0"/>
                <a:cs typeface="Arial MT"/>
              </a:rPr>
              <a:t>Ley</a:t>
            </a:r>
            <a:r>
              <a:rPr lang="es-CO" sz="1600" spc="-20" dirty="0">
                <a:solidFill>
                  <a:srgbClr val="202429"/>
                </a:solidFill>
                <a:latin typeface="+mj-lt"/>
                <a:ea typeface="Verdana" panose="020B0604030504040204" pitchFamily="34" charset="0"/>
                <a:cs typeface="Arial MT"/>
              </a:rPr>
              <a:t> </a:t>
            </a:r>
            <a:r>
              <a:rPr lang="es-CO" sz="1600" dirty="0">
                <a:solidFill>
                  <a:srgbClr val="202429"/>
                </a:solidFill>
                <a:latin typeface="+mj-lt"/>
                <a:ea typeface="Verdana" panose="020B0604030504040204" pitchFamily="34" charset="0"/>
                <a:cs typeface="Arial MT"/>
              </a:rPr>
              <a:t>2277</a:t>
            </a:r>
            <a:r>
              <a:rPr lang="es-CO" sz="1600" spc="-15" dirty="0">
                <a:solidFill>
                  <a:srgbClr val="202429"/>
                </a:solidFill>
                <a:latin typeface="+mj-lt"/>
                <a:ea typeface="Verdana" panose="020B0604030504040204" pitchFamily="34" charset="0"/>
                <a:cs typeface="Arial MT"/>
              </a:rPr>
              <a:t> </a:t>
            </a:r>
            <a:r>
              <a:rPr lang="es-CO" sz="1600" dirty="0">
                <a:solidFill>
                  <a:srgbClr val="202429"/>
                </a:solidFill>
                <a:latin typeface="+mj-lt"/>
                <a:ea typeface="Verdana" panose="020B0604030504040204" pitchFamily="34" charset="0"/>
                <a:cs typeface="Arial MT"/>
              </a:rPr>
              <a:t>de</a:t>
            </a:r>
            <a:r>
              <a:rPr lang="es-CO" sz="1600" spc="-15" dirty="0">
                <a:solidFill>
                  <a:srgbClr val="202429"/>
                </a:solidFill>
                <a:latin typeface="+mj-lt"/>
                <a:ea typeface="Verdana" panose="020B0604030504040204" pitchFamily="34" charset="0"/>
                <a:cs typeface="Arial MT"/>
              </a:rPr>
              <a:t> </a:t>
            </a:r>
            <a:r>
              <a:rPr lang="es-CO" sz="1600" dirty="0">
                <a:solidFill>
                  <a:srgbClr val="202429"/>
                </a:solidFill>
                <a:latin typeface="+mj-lt"/>
                <a:ea typeface="Verdana" panose="020B0604030504040204" pitchFamily="34" charset="0"/>
                <a:cs typeface="Arial MT"/>
              </a:rPr>
              <a:t>2022).</a:t>
            </a:r>
            <a:endParaRPr lang="es-CO" sz="1600" dirty="0">
              <a:latin typeface="+mj-lt"/>
              <a:ea typeface="Verdana" panose="020B0604030504040204" pitchFamily="34" charset="0"/>
              <a:cs typeface="Arial MT"/>
            </a:endParaRPr>
          </a:p>
          <a:p>
            <a:pPr>
              <a:spcBef>
                <a:spcPts val="20"/>
              </a:spcBef>
            </a:pPr>
            <a:endParaRPr lang="es-CO" sz="1100" dirty="0">
              <a:latin typeface="Verdana" panose="020B0604030504040204" pitchFamily="34" charset="0"/>
              <a:ea typeface="Verdana" panose="020B0604030504040204" pitchFamily="34" charset="0"/>
              <a:cs typeface="Arial MT"/>
            </a:endParaRPr>
          </a:p>
          <a:p>
            <a:pPr marL="183515" marR="6350" indent="-171450" algn="just">
              <a:lnSpc>
                <a:spcPct val="100699"/>
              </a:lnSpc>
              <a:spcBef>
                <a:spcPts val="105"/>
              </a:spcBef>
              <a:buFont typeface="Wingdings" pitchFamily="2" charset="2"/>
              <a:buChar char="ü"/>
              <a:tabLst>
                <a:tab pos="387985" algn="l"/>
              </a:tabLst>
            </a:pPr>
            <a:endParaRPr sz="1100" dirty="0">
              <a:latin typeface="+mj-lt"/>
              <a:ea typeface="Verdana" panose="020B0604030504040204" pitchFamily="34" charset="0"/>
              <a:cs typeface="Arial MT"/>
            </a:endParaRPr>
          </a:p>
        </p:txBody>
      </p:sp>
    </p:spTree>
    <p:extLst>
      <p:ext uri="{BB962C8B-B14F-4D97-AF65-F5344CB8AC3E}">
        <p14:creationId xmlns:p14="http://schemas.microsoft.com/office/powerpoint/2010/main" val="179771020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a:extLst>
              <a:ext uri="{FF2B5EF4-FFF2-40B4-BE49-F238E27FC236}">
                <a16:creationId xmlns:a16="http://schemas.microsoft.com/office/drawing/2014/main" id="{D40D89B7-2732-B38E-19A0-8EF6AAB39EBF}"/>
              </a:ext>
            </a:extLst>
          </p:cNvPr>
          <p:cNvSpPr txBox="1"/>
          <p:nvPr/>
        </p:nvSpPr>
        <p:spPr>
          <a:xfrm>
            <a:off x="204717" y="286603"/>
            <a:ext cx="8373032" cy="400110"/>
          </a:xfrm>
          <a:prstGeom prst="rect">
            <a:avLst/>
          </a:prstGeom>
          <a:noFill/>
        </p:spPr>
        <p:txBody>
          <a:bodyPr wrap="square" rtlCol="0">
            <a:spAutoFit/>
          </a:bodyPr>
          <a:lstStyle/>
          <a:p>
            <a:pPr algn="ctr"/>
            <a:r>
              <a:rPr lang="es-CO" sz="2000" b="1" spc="-95" dirty="0">
                <a:latin typeface="+mn-lt"/>
                <a:ea typeface="Verdana" panose="020B0604030504040204" pitchFamily="34" charset="0"/>
              </a:rPr>
              <a:t>Cuáles son esas c</a:t>
            </a:r>
            <a:r>
              <a:rPr lang="es-CO" sz="2000" b="1" spc="-90" dirty="0">
                <a:latin typeface="+mn-lt"/>
                <a:ea typeface="Verdana" panose="020B0604030504040204" pitchFamily="34" charset="0"/>
              </a:rPr>
              <a:t>ondu</a:t>
            </a:r>
            <a:r>
              <a:rPr lang="es-CO" sz="2000" b="1" spc="-95" dirty="0">
                <a:latin typeface="+mn-lt"/>
                <a:ea typeface="Verdana" panose="020B0604030504040204" pitchFamily="34" charset="0"/>
              </a:rPr>
              <a:t>c</a:t>
            </a:r>
            <a:r>
              <a:rPr lang="es-CO" sz="2000" b="1" spc="-85" dirty="0">
                <a:latin typeface="+mn-lt"/>
                <a:ea typeface="Verdana" panose="020B0604030504040204" pitchFamily="34" charset="0"/>
              </a:rPr>
              <a:t>t</a:t>
            </a:r>
            <a:r>
              <a:rPr lang="es-CO" sz="2000" b="1" spc="-95" dirty="0">
                <a:latin typeface="+mn-lt"/>
                <a:ea typeface="Verdana" panose="020B0604030504040204" pitchFamily="34" charset="0"/>
              </a:rPr>
              <a:t>a</a:t>
            </a:r>
            <a:r>
              <a:rPr lang="es-CO" sz="2000" b="1" spc="-5" dirty="0">
                <a:latin typeface="+mn-lt"/>
                <a:ea typeface="Verdana" panose="020B0604030504040204" pitchFamily="34" charset="0"/>
              </a:rPr>
              <a:t>s</a:t>
            </a:r>
            <a:r>
              <a:rPr lang="es-CO" sz="2000" b="1" spc="-150" dirty="0">
                <a:latin typeface="+mn-lt"/>
                <a:ea typeface="Verdana" panose="020B0604030504040204" pitchFamily="34" charset="0"/>
              </a:rPr>
              <a:t> </a:t>
            </a:r>
            <a:r>
              <a:rPr lang="es-CO" sz="2000" b="1" dirty="0">
                <a:latin typeface="+mn-lt"/>
                <a:ea typeface="Verdana" panose="020B0604030504040204" pitchFamily="34" charset="0"/>
              </a:rPr>
              <a:t>frecue</a:t>
            </a:r>
            <a:r>
              <a:rPr lang="es-CO" sz="2000" b="1" spc="-10" dirty="0">
                <a:latin typeface="+mn-lt"/>
                <a:ea typeface="Verdana" panose="020B0604030504040204" pitchFamily="34" charset="0"/>
              </a:rPr>
              <a:t>n</a:t>
            </a:r>
            <a:r>
              <a:rPr lang="es-CO" sz="2000" b="1" spc="-5" dirty="0">
                <a:latin typeface="+mn-lt"/>
                <a:ea typeface="Verdana" panose="020B0604030504040204" pitchFamily="34" charset="0"/>
              </a:rPr>
              <a:t>tes</a:t>
            </a:r>
            <a:r>
              <a:rPr lang="es-ES" sz="2000" b="1" dirty="0">
                <a:latin typeface="+mn-lt"/>
                <a:ea typeface="Verdana" panose="020B0604030504040204" pitchFamily="34" charset="0"/>
              </a:rPr>
              <a:t> de los</a:t>
            </a:r>
            <a:r>
              <a:rPr lang="en" sz="2000" b="1" spc="-1" dirty="0">
                <a:solidFill>
                  <a:schemeClr val="dk1"/>
                </a:solidFill>
                <a:latin typeface="+mn-lt"/>
                <a:ea typeface="DM Sans"/>
              </a:rPr>
              <a:t> </a:t>
            </a:r>
            <a:r>
              <a:rPr lang="en" sz="2000" b="1" spc="-1" dirty="0" err="1">
                <a:solidFill>
                  <a:schemeClr val="dk1"/>
                </a:solidFill>
                <a:latin typeface="+mn-lt"/>
                <a:ea typeface="DM Sans"/>
              </a:rPr>
              <a:t>Independientes</a:t>
            </a:r>
            <a:r>
              <a:rPr lang="en" sz="2000" b="1" spc="-1" dirty="0">
                <a:solidFill>
                  <a:schemeClr val="dk1"/>
                </a:solidFill>
                <a:latin typeface="+mn-lt"/>
                <a:ea typeface="DM Sans"/>
              </a:rPr>
              <a:t>?</a:t>
            </a:r>
            <a:endParaRPr lang="es-CO" sz="2000" b="1" dirty="0">
              <a:latin typeface="+mn-lt"/>
            </a:endParaRPr>
          </a:p>
        </p:txBody>
      </p:sp>
      <p:sp>
        <p:nvSpPr>
          <p:cNvPr id="4" name="Rectángulo 3">
            <a:extLst>
              <a:ext uri="{FF2B5EF4-FFF2-40B4-BE49-F238E27FC236}">
                <a16:creationId xmlns:a16="http://schemas.microsoft.com/office/drawing/2014/main" id="{40DE0DF7-A5F1-514B-A638-92C8DB905323}"/>
              </a:ext>
            </a:extLst>
          </p:cNvPr>
          <p:cNvSpPr/>
          <p:nvPr/>
        </p:nvSpPr>
        <p:spPr>
          <a:xfrm>
            <a:off x="1388935" y="1536898"/>
            <a:ext cx="6892251" cy="1892826"/>
          </a:xfrm>
          <a:prstGeom prst="rect">
            <a:avLst/>
          </a:prstGeom>
        </p:spPr>
        <p:txBody>
          <a:bodyPr wrap="square">
            <a:spAutoFit/>
          </a:bodyPr>
          <a:lstStyle/>
          <a:p>
            <a:pPr marL="298450" indent="-285750">
              <a:spcBef>
                <a:spcPts val="95"/>
              </a:spcBef>
              <a:buFont typeface="Wingdings" pitchFamily="2" charset="2"/>
              <a:buChar char="ü"/>
            </a:pPr>
            <a:r>
              <a:rPr lang="es-CO" spc="-5" dirty="0">
                <a:latin typeface="Verdana" panose="020B0604030504040204" pitchFamily="34" charset="0"/>
                <a:ea typeface="Verdana" panose="020B0604030504040204" pitchFamily="34" charset="0"/>
                <a:cs typeface="Arial MT"/>
              </a:rPr>
              <a:t>Omisión</a:t>
            </a:r>
            <a:r>
              <a:rPr lang="es-CO" spc="20" dirty="0">
                <a:latin typeface="Verdana" panose="020B0604030504040204" pitchFamily="34" charset="0"/>
                <a:ea typeface="Verdana" panose="020B0604030504040204" pitchFamily="34" charset="0"/>
                <a:cs typeface="Arial MT"/>
              </a:rPr>
              <a:t> </a:t>
            </a:r>
            <a:r>
              <a:rPr lang="es-CO" spc="-5" dirty="0">
                <a:latin typeface="Verdana" panose="020B0604030504040204" pitchFamily="34" charset="0"/>
                <a:ea typeface="Verdana" panose="020B0604030504040204" pitchFamily="34" charset="0"/>
                <a:cs typeface="Arial MT"/>
              </a:rPr>
              <a:t>en el</a:t>
            </a:r>
            <a:r>
              <a:rPr lang="es-CO" spc="-60" dirty="0">
                <a:latin typeface="Verdana" panose="020B0604030504040204" pitchFamily="34" charset="0"/>
                <a:ea typeface="Verdana" panose="020B0604030504040204" pitchFamily="34" charset="0"/>
                <a:cs typeface="Arial MT"/>
              </a:rPr>
              <a:t> </a:t>
            </a:r>
            <a:r>
              <a:rPr lang="es-CO" spc="-35" dirty="0">
                <a:latin typeface="Verdana" panose="020B0604030504040204" pitchFamily="34" charset="0"/>
                <a:ea typeface="Verdana" panose="020B0604030504040204" pitchFamily="34" charset="0"/>
                <a:cs typeface="Arial MT"/>
              </a:rPr>
              <a:t>pago</a:t>
            </a:r>
            <a:r>
              <a:rPr lang="es-CO" spc="20" dirty="0">
                <a:latin typeface="Verdana" panose="020B0604030504040204" pitchFamily="34" charset="0"/>
                <a:ea typeface="Verdana" panose="020B0604030504040204" pitchFamily="34" charset="0"/>
                <a:cs typeface="Arial MT"/>
              </a:rPr>
              <a:t> </a:t>
            </a:r>
            <a:r>
              <a:rPr lang="es-CO" spc="-5" dirty="0">
                <a:latin typeface="Verdana" panose="020B0604030504040204" pitchFamily="34" charset="0"/>
                <a:ea typeface="Verdana" panose="020B0604030504040204" pitchFamily="34" charset="0"/>
                <a:cs typeface="Arial MT"/>
              </a:rPr>
              <a:t>de</a:t>
            </a:r>
            <a:r>
              <a:rPr lang="es-CO" spc="-85" dirty="0">
                <a:latin typeface="Verdana" panose="020B0604030504040204" pitchFamily="34" charset="0"/>
                <a:ea typeface="Verdana" panose="020B0604030504040204" pitchFamily="34" charset="0"/>
                <a:cs typeface="Arial MT"/>
              </a:rPr>
              <a:t> </a:t>
            </a:r>
            <a:r>
              <a:rPr lang="es-CO" spc="-10" dirty="0">
                <a:latin typeface="Verdana" panose="020B0604030504040204" pitchFamily="34" charset="0"/>
                <a:ea typeface="Verdana" panose="020B0604030504040204" pitchFamily="34" charset="0"/>
                <a:cs typeface="Arial MT"/>
              </a:rPr>
              <a:t>aportes</a:t>
            </a:r>
            <a:r>
              <a:rPr lang="es-CO" spc="5" dirty="0">
                <a:latin typeface="Verdana" panose="020B0604030504040204" pitchFamily="34" charset="0"/>
                <a:ea typeface="Verdana" panose="020B0604030504040204" pitchFamily="34" charset="0"/>
                <a:cs typeface="Arial MT"/>
              </a:rPr>
              <a:t> </a:t>
            </a:r>
            <a:r>
              <a:rPr lang="es-CO" spc="-10" dirty="0">
                <a:latin typeface="Verdana" panose="020B0604030504040204" pitchFamily="34" charset="0"/>
                <a:ea typeface="Verdana" panose="020B0604030504040204" pitchFamily="34" charset="0"/>
                <a:cs typeface="Arial MT"/>
              </a:rPr>
              <a:t>con</a:t>
            </a:r>
            <a:r>
              <a:rPr lang="es-CO" spc="25" dirty="0">
                <a:latin typeface="Verdana" panose="020B0604030504040204" pitchFamily="34" charset="0"/>
                <a:ea typeface="Verdana" panose="020B0604030504040204" pitchFamily="34" charset="0"/>
                <a:cs typeface="Arial MT"/>
              </a:rPr>
              <a:t> </a:t>
            </a:r>
            <a:r>
              <a:rPr lang="es-CO" spc="-20" dirty="0">
                <a:latin typeface="Verdana" panose="020B0604030504040204" pitchFamily="34" charset="0"/>
                <a:ea typeface="Verdana" panose="020B0604030504040204" pitchFamily="34" charset="0"/>
                <a:cs typeface="Arial MT"/>
              </a:rPr>
              <a:t>capacidad</a:t>
            </a:r>
            <a:r>
              <a:rPr lang="es-CO" spc="10" dirty="0">
                <a:latin typeface="Verdana" panose="020B0604030504040204" pitchFamily="34" charset="0"/>
                <a:ea typeface="Verdana" panose="020B0604030504040204" pitchFamily="34" charset="0"/>
                <a:cs typeface="Arial MT"/>
              </a:rPr>
              <a:t> </a:t>
            </a:r>
            <a:r>
              <a:rPr lang="es-CO" spc="-10" dirty="0">
                <a:latin typeface="Verdana" panose="020B0604030504040204" pitchFamily="34" charset="0"/>
                <a:ea typeface="Verdana" panose="020B0604030504040204" pitchFamily="34" charset="0"/>
                <a:cs typeface="Arial MT"/>
              </a:rPr>
              <a:t>de</a:t>
            </a:r>
            <a:r>
              <a:rPr lang="es-CO" dirty="0">
                <a:latin typeface="Verdana" panose="020B0604030504040204" pitchFamily="34" charset="0"/>
                <a:ea typeface="Verdana" panose="020B0604030504040204" pitchFamily="34" charset="0"/>
                <a:cs typeface="Arial MT"/>
              </a:rPr>
              <a:t> </a:t>
            </a:r>
            <a:r>
              <a:rPr lang="es-CO" spc="-35" dirty="0">
                <a:latin typeface="Verdana" panose="020B0604030504040204" pitchFamily="34" charset="0"/>
                <a:ea typeface="Verdana" panose="020B0604030504040204" pitchFamily="34" charset="0"/>
                <a:cs typeface="Arial MT"/>
              </a:rPr>
              <a:t>pago</a:t>
            </a:r>
          </a:p>
          <a:p>
            <a:pPr marL="298450" indent="-285750">
              <a:spcBef>
                <a:spcPts val="95"/>
              </a:spcBef>
              <a:buFont typeface="Wingdings" pitchFamily="2" charset="2"/>
              <a:buChar char="ü"/>
            </a:pPr>
            <a:r>
              <a:rPr lang="es-CO" spc="-5" dirty="0">
                <a:latin typeface="Verdana" panose="020B0604030504040204" pitchFamily="34" charset="0"/>
                <a:ea typeface="Verdana" panose="020B0604030504040204" pitchFamily="34" charset="0"/>
                <a:cs typeface="Arial MT"/>
              </a:rPr>
              <a:t>Inexactitud</a:t>
            </a:r>
            <a:r>
              <a:rPr lang="es-CO" spc="15" dirty="0">
                <a:latin typeface="Verdana" panose="020B0604030504040204" pitchFamily="34" charset="0"/>
                <a:ea typeface="Verdana" panose="020B0604030504040204" pitchFamily="34" charset="0"/>
                <a:cs typeface="Arial MT"/>
              </a:rPr>
              <a:t> </a:t>
            </a:r>
            <a:r>
              <a:rPr lang="es-CO" spc="-5" dirty="0">
                <a:latin typeface="Verdana" panose="020B0604030504040204" pitchFamily="34" charset="0"/>
                <a:ea typeface="Verdana" panose="020B0604030504040204" pitchFamily="34" charset="0"/>
                <a:cs typeface="Arial MT"/>
              </a:rPr>
              <a:t>en</a:t>
            </a:r>
            <a:r>
              <a:rPr lang="es-CO" spc="-10" dirty="0">
                <a:latin typeface="Verdana" panose="020B0604030504040204" pitchFamily="34" charset="0"/>
                <a:ea typeface="Verdana" panose="020B0604030504040204" pitchFamily="34" charset="0"/>
                <a:cs typeface="Arial MT"/>
              </a:rPr>
              <a:t> </a:t>
            </a:r>
            <a:r>
              <a:rPr lang="es-CO" spc="-5" dirty="0">
                <a:latin typeface="Verdana" panose="020B0604030504040204" pitchFamily="34" charset="0"/>
                <a:ea typeface="Verdana" panose="020B0604030504040204" pitchFamily="34" charset="0"/>
                <a:cs typeface="Arial MT"/>
              </a:rPr>
              <a:t>el</a:t>
            </a:r>
            <a:r>
              <a:rPr lang="es-CO" spc="-65" dirty="0">
                <a:latin typeface="Verdana" panose="020B0604030504040204" pitchFamily="34" charset="0"/>
                <a:ea typeface="Verdana" panose="020B0604030504040204" pitchFamily="34" charset="0"/>
                <a:cs typeface="Arial MT"/>
              </a:rPr>
              <a:t> </a:t>
            </a:r>
            <a:r>
              <a:rPr lang="es-CO" spc="-35" dirty="0">
                <a:latin typeface="Verdana" panose="020B0604030504040204" pitchFamily="34" charset="0"/>
                <a:ea typeface="Verdana" panose="020B0604030504040204" pitchFamily="34" charset="0"/>
                <a:cs typeface="Arial MT"/>
              </a:rPr>
              <a:t>pago</a:t>
            </a:r>
            <a:r>
              <a:rPr lang="es-CO" spc="10" dirty="0">
                <a:latin typeface="Verdana" panose="020B0604030504040204" pitchFamily="34" charset="0"/>
                <a:ea typeface="Verdana" panose="020B0604030504040204" pitchFamily="34" charset="0"/>
                <a:cs typeface="Arial MT"/>
              </a:rPr>
              <a:t> </a:t>
            </a:r>
            <a:r>
              <a:rPr lang="es-CO" spc="-10" dirty="0">
                <a:latin typeface="Verdana" panose="020B0604030504040204" pitchFamily="34" charset="0"/>
                <a:ea typeface="Verdana" panose="020B0604030504040204" pitchFamily="34" charset="0"/>
                <a:cs typeface="Arial MT"/>
              </a:rPr>
              <a:t>de</a:t>
            </a:r>
            <a:r>
              <a:rPr lang="es-CO" spc="-90" dirty="0">
                <a:latin typeface="Verdana" panose="020B0604030504040204" pitchFamily="34" charset="0"/>
                <a:ea typeface="Verdana" panose="020B0604030504040204" pitchFamily="34" charset="0"/>
                <a:cs typeface="Arial MT"/>
              </a:rPr>
              <a:t> </a:t>
            </a:r>
            <a:r>
              <a:rPr lang="es-CO" spc="-10" dirty="0">
                <a:latin typeface="Verdana" panose="020B0604030504040204" pitchFamily="34" charset="0"/>
                <a:ea typeface="Verdana" panose="020B0604030504040204" pitchFamily="34" charset="0"/>
                <a:cs typeface="Arial MT"/>
              </a:rPr>
              <a:t>aportes</a:t>
            </a:r>
            <a:endParaRPr lang="es-CO" dirty="0">
              <a:latin typeface="Verdana" panose="020B0604030504040204" pitchFamily="34" charset="0"/>
              <a:ea typeface="Verdana" panose="020B0604030504040204" pitchFamily="34" charset="0"/>
              <a:cs typeface="Arial MT"/>
            </a:endParaRPr>
          </a:p>
          <a:p>
            <a:pPr marL="298450" indent="-285750">
              <a:spcBef>
                <a:spcPts val="95"/>
              </a:spcBef>
              <a:buFont typeface="Wingdings" pitchFamily="2" charset="2"/>
              <a:buChar char="ü"/>
            </a:pPr>
            <a:r>
              <a:rPr lang="es-CO" spc="-5" dirty="0">
                <a:latin typeface="Verdana" panose="020B0604030504040204" pitchFamily="34" charset="0"/>
                <a:ea typeface="Verdana" panose="020B0604030504040204" pitchFamily="34" charset="0"/>
                <a:cs typeface="Arial MT"/>
              </a:rPr>
              <a:t>Empleado</a:t>
            </a:r>
            <a:r>
              <a:rPr lang="es-CO" spc="15" dirty="0">
                <a:latin typeface="Verdana" panose="020B0604030504040204" pitchFamily="34" charset="0"/>
                <a:ea typeface="Verdana" panose="020B0604030504040204" pitchFamily="34" charset="0"/>
                <a:cs typeface="Arial MT"/>
              </a:rPr>
              <a:t> </a:t>
            </a:r>
            <a:r>
              <a:rPr lang="es-CO" spc="-10" dirty="0">
                <a:latin typeface="Verdana" panose="020B0604030504040204" pitchFamily="34" charset="0"/>
                <a:ea typeface="Verdana" panose="020B0604030504040204" pitchFamily="34" charset="0"/>
                <a:cs typeface="Arial MT"/>
              </a:rPr>
              <a:t>con</a:t>
            </a:r>
            <a:r>
              <a:rPr lang="es-CO" spc="15" dirty="0">
                <a:latin typeface="Verdana" panose="020B0604030504040204" pitchFamily="34" charset="0"/>
                <a:ea typeface="Verdana" panose="020B0604030504040204" pitchFamily="34" charset="0"/>
                <a:cs typeface="Arial MT"/>
              </a:rPr>
              <a:t> </a:t>
            </a:r>
            <a:r>
              <a:rPr lang="es-CO" spc="-10" dirty="0">
                <a:latin typeface="Verdana" panose="020B0604030504040204" pitchFamily="34" charset="0"/>
                <a:ea typeface="Verdana" panose="020B0604030504040204" pitchFamily="34" charset="0"/>
                <a:cs typeface="Arial MT"/>
              </a:rPr>
              <a:t>ingresos</a:t>
            </a:r>
            <a:r>
              <a:rPr lang="es-CO" spc="35" dirty="0">
                <a:latin typeface="Verdana" panose="020B0604030504040204" pitchFamily="34" charset="0"/>
                <a:ea typeface="Verdana" panose="020B0604030504040204" pitchFamily="34" charset="0"/>
                <a:cs typeface="Arial MT"/>
              </a:rPr>
              <a:t> </a:t>
            </a:r>
            <a:r>
              <a:rPr lang="es-CO" spc="-10" dirty="0">
                <a:latin typeface="Verdana" panose="020B0604030504040204" pitchFamily="34" charset="0"/>
                <a:ea typeface="Verdana" panose="020B0604030504040204" pitchFamily="34" charset="0"/>
                <a:cs typeface="Arial MT"/>
              </a:rPr>
              <a:t>como</a:t>
            </a:r>
            <a:r>
              <a:rPr lang="es-CO" spc="25" dirty="0">
                <a:latin typeface="Verdana" panose="020B0604030504040204" pitchFamily="34" charset="0"/>
                <a:ea typeface="Verdana" panose="020B0604030504040204" pitchFamily="34" charset="0"/>
                <a:cs typeface="Arial MT"/>
              </a:rPr>
              <a:t> </a:t>
            </a:r>
            <a:r>
              <a:rPr lang="es-CO" spc="-5" dirty="0">
                <a:latin typeface="Verdana" panose="020B0604030504040204" pitchFamily="34" charset="0"/>
                <a:ea typeface="Verdana" panose="020B0604030504040204" pitchFamily="34" charset="0"/>
                <a:cs typeface="Arial MT"/>
              </a:rPr>
              <a:t>independiente</a:t>
            </a:r>
            <a:endParaRPr lang="es-CO" dirty="0">
              <a:latin typeface="Verdana" panose="020B0604030504040204" pitchFamily="34" charset="0"/>
              <a:ea typeface="Verdana" panose="020B0604030504040204" pitchFamily="34" charset="0"/>
              <a:cs typeface="Arial MT"/>
            </a:endParaRPr>
          </a:p>
          <a:p>
            <a:pPr marL="298450" indent="-285750">
              <a:spcBef>
                <a:spcPts val="95"/>
              </a:spcBef>
              <a:buFont typeface="Wingdings" pitchFamily="2" charset="2"/>
              <a:buChar char="ü"/>
            </a:pPr>
            <a:r>
              <a:rPr lang="es-CO" spc="-5" dirty="0">
                <a:latin typeface="Verdana" panose="020B0604030504040204" pitchFamily="34" charset="0"/>
                <a:ea typeface="Verdana" panose="020B0604030504040204" pitchFamily="34" charset="0"/>
                <a:cs typeface="Arial MT"/>
              </a:rPr>
              <a:t>Pensionados</a:t>
            </a:r>
            <a:r>
              <a:rPr lang="es-CO" spc="20" dirty="0">
                <a:latin typeface="Verdana" panose="020B0604030504040204" pitchFamily="34" charset="0"/>
                <a:ea typeface="Verdana" panose="020B0604030504040204" pitchFamily="34" charset="0"/>
                <a:cs typeface="Arial MT"/>
              </a:rPr>
              <a:t> </a:t>
            </a:r>
            <a:r>
              <a:rPr lang="es-CO" spc="-5" dirty="0">
                <a:latin typeface="Verdana" panose="020B0604030504040204" pitchFamily="34" charset="0"/>
                <a:ea typeface="Verdana" panose="020B0604030504040204" pitchFamily="34" charset="0"/>
                <a:cs typeface="Arial MT"/>
              </a:rPr>
              <a:t>con</a:t>
            </a:r>
            <a:r>
              <a:rPr lang="es-CO" dirty="0">
                <a:latin typeface="Verdana" panose="020B0604030504040204" pitchFamily="34" charset="0"/>
                <a:ea typeface="Verdana" panose="020B0604030504040204" pitchFamily="34" charset="0"/>
                <a:cs typeface="Arial MT"/>
              </a:rPr>
              <a:t> </a:t>
            </a:r>
            <a:r>
              <a:rPr lang="es-CO" spc="-5" dirty="0">
                <a:latin typeface="Verdana" panose="020B0604030504040204" pitchFamily="34" charset="0"/>
                <a:ea typeface="Verdana" panose="020B0604030504040204" pitchFamily="34" charset="0"/>
                <a:cs typeface="Arial MT"/>
              </a:rPr>
              <a:t>ingresos</a:t>
            </a:r>
            <a:r>
              <a:rPr lang="es-CO" spc="25" dirty="0">
                <a:latin typeface="Verdana" panose="020B0604030504040204" pitchFamily="34" charset="0"/>
                <a:ea typeface="Verdana" panose="020B0604030504040204" pitchFamily="34" charset="0"/>
                <a:cs typeface="Arial MT"/>
              </a:rPr>
              <a:t> </a:t>
            </a:r>
            <a:r>
              <a:rPr lang="es-CO" spc="-5" dirty="0">
                <a:latin typeface="Verdana" panose="020B0604030504040204" pitchFamily="34" charset="0"/>
                <a:ea typeface="Verdana" panose="020B0604030504040204" pitchFamily="34" charset="0"/>
                <a:cs typeface="Arial MT"/>
              </a:rPr>
              <a:t>como</a:t>
            </a:r>
            <a:r>
              <a:rPr lang="es-CO" spc="10" dirty="0">
                <a:latin typeface="Verdana" panose="020B0604030504040204" pitchFamily="34" charset="0"/>
                <a:ea typeface="Verdana" panose="020B0604030504040204" pitchFamily="34" charset="0"/>
                <a:cs typeface="Arial MT"/>
              </a:rPr>
              <a:t> </a:t>
            </a:r>
            <a:r>
              <a:rPr lang="es-CO" spc="-5" dirty="0">
                <a:latin typeface="Verdana" panose="020B0604030504040204" pitchFamily="34" charset="0"/>
                <a:ea typeface="Verdana" panose="020B0604030504040204" pitchFamily="34" charset="0"/>
                <a:cs typeface="Arial MT"/>
              </a:rPr>
              <a:t>independiente</a:t>
            </a:r>
            <a:endParaRPr lang="es-CO" dirty="0">
              <a:latin typeface="Verdana" panose="020B0604030504040204" pitchFamily="34" charset="0"/>
              <a:ea typeface="Verdana" panose="020B0604030504040204" pitchFamily="34" charset="0"/>
              <a:cs typeface="Arial MT"/>
            </a:endParaRPr>
          </a:p>
          <a:p>
            <a:pPr marL="298450" indent="-285750">
              <a:spcBef>
                <a:spcPts val="95"/>
              </a:spcBef>
              <a:buFont typeface="Wingdings" pitchFamily="2" charset="2"/>
              <a:buChar char="ü"/>
            </a:pPr>
            <a:r>
              <a:rPr lang="es-CO" spc="-5" dirty="0">
                <a:latin typeface="Verdana" panose="020B0604030504040204" pitchFamily="34" charset="0"/>
                <a:ea typeface="Verdana" panose="020B0604030504040204" pitchFamily="34" charset="0"/>
                <a:cs typeface="Arial MT"/>
              </a:rPr>
              <a:t>Perteneciente</a:t>
            </a:r>
            <a:r>
              <a:rPr lang="es-CO" spc="285" dirty="0">
                <a:latin typeface="Verdana" panose="020B0604030504040204" pitchFamily="34" charset="0"/>
                <a:ea typeface="Verdana" panose="020B0604030504040204" pitchFamily="34" charset="0"/>
                <a:cs typeface="Arial MT"/>
              </a:rPr>
              <a:t> </a:t>
            </a:r>
            <a:r>
              <a:rPr lang="es-CO" spc="-5" dirty="0">
                <a:latin typeface="Verdana" panose="020B0604030504040204" pitchFamily="34" charset="0"/>
                <a:ea typeface="Verdana" panose="020B0604030504040204" pitchFamily="34" charset="0"/>
                <a:cs typeface="Arial MT"/>
              </a:rPr>
              <a:t>o</a:t>
            </a:r>
            <a:r>
              <a:rPr lang="es-CO" spc="275" dirty="0">
                <a:latin typeface="Verdana" panose="020B0604030504040204" pitchFamily="34" charset="0"/>
                <a:ea typeface="Verdana" panose="020B0604030504040204" pitchFamily="34" charset="0"/>
                <a:cs typeface="Arial MT"/>
              </a:rPr>
              <a:t> </a:t>
            </a:r>
            <a:r>
              <a:rPr lang="es-CO" spc="-5" dirty="0">
                <a:latin typeface="Verdana" panose="020B0604030504040204" pitchFamily="34" charset="0"/>
                <a:ea typeface="Verdana" panose="020B0604030504040204" pitchFamily="34" charset="0"/>
                <a:cs typeface="Arial MT"/>
              </a:rPr>
              <a:t>con</a:t>
            </a:r>
            <a:r>
              <a:rPr lang="es-CO" spc="280" dirty="0">
                <a:latin typeface="Verdana" panose="020B0604030504040204" pitchFamily="34" charset="0"/>
                <a:ea typeface="Verdana" panose="020B0604030504040204" pitchFamily="34" charset="0"/>
                <a:cs typeface="Arial MT"/>
              </a:rPr>
              <a:t> </a:t>
            </a:r>
            <a:r>
              <a:rPr lang="es-CO" spc="-5" dirty="0">
                <a:latin typeface="Verdana" panose="020B0604030504040204" pitchFamily="34" charset="0"/>
                <a:ea typeface="Verdana" panose="020B0604030504040204" pitchFamily="34" charset="0"/>
                <a:cs typeface="Arial MT"/>
              </a:rPr>
              <a:t>asignación</a:t>
            </a:r>
            <a:r>
              <a:rPr lang="es-CO" spc="280" dirty="0">
                <a:latin typeface="Verdana" panose="020B0604030504040204" pitchFamily="34" charset="0"/>
                <a:ea typeface="Verdana" panose="020B0604030504040204" pitchFamily="34" charset="0"/>
                <a:cs typeface="Arial MT"/>
              </a:rPr>
              <a:t> </a:t>
            </a:r>
            <a:r>
              <a:rPr lang="es-CO" spc="-10" dirty="0">
                <a:latin typeface="Verdana" panose="020B0604030504040204" pitchFamily="34" charset="0"/>
                <a:ea typeface="Verdana" panose="020B0604030504040204" pitchFamily="34" charset="0"/>
                <a:cs typeface="Arial MT"/>
              </a:rPr>
              <a:t>de</a:t>
            </a:r>
            <a:r>
              <a:rPr lang="es-CO" spc="280" dirty="0">
                <a:latin typeface="Verdana" panose="020B0604030504040204" pitchFamily="34" charset="0"/>
                <a:ea typeface="Verdana" panose="020B0604030504040204" pitchFamily="34" charset="0"/>
                <a:cs typeface="Arial MT"/>
              </a:rPr>
              <a:t> </a:t>
            </a:r>
            <a:r>
              <a:rPr lang="es-CO" spc="-5" dirty="0">
                <a:latin typeface="Verdana" panose="020B0604030504040204" pitchFamily="34" charset="0"/>
                <a:ea typeface="Verdana" panose="020B0604030504040204" pitchFamily="34" charset="0"/>
                <a:cs typeface="Arial MT"/>
              </a:rPr>
              <a:t>retiro</a:t>
            </a:r>
            <a:r>
              <a:rPr lang="es-CO" spc="275" dirty="0">
                <a:latin typeface="Verdana" panose="020B0604030504040204" pitchFamily="34" charset="0"/>
                <a:ea typeface="Verdana" panose="020B0604030504040204" pitchFamily="34" charset="0"/>
                <a:cs typeface="Arial MT"/>
              </a:rPr>
              <a:t> </a:t>
            </a:r>
            <a:r>
              <a:rPr lang="es-CO" spc="-10" dirty="0">
                <a:latin typeface="Verdana" panose="020B0604030504040204" pitchFamily="34" charset="0"/>
                <a:ea typeface="Verdana" panose="020B0604030504040204" pitchFamily="34" charset="0"/>
                <a:cs typeface="Arial MT"/>
              </a:rPr>
              <a:t>de</a:t>
            </a:r>
            <a:r>
              <a:rPr lang="es-CO" spc="290" dirty="0">
                <a:latin typeface="Verdana" panose="020B0604030504040204" pitchFamily="34" charset="0"/>
                <a:ea typeface="Verdana" panose="020B0604030504040204" pitchFamily="34" charset="0"/>
                <a:cs typeface="Arial MT"/>
              </a:rPr>
              <a:t> </a:t>
            </a:r>
            <a:r>
              <a:rPr lang="es-CO" spc="-5" dirty="0">
                <a:latin typeface="Verdana" panose="020B0604030504040204" pitchFamily="34" charset="0"/>
                <a:ea typeface="Verdana" panose="020B0604030504040204" pitchFamily="34" charset="0"/>
                <a:cs typeface="Arial MT"/>
              </a:rPr>
              <a:t>Fuerzas Militares o</a:t>
            </a:r>
            <a:r>
              <a:rPr lang="es-CO" spc="275" dirty="0">
                <a:latin typeface="Verdana" panose="020B0604030504040204" pitchFamily="34" charset="0"/>
                <a:ea typeface="Verdana" panose="020B0604030504040204" pitchFamily="34" charset="0"/>
                <a:cs typeface="Arial MT"/>
              </a:rPr>
              <a:t> </a:t>
            </a:r>
            <a:r>
              <a:rPr lang="es-CO" spc="-5" dirty="0">
                <a:latin typeface="Verdana" panose="020B0604030504040204" pitchFamily="34" charset="0"/>
                <a:ea typeface="Verdana" panose="020B0604030504040204" pitchFamily="34" charset="0"/>
                <a:cs typeface="Arial MT"/>
              </a:rPr>
              <a:t>Policia Nacional</a:t>
            </a:r>
            <a:r>
              <a:rPr lang="es-CO" spc="195" dirty="0">
                <a:latin typeface="Verdana" panose="020B0604030504040204" pitchFamily="34" charset="0"/>
                <a:ea typeface="Verdana" panose="020B0604030504040204" pitchFamily="34" charset="0"/>
                <a:cs typeface="Arial MT"/>
              </a:rPr>
              <a:t> </a:t>
            </a:r>
            <a:r>
              <a:rPr lang="es-CO" spc="-10" dirty="0">
                <a:latin typeface="Verdana" panose="020B0604030504040204" pitchFamily="34" charset="0"/>
                <a:ea typeface="Verdana" panose="020B0604030504040204" pitchFamily="34" charset="0"/>
                <a:cs typeface="Arial MT"/>
              </a:rPr>
              <a:t>con</a:t>
            </a:r>
            <a:r>
              <a:rPr lang="es-CO" spc="280" dirty="0">
                <a:latin typeface="Verdana" panose="020B0604030504040204" pitchFamily="34" charset="0"/>
                <a:ea typeface="Verdana" panose="020B0604030504040204" pitchFamily="34" charset="0"/>
                <a:cs typeface="Arial MT"/>
              </a:rPr>
              <a:t> </a:t>
            </a:r>
            <a:r>
              <a:rPr lang="es-CO" spc="-5" dirty="0">
                <a:latin typeface="Verdana" panose="020B0604030504040204" pitchFamily="34" charset="0"/>
                <a:ea typeface="Verdana" panose="020B0604030504040204" pitchFamily="34" charset="0"/>
                <a:cs typeface="Arial MT"/>
              </a:rPr>
              <a:t>ingresos</a:t>
            </a:r>
            <a:r>
              <a:rPr lang="es-CO" spc="285" dirty="0">
                <a:latin typeface="Verdana" panose="020B0604030504040204" pitchFamily="34" charset="0"/>
                <a:ea typeface="Verdana" panose="020B0604030504040204" pitchFamily="34" charset="0"/>
                <a:cs typeface="Arial MT"/>
              </a:rPr>
              <a:t> </a:t>
            </a:r>
            <a:r>
              <a:rPr lang="es-CO" dirty="0">
                <a:latin typeface="Verdana" panose="020B0604030504040204" pitchFamily="34" charset="0"/>
                <a:ea typeface="Verdana" panose="020B0604030504040204" pitchFamily="34" charset="0"/>
                <a:cs typeface="Arial MT"/>
              </a:rPr>
              <a:t>como </a:t>
            </a:r>
            <a:r>
              <a:rPr lang="es-CO" spc="-430" dirty="0">
                <a:latin typeface="Verdana" panose="020B0604030504040204" pitchFamily="34" charset="0"/>
                <a:ea typeface="Verdana" panose="020B0604030504040204" pitchFamily="34" charset="0"/>
                <a:cs typeface="Arial MT"/>
              </a:rPr>
              <a:t> </a:t>
            </a:r>
            <a:r>
              <a:rPr lang="es-CO" spc="-5" dirty="0">
                <a:latin typeface="Verdana" panose="020B0604030504040204" pitchFamily="34" charset="0"/>
                <a:ea typeface="Verdana" panose="020B0604030504040204" pitchFamily="34" charset="0"/>
                <a:cs typeface="Arial MT"/>
              </a:rPr>
              <a:t>independiente</a:t>
            </a:r>
            <a:endParaRPr lang="es-CO" dirty="0">
              <a:latin typeface="Verdana" panose="020B0604030504040204" pitchFamily="34" charset="0"/>
              <a:ea typeface="Verdana" panose="020B0604030504040204" pitchFamily="34" charset="0"/>
              <a:cs typeface="Arial MT"/>
            </a:endParaRPr>
          </a:p>
          <a:p>
            <a:pPr marL="298450" indent="-285750">
              <a:spcBef>
                <a:spcPts val="95"/>
              </a:spcBef>
              <a:buFont typeface="Wingdings" pitchFamily="2" charset="2"/>
              <a:buChar char="ü"/>
            </a:pPr>
            <a:r>
              <a:rPr lang="es-CO" spc="-5" dirty="0">
                <a:latin typeface="Verdana" panose="020B0604030504040204" pitchFamily="34" charset="0"/>
                <a:ea typeface="Verdana" panose="020B0604030504040204" pitchFamily="34" charset="0"/>
                <a:cs typeface="Arial MT"/>
              </a:rPr>
              <a:t>Regimen</a:t>
            </a:r>
            <a:r>
              <a:rPr lang="es-CO" spc="5" dirty="0">
                <a:latin typeface="Verdana" panose="020B0604030504040204" pitchFamily="34" charset="0"/>
                <a:ea typeface="Verdana" panose="020B0604030504040204" pitchFamily="34" charset="0"/>
                <a:cs typeface="Arial MT"/>
              </a:rPr>
              <a:t> </a:t>
            </a:r>
            <a:r>
              <a:rPr lang="es-CO" dirty="0">
                <a:latin typeface="Verdana" panose="020B0604030504040204" pitchFamily="34" charset="0"/>
                <a:ea typeface="Verdana" panose="020B0604030504040204" pitchFamily="34" charset="0"/>
                <a:cs typeface="Arial MT"/>
              </a:rPr>
              <a:t>especial</a:t>
            </a:r>
            <a:r>
              <a:rPr lang="es-CO" spc="-70" dirty="0">
                <a:latin typeface="Verdana" panose="020B0604030504040204" pitchFamily="34" charset="0"/>
                <a:ea typeface="Verdana" panose="020B0604030504040204" pitchFamily="34" charset="0"/>
                <a:cs typeface="Arial MT"/>
              </a:rPr>
              <a:t> </a:t>
            </a:r>
            <a:r>
              <a:rPr lang="es-CO" spc="-5" dirty="0">
                <a:latin typeface="Verdana" panose="020B0604030504040204" pitchFamily="34" charset="0"/>
                <a:ea typeface="Verdana" panose="020B0604030504040204" pitchFamily="34" charset="0"/>
                <a:cs typeface="Arial MT"/>
              </a:rPr>
              <a:t>con</a:t>
            </a:r>
            <a:r>
              <a:rPr lang="es-CO" spc="20" dirty="0">
                <a:latin typeface="Verdana" panose="020B0604030504040204" pitchFamily="34" charset="0"/>
                <a:ea typeface="Verdana" panose="020B0604030504040204" pitchFamily="34" charset="0"/>
                <a:cs typeface="Arial MT"/>
              </a:rPr>
              <a:t> </a:t>
            </a:r>
            <a:r>
              <a:rPr lang="es-CO" spc="-5" dirty="0">
                <a:latin typeface="Verdana" panose="020B0604030504040204" pitchFamily="34" charset="0"/>
                <a:ea typeface="Verdana" panose="020B0604030504040204" pitchFamily="34" charset="0"/>
                <a:cs typeface="Arial MT"/>
              </a:rPr>
              <a:t>ingresos</a:t>
            </a:r>
            <a:r>
              <a:rPr lang="es-CO" spc="20" dirty="0">
                <a:latin typeface="Verdana" panose="020B0604030504040204" pitchFamily="34" charset="0"/>
                <a:ea typeface="Verdana" panose="020B0604030504040204" pitchFamily="34" charset="0"/>
                <a:cs typeface="Arial MT"/>
              </a:rPr>
              <a:t> </a:t>
            </a:r>
            <a:r>
              <a:rPr lang="es-CO" spc="-5" dirty="0">
                <a:latin typeface="Verdana" panose="020B0604030504040204" pitchFamily="34" charset="0"/>
                <a:ea typeface="Verdana" panose="020B0604030504040204" pitchFamily="34" charset="0"/>
                <a:cs typeface="Arial MT"/>
              </a:rPr>
              <a:t>como independiente</a:t>
            </a:r>
            <a:endParaRPr lang="es-CO" dirty="0">
              <a:latin typeface="Verdana" panose="020B0604030504040204" pitchFamily="34" charset="0"/>
              <a:ea typeface="Verdana" panose="020B0604030504040204" pitchFamily="34" charset="0"/>
              <a:cs typeface="Arial MT"/>
            </a:endParaRPr>
          </a:p>
          <a:p>
            <a:pPr marL="12700">
              <a:spcBef>
                <a:spcPts val="95"/>
              </a:spcBef>
            </a:pPr>
            <a:endParaRPr lang="es-CO" dirty="0">
              <a:latin typeface="Verdana" panose="020B0604030504040204" pitchFamily="34" charset="0"/>
              <a:ea typeface="Verdana" panose="020B0604030504040204" pitchFamily="34" charset="0"/>
              <a:cs typeface="Arial MT"/>
            </a:endParaRPr>
          </a:p>
        </p:txBody>
      </p:sp>
    </p:spTree>
    <p:extLst>
      <p:ext uri="{BB962C8B-B14F-4D97-AF65-F5344CB8AC3E}">
        <p14:creationId xmlns:p14="http://schemas.microsoft.com/office/powerpoint/2010/main" val="410773607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a:extLst>
              <a:ext uri="{FF2B5EF4-FFF2-40B4-BE49-F238E27FC236}">
                <a16:creationId xmlns:a16="http://schemas.microsoft.com/office/drawing/2014/main" id="{D40D89B7-2732-B38E-19A0-8EF6AAB39EBF}"/>
              </a:ext>
            </a:extLst>
          </p:cNvPr>
          <p:cNvSpPr txBox="1"/>
          <p:nvPr/>
        </p:nvSpPr>
        <p:spPr>
          <a:xfrm>
            <a:off x="385484" y="382136"/>
            <a:ext cx="8373032" cy="707886"/>
          </a:xfrm>
          <a:prstGeom prst="rect">
            <a:avLst/>
          </a:prstGeom>
          <a:noFill/>
        </p:spPr>
        <p:txBody>
          <a:bodyPr wrap="square" rtlCol="0">
            <a:spAutoFit/>
          </a:bodyPr>
          <a:lstStyle/>
          <a:p>
            <a:pPr algn="ctr"/>
            <a:r>
              <a:rPr lang="es-CO" sz="2000" b="1" spc="15" dirty="0">
                <a:solidFill>
                  <a:srgbClr val="464646"/>
                </a:solidFill>
                <a:ea typeface="Verdana" panose="020B0604030504040204" pitchFamily="34" charset="0"/>
              </a:rPr>
              <a:t>¿</a:t>
            </a:r>
            <a:r>
              <a:rPr lang="es-CO" sz="2000" b="1" spc="-85" dirty="0"/>
              <a:t>Q</a:t>
            </a:r>
            <a:r>
              <a:rPr lang="es-CO" sz="2000" b="1" spc="-90" dirty="0"/>
              <a:t>u</a:t>
            </a:r>
            <a:r>
              <a:rPr lang="es-CO" sz="2000" b="1" spc="-5" dirty="0"/>
              <a:t>é</a:t>
            </a:r>
            <a:r>
              <a:rPr lang="es-CO" sz="2000" b="1" spc="-165" dirty="0"/>
              <a:t> </a:t>
            </a:r>
            <a:r>
              <a:rPr lang="es-CO" sz="2000" b="1" spc="-90" dirty="0"/>
              <a:t>d</a:t>
            </a:r>
            <a:r>
              <a:rPr lang="es-CO" sz="2000" b="1" spc="-95" dirty="0"/>
              <a:t>e</a:t>
            </a:r>
            <a:r>
              <a:rPr lang="es-CO" sz="2000" b="1" spc="-90" dirty="0"/>
              <a:t>b</a:t>
            </a:r>
            <a:r>
              <a:rPr lang="es-CO" sz="2000" b="1" spc="-5" dirty="0"/>
              <a:t>e </a:t>
            </a:r>
            <a:r>
              <a:rPr lang="es-CO" sz="2000" b="1" dirty="0"/>
              <a:t>ha</a:t>
            </a:r>
            <a:r>
              <a:rPr lang="es-CO" sz="2000" b="1" spc="-10" dirty="0"/>
              <a:t>c</a:t>
            </a:r>
            <a:r>
              <a:rPr lang="es-CO" sz="2000" b="1" dirty="0"/>
              <a:t>er el independiente frente a la obligacion de aportar al SSSI?</a:t>
            </a:r>
            <a:endParaRPr lang="es-CO" sz="2000" b="1" dirty="0">
              <a:latin typeface="+mn-lt"/>
            </a:endParaRPr>
          </a:p>
        </p:txBody>
      </p:sp>
      <p:sp>
        <p:nvSpPr>
          <p:cNvPr id="5" name="object 20">
            <a:extLst>
              <a:ext uri="{FF2B5EF4-FFF2-40B4-BE49-F238E27FC236}">
                <a16:creationId xmlns:a16="http://schemas.microsoft.com/office/drawing/2014/main" id="{D4882EA3-972B-4044-ADCA-11779D8BCD58}"/>
              </a:ext>
            </a:extLst>
          </p:cNvPr>
          <p:cNvSpPr txBox="1"/>
          <p:nvPr/>
        </p:nvSpPr>
        <p:spPr>
          <a:xfrm>
            <a:off x="1585829" y="1392072"/>
            <a:ext cx="5824905" cy="2589812"/>
          </a:xfrm>
          <a:prstGeom prst="rect">
            <a:avLst/>
          </a:prstGeom>
        </p:spPr>
        <p:txBody>
          <a:bodyPr vert="horz" wrap="square" lIns="0" tIns="65405" rIns="0" bIns="0" rtlCol="0">
            <a:spAutoFit/>
          </a:bodyPr>
          <a:lstStyle/>
          <a:p>
            <a:pPr marL="285750" lvl="0" indent="-285750">
              <a:buFont typeface="Wingdings" pitchFamily="2" charset="2"/>
              <a:buChar char="ü"/>
            </a:pPr>
            <a:r>
              <a:rPr lang="es-CO" dirty="0"/>
              <a:t>Verifique si los ingresos son iguales o superiores a un salario  mínimo mensual legal vigente.</a:t>
            </a:r>
          </a:p>
          <a:p>
            <a:pPr marL="285750" lvl="0" indent="-285750">
              <a:buFont typeface="Wingdings" pitchFamily="2" charset="2"/>
              <a:buChar char="ü"/>
            </a:pPr>
            <a:endParaRPr lang="es-CO" dirty="0"/>
          </a:p>
          <a:p>
            <a:pPr marL="285750" lvl="0" indent="-285750">
              <a:buFont typeface="Wingdings" pitchFamily="2" charset="2"/>
              <a:buChar char="ü"/>
            </a:pPr>
            <a:r>
              <a:rPr lang="es-CO" dirty="0"/>
              <a:t>Construya la base de cotización de acuerdo con lo establecido por la  Ley.</a:t>
            </a:r>
          </a:p>
          <a:p>
            <a:pPr marL="285750" lvl="0" indent="-285750">
              <a:buFont typeface="Wingdings" pitchFamily="2" charset="2"/>
              <a:buChar char="ü"/>
            </a:pPr>
            <a:endParaRPr lang="es-CO" dirty="0"/>
          </a:p>
          <a:p>
            <a:pPr marL="285750" lvl="0" indent="-285750">
              <a:buFont typeface="Wingdings" pitchFamily="2" charset="2"/>
              <a:buChar char="ü"/>
            </a:pPr>
            <a:r>
              <a:rPr lang="es-CO" dirty="0"/>
              <a:t>Compare su base de cotización actual con	la base de cotización  esperada de acuerdo con la tendencia.</a:t>
            </a:r>
          </a:p>
          <a:p>
            <a:pPr marL="285750" indent="-285750">
              <a:buFont typeface="Wingdings" pitchFamily="2" charset="2"/>
              <a:buChar char="ü"/>
            </a:pPr>
            <a:endParaRPr lang="es-CO" dirty="0"/>
          </a:p>
          <a:p>
            <a:pPr marL="213750" indent="-285750">
              <a:buFont typeface="Wingdings" pitchFamily="2" charset="2"/>
              <a:buChar char="ü"/>
            </a:pPr>
            <a:r>
              <a:rPr lang="es-CO" dirty="0"/>
              <a:t>Pague a través de las planillas que les corresponde “I” o “Y” de  acuerdo a la realidad económica.</a:t>
            </a:r>
            <a:r>
              <a:rPr lang="es-CO" sz="2400" dirty="0"/>
              <a:t> </a:t>
            </a:r>
            <a:endParaRPr sz="2200" dirty="0">
              <a:latin typeface="Verdana" panose="020B0604030504040204" pitchFamily="34" charset="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1308066660"/>
      </p:ext>
    </p:extLst>
  </p:cSld>
  <p:clrMapOvr>
    <a:masterClrMapping/>
  </p:clrMapOvr>
</p:sld>
</file>

<file path=ppt/theme/theme1.xml><?xml version="1.0" encoding="utf-8"?>
<a:theme xmlns:a="http://schemas.openxmlformats.org/drawingml/2006/main" name="School Counseling about Social Media by Slidesgo">
  <a:themeElements>
    <a:clrScheme name="Simple Light">
      <a:dk1>
        <a:srgbClr val="3D3C3B"/>
      </a:dk1>
      <a:lt1>
        <a:srgbClr val="FFFFFF"/>
      </a:lt1>
      <a:dk2>
        <a:srgbClr val="6A6D70"/>
      </a:dk2>
      <a:lt2>
        <a:srgbClr val="C9F5FF"/>
      </a:lt2>
      <a:accent1>
        <a:srgbClr val="589AAF"/>
      </a:accent1>
      <a:accent2>
        <a:srgbClr val="7BC276"/>
      </a:accent2>
      <a:accent3>
        <a:srgbClr val="FFB614"/>
      </a:accent3>
      <a:accent4>
        <a:srgbClr val="E06E6E"/>
      </a:accent4>
      <a:accent5>
        <a:srgbClr val="F9FBFF"/>
      </a:accent5>
      <a:accent6>
        <a:srgbClr val="E08727"/>
      </a:accent6>
      <a:hlink>
        <a:srgbClr val="6A6D7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12042</TotalTime>
  <Words>12506</Words>
  <Application>Microsoft Office PowerPoint</Application>
  <PresentationFormat>Presentación en pantalla (16:9)</PresentationFormat>
  <Paragraphs>881</Paragraphs>
  <Slides>113</Slides>
  <Notes>49</Notes>
  <HiddenSlides>1</HiddenSlides>
  <MMClips>0</MMClips>
  <ScaleCrop>false</ScaleCrop>
  <HeadingPairs>
    <vt:vector size="8" baseType="variant">
      <vt:variant>
        <vt:lpstr>Fuentes usadas</vt:lpstr>
      </vt:variant>
      <vt:variant>
        <vt:i4>19</vt:i4>
      </vt:variant>
      <vt:variant>
        <vt:lpstr>Tema</vt:lpstr>
      </vt:variant>
      <vt:variant>
        <vt:i4>1</vt:i4>
      </vt:variant>
      <vt:variant>
        <vt:lpstr>Servidores OLE incrustados</vt:lpstr>
      </vt:variant>
      <vt:variant>
        <vt:i4>1</vt:i4>
      </vt:variant>
      <vt:variant>
        <vt:lpstr>Títulos de diapositiva</vt:lpstr>
      </vt:variant>
      <vt:variant>
        <vt:i4>113</vt:i4>
      </vt:variant>
    </vt:vector>
  </HeadingPairs>
  <TitlesOfParts>
    <vt:vector size="134" baseType="lpstr">
      <vt:lpstr>Alegreya Sans</vt:lpstr>
      <vt:lpstr>Alegreya Sans ExtraBold</vt:lpstr>
      <vt:lpstr>Arial</vt:lpstr>
      <vt:lpstr>Arial MT</vt:lpstr>
      <vt:lpstr>Arial Rounded MT Bold</vt:lpstr>
      <vt:lpstr>Barlow</vt:lpstr>
      <vt:lpstr>Calibri</vt:lpstr>
      <vt:lpstr>Calibri Light</vt:lpstr>
      <vt:lpstr>Google Sans</vt:lpstr>
      <vt:lpstr>Metrophobic</vt:lpstr>
      <vt:lpstr>Montserrat</vt:lpstr>
      <vt:lpstr>Nunito Sans</vt:lpstr>
      <vt:lpstr>Poppins</vt:lpstr>
      <vt:lpstr>PT Sans</vt:lpstr>
      <vt:lpstr>Segoe UI</vt:lpstr>
      <vt:lpstr>Tahoma</vt:lpstr>
      <vt:lpstr>Times New Roman</vt:lpstr>
      <vt:lpstr>Verdana</vt:lpstr>
      <vt:lpstr>Wingdings</vt:lpstr>
      <vt:lpstr>School Counseling about Social Media by Slidesgo</vt:lpstr>
      <vt:lpstr>Presentation</vt:lpstr>
      <vt:lpstr>Partic. de aprendizaje</vt:lpstr>
      <vt:lpstr>Curso:  Sistema de la Seguridad Social Integral para todos </vt:lpstr>
      <vt:lpstr>Objetivo</vt:lpstr>
      <vt:lpstr>Unidades temáticas</vt:lpstr>
      <vt:lpstr>Partic. de aprendizaje</vt:lpstr>
      <vt:lpstr>Introducción</vt:lpstr>
      <vt:lpstr>Presentación de PowerPoint</vt:lpstr>
      <vt:lpstr>Presentación de PowerPoint</vt:lpstr>
      <vt:lpstr>PreTest</vt:lpstr>
      <vt:lpstr>Guías Didácticas</vt:lpstr>
      <vt:lpstr>Presentación de PowerPoint</vt:lpstr>
      <vt:lpstr>Presentación de PowerPoint</vt:lpstr>
      <vt:lpstr>Presentación de PowerPoint</vt:lpstr>
      <vt:lpstr>Presentación de PowerPoint</vt:lpstr>
      <vt:lpstr>Interactividad</vt:lpstr>
      <vt:lpstr>Presentación de PowerPoint</vt:lpstr>
      <vt:lpstr>Presentación de PowerPoint</vt:lpstr>
      <vt:lpstr>Colorimetría y Diseño</vt:lpstr>
      <vt:lpstr>Unidades Temáticas</vt:lpstr>
      <vt:lpstr>Capítulo 1 Sistema General de la Seguridad Social</vt:lpstr>
      <vt:lpstr>Qué contiene este capítulo?</vt:lpstr>
      <vt:lpstr>Introducción</vt:lpstr>
      <vt:lpstr>Introducción</vt:lpstr>
      <vt:lpstr>¿Por qué existe el SSSI?</vt:lpstr>
      <vt:lpstr>¿Por qué existe el SSSI?</vt:lpstr>
      <vt:lpstr>Principios de la Seguridad Social en Colombia</vt:lpstr>
      <vt:lpstr>Introducción</vt:lpstr>
      <vt:lpstr>Introducción</vt:lpstr>
      <vt:lpstr>Es hora de recordar lo visto:</vt:lpstr>
      <vt:lpstr>Es hora de recordar lo visto:</vt:lpstr>
      <vt:lpstr>Cuándo debo realizar aportes? Aquí te contamos todo:</vt:lpstr>
      <vt:lpstr>Cómo acceder?</vt:lpstr>
      <vt:lpstr>¿Qué es un trabajador independiente?</vt:lpstr>
      <vt:lpstr>Es hora de recordar lo visto:</vt:lpstr>
      <vt:lpstr>Por dónde se deben realizar los aportes?</vt:lpstr>
      <vt:lpstr>PILA</vt:lpstr>
      <vt:lpstr>CÓMO UN APORTANTE PAGA POR PILA?</vt:lpstr>
      <vt:lpstr>Fechas de Pago</vt:lpstr>
      <vt:lpstr>Capítulo 2 Pensiones</vt:lpstr>
      <vt:lpstr>Qué es el sistema  general de pensiones?</vt:lpstr>
      <vt:lpstr>Como esta compuesto el SGP?</vt:lpstr>
      <vt:lpstr>REQUISITOS PARA OBTENER LA PENSION</vt:lpstr>
      <vt:lpstr>COMO SE CALCULA EL MONTO DE LA PENSION  El artículo 21 de la ley 100 de 1993 establece en que el Ingreso Base de Liquidación (IBL) salario base para calcular la pensión será el promedio de los salarios reportados en los últimos 10 años. Dichos salarios deben ser actualizados hasta la fecha de causación de la pensión usando el índice de precios al consumidor ( IPC) certificado por el DANE anualmente. A esa base, se le aplica una tasa de reemplazo o porcentaje, que será el valor de la pensión.  INGRESO BASE DE LIQUIDACIÓN (IBL) Promedio de los salarios (I.B.C.) sobre los que se ha cotizado en los últimos diez (10) años, actualizado anualmente por el índice de precios al consumidor certificado por el DANE. Obtenido el I.B.L. se le debe aplicar un porcentaje como tasa de reemplazo.  TASA DE REEMPLAZO Este porcentaje es el resultante de la siguiente fórmula: r= 65,5% – (s*0,5%), s=IBL/SMMLV (del presente año)  El porcentaje que se obtiene es el básico, por las primeras 1300 semanas cotizadas. Cuando la persona tiene más de 1.300 semanas, por cada 50 adicionales se aumenta un 1,5% el porcentaje de tasa de reemplazo. Y para su cálculo se debe tomar el excedente de las semanas, es decir la diferencia entre las semanas cotizadas y las 1.300 semanas.  Ejemplo: si son 1800 semanas cotizadas, se toman las 1800 semanas y se les resta 1300, quedando 500 semanas. Este número se divide por  50. 500/50= 10 Es decir que quedan 10 grupos  de 50 semanas. 10 x 1,5% = 15%. Este porcentaje se debe  sumar al valor de la “ r” que se haya obtenido inicialmente. Ejemplo si el r era 65%+15%= 80%, esto significa que nos daría una tasa de reemplazo del 80%.  Nota: la tasa de reemplazo máxima es 80%</vt:lpstr>
      <vt:lpstr>TENER EN CUENTA…. A partir de la expedición de la Ley 2381 del 16 de julio de 2024 reforma pensional que empezaba  a regir  desde el 1 de Julio de 2025*,  se establece el sistema de Pilares cuyo objetivo es garantizar el amparo contra las contingencias derivadas de la vejez, la invalidez y la muerte mediante el reconocimiento de los derechos de las personas que cobije esta ley.  REGIMEN DE TRANSICION Aquellos aportantes que a fecha 1 de Julio de 2025, cumplan las siguientes condiciones, no les aplicara la Ley 2381 de 2024 y continuaran bajo las condiciones de la Ley 100 de 1993.   : 750 semanas o más , sin importar la edad   : 900 semanas o más, sin importar la edad</vt:lpstr>
      <vt:lpstr>SISTEMA DE PILARES (Ley 2381) </vt:lpstr>
      <vt:lpstr>COMO SE FINANCIA?  APORTES PRIMA MEDIA + AHORRO INDIVIDUAL + EQUIVALECIAS (BEPS, Ahorro Individual y Voluntario)    REQUISITOS:  </vt:lpstr>
      <vt:lpstr>Por qué deberías estar afiliado al sistema general de pensiones?</vt:lpstr>
      <vt:lpstr>Cuales son las Exclusiones en el Pago al SGP?</vt:lpstr>
      <vt:lpstr>Qué es el fondo de solidaridad pensional?</vt:lpstr>
      <vt:lpstr>TENER EN CUENTA…. Ojo pendiente refrma   A partir de la expedición de la Ley 2381 del 16 de julio de 2024, y que empieza a regir  desde el 1 de Julio de 2025, Para los independientes con  contratos de prestación de servicios o  contratista, el  empleador será el responsable de realizar la cotización al Sistema de Protección  Social Integral para la Vejez, invalidez y sobreviviente. El contratante asumirá  el porcentaje que le corresponde y descontará el porcentaje del salario y/o  honorarios a cargo del trabajador o contratista, en el momento del pago. Para los otros tipos de independientes los  aportes podrán ser realizados por terceros a favor del afiliado sin que tal hecho  implique por sí solo la existencia de una relación laboral, el trabajador independiente es el responsable de su propio pago. Requiere  reglamentario</vt:lpstr>
      <vt:lpstr>Prestaciones del SGP</vt:lpstr>
      <vt:lpstr>Las prestaciones económicas en pensiones son subsidios o pagos que se otorgan a las personas que cumplen con ciertos requisitos. Las principales son:</vt:lpstr>
      <vt:lpstr>Prestaciones</vt:lpstr>
      <vt:lpstr>Prestaciones</vt:lpstr>
      <vt:lpstr>Prestaciones</vt:lpstr>
      <vt:lpstr>Prestaciones</vt:lpstr>
      <vt:lpstr>Pensión familiar (RPM)</vt:lpstr>
      <vt:lpstr>Derechos del pensionado</vt:lpstr>
      <vt:lpstr>Derechos</vt:lpstr>
      <vt:lpstr>Capítulo 3 Sistema general de Salud</vt:lpstr>
      <vt:lpstr>Qué es el sistema general de salud?</vt:lpstr>
      <vt:lpstr>Qué objetivo tiene el sistema general de salud?</vt:lpstr>
      <vt:lpstr>Derecho fundamental a la salud</vt:lpstr>
      <vt:lpstr>Cómo está integrado el sistema general de salud?</vt:lpstr>
      <vt:lpstr>Características generales del sistema general en salud</vt:lpstr>
      <vt:lpstr>Actividad</vt:lpstr>
      <vt:lpstr>Tipos de regímenes del Sistema general de Salud</vt:lpstr>
      <vt:lpstr>Prestaciones económicas del Sistema general de Salud</vt:lpstr>
      <vt:lpstr>Prestaciones económicas del Sistema general de Salud</vt:lpstr>
      <vt:lpstr>Prestaciones económicas del Sistema general de Salud</vt:lpstr>
      <vt:lpstr>Quiénes deben afiliarse al Régimen Contributivo en Salud?</vt:lpstr>
      <vt:lpstr>Cómo me puedo afiliar?</vt:lpstr>
      <vt:lpstr>Cómo me puedo afiliar?</vt:lpstr>
      <vt:lpstr>Capítulo 4  Sistema de Riesgos Laborales</vt:lpstr>
      <vt:lpstr>Qué es el sistema general de riesgos laborales SGRL?</vt:lpstr>
      <vt:lpstr>Quienes  conforman el SGRL?</vt:lpstr>
      <vt:lpstr>Características</vt:lpstr>
      <vt:lpstr>AFILIACIÓN AL SISTEMA GENERAL DE RIESGOS LABORALES ​</vt:lpstr>
      <vt:lpstr>¿Quién debe afiliarse?</vt:lpstr>
      <vt:lpstr>¿Cómo se asigna el riesgo en la ARL? </vt:lpstr>
      <vt:lpstr>Presentación de PowerPoint</vt:lpstr>
      <vt:lpstr>Contingencias cubiertas  derivadas del trabajo</vt:lpstr>
      <vt:lpstr>Atención del accidente de trabajo / enfermedad laboral (ATEL)</vt:lpstr>
      <vt:lpstr>Prestaciones del Sistema general de riesgos laborales Generales Cubiertas</vt:lpstr>
      <vt:lpstr>Presentación de PowerPoint</vt:lpstr>
      <vt:lpstr>Presentación de PowerPoint</vt:lpstr>
      <vt:lpstr>Capítulo   Subsidio familiar- Cajas de Compensación de Familiar</vt:lpstr>
      <vt:lpstr>Relación Sistema de Subsidio Familiar y Cajas de Compensación</vt:lpstr>
      <vt:lpstr>Qué son las Cajas de Compensación Familiar CCF?</vt:lpstr>
      <vt:lpstr>Servicios y beneficios que ofrecen las CCF</vt:lpstr>
      <vt:lpstr>¿Quién asume el pago de la caja de compensación?</vt:lpstr>
      <vt:lpstr>Presentación de PowerPoint</vt:lpstr>
      <vt:lpstr>Afiliación</vt:lpstr>
      <vt:lpstr>Capítulo 6  Aportes a Seguridad Social  Trabajadores Independientes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¿Qué es un rentistas de capital?</vt:lpstr>
      <vt:lpstr>¿Qué responsabilidad tiene el trabajador INDEPENDIENTE? </vt:lpstr>
      <vt:lpstr>Vamos a  recordar lo visto:</vt:lpstr>
      <vt:lpstr>Glosario</vt:lpstr>
      <vt:lpstr>Glosario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Propuesta de curso en SGSS</dc:title>
  <dc:creator>Andrés Felipe</dc:creator>
  <cp:lastModifiedBy>Mauricio Mazo Bedoya</cp:lastModifiedBy>
  <cp:revision>106</cp:revision>
  <dcterms:modified xsi:type="dcterms:W3CDTF">2025-09-29T14:47:57Z</dcterms:modified>
</cp:coreProperties>
</file>