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1" r:id="rId2"/>
  </p:sldMasterIdLst>
  <p:notesMasterIdLst>
    <p:notesMasterId r:id="rId14"/>
  </p:notesMasterIdLst>
  <p:handoutMasterIdLst>
    <p:handoutMasterId r:id="rId15"/>
  </p:handoutMasterIdLst>
  <p:sldIdLst>
    <p:sldId id="520" r:id="rId3"/>
    <p:sldId id="554" r:id="rId4"/>
    <p:sldId id="552" r:id="rId5"/>
    <p:sldId id="553" r:id="rId6"/>
    <p:sldId id="558" r:id="rId7"/>
    <p:sldId id="534" r:id="rId8"/>
    <p:sldId id="551" r:id="rId9"/>
    <p:sldId id="559" r:id="rId10"/>
    <p:sldId id="555" r:id="rId11"/>
    <p:sldId id="556" r:id="rId12"/>
    <p:sldId id="264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766363"/>
    <a:srgbClr val="FFF5EA"/>
    <a:srgbClr val="00324D"/>
    <a:srgbClr val="FF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2" autoAdjust="0"/>
    <p:restoredTop sz="86369"/>
  </p:normalViewPr>
  <p:slideViewPr>
    <p:cSldViewPr snapToGrid="0">
      <p:cViewPr varScale="1">
        <p:scale>
          <a:sx n="92" d="100"/>
          <a:sy n="92" d="100"/>
        </p:scale>
        <p:origin x="235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06C58E-460D-4A4B-B0C2-1191B9D14FCB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3755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0498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5830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9956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763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3701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9931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2633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9547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3526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32859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70756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59330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, Chat o mensaje de texto&#10;&#10;Descripción generada automáticamente">
            <a:extLst>
              <a:ext uri="{FF2B5EF4-FFF2-40B4-BE49-F238E27FC236}">
                <a16:creationId xmlns:a16="http://schemas.microsoft.com/office/drawing/2014/main" id="{8987D83F-23BF-6E1C-F821-A9C5E95EB4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8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2/02/2026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499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3" r:id="rId11"/>
    <p:sldLayoutId id="2147483705" r:id="rId12"/>
    <p:sldLayoutId id="214748370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BA78CD7A-9E86-4BA3-8C23-539E15944821}"/>
              </a:ext>
            </a:extLst>
          </p:cNvPr>
          <p:cNvSpPr/>
          <p:nvPr/>
        </p:nvSpPr>
        <p:spPr>
          <a:xfrm>
            <a:off x="1926288" y="4005968"/>
            <a:ext cx="9860450" cy="991785"/>
          </a:xfrm>
          <a:prstGeom prst="rect">
            <a:avLst/>
          </a:prstGeom>
          <a:solidFill>
            <a:schemeClr val="bg1">
              <a:lumMod val="9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s-CO" sz="2000" b="1" dirty="0">
                <a:solidFill>
                  <a:schemeClr val="tx1"/>
                </a:solidFill>
              </a:rPr>
              <a:t>Centro Nacional de Asistencia Técnica a la Industria – ASTIN</a:t>
            </a:r>
          </a:p>
          <a:p>
            <a:pPr lvl="0"/>
            <a:r>
              <a:rPr lang="es-CO" sz="2000" b="1" dirty="0">
                <a:solidFill>
                  <a:schemeClr val="tx1"/>
                </a:solidFill>
              </a:rPr>
              <a:t>Programa de formación: 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4C67D00-057E-43D2-B897-3FA5E41D4D02}"/>
              </a:ext>
            </a:extLst>
          </p:cNvPr>
          <p:cNvSpPr txBox="1"/>
          <p:nvPr/>
        </p:nvSpPr>
        <p:spPr>
          <a:xfrm>
            <a:off x="1158845" y="1983326"/>
            <a:ext cx="10154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ES" sz="2000"/>
              <a:t>Creación de la tienda de ropa online "Moda 4.0" en Medellín</a:t>
            </a:r>
            <a:endParaRPr lang="es-CO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4266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8D396-5E2C-74F4-D875-7E3AAB85B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8F99BAA-53E0-17AB-800A-3BC55AA9E74B}"/>
              </a:ext>
            </a:extLst>
          </p:cNvPr>
          <p:cNvSpPr txBox="1"/>
          <p:nvPr/>
        </p:nvSpPr>
        <p:spPr>
          <a:xfrm>
            <a:off x="2264909" y="359229"/>
            <a:ext cx="7058706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CO"/>
            </a:defPPr>
            <a:lvl1pPr lvl="0" algn="ctr" defTabSz="457200">
              <a:defRPr sz="2800" b="1">
                <a:solidFill>
                  <a:schemeClr val="bg1"/>
                </a:solidFill>
                <a:cs typeface="Calibri"/>
              </a:defRPr>
            </a:lvl1pPr>
          </a:lstStyle>
          <a:p>
            <a:pPr algn="l"/>
            <a:r>
              <a:rPr lang="es-ES"/>
              <a:t> Personas involucradas en el proyecto </a:t>
            </a:r>
            <a:endParaRPr lang="es-CO" dirty="0"/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C8DB0638-1340-81CD-0F65-8B1E1B5222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185259"/>
              </p:ext>
            </p:extLst>
          </p:nvPr>
        </p:nvGraphicFramePr>
        <p:xfrm>
          <a:off x="599089" y="1732992"/>
          <a:ext cx="10993821" cy="468249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406269">
                  <a:extLst>
                    <a:ext uri="{9D8B030D-6E8A-4147-A177-3AD203B41FA5}">
                      <a16:colId xmlns:a16="http://schemas.microsoft.com/office/drawing/2014/main" val="3982466809"/>
                    </a:ext>
                  </a:extLst>
                </a:gridCol>
                <a:gridCol w="1496104">
                  <a:extLst>
                    <a:ext uri="{9D8B030D-6E8A-4147-A177-3AD203B41FA5}">
                      <a16:colId xmlns:a16="http://schemas.microsoft.com/office/drawing/2014/main" val="2709836496"/>
                    </a:ext>
                  </a:extLst>
                </a:gridCol>
                <a:gridCol w="1460938">
                  <a:extLst>
                    <a:ext uri="{9D8B030D-6E8A-4147-A177-3AD203B41FA5}">
                      <a16:colId xmlns:a16="http://schemas.microsoft.com/office/drawing/2014/main" val="196292594"/>
                    </a:ext>
                  </a:extLst>
                </a:gridCol>
                <a:gridCol w="1229710">
                  <a:extLst>
                    <a:ext uri="{9D8B030D-6E8A-4147-A177-3AD203B41FA5}">
                      <a16:colId xmlns:a16="http://schemas.microsoft.com/office/drawing/2014/main" val="3049773034"/>
                    </a:ext>
                  </a:extLst>
                </a:gridCol>
                <a:gridCol w="1061545">
                  <a:extLst>
                    <a:ext uri="{9D8B030D-6E8A-4147-A177-3AD203B41FA5}">
                      <a16:colId xmlns:a16="http://schemas.microsoft.com/office/drawing/2014/main" val="1006757172"/>
                    </a:ext>
                  </a:extLst>
                </a:gridCol>
                <a:gridCol w="1376855">
                  <a:extLst>
                    <a:ext uri="{9D8B030D-6E8A-4147-A177-3AD203B41FA5}">
                      <a16:colId xmlns:a16="http://schemas.microsoft.com/office/drawing/2014/main" val="2077861966"/>
                    </a:ext>
                  </a:extLst>
                </a:gridCol>
                <a:gridCol w="1429407">
                  <a:extLst>
                    <a:ext uri="{9D8B030D-6E8A-4147-A177-3AD203B41FA5}">
                      <a16:colId xmlns:a16="http://schemas.microsoft.com/office/drawing/2014/main" val="1754808985"/>
                    </a:ext>
                  </a:extLst>
                </a:gridCol>
                <a:gridCol w="1240221">
                  <a:extLst>
                    <a:ext uri="{9D8B030D-6E8A-4147-A177-3AD203B41FA5}">
                      <a16:colId xmlns:a16="http://schemas.microsoft.com/office/drawing/2014/main" val="4292143930"/>
                    </a:ext>
                  </a:extLst>
                </a:gridCol>
                <a:gridCol w="1292772">
                  <a:extLst>
                    <a:ext uri="{9D8B030D-6E8A-4147-A177-3AD203B41FA5}">
                      <a16:colId xmlns:a16="http://schemas.microsoft.com/office/drawing/2014/main" val="1105385964"/>
                    </a:ext>
                  </a:extLst>
                </a:gridCol>
              </a:tblGrid>
              <a:tr h="140496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Nº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Nombre del involucrado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Rol / Cargo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Organización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Tipo de involucrado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Expectativas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Posible impacto en el proyecto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Estrategia de comunicación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Responsable de la relación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86849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Equipo de desarrollo web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Desarrollador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Moda 4.0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Interno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effectLst/>
                        </a:rPr>
                        <a:t>Crear una página estable y fácil de usar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effectLst/>
                        </a:rPr>
                        <a:t>Garantiza la experiencia de compra confiable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Reuniones técnicas, informes de avance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Líder de TI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4502501"/>
                  </a:ext>
                </a:extLst>
              </a:tr>
              <a:tr h="168977"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Investigadores de mercado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Investigador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Consultora externa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Externo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effectLst/>
                        </a:rPr>
                        <a:t>Analizar tendencias y hábitos de consumo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effectLst/>
                        </a:rPr>
                        <a:t>Aporta información para tomar decisiones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Reportes, presentaciones periódicas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Gerente de proyecto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45805842"/>
                  </a:ext>
                </a:extLst>
              </a:tr>
              <a:tr h="168977"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Inversionistas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Financiador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Aliados estratégicos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Externo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>
                          <a:effectLst/>
                        </a:rPr>
                        <a:t>Retorno de inversión y crecimiento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effectLst/>
                        </a:rPr>
                        <a:t>Posibilitan expansión y sostenibilidad financiera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Reportes financieros, reuniones trimestrales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Gerente general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6321229"/>
                  </a:ext>
                </a:extLst>
              </a:tr>
              <a:tr h="168977"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Diseñadores locales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Proveedores (rol cercano a investigador de moda)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>
                          <a:effectLst/>
                        </a:rPr>
                        <a:t>Talleres y marcas de Medellín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Externo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>
                          <a:effectLst/>
                        </a:rPr>
                        <a:t>Espacio para mostrar y vender sus productos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Diferenciación y valor cultural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Reuniones, correo electrónico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Gerente de alianzas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8573965"/>
                  </a:ext>
                </a:extLst>
              </a:tr>
              <a:tr h="168977"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Clientes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 dirty="0">
                          <a:effectLst/>
                        </a:rPr>
                        <a:t>Usuario final (rol cercano a investigador de experiencia)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Público general de Medellín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Externo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>
                          <a:effectLst/>
                        </a:rPr>
                        <a:t>Ropa moderna, precios accesibles, entregas rápidas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>
                          <a:effectLst/>
                        </a:rPr>
                        <a:t>Alta aceptación o rechazo del servicio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200">
                          <a:effectLst/>
                        </a:rPr>
                        <a:t>Redes sociales, página web, WhatsApp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effectLst/>
                        </a:rPr>
                        <a:t>Equipo de atención al cliente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1465181"/>
                  </a:ext>
                </a:extLst>
              </a:tr>
              <a:tr h="168977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49239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1081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A01EB75E-8874-42DD-11A3-2D5CA1D238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2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>
            <a:extLst>
              <a:ext uri="{FF2B5EF4-FFF2-40B4-BE49-F238E27FC236}">
                <a16:creationId xmlns:a16="http://schemas.microsoft.com/office/drawing/2014/main" id="{3E452197-BCCC-4EC9-8CC3-D1C241A26301}"/>
              </a:ext>
            </a:extLst>
          </p:cNvPr>
          <p:cNvSpPr/>
          <p:nvPr/>
        </p:nvSpPr>
        <p:spPr>
          <a:xfrm>
            <a:off x="4654580" y="591948"/>
            <a:ext cx="2982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/>
            <a:r>
              <a:rPr lang="es-CO" sz="2800" b="1" dirty="0">
                <a:solidFill>
                  <a:schemeClr val="bg1"/>
                </a:solidFill>
                <a:cs typeface="Calibri"/>
              </a:rPr>
              <a:t>PRESENTADO POR:</a:t>
            </a:r>
            <a:endParaRPr lang="es-ES" sz="2800" b="1" dirty="0">
              <a:solidFill>
                <a:schemeClr val="bg1"/>
              </a:solidFill>
              <a:cs typeface="Calibri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F3E4BB0-65E1-E913-3846-D66C8CED2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457826"/>
              </p:ext>
            </p:extLst>
          </p:nvPr>
        </p:nvGraphicFramePr>
        <p:xfrm>
          <a:off x="1796145" y="2547258"/>
          <a:ext cx="8980715" cy="240030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624697">
                  <a:extLst>
                    <a:ext uri="{9D8B030D-6E8A-4147-A177-3AD203B41FA5}">
                      <a16:colId xmlns:a16="http://schemas.microsoft.com/office/drawing/2014/main" val="2199634129"/>
                    </a:ext>
                  </a:extLst>
                </a:gridCol>
                <a:gridCol w="3543212">
                  <a:extLst>
                    <a:ext uri="{9D8B030D-6E8A-4147-A177-3AD203B41FA5}">
                      <a16:colId xmlns:a16="http://schemas.microsoft.com/office/drawing/2014/main" val="1135356229"/>
                    </a:ext>
                  </a:extLst>
                </a:gridCol>
                <a:gridCol w="1812806">
                  <a:extLst>
                    <a:ext uri="{9D8B030D-6E8A-4147-A177-3AD203B41FA5}">
                      <a16:colId xmlns:a16="http://schemas.microsoft.com/office/drawing/2014/main" val="1787952421"/>
                    </a:ext>
                  </a:extLst>
                </a:gridCol>
              </a:tblGrid>
              <a:tr h="600076">
                <a:tc>
                  <a:txBody>
                    <a:bodyPr/>
                    <a:lstStyle/>
                    <a:p>
                      <a:r>
                        <a:rPr lang="es-CO" sz="2400" dirty="0"/>
                        <a:t>NOMBRE  COMPLETO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400" dirty="0"/>
                        <a:t>NOMBRE DEL PROGRAMA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400" dirty="0"/>
                        <a:t>FICHA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449254"/>
                  </a:ext>
                </a:extLst>
              </a:tr>
              <a:tr h="600076">
                <a:tc>
                  <a:txBody>
                    <a:bodyPr/>
                    <a:lstStyle/>
                    <a:p>
                      <a:r>
                        <a:rPr lang="es-ES" dirty="0"/>
                        <a:t>Andrés Felipe Giraldo Ovalle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Desarrollo Multimedia y Web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2977129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5674350"/>
                  </a:ext>
                </a:extLst>
              </a:tr>
              <a:tr h="600076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710965"/>
                  </a:ext>
                </a:extLst>
              </a:tr>
              <a:tr h="600076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3637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009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C0E235D9-376C-43DD-B55A-C8F5C96F676C}"/>
              </a:ext>
            </a:extLst>
          </p:cNvPr>
          <p:cNvSpPr/>
          <p:nvPr/>
        </p:nvSpPr>
        <p:spPr>
          <a:xfrm>
            <a:off x="3526354" y="549799"/>
            <a:ext cx="513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s-CO" sz="2800" b="1" dirty="0">
                <a:solidFill>
                  <a:schemeClr val="bg1"/>
                </a:solidFill>
                <a:cs typeface="Calibri"/>
              </a:rPr>
              <a:t>Enfoque del proyecto productivo 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B29345D0-6D82-732B-3193-4F013D4F4A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709161"/>
              </p:ext>
            </p:extLst>
          </p:nvPr>
        </p:nvGraphicFramePr>
        <p:xfrm>
          <a:off x="1819429" y="2752634"/>
          <a:ext cx="9022743" cy="266845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007581">
                  <a:extLst>
                    <a:ext uri="{9D8B030D-6E8A-4147-A177-3AD203B41FA5}">
                      <a16:colId xmlns:a16="http://schemas.microsoft.com/office/drawing/2014/main" val="1251490722"/>
                    </a:ext>
                  </a:extLst>
                </a:gridCol>
                <a:gridCol w="3007581">
                  <a:extLst>
                    <a:ext uri="{9D8B030D-6E8A-4147-A177-3AD203B41FA5}">
                      <a16:colId xmlns:a16="http://schemas.microsoft.com/office/drawing/2014/main" val="1048315574"/>
                    </a:ext>
                  </a:extLst>
                </a:gridCol>
                <a:gridCol w="3007581">
                  <a:extLst>
                    <a:ext uri="{9D8B030D-6E8A-4147-A177-3AD203B41FA5}">
                      <a16:colId xmlns:a16="http://schemas.microsoft.com/office/drawing/2014/main" val="4092653696"/>
                    </a:ext>
                  </a:extLst>
                </a:gridCol>
              </a:tblGrid>
              <a:tr h="1689572">
                <a:tc rowSpan="2">
                  <a:txBody>
                    <a:bodyPr/>
                    <a:lstStyle/>
                    <a:p>
                      <a:pPr algn="ctr"/>
                      <a:endParaRPr lang="es-CO" sz="2800" dirty="0"/>
                    </a:p>
                    <a:p>
                      <a:pPr algn="ctr"/>
                      <a:r>
                        <a:rPr lang="es-CO" sz="2800" dirty="0"/>
                        <a:t>ENFOQUE DEL PROYECTO PRODUCTIVO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400" dirty="0"/>
                        <a:t>Proyecto productivo bajo enforque empresarial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2400" dirty="0"/>
                        <a:t>Proyecto productivo bajo enfoque I+D+I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52836"/>
                  </a:ext>
                </a:extLst>
              </a:tr>
              <a:tr h="978879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2519051"/>
                  </a:ext>
                </a:extLst>
              </a:tr>
            </a:tbl>
          </a:graphicData>
        </a:graphic>
      </p:graphicFrame>
      <p:sp>
        <p:nvSpPr>
          <p:cNvPr id="3" name="Elipse 2">
            <a:extLst>
              <a:ext uri="{FF2B5EF4-FFF2-40B4-BE49-F238E27FC236}">
                <a16:creationId xmlns:a16="http://schemas.microsoft.com/office/drawing/2014/main" id="{295E3178-0125-05DF-D91A-46ED764B77F5}"/>
              </a:ext>
            </a:extLst>
          </p:cNvPr>
          <p:cNvSpPr/>
          <p:nvPr/>
        </p:nvSpPr>
        <p:spPr>
          <a:xfrm>
            <a:off x="6014964" y="4603951"/>
            <a:ext cx="631671" cy="5232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9BB23076-7F7C-4FBB-18D7-2B3CE6BF7722}"/>
              </a:ext>
            </a:extLst>
          </p:cNvPr>
          <p:cNvSpPr/>
          <p:nvPr/>
        </p:nvSpPr>
        <p:spPr>
          <a:xfrm>
            <a:off x="9285215" y="4620280"/>
            <a:ext cx="631671" cy="5232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X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7449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9650DD85-C1A8-CFEE-3E37-9CAAD14F743F}"/>
              </a:ext>
            </a:extLst>
          </p:cNvPr>
          <p:cNvSpPr txBox="1"/>
          <p:nvPr/>
        </p:nvSpPr>
        <p:spPr>
          <a:xfrm>
            <a:off x="2230891" y="362634"/>
            <a:ext cx="910181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CO"/>
            </a:defPPr>
            <a:lvl1pPr defTabSz="457200">
              <a:defRPr sz="2800" b="1">
                <a:solidFill>
                  <a:schemeClr val="bg1"/>
                </a:solidFill>
                <a:cs typeface="Calibri"/>
              </a:defRPr>
            </a:lvl1pPr>
          </a:lstStyle>
          <a:p>
            <a:r>
              <a:rPr lang="es-ES" sz="3200" dirty="0"/>
              <a:t>Descripción detallada del proyecto </a:t>
            </a:r>
            <a:endParaRPr lang="es-CO" sz="3200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9DEB8F77-4AF3-4BC1-8777-C58CAB7CE4E6}"/>
              </a:ext>
            </a:extLst>
          </p:cNvPr>
          <p:cNvSpPr/>
          <p:nvPr/>
        </p:nvSpPr>
        <p:spPr>
          <a:xfrm>
            <a:off x="1360714" y="2253343"/>
            <a:ext cx="10058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Moda 4.0 será una tienda de ropa por internet pensada para la gente de Medellín. La idea es que las personas puedan comprar ropa moderna y de buena calidad sin tener que salir de casa, usando su celular o computador.</a:t>
            </a:r>
          </a:p>
          <a:p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La tienda ofrecerá diferentes estilos: ropa casual, deportiva y formal, con precios accesibles. Además, tendrá entregas rápidas en la ciudad y municipios cercanos, para que los clientes reciban sus pedidos en poco tiempo.</a:t>
            </a:r>
          </a:p>
          <a:p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Un punto importante es que Moda 4.0 apoyará a </a:t>
            </a: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marcas locales y sostenibles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, dando espacio a diseñadores de Medellín y promoviendo productos hechos de manera responsable.</a:t>
            </a:r>
          </a:p>
          <a:p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En resumen, Moda 4.0 busca ser más que una tienda: quiere ser un espacio digital donde la moda, la tecnología y la rapidez se juntan para ofrecer una experiencia de compra fácil, confiable y cercana a la cultura de Medellín.</a:t>
            </a:r>
          </a:p>
        </p:txBody>
      </p:sp>
    </p:spTree>
    <p:extLst>
      <p:ext uri="{BB962C8B-B14F-4D97-AF65-F5344CB8AC3E}">
        <p14:creationId xmlns:p14="http://schemas.microsoft.com/office/powerpoint/2010/main" val="2942590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116C6-307A-19B4-619E-FB2A84172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3354700-164F-79DB-B9E5-8890E36A9277}"/>
              </a:ext>
            </a:extLst>
          </p:cNvPr>
          <p:cNvSpPr txBox="1"/>
          <p:nvPr/>
        </p:nvSpPr>
        <p:spPr>
          <a:xfrm>
            <a:off x="1612447" y="424543"/>
            <a:ext cx="85929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CO"/>
            </a:defPPr>
            <a:lvl1pPr defTabSz="457200">
              <a:defRPr sz="3200" b="1">
                <a:solidFill>
                  <a:schemeClr val="bg1"/>
                </a:solidFill>
                <a:cs typeface="Calibri"/>
              </a:defRPr>
            </a:lvl1pPr>
          </a:lstStyle>
          <a:p>
            <a:r>
              <a:rPr lang="es-ES" dirty="0"/>
              <a:t>Tecnologías clave del proyecto de I+D+i propuesto</a:t>
            </a:r>
            <a:endParaRPr lang="es-CO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1A22FD9-3183-4F0C-9057-5A634606F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171" y="2256513"/>
            <a:ext cx="11691257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CO" altLang="es-CO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Página web</a:t>
            </a:r>
            <a:r>
              <a:rPr lang="es-ES" dirty="0"/>
              <a:t> : el espacio principal donde los clientes podrán ver la ropa, elegir y comprar.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Pasarela de pagos segura</a:t>
            </a: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sistemas como </a:t>
            </a:r>
            <a:r>
              <a:rPr kumimoji="0" lang="es-CO" altLang="es-CO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Nequi</a:t>
            </a: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es-CO" altLang="es-CO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Daviplata</a:t>
            </a: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o tarjetas para pagar de forma rápida y confiable.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Sistema de inventario</a:t>
            </a: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un programa que ayuda a saber cuánta ropa hay disponible y cuándo reponerla.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Mensajería y entregas</a:t>
            </a: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integración con empresas locales para llevar los pedidos a la casa del cliente.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Redes sociales</a:t>
            </a: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uso de Instagram, Facebook y </a:t>
            </a:r>
            <a:r>
              <a:rPr kumimoji="0" lang="es-CO" altLang="es-CO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TikTok</a:t>
            </a: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para mostrar la ropa, hacer publicidad y atraer compradores.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Atención al cliente en línea</a:t>
            </a: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 chat en la página o WhatsApp para resolver dudas y dar soporte inmediato.</a:t>
            </a:r>
          </a:p>
        </p:txBody>
      </p:sp>
    </p:spTree>
    <p:extLst>
      <p:ext uri="{BB962C8B-B14F-4D97-AF65-F5344CB8AC3E}">
        <p14:creationId xmlns:p14="http://schemas.microsoft.com/office/powerpoint/2010/main" val="3332423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>
            <a:extLst>
              <a:ext uri="{FF2B5EF4-FFF2-40B4-BE49-F238E27FC236}">
                <a16:creationId xmlns:a16="http://schemas.microsoft.com/office/drawing/2014/main" id="{3E452197-BCCC-4EC9-8CC3-D1C241A26301}"/>
              </a:ext>
            </a:extLst>
          </p:cNvPr>
          <p:cNvSpPr/>
          <p:nvPr/>
        </p:nvSpPr>
        <p:spPr>
          <a:xfrm>
            <a:off x="1529684" y="443176"/>
            <a:ext cx="7949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/>
            <a:r>
              <a:rPr lang="es-ES" sz="3200" b="1" dirty="0">
                <a:solidFill>
                  <a:schemeClr val="bg1"/>
                </a:solidFill>
                <a:cs typeface="Calibri"/>
              </a:rPr>
              <a:t>Necesidad que atiende o satisface el proyecto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FF72809-6EB5-4529-8ADA-316126ED50BF}"/>
              </a:ext>
            </a:extLst>
          </p:cNvPr>
          <p:cNvSpPr/>
          <p:nvPr/>
        </p:nvSpPr>
        <p:spPr>
          <a:xfrm>
            <a:off x="424544" y="2136339"/>
            <a:ext cx="118436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/>
              <a:t>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Necesidad que atiende o satisface el proyecto</a:t>
            </a:r>
          </a:p>
          <a:p>
            <a:endParaRPr lang="es-E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Facilita el acceso a moda actual sin necesidad de desplazarse físicamente.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Responde a la creciente demanda de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compras online seguras y rápidas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en Medellín.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Atiende la necesidad de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personalización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en la experiencia de compra (tallas, estilos, recomendaciones).</a:t>
            </a:r>
          </a:p>
          <a:p>
            <a:pPr>
              <a:buFont typeface="Arial" panose="020B0604020202020204" pitchFamily="34" charset="0"/>
              <a:buChar char="•"/>
            </a:pP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Conecta consumidores con </a:t>
            </a:r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marcas locales sostenibles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, promoviendo la economía regional.</a:t>
            </a:r>
          </a:p>
        </p:txBody>
      </p:sp>
    </p:spTree>
    <p:extLst>
      <p:ext uri="{BB962C8B-B14F-4D97-AF65-F5344CB8AC3E}">
        <p14:creationId xmlns:p14="http://schemas.microsoft.com/office/powerpoint/2010/main" val="2355256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C0E235D9-376C-43DD-B55A-C8F5C96F676C}"/>
              </a:ext>
            </a:extLst>
          </p:cNvPr>
          <p:cNvSpPr/>
          <p:nvPr/>
        </p:nvSpPr>
        <p:spPr>
          <a:xfrm>
            <a:off x="919841" y="304870"/>
            <a:ext cx="96284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es-ES" sz="3200" b="1" dirty="0">
                <a:solidFill>
                  <a:schemeClr val="bg1"/>
                </a:solidFill>
                <a:cs typeface="Calibri"/>
              </a:rPr>
              <a:t>Productos y/o procesos a impactar con el proyecto de I+D+i </a:t>
            </a:r>
            <a:endParaRPr lang="es-CO" sz="3200" b="1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2313F88-76C6-4114-B965-63820AC2207C}"/>
              </a:ext>
            </a:extLst>
          </p:cNvPr>
          <p:cNvSpPr/>
          <p:nvPr/>
        </p:nvSpPr>
        <p:spPr>
          <a:xfrm>
            <a:off x="1219200" y="1711128"/>
            <a:ext cx="10635342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b="1" dirty="0"/>
          </a:p>
          <a:p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Productos a impactar</a:t>
            </a:r>
          </a:p>
          <a:p>
            <a:endParaRPr lang="es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Ropa casual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camisetas, jeans, blusas.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Ropa deportiva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sudaderas, leggins, camisetas deportivas.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Ropa formal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camisas, vestidos, pantalones elegantes.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Accesorios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bolsos, gorras, cinturones.</a:t>
            </a:r>
          </a:p>
          <a:p>
            <a:pPr>
              <a:buFont typeface="Arial" panose="020B0604020202020204" pitchFamily="34" charset="0"/>
              <a:buChar char="•"/>
            </a:pP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Procesos a impactar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Venta de ropa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ahora se hará por internet, no solo en tiendas físicas.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Entrega de pedidos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la ropa llegará directamente a la casa del cliente.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Publicidad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se hará principalmente en redes sociales para llegar a más personas.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Atención al cliente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se dará soporte rápido por chat o WhatsApp.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Inventario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se controlará con un sistema para saber qué prendas están disponibles.</a:t>
            </a:r>
          </a:p>
        </p:txBody>
      </p:sp>
    </p:spTree>
    <p:extLst>
      <p:ext uri="{BB962C8B-B14F-4D97-AF65-F5344CB8AC3E}">
        <p14:creationId xmlns:p14="http://schemas.microsoft.com/office/powerpoint/2010/main" val="2320850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2A5F4-9729-9AF2-A9CC-CCD46F6F2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>
            <a:extLst>
              <a:ext uri="{FF2B5EF4-FFF2-40B4-BE49-F238E27FC236}">
                <a16:creationId xmlns:a16="http://schemas.microsoft.com/office/drawing/2014/main" id="{8D04F43A-F611-2053-832F-9B92AACE97D4}"/>
              </a:ext>
            </a:extLst>
          </p:cNvPr>
          <p:cNvSpPr/>
          <p:nvPr/>
        </p:nvSpPr>
        <p:spPr>
          <a:xfrm>
            <a:off x="1397744" y="396006"/>
            <a:ext cx="9396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es-ES" sz="2800" b="1" dirty="0">
                <a:solidFill>
                  <a:schemeClr val="bg1"/>
                </a:solidFill>
                <a:cs typeface="Calibri"/>
              </a:rPr>
              <a:t>METODOLOGÍA 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7437603-A120-4C69-AD89-EED45A673389}"/>
              </a:ext>
            </a:extLst>
          </p:cNvPr>
          <p:cNvSpPr/>
          <p:nvPr/>
        </p:nvSpPr>
        <p:spPr>
          <a:xfrm>
            <a:off x="914400" y="2460170"/>
            <a:ext cx="99604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Metodología</a:t>
            </a:r>
          </a:p>
          <a:p>
            <a:endParaRPr lang="es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Etapa de investigación: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 análisis de mercado y benchmarking de competidores.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Diseño y desarrollo: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 creación de la plataforma digital y pruebas piloto con usuarios.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Implementación: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 lanzamiento progresivo con campañas de marketing digital.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Evaluación continua: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 uso de métricas (</a:t>
            </a:r>
            <a:r>
              <a:rPr lang="es-ES" sz="2000" dirty="0" err="1">
                <a:latin typeface="Arial" panose="020B0604020202020204" pitchFamily="34" charset="0"/>
                <a:cs typeface="Arial" panose="020B0604020202020204" pitchFamily="34" charset="0"/>
              </a:rPr>
              <a:t>KPIs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) como tasa de conversión, satisfacción del cliente y tiempos de entrega.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Mejora continua: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 retroalimentación de clientes y actualización tecnológica constante.</a:t>
            </a:r>
          </a:p>
        </p:txBody>
      </p:sp>
    </p:spTree>
    <p:extLst>
      <p:ext uri="{BB962C8B-B14F-4D97-AF65-F5344CB8AC3E}">
        <p14:creationId xmlns:p14="http://schemas.microsoft.com/office/powerpoint/2010/main" val="3768206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E6283-270E-3B6F-2D6E-9467B81C8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>
            <a:extLst>
              <a:ext uri="{FF2B5EF4-FFF2-40B4-BE49-F238E27FC236}">
                <a16:creationId xmlns:a16="http://schemas.microsoft.com/office/drawing/2014/main" id="{99BE7BEB-D238-4D63-5F0C-9B2448366119}"/>
              </a:ext>
            </a:extLst>
          </p:cNvPr>
          <p:cNvSpPr/>
          <p:nvPr/>
        </p:nvSpPr>
        <p:spPr>
          <a:xfrm>
            <a:off x="1053774" y="232720"/>
            <a:ext cx="93965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es-ES" sz="2800" b="1" dirty="0">
                <a:solidFill>
                  <a:schemeClr val="bg1"/>
                </a:solidFill>
                <a:cs typeface="Calibri"/>
              </a:rPr>
              <a:t>Componente innovador, diferenciador o grado de novedad del proyecto I+D+I (frente a La competencia)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112BF2-1808-42B0-A782-38D06C3AD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599" y="1927788"/>
            <a:ext cx="11440887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Recomendaciones personalizadas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el sistema sugiere prendas y combinaciones según gustos, tallas y compras anteriores, haciendo la experiencia más práctica.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Entrega rápida en Medellín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alianzas con mensajerías locales para que los pedidos lleguen en menos de 24–48 horas.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Apoyo a marcas locales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dar espacio a diseñadores y productores de Medellín, impulsando la moda hecha en la ciudad.</a:t>
            </a:r>
            <a:endParaRPr lang="es-ES" alt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ES" altLang="es-CO" sz="2000" b="1" dirty="0">
                <a:latin typeface="Arial" panose="020B0604020202020204" pitchFamily="34" charset="0"/>
                <a:cs typeface="Arial" panose="020B0604020202020204" pitchFamily="34" charset="0"/>
              </a:rPr>
              <a:t>Comunidad digital</a:t>
            </a:r>
            <a:r>
              <a:rPr lang="es-ES" altLang="es-CO" sz="2000" dirty="0">
                <a:latin typeface="Arial" panose="020B0604020202020204" pitchFamily="34" charset="0"/>
                <a:cs typeface="Arial" panose="020B0604020202020204" pitchFamily="34" charset="0"/>
              </a:rPr>
              <a:t>: un espacio donde los clientes pueden compartir fotos, opiniones y estilos, creando cercanía con la marca.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ES" altLang="es-CO" sz="2000" b="1" dirty="0">
                <a:latin typeface="Arial" panose="020B0604020202020204" pitchFamily="34" charset="0"/>
                <a:cs typeface="Arial" panose="020B0604020202020204" pitchFamily="34" charset="0"/>
              </a:rPr>
              <a:t>Sostenibilidad</a:t>
            </a:r>
            <a:r>
              <a:rPr lang="es-ES" altLang="es-CO" sz="2000" dirty="0">
                <a:latin typeface="Arial" panose="020B0604020202020204" pitchFamily="34" charset="0"/>
                <a:cs typeface="Arial" panose="020B0604020202020204" pitchFamily="34" charset="0"/>
              </a:rPr>
              <a:t>: inclusión de productos hechos con materiales responsables y procesos amigables con el medio ambiente.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s-ES" sz="2000" b="1" dirty="0">
                <a:latin typeface="Arial" panose="020B0604020202020204" pitchFamily="34" charset="0"/>
                <a:cs typeface="Arial" panose="020B0604020202020204" pitchFamily="34" charset="0"/>
              </a:rPr>
              <a:t>Atención cercana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: soporte directo por WhatsApp o chat, lo que genera confianza y rapidez en la comunicación.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5436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3931</TotalTime>
  <Words>971</Words>
  <Application>Microsoft Office PowerPoint</Application>
  <PresentationFormat>Panorámica</PresentationFormat>
  <Paragraphs>140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Tema de Office</vt:lpstr>
      <vt:lpstr>2_Tema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>ASTIN</Manager>
  <Company>ASTIN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>ASTIN</dc:subject>
  <dc:creator>ASTIN</dc:creator>
  <cp:keywords>ASTIN</cp:keywords>
  <cp:lastModifiedBy>Oscar Orlando Gonzalez Correa</cp:lastModifiedBy>
  <cp:revision>65</cp:revision>
  <dcterms:created xsi:type="dcterms:W3CDTF">2020-10-01T23:51:28Z</dcterms:created>
  <dcterms:modified xsi:type="dcterms:W3CDTF">2026-02-02T16:57:42Z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2025-08-06T19:51:23Z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b72423d5-ad55-429e-9468-9f50a2ada615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