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embeddedFontLs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ExtraBold" panose="00000900000000000000" pitchFamily="2" charset="0"/>
      <p:bold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gKhodh4hbnVAP/l77e/lk6iedM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8c480c400d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3" name="Google Shape;213;g38c480c400d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8c480c400d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2" name="Google Shape;222;g38c480c400d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0" name="Google Shape;23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5" name="Google Shape;12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7" name="Google Shape;13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6" name="Google Shape;16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3" name="Google Shape;18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8c480c400d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1" name="Google Shape;201;g38c480c400d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8c480c400d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7" name="Google Shape;207;g38c480c400d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mailto:calidad@cucuta.gov.co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calidad@cucuta.gov.co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73695" y="1822118"/>
            <a:ext cx="9144000" cy="12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B40105"/>
              </a:buClr>
              <a:buSzPts val="4800"/>
              <a:buFont typeface="Montserrat ExtraBold"/>
              <a:buNone/>
            </a:pPr>
            <a:r>
              <a:rPr lang="es-MX" sz="4700" b="1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Medición y Seguimiento de Indicadores de Gestión</a:t>
            </a:r>
            <a:endParaRPr sz="4700">
              <a:solidFill>
                <a:srgbClr val="B4010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5333374"/>
            <a:ext cx="9144000" cy="1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MX" sz="18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Equipo de Calidad</a:t>
            </a:r>
            <a:endParaRPr sz="18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endParaRPr sz="18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MX" sz="17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SUBSECRETARÍA DE PROYECCIÓN SOCIOECONÓMICA - SECRETARÍA DE </a:t>
            </a:r>
            <a:endParaRPr sz="1700" b="1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MX" sz="17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PLANEACIÓN Y DESARROLLO TERRITORIAL</a:t>
            </a:r>
            <a:endParaRPr sz="2300"/>
          </a:p>
          <a:p>
            <a:pPr marL="0" lvl="0" indent="0" algn="ctr" rtl="0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>
                <a:srgbClr val="0563C1"/>
              </a:buClr>
              <a:buSzPts val="2400"/>
              <a:buNone/>
            </a:pPr>
            <a:endParaRPr/>
          </a:p>
          <a:p>
            <a:pPr marL="0" lvl="0" indent="0" algn="ctr" rtl="0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>
                <a:srgbClr val="0563C1"/>
              </a:buClr>
              <a:buSzPts val="2400"/>
              <a:buNone/>
            </a:pPr>
            <a:r>
              <a:rPr lang="es-MX" sz="2200" u="sng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calidad@cucuta.gov.co</a:t>
            </a:r>
            <a:endParaRPr sz="2200" b="1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45291" y="317909"/>
            <a:ext cx="2501417" cy="126002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 txBox="1"/>
          <p:nvPr/>
        </p:nvSpPr>
        <p:spPr>
          <a:xfrm>
            <a:off x="2491094" y="3268609"/>
            <a:ext cx="73092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40105"/>
              </a:buClr>
              <a:buSzPts val="2400"/>
              <a:buFont typeface="Montserrat"/>
              <a:buNone/>
            </a:pPr>
            <a:r>
              <a:rPr lang="es-MX" sz="2300" b="1" i="0" u="none" strike="noStrike" cap="none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U</a:t>
            </a:r>
            <a:r>
              <a:rPr lang="es-MX" sz="23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na herramienta para la mejora continua</a:t>
            </a:r>
            <a:endParaRPr sz="2300" b="0" i="0" u="none" strike="noStrike" cap="none">
              <a:solidFill>
                <a:srgbClr val="B4010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8" name="Google Shape;88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10125" y="3799597"/>
            <a:ext cx="2971749" cy="1376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8c480c400d_0_61"/>
          <p:cNvSpPr/>
          <p:nvPr/>
        </p:nvSpPr>
        <p:spPr>
          <a:xfrm>
            <a:off x="1466850" y="1717675"/>
            <a:ext cx="3238500" cy="591300"/>
          </a:xfrm>
          <a:prstGeom prst="roundRect">
            <a:avLst>
              <a:gd name="adj" fmla="val 16667"/>
            </a:avLst>
          </a:prstGeom>
          <a:solidFill>
            <a:srgbClr val="B4010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g38c480c400d_0_61"/>
          <p:cNvSpPr txBox="1"/>
          <p:nvPr/>
        </p:nvSpPr>
        <p:spPr>
          <a:xfrm>
            <a:off x="1466850" y="906050"/>
            <a:ext cx="9948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MX" sz="3000" b="1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¿Y si el resultado es Rojo?</a:t>
            </a:r>
            <a:endParaRPr sz="3100" b="1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17" name="Google Shape;217;g38c480c400d_0_61"/>
          <p:cNvSpPr txBox="1"/>
          <p:nvPr/>
        </p:nvSpPr>
        <p:spPr>
          <a:xfrm>
            <a:off x="1466850" y="1771325"/>
            <a:ext cx="4267200" cy="43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MX"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Plan de Mejora</a:t>
            </a:r>
            <a:endParaRPr sz="34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8" name="Google Shape;218;g38c480c400d_0_61"/>
          <p:cNvSpPr txBox="1"/>
          <p:nvPr/>
        </p:nvSpPr>
        <p:spPr>
          <a:xfrm>
            <a:off x="1466853" y="2764450"/>
            <a:ext cx="5810400" cy="198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200" b="1">
                <a:latin typeface="Montserrat"/>
                <a:ea typeface="Montserrat"/>
                <a:cs typeface="Montserrat"/>
                <a:sym typeface="Montserrat"/>
              </a:rPr>
              <a:t>Paso 1:</a:t>
            </a:r>
            <a:r>
              <a:rPr lang="es-MX" sz="2200">
                <a:latin typeface="Montserrat"/>
                <a:ea typeface="Montserrat"/>
                <a:cs typeface="Montserrat"/>
                <a:sym typeface="Montserrat"/>
              </a:rPr>
              <a:t> Identificar el Hallazgo: 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200" b="1">
                <a:latin typeface="Montserrat"/>
                <a:ea typeface="Montserrat"/>
                <a:cs typeface="Montserrat"/>
                <a:sym typeface="Montserrat"/>
              </a:rPr>
              <a:t>Paso 2: </a:t>
            </a:r>
            <a:r>
              <a:rPr lang="es-MX" sz="2200">
                <a:latin typeface="Montserrat"/>
                <a:ea typeface="Montserrat"/>
                <a:cs typeface="Montserrat"/>
                <a:sym typeface="Montserrat"/>
              </a:rPr>
              <a:t>Análisis de Causa-Raíz: 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200" b="1">
                <a:latin typeface="Montserrat"/>
                <a:ea typeface="Montserrat"/>
                <a:cs typeface="Montserrat"/>
                <a:sym typeface="Montserrat"/>
              </a:rPr>
              <a:t>Paso 3: </a:t>
            </a:r>
            <a:r>
              <a:rPr lang="es-MX" sz="2200">
                <a:latin typeface="Montserrat"/>
                <a:ea typeface="Montserrat"/>
                <a:cs typeface="Montserrat"/>
                <a:sym typeface="Montserrat"/>
              </a:rPr>
              <a:t>Plan de Acción: 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200" b="1">
                <a:latin typeface="Montserrat"/>
                <a:ea typeface="Montserrat"/>
                <a:cs typeface="Montserrat"/>
                <a:sym typeface="Montserrat"/>
              </a:rPr>
              <a:t>Paso 4: </a:t>
            </a:r>
            <a:r>
              <a:rPr lang="es-MX" sz="2200">
                <a:latin typeface="Montserrat"/>
                <a:ea typeface="Montserrat"/>
                <a:cs typeface="Montserrat"/>
                <a:sym typeface="Montserrat"/>
              </a:rPr>
              <a:t>Verificación de Eficacia: 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9" name="Google Shape;219;g38c480c400d_0_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29651" y="2208425"/>
            <a:ext cx="2476350" cy="217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g38c480c400d_0_75"/>
          <p:cNvPicPr preferRelativeResize="0"/>
          <p:nvPr/>
        </p:nvPicPr>
        <p:blipFill rotWithShape="1">
          <a:blip r:embed="rId4">
            <a:alphaModFix/>
          </a:blip>
          <a:srcRect t="8857" b="19998"/>
          <a:stretch/>
        </p:blipFill>
        <p:spPr>
          <a:xfrm>
            <a:off x="323850" y="1859325"/>
            <a:ext cx="4000500" cy="2846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38c480c400d_0_75"/>
          <p:cNvSpPr txBox="1"/>
          <p:nvPr/>
        </p:nvSpPr>
        <p:spPr>
          <a:xfrm>
            <a:off x="858547" y="607470"/>
            <a:ext cx="105573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MX" sz="4000" b="1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Roles y Responsabilidades</a:t>
            </a:r>
            <a:endParaRPr sz="3600" b="1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26" name="Google Shape;226;g38c480c400d_0_75"/>
          <p:cNvSpPr txBox="1"/>
          <p:nvPr/>
        </p:nvSpPr>
        <p:spPr>
          <a:xfrm>
            <a:off x="3581400" y="1742125"/>
            <a:ext cx="78345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1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Líderes de Proceso / Enlaces de Calidad:</a:t>
            </a:r>
            <a:r>
              <a:rPr lang="es-MX" sz="2100" b="1" i="0" u="none" strike="noStrike" cap="none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s-MX" sz="21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Definir, medir y reportar sus indicadores en la Ficha Técnica. Realizar el análisis inicial de resultados. Identificar desviaciones y proponer/ejecutar Planes de Mejora.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g38c480c400d_0_75"/>
          <p:cNvSpPr txBox="1"/>
          <p:nvPr/>
        </p:nvSpPr>
        <p:spPr>
          <a:xfrm>
            <a:off x="3581400" y="3249975"/>
            <a:ext cx="7834500" cy="19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1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Secretaría de Planeación en función de la Subsecretaría de Proyección Socioeconómica: </a:t>
            </a:r>
            <a:r>
              <a:rPr lang="es-MX" sz="21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Liderar y socializar la metodología en la entidad. Consolidar y validar la información de todas las dependencias. Analizar el desempeño global y presentar informe institucional. Apoyar y orientar a las dependencias en todo el ciclo.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3"/>
          <p:cNvSpPr txBox="1">
            <a:spLocks noGrp="1"/>
          </p:cNvSpPr>
          <p:nvPr>
            <p:ph type="ctrTitle"/>
          </p:nvPr>
        </p:nvSpPr>
        <p:spPr>
          <a:xfrm>
            <a:off x="1573695" y="2004643"/>
            <a:ext cx="9144000" cy="126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B40105"/>
              </a:buClr>
              <a:buSzPts val="4800"/>
              <a:buFont typeface="Montserrat ExtraBold"/>
              <a:buNone/>
            </a:pPr>
            <a:r>
              <a:rPr lang="es-MX" sz="4800" b="1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¡Muchas gracias por su cálida participación!</a:t>
            </a:r>
            <a:endParaRPr sz="4800">
              <a:solidFill>
                <a:srgbClr val="B4010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233" name="Google Shape;23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45291" y="317909"/>
            <a:ext cx="2501417" cy="1260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13"/>
          <p:cNvSpPr txBox="1"/>
          <p:nvPr/>
        </p:nvSpPr>
        <p:spPr>
          <a:xfrm>
            <a:off x="2491118" y="4207139"/>
            <a:ext cx="7309153" cy="374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40105"/>
              </a:buClr>
              <a:buSzPts val="2400"/>
              <a:buFont typeface="Montserrat"/>
              <a:buNone/>
            </a:pPr>
            <a:r>
              <a:rPr lang="es-MX" sz="2400" b="1" i="0" u="none" strike="noStrike" cap="none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“La Calidad en la Alcaldía de San José de Cúcuta es un compromiso de todos”</a:t>
            </a:r>
            <a:endParaRPr sz="2400" b="0" i="0" u="none" strike="noStrike" cap="none">
              <a:solidFill>
                <a:srgbClr val="B4010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5" name="Google Shape;235;p13"/>
          <p:cNvSpPr txBox="1">
            <a:spLocks noGrp="1"/>
          </p:cNvSpPr>
          <p:nvPr>
            <p:ph type="subTitle" idx="1"/>
          </p:nvPr>
        </p:nvSpPr>
        <p:spPr>
          <a:xfrm>
            <a:off x="1524000" y="5333374"/>
            <a:ext cx="9144000" cy="1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MX" sz="18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Equipo de Calidad</a:t>
            </a:r>
            <a:endParaRPr sz="18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endParaRPr sz="18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MX" sz="17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SUBSECRETARÍA DE PROYECCIÓN SOCIOECONÓMICA - SECRETARÍA DE </a:t>
            </a:r>
            <a:endParaRPr sz="1700" b="1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MX" sz="17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PLANEACIÓN Y DESARROLLO TERRITORIAL</a:t>
            </a:r>
            <a:endParaRPr sz="2300"/>
          </a:p>
          <a:p>
            <a:pPr marL="0" lvl="0" indent="0" algn="ctr" rtl="0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>
                <a:srgbClr val="0563C1"/>
              </a:buClr>
              <a:buSzPts val="2400"/>
              <a:buNone/>
            </a:pPr>
            <a:endParaRPr sz="2300"/>
          </a:p>
          <a:p>
            <a:pPr marL="0" lvl="0" indent="0" algn="ctr" rtl="0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>
                <a:srgbClr val="0563C1"/>
              </a:buClr>
              <a:buSzPts val="2400"/>
              <a:buNone/>
            </a:pPr>
            <a:r>
              <a:rPr lang="es-MX" sz="2300" u="sng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calidad@cucuta.gov.co</a:t>
            </a:r>
            <a:endParaRPr sz="2300" b="1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oogle Shape;93;p2"/>
          <p:cNvGrpSpPr/>
          <p:nvPr/>
        </p:nvGrpSpPr>
        <p:grpSpPr>
          <a:xfrm>
            <a:off x="7825170" y="3471517"/>
            <a:ext cx="1895577" cy="1347937"/>
            <a:chOff x="974516" y="1885084"/>
            <a:chExt cx="2751201" cy="1347937"/>
          </a:xfrm>
        </p:grpSpPr>
        <p:sp>
          <p:nvSpPr>
            <p:cNvPr id="94" name="Google Shape;94;p2"/>
            <p:cNvSpPr/>
            <p:nvPr/>
          </p:nvSpPr>
          <p:spPr>
            <a:xfrm>
              <a:off x="1062239" y="1885084"/>
              <a:ext cx="2663478" cy="1246495"/>
            </a:xfrm>
            <a:prstGeom prst="roundRect">
              <a:avLst>
                <a:gd name="adj" fmla="val 16667"/>
              </a:avLst>
            </a:prstGeom>
            <a:solidFill>
              <a:srgbClr val="B40105"/>
            </a:solidFill>
            <a:ln>
              <a:noFill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974516" y="1986526"/>
              <a:ext cx="2663478" cy="124649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B40105"/>
              </a:solidFill>
              <a:prstDash val="dash"/>
              <a:miter lim="800000"/>
              <a:headEnd type="none" w="sm" len="sm"/>
              <a:tailEnd type="none" w="sm" len="sm"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6" name="Google Shape;96;p2"/>
          <p:cNvGrpSpPr/>
          <p:nvPr/>
        </p:nvGrpSpPr>
        <p:grpSpPr>
          <a:xfrm>
            <a:off x="6834795" y="1903328"/>
            <a:ext cx="1895526" cy="1347937"/>
            <a:chOff x="974516" y="1885084"/>
            <a:chExt cx="2751201" cy="1347937"/>
          </a:xfrm>
        </p:grpSpPr>
        <p:sp>
          <p:nvSpPr>
            <p:cNvPr id="97" name="Google Shape;97;p2"/>
            <p:cNvSpPr/>
            <p:nvPr/>
          </p:nvSpPr>
          <p:spPr>
            <a:xfrm>
              <a:off x="1062239" y="1885084"/>
              <a:ext cx="2663478" cy="1246495"/>
            </a:xfrm>
            <a:prstGeom prst="roundRect">
              <a:avLst>
                <a:gd name="adj" fmla="val 16667"/>
              </a:avLst>
            </a:prstGeom>
            <a:solidFill>
              <a:srgbClr val="B40105"/>
            </a:solidFill>
            <a:ln>
              <a:noFill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974516" y="1986526"/>
              <a:ext cx="2663478" cy="124649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B40105"/>
              </a:solidFill>
              <a:prstDash val="dash"/>
              <a:miter lim="800000"/>
              <a:headEnd type="none" w="sm" len="sm"/>
              <a:tailEnd type="none" w="sm" len="sm"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5079852" y="3471523"/>
            <a:ext cx="2479382" cy="1347937"/>
            <a:chOff x="974516" y="1885084"/>
            <a:chExt cx="2751201" cy="1347937"/>
          </a:xfrm>
        </p:grpSpPr>
        <p:sp>
          <p:nvSpPr>
            <p:cNvPr id="100" name="Google Shape;100;p2"/>
            <p:cNvSpPr/>
            <p:nvPr/>
          </p:nvSpPr>
          <p:spPr>
            <a:xfrm>
              <a:off x="1062239" y="1885084"/>
              <a:ext cx="2663478" cy="1246495"/>
            </a:xfrm>
            <a:prstGeom prst="roundRect">
              <a:avLst>
                <a:gd name="adj" fmla="val 16667"/>
              </a:avLst>
            </a:prstGeom>
            <a:solidFill>
              <a:srgbClr val="B40105"/>
            </a:solidFill>
            <a:ln>
              <a:noFill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974516" y="1986526"/>
              <a:ext cx="2663478" cy="124649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B40105"/>
              </a:solidFill>
              <a:prstDash val="dash"/>
              <a:miter lim="800000"/>
              <a:headEnd type="none" w="sm" len="sm"/>
              <a:tailEnd type="none" w="sm" len="sm"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2" name="Google Shape;102;p2"/>
          <p:cNvGrpSpPr/>
          <p:nvPr/>
        </p:nvGrpSpPr>
        <p:grpSpPr>
          <a:xfrm>
            <a:off x="9010550" y="1880371"/>
            <a:ext cx="2088353" cy="1347937"/>
            <a:chOff x="974516" y="1885084"/>
            <a:chExt cx="2751201" cy="1347937"/>
          </a:xfrm>
        </p:grpSpPr>
        <p:sp>
          <p:nvSpPr>
            <p:cNvPr id="103" name="Google Shape;103;p2"/>
            <p:cNvSpPr/>
            <p:nvPr/>
          </p:nvSpPr>
          <p:spPr>
            <a:xfrm>
              <a:off x="1062239" y="1885084"/>
              <a:ext cx="2663478" cy="1246495"/>
            </a:xfrm>
            <a:prstGeom prst="roundRect">
              <a:avLst>
                <a:gd name="adj" fmla="val 16667"/>
              </a:avLst>
            </a:prstGeom>
            <a:solidFill>
              <a:srgbClr val="B40105"/>
            </a:solidFill>
            <a:ln>
              <a:noFill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974516" y="1986526"/>
              <a:ext cx="2663478" cy="124649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B40105"/>
              </a:solidFill>
              <a:prstDash val="dash"/>
              <a:miter lim="800000"/>
              <a:headEnd type="none" w="sm" len="sm"/>
              <a:tailEnd type="none" w="sm" len="sm"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" name="Google Shape;105;p2"/>
          <p:cNvGrpSpPr/>
          <p:nvPr/>
        </p:nvGrpSpPr>
        <p:grpSpPr>
          <a:xfrm>
            <a:off x="2472514" y="3485819"/>
            <a:ext cx="1895577" cy="1347937"/>
            <a:chOff x="974516" y="1885084"/>
            <a:chExt cx="2751201" cy="1347937"/>
          </a:xfrm>
        </p:grpSpPr>
        <p:sp>
          <p:nvSpPr>
            <p:cNvPr id="106" name="Google Shape;106;p2"/>
            <p:cNvSpPr/>
            <p:nvPr/>
          </p:nvSpPr>
          <p:spPr>
            <a:xfrm>
              <a:off x="1062239" y="1885084"/>
              <a:ext cx="2663478" cy="1246495"/>
            </a:xfrm>
            <a:prstGeom prst="roundRect">
              <a:avLst>
                <a:gd name="adj" fmla="val 16667"/>
              </a:avLst>
            </a:prstGeom>
            <a:solidFill>
              <a:srgbClr val="B40105"/>
            </a:solidFill>
            <a:ln>
              <a:noFill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974516" y="1986526"/>
              <a:ext cx="2663478" cy="124649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B40105"/>
              </a:solidFill>
              <a:prstDash val="dash"/>
              <a:miter lim="800000"/>
              <a:headEnd type="none" w="sm" len="sm"/>
              <a:tailEnd type="none" w="sm" len="sm"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" name="Google Shape;108;p2"/>
          <p:cNvGrpSpPr/>
          <p:nvPr/>
        </p:nvGrpSpPr>
        <p:grpSpPr>
          <a:xfrm>
            <a:off x="4089514" y="1880192"/>
            <a:ext cx="2479382" cy="1347937"/>
            <a:chOff x="974516" y="1885084"/>
            <a:chExt cx="2751201" cy="1347937"/>
          </a:xfrm>
        </p:grpSpPr>
        <p:sp>
          <p:nvSpPr>
            <p:cNvPr id="109" name="Google Shape;109;p2"/>
            <p:cNvSpPr/>
            <p:nvPr/>
          </p:nvSpPr>
          <p:spPr>
            <a:xfrm>
              <a:off x="1062239" y="1885084"/>
              <a:ext cx="2663478" cy="1246495"/>
            </a:xfrm>
            <a:prstGeom prst="roundRect">
              <a:avLst>
                <a:gd name="adj" fmla="val 16667"/>
              </a:avLst>
            </a:prstGeom>
            <a:solidFill>
              <a:srgbClr val="B40105"/>
            </a:solidFill>
            <a:ln>
              <a:noFill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974516" y="1986526"/>
              <a:ext cx="2663478" cy="124649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B40105"/>
              </a:solidFill>
              <a:prstDash val="dash"/>
              <a:miter lim="800000"/>
              <a:headEnd type="none" w="sm" len="sm"/>
              <a:tailEnd type="none" w="sm" len="sm"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" name="Google Shape;111;p2"/>
          <p:cNvGrpSpPr/>
          <p:nvPr/>
        </p:nvGrpSpPr>
        <p:grpSpPr>
          <a:xfrm>
            <a:off x="974516" y="1885084"/>
            <a:ext cx="2751201" cy="1347937"/>
            <a:chOff x="974516" y="1885084"/>
            <a:chExt cx="2751201" cy="1347937"/>
          </a:xfrm>
        </p:grpSpPr>
        <p:sp>
          <p:nvSpPr>
            <p:cNvPr id="112" name="Google Shape;112;p2"/>
            <p:cNvSpPr/>
            <p:nvPr/>
          </p:nvSpPr>
          <p:spPr>
            <a:xfrm>
              <a:off x="1062239" y="1885084"/>
              <a:ext cx="2663478" cy="1246495"/>
            </a:xfrm>
            <a:prstGeom prst="roundRect">
              <a:avLst>
                <a:gd name="adj" fmla="val 16667"/>
              </a:avLst>
            </a:prstGeom>
            <a:solidFill>
              <a:srgbClr val="B40105"/>
            </a:solidFill>
            <a:ln>
              <a:noFill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974516" y="1986526"/>
              <a:ext cx="2663478" cy="124649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B40105"/>
              </a:solidFill>
              <a:prstDash val="dash"/>
              <a:miter lim="800000"/>
              <a:headEnd type="none" w="sm" len="sm"/>
              <a:tailEnd type="none" w="sm" len="sm"/>
            </a:ln>
            <a:effectLst>
              <a:outerShdw blurRad="50800" dist="38100" dir="13500000" algn="b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4" name="Google Shape;114;p2"/>
          <p:cNvSpPr/>
          <p:nvPr/>
        </p:nvSpPr>
        <p:spPr>
          <a:xfrm>
            <a:off x="5079850" y="958775"/>
            <a:ext cx="1595400" cy="636000"/>
          </a:xfrm>
          <a:prstGeom prst="roundRect">
            <a:avLst>
              <a:gd name="adj" fmla="val 17913"/>
            </a:avLst>
          </a:prstGeom>
          <a:solidFill>
            <a:srgbClr val="B4010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"/>
          <p:cNvSpPr txBox="1"/>
          <p:nvPr/>
        </p:nvSpPr>
        <p:spPr>
          <a:xfrm>
            <a:off x="5079850" y="106800"/>
            <a:ext cx="1595400" cy="15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endParaRPr sz="3400" b="1" dirty="0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s-MX" sz="3400" b="1" dirty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Ruta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/>
          <p:cNvSpPr txBox="1"/>
          <p:nvPr/>
        </p:nvSpPr>
        <p:spPr>
          <a:xfrm>
            <a:off x="1166328" y="1990344"/>
            <a:ext cx="24711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MX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Contexto Estratégico: ¿Por qué estamos aquí?</a:t>
            </a:r>
            <a:r>
              <a:rPr lang="es-MX" sz="15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4206435" y="2096608"/>
            <a:ext cx="23517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MX" sz="15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Conceptos Clave: Hablando el mismo idioma .</a:t>
            </a:r>
            <a:endParaRPr sz="1500" b="0" i="0" u="none" strike="noStrike" cap="non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2"/>
          <p:cNvSpPr txBox="1"/>
          <p:nvPr/>
        </p:nvSpPr>
        <p:spPr>
          <a:xfrm>
            <a:off x="6800637" y="1981251"/>
            <a:ext cx="19782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MX" sz="15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Documentos: Presentación de los documentos guía .</a:t>
            </a:r>
            <a:endParaRPr sz="1500" b="1" i="0" u="none" strike="noStrike" cap="non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9" name="Google Shape;119;p2"/>
          <p:cNvSpPr txBox="1"/>
          <p:nvPr/>
        </p:nvSpPr>
        <p:spPr>
          <a:xfrm>
            <a:off x="9148960" y="1981243"/>
            <a:ext cx="18117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MX" sz="1500" dirty="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El Ciclo de Mejora (PHVA): Nuestro método de trabajo.</a:t>
            </a:r>
            <a:endParaRPr sz="1500" b="1" i="0" u="none" strike="noStrike" cap="none" dirty="0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2"/>
          <p:cNvSpPr txBox="1"/>
          <p:nvPr/>
        </p:nvSpPr>
        <p:spPr>
          <a:xfrm>
            <a:off x="2471262" y="3703792"/>
            <a:ext cx="1961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MX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Ficha Técnica, paso a paso.</a:t>
            </a:r>
            <a:endParaRPr sz="15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" name="Google Shape;121;p2"/>
          <p:cNvSpPr txBox="1"/>
          <p:nvPr/>
        </p:nvSpPr>
        <p:spPr>
          <a:xfrm>
            <a:off x="5215381" y="3637600"/>
            <a:ext cx="22083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MX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Plan de Mejora, cuando las cosas no salen como se espera.</a:t>
            </a:r>
            <a:endParaRPr sz="15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"/>
          <p:cNvSpPr txBox="1"/>
          <p:nvPr/>
        </p:nvSpPr>
        <p:spPr>
          <a:xfrm>
            <a:off x="7975270" y="3581517"/>
            <a:ext cx="15954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MX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Roles y Responsabilidades: ¿Quién hace qué?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"/>
          <p:cNvSpPr/>
          <p:nvPr/>
        </p:nvSpPr>
        <p:spPr>
          <a:xfrm>
            <a:off x="1466850" y="1717675"/>
            <a:ext cx="4553100" cy="591300"/>
          </a:xfrm>
          <a:prstGeom prst="roundRect">
            <a:avLst>
              <a:gd name="adj" fmla="val 16667"/>
            </a:avLst>
          </a:prstGeom>
          <a:solidFill>
            <a:srgbClr val="B4010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3"/>
          <p:cNvSpPr txBox="1"/>
          <p:nvPr/>
        </p:nvSpPr>
        <p:spPr>
          <a:xfrm>
            <a:off x="1466850" y="906050"/>
            <a:ext cx="9948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MX" sz="3000" b="1" dirty="0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¿Por qué estamos aquí?</a:t>
            </a:r>
            <a:endParaRPr sz="3100" b="1" i="0" u="none" strike="noStrike" cap="none" dirty="0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1520800" y="1771338"/>
            <a:ext cx="4267200" cy="43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MX" sz="28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Contexto Estratégico</a:t>
            </a:r>
            <a:endParaRPr sz="3400" b="1" i="0" u="none" strike="noStrike" cap="none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" name="Google Shape;130;p3"/>
          <p:cNvSpPr txBox="1"/>
          <p:nvPr/>
        </p:nvSpPr>
        <p:spPr>
          <a:xfrm>
            <a:off x="1520809" y="2612015"/>
            <a:ext cx="9069600" cy="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ourier New"/>
              <a:buChar char="o"/>
            </a:pPr>
            <a:r>
              <a:rPr lang="es-MX" sz="24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Estandarizar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3"/>
          <p:cNvSpPr txBox="1"/>
          <p:nvPr/>
        </p:nvSpPr>
        <p:spPr>
          <a:xfrm>
            <a:off x="1520808" y="3188748"/>
            <a:ext cx="9069600" cy="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ourier New"/>
              <a:buChar char="o"/>
            </a:pPr>
            <a:r>
              <a:rPr lang="es-MX" sz="24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Mejorar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3"/>
          <p:cNvSpPr txBox="1"/>
          <p:nvPr/>
        </p:nvSpPr>
        <p:spPr>
          <a:xfrm>
            <a:off x="1520808" y="3765455"/>
            <a:ext cx="9069600" cy="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ourier New"/>
              <a:buChar char="o"/>
            </a:pPr>
            <a:r>
              <a:rPr lang="es-MX" sz="24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Decidir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3"/>
          <p:cNvSpPr txBox="1"/>
          <p:nvPr/>
        </p:nvSpPr>
        <p:spPr>
          <a:xfrm>
            <a:off x="1520807" y="4342175"/>
            <a:ext cx="9069600" cy="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ourier New"/>
              <a:buChar char="o"/>
            </a:pPr>
            <a:r>
              <a:rPr lang="es-MX" sz="24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Cumplir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56175" y="2117556"/>
            <a:ext cx="2622911" cy="26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"/>
          <p:cNvSpPr txBox="1"/>
          <p:nvPr/>
        </p:nvSpPr>
        <p:spPr>
          <a:xfrm>
            <a:off x="858547" y="607470"/>
            <a:ext cx="10557300" cy="63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MX" sz="4400" b="1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Conceptos clave</a:t>
            </a:r>
            <a:endParaRPr sz="4400" b="1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40" name="Google Shape;140;p4"/>
          <p:cNvSpPr txBox="1"/>
          <p:nvPr/>
        </p:nvSpPr>
        <p:spPr>
          <a:xfrm>
            <a:off x="1072160" y="1742113"/>
            <a:ext cx="9624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200" b="1" i="0" u="none" strike="noStrike" cap="none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Indicador de Gestión: </a:t>
            </a:r>
            <a:r>
              <a:rPr lang="es-MX" sz="2200" b="0" i="0" u="none" strike="noStrike" cap="none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Expresión cuantitativa que mide el avance hacia un objetivo.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4"/>
          <p:cNvSpPr txBox="1"/>
          <p:nvPr/>
        </p:nvSpPr>
        <p:spPr>
          <a:xfrm>
            <a:off x="1072159" y="2690277"/>
            <a:ext cx="9624000" cy="63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2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Línea Base: </a:t>
            </a:r>
            <a:r>
              <a:rPr lang="es-MX" sz="22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El punto de partida o valor inicial de un indicador. Sirve como referencia para medir el progreso.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4"/>
          <p:cNvSpPr txBox="1"/>
          <p:nvPr/>
        </p:nvSpPr>
        <p:spPr>
          <a:xfrm>
            <a:off x="1072158" y="3507822"/>
            <a:ext cx="9888600" cy="63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2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Meta: </a:t>
            </a:r>
            <a:r>
              <a:rPr lang="es-MX" sz="22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El valor numérico esperado que se busca alcanzar en un período definido.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4"/>
          <p:cNvSpPr txBox="1"/>
          <p:nvPr/>
        </p:nvSpPr>
        <p:spPr>
          <a:xfrm>
            <a:off x="1072158" y="4278698"/>
            <a:ext cx="9888600" cy="22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2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Umbral o Semáforo: </a:t>
            </a:r>
            <a:r>
              <a:rPr lang="es-MX" sz="22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Límites que permiten una interpretación visual y rápida del desempeño.</a:t>
            </a:r>
            <a:endParaRPr sz="22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82880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828800" marR="0" lvl="0" indent="-3683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ts val="2200"/>
              <a:buFont typeface="Montserrat"/>
              <a:buChar char="❏"/>
            </a:pPr>
            <a:r>
              <a:rPr lang="es-MX" sz="2200" b="1">
                <a:solidFill>
                  <a:srgbClr val="00FF00"/>
                </a:solidFill>
                <a:latin typeface="Montserrat"/>
                <a:ea typeface="Montserrat"/>
                <a:cs typeface="Montserrat"/>
                <a:sym typeface="Montserrat"/>
              </a:rPr>
              <a:t>Verde (Óptimo): </a:t>
            </a:r>
            <a:r>
              <a:rPr lang="es-MX" sz="22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&gt; 90%</a:t>
            </a:r>
            <a:endParaRPr sz="22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828800" marR="0" lvl="0" indent="-3683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200"/>
              <a:buFont typeface="Montserrat"/>
              <a:buChar char="❏"/>
            </a:pPr>
            <a:r>
              <a:rPr lang="es-MX" sz="2200" b="1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Amarillo (Alerta):</a:t>
            </a:r>
            <a:r>
              <a:rPr lang="es-MX" sz="2200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s-MX" sz="22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Entre 70% y 89.9%</a:t>
            </a:r>
            <a:endParaRPr sz="22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828800" marR="0" lvl="0" indent="-3683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Montserrat"/>
              <a:buChar char="❏"/>
            </a:pPr>
            <a:r>
              <a:rPr lang="es-MX" sz="22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Rojo (Crítico): </a:t>
            </a:r>
            <a:r>
              <a:rPr lang="es-MX" sz="2200" b="1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&lt; 70%</a:t>
            </a:r>
            <a:r>
              <a:rPr lang="es-MX" sz="22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 (se unifica el criterio del &lt;50%)</a:t>
            </a:r>
            <a:endParaRPr sz="2200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>
            <a:off x="3881550" y="2670150"/>
            <a:ext cx="7063200" cy="461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623591" y="936083"/>
            <a:ext cx="4797491" cy="617216"/>
          </a:xfrm>
          <a:prstGeom prst="roundRect">
            <a:avLst>
              <a:gd name="adj" fmla="val 17913"/>
            </a:avLst>
          </a:prstGeom>
          <a:solidFill>
            <a:srgbClr val="B4010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6"/>
          <p:cNvSpPr txBox="1"/>
          <p:nvPr/>
        </p:nvSpPr>
        <p:spPr>
          <a:xfrm>
            <a:off x="512575" y="403625"/>
            <a:ext cx="59703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endParaRPr sz="3400" b="1">
              <a:solidFill>
                <a:srgbClr val="B4010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s-MX" sz="3400" b="1" i="0" u="none" strike="noStrike" cap="none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 </a:t>
            </a:r>
            <a:r>
              <a:rPr lang="es-MX" sz="3400" b="1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Tipo de Indicador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6"/>
          <p:cNvSpPr txBox="1"/>
          <p:nvPr/>
        </p:nvSpPr>
        <p:spPr>
          <a:xfrm>
            <a:off x="5421103" y="1044588"/>
            <a:ext cx="5970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MX" sz="2000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¿Qué estamos midiendo realmente?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6"/>
          <p:cNvSpPr txBox="1"/>
          <p:nvPr/>
        </p:nvSpPr>
        <p:spPr>
          <a:xfrm>
            <a:off x="4077508" y="2667150"/>
            <a:ext cx="6979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MX" sz="24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Eficiencia. </a:t>
            </a:r>
            <a:r>
              <a:rPr lang="es-MX" sz="24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¿Cómo se usaron los recursos?  </a:t>
            </a:r>
            <a:endParaRPr sz="2400" b="1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" name="Google Shape;153;p6"/>
          <p:cNvSpPr/>
          <p:nvPr/>
        </p:nvSpPr>
        <p:spPr>
          <a:xfrm>
            <a:off x="3881550" y="3281300"/>
            <a:ext cx="7488300" cy="461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6"/>
          <p:cNvSpPr txBox="1"/>
          <p:nvPr/>
        </p:nvSpPr>
        <p:spPr>
          <a:xfrm>
            <a:off x="4077500" y="3278300"/>
            <a:ext cx="7488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MX" sz="24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Calidad. </a:t>
            </a:r>
            <a:r>
              <a:rPr lang="es-MX" sz="24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¿Qué tan satisfecho está el usuario?</a:t>
            </a:r>
            <a:endParaRPr sz="2400" b="1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" name="Google Shape;155;p6"/>
          <p:cNvSpPr/>
          <p:nvPr/>
        </p:nvSpPr>
        <p:spPr>
          <a:xfrm>
            <a:off x="3881564" y="3889482"/>
            <a:ext cx="6979200" cy="831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6"/>
          <p:cNvSpPr txBox="1"/>
          <p:nvPr/>
        </p:nvSpPr>
        <p:spPr>
          <a:xfrm>
            <a:off x="4077500" y="3886475"/>
            <a:ext cx="6670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MX" sz="24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Gestión Interna. </a:t>
            </a:r>
            <a:r>
              <a:rPr lang="es-MX" sz="24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¿Cómo se desempeñan nuestras operaciones?</a:t>
            </a:r>
            <a:endParaRPr sz="2400" b="1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6"/>
          <p:cNvSpPr/>
          <p:nvPr/>
        </p:nvSpPr>
        <p:spPr>
          <a:xfrm>
            <a:off x="3881600" y="4866950"/>
            <a:ext cx="6505800" cy="831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6"/>
          <p:cNvSpPr txBox="1"/>
          <p:nvPr/>
        </p:nvSpPr>
        <p:spPr>
          <a:xfrm>
            <a:off x="4094099" y="4866950"/>
            <a:ext cx="62934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MX" sz="24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Impacto. </a:t>
            </a:r>
            <a:r>
              <a:rPr lang="es-MX" sz="24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¿Cuál es el cambio real en la comunidad?</a:t>
            </a:r>
            <a:endParaRPr sz="2400" b="1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9" name="Google Shape;159;p6"/>
          <p:cNvSpPr/>
          <p:nvPr/>
        </p:nvSpPr>
        <p:spPr>
          <a:xfrm>
            <a:off x="3881550" y="2072500"/>
            <a:ext cx="6505800" cy="461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 txBox="1"/>
          <p:nvPr/>
        </p:nvSpPr>
        <p:spPr>
          <a:xfrm>
            <a:off x="4077502" y="2069525"/>
            <a:ext cx="7175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MX" sz="24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Eficacia. </a:t>
            </a:r>
            <a:r>
              <a:rPr lang="es-MX" sz="24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¿Se logró lo que se esperaba?</a:t>
            </a:r>
            <a:endParaRPr sz="2400" b="1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1" name="Google Shape;161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1056" y="3889478"/>
            <a:ext cx="485194" cy="485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47627" y="2655359"/>
            <a:ext cx="492050" cy="491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31378" y="3275882"/>
            <a:ext cx="465069" cy="466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5"/>
          <p:cNvSpPr/>
          <p:nvPr/>
        </p:nvSpPr>
        <p:spPr>
          <a:xfrm>
            <a:off x="666028" y="2509798"/>
            <a:ext cx="2990100" cy="1241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5"/>
          <p:cNvSpPr/>
          <p:nvPr/>
        </p:nvSpPr>
        <p:spPr>
          <a:xfrm>
            <a:off x="4358100" y="1023150"/>
            <a:ext cx="3500400" cy="679800"/>
          </a:xfrm>
          <a:prstGeom prst="roundRect">
            <a:avLst>
              <a:gd name="adj" fmla="val 17913"/>
            </a:avLst>
          </a:prstGeom>
          <a:solidFill>
            <a:srgbClr val="B4010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5"/>
          <p:cNvSpPr txBox="1"/>
          <p:nvPr/>
        </p:nvSpPr>
        <p:spPr>
          <a:xfrm>
            <a:off x="3921625" y="1062925"/>
            <a:ext cx="4411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s-MX" sz="3300" b="1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Documentos </a:t>
            </a:r>
            <a:endParaRPr sz="1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5"/>
          <p:cNvSpPr txBox="1"/>
          <p:nvPr/>
        </p:nvSpPr>
        <p:spPr>
          <a:xfrm>
            <a:off x="846458" y="2671416"/>
            <a:ext cx="2679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MX" sz="27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Procedimiento (DPE-PR-22)</a:t>
            </a:r>
            <a:r>
              <a:rPr lang="es-MX" sz="2700" b="1" i="0" u="none" strike="noStrike" cap="none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2700" b="1" i="0" u="none" strike="noStrike" cap="none">
              <a:solidFill>
                <a:srgbClr val="B4010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2" name="Google Shape;172;p5"/>
          <p:cNvSpPr/>
          <p:nvPr/>
        </p:nvSpPr>
        <p:spPr>
          <a:xfrm>
            <a:off x="3936536" y="2915932"/>
            <a:ext cx="434400" cy="434400"/>
          </a:xfrm>
          <a:prstGeom prst="plus">
            <a:avLst>
              <a:gd name="adj" fmla="val 34805"/>
            </a:avLst>
          </a:prstGeom>
          <a:solidFill>
            <a:srgbClr val="B4010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5"/>
          <p:cNvSpPr/>
          <p:nvPr/>
        </p:nvSpPr>
        <p:spPr>
          <a:xfrm>
            <a:off x="4645102" y="2509798"/>
            <a:ext cx="2990100" cy="1241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5"/>
          <p:cNvSpPr txBox="1"/>
          <p:nvPr/>
        </p:nvSpPr>
        <p:spPr>
          <a:xfrm>
            <a:off x="4781407" y="2506941"/>
            <a:ext cx="2679600" cy="12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MX" sz="25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Guía Metodológica (DPE-GU-03)</a:t>
            </a:r>
            <a:r>
              <a:rPr lang="es-MX" sz="2500" b="1" i="0" u="none" strike="noStrike" cap="none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2500" b="1" i="0" u="none" strike="noStrike" cap="none">
              <a:solidFill>
                <a:srgbClr val="B4010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" name="Google Shape;175;p5"/>
          <p:cNvSpPr/>
          <p:nvPr/>
        </p:nvSpPr>
        <p:spPr>
          <a:xfrm>
            <a:off x="8535968" y="2509798"/>
            <a:ext cx="2990100" cy="1241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5"/>
          <p:cNvSpPr txBox="1"/>
          <p:nvPr/>
        </p:nvSpPr>
        <p:spPr>
          <a:xfrm>
            <a:off x="8716398" y="2486616"/>
            <a:ext cx="26796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MX" sz="26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Formato Ficha Técnica (DPE-FO-73)</a:t>
            </a:r>
            <a:endParaRPr sz="2600" b="1" i="0" u="none" strike="noStrike" cap="none">
              <a:solidFill>
                <a:srgbClr val="B4010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" name="Google Shape;177;p5"/>
          <p:cNvSpPr/>
          <p:nvPr/>
        </p:nvSpPr>
        <p:spPr>
          <a:xfrm>
            <a:off x="7871505" y="2907046"/>
            <a:ext cx="434400" cy="434400"/>
          </a:xfrm>
          <a:prstGeom prst="plus">
            <a:avLst>
              <a:gd name="adj" fmla="val 34805"/>
            </a:avLst>
          </a:prstGeom>
          <a:solidFill>
            <a:srgbClr val="B4010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5"/>
          <p:cNvSpPr/>
          <p:nvPr/>
        </p:nvSpPr>
        <p:spPr>
          <a:xfrm>
            <a:off x="3936530" y="4603021"/>
            <a:ext cx="434400" cy="434400"/>
          </a:xfrm>
          <a:prstGeom prst="plus">
            <a:avLst>
              <a:gd name="adj" fmla="val 34805"/>
            </a:avLst>
          </a:prstGeom>
          <a:solidFill>
            <a:srgbClr val="B4010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5"/>
          <p:cNvSpPr/>
          <p:nvPr/>
        </p:nvSpPr>
        <p:spPr>
          <a:xfrm>
            <a:off x="4645102" y="4199673"/>
            <a:ext cx="2990100" cy="1241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5"/>
          <p:cNvSpPr txBox="1"/>
          <p:nvPr/>
        </p:nvSpPr>
        <p:spPr>
          <a:xfrm>
            <a:off x="4800357" y="4196816"/>
            <a:ext cx="2679600" cy="12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MX" sz="25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Formato Plan de Mejora (DPE-FO-60)</a:t>
            </a:r>
            <a:endParaRPr sz="2500" b="1" i="0" u="none" strike="noStrike" cap="none">
              <a:solidFill>
                <a:srgbClr val="B4010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1313" y="2701913"/>
            <a:ext cx="2369374" cy="2369375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7"/>
          <p:cNvSpPr txBox="1"/>
          <p:nvPr/>
        </p:nvSpPr>
        <p:spPr>
          <a:xfrm>
            <a:off x="2088451" y="880488"/>
            <a:ext cx="8015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s-MX" sz="3400" b="1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Ciclo de Gestión (PHVA)</a:t>
            </a:r>
            <a:r>
              <a:rPr lang="es-MX" sz="3400" b="1" i="0" u="none" strike="noStrike" cap="none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7"/>
          <p:cNvSpPr/>
          <p:nvPr/>
        </p:nvSpPr>
        <p:spPr>
          <a:xfrm>
            <a:off x="5122750" y="1915725"/>
            <a:ext cx="1952700" cy="612000"/>
          </a:xfrm>
          <a:prstGeom prst="roundRect">
            <a:avLst>
              <a:gd name="adj" fmla="val 17913"/>
            </a:avLst>
          </a:prstGeom>
          <a:solidFill>
            <a:srgbClr val="B4010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7"/>
          <p:cNvSpPr txBox="1"/>
          <p:nvPr/>
        </p:nvSpPr>
        <p:spPr>
          <a:xfrm>
            <a:off x="5010738" y="2021616"/>
            <a:ext cx="217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MX" sz="2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PLANEAR</a:t>
            </a:r>
            <a:endParaRPr sz="20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9" name="Google Shape;189;p7"/>
          <p:cNvSpPr/>
          <p:nvPr/>
        </p:nvSpPr>
        <p:spPr>
          <a:xfrm>
            <a:off x="7542825" y="3702921"/>
            <a:ext cx="2292300" cy="615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7"/>
          <p:cNvSpPr txBox="1"/>
          <p:nvPr/>
        </p:nvSpPr>
        <p:spPr>
          <a:xfrm>
            <a:off x="7467225" y="3903270"/>
            <a:ext cx="244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MX" sz="20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HACER </a:t>
            </a:r>
            <a:endParaRPr sz="2000" b="1" i="0" u="none" strike="noStrike" cap="none">
              <a:solidFill>
                <a:srgbClr val="B4010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1" name="Google Shape;191;p7"/>
          <p:cNvSpPr/>
          <p:nvPr/>
        </p:nvSpPr>
        <p:spPr>
          <a:xfrm>
            <a:off x="5188907" y="5245497"/>
            <a:ext cx="2057400" cy="609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7"/>
          <p:cNvSpPr txBox="1"/>
          <p:nvPr/>
        </p:nvSpPr>
        <p:spPr>
          <a:xfrm>
            <a:off x="5188911" y="5381088"/>
            <a:ext cx="2057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MX" sz="20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VERIFICAR</a:t>
            </a:r>
            <a:endParaRPr sz="2000" b="1" i="0" u="none" strike="noStrike" cap="none">
              <a:solidFill>
                <a:srgbClr val="B4010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7"/>
          <p:cNvSpPr/>
          <p:nvPr/>
        </p:nvSpPr>
        <p:spPr>
          <a:xfrm>
            <a:off x="2882206" y="3704735"/>
            <a:ext cx="1875000" cy="612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B40105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7"/>
          <p:cNvSpPr txBox="1"/>
          <p:nvPr/>
        </p:nvSpPr>
        <p:spPr>
          <a:xfrm>
            <a:off x="2450511" y="3913754"/>
            <a:ext cx="2738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MX" sz="2000" b="1">
                <a:solidFill>
                  <a:srgbClr val="B40105"/>
                </a:solidFill>
                <a:latin typeface="Montserrat"/>
                <a:ea typeface="Montserrat"/>
                <a:cs typeface="Montserrat"/>
                <a:sym typeface="Montserrat"/>
              </a:rPr>
              <a:t>ACTUAR</a:t>
            </a:r>
            <a:endParaRPr sz="2000" b="1" i="0" u="none" strike="noStrike" cap="none">
              <a:solidFill>
                <a:srgbClr val="B4010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5" name="Google Shape;195;p7"/>
          <p:cNvSpPr/>
          <p:nvPr/>
        </p:nvSpPr>
        <p:spPr>
          <a:xfrm rot="-8447032">
            <a:off x="7449803" y="2668913"/>
            <a:ext cx="453431" cy="116355"/>
          </a:xfrm>
          <a:prstGeom prst="leftArrow">
            <a:avLst>
              <a:gd name="adj1" fmla="val 42305"/>
              <a:gd name="adj2" fmla="val 73081"/>
            </a:avLst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7"/>
          <p:cNvSpPr/>
          <p:nvPr/>
        </p:nvSpPr>
        <p:spPr>
          <a:xfrm rot="-3196901">
            <a:off x="7449705" y="4837093"/>
            <a:ext cx="453602" cy="116400"/>
          </a:xfrm>
          <a:prstGeom prst="leftArrow">
            <a:avLst>
              <a:gd name="adj1" fmla="val 42305"/>
              <a:gd name="adj2" fmla="val 73081"/>
            </a:avLst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7"/>
          <p:cNvSpPr/>
          <p:nvPr/>
        </p:nvSpPr>
        <p:spPr>
          <a:xfrm rot="3104563">
            <a:off x="4108003" y="4837093"/>
            <a:ext cx="453493" cy="116431"/>
          </a:xfrm>
          <a:prstGeom prst="leftArrow">
            <a:avLst>
              <a:gd name="adj1" fmla="val 42305"/>
              <a:gd name="adj2" fmla="val 73081"/>
            </a:avLst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7"/>
          <p:cNvSpPr/>
          <p:nvPr/>
        </p:nvSpPr>
        <p:spPr>
          <a:xfrm rot="8454720">
            <a:off x="4506849" y="2674440"/>
            <a:ext cx="453431" cy="116355"/>
          </a:xfrm>
          <a:prstGeom prst="leftArrow">
            <a:avLst>
              <a:gd name="adj1" fmla="val 42305"/>
              <a:gd name="adj2" fmla="val 73081"/>
            </a:avLst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8c480c400d_0_45"/>
          <p:cNvSpPr txBox="1"/>
          <p:nvPr/>
        </p:nvSpPr>
        <p:spPr>
          <a:xfrm>
            <a:off x="858547" y="607470"/>
            <a:ext cx="10557300" cy="5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MX" sz="3800" b="1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Ficha técnica del Indicador</a:t>
            </a:r>
            <a:endParaRPr sz="3800" b="1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204" name="Google Shape;204;g38c480c400d_0_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17113" y="1681926"/>
            <a:ext cx="6557775" cy="311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8c480c400d_0_86"/>
          <p:cNvSpPr txBox="1"/>
          <p:nvPr/>
        </p:nvSpPr>
        <p:spPr>
          <a:xfrm>
            <a:off x="858547" y="607470"/>
            <a:ext cx="10557300" cy="5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MX" sz="3800" b="1">
                <a:solidFill>
                  <a:srgbClr val="B401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Ficha técnica del Indicador</a:t>
            </a:r>
            <a:endParaRPr sz="3800" b="1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210" name="Google Shape;210;g38c480c400d_0_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75250" y="1434275"/>
            <a:ext cx="5441500" cy="479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493</Words>
  <Application>Microsoft Office PowerPoint</Application>
  <PresentationFormat>Panorámica</PresentationFormat>
  <Paragraphs>75</Paragraphs>
  <Slides>12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Montserrat ExtraBold</vt:lpstr>
      <vt:lpstr>Courier New</vt:lpstr>
      <vt:lpstr>Montserrat</vt:lpstr>
      <vt:lpstr>Arial</vt:lpstr>
      <vt:lpstr>Calibri</vt:lpstr>
      <vt:lpstr>Tema de Office</vt:lpstr>
      <vt:lpstr>Medición y Seguimiento de Indicadores de Gestión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¡Muchas gracias por su cálida participación!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Medición y Seguimiento de Indicadores de Gestión</dc:title>
  <dc:creator>Gemelos</dc:creator>
  <cp:lastModifiedBy>pmn66</cp:lastModifiedBy>
  <cp:revision>1</cp:revision>
  <dcterms:modified xsi:type="dcterms:W3CDTF">2026-03-12T15:22:55Z</dcterms:modified>
</cp:coreProperties>
</file>