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67" autoAdjust="0"/>
    <p:restoredTop sz="94660"/>
  </p:normalViewPr>
  <p:slideViewPr>
    <p:cSldViewPr snapToGrid="0">
      <p:cViewPr varScale="1">
        <p:scale>
          <a:sx n="59" d="100"/>
          <a:sy n="59" d="100"/>
        </p:scale>
        <p:origin x="84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1E700B27-DE4C-4B9E-BB11-B9027034A00F}" type="datetimeFigureOut">
              <a:rPr lang="en-US" dirty="0"/>
              <a:pPr/>
              <a:t>5/14/2025</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40F4739-9812-4A9F-890D-2AD6BA5F6EE8}" type="datetimeFigureOut">
              <a:rPr lang="en-US" dirty="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8845AC5-A3F8-44AA-BA8F-596CDCC976D3}"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s-ES"/>
              <a:t>Haga clic para modificar el estilo de título del patrón</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C873B183-A821-4095-A363-9EC968635539}"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74D01B4-0AA5-45E6-B2E6-5FA4078AEBCF}"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147335C-0450-40D7-8612-B3203BED4F28}" type="datetimeFigureOut">
              <a:rPr lang="en-US" dirty="0"/>
              <a:t>5/14/2025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246A105-2A1C-4284-B4EA-07CF89B1A393}" type="datetimeFigureOut">
              <a:rPr lang="en-US" dirty="0"/>
              <a:t>5/14/2025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0DBE609-F3F2-45E6-BD6A-E03A8C86C1AE}"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A24AD68-089C-4467-A8F3-EA2BBCA6B44E}"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5C51FCE-E4BB-4680-8E50-3C0E348D2609}"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AAA073D-A903-47F8-8D16-77642FB0DF1F}" type="datetimeFigureOut">
              <a:rPr lang="en-US" dirty="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B91FA40-626B-4CA1-85D0-7A9016E395BA}" type="datetimeFigureOut">
              <a:rPr lang="en-US" dirty="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C3F425EA-B9DC-48A7-991E-9A82573B1B21}" type="datetimeFigureOut">
              <a:rPr lang="en-US" dirty="0"/>
              <a:t>5/14/2025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66CB97F8-6CEB-469B-AFCC-889F2A2B1D5A}" type="datetimeFigureOut">
              <a:rPr lang="en-US" dirty="0"/>
              <a:t>5/14/2025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179F-009E-4FA5-B091-7EBB82A185BD}" type="datetimeFigureOut">
              <a:rPr lang="en-US" dirty="0"/>
              <a:t>5/14/2025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E665CEB-0076-4E37-B880-BCEA9784DE0A}" type="datetimeFigureOut">
              <a:rPr lang="en-US" dirty="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A6149E5E-3896-4118-99A7-7B85668F1C5E}" type="datetimeFigureOut">
              <a:rPr lang="en-US" dirty="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7E0D914D-B099-4142-A885-11F276715148}" type="datetimeFigureOut">
              <a:rPr lang="en-US" dirty="0"/>
              <a:t>5/14/2025</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EC4582-2C7B-0C9E-7389-4DD0DCE41C8E}"/>
              </a:ext>
            </a:extLst>
          </p:cNvPr>
          <p:cNvSpPr>
            <a:spLocks noGrp="1"/>
          </p:cNvSpPr>
          <p:nvPr>
            <p:ph type="ctrTitle"/>
          </p:nvPr>
        </p:nvSpPr>
        <p:spPr/>
        <p:txBody>
          <a:bodyPr/>
          <a:lstStyle/>
          <a:p>
            <a:r>
              <a:rPr lang="es-CO" dirty="0"/>
              <a:t>LA TEORIA DEL COLOR</a:t>
            </a:r>
          </a:p>
        </p:txBody>
      </p:sp>
      <p:sp>
        <p:nvSpPr>
          <p:cNvPr id="3" name="Subtítulo 2">
            <a:extLst>
              <a:ext uri="{FF2B5EF4-FFF2-40B4-BE49-F238E27FC236}">
                <a16:creationId xmlns:a16="http://schemas.microsoft.com/office/drawing/2014/main" id="{0060DE81-442B-C14D-A1E9-2980A31D9A18}"/>
              </a:ext>
            </a:extLst>
          </p:cNvPr>
          <p:cNvSpPr>
            <a:spLocks noGrp="1"/>
          </p:cNvSpPr>
          <p:nvPr>
            <p:ph type="subTitle" idx="1"/>
          </p:nvPr>
        </p:nvSpPr>
        <p:spPr/>
        <p:txBody>
          <a:bodyPr/>
          <a:lstStyle/>
          <a:p>
            <a:r>
              <a:rPr lang="es-CO" dirty="0"/>
              <a:t>INSTRUCTOR: JONATHAN DAVID ESPITIA RIVERA</a:t>
            </a:r>
          </a:p>
          <a:p>
            <a:r>
              <a:rPr lang="es-CO" dirty="0"/>
              <a:t>ADSO – CADENA DE FORMACIÓN</a:t>
            </a:r>
          </a:p>
        </p:txBody>
      </p:sp>
    </p:spTree>
    <p:extLst>
      <p:ext uri="{BB962C8B-B14F-4D97-AF65-F5344CB8AC3E}">
        <p14:creationId xmlns:p14="http://schemas.microsoft.com/office/powerpoint/2010/main" val="3453928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EAF7F8-E047-8797-4CA0-59A1A8E749A8}"/>
              </a:ext>
            </a:extLst>
          </p:cNvPr>
          <p:cNvSpPr>
            <a:spLocks noGrp="1"/>
          </p:cNvSpPr>
          <p:nvPr>
            <p:ph type="title"/>
          </p:nvPr>
        </p:nvSpPr>
        <p:spPr/>
        <p:txBody>
          <a:bodyPr/>
          <a:lstStyle/>
          <a:p>
            <a:r>
              <a:rPr lang="es-CO" dirty="0"/>
              <a:t>APLICACIONES DE LA TEORIA DEL COLOR</a:t>
            </a:r>
          </a:p>
        </p:txBody>
      </p:sp>
      <p:sp>
        <p:nvSpPr>
          <p:cNvPr id="3" name="Marcador de contenido 2">
            <a:extLst>
              <a:ext uri="{FF2B5EF4-FFF2-40B4-BE49-F238E27FC236}">
                <a16:creationId xmlns:a16="http://schemas.microsoft.com/office/drawing/2014/main" id="{3F73997A-6378-3DB0-660C-A4BA10D7E026}"/>
              </a:ext>
            </a:extLst>
          </p:cNvPr>
          <p:cNvSpPr>
            <a:spLocks noGrp="1"/>
          </p:cNvSpPr>
          <p:nvPr>
            <p:ph idx="1"/>
          </p:nvPr>
        </p:nvSpPr>
        <p:spPr/>
        <p:txBody>
          <a:bodyPr>
            <a:normAutofit lnSpcReduction="10000"/>
          </a:bodyPr>
          <a:lstStyle/>
          <a:p>
            <a:r>
              <a:rPr lang="es-MX" dirty="0"/>
              <a:t>La teoría del color es fundamental en una amplia gama de disciplinas:</a:t>
            </a:r>
          </a:p>
          <a:p>
            <a:r>
              <a:rPr lang="es-MX" b="1" dirty="0"/>
              <a:t>Arte:</a:t>
            </a:r>
            <a:r>
              <a:rPr lang="es-MX" dirty="0"/>
              <a:t> Para crear armonía, contraste, profundidad y expresar emociones.</a:t>
            </a:r>
          </a:p>
          <a:p>
            <a:r>
              <a:rPr lang="es-MX" b="1" dirty="0"/>
              <a:t>Diseño Gráfico:</a:t>
            </a:r>
            <a:r>
              <a:rPr lang="es-MX" dirty="0"/>
              <a:t> Para la creación de logotipos, marcas, publicidad, diseño web y editorial, buscando comunicar mensajes y atraer al público.</a:t>
            </a:r>
          </a:p>
          <a:p>
            <a:r>
              <a:rPr lang="es-MX" b="1" dirty="0"/>
              <a:t>Diseño de Interiores:</a:t>
            </a:r>
            <a:r>
              <a:rPr lang="es-MX" dirty="0"/>
              <a:t> Para crear ambientes que influyan en el estado de ánimo y la funcionalidad de los espacios.</a:t>
            </a:r>
          </a:p>
          <a:p>
            <a:r>
              <a:rPr lang="es-MX" b="1" dirty="0"/>
              <a:t>Moda:</a:t>
            </a:r>
            <a:r>
              <a:rPr lang="es-MX" dirty="0"/>
              <a:t> Para crear combinaciones atractivas y expresar estilo.</a:t>
            </a:r>
          </a:p>
          <a:p>
            <a:r>
              <a:rPr lang="es-MX" b="1" dirty="0"/>
              <a:t>Marketing y Branding:</a:t>
            </a:r>
            <a:r>
              <a:rPr lang="es-MX" dirty="0"/>
              <a:t> Para influir en las decisiones de compra y la percepción de la marca.</a:t>
            </a:r>
          </a:p>
          <a:p>
            <a:r>
              <a:rPr lang="es-MX" b="1" dirty="0"/>
              <a:t>Fotografía y Cine:</a:t>
            </a:r>
            <a:r>
              <a:rPr lang="es-MX" dirty="0"/>
              <a:t> Para crear atmósferas y narrativas visuales.</a:t>
            </a:r>
            <a:endParaRPr lang="es-CO" dirty="0"/>
          </a:p>
        </p:txBody>
      </p:sp>
    </p:spTree>
    <p:extLst>
      <p:ext uri="{BB962C8B-B14F-4D97-AF65-F5344CB8AC3E}">
        <p14:creationId xmlns:p14="http://schemas.microsoft.com/office/powerpoint/2010/main" val="599500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374BA9-4BC9-1D53-E706-5A572D9ACB7D}"/>
              </a:ext>
            </a:extLst>
          </p:cNvPr>
          <p:cNvSpPr>
            <a:spLocks noGrp="1"/>
          </p:cNvSpPr>
          <p:nvPr>
            <p:ph type="title"/>
          </p:nvPr>
        </p:nvSpPr>
        <p:spPr/>
        <p:txBody>
          <a:bodyPr/>
          <a:lstStyle/>
          <a:p>
            <a:r>
              <a:rPr lang="es-CO" dirty="0"/>
              <a:t>QUE ES LA TEORIA DEL COLOR?</a:t>
            </a:r>
          </a:p>
        </p:txBody>
      </p:sp>
      <p:sp>
        <p:nvSpPr>
          <p:cNvPr id="3" name="Marcador de contenido 2">
            <a:extLst>
              <a:ext uri="{FF2B5EF4-FFF2-40B4-BE49-F238E27FC236}">
                <a16:creationId xmlns:a16="http://schemas.microsoft.com/office/drawing/2014/main" id="{8C146B7D-771F-C0C6-F7E4-B7116F490111}"/>
              </a:ext>
            </a:extLst>
          </p:cNvPr>
          <p:cNvSpPr>
            <a:spLocks noGrp="1"/>
          </p:cNvSpPr>
          <p:nvPr>
            <p:ph idx="1"/>
          </p:nvPr>
        </p:nvSpPr>
        <p:spPr/>
        <p:txBody>
          <a:bodyPr>
            <a:normAutofit/>
          </a:bodyPr>
          <a:lstStyle/>
          <a:p>
            <a:r>
              <a:rPr lang="es-MX" sz="2400" dirty="0"/>
              <a:t>La </a:t>
            </a:r>
            <a:r>
              <a:rPr lang="es-MX" sz="2400" b="1" dirty="0"/>
              <a:t>teoría del color</a:t>
            </a:r>
            <a:r>
              <a:rPr lang="es-MX" sz="2400" dirty="0"/>
              <a:t> es un conjunto de principios y guías que exploran cómo los colores se relacionan entre sí, cómo se combinan de manera efectiva y cómo afectan la percepción humana y las emociones. No es una única teoría monolítica, sino más bien un campo interdisciplinario que abarca aspectos de la física, la biología, la psicología, el arte y el diseño.</a:t>
            </a:r>
            <a:endParaRPr lang="es-CO" sz="2400" dirty="0"/>
          </a:p>
        </p:txBody>
      </p:sp>
    </p:spTree>
    <p:extLst>
      <p:ext uri="{BB962C8B-B14F-4D97-AF65-F5344CB8AC3E}">
        <p14:creationId xmlns:p14="http://schemas.microsoft.com/office/powerpoint/2010/main" val="1506529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57B65D-1C13-C275-2D2B-87320810245A}"/>
              </a:ext>
            </a:extLst>
          </p:cNvPr>
          <p:cNvSpPr>
            <a:spLocks noGrp="1"/>
          </p:cNvSpPr>
          <p:nvPr>
            <p:ph type="title"/>
          </p:nvPr>
        </p:nvSpPr>
        <p:spPr/>
        <p:txBody>
          <a:bodyPr/>
          <a:lstStyle/>
          <a:p>
            <a:r>
              <a:rPr lang="es-CO" dirty="0"/>
              <a:t>EL CIRCULO CROMATICO</a:t>
            </a:r>
          </a:p>
        </p:txBody>
      </p:sp>
      <p:sp>
        <p:nvSpPr>
          <p:cNvPr id="3" name="Marcador de contenido 2">
            <a:extLst>
              <a:ext uri="{FF2B5EF4-FFF2-40B4-BE49-F238E27FC236}">
                <a16:creationId xmlns:a16="http://schemas.microsoft.com/office/drawing/2014/main" id="{67C07960-3829-5283-3B7E-41E1564B9ADA}"/>
              </a:ext>
            </a:extLst>
          </p:cNvPr>
          <p:cNvSpPr>
            <a:spLocks noGrp="1"/>
          </p:cNvSpPr>
          <p:nvPr>
            <p:ph idx="1"/>
          </p:nvPr>
        </p:nvSpPr>
        <p:spPr/>
        <p:txBody>
          <a:bodyPr/>
          <a:lstStyle/>
          <a:p>
            <a:r>
              <a:rPr lang="es-MX" dirty="0"/>
              <a:t>Desarrollado originalmente por Isaac Newton, es una representación visual de los colores organizados en un círculo, basados en sus relaciones cromáticas</a:t>
            </a:r>
          </a:p>
          <a:p>
            <a:r>
              <a:rPr lang="es-MX" dirty="0"/>
              <a:t>Tradicionalmente, se basa en los </a:t>
            </a:r>
            <a:r>
              <a:rPr lang="es-MX" b="1" dirty="0"/>
              <a:t>colores primarios</a:t>
            </a:r>
            <a:r>
              <a:rPr lang="es-MX" dirty="0"/>
              <a:t> (rojo, amarillo y azul) que no se pueden obtener mezclando otros colores</a:t>
            </a:r>
          </a:p>
          <a:p>
            <a:r>
              <a:rPr lang="es-MX" dirty="0"/>
              <a:t>Al mezclar los colores primarios, se obtienen los </a:t>
            </a:r>
            <a:r>
              <a:rPr lang="es-MX" b="1" dirty="0"/>
              <a:t>colores secundarios</a:t>
            </a:r>
            <a:r>
              <a:rPr lang="es-MX" dirty="0"/>
              <a:t> (naranja, verde y violeta).</a:t>
            </a:r>
          </a:p>
          <a:p>
            <a:r>
              <a:rPr lang="es-MX" dirty="0"/>
              <a:t>La mezcla de un color primario con un color secundario adyacente produce los </a:t>
            </a:r>
            <a:r>
              <a:rPr lang="es-MX" b="1" dirty="0"/>
              <a:t>colores terciarios</a:t>
            </a:r>
            <a:r>
              <a:rPr lang="es-MX" dirty="0"/>
              <a:t> (</a:t>
            </a:r>
            <a:r>
              <a:rPr lang="es-MX" dirty="0" err="1"/>
              <a:t>ej</a:t>
            </a:r>
            <a:r>
              <a:rPr lang="es-MX" dirty="0"/>
              <a:t>: rojo-naranja, amarillo-verde, azul-violeta).</a:t>
            </a:r>
            <a:endParaRPr lang="es-CO" dirty="0"/>
          </a:p>
        </p:txBody>
      </p:sp>
    </p:spTree>
    <p:extLst>
      <p:ext uri="{BB962C8B-B14F-4D97-AF65-F5344CB8AC3E}">
        <p14:creationId xmlns:p14="http://schemas.microsoft.com/office/powerpoint/2010/main" val="1430017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28A050-89F5-11AB-B11F-4C643BD4C07D}"/>
              </a:ext>
            </a:extLst>
          </p:cNvPr>
          <p:cNvSpPr>
            <a:spLocks noGrp="1"/>
          </p:cNvSpPr>
          <p:nvPr>
            <p:ph type="title"/>
          </p:nvPr>
        </p:nvSpPr>
        <p:spPr/>
        <p:txBody>
          <a:bodyPr/>
          <a:lstStyle/>
          <a:p>
            <a:r>
              <a:rPr lang="es-CO" dirty="0"/>
              <a:t>PROPIEDADES DEL COLOR</a:t>
            </a:r>
          </a:p>
        </p:txBody>
      </p:sp>
      <p:sp>
        <p:nvSpPr>
          <p:cNvPr id="3" name="Marcador de contenido 2">
            <a:extLst>
              <a:ext uri="{FF2B5EF4-FFF2-40B4-BE49-F238E27FC236}">
                <a16:creationId xmlns:a16="http://schemas.microsoft.com/office/drawing/2014/main" id="{7CA415F1-5222-6CCF-54D0-8541F6C48ED2}"/>
              </a:ext>
            </a:extLst>
          </p:cNvPr>
          <p:cNvSpPr>
            <a:spLocks noGrp="1"/>
          </p:cNvSpPr>
          <p:nvPr>
            <p:ph idx="1"/>
          </p:nvPr>
        </p:nvSpPr>
        <p:spPr/>
        <p:txBody>
          <a:bodyPr/>
          <a:lstStyle/>
          <a:p>
            <a:r>
              <a:rPr lang="es-MX" b="1" dirty="0"/>
              <a:t>Matiz (o Tono):</a:t>
            </a:r>
            <a:r>
              <a:rPr lang="es-MX" dirty="0"/>
              <a:t> Es el nombre específico del color (rojo, azul, verde, etc.). Se refiere a su posición en el círculo cromático.</a:t>
            </a:r>
          </a:p>
          <a:p>
            <a:r>
              <a:rPr lang="es-MX" b="1" dirty="0"/>
              <a:t>Saturación (o Croma):</a:t>
            </a:r>
            <a:r>
              <a:rPr lang="es-MX" dirty="0"/>
              <a:t> Es la intensidad o pureza de un color. Un color altamente saturado es vívido y brillante, mientras que uno con baja saturación se ve apagado o grisáceo.</a:t>
            </a:r>
          </a:p>
          <a:p>
            <a:r>
              <a:rPr lang="es-MX" b="1" dirty="0"/>
              <a:t>Luminosidad (o Valor):</a:t>
            </a:r>
            <a:r>
              <a:rPr lang="es-MX" dirty="0"/>
              <a:t> Es la claridad u oscuridad de un color. Se refiere a cuánto blanco o negro se ha añadido al matiz.</a:t>
            </a:r>
            <a:endParaRPr lang="es-CO" dirty="0"/>
          </a:p>
        </p:txBody>
      </p:sp>
    </p:spTree>
    <p:extLst>
      <p:ext uri="{BB962C8B-B14F-4D97-AF65-F5344CB8AC3E}">
        <p14:creationId xmlns:p14="http://schemas.microsoft.com/office/powerpoint/2010/main" val="744404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8C2B1E-B539-0069-75CF-F469808B7753}"/>
              </a:ext>
            </a:extLst>
          </p:cNvPr>
          <p:cNvSpPr>
            <a:spLocks noGrp="1"/>
          </p:cNvSpPr>
          <p:nvPr>
            <p:ph type="title"/>
          </p:nvPr>
        </p:nvSpPr>
        <p:spPr/>
        <p:txBody>
          <a:bodyPr/>
          <a:lstStyle/>
          <a:p>
            <a:r>
              <a:rPr lang="es-CO" dirty="0"/>
              <a:t>ARMONIAS DE COLOR</a:t>
            </a:r>
          </a:p>
        </p:txBody>
      </p:sp>
      <p:sp>
        <p:nvSpPr>
          <p:cNvPr id="3" name="Marcador de contenido 2">
            <a:extLst>
              <a:ext uri="{FF2B5EF4-FFF2-40B4-BE49-F238E27FC236}">
                <a16:creationId xmlns:a16="http://schemas.microsoft.com/office/drawing/2014/main" id="{79EBF14D-5944-6F49-FC21-D9D4CA40537D}"/>
              </a:ext>
            </a:extLst>
          </p:cNvPr>
          <p:cNvSpPr>
            <a:spLocks noGrp="1"/>
          </p:cNvSpPr>
          <p:nvPr>
            <p:ph idx="1"/>
          </p:nvPr>
        </p:nvSpPr>
        <p:spPr/>
        <p:txBody>
          <a:bodyPr/>
          <a:lstStyle/>
          <a:p>
            <a:r>
              <a:rPr lang="es-MX" dirty="0"/>
              <a:t>Son combinaciones de colores que resultan visualmente agradables y efectivas. Algunas armonías comunes basadas en el círculo cromático incluyen:</a:t>
            </a:r>
          </a:p>
          <a:p>
            <a:endParaRPr lang="es-MX" dirty="0"/>
          </a:p>
          <a:p>
            <a:r>
              <a:rPr lang="es-MX" b="1" dirty="0"/>
              <a:t>Monocromático:</a:t>
            </a:r>
            <a:r>
              <a:rPr lang="es-MX" dirty="0"/>
              <a:t> Usa diferentes tonalidades, saturaciones y luminosidades de un solo color</a:t>
            </a:r>
          </a:p>
          <a:p>
            <a:r>
              <a:rPr lang="es-MX" b="1" dirty="0"/>
              <a:t>Análogo:</a:t>
            </a:r>
            <a:r>
              <a:rPr lang="es-MX" dirty="0"/>
              <a:t> Utiliza colores que están adyacentes en el círculo cromático.</a:t>
            </a:r>
          </a:p>
          <a:p>
            <a:r>
              <a:rPr lang="es-MX" b="1" dirty="0"/>
              <a:t>Complementario:</a:t>
            </a:r>
            <a:r>
              <a:rPr lang="es-MX" dirty="0"/>
              <a:t> Combina colores que están directamente opuestos en el círculo cromático, creando un alto contraste.</a:t>
            </a:r>
          </a:p>
          <a:p>
            <a:endParaRPr lang="es-CO" dirty="0"/>
          </a:p>
        </p:txBody>
      </p:sp>
    </p:spTree>
    <p:extLst>
      <p:ext uri="{BB962C8B-B14F-4D97-AF65-F5344CB8AC3E}">
        <p14:creationId xmlns:p14="http://schemas.microsoft.com/office/powerpoint/2010/main" val="33623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6576B56-1186-E36C-E605-E14DCE5E9584}"/>
              </a:ext>
            </a:extLst>
          </p:cNvPr>
          <p:cNvSpPr>
            <a:spLocks noGrp="1"/>
          </p:cNvSpPr>
          <p:nvPr>
            <p:ph type="title"/>
          </p:nvPr>
        </p:nvSpPr>
        <p:spPr/>
        <p:txBody>
          <a:bodyPr/>
          <a:lstStyle/>
          <a:p>
            <a:r>
              <a:rPr lang="es-CO" dirty="0"/>
              <a:t>ARMONIAS DE COLOR</a:t>
            </a:r>
          </a:p>
        </p:txBody>
      </p:sp>
      <p:sp>
        <p:nvSpPr>
          <p:cNvPr id="3" name="Marcador de contenido 2">
            <a:extLst>
              <a:ext uri="{FF2B5EF4-FFF2-40B4-BE49-F238E27FC236}">
                <a16:creationId xmlns:a16="http://schemas.microsoft.com/office/drawing/2014/main" id="{AB20D0C2-C663-6A3E-9A46-5F5FF6A89C20}"/>
              </a:ext>
            </a:extLst>
          </p:cNvPr>
          <p:cNvSpPr>
            <a:spLocks noGrp="1"/>
          </p:cNvSpPr>
          <p:nvPr>
            <p:ph idx="1"/>
          </p:nvPr>
        </p:nvSpPr>
        <p:spPr/>
        <p:txBody>
          <a:bodyPr/>
          <a:lstStyle/>
          <a:p>
            <a:r>
              <a:rPr lang="es-MX" b="1" dirty="0"/>
              <a:t>Complementario Dividido:</a:t>
            </a:r>
            <a:r>
              <a:rPr lang="es-MX" dirty="0"/>
              <a:t> Utiliza un color base y los dos colores adyacentes a su complementario.</a:t>
            </a:r>
          </a:p>
          <a:p>
            <a:r>
              <a:rPr lang="es-MX" b="1" dirty="0"/>
              <a:t>Triádico:</a:t>
            </a:r>
            <a:r>
              <a:rPr lang="es-MX" dirty="0"/>
              <a:t> Utiliza tres colores que están equidistantes en el círculo cromático.</a:t>
            </a:r>
          </a:p>
          <a:p>
            <a:r>
              <a:rPr lang="es-CO" b="1" dirty="0" err="1"/>
              <a:t>Tetrádico</a:t>
            </a:r>
            <a:r>
              <a:rPr lang="es-CO" b="1" dirty="0"/>
              <a:t> (o Doble Complementario):</a:t>
            </a:r>
            <a:r>
              <a:rPr lang="es-CO" dirty="0"/>
              <a:t> Utiliza dos pares de colores complementarios.</a:t>
            </a:r>
          </a:p>
        </p:txBody>
      </p:sp>
    </p:spTree>
    <p:extLst>
      <p:ext uri="{BB962C8B-B14F-4D97-AF65-F5344CB8AC3E}">
        <p14:creationId xmlns:p14="http://schemas.microsoft.com/office/powerpoint/2010/main" val="3509529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12C54-1290-53AC-57F0-0EA4C201FDB1}"/>
              </a:ext>
            </a:extLst>
          </p:cNvPr>
          <p:cNvSpPr>
            <a:spLocks noGrp="1"/>
          </p:cNvSpPr>
          <p:nvPr>
            <p:ph type="title"/>
          </p:nvPr>
        </p:nvSpPr>
        <p:spPr/>
        <p:txBody>
          <a:bodyPr/>
          <a:lstStyle/>
          <a:p>
            <a:r>
              <a:rPr lang="es-CO" dirty="0"/>
              <a:t>PSICOLOGIA DEL COLOR</a:t>
            </a:r>
          </a:p>
        </p:txBody>
      </p:sp>
      <p:sp>
        <p:nvSpPr>
          <p:cNvPr id="3" name="Marcador de contenido 2">
            <a:extLst>
              <a:ext uri="{FF2B5EF4-FFF2-40B4-BE49-F238E27FC236}">
                <a16:creationId xmlns:a16="http://schemas.microsoft.com/office/drawing/2014/main" id="{43DAA362-A122-53FC-5EE9-8AAA64D6C4CF}"/>
              </a:ext>
            </a:extLst>
          </p:cNvPr>
          <p:cNvSpPr>
            <a:spLocks noGrp="1"/>
          </p:cNvSpPr>
          <p:nvPr>
            <p:ph idx="1"/>
          </p:nvPr>
        </p:nvSpPr>
        <p:spPr/>
        <p:txBody>
          <a:bodyPr/>
          <a:lstStyle/>
          <a:p>
            <a:r>
              <a:rPr lang="es-MX" dirty="0"/>
              <a:t>La teoría del color también explora cómo los diferentes colores pueden evocar ciertas emociones, asociaciones y percepciones en las personas. Estas asociaciones pueden estar influenciadas por la cultura, la experiencia personal y las convenciones</a:t>
            </a:r>
          </a:p>
          <a:p>
            <a:r>
              <a:rPr lang="es-MX" dirty="0"/>
              <a:t>Por ejemplo, el rojo a menudo se asocia con la pasión, la energía o el peligro, mientras que el azul puede evocar calma y confianza.</a:t>
            </a:r>
            <a:endParaRPr lang="es-CO" dirty="0"/>
          </a:p>
        </p:txBody>
      </p:sp>
    </p:spTree>
    <p:extLst>
      <p:ext uri="{BB962C8B-B14F-4D97-AF65-F5344CB8AC3E}">
        <p14:creationId xmlns:p14="http://schemas.microsoft.com/office/powerpoint/2010/main" val="3368700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8118D9-E009-8520-B208-12D989F64BCE}"/>
              </a:ext>
            </a:extLst>
          </p:cNvPr>
          <p:cNvSpPr>
            <a:spLocks noGrp="1"/>
          </p:cNvSpPr>
          <p:nvPr>
            <p:ph type="title"/>
          </p:nvPr>
        </p:nvSpPr>
        <p:spPr/>
        <p:txBody>
          <a:bodyPr/>
          <a:lstStyle/>
          <a:p>
            <a:r>
              <a:rPr lang="es-CO" dirty="0"/>
              <a:t>MODELOS DEL COLOR</a:t>
            </a:r>
          </a:p>
        </p:txBody>
      </p:sp>
      <p:sp>
        <p:nvSpPr>
          <p:cNvPr id="3" name="Marcador de contenido 2">
            <a:extLst>
              <a:ext uri="{FF2B5EF4-FFF2-40B4-BE49-F238E27FC236}">
                <a16:creationId xmlns:a16="http://schemas.microsoft.com/office/drawing/2014/main" id="{A56E6936-49F9-5961-D40F-63CB2B74282E}"/>
              </a:ext>
            </a:extLst>
          </p:cNvPr>
          <p:cNvSpPr>
            <a:spLocks noGrp="1"/>
          </p:cNvSpPr>
          <p:nvPr>
            <p:ph idx="1"/>
          </p:nvPr>
        </p:nvSpPr>
        <p:spPr/>
        <p:txBody>
          <a:bodyPr>
            <a:normAutofit/>
          </a:bodyPr>
          <a:lstStyle/>
          <a:p>
            <a:r>
              <a:rPr lang="es-MX" dirty="0"/>
              <a:t>En la práctica, se utilizan diferentes modelos para describir y especificar los colores, especialmente en contextos digitales e impresos:</a:t>
            </a:r>
          </a:p>
          <a:p>
            <a:r>
              <a:rPr lang="es-MX" b="1" dirty="0"/>
              <a:t>RGB (Rojo, Verde, Azul):</a:t>
            </a:r>
            <a:r>
              <a:rPr lang="es-MX" dirty="0"/>
              <a:t> Modelo aditivo utilizado en pantallas y medios digitales. Los colores se crean combinando diferentes intensidades de luz roja, verde y azul. La suma de los tres en su máxima intensidad produce el blanco.</a:t>
            </a:r>
          </a:p>
          <a:p>
            <a:r>
              <a:rPr lang="es-MX" b="1" dirty="0"/>
              <a:t>CMYK (Cian, Magenta, Amarillo, Negro):</a:t>
            </a:r>
            <a:r>
              <a:rPr lang="es-MX" dirty="0"/>
              <a:t> Modelo sustractivo utilizado en la impresión. Los colores se crean sustrayendo luz blanca mediante la mezcla de pigmentos. La mezcla de los tres primarios sustractivos debería producir negro, pero en la práctica se añade tinta negra ("Key").</a:t>
            </a:r>
          </a:p>
          <a:p>
            <a:pPr marL="0" indent="0">
              <a:buNone/>
            </a:pPr>
            <a:endParaRPr lang="es-CO" dirty="0"/>
          </a:p>
        </p:txBody>
      </p:sp>
    </p:spTree>
    <p:extLst>
      <p:ext uri="{BB962C8B-B14F-4D97-AF65-F5344CB8AC3E}">
        <p14:creationId xmlns:p14="http://schemas.microsoft.com/office/powerpoint/2010/main" val="1261688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3405AF-C40F-1958-33FF-4A101848D3DD}"/>
              </a:ext>
            </a:extLst>
          </p:cNvPr>
          <p:cNvSpPr>
            <a:spLocks noGrp="1"/>
          </p:cNvSpPr>
          <p:nvPr>
            <p:ph type="title"/>
          </p:nvPr>
        </p:nvSpPr>
        <p:spPr/>
        <p:txBody>
          <a:bodyPr/>
          <a:lstStyle/>
          <a:p>
            <a:r>
              <a:rPr lang="es-CO" dirty="0"/>
              <a:t>MODELOS DEL COLOR</a:t>
            </a:r>
          </a:p>
        </p:txBody>
      </p:sp>
      <p:sp>
        <p:nvSpPr>
          <p:cNvPr id="3" name="Marcador de contenido 2">
            <a:extLst>
              <a:ext uri="{FF2B5EF4-FFF2-40B4-BE49-F238E27FC236}">
                <a16:creationId xmlns:a16="http://schemas.microsoft.com/office/drawing/2014/main" id="{CDD85C4B-C361-3C40-9E8D-8AA9A4BBBCB2}"/>
              </a:ext>
            </a:extLst>
          </p:cNvPr>
          <p:cNvSpPr>
            <a:spLocks noGrp="1"/>
          </p:cNvSpPr>
          <p:nvPr>
            <p:ph idx="1"/>
          </p:nvPr>
        </p:nvSpPr>
        <p:spPr/>
        <p:txBody>
          <a:bodyPr/>
          <a:lstStyle/>
          <a:p>
            <a:r>
              <a:rPr lang="es-MX" b="1" dirty="0"/>
              <a:t>HSV/HSB (Tono, Saturación, Valor/Brillo):</a:t>
            </a:r>
            <a:r>
              <a:rPr lang="es-MX" dirty="0"/>
              <a:t> Modelo que describe los colores en términos más intuitivos para los humanos</a:t>
            </a:r>
            <a:endParaRPr lang="es-MX" b="1" dirty="0"/>
          </a:p>
          <a:p>
            <a:r>
              <a:rPr lang="es-MX" b="1" dirty="0"/>
              <a:t>HSL (Tono, Saturación, Luminosidad):</a:t>
            </a:r>
            <a:r>
              <a:rPr lang="es-MX" dirty="0"/>
              <a:t> Similar a HSV, pero con una definición ligeramente diferente de la luminosidad.</a:t>
            </a:r>
            <a:endParaRPr lang="es-CO" dirty="0"/>
          </a:p>
        </p:txBody>
      </p:sp>
    </p:spTree>
    <p:extLst>
      <p:ext uri="{BB962C8B-B14F-4D97-AF65-F5344CB8AC3E}">
        <p14:creationId xmlns:p14="http://schemas.microsoft.com/office/powerpoint/2010/main" val="21307532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a de reuniones Ion">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docProps/app.xml><?xml version="1.0" encoding="utf-8"?>
<Properties xmlns="http://schemas.openxmlformats.org/officeDocument/2006/extended-properties" xmlns:vt="http://schemas.openxmlformats.org/officeDocument/2006/docPropsVTypes">
  <Template>TM02900722[[fn=Sala de reuniones Ion]]</Template>
  <TotalTime>6</TotalTime>
  <Words>747</Words>
  <Application>Microsoft Office PowerPoint</Application>
  <PresentationFormat>Panorámica</PresentationFormat>
  <Paragraphs>42</Paragraphs>
  <Slides>10</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10</vt:i4>
      </vt:variant>
    </vt:vector>
  </HeadingPairs>
  <TitlesOfParts>
    <vt:vector size="14" baseType="lpstr">
      <vt:lpstr>Arial</vt:lpstr>
      <vt:lpstr>Century Gothic</vt:lpstr>
      <vt:lpstr>Wingdings 3</vt:lpstr>
      <vt:lpstr>Sala de reuniones Ion</vt:lpstr>
      <vt:lpstr>LA TEORIA DEL COLOR</vt:lpstr>
      <vt:lpstr>QUE ES LA TEORIA DEL COLOR?</vt:lpstr>
      <vt:lpstr>EL CIRCULO CROMATICO</vt:lpstr>
      <vt:lpstr>PROPIEDADES DEL COLOR</vt:lpstr>
      <vt:lpstr>ARMONIAS DE COLOR</vt:lpstr>
      <vt:lpstr>ARMONIAS DE COLOR</vt:lpstr>
      <vt:lpstr>PSICOLOGIA DEL COLOR</vt:lpstr>
      <vt:lpstr>MODELOS DEL COLOR</vt:lpstr>
      <vt:lpstr>MODELOS DEL COLOR</vt:lpstr>
      <vt:lpstr>APLICACIONES DE LA TEORIA DEL COLOR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Jonathan David Espitia Rivera</dc:creator>
  <cp:lastModifiedBy>Jonathan David Espitia Rivera</cp:lastModifiedBy>
  <cp:revision>1</cp:revision>
  <dcterms:created xsi:type="dcterms:W3CDTF">2025-05-14T13:29:18Z</dcterms:created>
  <dcterms:modified xsi:type="dcterms:W3CDTF">2025-05-14T13:35:54Z</dcterms:modified>
</cp:coreProperties>
</file>