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77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8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  <p:sldMasterId id="2147483696" r:id="rId2"/>
    <p:sldMasterId id="2147483684" r:id="rId3"/>
    <p:sldMasterId id="2147483672" r:id="rId4"/>
    <p:sldMasterId id="2147483708" r:id="rId5"/>
    <p:sldMasterId id="2147483720" r:id="rId6"/>
    <p:sldMasterId id="2147483660" r:id="rId7"/>
  </p:sldMasterIdLst>
  <p:notesMasterIdLst>
    <p:notesMasterId r:id="rId27"/>
  </p:notesMasterIdLst>
  <p:sldIdLst>
    <p:sldId id="256" r:id="rId8"/>
    <p:sldId id="264" r:id="rId9"/>
    <p:sldId id="302" r:id="rId10"/>
    <p:sldId id="300" r:id="rId11"/>
    <p:sldId id="308" r:id="rId12"/>
    <p:sldId id="291" r:id="rId13"/>
    <p:sldId id="303" r:id="rId14"/>
    <p:sldId id="265" r:id="rId15"/>
    <p:sldId id="289" r:id="rId16"/>
    <p:sldId id="295" r:id="rId17"/>
    <p:sldId id="296" r:id="rId18"/>
    <p:sldId id="298" r:id="rId19"/>
    <p:sldId id="304" r:id="rId20"/>
    <p:sldId id="305" r:id="rId21"/>
    <p:sldId id="306" r:id="rId22"/>
    <p:sldId id="307" r:id="rId23"/>
    <p:sldId id="281" r:id="rId24"/>
    <p:sldId id="292" r:id="rId25"/>
    <p:sldId id="293" r:id="rId26"/>
  </p:sldIdLst>
  <p:sldSz cx="12192000" cy="6858000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Arial Narrow" panose="020B0606020202030204" pitchFamily="34" charset="0"/>
      <p:regular r:id="rId32"/>
      <p:bold r:id="rId33"/>
      <p:italic r:id="rId34"/>
      <p:boldItalic r:id="rId35"/>
    </p:embeddedFont>
    <p:embeddedFont>
      <p:font typeface="Oswald" panose="020B0604020202020204" charset="0"/>
      <p:regular r:id="rId36"/>
      <p:bold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A9CA"/>
    <a:srgbClr val="4FC0E3"/>
    <a:srgbClr val="285B6A"/>
    <a:srgbClr val="338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47"/>
    <p:restoredTop sz="88321" autoAdjust="0"/>
  </p:normalViewPr>
  <p:slideViewPr>
    <p:cSldViewPr snapToGrid="0">
      <p:cViewPr varScale="1">
        <p:scale>
          <a:sx n="73" d="100"/>
          <a:sy n="73" d="100"/>
        </p:scale>
        <p:origin x="9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viewProps" Target="viewProps.xml"/><Relationship Id="rId21" Type="http://schemas.openxmlformats.org/officeDocument/2006/relationships/slide" Target="slides/slide14.xml"/><Relationship Id="rId34" Type="http://schemas.openxmlformats.org/officeDocument/2006/relationships/font" Target="fonts/font7.fntdata"/><Relationship Id="rId42" Type="http://schemas.openxmlformats.org/officeDocument/2006/relationships/customXml" Target="../customXml/item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font" Target="fonts/font2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font" Target="fonts/font4.fntdata"/><Relationship Id="rId44" Type="http://schemas.openxmlformats.org/officeDocument/2006/relationships/customXml" Target="../customXml/item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customXml" Target="../customXml/item2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font" Target="fonts/font6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438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90985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83D4CF-08A6-FF81-0083-D5799370C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E297E52-2103-4B2A-C9FF-56CBC1928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678069-9F32-A56B-0C30-13702CD389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A0CB4B-08CF-8C8E-32DF-59428D085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8F4EA7-5DD3-9A1C-99EF-BA998DD3F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4128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5912C-F7B9-8268-9AE4-14345B944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F00AF8-71E1-7D94-C137-F3DFCAA1B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3D478-929E-824D-F8F8-DE43D5BA5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C916E9-50DE-E48A-E661-007D1A9F8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78ADB3-7701-28E4-BB0C-71E6AD40D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6758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5904BC-9623-883C-5987-FC514907D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77B6A8C-EE63-7FC5-16C0-15BB15CFB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7C1EBC-9452-3C88-476A-9DC5A50CEC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85F1720-39AE-DDB4-17DA-E80D19C56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37CDD5-3BD7-587F-FDC1-454B66C88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470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F88032-22EA-C659-ADE4-26E957404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AAE304-640C-1735-071D-307BA5AFBF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6FFA8D9-9B4E-7476-EA60-97D04E372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FC4550-08DB-D6A5-EF8C-69B36AD441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C0192B-908C-01E7-F838-3DB893265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003BD8-599D-DC62-1F2F-990CCEA7A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1631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A19E6-0E7C-242C-E8E4-EE03C8771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44F8C4F-A8A5-3D60-9F4F-B9F88ADFD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061A4E2-FFB3-D339-11DD-941DD397B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A60CD2A-EA8E-6641-D541-98744CF568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705CEAA-54C1-28EB-DC28-70F97D6BBA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39AFCD2-18CB-3AE4-2405-807CC2AF4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48C2FE5-B5A5-3E99-2FB9-29282B844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B4732EF-F5C6-7167-9B0B-F082CC1BF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49267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22A2A2-CA17-BED4-267F-BEE888D4A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C436B88-9B6C-10F2-30A7-E04400D131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CA7751F-4232-3641-BAE8-C97EA19B6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8DC034B-AAB5-FCF5-D2CD-A51743903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9210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23C346B-9A3C-338B-C3BA-D7947711B6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7D63D9E-09D2-502E-C89A-3164D3AA5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B7F1729-CAAE-9F97-E011-4A23771E0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9923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9EFA41-D323-4679-5943-7436FCBB4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43B9A6-2821-6836-4970-3B458B613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5A7F359-67BB-0E24-F69C-64596344C9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4D9774-6FA2-9E59-8794-D17966DB1E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5519C9C-022F-2D58-8F05-D27026ACC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D441BD-A22F-6CDD-B051-47A11A84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1510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70AA3E-EC2C-03BA-8362-3A7BA1E7F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09F99EB-3262-2011-5483-C4DC2EA3F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323BBBF-1BEE-A7FA-ABD1-063DB0973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E6FA09-C991-C6B1-C046-BE79D5F1EC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09DE31-44E0-2613-E571-B864AD784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162E72-9C9A-0F6B-1AB0-B1AAADF2E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7467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93452A-DE29-E349-9CFD-16FA4F18E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6D37EED-AB2E-96E6-C432-5E32B1E53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12A8F9-BF19-28E8-43B6-EB274415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5E52532-0973-6CCC-F341-BDE7A1A7A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AA8DDE-C8A1-FA66-8ECA-B7D43AE4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37312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B510E76-5B09-97CE-8F0D-09D044E032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596AAF-6387-D5F9-74A1-DFB48E856B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324F80-38B5-0A27-80D5-A817DCB833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277D9E-C159-7F3A-F27E-5E8CB9EB2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F7C5C1-79C2-D640-7686-29F023922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71701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7ED8D4-0671-DE73-9322-1CE80707B1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FBA4BCE-23CF-0182-9BA0-CB1E5CD82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67510-360A-26FA-05CF-F798D407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E4C89D-AFEE-D83B-D79D-5D4A21830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869D5B-2AC8-C5B3-3A5E-B47B48259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22115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E5AF54-EE86-3CB3-EC79-B7CF84587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75237A-9599-F04A-8F7D-B0148E90E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6B2A80-C0D4-F600-85F6-C110BFC464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BA3979-8337-5BDF-69A3-1AC6B5531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0073AF-0EED-44CE-DCE8-3BEFA4815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3881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C6179C-1FB0-CCED-B4E7-31CF56E39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9575A0F-A699-DBBC-B62B-8B1744131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7C8280-824B-5AD8-173C-C537FA1F96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846600-69A6-D20D-5D62-7DFBD49D1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29E3DA-AF06-DBAD-73A6-93A5482FB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97605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B412FC-8C4C-A8C4-99E9-164CA3E06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435A4B-4179-F957-710D-D1918D92FD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7C1D652-65B0-66B7-BAF0-541D8BC2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CB1D94-AF7C-98FB-0E77-41AAA33984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EFE716-7A3A-47CF-B8AB-EE610E761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F5DB685-C4B3-EBB7-C4FD-4900A3FA5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8319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63A2FC-A732-6A27-2956-869CA6908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D80FE-A859-1970-1C19-10B872ED71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4A5B3DC-82EA-6587-40F1-1948CACDE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249C404-8747-2FA7-4E3A-BED53BA587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F59B0FE-5523-E132-2781-AF56A6D49A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A74993B-C3F7-52CD-65A5-F0B5F6E8C3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E8BE880-D2CF-4F21-286D-2919A5291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3627147-8346-3DD9-50EE-7FE38C0E5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939107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2DDB6C-D662-D734-4848-D7166BD9F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AC8AD85-68FB-B5DD-4BBF-4BEA8CB897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5E91250-2816-1C1F-31E3-9137C455C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CE34068-309F-2379-E219-8403C5622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21758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C1F857C-1C8F-443C-F448-F101DA79F6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FF3736A-DB0E-4EB6-2799-FA2BEE1C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E9AC2D9-699E-A559-B6EC-946BFB75B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2556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2295E-C823-6892-67F2-61DA91B25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00AD58-C608-275C-691D-3FA977DE2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0479E2-5E5F-EEE2-9017-CE6F82B850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3927D-9F0C-9543-1D41-A16EA7E5AE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9F7A87C-A352-8856-9D6B-9D7426C5A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CEBC76-9D2E-76EC-121E-940404341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785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B0341-7221-68AA-7D3E-C30C6FF10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A283F9F-E561-0A8F-03C0-094829E442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826284C-25D0-5524-13B4-CBC36752E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226FD63-6BEC-76D9-F55F-7682FAAB9F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4214B7-45D7-C6E2-8546-28FFAFF50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5C3CB1-06E1-4FB2-C1EE-4BEF11633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31321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A84AF0-5A4B-2863-0A5C-153A41E51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4D17559-797B-03E6-D998-BEF4C3894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0480A-862A-6542-C27D-55A8D1F7C9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192BA7-AB81-5FE1-59EE-CB3FF42B8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4E45B4-ED09-5CAB-1BA5-A2AC64133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9075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91D8B80-8913-4274-3476-DF87EB7235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B1ACFF3-2812-60A4-EEB6-17D9E8B3F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5F56AE-C664-0BB0-FFD8-EC8A0A6AAF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33541B-1194-CADB-623A-5F53C68F8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364EFF-26E7-AAE9-51B9-6F953149E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3028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BE524F-EAA1-873F-BEDA-6292E7582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063E0BC-EA1A-3179-7F9A-349E9C5F8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097606-CD84-5BA7-C971-81C5A79F0F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C9B5BE-78A5-CA73-57FB-9F2CD824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E86587-8F4B-E3C0-F433-4B98DAF4E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33188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8230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18642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2AB2C1-DE69-98D8-46B4-89C94BEEF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F57A0B-2040-66E6-169C-04BF6E2C62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B0E12F-8978-1CAB-1440-5DFF1D6640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047A9A-2BDD-748F-0D74-044C842466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F60CDA9-B076-2A35-6015-36BAC672E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D4F8EE1-08A6-FAD3-AD4E-560FDEB94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6885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35C439-46C5-3278-E282-8C7B556C9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3860D7-B080-0967-9D9C-FD1DE9EC4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DF98F5A-5BAF-A2C6-D27E-335F669AF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321485C-1C38-047A-46AA-A42D2B160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961A5C6-3D47-E7C6-D08A-9562DFCE9A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84A881A-B7C7-1312-1F15-FD479BB10C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179749F-C691-3670-7962-E0BA95039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6215CA1-848E-2617-AE7A-DC14C9292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45354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0768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94D0374-A101-F5A9-78A5-D98540A0B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40F363-3105-97AE-9041-8A9D2BE89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088F84-9A8B-FB91-7B86-EBC3DFFC9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92339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1C3FF8-890F-28A6-23DE-550F6F62C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2453C7F-69B8-939C-9788-7C305354B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AE4460E-0B98-FEA8-F7E7-3707DCFBB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5AE5AC-667F-9EFB-5089-852303515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79AFDB-EABF-D6ED-8273-92287FFD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B70E98E-02C0-A52A-3AAF-B37D7741D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31803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C49CB8-87A7-5360-1E8D-C139E295E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FAD2338-504E-DA47-1D6D-D64FBF5042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86BD5C-9200-407D-E544-7FC0CFAB7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5A349B-C17A-E894-703D-356842592D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51024B5-965B-DC67-DBEE-AC952A52B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610832-8048-4C22-52AD-1700B7F6A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12149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E7EFE0-3183-2AB3-525B-6FC0BEDE2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E0D4D00-E2D6-FE65-6BEA-0E0BC22DD2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B6FE89-9599-939D-4176-01CBBA5735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A9E29D-7F40-DDCC-C285-25BF45785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99A5FC-4162-E704-EFD4-AA5B6EE9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15968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6FC57DC-4C4D-5799-00AB-3CE37D6E3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93A8532-7809-44D7-6979-9E503B78B8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C4B42-4DFB-A39F-373F-2AFEB8C82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6FE3C2-1A4F-A031-F715-FBF44E05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D952AF-EE16-0093-503D-414879C2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95707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805B08-DFCD-D910-1ED0-4A2E411D15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AD23AC8-554B-8E16-F6C1-A6AD10D4C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4D5944-D184-A6C4-D55A-01330A3478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F9EF33-EB49-F4E4-A3FA-97354F64D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EFFDB-8A24-71BB-3AF9-33A25755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960710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EBBE9-F90F-7F52-CEDB-6D567688A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EF9431-81B9-EBDF-2DB9-C4139DD661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837E17-BDFE-106E-76EB-1EACAFE527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083FF8-8C2E-91E6-8397-765ACAAB4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C9BC83-5366-E36E-D2D4-A3982C425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90637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D2FEB3-6229-17B8-177D-589C5093D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214202-5D89-E0E1-118E-14DA8A40F6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59951A-58AC-B029-0DAC-70664C181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5779EB-EB3D-DCD7-FEE9-A5D4D76E9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2BDF46-DE64-6082-4D2B-9864E515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36013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07B93A-74EB-89AF-3CA9-08E49C70D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9E0038-F3F0-3304-C49B-A9785CE775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848584C-A24E-E1DB-1F44-FFF0BE389E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67FBB8B-6419-ED6C-BE50-892170E770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18D24F-1D46-20F8-44B8-758E65478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3AD869B-B0A8-4501-0FF0-829D01391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87476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01AD88-E1C9-0020-01D8-18FBA6E05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9E1921-B5CF-357D-DF5F-7B32C459F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2D273F6-F4EC-627D-ADB1-3B2EA089B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AB04532-D4E6-34EE-9B85-1E806670F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1466145-2D09-A7AE-1C87-A360B7A682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2BA880F-D792-8969-C10B-C780D70A9D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384B054-4A44-B9D0-EEF9-1131BD1CE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A687C65-A3A7-EABC-8C24-7FD9BBEA4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3280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49315C-1DCA-2FFC-5101-98F8A8C80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A609D60-FAD1-8A81-878A-C98BD8631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E8FF6DF-30DD-607F-DCBB-1D15C6B6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B15B9D0-2C2B-8F68-D3C4-FD49A0EF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21016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C08FBCA-C1E0-EFE7-66CC-BF9BAEA59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2474FA6-F569-2034-7808-1E059089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7A73F6D-F02F-E30D-A69C-1EF757185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0742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D5BE6B-45A9-BE84-E9FB-99FA8C276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A86334-60C7-08B5-52B3-3505B105A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9008C8A-009D-9650-33CA-0B710774A5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5A668C-9661-CF3E-140F-205A2D6D2F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108206-E52E-D59E-94B8-362DC7F7A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B13157-9C65-CB30-1B3A-78B7E1791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0766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B2994A-5421-9625-3371-C5C59D702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7368636-DABD-AD39-BA71-A104880392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B447858-814C-F97C-8B98-80761197E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AB61E37-7A8A-7FF4-21A8-A17C31297F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D4EE31F-2D19-8F39-70BD-3D66F611E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22903B-C4D3-2AD7-7EDE-D7B4A8180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6513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290681-3B30-BFF7-02CD-709783787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FE11DC9-334B-F349-62DF-FE48B5A9FB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56CA7C-45AE-010E-CEA8-3F288C9001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E95617-DDDD-BE64-FF02-24DBE8869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7E7F98-1B7F-3AE2-6B89-110732E5C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64558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57626E-597B-9EF1-B326-7CA19A4435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91CC2D-BE2F-3048-5398-46510A492D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19E2C8-6292-8744-1414-CEC15BCA19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1A2FCD-943C-9D07-D085-36D963405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8DC17F-F90E-A74B-AEBE-3BF59835B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01368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BB5DAD-CFB1-97FE-3F55-489BDFDE75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42C6B84-A9B7-5CAA-7A11-A2E189608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6F56ED-89D8-672A-26EC-4D4492805A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A830AB-6BE8-99CD-B7AD-A5BB3998E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A578B6-F6C6-78B3-08D0-0E7D8046C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84661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4C0869-FA2A-7908-405A-9E7D730E4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FCCC0D-8545-4F6C-A01A-C7BF3363E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7300D8-E012-249E-6045-4F6F64D1F3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57A245-D207-5A01-3ED7-4389E3E01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F33A80-8711-1274-9CBD-94A363B5C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31491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DEB6DF-4850-DB9D-CB74-1F24B6EB0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4DF4906-CA2B-6176-1CC2-A37C107C6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44852B-C060-4B93-88B8-3E0CFB9B67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65A0F2-58F7-1EF2-B5F8-5FEAC8C9C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21D57A-57D3-90F2-A203-43A0C25C9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021935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4B4002-B171-8710-AC6E-9784C5219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435105-220F-C18B-EBDF-C16715804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E31322E-5C36-DA3D-A7B2-502B74EBB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6230A5-8165-7DE9-9B42-A0EE1EB756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3E80B3-311C-353B-221D-E649ECC3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9F8621-E0D5-474A-A03D-C6066F31F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405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A5F77-2903-F44D-E9BA-69FE42B5F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2F07200-A7B4-00A5-7531-BE1F18DC6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3C971D8-928F-83FE-8E46-7E4C9984F7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9441530-2A98-09D8-6E12-A7F363745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C215FC6-1AC4-097B-36BF-2B7C0D36AC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00FFF02-7A4C-FFEC-D03A-72AEEE6526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F7E2E16-A971-0F5A-0C0F-0F5DAF3AA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768651-DE0F-2D34-CEC7-ED50F5191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3731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F9778D-5F63-AF9A-69A7-E03AC8A35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3C8C5D8-F672-9A99-5894-EDFD4773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DE7B85-A9CD-AEDA-D906-4C6689C19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7B2B14C-DFEE-D22B-CE62-81CCE1E02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70201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5509318-56BE-19F1-F439-7B90584C55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E9386A7-71E9-4EC6-8747-148C2376F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7F70912-77B9-5E96-78AE-CA8FECAA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5498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7D3669-2DDC-5595-F793-B17CA9C74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228C2E-3536-0099-EB5A-70C81660D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F444F03-8E01-9F1A-9318-86015249FA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51C0E82-FDEE-9922-B2EB-4A0CE1B85B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94BFC1-07EF-8E50-517B-CCB2C6BC8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87C8CD-5C4D-3AE8-C85C-6157AE285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22670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DBBAF-99ED-322E-3A5E-E0141351C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73927B3-954E-5288-493D-0FCD0BEAFA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895F0F3-08F8-D5E8-A764-8030804FB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EB0A81A-35CA-0BFE-BE67-34AB47BB56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4A73D32-6EBD-D978-75B2-06D746C4B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AADE35-7D82-5734-CEB1-9E531A5FE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40542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4F0272-BBAA-8CEF-5E44-10BF1982F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0B8B0D0-8F53-A7BD-CF9D-9EB7152DA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923963-8BAB-A657-6433-8740BC5F6D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EC31DA-0CAE-B6E5-573F-D29D2BACB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EFE87F-8914-28C8-8488-E0C1E06BF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79880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481CCE-E17D-05A3-E563-D1236A3636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D7F46E1-719D-1026-019B-6EE6535F96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972697-C38A-53B4-D490-619D032D25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5E15C0-50F4-A8F8-16A1-E515E841B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23294-9E00-3B6E-1957-FB51EB98F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90700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353354-AEF6-264E-FFAF-B6C09306D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2AB7DBF-C524-43E4-433E-96CC1A1B9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E9742D-C1AB-76A8-4B69-23AC368EB7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638ABA-A257-4F9C-737B-28C389801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C4F66E-494A-4814-93B4-F6D921E2B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66660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DE7BCF-2F42-7505-8A9A-1650CDC84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2A1F15-5FCD-AB74-31EC-8074A8F30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67E117-94AA-8A94-A0F2-7226C18602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82D8CDE-B62F-4DA3-2B4A-64DE2A8E5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07DA55-C3BB-B2C9-2C9C-492E5549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33055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564461-6BDD-E91F-BE31-1889DC2C4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A3F3074-3A0E-6227-3E01-049B38E4F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4F0F13-465E-87FC-F0A7-48884F65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B6722F-DC6A-3D48-528B-BF8A6B6A2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445B018-99C7-BCF7-9750-C01A1142D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4323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C7FAFF-412B-E361-3B50-7C3B68BD5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19E562-FE00-4D27-9D60-BBE8E9A9F6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FA005FD-435C-94D2-7431-40430AAC5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26D9EED-41CB-5A91-30A4-6660D212E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4391E0-ABE4-C010-C581-96BB9E4B8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86F6BF-D70C-1494-CCBF-097DB72AF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169758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755F73-67F4-127F-1F95-04A1F54A9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07351E-243D-2B8D-F6E7-6CAAB0095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BC1F246-D6A9-C818-FC58-2709687DD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74468A9-2F44-3067-78C0-43D590FB20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9050049-F94D-C546-4AB2-E54318D4C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DF727C8-857D-96FE-ACB1-9BD9219838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E6CCD-21EC-4571-955C-1C1A81176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478D697-117B-15B3-5888-EB1E80D6B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38667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67E973-A0BA-F2A4-888A-E5A219D89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3B75973-CAE2-4965-5BDD-9AF3119EB6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EA0E78C-4899-B02F-4D15-EFF624BAB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1484499-9753-B1AD-6A05-9D0108EE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93035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F0E042B-B428-2D2F-A9A5-C801F0CC67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787A11-F0F5-761C-3E5A-C25DE75FE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CC1CCF-D4CF-7B49-DCF3-C8082EE63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84215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EC0CA1-57FC-D0E4-EF4E-47825439D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8F25FE-E09E-9364-2AF6-B93B0EEDD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BB35747-B9F3-D915-81D8-5B93864865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F899707-3D57-CD75-3EEB-E9CD1B3C79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BE0E907-6A21-AA5E-24A1-925ACF72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A2651DD-DA06-ADAA-0F76-61309EF9C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84486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C264CE-5AC4-DC2B-C491-58C1FDBC8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2900A8B-6D29-B1EC-1394-41BDC2B74C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6119B9A-699C-840C-26EB-CC6AD8EF14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44138-3E7A-EAEA-BAB0-94F74706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136F7F-76C9-84FC-A28D-1667063D2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24D93FA-FD15-52AA-C3E0-5FA8BE1AE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32328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5D16AF-9BAC-A155-B8D1-B6559F45A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4A2786D-06FC-B4EF-1F94-3CE0302B1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E9DE3-F328-0FEB-BE39-9B461DF2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B8EDD0-4C6C-8015-1E25-137CF9DB7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ECDDEC-39E7-EDB0-10C1-7DB426F30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676531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0D7331-A7FD-5B3A-03B5-CBBF8C0AAB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6D52A2D-5D51-3DE8-61F8-A99DA3970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3CECCE-ABFC-3E39-7A1D-05BB82DC7D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FCFA6F-417D-20CE-B6E9-9B6F75B63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8C9FC5-CB06-9AB8-748B-00ED5ACA8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2887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4;p13">
            <a:extLst>
              <a:ext uri="{FF2B5EF4-FFF2-40B4-BE49-F238E27FC236}">
                <a16:creationId xmlns:a16="http://schemas.microsoft.com/office/drawing/2014/main" id="{BB432716-49AE-B95F-4F7C-6F5452A350EF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85;p13">
            <a:extLst>
              <a:ext uri="{FF2B5EF4-FFF2-40B4-BE49-F238E27FC236}">
                <a16:creationId xmlns:a16="http://schemas.microsoft.com/office/drawing/2014/main" id="{EDEED637-C2D3-C13D-4A45-28AD1E5B50C5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86;p13">
            <a:extLst>
              <a:ext uri="{FF2B5EF4-FFF2-40B4-BE49-F238E27FC236}">
                <a16:creationId xmlns:a16="http://schemas.microsoft.com/office/drawing/2014/main" id="{521648AA-D5C8-E979-B40B-0A17826C5468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89;p13">
            <a:extLst>
              <a:ext uri="{FF2B5EF4-FFF2-40B4-BE49-F238E27FC236}">
                <a16:creationId xmlns:a16="http://schemas.microsoft.com/office/drawing/2014/main" id="{7F603484-9E18-D711-8345-12F533C36CA8}"/>
              </a:ext>
            </a:extLst>
          </p:cNvPr>
          <p:cNvSpPr/>
          <p:nvPr userDrawn="1"/>
        </p:nvSpPr>
        <p:spPr>
          <a:xfrm flipH="1">
            <a:off x="2665" y="1278353"/>
            <a:ext cx="1910535" cy="5579647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2211477"/>
              <a:gd name="connsiteY0" fmla="*/ 6378300 h 6378300"/>
              <a:gd name="connsiteX1" fmla="*/ 2211477 w 2211477"/>
              <a:gd name="connsiteY1" fmla="*/ 0 h 6378300"/>
              <a:gd name="connsiteX2" fmla="*/ 1905057 w 2211477"/>
              <a:gd name="connsiteY2" fmla="*/ 3333509 h 6378300"/>
              <a:gd name="connsiteX3" fmla="*/ 862623 w 2211477"/>
              <a:gd name="connsiteY3" fmla="*/ 6378300 h 6378300"/>
              <a:gd name="connsiteX4" fmla="*/ 0 w 2211477"/>
              <a:gd name="connsiteY4" fmla="*/ 6378300 h 6378300"/>
              <a:gd name="connsiteX0" fmla="*/ 0 w 1910535"/>
              <a:gd name="connsiteY0" fmla="*/ 5579647 h 5579647"/>
              <a:gd name="connsiteX1" fmla="*/ 1910535 w 1910535"/>
              <a:gd name="connsiteY1" fmla="*/ 0 h 5579647"/>
              <a:gd name="connsiteX2" fmla="*/ 1905057 w 1910535"/>
              <a:gd name="connsiteY2" fmla="*/ 2534856 h 5579647"/>
              <a:gd name="connsiteX3" fmla="*/ 862623 w 1910535"/>
              <a:gd name="connsiteY3" fmla="*/ 5579647 h 5579647"/>
              <a:gd name="connsiteX4" fmla="*/ 0 w 1910535"/>
              <a:gd name="connsiteY4" fmla="*/ 5579647 h 557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0535" h="5579647">
                <a:moveTo>
                  <a:pt x="0" y="5579647"/>
                </a:moveTo>
                <a:lnTo>
                  <a:pt x="1910535" y="0"/>
                </a:lnTo>
                <a:lnTo>
                  <a:pt x="1905057" y="2534856"/>
                </a:lnTo>
                <a:lnTo>
                  <a:pt x="862623" y="5579647"/>
                </a:lnTo>
                <a:lnTo>
                  <a:pt x="0" y="5579647"/>
                </a:lnTo>
                <a:close/>
              </a:path>
            </a:pathLst>
          </a:cu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12D19709-7F71-1A19-1D3C-94F3DD02C73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27;p17">
            <a:extLst>
              <a:ext uri="{FF2B5EF4-FFF2-40B4-BE49-F238E27FC236}">
                <a16:creationId xmlns:a16="http://schemas.microsoft.com/office/drawing/2014/main" id="{3E22447F-1658-85CE-E1E5-6F29FF99828D}"/>
              </a:ext>
            </a:extLst>
          </p:cNvPr>
          <p:cNvSpPr/>
          <p:nvPr userDrawn="1"/>
        </p:nvSpPr>
        <p:spPr>
          <a:xfrm>
            <a:off x="0" y="300"/>
            <a:ext cx="12206700" cy="6857700"/>
          </a:xfrm>
          <a:prstGeom prst="rect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FC0E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28;p17">
            <a:extLst>
              <a:ext uri="{FF2B5EF4-FFF2-40B4-BE49-F238E27FC236}">
                <a16:creationId xmlns:a16="http://schemas.microsoft.com/office/drawing/2014/main" id="{D1B4BA43-7D97-DE37-5CA5-E7390B560177}"/>
              </a:ext>
            </a:extLst>
          </p:cNvPr>
          <p:cNvSpPr/>
          <p:nvPr userDrawn="1"/>
        </p:nvSpPr>
        <p:spPr>
          <a:xfrm flipH="1">
            <a:off x="10958797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29;p17">
            <a:extLst>
              <a:ext uri="{FF2B5EF4-FFF2-40B4-BE49-F238E27FC236}">
                <a16:creationId xmlns:a16="http://schemas.microsoft.com/office/drawing/2014/main" id="{69CDB287-9DA7-E390-0562-54A200E98F11}"/>
              </a:ext>
            </a:extLst>
          </p:cNvPr>
          <p:cNvSpPr/>
          <p:nvPr userDrawn="1"/>
        </p:nvSpPr>
        <p:spPr>
          <a:xfrm rot="10800000">
            <a:off x="10958797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31;p17">
            <a:extLst>
              <a:ext uri="{FF2B5EF4-FFF2-40B4-BE49-F238E27FC236}">
                <a16:creationId xmlns:a16="http://schemas.microsoft.com/office/drawing/2014/main" id="{0DC5BC30-3215-A5FA-8442-4895748EB017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DAEAC54-7788-6170-8B9E-D7E20159D3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74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6;p16">
            <a:extLst>
              <a:ext uri="{FF2B5EF4-FFF2-40B4-BE49-F238E27FC236}">
                <a16:creationId xmlns:a16="http://schemas.microsoft.com/office/drawing/2014/main" id="{7549D03A-86A3-AC00-164B-3DEDE3A7DF89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17;p16">
            <a:extLst>
              <a:ext uri="{FF2B5EF4-FFF2-40B4-BE49-F238E27FC236}">
                <a16:creationId xmlns:a16="http://schemas.microsoft.com/office/drawing/2014/main" id="{F097E8F8-B7FA-659C-20D3-B64AFFAA9054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18;p16">
            <a:extLst>
              <a:ext uri="{FF2B5EF4-FFF2-40B4-BE49-F238E27FC236}">
                <a16:creationId xmlns:a16="http://schemas.microsoft.com/office/drawing/2014/main" id="{37894798-8E19-E0DA-920E-5DF1A53F91FE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20;p16">
            <a:extLst>
              <a:ext uri="{FF2B5EF4-FFF2-40B4-BE49-F238E27FC236}">
                <a16:creationId xmlns:a16="http://schemas.microsoft.com/office/drawing/2014/main" id="{82BA4A5C-6D6D-223E-9B4E-4EE6B60021C6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D4CB840-AD8E-E7EC-932F-74DBFEED640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827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7A7D0198-29CE-1CB0-DA2E-068132C42E7A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07;p15">
            <a:extLst>
              <a:ext uri="{FF2B5EF4-FFF2-40B4-BE49-F238E27FC236}">
                <a16:creationId xmlns:a16="http://schemas.microsoft.com/office/drawing/2014/main" id="{D5CB0B6D-5E83-7736-99C6-F1C3A1BA7536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08;p15">
            <a:extLst>
              <a:ext uri="{FF2B5EF4-FFF2-40B4-BE49-F238E27FC236}">
                <a16:creationId xmlns:a16="http://schemas.microsoft.com/office/drawing/2014/main" id="{DA91F858-227D-CC62-F107-C6F12307E57E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09FAC24-0027-860E-2834-CF43EFD5113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3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B5329518-8AD8-62CE-811A-C209246627F4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40;p18">
            <a:extLst>
              <a:ext uri="{FF2B5EF4-FFF2-40B4-BE49-F238E27FC236}">
                <a16:creationId xmlns:a16="http://schemas.microsoft.com/office/drawing/2014/main" id="{C650EF12-1897-D93D-4254-3DFDEE06D451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41;p18">
            <a:extLst>
              <a:ext uri="{FF2B5EF4-FFF2-40B4-BE49-F238E27FC236}">
                <a16:creationId xmlns:a16="http://schemas.microsoft.com/office/drawing/2014/main" id="{92D0D64D-CBCC-19E1-FC84-239FF424B5C9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20166B3-6C2F-C3F0-85D0-E01F5B6B890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25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017F7AB1-EE30-D8F5-54B4-328BCF37CDA6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50;p19">
            <a:extLst>
              <a:ext uri="{FF2B5EF4-FFF2-40B4-BE49-F238E27FC236}">
                <a16:creationId xmlns:a16="http://schemas.microsoft.com/office/drawing/2014/main" id="{3FC69A68-80C1-2F82-4656-71C886BE1902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51;p19">
            <a:extLst>
              <a:ext uri="{FF2B5EF4-FFF2-40B4-BE49-F238E27FC236}">
                <a16:creationId xmlns:a16="http://schemas.microsoft.com/office/drawing/2014/main" id="{25B0244E-AFE7-4896-3635-C3D248488473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49227B6-4AE4-C141-F713-870891D0C89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38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5;p14">
            <a:extLst>
              <a:ext uri="{FF2B5EF4-FFF2-40B4-BE49-F238E27FC236}">
                <a16:creationId xmlns:a16="http://schemas.microsoft.com/office/drawing/2014/main" id="{F0927144-E189-5724-6B4F-AEC90E5C2FF6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96;p14">
            <a:extLst>
              <a:ext uri="{FF2B5EF4-FFF2-40B4-BE49-F238E27FC236}">
                <a16:creationId xmlns:a16="http://schemas.microsoft.com/office/drawing/2014/main" id="{52817E7F-3722-98E4-3F7C-008ACFEC8E23}"/>
              </a:ext>
            </a:extLst>
          </p:cNvPr>
          <p:cNvSpPr/>
          <p:nvPr userDrawn="1"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7;p14">
            <a:extLst>
              <a:ext uri="{FF2B5EF4-FFF2-40B4-BE49-F238E27FC236}">
                <a16:creationId xmlns:a16="http://schemas.microsoft.com/office/drawing/2014/main" id="{24B13557-7CB4-B9E7-7496-216D68B45514}"/>
              </a:ext>
            </a:extLst>
          </p:cNvPr>
          <p:cNvSpPr/>
          <p:nvPr userDrawn="1"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99;p14">
            <a:extLst>
              <a:ext uri="{FF2B5EF4-FFF2-40B4-BE49-F238E27FC236}">
                <a16:creationId xmlns:a16="http://schemas.microsoft.com/office/drawing/2014/main" id="{ED4C6DB3-0926-69B1-7CF5-B5173C315143}"/>
              </a:ext>
            </a:extLst>
          </p:cNvPr>
          <p:cNvSpPr/>
          <p:nvPr userDrawn="1"/>
        </p:nvSpPr>
        <p:spPr>
          <a:xfrm flipH="1">
            <a:off x="8143" y="1382525"/>
            <a:ext cx="1905057" cy="5475475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3074100"/>
              <a:gd name="connsiteY0" fmla="*/ 6378300 h 6378300"/>
              <a:gd name="connsiteX1" fmla="*/ 1898961 w 3074100"/>
              <a:gd name="connsiteY1" fmla="*/ 902825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1905057"/>
              <a:gd name="connsiteY0" fmla="*/ 5475475 h 5475475"/>
              <a:gd name="connsiteX1" fmla="*/ 1898961 w 1905057"/>
              <a:gd name="connsiteY1" fmla="*/ 0 h 5475475"/>
              <a:gd name="connsiteX2" fmla="*/ 1905057 w 1905057"/>
              <a:gd name="connsiteY2" fmla="*/ 2488557 h 5475475"/>
              <a:gd name="connsiteX3" fmla="*/ 862623 w 1905057"/>
              <a:gd name="connsiteY3" fmla="*/ 5475475 h 5475475"/>
              <a:gd name="connsiteX4" fmla="*/ 0 w 1905057"/>
              <a:gd name="connsiteY4" fmla="*/ 5475475 h 547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57" h="5475475">
                <a:moveTo>
                  <a:pt x="0" y="5475475"/>
                </a:moveTo>
                <a:lnTo>
                  <a:pt x="1898961" y="0"/>
                </a:lnTo>
                <a:lnTo>
                  <a:pt x="1905057" y="2488557"/>
                </a:lnTo>
                <a:lnTo>
                  <a:pt x="862623" y="5475475"/>
                </a:lnTo>
                <a:lnTo>
                  <a:pt x="0" y="5475475"/>
                </a:lnTo>
                <a:close/>
              </a:path>
            </a:pathLst>
          </a:cu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11497A2-4F1D-45E8-3181-8A995B05E3C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767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/>
        </p:nvSpPr>
        <p:spPr>
          <a:xfrm>
            <a:off x="1094508" y="1076515"/>
            <a:ext cx="9795164" cy="3093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6300" b="1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COMITE DE SEGUIMIENTO SUBSECRETARIA CORPORATIVA</a:t>
            </a:r>
            <a:endParaRPr lang="es-ES" sz="63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110635" y="4169639"/>
            <a:ext cx="5228491" cy="683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dirty="0" smtClean="0">
                <a:solidFill>
                  <a:schemeClr val="lt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04 DE AGOSTO DE 2025</a:t>
            </a:r>
            <a:endParaRPr sz="2800" dirty="0">
              <a:solidFill>
                <a:schemeClr val="lt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6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CANCHA DEPORTIVA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1925330"/>
            <a:ext cx="10035009" cy="284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s-ES" sz="3200" dirty="0" smtClean="0">
                <a:latin typeface="Lexend Deca"/>
              </a:rPr>
              <a:t>Revisar el título </a:t>
            </a:r>
            <a:r>
              <a:rPr lang="es-ES" sz="3200" dirty="0">
                <a:latin typeface="Lexend Deca"/>
              </a:rPr>
              <a:t>de la cancha </a:t>
            </a:r>
            <a:r>
              <a:rPr lang="es-ES" sz="3200" dirty="0" smtClean="0">
                <a:latin typeface="Lexend Deca"/>
              </a:rPr>
              <a:t>deportiva de </a:t>
            </a:r>
            <a:r>
              <a:rPr lang="es-ES" sz="3200" dirty="0">
                <a:latin typeface="Lexend Deca"/>
              </a:rPr>
              <a:t>la Secretaria Distrital de </a:t>
            </a:r>
            <a:r>
              <a:rPr lang="es-ES" sz="3200" dirty="0" smtClean="0">
                <a:latin typeface="Lexend Deca"/>
              </a:rPr>
              <a:t>Salud. </a:t>
            </a:r>
          </a:p>
          <a:p>
            <a:pPr algn="just"/>
            <a:r>
              <a:rPr lang="es-ES" sz="3200" dirty="0" smtClean="0">
                <a:latin typeface="Lexend Deca"/>
              </a:rPr>
              <a:t>Pendiente oficio de la Dirección de Infraestructura</a:t>
            </a:r>
          </a:p>
          <a:p>
            <a:pPr algn="just"/>
            <a:r>
              <a:rPr lang="es-ES" sz="3200" b="1" dirty="0" smtClean="0">
                <a:latin typeface="Lexend Deca"/>
              </a:rPr>
              <a:t>Diana Acosta – José Guevara </a:t>
            </a:r>
          </a:p>
          <a:p>
            <a:pPr lvl="0" algn="just"/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133998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702656" y="927319"/>
            <a:ext cx="1015257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7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48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SEGUIMIENTO PLANES DE MEJORA.</a:t>
            </a:r>
            <a:endParaRPr lang="es-ES" sz="48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702656" y="1989119"/>
            <a:ext cx="10035009" cy="224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3600" dirty="0" smtClean="0">
                <a:latin typeface="Lexend Deca"/>
              </a:rPr>
              <a:t>Seguimiento estado de planes de mejoramiento de auditorias internas y externas. </a:t>
            </a:r>
          </a:p>
          <a:p>
            <a:r>
              <a:rPr lang="es-ES" sz="3600" b="1" dirty="0" smtClean="0">
                <a:latin typeface="Lexend Deca"/>
                <a:ea typeface="Lexend Deca Medium"/>
              </a:rPr>
              <a:t>Gustavo Pareja. </a:t>
            </a:r>
            <a:endParaRPr lang="es-ES" sz="36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89181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8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COOPERATIVA - COOPDISA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1925330"/>
            <a:ext cx="10035009" cy="3623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3200" dirty="0" smtClean="0">
                <a:latin typeface="Lexend Deca"/>
              </a:rPr>
              <a:t>Revisar </a:t>
            </a:r>
            <a:r>
              <a:rPr lang="es-ES" sz="3200" dirty="0">
                <a:latin typeface="Lexend Deca"/>
              </a:rPr>
              <a:t>los espacios que hasta el momento ocupa la Cooperativa </a:t>
            </a:r>
            <a:r>
              <a:rPr lang="es-ES" sz="3200" dirty="0" smtClean="0">
                <a:latin typeface="Lexend Deca"/>
              </a:rPr>
              <a:t>los cuales deben recuperarse </a:t>
            </a:r>
            <a:r>
              <a:rPr lang="es-ES" sz="3200" dirty="0">
                <a:latin typeface="Lexend Deca"/>
              </a:rPr>
              <a:t>para los empleados de la Secretaria. </a:t>
            </a:r>
            <a:endParaRPr lang="es-CO" sz="3200" dirty="0">
              <a:latin typeface="Lexend Deca"/>
            </a:endParaRPr>
          </a:p>
          <a:p>
            <a:r>
              <a:rPr lang="es-ES" sz="3200" dirty="0">
                <a:latin typeface="Lexend Deca"/>
              </a:rPr>
              <a:t>Cambiar el operador de </a:t>
            </a:r>
            <a:r>
              <a:rPr lang="es-ES" sz="3200" dirty="0" smtClean="0">
                <a:latin typeface="Lexend Deca"/>
              </a:rPr>
              <a:t>la </a:t>
            </a:r>
            <a:r>
              <a:rPr lang="es-ES" sz="3200" dirty="0">
                <a:latin typeface="Lexend Deca"/>
              </a:rPr>
              <a:t>Cafetería.  </a:t>
            </a:r>
            <a:endParaRPr lang="es-ES" sz="3200" dirty="0" smtClean="0">
              <a:latin typeface="Lexend Deca"/>
            </a:endParaRPr>
          </a:p>
          <a:p>
            <a:r>
              <a:rPr lang="es-ES" sz="3200" b="1" dirty="0" smtClean="0">
                <a:latin typeface="Lexend Deca"/>
              </a:rPr>
              <a:t>Luisa Vallejo</a:t>
            </a:r>
            <a:r>
              <a:rPr lang="es-ES" sz="3200" b="1" dirty="0">
                <a:latin typeface="Lexend Deca"/>
              </a:rPr>
              <a:t> </a:t>
            </a:r>
            <a:r>
              <a:rPr lang="es-ES" sz="3200" b="1" dirty="0" smtClean="0">
                <a:latin typeface="Lexend Deca"/>
              </a:rPr>
              <a:t>– Diana Acosta. </a:t>
            </a:r>
          </a:p>
          <a:p>
            <a:pPr algn="just"/>
            <a:r>
              <a:rPr lang="es-ES" sz="3200" b="1" dirty="0">
                <a:latin typeface="Lexend Deca"/>
              </a:rPr>
              <a:t>Manuela González.</a:t>
            </a:r>
          </a:p>
          <a:p>
            <a:pPr lvl="0" algn="just"/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167057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9</a:t>
            </a:r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DERECHO DE PETICIÓN ASESALUD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1725275"/>
            <a:ext cx="10035009" cy="2650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3200" dirty="0" smtClean="0">
                <a:latin typeface="Lexend Deca"/>
              </a:rPr>
              <a:t>Revisar la respuesta sobre el reapertura de las duchas de la Entidad, asignada a la Direccion Administrativa y Bienes y Servicios. </a:t>
            </a:r>
          </a:p>
          <a:p>
            <a:r>
              <a:rPr lang="es-ES" sz="3200" b="1" dirty="0" smtClean="0">
                <a:latin typeface="Lexend Deca"/>
              </a:rPr>
              <a:t>Laura Castrillón</a:t>
            </a:r>
          </a:p>
          <a:p>
            <a:r>
              <a:rPr lang="es-ES" sz="3200" b="1" dirty="0" smtClean="0">
                <a:latin typeface="Lexend Deca"/>
              </a:rPr>
              <a:t>Luisa Vallejo – Diana Acosta</a:t>
            </a:r>
            <a:endParaRPr lang="es-ES" sz="3200" b="1" dirty="0">
              <a:latin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26129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497771"/>
            <a:ext cx="10152576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10. </a:t>
            </a:r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ACTO ADMINISTRATIVO UNIFICADO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1359515"/>
            <a:ext cx="10035009" cy="4427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Proyección acto administrativo unificado de: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Horas extras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Teletrabajo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Horario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T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rabajo remoto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Provisionalidad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S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istema </a:t>
            </a: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de 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turnos</a:t>
            </a: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*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  </a:t>
            </a:r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José </a:t>
            </a:r>
            <a:r>
              <a:rPr lang="es-ES" sz="32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Guevara - Laura Castrillón </a:t>
            </a:r>
          </a:p>
        </p:txBody>
      </p:sp>
    </p:spTree>
    <p:extLst>
      <p:ext uri="{BB962C8B-B14F-4D97-AF65-F5344CB8AC3E}">
        <p14:creationId xmlns:p14="http://schemas.microsoft.com/office/powerpoint/2010/main" val="370387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732902"/>
            <a:ext cx="10152576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11. </a:t>
            </a:r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SEGUIMIENTO TELETRABAJO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1594646"/>
            <a:ext cx="10035009" cy="254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Seguimiento prueba piloto en la Entidad, la cual iniciaba el Miércoles </a:t>
            </a: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23 de julio </a:t>
            </a:r>
            <a:endParaRPr lang="es-ES" sz="3200" dirty="0" smtClean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algn="just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Jaime </a:t>
            </a:r>
            <a:r>
              <a:rPr lang="es-ES" sz="32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Pineda – José Guevara</a:t>
            </a:r>
          </a:p>
          <a:p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68895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732902"/>
            <a:ext cx="10152576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12. </a:t>
            </a:r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BIENES DE USO COLECTIVO 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1594646"/>
            <a:ext cx="10035009" cy="3225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Concepto jurídico respondiendo ¿Quién debe tener en el inventarios los bienes de uso colectivo de las dependencias?</a:t>
            </a:r>
          </a:p>
          <a:p>
            <a:pPr algn="just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Luisa </a:t>
            </a:r>
            <a:r>
              <a:rPr lang="es-ES" sz="32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Vallejo – Diana Acosta </a:t>
            </a:r>
            <a:endParaRPr lang="es-ES" sz="3200" b="1" dirty="0" smtClean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algn="just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Abogado </a:t>
            </a:r>
            <a:r>
              <a:rPr lang="es-ES" sz="32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Guillermo 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Solano</a:t>
            </a:r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17924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2454635"/>
            <a:ext cx="9871725" cy="1725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s-ES" sz="28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Gestionar hojas de vida para las vacantes provisiones y definitivas de la Subsecretaria. </a:t>
            </a:r>
          </a:p>
          <a:p>
            <a:pPr algn="just"/>
            <a:r>
              <a:rPr lang="es-ES" sz="28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Juan Guillermo Correa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. </a:t>
            </a:r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sp>
        <p:nvSpPr>
          <p:cNvPr id="4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915782"/>
            <a:ext cx="10152576" cy="1538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13. </a:t>
            </a:r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VACANTES PROVISIONALES Y DEFINITIVAS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13393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5" y="1666025"/>
            <a:ext cx="8836393" cy="2632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/>
            <a:endParaRPr sz="40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666810"/>
              </p:ext>
            </p:extLst>
          </p:nvPr>
        </p:nvGraphicFramePr>
        <p:xfrm>
          <a:off x="689976" y="1967380"/>
          <a:ext cx="10348518" cy="25663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0965">
                  <a:extLst>
                    <a:ext uri="{9D8B030D-6E8A-4147-A177-3AD203B41FA5}">
                      <a16:colId xmlns:a16="http://schemas.microsoft.com/office/drawing/2014/main" val="4057955734"/>
                    </a:ext>
                  </a:extLst>
                </a:gridCol>
                <a:gridCol w="2373579">
                  <a:extLst>
                    <a:ext uri="{9D8B030D-6E8A-4147-A177-3AD203B41FA5}">
                      <a16:colId xmlns:a16="http://schemas.microsoft.com/office/drawing/2014/main" val="358379150"/>
                    </a:ext>
                  </a:extLst>
                </a:gridCol>
                <a:gridCol w="2761987">
                  <a:extLst>
                    <a:ext uri="{9D8B030D-6E8A-4147-A177-3AD203B41FA5}">
                      <a16:colId xmlns:a16="http://schemas.microsoft.com/office/drawing/2014/main" val="1426708847"/>
                    </a:ext>
                  </a:extLst>
                </a:gridCol>
                <a:gridCol w="2761987">
                  <a:extLst>
                    <a:ext uri="{9D8B030D-6E8A-4147-A177-3AD203B41FA5}">
                      <a16:colId xmlns:a16="http://schemas.microsoft.com/office/drawing/2014/main" val="3401142237"/>
                    </a:ext>
                  </a:extLst>
                </a:gridCol>
              </a:tblGrid>
              <a:tr h="315560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Lexend Deca"/>
                        </a:rPr>
                        <a:t>Proyecto</a:t>
                      </a:r>
                      <a:endParaRPr lang="es-CO" sz="20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Lexend Deca"/>
                        </a:rPr>
                        <a:t>Proyecto 8114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Lexend Deca"/>
                        </a:rPr>
                        <a:t>Proyecto 8108</a:t>
                      </a:r>
                      <a:endParaRPr lang="es-CO" sz="20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Lexend Deca"/>
                        </a:rPr>
                        <a:t>Proyecto 8119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4723775"/>
                  </a:ext>
                </a:extLst>
              </a:tr>
              <a:tr h="315560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smtClean="0">
                          <a:effectLst/>
                          <a:latin typeface="Lexend Deca"/>
                          <a:ea typeface="+mn-ea"/>
                          <a:cs typeface="+mn-cs"/>
                        </a:rPr>
                        <a:t>Asignado</a:t>
                      </a:r>
                      <a:endParaRPr lang="es-CO" sz="20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b="0" dirty="0" smtClean="0">
                          <a:effectLst/>
                          <a:latin typeface="Lexend Deca"/>
                        </a:rPr>
                        <a:t>$ 40.217.000.000</a:t>
                      </a:r>
                      <a:endParaRPr lang="es-CO" sz="1600" b="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</a:rPr>
                        <a:t>$ 58.921.000.000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</a:rPr>
                        <a:t>$ 15.118.000.000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3705844"/>
                  </a:ext>
                </a:extLst>
              </a:tr>
              <a:tr h="407269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Lexend Deca"/>
                        </a:rPr>
                        <a:t>Comprometido</a:t>
                      </a:r>
                      <a:endParaRPr lang="es-CO" sz="20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b="0" dirty="0" smtClean="0">
                          <a:effectLst/>
                          <a:latin typeface="Lexend Deca"/>
                        </a:rPr>
                        <a:t>$ 22.222.000.000</a:t>
                      </a:r>
                      <a:endParaRPr lang="es-CO" sz="1600" b="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</a:rPr>
                        <a:t>$</a:t>
                      </a:r>
                      <a:r>
                        <a:rPr lang="es-ES" sz="1600" baseline="0" dirty="0" smtClean="0">
                          <a:effectLst/>
                          <a:latin typeface="Lexend Deca"/>
                        </a:rPr>
                        <a:t> </a:t>
                      </a:r>
                      <a:r>
                        <a:rPr lang="es-ES" sz="1600" dirty="0" smtClean="0">
                          <a:effectLst/>
                          <a:latin typeface="Lexend Deca"/>
                        </a:rPr>
                        <a:t>11.683.000.000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</a:rPr>
                        <a:t>$   8.136.000.000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2784236"/>
                  </a:ext>
                </a:extLst>
              </a:tr>
              <a:tr h="761583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Lexend Deca"/>
                        </a:rPr>
                        <a:t>Pendientes por comprometer</a:t>
                      </a:r>
                      <a:endParaRPr lang="es-CO" sz="20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b="0" dirty="0" smtClean="0">
                          <a:effectLst/>
                          <a:latin typeface="Lexend Deca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$ 13.238.000.000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</a:rPr>
                        <a:t>$ 36.137.000.000</a:t>
                      </a:r>
                      <a:endParaRPr lang="es-CO" sz="1600" dirty="0">
                        <a:effectLst/>
                        <a:latin typeface="Lexend Dec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</a:rPr>
                        <a:t>$</a:t>
                      </a:r>
                      <a:r>
                        <a:rPr lang="es-ES" sz="1600" baseline="0" dirty="0" smtClean="0">
                          <a:effectLst/>
                          <a:latin typeface="Lexend Deca"/>
                        </a:rPr>
                        <a:t>   5.714.000.000</a:t>
                      </a:r>
                      <a:endParaRPr lang="es-CO" sz="1600" dirty="0">
                        <a:effectLst/>
                        <a:latin typeface="Lexend Deca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1821315"/>
                  </a:ext>
                </a:extLst>
              </a:tr>
              <a:tr h="315560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Lexend Deca"/>
                        </a:rPr>
                        <a:t>Austeridad</a:t>
                      </a:r>
                      <a:endParaRPr lang="es-CO" sz="20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b="0" dirty="0" smtClean="0">
                          <a:effectLst/>
                          <a:latin typeface="Lexend Deca"/>
                        </a:rPr>
                        <a:t> $ 1.690.000.000</a:t>
                      </a:r>
                      <a:endParaRPr lang="es-CO" sz="1600" b="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Lexend Deca"/>
                        </a:rPr>
                        <a:t>No aplica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  <a:ea typeface="+mn-ea"/>
                          <a:cs typeface="+mn-cs"/>
                        </a:rPr>
                        <a:t>$      756.000.000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2370390"/>
                  </a:ext>
                </a:extLst>
              </a:tr>
              <a:tr h="419081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Lexend Deca"/>
                        </a:rPr>
                        <a:t>Liberar</a:t>
                      </a:r>
                      <a:endParaRPr lang="es-CO" sz="20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b="0" dirty="0" smtClean="0">
                          <a:effectLst/>
                          <a:latin typeface="Lexend Deca"/>
                          <a:ea typeface="+mn-ea"/>
                          <a:cs typeface="+mn-cs"/>
                        </a:rPr>
                        <a:t> $ 3.061.000.000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</a:rPr>
                        <a:t>$ 11.101.000.000</a:t>
                      </a:r>
                      <a:endParaRPr lang="es-CO" sz="1600" dirty="0">
                        <a:effectLst/>
                        <a:latin typeface="Lexend Dec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Lexend Deca"/>
                        </a:rPr>
                        <a:t>$      513.000.000</a:t>
                      </a:r>
                      <a:endParaRPr lang="es-CO" sz="1600" dirty="0">
                        <a:effectLst/>
                        <a:latin typeface="Lexend Dec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9934326"/>
                  </a:ext>
                </a:extLst>
              </a:tr>
            </a:tbl>
          </a:graphicData>
        </a:graphic>
      </p:graphicFrame>
      <p:sp>
        <p:nvSpPr>
          <p:cNvPr id="5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689976" y="927392"/>
            <a:ext cx="995152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6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Seguimiento presupuestal con corte al 28-07-2025</a:t>
            </a:r>
            <a:endParaRPr sz="36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773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692438"/>
              </p:ext>
            </p:extLst>
          </p:nvPr>
        </p:nvGraphicFramePr>
        <p:xfrm>
          <a:off x="265800" y="222260"/>
          <a:ext cx="10734261" cy="55662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3811">
                  <a:extLst>
                    <a:ext uri="{9D8B030D-6E8A-4147-A177-3AD203B41FA5}">
                      <a16:colId xmlns:a16="http://schemas.microsoft.com/office/drawing/2014/main" val="3910128140"/>
                    </a:ext>
                  </a:extLst>
                </a:gridCol>
                <a:gridCol w="1907178">
                  <a:extLst>
                    <a:ext uri="{9D8B030D-6E8A-4147-A177-3AD203B41FA5}">
                      <a16:colId xmlns:a16="http://schemas.microsoft.com/office/drawing/2014/main" val="2014673072"/>
                    </a:ext>
                  </a:extLst>
                </a:gridCol>
                <a:gridCol w="4109176">
                  <a:extLst>
                    <a:ext uri="{9D8B030D-6E8A-4147-A177-3AD203B41FA5}">
                      <a16:colId xmlns:a16="http://schemas.microsoft.com/office/drawing/2014/main" val="775586033"/>
                    </a:ext>
                  </a:extLst>
                </a:gridCol>
                <a:gridCol w="1570867">
                  <a:extLst>
                    <a:ext uri="{9D8B030D-6E8A-4147-A177-3AD203B41FA5}">
                      <a16:colId xmlns:a16="http://schemas.microsoft.com/office/drawing/2014/main" val="3790209395"/>
                    </a:ext>
                  </a:extLst>
                </a:gridCol>
                <a:gridCol w="1623229">
                  <a:extLst>
                    <a:ext uri="{9D8B030D-6E8A-4147-A177-3AD203B41FA5}">
                      <a16:colId xmlns:a16="http://schemas.microsoft.com/office/drawing/2014/main" val="1127215307"/>
                    </a:ext>
                  </a:extLst>
                </a:gridCol>
              </a:tblGrid>
              <a:tr h="142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extLst>
                  <a:ext uri="{0D108BD9-81ED-4DB2-BD59-A6C34878D82A}">
                    <a16:rowId xmlns:a16="http://schemas.microsoft.com/office/drawing/2014/main" val="4201200309"/>
                  </a:ext>
                </a:extLst>
              </a:tr>
              <a:tr h="442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TIPO DE VACANTE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DENOMINACION DEL EMPLEO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 Narrow" panose="020B0606020202030204" pitchFamily="34" charset="0"/>
                        </a:rPr>
                        <a:t>  PERFIL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DEPENDENCIA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ASIGNACIÓN BASICA MENSUAL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3337448625"/>
                  </a:ext>
                </a:extLst>
              </a:tr>
              <a:tr h="7709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VACANTE TEMPORAL - HASTA QUE DURE LA SITUACIÓN ADMINISTRATIVA DEL TITULAR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PROFESIONAL UNIVERSITARIO 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Título 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que corresponda a uno de los siguientes núcleos básicos del conocimiento: </a:t>
                      </a:r>
                      <a:b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• Derecho y afines.</a:t>
                      </a:r>
                      <a:b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Tarjeta 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 matricula profesional en los casos reglamentados por la Ley</a:t>
                      </a:r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/>
                      </a:r>
                      <a:b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No </a:t>
                      </a:r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requiere experiencia (Tramites contractuales</a:t>
                      </a:r>
                      <a:r>
                        <a:rPr lang="es-E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– manejo plataforma SECOP II) 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SUBDIRECCIÓN DE CONTRATACIÓN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Arial Narrow" panose="020B0606020202030204" pitchFamily="34" charset="0"/>
                        </a:rPr>
                        <a:t>$ 3.725.048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231068247"/>
                  </a:ext>
                </a:extLst>
              </a:tr>
              <a:tr h="7370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VACANTE TEMPORAL HASTA QUE DURE LA SITUACIÓN ADMINISTRATIVA DEL TITULAR 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TÉCNICO OPERATIVO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 rowSpan="2">
                  <a:txBody>
                    <a:bodyPr/>
                    <a:lstStyle/>
                    <a:p>
                      <a:r>
                        <a:rPr lang="es-ES" sz="1400" dirty="0" smtClean="0">
                          <a:latin typeface="Arial Narrow" panose="020B0606020202030204" pitchFamily="34" charset="0"/>
                        </a:rPr>
                        <a:t>Titulo</a:t>
                      </a:r>
                      <a:r>
                        <a:rPr lang="es-ES" sz="1400" baseline="0" dirty="0" smtClean="0">
                          <a:latin typeface="Arial Narrow" panose="020B0606020202030204" pitchFamily="34" charset="0"/>
                        </a:rPr>
                        <a:t> de formación técnica profesional o tecnológica o terminación y aprobación del pensum académico de educación superior que corresponda a uno de los siguientes núcleos del conocimiento: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400" baseline="0" dirty="0" smtClean="0">
                          <a:latin typeface="Arial Narrow" panose="020B0606020202030204" pitchFamily="34" charset="0"/>
                        </a:rPr>
                        <a:t>Ingeniería de sistemas, telemática y afines, Ingeniería electrónica, telecomunicaciones y afines, Titulo de formación técnica profesional o tecnológica o terminación y aprobación del pensum académico de educación superior en administración ofimática del núcleo básico del conocimiento en administración.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400" baseline="0" dirty="0" smtClean="0">
                          <a:latin typeface="Arial Narrow" panose="020B0606020202030204" pitchFamily="34" charset="0"/>
                        </a:rPr>
                        <a:t>Certificado de inscripción ante el COPNIA en los casos exigidos.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400" baseline="0" dirty="0" smtClean="0">
                          <a:latin typeface="Arial Narrow" panose="020B0606020202030204" pitchFamily="34" charset="0"/>
                        </a:rPr>
                        <a:t>No requiere experiencia (Cobro coactivo, temas administrativos y financieros)</a:t>
                      </a:r>
                      <a:endParaRPr lang="es-CO" sz="1400" dirty="0">
                        <a:latin typeface="Arial Narrow" panose="020B0606020202030204" pitchFamily="34" charset="0"/>
                      </a:endParaRPr>
                    </a:p>
                  </a:txBody>
                  <a:tcPr marL="44048" marR="44048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DIRECCIÓN FINANCIERA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Arial Narrow" panose="020B0606020202030204" pitchFamily="34" charset="0"/>
                        </a:rPr>
                        <a:t>$ 3.443.307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4047105486"/>
                  </a:ext>
                </a:extLst>
              </a:tr>
              <a:tr h="15652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VACANTE DEFINITIVA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TÉCNICO OPERATIVO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 marL="44048" marR="44048" marT="0" marB="0" anchor="ctr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$ 3.443.307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76791167"/>
                  </a:ext>
                </a:extLst>
              </a:tr>
              <a:tr h="3889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DEFINITIVA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 Narrow" panose="020B0606020202030204" pitchFamily="34" charset="0"/>
                        </a:rPr>
                        <a:t>CONDUCTOR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BACHILLER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Licencia de conducción B1, B2, B3, C1. C2, C3.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SUBDIRECCIÓN DE BIENES Y SERVICIOS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$ 2.618.717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13013380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18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8;p14">
            <a:extLst>
              <a:ext uri="{FF2B5EF4-FFF2-40B4-BE49-F238E27FC236}">
                <a16:creationId xmlns:a16="http://schemas.microsoft.com/office/drawing/2014/main" id="{468CE2B8-13FC-BAB2-4226-4B7626A8FCAD}"/>
              </a:ext>
            </a:extLst>
          </p:cNvPr>
          <p:cNvSpPr txBox="1"/>
          <p:nvPr/>
        </p:nvSpPr>
        <p:spPr>
          <a:xfrm>
            <a:off x="1394460" y="571500"/>
            <a:ext cx="9852660" cy="520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6300" b="1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ORDEN DEL DIA</a:t>
            </a:r>
            <a:endParaRPr lang="es-ES" sz="63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fontAlgn="base"/>
            <a:r>
              <a:rPr lang="es-ES" sz="4000" b="1" dirty="0" smtClean="0">
                <a:solidFill>
                  <a:schemeClr val="bg1"/>
                </a:solidFill>
                <a:latin typeface="Oswald"/>
                <a:ea typeface="Oswald"/>
                <a:cs typeface="Oswald"/>
                <a:sym typeface="Oswald"/>
              </a:rPr>
              <a:t>1.  </a:t>
            </a:r>
            <a:r>
              <a:rPr lang="es-ES" sz="4000" b="1" dirty="0">
                <a:solidFill>
                  <a:schemeClr val="bg1"/>
                </a:solidFill>
                <a:latin typeface="Oswald" panose="020B0604020202020204" charset="0"/>
              </a:rPr>
              <a:t>Seguimiento de compromisos</a:t>
            </a:r>
            <a:r>
              <a:rPr lang="en-US" sz="4000" dirty="0">
                <a:solidFill>
                  <a:schemeClr val="bg1"/>
                </a:solidFill>
                <a:latin typeface="Oswald" panose="020B0604020202020204" charset="0"/>
              </a:rPr>
              <a:t>​</a:t>
            </a:r>
          </a:p>
          <a:p>
            <a:pPr fontAlgn="base"/>
            <a:r>
              <a:rPr lang="es-ES" sz="4000" b="1" dirty="0" smtClean="0">
                <a:solidFill>
                  <a:schemeClr val="bg1"/>
                </a:solidFill>
                <a:latin typeface="Oswald" panose="020B0604020202020204" charset="0"/>
              </a:rPr>
              <a:t>2. Seguimiento PAA</a:t>
            </a:r>
            <a:r>
              <a:rPr lang="en-US" sz="4000" dirty="0" smtClean="0">
                <a:solidFill>
                  <a:schemeClr val="bg1"/>
                </a:solidFill>
                <a:latin typeface="Oswald" panose="020B0604020202020204" charset="0"/>
              </a:rPr>
              <a:t>​</a:t>
            </a:r>
            <a:endParaRPr lang="en-US" sz="4000" dirty="0">
              <a:solidFill>
                <a:schemeClr val="bg1"/>
              </a:solidFill>
              <a:latin typeface="Oswald" panose="020B0604020202020204" charset="0"/>
            </a:endParaRPr>
          </a:p>
          <a:p>
            <a:pPr fontAlgn="base"/>
            <a:r>
              <a:rPr lang="es-ES" sz="4000" b="1" dirty="0" smtClean="0">
                <a:solidFill>
                  <a:schemeClr val="bg1"/>
                </a:solidFill>
                <a:latin typeface="Oswald" panose="020B0604020202020204" charset="0"/>
              </a:rPr>
              <a:t>3. Seguimiento PAC</a:t>
            </a:r>
          </a:p>
          <a:p>
            <a:pPr fontAlgn="base"/>
            <a:r>
              <a:rPr lang="es-ES" sz="4000" b="1" dirty="0">
                <a:solidFill>
                  <a:schemeClr val="bg1"/>
                </a:solidFill>
                <a:latin typeface="Oswald" panose="020B0604020202020204" charset="0"/>
              </a:rPr>
              <a:t>4</a:t>
            </a:r>
            <a:r>
              <a:rPr lang="es-ES" sz="4000" b="1" dirty="0" smtClean="0">
                <a:solidFill>
                  <a:schemeClr val="bg1"/>
                </a:solidFill>
                <a:latin typeface="Oswald" panose="020B0604020202020204" charset="0"/>
              </a:rPr>
              <a:t>. Seguimiento planes de mejoras</a:t>
            </a:r>
          </a:p>
          <a:p>
            <a:pPr fontAlgn="base"/>
            <a:r>
              <a:rPr lang="es-ES" sz="4000" b="1" dirty="0" smtClean="0">
                <a:solidFill>
                  <a:schemeClr val="bg1"/>
                </a:solidFill>
                <a:latin typeface="Oswald" panose="020B0604020202020204" charset="0"/>
              </a:rPr>
              <a:t>5. Varios-Otros </a:t>
            </a:r>
            <a:endParaRPr lang="en-US" sz="4000" dirty="0">
              <a:solidFill>
                <a:schemeClr val="bg1"/>
              </a:solidFill>
              <a:latin typeface="Oswald" panose="020B060402020202020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" sz="6300" b="1" dirty="0" smtClean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53598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193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Anteproyecto 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presupuesto 2026 - Funcionamiento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2802493"/>
            <a:ext cx="10035009" cy="1913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/>
            <a:r>
              <a:rPr lang="es-ES" sz="4000" dirty="0">
                <a:latin typeface="Lexend Deca"/>
              </a:rPr>
              <a:t>P</a:t>
            </a:r>
            <a:r>
              <a:rPr lang="es-ES" sz="4000" dirty="0" smtClean="0">
                <a:latin typeface="Lexend Deca"/>
              </a:rPr>
              <a:t>resentación del anteproyecto de funcionamiento 2026 ante la Secretaria de Hacienda</a:t>
            </a:r>
            <a:r>
              <a:rPr lang="es-ES" sz="4000" dirty="0" smtClean="0">
                <a:solidFill>
                  <a:schemeClr val="dk1"/>
                </a:solidFill>
                <a:latin typeface="Lexend Deca Medium"/>
                <a:sym typeface="Lexend Deca"/>
              </a:rPr>
              <a:t>. </a:t>
            </a:r>
            <a:endParaRPr lang="es-ES" sz="4000" dirty="0" smtClean="0">
              <a:solidFill>
                <a:schemeClr val="dk1"/>
              </a:solidFill>
              <a:latin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421387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8;p14">
            <a:extLst>
              <a:ext uri="{FF2B5EF4-FFF2-40B4-BE49-F238E27FC236}">
                <a16:creationId xmlns:a16="http://schemas.microsoft.com/office/drawing/2014/main" id="{468CE2B8-13FC-BAB2-4226-4B7626A8FCAD}"/>
              </a:ext>
            </a:extLst>
          </p:cNvPr>
          <p:cNvSpPr txBox="1"/>
          <p:nvPr/>
        </p:nvSpPr>
        <p:spPr>
          <a:xfrm>
            <a:off x="1303021" y="2622369"/>
            <a:ext cx="9852660" cy="1154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6300" b="1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SEGUIMIENTO COMPR0MISOS</a:t>
            </a:r>
            <a:endParaRPr lang="es-ES" sz="63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397596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1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Proceso de modernización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2103120"/>
            <a:ext cx="10035009" cy="3775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s-ES" sz="3200" dirty="0" smtClean="0">
                <a:latin typeface="Lexend Deca"/>
              </a:rPr>
              <a:t>Revisar y remitir observaciones </a:t>
            </a:r>
            <a:r>
              <a:rPr lang="es-ES" sz="3200" dirty="0" smtClean="0">
                <a:latin typeface="Lexend Deca"/>
              </a:rPr>
              <a:t>(</a:t>
            </a:r>
            <a:r>
              <a:rPr lang="es-ES" sz="3200" dirty="0" smtClean="0">
                <a:latin typeface="Lexend Deca"/>
              </a:rPr>
              <a:t>Diana Acosta) </a:t>
            </a:r>
            <a:r>
              <a:rPr lang="es-ES" sz="3200" dirty="0" smtClean="0">
                <a:latin typeface="Lexend Deca"/>
              </a:rPr>
              <a:t>de </a:t>
            </a:r>
            <a:r>
              <a:rPr lang="es-ES" sz="3200" dirty="0" smtClean="0">
                <a:latin typeface="Lexend Deca"/>
              </a:rPr>
              <a:t>los planos proyectados para el proceso de modernización. 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Todos.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Validar cantidad de funcionarios y contratistas con la información suministrada. </a:t>
            </a:r>
          </a:p>
          <a:p>
            <a:pPr lvl="0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José Guevara 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en calidad de auditor externo </a:t>
            </a:r>
          </a:p>
          <a:p>
            <a:pPr lvl="0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Katty Rodríguez</a:t>
            </a:r>
          </a:p>
        </p:txBody>
      </p:sp>
    </p:spTree>
    <p:extLst>
      <p:ext uri="{BB962C8B-B14F-4D97-AF65-F5344CB8AC3E}">
        <p14:creationId xmlns:p14="http://schemas.microsoft.com/office/powerpoint/2010/main" val="273234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1015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4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2</a:t>
            </a:r>
            <a:r>
              <a:rPr lang="es-ES" sz="5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5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Cotizaciones 3 mínimas cuantías</a:t>
            </a:r>
            <a:endParaRPr lang="es-ES" sz="5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1925329"/>
            <a:ext cx="10035009" cy="3887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sz="3200" b="1" dirty="0" smtClean="0">
                <a:latin typeface="Lexend Deca"/>
              </a:rPr>
              <a:t>Poda</a:t>
            </a:r>
          </a:p>
          <a:p>
            <a:pPr lvl="0"/>
            <a:r>
              <a:rPr lang="es-ES" sz="3200" dirty="0" smtClean="0">
                <a:latin typeface="Lexend Deca"/>
              </a:rPr>
              <a:t>Luisa Vallejo – Diana Acosta</a:t>
            </a:r>
          </a:p>
          <a:p>
            <a:pPr lvl="0"/>
            <a:r>
              <a:rPr lang="es-ES" sz="3200" b="1" dirty="0" smtClean="0">
                <a:latin typeface="Lexend Deca"/>
              </a:rPr>
              <a:t>2. Cancha Deportiva</a:t>
            </a:r>
          </a:p>
          <a:p>
            <a:pPr lvl="0"/>
            <a:r>
              <a:rPr lang="es-ES" sz="3200" dirty="0" smtClean="0">
                <a:latin typeface="Lexend Deca"/>
              </a:rPr>
              <a:t>José Guevara</a:t>
            </a:r>
            <a:endParaRPr lang="es-CO" sz="3200" dirty="0">
              <a:latin typeface="Lexend Deca"/>
            </a:endParaRPr>
          </a:p>
          <a:p>
            <a:pPr lvl="0" algn="just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3. Techo </a:t>
            </a:r>
          </a:p>
          <a:p>
            <a:pPr lvl="0" algn="just"/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Jaime Pineda</a:t>
            </a:r>
          </a:p>
          <a:p>
            <a:pPr lvl="0" algn="just"/>
            <a:r>
              <a:rPr lang="es-ES" sz="2400" i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Nota: Radicar proceso en agosto, para la ejecución en octubre y </a:t>
            </a:r>
            <a:r>
              <a:rPr lang="es-ES" sz="2400" i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noviembre. </a:t>
            </a:r>
            <a:endParaRPr lang="es-ES" sz="2400" i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408979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193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3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Supervisiones Subsecretaria Corporativa. 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2802493"/>
            <a:ext cx="10035009" cy="2056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/>
            <a:r>
              <a:rPr lang="es-ES" sz="3200" dirty="0" smtClean="0">
                <a:latin typeface="Lexend Deca"/>
              </a:rPr>
              <a:t>Revisar la distribución de las asignación de la supervisión de los procesos de la Subsecretaria Corporativa</a:t>
            </a:r>
          </a:p>
          <a:p>
            <a:pPr lvl="0" algn="just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Luisa Vallejo – Diana Acosta</a:t>
            </a:r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6038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5" y="695465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4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PROCESO ERP</a:t>
            </a:r>
            <a:endParaRPr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5" y="1757465"/>
            <a:ext cx="9969695" cy="344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/>
            <a:r>
              <a:rPr lang="es-ES" sz="40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Remitir estudios previos a la Subdirección de Contratación. </a:t>
            </a:r>
          </a:p>
          <a:p>
            <a:pPr lvl="0" algn="just"/>
            <a:r>
              <a:rPr lang="es-ES" sz="40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Definir presupuesto.</a:t>
            </a:r>
          </a:p>
          <a:p>
            <a:pPr lvl="0" algn="just"/>
            <a:r>
              <a:rPr lang="es-ES" sz="40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Jaime Pineda - Sandra </a:t>
            </a:r>
            <a:r>
              <a:rPr lang="es-ES" sz="40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Monroy </a:t>
            </a:r>
            <a:r>
              <a:rPr lang="es-ES" sz="40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y equipo estructurador</a:t>
            </a:r>
            <a:endParaRPr sz="40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77354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532841" y="484709"/>
            <a:ext cx="1015257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5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5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SEGUIMIENTO LOTES DE LA SDS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1662546"/>
            <a:ext cx="10035009" cy="3601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sz="3600" dirty="0" smtClean="0">
                <a:latin typeface="Lexend Deca"/>
              </a:rPr>
              <a:t>Intervención </a:t>
            </a:r>
            <a:r>
              <a:rPr lang="es-ES" sz="3600" dirty="0">
                <a:latin typeface="Lexend Deca"/>
              </a:rPr>
              <a:t>Lote Los Tres </a:t>
            </a:r>
            <a:r>
              <a:rPr lang="es-ES" sz="3600" dirty="0" smtClean="0">
                <a:latin typeface="Lexend Deca"/>
              </a:rPr>
              <a:t>Elefantes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sz="3600" dirty="0" smtClean="0">
                <a:latin typeface="Lexend Deca"/>
              </a:rPr>
              <a:t>Transferencia Lote Alquería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sz="3600" dirty="0" smtClean="0">
                <a:latin typeface="Lexend Deca"/>
              </a:rPr>
              <a:t>Comodato Lote Gran Estación. </a:t>
            </a:r>
            <a:endParaRPr lang="es-CO" sz="3600" dirty="0">
              <a:latin typeface="Lexend Deca"/>
            </a:endParaRPr>
          </a:p>
          <a:p>
            <a:r>
              <a:rPr lang="es-ES" sz="3600" b="1" dirty="0" smtClean="0">
                <a:latin typeface="Lexend Deca"/>
              </a:rPr>
              <a:t>Diana Acosta</a:t>
            </a:r>
          </a:p>
          <a:p>
            <a:r>
              <a:rPr lang="es-ES" sz="3600" b="1" dirty="0" smtClean="0">
                <a:solidFill>
                  <a:schemeClr val="dk1"/>
                </a:solidFill>
                <a:latin typeface="Lexend Deca"/>
                <a:ea typeface="Lexend Deca Medium"/>
                <a:cs typeface="Lexend Deca Medium"/>
                <a:sym typeface="Lexend Deca"/>
              </a:rPr>
              <a:t>Katty Rodríguez (Abogado Juan David Cárdenas)</a:t>
            </a:r>
            <a:endParaRPr lang="es-ES" sz="36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77806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5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DDDE7C3088C3F43B861C10EB3E6A837" ma:contentTypeVersion="11" ma:contentTypeDescription="Crear nuevo documento." ma:contentTypeScope="" ma:versionID="6e8047dcbcece453e6d016a3f3bca740">
  <xsd:schema xmlns:xsd="http://www.w3.org/2001/XMLSchema" xmlns:xs="http://www.w3.org/2001/XMLSchema" xmlns:p="http://schemas.microsoft.com/office/2006/metadata/properties" xmlns:ns2="e11e060a-d785-44c7-894c-f2337bee423f" xmlns:ns3="2d5f2fd1-de01-4ad7-9b32-61bdc82bd142" targetNamespace="http://schemas.microsoft.com/office/2006/metadata/properties" ma:root="true" ma:fieldsID="b940ffc8cc05b4493b269310ec508ec1" ns2:_="" ns3:_="">
    <xsd:import namespace="e11e060a-d785-44c7-894c-f2337bee423f"/>
    <xsd:import namespace="2d5f2fd1-de01-4ad7-9b32-61bdc82bd1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1e060a-d785-44c7-894c-f2337bee42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5f2fd1-de01-4ad7-9b32-61bdc82bd14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0b6dccb6-aedb-41e4-bc61-1d399af47415}" ma:internalName="TaxCatchAll" ma:showField="CatchAllData" ma:web="2d5f2fd1-de01-4ad7-9b32-61bdc82bd1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11e060a-d785-44c7-894c-f2337bee423f">
      <Terms xmlns="http://schemas.microsoft.com/office/infopath/2007/PartnerControls"/>
    </lcf76f155ced4ddcb4097134ff3c332f>
    <TaxCatchAll xmlns="2d5f2fd1-de01-4ad7-9b32-61bdc82bd142" xsi:nil="true"/>
  </documentManagement>
</p:properties>
</file>

<file path=customXml/itemProps1.xml><?xml version="1.0" encoding="utf-8"?>
<ds:datastoreItem xmlns:ds="http://schemas.openxmlformats.org/officeDocument/2006/customXml" ds:itemID="{D2BC40D0-ADAE-47ED-BE91-2AD0C094BF52}"/>
</file>

<file path=customXml/itemProps2.xml><?xml version="1.0" encoding="utf-8"?>
<ds:datastoreItem xmlns:ds="http://schemas.openxmlformats.org/officeDocument/2006/customXml" ds:itemID="{DD82AA85-6C66-4312-8501-F5ACFF2A4F85}"/>
</file>

<file path=customXml/itemProps3.xml><?xml version="1.0" encoding="utf-8"?>
<ds:datastoreItem xmlns:ds="http://schemas.openxmlformats.org/officeDocument/2006/customXml" ds:itemID="{B8E6B0C1-3FC6-42A2-905E-AE2B471D2E7C}"/>
</file>

<file path=docProps/app.xml><?xml version="1.0" encoding="utf-8"?>
<Properties xmlns="http://schemas.openxmlformats.org/officeDocument/2006/extended-properties" xmlns:vt="http://schemas.openxmlformats.org/officeDocument/2006/docPropsVTypes">
  <TotalTime>2540</TotalTime>
  <Words>730</Words>
  <Application>Microsoft Office PowerPoint</Application>
  <PresentationFormat>Panorámica</PresentationFormat>
  <Paragraphs>124</Paragraphs>
  <Slides>19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7</vt:i4>
      </vt:variant>
      <vt:variant>
        <vt:lpstr>Títulos de diapositiva</vt:lpstr>
      </vt:variant>
      <vt:variant>
        <vt:i4>19</vt:i4>
      </vt:variant>
    </vt:vector>
  </HeadingPairs>
  <TitlesOfParts>
    <vt:vector size="36" baseType="lpstr">
      <vt:lpstr>Lexend Deca Medium</vt:lpstr>
      <vt:lpstr>Calibri</vt:lpstr>
      <vt:lpstr>Aptos</vt:lpstr>
      <vt:lpstr>Aptos Display</vt:lpstr>
      <vt:lpstr>Arial</vt:lpstr>
      <vt:lpstr>Wingdings</vt:lpstr>
      <vt:lpstr>Lexend Deca</vt:lpstr>
      <vt:lpstr>Times New Roman</vt:lpstr>
      <vt:lpstr>Arial Narrow</vt:lpstr>
      <vt:lpstr>Oswald</vt:lpstr>
      <vt:lpstr>Office Theme</vt:lpstr>
      <vt:lpstr>3_Diseño personalizado</vt:lpstr>
      <vt:lpstr>2_Diseño personalizado</vt:lpstr>
      <vt:lpstr>1_Diseño personalizado</vt:lpstr>
      <vt:lpstr>4_Diseño personalizado</vt:lpstr>
      <vt:lpstr>5_Diseño personalizado</vt:lpstr>
      <vt:lpstr>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Yeimy Natalia, Peraza Solano</cp:lastModifiedBy>
  <cp:revision>100</cp:revision>
  <dcterms:modified xsi:type="dcterms:W3CDTF">2025-08-04T17:43:52Z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0x0101004DDDE7C3088C3F43B861C10EB3E6A837</vt:lpwstr>
  </property>
</Properties>
</file>