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2"/>
  </p:notesMasterIdLst>
  <p:handoutMasterIdLst>
    <p:handoutMasterId r:id="rId13"/>
  </p:handoutMasterIdLst>
  <p:sldIdLst>
    <p:sldId id="256" r:id="rId3"/>
    <p:sldId id="257" r:id="rId4"/>
    <p:sldId id="259" r:id="rId5"/>
    <p:sldId id="260" r:id="rId6"/>
    <p:sldId id="267" r:id="rId7"/>
    <p:sldId id="263" r:id="rId8"/>
    <p:sldId id="265" r:id="rId9"/>
    <p:sldId id="266" r:id="rId10"/>
    <p:sldId id="258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BC00"/>
    <a:srgbClr val="B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09" autoAdjust="0"/>
    <p:restoredTop sz="94709"/>
  </p:normalViewPr>
  <p:slideViewPr>
    <p:cSldViewPr snapToGrid="0">
      <p:cViewPr varScale="1">
        <p:scale>
          <a:sx n="64" d="100"/>
          <a:sy n="64" d="100"/>
        </p:scale>
        <p:origin x="68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95592D-B00A-495C-B6D6-845AD2129A8B}" type="doc">
      <dgm:prSet loTypeId="urn:microsoft.com/office/officeart/2005/8/layout/process4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5AABEBEE-2A39-41C1-89A3-B204317BD64A}">
      <dgm:prSet custT="1"/>
      <dgm:spPr/>
      <dgm:t>
        <a:bodyPr/>
        <a:lstStyle/>
        <a:p>
          <a:r>
            <a:rPr lang="es-CO" sz="3200" b="1" dirty="0"/>
            <a:t>VALOR INICIAL DEL CONTRATO</a:t>
          </a:r>
          <a:endParaRPr lang="es-CO" sz="3200" dirty="0"/>
        </a:p>
      </dgm:t>
    </dgm:pt>
    <dgm:pt modelId="{693DFC0C-B7AE-4317-BF45-4EB6D2B77E7A}" type="parTrans" cxnId="{F846F7A5-0B88-4286-9B5E-7F672D9C3259}">
      <dgm:prSet/>
      <dgm:spPr/>
      <dgm:t>
        <a:bodyPr/>
        <a:lstStyle/>
        <a:p>
          <a:endParaRPr lang="es-CO"/>
        </a:p>
      </dgm:t>
    </dgm:pt>
    <dgm:pt modelId="{42C067D3-CE3F-44C6-837D-8825D4D77D75}" type="sibTrans" cxnId="{F846F7A5-0B88-4286-9B5E-7F672D9C3259}">
      <dgm:prSet/>
      <dgm:spPr/>
      <dgm:t>
        <a:bodyPr/>
        <a:lstStyle/>
        <a:p>
          <a:endParaRPr lang="es-CO"/>
        </a:p>
      </dgm:t>
    </dgm:pt>
    <dgm:pt modelId="{B1C9B18C-BBBF-4082-86F0-67D9248AE63C}">
      <dgm:prSet custT="1"/>
      <dgm:spPr/>
      <dgm:t>
        <a:bodyPr/>
        <a:lstStyle/>
        <a:p>
          <a:r>
            <a:rPr lang="es-MX" sz="3200" b="1" dirty="0"/>
            <a:t>VALOR A ADICIONAR </a:t>
          </a:r>
          <a:r>
            <a:rPr lang="es-MX" sz="3600" b="1" dirty="0"/>
            <a:t>(3.40%)</a:t>
          </a:r>
          <a:endParaRPr lang="es-CO" sz="3200" b="1" dirty="0"/>
        </a:p>
      </dgm:t>
    </dgm:pt>
    <dgm:pt modelId="{40F55041-9F70-400E-96DA-CB614B039F86}" type="parTrans" cxnId="{249D8309-46DE-4623-9E26-1735878E2802}">
      <dgm:prSet/>
      <dgm:spPr/>
      <dgm:t>
        <a:bodyPr/>
        <a:lstStyle/>
        <a:p>
          <a:endParaRPr lang="es-CO"/>
        </a:p>
      </dgm:t>
    </dgm:pt>
    <dgm:pt modelId="{8D8E6495-716B-4E51-B3EF-3946C6808CC6}" type="sibTrans" cxnId="{249D8309-46DE-4623-9E26-1735878E2802}">
      <dgm:prSet/>
      <dgm:spPr/>
      <dgm:t>
        <a:bodyPr/>
        <a:lstStyle/>
        <a:p>
          <a:endParaRPr lang="es-CO"/>
        </a:p>
      </dgm:t>
    </dgm:pt>
    <dgm:pt modelId="{331EA8B5-A18D-42AF-95EC-D9399532B457}">
      <dgm:prSet custT="1"/>
      <dgm:spPr/>
      <dgm:t>
        <a:bodyPr/>
        <a:lstStyle/>
        <a:p>
          <a:r>
            <a:rPr lang="es-MX" sz="3200" b="1" dirty="0"/>
            <a:t>VALOR TOTAL INCLUIDA LA ADICIÓN</a:t>
          </a:r>
          <a:endParaRPr lang="es-CO" sz="3200" b="1" dirty="0"/>
        </a:p>
      </dgm:t>
    </dgm:pt>
    <dgm:pt modelId="{0C23FE6E-C1F2-429F-93D6-F916659EFD19}" type="parTrans" cxnId="{205B939E-3A56-46B3-9845-D4A6ACA805D3}">
      <dgm:prSet/>
      <dgm:spPr/>
      <dgm:t>
        <a:bodyPr/>
        <a:lstStyle/>
        <a:p>
          <a:endParaRPr lang="es-CO"/>
        </a:p>
      </dgm:t>
    </dgm:pt>
    <dgm:pt modelId="{FA719B26-66E4-440F-932C-E26AFBBB750D}" type="sibTrans" cxnId="{205B939E-3A56-46B3-9845-D4A6ACA805D3}">
      <dgm:prSet/>
      <dgm:spPr/>
      <dgm:t>
        <a:bodyPr/>
        <a:lstStyle/>
        <a:p>
          <a:endParaRPr lang="es-CO"/>
        </a:p>
      </dgm:t>
    </dgm:pt>
    <dgm:pt modelId="{E9C24600-C66A-4835-91E4-343E60AAF07F}">
      <dgm:prSet/>
      <dgm:spPr/>
      <dgm:t>
        <a:bodyPr/>
        <a:lstStyle/>
        <a:p>
          <a:r>
            <a:rPr lang="es-CO" b="1" dirty="0"/>
            <a:t>$ </a:t>
          </a:r>
          <a:r>
            <a:rPr lang="es-ES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rPr>
            <a:t>6.486.209.742</a:t>
          </a:r>
          <a:r>
            <a:rPr lang="es-CO" b="1" i="0" dirty="0"/>
            <a:t> </a:t>
          </a:r>
          <a:r>
            <a:rPr lang="es-CO" b="1" i="0" u="none" dirty="0"/>
            <a:t> (Incluido costos de BMC Y SCB) </a:t>
          </a:r>
          <a:endParaRPr lang="es-CO" dirty="0"/>
        </a:p>
      </dgm:t>
    </dgm:pt>
    <dgm:pt modelId="{ADDE36B1-5BD3-4F99-953A-3A18AB69F8A5}" type="parTrans" cxnId="{98EDD6FA-7517-4C29-AD13-E16149D4D27A}">
      <dgm:prSet/>
      <dgm:spPr/>
      <dgm:t>
        <a:bodyPr/>
        <a:lstStyle/>
        <a:p>
          <a:endParaRPr lang="es-CO"/>
        </a:p>
      </dgm:t>
    </dgm:pt>
    <dgm:pt modelId="{4BC2AE22-61C6-462A-80A9-3536CEB59887}" type="sibTrans" cxnId="{98EDD6FA-7517-4C29-AD13-E16149D4D27A}">
      <dgm:prSet/>
      <dgm:spPr/>
      <dgm:t>
        <a:bodyPr/>
        <a:lstStyle/>
        <a:p>
          <a:endParaRPr lang="es-CO"/>
        </a:p>
      </dgm:t>
    </dgm:pt>
    <dgm:pt modelId="{9D19FB9D-FC74-4933-8C76-92374829D963}">
      <dgm:prSet/>
      <dgm:spPr/>
      <dgm:t>
        <a:bodyPr/>
        <a:lstStyle/>
        <a:p>
          <a:r>
            <a:rPr lang="es-CO" b="0" i="0" u="none" dirty="0"/>
            <a:t>$ </a:t>
          </a:r>
          <a:r>
            <a:rPr lang="es-CO" b="1" i="0" u="none" dirty="0"/>
            <a:t>(220.247.637 Incluido costos de BMC Y SCB) </a:t>
          </a:r>
          <a:endParaRPr lang="es-CO" dirty="0"/>
        </a:p>
      </dgm:t>
    </dgm:pt>
    <dgm:pt modelId="{A864249F-7B77-42DD-A587-EC12371CA363}" type="parTrans" cxnId="{6BFDA16C-CA11-43F0-ACA4-41AEFBC0F25B}">
      <dgm:prSet/>
      <dgm:spPr/>
      <dgm:t>
        <a:bodyPr/>
        <a:lstStyle/>
        <a:p>
          <a:endParaRPr lang="es-CO"/>
        </a:p>
      </dgm:t>
    </dgm:pt>
    <dgm:pt modelId="{1256B484-60FD-48EF-8045-4E03E45E3FC7}" type="sibTrans" cxnId="{6BFDA16C-CA11-43F0-ACA4-41AEFBC0F25B}">
      <dgm:prSet/>
      <dgm:spPr/>
      <dgm:t>
        <a:bodyPr/>
        <a:lstStyle/>
        <a:p>
          <a:endParaRPr lang="es-CO"/>
        </a:p>
      </dgm:t>
    </dgm:pt>
    <dgm:pt modelId="{D2A84F32-95B1-4F65-8F90-379EE1B6570A}">
      <dgm:prSet/>
      <dgm:spPr/>
      <dgm:t>
        <a:bodyPr/>
        <a:lstStyle/>
        <a:p>
          <a:r>
            <a:rPr lang="es-CO" b="1" i="0" u="none" dirty="0"/>
            <a:t> $ (</a:t>
          </a:r>
          <a:r>
            <a:rPr lang="es-ES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rPr>
            <a:t>6.706.457.379</a:t>
          </a:r>
          <a:r>
            <a:rPr lang="es-CO" b="1" i="0" u="none" dirty="0"/>
            <a:t> Incluidos costos de BMC Y SCB) </a:t>
          </a:r>
          <a:endParaRPr lang="es-CO" dirty="0"/>
        </a:p>
      </dgm:t>
    </dgm:pt>
    <dgm:pt modelId="{9CD3B1FA-6FAE-4513-A6FB-968C3028BAEF}" type="parTrans" cxnId="{9E1106E9-51BB-407B-AD4C-E6A2E52B6801}">
      <dgm:prSet/>
      <dgm:spPr/>
      <dgm:t>
        <a:bodyPr/>
        <a:lstStyle/>
        <a:p>
          <a:endParaRPr lang="es-CO"/>
        </a:p>
      </dgm:t>
    </dgm:pt>
    <dgm:pt modelId="{152B6FD3-BECB-4677-A4DD-77E6E5E9E94A}" type="sibTrans" cxnId="{9E1106E9-51BB-407B-AD4C-E6A2E52B6801}">
      <dgm:prSet/>
      <dgm:spPr/>
      <dgm:t>
        <a:bodyPr/>
        <a:lstStyle/>
        <a:p>
          <a:endParaRPr lang="es-CO"/>
        </a:p>
      </dgm:t>
    </dgm:pt>
    <dgm:pt modelId="{5BD192C3-72F2-4CE4-BF9F-870FE56A7FC8}" type="pres">
      <dgm:prSet presAssocID="{8095592D-B00A-495C-B6D6-845AD2129A8B}" presName="Name0" presStyleCnt="0">
        <dgm:presLayoutVars>
          <dgm:dir/>
          <dgm:animLvl val="lvl"/>
          <dgm:resizeHandles val="exact"/>
        </dgm:presLayoutVars>
      </dgm:prSet>
      <dgm:spPr/>
    </dgm:pt>
    <dgm:pt modelId="{6F96D385-24B5-4558-BBC7-7A8B640BA022}" type="pres">
      <dgm:prSet presAssocID="{331EA8B5-A18D-42AF-95EC-D9399532B457}" presName="boxAndChildren" presStyleCnt="0"/>
      <dgm:spPr/>
    </dgm:pt>
    <dgm:pt modelId="{17252FDE-C608-4D6E-A281-5B3E84F1CD62}" type="pres">
      <dgm:prSet presAssocID="{331EA8B5-A18D-42AF-95EC-D9399532B457}" presName="parentTextBox" presStyleLbl="node1" presStyleIdx="0" presStyleCnt="3"/>
      <dgm:spPr/>
    </dgm:pt>
    <dgm:pt modelId="{043F81A1-2AA0-4D31-934E-4284B8AA3E87}" type="pres">
      <dgm:prSet presAssocID="{331EA8B5-A18D-42AF-95EC-D9399532B457}" presName="entireBox" presStyleLbl="node1" presStyleIdx="0" presStyleCnt="3"/>
      <dgm:spPr/>
    </dgm:pt>
    <dgm:pt modelId="{84866509-F03B-4BD9-A06B-0CA42E689491}" type="pres">
      <dgm:prSet presAssocID="{331EA8B5-A18D-42AF-95EC-D9399532B457}" presName="descendantBox" presStyleCnt="0"/>
      <dgm:spPr/>
    </dgm:pt>
    <dgm:pt modelId="{8B1CF354-52E7-46E3-AF69-97F5F29B2ACD}" type="pres">
      <dgm:prSet presAssocID="{D2A84F32-95B1-4F65-8F90-379EE1B6570A}" presName="childTextBox" presStyleLbl="fgAccFollowNode1" presStyleIdx="0" presStyleCnt="3">
        <dgm:presLayoutVars>
          <dgm:bulletEnabled val="1"/>
        </dgm:presLayoutVars>
      </dgm:prSet>
      <dgm:spPr/>
    </dgm:pt>
    <dgm:pt modelId="{9B0706F9-ACF0-44B7-BD6C-8319BACDEC0F}" type="pres">
      <dgm:prSet presAssocID="{8D8E6495-716B-4E51-B3EF-3946C6808CC6}" presName="sp" presStyleCnt="0"/>
      <dgm:spPr/>
    </dgm:pt>
    <dgm:pt modelId="{A40305E1-656C-43D1-BFA5-172240C51239}" type="pres">
      <dgm:prSet presAssocID="{B1C9B18C-BBBF-4082-86F0-67D9248AE63C}" presName="arrowAndChildren" presStyleCnt="0"/>
      <dgm:spPr/>
    </dgm:pt>
    <dgm:pt modelId="{63047165-5934-44BA-AE16-EB4FB4AFA403}" type="pres">
      <dgm:prSet presAssocID="{B1C9B18C-BBBF-4082-86F0-67D9248AE63C}" presName="parentTextArrow" presStyleLbl="node1" presStyleIdx="0" presStyleCnt="3"/>
      <dgm:spPr/>
    </dgm:pt>
    <dgm:pt modelId="{9B2092C8-8750-4219-8A0F-4F77E9D4A20E}" type="pres">
      <dgm:prSet presAssocID="{B1C9B18C-BBBF-4082-86F0-67D9248AE63C}" presName="arrow" presStyleLbl="node1" presStyleIdx="1" presStyleCnt="3"/>
      <dgm:spPr/>
    </dgm:pt>
    <dgm:pt modelId="{8F96A912-F1D4-4F52-A26C-8702799F3491}" type="pres">
      <dgm:prSet presAssocID="{B1C9B18C-BBBF-4082-86F0-67D9248AE63C}" presName="descendantArrow" presStyleCnt="0"/>
      <dgm:spPr/>
    </dgm:pt>
    <dgm:pt modelId="{9833225E-7653-4551-89DE-4F8A4C0E4562}" type="pres">
      <dgm:prSet presAssocID="{9D19FB9D-FC74-4933-8C76-92374829D963}" presName="childTextArrow" presStyleLbl="fgAccFollowNode1" presStyleIdx="1" presStyleCnt="3">
        <dgm:presLayoutVars>
          <dgm:bulletEnabled val="1"/>
        </dgm:presLayoutVars>
      </dgm:prSet>
      <dgm:spPr/>
    </dgm:pt>
    <dgm:pt modelId="{7CECF5F1-0F6E-49D6-A936-E5512403C11B}" type="pres">
      <dgm:prSet presAssocID="{42C067D3-CE3F-44C6-837D-8825D4D77D75}" presName="sp" presStyleCnt="0"/>
      <dgm:spPr/>
    </dgm:pt>
    <dgm:pt modelId="{DCAC5291-E715-4EAA-8EEA-265FC3BAFDA5}" type="pres">
      <dgm:prSet presAssocID="{5AABEBEE-2A39-41C1-89A3-B204317BD64A}" presName="arrowAndChildren" presStyleCnt="0"/>
      <dgm:spPr/>
    </dgm:pt>
    <dgm:pt modelId="{FB6AD96F-423F-451C-8215-0D2524318F21}" type="pres">
      <dgm:prSet presAssocID="{5AABEBEE-2A39-41C1-89A3-B204317BD64A}" presName="parentTextArrow" presStyleLbl="node1" presStyleIdx="1" presStyleCnt="3"/>
      <dgm:spPr/>
    </dgm:pt>
    <dgm:pt modelId="{B68CBC12-CEA7-4B24-AB24-37EBC046CFAA}" type="pres">
      <dgm:prSet presAssocID="{5AABEBEE-2A39-41C1-89A3-B204317BD64A}" presName="arrow" presStyleLbl="node1" presStyleIdx="2" presStyleCnt="3"/>
      <dgm:spPr/>
    </dgm:pt>
    <dgm:pt modelId="{0C05A7BB-D6A9-4C1A-9AC6-C33C815B4D5A}" type="pres">
      <dgm:prSet presAssocID="{5AABEBEE-2A39-41C1-89A3-B204317BD64A}" presName="descendantArrow" presStyleCnt="0"/>
      <dgm:spPr/>
    </dgm:pt>
    <dgm:pt modelId="{306245B7-1AFE-4728-AF13-B16B2F8F009D}" type="pres">
      <dgm:prSet presAssocID="{E9C24600-C66A-4835-91E4-343E60AAF07F}" presName="childTextArrow" presStyleLbl="fgAccFollowNode1" presStyleIdx="2" presStyleCnt="3">
        <dgm:presLayoutVars>
          <dgm:bulletEnabled val="1"/>
        </dgm:presLayoutVars>
      </dgm:prSet>
      <dgm:spPr/>
    </dgm:pt>
  </dgm:ptLst>
  <dgm:cxnLst>
    <dgm:cxn modelId="{249D8309-46DE-4623-9E26-1735878E2802}" srcId="{8095592D-B00A-495C-B6D6-845AD2129A8B}" destId="{B1C9B18C-BBBF-4082-86F0-67D9248AE63C}" srcOrd="1" destOrd="0" parTransId="{40F55041-9F70-400E-96DA-CB614B039F86}" sibTransId="{8D8E6495-716B-4E51-B3EF-3946C6808CC6}"/>
    <dgm:cxn modelId="{25AB835D-E2F9-4B60-B317-E13C88F95DC3}" type="presOf" srcId="{B1C9B18C-BBBF-4082-86F0-67D9248AE63C}" destId="{9B2092C8-8750-4219-8A0F-4F77E9D4A20E}" srcOrd="1" destOrd="0" presId="urn:microsoft.com/office/officeart/2005/8/layout/process4"/>
    <dgm:cxn modelId="{6BFDA16C-CA11-43F0-ACA4-41AEFBC0F25B}" srcId="{B1C9B18C-BBBF-4082-86F0-67D9248AE63C}" destId="{9D19FB9D-FC74-4933-8C76-92374829D963}" srcOrd="0" destOrd="0" parTransId="{A864249F-7B77-42DD-A587-EC12371CA363}" sibTransId="{1256B484-60FD-48EF-8045-4E03E45E3FC7}"/>
    <dgm:cxn modelId="{AE937171-12E3-49A1-9B10-57BB993DC9EF}" type="presOf" srcId="{5AABEBEE-2A39-41C1-89A3-B204317BD64A}" destId="{FB6AD96F-423F-451C-8215-0D2524318F21}" srcOrd="0" destOrd="0" presId="urn:microsoft.com/office/officeart/2005/8/layout/process4"/>
    <dgm:cxn modelId="{0D155676-47A3-4A87-9839-C1C7DCF8CDAC}" type="presOf" srcId="{9D19FB9D-FC74-4933-8C76-92374829D963}" destId="{9833225E-7653-4551-89DE-4F8A4C0E4562}" srcOrd="0" destOrd="0" presId="urn:microsoft.com/office/officeart/2005/8/layout/process4"/>
    <dgm:cxn modelId="{A59DBB83-CBE9-42A6-8155-76F44921DAAC}" type="presOf" srcId="{B1C9B18C-BBBF-4082-86F0-67D9248AE63C}" destId="{63047165-5934-44BA-AE16-EB4FB4AFA403}" srcOrd="0" destOrd="0" presId="urn:microsoft.com/office/officeart/2005/8/layout/process4"/>
    <dgm:cxn modelId="{6DB1F191-0FC0-4AE2-A430-7077949D72E4}" type="presOf" srcId="{D2A84F32-95B1-4F65-8F90-379EE1B6570A}" destId="{8B1CF354-52E7-46E3-AF69-97F5F29B2ACD}" srcOrd="0" destOrd="0" presId="urn:microsoft.com/office/officeart/2005/8/layout/process4"/>
    <dgm:cxn modelId="{205B939E-3A56-46B3-9845-D4A6ACA805D3}" srcId="{8095592D-B00A-495C-B6D6-845AD2129A8B}" destId="{331EA8B5-A18D-42AF-95EC-D9399532B457}" srcOrd="2" destOrd="0" parTransId="{0C23FE6E-C1F2-429F-93D6-F916659EFD19}" sibTransId="{FA719B26-66E4-440F-932C-E26AFBBB750D}"/>
    <dgm:cxn modelId="{F846F7A5-0B88-4286-9B5E-7F672D9C3259}" srcId="{8095592D-B00A-495C-B6D6-845AD2129A8B}" destId="{5AABEBEE-2A39-41C1-89A3-B204317BD64A}" srcOrd="0" destOrd="0" parTransId="{693DFC0C-B7AE-4317-BF45-4EB6D2B77E7A}" sibTransId="{42C067D3-CE3F-44C6-837D-8825D4D77D75}"/>
    <dgm:cxn modelId="{66358FB7-9D15-4B4C-A23B-9A55305E561A}" type="presOf" srcId="{8095592D-B00A-495C-B6D6-845AD2129A8B}" destId="{5BD192C3-72F2-4CE4-BF9F-870FE56A7FC8}" srcOrd="0" destOrd="0" presId="urn:microsoft.com/office/officeart/2005/8/layout/process4"/>
    <dgm:cxn modelId="{EBFE3FD0-263C-4B1F-8D47-BFAE4B014BCA}" type="presOf" srcId="{331EA8B5-A18D-42AF-95EC-D9399532B457}" destId="{043F81A1-2AA0-4D31-934E-4284B8AA3E87}" srcOrd="1" destOrd="0" presId="urn:microsoft.com/office/officeart/2005/8/layout/process4"/>
    <dgm:cxn modelId="{9C211ED6-31B4-4CB0-A979-67F092D65675}" type="presOf" srcId="{331EA8B5-A18D-42AF-95EC-D9399532B457}" destId="{17252FDE-C608-4D6E-A281-5B3E84F1CD62}" srcOrd="0" destOrd="0" presId="urn:microsoft.com/office/officeart/2005/8/layout/process4"/>
    <dgm:cxn modelId="{9E1106E9-51BB-407B-AD4C-E6A2E52B6801}" srcId="{331EA8B5-A18D-42AF-95EC-D9399532B457}" destId="{D2A84F32-95B1-4F65-8F90-379EE1B6570A}" srcOrd="0" destOrd="0" parTransId="{9CD3B1FA-6FAE-4513-A6FB-968C3028BAEF}" sibTransId="{152B6FD3-BECB-4677-A4DD-77E6E5E9E94A}"/>
    <dgm:cxn modelId="{7C34F2EA-976E-4B35-A3DC-A28846C02AFA}" type="presOf" srcId="{E9C24600-C66A-4835-91E4-343E60AAF07F}" destId="{306245B7-1AFE-4728-AF13-B16B2F8F009D}" srcOrd="0" destOrd="0" presId="urn:microsoft.com/office/officeart/2005/8/layout/process4"/>
    <dgm:cxn modelId="{03EE1FEE-F59A-48E8-B716-1C67F48EA465}" type="presOf" srcId="{5AABEBEE-2A39-41C1-89A3-B204317BD64A}" destId="{B68CBC12-CEA7-4B24-AB24-37EBC046CFAA}" srcOrd="1" destOrd="0" presId="urn:microsoft.com/office/officeart/2005/8/layout/process4"/>
    <dgm:cxn modelId="{98EDD6FA-7517-4C29-AD13-E16149D4D27A}" srcId="{5AABEBEE-2A39-41C1-89A3-B204317BD64A}" destId="{E9C24600-C66A-4835-91E4-343E60AAF07F}" srcOrd="0" destOrd="0" parTransId="{ADDE36B1-5BD3-4F99-953A-3A18AB69F8A5}" sibTransId="{4BC2AE22-61C6-462A-80A9-3536CEB59887}"/>
    <dgm:cxn modelId="{2C46C382-406C-4563-86A7-241F7B7516F5}" type="presParOf" srcId="{5BD192C3-72F2-4CE4-BF9F-870FE56A7FC8}" destId="{6F96D385-24B5-4558-BBC7-7A8B640BA022}" srcOrd="0" destOrd="0" presId="urn:microsoft.com/office/officeart/2005/8/layout/process4"/>
    <dgm:cxn modelId="{EBF7D8C1-36F6-4FDD-B905-60D6FDCBF057}" type="presParOf" srcId="{6F96D385-24B5-4558-BBC7-7A8B640BA022}" destId="{17252FDE-C608-4D6E-A281-5B3E84F1CD62}" srcOrd="0" destOrd="0" presId="urn:microsoft.com/office/officeart/2005/8/layout/process4"/>
    <dgm:cxn modelId="{0E838291-4FD4-44D4-87DD-BBF74A1D2F26}" type="presParOf" srcId="{6F96D385-24B5-4558-BBC7-7A8B640BA022}" destId="{043F81A1-2AA0-4D31-934E-4284B8AA3E87}" srcOrd="1" destOrd="0" presId="urn:microsoft.com/office/officeart/2005/8/layout/process4"/>
    <dgm:cxn modelId="{7751C4C6-E94B-4EA6-A3A7-8AFEAEC7FBAE}" type="presParOf" srcId="{6F96D385-24B5-4558-BBC7-7A8B640BA022}" destId="{84866509-F03B-4BD9-A06B-0CA42E689491}" srcOrd="2" destOrd="0" presId="urn:microsoft.com/office/officeart/2005/8/layout/process4"/>
    <dgm:cxn modelId="{B490D94C-FC8F-49EA-9C73-03C2661F00FA}" type="presParOf" srcId="{84866509-F03B-4BD9-A06B-0CA42E689491}" destId="{8B1CF354-52E7-46E3-AF69-97F5F29B2ACD}" srcOrd="0" destOrd="0" presId="urn:microsoft.com/office/officeart/2005/8/layout/process4"/>
    <dgm:cxn modelId="{ADF57E28-BE53-4D0B-B194-DBF8F73FB6C5}" type="presParOf" srcId="{5BD192C3-72F2-4CE4-BF9F-870FE56A7FC8}" destId="{9B0706F9-ACF0-44B7-BD6C-8319BACDEC0F}" srcOrd="1" destOrd="0" presId="urn:microsoft.com/office/officeart/2005/8/layout/process4"/>
    <dgm:cxn modelId="{E5BDE65C-8B93-4779-8698-2372E7D8D5BD}" type="presParOf" srcId="{5BD192C3-72F2-4CE4-BF9F-870FE56A7FC8}" destId="{A40305E1-656C-43D1-BFA5-172240C51239}" srcOrd="2" destOrd="0" presId="urn:microsoft.com/office/officeart/2005/8/layout/process4"/>
    <dgm:cxn modelId="{A01733B4-3DDD-4812-B12C-A842CAF99162}" type="presParOf" srcId="{A40305E1-656C-43D1-BFA5-172240C51239}" destId="{63047165-5934-44BA-AE16-EB4FB4AFA403}" srcOrd="0" destOrd="0" presId="urn:microsoft.com/office/officeart/2005/8/layout/process4"/>
    <dgm:cxn modelId="{E0B76B9B-AA31-4B4D-9628-05D3537A338C}" type="presParOf" srcId="{A40305E1-656C-43D1-BFA5-172240C51239}" destId="{9B2092C8-8750-4219-8A0F-4F77E9D4A20E}" srcOrd="1" destOrd="0" presId="urn:microsoft.com/office/officeart/2005/8/layout/process4"/>
    <dgm:cxn modelId="{6CAD3827-E336-4194-8282-06CBE8D78DA2}" type="presParOf" srcId="{A40305E1-656C-43D1-BFA5-172240C51239}" destId="{8F96A912-F1D4-4F52-A26C-8702799F3491}" srcOrd="2" destOrd="0" presId="urn:microsoft.com/office/officeart/2005/8/layout/process4"/>
    <dgm:cxn modelId="{7A7EAD8E-258F-4012-9A79-99E6A42D38E7}" type="presParOf" srcId="{8F96A912-F1D4-4F52-A26C-8702799F3491}" destId="{9833225E-7653-4551-89DE-4F8A4C0E4562}" srcOrd="0" destOrd="0" presId="urn:microsoft.com/office/officeart/2005/8/layout/process4"/>
    <dgm:cxn modelId="{A2890BA5-0B00-4ADF-9251-B160F33DA46A}" type="presParOf" srcId="{5BD192C3-72F2-4CE4-BF9F-870FE56A7FC8}" destId="{7CECF5F1-0F6E-49D6-A936-E5512403C11B}" srcOrd="3" destOrd="0" presId="urn:microsoft.com/office/officeart/2005/8/layout/process4"/>
    <dgm:cxn modelId="{97308737-4656-4A4E-90E8-5C6C54EE4C6E}" type="presParOf" srcId="{5BD192C3-72F2-4CE4-BF9F-870FE56A7FC8}" destId="{DCAC5291-E715-4EAA-8EEA-265FC3BAFDA5}" srcOrd="4" destOrd="0" presId="urn:microsoft.com/office/officeart/2005/8/layout/process4"/>
    <dgm:cxn modelId="{33C0C98A-D37F-4CF7-8D55-773040510950}" type="presParOf" srcId="{DCAC5291-E715-4EAA-8EEA-265FC3BAFDA5}" destId="{FB6AD96F-423F-451C-8215-0D2524318F21}" srcOrd="0" destOrd="0" presId="urn:microsoft.com/office/officeart/2005/8/layout/process4"/>
    <dgm:cxn modelId="{482C4F68-B15F-42D4-8B90-38D2542D9D4D}" type="presParOf" srcId="{DCAC5291-E715-4EAA-8EEA-265FC3BAFDA5}" destId="{B68CBC12-CEA7-4B24-AB24-37EBC046CFAA}" srcOrd="1" destOrd="0" presId="urn:microsoft.com/office/officeart/2005/8/layout/process4"/>
    <dgm:cxn modelId="{9D406E16-2A8C-471F-B610-E658332C47DA}" type="presParOf" srcId="{DCAC5291-E715-4EAA-8EEA-265FC3BAFDA5}" destId="{0C05A7BB-D6A9-4C1A-9AC6-C33C815B4D5A}" srcOrd="2" destOrd="0" presId="urn:microsoft.com/office/officeart/2005/8/layout/process4"/>
    <dgm:cxn modelId="{56A187A6-FD79-49C0-9435-62D853C9019F}" type="presParOf" srcId="{0C05A7BB-D6A9-4C1A-9AC6-C33C815B4D5A}" destId="{306245B7-1AFE-4728-AF13-B16B2F8F009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3F81A1-2AA0-4D31-934E-4284B8AA3E87}">
      <dsp:nvSpPr>
        <dsp:cNvPr id="0" name=""/>
        <dsp:cNvSpPr/>
      </dsp:nvSpPr>
      <dsp:spPr>
        <a:xfrm>
          <a:off x="0" y="3646054"/>
          <a:ext cx="7351776" cy="119671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200" b="1" kern="1200" dirty="0"/>
            <a:t>VALOR TOTAL INCLUIDA LA ADICIÓN</a:t>
          </a:r>
          <a:endParaRPr lang="es-CO" sz="3200" b="1" kern="1200" dirty="0"/>
        </a:p>
      </dsp:txBody>
      <dsp:txXfrm>
        <a:off x="0" y="3646054"/>
        <a:ext cx="7351776" cy="646226"/>
      </dsp:txXfrm>
    </dsp:sp>
    <dsp:sp modelId="{8B1CF354-52E7-46E3-AF69-97F5F29B2ACD}">
      <dsp:nvSpPr>
        <dsp:cNvPr id="0" name=""/>
        <dsp:cNvSpPr/>
      </dsp:nvSpPr>
      <dsp:spPr>
        <a:xfrm>
          <a:off x="0" y="4268346"/>
          <a:ext cx="7351776" cy="55048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700" b="1" i="0" u="none" kern="1200" dirty="0"/>
            <a:t> $ (</a:t>
          </a:r>
          <a:r>
            <a:rPr lang="es-ES" sz="2700" b="0" i="0" u="none" strike="noStrike" kern="1200" dirty="0">
              <a:solidFill>
                <a:srgbClr val="000000"/>
              </a:solidFill>
              <a:effectLst/>
              <a:latin typeface="Calibri" panose="020F0502020204030204" pitchFamily="34" charset="0"/>
            </a:rPr>
            <a:t>6.706.457.379</a:t>
          </a:r>
          <a:r>
            <a:rPr lang="es-CO" sz="2700" b="1" i="0" u="none" kern="1200" dirty="0"/>
            <a:t> Incluidos costos de BMC Y SCB) </a:t>
          </a:r>
          <a:endParaRPr lang="es-CO" sz="2700" kern="1200" dirty="0"/>
        </a:p>
      </dsp:txBody>
      <dsp:txXfrm>
        <a:off x="0" y="4268346"/>
        <a:ext cx="7351776" cy="550489"/>
      </dsp:txXfrm>
    </dsp:sp>
    <dsp:sp modelId="{9B2092C8-8750-4219-8A0F-4F77E9D4A20E}">
      <dsp:nvSpPr>
        <dsp:cNvPr id="0" name=""/>
        <dsp:cNvSpPr/>
      </dsp:nvSpPr>
      <dsp:spPr>
        <a:xfrm rot="10800000">
          <a:off x="0" y="1823455"/>
          <a:ext cx="7351776" cy="1840549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200" b="1" kern="1200" dirty="0"/>
            <a:t>VALOR A ADICIONAR </a:t>
          </a:r>
          <a:r>
            <a:rPr lang="es-MX" sz="3600" b="1" kern="1200" dirty="0"/>
            <a:t>(3.40%)</a:t>
          </a:r>
          <a:endParaRPr lang="es-CO" sz="3200" b="1" kern="1200" dirty="0"/>
        </a:p>
      </dsp:txBody>
      <dsp:txXfrm rot="-10800000">
        <a:off x="0" y="1823455"/>
        <a:ext cx="7351776" cy="646033"/>
      </dsp:txXfrm>
    </dsp:sp>
    <dsp:sp modelId="{9833225E-7653-4551-89DE-4F8A4C0E4562}">
      <dsp:nvSpPr>
        <dsp:cNvPr id="0" name=""/>
        <dsp:cNvSpPr/>
      </dsp:nvSpPr>
      <dsp:spPr>
        <a:xfrm>
          <a:off x="0" y="2469488"/>
          <a:ext cx="7351776" cy="550324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700" b="0" i="0" u="none" kern="1200" dirty="0"/>
            <a:t>$ </a:t>
          </a:r>
          <a:r>
            <a:rPr lang="es-CO" sz="2700" b="1" i="0" u="none" kern="1200" dirty="0"/>
            <a:t>(220.247.637 Incluido costos de BMC Y SCB) </a:t>
          </a:r>
          <a:endParaRPr lang="es-CO" sz="2700" kern="1200" dirty="0"/>
        </a:p>
      </dsp:txBody>
      <dsp:txXfrm>
        <a:off x="0" y="2469488"/>
        <a:ext cx="7351776" cy="550324"/>
      </dsp:txXfrm>
    </dsp:sp>
    <dsp:sp modelId="{B68CBC12-CEA7-4B24-AB24-37EBC046CFAA}">
      <dsp:nvSpPr>
        <dsp:cNvPr id="0" name=""/>
        <dsp:cNvSpPr/>
      </dsp:nvSpPr>
      <dsp:spPr>
        <a:xfrm rot="10800000">
          <a:off x="0" y="856"/>
          <a:ext cx="7351776" cy="1840549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200" b="1" kern="1200" dirty="0"/>
            <a:t>VALOR INICIAL DEL CONTRATO</a:t>
          </a:r>
          <a:endParaRPr lang="es-CO" sz="3200" kern="1200" dirty="0"/>
        </a:p>
      </dsp:txBody>
      <dsp:txXfrm rot="-10800000">
        <a:off x="0" y="856"/>
        <a:ext cx="7351776" cy="646033"/>
      </dsp:txXfrm>
    </dsp:sp>
    <dsp:sp modelId="{306245B7-1AFE-4728-AF13-B16B2F8F009D}">
      <dsp:nvSpPr>
        <dsp:cNvPr id="0" name=""/>
        <dsp:cNvSpPr/>
      </dsp:nvSpPr>
      <dsp:spPr>
        <a:xfrm>
          <a:off x="0" y="646889"/>
          <a:ext cx="7351776" cy="550324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700" b="1" kern="1200" dirty="0"/>
            <a:t>$ </a:t>
          </a:r>
          <a:r>
            <a:rPr lang="es-ES" sz="2700" b="0" i="0" u="none" strike="noStrike" kern="1200" dirty="0">
              <a:solidFill>
                <a:srgbClr val="000000"/>
              </a:solidFill>
              <a:effectLst/>
              <a:latin typeface="Calibri" panose="020F0502020204030204" pitchFamily="34" charset="0"/>
            </a:rPr>
            <a:t>6.486.209.742</a:t>
          </a:r>
          <a:r>
            <a:rPr lang="es-CO" sz="2700" b="1" i="0" kern="1200" dirty="0"/>
            <a:t> </a:t>
          </a:r>
          <a:r>
            <a:rPr lang="es-CO" sz="2700" b="1" i="0" u="none" kern="1200" dirty="0"/>
            <a:t> (Incluido costos de BMC Y SCB) </a:t>
          </a:r>
          <a:endParaRPr lang="es-CO" sz="2700" kern="1200" dirty="0"/>
        </a:p>
      </dsp:txBody>
      <dsp:txXfrm>
        <a:off x="0" y="646889"/>
        <a:ext cx="7351776" cy="550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A1244A94-768D-B592-42AD-8AB56FA9F1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B4671E6-83D9-9838-DEB5-4748E06286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AC51E-F314-6647-BE01-F9BA029582EF}" type="datetimeFigureOut">
              <a:rPr lang="es-CO" smtClean="0"/>
              <a:t>29/01/2025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BC7AF83-ABDA-2471-24B8-CA7BFF0BB1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47B0DD4-53D4-D6BD-5E4B-0A0A6D050C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62422-41E9-E04E-9E00-0127D2395C6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9957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B049F-96BC-C24B-BCF7-67D57652F951}" type="datetimeFigureOut">
              <a:rPr lang="es-CO" smtClean="0"/>
              <a:t>29/01/2025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B4DA8-4904-3540-89E4-B3567ED3E1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3551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B4DA8-4904-3540-89E4-B3567ED3E192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7341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ee8adfe0ee_3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1ee8adfe0ee_3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694850-3243-3FA6-567D-142FEEAF53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EC02570-8B18-831F-5EB9-3D26B4EA78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C46AFB-6954-43CC-0736-264F3AE39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105A7-0576-794A-A4CF-E4DD88268EDB}" type="datetimeFigureOut">
              <a:rPr lang="es-CO" smtClean="0"/>
              <a:t>29/01/2025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E07947-448D-69DC-5120-C8C2D7DE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2F3A5D-9AF0-D06C-4A06-71423F860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EF5D4-3EC3-7E40-AFC4-4CA4B5F8AA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4355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867D65-99F0-7131-92A2-AFED0456E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173F32-7D8F-36D5-79F1-A9771B96D6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F83E51-CD68-A39B-FEA0-A36CDF960E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176DA3-D96F-FD44-BA06-C2B821D67E63}" type="datetimeFigureOut">
              <a:rPr lang="es-CO" smtClean="0"/>
              <a:t>29/01/2025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4195CAE-5791-53EA-F0A0-D81DDFB54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49804C-A57A-D5C9-FA31-3635962E6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757BCC-29A5-6241-8C6B-FE9A6B28E9E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5628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ABEFF9-3E2C-3456-DD13-BC2D565289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105A7-0576-794A-A4CF-E4DD88268EDB}" type="datetimeFigureOut">
              <a:rPr lang="es-CO" smtClean="0"/>
              <a:t>29/01/2025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78581D-8D15-6A6C-F32B-6CB0063930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61EEA49-1C4B-F745-825E-16B1CD998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EF5D4-3EC3-7E40-AFC4-4CA4B5F8AABD}" type="slidenum">
              <a:rPr lang="es-CO" smtClean="0"/>
              <a:t>‹Nº›</a:t>
            </a:fld>
            <a:endParaRPr lang="es-CO"/>
          </a:p>
        </p:txBody>
      </p:sp>
      <p:sp>
        <p:nvSpPr>
          <p:cNvPr id="2" name="Google Shape;89;p13">
            <a:extLst>
              <a:ext uri="{FF2B5EF4-FFF2-40B4-BE49-F238E27FC236}">
                <a16:creationId xmlns:a16="http://schemas.microsoft.com/office/drawing/2014/main" id="{18F570C1-9954-83CE-B545-5610DB79AF9C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90;p13">
            <a:extLst>
              <a:ext uri="{FF2B5EF4-FFF2-40B4-BE49-F238E27FC236}">
                <a16:creationId xmlns:a16="http://schemas.microsoft.com/office/drawing/2014/main" id="{FE12C903-282D-3DC7-A119-810F332DD224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1;p13">
            <a:extLst>
              <a:ext uri="{FF2B5EF4-FFF2-40B4-BE49-F238E27FC236}">
                <a16:creationId xmlns:a16="http://schemas.microsoft.com/office/drawing/2014/main" id="{C3B9355B-E5CE-B521-D0B0-517FB2447AD2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4;p13">
            <a:extLst>
              <a:ext uri="{FF2B5EF4-FFF2-40B4-BE49-F238E27FC236}">
                <a16:creationId xmlns:a16="http://schemas.microsoft.com/office/drawing/2014/main" id="{BE8A3FCC-C88B-0A2A-F34A-A9881E7F52DB}"/>
              </a:ext>
            </a:extLst>
          </p:cNvPr>
          <p:cNvSpPr/>
          <p:nvPr userDrawn="1"/>
        </p:nvSpPr>
        <p:spPr>
          <a:xfrm flipH="1">
            <a:off x="-115605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40D8E67-E6BA-90CC-7849-969F47756B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38600" y="4216795"/>
            <a:ext cx="4262021" cy="300848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BF2E316-59A3-C298-94AA-AF5EF4DA3B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45445" y="0"/>
            <a:ext cx="1179871" cy="2401881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DD4803E-90DE-4201-7E00-1051DF3D88D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953421" y="2401881"/>
            <a:ext cx="1262138" cy="445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37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2064BC6-19FD-5039-1FF8-5F6E1E6BF2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12128" y="0"/>
            <a:ext cx="1179871" cy="240188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A352ADC-B0D4-6EC9-10C0-8EC6A7096C5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29862" y="2401881"/>
            <a:ext cx="1262138" cy="445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43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13">
            <a:extLst>
              <a:ext uri="{FF2B5EF4-FFF2-40B4-BE49-F238E27FC236}">
                <a16:creationId xmlns:a16="http://schemas.microsoft.com/office/drawing/2014/main" id="{ECA9D9FE-C23D-1B7A-FDDC-50965AADDA55}"/>
              </a:ext>
            </a:extLst>
          </p:cNvPr>
          <p:cNvSpPr txBox="1"/>
          <p:nvPr/>
        </p:nvSpPr>
        <p:spPr>
          <a:xfrm>
            <a:off x="1276041" y="2000416"/>
            <a:ext cx="9597300" cy="2031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742950" lvl="0" indent="-742950" algn="ctr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s-ES" sz="4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ADICIÓN Y PRÓRROGA AL CONTRATO 2024-0439</a:t>
            </a:r>
          </a:p>
          <a:p>
            <a:pPr marL="742950" lvl="0" indent="-742950" algn="ctr" rtl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s-ES" sz="4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Google Shape;95;p13">
            <a:extLst>
              <a:ext uri="{FF2B5EF4-FFF2-40B4-BE49-F238E27FC236}">
                <a16:creationId xmlns:a16="http://schemas.microsoft.com/office/drawing/2014/main" id="{657E4EE8-85BC-F37A-FE56-111FC597C57F}"/>
              </a:ext>
            </a:extLst>
          </p:cNvPr>
          <p:cNvSpPr txBox="1"/>
          <p:nvPr/>
        </p:nvSpPr>
        <p:spPr>
          <a:xfrm>
            <a:off x="4381696" y="4309225"/>
            <a:ext cx="3385989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dirty="0">
                <a:solidFill>
                  <a:schemeClr val="lt1"/>
                </a:solidFill>
                <a:latin typeface="Calibri" panose="020F0502020204030204" pitchFamily="34" charset="0"/>
                <a:ea typeface="Lexend Deca"/>
                <a:cs typeface="Calibri" panose="020F0502020204030204" pitchFamily="34" charset="0"/>
                <a:sym typeface="Lexend Deca"/>
              </a:rPr>
              <a:t>27 de enero de 2025 </a:t>
            </a:r>
            <a:endParaRPr sz="2400" dirty="0">
              <a:solidFill>
                <a:schemeClr val="lt1"/>
              </a:solidFill>
              <a:latin typeface="Calibri" panose="020F0502020204030204" pitchFamily="34" charset="0"/>
              <a:ea typeface="Lexend Deca"/>
              <a:cs typeface="Calibri" panose="020F0502020204030204" pitchFamily="34" charset="0"/>
              <a:sym typeface="Lexend Deca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65E06CA-1975-444D-B3B0-093E7C4A4A14}"/>
              </a:ext>
            </a:extLst>
          </p:cNvPr>
          <p:cNvSpPr/>
          <p:nvPr/>
        </p:nvSpPr>
        <p:spPr>
          <a:xfrm>
            <a:off x="2420862" y="799830"/>
            <a:ext cx="70795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s-ES" sz="4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CONTRATO ALIMENTOS IDIPRON </a:t>
            </a:r>
          </a:p>
        </p:txBody>
      </p:sp>
    </p:spTree>
    <p:extLst>
      <p:ext uri="{BB962C8B-B14F-4D97-AF65-F5344CB8AC3E}">
        <p14:creationId xmlns:p14="http://schemas.microsoft.com/office/powerpoint/2010/main" val="98517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74830-22CA-4830-3AFD-70B1AC452F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290" y="697613"/>
            <a:ext cx="11473858" cy="3084269"/>
          </a:xfrm>
        </p:spPr>
        <p:txBody>
          <a:bodyPr/>
          <a:lstStyle/>
          <a:p>
            <a:pPr algn="l">
              <a:spcBef>
                <a:spcPts val="300"/>
              </a:spcBef>
            </a:pP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  <a:t>Objeto</a:t>
            </a:r>
            <a:r>
              <a:rPr lang="es-CO" sz="800" b="1" dirty="0">
                <a:solidFill>
                  <a:schemeClr val="accent4">
                    <a:lumMod val="75000"/>
                  </a:schemeClr>
                </a:solidFill>
              </a:rPr>
              <a:t>: </a:t>
            </a:r>
            <a:r>
              <a:rPr lang="es-CO" sz="1800" b="1" dirty="0">
                <a:solidFill>
                  <a:schemeClr val="accent4">
                    <a:lumMod val="75000"/>
                  </a:schemeClr>
                </a:solidFill>
              </a:rPr>
              <a:t>:</a:t>
            </a:r>
            <a:r>
              <a:rPr lang="es-CO" sz="1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ES" sz="1600" dirty="0"/>
              <a:t>CONTRATAR LA SOCIEDAD COMISIONISTA MIEMBROS DE BOLSA QUE CELEBRARÁ EN EL MERCADO DE COMPRAS PÚBLICAS - MCP - DE LA BOLSA MERCANTIL DE COLOMBIA S.A. - BMC - LA NEGOCIACIÓN O NEGOCIACIONES NECESARIAS PARA ADQUIRIR, DISTRIBUIR Y SUMINISTRAR ALIMENTOS PERECEDEROS, SEMIPERECEDEROS, NO PERECEDEROS Y PREPARADOS PARA PROPORCIONAR A LAS POBLACIONES  QU LO REQUIERAN EN LOS DIFERENTES PROYECTOS , CONVENIOS INTERADMINISTRATIVOS Y DEPENDENCIAS DEL IDIPRON. </a:t>
            </a:r>
            <a:br>
              <a:rPr lang="es-ES" sz="1600" dirty="0"/>
            </a:br>
            <a:br>
              <a:rPr lang="es-ES" sz="1600" dirty="0"/>
            </a:br>
            <a:r>
              <a:rPr lang="es-ES" sz="2100" b="1" dirty="0">
                <a:solidFill>
                  <a:schemeClr val="accent4">
                    <a:lumMod val="75000"/>
                  </a:schemeClr>
                </a:solidFill>
              </a:rPr>
              <a:t>Plazo  Contrato de Comisión : </a:t>
            </a:r>
            <a:r>
              <a:rPr lang="es-ES" sz="2100" dirty="0"/>
              <a:t> 11 meses</a:t>
            </a:r>
            <a:br>
              <a:rPr lang="es-ES" sz="2100" dirty="0"/>
            </a:br>
            <a:r>
              <a:rPr lang="es-ES" sz="2100" b="1" dirty="0">
                <a:solidFill>
                  <a:schemeClr val="accent4">
                    <a:lumMod val="75000"/>
                  </a:schemeClr>
                </a:solidFill>
              </a:rPr>
              <a:t>Inicio: </a:t>
            </a:r>
            <a:r>
              <a:rPr lang="es-ES" sz="2100" dirty="0"/>
              <a:t>12 de marzo de 2024                </a:t>
            </a:r>
            <a:r>
              <a:rPr lang="es-ES" sz="2100" b="1" dirty="0">
                <a:solidFill>
                  <a:schemeClr val="accent4">
                    <a:lumMod val="75000"/>
                  </a:schemeClr>
                </a:solidFill>
              </a:rPr>
              <a:t>finalización: </a:t>
            </a:r>
            <a:r>
              <a:rPr lang="es-ES" sz="2100" dirty="0"/>
              <a:t> 11 de febrero  de 2025</a:t>
            </a:r>
            <a:br>
              <a:rPr lang="es-ES" sz="2100" dirty="0"/>
            </a:br>
            <a:br>
              <a:rPr lang="es-ES" sz="2100" dirty="0"/>
            </a:br>
            <a:r>
              <a:rPr lang="es-ES" sz="2100" b="1" dirty="0">
                <a:solidFill>
                  <a:schemeClr val="accent4">
                    <a:lumMod val="75000"/>
                  </a:schemeClr>
                </a:solidFill>
              </a:rPr>
              <a:t>Valor inicial: </a:t>
            </a:r>
            <a:r>
              <a:rPr lang="es-CO" sz="1600" dirty="0"/>
              <a:t>Valor de los </a:t>
            </a:r>
            <a:r>
              <a:rPr lang="es-CO" sz="1600" b="1" dirty="0"/>
              <a:t>bienes</a:t>
            </a:r>
            <a:r>
              <a:rPr lang="es-CO" sz="1600" dirty="0"/>
              <a:t> SEIS MIL CUATROCIENTOS VEINTE MILLONES QUINIENTOS VEINTITRES MIL SESENTA Y SEIS  PESOS M/CTE ($6.420.523.066), incluido IVA, distribuidos de la siguiente manera</a:t>
            </a:r>
            <a:r>
              <a:rPr lang="es-ES" sz="2100" dirty="0"/>
              <a:t> así:</a:t>
            </a:r>
            <a:br>
              <a:rPr lang="es-ES" sz="2100" dirty="0"/>
            </a:br>
            <a:endParaRPr lang="es-CO" sz="21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3764BCB-02F2-F947-7B91-1E984465A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1122" y="6363610"/>
            <a:ext cx="1052052" cy="396067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076FB7B9-E09B-4DEA-AB5D-95CC5E925658}"/>
              </a:ext>
            </a:extLst>
          </p:cNvPr>
          <p:cNvSpPr/>
          <p:nvPr/>
        </p:nvSpPr>
        <p:spPr>
          <a:xfrm>
            <a:off x="1796823" y="112838"/>
            <a:ext cx="7448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>
              <a:buFont typeface="+mj-lt"/>
              <a:buAutoNum type="arabicPeriod"/>
            </a:pPr>
            <a:r>
              <a:rPr lang="es-ES" sz="3200" b="1" dirty="0">
                <a:solidFill>
                  <a:srgbClr val="BF9000"/>
                </a:solidFill>
                <a:latin typeface="Oswald"/>
                <a:ea typeface="Oswald"/>
                <a:cs typeface="Oswald"/>
                <a:sym typeface="Oswald"/>
              </a:rPr>
              <a:t>CONTRATO 2024-0439 – ADICION</a:t>
            </a: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CA241F42-AC92-4E0E-97EC-077B8B0E52A6}"/>
              </a:ext>
            </a:extLst>
          </p:cNvPr>
          <p:cNvCxnSpPr/>
          <p:nvPr/>
        </p:nvCxnSpPr>
        <p:spPr>
          <a:xfrm>
            <a:off x="0" y="740229"/>
            <a:ext cx="11379200" cy="0"/>
          </a:xfrm>
          <a:prstGeom prst="line">
            <a:avLst/>
          </a:prstGeom>
          <a:ln w="2222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AA572D9-9C99-4CE6-A6CD-4F2378C351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733941"/>
              </p:ext>
            </p:extLst>
          </p:nvPr>
        </p:nvGraphicFramePr>
        <p:xfrm>
          <a:off x="1448656" y="3567647"/>
          <a:ext cx="8989888" cy="3222447"/>
        </p:xfrm>
        <a:graphic>
          <a:graphicData uri="http://schemas.openxmlformats.org/drawingml/2006/table">
            <a:tbl>
              <a:tblPr/>
              <a:tblGrid>
                <a:gridCol w="1934532">
                  <a:extLst>
                    <a:ext uri="{9D8B030D-6E8A-4147-A177-3AD203B41FA5}">
                      <a16:colId xmlns:a16="http://schemas.microsoft.com/office/drawing/2014/main" val="4040745249"/>
                    </a:ext>
                  </a:extLst>
                </a:gridCol>
                <a:gridCol w="1977207">
                  <a:extLst>
                    <a:ext uri="{9D8B030D-6E8A-4147-A177-3AD203B41FA5}">
                      <a16:colId xmlns:a16="http://schemas.microsoft.com/office/drawing/2014/main" val="2202762286"/>
                    </a:ext>
                  </a:extLst>
                </a:gridCol>
                <a:gridCol w="1891859">
                  <a:extLst>
                    <a:ext uri="{9D8B030D-6E8A-4147-A177-3AD203B41FA5}">
                      <a16:colId xmlns:a16="http://schemas.microsoft.com/office/drawing/2014/main" val="1792658869"/>
                    </a:ext>
                  </a:extLst>
                </a:gridCol>
                <a:gridCol w="1593145">
                  <a:extLst>
                    <a:ext uri="{9D8B030D-6E8A-4147-A177-3AD203B41FA5}">
                      <a16:colId xmlns:a16="http://schemas.microsoft.com/office/drawing/2014/main" val="2092740390"/>
                    </a:ext>
                  </a:extLst>
                </a:gridCol>
                <a:gridCol w="1593145">
                  <a:extLst>
                    <a:ext uri="{9D8B030D-6E8A-4147-A177-3AD203B41FA5}">
                      <a16:colId xmlns:a16="http://schemas.microsoft.com/office/drawing/2014/main" val="1921203547"/>
                    </a:ext>
                  </a:extLst>
                </a:gridCol>
              </a:tblGrid>
              <a:tr h="41793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COMPRA ANTES DE IVA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COMPRA CON IVA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FECHA DE INICIO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FECHA DE TERMINACION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147571"/>
                  </a:ext>
                </a:extLst>
              </a:tr>
              <a:tr h="21493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1 - Carne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  789.610.555,00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804.440.492,00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7177706"/>
                  </a:ext>
                </a:extLst>
              </a:tr>
              <a:tr h="21493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2 - Pollo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  323.326.150,00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323.326.150,00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303749"/>
                  </a:ext>
                </a:extLst>
              </a:tr>
              <a:tr h="21493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3 - Pescado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  383.929.061,00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384.015.759,00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8223095"/>
                  </a:ext>
                </a:extLst>
              </a:tr>
              <a:tr h="21493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4 - Lácteos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  684.148.498,00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760.759.689,00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937156"/>
                  </a:ext>
                </a:extLst>
              </a:tr>
              <a:tr h="21493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5 - Aborrotes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2.130.387.307,00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2.409.828.396,00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035419"/>
                  </a:ext>
                </a:extLst>
              </a:tr>
              <a:tr h="21493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5 - Merienda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018281"/>
                  </a:ext>
                </a:extLst>
              </a:tr>
              <a:tr h="21493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5 - Huevos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155508"/>
                  </a:ext>
                </a:extLst>
              </a:tr>
              <a:tr h="21493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5 - Dulceria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7993332"/>
                  </a:ext>
                </a:extLst>
              </a:tr>
              <a:tr h="21493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6 - Fruver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1.533.384.020,00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1.533.384.020,00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138529"/>
                  </a:ext>
                </a:extLst>
              </a:tr>
              <a:tr h="429875"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 7 - Tamal y Lechona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  172.074.420,00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 204.768.560,00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2-abr-24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2-feb-25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5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4216434"/>
                  </a:ext>
                </a:extLst>
              </a:tr>
              <a:tr h="38211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  6.016.860.011,00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$    6.420.523.066,00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4998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35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74830-22CA-4830-3AFD-70B1AC452F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1491" y="865651"/>
            <a:ext cx="11335657" cy="559889"/>
          </a:xfrm>
        </p:spPr>
        <p:txBody>
          <a:bodyPr anchor="t"/>
          <a:lstStyle/>
          <a:p>
            <a:pPr algn="l">
              <a:spcBef>
                <a:spcPts val="300"/>
              </a:spcBef>
            </a:pPr>
            <a:r>
              <a:rPr lang="es-CO" sz="3000" b="1" dirty="0">
                <a:solidFill>
                  <a:schemeClr val="accent4">
                    <a:lumMod val="75000"/>
                  </a:schemeClr>
                </a:solidFill>
              </a:rPr>
              <a:t>Ejecución</a:t>
            </a:r>
            <a:r>
              <a:rPr lang="es-CO" sz="2100" dirty="0"/>
              <a:t> </a:t>
            </a:r>
            <a: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  <a:t>: </a:t>
            </a:r>
            <a:r>
              <a:rPr lang="es-CO" sz="2400" dirty="0"/>
              <a:t>Según proyección para febrero de 2025, la supervisión del contrato proyecta los siguientes saldos de ejecución:</a:t>
            </a:r>
            <a:br>
              <a:rPr lang="es-CO" sz="2400" dirty="0"/>
            </a:br>
            <a:br>
              <a:rPr lang="es-CO" sz="2400" dirty="0"/>
            </a:br>
            <a:endParaRPr lang="es-CO" sz="21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3764BCB-02F2-F947-7B91-1E984465A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1122" y="6363610"/>
            <a:ext cx="1052052" cy="396067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00F0676-B788-4AAD-95C3-C240D1E28387}"/>
              </a:ext>
            </a:extLst>
          </p:cNvPr>
          <p:cNvSpPr/>
          <p:nvPr/>
        </p:nvSpPr>
        <p:spPr>
          <a:xfrm>
            <a:off x="1796823" y="112838"/>
            <a:ext cx="7448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>
              <a:buFont typeface="+mj-lt"/>
              <a:buAutoNum type="arabicPeriod"/>
            </a:pPr>
            <a:r>
              <a:rPr lang="es-ES" sz="3200" b="1" dirty="0">
                <a:solidFill>
                  <a:srgbClr val="BF9000"/>
                </a:solidFill>
                <a:latin typeface="Oswald"/>
                <a:ea typeface="Oswald"/>
                <a:cs typeface="Oswald"/>
                <a:sym typeface="Oswald"/>
              </a:rPr>
              <a:t>CONTRATO 2024-0439 – ADICION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1991EA12-EC59-4548-B37F-F2DA9724621A}"/>
              </a:ext>
            </a:extLst>
          </p:cNvPr>
          <p:cNvCxnSpPr/>
          <p:nvPr/>
        </p:nvCxnSpPr>
        <p:spPr>
          <a:xfrm>
            <a:off x="0" y="697613"/>
            <a:ext cx="1133565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Rectángulo 7">
            <a:extLst>
              <a:ext uri="{FF2B5EF4-FFF2-40B4-BE49-F238E27FC236}">
                <a16:creationId xmlns:a16="http://schemas.microsoft.com/office/drawing/2014/main" id="{45AE9864-1983-4E96-ABA7-AE453F19C3C5}"/>
              </a:ext>
            </a:extLst>
          </p:cNvPr>
          <p:cNvSpPr/>
          <p:nvPr/>
        </p:nvSpPr>
        <p:spPr>
          <a:xfrm>
            <a:off x="275771" y="4907524"/>
            <a:ext cx="109932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O" sz="28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s-CO" sz="2800" b="1" dirty="0">
                <a:solidFill>
                  <a:schemeClr val="accent4">
                    <a:lumMod val="75000"/>
                  </a:schemeClr>
                </a:solidFill>
              </a:rPr>
              <a:t>Adición: </a:t>
            </a:r>
            <a:r>
              <a:rPr lang="es-CO" sz="2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CO" sz="2400" dirty="0"/>
              <a:t>El 30 de enero de 2025, se presenta en comité de contratación la situación del contrato y se solicito la adición y prórroga.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8AB3F5F9-22D6-44C7-976B-7CF47125F4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268279"/>
              </p:ext>
            </p:extLst>
          </p:nvPr>
        </p:nvGraphicFramePr>
        <p:xfrm>
          <a:off x="838200" y="1849348"/>
          <a:ext cx="10515601" cy="3270881"/>
        </p:xfrm>
        <a:graphic>
          <a:graphicData uri="http://schemas.openxmlformats.org/drawingml/2006/table">
            <a:tbl>
              <a:tblPr/>
              <a:tblGrid>
                <a:gridCol w="1576137">
                  <a:extLst>
                    <a:ext uri="{9D8B030D-6E8A-4147-A177-3AD203B41FA5}">
                      <a16:colId xmlns:a16="http://schemas.microsoft.com/office/drawing/2014/main" val="1462025655"/>
                    </a:ext>
                  </a:extLst>
                </a:gridCol>
                <a:gridCol w="926432">
                  <a:extLst>
                    <a:ext uri="{9D8B030D-6E8A-4147-A177-3AD203B41FA5}">
                      <a16:colId xmlns:a16="http://schemas.microsoft.com/office/drawing/2014/main" val="946069421"/>
                    </a:ext>
                  </a:extLst>
                </a:gridCol>
                <a:gridCol w="950495">
                  <a:extLst>
                    <a:ext uri="{9D8B030D-6E8A-4147-A177-3AD203B41FA5}">
                      <a16:colId xmlns:a16="http://schemas.microsoft.com/office/drawing/2014/main" val="1857607067"/>
                    </a:ext>
                  </a:extLst>
                </a:gridCol>
                <a:gridCol w="1239253">
                  <a:extLst>
                    <a:ext uri="{9D8B030D-6E8A-4147-A177-3AD203B41FA5}">
                      <a16:colId xmlns:a16="http://schemas.microsoft.com/office/drawing/2014/main" val="305638779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29455680"/>
                    </a:ext>
                  </a:extLst>
                </a:gridCol>
                <a:gridCol w="1347537">
                  <a:extLst>
                    <a:ext uri="{9D8B030D-6E8A-4147-A177-3AD203B41FA5}">
                      <a16:colId xmlns:a16="http://schemas.microsoft.com/office/drawing/2014/main" val="2369848085"/>
                    </a:ext>
                  </a:extLst>
                </a:gridCol>
                <a:gridCol w="1455821">
                  <a:extLst>
                    <a:ext uri="{9D8B030D-6E8A-4147-A177-3AD203B41FA5}">
                      <a16:colId xmlns:a16="http://schemas.microsoft.com/office/drawing/2014/main" val="3755446045"/>
                    </a:ext>
                  </a:extLst>
                </a:gridCol>
                <a:gridCol w="1648326">
                  <a:extLst>
                    <a:ext uri="{9D8B030D-6E8A-4147-A177-3AD203B41FA5}">
                      <a16:colId xmlns:a16="http://schemas.microsoft.com/office/drawing/2014/main" val="409732916"/>
                    </a:ext>
                  </a:extLst>
                </a:gridCol>
              </a:tblGrid>
              <a:tr h="4572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LOTE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RUEDA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OPERACIÓN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COMPRA CON IVA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FACTURAS ENERO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SALDO A ENERO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FACTURA DE FEBRERO ESTIMADA 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SALDO ESTIMADO CONTRATO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025507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1 -CARNE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59139601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804.440.492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78.743.659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190.574.651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83.793.025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106.781.626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738033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2 - POLLO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59139600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323.326.150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3.048.215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36.998.608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1.000.000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35.998.608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9796624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3 - PESCADO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59139599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384.015.759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26.683.750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145.969.161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31.039.712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114.929.449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0351415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4 - LÁCTEOS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59139598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760.759.689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37.459.806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364.624.945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30.000.000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334.624.945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002820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5 - ABARROTE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59139603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2.409.828.396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77.105.441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1.027.559.035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40.000.000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855.648.895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392703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5 - MERIENDA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76.671.238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76.671.238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20987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5 - HUEVO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12.486.936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12.486.936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979867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5 - DUCERIA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5.646.525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722720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6 - FRUVER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59139597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1.533.384.020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128.671.335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493.332.754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78.828.704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414.504.050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385235"/>
                  </a:ext>
                </a:extLst>
              </a:tr>
              <a:tr h="254988"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LOTE 7 - TAMAL Y LECHONA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59139602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204.768.560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20.510.721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36.110.429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20.427.836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15.682.593</a:t>
                      </a:r>
                    </a:p>
                  </a:txBody>
                  <a:tcPr marL="6016" marR="6016" marT="6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405577"/>
                  </a:ext>
                </a:extLst>
              </a:tr>
              <a:tr h="26378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6.420.523.066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467.027.626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2.295.169.583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374.247.451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1.878.170.166</a:t>
                      </a:r>
                    </a:p>
                  </a:txBody>
                  <a:tcPr marL="6016" marR="6016" marT="60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6523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1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174830-22CA-4830-3AFD-70B1AC452F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5828" y="1025727"/>
            <a:ext cx="9144000" cy="55633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s-CO" sz="3600" b="1" dirty="0">
                <a:solidFill>
                  <a:schemeClr val="accent4">
                    <a:lumMod val="75000"/>
                  </a:schemeClr>
                </a:solidFill>
              </a:rPr>
              <a:t>JUSTIFICACIÓN DE LA ADICIÓN:</a:t>
            </a:r>
            <a:endParaRPr lang="es-CO" sz="3600" b="1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3764BCB-02F2-F947-7B91-1E984465A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1122" y="6363610"/>
            <a:ext cx="1052052" cy="396067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9D432A60-9ED5-B612-CD16-A5C60E303BFB}"/>
              </a:ext>
            </a:extLst>
          </p:cNvPr>
          <p:cNvSpPr txBox="1">
            <a:spLocks/>
          </p:cNvSpPr>
          <p:nvPr/>
        </p:nvSpPr>
        <p:spPr>
          <a:xfrm>
            <a:off x="464457" y="1741715"/>
            <a:ext cx="10606665" cy="3963586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es-CO" sz="2800" dirty="0"/>
              <a:t>Se proyecta adición el contrato No. 2024-0439, con recursos del proyecto 7755,  por valor </a:t>
            </a:r>
            <a:r>
              <a:rPr lang="es-CO" sz="3200" dirty="0"/>
              <a:t>de </a:t>
            </a:r>
            <a:r>
              <a:rPr lang="es-CO" sz="2800" dirty="0"/>
              <a:t>DOSCIENTOS VEINTE MILLONES SEISCIENTOS CINCUENTA MIL TRESCIENTOS SETENTA Y NUEVE PESOS M/CTE $220,650,379), incluyendo costos de bolsa y comisión, para  garantiza la  prestación del servicio de </a:t>
            </a:r>
            <a:r>
              <a:rPr lang="es-ES" sz="2800" dirty="0"/>
              <a:t>alimentación de los NNAJ en las Unidades de Protección Integral con prorroga de 90 días hasta 02 </a:t>
            </a:r>
            <a:r>
              <a:rPr lang="es-CO" sz="3200" dirty="0"/>
              <a:t>del mes de  mayo  de 2025</a:t>
            </a:r>
            <a:r>
              <a:rPr lang="es-CO" sz="3600" dirty="0"/>
              <a:t>, a </a:t>
            </a:r>
            <a:r>
              <a:rPr lang="es-ES" sz="2800" dirty="0"/>
              <a:t>fin de asegurar la permanencia y adherencia al modelo pedagógico, orientado al desarrollo de actividades pedagógicas, de formación  ofrecidas por el IDIPRON. </a:t>
            </a:r>
            <a:endParaRPr lang="es-CO" sz="2100" dirty="0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8605752C-E700-4BC7-BB51-B4A00553E530}"/>
              </a:ext>
            </a:extLst>
          </p:cNvPr>
          <p:cNvCxnSpPr/>
          <p:nvPr/>
        </p:nvCxnSpPr>
        <p:spPr>
          <a:xfrm>
            <a:off x="0" y="697613"/>
            <a:ext cx="1133565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ángulo 6">
            <a:extLst>
              <a:ext uri="{FF2B5EF4-FFF2-40B4-BE49-F238E27FC236}">
                <a16:creationId xmlns:a16="http://schemas.microsoft.com/office/drawing/2014/main" id="{336C3C5B-3260-4F63-A517-922D88CD58B8}"/>
              </a:ext>
            </a:extLst>
          </p:cNvPr>
          <p:cNvSpPr/>
          <p:nvPr/>
        </p:nvSpPr>
        <p:spPr>
          <a:xfrm>
            <a:off x="1796823" y="112838"/>
            <a:ext cx="7448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>
              <a:buFont typeface="+mj-lt"/>
              <a:buAutoNum type="arabicPeriod"/>
            </a:pPr>
            <a:r>
              <a:rPr lang="es-ES" sz="3200" b="1" dirty="0">
                <a:solidFill>
                  <a:srgbClr val="BF9000"/>
                </a:solidFill>
                <a:latin typeface="Oswald"/>
                <a:ea typeface="Oswald"/>
                <a:cs typeface="Oswald"/>
                <a:sym typeface="Oswald"/>
              </a:rPr>
              <a:t>CONTRATO 2024-0439 – ADICION</a:t>
            </a:r>
          </a:p>
        </p:txBody>
      </p:sp>
    </p:spTree>
    <p:extLst>
      <p:ext uri="{BB962C8B-B14F-4D97-AF65-F5344CB8AC3E}">
        <p14:creationId xmlns:p14="http://schemas.microsoft.com/office/powerpoint/2010/main" val="67345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4CF7B1-571A-A441-0994-B60AE31C1E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11171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s-ES" sz="3600" b="1" dirty="0">
                <a:solidFill>
                  <a:schemeClr val="accent4">
                    <a:lumMod val="75000"/>
                  </a:schemeClr>
                </a:solidFill>
              </a:rPr>
              <a:t>JUSTIFICACIÓN JURÍDICA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946845D-9916-4229-2116-F762764BDD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33534"/>
            <a:ext cx="9144000" cy="3612630"/>
          </a:xfrm>
        </p:spPr>
        <p:txBody>
          <a:bodyPr/>
          <a:lstStyle/>
          <a:p>
            <a:pPr algn="just"/>
            <a:r>
              <a:rPr lang="es-E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 conformidad con lo estipulado en el artículo 40 de la Ley 80 de 1993, el cual señala en uno de sus apartes: “</a:t>
            </a:r>
            <a:r>
              <a:rPr lang="es-E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 los contratos que celebren las entidades estatales podrán incluirse las modalidades, condiciones y, en general, las cláusulas o estipulaciones que las partes consideren necesarias y convenientes, siempre que no sean contrarias a la Constitución, la ley, el orden público y a los principios y finalidades de esta ley y a los de la buena administración</a:t>
            </a:r>
            <a:r>
              <a:rPr lang="es-E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”, 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</a:rPr>
              <a:t>Parágrafo: (…) Los contratos no podrán adicionarse en más del cincuenta por ciento (50%) de su valor inicial, expresado éste en salarios mínimos legales mensuales.</a:t>
            </a:r>
          </a:p>
          <a:p>
            <a:pPr algn="just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64981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5658023A-FDF8-FF6E-7EEB-8DC399200B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7684156"/>
              </p:ext>
            </p:extLst>
          </p:nvPr>
        </p:nvGraphicFramePr>
        <p:xfrm>
          <a:off x="2420112" y="1092707"/>
          <a:ext cx="7351776" cy="4843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0FADF9C8-0A5C-49DD-938F-3E1C2CB2B95B}"/>
              </a:ext>
            </a:extLst>
          </p:cNvPr>
          <p:cNvSpPr/>
          <p:nvPr/>
        </p:nvSpPr>
        <p:spPr>
          <a:xfrm>
            <a:off x="1796823" y="112838"/>
            <a:ext cx="7448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>
              <a:buFont typeface="+mj-lt"/>
              <a:buAutoNum type="arabicPeriod"/>
            </a:pPr>
            <a:r>
              <a:rPr lang="es-ES" sz="3200" b="1" dirty="0">
                <a:solidFill>
                  <a:srgbClr val="BF9000"/>
                </a:solidFill>
                <a:latin typeface="Oswald"/>
                <a:ea typeface="Oswald"/>
                <a:cs typeface="Oswald"/>
                <a:sym typeface="Oswald"/>
              </a:rPr>
              <a:t>CONTRATO 2024-0439 – ADICION</a:t>
            </a:r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03B27E4A-DFE7-49FC-B904-122B597DBBC1}"/>
              </a:ext>
            </a:extLst>
          </p:cNvPr>
          <p:cNvCxnSpPr/>
          <p:nvPr/>
        </p:nvCxnSpPr>
        <p:spPr>
          <a:xfrm>
            <a:off x="0" y="697613"/>
            <a:ext cx="1133565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77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222C70E3-5530-41B3-A050-A9CFA75DCAC0}"/>
              </a:ext>
            </a:extLst>
          </p:cNvPr>
          <p:cNvSpPr/>
          <p:nvPr/>
        </p:nvSpPr>
        <p:spPr>
          <a:xfrm>
            <a:off x="1796823" y="246400"/>
            <a:ext cx="74487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>
              <a:buFont typeface="+mj-lt"/>
              <a:buAutoNum type="arabicPeriod"/>
            </a:pPr>
            <a:r>
              <a:rPr lang="es-ES" sz="4000" b="1" dirty="0">
                <a:solidFill>
                  <a:srgbClr val="BF9000"/>
                </a:solidFill>
                <a:latin typeface="Oswald"/>
                <a:ea typeface="Oswald"/>
                <a:cs typeface="Oswald"/>
                <a:sym typeface="Oswald"/>
              </a:rPr>
              <a:t>CONTRATO</a:t>
            </a:r>
            <a:r>
              <a:rPr lang="es-ES" sz="3200" b="1" dirty="0">
                <a:solidFill>
                  <a:srgbClr val="BF9000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s-ES" sz="3600" b="1" dirty="0">
                <a:solidFill>
                  <a:srgbClr val="BF9000"/>
                </a:solidFill>
                <a:latin typeface="Oswald"/>
                <a:ea typeface="Oswald"/>
                <a:cs typeface="Oswald"/>
                <a:sym typeface="Oswald"/>
              </a:rPr>
              <a:t>2024-0439 – ADICION</a:t>
            </a:r>
            <a:endParaRPr lang="es-ES" sz="3200" b="1" dirty="0">
              <a:solidFill>
                <a:srgbClr val="BF9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CB36418B-A652-407A-9856-9CFCEC14C6FA}"/>
              </a:ext>
            </a:extLst>
          </p:cNvPr>
          <p:cNvCxnSpPr/>
          <p:nvPr/>
        </p:nvCxnSpPr>
        <p:spPr>
          <a:xfrm>
            <a:off x="0" y="1384716"/>
            <a:ext cx="1133565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07E01B7-AD72-4143-92EB-30043CC667FB}"/>
              </a:ext>
            </a:extLst>
          </p:cNvPr>
          <p:cNvSpPr/>
          <p:nvPr/>
        </p:nvSpPr>
        <p:spPr>
          <a:xfrm>
            <a:off x="2903578" y="1265305"/>
            <a:ext cx="62279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6000" b="1" dirty="0">
                <a:solidFill>
                  <a:srgbClr val="BF9000"/>
                </a:solidFill>
                <a:latin typeface="Oswald"/>
              </a:rPr>
              <a:t> </a:t>
            </a:r>
            <a:r>
              <a:rPr lang="es-CO" sz="4800" b="1" dirty="0">
                <a:solidFill>
                  <a:srgbClr val="BF9000"/>
                </a:solidFill>
                <a:latin typeface="Oswald"/>
              </a:rPr>
              <a:t>ADICION</a:t>
            </a:r>
            <a:r>
              <a:rPr lang="es-CO" sz="6000" b="1" dirty="0">
                <a:solidFill>
                  <a:srgbClr val="BF9000"/>
                </a:solidFill>
                <a:latin typeface="Oswald"/>
              </a:rPr>
              <a:t> </a:t>
            </a:r>
            <a:r>
              <a:rPr lang="es-CO" sz="4800" b="1" dirty="0">
                <a:solidFill>
                  <a:srgbClr val="BF9000"/>
                </a:solidFill>
                <a:latin typeface="Oswald"/>
              </a:rPr>
              <a:t>OPERACIONES</a:t>
            </a:r>
            <a:endParaRPr lang="es-CO" sz="6000" b="1" dirty="0">
              <a:solidFill>
                <a:srgbClr val="BF9000"/>
              </a:solidFill>
              <a:latin typeface="Oswald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64A1FF0-6BC8-0F80-1FF0-7C2E6E680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997" y="2081212"/>
            <a:ext cx="9578714" cy="392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206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B1DD40-FEFA-6D53-08D0-EE0CDD3493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26358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s-ES" sz="3600" b="1" dirty="0">
                <a:solidFill>
                  <a:schemeClr val="accent4">
                    <a:lumMod val="75000"/>
                  </a:schemeClr>
                </a:solidFill>
              </a:rPr>
              <a:t>PRÓRROGA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68D61B8-8FCA-9785-7208-4148D199EF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58583"/>
            <a:ext cx="9144000" cy="3577053"/>
          </a:xfrm>
        </p:spPr>
        <p:txBody>
          <a:bodyPr/>
          <a:lstStyle/>
          <a:p>
            <a:r>
              <a:rPr lang="es-E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 CONTRATO DE COMISIÓN</a:t>
            </a:r>
          </a:p>
          <a:p>
            <a:pPr algn="just"/>
            <a:endParaRPr lang="es-E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s-E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CIENTO VEINTE (120) DÍAS, es decir, HASTA EL 11 DE JUNIO DE 2025 </a:t>
            </a:r>
          </a:p>
          <a:p>
            <a:pPr algn="just"/>
            <a:endParaRPr lang="es-E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PRÓRROGA A LAS OPERACIONES</a:t>
            </a:r>
          </a:p>
          <a:p>
            <a:pPr algn="just"/>
            <a:br>
              <a:rPr lang="es-E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s-E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NOVENTA (90) DÍAS LAS OPERACIONES, hasta el 02 de mayo de 2025.</a:t>
            </a:r>
          </a:p>
          <a:p>
            <a:pPr algn="just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95653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5"/>
          <p:cNvSpPr/>
          <p:nvPr/>
        </p:nvSpPr>
        <p:spPr>
          <a:xfrm>
            <a:off x="0" y="-52701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5"/>
          <p:cNvSpPr/>
          <p:nvPr/>
        </p:nvSpPr>
        <p:spPr>
          <a:xfrm rot="10800000">
            <a:off x="10970259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77574" y="6484075"/>
            <a:ext cx="902077" cy="29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5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5"/>
          <p:cNvSpPr txBox="1"/>
          <p:nvPr/>
        </p:nvSpPr>
        <p:spPr>
          <a:xfrm>
            <a:off x="2777338" y="2654875"/>
            <a:ext cx="6729000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72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72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065D94C-8C98-ABC3-EF68-5FFE572F3E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4216795"/>
            <a:ext cx="4262021" cy="300848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6F48CE0-6F15-FD76-27CE-D573B3FAAE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3421" y="2401881"/>
            <a:ext cx="1262138" cy="4456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6" grpId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13067</TotalTime>
  <Words>815</Words>
  <Application>Microsoft Office PowerPoint</Application>
  <PresentationFormat>Panorámica</PresentationFormat>
  <Paragraphs>183</Paragraphs>
  <Slides>9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Arial</vt:lpstr>
      <vt:lpstr>Calibri</vt:lpstr>
      <vt:lpstr>Oswald</vt:lpstr>
      <vt:lpstr>Times New Roman</vt:lpstr>
      <vt:lpstr>Tema de Office</vt:lpstr>
      <vt:lpstr>Diseño personalizado</vt:lpstr>
      <vt:lpstr>Presentación de PowerPoint</vt:lpstr>
      <vt:lpstr>            Objeto: : CONTRATAR LA SOCIEDAD COMISIONISTA MIEMBROS DE BOLSA QUE CELEBRARÁ EN EL MERCADO DE COMPRAS PÚBLICAS - MCP - DE LA BOLSA MERCANTIL DE COLOMBIA S.A. - BMC - LA NEGOCIACIÓN O NEGOCIACIONES NECESARIAS PARA ADQUIRIR, DISTRIBUIR Y SUMINISTRAR ALIMENTOS PERECEDEROS, SEMIPERECEDEROS, NO PERECEDEROS Y PREPARADOS PARA PROPORCIONAR A LAS POBLACIONES  QU LO REQUIERAN EN LOS DIFERENTES PROYECTOS , CONVENIOS INTERADMINISTRATIVOS Y DEPENDENCIAS DEL IDIPRON.   Plazo  Contrato de Comisión :  11 meses Inicio: 12 de marzo de 2024                finalización:  11 de febrero  de 2025  Valor inicial: Valor de los bienes SEIS MIL CUATROCIENTOS VEINTE MILLONES QUINIENTOS VEINTITRES MIL SESENTA Y SEIS  PESOS M/CTE ($6.420.523.066), incluido IVA, distribuidos de la siguiente manera así: </vt:lpstr>
      <vt:lpstr>Ejecución : Según proyección para febrero de 2025, la supervisión del contrato proyecta los siguientes saldos de ejecución:  </vt:lpstr>
      <vt:lpstr>JUSTIFICACIÓN DE LA ADICIÓN:</vt:lpstr>
      <vt:lpstr>JUSTIFICACIÓN JURÍDICA</vt:lpstr>
      <vt:lpstr>Presentación de PowerPoint</vt:lpstr>
      <vt:lpstr>Presentación de PowerPoint</vt:lpstr>
      <vt:lpstr>PRÓRROGA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Sebastian Celis Pinto</dc:creator>
  <cp:lastModifiedBy>Contratistas Gerencia de Contratación</cp:lastModifiedBy>
  <cp:revision>95</cp:revision>
  <dcterms:created xsi:type="dcterms:W3CDTF">2023-04-10T21:11:35Z</dcterms:created>
  <dcterms:modified xsi:type="dcterms:W3CDTF">2025-01-29T17:39:21Z</dcterms:modified>
</cp:coreProperties>
</file>