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538" r:id="rId2"/>
    <p:sldId id="535" r:id="rId3"/>
    <p:sldId id="541" r:id="rId4"/>
    <p:sldId id="537" r:id="rId5"/>
    <p:sldId id="542" r:id="rId6"/>
    <p:sldId id="546" r:id="rId7"/>
    <p:sldId id="547" r:id="rId8"/>
    <p:sldId id="543" r:id="rId9"/>
    <p:sldId id="544" r:id="rId10"/>
    <p:sldId id="545" r:id="rId11"/>
    <p:sldId id="536" r:id="rId12"/>
    <p:sldId id="548" r:id="rId13"/>
    <p:sldId id="532" r:id="rId14"/>
    <p:sldId id="549" r:id="rId15"/>
    <p:sldId id="531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28"/>
    <p:restoredTop sz="97242"/>
  </p:normalViewPr>
  <p:slideViewPr>
    <p:cSldViewPr snapToGrid="0">
      <p:cViewPr varScale="1">
        <p:scale>
          <a:sx n="85" d="100"/>
          <a:sy n="85" d="100"/>
        </p:scale>
        <p:origin x="1061" y="62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3/04/2025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ncionpublica.gov.co/web/sigep/ley-2013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hyperlink" Target="https://oficinavirtualderadicacion.sena.edu.co/oficinavirtual/radicar.waformularioradicar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15D167A-EE62-EA02-E6F4-53710691F485}"/>
              </a:ext>
            </a:extLst>
          </p:cNvPr>
          <p:cNvSpPr txBox="1"/>
          <p:nvPr/>
        </p:nvSpPr>
        <p:spPr>
          <a:xfrm>
            <a:off x="1071247" y="2136338"/>
            <a:ext cx="914851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Transparencia en acción: </a:t>
            </a:r>
            <a:r>
              <a:rPr lang="es-419" sz="4000" dirty="0"/>
              <a:t>identifica y declara conflictos de Intereses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384591" y="779027"/>
            <a:ext cx="5532115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200" b="1" dirty="0">
                <a:solidFill>
                  <a:srgbClr val="38AA00"/>
                </a:solidFill>
                <a:latin typeface="WORK SANS BOLD ROMAN" pitchFamily="2" charset="77"/>
              </a:rPr>
              <a:t>Personas Expuestas Políticamente (PEP)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384591" y="2107924"/>
            <a:ext cx="604310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1600" b="1" dirty="0"/>
              <a:t> ¿Quiénes son?</a:t>
            </a:r>
            <a:br>
              <a:rPr lang="es-419" sz="1600" dirty="0"/>
            </a:br>
            <a:r>
              <a:rPr lang="es-419" sz="1600" dirty="0"/>
              <a:t>Las personas incluidas en los numerales 1 al 14 del artículo 2 del Decreto 830 de 2021 tienen la obligación de declarar como PEP, lo que implica registrar su información financiera y de vinculación al Estado.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¿Cuándo declarar?</a:t>
            </a:r>
            <a:br>
              <a:rPr lang="es-419" sz="1600" dirty="0"/>
            </a:br>
            <a:r>
              <a:rPr lang="es-419" sz="1600" dirty="0"/>
              <a:t>La declaración como PEP debe hacerse: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419" sz="1600" b="1" dirty="0"/>
              <a:t>Al vincularse a una entidad.</a:t>
            </a:r>
            <a:endParaRPr lang="es-419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419" sz="1600" b="1" dirty="0"/>
              <a:t>Al desvincularse de una entidad.</a:t>
            </a:r>
            <a:endParaRPr lang="es-419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419" sz="1600" b="1" dirty="0"/>
              <a:t>Actualización</a:t>
            </a:r>
            <a:r>
              <a:rPr lang="es-419" sz="1600" dirty="0"/>
              <a:t>: Debe actualizarse dentro de los </a:t>
            </a:r>
            <a:r>
              <a:rPr lang="es-419" sz="1600" b="1" dirty="0"/>
              <a:t>dos meses siguientes a cualquier cambio</a:t>
            </a:r>
            <a:r>
              <a:rPr lang="es-419" sz="1600" dirty="0"/>
              <a:t> en la información declarada.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Recuerda</a:t>
            </a:r>
            <a:r>
              <a:rPr lang="es-419" sz="1600" dirty="0"/>
              <a:t>: La información declarada es pública y debe ser veraz, confiable y oportuna. Es consultada por entes de control, medios de comunicación y ciudadanía para asegurar la transparencia y el control social.</a:t>
            </a:r>
          </a:p>
          <a:p>
            <a:endParaRPr lang="es-419" sz="1400" dirty="0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590780" y="1912013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1E7165DC-F036-9C0C-EC50-34329FF434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196"/>
          <a:stretch/>
        </p:blipFill>
        <p:spPr>
          <a:xfrm>
            <a:off x="6723529" y="-1"/>
            <a:ext cx="54684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28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E75F1-F343-8856-BC69-4BB6B82BF3E4}"/>
              </a:ext>
            </a:extLst>
          </p:cNvPr>
          <p:cNvSpPr txBox="1">
            <a:spLocks/>
          </p:cNvSpPr>
          <p:nvPr/>
        </p:nvSpPr>
        <p:spPr>
          <a:xfrm>
            <a:off x="456236" y="416689"/>
            <a:ext cx="9815809" cy="741563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Estrategia de Comunicación: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6C31FC2-6C63-0CB9-C78D-1723D5E9DD66}"/>
              </a:ext>
            </a:extLst>
          </p:cNvPr>
          <p:cNvSpPr txBox="1"/>
          <p:nvPr/>
        </p:nvSpPr>
        <p:spPr>
          <a:xfrm>
            <a:off x="456236" y="2121659"/>
            <a:ext cx="66527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1600" b="1" dirty="0"/>
              <a:t>A. Medios de difusión: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Correo electrónico institucional:</a:t>
            </a:r>
            <a:r>
              <a:rPr lang="es-419" sz="1600" dirty="0"/>
              <a:t> Enviar una serie de correos informativos con contenido clave y pasos para declarar los conflictos de interés, con enlaces al aplicativo y a documentos normativos.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Intranet Nube SENA:</a:t>
            </a:r>
            <a:r>
              <a:rPr lang="es-419" sz="1600" dirty="0"/>
              <a:t> Crear un banners en la intranet con un enlace directo a la plataforma del Aplicativo por la Integridad Pública.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Carteleras </a:t>
            </a:r>
            <a:r>
              <a:rPr lang="es-419" sz="1600" dirty="0"/>
              <a:t>en las áreas comunes de la oficina con gráficos claros y llamados a la acción.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6A33CD0-0847-FF9B-A239-CD5489E17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121" y="2230238"/>
            <a:ext cx="3031157" cy="131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058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E75F1-F343-8856-BC69-4BB6B82BF3E4}"/>
              </a:ext>
            </a:extLst>
          </p:cNvPr>
          <p:cNvSpPr txBox="1">
            <a:spLocks/>
          </p:cNvSpPr>
          <p:nvPr/>
        </p:nvSpPr>
        <p:spPr>
          <a:xfrm>
            <a:off x="456236" y="416689"/>
            <a:ext cx="9815809" cy="741563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Estrategia de Comunicación: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6C31FC2-6C63-0CB9-C78D-1723D5E9DD66}"/>
              </a:ext>
            </a:extLst>
          </p:cNvPr>
          <p:cNvSpPr txBox="1"/>
          <p:nvPr/>
        </p:nvSpPr>
        <p:spPr>
          <a:xfrm>
            <a:off x="617601" y="1772035"/>
            <a:ext cx="107048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1600" b="1" dirty="0"/>
              <a:t>B. Contenidos a desarrollar:</a:t>
            </a:r>
          </a:p>
          <a:p>
            <a:endParaRPr lang="es-419" sz="16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Infografías:</a:t>
            </a:r>
            <a:r>
              <a:rPr lang="es-419" sz="1600" dirty="0"/>
              <a:t> Crear infografías simples y visuales que expliquen qué es un conflicto de interés, los tipos y cómo declararlos.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Videos cortos (1-2 minutos):</a:t>
            </a:r>
            <a:br>
              <a:rPr lang="es-419" sz="1600" dirty="0"/>
            </a:br>
            <a:r>
              <a:rPr lang="es-419" sz="1600" dirty="0"/>
              <a:t>Videos explicativos sobre el proceso de declaración, mostrando paso a paso cómo registrarse en el aplicativo y cómo identificar un posible conflicto.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Invitación de líderes y funcionarios:</a:t>
            </a:r>
            <a:br>
              <a:rPr lang="es-419" sz="1600" dirty="0"/>
            </a:br>
            <a:r>
              <a:rPr lang="es-419" sz="1600" dirty="0"/>
              <a:t>Incorporar invitaciones breves de líderes o servidores públicos en la declaración de conflictos de intereses destacando la importancia de la transparencia y la confianza en la administración pública.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98ED3A4-3A7F-BE5D-0D4D-429ED4C86D67}"/>
              </a:ext>
            </a:extLst>
          </p:cNvPr>
          <p:cNvSpPr txBox="1"/>
          <p:nvPr/>
        </p:nvSpPr>
        <p:spPr>
          <a:xfrm>
            <a:off x="667388" y="4250688"/>
            <a:ext cx="108572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1600" b="1" dirty="0"/>
              <a:t>C. Materiales de apoyo: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Guía paso a paso</a:t>
            </a:r>
            <a:r>
              <a:rPr lang="es-419" sz="1600" dirty="0"/>
              <a:t> sobre cómo declarar un conflicto de interés en el Aplicativo por la Integridad Pública.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Preguntas Frecuentes (FAQ)</a:t>
            </a:r>
            <a:r>
              <a:rPr lang="es-419" sz="1600" dirty="0"/>
              <a:t> sobre conflictos de interés y el proceso de declaración.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Videos tutoriales</a:t>
            </a:r>
            <a:r>
              <a:rPr lang="es-419" sz="1600" dirty="0"/>
              <a:t>: Mostrar el proceso completo desde el registro en el aplicativo hasta la presentación de la declaración.</a:t>
            </a:r>
          </a:p>
        </p:txBody>
      </p:sp>
    </p:spTree>
    <p:extLst>
      <p:ext uri="{BB962C8B-B14F-4D97-AF65-F5344CB8AC3E}">
        <p14:creationId xmlns:p14="http://schemas.microsoft.com/office/powerpoint/2010/main" val="2553828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B6F714C-A6B0-54AE-507A-D0700714D94B}"/>
              </a:ext>
            </a:extLst>
          </p:cNvPr>
          <p:cNvSpPr txBox="1">
            <a:spLocks/>
          </p:cNvSpPr>
          <p:nvPr/>
        </p:nvSpPr>
        <p:spPr>
          <a:xfrm>
            <a:off x="456236" y="416690"/>
            <a:ext cx="9815809" cy="5278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b="1" dirty="0">
                <a:solidFill>
                  <a:prstClr val="white"/>
                </a:solidFill>
                <a:latin typeface="WORK SANS BOLD ROMAN" pitchFamily="2" charset="77"/>
              </a:rPr>
              <a:t>Parrilla de contenido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graphicFrame>
        <p:nvGraphicFramePr>
          <p:cNvPr id="13" name="Tabla 13">
            <a:extLst>
              <a:ext uri="{FF2B5EF4-FFF2-40B4-BE49-F238E27FC236}">
                <a16:creationId xmlns:a16="http://schemas.microsoft.com/office/drawing/2014/main" id="{A571A8D3-A534-077F-D604-AB2E33B45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509800"/>
              </p:ext>
            </p:extLst>
          </p:nvPr>
        </p:nvGraphicFramePr>
        <p:xfrm>
          <a:off x="1772024" y="2709831"/>
          <a:ext cx="8128000" cy="148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1065548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Fases de comunicación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184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Concientización</a:t>
                      </a:r>
                      <a:r>
                        <a:rPr lang="en-US" dirty="0"/>
                        <a:t> y </a:t>
                      </a:r>
                      <a:r>
                        <a:rPr lang="en-US" dirty="0" err="1"/>
                        <a:t>Sensibilización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8965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Formación</a:t>
                      </a:r>
                      <a:r>
                        <a:rPr lang="en-US" dirty="0"/>
                        <a:t> y </a:t>
                      </a:r>
                      <a:r>
                        <a:rPr lang="en-US" dirty="0" err="1"/>
                        <a:t>Acción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527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419" dirty="0"/>
                        <a:t>Refuerzo y Motivación para la Acción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236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292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E75F1-F343-8856-BC69-4BB6B82BF3E4}"/>
              </a:ext>
            </a:extLst>
          </p:cNvPr>
          <p:cNvSpPr txBox="1">
            <a:spLocks/>
          </p:cNvSpPr>
          <p:nvPr/>
        </p:nvSpPr>
        <p:spPr>
          <a:xfrm>
            <a:off x="456236" y="416689"/>
            <a:ext cx="9815809" cy="741563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Parrilla de Contenido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graphicFrame>
        <p:nvGraphicFramePr>
          <p:cNvPr id="3" name="Tabla 3">
            <a:extLst>
              <a:ext uri="{FF2B5EF4-FFF2-40B4-BE49-F238E27FC236}">
                <a16:creationId xmlns:a16="http://schemas.microsoft.com/office/drawing/2014/main" id="{B0F28147-B557-4467-5A56-4BD4FD0B0F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981600"/>
              </p:ext>
            </p:extLst>
          </p:nvPr>
        </p:nvGraphicFramePr>
        <p:xfrm>
          <a:off x="456235" y="1284442"/>
          <a:ext cx="10964800" cy="4765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21436">
                  <a:extLst>
                    <a:ext uri="{9D8B030D-6E8A-4147-A177-3AD203B41FA5}">
                      <a16:colId xmlns:a16="http://schemas.microsoft.com/office/drawing/2014/main" val="2979037263"/>
                    </a:ext>
                  </a:extLst>
                </a:gridCol>
                <a:gridCol w="8543364">
                  <a:extLst>
                    <a:ext uri="{9D8B030D-6E8A-4147-A177-3AD203B41FA5}">
                      <a16:colId xmlns:a16="http://schemas.microsoft.com/office/drawing/2014/main" val="1913802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061094"/>
                  </a:ext>
                </a:extLst>
              </a:tr>
              <a:tr h="406302">
                <a:tc>
                  <a:txBody>
                    <a:bodyPr/>
                    <a:lstStyle/>
                    <a:p>
                      <a:r>
                        <a:rPr lang="es-CO" sz="1600" dirty="0"/>
                        <a:t>SENA Informa / Nube SENA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Nota SENA Informa por qué es importante declararlos y cómo afecta a la administración pública.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243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sz="1600" dirty="0"/>
                        <a:t>CORREO INSTITUCIONAL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Infografía sobre los </a:t>
                      </a:r>
                      <a:r>
                        <a:rPr lang="es-CO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tipos de conflicto de interés</a:t>
                      </a:r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(real, potencial y aparente).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903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Nube SENA / Correo institucional / Pantallas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Video con </a:t>
                      </a:r>
                      <a:r>
                        <a:rPr lang="es-CO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 líder</a:t>
                      </a:r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que explique la importancia de ser transparente en el ámbito público y declarar los conflictos.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962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/>
                        <a:t>CORREO INSTITUCIONAL </a:t>
                      </a:r>
                      <a:endParaRPr lang="en-US" sz="1800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Infografía con instrucciones detalladas sobre cómo identificar un conflicto de interés.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36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/>
                        <a:t>Nube SENA / Correo institucional / Pantallas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video sobre la </a:t>
                      </a:r>
                      <a:r>
                        <a:rPr lang="es-CO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Ley 2013 de 2019</a:t>
                      </a:r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 el </a:t>
                      </a:r>
                      <a:r>
                        <a:rPr lang="es-CO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Decreto 830 de 2021</a:t>
                      </a:r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explicando sus implicaciones y la importancia de cumplir con la normativa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04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/>
                        <a:t>Nube SENA / Correo institucional / Pantallas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video con </a:t>
                      </a:r>
                      <a:r>
                        <a:rPr lang="es-CO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casos prácticos de conflictos de interés que pueden ocurrir en la administración pública y cómo identificarlos.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670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67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4286595" y="2238946"/>
            <a:ext cx="36188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Objetivo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E0C963B-97B4-4F66-1B49-0B47BC7F0F1A}"/>
              </a:ext>
            </a:extLst>
          </p:cNvPr>
          <p:cNvCxnSpPr>
            <a:cxnSpLocks/>
          </p:cNvCxnSpPr>
          <p:nvPr/>
        </p:nvCxnSpPr>
        <p:spPr>
          <a:xfrm>
            <a:off x="4972228" y="3324314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9388A4DF-720D-E501-986E-D50B788D2F61}"/>
              </a:ext>
            </a:extLst>
          </p:cNvPr>
          <p:cNvSpPr txBox="1"/>
          <p:nvPr/>
        </p:nvSpPr>
        <p:spPr>
          <a:xfrm>
            <a:off x="2842038" y="3547133"/>
            <a:ext cx="63288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 Roman" pitchFamily="2" charset="77"/>
                <a:ea typeface="+mn-ea"/>
                <a:cs typeface="+mn-cs"/>
              </a:rPr>
              <a:t>Sensibilizar a los servidores públicos y contratistas del SENA sobre la importancia de declarar los conflictos de interés, cumplir con la normativa vigente sobre la integridad pública y promover una cultura de transparencia en la administración pública.</a:t>
            </a:r>
            <a:endParaRPr kumimoji="0" lang="es-CO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 Roman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1149976-59ED-86DE-CAFB-F26E38C394F4}"/>
              </a:ext>
            </a:extLst>
          </p:cNvPr>
          <p:cNvSpPr/>
          <p:nvPr/>
        </p:nvSpPr>
        <p:spPr>
          <a:xfrm>
            <a:off x="2921605" y="3819579"/>
            <a:ext cx="6867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 sz="4000"/>
            </a:pPr>
            <a:r>
              <a:rPr lang="es-419" sz="1600" b="1" dirty="0">
                <a:solidFill>
                  <a:schemeClr val="bg1"/>
                </a:solidFill>
                <a:latin typeface="WORK SANS BOLD ROMAN" pitchFamily="2" charset="77"/>
                <a:ea typeface="+mj-ea"/>
                <a:cs typeface="+mj-cs"/>
                <a:sym typeface="Calibri"/>
              </a:rPr>
              <a:t>Un conflicto de interés ocurre cuando los intereses personales o privados de un servidor público entran en conflicto con sus responsabilidades oficiales. Este tipo de situaciones pueden comprometer la imparcialidad, objetividad y ética en el ejercicio de la función pública, por lo que es vital reconocerlas y declararlas a tiempo.</a:t>
            </a:r>
            <a:endParaRPr lang="es-ES_tradnl" sz="1600" dirty="0">
              <a:solidFill>
                <a:schemeClr val="bg1"/>
              </a:solidFill>
              <a:latin typeface="WORK SANS REGULAR ROMAN" pitchFamily="2" charset="77"/>
              <a:ea typeface="+mj-ea"/>
              <a:cs typeface="+mj-cs"/>
              <a:sym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4548943" y="2623935"/>
            <a:ext cx="30941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</a:rPr>
              <a:t>¿Qué es?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CE8666-1D2A-4D01-34E5-54FD74A39FC0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1074874" y="850745"/>
            <a:ext cx="3264044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Características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90780" y="1996850"/>
            <a:ext cx="503009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Independencia y Equidad</a:t>
            </a:r>
            <a:r>
              <a:rPr lang="es-419" sz="1600" dirty="0"/>
              <a:t>: La identificación y declaración de los conflictos de interés ayudan a preservar la imparcialidad y la equidad en el ejercicio de la función pública.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Riesgo de Corrupción</a:t>
            </a:r>
            <a:r>
              <a:rPr lang="es-419" sz="1600" dirty="0"/>
              <a:t>: Un conflicto de interés no gestionado puede convertirse en un riesgo de corrupción. Si se materializa, puede derivar en actuaciones fraudulentas o corruptas.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Inevitable pero Controlable</a:t>
            </a:r>
            <a:r>
              <a:rPr lang="es-419" sz="1600" dirty="0"/>
              <a:t>: Aunque los conflictos de interés no se pueden evitar por completo (pues todos tenemos vínculos familiares o amistosos), pueden ser gestionados adecuadamente mediante la declaración voluntaria.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Afecta el Funcionamiento del Estado</a:t>
            </a:r>
            <a:r>
              <a:rPr lang="es-419" sz="1600" dirty="0"/>
              <a:t>: No declarar un conflicto de interés puede afectar negativamente el funcionamiento eficiente y ético de la administración pública.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157466" y="1527343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CBB8E863-134C-047E-564D-20E4D7521C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66" r="239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00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590780" y="850745"/>
            <a:ext cx="5128702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600" b="1" dirty="0">
                <a:solidFill>
                  <a:srgbClr val="38AA00"/>
                </a:solidFill>
                <a:latin typeface="WORK SANS BOLD ROMAN" pitchFamily="2" charset="77"/>
              </a:rPr>
              <a:t>Tipos de Conflicto de Interés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90780" y="2301650"/>
            <a:ext cx="503009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Conflicto Real</a:t>
            </a:r>
            <a:r>
              <a:rPr lang="es-419" sz="1600" dirty="0"/>
              <a:t>: Cuando un servidor público se encuentra en una situación concreta en la que su interés personal podría influir en su decisión oficial.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Conflicto Potencial</a:t>
            </a:r>
            <a:r>
              <a:rPr lang="es-419" sz="1600" dirty="0"/>
              <a:t>: Se refiere a una situación futura en la que el servidor público podría verse afectado por sus intereses privados, aunque aún no haya tomado una decisión.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Conflicto Aparente</a:t>
            </a:r>
            <a:r>
              <a:rPr lang="es-419" sz="1600" dirty="0"/>
              <a:t>: Ocurre cuando un servidor público no tiene intereses personales en un asunto, pero su comportamiento o relación con otras personas puede dar la apariencia de que sí los tiene. En este caso, es importante aclarar públicamente que no existe un conflicto real o potencial.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718196" y="1993508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60CA1C06-5814-9101-DAE6-93B028F270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49" r="18941"/>
          <a:stretch/>
        </p:blipFill>
        <p:spPr>
          <a:xfrm>
            <a:off x="6759389" y="0"/>
            <a:ext cx="5432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638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590780" y="850745"/>
            <a:ext cx="5128702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600" b="1" dirty="0">
                <a:solidFill>
                  <a:srgbClr val="38AA00"/>
                </a:solidFill>
                <a:latin typeface="WORK SANS BOLD ROMAN" pitchFamily="2" charset="77"/>
              </a:rPr>
              <a:t>Grados de parentesco y su relevancia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718196" y="1993508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60CA1C06-5814-9101-DAE6-93B028F270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49" r="18941"/>
          <a:stretch/>
        </p:blipFill>
        <p:spPr>
          <a:xfrm>
            <a:off x="6759389" y="0"/>
            <a:ext cx="5432612" cy="6858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E8C4966-EEFE-3839-D337-70594B8D8981}"/>
              </a:ext>
            </a:extLst>
          </p:cNvPr>
          <p:cNvSpPr txBox="1"/>
          <p:nvPr/>
        </p:nvSpPr>
        <p:spPr>
          <a:xfrm>
            <a:off x="590779" y="2353707"/>
            <a:ext cx="54326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dirty="0"/>
              <a:t>La ley establece que se deben declarar los vínculos de parentesco cercanos (por ejemplo, padres, hermanos, cónyuges), ya que estos podrían generar situaciones que impliquen un conflicto de interés.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74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590780" y="850745"/>
            <a:ext cx="5128702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600" b="1" dirty="0">
                <a:solidFill>
                  <a:srgbClr val="38AA00"/>
                </a:solidFill>
                <a:latin typeface="WORK SANS BOLD ROMAN" pitchFamily="2" charset="77"/>
              </a:rPr>
              <a:t>Marco normativo y herramientas disponibles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718196" y="1993508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60CA1C06-5814-9101-DAE6-93B028F270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49" r="18941"/>
          <a:stretch/>
        </p:blipFill>
        <p:spPr>
          <a:xfrm>
            <a:off x="6759389" y="0"/>
            <a:ext cx="5432612" cy="6858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05E2983-0AF7-53AC-F409-F73D33F61754}"/>
              </a:ext>
            </a:extLst>
          </p:cNvPr>
          <p:cNvSpPr txBox="1"/>
          <p:nvPr/>
        </p:nvSpPr>
        <p:spPr>
          <a:xfrm>
            <a:off x="590780" y="2250141"/>
            <a:ext cx="571051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1600" b="1" dirty="0"/>
              <a:t>Ley 2013 de 2019</a:t>
            </a:r>
            <a:r>
              <a:rPr lang="es-419" sz="1600" dirty="0"/>
              <a:t> y </a:t>
            </a:r>
            <a:r>
              <a:rPr lang="es-419" sz="1600" b="1" dirty="0"/>
              <a:t>Decreto 830 de 2021</a:t>
            </a:r>
            <a:r>
              <a:rPr lang="es-419" sz="1600" dirty="0"/>
              <a:t> establecen la obligación de declarar los bienes y rentas, los conflictos de interés, y la condición de </a:t>
            </a:r>
            <a:r>
              <a:rPr lang="es-419" sz="1600" i="1" dirty="0"/>
              <a:t>Persona Expuesta Políticamente</a:t>
            </a:r>
            <a:r>
              <a:rPr lang="es-419" sz="1600" dirty="0"/>
              <a:t> (PEP) a través del </a:t>
            </a:r>
            <a:r>
              <a:rPr lang="es-419" sz="1600" b="1" dirty="0"/>
              <a:t>Aplicativo por la Integridad Pública</a:t>
            </a:r>
            <a:r>
              <a:rPr lang="es-419" sz="16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Ley 2013 de 2019</a:t>
            </a:r>
            <a:r>
              <a:rPr lang="es-419" sz="1600" dirty="0"/>
              <a:t>: Regula la declaración de bienes y rentas, así como el conflicto de interés.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Decreto 830 de 2021</a:t>
            </a:r>
            <a:r>
              <a:rPr lang="es-419" sz="1600" dirty="0"/>
              <a:t>: Regula la declaración de </a:t>
            </a:r>
            <a:r>
              <a:rPr lang="es-419" sz="1600" b="1" dirty="0"/>
              <a:t>Personas Expuestas Políticamente (PEP)</a:t>
            </a:r>
            <a:r>
              <a:rPr lang="es-419" sz="1600" dirty="0"/>
              <a:t>.</a:t>
            </a:r>
          </a:p>
          <a:p>
            <a:r>
              <a:rPr lang="es-419" sz="1600" b="1" dirty="0"/>
              <a:t>Pasos para utilizar el aplicativo:</a:t>
            </a:r>
          </a:p>
          <a:p>
            <a:pPr>
              <a:buFont typeface="+mj-lt"/>
              <a:buAutoNum type="arabicPeriod"/>
            </a:pPr>
            <a:r>
              <a:rPr lang="es-419" sz="1600" b="1" dirty="0"/>
              <a:t>Verificar si debes declarar</a:t>
            </a:r>
            <a:r>
              <a:rPr lang="es-419" sz="1600" dirty="0"/>
              <a:t>: Antes de registrarte, asegúrate de que necesitas hacer la declaración.</a:t>
            </a:r>
          </a:p>
          <a:p>
            <a:pPr>
              <a:buFont typeface="+mj-lt"/>
              <a:buAutoNum type="arabicPeriod"/>
            </a:pPr>
            <a:r>
              <a:rPr lang="es-419" sz="1600" b="1" dirty="0"/>
              <a:t>Declaración inicial</a:t>
            </a:r>
            <a:r>
              <a:rPr lang="es-419" sz="1600" dirty="0"/>
              <a:t>: Debes declarar antes de vincularte o después de desvincularte de la entidad.</a:t>
            </a:r>
          </a:p>
          <a:p>
            <a:pPr>
              <a:buFont typeface="+mj-lt"/>
              <a:buAutoNum type="arabicPeriod"/>
            </a:pPr>
            <a:r>
              <a:rPr lang="es-419" sz="1600" b="1" dirty="0"/>
              <a:t>Actualización continua</a:t>
            </a:r>
            <a:r>
              <a:rPr lang="es-419" sz="1600" dirty="0"/>
              <a:t>: Cualquier cambio en tu situación debe ser reportado en un plazo de </a:t>
            </a:r>
            <a:r>
              <a:rPr lang="es-419" sz="1600" b="1" dirty="0"/>
              <a:t>dos meses</a:t>
            </a:r>
            <a:r>
              <a:rPr lang="es-419" sz="1600" dirty="0"/>
              <a:t>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35403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590780" y="850745"/>
            <a:ext cx="5128702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600" b="1" dirty="0">
                <a:solidFill>
                  <a:srgbClr val="38AA00"/>
                </a:solidFill>
                <a:latin typeface="WORK SANS BOLD ROMAN" pitchFamily="2" charset="77"/>
              </a:rPr>
              <a:t>¿Quiénes deben declarar?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90780" y="2301650"/>
            <a:ext cx="503009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1600" dirty="0"/>
              <a:t>Todos los servidores públicos, contratistas y personas expuestas políticamente (PEP) del SENA deben realizar su declaración de bienes, rentas y conflictos de interés a través del </a:t>
            </a:r>
            <a:r>
              <a:rPr lang="es-419" sz="1600" b="1" dirty="0"/>
              <a:t>Aplicativo por la Integridad Pública</a:t>
            </a:r>
            <a:r>
              <a:rPr lang="es-419" sz="1600" dirty="0"/>
              <a:t> del Departamento Administrativo de la Función Pública.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Ley 2013 de 2019</a:t>
            </a:r>
            <a:r>
              <a:rPr lang="es-419" sz="1600" dirty="0"/>
              <a:t> y </a:t>
            </a:r>
            <a:r>
              <a:rPr lang="es-419" sz="1600" b="1" dirty="0"/>
              <a:t>Decreto 830 de 2021</a:t>
            </a:r>
            <a:r>
              <a:rPr lang="es-419" sz="1600" dirty="0"/>
              <a:t> establecen la obligación de declarar los conflictos de interés y las personas expuestas políticamente.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419" sz="1600" b="1" dirty="0"/>
              <a:t>¿Qué declarar?</a:t>
            </a:r>
            <a:r>
              <a:rPr lang="es-419" sz="1600" dirty="0"/>
              <a:t>: Información sobre bienes, rentas, parentescos, y si eres una Persona Expuesta Políticamente (PEP).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718196" y="1993508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3D811CD0-5198-93DC-180F-99A2194184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376"/>
          <a:stretch/>
        </p:blipFill>
        <p:spPr>
          <a:xfrm>
            <a:off x="6162184" y="0"/>
            <a:ext cx="60298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55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384591" y="779027"/>
            <a:ext cx="5532115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200" b="1" dirty="0">
                <a:solidFill>
                  <a:srgbClr val="38AA00"/>
                </a:solidFill>
                <a:latin typeface="WORK SANS BOLD ROMAN" pitchFamily="2" charset="77"/>
              </a:rPr>
              <a:t>¿Cómo realizar una declaración de conflicto de interés?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501133" y="2154060"/>
            <a:ext cx="50300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+mj-lt"/>
              <a:buAutoNum type="arabicPeriod"/>
            </a:pPr>
            <a:r>
              <a:rPr lang="es-419" sz="1600" b="1" dirty="0"/>
              <a:t>Accede al Aplicativo por la Integridad Pública:</a:t>
            </a:r>
            <a:br>
              <a:rPr lang="es-419" sz="1600" dirty="0"/>
            </a:br>
            <a:r>
              <a:rPr lang="es-419" sz="1600" dirty="0"/>
              <a:t>Entra al portal de la Función Pública </a:t>
            </a:r>
            <a:r>
              <a:rPr lang="es-419" sz="1600" dirty="0">
                <a:hlinkClick r:id="rId3"/>
              </a:rPr>
              <a:t>funcionpublica.gov.co</a:t>
            </a:r>
            <a:r>
              <a:rPr lang="es-419" sz="1600" dirty="0"/>
              <a:t> y sigue los pasos para realizar la declaración.</a:t>
            </a:r>
          </a:p>
          <a:p>
            <a:pPr>
              <a:buFont typeface="+mj-lt"/>
              <a:buAutoNum type="arabicPeriod"/>
            </a:pPr>
            <a:r>
              <a:rPr lang="es-419" sz="1600" b="1" dirty="0"/>
              <a:t>Comunicaciones a tu superior:</a:t>
            </a:r>
            <a:br>
              <a:rPr lang="es-419" sz="1600" dirty="0"/>
            </a:br>
            <a:r>
              <a:rPr lang="es-419" sz="1600" dirty="0"/>
              <a:t>Si identificas un conflicto de interés, informa inmediatamente a tu superior jerárquico detallando los hechos que lo causan. Esto debe hacerse a través de la oficina virtual del SENA en </a:t>
            </a:r>
            <a:r>
              <a:rPr lang="es-419" sz="1600" dirty="0">
                <a:hlinkClick r:id="rId4"/>
              </a:rPr>
              <a:t>enlace aquí</a:t>
            </a:r>
            <a:r>
              <a:rPr lang="es-419" sz="1600" dirty="0"/>
              <a:t>.</a:t>
            </a:r>
          </a:p>
          <a:p>
            <a:pPr>
              <a:buFont typeface="+mj-lt"/>
              <a:buAutoNum type="arabicPeriod"/>
            </a:pPr>
            <a:r>
              <a:rPr lang="es-419" sz="1600" b="1" dirty="0"/>
              <a:t>Plataforma CompromISO:</a:t>
            </a:r>
            <a:br>
              <a:rPr lang="es-419" sz="1600" dirty="0"/>
            </a:br>
            <a:r>
              <a:rPr lang="es-419" sz="1600" dirty="0"/>
              <a:t>Recuerda que también puedes consultar las directrices y procedimientos en la Plataforma CompromISO, disponible a través de la GTH-P-020.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590780" y="1912013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1E7165DC-F036-9C0C-EC50-34329FF434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0196"/>
          <a:stretch/>
        </p:blipFill>
        <p:spPr>
          <a:xfrm>
            <a:off x="6723529" y="-1"/>
            <a:ext cx="54684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669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4006</TotalTime>
  <Words>1248</Words>
  <Application>Microsoft Office PowerPoint</Application>
  <PresentationFormat>Panorámica</PresentationFormat>
  <Paragraphs>72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Work Sans Bold Roman</vt:lpstr>
      <vt:lpstr>Work Sans Bold Roman</vt:lpstr>
      <vt:lpstr>Work Sans Light Roman</vt:lpstr>
      <vt:lpstr>WORK SANS REGULAR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Clau Urriago Motato</cp:lastModifiedBy>
  <cp:revision>60</cp:revision>
  <dcterms:created xsi:type="dcterms:W3CDTF">2020-10-01T23:51:28Z</dcterms:created>
  <dcterms:modified xsi:type="dcterms:W3CDTF">2025-04-03T17:25:01Z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