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72" r:id="rId4"/>
    <p:sldId id="259" r:id="rId5"/>
    <p:sldId id="268" r:id="rId6"/>
    <p:sldId id="273" r:id="rId7"/>
    <p:sldId id="274" r:id="rId8"/>
    <p:sldId id="275" r:id="rId9"/>
    <p:sldId id="267" r:id="rId10"/>
    <p:sldId id="276" r:id="rId11"/>
    <p:sldId id="277" r:id="rId12"/>
  </p:sldIdLst>
  <p:sldSz cx="12192000" cy="1625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0" d="100"/>
          <a:sy n="60" d="100"/>
        </p:scale>
        <p:origin x="1098" y="-3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image" Target="../media/image5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B80320-BE2B-4476-AB8C-C62266C28431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65F352A-5C95-4A58-AF8A-97699CA4EAB8}">
      <dgm:prSet custT="1"/>
      <dgm:spPr/>
      <dgm:t>
        <a:bodyPr/>
        <a:lstStyle/>
        <a:p>
          <a:pPr>
            <a:lnSpc>
              <a:spcPct val="100000"/>
            </a:lnSpc>
            <a:buNone/>
          </a:pPr>
          <a:r>
            <a:rPr lang="es-MX" sz="2200" b="1" i="0" dirty="0"/>
            <a:t>FORMULARIO DE NOVEDADES Y/O AUTOEVALUACIÓN DE SERVICIOS</a:t>
          </a:r>
          <a:br>
            <a:rPr lang="es-MX" sz="2200" b="1" i="0" dirty="0"/>
          </a:br>
          <a:r>
            <a:rPr lang="es-MX" sz="2200" b="1" i="0" dirty="0"/>
            <a:t>PARA RENOVAR LA HABILITACIÓN UN AÑO MÁS.</a:t>
          </a:r>
          <a:endParaRPr lang="en-US" sz="2200" b="1" dirty="0"/>
        </a:p>
      </dgm:t>
    </dgm:pt>
    <dgm:pt modelId="{836F9C1E-F43C-45F0-AD91-8DA7A9D1E7E2}" type="parTrans" cxnId="{DD565243-4A89-4B87-A96A-EE47DAA7D03E}">
      <dgm:prSet/>
      <dgm:spPr/>
      <dgm:t>
        <a:bodyPr/>
        <a:lstStyle/>
        <a:p>
          <a:endParaRPr lang="en-US" sz="2200"/>
        </a:p>
      </dgm:t>
    </dgm:pt>
    <dgm:pt modelId="{C3F5AE79-79D6-4223-BD00-256B5C4F649E}" type="sibTrans" cxnId="{DD565243-4A89-4B87-A96A-EE47DAA7D03E}">
      <dgm:prSet/>
      <dgm:spPr/>
      <dgm:t>
        <a:bodyPr/>
        <a:lstStyle/>
        <a:p>
          <a:endParaRPr lang="en-US" sz="2200"/>
        </a:p>
      </dgm:t>
    </dgm:pt>
    <dgm:pt modelId="{733A8F79-E706-4B7A-8196-25AC0917D70E}" type="pres">
      <dgm:prSet presAssocID="{C0B80320-BE2B-4476-AB8C-C62266C28431}" presName="root" presStyleCnt="0">
        <dgm:presLayoutVars>
          <dgm:dir/>
          <dgm:resizeHandles val="exact"/>
        </dgm:presLayoutVars>
      </dgm:prSet>
      <dgm:spPr/>
    </dgm:pt>
    <dgm:pt modelId="{98852984-E275-47B0-9299-C16A7867A9AB}" type="pres">
      <dgm:prSet presAssocID="{B65F352A-5C95-4A58-AF8A-97699CA4EAB8}" presName="compNode" presStyleCnt="0"/>
      <dgm:spPr/>
    </dgm:pt>
    <dgm:pt modelId="{019055BE-55A9-4C3E-B624-F7052FBACFEA}" type="pres">
      <dgm:prSet presAssocID="{B65F352A-5C95-4A58-AF8A-97699CA4EAB8}" presName="bgRect" presStyleLbl="bgShp" presStyleIdx="0" presStyleCnt="1" custLinFactNeighborX="3820" custLinFactNeighborY="-37463"/>
      <dgm:spPr/>
    </dgm:pt>
    <dgm:pt modelId="{5629086B-2726-4BDB-B46F-63CB6B932F8F}" type="pres">
      <dgm:prSet presAssocID="{B65F352A-5C95-4A58-AF8A-97699CA4EAB8}" presName="iconRect" presStyleLbl="node1" presStyleIdx="0" presStyleCnt="1" custLinFactNeighborX="-40617" custLinFactNeighborY="-42492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</dgm:pt>
    <dgm:pt modelId="{AD417754-265D-4FFA-BBD5-46586FA76EA6}" type="pres">
      <dgm:prSet presAssocID="{B65F352A-5C95-4A58-AF8A-97699CA4EAB8}" presName="spaceRect" presStyleCnt="0"/>
      <dgm:spPr/>
    </dgm:pt>
    <dgm:pt modelId="{BDE66B51-694A-498E-85C3-D0ABF40E68E6}" type="pres">
      <dgm:prSet presAssocID="{B65F352A-5C95-4A58-AF8A-97699CA4EAB8}" presName="parTx" presStyleLbl="revTx" presStyleIdx="0" presStyleCnt="1" custScaleX="135267" custLinFactNeighborX="-23983" custLinFactNeighborY="-31219">
        <dgm:presLayoutVars>
          <dgm:chMax val="0"/>
          <dgm:chPref val="0"/>
        </dgm:presLayoutVars>
      </dgm:prSet>
      <dgm:spPr/>
    </dgm:pt>
  </dgm:ptLst>
  <dgm:cxnLst>
    <dgm:cxn modelId="{7BB06830-5295-4F9E-B1C8-06BCDBC39185}" type="presOf" srcId="{C0B80320-BE2B-4476-AB8C-C62266C28431}" destId="{733A8F79-E706-4B7A-8196-25AC0917D70E}" srcOrd="0" destOrd="0" presId="urn:microsoft.com/office/officeart/2018/2/layout/IconVerticalSolidList"/>
    <dgm:cxn modelId="{DD565243-4A89-4B87-A96A-EE47DAA7D03E}" srcId="{C0B80320-BE2B-4476-AB8C-C62266C28431}" destId="{B65F352A-5C95-4A58-AF8A-97699CA4EAB8}" srcOrd="0" destOrd="0" parTransId="{836F9C1E-F43C-45F0-AD91-8DA7A9D1E7E2}" sibTransId="{C3F5AE79-79D6-4223-BD00-256B5C4F649E}"/>
    <dgm:cxn modelId="{B20DF8F5-0C08-478D-B79D-999FE21213B7}" type="presOf" srcId="{B65F352A-5C95-4A58-AF8A-97699CA4EAB8}" destId="{BDE66B51-694A-498E-85C3-D0ABF40E68E6}" srcOrd="0" destOrd="0" presId="urn:microsoft.com/office/officeart/2018/2/layout/IconVerticalSolidList"/>
    <dgm:cxn modelId="{BC932247-BBF8-4495-9C3E-28D5F55FF9BA}" type="presParOf" srcId="{733A8F79-E706-4B7A-8196-25AC0917D70E}" destId="{98852984-E275-47B0-9299-C16A7867A9AB}" srcOrd="0" destOrd="0" presId="urn:microsoft.com/office/officeart/2018/2/layout/IconVerticalSolidList"/>
    <dgm:cxn modelId="{85F1A85E-5634-4FFA-90EA-C052FEE42189}" type="presParOf" srcId="{98852984-E275-47B0-9299-C16A7867A9AB}" destId="{019055BE-55A9-4C3E-B624-F7052FBACFEA}" srcOrd="0" destOrd="0" presId="urn:microsoft.com/office/officeart/2018/2/layout/IconVerticalSolidList"/>
    <dgm:cxn modelId="{CA4C4756-4929-48D3-90ED-775006EFF0F4}" type="presParOf" srcId="{98852984-E275-47B0-9299-C16A7867A9AB}" destId="{5629086B-2726-4BDB-B46F-63CB6B932F8F}" srcOrd="1" destOrd="0" presId="urn:microsoft.com/office/officeart/2018/2/layout/IconVerticalSolidList"/>
    <dgm:cxn modelId="{144EB6DE-E207-42C2-A200-3E00598156A1}" type="presParOf" srcId="{98852984-E275-47B0-9299-C16A7867A9AB}" destId="{AD417754-265D-4FFA-BBD5-46586FA76EA6}" srcOrd="2" destOrd="0" presId="urn:microsoft.com/office/officeart/2018/2/layout/IconVerticalSolidList"/>
    <dgm:cxn modelId="{62080355-73FF-42D6-9715-1F7FB5C016B6}" type="presParOf" srcId="{98852984-E275-47B0-9299-C16A7867A9AB}" destId="{BDE66B51-694A-498E-85C3-D0ABF40E68E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9055BE-55A9-4C3E-B624-F7052FBACFEA}">
      <dsp:nvSpPr>
        <dsp:cNvPr id="0" name=""/>
        <dsp:cNvSpPr/>
      </dsp:nvSpPr>
      <dsp:spPr>
        <a:xfrm>
          <a:off x="-1254" y="3077632"/>
          <a:ext cx="7981950" cy="385396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29086B-2726-4BDB-B46F-63CB6B932F8F}">
      <dsp:nvSpPr>
        <dsp:cNvPr id="0" name=""/>
        <dsp:cNvSpPr/>
      </dsp:nvSpPr>
      <dsp:spPr>
        <a:xfrm>
          <a:off x="0" y="4487890"/>
          <a:ext cx="2119679" cy="2119679"/>
        </a:xfrm>
        <a:prstGeom prst="rect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E66B51-694A-498E-85C3-D0ABF40E68E6}">
      <dsp:nvSpPr>
        <dsp:cNvPr id="0" name=""/>
        <dsp:cNvSpPr/>
      </dsp:nvSpPr>
      <dsp:spPr>
        <a:xfrm>
          <a:off x="2679465" y="3318274"/>
          <a:ext cx="4763989" cy="38539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7878" tIns="407878" rIns="407878" bIns="407878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b="1" i="0" kern="1200" dirty="0"/>
            <a:t>FORMULARIO DE NOVEDADES Y/O AUTOEVALUACIÓN DE SERVICIOS</a:t>
          </a:r>
          <a:br>
            <a:rPr lang="es-MX" sz="2200" b="1" i="0" kern="1200" dirty="0"/>
          </a:br>
          <a:r>
            <a:rPr lang="es-MX" sz="2200" b="1" i="0" kern="1200" dirty="0"/>
            <a:t>PARA RENOVAR LA HABILITACIÓN UN AÑO MÁS.</a:t>
          </a:r>
          <a:endParaRPr lang="en-US" sz="2200" b="1" kern="1200" dirty="0"/>
        </a:p>
      </dsp:txBody>
      <dsp:txXfrm>
        <a:off x="2679465" y="3318274"/>
        <a:ext cx="4763989" cy="38539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8538164"/>
            <a:ext cx="9144000" cy="3924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EF46798E-8BB6-4B8D-85AE-ED19ADE81583}"/>
              </a:ext>
            </a:extLst>
          </p:cNvPr>
          <p:cNvSpPr/>
          <p:nvPr userDrawn="1"/>
        </p:nvSpPr>
        <p:spPr>
          <a:xfrm>
            <a:off x="8077200" y="323611"/>
            <a:ext cx="4114800" cy="15608778"/>
          </a:xfrm>
          <a:prstGeom prst="rect">
            <a:avLst/>
          </a:prstGeom>
          <a:solidFill>
            <a:srgbClr val="68B0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 b="1"/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263A4317-F261-4475-AC33-308A4A120FDD}"/>
              </a:ext>
            </a:extLst>
          </p:cNvPr>
          <p:cNvSpPr/>
          <p:nvPr userDrawn="1"/>
        </p:nvSpPr>
        <p:spPr>
          <a:xfrm>
            <a:off x="6096000" y="1278430"/>
            <a:ext cx="5901447" cy="55153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/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C9DC9888-19AB-4A66-B883-4AE6E707D60D}"/>
              </a:ext>
            </a:extLst>
          </p:cNvPr>
          <p:cNvSpPr/>
          <p:nvPr userDrawn="1"/>
        </p:nvSpPr>
        <p:spPr>
          <a:xfrm>
            <a:off x="8403076" y="8961299"/>
            <a:ext cx="5901447" cy="55153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/>
          </a:p>
        </p:txBody>
      </p:sp>
      <p:pic>
        <p:nvPicPr>
          <p:cNvPr id="10" name="Imagen 9" descr="Texto&#10;&#10;Descripción generada automáticamente con confianza media">
            <a:extLst>
              <a:ext uri="{FF2B5EF4-FFF2-40B4-BE49-F238E27FC236}">
                <a16:creationId xmlns:a16="http://schemas.microsoft.com/office/drawing/2014/main" id="{9CE6B7FA-CD98-4DE8-B204-7B1279FFE9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7226" y="14653004"/>
            <a:ext cx="3490221" cy="127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756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65485"/>
            <a:ext cx="10515600" cy="31420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327407"/>
            <a:ext cx="10515600" cy="103142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8672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865481"/>
            <a:ext cx="2628900" cy="13776209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865481"/>
            <a:ext cx="7734300" cy="1377620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54739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327407"/>
            <a:ext cx="10515600" cy="1031428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DBA155D2-960A-4B18-963D-A332DA69F8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21617" cy="6965004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47582A05-F395-451D-9CCC-B5B227A19245}"/>
              </a:ext>
            </a:extLst>
          </p:cNvPr>
          <p:cNvSpPr/>
          <p:nvPr userDrawn="1"/>
        </p:nvSpPr>
        <p:spPr>
          <a:xfrm>
            <a:off x="0" y="3482502"/>
            <a:ext cx="12221617" cy="846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9" name="Imagen 8" descr="Texto&#10;&#10;Descripción generada automáticamente">
            <a:extLst>
              <a:ext uri="{FF2B5EF4-FFF2-40B4-BE49-F238E27FC236}">
                <a16:creationId xmlns:a16="http://schemas.microsoft.com/office/drawing/2014/main" id="{3F96A5BF-F358-4366-8FD4-1B9BB92D58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88" y="0"/>
            <a:ext cx="2946271" cy="1821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69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4052716"/>
            <a:ext cx="10515600" cy="6762043"/>
          </a:xfrm>
          <a:prstGeom prst="rect">
            <a:avLst/>
          </a:prstGeom>
        </p:spPr>
        <p:txBody>
          <a:bodyPr anchor="b"/>
          <a:lstStyle>
            <a:lvl1pPr>
              <a:defRPr sz="8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10878731"/>
            <a:ext cx="10515600" cy="3555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2147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65485"/>
            <a:ext cx="10515600" cy="31420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4327407"/>
            <a:ext cx="5181600" cy="1031428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4327407"/>
            <a:ext cx="5181600" cy="1031428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00774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865485"/>
            <a:ext cx="10515600" cy="31420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3984979"/>
            <a:ext cx="5157787" cy="195297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5937956"/>
            <a:ext cx="5157787" cy="8733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3984979"/>
            <a:ext cx="5183188" cy="195297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5937956"/>
            <a:ext cx="5183188" cy="8733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3938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65485"/>
            <a:ext cx="10515600" cy="31420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2505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90809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083733"/>
            <a:ext cx="3932237" cy="3793067"/>
          </a:xfrm>
          <a:prstGeom prst="rect">
            <a:avLst/>
          </a:prstGeom>
        </p:spPr>
        <p:txBody>
          <a:bodyPr anchor="b"/>
          <a:lstStyle>
            <a:lvl1pPr>
              <a:defRPr sz="426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2340567"/>
            <a:ext cx="6172200" cy="11552296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76800"/>
            <a:ext cx="3932237" cy="90348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83260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083733"/>
            <a:ext cx="3932237" cy="3793067"/>
          </a:xfrm>
          <a:prstGeom prst="rect">
            <a:avLst/>
          </a:prstGeom>
        </p:spPr>
        <p:txBody>
          <a:bodyPr anchor="b"/>
          <a:lstStyle>
            <a:lvl1pPr>
              <a:defRPr sz="426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2340567"/>
            <a:ext cx="6172200" cy="1155229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76800"/>
            <a:ext cx="3932237" cy="90348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41622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2">
            <a:extLst>
              <a:ext uri="{FF2B5EF4-FFF2-40B4-BE49-F238E27FC236}">
                <a16:creationId xmlns:a16="http://schemas.microsoft.com/office/drawing/2014/main" id="{16F00B25-6A56-40DB-91D8-90B7DB10318D}"/>
              </a:ext>
            </a:extLst>
          </p:cNvPr>
          <p:cNvSpPr/>
          <p:nvPr userDrawn="1"/>
        </p:nvSpPr>
        <p:spPr>
          <a:xfrm rot="10800000">
            <a:off x="-1850391" y="0"/>
            <a:ext cx="4394000" cy="8493492"/>
          </a:xfrm>
          <a:custGeom>
            <a:avLst/>
            <a:gdLst>
              <a:gd name="connsiteX0" fmla="*/ 1448093 w 2896186"/>
              <a:gd name="connsiteY0" fmla="*/ 841150 h 5598254"/>
              <a:gd name="connsiteX1" fmla="*/ 2055139 w 2896186"/>
              <a:gd name="connsiteY1" fmla="*/ 1447863 h 5598254"/>
              <a:gd name="connsiteX2" fmla="*/ 2055139 w 2896186"/>
              <a:gd name="connsiteY2" fmla="*/ 5597687 h 5598254"/>
              <a:gd name="connsiteX3" fmla="*/ 2042705 w 2896186"/>
              <a:gd name="connsiteY3" fmla="*/ 5597687 h 5598254"/>
              <a:gd name="connsiteX4" fmla="*/ 2042705 w 2896186"/>
              <a:gd name="connsiteY4" fmla="*/ 1447863 h 5598254"/>
              <a:gd name="connsiteX5" fmla="*/ 1448093 w 2896186"/>
              <a:gd name="connsiteY5" fmla="*/ 853578 h 5598254"/>
              <a:gd name="connsiteX6" fmla="*/ 853482 w 2896186"/>
              <a:gd name="connsiteY6" fmla="*/ 1447863 h 5598254"/>
              <a:gd name="connsiteX7" fmla="*/ 853482 w 2896186"/>
              <a:gd name="connsiteY7" fmla="*/ 5598252 h 5598254"/>
              <a:gd name="connsiteX8" fmla="*/ 841047 w 2896186"/>
              <a:gd name="connsiteY8" fmla="*/ 5598252 h 5598254"/>
              <a:gd name="connsiteX9" fmla="*/ 841047 w 2896186"/>
              <a:gd name="connsiteY9" fmla="*/ 1447863 h 5598254"/>
              <a:gd name="connsiteX10" fmla="*/ 1448093 w 2896186"/>
              <a:gd name="connsiteY10" fmla="*/ 841150 h 5598254"/>
              <a:gd name="connsiteX11" fmla="*/ 1448093 w 2896186"/>
              <a:gd name="connsiteY11" fmla="*/ 631004 h 5598254"/>
              <a:gd name="connsiteX12" fmla="*/ 2265400 w 2896186"/>
              <a:gd name="connsiteY12" fmla="*/ 1447863 h 5598254"/>
              <a:gd name="connsiteX13" fmla="*/ 2265400 w 2896186"/>
              <a:gd name="connsiteY13" fmla="*/ 5597689 h 5598254"/>
              <a:gd name="connsiteX14" fmla="*/ 2252966 w 2896186"/>
              <a:gd name="connsiteY14" fmla="*/ 5597689 h 5598254"/>
              <a:gd name="connsiteX15" fmla="*/ 2252966 w 2896186"/>
              <a:gd name="connsiteY15" fmla="*/ 1447863 h 5598254"/>
              <a:gd name="connsiteX16" fmla="*/ 1448093 w 2896186"/>
              <a:gd name="connsiteY16" fmla="*/ 643432 h 5598254"/>
              <a:gd name="connsiteX17" fmla="*/ 643220 w 2896186"/>
              <a:gd name="connsiteY17" fmla="*/ 1447863 h 5598254"/>
              <a:gd name="connsiteX18" fmla="*/ 643220 w 2896186"/>
              <a:gd name="connsiteY18" fmla="*/ 5598254 h 5598254"/>
              <a:gd name="connsiteX19" fmla="*/ 630785 w 2896186"/>
              <a:gd name="connsiteY19" fmla="*/ 5598254 h 5598254"/>
              <a:gd name="connsiteX20" fmla="*/ 630785 w 2896186"/>
              <a:gd name="connsiteY20" fmla="*/ 1447863 h 5598254"/>
              <a:gd name="connsiteX21" fmla="*/ 1448093 w 2896186"/>
              <a:gd name="connsiteY21" fmla="*/ 631004 h 5598254"/>
              <a:gd name="connsiteX22" fmla="*/ 1448095 w 2896186"/>
              <a:gd name="connsiteY22" fmla="*/ 420858 h 5598254"/>
              <a:gd name="connsiteX23" fmla="*/ 2475664 w 2896186"/>
              <a:gd name="connsiteY23" fmla="*/ 1447863 h 5598254"/>
              <a:gd name="connsiteX24" fmla="*/ 2475664 w 2896186"/>
              <a:gd name="connsiteY24" fmla="*/ 5597688 h 5598254"/>
              <a:gd name="connsiteX25" fmla="*/ 2463229 w 2896186"/>
              <a:gd name="connsiteY25" fmla="*/ 5597688 h 5598254"/>
              <a:gd name="connsiteX26" fmla="*/ 2463229 w 2896186"/>
              <a:gd name="connsiteY26" fmla="*/ 1447863 h 5598254"/>
              <a:gd name="connsiteX27" fmla="*/ 1448095 w 2896186"/>
              <a:gd name="connsiteY27" fmla="*/ 433286 h 5598254"/>
              <a:gd name="connsiteX28" fmla="*/ 432959 w 2896186"/>
              <a:gd name="connsiteY28" fmla="*/ 1447863 h 5598254"/>
              <a:gd name="connsiteX29" fmla="*/ 432959 w 2896186"/>
              <a:gd name="connsiteY29" fmla="*/ 5598253 h 5598254"/>
              <a:gd name="connsiteX30" fmla="*/ 420524 w 2896186"/>
              <a:gd name="connsiteY30" fmla="*/ 5598253 h 5598254"/>
              <a:gd name="connsiteX31" fmla="*/ 420524 w 2896186"/>
              <a:gd name="connsiteY31" fmla="*/ 1447863 h 5598254"/>
              <a:gd name="connsiteX32" fmla="*/ 1448095 w 2896186"/>
              <a:gd name="connsiteY32" fmla="*/ 420858 h 5598254"/>
              <a:gd name="connsiteX33" fmla="*/ 1448094 w 2896186"/>
              <a:gd name="connsiteY33" fmla="*/ 210711 h 5598254"/>
              <a:gd name="connsiteX34" fmla="*/ 2685926 w 2896186"/>
              <a:gd name="connsiteY34" fmla="*/ 1447863 h 5598254"/>
              <a:gd name="connsiteX35" fmla="*/ 2685926 w 2896186"/>
              <a:gd name="connsiteY35" fmla="*/ 5597687 h 5598254"/>
              <a:gd name="connsiteX36" fmla="*/ 2673491 w 2896186"/>
              <a:gd name="connsiteY36" fmla="*/ 5597687 h 5598254"/>
              <a:gd name="connsiteX37" fmla="*/ 2673491 w 2896186"/>
              <a:gd name="connsiteY37" fmla="*/ 1447863 h 5598254"/>
              <a:gd name="connsiteX38" fmla="*/ 1448094 w 2896186"/>
              <a:gd name="connsiteY38" fmla="*/ 223139 h 5598254"/>
              <a:gd name="connsiteX39" fmla="*/ 222697 w 2896186"/>
              <a:gd name="connsiteY39" fmla="*/ 1447863 h 5598254"/>
              <a:gd name="connsiteX40" fmla="*/ 222697 w 2896186"/>
              <a:gd name="connsiteY40" fmla="*/ 5598252 h 5598254"/>
              <a:gd name="connsiteX41" fmla="*/ 210262 w 2896186"/>
              <a:gd name="connsiteY41" fmla="*/ 5598252 h 5598254"/>
              <a:gd name="connsiteX42" fmla="*/ 210262 w 2896186"/>
              <a:gd name="connsiteY42" fmla="*/ 1447863 h 5598254"/>
              <a:gd name="connsiteX43" fmla="*/ 1448094 w 2896186"/>
              <a:gd name="connsiteY43" fmla="*/ 210711 h 5598254"/>
              <a:gd name="connsiteX44" fmla="*/ 1448093 w 2896186"/>
              <a:gd name="connsiteY44" fmla="*/ 0 h 5598254"/>
              <a:gd name="connsiteX45" fmla="*/ 2896186 w 2896186"/>
              <a:gd name="connsiteY45" fmla="*/ 1447298 h 5598254"/>
              <a:gd name="connsiteX46" fmla="*/ 2896186 w 2896186"/>
              <a:gd name="connsiteY46" fmla="*/ 5597688 h 5598254"/>
              <a:gd name="connsiteX47" fmla="*/ 2883752 w 2896186"/>
              <a:gd name="connsiteY47" fmla="*/ 5597688 h 5598254"/>
              <a:gd name="connsiteX48" fmla="*/ 2883752 w 2896186"/>
              <a:gd name="connsiteY48" fmla="*/ 1447863 h 5598254"/>
              <a:gd name="connsiteX49" fmla="*/ 1448093 w 2896186"/>
              <a:gd name="connsiteY49" fmla="*/ 12993 h 5598254"/>
              <a:gd name="connsiteX50" fmla="*/ 12435 w 2896186"/>
              <a:gd name="connsiteY50" fmla="*/ 1447863 h 5598254"/>
              <a:gd name="connsiteX51" fmla="*/ 12435 w 2896186"/>
              <a:gd name="connsiteY51" fmla="*/ 5598252 h 5598254"/>
              <a:gd name="connsiteX52" fmla="*/ 0 w 2896186"/>
              <a:gd name="connsiteY52" fmla="*/ 5598252 h 5598254"/>
              <a:gd name="connsiteX53" fmla="*/ 0 w 2896186"/>
              <a:gd name="connsiteY53" fmla="*/ 1447863 h 5598254"/>
              <a:gd name="connsiteX54" fmla="*/ 1448093 w 2896186"/>
              <a:gd name="connsiteY54" fmla="*/ 0 h 5598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896186" h="5598254">
                <a:moveTo>
                  <a:pt x="1448093" y="841150"/>
                </a:moveTo>
                <a:cubicBezTo>
                  <a:pt x="1782703" y="841150"/>
                  <a:pt x="2055139" y="1113436"/>
                  <a:pt x="2055139" y="1447863"/>
                </a:cubicBezTo>
                <a:lnTo>
                  <a:pt x="2055139" y="5597687"/>
                </a:lnTo>
                <a:lnTo>
                  <a:pt x="2042705" y="5597687"/>
                </a:lnTo>
                <a:lnTo>
                  <a:pt x="2042705" y="1447863"/>
                </a:lnTo>
                <a:cubicBezTo>
                  <a:pt x="2042705" y="1120215"/>
                  <a:pt x="1775921" y="853578"/>
                  <a:pt x="1448093" y="853578"/>
                </a:cubicBezTo>
                <a:cubicBezTo>
                  <a:pt x="1120266" y="853578"/>
                  <a:pt x="853482" y="1120215"/>
                  <a:pt x="853482" y="1447863"/>
                </a:cubicBezTo>
                <a:lnTo>
                  <a:pt x="853482" y="5598252"/>
                </a:lnTo>
                <a:lnTo>
                  <a:pt x="841047" y="5598252"/>
                </a:lnTo>
                <a:lnTo>
                  <a:pt x="841047" y="1447863"/>
                </a:lnTo>
                <a:cubicBezTo>
                  <a:pt x="841047" y="1113436"/>
                  <a:pt x="1113483" y="841150"/>
                  <a:pt x="1448093" y="841150"/>
                </a:cubicBezTo>
                <a:close/>
                <a:moveTo>
                  <a:pt x="1448093" y="631004"/>
                </a:moveTo>
                <a:cubicBezTo>
                  <a:pt x="1898573" y="631004"/>
                  <a:pt x="2265400" y="997630"/>
                  <a:pt x="2265400" y="1447863"/>
                </a:cubicBezTo>
                <a:lnTo>
                  <a:pt x="2265400" y="5597689"/>
                </a:lnTo>
                <a:lnTo>
                  <a:pt x="2252966" y="5597689"/>
                </a:lnTo>
                <a:lnTo>
                  <a:pt x="2252966" y="1447863"/>
                </a:lnTo>
                <a:cubicBezTo>
                  <a:pt x="2252966" y="1004409"/>
                  <a:pt x="1891790" y="643432"/>
                  <a:pt x="1448093" y="643432"/>
                </a:cubicBezTo>
                <a:cubicBezTo>
                  <a:pt x="1004395" y="643432"/>
                  <a:pt x="643220" y="1004409"/>
                  <a:pt x="643220" y="1447863"/>
                </a:cubicBezTo>
                <a:lnTo>
                  <a:pt x="643220" y="5598254"/>
                </a:lnTo>
                <a:lnTo>
                  <a:pt x="630785" y="5598254"/>
                </a:lnTo>
                <a:lnTo>
                  <a:pt x="630785" y="1447863"/>
                </a:lnTo>
                <a:cubicBezTo>
                  <a:pt x="630785" y="997630"/>
                  <a:pt x="997612" y="631004"/>
                  <a:pt x="1448093" y="631004"/>
                </a:cubicBezTo>
                <a:close/>
                <a:moveTo>
                  <a:pt x="1448095" y="420858"/>
                </a:moveTo>
                <a:cubicBezTo>
                  <a:pt x="2015010" y="420858"/>
                  <a:pt x="2475664" y="881824"/>
                  <a:pt x="2475664" y="1447863"/>
                </a:cubicBezTo>
                <a:lnTo>
                  <a:pt x="2475664" y="5597688"/>
                </a:lnTo>
                <a:lnTo>
                  <a:pt x="2463229" y="5597688"/>
                </a:lnTo>
                <a:lnTo>
                  <a:pt x="2463229" y="1447863"/>
                </a:lnTo>
                <a:cubicBezTo>
                  <a:pt x="2463229" y="888603"/>
                  <a:pt x="2007662" y="433286"/>
                  <a:pt x="1448095" y="433286"/>
                </a:cubicBezTo>
                <a:cubicBezTo>
                  <a:pt x="888526" y="433286"/>
                  <a:pt x="432959" y="888603"/>
                  <a:pt x="432959" y="1447863"/>
                </a:cubicBezTo>
                <a:lnTo>
                  <a:pt x="432959" y="5598253"/>
                </a:lnTo>
                <a:lnTo>
                  <a:pt x="420524" y="5598253"/>
                </a:lnTo>
                <a:lnTo>
                  <a:pt x="420524" y="1447863"/>
                </a:lnTo>
                <a:cubicBezTo>
                  <a:pt x="420524" y="881259"/>
                  <a:pt x="881743" y="420858"/>
                  <a:pt x="1448095" y="420858"/>
                </a:cubicBezTo>
                <a:close/>
                <a:moveTo>
                  <a:pt x="1448094" y="210711"/>
                </a:moveTo>
                <a:cubicBezTo>
                  <a:pt x="2130880" y="210711"/>
                  <a:pt x="2685926" y="766017"/>
                  <a:pt x="2685926" y="1447863"/>
                </a:cubicBezTo>
                <a:lnTo>
                  <a:pt x="2685926" y="5597687"/>
                </a:lnTo>
                <a:lnTo>
                  <a:pt x="2673491" y="5597687"/>
                </a:lnTo>
                <a:lnTo>
                  <a:pt x="2673491" y="1447863"/>
                </a:lnTo>
                <a:cubicBezTo>
                  <a:pt x="2673491" y="772231"/>
                  <a:pt x="2123532" y="223139"/>
                  <a:pt x="1448094" y="223139"/>
                </a:cubicBezTo>
                <a:cubicBezTo>
                  <a:pt x="772091" y="223139"/>
                  <a:pt x="222697" y="772796"/>
                  <a:pt x="222697" y="1447863"/>
                </a:cubicBezTo>
                <a:lnTo>
                  <a:pt x="222697" y="5598252"/>
                </a:lnTo>
                <a:lnTo>
                  <a:pt x="210262" y="5598252"/>
                </a:lnTo>
                <a:lnTo>
                  <a:pt x="210262" y="1447863"/>
                </a:lnTo>
                <a:cubicBezTo>
                  <a:pt x="210262" y="765452"/>
                  <a:pt x="765873" y="210711"/>
                  <a:pt x="1448094" y="210711"/>
                </a:cubicBezTo>
                <a:close/>
                <a:moveTo>
                  <a:pt x="1448093" y="0"/>
                </a:moveTo>
                <a:cubicBezTo>
                  <a:pt x="2246749" y="0"/>
                  <a:pt x="2896186" y="649081"/>
                  <a:pt x="2896186" y="1447298"/>
                </a:cubicBezTo>
                <a:lnTo>
                  <a:pt x="2896186" y="5597688"/>
                </a:lnTo>
                <a:lnTo>
                  <a:pt x="2883752" y="5597688"/>
                </a:lnTo>
                <a:lnTo>
                  <a:pt x="2883752" y="1447863"/>
                </a:lnTo>
                <a:cubicBezTo>
                  <a:pt x="2883752" y="656426"/>
                  <a:pt x="2239401" y="12993"/>
                  <a:pt x="1448093" y="12993"/>
                </a:cubicBezTo>
                <a:cubicBezTo>
                  <a:pt x="656785" y="12993"/>
                  <a:pt x="12435" y="656991"/>
                  <a:pt x="12435" y="1447863"/>
                </a:cubicBezTo>
                <a:lnTo>
                  <a:pt x="12435" y="5598252"/>
                </a:lnTo>
                <a:lnTo>
                  <a:pt x="0" y="5598252"/>
                </a:lnTo>
                <a:lnTo>
                  <a:pt x="0" y="1447863"/>
                </a:lnTo>
                <a:cubicBezTo>
                  <a:pt x="0" y="649647"/>
                  <a:pt x="649438" y="0"/>
                  <a:pt x="1448093" y="0"/>
                </a:cubicBezTo>
                <a:close/>
              </a:path>
            </a:pathLst>
          </a:custGeom>
          <a:solidFill>
            <a:srgbClr val="2D6577">
              <a:alpha val="43000"/>
            </a:srgbClr>
          </a:solidFill>
          <a:ln w="56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1"/>
          </a:p>
        </p:txBody>
      </p:sp>
      <p:pic>
        <p:nvPicPr>
          <p:cNvPr id="10" name="Imagen 9" descr="Texto&#10;&#10;Descripción generada automáticamente">
            <a:extLst>
              <a:ext uri="{FF2B5EF4-FFF2-40B4-BE49-F238E27FC236}">
                <a16:creationId xmlns:a16="http://schemas.microsoft.com/office/drawing/2014/main" id="{FA11BD3B-1034-43D6-8479-279ED8A2E9A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99" y="291830"/>
            <a:ext cx="2946271" cy="1821006"/>
          </a:xfrm>
          <a:prstGeom prst="rect">
            <a:avLst/>
          </a:prstGeom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1B242D40-B195-454B-BDDB-B4F363055749}"/>
              </a:ext>
            </a:extLst>
          </p:cNvPr>
          <p:cNvSpPr/>
          <p:nvPr userDrawn="1"/>
        </p:nvSpPr>
        <p:spPr>
          <a:xfrm>
            <a:off x="0" y="0"/>
            <a:ext cx="12192000" cy="29183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1972BF3A-2DFD-4D64-8EEB-183218B4D070}"/>
              </a:ext>
            </a:extLst>
          </p:cNvPr>
          <p:cNvSpPr/>
          <p:nvPr userDrawn="1"/>
        </p:nvSpPr>
        <p:spPr>
          <a:xfrm>
            <a:off x="0" y="15964170"/>
            <a:ext cx="12192000" cy="29183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6" name="Imagen 15" descr="Texto&#10;&#10;Descripción generada automáticamente con confianza media">
            <a:extLst>
              <a:ext uri="{FF2B5EF4-FFF2-40B4-BE49-F238E27FC236}">
                <a16:creationId xmlns:a16="http://schemas.microsoft.com/office/drawing/2014/main" id="{9655CBD9-DEE4-41BC-BC4B-7F27252E25DD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440" y="14513061"/>
            <a:ext cx="3958693" cy="1451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351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prestadores.minsalud.gov.co/habilitacion/ingreso_prestadores.aspx?ets_codigo=11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F7101C19-CFD6-55CB-CC06-390A3DF4BAB5}"/>
              </a:ext>
            </a:extLst>
          </p:cNvPr>
          <p:cNvSpPr txBox="1"/>
          <p:nvPr/>
        </p:nvSpPr>
        <p:spPr>
          <a:xfrm>
            <a:off x="3002601" y="1265057"/>
            <a:ext cx="7981950" cy="13415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s-ES" sz="2400" b="1" dirty="0">
                <a:latin typeface="+mj-lt"/>
              </a:rPr>
              <a:t>INSTRUCTIVO PARA EL DILIGENCIMIENTO EN EL REGISTRO ESPECIAL DE PRESTADORES DE SERVICIOS DE SALUD –REPS PARA PROFESIONALES INDEPENDIENTES DE SALUD:</a:t>
            </a:r>
          </a:p>
        </p:txBody>
      </p:sp>
      <p:graphicFrame>
        <p:nvGraphicFramePr>
          <p:cNvPr id="7" name="Título 3">
            <a:extLst>
              <a:ext uri="{FF2B5EF4-FFF2-40B4-BE49-F238E27FC236}">
                <a16:creationId xmlns:a16="http://schemas.microsoft.com/office/drawing/2014/main" id="{7C9CA1CF-3A62-270A-5D42-58340F24A728}"/>
              </a:ext>
            </a:extLst>
          </p:cNvPr>
          <p:cNvGraphicFramePr/>
          <p:nvPr/>
        </p:nvGraphicFramePr>
        <p:xfrm>
          <a:off x="3276600" y="1679575"/>
          <a:ext cx="7981950" cy="12896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105169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006543-1379-5796-CEA2-D227A42FE0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3">
            <a:extLst>
              <a:ext uri="{FF2B5EF4-FFF2-40B4-BE49-F238E27FC236}">
                <a16:creationId xmlns:a16="http://schemas.microsoft.com/office/drawing/2014/main" id="{B06A8396-846A-F722-8C1F-487A12A5825F}"/>
              </a:ext>
            </a:extLst>
          </p:cNvPr>
          <p:cNvSpPr txBox="1">
            <a:spLocks/>
          </p:cNvSpPr>
          <p:nvPr/>
        </p:nvSpPr>
        <p:spPr>
          <a:xfrm>
            <a:off x="4224757" y="1172427"/>
            <a:ext cx="4464049" cy="1987868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endParaRPr lang="es-CO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235BF53-05C0-DDA9-CD7E-A746ADC90A89}"/>
              </a:ext>
            </a:extLst>
          </p:cNvPr>
          <p:cNvSpPr txBox="1"/>
          <p:nvPr/>
        </p:nvSpPr>
        <p:spPr>
          <a:xfrm>
            <a:off x="2803357" y="2778524"/>
            <a:ext cx="8265693" cy="381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Oprima el botón grabar. 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0CFF7FC-1334-BBAF-1E79-B1887E7D53EE}"/>
              </a:ext>
            </a:extLst>
          </p:cNvPr>
          <p:cNvSpPr txBox="1"/>
          <p:nvPr/>
        </p:nvSpPr>
        <p:spPr>
          <a:xfrm>
            <a:off x="1122946" y="9867551"/>
            <a:ext cx="9946104" cy="697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Este proceso se debe realizar con cada una de las sedes declaras por el prestador en el Registro Especial de Prestadores de Servicios de Salud – REPS.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F35A251-011A-2E60-B1FE-003956B86E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413" y="3753508"/>
            <a:ext cx="9932827" cy="457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5369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C187AE-BF07-09C5-A83C-1C9D86802B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3">
            <a:extLst>
              <a:ext uri="{FF2B5EF4-FFF2-40B4-BE49-F238E27FC236}">
                <a16:creationId xmlns:a16="http://schemas.microsoft.com/office/drawing/2014/main" id="{9F96589E-153E-FEFF-5237-EBF6E4DAEA83}"/>
              </a:ext>
            </a:extLst>
          </p:cNvPr>
          <p:cNvSpPr txBox="1">
            <a:spLocks/>
          </p:cNvSpPr>
          <p:nvPr/>
        </p:nvSpPr>
        <p:spPr>
          <a:xfrm>
            <a:off x="4224757" y="1172427"/>
            <a:ext cx="4464049" cy="1987868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endParaRPr lang="es-CO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D0BBE15-9658-CBC0-BA88-E007F46656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798" y="2166361"/>
            <a:ext cx="8730254" cy="4294204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CFE6FDC1-B248-5045-40D3-7C8707C29479}"/>
              </a:ext>
            </a:extLst>
          </p:cNvPr>
          <p:cNvSpPr txBox="1"/>
          <p:nvPr/>
        </p:nvSpPr>
        <p:spPr>
          <a:xfrm>
            <a:off x="2835441" y="1598313"/>
            <a:ext cx="8265693" cy="381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</a:rPr>
              <a:t>Para imprimir: Señale ver declaración 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autoevaluación de servicios. </a:t>
            </a:r>
          </a:p>
        </p:txBody>
      </p:sp>
      <p:sp>
        <p:nvSpPr>
          <p:cNvPr id="2" name="Título 3">
            <a:extLst>
              <a:ext uri="{FF2B5EF4-FFF2-40B4-BE49-F238E27FC236}">
                <a16:creationId xmlns:a16="http://schemas.microsoft.com/office/drawing/2014/main" id="{5A45B894-2915-A3FE-7000-A7C5EB2DEAE5}"/>
              </a:ext>
            </a:extLst>
          </p:cNvPr>
          <p:cNvSpPr txBox="1">
            <a:spLocks/>
          </p:cNvSpPr>
          <p:nvPr/>
        </p:nvSpPr>
        <p:spPr>
          <a:xfrm>
            <a:off x="1897702" y="6646842"/>
            <a:ext cx="8850446" cy="7276507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Autoevaluación de las condiciones de habilitación. La autoevaluación es el mecanismo de verificación de las condiciones de habilitación establecidas en el Manual de Prestadores y de Habilitación de Servicios de Salud, que efectúa periódicamente el prestador de servicios de salud y la posterior declaración de su cumplimiento en el REPS.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 autoevaluación es un requisito en los siguientes casos: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 manera previa a la inscripción del prestador de servicios de salud y habilitación del o los servicios.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Durante el cuarto año de la vigencia de la inscripción inicial del prestador de servicios de salud y antes de su vencimiento.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Antes del vencimiento del término de renovación anual de la inscripción de que trata el artículo 10 de la presente resolución.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 manera previa al reporte de las novedades, para aquellas que señale el Manual de Inscripción de Prestadores y Habilitación de Servicios de Salud.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Cuando el prestador de servicios de salud realice la autoevaluación a los servicios y evidencie el incumplimiento de una o más condiciones de habilitación, deberá abstenerse de registrar, ofertar y prestar el servicio. Si en la autoevaluación del servicio de Radioterapia del grupo de apoyo diagnóstico y complementación terapéutica, el prestador cuenta con tecnologías que incorporan la simulación del tratamiento, no se requiere ambiente de simulación de tratamiento".</a:t>
            </a:r>
            <a:endParaRPr lang="es-CO" sz="1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466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3">
            <a:extLst>
              <a:ext uri="{FF2B5EF4-FFF2-40B4-BE49-F238E27FC236}">
                <a16:creationId xmlns:a16="http://schemas.microsoft.com/office/drawing/2014/main" id="{FB8789D9-2ACD-3342-6C5F-100E8515BEE4}"/>
              </a:ext>
            </a:extLst>
          </p:cNvPr>
          <p:cNvSpPr txBox="1">
            <a:spLocks/>
          </p:cNvSpPr>
          <p:nvPr/>
        </p:nvSpPr>
        <p:spPr>
          <a:xfrm>
            <a:off x="2411672" y="2236352"/>
            <a:ext cx="7368656" cy="195200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15000"/>
              </a:lnSpc>
              <a:spcAft>
                <a:spcPts val="1000"/>
              </a:spcAft>
              <a:defRPr sz="2400">
                <a:latin typeface="+mj-lt"/>
              </a:defRPr>
            </a:lvl1pPr>
          </a:lstStyle>
          <a:p>
            <a:r>
              <a:rPr lang="es-ES" b="1" dirty="0"/>
              <a:t>PROFESIONALES INDEPENDIENTES DE SALUD</a:t>
            </a:r>
          </a:p>
          <a:p>
            <a:pPr algn="just"/>
            <a:r>
              <a:rPr lang="es-ES" sz="2200" dirty="0">
                <a:latin typeface="Arial" panose="020B0604020202020204" pitchFamily="34" charset="0"/>
                <a:cs typeface="Arial" panose="020B0604020202020204" pitchFamily="34" charset="0"/>
              </a:rPr>
              <a:t>Pasos para realizar </a:t>
            </a:r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autoevaluación de servicios</a:t>
            </a:r>
            <a:b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para renovar la habilitación un año más.</a:t>
            </a:r>
            <a:endParaRPr lang="es-CO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b="1" dirty="0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FDD7EC64-E5AC-9426-1248-19C2C576527C}"/>
              </a:ext>
            </a:extLst>
          </p:cNvPr>
          <p:cNvSpPr txBox="1">
            <a:spLocks/>
          </p:cNvSpPr>
          <p:nvPr/>
        </p:nvSpPr>
        <p:spPr>
          <a:xfrm>
            <a:off x="1625601" y="4029520"/>
            <a:ext cx="9893299" cy="242692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1000"/>
              </a:spcAft>
            </a:pPr>
            <a:r>
              <a:rPr lang="es-E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Para realizar la </a:t>
            </a:r>
            <a:r>
              <a:rPr lang="es-E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autoevaluación</a:t>
            </a:r>
            <a:r>
              <a:rPr lang="es-E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en el Registro Especial de Prestadores de Servicios de Salud-REPS</a:t>
            </a:r>
            <a:endParaRPr lang="es-CO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Aft>
                <a:spcPts val="1000"/>
              </a:spcAft>
            </a:pPr>
            <a:r>
              <a:rPr lang="es-E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debe ingresar por el siguiente enlace:</a:t>
            </a:r>
          </a:p>
          <a:p>
            <a:pPr>
              <a:lnSpc>
                <a:spcPct val="100000"/>
              </a:lnSpc>
              <a:spcAft>
                <a:spcPts val="1000"/>
              </a:spcAft>
            </a:pPr>
            <a:r>
              <a:rPr lang="es-CO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https://prestadores.minsalud.gov.co/habilitacion/ingreso_prestadores.aspx?ets_codigo=11</a:t>
            </a:r>
            <a:endParaRPr lang="es-CO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CO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Digite usuario y contraseña.</a:t>
            </a:r>
          </a:p>
          <a:p>
            <a:pPr marL="342900" indent="-342900">
              <a:lnSpc>
                <a:spcPct val="100000"/>
              </a:lnSpc>
              <a:buAutoNum type="arabicPeriod"/>
            </a:pPr>
            <a:endParaRPr lang="es-CO" sz="1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0713860C-7328-CFF3-0DC9-3D5C4CEB958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50" t="1387" r="1912" b="2684"/>
          <a:stretch>
            <a:fillRect/>
          </a:stretch>
        </p:blipFill>
        <p:spPr>
          <a:xfrm>
            <a:off x="1624403" y="6728347"/>
            <a:ext cx="9893299" cy="427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172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A4B894-2BFA-E236-FF4B-5AD72E18DC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B49346FA-E1AF-86C4-CFA6-A0922F91EBE5}"/>
              </a:ext>
            </a:extLst>
          </p:cNvPr>
          <p:cNvSpPr txBox="1">
            <a:spLocks/>
          </p:cNvSpPr>
          <p:nvPr/>
        </p:nvSpPr>
        <p:spPr>
          <a:xfrm>
            <a:off x="283411" y="4202178"/>
            <a:ext cx="2959099" cy="1987868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endParaRPr lang="es-CO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ítulo 3">
            <a:extLst>
              <a:ext uri="{FF2B5EF4-FFF2-40B4-BE49-F238E27FC236}">
                <a16:creationId xmlns:a16="http://schemas.microsoft.com/office/drawing/2014/main" id="{AA920D20-244C-C421-B34A-FB8FE993C443}"/>
              </a:ext>
            </a:extLst>
          </p:cNvPr>
          <p:cNvSpPr txBox="1">
            <a:spLocks/>
          </p:cNvSpPr>
          <p:nvPr/>
        </p:nvSpPr>
        <p:spPr>
          <a:xfrm>
            <a:off x="2286001" y="2283614"/>
            <a:ext cx="8839200" cy="916786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CO" sz="1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 ingresar encontrará el siguiente menú en el lado  izquierdo de su pantalla. 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MX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Señale: Autoevaluación de servicios para renovar la habilitación por un (1) año mas.</a:t>
            </a:r>
            <a:endParaRPr lang="es-CO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F6203A87-A107-5863-A78D-2D701D9A36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756" y="4061932"/>
            <a:ext cx="9402487" cy="453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352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3">
            <a:extLst>
              <a:ext uri="{FF2B5EF4-FFF2-40B4-BE49-F238E27FC236}">
                <a16:creationId xmlns:a16="http://schemas.microsoft.com/office/drawing/2014/main" id="{8BF6D715-24F6-4882-6CD1-CFA68EAA4DDF}"/>
              </a:ext>
            </a:extLst>
          </p:cNvPr>
          <p:cNvSpPr txBox="1">
            <a:spLocks/>
          </p:cNvSpPr>
          <p:nvPr/>
        </p:nvSpPr>
        <p:spPr>
          <a:xfrm>
            <a:off x="853345" y="2078018"/>
            <a:ext cx="10905519" cy="4855045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 fontAlgn="base">
              <a:lnSpc>
                <a:spcPct val="100000"/>
              </a:lnSpc>
            </a:pPr>
            <a:endParaRPr lang="es-MX" sz="18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fontAlgn="base">
              <a:lnSpc>
                <a:spcPct val="100000"/>
              </a:lnSpc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Chequee la casilla correspondiente a: Seleccionar las condiciones: -Capacidad Técnico-Administrativa; - Capacitad Suficiencia Patrimonial y Financiera:</a:t>
            </a:r>
          </a:p>
          <a:p>
            <a:pPr algn="l" rtl="0" fontAlgn="base">
              <a:lnSpc>
                <a:spcPct val="100000"/>
              </a:lnSpc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l" rtl="0" fontAlgn="base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 ¿Cumple con la capacidad Técnico-Administrativa? seleccione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NO APLICA.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l" rtl="0" fontAlgn="base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 ¿Cumple con la Suficiencia Patrimonial y Financiera? seleccione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NO APLICA.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l" rtl="0" fontAlgn="base">
              <a:lnSpc>
                <a:spcPct val="100000"/>
              </a:lnSpc>
            </a:pPr>
            <a:endParaRPr lang="es-MX" sz="18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fontAlgn="base">
              <a:lnSpc>
                <a:spcPct val="100000"/>
              </a:lnSpc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Para los servicios de salud relacionados en el formulario oprima el botón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CAMBIAR 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hasta que aparezca la opción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SI 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 el campo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CUMPLE y oprima el botón GRABAR, 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como se evidencia en la siguiente imagen. </a:t>
            </a:r>
          </a:p>
          <a:p>
            <a:pPr algn="l" rtl="0" fontAlgn="base">
              <a:lnSpc>
                <a:spcPct val="100000"/>
              </a:lnSpc>
            </a:pPr>
            <a:endParaRPr lang="es-MX" sz="1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fontAlgn="base">
              <a:lnSpc>
                <a:spcPct val="100000"/>
              </a:lnSpc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Tener en cuenta que para Profesionales Independientes únicamente aplican las condiciones tecnológicas y científicas (Siete estándares de habilitación).</a:t>
            </a:r>
          </a:p>
          <a:p>
            <a:pPr algn="l" rtl="0" fontAlgn="base">
              <a:lnSpc>
                <a:spcPct val="100000"/>
              </a:lnSpc>
            </a:pPr>
            <a:endParaRPr lang="es-MX" sz="1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lnSpc>
                <a:spcPct val="100000"/>
              </a:lnSpc>
            </a:pPr>
            <a:r>
              <a:rPr lang="es-MX" sz="1800" b="1" dirty="0">
                <a:solidFill>
                  <a:srgbClr val="000000"/>
                </a:solidFill>
                <a:latin typeface="Arial" panose="020B0604020202020204" pitchFamily="34" charset="0"/>
              </a:rPr>
              <a:t>Este proceso se debe realizar con cada una de las sedes declaras por el prestador en el Registro Especial de Prestadores de Servicios de Salud – REPS.</a:t>
            </a:r>
          </a:p>
          <a:p>
            <a:pPr algn="l" rtl="0" fontAlgn="base">
              <a:lnSpc>
                <a:spcPct val="100000"/>
              </a:lnSpc>
            </a:pPr>
            <a:endParaRPr lang="es-MX" sz="18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869E0DD-EF28-EFB8-C282-4846744965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792" y="7237160"/>
            <a:ext cx="11550072" cy="5452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79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1313EC-F258-179F-F635-9CED5CEE5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A771E3AE-EB1F-910C-88F3-22992835EE59}"/>
              </a:ext>
            </a:extLst>
          </p:cNvPr>
          <p:cNvSpPr txBox="1"/>
          <p:nvPr/>
        </p:nvSpPr>
        <p:spPr>
          <a:xfrm>
            <a:off x="2190752" y="2892243"/>
            <a:ext cx="8989464" cy="697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En la casilla “Cumple” ubicada en la sección inferior, oprima el botón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Cambiar 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hasta que aparezca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SÍ 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para cada uno de los servicios que habilitará el prestador. 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EBA429A-0DF4-5D42-0E78-C673DD9105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193" y="4443812"/>
            <a:ext cx="10393023" cy="537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281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E50E6-FA62-0C0B-6665-5805A2CDF2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85EF6EB6-F6C0-B5EC-5DBA-E62C1F198559}"/>
              </a:ext>
            </a:extLst>
          </p:cNvPr>
          <p:cNvSpPr txBox="1"/>
          <p:nvPr/>
        </p:nvSpPr>
        <p:spPr>
          <a:xfrm>
            <a:off x="2562727" y="2952402"/>
            <a:ext cx="8085220" cy="697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</a:rPr>
              <a:t>O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prima el botón</a:t>
            </a:r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</a:rPr>
              <a:t> vista preliminar DECLARACIÓN AUTOEVALUACIÓN DE SERVICIOS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 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526A26BD-2BE9-8DA6-6E22-5F53FC945C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727" y="4012442"/>
            <a:ext cx="8478433" cy="501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637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FC1224-DA80-739B-6103-8D7490B4E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2AC4C5C0-2EC1-F4C6-7FCF-0297C0D6E9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7060" y="3771440"/>
            <a:ext cx="7340676" cy="5713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870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356226-3FB7-6309-9C0D-9D22814F62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748DD8F6-0746-AE9A-D143-AAD0AF662583}"/>
              </a:ext>
            </a:extLst>
          </p:cNvPr>
          <p:cNvSpPr txBox="1"/>
          <p:nvPr/>
        </p:nvSpPr>
        <p:spPr>
          <a:xfrm>
            <a:off x="2581992" y="2978428"/>
            <a:ext cx="8085220" cy="10133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</a:rPr>
              <a:t>Chequear el botón: He visualizado preliminarmente mi declaración de autoevaluación de servicios y estoy de acuerdo con el documento generado para presentar mi declaración definitiva </a:t>
            </a:r>
            <a:endParaRPr lang="es-MX" sz="18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434A371B-C910-2E2B-9B35-8EAB31D4BC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21" y="5411509"/>
            <a:ext cx="11614944" cy="85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114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BB346F-82BA-1D83-3829-0A80933584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803F9B8-AB36-1C0C-D3B2-35419B814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0852" y="2047778"/>
            <a:ext cx="7162799" cy="4407163"/>
          </a:xfrm>
          <a:prstGeom prst="rect">
            <a:avLst/>
          </a:prstGeom>
        </p:spPr>
      </p:pic>
      <p:pic>
        <p:nvPicPr>
          <p:cNvPr id="4" name="Imagen 3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181207D5-A721-0D08-DFA1-90139AA1BC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0852" y="7813509"/>
            <a:ext cx="7162799" cy="397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92908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Personalizado 3">
      <a:dk1>
        <a:srgbClr val="222A35"/>
      </a:dk1>
      <a:lt1>
        <a:sysClr val="window" lastClr="FFFFFF"/>
      </a:lt1>
      <a:dk2>
        <a:srgbClr val="44546A"/>
      </a:dk2>
      <a:lt2>
        <a:srgbClr val="E7E6E6"/>
      </a:lt2>
      <a:accent1>
        <a:srgbClr val="3E8CA4"/>
      </a:accent1>
      <a:accent2>
        <a:srgbClr val="295D6D"/>
      </a:accent2>
      <a:accent3>
        <a:srgbClr val="CB6440"/>
      </a:accent3>
      <a:accent4>
        <a:srgbClr val="7CC0D1"/>
      </a:accent4>
      <a:accent5>
        <a:srgbClr val="FFC000"/>
      </a:accent5>
      <a:accent6>
        <a:srgbClr val="79B8CC"/>
      </a:accent6>
      <a:hlink>
        <a:srgbClr val="3E8CA4"/>
      </a:hlink>
      <a:folHlink>
        <a:srgbClr val="FFFFFF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236</TotalTime>
  <Words>610</Words>
  <Application>Microsoft Office PowerPoint</Application>
  <PresentationFormat>Personalizado</PresentationFormat>
  <Paragraphs>34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4" baseType="lpstr">
      <vt:lpstr>Arial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Alice Magdeya, Rios Herrera</dc:creator>
  <cp:lastModifiedBy>Diana Patricia Grillo Turriago</cp:lastModifiedBy>
  <cp:revision>24</cp:revision>
  <dcterms:created xsi:type="dcterms:W3CDTF">2023-09-18T17:59:11Z</dcterms:created>
  <dcterms:modified xsi:type="dcterms:W3CDTF">2025-07-01T20:38:19Z</dcterms:modified>
</cp:coreProperties>
</file>