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Masters/slideMaster1.xml" ContentType="application/vnd.openxmlformats-officedocument.presentationml.slideMaster+xml"/>
  <Override PartName="/ppt/slideLayouts/slideLayout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9"/>
  </p:notesMasterIdLst>
  <p:sldIdLst>
    <p:sldId id="2145706541" r:id="rId2"/>
    <p:sldId id="2145706542" r:id="rId3"/>
    <p:sldId id="2145706547" r:id="rId4"/>
    <p:sldId id="2145706597" r:id="rId5"/>
    <p:sldId id="2145706598" r:id="rId6"/>
    <p:sldId id="2145706599" r:id="rId7"/>
    <p:sldId id="2145706601" r:id="rId8"/>
    <p:sldId id="2145706602" r:id="rId9"/>
    <p:sldId id="2145706603" r:id="rId10"/>
    <p:sldId id="2145706604" r:id="rId11"/>
    <p:sldId id="2145706558" r:id="rId12"/>
    <p:sldId id="2145706559" r:id="rId13"/>
    <p:sldId id="2145706560" r:id="rId14"/>
    <p:sldId id="2145706590" r:id="rId15"/>
    <p:sldId id="2145706565" r:id="rId16"/>
    <p:sldId id="2145706595" r:id="rId17"/>
    <p:sldId id="2145706586" r:id="rId18"/>
    <p:sldId id="2145706596" r:id="rId19"/>
    <p:sldId id="2145706567" r:id="rId20"/>
    <p:sldId id="2145706605" r:id="rId21"/>
    <p:sldId id="2145706606" r:id="rId22"/>
    <p:sldId id="2145706607" r:id="rId23"/>
    <p:sldId id="2145706608" r:id="rId24"/>
    <p:sldId id="2145706609" r:id="rId25"/>
    <p:sldId id="2145706610" r:id="rId26"/>
    <p:sldId id="2145706611" r:id="rId27"/>
    <p:sldId id="2145706576" r:id="rId28"/>
    <p:sldId id="2145706612" r:id="rId29"/>
    <p:sldId id="2145706613" r:id="rId30"/>
    <p:sldId id="2145706614" r:id="rId31"/>
    <p:sldId id="2145706615" r:id="rId32"/>
    <p:sldId id="2145706616" r:id="rId33"/>
    <p:sldId id="2145706617" r:id="rId34"/>
    <p:sldId id="2145706618" r:id="rId35"/>
    <p:sldId id="2145706619" r:id="rId36"/>
    <p:sldId id="2145706621" r:id="rId37"/>
    <p:sldId id="2145706548" r:id="rId38"/>
  </p:sldIdLst>
  <p:sldSz cx="12192000" cy="6858000"/>
  <p:notesSz cx="6858000" cy="9144000"/>
  <p:defaultTextStyle>
    <a:defPPr>
      <a:defRPr lang="en-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EAEA"/>
    <a:srgbClr val="50C0E3"/>
    <a:srgbClr val="38A9CA"/>
    <a:srgbClr val="328AA4"/>
    <a:srgbClr val="285B6A"/>
    <a:srgbClr val="72CA8B"/>
    <a:srgbClr val="725EB1"/>
    <a:srgbClr val="FB8AD8"/>
    <a:srgbClr val="FB8A60"/>
    <a:srgbClr val="E3374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15" autoAdjust="0"/>
    <p:restoredTop sz="92909" autoAdjust="0"/>
  </p:normalViewPr>
  <p:slideViewPr>
    <p:cSldViewPr snapToGrid="0">
      <p:cViewPr varScale="1">
        <p:scale>
          <a:sx n="76" d="100"/>
          <a:sy n="76" d="100"/>
        </p:scale>
        <p:origin x="806" y="6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45"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customXml" Target="../customXml/item3.xml"/><Relationship Id="rId20" Type="http://schemas.openxmlformats.org/officeDocument/2006/relationships/slide" Target="slides/slide19.xml"/><Relationship Id="rId4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O"/>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2E8E904-1C21-DB4E-A263-78898B7AB3EC}" type="datetimeFigureOut">
              <a:rPr lang="en-CO" smtClean="0"/>
              <a:t>08/29/2025</a:t>
            </a:fld>
            <a:endParaRPr lang="en-CO"/>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O"/>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O"/>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O"/>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01B790-843C-0548-8062-239BD2CF5E87}" type="slidenum">
              <a:rPr lang="en-CO" smtClean="0"/>
              <a:t>‹Nº›</a:t>
            </a:fld>
            <a:endParaRPr lang="en-CO"/>
          </a:p>
        </p:txBody>
      </p:sp>
    </p:spTree>
    <p:extLst>
      <p:ext uri="{BB962C8B-B14F-4D97-AF65-F5344CB8AC3E}">
        <p14:creationId xmlns:p14="http://schemas.microsoft.com/office/powerpoint/2010/main" val="19192966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B7F755-0E87-B438-07A8-B38109939897}"/>
              </a:ext>
            </a:extLst>
          </p:cNvPr>
          <p:cNvSpPr>
            <a:spLocks noGrp="1"/>
          </p:cNvSpPr>
          <p:nvPr>
            <p:ph type="ctrTitle" hasCustomPrompt="1"/>
          </p:nvPr>
        </p:nvSpPr>
        <p:spPr>
          <a:xfrm>
            <a:off x="1231783" y="1907526"/>
            <a:ext cx="7723531" cy="1514230"/>
          </a:xfrm>
          <a:noFill/>
          <a:ln>
            <a:noFill/>
          </a:ln>
        </p:spPr>
        <p:txBody>
          <a:bodyPr spcFirstLastPara="1" wrap="square" lIns="91425" tIns="91425" rIns="91425" bIns="91425" anchor="t" anchorCtr="0">
            <a:spAutoFit/>
          </a:bodyPr>
          <a:lstStyle>
            <a:lvl1pPr>
              <a:defRPr lang="en-CO" sz="4800" b="1">
                <a:solidFill>
                  <a:schemeClr val="lt1"/>
                </a:solidFill>
                <a:latin typeface="Aptos" panose="020B0004020202020204" pitchFamily="34" charset="0"/>
                <a:ea typeface="+mn-lt"/>
                <a:cs typeface="+mn-lt"/>
              </a:defRPr>
            </a:lvl1pPr>
          </a:lstStyle>
          <a:p>
            <a:pPr marL="0" lvl="0"/>
            <a:r>
              <a:rPr lang="en-US" dirty="0" err="1"/>
              <a:t>Título</a:t>
            </a:r>
            <a:br>
              <a:rPr lang="en-US" dirty="0"/>
            </a:br>
            <a:r>
              <a:rPr lang="en-US" dirty="0" err="1"/>
              <a:t>presentación</a:t>
            </a:r>
            <a:endParaRPr lang="en-CO" dirty="0"/>
          </a:p>
        </p:txBody>
      </p:sp>
      <p:sp>
        <p:nvSpPr>
          <p:cNvPr id="3" name="Subtitle 2">
            <a:extLst>
              <a:ext uri="{FF2B5EF4-FFF2-40B4-BE49-F238E27FC236}">
                <a16:creationId xmlns:a16="http://schemas.microsoft.com/office/drawing/2014/main" id="{D7369207-9C78-A75D-FC96-8754A3A3E931}"/>
              </a:ext>
            </a:extLst>
          </p:cNvPr>
          <p:cNvSpPr>
            <a:spLocks noGrp="1"/>
          </p:cNvSpPr>
          <p:nvPr>
            <p:ph type="subTitle" idx="1" hasCustomPrompt="1"/>
          </p:nvPr>
        </p:nvSpPr>
        <p:spPr>
          <a:xfrm>
            <a:off x="1231783" y="3502152"/>
            <a:ext cx="7723531" cy="677354"/>
          </a:xfrm>
          <a:noFill/>
          <a:ln>
            <a:noFill/>
          </a:ln>
        </p:spPr>
        <p:txBody>
          <a:bodyPr spcFirstLastPara="1" wrap="square" lIns="91425" tIns="91425" rIns="91425" bIns="91425" anchor="t" anchorCtr="0">
            <a:noAutofit/>
          </a:bodyPr>
          <a:lstStyle>
            <a:lvl1pPr marL="0" indent="0">
              <a:buNone/>
              <a:defRPr lang="en-CO" sz="2000" spc="300">
                <a:solidFill>
                  <a:schemeClr val="bg1"/>
                </a:solidFill>
                <a:ea typeface="+mn-lt"/>
                <a:cs typeface="+mn-lt"/>
              </a:defRPr>
            </a:lvl1pPr>
          </a:lstStyle>
          <a:p>
            <a:pPr marL="0" lvl="0"/>
            <a:r>
              <a:rPr lang="en-US" dirty="0" err="1"/>
              <a:t>Subtítulo</a:t>
            </a:r>
            <a:r>
              <a:rPr lang="en-US" dirty="0"/>
              <a:t> / </a:t>
            </a:r>
            <a:r>
              <a:rPr lang="en-US" dirty="0" err="1"/>
              <a:t>fecha</a:t>
            </a:r>
            <a:endParaRPr lang="en-CO" dirty="0"/>
          </a:p>
        </p:txBody>
      </p:sp>
      <p:sp>
        <p:nvSpPr>
          <p:cNvPr id="4" name="Date Placeholder 3">
            <a:extLst>
              <a:ext uri="{FF2B5EF4-FFF2-40B4-BE49-F238E27FC236}">
                <a16:creationId xmlns:a16="http://schemas.microsoft.com/office/drawing/2014/main" id="{21CB97D5-42F3-98C8-5AD5-54C166D32DB3}"/>
              </a:ext>
            </a:extLst>
          </p:cNvPr>
          <p:cNvSpPr>
            <a:spLocks noGrp="1"/>
          </p:cNvSpPr>
          <p:nvPr>
            <p:ph type="dt" sz="half" idx="10"/>
          </p:nvPr>
        </p:nvSpPr>
        <p:spPr/>
        <p:txBody>
          <a:bodyPr/>
          <a:lstStyle/>
          <a:p>
            <a:fld id="{3EDCF50D-4CD3-C241-B327-EBF77B0176DC}" type="datetimeFigureOut">
              <a:rPr lang="en-CO" smtClean="0"/>
              <a:t>08/29/2025</a:t>
            </a:fld>
            <a:endParaRPr lang="en-CO"/>
          </a:p>
        </p:txBody>
      </p:sp>
      <p:sp>
        <p:nvSpPr>
          <p:cNvPr id="5" name="Footer Placeholder 4">
            <a:extLst>
              <a:ext uri="{FF2B5EF4-FFF2-40B4-BE49-F238E27FC236}">
                <a16:creationId xmlns:a16="http://schemas.microsoft.com/office/drawing/2014/main" id="{63B063EE-25C8-349F-4DE7-7E17650D374D}"/>
              </a:ext>
            </a:extLst>
          </p:cNvPr>
          <p:cNvSpPr>
            <a:spLocks noGrp="1"/>
          </p:cNvSpPr>
          <p:nvPr>
            <p:ph type="ftr" sz="quarter" idx="11"/>
          </p:nvPr>
        </p:nvSpPr>
        <p:spPr/>
        <p:txBody>
          <a:bodyPr/>
          <a:lstStyle/>
          <a:p>
            <a:endParaRPr lang="en-CO"/>
          </a:p>
        </p:txBody>
      </p:sp>
      <p:sp>
        <p:nvSpPr>
          <p:cNvPr id="6" name="Slide Number Placeholder 5">
            <a:extLst>
              <a:ext uri="{FF2B5EF4-FFF2-40B4-BE49-F238E27FC236}">
                <a16:creationId xmlns:a16="http://schemas.microsoft.com/office/drawing/2014/main" id="{BDD45033-1EB2-1BA1-ABEE-14F18AA83899}"/>
              </a:ext>
            </a:extLst>
          </p:cNvPr>
          <p:cNvSpPr>
            <a:spLocks noGrp="1"/>
          </p:cNvSpPr>
          <p:nvPr>
            <p:ph type="sldNum" sz="quarter" idx="12"/>
          </p:nvPr>
        </p:nvSpPr>
        <p:spPr/>
        <p:txBody>
          <a:bodyPr/>
          <a:lstStyle/>
          <a:p>
            <a:fld id="{60081C85-8CFE-5842-BD33-E1BC10B9E80D}" type="slidenum">
              <a:rPr lang="en-CO" smtClean="0"/>
              <a:t>‹Nº›</a:t>
            </a:fld>
            <a:endParaRPr lang="en-CO"/>
          </a:p>
        </p:txBody>
      </p:sp>
      <p:pic>
        <p:nvPicPr>
          <p:cNvPr id="10" name="Imagen 3">
            <a:extLst>
              <a:ext uri="{FF2B5EF4-FFF2-40B4-BE49-F238E27FC236}">
                <a16:creationId xmlns:a16="http://schemas.microsoft.com/office/drawing/2014/main" id="{8F6FED09-A391-632E-E1AF-D39413FDB21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736575" y="5744658"/>
            <a:ext cx="2755777" cy="635000"/>
          </a:xfrm>
          <a:prstGeom prst="rect">
            <a:avLst/>
          </a:prstGeom>
        </p:spPr>
      </p:pic>
    </p:spTree>
    <p:extLst>
      <p:ext uri="{BB962C8B-B14F-4D97-AF65-F5344CB8AC3E}">
        <p14:creationId xmlns:p14="http://schemas.microsoft.com/office/powerpoint/2010/main" val="9024914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21CB97D5-42F3-98C8-5AD5-54C166D32DB3}"/>
              </a:ext>
            </a:extLst>
          </p:cNvPr>
          <p:cNvSpPr>
            <a:spLocks noGrp="1"/>
          </p:cNvSpPr>
          <p:nvPr>
            <p:ph type="dt" sz="half" idx="10"/>
          </p:nvPr>
        </p:nvSpPr>
        <p:spPr/>
        <p:txBody>
          <a:bodyPr/>
          <a:lstStyle/>
          <a:p>
            <a:fld id="{3EDCF50D-4CD3-C241-B327-EBF77B0176DC}" type="datetimeFigureOut">
              <a:rPr lang="en-CO" smtClean="0"/>
              <a:t>08/29/2025</a:t>
            </a:fld>
            <a:endParaRPr lang="en-CO"/>
          </a:p>
        </p:txBody>
      </p:sp>
      <p:sp>
        <p:nvSpPr>
          <p:cNvPr id="5" name="Footer Placeholder 4">
            <a:extLst>
              <a:ext uri="{FF2B5EF4-FFF2-40B4-BE49-F238E27FC236}">
                <a16:creationId xmlns:a16="http://schemas.microsoft.com/office/drawing/2014/main" id="{63B063EE-25C8-349F-4DE7-7E17650D374D}"/>
              </a:ext>
            </a:extLst>
          </p:cNvPr>
          <p:cNvSpPr>
            <a:spLocks noGrp="1"/>
          </p:cNvSpPr>
          <p:nvPr>
            <p:ph type="ftr" sz="quarter" idx="11"/>
          </p:nvPr>
        </p:nvSpPr>
        <p:spPr/>
        <p:txBody>
          <a:bodyPr/>
          <a:lstStyle/>
          <a:p>
            <a:endParaRPr lang="en-CO"/>
          </a:p>
        </p:txBody>
      </p:sp>
      <p:sp>
        <p:nvSpPr>
          <p:cNvPr id="6" name="Slide Number Placeholder 5">
            <a:extLst>
              <a:ext uri="{FF2B5EF4-FFF2-40B4-BE49-F238E27FC236}">
                <a16:creationId xmlns:a16="http://schemas.microsoft.com/office/drawing/2014/main" id="{BDD45033-1EB2-1BA1-ABEE-14F18AA83899}"/>
              </a:ext>
            </a:extLst>
          </p:cNvPr>
          <p:cNvSpPr>
            <a:spLocks noGrp="1"/>
          </p:cNvSpPr>
          <p:nvPr>
            <p:ph type="sldNum" sz="quarter" idx="12"/>
          </p:nvPr>
        </p:nvSpPr>
        <p:spPr/>
        <p:txBody>
          <a:bodyPr/>
          <a:lstStyle/>
          <a:p>
            <a:fld id="{60081C85-8CFE-5842-BD33-E1BC10B9E80D}" type="slidenum">
              <a:rPr lang="en-CO" smtClean="0"/>
              <a:t>‹Nº›</a:t>
            </a:fld>
            <a:endParaRPr lang="en-CO"/>
          </a:p>
        </p:txBody>
      </p:sp>
      <p:pic>
        <p:nvPicPr>
          <p:cNvPr id="10" name="Imagen 3">
            <a:extLst>
              <a:ext uri="{FF2B5EF4-FFF2-40B4-BE49-F238E27FC236}">
                <a16:creationId xmlns:a16="http://schemas.microsoft.com/office/drawing/2014/main" id="{8F6FED09-A391-632E-E1AF-D39413FDB21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736575" y="5744658"/>
            <a:ext cx="2755777" cy="635000"/>
          </a:xfrm>
          <a:prstGeom prst="rect">
            <a:avLst/>
          </a:prstGeom>
        </p:spPr>
      </p:pic>
      <p:sp>
        <p:nvSpPr>
          <p:cNvPr id="7" name="Google Shape;88;p13">
            <a:extLst>
              <a:ext uri="{FF2B5EF4-FFF2-40B4-BE49-F238E27FC236}">
                <a16:creationId xmlns:a16="http://schemas.microsoft.com/office/drawing/2014/main" id="{52A3E154-587D-9517-4F28-3205BFD42D8D}"/>
              </a:ext>
            </a:extLst>
          </p:cNvPr>
          <p:cNvSpPr txBox="1"/>
          <p:nvPr userDrawn="1"/>
        </p:nvSpPr>
        <p:spPr>
          <a:xfrm>
            <a:off x="1134479" y="2789289"/>
            <a:ext cx="7476122" cy="1200298"/>
          </a:xfrm>
          <a:prstGeom prst="rect">
            <a:avLst/>
          </a:prstGeom>
          <a:noFill/>
          <a:ln>
            <a:noFill/>
          </a:ln>
        </p:spPr>
        <p:txBody>
          <a:bodyPr spcFirstLastPara="1" wrap="square" lIns="91425" tIns="91425" rIns="91425" bIns="91425" anchor="t" anchorCtr="0">
            <a:spAutoFit/>
          </a:bodyPr>
          <a:lstStyle/>
          <a:p>
            <a:r>
              <a:rPr lang="es-MX" sz="6600" b="1" dirty="0">
                <a:solidFill>
                  <a:schemeClr val="lt1"/>
                </a:solidFill>
                <a:latin typeface="Aptos" panose="020B0004020202020204" pitchFamily="34" charset="0"/>
                <a:ea typeface="+mn-lt"/>
                <a:cs typeface="+mn-lt"/>
                <a:sym typeface="Oswald"/>
              </a:rPr>
              <a:t>Gracias</a:t>
            </a:r>
            <a:endParaRPr lang="es-CO" sz="6600" b="1" dirty="0">
              <a:solidFill>
                <a:schemeClr val="lt1"/>
              </a:solidFill>
              <a:latin typeface="Aptos" panose="020B0004020202020204" pitchFamily="34" charset="0"/>
              <a:ea typeface="+mn-lt"/>
              <a:cs typeface="+mn-lt"/>
              <a:sym typeface="Oswald"/>
            </a:endParaRPr>
          </a:p>
        </p:txBody>
      </p:sp>
    </p:spTree>
    <p:extLst>
      <p:ext uri="{BB962C8B-B14F-4D97-AF65-F5344CB8AC3E}">
        <p14:creationId xmlns:p14="http://schemas.microsoft.com/office/powerpoint/2010/main" val="17280316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DAFF91-C18E-55DD-37EB-5CE21940A89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O"/>
          </a:p>
        </p:txBody>
      </p:sp>
      <p:sp>
        <p:nvSpPr>
          <p:cNvPr id="3" name="Picture Placeholder 2">
            <a:extLst>
              <a:ext uri="{FF2B5EF4-FFF2-40B4-BE49-F238E27FC236}">
                <a16:creationId xmlns:a16="http://schemas.microsoft.com/office/drawing/2014/main" id="{2ED393D3-12C2-5937-F227-F0A4E0F97AA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O"/>
          </a:p>
        </p:txBody>
      </p:sp>
      <p:sp>
        <p:nvSpPr>
          <p:cNvPr id="4" name="Text Placeholder 3">
            <a:extLst>
              <a:ext uri="{FF2B5EF4-FFF2-40B4-BE49-F238E27FC236}">
                <a16:creationId xmlns:a16="http://schemas.microsoft.com/office/drawing/2014/main" id="{B1F89BED-9FF5-1AA3-84E1-B8B2FAF2421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414AC27-6A34-D907-6834-AC4E9A5D71D6}"/>
              </a:ext>
            </a:extLst>
          </p:cNvPr>
          <p:cNvSpPr>
            <a:spLocks noGrp="1"/>
          </p:cNvSpPr>
          <p:nvPr>
            <p:ph type="dt" sz="half" idx="10"/>
          </p:nvPr>
        </p:nvSpPr>
        <p:spPr/>
        <p:txBody>
          <a:bodyPr/>
          <a:lstStyle/>
          <a:p>
            <a:fld id="{3EDCF50D-4CD3-C241-B327-EBF77B0176DC}" type="datetimeFigureOut">
              <a:rPr lang="en-CO" smtClean="0"/>
              <a:t>08/29/2025</a:t>
            </a:fld>
            <a:endParaRPr lang="en-CO"/>
          </a:p>
        </p:txBody>
      </p:sp>
      <p:sp>
        <p:nvSpPr>
          <p:cNvPr id="6" name="Footer Placeholder 5">
            <a:extLst>
              <a:ext uri="{FF2B5EF4-FFF2-40B4-BE49-F238E27FC236}">
                <a16:creationId xmlns:a16="http://schemas.microsoft.com/office/drawing/2014/main" id="{48C61FA6-E3E9-9A3B-4C96-B64EDC539B2F}"/>
              </a:ext>
            </a:extLst>
          </p:cNvPr>
          <p:cNvSpPr>
            <a:spLocks noGrp="1"/>
          </p:cNvSpPr>
          <p:nvPr>
            <p:ph type="ftr" sz="quarter" idx="11"/>
          </p:nvPr>
        </p:nvSpPr>
        <p:spPr/>
        <p:txBody>
          <a:bodyPr/>
          <a:lstStyle/>
          <a:p>
            <a:endParaRPr lang="en-CO"/>
          </a:p>
        </p:txBody>
      </p:sp>
      <p:sp>
        <p:nvSpPr>
          <p:cNvPr id="7" name="Slide Number Placeholder 6">
            <a:extLst>
              <a:ext uri="{FF2B5EF4-FFF2-40B4-BE49-F238E27FC236}">
                <a16:creationId xmlns:a16="http://schemas.microsoft.com/office/drawing/2014/main" id="{0ED65CFA-5251-C603-637A-E1EA79AC61A1}"/>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41838387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8CF98-2B5F-A410-5408-F2D0671752EA}"/>
              </a:ext>
            </a:extLst>
          </p:cNvPr>
          <p:cNvSpPr>
            <a:spLocks noGrp="1"/>
          </p:cNvSpPr>
          <p:nvPr>
            <p:ph type="title"/>
          </p:nvPr>
        </p:nvSpPr>
        <p:spPr/>
        <p:txBody>
          <a:bodyPr/>
          <a:lstStyle/>
          <a:p>
            <a:r>
              <a:rPr lang="en-US"/>
              <a:t>Click to edit Master title style</a:t>
            </a:r>
            <a:endParaRPr lang="en-CO"/>
          </a:p>
        </p:txBody>
      </p:sp>
      <p:sp>
        <p:nvSpPr>
          <p:cNvPr id="3" name="Vertical Text Placeholder 2">
            <a:extLst>
              <a:ext uri="{FF2B5EF4-FFF2-40B4-BE49-F238E27FC236}">
                <a16:creationId xmlns:a16="http://schemas.microsoft.com/office/drawing/2014/main" id="{26B497F3-60AC-F5AB-C4D3-E6A2D32F545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O"/>
          </a:p>
        </p:txBody>
      </p:sp>
      <p:sp>
        <p:nvSpPr>
          <p:cNvPr id="4" name="Date Placeholder 3">
            <a:extLst>
              <a:ext uri="{FF2B5EF4-FFF2-40B4-BE49-F238E27FC236}">
                <a16:creationId xmlns:a16="http://schemas.microsoft.com/office/drawing/2014/main" id="{20D559B8-98AE-AAD1-2A04-CE7B28199DB7}"/>
              </a:ext>
            </a:extLst>
          </p:cNvPr>
          <p:cNvSpPr>
            <a:spLocks noGrp="1"/>
          </p:cNvSpPr>
          <p:nvPr>
            <p:ph type="dt" sz="half" idx="10"/>
          </p:nvPr>
        </p:nvSpPr>
        <p:spPr/>
        <p:txBody>
          <a:bodyPr/>
          <a:lstStyle/>
          <a:p>
            <a:fld id="{3EDCF50D-4CD3-C241-B327-EBF77B0176DC}" type="datetimeFigureOut">
              <a:rPr lang="en-CO" smtClean="0"/>
              <a:t>08/29/2025</a:t>
            </a:fld>
            <a:endParaRPr lang="en-CO"/>
          </a:p>
        </p:txBody>
      </p:sp>
      <p:sp>
        <p:nvSpPr>
          <p:cNvPr id="5" name="Footer Placeholder 4">
            <a:extLst>
              <a:ext uri="{FF2B5EF4-FFF2-40B4-BE49-F238E27FC236}">
                <a16:creationId xmlns:a16="http://schemas.microsoft.com/office/drawing/2014/main" id="{A4C68990-F10A-81DD-50DF-14898C3DD73B}"/>
              </a:ext>
            </a:extLst>
          </p:cNvPr>
          <p:cNvSpPr>
            <a:spLocks noGrp="1"/>
          </p:cNvSpPr>
          <p:nvPr>
            <p:ph type="ftr" sz="quarter" idx="11"/>
          </p:nvPr>
        </p:nvSpPr>
        <p:spPr/>
        <p:txBody>
          <a:bodyPr/>
          <a:lstStyle/>
          <a:p>
            <a:endParaRPr lang="en-CO"/>
          </a:p>
        </p:txBody>
      </p:sp>
      <p:sp>
        <p:nvSpPr>
          <p:cNvPr id="6" name="Slide Number Placeholder 5">
            <a:extLst>
              <a:ext uri="{FF2B5EF4-FFF2-40B4-BE49-F238E27FC236}">
                <a16:creationId xmlns:a16="http://schemas.microsoft.com/office/drawing/2014/main" id="{6762B26C-3925-E18D-2DC0-D53C59FACA7D}"/>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28702136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106DCC-5D52-1424-B90F-F9B8BA151AF7}"/>
              </a:ext>
            </a:extLst>
          </p:cNvPr>
          <p:cNvSpPr>
            <a:spLocks noGrp="1"/>
          </p:cNvSpPr>
          <p:nvPr>
            <p:ph type="title" hasCustomPrompt="1"/>
          </p:nvPr>
        </p:nvSpPr>
        <p:spPr>
          <a:xfrm>
            <a:off x="838200" y="636519"/>
            <a:ext cx="10515600" cy="510524"/>
          </a:xfrm>
          <a:noFill/>
        </p:spPr>
        <p:txBody>
          <a:bodyPr wrap="square" lIns="91440" tIns="45720" rIns="91440" bIns="45720" anchor="t">
            <a:spAutoFit/>
          </a:bodyPr>
          <a:lstStyle>
            <a:lvl1pPr>
              <a:defRPr lang="en-CO" sz="3000" b="1">
                <a:solidFill>
                  <a:srgbClr val="38A9CA"/>
                </a:solidFill>
                <a:latin typeface="Aptos" panose="020B0004020202020204" pitchFamily="34" charset="0"/>
                <a:ea typeface="+mn-ea"/>
                <a:cs typeface="Arial"/>
              </a:defRPr>
            </a:lvl1pPr>
          </a:lstStyle>
          <a:p>
            <a:pPr marL="0" lvl="0"/>
            <a:r>
              <a:rPr lang="en-US" dirty="0" err="1"/>
              <a:t>Título</a:t>
            </a:r>
            <a:r>
              <a:rPr lang="en-US" dirty="0"/>
              <a:t> </a:t>
            </a:r>
            <a:r>
              <a:rPr lang="en-US" dirty="0" err="1"/>
              <a:t>diapositiva</a:t>
            </a:r>
            <a:endParaRPr lang="en-CO" dirty="0"/>
          </a:p>
        </p:txBody>
      </p:sp>
      <p:sp>
        <p:nvSpPr>
          <p:cNvPr id="3" name="Content Placeholder 2">
            <a:extLst>
              <a:ext uri="{FF2B5EF4-FFF2-40B4-BE49-F238E27FC236}">
                <a16:creationId xmlns:a16="http://schemas.microsoft.com/office/drawing/2014/main" id="{A1F353A5-BE49-E9A0-D897-67ACC968D367}"/>
              </a:ext>
            </a:extLst>
          </p:cNvPr>
          <p:cNvSpPr>
            <a:spLocks noGrp="1"/>
          </p:cNvSpPr>
          <p:nvPr>
            <p:ph idx="1" hasCustomPrompt="1"/>
          </p:nvPr>
        </p:nvSpPr>
        <p:spPr>
          <a:xfrm>
            <a:off x="838199" y="1825625"/>
            <a:ext cx="10515599" cy="3813736"/>
          </a:xfrm>
          <a:noFill/>
        </p:spPr>
        <p:txBody>
          <a:bodyPr wrap="square" rtlCol="0">
            <a:spAutoFit/>
          </a:bodyPr>
          <a:lstStyle>
            <a:lvl1pPr marL="0" indent="0">
              <a:buNone/>
              <a:defRPr lang="en-US" sz="1600">
                <a:solidFill>
                  <a:schemeClr val="tx1">
                    <a:lumMod val="85000"/>
                    <a:lumOff val="15000"/>
                  </a:schemeClr>
                </a:solidFill>
                <a:latin typeface="Aptos" panose="020B0004020202020204" pitchFamily="34" charset="0"/>
              </a:defRPr>
            </a:lvl1pPr>
            <a:lvl2pPr>
              <a:defRPr lang="en-US" sz="1800">
                <a:solidFill>
                  <a:schemeClr val="tx1">
                    <a:lumMod val="85000"/>
                    <a:lumOff val="15000"/>
                  </a:schemeClr>
                </a:solidFill>
              </a:defRPr>
            </a:lvl2pPr>
            <a:lvl3pPr>
              <a:defRPr lang="en-US" sz="1800">
                <a:solidFill>
                  <a:schemeClr val="tx1">
                    <a:lumMod val="85000"/>
                    <a:lumOff val="15000"/>
                  </a:schemeClr>
                </a:solidFill>
              </a:defRPr>
            </a:lvl3pPr>
            <a:lvl4pPr>
              <a:defRPr lang="en-US">
                <a:solidFill>
                  <a:schemeClr val="tx1">
                    <a:lumMod val="85000"/>
                    <a:lumOff val="15000"/>
                  </a:schemeClr>
                </a:solidFill>
              </a:defRPr>
            </a:lvl4pPr>
            <a:lvl5pPr>
              <a:defRPr lang="en-CO">
                <a:solidFill>
                  <a:schemeClr val="tx1">
                    <a:lumMod val="85000"/>
                    <a:lumOff val="15000"/>
                  </a:schemeClr>
                </a:solidFill>
              </a:defRPr>
            </a:lvl5pPr>
          </a:lstStyle>
          <a:p>
            <a:pPr marL="0" lvl="0"/>
            <a:r>
              <a:rPr lang="en-US" dirty="0" err="1"/>
              <a:t>Texto</a:t>
            </a:r>
            <a:r>
              <a:rPr lang="en-US" dirty="0"/>
              <a:t> de </a:t>
            </a:r>
            <a:r>
              <a:rPr lang="en-US" dirty="0" err="1"/>
              <a:t>contenido</a:t>
            </a:r>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p:txBody>
      </p:sp>
      <p:sp>
        <p:nvSpPr>
          <p:cNvPr id="4" name="Date Placeholder 3">
            <a:extLst>
              <a:ext uri="{FF2B5EF4-FFF2-40B4-BE49-F238E27FC236}">
                <a16:creationId xmlns:a16="http://schemas.microsoft.com/office/drawing/2014/main" id="{12E33204-B4C3-4E68-4581-F8C61CD3163F}"/>
              </a:ext>
            </a:extLst>
          </p:cNvPr>
          <p:cNvSpPr>
            <a:spLocks noGrp="1"/>
          </p:cNvSpPr>
          <p:nvPr>
            <p:ph type="dt" sz="half" idx="10"/>
          </p:nvPr>
        </p:nvSpPr>
        <p:spPr/>
        <p:txBody>
          <a:bodyPr/>
          <a:lstStyle/>
          <a:p>
            <a:fld id="{3EDCF50D-4CD3-C241-B327-EBF77B0176DC}" type="datetimeFigureOut">
              <a:rPr lang="en-CO" smtClean="0"/>
              <a:t>08/29/2025</a:t>
            </a:fld>
            <a:endParaRPr lang="en-CO"/>
          </a:p>
        </p:txBody>
      </p:sp>
      <p:sp>
        <p:nvSpPr>
          <p:cNvPr id="5" name="Footer Placeholder 4">
            <a:extLst>
              <a:ext uri="{FF2B5EF4-FFF2-40B4-BE49-F238E27FC236}">
                <a16:creationId xmlns:a16="http://schemas.microsoft.com/office/drawing/2014/main" id="{FF3DADCE-2D8D-8821-022A-612ADE2242C0}"/>
              </a:ext>
            </a:extLst>
          </p:cNvPr>
          <p:cNvSpPr>
            <a:spLocks noGrp="1"/>
          </p:cNvSpPr>
          <p:nvPr>
            <p:ph type="ftr" sz="quarter" idx="11"/>
          </p:nvPr>
        </p:nvSpPr>
        <p:spPr/>
        <p:txBody>
          <a:bodyPr/>
          <a:lstStyle/>
          <a:p>
            <a:endParaRPr lang="en-CO"/>
          </a:p>
        </p:txBody>
      </p:sp>
      <p:sp>
        <p:nvSpPr>
          <p:cNvPr id="6" name="Slide Number Placeholder 5">
            <a:extLst>
              <a:ext uri="{FF2B5EF4-FFF2-40B4-BE49-F238E27FC236}">
                <a16:creationId xmlns:a16="http://schemas.microsoft.com/office/drawing/2014/main" id="{A86758DD-353E-BEE6-CE70-90DA833D1066}"/>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36830235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A322406-88E3-C9AB-9AA7-F7FE3C44E2A0}"/>
              </a:ext>
            </a:extLst>
          </p:cNvPr>
          <p:cNvSpPr>
            <a:spLocks noGrp="1"/>
          </p:cNvSpPr>
          <p:nvPr>
            <p:ph type="body" idx="1" hasCustomPrompt="1"/>
          </p:nvPr>
        </p:nvSpPr>
        <p:spPr>
          <a:xfrm>
            <a:off x="2597922" y="1865656"/>
            <a:ext cx="1668463" cy="2646878"/>
          </a:xfrm>
          <a:noFill/>
        </p:spPr>
        <p:txBody>
          <a:bodyPr wrap="square" anchor="b">
            <a:spAutoFit/>
          </a:bodyPr>
          <a:lstStyle>
            <a:lvl1pPr marL="0" indent="0" algn="r">
              <a:buNone/>
              <a:defRPr kumimoji="0" lang="en-US" sz="16600" b="0" i="0" u="none" strike="noStrike" cap="none" spc="0" normalizeH="0" baseline="0">
                <a:ln>
                  <a:noFill/>
                </a:ln>
                <a:solidFill>
                  <a:srgbClr val="285B6A"/>
                </a:solidFill>
                <a:effectLst/>
                <a:uLnTx/>
                <a:uFillTx/>
                <a:latin typeface="Aptos" panose="020B0004020202020204" pitchFamily="34" charset="0"/>
                <a:ea typeface="Calibri" panose="020F0502020204030204" pitchFamily="34" charset="0"/>
                <a:cs typeface="Times New Roman"/>
              </a:defRPr>
            </a:lvl1pPr>
          </a:lstStyle>
          <a:p>
            <a:pPr marL="228600" marR="0" lvl="0" indent="-228600" fontAlgn="auto">
              <a:lnSpc>
                <a:spcPct val="100000"/>
              </a:lnSpc>
              <a:spcBef>
                <a:spcPts val="0"/>
              </a:spcBef>
              <a:spcAft>
                <a:spcPts val="0"/>
              </a:spcAft>
              <a:buClrTx/>
              <a:buSzTx/>
              <a:tabLst/>
            </a:pPr>
            <a:r>
              <a:rPr lang="en-US" dirty="0"/>
              <a:t>1</a:t>
            </a:r>
          </a:p>
        </p:txBody>
      </p:sp>
      <p:sp>
        <p:nvSpPr>
          <p:cNvPr id="2" name="Title 1">
            <a:extLst>
              <a:ext uri="{FF2B5EF4-FFF2-40B4-BE49-F238E27FC236}">
                <a16:creationId xmlns:a16="http://schemas.microsoft.com/office/drawing/2014/main" id="{A5668003-3C4F-3C8E-892D-E772602F909A}"/>
              </a:ext>
            </a:extLst>
          </p:cNvPr>
          <p:cNvSpPr>
            <a:spLocks noGrp="1"/>
          </p:cNvSpPr>
          <p:nvPr>
            <p:ph type="title" hasCustomPrompt="1"/>
          </p:nvPr>
        </p:nvSpPr>
        <p:spPr>
          <a:xfrm>
            <a:off x="4624385" y="2511798"/>
            <a:ext cx="6623050" cy="1325563"/>
          </a:xfrm>
        </p:spPr>
        <p:txBody>
          <a:bodyPr vert="horz" lIns="91440" tIns="45720" rIns="91440" bIns="45720" rtlCol="0" anchor="ctr">
            <a:noAutofit/>
          </a:bodyPr>
          <a:lstStyle>
            <a:lvl1pPr>
              <a:defRPr kumimoji="0" lang="en-CO" sz="3600" i="0" u="none" strike="noStrike" cap="none" spc="0" normalizeH="0" baseline="0">
                <a:ln>
                  <a:noFill/>
                </a:ln>
                <a:solidFill>
                  <a:prstClr val="white"/>
                </a:solidFill>
                <a:effectLst/>
                <a:uLnTx/>
                <a:uFillTx/>
                <a:latin typeface="Arial" panose="020B0604020202020204" pitchFamily="34" charset="0"/>
                <a:ea typeface="Calibri" panose="020F0502020204030204" pitchFamily="34" charset="0"/>
                <a:cs typeface="Arial" panose="020B0604020202020204" pitchFamily="34" charset="0"/>
              </a:defRPr>
            </a:lvl1pPr>
          </a:lstStyle>
          <a:p>
            <a:pPr marL="0" marR="0" lvl="0" indent="0" fontAlgn="auto">
              <a:lnSpc>
                <a:spcPct val="100000"/>
              </a:lnSpc>
              <a:spcAft>
                <a:spcPts val="0"/>
              </a:spcAft>
              <a:buClrTx/>
              <a:buSzTx/>
              <a:buFontTx/>
              <a:tabLst/>
            </a:pPr>
            <a:r>
              <a:rPr lang="en-US" dirty="0" err="1"/>
              <a:t>Capítulo</a:t>
            </a:r>
            <a:endParaRPr lang="en-CO" dirty="0"/>
          </a:p>
        </p:txBody>
      </p:sp>
      <p:sp>
        <p:nvSpPr>
          <p:cNvPr id="4" name="Date Placeholder 3">
            <a:extLst>
              <a:ext uri="{FF2B5EF4-FFF2-40B4-BE49-F238E27FC236}">
                <a16:creationId xmlns:a16="http://schemas.microsoft.com/office/drawing/2014/main" id="{1E85C2E3-C1EE-0446-0B81-7CE2E0F58BF2}"/>
              </a:ext>
            </a:extLst>
          </p:cNvPr>
          <p:cNvSpPr>
            <a:spLocks noGrp="1"/>
          </p:cNvSpPr>
          <p:nvPr>
            <p:ph type="dt" sz="half" idx="10"/>
          </p:nvPr>
        </p:nvSpPr>
        <p:spPr/>
        <p:txBody>
          <a:bodyPr/>
          <a:lstStyle/>
          <a:p>
            <a:fld id="{3EDCF50D-4CD3-C241-B327-EBF77B0176DC}" type="datetimeFigureOut">
              <a:rPr lang="en-CO" smtClean="0"/>
              <a:t>08/29/2025</a:t>
            </a:fld>
            <a:endParaRPr lang="en-CO"/>
          </a:p>
        </p:txBody>
      </p:sp>
      <p:sp>
        <p:nvSpPr>
          <p:cNvPr id="5" name="Footer Placeholder 4">
            <a:extLst>
              <a:ext uri="{FF2B5EF4-FFF2-40B4-BE49-F238E27FC236}">
                <a16:creationId xmlns:a16="http://schemas.microsoft.com/office/drawing/2014/main" id="{EE5949FA-9B0B-468E-E84E-3B3154D64223}"/>
              </a:ext>
            </a:extLst>
          </p:cNvPr>
          <p:cNvSpPr>
            <a:spLocks noGrp="1"/>
          </p:cNvSpPr>
          <p:nvPr>
            <p:ph type="ftr" sz="quarter" idx="11"/>
          </p:nvPr>
        </p:nvSpPr>
        <p:spPr/>
        <p:txBody>
          <a:bodyPr/>
          <a:lstStyle/>
          <a:p>
            <a:endParaRPr lang="en-CO"/>
          </a:p>
        </p:txBody>
      </p:sp>
      <p:sp>
        <p:nvSpPr>
          <p:cNvPr id="6" name="Slide Number Placeholder 5">
            <a:extLst>
              <a:ext uri="{FF2B5EF4-FFF2-40B4-BE49-F238E27FC236}">
                <a16:creationId xmlns:a16="http://schemas.microsoft.com/office/drawing/2014/main" id="{15499B25-4809-3138-E1A1-88685F505031}"/>
              </a:ext>
            </a:extLst>
          </p:cNvPr>
          <p:cNvSpPr>
            <a:spLocks noGrp="1"/>
          </p:cNvSpPr>
          <p:nvPr>
            <p:ph type="sldNum" sz="quarter" idx="12"/>
          </p:nvPr>
        </p:nvSpPr>
        <p:spPr/>
        <p:txBody>
          <a:bodyPr/>
          <a:lstStyle/>
          <a:p>
            <a:fld id="{60081C85-8CFE-5842-BD33-E1BC10B9E80D}" type="slidenum">
              <a:rPr lang="en-CO" smtClean="0"/>
              <a:t>‹Nº›</a:t>
            </a:fld>
            <a:endParaRPr lang="en-CO"/>
          </a:p>
        </p:txBody>
      </p:sp>
      <p:cxnSp>
        <p:nvCxnSpPr>
          <p:cNvPr id="7" name="Straight Connector 6">
            <a:extLst>
              <a:ext uri="{FF2B5EF4-FFF2-40B4-BE49-F238E27FC236}">
                <a16:creationId xmlns:a16="http://schemas.microsoft.com/office/drawing/2014/main" id="{CC839CA3-0EDE-1974-CD92-F099DD6BFF95}"/>
              </a:ext>
            </a:extLst>
          </p:cNvPr>
          <p:cNvCxnSpPr>
            <a:cxnSpLocks/>
          </p:cNvCxnSpPr>
          <p:nvPr userDrawn="1"/>
        </p:nvCxnSpPr>
        <p:spPr>
          <a:xfrm>
            <a:off x="4294961" y="2411682"/>
            <a:ext cx="9584" cy="1554827"/>
          </a:xfrm>
          <a:prstGeom prst="line">
            <a:avLst/>
          </a:prstGeom>
          <a:ln>
            <a:solidFill>
              <a:srgbClr val="285B6A"/>
            </a:solidFill>
            <a:prstDash val="solid"/>
          </a:ln>
        </p:spPr>
        <p:style>
          <a:lnRef idx="2">
            <a:schemeClr val="accent1"/>
          </a:lnRef>
          <a:fillRef idx="0">
            <a:schemeClr val="accent1"/>
          </a:fillRef>
          <a:effectRef idx="1">
            <a:schemeClr val="accent1"/>
          </a:effectRef>
          <a:fontRef idx="minor">
            <a:schemeClr val="tx1"/>
          </a:fontRef>
        </p:style>
      </p:cxnSp>
      <p:pic>
        <p:nvPicPr>
          <p:cNvPr id="10" name="Imagen 3">
            <a:extLst>
              <a:ext uri="{FF2B5EF4-FFF2-40B4-BE49-F238E27FC236}">
                <a16:creationId xmlns:a16="http://schemas.microsoft.com/office/drawing/2014/main" id="{D7892C39-A9C5-F747-FA95-4934D789DD6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493812" y="5887208"/>
            <a:ext cx="2160000" cy="497718"/>
          </a:xfrm>
          <a:prstGeom prst="rect">
            <a:avLst/>
          </a:prstGeom>
        </p:spPr>
      </p:pic>
    </p:spTree>
    <p:extLst>
      <p:ext uri="{BB962C8B-B14F-4D97-AF65-F5344CB8AC3E}">
        <p14:creationId xmlns:p14="http://schemas.microsoft.com/office/powerpoint/2010/main" val="33322926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1">
          <a:blip r:embed="rId2" cstate="hq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39602F-A87B-A54C-0190-F328E3DB7F5F}"/>
              </a:ext>
            </a:extLst>
          </p:cNvPr>
          <p:cNvSpPr>
            <a:spLocks noGrp="1"/>
          </p:cNvSpPr>
          <p:nvPr>
            <p:ph type="title" hasCustomPrompt="1"/>
          </p:nvPr>
        </p:nvSpPr>
        <p:spPr/>
        <p:txBody>
          <a:bodyPr/>
          <a:lstStyle/>
          <a:p>
            <a:r>
              <a:rPr lang="en-US" dirty="0" err="1"/>
              <a:t>Título</a:t>
            </a:r>
            <a:r>
              <a:rPr lang="en-US" dirty="0"/>
              <a:t> </a:t>
            </a:r>
            <a:r>
              <a:rPr lang="en-US" dirty="0" err="1"/>
              <a:t>diapositiva</a:t>
            </a:r>
            <a:endParaRPr lang="en-CO" dirty="0"/>
          </a:p>
        </p:txBody>
      </p:sp>
      <p:sp>
        <p:nvSpPr>
          <p:cNvPr id="3" name="Content Placeholder 2">
            <a:extLst>
              <a:ext uri="{FF2B5EF4-FFF2-40B4-BE49-F238E27FC236}">
                <a16:creationId xmlns:a16="http://schemas.microsoft.com/office/drawing/2014/main" id="{66068CF7-AF95-C31B-50AF-78C418D9FE83}"/>
              </a:ext>
            </a:extLst>
          </p:cNvPr>
          <p:cNvSpPr>
            <a:spLocks noGrp="1"/>
          </p:cNvSpPr>
          <p:nvPr>
            <p:ph sz="half" idx="1"/>
          </p:nvPr>
        </p:nvSpPr>
        <p:spPr>
          <a:xfrm>
            <a:off x="838200" y="1825625"/>
            <a:ext cx="5181600" cy="3960813"/>
          </a:xfrm>
        </p:spPr>
        <p:txBody>
          <a:bodyPr>
            <a:normAutofit/>
          </a:bodyPr>
          <a:lstStyle>
            <a:lvl1pPr>
              <a:defRPr sz="2000"/>
            </a:lvl1pPr>
            <a:lvl2pPr>
              <a:defRPr sz="18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O" dirty="0"/>
          </a:p>
        </p:txBody>
      </p:sp>
      <p:sp>
        <p:nvSpPr>
          <p:cNvPr id="4" name="Content Placeholder 3">
            <a:extLst>
              <a:ext uri="{FF2B5EF4-FFF2-40B4-BE49-F238E27FC236}">
                <a16:creationId xmlns:a16="http://schemas.microsoft.com/office/drawing/2014/main" id="{E4BC424D-D45B-84E0-F4AD-8C58B5B7C3F6}"/>
              </a:ext>
            </a:extLst>
          </p:cNvPr>
          <p:cNvSpPr>
            <a:spLocks noGrp="1"/>
          </p:cNvSpPr>
          <p:nvPr>
            <p:ph sz="half" idx="2"/>
          </p:nvPr>
        </p:nvSpPr>
        <p:spPr>
          <a:xfrm>
            <a:off x="6172200" y="1825625"/>
            <a:ext cx="5181600" cy="3960813"/>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O"/>
          </a:p>
        </p:txBody>
      </p:sp>
      <p:sp>
        <p:nvSpPr>
          <p:cNvPr id="5" name="Date Placeholder 4">
            <a:extLst>
              <a:ext uri="{FF2B5EF4-FFF2-40B4-BE49-F238E27FC236}">
                <a16:creationId xmlns:a16="http://schemas.microsoft.com/office/drawing/2014/main" id="{D868D7BB-91FE-7A82-2FF3-7D28A596AFFE}"/>
              </a:ext>
            </a:extLst>
          </p:cNvPr>
          <p:cNvSpPr>
            <a:spLocks noGrp="1"/>
          </p:cNvSpPr>
          <p:nvPr>
            <p:ph type="dt" sz="half" idx="10"/>
          </p:nvPr>
        </p:nvSpPr>
        <p:spPr/>
        <p:txBody>
          <a:bodyPr/>
          <a:lstStyle/>
          <a:p>
            <a:fld id="{3EDCF50D-4CD3-C241-B327-EBF77B0176DC}" type="datetimeFigureOut">
              <a:rPr lang="en-CO" smtClean="0"/>
              <a:t>08/29/2025</a:t>
            </a:fld>
            <a:endParaRPr lang="en-CO"/>
          </a:p>
        </p:txBody>
      </p:sp>
      <p:sp>
        <p:nvSpPr>
          <p:cNvPr id="6" name="Footer Placeholder 5">
            <a:extLst>
              <a:ext uri="{FF2B5EF4-FFF2-40B4-BE49-F238E27FC236}">
                <a16:creationId xmlns:a16="http://schemas.microsoft.com/office/drawing/2014/main" id="{B131AB3A-342C-3853-4969-6DE0DC7C69C3}"/>
              </a:ext>
            </a:extLst>
          </p:cNvPr>
          <p:cNvSpPr>
            <a:spLocks noGrp="1"/>
          </p:cNvSpPr>
          <p:nvPr>
            <p:ph type="ftr" sz="quarter" idx="11"/>
          </p:nvPr>
        </p:nvSpPr>
        <p:spPr/>
        <p:txBody>
          <a:bodyPr/>
          <a:lstStyle/>
          <a:p>
            <a:endParaRPr lang="en-CO"/>
          </a:p>
        </p:txBody>
      </p:sp>
      <p:sp>
        <p:nvSpPr>
          <p:cNvPr id="7" name="Slide Number Placeholder 6">
            <a:extLst>
              <a:ext uri="{FF2B5EF4-FFF2-40B4-BE49-F238E27FC236}">
                <a16:creationId xmlns:a16="http://schemas.microsoft.com/office/drawing/2014/main" id="{C35FCD62-59C6-F018-2580-07300CB85F8B}"/>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29841518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ADEC00-4542-E6E4-67ED-FF02BD07492B}"/>
              </a:ext>
            </a:extLst>
          </p:cNvPr>
          <p:cNvSpPr>
            <a:spLocks noGrp="1"/>
          </p:cNvSpPr>
          <p:nvPr>
            <p:ph type="title" hasCustomPrompt="1"/>
          </p:nvPr>
        </p:nvSpPr>
        <p:spPr>
          <a:xfrm>
            <a:off x="839788" y="668337"/>
            <a:ext cx="10515600" cy="510524"/>
          </a:xfrm>
        </p:spPr>
        <p:txBody>
          <a:bodyPr anchor="ctr"/>
          <a:lstStyle/>
          <a:p>
            <a:r>
              <a:rPr lang="en-US" dirty="0" err="1"/>
              <a:t>Título</a:t>
            </a:r>
            <a:r>
              <a:rPr lang="en-US" dirty="0"/>
              <a:t> </a:t>
            </a:r>
            <a:r>
              <a:rPr lang="en-US" dirty="0" err="1"/>
              <a:t>diapositiva</a:t>
            </a:r>
            <a:endParaRPr lang="en-CO" dirty="0"/>
          </a:p>
        </p:txBody>
      </p:sp>
      <p:sp>
        <p:nvSpPr>
          <p:cNvPr id="3" name="Text Placeholder 2">
            <a:extLst>
              <a:ext uri="{FF2B5EF4-FFF2-40B4-BE49-F238E27FC236}">
                <a16:creationId xmlns:a16="http://schemas.microsoft.com/office/drawing/2014/main" id="{218A26A2-0DF2-9403-584C-D9ACA5BBB277}"/>
              </a:ext>
            </a:extLst>
          </p:cNvPr>
          <p:cNvSpPr>
            <a:spLocks noGrp="1"/>
          </p:cNvSpPr>
          <p:nvPr>
            <p:ph type="body" idx="1" hasCustomPrompt="1"/>
          </p:nvPr>
        </p:nvSpPr>
        <p:spPr>
          <a:xfrm>
            <a:off x="839788" y="1681163"/>
            <a:ext cx="5157787" cy="823912"/>
          </a:xfrm>
        </p:spPr>
        <p:txBody>
          <a:bodyPr anchor="b"/>
          <a:lstStyle>
            <a:lvl1pPr marL="0" indent="0">
              <a:buNone/>
              <a:defRPr sz="2600" b="1">
                <a:solidFill>
                  <a:srgbClr val="328AA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err="1"/>
              <a:t>Subítulo</a:t>
            </a:r>
            <a:endParaRPr lang="en-US" dirty="0"/>
          </a:p>
        </p:txBody>
      </p:sp>
      <p:sp>
        <p:nvSpPr>
          <p:cNvPr id="4" name="Content Placeholder 3">
            <a:extLst>
              <a:ext uri="{FF2B5EF4-FFF2-40B4-BE49-F238E27FC236}">
                <a16:creationId xmlns:a16="http://schemas.microsoft.com/office/drawing/2014/main" id="{424D7366-F8DD-5C72-0CBC-60C3A4464EC8}"/>
              </a:ext>
            </a:extLst>
          </p:cNvPr>
          <p:cNvSpPr>
            <a:spLocks noGrp="1"/>
          </p:cNvSpPr>
          <p:nvPr>
            <p:ph sz="half" idx="2"/>
          </p:nvPr>
        </p:nvSpPr>
        <p:spPr>
          <a:xfrm>
            <a:off x="839788" y="2519363"/>
            <a:ext cx="5157787" cy="3267075"/>
          </a:xfrm>
        </p:spPr>
        <p:txBody>
          <a:bodyPr>
            <a:normAutofit/>
          </a:bodyPr>
          <a:lstStyle>
            <a:lvl1pPr>
              <a:defRPr sz="2000"/>
            </a:lvl1pPr>
            <a:lvl2pPr>
              <a:defRPr sz="18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O" dirty="0"/>
          </a:p>
        </p:txBody>
      </p:sp>
      <p:sp>
        <p:nvSpPr>
          <p:cNvPr id="5" name="Text Placeholder 4">
            <a:extLst>
              <a:ext uri="{FF2B5EF4-FFF2-40B4-BE49-F238E27FC236}">
                <a16:creationId xmlns:a16="http://schemas.microsoft.com/office/drawing/2014/main" id="{FAAAE30C-D2A0-1738-7241-C8F877878C03}"/>
              </a:ext>
            </a:extLst>
          </p:cNvPr>
          <p:cNvSpPr>
            <a:spLocks noGrp="1"/>
          </p:cNvSpPr>
          <p:nvPr>
            <p:ph type="body" sz="quarter" idx="3" hasCustomPrompt="1"/>
          </p:nvPr>
        </p:nvSpPr>
        <p:spPr>
          <a:xfrm>
            <a:off x="6172200" y="1681163"/>
            <a:ext cx="5183188" cy="823912"/>
          </a:xfrm>
        </p:spPr>
        <p:txBody>
          <a:bodyPr anchor="b">
            <a:normAutofit/>
          </a:bodyPr>
          <a:lstStyle>
            <a:lvl1pPr marL="0" indent="0">
              <a:buNone/>
              <a:defRPr sz="2600" b="1">
                <a:solidFill>
                  <a:srgbClr val="328AA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err="1"/>
              <a:t>Subtítulo</a:t>
            </a:r>
            <a:endParaRPr lang="en-US" dirty="0"/>
          </a:p>
        </p:txBody>
      </p:sp>
      <p:sp>
        <p:nvSpPr>
          <p:cNvPr id="6" name="Content Placeholder 5">
            <a:extLst>
              <a:ext uri="{FF2B5EF4-FFF2-40B4-BE49-F238E27FC236}">
                <a16:creationId xmlns:a16="http://schemas.microsoft.com/office/drawing/2014/main" id="{C2AD89B6-1B48-3897-F106-A05C561C3450}"/>
              </a:ext>
            </a:extLst>
          </p:cNvPr>
          <p:cNvSpPr>
            <a:spLocks noGrp="1"/>
          </p:cNvSpPr>
          <p:nvPr>
            <p:ph sz="quarter" idx="4"/>
          </p:nvPr>
        </p:nvSpPr>
        <p:spPr>
          <a:xfrm>
            <a:off x="6172200" y="2519363"/>
            <a:ext cx="5183188" cy="3267075"/>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O"/>
          </a:p>
        </p:txBody>
      </p:sp>
      <p:sp>
        <p:nvSpPr>
          <p:cNvPr id="7" name="Date Placeholder 6">
            <a:extLst>
              <a:ext uri="{FF2B5EF4-FFF2-40B4-BE49-F238E27FC236}">
                <a16:creationId xmlns:a16="http://schemas.microsoft.com/office/drawing/2014/main" id="{DBA5FE28-0172-18B7-57B7-7C7476CD53DA}"/>
              </a:ext>
            </a:extLst>
          </p:cNvPr>
          <p:cNvSpPr>
            <a:spLocks noGrp="1"/>
          </p:cNvSpPr>
          <p:nvPr>
            <p:ph type="dt" sz="half" idx="10"/>
          </p:nvPr>
        </p:nvSpPr>
        <p:spPr/>
        <p:txBody>
          <a:bodyPr/>
          <a:lstStyle/>
          <a:p>
            <a:fld id="{3EDCF50D-4CD3-C241-B327-EBF77B0176DC}" type="datetimeFigureOut">
              <a:rPr lang="en-CO" smtClean="0"/>
              <a:t>08/29/2025</a:t>
            </a:fld>
            <a:endParaRPr lang="en-CO"/>
          </a:p>
        </p:txBody>
      </p:sp>
      <p:sp>
        <p:nvSpPr>
          <p:cNvPr id="8" name="Footer Placeholder 7">
            <a:extLst>
              <a:ext uri="{FF2B5EF4-FFF2-40B4-BE49-F238E27FC236}">
                <a16:creationId xmlns:a16="http://schemas.microsoft.com/office/drawing/2014/main" id="{170899A4-C0C7-4E64-C945-157D98B622D6}"/>
              </a:ext>
            </a:extLst>
          </p:cNvPr>
          <p:cNvSpPr>
            <a:spLocks noGrp="1"/>
          </p:cNvSpPr>
          <p:nvPr>
            <p:ph type="ftr" sz="quarter" idx="11"/>
          </p:nvPr>
        </p:nvSpPr>
        <p:spPr/>
        <p:txBody>
          <a:bodyPr/>
          <a:lstStyle/>
          <a:p>
            <a:endParaRPr lang="en-CO"/>
          </a:p>
        </p:txBody>
      </p:sp>
      <p:sp>
        <p:nvSpPr>
          <p:cNvPr id="9" name="Slide Number Placeholder 8">
            <a:extLst>
              <a:ext uri="{FF2B5EF4-FFF2-40B4-BE49-F238E27FC236}">
                <a16:creationId xmlns:a16="http://schemas.microsoft.com/office/drawing/2014/main" id="{E4D1B72D-D000-45E9-F55E-FB547D7F1FF1}"/>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16017069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1">
          <a:blip r:embed="rId2" cstate="hq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9B52D0-8972-03AE-37CD-73F26C68C6B3}"/>
              </a:ext>
            </a:extLst>
          </p:cNvPr>
          <p:cNvSpPr>
            <a:spLocks noGrp="1"/>
          </p:cNvSpPr>
          <p:nvPr>
            <p:ph type="title" hasCustomPrompt="1"/>
          </p:nvPr>
        </p:nvSpPr>
        <p:spPr/>
        <p:txBody>
          <a:bodyPr/>
          <a:lstStyle/>
          <a:p>
            <a:r>
              <a:rPr lang="en-US" dirty="0" err="1"/>
              <a:t>Título</a:t>
            </a:r>
            <a:r>
              <a:rPr lang="en-US" dirty="0"/>
              <a:t> </a:t>
            </a:r>
            <a:r>
              <a:rPr lang="en-US" dirty="0" err="1"/>
              <a:t>diapositiva</a:t>
            </a:r>
            <a:endParaRPr lang="en-CO" dirty="0"/>
          </a:p>
        </p:txBody>
      </p:sp>
      <p:sp>
        <p:nvSpPr>
          <p:cNvPr id="3" name="Date Placeholder 2">
            <a:extLst>
              <a:ext uri="{FF2B5EF4-FFF2-40B4-BE49-F238E27FC236}">
                <a16:creationId xmlns:a16="http://schemas.microsoft.com/office/drawing/2014/main" id="{04D3363A-F4AE-5DF5-C8A2-D4B0350821B8}"/>
              </a:ext>
            </a:extLst>
          </p:cNvPr>
          <p:cNvSpPr>
            <a:spLocks noGrp="1"/>
          </p:cNvSpPr>
          <p:nvPr>
            <p:ph type="dt" sz="half" idx="10"/>
          </p:nvPr>
        </p:nvSpPr>
        <p:spPr/>
        <p:txBody>
          <a:bodyPr/>
          <a:lstStyle/>
          <a:p>
            <a:fld id="{3EDCF50D-4CD3-C241-B327-EBF77B0176DC}" type="datetimeFigureOut">
              <a:rPr lang="en-CO" smtClean="0"/>
              <a:t>08/29/2025</a:t>
            </a:fld>
            <a:endParaRPr lang="en-CO"/>
          </a:p>
        </p:txBody>
      </p:sp>
      <p:sp>
        <p:nvSpPr>
          <p:cNvPr id="4" name="Footer Placeholder 3">
            <a:extLst>
              <a:ext uri="{FF2B5EF4-FFF2-40B4-BE49-F238E27FC236}">
                <a16:creationId xmlns:a16="http://schemas.microsoft.com/office/drawing/2014/main" id="{1F74FE41-74BF-9B22-FFB8-D212CF992D77}"/>
              </a:ext>
            </a:extLst>
          </p:cNvPr>
          <p:cNvSpPr>
            <a:spLocks noGrp="1"/>
          </p:cNvSpPr>
          <p:nvPr>
            <p:ph type="ftr" sz="quarter" idx="11"/>
          </p:nvPr>
        </p:nvSpPr>
        <p:spPr/>
        <p:txBody>
          <a:bodyPr/>
          <a:lstStyle/>
          <a:p>
            <a:endParaRPr lang="en-CO"/>
          </a:p>
        </p:txBody>
      </p:sp>
      <p:sp>
        <p:nvSpPr>
          <p:cNvPr id="5" name="Slide Number Placeholder 4">
            <a:extLst>
              <a:ext uri="{FF2B5EF4-FFF2-40B4-BE49-F238E27FC236}">
                <a16:creationId xmlns:a16="http://schemas.microsoft.com/office/drawing/2014/main" id="{45E549BF-0EC7-0E44-350A-621AEC7BF2F9}"/>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18101634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ED205B0-8E1F-56F0-03F9-4ECA1ACC7163}"/>
              </a:ext>
            </a:extLst>
          </p:cNvPr>
          <p:cNvSpPr>
            <a:spLocks noGrp="1"/>
          </p:cNvSpPr>
          <p:nvPr>
            <p:ph type="dt" sz="half" idx="10"/>
          </p:nvPr>
        </p:nvSpPr>
        <p:spPr/>
        <p:txBody>
          <a:bodyPr/>
          <a:lstStyle/>
          <a:p>
            <a:fld id="{3EDCF50D-4CD3-C241-B327-EBF77B0176DC}" type="datetimeFigureOut">
              <a:rPr lang="en-CO" smtClean="0"/>
              <a:t>08/29/2025</a:t>
            </a:fld>
            <a:endParaRPr lang="en-CO"/>
          </a:p>
        </p:txBody>
      </p:sp>
      <p:sp>
        <p:nvSpPr>
          <p:cNvPr id="3" name="Footer Placeholder 2">
            <a:extLst>
              <a:ext uri="{FF2B5EF4-FFF2-40B4-BE49-F238E27FC236}">
                <a16:creationId xmlns:a16="http://schemas.microsoft.com/office/drawing/2014/main" id="{EBE942CD-2CAC-0F4F-F1D9-0931EDED1629}"/>
              </a:ext>
            </a:extLst>
          </p:cNvPr>
          <p:cNvSpPr>
            <a:spLocks noGrp="1"/>
          </p:cNvSpPr>
          <p:nvPr>
            <p:ph type="ftr" sz="quarter" idx="11"/>
          </p:nvPr>
        </p:nvSpPr>
        <p:spPr/>
        <p:txBody>
          <a:bodyPr/>
          <a:lstStyle/>
          <a:p>
            <a:endParaRPr lang="en-CO"/>
          </a:p>
        </p:txBody>
      </p:sp>
      <p:sp>
        <p:nvSpPr>
          <p:cNvPr id="4" name="Slide Number Placeholder 3">
            <a:extLst>
              <a:ext uri="{FF2B5EF4-FFF2-40B4-BE49-F238E27FC236}">
                <a16:creationId xmlns:a16="http://schemas.microsoft.com/office/drawing/2014/main" id="{84A7A6D4-B81F-6A50-FABE-DFAAD3410523}"/>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2395861917"/>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ED205B0-8E1F-56F0-03F9-4ECA1ACC7163}"/>
              </a:ext>
            </a:extLst>
          </p:cNvPr>
          <p:cNvSpPr>
            <a:spLocks noGrp="1"/>
          </p:cNvSpPr>
          <p:nvPr>
            <p:ph type="dt" sz="half" idx="10"/>
          </p:nvPr>
        </p:nvSpPr>
        <p:spPr/>
        <p:txBody>
          <a:bodyPr/>
          <a:lstStyle/>
          <a:p>
            <a:fld id="{3EDCF50D-4CD3-C241-B327-EBF77B0176DC}" type="datetimeFigureOut">
              <a:rPr lang="en-CO" smtClean="0"/>
              <a:t>08/29/2025</a:t>
            </a:fld>
            <a:endParaRPr lang="en-CO"/>
          </a:p>
        </p:txBody>
      </p:sp>
      <p:sp>
        <p:nvSpPr>
          <p:cNvPr id="3" name="Footer Placeholder 2">
            <a:extLst>
              <a:ext uri="{FF2B5EF4-FFF2-40B4-BE49-F238E27FC236}">
                <a16:creationId xmlns:a16="http://schemas.microsoft.com/office/drawing/2014/main" id="{EBE942CD-2CAC-0F4F-F1D9-0931EDED1629}"/>
              </a:ext>
            </a:extLst>
          </p:cNvPr>
          <p:cNvSpPr>
            <a:spLocks noGrp="1"/>
          </p:cNvSpPr>
          <p:nvPr>
            <p:ph type="ftr" sz="quarter" idx="11"/>
          </p:nvPr>
        </p:nvSpPr>
        <p:spPr/>
        <p:txBody>
          <a:bodyPr/>
          <a:lstStyle/>
          <a:p>
            <a:endParaRPr lang="en-CO"/>
          </a:p>
        </p:txBody>
      </p:sp>
      <p:sp>
        <p:nvSpPr>
          <p:cNvPr id="4" name="Slide Number Placeholder 3">
            <a:extLst>
              <a:ext uri="{FF2B5EF4-FFF2-40B4-BE49-F238E27FC236}">
                <a16:creationId xmlns:a16="http://schemas.microsoft.com/office/drawing/2014/main" id="{84A7A6D4-B81F-6A50-FABE-DFAAD3410523}"/>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2739111538"/>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331CD72A-EC0F-4368-5813-9F7A2EC2C359}"/>
              </a:ext>
            </a:extLst>
          </p:cNvPr>
          <p:cNvSpPr/>
          <p:nvPr userDrawn="1"/>
        </p:nvSpPr>
        <p:spPr>
          <a:xfrm rot="10800000">
            <a:off x="6377384" y="0"/>
            <a:ext cx="5848350" cy="6356350"/>
          </a:xfrm>
          <a:prstGeom prst="round1Rect">
            <a:avLst>
              <a:gd name="adj" fmla="val 19984"/>
            </a:avLst>
          </a:prstGeom>
          <a:solidFill>
            <a:srgbClr val="328AA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CO"/>
          </a:p>
        </p:txBody>
      </p:sp>
      <p:sp>
        <p:nvSpPr>
          <p:cNvPr id="2" name="Title 1">
            <a:extLst>
              <a:ext uri="{FF2B5EF4-FFF2-40B4-BE49-F238E27FC236}">
                <a16:creationId xmlns:a16="http://schemas.microsoft.com/office/drawing/2014/main" id="{546D414D-617A-F96E-2162-F65798893864}"/>
              </a:ext>
            </a:extLst>
          </p:cNvPr>
          <p:cNvSpPr>
            <a:spLocks noGrp="1"/>
          </p:cNvSpPr>
          <p:nvPr>
            <p:ph type="title" hasCustomPrompt="1"/>
          </p:nvPr>
        </p:nvSpPr>
        <p:spPr>
          <a:xfrm>
            <a:off x="839788" y="590296"/>
            <a:ext cx="4989512" cy="538417"/>
          </a:xfrm>
        </p:spPr>
        <p:txBody>
          <a:bodyPr anchor="b"/>
          <a:lstStyle>
            <a:lvl1pPr>
              <a:defRPr sz="3200"/>
            </a:lvl1pPr>
          </a:lstStyle>
          <a:p>
            <a:r>
              <a:rPr lang="en-US" dirty="0" err="1"/>
              <a:t>Título</a:t>
            </a:r>
            <a:r>
              <a:rPr lang="en-US" dirty="0"/>
              <a:t> </a:t>
            </a:r>
            <a:r>
              <a:rPr lang="en-US" dirty="0" err="1"/>
              <a:t>diapositiva</a:t>
            </a:r>
            <a:endParaRPr lang="en-CO" dirty="0"/>
          </a:p>
        </p:txBody>
      </p:sp>
      <p:sp>
        <p:nvSpPr>
          <p:cNvPr id="4" name="Text Placeholder 3">
            <a:extLst>
              <a:ext uri="{FF2B5EF4-FFF2-40B4-BE49-F238E27FC236}">
                <a16:creationId xmlns:a16="http://schemas.microsoft.com/office/drawing/2014/main" id="{8B4D597A-3D60-9E8A-09F5-05E8816481F4}"/>
              </a:ext>
            </a:extLst>
          </p:cNvPr>
          <p:cNvSpPr>
            <a:spLocks noGrp="1"/>
          </p:cNvSpPr>
          <p:nvPr>
            <p:ph type="body" sz="half" idx="2" hasCustomPrompt="1"/>
          </p:nvPr>
        </p:nvSpPr>
        <p:spPr>
          <a:xfrm>
            <a:off x="839788" y="1843088"/>
            <a:ext cx="4989512" cy="3900487"/>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err="1"/>
              <a:t>Contenido</a:t>
            </a:r>
            <a:endParaRPr lang="en-US" dirty="0"/>
          </a:p>
        </p:txBody>
      </p:sp>
      <p:sp>
        <p:nvSpPr>
          <p:cNvPr id="5" name="Date Placeholder 4">
            <a:extLst>
              <a:ext uri="{FF2B5EF4-FFF2-40B4-BE49-F238E27FC236}">
                <a16:creationId xmlns:a16="http://schemas.microsoft.com/office/drawing/2014/main" id="{74467128-D74A-8D3F-9664-C9C69710A9AE}"/>
              </a:ext>
            </a:extLst>
          </p:cNvPr>
          <p:cNvSpPr>
            <a:spLocks noGrp="1"/>
          </p:cNvSpPr>
          <p:nvPr>
            <p:ph type="dt" sz="half" idx="10"/>
          </p:nvPr>
        </p:nvSpPr>
        <p:spPr/>
        <p:txBody>
          <a:bodyPr/>
          <a:lstStyle/>
          <a:p>
            <a:fld id="{3EDCF50D-4CD3-C241-B327-EBF77B0176DC}" type="datetimeFigureOut">
              <a:rPr lang="en-CO" smtClean="0"/>
              <a:t>08/29/2025</a:t>
            </a:fld>
            <a:endParaRPr lang="en-CO"/>
          </a:p>
        </p:txBody>
      </p:sp>
      <p:sp>
        <p:nvSpPr>
          <p:cNvPr id="6" name="Footer Placeholder 5">
            <a:extLst>
              <a:ext uri="{FF2B5EF4-FFF2-40B4-BE49-F238E27FC236}">
                <a16:creationId xmlns:a16="http://schemas.microsoft.com/office/drawing/2014/main" id="{D697787F-AE3F-B47D-EC5E-30E6C11F5DC1}"/>
              </a:ext>
            </a:extLst>
          </p:cNvPr>
          <p:cNvSpPr>
            <a:spLocks noGrp="1"/>
          </p:cNvSpPr>
          <p:nvPr>
            <p:ph type="ftr" sz="quarter" idx="11"/>
          </p:nvPr>
        </p:nvSpPr>
        <p:spPr/>
        <p:txBody>
          <a:bodyPr/>
          <a:lstStyle/>
          <a:p>
            <a:endParaRPr lang="en-CO"/>
          </a:p>
        </p:txBody>
      </p:sp>
      <p:sp>
        <p:nvSpPr>
          <p:cNvPr id="7" name="Slide Number Placeholder 6">
            <a:extLst>
              <a:ext uri="{FF2B5EF4-FFF2-40B4-BE49-F238E27FC236}">
                <a16:creationId xmlns:a16="http://schemas.microsoft.com/office/drawing/2014/main" id="{0F1332AF-AFF1-F943-FEF6-52E85F302054}"/>
              </a:ext>
            </a:extLst>
          </p:cNvPr>
          <p:cNvSpPr>
            <a:spLocks noGrp="1"/>
          </p:cNvSpPr>
          <p:nvPr>
            <p:ph type="sldNum" sz="quarter" idx="12"/>
          </p:nvPr>
        </p:nvSpPr>
        <p:spPr/>
        <p:txBody>
          <a:bodyPr/>
          <a:lstStyle/>
          <a:p>
            <a:fld id="{60081C85-8CFE-5842-BD33-E1BC10B9E80D}" type="slidenum">
              <a:rPr lang="en-CO" smtClean="0"/>
              <a:t>‹Nº›</a:t>
            </a:fld>
            <a:endParaRPr lang="en-CO"/>
          </a:p>
        </p:txBody>
      </p:sp>
      <p:sp>
        <p:nvSpPr>
          <p:cNvPr id="3" name="Content Placeholder 2">
            <a:extLst>
              <a:ext uri="{FF2B5EF4-FFF2-40B4-BE49-F238E27FC236}">
                <a16:creationId xmlns:a16="http://schemas.microsoft.com/office/drawing/2014/main" id="{D99E66B9-41BB-22CF-F3A2-C4FB47F2D262}"/>
              </a:ext>
            </a:extLst>
          </p:cNvPr>
          <p:cNvSpPr>
            <a:spLocks noGrp="1"/>
          </p:cNvSpPr>
          <p:nvPr>
            <p:ph idx="1"/>
          </p:nvPr>
        </p:nvSpPr>
        <p:spPr>
          <a:xfrm>
            <a:off x="7101319" y="785814"/>
            <a:ext cx="4500563" cy="4957761"/>
          </a:xfrm>
        </p:spPr>
        <p:txBody>
          <a:bodyPr>
            <a:normAutofit/>
          </a:bodyPr>
          <a:lstStyle>
            <a:lvl1pPr>
              <a:defRPr sz="28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O" dirty="0"/>
          </a:p>
        </p:txBody>
      </p:sp>
      <p:pic>
        <p:nvPicPr>
          <p:cNvPr id="9" name="Picture 8" descr="A black and white sign&#10;&#10;Description automatically generated">
            <a:extLst>
              <a:ext uri="{FF2B5EF4-FFF2-40B4-BE49-F238E27FC236}">
                <a16:creationId xmlns:a16="http://schemas.microsoft.com/office/drawing/2014/main" id="{A786B5E7-174C-ABDA-D19A-B966DE243FF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66712" y="6088267"/>
            <a:ext cx="2160000" cy="467619"/>
          </a:xfrm>
          <a:prstGeom prst="rect">
            <a:avLst/>
          </a:prstGeom>
        </p:spPr>
      </p:pic>
    </p:spTree>
    <p:extLst>
      <p:ext uri="{BB962C8B-B14F-4D97-AF65-F5344CB8AC3E}">
        <p14:creationId xmlns:p14="http://schemas.microsoft.com/office/powerpoint/2010/main" val="39579207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AE9E6E2-2754-ECF9-5ECE-7BB832E0539D}"/>
              </a:ext>
            </a:extLst>
          </p:cNvPr>
          <p:cNvSpPr>
            <a:spLocks noGrp="1"/>
          </p:cNvSpPr>
          <p:nvPr>
            <p:ph type="title"/>
          </p:nvPr>
        </p:nvSpPr>
        <p:spPr>
          <a:xfrm>
            <a:off x="809624" y="640250"/>
            <a:ext cx="10515600" cy="510524"/>
          </a:xfrm>
          <a:prstGeom prst="rect">
            <a:avLst/>
          </a:prstGeom>
          <a:noFill/>
        </p:spPr>
        <p:txBody>
          <a:bodyPr wrap="square" lIns="91440" tIns="45720" rIns="91440" bIns="45720" anchor="t">
            <a:spAutoFit/>
          </a:bodyPr>
          <a:lstStyle/>
          <a:p>
            <a:pPr marL="0" lvl="0"/>
            <a:r>
              <a:rPr lang="en-US" dirty="0" err="1"/>
              <a:t>Título</a:t>
            </a:r>
            <a:r>
              <a:rPr lang="en-US" dirty="0"/>
              <a:t> </a:t>
            </a:r>
            <a:r>
              <a:rPr lang="en-US" dirty="0" err="1"/>
              <a:t>diapositiva</a:t>
            </a:r>
            <a:endParaRPr lang="en-CO" dirty="0"/>
          </a:p>
        </p:txBody>
      </p:sp>
      <p:sp>
        <p:nvSpPr>
          <p:cNvPr id="3" name="Text Placeholder 2">
            <a:extLst>
              <a:ext uri="{FF2B5EF4-FFF2-40B4-BE49-F238E27FC236}">
                <a16:creationId xmlns:a16="http://schemas.microsoft.com/office/drawing/2014/main" id="{977A9DF4-5C4C-243F-6B80-AE581295FA5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O"/>
          </a:p>
        </p:txBody>
      </p:sp>
      <p:sp>
        <p:nvSpPr>
          <p:cNvPr id="4" name="Date Placeholder 3">
            <a:extLst>
              <a:ext uri="{FF2B5EF4-FFF2-40B4-BE49-F238E27FC236}">
                <a16:creationId xmlns:a16="http://schemas.microsoft.com/office/drawing/2014/main" id="{80765645-EDED-9EC3-0818-8039C327998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EDCF50D-4CD3-C241-B327-EBF77B0176DC}" type="datetimeFigureOut">
              <a:rPr lang="en-CO" smtClean="0"/>
              <a:t>08/29/2025</a:t>
            </a:fld>
            <a:endParaRPr lang="en-CO"/>
          </a:p>
        </p:txBody>
      </p:sp>
      <p:sp>
        <p:nvSpPr>
          <p:cNvPr id="5" name="Footer Placeholder 4">
            <a:extLst>
              <a:ext uri="{FF2B5EF4-FFF2-40B4-BE49-F238E27FC236}">
                <a16:creationId xmlns:a16="http://schemas.microsoft.com/office/drawing/2014/main" id="{E62CF9C1-3582-B554-DC74-DCECD34D18D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CO"/>
          </a:p>
        </p:txBody>
      </p:sp>
      <p:sp>
        <p:nvSpPr>
          <p:cNvPr id="6" name="Slide Number Placeholder 5">
            <a:extLst>
              <a:ext uri="{FF2B5EF4-FFF2-40B4-BE49-F238E27FC236}">
                <a16:creationId xmlns:a16="http://schemas.microsoft.com/office/drawing/2014/main" id="{55A17EE5-0F81-3F93-F398-3B4C25A9BBA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0081C85-8CFE-5842-BD33-E1BC10B9E80D}" type="slidenum">
              <a:rPr lang="en-CO" smtClean="0"/>
              <a:t>‹Nº›</a:t>
            </a:fld>
            <a:endParaRPr lang="en-CO"/>
          </a:p>
        </p:txBody>
      </p:sp>
      <p:pic>
        <p:nvPicPr>
          <p:cNvPr id="7" name="Picture 6" descr="A black and white sign&#10;&#10;Description automatically generated">
            <a:extLst>
              <a:ext uri="{FF2B5EF4-FFF2-40B4-BE49-F238E27FC236}">
                <a16:creationId xmlns:a16="http://schemas.microsoft.com/office/drawing/2014/main" id="{A98939A1-3B2A-525D-5E97-9EE8B4EFCC94}"/>
              </a:ext>
            </a:extLst>
          </p:cNvPr>
          <p:cNvPicPr>
            <a:picLocks noChangeAspect="1"/>
          </p:cNvPicPr>
          <p:nvPr userDrawn="1"/>
        </p:nvPicPr>
        <p:blipFill>
          <a:blip r:embed="rId15" cstate="screen">
            <a:extLst>
              <a:ext uri="{28A0092B-C50C-407E-A947-70E740481C1C}">
                <a14:useLocalDpi xmlns:a14="http://schemas.microsoft.com/office/drawing/2010/main"/>
              </a:ext>
            </a:extLst>
          </a:blip>
          <a:stretch>
            <a:fillRect/>
          </a:stretch>
        </p:blipFill>
        <p:spPr>
          <a:xfrm>
            <a:off x="9577523" y="6088267"/>
            <a:ext cx="2160000" cy="467619"/>
          </a:xfrm>
          <a:prstGeom prst="rect">
            <a:avLst/>
          </a:prstGeom>
        </p:spPr>
      </p:pic>
    </p:spTree>
    <p:extLst>
      <p:ext uri="{BB962C8B-B14F-4D97-AF65-F5344CB8AC3E}">
        <p14:creationId xmlns:p14="http://schemas.microsoft.com/office/powerpoint/2010/main" val="27554280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3" r:id="rId8"/>
    <p:sldLayoutId id="2147483656" r:id="rId9"/>
    <p:sldLayoutId id="2147483664" r:id="rId10"/>
    <p:sldLayoutId id="2147483657" r:id="rId11"/>
    <p:sldLayoutId id="2147483658" r:id="rId12"/>
  </p:sldLayoutIdLst>
  <p:txStyles>
    <p:titleStyle>
      <a:lvl1pPr algn="l" defTabSz="914400" rtl="0" eaLnBrk="1" latinLnBrk="0" hangingPunct="1">
        <a:lnSpc>
          <a:spcPct val="90000"/>
        </a:lnSpc>
        <a:spcBef>
          <a:spcPct val="0"/>
        </a:spcBef>
        <a:buNone/>
        <a:defRPr lang="en-CO" sz="3000" b="1" kern="1200">
          <a:solidFill>
            <a:srgbClr val="38A9CA"/>
          </a:solidFill>
          <a:latin typeface="Aptos" panose="020B0004020202020204" pitchFamily="34" charset="0"/>
          <a:ea typeface="+mn-ea"/>
          <a:cs typeface="Arial"/>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BDF8003-D141-7483-8D4D-AEC7DCE0B7B4}"/>
              </a:ext>
            </a:extLst>
          </p:cNvPr>
          <p:cNvSpPr>
            <a:spLocks noGrp="1"/>
          </p:cNvSpPr>
          <p:nvPr>
            <p:ph type="ctrTitle"/>
          </p:nvPr>
        </p:nvSpPr>
        <p:spPr>
          <a:xfrm>
            <a:off x="1231783" y="1907526"/>
            <a:ext cx="7723531" cy="2843825"/>
          </a:xfrm>
        </p:spPr>
        <p:txBody>
          <a:bodyPr/>
          <a:lstStyle/>
          <a:p>
            <a:r>
              <a:rPr lang="es-CO" sz="4800" b="1" dirty="0">
                <a:solidFill>
                  <a:schemeClr val="lt1"/>
                </a:solidFill>
                <a:latin typeface="Oswald"/>
                <a:ea typeface="Oswald"/>
                <a:cs typeface="Oswald"/>
                <a:sym typeface="Oswald"/>
              </a:rPr>
              <a:t>SOCIALIZACIÓN HALLAZGOS ENTORNO CUIDADOR LABORAL</a:t>
            </a:r>
            <a:br>
              <a:rPr lang="es-CO" sz="4800" b="1" dirty="0">
                <a:solidFill>
                  <a:schemeClr val="lt1"/>
                </a:solidFill>
                <a:latin typeface="Oswald"/>
                <a:ea typeface="Oswald"/>
                <a:cs typeface="Oswald"/>
                <a:sym typeface="Oswald"/>
              </a:rPr>
            </a:br>
            <a:endParaRPr lang="en-CO" dirty="0"/>
          </a:p>
        </p:txBody>
      </p:sp>
      <p:sp>
        <p:nvSpPr>
          <p:cNvPr id="5" name="Subtitle 4">
            <a:extLst>
              <a:ext uri="{FF2B5EF4-FFF2-40B4-BE49-F238E27FC236}">
                <a16:creationId xmlns:a16="http://schemas.microsoft.com/office/drawing/2014/main" id="{E2AF1B0E-3F0C-1296-056E-C57353387C87}"/>
              </a:ext>
            </a:extLst>
          </p:cNvPr>
          <p:cNvSpPr>
            <a:spLocks noGrp="1"/>
          </p:cNvSpPr>
          <p:nvPr>
            <p:ph type="subTitle" idx="1"/>
          </p:nvPr>
        </p:nvSpPr>
        <p:spPr>
          <a:xfrm>
            <a:off x="1231782" y="4164625"/>
            <a:ext cx="7723531" cy="677354"/>
          </a:xfrm>
        </p:spPr>
        <p:txBody>
          <a:bodyPr/>
          <a:lstStyle/>
          <a:p>
            <a:r>
              <a:rPr lang="es-CO" dirty="0"/>
              <a:t>PERÍODO DEL 01 DE ABRIL AL 31 DE MAYO 2025</a:t>
            </a:r>
          </a:p>
          <a:p>
            <a:endParaRPr lang="es-CO" dirty="0"/>
          </a:p>
          <a:p>
            <a:r>
              <a:rPr lang="es-CO" dirty="0"/>
              <a:t>29 DE AGOSTO 2025</a:t>
            </a:r>
            <a:endParaRPr lang="en-CO" dirty="0"/>
          </a:p>
        </p:txBody>
      </p:sp>
    </p:spTree>
    <p:extLst>
      <p:ext uri="{BB962C8B-B14F-4D97-AF65-F5344CB8AC3E}">
        <p14:creationId xmlns:p14="http://schemas.microsoft.com/office/powerpoint/2010/main" val="5978152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F5AAF0-56E2-C804-5EF4-D7DAA3DE3F2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2B09DBB-7EA3-5C83-20AF-19F994DDF12A}"/>
              </a:ext>
            </a:extLst>
          </p:cNvPr>
          <p:cNvSpPr>
            <a:spLocks noGrp="1"/>
          </p:cNvSpPr>
          <p:nvPr>
            <p:ph type="title"/>
          </p:nvPr>
        </p:nvSpPr>
        <p:spPr>
          <a:xfrm>
            <a:off x="839788" y="663913"/>
            <a:ext cx="10515600" cy="519373"/>
          </a:xfrm>
        </p:spPr>
        <p:txBody>
          <a:bodyPr/>
          <a:lstStyle/>
          <a:p>
            <a:pPr algn="ctr"/>
            <a:r>
              <a:rPr lang="es-CO" dirty="0"/>
              <a:t>ASPECTOS RELEVANTES Y/O SUGERENCIAS TÉCNICAS</a:t>
            </a:r>
            <a:endParaRPr lang="en-CO" dirty="0"/>
          </a:p>
        </p:txBody>
      </p:sp>
      <p:sp>
        <p:nvSpPr>
          <p:cNvPr id="2" name="CuadroTexto 1">
            <a:extLst>
              <a:ext uri="{FF2B5EF4-FFF2-40B4-BE49-F238E27FC236}">
                <a16:creationId xmlns:a16="http://schemas.microsoft.com/office/drawing/2014/main" id="{BD503E50-FFCC-8A27-43E3-CE0E8CE97074}"/>
              </a:ext>
            </a:extLst>
          </p:cNvPr>
          <p:cNvSpPr txBox="1"/>
          <p:nvPr/>
        </p:nvSpPr>
        <p:spPr>
          <a:xfrm>
            <a:off x="839788" y="1104977"/>
            <a:ext cx="10515600" cy="3139321"/>
          </a:xfrm>
          <a:prstGeom prst="rect">
            <a:avLst/>
          </a:prstGeom>
          <a:noFill/>
        </p:spPr>
        <p:txBody>
          <a:bodyPr wrap="square" rtlCol="0">
            <a:spAutoFit/>
          </a:bodyPr>
          <a:lstStyle/>
          <a:p>
            <a:pPr algn="just"/>
            <a:endParaRPr lang="es-CO" dirty="0"/>
          </a:p>
          <a:p>
            <a:pPr marL="285750" indent="-285750" algn="just">
              <a:buFont typeface="Arial" panose="020B0604020202020204" pitchFamily="34" charset="0"/>
              <a:buChar char="•"/>
            </a:pPr>
            <a:r>
              <a:rPr lang="es-CO" dirty="0">
                <a:cs typeface="Arial" panose="020B0604020202020204" pitchFamily="34" charset="0"/>
              </a:rPr>
              <a:t>Se agradece la organización y disposición por parte del equipo para llevar a cabo el proceso de seguimiento.</a:t>
            </a:r>
          </a:p>
          <a:p>
            <a:pPr marL="285750" indent="-285750" algn="just">
              <a:buFont typeface="Arial" panose="020B0604020202020204" pitchFamily="34" charset="0"/>
              <a:buChar char="•"/>
            </a:pPr>
            <a:endParaRPr lang="es-CO" dirty="0">
              <a:cs typeface="Arial" panose="020B0604020202020204" pitchFamily="34" charset="0"/>
            </a:endParaRPr>
          </a:p>
          <a:p>
            <a:pPr marL="285750" indent="-285750" algn="just">
              <a:buFont typeface="Arial" panose="020B0604020202020204" pitchFamily="34" charset="0"/>
              <a:buChar char="•"/>
            </a:pPr>
            <a:r>
              <a:rPr lang="es-CO" dirty="0"/>
              <a:t>En el producto 35 – Ruralidad cercana, no se evidencia para este periodo reporte a Vigilancia Sanitara por exposición a agroquímicos, se hace la recomendación de fortalecer el proceso con VSA para orientar a los perfiles del entorno frente a este proceso de reporte.</a:t>
            </a:r>
            <a:endParaRPr lang="es-CO" dirty="0">
              <a:cs typeface="Arial" panose="020B0604020202020204" pitchFamily="34" charset="0"/>
            </a:endParaRPr>
          </a:p>
          <a:p>
            <a:pPr marL="285750" indent="-285750" algn="just">
              <a:buFont typeface="Arial" panose="020B0604020202020204" pitchFamily="34" charset="0"/>
              <a:buChar char="•"/>
            </a:pPr>
            <a:endParaRPr lang="es-CO" dirty="0"/>
          </a:p>
          <a:p>
            <a:pPr algn="just"/>
            <a:endParaRPr lang="es-CO" dirty="0"/>
          </a:p>
          <a:p>
            <a:pPr algn="just"/>
            <a:endParaRPr lang="es-CO" dirty="0"/>
          </a:p>
        </p:txBody>
      </p:sp>
    </p:spTree>
    <p:extLst>
      <p:ext uri="{BB962C8B-B14F-4D97-AF65-F5344CB8AC3E}">
        <p14:creationId xmlns:p14="http://schemas.microsoft.com/office/powerpoint/2010/main" val="1552858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B2CA8A-0665-5ACE-6205-8C0B79AAC2C3}"/>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5A56E2B5-C7B5-8078-3FD2-1F007758960F}"/>
              </a:ext>
            </a:extLst>
          </p:cNvPr>
          <p:cNvSpPr>
            <a:spLocks noGrp="1"/>
          </p:cNvSpPr>
          <p:nvPr>
            <p:ph type="body" idx="1"/>
          </p:nvPr>
        </p:nvSpPr>
        <p:spPr>
          <a:xfrm>
            <a:off x="2597922" y="2106298"/>
            <a:ext cx="1668463" cy="2406236"/>
          </a:xfrm>
        </p:spPr>
        <p:txBody>
          <a:bodyPr/>
          <a:lstStyle/>
          <a:p>
            <a:r>
              <a:rPr lang="es-CO" dirty="0"/>
              <a:t>2</a:t>
            </a:r>
            <a:endParaRPr lang="en-CO" dirty="0"/>
          </a:p>
        </p:txBody>
      </p:sp>
      <p:sp>
        <p:nvSpPr>
          <p:cNvPr id="3" name="Title 2">
            <a:extLst>
              <a:ext uri="{FF2B5EF4-FFF2-40B4-BE49-F238E27FC236}">
                <a16:creationId xmlns:a16="http://schemas.microsoft.com/office/drawing/2014/main" id="{B960EFE5-AB34-BF5A-78CB-F70F84417C10}"/>
              </a:ext>
            </a:extLst>
          </p:cNvPr>
          <p:cNvSpPr>
            <a:spLocks noGrp="1"/>
          </p:cNvSpPr>
          <p:nvPr>
            <p:ph type="title"/>
          </p:nvPr>
        </p:nvSpPr>
        <p:spPr/>
        <p:txBody>
          <a:bodyPr/>
          <a:lstStyle/>
          <a:p>
            <a:r>
              <a:rPr lang="es-CO" dirty="0"/>
              <a:t>SUBRED SUR OCCIDENTE</a:t>
            </a:r>
            <a:endParaRPr lang="en-CO" dirty="0"/>
          </a:p>
        </p:txBody>
      </p:sp>
    </p:spTree>
    <p:extLst>
      <p:ext uri="{BB962C8B-B14F-4D97-AF65-F5344CB8AC3E}">
        <p14:creationId xmlns:p14="http://schemas.microsoft.com/office/powerpoint/2010/main" val="22499798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4C21D7-5EC3-3845-A8E8-21F7943A3FC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C4F4ED6-F811-892D-5F00-87C089AD95A2}"/>
              </a:ext>
            </a:extLst>
          </p:cNvPr>
          <p:cNvSpPr>
            <a:spLocks noGrp="1"/>
          </p:cNvSpPr>
          <p:nvPr>
            <p:ph type="title"/>
          </p:nvPr>
        </p:nvSpPr>
        <p:spPr>
          <a:xfrm>
            <a:off x="838200" y="181984"/>
            <a:ext cx="10515600" cy="878702"/>
          </a:xfrm>
        </p:spPr>
        <p:txBody>
          <a:bodyPr/>
          <a:lstStyle/>
          <a:p>
            <a:pPr algn="ctr"/>
            <a:r>
              <a:rPr lang="es-CO" sz="2800" dirty="0"/>
              <a:t>MUESTREO – SEGUIMIENTO RETROSPECTIVO – SUBRED SUR OCCIDENTE</a:t>
            </a:r>
            <a:endParaRPr lang="en-CO" sz="2800" dirty="0"/>
          </a:p>
        </p:txBody>
      </p:sp>
      <p:graphicFrame>
        <p:nvGraphicFramePr>
          <p:cNvPr id="3" name="Tabla 2">
            <a:extLst>
              <a:ext uri="{FF2B5EF4-FFF2-40B4-BE49-F238E27FC236}">
                <a16:creationId xmlns:a16="http://schemas.microsoft.com/office/drawing/2014/main" id="{8ADEA199-2516-8225-AE83-E8D9C9881D16}"/>
              </a:ext>
            </a:extLst>
          </p:cNvPr>
          <p:cNvGraphicFramePr>
            <a:graphicFrameLocks noGrp="1"/>
          </p:cNvGraphicFramePr>
          <p:nvPr>
            <p:extLst>
              <p:ext uri="{D42A27DB-BD31-4B8C-83A1-F6EECF244321}">
                <p14:modId xmlns:p14="http://schemas.microsoft.com/office/powerpoint/2010/main" val="1675985141"/>
              </p:ext>
            </p:extLst>
          </p:nvPr>
        </p:nvGraphicFramePr>
        <p:xfrm>
          <a:off x="838200" y="1017123"/>
          <a:ext cx="10877550" cy="5362585"/>
        </p:xfrm>
        <a:graphic>
          <a:graphicData uri="http://schemas.openxmlformats.org/drawingml/2006/table">
            <a:tbl>
              <a:tblPr>
                <a:tableStyleId>{5C22544A-7EE6-4342-B048-85BDC9FD1C3A}</a:tableStyleId>
              </a:tblPr>
              <a:tblGrid>
                <a:gridCol w="3296158">
                  <a:extLst>
                    <a:ext uri="{9D8B030D-6E8A-4147-A177-3AD203B41FA5}">
                      <a16:colId xmlns:a16="http://schemas.microsoft.com/office/drawing/2014/main" val="1495175725"/>
                    </a:ext>
                  </a:extLst>
                </a:gridCol>
                <a:gridCol w="2085311">
                  <a:extLst>
                    <a:ext uri="{9D8B030D-6E8A-4147-A177-3AD203B41FA5}">
                      <a16:colId xmlns:a16="http://schemas.microsoft.com/office/drawing/2014/main" val="512890025"/>
                    </a:ext>
                  </a:extLst>
                </a:gridCol>
                <a:gridCol w="1561551">
                  <a:extLst>
                    <a:ext uri="{9D8B030D-6E8A-4147-A177-3AD203B41FA5}">
                      <a16:colId xmlns:a16="http://schemas.microsoft.com/office/drawing/2014/main" val="386740380"/>
                    </a:ext>
                  </a:extLst>
                </a:gridCol>
                <a:gridCol w="1767410">
                  <a:extLst>
                    <a:ext uri="{9D8B030D-6E8A-4147-A177-3AD203B41FA5}">
                      <a16:colId xmlns:a16="http://schemas.microsoft.com/office/drawing/2014/main" val="4217910989"/>
                    </a:ext>
                  </a:extLst>
                </a:gridCol>
                <a:gridCol w="2167120">
                  <a:extLst>
                    <a:ext uri="{9D8B030D-6E8A-4147-A177-3AD203B41FA5}">
                      <a16:colId xmlns:a16="http://schemas.microsoft.com/office/drawing/2014/main" val="2338170644"/>
                    </a:ext>
                  </a:extLst>
                </a:gridCol>
              </a:tblGrid>
              <a:tr h="66419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1050" b="1" kern="1200" dirty="0">
                          <a:solidFill>
                            <a:schemeClr val="bg1"/>
                          </a:solidFill>
                          <a:latin typeface="Arial" panose="020B0604020202020204" pitchFamily="34" charset="0"/>
                          <a:ea typeface="+mn-ea"/>
                          <a:cs typeface="Arial" panose="020B0604020202020204" pitchFamily="34" charset="0"/>
                        </a:rPr>
                        <a:t>PRODUCTO</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ES" sz="1050" b="1" kern="1200" dirty="0">
                          <a:solidFill>
                            <a:schemeClr val="bg1"/>
                          </a:solidFill>
                          <a:latin typeface="Arial" panose="020B0604020202020204" pitchFamily="34" charset="0"/>
                          <a:ea typeface="+mn-ea"/>
                          <a:cs typeface="Arial" panose="020B0604020202020204" pitchFamily="34" charset="0"/>
                        </a:rPr>
                        <a:t>Meta Ejecutada Informe Gestión 01 de febrero al 31 de marzo 2025 </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1050" b="1" kern="1200" dirty="0">
                          <a:solidFill>
                            <a:schemeClr val="bg1"/>
                          </a:solidFill>
                          <a:latin typeface="Arial" panose="020B0604020202020204" pitchFamily="34" charset="0"/>
                          <a:ea typeface="+mn-ea"/>
                          <a:cs typeface="Arial" panose="020B0604020202020204" pitchFamily="34" charset="0"/>
                        </a:rPr>
                        <a:t>TOTAL MUESTRA</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ES" sz="1050" b="1" kern="1200" dirty="0">
                          <a:solidFill>
                            <a:schemeClr val="bg1"/>
                          </a:solidFill>
                          <a:latin typeface="Aptos" panose="020B0004020202020204" pitchFamily="34" charset="0"/>
                          <a:ea typeface="+mn-ea"/>
                          <a:cs typeface="+mn-cs"/>
                        </a:rPr>
                        <a:t>META AFECTADA POR LA GLOSA</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1050" b="1" kern="1200" dirty="0">
                          <a:solidFill>
                            <a:schemeClr val="bg1"/>
                          </a:solidFill>
                          <a:latin typeface="Aptos" panose="020B0004020202020204" pitchFamily="34" charset="0"/>
                          <a:ea typeface="+mn-ea"/>
                          <a:cs typeface="+mn-cs"/>
                        </a:rPr>
                        <a:t>PERIODO</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solidFill>
                  </a:tcPr>
                </a:tc>
                <a:extLst>
                  <a:ext uri="{0D108BD9-81ED-4DB2-BD59-A6C34878D82A}">
                    <a16:rowId xmlns:a16="http://schemas.microsoft.com/office/drawing/2014/main" val="3855536360"/>
                  </a:ext>
                </a:extLst>
              </a:tr>
              <a:tr h="523858">
                <a:tc>
                  <a:txBody>
                    <a:bodyPr/>
                    <a:lstStyle/>
                    <a:p>
                      <a:pPr marL="0" algn="just" defTabSz="914400" rtl="0" eaLnBrk="1" fontAlgn="ctr" latinLnBrk="0" hangingPunct="1"/>
                      <a:r>
                        <a:rPr lang="es-ES" sz="1000" kern="1200" dirty="0">
                          <a:solidFill>
                            <a:schemeClr val="dk1"/>
                          </a:solidFill>
                          <a:latin typeface="Arial" panose="020B0604020202020204" pitchFamily="34" charset="0"/>
                          <a:ea typeface="+mn-ea"/>
                          <a:cs typeface="Arial" panose="020B0604020202020204" pitchFamily="34" charset="0"/>
                        </a:rPr>
                        <a:t>25 -Caracterización de las condiciones de salud y trabajo para la concertación de planes en UTI con trabajadores informales. </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342</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182</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050" b="0" i="0" u="none" strike="noStrike" dirty="0">
                          <a:solidFill>
                            <a:srgbClr val="000000"/>
                          </a:solidFill>
                          <a:effectLst/>
                          <a:latin typeface="Arial" panose="020B0604020202020204" pitchFamily="34" charset="0"/>
                        </a:rPr>
                        <a:t>1</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s-CO" sz="1050" b="0" i="0" u="none" strike="noStrike" baseline="0" dirty="0">
                          <a:solidFill>
                            <a:srgbClr val="000000"/>
                          </a:solidFill>
                          <a:effectLst/>
                          <a:latin typeface="Arial" panose="020B0604020202020204" pitchFamily="34" charset="0"/>
                        </a:rPr>
                        <a:t>1 abril 2025</a:t>
                      </a:r>
                      <a:endParaRPr lang="es-CO" sz="1050" b="0" i="0" u="none" strike="noStrike" dirty="0">
                        <a:solidFill>
                          <a:srgbClr val="000000"/>
                        </a:solidFill>
                        <a:effectLst/>
                        <a:latin typeface="Arial" panose="020B0604020202020204" pitchFamily="34" charset="0"/>
                      </a:endParaRP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661538947"/>
                  </a:ext>
                </a:extLst>
              </a:tr>
              <a:tr h="912669">
                <a:tc>
                  <a:txBody>
                    <a:bodyPr/>
                    <a:lstStyle/>
                    <a:p>
                      <a:pPr marL="0" algn="just" defTabSz="914400" rtl="0" eaLnBrk="1" fontAlgn="ctr" latinLnBrk="0" hangingPunct="1"/>
                      <a:r>
                        <a:rPr lang="es-ES" sz="1000" kern="1200" dirty="0">
                          <a:solidFill>
                            <a:schemeClr val="dk1"/>
                          </a:solidFill>
                          <a:latin typeface="Arial" panose="020B0604020202020204" pitchFamily="34" charset="0"/>
                          <a:ea typeface="+mn-ea"/>
                          <a:cs typeface="Arial" panose="020B0604020202020204" pitchFamily="34" charset="0"/>
                        </a:rPr>
                        <a:t>26 - Asesorías de promoción del cuidado de la salud, gestión del riesgo la UTI y monitoreo del proceso con trabajadores de la economía informal en UTI de mediano impacto </a:t>
                      </a:r>
                    </a:p>
                    <a:p>
                      <a:pPr marL="0" algn="just" defTabSz="914400" rtl="0" eaLnBrk="1" fontAlgn="ctr" latinLnBrk="0" hangingPunct="1"/>
                      <a:endParaRPr lang="es-ES" sz="1000" kern="1200" dirty="0">
                        <a:solidFill>
                          <a:schemeClr val="dk1"/>
                        </a:solidFill>
                        <a:latin typeface="Arial" panose="020B0604020202020204" pitchFamily="34" charset="0"/>
                        <a:ea typeface="+mn-ea"/>
                        <a:cs typeface="Arial" panose="020B0604020202020204" pitchFamily="34" charset="0"/>
                      </a:endParaRP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1.000</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279</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050" b="0" i="0" u="none" strike="noStrike" dirty="0">
                          <a:solidFill>
                            <a:srgbClr val="000000"/>
                          </a:solidFill>
                          <a:effectLst/>
                          <a:latin typeface="Arial" panose="020B0604020202020204" pitchFamily="34" charset="0"/>
                        </a:rPr>
                        <a:t>0</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CO" sz="105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NA</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17562211"/>
                  </a:ext>
                </a:extLst>
              </a:tr>
              <a:tr h="523858">
                <a:tc>
                  <a:txBody>
                    <a:bodyPr/>
                    <a:lstStyle/>
                    <a:p>
                      <a:pPr marL="0" algn="just" defTabSz="914400" rtl="0" eaLnBrk="1" fontAlgn="ctr" latinLnBrk="0" hangingPunct="1"/>
                      <a:r>
                        <a:rPr lang="es-ES" sz="1000" kern="1200" dirty="0">
                          <a:solidFill>
                            <a:schemeClr val="dk1"/>
                          </a:solidFill>
                          <a:latin typeface="Arial" panose="020B0604020202020204" pitchFamily="34" charset="0"/>
                          <a:ea typeface="+mn-ea"/>
                          <a:cs typeface="Arial" panose="020B0604020202020204" pitchFamily="34" charset="0"/>
                        </a:rPr>
                        <a:t>27 - Asesorías de promoción del cuidado de la salud con trabajadores de la economía informal en UTI</a:t>
                      </a:r>
                    </a:p>
                    <a:p>
                      <a:pPr marL="0" algn="just" defTabSz="914400" rtl="0" eaLnBrk="1" fontAlgn="ctr" latinLnBrk="0" hangingPunct="1"/>
                      <a:endParaRPr lang="es-ES" sz="1000" kern="1200" dirty="0">
                        <a:solidFill>
                          <a:schemeClr val="dk1"/>
                        </a:solidFill>
                        <a:latin typeface="Arial" panose="020B0604020202020204" pitchFamily="34" charset="0"/>
                        <a:ea typeface="+mn-ea"/>
                        <a:cs typeface="Arial" panose="020B0604020202020204" pitchFamily="34" charset="0"/>
                      </a:endParaRP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492</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217</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050" b="0" i="0" u="none" strike="noStrike" dirty="0">
                          <a:solidFill>
                            <a:srgbClr val="000000"/>
                          </a:solidFill>
                          <a:effectLst/>
                          <a:latin typeface="Arial" panose="020B0604020202020204" pitchFamily="34" charset="0"/>
                        </a:rPr>
                        <a:t>0</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CO" sz="1050" b="0" i="0" u="none" strike="noStrike" kern="1200" cap="none" spc="0" normalizeH="0" baseline="0" noProof="0">
                          <a:ln>
                            <a:noFill/>
                          </a:ln>
                          <a:solidFill>
                            <a:srgbClr val="000000"/>
                          </a:solidFill>
                          <a:effectLst/>
                          <a:uLnTx/>
                          <a:uFillTx/>
                          <a:latin typeface="Arial" panose="020B0604020202020204" pitchFamily="34" charset="0"/>
                          <a:ea typeface="+mn-ea"/>
                          <a:cs typeface="+mn-cs"/>
                        </a:rPr>
                        <a:t>NA</a:t>
                      </a:r>
                      <a:endParaRPr kumimoji="0" lang="es-CO" sz="105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569447774"/>
                  </a:ext>
                </a:extLst>
              </a:tr>
              <a:tr h="912669">
                <a:tc>
                  <a:txBody>
                    <a:bodyPr/>
                    <a:lstStyle/>
                    <a:p>
                      <a:pPr marL="0" algn="just" defTabSz="914400" rtl="0" eaLnBrk="1" fontAlgn="ctr" latinLnBrk="0" hangingPunct="1"/>
                      <a:r>
                        <a:rPr lang="es-ES" sz="1000" kern="1200" dirty="0">
                          <a:solidFill>
                            <a:schemeClr val="dk1"/>
                          </a:solidFill>
                          <a:latin typeface="Arial" panose="020B0604020202020204" pitchFamily="34" charset="0"/>
                          <a:ea typeface="+mn-ea"/>
                          <a:cs typeface="Arial" panose="020B0604020202020204" pitchFamily="34" charset="0"/>
                        </a:rPr>
                        <a:t>28 - Asesorías de promoción del cuidado de la salud, gestión del riesgo de la UTI y monitoreo del proceso con trabajadores de la economía informal en UTI de alto impacto </a:t>
                      </a:r>
                    </a:p>
                    <a:p>
                      <a:pPr marL="0" algn="just" defTabSz="914400" rtl="0" eaLnBrk="1" fontAlgn="ctr" latinLnBrk="0" hangingPunct="1"/>
                      <a:endParaRPr lang="es-ES" sz="1000" kern="1200" dirty="0">
                        <a:solidFill>
                          <a:schemeClr val="dk1"/>
                        </a:solidFill>
                        <a:latin typeface="Arial" panose="020B0604020202020204" pitchFamily="34" charset="0"/>
                        <a:ea typeface="+mn-ea"/>
                        <a:cs typeface="Arial" panose="020B0604020202020204" pitchFamily="34" charset="0"/>
                      </a:endParaRP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326</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178</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050" b="0" i="0" u="none" strike="noStrike" dirty="0">
                          <a:solidFill>
                            <a:srgbClr val="000000"/>
                          </a:solidFill>
                          <a:effectLst/>
                          <a:latin typeface="Arial" panose="020B0604020202020204" pitchFamily="34" charset="0"/>
                        </a:rPr>
                        <a:t>0</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CO" sz="1050" b="0" i="0" u="none" strike="noStrike" kern="1200" cap="none" spc="0" normalizeH="0" baseline="0" noProof="0">
                          <a:ln>
                            <a:noFill/>
                          </a:ln>
                          <a:solidFill>
                            <a:srgbClr val="000000"/>
                          </a:solidFill>
                          <a:effectLst/>
                          <a:uLnTx/>
                          <a:uFillTx/>
                          <a:latin typeface="Arial" panose="020B0604020202020204" pitchFamily="34" charset="0"/>
                          <a:ea typeface="+mn-ea"/>
                          <a:cs typeface="+mn-cs"/>
                        </a:rPr>
                        <a:t>NA</a:t>
                      </a:r>
                      <a:endParaRPr kumimoji="0" lang="es-CO" sz="105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5291732"/>
                  </a:ext>
                </a:extLst>
              </a:tr>
              <a:tr h="912669">
                <a:tc>
                  <a:txBody>
                    <a:bodyPr/>
                    <a:lstStyle/>
                    <a:p>
                      <a:pPr marL="0" algn="just" defTabSz="914400" rtl="0" eaLnBrk="1" fontAlgn="ctr" latinLnBrk="0" hangingPunct="1"/>
                      <a:r>
                        <a:rPr lang="es-ES" sz="1000" kern="1200" dirty="0">
                          <a:solidFill>
                            <a:schemeClr val="dk1"/>
                          </a:solidFill>
                          <a:latin typeface="Arial" panose="020B0604020202020204" pitchFamily="34" charset="0"/>
                          <a:ea typeface="+mn-ea"/>
                          <a:cs typeface="Arial" panose="020B0604020202020204" pitchFamily="34" charset="0"/>
                        </a:rPr>
                        <a:t>36 - Caracterización del perfil del riesgo en niños, niñas y adolescentes trabajadores en zonas de concentración comercial referenciadas a nivel intersectorial o por otros espacios y procesos</a:t>
                      </a:r>
                    </a:p>
                    <a:p>
                      <a:pPr marL="0" algn="just" defTabSz="914400" rtl="0" eaLnBrk="1" fontAlgn="ctr" latinLnBrk="0" hangingPunct="1"/>
                      <a:endParaRPr lang="es-ES" sz="1000" kern="1200" dirty="0">
                        <a:solidFill>
                          <a:schemeClr val="dk1"/>
                        </a:solidFill>
                        <a:latin typeface="Arial" panose="020B0604020202020204" pitchFamily="34" charset="0"/>
                        <a:ea typeface="+mn-ea"/>
                        <a:cs typeface="Arial" panose="020B0604020202020204" pitchFamily="34" charset="0"/>
                      </a:endParaRP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396</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196</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050" b="0" i="0" u="none" strike="noStrike" dirty="0">
                          <a:solidFill>
                            <a:srgbClr val="000000"/>
                          </a:solidFill>
                          <a:effectLst/>
                          <a:latin typeface="Arial" panose="020B0604020202020204" pitchFamily="34" charset="0"/>
                        </a:rPr>
                        <a:t>0</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CO" sz="1050" b="0" i="0" u="none" strike="noStrike" kern="1200" cap="none" spc="0" normalizeH="0" baseline="0" noProof="0">
                          <a:ln>
                            <a:noFill/>
                          </a:ln>
                          <a:solidFill>
                            <a:srgbClr val="000000"/>
                          </a:solidFill>
                          <a:effectLst/>
                          <a:uLnTx/>
                          <a:uFillTx/>
                          <a:latin typeface="Arial" panose="020B0604020202020204" pitchFamily="34" charset="0"/>
                          <a:ea typeface="+mn-ea"/>
                          <a:cs typeface="+mn-cs"/>
                        </a:rPr>
                        <a:t>NA</a:t>
                      </a:r>
                      <a:endParaRPr kumimoji="0" lang="es-CO" sz="105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614604928"/>
                  </a:ext>
                </a:extLst>
              </a:tr>
              <a:tr h="912669">
                <a:tc>
                  <a:txBody>
                    <a:bodyPr/>
                    <a:lstStyle/>
                    <a:p>
                      <a:pPr marL="0" algn="just" defTabSz="914400" rtl="0" eaLnBrk="1" fontAlgn="ctr" latinLnBrk="0" hangingPunct="1"/>
                      <a:r>
                        <a:rPr lang="es-ES" sz="1000" kern="1200" dirty="0">
                          <a:solidFill>
                            <a:schemeClr val="dk1"/>
                          </a:solidFill>
                          <a:latin typeface="Arial" panose="020B0604020202020204" pitchFamily="34" charset="0"/>
                          <a:ea typeface="+mn-ea"/>
                          <a:cs typeface="Arial" panose="020B0604020202020204" pitchFamily="34" charset="0"/>
                        </a:rPr>
                        <a:t>37 - Asesoría para la desvinculación del trabajo infantil</a:t>
                      </a:r>
                      <a:br>
                        <a:rPr lang="es-ES" sz="1000" kern="1200" dirty="0">
                          <a:solidFill>
                            <a:schemeClr val="dk1"/>
                          </a:solidFill>
                          <a:latin typeface="Arial" panose="020B0604020202020204" pitchFamily="34" charset="0"/>
                          <a:ea typeface="+mn-ea"/>
                          <a:cs typeface="Arial" panose="020B0604020202020204" pitchFamily="34" charset="0"/>
                        </a:rPr>
                      </a:br>
                      <a:r>
                        <a:rPr lang="es-ES" sz="1000" kern="1200" dirty="0">
                          <a:solidFill>
                            <a:schemeClr val="dk1"/>
                          </a:solidFill>
                          <a:latin typeface="Arial" panose="020B0604020202020204" pitchFamily="34" charset="0"/>
                          <a:ea typeface="+mn-ea"/>
                          <a:cs typeface="Arial" panose="020B0604020202020204" pitchFamily="34" charset="0"/>
                        </a:rPr>
                        <a:t>Asesoría para el cuidado y la protección de la salud</a:t>
                      </a:r>
                      <a:br>
                        <a:rPr lang="es-ES" sz="1000" kern="1200" dirty="0">
                          <a:solidFill>
                            <a:schemeClr val="dk1"/>
                          </a:solidFill>
                          <a:latin typeface="Arial" panose="020B0604020202020204" pitchFamily="34" charset="0"/>
                          <a:ea typeface="+mn-ea"/>
                          <a:cs typeface="Arial" panose="020B0604020202020204" pitchFamily="34" charset="0"/>
                        </a:rPr>
                      </a:br>
                      <a:r>
                        <a:rPr lang="es-ES" sz="1000" kern="1200" dirty="0">
                          <a:solidFill>
                            <a:schemeClr val="dk1"/>
                          </a:solidFill>
                          <a:latin typeface="Arial" panose="020B0604020202020204" pitchFamily="34" charset="0"/>
                          <a:ea typeface="+mn-ea"/>
                          <a:cs typeface="Arial" panose="020B0604020202020204" pitchFamily="34" charset="0"/>
                        </a:rPr>
                        <a:t>Monitoreo de la desvinculación</a:t>
                      </a:r>
                      <a:br>
                        <a:rPr lang="es-ES" sz="1000" kern="1200" dirty="0">
                          <a:solidFill>
                            <a:schemeClr val="dk1"/>
                          </a:solidFill>
                          <a:latin typeface="Arial" panose="020B0604020202020204" pitchFamily="34" charset="0"/>
                          <a:ea typeface="+mn-ea"/>
                          <a:cs typeface="Arial" panose="020B0604020202020204" pitchFamily="34" charset="0"/>
                        </a:rPr>
                      </a:br>
                      <a:r>
                        <a:rPr lang="es-ES" sz="1000" kern="1200" dirty="0">
                          <a:solidFill>
                            <a:schemeClr val="dk1"/>
                          </a:solidFill>
                          <a:latin typeface="Arial" panose="020B0604020202020204" pitchFamily="34" charset="0"/>
                          <a:ea typeface="+mn-ea"/>
                          <a:cs typeface="Arial" panose="020B0604020202020204" pitchFamily="34" charset="0"/>
                        </a:rPr>
                        <a:t>Monitoreo – seguimiento del efecto</a:t>
                      </a:r>
                    </a:p>
                    <a:p>
                      <a:pPr marL="0" algn="just" defTabSz="914400" rtl="0" eaLnBrk="1" fontAlgn="ctr" latinLnBrk="0" hangingPunct="1"/>
                      <a:endParaRPr lang="es-ES" sz="1000" kern="1200" dirty="0">
                        <a:solidFill>
                          <a:schemeClr val="dk1"/>
                        </a:solidFill>
                        <a:latin typeface="Arial" panose="020B0604020202020204" pitchFamily="34" charset="0"/>
                        <a:ea typeface="+mn-ea"/>
                        <a:cs typeface="Arial" panose="020B0604020202020204" pitchFamily="34" charset="0"/>
                      </a:endParaRP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2.172</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328</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050" b="0" i="0" u="none" strike="noStrike" dirty="0">
                          <a:solidFill>
                            <a:srgbClr val="000000"/>
                          </a:solidFill>
                          <a:effectLst/>
                          <a:latin typeface="Arial" panose="020B0604020202020204" pitchFamily="34" charset="0"/>
                        </a:rPr>
                        <a:t>0</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CO" sz="105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NA</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51098366"/>
                  </a:ext>
                </a:extLst>
              </a:tr>
            </a:tbl>
          </a:graphicData>
        </a:graphic>
      </p:graphicFrame>
    </p:spTree>
    <p:extLst>
      <p:ext uri="{BB962C8B-B14F-4D97-AF65-F5344CB8AC3E}">
        <p14:creationId xmlns:p14="http://schemas.microsoft.com/office/powerpoint/2010/main" val="26775922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257333-4A44-0764-6087-6B795EF26BE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CA1E829-524F-A688-267D-704B4B85895E}"/>
              </a:ext>
            </a:extLst>
          </p:cNvPr>
          <p:cNvSpPr>
            <a:spLocks noGrp="1"/>
          </p:cNvSpPr>
          <p:nvPr>
            <p:ph type="title"/>
          </p:nvPr>
        </p:nvSpPr>
        <p:spPr>
          <a:xfrm>
            <a:off x="793582" y="239198"/>
            <a:ext cx="10515600" cy="510461"/>
          </a:xfrm>
        </p:spPr>
        <p:txBody>
          <a:bodyPr/>
          <a:lstStyle/>
          <a:p>
            <a:pPr algn="ctr"/>
            <a:r>
              <a:rPr lang="es-CO" dirty="0"/>
              <a:t>HALLAZGOS SEGUIMIENTO RETROSPECTIVO</a:t>
            </a:r>
            <a:endParaRPr lang="en-CO" dirty="0"/>
          </a:p>
        </p:txBody>
      </p:sp>
      <p:graphicFrame>
        <p:nvGraphicFramePr>
          <p:cNvPr id="4" name="Tabla 3">
            <a:extLst>
              <a:ext uri="{FF2B5EF4-FFF2-40B4-BE49-F238E27FC236}">
                <a16:creationId xmlns:a16="http://schemas.microsoft.com/office/drawing/2014/main" id="{4E55674C-EDEA-889C-B986-F6BB3D660E06}"/>
              </a:ext>
            </a:extLst>
          </p:cNvPr>
          <p:cNvGraphicFramePr>
            <a:graphicFrameLocks noGrp="1"/>
          </p:cNvGraphicFramePr>
          <p:nvPr>
            <p:extLst>
              <p:ext uri="{D42A27DB-BD31-4B8C-83A1-F6EECF244321}">
                <p14:modId xmlns:p14="http://schemas.microsoft.com/office/powerpoint/2010/main" val="2001269279"/>
              </p:ext>
            </p:extLst>
          </p:nvPr>
        </p:nvGraphicFramePr>
        <p:xfrm>
          <a:off x="682389" y="749659"/>
          <a:ext cx="10626794" cy="5534008"/>
        </p:xfrm>
        <a:graphic>
          <a:graphicData uri="http://schemas.openxmlformats.org/drawingml/2006/table">
            <a:tbl>
              <a:tblPr>
                <a:tableStyleId>{5C22544A-7EE6-4342-B048-85BDC9FD1C3A}</a:tableStyleId>
              </a:tblPr>
              <a:tblGrid>
                <a:gridCol w="1018075">
                  <a:extLst>
                    <a:ext uri="{9D8B030D-6E8A-4147-A177-3AD203B41FA5}">
                      <a16:colId xmlns:a16="http://schemas.microsoft.com/office/drawing/2014/main" val="3941602364"/>
                    </a:ext>
                  </a:extLst>
                </a:gridCol>
                <a:gridCol w="1860884">
                  <a:extLst>
                    <a:ext uri="{9D8B030D-6E8A-4147-A177-3AD203B41FA5}">
                      <a16:colId xmlns:a16="http://schemas.microsoft.com/office/drawing/2014/main" val="2342656436"/>
                    </a:ext>
                  </a:extLst>
                </a:gridCol>
                <a:gridCol w="5113421">
                  <a:extLst>
                    <a:ext uri="{9D8B030D-6E8A-4147-A177-3AD203B41FA5}">
                      <a16:colId xmlns:a16="http://schemas.microsoft.com/office/drawing/2014/main" val="454376433"/>
                    </a:ext>
                  </a:extLst>
                </a:gridCol>
                <a:gridCol w="1010653">
                  <a:extLst>
                    <a:ext uri="{9D8B030D-6E8A-4147-A177-3AD203B41FA5}">
                      <a16:colId xmlns:a16="http://schemas.microsoft.com/office/drawing/2014/main" val="4272230418"/>
                    </a:ext>
                  </a:extLst>
                </a:gridCol>
                <a:gridCol w="1623761">
                  <a:extLst>
                    <a:ext uri="{9D8B030D-6E8A-4147-A177-3AD203B41FA5}">
                      <a16:colId xmlns:a16="http://schemas.microsoft.com/office/drawing/2014/main" val="3606189810"/>
                    </a:ext>
                  </a:extLst>
                </a:gridCol>
              </a:tblGrid>
              <a:tr h="466602">
                <a:tc>
                  <a:txBody>
                    <a:bodyPr/>
                    <a:lstStyle/>
                    <a:p>
                      <a:pPr algn="ctr" rtl="0" fontAlgn="ctr"/>
                      <a:r>
                        <a:rPr lang="es-CO" sz="1200" b="1" u="none" strike="noStrike" dirty="0">
                          <a:solidFill>
                            <a:schemeClr val="bg1"/>
                          </a:solidFill>
                          <a:effectLst/>
                          <a:latin typeface="Arial" panose="020B0604020202020204" pitchFamily="34" charset="0"/>
                          <a:cs typeface="Arial" panose="020B0604020202020204" pitchFamily="34" charset="0"/>
                        </a:rPr>
                        <a:t>Subred</a:t>
                      </a:r>
                      <a:endParaRPr lang="es-CO" sz="1200" b="1" i="0" u="none" strike="noStrike" dirty="0">
                        <a:solidFill>
                          <a:schemeClr val="bg1"/>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alpha val="99000"/>
                      </a:srgbClr>
                    </a:solidFill>
                  </a:tcPr>
                </a:tc>
                <a:tc>
                  <a:txBody>
                    <a:bodyPr/>
                    <a:lstStyle/>
                    <a:p>
                      <a:pPr algn="ctr" rtl="0" fontAlgn="ctr"/>
                      <a:r>
                        <a:rPr lang="es-CO" sz="1200" b="1" u="none" strike="noStrike" dirty="0">
                          <a:solidFill>
                            <a:schemeClr val="bg1"/>
                          </a:solidFill>
                          <a:effectLst/>
                          <a:latin typeface="Arial" panose="020B0604020202020204" pitchFamily="34" charset="0"/>
                          <a:cs typeface="Arial" panose="020B0604020202020204" pitchFamily="34" charset="0"/>
                        </a:rPr>
                        <a:t>Intervención y/o Producto</a:t>
                      </a:r>
                      <a:endParaRPr lang="es-CO" sz="1200" b="1" i="0" u="none" strike="noStrike" dirty="0">
                        <a:solidFill>
                          <a:schemeClr val="bg1"/>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alpha val="99000"/>
                      </a:srgbClr>
                    </a:solidFill>
                  </a:tcPr>
                </a:tc>
                <a:tc>
                  <a:txBody>
                    <a:bodyPr/>
                    <a:lstStyle/>
                    <a:p>
                      <a:pPr algn="ctr" rtl="0" fontAlgn="ctr"/>
                      <a:r>
                        <a:rPr lang="es-CO" sz="1200" b="1" u="none" strike="noStrike" dirty="0">
                          <a:solidFill>
                            <a:schemeClr val="bg1"/>
                          </a:solidFill>
                          <a:effectLst/>
                          <a:latin typeface="Arial" panose="020B0604020202020204" pitchFamily="34" charset="0"/>
                          <a:cs typeface="Arial" panose="020B0604020202020204" pitchFamily="34" charset="0"/>
                        </a:rPr>
                        <a:t>Hallazgos </a:t>
                      </a:r>
                      <a:endParaRPr lang="es-CO" sz="1200" b="1" i="0" u="none" strike="noStrike" dirty="0">
                        <a:solidFill>
                          <a:schemeClr val="bg1"/>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alpha val="99000"/>
                      </a:srgbClr>
                    </a:solidFill>
                  </a:tcPr>
                </a:tc>
                <a:tc>
                  <a:txBody>
                    <a:bodyPr/>
                    <a:lstStyle/>
                    <a:p>
                      <a:pPr algn="ctr" rtl="0" fontAlgn="ctr"/>
                      <a:r>
                        <a:rPr lang="es-CO" sz="1200" b="1" u="none" strike="noStrike" dirty="0">
                          <a:solidFill>
                            <a:schemeClr val="bg1"/>
                          </a:solidFill>
                          <a:effectLst/>
                          <a:latin typeface="Arial" panose="020B0604020202020204" pitchFamily="34" charset="0"/>
                          <a:cs typeface="Arial" panose="020B0604020202020204" pitchFamily="34" charset="0"/>
                        </a:rPr>
                        <a:t>Localidad </a:t>
                      </a:r>
                      <a:endParaRPr lang="es-CO" sz="1200" b="1" i="0" u="none" strike="noStrike" dirty="0">
                        <a:solidFill>
                          <a:schemeClr val="bg1"/>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alpha val="99000"/>
                      </a:srgbClr>
                    </a:solidFill>
                  </a:tcPr>
                </a:tc>
                <a:tc>
                  <a:txBody>
                    <a:bodyPr/>
                    <a:lstStyle/>
                    <a:p>
                      <a:pPr algn="ctr" rtl="0" fontAlgn="ctr"/>
                      <a:r>
                        <a:rPr lang="es-ES" sz="1200" b="1" u="none" strike="noStrike" dirty="0">
                          <a:solidFill>
                            <a:schemeClr val="bg1"/>
                          </a:solidFill>
                          <a:effectLst/>
                          <a:latin typeface="Arial" panose="020B0604020202020204" pitchFamily="34" charset="0"/>
                          <a:cs typeface="Arial" panose="020B0604020202020204" pitchFamily="34" charset="0"/>
                        </a:rPr>
                        <a:t>Glosa y/o Plan de mejora </a:t>
                      </a:r>
                      <a:endParaRPr lang="es-ES" sz="1200" b="1" i="0" u="none" strike="noStrike" dirty="0">
                        <a:solidFill>
                          <a:schemeClr val="bg1"/>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alpha val="99000"/>
                      </a:srgbClr>
                    </a:solidFill>
                  </a:tcPr>
                </a:tc>
                <a:extLst>
                  <a:ext uri="{0D108BD9-81ED-4DB2-BD59-A6C34878D82A}">
                    <a16:rowId xmlns:a16="http://schemas.microsoft.com/office/drawing/2014/main" val="1554137795"/>
                  </a:ext>
                </a:extLst>
              </a:tr>
              <a:tr h="1047669">
                <a:tc>
                  <a:txBody>
                    <a:bodyPr/>
                    <a:lstStyle/>
                    <a:p>
                      <a:pPr algn="ctr" rtl="0" fontAlgn="ctr"/>
                      <a:r>
                        <a:rPr lang="es-CO" sz="1200" b="0" i="0" u="none" strike="noStrike" dirty="0">
                          <a:solidFill>
                            <a:srgbClr val="000000"/>
                          </a:solidFill>
                          <a:effectLst/>
                          <a:latin typeface="Arial" panose="020B0604020202020204" pitchFamily="34" charset="0"/>
                          <a:cs typeface="Arial" panose="020B0604020202020204" pitchFamily="34" charset="0"/>
                        </a:rPr>
                        <a:t>SUR OCCIDENTE</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alpha val="99000"/>
                      </a:srgbClr>
                    </a:solidFill>
                  </a:tcPr>
                </a:tc>
                <a:tc>
                  <a:txBody>
                    <a:bodyPr/>
                    <a:lstStyle/>
                    <a:p>
                      <a:pPr algn="just" rtl="0" fontAlgn="ctr"/>
                      <a:r>
                        <a:rPr lang="es-ES" sz="1200" b="0" i="0" u="none" strike="noStrike" dirty="0">
                          <a:solidFill>
                            <a:srgbClr val="000000"/>
                          </a:solidFill>
                          <a:effectLst/>
                          <a:latin typeface="Arial" panose="020B0604020202020204" pitchFamily="34" charset="0"/>
                          <a:cs typeface="Arial" panose="020B0604020202020204" pitchFamily="34" charset="0"/>
                        </a:rPr>
                        <a:t>34 - </a:t>
                      </a:r>
                      <a:r>
                        <a:rPr lang="es-MX" sz="1200" b="0" i="0" u="none" strike="noStrike" dirty="0">
                          <a:solidFill>
                            <a:srgbClr val="000000"/>
                          </a:solidFill>
                          <a:effectLst/>
                          <a:latin typeface="Arial" panose="020B0604020202020204" pitchFamily="34" charset="0"/>
                          <a:cs typeface="Arial" panose="020B0604020202020204" pitchFamily="34" charset="0"/>
                        </a:rPr>
                        <a:t>Gestión en los niveles meso y micro de la salud pública del Entorno cuidador Laboral “Bienestar en nuestro entorno laboral”</a:t>
                      </a:r>
                      <a:endParaRPr lang="es-ES" sz="1200" b="0" i="0" u="none" strike="noStrike" dirty="0">
                        <a:solidFill>
                          <a:srgbClr val="000000"/>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alpha val="99000"/>
                      </a:srgbClr>
                    </a:solidFill>
                  </a:tcPr>
                </a:tc>
                <a:tc>
                  <a:txBody>
                    <a:bodyPr/>
                    <a:lstStyle/>
                    <a:p>
                      <a:pPr algn="just" rtl="0" fontAlgn="t"/>
                      <a:r>
                        <a:rPr lang="es-ES" sz="1200" b="0" i="0" u="none" strike="noStrike" dirty="0">
                          <a:solidFill>
                            <a:srgbClr val="000000"/>
                          </a:solidFill>
                          <a:effectLst/>
                          <a:latin typeface="Arial" panose="020B0604020202020204" pitchFamily="34" charset="0"/>
                          <a:cs typeface="Arial" panose="020B0604020202020204" pitchFamily="34" charset="0"/>
                        </a:rPr>
                        <a:t>Para el mes de abril 2025 </a:t>
                      </a:r>
                      <a:r>
                        <a:rPr lang="es-MX" sz="1200" b="0" i="0" u="none" strike="noStrike" dirty="0">
                          <a:solidFill>
                            <a:srgbClr val="000000"/>
                          </a:solidFill>
                          <a:effectLst/>
                          <a:latin typeface="Arial" panose="020B0604020202020204" pitchFamily="34" charset="0"/>
                          <a:cs typeface="Arial" panose="020B0604020202020204" pitchFamily="34" charset="0"/>
                        </a:rPr>
                        <a:t>se genera hallazgo POR BASE DE TALENTO HUMANO porque se evidencia</a:t>
                      </a:r>
                      <a:r>
                        <a:rPr lang="es-MX" sz="1200" b="0" i="0" u="none" strike="noStrike" baseline="0" dirty="0">
                          <a:solidFill>
                            <a:srgbClr val="000000"/>
                          </a:solidFill>
                          <a:effectLst/>
                          <a:latin typeface="Arial" panose="020B0604020202020204" pitchFamily="34" charset="0"/>
                          <a:cs typeface="Arial" panose="020B0604020202020204" pitchFamily="34" charset="0"/>
                        </a:rPr>
                        <a:t>  inconsistencia en el perfil reportado en la colaboradora Laura Vanessa Sarmiento puesto que se registró técnico 3 y corresponde a técnico 2.</a:t>
                      </a:r>
                      <a:endParaRPr lang="es-ES" sz="1200" b="0" i="0" u="none" strike="noStrike" dirty="0">
                        <a:solidFill>
                          <a:srgbClr val="000000"/>
                        </a:solidFill>
                        <a:effectLst/>
                        <a:latin typeface="Arial" panose="020B0604020202020204" pitchFamily="34" charset="0"/>
                        <a:cs typeface="Arial" panose="020B0604020202020204" pitchFamily="34" charset="0"/>
                      </a:endParaRPr>
                    </a:p>
                  </a:txBody>
                  <a:tcPr marL="5710" marR="5710" marT="571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alpha val="99000"/>
                      </a:srgbClr>
                    </a:solidFill>
                  </a:tcPr>
                </a:tc>
                <a:tc>
                  <a:txBody>
                    <a:bodyPr/>
                    <a:lstStyle/>
                    <a:p>
                      <a:pPr algn="ctr" rtl="0" fontAlgn="ctr"/>
                      <a:r>
                        <a:rPr lang="es-CO" sz="1200" b="0" i="0" u="none" strike="noStrike" dirty="0">
                          <a:solidFill>
                            <a:srgbClr val="000000"/>
                          </a:solidFill>
                          <a:effectLst/>
                          <a:latin typeface="Arial" panose="020B0604020202020204" pitchFamily="34" charset="0"/>
                          <a:cs typeface="Arial" panose="020B0604020202020204" pitchFamily="34" charset="0"/>
                        </a:rPr>
                        <a:t>SUBRED</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alpha val="99000"/>
                      </a:srgb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s-CO" sz="1200" b="0" i="0" u="none" strike="noStrike" kern="1200" dirty="0">
                          <a:solidFill>
                            <a:srgbClr val="000000"/>
                          </a:solidFill>
                          <a:effectLst/>
                          <a:latin typeface="Arial" panose="020B0604020202020204" pitchFamily="34" charset="0"/>
                          <a:ea typeface="+mn-ea"/>
                          <a:cs typeface="Arial" panose="020B0604020202020204" pitchFamily="34" charset="0"/>
                        </a:rPr>
                        <a:t>G12 -</a:t>
                      </a:r>
                      <a:r>
                        <a:rPr lang="es-CO" sz="1200" b="0" i="0" u="none" strike="noStrike" kern="1200" baseline="0" dirty="0">
                          <a:solidFill>
                            <a:srgbClr val="000000"/>
                          </a:solidFill>
                          <a:effectLst/>
                          <a:latin typeface="Arial" panose="020B0604020202020204" pitchFamily="34" charset="0"/>
                          <a:ea typeface="+mn-ea"/>
                          <a:cs typeface="Arial" panose="020B0604020202020204" pitchFamily="34" charset="0"/>
                        </a:rPr>
                        <a:t> GLOSA POR BASE DE TALENTOHUMANO </a:t>
                      </a:r>
                      <a:endParaRPr lang="es-CO" sz="12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alpha val="99000"/>
                      </a:srgbClr>
                    </a:solidFill>
                  </a:tcPr>
                </a:tc>
                <a:extLst>
                  <a:ext uri="{0D108BD9-81ED-4DB2-BD59-A6C34878D82A}">
                    <a16:rowId xmlns:a16="http://schemas.microsoft.com/office/drawing/2014/main" val="294656611"/>
                  </a:ext>
                </a:extLst>
              </a:tr>
              <a:tr h="1209796">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s-CO" sz="1200" b="0" i="0" u="none" strike="noStrike" dirty="0">
                          <a:solidFill>
                            <a:srgbClr val="000000"/>
                          </a:solidFill>
                          <a:effectLst/>
                          <a:latin typeface="Arial" panose="020B0604020202020204" pitchFamily="34" charset="0"/>
                          <a:cs typeface="Arial" panose="020B0604020202020204" pitchFamily="34" charset="0"/>
                        </a:rPr>
                        <a:t>SUR OCCIDENTE</a:t>
                      </a:r>
                    </a:p>
                    <a:p>
                      <a:pPr algn="ctr" rtl="0" fontAlgn="ctr"/>
                      <a:endParaRPr lang="es-CO" sz="1200" b="0" i="0" u="none" strike="noStrike" dirty="0">
                        <a:solidFill>
                          <a:srgbClr val="000000"/>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algn="just" rtl="0" fontAlgn="ctr"/>
                      <a:r>
                        <a:rPr lang="es-ES" sz="1200" b="0" i="0" u="none" strike="noStrike" dirty="0">
                          <a:solidFill>
                            <a:srgbClr val="000000"/>
                          </a:solidFill>
                          <a:effectLst/>
                          <a:latin typeface="Arial" panose="020B0604020202020204" pitchFamily="34" charset="0"/>
                          <a:cs typeface="Arial" panose="020B0604020202020204" pitchFamily="34" charset="0"/>
                        </a:rPr>
                        <a:t>25 – Caracterización de las condiciones de salud y trabajo</a:t>
                      </a:r>
                      <a:r>
                        <a:rPr lang="es-ES" sz="1200" b="0" i="0" u="none" strike="noStrike" baseline="0" dirty="0">
                          <a:solidFill>
                            <a:srgbClr val="000000"/>
                          </a:solidFill>
                          <a:effectLst/>
                          <a:latin typeface="Arial" panose="020B0604020202020204" pitchFamily="34" charset="0"/>
                          <a:cs typeface="Arial" panose="020B0604020202020204" pitchFamily="34" charset="0"/>
                        </a:rPr>
                        <a:t> para la concertación de planes en UTI</a:t>
                      </a:r>
                      <a:endParaRPr lang="es-ES" sz="1200" b="0" i="0" u="none" strike="noStrike" dirty="0">
                        <a:solidFill>
                          <a:srgbClr val="000000"/>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marL="0" marR="0" indent="0" algn="just" defTabSz="914400" rtl="0" eaLnBrk="1" fontAlgn="t" latinLnBrk="0" hangingPunct="1">
                        <a:lnSpc>
                          <a:spcPct val="100000"/>
                        </a:lnSpc>
                        <a:spcBef>
                          <a:spcPts val="0"/>
                        </a:spcBef>
                        <a:spcAft>
                          <a:spcPts val="0"/>
                        </a:spcAft>
                        <a:buClrTx/>
                        <a:buSzTx/>
                        <a:buFontTx/>
                        <a:buNone/>
                        <a:tabLst/>
                        <a:defRPr/>
                      </a:pPr>
                      <a:r>
                        <a:rPr lang="es-ES" sz="1200" b="0" i="0" u="none" strike="noStrike" dirty="0">
                          <a:solidFill>
                            <a:srgbClr val="000000"/>
                          </a:solidFill>
                          <a:effectLst/>
                          <a:latin typeface="Arial" panose="020B0604020202020204" pitchFamily="34" charset="0"/>
                          <a:cs typeface="Arial" panose="020B0604020202020204" pitchFamily="34" charset="0"/>
                        </a:rPr>
                        <a:t>Para el mes de abril 2025 </a:t>
                      </a:r>
                      <a:r>
                        <a:rPr lang="es-MX" sz="1200" b="0" i="0" u="none" strike="noStrike" dirty="0">
                          <a:solidFill>
                            <a:srgbClr val="000000"/>
                          </a:solidFill>
                          <a:effectLst/>
                          <a:latin typeface="Arial" panose="020B0604020202020204" pitchFamily="34" charset="0"/>
                          <a:cs typeface="Arial" panose="020B0604020202020204" pitchFamily="34" charset="0"/>
                        </a:rPr>
                        <a:t>se genera hallazgo</a:t>
                      </a:r>
                      <a:r>
                        <a:rPr lang="es-MX" sz="1200" b="0" i="0" u="none" strike="noStrike" baseline="0" dirty="0">
                          <a:solidFill>
                            <a:srgbClr val="000000"/>
                          </a:solidFill>
                          <a:effectLst/>
                          <a:latin typeface="Arial" panose="020B0604020202020204" pitchFamily="34" charset="0"/>
                          <a:cs typeface="Arial" panose="020B0604020202020204" pitchFamily="34" charset="0"/>
                        </a:rPr>
                        <a:t> por INCUMPLIMIENTO EN LA UNIDAD BASE DE COSTEO DE LOS PRODUCTOS GSP-PSPIC, ya que no se evidenció el pago de la INDEXACIÓN como se describe a continuación: de 7 horas regulares ejecutadas, en el producto con código 25 - a un (1) perfil tecnólogo </a:t>
                      </a:r>
                      <a:r>
                        <a:rPr lang="es-MX" sz="1200" b="0" i="0" u="none" strike="noStrike" baseline="0" dirty="0" err="1">
                          <a:solidFill>
                            <a:srgbClr val="000000"/>
                          </a:solidFill>
                          <a:effectLst/>
                          <a:latin typeface="Arial" panose="020B0604020202020204" pitchFamily="34" charset="0"/>
                          <a:cs typeface="Arial" panose="020B0604020202020204" pitchFamily="34" charset="0"/>
                        </a:rPr>
                        <a:t>Letzy</a:t>
                      </a:r>
                      <a:r>
                        <a:rPr lang="es-MX" sz="1200" b="0" i="0" u="none" strike="noStrike" baseline="0" dirty="0">
                          <a:solidFill>
                            <a:srgbClr val="000000"/>
                          </a:solidFill>
                          <a:effectLst/>
                          <a:latin typeface="Arial" panose="020B0604020202020204" pitchFamily="34" charset="0"/>
                          <a:cs typeface="Arial" panose="020B0604020202020204" pitchFamily="34" charset="0"/>
                        </a:rPr>
                        <a:t> Fernanda Sánchez Pérez  por un valor de $ 3.213</a:t>
                      </a:r>
                      <a:endParaRPr lang="es-ES" sz="12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5710" marR="5710" marT="571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algn="ctr" rtl="0" fontAlgn="ctr"/>
                      <a:r>
                        <a:rPr lang="es-CO" sz="1200" b="0" i="0" u="none" strike="noStrike" dirty="0">
                          <a:solidFill>
                            <a:srgbClr val="000000"/>
                          </a:solidFill>
                          <a:effectLst/>
                          <a:latin typeface="Arial" panose="020B0604020202020204" pitchFamily="34" charset="0"/>
                          <a:cs typeface="Arial" panose="020B0604020202020204" pitchFamily="34" charset="0"/>
                        </a:rPr>
                        <a:t>SUBRED</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s-CO" sz="1200" b="0" i="0" u="none" strike="noStrike" kern="1200" dirty="0">
                          <a:solidFill>
                            <a:srgbClr val="000000"/>
                          </a:solidFill>
                          <a:effectLst/>
                          <a:latin typeface="Arial" panose="020B0604020202020204" pitchFamily="34" charset="0"/>
                          <a:ea typeface="+mn-ea"/>
                          <a:cs typeface="Arial" panose="020B0604020202020204" pitchFamily="34" charset="0"/>
                        </a:rPr>
                        <a:t>G1 – GLOSA POR </a:t>
                      </a:r>
                      <a:r>
                        <a:rPr lang="es-MX" sz="1200" b="0" i="0" u="none" strike="noStrike" kern="1200" dirty="0">
                          <a:solidFill>
                            <a:srgbClr val="000000"/>
                          </a:solidFill>
                          <a:effectLst/>
                          <a:latin typeface="Arial" panose="020B0604020202020204" pitchFamily="34" charset="0"/>
                          <a:ea typeface="+mn-ea"/>
                          <a:cs typeface="Arial" panose="020B0604020202020204" pitchFamily="34" charset="0"/>
                        </a:rPr>
                        <a:t>INCUMPLIMIENTO EN LA UNIDAD BASE DE COSTEO DE LOS PRODUCTOS GSP-PSPIC</a:t>
                      </a:r>
                      <a:endParaRPr lang="es-CO" sz="1200" b="0" i="0" u="none" strike="noStrike" dirty="0">
                        <a:solidFill>
                          <a:srgbClr val="000000"/>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extLst>
                  <a:ext uri="{0D108BD9-81ED-4DB2-BD59-A6C34878D82A}">
                    <a16:rowId xmlns:a16="http://schemas.microsoft.com/office/drawing/2014/main" val="1807760702"/>
                  </a:ext>
                </a:extLst>
              </a:tr>
              <a:tr h="1209796">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s-CO" sz="1200" b="0" i="0" u="none" strike="noStrike" dirty="0">
                          <a:solidFill>
                            <a:srgbClr val="000000"/>
                          </a:solidFill>
                          <a:effectLst/>
                          <a:latin typeface="Arial" panose="020B0604020202020204" pitchFamily="34" charset="0"/>
                          <a:cs typeface="Arial" panose="020B0604020202020204" pitchFamily="34" charset="0"/>
                        </a:rPr>
                        <a:t>SUR OCCIDENTE</a:t>
                      </a:r>
                    </a:p>
                    <a:p>
                      <a:pPr algn="ctr" rtl="0" fontAlgn="ctr"/>
                      <a:endParaRPr lang="es-CO" sz="1200" b="0" i="0" u="none" strike="noStrike" dirty="0">
                        <a:solidFill>
                          <a:srgbClr val="000000"/>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algn="just" rtl="0" fontAlgn="ctr"/>
                      <a:r>
                        <a:rPr lang="es-ES" sz="1200" b="0" i="0" u="none" strike="noStrike" dirty="0">
                          <a:solidFill>
                            <a:srgbClr val="000000"/>
                          </a:solidFill>
                          <a:effectLst/>
                          <a:latin typeface="Arial" panose="020B0604020202020204" pitchFamily="34" charset="0"/>
                          <a:cs typeface="Arial" panose="020B0604020202020204" pitchFamily="34" charset="0"/>
                        </a:rPr>
                        <a:t>26 - </a:t>
                      </a:r>
                      <a:r>
                        <a:rPr lang="es-MX" sz="1200" b="0" i="0" u="none" strike="noStrike" baseline="0" dirty="0">
                          <a:solidFill>
                            <a:srgbClr val="000000"/>
                          </a:solidFill>
                          <a:effectLst/>
                          <a:latin typeface="Arial" panose="020B0604020202020204" pitchFamily="34" charset="0"/>
                          <a:cs typeface="Arial" panose="020B0604020202020204" pitchFamily="34" charset="0"/>
                        </a:rPr>
                        <a:t>Asesorías de promoción del cuidado de la salud, gestión del riesgo en la UTI y monitoreo del proceso con trabajadores de la economía informal en UTI de mediano impacto</a:t>
                      </a:r>
                      <a:endParaRPr lang="es-ES" sz="1200" b="0" i="0" u="none" strike="noStrike" dirty="0">
                        <a:solidFill>
                          <a:srgbClr val="000000"/>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marL="0" marR="0" indent="0" algn="just" defTabSz="914400" rtl="0" eaLnBrk="1" fontAlgn="t" latinLnBrk="0" hangingPunct="1">
                        <a:lnSpc>
                          <a:spcPct val="100000"/>
                        </a:lnSpc>
                        <a:spcBef>
                          <a:spcPts val="0"/>
                        </a:spcBef>
                        <a:spcAft>
                          <a:spcPts val="0"/>
                        </a:spcAft>
                        <a:buClrTx/>
                        <a:buSzTx/>
                        <a:buFontTx/>
                        <a:buNone/>
                        <a:tabLst/>
                        <a:defRPr/>
                      </a:pPr>
                      <a:r>
                        <a:rPr lang="es-ES" sz="1200" b="0" i="0" u="none" strike="noStrike" dirty="0">
                          <a:solidFill>
                            <a:srgbClr val="000000"/>
                          </a:solidFill>
                          <a:effectLst/>
                          <a:latin typeface="Arial" panose="020B0604020202020204" pitchFamily="34" charset="0"/>
                          <a:cs typeface="Arial" panose="020B0604020202020204" pitchFamily="34" charset="0"/>
                        </a:rPr>
                        <a:t>Para el mes de abril 2025 </a:t>
                      </a:r>
                      <a:r>
                        <a:rPr lang="es-MX" sz="1200" b="0" i="0" u="none" strike="noStrike" dirty="0">
                          <a:solidFill>
                            <a:srgbClr val="000000"/>
                          </a:solidFill>
                          <a:effectLst/>
                          <a:latin typeface="Arial" panose="020B0604020202020204" pitchFamily="34" charset="0"/>
                          <a:cs typeface="Arial" panose="020B0604020202020204" pitchFamily="34" charset="0"/>
                        </a:rPr>
                        <a:t>se genera hallazgo</a:t>
                      </a:r>
                      <a:r>
                        <a:rPr lang="es-MX" sz="1200" b="0" i="0" u="none" strike="noStrike" baseline="0" dirty="0">
                          <a:solidFill>
                            <a:srgbClr val="000000"/>
                          </a:solidFill>
                          <a:effectLst/>
                          <a:latin typeface="Arial" panose="020B0604020202020204" pitchFamily="34" charset="0"/>
                          <a:cs typeface="Arial" panose="020B0604020202020204" pitchFamily="34" charset="0"/>
                        </a:rPr>
                        <a:t> por INCUMPLIMIENTO EN LA UNIDAD BASE DE COSTEO DE LOS PRODUCTOS GSP-PSPIC, ya que no se evidenció el pago de la INDEXACIÓN como se describe a continuación: de 6 horas regulares ejecutadas, en el producto con código 26 - a un (1) perfil tecnólogo </a:t>
                      </a:r>
                      <a:r>
                        <a:rPr lang="es-MX" sz="1200" b="0" i="0" u="none" strike="noStrike" baseline="0" dirty="0" err="1">
                          <a:solidFill>
                            <a:srgbClr val="000000"/>
                          </a:solidFill>
                          <a:effectLst/>
                          <a:latin typeface="Arial" panose="020B0604020202020204" pitchFamily="34" charset="0"/>
                          <a:cs typeface="Arial" panose="020B0604020202020204" pitchFamily="34" charset="0"/>
                        </a:rPr>
                        <a:t>Letzy</a:t>
                      </a:r>
                      <a:r>
                        <a:rPr lang="es-MX" sz="1200" b="0" i="0" u="none" strike="noStrike" baseline="0" dirty="0">
                          <a:solidFill>
                            <a:srgbClr val="000000"/>
                          </a:solidFill>
                          <a:effectLst/>
                          <a:latin typeface="Arial" panose="020B0604020202020204" pitchFamily="34" charset="0"/>
                          <a:cs typeface="Arial" panose="020B0604020202020204" pitchFamily="34" charset="0"/>
                        </a:rPr>
                        <a:t> Fernanda Sánchez Pérez  por un valor de $ 2.753</a:t>
                      </a:r>
                      <a:endParaRPr lang="es-ES" sz="12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5710" marR="5710" marT="571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algn="ctr" rtl="0" fontAlgn="ctr"/>
                      <a:r>
                        <a:rPr lang="es-CO" sz="1200" b="0" i="0" u="none" strike="noStrike" dirty="0">
                          <a:solidFill>
                            <a:srgbClr val="000000"/>
                          </a:solidFill>
                          <a:effectLst/>
                          <a:latin typeface="Arial" panose="020B0604020202020204" pitchFamily="34" charset="0"/>
                          <a:cs typeface="Arial" panose="020B0604020202020204" pitchFamily="34" charset="0"/>
                        </a:rPr>
                        <a:t>SUBRED</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s-CO" sz="1200" b="0" i="0" u="none" strike="noStrike" kern="1200" dirty="0">
                          <a:solidFill>
                            <a:srgbClr val="000000"/>
                          </a:solidFill>
                          <a:effectLst/>
                          <a:latin typeface="Arial" panose="020B0604020202020204" pitchFamily="34" charset="0"/>
                          <a:ea typeface="+mn-ea"/>
                          <a:cs typeface="Arial" panose="020B0604020202020204" pitchFamily="34" charset="0"/>
                        </a:rPr>
                        <a:t>G1 – GLOSA POR </a:t>
                      </a:r>
                      <a:r>
                        <a:rPr lang="es-MX" sz="1200" b="0" i="0" u="none" strike="noStrike" kern="1200" dirty="0">
                          <a:solidFill>
                            <a:srgbClr val="000000"/>
                          </a:solidFill>
                          <a:effectLst/>
                          <a:latin typeface="Arial" panose="020B0604020202020204" pitchFamily="34" charset="0"/>
                          <a:ea typeface="+mn-ea"/>
                          <a:cs typeface="Arial" panose="020B0604020202020204" pitchFamily="34" charset="0"/>
                        </a:rPr>
                        <a:t>INCUMPLIMIENTO EN LA UNIDAD BASE DE COSTEO DE LOS PRODUCTOS GSP-PSPIC</a:t>
                      </a:r>
                      <a:endParaRPr lang="es-CO" sz="1200" b="0" i="0" u="none" strike="noStrike" dirty="0">
                        <a:solidFill>
                          <a:srgbClr val="000000"/>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extLst>
                  <a:ext uri="{0D108BD9-81ED-4DB2-BD59-A6C34878D82A}">
                    <a16:rowId xmlns:a16="http://schemas.microsoft.com/office/drawing/2014/main" val="3432706572"/>
                  </a:ext>
                </a:extLst>
              </a:tr>
              <a:tr h="1209796">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s-CO" sz="1200" b="0" i="0" u="none" strike="noStrike" dirty="0">
                          <a:solidFill>
                            <a:srgbClr val="000000"/>
                          </a:solidFill>
                          <a:effectLst/>
                          <a:latin typeface="Arial" panose="020B0604020202020204" pitchFamily="34" charset="0"/>
                          <a:cs typeface="Arial" panose="020B0604020202020204" pitchFamily="34" charset="0"/>
                        </a:rPr>
                        <a:t>SUR OCCIDENTE</a:t>
                      </a:r>
                    </a:p>
                    <a:p>
                      <a:pPr algn="ctr" rtl="0" fontAlgn="ctr"/>
                      <a:endParaRPr lang="es-CO" sz="1200" b="0" i="0" u="none" strike="noStrike" dirty="0">
                        <a:solidFill>
                          <a:srgbClr val="000000"/>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algn="just" rtl="0" fontAlgn="ctr"/>
                      <a:r>
                        <a:rPr lang="es-ES" sz="1200" b="0" i="0" u="none" strike="noStrike" dirty="0">
                          <a:solidFill>
                            <a:srgbClr val="000000"/>
                          </a:solidFill>
                          <a:effectLst/>
                          <a:latin typeface="Arial" panose="020B0604020202020204" pitchFamily="34" charset="0"/>
                          <a:cs typeface="Arial" panose="020B0604020202020204" pitchFamily="34" charset="0"/>
                        </a:rPr>
                        <a:t>36 - </a:t>
                      </a:r>
                      <a:r>
                        <a:rPr lang="es-MX" sz="1200" b="0" i="0" u="none" strike="noStrike" kern="1200" dirty="0">
                          <a:solidFill>
                            <a:srgbClr val="000000"/>
                          </a:solidFill>
                          <a:effectLst/>
                          <a:latin typeface="Arial" panose="020B0604020202020204" pitchFamily="34" charset="0"/>
                          <a:ea typeface="+mn-ea"/>
                          <a:cs typeface="Arial" panose="020B0604020202020204" pitchFamily="34" charset="0"/>
                        </a:rPr>
                        <a:t>Caracterización del perfil del riesgo en niños, niñas y adolescentes trabajadores en zonas de concentración comercial referenciadas a nivel intersectorial o por otros espacios y procesos</a:t>
                      </a:r>
                      <a:endParaRPr lang="es-ES" sz="1200" b="0" i="0" u="none" strike="noStrike" dirty="0">
                        <a:solidFill>
                          <a:srgbClr val="000000"/>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marL="0" marR="0" indent="0" algn="just" defTabSz="914400" rtl="0" eaLnBrk="1" fontAlgn="t" latinLnBrk="0" hangingPunct="1">
                        <a:lnSpc>
                          <a:spcPct val="100000"/>
                        </a:lnSpc>
                        <a:spcBef>
                          <a:spcPts val="0"/>
                        </a:spcBef>
                        <a:spcAft>
                          <a:spcPts val="0"/>
                        </a:spcAft>
                        <a:buClrTx/>
                        <a:buSzTx/>
                        <a:buFontTx/>
                        <a:buNone/>
                        <a:tabLst/>
                        <a:defRPr/>
                      </a:pPr>
                      <a:r>
                        <a:rPr lang="es-ES" sz="1200" b="0" i="0" u="none" strike="noStrike" dirty="0">
                          <a:solidFill>
                            <a:srgbClr val="000000"/>
                          </a:solidFill>
                          <a:effectLst/>
                          <a:latin typeface="Arial" panose="020B0604020202020204" pitchFamily="34" charset="0"/>
                          <a:cs typeface="Arial" panose="020B0604020202020204" pitchFamily="34" charset="0"/>
                        </a:rPr>
                        <a:t>Para el mes de abril 2025 </a:t>
                      </a:r>
                      <a:r>
                        <a:rPr lang="es-MX" sz="1200" b="0" i="0" u="none" strike="noStrike" dirty="0">
                          <a:solidFill>
                            <a:srgbClr val="000000"/>
                          </a:solidFill>
                          <a:effectLst/>
                          <a:latin typeface="Arial" panose="020B0604020202020204" pitchFamily="34" charset="0"/>
                          <a:cs typeface="Arial" panose="020B0604020202020204" pitchFamily="34" charset="0"/>
                        </a:rPr>
                        <a:t>se genera hallazgo</a:t>
                      </a:r>
                      <a:r>
                        <a:rPr lang="es-MX" sz="1200" b="0" i="0" u="none" strike="noStrike" baseline="0" dirty="0">
                          <a:solidFill>
                            <a:srgbClr val="000000"/>
                          </a:solidFill>
                          <a:effectLst/>
                          <a:latin typeface="Arial" panose="020B0604020202020204" pitchFamily="34" charset="0"/>
                          <a:cs typeface="Arial" panose="020B0604020202020204" pitchFamily="34" charset="0"/>
                        </a:rPr>
                        <a:t> por INCUMPLIMIENTO EN LA UNIDAD BASE DE COSTEO DE LOS PRODUCTOS GSP-PSPIC, </a:t>
                      </a:r>
                      <a:r>
                        <a:rPr lang="es-MX" sz="1200" b="0" i="0" u="none" strike="noStrike" kern="1200" dirty="0">
                          <a:solidFill>
                            <a:srgbClr val="000000"/>
                          </a:solidFill>
                          <a:effectLst/>
                          <a:latin typeface="Arial" panose="020B0604020202020204" pitchFamily="34" charset="0"/>
                          <a:ea typeface="+mn-ea"/>
                          <a:cs typeface="Arial" panose="020B0604020202020204" pitchFamily="34" charset="0"/>
                        </a:rPr>
                        <a:t>ya que no se evidenció el pago de la INDEXACIÓN como se describe a continuación: de 6 horas regulares ejecutadas, en el producto con código 36 - a un (1) perfil tecnólogo </a:t>
                      </a:r>
                      <a:r>
                        <a:rPr lang="es-MX" sz="1200" b="0" i="0" u="none" strike="noStrike" kern="1200" dirty="0" err="1">
                          <a:solidFill>
                            <a:srgbClr val="000000"/>
                          </a:solidFill>
                          <a:effectLst/>
                          <a:latin typeface="Arial" panose="020B0604020202020204" pitchFamily="34" charset="0"/>
                          <a:ea typeface="+mn-ea"/>
                          <a:cs typeface="Arial" panose="020B0604020202020204" pitchFamily="34" charset="0"/>
                        </a:rPr>
                        <a:t>Letzy</a:t>
                      </a:r>
                      <a:r>
                        <a:rPr lang="es-MX" sz="1200" b="0" i="0" u="none" strike="noStrike" kern="1200" dirty="0">
                          <a:solidFill>
                            <a:srgbClr val="000000"/>
                          </a:solidFill>
                          <a:effectLst/>
                          <a:latin typeface="Arial" panose="020B0604020202020204" pitchFamily="34" charset="0"/>
                          <a:ea typeface="+mn-ea"/>
                          <a:cs typeface="Arial" panose="020B0604020202020204" pitchFamily="34" charset="0"/>
                        </a:rPr>
                        <a:t> Fernanda Sánchez Pérez  por un valor de $ 2.753</a:t>
                      </a:r>
                      <a:endParaRPr lang="es-ES" sz="12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5710" marR="5710" marT="571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algn="ctr" rtl="0" fontAlgn="ctr"/>
                      <a:r>
                        <a:rPr lang="es-CO" sz="1200" b="0" i="0" u="none" strike="noStrike" dirty="0">
                          <a:solidFill>
                            <a:srgbClr val="000000"/>
                          </a:solidFill>
                          <a:effectLst/>
                          <a:latin typeface="Arial" panose="020B0604020202020204" pitchFamily="34" charset="0"/>
                          <a:cs typeface="Arial" panose="020B0604020202020204" pitchFamily="34" charset="0"/>
                        </a:rPr>
                        <a:t>SUBRED</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s-CO" sz="1200" b="0" i="0" u="none" strike="noStrike" kern="1200" dirty="0">
                          <a:solidFill>
                            <a:srgbClr val="000000"/>
                          </a:solidFill>
                          <a:effectLst/>
                          <a:latin typeface="Arial" panose="020B0604020202020204" pitchFamily="34" charset="0"/>
                          <a:ea typeface="+mn-ea"/>
                          <a:cs typeface="Arial" panose="020B0604020202020204" pitchFamily="34" charset="0"/>
                        </a:rPr>
                        <a:t>G1 – GLOSA POR </a:t>
                      </a:r>
                      <a:r>
                        <a:rPr lang="es-MX" sz="1200" b="0" i="0" u="none" strike="noStrike" kern="1200" dirty="0">
                          <a:solidFill>
                            <a:srgbClr val="000000"/>
                          </a:solidFill>
                          <a:effectLst/>
                          <a:latin typeface="Arial" panose="020B0604020202020204" pitchFamily="34" charset="0"/>
                          <a:ea typeface="+mn-ea"/>
                          <a:cs typeface="Arial" panose="020B0604020202020204" pitchFamily="34" charset="0"/>
                        </a:rPr>
                        <a:t>INCUMPLIMIENTO EN LA UNIDAD BASE DE COSTEO DE LOS PRODUCTOS GSP-PSPIC</a:t>
                      </a:r>
                      <a:endParaRPr lang="es-CO" sz="1200" b="0" i="0" u="none" strike="noStrike" dirty="0">
                        <a:solidFill>
                          <a:srgbClr val="000000"/>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extLst>
                  <a:ext uri="{0D108BD9-81ED-4DB2-BD59-A6C34878D82A}">
                    <a16:rowId xmlns:a16="http://schemas.microsoft.com/office/drawing/2014/main" val="2485126513"/>
                  </a:ext>
                </a:extLst>
              </a:tr>
            </a:tbl>
          </a:graphicData>
        </a:graphic>
      </p:graphicFrame>
    </p:spTree>
    <p:extLst>
      <p:ext uri="{BB962C8B-B14F-4D97-AF65-F5344CB8AC3E}">
        <p14:creationId xmlns:p14="http://schemas.microsoft.com/office/powerpoint/2010/main" val="30139891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257333-4A44-0764-6087-6B795EF26BE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CA1E829-524F-A688-267D-704B4B85895E}"/>
              </a:ext>
            </a:extLst>
          </p:cNvPr>
          <p:cNvSpPr>
            <a:spLocks noGrp="1"/>
          </p:cNvSpPr>
          <p:nvPr>
            <p:ph type="title"/>
          </p:nvPr>
        </p:nvSpPr>
        <p:spPr>
          <a:xfrm>
            <a:off x="793582" y="239198"/>
            <a:ext cx="10515600" cy="510461"/>
          </a:xfrm>
        </p:spPr>
        <p:txBody>
          <a:bodyPr/>
          <a:lstStyle/>
          <a:p>
            <a:pPr algn="ctr"/>
            <a:r>
              <a:rPr lang="es-CO" dirty="0"/>
              <a:t>HALLAZGOS SEGUIMIENTO RETROSPECTIVO</a:t>
            </a:r>
            <a:endParaRPr lang="en-CO" dirty="0"/>
          </a:p>
        </p:txBody>
      </p:sp>
      <p:graphicFrame>
        <p:nvGraphicFramePr>
          <p:cNvPr id="4" name="Tabla 3">
            <a:extLst>
              <a:ext uri="{FF2B5EF4-FFF2-40B4-BE49-F238E27FC236}">
                <a16:creationId xmlns:a16="http://schemas.microsoft.com/office/drawing/2014/main" id="{4E55674C-EDEA-889C-B986-F6BB3D660E06}"/>
              </a:ext>
            </a:extLst>
          </p:cNvPr>
          <p:cNvGraphicFramePr>
            <a:graphicFrameLocks noGrp="1"/>
          </p:cNvGraphicFramePr>
          <p:nvPr>
            <p:extLst>
              <p:ext uri="{D42A27DB-BD31-4B8C-83A1-F6EECF244321}">
                <p14:modId xmlns:p14="http://schemas.microsoft.com/office/powerpoint/2010/main" val="931211229"/>
              </p:ext>
            </p:extLst>
          </p:nvPr>
        </p:nvGraphicFramePr>
        <p:xfrm>
          <a:off x="641445" y="882005"/>
          <a:ext cx="10667737" cy="5630471"/>
        </p:xfrm>
        <a:graphic>
          <a:graphicData uri="http://schemas.openxmlformats.org/drawingml/2006/table">
            <a:tbl>
              <a:tblPr>
                <a:tableStyleId>{5C22544A-7EE6-4342-B048-85BDC9FD1C3A}</a:tableStyleId>
              </a:tblPr>
              <a:tblGrid>
                <a:gridCol w="1059018">
                  <a:extLst>
                    <a:ext uri="{9D8B030D-6E8A-4147-A177-3AD203B41FA5}">
                      <a16:colId xmlns:a16="http://schemas.microsoft.com/office/drawing/2014/main" val="3941602364"/>
                    </a:ext>
                  </a:extLst>
                </a:gridCol>
                <a:gridCol w="1860884">
                  <a:extLst>
                    <a:ext uri="{9D8B030D-6E8A-4147-A177-3AD203B41FA5}">
                      <a16:colId xmlns:a16="http://schemas.microsoft.com/office/drawing/2014/main" val="2342656436"/>
                    </a:ext>
                  </a:extLst>
                </a:gridCol>
                <a:gridCol w="5113421">
                  <a:extLst>
                    <a:ext uri="{9D8B030D-6E8A-4147-A177-3AD203B41FA5}">
                      <a16:colId xmlns:a16="http://schemas.microsoft.com/office/drawing/2014/main" val="454376433"/>
                    </a:ext>
                  </a:extLst>
                </a:gridCol>
                <a:gridCol w="1010653">
                  <a:extLst>
                    <a:ext uri="{9D8B030D-6E8A-4147-A177-3AD203B41FA5}">
                      <a16:colId xmlns:a16="http://schemas.microsoft.com/office/drawing/2014/main" val="4272230418"/>
                    </a:ext>
                  </a:extLst>
                </a:gridCol>
                <a:gridCol w="1623761">
                  <a:extLst>
                    <a:ext uri="{9D8B030D-6E8A-4147-A177-3AD203B41FA5}">
                      <a16:colId xmlns:a16="http://schemas.microsoft.com/office/drawing/2014/main" val="3606189810"/>
                    </a:ext>
                  </a:extLst>
                </a:gridCol>
              </a:tblGrid>
              <a:tr h="498411">
                <a:tc>
                  <a:txBody>
                    <a:bodyPr/>
                    <a:lstStyle/>
                    <a:p>
                      <a:pPr algn="ctr" rtl="0" fontAlgn="ctr"/>
                      <a:r>
                        <a:rPr lang="es-CO" sz="1200" b="0" i="0" u="none" strike="noStrike" kern="1200" dirty="0">
                          <a:solidFill>
                            <a:srgbClr val="000000"/>
                          </a:solidFill>
                          <a:effectLst/>
                          <a:latin typeface="Arial" panose="020B0604020202020204" pitchFamily="34" charset="0"/>
                          <a:ea typeface="+mn-ea"/>
                          <a:cs typeface="Arial" panose="020B0604020202020204" pitchFamily="34" charset="0"/>
                        </a:rPr>
                        <a:t>Subred</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alpha val="99000"/>
                      </a:srgbClr>
                    </a:solidFill>
                  </a:tcPr>
                </a:tc>
                <a:tc>
                  <a:txBody>
                    <a:bodyPr/>
                    <a:lstStyle/>
                    <a:p>
                      <a:pPr algn="ctr" rtl="0" fontAlgn="ctr"/>
                      <a:r>
                        <a:rPr lang="es-CO" sz="1200" b="0" i="0" u="none" strike="noStrike" kern="1200" dirty="0">
                          <a:solidFill>
                            <a:srgbClr val="000000"/>
                          </a:solidFill>
                          <a:effectLst/>
                          <a:latin typeface="Arial" panose="020B0604020202020204" pitchFamily="34" charset="0"/>
                          <a:ea typeface="+mn-ea"/>
                          <a:cs typeface="Arial" panose="020B0604020202020204" pitchFamily="34" charset="0"/>
                        </a:rPr>
                        <a:t>Intervención y/o Producto</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alpha val="99000"/>
                      </a:srgbClr>
                    </a:solidFill>
                  </a:tcPr>
                </a:tc>
                <a:tc>
                  <a:txBody>
                    <a:bodyPr/>
                    <a:lstStyle/>
                    <a:p>
                      <a:pPr algn="ctr" rtl="0" fontAlgn="ctr"/>
                      <a:r>
                        <a:rPr lang="es-CO" sz="1200" b="0" i="0" u="none" strike="noStrike" kern="1200" dirty="0">
                          <a:solidFill>
                            <a:srgbClr val="000000"/>
                          </a:solidFill>
                          <a:effectLst/>
                          <a:latin typeface="Arial" panose="020B0604020202020204" pitchFamily="34" charset="0"/>
                          <a:ea typeface="+mn-ea"/>
                          <a:cs typeface="Arial" panose="020B0604020202020204" pitchFamily="34" charset="0"/>
                        </a:rPr>
                        <a:t>Hallazgos </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alpha val="99000"/>
                      </a:srgbClr>
                    </a:solidFill>
                  </a:tcPr>
                </a:tc>
                <a:tc>
                  <a:txBody>
                    <a:bodyPr/>
                    <a:lstStyle/>
                    <a:p>
                      <a:pPr algn="ctr" rtl="0" fontAlgn="ctr"/>
                      <a:r>
                        <a:rPr lang="es-CO" sz="1200" b="0" i="0" u="none" strike="noStrike" kern="1200" dirty="0">
                          <a:solidFill>
                            <a:srgbClr val="000000"/>
                          </a:solidFill>
                          <a:effectLst/>
                          <a:latin typeface="Arial" panose="020B0604020202020204" pitchFamily="34" charset="0"/>
                          <a:ea typeface="+mn-ea"/>
                          <a:cs typeface="Arial" panose="020B0604020202020204" pitchFamily="34" charset="0"/>
                        </a:rPr>
                        <a:t>Localidad </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alpha val="99000"/>
                      </a:srgbClr>
                    </a:solidFill>
                  </a:tcPr>
                </a:tc>
                <a:tc>
                  <a:txBody>
                    <a:bodyPr/>
                    <a:lstStyle/>
                    <a:p>
                      <a:pPr algn="ctr" rtl="0" fontAlgn="ctr"/>
                      <a:r>
                        <a:rPr lang="es-ES" sz="1200" b="0" i="0" u="none" strike="noStrike" kern="1200" dirty="0">
                          <a:solidFill>
                            <a:srgbClr val="000000"/>
                          </a:solidFill>
                          <a:effectLst/>
                          <a:latin typeface="Arial" panose="020B0604020202020204" pitchFamily="34" charset="0"/>
                          <a:ea typeface="+mn-ea"/>
                          <a:cs typeface="Arial" panose="020B0604020202020204" pitchFamily="34" charset="0"/>
                        </a:rPr>
                        <a:t>Glosa y/o Plan de mejora </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alpha val="99000"/>
                      </a:srgbClr>
                    </a:solidFill>
                  </a:tcPr>
                </a:tc>
                <a:extLst>
                  <a:ext uri="{0D108BD9-81ED-4DB2-BD59-A6C34878D82A}">
                    <a16:rowId xmlns:a16="http://schemas.microsoft.com/office/drawing/2014/main" val="1554137795"/>
                  </a:ext>
                </a:extLst>
              </a:tr>
              <a:tr h="1314657">
                <a:tc>
                  <a:txBody>
                    <a:bodyPr/>
                    <a:lstStyle/>
                    <a:p>
                      <a:pPr algn="ctr" rtl="0" fontAlgn="ctr"/>
                      <a:r>
                        <a:rPr lang="es-CO" sz="1200" b="0" i="0" u="none" strike="noStrike" kern="1200" dirty="0">
                          <a:solidFill>
                            <a:srgbClr val="000000"/>
                          </a:solidFill>
                          <a:effectLst/>
                          <a:latin typeface="Arial" panose="020B0604020202020204" pitchFamily="34" charset="0"/>
                          <a:ea typeface="+mn-ea"/>
                          <a:cs typeface="Arial" panose="020B0604020202020204" pitchFamily="34" charset="0"/>
                        </a:rPr>
                        <a:t>SUR OCCIDENTE</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alpha val="99000"/>
                      </a:srgbClr>
                    </a:solidFill>
                  </a:tcPr>
                </a:tc>
                <a:tc>
                  <a:txBody>
                    <a:bodyPr/>
                    <a:lstStyle/>
                    <a:p>
                      <a:pPr marL="0" marR="0" indent="0" algn="just" defTabSz="914400" rtl="0" eaLnBrk="1" fontAlgn="ctr" latinLnBrk="0" hangingPunct="1">
                        <a:lnSpc>
                          <a:spcPct val="100000"/>
                        </a:lnSpc>
                        <a:spcBef>
                          <a:spcPts val="0"/>
                        </a:spcBef>
                        <a:spcAft>
                          <a:spcPts val="0"/>
                        </a:spcAft>
                        <a:buClrTx/>
                        <a:buSzTx/>
                        <a:buFontTx/>
                        <a:buNone/>
                        <a:tabLst/>
                        <a:defRPr/>
                      </a:pPr>
                      <a:r>
                        <a:rPr lang="es-ES" sz="1200" b="0" i="0" u="none" strike="noStrike" dirty="0">
                          <a:solidFill>
                            <a:srgbClr val="000000"/>
                          </a:solidFill>
                          <a:effectLst/>
                          <a:latin typeface="Arial" panose="020B0604020202020204" pitchFamily="34" charset="0"/>
                          <a:cs typeface="Arial" panose="020B0604020202020204" pitchFamily="34" charset="0"/>
                        </a:rPr>
                        <a:t>25 – </a:t>
                      </a:r>
                      <a:r>
                        <a:rPr lang="es-MX" sz="1200" b="0" i="0" u="none" strike="noStrike" dirty="0">
                          <a:solidFill>
                            <a:srgbClr val="000000"/>
                          </a:solidFill>
                          <a:effectLst/>
                          <a:latin typeface="Arial" panose="020B0604020202020204" pitchFamily="34" charset="0"/>
                          <a:cs typeface="Arial" panose="020B0604020202020204" pitchFamily="34" charset="0"/>
                        </a:rPr>
                        <a:t>Caracterización de las condiciones de salud y trabajo para la concertación de planes en UTI con trabajadores informales</a:t>
                      </a:r>
                      <a:endParaRPr lang="es-ES" sz="1200" b="0" i="0" u="none" strike="noStrike" dirty="0">
                        <a:solidFill>
                          <a:srgbClr val="000000"/>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alpha val="99000"/>
                      </a:srgbClr>
                    </a:solidFill>
                  </a:tcPr>
                </a:tc>
                <a:tc>
                  <a:txBody>
                    <a:bodyPr/>
                    <a:lstStyle/>
                    <a:p>
                      <a:pPr algn="just" rtl="0" fontAlgn="t"/>
                      <a:r>
                        <a:rPr lang="es-ES" sz="1200" b="0" i="0" u="none" strike="noStrike" dirty="0">
                          <a:solidFill>
                            <a:srgbClr val="000000"/>
                          </a:solidFill>
                          <a:effectLst/>
                          <a:latin typeface="Arial" panose="020B0604020202020204" pitchFamily="34" charset="0"/>
                          <a:cs typeface="Arial" panose="020B0604020202020204" pitchFamily="34" charset="0"/>
                        </a:rPr>
                        <a:t>Para el mes de abril</a:t>
                      </a:r>
                      <a:r>
                        <a:rPr lang="es-ES" sz="1200" b="0" i="0" u="none" strike="noStrike" baseline="0" dirty="0">
                          <a:solidFill>
                            <a:srgbClr val="000000"/>
                          </a:solidFill>
                          <a:effectLst/>
                          <a:latin typeface="Arial" panose="020B0604020202020204" pitchFamily="34" charset="0"/>
                          <a:cs typeface="Arial" panose="020B0604020202020204" pitchFamily="34" charset="0"/>
                        </a:rPr>
                        <a:t> 2025 se genera hallazgo por incumplimiento al anexo 6 </a:t>
                      </a:r>
                      <a:r>
                        <a:rPr lang="es-MX" sz="1200" b="0" i="0" u="none" strike="noStrike" baseline="0" dirty="0">
                          <a:solidFill>
                            <a:srgbClr val="000000"/>
                          </a:solidFill>
                          <a:effectLst/>
                          <a:latin typeface="Arial" panose="020B0604020202020204" pitchFamily="34" charset="0"/>
                          <a:cs typeface="Arial" panose="020B0604020202020204" pitchFamily="34" charset="0"/>
                        </a:rPr>
                        <a:t>puesto que se evidencio 1 hallazgo en la ficha No. 40802230931 del 16 de abril de 2025 ya que en la semaforización se diligenció incorrectamente el porcentaje inicial en el proceso de caracterización de 31,25% y el porcentaje correcto es de 28,125%; esto de acuerdo al lineamiento permite la “identificación de riesgos de las condiciones de trabajo, se hace la aplicación del instrumento de UTIS con apartados que permite reconocer una semaforización el estado inicial de la UTI”</a:t>
                      </a:r>
                    </a:p>
                    <a:p>
                      <a:pPr algn="just" rtl="0" fontAlgn="t"/>
                      <a:endParaRPr lang="es-MX" sz="1200" b="0" i="0" u="none" strike="noStrike" baseline="0" dirty="0">
                        <a:solidFill>
                          <a:srgbClr val="000000"/>
                        </a:solidFill>
                        <a:effectLst/>
                        <a:latin typeface="Arial" panose="020B0604020202020204" pitchFamily="34" charset="0"/>
                        <a:cs typeface="Arial" panose="020B0604020202020204" pitchFamily="34" charset="0"/>
                      </a:endParaRPr>
                    </a:p>
                    <a:p>
                      <a:pPr algn="just" rtl="0" fontAlgn="t"/>
                      <a:endParaRPr lang="es-ES" sz="1200" b="0" i="0" u="none" strike="noStrike" dirty="0">
                        <a:solidFill>
                          <a:srgbClr val="000000"/>
                        </a:solidFill>
                        <a:effectLst/>
                        <a:latin typeface="Arial" panose="020B0604020202020204" pitchFamily="34" charset="0"/>
                        <a:cs typeface="Arial" panose="020B0604020202020204" pitchFamily="34" charset="0"/>
                      </a:endParaRPr>
                    </a:p>
                  </a:txBody>
                  <a:tcPr marL="5710" marR="5710" marT="571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alpha val="99000"/>
                      </a:srgbClr>
                    </a:solidFill>
                  </a:tcPr>
                </a:tc>
                <a:tc>
                  <a:txBody>
                    <a:bodyPr/>
                    <a:lstStyle/>
                    <a:p>
                      <a:pPr algn="ctr" rtl="0" fontAlgn="ctr"/>
                      <a:r>
                        <a:rPr lang="es-CO" sz="1200" b="0" i="0" u="none" strike="noStrike" kern="1200" dirty="0">
                          <a:solidFill>
                            <a:srgbClr val="000000"/>
                          </a:solidFill>
                          <a:effectLst/>
                          <a:latin typeface="Arial" panose="020B0604020202020204" pitchFamily="34" charset="0"/>
                          <a:ea typeface="+mn-ea"/>
                          <a:cs typeface="Arial" panose="020B0604020202020204" pitchFamily="34" charset="0"/>
                        </a:rPr>
                        <a:t>SUBRED</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alpha val="99000"/>
                      </a:srgb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s-CO" sz="1200" u="none" strike="noStrike" dirty="0">
                          <a:effectLst/>
                          <a:latin typeface="Arial" panose="020B0604020202020204" pitchFamily="34" charset="0"/>
                          <a:cs typeface="Arial" panose="020B0604020202020204" pitchFamily="34" charset="0"/>
                        </a:rPr>
                        <a:t>G3-GLOSA POR INCUMPLIMIENTO DE ANEXO 6</a:t>
                      </a:r>
                      <a:endParaRPr lang="es-CO" sz="1200" b="0" i="0" u="none" strike="noStrike" kern="1200" dirty="0">
                        <a:solidFill>
                          <a:schemeClr val="tx1"/>
                        </a:solidFill>
                        <a:effectLst/>
                        <a:latin typeface="Arial" panose="020B0604020202020204" pitchFamily="34" charset="0"/>
                        <a:ea typeface="+mn-ea"/>
                        <a:cs typeface="Arial" panose="020B0604020202020204" pitchFamily="34" charset="0"/>
                        <a:sym typeface="Arial"/>
                      </a:endParaRPr>
                    </a:p>
                    <a:p>
                      <a:pPr algn="ctr" rtl="0" fontAlgn="ctr"/>
                      <a:endParaRPr lang="es-CO" sz="12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alpha val="99000"/>
                      </a:srgbClr>
                    </a:solidFill>
                  </a:tcPr>
                </a:tc>
                <a:extLst>
                  <a:ext uri="{0D108BD9-81ED-4DB2-BD59-A6C34878D82A}">
                    <a16:rowId xmlns:a16="http://schemas.microsoft.com/office/drawing/2014/main" val="294656611"/>
                  </a:ext>
                </a:extLst>
              </a:tr>
              <a:tr h="1367928">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s-CO" sz="1200" b="0" i="0" u="none" strike="noStrike" kern="1200" dirty="0">
                          <a:solidFill>
                            <a:srgbClr val="000000"/>
                          </a:solidFill>
                          <a:effectLst/>
                          <a:latin typeface="Arial" panose="020B0604020202020204" pitchFamily="34" charset="0"/>
                          <a:ea typeface="+mn-ea"/>
                          <a:cs typeface="Arial" panose="020B0604020202020204" pitchFamily="34" charset="0"/>
                        </a:rPr>
                        <a:t>SUR OCCIDENTE</a:t>
                      </a:r>
                    </a:p>
                    <a:p>
                      <a:pPr algn="ctr" rtl="0" fontAlgn="ctr"/>
                      <a:endParaRPr lang="es-CO" sz="12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algn="just" rtl="0" fontAlgn="ctr"/>
                      <a:r>
                        <a:rPr lang="es-ES" sz="1200" b="0" i="0" u="none" strike="noStrike" dirty="0">
                          <a:solidFill>
                            <a:srgbClr val="000000"/>
                          </a:solidFill>
                          <a:effectLst/>
                          <a:latin typeface="Arial" panose="020B0604020202020204" pitchFamily="34" charset="0"/>
                          <a:cs typeface="Arial" panose="020B0604020202020204" pitchFamily="34" charset="0"/>
                        </a:rPr>
                        <a:t>29 – Asesorías de seguimiento</a:t>
                      </a:r>
                      <a:r>
                        <a:rPr lang="es-ES" sz="1200" b="0" i="0" u="none" strike="noStrike" baseline="0" dirty="0">
                          <a:solidFill>
                            <a:srgbClr val="000000"/>
                          </a:solidFill>
                          <a:effectLst/>
                          <a:latin typeface="Arial" panose="020B0604020202020204" pitchFamily="34" charset="0"/>
                          <a:cs typeface="Arial" panose="020B0604020202020204" pitchFamily="34" charset="0"/>
                        </a:rPr>
                        <a:t> a la continuidad de cambios en la UTI y monitoreo del cuidado de la salud de los trabajadores</a:t>
                      </a:r>
                      <a:endParaRPr lang="es-ES" sz="12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marL="0" marR="0" indent="0" algn="just" defTabSz="914400" rtl="0" eaLnBrk="1" fontAlgn="t" latinLnBrk="0" hangingPunct="1">
                        <a:lnSpc>
                          <a:spcPct val="100000"/>
                        </a:lnSpc>
                        <a:spcBef>
                          <a:spcPts val="0"/>
                        </a:spcBef>
                        <a:spcAft>
                          <a:spcPts val="0"/>
                        </a:spcAft>
                        <a:buClrTx/>
                        <a:buSzTx/>
                        <a:buFontTx/>
                        <a:buNone/>
                        <a:tabLst/>
                        <a:defRPr/>
                      </a:pPr>
                      <a:r>
                        <a:rPr lang="es-ES" sz="1200" b="0" i="0" u="none" strike="noStrike" dirty="0">
                          <a:solidFill>
                            <a:srgbClr val="000000"/>
                          </a:solidFill>
                          <a:effectLst/>
                          <a:latin typeface="Arial" panose="020B0604020202020204" pitchFamily="34" charset="0"/>
                          <a:cs typeface="Arial" panose="020B0604020202020204" pitchFamily="34" charset="0"/>
                        </a:rPr>
                        <a:t>Para el mes de mayo</a:t>
                      </a:r>
                      <a:r>
                        <a:rPr lang="es-ES" sz="1200" b="0" i="0" u="none" strike="noStrike" baseline="0" dirty="0">
                          <a:solidFill>
                            <a:srgbClr val="000000"/>
                          </a:solidFill>
                          <a:effectLst/>
                          <a:latin typeface="Arial" panose="020B0604020202020204" pitchFamily="34" charset="0"/>
                          <a:cs typeface="Arial" panose="020B0604020202020204" pitchFamily="34" charset="0"/>
                        </a:rPr>
                        <a:t> 2025 se genera hallazgo por incumplimiento al anexo 6 </a:t>
                      </a:r>
                      <a:r>
                        <a:rPr lang="es-MX" sz="1200" b="0" i="0" u="none" strike="noStrike" kern="1200" dirty="0">
                          <a:solidFill>
                            <a:srgbClr val="000000"/>
                          </a:solidFill>
                          <a:effectLst/>
                          <a:latin typeface="Arial" panose="020B0604020202020204" pitchFamily="34" charset="0"/>
                          <a:ea typeface="+mn-ea"/>
                          <a:cs typeface="Arial" panose="020B0604020202020204" pitchFamily="34" charset="0"/>
                        </a:rPr>
                        <a:t>puesto que se identificaron hallazgos en 5 fichas:</a:t>
                      </a:r>
                    </a:p>
                    <a:p>
                      <a:pPr marL="0" marR="0" indent="0" algn="just" defTabSz="914400" rtl="0" eaLnBrk="1" fontAlgn="t" latinLnBrk="0" hangingPunct="1">
                        <a:lnSpc>
                          <a:spcPct val="100000"/>
                        </a:lnSpc>
                        <a:spcBef>
                          <a:spcPts val="0"/>
                        </a:spcBef>
                        <a:spcAft>
                          <a:spcPts val="0"/>
                        </a:spcAft>
                        <a:buClrTx/>
                        <a:buSzTx/>
                        <a:buFontTx/>
                        <a:buNone/>
                        <a:tabLst/>
                        <a:defRPr/>
                      </a:pPr>
                      <a:endParaRPr lang="es-MX" sz="1200" b="0" i="0" u="none" strike="noStrike" kern="1200" dirty="0">
                        <a:solidFill>
                          <a:srgbClr val="000000"/>
                        </a:solidFill>
                        <a:effectLst/>
                        <a:latin typeface="Arial" panose="020B0604020202020204" pitchFamily="34" charset="0"/>
                        <a:ea typeface="+mn-ea"/>
                        <a:cs typeface="Arial" panose="020B0604020202020204" pitchFamily="34" charset="0"/>
                      </a:endParaRPr>
                    </a:p>
                    <a:p>
                      <a:pPr marL="0" marR="0" indent="0" algn="just" defTabSz="914400" rtl="0" eaLnBrk="1" fontAlgn="t" latinLnBrk="0" hangingPunct="1">
                        <a:lnSpc>
                          <a:spcPct val="100000"/>
                        </a:lnSpc>
                        <a:spcBef>
                          <a:spcPts val="0"/>
                        </a:spcBef>
                        <a:spcAft>
                          <a:spcPts val="0"/>
                        </a:spcAft>
                        <a:buClrTx/>
                        <a:buSzTx/>
                        <a:buFontTx/>
                        <a:buNone/>
                        <a:tabLst/>
                        <a:defRPr/>
                      </a:pPr>
                      <a:r>
                        <a:rPr lang="es-MX" sz="1200" b="0" i="0" u="none" strike="noStrike" kern="1200" dirty="0">
                          <a:solidFill>
                            <a:srgbClr val="000000"/>
                          </a:solidFill>
                          <a:effectLst/>
                          <a:latin typeface="Arial" panose="020B0604020202020204" pitchFamily="34" charset="0"/>
                          <a:ea typeface="+mn-ea"/>
                          <a:cs typeface="Arial" panose="020B0604020202020204" pitchFamily="34" charset="0"/>
                        </a:rPr>
                        <a:t>Las fichas con consecutivo 40702231530 del 26 de mayo de 2025, 40702231533 del 26 de mayo de 2025, 40702231537 del 27 de mayo de 2025 y 40702231559 del 29 de mayo de 2025, registraron como hallazgo el no diligenciamiento de la indagación al proceso de vacunación de los trabajadores de las UTIS en seguimiento y que de acuerdo al lineamiento se debe realizar en todos los perfiles y procesos del entorno cuidador laboral como lo refiere el lineamiento.</a:t>
                      </a:r>
                    </a:p>
                    <a:p>
                      <a:pPr marL="0" marR="0" indent="0" algn="just" defTabSz="914400" rtl="0" eaLnBrk="1" fontAlgn="t" latinLnBrk="0" hangingPunct="1">
                        <a:lnSpc>
                          <a:spcPct val="100000"/>
                        </a:lnSpc>
                        <a:spcBef>
                          <a:spcPts val="0"/>
                        </a:spcBef>
                        <a:spcAft>
                          <a:spcPts val="0"/>
                        </a:spcAft>
                        <a:buClrTx/>
                        <a:buSzTx/>
                        <a:buFontTx/>
                        <a:buNone/>
                        <a:tabLst/>
                        <a:defRPr/>
                      </a:pPr>
                      <a:endParaRPr lang="es-MX" sz="1200" b="0" i="0" u="none" strike="noStrike" kern="1200" dirty="0">
                        <a:solidFill>
                          <a:srgbClr val="000000"/>
                        </a:solidFill>
                        <a:effectLst/>
                        <a:latin typeface="Arial" panose="020B0604020202020204" pitchFamily="34" charset="0"/>
                        <a:ea typeface="+mn-ea"/>
                        <a:cs typeface="Arial" panose="020B0604020202020204" pitchFamily="34" charset="0"/>
                      </a:endParaRPr>
                    </a:p>
                    <a:p>
                      <a:pPr marL="0" marR="0" indent="0" algn="just" defTabSz="914400" rtl="0" eaLnBrk="1" fontAlgn="t" latinLnBrk="0" hangingPunct="1">
                        <a:lnSpc>
                          <a:spcPct val="100000"/>
                        </a:lnSpc>
                        <a:spcBef>
                          <a:spcPts val="0"/>
                        </a:spcBef>
                        <a:spcAft>
                          <a:spcPts val="0"/>
                        </a:spcAft>
                        <a:buClrTx/>
                        <a:buSzTx/>
                        <a:buFontTx/>
                        <a:buNone/>
                        <a:tabLst/>
                        <a:defRPr/>
                      </a:pPr>
                      <a:r>
                        <a:rPr lang="es-MX" sz="1200" b="0" i="0" u="none" strike="noStrike" kern="1200" dirty="0">
                          <a:solidFill>
                            <a:srgbClr val="000000"/>
                          </a:solidFill>
                          <a:effectLst/>
                          <a:latin typeface="Arial" panose="020B0604020202020204" pitchFamily="34" charset="0"/>
                          <a:ea typeface="+mn-ea"/>
                          <a:cs typeface="Arial" panose="020B0604020202020204" pitchFamily="34" charset="0"/>
                        </a:rPr>
                        <a:t>De otra parte, en la ficha 40702231547 del 31 de mayo de 2025 se registró erróneamente la semaforización 62.5% y de acuerdo al nivel de riesgos (4) y el nivel de daño (2) este debería ser de 37.5% y esto a su vez afecta el porcentaje final el cual no seria 54.16% como se encuentra registrado en la ficha sino 37.5%; de acuerdo al lineamiento este porcentaje da cuenta del estado en el que se encuentra la UTI en el momento de la visita de seguimiento.</a:t>
                      </a:r>
                    </a:p>
                  </a:txBody>
                  <a:tcPr marL="5710" marR="5710" marT="571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algn="ctr" rtl="0" fontAlgn="ctr"/>
                      <a:r>
                        <a:rPr lang="es-CO" sz="1200" b="0" i="0" u="none" strike="noStrike" kern="1200" dirty="0">
                          <a:solidFill>
                            <a:srgbClr val="000000"/>
                          </a:solidFill>
                          <a:effectLst/>
                          <a:latin typeface="Arial" panose="020B0604020202020204" pitchFamily="34" charset="0"/>
                          <a:ea typeface="+mn-ea"/>
                          <a:cs typeface="Arial" panose="020B0604020202020204" pitchFamily="34" charset="0"/>
                        </a:rPr>
                        <a:t>SUBRED</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s-CO" sz="1200" u="none" strike="noStrike" dirty="0">
                          <a:effectLst/>
                          <a:latin typeface="Arial" panose="020B0604020202020204" pitchFamily="34" charset="0"/>
                          <a:cs typeface="Arial" panose="020B0604020202020204" pitchFamily="34" charset="0"/>
                        </a:rPr>
                        <a:t>G3-GLOSA POR INCUMPLIMIENTO DE ANEXO 6</a:t>
                      </a:r>
                      <a:endParaRPr lang="es-CO" sz="1200" b="0" i="0" u="none" strike="noStrike" kern="1200" dirty="0">
                        <a:solidFill>
                          <a:srgbClr val="000000"/>
                        </a:solidFill>
                        <a:effectLst/>
                        <a:latin typeface="Arial" panose="020B0604020202020204" pitchFamily="34" charset="0"/>
                        <a:ea typeface="+mn-ea"/>
                        <a:cs typeface="Arial" panose="020B0604020202020204" pitchFamily="34" charset="0"/>
                      </a:endParaRPr>
                    </a:p>
                    <a:p>
                      <a:pPr algn="ctr" rtl="0" fontAlgn="ctr"/>
                      <a:endParaRPr lang="es-CO" sz="12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extLst>
                  <a:ext uri="{0D108BD9-81ED-4DB2-BD59-A6C34878D82A}">
                    <a16:rowId xmlns:a16="http://schemas.microsoft.com/office/drawing/2014/main" val="1807760702"/>
                  </a:ext>
                </a:extLst>
              </a:tr>
            </a:tbl>
          </a:graphicData>
        </a:graphic>
      </p:graphicFrame>
    </p:spTree>
    <p:extLst>
      <p:ext uri="{BB962C8B-B14F-4D97-AF65-F5344CB8AC3E}">
        <p14:creationId xmlns:p14="http://schemas.microsoft.com/office/powerpoint/2010/main" val="28191748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058CBD-3061-9479-FA02-B62044A7F2D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A0A3C80-9F62-1E99-8B45-FEB05A4945DD}"/>
              </a:ext>
            </a:extLst>
          </p:cNvPr>
          <p:cNvSpPr>
            <a:spLocks noGrp="1"/>
          </p:cNvSpPr>
          <p:nvPr>
            <p:ph type="title"/>
          </p:nvPr>
        </p:nvSpPr>
        <p:spPr>
          <a:xfrm>
            <a:off x="793582" y="431703"/>
            <a:ext cx="10515600" cy="510461"/>
          </a:xfrm>
        </p:spPr>
        <p:txBody>
          <a:bodyPr/>
          <a:lstStyle/>
          <a:p>
            <a:pPr algn="ctr"/>
            <a:r>
              <a:rPr lang="es-CO" dirty="0"/>
              <a:t>HALLAZGOS SEGUIMIENTO RETROSPECTIVO</a:t>
            </a:r>
            <a:endParaRPr lang="en-CO" dirty="0"/>
          </a:p>
        </p:txBody>
      </p:sp>
      <p:graphicFrame>
        <p:nvGraphicFramePr>
          <p:cNvPr id="3" name="Tabla 2">
            <a:extLst>
              <a:ext uri="{FF2B5EF4-FFF2-40B4-BE49-F238E27FC236}">
                <a16:creationId xmlns:a16="http://schemas.microsoft.com/office/drawing/2014/main" id="{F13666B5-225C-9EA5-3CCA-2DC1D487BB72}"/>
              </a:ext>
            </a:extLst>
          </p:cNvPr>
          <p:cNvGraphicFramePr>
            <a:graphicFrameLocks noGrp="1"/>
          </p:cNvGraphicFramePr>
          <p:nvPr>
            <p:extLst>
              <p:ext uri="{D42A27DB-BD31-4B8C-83A1-F6EECF244321}">
                <p14:modId xmlns:p14="http://schemas.microsoft.com/office/powerpoint/2010/main" val="3015227557"/>
              </p:ext>
            </p:extLst>
          </p:nvPr>
        </p:nvGraphicFramePr>
        <p:xfrm>
          <a:off x="1937084" y="1198191"/>
          <a:ext cx="8181474" cy="4454350"/>
        </p:xfrm>
        <a:graphic>
          <a:graphicData uri="http://schemas.openxmlformats.org/drawingml/2006/table">
            <a:tbl>
              <a:tblPr>
                <a:tableStyleId>{5C22544A-7EE6-4342-B048-85BDC9FD1C3A}</a:tableStyleId>
              </a:tblPr>
              <a:tblGrid>
                <a:gridCol w="1496805">
                  <a:extLst>
                    <a:ext uri="{9D8B030D-6E8A-4147-A177-3AD203B41FA5}">
                      <a16:colId xmlns:a16="http://schemas.microsoft.com/office/drawing/2014/main" val="2562345258"/>
                    </a:ext>
                  </a:extLst>
                </a:gridCol>
                <a:gridCol w="1432430">
                  <a:extLst>
                    <a:ext uri="{9D8B030D-6E8A-4147-A177-3AD203B41FA5}">
                      <a16:colId xmlns:a16="http://schemas.microsoft.com/office/drawing/2014/main" val="1446421622"/>
                    </a:ext>
                  </a:extLst>
                </a:gridCol>
                <a:gridCol w="1496093">
                  <a:extLst>
                    <a:ext uri="{9D8B030D-6E8A-4147-A177-3AD203B41FA5}">
                      <a16:colId xmlns:a16="http://schemas.microsoft.com/office/drawing/2014/main" val="2245020012"/>
                    </a:ext>
                  </a:extLst>
                </a:gridCol>
                <a:gridCol w="1496093">
                  <a:extLst>
                    <a:ext uri="{9D8B030D-6E8A-4147-A177-3AD203B41FA5}">
                      <a16:colId xmlns:a16="http://schemas.microsoft.com/office/drawing/2014/main" val="567233837"/>
                    </a:ext>
                  </a:extLst>
                </a:gridCol>
                <a:gridCol w="2260053">
                  <a:extLst>
                    <a:ext uri="{9D8B030D-6E8A-4147-A177-3AD203B41FA5}">
                      <a16:colId xmlns:a16="http://schemas.microsoft.com/office/drawing/2014/main" val="190305738"/>
                    </a:ext>
                  </a:extLst>
                </a:gridCol>
              </a:tblGrid>
              <a:tr h="675337">
                <a:tc rowSpan="2">
                  <a:txBody>
                    <a:bodyPr/>
                    <a:lstStyle/>
                    <a:p>
                      <a:pPr algn="ctr" rtl="0" fontAlgn="ctr"/>
                      <a:r>
                        <a:rPr lang="es-CO" sz="1800" b="1" u="none" strike="noStrike" dirty="0">
                          <a:solidFill>
                            <a:schemeClr val="bg1"/>
                          </a:solidFill>
                          <a:effectLst>
                            <a:outerShdw blurRad="50800" dist="38100" algn="tr" rotWithShape="0">
                              <a:prstClr val="black">
                                <a:alpha val="40000"/>
                              </a:prstClr>
                            </a:outerShdw>
                          </a:effectLst>
                          <a:latin typeface="Aptos" panose="020B0004020202020204" pitchFamily="34" charset="0"/>
                          <a:cs typeface="Arial" panose="020B0604020202020204" pitchFamily="34" charset="0"/>
                        </a:rPr>
                        <a:t>Localidad</a:t>
                      </a:r>
                      <a:endParaRPr lang="es-CO" sz="1800" b="1" i="0" u="none" strike="noStrike" dirty="0">
                        <a:solidFill>
                          <a:schemeClr val="bg1"/>
                        </a:solidFill>
                        <a:effectLst>
                          <a:outerShdw blurRad="50800" dist="38100" algn="tr" rotWithShape="0">
                            <a:prstClr val="black">
                              <a:alpha val="40000"/>
                            </a:prstClr>
                          </a:outerShdw>
                        </a:effectLst>
                        <a:latin typeface="Aptos" panose="020B0004020202020204" pitchFamily="34" charset="0"/>
                        <a:cs typeface="Arial" panose="020B060402020202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50C0E3"/>
                    </a:solidFill>
                  </a:tcPr>
                </a:tc>
                <a:tc gridSpan="3">
                  <a:txBody>
                    <a:bodyPr/>
                    <a:lstStyle/>
                    <a:p>
                      <a:pPr algn="ctr" rtl="0" fontAlgn="ctr"/>
                      <a:r>
                        <a:rPr lang="es-CO" sz="1800" b="1" u="none" strike="noStrike" dirty="0">
                          <a:solidFill>
                            <a:schemeClr val="bg1"/>
                          </a:solidFill>
                          <a:effectLst>
                            <a:outerShdw blurRad="50800" dist="38100" algn="tr" rotWithShape="0">
                              <a:prstClr val="black">
                                <a:alpha val="40000"/>
                              </a:prstClr>
                            </a:outerShdw>
                          </a:effectLst>
                          <a:latin typeface="Aptos" panose="020B0004020202020204" pitchFamily="34" charset="0"/>
                          <a:cs typeface="Arial" panose="020B0604020202020204" pitchFamily="34" charset="0"/>
                        </a:rPr>
                        <a:t> CRITERIOS DE GLOSAS APLICADOS </a:t>
                      </a:r>
                      <a:endParaRPr lang="es-CO" sz="1800" b="1" i="0" u="none" strike="noStrike" dirty="0">
                        <a:solidFill>
                          <a:schemeClr val="bg1"/>
                        </a:solidFill>
                        <a:effectLst>
                          <a:outerShdw blurRad="50800" dist="38100" algn="tr" rotWithShape="0">
                            <a:prstClr val="black">
                              <a:alpha val="40000"/>
                            </a:prstClr>
                          </a:outerShdw>
                        </a:effectLst>
                        <a:latin typeface="Aptos" panose="020B0004020202020204" pitchFamily="34" charset="0"/>
                        <a:cs typeface="Arial" panose="020B060402020202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50C0E3"/>
                    </a:solidFill>
                  </a:tcPr>
                </a:tc>
                <a:tc hMerge="1">
                  <a:txBody>
                    <a:bodyPr/>
                    <a:lstStyle/>
                    <a:p>
                      <a:endParaRPr lang="es-CO"/>
                    </a:p>
                  </a:txBody>
                  <a:tcPr/>
                </a:tc>
                <a:tc hMerge="1">
                  <a:txBody>
                    <a:bodyPr/>
                    <a:lstStyle/>
                    <a:p>
                      <a:pPr algn="ctr" rtl="0" fontAlgn="ctr"/>
                      <a:endParaRPr lang="es-CO" sz="1800" b="1" i="0" u="none" strike="noStrike" dirty="0">
                        <a:solidFill>
                          <a:schemeClr val="bg1"/>
                        </a:solidFill>
                        <a:effectLst>
                          <a:outerShdw blurRad="50800" dist="38100" algn="tr" rotWithShape="0">
                            <a:prstClr val="black">
                              <a:alpha val="40000"/>
                            </a:prstClr>
                          </a:outerShdw>
                        </a:effectLst>
                        <a:latin typeface="Aptos" panose="020B0004020202020204" pitchFamily="34" charset="0"/>
                        <a:cs typeface="Arial" panose="020B060402020202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50C0E3"/>
                    </a:solidFill>
                  </a:tcPr>
                </a:tc>
                <a:tc rowSpan="2">
                  <a:txBody>
                    <a:bodyPr/>
                    <a:lstStyle/>
                    <a:p>
                      <a:pPr algn="ctr" rtl="0" fontAlgn="ctr"/>
                      <a:r>
                        <a:rPr lang="es-CO" sz="1800" b="1" u="none" strike="noStrike" dirty="0">
                          <a:solidFill>
                            <a:schemeClr val="bg1"/>
                          </a:solidFill>
                          <a:effectLst>
                            <a:outerShdw blurRad="50800" dist="38100" algn="tr" rotWithShape="0">
                              <a:prstClr val="black">
                                <a:alpha val="40000"/>
                              </a:prstClr>
                            </a:outerShdw>
                          </a:effectLst>
                          <a:latin typeface="Aptos" panose="020B0004020202020204" pitchFamily="34" charset="0"/>
                          <a:cs typeface="Arial" panose="020B0604020202020204" pitchFamily="34" charset="0"/>
                        </a:rPr>
                        <a:t>Total de glosas </a:t>
                      </a:r>
                      <a:endParaRPr lang="es-CO" sz="1800" b="1" i="0" u="none" strike="noStrike" dirty="0">
                        <a:solidFill>
                          <a:schemeClr val="bg1"/>
                        </a:solidFill>
                        <a:effectLst>
                          <a:outerShdw blurRad="50800" dist="38100" algn="tr" rotWithShape="0">
                            <a:prstClr val="black">
                              <a:alpha val="40000"/>
                            </a:prstClr>
                          </a:outerShdw>
                        </a:effectLst>
                        <a:latin typeface="Aptos" panose="020B0004020202020204" pitchFamily="34" charset="0"/>
                        <a:cs typeface="Arial" panose="020B060402020202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50C0E3"/>
                    </a:solidFill>
                  </a:tcPr>
                </a:tc>
                <a:extLst>
                  <a:ext uri="{0D108BD9-81ED-4DB2-BD59-A6C34878D82A}">
                    <a16:rowId xmlns:a16="http://schemas.microsoft.com/office/drawing/2014/main" val="2886574344"/>
                  </a:ext>
                </a:extLst>
              </a:tr>
              <a:tr h="416697">
                <a:tc vMerge="1">
                  <a:txBody>
                    <a:bodyPr/>
                    <a:lstStyle/>
                    <a:p>
                      <a:endParaRPr lang="es-CO"/>
                    </a:p>
                  </a:txBody>
                  <a:tcPr/>
                </a:tc>
                <a:tc>
                  <a:txBody>
                    <a:bodyPr/>
                    <a:lstStyle/>
                    <a:p>
                      <a:pPr algn="ctr" rtl="0" fontAlgn="ctr"/>
                      <a:r>
                        <a:rPr lang="es-CO" sz="1800" b="1" u="none" strike="noStrike" dirty="0">
                          <a:solidFill>
                            <a:schemeClr val="bg1"/>
                          </a:solidFill>
                          <a:effectLst>
                            <a:outerShdw blurRad="50800" dist="38100" algn="tr" rotWithShape="0">
                              <a:prstClr val="black">
                                <a:alpha val="40000"/>
                              </a:prstClr>
                            </a:outerShdw>
                          </a:effectLst>
                          <a:latin typeface="Aptos" panose="020B0004020202020204" pitchFamily="34" charset="0"/>
                          <a:cs typeface="Arial" panose="020B0604020202020204" pitchFamily="34" charset="0"/>
                        </a:rPr>
                        <a:t>G-1</a:t>
                      </a:r>
                      <a:endParaRPr lang="es-CO" sz="1800" b="1" i="0" u="none" strike="noStrike" dirty="0">
                        <a:solidFill>
                          <a:schemeClr val="bg1"/>
                        </a:solidFill>
                        <a:effectLst>
                          <a:outerShdw blurRad="50800" dist="38100" algn="tr" rotWithShape="0">
                            <a:prstClr val="black">
                              <a:alpha val="40000"/>
                            </a:prstClr>
                          </a:outerShdw>
                        </a:effectLst>
                        <a:latin typeface="Aptos" panose="020B0004020202020204" pitchFamily="34" charset="0"/>
                        <a:cs typeface="Arial" panose="020B0604020202020204" pitchFamily="34" charset="0"/>
                      </a:endParaRP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50C0E3"/>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s-CO" sz="1800" b="1" u="none" strike="noStrike" kern="1200" dirty="0">
                          <a:solidFill>
                            <a:schemeClr val="bg1"/>
                          </a:solidFill>
                          <a:effectLst>
                            <a:outerShdw blurRad="50800" dist="38100" algn="tr" rotWithShape="0">
                              <a:prstClr val="black">
                                <a:alpha val="40000"/>
                              </a:prstClr>
                            </a:outerShdw>
                          </a:effectLst>
                          <a:latin typeface="Aptos" panose="020B0004020202020204" pitchFamily="34" charset="0"/>
                          <a:ea typeface="+mn-ea"/>
                          <a:cs typeface="Arial" panose="020B0604020202020204" pitchFamily="34" charset="0"/>
                        </a:rPr>
                        <a:t>G-3</a:t>
                      </a:r>
                      <a:endParaRPr lang="es-CO" dirty="0">
                        <a:latin typeface="Aptos" panose="020B0004020202020204" pitchFamily="34" charset="0"/>
                        <a:cs typeface="Arial" panose="020B0604020202020204" pitchFamily="34" charset="0"/>
                      </a:endParaRP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50C0E3"/>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s-CO" sz="1800" b="1" u="none" strike="noStrike" kern="1200" dirty="0">
                          <a:solidFill>
                            <a:schemeClr val="bg1"/>
                          </a:solidFill>
                          <a:effectLst>
                            <a:outerShdw blurRad="50800" dist="38100" algn="tr" rotWithShape="0">
                              <a:prstClr val="black">
                                <a:alpha val="40000"/>
                              </a:prstClr>
                            </a:outerShdw>
                          </a:effectLst>
                          <a:latin typeface="Aptos" panose="020B0004020202020204" pitchFamily="34" charset="0"/>
                          <a:ea typeface="+mn-ea"/>
                          <a:cs typeface="Arial" panose="020B0604020202020204" pitchFamily="34" charset="0"/>
                        </a:rPr>
                        <a:t>G-12</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50C0E3"/>
                    </a:solidFill>
                  </a:tcPr>
                </a:tc>
                <a:tc vMerge="1">
                  <a:txBody>
                    <a:bodyPr/>
                    <a:lstStyle/>
                    <a:p>
                      <a:endParaRPr lang="es-CO"/>
                    </a:p>
                  </a:txBody>
                  <a:tcPr/>
                </a:tc>
                <a:extLst>
                  <a:ext uri="{0D108BD9-81ED-4DB2-BD59-A6C34878D82A}">
                    <a16:rowId xmlns:a16="http://schemas.microsoft.com/office/drawing/2014/main" val="2136629955"/>
                  </a:ext>
                </a:extLst>
              </a:tr>
              <a:tr h="819026">
                <a:tc>
                  <a:txBody>
                    <a:bodyPr/>
                    <a:lstStyle/>
                    <a:p>
                      <a:pPr algn="ctr" rtl="0" fontAlgn="b"/>
                      <a:r>
                        <a:rPr lang="es-CO" sz="1600" u="none" strike="noStrike" dirty="0">
                          <a:effectLst/>
                          <a:latin typeface="Aptos" panose="020B0004020202020204" pitchFamily="34" charset="0"/>
                          <a:cs typeface="Arial" panose="020B0604020202020204" pitchFamily="34" charset="0"/>
                        </a:rPr>
                        <a:t>SUBRED</a:t>
                      </a:r>
                      <a:endParaRPr lang="es-CO" sz="1600" b="0" i="0" u="none" strike="noStrike" dirty="0">
                        <a:solidFill>
                          <a:srgbClr val="000000"/>
                        </a:solidFill>
                        <a:effectLst/>
                        <a:latin typeface="Aptos" panose="020B0004020202020204" pitchFamily="34" charset="0"/>
                        <a:cs typeface="Arial" panose="020B0604020202020204" pitchFamily="34" charset="0"/>
                      </a:endParaRP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b"/>
                      <a:r>
                        <a:rPr lang="es-CO" sz="1600" b="0" i="0" u="none" strike="noStrike" dirty="0">
                          <a:solidFill>
                            <a:srgbClr val="000000"/>
                          </a:solidFill>
                          <a:effectLst/>
                          <a:latin typeface="Aptos" panose="020B0004020202020204" pitchFamily="34" charset="0"/>
                          <a:cs typeface="Arial" panose="020B0604020202020204" pitchFamily="34" charset="0"/>
                        </a:rPr>
                        <a:t>$ 8.719</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b"/>
                      <a:r>
                        <a:rPr lang="es-CO" sz="1600" b="0" i="0" u="none" strike="noStrike" dirty="0">
                          <a:solidFill>
                            <a:srgbClr val="000000"/>
                          </a:solidFill>
                          <a:effectLst/>
                          <a:latin typeface="Aptos" panose="020B0004020202020204" pitchFamily="34" charset="0"/>
                          <a:cs typeface="Arial" panose="020B0604020202020204" pitchFamily="34" charset="0"/>
                        </a:rPr>
                        <a:t>$ 243.781</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b"/>
                      <a:r>
                        <a:rPr lang="es-CO" sz="1600" b="0" i="0" u="none" strike="noStrike" dirty="0">
                          <a:solidFill>
                            <a:srgbClr val="000000"/>
                          </a:solidFill>
                          <a:effectLst/>
                          <a:latin typeface="Aptos" panose="020B0004020202020204" pitchFamily="34" charset="0"/>
                          <a:cs typeface="Arial" panose="020B0604020202020204" pitchFamily="34" charset="0"/>
                        </a:rPr>
                        <a:t>$ 1.637.833</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b"/>
                      <a:r>
                        <a:rPr lang="es-CO" sz="1600" b="0" i="0" u="none" strike="noStrike" dirty="0">
                          <a:solidFill>
                            <a:srgbClr val="000000"/>
                          </a:solidFill>
                          <a:effectLst/>
                          <a:latin typeface="Aptos" panose="020B0004020202020204" pitchFamily="34" charset="0"/>
                          <a:cs typeface="Arial" panose="020B0604020202020204" pitchFamily="34" charset="0"/>
                        </a:rPr>
                        <a:t>$ 1.890.333</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310529463"/>
                  </a:ext>
                </a:extLst>
              </a:tr>
              <a:tr h="819026">
                <a:tc>
                  <a:txBody>
                    <a:bodyPr/>
                    <a:lstStyle/>
                    <a:p>
                      <a:pPr algn="ctr" rtl="0" fontAlgn="b"/>
                      <a:r>
                        <a:rPr lang="es-CO" sz="1600" b="0" i="0" u="none" strike="noStrike" dirty="0">
                          <a:solidFill>
                            <a:srgbClr val="000000"/>
                          </a:solidFill>
                          <a:effectLst/>
                          <a:latin typeface="Aptos" panose="020B0004020202020204" pitchFamily="34" charset="0"/>
                          <a:cs typeface="Arial" panose="020B0604020202020204" pitchFamily="34" charset="0"/>
                        </a:rPr>
                        <a:t>DISTRITO</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b"/>
                      <a:r>
                        <a:rPr lang="es-CO" sz="1600" b="0" i="0" u="none" strike="noStrike" dirty="0">
                          <a:solidFill>
                            <a:srgbClr val="000000"/>
                          </a:solidFill>
                          <a:effectLst/>
                          <a:latin typeface="Aptos" panose="020B0004020202020204" pitchFamily="34" charset="0"/>
                          <a:cs typeface="Arial" panose="020B0604020202020204" pitchFamily="34" charset="0"/>
                        </a:rPr>
                        <a:t>$ 0</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b"/>
                      <a:r>
                        <a:rPr lang="es-CO" sz="1600" b="0" i="0" u="none" strike="noStrike" dirty="0">
                          <a:solidFill>
                            <a:srgbClr val="000000"/>
                          </a:solidFill>
                          <a:effectLst/>
                          <a:latin typeface="Aptos" panose="020B0004020202020204" pitchFamily="34" charset="0"/>
                          <a:cs typeface="Arial" panose="020B0604020202020204" pitchFamily="34" charset="0"/>
                        </a:rPr>
                        <a:t>$ 0</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b"/>
                      <a:r>
                        <a:rPr lang="es-CO" sz="1600" b="0" i="0" u="none" strike="noStrike" dirty="0">
                          <a:solidFill>
                            <a:srgbClr val="000000"/>
                          </a:solidFill>
                          <a:effectLst/>
                          <a:latin typeface="Aptos" panose="020B0004020202020204" pitchFamily="34" charset="0"/>
                          <a:cs typeface="Arial" panose="020B0604020202020204" pitchFamily="34" charset="0"/>
                        </a:rPr>
                        <a:t>$ 0</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b"/>
                      <a:r>
                        <a:rPr lang="es-CO" sz="1600" b="0" i="0" u="none" strike="noStrike" dirty="0">
                          <a:solidFill>
                            <a:srgbClr val="000000"/>
                          </a:solidFill>
                          <a:effectLst/>
                          <a:latin typeface="Aptos" panose="020B0004020202020204" pitchFamily="34" charset="0"/>
                          <a:cs typeface="Arial" panose="020B0604020202020204" pitchFamily="34" charset="0"/>
                        </a:rPr>
                        <a:t>$ 0 </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056907905"/>
                  </a:ext>
                </a:extLst>
              </a:tr>
              <a:tr h="819026">
                <a:tc>
                  <a:txBody>
                    <a:bodyPr/>
                    <a:lstStyle/>
                    <a:p>
                      <a:pPr algn="ctr" rtl="0" fontAlgn="ctr"/>
                      <a:r>
                        <a:rPr lang="es-CO" sz="1600" u="none" strike="noStrike" dirty="0">
                          <a:effectLst/>
                          <a:latin typeface="Aptos" panose="020B0004020202020204" pitchFamily="34" charset="0"/>
                          <a:cs typeface="Arial" panose="020B0604020202020204" pitchFamily="34" charset="0"/>
                        </a:rPr>
                        <a:t>Total de glosas por Criterios </a:t>
                      </a:r>
                      <a:endParaRPr lang="es-CO" sz="1600" b="0" i="0" u="none" strike="noStrike" dirty="0">
                        <a:solidFill>
                          <a:srgbClr val="000000"/>
                        </a:solidFill>
                        <a:effectLst/>
                        <a:latin typeface="Aptos" panose="020B0004020202020204" pitchFamily="34" charset="0"/>
                        <a:cs typeface="Arial" panose="020B0604020202020204" pitchFamily="34" charset="0"/>
                      </a:endParaRP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600" b="0" i="0" u="none" strike="noStrike" dirty="0">
                          <a:solidFill>
                            <a:srgbClr val="000000"/>
                          </a:solidFill>
                          <a:effectLst/>
                          <a:latin typeface="Aptos" panose="020B0004020202020204" pitchFamily="34" charset="0"/>
                          <a:cs typeface="Arial" panose="020B0604020202020204" pitchFamily="34" charset="0"/>
                        </a:rPr>
                        <a:t>3</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600" b="0" i="0" u="none" strike="noStrike" dirty="0">
                          <a:solidFill>
                            <a:srgbClr val="000000"/>
                          </a:solidFill>
                          <a:effectLst/>
                          <a:latin typeface="Aptos" panose="020B0004020202020204" pitchFamily="34" charset="0"/>
                          <a:cs typeface="Arial" panose="020B0604020202020204" pitchFamily="34" charset="0"/>
                        </a:rPr>
                        <a:t>2</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600" b="0" i="0" u="none" strike="noStrike" dirty="0">
                          <a:solidFill>
                            <a:srgbClr val="000000"/>
                          </a:solidFill>
                          <a:effectLst/>
                          <a:latin typeface="Aptos" panose="020B0004020202020204" pitchFamily="34" charset="0"/>
                          <a:cs typeface="Arial" panose="020B0604020202020204" pitchFamily="34" charset="0"/>
                        </a:rPr>
                        <a:t>1</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600" b="0" i="0" u="none" strike="noStrike" dirty="0">
                          <a:solidFill>
                            <a:srgbClr val="000000"/>
                          </a:solidFill>
                          <a:effectLst/>
                          <a:latin typeface="Aptos" panose="020B0004020202020204" pitchFamily="34" charset="0"/>
                          <a:cs typeface="Arial" panose="020B0604020202020204" pitchFamily="34" charset="0"/>
                        </a:rPr>
                        <a:t>6</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41814901"/>
                  </a:ext>
                </a:extLst>
              </a:tr>
              <a:tr h="905238">
                <a:tc>
                  <a:txBody>
                    <a:bodyPr/>
                    <a:lstStyle/>
                    <a:p>
                      <a:pPr algn="ctr" rtl="0" fontAlgn="ctr"/>
                      <a:r>
                        <a:rPr lang="es-ES" sz="1600" u="none" strike="noStrike" dirty="0">
                          <a:effectLst/>
                          <a:latin typeface="Aptos" panose="020B0004020202020204" pitchFamily="34" charset="0"/>
                          <a:cs typeface="Arial" panose="020B0604020202020204" pitchFamily="34" charset="0"/>
                        </a:rPr>
                        <a:t>Peso Porcentual de las glosas </a:t>
                      </a:r>
                      <a:endParaRPr lang="es-ES" sz="1600" b="0" i="0" u="none" strike="noStrike" dirty="0">
                        <a:solidFill>
                          <a:srgbClr val="000000"/>
                        </a:solidFill>
                        <a:effectLst/>
                        <a:latin typeface="Aptos" panose="020B0004020202020204" pitchFamily="34" charset="0"/>
                        <a:cs typeface="Arial" panose="020B0604020202020204" pitchFamily="34" charset="0"/>
                      </a:endParaRP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600" b="1" i="0" u="none" strike="noStrike" dirty="0">
                          <a:solidFill>
                            <a:srgbClr val="000000"/>
                          </a:solidFill>
                          <a:effectLst/>
                          <a:latin typeface="Aptos" panose="020B0004020202020204" pitchFamily="34" charset="0"/>
                          <a:cs typeface="Arial" panose="020B0604020202020204" pitchFamily="34" charset="0"/>
                        </a:rPr>
                        <a:t>50 %</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600" b="1" i="0" u="none" strike="noStrike" dirty="0">
                          <a:solidFill>
                            <a:srgbClr val="000000"/>
                          </a:solidFill>
                          <a:effectLst/>
                          <a:latin typeface="Aptos" panose="020B0004020202020204" pitchFamily="34" charset="0"/>
                          <a:cs typeface="Arial" panose="020B0604020202020204" pitchFamily="34" charset="0"/>
                        </a:rPr>
                        <a:t>33,33 %</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600" b="1" i="0" u="none" strike="noStrike" dirty="0">
                          <a:solidFill>
                            <a:srgbClr val="000000"/>
                          </a:solidFill>
                          <a:effectLst/>
                          <a:latin typeface="Aptos" panose="020B0004020202020204" pitchFamily="34" charset="0"/>
                          <a:cs typeface="Arial" panose="020B0604020202020204" pitchFamily="34" charset="0"/>
                        </a:rPr>
                        <a:t>16,66 %</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600" b="1" i="0" u="none" strike="noStrike" dirty="0">
                          <a:solidFill>
                            <a:srgbClr val="000000"/>
                          </a:solidFill>
                          <a:effectLst/>
                          <a:latin typeface="Aptos" panose="020B0004020202020204" pitchFamily="34" charset="0"/>
                          <a:cs typeface="Arial" panose="020B0604020202020204" pitchFamily="34" charset="0"/>
                        </a:rPr>
                        <a:t>100%</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4080121830"/>
                  </a:ext>
                </a:extLst>
              </a:tr>
            </a:tbl>
          </a:graphicData>
        </a:graphic>
      </p:graphicFrame>
    </p:spTree>
    <p:extLst>
      <p:ext uri="{BB962C8B-B14F-4D97-AF65-F5344CB8AC3E}">
        <p14:creationId xmlns:p14="http://schemas.microsoft.com/office/powerpoint/2010/main" val="10866055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F5AAF0-56E2-C804-5EF4-D7DAA3DE3F2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2B09DBB-7EA3-5C83-20AF-19F994DDF12A}"/>
              </a:ext>
            </a:extLst>
          </p:cNvPr>
          <p:cNvSpPr>
            <a:spLocks noGrp="1"/>
          </p:cNvSpPr>
          <p:nvPr>
            <p:ph type="title"/>
          </p:nvPr>
        </p:nvSpPr>
        <p:spPr>
          <a:xfrm>
            <a:off x="839788" y="407240"/>
            <a:ext cx="10515600" cy="519373"/>
          </a:xfrm>
        </p:spPr>
        <p:txBody>
          <a:bodyPr/>
          <a:lstStyle/>
          <a:p>
            <a:pPr algn="ctr"/>
            <a:r>
              <a:rPr lang="es-CO" dirty="0"/>
              <a:t>SEGUIMIENTO EN CAMPO</a:t>
            </a:r>
            <a:endParaRPr lang="en-CO" dirty="0"/>
          </a:p>
        </p:txBody>
      </p:sp>
      <p:graphicFrame>
        <p:nvGraphicFramePr>
          <p:cNvPr id="4" name="Tabla 3"/>
          <p:cNvGraphicFramePr>
            <a:graphicFrameLocks noGrp="1"/>
          </p:cNvGraphicFramePr>
          <p:nvPr>
            <p:extLst>
              <p:ext uri="{D42A27DB-BD31-4B8C-83A1-F6EECF244321}">
                <p14:modId xmlns:p14="http://schemas.microsoft.com/office/powerpoint/2010/main" val="2440903704"/>
              </p:ext>
            </p:extLst>
          </p:nvPr>
        </p:nvGraphicFramePr>
        <p:xfrm>
          <a:off x="691399" y="1165763"/>
          <a:ext cx="10812378" cy="3983012"/>
        </p:xfrm>
        <a:graphic>
          <a:graphicData uri="http://schemas.openxmlformats.org/drawingml/2006/table">
            <a:tbl>
              <a:tblPr firstRow="1" bandRow="1">
                <a:tableStyleId>{5C22544A-7EE6-4342-B048-85BDC9FD1C3A}</a:tableStyleId>
              </a:tblPr>
              <a:tblGrid>
                <a:gridCol w="4282906">
                  <a:extLst>
                    <a:ext uri="{9D8B030D-6E8A-4147-A177-3AD203B41FA5}">
                      <a16:colId xmlns:a16="http://schemas.microsoft.com/office/drawing/2014/main" val="265871533"/>
                    </a:ext>
                  </a:extLst>
                </a:gridCol>
                <a:gridCol w="3183507">
                  <a:extLst>
                    <a:ext uri="{9D8B030D-6E8A-4147-A177-3AD203B41FA5}">
                      <a16:colId xmlns:a16="http://schemas.microsoft.com/office/drawing/2014/main" val="3724486686"/>
                    </a:ext>
                  </a:extLst>
                </a:gridCol>
                <a:gridCol w="3345965">
                  <a:extLst>
                    <a:ext uri="{9D8B030D-6E8A-4147-A177-3AD203B41FA5}">
                      <a16:colId xmlns:a16="http://schemas.microsoft.com/office/drawing/2014/main" val="567611054"/>
                    </a:ext>
                  </a:extLst>
                </a:gridCol>
              </a:tblGrid>
              <a:tr h="387164">
                <a:tc>
                  <a:txBody>
                    <a:bodyPr/>
                    <a:lstStyle/>
                    <a:p>
                      <a:pPr algn="ctr"/>
                      <a:r>
                        <a:rPr lang="es-CO" sz="1400" dirty="0">
                          <a:latin typeface="Aptos" panose="020B0004020202020204" pitchFamily="34" charset="0"/>
                          <a:cs typeface="Arial" panose="020B0604020202020204" pitchFamily="34" charset="0"/>
                        </a:rPr>
                        <a:t>Intervención y/o</a:t>
                      </a:r>
                      <a:r>
                        <a:rPr lang="es-CO" sz="1400" baseline="0" dirty="0">
                          <a:latin typeface="Aptos" panose="020B0004020202020204" pitchFamily="34" charset="0"/>
                          <a:cs typeface="Arial" panose="020B0604020202020204" pitchFamily="34" charset="0"/>
                        </a:rPr>
                        <a:t> producto</a:t>
                      </a:r>
                      <a:endParaRPr lang="es-CO" sz="1400" dirty="0">
                        <a:latin typeface="Aptos" panose="020B0004020202020204" pitchFamily="34" charset="0"/>
                        <a:cs typeface="Arial" panose="020B0604020202020204" pitchFamily="34" charset="0"/>
                      </a:endParaRPr>
                    </a:p>
                  </a:txBody>
                  <a:tcPr/>
                </a:tc>
                <a:tc>
                  <a:txBody>
                    <a:bodyPr/>
                    <a:lstStyle/>
                    <a:p>
                      <a:pPr algn="ctr"/>
                      <a:r>
                        <a:rPr lang="es-CO" sz="1400" dirty="0">
                          <a:latin typeface="Aptos" panose="020B0004020202020204" pitchFamily="34" charset="0"/>
                          <a:cs typeface="Arial" panose="020B0604020202020204" pitchFamily="34" charset="0"/>
                        </a:rPr>
                        <a:t>Hallazgos</a:t>
                      </a:r>
                    </a:p>
                  </a:txBody>
                  <a:tcPr/>
                </a:tc>
                <a:tc>
                  <a:txBody>
                    <a:bodyPr/>
                    <a:lstStyle/>
                    <a:p>
                      <a:pPr algn="ctr"/>
                      <a:r>
                        <a:rPr lang="es-CO" sz="1400" dirty="0">
                          <a:latin typeface="Aptos" panose="020B0004020202020204" pitchFamily="34" charset="0"/>
                          <a:cs typeface="Arial" panose="020B0604020202020204" pitchFamily="34" charset="0"/>
                        </a:rPr>
                        <a:t>Observaciones</a:t>
                      </a:r>
                    </a:p>
                  </a:txBody>
                  <a:tcPr/>
                </a:tc>
                <a:extLst>
                  <a:ext uri="{0D108BD9-81ED-4DB2-BD59-A6C34878D82A}">
                    <a16:rowId xmlns:a16="http://schemas.microsoft.com/office/drawing/2014/main" val="4242492258"/>
                  </a:ext>
                </a:extLst>
              </a:tr>
              <a:tr h="763720">
                <a:tc>
                  <a:txBody>
                    <a:bodyPr/>
                    <a:lstStyle/>
                    <a:p>
                      <a:r>
                        <a:rPr lang="es-CO" sz="1400" dirty="0">
                          <a:latin typeface="Aptos" panose="020B0004020202020204" pitchFamily="34" charset="0"/>
                          <a:cs typeface="Arial" panose="020B0604020202020204" pitchFamily="34" charset="0"/>
                        </a:rPr>
                        <a:t>28 – Asesoría</a:t>
                      </a:r>
                      <a:r>
                        <a:rPr lang="es-CO" sz="1400" baseline="0" dirty="0">
                          <a:latin typeface="Aptos" panose="020B0004020202020204" pitchFamily="34" charset="0"/>
                          <a:cs typeface="Arial" panose="020B0604020202020204" pitchFamily="34" charset="0"/>
                        </a:rPr>
                        <a:t> de promoción del cuidado de la salud, gestión del riesgo de la UTI de alto impacto</a:t>
                      </a:r>
                      <a:endParaRPr lang="es-CO" sz="1400" dirty="0">
                        <a:latin typeface="Aptos" panose="020B0004020202020204" pitchFamily="34" charset="0"/>
                        <a:cs typeface="Arial" panose="020B0604020202020204" pitchFamily="34" charset="0"/>
                      </a:endParaRPr>
                    </a:p>
                  </a:txBody>
                  <a:tcPr/>
                </a:tc>
                <a:tc>
                  <a:txBody>
                    <a:bodyPr/>
                    <a:lstStyle/>
                    <a:p>
                      <a:r>
                        <a:rPr lang="es-CO" sz="1400" dirty="0">
                          <a:latin typeface="Aptos" panose="020B0004020202020204" pitchFamily="34" charset="0"/>
                          <a:cs typeface="Arial" panose="020B0604020202020204" pitchFamily="34" charset="0"/>
                        </a:rPr>
                        <a:t>No se generan</a:t>
                      </a:r>
                      <a:r>
                        <a:rPr lang="es-CO" sz="1400" baseline="0" dirty="0">
                          <a:latin typeface="Aptos" panose="020B0004020202020204" pitchFamily="34" charset="0"/>
                          <a:cs typeface="Arial" panose="020B0604020202020204" pitchFamily="34" charset="0"/>
                        </a:rPr>
                        <a:t> hallazgos</a:t>
                      </a:r>
                      <a:endParaRPr lang="es-CO" sz="1400" dirty="0">
                        <a:latin typeface="Aptos" panose="020B0004020202020204" pitchFamily="34" charset="0"/>
                        <a:cs typeface="Arial" panose="020B0604020202020204" pitchFamily="34" charset="0"/>
                      </a:endParaRPr>
                    </a:p>
                  </a:txBody>
                  <a:tcPr/>
                </a:tc>
                <a:tc>
                  <a:txBody>
                    <a:bodyPr/>
                    <a:lstStyle/>
                    <a:p>
                      <a:r>
                        <a:rPr lang="es-CO" sz="1400" dirty="0">
                          <a:latin typeface="Aptos" panose="020B0004020202020204" pitchFamily="34" charset="0"/>
                          <a:cs typeface="Arial" panose="020B0604020202020204" pitchFamily="34" charset="0"/>
                        </a:rPr>
                        <a:t>Seguimiento</a:t>
                      </a:r>
                      <a:r>
                        <a:rPr lang="es-CO" sz="1400" baseline="0" dirty="0">
                          <a:latin typeface="Aptos" panose="020B0004020202020204" pitchFamily="34" charset="0"/>
                          <a:cs typeface="Arial" panose="020B0604020202020204" pitchFamily="34" charset="0"/>
                        </a:rPr>
                        <a:t> a perfil profesional especializado SO</a:t>
                      </a:r>
                      <a:endParaRPr lang="es-CO" sz="1400" dirty="0">
                        <a:latin typeface="Aptos" panose="020B0004020202020204" pitchFamily="34" charset="0"/>
                        <a:cs typeface="Arial" panose="020B0604020202020204" pitchFamily="34" charset="0"/>
                      </a:endParaRPr>
                    </a:p>
                  </a:txBody>
                  <a:tcPr/>
                </a:tc>
                <a:extLst>
                  <a:ext uri="{0D108BD9-81ED-4DB2-BD59-A6C34878D82A}">
                    <a16:rowId xmlns:a16="http://schemas.microsoft.com/office/drawing/2014/main" val="2776030199"/>
                  </a:ext>
                </a:extLst>
              </a:tr>
              <a:tr h="763720">
                <a:tc>
                  <a:txBody>
                    <a:bodyPr/>
                    <a:lstStyle/>
                    <a:p>
                      <a:r>
                        <a:rPr lang="es-CO" sz="1400" dirty="0">
                          <a:latin typeface="Aptos" panose="020B0004020202020204" pitchFamily="34" charset="0"/>
                          <a:cs typeface="Arial" panose="020B0604020202020204" pitchFamily="34" charset="0"/>
                        </a:rPr>
                        <a:t>27 – Asesoría</a:t>
                      </a:r>
                      <a:r>
                        <a:rPr lang="es-CO" sz="1400" baseline="0" dirty="0">
                          <a:latin typeface="Aptos" panose="020B0004020202020204" pitchFamily="34" charset="0"/>
                          <a:cs typeface="Arial" panose="020B0604020202020204" pitchFamily="34" charset="0"/>
                        </a:rPr>
                        <a:t> de promoción del cuidado de la salud con trabajadores de la economía informal </a:t>
                      </a:r>
                      <a:endParaRPr lang="es-CO" sz="1400" dirty="0">
                        <a:latin typeface="Aptos" panose="020B0004020202020204" pitchFamily="34" charset="0"/>
                        <a:cs typeface="Arial" panose="020B060402020202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CO" sz="1400" dirty="0">
                          <a:latin typeface="Aptos" panose="020B0004020202020204" pitchFamily="34" charset="0"/>
                          <a:cs typeface="Arial" panose="020B0604020202020204" pitchFamily="34" charset="0"/>
                        </a:rPr>
                        <a:t>No se generan</a:t>
                      </a:r>
                      <a:r>
                        <a:rPr lang="es-CO" sz="1400" baseline="0" dirty="0">
                          <a:latin typeface="Aptos" panose="020B0004020202020204" pitchFamily="34" charset="0"/>
                          <a:cs typeface="Arial" panose="020B0604020202020204" pitchFamily="34" charset="0"/>
                        </a:rPr>
                        <a:t> hallazgos</a:t>
                      </a:r>
                      <a:endParaRPr lang="es-CO" sz="1400" dirty="0">
                        <a:latin typeface="Aptos" panose="020B0004020202020204" pitchFamily="34" charset="0"/>
                        <a:cs typeface="Arial" panose="020B0604020202020204" pitchFamily="34" charset="0"/>
                      </a:endParaRPr>
                    </a:p>
                    <a:p>
                      <a:endParaRPr lang="es-CO" sz="1400" dirty="0">
                        <a:latin typeface="Aptos" panose="020B0004020202020204" pitchFamily="34" charset="0"/>
                        <a:cs typeface="Arial" panose="020B0604020202020204" pitchFamily="34" charset="0"/>
                      </a:endParaRPr>
                    </a:p>
                  </a:txBody>
                  <a:tcPr/>
                </a:tc>
                <a:tc>
                  <a:txBody>
                    <a:bodyPr/>
                    <a:lstStyle/>
                    <a:p>
                      <a:r>
                        <a:rPr lang="es-CO" sz="1400" dirty="0">
                          <a:latin typeface="Aptos" panose="020B0004020202020204" pitchFamily="34" charset="0"/>
                          <a:cs typeface="Arial" panose="020B0604020202020204" pitchFamily="34" charset="0"/>
                        </a:rPr>
                        <a:t>Seguimiento</a:t>
                      </a:r>
                      <a:r>
                        <a:rPr lang="es-CO" sz="1400" baseline="0" dirty="0">
                          <a:latin typeface="Aptos" panose="020B0004020202020204" pitchFamily="34" charset="0"/>
                          <a:cs typeface="Arial" panose="020B0604020202020204" pitchFamily="34" charset="0"/>
                        </a:rPr>
                        <a:t> a perfil profesional universitario Psicología</a:t>
                      </a:r>
                      <a:endParaRPr lang="es-CO" sz="1400" dirty="0">
                        <a:latin typeface="Aptos" panose="020B0004020202020204" pitchFamily="34" charset="0"/>
                        <a:cs typeface="Arial" panose="020B0604020202020204" pitchFamily="34" charset="0"/>
                      </a:endParaRPr>
                    </a:p>
                  </a:txBody>
                  <a:tcPr/>
                </a:tc>
                <a:extLst>
                  <a:ext uri="{0D108BD9-81ED-4DB2-BD59-A6C34878D82A}">
                    <a16:rowId xmlns:a16="http://schemas.microsoft.com/office/drawing/2014/main" val="2396365559"/>
                  </a:ext>
                </a:extLst>
              </a:tr>
              <a:tr h="54096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CO" sz="1400" dirty="0">
                          <a:latin typeface="Aptos" panose="020B0004020202020204" pitchFamily="34" charset="0"/>
                          <a:cs typeface="Arial" panose="020B0604020202020204" pitchFamily="34" charset="0"/>
                        </a:rPr>
                        <a:t>28 – </a:t>
                      </a:r>
                      <a:r>
                        <a:rPr lang="es-MX" sz="1400" dirty="0">
                          <a:latin typeface="Aptos" panose="020B0004020202020204" pitchFamily="34" charset="0"/>
                          <a:cs typeface="Arial" panose="020B0604020202020204" pitchFamily="34" charset="0"/>
                        </a:rPr>
                        <a:t>Asesoría</a:t>
                      </a:r>
                      <a:r>
                        <a:rPr lang="es-MX" sz="1400" baseline="0" dirty="0">
                          <a:latin typeface="Aptos" panose="020B0004020202020204" pitchFamily="34" charset="0"/>
                          <a:cs typeface="Arial" panose="020B0604020202020204" pitchFamily="34" charset="0"/>
                        </a:rPr>
                        <a:t> de promoción del cuidado de la salud en UTI de alto impacto </a:t>
                      </a:r>
                      <a:endParaRPr lang="es-CO" sz="1400" dirty="0">
                        <a:latin typeface="Aptos" panose="020B0004020202020204" pitchFamily="34" charset="0"/>
                        <a:cs typeface="Arial" panose="020B060402020202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CO" sz="1400" dirty="0">
                          <a:latin typeface="Aptos" panose="020B0004020202020204" pitchFamily="34" charset="0"/>
                          <a:cs typeface="Arial" panose="020B0604020202020204" pitchFamily="34" charset="0"/>
                        </a:rPr>
                        <a:t>No se generan</a:t>
                      </a:r>
                      <a:r>
                        <a:rPr lang="es-CO" sz="1400" baseline="0" dirty="0">
                          <a:latin typeface="Aptos" panose="020B0004020202020204" pitchFamily="34" charset="0"/>
                          <a:cs typeface="Arial" panose="020B0604020202020204" pitchFamily="34" charset="0"/>
                        </a:rPr>
                        <a:t> hallazgos</a:t>
                      </a:r>
                      <a:endParaRPr lang="es-CO" sz="1400" dirty="0">
                        <a:latin typeface="Aptos" panose="020B0004020202020204" pitchFamily="34" charset="0"/>
                        <a:cs typeface="Arial" panose="020B0604020202020204" pitchFamily="34" charset="0"/>
                      </a:endParaRPr>
                    </a:p>
                    <a:p>
                      <a:endParaRPr lang="es-CO" sz="1400" dirty="0">
                        <a:latin typeface="Aptos" panose="020B0004020202020204" pitchFamily="34" charset="0"/>
                        <a:cs typeface="Arial" panose="020B0604020202020204" pitchFamily="34" charset="0"/>
                      </a:endParaRPr>
                    </a:p>
                  </a:txBody>
                  <a:tcPr/>
                </a:tc>
                <a:tc>
                  <a:txBody>
                    <a:bodyPr/>
                    <a:lstStyle/>
                    <a:p>
                      <a:r>
                        <a:rPr lang="es-CO" sz="1400" dirty="0">
                          <a:latin typeface="Aptos" panose="020B0004020202020204" pitchFamily="34" charset="0"/>
                          <a:cs typeface="Arial" panose="020B0604020202020204" pitchFamily="34" charset="0"/>
                        </a:rPr>
                        <a:t>Seguimiento</a:t>
                      </a:r>
                      <a:r>
                        <a:rPr lang="es-CO" sz="1400" baseline="0" dirty="0">
                          <a:latin typeface="Aptos" panose="020B0004020202020204" pitchFamily="34" charset="0"/>
                          <a:cs typeface="Arial" panose="020B0604020202020204" pitchFamily="34" charset="0"/>
                        </a:rPr>
                        <a:t> a perfil profesional especializado SO</a:t>
                      </a:r>
                      <a:endParaRPr lang="es-CO" sz="1400" dirty="0">
                        <a:latin typeface="Aptos" panose="020B0004020202020204" pitchFamily="34" charset="0"/>
                        <a:cs typeface="Arial" panose="020B0604020202020204" pitchFamily="34" charset="0"/>
                      </a:endParaRPr>
                    </a:p>
                  </a:txBody>
                  <a:tcPr/>
                </a:tc>
                <a:extLst>
                  <a:ext uri="{0D108BD9-81ED-4DB2-BD59-A6C34878D82A}">
                    <a16:rowId xmlns:a16="http://schemas.microsoft.com/office/drawing/2014/main" val="1191469230"/>
                  </a:ext>
                </a:extLst>
              </a:tr>
              <a:tr h="986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CO" sz="1400" dirty="0">
                          <a:latin typeface="Aptos" panose="020B0004020202020204" pitchFamily="34" charset="0"/>
                          <a:cs typeface="Arial" panose="020B0604020202020204" pitchFamily="34" charset="0"/>
                        </a:rPr>
                        <a:t>25 - </a:t>
                      </a:r>
                      <a:r>
                        <a:rPr lang="es-MX" sz="1400" dirty="0">
                          <a:latin typeface="Aptos" panose="020B0004020202020204" pitchFamily="34" charset="0"/>
                          <a:cs typeface="Arial" panose="020B0604020202020204" pitchFamily="34" charset="0"/>
                        </a:rPr>
                        <a:t>Caracterización de las condiciones de salud y trabajo para la concertación de planes en UTI con trabajadores informales</a:t>
                      </a:r>
                      <a:endParaRPr lang="es-CO" sz="1400" dirty="0">
                        <a:latin typeface="Aptos" panose="020B0004020202020204" pitchFamily="34" charset="0"/>
                        <a:cs typeface="Arial" panose="020B060402020202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CO" sz="1400" dirty="0">
                          <a:latin typeface="Aptos" panose="020B0004020202020204" pitchFamily="34" charset="0"/>
                          <a:cs typeface="Arial" panose="020B0604020202020204" pitchFamily="34" charset="0"/>
                        </a:rPr>
                        <a:t>No se generan</a:t>
                      </a:r>
                      <a:r>
                        <a:rPr lang="es-CO" sz="1400" baseline="0" dirty="0">
                          <a:latin typeface="Aptos" panose="020B0004020202020204" pitchFamily="34" charset="0"/>
                          <a:cs typeface="Arial" panose="020B0604020202020204" pitchFamily="34" charset="0"/>
                        </a:rPr>
                        <a:t> hallazgos</a:t>
                      </a:r>
                      <a:endParaRPr lang="es-CO" sz="1400" dirty="0">
                        <a:latin typeface="Aptos" panose="020B0004020202020204" pitchFamily="34" charset="0"/>
                        <a:cs typeface="Arial" panose="020B0604020202020204" pitchFamily="34" charset="0"/>
                      </a:endParaRPr>
                    </a:p>
                  </a:txBody>
                  <a:tcPr/>
                </a:tc>
                <a:tc>
                  <a:txBody>
                    <a:bodyPr/>
                    <a:lstStyle/>
                    <a:p>
                      <a:r>
                        <a:rPr lang="es-CO" sz="1400" dirty="0">
                          <a:latin typeface="Aptos" panose="020B0004020202020204" pitchFamily="34" charset="0"/>
                          <a:cs typeface="Arial" panose="020B0604020202020204" pitchFamily="34" charset="0"/>
                        </a:rPr>
                        <a:t>Seguimiento</a:t>
                      </a:r>
                      <a:r>
                        <a:rPr lang="es-CO" sz="1400" baseline="0" dirty="0">
                          <a:latin typeface="Aptos" panose="020B0004020202020204" pitchFamily="34" charset="0"/>
                          <a:cs typeface="Arial" panose="020B0604020202020204" pitchFamily="34" charset="0"/>
                        </a:rPr>
                        <a:t> a perfil tecnólogo Salud Ocupacional</a:t>
                      </a:r>
                      <a:endParaRPr lang="es-CO" sz="1400" dirty="0">
                        <a:latin typeface="Aptos" panose="020B0004020202020204" pitchFamily="34" charset="0"/>
                        <a:cs typeface="Arial" panose="020B0604020202020204" pitchFamily="34" charset="0"/>
                      </a:endParaRPr>
                    </a:p>
                  </a:txBody>
                  <a:tcPr/>
                </a:tc>
                <a:extLst>
                  <a:ext uri="{0D108BD9-81ED-4DB2-BD59-A6C34878D82A}">
                    <a16:rowId xmlns:a16="http://schemas.microsoft.com/office/drawing/2014/main" val="3964155504"/>
                  </a:ext>
                </a:extLst>
              </a:tr>
              <a:tr h="540968">
                <a:tc>
                  <a:txBody>
                    <a:bodyPr/>
                    <a:lstStyle/>
                    <a:p>
                      <a:r>
                        <a:rPr lang="es-CO" sz="1400" dirty="0">
                          <a:latin typeface="Aptos" panose="020B0004020202020204" pitchFamily="34" charset="0"/>
                          <a:cs typeface="Arial" panose="020B0604020202020204" pitchFamily="34" charset="0"/>
                        </a:rPr>
                        <a:t>31 – </a:t>
                      </a:r>
                      <a:r>
                        <a:rPr lang="es-MX" sz="1400" dirty="0">
                          <a:latin typeface="Aptos" panose="020B0004020202020204" pitchFamily="34" charset="0"/>
                          <a:cs typeface="Arial" panose="020B0604020202020204" pitchFamily="34" charset="0"/>
                        </a:rPr>
                        <a:t>Cuidado</a:t>
                      </a:r>
                      <a:r>
                        <a:rPr lang="es-MX" sz="1400" baseline="0" dirty="0">
                          <a:latin typeface="Aptos" panose="020B0004020202020204" pitchFamily="34" charset="0"/>
                          <a:cs typeface="Arial" panose="020B0604020202020204" pitchFamily="34" charset="0"/>
                        </a:rPr>
                        <a:t> para la salud de los trabajadores</a:t>
                      </a:r>
                      <a:endParaRPr lang="es-CO" sz="1400" dirty="0">
                        <a:latin typeface="Aptos" panose="020B0004020202020204" pitchFamily="34" charset="0"/>
                        <a:cs typeface="Arial" panose="020B060402020202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CO" sz="1400" dirty="0">
                          <a:latin typeface="Aptos" panose="020B0004020202020204" pitchFamily="34" charset="0"/>
                          <a:cs typeface="Arial" panose="020B0604020202020204" pitchFamily="34" charset="0"/>
                        </a:rPr>
                        <a:t>No se generan</a:t>
                      </a:r>
                      <a:r>
                        <a:rPr lang="es-CO" sz="1400" baseline="0" dirty="0">
                          <a:latin typeface="Aptos" panose="020B0004020202020204" pitchFamily="34" charset="0"/>
                          <a:cs typeface="Arial" panose="020B0604020202020204" pitchFamily="34" charset="0"/>
                        </a:rPr>
                        <a:t> hallazgos</a:t>
                      </a:r>
                      <a:endParaRPr lang="es-CO" sz="1400" dirty="0">
                        <a:latin typeface="Aptos" panose="020B0004020202020204" pitchFamily="34" charset="0"/>
                        <a:cs typeface="Arial" panose="020B0604020202020204" pitchFamily="34" charset="0"/>
                      </a:endParaRPr>
                    </a:p>
                    <a:p>
                      <a:endParaRPr lang="es-CO" sz="1400" dirty="0">
                        <a:latin typeface="Aptos" panose="020B0004020202020204" pitchFamily="34" charset="0"/>
                        <a:cs typeface="Arial" panose="020B0604020202020204" pitchFamily="34" charset="0"/>
                      </a:endParaRPr>
                    </a:p>
                  </a:txBody>
                  <a:tcPr/>
                </a:tc>
                <a:tc>
                  <a:txBody>
                    <a:bodyPr/>
                    <a:lstStyle/>
                    <a:p>
                      <a:r>
                        <a:rPr lang="es-CO" sz="1400" dirty="0">
                          <a:latin typeface="Aptos" panose="020B0004020202020204" pitchFamily="34" charset="0"/>
                          <a:cs typeface="Arial" panose="020B0604020202020204" pitchFamily="34" charset="0"/>
                        </a:rPr>
                        <a:t>Seguimiento a perfil </a:t>
                      </a:r>
                      <a:r>
                        <a:rPr lang="es-CO" sz="1400" baseline="0" dirty="0">
                          <a:latin typeface="Aptos" panose="020B0004020202020204" pitchFamily="34" charset="0"/>
                          <a:cs typeface="Arial" panose="020B0604020202020204" pitchFamily="34" charset="0"/>
                        </a:rPr>
                        <a:t>profesional especializado SO</a:t>
                      </a:r>
                      <a:endParaRPr lang="es-CO" sz="1400" dirty="0">
                        <a:latin typeface="Aptos" panose="020B0004020202020204" pitchFamily="34" charset="0"/>
                        <a:cs typeface="Arial" panose="020B0604020202020204" pitchFamily="34" charset="0"/>
                      </a:endParaRPr>
                    </a:p>
                  </a:txBody>
                  <a:tcPr/>
                </a:tc>
                <a:extLst>
                  <a:ext uri="{0D108BD9-81ED-4DB2-BD59-A6C34878D82A}">
                    <a16:rowId xmlns:a16="http://schemas.microsoft.com/office/drawing/2014/main" val="3421385312"/>
                  </a:ext>
                </a:extLst>
              </a:tr>
            </a:tbl>
          </a:graphicData>
        </a:graphic>
      </p:graphicFrame>
    </p:spTree>
    <p:extLst>
      <p:ext uri="{BB962C8B-B14F-4D97-AF65-F5344CB8AC3E}">
        <p14:creationId xmlns:p14="http://schemas.microsoft.com/office/powerpoint/2010/main" val="4556876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F5AAF0-56E2-C804-5EF4-D7DAA3DE3F2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2B09DBB-7EA3-5C83-20AF-19F994DDF12A}"/>
              </a:ext>
            </a:extLst>
          </p:cNvPr>
          <p:cNvSpPr>
            <a:spLocks noGrp="1"/>
          </p:cNvSpPr>
          <p:nvPr>
            <p:ph type="title"/>
          </p:nvPr>
        </p:nvSpPr>
        <p:spPr>
          <a:xfrm>
            <a:off x="839788" y="340356"/>
            <a:ext cx="10515600" cy="519373"/>
          </a:xfrm>
        </p:spPr>
        <p:txBody>
          <a:bodyPr/>
          <a:lstStyle/>
          <a:p>
            <a:pPr algn="ctr"/>
            <a:r>
              <a:rPr lang="es-CO" dirty="0"/>
              <a:t>PLANES DE MEJORA</a:t>
            </a:r>
            <a:endParaRPr lang="en-CO" dirty="0"/>
          </a:p>
        </p:txBody>
      </p:sp>
      <p:sp>
        <p:nvSpPr>
          <p:cNvPr id="2" name="CuadroTexto 1">
            <a:extLst>
              <a:ext uri="{FF2B5EF4-FFF2-40B4-BE49-F238E27FC236}">
                <a16:creationId xmlns:a16="http://schemas.microsoft.com/office/drawing/2014/main" id="{BD503E50-FFCC-8A27-43E3-CE0E8CE97074}"/>
              </a:ext>
            </a:extLst>
          </p:cNvPr>
          <p:cNvSpPr txBox="1"/>
          <p:nvPr/>
        </p:nvSpPr>
        <p:spPr>
          <a:xfrm>
            <a:off x="839788" y="859729"/>
            <a:ext cx="10515600" cy="6063198"/>
          </a:xfrm>
          <a:prstGeom prst="rect">
            <a:avLst/>
          </a:prstGeom>
          <a:noFill/>
        </p:spPr>
        <p:txBody>
          <a:bodyPr wrap="square" rtlCol="0">
            <a:spAutoFit/>
          </a:bodyPr>
          <a:lstStyle/>
          <a:p>
            <a:pPr marL="285750" indent="-285750" algn="just">
              <a:buFont typeface="Arial" panose="020B0604020202020204" pitchFamily="34" charset="0"/>
              <a:buChar char="•"/>
            </a:pPr>
            <a:r>
              <a:rPr lang="es-CO" sz="1600" dirty="0">
                <a:cs typeface="Arial" panose="020B0604020202020204" pitchFamily="34" charset="0"/>
              </a:rPr>
              <a:t>Se realiza seguimiento a plan de mejora solicitado en el primer ciclo período del 3 de diciembre 2024 al 31 de enero 2025 para los productos 25, 26, 27, 28 y 29</a:t>
            </a:r>
            <a:r>
              <a:rPr lang="es-MX" sz="1600" dirty="0"/>
              <a:t> al no ser claro como se realiza la indagación del proceso de vacunación, </a:t>
            </a:r>
            <a:r>
              <a:rPr lang="es-CO" sz="1600" dirty="0">
                <a:cs typeface="Arial" panose="020B0604020202020204" pitchFamily="34" charset="0"/>
              </a:rPr>
              <a:t>en donde se cumple con las actividades y fechas propuestas con resultados positivos para el equipo objeto del plan; estado cerrado.</a:t>
            </a:r>
          </a:p>
          <a:p>
            <a:pPr marL="285750" indent="-285750" algn="just">
              <a:buFont typeface="Arial" panose="020B0604020202020204" pitchFamily="34" charset="0"/>
              <a:buChar char="•"/>
            </a:pPr>
            <a:endParaRPr lang="es-CO" sz="1600" dirty="0">
              <a:cs typeface="Arial" panose="020B0604020202020204" pitchFamily="34" charset="0"/>
            </a:endParaRPr>
          </a:p>
          <a:p>
            <a:pPr marL="285750" indent="-285750" algn="just">
              <a:buFont typeface="Arial" panose="020B0604020202020204" pitchFamily="34" charset="0"/>
              <a:buChar char="•"/>
            </a:pPr>
            <a:r>
              <a:rPr lang="es-CO" sz="1600" dirty="0">
                <a:cs typeface="Arial" panose="020B0604020202020204" pitchFamily="34" charset="0"/>
              </a:rPr>
              <a:t>Se realiza seguimiento a plan de mejora en seguimiento en campo solicitado en el mes de abril 2025 a perfil tecnóloga en salud ocupacional producto 25, en donde se cumple con las actividades y fechas propuestas con resultados positivos para el equipo objeto del plan;  estado cerrado.</a:t>
            </a:r>
          </a:p>
          <a:p>
            <a:pPr marL="285750" indent="-285750" algn="just">
              <a:buFont typeface="Arial" panose="020B0604020202020204" pitchFamily="34" charset="0"/>
              <a:buChar char="•"/>
            </a:pPr>
            <a:endParaRPr lang="es-CO" sz="1600" dirty="0">
              <a:cs typeface="Arial" panose="020B0604020202020204" pitchFamily="34" charset="0"/>
            </a:endParaRPr>
          </a:p>
          <a:p>
            <a:pPr marL="285750" indent="-285750" algn="just">
              <a:buFont typeface="Arial" panose="020B0604020202020204" pitchFamily="34" charset="0"/>
              <a:buChar char="•"/>
            </a:pPr>
            <a:r>
              <a:rPr lang="es-CO" sz="1600" dirty="0">
                <a:cs typeface="Arial" panose="020B0604020202020204" pitchFamily="34" charset="0"/>
              </a:rPr>
              <a:t>Se realiza seguimiento a plan de mejora solicitado en el primer ciclo período del 3 de diciembre 2024 al 31 de enero 2025 para el producto 37 por ausencia de documentación frente al esquema de vacunación</a:t>
            </a:r>
            <a:r>
              <a:rPr lang="es-MX" sz="1600" dirty="0"/>
              <a:t>, </a:t>
            </a:r>
            <a:r>
              <a:rPr lang="es-CO" sz="1600" dirty="0">
                <a:cs typeface="Arial" panose="020B0604020202020204" pitchFamily="34" charset="0"/>
              </a:rPr>
              <a:t>en donde se cumple con las actividades y fechas propuestas con resultados positivos para el equipo objeto del plan; estado cerrado.</a:t>
            </a:r>
          </a:p>
          <a:p>
            <a:pPr marL="285750" indent="-285750" algn="just">
              <a:buFont typeface="Arial" panose="020B0604020202020204" pitchFamily="34" charset="0"/>
              <a:buChar char="•"/>
            </a:pPr>
            <a:endParaRPr lang="es-CO" sz="1600" dirty="0">
              <a:cs typeface="Arial" panose="020B0604020202020204" pitchFamily="34" charset="0"/>
            </a:endParaRPr>
          </a:p>
          <a:p>
            <a:pPr marL="285750" indent="-285750" algn="just">
              <a:buFont typeface="Arial" panose="020B0604020202020204" pitchFamily="34" charset="0"/>
              <a:buChar char="•"/>
            </a:pPr>
            <a:r>
              <a:rPr lang="es-CO" sz="1600" dirty="0">
                <a:cs typeface="Arial" panose="020B0604020202020204" pitchFamily="34" charset="0"/>
              </a:rPr>
              <a:t>Se realiza seguimiento a plan de mejora solicitado en el primer ciclo período del 3 de diciembre 2024 al 31 de enero 2025 para el producto 39 por debilidad en el diligenciamiento del formato de sesiones colectivas</a:t>
            </a:r>
            <a:r>
              <a:rPr lang="es-MX" sz="1600" dirty="0"/>
              <a:t>, </a:t>
            </a:r>
            <a:r>
              <a:rPr lang="es-CO" sz="1600" dirty="0">
                <a:cs typeface="Arial" panose="020B0604020202020204" pitchFamily="34" charset="0"/>
              </a:rPr>
              <a:t>en donde se cumple con las actividades y fechas propuestas con resultados positivos para el equipo objeto del plan; continua en estado abierto.</a:t>
            </a:r>
          </a:p>
          <a:p>
            <a:pPr marL="285750" indent="-285750" algn="just">
              <a:buFont typeface="Arial" panose="020B0604020202020204" pitchFamily="34" charset="0"/>
              <a:buChar char="•"/>
            </a:pPr>
            <a:endParaRPr lang="es-CO" dirty="0">
              <a:cs typeface="Arial" panose="020B0604020202020204" pitchFamily="34" charset="0"/>
            </a:endParaRPr>
          </a:p>
          <a:p>
            <a:pPr marL="285750" indent="-285750" algn="just">
              <a:buFont typeface="Arial" panose="020B0604020202020204" pitchFamily="34" charset="0"/>
              <a:buChar char="•"/>
            </a:pPr>
            <a:endParaRPr lang="es-CO" dirty="0">
              <a:cs typeface="Arial" panose="020B0604020202020204" pitchFamily="34" charset="0"/>
            </a:endParaRPr>
          </a:p>
        </p:txBody>
      </p:sp>
    </p:spTree>
    <p:extLst>
      <p:ext uri="{BB962C8B-B14F-4D97-AF65-F5344CB8AC3E}">
        <p14:creationId xmlns:p14="http://schemas.microsoft.com/office/powerpoint/2010/main" val="18463590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F5AAF0-56E2-C804-5EF4-D7DAA3DE3F2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2B09DBB-7EA3-5C83-20AF-19F994DDF12A}"/>
              </a:ext>
            </a:extLst>
          </p:cNvPr>
          <p:cNvSpPr>
            <a:spLocks noGrp="1"/>
          </p:cNvSpPr>
          <p:nvPr>
            <p:ph type="title"/>
          </p:nvPr>
        </p:nvSpPr>
        <p:spPr>
          <a:xfrm>
            <a:off x="839788" y="382559"/>
            <a:ext cx="10515600" cy="519373"/>
          </a:xfrm>
        </p:spPr>
        <p:txBody>
          <a:bodyPr/>
          <a:lstStyle/>
          <a:p>
            <a:pPr algn="ctr"/>
            <a:r>
              <a:rPr lang="es-CO" dirty="0"/>
              <a:t>ASPECTOS RELEVANTES Y/O SUGERENCIAS TÉCNICAS</a:t>
            </a:r>
            <a:endParaRPr lang="en-CO" dirty="0"/>
          </a:p>
        </p:txBody>
      </p:sp>
      <p:sp>
        <p:nvSpPr>
          <p:cNvPr id="2" name="CuadroTexto 1">
            <a:extLst>
              <a:ext uri="{FF2B5EF4-FFF2-40B4-BE49-F238E27FC236}">
                <a16:creationId xmlns:a16="http://schemas.microsoft.com/office/drawing/2014/main" id="{BD503E50-FFCC-8A27-43E3-CE0E8CE97074}"/>
              </a:ext>
            </a:extLst>
          </p:cNvPr>
          <p:cNvSpPr txBox="1"/>
          <p:nvPr/>
        </p:nvSpPr>
        <p:spPr>
          <a:xfrm>
            <a:off x="839788" y="901932"/>
            <a:ext cx="10515600" cy="6463308"/>
          </a:xfrm>
          <a:prstGeom prst="rect">
            <a:avLst/>
          </a:prstGeom>
          <a:noFill/>
        </p:spPr>
        <p:txBody>
          <a:bodyPr wrap="square" rtlCol="0">
            <a:spAutoFit/>
          </a:bodyPr>
          <a:lstStyle/>
          <a:p>
            <a:pPr algn="just"/>
            <a:endParaRPr lang="es-CO" dirty="0"/>
          </a:p>
          <a:p>
            <a:pPr marL="285750" indent="-285750" algn="just">
              <a:buFont typeface="Arial" panose="020B0604020202020204" pitchFamily="34" charset="0"/>
              <a:buChar char="•"/>
            </a:pPr>
            <a:r>
              <a:rPr lang="es-CO" dirty="0">
                <a:cs typeface="Arial" panose="020B0604020202020204" pitchFamily="34" charset="0"/>
              </a:rPr>
              <a:t>Se deja recomendación al perfil Tecnólogo en salud ocupacional en el producto 36 – caracterización de niños, niñas y adolescentes en riesgo de trabajo infantil, frente a los compromisos que se están dejando en el formato puesto que estos hacen referencia a realizar mejoras en la UTI para que el menor de edad no se exponga en la UTI.</a:t>
            </a:r>
          </a:p>
          <a:p>
            <a:pPr marL="285750" indent="-285750" algn="just">
              <a:buFont typeface="Arial" panose="020B0604020202020204" pitchFamily="34" charset="0"/>
              <a:buChar char="•"/>
            </a:pPr>
            <a:endParaRPr lang="es-CO" dirty="0">
              <a:cs typeface="Arial" panose="020B0604020202020204" pitchFamily="34" charset="0"/>
            </a:endParaRPr>
          </a:p>
          <a:p>
            <a:pPr marL="285750" indent="-285750" algn="just">
              <a:buFont typeface="Arial" panose="020B0604020202020204" pitchFamily="34" charset="0"/>
              <a:buChar char="•"/>
            </a:pPr>
            <a:r>
              <a:rPr lang="es-CO" dirty="0">
                <a:cs typeface="Arial" panose="020B0604020202020204" pitchFamily="34" charset="0"/>
              </a:rPr>
              <a:t>Se hace sugerencia al perfil profesional universitario 2 psicología frente a dejar mejor documentado el proceso de asesoría a los trabajadores y así mismo la implementación de los tamizajes a pertinencia. </a:t>
            </a:r>
          </a:p>
          <a:p>
            <a:pPr marL="285750" indent="-285750" algn="just">
              <a:buFont typeface="Arial" panose="020B0604020202020204" pitchFamily="34" charset="0"/>
              <a:buChar char="•"/>
            </a:pPr>
            <a:endParaRPr lang="es-CO" dirty="0">
              <a:cs typeface="Arial" panose="020B0604020202020204" pitchFamily="34" charset="0"/>
            </a:endParaRPr>
          </a:p>
          <a:p>
            <a:pPr marL="285750" indent="-285750" algn="just">
              <a:buFont typeface="Arial" panose="020B0604020202020204" pitchFamily="34" charset="0"/>
              <a:buChar char="•"/>
            </a:pPr>
            <a:r>
              <a:rPr lang="es-CO" dirty="0">
                <a:cs typeface="Arial" panose="020B0604020202020204" pitchFamily="34" charset="0"/>
              </a:rPr>
              <a:t>Durante el proceso de seguimiento algunos perfiles manifestaron algunas situaciones que afectan el clima laboral, motivo por el cual durante el cierre se sugirió implementar estrategias para mejorar este aspecto en el equipo.</a:t>
            </a:r>
          </a:p>
          <a:p>
            <a:pPr marL="285750" indent="-285750" algn="just">
              <a:buFont typeface="Arial" panose="020B0604020202020204" pitchFamily="34" charset="0"/>
              <a:buChar char="•"/>
            </a:pPr>
            <a:endParaRPr lang="es-CO" dirty="0">
              <a:cs typeface="Arial" panose="020B0604020202020204" pitchFamily="34" charset="0"/>
            </a:endParaRPr>
          </a:p>
          <a:p>
            <a:pPr marL="285750" indent="-285750" algn="just">
              <a:buFont typeface="Arial" panose="020B0604020202020204" pitchFamily="34" charset="0"/>
              <a:buChar char="•"/>
            </a:pPr>
            <a:r>
              <a:rPr lang="es-CO" dirty="0">
                <a:cs typeface="Arial" panose="020B0604020202020204" pitchFamily="34" charset="0"/>
              </a:rPr>
              <a:t>Se agradece la organización y disposición por parte del equipo para llevar a cabo el proceso de seguimiento.</a:t>
            </a:r>
          </a:p>
          <a:p>
            <a:pPr algn="just"/>
            <a:r>
              <a:rPr lang="es-CO" dirty="0">
                <a:cs typeface="Arial" panose="020B0604020202020204" pitchFamily="34" charset="0"/>
              </a:rPr>
              <a:t> </a:t>
            </a:r>
          </a:p>
          <a:p>
            <a:pPr algn="just"/>
            <a:endParaRPr lang="es-CO" dirty="0"/>
          </a:p>
          <a:p>
            <a:pPr algn="just"/>
            <a:endParaRPr lang="es-CO" dirty="0"/>
          </a:p>
          <a:p>
            <a:pPr algn="just"/>
            <a:endParaRPr lang="es-CO" dirty="0"/>
          </a:p>
        </p:txBody>
      </p:sp>
    </p:spTree>
    <p:extLst>
      <p:ext uri="{BB962C8B-B14F-4D97-AF65-F5344CB8AC3E}">
        <p14:creationId xmlns:p14="http://schemas.microsoft.com/office/powerpoint/2010/main" val="38827435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F60822-A4CD-7EB3-9C41-BDFCC7AFEA84}"/>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6B0A026E-D56A-1B0B-4AB1-17D79EF06DE0}"/>
              </a:ext>
            </a:extLst>
          </p:cNvPr>
          <p:cNvSpPr>
            <a:spLocks noGrp="1"/>
          </p:cNvSpPr>
          <p:nvPr>
            <p:ph type="body" idx="1"/>
          </p:nvPr>
        </p:nvSpPr>
        <p:spPr>
          <a:xfrm>
            <a:off x="2597922" y="2106298"/>
            <a:ext cx="1668463" cy="2406236"/>
          </a:xfrm>
        </p:spPr>
        <p:txBody>
          <a:bodyPr/>
          <a:lstStyle/>
          <a:p>
            <a:r>
              <a:rPr lang="es-CO" dirty="0"/>
              <a:t>3</a:t>
            </a:r>
            <a:endParaRPr lang="en-CO" dirty="0"/>
          </a:p>
        </p:txBody>
      </p:sp>
      <p:sp>
        <p:nvSpPr>
          <p:cNvPr id="3" name="Title 2">
            <a:extLst>
              <a:ext uri="{FF2B5EF4-FFF2-40B4-BE49-F238E27FC236}">
                <a16:creationId xmlns:a16="http://schemas.microsoft.com/office/drawing/2014/main" id="{EA18E6B9-1D31-E215-0393-F0D3CC74D56B}"/>
              </a:ext>
            </a:extLst>
          </p:cNvPr>
          <p:cNvSpPr>
            <a:spLocks noGrp="1"/>
          </p:cNvSpPr>
          <p:nvPr>
            <p:ph type="title"/>
          </p:nvPr>
        </p:nvSpPr>
        <p:spPr/>
        <p:txBody>
          <a:bodyPr/>
          <a:lstStyle/>
          <a:p>
            <a:r>
              <a:rPr lang="es-CO" dirty="0"/>
              <a:t>SUBRED SUR</a:t>
            </a:r>
            <a:endParaRPr lang="en-CO" dirty="0"/>
          </a:p>
        </p:txBody>
      </p:sp>
    </p:spTree>
    <p:extLst>
      <p:ext uri="{BB962C8B-B14F-4D97-AF65-F5344CB8AC3E}">
        <p14:creationId xmlns:p14="http://schemas.microsoft.com/office/powerpoint/2010/main" val="32728054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90537AE-5D23-03DE-0469-6BD82B475FE6}"/>
              </a:ext>
            </a:extLst>
          </p:cNvPr>
          <p:cNvSpPr>
            <a:spLocks noGrp="1"/>
          </p:cNvSpPr>
          <p:nvPr>
            <p:ph type="title"/>
          </p:nvPr>
        </p:nvSpPr>
        <p:spPr>
          <a:xfrm>
            <a:off x="838200" y="636519"/>
            <a:ext cx="10515600" cy="604781"/>
          </a:xfrm>
        </p:spPr>
        <p:txBody>
          <a:bodyPr/>
          <a:lstStyle/>
          <a:p>
            <a:r>
              <a:rPr lang="es-CO" sz="3600" dirty="0"/>
              <a:t>AGENDA</a:t>
            </a:r>
            <a:endParaRPr lang="en-CO" sz="3600" dirty="0"/>
          </a:p>
        </p:txBody>
      </p:sp>
      <p:sp>
        <p:nvSpPr>
          <p:cNvPr id="5" name="Content Placeholder 4">
            <a:extLst>
              <a:ext uri="{FF2B5EF4-FFF2-40B4-BE49-F238E27FC236}">
                <a16:creationId xmlns:a16="http://schemas.microsoft.com/office/drawing/2014/main" id="{67E5F350-793D-D1E7-4069-0C02C758FEB6}"/>
              </a:ext>
            </a:extLst>
          </p:cNvPr>
          <p:cNvSpPr>
            <a:spLocks noGrp="1"/>
          </p:cNvSpPr>
          <p:nvPr>
            <p:ph idx="1"/>
          </p:nvPr>
        </p:nvSpPr>
        <p:spPr>
          <a:xfrm>
            <a:off x="838199" y="1825625"/>
            <a:ext cx="10515599" cy="3913957"/>
          </a:xfrm>
        </p:spPr>
        <p:txBody>
          <a:bodyPr/>
          <a:lstStyle/>
          <a:p>
            <a:pPr marL="457200" indent="-457200" algn="just">
              <a:buAutoNum type="arabicPeriod"/>
            </a:pPr>
            <a:r>
              <a:rPr lang="es-ES" sz="2800" dirty="0">
                <a:solidFill>
                  <a:schemeClr val="tx1"/>
                </a:solidFill>
                <a:latin typeface="Arial" panose="020B0604020202020204" pitchFamily="34" charset="0"/>
                <a:ea typeface="Lexend Deca Medium"/>
                <a:cs typeface="Arial" panose="020B0604020202020204" pitchFamily="34" charset="0"/>
                <a:sym typeface="Lexend Deca"/>
              </a:rPr>
              <a:t>Socialización de Hallazgos del período del 1 de abril al 31 de mayo de 2025 del Entorno Cuidador Laboral para las cuatro (4) Subredes Integradas de Servicios de Salud.</a:t>
            </a:r>
          </a:p>
          <a:p>
            <a:pPr marL="457200" indent="-457200" algn="just">
              <a:buAutoNum type="arabicPeriod"/>
            </a:pPr>
            <a:r>
              <a:rPr lang="es-ES" sz="2800" dirty="0">
                <a:solidFill>
                  <a:schemeClr val="tx1"/>
                </a:solidFill>
                <a:latin typeface="Arial" panose="020B0604020202020204" pitchFamily="34" charset="0"/>
                <a:ea typeface="Lexend Deca Medium"/>
                <a:cs typeface="Arial" panose="020B0604020202020204" pitchFamily="34" charset="0"/>
                <a:sym typeface="Lexend Deca"/>
              </a:rPr>
              <a:t>Seguimientos en campo de julio y agosto de 2025 del Entorno Cuidador Laboral para las cuatro (4) Subredes Integradas de Servicios de Salud.</a:t>
            </a:r>
          </a:p>
          <a:p>
            <a:pPr marL="457200" indent="-457200" algn="just">
              <a:buAutoNum type="arabicPeriod"/>
            </a:pPr>
            <a:r>
              <a:rPr lang="es-ES" sz="2800" dirty="0">
                <a:solidFill>
                  <a:schemeClr val="tx1"/>
                </a:solidFill>
                <a:latin typeface="Arial" panose="020B0604020202020204" pitchFamily="34" charset="0"/>
                <a:ea typeface="Lexend Deca Medium"/>
                <a:cs typeface="Arial" panose="020B0604020202020204" pitchFamily="34" charset="0"/>
                <a:sym typeface="Lexend Deca"/>
              </a:rPr>
              <a:t>Socialización claridades y precisiones del 24 de julio al 31 de agosto 2025.</a:t>
            </a:r>
          </a:p>
          <a:p>
            <a:endParaRPr lang="en-CO" sz="2400" dirty="0">
              <a:solidFill>
                <a:schemeClr val="tx1"/>
              </a:solidFill>
            </a:endParaRPr>
          </a:p>
        </p:txBody>
      </p:sp>
    </p:spTree>
    <p:extLst>
      <p:ext uri="{BB962C8B-B14F-4D97-AF65-F5344CB8AC3E}">
        <p14:creationId xmlns:p14="http://schemas.microsoft.com/office/powerpoint/2010/main" val="6584551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4C21D7-5EC3-3845-A8E8-21F7943A3FC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C4F4ED6-F811-892D-5F00-87C089AD95A2}"/>
              </a:ext>
            </a:extLst>
          </p:cNvPr>
          <p:cNvSpPr>
            <a:spLocks noGrp="1"/>
          </p:cNvSpPr>
          <p:nvPr>
            <p:ph type="title"/>
          </p:nvPr>
        </p:nvSpPr>
        <p:spPr>
          <a:xfrm>
            <a:off x="838200" y="236975"/>
            <a:ext cx="10515600" cy="482633"/>
          </a:xfrm>
        </p:spPr>
        <p:txBody>
          <a:bodyPr/>
          <a:lstStyle/>
          <a:p>
            <a:pPr algn="ctr"/>
            <a:r>
              <a:rPr lang="es-CO" sz="2800" dirty="0"/>
              <a:t>MUESTREO – SEGUIMIENTO RETROSPECTIVO – SUBRED SUR</a:t>
            </a:r>
            <a:endParaRPr lang="en-CO" sz="2800" dirty="0"/>
          </a:p>
        </p:txBody>
      </p:sp>
      <p:graphicFrame>
        <p:nvGraphicFramePr>
          <p:cNvPr id="3" name="Tabla 2">
            <a:extLst>
              <a:ext uri="{FF2B5EF4-FFF2-40B4-BE49-F238E27FC236}">
                <a16:creationId xmlns:a16="http://schemas.microsoft.com/office/drawing/2014/main" id="{8ADEA199-2516-8225-AE83-E8D9C9881D16}"/>
              </a:ext>
            </a:extLst>
          </p:cNvPr>
          <p:cNvGraphicFramePr>
            <a:graphicFrameLocks noGrp="1"/>
          </p:cNvGraphicFramePr>
          <p:nvPr/>
        </p:nvGraphicFramePr>
        <p:xfrm>
          <a:off x="838200" y="747707"/>
          <a:ext cx="10877550" cy="5827079"/>
        </p:xfrm>
        <a:graphic>
          <a:graphicData uri="http://schemas.openxmlformats.org/drawingml/2006/table">
            <a:tbl>
              <a:tblPr>
                <a:tableStyleId>{5C22544A-7EE6-4342-B048-85BDC9FD1C3A}</a:tableStyleId>
              </a:tblPr>
              <a:tblGrid>
                <a:gridCol w="3530600">
                  <a:extLst>
                    <a:ext uri="{9D8B030D-6E8A-4147-A177-3AD203B41FA5}">
                      <a16:colId xmlns:a16="http://schemas.microsoft.com/office/drawing/2014/main" val="1495175725"/>
                    </a:ext>
                  </a:extLst>
                </a:gridCol>
                <a:gridCol w="1850869">
                  <a:extLst>
                    <a:ext uri="{9D8B030D-6E8A-4147-A177-3AD203B41FA5}">
                      <a16:colId xmlns:a16="http://schemas.microsoft.com/office/drawing/2014/main" val="512890025"/>
                    </a:ext>
                  </a:extLst>
                </a:gridCol>
                <a:gridCol w="1561551">
                  <a:extLst>
                    <a:ext uri="{9D8B030D-6E8A-4147-A177-3AD203B41FA5}">
                      <a16:colId xmlns:a16="http://schemas.microsoft.com/office/drawing/2014/main" val="386740380"/>
                    </a:ext>
                  </a:extLst>
                </a:gridCol>
                <a:gridCol w="1767410">
                  <a:extLst>
                    <a:ext uri="{9D8B030D-6E8A-4147-A177-3AD203B41FA5}">
                      <a16:colId xmlns:a16="http://schemas.microsoft.com/office/drawing/2014/main" val="4217910989"/>
                    </a:ext>
                  </a:extLst>
                </a:gridCol>
                <a:gridCol w="2167120">
                  <a:extLst>
                    <a:ext uri="{9D8B030D-6E8A-4147-A177-3AD203B41FA5}">
                      <a16:colId xmlns:a16="http://schemas.microsoft.com/office/drawing/2014/main" val="2338170644"/>
                    </a:ext>
                  </a:extLst>
                </a:gridCol>
              </a:tblGrid>
              <a:tr h="66419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1200" b="1" kern="1200" dirty="0">
                          <a:solidFill>
                            <a:schemeClr val="bg1"/>
                          </a:solidFill>
                          <a:latin typeface="Arial" panose="020B0604020202020204" pitchFamily="34" charset="0"/>
                          <a:ea typeface="+mn-ea"/>
                          <a:cs typeface="Arial" panose="020B0604020202020204" pitchFamily="34" charset="0"/>
                        </a:rPr>
                        <a:t>PRODUCTO</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ES" sz="1200" b="1" kern="1200" dirty="0">
                          <a:solidFill>
                            <a:schemeClr val="bg1"/>
                          </a:solidFill>
                          <a:latin typeface="Arial" panose="020B0604020202020204" pitchFamily="34" charset="0"/>
                          <a:ea typeface="+mn-ea"/>
                          <a:cs typeface="Arial" panose="020B0604020202020204" pitchFamily="34" charset="0"/>
                        </a:rPr>
                        <a:t>Meta Ejecutada Informe Gestión 01 de abril al 31 de mayo de 2025</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1200" b="1" kern="1200" dirty="0">
                          <a:solidFill>
                            <a:schemeClr val="bg1"/>
                          </a:solidFill>
                          <a:latin typeface="Arial" panose="020B0604020202020204" pitchFamily="34" charset="0"/>
                          <a:ea typeface="+mn-ea"/>
                          <a:cs typeface="Arial" panose="020B0604020202020204" pitchFamily="34" charset="0"/>
                        </a:rPr>
                        <a:t>TOTAL MUESTRA</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ES" sz="1200" b="1" kern="1200" dirty="0">
                          <a:solidFill>
                            <a:schemeClr val="bg1"/>
                          </a:solidFill>
                          <a:latin typeface="Arial" panose="020B0604020202020204" pitchFamily="34" charset="0"/>
                          <a:ea typeface="+mn-ea"/>
                          <a:cs typeface="Arial" panose="020B0604020202020204" pitchFamily="34" charset="0"/>
                        </a:rPr>
                        <a:t>META AFECTADA POR LA GLOSA</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1200" b="1" kern="1200" dirty="0">
                          <a:solidFill>
                            <a:schemeClr val="bg1"/>
                          </a:solidFill>
                          <a:latin typeface="Arial" panose="020B0604020202020204" pitchFamily="34" charset="0"/>
                          <a:ea typeface="+mn-ea"/>
                          <a:cs typeface="Arial" panose="020B0604020202020204" pitchFamily="34" charset="0"/>
                        </a:rPr>
                        <a:t>PERIODO</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solidFill>
                  </a:tcPr>
                </a:tc>
                <a:extLst>
                  <a:ext uri="{0D108BD9-81ED-4DB2-BD59-A6C34878D82A}">
                    <a16:rowId xmlns:a16="http://schemas.microsoft.com/office/drawing/2014/main" val="3855536360"/>
                  </a:ext>
                </a:extLst>
              </a:tr>
              <a:tr h="523858">
                <a:tc>
                  <a:txBody>
                    <a:bodyPr/>
                    <a:lstStyle/>
                    <a:p>
                      <a:pPr marL="0" algn="just" defTabSz="914400" rtl="0" eaLnBrk="1" fontAlgn="ctr" latinLnBrk="0" hangingPunct="1"/>
                      <a:r>
                        <a:rPr lang="es-ES" sz="1200" kern="1200" dirty="0">
                          <a:solidFill>
                            <a:schemeClr val="dk1"/>
                          </a:solidFill>
                          <a:latin typeface="Arial" panose="020B0604020202020204" pitchFamily="34" charset="0"/>
                          <a:ea typeface="+mn-ea"/>
                          <a:cs typeface="Arial" panose="020B0604020202020204" pitchFamily="34" charset="0"/>
                        </a:rPr>
                        <a:t>25 -Caracterización de las condiciones de salud y trabajo para la concertación de planes en UTI con trabajadores informales. </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200" b="0" i="0" u="none" strike="noStrike" dirty="0">
                          <a:solidFill>
                            <a:srgbClr val="000000"/>
                          </a:solidFill>
                          <a:effectLst/>
                          <a:latin typeface="Arial" panose="020B0604020202020204" pitchFamily="34" charset="0"/>
                          <a:cs typeface="Arial" panose="020B0604020202020204" pitchFamily="34" charset="0"/>
                        </a:rPr>
                        <a:t>464</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200" b="0" i="0" u="none" strike="noStrike" dirty="0">
                          <a:solidFill>
                            <a:srgbClr val="000000"/>
                          </a:solidFill>
                          <a:effectLst/>
                          <a:latin typeface="Arial" panose="020B0604020202020204" pitchFamily="34" charset="0"/>
                          <a:cs typeface="Arial" panose="020B0604020202020204" pitchFamily="34" charset="0"/>
                        </a:rPr>
                        <a:t>211</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200" b="0" i="0" u="none" strike="noStrike" dirty="0">
                          <a:solidFill>
                            <a:srgbClr val="000000"/>
                          </a:solidFill>
                          <a:effectLst/>
                          <a:latin typeface="Arial" panose="020B0604020202020204" pitchFamily="34" charset="0"/>
                          <a:cs typeface="Arial" panose="020B0604020202020204" pitchFamily="34" charset="0"/>
                        </a:rPr>
                        <a:t>0</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s-ES" sz="1200">
                          <a:effectLst/>
                          <a:latin typeface="Arial" panose="020B0604020202020204" pitchFamily="34" charset="0"/>
                          <a:ea typeface="Times New Roman" panose="02020603050405020304" pitchFamily="18" charset="0"/>
                          <a:cs typeface="Arial" panose="020B0604020202020204" pitchFamily="34" charset="0"/>
                        </a:rPr>
                        <a:t>01 de abril al 31 de mayo de 2025</a:t>
                      </a:r>
                      <a:endParaRPr lang="es-CO" sz="1200" b="0" i="0" u="none" strike="noStrike" dirty="0">
                        <a:solidFill>
                          <a:srgbClr val="000000"/>
                        </a:solidFill>
                        <a:effectLst/>
                        <a:latin typeface="Arial" panose="020B0604020202020204" pitchFamily="34" charset="0"/>
                        <a:cs typeface="Arial" panose="020B0604020202020204" pitchFamily="34" charset="0"/>
                      </a:endParaRP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661538947"/>
                  </a:ext>
                </a:extLst>
              </a:tr>
              <a:tr h="912669">
                <a:tc>
                  <a:txBody>
                    <a:bodyPr/>
                    <a:lstStyle/>
                    <a:p>
                      <a:pPr marL="0" algn="just" defTabSz="914400" rtl="0" eaLnBrk="1" fontAlgn="ctr" latinLnBrk="0" hangingPunct="1"/>
                      <a:r>
                        <a:rPr lang="es-ES" sz="1200" kern="1200" dirty="0">
                          <a:solidFill>
                            <a:schemeClr val="dk1"/>
                          </a:solidFill>
                          <a:latin typeface="Arial" panose="020B0604020202020204" pitchFamily="34" charset="0"/>
                          <a:ea typeface="+mn-ea"/>
                          <a:cs typeface="Arial" panose="020B0604020202020204" pitchFamily="34" charset="0"/>
                        </a:rPr>
                        <a:t>26 - Asesorías de promoción del cuidado de la salud, gestión del riesgo la UTI y monitoreo del proceso con trabajadores de la economía informal en </a:t>
                      </a:r>
                      <a:r>
                        <a:rPr lang="es-ES" sz="1200" kern="1200" dirty="0" err="1">
                          <a:solidFill>
                            <a:schemeClr val="dk1"/>
                          </a:solidFill>
                          <a:latin typeface="Arial" panose="020B0604020202020204" pitchFamily="34" charset="0"/>
                          <a:ea typeface="+mn-ea"/>
                          <a:cs typeface="Arial" panose="020B0604020202020204" pitchFamily="34" charset="0"/>
                        </a:rPr>
                        <a:t>uti</a:t>
                      </a:r>
                      <a:r>
                        <a:rPr lang="es-ES" sz="1200" kern="1200" dirty="0">
                          <a:solidFill>
                            <a:schemeClr val="dk1"/>
                          </a:solidFill>
                          <a:latin typeface="Arial" panose="020B0604020202020204" pitchFamily="34" charset="0"/>
                          <a:ea typeface="+mn-ea"/>
                          <a:cs typeface="Arial" panose="020B0604020202020204" pitchFamily="34" charset="0"/>
                        </a:rPr>
                        <a:t> de mediano impacto </a:t>
                      </a:r>
                    </a:p>
                    <a:p>
                      <a:pPr marL="0" algn="just" defTabSz="914400" rtl="0" eaLnBrk="1" fontAlgn="ctr" latinLnBrk="0" hangingPunct="1"/>
                      <a:endParaRPr lang="es-ES" sz="1200" kern="1200" dirty="0">
                        <a:solidFill>
                          <a:schemeClr val="dk1"/>
                        </a:solidFill>
                        <a:latin typeface="Arial" panose="020B0604020202020204" pitchFamily="34" charset="0"/>
                        <a:ea typeface="+mn-ea"/>
                        <a:cs typeface="Arial" panose="020B0604020202020204" pitchFamily="34" charset="0"/>
                      </a:endParaRP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200" b="0" i="0" u="none" strike="noStrike" dirty="0">
                          <a:solidFill>
                            <a:srgbClr val="000000"/>
                          </a:solidFill>
                          <a:effectLst/>
                          <a:latin typeface="Arial" panose="020B0604020202020204" pitchFamily="34" charset="0"/>
                          <a:cs typeface="Arial" panose="020B0604020202020204" pitchFamily="34" charset="0"/>
                        </a:rPr>
                        <a:t>1.085</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200" b="0" i="0" u="none" strike="noStrike" dirty="0">
                          <a:solidFill>
                            <a:srgbClr val="000000"/>
                          </a:solidFill>
                          <a:effectLst/>
                          <a:latin typeface="Arial" panose="020B0604020202020204" pitchFamily="34" charset="0"/>
                          <a:cs typeface="Arial" panose="020B0604020202020204" pitchFamily="34" charset="0"/>
                        </a:rPr>
                        <a:t>285</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200" b="0" i="0" u="none" strike="noStrike" dirty="0">
                          <a:solidFill>
                            <a:srgbClr val="000000"/>
                          </a:solidFill>
                          <a:effectLst/>
                          <a:latin typeface="Arial" panose="020B0604020202020204" pitchFamily="34" charset="0"/>
                          <a:cs typeface="Arial" panose="020B0604020202020204" pitchFamily="34" charset="0"/>
                        </a:rPr>
                        <a:t>0</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ES" sz="1200" dirty="0">
                          <a:effectLst/>
                          <a:latin typeface="Arial" panose="020B0604020202020204" pitchFamily="34" charset="0"/>
                          <a:ea typeface="Times New Roman" panose="02020603050405020304" pitchFamily="18" charset="0"/>
                          <a:cs typeface="Arial" panose="020B0604020202020204" pitchFamily="34" charset="0"/>
                        </a:rPr>
                        <a:t>01 de abril al 31 de mayo de 2025</a:t>
                      </a:r>
                      <a:endParaRPr kumimoji="0" lang="es-CO"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17562211"/>
                  </a:ext>
                </a:extLst>
              </a:tr>
              <a:tr h="523858">
                <a:tc>
                  <a:txBody>
                    <a:bodyPr/>
                    <a:lstStyle/>
                    <a:p>
                      <a:pPr marL="0" algn="just" defTabSz="914400" rtl="0" eaLnBrk="1" fontAlgn="ctr" latinLnBrk="0" hangingPunct="1"/>
                      <a:r>
                        <a:rPr lang="es-ES" sz="1200" kern="1200" dirty="0">
                          <a:solidFill>
                            <a:schemeClr val="dk1"/>
                          </a:solidFill>
                          <a:latin typeface="Arial" panose="020B0604020202020204" pitchFamily="34" charset="0"/>
                          <a:ea typeface="+mn-ea"/>
                          <a:cs typeface="Arial" panose="020B0604020202020204" pitchFamily="34" charset="0"/>
                        </a:rPr>
                        <a:t>27 - Asesorías de promoción del cuidado de la salud con trabajadores de la economía informal en UTI</a:t>
                      </a:r>
                    </a:p>
                    <a:p>
                      <a:pPr marL="0" algn="just" defTabSz="914400" rtl="0" eaLnBrk="1" fontAlgn="ctr" latinLnBrk="0" hangingPunct="1"/>
                      <a:endParaRPr lang="es-ES" sz="1200" kern="1200" dirty="0">
                        <a:solidFill>
                          <a:schemeClr val="dk1"/>
                        </a:solidFill>
                        <a:latin typeface="Arial" panose="020B0604020202020204" pitchFamily="34" charset="0"/>
                        <a:ea typeface="+mn-ea"/>
                        <a:cs typeface="Arial" panose="020B0604020202020204" pitchFamily="34" charset="0"/>
                      </a:endParaRP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200" b="0" i="0" u="none" strike="noStrike" dirty="0">
                          <a:solidFill>
                            <a:srgbClr val="000000"/>
                          </a:solidFill>
                          <a:effectLst/>
                          <a:latin typeface="Arial" panose="020B0604020202020204" pitchFamily="34" charset="0"/>
                          <a:cs typeface="Arial" panose="020B0604020202020204" pitchFamily="34" charset="0"/>
                        </a:rPr>
                        <a:t>471</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200" b="0" i="0" u="none" strike="noStrike" dirty="0">
                          <a:solidFill>
                            <a:srgbClr val="000000"/>
                          </a:solidFill>
                          <a:effectLst/>
                          <a:latin typeface="Arial" panose="020B0604020202020204" pitchFamily="34" charset="0"/>
                          <a:cs typeface="Arial" panose="020B0604020202020204" pitchFamily="34" charset="0"/>
                        </a:rPr>
                        <a:t>213</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200" b="0" i="0" u="none" strike="noStrike" dirty="0">
                          <a:solidFill>
                            <a:srgbClr val="000000"/>
                          </a:solidFill>
                          <a:effectLst/>
                          <a:latin typeface="Arial" panose="020B0604020202020204" pitchFamily="34" charset="0"/>
                          <a:cs typeface="Arial" panose="020B0604020202020204" pitchFamily="34" charset="0"/>
                        </a:rPr>
                        <a:t>0</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ES" sz="1200">
                          <a:effectLst/>
                          <a:latin typeface="Arial" panose="020B0604020202020204" pitchFamily="34" charset="0"/>
                          <a:ea typeface="Times New Roman" panose="02020603050405020304" pitchFamily="18" charset="0"/>
                          <a:cs typeface="Arial" panose="020B0604020202020204" pitchFamily="34" charset="0"/>
                        </a:rPr>
                        <a:t>01 de abril al 31 de mayo de 2025</a:t>
                      </a:r>
                      <a:endParaRPr kumimoji="0" lang="es-CO"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569447774"/>
                  </a:ext>
                </a:extLst>
              </a:tr>
              <a:tr h="912669">
                <a:tc>
                  <a:txBody>
                    <a:bodyPr/>
                    <a:lstStyle/>
                    <a:p>
                      <a:pPr marL="0" algn="just" defTabSz="914400" rtl="0" eaLnBrk="1" fontAlgn="ctr" latinLnBrk="0" hangingPunct="1"/>
                      <a:r>
                        <a:rPr lang="es-ES" sz="1200" kern="1200" dirty="0">
                          <a:solidFill>
                            <a:schemeClr val="dk1"/>
                          </a:solidFill>
                          <a:latin typeface="Arial" panose="020B0604020202020204" pitchFamily="34" charset="0"/>
                          <a:ea typeface="+mn-ea"/>
                          <a:cs typeface="Arial" panose="020B0604020202020204" pitchFamily="34" charset="0"/>
                        </a:rPr>
                        <a:t>28 - Asesorías de promoción del cuidado de la salud, gestión del riesgo de la UTI y monitoreo del proceso con trabajadores de la economía informal en UTI de alto impacto </a:t>
                      </a:r>
                    </a:p>
                    <a:p>
                      <a:pPr marL="0" algn="just" defTabSz="914400" rtl="0" eaLnBrk="1" fontAlgn="ctr" latinLnBrk="0" hangingPunct="1"/>
                      <a:endParaRPr lang="es-ES" sz="1200" kern="1200" dirty="0">
                        <a:solidFill>
                          <a:schemeClr val="dk1"/>
                        </a:solidFill>
                        <a:latin typeface="Arial" panose="020B0604020202020204" pitchFamily="34" charset="0"/>
                        <a:ea typeface="+mn-ea"/>
                        <a:cs typeface="Arial" panose="020B0604020202020204" pitchFamily="34" charset="0"/>
                      </a:endParaRP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200" b="0" i="0" u="none" strike="noStrike" dirty="0">
                          <a:solidFill>
                            <a:srgbClr val="000000"/>
                          </a:solidFill>
                          <a:effectLst/>
                          <a:latin typeface="Arial" panose="020B0604020202020204" pitchFamily="34" charset="0"/>
                          <a:cs typeface="Arial" panose="020B0604020202020204" pitchFamily="34" charset="0"/>
                        </a:rPr>
                        <a:t>300</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200" b="0" i="0" u="none" strike="noStrike" dirty="0">
                          <a:solidFill>
                            <a:srgbClr val="000000"/>
                          </a:solidFill>
                          <a:effectLst/>
                          <a:latin typeface="Arial" panose="020B0604020202020204" pitchFamily="34" charset="0"/>
                          <a:cs typeface="Arial" panose="020B0604020202020204" pitchFamily="34" charset="0"/>
                        </a:rPr>
                        <a:t>170</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200" b="0" i="0" u="none" strike="noStrike" dirty="0">
                          <a:solidFill>
                            <a:srgbClr val="000000"/>
                          </a:solidFill>
                          <a:effectLst/>
                          <a:latin typeface="Arial" panose="020B0604020202020204" pitchFamily="34" charset="0"/>
                          <a:cs typeface="Arial" panose="020B0604020202020204" pitchFamily="34" charset="0"/>
                        </a:rPr>
                        <a:t>0</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ES" sz="1200" dirty="0">
                          <a:effectLst/>
                          <a:latin typeface="Arial" panose="020B0604020202020204" pitchFamily="34" charset="0"/>
                          <a:ea typeface="Times New Roman" panose="02020603050405020304" pitchFamily="18" charset="0"/>
                          <a:cs typeface="Arial" panose="020B0604020202020204" pitchFamily="34" charset="0"/>
                        </a:rPr>
                        <a:t>01 de abril al 31 de mayo de 2025</a:t>
                      </a:r>
                      <a:endParaRPr kumimoji="0" lang="es-CO"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5291732"/>
                  </a:ext>
                </a:extLst>
              </a:tr>
              <a:tr h="912669">
                <a:tc>
                  <a:txBody>
                    <a:bodyPr/>
                    <a:lstStyle/>
                    <a:p>
                      <a:pPr marL="0" algn="just" defTabSz="914400" rtl="0" eaLnBrk="1" fontAlgn="ctr" latinLnBrk="0" hangingPunct="1"/>
                      <a:r>
                        <a:rPr lang="es-ES" sz="1200" kern="1200" dirty="0">
                          <a:solidFill>
                            <a:schemeClr val="dk1"/>
                          </a:solidFill>
                          <a:latin typeface="Arial" panose="020B0604020202020204" pitchFamily="34" charset="0"/>
                          <a:ea typeface="+mn-ea"/>
                          <a:cs typeface="Arial" panose="020B0604020202020204" pitchFamily="34" charset="0"/>
                        </a:rPr>
                        <a:t>36 - Caracterización del perfil del riesgo en niños, niñas y adolescentes trabajadores en zonas de concentración comercial referenciadas a nivel intersectorial o por otros espacios y procesos</a:t>
                      </a:r>
                    </a:p>
                    <a:p>
                      <a:pPr marL="0" algn="just" defTabSz="914400" rtl="0" eaLnBrk="1" fontAlgn="ctr" latinLnBrk="0" hangingPunct="1"/>
                      <a:endParaRPr lang="es-ES" sz="1200" kern="1200" dirty="0">
                        <a:solidFill>
                          <a:schemeClr val="dk1"/>
                        </a:solidFill>
                        <a:latin typeface="Arial" panose="020B0604020202020204" pitchFamily="34" charset="0"/>
                        <a:ea typeface="+mn-ea"/>
                        <a:cs typeface="Arial" panose="020B0604020202020204" pitchFamily="34" charset="0"/>
                      </a:endParaRP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200" b="0" i="0" u="none" strike="noStrike" dirty="0">
                          <a:solidFill>
                            <a:srgbClr val="000000"/>
                          </a:solidFill>
                          <a:effectLst/>
                          <a:latin typeface="Arial" panose="020B0604020202020204" pitchFamily="34" charset="0"/>
                          <a:cs typeface="Arial" panose="020B0604020202020204" pitchFamily="34" charset="0"/>
                        </a:rPr>
                        <a:t>387</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200" b="0" i="0" u="none" strike="noStrike" dirty="0">
                          <a:solidFill>
                            <a:srgbClr val="000000"/>
                          </a:solidFill>
                          <a:effectLst/>
                          <a:latin typeface="Arial" panose="020B0604020202020204" pitchFamily="34" charset="0"/>
                          <a:cs typeface="Arial" panose="020B0604020202020204" pitchFamily="34" charset="0"/>
                        </a:rPr>
                        <a:t>194</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200" b="0" i="0" u="none" strike="noStrike" dirty="0">
                          <a:solidFill>
                            <a:srgbClr val="000000"/>
                          </a:solidFill>
                          <a:effectLst/>
                          <a:latin typeface="Arial" panose="020B0604020202020204" pitchFamily="34" charset="0"/>
                          <a:cs typeface="Arial" panose="020B0604020202020204" pitchFamily="34" charset="0"/>
                        </a:rPr>
                        <a:t>0</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ES" sz="1200" dirty="0">
                          <a:effectLst/>
                          <a:latin typeface="Arial" panose="020B0604020202020204" pitchFamily="34" charset="0"/>
                          <a:ea typeface="Times New Roman" panose="02020603050405020304" pitchFamily="18" charset="0"/>
                          <a:cs typeface="Arial" panose="020B0604020202020204" pitchFamily="34" charset="0"/>
                        </a:rPr>
                        <a:t>01 de abril al 31 de mayo de 2025</a:t>
                      </a:r>
                      <a:endParaRPr kumimoji="0" lang="es-CO"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614604928"/>
                  </a:ext>
                </a:extLst>
              </a:tr>
              <a:tr h="912669">
                <a:tc>
                  <a:txBody>
                    <a:bodyPr/>
                    <a:lstStyle/>
                    <a:p>
                      <a:pPr marL="0" algn="just" defTabSz="914400" rtl="0" eaLnBrk="1" fontAlgn="ctr" latinLnBrk="0" hangingPunct="1"/>
                      <a:r>
                        <a:rPr lang="es-ES" sz="1200" kern="1200" dirty="0">
                          <a:solidFill>
                            <a:schemeClr val="dk1"/>
                          </a:solidFill>
                          <a:latin typeface="Arial" panose="020B0604020202020204" pitchFamily="34" charset="0"/>
                          <a:ea typeface="+mn-ea"/>
                          <a:cs typeface="Arial" panose="020B0604020202020204" pitchFamily="34" charset="0"/>
                        </a:rPr>
                        <a:t>37 - Asesoría para la desvinculación del trabajo infantil</a:t>
                      </a:r>
                      <a:br>
                        <a:rPr lang="es-ES" sz="1200" kern="1200" dirty="0">
                          <a:solidFill>
                            <a:schemeClr val="dk1"/>
                          </a:solidFill>
                          <a:latin typeface="Arial" panose="020B0604020202020204" pitchFamily="34" charset="0"/>
                          <a:ea typeface="+mn-ea"/>
                          <a:cs typeface="Arial" panose="020B0604020202020204" pitchFamily="34" charset="0"/>
                        </a:rPr>
                      </a:br>
                      <a:r>
                        <a:rPr lang="es-ES" sz="1200" kern="1200" dirty="0">
                          <a:solidFill>
                            <a:schemeClr val="dk1"/>
                          </a:solidFill>
                          <a:latin typeface="Arial" panose="020B0604020202020204" pitchFamily="34" charset="0"/>
                          <a:ea typeface="+mn-ea"/>
                          <a:cs typeface="Arial" panose="020B0604020202020204" pitchFamily="34" charset="0"/>
                        </a:rPr>
                        <a:t>Asesoría para el cuidado y la protección de la salud</a:t>
                      </a:r>
                      <a:br>
                        <a:rPr lang="es-ES" sz="1200" kern="1200" dirty="0">
                          <a:solidFill>
                            <a:schemeClr val="dk1"/>
                          </a:solidFill>
                          <a:latin typeface="Arial" panose="020B0604020202020204" pitchFamily="34" charset="0"/>
                          <a:ea typeface="+mn-ea"/>
                          <a:cs typeface="Arial" panose="020B0604020202020204" pitchFamily="34" charset="0"/>
                        </a:rPr>
                      </a:br>
                      <a:r>
                        <a:rPr lang="es-ES" sz="1200" kern="1200" dirty="0">
                          <a:solidFill>
                            <a:schemeClr val="dk1"/>
                          </a:solidFill>
                          <a:latin typeface="Arial" panose="020B0604020202020204" pitchFamily="34" charset="0"/>
                          <a:ea typeface="+mn-ea"/>
                          <a:cs typeface="Arial" panose="020B0604020202020204" pitchFamily="34" charset="0"/>
                        </a:rPr>
                        <a:t>Monitoreo de la desvinculación</a:t>
                      </a:r>
                      <a:br>
                        <a:rPr lang="es-ES" sz="1200" kern="1200" dirty="0">
                          <a:solidFill>
                            <a:schemeClr val="dk1"/>
                          </a:solidFill>
                          <a:latin typeface="Arial" panose="020B0604020202020204" pitchFamily="34" charset="0"/>
                          <a:ea typeface="+mn-ea"/>
                          <a:cs typeface="Arial" panose="020B0604020202020204" pitchFamily="34" charset="0"/>
                        </a:rPr>
                      </a:br>
                      <a:r>
                        <a:rPr lang="es-ES" sz="1200" kern="1200" dirty="0">
                          <a:solidFill>
                            <a:schemeClr val="dk1"/>
                          </a:solidFill>
                          <a:latin typeface="Arial" panose="020B0604020202020204" pitchFamily="34" charset="0"/>
                          <a:ea typeface="+mn-ea"/>
                          <a:cs typeface="Arial" panose="020B0604020202020204" pitchFamily="34" charset="0"/>
                        </a:rPr>
                        <a:t>Monitoreo – seguimiento del efecto</a:t>
                      </a:r>
                    </a:p>
                    <a:p>
                      <a:pPr marL="0" algn="just" defTabSz="914400" rtl="0" eaLnBrk="1" fontAlgn="ctr" latinLnBrk="0" hangingPunct="1"/>
                      <a:endParaRPr lang="es-ES" sz="1200" kern="1200" dirty="0">
                        <a:solidFill>
                          <a:schemeClr val="dk1"/>
                        </a:solidFill>
                        <a:latin typeface="Arial" panose="020B0604020202020204" pitchFamily="34" charset="0"/>
                        <a:ea typeface="+mn-ea"/>
                        <a:cs typeface="Arial" panose="020B0604020202020204" pitchFamily="34" charset="0"/>
                      </a:endParaRP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200" b="0" i="0" u="none" strike="noStrike" dirty="0">
                          <a:solidFill>
                            <a:srgbClr val="000000"/>
                          </a:solidFill>
                          <a:effectLst/>
                          <a:latin typeface="Arial" panose="020B0604020202020204" pitchFamily="34" charset="0"/>
                          <a:cs typeface="Arial" panose="020B0604020202020204" pitchFamily="34" charset="0"/>
                        </a:rPr>
                        <a:t>2.071</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200" b="0" i="0" u="none" strike="noStrike" dirty="0">
                          <a:solidFill>
                            <a:srgbClr val="000000"/>
                          </a:solidFill>
                          <a:effectLst/>
                          <a:latin typeface="Arial" panose="020B0604020202020204" pitchFamily="34" charset="0"/>
                          <a:cs typeface="Arial" panose="020B0604020202020204" pitchFamily="34" charset="0"/>
                        </a:rPr>
                        <a:t>325</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200" b="0" i="0" u="none" strike="noStrike" dirty="0">
                          <a:solidFill>
                            <a:srgbClr val="000000"/>
                          </a:solidFill>
                          <a:effectLst/>
                          <a:latin typeface="Arial" panose="020B0604020202020204" pitchFamily="34" charset="0"/>
                          <a:cs typeface="Arial" panose="020B0604020202020204" pitchFamily="34" charset="0"/>
                        </a:rPr>
                        <a:t>0</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ES" sz="1200" dirty="0">
                          <a:effectLst/>
                          <a:latin typeface="Arial" panose="020B0604020202020204" pitchFamily="34" charset="0"/>
                          <a:ea typeface="Times New Roman" panose="02020603050405020304" pitchFamily="18" charset="0"/>
                          <a:cs typeface="Arial" panose="020B0604020202020204" pitchFamily="34" charset="0"/>
                        </a:rPr>
                        <a:t>01 de abril al 31 de mayo de 2025</a:t>
                      </a:r>
                      <a:endParaRPr kumimoji="0" lang="es-CO"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51098366"/>
                  </a:ext>
                </a:extLst>
              </a:tr>
            </a:tbl>
          </a:graphicData>
        </a:graphic>
      </p:graphicFrame>
    </p:spTree>
    <p:extLst>
      <p:ext uri="{BB962C8B-B14F-4D97-AF65-F5344CB8AC3E}">
        <p14:creationId xmlns:p14="http://schemas.microsoft.com/office/powerpoint/2010/main" val="30512907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257333-4A44-0764-6087-6B795EF26BE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CA1E829-524F-A688-267D-704B4B85895E}"/>
              </a:ext>
            </a:extLst>
          </p:cNvPr>
          <p:cNvSpPr>
            <a:spLocks noGrp="1"/>
          </p:cNvSpPr>
          <p:nvPr>
            <p:ph type="title"/>
          </p:nvPr>
        </p:nvSpPr>
        <p:spPr>
          <a:xfrm>
            <a:off x="793582" y="239198"/>
            <a:ext cx="10515600" cy="510461"/>
          </a:xfrm>
        </p:spPr>
        <p:txBody>
          <a:bodyPr/>
          <a:lstStyle/>
          <a:p>
            <a:pPr algn="ctr"/>
            <a:r>
              <a:rPr lang="es-CO" dirty="0"/>
              <a:t>HALLAZGOS SEGUIMIENTO RETROSPECTIVO</a:t>
            </a:r>
            <a:endParaRPr lang="en-CO" dirty="0"/>
          </a:p>
        </p:txBody>
      </p:sp>
      <p:graphicFrame>
        <p:nvGraphicFramePr>
          <p:cNvPr id="4" name="Tabla 3">
            <a:extLst>
              <a:ext uri="{FF2B5EF4-FFF2-40B4-BE49-F238E27FC236}">
                <a16:creationId xmlns:a16="http://schemas.microsoft.com/office/drawing/2014/main" id="{4E55674C-EDEA-889C-B986-F6BB3D660E06}"/>
              </a:ext>
            </a:extLst>
          </p:cNvPr>
          <p:cNvGraphicFramePr>
            <a:graphicFrameLocks noGrp="1"/>
          </p:cNvGraphicFramePr>
          <p:nvPr/>
        </p:nvGraphicFramePr>
        <p:xfrm>
          <a:off x="793582" y="946854"/>
          <a:ext cx="10515600" cy="4964292"/>
        </p:xfrm>
        <a:graphic>
          <a:graphicData uri="http://schemas.openxmlformats.org/drawingml/2006/table">
            <a:tbl>
              <a:tblPr>
                <a:tableStyleId>{5C22544A-7EE6-4342-B048-85BDC9FD1C3A}</a:tableStyleId>
              </a:tblPr>
              <a:tblGrid>
                <a:gridCol w="906881">
                  <a:extLst>
                    <a:ext uri="{9D8B030D-6E8A-4147-A177-3AD203B41FA5}">
                      <a16:colId xmlns:a16="http://schemas.microsoft.com/office/drawing/2014/main" val="3941602364"/>
                    </a:ext>
                  </a:extLst>
                </a:gridCol>
                <a:gridCol w="1860884">
                  <a:extLst>
                    <a:ext uri="{9D8B030D-6E8A-4147-A177-3AD203B41FA5}">
                      <a16:colId xmlns:a16="http://schemas.microsoft.com/office/drawing/2014/main" val="2342656436"/>
                    </a:ext>
                  </a:extLst>
                </a:gridCol>
                <a:gridCol w="5113421">
                  <a:extLst>
                    <a:ext uri="{9D8B030D-6E8A-4147-A177-3AD203B41FA5}">
                      <a16:colId xmlns:a16="http://schemas.microsoft.com/office/drawing/2014/main" val="454376433"/>
                    </a:ext>
                  </a:extLst>
                </a:gridCol>
                <a:gridCol w="1010653">
                  <a:extLst>
                    <a:ext uri="{9D8B030D-6E8A-4147-A177-3AD203B41FA5}">
                      <a16:colId xmlns:a16="http://schemas.microsoft.com/office/drawing/2014/main" val="4272230418"/>
                    </a:ext>
                  </a:extLst>
                </a:gridCol>
                <a:gridCol w="1623761">
                  <a:extLst>
                    <a:ext uri="{9D8B030D-6E8A-4147-A177-3AD203B41FA5}">
                      <a16:colId xmlns:a16="http://schemas.microsoft.com/office/drawing/2014/main" val="3606189810"/>
                    </a:ext>
                  </a:extLst>
                </a:gridCol>
              </a:tblGrid>
              <a:tr h="466602">
                <a:tc>
                  <a:txBody>
                    <a:bodyPr/>
                    <a:lstStyle/>
                    <a:p>
                      <a:pPr algn="ctr" rtl="0" fontAlgn="ctr"/>
                      <a:r>
                        <a:rPr lang="es-CO" sz="1400" b="1" u="none" strike="noStrike" dirty="0">
                          <a:solidFill>
                            <a:schemeClr val="bg1"/>
                          </a:solidFill>
                          <a:effectLst/>
                          <a:latin typeface="Arial" panose="020B0604020202020204" pitchFamily="34" charset="0"/>
                          <a:cs typeface="Arial" panose="020B0604020202020204" pitchFamily="34" charset="0"/>
                        </a:rPr>
                        <a:t>Subred</a:t>
                      </a:r>
                      <a:endParaRPr lang="es-CO" sz="1400" b="1" i="0" u="none" strike="noStrike" dirty="0">
                        <a:solidFill>
                          <a:schemeClr val="bg1"/>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alpha val="99000"/>
                      </a:srgbClr>
                    </a:solidFill>
                  </a:tcPr>
                </a:tc>
                <a:tc>
                  <a:txBody>
                    <a:bodyPr/>
                    <a:lstStyle/>
                    <a:p>
                      <a:pPr algn="ctr" rtl="0" fontAlgn="ctr"/>
                      <a:r>
                        <a:rPr lang="es-CO" sz="1400" b="1" u="none" strike="noStrike" dirty="0">
                          <a:solidFill>
                            <a:schemeClr val="bg1"/>
                          </a:solidFill>
                          <a:effectLst/>
                          <a:latin typeface="Arial" panose="020B0604020202020204" pitchFamily="34" charset="0"/>
                          <a:cs typeface="Arial" panose="020B0604020202020204" pitchFamily="34" charset="0"/>
                        </a:rPr>
                        <a:t>Intervención y/o Producto</a:t>
                      </a:r>
                      <a:endParaRPr lang="es-CO" sz="1400" b="1" i="0" u="none" strike="noStrike" dirty="0">
                        <a:solidFill>
                          <a:schemeClr val="bg1"/>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alpha val="99000"/>
                      </a:srgbClr>
                    </a:solidFill>
                  </a:tcPr>
                </a:tc>
                <a:tc>
                  <a:txBody>
                    <a:bodyPr/>
                    <a:lstStyle/>
                    <a:p>
                      <a:pPr algn="ctr" rtl="0" fontAlgn="ctr"/>
                      <a:r>
                        <a:rPr lang="es-CO" sz="1400" b="1" u="none" strike="noStrike" dirty="0">
                          <a:solidFill>
                            <a:schemeClr val="bg1"/>
                          </a:solidFill>
                          <a:effectLst/>
                          <a:latin typeface="Arial" panose="020B0604020202020204" pitchFamily="34" charset="0"/>
                          <a:cs typeface="Arial" panose="020B0604020202020204" pitchFamily="34" charset="0"/>
                        </a:rPr>
                        <a:t>Hallazgos </a:t>
                      </a:r>
                      <a:endParaRPr lang="es-CO" sz="1400" b="1" i="0" u="none" strike="noStrike" dirty="0">
                        <a:solidFill>
                          <a:schemeClr val="bg1"/>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alpha val="99000"/>
                      </a:srgbClr>
                    </a:solidFill>
                  </a:tcPr>
                </a:tc>
                <a:tc>
                  <a:txBody>
                    <a:bodyPr/>
                    <a:lstStyle/>
                    <a:p>
                      <a:pPr algn="ctr" rtl="0" fontAlgn="ctr"/>
                      <a:r>
                        <a:rPr lang="es-CO" sz="1400" b="1" u="none" strike="noStrike" dirty="0">
                          <a:solidFill>
                            <a:schemeClr val="bg1"/>
                          </a:solidFill>
                          <a:effectLst/>
                          <a:latin typeface="Arial" panose="020B0604020202020204" pitchFamily="34" charset="0"/>
                          <a:cs typeface="Arial" panose="020B0604020202020204" pitchFamily="34" charset="0"/>
                        </a:rPr>
                        <a:t>Localidad </a:t>
                      </a:r>
                      <a:endParaRPr lang="es-CO" sz="1400" b="1" i="0" u="none" strike="noStrike" dirty="0">
                        <a:solidFill>
                          <a:schemeClr val="bg1"/>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alpha val="99000"/>
                      </a:srgbClr>
                    </a:solidFill>
                  </a:tcPr>
                </a:tc>
                <a:tc>
                  <a:txBody>
                    <a:bodyPr/>
                    <a:lstStyle/>
                    <a:p>
                      <a:pPr algn="ctr" rtl="0" fontAlgn="ctr"/>
                      <a:r>
                        <a:rPr lang="es-ES" sz="1400" b="1" u="none" strike="noStrike" dirty="0">
                          <a:solidFill>
                            <a:schemeClr val="bg1"/>
                          </a:solidFill>
                          <a:effectLst/>
                          <a:latin typeface="Arial" panose="020B0604020202020204" pitchFamily="34" charset="0"/>
                          <a:cs typeface="Arial" panose="020B0604020202020204" pitchFamily="34" charset="0"/>
                        </a:rPr>
                        <a:t>Glosa y/o Plan de mejora </a:t>
                      </a:r>
                      <a:endParaRPr lang="es-ES" sz="1400" b="1" i="0" u="none" strike="noStrike" dirty="0">
                        <a:solidFill>
                          <a:schemeClr val="bg1"/>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alpha val="99000"/>
                      </a:srgbClr>
                    </a:solidFill>
                  </a:tcPr>
                </a:tc>
                <a:extLst>
                  <a:ext uri="{0D108BD9-81ED-4DB2-BD59-A6C34878D82A}">
                    <a16:rowId xmlns:a16="http://schemas.microsoft.com/office/drawing/2014/main" val="1554137795"/>
                  </a:ext>
                </a:extLst>
              </a:tr>
              <a:tr h="1047669">
                <a:tc>
                  <a:txBody>
                    <a:bodyPr/>
                    <a:lstStyle/>
                    <a:p>
                      <a:pPr algn="ctr" rtl="0" fontAlgn="ctr"/>
                      <a:r>
                        <a:rPr lang="es-CO" sz="1400" b="0" i="0" u="none" strike="noStrike" dirty="0">
                          <a:solidFill>
                            <a:srgbClr val="000000"/>
                          </a:solidFill>
                          <a:effectLst/>
                          <a:latin typeface="Arial" panose="020B0604020202020204" pitchFamily="34" charset="0"/>
                          <a:cs typeface="Arial" panose="020B0604020202020204" pitchFamily="34" charset="0"/>
                        </a:rPr>
                        <a:t>SUR</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alpha val="99000"/>
                      </a:srgbClr>
                    </a:solidFill>
                  </a:tcPr>
                </a:tc>
                <a:tc>
                  <a:txBody>
                    <a:bodyPr/>
                    <a:lstStyle/>
                    <a:p>
                      <a:pPr algn="just" rtl="0" fontAlgn="ctr"/>
                      <a:r>
                        <a:rPr lang="es-ES" sz="1400" b="0" i="0" u="none" strike="noStrike" dirty="0">
                          <a:solidFill>
                            <a:srgbClr val="000000"/>
                          </a:solidFill>
                          <a:effectLst/>
                          <a:latin typeface="Arial" panose="020B0604020202020204" pitchFamily="34" charset="0"/>
                          <a:cs typeface="Arial" panose="020B0604020202020204" pitchFamily="34" charset="0"/>
                        </a:rPr>
                        <a:t>34 - </a:t>
                      </a:r>
                      <a:r>
                        <a:rPr lang="es-MX" sz="1400" b="0" i="0" u="none" strike="noStrike" dirty="0">
                          <a:solidFill>
                            <a:srgbClr val="000000"/>
                          </a:solidFill>
                          <a:effectLst/>
                          <a:latin typeface="Arial" panose="020B0604020202020204" pitchFamily="34" charset="0"/>
                          <a:cs typeface="Arial" panose="020B0604020202020204" pitchFamily="34" charset="0"/>
                        </a:rPr>
                        <a:t>Gestión en los niveles meso y micro de la salud pública del Entorno cuidador Laboral “Bienestar en nuestro entorno laboral”</a:t>
                      </a:r>
                      <a:endParaRPr lang="es-ES" sz="1400" b="0" i="0" u="none" strike="noStrike" dirty="0">
                        <a:solidFill>
                          <a:srgbClr val="000000"/>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alpha val="99000"/>
                      </a:srgbClr>
                    </a:solidFill>
                  </a:tcPr>
                </a:tc>
                <a:tc>
                  <a:txBody>
                    <a:bodyPr/>
                    <a:lstStyle/>
                    <a:p>
                      <a:pPr algn="just" rtl="0" fontAlgn="t"/>
                      <a:r>
                        <a:rPr lang="es-ES" sz="1400" b="0" i="0" u="none" strike="noStrike" dirty="0">
                          <a:solidFill>
                            <a:srgbClr val="000000"/>
                          </a:solidFill>
                          <a:effectLst/>
                          <a:latin typeface="Arial" panose="020B0604020202020204" pitchFamily="34" charset="0"/>
                          <a:cs typeface="Arial" panose="020B0604020202020204" pitchFamily="34" charset="0"/>
                        </a:rPr>
                        <a:t>Se genera GLOSA POR INCONSISTENCIAS DE INFORME DE GESTIÓN  - por distribución en la meta por localidad en el producto – 26 Asesorías de promoción del cuidado de la salud, gestión del riesgo la UTI y monitoreo del proceso con trabajadores de la economía informal en UTI de mediano impacto; en el mes de abril de 2025</a:t>
                      </a:r>
                    </a:p>
                  </a:txBody>
                  <a:tcPr marL="5710" marR="5710" marT="571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alpha val="99000"/>
                      </a:srgbClr>
                    </a:solidFill>
                  </a:tcPr>
                </a:tc>
                <a:tc>
                  <a:txBody>
                    <a:bodyPr/>
                    <a:lstStyle/>
                    <a:p>
                      <a:pPr algn="ctr" rtl="0" fontAlgn="ctr"/>
                      <a:r>
                        <a:rPr lang="es-CO" sz="1400" b="0" i="0" u="none" strike="noStrike" dirty="0">
                          <a:solidFill>
                            <a:srgbClr val="000000"/>
                          </a:solidFill>
                          <a:effectLst/>
                          <a:latin typeface="Arial" panose="020B0604020202020204" pitchFamily="34" charset="0"/>
                          <a:cs typeface="Arial" panose="020B0604020202020204" pitchFamily="34" charset="0"/>
                        </a:rPr>
                        <a:t>SUBRED</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alpha val="99000"/>
                      </a:srgb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s-CO" sz="1400" b="0" i="0" u="none" strike="noStrike" kern="1200" dirty="0">
                          <a:solidFill>
                            <a:srgbClr val="000000"/>
                          </a:solidFill>
                          <a:effectLst/>
                          <a:latin typeface="Arial" panose="020B0604020202020204" pitchFamily="34" charset="0"/>
                          <a:ea typeface="+mn-ea"/>
                          <a:cs typeface="Arial" panose="020B0604020202020204" pitchFamily="34" charset="0"/>
                        </a:rPr>
                        <a:t>G9 – GLOSA POR INCONSISTENCIAS DE INFORME DE GESTIÓN</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alpha val="99000"/>
                      </a:srgbClr>
                    </a:solidFill>
                  </a:tcPr>
                </a:tc>
                <a:extLst>
                  <a:ext uri="{0D108BD9-81ED-4DB2-BD59-A6C34878D82A}">
                    <a16:rowId xmlns:a16="http://schemas.microsoft.com/office/drawing/2014/main" val="294656611"/>
                  </a:ext>
                </a:extLst>
              </a:tr>
              <a:tr h="604898">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s-CO" sz="1400" b="0" i="0" u="none" strike="noStrike" dirty="0">
                          <a:solidFill>
                            <a:srgbClr val="000000"/>
                          </a:solidFill>
                          <a:effectLst/>
                          <a:latin typeface="Arial" panose="020B0604020202020204" pitchFamily="34" charset="0"/>
                          <a:cs typeface="Arial" panose="020B0604020202020204" pitchFamily="34" charset="0"/>
                        </a:rPr>
                        <a:t>SUR</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algn="just" rtl="0" fontAlgn="ctr"/>
                      <a:r>
                        <a:rPr lang="es-ES" sz="1400" b="0" i="0" u="none" strike="noStrike" dirty="0">
                          <a:solidFill>
                            <a:srgbClr val="000000"/>
                          </a:solidFill>
                          <a:effectLst/>
                          <a:latin typeface="Arial" panose="020B0604020202020204" pitchFamily="34" charset="0"/>
                          <a:cs typeface="Arial" panose="020B0604020202020204" pitchFamily="34" charset="0"/>
                        </a:rPr>
                        <a:t>34 - </a:t>
                      </a:r>
                      <a:r>
                        <a:rPr lang="es-MX" sz="1400" b="0" i="0" u="none" strike="noStrike" dirty="0">
                          <a:solidFill>
                            <a:srgbClr val="000000"/>
                          </a:solidFill>
                          <a:effectLst/>
                          <a:latin typeface="Arial" panose="020B0604020202020204" pitchFamily="34" charset="0"/>
                          <a:cs typeface="Arial" panose="020B0604020202020204" pitchFamily="34" charset="0"/>
                        </a:rPr>
                        <a:t>Gestión en los niveles meso y micro de la salud pública del Entorno cuidador Laboral “Bienestar en nuestro entorno laboral”</a:t>
                      </a:r>
                      <a:endParaRPr lang="es-ES" sz="1400" b="0" i="0" u="none" strike="noStrike" dirty="0">
                        <a:solidFill>
                          <a:srgbClr val="000000"/>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algn="just" rtl="0" fontAlgn="t"/>
                      <a:r>
                        <a:rPr lang="es-ES" sz="1400" b="0" i="0" u="none" strike="noStrike" dirty="0">
                          <a:solidFill>
                            <a:srgbClr val="000000"/>
                          </a:solidFill>
                          <a:effectLst/>
                          <a:latin typeface="Arial" panose="020B0604020202020204" pitchFamily="34" charset="0"/>
                          <a:cs typeface="Arial" panose="020B0604020202020204" pitchFamily="34" charset="0"/>
                        </a:rPr>
                        <a:t>Se genera GLOSA POR INCONSISTENCIAS DE INFORME DE GESTIÓN  - por distribución en la meta por localidad en el producto – Producto 28- asesorías de promoción del cuidado de la salud, gestión del riesgo de la UTI y monitoreo del proceso con trabajadores de la economía informal en UTI de alto impacto; en el mes de mayo de 2025</a:t>
                      </a:r>
                    </a:p>
                  </a:txBody>
                  <a:tcPr marL="5710" marR="5710" marT="571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algn="ctr" rtl="0" fontAlgn="ctr"/>
                      <a:r>
                        <a:rPr lang="es-CO" sz="1400" b="0" i="0" u="none" strike="noStrike" dirty="0">
                          <a:solidFill>
                            <a:srgbClr val="000000"/>
                          </a:solidFill>
                          <a:effectLst/>
                          <a:latin typeface="Arial" panose="020B0604020202020204" pitchFamily="34" charset="0"/>
                          <a:cs typeface="Arial" panose="020B0604020202020204" pitchFamily="34" charset="0"/>
                        </a:rPr>
                        <a:t>SUBRED</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s-CO" sz="1400" b="0" i="0" u="none" strike="noStrike" kern="1200" dirty="0">
                          <a:solidFill>
                            <a:srgbClr val="000000"/>
                          </a:solidFill>
                          <a:effectLst/>
                          <a:latin typeface="Arial" panose="020B0604020202020204" pitchFamily="34" charset="0"/>
                          <a:ea typeface="+mn-ea"/>
                          <a:cs typeface="Arial" panose="020B0604020202020204" pitchFamily="34" charset="0"/>
                        </a:rPr>
                        <a:t>G9 – GLOSA POR INCONSISTENCIAS DE INFORME DE GESTIÓN</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extLst>
                  <a:ext uri="{0D108BD9-81ED-4DB2-BD59-A6C34878D82A}">
                    <a16:rowId xmlns:a16="http://schemas.microsoft.com/office/drawing/2014/main" val="1807760702"/>
                  </a:ext>
                </a:extLst>
              </a:tr>
              <a:tr h="604898">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s-CO" sz="1400" b="0" i="0" u="none" strike="noStrike" dirty="0">
                          <a:solidFill>
                            <a:srgbClr val="000000"/>
                          </a:solidFill>
                          <a:effectLst/>
                          <a:latin typeface="Arial" panose="020B0604020202020204" pitchFamily="34" charset="0"/>
                          <a:cs typeface="Arial" panose="020B0604020202020204" pitchFamily="34" charset="0"/>
                        </a:rPr>
                        <a:t>SUR</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algn="just" rtl="0" fontAlgn="ctr"/>
                      <a:r>
                        <a:rPr lang="es-ES" sz="1400" b="0" i="0" u="none" strike="noStrike" dirty="0">
                          <a:solidFill>
                            <a:srgbClr val="000000"/>
                          </a:solidFill>
                          <a:effectLst/>
                          <a:latin typeface="Arial" panose="020B0604020202020204" pitchFamily="34" charset="0"/>
                          <a:cs typeface="Arial" panose="020B0604020202020204" pitchFamily="34" charset="0"/>
                        </a:rPr>
                        <a:t>34 - </a:t>
                      </a:r>
                      <a:r>
                        <a:rPr lang="es-MX" sz="1400" b="0" i="0" u="none" strike="noStrike" dirty="0">
                          <a:solidFill>
                            <a:srgbClr val="000000"/>
                          </a:solidFill>
                          <a:effectLst/>
                          <a:latin typeface="Arial" panose="020B0604020202020204" pitchFamily="34" charset="0"/>
                          <a:cs typeface="Arial" panose="020B0604020202020204" pitchFamily="34" charset="0"/>
                        </a:rPr>
                        <a:t>Gestión en los niveles meso y micro de la salud pública del Entorno cuidador Laboral “Bienestar en nuestro entorno laboral”</a:t>
                      </a:r>
                      <a:endParaRPr lang="es-ES" sz="1400" b="0" i="0" u="none" strike="noStrike" dirty="0">
                        <a:solidFill>
                          <a:srgbClr val="000000"/>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marL="0" marR="0" indent="0" algn="just" defTabSz="914400" rtl="0" eaLnBrk="1" fontAlgn="t" latinLnBrk="0" hangingPunct="1">
                        <a:lnSpc>
                          <a:spcPct val="100000"/>
                        </a:lnSpc>
                        <a:spcBef>
                          <a:spcPts val="0"/>
                        </a:spcBef>
                        <a:spcAft>
                          <a:spcPts val="0"/>
                        </a:spcAft>
                        <a:buClrTx/>
                        <a:buSzTx/>
                        <a:buFontTx/>
                        <a:buNone/>
                        <a:tabLst/>
                        <a:defRPr/>
                      </a:pPr>
                      <a:r>
                        <a:rPr lang="es-ES" sz="1400" b="0" i="0" u="none" strike="noStrike" kern="1200" dirty="0">
                          <a:solidFill>
                            <a:srgbClr val="000000"/>
                          </a:solidFill>
                          <a:effectLst/>
                          <a:latin typeface="Arial" panose="020B0604020202020204" pitchFamily="34" charset="0"/>
                          <a:ea typeface="+mn-ea"/>
                          <a:cs typeface="Arial" panose="020B0604020202020204" pitchFamily="34" charset="0"/>
                        </a:rPr>
                        <a:t>Se genera GLOSA POR BASE DE TALENTO HUMANO por inconsistencia en base del mes de mayo de 2025 del perfil de profesional universitario 2 de la Trabajadora social Angelica Astrid González Alfonso a la que se le registró 118 horas y las realmente ejecutadas por la son 112.</a:t>
                      </a:r>
                    </a:p>
                  </a:txBody>
                  <a:tcPr marL="5710" marR="5710" marT="571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CO" sz="1400" b="0" i="0" u="none" strike="noStrike" dirty="0">
                          <a:solidFill>
                            <a:srgbClr val="000000"/>
                          </a:solidFill>
                          <a:effectLst/>
                          <a:latin typeface="Arial" panose="020B0604020202020204" pitchFamily="34" charset="0"/>
                          <a:cs typeface="Arial" panose="020B0604020202020204" pitchFamily="34" charset="0"/>
                        </a:rPr>
                        <a:t>SUBRED</a:t>
                      </a:r>
                    </a:p>
                    <a:p>
                      <a:pPr algn="ctr" rtl="0" fontAlgn="ctr"/>
                      <a:endParaRPr lang="es-CO" sz="1400" b="0" i="0" u="none" strike="noStrike" dirty="0">
                        <a:solidFill>
                          <a:srgbClr val="000000"/>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algn="ctr" rtl="0" fontAlgn="ctr"/>
                      <a:r>
                        <a:rPr lang="es-CO" sz="1400" b="0" i="0" u="none" strike="noStrike" dirty="0">
                          <a:solidFill>
                            <a:srgbClr val="000000"/>
                          </a:solidFill>
                          <a:effectLst/>
                          <a:latin typeface="Arial" panose="020B0604020202020204" pitchFamily="34" charset="0"/>
                          <a:cs typeface="Arial" panose="020B0604020202020204" pitchFamily="34" charset="0"/>
                        </a:rPr>
                        <a:t>G-12 GLOSA POR BASE DE TALENTO HUMANO</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extLst>
                  <a:ext uri="{0D108BD9-81ED-4DB2-BD59-A6C34878D82A}">
                    <a16:rowId xmlns:a16="http://schemas.microsoft.com/office/drawing/2014/main" val="3187682147"/>
                  </a:ext>
                </a:extLst>
              </a:tr>
            </a:tbl>
          </a:graphicData>
        </a:graphic>
      </p:graphicFrame>
    </p:spTree>
    <p:extLst>
      <p:ext uri="{BB962C8B-B14F-4D97-AF65-F5344CB8AC3E}">
        <p14:creationId xmlns:p14="http://schemas.microsoft.com/office/powerpoint/2010/main" val="22555776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058CBD-3061-9479-FA02-B62044A7F2D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A0A3C80-9F62-1E99-8B45-FEB05A4945DD}"/>
              </a:ext>
            </a:extLst>
          </p:cNvPr>
          <p:cNvSpPr>
            <a:spLocks noGrp="1"/>
          </p:cNvSpPr>
          <p:nvPr>
            <p:ph type="title"/>
          </p:nvPr>
        </p:nvSpPr>
        <p:spPr>
          <a:xfrm>
            <a:off x="793582" y="431703"/>
            <a:ext cx="10515600" cy="510461"/>
          </a:xfrm>
        </p:spPr>
        <p:txBody>
          <a:bodyPr/>
          <a:lstStyle/>
          <a:p>
            <a:pPr algn="ctr"/>
            <a:r>
              <a:rPr lang="es-CO" dirty="0"/>
              <a:t>HALLAZGOS SEGUIMIENTO RETROSPECTIVO</a:t>
            </a:r>
            <a:endParaRPr lang="en-CO" dirty="0"/>
          </a:p>
        </p:txBody>
      </p:sp>
      <p:graphicFrame>
        <p:nvGraphicFramePr>
          <p:cNvPr id="3" name="Tabla 2">
            <a:extLst>
              <a:ext uri="{FF2B5EF4-FFF2-40B4-BE49-F238E27FC236}">
                <a16:creationId xmlns:a16="http://schemas.microsoft.com/office/drawing/2014/main" id="{F13666B5-225C-9EA5-3CCA-2DC1D487BB72}"/>
              </a:ext>
            </a:extLst>
          </p:cNvPr>
          <p:cNvGraphicFramePr>
            <a:graphicFrameLocks noGrp="1"/>
          </p:cNvGraphicFramePr>
          <p:nvPr/>
        </p:nvGraphicFramePr>
        <p:xfrm>
          <a:off x="1937084" y="1198191"/>
          <a:ext cx="8181474" cy="4454350"/>
        </p:xfrm>
        <a:graphic>
          <a:graphicData uri="http://schemas.openxmlformats.org/drawingml/2006/table">
            <a:tbl>
              <a:tblPr>
                <a:tableStyleId>{5C22544A-7EE6-4342-B048-85BDC9FD1C3A}</a:tableStyleId>
              </a:tblPr>
              <a:tblGrid>
                <a:gridCol w="1831769">
                  <a:extLst>
                    <a:ext uri="{9D8B030D-6E8A-4147-A177-3AD203B41FA5}">
                      <a16:colId xmlns:a16="http://schemas.microsoft.com/office/drawing/2014/main" val="2562345258"/>
                    </a:ext>
                  </a:extLst>
                </a:gridCol>
                <a:gridCol w="1752987">
                  <a:extLst>
                    <a:ext uri="{9D8B030D-6E8A-4147-A177-3AD203B41FA5}">
                      <a16:colId xmlns:a16="http://schemas.microsoft.com/office/drawing/2014/main" val="1446421622"/>
                    </a:ext>
                  </a:extLst>
                </a:gridCol>
                <a:gridCol w="1830897">
                  <a:extLst>
                    <a:ext uri="{9D8B030D-6E8A-4147-A177-3AD203B41FA5}">
                      <a16:colId xmlns:a16="http://schemas.microsoft.com/office/drawing/2014/main" val="2245020012"/>
                    </a:ext>
                  </a:extLst>
                </a:gridCol>
                <a:gridCol w="2765821">
                  <a:extLst>
                    <a:ext uri="{9D8B030D-6E8A-4147-A177-3AD203B41FA5}">
                      <a16:colId xmlns:a16="http://schemas.microsoft.com/office/drawing/2014/main" val="190305738"/>
                    </a:ext>
                  </a:extLst>
                </a:gridCol>
              </a:tblGrid>
              <a:tr h="675337">
                <a:tc rowSpan="2">
                  <a:txBody>
                    <a:bodyPr/>
                    <a:lstStyle/>
                    <a:p>
                      <a:pPr algn="ctr" rtl="0" fontAlgn="ctr"/>
                      <a:r>
                        <a:rPr lang="es-CO" sz="1800" b="1" u="none" strike="noStrike" dirty="0">
                          <a:solidFill>
                            <a:schemeClr val="bg1"/>
                          </a:solidFill>
                          <a:effectLst>
                            <a:outerShdw blurRad="50800" dist="38100" algn="tr" rotWithShape="0">
                              <a:prstClr val="black">
                                <a:alpha val="40000"/>
                              </a:prstClr>
                            </a:outerShdw>
                          </a:effectLst>
                          <a:latin typeface="Aptos" panose="020B0004020202020204" pitchFamily="34" charset="0"/>
                          <a:cs typeface="Arial" panose="020B0604020202020204" pitchFamily="34" charset="0"/>
                        </a:rPr>
                        <a:t>Localidad</a:t>
                      </a:r>
                      <a:endParaRPr lang="es-CO" sz="1800" b="1" i="0" u="none" strike="noStrike" dirty="0">
                        <a:solidFill>
                          <a:schemeClr val="bg1"/>
                        </a:solidFill>
                        <a:effectLst>
                          <a:outerShdw blurRad="50800" dist="38100" algn="tr" rotWithShape="0">
                            <a:prstClr val="black">
                              <a:alpha val="40000"/>
                            </a:prstClr>
                          </a:outerShdw>
                        </a:effectLst>
                        <a:latin typeface="Aptos" panose="020B0004020202020204" pitchFamily="34" charset="0"/>
                        <a:cs typeface="Arial" panose="020B060402020202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50C0E3"/>
                    </a:solidFill>
                  </a:tcPr>
                </a:tc>
                <a:tc gridSpan="2">
                  <a:txBody>
                    <a:bodyPr/>
                    <a:lstStyle/>
                    <a:p>
                      <a:pPr algn="ctr" rtl="0" fontAlgn="ctr"/>
                      <a:r>
                        <a:rPr lang="es-CO" sz="1800" b="1" u="none" strike="noStrike" dirty="0">
                          <a:solidFill>
                            <a:schemeClr val="bg1"/>
                          </a:solidFill>
                          <a:effectLst>
                            <a:outerShdw blurRad="50800" dist="38100" algn="tr" rotWithShape="0">
                              <a:prstClr val="black">
                                <a:alpha val="40000"/>
                              </a:prstClr>
                            </a:outerShdw>
                          </a:effectLst>
                          <a:latin typeface="Aptos" panose="020B0004020202020204" pitchFamily="34" charset="0"/>
                          <a:cs typeface="Arial" panose="020B0604020202020204" pitchFamily="34" charset="0"/>
                        </a:rPr>
                        <a:t> CRITERIOS DE GLOSAS APLICADOS </a:t>
                      </a:r>
                      <a:endParaRPr lang="es-CO" sz="1800" b="1" i="0" u="none" strike="noStrike" dirty="0">
                        <a:solidFill>
                          <a:schemeClr val="bg1"/>
                        </a:solidFill>
                        <a:effectLst>
                          <a:outerShdw blurRad="50800" dist="38100" algn="tr" rotWithShape="0">
                            <a:prstClr val="black">
                              <a:alpha val="40000"/>
                            </a:prstClr>
                          </a:outerShdw>
                        </a:effectLst>
                        <a:latin typeface="Aptos" panose="020B0004020202020204" pitchFamily="34" charset="0"/>
                        <a:cs typeface="Arial" panose="020B060402020202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50C0E3"/>
                    </a:solidFill>
                  </a:tcPr>
                </a:tc>
                <a:tc hMerge="1">
                  <a:txBody>
                    <a:bodyPr/>
                    <a:lstStyle/>
                    <a:p>
                      <a:endParaRPr lang="es-CO"/>
                    </a:p>
                  </a:txBody>
                  <a:tcPr/>
                </a:tc>
                <a:tc rowSpan="2">
                  <a:txBody>
                    <a:bodyPr/>
                    <a:lstStyle/>
                    <a:p>
                      <a:pPr algn="ctr" rtl="0" fontAlgn="ctr"/>
                      <a:r>
                        <a:rPr lang="es-CO" sz="1800" b="1" u="none" strike="noStrike" dirty="0">
                          <a:solidFill>
                            <a:schemeClr val="bg1"/>
                          </a:solidFill>
                          <a:effectLst>
                            <a:outerShdw blurRad="50800" dist="38100" algn="tr" rotWithShape="0">
                              <a:prstClr val="black">
                                <a:alpha val="40000"/>
                              </a:prstClr>
                            </a:outerShdw>
                          </a:effectLst>
                          <a:latin typeface="Aptos" panose="020B0004020202020204" pitchFamily="34" charset="0"/>
                          <a:cs typeface="Arial" panose="020B0604020202020204" pitchFamily="34" charset="0"/>
                        </a:rPr>
                        <a:t>Total de glosas </a:t>
                      </a:r>
                      <a:endParaRPr lang="es-CO" sz="1800" b="1" i="0" u="none" strike="noStrike" dirty="0">
                        <a:solidFill>
                          <a:schemeClr val="bg1"/>
                        </a:solidFill>
                        <a:effectLst>
                          <a:outerShdw blurRad="50800" dist="38100" algn="tr" rotWithShape="0">
                            <a:prstClr val="black">
                              <a:alpha val="40000"/>
                            </a:prstClr>
                          </a:outerShdw>
                        </a:effectLst>
                        <a:latin typeface="Aptos" panose="020B0004020202020204" pitchFamily="34" charset="0"/>
                        <a:cs typeface="Arial" panose="020B060402020202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50C0E3"/>
                    </a:solidFill>
                  </a:tcPr>
                </a:tc>
                <a:extLst>
                  <a:ext uri="{0D108BD9-81ED-4DB2-BD59-A6C34878D82A}">
                    <a16:rowId xmlns:a16="http://schemas.microsoft.com/office/drawing/2014/main" val="2886574344"/>
                  </a:ext>
                </a:extLst>
              </a:tr>
              <a:tr h="416697">
                <a:tc vMerge="1">
                  <a:txBody>
                    <a:bodyPr/>
                    <a:lstStyle/>
                    <a:p>
                      <a:endParaRPr lang="es-CO"/>
                    </a:p>
                  </a:txBody>
                  <a:tcPr/>
                </a:tc>
                <a:tc>
                  <a:txBody>
                    <a:bodyPr/>
                    <a:lstStyle/>
                    <a:p>
                      <a:pPr algn="ctr" rtl="0" fontAlgn="ctr"/>
                      <a:r>
                        <a:rPr lang="es-CO" sz="1800" b="1" u="none" strike="noStrike" dirty="0">
                          <a:solidFill>
                            <a:schemeClr val="bg1"/>
                          </a:solidFill>
                          <a:effectLst>
                            <a:outerShdw blurRad="50800" dist="38100" algn="tr" rotWithShape="0">
                              <a:prstClr val="black">
                                <a:alpha val="40000"/>
                              </a:prstClr>
                            </a:outerShdw>
                          </a:effectLst>
                          <a:latin typeface="Aptos" panose="020B0004020202020204" pitchFamily="34" charset="0"/>
                          <a:cs typeface="Arial" panose="020B0604020202020204" pitchFamily="34" charset="0"/>
                        </a:rPr>
                        <a:t>G-9</a:t>
                      </a:r>
                      <a:endParaRPr lang="es-CO" sz="1800" b="1" i="0" u="none" strike="noStrike" dirty="0">
                        <a:solidFill>
                          <a:schemeClr val="bg1"/>
                        </a:solidFill>
                        <a:effectLst>
                          <a:outerShdw blurRad="50800" dist="38100" algn="tr" rotWithShape="0">
                            <a:prstClr val="black">
                              <a:alpha val="40000"/>
                            </a:prstClr>
                          </a:outerShdw>
                        </a:effectLst>
                        <a:latin typeface="Aptos" panose="020B0004020202020204" pitchFamily="34" charset="0"/>
                        <a:cs typeface="Arial" panose="020B0604020202020204" pitchFamily="34" charset="0"/>
                      </a:endParaRP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50C0E3"/>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s-CO" sz="1800" b="1" u="none" strike="noStrike" kern="1200" dirty="0">
                          <a:solidFill>
                            <a:schemeClr val="bg1"/>
                          </a:solidFill>
                          <a:effectLst>
                            <a:outerShdw blurRad="50800" dist="38100" algn="tr" rotWithShape="0">
                              <a:prstClr val="black">
                                <a:alpha val="40000"/>
                              </a:prstClr>
                            </a:outerShdw>
                          </a:effectLst>
                          <a:latin typeface="Aptos" panose="020B0004020202020204" pitchFamily="34" charset="0"/>
                          <a:ea typeface="+mn-ea"/>
                          <a:cs typeface="Arial" panose="020B0604020202020204" pitchFamily="34" charset="0"/>
                        </a:rPr>
                        <a:t>G-12</a:t>
                      </a:r>
                      <a:endParaRPr lang="es-CO" dirty="0">
                        <a:latin typeface="Aptos" panose="020B0004020202020204" pitchFamily="34" charset="0"/>
                        <a:cs typeface="Arial" panose="020B0604020202020204" pitchFamily="34" charset="0"/>
                      </a:endParaRP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50C0E3"/>
                    </a:solidFill>
                  </a:tcPr>
                </a:tc>
                <a:tc vMerge="1">
                  <a:txBody>
                    <a:bodyPr/>
                    <a:lstStyle/>
                    <a:p>
                      <a:endParaRPr lang="es-CO"/>
                    </a:p>
                  </a:txBody>
                  <a:tcPr/>
                </a:tc>
                <a:extLst>
                  <a:ext uri="{0D108BD9-81ED-4DB2-BD59-A6C34878D82A}">
                    <a16:rowId xmlns:a16="http://schemas.microsoft.com/office/drawing/2014/main" val="2136629955"/>
                  </a:ext>
                </a:extLst>
              </a:tr>
              <a:tr h="819026">
                <a:tc>
                  <a:txBody>
                    <a:bodyPr/>
                    <a:lstStyle/>
                    <a:p>
                      <a:pPr algn="ctr" rtl="0" fontAlgn="b"/>
                      <a:r>
                        <a:rPr lang="es-CO" sz="1600" u="none" strike="noStrike" dirty="0">
                          <a:effectLst/>
                          <a:latin typeface="Aptos" panose="020B0004020202020204" pitchFamily="34" charset="0"/>
                          <a:cs typeface="Arial" panose="020B0604020202020204" pitchFamily="34" charset="0"/>
                        </a:rPr>
                        <a:t>SUBRED</a:t>
                      </a:r>
                      <a:endParaRPr lang="es-CO" sz="1600" b="0" i="0" u="none" strike="noStrike" dirty="0">
                        <a:solidFill>
                          <a:srgbClr val="000000"/>
                        </a:solidFill>
                        <a:effectLst/>
                        <a:latin typeface="Aptos" panose="020B0004020202020204" pitchFamily="34" charset="0"/>
                        <a:cs typeface="Arial" panose="020B0604020202020204" pitchFamily="34" charset="0"/>
                      </a:endParaRP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b"/>
                      <a:r>
                        <a:rPr lang="es-CO" sz="1600" b="0" i="0" u="none" strike="noStrike" dirty="0">
                          <a:solidFill>
                            <a:srgbClr val="000000"/>
                          </a:solidFill>
                          <a:effectLst/>
                          <a:latin typeface="Aptos" panose="020B0004020202020204" pitchFamily="34" charset="0"/>
                          <a:cs typeface="Arial" panose="020B0604020202020204" pitchFamily="34" charset="0"/>
                        </a:rPr>
                        <a:t>$ 3.275,665</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b"/>
                      <a:r>
                        <a:rPr lang="es-CO" sz="1600" b="0" i="0" u="none" strike="noStrike" dirty="0">
                          <a:solidFill>
                            <a:srgbClr val="000000"/>
                          </a:solidFill>
                          <a:effectLst/>
                          <a:latin typeface="Aptos" panose="020B0004020202020204" pitchFamily="34" charset="0"/>
                          <a:cs typeface="Arial" panose="020B0604020202020204" pitchFamily="34" charset="0"/>
                        </a:rPr>
                        <a:t>$ 1.637.833 </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b"/>
                      <a:r>
                        <a:rPr lang="es-CO" sz="1600" b="0" i="0" u="none" strike="noStrike" dirty="0">
                          <a:solidFill>
                            <a:srgbClr val="000000"/>
                          </a:solidFill>
                          <a:effectLst/>
                          <a:latin typeface="Aptos" panose="020B0004020202020204" pitchFamily="34" charset="0"/>
                          <a:cs typeface="Arial" panose="020B0604020202020204" pitchFamily="34" charset="0"/>
                        </a:rPr>
                        <a:t>$ 4,913,498</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310529463"/>
                  </a:ext>
                </a:extLst>
              </a:tr>
              <a:tr h="819026">
                <a:tc>
                  <a:txBody>
                    <a:bodyPr/>
                    <a:lstStyle/>
                    <a:p>
                      <a:pPr algn="ctr" rtl="0" fontAlgn="b"/>
                      <a:r>
                        <a:rPr lang="es-CO" sz="1600" b="0" i="0" u="none" strike="noStrike" dirty="0">
                          <a:solidFill>
                            <a:srgbClr val="000000"/>
                          </a:solidFill>
                          <a:effectLst/>
                          <a:latin typeface="Aptos" panose="020B0004020202020204" pitchFamily="34" charset="0"/>
                          <a:cs typeface="Arial" panose="020B0604020202020204" pitchFamily="34" charset="0"/>
                        </a:rPr>
                        <a:t>DISTRITO</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b"/>
                      <a:r>
                        <a:rPr lang="es-CO" sz="1600" b="0" i="0" u="none" strike="noStrike" dirty="0">
                          <a:solidFill>
                            <a:srgbClr val="000000"/>
                          </a:solidFill>
                          <a:effectLst/>
                          <a:latin typeface="Aptos" panose="020B0004020202020204" pitchFamily="34" charset="0"/>
                          <a:cs typeface="Arial" panose="020B0604020202020204" pitchFamily="34" charset="0"/>
                        </a:rPr>
                        <a:t>$ 0</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b"/>
                      <a:r>
                        <a:rPr lang="es-CO" sz="1600" b="0" i="0" u="none" strike="noStrike" dirty="0">
                          <a:solidFill>
                            <a:srgbClr val="000000"/>
                          </a:solidFill>
                          <a:effectLst/>
                          <a:latin typeface="Aptos" panose="020B0004020202020204" pitchFamily="34" charset="0"/>
                          <a:cs typeface="Arial" panose="020B0604020202020204" pitchFamily="34" charset="0"/>
                        </a:rPr>
                        <a:t>$ 0</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b"/>
                      <a:r>
                        <a:rPr lang="es-CO" sz="1600" b="0" i="0" u="none" strike="noStrike" dirty="0">
                          <a:solidFill>
                            <a:srgbClr val="000000"/>
                          </a:solidFill>
                          <a:effectLst/>
                          <a:latin typeface="Aptos" panose="020B0004020202020204" pitchFamily="34" charset="0"/>
                          <a:cs typeface="Arial" panose="020B0604020202020204" pitchFamily="34" charset="0"/>
                        </a:rPr>
                        <a:t>$ 0</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056907905"/>
                  </a:ext>
                </a:extLst>
              </a:tr>
              <a:tr h="819026">
                <a:tc>
                  <a:txBody>
                    <a:bodyPr/>
                    <a:lstStyle/>
                    <a:p>
                      <a:pPr algn="ctr" rtl="0" fontAlgn="ctr"/>
                      <a:r>
                        <a:rPr lang="es-CO" sz="1600" u="none" strike="noStrike" dirty="0">
                          <a:effectLst/>
                          <a:latin typeface="Aptos" panose="020B0004020202020204" pitchFamily="34" charset="0"/>
                          <a:cs typeface="Arial" panose="020B0604020202020204" pitchFamily="34" charset="0"/>
                        </a:rPr>
                        <a:t>Total de glosas por Criterios </a:t>
                      </a:r>
                      <a:endParaRPr lang="es-CO" sz="1600" b="0" i="0" u="none" strike="noStrike" dirty="0">
                        <a:solidFill>
                          <a:srgbClr val="000000"/>
                        </a:solidFill>
                        <a:effectLst/>
                        <a:latin typeface="Aptos" panose="020B0004020202020204" pitchFamily="34" charset="0"/>
                        <a:cs typeface="Arial" panose="020B0604020202020204" pitchFamily="34" charset="0"/>
                      </a:endParaRP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600" b="0" i="0" u="none" strike="noStrike" dirty="0">
                          <a:solidFill>
                            <a:srgbClr val="000000"/>
                          </a:solidFill>
                          <a:effectLst/>
                          <a:latin typeface="Aptos" panose="020B0004020202020204" pitchFamily="34" charset="0"/>
                          <a:cs typeface="Arial" panose="020B0604020202020204" pitchFamily="34" charset="0"/>
                        </a:rPr>
                        <a:t>2</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600" b="0" i="0" u="none" strike="noStrike" dirty="0">
                          <a:solidFill>
                            <a:srgbClr val="000000"/>
                          </a:solidFill>
                          <a:effectLst/>
                          <a:latin typeface="Aptos" panose="020B0004020202020204" pitchFamily="34" charset="0"/>
                          <a:cs typeface="Arial" panose="020B0604020202020204" pitchFamily="34" charset="0"/>
                        </a:rPr>
                        <a:t>1</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600" b="0" i="0" u="none" strike="noStrike" dirty="0">
                          <a:solidFill>
                            <a:srgbClr val="000000"/>
                          </a:solidFill>
                          <a:effectLst/>
                          <a:latin typeface="Aptos" panose="020B0004020202020204" pitchFamily="34" charset="0"/>
                          <a:cs typeface="Arial" panose="020B0604020202020204" pitchFamily="34" charset="0"/>
                        </a:rPr>
                        <a:t>3</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41814901"/>
                  </a:ext>
                </a:extLst>
              </a:tr>
              <a:tr h="905238">
                <a:tc>
                  <a:txBody>
                    <a:bodyPr/>
                    <a:lstStyle/>
                    <a:p>
                      <a:pPr algn="ctr" rtl="0" fontAlgn="ctr"/>
                      <a:r>
                        <a:rPr lang="es-ES" sz="1600" u="none" strike="noStrike" dirty="0">
                          <a:effectLst/>
                          <a:latin typeface="Aptos" panose="020B0004020202020204" pitchFamily="34" charset="0"/>
                          <a:cs typeface="Arial" panose="020B0604020202020204" pitchFamily="34" charset="0"/>
                        </a:rPr>
                        <a:t>Peso Porcentual de las glosas </a:t>
                      </a:r>
                      <a:endParaRPr lang="es-ES" sz="1600" b="0" i="0" u="none" strike="noStrike" dirty="0">
                        <a:solidFill>
                          <a:srgbClr val="000000"/>
                        </a:solidFill>
                        <a:effectLst/>
                        <a:latin typeface="Aptos" panose="020B0004020202020204" pitchFamily="34" charset="0"/>
                        <a:cs typeface="Arial" panose="020B0604020202020204" pitchFamily="34" charset="0"/>
                      </a:endParaRP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600" b="1" i="0" u="none" strike="noStrike" dirty="0">
                          <a:solidFill>
                            <a:srgbClr val="000000"/>
                          </a:solidFill>
                          <a:effectLst/>
                          <a:latin typeface="Aptos" panose="020B0004020202020204" pitchFamily="34" charset="0"/>
                          <a:cs typeface="Arial" panose="020B0604020202020204" pitchFamily="34" charset="0"/>
                        </a:rPr>
                        <a:t>66,66 %</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600" b="1" i="0" u="none" strike="noStrike" dirty="0">
                          <a:solidFill>
                            <a:srgbClr val="000000"/>
                          </a:solidFill>
                          <a:effectLst/>
                          <a:latin typeface="Aptos" panose="020B0004020202020204" pitchFamily="34" charset="0"/>
                          <a:cs typeface="Arial" panose="020B0604020202020204" pitchFamily="34" charset="0"/>
                        </a:rPr>
                        <a:t>33,33 %</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600" b="1" i="0" u="none" strike="noStrike" dirty="0">
                          <a:solidFill>
                            <a:srgbClr val="000000"/>
                          </a:solidFill>
                          <a:effectLst/>
                          <a:latin typeface="Aptos" panose="020B0004020202020204" pitchFamily="34" charset="0"/>
                          <a:cs typeface="Arial" panose="020B0604020202020204" pitchFamily="34" charset="0"/>
                        </a:rPr>
                        <a:t>100%</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4080121830"/>
                  </a:ext>
                </a:extLst>
              </a:tr>
            </a:tbl>
          </a:graphicData>
        </a:graphic>
      </p:graphicFrame>
    </p:spTree>
    <p:extLst>
      <p:ext uri="{BB962C8B-B14F-4D97-AF65-F5344CB8AC3E}">
        <p14:creationId xmlns:p14="http://schemas.microsoft.com/office/powerpoint/2010/main" val="23078318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F5AAF0-56E2-C804-5EF4-D7DAA3DE3F2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2B09DBB-7EA3-5C83-20AF-19F994DDF12A}"/>
              </a:ext>
            </a:extLst>
          </p:cNvPr>
          <p:cNvSpPr>
            <a:spLocks noGrp="1"/>
          </p:cNvSpPr>
          <p:nvPr>
            <p:ph type="title"/>
          </p:nvPr>
        </p:nvSpPr>
        <p:spPr>
          <a:xfrm>
            <a:off x="839788" y="407240"/>
            <a:ext cx="10515600" cy="519373"/>
          </a:xfrm>
        </p:spPr>
        <p:txBody>
          <a:bodyPr/>
          <a:lstStyle/>
          <a:p>
            <a:pPr algn="ctr"/>
            <a:r>
              <a:rPr lang="es-CO" dirty="0"/>
              <a:t>SEGUIMIENTO EN CAMPO</a:t>
            </a:r>
            <a:endParaRPr lang="en-CO" dirty="0"/>
          </a:p>
        </p:txBody>
      </p:sp>
      <p:graphicFrame>
        <p:nvGraphicFramePr>
          <p:cNvPr id="4" name="Tabla 3"/>
          <p:cNvGraphicFramePr>
            <a:graphicFrameLocks noGrp="1"/>
          </p:cNvGraphicFramePr>
          <p:nvPr>
            <p:extLst>
              <p:ext uri="{D42A27DB-BD31-4B8C-83A1-F6EECF244321}">
                <p14:modId xmlns:p14="http://schemas.microsoft.com/office/powerpoint/2010/main" val="2264488092"/>
              </p:ext>
            </p:extLst>
          </p:nvPr>
        </p:nvGraphicFramePr>
        <p:xfrm>
          <a:off x="705853" y="926613"/>
          <a:ext cx="10812378" cy="3296920"/>
        </p:xfrm>
        <a:graphic>
          <a:graphicData uri="http://schemas.openxmlformats.org/drawingml/2006/table">
            <a:tbl>
              <a:tblPr firstRow="1" bandRow="1">
                <a:tableStyleId>{5C22544A-7EE6-4342-B048-85BDC9FD1C3A}</a:tableStyleId>
              </a:tblPr>
              <a:tblGrid>
                <a:gridCol w="4282906">
                  <a:extLst>
                    <a:ext uri="{9D8B030D-6E8A-4147-A177-3AD203B41FA5}">
                      <a16:colId xmlns:a16="http://schemas.microsoft.com/office/drawing/2014/main" val="265871533"/>
                    </a:ext>
                  </a:extLst>
                </a:gridCol>
                <a:gridCol w="3183507">
                  <a:extLst>
                    <a:ext uri="{9D8B030D-6E8A-4147-A177-3AD203B41FA5}">
                      <a16:colId xmlns:a16="http://schemas.microsoft.com/office/drawing/2014/main" val="3724486686"/>
                    </a:ext>
                  </a:extLst>
                </a:gridCol>
                <a:gridCol w="3345965">
                  <a:extLst>
                    <a:ext uri="{9D8B030D-6E8A-4147-A177-3AD203B41FA5}">
                      <a16:colId xmlns:a16="http://schemas.microsoft.com/office/drawing/2014/main" val="567611054"/>
                    </a:ext>
                  </a:extLst>
                </a:gridCol>
              </a:tblGrid>
              <a:tr h="370840">
                <a:tc>
                  <a:txBody>
                    <a:bodyPr/>
                    <a:lstStyle/>
                    <a:p>
                      <a:pPr algn="ctr"/>
                      <a:r>
                        <a:rPr lang="es-CO" sz="1400" dirty="0">
                          <a:latin typeface="Aptos" panose="020B0004020202020204" pitchFamily="34" charset="0"/>
                          <a:cs typeface="Arial" panose="020B0604020202020204" pitchFamily="34" charset="0"/>
                        </a:rPr>
                        <a:t>Intervención y/o</a:t>
                      </a:r>
                      <a:r>
                        <a:rPr lang="es-CO" sz="1400" baseline="0" dirty="0">
                          <a:latin typeface="Aptos" panose="020B0004020202020204" pitchFamily="34" charset="0"/>
                          <a:cs typeface="Arial" panose="020B0604020202020204" pitchFamily="34" charset="0"/>
                        </a:rPr>
                        <a:t> producto</a:t>
                      </a:r>
                      <a:endParaRPr lang="es-CO" sz="1400" dirty="0">
                        <a:latin typeface="Aptos" panose="020B0004020202020204" pitchFamily="34" charset="0"/>
                        <a:cs typeface="Arial" panose="020B0604020202020204" pitchFamily="34" charset="0"/>
                      </a:endParaRPr>
                    </a:p>
                  </a:txBody>
                  <a:tcPr/>
                </a:tc>
                <a:tc>
                  <a:txBody>
                    <a:bodyPr/>
                    <a:lstStyle/>
                    <a:p>
                      <a:pPr algn="ctr"/>
                      <a:r>
                        <a:rPr lang="es-CO" sz="1400" dirty="0">
                          <a:latin typeface="Aptos" panose="020B0004020202020204" pitchFamily="34" charset="0"/>
                          <a:cs typeface="Arial" panose="020B0604020202020204" pitchFamily="34" charset="0"/>
                        </a:rPr>
                        <a:t>Hallazgos</a:t>
                      </a:r>
                    </a:p>
                  </a:txBody>
                  <a:tcPr/>
                </a:tc>
                <a:tc>
                  <a:txBody>
                    <a:bodyPr/>
                    <a:lstStyle/>
                    <a:p>
                      <a:pPr algn="ctr"/>
                      <a:r>
                        <a:rPr lang="es-CO" sz="1400" dirty="0">
                          <a:latin typeface="Aptos" panose="020B0004020202020204" pitchFamily="34" charset="0"/>
                          <a:cs typeface="Arial" panose="020B0604020202020204" pitchFamily="34" charset="0"/>
                        </a:rPr>
                        <a:t>Observaciones</a:t>
                      </a:r>
                    </a:p>
                  </a:txBody>
                  <a:tcPr/>
                </a:tc>
                <a:extLst>
                  <a:ext uri="{0D108BD9-81ED-4DB2-BD59-A6C34878D82A}">
                    <a16:rowId xmlns:a16="http://schemas.microsoft.com/office/drawing/2014/main" val="4242492258"/>
                  </a:ext>
                </a:extLst>
              </a:tr>
              <a:tr h="370840">
                <a:tc>
                  <a:txBody>
                    <a:bodyPr/>
                    <a:lstStyle/>
                    <a:p>
                      <a:r>
                        <a:rPr lang="es-CO" sz="1400" dirty="0">
                          <a:latin typeface="Aptos" panose="020B0004020202020204" pitchFamily="34" charset="0"/>
                          <a:cs typeface="Arial" panose="020B0604020202020204" pitchFamily="34" charset="0"/>
                        </a:rPr>
                        <a:t>33 – Salas amigas de la familia lactante (SAFL) del entorno cuidador</a:t>
                      </a:r>
                      <a:r>
                        <a:rPr lang="es-CO" sz="1400" baseline="0" dirty="0">
                          <a:latin typeface="Aptos" panose="020B0004020202020204" pitchFamily="34" charset="0"/>
                          <a:cs typeface="Arial" panose="020B0604020202020204" pitchFamily="34" charset="0"/>
                        </a:rPr>
                        <a:t> laboral</a:t>
                      </a:r>
                      <a:r>
                        <a:rPr lang="es-CO" sz="1400" dirty="0">
                          <a:latin typeface="Aptos" panose="020B0004020202020204" pitchFamily="34" charset="0"/>
                          <a:cs typeface="Arial" panose="020B0604020202020204" pitchFamily="34" charset="0"/>
                        </a:rPr>
                        <a:t> </a:t>
                      </a:r>
                    </a:p>
                  </a:txBody>
                  <a:tcPr/>
                </a:tc>
                <a:tc>
                  <a:txBody>
                    <a:bodyPr/>
                    <a:lstStyle/>
                    <a:p>
                      <a:r>
                        <a:rPr lang="es-CO" sz="1400" dirty="0">
                          <a:latin typeface="Aptos" panose="020B0004020202020204" pitchFamily="34" charset="0"/>
                          <a:cs typeface="Arial" panose="020B0604020202020204" pitchFamily="34" charset="0"/>
                        </a:rPr>
                        <a:t>No se generan</a:t>
                      </a:r>
                      <a:r>
                        <a:rPr lang="es-CO" sz="1400" baseline="0" dirty="0">
                          <a:latin typeface="Aptos" panose="020B0004020202020204" pitchFamily="34" charset="0"/>
                          <a:cs typeface="Arial" panose="020B0604020202020204" pitchFamily="34" charset="0"/>
                        </a:rPr>
                        <a:t> hallazgos</a:t>
                      </a:r>
                      <a:endParaRPr lang="es-CO" sz="1400" dirty="0">
                        <a:latin typeface="Aptos" panose="020B0004020202020204" pitchFamily="34" charset="0"/>
                        <a:cs typeface="Arial" panose="020B0604020202020204" pitchFamily="34" charset="0"/>
                      </a:endParaRPr>
                    </a:p>
                  </a:txBody>
                  <a:tcPr/>
                </a:tc>
                <a:tc>
                  <a:txBody>
                    <a:bodyPr/>
                    <a:lstStyle/>
                    <a:p>
                      <a:r>
                        <a:rPr lang="es-CO" sz="1400" dirty="0">
                          <a:latin typeface="Aptos" panose="020B0004020202020204" pitchFamily="34" charset="0"/>
                          <a:cs typeface="Arial" panose="020B0604020202020204" pitchFamily="34" charset="0"/>
                        </a:rPr>
                        <a:t>Seguimiento</a:t>
                      </a:r>
                      <a:r>
                        <a:rPr lang="es-CO" sz="1400" baseline="0" dirty="0">
                          <a:latin typeface="Aptos" panose="020B0004020202020204" pitchFamily="34" charset="0"/>
                          <a:cs typeface="Arial" panose="020B0604020202020204" pitchFamily="34" charset="0"/>
                        </a:rPr>
                        <a:t> a perfil universitario 1 Nutricionista</a:t>
                      </a:r>
                      <a:endParaRPr lang="es-CO" sz="1400" dirty="0">
                        <a:latin typeface="Aptos" panose="020B0004020202020204" pitchFamily="34" charset="0"/>
                        <a:cs typeface="Arial" panose="020B0604020202020204" pitchFamily="34" charset="0"/>
                      </a:endParaRPr>
                    </a:p>
                  </a:txBody>
                  <a:tcPr/>
                </a:tc>
                <a:extLst>
                  <a:ext uri="{0D108BD9-81ED-4DB2-BD59-A6C34878D82A}">
                    <a16:rowId xmlns:a16="http://schemas.microsoft.com/office/drawing/2014/main" val="2776030199"/>
                  </a:ext>
                </a:extLst>
              </a:tr>
              <a:tr h="370840">
                <a:tc>
                  <a:txBody>
                    <a:bodyPr/>
                    <a:lstStyle/>
                    <a:p>
                      <a:r>
                        <a:rPr lang="es-CO" sz="1400" dirty="0">
                          <a:latin typeface="Aptos" panose="020B0004020202020204" pitchFamily="34" charset="0"/>
                          <a:cs typeface="Arial" panose="020B0604020202020204" pitchFamily="34" charset="0"/>
                        </a:rPr>
                        <a:t>37 - </a:t>
                      </a:r>
                      <a:r>
                        <a:rPr lang="es-MX" sz="1400" dirty="0">
                          <a:latin typeface="Aptos" panose="020B0004020202020204" pitchFamily="34" charset="0"/>
                          <a:cs typeface="Arial" panose="020B0604020202020204" pitchFamily="34" charset="0"/>
                        </a:rPr>
                        <a:t>Asesoría para la desvinculación del trabajo infantil. Asesoría para el cuidado y la protección de la salud. Monitoreo de la desvinculación</a:t>
                      </a:r>
                    </a:p>
                    <a:p>
                      <a:r>
                        <a:rPr lang="es-MX" sz="1400" dirty="0">
                          <a:latin typeface="Aptos" panose="020B0004020202020204" pitchFamily="34" charset="0"/>
                          <a:cs typeface="Arial" panose="020B0604020202020204" pitchFamily="34" charset="0"/>
                        </a:rPr>
                        <a:t>Monitoreo – seguimiento del efecto</a:t>
                      </a:r>
                      <a:endParaRPr lang="es-CO" sz="1400" dirty="0">
                        <a:latin typeface="Aptos" panose="020B0004020202020204" pitchFamily="34" charset="0"/>
                        <a:cs typeface="Arial" panose="020B060402020202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CO" sz="1400" dirty="0">
                          <a:latin typeface="Aptos" panose="020B0004020202020204" pitchFamily="34" charset="0"/>
                          <a:cs typeface="Arial" panose="020B0604020202020204" pitchFamily="34" charset="0"/>
                        </a:rPr>
                        <a:t>3 seguimientos - No se generan</a:t>
                      </a:r>
                      <a:r>
                        <a:rPr lang="es-CO" sz="1400" baseline="0" dirty="0">
                          <a:latin typeface="Aptos" panose="020B0004020202020204" pitchFamily="34" charset="0"/>
                          <a:cs typeface="Arial" panose="020B0604020202020204" pitchFamily="34" charset="0"/>
                        </a:rPr>
                        <a:t> hallazgos</a:t>
                      </a:r>
                      <a:endParaRPr lang="es-CO" sz="1400" dirty="0">
                        <a:latin typeface="Aptos" panose="020B0004020202020204" pitchFamily="34" charset="0"/>
                        <a:cs typeface="Arial" panose="020B0604020202020204" pitchFamily="34" charset="0"/>
                      </a:endParaRPr>
                    </a:p>
                  </a:txBody>
                  <a:tcPr/>
                </a:tc>
                <a:tc>
                  <a:txBody>
                    <a:bodyPr/>
                    <a:lstStyle/>
                    <a:p>
                      <a:r>
                        <a:rPr lang="es-CO" sz="1400" dirty="0">
                          <a:latin typeface="Aptos" panose="020B0004020202020204" pitchFamily="34" charset="0"/>
                          <a:cs typeface="Arial" panose="020B0604020202020204" pitchFamily="34" charset="0"/>
                        </a:rPr>
                        <a:t>Seguimiento a perfil universitario 2 Trabajo social  y enfermería. </a:t>
                      </a:r>
                    </a:p>
                  </a:txBody>
                  <a:tcPr/>
                </a:tc>
                <a:extLst>
                  <a:ext uri="{0D108BD9-81ED-4DB2-BD59-A6C34878D82A}">
                    <a16:rowId xmlns:a16="http://schemas.microsoft.com/office/drawing/2014/main" val="2396365559"/>
                  </a:ext>
                </a:extLst>
              </a:tr>
              <a:tr h="370840">
                <a:tc>
                  <a:txBody>
                    <a:bodyPr/>
                    <a:lstStyle/>
                    <a:p>
                      <a:r>
                        <a:rPr lang="es-ES" sz="1400" dirty="0">
                          <a:latin typeface="Aptos" panose="020B0004020202020204" pitchFamily="34" charset="0"/>
                          <a:cs typeface="Arial" panose="020B0604020202020204" pitchFamily="34" charset="0"/>
                        </a:rPr>
                        <a:t>27 - Asesorías de promoción del cuidado de la salud con trabajadores de la economía informal en UTI</a:t>
                      </a:r>
                      <a:endParaRPr lang="es-CO" sz="1400" dirty="0">
                        <a:latin typeface="Aptos" panose="020B0004020202020204" pitchFamily="34" charset="0"/>
                        <a:cs typeface="Arial" panose="020B060402020202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CO" sz="1400" dirty="0">
                          <a:latin typeface="Aptos" panose="020B0004020202020204" pitchFamily="34" charset="0"/>
                          <a:cs typeface="Arial" panose="020B0604020202020204" pitchFamily="34" charset="0"/>
                        </a:rPr>
                        <a:t>No se generan</a:t>
                      </a:r>
                      <a:r>
                        <a:rPr lang="es-CO" sz="1400" baseline="0" dirty="0">
                          <a:latin typeface="Aptos" panose="020B0004020202020204" pitchFamily="34" charset="0"/>
                          <a:cs typeface="Arial" panose="020B0604020202020204" pitchFamily="34" charset="0"/>
                        </a:rPr>
                        <a:t> hallazgos</a:t>
                      </a:r>
                      <a:endParaRPr lang="es-CO" sz="1400" dirty="0">
                        <a:latin typeface="Aptos" panose="020B0004020202020204" pitchFamily="34" charset="0"/>
                        <a:cs typeface="Arial" panose="020B0604020202020204" pitchFamily="34" charset="0"/>
                      </a:endParaRPr>
                    </a:p>
                  </a:txBody>
                  <a:tcPr/>
                </a:tc>
                <a:tc>
                  <a:txBody>
                    <a:bodyPr/>
                    <a:lstStyle/>
                    <a:p>
                      <a:r>
                        <a:rPr lang="es-CO" sz="1400" dirty="0">
                          <a:latin typeface="Aptos" panose="020B0004020202020204" pitchFamily="34" charset="0"/>
                          <a:cs typeface="Arial" panose="020B0604020202020204" pitchFamily="34" charset="0"/>
                        </a:rPr>
                        <a:t>Seguimiento a perfil universitario 2 Enfermería. </a:t>
                      </a:r>
                    </a:p>
                  </a:txBody>
                  <a:tcPr/>
                </a:tc>
                <a:extLst>
                  <a:ext uri="{0D108BD9-81ED-4DB2-BD59-A6C34878D82A}">
                    <a16:rowId xmlns:a16="http://schemas.microsoft.com/office/drawing/2014/main" val="1191469230"/>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400" dirty="0">
                          <a:latin typeface="Aptos" panose="020B0004020202020204" pitchFamily="34" charset="0"/>
                          <a:cs typeface="Arial" panose="020B0604020202020204" pitchFamily="34" charset="0"/>
                        </a:rPr>
                        <a:t>26 - Asesorías de promoción del cuidado de la salud, gestión del riesgo la UTI y monitoreo del proceso con trabajadores de la economía informal en </a:t>
                      </a:r>
                      <a:r>
                        <a:rPr lang="es-ES" sz="1400" dirty="0" err="1">
                          <a:latin typeface="Aptos" panose="020B0004020202020204" pitchFamily="34" charset="0"/>
                          <a:cs typeface="Arial" panose="020B0604020202020204" pitchFamily="34" charset="0"/>
                        </a:rPr>
                        <a:t>uti</a:t>
                      </a:r>
                      <a:r>
                        <a:rPr lang="es-ES" sz="1400" dirty="0">
                          <a:latin typeface="Aptos" panose="020B0004020202020204" pitchFamily="34" charset="0"/>
                          <a:cs typeface="Arial" panose="020B0604020202020204" pitchFamily="34" charset="0"/>
                        </a:rPr>
                        <a:t> de mediano impacto </a:t>
                      </a:r>
                      <a:endParaRPr lang="es-CO" sz="1400" dirty="0">
                        <a:latin typeface="Aptos" panose="020B0004020202020204" pitchFamily="34" charset="0"/>
                        <a:cs typeface="Arial" panose="020B060402020202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CO" sz="1400" dirty="0">
                          <a:latin typeface="Aptos" panose="020B0004020202020204" pitchFamily="34" charset="0"/>
                          <a:cs typeface="Arial" panose="020B0604020202020204" pitchFamily="34" charset="0"/>
                        </a:rPr>
                        <a:t>No se generan</a:t>
                      </a:r>
                      <a:r>
                        <a:rPr lang="es-CO" sz="1400" baseline="0" dirty="0">
                          <a:latin typeface="Aptos" panose="020B0004020202020204" pitchFamily="34" charset="0"/>
                          <a:cs typeface="Arial" panose="020B0604020202020204" pitchFamily="34" charset="0"/>
                        </a:rPr>
                        <a:t> hallazgos</a:t>
                      </a:r>
                      <a:endParaRPr lang="es-CO" sz="1400" dirty="0">
                        <a:latin typeface="Aptos" panose="020B0004020202020204" pitchFamily="34" charset="0"/>
                        <a:cs typeface="Arial" panose="020B0604020202020204" pitchFamily="34" charset="0"/>
                      </a:endParaRPr>
                    </a:p>
                  </a:txBody>
                  <a:tcPr/>
                </a:tc>
                <a:tc>
                  <a:txBody>
                    <a:bodyPr/>
                    <a:lstStyle/>
                    <a:p>
                      <a:r>
                        <a:rPr lang="es-CO" sz="1400" dirty="0">
                          <a:latin typeface="Aptos" panose="020B0004020202020204" pitchFamily="34" charset="0"/>
                          <a:cs typeface="Arial" panose="020B0604020202020204" pitchFamily="34" charset="0"/>
                        </a:rPr>
                        <a:t>Seguimiento a perfil tecnólogo  </a:t>
                      </a:r>
                    </a:p>
                  </a:txBody>
                  <a:tcPr/>
                </a:tc>
                <a:extLst>
                  <a:ext uri="{0D108BD9-81ED-4DB2-BD59-A6C34878D82A}">
                    <a16:rowId xmlns:a16="http://schemas.microsoft.com/office/drawing/2014/main" val="3964155504"/>
                  </a:ext>
                </a:extLst>
              </a:tr>
            </a:tbl>
          </a:graphicData>
        </a:graphic>
      </p:graphicFrame>
    </p:spTree>
    <p:extLst>
      <p:ext uri="{BB962C8B-B14F-4D97-AF65-F5344CB8AC3E}">
        <p14:creationId xmlns:p14="http://schemas.microsoft.com/office/powerpoint/2010/main" val="10198169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F5AAF0-56E2-C804-5EF4-D7DAA3DE3F2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2B09DBB-7EA3-5C83-20AF-19F994DDF12A}"/>
              </a:ext>
            </a:extLst>
          </p:cNvPr>
          <p:cNvSpPr>
            <a:spLocks noGrp="1"/>
          </p:cNvSpPr>
          <p:nvPr>
            <p:ph type="title"/>
          </p:nvPr>
        </p:nvSpPr>
        <p:spPr>
          <a:xfrm>
            <a:off x="839788" y="663913"/>
            <a:ext cx="10515600" cy="519373"/>
          </a:xfrm>
        </p:spPr>
        <p:txBody>
          <a:bodyPr/>
          <a:lstStyle/>
          <a:p>
            <a:pPr algn="ctr"/>
            <a:r>
              <a:rPr lang="es-CO" dirty="0"/>
              <a:t>PLANES DE MEJORA</a:t>
            </a:r>
            <a:endParaRPr lang="en-CO" dirty="0"/>
          </a:p>
        </p:txBody>
      </p:sp>
      <p:sp>
        <p:nvSpPr>
          <p:cNvPr id="2" name="CuadroTexto 1">
            <a:extLst>
              <a:ext uri="{FF2B5EF4-FFF2-40B4-BE49-F238E27FC236}">
                <a16:creationId xmlns:a16="http://schemas.microsoft.com/office/drawing/2014/main" id="{BD503E50-FFCC-8A27-43E3-CE0E8CE97074}"/>
              </a:ext>
            </a:extLst>
          </p:cNvPr>
          <p:cNvSpPr txBox="1"/>
          <p:nvPr/>
        </p:nvSpPr>
        <p:spPr>
          <a:xfrm>
            <a:off x="839788" y="1104977"/>
            <a:ext cx="10515600" cy="2031325"/>
          </a:xfrm>
          <a:prstGeom prst="rect">
            <a:avLst/>
          </a:prstGeom>
          <a:noFill/>
        </p:spPr>
        <p:txBody>
          <a:bodyPr wrap="square" rtlCol="0">
            <a:spAutoFit/>
          </a:bodyPr>
          <a:lstStyle/>
          <a:p>
            <a:pPr algn="just"/>
            <a:endParaRPr lang="es-CO" dirty="0"/>
          </a:p>
          <a:p>
            <a:pPr algn="just"/>
            <a:r>
              <a:rPr lang="es-MX" dirty="0">
                <a:latin typeface="Arial" panose="020B0604020202020204" pitchFamily="34" charset="0"/>
                <a:cs typeface="Arial" panose="020B0604020202020204" pitchFamily="34" charset="0"/>
              </a:rPr>
              <a:t>Se hace seguimiento al plan de mejora:</a:t>
            </a:r>
          </a:p>
          <a:p>
            <a:pPr marL="285750" indent="-285750" algn="just">
              <a:buFont typeface="Arial" panose="020B0604020202020204" pitchFamily="34" charset="0"/>
              <a:buChar char="•"/>
            </a:pPr>
            <a:endParaRPr lang="es-MX" dirty="0">
              <a:latin typeface="Arial" panose="020B0604020202020204" pitchFamily="34" charset="0"/>
              <a:cs typeface="Arial" panose="020B0604020202020204" pitchFamily="34" charset="0"/>
            </a:endParaRPr>
          </a:p>
          <a:p>
            <a:pPr marL="285750" indent="-285750" algn="just">
              <a:buFont typeface="Arial" panose="020B0604020202020204" pitchFamily="34" charset="0"/>
              <a:buChar char="•"/>
            </a:pPr>
            <a:r>
              <a:rPr lang="es-MX" dirty="0">
                <a:latin typeface="Arial" panose="020B0604020202020204" pitchFamily="34" charset="0"/>
                <a:cs typeface="Arial" panose="020B0604020202020204" pitchFamily="34" charset="0"/>
              </a:rPr>
              <a:t>Donde se cumple con las actividades y fechas propuestas con resultados positivos a los profesionales objeto del plan; este continua abierto.</a:t>
            </a:r>
            <a:endParaRPr lang="es-CO" dirty="0">
              <a:latin typeface="Arial" panose="020B0604020202020204" pitchFamily="34" charset="0"/>
              <a:cs typeface="Arial" panose="020B0604020202020204" pitchFamily="34" charset="0"/>
            </a:endParaRPr>
          </a:p>
          <a:p>
            <a:pPr algn="just"/>
            <a:endParaRPr lang="es-CO" dirty="0"/>
          </a:p>
          <a:p>
            <a:pPr algn="just"/>
            <a:endParaRPr lang="es-CO" dirty="0"/>
          </a:p>
        </p:txBody>
      </p:sp>
    </p:spTree>
    <p:extLst>
      <p:ext uri="{BB962C8B-B14F-4D97-AF65-F5344CB8AC3E}">
        <p14:creationId xmlns:p14="http://schemas.microsoft.com/office/powerpoint/2010/main" val="14223041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F5AAF0-56E2-C804-5EF4-D7DAA3DE3F2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2B09DBB-7EA3-5C83-20AF-19F994DDF12A}"/>
              </a:ext>
            </a:extLst>
          </p:cNvPr>
          <p:cNvSpPr>
            <a:spLocks noGrp="1"/>
          </p:cNvSpPr>
          <p:nvPr>
            <p:ph type="title"/>
          </p:nvPr>
        </p:nvSpPr>
        <p:spPr>
          <a:xfrm>
            <a:off x="839788" y="663913"/>
            <a:ext cx="10515600" cy="519373"/>
          </a:xfrm>
        </p:spPr>
        <p:txBody>
          <a:bodyPr/>
          <a:lstStyle/>
          <a:p>
            <a:pPr algn="ctr"/>
            <a:r>
              <a:rPr lang="es-CO" dirty="0"/>
              <a:t>ASPECTOS RELEVANTES Y/O SUGERENCIAS TÉCNICAS</a:t>
            </a:r>
            <a:endParaRPr lang="en-CO" dirty="0"/>
          </a:p>
        </p:txBody>
      </p:sp>
      <p:sp>
        <p:nvSpPr>
          <p:cNvPr id="2" name="CuadroTexto 1">
            <a:extLst>
              <a:ext uri="{FF2B5EF4-FFF2-40B4-BE49-F238E27FC236}">
                <a16:creationId xmlns:a16="http://schemas.microsoft.com/office/drawing/2014/main" id="{BD503E50-FFCC-8A27-43E3-CE0E8CE97074}"/>
              </a:ext>
            </a:extLst>
          </p:cNvPr>
          <p:cNvSpPr txBox="1"/>
          <p:nvPr/>
        </p:nvSpPr>
        <p:spPr>
          <a:xfrm>
            <a:off x="838200" y="1545244"/>
            <a:ext cx="10515600" cy="4093428"/>
          </a:xfrm>
          <a:prstGeom prst="rect">
            <a:avLst/>
          </a:prstGeom>
          <a:noFill/>
        </p:spPr>
        <p:txBody>
          <a:bodyPr wrap="square" rtlCol="0">
            <a:spAutoFit/>
          </a:bodyPr>
          <a:lstStyle/>
          <a:p>
            <a:pPr algn="just"/>
            <a:endParaRPr lang="es-CO" sz="2000" dirty="0">
              <a:latin typeface="Arial" panose="020B0604020202020204" pitchFamily="34" charset="0"/>
              <a:cs typeface="Arial" panose="020B0604020202020204" pitchFamily="34" charset="0"/>
            </a:endParaRPr>
          </a:p>
          <a:p>
            <a:pPr marL="285750" indent="-285750" algn="just">
              <a:buFont typeface="Arial" panose="020B0604020202020204" pitchFamily="34" charset="0"/>
              <a:buChar char="•"/>
            </a:pPr>
            <a:r>
              <a:rPr lang="es-CO" sz="2000" dirty="0">
                <a:latin typeface="Arial" panose="020B0604020202020204" pitchFamily="34" charset="0"/>
                <a:cs typeface="Arial" panose="020B0604020202020204" pitchFamily="34" charset="0"/>
              </a:rPr>
              <a:t>Se agradece la organización y disposición por parte del equipo para llevar a cabo el proceso de seguimiento</a:t>
            </a:r>
          </a:p>
          <a:p>
            <a:pPr marL="285750" indent="-285750" algn="just">
              <a:buFont typeface="Arial" panose="020B0604020202020204" pitchFamily="34" charset="0"/>
              <a:buChar char="•"/>
            </a:pPr>
            <a:endParaRPr lang="es-CO" sz="2000" dirty="0">
              <a:latin typeface="Arial" panose="020B0604020202020204" pitchFamily="34" charset="0"/>
              <a:cs typeface="Arial" panose="020B0604020202020204" pitchFamily="34" charset="0"/>
            </a:endParaRPr>
          </a:p>
          <a:p>
            <a:pPr marL="285750" indent="-285750" algn="just">
              <a:buFont typeface="Arial" panose="020B0604020202020204" pitchFamily="34" charset="0"/>
              <a:buChar char="•"/>
            </a:pPr>
            <a:r>
              <a:rPr lang="es-ES" sz="2000" dirty="0">
                <a:latin typeface="Arial" panose="020B0604020202020204" pitchFamily="34" charset="0"/>
                <a:cs typeface="Arial" panose="020B0604020202020204" pitchFamily="34" charset="0"/>
              </a:rPr>
              <a:t>Se deja recomendación para fortalecer el diligenciamiento de las fichas de sesiones colectivas implementados en las actividades del entorno cuidador laboral. </a:t>
            </a:r>
            <a:endParaRPr lang="es-CO" sz="2000" dirty="0">
              <a:latin typeface="Arial" panose="020B0604020202020204" pitchFamily="34" charset="0"/>
              <a:cs typeface="Arial" panose="020B0604020202020204" pitchFamily="34" charset="0"/>
            </a:endParaRPr>
          </a:p>
          <a:p>
            <a:pPr marL="285750" indent="-285750" algn="just">
              <a:buFont typeface="Arial" panose="020B0604020202020204" pitchFamily="34" charset="0"/>
              <a:buChar char="•"/>
            </a:pPr>
            <a:endParaRPr lang="es-CO" sz="2000" dirty="0">
              <a:latin typeface="Arial" panose="020B0604020202020204" pitchFamily="34" charset="0"/>
              <a:cs typeface="Arial" panose="020B0604020202020204" pitchFamily="34" charset="0"/>
            </a:endParaRPr>
          </a:p>
          <a:p>
            <a:pPr marL="285750" indent="-285750" algn="just">
              <a:buFont typeface="Arial" panose="020B0604020202020204" pitchFamily="34" charset="0"/>
              <a:buChar char="•"/>
            </a:pPr>
            <a:r>
              <a:rPr lang="es-ES" sz="2000" dirty="0">
                <a:latin typeface="Arial" panose="020B0604020202020204" pitchFamily="34" charset="0"/>
                <a:cs typeface="Arial" panose="020B0604020202020204" pitchFamily="34" charset="0"/>
              </a:rPr>
              <a:t>En los productos de </a:t>
            </a:r>
            <a:r>
              <a:rPr lang="es-ES" sz="2000" dirty="0" err="1">
                <a:latin typeface="Arial" panose="020B0604020202020204" pitchFamily="34" charset="0"/>
                <a:cs typeface="Arial" panose="020B0604020202020204" pitchFamily="34" charset="0"/>
              </a:rPr>
              <a:t>UTIs</a:t>
            </a:r>
            <a:r>
              <a:rPr lang="es-ES" sz="2000" dirty="0">
                <a:latin typeface="Arial" panose="020B0604020202020204" pitchFamily="34" charset="0"/>
                <a:cs typeface="Arial" panose="020B0604020202020204" pitchFamily="34" charset="0"/>
              </a:rPr>
              <a:t> en las hojas de observaciones donde ellos amplían la información se coloque la fecha de intervención para saber el momento en el que se realiza, que se documente cuando no están todos los trabajadores en los monitoreos por qué no se realiza el monitoreo con ellos y lo de vacunación porque se les estaba olvidando registrarlo</a:t>
            </a:r>
            <a:endParaRPr lang="es-CO" sz="2000" dirty="0">
              <a:latin typeface="Arial" panose="020B0604020202020204" pitchFamily="34" charset="0"/>
              <a:cs typeface="Arial" panose="020B0604020202020204" pitchFamily="34" charset="0"/>
            </a:endParaRPr>
          </a:p>
          <a:p>
            <a:pPr algn="just"/>
            <a:endParaRPr lang="es-CO"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225105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90DAE1-9E61-1174-9CFC-676B320EAE74}"/>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79C34B3-4164-323E-643E-4E511A6507EA}"/>
              </a:ext>
            </a:extLst>
          </p:cNvPr>
          <p:cNvSpPr>
            <a:spLocks noGrp="1"/>
          </p:cNvSpPr>
          <p:nvPr>
            <p:ph type="title"/>
          </p:nvPr>
        </p:nvSpPr>
        <p:spPr>
          <a:xfrm>
            <a:off x="839788" y="663913"/>
            <a:ext cx="10515600" cy="519373"/>
          </a:xfrm>
        </p:spPr>
        <p:txBody>
          <a:bodyPr/>
          <a:lstStyle/>
          <a:p>
            <a:pPr algn="ctr"/>
            <a:r>
              <a:rPr lang="es-CO" dirty="0"/>
              <a:t>ASPECTOS RELEVANTES Y/O SUGERENCIAS TÉCNICAS</a:t>
            </a:r>
            <a:endParaRPr lang="en-CO" dirty="0"/>
          </a:p>
        </p:txBody>
      </p:sp>
      <p:sp>
        <p:nvSpPr>
          <p:cNvPr id="2" name="CuadroTexto 1">
            <a:extLst>
              <a:ext uri="{FF2B5EF4-FFF2-40B4-BE49-F238E27FC236}">
                <a16:creationId xmlns:a16="http://schemas.microsoft.com/office/drawing/2014/main" id="{D0CBCA89-3E0D-B19D-721F-D5C621C1E50B}"/>
              </a:ext>
            </a:extLst>
          </p:cNvPr>
          <p:cNvSpPr txBox="1"/>
          <p:nvPr/>
        </p:nvSpPr>
        <p:spPr>
          <a:xfrm>
            <a:off x="839788" y="1183286"/>
            <a:ext cx="10515600" cy="5078313"/>
          </a:xfrm>
          <a:prstGeom prst="rect">
            <a:avLst/>
          </a:prstGeom>
          <a:noFill/>
        </p:spPr>
        <p:txBody>
          <a:bodyPr wrap="square" rtlCol="0">
            <a:spAutoFit/>
          </a:bodyPr>
          <a:lstStyle/>
          <a:p>
            <a:pPr algn="just"/>
            <a:endParaRPr lang="es-CO" sz="1600" dirty="0">
              <a:latin typeface="Arial" panose="020B0604020202020204" pitchFamily="34" charset="0"/>
              <a:cs typeface="Arial" panose="020B0604020202020204" pitchFamily="34" charset="0"/>
            </a:endParaRPr>
          </a:p>
          <a:p>
            <a:pPr marL="285750" indent="-285750" algn="just">
              <a:buFont typeface="Arial" panose="020B0604020202020204" pitchFamily="34" charset="0"/>
              <a:buChar char="•"/>
            </a:pPr>
            <a:r>
              <a:rPr lang="es-ES" sz="1600" dirty="0">
                <a:latin typeface="Arial" panose="020B0604020202020204" pitchFamily="34" charset="0"/>
                <a:cs typeface="Arial" panose="020B0604020202020204" pitchFamily="34" charset="0"/>
              </a:rPr>
              <a:t>Para el producto 35 - Plan de cuidado para la salud de los trabajadores informales en UTI de ruralidad cercana, se identifica que dentro del proceso de caracterización se refiere en varias UTIS que existe exposición a agroquímicos y desconocimiento de gestión de residuos, sin embargo, no se está realizando el reporte a VSA como lo indica el lineamiento del convenio, al indagar el motivo la Subred indica que se realizó la consulta con la línea de VSA quienes manifiestan que para este convenio no cuentan con equipo para esta vigilancia en ruralidad cercana, se recomienda indagar con nivel central la oportunidad de fortalecer esta actividad por parte de los dos componentes.</a:t>
            </a:r>
          </a:p>
          <a:p>
            <a:pPr marL="285750" indent="-285750" algn="just">
              <a:buFont typeface="Arial" panose="020B0604020202020204" pitchFamily="34" charset="0"/>
              <a:buChar char="•"/>
            </a:pPr>
            <a:endParaRPr lang="es-ES" sz="1600" dirty="0">
              <a:latin typeface="Arial" panose="020B0604020202020204" pitchFamily="34" charset="0"/>
              <a:cs typeface="Arial" panose="020B0604020202020204" pitchFamily="34" charset="0"/>
            </a:endParaRPr>
          </a:p>
          <a:p>
            <a:pPr marL="285750" indent="-285750" algn="just">
              <a:buFont typeface="Arial" panose="020B0604020202020204" pitchFamily="34" charset="0"/>
              <a:buChar char="•"/>
            </a:pPr>
            <a:r>
              <a:rPr lang="es-ES" sz="1600" dirty="0">
                <a:latin typeface="Arial" panose="020B0604020202020204" pitchFamily="34" charset="0"/>
                <a:cs typeface="Arial" panose="020B0604020202020204" pitchFamily="34" charset="0"/>
              </a:rPr>
              <a:t>Para el producto 40 – Tu bar tu responsabilidad, se evidencia que el formato de sesiones colectivas que se está implementando permite ingresar trabajadores en el momento de la caracterización y continuar diligenciando cada uno de los momentos en donde participa el o los trabajadores, sin embargo, a partir del momento 2 la ficha de sesiones colectivas no permite ingresar nuevos trabajadores a la base puesto que GESI necesita la fecha de la sesión anterior para que el sistema permita dicho ingreso, motivo por el cual la información se está ingresando con el direccionamiento otorgado por GESI pero se hace necesario elevar la consulta a las referentes de nivel central de este producto, para determinar cuál es la directriz en la utilización de este formato para este producto teniendo en cuenta que el instructivo no da claridad frente a esta situación evidenciada.</a:t>
            </a:r>
            <a:endParaRPr lang="es-CO" sz="1600" dirty="0">
              <a:latin typeface="Arial" panose="020B0604020202020204" pitchFamily="34" charset="0"/>
              <a:cs typeface="Arial" panose="020B0604020202020204" pitchFamily="34" charset="0"/>
            </a:endParaRPr>
          </a:p>
          <a:p>
            <a:pPr algn="just"/>
            <a:endParaRPr lang="es-CO" sz="1600" dirty="0">
              <a:latin typeface="Arial" panose="020B0604020202020204" pitchFamily="34" charset="0"/>
              <a:cs typeface="Arial" panose="020B0604020202020204" pitchFamily="34" charset="0"/>
            </a:endParaRPr>
          </a:p>
          <a:p>
            <a:pPr algn="just"/>
            <a:endParaRPr lang="es-CO"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031710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3C8D40-232C-C106-D53B-13D20DFA5FAA}"/>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3570D1B8-F331-AA81-1991-F80BBC261882}"/>
              </a:ext>
            </a:extLst>
          </p:cNvPr>
          <p:cNvSpPr>
            <a:spLocks noGrp="1"/>
          </p:cNvSpPr>
          <p:nvPr>
            <p:ph type="body" idx="1"/>
          </p:nvPr>
        </p:nvSpPr>
        <p:spPr>
          <a:xfrm>
            <a:off x="2597922" y="2106298"/>
            <a:ext cx="1668463" cy="2406236"/>
          </a:xfrm>
        </p:spPr>
        <p:txBody>
          <a:bodyPr/>
          <a:lstStyle/>
          <a:p>
            <a:r>
              <a:rPr lang="es-CO" dirty="0"/>
              <a:t>4</a:t>
            </a:r>
            <a:endParaRPr lang="en-CO" dirty="0"/>
          </a:p>
        </p:txBody>
      </p:sp>
      <p:sp>
        <p:nvSpPr>
          <p:cNvPr id="3" name="Title 2">
            <a:extLst>
              <a:ext uri="{FF2B5EF4-FFF2-40B4-BE49-F238E27FC236}">
                <a16:creationId xmlns:a16="http://schemas.microsoft.com/office/drawing/2014/main" id="{B7EB1E17-91B6-C18D-440C-FC6F6BC8A313}"/>
              </a:ext>
            </a:extLst>
          </p:cNvPr>
          <p:cNvSpPr>
            <a:spLocks noGrp="1"/>
          </p:cNvSpPr>
          <p:nvPr>
            <p:ph type="title"/>
          </p:nvPr>
        </p:nvSpPr>
        <p:spPr/>
        <p:txBody>
          <a:bodyPr/>
          <a:lstStyle/>
          <a:p>
            <a:r>
              <a:rPr lang="es-CO" dirty="0"/>
              <a:t>SUBRED CENTRO ORIENTE</a:t>
            </a:r>
            <a:endParaRPr lang="en-CO" dirty="0"/>
          </a:p>
        </p:txBody>
      </p:sp>
    </p:spTree>
    <p:extLst>
      <p:ext uri="{BB962C8B-B14F-4D97-AF65-F5344CB8AC3E}">
        <p14:creationId xmlns:p14="http://schemas.microsoft.com/office/powerpoint/2010/main" val="56765735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3B5466-7D58-086B-C865-540213921DC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EA40D1-450A-901A-5BD6-3412A3908837}"/>
              </a:ext>
            </a:extLst>
          </p:cNvPr>
          <p:cNvSpPr>
            <a:spLocks noGrp="1"/>
          </p:cNvSpPr>
          <p:nvPr>
            <p:ph type="title"/>
          </p:nvPr>
        </p:nvSpPr>
        <p:spPr>
          <a:xfrm>
            <a:off x="809624" y="324939"/>
            <a:ext cx="10515600" cy="426848"/>
          </a:xfrm>
        </p:spPr>
        <p:txBody>
          <a:bodyPr/>
          <a:lstStyle/>
          <a:p>
            <a:r>
              <a:rPr lang="es-CO" sz="2400" dirty="0"/>
              <a:t>MUESTREO – SEGUIMIENTO RETROSPECTIVO – SUBRED CENTRO ORIENTE</a:t>
            </a:r>
            <a:endParaRPr lang="en-CO" sz="2400" dirty="0"/>
          </a:p>
        </p:txBody>
      </p:sp>
      <p:graphicFrame>
        <p:nvGraphicFramePr>
          <p:cNvPr id="4" name="Tabla 3">
            <a:extLst>
              <a:ext uri="{FF2B5EF4-FFF2-40B4-BE49-F238E27FC236}">
                <a16:creationId xmlns:a16="http://schemas.microsoft.com/office/drawing/2014/main" id="{5E34D85E-2939-AA9C-23EF-5F683E3D48BC}"/>
              </a:ext>
            </a:extLst>
          </p:cNvPr>
          <p:cNvGraphicFramePr>
            <a:graphicFrameLocks noGrp="1"/>
          </p:cNvGraphicFramePr>
          <p:nvPr/>
        </p:nvGraphicFramePr>
        <p:xfrm>
          <a:off x="1114096" y="893380"/>
          <a:ext cx="9816662" cy="5231783"/>
        </p:xfrm>
        <a:graphic>
          <a:graphicData uri="http://schemas.openxmlformats.org/drawingml/2006/table">
            <a:tbl>
              <a:tblPr/>
              <a:tblGrid>
                <a:gridCol w="2871541">
                  <a:extLst>
                    <a:ext uri="{9D8B030D-6E8A-4147-A177-3AD203B41FA5}">
                      <a16:colId xmlns:a16="http://schemas.microsoft.com/office/drawing/2014/main" val="1160721511"/>
                    </a:ext>
                  </a:extLst>
                </a:gridCol>
                <a:gridCol w="1702891">
                  <a:extLst>
                    <a:ext uri="{9D8B030D-6E8A-4147-A177-3AD203B41FA5}">
                      <a16:colId xmlns:a16="http://schemas.microsoft.com/office/drawing/2014/main" val="3570103755"/>
                    </a:ext>
                  </a:extLst>
                </a:gridCol>
                <a:gridCol w="1168650">
                  <a:extLst>
                    <a:ext uri="{9D8B030D-6E8A-4147-A177-3AD203B41FA5}">
                      <a16:colId xmlns:a16="http://schemas.microsoft.com/office/drawing/2014/main" val="3928183991"/>
                    </a:ext>
                  </a:extLst>
                </a:gridCol>
                <a:gridCol w="2187044">
                  <a:extLst>
                    <a:ext uri="{9D8B030D-6E8A-4147-A177-3AD203B41FA5}">
                      <a16:colId xmlns:a16="http://schemas.microsoft.com/office/drawing/2014/main" val="1106619523"/>
                    </a:ext>
                  </a:extLst>
                </a:gridCol>
                <a:gridCol w="1886536">
                  <a:extLst>
                    <a:ext uri="{9D8B030D-6E8A-4147-A177-3AD203B41FA5}">
                      <a16:colId xmlns:a16="http://schemas.microsoft.com/office/drawing/2014/main" val="131419380"/>
                    </a:ext>
                  </a:extLst>
                </a:gridCol>
              </a:tblGrid>
              <a:tr h="494793">
                <a:tc>
                  <a:txBody>
                    <a:bodyPr/>
                    <a:lstStyle/>
                    <a:p>
                      <a:pPr algn="ctr" rtl="0" fontAlgn="ctr">
                        <a:buNone/>
                      </a:pPr>
                      <a:r>
                        <a:rPr lang="es-CO" sz="1050" b="1" i="0" u="none" strike="noStrike" dirty="0">
                          <a:solidFill>
                            <a:srgbClr val="333333"/>
                          </a:solidFill>
                          <a:effectLst>
                            <a:outerShdw blurRad="50800" dist="38100" algn="tr" rotWithShape="0">
                              <a:prstClr val="black">
                                <a:alpha val="40000"/>
                              </a:prstClr>
                            </a:outerShdw>
                          </a:effectLst>
                          <a:latin typeface="Aptos" panose="020B0004020202020204" pitchFamily="34" charset="0"/>
                        </a:rPr>
                        <a:t>PRODUCTO</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0C0E3"/>
                    </a:solidFill>
                  </a:tcPr>
                </a:tc>
                <a:tc>
                  <a:txBody>
                    <a:bodyPr/>
                    <a:lstStyle/>
                    <a:p>
                      <a:pPr algn="ctr" rtl="0" fontAlgn="ctr">
                        <a:buNone/>
                      </a:pPr>
                      <a:r>
                        <a:rPr lang="es-ES" sz="1050" b="1" i="0" u="none" strike="noStrike">
                          <a:solidFill>
                            <a:srgbClr val="333333"/>
                          </a:solidFill>
                          <a:effectLst>
                            <a:outerShdw blurRad="50800" dist="38100" algn="tr" rotWithShape="0">
                              <a:prstClr val="black">
                                <a:alpha val="40000"/>
                              </a:prstClr>
                            </a:outerShdw>
                          </a:effectLst>
                          <a:latin typeface="Aptos" panose="020B0004020202020204" pitchFamily="34" charset="0"/>
                        </a:rPr>
                        <a:t>Meta Ejecutada Informe Gestión 1 de abril al 31 de mayo 2025    </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0C0E3"/>
                    </a:solidFill>
                  </a:tcPr>
                </a:tc>
                <a:tc>
                  <a:txBody>
                    <a:bodyPr/>
                    <a:lstStyle/>
                    <a:p>
                      <a:pPr algn="ctr" rtl="0" fontAlgn="ctr">
                        <a:buNone/>
                      </a:pPr>
                      <a:r>
                        <a:rPr lang="es-CO" sz="1050" b="1" i="0" u="none" strike="noStrike">
                          <a:solidFill>
                            <a:srgbClr val="333333"/>
                          </a:solidFill>
                          <a:effectLst>
                            <a:outerShdw blurRad="50800" dist="38100" algn="tr" rotWithShape="0">
                              <a:prstClr val="black">
                                <a:alpha val="40000"/>
                              </a:prstClr>
                            </a:outerShdw>
                          </a:effectLst>
                          <a:latin typeface="Aptos" panose="020B0004020202020204" pitchFamily="34" charset="0"/>
                        </a:rPr>
                        <a:t>TOTAL MUESTRA</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0C0E3"/>
                    </a:solidFill>
                  </a:tcPr>
                </a:tc>
                <a:tc>
                  <a:txBody>
                    <a:bodyPr/>
                    <a:lstStyle/>
                    <a:p>
                      <a:pPr algn="ctr" rtl="0" fontAlgn="ctr">
                        <a:buNone/>
                      </a:pPr>
                      <a:r>
                        <a:rPr lang="es-ES" sz="1050" b="1" i="0" u="none" strike="noStrike">
                          <a:solidFill>
                            <a:srgbClr val="333333"/>
                          </a:solidFill>
                          <a:effectLst>
                            <a:outerShdw blurRad="50800" dist="38100" algn="tr" rotWithShape="0">
                              <a:prstClr val="black">
                                <a:alpha val="40000"/>
                              </a:prstClr>
                            </a:outerShdw>
                          </a:effectLst>
                          <a:latin typeface="Aptos" panose="020B0004020202020204" pitchFamily="34" charset="0"/>
                        </a:rPr>
                        <a:t>META AFECTADA POR LA GLOSA</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0C0E3"/>
                    </a:solidFill>
                  </a:tcPr>
                </a:tc>
                <a:tc>
                  <a:txBody>
                    <a:bodyPr/>
                    <a:lstStyle/>
                    <a:p>
                      <a:pPr algn="ctr" rtl="0" fontAlgn="ctr">
                        <a:buNone/>
                      </a:pPr>
                      <a:r>
                        <a:rPr lang="es-CO" sz="1050" b="1" i="0" u="none" strike="noStrike">
                          <a:solidFill>
                            <a:srgbClr val="333333"/>
                          </a:solidFill>
                          <a:effectLst>
                            <a:outerShdw blurRad="50800" dist="38100" algn="tr" rotWithShape="0">
                              <a:prstClr val="black">
                                <a:alpha val="40000"/>
                              </a:prstClr>
                            </a:outerShdw>
                          </a:effectLst>
                          <a:latin typeface="Aptos" panose="020B0004020202020204" pitchFamily="34" charset="0"/>
                        </a:rPr>
                        <a:t>PERIODO</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0C0E3"/>
                    </a:solidFill>
                  </a:tcPr>
                </a:tc>
                <a:extLst>
                  <a:ext uri="{0D108BD9-81ED-4DB2-BD59-A6C34878D82A}">
                    <a16:rowId xmlns:a16="http://schemas.microsoft.com/office/drawing/2014/main" val="2662439561"/>
                  </a:ext>
                </a:extLst>
              </a:tr>
              <a:tr h="505550">
                <a:tc>
                  <a:txBody>
                    <a:bodyPr/>
                    <a:lstStyle/>
                    <a:p>
                      <a:pPr algn="ctr" rtl="0" fontAlgn="ctr">
                        <a:buNone/>
                      </a:pPr>
                      <a:r>
                        <a:rPr lang="es-ES" sz="1050" b="0" i="0" u="none" strike="noStrike">
                          <a:solidFill>
                            <a:srgbClr val="333333"/>
                          </a:solidFill>
                          <a:effectLst/>
                          <a:latin typeface="Aptos" panose="020B0004020202020204" pitchFamily="34" charset="0"/>
                        </a:rPr>
                        <a:t>25 -Caracterización de las condiciones de salud y trabajo para la concertación de planes en UTI con trabajadores informales   </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50" b="0" i="0" u="none" strike="noStrike">
                          <a:solidFill>
                            <a:srgbClr val="333333"/>
                          </a:solidFill>
                          <a:effectLst/>
                          <a:latin typeface="Aptos" panose="020B0004020202020204" pitchFamily="34" charset="0"/>
                        </a:rPr>
                        <a:t>390</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50" b="0" i="0" u="none" strike="noStrike">
                          <a:solidFill>
                            <a:srgbClr val="333333"/>
                          </a:solidFill>
                          <a:effectLst/>
                          <a:latin typeface="Aptos" panose="020B0004020202020204" pitchFamily="34" charset="0"/>
                        </a:rPr>
                        <a:t>195</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50" b="0" i="0" u="none" strike="noStrike">
                          <a:solidFill>
                            <a:srgbClr val="333333"/>
                          </a:solidFill>
                          <a:effectLst/>
                          <a:latin typeface="Aptos" panose="020B0004020202020204" pitchFamily="34" charset="0"/>
                        </a:rPr>
                        <a:t>0</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50" b="0" i="0" u="none" strike="noStrike">
                          <a:solidFill>
                            <a:srgbClr val="333333"/>
                          </a:solidFill>
                          <a:effectLst/>
                          <a:latin typeface="Aptos" panose="020B0004020202020204" pitchFamily="34" charset="0"/>
                        </a:rPr>
                        <a:t>NA</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extLst>
                  <a:ext uri="{0D108BD9-81ED-4DB2-BD59-A6C34878D82A}">
                    <a16:rowId xmlns:a16="http://schemas.microsoft.com/office/drawing/2014/main" val="3827399822"/>
                  </a:ext>
                </a:extLst>
              </a:tr>
              <a:tr h="699989">
                <a:tc>
                  <a:txBody>
                    <a:bodyPr/>
                    <a:lstStyle/>
                    <a:p>
                      <a:pPr algn="ctr" rtl="0" fontAlgn="ctr">
                        <a:buNone/>
                      </a:pPr>
                      <a:r>
                        <a:rPr lang="es-ES" sz="1050" b="0" i="0" u="none" strike="noStrike">
                          <a:solidFill>
                            <a:srgbClr val="333333"/>
                          </a:solidFill>
                          <a:effectLst/>
                          <a:latin typeface="Aptos" panose="020B0004020202020204" pitchFamily="34" charset="0"/>
                        </a:rPr>
                        <a:t>26 - Asesorías de promoción del cuidado de la salud, gestión del riesgo la UTI y monitoreo del proceso con trabajadores de la economía informal en uti de mediano impacto </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50" b="0" i="0" u="none" strike="noStrike">
                          <a:solidFill>
                            <a:srgbClr val="333333"/>
                          </a:solidFill>
                          <a:effectLst/>
                          <a:latin typeface="Aptos" panose="020B0004020202020204" pitchFamily="34" charset="0"/>
                        </a:rPr>
                        <a:t>1.040</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50" b="0" i="0" u="none" strike="noStrike">
                          <a:solidFill>
                            <a:srgbClr val="333333"/>
                          </a:solidFill>
                          <a:effectLst/>
                          <a:latin typeface="Aptos" panose="020B0004020202020204" pitchFamily="34" charset="0"/>
                        </a:rPr>
                        <a:t>282</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50" b="0" i="0" u="none" strike="noStrike">
                          <a:solidFill>
                            <a:srgbClr val="333333"/>
                          </a:solidFill>
                          <a:effectLst/>
                          <a:latin typeface="Aptos" panose="020B0004020202020204" pitchFamily="34" charset="0"/>
                        </a:rPr>
                        <a:t>1</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ES" sz="1050" b="0" i="0" u="none" strike="noStrike">
                          <a:solidFill>
                            <a:srgbClr val="333333"/>
                          </a:solidFill>
                          <a:effectLst/>
                          <a:latin typeface="Aptos" panose="020B0004020202020204" pitchFamily="34" charset="0"/>
                        </a:rPr>
                        <a:t>Abril 2025 1</a:t>
                      </a:r>
                      <a:br>
                        <a:rPr lang="es-ES" sz="1050" b="0" i="0" u="none" strike="noStrike">
                          <a:solidFill>
                            <a:srgbClr val="333333"/>
                          </a:solidFill>
                          <a:effectLst/>
                          <a:latin typeface="Aptos" panose="020B0004020202020204" pitchFamily="34" charset="0"/>
                        </a:rPr>
                      </a:br>
                      <a:r>
                        <a:rPr lang="es-ES" sz="1050" b="0" i="0" u="none" strike="noStrike">
                          <a:solidFill>
                            <a:srgbClr val="333333"/>
                          </a:solidFill>
                          <a:effectLst/>
                          <a:latin typeface="Aptos" panose="020B0004020202020204" pitchFamily="34" charset="0"/>
                        </a:rPr>
                        <a:t>Mayo 2025 0</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39762823"/>
                  </a:ext>
                </a:extLst>
              </a:tr>
              <a:tr h="468453">
                <a:tc>
                  <a:txBody>
                    <a:bodyPr/>
                    <a:lstStyle/>
                    <a:p>
                      <a:pPr algn="ctr" rtl="0" fontAlgn="ctr">
                        <a:buNone/>
                      </a:pPr>
                      <a:r>
                        <a:rPr lang="es-ES" sz="1050" b="0" i="0" u="none" strike="noStrike">
                          <a:solidFill>
                            <a:srgbClr val="333333"/>
                          </a:solidFill>
                          <a:effectLst/>
                          <a:latin typeface="Aptos" panose="020B0004020202020204" pitchFamily="34" charset="0"/>
                        </a:rPr>
                        <a:t>27 - Asesorías de promoción del cuidado de la salud con trabajadores de la economía informal en UTI</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50" b="0" i="0" u="none" strike="noStrike">
                          <a:solidFill>
                            <a:srgbClr val="333333"/>
                          </a:solidFill>
                          <a:effectLst/>
                          <a:latin typeface="Aptos" panose="020B0004020202020204" pitchFamily="34" charset="0"/>
                        </a:rPr>
                        <a:t>430</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50" b="0" i="0" u="none" strike="noStrike">
                          <a:solidFill>
                            <a:srgbClr val="333333"/>
                          </a:solidFill>
                          <a:effectLst/>
                          <a:latin typeface="Aptos" panose="020B0004020202020204" pitchFamily="34" charset="0"/>
                        </a:rPr>
                        <a:t>204</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50" b="0" i="0" u="none" strike="noStrike">
                          <a:solidFill>
                            <a:srgbClr val="333333"/>
                          </a:solidFill>
                          <a:effectLst/>
                          <a:latin typeface="Aptos" panose="020B0004020202020204" pitchFamily="34" charset="0"/>
                        </a:rPr>
                        <a:t>0</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50" b="0" i="0" u="none" strike="noStrike">
                          <a:solidFill>
                            <a:srgbClr val="333333"/>
                          </a:solidFill>
                          <a:effectLst/>
                          <a:latin typeface="Aptos" panose="020B0004020202020204" pitchFamily="34" charset="0"/>
                        </a:rPr>
                        <a:t>NA</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extLst>
                  <a:ext uri="{0D108BD9-81ED-4DB2-BD59-A6C34878D82A}">
                    <a16:rowId xmlns:a16="http://schemas.microsoft.com/office/drawing/2014/main" val="3327528068"/>
                  </a:ext>
                </a:extLst>
              </a:tr>
              <a:tr h="742190">
                <a:tc>
                  <a:txBody>
                    <a:bodyPr/>
                    <a:lstStyle/>
                    <a:p>
                      <a:pPr algn="ctr" rtl="0" fontAlgn="ctr">
                        <a:buNone/>
                      </a:pPr>
                      <a:r>
                        <a:rPr lang="es-ES" sz="1050" b="0" i="0" u="none" strike="noStrike">
                          <a:solidFill>
                            <a:srgbClr val="333333"/>
                          </a:solidFill>
                          <a:effectLst/>
                          <a:latin typeface="Aptos" panose="020B0004020202020204" pitchFamily="34" charset="0"/>
                        </a:rPr>
                        <a:t>28 - Asesorías de promoción del cuidado de la salud, gestión del riesgo de la UTI y monitoreo del proceso con trabajadores de la economía informal en UTI de alto impacto </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50" b="0" i="0" u="none" strike="noStrike">
                          <a:solidFill>
                            <a:srgbClr val="333333"/>
                          </a:solidFill>
                          <a:effectLst/>
                          <a:latin typeface="Aptos" panose="020B0004020202020204" pitchFamily="34" charset="0"/>
                        </a:rPr>
                        <a:t>310</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50" b="0" i="0" u="none" strike="noStrike">
                          <a:solidFill>
                            <a:srgbClr val="333333"/>
                          </a:solidFill>
                          <a:effectLst/>
                          <a:latin typeface="Aptos" panose="020B0004020202020204" pitchFamily="34" charset="0"/>
                        </a:rPr>
                        <a:t>173</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50" b="0" i="0" u="none" strike="noStrike">
                          <a:solidFill>
                            <a:srgbClr val="333333"/>
                          </a:solidFill>
                          <a:effectLst/>
                          <a:latin typeface="Aptos" panose="020B0004020202020204" pitchFamily="34" charset="0"/>
                        </a:rPr>
                        <a:t>0</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50" b="0" i="0" u="none" strike="noStrike">
                          <a:solidFill>
                            <a:srgbClr val="333333"/>
                          </a:solidFill>
                          <a:effectLst/>
                          <a:latin typeface="Aptos" panose="020B0004020202020204" pitchFamily="34" charset="0"/>
                        </a:rPr>
                        <a:t>NA</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27048585"/>
                  </a:ext>
                </a:extLst>
              </a:tr>
              <a:tr h="742190">
                <a:tc>
                  <a:txBody>
                    <a:bodyPr/>
                    <a:lstStyle/>
                    <a:p>
                      <a:pPr algn="ctr" rtl="0" fontAlgn="ctr">
                        <a:buNone/>
                      </a:pPr>
                      <a:r>
                        <a:rPr lang="es-ES" sz="1050" b="0" i="0" u="none" strike="noStrike">
                          <a:solidFill>
                            <a:srgbClr val="333333"/>
                          </a:solidFill>
                          <a:effectLst/>
                          <a:latin typeface="Aptos" panose="020B0004020202020204" pitchFamily="34" charset="0"/>
                        </a:rPr>
                        <a:t>36 - Caracterización del perfil del riesgo en niños, niñas y adolescentes trabajadores en zonas de concentración comercial referenciadas a nivel intersectorial o por otros espacios y procesos</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50" b="0" i="0" u="none" strike="noStrike">
                          <a:solidFill>
                            <a:srgbClr val="333333"/>
                          </a:solidFill>
                          <a:effectLst/>
                          <a:latin typeface="Aptos" panose="020B0004020202020204" pitchFamily="34" charset="0"/>
                        </a:rPr>
                        <a:t>390</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50" b="0" i="0" u="none" strike="noStrike">
                          <a:solidFill>
                            <a:srgbClr val="333333"/>
                          </a:solidFill>
                          <a:effectLst/>
                          <a:latin typeface="Aptos" panose="020B0004020202020204" pitchFamily="34" charset="0"/>
                        </a:rPr>
                        <a:t>195</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50" b="0" i="0" u="none" strike="noStrike">
                          <a:solidFill>
                            <a:srgbClr val="333333"/>
                          </a:solidFill>
                          <a:effectLst/>
                          <a:latin typeface="Aptos" panose="020B0004020202020204" pitchFamily="34" charset="0"/>
                        </a:rPr>
                        <a:t>5</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ES" sz="1050" b="0" i="0" u="none" strike="noStrike">
                          <a:solidFill>
                            <a:srgbClr val="333333"/>
                          </a:solidFill>
                          <a:effectLst/>
                          <a:latin typeface="Aptos" panose="020B0004020202020204" pitchFamily="34" charset="0"/>
                        </a:rPr>
                        <a:t>Abril 2025 3</a:t>
                      </a:r>
                      <a:br>
                        <a:rPr lang="es-ES" sz="1050" b="0" i="0" u="none" strike="noStrike">
                          <a:solidFill>
                            <a:srgbClr val="333333"/>
                          </a:solidFill>
                          <a:effectLst/>
                          <a:latin typeface="Aptos" panose="020B0004020202020204" pitchFamily="34" charset="0"/>
                        </a:rPr>
                      </a:br>
                      <a:r>
                        <a:rPr lang="es-ES" sz="1050" b="0" i="0" u="none" strike="noStrike">
                          <a:solidFill>
                            <a:srgbClr val="333333"/>
                          </a:solidFill>
                          <a:effectLst/>
                          <a:latin typeface="Aptos" panose="020B0004020202020204" pitchFamily="34" charset="0"/>
                        </a:rPr>
                        <a:t>Mayo 2025 2</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extLst>
                  <a:ext uri="{0D108BD9-81ED-4DB2-BD59-A6C34878D82A}">
                    <a16:rowId xmlns:a16="http://schemas.microsoft.com/office/drawing/2014/main" val="2625634987"/>
                  </a:ext>
                </a:extLst>
              </a:tr>
              <a:tr h="773802">
                <a:tc>
                  <a:txBody>
                    <a:bodyPr/>
                    <a:lstStyle/>
                    <a:p>
                      <a:pPr algn="ctr" rtl="0" fontAlgn="ctr">
                        <a:buNone/>
                      </a:pPr>
                      <a:r>
                        <a:rPr lang="es-ES" sz="1050" b="0" i="0" u="none" strike="noStrike">
                          <a:solidFill>
                            <a:srgbClr val="333333"/>
                          </a:solidFill>
                          <a:effectLst/>
                          <a:latin typeface="Aptos" panose="020B0004020202020204" pitchFamily="34" charset="0"/>
                        </a:rPr>
                        <a:t>37 - - Asesoría para la desvinculación del trabajo infantil</a:t>
                      </a:r>
                      <a:br>
                        <a:rPr lang="es-ES" sz="1050" b="0" i="0" u="none" strike="noStrike">
                          <a:solidFill>
                            <a:srgbClr val="333333"/>
                          </a:solidFill>
                          <a:effectLst/>
                          <a:latin typeface="Aptos" panose="020B0004020202020204" pitchFamily="34" charset="0"/>
                        </a:rPr>
                      </a:br>
                      <a:r>
                        <a:rPr lang="es-ES" sz="1050" b="0" i="0" u="none" strike="noStrike">
                          <a:solidFill>
                            <a:srgbClr val="333333"/>
                          </a:solidFill>
                          <a:effectLst/>
                          <a:latin typeface="Aptos" panose="020B0004020202020204" pitchFamily="34" charset="0"/>
                        </a:rPr>
                        <a:t>Asesoría para el cuidado y la protección de la salud</a:t>
                      </a:r>
                      <a:br>
                        <a:rPr lang="es-ES" sz="1050" b="0" i="0" u="none" strike="noStrike">
                          <a:solidFill>
                            <a:srgbClr val="333333"/>
                          </a:solidFill>
                          <a:effectLst/>
                          <a:latin typeface="Aptos" panose="020B0004020202020204" pitchFamily="34" charset="0"/>
                        </a:rPr>
                      </a:br>
                      <a:r>
                        <a:rPr lang="es-ES" sz="1050" b="0" i="0" u="none" strike="noStrike">
                          <a:solidFill>
                            <a:srgbClr val="333333"/>
                          </a:solidFill>
                          <a:effectLst/>
                          <a:latin typeface="Aptos" panose="020B0004020202020204" pitchFamily="34" charset="0"/>
                        </a:rPr>
                        <a:t>Monitoreo de la desvinculación</a:t>
                      </a:r>
                      <a:br>
                        <a:rPr lang="es-ES" sz="1050" b="0" i="0" u="none" strike="noStrike">
                          <a:solidFill>
                            <a:srgbClr val="333333"/>
                          </a:solidFill>
                          <a:effectLst/>
                          <a:latin typeface="Aptos" panose="020B0004020202020204" pitchFamily="34" charset="0"/>
                        </a:rPr>
                      </a:br>
                      <a:r>
                        <a:rPr lang="es-ES" sz="1050" b="0" i="0" u="none" strike="noStrike">
                          <a:solidFill>
                            <a:srgbClr val="333333"/>
                          </a:solidFill>
                          <a:effectLst/>
                          <a:latin typeface="Aptos" panose="020B0004020202020204" pitchFamily="34" charset="0"/>
                        </a:rPr>
                        <a:t>Monitoreo – seguimiento del efecto</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50" b="0" i="0" u="none" strike="noStrike">
                          <a:solidFill>
                            <a:srgbClr val="333333"/>
                          </a:solidFill>
                          <a:effectLst/>
                          <a:latin typeface="Aptos" panose="020B0004020202020204" pitchFamily="34" charset="0"/>
                        </a:rPr>
                        <a:t>2058</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50" b="0" i="0" u="none" strike="noStrike">
                          <a:solidFill>
                            <a:srgbClr val="333333"/>
                          </a:solidFill>
                          <a:effectLst/>
                          <a:latin typeface="Aptos" panose="020B0004020202020204" pitchFamily="34" charset="0"/>
                        </a:rPr>
                        <a:t>325</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50" b="0" i="0" u="none" strike="noStrike">
                          <a:solidFill>
                            <a:srgbClr val="333333"/>
                          </a:solidFill>
                          <a:effectLst/>
                          <a:latin typeface="Aptos" panose="020B0004020202020204" pitchFamily="34" charset="0"/>
                        </a:rPr>
                        <a:t>0</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1050" b="0" i="0" u="none" strike="noStrike">
                          <a:solidFill>
                            <a:srgbClr val="333333"/>
                          </a:solidFill>
                          <a:effectLst/>
                          <a:latin typeface="Aptos" panose="020B0004020202020204" pitchFamily="34" charset="0"/>
                        </a:rPr>
                        <a:t>NA</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86987141"/>
                  </a:ext>
                </a:extLst>
              </a:tr>
              <a:tr h="596979">
                <a:tc>
                  <a:txBody>
                    <a:bodyPr/>
                    <a:lstStyle/>
                    <a:p>
                      <a:pPr algn="ctr" rtl="0" fontAlgn="ctr">
                        <a:buNone/>
                      </a:pPr>
                      <a:r>
                        <a:rPr lang="es-ES" sz="1050" b="0" i="0" u="none" strike="noStrike">
                          <a:solidFill>
                            <a:srgbClr val="333333"/>
                          </a:solidFill>
                          <a:effectLst/>
                          <a:latin typeface="Aptos" panose="020B0004020202020204" pitchFamily="34" charset="0"/>
                        </a:rPr>
                        <a:t>32 - Promoción del cuidado con personas vínculadas a actividades sexuales pagadas: Tamizajes VIH, HB, Sífilis</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50" b="0" i="0" u="none" strike="noStrike">
                          <a:solidFill>
                            <a:srgbClr val="333333"/>
                          </a:solidFill>
                          <a:effectLst/>
                          <a:latin typeface="Aptos" panose="020B0004020202020204" pitchFamily="34" charset="0"/>
                        </a:rPr>
                        <a:t>260</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50" b="0" i="0" u="none" strike="noStrike">
                          <a:solidFill>
                            <a:srgbClr val="333333"/>
                          </a:solidFill>
                          <a:effectLst/>
                          <a:latin typeface="Aptos" panose="020B0004020202020204" pitchFamily="34" charset="0"/>
                        </a:rPr>
                        <a:t>156</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50" b="0" i="0" u="none" strike="noStrike">
                          <a:solidFill>
                            <a:srgbClr val="333333"/>
                          </a:solidFill>
                          <a:effectLst/>
                          <a:latin typeface="Aptos" panose="020B0004020202020204" pitchFamily="34" charset="0"/>
                        </a:rPr>
                        <a:t>0</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tc>
                  <a:txBody>
                    <a:bodyPr/>
                    <a:lstStyle/>
                    <a:p>
                      <a:pPr algn="ctr" rtl="0" fontAlgn="ctr">
                        <a:buNone/>
                      </a:pPr>
                      <a:r>
                        <a:rPr lang="es-CO" sz="1050" b="0" i="0" u="none" strike="noStrike" dirty="0">
                          <a:solidFill>
                            <a:srgbClr val="333333"/>
                          </a:solidFill>
                          <a:effectLst/>
                          <a:latin typeface="Aptos" panose="020B0004020202020204" pitchFamily="34" charset="0"/>
                        </a:rPr>
                        <a:t>NA</a:t>
                      </a:r>
                    </a:p>
                  </a:txBody>
                  <a:tcPr marL="4956" marR="4956" marT="495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AEA"/>
                    </a:solidFill>
                  </a:tcPr>
                </a:tc>
                <a:extLst>
                  <a:ext uri="{0D108BD9-81ED-4DB2-BD59-A6C34878D82A}">
                    <a16:rowId xmlns:a16="http://schemas.microsoft.com/office/drawing/2014/main" val="1737921151"/>
                  </a:ext>
                </a:extLst>
              </a:tr>
            </a:tbl>
          </a:graphicData>
        </a:graphic>
      </p:graphicFrame>
    </p:spTree>
    <p:extLst>
      <p:ext uri="{BB962C8B-B14F-4D97-AF65-F5344CB8AC3E}">
        <p14:creationId xmlns:p14="http://schemas.microsoft.com/office/powerpoint/2010/main" val="42674760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CF73F8-5AB8-A91D-48F6-487FB8777CE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2D11E76-C911-1EBF-C4D5-1A8190169A4E}"/>
              </a:ext>
            </a:extLst>
          </p:cNvPr>
          <p:cNvSpPr>
            <a:spLocks noGrp="1"/>
          </p:cNvSpPr>
          <p:nvPr>
            <p:ph type="title"/>
          </p:nvPr>
        </p:nvSpPr>
        <p:spPr>
          <a:xfrm>
            <a:off x="809624" y="640250"/>
            <a:ext cx="10515600" cy="510461"/>
          </a:xfrm>
        </p:spPr>
        <p:txBody>
          <a:bodyPr/>
          <a:lstStyle/>
          <a:p>
            <a:pPr algn="ctr"/>
            <a:r>
              <a:rPr lang="es-CO" dirty="0"/>
              <a:t>HALLAZGOS SEGUIMIENTO RETROSPECTIVO</a:t>
            </a:r>
            <a:endParaRPr lang="en-CO" dirty="0"/>
          </a:p>
        </p:txBody>
      </p:sp>
      <p:graphicFrame>
        <p:nvGraphicFramePr>
          <p:cNvPr id="3" name="Tabla 2">
            <a:extLst>
              <a:ext uri="{FF2B5EF4-FFF2-40B4-BE49-F238E27FC236}">
                <a16:creationId xmlns:a16="http://schemas.microsoft.com/office/drawing/2014/main" id="{AAAEB11C-A2B6-D7F4-E96B-AB63E5A1FEE1}"/>
              </a:ext>
            </a:extLst>
          </p:cNvPr>
          <p:cNvGraphicFramePr>
            <a:graphicFrameLocks noGrp="1"/>
          </p:cNvGraphicFramePr>
          <p:nvPr/>
        </p:nvGraphicFramePr>
        <p:xfrm>
          <a:off x="1502979" y="1150712"/>
          <a:ext cx="8902262" cy="4917813"/>
        </p:xfrm>
        <a:graphic>
          <a:graphicData uri="http://schemas.openxmlformats.org/drawingml/2006/table">
            <a:tbl>
              <a:tblPr/>
              <a:tblGrid>
                <a:gridCol w="1044532">
                  <a:extLst>
                    <a:ext uri="{9D8B030D-6E8A-4147-A177-3AD203B41FA5}">
                      <a16:colId xmlns:a16="http://schemas.microsoft.com/office/drawing/2014/main" val="3782867875"/>
                    </a:ext>
                  </a:extLst>
                </a:gridCol>
                <a:gridCol w="1626147">
                  <a:extLst>
                    <a:ext uri="{9D8B030D-6E8A-4147-A177-3AD203B41FA5}">
                      <a16:colId xmlns:a16="http://schemas.microsoft.com/office/drawing/2014/main" val="3312475368"/>
                    </a:ext>
                  </a:extLst>
                </a:gridCol>
                <a:gridCol w="3382859">
                  <a:extLst>
                    <a:ext uri="{9D8B030D-6E8A-4147-A177-3AD203B41FA5}">
                      <a16:colId xmlns:a16="http://schemas.microsoft.com/office/drawing/2014/main" val="310657020"/>
                    </a:ext>
                  </a:extLst>
                </a:gridCol>
                <a:gridCol w="985183">
                  <a:extLst>
                    <a:ext uri="{9D8B030D-6E8A-4147-A177-3AD203B41FA5}">
                      <a16:colId xmlns:a16="http://schemas.microsoft.com/office/drawing/2014/main" val="1039377374"/>
                    </a:ext>
                  </a:extLst>
                </a:gridCol>
                <a:gridCol w="1863541">
                  <a:extLst>
                    <a:ext uri="{9D8B030D-6E8A-4147-A177-3AD203B41FA5}">
                      <a16:colId xmlns:a16="http://schemas.microsoft.com/office/drawing/2014/main" val="3152344138"/>
                    </a:ext>
                  </a:extLst>
                </a:gridCol>
              </a:tblGrid>
              <a:tr h="367051">
                <a:tc>
                  <a:txBody>
                    <a:bodyPr/>
                    <a:lstStyle/>
                    <a:p>
                      <a:pPr algn="ctr" rtl="0" fontAlgn="ctr">
                        <a:buNone/>
                      </a:pPr>
                      <a:r>
                        <a:rPr lang="es-CO" sz="1200" b="1" i="0" u="none" strike="noStrike">
                          <a:solidFill>
                            <a:srgbClr val="000000"/>
                          </a:solidFill>
                          <a:effectLst/>
                          <a:latin typeface="Calibri" panose="020F0502020204030204" pitchFamily="34" charset="0"/>
                        </a:rPr>
                        <a:t>Subred</a:t>
                      </a:r>
                    </a:p>
                  </a:txBody>
                  <a:tcPr marL="5346" marR="5346" marT="534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ctr">
                        <a:buNone/>
                      </a:pPr>
                      <a:r>
                        <a:rPr lang="es-CO" sz="1200" b="1" i="0" u="none" strike="noStrike">
                          <a:solidFill>
                            <a:srgbClr val="000000"/>
                          </a:solidFill>
                          <a:effectLst/>
                          <a:latin typeface="Calibri" panose="020F0502020204030204" pitchFamily="34" charset="0"/>
                        </a:rPr>
                        <a:t>Intervención y/o Producto</a:t>
                      </a:r>
                    </a:p>
                  </a:txBody>
                  <a:tcPr marL="5346" marR="5346" marT="534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ctr">
                        <a:buNone/>
                      </a:pPr>
                      <a:r>
                        <a:rPr lang="es-CO" sz="1200" b="1" i="0" u="none" strike="noStrike">
                          <a:solidFill>
                            <a:srgbClr val="000000"/>
                          </a:solidFill>
                          <a:effectLst/>
                          <a:latin typeface="Calibri" panose="020F0502020204030204" pitchFamily="34" charset="0"/>
                        </a:rPr>
                        <a:t>Hallazgos </a:t>
                      </a:r>
                    </a:p>
                  </a:txBody>
                  <a:tcPr marL="5346" marR="5346" marT="534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ctr">
                        <a:buNone/>
                      </a:pPr>
                      <a:r>
                        <a:rPr lang="es-CO" sz="1200" b="1" i="0" u="none" strike="noStrike">
                          <a:solidFill>
                            <a:srgbClr val="000000"/>
                          </a:solidFill>
                          <a:effectLst/>
                          <a:latin typeface="Calibri" panose="020F0502020204030204" pitchFamily="34" charset="0"/>
                        </a:rPr>
                        <a:t>Localidad </a:t>
                      </a:r>
                    </a:p>
                  </a:txBody>
                  <a:tcPr marL="5346" marR="5346" marT="534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ctr">
                        <a:buNone/>
                      </a:pPr>
                      <a:r>
                        <a:rPr lang="es-ES" sz="1200" b="1" i="0" u="none" strike="noStrike">
                          <a:solidFill>
                            <a:srgbClr val="000000"/>
                          </a:solidFill>
                          <a:effectLst/>
                          <a:latin typeface="Calibri" panose="020F0502020204030204" pitchFamily="34" charset="0"/>
                        </a:rPr>
                        <a:t>Glosa y/o Plan de mejora </a:t>
                      </a:r>
                    </a:p>
                  </a:txBody>
                  <a:tcPr marL="5346" marR="5346" marT="534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extLst>
                  <a:ext uri="{0D108BD9-81ED-4DB2-BD59-A6C34878D82A}">
                    <a16:rowId xmlns:a16="http://schemas.microsoft.com/office/drawing/2014/main" val="1230786003"/>
                  </a:ext>
                </a:extLst>
              </a:tr>
              <a:tr h="1567830">
                <a:tc>
                  <a:txBody>
                    <a:bodyPr/>
                    <a:lstStyle/>
                    <a:p>
                      <a:pPr algn="ctr" rtl="0" fontAlgn="ctr">
                        <a:buNone/>
                      </a:pPr>
                      <a:r>
                        <a:rPr lang="es-CO" sz="1050" b="0" i="0" u="none" strike="noStrike">
                          <a:solidFill>
                            <a:srgbClr val="000000"/>
                          </a:solidFill>
                          <a:effectLst/>
                          <a:latin typeface="Calibri" panose="020F0502020204030204" pitchFamily="34" charset="0"/>
                        </a:rPr>
                        <a:t>Centro Oriente</a:t>
                      </a:r>
                    </a:p>
                  </a:txBody>
                  <a:tcPr marL="5346" marR="5346" marT="534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ES" sz="1050" b="0" i="0" u="none" strike="noStrike" dirty="0">
                          <a:solidFill>
                            <a:srgbClr val="000000"/>
                          </a:solidFill>
                          <a:effectLst/>
                          <a:latin typeface="Calibri" panose="020F0502020204030204" pitchFamily="34" charset="0"/>
                        </a:rPr>
                        <a:t>34 - Gestión en los niveles meso y micro de la salud pública del Entorno cuidador Laboral “Bienestar en nuestro entorno laboral”</a:t>
                      </a:r>
                    </a:p>
                  </a:txBody>
                  <a:tcPr marL="5346" marR="5346" marT="534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just" rtl="0" fontAlgn="t">
                        <a:buNone/>
                      </a:pPr>
                      <a:r>
                        <a:rPr lang="es-ES" sz="1050" b="0" i="0" u="none" strike="noStrike">
                          <a:solidFill>
                            <a:srgbClr val="000000"/>
                          </a:solidFill>
                          <a:effectLst/>
                          <a:latin typeface="Calibri" panose="020F0502020204030204" pitchFamily="34" charset="0"/>
                        </a:rPr>
                        <a:t>En el mes de mayo 2025 se identificó inconsistencia en base de talento humano ya que se evidenció error en el registro de horas laboradas de 2 Tecnólogos en Salud Ocupacional y 1 profesional universitario 2.</a:t>
                      </a:r>
                      <a:br>
                        <a:rPr lang="es-ES" sz="1050" b="0" i="0" u="none" strike="noStrike">
                          <a:solidFill>
                            <a:srgbClr val="000000"/>
                          </a:solidFill>
                          <a:effectLst/>
                          <a:latin typeface="Calibri" panose="020F0502020204030204" pitchFamily="34" charset="0"/>
                        </a:rPr>
                      </a:br>
                      <a:r>
                        <a:rPr lang="es-ES" sz="1050" b="0" i="0" u="none" strike="noStrike">
                          <a:solidFill>
                            <a:srgbClr val="000000"/>
                          </a:solidFill>
                          <a:effectLst/>
                          <a:latin typeface="Calibri" panose="020F0502020204030204" pitchFamily="34" charset="0"/>
                        </a:rPr>
                        <a:t>Adicional se identifica en este mes que en el aplicativo de talento humano que no se ingresó la nota en la columna de observación el valor correspondiente al pago de la indexación por cada colaborador, aun así, el valor de los honorarios fue reconocido y verificado en la planilla de pago del mes.</a:t>
                      </a:r>
                    </a:p>
                  </a:txBody>
                  <a:tcPr marL="5346" marR="5346" marT="534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050" b="0" i="0" u="none" strike="noStrike">
                          <a:solidFill>
                            <a:srgbClr val="000000"/>
                          </a:solidFill>
                          <a:effectLst/>
                          <a:latin typeface="Calibri" panose="020F0502020204030204" pitchFamily="34" charset="0"/>
                        </a:rPr>
                        <a:t>Subred</a:t>
                      </a:r>
                    </a:p>
                  </a:txBody>
                  <a:tcPr marL="5346" marR="5346" marT="534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050" b="0" i="0" u="none" strike="noStrike">
                          <a:solidFill>
                            <a:srgbClr val="000000"/>
                          </a:solidFill>
                          <a:effectLst/>
                          <a:latin typeface="Calibri" panose="020F0502020204030204" pitchFamily="34" charset="0"/>
                        </a:rPr>
                        <a:t>G 12 GLOSA POR TALENTO HUMANO</a:t>
                      </a:r>
                    </a:p>
                  </a:txBody>
                  <a:tcPr marL="5346" marR="5346" marT="534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extLst>
                  <a:ext uri="{0D108BD9-81ED-4DB2-BD59-A6C34878D82A}">
                    <a16:rowId xmlns:a16="http://schemas.microsoft.com/office/drawing/2014/main" val="1256938156"/>
                  </a:ext>
                </a:extLst>
              </a:tr>
              <a:tr h="1411047">
                <a:tc>
                  <a:txBody>
                    <a:bodyPr/>
                    <a:lstStyle/>
                    <a:p>
                      <a:pPr algn="ctr" rtl="0" fontAlgn="ctr">
                        <a:buNone/>
                      </a:pPr>
                      <a:r>
                        <a:rPr lang="es-CO" sz="1050" b="0" i="0" u="none" strike="noStrike">
                          <a:solidFill>
                            <a:srgbClr val="000000"/>
                          </a:solidFill>
                          <a:effectLst/>
                          <a:latin typeface="Calibri" panose="020F0502020204030204" pitchFamily="34" charset="0"/>
                        </a:rPr>
                        <a:t>Centro Oriente</a:t>
                      </a:r>
                    </a:p>
                  </a:txBody>
                  <a:tcPr marL="5346" marR="5346" marT="534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ES" sz="1050" b="0" i="0" u="none" strike="noStrike">
                          <a:solidFill>
                            <a:srgbClr val="000000"/>
                          </a:solidFill>
                          <a:effectLst/>
                          <a:latin typeface="Calibri" panose="020F0502020204030204" pitchFamily="34" charset="0"/>
                        </a:rPr>
                        <a:t>26 - Asesorías de promoción del cuidado de la salud, gestión del riesgo la UTI y monitoreo del proceso con trabajadores de la economía informal en uti de mediano impacto </a:t>
                      </a:r>
                    </a:p>
                  </a:txBody>
                  <a:tcPr marL="5346" marR="5346" marT="534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just" rtl="0" fontAlgn="t">
                        <a:buNone/>
                      </a:pPr>
                      <a:r>
                        <a:rPr lang="es-ES" sz="1050" b="0" i="0" u="none" strike="noStrike">
                          <a:solidFill>
                            <a:srgbClr val="000000"/>
                          </a:solidFill>
                          <a:effectLst/>
                          <a:latin typeface="Calibri" panose="020F0502020204030204" pitchFamily="34" charset="0"/>
                        </a:rPr>
                        <a:t>En el mes de abril 2025 se identifico el no pago de horas indexadas de los meses de febrero y marzo en 1 perfil de Tecnólogo en Salud Ocupacional que termino contrato en el mes de marzo por un valor de $ 212.923.</a:t>
                      </a:r>
                      <a:br>
                        <a:rPr lang="es-ES" sz="1050" b="0" i="0" u="none" strike="noStrike">
                          <a:solidFill>
                            <a:srgbClr val="000000"/>
                          </a:solidFill>
                          <a:effectLst/>
                          <a:latin typeface="Calibri" panose="020F0502020204030204" pitchFamily="34" charset="0"/>
                        </a:rPr>
                      </a:br>
                      <a:br>
                        <a:rPr lang="es-ES" sz="1050" b="0" i="0" u="none" strike="noStrike">
                          <a:solidFill>
                            <a:srgbClr val="000000"/>
                          </a:solidFill>
                          <a:effectLst/>
                          <a:latin typeface="Calibri" panose="020F0502020204030204" pitchFamily="34" charset="0"/>
                        </a:rPr>
                      </a:br>
                      <a:r>
                        <a:rPr lang="es-ES" sz="1050" b="0" i="0" u="none" strike="noStrike">
                          <a:solidFill>
                            <a:srgbClr val="000000"/>
                          </a:solidFill>
                          <a:effectLst/>
                          <a:latin typeface="Calibri" panose="020F0502020204030204" pitchFamily="34" charset="0"/>
                        </a:rPr>
                        <a:t>En el mes de mayo 2025 se identificó diferencia de pago de 2 horas en 2 perfiles de Tecnólogo en Salud Ocupacional por un valor de $ 29.306.</a:t>
                      </a:r>
                    </a:p>
                  </a:txBody>
                  <a:tcPr marL="5346" marR="5346" marT="534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050" b="0" i="0" u="none" strike="noStrike">
                          <a:solidFill>
                            <a:srgbClr val="000000"/>
                          </a:solidFill>
                          <a:effectLst/>
                          <a:latin typeface="Calibri" panose="020F0502020204030204" pitchFamily="34" charset="0"/>
                        </a:rPr>
                        <a:t>Subred</a:t>
                      </a:r>
                    </a:p>
                  </a:txBody>
                  <a:tcPr marL="5346" marR="5346" marT="534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ES" sz="1050" b="0" i="0" u="none" strike="noStrike">
                          <a:solidFill>
                            <a:srgbClr val="000000"/>
                          </a:solidFill>
                          <a:effectLst/>
                          <a:latin typeface="Calibri" panose="020F0502020204030204" pitchFamily="34" charset="0"/>
                        </a:rPr>
                        <a:t>G1-GLOSA POR INCUMPLIMIENTO EN LA UNIDAD DE BASE DE COSTEO DE LOS PRODUCTOS</a:t>
                      </a:r>
                    </a:p>
                  </a:txBody>
                  <a:tcPr marL="5346" marR="5346" marT="534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extLst>
                  <a:ext uri="{0D108BD9-81ED-4DB2-BD59-A6C34878D82A}">
                    <a16:rowId xmlns:a16="http://schemas.microsoft.com/office/drawing/2014/main" val="788899547"/>
                  </a:ext>
                </a:extLst>
              </a:tr>
              <a:tr h="1567830">
                <a:tc>
                  <a:txBody>
                    <a:bodyPr/>
                    <a:lstStyle/>
                    <a:p>
                      <a:pPr algn="ctr" rtl="0" fontAlgn="ctr">
                        <a:buNone/>
                      </a:pPr>
                      <a:r>
                        <a:rPr lang="es-CO" sz="1050" b="0" i="0" u="none" strike="noStrike">
                          <a:solidFill>
                            <a:srgbClr val="000000"/>
                          </a:solidFill>
                          <a:effectLst/>
                          <a:latin typeface="Calibri" panose="020F0502020204030204" pitchFamily="34" charset="0"/>
                        </a:rPr>
                        <a:t>Centro Oriente</a:t>
                      </a:r>
                    </a:p>
                  </a:txBody>
                  <a:tcPr marL="5346" marR="5346" marT="534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ES" sz="1050" b="0" i="0" u="none" strike="noStrike">
                          <a:solidFill>
                            <a:srgbClr val="000000"/>
                          </a:solidFill>
                          <a:effectLst/>
                          <a:latin typeface="Calibri" panose="020F0502020204030204" pitchFamily="34" charset="0"/>
                        </a:rPr>
                        <a:t>37 - Asesoría para la desvinculación del trabajo infantil</a:t>
                      </a:r>
                      <a:br>
                        <a:rPr lang="es-ES" sz="1050" b="0" i="0" u="none" strike="noStrike">
                          <a:solidFill>
                            <a:srgbClr val="000000"/>
                          </a:solidFill>
                          <a:effectLst/>
                          <a:latin typeface="Calibri" panose="020F0502020204030204" pitchFamily="34" charset="0"/>
                        </a:rPr>
                      </a:br>
                      <a:r>
                        <a:rPr lang="es-ES" sz="1050" b="0" i="0" u="none" strike="noStrike">
                          <a:solidFill>
                            <a:srgbClr val="000000"/>
                          </a:solidFill>
                          <a:effectLst/>
                          <a:latin typeface="Calibri" panose="020F0502020204030204" pitchFamily="34" charset="0"/>
                        </a:rPr>
                        <a:t>Asesoría para el cuidado y la protección de la salud</a:t>
                      </a:r>
                      <a:br>
                        <a:rPr lang="es-ES" sz="1050" b="0" i="0" u="none" strike="noStrike">
                          <a:solidFill>
                            <a:srgbClr val="000000"/>
                          </a:solidFill>
                          <a:effectLst/>
                          <a:latin typeface="Calibri" panose="020F0502020204030204" pitchFamily="34" charset="0"/>
                        </a:rPr>
                      </a:br>
                      <a:r>
                        <a:rPr lang="es-ES" sz="1050" b="0" i="0" u="none" strike="noStrike">
                          <a:solidFill>
                            <a:srgbClr val="000000"/>
                          </a:solidFill>
                          <a:effectLst/>
                          <a:latin typeface="Calibri" panose="020F0502020204030204" pitchFamily="34" charset="0"/>
                        </a:rPr>
                        <a:t>Monitoreo de la desvinculación</a:t>
                      </a:r>
                      <a:br>
                        <a:rPr lang="es-ES" sz="1050" b="0" i="0" u="none" strike="noStrike">
                          <a:solidFill>
                            <a:srgbClr val="000000"/>
                          </a:solidFill>
                          <a:effectLst/>
                          <a:latin typeface="Calibri" panose="020F0502020204030204" pitchFamily="34" charset="0"/>
                        </a:rPr>
                      </a:br>
                      <a:r>
                        <a:rPr lang="es-ES" sz="1050" b="0" i="0" u="none" strike="noStrike">
                          <a:solidFill>
                            <a:srgbClr val="000000"/>
                          </a:solidFill>
                          <a:effectLst/>
                          <a:latin typeface="Calibri" panose="020F0502020204030204" pitchFamily="34" charset="0"/>
                        </a:rPr>
                        <a:t>Monitoreo – seguimiento del efecto</a:t>
                      </a:r>
                    </a:p>
                  </a:txBody>
                  <a:tcPr marL="5346" marR="5346" marT="534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just" rtl="0" fontAlgn="t">
                        <a:buNone/>
                      </a:pPr>
                      <a:r>
                        <a:rPr lang="es-ES" sz="1050" b="0" i="0" u="none" strike="noStrike">
                          <a:solidFill>
                            <a:srgbClr val="000000"/>
                          </a:solidFill>
                          <a:effectLst/>
                          <a:latin typeface="Calibri" panose="020F0502020204030204" pitchFamily="34" charset="0"/>
                        </a:rPr>
                        <a:t>En el mes de mayo 2025 se identificó diferencia de pago de 1 hora en 1 perfil profesional universitario 2 por un valor de $ 22.431.</a:t>
                      </a:r>
                    </a:p>
                  </a:txBody>
                  <a:tcPr marL="5346" marR="5346" marT="534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050" b="0" i="0" u="none" strike="noStrike">
                          <a:solidFill>
                            <a:srgbClr val="000000"/>
                          </a:solidFill>
                          <a:effectLst/>
                          <a:latin typeface="Calibri" panose="020F0502020204030204" pitchFamily="34" charset="0"/>
                        </a:rPr>
                        <a:t>Subred</a:t>
                      </a:r>
                    </a:p>
                  </a:txBody>
                  <a:tcPr marL="5346" marR="5346" marT="534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ES" sz="1050" b="0" i="0" u="none" strike="noStrike" dirty="0">
                          <a:solidFill>
                            <a:srgbClr val="000000"/>
                          </a:solidFill>
                          <a:effectLst/>
                          <a:latin typeface="Calibri" panose="020F0502020204030204" pitchFamily="34" charset="0"/>
                        </a:rPr>
                        <a:t>G1-GLOSA POR INCUMPLIMIENTO EN LA UNIDAD DE BASE DE COSTEO DE LOS PRODUCTOS</a:t>
                      </a:r>
                    </a:p>
                  </a:txBody>
                  <a:tcPr marL="5346" marR="5346" marT="534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extLst>
                  <a:ext uri="{0D108BD9-81ED-4DB2-BD59-A6C34878D82A}">
                    <a16:rowId xmlns:a16="http://schemas.microsoft.com/office/drawing/2014/main" val="3134697937"/>
                  </a:ext>
                </a:extLst>
              </a:tr>
            </a:tbl>
          </a:graphicData>
        </a:graphic>
      </p:graphicFrame>
    </p:spTree>
    <p:extLst>
      <p:ext uri="{BB962C8B-B14F-4D97-AF65-F5344CB8AC3E}">
        <p14:creationId xmlns:p14="http://schemas.microsoft.com/office/powerpoint/2010/main" val="37473880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84F39BC-4B54-3A17-9FAF-C3A08623F4D4}"/>
              </a:ext>
            </a:extLst>
          </p:cNvPr>
          <p:cNvSpPr>
            <a:spLocks noGrp="1"/>
          </p:cNvSpPr>
          <p:nvPr>
            <p:ph type="body" idx="1"/>
          </p:nvPr>
        </p:nvSpPr>
        <p:spPr/>
        <p:txBody>
          <a:bodyPr/>
          <a:lstStyle/>
          <a:p>
            <a:endParaRPr lang="en-CO" dirty="0"/>
          </a:p>
        </p:txBody>
      </p:sp>
      <p:sp>
        <p:nvSpPr>
          <p:cNvPr id="3" name="Title 2">
            <a:extLst>
              <a:ext uri="{FF2B5EF4-FFF2-40B4-BE49-F238E27FC236}">
                <a16:creationId xmlns:a16="http://schemas.microsoft.com/office/drawing/2014/main" id="{CE70733B-92C3-3345-4B86-99F03BA6E81D}"/>
              </a:ext>
            </a:extLst>
          </p:cNvPr>
          <p:cNvSpPr>
            <a:spLocks noGrp="1"/>
          </p:cNvSpPr>
          <p:nvPr>
            <p:ph type="title"/>
          </p:nvPr>
        </p:nvSpPr>
        <p:spPr/>
        <p:txBody>
          <a:bodyPr/>
          <a:lstStyle/>
          <a:p>
            <a:r>
              <a:rPr lang="es-CO" dirty="0"/>
              <a:t>SUBRED NORTE</a:t>
            </a:r>
            <a:endParaRPr lang="en-CO" dirty="0"/>
          </a:p>
        </p:txBody>
      </p:sp>
    </p:spTree>
    <p:extLst>
      <p:ext uri="{BB962C8B-B14F-4D97-AF65-F5344CB8AC3E}">
        <p14:creationId xmlns:p14="http://schemas.microsoft.com/office/powerpoint/2010/main" val="8977966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CF4933D-5874-3FE8-638A-8A406D825B8C}"/>
              </a:ext>
            </a:extLst>
          </p:cNvPr>
          <p:cNvSpPr>
            <a:spLocks noGrp="1"/>
          </p:cNvSpPr>
          <p:nvPr>
            <p:ph type="title"/>
          </p:nvPr>
        </p:nvSpPr>
        <p:spPr>
          <a:xfrm>
            <a:off x="809625" y="639763"/>
            <a:ext cx="10515600" cy="511175"/>
          </a:xfrm>
        </p:spPr>
        <p:txBody>
          <a:bodyPr/>
          <a:lstStyle/>
          <a:p>
            <a:pPr algn="ctr"/>
            <a:r>
              <a:rPr lang="es-CO" dirty="0"/>
              <a:t>HALLAZGOS SEGUIMIENTO RETROSPECTIVO</a:t>
            </a:r>
            <a:endParaRPr lang="en-CO" dirty="0"/>
          </a:p>
        </p:txBody>
      </p:sp>
      <p:graphicFrame>
        <p:nvGraphicFramePr>
          <p:cNvPr id="3" name="Tabla 2">
            <a:extLst>
              <a:ext uri="{FF2B5EF4-FFF2-40B4-BE49-F238E27FC236}">
                <a16:creationId xmlns:a16="http://schemas.microsoft.com/office/drawing/2014/main" id="{35145987-A579-2068-2404-1C2A0714408E}"/>
              </a:ext>
            </a:extLst>
          </p:cNvPr>
          <p:cNvGraphicFramePr>
            <a:graphicFrameLocks noGrp="1"/>
          </p:cNvGraphicFramePr>
          <p:nvPr/>
        </p:nvGraphicFramePr>
        <p:xfrm>
          <a:off x="1502979" y="1292773"/>
          <a:ext cx="8776138" cy="4751286"/>
        </p:xfrm>
        <a:graphic>
          <a:graphicData uri="http://schemas.openxmlformats.org/drawingml/2006/table">
            <a:tbl>
              <a:tblPr/>
              <a:tblGrid>
                <a:gridCol w="1029733">
                  <a:extLst>
                    <a:ext uri="{9D8B030D-6E8A-4147-A177-3AD203B41FA5}">
                      <a16:colId xmlns:a16="http://schemas.microsoft.com/office/drawing/2014/main" val="3792236488"/>
                    </a:ext>
                  </a:extLst>
                </a:gridCol>
                <a:gridCol w="1603108">
                  <a:extLst>
                    <a:ext uri="{9D8B030D-6E8A-4147-A177-3AD203B41FA5}">
                      <a16:colId xmlns:a16="http://schemas.microsoft.com/office/drawing/2014/main" val="2310838361"/>
                    </a:ext>
                  </a:extLst>
                </a:gridCol>
                <a:gridCol w="3334933">
                  <a:extLst>
                    <a:ext uri="{9D8B030D-6E8A-4147-A177-3AD203B41FA5}">
                      <a16:colId xmlns:a16="http://schemas.microsoft.com/office/drawing/2014/main" val="1112325233"/>
                    </a:ext>
                  </a:extLst>
                </a:gridCol>
                <a:gridCol w="971226">
                  <a:extLst>
                    <a:ext uri="{9D8B030D-6E8A-4147-A177-3AD203B41FA5}">
                      <a16:colId xmlns:a16="http://schemas.microsoft.com/office/drawing/2014/main" val="2743908924"/>
                    </a:ext>
                  </a:extLst>
                </a:gridCol>
                <a:gridCol w="1837138">
                  <a:extLst>
                    <a:ext uri="{9D8B030D-6E8A-4147-A177-3AD203B41FA5}">
                      <a16:colId xmlns:a16="http://schemas.microsoft.com/office/drawing/2014/main" val="660632163"/>
                    </a:ext>
                  </a:extLst>
                </a:gridCol>
              </a:tblGrid>
              <a:tr h="409350">
                <a:tc>
                  <a:txBody>
                    <a:bodyPr/>
                    <a:lstStyle/>
                    <a:p>
                      <a:pPr algn="ctr" rtl="0" fontAlgn="ctr">
                        <a:buNone/>
                      </a:pPr>
                      <a:r>
                        <a:rPr lang="es-CO" sz="1600" b="1" i="0" u="none" strike="noStrike">
                          <a:solidFill>
                            <a:srgbClr val="000000"/>
                          </a:solidFill>
                          <a:effectLst/>
                          <a:latin typeface="Calibri" panose="020F0502020204030204" pitchFamily="34" charset="0"/>
                        </a:rPr>
                        <a:t>Subred</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ctr">
                        <a:buNone/>
                      </a:pPr>
                      <a:r>
                        <a:rPr lang="es-CO" sz="1600" b="1" i="0" u="none" strike="noStrike">
                          <a:solidFill>
                            <a:srgbClr val="000000"/>
                          </a:solidFill>
                          <a:effectLst/>
                          <a:latin typeface="Calibri" panose="020F0502020204030204" pitchFamily="34" charset="0"/>
                        </a:rPr>
                        <a:t>Intervención y/o Producto</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ctr">
                        <a:buNone/>
                      </a:pPr>
                      <a:r>
                        <a:rPr lang="es-CO" sz="1600" b="1" i="0" u="none" strike="noStrike">
                          <a:solidFill>
                            <a:srgbClr val="000000"/>
                          </a:solidFill>
                          <a:effectLst/>
                          <a:latin typeface="Calibri" panose="020F0502020204030204" pitchFamily="34" charset="0"/>
                        </a:rPr>
                        <a:t>Hallazgos </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ctr">
                        <a:buNone/>
                      </a:pPr>
                      <a:r>
                        <a:rPr lang="es-CO" sz="1600" b="1" i="0" u="none" strike="noStrike">
                          <a:solidFill>
                            <a:srgbClr val="000000"/>
                          </a:solidFill>
                          <a:effectLst/>
                          <a:latin typeface="Calibri" panose="020F0502020204030204" pitchFamily="34" charset="0"/>
                        </a:rPr>
                        <a:t>Localidad </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ctr">
                        <a:buNone/>
                      </a:pPr>
                      <a:r>
                        <a:rPr lang="es-ES" sz="1600" b="1" i="0" u="none" strike="noStrike">
                          <a:solidFill>
                            <a:srgbClr val="000000"/>
                          </a:solidFill>
                          <a:effectLst/>
                          <a:latin typeface="Calibri" panose="020F0502020204030204" pitchFamily="34" charset="0"/>
                        </a:rPr>
                        <a:t>Glosa y/o Plan de mejora </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extLst>
                  <a:ext uri="{0D108BD9-81ED-4DB2-BD59-A6C34878D82A}">
                    <a16:rowId xmlns:a16="http://schemas.microsoft.com/office/drawing/2014/main" val="995454316"/>
                  </a:ext>
                </a:extLst>
              </a:tr>
              <a:tr h="1596467">
                <a:tc>
                  <a:txBody>
                    <a:bodyPr/>
                    <a:lstStyle/>
                    <a:p>
                      <a:pPr algn="ctr" rtl="0" fontAlgn="ctr">
                        <a:buNone/>
                      </a:pPr>
                      <a:r>
                        <a:rPr lang="es-CO" sz="1100" b="0" i="0" u="none" strike="noStrike">
                          <a:solidFill>
                            <a:srgbClr val="000000"/>
                          </a:solidFill>
                          <a:effectLst/>
                          <a:latin typeface="Calibri" panose="020F0502020204030204" pitchFamily="34" charset="0"/>
                        </a:rPr>
                        <a:t>Centro Oriente</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ES" sz="1100" b="0" i="0" u="none" strike="noStrike">
                          <a:solidFill>
                            <a:srgbClr val="000000"/>
                          </a:solidFill>
                          <a:effectLst/>
                          <a:latin typeface="Calibri" panose="020F0502020204030204" pitchFamily="34" charset="0"/>
                        </a:rPr>
                        <a:t>34 - Gestión en los niveles meso y micro de la salud pública del Entorno cuidador Laboral “Bienestar en nuestro entorno laboral”</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just" rtl="0" fontAlgn="t">
                        <a:buNone/>
                      </a:pPr>
                      <a:r>
                        <a:rPr lang="es-ES" sz="1100" b="0" i="0" u="none" strike="noStrike">
                          <a:solidFill>
                            <a:srgbClr val="000000"/>
                          </a:solidFill>
                          <a:effectLst/>
                          <a:latin typeface="Calibri" panose="020F0502020204030204" pitchFamily="34" charset="0"/>
                        </a:rPr>
                        <a:t>Para el mes de abril 2025 se identificó inconsistencia en informe de gestión por error en distribución por localidad en el poducto 40, sin afectación de la meta ejecutada.</a:t>
                      </a:r>
                      <a:br>
                        <a:rPr lang="es-ES" sz="1100" b="0" i="0" u="none" strike="noStrike">
                          <a:solidFill>
                            <a:srgbClr val="000000"/>
                          </a:solidFill>
                          <a:effectLst/>
                          <a:latin typeface="Calibri" panose="020F0502020204030204" pitchFamily="34" charset="0"/>
                        </a:rPr>
                      </a:br>
                      <a:br>
                        <a:rPr lang="es-ES" sz="1100" b="0" i="0" u="none" strike="noStrike">
                          <a:solidFill>
                            <a:srgbClr val="000000"/>
                          </a:solidFill>
                          <a:effectLst/>
                          <a:latin typeface="Calibri" panose="020F0502020204030204" pitchFamily="34" charset="0"/>
                        </a:rPr>
                      </a:br>
                      <a:r>
                        <a:rPr lang="es-ES" sz="1100" b="0" i="0" u="none" strike="noStrike">
                          <a:solidFill>
                            <a:srgbClr val="000000"/>
                          </a:solidFill>
                          <a:effectLst/>
                          <a:latin typeface="Calibri" panose="020F0502020204030204" pitchFamily="34" charset="0"/>
                        </a:rPr>
                        <a:t>Para el mes de mayo2025 se identificó inconsistencia en informe de gestión por error en distribución por localidad en el poducto 39 sin afectación de la meta ejecutada.</a:t>
                      </a:r>
                    </a:p>
                  </a:txBody>
                  <a:tcPr marL="6362" marR="6362" marT="636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100" b="0" i="0" u="none" strike="noStrike">
                          <a:solidFill>
                            <a:srgbClr val="000000"/>
                          </a:solidFill>
                          <a:effectLst/>
                          <a:latin typeface="Calibri" panose="020F0502020204030204" pitchFamily="34" charset="0"/>
                        </a:rPr>
                        <a:t>Subred</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ES" sz="1100" b="0" i="0" u="none" strike="noStrike">
                          <a:solidFill>
                            <a:srgbClr val="000000"/>
                          </a:solidFill>
                          <a:effectLst/>
                          <a:latin typeface="Calibri" panose="020F0502020204030204" pitchFamily="34" charset="0"/>
                        </a:rPr>
                        <a:t>G9-GLOSA POR INCONSISTENCIA EN INFORME DE GESTIÓN</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extLst>
                  <a:ext uri="{0D108BD9-81ED-4DB2-BD59-A6C34878D82A}">
                    <a16:rowId xmlns:a16="http://schemas.microsoft.com/office/drawing/2014/main" val="3664070536"/>
                  </a:ext>
                </a:extLst>
              </a:tr>
              <a:tr h="1419081">
                <a:tc>
                  <a:txBody>
                    <a:bodyPr/>
                    <a:lstStyle/>
                    <a:p>
                      <a:pPr algn="ctr" rtl="0" fontAlgn="ctr">
                        <a:buNone/>
                      </a:pPr>
                      <a:r>
                        <a:rPr lang="es-CO" sz="1100" b="0" i="0" u="none" strike="noStrike">
                          <a:solidFill>
                            <a:srgbClr val="000000"/>
                          </a:solidFill>
                          <a:effectLst/>
                          <a:latin typeface="Calibri" panose="020F0502020204030204" pitchFamily="34" charset="0"/>
                        </a:rPr>
                        <a:t>Centro Oriente</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ES" sz="1100" b="0" i="0" u="none" strike="noStrike">
                          <a:solidFill>
                            <a:srgbClr val="000000"/>
                          </a:solidFill>
                          <a:effectLst/>
                          <a:latin typeface="Calibri" panose="020F0502020204030204" pitchFamily="34" charset="0"/>
                        </a:rPr>
                        <a:t>36 - Caracterización del perfil del riesgo en niños, niñas y adolescentes trabajadores en zonas de concentración comercial referenciadas a nivel intersectorial o por otros espacios y procesos</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just" rtl="0" fontAlgn="t">
                        <a:buNone/>
                      </a:pPr>
                      <a:r>
                        <a:rPr lang="es-ES" sz="1100" b="0" i="0" u="none" strike="noStrike">
                          <a:solidFill>
                            <a:srgbClr val="000000"/>
                          </a:solidFill>
                          <a:effectLst/>
                          <a:latin typeface="Calibri" panose="020F0502020204030204" pitchFamily="34" charset="0"/>
                        </a:rPr>
                        <a:t>En el mes de abril 2025 se identificó hallazgo en 3 fichas de caracterización y en mayo 2025 de 2 fichas de caracterización: por el no diligenciamiento los compromisos que el tecnólogo en salud ocupacional dejó del proceso de caracterización de condiciones de salud y de trabajo con relación al NNA identificado como trabajador el cual debe ser obligatorio en el diligenciamiento del formato.</a:t>
                      </a:r>
                    </a:p>
                  </a:txBody>
                  <a:tcPr marL="6362" marR="6362" marT="636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100" b="0" i="0" u="none" strike="noStrike">
                          <a:solidFill>
                            <a:srgbClr val="000000"/>
                          </a:solidFill>
                          <a:effectLst/>
                          <a:latin typeface="Calibri" panose="020F0502020204030204" pitchFamily="34" charset="0"/>
                        </a:rPr>
                        <a:t>Subred</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100" b="0" i="0" u="none" strike="noStrike">
                          <a:solidFill>
                            <a:srgbClr val="000000"/>
                          </a:solidFill>
                          <a:effectLst/>
                          <a:latin typeface="Calibri" panose="020F0502020204030204" pitchFamily="34" charset="0"/>
                        </a:rPr>
                        <a:t>G3-GLOSA POR INCUMPLIMIENTO DE ANEXO 6</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extLst>
                  <a:ext uri="{0D108BD9-81ED-4DB2-BD59-A6C34878D82A}">
                    <a16:rowId xmlns:a16="http://schemas.microsoft.com/office/drawing/2014/main" val="906283807"/>
                  </a:ext>
                </a:extLst>
              </a:tr>
              <a:tr h="1241696">
                <a:tc>
                  <a:txBody>
                    <a:bodyPr/>
                    <a:lstStyle/>
                    <a:p>
                      <a:pPr algn="ctr" rtl="0" fontAlgn="ctr">
                        <a:buNone/>
                      </a:pPr>
                      <a:r>
                        <a:rPr lang="es-CO" sz="1100" b="0" i="0" u="none" strike="noStrike">
                          <a:solidFill>
                            <a:srgbClr val="000000"/>
                          </a:solidFill>
                          <a:effectLst/>
                          <a:latin typeface="Calibri" panose="020F0502020204030204" pitchFamily="34" charset="0"/>
                        </a:rPr>
                        <a:t>Centro Oriente</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ES" sz="1100" b="0" i="0" u="none" strike="noStrike">
                          <a:solidFill>
                            <a:srgbClr val="000000"/>
                          </a:solidFill>
                          <a:effectLst/>
                          <a:latin typeface="Calibri" panose="020F0502020204030204" pitchFamily="34" charset="0"/>
                        </a:rPr>
                        <a:t>38 Acciones colectivas para promover la desvinculación de las peores formas de trabajo infantil</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just" rtl="0" fontAlgn="t">
                        <a:buNone/>
                      </a:pPr>
                      <a:r>
                        <a:rPr lang="es-ES" sz="1100" b="0" i="0" u="none" strike="noStrike">
                          <a:solidFill>
                            <a:srgbClr val="000000"/>
                          </a:solidFill>
                          <a:effectLst/>
                          <a:latin typeface="Calibri" panose="020F0502020204030204" pitchFamily="34" charset="0"/>
                        </a:rPr>
                        <a:t>En el mes de mayo 2025 se identifico una ficha de sesiones colectivas de 1 colectivo en el que se registro el código 5311 correspondiente a ocupaciones u oficios “cuidadores de niños, cuidadores de personas y hogar” en lugar del código de actividad económica que pedía el formato, al verifcar en GESI se digitó el código 9609 de ASP, lo cual afecto la calidad del dato.</a:t>
                      </a:r>
                    </a:p>
                  </a:txBody>
                  <a:tcPr marL="6362" marR="6362" marT="636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100" b="0" i="0" u="none" strike="noStrike">
                          <a:solidFill>
                            <a:srgbClr val="000000"/>
                          </a:solidFill>
                          <a:effectLst/>
                          <a:latin typeface="Calibri" panose="020F0502020204030204" pitchFamily="34" charset="0"/>
                        </a:rPr>
                        <a:t>Subred</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100" b="0" i="0" u="none" strike="noStrike" dirty="0">
                          <a:solidFill>
                            <a:srgbClr val="000000"/>
                          </a:solidFill>
                          <a:effectLst/>
                          <a:latin typeface="Calibri" panose="020F0502020204030204" pitchFamily="34" charset="0"/>
                        </a:rPr>
                        <a:t>G3-GLOSA POR INCUMPLIMIENTO DE ANEXO 6</a:t>
                      </a:r>
                    </a:p>
                  </a:txBody>
                  <a:tcPr marL="6362" marR="6362" marT="63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extLst>
                  <a:ext uri="{0D108BD9-81ED-4DB2-BD59-A6C34878D82A}">
                    <a16:rowId xmlns:a16="http://schemas.microsoft.com/office/drawing/2014/main" val="1668566251"/>
                  </a:ext>
                </a:extLst>
              </a:tr>
            </a:tbl>
          </a:graphicData>
        </a:graphic>
      </p:graphicFrame>
    </p:spTree>
    <p:extLst>
      <p:ext uri="{BB962C8B-B14F-4D97-AF65-F5344CB8AC3E}">
        <p14:creationId xmlns:p14="http://schemas.microsoft.com/office/powerpoint/2010/main" val="4238228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14D8B4-25EE-F736-A6F3-B2E4F62F0BCF}"/>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19A56FD6-FCAF-EF1F-7D4D-043053B21B28}"/>
              </a:ext>
            </a:extLst>
          </p:cNvPr>
          <p:cNvSpPr>
            <a:spLocks noGrp="1"/>
          </p:cNvSpPr>
          <p:nvPr>
            <p:ph type="title"/>
          </p:nvPr>
        </p:nvSpPr>
        <p:spPr>
          <a:xfrm>
            <a:off x="809625" y="639763"/>
            <a:ext cx="10515600" cy="511175"/>
          </a:xfrm>
        </p:spPr>
        <p:txBody>
          <a:bodyPr/>
          <a:lstStyle/>
          <a:p>
            <a:pPr algn="ctr"/>
            <a:r>
              <a:rPr lang="es-CO" dirty="0"/>
              <a:t>HALLAZGOS SEGUIMIENTO RETROSPECTIVO</a:t>
            </a:r>
            <a:endParaRPr lang="en-CO" dirty="0"/>
          </a:p>
        </p:txBody>
      </p:sp>
      <p:graphicFrame>
        <p:nvGraphicFramePr>
          <p:cNvPr id="2" name="Tabla 1">
            <a:extLst>
              <a:ext uri="{FF2B5EF4-FFF2-40B4-BE49-F238E27FC236}">
                <a16:creationId xmlns:a16="http://schemas.microsoft.com/office/drawing/2014/main" id="{286AAE3F-95A4-0F0C-6907-6CD45983B9A4}"/>
              </a:ext>
            </a:extLst>
          </p:cNvPr>
          <p:cNvGraphicFramePr>
            <a:graphicFrameLocks noGrp="1"/>
          </p:cNvGraphicFramePr>
          <p:nvPr/>
        </p:nvGraphicFramePr>
        <p:xfrm>
          <a:off x="1196865" y="1867694"/>
          <a:ext cx="9525000" cy="2636520"/>
        </p:xfrm>
        <a:graphic>
          <a:graphicData uri="http://schemas.openxmlformats.org/drawingml/2006/table">
            <a:tbl>
              <a:tblPr/>
              <a:tblGrid>
                <a:gridCol w="1117600">
                  <a:extLst>
                    <a:ext uri="{9D8B030D-6E8A-4147-A177-3AD203B41FA5}">
                      <a16:colId xmlns:a16="http://schemas.microsoft.com/office/drawing/2014/main" val="3256400205"/>
                    </a:ext>
                  </a:extLst>
                </a:gridCol>
                <a:gridCol w="1739900">
                  <a:extLst>
                    <a:ext uri="{9D8B030D-6E8A-4147-A177-3AD203B41FA5}">
                      <a16:colId xmlns:a16="http://schemas.microsoft.com/office/drawing/2014/main" val="2206559538"/>
                    </a:ext>
                  </a:extLst>
                </a:gridCol>
                <a:gridCol w="3619500">
                  <a:extLst>
                    <a:ext uri="{9D8B030D-6E8A-4147-A177-3AD203B41FA5}">
                      <a16:colId xmlns:a16="http://schemas.microsoft.com/office/drawing/2014/main" val="827900673"/>
                    </a:ext>
                  </a:extLst>
                </a:gridCol>
                <a:gridCol w="1054100">
                  <a:extLst>
                    <a:ext uri="{9D8B030D-6E8A-4147-A177-3AD203B41FA5}">
                      <a16:colId xmlns:a16="http://schemas.microsoft.com/office/drawing/2014/main" val="147401631"/>
                    </a:ext>
                  </a:extLst>
                </a:gridCol>
                <a:gridCol w="1993900">
                  <a:extLst>
                    <a:ext uri="{9D8B030D-6E8A-4147-A177-3AD203B41FA5}">
                      <a16:colId xmlns:a16="http://schemas.microsoft.com/office/drawing/2014/main" val="37408408"/>
                    </a:ext>
                  </a:extLst>
                </a:gridCol>
              </a:tblGrid>
              <a:tr h="457200">
                <a:tc>
                  <a:txBody>
                    <a:bodyPr/>
                    <a:lstStyle/>
                    <a:p>
                      <a:pPr algn="ctr" rtl="0" fontAlgn="ctr">
                        <a:buNone/>
                      </a:pPr>
                      <a:r>
                        <a:rPr lang="es-CO" sz="1600" b="1" i="0" u="none" strike="noStrike">
                          <a:solidFill>
                            <a:srgbClr val="000000"/>
                          </a:solidFill>
                          <a:effectLst/>
                          <a:latin typeface="Calibri" panose="020F0502020204030204" pitchFamily="34" charset="0"/>
                        </a:rPr>
                        <a:t>Subred</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ctr">
                        <a:buNone/>
                      </a:pPr>
                      <a:r>
                        <a:rPr lang="es-CO" sz="1600" b="1" i="0" u="none" strike="noStrike">
                          <a:solidFill>
                            <a:srgbClr val="000000"/>
                          </a:solidFill>
                          <a:effectLst/>
                          <a:latin typeface="Calibri" panose="020F0502020204030204" pitchFamily="34" charset="0"/>
                        </a:rPr>
                        <a:t>Intervención y/o Producto</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ctr">
                        <a:buNone/>
                      </a:pPr>
                      <a:r>
                        <a:rPr lang="es-CO" sz="1600" b="1" i="0" u="none" strike="noStrike">
                          <a:solidFill>
                            <a:srgbClr val="000000"/>
                          </a:solidFill>
                          <a:effectLst/>
                          <a:latin typeface="Calibri" panose="020F0502020204030204" pitchFamily="34" charset="0"/>
                        </a:rPr>
                        <a:t>Hallazgos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ctr">
                        <a:buNone/>
                      </a:pPr>
                      <a:r>
                        <a:rPr lang="es-CO" sz="1600" b="1" i="0" u="none" strike="noStrike">
                          <a:solidFill>
                            <a:srgbClr val="000000"/>
                          </a:solidFill>
                          <a:effectLst/>
                          <a:latin typeface="Calibri" panose="020F0502020204030204" pitchFamily="34" charset="0"/>
                        </a:rPr>
                        <a:t>Localidad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ctr">
                        <a:buNone/>
                      </a:pPr>
                      <a:r>
                        <a:rPr lang="es-ES" sz="1600" b="1" i="0" u="none" strike="noStrike">
                          <a:solidFill>
                            <a:srgbClr val="000000"/>
                          </a:solidFill>
                          <a:effectLst/>
                          <a:latin typeface="Calibri" panose="020F0502020204030204" pitchFamily="34" charset="0"/>
                        </a:rPr>
                        <a:t>Glosa y/o Plan de mejora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extLst>
                  <a:ext uri="{0D108BD9-81ED-4DB2-BD59-A6C34878D82A}">
                    <a16:rowId xmlns:a16="http://schemas.microsoft.com/office/drawing/2014/main" val="3004913453"/>
                  </a:ext>
                </a:extLst>
              </a:tr>
              <a:tr h="1981200">
                <a:tc>
                  <a:txBody>
                    <a:bodyPr/>
                    <a:lstStyle/>
                    <a:p>
                      <a:pPr algn="ctr" rtl="0" fontAlgn="ctr">
                        <a:buNone/>
                      </a:pPr>
                      <a:r>
                        <a:rPr lang="es-CO" sz="1400" b="0" i="0" u="none" strike="noStrike">
                          <a:solidFill>
                            <a:srgbClr val="000000"/>
                          </a:solidFill>
                          <a:effectLst/>
                          <a:latin typeface="Calibri" panose="020F0502020204030204" pitchFamily="34" charset="0"/>
                        </a:rPr>
                        <a:t>Centro Oriente</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ES" sz="1400" b="0" i="0" u="none" strike="noStrike" dirty="0">
                          <a:solidFill>
                            <a:srgbClr val="000000"/>
                          </a:solidFill>
                          <a:effectLst/>
                          <a:latin typeface="Calibri" panose="020F0502020204030204" pitchFamily="34" charset="0"/>
                        </a:rPr>
                        <a:t>26 - Asesorías de promoción del cuidado de la salud, gestión del riesgo la UTI y monitoreo del proceso con trabajadores de la economía informal en UTI de mediano impacto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just" rtl="0" fontAlgn="t">
                        <a:buNone/>
                      </a:pPr>
                      <a:r>
                        <a:rPr lang="es-ES" sz="1400" b="0" i="0" u="none" strike="noStrike" dirty="0">
                          <a:solidFill>
                            <a:srgbClr val="000000"/>
                          </a:solidFill>
                          <a:effectLst/>
                          <a:latin typeface="Calibri" panose="020F0502020204030204" pitchFamily="34" charset="0"/>
                        </a:rPr>
                        <a:t>En el mes de abril 2025 se identifico error en el porcentaje final lo cual permite saber cómo terminó el proceso la UTI frente “a los riesgos de las condiciones de trabajo, se hace la aplicación del instrumento de UTIS con apartados que permite reconocer una semaforización el estado final de la UTI”; es de aclarar que cuenta con nota aclaratoria, pero al indagar el ajuste en GESI este dato no fue ajustado por lo que continua el error en el reporte del sistema.</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400" b="0" i="0" u="none" strike="noStrike">
                          <a:solidFill>
                            <a:srgbClr val="000000"/>
                          </a:solidFill>
                          <a:effectLst/>
                          <a:latin typeface="Calibri" panose="020F0502020204030204" pitchFamily="34" charset="0"/>
                        </a:rPr>
                        <a:t>Subred</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400" b="0" i="0" u="none" strike="noStrike" dirty="0">
                          <a:solidFill>
                            <a:srgbClr val="000000"/>
                          </a:solidFill>
                          <a:effectLst/>
                          <a:latin typeface="Calibri" panose="020F0502020204030204" pitchFamily="34" charset="0"/>
                        </a:rPr>
                        <a:t>G3-GLOSA POR INCUMPLIMIENTO DE ANEXO 6</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extLst>
                  <a:ext uri="{0D108BD9-81ED-4DB2-BD59-A6C34878D82A}">
                    <a16:rowId xmlns:a16="http://schemas.microsoft.com/office/drawing/2014/main" val="1815809851"/>
                  </a:ext>
                </a:extLst>
              </a:tr>
            </a:tbl>
          </a:graphicData>
        </a:graphic>
      </p:graphicFrame>
    </p:spTree>
    <p:extLst>
      <p:ext uri="{BB962C8B-B14F-4D97-AF65-F5344CB8AC3E}">
        <p14:creationId xmlns:p14="http://schemas.microsoft.com/office/powerpoint/2010/main" val="173794992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B13748-6154-A2CB-88E3-213518EDC5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841B318-C3B8-D8A7-E958-D5F7361CF2CA}"/>
              </a:ext>
            </a:extLst>
          </p:cNvPr>
          <p:cNvSpPr>
            <a:spLocks noGrp="1"/>
          </p:cNvSpPr>
          <p:nvPr>
            <p:ph type="title"/>
          </p:nvPr>
        </p:nvSpPr>
        <p:spPr>
          <a:xfrm>
            <a:off x="809624" y="640250"/>
            <a:ext cx="10515600" cy="510461"/>
          </a:xfrm>
        </p:spPr>
        <p:txBody>
          <a:bodyPr/>
          <a:lstStyle/>
          <a:p>
            <a:pPr algn="ctr"/>
            <a:r>
              <a:rPr lang="es-CO" dirty="0"/>
              <a:t>HALLAZGOS SEGUIMIENTO RETROSPECTIVO</a:t>
            </a:r>
            <a:endParaRPr lang="en-CO" dirty="0"/>
          </a:p>
        </p:txBody>
      </p:sp>
      <p:graphicFrame>
        <p:nvGraphicFramePr>
          <p:cNvPr id="3" name="Tabla 2">
            <a:extLst>
              <a:ext uri="{FF2B5EF4-FFF2-40B4-BE49-F238E27FC236}">
                <a16:creationId xmlns:a16="http://schemas.microsoft.com/office/drawing/2014/main" id="{C9980EF6-D3F1-C170-2FC4-F9E3BAFC9C30}"/>
              </a:ext>
            </a:extLst>
          </p:cNvPr>
          <p:cNvGraphicFramePr>
            <a:graphicFrameLocks noGrp="1"/>
          </p:cNvGraphicFramePr>
          <p:nvPr/>
        </p:nvGraphicFramePr>
        <p:xfrm>
          <a:off x="1986455" y="1692166"/>
          <a:ext cx="7966844" cy="3689130"/>
        </p:xfrm>
        <a:graphic>
          <a:graphicData uri="http://schemas.openxmlformats.org/drawingml/2006/table">
            <a:tbl>
              <a:tblPr/>
              <a:tblGrid>
                <a:gridCol w="1807779">
                  <a:extLst>
                    <a:ext uri="{9D8B030D-6E8A-4147-A177-3AD203B41FA5}">
                      <a16:colId xmlns:a16="http://schemas.microsoft.com/office/drawing/2014/main" val="2902726058"/>
                    </a:ext>
                  </a:extLst>
                </a:gridCol>
                <a:gridCol w="1303283">
                  <a:extLst>
                    <a:ext uri="{9D8B030D-6E8A-4147-A177-3AD203B41FA5}">
                      <a16:colId xmlns:a16="http://schemas.microsoft.com/office/drawing/2014/main" val="676641796"/>
                    </a:ext>
                  </a:extLst>
                </a:gridCol>
                <a:gridCol w="1309565">
                  <a:extLst>
                    <a:ext uri="{9D8B030D-6E8A-4147-A177-3AD203B41FA5}">
                      <a16:colId xmlns:a16="http://schemas.microsoft.com/office/drawing/2014/main" val="2400261106"/>
                    </a:ext>
                  </a:extLst>
                </a:gridCol>
                <a:gridCol w="1133494">
                  <a:extLst>
                    <a:ext uri="{9D8B030D-6E8A-4147-A177-3AD203B41FA5}">
                      <a16:colId xmlns:a16="http://schemas.microsoft.com/office/drawing/2014/main" val="216164250"/>
                    </a:ext>
                  </a:extLst>
                </a:gridCol>
                <a:gridCol w="1133494">
                  <a:extLst>
                    <a:ext uri="{9D8B030D-6E8A-4147-A177-3AD203B41FA5}">
                      <a16:colId xmlns:a16="http://schemas.microsoft.com/office/drawing/2014/main" val="1171160532"/>
                    </a:ext>
                  </a:extLst>
                </a:gridCol>
                <a:gridCol w="1279229">
                  <a:extLst>
                    <a:ext uri="{9D8B030D-6E8A-4147-A177-3AD203B41FA5}">
                      <a16:colId xmlns:a16="http://schemas.microsoft.com/office/drawing/2014/main" val="2974756259"/>
                    </a:ext>
                  </a:extLst>
                </a:gridCol>
              </a:tblGrid>
              <a:tr h="527018">
                <a:tc rowSpan="2">
                  <a:txBody>
                    <a:bodyPr/>
                    <a:lstStyle/>
                    <a:p>
                      <a:pPr algn="ctr" rtl="0" fontAlgn="ctr">
                        <a:buNone/>
                      </a:pPr>
                      <a:r>
                        <a:rPr lang="es-CO" sz="1600" b="1" i="0" u="none" strike="noStrike">
                          <a:solidFill>
                            <a:srgbClr val="000000"/>
                          </a:solidFill>
                          <a:effectLst/>
                          <a:latin typeface="Calibri" panose="020F0502020204030204" pitchFamily="34" charset="0"/>
                        </a:rPr>
                        <a:t>Localidad</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gridSpan="4">
                  <a:txBody>
                    <a:bodyPr/>
                    <a:lstStyle/>
                    <a:p>
                      <a:pPr algn="ctr" rtl="0" fontAlgn="ctr">
                        <a:buNone/>
                      </a:pPr>
                      <a:r>
                        <a:rPr lang="es-CO" sz="1600" b="1" i="0" u="none" strike="noStrike">
                          <a:solidFill>
                            <a:srgbClr val="000000"/>
                          </a:solidFill>
                          <a:effectLst>
                            <a:outerShdw blurRad="50800" dist="38100" algn="tr" rotWithShape="0">
                              <a:prstClr val="black">
                                <a:alpha val="40000"/>
                              </a:prstClr>
                            </a:outerShdw>
                          </a:effectLst>
                          <a:latin typeface="Aptos" panose="020B0004020202020204" pitchFamily="34" charset="0"/>
                        </a:rPr>
                        <a:t>CRITERIOS DE GLOSAS APLICADOS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hMerge="1">
                  <a:txBody>
                    <a:bodyPr/>
                    <a:lstStyle/>
                    <a:p>
                      <a:endParaRPr lang="es-CO"/>
                    </a:p>
                  </a:txBody>
                  <a:tcPr/>
                </a:tc>
                <a:tc hMerge="1">
                  <a:txBody>
                    <a:bodyPr/>
                    <a:lstStyle/>
                    <a:p>
                      <a:endParaRPr lang="es-CO"/>
                    </a:p>
                  </a:txBody>
                  <a:tcPr/>
                </a:tc>
                <a:tc hMerge="1">
                  <a:txBody>
                    <a:bodyPr/>
                    <a:lstStyle/>
                    <a:p>
                      <a:endParaRPr lang="es-CO"/>
                    </a:p>
                  </a:txBody>
                  <a:tcPr/>
                </a:tc>
                <a:tc rowSpan="2">
                  <a:txBody>
                    <a:bodyPr/>
                    <a:lstStyle/>
                    <a:p>
                      <a:pPr algn="ctr" rtl="0" fontAlgn="ctr">
                        <a:buNone/>
                      </a:pPr>
                      <a:r>
                        <a:rPr lang="es-CO" sz="1600" b="1" i="0" u="none" strike="noStrike">
                          <a:solidFill>
                            <a:srgbClr val="000000"/>
                          </a:solidFill>
                          <a:effectLst/>
                          <a:latin typeface="Calibri" panose="020F0502020204030204" pitchFamily="34" charset="0"/>
                        </a:rPr>
                        <a:t>Total de glosas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extLst>
                  <a:ext uri="{0D108BD9-81ED-4DB2-BD59-A6C34878D82A}">
                    <a16:rowId xmlns:a16="http://schemas.microsoft.com/office/drawing/2014/main" val="2860789006"/>
                  </a:ext>
                </a:extLst>
              </a:tr>
              <a:tr h="527018">
                <a:tc vMerge="1">
                  <a:txBody>
                    <a:bodyPr/>
                    <a:lstStyle/>
                    <a:p>
                      <a:endParaRPr lang="es-CO"/>
                    </a:p>
                  </a:txBody>
                  <a:tcPr/>
                </a:tc>
                <a:tc>
                  <a:txBody>
                    <a:bodyPr/>
                    <a:lstStyle/>
                    <a:p>
                      <a:pPr algn="ctr" rtl="0" fontAlgn="ctr">
                        <a:buNone/>
                      </a:pPr>
                      <a:r>
                        <a:rPr lang="es-CO" sz="1600" b="1" i="0" u="none" strike="noStrike">
                          <a:solidFill>
                            <a:srgbClr val="000000"/>
                          </a:solidFill>
                          <a:effectLst>
                            <a:outerShdw blurRad="50800" dist="38100" algn="tr" rotWithShape="0">
                              <a:prstClr val="black">
                                <a:alpha val="40000"/>
                              </a:prstClr>
                            </a:outerShdw>
                          </a:effectLst>
                          <a:latin typeface="Aptos" panose="020B0004020202020204" pitchFamily="34" charset="0"/>
                        </a:rPr>
                        <a:t>G1</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ctr">
                        <a:buNone/>
                      </a:pPr>
                      <a:r>
                        <a:rPr lang="es-CO" sz="1600" b="1" i="0" u="none" strike="noStrike">
                          <a:solidFill>
                            <a:srgbClr val="000000"/>
                          </a:solidFill>
                          <a:effectLst>
                            <a:outerShdw blurRad="50800" dist="38100" algn="tr" rotWithShape="0">
                              <a:prstClr val="black">
                                <a:alpha val="40000"/>
                              </a:prstClr>
                            </a:outerShdw>
                          </a:effectLst>
                          <a:latin typeface="Aptos" panose="020B0004020202020204" pitchFamily="34" charset="0"/>
                        </a:rPr>
                        <a:t>G3</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b">
                        <a:buNone/>
                      </a:pPr>
                      <a:r>
                        <a:rPr lang="es-CO" sz="1600" b="1" i="0" u="none" strike="noStrike">
                          <a:solidFill>
                            <a:srgbClr val="000000"/>
                          </a:solidFill>
                          <a:effectLst/>
                          <a:latin typeface="Aptos" panose="020B0004020202020204" pitchFamily="34" charset="0"/>
                        </a:rPr>
                        <a:t>G9</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b">
                        <a:buNone/>
                      </a:pPr>
                      <a:r>
                        <a:rPr lang="es-CO" sz="1600" b="1" i="0" u="none" strike="noStrike">
                          <a:solidFill>
                            <a:srgbClr val="000000"/>
                          </a:solidFill>
                          <a:effectLst/>
                          <a:latin typeface="Aptos" panose="020B0004020202020204" pitchFamily="34" charset="0"/>
                        </a:rPr>
                        <a:t>G12</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vMerge="1">
                  <a:txBody>
                    <a:bodyPr/>
                    <a:lstStyle/>
                    <a:p>
                      <a:endParaRPr lang="es-CO"/>
                    </a:p>
                  </a:txBody>
                  <a:tcPr/>
                </a:tc>
                <a:extLst>
                  <a:ext uri="{0D108BD9-81ED-4DB2-BD59-A6C34878D82A}">
                    <a16:rowId xmlns:a16="http://schemas.microsoft.com/office/drawing/2014/main" val="4169249979"/>
                  </a:ext>
                </a:extLst>
              </a:tr>
              <a:tr h="527018">
                <a:tc>
                  <a:txBody>
                    <a:bodyPr/>
                    <a:lstStyle/>
                    <a:p>
                      <a:pPr algn="ctr" rtl="0" fontAlgn="b">
                        <a:buNone/>
                      </a:pPr>
                      <a:r>
                        <a:rPr lang="es-CO" sz="1600" b="0" i="0" u="none" strike="noStrike">
                          <a:solidFill>
                            <a:srgbClr val="000000"/>
                          </a:solidFill>
                          <a:effectLst/>
                          <a:latin typeface="Aptos" panose="020B0004020202020204" pitchFamily="34" charset="0"/>
                        </a:rPr>
                        <a:t>SUBRED</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ctr" rtl="0" fontAlgn="b">
                        <a:buNone/>
                      </a:pPr>
                      <a:r>
                        <a:rPr lang="es-CO" sz="1600" b="0" i="0" u="none" strike="noStrike">
                          <a:solidFill>
                            <a:srgbClr val="000000"/>
                          </a:solidFill>
                          <a:effectLst/>
                          <a:latin typeface="Aptos" panose="020B0004020202020204" pitchFamily="34" charset="0"/>
                        </a:rPr>
                        <a:t>$ 264.660</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ctr" rtl="0" fontAlgn="b">
                        <a:buNone/>
                      </a:pPr>
                      <a:r>
                        <a:rPr lang="es-CO" sz="1600" b="0" i="0" u="none" strike="noStrike">
                          <a:solidFill>
                            <a:srgbClr val="000000"/>
                          </a:solidFill>
                          <a:effectLst/>
                          <a:latin typeface="Aptos" panose="020B0004020202020204" pitchFamily="34" charset="0"/>
                        </a:rPr>
                        <a:t>$ 492.339</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ctr" rtl="0" fontAlgn="b">
                        <a:buNone/>
                      </a:pPr>
                      <a:r>
                        <a:rPr lang="es-CO" sz="1600" b="0" i="0" u="none" strike="noStrike" dirty="0">
                          <a:solidFill>
                            <a:srgbClr val="000000"/>
                          </a:solidFill>
                          <a:effectLst/>
                          <a:latin typeface="Aptos" panose="020B0004020202020204" pitchFamily="34" charset="0"/>
                        </a:rPr>
                        <a:t>$ 3.275.666</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ctr" rtl="0" fontAlgn="b">
                        <a:buNone/>
                      </a:pPr>
                      <a:r>
                        <a:rPr lang="es-CO" sz="1600" b="0" i="0" u="none" strike="noStrike">
                          <a:solidFill>
                            <a:srgbClr val="000000"/>
                          </a:solidFill>
                          <a:effectLst/>
                          <a:latin typeface="Aptos" panose="020B0004020202020204" pitchFamily="34" charset="0"/>
                        </a:rPr>
                        <a:t>$ 1.637.833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ctr" rtl="0" fontAlgn="b">
                        <a:buNone/>
                      </a:pPr>
                      <a:r>
                        <a:rPr lang="es-CO" sz="1600" b="0" i="0" u="none" strike="noStrike">
                          <a:solidFill>
                            <a:srgbClr val="000000"/>
                          </a:solidFill>
                          <a:effectLst/>
                          <a:latin typeface="Aptos" panose="020B0004020202020204" pitchFamily="34" charset="0"/>
                        </a:rPr>
                        <a:t>$ 5.670.498</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extLst>
                  <a:ext uri="{0D108BD9-81ED-4DB2-BD59-A6C34878D82A}">
                    <a16:rowId xmlns:a16="http://schemas.microsoft.com/office/drawing/2014/main" val="1081629741"/>
                  </a:ext>
                </a:extLst>
              </a:tr>
              <a:tr h="1054038">
                <a:tc>
                  <a:txBody>
                    <a:bodyPr/>
                    <a:lstStyle/>
                    <a:p>
                      <a:pPr algn="ctr" rtl="0" fontAlgn="ctr">
                        <a:buNone/>
                      </a:pPr>
                      <a:r>
                        <a:rPr lang="es-CO" sz="1600" b="0" i="0" u="none" strike="noStrike">
                          <a:solidFill>
                            <a:srgbClr val="000000"/>
                          </a:solidFill>
                          <a:effectLst/>
                          <a:latin typeface="Aptos" panose="020B0004020202020204" pitchFamily="34" charset="0"/>
                        </a:rPr>
                        <a:t>Total de glosas por Criterios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600" b="0" i="0" u="none" strike="noStrike">
                          <a:solidFill>
                            <a:srgbClr val="000000"/>
                          </a:solidFill>
                          <a:effectLst/>
                          <a:latin typeface="Aptos" panose="020B0004020202020204" pitchFamily="34" charset="0"/>
                        </a:rPr>
                        <a:t>3</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600" b="0" i="0" u="none" strike="noStrike">
                          <a:solidFill>
                            <a:srgbClr val="000000"/>
                          </a:solidFill>
                          <a:effectLst/>
                          <a:latin typeface="Aptos" panose="020B0004020202020204" pitchFamily="34" charset="0"/>
                        </a:rPr>
                        <a:t>4</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9EBF5"/>
                    </a:solidFill>
                  </a:tcPr>
                </a:tc>
                <a:tc>
                  <a:txBody>
                    <a:bodyPr/>
                    <a:lstStyle/>
                    <a:p>
                      <a:pPr algn="ctr" rtl="0" fontAlgn="ctr">
                        <a:buNone/>
                      </a:pPr>
                      <a:r>
                        <a:rPr lang="es-CO" sz="1600" b="0" i="0" u="none" strike="noStrike">
                          <a:solidFill>
                            <a:srgbClr val="000000"/>
                          </a:solidFill>
                          <a:effectLst/>
                          <a:latin typeface="Aptos" panose="020B0004020202020204" pitchFamily="34" charset="0"/>
                        </a:rPr>
                        <a:t>2</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9EBF5"/>
                    </a:solidFill>
                  </a:tcPr>
                </a:tc>
                <a:tc>
                  <a:txBody>
                    <a:bodyPr/>
                    <a:lstStyle/>
                    <a:p>
                      <a:pPr algn="ctr" rtl="0" fontAlgn="ctr">
                        <a:buNone/>
                      </a:pPr>
                      <a:r>
                        <a:rPr lang="es-CO" sz="1600" b="0" i="0" u="none" strike="noStrike">
                          <a:solidFill>
                            <a:srgbClr val="000000"/>
                          </a:solidFill>
                          <a:effectLst/>
                          <a:latin typeface="Aptos" panose="020B0004020202020204" pitchFamily="34" charset="0"/>
                        </a:rPr>
                        <a:t>1</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9EBF5"/>
                    </a:solidFill>
                  </a:tcPr>
                </a:tc>
                <a:tc>
                  <a:txBody>
                    <a:bodyPr/>
                    <a:lstStyle/>
                    <a:p>
                      <a:pPr algn="ctr" rtl="0" fontAlgn="ctr">
                        <a:buNone/>
                      </a:pPr>
                      <a:r>
                        <a:rPr lang="es-CO" sz="1600" b="1" i="0" u="none" strike="noStrike">
                          <a:solidFill>
                            <a:srgbClr val="000000"/>
                          </a:solidFill>
                          <a:effectLst/>
                          <a:latin typeface="Aptos" panose="020B0004020202020204" pitchFamily="34" charset="0"/>
                        </a:rPr>
                        <a:t>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9EBF5"/>
                    </a:solidFill>
                  </a:tcPr>
                </a:tc>
                <a:extLst>
                  <a:ext uri="{0D108BD9-81ED-4DB2-BD59-A6C34878D82A}">
                    <a16:rowId xmlns:a16="http://schemas.microsoft.com/office/drawing/2014/main" val="4188835940"/>
                  </a:ext>
                </a:extLst>
              </a:tr>
              <a:tr h="1054038">
                <a:tc>
                  <a:txBody>
                    <a:bodyPr/>
                    <a:lstStyle/>
                    <a:p>
                      <a:pPr algn="ctr" rtl="0" fontAlgn="ctr">
                        <a:buNone/>
                      </a:pPr>
                      <a:r>
                        <a:rPr lang="es-ES" sz="1600" b="0" i="0" u="none" strike="noStrike">
                          <a:solidFill>
                            <a:srgbClr val="000000"/>
                          </a:solidFill>
                          <a:effectLst/>
                          <a:latin typeface="Aptos" panose="020B0004020202020204" pitchFamily="34" charset="0"/>
                        </a:rPr>
                        <a:t>Peso Porcentual de las glosas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600" b="1" i="0" u="none" strike="noStrike">
                          <a:solidFill>
                            <a:srgbClr val="000000"/>
                          </a:solidFill>
                          <a:effectLst/>
                          <a:latin typeface="Aptos" panose="020B0004020202020204" pitchFamily="34" charset="0"/>
                        </a:rPr>
                        <a:t>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600" b="1" i="0" u="none" strike="noStrike" dirty="0">
                          <a:solidFill>
                            <a:srgbClr val="000000"/>
                          </a:solidFill>
                          <a:effectLst/>
                          <a:latin typeface="Aptos" panose="020B0004020202020204" pitchFamily="34" charset="0"/>
                        </a:rPr>
                        <a:t>40%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600" b="1" i="0" u="none" strike="noStrike">
                          <a:solidFill>
                            <a:srgbClr val="000000"/>
                          </a:solidFill>
                          <a:effectLst/>
                          <a:latin typeface="Aptos" panose="020B0004020202020204" pitchFamily="34" charset="0"/>
                        </a:rPr>
                        <a:t>20%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600" b="1" i="0" u="none" strike="noStrike">
                          <a:solidFill>
                            <a:srgbClr val="000000"/>
                          </a:solidFill>
                          <a:effectLst/>
                          <a:latin typeface="Aptos" panose="020B0004020202020204" pitchFamily="34" charset="0"/>
                        </a:rPr>
                        <a:t>10%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600" b="1" i="0" u="none" strike="noStrike" dirty="0">
                          <a:solidFill>
                            <a:srgbClr val="000000"/>
                          </a:solidFill>
                          <a:effectLst/>
                          <a:latin typeface="Aptos" panose="020B00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extLst>
                  <a:ext uri="{0D108BD9-81ED-4DB2-BD59-A6C34878D82A}">
                    <a16:rowId xmlns:a16="http://schemas.microsoft.com/office/drawing/2014/main" val="1032978624"/>
                  </a:ext>
                </a:extLst>
              </a:tr>
            </a:tbl>
          </a:graphicData>
        </a:graphic>
      </p:graphicFrame>
    </p:spTree>
    <p:extLst>
      <p:ext uri="{BB962C8B-B14F-4D97-AF65-F5344CB8AC3E}">
        <p14:creationId xmlns:p14="http://schemas.microsoft.com/office/powerpoint/2010/main" val="97639188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93362AF-CF93-3F04-F867-9B74FF87D9DE}"/>
              </a:ext>
            </a:extLst>
          </p:cNvPr>
          <p:cNvSpPr>
            <a:spLocks noGrp="1"/>
          </p:cNvSpPr>
          <p:nvPr>
            <p:ph type="title"/>
          </p:nvPr>
        </p:nvSpPr>
        <p:spPr/>
        <p:txBody>
          <a:bodyPr/>
          <a:lstStyle/>
          <a:p>
            <a:pPr algn="ctr"/>
            <a:r>
              <a:rPr lang="es-CO" dirty="0"/>
              <a:t>SEGUIMIENTOS EN CAMPO</a:t>
            </a:r>
          </a:p>
        </p:txBody>
      </p:sp>
      <p:graphicFrame>
        <p:nvGraphicFramePr>
          <p:cNvPr id="3" name="Tabla 2">
            <a:extLst>
              <a:ext uri="{FF2B5EF4-FFF2-40B4-BE49-F238E27FC236}">
                <a16:creationId xmlns:a16="http://schemas.microsoft.com/office/drawing/2014/main" id="{AA52987E-8FC8-F1F2-65C6-4A36FF55BBEA}"/>
              </a:ext>
            </a:extLst>
          </p:cNvPr>
          <p:cNvGraphicFramePr>
            <a:graphicFrameLocks noGrp="1"/>
          </p:cNvGraphicFramePr>
          <p:nvPr/>
        </p:nvGraphicFramePr>
        <p:xfrm>
          <a:off x="2133600" y="1150774"/>
          <a:ext cx="7252138" cy="5233559"/>
        </p:xfrm>
        <a:graphic>
          <a:graphicData uri="http://schemas.openxmlformats.org/drawingml/2006/table">
            <a:tbl>
              <a:tblPr/>
              <a:tblGrid>
                <a:gridCol w="2490952">
                  <a:extLst>
                    <a:ext uri="{9D8B030D-6E8A-4147-A177-3AD203B41FA5}">
                      <a16:colId xmlns:a16="http://schemas.microsoft.com/office/drawing/2014/main" val="2175364909"/>
                    </a:ext>
                  </a:extLst>
                </a:gridCol>
                <a:gridCol w="2609899">
                  <a:extLst>
                    <a:ext uri="{9D8B030D-6E8A-4147-A177-3AD203B41FA5}">
                      <a16:colId xmlns:a16="http://schemas.microsoft.com/office/drawing/2014/main" val="4092488300"/>
                    </a:ext>
                  </a:extLst>
                </a:gridCol>
                <a:gridCol w="2151287">
                  <a:extLst>
                    <a:ext uri="{9D8B030D-6E8A-4147-A177-3AD203B41FA5}">
                      <a16:colId xmlns:a16="http://schemas.microsoft.com/office/drawing/2014/main" val="2251112032"/>
                    </a:ext>
                  </a:extLst>
                </a:gridCol>
              </a:tblGrid>
              <a:tr h="224917">
                <a:tc>
                  <a:txBody>
                    <a:bodyPr/>
                    <a:lstStyle/>
                    <a:p>
                      <a:pPr algn="ctr" rtl="0" fontAlgn="ctr">
                        <a:buNone/>
                      </a:pPr>
                      <a:r>
                        <a:rPr lang="es-CO" sz="1800" b="1" i="0" u="none" strike="noStrike">
                          <a:solidFill>
                            <a:srgbClr val="000000"/>
                          </a:solidFill>
                          <a:effectLst/>
                          <a:latin typeface="Calibri" panose="020F0502020204030204" pitchFamily="34" charset="0"/>
                        </a:rPr>
                        <a:t>Intervención y/o producto</a:t>
                      </a:r>
                    </a:p>
                  </a:txBody>
                  <a:tcPr marL="6653" marR="6653" marT="66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ctr">
                        <a:buNone/>
                      </a:pPr>
                      <a:r>
                        <a:rPr lang="es-CO" sz="1800" b="1" i="0" u="none" strike="noStrike">
                          <a:solidFill>
                            <a:srgbClr val="000000"/>
                          </a:solidFill>
                          <a:effectLst/>
                          <a:latin typeface="Calibri" panose="020F0502020204030204" pitchFamily="34" charset="0"/>
                        </a:rPr>
                        <a:t>Hallazgos</a:t>
                      </a:r>
                    </a:p>
                  </a:txBody>
                  <a:tcPr marL="6653" marR="6653" marT="66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tc>
                  <a:txBody>
                    <a:bodyPr/>
                    <a:lstStyle/>
                    <a:p>
                      <a:pPr algn="ctr" rtl="0" fontAlgn="ctr">
                        <a:buNone/>
                      </a:pPr>
                      <a:r>
                        <a:rPr lang="es-CO" sz="1800" b="1" i="0" u="none" strike="noStrike">
                          <a:solidFill>
                            <a:srgbClr val="000000"/>
                          </a:solidFill>
                          <a:effectLst/>
                          <a:latin typeface="Calibri" panose="020F0502020204030204" pitchFamily="34" charset="0"/>
                        </a:rPr>
                        <a:t>Observaciones</a:t>
                      </a:r>
                    </a:p>
                  </a:txBody>
                  <a:tcPr marL="6653" marR="6653" marT="66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CC"/>
                    </a:solidFill>
                  </a:tcPr>
                </a:tc>
                <a:extLst>
                  <a:ext uri="{0D108BD9-81ED-4DB2-BD59-A6C34878D82A}">
                    <a16:rowId xmlns:a16="http://schemas.microsoft.com/office/drawing/2014/main" val="73410095"/>
                  </a:ext>
                </a:extLst>
              </a:tr>
              <a:tr h="1364494">
                <a:tc>
                  <a:txBody>
                    <a:bodyPr/>
                    <a:lstStyle/>
                    <a:p>
                      <a:pPr algn="ctr" rtl="0" fontAlgn="ctr">
                        <a:buNone/>
                      </a:pPr>
                      <a:r>
                        <a:rPr lang="es-ES" sz="1200" b="0" i="0" u="none" strike="noStrike">
                          <a:solidFill>
                            <a:srgbClr val="000000"/>
                          </a:solidFill>
                          <a:effectLst/>
                          <a:latin typeface="Calibri" panose="020F0502020204030204" pitchFamily="34" charset="0"/>
                        </a:rPr>
                        <a:t>37 - Asesoría para la desvinculación del trabajo infantil</a:t>
                      </a:r>
                      <a:br>
                        <a:rPr lang="es-ES" sz="1200" b="0" i="0" u="none" strike="noStrike">
                          <a:solidFill>
                            <a:srgbClr val="000000"/>
                          </a:solidFill>
                          <a:effectLst/>
                          <a:latin typeface="Calibri" panose="020F0502020204030204" pitchFamily="34" charset="0"/>
                        </a:rPr>
                      </a:br>
                      <a:r>
                        <a:rPr lang="es-ES" sz="1200" b="0" i="0" u="none" strike="noStrike">
                          <a:solidFill>
                            <a:srgbClr val="000000"/>
                          </a:solidFill>
                          <a:effectLst/>
                          <a:latin typeface="Calibri" panose="020F0502020204030204" pitchFamily="34" charset="0"/>
                        </a:rPr>
                        <a:t>Asesoría para el cuidado y la protección de la salud</a:t>
                      </a:r>
                      <a:br>
                        <a:rPr lang="es-ES" sz="1200" b="0" i="0" u="none" strike="noStrike">
                          <a:solidFill>
                            <a:srgbClr val="000000"/>
                          </a:solidFill>
                          <a:effectLst/>
                          <a:latin typeface="Calibri" panose="020F0502020204030204" pitchFamily="34" charset="0"/>
                        </a:rPr>
                      </a:br>
                      <a:r>
                        <a:rPr lang="es-ES" sz="1200" b="0" i="0" u="none" strike="noStrike">
                          <a:solidFill>
                            <a:srgbClr val="000000"/>
                          </a:solidFill>
                          <a:effectLst/>
                          <a:latin typeface="Calibri" panose="020F0502020204030204" pitchFamily="34" charset="0"/>
                        </a:rPr>
                        <a:t>Monitoreo de la desvinculación</a:t>
                      </a:r>
                      <a:br>
                        <a:rPr lang="es-ES" sz="1200" b="0" i="0" u="none" strike="noStrike">
                          <a:solidFill>
                            <a:srgbClr val="000000"/>
                          </a:solidFill>
                          <a:effectLst/>
                          <a:latin typeface="Calibri" panose="020F0502020204030204" pitchFamily="34" charset="0"/>
                        </a:rPr>
                      </a:br>
                      <a:r>
                        <a:rPr lang="es-ES" sz="1200" b="0" i="0" u="none" strike="noStrike">
                          <a:solidFill>
                            <a:srgbClr val="000000"/>
                          </a:solidFill>
                          <a:effectLst/>
                          <a:latin typeface="Calibri" panose="020F0502020204030204" pitchFamily="34" charset="0"/>
                        </a:rPr>
                        <a:t>Monitoreo – seguimiento del efecto</a:t>
                      </a:r>
                    </a:p>
                  </a:txBody>
                  <a:tcPr marL="6653" marR="6653" marT="66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200" b="0" i="0" u="none" strike="noStrike">
                          <a:solidFill>
                            <a:srgbClr val="000000"/>
                          </a:solidFill>
                          <a:effectLst/>
                          <a:latin typeface="Calibri" panose="020F0502020204030204" pitchFamily="34" charset="0"/>
                        </a:rPr>
                        <a:t>No se generan hallazgos</a:t>
                      </a:r>
                    </a:p>
                  </a:txBody>
                  <a:tcPr marL="6653" marR="6653" marT="66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ES" sz="1200" b="0" i="0" u="none" strike="noStrike">
                          <a:solidFill>
                            <a:srgbClr val="000000"/>
                          </a:solidFill>
                          <a:effectLst/>
                          <a:latin typeface="Calibri" panose="020F0502020204030204" pitchFamily="34" charset="0"/>
                        </a:rPr>
                        <a:t>Se realiza 1 seguimiento en campo</a:t>
                      </a:r>
                    </a:p>
                  </a:txBody>
                  <a:tcPr marL="6653" marR="6653" marT="66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extLst>
                  <a:ext uri="{0D108BD9-81ED-4DB2-BD59-A6C34878D82A}">
                    <a16:rowId xmlns:a16="http://schemas.microsoft.com/office/drawing/2014/main" val="3011751211"/>
                  </a:ext>
                </a:extLst>
              </a:tr>
              <a:tr h="1364494">
                <a:tc>
                  <a:txBody>
                    <a:bodyPr/>
                    <a:lstStyle/>
                    <a:p>
                      <a:pPr algn="ctr" rtl="0" fontAlgn="ctr">
                        <a:buNone/>
                      </a:pPr>
                      <a:r>
                        <a:rPr lang="es-ES" sz="1200" b="0" i="0" u="none" strike="noStrike">
                          <a:solidFill>
                            <a:srgbClr val="000000"/>
                          </a:solidFill>
                          <a:effectLst/>
                          <a:latin typeface="Calibri" panose="020F0502020204030204" pitchFamily="34" charset="0"/>
                        </a:rPr>
                        <a:t>36 - Caracterización del perfil del riesgo en niños, niñas y adolescentes trabajadores en zonas de concentración comercial referenciadas a nivel intersectorial o por otros espacios y procesos</a:t>
                      </a:r>
                    </a:p>
                  </a:txBody>
                  <a:tcPr marL="6653" marR="6653" marT="66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200" b="0" i="0" u="none" strike="noStrike">
                          <a:solidFill>
                            <a:srgbClr val="000000"/>
                          </a:solidFill>
                          <a:effectLst/>
                          <a:latin typeface="Calibri" panose="020F0502020204030204" pitchFamily="34" charset="0"/>
                        </a:rPr>
                        <a:t>No se generan hallazgos</a:t>
                      </a:r>
                    </a:p>
                  </a:txBody>
                  <a:tcPr marL="6653" marR="6653" marT="66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ES" sz="1200" b="0" i="0" u="none" strike="noStrike">
                          <a:solidFill>
                            <a:srgbClr val="000000"/>
                          </a:solidFill>
                          <a:effectLst/>
                          <a:latin typeface="Calibri" panose="020F0502020204030204" pitchFamily="34" charset="0"/>
                        </a:rPr>
                        <a:t>Se realiza 1 seguimiento en campo</a:t>
                      </a:r>
                    </a:p>
                  </a:txBody>
                  <a:tcPr marL="6653" marR="6653" marT="66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extLst>
                  <a:ext uri="{0D108BD9-81ED-4DB2-BD59-A6C34878D82A}">
                    <a16:rowId xmlns:a16="http://schemas.microsoft.com/office/drawing/2014/main" val="1491707305"/>
                  </a:ext>
                </a:extLst>
              </a:tr>
              <a:tr h="1169567">
                <a:tc>
                  <a:txBody>
                    <a:bodyPr/>
                    <a:lstStyle/>
                    <a:p>
                      <a:pPr algn="ctr" rtl="0" fontAlgn="ctr">
                        <a:buNone/>
                      </a:pPr>
                      <a:r>
                        <a:rPr lang="es-ES" sz="1200" b="0" i="0" u="none" strike="noStrike">
                          <a:solidFill>
                            <a:srgbClr val="000000"/>
                          </a:solidFill>
                          <a:effectLst/>
                          <a:latin typeface="Calibri" panose="020F0502020204030204" pitchFamily="34" charset="0"/>
                        </a:rPr>
                        <a:t>28 - Asesorías de promoción del cuidado de la salud, gestión del riesgo de la UTI y monitoreo del proceso con trabajadores de la economía informal en UTI de alto impacto </a:t>
                      </a:r>
                    </a:p>
                  </a:txBody>
                  <a:tcPr marL="6653" marR="6653" marT="66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200" b="0" i="0" u="none" strike="noStrike">
                          <a:solidFill>
                            <a:srgbClr val="000000"/>
                          </a:solidFill>
                          <a:effectLst/>
                          <a:latin typeface="Calibri" panose="020F0502020204030204" pitchFamily="34" charset="0"/>
                        </a:rPr>
                        <a:t>No se generan hallazgos</a:t>
                      </a:r>
                    </a:p>
                  </a:txBody>
                  <a:tcPr marL="6653" marR="6653" marT="66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ES" sz="1200" b="0" i="0" u="none" strike="noStrike">
                          <a:solidFill>
                            <a:srgbClr val="000000"/>
                          </a:solidFill>
                          <a:effectLst/>
                          <a:latin typeface="Calibri" panose="020F0502020204030204" pitchFamily="34" charset="0"/>
                        </a:rPr>
                        <a:t>Se realiza 1 seguimiento en campo</a:t>
                      </a:r>
                    </a:p>
                  </a:txBody>
                  <a:tcPr marL="6653" marR="6653" marT="66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extLst>
                  <a:ext uri="{0D108BD9-81ED-4DB2-BD59-A6C34878D82A}">
                    <a16:rowId xmlns:a16="http://schemas.microsoft.com/office/drawing/2014/main" val="890600670"/>
                  </a:ext>
                </a:extLst>
              </a:tr>
              <a:tr h="779711">
                <a:tc>
                  <a:txBody>
                    <a:bodyPr/>
                    <a:lstStyle/>
                    <a:p>
                      <a:pPr algn="ctr" rtl="0" fontAlgn="ctr">
                        <a:buNone/>
                      </a:pPr>
                      <a:r>
                        <a:rPr lang="es-ES" sz="1200" b="0" i="0" u="none" strike="noStrike">
                          <a:solidFill>
                            <a:srgbClr val="000000"/>
                          </a:solidFill>
                          <a:effectLst/>
                          <a:latin typeface="Calibri" panose="020F0502020204030204" pitchFamily="34" charset="0"/>
                        </a:rPr>
                        <a:t>27 - Asesorías de promoción del cuidado de la salud con trabajadores de la economía informal en UTI</a:t>
                      </a:r>
                    </a:p>
                  </a:txBody>
                  <a:tcPr marL="6653" marR="6653" marT="66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CO" sz="1200" b="0" i="0" u="none" strike="noStrike">
                          <a:solidFill>
                            <a:srgbClr val="000000"/>
                          </a:solidFill>
                          <a:effectLst/>
                          <a:latin typeface="Calibri" panose="020F0502020204030204" pitchFamily="34" charset="0"/>
                        </a:rPr>
                        <a:t>No se generan hallazgos</a:t>
                      </a:r>
                    </a:p>
                  </a:txBody>
                  <a:tcPr marL="6653" marR="6653" marT="66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tc>
                  <a:txBody>
                    <a:bodyPr/>
                    <a:lstStyle/>
                    <a:p>
                      <a:pPr algn="ctr" rtl="0" fontAlgn="ctr">
                        <a:buNone/>
                      </a:pPr>
                      <a:r>
                        <a:rPr lang="es-ES" sz="1200" b="0" i="0" u="none" strike="noStrike" dirty="0">
                          <a:solidFill>
                            <a:srgbClr val="000000"/>
                          </a:solidFill>
                          <a:effectLst/>
                          <a:latin typeface="Calibri" panose="020F0502020204030204" pitchFamily="34" charset="0"/>
                        </a:rPr>
                        <a:t>Se realizan 3 seguimiento en campo</a:t>
                      </a:r>
                    </a:p>
                  </a:txBody>
                  <a:tcPr marL="6653" marR="6653" marT="66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EFF7"/>
                    </a:solidFill>
                  </a:tcPr>
                </a:tc>
                <a:extLst>
                  <a:ext uri="{0D108BD9-81ED-4DB2-BD59-A6C34878D82A}">
                    <a16:rowId xmlns:a16="http://schemas.microsoft.com/office/drawing/2014/main" val="456148019"/>
                  </a:ext>
                </a:extLst>
              </a:tr>
            </a:tbl>
          </a:graphicData>
        </a:graphic>
      </p:graphicFrame>
    </p:spTree>
    <p:extLst>
      <p:ext uri="{BB962C8B-B14F-4D97-AF65-F5344CB8AC3E}">
        <p14:creationId xmlns:p14="http://schemas.microsoft.com/office/powerpoint/2010/main" val="28899244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F04AB8-ACEE-59A1-7D50-CDD5BD0BCD2E}"/>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9343A631-6E19-1461-D282-A2964FF9718B}"/>
              </a:ext>
            </a:extLst>
          </p:cNvPr>
          <p:cNvSpPr>
            <a:spLocks noGrp="1"/>
          </p:cNvSpPr>
          <p:nvPr>
            <p:ph type="title"/>
          </p:nvPr>
        </p:nvSpPr>
        <p:spPr>
          <a:xfrm>
            <a:off x="1801879" y="608630"/>
            <a:ext cx="8544844" cy="510461"/>
          </a:xfrm>
        </p:spPr>
        <p:txBody>
          <a:bodyPr/>
          <a:lstStyle/>
          <a:p>
            <a:pPr algn="ctr"/>
            <a:r>
              <a:rPr lang="es-CO" dirty="0"/>
              <a:t>PLANES DE MEJORAMIENTO</a:t>
            </a:r>
            <a:endParaRPr lang="en-CO" dirty="0"/>
          </a:p>
        </p:txBody>
      </p:sp>
      <p:sp>
        <p:nvSpPr>
          <p:cNvPr id="2" name="CuadroTexto 1">
            <a:extLst>
              <a:ext uri="{FF2B5EF4-FFF2-40B4-BE49-F238E27FC236}">
                <a16:creationId xmlns:a16="http://schemas.microsoft.com/office/drawing/2014/main" id="{E9BCB9A9-1FE6-0711-DBA4-547654846673}"/>
              </a:ext>
            </a:extLst>
          </p:cNvPr>
          <p:cNvSpPr txBox="1"/>
          <p:nvPr/>
        </p:nvSpPr>
        <p:spPr>
          <a:xfrm>
            <a:off x="1543664" y="1104977"/>
            <a:ext cx="9061274" cy="3785652"/>
          </a:xfrm>
          <a:prstGeom prst="rect">
            <a:avLst/>
          </a:prstGeom>
          <a:noFill/>
        </p:spPr>
        <p:txBody>
          <a:bodyPr wrap="square" rtlCol="0">
            <a:spAutoFit/>
          </a:bodyPr>
          <a:lstStyle/>
          <a:p>
            <a:pPr algn="just"/>
            <a:endParaRPr lang="es-CO" sz="2000" dirty="0"/>
          </a:p>
          <a:p>
            <a:pPr marL="285750" indent="-285750" algn="just">
              <a:buFont typeface="Arial" panose="020B0604020202020204" pitchFamily="34" charset="0"/>
              <a:buChar char="•"/>
            </a:pPr>
            <a:r>
              <a:rPr lang="es-CO" sz="2000" dirty="0">
                <a:cs typeface="Arial" panose="020B0604020202020204" pitchFamily="34" charset="0"/>
              </a:rPr>
              <a:t>Se realiza seguimiento a plan de mejora solicitado en el primer ciclo período del 3 de diciembre 2024 al 31 de enero 2025 en donde se cumple con las actividades y fechas propuestas con resultados positivos para el equipo objeto del plan; continua en estado abierto.</a:t>
            </a:r>
          </a:p>
          <a:p>
            <a:pPr algn="just"/>
            <a:endParaRPr lang="es-CO" sz="2000" dirty="0"/>
          </a:p>
          <a:p>
            <a:pPr marL="342900" indent="-342900" algn="just">
              <a:buFont typeface="Arial" panose="020B0604020202020204" pitchFamily="34" charset="0"/>
              <a:buChar char="•"/>
            </a:pPr>
            <a:r>
              <a:rPr lang="es-CO" sz="2000" dirty="0">
                <a:cs typeface="Arial" panose="020B0604020202020204" pitchFamily="34" charset="0"/>
              </a:rPr>
              <a:t>Se solicita plan de mejoramiento al producto 34 con el fin de fortalecer el proceso de precrítica y compromiso con el equipo de realizar los ajustes a que haya lugar, ya que se evidenciaron debilidades en el diligenciamiento por perfiles nuevos.</a:t>
            </a:r>
          </a:p>
          <a:p>
            <a:pPr algn="just"/>
            <a:endParaRPr lang="es-CO" sz="2000" dirty="0"/>
          </a:p>
          <a:p>
            <a:pPr algn="just"/>
            <a:endParaRPr lang="es-CO" sz="2000" dirty="0"/>
          </a:p>
        </p:txBody>
      </p:sp>
    </p:spTree>
    <p:extLst>
      <p:ext uri="{BB962C8B-B14F-4D97-AF65-F5344CB8AC3E}">
        <p14:creationId xmlns:p14="http://schemas.microsoft.com/office/powerpoint/2010/main" val="160506624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E2B492-9C20-C5E1-468E-6DCB8A54514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1A3D076-2E43-17B1-5E99-A37F3AD1EB70}"/>
              </a:ext>
            </a:extLst>
          </p:cNvPr>
          <p:cNvSpPr>
            <a:spLocks noGrp="1"/>
          </p:cNvSpPr>
          <p:nvPr>
            <p:ph type="title"/>
          </p:nvPr>
        </p:nvSpPr>
        <p:spPr>
          <a:xfrm>
            <a:off x="1801879" y="608630"/>
            <a:ext cx="8544844" cy="510461"/>
          </a:xfrm>
        </p:spPr>
        <p:txBody>
          <a:bodyPr/>
          <a:lstStyle/>
          <a:p>
            <a:r>
              <a:rPr lang="es-CO" dirty="0"/>
              <a:t>SUGERENCIAS TÉCNICAS Y/O SUGERENCIAS</a:t>
            </a:r>
            <a:endParaRPr lang="en-CO" dirty="0"/>
          </a:p>
        </p:txBody>
      </p:sp>
      <p:sp>
        <p:nvSpPr>
          <p:cNvPr id="2" name="CuadroTexto 1">
            <a:extLst>
              <a:ext uri="{FF2B5EF4-FFF2-40B4-BE49-F238E27FC236}">
                <a16:creationId xmlns:a16="http://schemas.microsoft.com/office/drawing/2014/main" id="{1CD787E1-7DA6-BE1D-7648-4BDDBD3D61FB}"/>
              </a:ext>
            </a:extLst>
          </p:cNvPr>
          <p:cNvSpPr txBox="1"/>
          <p:nvPr/>
        </p:nvSpPr>
        <p:spPr>
          <a:xfrm>
            <a:off x="1543664" y="1104977"/>
            <a:ext cx="9061274" cy="6001643"/>
          </a:xfrm>
          <a:prstGeom prst="rect">
            <a:avLst/>
          </a:prstGeom>
          <a:noFill/>
        </p:spPr>
        <p:txBody>
          <a:bodyPr wrap="square" rtlCol="0">
            <a:spAutoFit/>
          </a:bodyPr>
          <a:lstStyle/>
          <a:p>
            <a:pPr algn="just"/>
            <a:endParaRPr lang="es-CO" sz="1600" dirty="0"/>
          </a:p>
          <a:p>
            <a:pPr marL="342900" indent="-342900" algn="just">
              <a:buFont typeface="Arial" panose="020B0604020202020204" pitchFamily="34" charset="0"/>
              <a:buChar char="•"/>
            </a:pPr>
            <a:r>
              <a:rPr lang="es-CO" sz="1600" dirty="0">
                <a:cs typeface="Arial" panose="020B0604020202020204" pitchFamily="34" charset="0"/>
              </a:rPr>
              <a:t>Para el caso de intervención de trabajo infantil en caracterizaciones se recomienda que el tecnólogo identifique los riesgos expuestos y así mismo generar los compromisos en la familia para lograr la desvinculación de los NNA.</a:t>
            </a:r>
          </a:p>
          <a:p>
            <a:pPr marL="342900" indent="-342900" algn="just">
              <a:buFont typeface="Arial" panose="020B0604020202020204" pitchFamily="34" charset="0"/>
              <a:buChar char="•"/>
            </a:pPr>
            <a:endParaRPr lang="es-CO" sz="1600" dirty="0">
              <a:cs typeface="Arial" panose="020B0604020202020204" pitchFamily="34" charset="0"/>
            </a:endParaRPr>
          </a:p>
          <a:p>
            <a:pPr marL="342900" indent="-342900" algn="just">
              <a:buFont typeface="Arial" panose="020B0604020202020204" pitchFamily="34" charset="0"/>
              <a:buChar char="•"/>
            </a:pPr>
            <a:r>
              <a:rPr lang="es-ES" sz="1600" dirty="0">
                <a:cs typeface="Arial" panose="020B0604020202020204" pitchFamily="34" charset="0"/>
              </a:rPr>
              <a:t>Para el producto 35 - Plan de cuidado para la salud de los trabajadores informales en UTI de ruralidad cercana, se identifica que dentro del proceso de caracterización se refiere en varias UTIS que existe exposición a agroquímicos y desconocimiento de gestión de residuos, sin embargo, no se está realizando el reporte a VSA como lo indica el lineamiento del convenio, al indagar el motivo la Subred indica que se realizó articulación con la línea de VSA quienes manifiestan que la actividad económica de las fincas no serían objeto de intervención por VSA, indican que el lineamiento de VSA habla de proceso de auto regulación pero en la página de Salud Capital no se encuentra la actividad económica de las fincas, adicionalmente refieren que la realidad económica de los trabajadores de la ruralidad no darían para realizar cambios estructurales o controles de ingeniería solicitados por VSA, también se considera que la intervención por parte de VSA en las fincas sería contraproducente para avanzar en la implementación de la estrategia del entorno laboral, se recomienda indagar con nivel central la oportunidad de fortalecer esta actividad por parte de los dos componentes. </a:t>
            </a:r>
            <a:endParaRPr lang="es-CO" sz="1600" dirty="0"/>
          </a:p>
          <a:p>
            <a:pPr algn="just"/>
            <a:endParaRPr lang="es-CO" sz="1600" dirty="0">
              <a:cs typeface="Arial" panose="020B0604020202020204" pitchFamily="34" charset="0"/>
            </a:endParaRPr>
          </a:p>
          <a:p>
            <a:pPr marL="342900" indent="-342900" algn="just">
              <a:buFont typeface="Arial" panose="020B0604020202020204" pitchFamily="34" charset="0"/>
              <a:buChar char="•"/>
            </a:pPr>
            <a:endParaRPr lang="es-CO" sz="1600" dirty="0">
              <a:cs typeface="Arial" panose="020B0604020202020204" pitchFamily="34" charset="0"/>
            </a:endParaRPr>
          </a:p>
          <a:p>
            <a:pPr algn="just"/>
            <a:endParaRPr lang="es-CO" sz="1600" dirty="0"/>
          </a:p>
          <a:p>
            <a:pPr algn="just"/>
            <a:endParaRPr lang="es-CO" sz="1600" dirty="0"/>
          </a:p>
          <a:p>
            <a:pPr algn="just"/>
            <a:endParaRPr lang="es-CO" sz="1600" dirty="0"/>
          </a:p>
          <a:p>
            <a:pPr algn="just"/>
            <a:endParaRPr lang="es-CO" sz="1600" dirty="0"/>
          </a:p>
        </p:txBody>
      </p:sp>
    </p:spTree>
    <p:extLst>
      <p:ext uri="{BB962C8B-B14F-4D97-AF65-F5344CB8AC3E}">
        <p14:creationId xmlns:p14="http://schemas.microsoft.com/office/powerpoint/2010/main" val="41458029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4DAC64-AE26-A563-F0F6-2E7D6E144F4A}"/>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8138774-4EFE-2CE0-E440-F8F05C37A927}"/>
              </a:ext>
            </a:extLst>
          </p:cNvPr>
          <p:cNvSpPr>
            <a:spLocks noGrp="1"/>
          </p:cNvSpPr>
          <p:nvPr>
            <p:ph type="title"/>
          </p:nvPr>
        </p:nvSpPr>
        <p:spPr>
          <a:xfrm>
            <a:off x="1801879" y="608630"/>
            <a:ext cx="8544844" cy="510461"/>
          </a:xfrm>
        </p:spPr>
        <p:txBody>
          <a:bodyPr/>
          <a:lstStyle/>
          <a:p>
            <a:r>
              <a:rPr lang="es-CO" dirty="0"/>
              <a:t>SUGERENCIAS TÉCNICAS Y/O SUGERENCIAS</a:t>
            </a:r>
            <a:endParaRPr lang="en-CO" dirty="0"/>
          </a:p>
        </p:txBody>
      </p:sp>
      <p:sp>
        <p:nvSpPr>
          <p:cNvPr id="2" name="CuadroTexto 1">
            <a:extLst>
              <a:ext uri="{FF2B5EF4-FFF2-40B4-BE49-F238E27FC236}">
                <a16:creationId xmlns:a16="http://schemas.microsoft.com/office/drawing/2014/main" id="{619B0563-41B8-696F-AE28-B8EB20C51300}"/>
              </a:ext>
            </a:extLst>
          </p:cNvPr>
          <p:cNvSpPr txBox="1"/>
          <p:nvPr/>
        </p:nvSpPr>
        <p:spPr>
          <a:xfrm>
            <a:off x="1543664" y="1104977"/>
            <a:ext cx="9061274" cy="4401205"/>
          </a:xfrm>
          <a:prstGeom prst="rect">
            <a:avLst/>
          </a:prstGeom>
          <a:noFill/>
        </p:spPr>
        <p:txBody>
          <a:bodyPr wrap="square" rtlCol="0">
            <a:spAutoFit/>
          </a:bodyPr>
          <a:lstStyle/>
          <a:p>
            <a:pPr algn="just"/>
            <a:endParaRPr lang="es-CO" sz="2000" dirty="0"/>
          </a:p>
          <a:p>
            <a:pPr marL="285750" indent="-285750" algn="just">
              <a:buFont typeface="Arial" panose="020B0604020202020204" pitchFamily="34" charset="0"/>
              <a:buChar char="•"/>
            </a:pPr>
            <a:r>
              <a:rPr lang="es-ES" sz="2000" dirty="0">
                <a:cs typeface="Arial" panose="020B0604020202020204" pitchFamily="34" charset="0"/>
              </a:rPr>
              <a:t>Para el producto 40 – Tu bar tu responsabilidad, se evidencia que el formato de sesiones colectivas que se está implementando permite ingresar trabajadores en el momento de la caracterización y continuar diligenciando cada uno de los momentos en donde participa el o los trabajadores, sin embargo, a partir del momento 2 la ficha de sesiones colectivas no permite ingresar la fecha de los nuevos trabajadores a la base puesto que GESI necesita la fecha de la sesión anterior para que el sistema permita dicho ingreso, motivo por el cual la información se está ingresando con el direccionamiento otorgado por GESI pero se hace necesario elevar la consulta a las referentes de nivel central de este producto, para determinar cuál es la directriz en la utilización de este formato para este producto teniendo en cuenta que el instructivo no da claridad frente a esta situación evidenciada. </a:t>
            </a:r>
            <a:endParaRPr lang="es-CO" sz="2000" dirty="0"/>
          </a:p>
          <a:p>
            <a:pPr algn="just"/>
            <a:endParaRPr lang="es-CO" sz="2000" dirty="0"/>
          </a:p>
        </p:txBody>
      </p:sp>
    </p:spTree>
    <p:extLst>
      <p:ext uri="{BB962C8B-B14F-4D97-AF65-F5344CB8AC3E}">
        <p14:creationId xmlns:p14="http://schemas.microsoft.com/office/powerpoint/2010/main" val="301676097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05279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4C21D7-5EC3-3845-A8E8-21F7943A3FC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C4F4ED6-F811-892D-5F00-87C089AD95A2}"/>
              </a:ext>
            </a:extLst>
          </p:cNvPr>
          <p:cNvSpPr>
            <a:spLocks noGrp="1"/>
          </p:cNvSpPr>
          <p:nvPr>
            <p:ph type="title"/>
          </p:nvPr>
        </p:nvSpPr>
        <p:spPr>
          <a:xfrm>
            <a:off x="838200" y="181984"/>
            <a:ext cx="10515600" cy="867930"/>
          </a:xfrm>
        </p:spPr>
        <p:txBody>
          <a:bodyPr/>
          <a:lstStyle/>
          <a:p>
            <a:pPr algn="ctr"/>
            <a:r>
              <a:rPr lang="es-CO" sz="2800" dirty="0"/>
              <a:t>MUESTREO – SEGUIMIENTO RETROSPECTIVO – SUBRED NORTE</a:t>
            </a:r>
            <a:endParaRPr lang="en-CO" sz="2800" dirty="0"/>
          </a:p>
        </p:txBody>
      </p:sp>
      <p:graphicFrame>
        <p:nvGraphicFramePr>
          <p:cNvPr id="3" name="Tabla 2">
            <a:extLst>
              <a:ext uri="{FF2B5EF4-FFF2-40B4-BE49-F238E27FC236}">
                <a16:creationId xmlns:a16="http://schemas.microsoft.com/office/drawing/2014/main" id="{8ADEA199-2516-8225-AE83-E8D9C9881D16}"/>
              </a:ext>
            </a:extLst>
          </p:cNvPr>
          <p:cNvGraphicFramePr>
            <a:graphicFrameLocks noGrp="1"/>
          </p:cNvGraphicFramePr>
          <p:nvPr>
            <p:extLst>
              <p:ext uri="{D42A27DB-BD31-4B8C-83A1-F6EECF244321}">
                <p14:modId xmlns:p14="http://schemas.microsoft.com/office/powerpoint/2010/main" val="2666538787"/>
              </p:ext>
            </p:extLst>
          </p:nvPr>
        </p:nvGraphicFramePr>
        <p:xfrm>
          <a:off x="838200" y="1017123"/>
          <a:ext cx="10877550" cy="5362585"/>
        </p:xfrm>
        <a:graphic>
          <a:graphicData uri="http://schemas.openxmlformats.org/drawingml/2006/table">
            <a:tbl>
              <a:tblPr>
                <a:tableStyleId>{5C22544A-7EE6-4342-B048-85BDC9FD1C3A}</a:tableStyleId>
              </a:tblPr>
              <a:tblGrid>
                <a:gridCol w="3296158">
                  <a:extLst>
                    <a:ext uri="{9D8B030D-6E8A-4147-A177-3AD203B41FA5}">
                      <a16:colId xmlns:a16="http://schemas.microsoft.com/office/drawing/2014/main" val="1495175725"/>
                    </a:ext>
                  </a:extLst>
                </a:gridCol>
                <a:gridCol w="2085311">
                  <a:extLst>
                    <a:ext uri="{9D8B030D-6E8A-4147-A177-3AD203B41FA5}">
                      <a16:colId xmlns:a16="http://schemas.microsoft.com/office/drawing/2014/main" val="512890025"/>
                    </a:ext>
                  </a:extLst>
                </a:gridCol>
                <a:gridCol w="1561551">
                  <a:extLst>
                    <a:ext uri="{9D8B030D-6E8A-4147-A177-3AD203B41FA5}">
                      <a16:colId xmlns:a16="http://schemas.microsoft.com/office/drawing/2014/main" val="386740380"/>
                    </a:ext>
                  </a:extLst>
                </a:gridCol>
                <a:gridCol w="1767410">
                  <a:extLst>
                    <a:ext uri="{9D8B030D-6E8A-4147-A177-3AD203B41FA5}">
                      <a16:colId xmlns:a16="http://schemas.microsoft.com/office/drawing/2014/main" val="4217910989"/>
                    </a:ext>
                  </a:extLst>
                </a:gridCol>
                <a:gridCol w="2167120">
                  <a:extLst>
                    <a:ext uri="{9D8B030D-6E8A-4147-A177-3AD203B41FA5}">
                      <a16:colId xmlns:a16="http://schemas.microsoft.com/office/drawing/2014/main" val="2338170644"/>
                    </a:ext>
                  </a:extLst>
                </a:gridCol>
              </a:tblGrid>
              <a:tr h="66419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1050" b="1" kern="1200" dirty="0">
                          <a:solidFill>
                            <a:schemeClr val="bg1"/>
                          </a:solidFill>
                          <a:latin typeface="Arial" panose="020B0604020202020204" pitchFamily="34" charset="0"/>
                          <a:ea typeface="+mn-ea"/>
                          <a:cs typeface="Arial" panose="020B0604020202020204" pitchFamily="34" charset="0"/>
                        </a:rPr>
                        <a:t>PRODUCTO</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ES" sz="1050" b="1" kern="1200" dirty="0">
                          <a:solidFill>
                            <a:schemeClr val="bg1"/>
                          </a:solidFill>
                          <a:latin typeface="Arial" panose="020B0604020202020204" pitchFamily="34" charset="0"/>
                          <a:ea typeface="+mn-ea"/>
                          <a:cs typeface="Arial" panose="020B0604020202020204" pitchFamily="34" charset="0"/>
                        </a:rPr>
                        <a:t>Meta Ejecutada Informe Gestión 01 de abril al 31 de mayo 2025 </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1050" b="1" kern="1200" dirty="0">
                          <a:solidFill>
                            <a:schemeClr val="bg1"/>
                          </a:solidFill>
                          <a:latin typeface="Arial" panose="020B0604020202020204" pitchFamily="34" charset="0"/>
                          <a:ea typeface="+mn-ea"/>
                          <a:cs typeface="Arial" panose="020B0604020202020204" pitchFamily="34" charset="0"/>
                        </a:rPr>
                        <a:t>TOTAL MUESTRA</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ES" sz="1050" b="1" kern="1200" dirty="0">
                          <a:solidFill>
                            <a:schemeClr val="bg1"/>
                          </a:solidFill>
                          <a:latin typeface="Arial" panose="020B0604020202020204" pitchFamily="34" charset="0"/>
                          <a:ea typeface="+mn-ea"/>
                          <a:cs typeface="Arial" panose="020B0604020202020204" pitchFamily="34" charset="0"/>
                        </a:rPr>
                        <a:t>META AFECTADA POR LA GLOSA</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1050" b="1" kern="1200" dirty="0">
                          <a:solidFill>
                            <a:schemeClr val="bg1"/>
                          </a:solidFill>
                          <a:latin typeface="Arial" panose="020B0604020202020204" pitchFamily="34" charset="0"/>
                          <a:ea typeface="+mn-ea"/>
                          <a:cs typeface="Arial" panose="020B0604020202020204" pitchFamily="34" charset="0"/>
                        </a:rPr>
                        <a:t>PERIODO</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solidFill>
                  </a:tcPr>
                </a:tc>
                <a:extLst>
                  <a:ext uri="{0D108BD9-81ED-4DB2-BD59-A6C34878D82A}">
                    <a16:rowId xmlns:a16="http://schemas.microsoft.com/office/drawing/2014/main" val="3855536360"/>
                  </a:ext>
                </a:extLst>
              </a:tr>
              <a:tr h="523858">
                <a:tc>
                  <a:txBody>
                    <a:bodyPr/>
                    <a:lstStyle/>
                    <a:p>
                      <a:pPr marL="0" algn="just" defTabSz="914400" rtl="0" eaLnBrk="1" fontAlgn="ctr" latinLnBrk="0" hangingPunct="1"/>
                      <a:r>
                        <a:rPr lang="es-ES" sz="1000" kern="1200" dirty="0">
                          <a:solidFill>
                            <a:schemeClr val="dk1"/>
                          </a:solidFill>
                          <a:latin typeface="Arial" panose="020B0604020202020204" pitchFamily="34" charset="0"/>
                          <a:ea typeface="+mn-ea"/>
                          <a:cs typeface="Arial" panose="020B0604020202020204" pitchFamily="34" charset="0"/>
                        </a:rPr>
                        <a:t>25 -Caracterización de las condiciones de salud y trabajo para la concertación de planes en UTI con trabajadores informales. </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305</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171</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050" b="0" i="0" u="none" strike="noStrike" dirty="0">
                          <a:solidFill>
                            <a:srgbClr val="000000"/>
                          </a:solidFill>
                          <a:effectLst/>
                          <a:latin typeface="Arial" panose="020B0604020202020204" pitchFamily="34" charset="0"/>
                        </a:rPr>
                        <a:t>0</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050" b="0" i="0" u="none" strike="noStrike" dirty="0">
                          <a:solidFill>
                            <a:srgbClr val="000000"/>
                          </a:solidFill>
                          <a:effectLst/>
                          <a:latin typeface="Arial" panose="020B0604020202020204" pitchFamily="34" charset="0"/>
                        </a:rPr>
                        <a:t>NA</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661538947"/>
                  </a:ext>
                </a:extLst>
              </a:tr>
              <a:tr h="912669">
                <a:tc>
                  <a:txBody>
                    <a:bodyPr/>
                    <a:lstStyle/>
                    <a:p>
                      <a:pPr marL="0" algn="just" defTabSz="914400" rtl="0" eaLnBrk="1" fontAlgn="ctr" latinLnBrk="0" hangingPunct="1"/>
                      <a:r>
                        <a:rPr lang="es-ES" sz="1000" kern="1200" dirty="0">
                          <a:solidFill>
                            <a:schemeClr val="dk1"/>
                          </a:solidFill>
                          <a:latin typeface="Arial" panose="020B0604020202020204" pitchFamily="34" charset="0"/>
                          <a:ea typeface="+mn-ea"/>
                          <a:cs typeface="Arial" panose="020B0604020202020204" pitchFamily="34" charset="0"/>
                        </a:rPr>
                        <a:t>26 - Asesorías de promoción del cuidado de la salud, gestión del riesgo la UTI y monitoreo del proceso con trabajadores de la economía informal en </a:t>
                      </a:r>
                      <a:r>
                        <a:rPr lang="es-ES" sz="1000" kern="1200" dirty="0" err="1">
                          <a:solidFill>
                            <a:schemeClr val="dk1"/>
                          </a:solidFill>
                          <a:latin typeface="Arial" panose="020B0604020202020204" pitchFamily="34" charset="0"/>
                          <a:ea typeface="+mn-ea"/>
                          <a:cs typeface="Arial" panose="020B0604020202020204" pitchFamily="34" charset="0"/>
                        </a:rPr>
                        <a:t>uti</a:t>
                      </a:r>
                      <a:r>
                        <a:rPr lang="es-ES" sz="1000" kern="1200" dirty="0">
                          <a:solidFill>
                            <a:schemeClr val="dk1"/>
                          </a:solidFill>
                          <a:latin typeface="Arial" panose="020B0604020202020204" pitchFamily="34" charset="0"/>
                          <a:ea typeface="+mn-ea"/>
                          <a:cs typeface="Arial" panose="020B0604020202020204" pitchFamily="34" charset="0"/>
                        </a:rPr>
                        <a:t> de mediano impacto </a:t>
                      </a:r>
                    </a:p>
                    <a:p>
                      <a:pPr marL="0" algn="just" defTabSz="914400" rtl="0" eaLnBrk="1" fontAlgn="ctr" latinLnBrk="0" hangingPunct="1"/>
                      <a:endParaRPr lang="es-ES" sz="1000" kern="1200" dirty="0">
                        <a:solidFill>
                          <a:schemeClr val="dk1"/>
                        </a:solidFill>
                        <a:latin typeface="Arial" panose="020B0604020202020204" pitchFamily="34" charset="0"/>
                        <a:ea typeface="+mn-ea"/>
                        <a:cs typeface="Arial" panose="020B0604020202020204" pitchFamily="34" charset="0"/>
                      </a:endParaRP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1.036</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282</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050" b="0" i="0" u="none" strike="noStrike" dirty="0">
                          <a:solidFill>
                            <a:srgbClr val="000000"/>
                          </a:solidFill>
                          <a:effectLst/>
                          <a:latin typeface="Arial" panose="020B0604020202020204" pitchFamily="34" charset="0"/>
                        </a:rPr>
                        <a:t>0</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CO" sz="1050" b="0" i="0" u="none" strike="noStrike" kern="1200" cap="none" spc="0" normalizeH="0" baseline="0" noProof="0">
                          <a:ln>
                            <a:noFill/>
                          </a:ln>
                          <a:solidFill>
                            <a:srgbClr val="000000"/>
                          </a:solidFill>
                          <a:effectLst/>
                          <a:uLnTx/>
                          <a:uFillTx/>
                          <a:latin typeface="Arial" panose="020B0604020202020204" pitchFamily="34" charset="0"/>
                          <a:ea typeface="+mn-ea"/>
                          <a:cs typeface="+mn-cs"/>
                        </a:rPr>
                        <a:t>NA</a:t>
                      </a:r>
                      <a:endParaRPr kumimoji="0" lang="es-CO" sz="105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17562211"/>
                  </a:ext>
                </a:extLst>
              </a:tr>
              <a:tr h="523858">
                <a:tc>
                  <a:txBody>
                    <a:bodyPr/>
                    <a:lstStyle/>
                    <a:p>
                      <a:pPr marL="0" algn="just" defTabSz="914400" rtl="0" eaLnBrk="1" fontAlgn="ctr" latinLnBrk="0" hangingPunct="1"/>
                      <a:r>
                        <a:rPr lang="es-ES" sz="1000" kern="1200" dirty="0">
                          <a:solidFill>
                            <a:schemeClr val="dk1"/>
                          </a:solidFill>
                          <a:latin typeface="Arial" panose="020B0604020202020204" pitchFamily="34" charset="0"/>
                          <a:ea typeface="+mn-ea"/>
                          <a:cs typeface="Arial" panose="020B0604020202020204" pitchFamily="34" charset="0"/>
                        </a:rPr>
                        <a:t>27 - Asesorías de promoción del cuidado de la salud con trabajadores de la economía informal en UTI</a:t>
                      </a:r>
                    </a:p>
                    <a:p>
                      <a:pPr marL="0" algn="just" defTabSz="914400" rtl="0" eaLnBrk="1" fontAlgn="ctr" latinLnBrk="0" hangingPunct="1"/>
                      <a:endParaRPr lang="es-ES" sz="1000" kern="1200" dirty="0">
                        <a:solidFill>
                          <a:schemeClr val="dk1"/>
                        </a:solidFill>
                        <a:latin typeface="Arial" panose="020B0604020202020204" pitchFamily="34" charset="0"/>
                        <a:ea typeface="+mn-ea"/>
                        <a:cs typeface="Arial" panose="020B0604020202020204" pitchFamily="34" charset="0"/>
                      </a:endParaRP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464</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211</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050" b="0" i="0" u="none" strike="noStrike" dirty="0">
                          <a:solidFill>
                            <a:srgbClr val="000000"/>
                          </a:solidFill>
                          <a:effectLst/>
                          <a:latin typeface="Arial" panose="020B0604020202020204" pitchFamily="34" charset="0"/>
                        </a:rPr>
                        <a:t>0</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CO" sz="1050" b="0" i="0" u="none" strike="noStrike" kern="1200" cap="none" spc="0" normalizeH="0" baseline="0" noProof="0">
                          <a:ln>
                            <a:noFill/>
                          </a:ln>
                          <a:solidFill>
                            <a:srgbClr val="000000"/>
                          </a:solidFill>
                          <a:effectLst/>
                          <a:uLnTx/>
                          <a:uFillTx/>
                          <a:latin typeface="Arial" panose="020B0604020202020204" pitchFamily="34" charset="0"/>
                          <a:ea typeface="+mn-ea"/>
                          <a:cs typeface="+mn-cs"/>
                        </a:rPr>
                        <a:t>NA</a:t>
                      </a:r>
                      <a:endParaRPr kumimoji="0" lang="es-CO" sz="105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569447774"/>
                  </a:ext>
                </a:extLst>
              </a:tr>
              <a:tr h="912669">
                <a:tc>
                  <a:txBody>
                    <a:bodyPr/>
                    <a:lstStyle/>
                    <a:p>
                      <a:pPr marL="0" algn="just" defTabSz="914400" rtl="0" eaLnBrk="1" fontAlgn="ctr" latinLnBrk="0" hangingPunct="1"/>
                      <a:r>
                        <a:rPr lang="es-ES" sz="1000" kern="1200" dirty="0">
                          <a:solidFill>
                            <a:schemeClr val="dk1"/>
                          </a:solidFill>
                          <a:latin typeface="Arial" panose="020B0604020202020204" pitchFamily="34" charset="0"/>
                          <a:ea typeface="+mn-ea"/>
                          <a:cs typeface="Arial" panose="020B0604020202020204" pitchFamily="34" charset="0"/>
                        </a:rPr>
                        <a:t>28 - Asesorías de promoción del cuidado de la salud, gestión del riesgo de la UTI y monitoreo del proceso con trabajadores de la economía informal en UTI de alto impacto </a:t>
                      </a:r>
                    </a:p>
                    <a:p>
                      <a:pPr marL="0" algn="just" defTabSz="914400" rtl="0" eaLnBrk="1" fontAlgn="ctr" latinLnBrk="0" hangingPunct="1"/>
                      <a:endParaRPr lang="es-ES" sz="1000" kern="1200" dirty="0">
                        <a:solidFill>
                          <a:schemeClr val="dk1"/>
                        </a:solidFill>
                        <a:latin typeface="Arial" panose="020B0604020202020204" pitchFamily="34" charset="0"/>
                        <a:ea typeface="+mn-ea"/>
                        <a:cs typeface="Arial" panose="020B0604020202020204" pitchFamily="34" charset="0"/>
                      </a:endParaRP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320</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176</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050" b="0" i="0" u="none" strike="noStrike" dirty="0">
                          <a:solidFill>
                            <a:srgbClr val="000000"/>
                          </a:solidFill>
                          <a:effectLst/>
                          <a:latin typeface="Arial" panose="020B0604020202020204" pitchFamily="34" charset="0"/>
                        </a:rPr>
                        <a:t>0</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CO" sz="1050" b="0" i="0" u="none" strike="noStrike" kern="1200" cap="none" spc="0" normalizeH="0" baseline="0" noProof="0">
                          <a:ln>
                            <a:noFill/>
                          </a:ln>
                          <a:solidFill>
                            <a:srgbClr val="000000"/>
                          </a:solidFill>
                          <a:effectLst/>
                          <a:uLnTx/>
                          <a:uFillTx/>
                          <a:latin typeface="Arial" panose="020B0604020202020204" pitchFamily="34" charset="0"/>
                          <a:ea typeface="+mn-ea"/>
                          <a:cs typeface="+mn-cs"/>
                        </a:rPr>
                        <a:t>NA</a:t>
                      </a:r>
                      <a:endParaRPr kumimoji="0" lang="es-CO" sz="105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5291732"/>
                  </a:ext>
                </a:extLst>
              </a:tr>
              <a:tr h="912669">
                <a:tc>
                  <a:txBody>
                    <a:bodyPr/>
                    <a:lstStyle/>
                    <a:p>
                      <a:pPr marL="0" algn="just" defTabSz="914400" rtl="0" eaLnBrk="1" fontAlgn="ctr" latinLnBrk="0" hangingPunct="1"/>
                      <a:r>
                        <a:rPr lang="es-ES" sz="1000" kern="1200" dirty="0">
                          <a:solidFill>
                            <a:schemeClr val="dk1"/>
                          </a:solidFill>
                          <a:latin typeface="Arial" panose="020B0604020202020204" pitchFamily="34" charset="0"/>
                          <a:ea typeface="+mn-ea"/>
                          <a:cs typeface="Arial" panose="020B0604020202020204" pitchFamily="34" charset="0"/>
                        </a:rPr>
                        <a:t>36 - Caracterización del perfil del riesgo en niños, niñas y adolescentes trabajadores en zonas de concentración comercial referenciadas a nivel intersectorial o por otros espacios y procesos</a:t>
                      </a:r>
                    </a:p>
                    <a:p>
                      <a:pPr marL="0" algn="just" defTabSz="914400" rtl="0" eaLnBrk="1" fontAlgn="ctr" latinLnBrk="0" hangingPunct="1"/>
                      <a:endParaRPr lang="es-ES" sz="1000" kern="1200" dirty="0">
                        <a:solidFill>
                          <a:schemeClr val="dk1"/>
                        </a:solidFill>
                        <a:latin typeface="Arial" panose="020B0604020202020204" pitchFamily="34" charset="0"/>
                        <a:ea typeface="+mn-ea"/>
                        <a:cs typeface="Arial" panose="020B0604020202020204" pitchFamily="34" charset="0"/>
                      </a:endParaRP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305</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171</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050" b="0" i="0" u="none" strike="noStrike" dirty="0">
                          <a:solidFill>
                            <a:srgbClr val="000000"/>
                          </a:solidFill>
                          <a:effectLst/>
                          <a:latin typeface="Arial" panose="020B0604020202020204" pitchFamily="34" charset="0"/>
                        </a:rPr>
                        <a:t>0</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CO" sz="1050" b="0" i="0" u="none" strike="noStrike" kern="1200" cap="none" spc="0" normalizeH="0" baseline="0" noProof="0">
                          <a:ln>
                            <a:noFill/>
                          </a:ln>
                          <a:solidFill>
                            <a:srgbClr val="000000"/>
                          </a:solidFill>
                          <a:effectLst/>
                          <a:uLnTx/>
                          <a:uFillTx/>
                          <a:latin typeface="Arial" panose="020B0604020202020204" pitchFamily="34" charset="0"/>
                          <a:ea typeface="+mn-ea"/>
                          <a:cs typeface="+mn-cs"/>
                        </a:rPr>
                        <a:t>NA</a:t>
                      </a:r>
                      <a:endParaRPr kumimoji="0" lang="es-CO" sz="105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614604928"/>
                  </a:ext>
                </a:extLst>
              </a:tr>
              <a:tr h="912669">
                <a:tc>
                  <a:txBody>
                    <a:bodyPr/>
                    <a:lstStyle/>
                    <a:p>
                      <a:pPr marL="0" algn="just" defTabSz="914400" rtl="0" eaLnBrk="1" fontAlgn="ctr" latinLnBrk="0" hangingPunct="1"/>
                      <a:r>
                        <a:rPr lang="es-ES" sz="1000" kern="1200" dirty="0">
                          <a:solidFill>
                            <a:schemeClr val="dk1"/>
                          </a:solidFill>
                          <a:latin typeface="Arial" panose="020B0604020202020204" pitchFamily="34" charset="0"/>
                          <a:ea typeface="+mn-ea"/>
                          <a:cs typeface="Arial" panose="020B0604020202020204" pitchFamily="34" charset="0"/>
                        </a:rPr>
                        <a:t>37 - Asesoría para la desvinculación del trabajo infantil</a:t>
                      </a:r>
                      <a:br>
                        <a:rPr lang="es-ES" sz="1000" kern="1200" dirty="0">
                          <a:solidFill>
                            <a:schemeClr val="dk1"/>
                          </a:solidFill>
                          <a:latin typeface="Arial" panose="020B0604020202020204" pitchFamily="34" charset="0"/>
                          <a:ea typeface="+mn-ea"/>
                          <a:cs typeface="Arial" panose="020B0604020202020204" pitchFamily="34" charset="0"/>
                        </a:rPr>
                      </a:br>
                      <a:r>
                        <a:rPr lang="es-ES" sz="1000" kern="1200" dirty="0">
                          <a:solidFill>
                            <a:schemeClr val="dk1"/>
                          </a:solidFill>
                          <a:latin typeface="Arial" panose="020B0604020202020204" pitchFamily="34" charset="0"/>
                          <a:ea typeface="+mn-ea"/>
                          <a:cs typeface="Arial" panose="020B0604020202020204" pitchFamily="34" charset="0"/>
                        </a:rPr>
                        <a:t>Asesoría para el cuidado y la protección de la salud</a:t>
                      </a:r>
                      <a:br>
                        <a:rPr lang="es-ES" sz="1000" kern="1200" dirty="0">
                          <a:solidFill>
                            <a:schemeClr val="dk1"/>
                          </a:solidFill>
                          <a:latin typeface="Arial" panose="020B0604020202020204" pitchFamily="34" charset="0"/>
                          <a:ea typeface="+mn-ea"/>
                          <a:cs typeface="Arial" panose="020B0604020202020204" pitchFamily="34" charset="0"/>
                        </a:rPr>
                      </a:br>
                      <a:r>
                        <a:rPr lang="es-ES" sz="1000" kern="1200" dirty="0">
                          <a:solidFill>
                            <a:schemeClr val="dk1"/>
                          </a:solidFill>
                          <a:latin typeface="Arial" panose="020B0604020202020204" pitchFamily="34" charset="0"/>
                          <a:ea typeface="+mn-ea"/>
                          <a:cs typeface="Arial" panose="020B0604020202020204" pitchFamily="34" charset="0"/>
                        </a:rPr>
                        <a:t>Monitoreo de la desvinculación</a:t>
                      </a:r>
                      <a:br>
                        <a:rPr lang="es-ES" sz="1000" kern="1200" dirty="0">
                          <a:solidFill>
                            <a:schemeClr val="dk1"/>
                          </a:solidFill>
                          <a:latin typeface="Arial" panose="020B0604020202020204" pitchFamily="34" charset="0"/>
                          <a:ea typeface="+mn-ea"/>
                          <a:cs typeface="Arial" panose="020B0604020202020204" pitchFamily="34" charset="0"/>
                        </a:rPr>
                      </a:br>
                      <a:r>
                        <a:rPr lang="es-ES" sz="1000" kern="1200" dirty="0">
                          <a:solidFill>
                            <a:schemeClr val="dk1"/>
                          </a:solidFill>
                          <a:latin typeface="Arial" panose="020B0604020202020204" pitchFamily="34" charset="0"/>
                          <a:ea typeface="+mn-ea"/>
                          <a:cs typeface="Arial" panose="020B0604020202020204" pitchFamily="34" charset="0"/>
                        </a:rPr>
                        <a:t>Monitoreo – seguimiento del efecto</a:t>
                      </a:r>
                    </a:p>
                    <a:p>
                      <a:pPr marL="0" algn="just" defTabSz="914400" rtl="0" eaLnBrk="1" fontAlgn="ctr" latinLnBrk="0" hangingPunct="1"/>
                      <a:endParaRPr lang="es-ES" sz="1000" kern="1200" dirty="0">
                        <a:solidFill>
                          <a:schemeClr val="dk1"/>
                        </a:solidFill>
                        <a:latin typeface="Arial" panose="020B0604020202020204" pitchFamily="34" charset="0"/>
                        <a:ea typeface="+mn-ea"/>
                        <a:cs typeface="Arial" panose="020B0604020202020204" pitchFamily="34" charset="0"/>
                      </a:endParaRP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2.134</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050" b="0" i="0" u="none" strike="noStrike" dirty="0">
                          <a:solidFill>
                            <a:srgbClr val="000000"/>
                          </a:solidFill>
                          <a:effectLst/>
                          <a:latin typeface="Arial" panose="020B0604020202020204" pitchFamily="34" charset="0"/>
                          <a:cs typeface="Arial" panose="020B0604020202020204" pitchFamily="34" charset="0"/>
                        </a:rPr>
                        <a:t>327</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050" b="0" i="0" u="none" strike="noStrike" dirty="0">
                          <a:solidFill>
                            <a:srgbClr val="000000"/>
                          </a:solidFill>
                          <a:effectLst/>
                          <a:latin typeface="Arial" panose="020B0604020202020204" pitchFamily="34" charset="0"/>
                        </a:rPr>
                        <a:t>0</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CO" sz="105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NA</a:t>
                      </a:r>
                    </a:p>
                  </a:txBody>
                  <a:tcPr marL="7041" marR="7041" marT="704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51098366"/>
                  </a:ext>
                </a:extLst>
              </a:tr>
            </a:tbl>
          </a:graphicData>
        </a:graphic>
      </p:graphicFrame>
    </p:spTree>
    <p:extLst>
      <p:ext uri="{BB962C8B-B14F-4D97-AF65-F5344CB8AC3E}">
        <p14:creationId xmlns:p14="http://schemas.microsoft.com/office/powerpoint/2010/main" val="9935889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257333-4A44-0764-6087-6B795EF26BE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CA1E829-524F-A688-267D-704B4B85895E}"/>
              </a:ext>
            </a:extLst>
          </p:cNvPr>
          <p:cNvSpPr>
            <a:spLocks noGrp="1"/>
          </p:cNvSpPr>
          <p:nvPr>
            <p:ph type="title"/>
          </p:nvPr>
        </p:nvSpPr>
        <p:spPr>
          <a:xfrm>
            <a:off x="793582" y="239198"/>
            <a:ext cx="10515600" cy="510461"/>
          </a:xfrm>
        </p:spPr>
        <p:txBody>
          <a:bodyPr/>
          <a:lstStyle/>
          <a:p>
            <a:pPr algn="ctr"/>
            <a:r>
              <a:rPr lang="es-CO" dirty="0"/>
              <a:t>HALLAZGOS SEGUIMIENTO RETROSPECTIVO</a:t>
            </a:r>
            <a:endParaRPr lang="en-CO" dirty="0"/>
          </a:p>
        </p:txBody>
      </p:sp>
      <p:graphicFrame>
        <p:nvGraphicFramePr>
          <p:cNvPr id="4" name="Tabla 3">
            <a:extLst>
              <a:ext uri="{FF2B5EF4-FFF2-40B4-BE49-F238E27FC236}">
                <a16:creationId xmlns:a16="http://schemas.microsoft.com/office/drawing/2014/main" id="{4E55674C-EDEA-889C-B986-F6BB3D660E06}"/>
              </a:ext>
            </a:extLst>
          </p:cNvPr>
          <p:cNvGraphicFramePr>
            <a:graphicFrameLocks noGrp="1"/>
          </p:cNvGraphicFramePr>
          <p:nvPr>
            <p:extLst>
              <p:ext uri="{D42A27DB-BD31-4B8C-83A1-F6EECF244321}">
                <p14:modId xmlns:p14="http://schemas.microsoft.com/office/powerpoint/2010/main" val="1023196586"/>
              </p:ext>
            </p:extLst>
          </p:nvPr>
        </p:nvGraphicFramePr>
        <p:xfrm>
          <a:off x="682389" y="749659"/>
          <a:ext cx="10626794" cy="3952742"/>
        </p:xfrm>
        <a:graphic>
          <a:graphicData uri="http://schemas.openxmlformats.org/drawingml/2006/table">
            <a:tbl>
              <a:tblPr>
                <a:tableStyleId>{5C22544A-7EE6-4342-B048-85BDC9FD1C3A}</a:tableStyleId>
              </a:tblPr>
              <a:tblGrid>
                <a:gridCol w="1018075">
                  <a:extLst>
                    <a:ext uri="{9D8B030D-6E8A-4147-A177-3AD203B41FA5}">
                      <a16:colId xmlns:a16="http://schemas.microsoft.com/office/drawing/2014/main" val="3941602364"/>
                    </a:ext>
                  </a:extLst>
                </a:gridCol>
                <a:gridCol w="1860884">
                  <a:extLst>
                    <a:ext uri="{9D8B030D-6E8A-4147-A177-3AD203B41FA5}">
                      <a16:colId xmlns:a16="http://schemas.microsoft.com/office/drawing/2014/main" val="2342656436"/>
                    </a:ext>
                  </a:extLst>
                </a:gridCol>
                <a:gridCol w="5113421">
                  <a:extLst>
                    <a:ext uri="{9D8B030D-6E8A-4147-A177-3AD203B41FA5}">
                      <a16:colId xmlns:a16="http://schemas.microsoft.com/office/drawing/2014/main" val="454376433"/>
                    </a:ext>
                  </a:extLst>
                </a:gridCol>
                <a:gridCol w="1010653">
                  <a:extLst>
                    <a:ext uri="{9D8B030D-6E8A-4147-A177-3AD203B41FA5}">
                      <a16:colId xmlns:a16="http://schemas.microsoft.com/office/drawing/2014/main" val="4272230418"/>
                    </a:ext>
                  </a:extLst>
                </a:gridCol>
                <a:gridCol w="1623761">
                  <a:extLst>
                    <a:ext uri="{9D8B030D-6E8A-4147-A177-3AD203B41FA5}">
                      <a16:colId xmlns:a16="http://schemas.microsoft.com/office/drawing/2014/main" val="3606189810"/>
                    </a:ext>
                  </a:extLst>
                </a:gridCol>
              </a:tblGrid>
              <a:tr h="466602">
                <a:tc>
                  <a:txBody>
                    <a:bodyPr/>
                    <a:lstStyle/>
                    <a:p>
                      <a:pPr algn="ctr" rtl="0" fontAlgn="ctr"/>
                      <a:r>
                        <a:rPr lang="es-CO" sz="1200" b="1" u="none" strike="noStrike" dirty="0">
                          <a:solidFill>
                            <a:schemeClr val="bg1"/>
                          </a:solidFill>
                          <a:effectLst/>
                          <a:latin typeface="Arial" panose="020B0604020202020204" pitchFamily="34" charset="0"/>
                          <a:cs typeface="Arial" panose="020B0604020202020204" pitchFamily="34" charset="0"/>
                        </a:rPr>
                        <a:t>Subred</a:t>
                      </a:r>
                      <a:endParaRPr lang="es-CO" sz="1200" b="1" i="0" u="none" strike="noStrike" dirty="0">
                        <a:solidFill>
                          <a:schemeClr val="bg1"/>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alpha val="99000"/>
                      </a:srgbClr>
                    </a:solidFill>
                  </a:tcPr>
                </a:tc>
                <a:tc>
                  <a:txBody>
                    <a:bodyPr/>
                    <a:lstStyle/>
                    <a:p>
                      <a:pPr algn="ctr" rtl="0" fontAlgn="ctr"/>
                      <a:r>
                        <a:rPr lang="es-CO" sz="1200" b="1" u="none" strike="noStrike" dirty="0">
                          <a:solidFill>
                            <a:schemeClr val="bg1"/>
                          </a:solidFill>
                          <a:effectLst/>
                          <a:latin typeface="Arial" panose="020B0604020202020204" pitchFamily="34" charset="0"/>
                          <a:cs typeface="Arial" panose="020B0604020202020204" pitchFamily="34" charset="0"/>
                        </a:rPr>
                        <a:t>Intervención y/o Producto</a:t>
                      </a:r>
                      <a:endParaRPr lang="es-CO" sz="1200" b="1" i="0" u="none" strike="noStrike" dirty="0">
                        <a:solidFill>
                          <a:schemeClr val="bg1"/>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alpha val="99000"/>
                      </a:srgbClr>
                    </a:solidFill>
                  </a:tcPr>
                </a:tc>
                <a:tc>
                  <a:txBody>
                    <a:bodyPr/>
                    <a:lstStyle/>
                    <a:p>
                      <a:pPr algn="ctr" rtl="0" fontAlgn="ctr"/>
                      <a:r>
                        <a:rPr lang="es-CO" sz="1200" b="1" u="none" strike="noStrike" dirty="0">
                          <a:solidFill>
                            <a:schemeClr val="bg1"/>
                          </a:solidFill>
                          <a:effectLst/>
                          <a:latin typeface="Arial" panose="020B0604020202020204" pitchFamily="34" charset="0"/>
                          <a:cs typeface="Arial" panose="020B0604020202020204" pitchFamily="34" charset="0"/>
                        </a:rPr>
                        <a:t>Hallazgos </a:t>
                      </a:r>
                      <a:endParaRPr lang="es-CO" sz="1200" b="1" i="0" u="none" strike="noStrike" dirty="0">
                        <a:solidFill>
                          <a:schemeClr val="bg1"/>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alpha val="99000"/>
                      </a:srgbClr>
                    </a:solidFill>
                  </a:tcPr>
                </a:tc>
                <a:tc>
                  <a:txBody>
                    <a:bodyPr/>
                    <a:lstStyle/>
                    <a:p>
                      <a:pPr algn="ctr" rtl="0" fontAlgn="ctr"/>
                      <a:r>
                        <a:rPr lang="es-CO" sz="1200" b="1" u="none" strike="noStrike" dirty="0">
                          <a:solidFill>
                            <a:schemeClr val="bg1"/>
                          </a:solidFill>
                          <a:effectLst/>
                          <a:latin typeface="Arial" panose="020B0604020202020204" pitchFamily="34" charset="0"/>
                          <a:cs typeface="Arial" panose="020B0604020202020204" pitchFamily="34" charset="0"/>
                        </a:rPr>
                        <a:t>Localidad </a:t>
                      </a:r>
                      <a:endParaRPr lang="es-CO" sz="1200" b="1" i="0" u="none" strike="noStrike" dirty="0">
                        <a:solidFill>
                          <a:schemeClr val="bg1"/>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alpha val="99000"/>
                      </a:srgbClr>
                    </a:solidFill>
                  </a:tcPr>
                </a:tc>
                <a:tc>
                  <a:txBody>
                    <a:bodyPr/>
                    <a:lstStyle/>
                    <a:p>
                      <a:pPr algn="ctr" rtl="0" fontAlgn="ctr"/>
                      <a:r>
                        <a:rPr lang="es-ES" sz="1200" b="1" u="none" strike="noStrike" dirty="0">
                          <a:solidFill>
                            <a:schemeClr val="bg1"/>
                          </a:solidFill>
                          <a:effectLst/>
                          <a:latin typeface="Arial" panose="020B0604020202020204" pitchFamily="34" charset="0"/>
                          <a:cs typeface="Arial" panose="020B0604020202020204" pitchFamily="34" charset="0"/>
                        </a:rPr>
                        <a:t>Glosa y/o Plan de mejora </a:t>
                      </a:r>
                      <a:endParaRPr lang="es-ES" sz="1200" b="1" i="0" u="none" strike="noStrike" dirty="0">
                        <a:solidFill>
                          <a:schemeClr val="bg1"/>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alpha val="99000"/>
                      </a:srgbClr>
                    </a:solidFill>
                  </a:tcPr>
                </a:tc>
                <a:extLst>
                  <a:ext uri="{0D108BD9-81ED-4DB2-BD59-A6C34878D82A}">
                    <a16:rowId xmlns:a16="http://schemas.microsoft.com/office/drawing/2014/main" val="1554137795"/>
                  </a:ext>
                </a:extLst>
              </a:tr>
              <a:tr h="1047669">
                <a:tc>
                  <a:txBody>
                    <a:bodyPr/>
                    <a:lstStyle/>
                    <a:p>
                      <a:pPr algn="ctr" rtl="0" fontAlgn="ctr"/>
                      <a:r>
                        <a:rPr lang="es-CO" sz="1200" b="0" i="0" u="none" strike="noStrike" dirty="0">
                          <a:solidFill>
                            <a:srgbClr val="000000"/>
                          </a:solidFill>
                          <a:effectLst/>
                          <a:latin typeface="Arial" panose="020B0604020202020204" pitchFamily="34" charset="0"/>
                          <a:cs typeface="Arial" panose="020B0604020202020204" pitchFamily="34" charset="0"/>
                        </a:rPr>
                        <a:t>NORTE</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alpha val="99000"/>
                      </a:srgbClr>
                    </a:solidFill>
                  </a:tcPr>
                </a:tc>
                <a:tc>
                  <a:txBody>
                    <a:bodyPr/>
                    <a:lstStyle/>
                    <a:p>
                      <a:pPr lvl="0" algn="just" rtl="0" fontAlgn="ctr"/>
                      <a:r>
                        <a:rPr lang="es-ES" sz="1200" b="0" i="0" u="none" strike="noStrike" dirty="0">
                          <a:solidFill>
                            <a:srgbClr val="000000"/>
                          </a:solidFill>
                          <a:effectLst/>
                          <a:latin typeface="Arial" panose="020B0604020202020204" pitchFamily="34" charset="0"/>
                          <a:cs typeface="Arial" panose="020B0604020202020204" pitchFamily="34" charset="0"/>
                        </a:rPr>
                        <a:t>34 - </a:t>
                      </a:r>
                      <a:r>
                        <a:rPr lang="es-MX" sz="1200" b="0" i="0" u="none" strike="noStrike" dirty="0">
                          <a:solidFill>
                            <a:srgbClr val="000000"/>
                          </a:solidFill>
                          <a:effectLst/>
                          <a:latin typeface="Arial" panose="020B0604020202020204" pitchFamily="34" charset="0"/>
                          <a:cs typeface="Arial" panose="020B0604020202020204" pitchFamily="34" charset="0"/>
                        </a:rPr>
                        <a:t>Gestión en los niveles meso y micro de la salud pública del Entorno cuidador Laboral “Bienestar en nuestro entorno laboral”</a:t>
                      </a:r>
                      <a:endParaRPr lang="es-ES" sz="1200" b="0" i="0" u="none" strike="noStrike" dirty="0">
                        <a:solidFill>
                          <a:srgbClr val="000000"/>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alpha val="99000"/>
                      </a:srgbClr>
                    </a:solidFill>
                  </a:tcPr>
                </a:tc>
                <a:tc>
                  <a:txBody>
                    <a:bodyPr/>
                    <a:lstStyle/>
                    <a:p>
                      <a:pPr algn="just" rtl="0" fontAlgn="t"/>
                      <a:r>
                        <a:rPr lang="es-ES" sz="1200" b="0" i="0" u="none" strike="noStrike" dirty="0">
                          <a:solidFill>
                            <a:srgbClr val="000000"/>
                          </a:solidFill>
                          <a:effectLst/>
                          <a:latin typeface="Arial" panose="020B0604020202020204" pitchFamily="34" charset="0"/>
                          <a:cs typeface="Arial" panose="020B0604020202020204" pitchFamily="34" charset="0"/>
                        </a:rPr>
                        <a:t>Para el mes de abril 2025 </a:t>
                      </a:r>
                      <a:r>
                        <a:rPr lang="es-MX" sz="1200" b="0" i="0" u="none" strike="noStrike" dirty="0">
                          <a:solidFill>
                            <a:srgbClr val="000000"/>
                          </a:solidFill>
                          <a:effectLst/>
                          <a:latin typeface="Arial" panose="020B0604020202020204" pitchFamily="34" charset="0"/>
                          <a:cs typeface="Arial" panose="020B0604020202020204" pitchFamily="34" charset="0"/>
                        </a:rPr>
                        <a:t>se genera hallazgo POR INCONSISTENCIA DE INFORME DE GESTIÓN porque se evidencia que en el producto</a:t>
                      </a:r>
                      <a:r>
                        <a:rPr lang="es-MX" sz="1200" b="0" i="0" u="none" strike="noStrike" baseline="0" dirty="0">
                          <a:solidFill>
                            <a:srgbClr val="000000"/>
                          </a:solidFill>
                          <a:effectLst/>
                          <a:latin typeface="Arial" panose="020B0604020202020204" pitchFamily="34" charset="0"/>
                          <a:cs typeface="Arial" panose="020B0604020202020204" pitchFamily="34" charset="0"/>
                        </a:rPr>
                        <a:t> 38 se reportó una meta ejecutada de tres (3) colectivos distribuidos por localidad de la siguiente manera: Suba uno (1) y Chapinero dos (2) y la meta verificada correspondió a: Usaquén uno (1), Suba uno (1) y Chapinero uno (1). esto sin afectación de la meta ejecutada en el producto del mes.</a:t>
                      </a:r>
                    </a:p>
                    <a:p>
                      <a:pPr algn="just" rtl="0" fontAlgn="t"/>
                      <a:endParaRPr lang="es-ES" sz="1200" b="0" i="0" u="none" strike="noStrike" dirty="0">
                        <a:solidFill>
                          <a:srgbClr val="000000"/>
                        </a:solidFill>
                        <a:effectLst/>
                        <a:latin typeface="Arial" panose="020B0604020202020204" pitchFamily="34" charset="0"/>
                        <a:cs typeface="Arial" panose="020B0604020202020204" pitchFamily="34" charset="0"/>
                      </a:endParaRPr>
                    </a:p>
                    <a:p>
                      <a:pPr algn="just" rtl="0" fontAlgn="t"/>
                      <a:r>
                        <a:rPr lang="es-ES" sz="1200" b="0" i="0" u="none" strike="noStrike" dirty="0">
                          <a:solidFill>
                            <a:srgbClr val="000000"/>
                          </a:solidFill>
                          <a:effectLst/>
                          <a:latin typeface="Arial" panose="020B0604020202020204" pitchFamily="34" charset="0"/>
                          <a:cs typeface="Arial" panose="020B0604020202020204" pitchFamily="34" charset="0"/>
                        </a:rPr>
                        <a:t>Además en el producto 39 </a:t>
                      </a:r>
                      <a:r>
                        <a:rPr lang="es-MX" sz="1200" b="0" i="0" u="none" strike="noStrike" dirty="0">
                          <a:solidFill>
                            <a:srgbClr val="000000"/>
                          </a:solidFill>
                          <a:effectLst/>
                          <a:latin typeface="Arial" panose="020B0604020202020204" pitchFamily="34" charset="0"/>
                          <a:cs typeface="Arial" panose="020B0604020202020204" pitchFamily="34" charset="0"/>
                        </a:rPr>
                        <a:t>se evidenció que se reportó en el informe de gestión una meta ejecutada de dos (2) colectivos distribuidos por localidad de la siguiente manera: Teusaquillo dos (2) y la meta verificada corresponde a: Usaquén dos (2), esto sin afectación de la meta ejecutada en el producto del mes.</a:t>
                      </a:r>
                      <a:endParaRPr lang="es-ES" sz="1200" b="0" i="0" u="none" strike="noStrike" dirty="0">
                        <a:solidFill>
                          <a:srgbClr val="000000"/>
                        </a:solidFill>
                        <a:effectLst/>
                        <a:latin typeface="Arial" panose="020B0604020202020204" pitchFamily="34" charset="0"/>
                        <a:cs typeface="Arial" panose="020B0604020202020204" pitchFamily="34" charset="0"/>
                      </a:endParaRPr>
                    </a:p>
                  </a:txBody>
                  <a:tcPr marL="5710" marR="5710" marT="571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alpha val="99000"/>
                      </a:srgbClr>
                    </a:solidFill>
                  </a:tcPr>
                </a:tc>
                <a:tc>
                  <a:txBody>
                    <a:bodyPr/>
                    <a:lstStyle/>
                    <a:p>
                      <a:pPr algn="ctr" rtl="0" fontAlgn="ctr"/>
                      <a:r>
                        <a:rPr lang="es-CO" sz="1200" b="0" i="0" u="none" strike="noStrike" dirty="0">
                          <a:solidFill>
                            <a:srgbClr val="000000"/>
                          </a:solidFill>
                          <a:effectLst/>
                          <a:latin typeface="Arial" panose="020B0604020202020204" pitchFamily="34" charset="0"/>
                          <a:cs typeface="Arial" panose="020B0604020202020204" pitchFamily="34" charset="0"/>
                        </a:rPr>
                        <a:t>SUBRED</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alpha val="99000"/>
                      </a:srgb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s-CO" sz="1200" b="0" i="0" u="none" strike="noStrike" kern="1200" dirty="0">
                          <a:solidFill>
                            <a:srgbClr val="000000"/>
                          </a:solidFill>
                          <a:effectLst/>
                          <a:latin typeface="Arial" panose="020B0604020202020204" pitchFamily="34" charset="0"/>
                          <a:ea typeface="+mn-ea"/>
                          <a:cs typeface="Arial" panose="020B0604020202020204" pitchFamily="34" charset="0"/>
                        </a:rPr>
                        <a:t>G9 – GLOSA POR INCONSISTENCIAS INFORME DE GESTIÓN</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alpha val="99000"/>
                      </a:srgbClr>
                    </a:solidFill>
                  </a:tcPr>
                </a:tc>
                <a:extLst>
                  <a:ext uri="{0D108BD9-81ED-4DB2-BD59-A6C34878D82A}">
                    <a16:rowId xmlns:a16="http://schemas.microsoft.com/office/drawing/2014/main" val="294656611"/>
                  </a:ext>
                </a:extLst>
              </a:tr>
              <a:tr h="1209796">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s-CO" sz="1200" b="0" i="0" u="none" strike="noStrike" dirty="0">
                          <a:solidFill>
                            <a:srgbClr val="000000"/>
                          </a:solidFill>
                          <a:effectLst/>
                          <a:latin typeface="Arial" panose="020B0604020202020204" pitchFamily="34" charset="0"/>
                          <a:cs typeface="Arial" panose="020B0604020202020204" pitchFamily="34" charset="0"/>
                        </a:rPr>
                        <a:t>NORTE</a:t>
                      </a:r>
                    </a:p>
                    <a:p>
                      <a:pPr algn="ctr" rtl="0" fontAlgn="ctr"/>
                      <a:endParaRPr lang="es-CO" sz="1200" b="0" i="0" u="none" strike="noStrike" dirty="0">
                        <a:solidFill>
                          <a:srgbClr val="000000"/>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algn="just" rtl="0" fontAlgn="ctr"/>
                      <a:r>
                        <a:rPr lang="es-ES" sz="1200" b="0" i="0" u="none" strike="noStrike" dirty="0">
                          <a:solidFill>
                            <a:srgbClr val="000000"/>
                          </a:solidFill>
                          <a:effectLst/>
                          <a:latin typeface="Arial" panose="020B0604020202020204" pitchFamily="34" charset="0"/>
                          <a:cs typeface="Arial" panose="020B0604020202020204" pitchFamily="34" charset="0"/>
                        </a:rPr>
                        <a:t>34 - </a:t>
                      </a:r>
                      <a:r>
                        <a:rPr lang="es-MX" sz="1200" b="0" i="0" u="none" strike="noStrike" dirty="0">
                          <a:solidFill>
                            <a:srgbClr val="000000"/>
                          </a:solidFill>
                          <a:effectLst/>
                          <a:latin typeface="Arial" panose="020B0604020202020204" pitchFamily="34" charset="0"/>
                          <a:cs typeface="Arial" panose="020B0604020202020204" pitchFamily="34" charset="0"/>
                        </a:rPr>
                        <a:t>Gestión en los niveles meso y micro de la salud pública del Entorno cuidador Laboral “Bienestar en nuestro entorno laboral”</a:t>
                      </a:r>
                      <a:endParaRPr lang="es-ES" sz="1200" b="0" i="0" u="none" strike="noStrike" dirty="0">
                        <a:solidFill>
                          <a:srgbClr val="000000"/>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marL="0" marR="0" indent="0" algn="just" defTabSz="914400" rtl="0" eaLnBrk="1" fontAlgn="t" latinLnBrk="0" hangingPunct="1">
                        <a:lnSpc>
                          <a:spcPct val="100000"/>
                        </a:lnSpc>
                        <a:spcBef>
                          <a:spcPts val="0"/>
                        </a:spcBef>
                        <a:spcAft>
                          <a:spcPts val="0"/>
                        </a:spcAft>
                        <a:buClrTx/>
                        <a:buSzTx/>
                        <a:buFontTx/>
                        <a:buNone/>
                        <a:tabLst/>
                        <a:defRPr/>
                      </a:pPr>
                      <a:r>
                        <a:rPr lang="es-ES" sz="1200" b="0" i="0" u="none" strike="noStrike" dirty="0">
                          <a:solidFill>
                            <a:srgbClr val="000000"/>
                          </a:solidFill>
                          <a:effectLst/>
                          <a:latin typeface="Arial" panose="020B0604020202020204" pitchFamily="34" charset="0"/>
                          <a:cs typeface="Arial" panose="020B0604020202020204" pitchFamily="34" charset="0"/>
                        </a:rPr>
                        <a:t>Para el mes de mayo 2025 </a:t>
                      </a:r>
                      <a:r>
                        <a:rPr lang="es-MX" sz="1200" b="0" i="0" u="none" strike="noStrike" dirty="0">
                          <a:solidFill>
                            <a:srgbClr val="000000"/>
                          </a:solidFill>
                          <a:effectLst/>
                          <a:latin typeface="Arial" panose="020B0604020202020204" pitchFamily="34" charset="0"/>
                          <a:cs typeface="Arial" panose="020B0604020202020204" pitchFamily="34" charset="0"/>
                        </a:rPr>
                        <a:t>se genera hallazgo POR INCONSISTENCIA DE INFORME DE GESTIÓN porque se evidencia que en el producto 37 se reportó una meta ejecutada de: Usaquén 250, Engativá 227, Suba 346, Chapinero 0, Barrios Unidos 244 y Teusaquillo 0 para un total de 1067 y la meta verificada correspondió a: Usaquén 250, Engativá 239, Suba 334, Chapinero 0, Barrios Unidos 244 y Teusaquillo 0, para un total de 1067, esto sin afectación de la meta ejecutada en el producto del mes.</a:t>
                      </a:r>
                      <a:endParaRPr lang="es-ES" sz="12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5710" marR="5710" marT="571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algn="ctr" rtl="0" fontAlgn="ctr"/>
                      <a:r>
                        <a:rPr lang="es-CO" sz="1200" b="0" i="0" u="none" strike="noStrike" dirty="0">
                          <a:solidFill>
                            <a:srgbClr val="000000"/>
                          </a:solidFill>
                          <a:effectLst/>
                          <a:latin typeface="Arial" panose="020B0604020202020204" pitchFamily="34" charset="0"/>
                          <a:cs typeface="Arial" panose="020B0604020202020204" pitchFamily="34" charset="0"/>
                        </a:rPr>
                        <a:t>SUBRED</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s-CO" sz="1200" b="0" i="0" u="none" strike="noStrike" kern="1200" dirty="0">
                          <a:solidFill>
                            <a:srgbClr val="000000"/>
                          </a:solidFill>
                          <a:effectLst/>
                          <a:latin typeface="Arial" panose="020B0604020202020204" pitchFamily="34" charset="0"/>
                          <a:ea typeface="+mn-ea"/>
                          <a:cs typeface="Arial" panose="020B0604020202020204" pitchFamily="34" charset="0"/>
                        </a:rPr>
                        <a:t>G9 – GLOSA POR INCONSISTENCIAS INFORME DE GESTIÓN</a:t>
                      </a:r>
                    </a:p>
                    <a:p>
                      <a:pPr algn="ctr" rtl="0" fontAlgn="ctr"/>
                      <a:endParaRPr lang="es-CO" sz="1200" b="0" i="0" u="none" strike="noStrike" dirty="0">
                        <a:solidFill>
                          <a:srgbClr val="000000"/>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extLst>
                  <a:ext uri="{0D108BD9-81ED-4DB2-BD59-A6C34878D82A}">
                    <a16:rowId xmlns:a16="http://schemas.microsoft.com/office/drawing/2014/main" val="1807760702"/>
                  </a:ext>
                </a:extLst>
              </a:tr>
            </a:tbl>
          </a:graphicData>
        </a:graphic>
      </p:graphicFrame>
    </p:spTree>
    <p:extLst>
      <p:ext uri="{BB962C8B-B14F-4D97-AF65-F5344CB8AC3E}">
        <p14:creationId xmlns:p14="http://schemas.microsoft.com/office/powerpoint/2010/main" val="25808347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257333-4A44-0764-6087-6B795EF26BE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CA1E829-524F-A688-267D-704B4B85895E}"/>
              </a:ext>
            </a:extLst>
          </p:cNvPr>
          <p:cNvSpPr>
            <a:spLocks noGrp="1"/>
          </p:cNvSpPr>
          <p:nvPr>
            <p:ph type="title"/>
          </p:nvPr>
        </p:nvSpPr>
        <p:spPr>
          <a:xfrm>
            <a:off x="793582" y="239198"/>
            <a:ext cx="10515600" cy="510461"/>
          </a:xfrm>
        </p:spPr>
        <p:txBody>
          <a:bodyPr/>
          <a:lstStyle/>
          <a:p>
            <a:pPr algn="ctr"/>
            <a:r>
              <a:rPr lang="es-CO" dirty="0"/>
              <a:t>HALLAZGOS SEGUIMIENTO RETROSPECTIVO</a:t>
            </a:r>
            <a:endParaRPr lang="en-CO" dirty="0"/>
          </a:p>
        </p:txBody>
      </p:sp>
      <p:graphicFrame>
        <p:nvGraphicFramePr>
          <p:cNvPr id="4" name="Tabla 3">
            <a:extLst>
              <a:ext uri="{FF2B5EF4-FFF2-40B4-BE49-F238E27FC236}">
                <a16:creationId xmlns:a16="http://schemas.microsoft.com/office/drawing/2014/main" id="{4E55674C-EDEA-889C-B986-F6BB3D660E06}"/>
              </a:ext>
            </a:extLst>
          </p:cNvPr>
          <p:cNvGraphicFramePr>
            <a:graphicFrameLocks noGrp="1"/>
          </p:cNvGraphicFramePr>
          <p:nvPr>
            <p:extLst>
              <p:ext uri="{D42A27DB-BD31-4B8C-83A1-F6EECF244321}">
                <p14:modId xmlns:p14="http://schemas.microsoft.com/office/powerpoint/2010/main" val="1659750894"/>
              </p:ext>
            </p:extLst>
          </p:nvPr>
        </p:nvGraphicFramePr>
        <p:xfrm>
          <a:off x="793582" y="882005"/>
          <a:ext cx="10515600" cy="3517969"/>
        </p:xfrm>
        <a:graphic>
          <a:graphicData uri="http://schemas.openxmlformats.org/drawingml/2006/table">
            <a:tbl>
              <a:tblPr>
                <a:tableStyleId>{5C22544A-7EE6-4342-B048-85BDC9FD1C3A}</a:tableStyleId>
              </a:tblPr>
              <a:tblGrid>
                <a:gridCol w="906881">
                  <a:extLst>
                    <a:ext uri="{9D8B030D-6E8A-4147-A177-3AD203B41FA5}">
                      <a16:colId xmlns:a16="http://schemas.microsoft.com/office/drawing/2014/main" val="3941602364"/>
                    </a:ext>
                  </a:extLst>
                </a:gridCol>
                <a:gridCol w="1860884">
                  <a:extLst>
                    <a:ext uri="{9D8B030D-6E8A-4147-A177-3AD203B41FA5}">
                      <a16:colId xmlns:a16="http://schemas.microsoft.com/office/drawing/2014/main" val="2342656436"/>
                    </a:ext>
                  </a:extLst>
                </a:gridCol>
                <a:gridCol w="5113421">
                  <a:extLst>
                    <a:ext uri="{9D8B030D-6E8A-4147-A177-3AD203B41FA5}">
                      <a16:colId xmlns:a16="http://schemas.microsoft.com/office/drawing/2014/main" val="454376433"/>
                    </a:ext>
                  </a:extLst>
                </a:gridCol>
                <a:gridCol w="1010653">
                  <a:extLst>
                    <a:ext uri="{9D8B030D-6E8A-4147-A177-3AD203B41FA5}">
                      <a16:colId xmlns:a16="http://schemas.microsoft.com/office/drawing/2014/main" val="4272230418"/>
                    </a:ext>
                  </a:extLst>
                </a:gridCol>
                <a:gridCol w="1623761">
                  <a:extLst>
                    <a:ext uri="{9D8B030D-6E8A-4147-A177-3AD203B41FA5}">
                      <a16:colId xmlns:a16="http://schemas.microsoft.com/office/drawing/2014/main" val="3606189810"/>
                    </a:ext>
                  </a:extLst>
                </a:gridCol>
              </a:tblGrid>
              <a:tr h="498411">
                <a:tc>
                  <a:txBody>
                    <a:bodyPr/>
                    <a:lstStyle/>
                    <a:p>
                      <a:pPr algn="ctr" rtl="0" fontAlgn="ctr"/>
                      <a:r>
                        <a:rPr lang="es-CO" sz="1200" b="0" i="0" u="none" strike="noStrike" kern="1200" dirty="0">
                          <a:solidFill>
                            <a:srgbClr val="000000"/>
                          </a:solidFill>
                          <a:effectLst/>
                          <a:latin typeface="Arial" panose="020B0604020202020204" pitchFamily="34" charset="0"/>
                          <a:ea typeface="+mn-ea"/>
                          <a:cs typeface="Arial" panose="020B0604020202020204" pitchFamily="34" charset="0"/>
                        </a:rPr>
                        <a:t>Subred</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alpha val="99000"/>
                      </a:srgbClr>
                    </a:solidFill>
                  </a:tcPr>
                </a:tc>
                <a:tc>
                  <a:txBody>
                    <a:bodyPr/>
                    <a:lstStyle/>
                    <a:p>
                      <a:pPr algn="ctr" rtl="0" fontAlgn="ctr"/>
                      <a:r>
                        <a:rPr lang="es-CO" sz="1200" b="0" i="0" u="none" strike="noStrike" kern="1200" dirty="0">
                          <a:solidFill>
                            <a:srgbClr val="000000"/>
                          </a:solidFill>
                          <a:effectLst/>
                          <a:latin typeface="Arial" panose="020B0604020202020204" pitchFamily="34" charset="0"/>
                          <a:ea typeface="+mn-ea"/>
                          <a:cs typeface="Arial" panose="020B0604020202020204" pitchFamily="34" charset="0"/>
                        </a:rPr>
                        <a:t>Intervención y/o Producto</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alpha val="99000"/>
                      </a:srgbClr>
                    </a:solidFill>
                  </a:tcPr>
                </a:tc>
                <a:tc>
                  <a:txBody>
                    <a:bodyPr/>
                    <a:lstStyle/>
                    <a:p>
                      <a:pPr algn="ctr" rtl="0" fontAlgn="ctr"/>
                      <a:r>
                        <a:rPr lang="es-CO" sz="1200" b="0" i="0" u="none" strike="noStrike" kern="1200" dirty="0">
                          <a:solidFill>
                            <a:srgbClr val="000000"/>
                          </a:solidFill>
                          <a:effectLst/>
                          <a:latin typeface="Arial" panose="020B0604020202020204" pitchFamily="34" charset="0"/>
                          <a:ea typeface="+mn-ea"/>
                          <a:cs typeface="Arial" panose="020B0604020202020204" pitchFamily="34" charset="0"/>
                        </a:rPr>
                        <a:t>Hallazgos </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alpha val="99000"/>
                      </a:srgbClr>
                    </a:solidFill>
                  </a:tcPr>
                </a:tc>
                <a:tc>
                  <a:txBody>
                    <a:bodyPr/>
                    <a:lstStyle/>
                    <a:p>
                      <a:pPr algn="ctr" rtl="0" fontAlgn="ctr"/>
                      <a:r>
                        <a:rPr lang="es-CO" sz="1200" b="0" i="0" u="none" strike="noStrike" kern="1200" dirty="0">
                          <a:solidFill>
                            <a:srgbClr val="000000"/>
                          </a:solidFill>
                          <a:effectLst/>
                          <a:latin typeface="Arial" panose="020B0604020202020204" pitchFamily="34" charset="0"/>
                          <a:ea typeface="+mn-ea"/>
                          <a:cs typeface="Arial" panose="020B0604020202020204" pitchFamily="34" charset="0"/>
                        </a:rPr>
                        <a:t>Localidad </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alpha val="99000"/>
                      </a:srgbClr>
                    </a:solidFill>
                  </a:tcPr>
                </a:tc>
                <a:tc>
                  <a:txBody>
                    <a:bodyPr/>
                    <a:lstStyle/>
                    <a:p>
                      <a:pPr algn="ctr" rtl="0" fontAlgn="ctr"/>
                      <a:r>
                        <a:rPr lang="es-ES" sz="1200" b="0" i="0" u="none" strike="noStrike" kern="1200" dirty="0">
                          <a:solidFill>
                            <a:srgbClr val="000000"/>
                          </a:solidFill>
                          <a:effectLst/>
                          <a:latin typeface="Arial" panose="020B0604020202020204" pitchFamily="34" charset="0"/>
                          <a:ea typeface="+mn-ea"/>
                          <a:cs typeface="Arial" panose="020B0604020202020204" pitchFamily="34" charset="0"/>
                        </a:rPr>
                        <a:t>Glosa y/o Plan de mejora </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8A9CA">
                        <a:alpha val="99000"/>
                      </a:srgbClr>
                    </a:solidFill>
                  </a:tcPr>
                </a:tc>
                <a:extLst>
                  <a:ext uri="{0D108BD9-81ED-4DB2-BD59-A6C34878D82A}">
                    <a16:rowId xmlns:a16="http://schemas.microsoft.com/office/drawing/2014/main" val="1554137795"/>
                  </a:ext>
                </a:extLst>
              </a:tr>
              <a:tr h="1314657">
                <a:tc>
                  <a:txBody>
                    <a:bodyPr/>
                    <a:lstStyle/>
                    <a:p>
                      <a:pPr algn="ctr" rtl="0" fontAlgn="ctr"/>
                      <a:r>
                        <a:rPr lang="es-CO" sz="1200" b="0" i="0" u="none" strike="noStrike" kern="1200" dirty="0">
                          <a:solidFill>
                            <a:srgbClr val="000000"/>
                          </a:solidFill>
                          <a:effectLst/>
                          <a:latin typeface="Arial" panose="020B0604020202020204" pitchFamily="34" charset="0"/>
                          <a:ea typeface="+mn-ea"/>
                          <a:cs typeface="Arial" panose="020B0604020202020204" pitchFamily="34" charset="0"/>
                        </a:rPr>
                        <a:t>NORTE</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alpha val="99000"/>
                      </a:srgbClr>
                    </a:solidFill>
                  </a:tcPr>
                </a:tc>
                <a:tc>
                  <a:txBody>
                    <a:bodyPr/>
                    <a:lstStyle/>
                    <a:p>
                      <a:pPr algn="just" rtl="0" fontAlgn="ctr"/>
                      <a:r>
                        <a:rPr lang="es-ES" sz="1200" b="0" i="0" u="none" strike="noStrike" dirty="0">
                          <a:solidFill>
                            <a:srgbClr val="000000"/>
                          </a:solidFill>
                          <a:effectLst/>
                          <a:latin typeface="Arial" panose="020B0604020202020204" pitchFamily="34" charset="0"/>
                          <a:cs typeface="Arial" panose="020B0604020202020204" pitchFamily="34" charset="0"/>
                        </a:rPr>
                        <a:t>34 - </a:t>
                      </a:r>
                      <a:r>
                        <a:rPr lang="es-MX" sz="1200" b="0" i="0" u="none" strike="noStrike" dirty="0">
                          <a:solidFill>
                            <a:srgbClr val="000000"/>
                          </a:solidFill>
                          <a:effectLst/>
                          <a:latin typeface="Arial" panose="020B0604020202020204" pitchFamily="34" charset="0"/>
                          <a:cs typeface="Arial" panose="020B0604020202020204" pitchFamily="34" charset="0"/>
                        </a:rPr>
                        <a:t>Gestión en los niveles meso y micro de la salud pública del Entorno cuidador Laboral “Bienestar en nuestro entorno laboral”</a:t>
                      </a:r>
                      <a:endParaRPr lang="es-ES" sz="1200" b="0" i="0" u="none" strike="noStrike" dirty="0">
                        <a:solidFill>
                          <a:srgbClr val="000000"/>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alpha val="99000"/>
                      </a:srgbClr>
                    </a:solidFill>
                  </a:tcPr>
                </a:tc>
                <a:tc>
                  <a:txBody>
                    <a:bodyPr/>
                    <a:lstStyle/>
                    <a:p>
                      <a:pPr algn="just" rtl="0" fontAlgn="t"/>
                      <a:r>
                        <a:rPr lang="es-ES" sz="1200" b="0" i="0" u="none" strike="noStrike" dirty="0">
                          <a:solidFill>
                            <a:srgbClr val="000000"/>
                          </a:solidFill>
                          <a:effectLst/>
                          <a:latin typeface="Arial" panose="020B0604020202020204" pitchFamily="34" charset="0"/>
                          <a:cs typeface="Arial" panose="020B0604020202020204" pitchFamily="34" charset="0"/>
                        </a:rPr>
                        <a:t>Para el mes de abril</a:t>
                      </a:r>
                      <a:r>
                        <a:rPr lang="es-ES" sz="1200" b="0" i="0" u="none" strike="noStrike" baseline="0" dirty="0">
                          <a:solidFill>
                            <a:srgbClr val="000000"/>
                          </a:solidFill>
                          <a:effectLst/>
                          <a:latin typeface="Arial" panose="020B0604020202020204" pitchFamily="34" charset="0"/>
                          <a:cs typeface="Arial" panose="020B0604020202020204" pitchFamily="34" charset="0"/>
                        </a:rPr>
                        <a:t> 2025 se genera hallazgo por incumplimiento al anexo 6 </a:t>
                      </a:r>
                      <a:r>
                        <a:rPr lang="es-MX" sz="1200" b="0" i="0" u="none" strike="noStrike" baseline="0" dirty="0">
                          <a:solidFill>
                            <a:srgbClr val="000000"/>
                          </a:solidFill>
                          <a:effectLst/>
                          <a:latin typeface="Arial" panose="020B0604020202020204" pitchFamily="34" charset="0"/>
                          <a:cs typeface="Arial" panose="020B0604020202020204" pitchFamily="34" charset="0"/>
                        </a:rPr>
                        <a:t>puesto que se identificó hallazgo en el producto 32 ASP al evidenciar 11 tamizajes </a:t>
                      </a:r>
                      <a:r>
                        <a:rPr lang="es-MX" sz="1200" b="0" i="0" u="none" strike="noStrike" baseline="0" dirty="0" err="1">
                          <a:solidFill>
                            <a:srgbClr val="000000"/>
                          </a:solidFill>
                          <a:effectLst/>
                          <a:latin typeface="Arial" panose="020B0604020202020204" pitchFamily="34" charset="0"/>
                          <a:cs typeface="Arial" panose="020B0604020202020204" pitchFamily="34" charset="0"/>
                        </a:rPr>
                        <a:t>Findrisc</a:t>
                      </a:r>
                      <a:r>
                        <a:rPr lang="es-MX" sz="1200" b="0" i="0" u="none" strike="noStrike" baseline="0" dirty="0">
                          <a:solidFill>
                            <a:srgbClr val="000000"/>
                          </a:solidFill>
                          <a:effectLst/>
                          <a:latin typeface="Arial" panose="020B0604020202020204" pitchFamily="34" charset="0"/>
                          <a:cs typeface="Arial" panose="020B0604020202020204" pitchFamily="34" charset="0"/>
                        </a:rPr>
                        <a:t> realizados por el perfil universitario 2 (enfermería) sin reporte en base de datos GESI, dando incumplimiento al “proceso de entrega, recepción y seguimiento de los formatos entregados y recibidos tanto a GESI como de perfiles del entorno” de acuerdo a lo indicado en el lineamiento de la vigencia.</a:t>
                      </a:r>
                    </a:p>
                    <a:p>
                      <a:pPr algn="just" rtl="0" fontAlgn="t"/>
                      <a:endParaRPr lang="es-MX" sz="1200" b="0" i="0" u="none" strike="noStrike" baseline="0" dirty="0">
                        <a:solidFill>
                          <a:srgbClr val="000000"/>
                        </a:solidFill>
                        <a:effectLst/>
                        <a:latin typeface="Arial" panose="020B0604020202020204" pitchFamily="34" charset="0"/>
                        <a:cs typeface="Arial" panose="020B0604020202020204" pitchFamily="34" charset="0"/>
                      </a:endParaRPr>
                    </a:p>
                    <a:p>
                      <a:pPr algn="just" rtl="0" fontAlgn="t"/>
                      <a:endParaRPr lang="es-ES" sz="1200" b="0" i="0" u="none" strike="noStrike" dirty="0">
                        <a:solidFill>
                          <a:srgbClr val="000000"/>
                        </a:solidFill>
                        <a:effectLst/>
                        <a:latin typeface="Arial" panose="020B0604020202020204" pitchFamily="34" charset="0"/>
                        <a:cs typeface="Arial" panose="020B0604020202020204" pitchFamily="34" charset="0"/>
                      </a:endParaRPr>
                    </a:p>
                  </a:txBody>
                  <a:tcPr marL="5710" marR="5710" marT="571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alpha val="99000"/>
                      </a:srgbClr>
                    </a:solidFill>
                  </a:tcPr>
                </a:tc>
                <a:tc>
                  <a:txBody>
                    <a:bodyPr/>
                    <a:lstStyle/>
                    <a:p>
                      <a:pPr algn="ctr" rtl="0" fontAlgn="ctr"/>
                      <a:r>
                        <a:rPr lang="es-CO" sz="1200" b="0" i="0" u="none" strike="noStrike" kern="1200" dirty="0">
                          <a:solidFill>
                            <a:srgbClr val="000000"/>
                          </a:solidFill>
                          <a:effectLst/>
                          <a:latin typeface="Arial" panose="020B0604020202020204" pitchFamily="34" charset="0"/>
                          <a:ea typeface="+mn-ea"/>
                          <a:cs typeface="Arial" panose="020B0604020202020204" pitchFamily="34" charset="0"/>
                        </a:rPr>
                        <a:t>SUBRED</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alpha val="99000"/>
                      </a:srgb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s-CO" sz="1200" u="none" strike="noStrike" dirty="0">
                          <a:effectLst/>
                          <a:latin typeface="Arial" panose="020B0604020202020204" pitchFamily="34" charset="0"/>
                          <a:cs typeface="Arial" panose="020B0604020202020204" pitchFamily="34" charset="0"/>
                        </a:rPr>
                        <a:t>G3-1 GLOSA POR INCUMPLIMIENTO DE ANEXO 6</a:t>
                      </a:r>
                      <a:endParaRPr lang="es-CO" sz="1200" b="0" i="0" u="none" strike="noStrike" kern="1200" dirty="0">
                        <a:solidFill>
                          <a:schemeClr val="tx1"/>
                        </a:solidFill>
                        <a:effectLst/>
                        <a:latin typeface="Arial" panose="020B0604020202020204" pitchFamily="34" charset="0"/>
                        <a:ea typeface="+mn-ea"/>
                        <a:cs typeface="Arial" panose="020B0604020202020204" pitchFamily="34" charset="0"/>
                        <a:sym typeface="Arial"/>
                      </a:endParaRPr>
                    </a:p>
                    <a:p>
                      <a:pPr algn="ctr" rtl="0" fontAlgn="ctr"/>
                      <a:endParaRPr lang="es-CO" sz="12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alpha val="99000"/>
                      </a:srgbClr>
                    </a:solidFill>
                  </a:tcPr>
                </a:tc>
                <a:extLst>
                  <a:ext uri="{0D108BD9-81ED-4DB2-BD59-A6C34878D82A}">
                    <a16:rowId xmlns:a16="http://schemas.microsoft.com/office/drawing/2014/main" val="294656611"/>
                  </a:ext>
                </a:extLst>
              </a:tr>
              <a:tr h="1367928">
                <a:tc>
                  <a:txBody>
                    <a:bodyPr/>
                    <a:lstStyle/>
                    <a:p>
                      <a:pPr algn="ctr" rtl="0" fontAlgn="ctr"/>
                      <a:r>
                        <a:rPr lang="es-CO" sz="1200" b="0" i="0" u="none" strike="noStrike" kern="1200" dirty="0">
                          <a:solidFill>
                            <a:srgbClr val="000000"/>
                          </a:solidFill>
                          <a:effectLst/>
                          <a:latin typeface="Arial" panose="020B0604020202020204" pitchFamily="34" charset="0"/>
                          <a:ea typeface="+mn-ea"/>
                          <a:cs typeface="Arial" panose="020B0604020202020204" pitchFamily="34" charset="0"/>
                        </a:rPr>
                        <a:t>NORTE</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algn="just" rtl="0" fontAlgn="ctr"/>
                      <a:r>
                        <a:rPr lang="es-ES" sz="1200" b="0" i="0" u="none" strike="noStrike" dirty="0">
                          <a:solidFill>
                            <a:srgbClr val="000000"/>
                          </a:solidFill>
                          <a:effectLst/>
                          <a:latin typeface="Arial" panose="020B0604020202020204" pitchFamily="34" charset="0"/>
                          <a:cs typeface="Arial" panose="020B0604020202020204" pitchFamily="34" charset="0"/>
                        </a:rPr>
                        <a:t>34 - </a:t>
                      </a:r>
                      <a:r>
                        <a:rPr lang="es-MX" sz="1200" b="0" i="0" u="none" strike="noStrike" dirty="0">
                          <a:solidFill>
                            <a:srgbClr val="000000"/>
                          </a:solidFill>
                          <a:effectLst/>
                          <a:latin typeface="Arial" panose="020B0604020202020204" pitchFamily="34" charset="0"/>
                          <a:cs typeface="Arial" panose="020B0604020202020204" pitchFamily="34" charset="0"/>
                        </a:rPr>
                        <a:t>Gestión en los niveles meso y micro de la salud pública del Entorno cuidador Laboral “Bienestar en nuestro entorno laboral”</a:t>
                      </a:r>
                      <a:endParaRPr lang="es-ES" sz="1200" b="0" i="0" u="none" strike="noStrike" dirty="0">
                        <a:solidFill>
                          <a:srgbClr val="000000"/>
                        </a:solidFill>
                        <a:effectLst/>
                        <a:latin typeface="Arial" panose="020B0604020202020204" pitchFamily="34" charset="0"/>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marL="0" marR="0" indent="0" algn="just" defTabSz="914400" rtl="0" eaLnBrk="1" fontAlgn="t" latinLnBrk="0" hangingPunct="1">
                        <a:lnSpc>
                          <a:spcPct val="100000"/>
                        </a:lnSpc>
                        <a:spcBef>
                          <a:spcPts val="0"/>
                        </a:spcBef>
                        <a:spcAft>
                          <a:spcPts val="0"/>
                        </a:spcAft>
                        <a:buClrTx/>
                        <a:buSzTx/>
                        <a:buFontTx/>
                        <a:buNone/>
                        <a:tabLst/>
                        <a:defRPr/>
                      </a:pPr>
                      <a:r>
                        <a:rPr lang="es-ES" sz="1200" b="0" i="0" u="none" strike="noStrike" dirty="0">
                          <a:solidFill>
                            <a:srgbClr val="000000"/>
                          </a:solidFill>
                          <a:effectLst/>
                          <a:latin typeface="Arial" panose="020B0604020202020204" pitchFamily="34" charset="0"/>
                          <a:cs typeface="Arial" panose="020B0604020202020204" pitchFamily="34" charset="0"/>
                        </a:rPr>
                        <a:t>Para el mes de mayo</a:t>
                      </a:r>
                      <a:r>
                        <a:rPr lang="es-ES" sz="1200" b="0" i="0" u="none" strike="noStrike" baseline="0" dirty="0">
                          <a:solidFill>
                            <a:srgbClr val="000000"/>
                          </a:solidFill>
                          <a:effectLst/>
                          <a:latin typeface="Arial" panose="020B0604020202020204" pitchFamily="34" charset="0"/>
                          <a:cs typeface="Arial" panose="020B0604020202020204" pitchFamily="34" charset="0"/>
                        </a:rPr>
                        <a:t> 2025 se genera hallazgo por incumplimiento al anexo 6 </a:t>
                      </a:r>
                      <a:r>
                        <a:rPr lang="es-MX" sz="1200" b="0" i="0" u="none" strike="noStrike" kern="1200" dirty="0">
                          <a:solidFill>
                            <a:srgbClr val="000000"/>
                          </a:solidFill>
                          <a:effectLst/>
                          <a:latin typeface="Arial" panose="020B0604020202020204" pitchFamily="34" charset="0"/>
                          <a:ea typeface="+mn-ea"/>
                          <a:cs typeface="Arial" panose="020B0604020202020204" pitchFamily="34" charset="0"/>
                        </a:rPr>
                        <a:t>puesto que se identificó hallazgo en</a:t>
                      </a:r>
                      <a:r>
                        <a:rPr lang="es-MX" sz="1200" b="0" i="0" u="none" strike="noStrike" kern="1200" baseline="0" dirty="0">
                          <a:solidFill>
                            <a:srgbClr val="000000"/>
                          </a:solidFill>
                          <a:effectLst/>
                          <a:latin typeface="Arial" panose="020B0604020202020204" pitchFamily="34" charset="0"/>
                          <a:ea typeface="+mn-ea"/>
                          <a:cs typeface="Arial" panose="020B0604020202020204" pitchFamily="34" charset="0"/>
                        </a:rPr>
                        <a:t> el producto 32 ASP al evidenciar 18 tamizajes (</a:t>
                      </a:r>
                      <a:r>
                        <a:rPr lang="es-MX" sz="1200" b="0" i="0" u="none" strike="noStrike" kern="1200" baseline="0" dirty="0" err="1">
                          <a:solidFill>
                            <a:srgbClr val="000000"/>
                          </a:solidFill>
                          <a:effectLst/>
                          <a:latin typeface="Arial" panose="020B0604020202020204" pitchFamily="34" charset="0"/>
                          <a:ea typeface="+mn-ea"/>
                          <a:cs typeface="Arial" panose="020B0604020202020204" pitchFamily="34" charset="0"/>
                        </a:rPr>
                        <a:t>Findrisc</a:t>
                      </a:r>
                      <a:r>
                        <a:rPr lang="es-MX" sz="1200" b="0" i="0" u="none" strike="noStrike" kern="1200" baseline="0" dirty="0">
                          <a:solidFill>
                            <a:srgbClr val="000000"/>
                          </a:solidFill>
                          <a:effectLst/>
                          <a:latin typeface="Arial" panose="020B0604020202020204" pitchFamily="34" charset="0"/>
                          <a:ea typeface="+mn-ea"/>
                          <a:cs typeface="Arial" panose="020B0604020202020204" pitchFamily="34" charset="0"/>
                        </a:rPr>
                        <a:t> 12 – OMS 3 – EPOC 3) realizados por el perfil universitario 2 (enfermería) sin reporte en base de datos GESI, dando incumplimiento al “proceso de entrega, recepción y seguimiento de los formatos entregados y recibidos tanto a GESI como de perfiles del entorno” de acuerdo a lo indicado en el lineamiento de la vigencia.</a:t>
                      </a:r>
                      <a:endParaRPr lang="es-ES" sz="12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5710" marR="5710" marT="571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algn="ctr" rtl="0" fontAlgn="ctr"/>
                      <a:r>
                        <a:rPr lang="es-CO" sz="1200" b="0" i="0" u="none" strike="noStrike" kern="1200" dirty="0">
                          <a:solidFill>
                            <a:srgbClr val="000000"/>
                          </a:solidFill>
                          <a:effectLst/>
                          <a:latin typeface="Arial" panose="020B0604020202020204" pitchFamily="34" charset="0"/>
                          <a:ea typeface="+mn-ea"/>
                          <a:cs typeface="Arial" panose="020B0604020202020204" pitchFamily="34" charset="0"/>
                        </a:rPr>
                        <a:t>DISTRITO</a:t>
                      </a: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s-CO" sz="1200" u="none" strike="noStrike" dirty="0">
                          <a:effectLst/>
                          <a:latin typeface="Arial" panose="020B0604020202020204" pitchFamily="34" charset="0"/>
                          <a:cs typeface="Arial" panose="020B0604020202020204" pitchFamily="34" charset="0"/>
                        </a:rPr>
                        <a:t>G3-1 GLOSA POR INCUMPLIMIENTO DE ANEXO 6</a:t>
                      </a:r>
                      <a:endParaRPr lang="es-CO" sz="1200" b="0" i="0" u="none" strike="noStrike" kern="1200" dirty="0">
                        <a:solidFill>
                          <a:srgbClr val="000000"/>
                        </a:solidFill>
                        <a:effectLst/>
                        <a:latin typeface="Arial" panose="020B0604020202020204" pitchFamily="34" charset="0"/>
                        <a:ea typeface="+mn-ea"/>
                        <a:cs typeface="Arial" panose="020B0604020202020204" pitchFamily="34" charset="0"/>
                      </a:endParaRPr>
                    </a:p>
                    <a:p>
                      <a:pPr algn="ctr" rtl="0" fontAlgn="ctr"/>
                      <a:endParaRPr lang="es-CO" sz="12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5710" marR="5710" marT="571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99000"/>
                      </a:schemeClr>
                    </a:solidFill>
                  </a:tcPr>
                </a:tc>
                <a:extLst>
                  <a:ext uri="{0D108BD9-81ED-4DB2-BD59-A6C34878D82A}">
                    <a16:rowId xmlns:a16="http://schemas.microsoft.com/office/drawing/2014/main" val="1807760702"/>
                  </a:ext>
                </a:extLst>
              </a:tr>
            </a:tbl>
          </a:graphicData>
        </a:graphic>
      </p:graphicFrame>
    </p:spTree>
    <p:extLst>
      <p:ext uri="{BB962C8B-B14F-4D97-AF65-F5344CB8AC3E}">
        <p14:creationId xmlns:p14="http://schemas.microsoft.com/office/powerpoint/2010/main" val="41242926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058CBD-3061-9479-FA02-B62044A7F2D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A0A3C80-9F62-1E99-8B45-FEB05A4945DD}"/>
              </a:ext>
            </a:extLst>
          </p:cNvPr>
          <p:cNvSpPr>
            <a:spLocks noGrp="1"/>
          </p:cNvSpPr>
          <p:nvPr>
            <p:ph type="title"/>
          </p:nvPr>
        </p:nvSpPr>
        <p:spPr>
          <a:xfrm>
            <a:off x="793582" y="431703"/>
            <a:ext cx="10515600" cy="510461"/>
          </a:xfrm>
        </p:spPr>
        <p:txBody>
          <a:bodyPr/>
          <a:lstStyle/>
          <a:p>
            <a:pPr algn="ctr"/>
            <a:r>
              <a:rPr lang="es-CO" dirty="0"/>
              <a:t>HALLAZGOS SEGUIMIENTO RETROSPECTIVO</a:t>
            </a:r>
            <a:endParaRPr lang="en-CO" dirty="0"/>
          </a:p>
        </p:txBody>
      </p:sp>
      <p:graphicFrame>
        <p:nvGraphicFramePr>
          <p:cNvPr id="3" name="Tabla 2">
            <a:extLst>
              <a:ext uri="{FF2B5EF4-FFF2-40B4-BE49-F238E27FC236}">
                <a16:creationId xmlns:a16="http://schemas.microsoft.com/office/drawing/2014/main" id="{F13666B5-225C-9EA5-3CCA-2DC1D487BB72}"/>
              </a:ext>
            </a:extLst>
          </p:cNvPr>
          <p:cNvGraphicFramePr>
            <a:graphicFrameLocks noGrp="1"/>
          </p:cNvGraphicFramePr>
          <p:nvPr>
            <p:extLst>
              <p:ext uri="{D42A27DB-BD31-4B8C-83A1-F6EECF244321}">
                <p14:modId xmlns:p14="http://schemas.microsoft.com/office/powerpoint/2010/main" val="1514557640"/>
              </p:ext>
            </p:extLst>
          </p:nvPr>
        </p:nvGraphicFramePr>
        <p:xfrm>
          <a:off x="1937084" y="1198191"/>
          <a:ext cx="8181474" cy="4454350"/>
        </p:xfrm>
        <a:graphic>
          <a:graphicData uri="http://schemas.openxmlformats.org/drawingml/2006/table">
            <a:tbl>
              <a:tblPr>
                <a:tableStyleId>{5C22544A-7EE6-4342-B048-85BDC9FD1C3A}</a:tableStyleId>
              </a:tblPr>
              <a:tblGrid>
                <a:gridCol w="1831769">
                  <a:extLst>
                    <a:ext uri="{9D8B030D-6E8A-4147-A177-3AD203B41FA5}">
                      <a16:colId xmlns:a16="http://schemas.microsoft.com/office/drawing/2014/main" val="2562345258"/>
                    </a:ext>
                  </a:extLst>
                </a:gridCol>
                <a:gridCol w="1752987">
                  <a:extLst>
                    <a:ext uri="{9D8B030D-6E8A-4147-A177-3AD203B41FA5}">
                      <a16:colId xmlns:a16="http://schemas.microsoft.com/office/drawing/2014/main" val="1446421622"/>
                    </a:ext>
                  </a:extLst>
                </a:gridCol>
                <a:gridCol w="1830897">
                  <a:extLst>
                    <a:ext uri="{9D8B030D-6E8A-4147-A177-3AD203B41FA5}">
                      <a16:colId xmlns:a16="http://schemas.microsoft.com/office/drawing/2014/main" val="2245020012"/>
                    </a:ext>
                  </a:extLst>
                </a:gridCol>
                <a:gridCol w="2765821">
                  <a:extLst>
                    <a:ext uri="{9D8B030D-6E8A-4147-A177-3AD203B41FA5}">
                      <a16:colId xmlns:a16="http://schemas.microsoft.com/office/drawing/2014/main" val="190305738"/>
                    </a:ext>
                  </a:extLst>
                </a:gridCol>
              </a:tblGrid>
              <a:tr h="675337">
                <a:tc rowSpan="2">
                  <a:txBody>
                    <a:bodyPr/>
                    <a:lstStyle/>
                    <a:p>
                      <a:pPr algn="ctr" rtl="0" fontAlgn="ctr"/>
                      <a:r>
                        <a:rPr lang="es-CO" sz="1800" b="1" u="none" strike="noStrike" dirty="0">
                          <a:solidFill>
                            <a:schemeClr val="bg1"/>
                          </a:solidFill>
                          <a:effectLst>
                            <a:outerShdw blurRad="50800" dist="38100" algn="tr" rotWithShape="0">
                              <a:prstClr val="black">
                                <a:alpha val="40000"/>
                              </a:prstClr>
                            </a:outerShdw>
                          </a:effectLst>
                          <a:latin typeface="Aptos" panose="020B0004020202020204" pitchFamily="34" charset="0"/>
                          <a:cs typeface="Arial" panose="020B0604020202020204" pitchFamily="34" charset="0"/>
                        </a:rPr>
                        <a:t>Localidad</a:t>
                      </a:r>
                      <a:endParaRPr lang="es-CO" sz="1800" b="1" i="0" u="none" strike="noStrike" dirty="0">
                        <a:solidFill>
                          <a:schemeClr val="bg1"/>
                        </a:solidFill>
                        <a:effectLst>
                          <a:outerShdw blurRad="50800" dist="38100" algn="tr" rotWithShape="0">
                            <a:prstClr val="black">
                              <a:alpha val="40000"/>
                            </a:prstClr>
                          </a:outerShdw>
                        </a:effectLst>
                        <a:latin typeface="Aptos" panose="020B0004020202020204" pitchFamily="34" charset="0"/>
                        <a:cs typeface="Arial" panose="020B060402020202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50C0E3"/>
                    </a:solidFill>
                  </a:tcPr>
                </a:tc>
                <a:tc gridSpan="2">
                  <a:txBody>
                    <a:bodyPr/>
                    <a:lstStyle/>
                    <a:p>
                      <a:pPr algn="ctr" rtl="0" fontAlgn="ctr"/>
                      <a:r>
                        <a:rPr lang="es-CO" sz="1800" b="1" u="none" strike="noStrike" dirty="0">
                          <a:solidFill>
                            <a:schemeClr val="bg1"/>
                          </a:solidFill>
                          <a:effectLst>
                            <a:outerShdw blurRad="50800" dist="38100" algn="tr" rotWithShape="0">
                              <a:prstClr val="black">
                                <a:alpha val="40000"/>
                              </a:prstClr>
                            </a:outerShdw>
                          </a:effectLst>
                          <a:latin typeface="Aptos" panose="020B0004020202020204" pitchFamily="34" charset="0"/>
                          <a:cs typeface="Arial" panose="020B0604020202020204" pitchFamily="34" charset="0"/>
                        </a:rPr>
                        <a:t> CRITERIOS DE GLOSAS APLICADOS </a:t>
                      </a:r>
                      <a:endParaRPr lang="es-CO" sz="1800" b="1" i="0" u="none" strike="noStrike" dirty="0">
                        <a:solidFill>
                          <a:schemeClr val="bg1"/>
                        </a:solidFill>
                        <a:effectLst>
                          <a:outerShdw blurRad="50800" dist="38100" algn="tr" rotWithShape="0">
                            <a:prstClr val="black">
                              <a:alpha val="40000"/>
                            </a:prstClr>
                          </a:outerShdw>
                        </a:effectLst>
                        <a:latin typeface="Aptos" panose="020B0004020202020204" pitchFamily="34" charset="0"/>
                        <a:cs typeface="Arial" panose="020B060402020202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50C0E3"/>
                    </a:solidFill>
                  </a:tcPr>
                </a:tc>
                <a:tc hMerge="1">
                  <a:txBody>
                    <a:bodyPr/>
                    <a:lstStyle/>
                    <a:p>
                      <a:endParaRPr lang="es-CO"/>
                    </a:p>
                  </a:txBody>
                  <a:tcPr/>
                </a:tc>
                <a:tc rowSpan="2">
                  <a:txBody>
                    <a:bodyPr/>
                    <a:lstStyle/>
                    <a:p>
                      <a:pPr algn="ctr" rtl="0" fontAlgn="ctr"/>
                      <a:r>
                        <a:rPr lang="es-CO" sz="1800" b="1" u="none" strike="noStrike" dirty="0">
                          <a:solidFill>
                            <a:schemeClr val="bg1"/>
                          </a:solidFill>
                          <a:effectLst>
                            <a:outerShdw blurRad="50800" dist="38100" algn="tr" rotWithShape="0">
                              <a:prstClr val="black">
                                <a:alpha val="40000"/>
                              </a:prstClr>
                            </a:outerShdw>
                          </a:effectLst>
                          <a:latin typeface="Aptos" panose="020B0004020202020204" pitchFamily="34" charset="0"/>
                          <a:cs typeface="Arial" panose="020B0604020202020204" pitchFamily="34" charset="0"/>
                        </a:rPr>
                        <a:t>Total de glosas </a:t>
                      </a:r>
                      <a:endParaRPr lang="es-CO" sz="1800" b="1" i="0" u="none" strike="noStrike" dirty="0">
                        <a:solidFill>
                          <a:schemeClr val="bg1"/>
                        </a:solidFill>
                        <a:effectLst>
                          <a:outerShdw blurRad="50800" dist="38100" algn="tr" rotWithShape="0">
                            <a:prstClr val="black">
                              <a:alpha val="40000"/>
                            </a:prstClr>
                          </a:outerShdw>
                        </a:effectLst>
                        <a:latin typeface="Aptos" panose="020B0004020202020204" pitchFamily="34" charset="0"/>
                        <a:cs typeface="Arial" panose="020B060402020202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50C0E3"/>
                    </a:solidFill>
                  </a:tcPr>
                </a:tc>
                <a:extLst>
                  <a:ext uri="{0D108BD9-81ED-4DB2-BD59-A6C34878D82A}">
                    <a16:rowId xmlns:a16="http://schemas.microsoft.com/office/drawing/2014/main" val="2886574344"/>
                  </a:ext>
                </a:extLst>
              </a:tr>
              <a:tr h="416697">
                <a:tc vMerge="1">
                  <a:txBody>
                    <a:bodyPr/>
                    <a:lstStyle/>
                    <a:p>
                      <a:endParaRPr lang="es-CO"/>
                    </a:p>
                  </a:txBody>
                  <a:tcPr/>
                </a:tc>
                <a:tc>
                  <a:txBody>
                    <a:bodyPr/>
                    <a:lstStyle/>
                    <a:p>
                      <a:pPr algn="ctr" rtl="0" fontAlgn="ctr"/>
                      <a:r>
                        <a:rPr lang="es-CO" sz="1800" b="1" u="none" strike="noStrike" dirty="0">
                          <a:solidFill>
                            <a:schemeClr val="bg1"/>
                          </a:solidFill>
                          <a:effectLst>
                            <a:outerShdw blurRad="50800" dist="38100" algn="tr" rotWithShape="0">
                              <a:prstClr val="black">
                                <a:alpha val="40000"/>
                              </a:prstClr>
                            </a:outerShdw>
                          </a:effectLst>
                          <a:latin typeface="Aptos" panose="020B0004020202020204" pitchFamily="34" charset="0"/>
                          <a:cs typeface="Arial" panose="020B0604020202020204" pitchFamily="34" charset="0"/>
                        </a:rPr>
                        <a:t>G-3-1</a:t>
                      </a:r>
                      <a:endParaRPr lang="es-CO" sz="1800" b="1" i="0" u="none" strike="noStrike" dirty="0">
                        <a:solidFill>
                          <a:schemeClr val="bg1"/>
                        </a:solidFill>
                        <a:effectLst>
                          <a:outerShdw blurRad="50800" dist="38100" algn="tr" rotWithShape="0">
                            <a:prstClr val="black">
                              <a:alpha val="40000"/>
                            </a:prstClr>
                          </a:outerShdw>
                        </a:effectLst>
                        <a:latin typeface="Aptos" panose="020B0004020202020204" pitchFamily="34" charset="0"/>
                        <a:cs typeface="Arial" panose="020B0604020202020204" pitchFamily="34" charset="0"/>
                      </a:endParaRP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50C0E3"/>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s-CO" sz="1800" b="1" u="none" strike="noStrike" kern="1200" dirty="0">
                          <a:solidFill>
                            <a:schemeClr val="bg1"/>
                          </a:solidFill>
                          <a:effectLst>
                            <a:outerShdw blurRad="50800" dist="38100" algn="tr" rotWithShape="0">
                              <a:prstClr val="black">
                                <a:alpha val="40000"/>
                              </a:prstClr>
                            </a:outerShdw>
                          </a:effectLst>
                          <a:latin typeface="Aptos" panose="020B0004020202020204" pitchFamily="34" charset="0"/>
                          <a:ea typeface="+mn-ea"/>
                          <a:cs typeface="Arial" panose="020B0604020202020204" pitchFamily="34" charset="0"/>
                        </a:rPr>
                        <a:t>G-9</a:t>
                      </a:r>
                      <a:endParaRPr lang="es-CO" dirty="0">
                        <a:latin typeface="Aptos" panose="020B0004020202020204" pitchFamily="34" charset="0"/>
                        <a:cs typeface="Arial" panose="020B0604020202020204" pitchFamily="34" charset="0"/>
                      </a:endParaRP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50C0E3"/>
                    </a:solidFill>
                  </a:tcPr>
                </a:tc>
                <a:tc vMerge="1">
                  <a:txBody>
                    <a:bodyPr/>
                    <a:lstStyle/>
                    <a:p>
                      <a:endParaRPr lang="es-CO"/>
                    </a:p>
                  </a:txBody>
                  <a:tcPr/>
                </a:tc>
                <a:extLst>
                  <a:ext uri="{0D108BD9-81ED-4DB2-BD59-A6C34878D82A}">
                    <a16:rowId xmlns:a16="http://schemas.microsoft.com/office/drawing/2014/main" val="2136629955"/>
                  </a:ext>
                </a:extLst>
              </a:tr>
              <a:tr h="819026">
                <a:tc>
                  <a:txBody>
                    <a:bodyPr/>
                    <a:lstStyle/>
                    <a:p>
                      <a:pPr algn="ctr" rtl="0" fontAlgn="b"/>
                      <a:r>
                        <a:rPr lang="es-CO" sz="1600" u="none" strike="noStrike" dirty="0">
                          <a:effectLst/>
                          <a:latin typeface="Aptos" panose="020B0004020202020204" pitchFamily="34" charset="0"/>
                          <a:cs typeface="Arial" panose="020B0604020202020204" pitchFamily="34" charset="0"/>
                        </a:rPr>
                        <a:t>SUBRED</a:t>
                      </a:r>
                      <a:endParaRPr lang="es-CO" sz="1600" b="0" i="0" u="none" strike="noStrike" dirty="0">
                        <a:solidFill>
                          <a:srgbClr val="000000"/>
                        </a:solidFill>
                        <a:effectLst/>
                        <a:latin typeface="Aptos" panose="020B0004020202020204" pitchFamily="34" charset="0"/>
                        <a:cs typeface="Arial" panose="020B0604020202020204" pitchFamily="34" charset="0"/>
                      </a:endParaRP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b"/>
                      <a:r>
                        <a:rPr lang="es-CO" sz="1600" b="0" i="0" u="none" strike="noStrike" dirty="0">
                          <a:solidFill>
                            <a:srgbClr val="000000"/>
                          </a:solidFill>
                          <a:effectLst/>
                          <a:latin typeface="Aptos" panose="020B0004020202020204" pitchFamily="34" charset="0"/>
                          <a:cs typeface="Arial" panose="020B0604020202020204" pitchFamily="34" charset="0"/>
                        </a:rPr>
                        <a:t>$ 6.551.330</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b"/>
                      <a:r>
                        <a:rPr lang="es-CO" sz="1600" b="0" i="0" u="none" strike="noStrike" dirty="0">
                          <a:solidFill>
                            <a:srgbClr val="000000"/>
                          </a:solidFill>
                          <a:effectLst/>
                          <a:latin typeface="Aptos" panose="020B0004020202020204" pitchFamily="34" charset="0"/>
                          <a:cs typeface="Arial" panose="020B0604020202020204" pitchFamily="34" charset="0"/>
                        </a:rPr>
                        <a:t>$ 3.275.666 </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b"/>
                      <a:r>
                        <a:rPr lang="es-CO" sz="1600" b="0" i="0" u="none" strike="noStrike" dirty="0">
                          <a:solidFill>
                            <a:srgbClr val="000000"/>
                          </a:solidFill>
                          <a:effectLst/>
                          <a:latin typeface="Aptos" panose="020B0004020202020204" pitchFamily="34" charset="0"/>
                          <a:cs typeface="Arial" panose="020B0604020202020204" pitchFamily="34" charset="0"/>
                        </a:rPr>
                        <a:t>$ 9.826.996</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310529463"/>
                  </a:ext>
                </a:extLst>
              </a:tr>
              <a:tr h="819026">
                <a:tc>
                  <a:txBody>
                    <a:bodyPr/>
                    <a:lstStyle/>
                    <a:p>
                      <a:pPr algn="ctr" rtl="0" fontAlgn="b"/>
                      <a:r>
                        <a:rPr lang="es-CO" sz="1600" b="0" i="0" u="none" strike="noStrike" dirty="0">
                          <a:solidFill>
                            <a:srgbClr val="000000"/>
                          </a:solidFill>
                          <a:effectLst/>
                          <a:latin typeface="Aptos" panose="020B0004020202020204" pitchFamily="34" charset="0"/>
                          <a:cs typeface="Arial" panose="020B0604020202020204" pitchFamily="34" charset="0"/>
                        </a:rPr>
                        <a:t>DISTRITO</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b"/>
                      <a:r>
                        <a:rPr lang="es-CO" sz="1600" b="0" i="0" u="none" strike="noStrike" dirty="0">
                          <a:solidFill>
                            <a:srgbClr val="000000"/>
                          </a:solidFill>
                          <a:effectLst/>
                          <a:latin typeface="Aptos" panose="020B0004020202020204" pitchFamily="34" charset="0"/>
                          <a:cs typeface="Arial" panose="020B0604020202020204" pitchFamily="34" charset="0"/>
                        </a:rPr>
                        <a:t>$ 0</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b"/>
                      <a:r>
                        <a:rPr lang="es-CO" sz="1600" b="0" i="0" u="none" strike="noStrike" dirty="0">
                          <a:solidFill>
                            <a:srgbClr val="000000"/>
                          </a:solidFill>
                          <a:effectLst/>
                          <a:latin typeface="Aptos" panose="020B0004020202020204" pitchFamily="34" charset="0"/>
                          <a:cs typeface="Arial" panose="020B0604020202020204" pitchFamily="34" charset="0"/>
                        </a:rPr>
                        <a:t>$ 0</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b"/>
                      <a:r>
                        <a:rPr lang="es-CO" sz="1600" b="0" i="0" u="none" strike="noStrike" dirty="0">
                          <a:solidFill>
                            <a:srgbClr val="000000"/>
                          </a:solidFill>
                          <a:effectLst/>
                          <a:latin typeface="Aptos" panose="020B0004020202020204" pitchFamily="34" charset="0"/>
                          <a:cs typeface="Arial" panose="020B0604020202020204" pitchFamily="34" charset="0"/>
                        </a:rPr>
                        <a:t>$ 0</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056907905"/>
                  </a:ext>
                </a:extLst>
              </a:tr>
              <a:tr h="819026">
                <a:tc>
                  <a:txBody>
                    <a:bodyPr/>
                    <a:lstStyle/>
                    <a:p>
                      <a:pPr algn="ctr" rtl="0" fontAlgn="ctr"/>
                      <a:r>
                        <a:rPr lang="es-CO" sz="1600" u="none" strike="noStrike" dirty="0">
                          <a:effectLst/>
                          <a:latin typeface="Aptos" panose="020B0004020202020204" pitchFamily="34" charset="0"/>
                          <a:cs typeface="Arial" panose="020B0604020202020204" pitchFamily="34" charset="0"/>
                        </a:rPr>
                        <a:t>Total de glosas por Criterios </a:t>
                      </a:r>
                      <a:endParaRPr lang="es-CO" sz="1600" b="0" i="0" u="none" strike="noStrike" dirty="0">
                        <a:solidFill>
                          <a:srgbClr val="000000"/>
                        </a:solidFill>
                        <a:effectLst/>
                        <a:latin typeface="Aptos" panose="020B0004020202020204" pitchFamily="34" charset="0"/>
                        <a:cs typeface="Arial" panose="020B0604020202020204" pitchFamily="34" charset="0"/>
                      </a:endParaRP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600" b="0" i="0" u="none" strike="noStrike" dirty="0">
                          <a:solidFill>
                            <a:srgbClr val="000000"/>
                          </a:solidFill>
                          <a:effectLst/>
                          <a:latin typeface="Aptos" panose="020B0004020202020204" pitchFamily="34" charset="0"/>
                          <a:cs typeface="Arial" panose="020B0604020202020204" pitchFamily="34" charset="0"/>
                        </a:rPr>
                        <a:t>2</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600" b="0" i="0" u="none" strike="noStrike" dirty="0">
                          <a:solidFill>
                            <a:srgbClr val="000000"/>
                          </a:solidFill>
                          <a:effectLst/>
                          <a:latin typeface="Aptos" panose="020B0004020202020204" pitchFamily="34" charset="0"/>
                          <a:cs typeface="Arial" panose="020B0604020202020204" pitchFamily="34" charset="0"/>
                        </a:rPr>
                        <a:t>2</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s-CO" sz="1600" b="0" i="0" u="none" strike="noStrike" dirty="0">
                          <a:solidFill>
                            <a:srgbClr val="000000"/>
                          </a:solidFill>
                          <a:effectLst/>
                          <a:latin typeface="Aptos" panose="020B0004020202020204" pitchFamily="34" charset="0"/>
                          <a:cs typeface="Arial" panose="020B0604020202020204" pitchFamily="34" charset="0"/>
                        </a:rPr>
                        <a:t>4</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41814901"/>
                  </a:ext>
                </a:extLst>
              </a:tr>
              <a:tr h="905238">
                <a:tc>
                  <a:txBody>
                    <a:bodyPr/>
                    <a:lstStyle/>
                    <a:p>
                      <a:pPr algn="ctr" rtl="0" fontAlgn="ctr"/>
                      <a:r>
                        <a:rPr lang="es-ES" sz="1600" u="none" strike="noStrike" dirty="0">
                          <a:effectLst/>
                          <a:latin typeface="Aptos" panose="020B0004020202020204" pitchFamily="34" charset="0"/>
                          <a:cs typeface="Arial" panose="020B0604020202020204" pitchFamily="34" charset="0"/>
                        </a:rPr>
                        <a:t>Peso Porcentual de las glosas </a:t>
                      </a:r>
                      <a:endParaRPr lang="es-ES" sz="1600" b="0" i="0" u="none" strike="noStrike" dirty="0">
                        <a:solidFill>
                          <a:srgbClr val="000000"/>
                        </a:solidFill>
                        <a:effectLst/>
                        <a:latin typeface="Aptos" panose="020B0004020202020204" pitchFamily="34" charset="0"/>
                        <a:cs typeface="Arial" panose="020B0604020202020204" pitchFamily="34" charset="0"/>
                      </a:endParaRP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600" b="1" i="0" u="none" strike="noStrike" dirty="0">
                          <a:solidFill>
                            <a:srgbClr val="000000"/>
                          </a:solidFill>
                          <a:effectLst/>
                          <a:latin typeface="Aptos" panose="020B0004020202020204" pitchFamily="34" charset="0"/>
                          <a:cs typeface="Arial" panose="020B0604020202020204" pitchFamily="34" charset="0"/>
                        </a:rPr>
                        <a:t>50%</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600" b="1" i="0" u="none" strike="noStrike" dirty="0">
                          <a:solidFill>
                            <a:srgbClr val="000000"/>
                          </a:solidFill>
                          <a:effectLst/>
                          <a:latin typeface="Aptos" panose="020B0004020202020204" pitchFamily="34" charset="0"/>
                          <a:cs typeface="Arial" panose="020B0604020202020204" pitchFamily="34" charset="0"/>
                        </a:rPr>
                        <a:t>50%</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rtl="0" fontAlgn="ctr"/>
                      <a:r>
                        <a:rPr lang="es-CO" sz="1600" b="1" i="0" u="none" strike="noStrike" dirty="0">
                          <a:solidFill>
                            <a:srgbClr val="000000"/>
                          </a:solidFill>
                          <a:effectLst/>
                          <a:latin typeface="Aptos" panose="020B0004020202020204" pitchFamily="34" charset="0"/>
                          <a:cs typeface="Arial" panose="020B0604020202020204" pitchFamily="34" charset="0"/>
                        </a:rPr>
                        <a:t>100%</a:t>
                      </a:r>
                    </a:p>
                  </a:txBody>
                  <a:tcPr marL="7620" marR="7620" marT="762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4080121830"/>
                  </a:ext>
                </a:extLst>
              </a:tr>
            </a:tbl>
          </a:graphicData>
        </a:graphic>
      </p:graphicFrame>
    </p:spTree>
    <p:extLst>
      <p:ext uri="{BB962C8B-B14F-4D97-AF65-F5344CB8AC3E}">
        <p14:creationId xmlns:p14="http://schemas.microsoft.com/office/powerpoint/2010/main" val="2897725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F5AAF0-56E2-C804-5EF4-D7DAA3DE3F2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2B09DBB-7EA3-5C83-20AF-19F994DDF12A}"/>
              </a:ext>
            </a:extLst>
          </p:cNvPr>
          <p:cNvSpPr>
            <a:spLocks noGrp="1"/>
          </p:cNvSpPr>
          <p:nvPr>
            <p:ph type="title"/>
          </p:nvPr>
        </p:nvSpPr>
        <p:spPr>
          <a:xfrm>
            <a:off x="839788" y="407240"/>
            <a:ext cx="10515600" cy="519373"/>
          </a:xfrm>
        </p:spPr>
        <p:txBody>
          <a:bodyPr/>
          <a:lstStyle/>
          <a:p>
            <a:pPr algn="ctr"/>
            <a:r>
              <a:rPr lang="es-CO" dirty="0"/>
              <a:t>SEGUIMIENTO EN CAMPO</a:t>
            </a:r>
            <a:endParaRPr lang="en-CO" dirty="0"/>
          </a:p>
        </p:txBody>
      </p:sp>
      <p:graphicFrame>
        <p:nvGraphicFramePr>
          <p:cNvPr id="4" name="Tabla 3"/>
          <p:cNvGraphicFramePr>
            <a:graphicFrameLocks noGrp="1"/>
          </p:cNvGraphicFramePr>
          <p:nvPr>
            <p:extLst>
              <p:ext uri="{D42A27DB-BD31-4B8C-83A1-F6EECF244321}">
                <p14:modId xmlns:p14="http://schemas.microsoft.com/office/powerpoint/2010/main" val="608072416"/>
              </p:ext>
            </p:extLst>
          </p:nvPr>
        </p:nvGraphicFramePr>
        <p:xfrm>
          <a:off x="705853" y="926613"/>
          <a:ext cx="10812378" cy="4585718"/>
        </p:xfrm>
        <a:graphic>
          <a:graphicData uri="http://schemas.openxmlformats.org/drawingml/2006/table">
            <a:tbl>
              <a:tblPr firstRow="1" bandRow="1">
                <a:tableStyleId>{5C22544A-7EE6-4342-B048-85BDC9FD1C3A}</a:tableStyleId>
              </a:tblPr>
              <a:tblGrid>
                <a:gridCol w="4282906">
                  <a:extLst>
                    <a:ext uri="{9D8B030D-6E8A-4147-A177-3AD203B41FA5}">
                      <a16:colId xmlns:a16="http://schemas.microsoft.com/office/drawing/2014/main" val="265871533"/>
                    </a:ext>
                  </a:extLst>
                </a:gridCol>
                <a:gridCol w="3183507">
                  <a:extLst>
                    <a:ext uri="{9D8B030D-6E8A-4147-A177-3AD203B41FA5}">
                      <a16:colId xmlns:a16="http://schemas.microsoft.com/office/drawing/2014/main" val="3724486686"/>
                    </a:ext>
                  </a:extLst>
                </a:gridCol>
                <a:gridCol w="3345965">
                  <a:extLst>
                    <a:ext uri="{9D8B030D-6E8A-4147-A177-3AD203B41FA5}">
                      <a16:colId xmlns:a16="http://schemas.microsoft.com/office/drawing/2014/main" val="567611054"/>
                    </a:ext>
                  </a:extLst>
                </a:gridCol>
              </a:tblGrid>
              <a:tr h="370840">
                <a:tc>
                  <a:txBody>
                    <a:bodyPr/>
                    <a:lstStyle/>
                    <a:p>
                      <a:pPr algn="ctr"/>
                      <a:r>
                        <a:rPr lang="es-CO" sz="1400" dirty="0">
                          <a:latin typeface="Aptos" panose="020B0004020202020204" pitchFamily="34" charset="0"/>
                          <a:cs typeface="Arial" panose="020B0604020202020204" pitchFamily="34" charset="0"/>
                        </a:rPr>
                        <a:t>Intervención y/o</a:t>
                      </a:r>
                      <a:r>
                        <a:rPr lang="es-CO" sz="1400" baseline="0" dirty="0">
                          <a:latin typeface="Aptos" panose="020B0004020202020204" pitchFamily="34" charset="0"/>
                          <a:cs typeface="Arial" panose="020B0604020202020204" pitchFamily="34" charset="0"/>
                        </a:rPr>
                        <a:t> producto</a:t>
                      </a:r>
                      <a:endParaRPr lang="es-CO" sz="1400" dirty="0">
                        <a:latin typeface="Aptos" panose="020B0004020202020204" pitchFamily="34" charset="0"/>
                        <a:cs typeface="Arial" panose="020B0604020202020204" pitchFamily="34" charset="0"/>
                      </a:endParaRPr>
                    </a:p>
                  </a:txBody>
                  <a:tcPr/>
                </a:tc>
                <a:tc>
                  <a:txBody>
                    <a:bodyPr/>
                    <a:lstStyle/>
                    <a:p>
                      <a:pPr algn="ctr"/>
                      <a:r>
                        <a:rPr lang="es-CO" sz="1400" dirty="0">
                          <a:latin typeface="Aptos" panose="020B0004020202020204" pitchFamily="34" charset="0"/>
                          <a:cs typeface="Arial" panose="020B0604020202020204" pitchFamily="34" charset="0"/>
                        </a:rPr>
                        <a:t>Hallazgos</a:t>
                      </a:r>
                    </a:p>
                  </a:txBody>
                  <a:tcPr/>
                </a:tc>
                <a:tc>
                  <a:txBody>
                    <a:bodyPr/>
                    <a:lstStyle/>
                    <a:p>
                      <a:pPr algn="ctr"/>
                      <a:r>
                        <a:rPr lang="es-CO" sz="1400" dirty="0">
                          <a:latin typeface="Aptos" panose="020B0004020202020204" pitchFamily="34" charset="0"/>
                          <a:cs typeface="Arial" panose="020B0604020202020204" pitchFamily="34" charset="0"/>
                        </a:rPr>
                        <a:t>Observaciones</a:t>
                      </a:r>
                    </a:p>
                  </a:txBody>
                  <a:tcPr/>
                </a:tc>
                <a:extLst>
                  <a:ext uri="{0D108BD9-81ED-4DB2-BD59-A6C34878D82A}">
                    <a16:rowId xmlns:a16="http://schemas.microsoft.com/office/drawing/2014/main" val="4242492258"/>
                  </a:ext>
                </a:extLst>
              </a:tr>
              <a:tr h="370840">
                <a:tc>
                  <a:txBody>
                    <a:bodyPr/>
                    <a:lstStyle/>
                    <a:p>
                      <a:r>
                        <a:rPr lang="es-CO" sz="1400" dirty="0">
                          <a:latin typeface="Aptos" panose="020B0004020202020204" pitchFamily="34" charset="0"/>
                          <a:cs typeface="Arial" panose="020B0604020202020204" pitchFamily="34" charset="0"/>
                        </a:rPr>
                        <a:t>26 – Asesorías de la promoción del cuidado, gestión del riesgo y monitoreo</a:t>
                      </a:r>
                      <a:r>
                        <a:rPr lang="es-CO" sz="1400" baseline="0" dirty="0">
                          <a:latin typeface="Aptos" panose="020B0004020202020204" pitchFamily="34" charset="0"/>
                          <a:cs typeface="Arial" panose="020B0604020202020204" pitchFamily="34" charset="0"/>
                        </a:rPr>
                        <a:t> del proceso con trabajadores en UTI mediano impacto</a:t>
                      </a:r>
                      <a:r>
                        <a:rPr lang="es-CO" sz="1400" dirty="0">
                          <a:latin typeface="Aptos" panose="020B0004020202020204" pitchFamily="34" charset="0"/>
                          <a:cs typeface="Arial" panose="020B0604020202020204" pitchFamily="34" charset="0"/>
                        </a:rPr>
                        <a:t> </a:t>
                      </a:r>
                    </a:p>
                  </a:txBody>
                  <a:tcPr/>
                </a:tc>
                <a:tc>
                  <a:txBody>
                    <a:bodyPr/>
                    <a:lstStyle/>
                    <a:p>
                      <a:r>
                        <a:rPr lang="es-CO" sz="1400" dirty="0">
                          <a:latin typeface="Aptos" panose="020B0004020202020204" pitchFamily="34" charset="0"/>
                          <a:cs typeface="Arial" panose="020B0604020202020204" pitchFamily="34" charset="0"/>
                        </a:rPr>
                        <a:t>No se generan</a:t>
                      </a:r>
                      <a:r>
                        <a:rPr lang="es-CO" sz="1400" baseline="0" dirty="0">
                          <a:latin typeface="Aptos" panose="020B0004020202020204" pitchFamily="34" charset="0"/>
                          <a:cs typeface="Arial" panose="020B0604020202020204" pitchFamily="34" charset="0"/>
                        </a:rPr>
                        <a:t> hallazgos</a:t>
                      </a:r>
                      <a:endParaRPr lang="es-CO" sz="1400" dirty="0">
                        <a:latin typeface="Aptos" panose="020B0004020202020204" pitchFamily="34" charset="0"/>
                        <a:cs typeface="Arial" panose="020B0604020202020204" pitchFamily="34" charset="0"/>
                      </a:endParaRPr>
                    </a:p>
                  </a:txBody>
                  <a:tcPr/>
                </a:tc>
                <a:tc>
                  <a:txBody>
                    <a:bodyPr/>
                    <a:lstStyle/>
                    <a:p>
                      <a:r>
                        <a:rPr lang="es-CO" sz="1400" dirty="0">
                          <a:latin typeface="Aptos" panose="020B0004020202020204" pitchFamily="34" charset="0"/>
                          <a:cs typeface="Arial" panose="020B0604020202020204" pitchFamily="34" charset="0"/>
                        </a:rPr>
                        <a:t>Seguimiento</a:t>
                      </a:r>
                      <a:r>
                        <a:rPr lang="es-CO" sz="1400" baseline="0" dirty="0">
                          <a:latin typeface="Aptos" panose="020B0004020202020204" pitchFamily="34" charset="0"/>
                          <a:cs typeface="Arial" panose="020B0604020202020204" pitchFamily="34" charset="0"/>
                        </a:rPr>
                        <a:t> a perfil tecnólogo Salud Ocupacional </a:t>
                      </a:r>
                      <a:endParaRPr lang="es-CO" sz="1400" dirty="0">
                        <a:latin typeface="Aptos" panose="020B0004020202020204" pitchFamily="34" charset="0"/>
                        <a:cs typeface="Arial" panose="020B0604020202020204" pitchFamily="34" charset="0"/>
                      </a:endParaRPr>
                    </a:p>
                  </a:txBody>
                  <a:tcPr/>
                </a:tc>
                <a:extLst>
                  <a:ext uri="{0D108BD9-81ED-4DB2-BD59-A6C34878D82A}">
                    <a16:rowId xmlns:a16="http://schemas.microsoft.com/office/drawing/2014/main" val="2776030199"/>
                  </a:ext>
                </a:extLst>
              </a:tr>
              <a:tr h="370840">
                <a:tc>
                  <a:txBody>
                    <a:bodyPr/>
                    <a:lstStyle/>
                    <a:p>
                      <a:r>
                        <a:rPr lang="es-CO" sz="1400" dirty="0">
                          <a:latin typeface="Aptos" panose="020B0004020202020204" pitchFamily="34" charset="0"/>
                          <a:cs typeface="Arial" panose="020B0604020202020204" pitchFamily="34" charset="0"/>
                        </a:rPr>
                        <a:t>27 – Asesoría de promoción del cuidado de la salud con trabajadores</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CO" sz="1400" dirty="0">
                          <a:latin typeface="Aptos" panose="020B0004020202020204" pitchFamily="34" charset="0"/>
                          <a:cs typeface="Arial" panose="020B0604020202020204" pitchFamily="34" charset="0"/>
                        </a:rPr>
                        <a:t>No se generan</a:t>
                      </a:r>
                      <a:r>
                        <a:rPr lang="es-CO" sz="1400" baseline="0" dirty="0">
                          <a:latin typeface="Aptos" panose="020B0004020202020204" pitchFamily="34" charset="0"/>
                          <a:cs typeface="Arial" panose="020B0604020202020204" pitchFamily="34" charset="0"/>
                        </a:rPr>
                        <a:t> hallazgos</a:t>
                      </a:r>
                      <a:endParaRPr lang="es-CO" sz="1400" dirty="0">
                        <a:latin typeface="Aptos" panose="020B0004020202020204" pitchFamily="34" charset="0"/>
                        <a:cs typeface="Arial" panose="020B0604020202020204" pitchFamily="34" charset="0"/>
                      </a:endParaRPr>
                    </a:p>
                    <a:p>
                      <a:endParaRPr lang="es-CO" sz="1400" dirty="0">
                        <a:latin typeface="Aptos" panose="020B0004020202020204" pitchFamily="34" charset="0"/>
                        <a:cs typeface="Arial" panose="020B0604020202020204" pitchFamily="34" charset="0"/>
                      </a:endParaRPr>
                    </a:p>
                  </a:txBody>
                  <a:tcPr/>
                </a:tc>
                <a:tc>
                  <a:txBody>
                    <a:bodyPr/>
                    <a:lstStyle/>
                    <a:p>
                      <a:r>
                        <a:rPr lang="es-CO" sz="1400" dirty="0">
                          <a:latin typeface="Aptos" panose="020B0004020202020204" pitchFamily="34" charset="0"/>
                          <a:cs typeface="Arial" panose="020B0604020202020204" pitchFamily="34" charset="0"/>
                        </a:rPr>
                        <a:t>Seguimiento</a:t>
                      </a:r>
                      <a:r>
                        <a:rPr lang="es-CO" sz="1400" baseline="0" dirty="0">
                          <a:latin typeface="Aptos" panose="020B0004020202020204" pitchFamily="34" charset="0"/>
                          <a:cs typeface="Arial" panose="020B0604020202020204" pitchFamily="34" charset="0"/>
                        </a:rPr>
                        <a:t> a perfil profesional universitario 2 (enfermería)</a:t>
                      </a:r>
                      <a:endParaRPr lang="es-CO" sz="1400" dirty="0">
                        <a:latin typeface="Aptos" panose="020B0004020202020204" pitchFamily="34" charset="0"/>
                        <a:cs typeface="Arial" panose="020B0604020202020204" pitchFamily="34" charset="0"/>
                      </a:endParaRPr>
                    </a:p>
                  </a:txBody>
                  <a:tcPr/>
                </a:tc>
                <a:extLst>
                  <a:ext uri="{0D108BD9-81ED-4DB2-BD59-A6C34878D82A}">
                    <a16:rowId xmlns:a16="http://schemas.microsoft.com/office/drawing/2014/main" val="2396365559"/>
                  </a:ext>
                </a:extLst>
              </a:tr>
              <a:tr h="9839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CO" sz="1400" dirty="0">
                          <a:latin typeface="Aptos" panose="020B0004020202020204" pitchFamily="34" charset="0"/>
                          <a:cs typeface="Arial" panose="020B0604020202020204" pitchFamily="34" charset="0"/>
                        </a:rPr>
                        <a:t>33 – Acciones en alimentación y nutrición</a:t>
                      </a:r>
                      <a:r>
                        <a:rPr lang="es-CO" sz="1400" baseline="0" dirty="0">
                          <a:latin typeface="Aptos" panose="020B0004020202020204" pitchFamily="34" charset="0"/>
                          <a:cs typeface="Arial" panose="020B0604020202020204" pitchFamily="34" charset="0"/>
                        </a:rPr>
                        <a:t> en el entorno laboral SAFL</a:t>
                      </a:r>
                      <a:endParaRPr lang="es-CO" sz="1400" dirty="0">
                        <a:latin typeface="Aptos" panose="020B0004020202020204" pitchFamily="34" charset="0"/>
                        <a:cs typeface="Arial" panose="020B060402020202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CO" sz="1400" dirty="0">
                          <a:latin typeface="Aptos" panose="020B0004020202020204" pitchFamily="34" charset="0"/>
                          <a:cs typeface="Arial" panose="020B0604020202020204" pitchFamily="34" charset="0"/>
                        </a:rPr>
                        <a:t>No se generan</a:t>
                      </a:r>
                      <a:r>
                        <a:rPr lang="es-CO" sz="1400" baseline="0" dirty="0">
                          <a:latin typeface="Aptos" panose="020B0004020202020204" pitchFamily="34" charset="0"/>
                          <a:cs typeface="Arial" panose="020B0604020202020204" pitchFamily="34" charset="0"/>
                        </a:rPr>
                        <a:t> hallazgos</a:t>
                      </a:r>
                      <a:endParaRPr lang="es-CO" sz="1400" dirty="0">
                        <a:latin typeface="Aptos" panose="020B0004020202020204" pitchFamily="34" charset="0"/>
                        <a:cs typeface="Arial" panose="020B0604020202020204" pitchFamily="34" charset="0"/>
                      </a:endParaRPr>
                    </a:p>
                  </a:txBody>
                  <a:tcPr/>
                </a:tc>
                <a:tc>
                  <a:txBody>
                    <a:bodyPr/>
                    <a:lstStyle/>
                    <a:p>
                      <a:r>
                        <a:rPr lang="es-CO" sz="1400" dirty="0">
                          <a:latin typeface="Aptos" panose="020B0004020202020204" pitchFamily="34" charset="0"/>
                          <a:cs typeface="Arial" panose="020B0604020202020204" pitchFamily="34" charset="0"/>
                        </a:rPr>
                        <a:t>Seguimiento</a:t>
                      </a:r>
                      <a:r>
                        <a:rPr lang="es-CO" sz="1400" baseline="0" dirty="0">
                          <a:latin typeface="Aptos" panose="020B0004020202020204" pitchFamily="34" charset="0"/>
                          <a:cs typeface="Arial" panose="020B0604020202020204" pitchFamily="34" charset="0"/>
                        </a:rPr>
                        <a:t> a perfil profesional universitario 1 (Nutricionista)</a:t>
                      </a:r>
                      <a:endParaRPr lang="es-CO" sz="1400" dirty="0">
                        <a:latin typeface="Aptos" panose="020B0004020202020204" pitchFamily="34" charset="0"/>
                        <a:cs typeface="Arial" panose="020B0604020202020204" pitchFamily="34" charset="0"/>
                      </a:endParaRPr>
                    </a:p>
                  </a:txBody>
                  <a:tcPr/>
                </a:tc>
                <a:extLst>
                  <a:ext uri="{0D108BD9-81ED-4DB2-BD59-A6C34878D82A}">
                    <a16:rowId xmlns:a16="http://schemas.microsoft.com/office/drawing/2014/main" val="1191469230"/>
                  </a:ext>
                </a:extLst>
              </a:tr>
              <a:tr h="370840">
                <a:tc>
                  <a:txBody>
                    <a:bodyPr/>
                    <a:lstStyle/>
                    <a:p>
                      <a:r>
                        <a:rPr lang="es-CO" sz="1400" dirty="0">
                          <a:latin typeface="Aptos" panose="020B0004020202020204" pitchFamily="34" charset="0"/>
                          <a:cs typeface="Arial" panose="020B0604020202020204" pitchFamily="34" charset="0"/>
                        </a:rPr>
                        <a:t>26 – Asesorías de la promoción del cuidado, gestión del riesgo y monitoreo</a:t>
                      </a:r>
                      <a:r>
                        <a:rPr lang="es-CO" sz="1400" baseline="0" dirty="0">
                          <a:latin typeface="Aptos" panose="020B0004020202020204" pitchFamily="34" charset="0"/>
                          <a:cs typeface="Arial" panose="020B0604020202020204" pitchFamily="34" charset="0"/>
                        </a:rPr>
                        <a:t> del proceso con trabajadores en UTI mediano impacto</a:t>
                      </a:r>
                      <a:r>
                        <a:rPr lang="es-CO" sz="1400" dirty="0">
                          <a:latin typeface="Aptos" panose="020B0004020202020204" pitchFamily="34" charset="0"/>
                          <a:cs typeface="Arial" panose="020B0604020202020204" pitchFamily="34" charset="0"/>
                        </a:rPr>
                        <a:t> </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CO" sz="1400" dirty="0">
                          <a:latin typeface="Aptos" panose="020B0004020202020204" pitchFamily="34" charset="0"/>
                          <a:cs typeface="Arial" panose="020B0604020202020204" pitchFamily="34" charset="0"/>
                        </a:rPr>
                        <a:t>No se generan</a:t>
                      </a:r>
                      <a:r>
                        <a:rPr lang="es-CO" sz="1400" baseline="0" dirty="0">
                          <a:latin typeface="Aptos" panose="020B0004020202020204" pitchFamily="34" charset="0"/>
                          <a:cs typeface="Arial" panose="020B0604020202020204" pitchFamily="34" charset="0"/>
                        </a:rPr>
                        <a:t> hallazgos</a:t>
                      </a:r>
                      <a:endParaRPr lang="es-CO" sz="1400" dirty="0">
                        <a:latin typeface="Aptos" panose="020B0004020202020204" pitchFamily="34" charset="0"/>
                        <a:cs typeface="Arial" panose="020B0604020202020204" pitchFamily="34" charset="0"/>
                      </a:endParaRPr>
                    </a:p>
                  </a:txBody>
                  <a:tcPr/>
                </a:tc>
                <a:tc>
                  <a:txBody>
                    <a:bodyPr/>
                    <a:lstStyle/>
                    <a:p>
                      <a:r>
                        <a:rPr lang="es-CO" sz="1400" dirty="0">
                          <a:latin typeface="Aptos" panose="020B0004020202020204" pitchFamily="34" charset="0"/>
                          <a:cs typeface="Arial" panose="020B0604020202020204" pitchFamily="34" charset="0"/>
                        </a:rPr>
                        <a:t>Seguimiento</a:t>
                      </a:r>
                      <a:r>
                        <a:rPr lang="es-CO" sz="1400" baseline="0" dirty="0">
                          <a:latin typeface="Aptos" panose="020B0004020202020204" pitchFamily="34" charset="0"/>
                          <a:cs typeface="Arial" panose="020B0604020202020204" pitchFamily="34" charset="0"/>
                        </a:rPr>
                        <a:t> a perfil tecnólogo Salud Ocupacional </a:t>
                      </a:r>
                      <a:endParaRPr lang="es-CO" sz="1400" dirty="0">
                        <a:latin typeface="Aptos" panose="020B0004020202020204" pitchFamily="34" charset="0"/>
                        <a:cs typeface="Arial" panose="020B0604020202020204" pitchFamily="34" charset="0"/>
                      </a:endParaRPr>
                    </a:p>
                  </a:txBody>
                  <a:tcPr/>
                </a:tc>
                <a:extLst>
                  <a:ext uri="{0D108BD9-81ED-4DB2-BD59-A6C34878D82A}">
                    <a16:rowId xmlns:a16="http://schemas.microsoft.com/office/drawing/2014/main" val="3964155504"/>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CO" sz="1400" dirty="0">
                          <a:latin typeface="Aptos" panose="020B0004020202020204" pitchFamily="34" charset="0"/>
                          <a:cs typeface="Arial" panose="020B0604020202020204" pitchFamily="34" charset="0"/>
                        </a:rPr>
                        <a:t>27 – Asesoría de promoción del cuidado de la salud con trabajadores</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CO" sz="1400" dirty="0">
                          <a:latin typeface="Aptos" panose="020B0004020202020204" pitchFamily="34" charset="0"/>
                          <a:cs typeface="Arial" panose="020B0604020202020204" pitchFamily="34" charset="0"/>
                        </a:rPr>
                        <a:t>No se generan</a:t>
                      </a:r>
                      <a:r>
                        <a:rPr lang="es-CO" sz="1400" baseline="0" dirty="0">
                          <a:latin typeface="Aptos" panose="020B0004020202020204" pitchFamily="34" charset="0"/>
                          <a:cs typeface="Arial" panose="020B0604020202020204" pitchFamily="34" charset="0"/>
                        </a:rPr>
                        <a:t> hallazgos</a:t>
                      </a:r>
                      <a:endParaRPr lang="es-CO" sz="1400" dirty="0">
                        <a:latin typeface="Aptos" panose="020B0004020202020204" pitchFamily="34" charset="0"/>
                        <a:cs typeface="Arial" panose="020B0604020202020204" pitchFamily="34" charset="0"/>
                      </a:endParaRPr>
                    </a:p>
                    <a:p>
                      <a:endParaRPr lang="es-CO" sz="1400" dirty="0">
                        <a:latin typeface="Aptos" panose="020B0004020202020204" pitchFamily="34" charset="0"/>
                        <a:cs typeface="Arial" panose="020B0604020202020204" pitchFamily="34" charset="0"/>
                      </a:endParaRPr>
                    </a:p>
                  </a:txBody>
                  <a:tcPr/>
                </a:tc>
                <a:tc>
                  <a:txBody>
                    <a:bodyPr/>
                    <a:lstStyle/>
                    <a:p>
                      <a:r>
                        <a:rPr lang="es-CO" sz="1400" dirty="0">
                          <a:latin typeface="Aptos" panose="020B0004020202020204" pitchFamily="34" charset="0"/>
                          <a:cs typeface="Arial" panose="020B0604020202020204" pitchFamily="34" charset="0"/>
                        </a:rPr>
                        <a:t>Seguimiento a perfil universitario 2 Enfermería. </a:t>
                      </a:r>
                    </a:p>
                  </a:txBody>
                  <a:tcPr/>
                </a:tc>
                <a:extLst>
                  <a:ext uri="{0D108BD9-81ED-4DB2-BD59-A6C34878D82A}">
                    <a16:rowId xmlns:a16="http://schemas.microsoft.com/office/drawing/2014/main" val="3421385312"/>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CO" sz="1400" dirty="0">
                          <a:latin typeface="Aptos" panose="020B0004020202020204" pitchFamily="34" charset="0"/>
                          <a:cs typeface="Arial" panose="020B0604020202020204" pitchFamily="34" charset="0"/>
                        </a:rPr>
                        <a:t>27 – Asesoría de promoción del cuidado de la salud con trabajadores</a:t>
                      </a:r>
                    </a:p>
                    <a:p>
                      <a:pPr marL="0" marR="0" indent="0" algn="l" defTabSz="914400" rtl="0" eaLnBrk="1" fontAlgn="auto" latinLnBrk="0" hangingPunct="1">
                        <a:lnSpc>
                          <a:spcPct val="100000"/>
                        </a:lnSpc>
                        <a:spcBef>
                          <a:spcPts val="0"/>
                        </a:spcBef>
                        <a:spcAft>
                          <a:spcPts val="0"/>
                        </a:spcAft>
                        <a:buClrTx/>
                        <a:buSzTx/>
                        <a:buFontTx/>
                        <a:buNone/>
                        <a:tabLst/>
                        <a:defRPr/>
                      </a:pPr>
                      <a:endParaRPr lang="es-CO" sz="1400" dirty="0">
                        <a:latin typeface="Aptos" panose="020B0004020202020204" pitchFamily="34" charset="0"/>
                        <a:cs typeface="Arial" panose="020B0604020202020204" pitchFamily="34" charset="0"/>
                      </a:endParaRPr>
                    </a:p>
                  </a:txBody>
                  <a:tcPr/>
                </a:tc>
                <a:tc>
                  <a:txBody>
                    <a:bodyPr/>
                    <a:lstStyle/>
                    <a:p>
                      <a:r>
                        <a:rPr lang="es-CO" sz="1400" dirty="0">
                          <a:latin typeface="Aptos" panose="020B0004020202020204" pitchFamily="34" charset="0"/>
                          <a:cs typeface="Arial" panose="020B0604020202020204" pitchFamily="34" charset="0"/>
                        </a:rPr>
                        <a:t>Se recomienda indagar</a:t>
                      </a:r>
                      <a:r>
                        <a:rPr lang="es-CO" sz="1400" baseline="0" dirty="0">
                          <a:latin typeface="Aptos" panose="020B0004020202020204" pitchFamily="34" charset="0"/>
                          <a:cs typeface="Arial" panose="020B0604020202020204" pitchFamily="34" charset="0"/>
                        </a:rPr>
                        <a:t> sobre la edad de los trabajadores para verificar que sean mayores de 18 años. </a:t>
                      </a:r>
                      <a:endParaRPr lang="es-CO" sz="1400" dirty="0">
                        <a:latin typeface="Aptos" panose="020B0004020202020204" pitchFamily="34" charset="0"/>
                        <a:cs typeface="Arial" panose="020B0604020202020204" pitchFamily="34" charset="0"/>
                      </a:endParaRPr>
                    </a:p>
                  </a:txBody>
                  <a:tcPr/>
                </a:tc>
                <a:tc>
                  <a:txBody>
                    <a:bodyPr/>
                    <a:lstStyle/>
                    <a:p>
                      <a:r>
                        <a:rPr lang="es-CO" sz="1400" dirty="0">
                          <a:latin typeface="Aptos" panose="020B0004020202020204" pitchFamily="34" charset="0"/>
                          <a:cs typeface="Arial" panose="020B0604020202020204" pitchFamily="34" charset="0"/>
                        </a:rPr>
                        <a:t>Seguimiento a perfil universitario 2 Psicología</a:t>
                      </a:r>
                    </a:p>
                  </a:txBody>
                  <a:tcPr/>
                </a:tc>
                <a:extLst>
                  <a:ext uri="{0D108BD9-81ED-4DB2-BD59-A6C34878D82A}">
                    <a16:rowId xmlns:a16="http://schemas.microsoft.com/office/drawing/2014/main" val="627675105"/>
                  </a:ext>
                </a:extLst>
              </a:tr>
            </a:tbl>
          </a:graphicData>
        </a:graphic>
      </p:graphicFrame>
    </p:spTree>
    <p:extLst>
      <p:ext uri="{BB962C8B-B14F-4D97-AF65-F5344CB8AC3E}">
        <p14:creationId xmlns:p14="http://schemas.microsoft.com/office/powerpoint/2010/main" val="908493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F5AAF0-56E2-C804-5EF4-D7DAA3DE3F2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2B09DBB-7EA3-5C83-20AF-19F994DDF12A}"/>
              </a:ext>
            </a:extLst>
          </p:cNvPr>
          <p:cNvSpPr>
            <a:spLocks noGrp="1"/>
          </p:cNvSpPr>
          <p:nvPr>
            <p:ph type="title"/>
          </p:nvPr>
        </p:nvSpPr>
        <p:spPr>
          <a:xfrm>
            <a:off x="839788" y="663913"/>
            <a:ext cx="10515600" cy="519373"/>
          </a:xfrm>
        </p:spPr>
        <p:txBody>
          <a:bodyPr/>
          <a:lstStyle/>
          <a:p>
            <a:pPr algn="ctr"/>
            <a:r>
              <a:rPr lang="es-CO" dirty="0"/>
              <a:t>PLANES DE MEJORA</a:t>
            </a:r>
            <a:endParaRPr lang="en-CO" dirty="0"/>
          </a:p>
        </p:txBody>
      </p:sp>
      <p:sp>
        <p:nvSpPr>
          <p:cNvPr id="2" name="CuadroTexto 1">
            <a:extLst>
              <a:ext uri="{FF2B5EF4-FFF2-40B4-BE49-F238E27FC236}">
                <a16:creationId xmlns:a16="http://schemas.microsoft.com/office/drawing/2014/main" id="{BD503E50-FFCC-8A27-43E3-CE0E8CE97074}"/>
              </a:ext>
            </a:extLst>
          </p:cNvPr>
          <p:cNvSpPr txBox="1"/>
          <p:nvPr/>
        </p:nvSpPr>
        <p:spPr>
          <a:xfrm>
            <a:off x="839788" y="1104977"/>
            <a:ext cx="10515600" cy="4247317"/>
          </a:xfrm>
          <a:prstGeom prst="rect">
            <a:avLst/>
          </a:prstGeom>
          <a:noFill/>
        </p:spPr>
        <p:txBody>
          <a:bodyPr wrap="square" rtlCol="0">
            <a:spAutoFit/>
          </a:bodyPr>
          <a:lstStyle/>
          <a:p>
            <a:pPr algn="just"/>
            <a:endParaRPr lang="es-CO" dirty="0"/>
          </a:p>
          <a:p>
            <a:pPr marL="285750" indent="-285750" algn="just">
              <a:buFont typeface="Arial" panose="020B0604020202020204" pitchFamily="34" charset="0"/>
              <a:buChar char="•"/>
            </a:pPr>
            <a:r>
              <a:rPr lang="es-CO" dirty="0">
                <a:cs typeface="Arial" panose="020B0604020202020204" pitchFamily="34" charset="0"/>
              </a:rPr>
              <a:t>Se realiza seguimiento a plan de mejora solicitado en el primer ciclo período del 3 de diciembre 2024 al 31 de enero 2025 para el producto 27 </a:t>
            </a:r>
            <a:r>
              <a:rPr lang="es-MX" dirty="0"/>
              <a:t>Asesorías de promoción del cuidado de la salud, gestión del riesgo la UTI, </a:t>
            </a:r>
            <a:r>
              <a:rPr lang="es-CO" dirty="0">
                <a:cs typeface="Arial" panose="020B0604020202020204" pitchFamily="34" charset="0"/>
              </a:rPr>
              <a:t>en donde se cumple con las actividades y fechas propuestas con resultados positivos para el equipo objeto del plan; continua en estado abierto.</a:t>
            </a:r>
          </a:p>
          <a:p>
            <a:pPr algn="just"/>
            <a:endParaRPr lang="es-CO" dirty="0">
              <a:cs typeface="Arial" panose="020B0604020202020204" pitchFamily="34" charset="0"/>
            </a:endParaRPr>
          </a:p>
          <a:p>
            <a:pPr marL="285750" indent="-285750" algn="just">
              <a:buFont typeface="Arial" panose="020B0604020202020204" pitchFamily="34" charset="0"/>
              <a:buChar char="•"/>
            </a:pPr>
            <a:r>
              <a:rPr lang="es-CO" dirty="0">
                <a:cs typeface="Arial" panose="020B0604020202020204" pitchFamily="34" charset="0"/>
              </a:rPr>
              <a:t>Se realiza seguimiento a plan de mejora solicitado en el mes de marzo 2025 a perfil tecnóloga en salud ocupacional producto 26, en donde se cumple con las actividades y fechas propuestas con resultados positivos para el equipo objeto del plan; continua en estado abierto.</a:t>
            </a:r>
          </a:p>
          <a:p>
            <a:pPr marL="285750" indent="-285750" algn="just">
              <a:buFont typeface="Arial" panose="020B0604020202020204" pitchFamily="34" charset="0"/>
              <a:buChar char="•"/>
            </a:pPr>
            <a:endParaRPr lang="es-CO" dirty="0">
              <a:cs typeface="Arial" panose="020B0604020202020204" pitchFamily="34" charset="0"/>
            </a:endParaRPr>
          </a:p>
          <a:p>
            <a:pPr algn="just"/>
            <a:endParaRPr lang="es-CO" dirty="0"/>
          </a:p>
          <a:p>
            <a:pPr algn="just"/>
            <a:endParaRPr lang="es-CO" dirty="0"/>
          </a:p>
        </p:txBody>
      </p:sp>
    </p:spTree>
    <p:extLst>
      <p:ext uri="{BB962C8B-B14F-4D97-AF65-F5344CB8AC3E}">
        <p14:creationId xmlns:p14="http://schemas.microsoft.com/office/powerpoint/2010/main" val="285852303"/>
      </p:ext>
    </p:extLst>
  </p:cSld>
  <p:clrMapOvr>
    <a:masterClrMapping/>
  </p:clrMapOvr>
</p:sld>
</file>

<file path=ppt/theme/theme1.xml><?xml version="1.0" encoding="utf-8"?>
<a:theme xmlns:a="http://schemas.openxmlformats.org/drawingml/2006/main" name="Office Theme">
  <a:themeElements>
    <a:clrScheme name="SDS">
      <a:dk1>
        <a:srgbClr val="333333"/>
      </a:dk1>
      <a:lt1>
        <a:srgbClr val="FFFFFF"/>
      </a:lt1>
      <a:dk2>
        <a:srgbClr val="2788A2"/>
      </a:dk2>
      <a:lt2>
        <a:srgbClr val="E8E8E8"/>
      </a:lt2>
      <a:accent1>
        <a:srgbClr val="2CA8CB"/>
      </a:accent1>
      <a:accent2>
        <a:srgbClr val="185767"/>
      </a:accent2>
      <a:accent3>
        <a:srgbClr val="73CA8B"/>
      </a:accent3>
      <a:accent4>
        <a:srgbClr val="86F3A3"/>
      </a:accent4>
      <a:accent5>
        <a:srgbClr val="36A7C8"/>
      </a:accent5>
      <a:accent6>
        <a:srgbClr val="FFB71A"/>
      </a:accent6>
      <a:hlink>
        <a:srgbClr val="B2F1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lantilla-SDS-2" id="{4FBE0042-14EE-B943-9B4B-70CF6E9E673D}" vid="{6BE10E79-3E17-F94B-BD15-3961F05ABCD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E1E53B662641C24289E3BC0FC531FAF9" ma:contentTypeVersion="20" ma:contentTypeDescription="Crear nuevo documento." ma:contentTypeScope="" ma:versionID="d4aedc738f1f30bdcb4320fefdc49fd4">
  <xsd:schema xmlns:xsd="http://www.w3.org/2001/XMLSchema" xmlns:xs="http://www.w3.org/2001/XMLSchema" xmlns:p="http://schemas.microsoft.com/office/2006/metadata/properties" xmlns:ns2="0dcfc175-cffb-489f-a5f5-fa812b665c51" xmlns:ns3="4e613a32-d978-4127-bfcc-dbab85fb6e36" targetNamespace="http://schemas.microsoft.com/office/2006/metadata/properties" ma:root="true" ma:fieldsID="67ccb0b958df7b66855991291da2e476" ns2:_="" ns3:_="">
    <xsd:import namespace="0dcfc175-cffb-489f-a5f5-fa812b665c51"/>
    <xsd:import namespace="4e613a32-d978-4127-bfcc-dbab85fb6e36"/>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Location" minOccurs="0"/>
                <xsd:element ref="ns2:lcf76f155ced4ddcb4097134ff3c332f" minOccurs="0"/>
                <xsd:element ref="ns3:TaxCatchAll"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dcfc175-cffb-489f-a5f5-fa812b665c5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Etiquetas de imagen" ma:readOnly="false" ma:fieldId="{5cf76f15-5ced-4ddc-b409-7134ff3c332f}" ma:taxonomyMulti="true" ma:sspId="00797eea-8358-47d8-b969-3b387de3c5f5"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e613a32-d978-4127-bfcc-dbab85fb6e36" elementFormDefault="qualified">
    <xsd:import namespace="http://schemas.microsoft.com/office/2006/documentManagement/types"/>
    <xsd:import namespace="http://schemas.microsoft.com/office/infopath/2007/PartnerControls"/>
    <xsd:element name="SharedWithUsers" ma:index="10"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Detalles de uso compartido" ma:internalName="SharedWithDetails" ma:readOnly="true">
      <xsd:simpleType>
        <xsd:restriction base="dms:Note">
          <xsd:maxLength value="255"/>
        </xsd:restriction>
      </xsd:simpleType>
    </xsd:element>
    <xsd:element name="TaxCatchAll" ma:index="23" nillable="true" ma:displayName="Taxonomy Catch All Column" ma:hidden="true" ma:list="{b582488f-d407-4c41-8928-07d47a1dcb79}" ma:internalName="TaxCatchAll" ma:showField="CatchAllData" ma:web="4e613a32-d978-4127-bfcc-dbab85fb6e3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0dcfc175-cffb-489f-a5f5-fa812b665c51">
      <Terms xmlns="http://schemas.microsoft.com/office/infopath/2007/PartnerControls"/>
    </lcf76f155ced4ddcb4097134ff3c332f>
    <TaxCatchAll xmlns="4e613a32-d978-4127-bfcc-dbab85fb6e36" xsi:nil="true"/>
  </documentManagement>
</p:properties>
</file>

<file path=customXml/itemProps1.xml><?xml version="1.0" encoding="utf-8"?>
<ds:datastoreItem xmlns:ds="http://schemas.openxmlformats.org/officeDocument/2006/customXml" ds:itemID="{EC4302C3-4F87-4AFD-A4A4-BDD57E34F4E3}"/>
</file>

<file path=customXml/itemProps2.xml><?xml version="1.0" encoding="utf-8"?>
<ds:datastoreItem xmlns:ds="http://schemas.openxmlformats.org/officeDocument/2006/customXml" ds:itemID="{9EA86D8F-4930-4B3E-AF1E-84827D49CFC2}"/>
</file>

<file path=customXml/itemProps3.xml><?xml version="1.0" encoding="utf-8"?>
<ds:datastoreItem xmlns:ds="http://schemas.openxmlformats.org/officeDocument/2006/customXml" ds:itemID="{C517F25A-751D-43B9-8DF1-F726FBA768B9}"/>
</file>

<file path=docProps/app.xml><?xml version="1.0" encoding="utf-8"?>
<Properties xmlns="http://schemas.openxmlformats.org/officeDocument/2006/extended-properties" xmlns:vt="http://schemas.openxmlformats.org/officeDocument/2006/docPropsVTypes">
  <Template/>
  <TotalTime>3409</TotalTime>
  <Words>5880</Words>
  <Application>Microsoft Office PowerPoint</Application>
  <PresentationFormat>Panorámica</PresentationFormat>
  <Paragraphs>554</Paragraphs>
  <Slides>37</Slides>
  <Notes>0</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37</vt:i4>
      </vt:variant>
    </vt:vector>
  </HeadingPairs>
  <TitlesOfParts>
    <vt:vector size="42" baseType="lpstr">
      <vt:lpstr>Aptos</vt:lpstr>
      <vt:lpstr>Arial</vt:lpstr>
      <vt:lpstr>Calibri</vt:lpstr>
      <vt:lpstr>Oswald</vt:lpstr>
      <vt:lpstr>Office Theme</vt:lpstr>
      <vt:lpstr>SOCIALIZACIÓN HALLAZGOS ENTORNO CUIDADOR LABORAL </vt:lpstr>
      <vt:lpstr>AGENDA</vt:lpstr>
      <vt:lpstr>SUBRED NORTE</vt:lpstr>
      <vt:lpstr>MUESTREO – SEGUIMIENTO RETROSPECTIVO – SUBRED NORTE</vt:lpstr>
      <vt:lpstr>HALLAZGOS SEGUIMIENTO RETROSPECTIVO</vt:lpstr>
      <vt:lpstr>HALLAZGOS SEGUIMIENTO RETROSPECTIVO</vt:lpstr>
      <vt:lpstr>HALLAZGOS SEGUIMIENTO RETROSPECTIVO</vt:lpstr>
      <vt:lpstr>SEGUIMIENTO EN CAMPO</vt:lpstr>
      <vt:lpstr>PLANES DE MEJORA</vt:lpstr>
      <vt:lpstr>ASPECTOS RELEVANTES Y/O SUGERENCIAS TÉCNICAS</vt:lpstr>
      <vt:lpstr>SUBRED SUR OCCIDENTE</vt:lpstr>
      <vt:lpstr>MUESTREO – SEGUIMIENTO RETROSPECTIVO – SUBRED SUR OCCIDENTE</vt:lpstr>
      <vt:lpstr>HALLAZGOS SEGUIMIENTO RETROSPECTIVO</vt:lpstr>
      <vt:lpstr>HALLAZGOS SEGUIMIENTO RETROSPECTIVO</vt:lpstr>
      <vt:lpstr>HALLAZGOS SEGUIMIENTO RETROSPECTIVO</vt:lpstr>
      <vt:lpstr>SEGUIMIENTO EN CAMPO</vt:lpstr>
      <vt:lpstr>PLANES DE MEJORA</vt:lpstr>
      <vt:lpstr>ASPECTOS RELEVANTES Y/O SUGERENCIAS TÉCNICAS</vt:lpstr>
      <vt:lpstr>SUBRED SUR</vt:lpstr>
      <vt:lpstr>MUESTREO – SEGUIMIENTO RETROSPECTIVO – SUBRED SUR</vt:lpstr>
      <vt:lpstr>HALLAZGOS SEGUIMIENTO RETROSPECTIVO</vt:lpstr>
      <vt:lpstr>HALLAZGOS SEGUIMIENTO RETROSPECTIVO</vt:lpstr>
      <vt:lpstr>SEGUIMIENTO EN CAMPO</vt:lpstr>
      <vt:lpstr>PLANES DE MEJORA</vt:lpstr>
      <vt:lpstr>ASPECTOS RELEVANTES Y/O SUGERENCIAS TÉCNICAS</vt:lpstr>
      <vt:lpstr>ASPECTOS RELEVANTES Y/O SUGERENCIAS TÉCNICAS</vt:lpstr>
      <vt:lpstr>SUBRED CENTRO ORIENTE</vt:lpstr>
      <vt:lpstr>MUESTREO – SEGUIMIENTO RETROSPECTIVO – SUBRED CENTRO ORIENTE</vt:lpstr>
      <vt:lpstr>HALLAZGOS SEGUIMIENTO RETROSPECTIVO</vt:lpstr>
      <vt:lpstr>HALLAZGOS SEGUIMIENTO RETROSPECTIVO</vt:lpstr>
      <vt:lpstr>HALLAZGOS SEGUIMIENTO RETROSPECTIVO</vt:lpstr>
      <vt:lpstr>HALLAZGOS SEGUIMIENTO RETROSPECTIVO</vt:lpstr>
      <vt:lpstr>SEGUIMIENTOS EN CAMPO</vt:lpstr>
      <vt:lpstr>PLANES DE MEJORAMIENTO</vt:lpstr>
      <vt:lpstr>SUGERENCIAS TÉCNICAS Y/O SUGERENCIAS</vt:lpstr>
      <vt:lpstr>SUGERENCIAS TÉCNICAS Y/O SUGERENCIAS</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Camila, Rodriguez Roa</dc:creator>
  <cp:lastModifiedBy>Sandra Jimenez</cp:lastModifiedBy>
  <cp:revision>101</cp:revision>
  <dcterms:created xsi:type="dcterms:W3CDTF">2024-04-17T14:48:17Z</dcterms:created>
  <dcterms:modified xsi:type="dcterms:W3CDTF">2025-08-29T11:19:23Z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0x010100E1E53B662641C24289E3BC0FC531FAF9</vt:lpwstr>
  </property>
</Properties>
</file>