
<file path=[Content_Types].xml><?xml version="1.0" encoding="utf-8"?>
<Types xmlns="http://schemas.openxmlformats.org/package/2006/content-types">
  <Default Extension="bmp" ContentType="image/bmp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8" r:id="rId4"/>
  </p:sldMasterIdLst>
  <p:notesMasterIdLst>
    <p:notesMasterId r:id="rId44"/>
  </p:notesMasterIdLst>
  <p:handoutMasterIdLst>
    <p:handoutMasterId r:id="rId45"/>
  </p:handoutMasterIdLst>
  <p:sldIdLst>
    <p:sldId id="256" r:id="rId5"/>
    <p:sldId id="311" r:id="rId6"/>
    <p:sldId id="344" r:id="rId7"/>
    <p:sldId id="345" r:id="rId8"/>
    <p:sldId id="346" r:id="rId9"/>
    <p:sldId id="349" r:id="rId10"/>
    <p:sldId id="350" r:id="rId11"/>
    <p:sldId id="343" r:id="rId12"/>
    <p:sldId id="347" r:id="rId13"/>
    <p:sldId id="348" r:id="rId14"/>
    <p:sldId id="310" r:id="rId15"/>
    <p:sldId id="363" r:id="rId16"/>
    <p:sldId id="370" r:id="rId17"/>
    <p:sldId id="371" r:id="rId18"/>
    <p:sldId id="351" r:id="rId19"/>
    <p:sldId id="369" r:id="rId20"/>
    <p:sldId id="259" r:id="rId21"/>
    <p:sldId id="362" r:id="rId22"/>
    <p:sldId id="360" r:id="rId23"/>
    <p:sldId id="359" r:id="rId24"/>
    <p:sldId id="361" r:id="rId25"/>
    <p:sldId id="364" r:id="rId26"/>
    <p:sldId id="352" r:id="rId27"/>
    <p:sldId id="316" r:id="rId28"/>
    <p:sldId id="315" r:id="rId29"/>
    <p:sldId id="314" r:id="rId30"/>
    <p:sldId id="332" r:id="rId31"/>
    <p:sldId id="354" r:id="rId32"/>
    <p:sldId id="355" r:id="rId33"/>
    <p:sldId id="356" r:id="rId34"/>
    <p:sldId id="357" r:id="rId35"/>
    <p:sldId id="358" r:id="rId36"/>
    <p:sldId id="353" r:id="rId37"/>
    <p:sldId id="342" r:id="rId38"/>
    <p:sldId id="365" r:id="rId39"/>
    <p:sldId id="366" r:id="rId40"/>
    <p:sldId id="367" r:id="rId41"/>
    <p:sldId id="368" r:id="rId42"/>
    <p:sldId id="307" r:id="rId43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02C"/>
    <a:srgbClr val="D2051E"/>
    <a:srgbClr val="FFFFFF"/>
    <a:srgbClr val="C96565"/>
    <a:srgbClr val="FF7C80"/>
    <a:srgbClr val="DC0E14"/>
    <a:srgbClr val="FB4F4F"/>
    <a:srgbClr val="FF9933"/>
    <a:srgbClr val="FF0000"/>
    <a:srgbClr val="FF0E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05" autoAdjust="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8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6FAD99-5D39-4F46-947C-AB7CD83DEB2C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2521C41-5D6E-4354-90D2-5DC9AA4C614D}">
      <dgm:prSet phldrT="[Texto]" custT="1"/>
      <dgm:spPr>
        <a:solidFill>
          <a:srgbClr val="C8102C"/>
        </a:solidFill>
      </dgm:spPr>
      <dgm:t>
        <a:bodyPr anchor="t" anchorCtr="0"/>
        <a:lstStyle/>
        <a:p>
          <a:r>
            <a:rPr lang="es-CO" sz="2000" b="1" dirty="0"/>
            <a:t>Ley 675 de 2001</a:t>
          </a:r>
        </a:p>
      </dgm:t>
    </dgm:pt>
    <dgm:pt modelId="{65D551D1-D716-460A-9D27-327CC1D6DFD9}" type="parTrans" cxnId="{45B7B090-F48A-48F1-9515-CFDE03C10758}">
      <dgm:prSet/>
      <dgm:spPr/>
      <dgm:t>
        <a:bodyPr/>
        <a:lstStyle/>
        <a:p>
          <a:endParaRPr lang="es-CO"/>
        </a:p>
      </dgm:t>
    </dgm:pt>
    <dgm:pt modelId="{EDF9BE9D-974E-4B4B-B9BD-2B92C00AFFDB}" type="sibTrans" cxnId="{45B7B090-F48A-48F1-9515-CFDE03C10758}">
      <dgm:prSet/>
      <dgm:spPr/>
      <dgm:t>
        <a:bodyPr/>
        <a:lstStyle/>
        <a:p>
          <a:endParaRPr lang="es-CO"/>
        </a:p>
      </dgm:t>
    </dgm:pt>
    <dgm:pt modelId="{86E5BA7C-06D7-46DD-A62F-3747F83964DC}">
      <dgm:prSet phldrT="[Texto]" custT="1"/>
      <dgm:spPr>
        <a:solidFill>
          <a:srgbClr val="C8102C"/>
        </a:solidFill>
      </dgm:spPr>
      <dgm:t>
        <a:bodyPr anchor="t" anchorCtr="0"/>
        <a:lstStyle/>
        <a:p>
          <a:r>
            <a:rPr lang="es-ES" sz="2000" b="1" dirty="0"/>
            <a:t>Artículo 8, Ley 675 de 2001</a:t>
          </a:r>
          <a:endParaRPr lang="es-CO" sz="2000" b="1" dirty="0"/>
        </a:p>
      </dgm:t>
    </dgm:pt>
    <dgm:pt modelId="{E3BAAE56-FCB3-4E4D-8738-BDD18752E608}" type="parTrans" cxnId="{8E9D858C-EB55-43C0-8726-5879AB6C74BA}">
      <dgm:prSet/>
      <dgm:spPr/>
      <dgm:t>
        <a:bodyPr/>
        <a:lstStyle/>
        <a:p>
          <a:endParaRPr lang="es-CO"/>
        </a:p>
      </dgm:t>
    </dgm:pt>
    <dgm:pt modelId="{FE96D239-5A16-4220-BA40-79B89530FDC1}" type="sibTrans" cxnId="{8E9D858C-EB55-43C0-8726-5879AB6C74BA}">
      <dgm:prSet/>
      <dgm:spPr/>
      <dgm:t>
        <a:bodyPr/>
        <a:lstStyle/>
        <a:p>
          <a:endParaRPr lang="es-CO"/>
        </a:p>
      </dgm:t>
    </dgm:pt>
    <dgm:pt modelId="{DC012CF0-B5B3-4079-AE5D-A73D129FD5E6}">
      <dgm:prSet phldrT="[Texto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s-ES" sz="1400" dirty="0">
              <a:solidFill>
                <a:schemeClr val="bg1"/>
              </a:solidFill>
            </a:rPr>
            <a:t>La inscripción y posterior certificación sobre la existencia y representación legal de las personas jurídicas a las que alude esta ley, corresponde al Alcalde Municipal o Distrital del lugar de ubicación del edificio o conjunto, o a la persona o entidad en quien este delegue esta facultad.</a:t>
          </a:r>
          <a:endParaRPr lang="es-CO" sz="1400" dirty="0">
            <a:solidFill>
              <a:schemeClr val="bg1"/>
            </a:solidFill>
          </a:endParaRPr>
        </a:p>
      </dgm:t>
    </dgm:pt>
    <dgm:pt modelId="{5F5CBCC2-DD4D-40B7-811F-4E31F33181B5}" type="parTrans" cxnId="{B83AEBD2-1238-4793-BD1A-E8264FA1B55D}">
      <dgm:prSet/>
      <dgm:spPr/>
      <dgm:t>
        <a:bodyPr/>
        <a:lstStyle/>
        <a:p>
          <a:endParaRPr lang="es-CO"/>
        </a:p>
      </dgm:t>
    </dgm:pt>
    <dgm:pt modelId="{062AEC3F-59C9-4545-9EE6-F424453A642F}" type="sibTrans" cxnId="{B83AEBD2-1238-4793-BD1A-E8264FA1B55D}">
      <dgm:prSet/>
      <dgm:spPr/>
      <dgm:t>
        <a:bodyPr/>
        <a:lstStyle/>
        <a:p>
          <a:endParaRPr lang="es-CO"/>
        </a:p>
      </dgm:t>
    </dgm:pt>
    <dgm:pt modelId="{2A7090E6-1846-4882-A88D-5E432EF35351}">
      <dgm:prSet custT="1"/>
      <dgm:spPr/>
      <dgm:t>
        <a:bodyPr/>
        <a:lstStyle/>
        <a:p>
          <a:pPr algn="ctr">
            <a:buNone/>
          </a:pPr>
          <a:r>
            <a:rPr lang="es-ES" sz="1400" dirty="0">
              <a:solidFill>
                <a:schemeClr val="bg1"/>
              </a:solidFill>
            </a:rPr>
            <a:t>Todo propietario a quien se le niegue la entrega de copia de acta, podrá acudir en reclamación ante el Alcalde Municipal o Distrital o su delegado, quien a su vez ordenará la entrega de la copia solicitada so pena de sanción de carácter policivo</a:t>
          </a:r>
          <a:endParaRPr lang="es-CO" sz="1400" dirty="0">
            <a:solidFill>
              <a:schemeClr val="bg1"/>
            </a:solidFill>
          </a:endParaRPr>
        </a:p>
      </dgm:t>
    </dgm:pt>
    <dgm:pt modelId="{68828E72-97FF-49C4-BA49-C7F4532D1EDF}" type="parTrans" cxnId="{C85DFA51-5CC4-4E05-B083-31BA111FA21E}">
      <dgm:prSet/>
      <dgm:spPr/>
      <dgm:t>
        <a:bodyPr/>
        <a:lstStyle/>
        <a:p>
          <a:endParaRPr lang="es-CO"/>
        </a:p>
      </dgm:t>
    </dgm:pt>
    <dgm:pt modelId="{D0680AFD-6FC8-4C0E-86CD-C1DFE8AC7C33}" type="sibTrans" cxnId="{C85DFA51-5CC4-4E05-B083-31BA111FA21E}">
      <dgm:prSet/>
      <dgm:spPr/>
      <dgm:t>
        <a:bodyPr/>
        <a:lstStyle/>
        <a:p>
          <a:endParaRPr lang="es-CO"/>
        </a:p>
      </dgm:t>
    </dgm:pt>
    <dgm:pt modelId="{D835DBEC-03D7-4190-B975-15F745B2DEE9}">
      <dgm:prSet phldrT="[Texto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s-ES" sz="1400" i="1" u="none" dirty="0">
              <a:solidFill>
                <a:schemeClr val="bg1"/>
              </a:solidFill>
            </a:rPr>
            <a:t>“Por medio del cual se expide el régimen de propiedad horizontal”</a:t>
          </a:r>
        </a:p>
        <a:p>
          <a:pPr algn="ctr">
            <a:buFont typeface="Arial" panose="020B0604020202020204" pitchFamily="34" charset="0"/>
            <a:buNone/>
          </a:pPr>
          <a:r>
            <a:rPr lang="es-ES" sz="1400" dirty="0">
              <a:solidFill>
                <a:schemeClr val="bg1"/>
              </a:solidFill>
            </a:rPr>
            <a:t>La Alcaldía Local de Tunjuelito en lo que tiene que ver con temas de propiedad horizontal solo se encuentra facultada para ejercer dos funciones.</a:t>
          </a:r>
          <a:endParaRPr lang="es-CO" sz="1400" dirty="0">
            <a:solidFill>
              <a:schemeClr val="bg1"/>
            </a:solidFill>
          </a:endParaRPr>
        </a:p>
      </dgm:t>
    </dgm:pt>
    <dgm:pt modelId="{3A1E3A55-8788-4624-9BD9-8F783F26D8DC}" type="parTrans" cxnId="{EDB07E21-2591-4544-A746-E8AAD7028F76}">
      <dgm:prSet/>
      <dgm:spPr/>
      <dgm:t>
        <a:bodyPr/>
        <a:lstStyle/>
        <a:p>
          <a:endParaRPr lang="es-CO"/>
        </a:p>
      </dgm:t>
    </dgm:pt>
    <dgm:pt modelId="{D15DFADE-4ADD-4118-84D9-F2C3A234246C}" type="sibTrans" cxnId="{EDB07E21-2591-4544-A746-E8AAD7028F76}">
      <dgm:prSet/>
      <dgm:spPr/>
      <dgm:t>
        <a:bodyPr/>
        <a:lstStyle/>
        <a:p>
          <a:endParaRPr lang="es-CO"/>
        </a:p>
      </dgm:t>
    </dgm:pt>
    <dgm:pt modelId="{F057316D-1ADA-4AC5-AA16-C352E05E4A75}">
      <dgm:prSet phldrT="[Texto]" custT="1"/>
      <dgm:spPr>
        <a:solidFill>
          <a:srgbClr val="C8102C"/>
        </a:solidFill>
      </dgm:spPr>
      <dgm:t>
        <a:bodyPr anchor="t"/>
        <a:lstStyle/>
        <a:p>
          <a:r>
            <a:rPr lang="es-CO" sz="2000" b="1" dirty="0"/>
            <a:t>Parágrafo del Artículo 47</a:t>
          </a:r>
        </a:p>
      </dgm:t>
    </dgm:pt>
    <dgm:pt modelId="{C09917F9-85A0-4E18-B6E1-E7D213EA0654}" type="sibTrans" cxnId="{92044129-27E6-4F25-B485-E0BF643EA52E}">
      <dgm:prSet/>
      <dgm:spPr/>
      <dgm:t>
        <a:bodyPr/>
        <a:lstStyle/>
        <a:p>
          <a:endParaRPr lang="es-CO"/>
        </a:p>
      </dgm:t>
    </dgm:pt>
    <dgm:pt modelId="{3508F8D5-E824-4123-B5C1-1DEF5FAF6580}" type="parTrans" cxnId="{92044129-27E6-4F25-B485-E0BF643EA52E}">
      <dgm:prSet/>
      <dgm:spPr/>
      <dgm:t>
        <a:bodyPr/>
        <a:lstStyle/>
        <a:p>
          <a:endParaRPr lang="es-CO"/>
        </a:p>
      </dgm:t>
    </dgm:pt>
    <dgm:pt modelId="{89B88EB3-8C68-4176-B028-F0A261A12782}" type="pres">
      <dgm:prSet presAssocID="{E26FAD99-5D39-4F46-947C-AB7CD83DEB2C}" presName="Name0" presStyleCnt="0">
        <dgm:presLayoutVars>
          <dgm:dir/>
          <dgm:animLvl val="lvl"/>
          <dgm:resizeHandles val="exact"/>
        </dgm:presLayoutVars>
      </dgm:prSet>
      <dgm:spPr/>
    </dgm:pt>
    <dgm:pt modelId="{65D76C9C-0C3E-47BA-808F-618C3FBF6D89}" type="pres">
      <dgm:prSet presAssocID="{F057316D-1ADA-4AC5-AA16-C352E05E4A75}" presName="boxAndChildren" presStyleCnt="0"/>
      <dgm:spPr/>
    </dgm:pt>
    <dgm:pt modelId="{3B3DB8F9-2791-4E4C-AC05-AFD361662924}" type="pres">
      <dgm:prSet presAssocID="{F057316D-1ADA-4AC5-AA16-C352E05E4A75}" presName="parentTextBox" presStyleLbl="node1" presStyleIdx="0" presStyleCnt="3"/>
      <dgm:spPr/>
    </dgm:pt>
    <dgm:pt modelId="{5EAAD5B6-C11F-40EB-B03D-AE754769ABC7}" type="pres">
      <dgm:prSet presAssocID="{F057316D-1ADA-4AC5-AA16-C352E05E4A75}" presName="entireBox" presStyleLbl="node1" presStyleIdx="0" presStyleCnt="3" custScaleY="77927" custLinFactNeighborX="208" custLinFactNeighborY="303"/>
      <dgm:spPr/>
    </dgm:pt>
    <dgm:pt modelId="{A63A3ED9-55D1-44C6-81D2-420C1684E0BC}" type="pres">
      <dgm:prSet presAssocID="{F057316D-1ADA-4AC5-AA16-C352E05E4A75}" presName="descendantBox" presStyleCnt="0"/>
      <dgm:spPr/>
    </dgm:pt>
    <dgm:pt modelId="{83740D02-63FB-4FC1-AD8A-27DA1EC1C1E0}" type="pres">
      <dgm:prSet presAssocID="{2A7090E6-1846-4882-A88D-5E432EF35351}" presName="childTextBox" presStyleLbl="fgAccFollowNode1" presStyleIdx="0" presStyleCnt="3" custLinFactNeighborX="-664" custLinFactNeighborY="-17758">
        <dgm:presLayoutVars>
          <dgm:bulletEnabled val="1"/>
        </dgm:presLayoutVars>
      </dgm:prSet>
      <dgm:spPr/>
    </dgm:pt>
    <dgm:pt modelId="{5419BF6E-DFE0-485B-AA9C-620E0B7CA684}" type="pres">
      <dgm:prSet presAssocID="{FE96D239-5A16-4220-BA40-79B89530FDC1}" presName="sp" presStyleCnt="0"/>
      <dgm:spPr/>
    </dgm:pt>
    <dgm:pt modelId="{A3BB5979-0F9F-4083-9041-411AF95D63DA}" type="pres">
      <dgm:prSet presAssocID="{86E5BA7C-06D7-46DD-A62F-3747F83964DC}" presName="arrowAndChildren" presStyleCnt="0"/>
      <dgm:spPr/>
    </dgm:pt>
    <dgm:pt modelId="{52489541-FC58-4ADD-A65C-BAB1B4652942}" type="pres">
      <dgm:prSet presAssocID="{86E5BA7C-06D7-46DD-A62F-3747F83964DC}" presName="parentTextArrow" presStyleLbl="node1" presStyleIdx="0" presStyleCnt="3"/>
      <dgm:spPr/>
    </dgm:pt>
    <dgm:pt modelId="{5D2C5DE9-55F0-4FD2-B8EE-085D30258F5C}" type="pres">
      <dgm:prSet presAssocID="{86E5BA7C-06D7-46DD-A62F-3747F83964DC}" presName="arrow" presStyleLbl="node1" presStyleIdx="1" presStyleCnt="3" custScaleY="76854" custLinFactNeighborX="208" custLinFactNeighborY="-77"/>
      <dgm:spPr/>
    </dgm:pt>
    <dgm:pt modelId="{D9076D9D-DEF6-4081-97CC-B6316CE5EC04}" type="pres">
      <dgm:prSet presAssocID="{86E5BA7C-06D7-46DD-A62F-3747F83964DC}" presName="descendantArrow" presStyleCnt="0"/>
      <dgm:spPr/>
    </dgm:pt>
    <dgm:pt modelId="{81711C08-5B01-4E80-937D-3DDD621C3264}" type="pres">
      <dgm:prSet presAssocID="{DC012CF0-B5B3-4079-AE5D-A73D129FD5E6}" presName="childTextArrow" presStyleLbl="fgAccFollowNode1" presStyleIdx="1" presStyleCnt="3" custScaleY="97051" custLinFactNeighborX="208" custLinFactNeighborY="-10219">
        <dgm:presLayoutVars>
          <dgm:bulletEnabled val="1"/>
        </dgm:presLayoutVars>
      </dgm:prSet>
      <dgm:spPr/>
    </dgm:pt>
    <dgm:pt modelId="{E0011E0B-67AC-45F8-8A2F-9CB1113253A3}" type="pres">
      <dgm:prSet presAssocID="{EDF9BE9D-974E-4B4B-B9BD-2B92C00AFFDB}" presName="sp" presStyleCnt="0"/>
      <dgm:spPr/>
    </dgm:pt>
    <dgm:pt modelId="{4ABED5A3-D414-49CB-AE58-A862AC18176D}" type="pres">
      <dgm:prSet presAssocID="{82521C41-5D6E-4354-90D2-5DC9AA4C614D}" presName="arrowAndChildren" presStyleCnt="0"/>
      <dgm:spPr/>
    </dgm:pt>
    <dgm:pt modelId="{52093119-5D1F-44EF-A7C2-E5B284116EB0}" type="pres">
      <dgm:prSet presAssocID="{82521C41-5D6E-4354-90D2-5DC9AA4C614D}" presName="parentTextArrow" presStyleLbl="node1" presStyleIdx="1" presStyleCnt="3"/>
      <dgm:spPr/>
    </dgm:pt>
    <dgm:pt modelId="{7A54D791-9674-4532-A60B-5529F7E520C5}" type="pres">
      <dgm:prSet presAssocID="{82521C41-5D6E-4354-90D2-5DC9AA4C614D}" presName="arrow" presStyleLbl="node1" presStyleIdx="2" presStyleCnt="3" custScaleY="76503" custLinFactNeighborX="208" custLinFactNeighborY="206"/>
      <dgm:spPr/>
    </dgm:pt>
    <dgm:pt modelId="{986DC07E-E3E8-40D9-B86D-5F28E790CB20}" type="pres">
      <dgm:prSet presAssocID="{82521C41-5D6E-4354-90D2-5DC9AA4C614D}" presName="descendantArrow" presStyleCnt="0"/>
      <dgm:spPr/>
    </dgm:pt>
    <dgm:pt modelId="{46A68DDA-C8BA-4585-B22F-15EE0A67905D}" type="pres">
      <dgm:prSet presAssocID="{D835DBEC-03D7-4190-B975-15F745B2DEE9}" presName="childTextArrow" presStyleLbl="fgAccFollowNode1" presStyleIdx="2" presStyleCnt="3" custScaleY="106991" custLinFactNeighborX="208" custLinFactNeighborY="-15649">
        <dgm:presLayoutVars>
          <dgm:bulletEnabled val="1"/>
        </dgm:presLayoutVars>
      </dgm:prSet>
      <dgm:spPr/>
    </dgm:pt>
  </dgm:ptLst>
  <dgm:cxnLst>
    <dgm:cxn modelId="{FDD79709-5FC7-4E7A-8BA3-F2141E0AD3C6}" type="presOf" srcId="{F057316D-1ADA-4AC5-AA16-C352E05E4A75}" destId="{3B3DB8F9-2791-4E4C-AC05-AFD361662924}" srcOrd="0" destOrd="0" presId="urn:microsoft.com/office/officeart/2005/8/layout/process4"/>
    <dgm:cxn modelId="{52A4C910-5A25-4102-A0EF-3DA0B0E85F3E}" type="presOf" srcId="{2A7090E6-1846-4882-A88D-5E432EF35351}" destId="{83740D02-63FB-4FC1-AD8A-27DA1EC1C1E0}" srcOrd="0" destOrd="0" presId="urn:microsoft.com/office/officeart/2005/8/layout/process4"/>
    <dgm:cxn modelId="{AFC9181D-AE7E-43E8-B9B1-1068D4776313}" type="presOf" srcId="{F057316D-1ADA-4AC5-AA16-C352E05E4A75}" destId="{5EAAD5B6-C11F-40EB-B03D-AE754769ABC7}" srcOrd="1" destOrd="0" presId="urn:microsoft.com/office/officeart/2005/8/layout/process4"/>
    <dgm:cxn modelId="{EDB07E21-2591-4544-A746-E8AAD7028F76}" srcId="{82521C41-5D6E-4354-90D2-5DC9AA4C614D}" destId="{D835DBEC-03D7-4190-B975-15F745B2DEE9}" srcOrd="0" destOrd="0" parTransId="{3A1E3A55-8788-4624-9BD9-8F783F26D8DC}" sibTransId="{D15DFADE-4ADD-4118-84D9-F2C3A234246C}"/>
    <dgm:cxn modelId="{92044129-27E6-4F25-B485-E0BF643EA52E}" srcId="{E26FAD99-5D39-4F46-947C-AB7CD83DEB2C}" destId="{F057316D-1ADA-4AC5-AA16-C352E05E4A75}" srcOrd="2" destOrd="0" parTransId="{3508F8D5-E824-4123-B5C1-1DEF5FAF6580}" sibTransId="{C09917F9-85A0-4E18-B6E1-E7D213EA0654}"/>
    <dgm:cxn modelId="{C21FE148-2CE9-4E11-BDA0-2DF6676AF895}" type="presOf" srcId="{86E5BA7C-06D7-46DD-A62F-3747F83964DC}" destId="{5D2C5DE9-55F0-4FD2-B8EE-085D30258F5C}" srcOrd="1" destOrd="0" presId="urn:microsoft.com/office/officeart/2005/8/layout/process4"/>
    <dgm:cxn modelId="{C85DFA51-5CC4-4E05-B083-31BA111FA21E}" srcId="{F057316D-1ADA-4AC5-AA16-C352E05E4A75}" destId="{2A7090E6-1846-4882-A88D-5E432EF35351}" srcOrd="0" destOrd="0" parTransId="{68828E72-97FF-49C4-BA49-C7F4532D1EDF}" sibTransId="{D0680AFD-6FC8-4C0E-86CD-C1DFE8AC7C33}"/>
    <dgm:cxn modelId="{8E9D858C-EB55-43C0-8726-5879AB6C74BA}" srcId="{E26FAD99-5D39-4F46-947C-AB7CD83DEB2C}" destId="{86E5BA7C-06D7-46DD-A62F-3747F83964DC}" srcOrd="1" destOrd="0" parTransId="{E3BAAE56-FCB3-4E4D-8738-BDD18752E608}" sibTransId="{FE96D239-5A16-4220-BA40-79B89530FDC1}"/>
    <dgm:cxn modelId="{45B7B090-F48A-48F1-9515-CFDE03C10758}" srcId="{E26FAD99-5D39-4F46-947C-AB7CD83DEB2C}" destId="{82521C41-5D6E-4354-90D2-5DC9AA4C614D}" srcOrd="0" destOrd="0" parTransId="{65D551D1-D716-460A-9D27-327CC1D6DFD9}" sibTransId="{EDF9BE9D-974E-4B4B-B9BD-2B92C00AFFDB}"/>
    <dgm:cxn modelId="{A0A01796-9198-49D4-AEDA-29420D96EA41}" type="presOf" srcId="{DC012CF0-B5B3-4079-AE5D-A73D129FD5E6}" destId="{81711C08-5B01-4E80-937D-3DDD621C3264}" srcOrd="0" destOrd="0" presId="urn:microsoft.com/office/officeart/2005/8/layout/process4"/>
    <dgm:cxn modelId="{6D359FA6-9802-4BAD-A7B8-867F4A0128DC}" type="presOf" srcId="{82521C41-5D6E-4354-90D2-5DC9AA4C614D}" destId="{7A54D791-9674-4532-A60B-5529F7E520C5}" srcOrd="1" destOrd="0" presId="urn:microsoft.com/office/officeart/2005/8/layout/process4"/>
    <dgm:cxn modelId="{D71D55AB-1390-4F53-A47A-ED3DA2AB3225}" type="presOf" srcId="{D835DBEC-03D7-4190-B975-15F745B2DEE9}" destId="{46A68DDA-C8BA-4585-B22F-15EE0A67905D}" srcOrd="0" destOrd="0" presId="urn:microsoft.com/office/officeart/2005/8/layout/process4"/>
    <dgm:cxn modelId="{C6DB15B7-217A-420B-B0A7-F80ACE3316EF}" type="presOf" srcId="{86E5BA7C-06D7-46DD-A62F-3747F83964DC}" destId="{52489541-FC58-4ADD-A65C-BAB1B4652942}" srcOrd="0" destOrd="0" presId="urn:microsoft.com/office/officeart/2005/8/layout/process4"/>
    <dgm:cxn modelId="{AB62FBBA-4C73-4E54-81EA-B05BD5B1CEC6}" type="presOf" srcId="{E26FAD99-5D39-4F46-947C-AB7CD83DEB2C}" destId="{89B88EB3-8C68-4176-B028-F0A261A12782}" srcOrd="0" destOrd="0" presId="urn:microsoft.com/office/officeart/2005/8/layout/process4"/>
    <dgm:cxn modelId="{76A088CE-8602-499B-B1F8-B0BE0C934544}" type="presOf" srcId="{82521C41-5D6E-4354-90D2-5DC9AA4C614D}" destId="{52093119-5D1F-44EF-A7C2-E5B284116EB0}" srcOrd="0" destOrd="0" presId="urn:microsoft.com/office/officeart/2005/8/layout/process4"/>
    <dgm:cxn modelId="{B83AEBD2-1238-4793-BD1A-E8264FA1B55D}" srcId="{86E5BA7C-06D7-46DD-A62F-3747F83964DC}" destId="{DC012CF0-B5B3-4079-AE5D-A73D129FD5E6}" srcOrd="0" destOrd="0" parTransId="{5F5CBCC2-DD4D-40B7-811F-4E31F33181B5}" sibTransId="{062AEC3F-59C9-4545-9EE6-F424453A642F}"/>
    <dgm:cxn modelId="{9F5A1C6C-361F-4729-B962-F80FB67B87D5}" type="presParOf" srcId="{89B88EB3-8C68-4176-B028-F0A261A12782}" destId="{65D76C9C-0C3E-47BA-808F-618C3FBF6D89}" srcOrd="0" destOrd="0" presId="urn:microsoft.com/office/officeart/2005/8/layout/process4"/>
    <dgm:cxn modelId="{C14808A5-BE95-4F7B-8F9E-922CA2B3E51D}" type="presParOf" srcId="{65D76C9C-0C3E-47BA-808F-618C3FBF6D89}" destId="{3B3DB8F9-2791-4E4C-AC05-AFD361662924}" srcOrd="0" destOrd="0" presId="urn:microsoft.com/office/officeart/2005/8/layout/process4"/>
    <dgm:cxn modelId="{9D4E32E7-B84D-412E-8AD9-C85E900C2EB0}" type="presParOf" srcId="{65D76C9C-0C3E-47BA-808F-618C3FBF6D89}" destId="{5EAAD5B6-C11F-40EB-B03D-AE754769ABC7}" srcOrd="1" destOrd="0" presId="urn:microsoft.com/office/officeart/2005/8/layout/process4"/>
    <dgm:cxn modelId="{DA768A20-8278-4A24-9469-569D465C8596}" type="presParOf" srcId="{65D76C9C-0C3E-47BA-808F-618C3FBF6D89}" destId="{A63A3ED9-55D1-44C6-81D2-420C1684E0BC}" srcOrd="2" destOrd="0" presId="urn:microsoft.com/office/officeart/2005/8/layout/process4"/>
    <dgm:cxn modelId="{B6A602B4-9D00-4C8B-B110-68C64419672F}" type="presParOf" srcId="{A63A3ED9-55D1-44C6-81D2-420C1684E0BC}" destId="{83740D02-63FB-4FC1-AD8A-27DA1EC1C1E0}" srcOrd="0" destOrd="0" presId="urn:microsoft.com/office/officeart/2005/8/layout/process4"/>
    <dgm:cxn modelId="{4F282431-0007-4BE8-9F93-697731D4C111}" type="presParOf" srcId="{89B88EB3-8C68-4176-B028-F0A261A12782}" destId="{5419BF6E-DFE0-485B-AA9C-620E0B7CA684}" srcOrd="1" destOrd="0" presId="urn:microsoft.com/office/officeart/2005/8/layout/process4"/>
    <dgm:cxn modelId="{31200F6B-3DC7-4A97-A2E1-4FC573E6BA63}" type="presParOf" srcId="{89B88EB3-8C68-4176-B028-F0A261A12782}" destId="{A3BB5979-0F9F-4083-9041-411AF95D63DA}" srcOrd="2" destOrd="0" presId="urn:microsoft.com/office/officeart/2005/8/layout/process4"/>
    <dgm:cxn modelId="{65B996B3-7B4E-463E-90C8-34477CA41EC1}" type="presParOf" srcId="{A3BB5979-0F9F-4083-9041-411AF95D63DA}" destId="{52489541-FC58-4ADD-A65C-BAB1B4652942}" srcOrd="0" destOrd="0" presId="urn:microsoft.com/office/officeart/2005/8/layout/process4"/>
    <dgm:cxn modelId="{A0E9D623-DEB1-4881-957B-7E569844A1A9}" type="presParOf" srcId="{A3BB5979-0F9F-4083-9041-411AF95D63DA}" destId="{5D2C5DE9-55F0-4FD2-B8EE-085D30258F5C}" srcOrd="1" destOrd="0" presId="urn:microsoft.com/office/officeart/2005/8/layout/process4"/>
    <dgm:cxn modelId="{BF1F065E-39F9-4986-9F99-6C8B6FE96F2A}" type="presParOf" srcId="{A3BB5979-0F9F-4083-9041-411AF95D63DA}" destId="{D9076D9D-DEF6-4081-97CC-B6316CE5EC04}" srcOrd="2" destOrd="0" presId="urn:microsoft.com/office/officeart/2005/8/layout/process4"/>
    <dgm:cxn modelId="{616EBE6E-B2A0-4C0C-9737-27121AF9BAAB}" type="presParOf" srcId="{D9076D9D-DEF6-4081-97CC-B6316CE5EC04}" destId="{81711C08-5B01-4E80-937D-3DDD621C3264}" srcOrd="0" destOrd="0" presId="urn:microsoft.com/office/officeart/2005/8/layout/process4"/>
    <dgm:cxn modelId="{2A985762-39E8-4C8E-A607-B4E24CEC2460}" type="presParOf" srcId="{89B88EB3-8C68-4176-B028-F0A261A12782}" destId="{E0011E0B-67AC-45F8-8A2F-9CB1113253A3}" srcOrd="3" destOrd="0" presId="urn:microsoft.com/office/officeart/2005/8/layout/process4"/>
    <dgm:cxn modelId="{482745EE-BE3A-4CEA-8D85-508ACAC881C3}" type="presParOf" srcId="{89B88EB3-8C68-4176-B028-F0A261A12782}" destId="{4ABED5A3-D414-49CB-AE58-A862AC18176D}" srcOrd="4" destOrd="0" presId="urn:microsoft.com/office/officeart/2005/8/layout/process4"/>
    <dgm:cxn modelId="{6F3D8F0C-3F51-4F04-91AB-628CEDAE2B5B}" type="presParOf" srcId="{4ABED5A3-D414-49CB-AE58-A862AC18176D}" destId="{52093119-5D1F-44EF-A7C2-E5B284116EB0}" srcOrd="0" destOrd="0" presId="urn:microsoft.com/office/officeart/2005/8/layout/process4"/>
    <dgm:cxn modelId="{6B0D35A9-D47E-4884-91A5-515105E1D072}" type="presParOf" srcId="{4ABED5A3-D414-49CB-AE58-A862AC18176D}" destId="{7A54D791-9674-4532-A60B-5529F7E520C5}" srcOrd="1" destOrd="0" presId="urn:microsoft.com/office/officeart/2005/8/layout/process4"/>
    <dgm:cxn modelId="{6D708C0A-B133-4036-971A-6E30C65BDBAD}" type="presParOf" srcId="{4ABED5A3-D414-49CB-AE58-A862AC18176D}" destId="{986DC07E-E3E8-40D9-B86D-5F28E790CB20}" srcOrd="2" destOrd="0" presId="urn:microsoft.com/office/officeart/2005/8/layout/process4"/>
    <dgm:cxn modelId="{41A27F8B-6290-4E8D-A84A-B130238E6AE3}" type="presParOf" srcId="{986DC07E-E3E8-40D9-B86D-5F28E790CB20}" destId="{46A68DDA-C8BA-4585-B22F-15EE0A67905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688D0B-2E4B-4374-9F0B-79FE4DAA1AA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D2DF37A6-A94C-4543-9D17-982B54E3D865}">
      <dgm:prSet phldrT="[Texto]"/>
      <dgm:spPr>
        <a:solidFill>
          <a:srgbClr val="C8102C"/>
        </a:solidFill>
        <a:ln>
          <a:solidFill>
            <a:srgbClr val="DC0E14"/>
          </a:solidFill>
        </a:ln>
      </dgm:spPr>
      <dgm:t>
        <a:bodyPr/>
        <a:lstStyle/>
        <a:p>
          <a:pPr algn="l"/>
          <a:r>
            <a:rPr lang="es-CO" dirty="0">
              <a:latin typeface="Garamond"/>
            </a:rPr>
            <a:t>Matriz SDG seguimiento sectorial SDGR-CC lluvias y fenómeno de la niña Circular 010 IDIGER (semanal)</a:t>
          </a:r>
          <a:endParaRPr lang="es-CO" i="1" dirty="0">
            <a:effectLst/>
          </a:endParaRPr>
        </a:p>
      </dgm:t>
    </dgm:pt>
    <dgm:pt modelId="{E52333A1-3497-4426-AC2A-83C4AA6A2ED1}" type="parTrans" cxnId="{83D3BFCC-8DA1-4581-A884-B037B47932A3}">
      <dgm:prSet/>
      <dgm:spPr/>
      <dgm:t>
        <a:bodyPr/>
        <a:lstStyle/>
        <a:p>
          <a:endParaRPr lang="es-CO"/>
        </a:p>
      </dgm:t>
    </dgm:pt>
    <dgm:pt modelId="{338E55C1-4118-47D9-A5F7-BE0ACBC07459}" type="sibTrans" cxnId="{83D3BFCC-8DA1-4581-A884-B037B47932A3}">
      <dgm:prSet/>
      <dgm:spPr>
        <a:ln>
          <a:solidFill>
            <a:srgbClr val="DC0E14"/>
          </a:solidFill>
        </a:ln>
      </dgm:spPr>
      <dgm:t>
        <a:bodyPr/>
        <a:lstStyle/>
        <a:p>
          <a:endParaRPr lang="es-CO"/>
        </a:p>
      </dgm:t>
    </dgm:pt>
    <dgm:pt modelId="{EC16464E-02B9-42EC-8539-D2389DD413C0}">
      <dgm:prSet phldrT="[Texto]"/>
      <dgm:spPr>
        <a:solidFill>
          <a:srgbClr val="C8102C"/>
        </a:solidFill>
        <a:ln>
          <a:solidFill>
            <a:srgbClr val="DC0E14"/>
          </a:solidFill>
        </a:ln>
      </dgm:spPr>
      <dgm:t>
        <a:bodyPr/>
        <a:lstStyle/>
        <a:p>
          <a:pPr algn="l"/>
          <a:r>
            <a:rPr lang="es-MX" dirty="0">
              <a:latin typeface="Garamond"/>
            </a:rPr>
            <a:t>Matriz reporte de actividades de IVG SUGA (semanal - dirección para la gestión policiva)</a:t>
          </a:r>
          <a:endParaRPr lang="es-CO" i="1" dirty="0">
            <a:effectLst/>
          </a:endParaRPr>
        </a:p>
      </dgm:t>
    </dgm:pt>
    <dgm:pt modelId="{11F831BA-8D9A-44C7-9DB1-7D92412AEFCC}" type="parTrans" cxnId="{7199BB68-0CAE-4ED6-80F2-1794060E0CCF}">
      <dgm:prSet/>
      <dgm:spPr/>
      <dgm:t>
        <a:bodyPr/>
        <a:lstStyle/>
        <a:p>
          <a:endParaRPr lang="es-CO"/>
        </a:p>
      </dgm:t>
    </dgm:pt>
    <dgm:pt modelId="{B2EA5528-255C-4058-B7E8-231419EBFE7E}" type="sibTrans" cxnId="{7199BB68-0CAE-4ED6-80F2-1794060E0CCF}">
      <dgm:prSet/>
      <dgm:spPr/>
      <dgm:t>
        <a:bodyPr/>
        <a:lstStyle/>
        <a:p>
          <a:endParaRPr lang="es-CO"/>
        </a:p>
      </dgm:t>
    </dgm:pt>
    <dgm:pt modelId="{260BED90-19CE-40D1-A11A-FF9E36B8EFF5}">
      <dgm:prSet phldrT="[Texto]"/>
      <dgm:spPr>
        <a:solidFill>
          <a:srgbClr val="C8102C"/>
        </a:solidFill>
        <a:ln>
          <a:solidFill>
            <a:srgbClr val="DC0E14"/>
          </a:solidFill>
        </a:ln>
      </dgm:spPr>
      <dgm:t>
        <a:bodyPr/>
        <a:lstStyle/>
        <a:p>
          <a:pPr algn="l"/>
          <a:r>
            <a:rPr lang="es-ES" dirty="0">
              <a:latin typeface="Garamond" panose="02020404030301010803" pitchFamily="18" charset="0"/>
            </a:rPr>
            <a:t>Reporte Gestión del Riesgo y Cambio Climático Local (semanal - </a:t>
          </a:r>
          <a:r>
            <a:rPr lang="es-ES" dirty="0" err="1">
              <a:latin typeface="Garamond" panose="02020404030301010803" pitchFamily="18" charset="0"/>
            </a:rPr>
            <a:t>Idiger</a:t>
          </a:r>
          <a:r>
            <a:rPr lang="es-ES" dirty="0">
              <a:latin typeface="Garamond" panose="02020404030301010803" pitchFamily="18" charset="0"/>
            </a:rPr>
            <a:t>) </a:t>
          </a:r>
          <a:endParaRPr lang="es-CO" i="1" dirty="0">
            <a:effectLst/>
          </a:endParaRPr>
        </a:p>
      </dgm:t>
    </dgm:pt>
    <dgm:pt modelId="{BBB9F87B-8447-455C-8AE0-0AB4F71E3D90}" type="parTrans" cxnId="{26EB1832-E9E7-4651-96D5-FF703BC83C12}">
      <dgm:prSet/>
      <dgm:spPr/>
      <dgm:t>
        <a:bodyPr/>
        <a:lstStyle/>
        <a:p>
          <a:endParaRPr lang="es-CO"/>
        </a:p>
      </dgm:t>
    </dgm:pt>
    <dgm:pt modelId="{31C3E594-EE46-440F-ABD8-B6A3E45BB21E}" type="sibTrans" cxnId="{26EB1832-E9E7-4651-96D5-FF703BC83C12}">
      <dgm:prSet/>
      <dgm:spPr/>
      <dgm:t>
        <a:bodyPr/>
        <a:lstStyle/>
        <a:p>
          <a:endParaRPr lang="es-CO"/>
        </a:p>
      </dgm:t>
    </dgm:pt>
    <dgm:pt modelId="{2313FD72-DBF5-41DC-8F52-827879302EE5}">
      <dgm:prSet phldrT="[Texto]"/>
      <dgm:spPr>
        <a:solidFill>
          <a:srgbClr val="C8102C"/>
        </a:solidFill>
        <a:ln>
          <a:solidFill>
            <a:srgbClr val="DC0E14"/>
          </a:solidFill>
        </a:ln>
      </dgm:spPr>
      <dgm:t>
        <a:bodyPr/>
        <a:lstStyle/>
        <a:p>
          <a:pPr algn="l"/>
          <a:r>
            <a:rPr lang="es-CO" dirty="0">
              <a:latin typeface="Garamond"/>
            </a:rPr>
            <a:t>Seguimiento al Plan de Acción RIESGOS 31-12-2023</a:t>
          </a:r>
          <a:endParaRPr lang="es-CO" i="1" dirty="0">
            <a:effectLst/>
          </a:endParaRPr>
        </a:p>
      </dgm:t>
    </dgm:pt>
    <dgm:pt modelId="{17B14058-507C-4E20-89EA-562CB401C459}" type="parTrans" cxnId="{A8682F27-717C-4858-9108-7AA86C7FF1E2}">
      <dgm:prSet/>
      <dgm:spPr/>
      <dgm:t>
        <a:bodyPr/>
        <a:lstStyle/>
        <a:p>
          <a:endParaRPr lang="es-CO"/>
        </a:p>
      </dgm:t>
    </dgm:pt>
    <dgm:pt modelId="{2EB980FC-485D-425D-BE5E-D96599A3327A}" type="sibTrans" cxnId="{A8682F27-717C-4858-9108-7AA86C7FF1E2}">
      <dgm:prSet/>
      <dgm:spPr/>
      <dgm:t>
        <a:bodyPr/>
        <a:lstStyle/>
        <a:p>
          <a:endParaRPr lang="es-CO"/>
        </a:p>
      </dgm:t>
    </dgm:pt>
    <dgm:pt modelId="{23CA7FAB-8C3A-4789-8616-FE01651E2476}">
      <dgm:prSet phldrT="[Texto]"/>
      <dgm:spPr>
        <a:solidFill>
          <a:srgbClr val="C8102C"/>
        </a:solidFill>
        <a:ln>
          <a:solidFill>
            <a:srgbClr val="DC0E14"/>
          </a:solidFill>
        </a:ln>
      </dgm:spPr>
      <dgm:t>
        <a:bodyPr/>
        <a:lstStyle/>
        <a:p>
          <a:pPr algn="l"/>
          <a:r>
            <a:rPr lang="es-CO" dirty="0">
              <a:latin typeface="Garamond"/>
            </a:rPr>
            <a:t> Monitoreo Niveles cuerpos de agua – IDIGER </a:t>
          </a:r>
          <a:endParaRPr lang="es-CO" i="1" dirty="0">
            <a:effectLst/>
          </a:endParaRPr>
        </a:p>
      </dgm:t>
    </dgm:pt>
    <dgm:pt modelId="{8381BA40-B208-4BBF-80F1-86128044BA0A}" type="parTrans" cxnId="{57160DFD-81A0-4558-9225-B7F30AE2095F}">
      <dgm:prSet/>
      <dgm:spPr/>
      <dgm:t>
        <a:bodyPr/>
        <a:lstStyle/>
        <a:p>
          <a:endParaRPr lang="es-CO"/>
        </a:p>
      </dgm:t>
    </dgm:pt>
    <dgm:pt modelId="{E2A3A93A-EBCC-4AD1-BD22-67BC0627ED64}" type="sibTrans" cxnId="{57160DFD-81A0-4558-9225-B7F30AE2095F}">
      <dgm:prSet/>
      <dgm:spPr/>
      <dgm:t>
        <a:bodyPr/>
        <a:lstStyle/>
        <a:p>
          <a:endParaRPr lang="es-CO"/>
        </a:p>
      </dgm:t>
    </dgm:pt>
    <dgm:pt modelId="{8D15E7E9-DEE2-48EA-8BE9-24D5ABBB00CE}" type="pres">
      <dgm:prSet presAssocID="{25688D0B-2E4B-4374-9F0B-79FE4DAA1AAD}" presName="Name0" presStyleCnt="0">
        <dgm:presLayoutVars>
          <dgm:chMax val="7"/>
          <dgm:chPref val="7"/>
          <dgm:dir/>
        </dgm:presLayoutVars>
      </dgm:prSet>
      <dgm:spPr/>
    </dgm:pt>
    <dgm:pt modelId="{B4EEE565-8315-413B-860F-DB4B7CF0DC32}" type="pres">
      <dgm:prSet presAssocID="{25688D0B-2E4B-4374-9F0B-79FE4DAA1AAD}" presName="Name1" presStyleCnt="0"/>
      <dgm:spPr/>
    </dgm:pt>
    <dgm:pt modelId="{D2E7108E-20B8-4FE9-9056-25710DA26BFA}" type="pres">
      <dgm:prSet presAssocID="{25688D0B-2E4B-4374-9F0B-79FE4DAA1AAD}" presName="cycle" presStyleCnt="0"/>
      <dgm:spPr/>
    </dgm:pt>
    <dgm:pt modelId="{D1C0F665-ACB2-4BBC-9A6B-711E0473A25E}" type="pres">
      <dgm:prSet presAssocID="{25688D0B-2E4B-4374-9F0B-79FE4DAA1AAD}" presName="srcNode" presStyleLbl="node1" presStyleIdx="0" presStyleCnt="5"/>
      <dgm:spPr/>
    </dgm:pt>
    <dgm:pt modelId="{2D492718-9CF5-40E9-BE53-56A76E1A960B}" type="pres">
      <dgm:prSet presAssocID="{25688D0B-2E4B-4374-9F0B-79FE4DAA1AAD}" presName="conn" presStyleLbl="parChTrans1D2" presStyleIdx="0" presStyleCnt="1"/>
      <dgm:spPr/>
    </dgm:pt>
    <dgm:pt modelId="{634A8251-0ECE-4714-BF14-22157A23716F}" type="pres">
      <dgm:prSet presAssocID="{25688D0B-2E4B-4374-9F0B-79FE4DAA1AAD}" presName="extraNode" presStyleLbl="node1" presStyleIdx="0" presStyleCnt="5"/>
      <dgm:spPr/>
    </dgm:pt>
    <dgm:pt modelId="{4493B6B8-6ADF-48C5-BA84-DE586C8B8FB2}" type="pres">
      <dgm:prSet presAssocID="{25688D0B-2E4B-4374-9F0B-79FE4DAA1AAD}" presName="dstNode" presStyleLbl="node1" presStyleIdx="0" presStyleCnt="5"/>
      <dgm:spPr/>
    </dgm:pt>
    <dgm:pt modelId="{CC03B6E4-E9C4-4DAB-8D89-11E61A4668AB}" type="pres">
      <dgm:prSet presAssocID="{D2DF37A6-A94C-4543-9D17-982B54E3D865}" presName="text_1" presStyleLbl="node1" presStyleIdx="0" presStyleCnt="5">
        <dgm:presLayoutVars>
          <dgm:bulletEnabled val="1"/>
        </dgm:presLayoutVars>
      </dgm:prSet>
      <dgm:spPr/>
    </dgm:pt>
    <dgm:pt modelId="{954D48F6-5801-4F6E-ADBB-35869ED39F7A}" type="pres">
      <dgm:prSet presAssocID="{D2DF37A6-A94C-4543-9D17-982B54E3D865}" presName="accent_1" presStyleCnt="0"/>
      <dgm:spPr/>
    </dgm:pt>
    <dgm:pt modelId="{FF0DA9E1-1906-4565-B3AA-13504CFC11E2}" type="pres">
      <dgm:prSet presAssocID="{D2DF37A6-A94C-4543-9D17-982B54E3D865}" presName="accentRepeatNode" presStyleLbl="solidFgAcc1" presStyleIdx="0" presStyleCnt="5"/>
      <dgm:spPr>
        <a:ln>
          <a:solidFill>
            <a:srgbClr val="DC0E14"/>
          </a:solidFill>
        </a:ln>
      </dgm:spPr>
    </dgm:pt>
    <dgm:pt modelId="{EC79ECC7-137D-4B63-B8FA-525D9BAD58B2}" type="pres">
      <dgm:prSet presAssocID="{EC16464E-02B9-42EC-8539-D2389DD413C0}" presName="text_2" presStyleLbl="node1" presStyleIdx="1" presStyleCnt="5">
        <dgm:presLayoutVars>
          <dgm:bulletEnabled val="1"/>
        </dgm:presLayoutVars>
      </dgm:prSet>
      <dgm:spPr/>
    </dgm:pt>
    <dgm:pt modelId="{A028DC34-6231-4F7D-A6E2-8DB4A55DFFD1}" type="pres">
      <dgm:prSet presAssocID="{EC16464E-02B9-42EC-8539-D2389DD413C0}" presName="accent_2" presStyleCnt="0"/>
      <dgm:spPr/>
    </dgm:pt>
    <dgm:pt modelId="{923CD7D3-9F58-4426-9203-159408639C5D}" type="pres">
      <dgm:prSet presAssocID="{EC16464E-02B9-42EC-8539-D2389DD413C0}" presName="accentRepeatNode" presStyleLbl="solidFgAcc1" presStyleIdx="1" presStyleCnt="5"/>
      <dgm:spPr>
        <a:ln>
          <a:solidFill>
            <a:srgbClr val="DC0E14"/>
          </a:solidFill>
        </a:ln>
      </dgm:spPr>
    </dgm:pt>
    <dgm:pt modelId="{82F170A9-687A-495E-B6E5-9E9216C77926}" type="pres">
      <dgm:prSet presAssocID="{260BED90-19CE-40D1-A11A-FF9E36B8EFF5}" presName="text_3" presStyleLbl="node1" presStyleIdx="2" presStyleCnt="5">
        <dgm:presLayoutVars>
          <dgm:bulletEnabled val="1"/>
        </dgm:presLayoutVars>
      </dgm:prSet>
      <dgm:spPr/>
    </dgm:pt>
    <dgm:pt modelId="{DB1CBF44-06C8-4F22-9EC1-34395693ABF1}" type="pres">
      <dgm:prSet presAssocID="{260BED90-19CE-40D1-A11A-FF9E36B8EFF5}" presName="accent_3" presStyleCnt="0"/>
      <dgm:spPr/>
    </dgm:pt>
    <dgm:pt modelId="{8A5A72EC-C335-4B84-B32C-D91B9CA5F22E}" type="pres">
      <dgm:prSet presAssocID="{260BED90-19CE-40D1-A11A-FF9E36B8EFF5}" presName="accentRepeatNode" presStyleLbl="solidFgAcc1" presStyleIdx="2" presStyleCnt="5"/>
      <dgm:spPr>
        <a:ln>
          <a:solidFill>
            <a:srgbClr val="DC0E14"/>
          </a:solidFill>
        </a:ln>
      </dgm:spPr>
    </dgm:pt>
    <dgm:pt modelId="{5F4F1DAF-F127-4269-9FBA-799ABF229300}" type="pres">
      <dgm:prSet presAssocID="{2313FD72-DBF5-41DC-8F52-827879302EE5}" presName="text_4" presStyleLbl="node1" presStyleIdx="3" presStyleCnt="5">
        <dgm:presLayoutVars>
          <dgm:bulletEnabled val="1"/>
        </dgm:presLayoutVars>
      </dgm:prSet>
      <dgm:spPr/>
    </dgm:pt>
    <dgm:pt modelId="{F7738756-2EF5-4337-B457-54A89C609EC4}" type="pres">
      <dgm:prSet presAssocID="{2313FD72-DBF5-41DC-8F52-827879302EE5}" presName="accent_4" presStyleCnt="0"/>
      <dgm:spPr/>
    </dgm:pt>
    <dgm:pt modelId="{FAFE2F76-F4B6-4815-827B-9512DAD10397}" type="pres">
      <dgm:prSet presAssocID="{2313FD72-DBF5-41DC-8F52-827879302EE5}" presName="accentRepeatNode" presStyleLbl="solidFgAcc1" presStyleIdx="3" presStyleCnt="5"/>
      <dgm:spPr>
        <a:ln>
          <a:solidFill>
            <a:srgbClr val="DC0E14"/>
          </a:solidFill>
        </a:ln>
      </dgm:spPr>
    </dgm:pt>
    <dgm:pt modelId="{31683DA1-423B-4C9B-8CE5-C608196EC909}" type="pres">
      <dgm:prSet presAssocID="{23CA7FAB-8C3A-4789-8616-FE01651E2476}" presName="text_5" presStyleLbl="node1" presStyleIdx="4" presStyleCnt="5">
        <dgm:presLayoutVars>
          <dgm:bulletEnabled val="1"/>
        </dgm:presLayoutVars>
      </dgm:prSet>
      <dgm:spPr/>
    </dgm:pt>
    <dgm:pt modelId="{8BF65188-1CAD-46CF-83A0-7282B58CB692}" type="pres">
      <dgm:prSet presAssocID="{23CA7FAB-8C3A-4789-8616-FE01651E2476}" presName="accent_5" presStyleCnt="0"/>
      <dgm:spPr/>
    </dgm:pt>
    <dgm:pt modelId="{302DCFD3-9495-4365-B070-EAF9102B246B}" type="pres">
      <dgm:prSet presAssocID="{23CA7FAB-8C3A-4789-8616-FE01651E2476}" presName="accentRepeatNode" presStyleLbl="solidFgAcc1" presStyleIdx="4" presStyleCnt="5"/>
      <dgm:spPr>
        <a:ln>
          <a:solidFill>
            <a:srgbClr val="C8102C"/>
          </a:solidFill>
        </a:ln>
      </dgm:spPr>
    </dgm:pt>
  </dgm:ptLst>
  <dgm:cxnLst>
    <dgm:cxn modelId="{A8682F27-717C-4858-9108-7AA86C7FF1E2}" srcId="{25688D0B-2E4B-4374-9F0B-79FE4DAA1AAD}" destId="{2313FD72-DBF5-41DC-8F52-827879302EE5}" srcOrd="3" destOrd="0" parTransId="{17B14058-507C-4E20-89EA-562CB401C459}" sibTransId="{2EB980FC-485D-425D-BE5E-D96599A3327A}"/>
    <dgm:cxn modelId="{26EB1832-E9E7-4651-96D5-FF703BC83C12}" srcId="{25688D0B-2E4B-4374-9F0B-79FE4DAA1AAD}" destId="{260BED90-19CE-40D1-A11A-FF9E36B8EFF5}" srcOrd="2" destOrd="0" parTransId="{BBB9F87B-8447-455C-8AE0-0AB4F71E3D90}" sibTransId="{31C3E594-EE46-440F-ABD8-B6A3E45BB21E}"/>
    <dgm:cxn modelId="{471C0734-4287-4965-876D-958C6E852851}" type="presOf" srcId="{260BED90-19CE-40D1-A11A-FF9E36B8EFF5}" destId="{82F170A9-687A-495E-B6E5-9E9216C77926}" srcOrd="0" destOrd="0" presId="urn:microsoft.com/office/officeart/2008/layout/VerticalCurvedList"/>
    <dgm:cxn modelId="{12FED65D-DBF3-4DC8-B0C7-1CAD9ABDEFE6}" type="presOf" srcId="{D2DF37A6-A94C-4543-9D17-982B54E3D865}" destId="{CC03B6E4-E9C4-4DAB-8D89-11E61A4668AB}" srcOrd="0" destOrd="0" presId="urn:microsoft.com/office/officeart/2008/layout/VerticalCurvedList"/>
    <dgm:cxn modelId="{7199BB68-0CAE-4ED6-80F2-1794060E0CCF}" srcId="{25688D0B-2E4B-4374-9F0B-79FE4DAA1AAD}" destId="{EC16464E-02B9-42EC-8539-D2389DD413C0}" srcOrd="1" destOrd="0" parTransId="{11F831BA-8D9A-44C7-9DB1-7D92412AEFCC}" sibTransId="{B2EA5528-255C-4058-B7E8-231419EBFE7E}"/>
    <dgm:cxn modelId="{73FAA280-C045-4937-A317-E3DEE2A5D346}" type="presOf" srcId="{23CA7FAB-8C3A-4789-8616-FE01651E2476}" destId="{31683DA1-423B-4C9B-8CE5-C608196EC909}" srcOrd="0" destOrd="0" presId="urn:microsoft.com/office/officeart/2008/layout/VerticalCurvedList"/>
    <dgm:cxn modelId="{7CE71788-75ED-4DD6-A7AC-1900C860C8F1}" type="presOf" srcId="{2313FD72-DBF5-41DC-8F52-827879302EE5}" destId="{5F4F1DAF-F127-4269-9FBA-799ABF229300}" srcOrd="0" destOrd="0" presId="urn:microsoft.com/office/officeart/2008/layout/VerticalCurvedList"/>
    <dgm:cxn modelId="{83D3BFCC-8DA1-4581-A884-B037B47932A3}" srcId="{25688D0B-2E4B-4374-9F0B-79FE4DAA1AAD}" destId="{D2DF37A6-A94C-4543-9D17-982B54E3D865}" srcOrd="0" destOrd="0" parTransId="{E52333A1-3497-4426-AC2A-83C4AA6A2ED1}" sibTransId="{338E55C1-4118-47D9-A5F7-BE0ACBC07459}"/>
    <dgm:cxn modelId="{07D43CEA-EDEE-4B78-9F8E-F9095AF797FB}" type="presOf" srcId="{EC16464E-02B9-42EC-8539-D2389DD413C0}" destId="{EC79ECC7-137D-4B63-B8FA-525D9BAD58B2}" srcOrd="0" destOrd="0" presId="urn:microsoft.com/office/officeart/2008/layout/VerticalCurvedList"/>
    <dgm:cxn modelId="{4E5EFBF6-96AE-4030-934E-CAD4D13C3D8F}" type="presOf" srcId="{338E55C1-4118-47D9-A5F7-BE0ACBC07459}" destId="{2D492718-9CF5-40E9-BE53-56A76E1A960B}" srcOrd="0" destOrd="0" presId="urn:microsoft.com/office/officeart/2008/layout/VerticalCurvedList"/>
    <dgm:cxn modelId="{02A448F7-CF70-482A-8C58-67112A0CE367}" type="presOf" srcId="{25688D0B-2E4B-4374-9F0B-79FE4DAA1AAD}" destId="{8D15E7E9-DEE2-48EA-8BE9-24D5ABBB00CE}" srcOrd="0" destOrd="0" presId="urn:microsoft.com/office/officeart/2008/layout/VerticalCurvedList"/>
    <dgm:cxn modelId="{57160DFD-81A0-4558-9225-B7F30AE2095F}" srcId="{25688D0B-2E4B-4374-9F0B-79FE4DAA1AAD}" destId="{23CA7FAB-8C3A-4789-8616-FE01651E2476}" srcOrd="4" destOrd="0" parTransId="{8381BA40-B208-4BBF-80F1-86128044BA0A}" sibTransId="{E2A3A93A-EBCC-4AD1-BD22-67BC0627ED64}"/>
    <dgm:cxn modelId="{BA11EF4F-12B5-4F1E-903E-62B224DD6A1B}" type="presParOf" srcId="{8D15E7E9-DEE2-48EA-8BE9-24D5ABBB00CE}" destId="{B4EEE565-8315-413B-860F-DB4B7CF0DC32}" srcOrd="0" destOrd="0" presId="urn:microsoft.com/office/officeart/2008/layout/VerticalCurvedList"/>
    <dgm:cxn modelId="{25536A9F-E57C-4D7D-B0A3-23FF95FCCA1F}" type="presParOf" srcId="{B4EEE565-8315-413B-860F-DB4B7CF0DC32}" destId="{D2E7108E-20B8-4FE9-9056-25710DA26BFA}" srcOrd="0" destOrd="0" presId="urn:microsoft.com/office/officeart/2008/layout/VerticalCurvedList"/>
    <dgm:cxn modelId="{8C36F741-31BA-479E-AA97-724A93CC68E7}" type="presParOf" srcId="{D2E7108E-20B8-4FE9-9056-25710DA26BFA}" destId="{D1C0F665-ACB2-4BBC-9A6B-711E0473A25E}" srcOrd="0" destOrd="0" presId="urn:microsoft.com/office/officeart/2008/layout/VerticalCurvedList"/>
    <dgm:cxn modelId="{9631CD70-3E8A-4BB8-BD2B-46131A68CE48}" type="presParOf" srcId="{D2E7108E-20B8-4FE9-9056-25710DA26BFA}" destId="{2D492718-9CF5-40E9-BE53-56A76E1A960B}" srcOrd="1" destOrd="0" presId="urn:microsoft.com/office/officeart/2008/layout/VerticalCurvedList"/>
    <dgm:cxn modelId="{86567255-781D-4049-BC4E-22DDC4B1FA94}" type="presParOf" srcId="{D2E7108E-20B8-4FE9-9056-25710DA26BFA}" destId="{634A8251-0ECE-4714-BF14-22157A23716F}" srcOrd="2" destOrd="0" presId="urn:microsoft.com/office/officeart/2008/layout/VerticalCurvedList"/>
    <dgm:cxn modelId="{D6A98CC4-20B0-4861-932D-EBF0DAC59E8B}" type="presParOf" srcId="{D2E7108E-20B8-4FE9-9056-25710DA26BFA}" destId="{4493B6B8-6ADF-48C5-BA84-DE586C8B8FB2}" srcOrd="3" destOrd="0" presId="urn:microsoft.com/office/officeart/2008/layout/VerticalCurvedList"/>
    <dgm:cxn modelId="{4D2ECDF8-A044-4BAF-8655-F6A1DA781C81}" type="presParOf" srcId="{B4EEE565-8315-413B-860F-DB4B7CF0DC32}" destId="{CC03B6E4-E9C4-4DAB-8D89-11E61A4668AB}" srcOrd="1" destOrd="0" presId="urn:microsoft.com/office/officeart/2008/layout/VerticalCurvedList"/>
    <dgm:cxn modelId="{20A0414C-E395-4AFC-AAF9-8221D1AE32DE}" type="presParOf" srcId="{B4EEE565-8315-413B-860F-DB4B7CF0DC32}" destId="{954D48F6-5801-4F6E-ADBB-35869ED39F7A}" srcOrd="2" destOrd="0" presId="urn:microsoft.com/office/officeart/2008/layout/VerticalCurvedList"/>
    <dgm:cxn modelId="{897FD641-FF8F-4BE9-9D6F-ABBECECF5F86}" type="presParOf" srcId="{954D48F6-5801-4F6E-ADBB-35869ED39F7A}" destId="{FF0DA9E1-1906-4565-B3AA-13504CFC11E2}" srcOrd="0" destOrd="0" presId="urn:microsoft.com/office/officeart/2008/layout/VerticalCurvedList"/>
    <dgm:cxn modelId="{FD7AAF91-DBB7-409D-8B66-FE9253280236}" type="presParOf" srcId="{B4EEE565-8315-413B-860F-DB4B7CF0DC32}" destId="{EC79ECC7-137D-4B63-B8FA-525D9BAD58B2}" srcOrd="3" destOrd="0" presId="urn:microsoft.com/office/officeart/2008/layout/VerticalCurvedList"/>
    <dgm:cxn modelId="{A8D96F84-26EF-4F2E-833E-34B3984F7911}" type="presParOf" srcId="{B4EEE565-8315-413B-860F-DB4B7CF0DC32}" destId="{A028DC34-6231-4F7D-A6E2-8DB4A55DFFD1}" srcOrd="4" destOrd="0" presId="urn:microsoft.com/office/officeart/2008/layout/VerticalCurvedList"/>
    <dgm:cxn modelId="{0497EE47-17E0-48BD-8D08-32A3C35927D2}" type="presParOf" srcId="{A028DC34-6231-4F7D-A6E2-8DB4A55DFFD1}" destId="{923CD7D3-9F58-4426-9203-159408639C5D}" srcOrd="0" destOrd="0" presId="urn:microsoft.com/office/officeart/2008/layout/VerticalCurvedList"/>
    <dgm:cxn modelId="{B62E887B-FC1F-4E8C-BFFE-203A032C7FC0}" type="presParOf" srcId="{B4EEE565-8315-413B-860F-DB4B7CF0DC32}" destId="{82F170A9-687A-495E-B6E5-9E9216C77926}" srcOrd="5" destOrd="0" presId="urn:microsoft.com/office/officeart/2008/layout/VerticalCurvedList"/>
    <dgm:cxn modelId="{11F21863-75BE-4F1E-A948-A808F14B676E}" type="presParOf" srcId="{B4EEE565-8315-413B-860F-DB4B7CF0DC32}" destId="{DB1CBF44-06C8-4F22-9EC1-34395693ABF1}" srcOrd="6" destOrd="0" presId="urn:microsoft.com/office/officeart/2008/layout/VerticalCurvedList"/>
    <dgm:cxn modelId="{0450C7B5-D2AA-4665-8752-A1F4D7499887}" type="presParOf" srcId="{DB1CBF44-06C8-4F22-9EC1-34395693ABF1}" destId="{8A5A72EC-C335-4B84-B32C-D91B9CA5F22E}" srcOrd="0" destOrd="0" presId="urn:microsoft.com/office/officeart/2008/layout/VerticalCurvedList"/>
    <dgm:cxn modelId="{F45A6E83-6E98-443C-83D8-8D84DE8F9217}" type="presParOf" srcId="{B4EEE565-8315-413B-860F-DB4B7CF0DC32}" destId="{5F4F1DAF-F127-4269-9FBA-799ABF229300}" srcOrd="7" destOrd="0" presId="urn:microsoft.com/office/officeart/2008/layout/VerticalCurvedList"/>
    <dgm:cxn modelId="{722DE28A-A639-44E5-9AAE-FFE7329984F6}" type="presParOf" srcId="{B4EEE565-8315-413B-860F-DB4B7CF0DC32}" destId="{F7738756-2EF5-4337-B457-54A89C609EC4}" srcOrd="8" destOrd="0" presId="urn:microsoft.com/office/officeart/2008/layout/VerticalCurvedList"/>
    <dgm:cxn modelId="{8FC1F821-1F06-4CA6-8032-330F200E69BC}" type="presParOf" srcId="{F7738756-2EF5-4337-B457-54A89C609EC4}" destId="{FAFE2F76-F4B6-4815-827B-9512DAD10397}" srcOrd="0" destOrd="0" presId="urn:microsoft.com/office/officeart/2008/layout/VerticalCurvedList"/>
    <dgm:cxn modelId="{4DE93F3F-6B2A-466C-89AB-EDCD624E5E7D}" type="presParOf" srcId="{B4EEE565-8315-413B-860F-DB4B7CF0DC32}" destId="{31683DA1-423B-4C9B-8CE5-C608196EC909}" srcOrd="9" destOrd="0" presId="urn:microsoft.com/office/officeart/2008/layout/VerticalCurvedList"/>
    <dgm:cxn modelId="{9EBB1F66-2D98-43F8-B32E-419077E0FBF6}" type="presParOf" srcId="{B4EEE565-8315-413B-860F-DB4B7CF0DC32}" destId="{8BF65188-1CAD-46CF-83A0-7282B58CB692}" srcOrd="10" destOrd="0" presId="urn:microsoft.com/office/officeart/2008/layout/VerticalCurvedList"/>
    <dgm:cxn modelId="{882A177C-E14B-49E5-815B-B644F7118EFB}" type="presParOf" srcId="{8BF65188-1CAD-46CF-83A0-7282B58CB692}" destId="{302DCFD3-9495-4365-B070-EAF9102B246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AD5B6-C11F-40EB-B03D-AE754769ABC7}">
      <dsp:nvSpPr>
        <dsp:cNvPr id="0" name=""/>
        <dsp:cNvSpPr/>
      </dsp:nvSpPr>
      <dsp:spPr>
        <a:xfrm>
          <a:off x="0" y="4310219"/>
          <a:ext cx="10450284" cy="1439993"/>
        </a:xfrm>
        <a:prstGeom prst="rect">
          <a:avLst/>
        </a:prstGeom>
        <a:solidFill>
          <a:srgbClr val="C8102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Parágrafo del Artículo 47</a:t>
          </a:r>
        </a:p>
      </dsp:txBody>
      <dsp:txXfrm>
        <a:off x="0" y="4310219"/>
        <a:ext cx="10450284" cy="777596"/>
      </dsp:txXfrm>
    </dsp:sp>
    <dsp:sp modelId="{83740D02-63FB-4FC1-AD8A-27DA1EC1C1E0}">
      <dsp:nvSpPr>
        <dsp:cNvPr id="0" name=""/>
        <dsp:cNvSpPr/>
      </dsp:nvSpPr>
      <dsp:spPr>
        <a:xfrm>
          <a:off x="0" y="4910628"/>
          <a:ext cx="10450284" cy="85002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solidFill>
                <a:schemeClr val="bg1"/>
              </a:solidFill>
            </a:rPr>
            <a:t>Todo propietario a quien se le niegue la entrega de copia de acta, podrá acudir en reclamación ante el Alcalde Municipal o Distrital o su delegado, quien a su vez ordenará la entrega de la copia solicitada so pena de sanción de carácter policivo</a:t>
          </a:r>
          <a:endParaRPr lang="es-CO" sz="1400" kern="1200" dirty="0">
            <a:solidFill>
              <a:schemeClr val="bg1"/>
            </a:solidFill>
          </a:endParaRPr>
        </a:p>
      </dsp:txBody>
      <dsp:txXfrm>
        <a:off x="0" y="4910628"/>
        <a:ext cx="10450284" cy="850022"/>
      </dsp:txXfrm>
    </dsp:sp>
    <dsp:sp modelId="{5D2C5DE9-55F0-4FD2-B8EE-085D30258F5C}">
      <dsp:nvSpPr>
        <dsp:cNvPr id="0" name=""/>
        <dsp:cNvSpPr/>
      </dsp:nvSpPr>
      <dsp:spPr>
        <a:xfrm rot="10800000">
          <a:off x="0" y="2145935"/>
          <a:ext cx="10450284" cy="2184215"/>
        </a:xfrm>
        <a:prstGeom prst="upArrowCallout">
          <a:avLst/>
        </a:prstGeom>
        <a:solidFill>
          <a:srgbClr val="C8102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Artículo 8, Ley 675 de 2001</a:t>
          </a:r>
          <a:endParaRPr lang="es-CO" sz="2000" b="1" kern="1200" dirty="0"/>
        </a:p>
      </dsp:txBody>
      <dsp:txXfrm rot="-10800000">
        <a:off x="0" y="2145935"/>
        <a:ext cx="10450284" cy="766659"/>
      </dsp:txXfrm>
    </dsp:sp>
    <dsp:sp modelId="{81711C08-5B01-4E80-937D-3DDD621C3264}">
      <dsp:nvSpPr>
        <dsp:cNvPr id="0" name=""/>
        <dsp:cNvSpPr/>
      </dsp:nvSpPr>
      <dsp:spPr>
        <a:xfrm>
          <a:off x="0" y="2742460"/>
          <a:ext cx="10450284" cy="8247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400" kern="1200" dirty="0">
              <a:solidFill>
                <a:schemeClr val="bg1"/>
              </a:solidFill>
            </a:rPr>
            <a:t>La inscripción y posterior certificación sobre la existencia y representación legal de las personas jurídicas a las que alude esta ley, corresponde al Alcalde Municipal o Distrital del lugar de ubicación del edificio o conjunto, o a la persona o entidad en quien este delegue esta facultad.</a:t>
          </a:r>
          <a:endParaRPr lang="es-CO" sz="1400" kern="1200" dirty="0">
            <a:solidFill>
              <a:schemeClr val="bg1"/>
            </a:solidFill>
          </a:endParaRPr>
        </a:p>
      </dsp:txBody>
      <dsp:txXfrm>
        <a:off x="0" y="2742460"/>
        <a:ext cx="10450284" cy="824707"/>
      </dsp:txXfrm>
    </dsp:sp>
    <dsp:sp modelId="{7A54D791-9674-4532-A60B-5529F7E520C5}">
      <dsp:nvSpPr>
        <dsp:cNvPr id="0" name=""/>
        <dsp:cNvSpPr/>
      </dsp:nvSpPr>
      <dsp:spPr>
        <a:xfrm rot="10800000">
          <a:off x="0" y="7457"/>
          <a:ext cx="10450284" cy="2174239"/>
        </a:xfrm>
        <a:prstGeom prst="upArrowCallout">
          <a:avLst/>
        </a:prstGeom>
        <a:solidFill>
          <a:srgbClr val="C8102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Ley 675 de 2001</a:t>
          </a:r>
        </a:p>
      </dsp:txBody>
      <dsp:txXfrm rot="-10800000">
        <a:off x="0" y="7457"/>
        <a:ext cx="10450284" cy="763158"/>
      </dsp:txXfrm>
    </dsp:sp>
    <dsp:sp modelId="{46A68DDA-C8BA-4585-B22F-15EE0A67905D}">
      <dsp:nvSpPr>
        <dsp:cNvPr id="0" name=""/>
        <dsp:cNvSpPr/>
      </dsp:nvSpPr>
      <dsp:spPr>
        <a:xfrm>
          <a:off x="0" y="502575"/>
          <a:ext cx="10450284" cy="9091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400" i="1" u="none" kern="1200" dirty="0">
              <a:solidFill>
                <a:schemeClr val="bg1"/>
              </a:solidFill>
            </a:rPr>
            <a:t>“Por medio del cual se expide el régimen de propiedad horizontal”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400" kern="1200" dirty="0">
              <a:solidFill>
                <a:schemeClr val="bg1"/>
              </a:solidFill>
            </a:rPr>
            <a:t>La Alcaldía Local de Tunjuelito en lo que tiene que ver con temas de propiedad horizontal solo se encuentra facultada para ejercer dos funciones.</a:t>
          </a:r>
          <a:endParaRPr lang="es-CO" sz="1400" kern="1200" dirty="0">
            <a:solidFill>
              <a:schemeClr val="bg1"/>
            </a:solidFill>
          </a:endParaRPr>
        </a:p>
      </dsp:txBody>
      <dsp:txXfrm>
        <a:off x="0" y="502575"/>
        <a:ext cx="10450284" cy="9091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92718-9CF5-40E9-BE53-56A76E1A960B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03B6E4-E9C4-4DAB-8D89-11E61A4668AB}">
      <dsp:nvSpPr>
        <dsp:cNvPr id="0" name=""/>
        <dsp:cNvSpPr/>
      </dsp:nvSpPr>
      <dsp:spPr>
        <a:xfrm>
          <a:off x="509717" y="338558"/>
          <a:ext cx="9205636" cy="677550"/>
        </a:xfrm>
        <a:prstGeom prst="rect">
          <a:avLst/>
        </a:prstGeom>
        <a:solidFill>
          <a:srgbClr val="C8102C"/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Garamond"/>
            </a:rPr>
            <a:t>Matriz SDG seguimiento sectorial SDGR-CC lluvias y fenómeno de la niña Circular 010 IDIGER (semanal)</a:t>
          </a:r>
          <a:endParaRPr lang="es-CO" sz="2000" i="1" kern="1200" dirty="0">
            <a:effectLst/>
          </a:endParaRPr>
        </a:p>
      </dsp:txBody>
      <dsp:txXfrm>
        <a:off x="509717" y="338558"/>
        <a:ext cx="9205636" cy="677550"/>
      </dsp:txXfrm>
    </dsp:sp>
    <dsp:sp modelId="{FF0DA9E1-1906-4565-B3AA-13504CFC11E2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79ECC7-137D-4B63-B8FA-525D9BAD58B2}">
      <dsp:nvSpPr>
        <dsp:cNvPr id="0" name=""/>
        <dsp:cNvSpPr/>
      </dsp:nvSpPr>
      <dsp:spPr>
        <a:xfrm>
          <a:off x="995230" y="1354558"/>
          <a:ext cx="8720123" cy="677550"/>
        </a:xfrm>
        <a:prstGeom prst="rect">
          <a:avLst/>
        </a:prstGeom>
        <a:solidFill>
          <a:srgbClr val="C8102C"/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latin typeface="Garamond"/>
            </a:rPr>
            <a:t>Matriz reporte de actividades de IVG SUGA (semanal - dirección para la gestión policiva)</a:t>
          </a:r>
          <a:endParaRPr lang="es-CO" sz="2000" i="1" kern="1200" dirty="0">
            <a:effectLst/>
          </a:endParaRPr>
        </a:p>
      </dsp:txBody>
      <dsp:txXfrm>
        <a:off x="995230" y="1354558"/>
        <a:ext cx="8720123" cy="677550"/>
      </dsp:txXfrm>
    </dsp:sp>
    <dsp:sp modelId="{923CD7D3-9F58-4426-9203-159408639C5D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170A9-687A-495E-B6E5-9E9216C77926}">
      <dsp:nvSpPr>
        <dsp:cNvPr id="0" name=""/>
        <dsp:cNvSpPr/>
      </dsp:nvSpPr>
      <dsp:spPr>
        <a:xfrm>
          <a:off x="1144243" y="2370558"/>
          <a:ext cx="8571110" cy="677550"/>
        </a:xfrm>
        <a:prstGeom prst="rect">
          <a:avLst/>
        </a:prstGeom>
        <a:solidFill>
          <a:srgbClr val="C8102C"/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Garamond" panose="02020404030301010803" pitchFamily="18" charset="0"/>
            </a:rPr>
            <a:t>Reporte Gestión del Riesgo y Cambio Climático Local (semanal - </a:t>
          </a:r>
          <a:r>
            <a:rPr lang="es-ES" sz="2000" kern="1200" dirty="0" err="1">
              <a:latin typeface="Garamond" panose="02020404030301010803" pitchFamily="18" charset="0"/>
            </a:rPr>
            <a:t>Idiger</a:t>
          </a:r>
          <a:r>
            <a:rPr lang="es-ES" sz="2000" kern="1200" dirty="0">
              <a:latin typeface="Garamond" panose="02020404030301010803" pitchFamily="18" charset="0"/>
            </a:rPr>
            <a:t>) </a:t>
          </a:r>
          <a:endParaRPr lang="es-CO" sz="2000" i="1" kern="1200" dirty="0">
            <a:effectLst/>
          </a:endParaRPr>
        </a:p>
      </dsp:txBody>
      <dsp:txXfrm>
        <a:off x="1144243" y="2370558"/>
        <a:ext cx="8571110" cy="677550"/>
      </dsp:txXfrm>
    </dsp:sp>
    <dsp:sp modelId="{8A5A72EC-C335-4B84-B32C-D91B9CA5F22E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F1DAF-F127-4269-9FBA-799ABF229300}">
      <dsp:nvSpPr>
        <dsp:cNvPr id="0" name=""/>
        <dsp:cNvSpPr/>
      </dsp:nvSpPr>
      <dsp:spPr>
        <a:xfrm>
          <a:off x="995230" y="3386558"/>
          <a:ext cx="8720123" cy="677550"/>
        </a:xfrm>
        <a:prstGeom prst="rect">
          <a:avLst/>
        </a:prstGeom>
        <a:solidFill>
          <a:srgbClr val="C8102C"/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Garamond"/>
            </a:rPr>
            <a:t>Seguimiento al Plan de Acción RIESGOS 31-12-2023</a:t>
          </a:r>
          <a:endParaRPr lang="es-CO" sz="2000" i="1" kern="1200" dirty="0">
            <a:effectLst/>
          </a:endParaRPr>
        </a:p>
      </dsp:txBody>
      <dsp:txXfrm>
        <a:off x="995230" y="3386558"/>
        <a:ext cx="8720123" cy="677550"/>
      </dsp:txXfrm>
    </dsp:sp>
    <dsp:sp modelId="{FAFE2F76-F4B6-4815-827B-9512DAD10397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683DA1-423B-4C9B-8CE5-C608196EC909}">
      <dsp:nvSpPr>
        <dsp:cNvPr id="0" name=""/>
        <dsp:cNvSpPr/>
      </dsp:nvSpPr>
      <dsp:spPr>
        <a:xfrm>
          <a:off x="509717" y="4402558"/>
          <a:ext cx="9205636" cy="677550"/>
        </a:xfrm>
        <a:prstGeom prst="rect">
          <a:avLst/>
        </a:prstGeom>
        <a:solidFill>
          <a:srgbClr val="C8102C"/>
        </a:solidFill>
        <a:ln w="12700" cap="flat" cmpd="sng" algn="ctr">
          <a:solidFill>
            <a:srgbClr val="DC0E1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Garamond"/>
            </a:rPr>
            <a:t> Monitoreo Niveles cuerpos de agua – IDIGER </a:t>
          </a:r>
          <a:endParaRPr lang="es-CO" sz="2000" i="1" kern="1200" dirty="0">
            <a:effectLst/>
          </a:endParaRPr>
        </a:p>
      </dsp:txBody>
      <dsp:txXfrm>
        <a:off x="509717" y="4402558"/>
        <a:ext cx="9205636" cy="677550"/>
      </dsp:txXfrm>
    </dsp:sp>
    <dsp:sp modelId="{302DCFD3-9495-4365-B070-EAF9102B246B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8102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8627C86-0A06-4AFA-8619-4771DB488B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5E16A4-9F40-442F-BB9F-5DB89B117B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978BB-17AB-49B9-831D-E0A226C1140D}" type="datetimeFigureOut">
              <a:rPr lang="es-ES" smtClean="0"/>
              <a:t>18/01/2025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979291C-8864-4C7E-9BE1-CEDDECE51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830B5-FE2A-42D4-930A-4CC171CE8A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516F7-CC4C-4572-9A13-9CBD1F476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6330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7C793-600A-4516-927F-947C954D8023}" type="datetimeFigureOut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dirty="0"/>
              <a:t>Editar estilos de texto del patrón</a:t>
            </a:r>
          </a:p>
          <a:p>
            <a:pPr lvl="1"/>
            <a:r>
              <a:rPr lang="es-ES" noProof="0" dirty="0"/>
              <a:t>Segundo nivel</a:t>
            </a:r>
          </a:p>
          <a:p>
            <a:pPr lvl="2"/>
            <a:r>
              <a:rPr lang="es-ES" noProof="0" dirty="0"/>
              <a:t>Tercer nivel</a:t>
            </a:r>
          </a:p>
          <a:p>
            <a:pPr lvl="3"/>
            <a:r>
              <a:rPr lang="es-ES" noProof="0" dirty="0"/>
              <a:t>Cuarto nivel</a:t>
            </a:r>
          </a:p>
          <a:p>
            <a:pPr lvl="4"/>
            <a:r>
              <a:rPr lang="es-ES" noProof="0" dirty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8D66D-B8C4-4C71-AFDB-4F8602FE9580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162065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7034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0354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0665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696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32824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9066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1932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9971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77454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17440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624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44497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66589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6924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70965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96480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6664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4642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11487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09405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2534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3860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12768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901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9321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5931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1045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4126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1560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5761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ángulo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ángulo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ángulo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upo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Conector recto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</a:p>
        </p:txBody>
      </p:sp>
      <p:sp>
        <p:nvSpPr>
          <p:cNvPr id="20" name="Marcador de posición de fecha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7610C9F1-60D2-4D1C-B89C-9F9966ED900D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21" name="Marcador de posición de pie de página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22" name="Marcador de posición de número de diapositiva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DE404415-8C3B-4357-9F1F-F89AF8F0CE05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986A27CE-E4FF-4E4C-90C6-74D29C6C5B05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 sz="1800"/>
            </a:lvl1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DED689D8-1390-447D-BE19-F6D5EEF5492B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ángulo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ángulo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ángulo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upo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Conector recto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563624" y="4682062"/>
            <a:ext cx="9070848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9364C9D6-9F1A-453E-A424-93F2690E71F9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 hasCustomPrompt="1"/>
          </p:nvPr>
        </p:nvSpPr>
        <p:spPr>
          <a:xfrm>
            <a:off x="106680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 hasCustomPrompt="1"/>
          </p:nvPr>
        </p:nvSpPr>
        <p:spPr>
          <a:xfrm>
            <a:off x="637032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84544BF3-413D-4595-9F8C-D91E7937F37D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06984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 hasCustomPrompt="1"/>
          </p:nvPr>
        </p:nvSpPr>
        <p:spPr>
          <a:xfrm>
            <a:off x="1069848" y="2755898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37336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 hasCustomPrompt="1"/>
          </p:nvPr>
        </p:nvSpPr>
        <p:spPr>
          <a:xfrm>
            <a:off x="6373368" y="2756581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57D6BF9E-7CF2-4B2B-9DB2-5A2AB03E41C9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9D8B4B4F-F042-47DC-829C-166835A561CC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D53C2E1D-7BAD-4EB1-AF16-7910ABF5B599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ángulo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ángulo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>
          <a:xfrm>
            <a:off x="790575" y="704850"/>
            <a:ext cx="7562850" cy="51435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296400" y="2286000"/>
            <a:ext cx="2430780" cy="35052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DA921DE-2EA3-4C3D-8AF3-9E6B3697C994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 rtlCol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11" name="Rectángulo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ángulo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rtlCol="0"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296400" y="2286000"/>
            <a:ext cx="2432304" cy="3502152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5AA60543-E69F-4E28-B8F5-FF924A50D477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ángulo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CEABC672-13F0-4EAD-8EF0-47AAAAD40C0C}" type="datetime1">
              <a:rPr lang="es-ES" noProof="0" smtClean="0"/>
              <a:t>18/01/2025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obiernobogota-my.sharepoint.com/:x:/g/personal/samuel_chaparro_gobiernobogota_gov_co/EQy6cjs73BBBmsrS3NyES2gBC9hmJxpouttUo5dSgeW_pw?e=xnOH9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b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obiernobogota-my.sharepoint.com/:x:/g/personal/samuel_chaparro_gobiernobogota_gov_co/ETlGemMiwqxFopUGWxPW16oB7uNc668M3WsCrjw7NHX_fA?e=GQ4S9a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8.png"/><Relationship Id="rId10" Type="http://schemas.openxmlformats.org/officeDocument/2006/relationships/diagramQuickStyle" Target="../diagrams/quickStyle1.xml"/><Relationship Id="rId4" Type="http://schemas.openxmlformats.org/officeDocument/2006/relationships/hyperlink" Target="https://www.publicdomainpictures.net/es/view-image.php?image=102146&amp;picture=fondo-verde-musgo" TargetMode="External"/><Relationship Id="rId9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www.publicdomainpictures.net/es/view-image.php?image=102146&amp;picture=fondo-verde-musgo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www.publicdomainpictures.net/es/view-image.php?image=102146&amp;picture=fondo-verde-musgo" TargetMode="External"/><Relationship Id="rId9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8.png"/><Relationship Id="rId10" Type="http://schemas.openxmlformats.org/officeDocument/2006/relationships/diagramQuickStyle" Target="../diagrams/quickStyle2.xml"/><Relationship Id="rId4" Type="http://schemas.openxmlformats.org/officeDocument/2006/relationships/hyperlink" Target="https://www.publicdomainpictures.net/es/view-image.php?image=102146&amp;picture=fondo-verde-musgo" TargetMode="External"/><Relationship Id="rId9" Type="http://schemas.openxmlformats.org/officeDocument/2006/relationships/diagramLayout" Target="../diagrams/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www.publicdomainpictures.net/es/view-image.php?image=102146&amp;picture=fondo-verde-musgo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www.publicdomainpictures.net/es/view-image.php?image=102146&amp;picture=fondo-verde-musgo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www.publicdomainpictures.net/es/view-image.php?image=102146&amp;picture=fondo-verde-musgo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86316A79-2AD2-44F3-8149-85E1A1733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3336" y="77809"/>
            <a:ext cx="6750736" cy="1496817"/>
          </a:xfrm>
        </p:spPr>
        <p:txBody>
          <a:bodyPr rtlCol="0">
            <a:normAutofit/>
          </a:bodyPr>
          <a:lstStyle/>
          <a:p>
            <a:r>
              <a:rPr lang="es-E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ÁREA DE GESTIÓN POLICIVA JURÍDICA</a:t>
            </a: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05440" y="4446588"/>
            <a:ext cx="3238829" cy="14968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3000"/>
              </a:lnSpc>
              <a:spcBef>
                <a:spcPct val="0"/>
              </a:spcBef>
            </a:pPr>
            <a:r>
              <a:rPr lang="es-ES" sz="3200" b="1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DICIEMBRE, 2024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5F35F61-E3B2-484A-86AE-303DE79188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35625" y="5283933"/>
            <a:ext cx="1088448" cy="12573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ED5E6E54-AFE1-4A86-AAEC-AB76CDCC2215}"/>
              </a:ext>
            </a:extLst>
          </p:cNvPr>
          <p:cNvSpPr txBox="1">
            <a:spLocks/>
          </p:cNvSpPr>
          <p:nvPr/>
        </p:nvSpPr>
        <p:spPr>
          <a:xfrm>
            <a:off x="6095998" y="2163585"/>
            <a:ext cx="6057711" cy="1694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>
              <a:lnSpc>
                <a:spcPct val="83000"/>
              </a:lnSpc>
              <a:spcBef>
                <a:spcPct val="0"/>
              </a:spcBef>
              <a:buNone/>
              <a:defRPr lang="en-US" sz="3600" b="1" cap="none" spc="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s-ES" sz="3200" dirty="0"/>
              <a:t>INFORME DE GESTIÓN</a:t>
            </a:r>
          </a:p>
          <a:p>
            <a:r>
              <a:rPr lang="es-ES" sz="3200" dirty="0"/>
              <a:t>2021 - 2024</a:t>
            </a:r>
          </a:p>
        </p:txBody>
      </p:sp>
    </p:spTree>
    <p:extLst>
      <p:ext uri="{BB962C8B-B14F-4D97-AF65-F5344CB8AC3E}">
        <p14:creationId xmlns:p14="http://schemas.microsoft.com/office/powerpoint/2010/main" val="755769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293299"/>
            <a:ext cx="3757793" cy="6357668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TOTAL </a:t>
            </a:r>
            <a:r>
              <a:rPr lang="es-ES" sz="3200" b="1" dirty="0">
                <a:solidFill>
                  <a:srgbClr val="FFFFFF"/>
                </a:solidFill>
              </a:rPr>
              <a:t>179</a:t>
            </a: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2021: </a:t>
            </a:r>
            <a:r>
              <a:rPr lang="es-ES" sz="3200" b="1" dirty="0">
                <a:solidFill>
                  <a:srgbClr val="FFFFFF"/>
                </a:solidFill>
              </a:rPr>
              <a:t>11</a:t>
            </a:r>
            <a:br>
              <a:rPr lang="es-ES" sz="2400" b="1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2022: </a:t>
            </a:r>
            <a:r>
              <a:rPr lang="es-ES" sz="3200" b="1" dirty="0">
                <a:solidFill>
                  <a:srgbClr val="FFFFFF"/>
                </a:solidFill>
              </a:rPr>
              <a:t>69</a:t>
            </a:r>
            <a:br>
              <a:rPr lang="es-ES" sz="2400" b="1" dirty="0">
                <a:solidFill>
                  <a:srgbClr val="FFFFFF"/>
                </a:solidFill>
              </a:rPr>
            </a:br>
            <a:r>
              <a:rPr lang="es-ES" sz="1800" dirty="0">
                <a:solidFill>
                  <a:srgbClr val="FFFFFF"/>
                </a:solidFill>
              </a:rPr>
              <a:t>Bajo el Decreto 042-2022</a:t>
            </a:r>
            <a:br>
              <a:rPr lang="es-ES" sz="2400" b="1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2023: </a:t>
            </a:r>
            <a:r>
              <a:rPr lang="es-ES" sz="3200" b="1" dirty="0">
                <a:solidFill>
                  <a:srgbClr val="FFFFFF"/>
                </a:solidFill>
              </a:rPr>
              <a:t>74</a:t>
            </a:r>
            <a:br>
              <a:rPr lang="es-ES" sz="2400" b="1" dirty="0">
                <a:solidFill>
                  <a:srgbClr val="FFFFFF"/>
                </a:solidFill>
              </a:rPr>
            </a:br>
            <a:r>
              <a:rPr lang="es-ES" sz="1800" dirty="0">
                <a:solidFill>
                  <a:srgbClr val="FFFFFF"/>
                </a:solidFill>
              </a:rPr>
              <a:t>B</a:t>
            </a:r>
            <a:r>
              <a:rPr kumimoji="0" lang="es-ES" sz="1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ajo el Decreto 042-2022</a:t>
            </a: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2024: </a:t>
            </a:r>
            <a:r>
              <a:rPr lang="es-ES" sz="3200" b="1" dirty="0">
                <a:solidFill>
                  <a:srgbClr val="FFFFFF"/>
                </a:solidFill>
              </a:rPr>
              <a:t>25</a:t>
            </a:r>
            <a:endParaRPr lang="es-ES" sz="2400" b="1" dirty="0">
              <a:solidFill>
                <a:srgbClr val="FFFFFF"/>
              </a:solidFill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71196C7-983E-3089-1E43-1091894568F0}"/>
              </a:ext>
            </a:extLst>
          </p:cNvPr>
          <p:cNvSpPr txBox="1">
            <a:spLocks/>
          </p:cNvSpPr>
          <p:nvPr/>
        </p:nvSpPr>
        <p:spPr>
          <a:xfrm>
            <a:off x="4375117" y="223404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tabLst>
                <a:tab pos="4119563" algn="l"/>
              </a:tabLst>
            </a:pPr>
            <a:r>
              <a:rPr lang="es-E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Actuaciones archivadas 2021 – 2024 a la fecha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0BDB5ED-3AF6-56E6-C4BC-9DE36E371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1546" y="1398401"/>
            <a:ext cx="6624802" cy="450206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230F31D-5588-4AB6-4440-39263BE6813C}"/>
              </a:ext>
            </a:extLst>
          </p:cNvPr>
          <p:cNvSpPr txBox="1"/>
          <p:nvPr/>
        </p:nvSpPr>
        <p:spPr>
          <a:xfrm>
            <a:off x="4754535" y="5900468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</a:rPr>
              <a:t>Fuente: Aplicativo SIACTUA y Base de inventario AGPJ</a:t>
            </a:r>
          </a:p>
        </p:txBody>
      </p:sp>
    </p:spTree>
    <p:extLst>
      <p:ext uri="{BB962C8B-B14F-4D97-AF65-F5344CB8AC3E}">
        <p14:creationId xmlns:p14="http://schemas.microsoft.com/office/powerpoint/2010/main" val="3286984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4FDADFB4-BF80-484D-89BA-CC0CFE6C0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0569" y="1994035"/>
            <a:ext cx="9070848" cy="3362969"/>
          </a:xfrm>
        </p:spPr>
        <p:txBody>
          <a:bodyPr>
            <a:normAutofit/>
          </a:bodyPr>
          <a:lstStyle/>
          <a:p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De acuerdo con las cifras presentadas de actuaciones administrativas activas (</a:t>
            </a:r>
            <a:r>
              <a:rPr lang="es-ES" sz="28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113</a:t>
            </a:r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 y archivadas de forma definitiva (</a:t>
            </a:r>
            <a:r>
              <a:rPr lang="es-ES" sz="28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179</a:t>
            </a:r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 por el área de gestión policiva jurídica. Se establece que la administración actual (2021 - 2024), recibió un total de </a:t>
            </a:r>
            <a:r>
              <a:rPr lang="es-ES" sz="28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292 </a:t>
            </a:r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actuaciones administrativas.</a:t>
            </a:r>
          </a:p>
          <a:p>
            <a:r>
              <a:rPr lang="es-ES" sz="28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Se ejecutó el 61,3% de las actuaciones administrativas recibidas. Resta ejecutar el 38,7%</a:t>
            </a:r>
          </a:p>
        </p:txBody>
      </p:sp>
    </p:spTree>
    <p:extLst>
      <p:ext uri="{BB962C8B-B14F-4D97-AF65-F5344CB8AC3E}">
        <p14:creationId xmlns:p14="http://schemas.microsoft.com/office/powerpoint/2010/main" val="2237287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4FDADFB4-BF80-484D-89BA-CC0CFE6C0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0569" y="2302278"/>
            <a:ext cx="9070848" cy="2607970"/>
          </a:xfrm>
        </p:spPr>
        <p:txBody>
          <a:bodyPr>
            <a:normAutofit/>
          </a:bodyPr>
          <a:lstStyle/>
          <a:p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Se hace entrega de drive “Base Inventario Entrega a Archivo”, el cual ha sido el elemento en donde se ha llevado el control de las actuaciones administrativas:</a:t>
            </a:r>
          </a:p>
          <a:p>
            <a:endParaRPr lang="es-ES" sz="2800" dirty="0">
              <a:solidFill>
                <a:schemeClr val="tx1"/>
              </a:solidFill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CO" altLang="es-CO" sz="2800" dirty="0">
                <a:solidFill>
                  <a:schemeClr val="tx1"/>
                </a:solidFill>
                <a:latin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INVENTARIO ENTREGA A ARCHIVO (1) - Copia.xlsx</a:t>
            </a:r>
            <a:endParaRPr lang="es-CO" altLang="es-CO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s-ES" sz="2800" b="1" dirty="0">
              <a:solidFill>
                <a:schemeClr val="tx1"/>
              </a:solidFill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4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DESPACHOS COMISORIOS</a:t>
            </a:r>
          </a:p>
        </p:txBody>
      </p:sp>
    </p:spTree>
    <p:extLst>
      <p:ext uri="{BB962C8B-B14F-4D97-AF65-F5344CB8AC3E}">
        <p14:creationId xmlns:p14="http://schemas.microsoft.com/office/powerpoint/2010/main" val="823003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370937"/>
            <a:ext cx="3757793" cy="6133380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Total Despachos Comisorios desde 2021 a noviembre 2024</a:t>
            </a:r>
            <a:br>
              <a:rPr lang="es-ES" sz="2000" dirty="0">
                <a:solidFill>
                  <a:srgbClr val="FFFFFF"/>
                </a:solidFill>
              </a:rPr>
            </a:br>
            <a:br>
              <a:rPr lang="es-ES" sz="20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2021: </a:t>
            </a:r>
            <a:r>
              <a:rPr lang="es-ES" sz="3600" b="1" dirty="0">
                <a:solidFill>
                  <a:srgbClr val="FFFFFF"/>
                </a:solidFill>
              </a:rPr>
              <a:t>224</a:t>
            </a:r>
            <a:br>
              <a:rPr lang="es-ES" sz="2800" b="1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2022: </a:t>
            </a:r>
            <a:r>
              <a:rPr lang="es-ES" sz="3600" b="1" dirty="0">
                <a:solidFill>
                  <a:srgbClr val="FFFFFF"/>
                </a:solidFill>
              </a:rPr>
              <a:t>173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2023: </a:t>
            </a:r>
            <a:r>
              <a:rPr lang="es-ES" sz="3600" b="1" dirty="0">
                <a:solidFill>
                  <a:srgbClr val="FFFFFF"/>
                </a:solidFill>
              </a:rPr>
              <a:t>190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2024: </a:t>
            </a:r>
            <a:r>
              <a:rPr lang="es-ES" sz="3600" b="1" dirty="0">
                <a:solidFill>
                  <a:srgbClr val="FFFFFF"/>
                </a:solidFill>
              </a:rPr>
              <a:t>187</a:t>
            </a:r>
            <a:br>
              <a:rPr lang="es-ES" sz="2000" b="1" dirty="0">
                <a:solidFill>
                  <a:srgbClr val="FFFFFF"/>
                </a:solidFill>
              </a:rPr>
            </a:br>
            <a:r>
              <a:rPr lang="es-ES" sz="2000" b="1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61AAC52-AA79-91B9-61DC-9FD3BF498F4A}"/>
              </a:ext>
            </a:extLst>
          </p:cNvPr>
          <p:cNvSpPr txBox="1"/>
          <p:nvPr/>
        </p:nvSpPr>
        <p:spPr>
          <a:xfrm>
            <a:off x="4847106" y="5845367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/>
              <a:t>Fuente: Base de Operativos IVC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2FA4C96-7692-F48C-54D1-48AAD489A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966" y="812819"/>
            <a:ext cx="7673810" cy="470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00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INSPECCIÓN, VIGILANCIA Y CONTROL</a:t>
            </a:r>
          </a:p>
        </p:txBody>
      </p:sp>
    </p:spTree>
    <p:extLst>
      <p:ext uri="{BB962C8B-B14F-4D97-AF65-F5344CB8AC3E}">
        <p14:creationId xmlns:p14="http://schemas.microsoft.com/office/powerpoint/2010/main" val="313902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370937"/>
            <a:ext cx="3757793" cy="5843599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Desde 2021 a noviembre 2024</a:t>
            </a:r>
            <a:br>
              <a:rPr lang="es-ES" sz="3200" dirty="0">
                <a:solidFill>
                  <a:srgbClr val="FFFFFF"/>
                </a:solidFill>
              </a:rPr>
            </a:br>
            <a:br>
              <a:rPr lang="es-ES" sz="3200" dirty="0">
                <a:solidFill>
                  <a:srgbClr val="FFFFFF"/>
                </a:solidFill>
              </a:rPr>
            </a:br>
            <a:r>
              <a:rPr lang="es-ES" sz="3200" dirty="0">
                <a:solidFill>
                  <a:srgbClr val="FFFFFF"/>
                </a:solidFill>
              </a:rPr>
              <a:t>Total operativos         IVC</a:t>
            </a:r>
            <a:r>
              <a:rPr lang="es-ES" sz="3200" b="1" dirty="0">
                <a:solidFill>
                  <a:srgbClr val="FFFFFF"/>
                </a:solidFill>
              </a:rPr>
              <a:t> </a:t>
            </a:r>
            <a:r>
              <a:rPr lang="es-ES" sz="4000" b="1" dirty="0">
                <a:solidFill>
                  <a:srgbClr val="FFFFFF"/>
                </a:solidFill>
              </a:rPr>
              <a:t>991</a:t>
            </a:r>
            <a:br>
              <a:rPr lang="es-ES" sz="3200" b="1" dirty="0">
                <a:solidFill>
                  <a:srgbClr val="FFFFFF"/>
                </a:solidFill>
              </a:rPr>
            </a:br>
            <a:r>
              <a:rPr lang="es-ES" sz="4000" b="1" dirty="0">
                <a:solidFill>
                  <a:srgbClr val="FFFFFF"/>
                </a:solidFill>
              </a:rPr>
              <a:t> </a:t>
            </a:r>
            <a:endParaRPr lang="es-ES" sz="3200" b="1" dirty="0">
              <a:solidFill>
                <a:srgbClr val="FFFFFF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61AAC52-AA79-91B9-61DC-9FD3BF498F4A}"/>
              </a:ext>
            </a:extLst>
          </p:cNvPr>
          <p:cNvSpPr txBox="1"/>
          <p:nvPr/>
        </p:nvSpPr>
        <p:spPr>
          <a:xfrm>
            <a:off x="4847106" y="5845367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/>
              <a:t>Fuente: Base de Operativos IVC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DCD0DBD-B785-DAAA-A331-D0F2875828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989" y="820805"/>
            <a:ext cx="7366756" cy="492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98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AB763E74-B111-4F0A-990A-DC546EDB6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9261977-BEC4-4705-BB60-C4C0C74711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sp useBgFill="1">
        <p:nvSpPr>
          <p:cNvPr id="15" name="Rectángulo 14">
            <a:extLst>
              <a:ext uri="{FF2B5EF4-FFF2-40B4-BE49-F238E27FC236}">
                <a16:creationId xmlns:a16="http://schemas.microsoft.com/office/drawing/2014/main" id="{E61F1EFE-E608-4FCB-8DBB-12FA3AC1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43" y="643464"/>
            <a:ext cx="6909336" cy="557107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 useBgFill="1">
        <p:nvSpPr>
          <p:cNvPr id="17" name="Rectángulo 16">
            <a:extLst>
              <a:ext uri="{FF2B5EF4-FFF2-40B4-BE49-F238E27FC236}">
                <a16:creationId xmlns:a16="http://schemas.microsoft.com/office/drawing/2014/main" id="{4C7DD595-7EA3-45FF-B181-2B606353F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071" y="809244"/>
            <a:ext cx="6583680" cy="5239512"/>
          </a:xfrm>
          <a:prstGeom prst="rect">
            <a:avLst/>
          </a:prstGeom>
          <a:ln w="6350" cap="sq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848B10FE-6408-43F6-9A62-B98F2DB0FF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66971" y="-1"/>
            <a:ext cx="4025029" cy="6858000"/>
          </a:xfrm>
          <a:prstGeom prst="rect">
            <a:avLst/>
          </a:prstGeom>
          <a:blipFill dpi="0" rotWithShape="1">
            <a:blip r:embed="rId3">
              <a:alphaModFix amt="1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370937"/>
            <a:ext cx="3757793" cy="5843599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Desde 2021 a noviembre 2024</a:t>
            </a:r>
            <a:br>
              <a:rPr lang="es-ES" sz="3200" dirty="0">
                <a:solidFill>
                  <a:srgbClr val="FFFFFF"/>
                </a:solidFill>
              </a:rPr>
            </a:br>
            <a:br>
              <a:rPr lang="es-ES" sz="3200" dirty="0">
                <a:solidFill>
                  <a:srgbClr val="FFFFFF"/>
                </a:solidFill>
              </a:rPr>
            </a:br>
            <a:r>
              <a:rPr lang="es-ES" sz="3200" dirty="0">
                <a:solidFill>
                  <a:srgbClr val="FFFFFF"/>
                </a:solidFill>
              </a:rPr>
              <a:t>Total operativos         IVC</a:t>
            </a:r>
            <a:r>
              <a:rPr lang="es-ES" sz="3200" b="1" dirty="0">
                <a:solidFill>
                  <a:srgbClr val="FFFFFF"/>
                </a:solidFill>
              </a:rPr>
              <a:t> </a:t>
            </a:r>
            <a:r>
              <a:rPr lang="es-ES" sz="4000" b="1" dirty="0">
                <a:solidFill>
                  <a:srgbClr val="FFFFFF"/>
                </a:solidFill>
              </a:rPr>
              <a:t>991</a:t>
            </a:r>
            <a:br>
              <a:rPr lang="es-ES" sz="3200" b="1" dirty="0">
                <a:solidFill>
                  <a:srgbClr val="FFFFFF"/>
                </a:solidFill>
              </a:rPr>
            </a:br>
            <a:r>
              <a:rPr lang="es-ES" sz="4000" b="1" dirty="0">
                <a:solidFill>
                  <a:srgbClr val="FFFFFF"/>
                </a:solidFill>
              </a:rPr>
              <a:t> </a:t>
            </a:r>
            <a:endParaRPr lang="es-ES" sz="3200" b="1" dirty="0">
              <a:solidFill>
                <a:srgbClr val="FFFFFF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61AAC52-AA79-91B9-61DC-9FD3BF498F4A}"/>
              </a:ext>
            </a:extLst>
          </p:cNvPr>
          <p:cNvSpPr txBox="1"/>
          <p:nvPr/>
        </p:nvSpPr>
        <p:spPr>
          <a:xfrm>
            <a:off x="4736327" y="5447899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/>
              <a:t>Fuente: Base de Operativos IVC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99493D8-9B16-40C7-852D-379169D11A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327" y="1010005"/>
            <a:ext cx="6431890" cy="430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72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9" name="Título 1">
            <a:extLst>
              <a:ext uri="{FF2B5EF4-FFF2-40B4-BE49-F238E27FC236}">
                <a16:creationId xmlns:a16="http://schemas.microsoft.com/office/drawing/2014/main" id="{4E166CAE-8DD9-E84C-9B67-ACA7BEB42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370937"/>
            <a:ext cx="3757793" cy="5843599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Desde 2021 a noviembre 2024</a:t>
            </a:r>
            <a:br>
              <a:rPr lang="es-ES" sz="3200" dirty="0">
                <a:solidFill>
                  <a:srgbClr val="FFFFFF"/>
                </a:solidFill>
              </a:rPr>
            </a:br>
            <a:br>
              <a:rPr lang="es-ES" sz="32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Total establecimientos de comercio visitados en operativos IVC</a:t>
            </a:r>
            <a:r>
              <a:rPr lang="es-ES" sz="2400" b="1" dirty="0">
                <a:solidFill>
                  <a:srgbClr val="FFFFFF"/>
                </a:solidFill>
              </a:rPr>
              <a:t> </a:t>
            </a:r>
            <a:r>
              <a:rPr lang="es-ES" sz="3200" b="1" dirty="0">
                <a:solidFill>
                  <a:srgbClr val="FFFFFF"/>
                </a:solidFill>
              </a:rPr>
              <a:t>2939</a:t>
            </a:r>
            <a:br>
              <a:rPr lang="es-ES" sz="4000" b="1" dirty="0">
                <a:solidFill>
                  <a:srgbClr val="FFFFFF"/>
                </a:solidFill>
              </a:rPr>
            </a:br>
            <a:endParaRPr lang="es-ES" sz="3200" b="1" dirty="0">
              <a:solidFill>
                <a:srgbClr val="FFFFFF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6422F95-4D47-5EFA-3F44-461B56FE92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0548" y="745406"/>
            <a:ext cx="7767193" cy="503429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B931AF3-46DD-7F40-F27E-43F2C2755319}"/>
              </a:ext>
            </a:extLst>
          </p:cNvPr>
          <p:cNvSpPr txBox="1"/>
          <p:nvPr/>
        </p:nvSpPr>
        <p:spPr>
          <a:xfrm>
            <a:off x="4847106" y="5845367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Fuente: Base de Operativos IVC</a:t>
            </a:r>
          </a:p>
        </p:txBody>
      </p:sp>
    </p:spTree>
    <p:extLst>
      <p:ext uri="{BB962C8B-B14F-4D97-AF65-F5344CB8AC3E}">
        <p14:creationId xmlns:p14="http://schemas.microsoft.com/office/powerpoint/2010/main" val="712707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215661"/>
            <a:ext cx="3757793" cy="6418052"/>
          </a:xfrm>
        </p:spPr>
        <p:txBody>
          <a:bodyPr rtlCol="0">
            <a:normAutofit/>
          </a:bodyPr>
          <a:lstStyle/>
          <a:p>
            <a:pPr algn="ctr" rtl="0"/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Desde 2021 a noviembre 2024</a:t>
            </a:r>
            <a:b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</a:br>
            <a:b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</a:br>
            <a:r>
              <a:rPr lang="es-ES" sz="2000" dirty="0">
                <a:solidFill>
                  <a:srgbClr val="FFFFFF"/>
                </a:solidFill>
              </a:rPr>
              <a:t>Medidas realizadas en los establecimientos de comercio durante operativos de IVC:</a:t>
            </a: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Sensibilización: </a:t>
            </a:r>
            <a:r>
              <a:rPr lang="es-ES" sz="2800" b="1" dirty="0">
                <a:solidFill>
                  <a:srgbClr val="FFFFFF"/>
                </a:solidFill>
              </a:rPr>
              <a:t>2448</a:t>
            </a: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Cierres preventivos: </a:t>
            </a:r>
            <a:r>
              <a:rPr lang="es-ES" sz="2800" b="1" dirty="0">
                <a:solidFill>
                  <a:srgbClr val="FFFFFF"/>
                </a:solidFill>
              </a:rPr>
              <a:t>203</a:t>
            </a:r>
            <a:br>
              <a:rPr lang="es-ES" sz="2400" dirty="0">
                <a:solidFill>
                  <a:srgbClr val="FFFFFF"/>
                </a:solidFill>
              </a:rPr>
            </a:b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Correctivos: </a:t>
            </a:r>
            <a:r>
              <a:rPr lang="es-ES" sz="2800" b="1" dirty="0">
                <a:solidFill>
                  <a:srgbClr val="FFFFFF"/>
                </a:solidFill>
              </a:rPr>
              <a:t>288</a:t>
            </a:r>
            <a:br>
              <a:rPr lang="es-ES" sz="2400" dirty="0">
                <a:solidFill>
                  <a:srgbClr val="FFFFFF"/>
                </a:solidFill>
              </a:rPr>
            </a:br>
            <a:endParaRPr lang="es-ES" sz="3200" dirty="0">
              <a:solidFill>
                <a:srgbClr val="FFFFFF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67C5D35-4779-88AE-CBBF-038ABFC5D444}"/>
              </a:ext>
            </a:extLst>
          </p:cNvPr>
          <p:cNvSpPr txBox="1"/>
          <p:nvPr/>
        </p:nvSpPr>
        <p:spPr>
          <a:xfrm>
            <a:off x="4703523" y="5860183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Fuente: Base de Operativos IVC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724AED-F1A0-49D4-8270-0795D0464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0329" y="652505"/>
            <a:ext cx="6462017" cy="508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24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kumimoji="0" lang="es-ES" sz="4000" b="1" i="0" u="none" strike="noStrike" kern="1200" cap="all" spc="-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Personal del área</a:t>
            </a:r>
            <a:endParaRPr lang="es-ES" sz="4400" b="1" dirty="0"/>
          </a:p>
        </p:txBody>
      </p:sp>
    </p:spTree>
    <p:extLst>
      <p:ext uri="{BB962C8B-B14F-4D97-AF65-F5344CB8AC3E}">
        <p14:creationId xmlns:p14="http://schemas.microsoft.com/office/powerpoint/2010/main" val="4001701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9" name="Título 1">
            <a:extLst>
              <a:ext uri="{FF2B5EF4-FFF2-40B4-BE49-F238E27FC236}">
                <a16:creationId xmlns:a16="http://schemas.microsoft.com/office/drawing/2014/main" id="{4E166CAE-8DD9-E84C-9B67-ACA7BEB42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4892"/>
            <a:ext cx="3757793" cy="5843599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Desde 2021 a noviembre 2024</a:t>
            </a:r>
            <a:br>
              <a:rPr lang="es-ES" sz="2400" b="1" dirty="0">
                <a:solidFill>
                  <a:srgbClr val="FFFFFF"/>
                </a:solidFill>
              </a:rPr>
            </a:br>
            <a:r>
              <a:rPr lang="es-ES" sz="2400" b="1" dirty="0">
                <a:solidFill>
                  <a:srgbClr val="FFFFFF"/>
                </a:solidFill>
              </a:rPr>
              <a:t> </a:t>
            </a:r>
            <a:br>
              <a:rPr lang="es-ES" sz="2400" b="1" dirty="0">
                <a:solidFill>
                  <a:srgbClr val="FFFFFF"/>
                </a:solidFill>
              </a:rPr>
            </a:br>
            <a:br>
              <a:rPr lang="es-ES" sz="2400" b="1" dirty="0">
                <a:solidFill>
                  <a:srgbClr val="FFFFFF"/>
                </a:solidFill>
              </a:rPr>
            </a:br>
            <a:br>
              <a:rPr lang="es-ES" sz="2400" b="1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Medidas realizadas en los establecimientos de comercio durante operativos de IVC</a:t>
            </a:r>
            <a:br>
              <a:rPr lang="es-ES" sz="2400" dirty="0">
                <a:solidFill>
                  <a:srgbClr val="FFFFFF"/>
                </a:solidFill>
              </a:rPr>
            </a:br>
            <a:r>
              <a:rPr lang="es-ES" sz="3200" b="1" dirty="0">
                <a:solidFill>
                  <a:srgbClr val="FFFFFF"/>
                </a:solidFill>
              </a:rPr>
              <a:t>2939</a:t>
            </a:r>
            <a:endParaRPr lang="es-ES" sz="2400" b="1" dirty="0">
              <a:solidFill>
                <a:srgbClr val="FFFFFF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E35B181-4DCB-5759-A8B2-F18880A809FF}"/>
              </a:ext>
            </a:extLst>
          </p:cNvPr>
          <p:cNvSpPr txBox="1"/>
          <p:nvPr/>
        </p:nvSpPr>
        <p:spPr>
          <a:xfrm>
            <a:off x="4847106" y="5845367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Fuente: Base de Operativos IVC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E1EBDAE-D828-3A4A-DD6A-956B00075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653" y="1025567"/>
            <a:ext cx="7793068" cy="466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27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400" dirty="0">
                <a:solidFill>
                  <a:srgbClr val="FFFFFF"/>
                </a:solidFill>
              </a:rPr>
              <a:t>TOTAL</a:t>
            </a:r>
            <a:r>
              <a:rPr lang="es-ES" sz="4000" b="1" dirty="0">
                <a:solidFill>
                  <a:srgbClr val="FFFFFF"/>
                </a:solidFill>
              </a:rPr>
              <a:t> 57808 </a:t>
            </a:r>
            <a:r>
              <a:rPr lang="es-ES" sz="2400" dirty="0">
                <a:solidFill>
                  <a:srgbClr val="FFFFFF"/>
                </a:solidFill>
              </a:rPr>
              <a:t>metros cuadrados recuperados</a:t>
            </a:r>
            <a:br>
              <a:rPr lang="es-ES" sz="4000" b="1" dirty="0">
                <a:solidFill>
                  <a:srgbClr val="FFFFFF"/>
                </a:solidFill>
              </a:rPr>
            </a:br>
            <a:r>
              <a:rPr lang="es-ES" sz="4000" b="1" dirty="0">
                <a:solidFill>
                  <a:srgbClr val="FFFFFF"/>
                </a:solidFill>
              </a:rPr>
              <a:t> </a:t>
            </a:r>
            <a:br>
              <a:rPr lang="es-ES" sz="4000" b="1" dirty="0">
                <a:solidFill>
                  <a:srgbClr val="FFFFFF"/>
                </a:solidFill>
              </a:rPr>
            </a:br>
            <a:r>
              <a:rPr lang="es-ES" sz="2400" dirty="0">
                <a:solidFill>
                  <a:srgbClr val="FFFFFF"/>
                </a:solidFill>
              </a:rPr>
              <a:t>2024 a espera de metraje cuadrado recuperado certificado por DADEP</a:t>
            </a:r>
            <a:endParaRPr lang="es-ES" sz="3200" dirty="0">
              <a:solidFill>
                <a:srgbClr val="FFFFFF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EAD2477-95C3-7557-B4AB-273709EEC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1752" y="505235"/>
            <a:ext cx="7471140" cy="532622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530F0DF-915B-D8CE-3D2D-DAA320A70632}"/>
              </a:ext>
            </a:extLst>
          </p:cNvPr>
          <p:cNvSpPr txBox="1"/>
          <p:nvPr/>
        </p:nvSpPr>
        <p:spPr>
          <a:xfrm>
            <a:off x="4847106" y="5845367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Fuente: Datos reportados por DADEP</a:t>
            </a:r>
          </a:p>
        </p:txBody>
      </p:sp>
    </p:spTree>
    <p:extLst>
      <p:ext uri="{BB962C8B-B14F-4D97-AF65-F5344CB8AC3E}">
        <p14:creationId xmlns:p14="http://schemas.microsoft.com/office/powerpoint/2010/main" val="468194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4FDADFB4-BF80-484D-89BA-CC0CFE6C0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0569" y="2302278"/>
            <a:ext cx="9070848" cy="2607970"/>
          </a:xfrm>
        </p:spPr>
        <p:txBody>
          <a:bodyPr>
            <a:normAutofit/>
          </a:bodyPr>
          <a:lstStyle/>
          <a:p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Se hace entrega de drive “Base Operativos IVC”, el cual ha sido el elemento en donde se ha llevado el control de los operativos IVC realizados:</a:t>
            </a:r>
          </a:p>
          <a:p>
            <a:endParaRPr lang="es-ES" sz="2800" dirty="0">
              <a:solidFill>
                <a:schemeClr val="tx1"/>
              </a:solidFill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CO" altLang="es-CO" sz="2800" dirty="0">
                <a:solidFill>
                  <a:schemeClr val="tx1"/>
                </a:solidFill>
                <a:latin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OPERATIVOS IVC.xlsx</a:t>
            </a:r>
            <a:endParaRPr lang="es-CO" altLang="es-CO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s-ES" sz="2800" b="1" dirty="0">
              <a:solidFill>
                <a:schemeClr val="tx1"/>
              </a:solidFill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42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PROPIEDAD HORIZONTAL</a:t>
            </a:r>
          </a:p>
        </p:txBody>
      </p:sp>
    </p:spTree>
    <p:extLst>
      <p:ext uri="{BB962C8B-B14F-4D97-AF65-F5344CB8AC3E}">
        <p14:creationId xmlns:p14="http://schemas.microsoft.com/office/powerpoint/2010/main" val="576200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0" y="-1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99B8756-208F-4F4A-A0AD-35A468BCF6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2337233"/>
              </p:ext>
            </p:extLst>
          </p:nvPr>
        </p:nvGraphicFramePr>
        <p:xfrm>
          <a:off x="849087" y="790231"/>
          <a:ext cx="10450284" cy="59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792C8D75-4C25-3294-6C3D-A307691D66D5}"/>
              </a:ext>
            </a:extLst>
          </p:cNvPr>
          <p:cNvSpPr txBox="1">
            <a:spLocks/>
          </p:cNvSpPr>
          <p:nvPr/>
        </p:nvSpPr>
        <p:spPr>
          <a:xfrm>
            <a:off x="4676251" y="162031"/>
            <a:ext cx="2956189" cy="475941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8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/>
              <a:t>Normativa</a:t>
            </a:r>
          </a:p>
        </p:txBody>
      </p:sp>
    </p:spTree>
    <p:extLst>
      <p:ext uri="{BB962C8B-B14F-4D97-AF65-F5344CB8AC3E}">
        <p14:creationId xmlns:p14="http://schemas.microsoft.com/office/powerpoint/2010/main" val="2824750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BD058CCB-CB33-0357-BC9C-D758A91C9606}"/>
              </a:ext>
            </a:extLst>
          </p:cNvPr>
          <p:cNvSpPr txBox="1">
            <a:spLocks/>
          </p:cNvSpPr>
          <p:nvPr/>
        </p:nvSpPr>
        <p:spPr>
          <a:xfrm>
            <a:off x="1560569" y="2616426"/>
            <a:ext cx="9070848" cy="16001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tabLst>
                <a:tab pos="2633663" algn="l"/>
              </a:tabLst>
              <a:defRPr sz="1600" kern="120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8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En la administración actual (2021 - 2024), </a:t>
            </a:r>
            <a:r>
              <a:rPr lang="es-ES" sz="2800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se han tramitado un total de </a:t>
            </a:r>
            <a:r>
              <a:rPr lang="es-ES" sz="3200" b="1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432</a:t>
            </a:r>
            <a:r>
              <a:rPr lang="es-ES" sz="2800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inscripciones de propiedad horizontal y </a:t>
            </a:r>
            <a:r>
              <a:rPr lang="es-ES" sz="3200" b="1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960</a:t>
            </a:r>
            <a:r>
              <a:rPr lang="es-ES" sz="2800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actualizaciones de representación legal de propiedad horizontal.</a:t>
            </a:r>
          </a:p>
        </p:txBody>
      </p:sp>
    </p:spTree>
    <p:extLst>
      <p:ext uri="{BB962C8B-B14F-4D97-AF65-F5344CB8AC3E}">
        <p14:creationId xmlns:p14="http://schemas.microsoft.com/office/powerpoint/2010/main" val="1193800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GESTIÓN DEL RIESGO</a:t>
            </a:r>
          </a:p>
        </p:txBody>
      </p:sp>
    </p:spTree>
    <p:extLst>
      <p:ext uri="{BB962C8B-B14F-4D97-AF65-F5344CB8AC3E}">
        <p14:creationId xmlns:p14="http://schemas.microsoft.com/office/powerpoint/2010/main" val="7047744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3200" dirty="0">
                <a:solidFill>
                  <a:srgbClr val="FFFFFF"/>
                </a:solidFill>
              </a:rPr>
              <a:t>TOTAL</a:t>
            </a:r>
            <a:r>
              <a:rPr lang="es-ES" sz="4000" b="1" dirty="0">
                <a:solidFill>
                  <a:srgbClr val="FFFFFF"/>
                </a:solidFill>
              </a:rPr>
              <a:t> 55</a:t>
            </a:r>
            <a:br>
              <a:rPr lang="es-ES" sz="4000" b="1" dirty="0">
                <a:solidFill>
                  <a:srgbClr val="FFFFFF"/>
                </a:solidFill>
              </a:rPr>
            </a:br>
            <a:br>
              <a:rPr lang="es-ES" sz="4000" b="1" dirty="0">
                <a:solidFill>
                  <a:srgbClr val="FFFFFF"/>
                </a:solidFill>
              </a:rPr>
            </a:br>
            <a:r>
              <a:rPr lang="es-ES" sz="4000" b="1" dirty="0">
                <a:solidFill>
                  <a:srgbClr val="FFFFFF"/>
                </a:solidFill>
              </a:rPr>
              <a:t> </a:t>
            </a:r>
            <a:r>
              <a:rPr lang="es-ES" sz="2400" dirty="0">
                <a:solidFill>
                  <a:srgbClr val="FFFFFF"/>
                </a:solidFill>
              </a:rPr>
              <a:t>Reuniones mensuales y extraordinarias a cargo del Consejo Local de Gestión de Riesgos y Cambio Climático CLGR-CC.</a:t>
            </a:r>
            <a:endParaRPr lang="es-ES" sz="3200" dirty="0">
              <a:solidFill>
                <a:srgbClr val="FFFFFF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3EAEBF3-2252-8656-891E-2DBF2FB99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5247" y="964308"/>
            <a:ext cx="7875374" cy="428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36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3200" dirty="0">
                <a:solidFill>
                  <a:srgbClr val="FFFFFF"/>
                </a:solidFill>
              </a:rPr>
              <a:t>TOTAL</a:t>
            </a:r>
            <a:r>
              <a:rPr lang="es-ES" sz="4000" b="1" dirty="0">
                <a:solidFill>
                  <a:srgbClr val="FFFFFF"/>
                </a:solidFill>
              </a:rPr>
              <a:t> 36</a:t>
            </a:r>
            <a:br>
              <a:rPr lang="es-ES" sz="4000" b="1" dirty="0">
                <a:solidFill>
                  <a:srgbClr val="FFFFFF"/>
                </a:solidFill>
              </a:rPr>
            </a:br>
            <a:br>
              <a:rPr lang="es-ES" sz="4000" b="1" dirty="0">
                <a:solidFill>
                  <a:srgbClr val="FFFFFF"/>
                </a:solidFill>
              </a:rPr>
            </a:br>
            <a:r>
              <a:rPr lang="es-ES" sz="4000" b="1" dirty="0">
                <a:solidFill>
                  <a:srgbClr val="FFFFFF"/>
                </a:solidFill>
              </a:rPr>
              <a:t> </a:t>
            </a:r>
            <a:r>
              <a:rPr lang="es-ES" sz="2400" dirty="0">
                <a:solidFill>
                  <a:srgbClr val="FFFFFF"/>
                </a:solidFill>
              </a:rPr>
              <a:t>Recorridos verificación puntos críticos. </a:t>
            </a:r>
            <a:br>
              <a:rPr lang="es-ES" sz="2400" dirty="0">
                <a:solidFill>
                  <a:srgbClr val="FFFFFF"/>
                </a:solidFill>
              </a:rPr>
            </a:br>
            <a:endParaRPr lang="es-ES" sz="3200" dirty="0">
              <a:solidFill>
                <a:srgbClr val="FFFFFF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0A52EF8-2D55-8C9F-825A-13D8BCB20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7660" y="1200971"/>
            <a:ext cx="7970549" cy="444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34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3200" dirty="0">
                <a:solidFill>
                  <a:srgbClr val="FFFFFF"/>
                </a:solidFill>
              </a:rPr>
              <a:t>TOTAL</a:t>
            </a:r>
            <a:r>
              <a:rPr lang="es-ES" sz="4000" b="1" dirty="0">
                <a:solidFill>
                  <a:srgbClr val="FFFFFF"/>
                </a:solidFill>
              </a:rPr>
              <a:t> 1394</a:t>
            </a:r>
            <a:br>
              <a:rPr lang="es-ES" sz="4000" b="1" dirty="0">
                <a:solidFill>
                  <a:srgbClr val="FFFFFF"/>
                </a:solidFill>
              </a:rPr>
            </a:br>
            <a:br>
              <a:rPr lang="es-ES" sz="4000" b="1" dirty="0">
                <a:solidFill>
                  <a:srgbClr val="FFFFFF"/>
                </a:solidFill>
              </a:rPr>
            </a:br>
            <a:r>
              <a:rPr lang="es-ES" sz="4000" b="1" dirty="0">
                <a:solidFill>
                  <a:srgbClr val="FFFFFF"/>
                </a:solidFill>
              </a:rPr>
              <a:t> </a:t>
            </a:r>
            <a:r>
              <a:rPr lang="es-ES" sz="2400" dirty="0">
                <a:solidFill>
                  <a:srgbClr val="FFFFFF"/>
                </a:solidFill>
              </a:rPr>
              <a:t>Emergencias atendidas de 2021 a 2024.</a:t>
            </a:r>
            <a:br>
              <a:rPr lang="es-ES" sz="2400" dirty="0">
                <a:solidFill>
                  <a:srgbClr val="FFFFFF"/>
                </a:solidFill>
              </a:rPr>
            </a:br>
            <a:endParaRPr lang="es-ES" sz="3200" dirty="0">
              <a:solidFill>
                <a:srgbClr val="FFFFFF"/>
              </a:solidFill>
            </a:endParaRPr>
          </a:p>
        </p:txBody>
      </p:sp>
      <p:pic>
        <p:nvPicPr>
          <p:cNvPr id="5" name="Imagen 4" descr="Tabla">
            <a:extLst>
              <a:ext uri="{FF2B5EF4-FFF2-40B4-BE49-F238E27FC236}">
                <a16:creationId xmlns:a16="http://schemas.microsoft.com/office/drawing/2014/main" id="{7D6F231F-8B21-BEFE-B025-A0D540EA59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791" y="954016"/>
            <a:ext cx="7713689" cy="452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85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0" y="0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CBE21E1C-BA4F-49CA-BF1E-00000739AFC8}"/>
              </a:ext>
            </a:extLst>
          </p:cNvPr>
          <p:cNvSpPr txBox="1">
            <a:spLocks/>
          </p:cNvSpPr>
          <p:nvPr/>
        </p:nvSpPr>
        <p:spPr>
          <a:xfrm>
            <a:off x="2498172" y="197815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8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/>
              <a:t>Personal activo a diciembre 2024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56F45D04-8F05-4E8E-A347-288A227D3B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9544" y="1123721"/>
            <a:ext cx="7892889" cy="499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655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0" y="-1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CBE21E1C-BA4F-49CA-BF1E-00000739AFC8}"/>
              </a:ext>
            </a:extLst>
          </p:cNvPr>
          <p:cNvSpPr txBox="1">
            <a:spLocks/>
          </p:cNvSpPr>
          <p:nvPr/>
        </p:nvSpPr>
        <p:spPr>
          <a:xfrm>
            <a:off x="1380226" y="281825"/>
            <a:ext cx="9532189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8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sz="2400" dirty="0"/>
              <a:t>Acompañamiento a Emergencias Reportadas 2024</a:t>
            </a:r>
          </a:p>
          <a:p>
            <a:r>
              <a:rPr lang="es-ES" sz="2400" dirty="0"/>
              <a:t> Total: 311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BD9E907-24FF-431E-08D0-D261F456370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1532"/>
          <a:stretch/>
        </p:blipFill>
        <p:spPr>
          <a:xfrm>
            <a:off x="1462584" y="1242399"/>
            <a:ext cx="3766520" cy="546103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34C126B-4C46-E24C-397A-62E3B23ECE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15019" y="1242399"/>
            <a:ext cx="3981164" cy="551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931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0" y="-1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CBE21E1C-BA4F-49CA-BF1E-00000739AFC8}"/>
              </a:ext>
            </a:extLst>
          </p:cNvPr>
          <p:cNvSpPr txBox="1">
            <a:spLocks/>
          </p:cNvSpPr>
          <p:nvPr/>
        </p:nvSpPr>
        <p:spPr>
          <a:xfrm>
            <a:off x="2067222" y="242449"/>
            <a:ext cx="8057533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4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/>
              <a:t>Informes de seguimientos a corte 31-12-2023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D8928EF-611D-F94F-7FE9-64D939312E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352930"/>
              </p:ext>
            </p:extLst>
          </p:nvPr>
        </p:nvGraphicFramePr>
        <p:xfrm>
          <a:off x="1031108" y="1051128"/>
          <a:ext cx="979193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5" name="Rectángulo 24">
            <a:extLst>
              <a:ext uri="{FF2B5EF4-FFF2-40B4-BE49-F238E27FC236}">
                <a16:creationId xmlns:a16="http://schemas.microsoft.com/office/drawing/2014/main" id="{718C9256-3E5F-92AE-482F-0A95EB36F58F}"/>
              </a:ext>
            </a:extLst>
          </p:cNvPr>
          <p:cNvSpPr/>
          <p:nvPr/>
        </p:nvSpPr>
        <p:spPr>
          <a:xfrm>
            <a:off x="1250058" y="1240404"/>
            <a:ext cx="600615" cy="931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AFDE2675-59BC-AF85-5E6D-08F6A0AEC576}"/>
              </a:ext>
            </a:extLst>
          </p:cNvPr>
          <p:cNvSpPr/>
          <p:nvPr/>
        </p:nvSpPr>
        <p:spPr>
          <a:xfrm>
            <a:off x="1703883" y="2268965"/>
            <a:ext cx="649636" cy="9317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854CE5BB-38B8-8829-4B7F-D6A854F23822}"/>
              </a:ext>
            </a:extLst>
          </p:cNvPr>
          <p:cNvSpPr/>
          <p:nvPr/>
        </p:nvSpPr>
        <p:spPr>
          <a:xfrm>
            <a:off x="1850673" y="3297527"/>
            <a:ext cx="649636" cy="931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4B01B99B-FC4A-4879-C04B-7A342A467FEF}"/>
              </a:ext>
            </a:extLst>
          </p:cNvPr>
          <p:cNvSpPr/>
          <p:nvPr/>
        </p:nvSpPr>
        <p:spPr>
          <a:xfrm>
            <a:off x="1703882" y="4302202"/>
            <a:ext cx="649636" cy="931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0205AA0-BD1B-5035-72C2-71465F5DDA5E}"/>
              </a:ext>
            </a:extLst>
          </p:cNvPr>
          <p:cNvSpPr/>
          <p:nvPr/>
        </p:nvSpPr>
        <p:spPr>
          <a:xfrm>
            <a:off x="1014499" y="5307114"/>
            <a:ext cx="10527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1570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BD058CCB-CB33-0357-BC9C-D758A91C9606}"/>
              </a:ext>
            </a:extLst>
          </p:cNvPr>
          <p:cNvSpPr txBox="1">
            <a:spLocks/>
          </p:cNvSpPr>
          <p:nvPr/>
        </p:nvSpPr>
        <p:spPr>
          <a:xfrm>
            <a:off x="1560569" y="1994035"/>
            <a:ext cx="9070848" cy="345235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tabLst>
                <a:tab pos="2633663" algn="l"/>
              </a:tabLst>
              <a:defRPr sz="1600" kern="120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sz="20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Recomendaciones: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endParaRPr lang="es-ES" sz="1200" dirty="0">
              <a:solidFill>
                <a:schemeClr val="tx1"/>
              </a:solidFill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1) Formulación de proyectos en Prevención y Riesgos a Conjuntos de Propiedad Horizontal: 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- Capacitaciones (Practicas)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- Dotaciones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- Simulacros 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2) Creación Escuelas de Riesgos: 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- Instituciones Educativas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- JAC (Brigadas Barriales)</a:t>
            </a:r>
          </a:p>
          <a:p>
            <a:pPr>
              <a:lnSpc>
                <a:spcPct val="107000"/>
              </a:lnSpc>
              <a:spcBef>
                <a:spcPts val="0"/>
              </a:spcBef>
            </a:pPr>
            <a:endParaRPr lang="es-ES" dirty="0">
              <a:solidFill>
                <a:schemeClr val="tx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s-ES" dirty="0">
                <a:solidFill>
                  <a:schemeClr val="tx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3) Creación equipo de vigías de riesgos, que realicen acompañamiento a emergencias y que brinden capacitación en prevención del riesgo.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ES" sz="1200" dirty="0">
              <a:solidFill>
                <a:schemeClr val="tx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5378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TAREAS PENDIENTES Y PRIORIDADES A CORTO PLAZO</a:t>
            </a:r>
          </a:p>
        </p:txBody>
      </p:sp>
    </p:spTree>
    <p:extLst>
      <p:ext uri="{BB962C8B-B14F-4D97-AF65-F5344CB8AC3E}">
        <p14:creationId xmlns:p14="http://schemas.microsoft.com/office/powerpoint/2010/main" val="13943908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-21" y="0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noFill/>
                <a:effectLst/>
              </a:endParaRP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CBE21E1C-BA4F-49CA-BF1E-00000739AFC8}"/>
              </a:ext>
            </a:extLst>
          </p:cNvPr>
          <p:cNvSpPr txBox="1">
            <a:spLocks/>
          </p:cNvSpPr>
          <p:nvPr/>
        </p:nvSpPr>
        <p:spPr>
          <a:xfrm>
            <a:off x="2498183" y="281825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4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/>
              <a:t>Tareas pendientes y prioridades a corto plazo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018A610-5AFF-1673-9B74-897C4E167A58}"/>
              </a:ext>
            </a:extLst>
          </p:cNvPr>
          <p:cNvSpPr/>
          <p:nvPr/>
        </p:nvSpPr>
        <p:spPr>
          <a:xfrm>
            <a:off x="1509623" y="1406908"/>
            <a:ext cx="9523562" cy="42939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CO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Impulsar procesalmente las actuaciones administrativas que aún quedan activas, con el fin de cumplir los indicadores de gestión en el 2025.</a:t>
            </a:r>
          </a:p>
          <a:p>
            <a:pPr lvl="0" algn="just">
              <a:lnSpc>
                <a:spcPct val="107000"/>
              </a:lnSpc>
            </a:pPr>
            <a:endParaRPr lang="es-CO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CO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Continuar la actualización del aplicativo SIACTUA para dejar al día el reporte real de las diferentes actuaciones administrativas.</a:t>
            </a:r>
          </a:p>
          <a:p>
            <a:pPr lvl="0" algn="just">
              <a:lnSpc>
                <a:spcPct val="107000"/>
              </a:lnSpc>
            </a:pPr>
            <a:endParaRPr lang="es-CO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CO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Revisar y actualizar el aplicativo de IVC de la Secretaría Distrital de Gobierno, para incorporar el reporte de los operativos ejecutados con corte a 31 de diciembre de 2024.</a:t>
            </a:r>
          </a:p>
          <a:p>
            <a:pPr lvl="0" algn="just">
              <a:lnSpc>
                <a:spcPct val="107000"/>
              </a:lnSpc>
            </a:pPr>
            <a:endParaRPr lang="es-CO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s-CO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Terminar de ejecutar las actividades requeridas para dar cumplimiento a las metas previstas en el plan de gestión.</a:t>
            </a: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847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 fontScale="90000"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TAREAS QUE REQUIEREN CAPACITACION ADICIONAL MIEMBROS DEL EQUIPO </a:t>
            </a:r>
          </a:p>
        </p:txBody>
      </p:sp>
    </p:spTree>
    <p:extLst>
      <p:ext uri="{BB962C8B-B14F-4D97-AF65-F5344CB8AC3E}">
        <p14:creationId xmlns:p14="http://schemas.microsoft.com/office/powerpoint/2010/main" val="17836854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-21" y="0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noFill/>
                <a:effectLst/>
              </a:endParaRP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CBE21E1C-BA4F-49CA-BF1E-00000739AFC8}"/>
              </a:ext>
            </a:extLst>
          </p:cNvPr>
          <p:cNvSpPr txBox="1">
            <a:spLocks/>
          </p:cNvSpPr>
          <p:nvPr/>
        </p:nvSpPr>
        <p:spPr>
          <a:xfrm>
            <a:off x="2498183" y="281825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4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/>
              <a:t>Tareas que requieren capacitación adicional miembros del equipo 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018A610-5AFF-1673-9B74-897C4E167A58}"/>
              </a:ext>
            </a:extLst>
          </p:cNvPr>
          <p:cNvSpPr/>
          <p:nvPr/>
        </p:nvSpPr>
        <p:spPr>
          <a:xfrm>
            <a:off x="1509623" y="1406908"/>
            <a:ext cx="9523562" cy="42939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E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Aplicativo de IVC para registrar los ID de los operativos que se realizan e incorporar la información relacionada con el desarrollo de los mismos.</a:t>
            </a:r>
          </a:p>
          <a:p>
            <a:pPr lvl="0" algn="just">
              <a:lnSpc>
                <a:spcPct val="107000"/>
              </a:lnSpc>
            </a:pPr>
            <a:endParaRPr lang="es-E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E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Normatividad relacionada con IVC (Ley 1801/2016, Derechos de autor, Vendedores informales, Espacio Público).</a:t>
            </a:r>
          </a:p>
          <a:p>
            <a:pPr lvl="0" algn="just">
              <a:lnSpc>
                <a:spcPct val="107000"/>
              </a:lnSpc>
            </a:pPr>
            <a:endParaRPr lang="es-E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E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Manejo de aplicativos institucionales ARCO, SIACTUA, ORFEO.</a:t>
            </a:r>
          </a:p>
          <a:p>
            <a:pPr lvl="0" algn="just">
              <a:lnSpc>
                <a:spcPct val="107000"/>
              </a:lnSpc>
            </a:pPr>
            <a:endParaRPr lang="es-E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E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Plataforma Tunjowallet para funcionarios de planta y contratistas.</a:t>
            </a: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79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INDICADORES CLAVES DE DESEMPEÑO (KPI)</a:t>
            </a:r>
          </a:p>
        </p:txBody>
      </p:sp>
    </p:spTree>
    <p:extLst>
      <p:ext uri="{BB962C8B-B14F-4D97-AF65-F5344CB8AC3E}">
        <p14:creationId xmlns:p14="http://schemas.microsoft.com/office/powerpoint/2010/main" val="20383989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859CA9-0F5B-4081-95E8-DA884AC1A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1" y="0"/>
            <a:ext cx="12192021" cy="685800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1EF8C9E-7399-4466-850A-7E7534FCA4BE}"/>
              </a:ext>
            </a:extLst>
          </p:cNvPr>
          <p:cNvGrpSpPr/>
          <p:nvPr/>
        </p:nvGrpSpPr>
        <p:grpSpPr>
          <a:xfrm>
            <a:off x="-21" y="0"/>
            <a:ext cx="12192000" cy="6855691"/>
            <a:chOff x="0" y="-1"/>
            <a:chExt cx="12192000" cy="685569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17982BEE-B22E-47AD-B0B4-1D854F332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309"/>
              <a:ext cx="12192000" cy="6853381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A4F3662-611F-439F-8CB8-90A17F163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>
              <a:off x="0" y="0"/>
              <a:ext cx="962025" cy="6853381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BF836F37-956C-4013-ADD3-3D29C2507120}"/>
                </a:ext>
              </a:extLst>
            </p:cNvPr>
            <p:cNvSpPr/>
            <p:nvPr/>
          </p:nvSpPr>
          <p:spPr>
            <a:xfrm>
              <a:off x="9915525" y="5705475"/>
              <a:ext cx="1939401" cy="114790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noFill/>
                <a:effectLst/>
              </a:endParaRP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5FCF763C-9047-481F-B793-4C1F61D53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72" b="1111"/>
            <a:stretch/>
          </p:blipFill>
          <p:spPr>
            <a:xfrm rot="10800000">
              <a:off x="11229975" y="-1"/>
              <a:ext cx="962025" cy="6853381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981738-55C2-41C3-9B40-6B534ECA3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6183" y="5703166"/>
              <a:ext cx="1733792" cy="1000265"/>
            </a:xfrm>
            <a:prstGeom prst="rect">
              <a:avLst/>
            </a:prstGeom>
          </p:spPr>
        </p:pic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CBE21E1C-BA4F-49CA-BF1E-00000739AFC8}"/>
              </a:ext>
            </a:extLst>
          </p:cNvPr>
          <p:cNvSpPr txBox="1">
            <a:spLocks/>
          </p:cNvSpPr>
          <p:nvPr/>
        </p:nvSpPr>
        <p:spPr>
          <a:xfrm>
            <a:off x="2498183" y="281825"/>
            <a:ext cx="7195634" cy="845567"/>
          </a:xfrm>
          <a:prstGeom prst="roundRect">
            <a:avLst/>
          </a:prstGeom>
          <a:ln w="19050">
            <a:solidFill>
              <a:srgbClr val="C8102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 rtl="0">
              <a:defRPr lang="es-e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tabLst>
                <a:tab pos="4119563" algn="l"/>
              </a:tabLst>
              <a:defRPr sz="2400" cap="none" spc="0" baseline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ES" dirty="0"/>
              <a:t>Indicadores claves de desempeño (KPI)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018A610-5AFF-1673-9B74-897C4E167A58}"/>
              </a:ext>
            </a:extLst>
          </p:cNvPr>
          <p:cNvSpPr/>
          <p:nvPr/>
        </p:nvSpPr>
        <p:spPr>
          <a:xfrm>
            <a:off x="1509623" y="1406908"/>
            <a:ext cx="9523562" cy="4293950"/>
          </a:xfrm>
          <a:prstGeom prst="rect">
            <a:avLst/>
          </a:prstGeom>
          <a:noFill/>
          <a:ln w="38100">
            <a:solidFill>
              <a:srgbClr val="C8102C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s-E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Monitoreo periódico y detallado de las metas e indicadores previstas en el Plan de Gestión, así como el resultado de la implementación de las diferentes estrategias previstas para garantizar el cumplimiento de dichas metas. </a:t>
            </a:r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endParaRPr lang="es-CO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5961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86316A79-2AD2-44F3-8149-85E1A1733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7593" y="501283"/>
            <a:ext cx="5232256" cy="17406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GRACIAS POR SU ATENCIÓN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5F35F61-E3B2-484A-86AE-303DE791888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35625" y="5283933"/>
            <a:ext cx="1088448" cy="12573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B66DE2FC-4E1F-4B08-B3EB-E86F74A7BCA9}"/>
              </a:ext>
            </a:extLst>
          </p:cNvPr>
          <p:cNvSpPr txBox="1">
            <a:spLocks/>
          </p:cNvSpPr>
          <p:nvPr/>
        </p:nvSpPr>
        <p:spPr>
          <a:xfrm>
            <a:off x="6096000" y="3349258"/>
            <a:ext cx="6010275" cy="174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>
              <a:lnSpc>
                <a:spcPct val="83000"/>
              </a:lnSpc>
              <a:spcBef>
                <a:spcPct val="0"/>
              </a:spcBef>
              <a:buNone/>
              <a:defRPr lang="en-US" sz="3600" b="1" cap="none" spc="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s-ES" sz="2800" dirty="0"/>
              <a:t>SEGUIMOS TRABAJANDO POR NUESTRA LOCALIDAD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1A22EC1-A4DF-C2F7-66B8-3DFBC7E052F1}"/>
              </a:ext>
            </a:extLst>
          </p:cNvPr>
          <p:cNvSpPr txBox="1"/>
          <p:nvPr/>
        </p:nvSpPr>
        <p:spPr>
          <a:xfrm>
            <a:off x="6780921" y="6642556"/>
            <a:ext cx="4165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chemeClr val="bg1"/>
                </a:solidFill>
              </a:rPr>
              <a:t>PRESENTACIÓN ELABORADA POR: SAMUEL STIWEN CHAPARRO POPAY</a:t>
            </a:r>
            <a:r>
              <a:rPr lang="es-CO" sz="800" dirty="0">
                <a:solidFill>
                  <a:schemeClr val="bg1"/>
                </a:solidFill>
              </a:rPr>
              <a:t>ÁN</a:t>
            </a:r>
          </a:p>
        </p:txBody>
      </p:sp>
    </p:spTree>
    <p:extLst>
      <p:ext uri="{BB962C8B-B14F-4D97-AF65-F5344CB8AC3E}">
        <p14:creationId xmlns:p14="http://schemas.microsoft.com/office/powerpoint/2010/main" val="2267460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ACTUACIONES ADMINISTRATIVAS</a:t>
            </a:r>
          </a:p>
        </p:txBody>
      </p:sp>
    </p:spTree>
    <p:extLst>
      <p:ext uri="{BB962C8B-B14F-4D97-AF65-F5344CB8AC3E}">
        <p14:creationId xmlns:p14="http://schemas.microsoft.com/office/powerpoint/2010/main" val="3563702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800" dirty="0">
                <a:solidFill>
                  <a:srgbClr val="FFFFFF"/>
                </a:solidFill>
              </a:rPr>
              <a:t>TOTAL </a:t>
            </a:r>
            <a:r>
              <a:rPr lang="es-ES" sz="3600" b="1" dirty="0">
                <a:solidFill>
                  <a:srgbClr val="FFFFFF"/>
                </a:solidFill>
              </a:rPr>
              <a:t>113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Ley 232-1995: </a:t>
            </a:r>
            <a:r>
              <a:rPr lang="es-ES" sz="3600" b="1" dirty="0">
                <a:solidFill>
                  <a:srgbClr val="FFFFFF"/>
                </a:solidFill>
              </a:rPr>
              <a:t>11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RBUP: </a:t>
            </a:r>
            <a:r>
              <a:rPr lang="es-ES" sz="3600" b="1" dirty="0">
                <a:solidFill>
                  <a:srgbClr val="FFFFFF"/>
                </a:solidFill>
              </a:rPr>
              <a:t>70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Urbanismo: </a:t>
            </a:r>
            <a:r>
              <a:rPr lang="es-ES" sz="3600" b="1" dirty="0">
                <a:solidFill>
                  <a:srgbClr val="FFFFFF"/>
                </a:solidFill>
              </a:rPr>
              <a:t>32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71196C7-983E-3089-1E43-1091894568F0}"/>
              </a:ext>
            </a:extLst>
          </p:cNvPr>
          <p:cNvSpPr txBox="1">
            <a:spLocks/>
          </p:cNvSpPr>
          <p:nvPr/>
        </p:nvSpPr>
        <p:spPr>
          <a:xfrm>
            <a:off x="4375117" y="223404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tabLst>
                <a:tab pos="4119563" algn="l"/>
              </a:tabLst>
            </a:pPr>
            <a:r>
              <a:rPr lang="es-E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Actuaciones activas a la fecha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7D6626D-05D8-939D-2F18-5C2524F70821}"/>
              </a:ext>
            </a:extLst>
          </p:cNvPr>
          <p:cNvSpPr txBox="1"/>
          <p:nvPr/>
        </p:nvSpPr>
        <p:spPr>
          <a:xfrm>
            <a:off x="4747852" y="5749074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</a:rPr>
              <a:t>Fuente: Aplicativo SIACTUA y Base de inventario AGPJ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043F5B1-E12A-4433-B845-DE4409C84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351" y="1601657"/>
            <a:ext cx="6720522" cy="403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0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Autofit/>
          </a:bodyPr>
          <a:lstStyle/>
          <a:p>
            <a:pPr algn="ctr" rtl="0"/>
            <a:r>
              <a:rPr lang="es-ES" sz="2000" dirty="0">
                <a:solidFill>
                  <a:srgbClr val="FFFFFF"/>
                </a:solidFill>
              </a:rPr>
              <a:t>TOTAL</a:t>
            </a:r>
            <a:r>
              <a:rPr lang="es-ES" sz="2400" dirty="0">
                <a:solidFill>
                  <a:srgbClr val="FFFFFF"/>
                </a:solidFill>
              </a:rPr>
              <a:t> </a:t>
            </a:r>
            <a:r>
              <a:rPr lang="es-ES" sz="2400" b="1" dirty="0">
                <a:solidFill>
                  <a:srgbClr val="FFFFFF"/>
                </a:solidFill>
              </a:rPr>
              <a:t>113</a:t>
            </a:r>
            <a:br>
              <a:rPr lang="es-ES" sz="1600" b="1" dirty="0">
                <a:solidFill>
                  <a:srgbClr val="FFFFFF"/>
                </a:solidFill>
              </a:rPr>
            </a:br>
            <a:br>
              <a:rPr lang="es-ES" sz="1600" b="1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Caso especial: </a:t>
            </a:r>
            <a:r>
              <a:rPr lang="es-ES" sz="2000" b="1" dirty="0">
                <a:solidFill>
                  <a:srgbClr val="FFFFFF"/>
                </a:solidFill>
              </a:rPr>
              <a:t>3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Ejecutoria y archivo: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Notificación ordena archivo: </a:t>
            </a:r>
            <a:r>
              <a:rPr lang="es-ES" sz="2000" b="1" dirty="0">
                <a:solidFill>
                  <a:srgbClr val="FFFFFF"/>
                </a:solidFill>
              </a:rPr>
              <a:t>27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Notificación ordena archivo y remisión inspecciones: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Corroborar actualidad predio: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Decisión de fondo: </a:t>
            </a:r>
            <a:r>
              <a:rPr lang="es-ES" sz="2000" b="1" dirty="0">
                <a:solidFill>
                  <a:srgbClr val="FFFFFF"/>
                </a:solidFill>
              </a:rPr>
              <a:t>13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Decisión de fondo revocatoria:</a:t>
            </a:r>
            <a:r>
              <a:rPr lang="es-ES" sz="2000" b="1" dirty="0">
                <a:solidFill>
                  <a:srgbClr val="FFFFFF"/>
                </a:solidFill>
              </a:rPr>
              <a:t> 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Revisar formulación de cargos: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r>
              <a:rPr lang="es-ES" sz="1600" dirty="0">
                <a:solidFill>
                  <a:srgbClr val="FFFFFF"/>
                </a:solidFill>
              </a:rPr>
              <a:t> </a:t>
            </a:r>
            <a:br>
              <a:rPr lang="es-ES" sz="1600" dirty="0">
                <a:solidFill>
                  <a:srgbClr val="FFFFFF"/>
                </a:solidFill>
              </a:rPr>
            </a:br>
            <a:endParaRPr lang="es-ES" sz="1600" dirty="0">
              <a:solidFill>
                <a:srgbClr val="FFFFFF"/>
              </a:solidFill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71196C7-983E-3089-1E43-1091894568F0}"/>
              </a:ext>
            </a:extLst>
          </p:cNvPr>
          <p:cNvSpPr txBox="1">
            <a:spLocks/>
          </p:cNvSpPr>
          <p:nvPr/>
        </p:nvSpPr>
        <p:spPr>
          <a:xfrm>
            <a:off x="4375117" y="223404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tabLst>
                <a:tab pos="4119563" algn="l"/>
              </a:tabLst>
            </a:pPr>
            <a:r>
              <a:rPr lang="es-E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Estado actuaciones activas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B6D1901-3418-E1C5-4780-A7E14CAD5C08}"/>
              </a:ext>
            </a:extLst>
          </p:cNvPr>
          <p:cNvSpPr txBox="1"/>
          <p:nvPr/>
        </p:nvSpPr>
        <p:spPr>
          <a:xfrm>
            <a:off x="4842743" y="5348376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</a:rPr>
              <a:t>Fuente: Aplicativo SIACTUA y Base de inventario AGPJ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BE77996-F8B0-466C-83D1-A50A047168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552" y="1416115"/>
            <a:ext cx="6803726" cy="39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60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Autofit/>
          </a:bodyPr>
          <a:lstStyle/>
          <a:p>
            <a:pPr algn="ctr" rtl="0"/>
            <a:r>
              <a:rPr lang="es-ES" sz="2000" dirty="0">
                <a:solidFill>
                  <a:srgbClr val="FFFFFF"/>
                </a:solidFill>
              </a:rPr>
              <a:t>TOTAL</a:t>
            </a:r>
            <a:r>
              <a:rPr lang="es-ES" sz="2400" dirty="0">
                <a:solidFill>
                  <a:srgbClr val="FFFFFF"/>
                </a:solidFill>
              </a:rPr>
              <a:t> </a:t>
            </a:r>
            <a:r>
              <a:rPr lang="es-ES" sz="2400" b="1" dirty="0">
                <a:solidFill>
                  <a:srgbClr val="FFFFFF"/>
                </a:solidFill>
              </a:rPr>
              <a:t>113</a:t>
            </a:r>
            <a:br>
              <a:rPr lang="es-ES" sz="1600" b="1" dirty="0">
                <a:solidFill>
                  <a:srgbClr val="FFFFFF"/>
                </a:solidFill>
              </a:rPr>
            </a:br>
            <a:br>
              <a:rPr lang="es-ES" sz="1600" b="1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Persuasivo: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Demolición: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Resolución ordena archivo: </a:t>
            </a:r>
            <a:r>
              <a:rPr lang="es-ES" sz="2000" b="1" dirty="0">
                <a:solidFill>
                  <a:srgbClr val="FFFFFF"/>
                </a:solidFill>
              </a:rPr>
              <a:t>9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Resolución ordena cierre: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Resolución ordena restitución: </a:t>
            </a:r>
            <a:r>
              <a:rPr lang="es-ES" sz="2000" b="1" dirty="0">
                <a:solidFill>
                  <a:srgbClr val="FFFFFF"/>
                </a:solidFill>
              </a:rPr>
              <a:t>1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Resolución perdida fuerza ejecutoria: </a:t>
            </a:r>
            <a:r>
              <a:rPr lang="es-ES" sz="2000" b="1" dirty="0">
                <a:solidFill>
                  <a:srgbClr val="FFFFFF"/>
                </a:solidFill>
              </a:rPr>
              <a:t>4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Restitución: </a:t>
            </a:r>
            <a:r>
              <a:rPr lang="es-ES" sz="2000" b="1" dirty="0">
                <a:solidFill>
                  <a:srgbClr val="FFFFFF"/>
                </a:solidFill>
              </a:rPr>
              <a:t>27</a:t>
            </a:r>
            <a:br>
              <a:rPr lang="es-ES" sz="1600" dirty="0">
                <a:solidFill>
                  <a:srgbClr val="FFFFFF"/>
                </a:solidFill>
              </a:rPr>
            </a:br>
            <a:br>
              <a:rPr lang="es-ES" sz="1600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Proceso en Hacienda: </a:t>
            </a:r>
            <a:r>
              <a:rPr lang="es-ES" sz="2000" b="1" dirty="0">
                <a:solidFill>
                  <a:srgbClr val="FFFFFF"/>
                </a:solidFill>
              </a:rPr>
              <a:t>19</a:t>
            </a:r>
            <a:br>
              <a:rPr lang="es-ES" sz="1600" b="1" dirty="0">
                <a:solidFill>
                  <a:srgbClr val="FFFFFF"/>
                </a:solidFill>
              </a:rPr>
            </a:br>
            <a:br>
              <a:rPr lang="es-ES" sz="1600" b="1" dirty="0">
                <a:solidFill>
                  <a:srgbClr val="FFFFFF"/>
                </a:solidFill>
              </a:rPr>
            </a:br>
            <a:r>
              <a:rPr lang="es-ES" sz="1600" dirty="0">
                <a:solidFill>
                  <a:srgbClr val="FFFFFF"/>
                </a:solidFill>
              </a:rPr>
              <a:t>Revisar fichas técnicas: </a:t>
            </a:r>
            <a:r>
              <a:rPr lang="es-ES" sz="2000" b="1" dirty="0">
                <a:solidFill>
                  <a:srgbClr val="FFFFFF"/>
                </a:solidFill>
              </a:rPr>
              <a:t>2</a:t>
            </a:r>
            <a:r>
              <a:rPr lang="es-ES" sz="1600" dirty="0">
                <a:solidFill>
                  <a:srgbClr val="FFFFFF"/>
                </a:solidFill>
              </a:rPr>
              <a:t> </a:t>
            </a:r>
            <a:br>
              <a:rPr lang="es-ES" sz="1600" dirty="0">
                <a:solidFill>
                  <a:srgbClr val="FFFFFF"/>
                </a:solidFill>
              </a:rPr>
            </a:br>
            <a:endParaRPr lang="es-ES" sz="1600" dirty="0">
              <a:solidFill>
                <a:srgbClr val="FFFFFF"/>
              </a:solidFill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71196C7-983E-3089-1E43-1091894568F0}"/>
              </a:ext>
            </a:extLst>
          </p:cNvPr>
          <p:cNvSpPr txBox="1">
            <a:spLocks/>
          </p:cNvSpPr>
          <p:nvPr/>
        </p:nvSpPr>
        <p:spPr>
          <a:xfrm>
            <a:off x="4375117" y="223404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tabLst>
                <a:tab pos="4119563" algn="l"/>
              </a:tabLst>
            </a:pPr>
            <a:r>
              <a:rPr lang="es-E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Estado actuaciones activas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819DA48-B632-F3A2-8B2F-03F0B31269F8}"/>
              </a:ext>
            </a:extLst>
          </p:cNvPr>
          <p:cNvSpPr txBox="1"/>
          <p:nvPr/>
        </p:nvSpPr>
        <p:spPr>
          <a:xfrm>
            <a:off x="4703523" y="5313871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</a:rPr>
              <a:t>Fuente: Aplicativo SIACTUA y Base de inventario AGPJ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EC29AB-89F5-FA82-33D8-13B3EAF37B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7940" y="1296994"/>
            <a:ext cx="7949988" cy="398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223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4FDADFB4-BF80-484D-89BA-CC0CFE6C0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0569" y="2085956"/>
            <a:ext cx="9070848" cy="3360429"/>
          </a:xfrm>
        </p:spPr>
        <p:txBody>
          <a:bodyPr>
            <a:normAutofit/>
          </a:bodyPr>
          <a:lstStyle/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Actualmente el área de gestión policiva jurídica, cuenta con </a:t>
            </a:r>
            <a:r>
              <a:rPr lang="es-ES" sz="24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113</a:t>
            </a:r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actuaciones activas; sin embargo, obra petición sobre </a:t>
            </a:r>
            <a:r>
              <a:rPr lang="es-ES" sz="2400" b="1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actuaciones policivas remitidas por los inspectores de policía adscritos al fondo de desarrollo local de Tunjuelito, las cuales cuentan con ordenes de demolición y con solicitud de materialización por parte del alcalde local.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CB768E3-609A-1BA0-1E0B-6DFB1FD198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6134" y="4127194"/>
            <a:ext cx="6361165" cy="115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96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0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800" dirty="0">
                <a:solidFill>
                  <a:srgbClr val="FFFFFF"/>
                </a:solidFill>
              </a:rPr>
              <a:t>TOTAL </a:t>
            </a:r>
            <a:r>
              <a:rPr lang="es-ES" sz="3600" b="1" dirty="0">
                <a:solidFill>
                  <a:srgbClr val="FFFFFF"/>
                </a:solidFill>
              </a:rPr>
              <a:t>179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Ley 232-1995: </a:t>
            </a:r>
            <a:r>
              <a:rPr lang="es-ES" sz="3600" b="1" dirty="0">
                <a:solidFill>
                  <a:srgbClr val="FFFFFF"/>
                </a:solidFill>
              </a:rPr>
              <a:t>82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RBUP: </a:t>
            </a:r>
            <a:r>
              <a:rPr lang="es-ES" sz="3600" b="1" dirty="0">
                <a:solidFill>
                  <a:srgbClr val="FFFFFF"/>
                </a:solidFill>
              </a:rPr>
              <a:t>30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2800" dirty="0">
                <a:solidFill>
                  <a:srgbClr val="FFFFFF"/>
                </a:solidFill>
              </a:rPr>
              <a:t>Urbanismo: </a:t>
            </a:r>
            <a:r>
              <a:rPr lang="es-ES" sz="3600" b="1" dirty="0">
                <a:solidFill>
                  <a:srgbClr val="FFFFFF"/>
                </a:solidFill>
              </a:rPr>
              <a:t>67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71196C7-983E-3089-1E43-1091894568F0}"/>
              </a:ext>
            </a:extLst>
          </p:cNvPr>
          <p:cNvSpPr txBox="1">
            <a:spLocks/>
          </p:cNvSpPr>
          <p:nvPr/>
        </p:nvSpPr>
        <p:spPr>
          <a:xfrm>
            <a:off x="4375117" y="223404"/>
            <a:ext cx="7195634" cy="845567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tabLst>
                <a:tab pos="4119563" algn="l"/>
              </a:tabLst>
            </a:pPr>
            <a:r>
              <a:rPr lang="es-E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Actuaciones archivadas 2021 - 2024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BE68F27-010A-B97B-F7FD-B275C50643B8}"/>
              </a:ext>
            </a:extLst>
          </p:cNvPr>
          <p:cNvSpPr txBox="1"/>
          <p:nvPr/>
        </p:nvSpPr>
        <p:spPr>
          <a:xfrm>
            <a:off x="4809107" y="6032441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</a:rPr>
              <a:t>Fuente: Aplicativo SIACTUA y Base de inventario AGPJ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DA72F5B-A45D-9D83-2C03-1A87985DC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750" y="1409137"/>
            <a:ext cx="5788368" cy="454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591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9751727_TF78440441" id="{8124CA7B-D09D-4442-8065-5B4988299C03}" vid="{ED9CC861-8305-4014-8AEE-D8DC3668254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34eed69-a1c1-4368-bd1b-ebfe561d353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523AB219D1932478B3AAC0B25B62782" ma:contentTypeVersion="14" ma:contentTypeDescription="Crear nuevo documento." ma:contentTypeScope="" ma:versionID="e99fd736e3fdede1eeb4b63361d0d83f">
  <xsd:schema xmlns:xsd="http://www.w3.org/2001/XMLSchema" xmlns:xs="http://www.w3.org/2001/XMLSchema" xmlns:p="http://schemas.microsoft.com/office/2006/metadata/properties" xmlns:ns3="276fa5cf-edfb-4370-91c1-63042689b027" xmlns:ns4="234eed69-a1c1-4368-bd1b-ebfe561d3534" targetNamespace="http://schemas.microsoft.com/office/2006/metadata/properties" ma:root="true" ma:fieldsID="501186948ffc8dea6c1cc2dde5d4d0d5" ns3:_="" ns4:_="">
    <xsd:import namespace="276fa5cf-edfb-4370-91c1-63042689b027"/>
    <xsd:import namespace="234eed69-a1c1-4368-bd1b-ebfe561d353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fa5cf-edfb-4370-91c1-63042689b02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4eed69-a1c1-4368-bd1b-ebfe561d35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C0DB4D-BE53-4100-8A0D-CEFB2E482820}">
  <ds:schemaRefs>
    <ds:schemaRef ds:uri="http://purl.org/dc/elements/1.1/"/>
    <ds:schemaRef ds:uri="http://schemas.microsoft.com/office/infopath/2007/PartnerControls"/>
    <ds:schemaRef ds:uri="276fa5cf-edfb-4370-91c1-63042689b027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www.w3.org/XML/1998/namespace"/>
    <ds:schemaRef ds:uri="234eed69-a1c1-4368-bd1b-ebfe561d3534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5D6F7AD-09FB-47AB-B353-D1D83850E3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09E187-9ED2-4534-A166-BFA61EA557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6fa5cf-edfb-4370-91c1-63042689b027"/>
    <ds:schemaRef ds:uri="234eed69-a1c1-4368-bd1b-ebfe561d35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Diseño Garden Savon</Template>
  <TotalTime>0</TotalTime>
  <Words>1346</Words>
  <Application>Microsoft Office PowerPoint</Application>
  <PresentationFormat>Panorámica</PresentationFormat>
  <Paragraphs>142</Paragraphs>
  <Slides>39</Slides>
  <Notes>30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4" baseType="lpstr">
      <vt:lpstr>Arial</vt:lpstr>
      <vt:lpstr>Calibri</vt:lpstr>
      <vt:lpstr>Century Gothic</vt:lpstr>
      <vt:lpstr>Garamond</vt:lpstr>
      <vt:lpstr>Savon</vt:lpstr>
      <vt:lpstr>ÁREA DE GESTIÓN POLICIVA JURÍDICA</vt:lpstr>
      <vt:lpstr>Personal del área</vt:lpstr>
      <vt:lpstr>Presentación de PowerPoint</vt:lpstr>
      <vt:lpstr>ACTUACIONES ADMINISTRATIVAS</vt:lpstr>
      <vt:lpstr>TOTAL 113  Ley 232-1995: 11  RBUP: 70  Urbanismo: 32</vt:lpstr>
      <vt:lpstr>TOTAL 113  Caso especial: 3  Ejecutoria y archivo: 1  Notificación ordena archivo: 27  Notificación ordena archivo y remisión inspecciones: 1  Corroborar actualidad predio: 1  Decisión de fondo: 13  Decisión de fondo revocatoria: 1  Revisar formulación de cargos: 1  </vt:lpstr>
      <vt:lpstr>TOTAL 113  Persuasivo: 1  Demolición: 1  Resolución ordena archivo: 9  Resolución ordena cierre: 1  Resolución ordena restitución: 1  Resolución perdida fuerza ejecutoria: 4  Restitución: 27  Proceso en Hacienda: 19  Revisar fichas técnicas: 2  </vt:lpstr>
      <vt:lpstr>Presentación de PowerPoint</vt:lpstr>
      <vt:lpstr>TOTAL 179  Ley 232-1995: 82  RBUP: 30  Urbanismo: 67</vt:lpstr>
      <vt:lpstr>TOTAL 179  2021: 11   2022: 69 Bajo el Decreto 042-2022   2023: 74 Bajo el Decreto 042-2022  2024: 25</vt:lpstr>
      <vt:lpstr>Presentación de PowerPoint</vt:lpstr>
      <vt:lpstr>Presentación de PowerPoint</vt:lpstr>
      <vt:lpstr>DESPACHOS COMISORIOS</vt:lpstr>
      <vt:lpstr>Total Despachos Comisorios desde 2021 a noviembre 2024  2021: 224  2022: 173  2023: 190  2024: 187  </vt:lpstr>
      <vt:lpstr>INSPECCIÓN, VIGILANCIA Y CONTROL</vt:lpstr>
      <vt:lpstr>Desde 2021 a noviembre 2024  Total operativos         IVC 991  </vt:lpstr>
      <vt:lpstr>Desde 2021 a noviembre 2024  Total operativos         IVC 991  </vt:lpstr>
      <vt:lpstr>Desde 2021 a noviembre 2024  Total establecimientos de comercio visitados en operativos IVC 2939 </vt:lpstr>
      <vt:lpstr>Desde 2021 a noviembre 2024  Medidas realizadas en los establecimientos de comercio durante operativos de IVC:  Sensibilización: 2448  Cierres preventivos: 203  Correctivos: 288 </vt:lpstr>
      <vt:lpstr>Desde 2021 a noviembre 2024     Medidas realizadas en los establecimientos de comercio durante operativos de IVC 2939</vt:lpstr>
      <vt:lpstr>TOTAL 57808 metros cuadrados recuperados   2024 a espera de metraje cuadrado recuperado certificado por DADEP</vt:lpstr>
      <vt:lpstr>Presentación de PowerPoint</vt:lpstr>
      <vt:lpstr>PROPIEDAD HORIZONTAL</vt:lpstr>
      <vt:lpstr>Presentación de PowerPoint</vt:lpstr>
      <vt:lpstr>Presentación de PowerPoint</vt:lpstr>
      <vt:lpstr>GESTIÓN DEL RIESGO</vt:lpstr>
      <vt:lpstr>TOTAL 55   Reuniones mensuales y extraordinarias a cargo del Consejo Local de Gestión de Riesgos y Cambio Climático CLGR-CC.</vt:lpstr>
      <vt:lpstr>TOTAL 36   Recorridos verificación puntos críticos.  </vt:lpstr>
      <vt:lpstr>TOTAL 1394   Emergencias atendidas de 2021 a 2024. </vt:lpstr>
      <vt:lpstr>Presentación de PowerPoint</vt:lpstr>
      <vt:lpstr>Presentación de PowerPoint</vt:lpstr>
      <vt:lpstr>Presentación de PowerPoint</vt:lpstr>
      <vt:lpstr>TAREAS PENDIENTES Y PRIORIDADES A CORTO PLAZO</vt:lpstr>
      <vt:lpstr>Presentación de PowerPoint</vt:lpstr>
      <vt:lpstr>TAREAS QUE REQUIEREN CAPACITACION ADICIONAL MIEMBROS DEL EQUIPO </vt:lpstr>
      <vt:lpstr>Presentación de PowerPoint</vt:lpstr>
      <vt:lpstr>INDICADORES CLAVES DE DESEMPEÑO (KPI)</vt:lpstr>
      <vt:lpstr>Presentación de PowerPoint</vt:lpstr>
      <vt:lpstr>GRACIAS POR SU ATENCIÓN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2024-01-11T16:40:42Z</dcterms:created>
  <dcterms:modified xsi:type="dcterms:W3CDTF">2025-01-18T19:10:51Z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0x0101003523AB219D1932478B3AAC0B25B62782</vt:lpwstr>
  </property>
</Properties>
</file>