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3.xml" ContentType="application/vnd.openxmlformats-officedocument.presentationml.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comment4.xml" ContentType="application/vnd.openxmlformats-officedocument.presentationml.comment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comment5.xml" ContentType="application/vnd.openxmlformats-officedocument.presentationml.comments+xml"/>
  <Override PartName="/ppt/notesSlides/notesSlide39.xml" ContentType="application/vnd.openxmlformats-officedocument.presentationml.notesSlide+xml"/>
  <Override PartName="/ppt/comments/comment6.xml" ContentType="application/vnd.openxmlformats-officedocument.presentationml.comment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comment7.xml" ContentType="application/vnd.openxmlformats-officedocument.presentationml.comment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comment8.xml" ContentType="application/vnd.openxmlformats-officedocument.presentationml.comments+xml"/>
  <Override PartName="/ppt/notesSlides/notesSlide44.xml" ContentType="application/vnd.openxmlformats-officedocument.presentationml.notesSlide+xml"/>
  <Override PartName="/ppt/comments/comment9.xml" ContentType="application/vnd.openxmlformats-officedocument.presentationml.comment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omments/comment10.xml" ContentType="application/vnd.openxmlformats-officedocument.presentationml.comment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omments/comment11.xml" ContentType="application/vnd.openxmlformats-officedocument.presentationml.comment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omments/comment12.xml" ContentType="application/vnd.openxmlformats-officedocument.presentationml.comment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omments/comment13.xml" ContentType="application/vnd.openxmlformats-officedocument.presentationml.comment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omments/comment14.xml" ContentType="application/vnd.openxmlformats-officedocument.presentationml.comment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omments/comment15.xml" ContentType="application/vnd.openxmlformats-officedocument.presentationml.comments+xml"/>
  <Override PartName="/ppt/notesSlides/notesSlide60.xml" ContentType="application/vnd.openxmlformats-officedocument.presentationml.notesSlide+xml"/>
  <Override PartName="/ppt/comments/comment16.xml" ContentType="application/vnd.openxmlformats-officedocument.presentationml.comments+xml"/>
  <Override PartName="/ppt/notesSlides/notesSlide61.xml" ContentType="application/vnd.openxmlformats-officedocument.presentationml.notesSlide+xml"/>
  <Override PartName="/ppt/comments/comment17.xml" ContentType="application/vnd.openxmlformats-officedocument.presentationml.comment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omments/comment18.xml" ContentType="application/vnd.openxmlformats-officedocument.presentationml.comment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12192000" cy="6858000"/>
  <p:notesSz cx="6858000" cy="9144000"/>
  <p:embeddedFontLst>
    <p:embeddedFont>
      <p:font typeface="Candara" panose="020E0502030303020204" pitchFamily="34" charset="0"/>
      <p:regular r:id="rId70"/>
      <p:bold r:id="rId71"/>
      <p:italic r:id="rId72"/>
      <p:boldItalic r:id="rId73"/>
    </p:embeddedFont>
    <p:embeddedFont>
      <p:font typeface="Montserrat Medium" panose="00000600000000000000" pitchFamily="2" charset="0"/>
      <p:regular r:id="rId74"/>
      <p:bold r:id="rId75"/>
      <p:italic r:id="rId76"/>
      <p:boldItalic r:id="rId77"/>
    </p:embeddedFont>
    <p:embeddedFont>
      <p:font typeface="Play" panose="020B0604020202020204" charset="0"/>
      <p:regular r:id="rId78"/>
      <p:bold r:id="rId79"/>
    </p:embeddedFont>
    <p:embeddedFont>
      <p:font typeface="Raleway" pitchFamily="2" charset="0"/>
      <p:regular r:id="rId80"/>
      <p:bold r:id="rId81"/>
      <p:italic r:id="rId82"/>
      <p:boldItalic r:id="rId83"/>
    </p:embeddedFont>
    <p:embeddedFont>
      <p:font typeface="Raleway Black" pitchFamily="2" charset="0"/>
      <p:bold r:id="rId84"/>
      <p:boldItalic r:id="rId85"/>
    </p:embeddedFont>
    <p:embeddedFont>
      <p:font typeface="Raleway ExtraBold" pitchFamily="2" charset="0"/>
      <p:bold r:id="rId86"/>
      <p:boldItalic r:id="rId87"/>
    </p:embeddedFont>
    <p:embeddedFont>
      <p:font typeface="Raleway Medium" pitchFamily="2" charset="0"/>
      <p:regular r:id="rId88"/>
      <p:bold r:id="rId89"/>
      <p:italic r:id="rId90"/>
      <p:boldItalic r:id="rId91"/>
    </p:embeddedFont>
    <p:embeddedFont>
      <p:font typeface="Roboto" panose="02000000000000000000" pitchFamily="2" charset="0"/>
      <p:regular r:id="rId92"/>
      <p:bold r:id="rId93"/>
      <p:italic r:id="rId94"/>
      <p:boldItalic r:id="rId9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00" roundtripDataSignature="AMtx7mjTl4P9DOE+2THEmRygrUF1r2R+E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A SARALUX VALBUENA LOPEZ" initials="" lastIdx="3" clrIdx="0"/>
  <p:cmAuthor id="1" name="CAROLINA TORRES TELLO" initials="" lastIdx="20" clrIdx="1"/>
  <p:cmAuthor id="2" name="ADRIANA RANGEL RETAVISCA" initials="" lastIdx="4" clrIdx="2"/>
  <p:cmAuthor id="3" name="JAVIER EDUARDO ROJAS CALA" initials="" lastIdx="8" clrIdx="3"/>
  <p:cmAuthor id="4" name="PAOLA ANDREA HERNANDEZ MEJIA" initials="" lastIdx="3" clrIdx="4"/>
  <p:cmAuthor id="5" name="MARIA ALEJANDRA CHARRY VASQUEZ" initials=""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483B15-683A-4D59-983E-14321CF27D7A}">
  <a:tblStyle styleId="{38483B15-683A-4D59-983E-14321CF27D7A}"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A2D554B-D8A9-49B6-BF46-AC7DC7874D94}"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633" autoAdjust="0"/>
  </p:normalViewPr>
  <p:slideViewPr>
    <p:cSldViewPr snapToGrid="0">
      <p:cViewPr varScale="1">
        <p:scale>
          <a:sx n="82" d="100"/>
          <a:sy n="82" d="100"/>
        </p:scale>
        <p:origin x="114"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5.fntdata"/><Relationship Id="rId89" Type="http://schemas.openxmlformats.org/officeDocument/2006/relationships/font" Target="fonts/font20.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font" Target="fonts/font10.fntdata"/><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font" Target="fonts/font21.fntdata"/><Relationship Id="rId95" Type="http://schemas.openxmlformats.org/officeDocument/2006/relationships/font" Target="fonts/font2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notesMaster" Target="notesMasters/notesMaster1.xml"/><Relationship Id="rId80" Type="http://schemas.openxmlformats.org/officeDocument/2006/relationships/font" Target="fonts/font11.fntdata"/><Relationship Id="rId85" Type="http://schemas.openxmlformats.org/officeDocument/2006/relationships/font" Target="fonts/font16.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font" Target="fonts/font14.fntdata"/><Relationship Id="rId88" Type="http://schemas.openxmlformats.org/officeDocument/2006/relationships/font" Target="fonts/font19.fntdata"/><Relationship Id="rId91"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font" Target="fonts/font17.fntdata"/><Relationship Id="rId94" Type="http://schemas.openxmlformats.org/officeDocument/2006/relationships/font" Target="fonts/font25.fntdata"/><Relationship Id="rId10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2.fntdata"/><Relationship Id="rId92" Type="http://schemas.openxmlformats.org/officeDocument/2006/relationships/font" Target="fonts/font2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8.fntdata"/><Relationship Id="rId61" Type="http://schemas.openxmlformats.org/officeDocument/2006/relationships/slide" Target="slides/slide60.xml"/><Relationship Id="rId82"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8.fntdata"/><Relationship Id="rId100" Type="http://customschemas.google.com/relationships/presentationmetadata" Target="metadata"/><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93" Type="http://schemas.openxmlformats.org/officeDocument/2006/relationships/font" Target="fonts/font24.fntdata"/><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6-02-23T17:05:25.802" idx="1">
    <p:pos x="495" y="144"/>
    <p:text>Actualizar semáforo avance acumulado</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giVCUM"/>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4" dt="2026-03-11T04:12:48.689" idx="3">
    <p:pos x="6000" y="0"/>
    <p:text>Verificar el dato del avance 2025 de número de arboles plantados, ya que, en el informe de gestión se indica que fueron 568 nuevos arboles (pag 50).</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1lxn_N8"/>
      </p:ext>
    </p:extLst>
  </p:cm>
  <p:cm authorId="5" dt="2026-03-11T04:12:48.689" idx="4">
    <p:pos x="6000" y="0"/>
    <p:text>Este dato se verificó con SCAAV</p:text>
    <p:extLst>
      <p:ext uri="{C676402C-5697-4E1C-873F-D02D1690AC5C}">
        <p15:threadingInfo xmlns:p15="http://schemas.microsoft.com/office/powerpoint/2012/main" timeZoneBias="0">
          <p15:parentCm authorId="4" idx="3"/>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1mDqx4I"/>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1" dt="2026-03-03T16:21:19.723" idx="9">
    <p:pos x="4353" y="2020"/>
    <p:text>A diciembre se cerró con 105</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U8"/>
      </p:ext>
    </p:extLst>
  </p:cm>
  <p:cm authorId="1" dt="2026-03-03T16:20:15.397" idx="10">
    <p:pos x="4353" y="2020"/>
    <p:text>_Marked as resolved_</p:text>
    <p:extLst>
      <p:ext uri="{C676402C-5697-4E1C-873F-D02D1690AC5C}">
        <p15:threadingInfo xmlns:p15="http://schemas.microsoft.com/office/powerpoint/2012/main" timeZoneBias="0">
          <p15:parentCm authorId="1" idx="9"/>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A"/>
      </p:ext>
    </p:extLst>
  </p:cm>
  <p:cm authorId="1" dt="2026-03-03T16:21:04.737" idx="11">
    <p:pos x="4353" y="2020"/>
    <p:text>_Re-opened_</p:text>
    <p:extLst>
      <p:ext uri="{C676402C-5697-4E1C-873F-D02D1690AC5C}">
        <p15:threadingInfo xmlns:p15="http://schemas.microsoft.com/office/powerpoint/2012/main" timeZoneBias="0">
          <p15:parentCm authorId="1" idx="9"/>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E"/>
      </p:ext>
    </p:extLst>
  </p:cm>
  <p:cm authorId="1" dt="2026-03-03T16:21:19.723" idx="12">
    <p:pos x="4353" y="2020"/>
    <p:text>Estaba en 103</p:text>
    <p:extLst>
      <p:ext uri="{C676402C-5697-4E1C-873F-D02D1690AC5C}">
        <p15:threadingInfo xmlns:p15="http://schemas.microsoft.com/office/powerpoint/2012/main" timeZoneBias="0">
          <p15:parentCm authorId="1" idx="9"/>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I"/>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1" dt="2026-03-03T16:23:30.020" idx="13">
    <p:pos x="571" y="3283"/>
    <p:text>Este si va</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Q"/>
      </p:ext>
    </p:extLst>
  </p:cm>
</p:cmLst>
</file>

<file path=ppt/comments/comment13.xml><?xml version="1.0" encoding="utf-8"?>
<p:cmLst xmlns:a="http://schemas.openxmlformats.org/drawingml/2006/main" xmlns:r="http://schemas.openxmlformats.org/officeDocument/2006/relationships" xmlns:p="http://schemas.openxmlformats.org/presentationml/2006/main">
  <p:cm authorId="3" dt="2026-02-24T14:07:07.478" idx="4">
    <p:pos x="4947" y="1466"/>
    <p:text>Se mantiene la tasa. revisar la formula de calculo de indicador.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THoPM"/>
      </p:ext>
    </p:extLst>
  </p:cm>
  <p:cm authorId="3" dt="2026-02-24T14:33:42.544" idx="3">
    <p:pos x="3616" y="222"/>
    <p:text>Revisar la posibilidad de indicadores sobre tráfico de madera ilegal.</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THoP4"/>
      </p:ext>
    </p:extLst>
  </p:cm>
  <p:cm authorId="2" dt="2026-02-26T13:57:20.300" idx="4">
    <p:pos x="80" y="2204"/>
    <p:text>@maria.piedra@ambientebogota.gov.co completar los datos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iv_Hj0"/>
      </p:ext>
    </p:extLst>
  </p:cm>
  <p:cm authorId="1" dt="2026-02-26T18:24:43.818" idx="14">
    <p:pos x="102" y="1417"/>
    <p:text>Se aclara la medición del indicador y se propone que el denominador de la fórmula se con potencial de liberación y que se haga trimestral</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ooF1w"/>
      </p:ext>
    </p:extLst>
  </p:cm>
  <p:cm authorId="1" dt="2026-02-26T18:24:43.818" idx="15">
    <p:pos x="102" y="1417"/>
    <p:text>Lo van a revisar</p:text>
    <p:extLst>
      <p:ext uri="{C676402C-5697-4E1C-873F-D02D1690AC5C}">
        <p15:threadingInfo xmlns:p15="http://schemas.microsoft.com/office/powerpoint/2012/main" timeZoneBias="0">
          <p15:parentCm authorId="1" idx="14"/>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ooF10"/>
      </p:ext>
    </p:extLst>
  </p:cm>
</p:cmLst>
</file>

<file path=ppt/comments/comment14.xml><?xml version="1.0" encoding="utf-8"?>
<p:cmLst xmlns:a="http://schemas.openxmlformats.org/drawingml/2006/main" xmlns:r="http://schemas.openxmlformats.org/officeDocument/2006/relationships" xmlns:p="http://schemas.openxmlformats.org/presentationml/2006/main">
  <p:cm authorId="3" dt="2026-02-24T15:03:02.434" idx="5">
    <p:pos x="209" y="1813"/>
    <p:text>Es necesario complementar con indicadores de control y seguimiento a predios.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THoQo"/>
      </p:ext>
    </p:extLst>
  </p:cm>
  <p:cm authorId="0" dt="2026-02-24T15:02:29.563" idx="2">
    <p:pos x="209" y="1813"/>
    <p:text>Se reduce a 43,6 ha</p:text>
    <p:extLst>
      <p:ext uri="{C676402C-5697-4E1C-873F-D02D1690AC5C}">
        <p15:threadingInfo xmlns:p15="http://schemas.microsoft.com/office/powerpoint/2012/main" timeZoneBias="0">
          <p15:parentCm authorId="3" idx="5"/>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Z1Ups"/>
      </p:ext>
    </p:extLst>
  </p:cm>
  <p:cm authorId="1" dt="2026-02-26T17:25:37.435" idx="16">
    <p:pos x="209" y="1713"/>
    <p:text>No se puede una meta mensual sino semestral. Ajustar la formula para que quede en número</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5o"/>
      </p:ext>
    </p:extLst>
  </p:cm>
  <p:cm authorId="1" dt="2026-02-26T17:25:37.435" idx="17">
    <p:pos x="209" y="1713"/>
    <p:text>Ellos no recuperan</p:text>
    <p:extLst>
      <p:ext uri="{C676402C-5697-4E1C-873F-D02D1690AC5C}">
        <p15:threadingInfo xmlns:p15="http://schemas.microsoft.com/office/powerpoint/2012/main" timeZoneBias="0">
          <p15:parentCm authorId="1" idx="16"/>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5s"/>
      </p:ext>
    </p:extLst>
  </p:cm>
</p:cmLst>
</file>

<file path=ppt/comments/comment15.xml><?xml version="1.0" encoding="utf-8"?>
<p:cmLst xmlns:a="http://schemas.openxmlformats.org/drawingml/2006/main" xmlns:r="http://schemas.openxmlformats.org/officeDocument/2006/relationships" xmlns:p="http://schemas.openxmlformats.org/presentationml/2006/main">
  <p:cm authorId="1" dt="2026-02-26T17:37:20.624" idx="18">
    <p:pos x="2464" y="1215"/>
    <p:text>Aumentar a 1.034</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50"/>
      </p:ext>
    </p:extLst>
  </p:cm>
</p:cmLst>
</file>

<file path=ppt/comments/comment16.xml><?xml version="1.0" encoding="utf-8"?>
<p:cmLst xmlns:a="http://schemas.openxmlformats.org/drawingml/2006/main" xmlns:r="http://schemas.openxmlformats.org/officeDocument/2006/relationships" xmlns:p="http://schemas.openxmlformats.org/presentationml/2006/main">
  <p:cm authorId="3" dt="2026-03-06T17:40:28.521" idx="6">
    <p:pos x="391" y="789"/>
    <p:text>Cambiar a controlar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r1N5Jo"/>
      </p:ext>
    </p:extLst>
  </p:cm>
</p:cmLst>
</file>

<file path=ppt/comments/comment17.xml><?xml version="1.0" encoding="utf-8"?>
<p:cmLst xmlns:a="http://schemas.openxmlformats.org/drawingml/2006/main" xmlns:r="http://schemas.openxmlformats.org/officeDocument/2006/relationships" xmlns:p="http://schemas.openxmlformats.org/presentationml/2006/main">
  <p:cm authorId="3" dt="2026-02-24T18:54:51.180" idx="7">
    <p:pos x="2460" y="933"/>
    <p:text>Esta meta incluye tres cosas, debe tener un solo valor, un indicador principal y varios secundarios por cada uno de los tipos de residuos.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lptkY"/>
      </p:ext>
    </p:extLst>
  </p:cm>
  <p:cm authorId="3" dt="2026-02-25T23:19:30.126" idx="8">
    <p:pos x="200" y="1868"/>
    <p:text>Hacen falta los indicadores secundarios asociados a cada tipo de residuo.
Revisar porque la meta está en función de usuarios. complementar.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Z1Up0"/>
      </p:ext>
    </p:extLst>
  </p:cm>
  <p:cm authorId="0" dt="2026-02-24T15:11:20.534" idx="3">
    <p:pos x="200" y="1868"/>
    <p:text>Se reduce a 25.792.026, validar</p:text>
    <p:extLst>
      <p:ext uri="{C676402C-5697-4E1C-873F-D02D1690AC5C}">
        <p15:threadingInfo xmlns:p15="http://schemas.microsoft.com/office/powerpoint/2012/main" timeZoneBias="0">
          <p15:parentCm authorId="3" idx="8"/>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Z1UqA"/>
      </p:ext>
    </p:extLst>
  </p:cm>
  <p:cm authorId="1" dt="2026-02-25T23:19:30.126" idx="19">
    <p:pos x="200" y="1868"/>
    <p:text>@MARIA.CHARRY@ambientebogota.gov.co porfa completar la tabla</p:text>
    <p:extLst>
      <p:ext uri="{C676402C-5697-4E1C-873F-D02D1690AC5C}">
        <p15:threadingInfo xmlns:p15="http://schemas.microsoft.com/office/powerpoint/2012/main" timeZoneBias="0">
          <p15:parentCm authorId="3" idx="8"/>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itZ7gU"/>
      </p:ext>
    </p:extLst>
  </p:cm>
</p:cmLst>
</file>

<file path=ppt/comments/comment18.xml><?xml version="1.0" encoding="utf-8"?>
<p:cmLst xmlns:a="http://schemas.openxmlformats.org/drawingml/2006/main" xmlns:r="http://schemas.openxmlformats.org/officeDocument/2006/relationships" xmlns:p="http://schemas.openxmlformats.org/presentationml/2006/main">
  <p:cm authorId="1" dt="2026-02-26T16:40:36.436" idx="20">
    <p:pos x="123" y="1687"/>
    <p:text>Propuesta para temas de compensación: Seguimiento a compesaciones de los registros.
Se va a evaluar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44"/>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6-02-23T19:13:54.039" idx="1">
    <p:pos x="4632" y="1019"/>
    <p:text>Rojo no está en los 25 indicadores 
Naranja se integra</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gjfR4Q"/>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6-02-26T15:23:12.128" idx="2">
    <p:pos x="252" y="2266"/>
    <p:text>5.580 es la línea base actual</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Earc"/>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6-02-25T22:12:41.993" idx="1">
    <p:pos x="7081" y="1466"/>
    <p:text>se requiere dividir por tipo de  tramite ambiental, (SRHS, ocupación de cauce, vertimiento etc) Aire (fuente fijas ) silvicultura (aprovechamiento forestal)</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itZ7fQ"/>
      </p:ext>
    </p:extLst>
  </p:cm>
  <p:cm authorId="1" dt="2026-02-26T16:58:18.379" idx="3">
    <p:pos x="219" y="2470"/>
    <p:text>Propuesta: Resolver de fondo solicitudes de registros de publicidad exterior visual y de  tramites de evaluación y seguimiento a fuentes fijas y móviles.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5I"/>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3" dt="2026-02-24T14:48:28.542" idx="1">
    <p:pos x="139" y="1908"/>
    <p:text>Revisar el complemento hacía resultado/impacto con ICA y WQI.
Tiene el reporte semestral.</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THoQA"/>
      </p:ext>
    </p:extLst>
  </p:cm>
  <p:cm authorId="2" dt="2026-02-26T17:55:54.853" idx="2">
    <p:pos x="139" y="2008"/>
    <p:text>controles para verificar la reducción del 60%</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ooF1A"/>
      </p:ext>
    </p:extLst>
  </p:cm>
  <p:cm authorId="1" dt="2026-02-26T18:03:52.242" idx="4">
    <p:pos x="2439" y="935"/>
    <p:text>Esto depende del acueducto. y se propone Controles para verificar la reducción en un 60% la carga contaminante vertida a los ríos Torca, Salitre, Fucha y Tunjuelo</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aFA58"/>
      </p:ext>
    </p:extLst>
  </p:cm>
  <p:cm authorId="1" dt="2026-02-26T17:55:55.603" idx="5">
    <p:pos x="2439" y="935"/>
    <p:text>Revisar el programa para ver la necesidad del plan de trabajo</p:text>
    <p:extLst>
      <p:ext uri="{C676402C-5697-4E1C-873F-D02D1690AC5C}">
        <p15:threadingInfo xmlns:p15="http://schemas.microsoft.com/office/powerpoint/2012/main" timeZoneBias="0">
          <p15:parentCm authorId="1" idx="4"/>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ooF1E"/>
      </p:ext>
    </p:extLst>
  </p:cm>
  <p:cm authorId="1" dt="2026-02-26T18:03:52.242" idx="6">
    <p:pos x="2439" y="935"/>
    <p:text>Se deja la meta pero no hay un reporte mensual</p:text>
    <p:extLst>
      <p:ext uri="{C676402C-5697-4E1C-873F-D02D1690AC5C}">
        <p15:threadingInfo xmlns:p15="http://schemas.microsoft.com/office/powerpoint/2012/main" timeZoneBias="0">
          <p15:parentCm authorId="1" idx="4"/>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jooF1Q"/>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4" dt="2026-03-11T22:31:32.755" idx="1">
    <p:pos x="6000" y="0"/>
    <p:text>Verificar el dato de avance en 2025 respecto al número de controles al sistema de alcantarillado, ya que, en el informe de gestión se reporta que se analizaron 1.177 caracterizaciones de vertimientos de usuarios que realizan
descargas de ARnD a la red pública de alcantarillado (pag 45).</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xJFV9DE"/>
      </p:ext>
    </p:extLst>
  </p:cm>
  <p:cm authorId="5" dt="2026-03-11T22:31:32.755" idx="1">
    <p:pos x="6000" y="0"/>
    <p:text>Este número de caracterizaciones de vertimientos, sin embargo el reporte del indicador es monitoreos del estado del recurso hídrico</p:text>
    <p:extLst>
      <p:ext uri="{C676402C-5697-4E1C-873F-D02D1690AC5C}">
        <p15:threadingInfo xmlns:p15="http://schemas.microsoft.com/office/powerpoint/2012/main" timeZoneBias="0">
          <p15:parentCm authorId="4" idx="1"/>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1pb99kU"/>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6-03-03T16:15:06.440" idx="8">
    <p:pos x="166" y="1449"/>
    <p:text>Linea base para la concentración de PM de la red y microsensores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U0"/>
      </p:ext>
    </p:extLst>
  </p:cm>
  <p:cm authorId="1" dt="2026-03-03T16:29:27.971" idx="7">
    <p:pos x="73" y="620"/>
    <p:text>Ajustar datos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Y"/>
      </p:ext>
    </p:extLst>
  </p:cm>
  <p:cm authorId="3" dt="2026-03-03T16:34:25.952" idx="2">
    <p:pos x="3700" y="2156"/>
    <p:text>Debe estar en m2</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0yhqfVc"/>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4" dt="2026-03-11T22:40:53.611" idx="2">
    <p:pos x="6000" y="0"/>
    <p:text>Verificar el dato de avance 2025 al número de controles a fuentes fijas, en el informe de gestión se indica que se ejecutaron 7 operativos de control y seguimiento a fuentes fijas (pag 49).</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1mWNkfE"/>
      </p:ext>
    </p:extLst>
  </p:cm>
  <p:cm authorId="5" dt="2026-03-11T22:40:53.611" idx="2">
    <p:pos x="6000" y="0"/>
    <p:text>Verificado el Dato con SCAAV y ajustado</p:text>
    <p:extLst>
      <p:ext uri="{C676402C-5697-4E1C-873F-D02D1690AC5C}">
        <p15:threadingInfo xmlns:p15="http://schemas.microsoft.com/office/powerpoint/2012/main" timeZoneBias="0">
          <p15:parentCm authorId="4" idx="2"/>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1mDqx4E"/>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5" dt="2026-02-25T22:24:41.333" idx="3">
    <p:pos x="5241" y="2168"/>
    <p:text>Se ajusta según presentación de logros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h-Q_nw"/>
      </p:ext>
    </p:extLst>
  </p:cm>
  <p:cm authorId="2" dt="2026-02-25T22:24:41.333" idx="3">
    <p:pos x="5241" y="2168"/>
    <p:text>@MARIA.CHARRY@ambientebogota.gov.co actualizar con datos de la presentacion del alcalde</p:text>
    <p:extLst>
      <p:ext uri="{C676402C-5697-4E1C-873F-D02D1690AC5C}">
        <p15:threadingInfo xmlns:p15="http://schemas.microsoft.com/office/powerpoint/2012/main" timeZoneBias="0">
          <p15:parentCm authorId="5" idx="3"/>
        </p15:threadingInfo>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vitZ7fU"/>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06f169b425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06" name="Google Shape;106;g306f169b425_1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ce9351f72f_7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72" name="Google Shape;272;g3ce9351f72f_7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ce9351f72f_7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83" name="Google Shape;283;g3ce9351f72f_7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ca6554b689_0_22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95" name="Google Shape;295;g3ca6554b689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66399a5469_3_2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04" name="Google Shape;304;g366399a5469_3_2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ce9351f72f_0_23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24" name="Google Shape;324;g3ce9351f72f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000" b="1">
                <a:solidFill>
                  <a:schemeClr val="dk1"/>
                </a:solidFill>
                <a:highlight>
                  <a:srgbClr val="B6D7A8"/>
                </a:highlight>
                <a:latin typeface="Candara"/>
                <a:ea typeface="Candara"/>
                <a:cs typeface="Candara"/>
                <a:sym typeface="Candara"/>
              </a:rPr>
              <a:t>Número de hectáreas en procesos de restauración ecológica</a:t>
            </a:r>
            <a:endParaRPr sz="1000" b="1">
              <a:solidFill>
                <a:schemeClr val="dk1"/>
              </a:solidFill>
              <a:highlight>
                <a:srgbClr val="B6D7A8"/>
              </a:highlight>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lang="en-US" sz="1000" b="1">
                <a:solidFill>
                  <a:schemeClr val="dk1"/>
                </a:solidFill>
                <a:highlight>
                  <a:srgbClr val="FFE599"/>
                </a:highlight>
                <a:latin typeface="Candara"/>
                <a:ea typeface="Candara"/>
                <a:cs typeface="Candara"/>
                <a:sym typeface="Candara"/>
              </a:rPr>
              <a:t>2024</a:t>
            </a:r>
            <a:r>
              <a:rPr lang="en-US" sz="1000" b="1">
                <a:solidFill>
                  <a:schemeClr val="dk1"/>
                </a:solidFill>
                <a:latin typeface="Candara"/>
                <a:ea typeface="Candara"/>
                <a:cs typeface="Candara"/>
                <a:sym typeface="Candara"/>
              </a:rPr>
              <a:t> </a:t>
            </a:r>
            <a:r>
              <a:rPr lang="en-US" sz="1000">
                <a:solidFill>
                  <a:schemeClr val="dk1"/>
                </a:solidFill>
                <a:latin typeface="Candara"/>
                <a:ea typeface="Candara"/>
                <a:cs typeface="Candara"/>
                <a:sym typeface="Candara"/>
              </a:rPr>
              <a:t>se realizaron procesos de restauración en 903,1 ha de las 812,06 ha programadas.</a:t>
            </a:r>
            <a:endParaRPr sz="1000">
              <a:solidFill>
                <a:schemeClr val="dk1"/>
              </a:solidFill>
              <a:latin typeface="Candara"/>
              <a:ea typeface="Candara"/>
              <a:cs typeface="Candara"/>
              <a:sym typeface="Candara"/>
            </a:endParaRPr>
          </a:p>
          <a:p>
            <a:pPr marL="914400" lvl="1"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Siembra nueva: 212,1 ha</a:t>
            </a:r>
            <a:endParaRPr sz="1000">
              <a:solidFill>
                <a:schemeClr val="dk1"/>
              </a:solidFill>
              <a:latin typeface="Candara"/>
              <a:ea typeface="Candara"/>
              <a:cs typeface="Candara"/>
              <a:sym typeface="Candara"/>
            </a:endParaRPr>
          </a:p>
          <a:p>
            <a:pPr marL="914400" lvl="1"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Mantenimiento: 691 ha</a:t>
            </a:r>
            <a:endParaRPr sz="1000">
              <a:solidFill>
                <a:schemeClr val="dk1"/>
              </a:solidFill>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lang="en-US" sz="1000" b="1">
                <a:solidFill>
                  <a:schemeClr val="dk1"/>
                </a:solidFill>
                <a:highlight>
                  <a:srgbClr val="FFE599"/>
                </a:highlight>
                <a:latin typeface="Candara"/>
                <a:ea typeface="Candara"/>
                <a:cs typeface="Candara"/>
                <a:sym typeface="Candara"/>
              </a:rPr>
              <a:t>2025</a:t>
            </a:r>
            <a:r>
              <a:rPr lang="en-US" sz="1000">
                <a:solidFill>
                  <a:schemeClr val="dk1"/>
                </a:solidFill>
                <a:latin typeface="Candara"/>
                <a:ea typeface="Candara"/>
                <a:cs typeface="Candara"/>
                <a:sym typeface="Candara"/>
              </a:rPr>
              <a:t> se realizaron proceso de restauración en 229,89 ha de las 846,32 ha programadas.</a:t>
            </a:r>
            <a:endParaRPr sz="1000">
              <a:solidFill>
                <a:schemeClr val="dk1"/>
              </a:solidFill>
              <a:latin typeface="Candara"/>
              <a:ea typeface="Candara"/>
              <a:cs typeface="Candara"/>
              <a:sym typeface="Candara"/>
            </a:endParaRPr>
          </a:p>
          <a:p>
            <a:pPr marL="914400" lvl="1"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Siembra nueva: 113,1 ha de las 246,32 ha programadas</a:t>
            </a:r>
            <a:endParaRPr sz="1000">
              <a:solidFill>
                <a:schemeClr val="dk1"/>
              </a:solidFill>
              <a:latin typeface="Candara"/>
              <a:ea typeface="Candara"/>
              <a:cs typeface="Candara"/>
              <a:sym typeface="Candara"/>
            </a:endParaRPr>
          </a:p>
          <a:p>
            <a:pPr marL="914400" lvl="1"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Mantenimiento: 116,8 ha de las 600 ha programadas</a:t>
            </a:r>
            <a:endParaRPr sz="1000">
              <a:solidFill>
                <a:schemeClr val="dk1"/>
              </a:solidFill>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b="1">
                <a:solidFill>
                  <a:schemeClr val="dk1"/>
                </a:solidFill>
                <a:highlight>
                  <a:srgbClr val="FFE599"/>
                </a:highlight>
                <a:latin typeface="Candara"/>
                <a:ea typeface="Candara"/>
                <a:cs typeface="Candara"/>
                <a:sym typeface="Candara"/>
              </a:rPr>
              <a:t>Entre 2024 y 2025</a:t>
            </a:r>
            <a:r>
              <a:rPr lang="en-US" sz="1000">
                <a:solidFill>
                  <a:schemeClr val="dk1"/>
                </a:solidFill>
                <a:latin typeface="Candara"/>
                <a:ea typeface="Candara"/>
                <a:cs typeface="Candara"/>
                <a:sym typeface="Candara"/>
              </a:rPr>
              <a:t> se realizaron procesos de restauración en 1.016,02 ha, de las cuales 325,1 ha son de siembra nueva y 691 ha de mantenimiento</a:t>
            </a:r>
            <a:endParaRPr sz="1000">
              <a:solidFill>
                <a:schemeClr val="dk1"/>
              </a:solidFill>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lang="en-US" sz="1000" b="1">
                <a:solidFill>
                  <a:schemeClr val="dk1"/>
                </a:solidFill>
                <a:highlight>
                  <a:srgbClr val="FFE599"/>
                </a:highlight>
                <a:latin typeface="Candara"/>
                <a:ea typeface="Candara"/>
                <a:cs typeface="Candara"/>
                <a:sym typeface="Candara"/>
              </a:rPr>
              <a:t>2026</a:t>
            </a:r>
            <a:r>
              <a:rPr lang="en-US" sz="1000">
                <a:solidFill>
                  <a:schemeClr val="dk1"/>
                </a:solidFill>
                <a:latin typeface="Candara"/>
                <a:ea typeface="Candara"/>
                <a:cs typeface="Candara"/>
                <a:sym typeface="Candara"/>
              </a:rPr>
              <a:t> se realizarán procesos de restauración en 1.278,9 ha, de las cuales 678,9 ha son de siembra nueva y 600 ha en mantenimiento</a:t>
            </a:r>
            <a:endParaRPr sz="1000">
              <a:solidFill>
                <a:schemeClr val="dk1"/>
              </a:solidFill>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lang="en-US" sz="1000" b="1">
                <a:solidFill>
                  <a:schemeClr val="dk1"/>
                </a:solidFill>
                <a:highlight>
                  <a:srgbClr val="FFE599"/>
                </a:highlight>
                <a:latin typeface="Candara"/>
                <a:ea typeface="Candara"/>
                <a:cs typeface="Candara"/>
                <a:sym typeface="Candara"/>
              </a:rPr>
              <a:t>2027</a:t>
            </a:r>
            <a:r>
              <a:rPr lang="en-US" sz="1000">
                <a:solidFill>
                  <a:schemeClr val="dk1"/>
                </a:solidFill>
                <a:latin typeface="Candara"/>
                <a:ea typeface="Candara"/>
                <a:cs typeface="Candara"/>
                <a:sym typeface="Candara"/>
              </a:rPr>
              <a:t> se realizarán procesos de restauración en 1.124,14 ha, de las cuales 524,4 ha son de siembra nueva y 600 ha en mantenimiento</a:t>
            </a:r>
            <a:endParaRPr sz="1000">
              <a:solidFill>
                <a:schemeClr val="dk1"/>
              </a:solidFill>
              <a:latin typeface="Candara"/>
              <a:ea typeface="Candara"/>
              <a:cs typeface="Candara"/>
              <a:sym typeface="Candara"/>
            </a:endParaRPr>
          </a:p>
          <a:p>
            <a:pPr marL="457200" lvl="0" indent="-292100" algn="l" rtl="0">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Entre 2024 y 2027 se realizarán procesos de restauración en 2.219,5 ha, de las cuales 1.528,5 ha son de siembra nueva y 691 ha de mantenimiento.</a:t>
            </a:r>
            <a:endParaRPr sz="1000">
              <a:solidFill>
                <a:schemeClr val="dk1"/>
              </a:solidFill>
              <a:latin typeface="Candara"/>
              <a:ea typeface="Candara"/>
              <a:cs typeface="Candara"/>
              <a:sym typeface="Candar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ce9351f72f_0_38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403" name="Google Shape;403;g3ce9351f72f_0_3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latin typeface="Candara"/>
              <a:ea typeface="Candara"/>
              <a:cs typeface="Candara"/>
              <a:sym typeface="Candar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ce9351f72f_0_5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481" name="Google Shape;481;g3ce9351f72f_0_5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latin typeface="Candara"/>
              <a:ea typeface="Candara"/>
              <a:cs typeface="Candara"/>
              <a:sym typeface="Candar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366399a5469_3_14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540" name="Google Shape;540;g366399a5469_3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US" sz="900" b="1">
                <a:highlight>
                  <a:srgbClr val="B6D7A8"/>
                </a:highlight>
                <a:latin typeface="Candara"/>
                <a:ea typeface="Candara"/>
                <a:cs typeface="Candara"/>
                <a:sym typeface="Candara"/>
              </a:rPr>
              <a:t>Número de hectáreas del sistema distrital de áreas protegidas con manejo efectivo</a:t>
            </a:r>
            <a:endParaRPr sz="900" b="1">
              <a:highlight>
                <a:srgbClr val="B6D7A8"/>
              </a:highlight>
              <a:latin typeface="Candara"/>
              <a:ea typeface="Candara"/>
              <a:cs typeface="Candara"/>
              <a:sym typeface="Candara"/>
            </a:endParaRPr>
          </a:p>
          <a:p>
            <a:pPr marL="457200" lvl="0" indent="-285750" algn="l" rtl="0">
              <a:lnSpc>
                <a:spcPct val="100000"/>
              </a:lnSpc>
              <a:spcBef>
                <a:spcPts val="0"/>
              </a:spcBef>
              <a:spcAft>
                <a:spcPts val="0"/>
              </a:spcAft>
              <a:buSzPts val="900"/>
              <a:buFont typeface="Candara"/>
              <a:buChar char="-"/>
            </a:pPr>
            <a:r>
              <a:rPr lang="en-US" sz="900">
                <a:latin typeface="Candara"/>
                <a:ea typeface="Candara"/>
                <a:cs typeface="Candara"/>
                <a:sym typeface="Candara"/>
              </a:rPr>
              <a:t>La administración o </a:t>
            </a:r>
            <a:r>
              <a:rPr lang="en-US" sz="900" b="1">
                <a:latin typeface="Candara"/>
                <a:ea typeface="Candara"/>
                <a:cs typeface="Candara"/>
                <a:sym typeface="Candara"/>
              </a:rPr>
              <a:t>manejo efectivo</a:t>
            </a:r>
            <a:r>
              <a:rPr lang="en-US" sz="900">
                <a:latin typeface="Candara"/>
                <a:ea typeface="Candara"/>
                <a:cs typeface="Candara"/>
                <a:sym typeface="Candara"/>
              </a:rPr>
              <a:t> se refiere al</a:t>
            </a:r>
            <a:r>
              <a:rPr lang="en-US" sz="900" u="sng">
                <a:latin typeface="Candara"/>
                <a:ea typeface="Candara"/>
                <a:cs typeface="Candara"/>
                <a:sym typeface="Candara"/>
              </a:rPr>
              <a:t> logro de los objetivos de específicos de conservación</a:t>
            </a:r>
            <a:r>
              <a:rPr lang="en-US" sz="900">
                <a:latin typeface="Candara"/>
                <a:ea typeface="Candara"/>
                <a:cs typeface="Candara"/>
                <a:sym typeface="Candara"/>
              </a:rPr>
              <a:t>. Para conocer este avance se requiere que </a:t>
            </a:r>
            <a:r>
              <a:rPr lang="en-US" sz="900" b="1">
                <a:latin typeface="Candara"/>
                <a:ea typeface="Candara"/>
                <a:cs typeface="Candara"/>
                <a:sym typeface="Candara"/>
              </a:rPr>
              <a:t>cada área protegida</a:t>
            </a:r>
            <a:r>
              <a:rPr lang="en-US" sz="900">
                <a:latin typeface="Candara"/>
                <a:ea typeface="Candara"/>
                <a:cs typeface="Candara"/>
                <a:sym typeface="Candara"/>
              </a:rPr>
              <a:t> cuente primero con los </a:t>
            </a:r>
            <a:r>
              <a:rPr lang="en-US" sz="900" u="sng">
                <a:latin typeface="Candara"/>
                <a:ea typeface="Candara"/>
                <a:cs typeface="Candara"/>
                <a:sym typeface="Candara"/>
              </a:rPr>
              <a:t>elementos esenciales</a:t>
            </a:r>
            <a:r>
              <a:rPr lang="en-US" sz="900">
                <a:latin typeface="Candara"/>
                <a:ea typeface="Candara"/>
                <a:cs typeface="Candara"/>
                <a:sym typeface="Candara"/>
              </a:rPr>
              <a:t>: objetivos y objetos de conservación, límites, categoría de manejo, régimen de usos, gobernanza y nombre. Con base en estos elementos esenciales el área debe tener un</a:t>
            </a:r>
            <a:r>
              <a:rPr lang="en-US" sz="900" u="sng">
                <a:latin typeface="Candara"/>
                <a:ea typeface="Candara"/>
                <a:cs typeface="Candara"/>
                <a:sym typeface="Candara"/>
              </a:rPr>
              <a:t> instrumento de planificación del manejo </a:t>
            </a:r>
            <a:r>
              <a:rPr lang="en-US" sz="900">
                <a:latin typeface="Candara"/>
                <a:ea typeface="Candara"/>
                <a:cs typeface="Candara"/>
                <a:sym typeface="Candara"/>
              </a:rPr>
              <a:t>para toma de decisiones y evaluarse periódicamente el cambio en la efectividad al nivel de sitio y sistema.</a:t>
            </a:r>
            <a:endParaRPr sz="900">
              <a:latin typeface="Candara"/>
              <a:ea typeface="Candara"/>
              <a:cs typeface="Candara"/>
              <a:sym typeface="Candara"/>
            </a:endParaRPr>
          </a:p>
          <a:p>
            <a:pPr marL="0" lvl="0" indent="0" algn="l" rtl="0">
              <a:lnSpc>
                <a:spcPct val="100000"/>
              </a:lnSpc>
              <a:spcBef>
                <a:spcPts val="0"/>
              </a:spcBef>
              <a:spcAft>
                <a:spcPts val="0"/>
              </a:spcAft>
              <a:buNone/>
            </a:pPr>
            <a:endParaRPr sz="900">
              <a:latin typeface="Candara"/>
              <a:ea typeface="Candara"/>
              <a:cs typeface="Candara"/>
              <a:sym typeface="Candara"/>
            </a:endParaRPr>
          </a:p>
          <a:p>
            <a:pPr marL="0" lvl="0" indent="0" algn="l" rtl="0">
              <a:lnSpc>
                <a:spcPct val="100000"/>
              </a:lnSpc>
              <a:spcBef>
                <a:spcPts val="0"/>
              </a:spcBef>
              <a:spcAft>
                <a:spcPts val="0"/>
              </a:spcAft>
              <a:buNone/>
            </a:pPr>
            <a:r>
              <a:rPr lang="en-US" sz="900" b="1">
                <a:highlight>
                  <a:srgbClr val="D4E8C6"/>
                </a:highlight>
                <a:latin typeface="Candara"/>
                <a:ea typeface="Candara"/>
                <a:cs typeface="Candara"/>
                <a:sym typeface="Candara"/>
              </a:rPr>
              <a:t>Número de áreas protegidas con fichas técnicas con elementos esenciales elaboradas</a:t>
            </a:r>
            <a:endParaRPr sz="900" b="1">
              <a:highlight>
                <a:srgbClr val="D4E8C6"/>
              </a:highlight>
              <a:latin typeface="Candara"/>
              <a:ea typeface="Candara"/>
              <a:cs typeface="Candara"/>
              <a:sym typeface="Candara"/>
            </a:endParaRPr>
          </a:p>
          <a:p>
            <a:pPr marL="457200" lvl="0" indent="-285750" algn="l" rtl="0">
              <a:lnSpc>
                <a:spcPct val="100000"/>
              </a:lnSpc>
              <a:spcBef>
                <a:spcPts val="0"/>
              </a:spcBef>
              <a:spcAft>
                <a:spcPts val="0"/>
              </a:spcAft>
              <a:buSzPts val="900"/>
              <a:buFont typeface="Candara"/>
              <a:buChar char="-"/>
            </a:pPr>
            <a:r>
              <a:rPr lang="en-US" sz="900">
                <a:latin typeface="Candara"/>
                <a:ea typeface="Candara"/>
                <a:cs typeface="Candara"/>
                <a:sym typeface="Candara"/>
              </a:rPr>
              <a:t>En 2025 se elaboraron las fichas técnicas para las 32 áreas protegidas (13.215,78 ha).</a:t>
            </a:r>
            <a:endParaRPr sz="900">
              <a:latin typeface="Candara"/>
              <a:ea typeface="Candara"/>
              <a:cs typeface="Candara"/>
              <a:sym typeface="Candara"/>
            </a:endParaRPr>
          </a:p>
          <a:p>
            <a:pPr marL="0" lvl="0" indent="0" algn="l" rtl="0">
              <a:lnSpc>
                <a:spcPct val="100000"/>
              </a:lnSpc>
              <a:spcBef>
                <a:spcPts val="0"/>
              </a:spcBef>
              <a:spcAft>
                <a:spcPts val="0"/>
              </a:spcAft>
              <a:buNone/>
            </a:pPr>
            <a:endParaRPr sz="900">
              <a:latin typeface="Candara"/>
              <a:ea typeface="Candara"/>
              <a:cs typeface="Candara"/>
              <a:sym typeface="Candara"/>
            </a:endParaRPr>
          </a:p>
          <a:p>
            <a:pPr marL="0" lvl="0" indent="0" algn="l" rtl="0">
              <a:spcBef>
                <a:spcPts val="0"/>
              </a:spcBef>
              <a:spcAft>
                <a:spcPts val="0"/>
              </a:spcAft>
              <a:buNone/>
            </a:pPr>
            <a:r>
              <a:rPr lang="en-US" sz="900" b="1">
                <a:solidFill>
                  <a:schemeClr val="dk1"/>
                </a:solidFill>
                <a:highlight>
                  <a:srgbClr val="D4E8C6"/>
                </a:highlight>
                <a:latin typeface="Candara"/>
                <a:ea typeface="Candara"/>
                <a:cs typeface="Candara"/>
                <a:sym typeface="Candara"/>
              </a:rPr>
              <a:t>Número de evaluaciones de efectividad del manejo adelantadas a nivel sistema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En diciembre de 2025 y en el marco del convenio SDA - WWF Colombia, se terminó el primer análisis de efectividad para el Sistema Distrital de Áreas Protegidas, arrojando los primeros resultados sobre las oportunidades y limitantes que implica su gestión y administración.</a:t>
            </a:r>
            <a:endParaRPr sz="900">
              <a:solidFill>
                <a:schemeClr val="dk1"/>
              </a:solidFill>
              <a:latin typeface="Candara"/>
              <a:ea typeface="Candara"/>
              <a:cs typeface="Candara"/>
              <a:sym typeface="Candara"/>
            </a:endParaRPr>
          </a:p>
          <a:p>
            <a:pPr marL="0" lvl="0" indent="0" algn="l" rtl="0">
              <a:spcBef>
                <a:spcPts val="0"/>
              </a:spcBef>
              <a:spcAft>
                <a:spcPts val="0"/>
              </a:spcAft>
              <a:buNone/>
            </a:pPr>
            <a:endParaRPr sz="900" b="1">
              <a:solidFill>
                <a:schemeClr val="dk1"/>
              </a:solidFill>
              <a:highlight>
                <a:srgbClr val="D4E8C6"/>
              </a:highlight>
              <a:latin typeface="Candara"/>
              <a:ea typeface="Candara"/>
              <a:cs typeface="Candara"/>
              <a:sym typeface="Candara"/>
            </a:endParaRPr>
          </a:p>
          <a:p>
            <a:pPr marL="0" lvl="0" indent="0" algn="l" rtl="0">
              <a:spcBef>
                <a:spcPts val="0"/>
              </a:spcBef>
              <a:spcAft>
                <a:spcPts val="0"/>
              </a:spcAft>
              <a:buNone/>
            </a:pPr>
            <a:r>
              <a:rPr lang="en-US" sz="900" b="1">
                <a:solidFill>
                  <a:schemeClr val="dk1"/>
                </a:solidFill>
                <a:highlight>
                  <a:srgbClr val="D4E8C6"/>
                </a:highlight>
                <a:latin typeface="Candara"/>
                <a:ea typeface="Candara"/>
                <a:cs typeface="Candara"/>
                <a:sym typeface="Candara"/>
              </a:rPr>
              <a:t>Número de evaluaciones de efectividad del manejo adelantadas a nivel sitio (área protegida)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avanzó en tres evaluaciones al nivel de área protegida (RDH de Tibanica, RDH de Capellanía y PDEM Soratama), realizadas revisando no solo las oportunidades y limitantes que existen para la planeación y administración efectiva de las áreas, sino igualmente ajustando la propuesta metodológica de evaluación de efectividad.</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En 2026 se continuará con las evaluaciones de las áreas protegidas RDH de Tibanica, RDH de Capellanía y PDEM Soratama. Sus resultados finales se reportan en 2026. </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De igual manera, en 2026 se adelantarán las evaluaciones de efectividad del manejo de las 29 áreas protegidas restantes, para completar 32 evaluaciones de efectividad del manejo, que equivale a 13.215,78 ha. </a:t>
            </a:r>
            <a:endParaRPr sz="900">
              <a:solidFill>
                <a:schemeClr val="dk1"/>
              </a:solidFill>
              <a:latin typeface="Candara"/>
              <a:ea typeface="Candara"/>
              <a:cs typeface="Candara"/>
              <a:sym typeface="Candara"/>
            </a:endParaRPr>
          </a:p>
          <a:p>
            <a:pPr marL="0" lvl="0" indent="0" algn="l" rtl="0">
              <a:spcBef>
                <a:spcPts val="0"/>
              </a:spcBef>
              <a:spcAft>
                <a:spcPts val="0"/>
              </a:spcAft>
              <a:buNone/>
            </a:pPr>
            <a:endParaRPr sz="900">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r>
              <a:rPr lang="en-US" sz="900" b="1">
                <a:solidFill>
                  <a:schemeClr val="dk1"/>
                </a:solidFill>
                <a:highlight>
                  <a:srgbClr val="D4E8C6"/>
                </a:highlight>
                <a:latin typeface="Candara"/>
                <a:ea typeface="Candara"/>
                <a:cs typeface="Candara"/>
                <a:sym typeface="Candara"/>
              </a:rPr>
              <a:t>Número de áreas protegidas con plan de manejo formulado o  actualizado (adoptado por acto administrativo)</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Corresponden a los planes de manejo formulados o actualizados con la metodología estructurada e implementada hasta 2025. La actualización del plan de manejo de la RDH Capellanía cuenta con dicha metodología, la cual se adoptará en 2026. </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reporta de la siguiente manera:</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u="sng">
                <a:solidFill>
                  <a:schemeClr val="dk1"/>
                </a:solidFill>
                <a:latin typeface="Candara"/>
                <a:ea typeface="Candara"/>
                <a:cs typeface="Candara"/>
                <a:sym typeface="Candara"/>
              </a:rPr>
              <a:t>Reservas Distritales de Humedal</a:t>
            </a:r>
            <a:endParaRPr sz="900" b="1" u="sng">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Torca y Guaymaral, Santa María del Lago, La Vaca, Burro, Techo, Chiguasuque-La Isla, La Conejera, Juan Amarillo, Córdoba, Jaboque, , Meandro del Say, Complejo de Humedales El Tunjo y Salitre. Total: 13 RDH</a:t>
            </a:r>
            <a:r>
              <a:rPr lang="en-US" sz="900" b="1">
                <a:solidFill>
                  <a:schemeClr val="dk1"/>
                </a:solidFill>
                <a:latin typeface="Candara"/>
                <a:ea typeface="Candara"/>
                <a:cs typeface="Candara"/>
                <a:sym typeface="Candara"/>
              </a:rPr>
              <a:t> (778,90 ha).</a:t>
            </a:r>
            <a:endParaRPr sz="900" b="1">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2025:</a:t>
            </a:r>
            <a:r>
              <a:rPr lang="en-US" sz="900">
                <a:solidFill>
                  <a:schemeClr val="dk1"/>
                </a:solidFill>
                <a:latin typeface="Candara"/>
                <a:ea typeface="Candara"/>
                <a:cs typeface="Candara"/>
                <a:sym typeface="Candara"/>
              </a:rPr>
              <a:t> Tibanica</a:t>
            </a:r>
            <a:r>
              <a:rPr lang="en-US" sz="900" b="1">
                <a:solidFill>
                  <a:schemeClr val="dk1"/>
                </a:solidFill>
                <a:latin typeface="Candara"/>
                <a:ea typeface="Candara"/>
                <a:cs typeface="Candara"/>
                <a:sym typeface="Candara"/>
              </a:rPr>
              <a:t> (26,82 ha).</a:t>
            </a:r>
            <a:endParaRPr sz="900" b="1">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Capellanía </a:t>
            </a:r>
            <a:r>
              <a:rPr lang="en-US" sz="900" b="1">
                <a:solidFill>
                  <a:schemeClr val="dk1"/>
                </a:solidFill>
                <a:latin typeface="Candara"/>
                <a:ea typeface="Candara"/>
                <a:cs typeface="Candara"/>
                <a:sym typeface="Candara"/>
              </a:rPr>
              <a:t>(29,32 ha). </a:t>
            </a:r>
            <a:endParaRPr sz="900" b="1">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TOTAL: 15 RDH (835,04 ha). </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u="sng">
                <a:solidFill>
                  <a:schemeClr val="dk1"/>
                </a:solidFill>
                <a:latin typeface="Candara"/>
                <a:ea typeface="Candara"/>
                <a:cs typeface="Candara"/>
                <a:sym typeface="Candara"/>
              </a:rPr>
              <a:t>Parques Distritales Ecológicos de Montaña</a:t>
            </a:r>
            <a:endParaRPr sz="900" b="1" u="sng">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Entrenubes, Cerro Seco, Cerro de Torca. Total: 3 PDEM</a:t>
            </a:r>
            <a:r>
              <a:rPr lang="en-US" sz="900" b="1">
                <a:solidFill>
                  <a:schemeClr val="dk1"/>
                </a:solidFill>
                <a:latin typeface="Candara"/>
                <a:ea typeface="Candara"/>
                <a:cs typeface="Candara"/>
                <a:sym typeface="Candara"/>
              </a:rPr>
              <a:t> (922,28 ha).</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2025:</a:t>
            </a:r>
            <a:r>
              <a:rPr lang="en-US" sz="900">
                <a:solidFill>
                  <a:schemeClr val="dk1"/>
                </a:solidFill>
                <a:latin typeface="Candara"/>
                <a:ea typeface="Candara"/>
                <a:cs typeface="Candara"/>
                <a:sym typeface="Candara"/>
              </a:rPr>
              <a:t> Cerro de La Conejera.</a:t>
            </a:r>
            <a:r>
              <a:rPr lang="en-US" sz="900" b="1">
                <a:solidFill>
                  <a:schemeClr val="dk1"/>
                </a:solidFill>
                <a:latin typeface="Candara"/>
                <a:ea typeface="Candara"/>
                <a:cs typeface="Candara"/>
                <a:sym typeface="Candara"/>
              </a:rPr>
              <a:t> (193,09 ha).</a:t>
            </a:r>
            <a:endParaRPr sz="900" b="1">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TOTAL: 4 PDEM (1.115,37 ha). </a:t>
            </a:r>
            <a:endParaRPr sz="900" b="1">
              <a:solidFill>
                <a:schemeClr val="dk1"/>
              </a:solidFill>
              <a:latin typeface="Candara"/>
              <a:ea typeface="Candara"/>
              <a:cs typeface="Candara"/>
              <a:sym typeface="Candara"/>
            </a:endParaRPr>
          </a:p>
          <a:p>
            <a:pPr marL="457200" lvl="0" indent="0" algn="l" rtl="0">
              <a:spcBef>
                <a:spcPts val="0"/>
              </a:spcBef>
              <a:spcAft>
                <a:spcPts val="0"/>
              </a:spcAft>
              <a:buNone/>
            </a:pPr>
            <a:endParaRPr sz="900" b="1">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highlight>
                  <a:srgbClr val="FFF2CC"/>
                </a:highlight>
                <a:latin typeface="Candara"/>
                <a:ea typeface="Candara"/>
                <a:cs typeface="Candara"/>
                <a:sym typeface="Candara"/>
              </a:rPr>
              <a:t>TOTAL RDH + PDEM (2024+2025): 19 áreas protegidas (1.950,41 ha).</a:t>
            </a:r>
            <a:endParaRPr sz="900" b="1">
              <a:solidFill>
                <a:schemeClr val="dk1"/>
              </a:solidFill>
              <a:highlight>
                <a:srgbClr val="FFF2CC"/>
              </a:highlight>
              <a:latin typeface="Candara"/>
              <a:ea typeface="Candara"/>
              <a:cs typeface="Candara"/>
              <a:sym typeface="Candara"/>
            </a:endParaRPr>
          </a:p>
          <a:p>
            <a:pPr marL="0" lvl="0" indent="0" algn="l" rtl="0">
              <a:spcBef>
                <a:spcPts val="0"/>
              </a:spcBef>
              <a:spcAft>
                <a:spcPts val="0"/>
              </a:spcAft>
              <a:buNone/>
            </a:pPr>
            <a:endParaRPr sz="900" b="1">
              <a:solidFill>
                <a:schemeClr val="dk1"/>
              </a:solidFill>
              <a:highlight>
                <a:srgbClr val="FFF2CC"/>
              </a:highlight>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r>
              <a:rPr lang="en-US" sz="900" b="1">
                <a:solidFill>
                  <a:schemeClr val="dk1"/>
                </a:solidFill>
                <a:highlight>
                  <a:srgbClr val="D4E8C6"/>
                </a:highlight>
                <a:latin typeface="Candara"/>
                <a:ea typeface="Candara"/>
                <a:cs typeface="Candara"/>
                <a:sym typeface="Candara"/>
              </a:rPr>
              <a:t>Número de áreas protegidas con plan de manejo ajustado a los resultados de efectividad de manejo</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Corresponden a los planes de manejo ajustados (aplica formulación o actualización de planes de manejo de áreas protegidas que no tenían instrumento) teniendo en cuenta la metodología estructurada en 2026, a partir de los resultados de las evaluaciones de efectividad del manejo a nivel de sistema y de sitio (por cada área protegida). </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u="sng">
                <a:solidFill>
                  <a:schemeClr val="dk1"/>
                </a:solidFill>
                <a:latin typeface="Candara"/>
                <a:ea typeface="Candara"/>
                <a:cs typeface="Candara"/>
                <a:sym typeface="Candara"/>
              </a:rPr>
              <a:t>Paisajes sostenibles</a:t>
            </a:r>
            <a:endParaRPr sz="900" b="1" u="sng">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Corredor Paso Colorado - Peñas Blancas, Pilar San Juan y Sumapaz. Total: 2 PS</a:t>
            </a:r>
            <a:r>
              <a:rPr lang="en-US" sz="900" b="1">
                <a:solidFill>
                  <a:schemeClr val="dk1"/>
                </a:solidFill>
                <a:latin typeface="Candara"/>
                <a:ea typeface="Candara"/>
                <a:cs typeface="Candara"/>
                <a:sym typeface="Candara"/>
              </a:rPr>
              <a:t> (4.805,50 ha).</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Agroparque La Requilina - El Uval, Agroparque Los Soches, Agroparque Quiba, Cuenca del Río Guayuriba, Santa Librada Bolonia. Total: 5 PS</a:t>
            </a:r>
            <a:r>
              <a:rPr lang="en-US" sz="900" b="1">
                <a:solidFill>
                  <a:schemeClr val="dk1"/>
                </a:solidFill>
                <a:latin typeface="Candara"/>
                <a:ea typeface="Candara"/>
                <a:cs typeface="Candara"/>
                <a:sym typeface="Candara"/>
              </a:rPr>
              <a:t> (6.148,44 ha).</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TOTAL: 7 PS (10.953,94 ha). </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u="sng">
                <a:solidFill>
                  <a:schemeClr val="dk1"/>
                </a:solidFill>
                <a:latin typeface="Candara"/>
                <a:ea typeface="Candara"/>
                <a:cs typeface="Candara"/>
                <a:sym typeface="Candara"/>
              </a:rPr>
              <a:t>Reservas Distritales de Humedal</a:t>
            </a:r>
            <a:endParaRPr sz="900" b="1" u="sng">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Complejo de humedales El Tunjo, Córdoba Niza, Chiguasuque La isla, Jaboque, Juan Amarillo o Tibabuyes, La Vaca, Techo, Tibanica, Torca y Guaymaral, Burro, Tingua Azul. Total: 11 RDH</a:t>
            </a:r>
            <a:r>
              <a:rPr lang="en-US" sz="900" b="1">
                <a:solidFill>
                  <a:schemeClr val="dk1"/>
                </a:solidFill>
                <a:latin typeface="Candara"/>
                <a:ea typeface="Candara"/>
                <a:cs typeface="Candara"/>
                <a:sym typeface="Candara"/>
              </a:rPr>
              <a:t> (732,38 ha).</a:t>
            </a:r>
            <a:endParaRPr sz="900">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Capellanía o Cofradía, La Conejera, Santa María del Lago, Meandro del Say, Hyntiba Escritorio, Salitre. Total: 6 RDH </a:t>
            </a:r>
            <a:r>
              <a:rPr lang="en-US" sz="900" b="1">
                <a:solidFill>
                  <a:schemeClr val="dk1"/>
                </a:solidFill>
                <a:latin typeface="Candara"/>
                <a:ea typeface="Candara"/>
                <a:cs typeface="Candara"/>
                <a:sym typeface="Candara"/>
              </a:rPr>
              <a:t>(168,50 ha).</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TOTAL: 17 RDH (900,88 ha). </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u="sng">
                <a:solidFill>
                  <a:schemeClr val="dk1"/>
                </a:solidFill>
                <a:latin typeface="Candara"/>
                <a:ea typeface="Candara"/>
                <a:cs typeface="Candara"/>
                <a:sym typeface="Candara"/>
              </a:rPr>
              <a:t>Parques Distritales Ecológicos de Montaña</a:t>
            </a:r>
            <a:endParaRPr sz="900" b="1" u="sng">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Cerro de  la Conejera, Cerro Seco, Entrenubes, Mirador de los  Nevados. Total: 4 PDEM</a:t>
            </a:r>
            <a:r>
              <a:rPr lang="en-US" sz="900" b="1">
                <a:solidFill>
                  <a:schemeClr val="dk1"/>
                </a:solidFill>
                <a:latin typeface="Candara"/>
                <a:ea typeface="Candara"/>
                <a:cs typeface="Candara"/>
                <a:sym typeface="Candara"/>
              </a:rPr>
              <a:t> (1.141,86 ha).</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Cerro de Torca, Serranía del Zuque, Sierras del Chicó, Soratama. Total: 4 PDEM</a:t>
            </a:r>
            <a:r>
              <a:rPr lang="en-US" sz="900" b="1">
                <a:solidFill>
                  <a:schemeClr val="dk1"/>
                </a:solidFill>
                <a:latin typeface="Candara"/>
                <a:ea typeface="Candara"/>
                <a:cs typeface="Candara"/>
                <a:sym typeface="Candara"/>
              </a:rPr>
              <a:t> (219,10 ha).</a:t>
            </a:r>
            <a:endParaRPr sz="900" b="1">
              <a:solidFill>
                <a:schemeClr val="dk1"/>
              </a:solidFill>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TOTAL: 8 PDEM (1.360,96 ha). </a:t>
            </a:r>
            <a:endParaRPr sz="900">
              <a:latin typeface="Candara"/>
              <a:ea typeface="Candara"/>
              <a:cs typeface="Candara"/>
              <a:sym typeface="Candara"/>
            </a:endParaRPr>
          </a:p>
          <a:p>
            <a:pPr marL="0" lvl="0" indent="0" algn="l" rtl="0">
              <a:lnSpc>
                <a:spcPct val="100000"/>
              </a:lnSpc>
              <a:spcBef>
                <a:spcPts val="0"/>
              </a:spcBef>
              <a:spcAft>
                <a:spcPts val="0"/>
              </a:spcAft>
              <a:buNone/>
            </a:pPr>
            <a:endParaRPr>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sz="900" b="1">
                <a:solidFill>
                  <a:schemeClr val="dk1"/>
                </a:solidFill>
                <a:highlight>
                  <a:srgbClr val="FFF2CC"/>
                </a:highlight>
                <a:latin typeface="Candara"/>
                <a:ea typeface="Candara"/>
                <a:cs typeface="Candara"/>
                <a:sym typeface="Candara"/>
              </a:rPr>
              <a:t>TOTAL PS+RDH + PDEM (2026+2027): 32 áreas protegidas (13,215,78 ha).</a:t>
            </a:r>
            <a:endParaRPr>
              <a:latin typeface="Candara"/>
              <a:ea typeface="Candara"/>
              <a:cs typeface="Candara"/>
              <a:sym typeface="Candar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39553e0e236_3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617" name="Google Shape;617;g39553e0e236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b="1">
                <a:solidFill>
                  <a:schemeClr val="dk1"/>
                </a:solidFill>
                <a:highlight>
                  <a:srgbClr val="88BC23"/>
                </a:highlight>
                <a:latin typeface="Candara"/>
                <a:ea typeface="Candara"/>
                <a:cs typeface="Candara"/>
                <a:sym typeface="Candara"/>
              </a:rPr>
              <a:t>Hectáreas ofertadas para el mecanismo de transferencia de derechos de construcción</a:t>
            </a:r>
            <a:endParaRPr sz="900" b="1">
              <a:solidFill>
                <a:schemeClr val="dk1"/>
              </a:solidFill>
              <a:highlight>
                <a:srgbClr val="88BC23"/>
              </a:highlight>
              <a:latin typeface="Candara"/>
              <a:ea typeface="Candara"/>
              <a:cs typeface="Candara"/>
              <a:sym typeface="Candara"/>
            </a:endParaRPr>
          </a:p>
          <a:p>
            <a:pPr marL="0" lvl="0" indent="0" algn="l" rtl="0">
              <a:spcBef>
                <a:spcPts val="0"/>
              </a:spcBef>
              <a:spcAft>
                <a:spcPts val="0"/>
              </a:spcAft>
              <a:buNone/>
            </a:pPr>
            <a:endParaRPr sz="900" b="1">
              <a:solidFill>
                <a:schemeClr val="dk1"/>
              </a:solidFill>
              <a:highlight>
                <a:srgbClr val="88BC23"/>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b="1">
                <a:solidFill>
                  <a:schemeClr val="dk1"/>
                </a:solidFill>
                <a:highlight>
                  <a:srgbClr val="D4E8C6"/>
                </a:highlight>
                <a:latin typeface="Candara"/>
                <a:ea typeface="Candara"/>
                <a:cs typeface="Candara"/>
                <a:sym typeface="Candara"/>
              </a:rPr>
              <a:t>2024: Total de predios ofertados: 26 (207,50 ha)</a:t>
            </a:r>
            <a:endParaRPr sz="900" b="1">
              <a:solidFill>
                <a:schemeClr val="dk1"/>
              </a:solidFill>
              <a:highlight>
                <a:srgbClr val="D4E8C6"/>
              </a:highlight>
              <a:latin typeface="Candara"/>
              <a:ea typeface="Candara"/>
              <a:cs typeface="Candara"/>
              <a:sym typeface="Candara"/>
            </a:endParaRPr>
          </a:p>
          <a:p>
            <a:pPr marL="0" lvl="0" indent="0" algn="l" rtl="0">
              <a:spcBef>
                <a:spcPts val="0"/>
              </a:spcBef>
              <a:spcAft>
                <a:spcPts val="0"/>
              </a:spcAft>
              <a:buNone/>
            </a:pPr>
            <a:r>
              <a:rPr lang="en-US" sz="900" b="1" u="sng">
                <a:solidFill>
                  <a:schemeClr val="dk1"/>
                </a:solidFill>
                <a:latin typeface="Candara"/>
                <a:ea typeface="Candara"/>
                <a:cs typeface="Candara"/>
                <a:sym typeface="Candara"/>
              </a:rPr>
              <a:t>Zona generadora</a:t>
            </a:r>
            <a:endParaRPr sz="900" b="1" u="sng">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AutoNum type="arabicParenR"/>
            </a:pPr>
            <a:r>
              <a:rPr lang="en-US" sz="900" i="1">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1. Área (Ha): 0,21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AutoNum type="arabicParenR"/>
            </a:pPr>
            <a:r>
              <a:rPr lang="en-US" sz="900" i="1">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18. Área (Ha): 183,29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AutoNum type="arabicParenR"/>
            </a:pPr>
            <a:r>
              <a:rPr lang="en-US" sz="900" i="1">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7. Área (Ha): 24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AutoNum type="arabicParenR"/>
            </a:pPr>
            <a:r>
              <a:rPr lang="en-US" sz="900" i="1">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0. Área (Ha): 0 ha</a:t>
            </a:r>
            <a:endParaRPr sz="900">
              <a:solidFill>
                <a:schemeClr val="dk1"/>
              </a:solidFill>
              <a:latin typeface="Candara"/>
              <a:ea typeface="Candara"/>
              <a:cs typeface="Candara"/>
              <a:sym typeface="Candara"/>
            </a:endParaRPr>
          </a:p>
          <a:p>
            <a:pPr marL="457200" lvl="0" indent="0" algn="l" rtl="0">
              <a:spcBef>
                <a:spcPts val="0"/>
              </a:spcBef>
              <a:spcAft>
                <a:spcPts val="0"/>
              </a:spcAft>
              <a:buNone/>
            </a:pPr>
            <a:endParaRPr sz="900" b="1">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b="1">
                <a:solidFill>
                  <a:schemeClr val="dk1"/>
                </a:solidFill>
                <a:highlight>
                  <a:srgbClr val="D4E8C6"/>
                </a:highlight>
                <a:latin typeface="Candara"/>
                <a:ea typeface="Candara"/>
                <a:cs typeface="Candara"/>
                <a:sym typeface="Candara"/>
              </a:rPr>
              <a:t>2025: Total de predios ofertados: 12 (23,11 ha)</a:t>
            </a:r>
            <a:endParaRPr sz="900" b="1">
              <a:solidFill>
                <a:schemeClr val="dk1"/>
              </a:solidFill>
              <a:highlight>
                <a:srgbClr val="D4E8C6"/>
              </a:highlight>
              <a:latin typeface="Candara"/>
              <a:ea typeface="Candara"/>
              <a:cs typeface="Candara"/>
              <a:sym typeface="Candara"/>
            </a:endParaRPr>
          </a:p>
          <a:p>
            <a:pPr marL="0" lvl="0" indent="0" algn="l" rtl="0">
              <a:spcBef>
                <a:spcPts val="0"/>
              </a:spcBef>
              <a:spcAft>
                <a:spcPts val="0"/>
              </a:spcAft>
              <a:buNone/>
            </a:pPr>
            <a:r>
              <a:rPr lang="en-US" sz="900" b="1" u="sng">
                <a:solidFill>
                  <a:schemeClr val="dk1"/>
                </a:solidFill>
                <a:latin typeface="Candara"/>
                <a:ea typeface="Candara"/>
                <a:cs typeface="Candara"/>
                <a:sym typeface="Candara"/>
              </a:rPr>
              <a:t>Zona generadora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0. Área (Ha): 0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8. Área (Ha): 16,19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3. Área (Ha): 6,81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1. Área (Ha): 0,11 ha. </a:t>
            </a:r>
            <a:endParaRPr sz="900">
              <a:solidFill>
                <a:schemeClr val="dk1"/>
              </a:solidFill>
              <a:latin typeface="Candara"/>
              <a:ea typeface="Candara"/>
              <a:cs typeface="Candara"/>
              <a:sym typeface="Candara"/>
            </a:endParaRPr>
          </a:p>
          <a:p>
            <a:pPr marL="0" lvl="0" indent="0" algn="l" rtl="0">
              <a:spcBef>
                <a:spcPts val="0"/>
              </a:spcBef>
              <a:spcAft>
                <a:spcPts val="0"/>
              </a:spcAft>
              <a:buNone/>
            </a:pP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b="1">
                <a:solidFill>
                  <a:schemeClr val="dk1"/>
                </a:solidFill>
                <a:highlight>
                  <a:srgbClr val="D4E8C6"/>
                </a:highlight>
                <a:latin typeface="Candara"/>
                <a:ea typeface="Candara"/>
                <a:cs typeface="Candara"/>
                <a:sym typeface="Candara"/>
              </a:rPr>
              <a:t>2024+2025: Total de predios ofertados: 38 (230,61 ha)</a:t>
            </a:r>
            <a:endParaRPr sz="900" b="1">
              <a:solidFill>
                <a:schemeClr val="dk1"/>
              </a:solidFill>
              <a:highlight>
                <a:srgbClr val="D4E8C6"/>
              </a:highlight>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r>
              <a:rPr lang="en-US" sz="900" b="1" u="sng">
                <a:solidFill>
                  <a:schemeClr val="dk1"/>
                </a:solidFill>
                <a:latin typeface="Candara"/>
                <a:ea typeface="Candara"/>
                <a:cs typeface="Candara"/>
                <a:sym typeface="Candara"/>
              </a:rPr>
              <a:t>Zona generadora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1. Área (Ha): 0,21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26. Área (Ha): 199,48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10. Área (Ha): 30,81 ha.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i="1">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1. Área (Ha): 0,11 ha. </a:t>
            </a:r>
            <a:endParaRPr sz="900">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endParaRPr sz="900" b="1">
              <a:solidFill>
                <a:schemeClr val="dk1"/>
              </a:solidFill>
              <a:highlight>
                <a:srgbClr val="88BC23"/>
              </a:highlight>
              <a:latin typeface="Candara"/>
              <a:ea typeface="Candara"/>
              <a:cs typeface="Candara"/>
              <a:sym typeface="Candara"/>
            </a:endParaRPr>
          </a:p>
          <a:p>
            <a:pPr marL="0" lvl="0" indent="0" algn="l" rtl="0">
              <a:spcBef>
                <a:spcPts val="0"/>
              </a:spcBef>
              <a:spcAft>
                <a:spcPts val="0"/>
              </a:spcAft>
              <a:buNone/>
            </a:pPr>
            <a:r>
              <a:rPr lang="en-US" sz="900" b="1">
                <a:solidFill>
                  <a:schemeClr val="dk1"/>
                </a:solidFill>
                <a:highlight>
                  <a:srgbClr val="88BC23"/>
                </a:highlight>
                <a:latin typeface="Candara"/>
                <a:ea typeface="Candara"/>
                <a:cs typeface="Candara"/>
                <a:sym typeface="Candara"/>
              </a:rPr>
              <a:t>Hectáreas transferidas por medio del mecanismo de transferencia de derechos de construcción.</a:t>
            </a:r>
            <a:endParaRPr sz="900" b="1">
              <a:solidFill>
                <a:schemeClr val="dk1"/>
              </a:solidFill>
              <a:highlight>
                <a:srgbClr val="88BC23"/>
              </a:highlight>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endParaRPr sz="900" b="1">
              <a:solidFill>
                <a:schemeClr val="dk1"/>
              </a:solidFill>
              <a:highlight>
                <a:srgbClr val="88BC23"/>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b="1">
                <a:solidFill>
                  <a:schemeClr val="dk1"/>
                </a:solidFill>
                <a:highlight>
                  <a:srgbClr val="D4E8C6"/>
                </a:highlight>
                <a:latin typeface="Candara"/>
                <a:ea typeface="Candara"/>
                <a:cs typeface="Candara"/>
                <a:sym typeface="Candara"/>
              </a:rPr>
              <a:t>2024: 0 ha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b="1">
                <a:solidFill>
                  <a:schemeClr val="dk1"/>
                </a:solidFill>
                <a:highlight>
                  <a:srgbClr val="D4E8C6"/>
                </a:highlight>
                <a:latin typeface="Candara"/>
                <a:ea typeface="Candara"/>
                <a:cs typeface="Candara"/>
                <a:sym typeface="Candara"/>
              </a:rPr>
              <a:t>2025: 9,6 ha</a:t>
            </a:r>
            <a:endParaRPr sz="900" b="1">
              <a:solidFill>
                <a:schemeClr val="dk1"/>
              </a:solidFill>
              <a:highlight>
                <a:srgbClr val="D4E8C6"/>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AutoNum type="arabicParenR"/>
            </a:pPr>
            <a:r>
              <a:rPr lang="en-US" sz="900">
                <a:latin typeface="Candara"/>
                <a:ea typeface="Candara"/>
                <a:cs typeface="Candara"/>
                <a:sym typeface="Candara"/>
              </a:rPr>
              <a:t>El 05/11/2025 se suscribió la </a:t>
            </a:r>
            <a:r>
              <a:rPr lang="en-US" sz="900" b="1">
                <a:latin typeface="Candara"/>
                <a:ea typeface="Candara"/>
                <a:cs typeface="Candara"/>
                <a:sym typeface="Candara"/>
              </a:rPr>
              <a:t>escritura pública 2909 de 2025</a:t>
            </a:r>
            <a:r>
              <a:rPr lang="en-US" sz="900">
                <a:latin typeface="Candara"/>
                <a:ea typeface="Candara"/>
                <a:cs typeface="Candara"/>
                <a:sym typeface="Candara"/>
              </a:rPr>
              <a:t> en la Notaría 15 del círculo de Bogotá, entre Arquitectura y Concreto S.A.S. y la Secretaría Distrital de Ambiente mediante la cual se adelantó la compraventa del primer predio mediante transferencia de derechos de construcción y desarrollo en el Distrito Capital.</a:t>
            </a:r>
            <a:endParaRPr sz="900">
              <a:latin typeface="Candara"/>
              <a:ea typeface="Candara"/>
              <a:cs typeface="Candara"/>
              <a:sym typeface="Candara"/>
            </a:endParaRPr>
          </a:p>
          <a:p>
            <a:pPr marL="457200" lvl="0" indent="-285750" algn="l" rtl="0">
              <a:spcBef>
                <a:spcPts val="0"/>
              </a:spcBef>
              <a:spcAft>
                <a:spcPts val="0"/>
              </a:spcAft>
              <a:buSzPts val="900"/>
              <a:buFont typeface="Candara"/>
              <a:buAutoNum type="arabicParenR"/>
            </a:pPr>
            <a:r>
              <a:rPr lang="en-US" sz="900">
                <a:latin typeface="Candara"/>
                <a:ea typeface="Candara"/>
                <a:cs typeface="Candara"/>
                <a:sym typeface="Candara"/>
              </a:rPr>
              <a:t>Predio identificado con el código TDTV-0001 y denominado Koralia I Lote 6, localizado en la </a:t>
            </a:r>
            <a:r>
              <a:rPr lang="en-US" sz="900" b="1">
                <a:latin typeface="Candara"/>
                <a:ea typeface="Candara"/>
                <a:cs typeface="Candara"/>
                <a:sym typeface="Candara"/>
              </a:rPr>
              <a:t>Reserva Forestal Thomas Van Der Hammen</a:t>
            </a:r>
            <a:r>
              <a:rPr lang="en-US" sz="900">
                <a:latin typeface="Candara"/>
                <a:ea typeface="Candara"/>
                <a:cs typeface="Candara"/>
                <a:sym typeface="Candara"/>
              </a:rPr>
              <a:t> y presenta un área de </a:t>
            </a:r>
            <a:r>
              <a:rPr lang="en-US" sz="900" b="1">
                <a:latin typeface="Candara"/>
                <a:ea typeface="Candara"/>
                <a:cs typeface="Candara"/>
                <a:sym typeface="Candara"/>
              </a:rPr>
              <a:t>96.435,98 m2 (9,6 ha).</a:t>
            </a:r>
            <a:endParaRPr sz="900" b="1">
              <a:latin typeface="Candara"/>
              <a:ea typeface="Candara"/>
              <a:cs typeface="Candara"/>
              <a:sym typeface="Candara"/>
            </a:endParaRPr>
          </a:p>
          <a:p>
            <a:pPr marL="457200" lvl="0" indent="-285750" algn="l" rtl="0">
              <a:spcBef>
                <a:spcPts val="0"/>
              </a:spcBef>
              <a:spcAft>
                <a:spcPts val="0"/>
              </a:spcAft>
              <a:buSzPts val="900"/>
              <a:buFont typeface="Candara"/>
              <a:buAutoNum type="arabicParenR"/>
            </a:pPr>
            <a:r>
              <a:rPr lang="en-US" sz="900">
                <a:latin typeface="Candara"/>
                <a:ea typeface="Candara"/>
                <a:cs typeface="Candara"/>
                <a:sym typeface="Candara"/>
              </a:rPr>
              <a:t>El Comité de Predios de la SDA en sesión ordinaria del 22/12/2025, autorizó la emisión de </a:t>
            </a:r>
            <a:r>
              <a:rPr lang="en-US" sz="900" b="1">
                <a:latin typeface="Candara"/>
                <a:ea typeface="Candara"/>
                <a:cs typeface="Candara"/>
                <a:sym typeface="Candara"/>
              </a:rPr>
              <a:t>19.769 certificados de derechos de construcción y desarrollo</a:t>
            </a:r>
            <a:r>
              <a:rPr lang="en-US" sz="900">
                <a:latin typeface="Candara"/>
                <a:ea typeface="Candara"/>
                <a:cs typeface="Candara"/>
                <a:sym typeface="Candara"/>
              </a:rPr>
              <a:t> para ser expedidos a Arquitectura y Concreto S.A.S.</a:t>
            </a:r>
            <a:endParaRPr sz="900">
              <a:latin typeface="Candara"/>
              <a:ea typeface="Candara"/>
              <a:cs typeface="Candara"/>
              <a:sym typeface="Candar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66399a5469_1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668" name="Google Shape;668;g366399a5469_1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ca6554b689_1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117" name="Google Shape;117;g3ca6554b689_1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g3ca6554b689_1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400" b="0" i="0" u="none" strike="noStrike" cap="none">
                <a:solidFill>
                  <a:srgbClr val="000000"/>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366399a5469_10_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685" name="Google Shape;685;g366399a5469_1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b="1">
                <a:solidFill>
                  <a:schemeClr val="dk1"/>
                </a:solidFill>
                <a:highlight>
                  <a:srgbClr val="B6D7A8"/>
                </a:highlight>
                <a:latin typeface="Candara"/>
                <a:ea typeface="Candara"/>
                <a:cs typeface="Candara"/>
                <a:sym typeface="Candara"/>
              </a:rPr>
              <a:t>Número de hectáreas estratégicas para el recurso hídrico con instrumentos y estrategias de conservación (PSA)</a:t>
            </a:r>
            <a:endParaRPr sz="900" b="1">
              <a:solidFill>
                <a:schemeClr val="dk1"/>
              </a:solidFill>
              <a:highlight>
                <a:srgbClr val="B6D7A8"/>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Durante la vigencia 2025, en el marco del proyecto 8086, se desarrolló el</a:t>
            </a:r>
            <a:r>
              <a:rPr lang="en-US" sz="900" u="sng">
                <a:solidFill>
                  <a:schemeClr val="dk1"/>
                </a:solidFill>
                <a:latin typeface="Candara"/>
                <a:ea typeface="Candara"/>
                <a:cs typeface="Candara"/>
                <a:sym typeface="Candara"/>
              </a:rPr>
              <a:t> Convenio de Asociación SDA-20222019</a:t>
            </a:r>
            <a:r>
              <a:rPr lang="en-US" sz="900">
                <a:solidFill>
                  <a:schemeClr val="dk1"/>
                </a:solidFill>
                <a:latin typeface="Candara"/>
                <a:ea typeface="Candara"/>
                <a:cs typeface="Candara"/>
                <a:sym typeface="Candara"/>
              </a:rPr>
              <a:t> suscrito entre la Gobernación de Cundinamarca, Fundación Alianza Biocuenca y la Secretaría Distrital de Ambiente para la implementación de proyectos de Pago por Servicios Ambientales – PSA.</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Acuerdos vigentes hasta septiembre de 2025, abarcando </a:t>
            </a:r>
            <a:r>
              <a:rPr lang="en-US" sz="900" b="1">
                <a:solidFill>
                  <a:schemeClr val="dk1"/>
                </a:solidFill>
                <a:latin typeface="Candara"/>
                <a:ea typeface="Candara"/>
                <a:cs typeface="Candara"/>
                <a:sym typeface="Candara"/>
              </a:rPr>
              <a:t>3.705,54 hectáreas (707,6 ha anteriores 2024; 1.436,80 ha en 2024 y 1.561,14 ha en 2025).</a:t>
            </a:r>
            <a:endParaRPr sz="900" b="1">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Con el </a:t>
            </a:r>
            <a:r>
              <a:rPr lang="en-US" sz="900" u="sng">
                <a:solidFill>
                  <a:schemeClr val="dk1"/>
                </a:solidFill>
                <a:latin typeface="Candara"/>
                <a:ea typeface="Candara"/>
                <a:cs typeface="Candara"/>
                <a:sym typeface="Candara"/>
              </a:rPr>
              <a:t>Convenio de Asociación SAD-CD-20251433</a:t>
            </a:r>
            <a:r>
              <a:rPr lang="en-US" sz="900">
                <a:solidFill>
                  <a:schemeClr val="dk1"/>
                </a:solidFill>
                <a:latin typeface="Candara"/>
                <a:ea typeface="Candara"/>
                <a:cs typeface="Candara"/>
                <a:sym typeface="Candara"/>
              </a:rPr>
              <a:t> con Conservación Internacional, vigente hasta el 31 de diciembre de 2027, se logró la suscripción de 17 acuerdos voluntarios individuales de conservación con pago por servicios ambientales en predios de la Bogotá rural de las localidades de Sumapaz (8), Usme (6) y Ciudad Bolívar (3), para la conservación de relictos de bosque altoandino y páramos, localizados en áreas estratégicas para el abastecimiento de agua en Bogotá, las cuales suman </a:t>
            </a:r>
            <a:r>
              <a:rPr lang="en-US" sz="900" b="1">
                <a:solidFill>
                  <a:schemeClr val="dk1"/>
                </a:solidFill>
                <a:latin typeface="Candara"/>
                <a:ea typeface="Candara"/>
                <a:cs typeface="Candara"/>
                <a:sym typeface="Candara"/>
              </a:rPr>
              <a:t>715 ha</a:t>
            </a:r>
            <a:r>
              <a:rPr lang="en-US" sz="900">
                <a:solidFill>
                  <a:schemeClr val="dk1"/>
                </a:solidFill>
                <a:latin typeface="Candara"/>
                <a:ea typeface="Candara"/>
                <a:cs typeface="Candara"/>
                <a:sym typeface="Candara"/>
              </a:rPr>
              <a:t>.</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cierra la vigencia 2025 con una intervención total de </a:t>
            </a:r>
            <a:r>
              <a:rPr lang="en-US" sz="900" b="1">
                <a:solidFill>
                  <a:schemeClr val="dk1"/>
                </a:solidFill>
                <a:latin typeface="Candara"/>
                <a:ea typeface="Candara"/>
                <a:cs typeface="Candara"/>
                <a:sym typeface="Candara"/>
              </a:rPr>
              <a:t>4.420,54 ha</a:t>
            </a:r>
            <a:r>
              <a:rPr lang="en-US" sz="900">
                <a:solidFill>
                  <a:schemeClr val="dk1"/>
                </a:solidFill>
                <a:latin typeface="Candara"/>
                <a:ea typeface="Candara"/>
                <a:cs typeface="Candara"/>
                <a:sym typeface="Candara"/>
              </a:rPr>
              <a:t> con acciones del Programa de Pago por Servicios Ambientales (PSA).</a:t>
            </a:r>
            <a:endParaRPr sz="900">
              <a:solidFill>
                <a:schemeClr val="dk1"/>
              </a:solidFill>
              <a:latin typeface="Candara"/>
              <a:ea typeface="Candara"/>
              <a:cs typeface="Candara"/>
              <a:sym typeface="Candara"/>
            </a:endParaRPr>
          </a:p>
          <a:p>
            <a:pPr marL="457200" lvl="0" indent="0" algn="l" rtl="0">
              <a:spcBef>
                <a:spcPts val="0"/>
              </a:spcBef>
              <a:spcAft>
                <a:spcPts val="0"/>
              </a:spcAft>
              <a:buNone/>
            </a:pPr>
            <a:endParaRPr sz="900">
              <a:solidFill>
                <a:schemeClr val="dk1"/>
              </a:solidFill>
              <a:latin typeface="Candara"/>
              <a:ea typeface="Candara"/>
              <a:cs typeface="Candara"/>
              <a:sym typeface="Candara"/>
            </a:endParaRPr>
          </a:p>
          <a:p>
            <a:pPr marL="0" lvl="0" indent="0" algn="l" rtl="0">
              <a:spcBef>
                <a:spcPts val="0"/>
              </a:spcBef>
              <a:spcAft>
                <a:spcPts val="0"/>
              </a:spcAft>
              <a:buNone/>
            </a:pPr>
            <a:r>
              <a:rPr lang="en-US" sz="900" b="1">
                <a:solidFill>
                  <a:schemeClr val="dk1"/>
                </a:solidFill>
                <a:highlight>
                  <a:srgbClr val="B6D7A8"/>
                </a:highlight>
                <a:latin typeface="Candara"/>
                <a:ea typeface="Candara"/>
                <a:cs typeface="Candara"/>
                <a:sym typeface="Candara"/>
              </a:rPr>
              <a:t>Número de acuerdos de Pago por Servicios Ambientales (PSA) suscritos</a:t>
            </a:r>
            <a:endParaRPr sz="900" b="1">
              <a:solidFill>
                <a:schemeClr val="dk1"/>
              </a:solidFill>
              <a:highlight>
                <a:srgbClr val="B6D7A8"/>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Predios vinculados a los acuerdos de PSA</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67 predios.</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2025: </a:t>
            </a:r>
            <a:r>
              <a:rPr lang="en-US" sz="900">
                <a:solidFill>
                  <a:schemeClr val="dk1"/>
                </a:solidFill>
                <a:latin typeface="Candara"/>
                <a:ea typeface="Candara"/>
                <a:cs typeface="Candara"/>
                <a:sym typeface="Candara"/>
              </a:rPr>
              <a:t>21 predios.</a:t>
            </a:r>
            <a:endParaRPr sz="900">
              <a:solidFill>
                <a:schemeClr val="dk1"/>
              </a:solidFill>
              <a:latin typeface="Candara"/>
              <a:ea typeface="Candara"/>
              <a:cs typeface="Candara"/>
              <a:sym typeface="Candara"/>
            </a:endParaRPr>
          </a:p>
          <a:p>
            <a:pPr marL="457200" lvl="0" indent="0" algn="l" rtl="0">
              <a:spcBef>
                <a:spcPts val="0"/>
              </a:spcBef>
              <a:spcAft>
                <a:spcPts val="0"/>
              </a:spcAft>
              <a:buNone/>
            </a:pPr>
            <a:r>
              <a:rPr lang="en-US" sz="900" b="1">
                <a:solidFill>
                  <a:schemeClr val="dk1"/>
                </a:solidFill>
                <a:latin typeface="Candara"/>
                <a:ea typeface="Candara"/>
                <a:cs typeface="Candara"/>
                <a:sym typeface="Candara"/>
              </a:rPr>
              <a:t>Total 2024+2025:</a:t>
            </a:r>
            <a:r>
              <a:rPr lang="en-US" sz="900">
                <a:solidFill>
                  <a:schemeClr val="dk1"/>
                </a:solidFill>
                <a:latin typeface="Candara"/>
                <a:ea typeface="Candara"/>
                <a:cs typeface="Candara"/>
                <a:sym typeface="Candara"/>
              </a:rPr>
              <a:t> 88 predios</a:t>
            </a:r>
            <a:endParaRPr sz="900">
              <a:solidFill>
                <a:schemeClr val="dk1"/>
              </a:solidFill>
              <a:latin typeface="Candara"/>
              <a:ea typeface="Candara"/>
              <a:cs typeface="Candara"/>
              <a:sym typeface="Candara"/>
            </a:endParaRPr>
          </a:p>
          <a:p>
            <a:pPr marL="0" lvl="0" indent="0" algn="l" rtl="0">
              <a:spcBef>
                <a:spcPts val="0"/>
              </a:spcBef>
              <a:spcAft>
                <a:spcPts val="0"/>
              </a:spcAft>
              <a:buNone/>
            </a:pPr>
            <a:endParaRPr sz="900">
              <a:solidFill>
                <a:schemeClr val="dk1"/>
              </a:solidFill>
              <a:latin typeface="Candara"/>
              <a:ea typeface="Candara"/>
              <a:cs typeface="Candara"/>
              <a:sym typeface="Candara"/>
            </a:endParaRPr>
          </a:p>
          <a:p>
            <a:pPr marL="0" lvl="0" indent="0" algn="l" rtl="0">
              <a:spcBef>
                <a:spcPts val="0"/>
              </a:spcBef>
              <a:spcAft>
                <a:spcPts val="0"/>
              </a:spcAft>
              <a:buNone/>
            </a:pPr>
            <a:r>
              <a:rPr lang="en-US" sz="900" b="1">
                <a:solidFill>
                  <a:schemeClr val="dk1"/>
                </a:solidFill>
                <a:highlight>
                  <a:srgbClr val="B6D7A8"/>
                </a:highlight>
                <a:latin typeface="Candara"/>
                <a:ea typeface="Candara"/>
                <a:cs typeface="Candara"/>
                <a:sym typeface="Candara"/>
              </a:rPr>
              <a:t>Número de hectáreas de Pago por Servicios Ambientales (PSA) con seguimiento</a:t>
            </a:r>
            <a:endParaRPr sz="900" b="1">
              <a:solidFill>
                <a:schemeClr val="dk1"/>
              </a:solidFill>
              <a:highlight>
                <a:srgbClr val="B6D7A8"/>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Las actividades de seguimiento corresponden a visitas técnicas a cada uno de los predios que tienen áreas de conservación vinculadas a los acuerdos, en las que se verifica mediante recorrido a pie por el perímetro del área y con apoyo de sobrevuelo de dron, que las coberturas se mantengan en las condiciones iniciales en las que se encontraban al momento de suscribir el acuerdo y que se hayan realizado las acciones comprometidas en el acuerdo relacionadas con la restauración ecológica, implementación de aislamientos y otras acciones tendientes al mejoramiento de las actividades productivas hacia la sostenibilidad ambiental.</a:t>
            </a:r>
            <a:endParaRPr sz="900">
              <a:solidFill>
                <a:schemeClr val="dk1"/>
              </a:solidFill>
              <a:latin typeface="Candara"/>
              <a:ea typeface="Candara"/>
              <a:cs typeface="Candara"/>
              <a:sym typeface="Candar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395c10e5739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760" name="Google Shape;760;g395c10e5739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g39553e0e236_4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810" name="Google Shape;810;g39553e0e236_4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g395b1e99419_1_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890" name="Google Shape;890;g395b1e99419_1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g395c10e5739_0_15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958" name="Google Shape;958;g395c10e5739_0_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g3ca6554b689_6_1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026" name="Google Shape;1026;g3ca6554b689_6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Número de m2 de áreas renaturalizadas*</a:t>
            </a:r>
            <a:endParaRPr b="1">
              <a:solidFill>
                <a:schemeClr val="dk1"/>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chemeClr val="dk1"/>
              </a:buClr>
              <a:buSzPts val="1100"/>
              <a:buFont typeface="Candara"/>
              <a:buChar char="-"/>
            </a:pPr>
            <a:r>
              <a:rPr lang="en-US" b="1">
                <a:solidFill>
                  <a:schemeClr val="dk1"/>
                </a:solidFill>
                <a:highlight>
                  <a:srgbClr val="FFF2CC"/>
                </a:highlight>
                <a:latin typeface="Candara"/>
                <a:ea typeface="Candara"/>
                <a:cs typeface="Candara"/>
                <a:sym typeface="Candara"/>
              </a:rPr>
              <a:t>2024</a:t>
            </a:r>
            <a:r>
              <a:rPr lang="en-US">
                <a:solidFill>
                  <a:schemeClr val="dk1"/>
                </a:solidFill>
                <a:latin typeface="Candara"/>
                <a:ea typeface="Candara"/>
                <a:cs typeface="Candara"/>
                <a:sym typeface="Candara"/>
              </a:rPr>
              <a:t>:</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Techos verdes y jardines verticales 17.433</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Materiales permeables incorporados 7.135</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Total: 24.568</a:t>
            </a:r>
            <a:endParaRPr>
              <a:solidFill>
                <a:schemeClr val="dk1"/>
              </a:solidFill>
              <a:latin typeface="Candara"/>
              <a:ea typeface="Candara"/>
              <a:cs typeface="Candara"/>
              <a:sym typeface="Candara"/>
            </a:endParaRPr>
          </a:p>
          <a:p>
            <a:pPr marL="457200" lvl="0" indent="-298450" algn="l" rtl="0">
              <a:lnSpc>
                <a:spcPct val="100000"/>
              </a:lnSpc>
              <a:spcBef>
                <a:spcPts val="0"/>
              </a:spcBef>
              <a:spcAft>
                <a:spcPts val="0"/>
              </a:spcAft>
              <a:buClr>
                <a:schemeClr val="dk1"/>
              </a:buClr>
              <a:buSzPts val="1100"/>
              <a:buFont typeface="Candara"/>
              <a:buChar char="-"/>
            </a:pPr>
            <a:r>
              <a:rPr lang="en-US" b="1">
                <a:solidFill>
                  <a:schemeClr val="dk1"/>
                </a:solidFill>
                <a:highlight>
                  <a:srgbClr val="FFF2CC"/>
                </a:highlight>
                <a:latin typeface="Candara"/>
                <a:ea typeface="Candara"/>
                <a:cs typeface="Candara"/>
                <a:sym typeface="Candara"/>
              </a:rPr>
              <a:t>2025</a:t>
            </a:r>
            <a:r>
              <a:rPr lang="en-US">
                <a:solidFill>
                  <a:schemeClr val="dk1"/>
                </a:solidFill>
                <a:latin typeface="Candara"/>
                <a:ea typeface="Candara"/>
                <a:cs typeface="Candara"/>
                <a:sym typeface="Candara"/>
              </a:rPr>
              <a:t>:</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Intervenciones demostrativas 2.481 (corresponde a m2 de ZUMA Bosa Apogeo, Aguas Bogotá y entornos educativos inspiradores)</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Techos verdes y jardines verticales 5.827</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Materiales permeables incorporados 8.215</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SUDS 1.200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Total: 17.723</a:t>
            </a:r>
            <a:r>
              <a:rPr lang="en-US">
                <a:solidFill>
                  <a:schemeClr val="dk1"/>
                </a:solidFill>
                <a:latin typeface="Candara"/>
                <a:ea typeface="Candara"/>
                <a:cs typeface="Candara"/>
                <a:sym typeface="Candara"/>
              </a:rPr>
              <a:t> </a:t>
            </a:r>
            <a:endParaRPr>
              <a:solidFill>
                <a:schemeClr val="dk1"/>
              </a:solidFill>
              <a:latin typeface="Candara"/>
              <a:ea typeface="Candara"/>
              <a:cs typeface="Candara"/>
              <a:sym typeface="Candara"/>
            </a:endParaRPr>
          </a:p>
          <a:p>
            <a:pPr marL="457200" lvl="0" indent="-298450" algn="l" rtl="0">
              <a:lnSpc>
                <a:spcPct val="100000"/>
              </a:lnSpc>
              <a:spcBef>
                <a:spcPts val="0"/>
              </a:spcBef>
              <a:spcAft>
                <a:spcPts val="0"/>
              </a:spcAft>
              <a:buClr>
                <a:schemeClr val="dk1"/>
              </a:buClr>
              <a:buSzPts val="1100"/>
              <a:buFont typeface="Candara"/>
              <a:buChar char="-"/>
            </a:pPr>
            <a:r>
              <a:rPr lang="en-US" b="1">
                <a:solidFill>
                  <a:schemeClr val="dk1"/>
                </a:solidFill>
                <a:highlight>
                  <a:srgbClr val="FFF2CC"/>
                </a:highlight>
                <a:latin typeface="Candara"/>
                <a:ea typeface="Candara"/>
                <a:cs typeface="Candara"/>
                <a:sym typeface="Candara"/>
              </a:rPr>
              <a:t>2026</a:t>
            </a:r>
            <a:r>
              <a:rPr lang="en-US">
                <a:solidFill>
                  <a:schemeClr val="dk1"/>
                </a:solidFill>
                <a:latin typeface="Candara"/>
                <a:ea typeface="Candara"/>
                <a:cs typeface="Candara"/>
                <a:sym typeface="Candara"/>
              </a:rPr>
              <a:t>:</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Intervenciones demostrativas 404 (corresponde a m2 de ZUMA Bosa Apogeo, Aguas Bogotá y entornos educativos inspiradores)</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Reconvención de zona dura a verde 131.300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Techos verdes y jardines verticales 5.827</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Materiales permeables incorporados 8.215</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SUDS 1.200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Total: 146.946</a:t>
            </a:r>
            <a:endParaRPr>
              <a:solidFill>
                <a:schemeClr val="dk1"/>
              </a:solidFill>
              <a:latin typeface="Candara"/>
              <a:ea typeface="Candara"/>
              <a:cs typeface="Candara"/>
              <a:sym typeface="Candara"/>
            </a:endParaRPr>
          </a:p>
          <a:p>
            <a:pPr marL="457200" lvl="0" indent="-298450" algn="l" rtl="0">
              <a:lnSpc>
                <a:spcPct val="100000"/>
              </a:lnSpc>
              <a:spcBef>
                <a:spcPts val="0"/>
              </a:spcBef>
              <a:spcAft>
                <a:spcPts val="0"/>
              </a:spcAft>
              <a:buClr>
                <a:schemeClr val="dk1"/>
              </a:buClr>
              <a:buSzPts val="1100"/>
              <a:buFont typeface="Candara"/>
              <a:buChar char="-"/>
            </a:pPr>
            <a:r>
              <a:rPr lang="en-US" b="1">
                <a:solidFill>
                  <a:schemeClr val="dk1"/>
                </a:solidFill>
                <a:highlight>
                  <a:srgbClr val="FFF2CC"/>
                </a:highlight>
                <a:latin typeface="Candara"/>
                <a:ea typeface="Candara"/>
                <a:cs typeface="Candara"/>
                <a:sym typeface="Candara"/>
              </a:rPr>
              <a:t>2027</a:t>
            </a:r>
            <a:r>
              <a:rPr lang="en-US">
                <a:solidFill>
                  <a:schemeClr val="dk1"/>
                </a:solidFill>
                <a:latin typeface="Candara"/>
                <a:ea typeface="Candara"/>
                <a:cs typeface="Candara"/>
                <a:sym typeface="Candara"/>
              </a:rPr>
              <a:t>: </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Intervenciones demostrativas 4.550 (corresponde a m2 de ZUMA Bosa Apogeo, Aguas Bogotá y entornos educativos inspiradores)</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Reconvención de zona dura a verde 65.700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Techos verdes y jardines verticales 2.913</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Materiales permeables incorporados 7000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SUDS 600</a:t>
            </a:r>
            <a:endParaRPr>
              <a:solidFill>
                <a:schemeClr val="dk1"/>
              </a:solidFill>
              <a:latin typeface="Candara"/>
              <a:ea typeface="Candara"/>
              <a:cs typeface="Candara"/>
              <a:sym typeface="Candara"/>
            </a:endParaRPr>
          </a:p>
          <a:p>
            <a:pPr marL="914400" lvl="1" indent="-298450" algn="l" rtl="0">
              <a:lnSpc>
                <a:spcPct val="100000"/>
              </a:lnSpc>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Total: 80.763</a:t>
            </a:r>
            <a:endParaRPr>
              <a:solidFill>
                <a:schemeClr val="dk1"/>
              </a:solidFill>
              <a:latin typeface="Candara"/>
              <a:ea typeface="Candara"/>
              <a:cs typeface="Candara"/>
              <a:sym typeface="Candara"/>
            </a:endParaRPr>
          </a:p>
          <a:p>
            <a:pPr marL="457200" lvl="0" indent="0" algn="l" rtl="0">
              <a:lnSpc>
                <a:spcPct val="100000"/>
              </a:lnSpc>
              <a:spcBef>
                <a:spcPts val="0"/>
              </a:spcBef>
              <a:spcAft>
                <a:spcPts val="0"/>
              </a:spcAft>
              <a:buNone/>
            </a:pPr>
            <a:r>
              <a:rPr lang="en-US" sz="1050">
                <a:solidFill>
                  <a:schemeClr val="dk1"/>
                </a:solidFill>
                <a:latin typeface="Roboto"/>
                <a:ea typeface="Roboto"/>
                <a:cs typeface="Roboto"/>
                <a:sym typeface="Roboto"/>
              </a:rPr>
              <a:t>Diferenciar qué es diseño (como indicador secundario) y que es efectivamente renaturalizado (como indicador primario). La meta se disminuye conforme el indicador primario</a:t>
            </a:r>
            <a:endParaRPr>
              <a:solidFill>
                <a:schemeClr val="dk1"/>
              </a:solidFill>
              <a:latin typeface="Candara"/>
              <a:ea typeface="Candara"/>
              <a:cs typeface="Candara"/>
              <a:sym typeface="Candar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g3ce9351f72f_0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047" name="Google Shape;1047;g3ce9351f72f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Número de metros cuadrados de áreas renaturalizadas con coberturas biodiversas</a:t>
            </a:r>
            <a:endParaRPr b="1">
              <a:solidFill>
                <a:schemeClr val="dk1"/>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Clr>
                <a:schemeClr val="dk1"/>
              </a:buClr>
              <a:buSzPts val="1100"/>
              <a:buFont typeface="Arial"/>
              <a:buNone/>
            </a:pPr>
            <a:endParaRPr b="1">
              <a:solidFill>
                <a:schemeClr val="dk1"/>
              </a:solidFill>
              <a:highlight>
                <a:srgbClr val="B6D7A8"/>
              </a:highlight>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a:solidFill>
                  <a:schemeClr val="dk1"/>
                </a:solidFill>
                <a:latin typeface="Candara"/>
                <a:ea typeface="Candara"/>
                <a:cs typeface="Candara"/>
                <a:sym typeface="Candara"/>
              </a:rPr>
              <a:t>Techos verdes y jardines verticales:</a:t>
            </a:r>
            <a:r>
              <a:rPr lang="en-US">
                <a:solidFill>
                  <a:schemeClr val="dk1"/>
                </a:solidFill>
                <a:latin typeface="Candara"/>
                <a:ea typeface="Candara"/>
                <a:cs typeface="Candara"/>
                <a:sym typeface="Candara"/>
              </a:rPr>
              <a:t> intervenciones en edificaciones que incorporan cobertura vegetal con función ambiental, actualmente en proceso de implementación.</a:t>
            </a: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a:solidFill>
                  <a:schemeClr val="dk1"/>
                </a:solidFill>
                <a:latin typeface="Candara"/>
                <a:ea typeface="Candara"/>
                <a:cs typeface="Candara"/>
                <a:sym typeface="Candara"/>
              </a:rPr>
              <a:t>Sistemas Urbanos de Drenaje Sostenible (SUDS): </a:t>
            </a:r>
            <a:r>
              <a:rPr lang="en-US">
                <a:solidFill>
                  <a:schemeClr val="dk1"/>
                </a:solidFill>
                <a:latin typeface="Candara"/>
                <a:ea typeface="Candara"/>
                <a:cs typeface="Candara"/>
                <a:sym typeface="Candara"/>
              </a:rPr>
              <a:t>soluciones basadas en la naturaleza implementadas para mejorar infiltración, regulación hídrica y soporte vegetal, con acompañamiento técnico de la SDA.</a:t>
            </a:r>
            <a:endParaRPr b="1">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a:solidFill>
                  <a:schemeClr val="dk1"/>
                </a:solidFill>
                <a:latin typeface="Candara"/>
                <a:ea typeface="Candara"/>
                <a:cs typeface="Candara"/>
                <a:sym typeface="Candara"/>
              </a:rPr>
              <a:t>Reconversión de zonas duras a zonas verdes:</a:t>
            </a:r>
            <a:r>
              <a:rPr lang="en-US">
                <a:solidFill>
                  <a:schemeClr val="dk1"/>
                </a:solidFill>
                <a:latin typeface="Candara"/>
                <a:ea typeface="Candara"/>
                <a:cs typeface="Candara"/>
                <a:sym typeface="Candara"/>
              </a:rPr>
              <a:t> intervenciones gestionadas por la SDA y ejecutadas por sectores como Movilidad y Hábitat, orientadas a sustituir superficies impermeables por coberturas vegetales funcionales en el espacio urbano de su competencia.</a:t>
            </a: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a:solidFill>
                  <a:schemeClr val="dk1"/>
                </a:solidFill>
                <a:latin typeface="Candara"/>
                <a:ea typeface="Candara"/>
                <a:cs typeface="Candara"/>
                <a:sym typeface="Candara"/>
              </a:rPr>
              <a:t>Renaturalización ZUMA – fase de diseño:</a:t>
            </a:r>
            <a:r>
              <a:rPr lang="en-US">
                <a:solidFill>
                  <a:schemeClr val="dk1"/>
                </a:solidFill>
                <a:latin typeface="Candara"/>
                <a:ea typeface="Candara"/>
                <a:cs typeface="Candara"/>
                <a:sym typeface="Candara"/>
              </a:rPr>
              <a:t> áreas proyectadas en el marco de la Acción 5.2 del Plan de Acción ZUMA Bosa Apogeo, con definición técnica y delimitación espacial aprobada.</a:t>
            </a: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a:solidFill>
                  <a:schemeClr val="dk1"/>
                </a:solidFill>
                <a:latin typeface="Candara"/>
                <a:ea typeface="Candara"/>
                <a:cs typeface="Candara"/>
                <a:sym typeface="Candara"/>
              </a:rPr>
              <a:t>Renaturalización ZUMA – fase de implementación:</a:t>
            </a:r>
            <a:r>
              <a:rPr lang="en-US">
                <a:solidFill>
                  <a:schemeClr val="dk1"/>
                </a:solidFill>
                <a:latin typeface="Candara"/>
                <a:ea typeface="Candara"/>
                <a:cs typeface="Candara"/>
                <a:sym typeface="Candara"/>
              </a:rPr>
              <a:t> áreas en ejecución dentro de la Acción 5.2, con transformación física del suelo y establecimiento de coberturas vegetales.</a:t>
            </a:r>
            <a:endParaRPr>
              <a:solidFill>
                <a:schemeClr val="dk1"/>
              </a:solidFill>
              <a:latin typeface="Candara"/>
              <a:ea typeface="Candara"/>
              <a:cs typeface="Candara"/>
              <a:sym typeface="Candara"/>
            </a:endParaRPr>
          </a:p>
          <a:p>
            <a:pPr marL="0" lvl="0" indent="0" algn="l" rtl="0">
              <a:spcBef>
                <a:spcPts val="0"/>
              </a:spcBef>
              <a:spcAft>
                <a:spcPts val="0"/>
              </a:spcAft>
              <a:buNone/>
            </a:pPr>
            <a:endParaRPr>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Número de metros cuadrados proyectados a ser renaturalizados en proyectos en etapa de diseño</a:t>
            </a:r>
            <a:endParaRPr>
              <a:solidFill>
                <a:schemeClr val="dk1"/>
              </a:solidFill>
              <a:latin typeface="Candara"/>
              <a:ea typeface="Candara"/>
              <a:cs typeface="Candara"/>
              <a:sym typeface="Candara"/>
            </a:endParaRPr>
          </a:p>
          <a:p>
            <a:pPr marL="0" lvl="0" indent="0" algn="l" rtl="0">
              <a:spcBef>
                <a:spcPts val="0"/>
              </a:spcBef>
              <a:spcAft>
                <a:spcPts val="0"/>
              </a:spcAft>
              <a:buNone/>
            </a:pP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área reportada asociada a </a:t>
            </a:r>
            <a:r>
              <a:rPr lang="en-US" b="1">
                <a:solidFill>
                  <a:schemeClr val="dk1"/>
                </a:solidFill>
                <a:latin typeface="Candara"/>
                <a:ea typeface="Candara"/>
                <a:cs typeface="Candara"/>
                <a:sym typeface="Candara"/>
              </a:rPr>
              <a:t>materiales permeables</a:t>
            </a:r>
            <a:r>
              <a:rPr lang="en-US">
                <a:solidFill>
                  <a:schemeClr val="dk1"/>
                </a:solidFill>
                <a:latin typeface="Candara"/>
                <a:ea typeface="Candara"/>
                <a:cs typeface="Candara"/>
                <a:sym typeface="Candara"/>
              </a:rPr>
              <a:t> corresponde a proyectos en etapa de diseño que contemplan la incorporación de superficies con capacidad de infiltración y reducción de escorrentía, como parte de intervenciones de construcción o adecuación del espacio urbano.</a:t>
            </a:r>
            <a:endParaRPr>
              <a:solidFill>
                <a:schemeClr val="dk1"/>
              </a:solidFill>
              <a:latin typeface="Candara"/>
              <a:ea typeface="Candara"/>
              <a:cs typeface="Candara"/>
              <a:sym typeface="Candar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Google Shape;1150;g3ca6554b689_0_23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151" name="Google Shape;1151;g3ca6554b689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Google Shape;1159;g366399a5469_10_1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160" name="Google Shape;1160;g366399a5469_10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366399a5469_10_1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177" name="Google Shape;1177;g366399a5469_1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ca6554b689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35" name="Google Shape;135;g3ca6554b689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g39559c950df_2_4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207" name="Google Shape;1207;g39559c950df_2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395736b3648_2_3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252" name="Google Shape;1252;g395736b3648_2_3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SzPts val="1100"/>
              <a:buNone/>
            </a:pPr>
            <a:r>
              <a:rPr lang="en-US">
                <a:highlight>
                  <a:srgbClr val="8DBC22"/>
                </a:highlight>
              </a:rPr>
              <a:t>Meta anterior:</a:t>
            </a:r>
            <a:r>
              <a:rPr lang="en-US" b="1"/>
              <a:t> </a:t>
            </a:r>
            <a:r>
              <a:rPr lang="en-US" b="1">
                <a:solidFill>
                  <a:schemeClr val="dk1"/>
                </a:solidFill>
              </a:rPr>
              <a:t>Impulsar el 93% de los Expedientes sancionatorios iniciados durante el cuatrienio 2024 - 2027</a:t>
            </a:r>
            <a:endParaRPr b="1">
              <a:solidFill>
                <a:schemeClr val="dk1"/>
              </a:solidFill>
            </a:endParaRPr>
          </a:p>
          <a:p>
            <a:pPr marL="0" lvl="0" indent="0" algn="just" rtl="0">
              <a:spcBef>
                <a:spcPts val="0"/>
              </a:spcBef>
              <a:spcAft>
                <a:spcPts val="0"/>
              </a:spcAft>
              <a:buSzPts val="1100"/>
              <a:buNone/>
            </a:pPr>
            <a:endParaRPr sz="800">
              <a:solidFill>
                <a:schemeClr val="dk1"/>
              </a:solidFill>
            </a:endParaRPr>
          </a:p>
          <a:p>
            <a:pPr marL="0" lvl="0" indent="0" algn="just" rtl="0">
              <a:spcBef>
                <a:spcPts val="0"/>
              </a:spcBef>
              <a:spcAft>
                <a:spcPts val="0"/>
              </a:spcAft>
              <a:buSzPts val="1100"/>
              <a:buNone/>
            </a:pPr>
            <a:r>
              <a:rPr lang="en-US">
                <a:solidFill>
                  <a:schemeClr val="dk1"/>
                </a:solidFill>
                <a:highlight>
                  <a:srgbClr val="8DBC22"/>
                </a:highlight>
              </a:rPr>
              <a:t>Justificación cambio de la meta:</a:t>
            </a:r>
            <a:endParaRPr sz="800">
              <a:solidFill>
                <a:schemeClr val="dk1"/>
              </a:solidFill>
            </a:endParaRPr>
          </a:p>
          <a:p>
            <a:pPr marL="0" lvl="0" indent="0" algn="just" rtl="0">
              <a:lnSpc>
                <a:spcPct val="115000"/>
              </a:lnSpc>
              <a:spcBef>
                <a:spcPts val="1200"/>
              </a:spcBef>
              <a:spcAft>
                <a:spcPts val="0"/>
              </a:spcAft>
              <a:buSzPts val="1100"/>
              <a:buNone/>
            </a:pPr>
            <a:r>
              <a:rPr lang="en-US" sz="900">
                <a:solidFill>
                  <a:schemeClr val="dk1"/>
                </a:solidFill>
              </a:rPr>
              <a:t>El cálculo de la meta se basó en el impulso de un 93% de expedientes sancionatorios: 15% y 78%. </a:t>
            </a:r>
            <a:endParaRPr sz="900">
              <a:solidFill>
                <a:schemeClr val="dk1"/>
              </a:solidFill>
            </a:endParaRPr>
          </a:p>
          <a:p>
            <a:pPr marL="0" lvl="0" indent="0" algn="just" rtl="0">
              <a:lnSpc>
                <a:spcPct val="115000"/>
              </a:lnSpc>
              <a:spcBef>
                <a:spcPts val="1200"/>
              </a:spcBef>
              <a:spcAft>
                <a:spcPts val="0"/>
              </a:spcAft>
              <a:buSzPts val="1100"/>
              <a:buNone/>
            </a:pPr>
            <a:r>
              <a:rPr lang="en-US" sz="900">
                <a:solidFill>
                  <a:schemeClr val="dk1"/>
                </a:solidFill>
              </a:rPr>
              <a:t>El 15% con decisión de fondo de los iniciados entre 2024 y 2025. Impulso para el 78% de los iniciados entre 2024 - 2027.</a:t>
            </a:r>
            <a:endParaRPr sz="900">
              <a:solidFill>
                <a:schemeClr val="dk1"/>
              </a:solidFill>
            </a:endParaRPr>
          </a:p>
          <a:p>
            <a:pPr marL="0" lvl="0" indent="0" algn="just" rtl="0">
              <a:lnSpc>
                <a:spcPct val="115000"/>
              </a:lnSpc>
              <a:spcBef>
                <a:spcPts val="1200"/>
              </a:spcBef>
              <a:spcAft>
                <a:spcPts val="1200"/>
              </a:spcAft>
              <a:buClr>
                <a:schemeClr val="dk1"/>
              </a:buClr>
              <a:buSzPts val="1100"/>
              <a:buFont typeface="Arial"/>
              <a:buNone/>
            </a:pPr>
            <a:r>
              <a:rPr lang="en-US" sz="900">
                <a:solidFill>
                  <a:schemeClr val="dk1"/>
                </a:solidFill>
              </a:rPr>
              <a:t>Respecto al impulso procesal o sea del 78%, la meta se basó sobre 11.484 expedientes de los expedientes del cuatrienio, que corresponde a una expectativa basada en los inicios de las vigencias anteriores al 2024 como referencia. Ahora bien, sólo para las vigencias 2024 - 2025 se iniciaron 2.985 expedientes, lo que evidencia que la base de cálculo es diferente a  la realidad actual de inicios de procesos sancionatorios. Por lo anterior, se propone recalcular la base sobre la realidad de los inicios del cuatrienio y tener metas más cercanas para el 2026 y 2027, que son 6.000 inicios para el cuatrienio, así las cosas el 93% de impulso corresponde </a:t>
            </a:r>
            <a:r>
              <a:rPr lang="en-US" sz="900" b="1">
                <a:solidFill>
                  <a:schemeClr val="dk1"/>
                </a:solidFill>
              </a:rPr>
              <a:t>a 5.580</a:t>
            </a:r>
            <a:r>
              <a:rPr lang="en-US" sz="900">
                <a:solidFill>
                  <a:schemeClr val="dk1"/>
                </a:solidFill>
              </a:rPr>
              <a:t> expedientes, número sobre los cuales se tiene un mejor control. </a:t>
            </a:r>
            <a:endParaRPr sz="80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1"/>
        <p:cNvGrpSpPr/>
        <p:nvPr/>
      </p:nvGrpSpPr>
      <p:grpSpPr>
        <a:xfrm>
          <a:off x="0" y="0"/>
          <a:ext cx="0" cy="0"/>
          <a:chOff x="0" y="0"/>
          <a:chExt cx="0" cy="0"/>
        </a:xfrm>
      </p:grpSpPr>
      <p:sp>
        <p:nvSpPr>
          <p:cNvPr id="1292" name="Google Shape;1292;g3ca6554b689_3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293" name="Google Shape;1293;g3ca6554b689_3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Recomendaciones: </a:t>
            </a:r>
            <a:r>
              <a:rPr lang="en-US">
                <a:solidFill>
                  <a:srgbClr val="444746"/>
                </a:solidFill>
              </a:rPr>
              <a:t>Dejar en la ficha del indicador, cuál es el soporte de los tiempos de 90 días</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0"/>
        <p:cNvGrpSpPr/>
        <p:nvPr/>
      </p:nvGrpSpPr>
      <p:grpSpPr>
        <a:xfrm>
          <a:off x="0" y="0"/>
          <a:ext cx="0" cy="0"/>
          <a:chOff x="0" y="0"/>
          <a:chExt cx="0" cy="0"/>
        </a:xfrm>
      </p:grpSpPr>
      <p:sp>
        <p:nvSpPr>
          <p:cNvPr id="1331" name="Google Shape;1331;g39553e0e236_4_17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332" name="Google Shape;1332;g39553e0e236_4_1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latin typeface="Candara"/>
              <a:ea typeface="Candara"/>
              <a:cs typeface="Candara"/>
              <a:sym typeface="Candar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Google Shape;1383;g39553e0e236_4_1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384" name="Google Shape;1384;g39553e0e236_4_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dirty="0">
                <a:highlight>
                  <a:srgbClr val="B6D7A8"/>
                </a:highlight>
                <a:latin typeface="Candara"/>
                <a:ea typeface="Candara"/>
                <a:cs typeface="Candara"/>
                <a:sym typeface="Candara"/>
              </a:rPr>
              <a:t>Resolver de </a:t>
            </a:r>
            <a:r>
              <a:rPr lang="en-US" b="1" dirty="0" err="1">
                <a:highlight>
                  <a:srgbClr val="B6D7A8"/>
                </a:highlight>
                <a:latin typeface="Candara"/>
                <a:ea typeface="Candara"/>
                <a:cs typeface="Candara"/>
                <a:sym typeface="Candara"/>
              </a:rPr>
              <a:t>fondo</a:t>
            </a:r>
            <a:r>
              <a:rPr lang="en-US" b="1" dirty="0">
                <a:highlight>
                  <a:srgbClr val="B6D7A8"/>
                </a:highlight>
                <a:latin typeface="Candara"/>
                <a:ea typeface="Candara"/>
                <a:cs typeface="Candara"/>
                <a:sym typeface="Candara"/>
              </a:rPr>
              <a:t> 31.178 de </a:t>
            </a:r>
            <a:r>
              <a:rPr lang="en-US" b="1" dirty="0" err="1">
                <a:highlight>
                  <a:srgbClr val="B6D7A8"/>
                </a:highlight>
                <a:latin typeface="Candara"/>
                <a:ea typeface="Candara"/>
                <a:cs typeface="Candara"/>
                <a:sym typeface="Candara"/>
              </a:rPr>
              <a:t>trámites</a:t>
            </a:r>
            <a:r>
              <a:rPr lang="en-US" b="1" dirty="0">
                <a:highlight>
                  <a:srgbClr val="B6D7A8"/>
                </a:highlight>
                <a:latin typeface="Candara"/>
                <a:ea typeface="Candara"/>
                <a:cs typeface="Candara"/>
                <a:sym typeface="Candara"/>
              </a:rPr>
              <a:t> </a:t>
            </a:r>
            <a:r>
              <a:rPr lang="en-US" b="1" dirty="0" err="1">
                <a:highlight>
                  <a:srgbClr val="B6D7A8"/>
                </a:highlight>
                <a:latin typeface="Candara"/>
                <a:ea typeface="Candara"/>
                <a:cs typeface="Candara"/>
                <a:sym typeface="Candara"/>
              </a:rPr>
              <a:t>rezagados</a:t>
            </a:r>
            <a:endParaRPr b="1" dirty="0">
              <a:highlight>
                <a:srgbClr val="B6D7A8"/>
              </a:highlight>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dirty="0">
                <a:latin typeface="Candara"/>
                <a:ea typeface="Candara"/>
                <a:cs typeface="Candara"/>
                <a:sym typeface="Candara"/>
              </a:rPr>
              <a:t>									</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2024</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2025</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2026</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2027</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Total</a:t>
            </a:r>
            <a:endParaRPr b="1" dirty="0">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a:t>
            </a:r>
            <a:r>
              <a:rPr lang="en-US" dirty="0" err="1">
                <a:latin typeface="Candara"/>
                <a:ea typeface="Candara"/>
                <a:cs typeface="Candara"/>
                <a:sym typeface="Candara"/>
              </a:rPr>
              <a:t>forestal</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a:t>
            </a:r>
            <a:r>
              <a:rPr lang="en-US" dirty="0" err="1">
                <a:latin typeface="Candara"/>
                <a:ea typeface="Candara"/>
                <a:cs typeface="Candara"/>
                <a:sym typeface="Candara"/>
              </a:rPr>
              <a:t>obra</a:t>
            </a:r>
            <a:r>
              <a:rPr lang="en-US" dirty="0">
                <a:latin typeface="Candara"/>
                <a:ea typeface="Candara"/>
                <a:cs typeface="Candara"/>
                <a:sym typeface="Candara"/>
              </a:rPr>
              <a:t> resueltos de </a:t>
            </a:r>
            <a:r>
              <a:rPr lang="en-US" dirty="0" err="1">
                <a:latin typeface="Candara"/>
                <a:ea typeface="Candara"/>
                <a:cs typeface="Candara"/>
                <a:sym typeface="Candara"/>
              </a:rPr>
              <a:t>fondo</a:t>
            </a:r>
            <a:r>
              <a:rPr lang="en-US" dirty="0">
                <a:latin typeface="Candara"/>
                <a:ea typeface="Candara"/>
                <a:cs typeface="Candara"/>
                <a:sym typeface="Candara"/>
              </a:rPr>
              <a:t>: 		0	54	80	54	188</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Autorizaciones</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silvicultural:				498	10.146	10.627	6.191	27.462</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Trámites</a:t>
            </a:r>
            <a:r>
              <a:rPr lang="en-US" dirty="0">
                <a:latin typeface="Candara"/>
                <a:ea typeface="Candara"/>
                <a:cs typeface="Candara"/>
                <a:sym typeface="Candara"/>
              </a:rPr>
              <a:t> de SRHS resueltos de </a:t>
            </a:r>
            <a:r>
              <a:rPr lang="en-US" dirty="0" err="1">
                <a:latin typeface="Candara"/>
                <a:ea typeface="Candara"/>
                <a:cs typeface="Candara"/>
                <a:sym typeface="Candara"/>
              </a:rPr>
              <a:t>fondo</a:t>
            </a:r>
            <a:r>
              <a:rPr lang="en-US" dirty="0">
                <a:latin typeface="Candara"/>
                <a:ea typeface="Candara"/>
                <a:cs typeface="Candara"/>
                <a:sym typeface="Candara"/>
              </a:rPr>
              <a:t>:						0	95	0	0	95	</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Trámites</a:t>
            </a:r>
            <a:r>
              <a:rPr lang="en-US" dirty="0">
                <a:latin typeface="Candara"/>
                <a:ea typeface="Candara"/>
                <a:cs typeface="Candara"/>
                <a:sym typeface="Candara"/>
              </a:rPr>
              <a:t> de </a:t>
            </a: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aire</a:t>
            </a:r>
            <a:r>
              <a:rPr lang="en-US" dirty="0">
                <a:latin typeface="Candara"/>
                <a:ea typeface="Candara"/>
                <a:cs typeface="Candara"/>
                <a:sym typeface="Candara"/>
              </a:rPr>
              <a:t> resueltos de </a:t>
            </a:r>
            <a:r>
              <a:rPr lang="en-US" dirty="0" err="1">
                <a:latin typeface="Candara"/>
                <a:ea typeface="Candara"/>
                <a:cs typeface="Candara"/>
                <a:sym typeface="Candara"/>
              </a:rPr>
              <a:t>fondo</a:t>
            </a:r>
            <a:r>
              <a:rPr lang="en-US" dirty="0">
                <a:latin typeface="Candara"/>
                <a:ea typeface="Candara"/>
                <a:cs typeface="Candara"/>
                <a:sym typeface="Candara"/>
              </a:rPr>
              <a:t>:				0	35	0	0	35</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Registros</a:t>
            </a:r>
            <a:r>
              <a:rPr lang="en-US" dirty="0">
                <a:latin typeface="Candara"/>
                <a:ea typeface="Candara"/>
                <a:cs typeface="Candara"/>
                <a:sym typeface="Candara"/>
              </a:rPr>
              <a:t> PEV:									0	680	1.359	1.359	3.398</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dirty="0">
                <a:highlight>
                  <a:srgbClr val="FFF2CC"/>
                </a:highlight>
                <a:latin typeface="Candara"/>
                <a:ea typeface="Candara"/>
                <a:cs typeface="Candara"/>
                <a:sym typeface="Candara"/>
              </a:rPr>
              <a:t>Total</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498</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11.010</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12.066</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7.604</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31.178</a:t>
            </a:r>
            <a:endParaRPr b="1" dirty="0">
              <a:highlight>
                <a:srgbClr val="FFF2CC"/>
              </a:highlight>
              <a:latin typeface="Candara"/>
              <a:ea typeface="Candara"/>
              <a:cs typeface="Candara"/>
              <a:sym typeface="Candara"/>
            </a:endParaRPr>
          </a:p>
          <a:p>
            <a:pPr marL="0" lvl="0" indent="0" algn="l" rtl="0">
              <a:lnSpc>
                <a:spcPct val="100000"/>
              </a:lnSpc>
              <a:spcBef>
                <a:spcPts val="0"/>
              </a:spcBef>
              <a:spcAft>
                <a:spcPts val="0"/>
              </a:spcAft>
              <a:buNone/>
            </a:pPr>
            <a:endParaRPr b="1" dirty="0">
              <a:highlight>
                <a:srgbClr val="FFF2CC"/>
              </a:highlight>
              <a:latin typeface="Candara"/>
              <a:ea typeface="Candara"/>
              <a:cs typeface="Candara"/>
              <a:sym typeface="Candara"/>
            </a:endParaRPr>
          </a:p>
          <a:p>
            <a:pPr marL="0" lvl="0" indent="0" algn="l" rtl="0">
              <a:lnSpc>
                <a:spcPct val="100000"/>
              </a:lnSpc>
              <a:spcBef>
                <a:spcPts val="0"/>
              </a:spcBef>
              <a:spcAft>
                <a:spcPts val="0"/>
              </a:spcAft>
              <a:buNone/>
            </a:pPr>
            <a:r>
              <a:rPr lang="en-US" b="1" dirty="0">
                <a:latin typeface="Candara"/>
                <a:ea typeface="Candara"/>
                <a:cs typeface="Candara"/>
                <a:sym typeface="Candara"/>
              </a:rPr>
              <a:t>Tipo de </a:t>
            </a:r>
            <a:r>
              <a:rPr lang="en-US" b="1" dirty="0" err="1">
                <a:latin typeface="Candara"/>
                <a:ea typeface="Candara"/>
                <a:cs typeface="Candara"/>
                <a:sym typeface="Candara"/>
              </a:rPr>
              <a:t>trámite</a:t>
            </a:r>
            <a:r>
              <a:rPr lang="en-US" b="1" dirty="0">
                <a:latin typeface="Candara"/>
                <a:ea typeface="Candara"/>
                <a:cs typeface="Candara"/>
                <a:sym typeface="Candara"/>
              </a:rPr>
              <a:t>:</a:t>
            </a:r>
            <a:endParaRPr b="1"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Trámite</a:t>
            </a:r>
            <a:r>
              <a:rPr lang="en-US" dirty="0">
                <a:latin typeface="Candara"/>
                <a:ea typeface="Candara"/>
                <a:cs typeface="Candara"/>
                <a:sym typeface="Candara"/>
              </a:rPr>
              <a:t> de </a:t>
            </a:r>
            <a:r>
              <a:rPr lang="en-US" dirty="0" err="1">
                <a:latin typeface="Candara"/>
                <a:ea typeface="Candara"/>
                <a:cs typeface="Candara"/>
                <a:sym typeface="Candara"/>
              </a:rPr>
              <a:t>Clasificación</a:t>
            </a:r>
            <a:r>
              <a:rPr lang="en-US" dirty="0">
                <a:latin typeface="Candara"/>
                <a:ea typeface="Candara"/>
                <a:cs typeface="Candara"/>
                <a:sym typeface="Candara"/>
              </a:rPr>
              <a:t> de Impacto Ambiental para </a:t>
            </a:r>
            <a:r>
              <a:rPr lang="en-US" dirty="0" err="1">
                <a:latin typeface="Candara"/>
                <a:ea typeface="Candara"/>
                <a:cs typeface="Candara"/>
                <a:sym typeface="Candara"/>
              </a:rPr>
              <a:t>licencias</a:t>
            </a:r>
            <a:r>
              <a:rPr lang="en-US" dirty="0">
                <a:latin typeface="Candara"/>
                <a:ea typeface="Candara"/>
                <a:cs typeface="Candara"/>
                <a:sym typeface="Candara"/>
              </a:rPr>
              <a:t> de </a:t>
            </a:r>
            <a:r>
              <a:rPr lang="en-US" dirty="0" err="1">
                <a:latin typeface="Candara"/>
                <a:ea typeface="Candara"/>
                <a:cs typeface="Candara"/>
                <a:sym typeface="Candara"/>
              </a:rPr>
              <a:t>construcción</a:t>
            </a:r>
            <a:r>
              <a:rPr lang="en-US" dirty="0">
                <a:latin typeface="Candara"/>
                <a:ea typeface="Candara"/>
                <a:cs typeface="Candara"/>
                <a:sym typeface="Candara"/>
              </a:rPr>
              <a:t> </a:t>
            </a:r>
            <a:r>
              <a:rPr lang="en-US" dirty="0" err="1">
                <a:latin typeface="Candara"/>
                <a:ea typeface="Candara"/>
                <a:cs typeface="Candara"/>
                <a:sym typeface="Candara"/>
              </a:rPr>
              <a:t>en</a:t>
            </a:r>
            <a:r>
              <a:rPr lang="en-US" dirty="0">
                <a:latin typeface="Candara"/>
                <a:ea typeface="Candara"/>
                <a:cs typeface="Candara"/>
                <a:sym typeface="Candara"/>
              </a:rPr>
              <a:t> Bogotá DC</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Ocupación</a:t>
            </a:r>
            <a:r>
              <a:rPr lang="en-US" dirty="0">
                <a:latin typeface="Candara"/>
                <a:ea typeface="Candara"/>
                <a:cs typeface="Candara"/>
                <a:sym typeface="Candara"/>
              </a:rPr>
              <a:t> de Cauce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Auto </a:t>
            </a:r>
            <a:r>
              <a:rPr lang="en-US" dirty="0" err="1">
                <a:latin typeface="Candara"/>
                <a:ea typeface="Candara"/>
                <a:cs typeface="Candara"/>
                <a:sym typeface="Candara"/>
              </a:rPr>
              <a:t>Declaración</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Impacto y </a:t>
            </a:r>
            <a:r>
              <a:rPr lang="en-US" dirty="0" err="1">
                <a:latin typeface="Candara"/>
                <a:ea typeface="Candara"/>
                <a:cs typeface="Candara"/>
                <a:sym typeface="Candara"/>
              </a:rPr>
              <a:t>Concepto</a:t>
            </a:r>
            <a:r>
              <a:rPr lang="en-US" dirty="0">
                <a:latin typeface="Candara"/>
                <a:ea typeface="Candara"/>
                <a:cs typeface="Candara"/>
                <a:sym typeface="Candara"/>
              </a:rPr>
              <a:t> </a:t>
            </a:r>
            <a:r>
              <a:rPr lang="en-US" dirty="0" err="1">
                <a:latin typeface="Candara"/>
                <a:ea typeface="Candara"/>
                <a:cs typeface="Candara"/>
                <a:sym typeface="Candara"/>
              </a:rPr>
              <a:t>Previo</a:t>
            </a:r>
            <a:r>
              <a:rPr lang="en-US" dirty="0">
                <a:latin typeface="Candara"/>
                <a:ea typeface="Candara"/>
                <a:cs typeface="Candara"/>
                <a:sym typeface="Candara"/>
              </a:rPr>
              <a:t> Ambiental para </a:t>
            </a:r>
            <a:r>
              <a:rPr lang="en-US" dirty="0" err="1">
                <a:latin typeface="Candara"/>
                <a:ea typeface="Candara"/>
                <a:cs typeface="Candara"/>
                <a:sym typeface="Candara"/>
              </a:rPr>
              <a:t>Trámite</a:t>
            </a:r>
            <a:r>
              <a:rPr lang="en-US" dirty="0">
                <a:latin typeface="Candara"/>
                <a:ea typeface="Candara"/>
                <a:cs typeface="Candara"/>
                <a:sym typeface="Candara"/>
              </a:rPr>
              <a:t> de </a:t>
            </a:r>
            <a:r>
              <a:rPr lang="en-US" dirty="0" err="1">
                <a:latin typeface="Candara"/>
                <a:ea typeface="Candara"/>
                <a:cs typeface="Candara"/>
                <a:sym typeface="Candara"/>
              </a:rPr>
              <a:t>Licenciamiento</a:t>
            </a:r>
            <a:r>
              <a:rPr lang="en-US" dirty="0">
                <a:latin typeface="Candara"/>
                <a:ea typeface="Candara"/>
                <a:cs typeface="Candara"/>
                <a:sym typeface="Candara"/>
              </a:rPr>
              <a:t> </a:t>
            </a:r>
            <a:r>
              <a:rPr lang="en-US" dirty="0" err="1">
                <a:latin typeface="Candara"/>
                <a:ea typeface="Candara"/>
                <a:cs typeface="Candara"/>
                <a:sym typeface="Candara"/>
              </a:rPr>
              <a:t>Urbanístico</a:t>
            </a:r>
            <a:r>
              <a:rPr lang="en-US" dirty="0">
                <a:latin typeface="Candara"/>
                <a:ea typeface="Candara"/>
                <a:cs typeface="Candara"/>
                <a:sym typeface="Candara"/>
              </a:rPr>
              <a:t> y Actos de </a:t>
            </a:r>
            <a:r>
              <a:rPr lang="en-US" dirty="0" err="1">
                <a:latin typeface="Candara"/>
                <a:ea typeface="Candara"/>
                <a:cs typeface="Candara"/>
                <a:sym typeface="Candara"/>
              </a:rPr>
              <a:t>Reconocimiento</a:t>
            </a:r>
            <a:r>
              <a:rPr lang="en-US" dirty="0">
                <a:latin typeface="Candara"/>
                <a:ea typeface="Candara"/>
                <a:cs typeface="Candara"/>
                <a:sym typeface="Candara"/>
              </a:rPr>
              <a:t> de </a:t>
            </a:r>
            <a:r>
              <a:rPr lang="en-US" dirty="0" err="1">
                <a:latin typeface="Candara"/>
                <a:ea typeface="Candara"/>
                <a:cs typeface="Candara"/>
                <a:sym typeface="Candara"/>
              </a:rPr>
              <a:t>Usos</a:t>
            </a:r>
            <a:r>
              <a:rPr lang="en-US" dirty="0">
                <a:latin typeface="Candara"/>
                <a:ea typeface="Candara"/>
                <a:cs typeface="Candara"/>
                <a:sym typeface="Candara"/>
              </a:rPr>
              <a:t> Industriales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Solicitud</a:t>
            </a:r>
            <a:r>
              <a:rPr lang="en-US" dirty="0">
                <a:latin typeface="Candara"/>
                <a:ea typeface="Candara"/>
                <a:cs typeface="Candara"/>
                <a:sym typeface="Candara"/>
              </a:rPr>
              <a:t> de </a:t>
            </a:r>
            <a:r>
              <a:rPr lang="en-US" dirty="0" err="1">
                <a:latin typeface="Candara"/>
                <a:ea typeface="Candara"/>
                <a:cs typeface="Candara"/>
                <a:sym typeface="Candara"/>
              </a:rPr>
              <a:t>cierre</a:t>
            </a:r>
            <a:r>
              <a:rPr lang="en-US" dirty="0">
                <a:latin typeface="Candara"/>
                <a:ea typeface="Candara"/>
                <a:cs typeface="Candara"/>
                <a:sym typeface="Candara"/>
              </a:rPr>
              <a:t> de PIN</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Solicitud</a:t>
            </a:r>
            <a:r>
              <a:rPr lang="en-US" dirty="0">
                <a:latin typeface="Candara"/>
                <a:ea typeface="Candara"/>
                <a:cs typeface="Candara"/>
                <a:sym typeface="Candara"/>
              </a:rPr>
              <a:t> de </a:t>
            </a:r>
            <a:r>
              <a:rPr lang="en-US" dirty="0" err="1">
                <a:latin typeface="Candara"/>
                <a:ea typeface="Candara"/>
                <a:cs typeface="Candara"/>
                <a:sym typeface="Candara"/>
              </a:rPr>
              <a:t>cierre</a:t>
            </a:r>
            <a:r>
              <a:rPr lang="en-US" dirty="0">
                <a:latin typeface="Candara"/>
                <a:ea typeface="Candara"/>
                <a:cs typeface="Candara"/>
                <a:sym typeface="Candara"/>
              </a:rPr>
              <a:t> de </a:t>
            </a:r>
            <a:r>
              <a:rPr lang="en-US" dirty="0" err="1">
                <a:latin typeface="Candara"/>
                <a:ea typeface="Candara"/>
                <a:cs typeface="Candara"/>
                <a:sym typeface="Candara"/>
              </a:rPr>
              <a:t>expediente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Registro de la </a:t>
            </a:r>
            <a:r>
              <a:rPr lang="en-US" dirty="0" err="1">
                <a:latin typeface="Candara"/>
                <a:ea typeface="Candara"/>
                <a:cs typeface="Candara"/>
                <a:sym typeface="Candara"/>
              </a:rPr>
              <a:t>publicidad</a:t>
            </a:r>
            <a:r>
              <a:rPr lang="en-US" dirty="0">
                <a:latin typeface="Candara"/>
                <a:ea typeface="Candara"/>
                <a:cs typeface="Candara"/>
                <a:sym typeface="Candara"/>
              </a:rPr>
              <a:t> exterior visual </a:t>
            </a:r>
            <a:r>
              <a:rPr lang="en-US" dirty="0" err="1">
                <a:latin typeface="Candara"/>
                <a:ea typeface="Candara"/>
                <a:cs typeface="Candara"/>
                <a:sym typeface="Candara"/>
              </a:rPr>
              <a:t>en</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Distrito</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emisión</a:t>
            </a:r>
            <a:r>
              <a:rPr lang="en-US" dirty="0">
                <a:latin typeface="Candara"/>
                <a:ea typeface="Candara"/>
                <a:cs typeface="Candara"/>
                <a:sym typeface="Candara"/>
              </a:rPr>
              <a:t> </a:t>
            </a:r>
            <a:r>
              <a:rPr lang="en-US" dirty="0" err="1">
                <a:latin typeface="Candara"/>
                <a:ea typeface="Candara"/>
                <a:cs typeface="Candara"/>
                <a:sym typeface="Candara"/>
              </a:rPr>
              <a:t>atmosférica</a:t>
            </a:r>
            <a:r>
              <a:rPr lang="en-US" dirty="0">
                <a:latin typeface="Candara"/>
                <a:ea typeface="Candara"/>
                <a:cs typeface="Candara"/>
                <a:sym typeface="Candara"/>
              </a:rPr>
              <a:t> para </a:t>
            </a:r>
            <a:r>
              <a:rPr lang="en-US" dirty="0" err="1">
                <a:latin typeface="Candara"/>
                <a:ea typeface="Candara"/>
                <a:cs typeface="Candara"/>
                <a:sym typeface="Candara"/>
              </a:rPr>
              <a:t>fuentes</a:t>
            </a:r>
            <a:r>
              <a:rPr lang="en-US" dirty="0">
                <a:latin typeface="Candara"/>
                <a:ea typeface="Candara"/>
                <a:cs typeface="Candara"/>
                <a:sym typeface="Candara"/>
              </a:rPr>
              <a:t> </a:t>
            </a:r>
            <a:r>
              <a:rPr lang="en-US" dirty="0" err="1">
                <a:latin typeface="Candara"/>
                <a:ea typeface="Candara"/>
                <a:cs typeface="Candara"/>
                <a:sym typeface="Candara"/>
              </a:rPr>
              <a:t>fijas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estudios</a:t>
            </a:r>
            <a:r>
              <a:rPr lang="en-US" dirty="0">
                <a:latin typeface="Candara"/>
                <a:ea typeface="Candara"/>
                <a:cs typeface="Candara"/>
                <a:sym typeface="Candara"/>
              </a:rPr>
              <a:t> de </a:t>
            </a:r>
            <a:r>
              <a:rPr lang="en-US" dirty="0" err="1">
                <a:latin typeface="Candara"/>
                <a:ea typeface="Candara"/>
                <a:cs typeface="Candara"/>
                <a:sym typeface="Candara"/>
              </a:rPr>
              <a:t>calidad</a:t>
            </a:r>
            <a:r>
              <a:rPr lang="en-US" dirty="0">
                <a:latin typeface="Candara"/>
                <a:ea typeface="Candara"/>
                <a:cs typeface="Candara"/>
                <a:sym typeface="Candara"/>
              </a:rPr>
              <a:t> del </a:t>
            </a:r>
            <a:r>
              <a:rPr lang="en-US" dirty="0" err="1">
                <a:latin typeface="Candara"/>
                <a:ea typeface="Candara"/>
                <a:cs typeface="Candara"/>
                <a:sym typeface="Candara"/>
              </a:rPr>
              <a:t>aire</a:t>
            </a:r>
            <a:r>
              <a:rPr lang="en-US" dirty="0">
                <a:latin typeface="Candara"/>
                <a:ea typeface="Candara"/>
                <a:cs typeface="Candara"/>
                <a:sym typeface="Candara"/>
              </a:rPr>
              <a:t> con </a:t>
            </a:r>
            <a:r>
              <a:rPr lang="en-US" dirty="0" err="1">
                <a:latin typeface="Candara"/>
                <a:ea typeface="Candara"/>
                <a:cs typeface="Candara"/>
                <a:sym typeface="Candara"/>
              </a:rPr>
              <a:t>miras</a:t>
            </a:r>
            <a:r>
              <a:rPr lang="en-US" dirty="0">
                <a:latin typeface="Candara"/>
                <a:ea typeface="Candara"/>
                <a:cs typeface="Candara"/>
                <a:sym typeface="Candara"/>
              </a:rPr>
              <a:t> a </a:t>
            </a:r>
            <a:r>
              <a:rPr lang="en-US" dirty="0" err="1">
                <a:latin typeface="Candara"/>
                <a:ea typeface="Candara"/>
                <a:cs typeface="Candara"/>
                <a:sym typeface="Candara"/>
              </a:rPr>
              <a:t>verificar</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a:t>
            </a:r>
            <a:r>
              <a:rPr lang="en-US" dirty="0" err="1">
                <a:latin typeface="Candara"/>
                <a:ea typeface="Candara"/>
                <a:cs typeface="Candara"/>
                <a:sym typeface="Candara"/>
              </a:rPr>
              <a:t>cumplimiento</a:t>
            </a:r>
            <a:r>
              <a:rPr lang="en-US" dirty="0">
                <a:latin typeface="Candara"/>
                <a:ea typeface="Candara"/>
                <a:cs typeface="Candara"/>
                <a:sym typeface="Candara"/>
              </a:rPr>
              <a:t> de las </a:t>
            </a:r>
            <a:r>
              <a:rPr lang="en-US" dirty="0" err="1">
                <a:latin typeface="Candara"/>
                <a:ea typeface="Candara"/>
                <a:cs typeface="Candara"/>
                <a:sym typeface="Candara"/>
              </a:rPr>
              <a:t>normas</a:t>
            </a:r>
            <a:r>
              <a:rPr lang="en-US" dirty="0">
                <a:latin typeface="Candara"/>
                <a:ea typeface="Candara"/>
                <a:cs typeface="Candara"/>
                <a:sym typeface="Candara"/>
              </a:rPr>
              <a:t> de </a:t>
            </a:r>
            <a:r>
              <a:rPr lang="en-US" dirty="0" err="1">
                <a:latin typeface="Candara"/>
                <a:ea typeface="Candara"/>
                <a:cs typeface="Candara"/>
                <a:sym typeface="Candara"/>
              </a:rPr>
              <a:t>inmisión</a:t>
            </a:r>
            <a:r>
              <a:rPr lang="en-US" dirty="0">
                <a:latin typeface="Candara"/>
                <a:ea typeface="Candara"/>
                <a:cs typeface="Candara"/>
                <a:sym typeface="Candara"/>
              </a:rPr>
              <a:t>.</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a:t>
            </a:r>
            <a:r>
              <a:rPr lang="en-US" dirty="0" err="1">
                <a:latin typeface="Candara"/>
                <a:ea typeface="Candara"/>
                <a:cs typeface="Candara"/>
                <a:sym typeface="Candara"/>
              </a:rPr>
              <a:t>estudios</a:t>
            </a:r>
            <a:r>
              <a:rPr lang="en-US" dirty="0">
                <a:latin typeface="Candara"/>
                <a:ea typeface="Candara"/>
                <a:cs typeface="Candara"/>
                <a:sym typeface="Candara"/>
              </a:rPr>
              <a:t> de </a:t>
            </a:r>
            <a:r>
              <a:rPr lang="en-US" dirty="0" err="1">
                <a:latin typeface="Candara"/>
                <a:ea typeface="Candara"/>
                <a:cs typeface="Candara"/>
                <a:sym typeface="Candara"/>
              </a:rPr>
              <a:t>ruido</a:t>
            </a:r>
            <a:r>
              <a:rPr lang="en-US" dirty="0">
                <a:latin typeface="Candara"/>
                <a:ea typeface="Candara"/>
                <a:cs typeface="Candara"/>
                <a:sym typeface="Candara"/>
              </a:rPr>
              <a:t>.</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Estudio</a:t>
            </a:r>
            <a:r>
              <a:rPr lang="en-US" dirty="0">
                <a:latin typeface="Candara"/>
                <a:ea typeface="Candara"/>
                <a:cs typeface="Candara"/>
                <a:sym typeface="Candara"/>
              </a:rPr>
              <a:t> de </a:t>
            </a:r>
            <a:r>
              <a:rPr lang="en-US" dirty="0" err="1">
                <a:latin typeface="Candara"/>
                <a:ea typeface="Candara"/>
                <a:cs typeface="Candara"/>
                <a:sym typeface="Candara"/>
              </a:rPr>
              <a:t>calidad</a:t>
            </a:r>
            <a:r>
              <a:rPr lang="en-US" dirty="0">
                <a:latin typeface="Candara"/>
                <a:ea typeface="Candara"/>
                <a:cs typeface="Candara"/>
                <a:sym typeface="Candara"/>
              </a:rPr>
              <a:t> del </a:t>
            </a:r>
            <a:r>
              <a:rPr lang="en-US" dirty="0" err="1">
                <a:latin typeface="Candara"/>
                <a:ea typeface="Candara"/>
                <a:cs typeface="Candara"/>
                <a:sym typeface="Candara"/>
              </a:rPr>
              <a:t>aire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Planes de </a:t>
            </a:r>
            <a:r>
              <a:rPr lang="en-US" dirty="0" err="1">
                <a:latin typeface="Candara"/>
                <a:ea typeface="Candara"/>
                <a:cs typeface="Candara"/>
                <a:sym typeface="Candara"/>
              </a:rPr>
              <a:t>contingencia</a:t>
            </a:r>
            <a:r>
              <a:rPr lang="en-US" dirty="0">
                <a:latin typeface="Candara"/>
                <a:ea typeface="Candara"/>
                <a:cs typeface="Candara"/>
                <a:sym typeface="Candara"/>
              </a:rPr>
              <a:t> </a:t>
            </a:r>
            <a:r>
              <a:rPr lang="en-US" dirty="0" err="1">
                <a:latin typeface="Candara"/>
                <a:ea typeface="Candara"/>
                <a:cs typeface="Candara"/>
                <a:sym typeface="Candara"/>
              </a:rPr>
              <a:t>sistema</a:t>
            </a:r>
            <a:r>
              <a:rPr lang="en-US" dirty="0">
                <a:latin typeface="Candara"/>
                <a:ea typeface="Candara"/>
                <a:cs typeface="Candara"/>
                <a:sym typeface="Candara"/>
              </a:rPr>
              <a:t> control de </a:t>
            </a:r>
            <a:r>
              <a:rPr lang="en-US" dirty="0" err="1">
                <a:latin typeface="Candara"/>
                <a:ea typeface="Candara"/>
                <a:cs typeface="Candara"/>
                <a:sym typeface="Candara"/>
              </a:rPr>
              <a:t>emisiones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permisos</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de fauna </a:t>
            </a:r>
            <a:r>
              <a:rPr lang="en-US" dirty="0" err="1">
                <a:latin typeface="Candara"/>
                <a:ea typeface="Candara"/>
                <a:cs typeface="Candara"/>
                <a:sym typeface="Candara"/>
              </a:rPr>
              <a:t>silvestre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recolección</a:t>
            </a:r>
            <a:r>
              <a:rPr lang="en-US" dirty="0">
                <a:latin typeface="Candara"/>
                <a:ea typeface="Candara"/>
                <a:cs typeface="Candara"/>
                <a:sym typeface="Candara"/>
              </a:rPr>
              <a:t> de </a:t>
            </a:r>
            <a:r>
              <a:rPr lang="en-US" dirty="0" err="1">
                <a:latin typeface="Candara"/>
                <a:ea typeface="Candara"/>
                <a:cs typeface="Candara"/>
                <a:sym typeface="Candara"/>
              </a:rPr>
              <a:t>especímenes</a:t>
            </a:r>
            <a:r>
              <a:rPr lang="en-US" dirty="0">
                <a:latin typeface="Candara"/>
                <a:ea typeface="Candara"/>
                <a:cs typeface="Candara"/>
                <a:sym typeface="Candara"/>
              </a:rPr>
              <a:t> de </a:t>
            </a:r>
            <a:r>
              <a:rPr lang="en-US" dirty="0" err="1">
                <a:latin typeface="Candara"/>
                <a:ea typeface="Candara"/>
                <a:cs typeface="Candara"/>
                <a:sym typeface="Candara"/>
              </a:rPr>
              <a:t>especies</a:t>
            </a:r>
            <a:r>
              <a:rPr lang="en-US" dirty="0">
                <a:latin typeface="Candara"/>
                <a:ea typeface="Candara"/>
                <a:cs typeface="Candara"/>
                <a:sym typeface="Candara"/>
              </a:rPr>
              <a:t> </a:t>
            </a:r>
            <a:r>
              <a:rPr lang="en-US" dirty="0" err="1">
                <a:latin typeface="Candara"/>
                <a:ea typeface="Candara"/>
                <a:cs typeface="Candara"/>
                <a:sym typeface="Candara"/>
              </a:rPr>
              <a:t>silvestres</a:t>
            </a:r>
            <a:r>
              <a:rPr lang="en-US" dirty="0">
                <a:latin typeface="Candara"/>
                <a:ea typeface="Candara"/>
                <a:cs typeface="Candara"/>
                <a:sym typeface="Candara"/>
              </a:rPr>
              <a:t> de la </a:t>
            </a:r>
            <a:r>
              <a:rPr lang="en-US" dirty="0" err="1">
                <a:latin typeface="Candara"/>
                <a:ea typeface="Candara"/>
                <a:cs typeface="Candara"/>
                <a:sym typeface="Candara"/>
              </a:rPr>
              <a:t>diversidad</a:t>
            </a:r>
            <a:r>
              <a:rPr lang="en-US" dirty="0">
                <a:latin typeface="Candara"/>
                <a:ea typeface="Candara"/>
                <a:cs typeface="Candara"/>
                <a:sym typeface="Candara"/>
              </a:rPr>
              <a:t> </a:t>
            </a:r>
            <a:r>
              <a:rPr lang="en-US" dirty="0" err="1">
                <a:latin typeface="Candara"/>
                <a:ea typeface="Candara"/>
                <a:cs typeface="Candara"/>
                <a:sym typeface="Candara"/>
              </a:rPr>
              <a:t>biológica</a:t>
            </a:r>
            <a:r>
              <a:rPr lang="en-US" dirty="0">
                <a:latin typeface="Candara"/>
                <a:ea typeface="Candara"/>
                <a:cs typeface="Candara"/>
                <a:sym typeface="Candara"/>
              </a:rPr>
              <a:t> con fines de </a:t>
            </a:r>
            <a:r>
              <a:rPr lang="en-US" dirty="0" err="1">
                <a:latin typeface="Candara"/>
                <a:ea typeface="Candara"/>
                <a:cs typeface="Candara"/>
                <a:sym typeface="Candara"/>
              </a:rPr>
              <a:t>investigación</a:t>
            </a:r>
            <a:r>
              <a:rPr lang="en-US" dirty="0">
                <a:latin typeface="Candara"/>
                <a:ea typeface="Candara"/>
                <a:cs typeface="Candara"/>
                <a:sym typeface="Candara"/>
              </a:rPr>
              <a:t> </a:t>
            </a:r>
            <a:r>
              <a:rPr lang="en-US" dirty="0" err="1">
                <a:latin typeface="Candara"/>
                <a:ea typeface="Candara"/>
                <a:cs typeface="Candara"/>
                <a:sym typeface="Candara"/>
              </a:rPr>
              <a:t>científica</a:t>
            </a:r>
            <a:r>
              <a:rPr lang="en-US" dirty="0">
                <a:latin typeface="Candara"/>
                <a:ea typeface="Candara"/>
                <a:cs typeface="Candara"/>
                <a:sym typeface="Candara"/>
              </a:rPr>
              <a:t> no </a:t>
            </a:r>
            <a:r>
              <a:rPr lang="en-US" dirty="0" err="1">
                <a:latin typeface="Candara"/>
                <a:ea typeface="Candara"/>
                <a:cs typeface="Candara"/>
                <a:sym typeface="Candara"/>
              </a:rPr>
              <a:t>comercial</a:t>
            </a:r>
            <a:r>
              <a:rPr lang="en-US" dirty="0">
                <a:latin typeface="Candara"/>
                <a:ea typeface="Candara"/>
                <a:cs typeface="Candara"/>
                <a:sym typeface="Candara"/>
              </a:rPr>
              <a:t> - </a:t>
            </a:r>
            <a:r>
              <a:rPr lang="en-US" dirty="0" err="1">
                <a:latin typeface="Candara"/>
                <a:ea typeface="Candara"/>
                <a:cs typeface="Candara"/>
                <a:sym typeface="Candara"/>
              </a:rPr>
              <a:t>Corporaciones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o </a:t>
            </a:r>
            <a:r>
              <a:rPr lang="en-US" dirty="0" err="1">
                <a:latin typeface="Candara"/>
                <a:ea typeface="Candara"/>
                <a:cs typeface="Candara"/>
                <a:sym typeface="Candara"/>
              </a:rPr>
              <a:t>autorización</a:t>
            </a:r>
            <a:r>
              <a:rPr lang="en-US" dirty="0">
                <a:latin typeface="Candara"/>
                <a:ea typeface="Candara"/>
                <a:cs typeface="Candara"/>
                <a:sym typeface="Candara"/>
              </a:rPr>
              <a:t> para </a:t>
            </a:r>
            <a:r>
              <a:rPr lang="en-US" dirty="0" err="1">
                <a:latin typeface="Candara"/>
                <a:ea typeface="Candara"/>
                <a:cs typeface="Candara"/>
                <a:sym typeface="Candara"/>
              </a:rPr>
              <a:t>aprovechamiento</a:t>
            </a:r>
            <a:r>
              <a:rPr lang="en-US" dirty="0">
                <a:latin typeface="Candara"/>
                <a:ea typeface="Candara"/>
                <a:cs typeface="Candara"/>
                <a:sym typeface="Candara"/>
              </a:rPr>
              <a:t> </a:t>
            </a:r>
            <a:r>
              <a:rPr lang="en-US" dirty="0" err="1">
                <a:latin typeface="Candara"/>
                <a:ea typeface="Candara"/>
                <a:cs typeface="Candara"/>
                <a:sym typeface="Candara"/>
              </a:rPr>
              <a:t>forestal</a:t>
            </a:r>
            <a:r>
              <a:rPr lang="en-US" dirty="0">
                <a:latin typeface="Candara"/>
                <a:ea typeface="Candara"/>
                <a:cs typeface="Candara"/>
                <a:sym typeface="Candara"/>
              </a:rPr>
              <a:t> de </a:t>
            </a:r>
            <a:r>
              <a:rPr lang="en-US" dirty="0" err="1">
                <a:latin typeface="Candara"/>
                <a:ea typeface="Candara"/>
                <a:cs typeface="Candara"/>
                <a:sym typeface="Candara"/>
              </a:rPr>
              <a:t>árboles</a:t>
            </a:r>
            <a:r>
              <a:rPr lang="en-US" dirty="0">
                <a:latin typeface="Candara"/>
                <a:ea typeface="Candara"/>
                <a:cs typeface="Candara"/>
                <a:sym typeface="Candara"/>
              </a:rPr>
              <a:t> </a:t>
            </a:r>
            <a:r>
              <a:rPr lang="en-US" dirty="0" err="1">
                <a:latin typeface="Candara"/>
                <a:ea typeface="Candara"/>
                <a:cs typeface="Candara"/>
                <a:sym typeface="Candara"/>
              </a:rPr>
              <a:t>aislados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Concesión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superficiales</a:t>
            </a:r>
            <a:r>
              <a:rPr lang="en-US" dirty="0">
                <a:latin typeface="Candara"/>
                <a:ea typeface="Candara"/>
                <a:cs typeface="Candara"/>
                <a:sym typeface="Candara"/>
              </a:rPr>
              <a:t> - </a:t>
            </a:r>
            <a:r>
              <a:rPr lang="en-US" dirty="0" err="1">
                <a:latin typeface="Candara"/>
                <a:ea typeface="Candara"/>
                <a:cs typeface="Candara"/>
                <a:sym typeface="Candara"/>
              </a:rPr>
              <a:t>Corporaciones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prospección</a:t>
            </a:r>
            <a:r>
              <a:rPr lang="en-US" dirty="0">
                <a:latin typeface="Candara"/>
                <a:ea typeface="Candara"/>
                <a:cs typeface="Candara"/>
                <a:sym typeface="Candara"/>
              </a:rPr>
              <a:t> y </a:t>
            </a:r>
            <a:r>
              <a:rPr lang="en-US" dirty="0" err="1">
                <a:latin typeface="Candara"/>
                <a:ea typeface="Candara"/>
                <a:cs typeface="Candara"/>
                <a:sym typeface="Candara"/>
              </a:rPr>
              <a:t>exploración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subterráneas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vertimientos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Permisos</a:t>
            </a:r>
            <a:r>
              <a:rPr lang="en-US" dirty="0">
                <a:latin typeface="Candara"/>
                <a:ea typeface="Candara"/>
                <a:cs typeface="Candara"/>
                <a:sym typeface="Candara"/>
              </a:rPr>
              <a:t> </a:t>
            </a:r>
            <a:r>
              <a:rPr lang="en-US" dirty="0" err="1">
                <a:latin typeface="Candara"/>
                <a:ea typeface="Candara"/>
                <a:cs typeface="Candara"/>
                <a:sym typeface="Candara"/>
              </a:rPr>
              <a:t>Concesión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subterráneas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las </a:t>
            </a:r>
            <a:r>
              <a:rPr lang="en-US" dirty="0" err="1">
                <a:latin typeface="Candara"/>
                <a:ea typeface="Candara"/>
                <a:cs typeface="Candara"/>
                <a:sym typeface="Candara"/>
              </a:rPr>
              <a:t>condiciones</a:t>
            </a:r>
            <a:r>
              <a:rPr lang="en-US" dirty="0">
                <a:latin typeface="Candara"/>
                <a:ea typeface="Candara"/>
                <a:cs typeface="Candara"/>
                <a:sym typeface="Candara"/>
              </a:rPr>
              <a:t> </a:t>
            </a:r>
            <a:r>
              <a:rPr lang="en-US" dirty="0" err="1">
                <a:latin typeface="Candara"/>
                <a:ea typeface="Candara"/>
                <a:cs typeface="Candara"/>
                <a:sym typeface="Candara"/>
              </a:rPr>
              <a:t>ambientales</a:t>
            </a:r>
            <a:r>
              <a:rPr lang="en-US" dirty="0">
                <a:latin typeface="Candara"/>
                <a:ea typeface="Candara"/>
                <a:cs typeface="Candara"/>
                <a:sym typeface="Candara"/>
              </a:rPr>
              <a:t> del </a:t>
            </a:r>
            <a:r>
              <a:rPr lang="en-US" dirty="0" err="1">
                <a:latin typeface="Candara"/>
                <a:ea typeface="Candara"/>
                <a:cs typeface="Candara"/>
                <a:sym typeface="Candara"/>
              </a:rPr>
              <a:t>suelo</a:t>
            </a:r>
            <a:r>
              <a:rPr lang="en-US" dirty="0">
                <a:latin typeface="Candara"/>
                <a:ea typeface="Candara"/>
                <a:cs typeface="Candara"/>
                <a:sym typeface="Candara"/>
              </a:rPr>
              <a:t> y </a:t>
            </a:r>
            <a:r>
              <a:rPr lang="en-US" dirty="0" err="1">
                <a:latin typeface="Candara"/>
                <a:ea typeface="Candara"/>
                <a:cs typeface="Candara"/>
                <a:sym typeface="Candara"/>
              </a:rPr>
              <a:t>recurso</a:t>
            </a:r>
            <a:r>
              <a:rPr lang="en-US" dirty="0">
                <a:latin typeface="Candara"/>
                <a:ea typeface="Candara"/>
                <a:cs typeface="Candara"/>
                <a:sym typeface="Candara"/>
              </a:rPr>
              <a:t> </a:t>
            </a:r>
            <a:r>
              <a:rPr lang="en-US" dirty="0" err="1">
                <a:latin typeface="Candara"/>
                <a:ea typeface="Candara"/>
                <a:cs typeface="Candara"/>
                <a:sym typeface="Candara"/>
              </a:rPr>
              <a:t>hídrico</a:t>
            </a:r>
            <a:r>
              <a:rPr lang="en-US" dirty="0">
                <a:latin typeface="Candara"/>
                <a:ea typeface="Candara"/>
                <a:cs typeface="Candara"/>
                <a:sym typeface="Candara"/>
              </a:rPr>
              <a:t> </a:t>
            </a:r>
            <a:r>
              <a:rPr lang="en-US" dirty="0" err="1">
                <a:latin typeface="Candara"/>
                <a:ea typeface="Candara"/>
                <a:cs typeface="Candara"/>
                <a:sym typeface="Candara"/>
              </a:rPr>
              <a:t>subterráneo</a:t>
            </a:r>
            <a:r>
              <a:rPr lang="en-US" dirty="0">
                <a:latin typeface="Candara"/>
                <a:ea typeface="Candara"/>
                <a:cs typeface="Candara"/>
                <a:sym typeface="Candara"/>
              </a:rPr>
              <a:t>, </a:t>
            </a:r>
            <a:r>
              <a:rPr lang="en-US" dirty="0" err="1">
                <a:latin typeface="Candara"/>
                <a:ea typeface="Candara"/>
                <a:cs typeface="Candara"/>
                <a:sym typeface="Candara"/>
              </a:rPr>
              <a:t>asociadas</a:t>
            </a:r>
            <a:r>
              <a:rPr lang="en-US" dirty="0">
                <a:latin typeface="Candara"/>
                <a:ea typeface="Candara"/>
                <a:cs typeface="Candara"/>
                <a:sym typeface="Candara"/>
              </a:rPr>
              <a:t> a actividades </a:t>
            </a:r>
            <a:r>
              <a:rPr lang="en-US" dirty="0" err="1">
                <a:latin typeface="Candara"/>
                <a:ea typeface="Candara"/>
                <a:cs typeface="Candara"/>
                <a:sym typeface="Candara"/>
              </a:rPr>
              <a:t>comerciales</a:t>
            </a:r>
            <a:r>
              <a:rPr lang="en-US" dirty="0">
                <a:latin typeface="Candara"/>
                <a:ea typeface="Candara"/>
                <a:cs typeface="Candara"/>
                <a:sym typeface="Candara"/>
              </a:rPr>
              <a:t>, </a:t>
            </a:r>
            <a:r>
              <a:rPr lang="en-US" dirty="0" err="1">
                <a:latin typeface="Candara"/>
                <a:ea typeface="Candara"/>
                <a:cs typeface="Candara"/>
                <a:sym typeface="Candara"/>
              </a:rPr>
              <a:t>industriales</a:t>
            </a:r>
            <a:r>
              <a:rPr lang="en-US" dirty="0">
                <a:latin typeface="Candara"/>
                <a:ea typeface="Candara"/>
                <a:cs typeface="Candara"/>
                <a:sym typeface="Candara"/>
              </a:rPr>
              <a:t> y de servicios.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Seguimiento</a:t>
            </a:r>
            <a:r>
              <a:rPr lang="en-US" dirty="0">
                <a:latin typeface="Candara"/>
                <a:ea typeface="Candara"/>
                <a:cs typeface="Candara"/>
                <a:sym typeface="Candara"/>
              </a:rPr>
              <a:t> a sitios </a:t>
            </a:r>
            <a:r>
              <a:rPr lang="en-US" dirty="0" err="1">
                <a:latin typeface="Candara"/>
                <a:ea typeface="Candara"/>
                <a:cs typeface="Candara"/>
                <a:sym typeface="Candara"/>
              </a:rPr>
              <a:t>potencialmente</a:t>
            </a:r>
            <a:r>
              <a:rPr lang="en-US" dirty="0">
                <a:latin typeface="Candara"/>
                <a:ea typeface="Candara"/>
                <a:cs typeface="Candara"/>
                <a:sym typeface="Candara"/>
              </a:rPr>
              <a:t> </a:t>
            </a:r>
            <a:r>
              <a:rPr lang="en-US" dirty="0" err="1">
                <a:latin typeface="Candara"/>
                <a:ea typeface="Candara"/>
                <a:cs typeface="Candara"/>
                <a:sym typeface="Candara"/>
              </a:rPr>
              <a:t>contaminados</a:t>
            </a:r>
            <a:r>
              <a:rPr lang="en-US" dirty="0">
                <a:latin typeface="Candara"/>
                <a:ea typeface="Candara"/>
                <a:cs typeface="Candara"/>
                <a:sym typeface="Candara"/>
              </a:rPr>
              <a:t>, con </a:t>
            </a:r>
            <a:r>
              <a:rPr lang="en-US" dirty="0" err="1">
                <a:latin typeface="Candara"/>
                <a:ea typeface="Candara"/>
                <a:cs typeface="Candara"/>
                <a:sym typeface="Candara"/>
              </a:rPr>
              <a:t>sospecha</a:t>
            </a:r>
            <a:r>
              <a:rPr lang="en-US" dirty="0">
                <a:latin typeface="Candara"/>
                <a:ea typeface="Candara"/>
                <a:cs typeface="Candara"/>
                <a:sym typeface="Candara"/>
              </a:rPr>
              <a:t> de </a:t>
            </a:r>
            <a:r>
              <a:rPr lang="en-US" dirty="0" err="1">
                <a:latin typeface="Candara"/>
                <a:ea typeface="Candara"/>
                <a:cs typeface="Candara"/>
                <a:sym typeface="Candara"/>
              </a:rPr>
              <a:t>contaminación</a:t>
            </a:r>
            <a:r>
              <a:rPr lang="en-US" dirty="0">
                <a:latin typeface="Candara"/>
                <a:ea typeface="Candara"/>
                <a:cs typeface="Candara"/>
                <a:sym typeface="Candara"/>
              </a:rPr>
              <a:t> y </a:t>
            </a:r>
            <a:r>
              <a:rPr lang="en-US" dirty="0" err="1">
                <a:latin typeface="Candara"/>
                <a:ea typeface="Candara"/>
                <a:cs typeface="Candara"/>
                <a:sym typeface="Candara"/>
              </a:rPr>
              <a:t>contaminados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PRR - Plan de </a:t>
            </a:r>
            <a:r>
              <a:rPr lang="en-US" dirty="0" err="1">
                <a:latin typeface="Candara"/>
                <a:ea typeface="Candara"/>
                <a:cs typeface="Candara"/>
                <a:sym typeface="Candara"/>
              </a:rPr>
              <a:t>restauración</a:t>
            </a:r>
            <a:r>
              <a:rPr lang="en-US" dirty="0">
                <a:latin typeface="Candara"/>
                <a:ea typeface="Candara"/>
                <a:cs typeface="Candara"/>
                <a:sym typeface="Candara"/>
              </a:rPr>
              <a:t> y </a:t>
            </a:r>
            <a:r>
              <a:rPr lang="en-US" dirty="0" err="1">
                <a:latin typeface="Candara"/>
                <a:ea typeface="Candara"/>
                <a:cs typeface="Candara"/>
                <a:sym typeface="Candara"/>
              </a:rPr>
              <a:t>recuperación</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Planes de </a:t>
            </a:r>
            <a:r>
              <a:rPr lang="en-US" dirty="0" err="1">
                <a:latin typeface="Candara"/>
                <a:ea typeface="Candara"/>
                <a:cs typeface="Candara"/>
                <a:sym typeface="Candara"/>
              </a:rPr>
              <a:t>manejo</a:t>
            </a:r>
            <a:r>
              <a:rPr lang="en-US" dirty="0">
                <a:latin typeface="Candara"/>
                <a:ea typeface="Candara"/>
                <a:cs typeface="Candara"/>
                <a:sym typeface="Candara"/>
              </a:rPr>
              <a:t>, </a:t>
            </a:r>
            <a:r>
              <a:rPr lang="en-US" dirty="0" err="1">
                <a:latin typeface="Candara"/>
                <a:ea typeface="Candara"/>
                <a:cs typeface="Candara"/>
                <a:sym typeface="Candara"/>
              </a:rPr>
              <a:t>recuperación</a:t>
            </a:r>
            <a:r>
              <a:rPr lang="en-US" dirty="0">
                <a:latin typeface="Candara"/>
                <a:ea typeface="Candara"/>
                <a:cs typeface="Candara"/>
                <a:sym typeface="Candara"/>
              </a:rPr>
              <a:t> y </a:t>
            </a:r>
            <a:r>
              <a:rPr lang="en-US" dirty="0" err="1">
                <a:latin typeface="Candara"/>
                <a:ea typeface="Candara"/>
                <a:cs typeface="Candara"/>
                <a:sym typeface="Candara"/>
              </a:rPr>
              <a:t>restauración</a:t>
            </a:r>
            <a:r>
              <a:rPr lang="en-US" dirty="0">
                <a:latin typeface="Candara"/>
                <a:ea typeface="Candara"/>
                <a:cs typeface="Candara"/>
                <a:sym typeface="Candara"/>
              </a:rPr>
              <a:t> </a:t>
            </a:r>
            <a:r>
              <a:rPr lang="en-US" dirty="0" err="1">
                <a:latin typeface="Candara"/>
                <a:ea typeface="Candara"/>
                <a:cs typeface="Candara"/>
                <a:sym typeface="Candara"/>
              </a:rPr>
              <a:t>ambiental</a:t>
            </a:r>
            <a:r>
              <a:rPr lang="en-US" dirty="0">
                <a:latin typeface="Candara"/>
                <a:ea typeface="Candara"/>
                <a:cs typeface="Candara"/>
                <a:sym typeface="Candara"/>
              </a:rPr>
              <a:t> -PMRRA y PRR</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Modificación</a:t>
            </a:r>
            <a:r>
              <a:rPr lang="en-US" dirty="0">
                <a:latin typeface="Candara"/>
                <a:ea typeface="Candara"/>
                <a:cs typeface="Candara"/>
                <a:sym typeface="Candara"/>
              </a:rPr>
              <a:t> y/o </a:t>
            </a:r>
            <a:r>
              <a:rPr lang="en-US" dirty="0" err="1">
                <a:latin typeface="Candara"/>
                <a:ea typeface="Candara"/>
                <a:cs typeface="Candara"/>
                <a:sym typeface="Candara"/>
              </a:rPr>
              <a:t>prórroga</a:t>
            </a:r>
            <a:r>
              <a:rPr lang="en-US" dirty="0">
                <a:latin typeface="Candara"/>
                <a:ea typeface="Candara"/>
                <a:cs typeface="Candara"/>
                <a:sym typeface="Candara"/>
              </a:rPr>
              <a:t> de </a:t>
            </a:r>
            <a:r>
              <a:rPr lang="en-US" dirty="0" err="1">
                <a:latin typeface="Candara"/>
                <a:ea typeface="Candara"/>
                <a:cs typeface="Candara"/>
                <a:sym typeface="Candara"/>
              </a:rPr>
              <a:t>permiso</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Certificación</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a:t>
            </a:r>
            <a:r>
              <a:rPr lang="en-US" dirty="0" err="1">
                <a:latin typeface="Candara"/>
                <a:ea typeface="Candara"/>
                <a:cs typeface="Candara"/>
                <a:sym typeface="Candara"/>
              </a:rPr>
              <a:t>inversión</a:t>
            </a:r>
            <a:r>
              <a:rPr lang="en-US" dirty="0">
                <a:latin typeface="Candara"/>
                <a:ea typeface="Candara"/>
                <a:cs typeface="Candara"/>
                <a:sym typeface="Candara"/>
              </a:rPr>
              <a:t> </a:t>
            </a:r>
            <a:r>
              <a:rPr lang="en-US" dirty="0" err="1">
                <a:latin typeface="Candara"/>
                <a:ea typeface="Candara"/>
                <a:cs typeface="Candara"/>
                <a:sym typeface="Candara"/>
              </a:rPr>
              <a:t>en</a:t>
            </a:r>
            <a:r>
              <a:rPr lang="en-US" dirty="0">
                <a:latin typeface="Candara"/>
                <a:ea typeface="Candara"/>
                <a:cs typeface="Candara"/>
                <a:sym typeface="Candara"/>
              </a:rPr>
              <a:t> (control,  del medio </a:t>
            </a:r>
            <a:r>
              <a:rPr lang="en-US" dirty="0" err="1">
                <a:latin typeface="Candara"/>
                <a:ea typeface="Candara"/>
                <a:cs typeface="Candara"/>
                <a:sym typeface="Candara"/>
              </a:rPr>
              <a:t>ambiente</a:t>
            </a:r>
            <a:r>
              <a:rPr lang="en-US" dirty="0">
                <a:latin typeface="Candara"/>
                <a:ea typeface="Candara"/>
                <a:cs typeface="Candara"/>
                <a:sym typeface="Candara"/>
              </a:rPr>
              <a:t>) para acceder al </a:t>
            </a:r>
            <a:r>
              <a:rPr lang="en-US" dirty="0" err="1">
                <a:latin typeface="Candara"/>
                <a:ea typeface="Candara"/>
                <a:cs typeface="Candara"/>
                <a:sym typeface="Candara"/>
              </a:rPr>
              <a:t>incentivo</a:t>
            </a:r>
            <a:r>
              <a:rPr lang="en-US" dirty="0">
                <a:latin typeface="Candara"/>
                <a:ea typeface="Candara"/>
                <a:cs typeface="Candara"/>
                <a:sym typeface="Candara"/>
              </a:rPr>
              <a:t> de </a:t>
            </a:r>
            <a:r>
              <a:rPr lang="en-US" dirty="0" err="1">
                <a:latin typeface="Candara"/>
                <a:ea typeface="Candara"/>
                <a:cs typeface="Candara"/>
                <a:sym typeface="Candara"/>
              </a:rPr>
              <a:t>descuento</a:t>
            </a:r>
            <a:r>
              <a:rPr lang="en-US" dirty="0">
                <a:latin typeface="Candara"/>
                <a:ea typeface="Candara"/>
                <a:cs typeface="Candara"/>
                <a:sym typeface="Candara"/>
              </a:rPr>
              <a:t> del </a:t>
            </a:r>
            <a:r>
              <a:rPr lang="en-US" dirty="0" err="1">
                <a:latin typeface="Candara"/>
                <a:ea typeface="Candara"/>
                <a:cs typeface="Candara"/>
                <a:sym typeface="Candara"/>
              </a:rPr>
              <a:t>impuesto</a:t>
            </a:r>
            <a:r>
              <a:rPr lang="en-US" dirty="0">
                <a:latin typeface="Candara"/>
                <a:ea typeface="Candara"/>
                <a:cs typeface="Candara"/>
                <a:sym typeface="Candara"/>
              </a:rPr>
              <a:t> </a:t>
            </a:r>
            <a:r>
              <a:rPr lang="en-US" dirty="0" err="1">
                <a:latin typeface="Candara"/>
                <a:ea typeface="Candara"/>
                <a:cs typeface="Candara"/>
                <a:sym typeface="Candara"/>
              </a:rPr>
              <a:t>sobre</a:t>
            </a:r>
            <a:r>
              <a:rPr lang="en-US" dirty="0">
                <a:latin typeface="Candara"/>
                <a:ea typeface="Candara"/>
                <a:cs typeface="Candara"/>
                <a:sym typeface="Candara"/>
              </a:rPr>
              <a:t> la  </a:t>
            </a:r>
            <a:r>
              <a:rPr lang="en-US" dirty="0" err="1">
                <a:latin typeface="Candara"/>
                <a:ea typeface="Candara"/>
                <a:cs typeface="Candara"/>
                <a:sym typeface="Candara"/>
              </a:rPr>
              <a:t>renta</a:t>
            </a:r>
            <a:r>
              <a:rPr lang="en-US" dirty="0">
                <a:latin typeface="Candara"/>
                <a:ea typeface="Candara"/>
                <a:cs typeface="Candara"/>
                <a:sym typeface="Candara"/>
              </a:rPr>
              <a:t> de </a:t>
            </a:r>
            <a:r>
              <a:rPr lang="en-US" dirty="0" err="1">
                <a:latin typeface="Candara"/>
                <a:ea typeface="Candara"/>
                <a:cs typeface="Candara"/>
                <a:sym typeface="Candara"/>
              </a:rPr>
              <a:t>que</a:t>
            </a:r>
            <a:r>
              <a:rPr lang="en-US" dirty="0">
                <a:latin typeface="Candara"/>
                <a:ea typeface="Candara"/>
                <a:cs typeface="Candara"/>
                <a:sym typeface="Candara"/>
              </a:rPr>
              <a:t> </a:t>
            </a:r>
            <a:r>
              <a:rPr lang="en-US" dirty="0" err="1">
                <a:latin typeface="Candara"/>
                <a:ea typeface="Candara"/>
                <a:cs typeface="Candara"/>
                <a:sym typeface="Candara"/>
              </a:rPr>
              <a:t>trata</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a:t>
            </a:r>
            <a:r>
              <a:rPr lang="en-US" dirty="0" err="1">
                <a:latin typeface="Candara"/>
                <a:ea typeface="Candara"/>
                <a:cs typeface="Candara"/>
                <a:sym typeface="Candara"/>
              </a:rPr>
              <a:t>artículo</a:t>
            </a:r>
            <a:r>
              <a:rPr lang="en-US" dirty="0">
                <a:latin typeface="Candara"/>
                <a:ea typeface="Candara"/>
                <a:cs typeface="Candara"/>
                <a:sym typeface="Candara"/>
              </a:rPr>
              <a:t> 255 del </a:t>
            </a:r>
            <a:r>
              <a:rPr lang="en-US" dirty="0" err="1">
                <a:latin typeface="Candara"/>
                <a:ea typeface="Candara"/>
                <a:cs typeface="Candara"/>
                <a:sym typeface="Candara"/>
              </a:rPr>
              <a:t>Estatuto</a:t>
            </a:r>
            <a:r>
              <a:rPr lang="en-US" dirty="0">
                <a:latin typeface="Candara"/>
                <a:ea typeface="Candara"/>
                <a:cs typeface="Candara"/>
                <a:sym typeface="Candara"/>
              </a:rPr>
              <a:t> </a:t>
            </a:r>
            <a:r>
              <a:rPr lang="en-US" dirty="0" err="1">
                <a:latin typeface="Candara"/>
                <a:ea typeface="Candara"/>
                <a:cs typeface="Candara"/>
                <a:sym typeface="Candara"/>
              </a:rPr>
              <a:t>Tributario</a:t>
            </a:r>
            <a:r>
              <a:rPr lang="en-US" dirty="0">
                <a:latin typeface="Candara"/>
                <a:ea typeface="Candara"/>
                <a:cs typeface="Candara"/>
                <a:sym typeface="Candara"/>
              </a:rPr>
              <a:t>”</a:t>
            </a:r>
            <a:endParaRPr dirty="0">
              <a:latin typeface="Candara"/>
              <a:ea typeface="Candara"/>
              <a:cs typeface="Candara"/>
              <a:sym typeface="Candara"/>
            </a:endParaRPr>
          </a:p>
          <a:p>
            <a:pPr marL="0" lvl="0" indent="0" algn="l" rtl="0">
              <a:lnSpc>
                <a:spcPct val="100000"/>
              </a:lnSpc>
              <a:spcBef>
                <a:spcPts val="0"/>
              </a:spcBef>
              <a:spcAft>
                <a:spcPts val="0"/>
              </a:spcAft>
              <a:buSzPts val="1100"/>
              <a:buNone/>
            </a:pPr>
            <a:endParaRPr dirty="0">
              <a:latin typeface="Candara"/>
              <a:ea typeface="Candara"/>
              <a:cs typeface="Candara"/>
              <a:sym typeface="Candar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5"/>
        <p:cNvGrpSpPr/>
        <p:nvPr/>
      </p:nvGrpSpPr>
      <p:grpSpPr>
        <a:xfrm>
          <a:off x="0" y="0"/>
          <a:ext cx="0" cy="0"/>
          <a:chOff x="0" y="0"/>
          <a:chExt cx="0" cy="0"/>
        </a:xfrm>
      </p:grpSpPr>
      <p:sp>
        <p:nvSpPr>
          <p:cNvPr id="1456" name="Google Shape;1456;g395736b3648_2_4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457" name="Google Shape;1457;g395736b3648_2_4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dirty="0">
                <a:highlight>
                  <a:srgbClr val="B6D7A8"/>
                </a:highlight>
                <a:latin typeface="Candara"/>
                <a:ea typeface="Candara"/>
                <a:cs typeface="Candara"/>
                <a:sym typeface="Candara"/>
              </a:rPr>
              <a:t>Resolver de </a:t>
            </a:r>
            <a:r>
              <a:rPr lang="en-US" b="1" dirty="0" err="1">
                <a:highlight>
                  <a:srgbClr val="B6D7A8"/>
                </a:highlight>
                <a:latin typeface="Candara"/>
                <a:ea typeface="Candara"/>
                <a:cs typeface="Candara"/>
                <a:sym typeface="Candara"/>
              </a:rPr>
              <a:t>fondo</a:t>
            </a:r>
            <a:r>
              <a:rPr lang="en-US" b="1" dirty="0">
                <a:highlight>
                  <a:srgbClr val="B6D7A8"/>
                </a:highlight>
                <a:latin typeface="Candara"/>
                <a:ea typeface="Candara"/>
                <a:cs typeface="Candara"/>
                <a:sym typeface="Candara"/>
              </a:rPr>
              <a:t> 31.178 de </a:t>
            </a:r>
            <a:r>
              <a:rPr lang="en-US" b="1" dirty="0" err="1">
                <a:highlight>
                  <a:srgbClr val="B6D7A8"/>
                </a:highlight>
                <a:latin typeface="Candara"/>
                <a:ea typeface="Candara"/>
                <a:cs typeface="Candara"/>
                <a:sym typeface="Candara"/>
              </a:rPr>
              <a:t>trámites</a:t>
            </a:r>
            <a:r>
              <a:rPr lang="en-US" b="1" dirty="0">
                <a:highlight>
                  <a:srgbClr val="B6D7A8"/>
                </a:highlight>
                <a:latin typeface="Candara"/>
                <a:ea typeface="Candara"/>
                <a:cs typeface="Candara"/>
                <a:sym typeface="Candara"/>
              </a:rPr>
              <a:t> </a:t>
            </a:r>
            <a:r>
              <a:rPr lang="en-US" b="1" dirty="0" err="1">
                <a:highlight>
                  <a:srgbClr val="B6D7A8"/>
                </a:highlight>
                <a:latin typeface="Candara"/>
                <a:ea typeface="Candara"/>
                <a:cs typeface="Candara"/>
                <a:sym typeface="Candara"/>
              </a:rPr>
              <a:t>rezagados</a:t>
            </a:r>
            <a:endParaRPr b="1" dirty="0">
              <a:highlight>
                <a:srgbClr val="B6D7A8"/>
              </a:highlight>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dirty="0">
                <a:latin typeface="Candara"/>
                <a:ea typeface="Candara"/>
                <a:cs typeface="Candara"/>
                <a:sym typeface="Candara"/>
              </a:rPr>
              <a:t>									</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2024</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2025</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2026</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2027</a:t>
            </a:r>
            <a:r>
              <a:rPr lang="en-US" b="1" dirty="0">
                <a:latin typeface="Candara"/>
                <a:ea typeface="Candara"/>
                <a:cs typeface="Candara"/>
                <a:sym typeface="Candara"/>
              </a:rPr>
              <a:t>	</a:t>
            </a:r>
            <a:r>
              <a:rPr lang="en-US" b="1" dirty="0">
                <a:highlight>
                  <a:srgbClr val="B6D7A8"/>
                </a:highlight>
                <a:latin typeface="Candara"/>
                <a:ea typeface="Candara"/>
                <a:cs typeface="Candara"/>
                <a:sym typeface="Candara"/>
              </a:rPr>
              <a:t>Total</a:t>
            </a:r>
            <a:endParaRPr b="1" dirty="0">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a:t>
            </a:r>
            <a:r>
              <a:rPr lang="en-US" dirty="0" err="1">
                <a:latin typeface="Candara"/>
                <a:ea typeface="Candara"/>
                <a:cs typeface="Candara"/>
                <a:sym typeface="Candara"/>
              </a:rPr>
              <a:t>forestal</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a:t>
            </a:r>
            <a:r>
              <a:rPr lang="en-US" dirty="0" err="1">
                <a:latin typeface="Candara"/>
                <a:ea typeface="Candara"/>
                <a:cs typeface="Candara"/>
                <a:sym typeface="Candara"/>
              </a:rPr>
              <a:t>obra</a:t>
            </a:r>
            <a:r>
              <a:rPr lang="en-US" dirty="0">
                <a:latin typeface="Candara"/>
                <a:ea typeface="Candara"/>
                <a:cs typeface="Candara"/>
                <a:sym typeface="Candara"/>
              </a:rPr>
              <a:t> resueltos de </a:t>
            </a:r>
            <a:r>
              <a:rPr lang="en-US" dirty="0" err="1">
                <a:latin typeface="Candara"/>
                <a:ea typeface="Candara"/>
                <a:cs typeface="Candara"/>
                <a:sym typeface="Candara"/>
              </a:rPr>
              <a:t>fondo</a:t>
            </a:r>
            <a:r>
              <a:rPr lang="en-US" dirty="0">
                <a:latin typeface="Candara"/>
                <a:ea typeface="Candara"/>
                <a:cs typeface="Candara"/>
                <a:sym typeface="Candara"/>
              </a:rPr>
              <a:t>: 		0	54	80	54	188</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Autorizaciones</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a:t>
            </a:r>
            <a:r>
              <a:rPr lang="en-US" dirty="0" err="1">
                <a:latin typeface="Candara"/>
                <a:ea typeface="Candara"/>
                <a:cs typeface="Candara"/>
                <a:sym typeface="Candara"/>
              </a:rPr>
              <a:t>silvicultura</a:t>
            </a:r>
            <a:r>
              <a:rPr lang="en-US" dirty="0">
                <a:latin typeface="Candara"/>
                <a:ea typeface="Candara"/>
                <a:cs typeface="Candara"/>
                <a:sym typeface="Candara"/>
              </a:rPr>
              <a:t> cl:				498	10.146	10.627	6.191	27.462</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solidFill>
                  <a:srgbClr val="00FFFF"/>
                </a:solidFill>
                <a:latin typeface="Candara"/>
                <a:ea typeface="Candara"/>
                <a:cs typeface="Candara"/>
                <a:sym typeface="Candara"/>
              </a:rPr>
              <a:t>Trámites</a:t>
            </a:r>
            <a:r>
              <a:rPr lang="en-US" dirty="0">
                <a:solidFill>
                  <a:srgbClr val="00FFFF"/>
                </a:solidFill>
                <a:latin typeface="Candara"/>
                <a:ea typeface="Candara"/>
                <a:cs typeface="Candara"/>
                <a:sym typeface="Candara"/>
              </a:rPr>
              <a:t> de SRHS resueltos de </a:t>
            </a:r>
            <a:r>
              <a:rPr lang="en-US" dirty="0" err="1">
                <a:solidFill>
                  <a:srgbClr val="00FFFF"/>
                </a:solidFill>
                <a:latin typeface="Candara"/>
                <a:ea typeface="Candara"/>
                <a:cs typeface="Candara"/>
                <a:sym typeface="Candara"/>
              </a:rPr>
              <a:t>fondo</a:t>
            </a:r>
            <a:r>
              <a:rPr lang="en-US" dirty="0">
                <a:solidFill>
                  <a:srgbClr val="00FFFF"/>
                </a:solidFill>
                <a:latin typeface="Candara"/>
                <a:ea typeface="Candara"/>
                <a:cs typeface="Candara"/>
                <a:sym typeface="Candara"/>
              </a:rPr>
              <a:t>:						0	95	0	0	95</a:t>
            </a:r>
            <a:r>
              <a:rPr lang="en-US" dirty="0">
                <a:latin typeface="Candara"/>
                <a:ea typeface="Candara"/>
                <a:cs typeface="Candara"/>
                <a:sym typeface="Candara"/>
              </a:rPr>
              <a:t>	</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Trámites</a:t>
            </a:r>
            <a:r>
              <a:rPr lang="en-US" dirty="0">
                <a:latin typeface="Candara"/>
                <a:ea typeface="Candara"/>
                <a:cs typeface="Candara"/>
                <a:sym typeface="Candara"/>
              </a:rPr>
              <a:t> de </a:t>
            </a: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aire</a:t>
            </a:r>
            <a:r>
              <a:rPr lang="en-US" dirty="0">
                <a:latin typeface="Candara"/>
                <a:ea typeface="Candara"/>
                <a:cs typeface="Candara"/>
                <a:sym typeface="Candara"/>
              </a:rPr>
              <a:t> resueltos de </a:t>
            </a:r>
            <a:r>
              <a:rPr lang="en-US" dirty="0" err="1">
                <a:latin typeface="Candara"/>
                <a:ea typeface="Candara"/>
                <a:cs typeface="Candara"/>
                <a:sym typeface="Candara"/>
              </a:rPr>
              <a:t>fondo</a:t>
            </a:r>
            <a:r>
              <a:rPr lang="en-US" dirty="0">
                <a:latin typeface="Candara"/>
                <a:ea typeface="Candara"/>
                <a:cs typeface="Candara"/>
                <a:sym typeface="Candara"/>
              </a:rPr>
              <a:t>:				0	35	0	0	35</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dirty="0" err="1">
                <a:latin typeface="Candara"/>
                <a:ea typeface="Candara"/>
                <a:cs typeface="Candara"/>
                <a:sym typeface="Candara"/>
              </a:rPr>
              <a:t>Registros</a:t>
            </a:r>
            <a:r>
              <a:rPr lang="en-US" dirty="0">
                <a:latin typeface="Candara"/>
                <a:ea typeface="Candara"/>
                <a:cs typeface="Candara"/>
                <a:sym typeface="Candara"/>
              </a:rPr>
              <a:t> PEV:									0	680	1.359	1.359	3.398</a:t>
            </a:r>
            <a:endParaRPr dirty="0">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dirty="0">
                <a:highlight>
                  <a:srgbClr val="FFF2CC"/>
                </a:highlight>
                <a:latin typeface="Candara"/>
                <a:ea typeface="Candara"/>
                <a:cs typeface="Candara"/>
                <a:sym typeface="Candara"/>
              </a:rPr>
              <a:t>Total</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498</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11.010</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12.066</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7.604</a:t>
            </a:r>
            <a:r>
              <a:rPr lang="en-US" b="1" dirty="0">
                <a:latin typeface="Candara"/>
                <a:ea typeface="Candara"/>
                <a:cs typeface="Candara"/>
                <a:sym typeface="Candara"/>
              </a:rPr>
              <a:t>	</a:t>
            </a:r>
            <a:r>
              <a:rPr lang="en-US" b="1" dirty="0">
                <a:highlight>
                  <a:srgbClr val="FFF2CC"/>
                </a:highlight>
                <a:latin typeface="Candara"/>
                <a:ea typeface="Candara"/>
                <a:cs typeface="Candara"/>
                <a:sym typeface="Candara"/>
              </a:rPr>
              <a:t>31.178</a:t>
            </a:r>
            <a:endParaRPr b="1" dirty="0">
              <a:highlight>
                <a:srgbClr val="FFF2CC"/>
              </a:highlight>
              <a:latin typeface="Candara"/>
              <a:ea typeface="Candara"/>
              <a:cs typeface="Candara"/>
              <a:sym typeface="Candara"/>
            </a:endParaRPr>
          </a:p>
          <a:p>
            <a:pPr marL="0" lvl="0" indent="0" algn="l" rtl="0">
              <a:lnSpc>
                <a:spcPct val="100000"/>
              </a:lnSpc>
              <a:spcBef>
                <a:spcPts val="0"/>
              </a:spcBef>
              <a:spcAft>
                <a:spcPts val="0"/>
              </a:spcAft>
              <a:buNone/>
            </a:pPr>
            <a:endParaRPr b="1" dirty="0">
              <a:highlight>
                <a:srgbClr val="FFF2CC"/>
              </a:highlight>
              <a:latin typeface="Candara"/>
              <a:ea typeface="Candara"/>
              <a:cs typeface="Candara"/>
              <a:sym typeface="Candara"/>
            </a:endParaRPr>
          </a:p>
          <a:p>
            <a:pPr marL="0" lvl="0" indent="0" algn="l" rtl="0">
              <a:lnSpc>
                <a:spcPct val="100000"/>
              </a:lnSpc>
              <a:spcBef>
                <a:spcPts val="0"/>
              </a:spcBef>
              <a:spcAft>
                <a:spcPts val="0"/>
              </a:spcAft>
              <a:buNone/>
            </a:pPr>
            <a:r>
              <a:rPr lang="en-US" b="1" dirty="0">
                <a:latin typeface="Candara"/>
                <a:ea typeface="Candara"/>
                <a:cs typeface="Candara"/>
                <a:sym typeface="Candara"/>
              </a:rPr>
              <a:t>Tipo de </a:t>
            </a:r>
            <a:r>
              <a:rPr lang="en-US" b="1" dirty="0" err="1">
                <a:latin typeface="Candara"/>
                <a:ea typeface="Candara"/>
                <a:cs typeface="Candara"/>
                <a:sym typeface="Candara"/>
              </a:rPr>
              <a:t>trámite</a:t>
            </a:r>
            <a:r>
              <a:rPr lang="en-US" b="1" dirty="0">
                <a:latin typeface="Candara"/>
                <a:ea typeface="Candara"/>
                <a:cs typeface="Candara"/>
                <a:sym typeface="Candara"/>
              </a:rPr>
              <a:t>:</a:t>
            </a:r>
            <a:endParaRPr b="1"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Trámite</a:t>
            </a:r>
            <a:r>
              <a:rPr lang="en-US" dirty="0">
                <a:latin typeface="Candara"/>
                <a:ea typeface="Candara"/>
                <a:cs typeface="Candara"/>
                <a:sym typeface="Candara"/>
              </a:rPr>
              <a:t> de </a:t>
            </a:r>
            <a:r>
              <a:rPr lang="en-US" dirty="0" err="1">
                <a:latin typeface="Candara"/>
                <a:ea typeface="Candara"/>
                <a:cs typeface="Candara"/>
                <a:sym typeface="Candara"/>
              </a:rPr>
              <a:t>Clasificación</a:t>
            </a:r>
            <a:r>
              <a:rPr lang="en-US" dirty="0">
                <a:latin typeface="Candara"/>
                <a:ea typeface="Candara"/>
                <a:cs typeface="Candara"/>
                <a:sym typeface="Candara"/>
              </a:rPr>
              <a:t> de Impacto Ambiental para </a:t>
            </a:r>
            <a:r>
              <a:rPr lang="en-US" dirty="0" err="1">
                <a:latin typeface="Candara"/>
                <a:ea typeface="Candara"/>
                <a:cs typeface="Candara"/>
                <a:sym typeface="Candara"/>
              </a:rPr>
              <a:t>licencias</a:t>
            </a:r>
            <a:r>
              <a:rPr lang="en-US" dirty="0">
                <a:latin typeface="Candara"/>
                <a:ea typeface="Candara"/>
                <a:cs typeface="Candara"/>
                <a:sym typeface="Candara"/>
              </a:rPr>
              <a:t> de </a:t>
            </a:r>
            <a:r>
              <a:rPr lang="en-US" dirty="0" err="1">
                <a:latin typeface="Candara"/>
                <a:ea typeface="Candara"/>
                <a:cs typeface="Candara"/>
                <a:sym typeface="Candara"/>
              </a:rPr>
              <a:t>construcción</a:t>
            </a:r>
            <a:r>
              <a:rPr lang="en-US" dirty="0">
                <a:latin typeface="Candara"/>
                <a:ea typeface="Candara"/>
                <a:cs typeface="Candara"/>
                <a:sym typeface="Candara"/>
              </a:rPr>
              <a:t> </a:t>
            </a:r>
            <a:r>
              <a:rPr lang="en-US" dirty="0" err="1">
                <a:latin typeface="Candara"/>
                <a:ea typeface="Candara"/>
                <a:cs typeface="Candara"/>
                <a:sym typeface="Candara"/>
              </a:rPr>
              <a:t>en</a:t>
            </a:r>
            <a:r>
              <a:rPr lang="en-US" dirty="0">
                <a:latin typeface="Candara"/>
                <a:ea typeface="Candara"/>
                <a:cs typeface="Candara"/>
                <a:sym typeface="Candara"/>
              </a:rPr>
              <a:t> Bogotá DC</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Ocupación</a:t>
            </a:r>
            <a:r>
              <a:rPr lang="en-US" dirty="0">
                <a:latin typeface="Candara"/>
                <a:ea typeface="Candara"/>
                <a:cs typeface="Candara"/>
                <a:sym typeface="Candara"/>
              </a:rPr>
              <a:t> de Cauce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Auto </a:t>
            </a:r>
            <a:r>
              <a:rPr lang="en-US" dirty="0" err="1">
                <a:latin typeface="Candara"/>
                <a:ea typeface="Candara"/>
                <a:cs typeface="Candara"/>
                <a:sym typeface="Candara"/>
              </a:rPr>
              <a:t>Declaración</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Impacto y </a:t>
            </a:r>
            <a:r>
              <a:rPr lang="en-US" dirty="0" err="1">
                <a:latin typeface="Candara"/>
                <a:ea typeface="Candara"/>
                <a:cs typeface="Candara"/>
                <a:sym typeface="Candara"/>
              </a:rPr>
              <a:t>Concepto</a:t>
            </a:r>
            <a:r>
              <a:rPr lang="en-US" dirty="0">
                <a:latin typeface="Candara"/>
                <a:ea typeface="Candara"/>
                <a:cs typeface="Candara"/>
                <a:sym typeface="Candara"/>
              </a:rPr>
              <a:t> </a:t>
            </a:r>
            <a:r>
              <a:rPr lang="en-US" dirty="0" err="1">
                <a:latin typeface="Candara"/>
                <a:ea typeface="Candara"/>
                <a:cs typeface="Candara"/>
                <a:sym typeface="Candara"/>
              </a:rPr>
              <a:t>Previo</a:t>
            </a:r>
            <a:r>
              <a:rPr lang="en-US" dirty="0">
                <a:latin typeface="Candara"/>
                <a:ea typeface="Candara"/>
                <a:cs typeface="Candara"/>
                <a:sym typeface="Candara"/>
              </a:rPr>
              <a:t> Ambiental para </a:t>
            </a:r>
            <a:r>
              <a:rPr lang="en-US" dirty="0" err="1">
                <a:latin typeface="Candara"/>
                <a:ea typeface="Candara"/>
                <a:cs typeface="Candara"/>
                <a:sym typeface="Candara"/>
              </a:rPr>
              <a:t>Trámite</a:t>
            </a:r>
            <a:r>
              <a:rPr lang="en-US" dirty="0">
                <a:latin typeface="Candara"/>
                <a:ea typeface="Candara"/>
                <a:cs typeface="Candara"/>
                <a:sym typeface="Candara"/>
              </a:rPr>
              <a:t> de </a:t>
            </a:r>
            <a:r>
              <a:rPr lang="en-US" dirty="0" err="1">
                <a:latin typeface="Candara"/>
                <a:ea typeface="Candara"/>
                <a:cs typeface="Candara"/>
                <a:sym typeface="Candara"/>
              </a:rPr>
              <a:t>Licenciamiento</a:t>
            </a:r>
            <a:r>
              <a:rPr lang="en-US" dirty="0">
                <a:latin typeface="Candara"/>
                <a:ea typeface="Candara"/>
                <a:cs typeface="Candara"/>
                <a:sym typeface="Candara"/>
              </a:rPr>
              <a:t> </a:t>
            </a:r>
            <a:r>
              <a:rPr lang="en-US" dirty="0" err="1">
                <a:latin typeface="Candara"/>
                <a:ea typeface="Candara"/>
                <a:cs typeface="Candara"/>
                <a:sym typeface="Candara"/>
              </a:rPr>
              <a:t>Urbanístico</a:t>
            </a:r>
            <a:r>
              <a:rPr lang="en-US" dirty="0">
                <a:latin typeface="Candara"/>
                <a:ea typeface="Candara"/>
                <a:cs typeface="Candara"/>
                <a:sym typeface="Candara"/>
              </a:rPr>
              <a:t> y Actos de </a:t>
            </a:r>
            <a:r>
              <a:rPr lang="en-US" dirty="0" err="1">
                <a:latin typeface="Candara"/>
                <a:ea typeface="Candara"/>
                <a:cs typeface="Candara"/>
                <a:sym typeface="Candara"/>
              </a:rPr>
              <a:t>Reconocimiento</a:t>
            </a:r>
            <a:r>
              <a:rPr lang="en-US" dirty="0">
                <a:latin typeface="Candara"/>
                <a:ea typeface="Candara"/>
                <a:cs typeface="Candara"/>
                <a:sym typeface="Candara"/>
              </a:rPr>
              <a:t> de </a:t>
            </a:r>
            <a:r>
              <a:rPr lang="en-US" dirty="0" err="1">
                <a:latin typeface="Candara"/>
                <a:ea typeface="Candara"/>
                <a:cs typeface="Candara"/>
                <a:sym typeface="Candara"/>
              </a:rPr>
              <a:t>Usos</a:t>
            </a:r>
            <a:r>
              <a:rPr lang="en-US" dirty="0">
                <a:latin typeface="Candara"/>
                <a:ea typeface="Candara"/>
                <a:cs typeface="Candara"/>
                <a:sym typeface="Candara"/>
              </a:rPr>
              <a:t> Industriales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Solicitud</a:t>
            </a:r>
            <a:r>
              <a:rPr lang="en-US" dirty="0">
                <a:latin typeface="Candara"/>
                <a:ea typeface="Candara"/>
                <a:cs typeface="Candara"/>
                <a:sym typeface="Candara"/>
              </a:rPr>
              <a:t> de </a:t>
            </a:r>
            <a:r>
              <a:rPr lang="en-US" dirty="0" err="1">
                <a:latin typeface="Candara"/>
                <a:ea typeface="Candara"/>
                <a:cs typeface="Candara"/>
                <a:sym typeface="Candara"/>
              </a:rPr>
              <a:t>cierre</a:t>
            </a:r>
            <a:r>
              <a:rPr lang="en-US" dirty="0">
                <a:latin typeface="Candara"/>
                <a:ea typeface="Candara"/>
                <a:cs typeface="Candara"/>
                <a:sym typeface="Candara"/>
              </a:rPr>
              <a:t> de PIN</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Solicitud</a:t>
            </a:r>
            <a:r>
              <a:rPr lang="en-US" dirty="0">
                <a:latin typeface="Candara"/>
                <a:ea typeface="Candara"/>
                <a:cs typeface="Candara"/>
                <a:sym typeface="Candara"/>
              </a:rPr>
              <a:t> de </a:t>
            </a:r>
            <a:r>
              <a:rPr lang="en-US" dirty="0" err="1">
                <a:latin typeface="Candara"/>
                <a:ea typeface="Candara"/>
                <a:cs typeface="Candara"/>
                <a:sym typeface="Candara"/>
              </a:rPr>
              <a:t>cierre</a:t>
            </a:r>
            <a:r>
              <a:rPr lang="en-US" dirty="0">
                <a:latin typeface="Candara"/>
                <a:ea typeface="Candara"/>
                <a:cs typeface="Candara"/>
                <a:sym typeface="Candara"/>
              </a:rPr>
              <a:t> de </a:t>
            </a:r>
            <a:r>
              <a:rPr lang="en-US" dirty="0" err="1">
                <a:latin typeface="Candara"/>
                <a:ea typeface="Candara"/>
                <a:cs typeface="Candara"/>
                <a:sym typeface="Candara"/>
              </a:rPr>
              <a:t>expediente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Registro de la </a:t>
            </a:r>
            <a:r>
              <a:rPr lang="en-US" dirty="0" err="1">
                <a:latin typeface="Candara"/>
                <a:ea typeface="Candara"/>
                <a:cs typeface="Candara"/>
                <a:sym typeface="Candara"/>
              </a:rPr>
              <a:t>publicidad</a:t>
            </a:r>
            <a:r>
              <a:rPr lang="en-US" dirty="0">
                <a:latin typeface="Candara"/>
                <a:ea typeface="Candara"/>
                <a:cs typeface="Candara"/>
                <a:sym typeface="Candara"/>
              </a:rPr>
              <a:t> exterior visual </a:t>
            </a:r>
            <a:r>
              <a:rPr lang="en-US" dirty="0" err="1">
                <a:latin typeface="Candara"/>
                <a:ea typeface="Candara"/>
                <a:cs typeface="Candara"/>
                <a:sym typeface="Candara"/>
              </a:rPr>
              <a:t>en</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Distrito</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emisión</a:t>
            </a:r>
            <a:r>
              <a:rPr lang="en-US" dirty="0">
                <a:latin typeface="Candara"/>
                <a:ea typeface="Candara"/>
                <a:cs typeface="Candara"/>
                <a:sym typeface="Candara"/>
              </a:rPr>
              <a:t> </a:t>
            </a:r>
            <a:r>
              <a:rPr lang="en-US" dirty="0" err="1">
                <a:latin typeface="Candara"/>
                <a:ea typeface="Candara"/>
                <a:cs typeface="Candara"/>
                <a:sym typeface="Candara"/>
              </a:rPr>
              <a:t>atmosférica</a:t>
            </a:r>
            <a:r>
              <a:rPr lang="en-US" dirty="0">
                <a:latin typeface="Candara"/>
                <a:ea typeface="Candara"/>
                <a:cs typeface="Candara"/>
                <a:sym typeface="Candara"/>
              </a:rPr>
              <a:t> para </a:t>
            </a:r>
            <a:r>
              <a:rPr lang="en-US" dirty="0" err="1">
                <a:latin typeface="Candara"/>
                <a:ea typeface="Candara"/>
                <a:cs typeface="Candara"/>
                <a:sym typeface="Candara"/>
              </a:rPr>
              <a:t>fuentes</a:t>
            </a:r>
            <a:r>
              <a:rPr lang="en-US" dirty="0">
                <a:latin typeface="Candara"/>
                <a:ea typeface="Candara"/>
                <a:cs typeface="Candara"/>
                <a:sym typeface="Candara"/>
              </a:rPr>
              <a:t> </a:t>
            </a:r>
            <a:r>
              <a:rPr lang="en-US" dirty="0" err="1">
                <a:latin typeface="Candara"/>
                <a:ea typeface="Candara"/>
                <a:cs typeface="Candara"/>
                <a:sym typeface="Candara"/>
              </a:rPr>
              <a:t>fijas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estudios</a:t>
            </a:r>
            <a:r>
              <a:rPr lang="en-US" dirty="0">
                <a:latin typeface="Candara"/>
                <a:ea typeface="Candara"/>
                <a:cs typeface="Candara"/>
                <a:sym typeface="Candara"/>
              </a:rPr>
              <a:t> de </a:t>
            </a:r>
            <a:r>
              <a:rPr lang="en-US" dirty="0" err="1">
                <a:latin typeface="Candara"/>
                <a:ea typeface="Candara"/>
                <a:cs typeface="Candara"/>
                <a:sym typeface="Candara"/>
              </a:rPr>
              <a:t>calidad</a:t>
            </a:r>
            <a:r>
              <a:rPr lang="en-US" dirty="0">
                <a:latin typeface="Candara"/>
                <a:ea typeface="Candara"/>
                <a:cs typeface="Candara"/>
                <a:sym typeface="Candara"/>
              </a:rPr>
              <a:t> del </a:t>
            </a:r>
            <a:r>
              <a:rPr lang="en-US" dirty="0" err="1">
                <a:latin typeface="Candara"/>
                <a:ea typeface="Candara"/>
                <a:cs typeface="Candara"/>
                <a:sym typeface="Candara"/>
              </a:rPr>
              <a:t>aire</a:t>
            </a:r>
            <a:r>
              <a:rPr lang="en-US" dirty="0">
                <a:latin typeface="Candara"/>
                <a:ea typeface="Candara"/>
                <a:cs typeface="Candara"/>
                <a:sym typeface="Candara"/>
              </a:rPr>
              <a:t> con </a:t>
            </a:r>
            <a:r>
              <a:rPr lang="en-US" dirty="0" err="1">
                <a:latin typeface="Candara"/>
                <a:ea typeface="Candara"/>
                <a:cs typeface="Candara"/>
                <a:sym typeface="Candara"/>
              </a:rPr>
              <a:t>miras</a:t>
            </a:r>
            <a:r>
              <a:rPr lang="en-US" dirty="0">
                <a:latin typeface="Candara"/>
                <a:ea typeface="Candara"/>
                <a:cs typeface="Candara"/>
                <a:sym typeface="Candara"/>
              </a:rPr>
              <a:t> a </a:t>
            </a:r>
            <a:r>
              <a:rPr lang="en-US" dirty="0" err="1">
                <a:latin typeface="Candara"/>
                <a:ea typeface="Candara"/>
                <a:cs typeface="Candara"/>
                <a:sym typeface="Candara"/>
              </a:rPr>
              <a:t>verificar</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a:t>
            </a:r>
            <a:r>
              <a:rPr lang="en-US" dirty="0" err="1">
                <a:latin typeface="Candara"/>
                <a:ea typeface="Candara"/>
                <a:cs typeface="Candara"/>
                <a:sym typeface="Candara"/>
              </a:rPr>
              <a:t>cumplimiento</a:t>
            </a:r>
            <a:r>
              <a:rPr lang="en-US" dirty="0">
                <a:latin typeface="Candara"/>
                <a:ea typeface="Candara"/>
                <a:cs typeface="Candara"/>
                <a:sym typeface="Candara"/>
              </a:rPr>
              <a:t> de las </a:t>
            </a:r>
            <a:r>
              <a:rPr lang="en-US" dirty="0" err="1">
                <a:latin typeface="Candara"/>
                <a:ea typeface="Candara"/>
                <a:cs typeface="Candara"/>
                <a:sym typeface="Candara"/>
              </a:rPr>
              <a:t>normas</a:t>
            </a:r>
            <a:r>
              <a:rPr lang="en-US" dirty="0">
                <a:latin typeface="Candara"/>
                <a:ea typeface="Candara"/>
                <a:cs typeface="Candara"/>
                <a:sym typeface="Candara"/>
              </a:rPr>
              <a:t> de </a:t>
            </a:r>
            <a:r>
              <a:rPr lang="en-US" dirty="0" err="1">
                <a:latin typeface="Candara"/>
                <a:ea typeface="Candara"/>
                <a:cs typeface="Candara"/>
                <a:sym typeface="Candara"/>
              </a:rPr>
              <a:t>inmisión</a:t>
            </a:r>
            <a:r>
              <a:rPr lang="en-US" dirty="0">
                <a:latin typeface="Candara"/>
                <a:ea typeface="Candara"/>
                <a:cs typeface="Candara"/>
                <a:sym typeface="Candara"/>
              </a:rPr>
              <a:t>.</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a:t>
            </a:r>
            <a:r>
              <a:rPr lang="en-US" dirty="0" err="1">
                <a:latin typeface="Candara"/>
                <a:ea typeface="Candara"/>
                <a:cs typeface="Candara"/>
                <a:sym typeface="Candara"/>
              </a:rPr>
              <a:t>estudios</a:t>
            </a:r>
            <a:r>
              <a:rPr lang="en-US" dirty="0">
                <a:latin typeface="Candara"/>
                <a:ea typeface="Candara"/>
                <a:cs typeface="Candara"/>
                <a:sym typeface="Candara"/>
              </a:rPr>
              <a:t> de </a:t>
            </a:r>
            <a:r>
              <a:rPr lang="en-US" dirty="0" err="1">
                <a:latin typeface="Candara"/>
                <a:ea typeface="Candara"/>
                <a:cs typeface="Candara"/>
                <a:sym typeface="Candara"/>
              </a:rPr>
              <a:t>ruido</a:t>
            </a:r>
            <a:r>
              <a:rPr lang="en-US" dirty="0">
                <a:latin typeface="Candara"/>
                <a:ea typeface="Candara"/>
                <a:cs typeface="Candara"/>
                <a:sym typeface="Candara"/>
              </a:rPr>
              <a:t>.</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Estudio</a:t>
            </a:r>
            <a:r>
              <a:rPr lang="en-US" dirty="0">
                <a:latin typeface="Candara"/>
                <a:ea typeface="Candara"/>
                <a:cs typeface="Candara"/>
                <a:sym typeface="Candara"/>
              </a:rPr>
              <a:t> de </a:t>
            </a:r>
            <a:r>
              <a:rPr lang="en-US" dirty="0" err="1">
                <a:latin typeface="Candara"/>
                <a:ea typeface="Candara"/>
                <a:cs typeface="Candara"/>
                <a:sym typeface="Candara"/>
              </a:rPr>
              <a:t>calidad</a:t>
            </a:r>
            <a:r>
              <a:rPr lang="en-US" dirty="0">
                <a:latin typeface="Candara"/>
                <a:ea typeface="Candara"/>
                <a:cs typeface="Candara"/>
                <a:sym typeface="Candara"/>
              </a:rPr>
              <a:t> del </a:t>
            </a:r>
            <a:r>
              <a:rPr lang="en-US" dirty="0" err="1">
                <a:latin typeface="Candara"/>
                <a:ea typeface="Candara"/>
                <a:cs typeface="Candara"/>
                <a:sym typeface="Candara"/>
              </a:rPr>
              <a:t>aire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Planes de </a:t>
            </a:r>
            <a:r>
              <a:rPr lang="en-US" dirty="0" err="1">
                <a:latin typeface="Candara"/>
                <a:ea typeface="Candara"/>
                <a:cs typeface="Candara"/>
                <a:sym typeface="Candara"/>
              </a:rPr>
              <a:t>contingencia</a:t>
            </a:r>
            <a:r>
              <a:rPr lang="en-US" dirty="0">
                <a:latin typeface="Candara"/>
                <a:ea typeface="Candara"/>
                <a:cs typeface="Candara"/>
                <a:sym typeface="Candara"/>
              </a:rPr>
              <a:t> </a:t>
            </a:r>
            <a:r>
              <a:rPr lang="en-US" dirty="0" err="1">
                <a:latin typeface="Candara"/>
                <a:ea typeface="Candara"/>
                <a:cs typeface="Candara"/>
                <a:sym typeface="Candara"/>
              </a:rPr>
              <a:t>sistema</a:t>
            </a:r>
            <a:r>
              <a:rPr lang="en-US" dirty="0">
                <a:latin typeface="Candara"/>
                <a:ea typeface="Candara"/>
                <a:cs typeface="Candara"/>
                <a:sym typeface="Candara"/>
              </a:rPr>
              <a:t> control de </a:t>
            </a:r>
            <a:r>
              <a:rPr lang="en-US" dirty="0" err="1">
                <a:latin typeface="Candara"/>
                <a:ea typeface="Candara"/>
                <a:cs typeface="Candara"/>
                <a:sym typeface="Candara"/>
              </a:rPr>
              <a:t>emisiones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a:t>
            </a:r>
            <a:r>
              <a:rPr lang="en-US" dirty="0" err="1">
                <a:latin typeface="Candara"/>
                <a:ea typeface="Candara"/>
                <a:cs typeface="Candara"/>
                <a:sym typeface="Candara"/>
              </a:rPr>
              <a:t>permisos</a:t>
            </a:r>
            <a:r>
              <a:rPr lang="en-US" dirty="0">
                <a:latin typeface="Candara"/>
                <a:ea typeface="Candara"/>
                <a:cs typeface="Candara"/>
                <a:sym typeface="Candara"/>
              </a:rPr>
              <a:t> de </a:t>
            </a:r>
            <a:r>
              <a:rPr lang="en-US" dirty="0" err="1">
                <a:latin typeface="Candara"/>
                <a:ea typeface="Candara"/>
                <a:cs typeface="Candara"/>
                <a:sym typeface="Candara"/>
              </a:rPr>
              <a:t>aprovechamiento</a:t>
            </a:r>
            <a:r>
              <a:rPr lang="en-US" dirty="0">
                <a:latin typeface="Candara"/>
                <a:ea typeface="Candara"/>
                <a:cs typeface="Candara"/>
                <a:sym typeface="Candara"/>
              </a:rPr>
              <a:t> de fauna </a:t>
            </a:r>
            <a:r>
              <a:rPr lang="en-US" dirty="0" err="1">
                <a:latin typeface="Candara"/>
                <a:ea typeface="Candara"/>
                <a:cs typeface="Candara"/>
                <a:sym typeface="Candara"/>
              </a:rPr>
              <a:t>silvestre</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recolección</a:t>
            </a:r>
            <a:r>
              <a:rPr lang="en-US" dirty="0">
                <a:latin typeface="Candara"/>
                <a:ea typeface="Candara"/>
                <a:cs typeface="Candara"/>
                <a:sym typeface="Candara"/>
              </a:rPr>
              <a:t> de </a:t>
            </a:r>
            <a:r>
              <a:rPr lang="en-US" dirty="0" err="1">
                <a:latin typeface="Candara"/>
                <a:ea typeface="Candara"/>
                <a:cs typeface="Candara"/>
                <a:sym typeface="Candara"/>
              </a:rPr>
              <a:t>especímenes</a:t>
            </a:r>
            <a:r>
              <a:rPr lang="en-US" dirty="0">
                <a:latin typeface="Candara"/>
                <a:ea typeface="Candara"/>
                <a:cs typeface="Candara"/>
                <a:sym typeface="Candara"/>
              </a:rPr>
              <a:t> de </a:t>
            </a:r>
            <a:r>
              <a:rPr lang="en-US" dirty="0" err="1">
                <a:latin typeface="Candara"/>
                <a:ea typeface="Candara"/>
                <a:cs typeface="Candara"/>
                <a:sym typeface="Candara"/>
              </a:rPr>
              <a:t>especies</a:t>
            </a:r>
            <a:r>
              <a:rPr lang="en-US" dirty="0">
                <a:latin typeface="Candara"/>
                <a:ea typeface="Candara"/>
                <a:cs typeface="Candara"/>
                <a:sym typeface="Candara"/>
              </a:rPr>
              <a:t> </a:t>
            </a:r>
            <a:r>
              <a:rPr lang="en-US" dirty="0" err="1">
                <a:latin typeface="Candara"/>
                <a:ea typeface="Candara"/>
                <a:cs typeface="Candara"/>
                <a:sym typeface="Candara"/>
              </a:rPr>
              <a:t>silvestres</a:t>
            </a:r>
            <a:r>
              <a:rPr lang="en-US" dirty="0">
                <a:latin typeface="Candara"/>
                <a:ea typeface="Candara"/>
                <a:cs typeface="Candara"/>
                <a:sym typeface="Candara"/>
              </a:rPr>
              <a:t> de la </a:t>
            </a:r>
            <a:r>
              <a:rPr lang="en-US" dirty="0" err="1">
                <a:latin typeface="Candara"/>
                <a:ea typeface="Candara"/>
                <a:cs typeface="Candara"/>
                <a:sym typeface="Candara"/>
              </a:rPr>
              <a:t>diversidad</a:t>
            </a:r>
            <a:r>
              <a:rPr lang="en-US" dirty="0">
                <a:latin typeface="Candara"/>
                <a:ea typeface="Candara"/>
                <a:cs typeface="Candara"/>
                <a:sym typeface="Candara"/>
              </a:rPr>
              <a:t> </a:t>
            </a:r>
            <a:r>
              <a:rPr lang="en-US" dirty="0" err="1">
                <a:latin typeface="Candara"/>
                <a:ea typeface="Candara"/>
                <a:cs typeface="Candara"/>
                <a:sym typeface="Candara"/>
              </a:rPr>
              <a:t>biológica</a:t>
            </a:r>
            <a:r>
              <a:rPr lang="en-US" dirty="0">
                <a:latin typeface="Candara"/>
                <a:ea typeface="Candara"/>
                <a:cs typeface="Candara"/>
                <a:sym typeface="Candara"/>
              </a:rPr>
              <a:t> con fines de </a:t>
            </a:r>
            <a:r>
              <a:rPr lang="en-US" dirty="0" err="1">
                <a:latin typeface="Candara"/>
                <a:ea typeface="Candara"/>
                <a:cs typeface="Candara"/>
                <a:sym typeface="Candara"/>
              </a:rPr>
              <a:t>investigación</a:t>
            </a:r>
            <a:r>
              <a:rPr lang="en-US" dirty="0">
                <a:latin typeface="Candara"/>
                <a:ea typeface="Candara"/>
                <a:cs typeface="Candara"/>
                <a:sym typeface="Candara"/>
              </a:rPr>
              <a:t> </a:t>
            </a:r>
            <a:r>
              <a:rPr lang="en-US" dirty="0" err="1">
                <a:latin typeface="Candara"/>
                <a:ea typeface="Candara"/>
                <a:cs typeface="Candara"/>
                <a:sym typeface="Candara"/>
              </a:rPr>
              <a:t>científica</a:t>
            </a:r>
            <a:r>
              <a:rPr lang="en-US" dirty="0">
                <a:latin typeface="Candara"/>
                <a:ea typeface="Candara"/>
                <a:cs typeface="Candara"/>
                <a:sym typeface="Candara"/>
              </a:rPr>
              <a:t> no </a:t>
            </a:r>
            <a:r>
              <a:rPr lang="en-US" dirty="0" err="1">
                <a:latin typeface="Candara"/>
                <a:ea typeface="Candara"/>
                <a:cs typeface="Candara"/>
                <a:sym typeface="Candara"/>
              </a:rPr>
              <a:t>comercial</a:t>
            </a:r>
            <a:r>
              <a:rPr lang="en-US" dirty="0">
                <a:latin typeface="Candara"/>
                <a:ea typeface="Candara"/>
                <a:cs typeface="Candara"/>
                <a:sym typeface="Candara"/>
              </a:rPr>
              <a:t> - </a:t>
            </a:r>
            <a:r>
              <a:rPr lang="en-US" dirty="0" err="1">
                <a:latin typeface="Candara"/>
                <a:ea typeface="Candara"/>
                <a:cs typeface="Candara"/>
                <a:sym typeface="Candara"/>
              </a:rPr>
              <a:t>Corporaciones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o </a:t>
            </a:r>
            <a:r>
              <a:rPr lang="en-US" dirty="0" err="1">
                <a:latin typeface="Candara"/>
                <a:ea typeface="Candara"/>
                <a:cs typeface="Candara"/>
                <a:sym typeface="Candara"/>
              </a:rPr>
              <a:t>autorización</a:t>
            </a:r>
            <a:r>
              <a:rPr lang="en-US" dirty="0">
                <a:latin typeface="Candara"/>
                <a:ea typeface="Candara"/>
                <a:cs typeface="Candara"/>
                <a:sym typeface="Candara"/>
              </a:rPr>
              <a:t> para </a:t>
            </a:r>
            <a:r>
              <a:rPr lang="en-US" dirty="0" err="1">
                <a:latin typeface="Candara"/>
                <a:ea typeface="Candara"/>
                <a:cs typeface="Candara"/>
                <a:sym typeface="Candara"/>
              </a:rPr>
              <a:t>aprovechamiento</a:t>
            </a:r>
            <a:r>
              <a:rPr lang="en-US" dirty="0">
                <a:latin typeface="Candara"/>
                <a:ea typeface="Candara"/>
                <a:cs typeface="Candara"/>
                <a:sym typeface="Candara"/>
              </a:rPr>
              <a:t> </a:t>
            </a:r>
            <a:r>
              <a:rPr lang="en-US" dirty="0" err="1">
                <a:latin typeface="Candara"/>
                <a:ea typeface="Candara"/>
                <a:cs typeface="Candara"/>
                <a:sym typeface="Candara"/>
              </a:rPr>
              <a:t>forestal</a:t>
            </a:r>
            <a:r>
              <a:rPr lang="en-US" dirty="0">
                <a:latin typeface="Candara"/>
                <a:ea typeface="Candara"/>
                <a:cs typeface="Candara"/>
                <a:sym typeface="Candara"/>
              </a:rPr>
              <a:t> de </a:t>
            </a:r>
            <a:r>
              <a:rPr lang="en-US" dirty="0" err="1">
                <a:latin typeface="Candara"/>
                <a:ea typeface="Candara"/>
                <a:cs typeface="Candara"/>
                <a:sym typeface="Candara"/>
              </a:rPr>
              <a:t>árboles</a:t>
            </a:r>
            <a:r>
              <a:rPr lang="en-US" dirty="0">
                <a:latin typeface="Candara"/>
                <a:ea typeface="Candara"/>
                <a:cs typeface="Candara"/>
                <a:sym typeface="Candara"/>
              </a:rPr>
              <a:t> </a:t>
            </a:r>
            <a:r>
              <a:rPr lang="en-US" dirty="0" err="1">
                <a:latin typeface="Candara"/>
                <a:ea typeface="Candara"/>
                <a:cs typeface="Candara"/>
                <a:sym typeface="Candara"/>
              </a:rPr>
              <a:t>aislados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Concesión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superficiales</a:t>
            </a:r>
            <a:r>
              <a:rPr lang="en-US" dirty="0">
                <a:latin typeface="Candara"/>
                <a:ea typeface="Candara"/>
                <a:cs typeface="Candara"/>
                <a:sym typeface="Candara"/>
              </a:rPr>
              <a:t> - </a:t>
            </a:r>
            <a:r>
              <a:rPr lang="en-US" dirty="0" err="1">
                <a:latin typeface="Candara"/>
                <a:ea typeface="Candara"/>
                <a:cs typeface="Candara"/>
                <a:sym typeface="Candara"/>
              </a:rPr>
              <a:t>Corporaciones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prospección</a:t>
            </a:r>
            <a:r>
              <a:rPr lang="en-US" dirty="0">
                <a:latin typeface="Candara"/>
                <a:ea typeface="Candara"/>
                <a:cs typeface="Candara"/>
                <a:sym typeface="Candara"/>
              </a:rPr>
              <a:t> y </a:t>
            </a:r>
            <a:r>
              <a:rPr lang="en-US" dirty="0" err="1">
                <a:latin typeface="Candara"/>
                <a:ea typeface="Candara"/>
                <a:cs typeface="Candara"/>
                <a:sym typeface="Candara"/>
              </a:rPr>
              <a:t>exploración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subterráneas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a:t>
            </a:r>
            <a:r>
              <a:rPr lang="en-US" dirty="0">
                <a:latin typeface="Candara"/>
                <a:ea typeface="Candara"/>
                <a:cs typeface="Candara"/>
                <a:sym typeface="Candara"/>
              </a:rPr>
              <a:t> de </a:t>
            </a:r>
            <a:r>
              <a:rPr lang="en-US" dirty="0" err="1">
                <a:latin typeface="Candara"/>
                <a:ea typeface="Candara"/>
                <a:cs typeface="Candara"/>
                <a:sym typeface="Candara"/>
              </a:rPr>
              <a:t>vertimientos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Permisos</a:t>
            </a:r>
            <a:r>
              <a:rPr lang="en-US" dirty="0">
                <a:latin typeface="Candara"/>
                <a:ea typeface="Candara"/>
                <a:cs typeface="Candara"/>
                <a:sym typeface="Candara"/>
              </a:rPr>
              <a:t> </a:t>
            </a:r>
            <a:r>
              <a:rPr lang="en-US" dirty="0" err="1">
                <a:latin typeface="Candara"/>
                <a:ea typeface="Candara"/>
                <a:cs typeface="Candara"/>
                <a:sym typeface="Candara"/>
              </a:rPr>
              <a:t>Concesión</a:t>
            </a:r>
            <a:r>
              <a:rPr lang="en-US" dirty="0">
                <a:latin typeface="Candara"/>
                <a:ea typeface="Candara"/>
                <a:cs typeface="Candara"/>
                <a:sym typeface="Candara"/>
              </a:rPr>
              <a:t> de </a:t>
            </a:r>
            <a:r>
              <a:rPr lang="en-US" dirty="0" err="1">
                <a:latin typeface="Candara"/>
                <a:ea typeface="Candara"/>
                <a:cs typeface="Candara"/>
                <a:sym typeface="Candara"/>
              </a:rPr>
              <a:t>aguas</a:t>
            </a:r>
            <a:r>
              <a:rPr lang="en-US" dirty="0">
                <a:latin typeface="Candara"/>
                <a:ea typeface="Candara"/>
                <a:cs typeface="Candara"/>
                <a:sym typeface="Candara"/>
              </a:rPr>
              <a:t> </a:t>
            </a:r>
            <a:r>
              <a:rPr lang="en-US" dirty="0" err="1">
                <a:latin typeface="Candara"/>
                <a:ea typeface="Candara"/>
                <a:cs typeface="Candara"/>
                <a:sym typeface="Candara"/>
              </a:rPr>
              <a:t>subterráneas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Evaluación</a:t>
            </a:r>
            <a:r>
              <a:rPr lang="en-US" dirty="0">
                <a:latin typeface="Candara"/>
                <a:ea typeface="Candara"/>
                <a:cs typeface="Candara"/>
                <a:sym typeface="Candara"/>
              </a:rPr>
              <a:t> de las </a:t>
            </a:r>
            <a:r>
              <a:rPr lang="en-US" dirty="0" err="1">
                <a:latin typeface="Candara"/>
                <a:ea typeface="Candara"/>
                <a:cs typeface="Candara"/>
                <a:sym typeface="Candara"/>
              </a:rPr>
              <a:t>condiciones</a:t>
            </a:r>
            <a:r>
              <a:rPr lang="en-US" dirty="0">
                <a:latin typeface="Candara"/>
                <a:ea typeface="Candara"/>
                <a:cs typeface="Candara"/>
                <a:sym typeface="Candara"/>
              </a:rPr>
              <a:t> </a:t>
            </a:r>
            <a:r>
              <a:rPr lang="en-US" dirty="0" err="1">
                <a:latin typeface="Candara"/>
                <a:ea typeface="Candara"/>
                <a:cs typeface="Candara"/>
                <a:sym typeface="Candara"/>
              </a:rPr>
              <a:t>ambientales</a:t>
            </a:r>
            <a:r>
              <a:rPr lang="en-US" dirty="0">
                <a:latin typeface="Candara"/>
                <a:ea typeface="Candara"/>
                <a:cs typeface="Candara"/>
                <a:sym typeface="Candara"/>
              </a:rPr>
              <a:t> del </a:t>
            </a:r>
            <a:r>
              <a:rPr lang="en-US" dirty="0" err="1">
                <a:latin typeface="Candara"/>
                <a:ea typeface="Candara"/>
                <a:cs typeface="Candara"/>
                <a:sym typeface="Candara"/>
              </a:rPr>
              <a:t>suelo</a:t>
            </a:r>
            <a:r>
              <a:rPr lang="en-US" dirty="0">
                <a:latin typeface="Candara"/>
                <a:ea typeface="Candara"/>
                <a:cs typeface="Candara"/>
                <a:sym typeface="Candara"/>
              </a:rPr>
              <a:t> y </a:t>
            </a:r>
            <a:r>
              <a:rPr lang="en-US" dirty="0" err="1">
                <a:latin typeface="Candara"/>
                <a:ea typeface="Candara"/>
                <a:cs typeface="Candara"/>
                <a:sym typeface="Candara"/>
              </a:rPr>
              <a:t>recurso</a:t>
            </a:r>
            <a:r>
              <a:rPr lang="en-US" dirty="0">
                <a:latin typeface="Candara"/>
                <a:ea typeface="Candara"/>
                <a:cs typeface="Candara"/>
                <a:sym typeface="Candara"/>
              </a:rPr>
              <a:t> </a:t>
            </a:r>
            <a:r>
              <a:rPr lang="en-US" dirty="0" err="1">
                <a:latin typeface="Candara"/>
                <a:ea typeface="Candara"/>
                <a:cs typeface="Candara"/>
                <a:sym typeface="Candara"/>
              </a:rPr>
              <a:t>hídrico</a:t>
            </a:r>
            <a:r>
              <a:rPr lang="en-US" dirty="0">
                <a:latin typeface="Candara"/>
                <a:ea typeface="Candara"/>
                <a:cs typeface="Candara"/>
                <a:sym typeface="Candara"/>
              </a:rPr>
              <a:t> </a:t>
            </a:r>
            <a:r>
              <a:rPr lang="en-US" dirty="0" err="1">
                <a:latin typeface="Candara"/>
                <a:ea typeface="Candara"/>
                <a:cs typeface="Candara"/>
                <a:sym typeface="Candara"/>
              </a:rPr>
              <a:t>subterráneo</a:t>
            </a:r>
            <a:r>
              <a:rPr lang="en-US" dirty="0">
                <a:latin typeface="Candara"/>
                <a:ea typeface="Candara"/>
                <a:cs typeface="Candara"/>
                <a:sym typeface="Candara"/>
              </a:rPr>
              <a:t>, </a:t>
            </a:r>
            <a:r>
              <a:rPr lang="en-US" dirty="0" err="1">
                <a:latin typeface="Candara"/>
                <a:ea typeface="Candara"/>
                <a:cs typeface="Candara"/>
                <a:sym typeface="Candara"/>
              </a:rPr>
              <a:t>asociadas</a:t>
            </a:r>
            <a:r>
              <a:rPr lang="en-US" dirty="0">
                <a:latin typeface="Candara"/>
                <a:ea typeface="Candara"/>
                <a:cs typeface="Candara"/>
                <a:sym typeface="Candara"/>
              </a:rPr>
              <a:t> a actividades </a:t>
            </a:r>
            <a:r>
              <a:rPr lang="en-US" dirty="0" err="1">
                <a:latin typeface="Candara"/>
                <a:ea typeface="Candara"/>
                <a:cs typeface="Candara"/>
                <a:sym typeface="Candara"/>
              </a:rPr>
              <a:t>comerciales</a:t>
            </a:r>
            <a:r>
              <a:rPr lang="en-US" dirty="0">
                <a:latin typeface="Candara"/>
                <a:ea typeface="Candara"/>
                <a:cs typeface="Candara"/>
                <a:sym typeface="Candara"/>
              </a:rPr>
              <a:t>, </a:t>
            </a:r>
            <a:r>
              <a:rPr lang="en-US" dirty="0" err="1">
                <a:latin typeface="Candara"/>
                <a:ea typeface="Candara"/>
                <a:cs typeface="Candara"/>
                <a:sym typeface="Candara"/>
              </a:rPr>
              <a:t>industriales</a:t>
            </a:r>
            <a:r>
              <a:rPr lang="en-US" dirty="0">
                <a:latin typeface="Candara"/>
                <a:ea typeface="Candara"/>
                <a:cs typeface="Candara"/>
                <a:sym typeface="Candara"/>
              </a:rPr>
              <a:t> y de servicios.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Seguimiento</a:t>
            </a:r>
            <a:r>
              <a:rPr lang="en-US" dirty="0">
                <a:latin typeface="Candara"/>
                <a:ea typeface="Candara"/>
                <a:cs typeface="Candara"/>
                <a:sym typeface="Candara"/>
              </a:rPr>
              <a:t> a sitios </a:t>
            </a:r>
            <a:r>
              <a:rPr lang="en-US" dirty="0" err="1">
                <a:latin typeface="Candara"/>
                <a:ea typeface="Candara"/>
                <a:cs typeface="Candara"/>
                <a:sym typeface="Candara"/>
              </a:rPr>
              <a:t>potencialmente</a:t>
            </a:r>
            <a:r>
              <a:rPr lang="en-US" dirty="0">
                <a:latin typeface="Candara"/>
                <a:ea typeface="Candara"/>
                <a:cs typeface="Candara"/>
                <a:sym typeface="Candara"/>
              </a:rPr>
              <a:t> </a:t>
            </a:r>
            <a:r>
              <a:rPr lang="en-US" dirty="0" err="1">
                <a:latin typeface="Candara"/>
                <a:ea typeface="Candara"/>
                <a:cs typeface="Candara"/>
                <a:sym typeface="Candara"/>
              </a:rPr>
              <a:t>contaminados</a:t>
            </a:r>
            <a:r>
              <a:rPr lang="en-US" dirty="0">
                <a:latin typeface="Candara"/>
                <a:ea typeface="Candara"/>
                <a:cs typeface="Candara"/>
                <a:sym typeface="Candara"/>
              </a:rPr>
              <a:t>, con </a:t>
            </a:r>
            <a:r>
              <a:rPr lang="en-US" dirty="0" err="1">
                <a:latin typeface="Candara"/>
                <a:ea typeface="Candara"/>
                <a:cs typeface="Candara"/>
                <a:sym typeface="Candara"/>
              </a:rPr>
              <a:t>sospecha</a:t>
            </a:r>
            <a:r>
              <a:rPr lang="en-US" dirty="0">
                <a:latin typeface="Candara"/>
                <a:ea typeface="Candara"/>
                <a:cs typeface="Candara"/>
                <a:sym typeface="Candara"/>
              </a:rPr>
              <a:t> de </a:t>
            </a:r>
            <a:r>
              <a:rPr lang="en-US" dirty="0" err="1">
                <a:latin typeface="Candara"/>
                <a:ea typeface="Candara"/>
                <a:cs typeface="Candara"/>
                <a:sym typeface="Candara"/>
              </a:rPr>
              <a:t>contaminación</a:t>
            </a:r>
            <a:r>
              <a:rPr lang="en-US" dirty="0">
                <a:latin typeface="Candara"/>
                <a:ea typeface="Candara"/>
                <a:cs typeface="Candara"/>
                <a:sym typeface="Candara"/>
              </a:rPr>
              <a:t> y </a:t>
            </a:r>
            <a:r>
              <a:rPr lang="en-US" dirty="0" err="1">
                <a:latin typeface="Candara"/>
                <a:ea typeface="Candara"/>
                <a:cs typeface="Candara"/>
                <a:sym typeface="Candara"/>
              </a:rPr>
              <a:t>contaminados</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PRR - Plan de </a:t>
            </a:r>
            <a:r>
              <a:rPr lang="en-US" dirty="0" err="1">
                <a:latin typeface="Candara"/>
                <a:ea typeface="Candara"/>
                <a:cs typeface="Candara"/>
                <a:sym typeface="Candara"/>
              </a:rPr>
              <a:t>restauración</a:t>
            </a:r>
            <a:r>
              <a:rPr lang="en-US" dirty="0">
                <a:latin typeface="Candara"/>
                <a:ea typeface="Candara"/>
                <a:cs typeface="Candara"/>
                <a:sym typeface="Candara"/>
              </a:rPr>
              <a:t> y </a:t>
            </a:r>
            <a:r>
              <a:rPr lang="en-US" dirty="0" err="1">
                <a:latin typeface="Candara"/>
                <a:ea typeface="Candara"/>
                <a:cs typeface="Candara"/>
                <a:sym typeface="Candara"/>
              </a:rPr>
              <a:t>recuperación</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a:latin typeface="Candara"/>
                <a:ea typeface="Candara"/>
                <a:cs typeface="Candara"/>
                <a:sym typeface="Candara"/>
              </a:rPr>
              <a:t>Planes de </a:t>
            </a:r>
            <a:r>
              <a:rPr lang="en-US" dirty="0" err="1">
                <a:latin typeface="Candara"/>
                <a:ea typeface="Candara"/>
                <a:cs typeface="Candara"/>
                <a:sym typeface="Candara"/>
              </a:rPr>
              <a:t>manejo</a:t>
            </a:r>
            <a:r>
              <a:rPr lang="en-US" dirty="0">
                <a:latin typeface="Candara"/>
                <a:ea typeface="Candara"/>
                <a:cs typeface="Candara"/>
                <a:sym typeface="Candara"/>
              </a:rPr>
              <a:t>, </a:t>
            </a:r>
            <a:r>
              <a:rPr lang="en-US" dirty="0" err="1">
                <a:latin typeface="Candara"/>
                <a:ea typeface="Candara"/>
                <a:cs typeface="Candara"/>
                <a:sym typeface="Candara"/>
              </a:rPr>
              <a:t>recuperación</a:t>
            </a:r>
            <a:r>
              <a:rPr lang="en-US" dirty="0">
                <a:latin typeface="Candara"/>
                <a:ea typeface="Candara"/>
                <a:cs typeface="Candara"/>
                <a:sym typeface="Candara"/>
              </a:rPr>
              <a:t> y </a:t>
            </a:r>
            <a:r>
              <a:rPr lang="en-US" dirty="0" err="1">
                <a:latin typeface="Candara"/>
                <a:ea typeface="Candara"/>
                <a:cs typeface="Candara"/>
                <a:sym typeface="Candara"/>
              </a:rPr>
              <a:t>restauración</a:t>
            </a:r>
            <a:r>
              <a:rPr lang="en-US" dirty="0">
                <a:latin typeface="Candara"/>
                <a:ea typeface="Candara"/>
                <a:cs typeface="Candara"/>
                <a:sym typeface="Candara"/>
              </a:rPr>
              <a:t> </a:t>
            </a:r>
            <a:r>
              <a:rPr lang="en-US" dirty="0" err="1">
                <a:latin typeface="Candara"/>
                <a:ea typeface="Candara"/>
                <a:cs typeface="Candara"/>
                <a:sym typeface="Candara"/>
              </a:rPr>
              <a:t>ambiental</a:t>
            </a:r>
            <a:r>
              <a:rPr lang="en-US" dirty="0">
                <a:latin typeface="Candara"/>
                <a:ea typeface="Candara"/>
                <a:cs typeface="Candara"/>
                <a:sym typeface="Candara"/>
              </a:rPr>
              <a:t> -PMRRA y PRR</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Modificación</a:t>
            </a:r>
            <a:r>
              <a:rPr lang="en-US" dirty="0">
                <a:latin typeface="Candara"/>
                <a:ea typeface="Candara"/>
                <a:cs typeface="Candara"/>
                <a:sym typeface="Candara"/>
              </a:rPr>
              <a:t> y/o </a:t>
            </a:r>
            <a:r>
              <a:rPr lang="en-US" dirty="0" err="1">
                <a:latin typeface="Candara"/>
                <a:ea typeface="Candara"/>
                <a:cs typeface="Candara"/>
                <a:sym typeface="Candara"/>
              </a:rPr>
              <a:t>prórroga</a:t>
            </a:r>
            <a:r>
              <a:rPr lang="en-US" dirty="0">
                <a:latin typeface="Candara"/>
                <a:ea typeface="Candara"/>
                <a:cs typeface="Candara"/>
                <a:sym typeface="Candara"/>
              </a:rPr>
              <a:t> de </a:t>
            </a:r>
            <a:r>
              <a:rPr lang="en-US" dirty="0" err="1">
                <a:latin typeface="Candara"/>
                <a:ea typeface="Candara"/>
                <a:cs typeface="Candara"/>
                <a:sym typeface="Candara"/>
              </a:rPr>
              <a:t>permiso</a:t>
            </a:r>
            <a:endParaRPr dirty="0">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dirty="0" err="1">
                <a:latin typeface="Candara"/>
                <a:ea typeface="Candara"/>
                <a:cs typeface="Candara"/>
                <a:sym typeface="Candara"/>
              </a:rPr>
              <a:t>Certificación</a:t>
            </a:r>
            <a:r>
              <a:rPr lang="en-US" dirty="0">
                <a:latin typeface="Candara"/>
                <a:ea typeface="Candara"/>
                <a:cs typeface="Candara"/>
                <a:sym typeface="Candara"/>
              </a:rPr>
              <a:t> </a:t>
            </a:r>
            <a:r>
              <a:rPr lang="en-US" dirty="0" err="1">
                <a:latin typeface="Candara"/>
                <a:ea typeface="Candara"/>
                <a:cs typeface="Candara"/>
                <a:sym typeface="Candara"/>
              </a:rPr>
              <a:t>por</a:t>
            </a:r>
            <a:r>
              <a:rPr lang="en-US" dirty="0">
                <a:latin typeface="Candara"/>
                <a:ea typeface="Candara"/>
                <a:cs typeface="Candara"/>
                <a:sym typeface="Candara"/>
              </a:rPr>
              <a:t> </a:t>
            </a:r>
            <a:r>
              <a:rPr lang="en-US" dirty="0" err="1">
                <a:latin typeface="Candara"/>
                <a:ea typeface="Candara"/>
                <a:cs typeface="Candara"/>
                <a:sym typeface="Candara"/>
              </a:rPr>
              <a:t>inversión</a:t>
            </a:r>
            <a:r>
              <a:rPr lang="en-US" dirty="0">
                <a:latin typeface="Candara"/>
                <a:ea typeface="Candara"/>
                <a:cs typeface="Candara"/>
                <a:sym typeface="Candara"/>
              </a:rPr>
              <a:t> </a:t>
            </a:r>
            <a:r>
              <a:rPr lang="en-US" dirty="0" err="1">
                <a:latin typeface="Candara"/>
                <a:ea typeface="Candara"/>
                <a:cs typeface="Candara"/>
                <a:sym typeface="Candara"/>
              </a:rPr>
              <a:t>en</a:t>
            </a:r>
            <a:r>
              <a:rPr lang="en-US" dirty="0">
                <a:latin typeface="Candara"/>
                <a:ea typeface="Candara"/>
                <a:cs typeface="Candara"/>
                <a:sym typeface="Candara"/>
              </a:rPr>
              <a:t> (control,  del medio </a:t>
            </a:r>
            <a:r>
              <a:rPr lang="en-US" dirty="0" err="1">
                <a:latin typeface="Candara"/>
                <a:ea typeface="Candara"/>
                <a:cs typeface="Candara"/>
                <a:sym typeface="Candara"/>
              </a:rPr>
              <a:t>ambiente</a:t>
            </a:r>
            <a:r>
              <a:rPr lang="en-US" dirty="0">
                <a:latin typeface="Candara"/>
                <a:ea typeface="Candara"/>
                <a:cs typeface="Candara"/>
                <a:sym typeface="Candara"/>
              </a:rPr>
              <a:t>) para acceder al </a:t>
            </a:r>
            <a:r>
              <a:rPr lang="en-US" dirty="0" err="1">
                <a:latin typeface="Candara"/>
                <a:ea typeface="Candara"/>
                <a:cs typeface="Candara"/>
                <a:sym typeface="Candara"/>
              </a:rPr>
              <a:t>incentivo</a:t>
            </a:r>
            <a:r>
              <a:rPr lang="en-US" dirty="0">
                <a:latin typeface="Candara"/>
                <a:ea typeface="Candara"/>
                <a:cs typeface="Candara"/>
                <a:sym typeface="Candara"/>
              </a:rPr>
              <a:t> de </a:t>
            </a:r>
            <a:r>
              <a:rPr lang="en-US" dirty="0" err="1">
                <a:latin typeface="Candara"/>
                <a:ea typeface="Candara"/>
                <a:cs typeface="Candara"/>
                <a:sym typeface="Candara"/>
              </a:rPr>
              <a:t>descuento</a:t>
            </a:r>
            <a:r>
              <a:rPr lang="en-US" dirty="0">
                <a:latin typeface="Candara"/>
                <a:ea typeface="Candara"/>
                <a:cs typeface="Candara"/>
                <a:sym typeface="Candara"/>
              </a:rPr>
              <a:t> del </a:t>
            </a:r>
            <a:r>
              <a:rPr lang="en-US" dirty="0" err="1">
                <a:latin typeface="Candara"/>
                <a:ea typeface="Candara"/>
                <a:cs typeface="Candara"/>
                <a:sym typeface="Candara"/>
              </a:rPr>
              <a:t>impuesto</a:t>
            </a:r>
            <a:r>
              <a:rPr lang="en-US" dirty="0">
                <a:latin typeface="Candara"/>
                <a:ea typeface="Candara"/>
                <a:cs typeface="Candara"/>
                <a:sym typeface="Candara"/>
              </a:rPr>
              <a:t> </a:t>
            </a:r>
            <a:r>
              <a:rPr lang="en-US" dirty="0" err="1">
                <a:latin typeface="Candara"/>
                <a:ea typeface="Candara"/>
                <a:cs typeface="Candara"/>
                <a:sym typeface="Candara"/>
              </a:rPr>
              <a:t>sobre</a:t>
            </a:r>
            <a:r>
              <a:rPr lang="en-US" dirty="0">
                <a:latin typeface="Candara"/>
                <a:ea typeface="Candara"/>
                <a:cs typeface="Candara"/>
                <a:sym typeface="Candara"/>
              </a:rPr>
              <a:t> la  </a:t>
            </a:r>
            <a:r>
              <a:rPr lang="en-US" dirty="0" err="1">
                <a:latin typeface="Candara"/>
                <a:ea typeface="Candara"/>
                <a:cs typeface="Candara"/>
                <a:sym typeface="Candara"/>
              </a:rPr>
              <a:t>renta</a:t>
            </a:r>
            <a:r>
              <a:rPr lang="en-US" dirty="0">
                <a:latin typeface="Candara"/>
                <a:ea typeface="Candara"/>
                <a:cs typeface="Candara"/>
                <a:sym typeface="Candara"/>
              </a:rPr>
              <a:t> de </a:t>
            </a:r>
            <a:r>
              <a:rPr lang="en-US" dirty="0" err="1">
                <a:latin typeface="Candara"/>
                <a:ea typeface="Candara"/>
                <a:cs typeface="Candara"/>
                <a:sym typeface="Candara"/>
              </a:rPr>
              <a:t>que</a:t>
            </a:r>
            <a:r>
              <a:rPr lang="en-US" dirty="0">
                <a:latin typeface="Candara"/>
                <a:ea typeface="Candara"/>
                <a:cs typeface="Candara"/>
                <a:sym typeface="Candara"/>
              </a:rPr>
              <a:t> </a:t>
            </a:r>
            <a:r>
              <a:rPr lang="en-US" dirty="0" err="1">
                <a:latin typeface="Candara"/>
                <a:ea typeface="Candara"/>
                <a:cs typeface="Candara"/>
                <a:sym typeface="Candara"/>
              </a:rPr>
              <a:t>trata</a:t>
            </a:r>
            <a:r>
              <a:rPr lang="en-US" dirty="0">
                <a:latin typeface="Candara"/>
                <a:ea typeface="Candara"/>
                <a:cs typeface="Candara"/>
                <a:sym typeface="Candara"/>
              </a:rPr>
              <a:t> </a:t>
            </a:r>
            <a:r>
              <a:rPr lang="en-US" dirty="0" err="1">
                <a:latin typeface="Candara"/>
                <a:ea typeface="Candara"/>
                <a:cs typeface="Candara"/>
                <a:sym typeface="Candara"/>
              </a:rPr>
              <a:t>el</a:t>
            </a:r>
            <a:r>
              <a:rPr lang="en-US" dirty="0">
                <a:latin typeface="Candara"/>
                <a:ea typeface="Candara"/>
                <a:cs typeface="Candara"/>
                <a:sym typeface="Candara"/>
              </a:rPr>
              <a:t> </a:t>
            </a:r>
            <a:r>
              <a:rPr lang="en-US" dirty="0" err="1">
                <a:latin typeface="Candara"/>
                <a:ea typeface="Candara"/>
                <a:cs typeface="Candara"/>
                <a:sym typeface="Candara"/>
              </a:rPr>
              <a:t>artículo</a:t>
            </a:r>
            <a:r>
              <a:rPr lang="en-US" dirty="0">
                <a:latin typeface="Candara"/>
                <a:ea typeface="Candara"/>
                <a:cs typeface="Candara"/>
                <a:sym typeface="Candara"/>
              </a:rPr>
              <a:t> 255 del </a:t>
            </a:r>
            <a:r>
              <a:rPr lang="en-US" dirty="0" err="1">
                <a:latin typeface="Candara"/>
                <a:ea typeface="Candara"/>
                <a:cs typeface="Candara"/>
                <a:sym typeface="Candara"/>
              </a:rPr>
              <a:t>Estatuto</a:t>
            </a:r>
            <a:r>
              <a:rPr lang="en-US" dirty="0">
                <a:latin typeface="Candara"/>
                <a:ea typeface="Candara"/>
                <a:cs typeface="Candara"/>
                <a:sym typeface="Candara"/>
              </a:rPr>
              <a:t> </a:t>
            </a:r>
            <a:r>
              <a:rPr lang="en-US" dirty="0" err="1">
                <a:latin typeface="Candara"/>
                <a:ea typeface="Candara"/>
                <a:cs typeface="Candara"/>
                <a:sym typeface="Candara"/>
              </a:rPr>
              <a:t>Tributario</a:t>
            </a:r>
            <a:r>
              <a:rPr lang="en-US" dirty="0">
                <a:latin typeface="Candara"/>
                <a:ea typeface="Candara"/>
                <a:cs typeface="Candara"/>
                <a:sym typeface="Candara"/>
              </a:rPr>
              <a:t>”</a:t>
            </a:r>
            <a:endParaRPr dirty="0">
              <a:latin typeface="Candara"/>
              <a:ea typeface="Candara"/>
              <a:cs typeface="Candara"/>
              <a:sym typeface="Candara"/>
            </a:endParaRPr>
          </a:p>
          <a:p>
            <a:pPr marL="0" lvl="0" indent="0" algn="l" rtl="0">
              <a:lnSpc>
                <a:spcPct val="100000"/>
              </a:lnSpc>
              <a:spcBef>
                <a:spcPts val="0"/>
              </a:spcBef>
              <a:spcAft>
                <a:spcPts val="0"/>
              </a:spcAft>
              <a:buSzPts val="1100"/>
              <a:buNone/>
            </a:pPr>
            <a:endParaRPr dirty="0">
              <a:latin typeface="Candara"/>
              <a:ea typeface="Candara"/>
              <a:cs typeface="Candara"/>
              <a:sym typeface="Candar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1"/>
        <p:cNvGrpSpPr/>
        <p:nvPr/>
      </p:nvGrpSpPr>
      <p:grpSpPr>
        <a:xfrm>
          <a:off x="0" y="0"/>
          <a:ext cx="0" cy="0"/>
          <a:chOff x="0" y="0"/>
          <a:chExt cx="0" cy="0"/>
        </a:xfrm>
      </p:grpSpPr>
      <p:sp>
        <p:nvSpPr>
          <p:cNvPr id="1542" name="Google Shape;1542;g395c10e5739_0_3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543" name="Google Shape;1543;g395c10e5739_0_3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lang="en-US" sz="1200" dirty="0">
              <a:highlight>
                <a:srgbClr val="8DBC22"/>
              </a:highlight>
            </a:endParaRPr>
          </a:p>
          <a:p>
            <a:pPr marL="0" lvl="0" indent="0" algn="l" rtl="0">
              <a:lnSpc>
                <a:spcPct val="100000"/>
              </a:lnSpc>
              <a:spcBef>
                <a:spcPts val="0"/>
              </a:spcBef>
              <a:spcAft>
                <a:spcPts val="0"/>
              </a:spcAft>
              <a:buSzPts val="1100"/>
              <a:buNone/>
            </a:pPr>
            <a:r>
              <a:rPr lang="en-US" sz="1200" dirty="0">
                <a:highlight>
                  <a:srgbClr val="8DBC22"/>
                </a:highlight>
              </a:rPr>
              <a:t>Meta anterior</a:t>
            </a:r>
            <a:r>
              <a:rPr lang="en-US" sz="1200" dirty="0">
                <a:highlight>
                  <a:schemeClr val="accent2"/>
                </a:highlight>
              </a:rPr>
              <a:t>:</a:t>
            </a:r>
            <a:r>
              <a:rPr lang="en-US" sz="1200" dirty="0"/>
              <a:t> </a:t>
            </a:r>
            <a:r>
              <a:rPr lang="en-US" sz="1200" b="1" dirty="0">
                <a:solidFill>
                  <a:schemeClr val="dk1"/>
                </a:solidFill>
              </a:rPr>
              <a:t>Resolver de </a:t>
            </a:r>
            <a:r>
              <a:rPr lang="en-US" sz="1200" b="1" dirty="0" err="1">
                <a:solidFill>
                  <a:schemeClr val="dk1"/>
                </a:solidFill>
              </a:rPr>
              <a:t>fondo</a:t>
            </a:r>
            <a:r>
              <a:rPr lang="en-US" sz="1200" b="1" dirty="0">
                <a:solidFill>
                  <a:schemeClr val="dk1"/>
                </a:solidFill>
              </a:rPr>
              <a:t> 31.178 </a:t>
            </a:r>
            <a:r>
              <a:rPr lang="en-US" sz="1200" b="1" dirty="0" err="1">
                <a:solidFill>
                  <a:schemeClr val="dk1"/>
                </a:solidFill>
              </a:rPr>
              <a:t>trámites</a:t>
            </a:r>
            <a:r>
              <a:rPr lang="en-US" sz="1200" b="1" dirty="0">
                <a:solidFill>
                  <a:schemeClr val="dk1"/>
                </a:solidFill>
              </a:rPr>
              <a:t> </a:t>
            </a:r>
            <a:r>
              <a:rPr lang="en-US" sz="1200" b="1" dirty="0" err="1">
                <a:solidFill>
                  <a:schemeClr val="dk1"/>
                </a:solidFill>
              </a:rPr>
              <a:t>rezagados</a:t>
            </a:r>
            <a:endParaRPr sz="1200" b="1" dirty="0">
              <a:solidFill>
                <a:schemeClr val="dk1"/>
              </a:solidFill>
            </a:endParaRPr>
          </a:p>
          <a:p>
            <a:pPr marL="0" lvl="0" indent="0" algn="l" rtl="0">
              <a:lnSpc>
                <a:spcPct val="100000"/>
              </a:lnSpc>
              <a:spcBef>
                <a:spcPts val="0"/>
              </a:spcBef>
              <a:spcAft>
                <a:spcPts val="0"/>
              </a:spcAft>
              <a:buSzPts val="1100"/>
              <a:buNone/>
            </a:pPr>
            <a:endParaRPr sz="1200" b="1" dirty="0">
              <a:solidFill>
                <a:schemeClr val="dk1"/>
              </a:solidFill>
            </a:endParaRPr>
          </a:p>
          <a:p>
            <a:pPr marL="0" lvl="0" indent="0" algn="l" rtl="0">
              <a:lnSpc>
                <a:spcPct val="100000"/>
              </a:lnSpc>
              <a:spcBef>
                <a:spcPts val="0"/>
              </a:spcBef>
              <a:spcAft>
                <a:spcPts val="0"/>
              </a:spcAft>
              <a:buSzPts val="1100"/>
              <a:buNone/>
            </a:pPr>
            <a:r>
              <a:rPr lang="en-US" sz="1200" b="1" dirty="0" err="1">
                <a:solidFill>
                  <a:schemeClr val="dk1"/>
                </a:solidFill>
                <a:highlight>
                  <a:srgbClr val="8DBC22"/>
                </a:highlight>
              </a:rPr>
              <a:t>Justificación</a:t>
            </a:r>
            <a:r>
              <a:rPr lang="en-US" sz="1200" b="1" dirty="0">
                <a:solidFill>
                  <a:schemeClr val="dk1"/>
                </a:solidFill>
                <a:highlight>
                  <a:srgbClr val="8DBC22"/>
                </a:highlight>
              </a:rPr>
              <a:t> de </a:t>
            </a:r>
            <a:r>
              <a:rPr lang="en-US" sz="1200" b="1" dirty="0" err="1">
                <a:solidFill>
                  <a:schemeClr val="dk1"/>
                </a:solidFill>
                <a:highlight>
                  <a:srgbClr val="8DBC22"/>
                </a:highlight>
              </a:rPr>
              <a:t>cambio</a:t>
            </a:r>
            <a:r>
              <a:rPr lang="en-US" sz="1200" b="1" dirty="0">
                <a:solidFill>
                  <a:schemeClr val="dk1"/>
                </a:solidFill>
                <a:highlight>
                  <a:srgbClr val="8DBC22"/>
                </a:highlight>
              </a:rPr>
              <a:t> de la meta </a:t>
            </a:r>
            <a:r>
              <a:rPr lang="en-US" sz="1200" b="1" dirty="0" err="1">
                <a:solidFill>
                  <a:schemeClr val="dk1"/>
                </a:solidFill>
                <a:highlight>
                  <a:srgbClr val="8DBC22"/>
                </a:highlight>
              </a:rPr>
              <a:t>silvicultura</a:t>
            </a:r>
            <a:r>
              <a:rPr lang="en-US" sz="1200" b="1" dirty="0">
                <a:solidFill>
                  <a:schemeClr val="dk1"/>
                </a:solidFill>
                <a:highlight>
                  <a:srgbClr val="8DBC22"/>
                </a:highlight>
              </a:rPr>
              <a:t>:</a:t>
            </a:r>
            <a:endParaRPr sz="1200" b="1" dirty="0">
              <a:solidFill>
                <a:schemeClr val="dk1"/>
              </a:solidFill>
              <a:highlight>
                <a:srgbClr val="8DBC22"/>
              </a:highlight>
            </a:endParaRPr>
          </a:p>
          <a:p>
            <a:pPr marL="0" lvl="0" indent="0" algn="l" rtl="0">
              <a:lnSpc>
                <a:spcPct val="100000"/>
              </a:lnSpc>
              <a:spcBef>
                <a:spcPts val="0"/>
              </a:spcBef>
              <a:spcAft>
                <a:spcPts val="0"/>
              </a:spcAft>
              <a:buSzPts val="1100"/>
              <a:buNone/>
            </a:pPr>
            <a:endParaRPr sz="1200" b="1" dirty="0">
              <a:solidFill>
                <a:schemeClr val="dk1"/>
              </a:solidFill>
              <a:highlight>
                <a:schemeClr val="accent2"/>
              </a:highlight>
            </a:endParaRPr>
          </a:p>
          <a:p>
            <a:pPr marL="0" lvl="0" indent="0" algn="l" rtl="0">
              <a:spcBef>
                <a:spcPts val="0"/>
              </a:spcBef>
              <a:spcAft>
                <a:spcPts val="0"/>
              </a:spcAft>
              <a:buSzPts val="1100"/>
              <a:buNone/>
            </a:pPr>
            <a:r>
              <a:rPr lang="en-US" sz="1000" dirty="0" err="1">
                <a:solidFill>
                  <a:schemeClr val="dk1"/>
                </a:solidFill>
                <a:highlight>
                  <a:srgbClr val="88BC23"/>
                </a:highlight>
              </a:rPr>
              <a:t>Indicador</a:t>
            </a:r>
            <a:r>
              <a:rPr lang="en-US" sz="1000" dirty="0">
                <a:solidFill>
                  <a:schemeClr val="dk1"/>
                </a:solidFill>
                <a:highlight>
                  <a:srgbClr val="88BC23"/>
                </a:highlight>
              </a:rPr>
              <a:t>: </a:t>
            </a:r>
            <a:r>
              <a:rPr lang="en-US" sz="1000" dirty="0" err="1">
                <a:solidFill>
                  <a:schemeClr val="dk1"/>
                </a:solidFill>
                <a:highlight>
                  <a:srgbClr val="88BC23"/>
                </a:highlight>
              </a:rPr>
              <a:t>Número</a:t>
            </a:r>
            <a:r>
              <a:rPr lang="en-US" sz="1000" dirty="0">
                <a:solidFill>
                  <a:schemeClr val="dk1"/>
                </a:solidFill>
                <a:highlight>
                  <a:srgbClr val="88BC23"/>
                </a:highlight>
              </a:rPr>
              <a:t> de </a:t>
            </a:r>
            <a:r>
              <a:rPr lang="en-US" sz="1000" dirty="0" err="1">
                <a:solidFill>
                  <a:schemeClr val="dk1"/>
                </a:solidFill>
                <a:highlight>
                  <a:srgbClr val="88BC23"/>
                </a:highlight>
              </a:rPr>
              <a:t>autorizaciones</a:t>
            </a:r>
            <a:r>
              <a:rPr lang="en-US" sz="1000" dirty="0">
                <a:solidFill>
                  <a:schemeClr val="dk1"/>
                </a:solidFill>
                <a:highlight>
                  <a:srgbClr val="88BC23"/>
                </a:highlight>
              </a:rPr>
              <a:t> de </a:t>
            </a:r>
            <a:r>
              <a:rPr lang="en-US" sz="1000" dirty="0" err="1">
                <a:solidFill>
                  <a:schemeClr val="dk1"/>
                </a:solidFill>
                <a:highlight>
                  <a:srgbClr val="88BC23"/>
                </a:highlight>
              </a:rPr>
              <a:t>aprovechamiento</a:t>
            </a:r>
            <a:r>
              <a:rPr lang="en-US" sz="1000" dirty="0">
                <a:solidFill>
                  <a:schemeClr val="dk1"/>
                </a:solidFill>
                <a:highlight>
                  <a:srgbClr val="88BC23"/>
                </a:highlight>
              </a:rPr>
              <a:t> silvicultural </a:t>
            </a:r>
            <a:r>
              <a:rPr lang="en-US" sz="1000" dirty="0" err="1">
                <a:solidFill>
                  <a:schemeClr val="dk1"/>
                </a:solidFill>
                <a:highlight>
                  <a:srgbClr val="88BC23"/>
                </a:highlight>
              </a:rPr>
              <a:t>anteriores</a:t>
            </a:r>
            <a:r>
              <a:rPr lang="en-US" sz="1000" dirty="0">
                <a:solidFill>
                  <a:schemeClr val="dk1"/>
                </a:solidFill>
                <a:highlight>
                  <a:srgbClr val="88BC23"/>
                </a:highlight>
              </a:rPr>
              <a:t> a 2024 con </a:t>
            </a:r>
            <a:r>
              <a:rPr lang="en-US" sz="1000" dirty="0" err="1">
                <a:solidFill>
                  <a:schemeClr val="dk1"/>
                </a:solidFill>
                <a:highlight>
                  <a:srgbClr val="88BC23"/>
                </a:highlight>
              </a:rPr>
              <a:t>seguimiento</a:t>
            </a:r>
            <a:r>
              <a:rPr lang="en-US" sz="1000" dirty="0">
                <a:solidFill>
                  <a:schemeClr val="dk1"/>
                </a:solidFill>
                <a:highlight>
                  <a:srgbClr val="88BC23"/>
                </a:highlight>
              </a:rPr>
              <a:t>:</a:t>
            </a:r>
            <a:endParaRPr sz="1000" dirty="0">
              <a:solidFill>
                <a:schemeClr val="dk1"/>
              </a:solidFill>
              <a:highlight>
                <a:srgbClr val="88BC23"/>
              </a:highlight>
            </a:endParaRPr>
          </a:p>
          <a:p>
            <a:pPr marL="0" lvl="0" indent="0" algn="just" rtl="0">
              <a:spcBef>
                <a:spcPts val="0"/>
              </a:spcBef>
              <a:spcAft>
                <a:spcPts val="0"/>
              </a:spcAft>
              <a:buSzPts val="1100"/>
              <a:buNone/>
            </a:pPr>
            <a:r>
              <a:rPr lang="en-US" sz="1000" dirty="0" err="1">
                <a:solidFill>
                  <a:schemeClr val="dk1"/>
                </a:solidFill>
                <a:highlight>
                  <a:srgbClr val="8DBC22"/>
                </a:highlight>
              </a:rPr>
              <a:t>Indicador</a:t>
            </a:r>
            <a:r>
              <a:rPr lang="en-US" sz="1000" dirty="0">
                <a:solidFill>
                  <a:schemeClr val="dk1"/>
                </a:solidFill>
                <a:highlight>
                  <a:srgbClr val="8DBC22"/>
                </a:highlight>
              </a:rPr>
              <a:t>: </a:t>
            </a:r>
            <a:r>
              <a:rPr lang="en-US" sz="1000" dirty="0" err="1">
                <a:solidFill>
                  <a:schemeClr val="dk1"/>
                </a:solidFill>
                <a:highlight>
                  <a:srgbClr val="8DBC22"/>
                </a:highlight>
              </a:rPr>
              <a:t>Número</a:t>
            </a:r>
            <a:r>
              <a:rPr lang="en-US" sz="1000" dirty="0">
                <a:solidFill>
                  <a:schemeClr val="dk1"/>
                </a:solidFill>
                <a:highlight>
                  <a:srgbClr val="8DBC22"/>
                </a:highlight>
              </a:rPr>
              <a:t> de </a:t>
            </a:r>
            <a:r>
              <a:rPr lang="en-US" sz="1000" dirty="0" err="1">
                <a:solidFill>
                  <a:schemeClr val="dk1"/>
                </a:solidFill>
                <a:highlight>
                  <a:srgbClr val="8DBC22"/>
                </a:highlight>
              </a:rPr>
              <a:t>trámites</a:t>
            </a:r>
            <a:r>
              <a:rPr lang="en-US" sz="1000" dirty="0">
                <a:solidFill>
                  <a:schemeClr val="dk1"/>
                </a:solidFill>
                <a:highlight>
                  <a:srgbClr val="8DBC22"/>
                </a:highlight>
              </a:rPr>
              <a:t> </a:t>
            </a:r>
            <a:r>
              <a:rPr lang="en-US" sz="1000" dirty="0" err="1">
                <a:solidFill>
                  <a:schemeClr val="dk1"/>
                </a:solidFill>
                <a:highlight>
                  <a:srgbClr val="8DBC22"/>
                </a:highlight>
              </a:rPr>
              <a:t>pendientes</a:t>
            </a:r>
            <a:r>
              <a:rPr lang="en-US" sz="1000" dirty="0">
                <a:solidFill>
                  <a:schemeClr val="dk1"/>
                </a:solidFill>
                <a:highlight>
                  <a:srgbClr val="8DBC22"/>
                </a:highlight>
              </a:rPr>
              <a:t> de </a:t>
            </a:r>
            <a:r>
              <a:rPr lang="en-US" sz="1000" dirty="0" err="1">
                <a:solidFill>
                  <a:schemeClr val="dk1"/>
                </a:solidFill>
                <a:highlight>
                  <a:srgbClr val="8DBC22"/>
                </a:highlight>
              </a:rPr>
              <a:t>evaluación</a:t>
            </a:r>
            <a:r>
              <a:rPr lang="en-US" sz="1000" dirty="0">
                <a:solidFill>
                  <a:schemeClr val="dk1"/>
                </a:solidFill>
                <a:highlight>
                  <a:srgbClr val="8DBC22"/>
                </a:highlight>
              </a:rPr>
              <a:t> de </a:t>
            </a:r>
            <a:r>
              <a:rPr lang="en-US" sz="1000" dirty="0" err="1">
                <a:solidFill>
                  <a:schemeClr val="dk1"/>
                </a:solidFill>
                <a:highlight>
                  <a:srgbClr val="8DBC22"/>
                </a:highlight>
              </a:rPr>
              <a:t>aprovechamiento</a:t>
            </a:r>
            <a:r>
              <a:rPr lang="en-US" sz="1000" dirty="0">
                <a:solidFill>
                  <a:schemeClr val="dk1"/>
                </a:solidFill>
                <a:highlight>
                  <a:srgbClr val="8DBC22"/>
                </a:highlight>
              </a:rPr>
              <a:t> </a:t>
            </a:r>
            <a:r>
              <a:rPr lang="en-US" sz="1000" dirty="0" err="1">
                <a:solidFill>
                  <a:schemeClr val="dk1"/>
                </a:solidFill>
                <a:highlight>
                  <a:srgbClr val="8DBC22"/>
                </a:highlight>
              </a:rPr>
              <a:t>forestal</a:t>
            </a:r>
            <a:r>
              <a:rPr lang="en-US" sz="1000" dirty="0">
                <a:solidFill>
                  <a:schemeClr val="dk1"/>
                </a:solidFill>
                <a:highlight>
                  <a:srgbClr val="8DBC22"/>
                </a:highlight>
              </a:rPr>
              <a:t> </a:t>
            </a:r>
            <a:r>
              <a:rPr lang="en-US" sz="1000" dirty="0" err="1">
                <a:solidFill>
                  <a:schemeClr val="dk1"/>
                </a:solidFill>
                <a:highlight>
                  <a:srgbClr val="8DBC22"/>
                </a:highlight>
              </a:rPr>
              <a:t>por</a:t>
            </a:r>
            <a:r>
              <a:rPr lang="en-US" sz="1000" dirty="0">
                <a:solidFill>
                  <a:schemeClr val="dk1"/>
                </a:solidFill>
                <a:highlight>
                  <a:srgbClr val="8DBC22"/>
                </a:highlight>
              </a:rPr>
              <a:t> </a:t>
            </a:r>
            <a:r>
              <a:rPr lang="en-US" sz="1000" dirty="0" err="1">
                <a:solidFill>
                  <a:schemeClr val="dk1"/>
                </a:solidFill>
                <a:highlight>
                  <a:srgbClr val="8DBC22"/>
                </a:highlight>
              </a:rPr>
              <a:t>obra</a:t>
            </a:r>
            <a:r>
              <a:rPr lang="en-US" sz="1000" dirty="0">
                <a:solidFill>
                  <a:schemeClr val="dk1"/>
                </a:solidFill>
                <a:highlight>
                  <a:srgbClr val="8DBC22"/>
                </a:highlight>
              </a:rPr>
              <a:t> resueltos de </a:t>
            </a:r>
            <a:r>
              <a:rPr lang="en-US" sz="1000" dirty="0" err="1">
                <a:solidFill>
                  <a:schemeClr val="dk1"/>
                </a:solidFill>
                <a:highlight>
                  <a:srgbClr val="8DBC22"/>
                </a:highlight>
              </a:rPr>
              <a:t>fondo</a:t>
            </a:r>
            <a:r>
              <a:rPr lang="en-US" sz="1000" dirty="0">
                <a:solidFill>
                  <a:schemeClr val="dk1"/>
                </a:solidFill>
                <a:highlight>
                  <a:srgbClr val="8DBC22"/>
                </a:highlight>
              </a:rPr>
              <a:t>:</a:t>
            </a:r>
            <a:endParaRPr sz="1000" dirty="0">
              <a:solidFill>
                <a:schemeClr val="dk1"/>
              </a:solidFill>
              <a:highlight>
                <a:srgbClr val="88BC23"/>
              </a:highlight>
            </a:endParaRPr>
          </a:p>
          <a:p>
            <a:pPr marL="0" lvl="0" indent="0" algn="l"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1000" dirty="0">
                <a:solidFill>
                  <a:schemeClr val="dk1"/>
                </a:solidFill>
              </a:rPr>
              <a:t>Se </a:t>
            </a:r>
            <a:r>
              <a:rPr lang="en-US" sz="1000" dirty="0" err="1">
                <a:solidFill>
                  <a:schemeClr val="dk1"/>
                </a:solidFill>
              </a:rPr>
              <a:t>requiere</a:t>
            </a:r>
            <a:r>
              <a:rPr lang="en-US" sz="1000" dirty="0">
                <a:solidFill>
                  <a:schemeClr val="dk1"/>
                </a:solidFill>
              </a:rPr>
              <a:t> </a:t>
            </a:r>
            <a:r>
              <a:rPr lang="en-US" sz="1000" dirty="0" err="1">
                <a:solidFill>
                  <a:schemeClr val="dk1"/>
                </a:solidFill>
              </a:rPr>
              <a:t>ajuste</a:t>
            </a:r>
            <a:r>
              <a:rPr lang="en-US" sz="1000" dirty="0">
                <a:solidFill>
                  <a:schemeClr val="dk1"/>
                </a:solidFill>
              </a:rPr>
              <a:t> </a:t>
            </a:r>
            <a:r>
              <a:rPr lang="en-US" sz="1000" dirty="0" err="1">
                <a:solidFill>
                  <a:schemeClr val="dk1"/>
                </a:solidFill>
              </a:rPr>
              <a:t>en</a:t>
            </a:r>
            <a:r>
              <a:rPr lang="en-US" sz="1000" dirty="0">
                <a:solidFill>
                  <a:schemeClr val="dk1"/>
                </a:solidFill>
              </a:rPr>
              <a:t> la </a:t>
            </a:r>
            <a:r>
              <a:rPr lang="en-US" sz="1000" dirty="0" err="1">
                <a:solidFill>
                  <a:schemeClr val="dk1"/>
                </a:solidFill>
              </a:rPr>
              <a:t>redacción</a:t>
            </a:r>
            <a:r>
              <a:rPr lang="en-US" sz="1000" dirty="0">
                <a:solidFill>
                  <a:schemeClr val="dk1"/>
                </a:solidFill>
              </a:rPr>
              <a:t> de la meta </a:t>
            </a:r>
            <a:r>
              <a:rPr lang="en-US" sz="1000" dirty="0" err="1">
                <a:solidFill>
                  <a:schemeClr val="dk1"/>
                </a:solidFill>
              </a:rPr>
              <a:t>estratégica</a:t>
            </a:r>
            <a:r>
              <a:rPr lang="en-US" sz="1000" dirty="0">
                <a:solidFill>
                  <a:schemeClr val="dk1"/>
                </a:solidFill>
              </a:rPr>
              <a:t> y </a:t>
            </a:r>
            <a:r>
              <a:rPr lang="en-US" sz="1000" dirty="0" err="1">
                <a:solidFill>
                  <a:schemeClr val="dk1"/>
                </a:solidFill>
              </a:rPr>
              <a:t>en</a:t>
            </a:r>
            <a:r>
              <a:rPr lang="en-US" sz="1000" dirty="0">
                <a:solidFill>
                  <a:schemeClr val="dk1"/>
                </a:solidFill>
              </a:rPr>
              <a:t> la  </a:t>
            </a:r>
            <a:r>
              <a:rPr lang="en-US" sz="1000" dirty="0" err="1">
                <a:solidFill>
                  <a:schemeClr val="dk1"/>
                </a:solidFill>
              </a:rPr>
              <a:t>magnitud</a:t>
            </a:r>
            <a:r>
              <a:rPr lang="en-US" sz="1000" dirty="0">
                <a:solidFill>
                  <a:schemeClr val="dk1"/>
                </a:solidFill>
              </a:rPr>
              <a:t> del </a:t>
            </a:r>
            <a:r>
              <a:rPr lang="en-US" sz="1000" dirty="0" err="1">
                <a:solidFill>
                  <a:schemeClr val="dk1"/>
                </a:solidFill>
              </a:rPr>
              <a:t>indicador</a:t>
            </a:r>
            <a:r>
              <a:rPr lang="en-US" sz="1000" dirty="0">
                <a:solidFill>
                  <a:schemeClr val="dk1"/>
                </a:solidFill>
              </a:rPr>
              <a:t> 1 de </a:t>
            </a:r>
            <a:r>
              <a:rPr lang="en-US" sz="1000" dirty="0" err="1">
                <a:solidFill>
                  <a:schemeClr val="dk1"/>
                </a:solidFill>
              </a:rPr>
              <a:t>Silvicultura</a:t>
            </a:r>
            <a:r>
              <a:rPr lang="en-US" sz="1000" dirty="0">
                <a:solidFill>
                  <a:schemeClr val="dk1"/>
                </a:solidFill>
              </a:rPr>
              <a:t>, </a:t>
            </a:r>
            <a:r>
              <a:rPr lang="en-US" sz="1000" dirty="0" err="1">
                <a:solidFill>
                  <a:schemeClr val="dk1"/>
                </a:solidFill>
              </a:rPr>
              <a:t>teniendo</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cuenta</a:t>
            </a:r>
            <a:r>
              <a:rPr lang="en-US" sz="1000" dirty="0">
                <a:solidFill>
                  <a:schemeClr val="dk1"/>
                </a:solidFill>
              </a:rPr>
              <a:t> lo </a:t>
            </a:r>
            <a:r>
              <a:rPr lang="en-US" sz="1000" dirty="0" err="1">
                <a:solidFill>
                  <a:schemeClr val="dk1"/>
                </a:solidFill>
              </a:rPr>
              <a:t>siguiente</a:t>
            </a:r>
            <a:r>
              <a:rPr lang="en-US" sz="1000" dirty="0">
                <a:solidFill>
                  <a:schemeClr val="dk1"/>
                </a:solidFill>
              </a:rPr>
              <a:t>:</a:t>
            </a:r>
            <a:endParaRPr sz="1000" dirty="0">
              <a:solidFill>
                <a:schemeClr val="dk1"/>
              </a:solidFill>
            </a:endParaRPr>
          </a:p>
          <a:p>
            <a:pPr marL="0" lvl="0" indent="0" algn="l"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1000" b="1" dirty="0">
                <a:solidFill>
                  <a:schemeClr val="dk1"/>
                </a:solidFill>
              </a:rPr>
              <a:t>1</a:t>
            </a:r>
            <a:r>
              <a:rPr lang="en-US" sz="1000" dirty="0">
                <a:solidFill>
                  <a:schemeClr val="dk1"/>
                </a:solidFill>
              </a:rPr>
              <a:t>.Existe </a:t>
            </a:r>
            <a:r>
              <a:rPr lang="en-US" sz="1000" dirty="0" err="1">
                <a:solidFill>
                  <a:schemeClr val="dk1"/>
                </a:solidFill>
              </a:rPr>
              <a:t>una</a:t>
            </a:r>
            <a:r>
              <a:rPr lang="en-US" sz="1000" dirty="0">
                <a:solidFill>
                  <a:schemeClr val="dk1"/>
                </a:solidFill>
              </a:rPr>
              <a:t> </a:t>
            </a:r>
            <a:r>
              <a:rPr lang="en-US" sz="1000" dirty="0" err="1">
                <a:solidFill>
                  <a:schemeClr val="dk1"/>
                </a:solidFill>
              </a:rPr>
              <a:t>orientación</a:t>
            </a:r>
            <a:r>
              <a:rPr lang="en-US" sz="1000" dirty="0">
                <a:solidFill>
                  <a:schemeClr val="dk1"/>
                </a:solidFill>
              </a:rPr>
              <a:t> </a:t>
            </a:r>
            <a:r>
              <a:rPr lang="en-US" sz="1000" dirty="0" err="1">
                <a:solidFill>
                  <a:schemeClr val="dk1"/>
                </a:solidFill>
              </a:rPr>
              <a:t>en</a:t>
            </a:r>
            <a:r>
              <a:rPr lang="en-US" sz="1000" dirty="0">
                <a:solidFill>
                  <a:schemeClr val="dk1"/>
                </a:solidFill>
              </a:rPr>
              <a:t> la </a:t>
            </a:r>
            <a:r>
              <a:rPr lang="en-US" sz="1000" dirty="0" err="1">
                <a:solidFill>
                  <a:schemeClr val="dk1"/>
                </a:solidFill>
              </a:rPr>
              <a:t>gestión</a:t>
            </a:r>
            <a:r>
              <a:rPr lang="en-US" sz="1000" dirty="0">
                <a:solidFill>
                  <a:schemeClr val="dk1"/>
                </a:solidFill>
              </a:rPr>
              <a:t> de la </a:t>
            </a:r>
            <a:r>
              <a:rPr lang="en-US" sz="1000" dirty="0" err="1">
                <a:solidFill>
                  <a:schemeClr val="dk1"/>
                </a:solidFill>
              </a:rPr>
              <a:t>subdirección</a:t>
            </a:r>
            <a:r>
              <a:rPr lang="en-US" sz="1000" dirty="0">
                <a:solidFill>
                  <a:schemeClr val="dk1"/>
                </a:solidFill>
              </a:rPr>
              <a:t> de </a:t>
            </a:r>
            <a:r>
              <a:rPr lang="en-US" sz="1000" dirty="0" err="1">
                <a:solidFill>
                  <a:schemeClr val="dk1"/>
                </a:solidFill>
              </a:rPr>
              <a:t>Silvicultura</a:t>
            </a:r>
            <a:r>
              <a:rPr lang="en-US" sz="1000" dirty="0">
                <a:solidFill>
                  <a:schemeClr val="dk1"/>
                </a:solidFill>
              </a:rPr>
              <a:t> y </a:t>
            </a:r>
            <a:r>
              <a:rPr lang="en-US" sz="1000" dirty="0" err="1">
                <a:solidFill>
                  <a:schemeClr val="dk1"/>
                </a:solidFill>
              </a:rPr>
              <a:t>su</a:t>
            </a:r>
            <a:r>
              <a:rPr lang="en-US" sz="1000" dirty="0">
                <a:solidFill>
                  <a:schemeClr val="dk1"/>
                </a:solidFill>
              </a:rPr>
              <a:t> </a:t>
            </a:r>
            <a:r>
              <a:rPr lang="en-US" sz="1000" dirty="0" err="1">
                <a:solidFill>
                  <a:schemeClr val="dk1"/>
                </a:solidFill>
              </a:rPr>
              <a:t>equipo</a:t>
            </a:r>
            <a:r>
              <a:rPr lang="en-US" sz="1000" dirty="0">
                <a:solidFill>
                  <a:schemeClr val="dk1"/>
                </a:solidFill>
              </a:rPr>
              <a:t> de </a:t>
            </a:r>
            <a:r>
              <a:rPr lang="en-US" sz="1000" dirty="0" err="1">
                <a:solidFill>
                  <a:schemeClr val="dk1"/>
                </a:solidFill>
              </a:rPr>
              <a:t>trabajo</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el</a:t>
            </a:r>
            <a:r>
              <a:rPr lang="en-US" sz="1000" dirty="0">
                <a:solidFill>
                  <a:schemeClr val="dk1"/>
                </a:solidFill>
              </a:rPr>
              <a:t> </a:t>
            </a:r>
            <a:r>
              <a:rPr lang="en-US" sz="1000" dirty="0" err="1">
                <a:solidFill>
                  <a:schemeClr val="dk1"/>
                </a:solidFill>
              </a:rPr>
              <a:t>sentido</a:t>
            </a:r>
            <a:r>
              <a:rPr lang="en-US" sz="1000" dirty="0">
                <a:solidFill>
                  <a:schemeClr val="dk1"/>
                </a:solidFill>
              </a:rPr>
              <a:t> de </a:t>
            </a:r>
            <a:r>
              <a:rPr lang="en-US" sz="1000" dirty="0" err="1">
                <a:solidFill>
                  <a:schemeClr val="dk1"/>
                </a:solidFill>
              </a:rPr>
              <a:t>organizar</a:t>
            </a:r>
            <a:r>
              <a:rPr lang="en-US" sz="1000" dirty="0">
                <a:solidFill>
                  <a:schemeClr val="dk1"/>
                </a:solidFill>
              </a:rPr>
              <a:t> la </a:t>
            </a:r>
            <a:r>
              <a:rPr lang="en-US" sz="1000" dirty="0" err="1">
                <a:solidFill>
                  <a:schemeClr val="dk1"/>
                </a:solidFill>
              </a:rPr>
              <a:t>acciones</a:t>
            </a:r>
            <a:r>
              <a:rPr lang="en-US" sz="1000" dirty="0">
                <a:solidFill>
                  <a:schemeClr val="dk1"/>
                </a:solidFill>
              </a:rPr>
              <a:t> y </a:t>
            </a:r>
            <a:r>
              <a:rPr lang="en-US" sz="1000" dirty="0" err="1">
                <a:solidFill>
                  <a:schemeClr val="dk1"/>
                </a:solidFill>
              </a:rPr>
              <a:t>priorizar</a:t>
            </a:r>
            <a:r>
              <a:rPr lang="en-US" sz="1000" dirty="0">
                <a:solidFill>
                  <a:schemeClr val="dk1"/>
                </a:solidFill>
              </a:rPr>
              <a:t> la </a:t>
            </a:r>
            <a:r>
              <a:rPr lang="en-US" sz="1000" dirty="0" err="1">
                <a:solidFill>
                  <a:schemeClr val="dk1"/>
                </a:solidFill>
              </a:rPr>
              <a:t>atención</a:t>
            </a:r>
            <a:r>
              <a:rPr lang="en-US" sz="1000" dirty="0">
                <a:solidFill>
                  <a:schemeClr val="dk1"/>
                </a:solidFill>
              </a:rPr>
              <a:t> </a:t>
            </a:r>
            <a:r>
              <a:rPr lang="en-US" sz="1000" dirty="0" err="1">
                <a:solidFill>
                  <a:schemeClr val="dk1"/>
                </a:solidFill>
              </a:rPr>
              <a:t>oportuna</a:t>
            </a:r>
            <a:r>
              <a:rPr lang="en-US" sz="1000" dirty="0">
                <a:solidFill>
                  <a:schemeClr val="dk1"/>
                </a:solidFill>
              </a:rPr>
              <a:t> de: </a:t>
            </a:r>
            <a:endParaRPr sz="1000" dirty="0">
              <a:solidFill>
                <a:schemeClr val="dk1"/>
              </a:solidFill>
            </a:endParaRPr>
          </a:p>
          <a:p>
            <a:pPr marL="0" lvl="0" indent="0" algn="l"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1000" b="1" dirty="0" err="1">
                <a:solidFill>
                  <a:schemeClr val="dk1"/>
                </a:solidFill>
              </a:rPr>
              <a:t>a</a:t>
            </a:r>
            <a:r>
              <a:rPr lang="en-US" sz="1000" dirty="0" err="1">
                <a:solidFill>
                  <a:schemeClr val="dk1"/>
                </a:solidFill>
              </a:rPr>
              <a:t>.Nuevos</a:t>
            </a:r>
            <a:r>
              <a:rPr lang="en-US" sz="1000" dirty="0">
                <a:solidFill>
                  <a:schemeClr val="dk1"/>
                </a:solidFill>
              </a:rPr>
              <a:t> </a:t>
            </a:r>
            <a:r>
              <a:rPr lang="en-US" sz="1000" dirty="0" err="1">
                <a:solidFill>
                  <a:schemeClr val="dk1"/>
                </a:solidFill>
              </a:rPr>
              <a:t>trámites</a:t>
            </a:r>
            <a:r>
              <a:rPr lang="en-US" sz="1000" dirty="0">
                <a:solidFill>
                  <a:schemeClr val="dk1"/>
                </a:solidFill>
              </a:rPr>
              <a:t> PIDES </a:t>
            </a:r>
            <a:r>
              <a:rPr lang="en-US" sz="1000" dirty="0" err="1">
                <a:solidFill>
                  <a:schemeClr val="dk1"/>
                </a:solidFill>
              </a:rPr>
              <a:t>como</a:t>
            </a:r>
            <a:r>
              <a:rPr lang="en-US" sz="1000" dirty="0">
                <a:solidFill>
                  <a:schemeClr val="dk1"/>
                </a:solidFill>
              </a:rPr>
              <a:t> </a:t>
            </a:r>
            <a:r>
              <a:rPr lang="en-US" sz="1000" dirty="0" err="1">
                <a:solidFill>
                  <a:schemeClr val="dk1"/>
                </a:solidFill>
              </a:rPr>
              <a:t>estrategia</a:t>
            </a:r>
            <a:r>
              <a:rPr lang="en-US" sz="1000" dirty="0">
                <a:solidFill>
                  <a:schemeClr val="dk1"/>
                </a:solidFill>
              </a:rPr>
              <a:t> </a:t>
            </a:r>
            <a:r>
              <a:rPr lang="en-US" sz="1000" dirty="0" err="1">
                <a:solidFill>
                  <a:schemeClr val="dk1"/>
                </a:solidFill>
              </a:rPr>
              <a:t>Distrital</a:t>
            </a:r>
            <a:r>
              <a:rPr lang="en-US" sz="1000" dirty="0">
                <a:solidFill>
                  <a:schemeClr val="dk1"/>
                </a:solidFill>
              </a:rPr>
              <a:t>.</a:t>
            </a:r>
            <a:endParaRPr sz="1000" dirty="0">
              <a:solidFill>
                <a:schemeClr val="dk1"/>
              </a:solidFill>
            </a:endParaRPr>
          </a:p>
          <a:p>
            <a:pPr marL="0" lvl="0" indent="0" algn="l" rtl="0">
              <a:spcBef>
                <a:spcPts val="0"/>
              </a:spcBef>
              <a:spcAft>
                <a:spcPts val="0"/>
              </a:spcAft>
              <a:buSzPts val="1100"/>
              <a:buNone/>
            </a:pPr>
            <a:r>
              <a:rPr lang="en-US" sz="1000" b="1" dirty="0" err="1">
                <a:solidFill>
                  <a:schemeClr val="dk1"/>
                </a:solidFill>
              </a:rPr>
              <a:t>b.</a:t>
            </a:r>
            <a:r>
              <a:rPr lang="en-US" sz="1000" dirty="0" err="1">
                <a:solidFill>
                  <a:schemeClr val="dk1"/>
                </a:solidFill>
              </a:rPr>
              <a:t>Gestión</a:t>
            </a:r>
            <a:r>
              <a:rPr lang="en-US" sz="1000" dirty="0">
                <a:solidFill>
                  <a:schemeClr val="dk1"/>
                </a:solidFill>
              </a:rPr>
              <a:t> </a:t>
            </a:r>
            <a:r>
              <a:rPr lang="en-US" sz="1000" dirty="0" err="1">
                <a:solidFill>
                  <a:schemeClr val="dk1"/>
                </a:solidFill>
              </a:rPr>
              <a:t>efectiva</a:t>
            </a:r>
            <a:r>
              <a:rPr lang="en-US" sz="1000" dirty="0">
                <a:solidFill>
                  <a:schemeClr val="dk1"/>
                </a:solidFill>
              </a:rPr>
              <a:t> de </a:t>
            </a:r>
            <a:r>
              <a:rPr lang="en-US" sz="1000" dirty="0" err="1">
                <a:solidFill>
                  <a:schemeClr val="dk1"/>
                </a:solidFill>
              </a:rPr>
              <a:t>árboles</a:t>
            </a:r>
            <a:r>
              <a:rPr lang="en-US" sz="1000" dirty="0">
                <a:solidFill>
                  <a:schemeClr val="dk1"/>
                </a:solidFill>
              </a:rPr>
              <a:t> y </a:t>
            </a:r>
            <a:r>
              <a:rPr lang="en-US" sz="1000" dirty="0" err="1">
                <a:solidFill>
                  <a:schemeClr val="dk1"/>
                </a:solidFill>
              </a:rPr>
              <a:t>ramas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riesgo</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el</a:t>
            </a:r>
            <a:r>
              <a:rPr lang="en-US" sz="1000" dirty="0">
                <a:solidFill>
                  <a:schemeClr val="dk1"/>
                </a:solidFill>
              </a:rPr>
              <a:t> Distrito capital.</a:t>
            </a:r>
            <a:endParaRPr sz="1000" dirty="0">
              <a:solidFill>
                <a:schemeClr val="dk1"/>
              </a:solidFill>
            </a:endParaRPr>
          </a:p>
          <a:p>
            <a:pPr marL="0" lvl="0" indent="0" algn="l" rtl="0">
              <a:spcBef>
                <a:spcPts val="0"/>
              </a:spcBef>
              <a:spcAft>
                <a:spcPts val="0"/>
              </a:spcAft>
              <a:buSzPts val="1100"/>
              <a:buNone/>
            </a:pPr>
            <a:r>
              <a:rPr lang="en-US" sz="1000" b="1" dirty="0">
                <a:solidFill>
                  <a:schemeClr val="dk1"/>
                </a:solidFill>
              </a:rPr>
              <a:t>c</a:t>
            </a:r>
            <a:r>
              <a:rPr lang="en-US" sz="1000" dirty="0">
                <a:solidFill>
                  <a:schemeClr val="dk1"/>
                </a:solidFill>
              </a:rPr>
              <a:t>. </a:t>
            </a:r>
            <a:r>
              <a:rPr lang="en-US" sz="1000" dirty="0" err="1">
                <a:solidFill>
                  <a:schemeClr val="dk1"/>
                </a:solidFill>
              </a:rPr>
              <a:t>Gestión</a:t>
            </a:r>
            <a:r>
              <a:rPr lang="en-US" sz="1000" dirty="0">
                <a:solidFill>
                  <a:schemeClr val="dk1"/>
                </a:solidFill>
              </a:rPr>
              <a:t> y </a:t>
            </a:r>
            <a:r>
              <a:rPr lang="en-US" sz="1000" dirty="0" err="1">
                <a:solidFill>
                  <a:schemeClr val="dk1"/>
                </a:solidFill>
              </a:rPr>
              <a:t>atención</a:t>
            </a:r>
            <a:r>
              <a:rPr lang="en-US" sz="1000" dirty="0">
                <a:solidFill>
                  <a:schemeClr val="dk1"/>
                </a:solidFill>
              </a:rPr>
              <a:t> a Entes de control.</a:t>
            </a:r>
            <a:endParaRPr sz="1000" dirty="0">
              <a:solidFill>
                <a:schemeClr val="dk1"/>
              </a:solidFill>
            </a:endParaRPr>
          </a:p>
          <a:p>
            <a:pPr marL="0" lvl="0" indent="0" algn="l" rtl="0">
              <a:spcBef>
                <a:spcPts val="0"/>
              </a:spcBef>
              <a:spcAft>
                <a:spcPts val="0"/>
              </a:spcAft>
              <a:buSzPts val="1100"/>
              <a:buNone/>
            </a:pPr>
            <a:r>
              <a:rPr lang="en-US" sz="1000" b="1" dirty="0" err="1">
                <a:solidFill>
                  <a:schemeClr val="dk1"/>
                </a:solidFill>
              </a:rPr>
              <a:t>d</a:t>
            </a:r>
            <a:r>
              <a:rPr lang="en-US" sz="1000" dirty="0" err="1">
                <a:solidFill>
                  <a:schemeClr val="dk1"/>
                </a:solidFill>
              </a:rPr>
              <a:t>.Atención</a:t>
            </a:r>
            <a:r>
              <a:rPr lang="en-US" sz="1000" dirty="0">
                <a:solidFill>
                  <a:schemeClr val="dk1"/>
                </a:solidFill>
              </a:rPr>
              <a:t> a </a:t>
            </a:r>
            <a:r>
              <a:rPr lang="en-US" sz="1000" dirty="0" err="1">
                <a:solidFill>
                  <a:schemeClr val="dk1"/>
                </a:solidFill>
              </a:rPr>
              <a:t>Resoluciones</a:t>
            </a:r>
            <a:r>
              <a:rPr lang="en-US" sz="1000" dirty="0">
                <a:solidFill>
                  <a:schemeClr val="dk1"/>
                </a:solidFill>
              </a:rPr>
              <a:t>.</a:t>
            </a:r>
            <a:endParaRPr sz="1000" dirty="0">
              <a:solidFill>
                <a:schemeClr val="dk1"/>
              </a:solidFill>
            </a:endParaRPr>
          </a:p>
          <a:p>
            <a:pPr marL="0" lvl="0" indent="0" algn="l"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1000" b="1" dirty="0">
                <a:solidFill>
                  <a:schemeClr val="dk1"/>
                </a:solidFill>
              </a:rPr>
              <a:t>NOTA: </a:t>
            </a:r>
            <a:r>
              <a:rPr lang="en-US" sz="1000" dirty="0">
                <a:solidFill>
                  <a:schemeClr val="dk1"/>
                </a:solidFill>
              </a:rPr>
              <a:t>La </a:t>
            </a:r>
            <a:r>
              <a:rPr lang="en-US" sz="1000" dirty="0" err="1">
                <a:solidFill>
                  <a:schemeClr val="dk1"/>
                </a:solidFill>
              </a:rPr>
              <a:t>gestión</a:t>
            </a:r>
            <a:r>
              <a:rPr lang="en-US" sz="1000" dirty="0">
                <a:solidFill>
                  <a:schemeClr val="dk1"/>
                </a:solidFill>
              </a:rPr>
              <a:t> de </a:t>
            </a:r>
            <a:r>
              <a:rPr lang="en-US" sz="1000" dirty="0" err="1">
                <a:solidFill>
                  <a:schemeClr val="dk1"/>
                </a:solidFill>
              </a:rPr>
              <a:t>los</a:t>
            </a:r>
            <a:r>
              <a:rPr lang="en-US" sz="1000" dirty="0">
                <a:solidFill>
                  <a:schemeClr val="dk1"/>
                </a:solidFill>
              </a:rPr>
              <a:t> </a:t>
            </a:r>
            <a:r>
              <a:rPr lang="en-US" sz="1000" dirty="0" err="1">
                <a:solidFill>
                  <a:schemeClr val="dk1"/>
                </a:solidFill>
              </a:rPr>
              <a:t>trámites</a:t>
            </a:r>
            <a:r>
              <a:rPr lang="en-US" sz="1000" dirty="0">
                <a:solidFill>
                  <a:schemeClr val="dk1"/>
                </a:solidFill>
              </a:rPr>
              <a:t> </a:t>
            </a:r>
            <a:r>
              <a:rPr lang="en-US" sz="1000" dirty="0" err="1">
                <a:solidFill>
                  <a:schemeClr val="dk1"/>
                </a:solidFill>
              </a:rPr>
              <a:t>rezagados</a:t>
            </a:r>
            <a:r>
              <a:rPr lang="en-US" sz="1000" dirty="0">
                <a:solidFill>
                  <a:schemeClr val="dk1"/>
                </a:solidFill>
              </a:rPr>
              <a:t> se </a:t>
            </a:r>
            <a:r>
              <a:rPr lang="en-US" sz="1000" dirty="0" err="1">
                <a:solidFill>
                  <a:schemeClr val="dk1"/>
                </a:solidFill>
              </a:rPr>
              <a:t>seguirá</a:t>
            </a:r>
            <a:r>
              <a:rPr lang="en-US" sz="1000" dirty="0">
                <a:solidFill>
                  <a:schemeClr val="dk1"/>
                </a:solidFill>
              </a:rPr>
              <a:t> </a:t>
            </a:r>
            <a:r>
              <a:rPr lang="en-US" sz="1000" dirty="0" err="1">
                <a:solidFill>
                  <a:schemeClr val="dk1"/>
                </a:solidFill>
              </a:rPr>
              <a:t>adelantando</a:t>
            </a:r>
            <a:r>
              <a:rPr lang="en-US" sz="1000" dirty="0">
                <a:solidFill>
                  <a:schemeClr val="dk1"/>
                </a:solidFill>
              </a:rPr>
              <a:t> con </a:t>
            </a:r>
            <a:r>
              <a:rPr lang="en-US" sz="1000" dirty="0" err="1">
                <a:solidFill>
                  <a:schemeClr val="dk1"/>
                </a:solidFill>
              </a:rPr>
              <a:t>el</a:t>
            </a:r>
            <a:r>
              <a:rPr lang="en-US" sz="1000" dirty="0">
                <a:solidFill>
                  <a:schemeClr val="dk1"/>
                </a:solidFill>
              </a:rPr>
              <a:t> </a:t>
            </a:r>
            <a:r>
              <a:rPr lang="en-US" sz="1000" dirty="0" err="1">
                <a:solidFill>
                  <a:schemeClr val="dk1"/>
                </a:solidFill>
              </a:rPr>
              <a:t>equipo</a:t>
            </a:r>
            <a:r>
              <a:rPr lang="en-US" sz="1000" dirty="0">
                <a:solidFill>
                  <a:schemeClr val="dk1"/>
                </a:solidFill>
              </a:rPr>
              <a:t> </a:t>
            </a:r>
            <a:r>
              <a:rPr lang="en-US" sz="1000" dirty="0" err="1">
                <a:solidFill>
                  <a:schemeClr val="dk1"/>
                </a:solidFill>
              </a:rPr>
              <a:t>técnico</a:t>
            </a:r>
            <a:r>
              <a:rPr lang="en-US" sz="1000" dirty="0">
                <a:solidFill>
                  <a:schemeClr val="dk1"/>
                </a:solidFill>
              </a:rPr>
              <a:t> disponible </a:t>
            </a:r>
            <a:r>
              <a:rPr lang="en-US" sz="1000" dirty="0" err="1">
                <a:solidFill>
                  <a:schemeClr val="dk1"/>
                </a:solidFill>
              </a:rPr>
              <a:t>en</a:t>
            </a:r>
            <a:r>
              <a:rPr lang="en-US" sz="1000" dirty="0">
                <a:solidFill>
                  <a:schemeClr val="dk1"/>
                </a:solidFill>
              </a:rPr>
              <a:t> la </a:t>
            </a:r>
            <a:r>
              <a:rPr lang="en-US" sz="1000" dirty="0" err="1">
                <a:solidFill>
                  <a:schemeClr val="dk1"/>
                </a:solidFill>
              </a:rPr>
              <a:t>Subdirección</a:t>
            </a:r>
            <a:r>
              <a:rPr lang="en-US" sz="1000" dirty="0">
                <a:solidFill>
                  <a:schemeClr val="dk1"/>
                </a:solidFill>
              </a:rPr>
              <a:t> de </a:t>
            </a:r>
            <a:r>
              <a:rPr lang="en-US" sz="1000" dirty="0" err="1">
                <a:solidFill>
                  <a:schemeClr val="dk1"/>
                </a:solidFill>
              </a:rPr>
              <a:t>Silvicultura</a:t>
            </a:r>
            <a:r>
              <a:rPr lang="en-US" sz="1000" dirty="0">
                <a:solidFill>
                  <a:schemeClr val="dk1"/>
                </a:solidFill>
              </a:rPr>
              <a:t>, </a:t>
            </a:r>
            <a:r>
              <a:rPr lang="en-US" sz="1000" dirty="0" err="1">
                <a:solidFill>
                  <a:schemeClr val="dk1"/>
                </a:solidFill>
              </a:rPr>
              <a:t>en</a:t>
            </a:r>
            <a:r>
              <a:rPr lang="en-US" sz="1000" dirty="0">
                <a:solidFill>
                  <a:schemeClr val="dk1"/>
                </a:solidFill>
              </a:rPr>
              <a:t> especial </a:t>
            </a:r>
            <a:r>
              <a:rPr lang="en-US" sz="1000" dirty="0" err="1">
                <a:solidFill>
                  <a:schemeClr val="dk1"/>
                </a:solidFill>
              </a:rPr>
              <a:t>los</a:t>
            </a:r>
            <a:r>
              <a:rPr lang="en-US" sz="1000" dirty="0">
                <a:solidFill>
                  <a:schemeClr val="dk1"/>
                </a:solidFill>
              </a:rPr>
              <a:t> </a:t>
            </a:r>
            <a:r>
              <a:rPr lang="en-US" sz="1000" dirty="0" err="1">
                <a:solidFill>
                  <a:schemeClr val="dk1"/>
                </a:solidFill>
              </a:rPr>
              <a:t>relacionados</a:t>
            </a:r>
            <a:r>
              <a:rPr lang="en-US" sz="1000" dirty="0">
                <a:solidFill>
                  <a:schemeClr val="dk1"/>
                </a:solidFill>
              </a:rPr>
              <a:t> con </a:t>
            </a:r>
            <a:r>
              <a:rPr lang="en-US" sz="1000" dirty="0" err="1">
                <a:solidFill>
                  <a:schemeClr val="dk1"/>
                </a:solidFill>
              </a:rPr>
              <a:t>Pides</a:t>
            </a:r>
            <a:r>
              <a:rPr lang="en-US" sz="1000" dirty="0">
                <a:solidFill>
                  <a:schemeClr val="dk1"/>
                </a:solidFill>
              </a:rPr>
              <a:t> </a:t>
            </a:r>
            <a:r>
              <a:rPr lang="en-US" sz="1000" dirty="0" err="1">
                <a:solidFill>
                  <a:schemeClr val="dk1"/>
                </a:solidFill>
              </a:rPr>
              <a:t>los</a:t>
            </a:r>
            <a:r>
              <a:rPr lang="en-US" sz="1000" dirty="0">
                <a:solidFill>
                  <a:schemeClr val="dk1"/>
                </a:solidFill>
              </a:rPr>
              <a:t> </a:t>
            </a:r>
            <a:r>
              <a:rPr lang="en-US" sz="1000" dirty="0" err="1">
                <a:solidFill>
                  <a:schemeClr val="dk1"/>
                </a:solidFill>
              </a:rPr>
              <a:t>cuales</a:t>
            </a:r>
            <a:r>
              <a:rPr lang="en-US" sz="1000" dirty="0">
                <a:solidFill>
                  <a:schemeClr val="dk1"/>
                </a:solidFill>
              </a:rPr>
              <a:t> </a:t>
            </a:r>
            <a:r>
              <a:rPr lang="en-US" sz="1000" dirty="0" err="1">
                <a:solidFill>
                  <a:schemeClr val="dk1"/>
                </a:solidFill>
              </a:rPr>
              <a:t>alcanzan</a:t>
            </a:r>
            <a:r>
              <a:rPr lang="en-US" sz="1000" dirty="0">
                <a:solidFill>
                  <a:schemeClr val="dk1"/>
                </a:solidFill>
              </a:rPr>
              <a:t> 48.</a:t>
            </a:r>
            <a:r>
              <a:rPr lang="en-US" sz="900" dirty="0">
                <a:solidFill>
                  <a:schemeClr val="dk1"/>
                </a:solidFill>
              </a:rPr>
              <a:t>Por lo anterior se propone un </a:t>
            </a:r>
            <a:r>
              <a:rPr lang="en-US" sz="900" dirty="0" err="1">
                <a:solidFill>
                  <a:schemeClr val="dk1"/>
                </a:solidFill>
              </a:rPr>
              <a:t>recalculó</a:t>
            </a:r>
            <a:r>
              <a:rPr lang="en-US" sz="900" dirty="0">
                <a:solidFill>
                  <a:schemeClr val="dk1"/>
                </a:solidFill>
              </a:rPr>
              <a:t> de la </a:t>
            </a:r>
            <a:r>
              <a:rPr lang="en-US" sz="900" dirty="0" err="1">
                <a:solidFill>
                  <a:schemeClr val="dk1"/>
                </a:solidFill>
              </a:rPr>
              <a:t>magnitud</a:t>
            </a:r>
            <a:r>
              <a:rPr lang="en-US" sz="900" dirty="0">
                <a:solidFill>
                  <a:schemeClr val="dk1"/>
                </a:solidFill>
              </a:rPr>
              <a:t> a  </a:t>
            </a:r>
            <a:r>
              <a:rPr lang="en-US" sz="900" b="1" dirty="0">
                <a:solidFill>
                  <a:schemeClr val="dk1"/>
                </a:solidFill>
              </a:rPr>
              <a:t>8.123</a:t>
            </a:r>
            <a:endParaRPr sz="1000" dirty="0">
              <a:solidFill>
                <a:schemeClr val="dk1"/>
              </a:solidFill>
              <a:highlight>
                <a:srgbClr val="8DBC22"/>
              </a:highlight>
            </a:endParaRPr>
          </a:p>
          <a:p>
            <a:pPr marL="0" lvl="0" indent="0" algn="just"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1000" dirty="0">
                <a:solidFill>
                  <a:schemeClr val="dk1"/>
                </a:solidFill>
              </a:rPr>
              <a:t>El </a:t>
            </a:r>
            <a:r>
              <a:rPr lang="en-US" sz="1000" dirty="0" err="1">
                <a:solidFill>
                  <a:schemeClr val="dk1"/>
                </a:solidFill>
              </a:rPr>
              <a:t>cálculo</a:t>
            </a:r>
            <a:r>
              <a:rPr lang="en-US" sz="1000" dirty="0">
                <a:solidFill>
                  <a:schemeClr val="dk1"/>
                </a:solidFill>
              </a:rPr>
              <a:t> </a:t>
            </a:r>
            <a:r>
              <a:rPr lang="en-US" sz="1000" dirty="0" err="1">
                <a:solidFill>
                  <a:schemeClr val="dk1"/>
                </a:solidFill>
              </a:rPr>
              <a:t>inicial</a:t>
            </a:r>
            <a:r>
              <a:rPr lang="en-US" sz="1000" dirty="0">
                <a:solidFill>
                  <a:schemeClr val="dk1"/>
                </a:solidFill>
              </a:rPr>
              <a:t> de la meta, </a:t>
            </a:r>
            <a:r>
              <a:rPr lang="en-US" sz="1000" dirty="0" err="1">
                <a:solidFill>
                  <a:schemeClr val="dk1"/>
                </a:solidFill>
              </a:rPr>
              <a:t>contempló</a:t>
            </a:r>
            <a:r>
              <a:rPr lang="en-US" sz="1000" dirty="0">
                <a:solidFill>
                  <a:schemeClr val="dk1"/>
                </a:solidFill>
              </a:rPr>
              <a:t> </a:t>
            </a:r>
            <a:r>
              <a:rPr lang="en-US" sz="1000" dirty="0" err="1">
                <a:solidFill>
                  <a:schemeClr val="dk1"/>
                </a:solidFill>
              </a:rPr>
              <a:t>como</a:t>
            </a:r>
            <a:r>
              <a:rPr lang="en-US" sz="1000" dirty="0">
                <a:solidFill>
                  <a:schemeClr val="dk1"/>
                </a:solidFill>
              </a:rPr>
              <a:t> </a:t>
            </a:r>
            <a:r>
              <a:rPr lang="en-US" sz="1000" dirty="0" err="1">
                <a:solidFill>
                  <a:schemeClr val="dk1"/>
                </a:solidFill>
              </a:rPr>
              <a:t>requisitos</a:t>
            </a:r>
            <a:r>
              <a:rPr lang="en-US" sz="1000" dirty="0">
                <a:solidFill>
                  <a:schemeClr val="dk1"/>
                </a:solidFill>
              </a:rPr>
              <a:t> </a:t>
            </a:r>
            <a:r>
              <a:rPr lang="en-US" sz="1000" dirty="0" err="1">
                <a:solidFill>
                  <a:schemeClr val="dk1"/>
                </a:solidFill>
              </a:rPr>
              <a:t>habilitantes</a:t>
            </a:r>
            <a:r>
              <a:rPr lang="en-US" sz="1000" dirty="0">
                <a:solidFill>
                  <a:schemeClr val="dk1"/>
                </a:solidFill>
              </a:rPr>
              <a:t>, la </a:t>
            </a:r>
            <a:r>
              <a:rPr lang="en-US" sz="1000" dirty="0" err="1">
                <a:solidFill>
                  <a:schemeClr val="dk1"/>
                </a:solidFill>
              </a:rPr>
              <a:t>ejecución</a:t>
            </a:r>
            <a:r>
              <a:rPr lang="en-US" sz="1000" dirty="0">
                <a:solidFill>
                  <a:schemeClr val="dk1"/>
                </a:solidFill>
              </a:rPr>
              <a:t> de </a:t>
            </a:r>
            <a:r>
              <a:rPr lang="en-US" sz="1000" dirty="0" err="1">
                <a:solidFill>
                  <a:schemeClr val="dk1"/>
                </a:solidFill>
              </a:rPr>
              <a:t>varios</a:t>
            </a:r>
            <a:r>
              <a:rPr lang="en-US" sz="1000" dirty="0">
                <a:solidFill>
                  <a:schemeClr val="dk1"/>
                </a:solidFill>
              </a:rPr>
              <a:t> </a:t>
            </a:r>
            <a:r>
              <a:rPr lang="en-US" sz="1000" dirty="0" err="1">
                <a:solidFill>
                  <a:schemeClr val="dk1"/>
                </a:solidFill>
              </a:rPr>
              <a:t>procesos</a:t>
            </a:r>
            <a:r>
              <a:rPr lang="en-US" sz="1000" dirty="0">
                <a:solidFill>
                  <a:schemeClr val="dk1"/>
                </a:solidFill>
              </a:rPr>
              <a:t> </a:t>
            </a:r>
            <a:r>
              <a:rPr lang="en-US" sz="1000" dirty="0" err="1">
                <a:solidFill>
                  <a:schemeClr val="dk1"/>
                </a:solidFill>
              </a:rPr>
              <a:t>contractuales</a:t>
            </a:r>
            <a:r>
              <a:rPr lang="en-US" sz="1000" dirty="0">
                <a:solidFill>
                  <a:schemeClr val="dk1"/>
                </a:solidFill>
              </a:rPr>
              <a:t> </a:t>
            </a:r>
            <a:r>
              <a:rPr lang="en-US" sz="1000" dirty="0" err="1">
                <a:solidFill>
                  <a:schemeClr val="dk1"/>
                </a:solidFill>
              </a:rPr>
              <a:t>convenios</a:t>
            </a:r>
            <a:r>
              <a:rPr lang="en-US" sz="1000" dirty="0">
                <a:solidFill>
                  <a:schemeClr val="dk1"/>
                </a:solidFill>
              </a:rPr>
              <a:t> </a:t>
            </a:r>
            <a:r>
              <a:rPr lang="en-US" sz="1000" dirty="0" err="1">
                <a:solidFill>
                  <a:schemeClr val="dk1"/>
                </a:solidFill>
              </a:rPr>
              <a:t>en</a:t>
            </a:r>
            <a:r>
              <a:rPr lang="en-US" sz="1000" dirty="0">
                <a:solidFill>
                  <a:schemeClr val="dk1"/>
                </a:solidFill>
              </a:rPr>
              <a:t> </a:t>
            </a:r>
            <a:r>
              <a:rPr lang="en-US" sz="1000" dirty="0" err="1">
                <a:solidFill>
                  <a:schemeClr val="dk1"/>
                </a:solidFill>
              </a:rPr>
              <a:t>el</a:t>
            </a:r>
            <a:r>
              <a:rPr lang="en-US" sz="1000" dirty="0">
                <a:solidFill>
                  <a:schemeClr val="dk1"/>
                </a:solidFill>
              </a:rPr>
              <a:t> </a:t>
            </a:r>
            <a:r>
              <a:rPr lang="en-US" sz="1000" dirty="0" err="1">
                <a:solidFill>
                  <a:schemeClr val="dk1"/>
                </a:solidFill>
              </a:rPr>
              <a:t>año</a:t>
            </a:r>
            <a:r>
              <a:rPr lang="en-US" sz="1000" dirty="0">
                <a:solidFill>
                  <a:schemeClr val="dk1"/>
                </a:solidFill>
              </a:rPr>
              <a:t> 2025, </a:t>
            </a:r>
            <a:r>
              <a:rPr lang="en-US" sz="1000" dirty="0" err="1">
                <a:solidFill>
                  <a:schemeClr val="dk1"/>
                </a:solidFill>
              </a:rPr>
              <a:t>que</a:t>
            </a:r>
            <a:r>
              <a:rPr lang="en-US" sz="1000" dirty="0">
                <a:solidFill>
                  <a:schemeClr val="dk1"/>
                </a:solidFill>
              </a:rPr>
              <a:t> no se </a:t>
            </a:r>
            <a:r>
              <a:rPr lang="en-US" sz="1000" dirty="0" err="1">
                <a:solidFill>
                  <a:schemeClr val="dk1"/>
                </a:solidFill>
              </a:rPr>
              <a:t>lograron</a:t>
            </a:r>
            <a:r>
              <a:rPr lang="en-US" sz="1000" dirty="0">
                <a:solidFill>
                  <a:schemeClr val="dk1"/>
                </a:solidFill>
              </a:rPr>
              <a:t> </a:t>
            </a:r>
            <a:r>
              <a:rPr lang="en-US" sz="1000" dirty="0" err="1">
                <a:solidFill>
                  <a:schemeClr val="dk1"/>
                </a:solidFill>
              </a:rPr>
              <a:t>ejecutar</a:t>
            </a:r>
            <a:r>
              <a:rPr lang="en-US" sz="1000" dirty="0">
                <a:solidFill>
                  <a:schemeClr val="dk1"/>
                </a:solidFill>
              </a:rPr>
              <a:t>. Por </a:t>
            </a:r>
            <a:r>
              <a:rPr lang="en-US" sz="1000" dirty="0" err="1">
                <a:solidFill>
                  <a:schemeClr val="dk1"/>
                </a:solidFill>
              </a:rPr>
              <a:t>ello</a:t>
            </a:r>
            <a:r>
              <a:rPr lang="en-US" sz="1000" dirty="0">
                <a:solidFill>
                  <a:schemeClr val="dk1"/>
                </a:solidFill>
              </a:rPr>
              <a:t> No se </a:t>
            </a:r>
            <a:r>
              <a:rPr lang="en-US" sz="1000" dirty="0" err="1">
                <a:solidFill>
                  <a:schemeClr val="dk1"/>
                </a:solidFill>
              </a:rPr>
              <a:t>cuenta</a:t>
            </a:r>
            <a:r>
              <a:rPr lang="en-US" sz="1000" dirty="0">
                <a:solidFill>
                  <a:schemeClr val="dk1"/>
                </a:solidFill>
              </a:rPr>
              <a:t> con la </a:t>
            </a:r>
            <a:r>
              <a:rPr lang="en-US" sz="1000" dirty="0" err="1">
                <a:solidFill>
                  <a:schemeClr val="dk1"/>
                </a:solidFill>
              </a:rPr>
              <a:t>toda</a:t>
            </a:r>
            <a:r>
              <a:rPr lang="en-US" sz="1000" dirty="0">
                <a:solidFill>
                  <a:schemeClr val="dk1"/>
                </a:solidFill>
              </a:rPr>
              <a:t> la </a:t>
            </a:r>
            <a:r>
              <a:rPr lang="en-US" sz="1000" dirty="0" err="1">
                <a:solidFill>
                  <a:schemeClr val="dk1"/>
                </a:solidFill>
              </a:rPr>
              <a:t>capacidad</a:t>
            </a:r>
            <a:r>
              <a:rPr lang="en-US" sz="1000" dirty="0">
                <a:solidFill>
                  <a:schemeClr val="dk1"/>
                </a:solidFill>
              </a:rPr>
              <a:t> para la actual </a:t>
            </a:r>
            <a:r>
              <a:rPr lang="en-US" sz="1000" dirty="0" err="1">
                <a:solidFill>
                  <a:schemeClr val="dk1"/>
                </a:solidFill>
              </a:rPr>
              <a:t>vigencia</a:t>
            </a:r>
            <a:r>
              <a:rPr lang="en-US" sz="1000" dirty="0">
                <a:solidFill>
                  <a:schemeClr val="dk1"/>
                </a:solidFill>
              </a:rPr>
              <a:t> 2026, para </a:t>
            </a:r>
            <a:r>
              <a:rPr lang="en-US" sz="1000" dirty="0" err="1">
                <a:solidFill>
                  <a:schemeClr val="dk1"/>
                </a:solidFill>
              </a:rPr>
              <a:t>atender</a:t>
            </a:r>
            <a:r>
              <a:rPr lang="en-US" sz="1000" dirty="0">
                <a:solidFill>
                  <a:schemeClr val="dk1"/>
                </a:solidFill>
              </a:rPr>
              <a:t> </a:t>
            </a:r>
            <a:r>
              <a:rPr lang="en-US" sz="1000" dirty="0" err="1">
                <a:solidFill>
                  <a:schemeClr val="dk1"/>
                </a:solidFill>
              </a:rPr>
              <a:t>el</a:t>
            </a:r>
            <a:r>
              <a:rPr lang="en-US" sz="1000" dirty="0">
                <a:solidFill>
                  <a:schemeClr val="dk1"/>
                </a:solidFill>
              </a:rPr>
              <a:t> </a:t>
            </a:r>
            <a:r>
              <a:rPr lang="en-US" sz="1000" dirty="0" err="1">
                <a:solidFill>
                  <a:schemeClr val="dk1"/>
                </a:solidFill>
              </a:rPr>
              <a:t>número</a:t>
            </a:r>
            <a:r>
              <a:rPr lang="en-US" sz="1000" dirty="0">
                <a:solidFill>
                  <a:schemeClr val="dk1"/>
                </a:solidFill>
              </a:rPr>
              <a:t> </a:t>
            </a:r>
            <a:r>
              <a:rPr lang="en-US" sz="1000" dirty="0" err="1">
                <a:solidFill>
                  <a:schemeClr val="dk1"/>
                </a:solidFill>
              </a:rPr>
              <a:t>previsto</a:t>
            </a:r>
            <a:r>
              <a:rPr lang="en-US" sz="1000" dirty="0">
                <a:solidFill>
                  <a:schemeClr val="dk1"/>
                </a:solidFill>
              </a:rPr>
              <a:t> de </a:t>
            </a:r>
            <a:r>
              <a:rPr lang="en-US" sz="1000" dirty="0" err="1">
                <a:solidFill>
                  <a:schemeClr val="dk1"/>
                </a:solidFill>
              </a:rPr>
              <a:t>trámites</a:t>
            </a:r>
            <a:r>
              <a:rPr lang="en-US" sz="1000" dirty="0">
                <a:solidFill>
                  <a:schemeClr val="dk1"/>
                </a:solidFill>
              </a:rPr>
              <a:t>.</a:t>
            </a:r>
            <a:endParaRPr sz="1000" dirty="0">
              <a:solidFill>
                <a:schemeClr val="dk1"/>
              </a:solidFill>
            </a:endParaRPr>
          </a:p>
          <a:p>
            <a:pPr marL="0" lvl="0" indent="0" algn="l" rtl="0">
              <a:spcBef>
                <a:spcPts val="0"/>
              </a:spcBef>
              <a:spcAft>
                <a:spcPts val="0"/>
              </a:spcAft>
              <a:buSzPts val="1100"/>
              <a:buNone/>
            </a:pPr>
            <a:endParaRPr sz="1000" dirty="0">
              <a:solidFill>
                <a:schemeClr val="dk1"/>
              </a:solidFill>
            </a:endParaRPr>
          </a:p>
          <a:p>
            <a:pPr marL="0" lvl="0" indent="0" algn="l" rtl="0">
              <a:spcBef>
                <a:spcPts val="0"/>
              </a:spcBef>
              <a:spcAft>
                <a:spcPts val="0"/>
              </a:spcAft>
              <a:buSzPts val="1100"/>
              <a:buNone/>
            </a:pPr>
            <a:r>
              <a:rPr lang="en-US" sz="900" b="1" dirty="0">
                <a:solidFill>
                  <a:schemeClr val="dk1"/>
                </a:solidFill>
              </a:rPr>
              <a:t>3</a:t>
            </a:r>
            <a:r>
              <a:rPr lang="en-US" sz="900" dirty="0">
                <a:solidFill>
                  <a:schemeClr val="dk1"/>
                </a:solidFill>
              </a:rPr>
              <a:t>. FONDIGER </a:t>
            </a:r>
            <a:r>
              <a:rPr lang="en-US" sz="900" dirty="0" err="1">
                <a:solidFill>
                  <a:schemeClr val="dk1"/>
                </a:solidFill>
              </a:rPr>
              <a:t>realizó</a:t>
            </a:r>
            <a:r>
              <a:rPr lang="en-US" sz="900" dirty="0">
                <a:solidFill>
                  <a:schemeClr val="dk1"/>
                </a:solidFill>
              </a:rPr>
              <a:t> un </a:t>
            </a:r>
            <a:r>
              <a:rPr lang="en-US" sz="900" dirty="0" err="1">
                <a:solidFill>
                  <a:schemeClr val="dk1"/>
                </a:solidFill>
              </a:rPr>
              <a:t>aporte</a:t>
            </a:r>
            <a:r>
              <a:rPr lang="en-US" sz="900" dirty="0">
                <a:solidFill>
                  <a:schemeClr val="dk1"/>
                </a:solidFill>
              </a:rPr>
              <a:t> </a:t>
            </a:r>
            <a:r>
              <a:rPr lang="en-US" sz="900" dirty="0" err="1">
                <a:solidFill>
                  <a:schemeClr val="dk1"/>
                </a:solidFill>
              </a:rPr>
              <a:t>importante</a:t>
            </a:r>
            <a:r>
              <a:rPr lang="en-US" sz="900" dirty="0">
                <a:solidFill>
                  <a:schemeClr val="dk1"/>
                </a:solidFill>
              </a:rPr>
              <a:t> </a:t>
            </a:r>
            <a:r>
              <a:rPr lang="en-US" sz="900" dirty="0" err="1">
                <a:solidFill>
                  <a:schemeClr val="dk1"/>
                </a:solidFill>
              </a:rPr>
              <a:t>en</a:t>
            </a:r>
            <a:r>
              <a:rPr lang="en-US" sz="900" dirty="0">
                <a:solidFill>
                  <a:schemeClr val="dk1"/>
                </a:solidFill>
              </a:rPr>
              <a:t> la </a:t>
            </a:r>
            <a:r>
              <a:rPr lang="en-US" sz="900" dirty="0" err="1">
                <a:solidFill>
                  <a:schemeClr val="dk1"/>
                </a:solidFill>
              </a:rPr>
              <a:t>gestión</a:t>
            </a:r>
            <a:r>
              <a:rPr lang="en-US" sz="900" dirty="0">
                <a:solidFill>
                  <a:schemeClr val="dk1"/>
                </a:solidFill>
              </a:rPr>
              <a:t> de la meta entre </a:t>
            </a:r>
            <a:r>
              <a:rPr lang="en-US" sz="900" dirty="0" err="1">
                <a:solidFill>
                  <a:schemeClr val="dk1"/>
                </a:solidFill>
              </a:rPr>
              <a:t>los</a:t>
            </a:r>
            <a:r>
              <a:rPr lang="en-US" sz="900" dirty="0">
                <a:solidFill>
                  <a:schemeClr val="dk1"/>
                </a:solidFill>
              </a:rPr>
              <a:t> </a:t>
            </a:r>
            <a:r>
              <a:rPr lang="en-US" sz="900" dirty="0" err="1">
                <a:solidFill>
                  <a:schemeClr val="dk1"/>
                </a:solidFill>
              </a:rPr>
              <a:t>años</a:t>
            </a:r>
            <a:r>
              <a:rPr lang="en-US" sz="900" dirty="0">
                <a:solidFill>
                  <a:schemeClr val="dk1"/>
                </a:solidFill>
              </a:rPr>
              <a:t> 2024-2025 </a:t>
            </a:r>
            <a:r>
              <a:rPr lang="en-US" sz="900" dirty="0" err="1">
                <a:solidFill>
                  <a:schemeClr val="dk1"/>
                </a:solidFill>
              </a:rPr>
              <a:t>contribuyendo</a:t>
            </a:r>
            <a:r>
              <a:rPr lang="en-US" sz="900" dirty="0">
                <a:solidFill>
                  <a:schemeClr val="dk1"/>
                </a:solidFill>
              </a:rPr>
              <a:t> con 73% </a:t>
            </a:r>
            <a:r>
              <a:rPr lang="en-US" sz="900" dirty="0" err="1">
                <a:solidFill>
                  <a:schemeClr val="dk1"/>
                </a:solidFill>
              </a:rPr>
              <a:t>en</a:t>
            </a:r>
            <a:r>
              <a:rPr lang="en-US" sz="900" dirty="0">
                <a:solidFill>
                  <a:schemeClr val="dk1"/>
                </a:solidFill>
              </a:rPr>
              <a:t> la </a:t>
            </a:r>
            <a:r>
              <a:rPr lang="en-US" sz="900" dirty="0" err="1">
                <a:solidFill>
                  <a:schemeClr val="dk1"/>
                </a:solidFill>
              </a:rPr>
              <a:t>atención</a:t>
            </a:r>
            <a:r>
              <a:rPr lang="en-US" sz="900" dirty="0">
                <a:solidFill>
                  <a:schemeClr val="dk1"/>
                </a:solidFill>
              </a:rPr>
              <a:t> de </a:t>
            </a:r>
            <a:r>
              <a:rPr lang="en-US" sz="900" dirty="0" err="1">
                <a:solidFill>
                  <a:schemeClr val="dk1"/>
                </a:solidFill>
              </a:rPr>
              <a:t>autorizaciones</a:t>
            </a:r>
            <a:r>
              <a:rPr lang="en-US" sz="900" dirty="0">
                <a:solidFill>
                  <a:schemeClr val="dk1"/>
                </a:solidFill>
              </a:rPr>
              <a:t> </a:t>
            </a:r>
            <a:r>
              <a:rPr lang="en-US" sz="900" dirty="0" err="1">
                <a:solidFill>
                  <a:schemeClr val="dk1"/>
                </a:solidFill>
              </a:rPr>
              <a:t>rezagadas</a:t>
            </a:r>
            <a:r>
              <a:rPr lang="en-US" sz="900" dirty="0">
                <a:solidFill>
                  <a:schemeClr val="dk1"/>
                </a:solidFill>
              </a:rPr>
              <a:t> </a:t>
            </a:r>
            <a:r>
              <a:rPr lang="en-US" sz="900" dirty="0" err="1">
                <a:solidFill>
                  <a:schemeClr val="dk1"/>
                </a:solidFill>
              </a:rPr>
              <a:t>como</a:t>
            </a:r>
            <a:r>
              <a:rPr lang="en-US" sz="900" dirty="0">
                <a:solidFill>
                  <a:schemeClr val="dk1"/>
                </a:solidFill>
              </a:rPr>
              <a:t> </a:t>
            </a:r>
            <a:r>
              <a:rPr lang="en-US" sz="900" dirty="0" err="1">
                <a:solidFill>
                  <a:schemeClr val="dk1"/>
                </a:solidFill>
              </a:rPr>
              <a:t>apoyo</a:t>
            </a:r>
            <a:r>
              <a:rPr lang="en-US" sz="900" dirty="0">
                <a:solidFill>
                  <a:schemeClr val="dk1"/>
                </a:solidFill>
              </a:rPr>
              <a:t> </a:t>
            </a:r>
            <a:r>
              <a:rPr lang="en-US" sz="900" dirty="0" err="1">
                <a:solidFill>
                  <a:schemeClr val="dk1"/>
                </a:solidFill>
              </a:rPr>
              <a:t>institucional</a:t>
            </a:r>
            <a:r>
              <a:rPr lang="en-US" sz="900" dirty="0">
                <a:solidFill>
                  <a:schemeClr val="dk1"/>
                </a:solidFill>
              </a:rPr>
              <a:t>. Para 2026 </a:t>
            </a:r>
            <a:r>
              <a:rPr lang="en-US" sz="900" dirty="0" err="1">
                <a:solidFill>
                  <a:schemeClr val="dk1"/>
                </a:solidFill>
              </a:rPr>
              <a:t>éste</a:t>
            </a:r>
            <a:r>
              <a:rPr lang="en-US" sz="900" dirty="0">
                <a:solidFill>
                  <a:schemeClr val="dk1"/>
                </a:solidFill>
              </a:rPr>
              <a:t> </a:t>
            </a:r>
            <a:r>
              <a:rPr lang="en-US" sz="900" dirty="0" err="1">
                <a:solidFill>
                  <a:schemeClr val="dk1"/>
                </a:solidFill>
              </a:rPr>
              <a:t>apoyo</a:t>
            </a:r>
            <a:r>
              <a:rPr lang="en-US" sz="900" dirty="0">
                <a:solidFill>
                  <a:schemeClr val="dk1"/>
                </a:solidFill>
              </a:rPr>
              <a:t> se </a:t>
            </a:r>
            <a:r>
              <a:rPr lang="en-US" sz="900" dirty="0" err="1">
                <a:solidFill>
                  <a:schemeClr val="dk1"/>
                </a:solidFill>
              </a:rPr>
              <a:t>verá</a:t>
            </a:r>
            <a:r>
              <a:rPr lang="en-US" sz="900" dirty="0">
                <a:solidFill>
                  <a:schemeClr val="dk1"/>
                </a:solidFill>
              </a:rPr>
              <a:t> </a:t>
            </a:r>
            <a:r>
              <a:rPr lang="en-US" sz="900" dirty="0" err="1">
                <a:solidFill>
                  <a:schemeClr val="dk1"/>
                </a:solidFill>
              </a:rPr>
              <a:t>reducido</a:t>
            </a:r>
            <a:r>
              <a:rPr lang="en-US" sz="900" dirty="0">
                <a:solidFill>
                  <a:schemeClr val="dk1"/>
                </a:solidFill>
              </a:rPr>
              <a:t> a un 25% </a:t>
            </a:r>
            <a:r>
              <a:rPr lang="en-US" sz="900" dirty="0" err="1">
                <a:solidFill>
                  <a:schemeClr val="dk1"/>
                </a:solidFill>
              </a:rPr>
              <a:t>debido</a:t>
            </a:r>
            <a:r>
              <a:rPr lang="en-US" sz="900" dirty="0">
                <a:solidFill>
                  <a:schemeClr val="dk1"/>
                </a:solidFill>
              </a:rPr>
              <a:t> a </a:t>
            </a:r>
            <a:r>
              <a:rPr lang="en-US" sz="900" dirty="0" err="1">
                <a:solidFill>
                  <a:schemeClr val="dk1"/>
                </a:solidFill>
              </a:rPr>
              <a:t>que</a:t>
            </a:r>
            <a:r>
              <a:rPr lang="en-US" sz="900" dirty="0">
                <a:solidFill>
                  <a:schemeClr val="dk1"/>
                </a:solidFill>
              </a:rPr>
              <a:t> </a:t>
            </a:r>
            <a:r>
              <a:rPr lang="en-US" sz="900" dirty="0" err="1">
                <a:solidFill>
                  <a:schemeClr val="dk1"/>
                </a:solidFill>
              </a:rPr>
              <a:t>el</a:t>
            </a:r>
            <a:r>
              <a:rPr lang="en-US" sz="900" dirty="0">
                <a:solidFill>
                  <a:schemeClr val="dk1"/>
                </a:solidFill>
              </a:rPr>
              <a:t> </a:t>
            </a:r>
            <a:r>
              <a:rPr lang="en-US" sz="900" dirty="0" err="1">
                <a:solidFill>
                  <a:schemeClr val="dk1"/>
                </a:solidFill>
              </a:rPr>
              <a:t>proyecto</a:t>
            </a:r>
            <a:r>
              <a:rPr lang="en-US" sz="900" dirty="0">
                <a:solidFill>
                  <a:schemeClr val="dk1"/>
                </a:solidFill>
              </a:rPr>
              <a:t> </a:t>
            </a:r>
            <a:r>
              <a:rPr lang="en-US" sz="900" dirty="0" err="1">
                <a:solidFill>
                  <a:schemeClr val="dk1"/>
                </a:solidFill>
              </a:rPr>
              <a:t>finaliza</a:t>
            </a:r>
            <a:r>
              <a:rPr lang="en-US" sz="900" dirty="0">
                <a:solidFill>
                  <a:schemeClr val="dk1"/>
                </a:solidFill>
              </a:rPr>
              <a:t> </a:t>
            </a:r>
            <a:r>
              <a:rPr lang="en-US" sz="900" dirty="0" err="1">
                <a:solidFill>
                  <a:schemeClr val="dk1"/>
                </a:solidFill>
              </a:rPr>
              <a:t>en</a:t>
            </a:r>
            <a:r>
              <a:rPr lang="en-US" sz="900" dirty="0">
                <a:solidFill>
                  <a:schemeClr val="dk1"/>
                </a:solidFill>
              </a:rPr>
              <a:t> </a:t>
            </a:r>
            <a:r>
              <a:rPr lang="en-US" sz="900" dirty="0" err="1">
                <a:solidFill>
                  <a:schemeClr val="dk1"/>
                </a:solidFill>
              </a:rPr>
              <a:t>el</a:t>
            </a:r>
            <a:r>
              <a:rPr lang="en-US" sz="900" dirty="0">
                <a:solidFill>
                  <a:schemeClr val="dk1"/>
                </a:solidFill>
              </a:rPr>
              <a:t> </a:t>
            </a:r>
            <a:r>
              <a:rPr lang="en-US" sz="900" dirty="0" err="1">
                <a:solidFill>
                  <a:schemeClr val="dk1"/>
                </a:solidFill>
              </a:rPr>
              <a:t>próximo</a:t>
            </a:r>
            <a:r>
              <a:rPr lang="en-US" sz="900" dirty="0">
                <a:solidFill>
                  <a:schemeClr val="dk1"/>
                </a:solidFill>
              </a:rPr>
              <a:t> </a:t>
            </a:r>
            <a:r>
              <a:rPr lang="en-US" sz="900" dirty="0" err="1">
                <a:solidFill>
                  <a:schemeClr val="dk1"/>
                </a:solidFill>
              </a:rPr>
              <a:t>mes</a:t>
            </a:r>
            <a:r>
              <a:rPr lang="en-US" sz="900" dirty="0">
                <a:solidFill>
                  <a:schemeClr val="dk1"/>
                </a:solidFill>
              </a:rPr>
              <a:t> de </a:t>
            </a:r>
            <a:r>
              <a:rPr lang="en-US" sz="900" dirty="0" err="1">
                <a:solidFill>
                  <a:schemeClr val="dk1"/>
                </a:solidFill>
              </a:rPr>
              <a:t>septiembre</a:t>
            </a:r>
            <a:r>
              <a:rPr lang="en-US" sz="900" dirty="0">
                <a:solidFill>
                  <a:schemeClr val="dk1"/>
                </a:solidFill>
              </a:rPr>
              <a:t>..</a:t>
            </a:r>
            <a:endParaRPr sz="900" dirty="0">
              <a:solidFill>
                <a:schemeClr val="dk1"/>
              </a:solidFill>
            </a:endParaRPr>
          </a:p>
          <a:p>
            <a:pPr marL="0" lvl="0" indent="0" algn="l" rtl="0">
              <a:spcBef>
                <a:spcPts val="0"/>
              </a:spcBef>
              <a:spcAft>
                <a:spcPts val="0"/>
              </a:spcAft>
              <a:buSzPts val="1100"/>
              <a:buNone/>
            </a:pPr>
            <a:endParaRPr sz="900" dirty="0">
              <a:solidFill>
                <a:schemeClr val="dk1"/>
              </a:solidFill>
              <a:highlight>
                <a:srgbClr val="8DBC22"/>
              </a:highlight>
            </a:endParaRPr>
          </a:p>
          <a:p>
            <a:pPr marL="0" lvl="0" indent="0" algn="l" rtl="0">
              <a:spcBef>
                <a:spcPts val="0"/>
              </a:spcBef>
              <a:spcAft>
                <a:spcPts val="0"/>
              </a:spcAft>
              <a:buSzPts val="1100"/>
              <a:buNone/>
            </a:pPr>
            <a:r>
              <a:rPr lang="en-US" dirty="0" err="1">
                <a:solidFill>
                  <a:schemeClr val="dk1"/>
                </a:solidFill>
                <a:highlight>
                  <a:srgbClr val="8DBC22"/>
                </a:highlight>
              </a:rPr>
              <a:t>Justificación</a:t>
            </a:r>
            <a:r>
              <a:rPr lang="en-US" dirty="0">
                <a:solidFill>
                  <a:schemeClr val="dk1"/>
                </a:solidFill>
                <a:highlight>
                  <a:srgbClr val="8DBC22"/>
                </a:highlight>
              </a:rPr>
              <a:t> </a:t>
            </a:r>
            <a:r>
              <a:rPr lang="en-US" dirty="0" err="1">
                <a:solidFill>
                  <a:schemeClr val="dk1"/>
                </a:solidFill>
                <a:highlight>
                  <a:srgbClr val="8DBC22"/>
                </a:highlight>
              </a:rPr>
              <a:t>cambio</a:t>
            </a:r>
            <a:r>
              <a:rPr lang="en-US" dirty="0">
                <a:solidFill>
                  <a:schemeClr val="dk1"/>
                </a:solidFill>
                <a:highlight>
                  <a:srgbClr val="8DBC22"/>
                </a:highlight>
              </a:rPr>
              <a:t> de la meta SCAAV</a:t>
            </a:r>
            <a:endParaRPr dirty="0">
              <a:solidFill>
                <a:schemeClr val="dk1"/>
              </a:solidFill>
              <a:highlight>
                <a:srgbClr val="8DBC22"/>
              </a:highlight>
            </a:endParaRPr>
          </a:p>
          <a:p>
            <a:pPr marL="0" lvl="0" indent="0" algn="l" rtl="0">
              <a:spcBef>
                <a:spcPts val="0"/>
              </a:spcBef>
              <a:spcAft>
                <a:spcPts val="0"/>
              </a:spcAft>
              <a:buSzPts val="1100"/>
              <a:buNone/>
            </a:pPr>
            <a:endParaRPr dirty="0">
              <a:solidFill>
                <a:schemeClr val="dk1"/>
              </a:solidFill>
            </a:endParaRPr>
          </a:p>
          <a:p>
            <a:pPr marL="0" lvl="0" indent="0" algn="just" rtl="0">
              <a:spcBef>
                <a:spcPts val="0"/>
              </a:spcBef>
              <a:spcAft>
                <a:spcPts val="0"/>
              </a:spcAft>
              <a:buSzPts val="1100"/>
              <a:buNone/>
            </a:pPr>
            <a:r>
              <a:rPr lang="en-US" dirty="0" err="1">
                <a:solidFill>
                  <a:schemeClr val="dk1"/>
                </a:solidFill>
                <a:highlight>
                  <a:srgbClr val="8DBC22"/>
                </a:highlight>
              </a:rPr>
              <a:t>Indicador</a:t>
            </a:r>
            <a:r>
              <a:rPr lang="en-US" dirty="0">
                <a:solidFill>
                  <a:schemeClr val="dk1"/>
                </a:solidFill>
                <a:highlight>
                  <a:srgbClr val="8DBC22"/>
                </a:highlight>
              </a:rPr>
              <a:t>: </a:t>
            </a:r>
            <a:r>
              <a:rPr lang="en-US" dirty="0" err="1">
                <a:solidFill>
                  <a:schemeClr val="dk1"/>
                </a:solidFill>
                <a:highlight>
                  <a:srgbClr val="8DBC22"/>
                </a:highlight>
              </a:rPr>
              <a:t>Número</a:t>
            </a:r>
            <a:r>
              <a:rPr lang="en-US" dirty="0">
                <a:solidFill>
                  <a:schemeClr val="dk1"/>
                </a:solidFill>
                <a:highlight>
                  <a:srgbClr val="8DBC22"/>
                </a:highlight>
              </a:rPr>
              <a:t> de solicitudes de </a:t>
            </a:r>
            <a:r>
              <a:rPr lang="en-US" dirty="0" err="1">
                <a:solidFill>
                  <a:schemeClr val="dk1"/>
                </a:solidFill>
                <a:highlight>
                  <a:srgbClr val="8DBC22"/>
                </a:highlight>
              </a:rPr>
              <a:t>registros</a:t>
            </a:r>
            <a:r>
              <a:rPr lang="en-US" dirty="0">
                <a:solidFill>
                  <a:schemeClr val="dk1"/>
                </a:solidFill>
                <a:highlight>
                  <a:srgbClr val="8DBC22"/>
                </a:highlight>
              </a:rPr>
              <a:t> de </a:t>
            </a:r>
            <a:r>
              <a:rPr lang="en-US" dirty="0" err="1">
                <a:solidFill>
                  <a:schemeClr val="dk1"/>
                </a:solidFill>
                <a:highlight>
                  <a:srgbClr val="8DBC22"/>
                </a:highlight>
              </a:rPr>
              <a:t>publicidad</a:t>
            </a:r>
            <a:r>
              <a:rPr lang="en-US" dirty="0">
                <a:solidFill>
                  <a:schemeClr val="dk1"/>
                </a:solidFill>
                <a:highlight>
                  <a:srgbClr val="8DBC22"/>
                </a:highlight>
              </a:rPr>
              <a:t> exterior visual </a:t>
            </a:r>
            <a:r>
              <a:rPr lang="en-US" dirty="0" err="1">
                <a:solidFill>
                  <a:schemeClr val="dk1"/>
                </a:solidFill>
                <a:highlight>
                  <a:srgbClr val="8DBC22"/>
                </a:highlight>
              </a:rPr>
              <a:t>evaluados</a:t>
            </a:r>
            <a:r>
              <a:rPr lang="en-US" dirty="0">
                <a:solidFill>
                  <a:schemeClr val="dk1"/>
                </a:solidFill>
                <a:highlight>
                  <a:srgbClr val="8DBC22"/>
                </a:highlight>
              </a:rPr>
              <a:t>, </a:t>
            </a:r>
            <a:r>
              <a:rPr lang="en-US" dirty="0" err="1">
                <a:solidFill>
                  <a:schemeClr val="dk1"/>
                </a:solidFill>
                <a:highlight>
                  <a:srgbClr val="8DBC22"/>
                </a:highlight>
              </a:rPr>
              <a:t>pertenecientes</a:t>
            </a:r>
            <a:r>
              <a:rPr lang="en-US" dirty="0">
                <a:solidFill>
                  <a:schemeClr val="dk1"/>
                </a:solidFill>
                <a:highlight>
                  <a:srgbClr val="8DBC22"/>
                </a:highlight>
              </a:rPr>
              <a:t> a </a:t>
            </a:r>
            <a:r>
              <a:rPr lang="en-US" dirty="0" err="1">
                <a:solidFill>
                  <a:schemeClr val="dk1"/>
                </a:solidFill>
                <a:highlight>
                  <a:srgbClr val="8DBC22"/>
                </a:highlight>
              </a:rPr>
              <a:t>vigencias</a:t>
            </a:r>
            <a:r>
              <a:rPr lang="en-US" dirty="0">
                <a:solidFill>
                  <a:schemeClr val="dk1"/>
                </a:solidFill>
                <a:highlight>
                  <a:srgbClr val="8DBC22"/>
                </a:highlight>
              </a:rPr>
              <a:t> </a:t>
            </a:r>
            <a:r>
              <a:rPr lang="en-US" dirty="0" err="1">
                <a:solidFill>
                  <a:schemeClr val="dk1"/>
                </a:solidFill>
                <a:highlight>
                  <a:srgbClr val="8DBC22"/>
                </a:highlight>
              </a:rPr>
              <a:t>anteriores</a:t>
            </a:r>
            <a:r>
              <a:rPr lang="en-US" dirty="0">
                <a:solidFill>
                  <a:schemeClr val="dk1"/>
                </a:solidFill>
                <a:highlight>
                  <a:srgbClr val="8DBC22"/>
                </a:highlight>
              </a:rPr>
              <a:t> a 2024</a:t>
            </a:r>
            <a:endParaRPr dirty="0">
              <a:solidFill>
                <a:schemeClr val="dk1"/>
              </a:solidFill>
              <a:highlight>
                <a:srgbClr val="8DBC22"/>
              </a:highlight>
            </a:endParaRPr>
          </a:p>
          <a:p>
            <a:pPr marL="0" lvl="0" indent="0" algn="just" rtl="0">
              <a:spcBef>
                <a:spcPts val="0"/>
              </a:spcBef>
              <a:spcAft>
                <a:spcPts val="0"/>
              </a:spcAft>
              <a:buSzPts val="1100"/>
              <a:buNone/>
            </a:pPr>
            <a:r>
              <a:rPr lang="en-US" dirty="0" err="1">
                <a:solidFill>
                  <a:schemeClr val="dk1"/>
                </a:solidFill>
                <a:highlight>
                  <a:srgbClr val="8DBC22"/>
                </a:highlight>
              </a:rPr>
              <a:t>Indicadore</a:t>
            </a:r>
            <a:r>
              <a:rPr lang="en-US" dirty="0">
                <a:solidFill>
                  <a:schemeClr val="dk1"/>
                </a:solidFill>
                <a:highlight>
                  <a:srgbClr val="8DBC22"/>
                </a:highlight>
              </a:rPr>
              <a:t>: </a:t>
            </a:r>
            <a:r>
              <a:rPr lang="en-US" dirty="0" err="1">
                <a:solidFill>
                  <a:schemeClr val="dk1"/>
                </a:solidFill>
                <a:highlight>
                  <a:srgbClr val="8DBC22"/>
                </a:highlight>
              </a:rPr>
              <a:t>Número</a:t>
            </a:r>
            <a:r>
              <a:rPr lang="en-US" dirty="0">
                <a:solidFill>
                  <a:schemeClr val="dk1"/>
                </a:solidFill>
                <a:highlight>
                  <a:srgbClr val="8DBC22"/>
                </a:highlight>
              </a:rPr>
              <a:t> de </a:t>
            </a:r>
            <a:r>
              <a:rPr lang="en-US" dirty="0" err="1">
                <a:solidFill>
                  <a:schemeClr val="dk1"/>
                </a:solidFill>
                <a:highlight>
                  <a:srgbClr val="8DBC22"/>
                </a:highlight>
              </a:rPr>
              <a:t>trámites</a:t>
            </a:r>
            <a:r>
              <a:rPr lang="en-US" dirty="0">
                <a:solidFill>
                  <a:schemeClr val="dk1"/>
                </a:solidFill>
                <a:highlight>
                  <a:srgbClr val="8DBC22"/>
                </a:highlight>
              </a:rPr>
              <a:t> de </a:t>
            </a:r>
            <a:r>
              <a:rPr lang="en-US" dirty="0" err="1">
                <a:solidFill>
                  <a:schemeClr val="dk1"/>
                </a:solidFill>
                <a:highlight>
                  <a:srgbClr val="8DBC22"/>
                </a:highlight>
              </a:rPr>
              <a:t>evaluación</a:t>
            </a:r>
            <a:r>
              <a:rPr lang="en-US" dirty="0">
                <a:solidFill>
                  <a:schemeClr val="dk1"/>
                </a:solidFill>
                <a:highlight>
                  <a:srgbClr val="8DBC22"/>
                </a:highlight>
              </a:rPr>
              <a:t> y </a:t>
            </a:r>
            <a:r>
              <a:rPr lang="en-US" dirty="0" err="1">
                <a:solidFill>
                  <a:schemeClr val="dk1"/>
                </a:solidFill>
                <a:highlight>
                  <a:srgbClr val="8DBC22"/>
                </a:highlight>
              </a:rPr>
              <a:t>seguimiento</a:t>
            </a:r>
            <a:r>
              <a:rPr lang="en-US" dirty="0">
                <a:solidFill>
                  <a:schemeClr val="dk1"/>
                </a:solidFill>
                <a:highlight>
                  <a:srgbClr val="8DBC22"/>
                </a:highlight>
              </a:rPr>
              <a:t> de </a:t>
            </a:r>
            <a:r>
              <a:rPr lang="en-US" dirty="0" err="1">
                <a:solidFill>
                  <a:schemeClr val="dk1"/>
                </a:solidFill>
                <a:highlight>
                  <a:srgbClr val="8DBC22"/>
                </a:highlight>
              </a:rPr>
              <a:t>fuentes</a:t>
            </a:r>
            <a:r>
              <a:rPr lang="en-US" dirty="0">
                <a:solidFill>
                  <a:schemeClr val="dk1"/>
                </a:solidFill>
                <a:highlight>
                  <a:srgbClr val="8DBC22"/>
                </a:highlight>
              </a:rPr>
              <a:t> </a:t>
            </a:r>
            <a:r>
              <a:rPr lang="en-US" dirty="0" err="1">
                <a:solidFill>
                  <a:schemeClr val="dk1"/>
                </a:solidFill>
                <a:highlight>
                  <a:srgbClr val="8DBC22"/>
                </a:highlight>
              </a:rPr>
              <a:t>fijas</a:t>
            </a:r>
            <a:r>
              <a:rPr lang="en-US" dirty="0">
                <a:solidFill>
                  <a:schemeClr val="dk1"/>
                </a:solidFill>
                <a:highlight>
                  <a:srgbClr val="8DBC22"/>
                </a:highlight>
              </a:rPr>
              <a:t> y </a:t>
            </a:r>
            <a:r>
              <a:rPr lang="en-US" dirty="0" err="1">
                <a:solidFill>
                  <a:schemeClr val="dk1"/>
                </a:solidFill>
                <a:highlight>
                  <a:srgbClr val="8DBC22"/>
                </a:highlight>
              </a:rPr>
              <a:t>fuentes</a:t>
            </a:r>
            <a:r>
              <a:rPr lang="en-US" dirty="0">
                <a:solidFill>
                  <a:schemeClr val="dk1"/>
                </a:solidFill>
                <a:highlight>
                  <a:srgbClr val="8DBC22"/>
                </a:highlight>
              </a:rPr>
              <a:t> </a:t>
            </a:r>
            <a:r>
              <a:rPr lang="en-US" dirty="0" err="1">
                <a:solidFill>
                  <a:schemeClr val="dk1"/>
                </a:solidFill>
                <a:highlight>
                  <a:srgbClr val="8DBC22"/>
                </a:highlight>
              </a:rPr>
              <a:t>móviles</a:t>
            </a:r>
            <a:r>
              <a:rPr lang="en-US" dirty="0">
                <a:solidFill>
                  <a:schemeClr val="dk1"/>
                </a:solidFill>
                <a:highlight>
                  <a:srgbClr val="8DBC22"/>
                </a:highlight>
              </a:rPr>
              <a:t> resueltos de </a:t>
            </a:r>
            <a:r>
              <a:rPr lang="en-US" dirty="0" err="1">
                <a:solidFill>
                  <a:schemeClr val="dk1"/>
                </a:solidFill>
                <a:highlight>
                  <a:srgbClr val="8DBC22"/>
                </a:highlight>
              </a:rPr>
              <a:t>fondo</a:t>
            </a:r>
            <a:r>
              <a:rPr lang="en-US" dirty="0">
                <a:solidFill>
                  <a:schemeClr val="dk1"/>
                </a:solidFill>
                <a:highlight>
                  <a:srgbClr val="8DBC22"/>
                </a:highlight>
              </a:rPr>
              <a:t>, </a:t>
            </a:r>
            <a:r>
              <a:rPr lang="en-US" dirty="0" err="1">
                <a:solidFill>
                  <a:schemeClr val="dk1"/>
                </a:solidFill>
                <a:highlight>
                  <a:srgbClr val="8DBC22"/>
                </a:highlight>
              </a:rPr>
              <a:t>pertenecientes</a:t>
            </a:r>
            <a:r>
              <a:rPr lang="en-US" dirty="0">
                <a:solidFill>
                  <a:schemeClr val="dk1"/>
                </a:solidFill>
                <a:highlight>
                  <a:srgbClr val="8DBC22"/>
                </a:highlight>
              </a:rPr>
              <a:t> a </a:t>
            </a:r>
            <a:r>
              <a:rPr lang="en-US" dirty="0" err="1">
                <a:solidFill>
                  <a:schemeClr val="dk1"/>
                </a:solidFill>
                <a:highlight>
                  <a:srgbClr val="8DBC22"/>
                </a:highlight>
              </a:rPr>
              <a:t>vigencias</a:t>
            </a:r>
            <a:r>
              <a:rPr lang="en-US" dirty="0">
                <a:solidFill>
                  <a:schemeClr val="dk1"/>
                </a:solidFill>
                <a:highlight>
                  <a:srgbClr val="8DBC22"/>
                </a:highlight>
              </a:rPr>
              <a:t> </a:t>
            </a:r>
            <a:r>
              <a:rPr lang="en-US" dirty="0" err="1">
                <a:solidFill>
                  <a:schemeClr val="dk1"/>
                </a:solidFill>
                <a:highlight>
                  <a:srgbClr val="8DBC22"/>
                </a:highlight>
              </a:rPr>
              <a:t>anteriores</a:t>
            </a:r>
            <a:r>
              <a:rPr lang="en-US" dirty="0">
                <a:solidFill>
                  <a:schemeClr val="dk1"/>
                </a:solidFill>
                <a:highlight>
                  <a:srgbClr val="8DBC22"/>
                </a:highlight>
              </a:rPr>
              <a:t> a 2024</a:t>
            </a:r>
            <a:endParaRPr dirty="0">
              <a:solidFill>
                <a:schemeClr val="dk1"/>
              </a:solidFill>
              <a:highlight>
                <a:srgbClr val="8DBC22"/>
              </a:highlight>
            </a:endParaRPr>
          </a:p>
          <a:p>
            <a:pPr marL="0" lvl="0" indent="0" algn="just" rtl="0">
              <a:spcBef>
                <a:spcPts val="0"/>
              </a:spcBef>
              <a:spcAft>
                <a:spcPts val="0"/>
              </a:spcAft>
              <a:buSzPts val="1100"/>
              <a:buNone/>
            </a:pPr>
            <a:endParaRPr dirty="0">
              <a:solidFill>
                <a:schemeClr val="dk1"/>
              </a:solidFill>
              <a:highlight>
                <a:srgbClr val="8DBC22"/>
              </a:highlight>
            </a:endParaRPr>
          </a:p>
          <a:p>
            <a:pPr marL="0" lvl="0" indent="0" algn="just" rtl="0">
              <a:spcBef>
                <a:spcPts val="0"/>
              </a:spcBef>
              <a:spcAft>
                <a:spcPts val="0"/>
              </a:spcAft>
              <a:buSzPts val="1100"/>
              <a:buNone/>
            </a:pPr>
            <a:r>
              <a:rPr lang="en-US" sz="800" dirty="0">
                <a:solidFill>
                  <a:schemeClr val="dk1"/>
                </a:solidFill>
              </a:rPr>
              <a:t>Es </a:t>
            </a:r>
            <a:r>
              <a:rPr lang="en-US" sz="800" dirty="0" err="1">
                <a:solidFill>
                  <a:schemeClr val="dk1"/>
                </a:solidFill>
              </a:rPr>
              <a:t>necesario</a:t>
            </a:r>
            <a:r>
              <a:rPr lang="en-US" sz="800" dirty="0">
                <a:solidFill>
                  <a:schemeClr val="dk1"/>
                </a:solidFill>
              </a:rPr>
              <a:t> </a:t>
            </a:r>
            <a:r>
              <a:rPr lang="en-US" sz="800" dirty="0" err="1">
                <a:solidFill>
                  <a:schemeClr val="dk1"/>
                </a:solidFill>
              </a:rPr>
              <a:t>replantear</a:t>
            </a:r>
            <a:r>
              <a:rPr lang="en-US" sz="800" dirty="0">
                <a:solidFill>
                  <a:schemeClr val="dk1"/>
                </a:solidFill>
              </a:rPr>
              <a:t> la </a:t>
            </a:r>
            <a:r>
              <a:rPr lang="en-US" sz="800" dirty="0" err="1">
                <a:solidFill>
                  <a:schemeClr val="dk1"/>
                </a:solidFill>
              </a:rPr>
              <a:t>redacción</a:t>
            </a:r>
            <a:r>
              <a:rPr lang="en-US" sz="800" dirty="0">
                <a:solidFill>
                  <a:schemeClr val="dk1"/>
                </a:solidFill>
              </a:rPr>
              <a:t> de la meta para 2024 y 2025,  </a:t>
            </a:r>
            <a:r>
              <a:rPr lang="en-US" sz="800" dirty="0" err="1">
                <a:solidFill>
                  <a:schemeClr val="dk1"/>
                </a:solidFill>
              </a:rPr>
              <a:t>considerando</a:t>
            </a:r>
            <a:r>
              <a:rPr lang="en-US" sz="800" dirty="0">
                <a:solidFill>
                  <a:schemeClr val="dk1"/>
                </a:solidFill>
              </a:rPr>
              <a:t> </a:t>
            </a:r>
            <a:r>
              <a:rPr lang="en-US" sz="800" dirty="0" err="1">
                <a:solidFill>
                  <a:schemeClr val="dk1"/>
                </a:solidFill>
              </a:rPr>
              <a:t>que</a:t>
            </a:r>
            <a:r>
              <a:rPr lang="en-US" sz="800" dirty="0">
                <a:solidFill>
                  <a:schemeClr val="dk1"/>
                </a:solidFill>
              </a:rPr>
              <a:t> la </a:t>
            </a:r>
            <a:r>
              <a:rPr lang="en-US" sz="800" b="1" dirty="0" err="1">
                <a:solidFill>
                  <a:schemeClr val="dk1"/>
                </a:solidFill>
              </a:rPr>
              <a:t>proyección</a:t>
            </a:r>
            <a:r>
              <a:rPr lang="en-US" sz="800" b="1" dirty="0">
                <a:solidFill>
                  <a:schemeClr val="dk1"/>
                </a:solidFill>
              </a:rPr>
              <a:t> </a:t>
            </a:r>
            <a:r>
              <a:rPr lang="en-US" sz="800" b="1" dirty="0" err="1">
                <a:solidFill>
                  <a:schemeClr val="dk1"/>
                </a:solidFill>
              </a:rPr>
              <a:t>establecida</a:t>
            </a:r>
            <a:r>
              <a:rPr lang="en-US" sz="800" b="1" dirty="0">
                <a:solidFill>
                  <a:schemeClr val="dk1"/>
                </a:solidFill>
              </a:rPr>
              <a:t>, para </a:t>
            </a:r>
            <a:r>
              <a:rPr lang="en-US" sz="800" b="1" dirty="0" err="1">
                <a:solidFill>
                  <a:schemeClr val="dk1"/>
                </a:solidFill>
              </a:rPr>
              <a:t>el</a:t>
            </a:r>
            <a:r>
              <a:rPr lang="en-US" sz="800" b="1" dirty="0">
                <a:solidFill>
                  <a:schemeClr val="dk1"/>
                </a:solidFill>
              </a:rPr>
              <a:t> </a:t>
            </a:r>
            <a:r>
              <a:rPr lang="en-US" sz="800" b="1" dirty="0" err="1">
                <a:solidFill>
                  <a:schemeClr val="dk1"/>
                </a:solidFill>
              </a:rPr>
              <a:t>cuatrienio</a:t>
            </a:r>
            <a:r>
              <a:rPr lang="en-US" sz="800" b="1" dirty="0">
                <a:solidFill>
                  <a:schemeClr val="dk1"/>
                </a:solidFill>
              </a:rPr>
              <a:t>:</a:t>
            </a:r>
            <a:endParaRPr sz="800" b="1" dirty="0">
              <a:solidFill>
                <a:schemeClr val="dk1"/>
              </a:solidFill>
            </a:endParaRPr>
          </a:p>
          <a:p>
            <a:pPr marL="0" lvl="0" indent="0" algn="just" rtl="0">
              <a:spcBef>
                <a:spcPts val="0"/>
              </a:spcBef>
              <a:spcAft>
                <a:spcPts val="0"/>
              </a:spcAft>
              <a:buSzPts val="1100"/>
              <a:buNone/>
            </a:pPr>
            <a:endParaRPr sz="800" b="1" dirty="0">
              <a:solidFill>
                <a:schemeClr val="dk1"/>
              </a:solidFill>
            </a:endParaRPr>
          </a:p>
          <a:p>
            <a:pPr marL="0" lvl="0" indent="0" algn="just" rtl="0">
              <a:spcBef>
                <a:spcPts val="0"/>
              </a:spcBef>
              <a:spcAft>
                <a:spcPts val="0"/>
              </a:spcAft>
              <a:buSzPts val="1100"/>
              <a:buNone/>
            </a:pPr>
            <a:r>
              <a:rPr lang="en-US" sz="800" b="1" dirty="0">
                <a:solidFill>
                  <a:schemeClr val="dk1"/>
                </a:solidFill>
              </a:rPr>
              <a:t>1. En la </a:t>
            </a:r>
            <a:r>
              <a:rPr lang="en-US" sz="800" b="1" dirty="0" err="1">
                <a:solidFill>
                  <a:schemeClr val="dk1"/>
                </a:solidFill>
              </a:rPr>
              <a:t>vigencia</a:t>
            </a:r>
            <a:r>
              <a:rPr lang="en-US" sz="800" b="1" dirty="0">
                <a:solidFill>
                  <a:schemeClr val="dk1"/>
                </a:solidFill>
              </a:rPr>
              <a:t> 2025  </a:t>
            </a:r>
            <a:r>
              <a:rPr lang="en-US" sz="800" b="1" dirty="0" err="1">
                <a:solidFill>
                  <a:schemeClr val="dk1"/>
                </a:solidFill>
              </a:rPr>
              <a:t>fue</a:t>
            </a:r>
            <a:r>
              <a:rPr lang="en-US" sz="800" b="1" dirty="0">
                <a:solidFill>
                  <a:schemeClr val="dk1"/>
                </a:solidFill>
              </a:rPr>
              <a:t> </a:t>
            </a:r>
            <a:r>
              <a:rPr lang="en-US" sz="800" b="1" dirty="0" err="1">
                <a:solidFill>
                  <a:schemeClr val="dk1"/>
                </a:solidFill>
              </a:rPr>
              <a:t>superada</a:t>
            </a:r>
            <a:r>
              <a:rPr lang="en-US" sz="800" b="1" dirty="0">
                <a:solidFill>
                  <a:schemeClr val="dk1"/>
                </a:solidFill>
              </a:rPr>
              <a:t> </a:t>
            </a:r>
            <a:r>
              <a:rPr lang="en-US" sz="800" b="1" dirty="0" err="1">
                <a:solidFill>
                  <a:schemeClr val="dk1"/>
                </a:solidFill>
              </a:rPr>
              <a:t>ya</a:t>
            </a:r>
            <a:r>
              <a:rPr lang="en-US" sz="800" b="1" dirty="0">
                <a:solidFill>
                  <a:schemeClr val="dk1"/>
                </a:solidFill>
              </a:rPr>
              <a:t> </a:t>
            </a:r>
            <a:r>
              <a:rPr lang="en-US" sz="800" b="1" dirty="0" err="1">
                <a:solidFill>
                  <a:schemeClr val="dk1"/>
                </a:solidFill>
              </a:rPr>
              <a:t>que</a:t>
            </a:r>
            <a:r>
              <a:rPr lang="en-US" sz="800" b="1" dirty="0">
                <a:solidFill>
                  <a:schemeClr val="dk1"/>
                </a:solidFill>
              </a:rPr>
              <a:t> </a:t>
            </a:r>
            <a:r>
              <a:rPr lang="en-US" sz="800" b="1" dirty="0" err="1">
                <a:solidFill>
                  <a:schemeClr val="dk1"/>
                </a:solidFill>
              </a:rPr>
              <a:t>ingresaron</a:t>
            </a:r>
            <a:r>
              <a:rPr lang="en-US" sz="800" b="1" dirty="0">
                <a:solidFill>
                  <a:schemeClr val="dk1"/>
                </a:solidFill>
              </a:rPr>
              <a:t> 2.463 solicitudes y </a:t>
            </a:r>
            <a:r>
              <a:rPr lang="en-US" sz="800" b="1" dirty="0" err="1">
                <a:solidFill>
                  <a:schemeClr val="dk1"/>
                </a:solidFill>
              </a:rPr>
              <a:t>sólo</a:t>
            </a:r>
            <a:r>
              <a:rPr lang="en-US" sz="800" b="1" dirty="0">
                <a:solidFill>
                  <a:schemeClr val="dk1"/>
                </a:solidFill>
              </a:rPr>
              <a:t> se </a:t>
            </a:r>
            <a:r>
              <a:rPr lang="en-US" sz="800" b="1" dirty="0" err="1">
                <a:solidFill>
                  <a:schemeClr val="dk1"/>
                </a:solidFill>
              </a:rPr>
              <a:t>había</a:t>
            </a:r>
            <a:r>
              <a:rPr lang="en-US" sz="800" b="1" dirty="0">
                <a:solidFill>
                  <a:schemeClr val="dk1"/>
                </a:solidFill>
              </a:rPr>
              <a:t> </a:t>
            </a:r>
            <a:r>
              <a:rPr lang="en-US" sz="800" b="1" dirty="0" err="1">
                <a:solidFill>
                  <a:schemeClr val="dk1"/>
                </a:solidFill>
              </a:rPr>
              <a:t>programado</a:t>
            </a:r>
            <a:r>
              <a:rPr lang="en-US" sz="800" b="1" dirty="0">
                <a:solidFill>
                  <a:schemeClr val="dk1"/>
                </a:solidFill>
              </a:rPr>
              <a:t> 1.050 </a:t>
            </a:r>
            <a:r>
              <a:rPr lang="en-US" sz="800" b="1" dirty="0" err="1">
                <a:solidFill>
                  <a:schemeClr val="dk1"/>
                </a:solidFill>
              </a:rPr>
              <a:t>nuevas</a:t>
            </a:r>
            <a:r>
              <a:rPr lang="en-US" sz="800" b="1" dirty="0">
                <a:solidFill>
                  <a:schemeClr val="dk1"/>
                </a:solidFill>
              </a:rPr>
              <a:t>.</a:t>
            </a:r>
            <a:endParaRPr sz="800" b="1" dirty="0">
              <a:solidFill>
                <a:schemeClr val="dk1"/>
              </a:solidFill>
            </a:endParaRPr>
          </a:p>
          <a:p>
            <a:pPr marL="0" lvl="0" indent="0" algn="just" rtl="0">
              <a:spcBef>
                <a:spcPts val="0"/>
              </a:spcBef>
              <a:spcAft>
                <a:spcPts val="0"/>
              </a:spcAft>
              <a:buSzPts val="1100"/>
              <a:buNone/>
            </a:pPr>
            <a:endParaRPr sz="800" b="1" dirty="0">
              <a:solidFill>
                <a:schemeClr val="dk1"/>
              </a:solidFill>
            </a:endParaRPr>
          </a:p>
          <a:p>
            <a:pPr marL="0" lvl="0" indent="0" algn="just" rtl="0">
              <a:spcBef>
                <a:spcPts val="0"/>
              </a:spcBef>
              <a:spcAft>
                <a:spcPts val="0"/>
              </a:spcAft>
              <a:buSzPts val="1100"/>
              <a:buNone/>
            </a:pPr>
            <a:r>
              <a:rPr lang="en-US" sz="800" b="1" dirty="0">
                <a:solidFill>
                  <a:schemeClr val="dk1"/>
                </a:solidFill>
              </a:rPr>
              <a:t>2, En la </a:t>
            </a:r>
            <a:r>
              <a:rPr lang="en-US" sz="800" b="1" dirty="0" err="1">
                <a:solidFill>
                  <a:schemeClr val="dk1"/>
                </a:solidFill>
              </a:rPr>
              <a:t>vigencia</a:t>
            </a:r>
            <a:r>
              <a:rPr lang="en-US" sz="800" b="1" dirty="0">
                <a:solidFill>
                  <a:schemeClr val="dk1"/>
                </a:solidFill>
              </a:rPr>
              <a:t> 2026, </a:t>
            </a:r>
            <a:r>
              <a:rPr lang="en-US" sz="800" b="1" dirty="0" err="1">
                <a:solidFill>
                  <a:schemeClr val="dk1"/>
                </a:solidFill>
              </a:rPr>
              <a:t>considerando</a:t>
            </a:r>
            <a:r>
              <a:rPr lang="en-US" sz="800" b="1" dirty="0">
                <a:solidFill>
                  <a:schemeClr val="dk1"/>
                </a:solidFill>
              </a:rPr>
              <a:t> </a:t>
            </a:r>
            <a:r>
              <a:rPr lang="en-US" sz="800" b="1" dirty="0" err="1">
                <a:solidFill>
                  <a:schemeClr val="dk1"/>
                </a:solidFill>
              </a:rPr>
              <a:t>el</a:t>
            </a:r>
            <a:r>
              <a:rPr lang="en-US" sz="800" b="1" dirty="0">
                <a:solidFill>
                  <a:schemeClr val="dk1"/>
                </a:solidFill>
              </a:rPr>
              <a:t> </a:t>
            </a:r>
            <a:r>
              <a:rPr lang="en-US" sz="800" b="1" dirty="0" err="1">
                <a:solidFill>
                  <a:schemeClr val="dk1"/>
                </a:solidFill>
              </a:rPr>
              <a:t>período</a:t>
            </a:r>
            <a:r>
              <a:rPr lang="en-US" sz="800" b="1" dirty="0">
                <a:solidFill>
                  <a:schemeClr val="dk1"/>
                </a:solidFill>
              </a:rPr>
              <a:t> electoral también se </a:t>
            </a:r>
            <a:r>
              <a:rPr lang="en-US" sz="800" b="1" dirty="0" err="1">
                <a:solidFill>
                  <a:schemeClr val="dk1"/>
                </a:solidFill>
              </a:rPr>
              <a:t>superará</a:t>
            </a:r>
            <a:r>
              <a:rPr lang="en-US" sz="800" b="1" dirty="0">
                <a:solidFill>
                  <a:schemeClr val="dk1"/>
                </a:solidFill>
              </a:rPr>
              <a:t> la </a:t>
            </a:r>
            <a:r>
              <a:rPr lang="en-US" sz="800" b="1" dirty="0" err="1">
                <a:solidFill>
                  <a:schemeClr val="dk1"/>
                </a:solidFill>
              </a:rPr>
              <a:t>capacidad</a:t>
            </a:r>
            <a:r>
              <a:rPr lang="en-US" sz="800" b="1" dirty="0">
                <a:solidFill>
                  <a:schemeClr val="dk1"/>
                </a:solidFill>
              </a:rPr>
              <a:t> de las 1.050 solicitudes </a:t>
            </a:r>
            <a:r>
              <a:rPr lang="en-US" sz="800" b="1" dirty="0" err="1">
                <a:solidFill>
                  <a:schemeClr val="dk1"/>
                </a:solidFill>
              </a:rPr>
              <a:t>programadas</a:t>
            </a:r>
            <a:r>
              <a:rPr lang="en-US" sz="800" b="1" dirty="0">
                <a:solidFill>
                  <a:schemeClr val="dk1"/>
                </a:solidFill>
              </a:rPr>
              <a:t>.</a:t>
            </a:r>
            <a:endParaRPr sz="800" b="1" dirty="0">
              <a:solidFill>
                <a:schemeClr val="dk1"/>
              </a:solidFill>
            </a:endParaRPr>
          </a:p>
          <a:p>
            <a:pPr marL="0" lvl="0" indent="0" algn="just" rtl="0">
              <a:spcBef>
                <a:spcPts val="0"/>
              </a:spcBef>
              <a:spcAft>
                <a:spcPts val="0"/>
              </a:spcAft>
              <a:buSzPts val="1100"/>
              <a:buNone/>
            </a:pPr>
            <a:endParaRPr sz="800" b="1" dirty="0">
              <a:solidFill>
                <a:schemeClr val="dk1"/>
              </a:solidFill>
            </a:endParaRPr>
          </a:p>
          <a:p>
            <a:pPr marL="0" lvl="0" indent="0" algn="just" rtl="0">
              <a:spcBef>
                <a:spcPts val="0"/>
              </a:spcBef>
              <a:spcAft>
                <a:spcPts val="0"/>
              </a:spcAft>
              <a:buSzPts val="1100"/>
              <a:buNone/>
            </a:pPr>
            <a:r>
              <a:rPr lang="en-US" sz="800" b="1" dirty="0">
                <a:solidFill>
                  <a:schemeClr val="dk1"/>
                </a:solidFill>
              </a:rPr>
              <a:t>3. La </a:t>
            </a:r>
            <a:r>
              <a:rPr lang="en-US" sz="800" b="1" dirty="0" err="1">
                <a:solidFill>
                  <a:schemeClr val="dk1"/>
                </a:solidFill>
              </a:rPr>
              <a:t>contratación</a:t>
            </a:r>
            <a:r>
              <a:rPr lang="en-US" sz="800" b="1" dirty="0">
                <a:solidFill>
                  <a:schemeClr val="dk1"/>
                </a:solidFill>
              </a:rPr>
              <a:t> </a:t>
            </a:r>
            <a:r>
              <a:rPr lang="en-US" sz="800" b="1" dirty="0" err="1">
                <a:solidFill>
                  <a:schemeClr val="dk1"/>
                </a:solidFill>
              </a:rPr>
              <a:t>prevista</a:t>
            </a:r>
            <a:r>
              <a:rPr lang="en-US" sz="800" b="1" dirty="0">
                <a:solidFill>
                  <a:schemeClr val="dk1"/>
                </a:solidFill>
              </a:rPr>
              <a:t> </a:t>
            </a:r>
            <a:r>
              <a:rPr lang="en-US" sz="800" b="1" dirty="0" err="1">
                <a:solidFill>
                  <a:schemeClr val="dk1"/>
                </a:solidFill>
              </a:rPr>
              <a:t>en</a:t>
            </a:r>
            <a:r>
              <a:rPr lang="en-US" sz="800" b="1" dirty="0">
                <a:solidFill>
                  <a:schemeClr val="dk1"/>
                </a:solidFill>
              </a:rPr>
              <a:t> 2026, para </a:t>
            </a:r>
            <a:r>
              <a:rPr lang="en-US" sz="800" b="1" dirty="0" err="1">
                <a:solidFill>
                  <a:schemeClr val="dk1"/>
                </a:solidFill>
              </a:rPr>
              <a:t>apoyar</a:t>
            </a:r>
            <a:r>
              <a:rPr lang="en-US" sz="800" b="1" dirty="0">
                <a:solidFill>
                  <a:schemeClr val="dk1"/>
                </a:solidFill>
              </a:rPr>
              <a:t> la </a:t>
            </a:r>
            <a:r>
              <a:rPr lang="en-US" sz="800" b="1" dirty="0" err="1">
                <a:solidFill>
                  <a:schemeClr val="dk1"/>
                </a:solidFill>
              </a:rPr>
              <a:t>atención</a:t>
            </a:r>
            <a:r>
              <a:rPr lang="en-US" sz="800" b="1" dirty="0">
                <a:solidFill>
                  <a:schemeClr val="dk1"/>
                </a:solidFill>
              </a:rPr>
              <a:t> de las solicitudes, </a:t>
            </a:r>
            <a:r>
              <a:rPr lang="en-US" sz="800" b="1" dirty="0" err="1">
                <a:solidFill>
                  <a:schemeClr val="dk1"/>
                </a:solidFill>
              </a:rPr>
              <a:t>por</a:t>
            </a:r>
            <a:r>
              <a:rPr lang="en-US" sz="800" b="1" dirty="0">
                <a:solidFill>
                  <a:schemeClr val="dk1"/>
                </a:solidFill>
              </a:rPr>
              <a:t> </a:t>
            </a:r>
            <a:r>
              <a:rPr lang="en-US" sz="800" b="1" dirty="0" err="1">
                <a:solidFill>
                  <a:schemeClr val="dk1"/>
                </a:solidFill>
              </a:rPr>
              <a:t>disponibilidad</a:t>
            </a:r>
            <a:r>
              <a:rPr lang="en-US" sz="800" b="1" dirty="0">
                <a:solidFill>
                  <a:schemeClr val="dk1"/>
                </a:solidFill>
              </a:rPr>
              <a:t> de </a:t>
            </a:r>
            <a:r>
              <a:rPr lang="en-US" sz="800" b="1" dirty="0" err="1">
                <a:solidFill>
                  <a:schemeClr val="dk1"/>
                </a:solidFill>
              </a:rPr>
              <a:t>recursos</a:t>
            </a:r>
            <a:r>
              <a:rPr lang="en-US" sz="800" b="1" dirty="0">
                <a:solidFill>
                  <a:schemeClr val="dk1"/>
                </a:solidFill>
              </a:rPr>
              <a:t> No se </a:t>
            </a:r>
            <a:r>
              <a:rPr lang="en-US" sz="800" b="1" dirty="0" err="1">
                <a:solidFill>
                  <a:schemeClr val="dk1"/>
                </a:solidFill>
              </a:rPr>
              <a:t>realizó</a:t>
            </a:r>
            <a:r>
              <a:rPr lang="en-US" sz="800" b="1" dirty="0">
                <a:solidFill>
                  <a:schemeClr val="dk1"/>
                </a:solidFill>
              </a:rPr>
              <a:t>, lo </a:t>
            </a:r>
            <a:r>
              <a:rPr lang="en-US" sz="800" b="1" dirty="0" err="1">
                <a:solidFill>
                  <a:schemeClr val="dk1"/>
                </a:solidFill>
              </a:rPr>
              <a:t>que</a:t>
            </a:r>
            <a:r>
              <a:rPr lang="en-US" sz="800" b="1" dirty="0">
                <a:solidFill>
                  <a:schemeClr val="dk1"/>
                </a:solidFill>
              </a:rPr>
              <a:t> </a:t>
            </a:r>
            <a:r>
              <a:rPr lang="en-US" sz="800" b="1" dirty="0" err="1">
                <a:solidFill>
                  <a:schemeClr val="dk1"/>
                </a:solidFill>
              </a:rPr>
              <a:t>impacta</a:t>
            </a:r>
            <a:r>
              <a:rPr lang="en-US" sz="800" b="1" dirty="0">
                <a:solidFill>
                  <a:schemeClr val="dk1"/>
                </a:solidFill>
              </a:rPr>
              <a:t> la </a:t>
            </a:r>
            <a:r>
              <a:rPr lang="en-US" sz="800" b="1" dirty="0" err="1">
                <a:solidFill>
                  <a:schemeClr val="dk1"/>
                </a:solidFill>
              </a:rPr>
              <a:t>capacidad</a:t>
            </a:r>
            <a:r>
              <a:rPr lang="en-US" sz="800" b="1" dirty="0">
                <a:solidFill>
                  <a:schemeClr val="dk1"/>
                </a:solidFill>
              </a:rPr>
              <a:t> de </a:t>
            </a:r>
            <a:r>
              <a:rPr lang="en-US" sz="800" b="1" dirty="0" err="1">
                <a:solidFill>
                  <a:schemeClr val="dk1"/>
                </a:solidFill>
              </a:rPr>
              <a:t>atención</a:t>
            </a:r>
            <a:r>
              <a:rPr lang="en-US" sz="800" b="1" dirty="0">
                <a:solidFill>
                  <a:schemeClr val="dk1"/>
                </a:solidFill>
              </a:rPr>
              <a:t>.</a:t>
            </a:r>
            <a:endParaRPr sz="800" b="1" dirty="0">
              <a:solidFill>
                <a:schemeClr val="dk1"/>
              </a:solidFill>
            </a:endParaRPr>
          </a:p>
          <a:p>
            <a:pPr marL="0" lvl="0" indent="0" algn="just" rtl="0">
              <a:spcBef>
                <a:spcPts val="0"/>
              </a:spcBef>
              <a:spcAft>
                <a:spcPts val="0"/>
              </a:spcAft>
              <a:buSzPts val="1100"/>
              <a:buNone/>
            </a:pPr>
            <a:endParaRPr sz="800" b="1" dirty="0">
              <a:solidFill>
                <a:schemeClr val="dk1"/>
              </a:solidFill>
            </a:endParaRPr>
          </a:p>
          <a:p>
            <a:pPr marL="0" lvl="0" indent="0" algn="just" rtl="0">
              <a:spcBef>
                <a:spcPts val="0"/>
              </a:spcBef>
              <a:spcAft>
                <a:spcPts val="0"/>
              </a:spcAft>
              <a:buSzPts val="1100"/>
              <a:buNone/>
            </a:pPr>
            <a:endParaRPr sz="800" b="1" dirty="0">
              <a:solidFill>
                <a:schemeClr val="dk1"/>
              </a:solidFill>
            </a:endParaRPr>
          </a:p>
          <a:p>
            <a:pPr marL="0" lvl="0" indent="0" algn="just" rtl="0">
              <a:spcBef>
                <a:spcPts val="0"/>
              </a:spcBef>
              <a:spcAft>
                <a:spcPts val="0"/>
              </a:spcAft>
              <a:buSzPts val="1100"/>
              <a:buNone/>
            </a:pPr>
            <a:r>
              <a:rPr lang="en-US" dirty="0" err="1">
                <a:solidFill>
                  <a:schemeClr val="dk1"/>
                </a:solidFill>
                <a:highlight>
                  <a:srgbClr val="8DBC22"/>
                </a:highlight>
              </a:rPr>
              <a:t>indicador</a:t>
            </a:r>
            <a:r>
              <a:rPr lang="en-US" dirty="0">
                <a:solidFill>
                  <a:schemeClr val="dk1"/>
                </a:solidFill>
                <a:highlight>
                  <a:srgbClr val="8DBC22"/>
                </a:highlight>
              </a:rPr>
              <a:t>: </a:t>
            </a:r>
            <a:r>
              <a:rPr lang="en-US" sz="800" b="1" dirty="0" err="1">
                <a:solidFill>
                  <a:schemeClr val="dk1"/>
                </a:solidFill>
              </a:rPr>
              <a:t>Número</a:t>
            </a:r>
            <a:r>
              <a:rPr lang="en-US" sz="800" b="1" dirty="0">
                <a:solidFill>
                  <a:schemeClr val="dk1"/>
                </a:solidFill>
              </a:rPr>
              <a:t> de </a:t>
            </a:r>
            <a:r>
              <a:rPr lang="en-US" sz="800" b="1" dirty="0" err="1">
                <a:solidFill>
                  <a:schemeClr val="dk1"/>
                </a:solidFill>
              </a:rPr>
              <a:t>trámites</a:t>
            </a:r>
            <a:r>
              <a:rPr lang="en-US" sz="800" b="1" dirty="0">
                <a:solidFill>
                  <a:schemeClr val="dk1"/>
                </a:solidFill>
              </a:rPr>
              <a:t> de </a:t>
            </a:r>
            <a:r>
              <a:rPr lang="en-US" sz="800" b="1" dirty="0" err="1">
                <a:solidFill>
                  <a:schemeClr val="dk1"/>
                </a:solidFill>
              </a:rPr>
              <a:t>evaluación</a:t>
            </a:r>
            <a:r>
              <a:rPr lang="en-US" sz="800" b="1" dirty="0">
                <a:solidFill>
                  <a:schemeClr val="dk1"/>
                </a:solidFill>
              </a:rPr>
              <a:t> a </a:t>
            </a:r>
            <a:r>
              <a:rPr lang="en-US" sz="800" b="1" dirty="0" err="1">
                <a:solidFill>
                  <a:schemeClr val="dk1"/>
                </a:solidFill>
              </a:rPr>
              <a:t>fuentes</a:t>
            </a:r>
            <a:r>
              <a:rPr lang="en-US" sz="800" b="1" dirty="0">
                <a:solidFill>
                  <a:schemeClr val="dk1"/>
                </a:solidFill>
              </a:rPr>
              <a:t> </a:t>
            </a:r>
            <a:r>
              <a:rPr lang="en-US" sz="800" b="1" dirty="0" err="1">
                <a:solidFill>
                  <a:schemeClr val="dk1"/>
                </a:solidFill>
              </a:rPr>
              <a:t>fijas</a:t>
            </a:r>
            <a:r>
              <a:rPr lang="en-US" sz="800" b="1" dirty="0">
                <a:solidFill>
                  <a:schemeClr val="dk1"/>
                </a:solidFill>
              </a:rPr>
              <a:t> y </a:t>
            </a:r>
            <a:r>
              <a:rPr lang="en-US" sz="800" b="1" dirty="0" err="1">
                <a:solidFill>
                  <a:schemeClr val="dk1"/>
                </a:solidFill>
              </a:rPr>
              <a:t>móviles</a:t>
            </a:r>
            <a:r>
              <a:rPr lang="en-US" sz="800" b="1" dirty="0">
                <a:solidFill>
                  <a:schemeClr val="dk1"/>
                </a:solidFill>
              </a:rPr>
              <a:t> resueltos </a:t>
            </a:r>
            <a:r>
              <a:rPr lang="en-US" sz="800" b="1" dirty="0" err="1">
                <a:solidFill>
                  <a:schemeClr val="dk1"/>
                </a:solidFill>
              </a:rPr>
              <a:t>anteriores</a:t>
            </a:r>
            <a:r>
              <a:rPr lang="en-US" sz="800" b="1" dirty="0">
                <a:solidFill>
                  <a:schemeClr val="dk1"/>
                </a:solidFill>
              </a:rPr>
              <a:t> a 2024 y </a:t>
            </a:r>
            <a:r>
              <a:rPr lang="en-US" sz="800" dirty="0">
                <a:solidFill>
                  <a:schemeClr val="dk1"/>
                </a:solidFill>
              </a:rPr>
              <a:t>solicitudes </a:t>
            </a:r>
            <a:r>
              <a:rPr lang="en-US" sz="800" dirty="0" err="1">
                <a:solidFill>
                  <a:schemeClr val="dk1"/>
                </a:solidFill>
              </a:rPr>
              <a:t>vigencias</a:t>
            </a:r>
            <a:r>
              <a:rPr lang="en-US" sz="800" dirty="0">
                <a:solidFill>
                  <a:schemeClr val="dk1"/>
                </a:solidFill>
              </a:rPr>
              <a:t>  2025 - 2027</a:t>
            </a:r>
            <a:endParaRPr sz="800" dirty="0">
              <a:solidFill>
                <a:schemeClr val="dk1"/>
              </a:solidFill>
            </a:endParaRPr>
          </a:p>
          <a:p>
            <a:pPr marL="0" lvl="0" indent="0" algn="just" rtl="0">
              <a:spcBef>
                <a:spcPts val="0"/>
              </a:spcBef>
              <a:spcAft>
                <a:spcPts val="0"/>
              </a:spcAft>
              <a:buSzPts val="1100"/>
              <a:buNone/>
            </a:pPr>
            <a:r>
              <a:rPr lang="en-US" sz="800" b="1" dirty="0">
                <a:solidFill>
                  <a:schemeClr val="dk1"/>
                </a:solidFill>
              </a:rPr>
              <a:t>2024 35, 2025: 41, 2026 60 2027 45 total 181</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Permiso</a:t>
            </a:r>
            <a:r>
              <a:rPr lang="en-US" sz="800" dirty="0">
                <a:solidFill>
                  <a:schemeClr val="dk1"/>
                </a:solidFill>
              </a:rPr>
              <a:t> </a:t>
            </a:r>
            <a:r>
              <a:rPr lang="en-US" sz="800" dirty="0" err="1">
                <a:solidFill>
                  <a:schemeClr val="dk1"/>
                </a:solidFill>
              </a:rPr>
              <a:t>emisión</a:t>
            </a:r>
            <a:r>
              <a:rPr lang="en-US" sz="800" dirty="0">
                <a:solidFill>
                  <a:schemeClr val="dk1"/>
                </a:solidFill>
              </a:rPr>
              <a:t> </a:t>
            </a:r>
            <a:r>
              <a:rPr lang="en-US" sz="800" dirty="0" err="1">
                <a:solidFill>
                  <a:schemeClr val="dk1"/>
                </a:solidFill>
              </a:rPr>
              <a:t>atmosférica</a:t>
            </a:r>
            <a:r>
              <a:rPr lang="en-US" sz="800" dirty="0">
                <a:solidFill>
                  <a:schemeClr val="dk1"/>
                </a:solidFill>
              </a:rPr>
              <a:t> </a:t>
            </a:r>
            <a:r>
              <a:rPr lang="en-US" sz="800" dirty="0" err="1">
                <a:solidFill>
                  <a:schemeClr val="dk1"/>
                </a:solidFill>
              </a:rPr>
              <a:t>fuentes</a:t>
            </a:r>
            <a:r>
              <a:rPr lang="en-US" sz="800" dirty="0">
                <a:solidFill>
                  <a:schemeClr val="dk1"/>
                </a:solidFill>
              </a:rPr>
              <a:t> </a:t>
            </a:r>
            <a:r>
              <a:rPr lang="en-US" sz="800" dirty="0" err="1">
                <a:solidFill>
                  <a:schemeClr val="dk1"/>
                </a:solidFill>
              </a:rPr>
              <a:t>fijas</a:t>
            </a:r>
            <a:r>
              <a:rPr lang="en-US" sz="800" dirty="0">
                <a:solidFill>
                  <a:schemeClr val="dk1"/>
                </a:solidFill>
              </a:rPr>
              <a:t>: </a:t>
            </a:r>
            <a:r>
              <a:rPr lang="en-US" sz="800" b="1" dirty="0">
                <a:solidFill>
                  <a:schemeClr val="dk1"/>
                </a:solidFill>
              </a:rPr>
              <a:t>12</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Autorregulación</a:t>
            </a:r>
            <a:r>
              <a:rPr lang="en-US" sz="800" dirty="0">
                <a:solidFill>
                  <a:schemeClr val="dk1"/>
                </a:solidFill>
              </a:rPr>
              <a:t> </a:t>
            </a:r>
            <a:r>
              <a:rPr lang="en-US" sz="800" dirty="0" err="1">
                <a:solidFill>
                  <a:schemeClr val="dk1"/>
                </a:solidFill>
              </a:rPr>
              <a:t>ambiental</a:t>
            </a:r>
            <a:r>
              <a:rPr lang="en-US" sz="800" dirty="0">
                <a:solidFill>
                  <a:schemeClr val="dk1"/>
                </a:solidFill>
              </a:rPr>
              <a:t> </a:t>
            </a:r>
            <a:r>
              <a:rPr lang="en-US" sz="800" dirty="0" err="1">
                <a:solidFill>
                  <a:schemeClr val="dk1"/>
                </a:solidFill>
              </a:rPr>
              <a:t>fuentes</a:t>
            </a:r>
            <a:r>
              <a:rPr lang="en-US" sz="800" dirty="0">
                <a:solidFill>
                  <a:schemeClr val="dk1"/>
                </a:solidFill>
              </a:rPr>
              <a:t> </a:t>
            </a:r>
            <a:r>
              <a:rPr lang="en-US" sz="800" dirty="0" err="1">
                <a:solidFill>
                  <a:schemeClr val="dk1"/>
                </a:solidFill>
              </a:rPr>
              <a:t>móviles</a:t>
            </a:r>
            <a:r>
              <a:rPr lang="en-US" sz="800" dirty="0">
                <a:solidFill>
                  <a:schemeClr val="dk1"/>
                </a:solidFill>
              </a:rPr>
              <a:t>: </a:t>
            </a:r>
            <a:r>
              <a:rPr lang="en-US" sz="800" b="1" dirty="0">
                <a:solidFill>
                  <a:schemeClr val="dk1"/>
                </a:solidFill>
              </a:rPr>
              <a:t>19</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Certificación</a:t>
            </a:r>
            <a:r>
              <a:rPr lang="en-US" sz="800" dirty="0">
                <a:solidFill>
                  <a:schemeClr val="dk1"/>
                </a:solidFill>
              </a:rPr>
              <a:t> Ambiental para </a:t>
            </a:r>
            <a:r>
              <a:rPr lang="en-US" sz="800" dirty="0" err="1">
                <a:solidFill>
                  <a:schemeClr val="dk1"/>
                </a:solidFill>
              </a:rPr>
              <a:t>habilitar</a:t>
            </a:r>
            <a:r>
              <a:rPr lang="en-US" sz="800" dirty="0">
                <a:solidFill>
                  <a:schemeClr val="dk1"/>
                </a:solidFill>
              </a:rPr>
              <a:t> CDA: </a:t>
            </a:r>
            <a:r>
              <a:rPr lang="en-US" sz="800" b="1" dirty="0">
                <a:solidFill>
                  <a:schemeClr val="dk1"/>
                </a:solidFill>
              </a:rPr>
              <a:t>4</a:t>
            </a:r>
            <a:endParaRPr sz="800" dirty="0">
              <a:solidFill>
                <a:schemeClr val="dk1"/>
              </a:solidFill>
            </a:endParaRPr>
          </a:p>
          <a:p>
            <a:pPr marL="0" lvl="0" indent="0" algn="just" rtl="0">
              <a:spcBef>
                <a:spcPts val="0"/>
              </a:spcBef>
              <a:spcAft>
                <a:spcPts val="0"/>
              </a:spcAft>
              <a:buSzPts val="1100"/>
              <a:buNone/>
            </a:pPr>
            <a:endParaRPr sz="800" dirty="0">
              <a:solidFill>
                <a:schemeClr val="dk1"/>
              </a:solidFill>
            </a:endParaRPr>
          </a:p>
          <a:p>
            <a:pPr marL="0" lvl="0" indent="0" algn="just" rtl="0">
              <a:spcBef>
                <a:spcPts val="0"/>
              </a:spcBef>
              <a:spcAft>
                <a:spcPts val="0"/>
              </a:spcAft>
              <a:buSzPts val="1100"/>
              <a:buNone/>
            </a:pPr>
            <a:endParaRPr sz="800" dirty="0">
              <a:solidFill>
                <a:schemeClr val="dk1"/>
              </a:solidFill>
            </a:endParaRPr>
          </a:p>
          <a:p>
            <a:pPr marL="0" lvl="0" indent="0" algn="just" rtl="0">
              <a:spcBef>
                <a:spcPts val="0"/>
              </a:spcBef>
              <a:spcAft>
                <a:spcPts val="0"/>
              </a:spcAft>
              <a:buSzPts val="1100"/>
              <a:buNone/>
            </a:pPr>
            <a:r>
              <a:rPr lang="en-US" sz="800" b="1" dirty="0" err="1">
                <a:solidFill>
                  <a:schemeClr val="dk1"/>
                </a:solidFill>
              </a:rPr>
              <a:t>Indicador</a:t>
            </a:r>
            <a:r>
              <a:rPr lang="en-US" sz="800" b="1" dirty="0">
                <a:solidFill>
                  <a:schemeClr val="dk1"/>
                </a:solidFill>
              </a:rPr>
              <a:t>: </a:t>
            </a:r>
            <a:r>
              <a:rPr lang="en-US" sz="800" b="1" dirty="0" err="1">
                <a:solidFill>
                  <a:schemeClr val="dk1"/>
                </a:solidFill>
              </a:rPr>
              <a:t>Número</a:t>
            </a:r>
            <a:r>
              <a:rPr lang="en-US" sz="800" b="1" dirty="0">
                <a:solidFill>
                  <a:schemeClr val="dk1"/>
                </a:solidFill>
              </a:rPr>
              <a:t> de </a:t>
            </a:r>
            <a:r>
              <a:rPr lang="en-US" sz="800" b="1" dirty="0" err="1">
                <a:solidFill>
                  <a:schemeClr val="dk1"/>
                </a:solidFill>
              </a:rPr>
              <a:t>trámites</a:t>
            </a:r>
            <a:r>
              <a:rPr lang="en-US" sz="800" b="1" dirty="0">
                <a:solidFill>
                  <a:schemeClr val="dk1"/>
                </a:solidFill>
              </a:rPr>
              <a:t> de </a:t>
            </a:r>
            <a:r>
              <a:rPr lang="en-US" sz="800" b="1" dirty="0" err="1">
                <a:solidFill>
                  <a:schemeClr val="dk1"/>
                </a:solidFill>
              </a:rPr>
              <a:t>seguimiento</a:t>
            </a:r>
            <a:r>
              <a:rPr lang="en-US" sz="800" b="1" dirty="0">
                <a:solidFill>
                  <a:schemeClr val="dk1"/>
                </a:solidFill>
              </a:rPr>
              <a:t> a </a:t>
            </a:r>
            <a:r>
              <a:rPr lang="en-US" sz="800" b="1" dirty="0" err="1">
                <a:solidFill>
                  <a:schemeClr val="dk1"/>
                </a:solidFill>
              </a:rPr>
              <a:t>fuentes</a:t>
            </a:r>
            <a:r>
              <a:rPr lang="en-US" sz="800" b="1" dirty="0">
                <a:solidFill>
                  <a:schemeClr val="dk1"/>
                </a:solidFill>
              </a:rPr>
              <a:t> </a:t>
            </a:r>
            <a:r>
              <a:rPr lang="en-US" sz="800" b="1" dirty="0" err="1">
                <a:solidFill>
                  <a:schemeClr val="dk1"/>
                </a:solidFill>
              </a:rPr>
              <a:t>fijas</a:t>
            </a:r>
            <a:r>
              <a:rPr lang="en-US" sz="800" b="1" dirty="0">
                <a:solidFill>
                  <a:schemeClr val="dk1"/>
                </a:solidFill>
              </a:rPr>
              <a:t> y </a:t>
            </a:r>
            <a:r>
              <a:rPr lang="en-US" sz="800" b="1" dirty="0" err="1">
                <a:solidFill>
                  <a:schemeClr val="dk1"/>
                </a:solidFill>
              </a:rPr>
              <a:t>móviles</a:t>
            </a:r>
            <a:r>
              <a:rPr lang="en-US" sz="800" b="1" dirty="0">
                <a:solidFill>
                  <a:schemeClr val="dk1"/>
                </a:solidFill>
              </a:rPr>
              <a:t> resueltos </a:t>
            </a:r>
            <a:r>
              <a:rPr lang="en-US" sz="800" b="1" dirty="0" err="1">
                <a:solidFill>
                  <a:schemeClr val="dk1"/>
                </a:solidFill>
              </a:rPr>
              <a:t>anteriores</a:t>
            </a:r>
            <a:r>
              <a:rPr lang="en-US" sz="800" b="1" dirty="0">
                <a:solidFill>
                  <a:schemeClr val="dk1"/>
                </a:solidFill>
              </a:rPr>
              <a:t> a 2024 y </a:t>
            </a:r>
            <a:r>
              <a:rPr lang="en-US" sz="800" dirty="0">
                <a:solidFill>
                  <a:schemeClr val="dk1"/>
                </a:solidFill>
              </a:rPr>
              <a:t>solicitudes </a:t>
            </a:r>
            <a:r>
              <a:rPr lang="en-US" sz="800" dirty="0" err="1">
                <a:solidFill>
                  <a:schemeClr val="dk1"/>
                </a:solidFill>
              </a:rPr>
              <a:t>vigencias</a:t>
            </a:r>
            <a:r>
              <a:rPr lang="en-US" sz="800" dirty="0">
                <a:solidFill>
                  <a:schemeClr val="dk1"/>
                </a:solidFill>
              </a:rPr>
              <a:t>  2025 - 2027</a:t>
            </a:r>
            <a:endParaRPr sz="800" dirty="0">
              <a:solidFill>
                <a:schemeClr val="dk1"/>
              </a:solidFill>
            </a:endParaRPr>
          </a:p>
          <a:p>
            <a:pPr marL="0" lvl="0" indent="0" algn="just" rtl="0">
              <a:spcBef>
                <a:spcPts val="0"/>
              </a:spcBef>
              <a:spcAft>
                <a:spcPts val="0"/>
              </a:spcAft>
              <a:buSzPts val="1100"/>
              <a:buNone/>
            </a:pPr>
            <a:r>
              <a:rPr lang="en-US" sz="800" b="1" dirty="0">
                <a:solidFill>
                  <a:schemeClr val="dk1"/>
                </a:solidFill>
              </a:rPr>
              <a:t>2024 45, 2025 13, 2026 85 y 2027 85 total 228</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Permiso</a:t>
            </a:r>
            <a:r>
              <a:rPr lang="en-US" sz="800" dirty="0">
                <a:solidFill>
                  <a:schemeClr val="dk1"/>
                </a:solidFill>
              </a:rPr>
              <a:t> </a:t>
            </a:r>
            <a:r>
              <a:rPr lang="en-US" sz="800" dirty="0" err="1">
                <a:solidFill>
                  <a:schemeClr val="dk1"/>
                </a:solidFill>
              </a:rPr>
              <a:t>emisión</a:t>
            </a:r>
            <a:r>
              <a:rPr lang="en-US" sz="800" dirty="0">
                <a:solidFill>
                  <a:schemeClr val="dk1"/>
                </a:solidFill>
              </a:rPr>
              <a:t> </a:t>
            </a:r>
            <a:r>
              <a:rPr lang="en-US" sz="800" dirty="0" err="1">
                <a:solidFill>
                  <a:schemeClr val="dk1"/>
                </a:solidFill>
              </a:rPr>
              <a:t>atmosférica</a:t>
            </a:r>
            <a:r>
              <a:rPr lang="en-US" sz="800" dirty="0">
                <a:solidFill>
                  <a:schemeClr val="dk1"/>
                </a:solidFill>
              </a:rPr>
              <a:t> </a:t>
            </a:r>
            <a:r>
              <a:rPr lang="en-US" sz="800" dirty="0" err="1">
                <a:solidFill>
                  <a:schemeClr val="dk1"/>
                </a:solidFill>
              </a:rPr>
              <a:t>fuentes</a:t>
            </a:r>
            <a:r>
              <a:rPr lang="en-US" sz="800" dirty="0">
                <a:solidFill>
                  <a:schemeClr val="dk1"/>
                </a:solidFill>
              </a:rPr>
              <a:t> </a:t>
            </a:r>
            <a:r>
              <a:rPr lang="en-US" sz="800" dirty="0" err="1">
                <a:solidFill>
                  <a:schemeClr val="dk1"/>
                </a:solidFill>
              </a:rPr>
              <a:t>fijas</a:t>
            </a:r>
            <a:r>
              <a:rPr lang="en-US" sz="800" dirty="0">
                <a:solidFill>
                  <a:schemeClr val="dk1"/>
                </a:solidFill>
              </a:rPr>
              <a:t>: </a:t>
            </a:r>
            <a:r>
              <a:rPr lang="en-US" sz="800" b="1" dirty="0">
                <a:solidFill>
                  <a:schemeClr val="dk1"/>
                </a:solidFill>
              </a:rPr>
              <a:t>0</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Autorregulación</a:t>
            </a:r>
            <a:r>
              <a:rPr lang="en-US" sz="800" dirty="0">
                <a:solidFill>
                  <a:schemeClr val="dk1"/>
                </a:solidFill>
              </a:rPr>
              <a:t> </a:t>
            </a:r>
            <a:r>
              <a:rPr lang="en-US" sz="800" dirty="0" err="1">
                <a:solidFill>
                  <a:schemeClr val="dk1"/>
                </a:solidFill>
              </a:rPr>
              <a:t>ambiental</a:t>
            </a:r>
            <a:r>
              <a:rPr lang="en-US" sz="800" dirty="0">
                <a:solidFill>
                  <a:schemeClr val="dk1"/>
                </a:solidFill>
              </a:rPr>
              <a:t> </a:t>
            </a:r>
            <a:r>
              <a:rPr lang="en-US" sz="800" dirty="0" err="1">
                <a:solidFill>
                  <a:schemeClr val="dk1"/>
                </a:solidFill>
              </a:rPr>
              <a:t>fuentes</a:t>
            </a:r>
            <a:r>
              <a:rPr lang="en-US" sz="800" dirty="0">
                <a:solidFill>
                  <a:schemeClr val="dk1"/>
                </a:solidFill>
              </a:rPr>
              <a:t> </a:t>
            </a:r>
            <a:r>
              <a:rPr lang="en-US" sz="800" dirty="0" err="1">
                <a:solidFill>
                  <a:schemeClr val="dk1"/>
                </a:solidFill>
              </a:rPr>
              <a:t>móviles</a:t>
            </a:r>
            <a:r>
              <a:rPr lang="en-US" sz="800" dirty="0">
                <a:solidFill>
                  <a:schemeClr val="dk1"/>
                </a:solidFill>
              </a:rPr>
              <a:t>: </a:t>
            </a:r>
            <a:r>
              <a:rPr lang="en-US" sz="800" b="1" dirty="0">
                <a:solidFill>
                  <a:schemeClr val="dk1"/>
                </a:solidFill>
              </a:rPr>
              <a:t>1</a:t>
            </a:r>
            <a:endParaRPr sz="800" b="1" dirty="0">
              <a:solidFill>
                <a:schemeClr val="dk1"/>
              </a:solidFill>
            </a:endParaRPr>
          </a:p>
          <a:p>
            <a:pPr marL="0" lvl="0" indent="0" algn="just" rtl="0">
              <a:spcBef>
                <a:spcPts val="0"/>
              </a:spcBef>
              <a:spcAft>
                <a:spcPts val="0"/>
              </a:spcAft>
              <a:buSzPts val="1100"/>
              <a:buNone/>
            </a:pPr>
            <a:r>
              <a:rPr lang="en-US" sz="800" dirty="0" err="1">
                <a:solidFill>
                  <a:schemeClr val="dk1"/>
                </a:solidFill>
              </a:rPr>
              <a:t>Certificación</a:t>
            </a:r>
            <a:r>
              <a:rPr lang="en-US" sz="800" dirty="0">
                <a:solidFill>
                  <a:schemeClr val="dk1"/>
                </a:solidFill>
              </a:rPr>
              <a:t> Ambiental para </a:t>
            </a:r>
            <a:r>
              <a:rPr lang="en-US" sz="800" dirty="0" err="1">
                <a:solidFill>
                  <a:schemeClr val="dk1"/>
                </a:solidFill>
              </a:rPr>
              <a:t>habilitar</a:t>
            </a:r>
            <a:r>
              <a:rPr lang="en-US" sz="800" dirty="0">
                <a:solidFill>
                  <a:schemeClr val="dk1"/>
                </a:solidFill>
              </a:rPr>
              <a:t> CDA: </a:t>
            </a:r>
            <a:r>
              <a:rPr lang="en-US" sz="800" b="1" dirty="0">
                <a:solidFill>
                  <a:schemeClr val="dk1"/>
                </a:solidFill>
              </a:rPr>
              <a:t>44</a:t>
            </a:r>
            <a:endParaRPr sz="800" dirty="0">
              <a:solidFill>
                <a:schemeClr val="dk1"/>
              </a:solidFill>
            </a:endParaRPr>
          </a:p>
          <a:p>
            <a:pPr marL="0" lvl="0" indent="0" algn="just" rtl="0">
              <a:spcBef>
                <a:spcPts val="0"/>
              </a:spcBef>
              <a:spcAft>
                <a:spcPts val="0"/>
              </a:spcAft>
              <a:buSzPts val="1100"/>
              <a:buNone/>
            </a:pPr>
            <a:endParaRPr sz="800" dirty="0">
              <a:solidFill>
                <a:schemeClr val="dk1"/>
              </a:solidFill>
            </a:endParaRPr>
          </a:p>
          <a:p>
            <a:pPr marL="0" lvl="0" indent="0" algn="just" rtl="0">
              <a:spcBef>
                <a:spcPts val="0"/>
              </a:spcBef>
              <a:spcAft>
                <a:spcPts val="0"/>
              </a:spcAft>
              <a:buClr>
                <a:schemeClr val="dk1"/>
              </a:buClr>
              <a:buSzPts val="1100"/>
              <a:buFont typeface="Arial"/>
              <a:buNone/>
            </a:pPr>
            <a:endParaRPr sz="800" dirty="0">
              <a:solidFill>
                <a:schemeClr val="dk1"/>
              </a:solidFill>
            </a:endParaRPr>
          </a:p>
          <a:p>
            <a:pPr marL="0" lvl="0" indent="0" algn="l" rtl="0">
              <a:lnSpc>
                <a:spcPct val="100000"/>
              </a:lnSpc>
              <a:spcBef>
                <a:spcPts val="0"/>
              </a:spcBef>
              <a:spcAft>
                <a:spcPts val="0"/>
              </a:spcAft>
              <a:buSzPts val="1100"/>
              <a:buNone/>
            </a:pPr>
            <a:endParaRPr sz="1200" b="1" dirty="0">
              <a:solidFill>
                <a:schemeClr val="dk1"/>
              </a:solidFill>
              <a:highlight>
                <a:schemeClr val="accent2"/>
              </a:highlight>
            </a:endParaRPr>
          </a:p>
          <a:p>
            <a:pPr marL="0" lvl="0" indent="0" algn="l" rtl="0">
              <a:lnSpc>
                <a:spcPct val="100000"/>
              </a:lnSpc>
              <a:spcBef>
                <a:spcPts val="0"/>
              </a:spcBef>
              <a:spcAft>
                <a:spcPts val="0"/>
              </a:spcAft>
              <a:buSzPts val="1100"/>
              <a:buNone/>
            </a:pPr>
            <a:endParaRPr sz="900" b="1" dirty="0">
              <a:solidFill>
                <a:schemeClr val="dk1"/>
              </a:solidFill>
              <a:highlight>
                <a:schemeClr val="accent2"/>
              </a:highlight>
            </a:endParaRPr>
          </a:p>
          <a:p>
            <a:pPr marL="0" lvl="0" indent="0" algn="l" rtl="0">
              <a:lnSpc>
                <a:spcPct val="100000"/>
              </a:lnSpc>
              <a:spcBef>
                <a:spcPts val="0"/>
              </a:spcBef>
              <a:spcAft>
                <a:spcPts val="0"/>
              </a:spcAft>
              <a:buSzPts val="1100"/>
              <a:buNone/>
            </a:pPr>
            <a:endParaRPr sz="900" b="1" dirty="0">
              <a:solidFill>
                <a:schemeClr val="dk1"/>
              </a:solidFill>
              <a:highlight>
                <a:schemeClr val="accent2"/>
              </a:highlight>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Google Shape;1631;g3ca6554b689_0_8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632" name="Google Shape;1632;g3ca6554b689_0_8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7"/>
        <p:cNvGrpSpPr/>
        <p:nvPr/>
      </p:nvGrpSpPr>
      <p:grpSpPr>
        <a:xfrm>
          <a:off x="0" y="0"/>
          <a:ext cx="0" cy="0"/>
          <a:chOff x="0" y="0"/>
          <a:chExt cx="0" cy="0"/>
        </a:xfrm>
      </p:grpSpPr>
      <p:sp>
        <p:nvSpPr>
          <p:cNvPr id="1648" name="Google Shape;1648;g3ca6554b689_0_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649" name="Google Shape;1649;g3ca6554b689_0_7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dirty="0">
                <a:solidFill>
                  <a:schemeClr val="dk1"/>
                </a:solidFill>
                <a:highlight>
                  <a:srgbClr val="B6D7A8"/>
                </a:highlight>
                <a:latin typeface="Candara"/>
                <a:ea typeface="Candara"/>
                <a:cs typeface="Candara"/>
                <a:sym typeface="Candara"/>
              </a:rPr>
              <a:t>Resolver de </a:t>
            </a:r>
            <a:r>
              <a:rPr lang="en-US" b="1" dirty="0" err="1">
                <a:solidFill>
                  <a:schemeClr val="dk1"/>
                </a:solidFill>
                <a:highlight>
                  <a:srgbClr val="B6D7A8"/>
                </a:highlight>
                <a:latin typeface="Candara"/>
                <a:ea typeface="Candara"/>
                <a:cs typeface="Candara"/>
                <a:sym typeface="Candara"/>
              </a:rPr>
              <a:t>fondo</a:t>
            </a:r>
            <a:r>
              <a:rPr lang="en-US" b="1" dirty="0">
                <a:solidFill>
                  <a:schemeClr val="dk1"/>
                </a:solidFill>
                <a:highlight>
                  <a:srgbClr val="B6D7A8"/>
                </a:highlight>
                <a:latin typeface="Candara"/>
                <a:ea typeface="Candara"/>
                <a:cs typeface="Candara"/>
                <a:sym typeface="Candara"/>
              </a:rPr>
              <a:t> 31.178 de </a:t>
            </a:r>
            <a:r>
              <a:rPr lang="en-US" b="1" dirty="0" err="1">
                <a:solidFill>
                  <a:schemeClr val="dk1"/>
                </a:solidFill>
                <a:highlight>
                  <a:srgbClr val="B6D7A8"/>
                </a:highlight>
                <a:latin typeface="Candara"/>
                <a:ea typeface="Candara"/>
                <a:cs typeface="Candara"/>
                <a:sym typeface="Candara"/>
              </a:rPr>
              <a:t>trámites</a:t>
            </a:r>
            <a:r>
              <a:rPr lang="en-US" b="1" dirty="0">
                <a:solidFill>
                  <a:schemeClr val="dk1"/>
                </a:solidFill>
                <a:highlight>
                  <a:srgbClr val="B6D7A8"/>
                </a:highlight>
                <a:latin typeface="Candara"/>
                <a:ea typeface="Candara"/>
                <a:cs typeface="Candara"/>
                <a:sym typeface="Candara"/>
              </a:rPr>
              <a:t> </a:t>
            </a:r>
            <a:r>
              <a:rPr lang="en-US" b="1" dirty="0" err="1">
                <a:solidFill>
                  <a:schemeClr val="dk1"/>
                </a:solidFill>
                <a:highlight>
                  <a:srgbClr val="B6D7A8"/>
                </a:highlight>
                <a:latin typeface="Candara"/>
                <a:ea typeface="Candara"/>
                <a:cs typeface="Candara"/>
                <a:sym typeface="Candara"/>
              </a:rPr>
              <a:t>rezagados</a:t>
            </a:r>
            <a:endParaRPr b="1" dirty="0">
              <a:solidFill>
                <a:schemeClr val="dk1"/>
              </a:solidFill>
              <a:highlight>
                <a:srgbClr val="B6D7A8"/>
              </a:highlight>
              <a:latin typeface="Candara"/>
              <a:ea typeface="Candara"/>
              <a:cs typeface="Candara"/>
              <a:sym typeface="Candara"/>
            </a:endParaRPr>
          </a:p>
          <a:p>
            <a:pPr marL="457200" lvl="0" indent="0" algn="l" rtl="0">
              <a:spcBef>
                <a:spcPts val="0"/>
              </a:spcBef>
              <a:spcAft>
                <a:spcPts val="0"/>
              </a:spcAft>
              <a:buClr>
                <a:schemeClr val="dk1"/>
              </a:buClr>
              <a:buSzPts val="1100"/>
              <a:buFont typeface="Arial"/>
              <a:buNone/>
            </a:pPr>
            <a:r>
              <a:rPr lang="en-US" dirty="0">
                <a:solidFill>
                  <a:schemeClr val="dk1"/>
                </a:solidFill>
                <a:latin typeface="Candara"/>
                <a:ea typeface="Candara"/>
                <a:cs typeface="Candara"/>
                <a:sym typeface="Candara"/>
              </a:rPr>
              <a:t>									</a:t>
            </a:r>
            <a:r>
              <a:rPr lang="en-US" b="1" dirty="0">
                <a:solidFill>
                  <a:schemeClr val="dk1"/>
                </a:solidFill>
                <a:latin typeface="Candara"/>
                <a:ea typeface="Candara"/>
                <a:cs typeface="Candara"/>
                <a:sym typeface="Candara"/>
              </a:rPr>
              <a:t>	</a:t>
            </a:r>
            <a:r>
              <a:rPr lang="en-US" b="1" dirty="0">
                <a:solidFill>
                  <a:schemeClr val="dk1"/>
                </a:solidFill>
                <a:highlight>
                  <a:srgbClr val="B6D7A8"/>
                </a:highlight>
                <a:latin typeface="Candara"/>
                <a:ea typeface="Candara"/>
                <a:cs typeface="Candara"/>
                <a:sym typeface="Candara"/>
              </a:rPr>
              <a:t>2024</a:t>
            </a:r>
            <a:r>
              <a:rPr lang="en-US" b="1" dirty="0">
                <a:solidFill>
                  <a:schemeClr val="dk1"/>
                </a:solidFill>
                <a:latin typeface="Candara"/>
                <a:ea typeface="Candara"/>
                <a:cs typeface="Candara"/>
                <a:sym typeface="Candara"/>
              </a:rPr>
              <a:t>	</a:t>
            </a:r>
            <a:r>
              <a:rPr lang="en-US" b="1" dirty="0">
                <a:solidFill>
                  <a:schemeClr val="dk1"/>
                </a:solidFill>
                <a:highlight>
                  <a:srgbClr val="B6D7A8"/>
                </a:highlight>
                <a:latin typeface="Candara"/>
                <a:ea typeface="Candara"/>
                <a:cs typeface="Candara"/>
                <a:sym typeface="Candara"/>
              </a:rPr>
              <a:t>2025</a:t>
            </a:r>
            <a:r>
              <a:rPr lang="en-US" b="1" dirty="0">
                <a:solidFill>
                  <a:schemeClr val="dk1"/>
                </a:solidFill>
                <a:latin typeface="Candara"/>
                <a:ea typeface="Candara"/>
                <a:cs typeface="Candara"/>
                <a:sym typeface="Candara"/>
              </a:rPr>
              <a:t>	</a:t>
            </a:r>
            <a:r>
              <a:rPr lang="en-US" b="1" dirty="0">
                <a:solidFill>
                  <a:schemeClr val="dk1"/>
                </a:solidFill>
                <a:highlight>
                  <a:srgbClr val="B6D7A8"/>
                </a:highlight>
                <a:latin typeface="Candara"/>
                <a:ea typeface="Candara"/>
                <a:cs typeface="Candara"/>
                <a:sym typeface="Candara"/>
              </a:rPr>
              <a:t>2026</a:t>
            </a:r>
            <a:r>
              <a:rPr lang="en-US" b="1" dirty="0">
                <a:solidFill>
                  <a:schemeClr val="dk1"/>
                </a:solidFill>
                <a:latin typeface="Candara"/>
                <a:ea typeface="Candara"/>
                <a:cs typeface="Candara"/>
                <a:sym typeface="Candara"/>
              </a:rPr>
              <a:t>	</a:t>
            </a:r>
            <a:r>
              <a:rPr lang="en-US" b="1" dirty="0">
                <a:solidFill>
                  <a:schemeClr val="dk1"/>
                </a:solidFill>
                <a:highlight>
                  <a:srgbClr val="B6D7A8"/>
                </a:highlight>
                <a:latin typeface="Candara"/>
                <a:ea typeface="Candara"/>
                <a:cs typeface="Candara"/>
                <a:sym typeface="Candara"/>
              </a:rPr>
              <a:t>2027</a:t>
            </a:r>
            <a:r>
              <a:rPr lang="en-US" b="1" dirty="0">
                <a:solidFill>
                  <a:schemeClr val="dk1"/>
                </a:solidFill>
                <a:latin typeface="Candara"/>
                <a:ea typeface="Candara"/>
                <a:cs typeface="Candara"/>
                <a:sym typeface="Candara"/>
              </a:rPr>
              <a:t>	</a:t>
            </a:r>
            <a:r>
              <a:rPr lang="en-US" b="1" dirty="0">
                <a:solidFill>
                  <a:schemeClr val="dk1"/>
                </a:solidFill>
                <a:highlight>
                  <a:srgbClr val="B6D7A8"/>
                </a:highlight>
                <a:latin typeface="Candara"/>
                <a:ea typeface="Candara"/>
                <a:cs typeface="Candara"/>
                <a:sym typeface="Candara"/>
              </a:rPr>
              <a:t>Total</a:t>
            </a:r>
            <a:endParaRPr b="1" dirty="0">
              <a:solidFill>
                <a:schemeClr val="dk1"/>
              </a:solidFill>
              <a:highlight>
                <a:srgbClr val="B6D7A8"/>
              </a:highlight>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dirty="0" err="1">
                <a:solidFill>
                  <a:schemeClr val="dk1"/>
                </a:solidFill>
                <a:latin typeface="Candara"/>
                <a:ea typeface="Candara"/>
                <a:cs typeface="Candara"/>
                <a:sym typeface="Candara"/>
              </a:rPr>
              <a:t>Evaluación</a:t>
            </a:r>
            <a:r>
              <a:rPr lang="en-US" dirty="0">
                <a:solidFill>
                  <a:schemeClr val="dk1"/>
                </a:solidFill>
                <a:latin typeface="Candara"/>
                <a:ea typeface="Candara"/>
                <a:cs typeface="Candara"/>
                <a:sym typeface="Candara"/>
              </a:rPr>
              <a:t> de </a:t>
            </a:r>
            <a:r>
              <a:rPr lang="en-US" dirty="0" err="1">
                <a:solidFill>
                  <a:schemeClr val="dk1"/>
                </a:solidFill>
                <a:latin typeface="Candara"/>
                <a:ea typeface="Candara"/>
                <a:cs typeface="Candara"/>
                <a:sym typeface="Candara"/>
              </a:rPr>
              <a:t>aprovechamiento</a:t>
            </a:r>
            <a:r>
              <a:rPr lang="en-US" dirty="0">
                <a:solidFill>
                  <a:schemeClr val="dk1"/>
                </a:solidFill>
                <a:latin typeface="Candara"/>
                <a:ea typeface="Candara"/>
                <a:cs typeface="Candara"/>
                <a:sym typeface="Candara"/>
              </a:rPr>
              <a:t> </a:t>
            </a:r>
            <a:r>
              <a:rPr lang="en-US" dirty="0" err="1">
                <a:solidFill>
                  <a:schemeClr val="dk1"/>
                </a:solidFill>
                <a:latin typeface="Candara"/>
                <a:ea typeface="Candara"/>
                <a:cs typeface="Candara"/>
                <a:sym typeface="Candara"/>
              </a:rPr>
              <a:t>forestal</a:t>
            </a:r>
            <a:r>
              <a:rPr lang="en-US" dirty="0">
                <a:solidFill>
                  <a:schemeClr val="dk1"/>
                </a:solidFill>
                <a:latin typeface="Candara"/>
                <a:ea typeface="Candara"/>
                <a:cs typeface="Candara"/>
                <a:sym typeface="Candara"/>
              </a:rPr>
              <a:t> </a:t>
            </a:r>
            <a:r>
              <a:rPr lang="en-US" dirty="0" err="1">
                <a:solidFill>
                  <a:schemeClr val="dk1"/>
                </a:solidFill>
                <a:latin typeface="Candara"/>
                <a:ea typeface="Candara"/>
                <a:cs typeface="Candara"/>
                <a:sym typeface="Candara"/>
              </a:rPr>
              <a:t>por</a:t>
            </a:r>
            <a:r>
              <a:rPr lang="en-US" dirty="0">
                <a:solidFill>
                  <a:schemeClr val="dk1"/>
                </a:solidFill>
                <a:latin typeface="Candara"/>
                <a:ea typeface="Candara"/>
                <a:cs typeface="Candara"/>
                <a:sym typeface="Candara"/>
              </a:rPr>
              <a:t> </a:t>
            </a:r>
            <a:r>
              <a:rPr lang="en-US" dirty="0" err="1">
                <a:solidFill>
                  <a:schemeClr val="dk1"/>
                </a:solidFill>
                <a:latin typeface="Candara"/>
                <a:ea typeface="Candara"/>
                <a:cs typeface="Candara"/>
                <a:sym typeface="Candara"/>
              </a:rPr>
              <a:t>obra</a:t>
            </a:r>
            <a:r>
              <a:rPr lang="en-US" dirty="0">
                <a:solidFill>
                  <a:schemeClr val="dk1"/>
                </a:solidFill>
                <a:latin typeface="Candara"/>
                <a:ea typeface="Candara"/>
                <a:cs typeface="Candara"/>
                <a:sym typeface="Candara"/>
              </a:rPr>
              <a:t> resueltos de </a:t>
            </a:r>
            <a:r>
              <a:rPr lang="en-US" dirty="0" err="1">
                <a:solidFill>
                  <a:schemeClr val="dk1"/>
                </a:solidFill>
                <a:latin typeface="Candara"/>
                <a:ea typeface="Candara"/>
                <a:cs typeface="Candara"/>
                <a:sym typeface="Candara"/>
              </a:rPr>
              <a:t>fondo</a:t>
            </a:r>
            <a:r>
              <a:rPr lang="en-US" dirty="0">
                <a:solidFill>
                  <a:schemeClr val="dk1"/>
                </a:solidFill>
                <a:latin typeface="Candara"/>
                <a:ea typeface="Candara"/>
                <a:cs typeface="Candara"/>
                <a:sym typeface="Candara"/>
              </a:rPr>
              <a:t>: 		0	54	80	54	188</a:t>
            </a:r>
            <a:endParaRPr dirty="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dirty="0" err="1">
                <a:solidFill>
                  <a:schemeClr val="dk1"/>
                </a:solidFill>
                <a:latin typeface="Candara"/>
                <a:ea typeface="Candara"/>
                <a:cs typeface="Candara"/>
                <a:sym typeface="Candara"/>
              </a:rPr>
              <a:t>Autorizaciones</a:t>
            </a:r>
            <a:r>
              <a:rPr lang="en-US" dirty="0">
                <a:solidFill>
                  <a:schemeClr val="dk1"/>
                </a:solidFill>
                <a:latin typeface="Candara"/>
                <a:ea typeface="Candara"/>
                <a:cs typeface="Candara"/>
                <a:sym typeface="Candara"/>
              </a:rPr>
              <a:t> de </a:t>
            </a:r>
            <a:r>
              <a:rPr lang="en-US" dirty="0" err="1">
                <a:solidFill>
                  <a:schemeClr val="dk1"/>
                </a:solidFill>
                <a:latin typeface="Candara"/>
                <a:ea typeface="Candara"/>
                <a:cs typeface="Candara"/>
                <a:sym typeface="Candara"/>
              </a:rPr>
              <a:t>aprovechamiento</a:t>
            </a:r>
            <a:r>
              <a:rPr lang="en-US" dirty="0">
                <a:solidFill>
                  <a:schemeClr val="dk1"/>
                </a:solidFill>
                <a:latin typeface="Candara"/>
                <a:ea typeface="Candara"/>
                <a:cs typeface="Candara"/>
                <a:sym typeface="Candara"/>
              </a:rPr>
              <a:t> silvicultural:				498	10.146	10.627	6.191	27.462</a:t>
            </a:r>
            <a:endParaRPr dirty="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dirty="0" err="1">
                <a:solidFill>
                  <a:schemeClr val="dk1"/>
                </a:solidFill>
                <a:latin typeface="Candara"/>
                <a:ea typeface="Candara"/>
                <a:cs typeface="Candara"/>
                <a:sym typeface="Candara"/>
              </a:rPr>
              <a:t>Trámites</a:t>
            </a:r>
            <a:r>
              <a:rPr lang="en-US" dirty="0">
                <a:solidFill>
                  <a:schemeClr val="dk1"/>
                </a:solidFill>
                <a:latin typeface="Candara"/>
                <a:ea typeface="Candara"/>
                <a:cs typeface="Candara"/>
                <a:sym typeface="Candara"/>
              </a:rPr>
              <a:t> de SRHS resueltos de </a:t>
            </a:r>
            <a:r>
              <a:rPr lang="en-US" dirty="0" err="1">
                <a:solidFill>
                  <a:schemeClr val="dk1"/>
                </a:solidFill>
                <a:latin typeface="Candara"/>
                <a:ea typeface="Candara"/>
                <a:cs typeface="Candara"/>
                <a:sym typeface="Candara"/>
              </a:rPr>
              <a:t>fondo</a:t>
            </a:r>
            <a:r>
              <a:rPr lang="en-US" dirty="0">
                <a:solidFill>
                  <a:schemeClr val="dk1"/>
                </a:solidFill>
                <a:latin typeface="Candara"/>
                <a:ea typeface="Candara"/>
                <a:cs typeface="Candara"/>
                <a:sym typeface="Candara"/>
              </a:rPr>
              <a:t>:						0	95	0	0	95	</a:t>
            </a:r>
            <a:endParaRPr dirty="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dirty="0" err="1">
                <a:solidFill>
                  <a:schemeClr val="dk1"/>
                </a:solidFill>
                <a:latin typeface="Candara"/>
                <a:ea typeface="Candara"/>
                <a:cs typeface="Candara"/>
                <a:sym typeface="Candara"/>
              </a:rPr>
              <a:t>Trámites</a:t>
            </a:r>
            <a:r>
              <a:rPr lang="en-US" dirty="0">
                <a:solidFill>
                  <a:schemeClr val="dk1"/>
                </a:solidFill>
                <a:latin typeface="Candara"/>
                <a:ea typeface="Candara"/>
                <a:cs typeface="Candara"/>
                <a:sym typeface="Candara"/>
              </a:rPr>
              <a:t> de </a:t>
            </a:r>
            <a:r>
              <a:rPr lang="en-US" dirty="0" err="1">
                <a:solidFill>
                  <a:schemeClr val="dk1"/>
                </a:solidFill>
                <a:latin typeface="Candara"/>
                <a:ea typeface="Candara"/>
                <a:cs typeface="Candara"/>
                <a:sym typeface="Candara"/>
              </a:rPr>
              <a:t>evaluación</a:t>
            </a:r>
            <a:r>
              <a:rPr lang="en-US" dirty="0">
                <a:solidFill>
                  <a:schemeClr val="dk1"/>
                </a:solidFill>
                <a:latin typeface="Candara"/>
                <a:ea typeface="Candara"/>
                <a:cs typeface="Candara"/>
                <a:sym typeface="Candara"/>
              </a:rPr>
              <a:t> de </a:t>
            </a:r>
            <a:r>
              <a:rPr lang="en-US" dirty="0" err="1">
                <a:solidFill>
                  <a:schemeClr val="dk1"/>
                </a:solidFill>
                <a:latin typeface="Candara"/>
                <a:ea typeface="Candara"/>
                <a:cs typeface="Candara"/>
                <a:sym typeface="Candara"/>
              </a:rPr>
              <a:t>aire</a:t>
            </a:r>
            <a:r>
              <a:rPr lang="en-US" dirty="0">
                <a:solidFill>
                  <a:schemeClr val="dk1"/>
                </a:solidFill>
                <a:latin typeface="Candara"/>
                <a:ea typeface="Candara"/>
                <a:cs typeface="Candara"/>
                <a:sym typeface="Candara"/>
              </a:rPr>
              <a:t> resueltos de </a:t>
            </a:r>
            <a:r>
              <a:rPr lang="en-US" dirty="0" err="1">
                <a:solidFill>
                  <a:schemeClr val="dk1"/>
                </a:solidFill>
                <a:latin typeface="Candara"/>
                <a:ea typeface="Candara"/>
                <a:cs typeface="Candara"/>
                <a:sym typeface="Candara"/>
              </a:rPr>
              <a:t>fondo</a:t>
            </a:r>
            <a:r>
              <a:rPr lang="en-US" dirty="0">
                <a:solidFill>
                  <a:schemeClr val="dk1"/>
                </a:solidFill>
                <a:latin typeface="Candara"/>
                <a:ea typeface="Candara"/>
                <a:cs typeface="Candara"/>
                <a:sym typeface="Candara"/>
              </a:rPr>
              <a:t>:				0	35	0	0	35</a:t>
            </a:r>
            <a:endParaRPr dirty="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dirty="0" err="1">
                <a:solidFill>
                  <a:schemeClr val="dk1"/>
                </a:solidFill>
                <a:latin typeface="Candara"/>
                <a:ea typeface="Candara"/>
                <a:cs typeface="Candara"/>
                <a:sym typeface="Candara"/>
              </a:rPr>
              <a:t>Registros</a:t>
            </a:r>
            <a:r>
              <a:rPr lang="en-US" dirty="0">
                <a:solidFill>
                  <a:schemeClr val="dk1"/>
                </a:solidFill>
                <a:latin typeface="Candara"/>
                <a:ea typeface="Candara"/>
                <a:cs typeface="Candara"/>
                <a:sym typeface="Candara"/>
              </a:rPr>
              <a:t> PEV:									0	680	1.359	1.359	3.398</a:t>
            </a:r>
            <a:endParaRPr dirty="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b="1" dirty="0">
                <a:solidFill>
                  <a:schemeClr val="dk1"/>
                </a:solidFill>
                <a:highlight>
                  <a:srgbClr val="FFF2CC"/>
                </a:highlight>
                <a:latin typeface="Candara"/>
                <a:ea typeface="Candara"/>
                <a:cs typeface="Candara"/>
                <a:sym typeface="Candara"/>
              </a:rPr>
              <a:t>Total</a:t>
            </a:r>
            <a:r>
              <a:rPr lang="en-US" b="1" dirty="0">
                <a:solidFill>
                  <a:schemeClr val="dk1"/>
                </a:solidFill>
                <a:latin typeface="Candara"/>
                <a:ea typeface="Candara"/>
                <a:cs typeface="Candara"/>
                <a:sym typeface="Candara"/>
              </a:rPr>
              <a:t>:										</a:t>
            </a:r>
            <a:r>
              <a:rPr lang="en-US" b="1" dirty="0">
                <a:solidFill>
                  <a:schemeClr val="dk1"/>
                </a:solidFill>
                <a:highlight>
                  <a:srgbClr val="FFF2CC"/>
                </a:highlight>
                <a:latin typeface="Candara"/>
                <a:ea typeface="Candara"/>
                <a:cs typeface="Candara"/>
                <a:sym typeface="Candara"/>
              </a:rPr>
              <a:t>498</a:t>
            </a:r>
            <a:r>
              <a:rPr lang="en-US" b="1" dirty="0">
                <a:solidFill>
                  <a:schemeClr val="dk1"/>
                </a:solidFill>
                <a:latin typeface="Candara"/>
                <a:ea typeface="Candara"/>
                <a:cs typeface="Candara"/>
                <a:sym typeface="Candara"/>
              </a:rPr>
              <a:t>	</a:t>
            </a:r>
            <a:r>
              <a:rPr lang="en-US" b="1" dirty="0">
                <a:solidFill>
                  <a:schemeClr val="dk1"/>
                </a:solidFill>
                <a:highlight>
                  <a:srgbClr val="FFF2CC"/>
                </a:highlight>
                <a:latin typeface="Candara"/>
                <a:ea typeface="Candara"/>
                <a:cs typeface="Candara"/>
                <a:sym typeface="Candara"/>
              </a:rPr>
              <a:t>11.010</a:t>
            </a:r>
            <a:r>
              <a:rPr lang="en-US" b="1" dirty="0">
                <a:solidFill>
                  <a:schemeClr val="dk1"/>
                </a:solidFill>
                <a:latin typeface="Candara"/>
                <a:ea typeface="Candara"/>
                <a:cs typeface="Candara"/>
                <a:sym typeface="Candara"/>
              </a:rPr>
              <a:t>	</a:t>
            </a:r>
            <a:r>
              <a:rPr lang="en-US" b="1" dirty="0">
                <a:solidFill>
                  <a:schemeClr val="dk1"/>
                </a:solidFill>
                <a:highlight>
                  <a:srgbClr val="FFF2CC"/>
                </a:highlight>
                <a:latin typeface="Candara"/>
                <a:ea typeface="Candara"/>
                <a:cs typeface="Candara"/>
                <a:sym typeface="Candara"/>
              </a:rPr>
              <a:t>12.066</a:t>
            </a:r>
            <a:r>
              <a:rPr lang="en-US" b="1" dirty="0">
                <a:solidFill>
                  <a:schemeClr val="dk1"/>
                </a:solidFill>
                <a:latin typeface="Candara"/>
                <a:ea typeface="Candara"/>
                <a:cs typeface="Candara"/>
                <a:sym typeface="Candara"/>
              </a:rPr>
              <a:t>	</a:t>
            </a:r>
            <a:r>
              <a:rPr lang="en-US" b="1" dirty="0">
                <a:solidFill>
                  <a:schemeClr val="dk1"/>
                </a:solidFill>
                <a:highlight>
                  <a:srgbClr val="FFF2CC"/>
                </a:highlight>
                <a:latin typeface="Candara"/>
                <a:ea typeface="Candara"/>
                <a:cs typeface="Candara"/>
                <a:sym typeface="Candara"/>
              </a:rPr>
              <a:t>7.604</a:t>
            </a:r>
            <a:r>
              <a:rPr lang="en-US" b="1" dirty="0">
                <a:solidFill>
                  <a:schemeClr val="dk1"/>
                </a:solidFill>
                <a:latin typeface="Candara"/>
                <a:ea typeface="Candara"/>
                <a:cs typeface="Candara"/>
                <a:sym typeface="Candara"/>
              </a:rPr>
              <a:t>	</a:t>
            </a:r>
            <a:r>
              <a:rPr lang="en-US" b="1" dirty="0">
                <a:solidFill>
                  <a:schemeClr val="dk1"/>
                </a:solidFill>
                <a:highlight>
                  <a:srgbClr val="FFF2CC"/>
                </a:highlight>
                <a:latin typeface="Candara"/>
                <a:ea typeface="Candara"/>
                <a:cs typeface="Candara"/>
                <a:sym typeface="Candara"/>
              </a:rPr>
              <a:t>31.178</a:t>
            </a:r>
            <a:endParaRPr b="1" dirty="0">
              <a:solidFill>
                <a:schemeClr val="dk1"/>
              </a:solidFill>
              <a:highlight>
                <a:srgbClr val="FFF2CC"/>
              </a:highlight>
              <a:latin typeface="Candara"/>
              <a:ea typeface="Candara"/>
              <a:cs typeface="Candara"/>
              <a:sym typeface="Candara"/>
            </a:endParaRP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6"/>
        <p:cNvGrpSpPr/>
        <p:nvPr/>
      </p:nvGrpSpPr>
      <p:grpSpPr>
        <a:xfrm>
          <a:off x="0" y="0"/>
          <a:ext cx="0" cy="0"/>
          <a:chOff x="0" y="0"/>
          <a:chExt cx="0" cy="0"/>
        </a:xfrm>
      </p:grpSpPr>
      <p:sp>
        <p:nvSpPr>
          <p:cNvPr id="1697" name="Google Shape;1697;g39563c659a4_7_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698" name="Google Shape;1698;g39563c659a4_7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Candara"/>
              <a:buChar char="●"/>
            </a:pPr>
            <a:r>
              <a:rPr lang="en-US" b="1">
                <a:solidFill>
                  <a:schemeClr val="dk1"/>
                </a:solidFill>
                <a:highlight>
                  <a:srgbClr val="B6D7A8"/>
                </a:highlight>
                <a:latin typeface="Candara"/>
                <a:ea typeface="Candara"/>
                <a:cs typeface="Candara"/>
                <a:sym typeface="Candara"/>
              </a:rPr>
              <a:t>El reporte de 2025 corresponde al último reporte del 2024, puesto que hasta el mes de abril se tiene el resultado para el 2025 por el PSMV</a:t>
            </a:r>
            <a:endParaRPr b="1">
              <a:solidFill>
                <a:schemeClr val="dk1"/>
              </a:solidFill>
              <a:highlight>
                <a:srgbClr val="FFF2CC"/>
              </a:highlight>
              <a:latin typeface="Candara"/>
              <a:ea typeface="Candara"/>
              <a:cs typeface="Candara"/>
              <a:sym typeface="Candara"/>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ca6554b689_0_5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85" name="Google Shape;185;g3ca6554b689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g3ca6554b689_0_2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769" name="Google Shape;1769;g3ca6554b689_0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4"/>
        <p:cNvGrpSpPr/>
        <p:nvPr/>
      </p:nvGrpSpPr>
      <p:grpSpPr>
        <a:xfrm>
          <a:off x="0" y="0"/>
          <a:ext cx="0" cy="0"/>
          <a:chOff x="0" y="0"/>
          <a:chExt cx="0" cy="0"/>
        </a:xfrm>
      </p:grpSpPr>
      <p:sp>
        <p:nvSpPr>
          <p:cNvPr id="1785" name="Google Shape;1785;g3ca6554b689_0_26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786" name="Google Shape;1786;g3ca6554b689_0_2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1,7 km de vías pavimentadas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A la fecha el IDU no ha avanzado en la pavimentación de los 1,7 km de vías dentro de la ZUMA Bosa-Apogeo.</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a:highlight>
                  <a:srgbClr val="FCE5CD"/>
                </a:highlight>
                <a:latin typeface="Candara"/>
                <a:ea typeface="Candara"/>
                <a:cs typeface="Candara"/>
                <a:sym typeface="Candara"/>
              </a:rPr>
              <a:t>Alerta</a:t>
            </a:r>
            <a:r>
              <a:rPr lang="en-US">
                <a:latin typeface="Candara"/>
                <a:ea typeface="Candara"/>
                <a:cs typeface="Candara"/>
                <a:sym typeface="Candara"/>
              </a:rPr>
              <a:t>: es necesario realizar la coordinación con la SDMovilidad y el IDU para definir la ruta de implementación y la proyección de la meta a 2027.</a:t>
            </a:r>
            <a:endParaRPr>
              <a:latin typeface="Candara"/>
              <a:ea typeface="Candara"/>
              <a:cs typeface="Candara"/>
              <a:sym typeface="Candara"/>
            </a:endParaRPr>
          </a:p>
          <a:p>
            <a:pPr marL="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5 km de vías mantenidas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a:highlight>
                  <a:srgbClr val="FCE5CD"/>
                </a:highlight>
                <a:latin typeface="Candara"/>
                <a:ea typeface="Candara"/>
                <a:cs typeface="Candara"/>
                <a:sym typeface="Candara"/>
              </a:rPr>
              <a:t>Alerta</a:t>
            </a:r>
            <a:r>
              <a:rPr lang="en-US">
                <a:latin typeface="Candara"/>
                <a:ea typeface="Candara"/>
                <a:cs typeface="Candara"/>
                <a:sym typeface="Candara"/>
              </a:rPr>
              <a:t>: es necesario definir las metas para 2026 y 2027. Para esto se requiere la concertación del plan de acción hasta el 2027 y no año a año.</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Arboles plantados:</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De acuerdo con la información suministrada por JBB en reunión del día 23 de septiembre, la entidad sólo plantará árboles en 2025 (un total de 250 individuos). En 2026 y 2027 no plantarán árboles. Se aclara que en 2025 hicieron mantenimiento de 150 árboles, y en 2026 harán mantenimiento de 400 árboles, que corresponden a los 150 de 2025, más los 250 que fueron plantados en 2025.</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Mantenimiento de àrboles:</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De acuerdo con la información suministrada por JBB en reunión del día 23 de septiembre, la entidad realizó tres (3) ciclos de mantenimiento en la vigencia de 2025, los cuales iniciaron en el mes de mayo. Para los pròximos años se realizarán cinco (5) ciclos de mantenimiento anuales. </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Número de bosques urbanos plantados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En el 2025 se ha avanzado con la plantación del Bosque Urbano Timiza.</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La meta de 3 bosques urbanos es: Timiza, Bicentenario y El Tunal.</a:t>
            </a:r>
            <a:endParaRPr>
              <a:latin typeface="Candara"/>
              <a:ea typeface="Candara"/>
              <a:cs typeface="Candara"/>
              <a:sym typeface="Candara"/>
            </a:endParaRPr>
          </a:p>
          <a:p>
            <a:pPr marL="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u="sng">
                <a:latin typeface="Candara"/>
                <a:ea typeface="Candara"/>
                <a:cs typeface="Candara"/>
                <a:sym typeface="Candara"/>
              </a:rPr>
              <a:t>Indicadores de impacto</a:t>
            </a:r>
            <a:endParaRPr u="sng">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Se aclara que el avance reportado corresponde al indicador ACRE, que es de competencia de la SDA y este se entrega en el 2025. Ese 15% restante está asociado a un proceso de validación interna, presentación cómo herramienta, y publicación.</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En cuanto el indicador AIR Q, este es de competencia de la SDSalud y SDA. Actualmente se inició una consultoría que se realizó en el marco del convenio con Breathe Cities con la Universidad de los Andes. Se tiene proyectado que este indicador se entregue en el 2026.</a:t>
            </a:r>
            <a:endParaRPr>
              <a:latin typeface="Candara"/>
              <a:ea typeface="Candara"/>
              <a:cs typeface="Candara"/>
              <a:sym typeface="Candara"/>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4"/>
        <p:cNvGrpSpPr/>
        <p:nvPr/>
      </p:nvGrpSpPr>
      <p:grpSpPr>
        <a:xfrm>
          <a:off x="0" y="0"/>
          <a:ext cx="0" cy="0"/>
          <a:chOff x="0" y="0"/>
          <a:chExt cx="0" cy="0"/>
        </a:xfrm>
      </p:grpSpPr>
      <p:sp>
        <p:nvSpPr>
          <p:cNvPr id="1895" name="Google Shape;1895;g3c4d5bf7a79_3_1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896" name="Google Shape;1896;g3c4d5bf7a79_3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1,7 km de vías pavimentadas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A la fecha el IDU no ha avanzado en la pavimentación de los 1,7 km de vías dentro de la ZUMA Bosa-Apogeo.</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a:highlight>
                  <a:srgbClr val="FCE5CD"/>
                </a:highlight>
                <a:latin typeface="Candara"/>
                <a:ea typeface="Candara"/>
                <a:cs typeface="Candara"/>
                <a:sym typeface="Candara"/>
              </a:rPr>
              <a:t>Alerta</a:t>
            </a:r>
            <a:r>
              <a:rPr lang="en-US">
                <a:latin typeface="Candara"/>
                <a:ea typeface="Candara"/>
                <a:cs typeface="Candara"/>
                <a:sym typeface="Candara"/>
              </a:rPr>
              <a:t>: es necesario realizar la coordinación con la SDMovilidad y el IDU para definir la ruta de implementación y la proyección de la meta a 2027.</a:t>
            </a:r>
            <a:endParaRPr>
              <a:latin typeface="Candara"/>
              <a:ea typeface="Candara"/>
              <a:cs typeface="Candara"/>
              <a:sym typeface="Candara"/>
            </a:endParaRPr>
          </a:p>
          <a:p>
            <a:pPr marL="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5 km de vías mantenidas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b="1">
                <a:highlight>
                  <a:srgbClr val="FCE5CD"/>
                </a:highlight>
                <a:latin typeface="Candara"/>
                <a:ea typeface="Candara"/>
                <a:cs typeface="Candara"/>
                <a:sym typeface="Candara"/>
              </a:rPr>
              <a:t>Alerta</a:t>
            </a:r>
            <a:r>
              <a:rPr lang="en-US">
                <a:latin typeface="Candara"/>
                <a:ea typeface="Candara"/>
                <a:cs typeface="Candara"/>
                <a:sym typeface="Candara"/>
              </a:rPr>
              <a:t>: es necesario definir las metas para 2026 y 2027. Para esto se requiere la concertación del plan de acción hasta el 2027 y no año a año.</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Arboles plantados:</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De acuerdo con la información suministrada por JBB en reunión del día 23 de septiembre, la entidad sólo plantará árboles en 2025 (un total de 250 individuos). En 2026 y 2027 no plantarán árboles. Se aclara que en 2025 hicieron mantenimiento de 150 árboles, y en 2026 harán mantenimiento de 400 árboles, que corresponden a los 150 de 2025, más los 250 que fueron plantados en 2025.</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Mantenimiento de àrboles:</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r>
              <a:rPr lang="en-US">
                <a:latin typeface="Candara"/>
                <a:ea typeface="Candara"/>
                <a:cs typeface="Candara"/>
                <a:sym typeface="Candara"/>
              </a:rPr>
              <a:t>De acuerdo con la información suministrada por JBB en reunión del día 23 de septiembre, la entidad realizó tres (3) ciclos de mantenimiento en la vigencia de 2025, los cuales iniciaron en el mes de mayo. Para los pròximos años se realizarán cinco (5) ciclos de mantenimiento anuales. </a:t>
            </a:r>
            <a:endParaRPr>
              <a:latin typeface="Candara"/>
              <a:ea typeface="Candara"/>
              <a:cs typeface="Candara"/>
              <a:sym typeface="Candara"/>
            </a:endParaRPr>
          </a:p>
          <a:p>
            <a:pPr marL="45720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b="1">
                <a:highlight>
                  <a:srgbClr val="B6D7A8"/>
                </a:highlight>
                <a:latin typeface="Candara"/>
                <a:ea typeface="Candara"/>
                <a:cs typeface="Candara"/>
                <a:sym typeface="Candara"/>
              </a:rPr>
              <a:t>Número de bosques urbanos plantados</a:t>
            </a:r>
            <a:endParaRPr b="1">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En el 2025 se ha avanzado con la plantación del Bosque Urbano Timiza.</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La meta de 3 bosques urbanos es: Timiza, Bicentenario y El Tunal.</a:t>
            </a:r>
            <a:endParaRPr>
              <a:latin typeface="Candara"/>
              <a:ea typeface="Candara"/>
              <a:cs typeface="Candara"/>
              <a:sym typeface="Candara"/>
            </a:endParaRPr>
          </a:p>
          <a:p>
            <a:pPr marL="0" lvl="0" indent="0" algn="l" rtl="0">
              <a:lnSpc>
                <a:spcPct val="100000"/>
              </a:lnSpc>
              <a:spcBef>
                <a:spcPts val="0"/>
              </a:spcBef>
              <a:spcAft>
                <a:spcPts val="0"/>
              </a:spcAft>
              <a:buSzPts val="1100"/>
              <a:buNone/>
            </a:pPr>
            <a:endParaRPr>
              <a:latin typeface="Candara"/>
              <a:ea typeface="Candara"/>
              <a:cs typeface="Candara"/>
              <a:sym typeface="Candara"/>
            </a:endParaRPr>
          </a:p>
          <a:p>
            <a:pPr marL="0" lvl="0" indent="0" algn="l" rtl="0">
              <a:lnSpc>
                <a:spcPct val="100000"/>
              </a:lnSpc>
              <a:spcBef>
                <a:spcPts val="0"/>
              </a:spcBef>
              <a:spcAft>
                <a:spcPts val="0"/>
              </a:spcAft>
              <a:buSzPts val="1100"/>
              <a:buNone/>
            </a:pPr>
            <a:r>
              <a:rPr lang="en-US" u="sng">
                <a:latin typeface="Candara"/>
                <a:ea typeface="Candara"/>
                <a:cs typeface="Candara"/>
                <a:sym typeface="Candara"/>
              </a:rPr>
              <a:t>Indicadores de impacto</a:t>
            </a:r>
            <a:endParaRPr u="sng">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Se aclara que el avance reportado corresponde al indicador ACRE, que es de competencia de la SDA y este se entrega en el 2025. Ese 15% restante está asociado a un proceso de validación interna, presentación cómo herramienta, y publicación.</a:t>
            </a:r>
            <a:endParaRPr>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r>
              <a:rPr lang="en-US">
                <a:latin typeface="Candara"/>
                <a:ea typeface="Candara"/>
                <a:cs typeface="Candara"/>
                <a:sym typeface="Candara"/>
              </a:rPr>
              <a:t>En cuanto el indicador AIR Q, este es de competencia de la SDSalud y SDA. Actualmente se inició una consultoría que se realizó en el marco del convenio con Breathe Cities con la Universidad de los Andes. Se tiene proyectado que este indicador se entregue en el 2026.</a:t>
            </a:r>
            <a:endParaRPr>
              <a:latin typeface="Candara"/>
              <a:ea typeface="Candara"/>
              <a:cs typeface="Candara"/>
              <a:sym typeface="Candara"/>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5"/>
        <p:cNvGrpSpPr/>
        <p:nvPr/>
      </p:nvGrpSpPr>
      <p:grpSpPr>
        <a:xfrm>
          <a:off x="0" y="0"/>
          <a:ext cx="0" cy="0"/>
          <a:chOff x="0" y="0"/>
          <a:chExt cx="0" cy="0"/>
        </a:xfrm>
      </p:grpSpPr>
      <p:sp>
        <p:nvSpPr>
          <p:cNvPr id="1996" name="Google Shape;1996;g395b73281da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1997" name="Google Shape;1997;g395b73281d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g3ca6554b689_1_1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055" name="Google Shape;2055;g3ca6554b689_1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highlight>
                  <a:srgbClr val="B6D7A8"/>
                </a:highlight>
                <a:latin typeface="Candara"/>
                <a:ea typeface="Candara"/>
                <a:cs typeface="Candara"/>
                <a:sym typeface="Candara"/>
              </a:rPr>
              <a:t>Renaturalización</a:t>
            </a:r>
            <a:endParaRPr b="1">
              <a:highlight>
                <a:srgbClr val="B6D7A8"/>
              </a:highlight>
              <a:latin typeface="Candara"/>
              <a:ea typeface="Candara"/>
              <a:cs typeface="Candara"/>
              <a:sym typeface="Candara"/>
            </a:endParaRPr>
          </a:p>
          <a:p>
            <a:pPr marL="457200" lvl="0" indent="0" algn="l" rtl="0">
              <a:spcBef>
                <a:spcPts val="0"/>
              </a:spcBef>
              <a:spcAft>
                <a:spcPts val="0"/>
              </a:spcAft>
              <a:buNone/>
            </a:pPr>
            <a:r>
              <a:rPr lang="en-US">
                <a:latin typeface="Candara"/>
                <a:ea typeface="Candara"/>
                <a:cs typeface="Candara"/>
                <a:sym typeface="Candara"/>
              </a:rPr>
              <a:t>INTERVENCIÓN DEMOSTRATIVA DE RENATURALIZACIÓN URBANA EN EL MARCO DE LA ZUMA BOSA APOGEO Intervención demostrativa de renaturalización urbana en tres (3) puntos críticos dentro de la ZUMA Bosa Apogeo: Punto A: Avenida Villavicencio entre calle 56d sur y calle 53c sur, Punto B: Jardín Infantil Olarte, y Punto C: Parqueadero Sector Nuevo Chile, Puente Kennedy - Bosa.</a:t>
            </a: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1"/>
        <p:cNvGrpSpPr/>
        <p:nvPr/>
      </p:nvGrpSpPr>
      <p:grpSpPr>
        <a:xfrm>
          <a:off x="0" y="0"/>
          <a:ext cx="0" cy="0"/>
          <a:chOff x="0" y="0"/>
          <a:chExt cx="0" cy="0"/>
        </a:xfrm>
      </p:grpSpPr>
      <p:sp>
        <p:nvSpPr>
          <p:cNvPr id="2102" name="Google Shape;2102;g3ca6554b689_1_17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03" name="Google Shape;2103;g3ca6554b689_1_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highlight>
                  <a:srgbClr val="B6D7A8"/>
                </a:highlight>
                <a:latin typeface="Candara"/>
                <a:ea typeface="Candara"/>
                <a:cs typeface="Candara"/>
                <a:sym typeface="Candara"/>
              </a:rPr>
              <a:t>Renaturalización</a:t>
            </a:r>
            <a:endParaRPr b="1">
              <a:highlight>
                <a:srgbClr val="B6D7A8"/>
              </a:highlight>
              <a:latin typeface="Candara"/>
              <a:ea typeface="Candara"/>
              <a:cs typeface="Candara"/>
              <a:sym typeface="Candara"/>
            </a:endParaRPr>
          </a:p>
          <a:p>
            <a:pPr marL="457200" lvl="0" indent="0" algn="l" rtl="0">
              <a:spcBef>
                <a:spcPts val="0"/>
              </a:spcBef>
              <a:spcAft>
                <a:spcPts val="0"/>
              </a:spcAft>
              <a:buNone/>
            </a:pPr>
            <a:r>
              <a:rPr lang="en-US">
                <a:latin typeface="Candara"/>
                <a:ea typeface="Candara"/>
                <a:cs typeface="Candara"/>
                <a:sym typeface="Candara"/>
              </a:rPr>
              <a:t>INTERVENCIÓN DEMOSTRATIVA DE RENATURALIZACIÓN URBANA EN EL MARCO DE LA ZUMA BOSA APOGEO Intervención demostrativa de renaturalización urbana en tres (3) puntos críticos dentro de la ZUMA Bosa Apogeo: Punto A: Avenida Villavicencio entre calle 56d sur y calle 53c sur, Punto B: Jardín Infantil Olarte, y Punto C: Parqueadero Sector Nuevo Chile, Puente Kennedy - Bosa.</a:t>
            </a: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0"/>
        <p:cNvGrpSpPr/>
        <p:nvPr/>
      </p:nvGrpSpPr>
      <p:grpSpPr>
        <a:xfrm>
          <a:off x="0" y="0"/>
          <a:ext cx="0" cy="0"/>
          <a:chOff x="0" y="0"/>
          <a:chExt cx="0" cy="0"/>
        </a:xfrm>
      </p:grpSpPr>
      <p:sp>
        <p:nvSpPr>
          <p:cNvPr id="2171" name="Google Shape;2171;g3ce9351f72f_12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72" name="Google Shape;2172;g3ce9351f72f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lnSpc>
                <a:spcPct val="115000"/>
              </a:lnSpc>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Renaturalización</a:t>
            </a:r>
            <a:endParaRPr b="1">
              <a:solidFill>
                <a:schemeClr val="dk1"/>
              </a:solidFill>
              <a:highlight>
                <a:srgbClr val="B6D7A8"/>
              </a:highlight>
              <a:latin typeface="Candara"/>
              <a:ea typeface="Candara"/>
              <a:cs typeface="Candara"/>
              <a:sym typeface="Candara"/>
            </a:endParaRPr>
          </a:p>
          <a:p>
            <a:pPr marL="457200" lvl="0" indent="0" algn="l" rtl="0">
              <a:lnSpc>
                <a:spcPct val="115000"/>
              </a:lnSpc>
              <a:spcBef>
                <a:spcPts val="0"/>
              </a:spcBef>
              <a:spcAft>
                <a:spcPts val="0"/>
              </a:spcAft>
              <a:buNone/>
            </a:pPr>
            <a:r>
              <a:rPr lang="en-US" sz="1000">
                <a:solidFill>
                  <a:schemeClr val="dk1"/>
                </a:solidFill>
                <a:latin typeface="Candara"/>
                <a:ea typeface="Candara"/>
                <a:cs typeface="Candara"/>
                <a:sym typeface="Candara"/>
              </a:rPr>
              <a:t>INTERVENCIÓN DEMOSTRATIVA DE RENATURALIZACIÓN URBANA EN EL MARCO DE LA ZUMA BOSA APOGEO Intervención demostrativa de renaturalización urbana en tres (3) puntos críticos dentro de la ZUMA Bosa Apogeo: Punto A: Avenida Villavicencio entre calle 56d sur y calle 53c sur, Punto B: Jardín Infantil Olarte, y Punto C: Parqueadero Sector Nuevo Chile, Puente Kennedy - Bosa.</a:t>
            </a:r>
            <a:endParaRPr sz="1000">
              <a:solidFill>
                <a:schemeClr val="dk1"/>
              </a:solidFill>
              <a:latin typeface="Candara"/>
              <a:ea typeface="Candara"/>
              <a:cs typeface="Candara"/>
              <a:sym typeface="Candara"/>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latin typeface="Candara"/>
                <a:ea typeface="Candara"/>
                <a:cs typeface="Candara"/>
                <a:sym typeface="Candara"/>
              </a:rPr>
              <a:t>Durante la vigencia 2025, para el punto A (Franja de Control Ambiental y vía paralela Av Villavicencio) se ha realizado mesas de trabajo y visitas técnicas de articulación interinstitucional, se han elaborado hojas de rutas para su posible intervención. </a:t>
            </a:r>
            <a:r>
              <a:rPr lang="en-US"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a:p>
            <a:pPr marL="457200" lvl="0" indent="-292100" algn="l" rtl="0">
              <a:lnSpc>
                <a:spcPct val="100000"/>
              </a:lnSpc>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Porcentaje de avance en el diseño del punto C: En el 2025 no se contaba con un diseño, el diseño se inicia con la consultoría del BID ene l marco de la Estrategia de renovación urbana verde, y se espera contratar los estudios de detalle con el contrato EAAB/SDA en áreas de importancia hídrica (1%)</a:t>
            </a:r>
            <a:endParaRPr sz="1000">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5"/>
        <p:cNvGrpSpPr/>
        <p:nvPr/>
      </p:nvGrpSpPr>
      <p:grpSpPr>
        <a:xfrm>
          <a:off x="0" y="0"/>
          <a:ext cx="0" cy="0"/>
          <a:chOff x="0" y="0"/>
          <a:chExt cx="0" cy="0"/>
        </a:xfrm>
      </p:grpSpPr>
      <p:sp>
        <p:nvSpPr>
          <p:cNvPr id="2266" name="Google Shape;2266;g3c4d5bf7a79_3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267" name="Google Shape;2267;g3c4d5bf7a79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050">
                <a:solidFill>
                  <a:schemeClr val="dk1"/>
                </a:solidFill>
                <a:highlight>
                  <a:srgbClr val="D4E8C6"/>
                </a:highlight>
              </a:rPr>
              <a:t>2025 </a:t>
            </a:r>
            <a:r>
              <a:rPr lang="en-US" sz="1000">
                <a:solidFill>
                  <a:srgbClr val="3B4E1F"/>
                </a:solidFill>
                <a:highlight>
                  <a:srgbClr val="D4E8C6"/>
                </a:highlight>
              </a:rPr>
              <a:t> Número de árboles  mantenidos en ZUMA Mil:  </a:t>
            </a:r>
            <a:r>
              <a:rPr lang="en-US" sz="1050">
                <a:solidFill>
                  <a:srgbClr val="444746"/>
                </a:solidFill>
                <a:highlight>
                  <a:srgbClr val="D4E8C6"/>
                </a:highlight>
              </a:rPr>
              <a:t>Adultos 5.570 y jóvenes 5.197</a:t>
            </a:r>
            <a:endParaRPr sz="1000">
              <a:solidFill>
                <a:srgbClr val="3B4E1F"/>
              </a:solidFill>
              <a:highlight>
                <a:srgbClr val="D4E8C6"/>
              </a:highlight>
            </a:endParaRPr>
          </a:p>
          <a:p>
            <a:pPr marL="0" lvl="0" indent="0" algn="l" rtl="0">
              <a:spcBef>
                <a:spcPts val="0"/>
              </a:spcBef>
              <a:spcAft>
                <a:spcPts val="0"/>
              </a:spcAft>
              <a:buNone/>
            </a:pPr>
            <a:r>
              <a:rPr lang="en-US" sz="1000">
                <a:solidFill>
                  <a:srgbClr val="3B4E1F"/>
                </a:solidFill>
                <a:highlight>
                  <a:srgbClr val="D4E8C6"/>
                </a:highlight>
              </a:rPr>
              <a:t>2026 Número de árboles  mantenidos en ZUMA Mil</a:t>
            </a:r>
            <a:r>
              <a:rPr lang="en-US" sz="1000">
                <a:solidFill>
                  <a:schemeClr val="dk1"/>
                </a:solidFill>
                <a:highlight>
                  <a:srgbClr val="D4E8C6"/>
                </a:highlight>
              </a:rPr>
              <a:t>:  11180: </a:t>
            </a:r>
            <a:r>
              <a:rPr lang="en-US" sz="1050">
                <a:solidFill>
                  <a:srgbClr val="444746"/>
                </a:solidFill>
                <a:highlight>
                  <a:srgbClr val="D4E8C6"/>
                </a:highlight>
              </a:rPr>
              <a:t>adultos 5.570 y jóvenes 5.610</a:t>
            </a:r>
            <a:endParaRPr sz="1050">
              <a:solidFill>
                <a:srgbClr val="444746"/>
              </a:solidFill>
              <a:highlight>
                <a:srgbClr val="D4E8C6"/>
              </a:highlight>
            </a:endParaRPr>
          </a:p>
          <a:p>
            <a:pPr marL="0" lvl="0" indent="0" algn="l" rtl="0">
              <a:lnSpc>
                <a:spcPct val="115000"/>
              </a:lnSpc>
              <a:spcBef>
                <a:spcPts val="0"/>
              </a:spcBef>
              <a:spcAft>
                <a:spcPts val="0"/>
              </a:spcAft>
              <a:buNone/>
            </a:pPr>
            <a:endParaRPr sz="1050">
              <a:solidFill>
                <a:schemeClr val="dk1"/>
              </a:solidFill>
            </a:endParaRPr>
          </a:p>
          <a:p>
            <a:pPr marL="457200" lvl="0" indent="-298450" algn="l" rtl="0">
              <a:lnSpc>
                <a:spcPct val="100000"/>
              </a:lnSpc>
              <a:spcBef>
                <a:spcPts val="0"/>
              </a:spcBef>
              <a:spcAft>
                <a:spcPts val="0"/>
              </a:spcAft>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3ca6554b689_0_4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334" name="Google Shape;2334;g3ca6554b689_0_4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8"/>
        <p:cNvGrpSpPr/>
        <p:nvPr/>
      </p:nvGrpSpPr>
      <p:grpSpPr>
        <a:xfrm>
          <a:off x="0" y="0"/>
          <a:ext cx="0" cy="0"/>
          <a:chOff x="0" y="0"/>
          <a:chExt cx="0" cy="0"/>
        </a:xfrm>
      </p:grpSpPr>
      <p:sp>
        <p:nvSpPr>
          <p:cNvPr id="2389" name="Google Shape;2389;g3ca6554b689_5_4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390" name="Google Shape;2390;g3ca6554b689_5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highlight>
                  <a:srgbClr val="B6D7A8"/>
                </a:highlight>
                <a:latin typeface="Candara"/>
                <a:ea typeface="Candara"/>
                <a:cs typeface="Candara"/>
                <a:sym typeface="Candara"/>
              </a:rPr>
              <a:t>Porcentaje de avance en la estructuración del manual operativo de la Fiduciaria y lineamientos operativos</a:t>
            </a:r>
            <a:endParaRPr b="1">
              <a:highlight>
                <a:srgbClr val="B6D7A8"/>
              </a:highlight>
              <a:latin typeface="Candara"/>
              <a:ea typeface="Candara"/>
              <a:cs typeface="Candara"/>
              <a:sym typeface="Candara"/>
            </a:endParaRPr>
          </a:p>
          <a:p>
            <a:pPr marL="457200" lvl="0" indent="-298450" algn="l" rtl="0">
              <a:spcBef>
                <a:spcPts val="0"/>
              </a:spcBef>
              <a:spcAft>
                <a:spcPts val="0"/>
              </a:spcAft>
              <a:buSzPts val="1100"/>
              <a:buFont typeface="Candara"/>
              <a:buChar char="-"/>
            </a:pPr>
            <a:r>
              <a:rPr lang="en-US">
                <a:latin typeface="Candara"/>
                <a:ea typeface="Candara"/>
                <a:cs typeface="Candara"/>
                <a:sym typeface="Candara"/>
              </a:rPr>
              <a:t>El manual operativo y lineamientos fueron entregados en el mes de junio de 2025.</a:t>
            </a: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p>
            <a:pPr marL="0" lvl="0" indent="0" algn="l" rtl="0">
              <a:spcBef>
                <a:spcPts val="0"/>
              </a:spcBef>
              <a:spcAft>
                <a:spcPts val="0"/>
              </a:spcAft>
              <a:buNone/>
            </a:pPr>
            <a:r>
              <a:rPr lang="en-US" b="1">
                <a:highlight>
                  <a:srgbClr val="B6D7A8"/>
                </a:highlight>
                <a:latin typeface="Candara"/>
                <a:ea typeface="Candara"/>
                <a:cs typeface="Candara"/>
                <a:sym typeface="Candara"/>
              </a:rPr>
              <a:t>Porcentaje de implementación de la estrategia de apadrinamiento con empresas para el FONCARGA.</a:t>
            </a:r>
            <a:endParaRPr b="1">
              <a:highlight>
                <a:srgbClr val="B6D7A8"/>
              </a:highlight>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La estrategia de apadrinamiento busca vincular a empresas de transporte y generadoras de carga para apoyar la modernización del parque automotor. Con ello, se facilita la inclusión de pequeños transportadores en operaciones formales, a través de la tercerización de servicios de quienes modernicen e inscriban su vehículo en el FONCARGA.</a:t>
            </a: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10% de la meta de 2025 se refiere a la formulación de la estrategia para ser implementada entre 2026 y 2027.</a:t>
            </a:r>
            <a:endParaRPr>
              <a:latin typeface="Candara"/>
              <a:ea typeface="Candara"/>
              <a:cs typeface="Candara"/>
              <a:sym typeface="Candar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ca6554b6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22" name="Google Shape;222;g3ca6554b6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9"/>
        <p:cNvGrpSpPr/>
        <p:nvPr/>
      </p:nvGrpSpPr>
      <p:grpSpPr>
        <a:xfrm>
          <a:off x="0" y="0"/>
          <a:ext cx="0" cy="0"/>
          <a:chOff x="0" y="0"/>
          <a:chExt cx="0" cy="0"/>
        </a:xfrm>
      </p:grpSpPr>
      <p:sp>
        <p:nvSpPr>
          <p:cNvPr id="2480" name="Google Shape;2480;g395b1e99419_2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481" name="Google Shape;2481;g395b1e9941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Candara"/>
              <a:buChar char="-"/>
            </a:pPr>
            <a:endParaRPr>
              <a:solidFill>
                <a:schemeClr val="dk1"/>
              </a:solidFill>
              <a:latin typeface="Candara"/>
              <a:ea typeface="Candara"/>
              <a:cs typeface="Candara"/>
              <a:sym typeface="Candara"/>
            </a:endParaRPr>
          </a:p>
          <a:p>
            <a:pPr marL="0" lvl="0" indent="0" algn="l" rtl="0">
              <a:spcBef>
                <a:spcPts val="0"/>
              </a:spcBef>
              <a:spcAft>
                <a:spcPts val="0"/>
              </a:spcAft>
              <a:buNone/>
            </a:pPr>
            <a:endParaRPr>
              <a:solidFill>
                <a:schemeClr val="dk1"/>
              </a:solidFill>
              <a:latin typeface="Candara"/>
              <a:ea typeface="Candara"/>
              <a:cs typeface="Candara"/>
              <a:sym typeface="Candara"/>
            </a:endParaRPr>
          </a:p>
          <a:p>
            <a:pPr marL="0" lvl="0" indent="0" algn="l" rtl="0">
              <a:spcBef>
                <a:spcPts val="0"/>
              </a:spcBef>
              <a:spcAft>
                <a:spcPts val="0"/>
              </a:spcAft>
              <a:buNone/>
            </a:pPr>
            <a:r>
              <a:rPr lang="en-US" b="1">
                <a:solidFill>
                  <a:schemeClr val="dk1"/>
                </a:solidFill>
                <a:highlight>
                  <a:srgbClr val="7BD5B5"/>
                </a:highlight>
                <a:latin typeface="Candara"/>
                <a:ea typeface="Candara"/>
                <a:cs typeface="Candara"/>
                <a:sym typeface="Candara"/>
              </a:rPr>
              <a:t>Dato 2027: </a:t>
            </a:r>
            <a:r>
              <a:rPr lang="en-US" sz="1050">
                <a:solidFill>
                  <a:srgbClr val="444746"/>
                </a:solidFill>
                <a:latin typeface="Roboto"/>
                <a:ea typeface="Roboto"/>
                <a:cs typeface="Roboto"/>
                <a:sym typeface="Roboto"/>
              </a:rPr>
              <a:t>Este dato corresponde al acumulado de los 60 que no se cumplieron en el 2025 y al dato inicial de 2027  el cual corresponde a 75.</a:t>
            </a:r>
            <a:endParaRPr sz="1050">
              <a:solidFill>
                <a:srgbClr val="444746"/>
              </a:solidFill>
              <a:latin typeface="Roboto"/>
              <a:ea typeface="Roboto"/>
              <a:cs typeface="Roboto"/>
              <a:sym typeface="Roboto"/>
            </a:endParaRPr>
          </a:p>
          <a:p>
            <a:pPr marL="0" lvl="0" indent="0" algn="l" rtl="0">
              <a:spcBef>
                <a:spcPts val="0"/>
              </a:spcBef>
              <a:spcAft>
                <a:spcPts val="0"/>
              </a:spcAft>
              <a:buNone/>
            </a:pPr>
            <a:endParaRPr sz="1050">
              <a:solidFill>
                <a:srgbClr val="444746"/>
              </a:solidFill>
              <a:latin typeface="Roboto"/>
              <a:ea typeface="Roboto"/>
              <a:cs typeface="Roboto"/>
              <a:sym typeface="Roboto"/>
            </a:endParaRPr>
          </a:p>
          <a:p>
            <a:pPr marL="0" lvl="0" indent="0" algn="l" rtl="0">
              <a:spcBef>
                <a:spcPts val="0"/>
              </a:spcBef>
              <a:spcAft>
                <a:spcPts val="0"/>
              </a:spcAft>
              <a:buNone/>
            </a:pPr>
            <a:r>
              <a:rPr lang="en-US" b="1">
                <a:solidFill>
                  <a:schemeClr val="dk1"/>
                </a:solidFill>
                <a:highlight>
                  <a:srgbClr val="7BD5B5"/>
                </a:highlight>
                <a:latin typeface="Raleway"/>
                <a:ea typeface="Raleway"/>
                <a:cs typeface="Raleway"/>
                <a:sym typeface="Raleway"/>
              </a:rPr>
              <a:t>Número de vehículos postulados a través de FONCARGA:  </a:t>
            </a:r>
            <a:r>
              <a:rPr lang="en-US">
                <a:solidFill>
                  <a:schemeClr val="dk1"/>
                </a:solidFill>
                <a:latin typeface="Raleway"/>
                <a:ea typeface="Raleway"/>
                <a:cs typeface="Raleway"/>
                <a:sym typeface="Raleway"/>
              </a:rPr>
              <a:t>Esta fase quiere decir </a:t>
            </a:r>
            <a:r>
              <a:rPr lang="en-US" sz="1050">
                <a:solidFill>
                  <a:srgbClr val="444746"/>
                </a:solidFill>
                <a:latin typeface="Raleway"/>
                <a:ea typeface="Raleway"/>
                <a:cs typeface="Raleway"/>
                <a:sym typeface="Raleway"/>
              </a:rPr>
              <a:t>el usuario inscribió y envió los documentos y está postulado pero no quiere decir que esté aprobado</a:t>
            </a:r>
            <a:endParaRPr sz="1050">
              <a:solidFill>
                <a:srgbClr val="444746"/>
              </a:solidFill>
              <a:latin typeface="Raleway"/>
              <a:ea typeface="Raleway"/>
              <a:cs typeface="Raleway"/>
              <a:sym typeface="Raleway"/>
            </a:endParaRPr>
          </a:p>
          <a:p>
            <a:pPr marL="0" lvl="0" indent="0" algn="l" rtl="0">
              <a:spcBef>
                <a:spcPts val="0"/>
              </a:spcBef>
              <a:spcAft>
                <a:spcPts val="0"/>
              </a:spcAft>
              <a:buNone/>
            </a:pPr>
            <a:endParaRPr sz="1050">
              <a:solidFill>
                <a:srgbClr val="444746"/>
              </a:solidFill>
              <a:latin typeface="Raleway"/>
              <a:ea typeface="Raleway"/>
              <a:cs typeface="Raleway"/>
              <a:sym typeface="Raleway"/>
            </a:endParaRPr>
          </a:p>
          <a:p>
            <a:pPr marL="0" lvl="0" indent="0" algn="l" rtl="0">
              <a:spcBef>
                <a:spcPts val="0"/>
              </a:spcBef>
              <a:spcAft>
                <a:spcPts val="0"/>
              </a:spcAft>
              <a:buNone/>
            </a:pPr>
            <a:r>
              <a:rPr lang="en-US" b="1">
                <a:solidFill>
                  <a:schemeClr val="dk1"/>
                </a:solidFill>
                <a:latin typeface="Raleway"/>
                <a:ea typeface="Raleway"/>
                <a:cs typeface="Raleway"/>
                <a:sym typeface="Raleway"/>
              </a:rPr>
              <a:t>Número de vehículos aprobados en etapa de postulación: </a:t>
            </a:r>
            <a:r>
              <a:rPr lang="en-US" sz="1050">
                <a:solidFill>
                  <a:srgbClr val="444746"/>
                </a:solidFill>
                <a:latin typeface="Roboto"/>
                <a:ea typeface="Roboto"/>
                <a:cs typeface="Roboto"/>
                <a:sym typeface="Roboto"/>
              </a:rPr>
              <a:t>Están en etapa de factura proforma</a:t>
            </a:r>
            <a:endParaRPr sz="750" b="1">
              <a:solidFill>
                <a:srgbClr val="444746"/>
              </a:solidFill>
              <a:latin typeface="Raleway"/>
              <a:ea typeface="Raleway"/>
              <a:cs typeface="Raleway"/>
              <a:sym typeface="Raleway"/>
            </a:endParaRPr>
          </a:p>
          <a:p>
            <a:pPr marL="0" lvl="0" indent="0" algn="l" rtl="0">
              <a:lnSpc>
                <a:spcPct val="115000"/>
              </a:lnSpc>
              <a:spcBef>
                <a:spcPts val="0"/>
              </a:spcBef>
              <a:spcAft>
                <a:spcPts val="0"/>
              </a:spcAft>
              <a:buNone/>
            </a:pPr>
            <a:endParaRPr sz="1050">
              <a:solidFill>
                <a:schemeClr val="dk1"/>
              </a:solidFill>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a:solidFill>
                <a:schemeClr val="dk1"/>
              </a:solidFill>
              <a:latin typeface="Candara"/>
              <a:ea typeface="Candara"/>
              <a:cs typeface="Candara"/>
              <a:sym typeface="Candara"/>
            </a:endParaRPr>
          </a:p>
          <a:p>
            <a:pPr marL="0" lvl="0" indent="0" algn="l" rtl="0">
              <a:spcBef>
                <a:spcPts val="0"/>
              </a:spcBef>
              <a:spcAft>
                <a:spcPts val="0"/>
              </a:spcAft>
              <a:buNone/>
            </a:pPr>
            <a:endParaRPr sz="1050">
              <a:solidFill>
                <a:srgbClr val="444746"/>
              </a:solidFill>
              <a:latin typeface="Roboto"/>
              <a:ea typeface="Roboto"/>
              <a:cs typeface="Roboto"/>
              <a:sym typeface="Roboto"/>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8"/>
        <p:cNvGrpSpPr/>
        <p:nvPr/>
      </p:nvGrpSpPr>
      <p:grpSpPr>
        <a:xfrm>
          <a:off x="0" y="0"/>
          <a:ext cx="0" cy="0"/>
          <a:chOff x="0" y="0"/>
          <a:chExt cx="0" cy="0"/>
        </a:xfrm>
      </p:grpSpPr>
      <p:sp>
        <p:nvSpPr>
          <p:cNvPr id="2549" name="Google Shape;2549;g3ca6554b689_0_46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550" name="Google Shape;2550;g3ca6554b689_0_4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9"/>
        <p:cNvGrpSpPr/>
        <p:nvPr/>
      </p:nvGrpSpPr>
      <p:grpSpPr>
        <a:xfrm>
          <a:off x="0" y="0"/>
          <a:ext cx="0" cy="0"/>
          <a:chOff x="0" y="0"/>
          <a:chExt cx="0" cy="0"/>
        </a:xfrm>
      </p:grpSpPr>
      <p:sp>
        <p:nvSpPr>
          <p:cNvPr id="2620" name="Google Shape;2620;g395b1e99419_2_9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621" name="Google Shape;2621;g395b1e99419_2_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Porcentaje de avance en la estructuración del manual operativo de la Fiduciaria y lineamientos operativos</a:t>
            </a:r>
            <a:endParaRPr b="1">
              <a:solidFill>
                <a:schemeClr val="dk1"/>
              </a:solidFill>
              <a:highlight>
                <a:srgbClr val="B6D7A8"/>
              </a:highlight>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manual operativo y lineamientos fueron entregados en el mes de junio de 2025.</a:t>
            </a:r>
            <a:endParaRPr>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endParaRPr>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100"/>
              <a:buFont typeface="Arial"/>
              <a:buNone/>
            </a:pPr>
            <a:r>
              <a:rPr lang="en-US" b="1">
                <a:solidFill>
                  <a:schemeClr val="dk1"/>
                </a:solidFill>
                <a:highlight>
                  <a:srgbClr val="B6D7A8"/>
                </a:highlight>
                <a:latin typeface="Candara"/>
                <a:ea typeface="Candara"/>
                <a:cs typeface="Candara"/>
                <a:sym typeface="Candara"/>
              </a:rPr>
              <a:t>Porcentaje de implementación de la estrategia de apadrinamiento con empresas para el FONCARGA.</a:t>
            </a:r>
            <a:endParaRPr b="1">
              <a:solidFill>
                <a:schemeClr val="dk1"/>
              </a:solidFill>
              <a:highlight>
                <a:srgbClr val="B6D7A8"/>
              </a:highlight>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La estrategia de apadrinamiento busca vincular a empresas de transporte y generadoras de carga para apoyar la modernización del parque automotor. Con ello, se facilita la inclusión de pequeños transportadores en operaciones formales, a través de la tercerización de servicios de quienes modernicen e inscriban su vehículo en el FONCARGA.</a:t>
            </a:r>
            <a:endParaRPr>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10% de la meta de 2025 se refiere a la formulación de la estrategia para ser implementada entre 2026 y 2027.</a:t>
            </a:r>
            <a:endParaRPr>
              <a:solidFill>
                <a:schemeClr val="dk1"/>
              </a:solidFill>
              <a:latin typeface="Candara"/>
              <a:ea typeface="Candara"/>
              <a:cs typeface="Candara"/>
              <a:sym typeface="Candara"/>
            </a:endParaRPr>
          </a:p>
          <a:p>
            <a:pPr marL="0" lvl="0" indent="0" algn="l" rtl="0">
              <a:spcBef>
                <a:spcPts val="0"/>
              </a:spcBef>
              <a:spcAft>
                <a:spcPts val="0"/>
              </a:spcAft>
              <a:buNone/>
            </a:pPr>
            <a:endParaRPr>
              <a:solidFill>
                <a:schemeClr val="dk1"/>
              </a:solidFill>
              <a:latin typeface="Candara"/>
              <a:ea typeface="Candara"/>
              <a:cs typeface="Candara"/>
              <a:sym typeface="Candara"/>
            </a:endParaRPr>
          </a:p>
          <a:p>
            <a:pPr marL="0" lvl="0" indent="0" algn="l" rtl="0">
              <a:spcBef>
                <a:spcPts val="0"/>
              </a:spcBef>
              <a:spcAft>
                <a:spcPts val="0"/>
              </a:spcAft>
              <a:buClr>
                <a:schemeClr val="dk1"/>
              </a:buClr>
              <a:buSzPts val="1400"/>
              <a:buFont typeface="Arial"/>
              <a:buNone/>
            </a:pPr>
            <a:r>
              <a:rPr lang="en-US" sz="1200" b="1">
                <a:solidFill>
                  <a:srgbClr val="3B4E1F"/>
                </a:solidFill>
                <a:highlight>
                  <a:srgbClr val="7BD5B5"/>
                </a:highlight>
                <a:latin typeface="Candara"/>
                <a:ea typeface="Candara"/>
                <a:cs typeface="Candara"/>
                <a:sym typeface="Candara"/>
              </a:rPr>
              <a:t>Porcentaje de vehículos apadrinados a través de FONCARGA</a:t>
            </a:r>
            <a:r>
              <a:rPr lang="en-US" sz="1200">
                <a:solidFill>
                  <a:srgbClr val="3B4E1F"/>
                </a:solidFill>
                <a:latin typeface="Candara"/>
                <a:ea typeface="Candara"/>
                <a:cs typeface="Candara"/>
                <a:sym typeface="Candara"/>
              </a:rPr>
              <a:t>: </a:t>
            </a:r>
            <a:r>
              <a:rPr lang="en-US" sz="1050">
                <a:solidFill>
                  <a:srgbClr val="444746"/>
                </a:solidFill>
                <a:highlight>
                  <a:srgbClr val="FFFFFF"/>
                </a:highlight>
                <a:latin typeface="Roboto"/>
                <a:ea typeface="Roboto"/>
                <a:cs typeface="Roboto"/>
                <a:sym typeface="Roboto"/>
              </a:rPr>
              <a:t>Es el 10% de los vehículos renovados es constante</a:t>
            </a:r>
            <a:endParaRPr>
              <a:solidFill>
                <a:schemeClr val="dk1"/>
              </a:solidFill>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8"/>
        <p:cNvGrpSpPr/>
        <p:nvPr/>
      </p:nvGrpSpPr>
      <p:grpSpPr>
        <a:xfrm>
          <a:off x="0" y="0"/>
          <a:ext cx="0" cy="0"/>
          <a:chOff x="0" y="0"/>
          <a:chExt cx="0" cy="0"/>
        </a:xfrm>
      </p:grpSpPr>
      <p:sp>
        <p:nvSpPr>
          <p:cNvPr id="2669" name="Google Shape;2669;g39563c659a4_3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670" name="Google Shape;2670;g39563c659a4_3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ndara"/>
              <a:ea typeface="Candara"/>
              <a:cs typeface="Candara"/>
              <a:sym typeface="Candara"/>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4"/>
        <p:cNvGrpSpPr/>
        <p:nvPr/>
      </p:nvGrpSpPr>
      <p:grpSpPr>
        <a:xfrm>
          <a:off x="0" y="0"/>
          <a:ext cx="0" cy="0"/>
          <a:chOff x="0" y="0"/>
          <a:chExt cx="0" cy="0"/>
        </a:xfrm>
      </p:grpSpPr>
      <p:sp>
        <p:nvSpPr>
          <p:cNvPr id="2715" name="Google Shape;2715;g3ca6554b689_0_6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716" name="Google Shape;2716;g3ca6554b689_0_6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4"/>
        <p:cNvGrpSpPr/>
        <p:nvPr/>
      </p:nvGrpSpPr>
      <p:grpSpPr>
        <a:xfrm>
          <a:off x="0" y="0"/>
          <a:ext cx="0" cy="0"/>
          <a:chOff x="0" y="0"/>
          <a:chExt cx="0" cy="0"/>
        </a:xfrm>
      </p:grpSpPr>
      <p:sp>
        <p:nvSpPr>
          <p:cNvPr id="2735" name="Google Shape;2735;g3ca6554b689_0_6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736" name="Google Shape;2736;g3ca6554b689_0_6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400"/>
              </a:spcAft>
              <a:buClr>
                <a:schemeClr val="dk1"/>
              </a:buClr>
              <a:buSzPts val="935"/>
              <a:buFont typeface="Arial"/>
              <a:buNone/>
            </a:pPr>
            <a:r>
              <a:rPr lang="en-US" sz="1500" b="1">
                <a:solidFill>
                  <a:srgbClr val="3B4E1F"/>
                </a:solidFill>
                <a:latin typeface="Candara"/>
                <a:ea typeface="Candara"/>
                <a:cs typeface="Candara"/>
                <a:sym typeface="Candara"/>
              </a:rPr>
              <a:t>Evitar el tráfico ilegal de </a:t>
            </a:r>
            <a:r>
              <a:rPr lang="en-US" sz="1500" b="1">
                <a:solidFill>
                  <a:srgbClr val="FF0000"/>
                </a:solidFill>
                <a:latin typeface="Candara"/>
                <a:ea typeface="Candara"/>
                <a:cs typeface="Candara"/>
                <a:sym typeface="Candara"/>
              </a:rPr>
              <a:t>3.394</a:t>
            </a:r>
            <a:r>
              <a:rPr lang="en-US" sz="1500" b="1">
                <a:solidFill>
                  <a:srgbClr val="3B4E1F"/>
                </a:solidFill>
                <a:latin typeface="Candara"/>
                <a:ea typeface="Candara"/>
                <a:cs typeface="Candara"/>
                <a:sym typeface="Candara"/>
              </a:rPr>
              <a:t> individuos y productos de animales silvestres: en la programación del plan de adquisiciones se proyecta una meta 5400 animales silvestres</a:t>
            </a:r>
            <a:endParaRPr>
              <a:solidFill>
                <a:schemeClr val="dk1"/>
              </a:solidFill>
              <a:latin typeface="Candara"/>
              <a:ea typeface="Candara"/>
              <a:cs typeface="Candara"/>
              <a:sym typeface="Candar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7"/>
        <p:cNvGrpSpPr/>
        <p:nvPr/>
      </p:nvGrpSpPr>
      <p:grpSpPr>
        <a:xfrm>
          <a:off x="0" y="0"/>
          <a:ext cx="0" cy="0"/>
          <a:chOff x="0" y="0"/>
          <a:chExt cx="0" cy="0"/>
        </a:xfrm>
      </p:grpSpPr>
      <p:sp>
        <p:nvSpPr>
          <p:cNvPr id="2788" name="Google Shape;2788;g395736b3648_2_28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789" name="Google Shape;2789;g395736b3648_2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900" b="1">
                <a:solidFill>
                  <a:schemeClr val="dk1"/>
                </a:solidFill>
                <a:highlight>
                  <a:srgbClr val="B6D7A8"/>
                </a:highlight>
                <a:latin typeface="Candara"/>
                <a:ea typeface="Candara"/>
                <a:cs typeface="Candara"/>
                <a:sym typeface="Candara"/>
              </a:rPr>
              <a:t>Porcentaje de la tasa promedio de animales silvestres liberados o reubicados</a:t>
            </a:r>
            <a:endParaRPr sz="900" b="1">
              <a:solidFill>
                <a:schemeClr val="dk1"/>
              </a:solidFill>
              <a:highlight>
                <a:srgbClr val="B6D7A8"/>
              </a:highlight>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 a la </a:t>
            </a:r>
            <a:r>
              <a:rPr lang="en-US" sz="900" b="1">
                <a:solidFill>
                  <a:schemeClr val="dk1"/>
                </a:solidFill>
                <a:latin typeface="Candara"/>
                <a:ea typeface="Candara"/>
                <a:cs typeface="Candara"/>
                <a:sym typeface="Candara"/>
              </a:rPr>
              <a:t>relación anual</a:t>
            </a:r>
            <a:r>
              <a:rPr lang="en-US" sz="900">
                <a:solidFill>
                  <a:schemeClr val="dk1"/>
                </a:solidFill>
                <a:latin typeface="Candara"/>
                <a:ea typeface="Candara"/>
                <a:cs typeface="Candara"/>
                <a:sym typeface="Candara"/>
              </a:rPr>
              <a:t> que hay entre el </a:t>
            </a:r>
            <a:r>
              <a:rPr lang="en-US" sz="900" u="sng">
                <a:solidFill>
                  <a:schemeClr val="dk1"/>
                </a:solidFill>
                <a:latin typeface="Candara"/>
                <a:ea typeface="Candara"/>
                <a:cs typeface="Candara"/>
                <a:sym typeface="Candara"/>
              </a:rPr>
              <a:t>número de animales vivos que son liberados en su hábitat natural</a:t>
            </a:r>
            <a:r>
              <a:rPr lang="en-US" sz="900">
                <a:solidFill>
                  <a:schemeClr val="dk1"/>
                </a:solidFill>
                <a:latin typeface="Candara"/>
                <a:ea typeface="Candara"/>
                <a:cs typeface="Candara"/>
                <a:sym typeface="Candara"/>
              </a:rPr>
              <a:t> (dentro y fuera de la jurisdicción de la SDA) y</a:t>
            </a:r>
            <a:r>
              <a:rPr lang="en-US" sz="900" u="sng">
                <a:solidFill>
                  <a:schemeClr val="dk1"/>
                </a:solidFill>
                <a:latin typeface="Candara"/>
                <a:ea typeface="Candara"/>
                <a:cs typeface="Candara"/>
                <a:sym typeface="Candara"/>
              </a:rPr>
              <a:t> reubicados en instituciones especializadas que salvaguardan su vida y bienestar a largo plazo</a:t>
            </a:r>
            <a:r>
              <a:rPr lang="en-US" sz="900">
                <a:solidFill>
                  <a:schemeClr val="dk1"/>
                </a:solidFill>
                <a:latin typeface="Candara"/>
                <a:ea typeface="Candara"/>
                <a:cs typeface="Candara"/>
                <a:sym typeface="Candara"/>
              </a:rPr>
              <a:t>, respecto del </a:t>
            </a:r>
            <a:r>
              <a:rPr lang="en-US" sz="900" b="1">
                <a:solidFill>
                  <a:schemeClr val="dk1"/>
                </a:solidFill>
                <a:latin typeface="Candara"/>
                <a:ea typeface="Candara"/>
                <a:cs typeface="Candara"/>
                <a:sym typeface="Candara"/>
              </a:rPr>
              <a:t>número anual</a:t>
            </a:r>
            <a:r>
              <a:rPr lang="en-US" sz="900">
                <a:solidFill>
                  <a:schemeClr val="dk1"/>
                </a:solidFill>
                <a:latin typeface="Candara"/>
                <a:ea typeface="Candara"/>
                <a:cs typeface="Candara"/>
                <a:sym typeface="Candara"/>
              </a:rPr>
              <a:t> de</a:t>
            </a:r>
            <a:r>
              <a:rPr lang="en-US" sz="900" u="sng">
                <a:solidFill>
                  <a:schemeClr val="dk1"/>
                </a:solidFill>
                <a:latin typeface="Candara"/>
                <a:ea typeface="Candara"/>
                <a:cs typeface="Candara"/>
                <a:sym typeface="Candara"/>
              </a:rPr>
              <a:t> animales que ingresan vivos al Centro de Atención, Valoración y Rehabilitación de Flora y Fauna Silvestre</a:t>
            </a:r>
            <a:r>
              <a:rPr lang="en-US" sz="900">
                <a:solidFill>
                  <a:schemeClr val="dk1"/>
                </a:solidFill>
                <a:latin typeface="Candara"/>
                <a:ea typeface="Candara"/>
                <a:cs typeface="Candara"/>
                <a:sym typeface="Candara"/>
              </a:rPr>
              <a:t> (CAVRFFS-SDA) del Distrito y surten procesos de atención y/o rehabilitación con miras a una liberación o reubicación. </a:t>
            </a:r>
            <a:endParaRPr sz="900">
              <a:solidFill>
                <a:schemeClr val="dk1"/>
              </a:solidFill>
              <a:latin typeface="Candara"/>
              <a:ea typeface="Candara"/>
              <a:cs typeface="Candara"/>
              <a:sym typeface="Candara"/>
            </a:endParaRPr>
          </a:p>
          <a:p>
            <a:pPr marL="457200" lvl="0" indent="-285750" algn="l" rtl="0">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Las cifras sólo contemplan </a:t>
            </a:r>
            <a:r>
              <a:rPr lang="en-US" sz="900" u="sng">
                <a:solidFill>
                  <a:schemeClr val="dk1"/>
                </a:solidFill>
                <a:latin typeface="Candara"/>
                <a:ea typeface="Candara"/>
                <a:cs typeface="Candara"/>
                <a:sym typeface="Candara"/>
              </a:rPr>
              <a:t>animales vivos recuperados, atendidos, rehabilitados, liberados y reubicados por la Secretaría Distrital de Ambiente</a:t>
            </a:r>
            <a:r>
              <a:rPr lang="en-US" sz="900">
                <a:solidFill>
                  <a:schemeClr val="dk1"/>
                </a:solidFill>
                <a:latin typeface="Candara"/>
                <a:ea typeface="Candara"/>
                <a:cs typeface="Candara"/>
                <a:sym typeface="Candara"/>
              </a:rPr>
              <a:t>, excluyendo las cifras de recuperación, liberación y reubicación de animales vivos atendidos por la Unidad de Rescate y Rehabilitación de Animales Silvestres - URRAS de la Universidad Nacional - sede Bogotá. </a:t>
            </a:r>
            <a:r>
              <a:rPr lang="en-US" sz="900" b="1">
                <a:solidFill>
                  <a:schemeClr val="dk1"/>
                </a:solidFill>
                <a:latin typeface="Candara"/>
                <a:ea typeface="Candara"/>
                <a:cs typeface="Candara"/>
                <a:sym typeface="Candara"/>
              </a:rPr>
              <a:t>Los animales vivos liberados y reubicados corresponden a los dispuestos durante el periodo de reporte, independientemente de si fueron recuperados el mismo mes o en meses o años anteriores</a:t>
            </a:r>
            <a:r>
              <a:rPr lang="en-US" sz="900">
                <a:solidFill>
                  <a:schemeClr val="dk1"/>
                </a:solidFill>
                <a:latin typeface="Candara"/>
                <a:ea typeface="Candara"/>
                <a:cs typeface="Candara"/>
                <a:sym typeface="Candara"/>
              </a:rPr>
              <a:t>.</a:t>
            </a:r>
            <a:endParaRPr sz="900">
              <a:solidFill>
                <a:schemeClr val="dk1"/>
              </a:solidFill>
              <a:latin typeface="Candara"/>
              <a:ea typeface="Candara"/>
              <a:cs typeface="Candara"/>
              <a:sym typeface="Candara"/>
            </a:endParaRPr>
          </a:p>
          <a:p>
            <a:pPr marL="0" lvl="0" indent="0" algn="l" rtl="0">
              <a:spcBef>
                <a:spcPts val="0"/>
              </a:spcBef>
              <a:spcAft>
                <a:spcPts val="0"/>
              </a:spcAft>
              <a:buNone/>
            </a:pPr>
            <a:endParaRPr sz="900">
              <a:solidFill>
                <a:schemeClr val="dk1"/>
              </a:solidFill>
              <a:latin typeface="Candara"/>
              <a:ea typeface="Candara"/>
              <a:cs typeface="Candara"/>
              <a:sym typeface="Candara"/>
            </a:endParaRPr>
          </a:p>
          <a:p>
            <a:pPr marL="0" lvl="0" indent="0" algn="l" rtl="0">
              <a:spcBef>
                <a:spcPts val="0"/>
              </a:spcBef>
              <a:spcAft>
                <a:spcPts val="0"/>
              </a:spcAft>
              <a:buNone/>
            </a:pPr>
            <a:r>
              <a:rPr lang="en-US" sz="900" b="1">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3.167 animales vivos liberados y reubicados respecto a 4.582 animales ingresados vivos al Centro de Fauna.</a:t>
            </a:r>
            <a:endParaRPr sz="900">
              <a:solidFill>
                <a:schemeClr val="dk1"/>
              </a:solidFill>
              <a:latin typeface="Candara"/>
              <a:ea typeface="Candara"/>
              <a:cs typeface="Candara"/>
              <a:sym typeface="Candara"/>
            </a:endParaRPr>
          </a:p>
          <a:p>
            <a:pPr marL="0" lvl="0" indent="0" algn="l" rtl="0">
              <a:spcBef>
                <a:spcPts val="0"/>
              </a:spcBef>
              <a:spcAft>
                <a:spcPts val="0"/>
              </a:spcAft>
              <a:buNone/>
            </a:pPr>
            <a:r>
              <a:rPr lang="en-US" sz="900" b="1">
                <a:solidFill>
                  <a:schemeClr val="dk1"/>
                </a:solidFill>
                <a:latin typeface="Candara"/>
                <a:ea typeface="Candara"/>
                <a:cs typeface="Candara"/>
                <a:sym typeface="Candara"/>
              </a:rPr>
              <a:t>2025: </a:t>
            </a:r>
            <a:r>
              <a:rPr lang="en-US" sz="900">
                <a:solidFill>
                  <a:schemeClr val="dk1"/>
                </a:solidFill>
                <a:latin typeface="Candara"/>
                <a:ea typeface="Candara"/>
                <a:cs typeface="Candara"/>
                <a:sym typeface="Candara"/>
              </a:rPr>
              <a:t>	2.817 animales vivos liberados y reubicados respecto a 4.881 animales ingresados vivos al Centro de Fauna. </a:t>
            </a:r>
            <a:endParaRPr sz="1500" b="1">
              <a:solidFill>
                <a:srgbClr val="3B4E1F"/>
              </a:solidFill>
              <a:latin typeface="Candara"/>
              <a:ea typeface="Candara"/>
              <a:cs typeface="Candara"/>
              <a:sym typeface="Candara"/>
            </a:endParaRPr>
          </a:p>
          <a:p>
            <a:pPr marL="0" lvl="0" indent="0" algn="l" rtl="0">
              <a:spcBef>
                <a:spcPts val="0"/>
              </a:spcBef>
              <a:spcAft>
                <a:spcPts val="400"/>
              </a:spcAft>
              <a:buClr>
                <a:schemeClr val="dk1"/>
              </a:buClr>
              <a:buSzPts val="935"/>
              <a:buFont typeface="Arial"/>
              <a:buNone/>
            </a:pPr>
            <a:endParaRPr sz="700">
              <a:solidFill>
                <a:schemeClr val="dk1"/>
              </a:solidFill>
              <a:latin typeface="Candara"/>
              <a:ea typeface="Candara"/>
              <a:cs typeface="Candara"/>
              <a:sym typeface="Candara"/>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0"/>
        <p:cNvGrpSpPr/>
        <p:nvPr/>
      </p:nvGrpSpPr>
      <p:grpSpPr>
        <a:xfrm>
          <a:off x="0" y="0"/>
          <a:ext cx="0" cy="0"/>
          <a:chOff x="0" y="0"/>
          <a:chExt cx="0" cy="0"/>
        </a:xfrm>
      </p:grpSpPr>
      <p:sp>
        <p:nvSpPr>
          <p:cNvPr id="2861" name="Google Shape;2861;g3ca6554b689_0_5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862" name="Google Shape;2862;g3ca6554b689_0_5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afectadas por minería  recuperadas ambientalmente</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¿por qué no se ha avanzado?</a:t>
            </a: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en áreas ambientalmente afectadas por minería con seguimiento al instrumento ambiental</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rPr>
              <a:t>Para el 2025 se ha avanzado en 19,33 hectáreas con seguimiento al instrumento ambiental correspondientes al 55%</a:t>
            </a:r>
            <a:endParaRPr>
              <a:latin typeface="Candara"/>
              <a:ea typeface="Candara"/>
              <a:cs typeface="Candara"/>
              <a:sym typeface="Candara"/>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3"/>
        <p:cNvGrpSpPr/>
        <p:nvPr/>
      </p:nvGrpSpPr>
      <p:grpSpPr>
        <a:xfrm>
          <a:off x="0" y="0"/>
          <a:ext cx="0" cy="0"/>
          <a:chOff x="0" y="0"/>
          <a:chExt cx="0" cy="0"/>
        </a:xfrm>
      </p:grpSpPr>
      <p:sp>
        <p:nvSpPr>
          <p:cNvPr id="2904" name="Google Shape;2904;g395736b3648_2_19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905" name="Google Shape;2905;g395736b3648_2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highlight>
                  <a:srgbClr val="8DBC22"/>
                </a:highlight>
              </a:rPr>
              <a:t>Meta anterior:</a:t>
            </a:r>
            <a:r>
              <a:rPr lang="en-US"/>
              <a:t> </a:t>
            </a:r>
            <a:r>
              <a:rPr lang="en-US">
                <a:solidFill>
                  <a:schemeClr val="dk1"/>
                </a:solidFill>
              </a:rPr>
              <a:t>Recuperar ambientalmente 134,98 hectáreas degradadas por minería que cuentan con instrumento ambiental</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en-US">
                <a:solidFill>
                  <a:schemeClr val="dk1"/>
                </a:solidFill>
              </a:rPr>
              <a:t>Justificación de cambio: </a:t>
            </a:r>
            <a:r>
              <a:rPr lang="en-US" sz="800">
                <a:solidFill>
                  <a:schemeClr val="dk1"/>
                </a:solidFill>
              </a:rPr>
              <a:t>Considerando que la ejecución de los instrumentos ambientales asociados a restauración y recuperación de áreas afectadas por minería son responsabilidad del titular, y en consecuencia su ejecución no depende directamente de la SDA,  el cumplimiento de las hectáreas de la meta están sujetas al avance verificado por la AA en labores de seguimiento que conlleven a la declaratoria de cumplimiento, en ese sentido considerando el estado del arte actual, hay una probabilidad de finalización de 4 instrumentos ambientales que corresponden a  50</a:t>
            </a:r>
            <a:r>
              <a:rPr lang="en-US" sz="800">
                <a:solidFill>
                  <a:schemeClr val="dk1"/>
                </a:solidFill>
                <a:highlight>
                  <a:srgbClr val="FF9900"/>
                </a:highlight>
              </a:rPr>
              <a:t> hectáreas.</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8"/>
        <p:cNvGrpSpPr/>
        <p:nvPr/>
      </p:nvGrpSpPr>
      <p:grpSpPr>
        <a:xfrm>
          <a:off x="0" y="0"/>
          <a:ext cx="0" cy="0"/>
          <a:chOff x="0" y="0"/>
          <a:chExt cx="0" cy="0"/>
        </a:xfrm>
      </p:grpSpPr>
      <p:sp>
        <p:nvSpPr>
          <p:cNvPr id="2939" name="Google Shape;2939;g39553e0e236_4_26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940" name="Google Shape;2940;g39553e0e236_4_2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afectadas por minería  recuperadas ambientalmente</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¿por qué no se ha avanzado?</a:t>
            </a: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en áreas ambientalmente afectadas por minería con seguimiento al instrumento ambiental</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rPr>
              <a:t>Para el 2025 se ha avanzado en 19,33 hectáreas con seguimiento al instrumento ambiental correspondientes al 55%</a:t>
            </a:r>
            <a:endParaRPr>
              <a:latin typeface="Candara"/>
              <a:ea typeface="Candara"/>
              <a:cs typeface="Candara"/>
              <a:sym typeface="Candar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ca6554b689_3_1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31" name="Google Shape;231;g3ca6554b689_3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0"/>
        <p:cNvGrpSpPr/>
        <p:nvPr/>
      </p:nvGrpSpPr>
      <p:grpSpPr>
        <a:xfrm>
          <a:off x="0" y="0"/>
          <a:ext cx="0" cy="0"/>
          <a:chOff x="0" y="0"/>
          <a:chExt cx="0" cy="0"/>
        </a:xfrm>
      </p:grpSpPr>
      <p:sp>
        <p:nvSpPr>
          <p:cNvPr id="2981" name="Google Shape;2981;g395736b3648_2_24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2982" name="Google Shape;2982;g395736b3648_2_2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Meta anterior: </a:t>
            </a:r>
            <a:r>
              <a:rPr lang="en-US" sz="1000">
                <a:solidFill>
                  <a:schemeClr val="dk1"/>
                </a:solidFill>
              </a:rPr>
              <a:t>Reducir el riesgo ambiental en 1.001 predios con suelos potencialmente contaminados</a:t>
            </a:r>
            <a:endParaRPr sz="1300"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endParaRPr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Justificacion de cambio de la meta: </a:t>
            </a:r>
            <a:r>
              <a:rPr lang="en-US" sz="800">
                <a:solidFill>
                  <a:schemeClr val="dk1"/>
                </a:solidFill>
              </a:rPr>
              <a:t>El universo de predios es variable, como quiera que responde a la dinámica de diagnóstico que es solicitada por los terceros a la SDA en materia de suelos contaminados en concordancia con el artículo 247 del Decreto 555 del 2021, es así como, se considera pertinente replantear la meta de acuerdo al universo actual que implica un incremento de 33 predios. (1034) </a:t>
            </a:r>
            <a:endParaRPr sz="800">
              <a:solidFill>
                <a:schemeClr val="dk1"/>
              </a:solidFill>
            </a:endParaRPr>
          </a:p>
          <a:p>
            <a:pPr marL="0" lvl="0" indent="0" algn="just" rtl="0">
              <a:spcBef>
                <a:spcPts val="0"/>
              </a:spcBef>
              <a:spcAft>
                <a:spcPts val="0"/>
              </a:spcAft>
              <a:buClr>
                <a:schemeClr val="dk1"/>
              </a:buClr>
              <a:buSzPts val="1100"/>
              <a:buFont typeface="Arial"/>
              <a:buNone/>
            </a:pPr>
            <a:endParaRPr sz="800">
              <a:solidFill>
                <a:schemeClr val="dk1"/>
              </a:solidFill>
            </a:endParaRPr>
          </a:p>
          <a:p>
            <a:pPr marL="0" lvl="0" indent="0" algn="just" rtl="0">
              <a:spcBef>
                <a:spcPts val="0"/>
              </a:spcBef>
              <a:spcAft>
                <a:spcPts val="0"/>
              </a:spcAft>
              <a:buClr>
                <a:schemeClr val="dk1"/>
              </a:buClr>
              <a:buSzPts val="1100"/>
              <a:buFont typeface="Arial"/>
              <a:buNone/>
            </a:pPr>
            <a:endParaRPr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endParaRPr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endParaRPr b="1">
              <a:solidFill>
                <a:srgbClr val="3B4E1F"/>
              </a:solidFill>
              <a:highlight>
                <a:srgbClr val="B6D7A8"/>
              </a:highlight>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afectadas por minería  recuperadas ambientalmente</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¿por qué no se ha avanzado?</a:t>
            </a: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endParaRPr>
              <a:solidFill>
                <a:srgbClr val="3B4E1F"/>
              </a:solidFill>
              <a:latin typeface="Candara"/>
              <a:ea typeface="Candara"/>
              <a:cs typeface="Candara"/>
              <a:sym typeface="Candara"/>
            </a:endParaRPr>
          </a:p>
          <a:p>
            <a:pPr marL="0" lvl="0" indent="0" algn="l" rtl="0">
              <a:lnSpc>
                <a:spcPct val="100000"/>
              </a:lnSpc>
              <a:spcBef>
                <a:spcPts val="0"/>
              </a:spcBef>
              <a:spcAft>
                <a:spcPts val="0"/>
              </a:spcAft>
              <a:buSzPts val="1100"/>
              <a:buNone/>
            </a:pPr>
            <a:r>
              <a:rPr lang="en-US" b="1">
                <a:solidFill>
                  <a:srgbClr val="3B4E1F"/>
                </a:solidFill>
                <a:highlight>
                  <a:srgbClr val="B6D7A8"/>
                </a:highlight>
                <a:latin typeface="Candara"/>
                <a:ea typeface="Candara"/>
                <a:cs typeface="Candara"/>
                <a:sym typeface="Candara"/>
              </a:rPr>
              <a:t>Número de hectáreas en áreas ambientalmente afectadas por minería con seguimiento al instrumento ambiental</a:t>
            </a:r>
            <a:endParaRPr b="1">
              <a:solidFill>
                <a:srgbClr val="3B4E1F"/>
              </a:solidFill>
              <a:highlight>
                <a:srgbClr val="B6D7A8"/>
              </a:highlight>
              <a:latin typeface="Candara"/>
              <a:ea typeface="Candara"/>
              <a:cs typeface="Candara"/>
              <a:sym typeface="Candara"/>
            </a:endParaRPr>
          </a:p>
          <a:p>
            <a:pPr marL="457200" lvl="0" indent="-298450" algn="l" rtl="0">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rPr>
              <a:t>Para el 2025 se ha avanzado en 19,33 hectáreas con seguimiento al instrumento ambiental correspondientes al 55%</a:t>
            </a:r>
            <a:endParaRPr>
              <a:latin typeface="Candara"/>
              <a:ea typeface="Candara"/>
              <a:cs typeface="Candara"/>
              <a:sym typeface="Candara"/>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3"/>
        <p:cNvGrpSpPr/>
        <p:nvPr/>
      </p:nvGrpSpPr>
      <p:grpSpPr>
        <a:xfrm>
          <a:off x="0" y="0"/>
          <a:ext cx="0" cy="0"/>
          <a:chOff x="0" y="0"/>
          <a:chExt cx="0" cy="0"/>
        </a:xfrm>
      </p:grpSpPr>
      <p:sp>
        <p:nvSpPr>
          <p:cNvPr id="3034" name="Google Shape;3034;g3ca6554b689_3_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035" name="Google Shape;3035;g3ca6554b689_3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Clr>
                <a:srgbClr val="3B4E1F"/>
              </a:buClr>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2"/>
        <p:cNvGrpSpPr/>
        <p:nvPr/>
      </p:nvGrpSpPr>
      <p:grpSpPr>
        <a:xfrm>
          <a:off x="0" y="0"/>
          <a:ext cx="0" cy="0"/>
          <a:chOff x="0" y="0"/>
          <a:chExt cx="0" cy="0"/>
        </a:xfrm>
      </p:grpSpPr>
      <p:sp>
        <p:nvSpPr>
          <p:cNvPr id="3103" name="Google Shape;3103;g395736b3648_2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104" name="Google Shape;3104;g395736b3648_2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1200">
                <a:highlight>
                  <a:srgbClr val="8DBC22"/>
                </a:highlight>
                <a:latin typeface="Candara"/>
                <a:ea typeface="Candara"/>
                <a:cs typeface="Candara"/>
                <a:sym typeface="Candara"/>
              </a:rPr>
              <a:t>Meta Anterior:</a:t>
            </a:r>
            <a:r>
              <a:rPr lang="en-US" sz="1200">
                <a:latin typeface="Candara"/>
                <a:ea typeface="Candara"/>
                <a:cs typeface="Candara"/>
                <a:sym typeface="Candara"/>
              </a:rPr>
              <a:t> </a:t>
            </a:r>
            <a:r>
              <a:rPr lang="en-US" sz="1200"/>
              <a:t>Evitar la disposición inadecuada de 29.8 millones de toneladas de RCD, 24.000 toneladas de llantas y 77.000 toneladas de residuos hospitalarios</a:t>
            </a:r>
            <a:endParaRPr sz="1200">
              <a:latin typeface="Candara"/>
              <a:ea typeface="Candara"/>
              <a:cs typeface="Candara"/>
              <a:sym typeface="Candara"/>
            </a:endParaRPr>
          </a:p>
          <a:p>
            <a:pPr marL="0" lvl="0" indent="0" algn="just" rtl="0">
              <a:spcBef>
                <a:spcPts val="0"/>
              </a:spcBef>
              <a:spcAft>
                <a:spcPts val="0"/>
              </a:spcAft>
              <a:buNone/>
            </a:pPr>
            <a:endParaRPr sz="1200">
              <a:latin typeface="Candara"/>
              <a:ea typeface="Candara"/>
              <a:cs typeface="Candara"/>
              <a:sym typeface="Candara"/>
            </a:endParaRPr>
          </a:p>
          <a:p>
            <a:pPr marL="0" lvl="0" indent="0" algn="just" rtl="0">
              <a:spcBef>
                <a:spcPts val="0"/>
              </a:spcBef>
              <a:spcAft>
                <a:spcPts val="0"/>
              </a:spcAft>
              <a:buNone/>
            </a:pPr>
            <a:r>
              <a:rPr lang="en-US" sz="1200">
                <a:highlight>
                  <a:srgbClr val="8DBC22"/>
                </a:highlight>
                <a:latin typeface="Candara"/>
                <a:ea typeface="Candara"/>
                <a:cs typeface="Candara"/>
                <a:sym typeface="Candara"/>
              </a:rPr>
              <a:t>justificación de modificación de la meta: </a:t>
            </a:r>
            <a:endParaRPr sz="800">
              <a:solidFill>
                <a:schemeClr val="dk1"/>
              </a:solidFill>
            </a:endParaRPr>
          </a:p>
          <a:p>
            <a:pPr marL="0" lvl="0" indent="0" algn="l" rtl="0">
              <a:spcBef>
                <a:spcPts val="0"/>
              </a:spcBef>
              <a:spcAft>
                <a:spcPts val="0"/>
              </a:spcAft>
              <a:buNone/>
            </a:pPr>
            <a:endParaRPr sz="800">
              <a:solidFill>
                <a:schemeClr val="dk1"/>
              </a:solidFill>
            </a:endParaRPr>
          </a:p>
          <a:p>
            <a:pPr marL="0" lvl="0" indent="0" algn="just" rtl="0">
              <a:spcBef>
                <a:spcPts val="0"/>
              </a:spcBef>
              <a:spcAft>
                <a:spcPts val="0"/>
              </a:spcAft>
              <a:buNone/>
            </a:pPr>
            <a:r>
              <a:rPr lang="en-US" sz="800" b="1">
                <a:solidFill>
                  <a:schemeClr val="dk1"/>
                </a:solidFill>
              </a:rPr>
              <a:t>Meta: </a:t>
            </a:r>
            <a:r>
              <a:rPr lang="en-US" sz="800">
                <a:solidFill>
                  <a:schemeClr val="dk1"/>
                </a:solidFill>
              </a:rPr>
              <a:t> Considerando que el promedio reportado durante los años 2024 y 2025 fue de  7.585.890 toneladas de Residuos de Construcción y Demolición -RCD, Llantas y RESPEL hospitalarios, así como,  la disminución de  megaobras del Distrito, la reducción de la capacidad instalada de la SDA para ejecución de actuaciones de control y  la finalización del proyecto FONDIGER, se  determina necesario disminuir en un 30% el promedio de volumen reportado, para el caso, durante los años 2026 y 2027 se propone alcanzar 5.310.123 en cada vigencia. Así mismo, se estima que la meta esté  planteada para la totalidad del volumen controlado y no discriminado por corriente.</a:t>
            </a:r>
            <a:endParaRPr sz="800">
              <a:solidFill>
                <a:schemeClr val="dk1"/>
              </a:solidFill>
            </a:endParaRPr>
          </a:p>
          <a:p>
            <a:pPr marL="0" lvl="0" indent="0" algn="just" rtl="0">
              <a:spcBef>
                <a:spcPts val="0"/>
              </a:spcBef>
              <a:spcAft>
                <a:spcPts val="0"/>
              </a:spcAft>
              <a:buNone/>
            </a:pPr>
            <a:r>
              <a:rPr lang="en-US" sz="800" b="1">
                <a:solidFill>
                  <a:schemeClr val="dk1"/>
                </a:solidFill>
              </a:rPr>
              <a:t>Propuesta cambio Meta: Evitar la disposición inadecuada de 25.7 millones de toneladas de residuos especiales y peligrosos controladas o aprovechadas. (este incluiría la totalidad de las corrientes)</a:t>
            </a:r>
            <a:endParaRPr sz="800" b="1">
              <a:solidFill>
                <a:schemeClr val="dk1"/>
              </a:solidFill>
            </a:endParaRPr>
          </a:p>
          <a:p>
            <a:pPr marL="0" lvl="0" indent="0" algn="just" rtl="0">
              <a:spcBef>
                <a:spcPts val="0"/>
              </a:spcBef>
              <a:spcAft>
                <a:spcPts val="0"/>
              </a:spcAft>
              <a:buNone/>
            </a:pPr>
            <a:endParaRPr sz="800" b="1">
              <a:solidFill>
                <a:schemeClr val="dk1"/>
              </a:solidFill>
            </a:endParaRPr>
          </a:p>
          <a:p>
            <a:pPr marL="0" lvl="0" indent="0" algn="just" rtl="0">
              <a:spcBef>
                <a:spcPts val="0"/>
              </a:spcBef>
              <a:spcAft>
                <a:spcPts val="0"/>
              </a:spcAft>
              <a:buNone/>
            </a:pPr>
            <a:r>
              <a:rPr lang="en-US" sz="800" b="1">
                <a:solidFill>
                  <a:schemeClr val="dk1"/>
                </a:solidFill>
              </a:rPr>
              <a:t>Propuesta cambio Indicadores: Se propone la eliminación de los 4 indicadores asociados a puntos críticos y a áreas protegidas por funciones y  competencias,  así como aquellos que disgregan los resultados por corrientes, como quiera que no se puede hablar de aprovechamiento de RESPEL, por ejemplo.</a:t>
            </a:r>
            <a:r>
              <a:rPr lang="en-US" sz="800">
                <a:solidFill>
                  <a:schemeClr val="dk1"/>
                </a:solidFill>
              </a:rPr>
              <a:t> </a:t>
            </a:r>
            <a:endParaRPr sz="800">
              <a:solidFill>
                <a:schemeClr val="dk1"/>
              </a:solidFill>
            </a:endParaRPr>
          </a:p>
          <a:p>
            <a:pPr marL="0" lvl="0" indent="0" algn="just" rtl="0">
              <a:spcBef>
                <a:spcPts val="0"/>
              </a:spcBef>
              <a:spcAft>
                <a:spcPts val="0"/>
              </a:spcAft>
              <a:buNone/>
            </a:pPr>
            <a:endParaRPr sz="800" b="1">
              <a:solidFill>
                <a:schemeClr val="dk1"/>
              </a:solidFill>
            </a:endParaRPr>
          </a:p>
          <a:p>
            <a:pPr marL="0" lvl="0" indent="0" algn="just" rtl="0">
              <a:spcBef>
                <a:spcPts val="0"/>
              </a:spcBef>
              <a:spcAft>
                <a:spcPts val="0"/>
              </a:spcAft>
              <a:buNone/>
            </a:pPr>
            <a:r>
              <a:rPr lang="en-US" sz="800" b="1">
                <a:solidFill>
                  <a:schemeClr val="dk1"/>
                </a:solidFill>
              </a:rPr>
              <a:t>Propuesta Indicador:Número de toneladas de residuos especiales y peligrosos controladas o aprovechadas.</a:t>
            </a:r>
            <a:endParaRPr sz="1200">
              <a:highlight>
                <a:srgbClr val="8DBC22"/>
              </a:highlight>
              <a:latin typeface="Candara"/>
              <a:ea typeface="Candara"/>
              <a:cs typeface="Candara"/>
              <a:sym typeface="Candara"/>
            </a:endParaRPr>
          </a:p>
          <a:p>
            <a:pPr marL="0" lvl="0" indent="0" algn="just" rtl="0">
              <a:spcBef>
                <a:spcPts val="0"/>
              </a:spcBef>
              <a:spcAft>
                <a:spcPts val="0"/>
              </a:spcAft>
              <a:buNone/>
            </a:pPr>
            <a:endParaRPr sz="1200">
              <a:latin typeface="Candara"/>
              <a:ea typeface="Candara"/>
              <a:cs typeface="Candara"/>
              <a:sym typeface="Candara"/>
            </a:endParaRPr>
          </a:p>
          <a:p>
            <a:pPr marL="0" lvl="0" indent="0" algn="just" rtl="0">
              <a:spcBef>
                <a:spcPts val="0"/>
              </a:spcBef>
              <a:spcAft>
                <a:spcPts val="0"/>
              </a:spcAft>
              <a:buNone/>
            </a:pPr>
            <a:r>
              <a:rPr lang="en-US" sz="1200">
                <a:highlight>
                  <a:srgbClr val="8DBC22"/>
                </a:highlight>
                <a:latin typeface="Candara"/>
                <a:ea typeface="Candara"/>
                <a:cs typeface="Candara"/>
                <a:sym typeface="Candara"/>
              </a:rPr>
              <a:t>Indicadores: Los residuos peligrosos industriales se empiezan a contabilizar a partir del 2026.</a:t>
            </a:r>
            <a:endParaRPr sz="1200">
              <a:highlight>
                <a:srgbClr val="8DBC22"/>
              </a:highlight>
              <a:latin typeface="Candara"/>
              <a:ea typeface="Candara"/>
              <a:cs typeface="Candara"/>
              <a:sym typeface="Candara"/>
            </a:endParaRPr>
          </a:p>
          <a:p>
            <a:pPr marL="457200" lvl="0" indent="-298450" algn="l" rtl="0">
              <a:lnSpc>
                <a:spcPct val="100000"/>
              </a:lnSpc>
              <a:spcBef>
                <a:spcPts val="0"/>
              </a:spcBef>
              <a:spcAft>
                <a:spcPts val="0"/>
              </a:spcAft>
              <a:buSzPts val="1100"/>
              <a:buFont typeface="Candara"/>
              <a:buChar char="-"/>
            </a:pPr>
            <a:endParaRPr>
              <a:latin typeface="Candara"/>
              <a:ea typeface="Candara"/>
              <a:cs typeface="Candara"/>
              <a:sym typeface="Candara"/>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2"/>
        <p:cNvGrpSpPr/>
        <p:nvPr/>
      </p:nvGrpSpPr>
      <p:grpSpPr>
        <a:xfrm>
          <a:off x="0" y="0"/>
          <a:ext cx="0" cy="0"/>
          <a:chOff x="0" y="0"/>
          <a:chExt cx="0" cy="0"/>
        </a:xfrm>
      </p:grpSpPr>
      <p:sp>
        <p:nvSpPr>
          <p:cNvPr id="3183" name="Google Shape;3183;g3ca6554b689_5_3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184" name="Google Shape;3184;g3ca6554b689_5_3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400"/>
              </a:spcAft>
              <a:buNone/>
            </a:pPr>
            <a:endParaRPr>
              <a:solidFill>
                <a:schemeClr val="dk1"/>
              </a:solidFill>
              <a:latin typeface="Candara"/>
              <a:ea typeface="Candara"/>
              <a:cs typeface="Candara"/>
              <a:sym typeface="Candara"/>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1"/>
        <p:cNvGrpSpPr/>
        <p:nvPr/>
      </p:nvGrpSpPr>
      <p:grpSpPr>
        <a:xfrm>
          <a:off x="0" y="0"/>
          <a:ext cx="0" cy="0"/>
          <a:chOff x="0" y="0"/>
          <a:chExt cx="0" cy="0"/>
        </a:xfrm>
      </p:grpSpPr>
      <p:sp>
        <p:nvSpPr>
          <p:cNvPr id="3232" name="Google Shape;3232;g395736b3648_2_1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233" name="Google Shape;3233;g395736b3648_2_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highlight>
                  <a:srgbClr val="8DBC22"/>
                </a:highlight>
                <a:latin typeface="Candara"/>
                <a:ea typeface="Candara"/>
                <a:cs typeface="Candara"/>
                <a:sym typeface="Candara"/>
              </a:rPr>
              <a:t>Meta anterior: </a:t>
            </a:r>
            <a:r>
              <a:rPr lang="en-US" sz="900">
                <a:solidFill>
                  <a:schemeClr val="dk1"/>
                </a:solidFill>
              </a:rPr>
              <a:t>Habilitar 2.000 sitios para la plantación de coberturas biodiversas principalmente arbolado y validar la plantación efectiva de 25.002 árboles a través de mecanismo de compensación</a:t>
            </a:r>
            <a:endParaRPr sz="900">
              <a:solidFill>
                <a:schemeClr val="dk1"/>
              </a:solidFill>
            </a:endParaRPr>
          </a:p>
          <a:p>
            <a:pPr marL="0" lvl="0" indent="0" algn="l" rtl="0">
              <a:spcBef>
                <a:spcPts val="400"/>
              </a:spcBef>
              <a:spcAft>
                <a:spcPts val="0"/>
              </a:spcAft>
              <a:buNone/>
            </a:pPr>
            <a:endParaRPr sz="900">
              <a:solidFill>
                <a:schemeClr val="dk1"/>
              </a:solidFill>
            </a:endParaRPr>
          </a:p>
          <a:p>
            <a:pPr marL="0" lvl="0" indent="0" algn="l" rtl="0">
              <a:spcBef>
                <a:spcPts val="400"/>
              </a:spcBef>
              <a:spcAft>
                <a:spcPts val="0"/>
              </a:spcAft>
              <a:buNone/>
            </a:pPr>
            <a:r>
              <a:rPr lang="en-US" sz="900">
                <a:solidFill>
                  <a:schemeClr val="dk1"/>
                </a:solidFill>
                <a:highlight>
                  <a:srgbClr val="8DBC22"/>
                </a:highlight>
              </a:rPr>
              <a:t>Justificación cambio de la meta: </a:t>
            </a:r>
            <a:r>
              <a:rPr lang="en-US" sz="900" b="1">
                <a:solidFill>
                  <a:schemeClr val="dk1"/>
                </a:solidFill>
              </a:rPr>
              <a:t>S</a:t>
            </a:r>
            <a:r>
              <a:rPr lang="en-US" sz="800" b="1">
                <a:solidFill>
                  <a:schemeClr val="dk1"/>
                </a:solidFill>
              </a:rPr>
              <a:t>e solicita ajustar la meta en lo correspondiente a eliminar el componente de habilitación de 2.000 sitios para plantación de coberturas, considerando:</a:t>
            </a:r>
            <a:endParaRPr sz="800" b="1">
              <a:solidFill>
                <a:schemeClr val="dk1"/>
              </a:solidFill>
            </a:endParaRPr>
          </a:p>
          <a:p>
            <a:pPr marL="457200" lvl="0" indent="-279400" algn="just" rtl="0">
              <a:lnSpc>
                <a:spcPct val="115000"/>
              </a:lnSpc>
              <a:spcBef>
                <a:spcPts val="1200"/>
              </a:spcBef>
              <a:spcAft>
                <a:spcPts val="0"/>
              </a:spcAft>
              <a:buClr>
                <a:schemeClr val="dk1"/>
              </a:buClr>
              <a:buSzPts val="800"/>
              <a:buAutoNum type="arabicPeriod"/>
            </a:pPr>
            <a:r>
              <a:rPr lang="en-US" sz="800">
                <a:solidFill>
                  <a:schemeClr val="dk1"/>
                </a:solidFill>
              </a:rPr>
              <a:t>Para esta meta, se planeó inicialmente la identificación y evaluación del catálogo de sitios para habilitación de compensaciones en el Distrito Capital, mediante un convenio con la Universidad Distrital, que no se concretó en 2025. En la vigencia 2026 ya no se cuenta con esta estrategia.</a:t>
            </a:r>
            <a:endParaRPr sz="800">
              <a:solidFill>
                <a:schemeClr val="dk1"/>
              </a:solidFill>
            </a:endParaRPr>
          </a:p>
          <a:p>
            <a:pPr marL="457200" lvl="0" indent="0" algn="just" rtl="0">
              <a:lnSpc>
                <a:spcPct val="115000"/>
              </a:lnSpc>
              <a:spcBef>
                <a:spcPts val="1200"/>
              </a:spcBef>
              <a:spcAft>
                <a:spcPts val="0"/>
              </a:spcAft>
              <a:buClr>
                <a:schemeClr val="dk1"/>
              </a:buClr>
              <a:buSzPts val="1100"/>
              <a:buFont typeface="Arial"/>
              <a:buNone/>
            </a:pPr>
            <a:r>
              <a:rPr lang="en-US" sz="800" b="1">
                <a:solidFill>
                  <a:schemeClr val="dk1"/>
                </a:solidFill>
              </a:rPr>
              <a:t>Propuesta: Modificar parcialmente la meta, eliminado la habilitación de 2000 sitios para plantación.</a:t>
            </a:r>
            <a:endParaRPr sz="800" b="1">
              <a:solidFill>
                <a:schemeClr val="dk1"/>
              </a:solidFill>
            </a:endParaRPr>
          </a:p>
          <a:p>
            <a:pPr marL="457200" lvl="0" indent="-279400" algn="just" rtl="0">
              <a:spcBef>
                <a:spcPts val="1200"/>
              </a:spcBef>
              <a:spcAft>
                <a:spcPts val="0"/>
              </a:spcAft>
              <a:buClr>
                <a:schemeClr val="dk1"/>
              </a:buClr>
              <a:buSzPts val="800"/>
              <a:buAutoNum type="arabicPeriod"/>
            </a:pPr>
            <a:r>
              <a:rPr lang="en-US" sz="800">
                <a:solidFill>
                  <a:schemeClr val="dk1"/>
                </a:solidFill>
              </a:rPr>
              <a:t>Con relación al indicador de número de árboles efectivamente plantados a través del mecanismo de compensación, se analizan las resoluciones otorgadas por permiso de aprovechamiento forestal/recursos disponibles de personal para la actividad, estableciendo un valor real de seguimiento para el año 2026.</a:t>
            </a:r>
            <a:endParaRPr sz="900">
              <a:solidFill>
                <a:schemeClr val="dk1"/>
              </a:solidFill>
              <a:highlight>
                <a:srgbClr val="8DBC22"/>
              </a:highlight>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5"/>
        <p:cNvGrpSpPr/>
        <p:nvPr/>
      </p:nvGrpSpPr>
      <p:grpSpPr>
        <a:xfrm>
          <a:off x="0" y="0"/>
          <a:ext cx="0" cy="0"/>
          <a:chOff x="0" y="0"/>
          <a:chExt cx="0" cy="0"/>
        </a:xfrm>
      </p:grpSpPr>
      <p:sp>
        <p:nvSpPr>
          <p:cNvPr id="3266" name="Google Shape;3266;g39563c659a4_7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267" name="Google Shape;3267;g39563c659a4_7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400"/>
              </a:spcAft>
              <a:buNone/>
            </a:pPr>
            <a:endParaRPr>
              <a:solidFill>
                <a:schemeClr val="dk1"/>
              </a:solidFill>
              <a:latin typeface="Candara"/>
              <a:ea typeface="Candara"/>
              <a:cs typeface="Candara"/>
              <a:sym typeface="Candara"/>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6"/>
        <p:cNvGrpSpPr/>
        <p:nvPr/>
      </p:nvGrpSpPr>
      <p:grpSpPr>
        <a:xfrm>
          <a:off x="0" y="0"/>
          <a:ext cx="0" cy="0"/>
          <a:chOff x="0" y="0"/>
          <a:chExt cx="0" cy="0"/>
        </a:xfrm>
      </p:grpSpPr>
      <p:sp>
        <p:nvSpPr>
          <p:cNvPr id="3307" name="Google Shape;3307;g395736b3648_2_7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
        <p:nvSpPr>
          <p:cNvPr id="3308" name="Google Shape;3308;g395736b3648_2_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solidFill>
                  <a:schemeClr val="dk1"/>
                </a:solidFill>
                <a:highlight>
                  <a:srgbClr val="8DBC22"/>
                </a:highlight>
                <a:latin typeface="Candara"/>
                <a:ea typeface="Candara"/>
                <a:cs typeface="Candara"/>
                <a:sym typeface="Candara"/>
              </a:rPr>
              <a:t>Meta anterior:</a:t>
            </a:r>
            <a:r>
              <a:rPr lang="en-US">
                <a:solidFill>
                  <a:schemeClr val="dk1"/>
                </a:solidFill>
                <a:latin typeface="Candara"/>
                <a:ea typeface="Candara"/>
                <a:cs typeface="Candara"/>
                <a:sym typeface="Candara"/>
              </a:rPr>
              <a:t> </a:t>
            </a:r>
            <a:r>
              <a:rPr lang="en-US" sz="900">
                <a:solidFill>
                  <a:schemeClr val="dk1"/>
                </a:solidFill>
              </a:rPr>
              <a:t>Gestionar el Riesgo Potencial de Volcamiento y Caída de Ramas de 239.825 árboles gestionados.</a:t>
            </a:r>
            <a:endParaRPr sz="900">
              <a:solidFill>
                <a:schemeClr val="dk1"/>
              </a:solidFill>
            </a:endParaRPr>
          </a:p>
          <a:p>
            <a:pPr marL="0" lvl="0" indent="0" algn="l" rtl="0">
              <a:spcBef>
                <a:spcPts val="400"/>
              </a:spcBef>
              <a:spcAft>
                <a:spcPts val="0"/>
              </a:spcAft>
              <a:buNone/>
            </a:pPr>
            <a:endParaRPr sz="900">
              <a:solidFill>
                <a:schemeClr val="dk1"/>
              </a:solidFill>
            </a:endParaRPr>
          </a:p>
          <a:p>
            <a:pPr marL="0" lvl="0" indent="0" algn="l" rtl="0">
              <a:spcBef>
                <a:spcPts val="400"/>
              </a:spcBef>
              <a:spcAft>
                <a:spcPts val="0"/>
              </a:spcAft>
              <a:buNone/>
            </a:pPr>
            <a:r>
              <a:rPr lang="en-US" sz="900">
                <a:solidFill>
                  <a:schemeClr val="dk1"/>
                </a:solidFill>
                <a:highlight>
                  <a:srgbClr val="8DBC22"/>
                </a:highlight>
              </a:rPr>
              <a:t>Justificación cambio de la meta: </a:t>
            </a:r>
            <a:r>
              <a:rPr lang="en-US" sz="900">
                <a:solidFill>
                  <a:schemeClr val="dk1"/>
                </a:solidFill>
              </a:rPr>
              <a:t>Se ajusta el número  previsto de 239.825 a 144.648 árboles en el cuatrienio, por las siguientes razones: </a:t>
            </a:r>
            <a:endParaRPr sz="900">
              <a:solidFill>
                <a:schemeClr val="dk1"/>
              </a:solidFill>
            </a:endParaRPr>
          </a:p>
          <a:p>
            <a:pPr marL="0" lvl="0" indent="0" algn="just" rtl="0">
              <a:spcBef>
                <a:spcPts val="400"/>
              </a:spcBef>
              <a:spcAft>
                <a:spcPts val="0"/>
              </a:spcAft>
              <a:buClr>
                <a:schemeClr val="dk1"/>
              </a:buClr>
              <a:buFont typeface="Arial"/>
              <a:buNone/>
            </a:pPr>
            <a:endParaRPr sz="900" b="1">
              <a:solidFill>
                <a:schemeClr val="dk1"/>
              </a:solidFill>
              <a:highlight>
                <a:srgbClr val="F4CCCC"/>
              </a:highlight>
            </a:endParaRPr>
          </a:p>
          <a:p>
            <a:pPr marL="0" lvl="0" indent="0" algn="just" rtl="0">
              <a:spcBef>
                <a:spcPts val="0"/>
              </a:spcBef>
              <a:spcAft>
                <a:spcPts val="0"/>
              </a:spcAft>
              <a:buClr>
                <a:schemeClr val="dk1"/>
              </a:buClr>
              <a:buFont typeface="Arial"/>
              <a:buNone/>
            </a:pPr>
            <a:r>
              <a:rPr lang="en-US" sz="900" b="1">
                <a:solidFill>
                  <a:schemeClr val="dk1"/>
                </a:solidFill>
              </a:rPr>
              <a:t>1.Por los nuevos compromisos de gestión de la Subdirección de Silvicultura, se ha reorientado el equipo de trabajo para agilizar temas estratégicos de evaluación y atención de trámites y seguimiento a los permisos silviculturales.</a:t>
            </a:r>
            <a:endParaRPr sz="900" b="1">
              <a:solidFill>
                <a:schemeClr val="dk1"/>
              </a:solidFill>
            </a:endParaRPr>
          </a:p>
          <a:p>
            <a:pPr marL="0" lvl="0" indent="0" algn="just" rtl="0">
              <a:spcBef>
                <a:spcPts val="0"/>
              </a:spcBef>
              <a:spcAft>
                <a:spcPts val="0"/>
              </a:spcAft>
              <a:buClr>
                <a:schemeClr val="dk1"/>
              </a:buClr>
              <a:buFont typeface="Arial"/>
              <a:buNone/>
            </a:pPr>
            <a:endParaRPr sz="900" b="1">
              <a:solidFill>
                <a:schemeClr val="dk1"/>
              </a:solidFill>
            </a:endParaRPr>
          </a:p>
          <a:p>
            <a:pPr marL="0" lvl="0" indent="0" algn="just" rtl="0">
              <a:spcBef>
                <a:spcPts val="0"/>
              </a:spcBef>
              <a:spcAft>
                <a:spcPts val="0"/>
              </a:spcAft>
              <a:buClr>
                <a:schemeClr val="dk1"/>
              </a:buClr>
              <a:buFont typeface="Arial"/>
              <a:buNone/>
            </a:pPr>
            <a:r>
              <a:rPr lang="en-US" sz="900" b="1">
                <a:solidFill>
                  <a:schemeClr val="dk1"/>
                </a:solidFill>
              </a:rPr>
              <a:t>2. La meta estratégica,  se apoya con la información y actividades del  proyecto FONDIGER que aportó entre 2024 y 2025 un 73% en el cumplimiento de la misma. Para el año 2026 este proyecto sólo aportará el 25%, debido a su terminación programada para el mes septiembre. </a:t>
            </a:r>
            <a:endParaRPr sz="900" b="1">
              <a:solidFill>
                <a:schemeClr val="dk1"/>
              </a:solidFill>
            </a:endParaRPr>
          </a:p>
          <a:p>
            <a:pPr marL="0" lvl="0" indent="0" algn="just" rtl="0">
              <a:spcBef>
                <a:spcPts val="0"/>
              </a:spcBef>
              <a:spcAft>
                <a:spcPts val="0"/>
              </a:spcAft>
              <a:buClr>
                <a:schemeClr val="dk1"/>
              </a:buClr>
              <a:buFont typeface="Arial"/>
              <a:buNone/>
            </a:pPr>
            <a:endParaRPr sz="900" b="1">
              <a:solidFill>
                <a:schemeClr val="dk1"/>
              </a:solidFill>
            </a:endParaRPr>
          </a:p>
          <a:p>
            <a:pPr marL="0" lvl="0" indent="0" algn="just" rtl="0">
              <a:spcBef>
                <a:spcPts val="0"/>
              </a:spcBef>
              <a:spcAft>
                <a:spcPts val="0"/>
              </a:spcAft>
              <a:buClr>
                <a:schemeClr val="dk1"/>
              </a:buClr>
              <a:buFont typeface="Arial"/>
              <a:buNone/>
            </a:pPr>
            <a:r>
              <a:rPr lang="en-US" sz="900" b="1">
                <a:solidFill>
                  <a:schemeClr val="dk1"/>
                </a:solidFill>
              </a:rPr>
              <a:t>3. La atención a actividades de gestión de la meta inicialmente se  programó considerando el apoyo externo, mediante convenios especiales que no se lograron concretar. </a:t>
            </a:r>
            <a:endParaRPr sz="900">
              <a:solidFill>
                <a:schemeClr val="dk1"/>
              </a:solidFill>
              <a:highlight>
                <a:srgbClr val="8DBC22"/>
              </a:highlight>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0"/>
        <p:cNvGrpSpPr/>
        <p:nvPr/>
      </p:nvGrpSpPr>
      <p:grpSpPr>
        <a:xfrm>
          <a:off x="0" y="0"/>
          <a:ext cx="0" cy="0"/>
          <a:chOff x="0" y="0"/>
          <a:chExt cx="0" cy="0"/>
        </a:xfrm>
      </p:grpSpPr>
      <p:sp>
        <p:nvSpPr>
          <p:cNvPr id="3341" name="Google Shape;334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42" name="Google Shape;334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s-C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cd61e6f00f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39" name="Google Shape;239;g3cd61e6f00f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000" b="1">
                <a:solidFill>
                  <a:schemeClr val="dk1"/>
                </a:solidFill>
                <a:highlight>
                  <a:schemeClr val="accent2"/>
                </a:highlight>
                <a:latin typeface="Calibri"/>
                <a:ea typeface="Calibri"/>
                <a:cs typeface="Calibri"/>
                <a:sym typeface="Calibri"/>
              </a:rPr>
              <a:t>Subsecretaría de Control ambiental:</a:t>
            </a:r>
            <a:endParaRPr sz="1000" b="1">
              <a:solidFill>
                <a:schemeClr val="dk1"/>
              </a:solidFill>
              <a:highlight>
                <a:schemeClr val="accent2"/>
              </a:highlight>
              <a:latin typeface="Calibri"/>
              <a:ea typeface="Calibri"/>
              <a:cs typeface="Calibri"/>
              <a:sym typeface="Calibri"/>
            </a:endParaRPr>
          </a:p>
          <a:p>
            <a:pPr marL="0" lvl="0" indent="0" algn="l" rtl="0">
              <a:lnSpc>
                <a:spcPct val="115000"/>
              </a:lnSpc>
              <a:spcBef>
                <a:spcPts val="0"/>
              </a:spcBef>
              <a:spcAft>
                <a:spcPts val="0"/>
              </a:spcAft>
              <a:buNone/>
            </a:pPr>
            <a:r>
              <a:rPr lang="en-US" b="1">
                <a:solidFill>
                  <a:schemeClr val="dk1"/>
                </a:solidFill>
              </a:rPr>
              <a:t>Metas claves de desempeño (legados): </a:t>
            </a:r>
            <a:endParaRPr b="1">
              <a:solidFill>
                <a:schemeClr val="dk1"/>
              </a:solidFill>
            </a:endParaRPr>
          </a:p>
          <a:p>
            <a:pPr marL="457200" lvl="0" indent="-285750" algn="l" rtl="0">
              <a:lnSpc>
                <a:spcPct val="115000"/>
              </a:lnSpc>
              <a:spcBef>
                <a:spcPts val="0"/>
              </a:spcBef>
              <a:spcAft>
                <a:spcPts val="0"/>
              </a:spcAft>
              <a:buSzPts val="900"/>
              <a:buChar char="●"/>
            </a:pPr>
            <a:r>
              <a:rPr lang="en-US" sz="900">
                <a:highlight>
                  <a:schemeClr val="accent4"/>
                </a:highlight>
              </a:rPr>
              <a:t>Verificar la recuperación ambiental de 50 hectáreas afectadas por minería que cuentan con instrumento ambiental</a:t>
            </a:r>
            <a:endParaRPr sz="900">
              <a:highlight>
                <a:schemeClr val="accent4"/>
              </a:highlight>
            </a:endParaRPr>
          </a:p>
          <a:p>
            <a:pPr marL="457200" lvl="0" indent="-285750" algn="l" rtl="0">
              <a:lnSpc>
                <a:spcPct val="115000"/>
              </a:lnSpc>
              <a:spcBef>
                <a:spcPts val="0"/>
              </a:spcBef>
              <a:spcAft>
                <a:spcPts val="0"/>
              </a:spcAft>
              <a:buSzPts val="900"/>
              <a:buChar char="●"/>
            </a:pPr>
            <a:r>
              <a:rPr lang="en-US" sz="900"/>
              <a:t>Disminuir en 8% la concentración del material particulado (PM10 y PM2.5)</a:t>
            </a:r>
            <a:endParaRPr sz="900"/>
          </a:p>
          <a:p>
            <a:pPr marL="457200" lvl="0" indent="-285750" algn="l" rtl="0">
              <a:lnSpc>
                <a:spcPct val="115000"/>
              </a:lnSpc>
              <a:spcBef>
                <a:spcPts val="0"/>
              </a:spcBef>
              <a:spcAft>
                <a:spcPts val="0"/>
              </a:spcAft>
              <a:buSzPts val="900"/>
              <a:buChar char="●"/>
            </a:pPr>
            <a:r>
              <a:rPr lang="en-US" sz="900"/>
              <a:t>Reducir en un 60 % la carga contaminante vertida a los ríos Torca, Salitre Fucha y Tunjuelo</a:t>
            </a:r>
            <a:endParaRPr sz="900"/>
          </a:p>
          <a:p>
            <a:pPr marL="457200" lvl="0" indent="-285750" algn="l" rtl="0">
              <a:lnSpc>
                <a:spcPct val="115000"/>
              </a:lnSpc>
              <a:spcBef>
                <a:spcPts val="0"/>
              </a:spcBef>
              <a:spcAft>
                <a:spcPts val="0"/>
              </a:spcAft>
              <a:buSzPts val="900"/>
              <a:buChar char="●"/>
            </a:pPr>
            <a:r>
              <a:rPr lang="en-US" sz="900"/>
              <a:t>Resolver de fondo 4.314 expedientes sancionatorios de más de diez años de antigüedad, en cumplimiento de la Ley 2387 de 2024</a:t>
            </a:r>
            <a:endParaRPr sz="900"/>
          </a:p>
          <a:p>
            <a:pPr marL="0" lvl="0" indent="0" algn="l" rtl="0">
              <a:lnSpc>
                <a:spcPct val="115000"/>
              </a:lnSpc>
              <a:spcBef>
                <a:spcPts val="0"/>
              </a:spcBef>
              <a:spcAft>
                <a:spcPts val="0"/>
              </a:spcAft>
              <a:buNone/>
            </a:pPr>
            <a:endParaRPr b="1">
              <a:solidFill>
                <a:schemeClr val="dk1"/>
              </a:solidFill>
            </a:endParaRPr>
          </a:p>
          <a:p>
            <a:pPr marL="0" lvl="0" indent="0" algn="l" rtl="0">
              <a:lnSpc>
                <a:spcPct val="115000"/>
              </a:lnSpc>
              <a:spcBef>
                <a:spcPts val="0"/>
              </a:spcBef>
              <a:spcAft>
                <a:spcPts val="0"/>
              </a:spcAft>
              <a:buNone/>
            </a:pPr>
            <a:r>
              <a:rPr lang="en-US" b="1">
                <a:solidFill>
                  <a:schemeClr val="dk1"/>
                </a:solidFill>
              </a:rPr>
              <a:t>Metas que requirieron ajustes en magnitud:</a:t>
            </a:r>
            <a:endParaRPr b="1">
              <a:solidFill>
                <a:schemeClr val="dk1"/>
              </a:solidFill>
            </a:endParaRPr>
          </a:p>
          <a:p>
            <a:pPr marL="457200" lvl="0" indent="-285750" algn="l" rtl="0">
              <a:lnSpc>
                <a:spcPct val="115000"/>
              </a:lnSpc>
              <a:spcBef>
                <a:spcPts val="0"/>
              </a:spcBef>
              <a:spcAft>
                <a:spcPts val="0"/>
              </a:spcAft>
              <a:buSzPts val="900"/>
              <a:buChar char="●"/>
            </a:pPr>
            <a:r>
              <a:rPr lang="en-US" sz="900">
                <a:highlight>
                  <a:schemeClr val="accent4"/>
                </a:highlight>
              </a:rPr>
              <a:t>Verificar la recuperación ambiental de 50 hectáreas afectadas por minería que cuentan con instrumento ambiental</a:t>
            </a:r>
            <a:endParaRPr sz="900">
              <a:highlight>
                <a:schemeClr val="accent4"/>
              </a:highlight>
            </a:endParaRPr>
          </a:p>
          <a:p>
            <a:pPr marL="457200" lvl="0" indent="-285750" algn="l" rtl="0">
              <a:lnSpc>
                <a:spcPct val="115000"/>
              </a:lnSpc>
              <a:spcBef>
                <a:spcPts val="0"/>
              </a:spcBef>
              <a:spcAft>
                <a:spcPts val="0"/>
              </a:spcAft>
              <a:buSzPts val="900"/>
              <a:buChar char="●"/>
            </a:pPr>
            <a:r>
              <a:rPr lang="en-US" sz="900"/>
              <a:t>Reducir el riesgo ambiental en 1.034 predios con suelos potencialmente contaminados</a:t>
            </a:r>
            <a:endParaRPr sz="900"/>
          </a:p>
          <a:p>
            <a:pPr marL="457200" lvl="0" indent="-285750" algn="l" rtl="0">
              <a:lnSpc>
                <a:spcPct val="115000"/>
              </a:lnSpc>
              <a:spcBef>
                <a:spcPts val="0"/>
              </a:spcBef>
              <a:spcAft>
                <a:spcPts val="0"/>
              </a:spcAft>
              <a:buSzPts val="900"/>
              <a:buChar char="●"/>
            </a:pPr>
            <a:r>
              <a:rPr lang="en-US" sz="900"/>
              <a:t>Validar la plantación efectiva de 3.620 árboles a través de mecanismo de compensación</a:t>
            </a:r>
            <a:endParaRPr sz="900"/>
          </a:p>
          <a:p>
            <a:pPr marL="457200" lvl="0" indent="-285750" algn="l" rtl="0">
              <a:lnSpc>
                <a:spcPct val="115000"/>
              </a:lnSpc>
              <a:spcBef>
                <a:spcPts val="0"/>
              </a:spcBef>
              <a:spcAft>
                <a:spcPts val="0"/>
              </a:spcAft>
              <a:buSzPts val="900"/>
              <a:buChar char="●"/>
            </a:pPr>
            <a:r>
              <a:rPr lang="en-US" sz="900"/>
              <a:t>Gestionar el riesgo potencial de volcamiento y caída de ramas de 144.648 árboles gestionados</a:t>
            </a:r>
            <a:endParaRPr sz="900"/>
          </a:p>
          <a:p>
            <a:pPr marL="457200" lvl="0" indent="-285750" algn="l" rtl="0">
              <a:lnSpc>
                <a:spcPct val="115000"/>
              </a:lnSpc>
              <a:spcBef>
                <a:spcPts val="0"/>
              </a:spcBef>
              <a:spcAft>
                <a:spcPts val="0"/>
              </a:spcAft>
              <a:buClr>
                <a:schemeClr val="dk1"/>
              </a:buClr>
              <a:buSzPts val="900"/>
              <a:buChar char="●"/>
            </a:pPr>
            <a:r>
              <a:rPr lang="en-US" sz="900">
                <a:solidFill>
                  <a:schemeClr val="dk1"/>
                </a:solidFill>
              </a:rPr>
              <a:t>Impulsar o resolver 5.580 de los expedientes sancionatorios iniciados durante el cuatrienio (2024-2027)</a:t>
            </a:r>
            <a:endParaRPr sz="900">
              <a:solidFill>
                <a:schemeClr val="dk1"/>
              </a:solidFill>
            </a:endParaRPr>
          </a:p>
          <a:p>
            <a:pPr marL="457200" lvl="0" indent="-285750" algn="l" rtl="0">
              <a:lnSpc>
                <a:spcPct val="115000"/>
              </a:lnSpc>
              <a:spcBef>
                <a:spcPts val="0"/>
              </a:spcBef>
              <a:spcAft>
                <a:spcPts val="0"/>
              </a:spcAft>
              <a:buClr>
                <a:schemeClr val="dk1"/>
              </a:buClr>
              <a:buSzPts val="900"/>
              <a:buChar char="●"/>
            </a:pPr>
            <a:r>
              <a:rPr lang="en-US" sz="900">
                <a:solidFill>
                  <a:schemeClr val="dk1"/>
                </a:solidFill>
              </a:rPr>
              <a:t>Evitar la disposición inadecuada de 25.7 millones de toneladas de Residuos Construcción y Demolición (RCD), llantas y residuos peligrosos hospitalarios e industriales</a:t>
            </a:r>
            <a:endParaRPr sz="900">
              <a:solidFill>
                <a:schemeClr val="dk1"/>
              </a:solidFill>
            </a:endParaRPr>
          </a:p>
          <a:p>
            <a:pPr marL="0" lvl="0" indent="0" algn="l" rtl="0">
              <a:lnSpc>
                <a:spcPct val="115000"/>
              </a:lnSpc>
              <a:spcBef>
                <a:spcPts val="0"/>
              </a:spcBef>
              <a:spcAft>
                <a:spcPts val="0"/>
              </a:spcAft>
              <a:buNone/>
            </a:pPr>
            <a:endParaRPr sz="1000" b="1">
              <a:solidFill>
                <a:schemeClr val="dk1"/>
              </a:solidFill>
              <a:highlight>
                <a:schemeClr val="accent2"/>
              </a:highlight>
              <a:latin typeface="Calibri"/>
              <a:ea typeface="Calibri"/>
              <a:cs typeface="Calibri"/>
              <a:sym typeface="Calibri"/>
            </a:endParaRPr>
          </a:p>
          <a:p>
            <a:pPr marL="0" lvl="0" indent="0" algn="l" rtl="0">
              <a:lnSpc>
                <a:spcPct val="115000"/>
              </a:lnSpc>
              <a:spcBef>
                <a:spcPts val="0"/>
              </a:spcBef>
              <a:spcAft>
                <a:spcPts val="0"/>
              </a:spcAft>
              <a:buNone/>
            </a:pPr>
            <a:r>
              <a:rPr lang="en-US" sz="1000" b="1">
                <a:solidFill>
                  <a:schemeClr val="dk1"/>
                </a:solidFill>
                <a:highlight>
                  <a:schemeClr val="accent2"/>
                </a:highlight>
                <a:latin typeface="Calibri"/>
                <a:ea typeface="Calibri"/>
                <a:cs typeface="Calibri"/>
                <a:sym typeface="Calibri"/>
              </a:rPr>
              <a:t>Subsecretaría de Gestión ambiental</a:t>
            </a:r>
            <a:endParaRPr sz="1000" b="1">
              <a:solidFill>
                <a:schemeClr val="dk1"/>
              </a:solidFill>
              <a:highlight>
                <a:schemeClr val="accent2"/>
              </a:highlight>
              <a:latin typeface="Calibri"/>
              <a:ea typeface="Calibri"/>
              <a:cs typeface="Calibri"/>
              <a:sym typeface="Calibri"/>
            </a:endParaRPr>
          </a:p>
          <a:p>
            <a:pPr marL="0" lvl="0" indent="0" algn="l" rtl="0">
              <a:lnSpc>
                <a:spcPct val="115000"/>
              </a:lnSpc>
              <a:spcBef>
                <a:spcPts val="0"/>
              </a:spcBef>
              <a:spcAft>
                <a:spcPts val="0"/>
              </a:spcAft>
              <a:buNone/>
            </a:pPr>
            <a:r>
              <a:rPr lang="en-US" b="1">
                <a:solidFill>
                  <a:schemeClr val="dk1"/>
                </a:solidFill>
              </a:rPr>
              <a:t>Metas claves de desempeño (legados): </a:t>
            </a:r>
            <a:endParaRPr b="1">
              <a:solidFill>
                <a:schemeClr val="dk1"/>
              </a:solidFill>
            </a:endParaRPr>
          </a:p>
          <a:p>
            <a:pPr marL="457200" lvl="0" indent="-285750" algn="l" rtl="0">
              <a:lnSpc>
                <a:spcPct val="115000"/>
              </a:lnSpc>
              <a:spcBef>
                <a:spcPts val="0"/>
              </a:spcBef>
              <a:spcAft>
                <a:spcPts val="0"/>
              </a:spcAft>
              <a:buSzPts val="900"/>
              <a:buChar char="●"/>
            </a:pPr>
            <a:r>
              <a:rPr lang="en-US" sz="900"/>
              <a:t>Restauración ecológica de 2.145 hectáreas en Cerros Orientales y áreas de importancia ambiental.</a:t>
            </a:r>
            <a:endParaRPr sz="900"/>
          </a:p>
          <a:p>
            <a:pPr marL="457200" lvl="0" indent="-285750" algn="l" rtl="0">
              <a:lnSpc>
                <a:spcPct val="115000"/>
              </a:lnSpc>
              <a:spcBef>
                <a:spcPts val="0"/>
              </a:spcBef>
              <a:spcAft>
                <a:spcPts val="0"/>
              </a:spcAft>
              <a:buSzPts val="900"/>
              <a:buChar char="●"/>
            </a:pPr>
            <a:r>
              <a:rPr lang="en-US" sz="900"/>
              <a:t>13.214,14 hectáreas de las áreas del Sistema Distrital de Áreas Protegidas incrementan su manejo efectivo</a:t>
            </a:r>
            <a:endParaRPr sz="900"/>
          </a:p>
          <a:p>
            <a:pPr marL="457200" lvl="0" indent="-285750" algn="l" rtl="0">
              <a:lnSpc>
                <a:spcPct val="115000"/>
              </a:lnSpc>
              <a:spcBef>
                <a:spcPts val="0"/>
              </a:spcBef>
              <a:spcAft>
                <a:spcPts val="0"/>
              </a:spcAft>
              <a:buSzPts val="900"/>
              <a:buChar char="●"/>
            </a:pPr>
            <a:r>
              <a:rPr lang="en-US" sz="900"/>
              <a:t>350 hectáreas en proceso de habilitación para realizar procesos de conservación en áreas de alta importancia ambiental, mediante el mecanismo de transferencia de derechos de construcción y desarrollo</a:t>
            </a:r>
            <a:endParaRPr sz="900"/>
          </a:p>
          <a:p>
            <a:pPr marL="457200" lvl="0" indent="-285750" algn="l" rtl="0">
              <a:lnSpc>
                <a:spcPct val="115000"/>
              </a:lnSpc>
              <a:spcBef>
                <a:spcPts val="0"/>
              </a:spcBef>
              <a:spcAft>
                <a:spcPts val="0"/>
              </a:spcAft>
              <a:buSzPts val="900"/>
              <a:buChar char="●"/>
            </a:pPr>
            <a:r>
              <a:rPr lang="en-US" sz="900"/>
              <a:t>Incrementar en 262.565 m2 las áreas renaturalizadas en la ciudad </a:t>
            </a:r>
            <a:r>
              <a:rPr lang="en-US" sz="900">
                <a:highlight>
                  <a:srgbClr val="FFFF00"/>
                </a:highlight>
              </a:rPr>
              <a:t>(cuenta  dos indicadores primarios)</a:t>
            </a:r>
            <a:endParaRPr sz="900">
              <a:highlight>
                <a:srgbClr val="FFFF00"/>
              </a:highlight>
            </a:endParaRPr>
          </a:p>
          <a:p>
            <a:pPr marL="457200" lvl="0" indent="-285750" algn="l" rtl="0">
              <a:lnSpc>
                <a:spcPct val="115000"/>
              </a:lnSpc>
              <a:spcBef>
                <a:spcPts val="0"/>
              </a:spcBef>
              <a:spcAft>
                <a:spcPts val="0"/>
              </a:spcAft>
              <a:buSzPts val="900"/>
              <a:buChar char="●"/>
            </a:pPr>
            <a:r>
              <a:rPr lang="en-US" sz="900"/>
              <a:t>Realizar procesos de conservación en 6.500 ha de zonas estratégicas para la conservación del recurso hídrico en la Bogotá región</a:t>
            </a:r>
            <a:endParaRPr sz="900"/>
          </a:p>
          <a:p>
            <a:pPr marL="457200" lvl="0" indent="-285750" algn="l" rtl="0">
              <a:lnSpc>
                <a:spcPct val="115000"/>
              </a:lnSpc>
              <a:spcBef>
                <a:spcPts val="0"/>
              </a:spcBef>
              <a:spcAft>
                <a:spcPts val="0"/>
              </a:spcAft>
              <a:buSzPts val="900"/>
              <a:buChar char="●"/>
            </a:pPr>
            <a:r>
              <a:rPr lang="en-US" sz="900"/>
              <a:t>525 proyectos en etapa de formulación y/o implementación que incluyen criterios de construcción, producción y consumo sostenible para ahorrar hasta un 25% en el consumo del agua al año 2027</a:t>
            </a:r>
            <a:endParaRPr sz="900"/>
          </a:p>
          <a:p>
            <a:pPr marL="0" lvl="0" indent="0" algn="l" rtl="0">
              <a:lnSpc>
                <a:spcPct val="115000"/>
              </a:lnSpc>
              <a:spcBef>
                <a:spcPts val="0"/>
              </a:spcBef>
              <a:spcAft>
                <a:spcPts val="0"/>
              </a:spcAft>
              <a:buNone/>
            </a:pPr>
            <a:endParaRPr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cd61e6f00f_1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50" name="Google Shape;250;g3cd61e6f00f_1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cd61e6f00f_1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59" name="Google Shape;259;g3cd61e6f00f_1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1"/>
        <p:cNvGrpSpPr/>
        <p:nvPr/>
      </p:nvGrpSpPr>
      <p:grpSpPr>
        <a:xfrm>
          <a:off x="0" y="0"/>
          <a:ext cx="0" cy="0"/>
          <a:chOff x="0" y="0"/>
          <a:chExt cx="0" cy="0"/>
        </a:xfrm>
      </p:grpSpPr>
      <p:sp>
        <p:nvSpPr>
          <p:cNvPr id="12" name="Google Shape;12;g3ce9351f72f_7_6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13" name="Google Shape;13;g3ce9351f72f_7_6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14" name="Google Shape;14;g3ce9351f72f_7_65"/>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15" name="Google Shape;15;g3ce9351f72f_7_65"/>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16" name="Google Shape;16;g3ce9351f72f_7_65"/>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58"/>
        <p:cNvGrpSpPr/>
        <p:nvPr/>
      </p:nvGrpSpPr>
      <p:grpSpPr>
        <a:xfrm>
          <a:off x="0" y="0"/>
          <a:ext cx="0" cy="0"/>
          <a:chOff x="0" y="0"/>
          <a:chExt cx="0" cy="0"/>
        </a:xfrm>
      </p:grpSpPr>
      <p:sp>
        <p:nvSpPr>
          <p:cNvPr id="59" name="Google Shape;59;g3ce9351f72f_7_11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60" name="Google Shape;60;g3ce9351f72f_7_11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1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900"/>
              <a:buNone/>
              <a:defRPr sz="19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1" name="Google Shape;61;g3ce9351f72f_7_112"/>
          <p:cNvSpPr txBox="1">
            <a:spLocks noGrp="1"/>
          </p:cNvSpPr>
          <p:nvPr>
            <p:ph type="body" idx="2"/>
          </p:nvPr>
        </p:nvSpPr>
        <p:spPr>
          <a:xfrm>
            <a:off x="839788" y="2505075"/>
            <a:ext cx="5157900" cy="36849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62" name="Google Shape;62;g3ce9351f72f_7_11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1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900"/>
              <a:buNone/>
              <a:defRPr sz="19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3" name="Google Shape;63;g3ce9351f72f_7_112"/>
          <p:cNvSpPr txBox="1">
            <a:spLocks noGrp="1"/>
          </p:cNvSpPr>
          <p:nvPr>
            <p:ph type="body" idx="4"/>
          </p:nvPr>
        </p:nvSpPr>
        <p:spPr>
          <a:xfrm>
            <a:off x="6172200" y="2505075"/>
            <a:ext cx="5183100" cy="36849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64" name="Google Shape;64;g3ce9351f72f_7_112"/>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65" name="Google Shape;65;g3ce9351f72f_7_112"/>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66" name="Google Shape;66;g3ce9351f72f_7_112"/>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67"/>
        <p:cNvGrpSpPr/>
        <p:nvPr/>
      </p:nvGrpSpPr>
      <p:grpSpPr>
        <a:xfrm>
          <a:off x="0" y="0"/>
          <a:ext cx="0" cy="0"/>
          <a:chOff x="0" y="0"/>
          <a:chExt cx="0" cy="0"/>
        </a:xfrm>
      </p:grpSpPr>
      <p:sp>
        <p:nvSpPr>
          <p:cNvPr id="68" name="Google Shape;68;g3ce9351f72f_7_1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69" name="Google Shape;69;g3ce9351f72f_7_121"/>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70" name="Google Shape;70;g3ce9351f72f_7_121"/>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71" name="Google Shape;71;g3ce9351f72f_7_121"/>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72"/>
        <p:cNvGrpSpPr/>
        <p:nvPr/>
      </p:nvGrpSpPr>
      <p:grpSpPr>
        <a:xfrm>
          <a:off x="0" y="0"/>
          <a:ext cx="0" cy="0"/>
          <a:chOff x="0" y="0"/>
          <a:chExt cx="0" cy="0"/>
        </a:xfrm>
      </p:grpSpPr>
      <p:sp>
        <p:nvSpPr>
          <p:cNvPr id="73" name="Google Shape;73;g3ce9351f72f_7_1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74" name="Google Shape;74;g3ce9351f72f_7_12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1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5" name="Google Shape;75;g3ce9351f72f_7_126"/>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500"/>
              <a:buNone/>
              <a:defRPr sz="15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100"/>
              <a:buNone/>
              <a:defRPr sz="1100"/>
            </a:lvl4pPr>
            <a:lvl5pPr marL="2286000" lvl="4" indent="-228600" algn="l">
              <a:lnSpc>
                <a:spcPct val="90000"/>
              </a:lnSpc>
              <a:spcBef>
                <a:spcPts val="500"/>
              </a:spcBef>
              <a:spcAft>
                <a:spcPts val="0"/>
              </a:spcAft>
              <a:buClr>
                <a:schemeClr val="dk1"/>
              </a:buClr>
              <a:buSzPts val="1100"/>
              <a:buNone/>
              <a:defRPr sz="1100"/>
            </a:lvl5pPr>
            <a:lvl6pPr marL="2743200" lvl="5" indent="-228600" algn="l">
              <a:lnSpc>
                <a:spcPct val="90000"/>
              </a:lnSpc>
              <a:spcBef>
                <a:spcPts val="500"/>
              </a:spcBef>
              <a:spcAft>
                <a:spcPts val="0"/>
              </a:spcAft>
              <a:buClr>
                <a:schemeClr val="dk1"/>
              </a:buClr>
              <a:buSzPts val="1100"/>
              <a:buNone/>
              <a:defRPr sz="1100"/>
            </a:lvl6pPr>
            <a:lvl7pPr marL="3200400" lvl="6" indent="-228600" algn="l">
              <a:lnSpc>
                <a:spcPct val="90000"/>
              </a:lnSpc>
              <a:spcBef>
                <a:spcPts val="500"/>
              </a:spcBef>
              <a:spcAft>
                <a:spcPts val="0"/>
              </a:spcAft>
              <a:buClr>
                <a:schemeClr val="dk1"/>
              </a:buClr>
              <a:buSzPts val="1100"/>
              <a:buNone/>
              <a:defRPr sz="1100"/>
            </a:lvl7pPr>
            <a:lvl8pPr marL="3657600" lvl="7" indent="-228600" algn="l">
              <a:lnSpc>
                <a:spcPct val="90000"/>
              </a:lnSpc>
              <a:spcBef>
                <a:spcPts val="500"/>
              </a:spcBef>
              <a:spcAft>
                <a:spcPts val="0"/>
              </a:spcAft>
              <a:buClr>
                <a:schemeClr val="dk1"/>
              </a:buClr>
              <a:buSzPts val="1100"/>
              <a:buNone/>
              <a:defRPr sz="1100"/>
            </a:lvl8pPr>
            <a:lvl9pPr marL="4114800" lvl="8" indent="-228600" algn="l">
              <a:lnSpc>
                <a:spcPct val="90000"/>
              </a:lnSpc>
              <a:spcBef>
                <a:spcPts val="500"/>
              </a:spcBef>
              <a:spcAft>
                <a:spcPts val="0"/>
              </a:spcAft>
              <a:buClr>
                <a:schemeClr val="dk1"/>
              </a:buClr>
              <a:buSzPts val="1100"/>
              <a:buNone/>
              <a:defRPr sz="1100"/>
            </a:lvl9pPr>
          </a:lstStyle>
          <a:p>
            <a:endParaRPr/>
          </a:p>
        </p:txBody>
      </p:sp>
      <p:sp>
        <p:nvSpPr>
          <p:cNvPr id="76" name="Google Shape;76;g3ce9351f72f_7_12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77" name="Google Shape;77;g3ce9351f72f_7_126"/>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78" name="Google Shape;78;g3ce9351f72f_7_126"/>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79"/>
        <p:cNvGrpSpPr/>
        <p:nvPr/>
      </p:nvGrpSpPr>
      <p:grpSpPr>
        <a:xfrm>
          <a:off x="0" y="0"/>
          <a:ext cx="0" cy="0"/>
          <a:chOff x="0" y="0"/>
          <a:chExt cx="0" cy="0"/>
        </a:xfrm>
      </p:grpSpPr>
      <p:sp>
        <p:nvSpPr>
          <p:cNvPr id="80" name="Google Shape;80;g3ce9351f72f_7_133"/>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81" name="Google Shape;81;g3ce9351f72f_7_133"/>
          <p:cNvSpPr>
            <a:spLocks noGrp="1"/>
          </p:cNvSpPr>
          <p:nvPr>
            <p:ph type="pic" idx="2"/>
          </p:nvPr>
        </p:nvSpPr>
        <p:spPr>
          <a:xfrm>
            <a:off x="5183188" y="987425"/>
            <a:ext cx="6172500" cy="4873500"/>
          </a:xfrm>
          <a:prstGeom prst="rect">
            <a:avLst/>
          </a:prstGeom>
          <a:noFill/>
          <a:ln>
            <a:noFill/>
          </a:ln>
        </p:spPr>
        <p:txBody>
          <a:bodyPr/>
          <a:lstStyle/>
          <a:p>
            <a:endParaRPr lang="es-CO"/>
          </a:p>
        </p:txBody>
      </p:sp>
      <p:sp>
        <p:nvSpPr>
          <p:cNvPr id="82" name="Google Shape;82;g3ce9351f72f_7_133"/>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500"/>
              <a:buNone/>
              <a:defRPr sz="15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100"/>
              <a:buNone/>
              <a:defRPr sz="1100"/>
            </a:lvl4pPr>
            <a:lvl5pPr marL="2286000" lvl="4" indent="-228600" algn="l">
              <a:lnSpc>
                <a:spcPct val="90000"/>
              </a:lnSpc>
              <a:spcBef>
                <a:spcPts val="500"/>
              </a:spcBef>
              <a:spcAft>
                <a:spcPts val="0"/>
              </a:spcAft>
              <a:buClr>
                <a:schemeClr val="dk1"/>
              </a:buClr>
              <a:buSzPts val="1100"/>
              <a:buNone/>
              <a:defRPr sz="1100"/>
            </a:lvl5pPr>
            <a:lvl6pPr marL="2743200" lvl="5" indent="-228600" algn="l">
              <a:lnSpc>
                <a:spcPct val="90000"/>
              </a:lnSpc>
              <a:spcBef>
                <a:spcPts val="500"/>
              </a:spcBef>
              <a:spcAft>
                <a:spcPts val="0"/>
              </a:spcAft>
              <a:buClr>
                <a:schemeClr val="dk1"/>
              </a:buClr>
              <a:buSzPts val="1100"/>
              <a:buNone/>
              <a:defRPr sz="1100"/>
            </a:lvl6pPr>
            <a:lvl7pPr marL="3200400" lvl="6" indent="-228600" algn="l">
              <a:lnSpc>
                <a:spcPct val="90000"/>
              </a:lnSpc>
              <a:spcBef>
                <a:spcPts val="500"/>
              </a:spcBef>
              <a:spcAft>
                <a:spcPts val="0"/>
              </a:spcAft>
              <a:buClr>
                <a:schemeClr val="dk1"/>
              </a:buClr>
              <a:buSzPts val="1100"/>
              <a:buNone/>
              <a:defRPr sz="1100"/>
            </a:lvl7pPr>
            <a:lvl8pPr marL="3657600" lvl="7" indent="-228600" algn="l">
              <a:lnSpc>
                <a:spcPct val="90000"/>
              </a:lnSpc>
              <a:spcBef>
                <a:spcPts val="500"/>
              </a:spcBef>
              <a:spcAft>
                <a:spcPts val="0"/>
              </a:spcAft>
              <a:buClr>
                <a:schemeClr val="dk1"/>
              </a:buClr>
              <a:buSzPts val="1100"/>
              <a:buNone/>
              <a:defRPr sz="1100"/>
            </a:lvl8pPr>
            <a:lvl9pPr marL="4114800" lvl="8" indent="-228600" algn="l">
              <a:lnSpc>
                <a:spcPct val="90000"/>
              </a:lnSpc>
              <a:spcBef>
                <a:spcPts val="500"/>
              </a:spcBef>
              <a:spcAft>
                <a:spcPts val="0"/>
              </a:spcAft>
              <a:buClr>
                <a:schemeClr val="dk1"/>
              </a:buClr>
              <a:buSzPts val="1100"/>
              <a:buNone/>
              <a:defRPr sz="1100"/>
            </a:lvl9pPr>
          </a:lstStyle>
          <a:p>
            <a:endParaRPr/>
          </a:p>
        </p:txBody>
      </p:sp>
      <p:sp>
        <p:nvSpPr>
          <p:cNvPr id="83" name="Google Shape;83;g3ce9351f72f_7_133"/>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84" name="Google Shape;84;g3ce9351f72f_7_133"/>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85" name="Google Shape;85;g3ce9351f72f_7_133"/>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86"/>
        <p:cNvGrpSpPr/>
        <p:nvPr/>
      </p:nvGrpSpPr>
      <p:grpSpPr>
        <a:xfrm>
          <a:off x="0" y="0"/>
          <a:ext cx="0" cy="0"/>
          <a:chOff x="0" y="0"/>
          <a:chExt cx="0" cy="0"/>
        </a:xfrm>
      </p:grpSpPr>
      <p:sp>
        <p:nvSpPr>
          <p:cNvPr id="87" name="Google Shape;87;g3ce9351f72f_7_14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88" name="Google Shape;88;g3ce9351f72f_7_140"/>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89" name="Google Shape;89;g3ce9351f72f_7_14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90" name="Google Shape;90;g3ce9351f72f_7_140"/>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91" name="Google Shape;91;g3ce9351f72f_7_140"/>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92"/>
        <p:cNvGrpSpPr/>
        <p:nvPr/>
      </p:nvGrpSpPr>
      <p:grpSpPr>
        <a:xfrm>
          <a:off x="0" y="0"/>
          <a:ext cx="0" cy="0"/>
          <a:chOff x="0" y="0"/>
          <a:chExt cx="0" cy="0"/>
        </a:xfrm>
      </p:grpSpPr>
      <p:sp>
        <p:nvSpPr>
          <p:cNvPr id="93" name="Google Shape;93;g3ce9351f72f_7_146"/>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94" name="Google Shape;94;g3ce9351f72f_7_146"/>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95" name="Google Shape;95;g3ce9351f72f_7_146"/>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96" name="Google Shape;96;g3ce9351f72f_7_146"/>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97" name="Google Shape;97;g3ce9351f72f_7_146"/>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ítulo y objetos 1">
  <p:cSld name="1_Título y objetos">
    <p:spTree>
      <p:nvGrpSpPr>
        <p:cNvPr id="1" name="Shape 98"/>
        <p:cNvGrpSpPr/>
        <p:nvPr/>
      </p:nvGrpSpPr>
      <p:grpSpPr>
        <a:xfrm>
          <a:off x="0" y="0"/>
          <a:ext cx="0" cy="0"/>
          <a:chOff x="0" y="0"/>
          <a:chExt cx="0" cy="0"/>
        </a:xfrm>
      </p:grpSpPr>
      <p:pic>
        <p:nvPicPr>
          <p:cNvPr id="99" name="Google Shape;99;g3ce9351f72f_7_152"/>
          <p:cNvPicPr preferRelativeResize="0"/>
          <p:nvPr/>
        </p:nvPicPr>
        <p:blipFill rotWithShape="1">
          <a:blip r:embed="rId2">
            <a:alphaModFix amt="58999"/>
          </a:blip>
          <a:srcRect/>
          <a:stretch/>
        </p:blipFill>
        <p:spPr>
          <a:xfrm flipH="1">
            <a:off x="16329" y="0"/>
            <a:ext cx="12192000" cy="68580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0"/>
        <p:cNvGrpSpPr/>
        <p:nvPr/>
      </p:nvGrpSpPr>
      <p:grpSpPr>
        <a:xfrm>
          <a:off x="0" y="0"/>
          <a:ext cx="0" cy="0"/>
          <a:chOff x="0" y="0"/>
          <a:chExt cx="0" cy="0"/>
        </a:xfrm>
      </p:grpSpPr>
      <p:sp>
        <p:nvSpPr>
          <p:cNvPr id="101" name="Google Shape;101;g3ce9351f72f_7_154"/>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02" name="Google Shape;102;g3ce9351f72f_7_15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103" name="Google Shape;103;g3ce9351f72f_7_154"/>
          <p:cNvSpPr txBox="1">
            <a:spLocks noGrp="1"/>
          </p:cNvSpPr>
          <p:nvPr>
            <p:ph type="sldNum" idx="12"/>
          </p:nvPr>
        </p:nvSpPr>
        <p:spPr>
          <a:xfrm>
            <a:off x="11296611" y="6217623"/>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7"/>
        <p:cNvGrpSpPr/>
        <p:nvPr/>
      </p:nvGrpSpPr>
      <p:grpSpPr>
        <a:xfrm>
          <a:off x="0" y="0"/>
          <a:ext cx="0" cy="0"/>
          <a:chOff x="0" y="0"/>
          <a:chExt cx="0" cy="0"/>
        </a:xfrm>
      </p:grpSpPr>
      <p:sp>
        <p:nvSpPr>
          <p:cNvPr id="18" name="Google Shape;18;g3ce9351f72f_7_71"/>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19" name="Google Shape;19;g3ce9351f72f_7_71"/>
          <p:cNvSpPr txBox="1">
            <a:spLocks noGrp="1"/>
          </p:cNvSpPr>
          <p:nvPr>
            <p:ph type="subTitle" idx="1"/>
          </p:nvPr>
        </p:nvSpPr>
        <p:spPr>
          <a:xfrm>
            <a:off x="1524000" y="3602039"/>
            <a:ext cx="9144000" cy="16557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1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900"/>
              <a:buNone/>
              <a:defRPr sz="19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g3ce9351f72f_7_71"/>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21" name="Google Shape;21;g3ce9351f72f_7_71"/>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22" name="Google Shape;22;g3ce9351f72f_7_71"/>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1_Title and Content 2_1">
    <p:spTree>
      <p:nvGrpSpPr>
        <p:cNvPr id="1"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24"/>
        <p:cNvGrpSpPr/>
        <p:nvPr/>
      </p:nvGrpSpPr>
      <p:grpSpPr>
        <a:xfrm>
          <a:off x="0" y="0"/>
          <a:ext cx="0" cy="0"/>
          <a:chOff x="0" y="0"/>
          <a:chExt cx="0" cy="0"/>
        </a:xfrm>
      </p:grpSpPr>
      <p:sp>
        <p:nvSpPr>
          <p:cNvPr id="25" name="Google Shape;25;g3ce9351f72f_7_78"/>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26" name="Google Shape;26;g3ce9351f72f_7_78"/>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27" name="Google Shape;27;g3ce9351f72f_7_78"/>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 blanco 1">
  <p:cSld name="BLANK_1">
    <p:spTree>
      <p:nvGrpSpPr>
        <p:cNvPr id="1" name="Shape 28"/>
        <p:cNvGrpSpPr/>
        <p:nvPr/>
      </p:nvGrpSpPr>
      <p:grpSpPr>
        <a:xfrm>
          <a:off x="0" y="0"/>
          <a:ext cx="0" cy="0"/>
          <a:chOff x="0" y="0"/>
          <a:chExt cx="0" cy="0"/>
        </a:xfrm>
      </p:grpSpPr>
      <p:pic>
        <p:nvPicPr>
          <p:cNvPr id="29" name="Google Shape;29;g3ce9351f72f_7_82" title="Logo SDA Verd.png"/>
          <p:cNvPicPr preferRelativeResize="0"/>
          <p:nvPr/>
        </p:nvPicPr>
        <p:blipFill rotWithShape="1">
          <a:blip r:embed="rId2">
            <a:alphaModFix/>
          </a:blip>
          <a:srcRect/>
          <a:stretch/>
        </p:blipFill>
        <p:spPr>
          <a:xfrm>
            <a:off x="187675" y="6140775"/>
            <a:ext cx="2233851" cy="641351"/>
          </a:xfrm>
          <a:prstGeom prst="rect">
            <a:avLst/>
          </a:prstGeom>
          <a:noFill/>
          <a:ln>
            <a:noFill/>
          </a:ln>
        </p:spPr>
      </p:pic>
      <p:sp>
        <p:nvSpPr>
          <p:cNvPr id="30" name="Google Shape;30;g3ce9351f72f_7_82"/>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31" name="Google Shape;31;g3ce9351f72f_7_82"/>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32" name="Google Shape;32;g3ce9351f72f_7_82"/>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n blanco 2">
  <p:cSld name="BLANK_2">
    <p:spTree>
      <p:nvGrpSpPr>
        <p:cNvPr id="1" name="Shape 33"/>
        <p:cNvGrpSpPr/>
        <p:nvPr/>
      </p:nvGrpSpPr>
      <p:grpSpPr>
        <a:xfrm>
          <a:off x="0" y="0"/>
          <a:ext cx="0" cy="0"/>
          <a:chOff x="0" y="0"/>
          <a:chExt cx="0" cy="0"/>
        </a:xfrm>
      </p:grpSpPr>
      <p:sp>
        <p:nvSpPr>
          <p:cNvPr id="34" name="Google Shape;34;g3ce9351f72f_7_87"/>
          <p:cNvSpPr/>
          <p:nvPr/>
        </p:nvSpPr>
        <p:spPr>
          <a:xfrm>
            <a:off x="0" y="0"/>
            <a:ext cx="12192000" cy="6858000"/>
          </a:xfrm>
          <a:prstGeom prst="rect">
            <a:avLst/>
          </a:prstGeom>
          <a:solidFill>
            <a:srgbClr val="196B24">
              <a:alpha val="84705"/>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5" name="Google Shape;35;g3ce9351f72f_7_87"/>
          <p:cNvPicPr preferRelativeResize="0"/>
          <p:nvPr/>
        </p:nvPicPr>
        <p:blipFill rotWithShape="1">
          <a:blip r:embed="rId2">
            <a:alphaModFix/>
          </a:blip>
          <a:srcRect l="209" r="218"/>
          <a:stretch/>
        </p:blipFill>
        <p:spPr>
          <a:xfrm>
            <a:off x="9871425" y="6140775"/>
            <a:ext cx="2233851" cy="641351"/>
          </a:xfrm>
          <a:prstGeom prst="rect">
            <a:avLst/>
          </a:prstGeom>
          <a:noFill/>
          <a:ln>
            <a:noFill/>
          </a:ln>
        </p:spPr>
      </p:pic>
      <p:sp>
        <p:nvSpPr>
          <p:cNvPr id="36" name="Google Shape;36;g3ce9351f72f_7_87"/>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37" name="Google Shape;37;g3ce9351f72f_7_87"/>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38" name="Google Shape;38;g3ce9351f72f_7_87"/>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1 1">
  <p:cSld name="BLANK_1_1">
    <p:spTree>
      <p:nvGrpSpPr>
        <p:cNvPr id="1" name="Shape 39"/>
        <p:cNvGrpSpPr/>
        <p:nvPr/>
      </p:nvGrpSpPr>
      <p:grpSpPr>
        <a:xfrm>
          <a:off x="0" y="0"/>
          <a:ext cx="0" cy="0"/>
          <a:chOff x="0" y="0"/>
          <a:chExt cx="0" cy="0"/>
        </a:xfrm>
      </p:grpSpPr>
      <p:sp>
        <p:nvSpPr>
          <p:cNvPr id="40" name="Google Shape;40;g3ce9351f72f_7_93"/>
          <p:cNvSpPr/>
          <p:nvPr/>
        </p:nvSpPr>
        <p:spPr>
          <a:xfrm>
            <a:off x="0" y="0"/>
            <a:ext cx="12192000" cy="6858000"/>
          </a:xfrm>
          <a:prstGeom prst="rect">
            <a:avLst/>
          </a:prstGeom>
          <a:solidFill>
            <a:srgbClr val="196B24">
              <a:alpha val="84705"/>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1" name="Google Shape;41;g3ce9351f72f_7_93"/>
          <p:cNvPicPr preferRelativeResize="0"/>
          <p:nvPr/>
        </p:nvPicPr>
        <p:blipFill rotWithShape="1">
          <a:blip r:embed="rId2">
            <a:alphaModFix/>
          </a:blip>
          <a:srcRect l="209" r="218"/>
          <a:stretch/>
        </p:blipFill>
        <p:spPr>
          <a:xfrm>
            <a:off x="187675" y="6140775"/>
            <a:ext cx="2233851" cy="641351"/>
          </a:xfrm>
          <a:prstGeom prst="rect">
            <a:avLst/>
          </a:prstGeom>
          <a:noFill/>
          <a:ln>
            <a:noFill/>
          </a:ln>
        </p:spPr>
      </p:pic>
      <p:sp>
        <p:nvSpPr>
          <p:cNvPr id="42" name="Google Shape;42;g3ce9351f72f_7_93"/>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43" name="Google Shape;43;g3ce9351f72f_7_93"/>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44" name="Google Shape;44;g3ce9351f72f_7_93"/>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5"/>
        <p:cNvGrpSpPr/>
        <p:nvPr/>
      </p:nvGrpSpPr>
      <p:grpSpPr>
        <a:xfrm>
          <a:off x="0" y="0"/>
          <a:ext cx="0" cy="0"/>
          <a:chOff x="0" y="0"/>
          <a:chExt cx="0" cy="0"/>
        </a:xfrm>
      </p:grpSpPr>
      <p:sp>
        <p:nvSpPr>
          <p:cNvPr id="46" name="Google Shape;46;g3ce9351f72f_7_99"/>
          <p:cNvSpPr txBox="1">
            <a:spLocks noGrp="1"/>
          </p:cNvSpPr>
          <p:nvPr>
            <p:ph type="title"/>
          </p:nvPr>
        </p:nvSpPr>
        <p:spPr>
          <a:xfrm>
            <a:off x="831851" y="1709737"/>
            <a:ext cx="10515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47" name="Google Shape;47;g3ce9351f72f_7_99"/>
          <p:cNvSpPr txBox="1">
            <a:spLocks noGrp="1"/>
          </p:cNvSpPr>
          <p:nvPr>
            <p:ph type="body" idx="1"/>
          </p:nvPr>
        </p:nvSpPr>
        <p:spPr>
          <a:xfrm>
            <a:off x="831851"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1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900"/>
              <a:buNone/>
              <a:defRPr sz="19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48" name="Google Shape;48;g3ce9351f72f_7_99"/>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49" name="Google Shape;49;g3ce9351f72f_7_99"/>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50" name="Google Shape;50;g3ce9351f72f_7_99"/>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51"/>
        <p:cNvGrpSpPr/>
        <p:nvPr/>
      </p:nvGrpSpPr>
      <p:grpSpPr>
        <a:xfrm>
          <a:off x="0" y="0"/>
          <a:ext cx="0" cy="0"/>
          <a:chOff x="0" y="0"/>
          <a:chExt cx="0" cy="0"/>
        </a:xfrm>
      </p:grpSpPr>
      <p:sp>
        <p:nvSpPr>
          <p:cNvPr id="52" name="Google Shape;52;g3ce9351f72f_7_10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53" name="Google Shape;53;g3ce9351f72f_7_10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54" name="Google Shape;54;g3ce9351f72f_7_10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55" name="Google Shape;55;g3ce9351f72f_7_105"/>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56" name="Google Shape;56;g3ce9351f72f_7_105"/>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57" name="Google Shape;57;g3ce9351f72f_7_105"/>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5"/>
        <p:cNvGrpSpPr/>
        <p:nvPr/>
      </p:nvGrpSpPr>
      <p:grpSpPr>
        <a:xfrm>
          <a:off x="0" y="0"/>
          <a:ext cx="0" cy="0"/>
          <a:chOff x="0" y="0"/>
          <a:chExt cx="0" cy="0"/>
        </a:xfrm>
      </p:grpSpPr>
      <p:sp>
        <p:nvSpPr>
          <p:cNvPr id="6" name="Google Shape;6;g3ce9351f72f_7_5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endParaRPr/>
          </a:p>
        </p:txBody>
      </p:sp>
      <p:sp>
        <p:nvSpPr>
          <p:cNvPr id="7" name="Google Shape;7;g3ce9351f72f_7_5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9pPr>
          </a:lstStyle>
          <a:p>
            <a:endParaRPr/>
          </a:p>
        </p:txBody>
      </p:sp>
      <p:sp>
        <p:nvSpPr>
          <p:cNvPr id="8" name="Google Shape;8;g3ce9351f72f_7_59"/>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500"/>
              <a:buFont typeface="Arial"/>
              <a:buNone/>
              <a:defRPr sz="1200" b="0" i="0" u="none" strike="noStrike" cap="none">
                <a:solidFill>
                  <a:srgbClr val="757575"/>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
        <p:nvSpPr>
          <p:cNvPr id="9" name="Google Shape;9;g3ce9351f72f_7_59"/>
          <p:cNvSpPr txBox="1">
            <a:spLocks noGrp="1"/>
          </p:cNvSpPr>
          <p:nvPr>
            <p:ph type="ftr" idx="11"/>
          </p:nvPr>
        </p:nvSpPr>
        <p:spPr>
          <a:xfrm>
            <a:off x="4038600" y="6356351"/>
            <a:ext cx="321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200" b="0" i="0" u="none" strike="noStrike" cap="none">
                <a:solidFill>
                  <a:srgbClr val="757575"/>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
        <p:nvSpPr>
          <p:cNvPr id="10" name="Google Shape;10;g3ce9351f72f_7_59"/>
          <p:cNvSpPr txBox="1">
            <a:spLocks noGrp="1"/>
          </p:cNvSpPr>
          <p:nvPr>
            <p:ph type="sldNum" idx="12"/>
          </p:nvPr>
        </p:nvSpPr>
        <p:spPr>
          <a:xfrm>
            <a:off x="7622825" y="6356351"/>
            <a:ext cx="130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comments" Target="../comments/commen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comments" Target="../comments/comment4.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comments" Target="../comments/comment5.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comments" Target="../comments/commen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comments" Target="../comments/comment2.xml"/><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comments" Target="../comments/comment7.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comments" Target="../comments/comment8.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comments" Target="../comments/comment9.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comments" Target="../comments/commen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comments" Target="../comments/comment1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comments" Target="../comments/commen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3.png"/><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8.png"/><Relationship Id="rId4" Type="http://schemas.openxmlformats.org/officeDocument/2006/relationships/image" Target="../media/image17.png"/></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5.xml"/><Relationship Id="rId1" Type="http://schemas.openxmlformats.org/officeDocument/2006/relationships/slideLayout" Target="../slideLayouts/slideLayout4.xml"/><Relationship Id="rId5" Type="http://schemas.openxmlformats.org/officeDocument/2006/relationships/comments" Target="../comments/comment13.xml"/><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7.xml"/><Relationship Id="rId1" Type="http://schemas.openxmlformats.org/officeDocument/2006/relationships/slideLayout" Target="../slideLayouts/slideLayout4.xml"/><Relationship Id="rId5" Type="http://schemas.openxmlformats.org/officeDocument/2006/relationships/comments" Target="../comments/comment14.xml"/><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comments" Target="../comments/comment15.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4.xml"/><Relationship Id="rId5" Type="http://schemas.openxmlformats.org/officeDocument/2006/relationships/comments" Target="../comments/comment16.xml"/><Relationship Id="rId4" Type="http://schemas.openxmlformats.org/officeDocument/2006/relationships/image" Target="../media/image13.png"/></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1.xml"/><Relationship Id="rId1" Type="http://schemas.openxmlformats.org/officeDocument/2006/relationships/slideLayout" Target="../slideLayouts/slideLayout4.xml"/><Relationship Id="rId5" Type="http://schemas.openxmlformats.org/officeDocument/2006/relationships/comments" Target="../comments/comment17.xml"/><Relationship Id="rId4" Type="http://schemas.openxmlformats.org/officeDocument/2006/relationships/image" Target="../media/image13.png"/></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comments" Target="../comments/comment18.xml"/><Relationship Id="rId4" Type="http://schemas.openxmlformats.org/officeDocument/2006/relationships/image" Target="../media/image13.png"/></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7.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306f169b425_1_39"/>
          <p:cNvSpPr txBox="1">
            <a:spLocks noGrp="1"/>
          </p:cNvSpPr>
          <p:nvPr>
            <p:ph type="ctrTitle"/>
          </p:nvPr>
        </p:nvSpPr>
        <p:spPr>
          <a:xfrm>
            <a:off x="2293949" y="4950725"/>
            <a:ext cx="7686600" cy="119790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100000"/>
              </a:lnSpc>
              <a:spcBef>
                <a:spcPts val="0"/>
              </a:spcBef>
              <a:spcAft>
                <a:spcPts val="0"/>
              </a:spcAft>
              <a:buClr>
                <a:schemeClr val="dk1"/>
              </a:buClr>
              <a:buSzPct val="34232"/>
              <a:buFont typeface="Arial"/>
              <a:buNone/>
            </a:pPr>
            <a:r>
              <a:rPr lang="en-US" sz="5550" b="1">
                <a:solidFill>
                  <a:srgbClr val="009200"/>
                </a:solidFill>
                <a:latin typeface="Raleway"/>
                <a:ea typeface="Raleway"/>
                <a:cs typeface="Raleway"/>
                <a:sym typeface="Raleway"/>
              </a:rPr>
              <a:t>Metas Estratégicas SDA</a:t>
            </a:r>
            <a:endParaRPr sz="5550" b="1">
              <a:solidFill>
                <a:srgbClr val="009200"/>
              </a:solidFill>
              <a:latin typeface="Raleway"/>
              <a:ea typeface="Raleway"/>
              <a:cs typeface="Raleway"/>
              <a:sym typeface="Raleway"/>
            </a:endParaRPr>
          </a:p>
          <a:p>
            <a:pPr marL="0" lvl="0" indent="0" algn="l" rtl="0">
              <a:lnSpc>
                <a:spcPct val="100000"/>
              </a:lnSpc>
              <a:spcBef>
                <a:spcPts val="0"/>
              </a:spcBef>
              <a:spcAft>
                <a:spcPts val="0"/>
              </a:spcAft>
              <a:buClr>
                <a:schemeClr val="dk1"/>
              </a:buClr>
              <a:buSzPct val="47497"/>
              <a:buFont typeface="Arial"/>
              <a:buNone/>
            </a:pPr>
            <a:r>
              <a:rPr lang="en-US" sz="4000">
                <a:solidFill>
                  <a:srgbClr val="009200"/>
                </a:solidFill>
                <a:latin typeface="Raleway"/>
                <a:ea typeface="Raleway"/>
                <a:cs typeface="Raleway"/>
                <a:sym typeface="Raleway"/>
              </a:rPr>
              <a:t>Programación y estado de avance</a:t>
            </a:r>
            <a:endParaRPr sz="4000"/>
          </a:p>
        </p:txBody>
      </p:sp>
      <p:pic>
        <p:nvPicPr>
          <p:cNvPr id="109" name="Google Shape;109;g306f169b425_1_39" title="DJI_0056 (8).jpg"/>
          <p:cNvPicPr preferRelativeResize="0"/>
          <p:nvPr/>
        </p:nvPicPr>
        <p:blipFill rotWithShape="1">
          <a:blip r:embed="rId3">
            <a:alphaModFix/>
          </a:blip>
          <a:srcRect t="23021" b="14506"/>
          <a:stretch/>
        </p:blipFill>
        <p:spPr>
          <a:xfrm>
            <a:off x="0" y="12364"/>
            <a:ext cx="12192000" cy="4284386"/>
          </a:xfrm>
          <a:prstGeom prst="flowChartOffpageConnector">
            <a:avLst/>
          </a:prstGeom>
          <a:noFill/>
          <a:ln>
            <a:noFill/>
          </a:ln>
        </p:spPr>
      </p:pic>
      <p:sp>
        <p:nvSpPr>
          <p:cNvPr id="110" name="Google Shape;110;g306f169b425_1_39"/>
          <p:cNvSpPr/>
          <p:nvPr/>
        </p:nvSpPr>
        <p:spPr>
          <a:xfrm rot="10800000">
            <a:off x="3898175" y="66000"/>
            <a:ext cx="3476400" cy="4289400"/>
          </a:xfrm>
          <a:prstGeom prst="round2SameRect">
            <a:avLst>
              <a:gd name="adj1" fmla="val 50000"/>
              <a:gd name="adj2" fmla="val 0"/>
            </a:avLst>
          </a:prstGeom>
          <a:solidFill>
            <a:srgbClr val="1C4107">
              <a:alpha val="63290"/>
            </a:srgbClr>
          </a:solidFill>
          <a:ln>
            <a:noFill/>
          </a:ln>
          <a:effectLst>
            <a:outerShdw blurRad="55251" dist="18417" dir="5400000" algn="bl" rotWithShape="0">
              <a:srgbClr val="000000">
                <a:alpha val="50000"/>
              </a:srgbClr>
            </a:outerShdw>
          </a:effectLst>
        </p:spPr>
        <p:txBody>
          <a:bodyPr spcFirstLastPara="1" wrap="square" lIns="88400" tIns="44175" rIns="88400" bIns="44175" anchor="ctr" anchorCtr="0">
            <a:noAutofit/>
          </a:bodyPr>
          <a:lstStyle/>
          <a:p>
            <a:pPr marL="0" marR="0" lvl="0" indent="0" algn="ctr" rtl="0">
              <a:lnSpc>
                <a:spcPct val="100000"/>
              </a:lnSpc>
              <a:spcBef>
                <a:spcPts val="0"/>
              </a:spcBef>
              <a:spcAft>
                <a:spcPts val="0"/>
              </a:spcAft>
              <a:buNone/>
            </a:pPr>
            <a:endParaRPr sz="3480" b="1">
              <a:solidFill>
                <a:srgbClr val="FFFFFF"/>
              </a:solidFill>
              <a:latin typeface="Raleway"/>
              <a:ea typeface="Raleway"/>
              <a:cs typeface="Raleway"/>
              <a:sym typeface="Raleway"/>
            </a:endParaRPr>
          </a:p>
        </p:txBody>
      </p:sp>
      <p:pic>
        <p:nvPicPr>
          <p:cNvPr id="111" name="Google Shape;111;g306f169b425_1_39"/>
          <p:cNvPicPr preferRelativeResize="0"/>
          <p:nvPr/>
        </p:nvPicPr>
        <p:blipFill rotWithShape="1">
          <a:blip r:embed="rId4">
            <a:alphaModFix/>
          </a:blip>
          <a:srcRect/>
          <a:stretch/>
        </p:blipFill>
        <p:spPr>
          <a:xfrm rot="2011723">
            <a:off x="5468776" y="1313937"/>
            <a:ext cx="1903125" cy="3767525"/>
          </a:xfrm>
          <a:prstGeom prst="rect">
            <a:avLst/>
          </a:prstGeom>
          <a:noFill/>
          <a:ln>
            <a:noFill/>
          </a:ln>
        </p:spPr>
      </p:pic>
      <p:pic>
        <p:nvPicPr>
          <p:cNvPr id="112" name="Google Shape;112;g306f169b425_1_39"/>
          <p:cNvPicPr preferRelativeResize="0"/>
          <p:nvPr/>
        </p:nvPicPr>
        <p:blipFill rotWithShape="1">
          <a:blip r:embed="rId5">
            <a:alphaModFix/>
          </a:blip>
          <a:srcRect/>
          <a:stretch/>
        </p:blipFill>
        <p:spPr>
          <a:xfrm>
            <a:off x="2246209" y="-53268"/>
            <a:ext cx="4441118" cy="4557989"/>
          </a:xfrm>
          <a:prstGeom prst="rect">
            <a:avLst/>
          </a:prstGeom>
          <a:noFill/>
          <a:ln>
            <a:noFill/>
          </a:ln>
        </p:spPr>
      </p:pic>
      <p:pic>
        <p:nvPicPr>
          <p:cNvPr id="113" name="Google Shape;113;g306f169b425_1_39"/>
          <p:cNvPicPr preferRelativeResize="0"/>
          <p:nvPr/>
        </p:nvPicPr>
        <p:blipFill>
          <a:blip r:embed="rId4">
            <a:alphaModFix/>
          </a:blip>
          <a:stretch>
            <a:fillRect/>
          </a:stretch>
        </p:blipFill>
        <p:spPr>
          <a:xfrm rot="-2507700">
            <a:off x="2547771" y="874390"/>
            <a:ext cx="1903126" cy="3767582"/>
          </a:xfrm>
          <a:prstGeom prst="rect">
            <a:avLst/>
          </a:prstGeom>
          <a:noFill/>
          <a:ln>
            <a:noFill/>
          </a:ln>
        </p:spPr>
      </p:pic>
      <p:pic>
        <p:nvPicPr>
          <p:cNvPr id="114" name="Google Shape;114;g306f169b425_1_39"/>
          <p:cNvPicPr preferRelativeResize="0"/>
          <p:nvPr/>
        </p:nvPicPr>
        <p:blipFill rotWithShape="1">
          <a:blip r:embed="rId6">
            <a:alphaModFix/>
          </a:blip>
          <a:srcRect/>
          <a:stretch/>
        </p:blipFill>
        <p:spPr>
          <a:xfrm>
            <a:off x="4283016" y="262833"/>
            <a:ext cx="2518646" cy="79939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g3ce9351f72f_7_7"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75" name="Google Shape;275;g3ce9351f72f_7_7"/>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76" name="Google Shape;276;g3ce9351f72f_7_7"/>
          <p:cNvGraphicFramePr/>
          <p:nvPr/>
        </p:nvGraphicFramePr>
        <p:xfrm>
          <a:off x="426075" y="605925"/>
          <a:ext cx="11521950" cy="6399592"/>
        </p:xfrm>
        <a:graphic>
          <a:graphicData uri="http://schemas.openxmlformats.org/drawingml/2006/table">
            <a:tbl>
              <a:tblPr>
                <a:noFill/>
                <a:tableStyleId>{2A2D554B-D8A9-49B6-BF46-AC7DC7874D94}</a:tableStyleId>
              </a:tblPr>
              <a:tblGrid>
                <a:gridCol w="1047450">
                  <a:extLst>
                    <a:ext uri="{9D8B030D-6E8A-4147-A177-3AD203B41FA5}">
                      <a16:colId xmlns:a16="http://schemas.microsoft.com/office/drawing/2014/main" val="20000"/>
                    </a:ext>
                  </a:extLst>
                </a:gridCol>
                <a:gridCol w="1047450">
                  <a:extLst>
                    <a:ext uri="{9D8B030D-6E8A-4147-A177-3AD203B41FA5}">
                      <a16:colId xmlns:a16="http://schemas.microsoft.com/office/drawing/2014/main" val="20001"/>
                    </a:ext>
                  </a:extLst>
                </a:gridCol>
                <a:gridCol w="1047450">
                  <a:extLst>
                    <a:ext uri="{9D8B030D-6E8A-4147-A177-3AD203B41FA5}">
                      <a16:colId xmlns:a16="http://schemas.microsoft.com/office/drawing/2014/main" val="20002"/>
                    </a:ext>
                  </a:extLst>
                </a:gridCol>
                <a:gridCol w="1047450">
                  <a:extLst>
                    <a:ext uri="{9D8B030D-6E8A-4147-A177-3AD203B41FA5}">
                      <a16:colId xmlns:a16="http://schemas.microsoft.com/office/drawing/2014/main" val="20003"/>
                    </a:ext>
                  </a:extLst>
                </a:gridCol>
                <a:gridCol w="1047450">
                  <a:extLst>
                    <a:ext uri="{9D8B030D-6E8A-4147-A177-3AD203B41FA5}">
                      <a16:colId xmlns:a16="http://schemas.microsoft.com/office/drawing/2014/main" val="20004"/>
                    </a:ext>
                  </a:extLst>
                </a:gridCol>
                <a:gridCol w="1047450">
                  <a:extLst>
                    <a:ext uri="{9D8B030D-6E8A-4147-A177-3AD203B41FA5}">
                      <a16:colId xmlns:a16="http://schemas.microsoft.com/office/drawing/2014/main" val="20005"/>
                    </a:ext>
                  </a:extLst>
                </a:gridCol>
                <a:gridCol w="1047450">
                  <a:extLst>
                    <a:ext uri="{9D8B030D-6E8A-4147-A177-3AD203B41FA5}">
                      <a16:colId xmlns:a16="http://schemas.microsoft.com/office/drawing/2014/main" val="20006"/>
                    </a:ext>
                  </a:extLst>
                </a:gridCol>
                <a:gridCol w="1047450">
                  <a:extLst>
                    <a:ext uri="{9D8B030D-6E8A-4147-A177-3AD203B41FA5}">
                      <a16:colId xmlns:a16="http://schemas.microsoft.com/office/drawing/2014/main" val="20007"/>
                    </a:ext>
                  </a:extLst>
                </a:gridCol>
                <a:gridCol w="1047450">
                  <a:extLst>
                    <a:ext uri="{9D8B030D-6E8A-4147-A177-3AD203B41FA5}">
                      <a16:colId xmlns:a16="http://schemas.microsoft.com/office/drawing/2014/main" val="20008"/>
                    </a:ext>
                  </a:extLst>
                </a:gridCol>
                <a:gridCol w="1047450">
                  <a:extLst>
                    <a:ext uri="{9D8B030D-6E8A-4147-A177-3AD203B41FA5}">
                      <a16:colId xmlns:a16="http://schemas.microsoft.com/office/drawing/2014/main" val="20009"/>
                    </a:ext>
                  </a:extLst>
                </a:gridCol>
                <a:gridCol w="1047450">
                  <a:extLst>
                    <a:ext uri="{9D8B030D-6E8A-4147-A177-3AD203B41FA5}">
                      <a16:colId xmlns:a16="http://schemas.microsoft.com/office/drawing/2014/main" val="20010"/>
                    </a:ext>
                  </a:extLst>
                </a:gridCol>
              </a:tblGrid>
              <a:tr h="563350">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Subsecretaria</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Dirección o subdirección</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Meta estratégica</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indicador</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Meta clave de desempeño o Legados</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Indicadores Secundarios</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Cierre 2025</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Anual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Mensual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Reporte enero febrero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2027</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extLst>
                  <a:ext uri="{0D108BD9-81ED-4DB2-BD59-A6C34878D82A}">
                    <a16:rowId xmlns:a16="http://schemas.microsoft.com/office/drawing/2014/main" val="10000"/>
                  </a:ext>
                </a:extLst>
              </a:tr>
              <a:tr h="66692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Flora y Fauna Silvestre</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Mantener en un 65% la tasa promedio de animales silvestres liberados o reubicados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Porcentaje de la tasa promedio de animales silvestres liberados o reubicados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3</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6247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Flora y Fauna Silvestre</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Evitar el tráfico ilegal de 3.394 individuos y productos de animales silvestres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animales silvestres y productos de tráfico ilegal incautados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6247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Disminuir en 8% la concentración del material particulado (PM10 y PM2.5)</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Porcentaje de avance en la implementación de la ZUMA Bosa Apogeo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23</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51070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700">
                          <a:solidFill>
                            <a:schemeClr val="dk1"/>
                          </a:solidFill>
                          <a:latin typeface="Raleway"/>
                          <a:ea typeface="Raleway"/>
                          <a:cs typeface="Raleway"/>
                          <a:sym typeface="Raleway"/>
                        </a:rPr>
                        <a:t>Disminuir en 8% la concentración del material particulado (PM10 y PM2.5)</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Porcentaje de avance en la declaración de una nueva ZUMA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3</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l" rtl="0">
                        <a:spcBef>
                          <a:spcPts val="0"/>
                        </a:spcBef>
                        <a:spcAft>
                          <a:spcPts val="0"/>
                        </a:spcAft>
                        <a:buNone/>
                      </a:pPr>
                      <a:r>
                        <a:rPr lang="en-US" sz="1200" b="1">
                          <a:solidFill>
                            <a:schemeClr val="dk1"/>
                          </a:solidFill>
                          <a:latin typeface="Raleway"/>
                          <a:ea typeface="Raleway"/>
                          <a:cs typeface="Raleway"/>
                          <a:sym typeface="Raleway"/>
                        </a:rPr>
                        <a:t>         N/A</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          N/A</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6247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700">
                          <a:solidFill>
                            <a:schemeClr val="dk1"/>
                          </a:solidFill>
                          <a:latin typeface="Raleway"/>
                          <a:ea typeface="Raleway"/>
                          <a:cs typeface="Raleway"/>
                          <a:sym typeface="Raleway"/>
                        </a:rPr>
                        <a:t>Disminuir en 8% la concentración del material particulado (PM10 y PM2.5)</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vehículos de transporte de carga renovados a través de FONCARGA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7</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 </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 </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 </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7388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del Recurso Hídrico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Reducir en un 60 % la carga contaminante vertida a los ríos Torca, Salitre Fucha y Tunjuelo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toneladas de carga contaminante vertida a los ríos Torca, Salitre Fucha y Tunjuelo reducidas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4</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r h="96700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Procesos Sancionatorios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Resolver de fondo 4.314 expedientes sancionatorios de más de diez años de antigüedad, en cumplimiento de la Ley 2387 de 2024</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dirty="0" err="1">
                          <a:latin typeface="Raleway"/>
                          <a:ea typeface="Raleway"/>
                          <a:cs typeface="Raleway"/>
                          <a:sym typeface="Raleway"/>
                        </a:rPr>
                        <a:t>Número</a:t>
                      </a:r>
                      <a:r>
                        <a:rPr lang="en-US" sz="700" dirty="0">
                          <a:latin typeface="Raleway"/>
                          <a:ea typeface="Raleway"/>
                          <a:cs typeface="Raleway"/>
                          <a:sym typeface="Raleway"/>
                        </a:rPr>
                        <a:t> de </a:t>
                      </a:r>
                      <a:r>
                        <a:rPr lang="en-US" sz="700" dirty="0" err="1">
                          <a:latin typeface="Raleway"/>
                          <a:ea typeface="Raleway"/>
                          <a:cs typeface="Raleway"/>
                          <a:sym typeface="Raleway"/>
                        </a:rPr>
                        <a:t>expedientes</a:t>
                      </a:r>
                      <a:r>
                        <a:rPr lang="en-US" sz="700" dirty="0">
                          <a:latin typeface="Raleway"/>
                          <a:ea typeface="Raleway"/>
                          <a:cs typeface="Raleway"/>
                          <a:sym typeface="Raleway"/>
                        </a:rPr>
                        <a:t> </a:t>
                      </a:r>
                      <a:r>
                        <a:rPr lang="en-US" sz="700" dirty="0" err="1">
                          <a:latin typeface="Raleway"/>
                          <a:ea typeface="Raleway"/>
                          <a:cs typeface="Raleway"/>
                          <a:sym typeface="Raleway"/>
                        </a:rPr>
                        <a:t>sancionatorios</a:t>
                      </a:r>
                      <a:r>
                        <a:rPr lang="en-US" sz="700" dirty="0">
                          <a:latin typeface="Raleway"/>
                          <a:ea typeface="Raleway"/>
                          <a:cs typeface="Raleway"/>
                          <a:sym typeface="Raleway"/>
                        </a:rPr>
                        <a:t> resueltos de </a:t>
                      </a:r>
                      <a:r>
                        <a:rPr lang="en-US" sz="700" dirty="0" err="1">
                          <a:latin typeface="Raleway"/>
                          <a:ea typeface="Raleway"/>
                          <a:cs typeface="Raleway"/>
                          <a:sym typeface="Raleway"/>
                        </a:rPr>
                        <a:t>fondo</a:t>
                      </a:r>
                      <a:r>
                        <a:rPr lang="en-US" sz="700" dirty="0">
                          <a:latin typeface="Raleway"/>
                          <a:ea typeface="Raleway"/>
                          <a:cs typeface="Raleway"/>
                          <a:sym typeface="Raleway"/>
                        </a:rPr>
                        <a:t> </a:t>
                      </a:r>
                      <a:r>
                        <a:rPr lang="en-US" sz="700" dirty="0" err="1">
                          <a:latin typeface="Raleway"/>
                          <a:ea typeface="Raleway"/>
                          <a:cs typeface="Raleway"/>
                          <a:sym typeface="Raleway"/>
                        </a:rPr>
                        <a:t>en</a:t>
                      </a:r>
                      <a:r>
                        <a:rPr lang="en-US" sz="700" dirty="0">
                          <a:latin typeface="Raleway"/>
                          <a:ea typeface="Raleway"/>
                          <a:cs typeface="Raleway"/>
                          <a:sym typeface="Raleway"/>
                        </a:rPr>
                        <a:t> </a:t>
                      </a:r>
                      <a:r>
                        <a:rPr lang="en-US" sz="700" dirty="0" err="1">
                          <a:latin typeface="Raleway"/>
                          <a:ea typeface="Raleway"/>
                          <a:cs typeface="Raleway"/>
                          <a:sym typeface="Raleway"/>
                        </a:rPr>
                        <a:t>cumplimiento</a:t>
                      </a:r>
                      <a:r>
                        <a:rPr lang="en-US" sz="700" dirty="0">
                          <a:latin typeface="Raleway"/>
                          <a:ea typeface="Raleway"/>
                          <a:cs typeface="Raleway"/>
                          <a:sym typeface="Raleway"/>
                        </a:rPr>
                        <a:t> de la Ley 2387 de 2024</a:t>
                      </a:r>
                      <a:endParaRPr sz="700" dirty="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7"/>
                  </a:ext>
                </a:extLst>
              </a:tr>
              <a:tr h="6247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Realizar el 100% de evaluaciones de licencia ambiental en los tiempos de ley</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Porcentaje de evaluación de licencias ambientales en los tiempos de ley</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1</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8"/>
                  </a:ext>
                </a:extLst>
              </a:tr>
            </a:tbl>
          </a:graphicData>
        </a:graphic>
      </p:graphicFrame>
      <p:sp>
        <p:nvSpPr>
          <p:cNvPr id="277" name="Google Shape;277;g3ce9351f72f_7_7"/>
          <p:cNvSpPr/>
          <p:nvPr/>
        </p:nvSpPr>
        <p:spPr>
          <a:xfrm rot="5400000">
            <a:off x="5494950" y="6185150"/>
            <a:ext cx="177600" cy="944700"/>
          </a:xfrm>
          <a:prstGeom prst="chevron">
            <a:avLst>
              <a:gd name="adj" fmla="val 67979"/>
            </a:avLst>
          </a:prstGeom>
          <a:solidFill>
            <a:schemeClr val="lt1"/>
          </a:solidFill>
          <a:ln>
            <a:noFill/>
          </a:ln>
          <a:effectLst>
            <a:outerShdw blurRad="142875" dist="19050" dir="5400000" algn="bl" rotWithShape="0">
              <a:srgbClr val="000000">
                <a:alpha val="4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278" name="Google Shape;278;g3ce9351f72f_7_7"/>
          <p:cNvPicPr preferRelativeResize="0"/>
          <p:nvPr/>
        </p:nvPicPr>
        <p:blipFill rotWithShape="1">
          <a:blip r:embed="rId5">
            <a:alphaModFix/>
          </a:blip>
          <a:srcRect/>
          <a:stretch/>
        </p:blipFill>
        <p:spPr>
          <a:xfrm rot="-2323954">
            <a:off x="11319642" y="-266221"/>
            <a:ext cx="644780" cy="1276440"/>
          </a:xfrm>
          <a:prstGeom prst="rect">
            <a:avLst/>
          </a:prstGeom>
          <a:noFill/>
          <a:ln>
            <a:noFill/>
          </a:ln>
        </p:spPr>
      </p:pic>
      <p:sp>
        <p:nvSpPr>
          <p:cNvPr id="279" name="Google Shape;279;g3ce9351f72f_7_7"/>
          <p:cNvSpPr txBox="1"/>
          <p:nvPr/>
        </p:nvSpPr>
        <p:spPr>
          <a:xfrm>
            <a:off x="787325" y="71846"/>
            <a:ext cx="90483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200">
                <a:solidFill>
                  <a:srgbClr val="009200"/>
                </a:solidFill>
                <a:latin typeface="Raleway Black"/>
                <a:ea typeface="Raleway Black"/>
                <a:cs typeface="Raleway Black"/>
                <a:sym typeface="Raleway Black"/>
              </a:rPr>
              <a:t>Metas estratégicas -</a:t>
            </a:r>
            <a:r>
              <a:rPr lang="en-US" sz="2200">
                <a:solidFill>
                  <a:srgbClr val="009200"/>
                </a:solidFill>
                <a:latin typeface="Raleway"/>
                <a:ea typeface="Raleway"/>
                <a:cs typeface="Raleway"/>
                <a:sym typeface="Raleway"/>
              </a:rPr>
              <a:t> SCA</a:t>
            </a:r>
            <a:endParaRPr sz="900" i="0" u="none" strike="noStrike" cap="none">
              <a:solidFill>
                <a:srgbClr val="000000"/>
              </a:solidFill>
            </a:endParaRPr>
          </a:p>
        </p:txBody>
      </p:sp>
      <p:sp>
        <p:nvSpPr>
          <p:cNvPr id="280" name="Google Shape;280;g3ce9351f72f_7_7"/>
          <p:cNvSpPr/>
          <p:nvPr/>
        </p:nvSpPr>
        <p:spPr>
          <a:xfrm>
            <a:off x="601675" y="216373"/>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g3ce9351f72f_7_15"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86" name="Google Shape;286;g3ce9351f72f_7_15"/>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87" name="Google Shape;287;g3ce9351f72f_7_15"/>
          <p:cNvGraphicFramePr/>
          <p:nvPr/>
        </p:nvGraphicFramePr>
        <p:xfrm>
          <a:off x="405675" y="638475"/>
          <a:ext cx="11465300" cy="5294652"/>
        </p:xfrm>
        <a:graphic>
          <a:graphicData uri="http://schemas.openxmlformats.org/drawingml/2006/table">
            <a:tbl>
              <a:tblPr>
                <a:noFill/>
                <a:tableStyleId>{2A2D554B-D8A9-49B6-BF46-AC7DC7874D94}</a:tableStyleId>
              </a:tblPr>
              <a:tblGrid>
                <a:gridCol w="1042300">
                  <a:extLst>
                    <a:ext uri="{9D8B030D-6E8A-4147-A177-3AD203B41FA5}">
                      <a16:colId xmlns:a16="http://schemas.microsoft.com/office/drawing/2014/main" val="20000"/>
                    </a:ext>
                  </a:extLst>
                </a:gridCol>
                <a:gridCol w="1042300">
                  <a:extLst>
                    <a:ext uri="{9D8B030D-6E8A-4147-A177-3AD203B41FA5}">
                      <a16:colId xmlns:a16="http://schemas.microsoft.com/office/drawing/2014/main" val="20001"/>
                    </a:ext>
                  </a:extLst>
                </a:gridCol>
                <a:gridCol w="1042300">
                  <a:extLst>
                    <a:ext uri="{9D8B030D-6E8A-4147-A177-3AD203B41FA5}">
                      <a16:colId xmlns:a16="http://schemas.microsoft.com/office/drawing/2014/main" val="20002"/>
                    </a:ext>
                  </a:extLst>
                </a:gridCol>
                <a:gridCol w="1042300">
                  <a:extLst>
                    <a:ext uri="{9D8B030D-6E8A-4147-A177-3AD203B41FA5}">
                      <a16:colId xmlns:a16="http://schemas.microsoft.com/office/drawing/2014/main" val="20003"/>
                    </a:ext>
                  </a:extLst>
                </a:gridCol>
                <a:gridCol w="1042300">
                  <a:extLst>
                    <a:ext uri="{9D8B030D-6E8A-4147-A177-3AD203B41FA5}">
                      <a16:colId xmlns:a16="http://schemas.microsoft.com/office/drawing/2014/main" val="20004"/>
                    </a:ext>
                  </a:extLst>
                </a:gridCol>
                <a:gridCol w="1042300">
                  <a:extLst>
                    <a:ext uri="{9D8B030D-6E8A-4147-A177-3AD203B41FA5}">
                      <a16:colId xmlns:a16="http://schemas.microsoft.com/office/drawing/2014/main" val="20005"/>
                    </a:ext>
                  </a:extLst>
                </a:gridCol>
                <a:gridCol w="1042300">
                  <a:extLst>
                    <a:ext uri="{9D8B030D-6E8A-4147-A177-3AD203B41FA5}">
                      <a16:colId xmlns:a16="http://schemas.microsoft.com/office/drawing/2014/main" val="20006"/>
                    </a:ext>
                  </a:extLst>
                </a:gridCol>
                <a:gridCol w="1042300">
                  <a:extLst>
                    <a:ext uri="{9D8B030D-6E8A-4147-A177-3AD203B41FA5}">
                      <a16:colId xmlns:a16="http://schemas.microsoft.com/office/drawing/2014/main" val="20007"/>
                    </a:ext>
                  </a:extLst>
                </a:gridCol>
                <a:gridCol w="1042300">
                  <a:extLst>
                    <a:ext uri="{9D8B030D-6E8A-4147-A177-3AD203B41FA5}">
                      <a16:colId xmlns:a16="http://schemas.microsoft.com/office/drawing/2014/main" val="20008"/>
                    </a:ext>
                  </a:extLst>
                </a:gridCol>
                <a:gridCol w="1042300">
                  <a:extLst>
                    <a:ext uri="{9D8B030D-6E8A-4147-A177-3AD203B41FA5}">
                      <a16:colId xmlns:a16="http://schemas.microsoft.com/office/drawing/2014/main" val="20009"/>
                    </a:ext>
                  </a:extLst>
                </a:gridCol>
                <a:gridCol w="1042300">
                  <a:extLst>
                    <a:ext uri="{9D8B030D-6E8A-4147-A177-3AD203B41FA5}">
                      <a16:colId xmlns:a16="http://schemas.microsoft.com/office/drawing/2014/main" val="20010"/>
                    </a:ext>
                  </a:extLst>
                </a:gridCol>
              </a:tblGrid>
              <a:tr h="624250">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Subsecretaria</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Dirección o subdirección</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Meta estratégica</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indicador</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Meta clave de desempeño o Legados</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Indicadores Secundarios</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Cierre 2025</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Anual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Mensual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Reporte enero febrero 2026</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Programación 2027</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extLst>
                  <a:ext uri="{0D108BD9-81ED-4DB2-BD59-A6C34878D82A}">
                    <a16:rowId xmlns:a16="http://schemas.microsoft.com/office/drawing/2014/main" val="10000"/>
                  </a:ext>
                </a:extLst>
              </a:tr>
              <a:tr h="8643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Realizar el seguimiento al 25% de los proyectos licenciados mediante el Índice de Desempeño Ambiental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proyectos licenciados con seguimiento por medio del Índice de Desempeño Ambiental (IDA)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N/A</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6331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Realizar el seguimiento ordinario al 75% de los proyectos licenciados a 2024 (sin IDA)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proyectos licenciados con seguimiento ordinario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9799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Procesos Sancionatorios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latin typeface="Raleway"/>
                          <a:ea typeface="Raleway"/>
                          <a:cs typeface="Raleway"/>
                          <a:sym typeface="Raleway"/>
                        </a:rPr>
                        <a:t>Impulsar o resolver 5.580 de los expedientes sancionatorios iniciados durante el cuatrienio (2024-2027)</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expedientes del cuatrienio con impulso procesal en los procesos sancionatorios del cuatrienio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10955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Dirección de Procesos Sancionatorios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solidFill>
                            <a:schemeClr val="dk1"/>
                          </a:solidFill>
                          <a:latin typeface="Raleway"/>
                          <a:ea typeface="Raleway"/>
                          <a:cs typeface="Raleway"/>
                          <a:sym typeface="Raleway"/>
                        </a:rPr>
                        <a:t>Impulsar o resolver 5.580 de los </a:t>
                      </a:r>
                      <a:r>
                        <a:rPr lang="en-US" sz="700">
                          <a:latin typeface="Raleway"/>
                          <a:ea typeface="Raleway"/>
                          <a:cs typeface="Raleway"/>
                          <a:sym typeface="Raleway"/>
                        </a:rPr>
                        <a:t>expedientes</a:t>
                      </a:r>
                      <a:r>
                        <a:rPr lang="en-US" sz="700">
                          <a:solidFill>
                            <a:schemeClr val="dk1"/>
                          </a:solidFill>
                          <a:latin typeface="Raleway"/>
                          <a:ea typeface="Raleway"/>
                          <a:cs typeface="Raleway"/>
                          <a:sym typeface="Raleway"/>
                        </a:rPr>
                        <a:t> sancionatorios iniciados durante el cuatrienio (2024-2027)</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expedientes del cuatrienio con decisión de fondo en los procesos sancionatorios iniciados en las vigencias 2024 -2025</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8643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p>
                      <a:pPr marL="0" lvl="0" indent="0" algn="ctr" rtl="0">
                        <a:lnSpc>
                          <a:spcPct val="115000"/>
                        </a:lnSpc>
                        <a:spcBef>
                          <a:spcPts val="0"/>
                        </a:spcBef>
                        <a:spcAft>
                          <a:spcPts val="0"/>
                        </a:spcAft>
                        <a:buNone/>
                      </a:pPr>
                      <a:endParaRPr sz="700">
                        <a:latin typeface="Raleway"/>
                        <a:ea typeface="Raleway"/>
                        <a:cs typeface="Raleway"/>
                        <a:sym typeface="Raleway"/>
                      </a:endParaRPr>
                    </a:p>
                    <a:p>
                      <a:pPr marL="0" lvl="0" indent="0" algn="ctr" rtl="0">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latin typeface="Raleway"/>
                          <a:ea typeface="Raleway"/>
                          <a:cs typeface="Raleway"/>
                          <a:sym typeface="Raleway"/>
                        </a:rPr>
                        <a:t>Resolver 15.268 trámites y autorizaciones rezagados anteriores al 2024 y solicitudes vigencias a 2025-2027</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trámites trámites y autorizaciones rezagados anteriores al 2024 y solicitudes vigencias a 2025-2027</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6</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pic>
        <p:nvPicPr>
          <p:cNvPr id="288" name="Google Shape;288;g3ce9351f72f_7_15"/>
          <p:cNvPicPr preferRelativeResize="0"/>
          <p:nvPr/>
        </p:nvPicPr>
        <p:blipFill rotWithShape="1">
          <a:blip r:embed="rId5">
            <a:alphaModFix/>
          </a:blip>
          <a:srcRect/>
          <a:stretch/>
        </p:blipFill>
        <p:spPr>
          <a:xfrm rot="2878676">
            <a:off x="402817" y="5596667"/>
            <a:ext cx="644781" cy="1276437"/>
          </a:xfrm>
          <a:prstGeom prst="rect">
            <a:avLst/>
          </a:prstGeom>
          <a:noFill/>
          <a:ln>
            <a:noFill/>
          </a:ln>
        </p:spPr>
      </p:pic>
      <p:sp>
        <p:nvSpPr>
          <p:cNvPr id="289" name="Google Shape;289;g3ce9351f72f_7_15"/>
          <p:cNvSpPr txBox="1"/>
          <p:nvPr/>
        </p:nvSpPr>
        <p:spPr>
          <a:xfrm>
            <a:off x="787325" y="71846"/>
            <a:ext cx="90483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200">
                <a:solidFill>
                  <a:srgbClr val="009200"/>
                </a:solidFill>
                <a:latin typeface="Raleway Black"/>
                <a:ea typeface="Raleway Black"/>
                <a:cs typeface="Raleway Black"/>
                <a:sym typeface="Raleway Black"/>
              </a:rPr>
              <a:t>Metas estratégicas -</a:t>
            </a:r>
            <a:r>
              <a:rPr lang="en-US" sz="2200">
                <a:solidFill>
                  <a:srgbClr val="009200"/>
                </a:solidFill>
                <a:latin typeface="Raleway"/>
                <a:ea typeface="Raleway"/>
                <a:cs typeface="Raleway"/>
                <a:sym typeface="Raleway"/>
              </a:rPr>
              <a:t> SCA</a:t>
            </a:r>
            <a:endParaRPr sz="900" i="0" u="none" strike="noStrike" cap="none">
              <a:solidFill>
                <a:srgbClr val="000000"/>
              </a:solidFill>
            </a:endParaRPr>
          </a:p>
        </p:txBody>
      </p:sp>
      <p:sp>
        <p:nvSpPr>
          <p:cNvPr id="290" name="Google Shape;290;g3ce9351f72f_7_15"/>
          <p:cNvSpPr/>
          <p:nvPr/>
        </p:nvSpPr>
        <p:spPr>
          <a:xfrm>
            <a:off x="601675" y="216373"/>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91" name="Google Shape;291;g3ce9351f72f_7_15"/>
          <p:cNvSpPr/>
          <p:nvPr/>
        </p:nvSpPr>
        <p:spPr>
          <a:xfrm>
            <a:off x="6560250" y="225900"/>
            <a:ext cx="367500" cy="258600"/>
          </a:xfrm>
          <a:prstGeom prst="roundRect">
            <a:avLst>
              <a:gd name="adj" fmla="val 16667"/>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None/>
            </a:pPr>
            <a:endParaRPr sz="700">
              <a:latin typeface="Raleway"/>
              <a:ea typeface="Raleway"/>
              <a:cs typeface="Raleway"/>
              <a:sym typeface="Raleway"/>
            </a:endParaRPr>
          </a:p>
        </p:txBody>
      </p:sp>
      <p:sp>
        <p:nvSpPr>
          <p:cNvPr id="292" name="Google Shape;292;g3ce9351f72f_7_15"/>
          <p:cNvSpPr txBox="1"/>
          <p:nvPr/>
        </p:nvSpPr>
        <p:spPr>
          <a:xfrm>
            <a:off x="7078450" y="177868"/>
            <a:ext cx="3495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solidFill>
                  <a:srgbClr val="009200"/>
                </a:solidFill>
                <a:latin typeface="Raleway Black"/>
                <a:ea typeface="Raleway Black"/>
                <a:cs typeface="Raleway Black"/>
                <a:sym typeface="Raleway Black"/>
              </a:rPr>
              <a:t>Metas estratégicas con cambio de magnitud</a:t>
            </a:r>
            <a:endParaRPr sz="1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g3ca6554b689_0_222"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98" name="Google Shape;298;g3ca6554b689_0_222" title="DJI_0056 (8).jpg"/>
          <p:cNvPicPr preferRelativeResize="0"/>
          <p:nvPr/>
        </p:nvPicPr>
        <p:blipFill rotWithShape="1">
          <a:blip r:embed="rId4">
            <a:alphaModFix/>
          </a:blip>
          <a:srcRect t="45701" b="14508"/>
          <a:stretch/>
        </p:blipFill>
        <p:spPr>
          <a:xfrm rot="10800000">
            <a:off x="-19950" y="4141308"/>
            <a:ext cx="12212357" cy="2733495"/>
          </a:xfrm>
          <a:prstGeom prst="flowChartOffpageConnector">
            <a:avLst/>
          </a:prstGeom>
          <a:noFill/>
          <a:ln>
            <a:noFill/>
          </a:ln>
        </p:spPr>
      </p:pic>
      <p:pic>
        <p:nvPicPr>
          <p:cNvPr id="299" name="Google Shape;299;g3ca6554b689_0_222"/>
          <p:cNvPicPr preferRelativeResize="0"/>
          <p:nvPr/>
        </p:nvPicPr>
        <p:blipFill rotWithShape="1">
          <a:blip r:embed="rId5">
            <a:alphaModFix/>
          </a:blip>
          <a:srcRect/>
          <a:stretch/>
        </p:blipFill>
        <p:spPr>
          <a:xfrm rot="-2507712">
            <a:off x="1870672" y="3691740"/>
            <a:ext cx="1003279" cy="1986144"/>
          </a:xfrm>
          <a:prstGeom prst="rect">
            <a:avLst/>
          </a:prstGeom>
          <a:noFill/>
          <a:ln>
            <a:noFill/>
          </a:ln>
        </p:spPr>
      </p:pic>
      <p:pic>
        <p:nvPicPr>
          <p:cNvPr id="300" name="Google Shape;300;g3ca6554b689_0_222"/>
          <p:cNvPicPr preferRelativeResize="0"/>
          <p:nvPr/>
        </p:nvPicPr>
        <p:blipFill rotWithShape="1">
          <a:blip r:embed="rId5">
            <a:alphaModFix/>
          </a:blip>
          <a:srcRect/>
          <a:stretch/>
        </p:blipFill>
        <p:spPr>
          <a:xfrm rot="2011720">
            <a:off x="9994162" y="2368161"/>
            <a:ext cx="2340462" cy="4633301"/>
          </a:xfrm>
          <a:prstGeom prst="rect">
            <a:avLst/>
          </a:prstGeom>
          <a:noFill/>
          <a:ln>
            <a:noFill/>
          </a:ln>
        </p:spPr>
      </p:pic>
      <p:sp>
        <p:nvSpPr>
          <p:cNvPr id="301" name="Google Shape;301;g3ca6554b689_0_222"/>
          <p:cNvSpPr/>
          <p:nvPr/>
        </p:nvSpPr>
        <p:spPr>
          <a:xfrm>
            <a:off x="2277052" y="2407450"/>
            <a:ext cx="7933800" cy="956700"/>
          </a:xfrm>
          <a:prstGeom prst="round2DiagRect">
            <a:avLst>
              <a:gd name="adj1" fmla="val 46470"/>
              <a:gd name="adj2" fmla="val 0"/>
            </a:avLst>
          </a:prstGeom>
          <a:noFill/>
          <a:ln w="9525" cap="flat" cmpd="sng">
            <a:solidFill>
              <a:srgbClr val="274E13"/>
            </a:solidFill>
            <a:prstDash val="solid"/>
            <a:round/>
            <a:headEnd type="none" w="sm" len="sm"/>
            <a:tailEnd type="none" w="sm" len="sm"/>
          </a:ln>
        </p:spPr>
        <p:txBody>
          <a:bodyPr spcFirstLastPara="1" wrap="square" lIns="63675" tIns="63675" rIns="63675" bIns="63675" anchor="ctr" anchorCtr="0">
            <a:noAutofit/>
          </a:bodyPr>
          <a:lstStyle/>
          <a:p>
            <a:pPr marL="0" lvl="0" indent="0" algn="ctr" rtl="0">
              <a:spcBef>
                <a:spcPts val="0"/>
              </a:spcBef>
              <a:spcAft>
                <a:spcPts val="0"/>
              </a:spcAft>
              <a:buClr>
                <a:schemeClr val="dk1"/>
              </a:buClr>
              <a:buSzPts val="1807"/>
              <a:buFont typeface="Arial"/>
              <a:buNone/>
            </a:pPr>
            <a:r>
              <a:rPr lang="en-US" sz="4643" b="1">
                <a:solidFill>
                  <a:srgbClr val="38761D"/>
                </a:solidFill>
                <a:latin typeface="Raleway"/>
                <a:ea typeface="Raleway"/>
                <a:cs typeface="Raleway"/>
                <a:sym typeface="Raleway"/>
              </a:rPr>
              <a:t>Metas Estratégicas SGA</a:t>
            </a:r>
            <a:endParaRPr sz="1323" b="1" i="0" u="none" strike="noStrike" cap="none">
              <a:solidFill>
                <a:srgbClr val="38761D"/>
              </a:solidFill>
              <a:latin typeface="Raleway"/>
              <a:ea typeface="Raleway"/>
              <a:cs typeface="Raleway"/>
              <a:sym typeface="Raleway"/>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g366399a5469_3_298" title="fondo.png"/>
          <p:cNvPicPr preferRelativeResize="0"/>
          <p:nvPr/>
        </p:nvPicPr>
        <p:blipFill rotWithShape="1">
          <a:blip r:embed="rId3">
            <a:alphaModFix amt="23000"/>
          </a:blip>
          <a:srcRect l="11730" t="46047" r="-11730" b="-23410"/>
          <a:stretch/>
        </p:blipFill>
        <p:spPr>
          <a:xfrm>
            <a:off x="0" y="71850"/>
            <a:ext cx="12192000" cy="6286463"/>
          </a:xfrm>
          <a:prstGeom prst="rect">
            <a:avLst/>
          </a:prstGeom>
          <a:noFill/>
          <a:ln>
            <a:noFill/>
          </a:ln>
        </p:spPr>
      </p:pic>
      <p:sp>
        <p:nvSpPr>
          <p:cNvPr id="307" name="Google Shape;307;g366399a5469_3_298"/>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308" name="Google Shape;308;g366399a5469_3_298"/>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309" name="Google Shape;309;g366399a5469_3_298"/>
          <p:cNvPicPr preferRelativeResize="0"/>
          <p:nvPr/>
        </p:nvPicPr>
        <p:blipFill rotWithShape="1">
          <a:blip r:embed="rId5">
            <a:alphaModFix/>
          </a:blip>
          <a:srcRect b="10761"/>
          <a:stretch/>
        </p:blipFill>
        <p:spPr>
          <a:xfrm>
            <a:off x="8383449" y="3253500"/>
            <a:ext cx="3788448" cy="3604500"/>
          </a:xfrm>
          <a:prstGeom prst="rect">
            <a:avLst/>
          </a:prstGeom>
          <a:noFill/>
          <a:ln>
            <a:noFill/>
          </a:ln>
        </p:spPr>
      </p:pic>
      <p:sp>
        <p:nvSpPr>
          <p:cNvPr id="310" name="Google Shape;310;g366399a5469_3_298"/>
          <p:cNvSpPr txBox="1"/>
          <p:nvPr/>
        </p:nvSpPr>
        <p:spPr>
          <a:xfrm>
            <a:off x="1830250" y="3259400"/>
            <a:ext cx="8886600" cy="8772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1"/>
                </a:solidFill>
                <a:latin typeface="Raleway"/>
                <a:ea typeface="Raleway"/>
                <a:cs typeface="Raleway"/>
                <a:sym typeface="Raleway"/>
              </a:rPr>
              <a:t>Suelo y </a:t>
            </a:r>
            <a:r>
              <a:rPr lang="en-US" sz="4100" b="1">
                <a:solidFill>
                  <a:schemeClr val="lt1"/>
                </a:solidFill>
                <a:latin typeface="Raleway"/>
                <a:ea typeface="Raleway"/>
                <a:cs typeface="Raleway"/>
                <a:sym typeface="Raleway"/>
              </a:rPr>
              <a:t> </a:t>
            </a:r>
            <a:r>
              <a:rPr lang="en-US" sz="4100" b="1" i="0" u="none" strike="noStrike" cap="none">
                <a:solidFill>
                  <a:schemeClr val="lt1"/>
                </a:solidFill>
                <a:latin typeface="Raleway"/>
                <a:ea typeface="Raleway"/>
                <a:cs typeface="Raleway"/>
                <a:sym typeface="Raleway"/>
              </a:rPr>
              <a:t>biodiversidad</a:t>
            </a:r>
            <a:endParaRPr sz="1100" b="1" i="0" u="none" strike="noStrike" cap="none">
              <a:solidFill>
                <a:srgbClr val="000000"/>
              </a:solidFill>
              <a:latin typeface="Arial"/>
              <a:ea typeface="Arial"/>
              <a:cs typeface="Arial"/>
              <a:sym typeface="Arial"/>
            </a:endParaRPr>
          </a:p>
        </p:txBody>
      </p:sp>
      <p:sp>
        <p:nvSpPr>
          <p:cNvPr id="311" name="Google Shape;311;g366399a5469_3_298"/>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312" name="Google Shape;312;g366399a5469_3_298"/>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313" name="Google Shape;313;g366399a5469_3_298"/>
          <p:cNvGrpSpPr/>
          <p:nvPr/>
        </p:nvGrpSpPr>
        <p:grpSpPr>
          <a:xfrm>
            <a:off x="5194751" y="2345885"/>
            <a:ext cx="868276" cy="888123"/>
            <a:chOff x="4096109" y="2260088"/>
            <a:chExt cx="682500" cy="698100"/>
          </a:xfrm>
        </p:grpSpPr>
        <p:sp>
          <p:nvSpPr>
            <p:cNvPr id="314" name="Google Shape;314;g366399a5469_3_298"/>
            <p:cNvSpPr/>
            <p:nvPr/>
          </p:nvSpPr>
          <p:spPr>
            <a:xfrm>
              <a:off x="4096109" y="2260088"/>
              <a:ext cx="682500" cy="698100"/>
            </a:xfrm>
            <a:prstGeom prst="ellipse">
              <a:avLst/>
            </a:prstGeom>
            <a:solidFill>
              <a:srgbClr val="C4721F"/>
            </a:solidFill>
            <a:ln w="71875" cap="flat" cmpd="sng">
              <a:solidFill>
                <a:srgbClr val="FFFFFF"/>
              </a:solidFill>
              <a:prstDash val="solid"/>
              <a:round/>
              <a:headEnd type="none" w="sm" len="sm"/>
              <a:tailEnd type="none" w="sm" len="sm"/>
            </a:ln>
          </p:spPr>
          <p:txBody>
            <a:bodyPr spcFirstLastPara="1" wrap="square" lIns="129325" tIns="129325" rIns="129325" bIns="129325" anchor="ctr" anchorCtr="0">
              <a:noAutofit/>
            </a:bodyPr>
            <a:lstStyle/>
            <a:p>
              <a:pPr marL="0" marR="0" lvl="0" indent="0" algn="ctr" rtl="0">
                <a:lnSpc>
                  <a:spcPct val="100000"/>
                </a:lnSpc>
                <a:spcBef>
                  <a:spcPts val="0"/>
                </a:spcBef>
                <a:spcAft>
                  <a:spcPts val="0"/>
                </a:spcAft>
                <a:buClr>
                  <a:srgbClr val="000000"/>
                </a:buClr>
                <a:buSzPts val="2122"/>
                <a:buFont typeface="Arial"/>
                <a:buNone/>
              </a:pPr>
              <a:endParaRPr sz="2121" b="0" i="0" u="none" strike="noStrike" cap="none">
                <a:solidFill>
                  <a:srgbClr val="000000"/>
                </a:solidFill>
                <a:latin typeface="Montserrat Medium"/>
                <a:ea typeface="Montserrat Medium"/>
                <a:cs typeface="Montserrat Medium"/>
                <a:sym typeface="Montserrat Medium"/>
              </a:endParaRPr>
            </a:p>
          </p:txBody>
        </p:sp>
        <p:pic>
          <p:nvPicPr>
            <p:cNvPr id="315" name="Google Shape;315;g366399a5469_3_298"/>
            <p:cNvPicPr preferRelativeResize="0"/>
            <p:nvPr/>
          </p:nvPicPr>
          <p:blipFill rotWithShape="1">
            <a:blip r:embed="rId6">
              <a:alphaModFix/>
            </a:blip>
            <a:srcRect/>
            <a:stretch/>
          </p:blipFill>
          <p:spPr>
            <a:xfrm>
              <a:off x="4189059" y="2369266"/>
              <a:ext cx="496500" cy="496500"/>
            </a:xfrm>
            <a:prstGeom prst="rect">
              <a:avLst/>
            </a:prstGeom>
            <a:noFill/>
            <a:ln>
              <a:noFill/>
            </a:ln>
          </p:spPr>
        </p:pic>
      </p:grpSp>
      <p:grpSp>
        <p:nvGrpSpPr>
          <p:cNvPr id="316" name="Google Shape;316;g366399a5469_3_298"/>
          <p:cNvGrpSpPr/>
          <p:nvPr/>
        </p:nvGrpSpPr>
        <p:grpSpPr>
          <a:xfrm>
            <a:off x="6216062" y="2328983"/>
            <a:ext cx="869638" cy="888227"/>
            <a:chOff x="1252274" y="892444"/>
            <a:chExt cx="614759" cy="627900"/>
          </a:xfrm>
        </p:grpSpPr>
        <p:sp>
          <p:nvSpPr>
            <p:cNvPr id="317" name="Google Shape;317;g366399a5469_3_298"/>
            <p:cNvSpPr/>
            <p:nvPr/>
          </p:nvSpPr>
          <p:spPr>
            <a:xfrm>
              <a:off x="1253233" y="892444"/>
              <a:ext cx="613800" cy="627900"/>
            </a:xfrm>
            <a:prstGeom prst="ellipse">
              <a:avLst/>
            </a:prstGeom>
            <a:solidFill>
              <a:srgbClr val="8DBC22"/>
            </a:solidFill>
            <a:ln w="71875" cap="flat" cmpd="sng">
              <a:solidFill>
                <a:srgbClr val="FFFFFF"/>
              </a:solidFill>
              <a:prstDash val="solid"/>
              <a:round/>
              <a:headEnd type="none" w="sm" len="sm"/>
              <a:tailEnd type="none" w="sm" len="sm"/>
            </a:ln>
          </p:spPr>
          <p:txBody>
            <a:bodyPr spcFirstLastPara="1" wrap="square" lIns="129325" tIns="129325" rIns="129325" bIns="129325" anchor="ctr" anchorCtr="0">
              <a:noAutofit/>
            </a:bodyPr>
            <a:lstStyle/>
            <a:p>
              <a:pPr marL="0" marR="0" lvl="0" indent="0" algn="ctr" rtl="0">
                <a:lnSpc>
                  <a:spcPct val="100000"/>
                </a:lnSpc>
                <a:spcBef>
                  <a:spcPts val="0"/>
                </a:spcBef>
                <a:spcAft>
                  <a:spcPts val="0"/>
                </a:spcAft>
                <a:buClr>
                  <a:srgbClr val="000000"/>
                </a:buClr>
                <a:buSzPts val="2122"/>
                <a:buFont typeface="Arial"/>
                <a:buNone/>
              </a:pPr>
              <a:endParaRPr sz="2121" b="0" i="0" u="none" strike="noStrike" cap="none">
                <a:solidFill>
                  <a:srgbClr val="000000"/>
                </a:solidFill>
                <a:latin typeface="Montserrat Medium"/>
                <a:ea typeface="Montserrat Medium"/>
                <a:cs typeface="Montserrat Medium"/>
                <a:sym typeface="Montserrat Medium"/>
              </a:endParaRPr>
            </a:p>
          </p:txBody>
        </p:sp>
        <p:pic>
          <p:nvPicPr>
            <p:cNvPr id="318" name="Google Shape;318;g366399a5469_3_298" title="robin_1230953 (2).png"/>
            <p:cNvPicPr preferRelativeResize="0"/>
            <p:nvPr/>
          </p:nvPicPr>
          <p:blipFill rotWithShape="1">
            <a:blip r:embed="rId7">
              <a:alphaModFix/>
            </a:blip>
            <a:srcRect/>
            <a:stretch/>
          </p:blipFill>
          <p:spPr>
            <a:xfrm>
              <a:off x="1252274" y="970974"/>
              <a:ext cx="523150" cy="523200"/>
            </a:xfrm>
            <a:prstGeom prst="rect">
              <a:avLst/>
            </a:prstGeom>
            <a:noFill/>
            <a:ln>
              <a:noFill/>
            </a:ln>
          </p:spPr>
        </p:pic>
      </p:grpSp>
      <p:grpSp>
        <p:nvGrpSpPr>
          <p:cNvPr id="319" name="Google Shape;319;g366399a5469_3_298"/>
          <p:cNvGrpSpPr/>
          <p:nvPr/>
        </p:nvGrpSpPr>
        <p:grpSpPr>
          <a:xfrm>
            <a:off x="4571673" y="4591695"/>
            <a:ext cx="3250776" cy="837293"/>
            <a:chOff x="9243152" y="5918017"/>
            <a:chExt cx="2666100" cy="686700"/>
          </a:xfrm>
        </p:grpSpPr>
        <p:sp>
          <p:nvSpPr>
            <p:cNvPr id="320" name="Google Shape;320;g366399a5469_3_298"/>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21" name="Google Shape;321;g366399a5469_3_298"/>
            <p:cNvPicPr preferRelativeResize="0"/>
            <p:nvPr/>
          </p:nvPicPr>
          <p:blipFill rotWithShape="1">
            <a:blip r:embed="rId8">
              <a:alphaModFix/>
            </a:blip>
            <a:srcRect/>
            <a:stretch/>
          </p:blipFill>
          <p:spPr>
            <a:xfrm>
              <a:off x="9481964" y="5998629"/>
              <a:ext cx="2096765" cy="484852"/>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3ce9351f72f_0_230"/>
          <p:cNvSpPr/>
          <p:nvPr/>
        </p:nvSpPr>
        <p:spPr>
          <a:xfrm>
            <a:off x="418875" y="2136278"/>
            <a:ext cx="11598000" cy="5541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7" name="Google Shape;327;g3ce9351f72f_0_230"/>
          <p:cNvSpPr txBox="1"/>
          <p:nvPr/>
        </p:nvSpPr>
        <p:spPr>
          <a:xfrm>
            <a:off x="504825" y="1594328"/>
            <a:ext cx="32934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28" name="Google Shape;328;g3ce9351f72f_0_230"/>
          <p:cNvSpPr txBox="1"/>
          <p:nvPr/>
        </p:nvSpPr>
        <p:spPr>
          <a:xfrm>
            <a:off x="325475" y="966350"/>
            <a:ext cx="11458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Restauración ecológica de 2.145 hectáreas en Cerros Orientales y áreas de importancia ambiental.</a:t>
            </a:r>
            <a:endParaRPr sz="1800" b="1">
              <a:solidFill>
                <a:srgbClr val="009200"/>
              </a:solidFill>
              <a:latin typeface="Raleway"/>
              <a:ea typeface="Raleway"/>
              <a:cs typeface="Raleway"/>
              <a:sym typeface="Raleway"/>
            </a:endParaRPr>
          </a:p>
        </p:txBody>
      </p:sp>
      <p:sp>
        <p:nvSpPr>
          <p:cNvPr id="329" name="Google Shape;329;g3ce9351f72f_0_230"/>
          <p:cNvSpPr txBox="1"/>
          <p:nvPr/>
        </p:nvSpPr>
        <p:spPr>
          <a:xfrm>
            <a:off x="3982757" y="37582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93,28</a:t>
            </a:r>
            <a:endParaRPr sz="1400" b="0" i="0" u="none" strike="noStrike" cap="none">
              <a:solidFill>
                <a:srgbClr val="000000"/>
              </a:solidFill>
              <a:latin typeface="Candara"/>
              <a:ea typeface="Candara"/>
              <a:cs typeface="Candara"/>
              <a:sym typeface="Candara"/>
            </a:endParaRPr>
          </a:p>
        </p:txBody>
      </p:sp>
      <p:sp>
        <p:nvSpPr>
          <p:cNvPr id="330" name="Google Shape;330;g3ce9351f72f_0_230"/>
          <p:cNvSpPr txBox="1"/>
          <p:nvPr/>
        </p:nvSpPr>
        <p:spPr>
          <a:xfrm>
            <a:off x="3982757" y="159125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31" name="Google Shape;331;g3ce9351f72f_0_230"/>
          <p:cNvSpPr txBox="1"/>
          <p:nvPr/>
        </p:nvSpPr>
        <p:spPr>
          <a:xfrm>
            <a:off x="5874907" y="37582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51,32</a:t>
            </a:r>
            <a:endParaRPr sz="1400" b="0" i="0" u="none" strike="noStrike" cap="none">
              <a:solidFill>
                <a:srgbClr val="000000"/>
              </a:solidFill>
              <a:latin typeface="Candara"/>
              <a:ea typeface="Candara"/>
              <a:cs typeface="Candara"/>
              <a:sym typeface="Candara"/>
            </a:endParaRPr>
          </a:p>
        </p:txBody>
      </p:sp>
      <p:sp>
        <p:nvSpPr>
          <p:cNvPr id="332" name="Google Shape;332;g3ce9351f72f_0_230"/>
          <p:cNvSpPr txBox="1"/>
          <p:nvPr/>
        </p:nvSpPr>
        <p:spPr>
          <a:xfrm>
            <a:off x="5874907" y="159125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33" name="Google Shape;333;g3ce9351f72f_0_230"/>
          <p:cNvSpPr txBox="1"/>
          <p:nvPr/>
        </p:nvSpPr>
        <p:spPr>
          <a:xfrm>
            <a:off x="7790839" y="37582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66,08</a:t>
            </a:r>
            <a:endParaRPr sz="1400" b="0" i="0" u="none" strike="noStrike" cap="none">
              <a:solidFill>
                <a:srgbClr val="000000"/>
              </a:solidFill>
              <a:latin typeface="Candara"/>
              <a:ea typeface="Candara"/>
              <a:cs typeface="Candara"/>
              <a:sym typeface="Candara"/>
            </a:endParaRPr>
          </a:p>
        </p:txBody>
      </p:sp>
      <p:sp>
        <p:nvSpPr>
          <p:cNvPr id="334" name="Google Shape;334;g3ce9351f72f_0_230"/>
          <p:cNvSpPr txBox="1"/>
          <p:nvPr/>
        </p:nvSpPr>
        <p:spPr>
          <a:xfrm>
            <a:off x="7790839" y="159125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35" name="Google Shape;335;g3ce9351f72f_0_230"/>
          <p:cNvSpPr txBox="1"/>
          <p:nvPr/>
        </p:nvSpPr>
        <p:spPr>
          <a:xfrm>
            <a:off x="8768589" y="37582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45,05</a:t>
            </a:r>
            <a:endParaRPr sz="1400" b="0" i="0" u="none" strike="noStrike" cap="none">
              <a:solidFill>
                <a:srgbClr val="000000"/>
              </a:solidFill>
              <a:latin typeface="Candara"/>
              <a:ea typeface="Candara"/>
              <a:cs typeface="Candara"/>
              <a:sym typeface="Candara"/>
            </a:endParaRPr>
          </a:p>
        </p:txBody>
      </p:sp>
      <p:sp>
        <p:nvSpPr>
          <p:cNvPr id="336" name="Google Shape;336;g3ce9351f72f_0_230"/>
          <p:cNvSpPr txBox="1"/>
          <p:nvPr/>
        </p:nvSpPr>
        <p:spPr>
          <a:xfrm>
            <a:off x="8768589" y="159125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37" name="Google Shape;337;g3ce9351f72f_0_230"/>
          <p:cNvSpPr txBox="1"/>
          <p:nvPr/>
        </p:nvSpPr>
        <p:spPr>
          <a:xfrm>
            <a:off x="9746339" y="375826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226</a:t>
            </a:r>
            <a:r>
              <a:rPr lang="en-US" sz="1600">
                <a:solidFill>
                  <a:srgbClr val="3B4E1F"/>
                </a:solidFill>
                <a:latin typeface="Candara"/>
                <a:ea typeface="Candara"/>
                <a:cs typeface="Candara"/>
                <a:sym typeface="Candara"/>
              </a:rPr>
              <a:t>,56</a:t>
            </a:r>
            <a:endParaRPr sz="1400" b="0" i="0" u="none" strike="noStrike" cap="none">
              <a:solidFill>
                <a:srgbClr val="000000"/>
              </a:solidFill>
              <a:latin typeface="Candara"/>
              <a:ea typeface="Candara"/>
              <a:cs typeface="Candara"/>
              <a:sym typeface="Candara"/>
            </a:endParaRPr>
          </a:p>
        </p:txBody>
      </p:sp>
      <p:sp>
        <p:nvSpPr>
          <p:cNvPr id="338" name="Google Shape;338;g3ce9351f72f_0_230"/>
          <p:cNvSpPr txBox="1"/>
          <p:nvPr/>
        </p:nvSpPr>
        <p:spPr>
          <a:xfrm>
            <a:off x="9746339" y="159125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39" name="Google Shape;339;g3ce9351f72f_0_230"/>
          <p:cNvSpPr txBox="1"/>
          <p:nvPr/>
        </p:nvSpPr>
        <p:spPr>
          <a:xfrm>
            <a:off x="227046" y="3666014"/>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b="0" i="0" u="none" strike="noStrike" cap="none">
                <a:solidFill>
                  <a:srgbClr val="3B4E1F"/>
                </a:solidFill>
                <a:latin typeface="Candara"/>
                <a:ea typeface="Candara"/>
                <a:cs typeface="Candara"/>
                <a:sym typeface="Candara"/>
              </a:rPr>
              <a:t>Número de hectáreas de siembra nueva en áreas </a:t>
            </a:r>
            <a:r>
              <a:rPr lang="en-US" sz="1200">
                <a:solidFill>
                  <a:srgbClr val="3B4E1F"/>
                </a:solidFill>
                <a:latin typeface="Candara"/>
                <a:ea typeface="Candara"/>
                <a:cs typeface="Candara"/>
                <a:sym typeface="Candara"/>
              </a:rPr>
              <a:t>de importancia ambiental</a:t>
            </a:r>
            <a:endParaRPr sz="1200" b="0" i="0" u="none" strike="noStrike" cap="none">
              <a:solidFill>
                <a:srgbClr val="000000"/>
              </a:solidFill>
              <a:latin typeface="Candara"/>
              <a:ea typeface="Candara"/>
              <a:cs typeface="Candara"/>
              <a:sym typeface="Candara"/>
            </a:endParaRPr>
          </a:p>
        </p:txBody>
      </p:sp>
      <p:sp>
        <p:nvSpPr>
          <p:cNvPr id="340" name="Google Shape;340;g3ce9351f72f_0_230"/>
          <p:cNvSpPr txBox="1"/>
          <p:nvPr/>
        </p:nvSpPr>
        <p:spPr>
          <a:xfrm>
            <a:off x="3982757" y="322721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118,78</a:t>
            </a:r>
            <a:endParaRPr sz="1400" b="0" i="0" u="none" strike="noStrike" cap="none">
              <a:solidFill>
                <a:srgbClr val="000000"/>
              </a:solidFill>
              <a:latin typeface="Candara"/>
              <a:ea typeface="Candara"/>
              <a:cs typeface="Candara"/>
              <a:sym typeface="Candara"/>
            </a:endParaRPr>
          </a:p>
        </p:txBody>
      </p:sp>
      <p:sp>
        <p:nvSpPr>
          <p:cNvPr id="341" name="Google Shape;341;g3ce9351f72f_0_230"/>
          <p:cNvSpPr txBox="1"/>
          <p:nvPr/>
        </p:nvSpPr>
        <p:spPr>
          <a:xfrm>
            <a:off x="5874907" y="322721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195</a:t>
            </a:r>
            <a:endParaRPr sz="1400" b="0" i="0" u="none" strike="noStrike" cap="none">
              <a:solidFill>
                <a:srgbClr val="000000"/>
              </a:solidFill>
              <a:latin typeface="Candara"/>
              <a:ea typeface="Candara"/>
              <a:cs typeface="Candara"/>
              <a:sym typeface="Candara"/>
            </a:endParaRPr>
          </a:p>
        </p:txBody>
      </p:sp>
      <p:sp>
        <p:nvSpPr>
          <p:cNvPr id="342" name="Google Shape;342;g3ce9351f72f_0_230"/>
          <p:cNvSpPr txBox="1"/>
          <p:nvPr/>
        </p:nvSpPr>
        <p:spPr>
          <a:xfrm>
            <a:off x="7790839" y="322721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672,85</a:t>
            </a:r>
            <a:endParaRPr sz="1400" b="0" i="0" u="none" strike="noStrike" cap="none">
              <a:solidFill>
                <a:srgbClr val="000000"/>
              </a:solidFill>
              <a:latin typeface="Candara"/>
              <a:ea typeface="Candara"/>
              <a:cs typeface="Candara"/>
              <a:sym typeface="Candara"/>
            </a:endParaRPr>
          </a:p>
        </p:txBody>
      </p:sp>
      <p:sp>
        <p:nvSpPr>
          <p:cNvPr id="343" name="Google Shape;343;g3ce9351f72f_0_230"/>
          <p:cNvSpPr txBox="1"/>
          <p:nvPr/>
        </p:nvSpPr>
        <p:spPr>
          <a:xfrm>
            <a:off x="8768589" y="322721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479,39</a:t>
            </a:r>
            <a:endParaRPr sz="1400" b="0" i="0" u="none" strike="noStrike" cap="none">
              <a:solidFill>
                <a:srgbClr val="000000"/>
              </a:solidFill>
              <a:latin typeface="Candara"/>
              <a:ea typeface="Candara"/>
              <a:cs typeface="Candara"/>
              <a:sym typeface="Candara"/>
            </a:endParaRPr>
          </a:p>
        </p:txBody>
      </p:sp>
      <p:sp>
        <p:nvSpPr>
          <p:cNvPr id="344" name="Google Shape;344;g3ce9351f72f_0_230"/>
          <p:cNvSpPr txBox="1"/>
          <p:nvPr/>
        </p:nvSpPr>
        <p:spPr>
          <a:xfrm>
            <a:off x="9746339" y="322721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1.30</a:t>
            </a:r>
            <a:r>
              <a:rPr lang="en-US" sz="1600">
                <a:solidFill>
                  <a:srgbClr val="3B4E1F"/>
                </a:solidFill>
                <a:latin typeface="Candara"/>
                <a:ea typeface="Candara"/>
                <a:cs typeface="Candara"/>
                <a:sym typeface="Candara"/>
              </a:rPr>
              <a:t>2</a:t>
            </a:r>
            <a:endParaRPr sz="1400" b="0" i="0" u="none" strike="noStrike" cap="none">
              <a:solidFill>
                <a:srgbClr val="000000"/>
              </a:solidFill>
              <a:latin typeface="Candara"/>
              <a:ea typeface="Candara"/>
              <a:cs typeface="Candara"/>
              <a:sym typeface="Candara"/>
            </a:endParaRPr>
          </a:p>
        </p:txBody>
      </p:sp>
      <p:sp>
        <p:nvSpPr>
          <p:cNvPr id="345" name="Google Shape;345;g3ce9351f72f_0_230"/>
          <p:cNvSpPr txBox="1"/>
          <p:nvPr/>
        </p:nvSpPr>
        <p:spPr>
          <a:xfrm>
            <a:off x="227046" y="3134969"/>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b="0" i="0" u="none" strike="noStrike" cap="none">
                <a:solidFill>
                  <a:srgbClr val="3B4E1F"/>
                </a:solidFill>
                <a:latin typeface="Candara"/>
                <a:ea typeface="Candara"/>
                <a:cs typeface="Candara"/>
                <a:sym typeface="Candara"/>
              </a:rPr>
              <a:t>Número de hectáreas de siembra nueva en Cerros Orientales</a:t>
            </a:r>
            <a:endParaRPr sz="1200" b="0" i="0" u="none" strike="noStrike" cap="none">
              <a:solidFill>
                <a:srgbClr val="000000"/>
              </a:solidFill>
              <a:latin typeface="Candara"/>
              <a:ea typeface="Candara"/>
              <a:cs typeface="Candara"/>
              <a:sym typeface="Candara"/>
            </a:endParaRPr>
          </a:p>
        </p:txBody>
      </p:sp>
      <p:sp>
        <p:nvSpPr>
          <p:cNvPr id="346" name="Google Shape;346;g3ce9351f72f_0_230"/>
          <p:cNvSpPr txBox="1"/>
          <p:nvPr/>
        </p:nvSpPr>
        <p:spPr>
          <a:xfrm>
            <a:off x="4938882" y="3758264"/>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93,28</a:t>
            </a:r>
            <a:endParaRPr sz="1600" b="1">
              <a:solidFill>
                <a:srgbClr val="3B4E1F"/>
              </a:solidFill>
              <a:latin typeface="Candara"/>
              <a:ea typeface="Candara"/>
              <a:cs typeface="Candara"/>
              <a:sym typeface="Candara"/>
            </a:endParaRPr>
          </a:p>
        </p:txBody>
      </p:sp>
      <p:sp>
        <p:nvSpPr>
          <p:cNvPr id="347" name="Google Shape;347;g3ce9351f72f_0_230"/>
          <p:cNvSpPr txBox="1"/>
          <p:nvPr/>
        </p:nvSpPr>
        <p:spPr>
          <a:xfrm>
            <a:off x="4938882" y="159125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48" name="Google Shape;348;g3ce9351f72f_0_230"/>
          <p:cNvSpPr txBox="1"/>
          <p:nvPr/>
        </p:nvSpPr>
        <p:spPr>
          <a:xfrm>
            <a:off x="4938882" y="322721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118,78</a:t>
            </a:r>
            <a:endParaRPr sz="1400" b="1" i="0" u="none" strike="noStrike" cap="none">
              <a:solidFill>
                <a:srgbClr val="000000"/>
              </a:solidFill>
              <a:latin typeface="Candara"/>
              <a:ea typeface="Candara"/>
              <a:cs typeface="Candara"/>
              <a:sym typeface="Candara"/>
            </a:endParaRPr>
          </a:p>
        </p:txBody>
      </p:sp>
      <p:sp>
        <p:nvSpPr>
          <p:cNvPr id="349" name="Google Shape;349;g3ce9351f72f_0_230"/>
          <p:cNvSpPr txBox="1"/>
          <p:nvPr/>
        </p:nvSpPr>
        <p:spPr>
          <a:xfrm>
            <a:off x="6843882" y="3758264"/>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22,15</a:t>
            </a:r>
            <a:endParaRPr sz="1400" b="1" i="0" u="none" strike="noStrike" cap="none">
              <a:solidFill>
                <a:srgbClr val="000000"/>
              </a:solidFill>
              <a:latin typeface="Candara"/>
              <a:ea typeface="Candara"/>
              <a:cs typeface="Candara"/>
              <a:sym typeface="Candara"/>
            </a:endParaRPr>
          </a:p>
        </p:txBody>
      </p:sp>
      <p:sp>
        <p:nvSpPr>
          <p:cNvPr id="350" name="Google Shape;350;g3ce9351f72f_0_230"/>
          <p:cNvSpPr txBox="1"/>
          <p:nvPr/>
        </p:nvSpPr>
        <p:spPr>
          <a:xfrm>
            <a:off x="6843882" y="159125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51" name="Google Shape;351;g3ce9351f72f_0_230"/>
          <p:cNvSpPr txBox="1"/>
          <p:nvPr/>
        </p:nvSpPr>
        <p:spPr>
          <a:xfrm>
            <a:off x="6843882" y="3227219"/>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90,93</a:t>
            </a:r>
            <a:endParaRPr sz="1400" b="1" i="0" u="none" strike="noStrike" cap="none">
              <a:solidFill>
                <a:srgbClr val="000000"/>
              </a:solidFill>
              <a:latin typeface="Candara"/>
              <a:ea typeface="Candara"/>
              <a:cs typeface="Candara"/>
              <a:sym typeface="Candara"/>
            </a:endParaRPr>
          </a:p>
        </p:txBody>
      </p:sp>
      <p:sp>
        <p:nvSpPr>
          <p:cNvPr id="352" name="Google Shape;352;g3ce9351f72f_0_230"/>
          <p:cNvSpPr txBox="1"/>
          <p:nvPr/>
        </p:nvSpPr>
        <p:spPr>
          <a:xfrm>
            <a:off x="11140482" y="375826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115,6</a:t>
            </a:r>
            <a:endParaRPr sz="1600" b="1">
              <a:solidFill>
                <a:srgbClr val="3B4E1F"/>
              </a:solidFill>
              <a:latin typeface="Candara"/>
              <a:ea typeface="Candara"/>
              <a:cs typeface="Candara"/>
              <a:sym typeface="Candara"/>
            </a:endParaRPr>
          </a:p>
        </p:txBody>
      </p:sp>
      <p:sp>
        <p:nvSpPr>
          <p:cNvPr id="353" name="Google Shape;353;g3ce9351f72f_0_230"/>
          <p:cNvSpPr txBox="1"/>
          <p:nvPr/>
        </p:nvSpPr>
        <p:spPr>
          <a:xfrm>
            <a:off x="11140482" y="159125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54" name="Google Shape;354;g3ce9351f72f_0_230"/>
          <p:cNvSpPr txBox="1"/>
          <p:nvPr/>
        </p:nvSpPr>
        <p:spPr>
          <a:xfrm>
            <a:off x="11140482" y="322721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209,7</a:t>
            </a:r>
            <a:endParaRPr sz="1600" b="1">
              <a:solidFill>
                <a:srgbClr val="3B4E1F"/>
              </a:solidFill>
              <a:latin typeface="Candara"/>
              <a:ea typeface="Candara"/>
              <a:cs typeface="Candara"/>
              <a:sym typeface="Candara"/>
            </a:endParaRPr>
          </a:p>
        </p:txBody>
      </p:sp>
      <p:sp>
        <p:nvSpPr>
          <p:cNvPr id="355" name="Google Shape;355;g3ce9351f72f_0_230"/>
          <p:cNvSpPr txBox="1"/>
          <p:nvPr/>
        </p:nvSpPr>
        <p:spPr>
          <a:xfrm>
            <a:off x="3982757" y="22078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812,06</a:t>
            </a:r>
            <a:endParaRPr sz="1400" b="0" i="0" u="none" strike="noStrike" cap="none">
              <a:solidFill>
                <a:srgbClr val="000000"/>
              </a:solidFill>
              <a:latin typeface="Candara"/>
              <a:ea typeface="Candara"/>
              <a:cs typeface="Candara"/>
              <a:sym typeface="Candara"/>
            </a:endParaRPr>
          </a:p>
        </p:txBody>
      </p:sp>
      <p:sp>
        <p:nvSpPr>
          <p:cNvPr id="356" name="Google Shape;356;g3ce9351f72f_0_230"/>
          <p:cNvSpPr txBox="1"/>
          <p:nvPr/>
        </p:nvSpPr>
        <p:spPr>
          <a:xfrm>
            <a:off x="5874907" y="21940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846,32</a:t>
            </a:r>
            <a:endParaRPr sz="1400" b="0" i="0" u="none" strike="noStrike" cap="none">
              <a:solidFill>
                <a:srgbClr val="000000"/>
              </a:solidFill>
              <a:latin typeface="Candara"/>
              <a:ea typeface="Candara"/>
              <a:cs typeface="Candara"/>
              <a:sym typeface="Candara"/>
            </a:endParaRPr>
          </a:p>
        </p:txBody>
      </p:sp>
      <p:sp>
        <p:nvSpPr>
          <p:cNvPr id="357" name="Google Shape;357;g3ce9351f72f_0_230"/>
          <p:cNvSpPr txBox="1"/>
          <p:nvPr/>
        </p:nvSpPr>
        <p:spPr>
          <a:xfrm>
            <a:off x="7790839" y="21940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1.278.9</a:t>
            </a:r>
            <a:endParaRPr sz="1400" b="0" i="0" u="none" strike="noStrike" cap="none">
              <a:solidFill>
                <a:srgbClr val="000000"/>
              </a:solidFill>
              <a:latin typeface="Candara"/>
              <a:ea typeface="Candara"/>
              <a:cs typeface="Candara"/>
              <a:sym typeface="Candara"/>
            </a:endParaRPr>
          </a:p>
        </p:txBody>
      </p:sp>
      <p:sp>
        <p:nvSpPr>
          <p:cNvPr id="358" name="Google Shape;358;g3ce9351f72f_0_230"/>
          <p:cNvSpPr txBox="1"/>
          <p:nvPr/>
        </p:nvSpPr>
        <p:spPr>
          <a:xfrm>
            <a:off x="8768589" y="21940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1.124,4</a:t>
            </a:r>
            <a:endParaRPr sz="1400" b="0" i="0" u="none" strike="noStrike" cap="none">
              <a:solidFill>
                <a:srgbClr val="000000"/>
              </a:solidFill>
              <a:latin typeface="Candara"/>
              <a:ea typeface="Candara"/>
              <a:cs typeface="Candara"/>
              <a:sym typeface="Candara"/>
            </a:endParaRPr>
          </a:p>
        </p:txBody>
      </p:sp>
      <p:sp>
        <p:nvSpPr>
          <p:cNvPr id="359" name="Google Shape;359;g3ce9351f72f_0_230"/>
          <p:cNvSpPr txBox="1"/>
          <p:nvPr/>
        </p:nvSpPr>
        <p:spPr>
          <a:xfrm>
            <a:off x="9746339" y="219400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a:t>
            </a:r>
            <a:r>
              <a:rPr lang="en-US" sz="16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21</a:t>
            </a:r>
            <a:r>
              <a:rPr lang="en-US" sz="1600">
                <a:solidFill>
                  <a:srgbClr val="3B4E1F"/>
                </a:solidFill>
                <a:latin typeface="Candara"/>
                <a:ea typeface="Candara"/>
                <a:cs typeface="Candara"/>
                <a:sym typeface="Candara"/>
              </a:rPr>
              <a:t>9,5</a:t>
            </a:r>
            <a:endParaRPr sz="1400" b="0" i="0" u="none" strike="noStrike" cap="none">
              <a:solidFill>
                <a:srgbClr val="000000"/>
              </a:solidFill>
              <a:latin typeface="Candara"/>
              <a:ea typeface="Candara"/>
              <a:cs typeface="Candara"/>
              <a:sym typeface="Candara"/>
            </a:endParaRPr>
          </a:p>
        </p:txBody>
      </p:sp>
      <p:sp>
        <p:nvSpPr>
          <p:cNvPr id="360" name="Google Shape;360;g3ce9351f72f_0_230"/>
          <p:cNvSpPr txBox="1"/>
          <p:nvPr/>
        </p:nvSpPr>
        <p:spPr>
          <a:xfrm>
            <a:off x="601675" y="2136278"/>
            <a:ext cx="31965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b="1">
                <a:solidFill>
                  <a:srgbClr val="274E13"/>
                </a:solidFill>
                <a:latin typeface="Candara"/>
                <a:ea typeface="Candara"/>
                <a:cs typeface="Candara"/>
                <a:sym typeface="Candara"/>
              </a:rPr>
              <a:t>Número de hectáreas en proceso de restauración ecológica</a:t>
            </a:r>
            <a:endParaRPr sz="1200" b="1">
              <a:solidFill>
                <a:srgbClr val="274E13"/>
              </a:solidFill>
              <a:latin typeface="Candara"/>
              <a:ea typeface="Candara"/>
              <a:cs typeface="Candara"/>
              <a:sym typeface="Candara"/>
            </a:endParaRPr>
          </a:p>
        </p:txBody>
      </p:sp>
      <p:sp>
        <p:nvSpPr>
          <p:cNvPr id="361" name="Google Shape;361;g3ce9351f72f_0_230"/>
          <p:cNvSpPr txBox="1"/>
          <p:nvPr/>
        </p:nvSpPr>
        <p:spPr>
          <a:xfrm>
            <a:off x="4938882" y="21940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903,13</a:t>
            </a:r>
            <a:endParaRPr sz="1400" b="1" i="0" u="none" strike="noStrike" cap="none">
              <a:solidFill>
                <a:srgbClr val="000000"/>
              </a:solidFill>
              <a:latin typeface="Candara"/>
              <a:ea typeface="Candara"/>
              <a:cs typeface="Candara"/>
              <a:sym typeface="Candara"/>
            </a:endParaRPr>
          </a:p>
        </p:txBody>
      </p:sp>
      <p:sp>
        <p:nvSpPr>
          <p:cNvPr id="362" name="Google Shape;362;g3ce9351f72f_0_230"/>
          <p:cNvSpPr txBox="1"/>
          <p:nvPr/>
        </p:nvSpPr>
        <p:spPr>
          <a:xfrm>
            <a:off x="6843882" y="2194004"/>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229,89</a:t>
            </a:r>
            <a:endParaRPr sz="1400" b="1" i="0" u="none" strike="noStrike" cap="none">
              <a:solidFill>
                <a:srgbClr val="000000"/>
              </a:solidFill>
              <a:latin typeface="Candara"/>
              <a:ea typeface="Candara"/>
              <a:cs typeface="Candara"/>
              <a:sym typeface="Candara"/>
            </a:endParaRPr>
          </a:p>
        </p:txBody>
      </p:sp>
      <p:sp>
        <p:nvSpPr>
          <p:cNvPr id="363" name="Google Shape;363;g3ce9351f72f_0_230"/>
          <p:cNvSpPr txBox="1"/>
          <p:nvPr/>
        </p:nvSpPr>
        <p:spPr>
          <a:xfrm>
            <a:off x="11140482" y="21940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1.113,0</a:t>
            </a:r>
            <a:endParaRPr sz="1600" b="1">
              <a:solidFill>
                <a:srgbClr val="3B4E1F"/>
              </a:solidFill>
              <a:latin typeface="Candara"/>
              <a:ea typeface="Candara"/>
              <a:cs typeface="Candara"/>
              <a:sym typeface="Candara"/>
            </a:endParaRPr>
          </a:p>
        </p:txBody>
      </p:sp>
      <p:sp>
        <p:nvSpPr>
          <p:cNvPr id="364" name="Google Shape;364;g3ce9351f72f_0_230"/>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Subdirección de Biodiversidad</a:t>
            </a:r>
            <a:endParaRPr sz="1006" b="0" i="0" u="none" strike="noStrike" cap="none">
              <a:solidFill>
                <a:srgbClr val="FFFFFF"/>
              </a:solidFill>
              <a:latin typeface="Arial"/>
              <a:ea typeface="Arial"/>
              <a:cs typeface="Arial"/>
              <a:sym typeface="Arial"/>
            </a:endParaRPr>
          </a:p>
        </p:txBody>
      </p:sp>
      <p:sp>
        <p:nvSpPr>
          <p:cNvPr id="365" name="Google Shape;365;g3ce9351f72f_0_230"/>
          <p:cNvSpPr txBox="1"/>
          <p:nvPr/>
        </p:nvSpPr>
        <p:spPr>
          <a:xfrm>
            <a:off x="337142" y="4922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366" name="Google Shape;366;g3ce9351f72f_0_230"/>
          <p:cNvGrpSpPr/>
          <p:nvPr/>
        </p:nvGrpSpPr>
        <p:grpSpPr>
          <a:xfrm>
            <a:off x="8590868" y="273587"/>
            <a:ext cx="413800" cy="416836"/>
            <a:chOff x="4096109" y="2260088"/>
            <a:chExt cx="682500" cy="698100"/>
          </a:xfrm>
        </p:grpSpPr>
        <p:sp>
          <p:nvSpPr>
            <p:cNvPr id="367" name="Google Shape;367;g3ce9351f72f_0_230"/>
            <p:cNvSpPr/>
            <p:nvPr/>
          </p:nvSpPr>
          <p:spPr>
            <a:xfrm>
              <a:off x="4096109" y="2260088"/>
              <a:ext cx="682500" cy="698100"/>
            </a:xfrm>
            <a:prstGeom prst="ellipse">
              <a:avLst/>
            </a:prstGeom>
            <a:solidFill>
              <a:srgbClr val="C4721F"/>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368" name="Google Shape;368;g3ce9351f72f_0_230"/>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69" name="Google Shape;369;g3ce9351f72f_0_230"/>
          <p:cNvGrpSpPr/>
          <p:nvPr/>
        </p:nvGrpSpPr>
        <p:grpSpPr>
          <a:xfrm>
            <a:off x="8100019" y="259342"/>
            <a:ext cx="413763" cy="405734"/>
            <a:chOff x="1253233" y="892444"/>
            <a:chExt cx="613800" cy="635748"/>
          </a:xfrm>
        </p:grpSpPr>
        <p:sp>
          <p:nvSpPr>
            <p:cNvPr id="370" name="Google Shape;370;g3ce9351f72f_0_230"/>
            <p:cNvSpPr/>
            <p:nvPr/>
          </p:nvSpPr>
          <p:spPr>
            <a:xfrm>
              <a:off x="1253233" y="892444"/>
              <a:ext cx="613800" cy="627900"/>
            </a:xfrm>
            <a:prstGeom prst="ellipse">
              <a:avLst/>
            </a:prstGeom>
            <a:solidFill>
              <a:srgbClr val="8DBC22"/>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371" name="Google Shape;371;g3ce9351f72f_0_230" title="robin_1230953 (2).png"/>
            <p:cNvPicPr preferRelativeResize="0"/>
            <p:nvPr/>
          </p:nvPicPr>
          <p:blipFill rotWithShape="1">
            <a:blip r:embed="rId4">
              <a:alphaModFix/>
            </a:blip>
            <a:srcRect/>
            <a:stretch/>
          </p:blipFill>
          <p:spPr>
            <a:xfrm>
              <a:off x="1286292" y="1004992"/>
              <a:ext cx="523150" cy="523200"/>
            </a:xfrm>
            <a:prstGeom prst="rect">
              <a:avLst/>
            </a:prstGeom>
            <a:noFill/>
            <a:ln>
              <a:noFill/>
            </a:ln>
          </p:spPr>
        </p:pic>
      </p:grpSp>
      <p:sp>
        <p:nvSpPr>
          <p:cNvPr id="372" name="Google Shape;372;g3ce9351f72f_0_230"/>
          <p:cNvSpPr txBox="1"/>
          <p:nvPr/>
        </p:nvSpPr>
        <p:spPr>
          <a:xfrm>
            <a:off x="418875" y="2802028"/>
            <a:ext cx="1578300" cy="400200"/>
          </a:xfrm>
          <a:prstGeom prst="rect">
            <a:avLst/>
          </a:prstGeom>
          <a:solidFill>
            <a:srgbClr val="92D050"/>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Siembras</a:t>
            </a:r>
            <a:r>
              <a:rPr lang="en-US" sz="1300" b="1" i="0" strike="noStrike" cap="none">
                <a:solidFill>
                  <a:srgbClr val="3B4E1F"/>
                </a:solidFill>
                <a:latin typeface="Candara"/>
                <a:ea typeface="Candara"/>
                <a:cs typeface="Candara"/>
                <a:sym typeface="Candara"/>
              </a:rPr>
              <a:t> </a:t>
            </a:r>
            <a:r>
              <a:rPr lang="en-US" b="1">
                <a:solidFill>
                  <a:srgbClr val="3B4E1F"/>
                </a:solidFill>
                <a:latin typeface="Candara"/>
                <a:ea typeface="Candara"/>
                <a:cs typeface="Candara"/>
                <a:sym typeface="Candara"/>
              </a:rPr>
              <a:t>nuevas</a:t>
            </a:r>
            <a:r>
              <a:rPr lang="en-US" sz="1300" b="1" i="0" strike="noStrike" cap="none">
                <a:solidFill>
                  <a:srgbClr val="3B4E1F"/>
                </a:solidFill>
                <a:latin typeface="Candara"/>
                <a:ea typeface="Candara"/>
                <a:cs typeface="Candara"/>
                <a:sym typeface="Candara"/>
              </a:rPr>
              <a:t> </a:t>
            </a:r>
            <a:endParaRPr sz="1300" b="1" i="0" strike="noStrike" cap="none">
              <a:solidFill>
                <a:srgbClr val="000000"/>
              </a:solidFill>
              <a:latin typeface="Candara"/>
              <a:ea typeface="Candara"/>
              <a:cs typeface="Candara"/>
              <a:sym typeface="Candara"/>
            </a:endParaRPr>
          </a:p>
        </p:txBody>
      </p:sp>
      <p:sp>
        <p:nvSpPr>
          <p:cNvPr id="373" name="Google Shape;373;g3ce9351f72f_0_230"/>
          <p:cNvSpPr txBox="1"/>
          <p:nvPr/>
        </p:nvSpPr>
        <p:spPr>
          <a:xfrm>
            <a:off x="3991770" y="43527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0,32</a:t>
            </a:r>
            <a:endParaRPr sz="1400" b="0" i="0" u="none" strike="noStrike" cap="none">
              <a:solidFill>
                <a:srgbClr val="000000"/>
              </a:solidFill>
              <a:latin typeface="Candara"/>
              <a:ea typeface="Candara"/>
              <a:cs typeface="Candara"/>
              <a:sym typeface="Candara"/>
            </a:endParaRPr>
          </a:p>
        </p:txBody>
      </p:sp>
      <p:sp>
        <p:nvSpPr>
          <p:cNvPr id="374" name="Google Shape;374;g3ce9351f72f_0_230"/>
          <p:cNvSpPr txBox="1"/>
          <p:nvPr/>
        </p:nvSpPr>
        <p:spPr>
          <a:xfrm>
            <a:off x="5883919" y="433890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1,4</a:t>
            </a:r>
            <a:endParaRPr sz="1400" b="0" i="0" u="none" strike="noStrike" cap="none">
              <a:solidFill>
                <a:srgbClr val="000000"/>
              </a:solidFill>
              <a:latin typeface="Candara"/>
              <a:ea typeface="Candara"/>
              <a:cs typeface="Candara"/>
              <a:sym typeface="Candara"/>
            </a:endParaRPr>
          </a:p>
        </p:txBody>
      </p:sp>
      <p:sp>
        <p:nvSpPr>
          <p:cNvPr id="375" name="Google Shape;375;g3ce9351f72f_0_230"/>
          <p:cNvSpPr txBox="1"/>
          <p:nvPr/>
        </p:nvSpPr>
        <p:spPr>
          <a:xfrm>
            <a:off x="7799852" y="435795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6</a:t>
            </a:r>
            <a:endParaRPr sz="1400" b="0" i="0" u="none" strike="noStrike" cap="none">
              <a:solidFill>
                <a:schemeClr val="dk1"/>
              </a:solidFill>
              <a:highlight>
                <a:schemeClr val="lt1"/>
              </a:highlight>
              <a:latin typeface="Candara"/>
              <a:ea typeface="Candara"/>
              <a:cs typeface="Candara"/>
              <a:sym typeface="Candara"/>
            </a:endParaRPr>
          </a:p>
        </p:txBody>
      </p:sp>
      <p:sp>
        <p:nvSpPr>
          <p:cNvPr id="376" name="Google Shape;376;g3ce9351f72f_0_230"/>
          <p:cNvSpPr txBox="1"/>
          <p:nvPr/>
        </p:nvSpPr>
        <p:spPr>
          <a:xfrm>
            <a:off x="8777602" y="437700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6</a:t>
            </a:r>
            <a:endParaRPr>
              <a:solidFill>
                <a:schemeClr val="dk1"/>
              </a:solidFill>
              <a:highlight>
                <a:schemeClr val="lt1"/>
              </a:highlight>
              <a:latin typeface="Candara"/>
              <a:ea typeface="Candara"/>
              <a:cs typeface="Candara"/>
              <a:sym typeface="Candara"/>
            </a:endParaRPr>
          </a:p>
        </p:txBody>
      </p:sp>
      <p:sp>
        <p:nvSpPr>
          <p:cNvPr id="377" name="Google Shape;377;g3ce9351f72f_0_230"/>
          <p:cNvSpPr txBox="1"/>
          <p:nvPr/>
        </p:nvSpPr>
        <p:spPr>
          <a:xfrm>
            <a:off x="9755352" y="432529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13,72</a:t>
            </a:r>
            <a:endParaRPr sz="1400" b="0" i="0" u="none" strike="noStrike" cap="none">
              <a:solidFill>
                <a:schemeClr val="dk1"/>
              </a:solidFill>
              <a:latin typeface="Candara"/>
              <a:ea typeface="Candara"/>
              <a:cs typeface="Candara"/>
              <a:sym typeface="Candara"/>
            </a:endParaRPr>
          </a:p>
        </p:txBody>
      </p:sp>
      <p:sp>
        <p:nvSpPr>
          <p:cNvPr id="378" name="Google Shape;378;g3ce9351f72f_0_230"/>
          <p:cNvSpPr txBox="1"/>
          <p:nvPr/>
        </p:nvSpPr>
        <p:spPr>
          <a:xfrm>
            <a:off x="236058" y="4246654"/>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chemeClr val="dk1"/>
                </a:solidFill>
                <a:latin typeface="Candara"/>
                <a:ea typeface="Candara"/>
                <a:cs typeface="Candara"/>
                <a:sym typeface="Candara"/>
              </a:rPr>
              <a:t>Número de hectáreas de siembra nueva en Reservas </a:t>
            </a:r>
            <a:r>
              <a:rPr lang="en-US" sz="1200">
                <a:solidFill>
                  <a:srgbClr val="3B4E1F"/>
                </a:solidFill>
                <a:latin typeface="Candara"/>
                <a:ea typeface="Candara"/>
                <a:cs typeface="Candara"/>
                <a:sym typeface="Candara"/>
              </a:rPr>
              <a:t>Distritales</a:t>
            </a:r>
            <a:r>
              <a:rPr lang="en-US" sz="1200">
                <a:solidFill>
                  <a:schemeClr val="dk1"/>
                </a:solidFill>
                <a:latin typeface="Candara"/>
                <a:ea typeface="Candara"/>
                <a:cs typeface="Candara"/>
                <a:sym typeface="Candara"/>
              </a:rPr>
              <a:t> de Humedal</a:t>
            </a:r>
            <a:endParaRPr sz="1200" i="0" u="none" strike="noStrike" cap="none">
              <a:solidFill>
                <a:schemeClr val="dk1"/>
              </a:solidFill>
              <a:latin typeface="Candara"/>
              <a:ea typeface="Candara"/>
              <a:cs typeface="Candara"/>
              <a:sym typeface="Candara"/>
            </a:endParaRPr>
          </a:p>
        </p:txBody>
      </p:sp>
      <p:sp>
        <p:nvSpPr>
          <p:cNvPr id="379" name="Google Shape;379;g3ce9351f72f_0_230"/>
          <p:cNvSpPr txBox="1"/>
          <p:nvPr/>
        </p:nvSpPr>
        <p:spPr>
          <a:xfrm>
            <a:off x="4947895" y="43389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0,32</a:t>
            </a:r>
            <a:endParaRPr sz="1400" b="1" i="0" u="none" strike="noStrike" cap="none">
              <a:solidFill>
                <a:srgbClr val="000000"/>
              </a:solidFill>
              <a:latin typeface="Candara"/>
              <a:ea typeface="Candara"/>
              <a:cs typeface="Candara"/>
              <a:sym typeface="Candara"/>
            </a:endParaRPr>
          </a:p>
        </p:txBody>
      </p:sp>
      <p:sp>
        <p:nvSpPr>
          <p:cNvPr id="380" name="Google Shape;380;g3ce9351f72f_0_230"/>
          <p:cNvSpPr txBox="1"/>
          <p:nvPr/>
        </p:nvSpPr>
        <p:spPr>
          <a:xfrm>
            <a:off x="6852895" y="43389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1,4</a:t>
            </a:r>
            <a:endParaRPr sz="1600" b="1">
              <a:solidFill>
                <a:srgbClr val="3B4E1F"/>
              </a:solidFill>
              <a:latin typeface="Candara"/>
              <a:ea typeface="Candara"/>
              <a:cs typeface="Candara"/>
              <a:sym typeface="Candara"/>
            </a:endParaRPr>
          </a:p>
        </p:txBody>
      </p:sp>
      <p:sp>
        <p:nvSpPr>
          <p:cNvPr id="381" name="Google Shape;381;g3ce9351f72f_0_230"/>
          <p:cNvSpPr txBox="1"/>
          <p:nvPr/>
        </p:nvSpPr>
        <p:spPr>
          <a:xfrm>
            <a:off x="11149495" y="43389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1,72</a:t>
            </a:r>
            <a:endParaRPr sz="1600" b="1">
              <a:solidFill>
                <a:srgbClr val="3B4E1F"/>
              </a:solidFill>
              <a:latin typeface="Candara"/>
              <a:ea typeface="Candara"/>
              <a:cs typeface="Candara"/>
              <a:sym typeface="Candara"/>
            </a:endParaRPr>
          </a:p>
        </p:txBody>
      </p:sp>
      <p:sp>
        <p:nvSpPr>
          <p:cNvPr id="382" name="Google Shape;382;g3ce9351f72f_0_230"/>
          <p:cNvSpPr txBox="1"/>
          <p:nvPr/>
        </p:nvSpPr>
        <p:spPr>
          <a:xfrm>
            <a:off x="3991770" y="49623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7,16</a:t>
            </a:r>
            <a:endParaRPr sz="1400" b="0" i="0" u="none" strike="noStrike" cap="none">
              <a:solidFill>
                <a:srgbClr val="000000"/>
              </a:solidFill>
              <a:latin typeface="Candara"/>
              <a:ea typeface="Candara"/>
              <a:cs typeface="Candara"/>
              <a:sym typeface="Candara"/>
            </a:endParaRPr>
          </a:p>
        </p:txBody>
      </p:sp>
      <p:sp>
        <p:nvSpPr>
          <p:cNvPr id="383" name="Google Shape;383;g3ce9351f72f_0_230"/>
          <p:cNvSpPr txBox="1"/>
          <p:nvPr/>
        </p:nvSpPr>
        <p:spPr>
          <a:xfrm>
            <a:off x="5883919" y="49485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0,20</a:t>
            </a:r>
            <a:endParaRPr sz="1400" b="0" i="0" u="none" strike="noStrike" cap="none">
              <a:solidFill>
                <a:srgbClr val="000000"/>
              </a:solidFill>
              <a:latin typeface="Candara"/>
              <a:ea typeface="Candara"/>
              <a:cs typeface="Candara"/>
              <a:sym typeface="Candara"/>
            </a:endParaRPr>
          </a:p>
        </p:txBody>
      </p:sp>
      <p:sp>
        <p:nvSpPr>
          <p:cNvPr id="384" name="Google Shape;384;g3ce9351f72f_0_230"/>
          <p:cNvSpPr txBox="1"/>
          <p:nvPr/>
        </p:nvSpPr>
        <p:spPr>
          <a:xfrm>
            <a:off x="7799852" y="49485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25,44</a:t>
            </a:r>
            <a:endParaRPr sz="1400" b="0" i="0" u="none" strike="noStrike" cap="none">
              <a:solidFill>
                <a:srgbClr val="000000"/>
              </a:solidFill>
              <a:latin typeface="Candara"/>
              <a:ea typeface="Candara"/>
              <a:cs typeface="Candara"/>
              <a:sym typeface="Candara"/>
            </a:endParaRPr>
          </a:p>
        </p:txBody>
      </p:sp>
      <p:sp>
        <p:nvSpPr>
          <p:cNvPr id="385" name="Google Shape;385;g3ce9351f72f_0_230"/>
          <p:cNvSpPr txBox="1"/>
          <p:nvPr/>
        </p:nvSpPr>
        <p:spPr>
          <a:xfrm>
            <a:off x="8777602" y="49485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14,05</a:t>
            </a:r>
            <a:endParaRPr sz="1400" b="0" i="0" u="none" strike="noStrike" cap="none">
              <a:solidFill>
                <a:srgbClr val="000000"/>
              </a:solidFill>
              <a:latin typeface="Candara"/>
              <a:ea typeface="Candara"/>
              <a:cs typeface="Candara"/>
              <a:sym typeface="Candara"/>
            </a:endParaRPr>
          </a:p>
        </p:txBody>
      </p:sp>
      <p:sp>
        <p:nvSpPr>
          <p:cNvPr id="386" name="Google Shape;386;g3ce9351f72f_0_230"/>
          <p:cNvSpPr txBox="1"/>
          <p:nvPr/>
        </p:nvSpPr>
        <p:spPr>
          <a:xfrm>
            <a:off x="9755352" y="494850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46,85</a:t>
            </a:r>
            <a:endParaRPr sz="1400" b="0" i="0" u="none" strike="noStrike" cap="none">
              <a:solidFill>
                <a:schemeClr val="dk1"/>
              </a:solidFill>
              <a:latin typeface="Candara"/>
              <a:ea typeface="Candara"/>
              <a:cs typeface="Candara"/>
              <a:sym typeface="Candara"/>
            </a:endParaRPr>
          </a:p>
        </p:txBody>
      </p:sp>
      <p:sp>
        <p:nvSpPr>
          <p:cNvPr id="387" name="Google Shape;387;g3ce9351f72f_0_230"/>
          <p:cNvSpPr txBox="1"/>
          <p:nvPr/>
        </p:nvSpPr>
        <p:spPr>
          <a:xfrm>
            <a:off x="236058" y="4856254"/>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chemeClr val="dk1"/>
                </a:solidFill>
                <a:latin typeface="Candara"/>
                <a:ea typeface="Candara"/>
                <a:cs typeface="Candara"/>
                <a:sym typeface="Candara"/>
              </a:rPr>
              <a:t>Número de hectáreas de siembra nueva en Parques Distritales Ecológicos de Montaña</a:t>
            </a:r>
            <a:endParaRPr sz="1200" i="0" u="none" strike="noStrike" cap="none">
              <a:solidFill>
                <a:schemeClr val="dk1"/>
              </a:solidFill>
              <a:latin typeface="Candara"/>
              <a:ea typeface="Candara"/>
              <a:cs typeface="Candara"/>
              <a:sym typeface="Candara"/>
            </a:endParaRPr>
          </a:p>
        </p:txBody>
      </p:sp>
      <p:sp>
        <p:nvSpPr>
          <p:cNvPr id="388" name="Google Shape;388;g3ce9351f72f_0_230"/>
          <p:cNvSpPr txBox="1"/>
          <p:nvPr/>
        </p:nvSpPr>
        <p:spPr>
          <a:xfrm>
            <a:off x="4947895" y="49485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7,16</a:t>
            </a:r>
            <a:endParaRPr sz="1400" b="1" i="0" u="none" strike="noStrike" cap="none">
              <a:solidFill>
                <a:srgbClr val="000000"/>
              </a:solidFill>
              <a:latin typeface="Candara"/>
              <a:ea typeface="Candara"/>
              <a:cs typeface="Candara"/>
              <a:sym typeface="Candara"/>
            </a:endParaRPr>
          </a:p>
        </p:txBody>
      </p:sp>
      <p:sp>
        <p:nvSpPr>
          <p:cNvPr id="389" name="Google Shape;389;g3ce9351f72f_0_230"/>
          <p:cNvSpPr txBox="1"/>
          <p:nvPr/>
        </p:nvSpPr>
        <p:spPr>
          <a:xfrm>
            <a:off x="6852895" y="49485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0,20</a:t>
            </a:r>
            <a:endParaRPr sz="1600" b="1">
              <a:solidFill>
                <a:srgbClr val="3B4E1F"/>
              </a:solidFill>
              <a:latin typeface="Candara"/>
              <a:ea typeface="Candara"/>
              <a:cs typeface="Candara"/>
              <a:sym typeface="Candara"/>
            </a:endParaRPr>
          </a:p>
        </p:txBody>
      </p:sp>
      <p:sp>
        <p:nvSpPr>
          <p:cNvPr id="390" name="Google Shape;390;g3ce9351f72f_0_230"/>
          <p:cNvSpPr txBox="1"/>
          <p:nvPr/>
        </p:nvSpPr>
        <p:spPr>
          <a:xfrm>
            <a:off x="11149495" y="49485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7,36</a:t>
            </a:r>
            <a:endParaRPr sz="1400" b="1" i="0" u="none" strike="noStrike" cap="none">
              <a:solidFill>
                <a:srgbClr val="000000"/>
              </a:solidFill>
              <a:latin typeface="Candara"/>
              <a:ea typeface="Candara"/>
              <a:cs typeface="Candara"/>
              <a:sym typeface="Candara"/>
            </a:endParaRPr>
          </a:p>
        </p:txBody>
      </p:sp>
      <p:sp>
        <p:nvSpPr>
          <p:cNvPr id="391" name="Google Shape;391;g3ce9351f72f_0_230"/>
          <p:cNvSpPr txBox="1"/>
          <p:nvPr/>
        </p:nvSpPr>
        <p:spPr>
          <a:xfrm>
            <a:off x="3991770" y="55719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2,04</a:t>
            </a:r>
            <a:endParaRPr sz="1400" b="0" i="0" u="none" strike="noStrike" cap="none">
              <a:solidFill>
                <a:srgbClr val="000000"/>
              </a:solidFill>
              <a:latin typeface="Candara"/>
              <a:ea typeface="Candara"/>
              <a:cs typeface="Candara"/>
              <a:sym typeface="Candara"/>
            </a:endParaRPr>
          </a:p>
        </p:txBody>
      </p:sp>
      <p:sp>
        <p:nvSpPr>
          <p:cNvPr id="392" name="Google Shape;392;g3ce9351f72f_0_230"/>
          <p:cNvSpPr txBox="1"/>
          <p:nvPr/>
        </p:nvSpPr>
        <p:spPr>
          <a:xfrm>
            <a:off x="5883919" y="55581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4,05</a:t>
            </a:r>
            <a:endParaRPr sz="1400" b="0" i="0" u="none" strike="noStrike" cap="none">
              <a:solidFill>
                <a:srgbClr val="000000"/>
              </a:solidFill>
              <a:latin typeface="Candara"/>
              <a:ea typeface="Candara"/>
              <a:cs typeface="Candara"/>
              <a:sym typeface="Candara"/>
            </a:endParaRPr>
          </a:p>
        </p:txBody>
      </p:sp>
      <p:sp>
        <p:nvSpPr>
          <p:cNvPr id="393" name="Google Shape;393;g3ce9351f72f_0_230"/>
          <p:cNvSpPr txBox="1"/>
          <p:nvPr/>
        </p:nvSpPr>
        <p:spPr>
          <a:xfrm>
            <a:off x="7799852" y="55581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sz="1400" b="0" i="0" u="none" strike="noStrike" cap="none">
              <a:solidFill>
                <a:srgbClr val="000000"/>
              </a:solidFill>
              <a:latin typeface="Candara"/>
              <a:ea typeface="Candara"/>
              <a:cs typeface="Candara"/>
              <a:sym typeface="Candara"/>
            </a:endParaRPr>
          </a:p>
        </p:txBody>
      </p:sp>
      <p:sp>
        <p:nvSpPr>
          <p:cNvPr id="394" name="Google Shape;394;g3ce9351f72f_0_230"/>
          <p:cNvSpPr txBox="1"/>
          <p:nvPr/>
        </p:nvSpPr>
        <p:spPr>
          <a:xfrm>
            <a:off x="8777602" y="55581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395" name="Google Shape;395;g3ce9351f72f_0_230"/>
          <p:cNvSpPr txBox="1"/>
          <p:nvPr/>
        </p:nvSpPr>
        <p:spPr>
          <a:xfrm>
            <a:off x="9755352" y="555810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15,73</a:t>
            </a:r>
            <a:endParaRPr sz="1400" b="0" i="0" u="none" strike="noStrike" cap="none">
              <a:solidFill>
                <a:schemeClr val="dk1"/>
              </a:solidFill>
              <a:latin typeface="Candara"/>
              <a:ea typeface="Candara"/>
              <a:cs typeface="Candara"/>
              <a:sym typeface="Candara"/>
            </a:endParaRPr>
          </a:p>
        </p:txBody>
      </p:sp>
      <p:sp>
        <p:nvSpPr>
          <p:cNvPr id="396" name="Google Shape;396;g3ce9351f72f_0_230"/>
          <p:cNvSpPr txBox="1"/>
          <p:nvPr/>
        </p:nvSpPr>
        <p:spPr>
          <a:xfrm>
            <a:off x="236058" y="5465854"/>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chemeClr val="dk1"/>
                </a:solidFill>
                <a:latin typeface="Candara"/>
                <a:ea typeface="Candara"/>
                <a:cs typeface="Candara"/>
                <a:sym typeface="Candara"/>
              </a:rPr>
              <a:t>Número de hectáreas de siembra nueva en la Reserva Forestal Thomas van der Hammen</a:t>
            </a:r>
            <a:endParaRPr sz="1200" i="0" u="none" strike="noStrike" cap="none">
              <a:solidFill>
                <a:schemeClr val="dk1"/>
              </a:solidFill>
              <a:latin typeface="Candara"/>
              <a:ea typeface="Candara"/>
              <a:cs typeface="Candara"/>
              <a:sym typeface="Candara"/>
            </a:endParaRPr>
          </a:p>
        </p:txBody>
      </p:sp>
      <p:sp>
        <p:nvSpPr>
          <p:cNvPr id="397" name="Google Shape;397;g3ce9351f72f_0_230"/>
          <p:cNvSpPr txBox="1"/>
          <p:nvPr/>
        </p:nvSpPr>
        <p:spPr>
          <a:xfrm>
            <a:off x="4947895" y="55581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2,04</a:t>
            </a:r>
            <a:endParaRPr sz="1400" b="1" i="0" u="none" strike="noStrike" cap="none">
              <a:solidFill>
                <a:srgbClr val="000000"/>
              </a:solidFill>
              <a:latin typeface="Candara"/>
              <a:ea typeface="Candara"/>
              <a:cs typeface="Candara"/>
              <a:sym typeface="Candara"/>
            </a:endParaRPr>
          </a:p>
        </p:txBody>
      </p:sp>
      <p:sp>
        <p:nvSpPr>
          <p:cNvPr id="398" name="Google Shape;398;g3ce9351f72f_0_230"/>
          <p:cNvSpPr txBox="1"/>
          <p:nvPr/>
        </p:nvSpPr>
        <p:spPr>
          <a:xfrm>
            <a:off x="6852895" y="55581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4,05</a:t>
            </a:r>
            <a:endParaRPr sz="1400" b="1" i="0" u="none" strike="noStrike" cap="none">
              <a:solidFill>
                <a:srgbClr val="000000"/>
              </a:solidFill>
              <a:latin typeface="Candara"/>
              <a:ea typeface="Candara"/>
              <a:cs typeface="Candara"/>
              <a:sym typeface="Candara"/>
            </a:endParaRPr>
          </a:p>
        </p:txBody>
      </p:sp>
      <p:sp>
        <p:nvSpPr>
          <p:cNvPr id="399" name="Google Shape;399;g3ce9351f72f_0_230"/>
          <p:cNvSpPr txBox="1"/>
          <p:nvPr/>
        </p:nvSpPr>
        <p:spPr>
          <a:xfrm>
            <a:off x="11149495" y="55581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6,09</a:t>
            </a:r>
            <a:endParaRPr sz="1600" b="1">
              <a:solidFill>
                <a:srgbClr val="3B4E1F"/>
              </a:solidFill>
              <a:latin typeface="Candara"/>
              <a:ea typeface="Candara"/>
              <a:cs typeface="Candara"/>
              <a:sym typeface="Candara"/>
            </a:endParaRPr>
          </a:p>
        </p:txBody>
      </p:sp>
      <p:sp>
        <p:nvSpPr>
          <p:cNvPr id="400" name="Google Shape;400;g3ce9351f72f_0_230"/>
          <p:cNvSpPr/>
          <p:nvPr/>
        </p:nvSpPr>
        <p:spPr>
          <a:xfrm>
            <a:off x="967950" y="6075450"/>
            <a:ext cx="10690500" cy="6231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500"/>
              <a:buFont typeface="Arial"/>
              <a:buNone/>
            </a:pPr>
            <a:r>
              <a:rPr lang="en-US" sz="1100" b="1">
                <a:solidFill>
                  <a:srgbClr val="783F04"/>
                </a:solidFill>
                <a:latin typeface="Candara"/>
                <a:ea typeface="Candara"/>
                <a:cs typeface="Candara"/>
                <a:sym typeface="Candara"/>
              </a:rPr>
              <a:t>Alertas:</a:t>
            </a:r>
            <a:endParaRPr sz="1100" b="1">
              <a:solidFill>
                <a:srgbClr val="783F04"/>
              </a:solidFill>
              <a:latin typeface="Candara"/>
              <a:ea typeface="Candara"/>
              <a:cs typeface="Candara"/>
              <a:sym typeface="Candara"/>
            </a:endParaRPr>
          </a:p>
          <a:p>
            <a:pPr marL="457200" lvl="0" indent="-298450" algn="l" rtl="0">
              <a:spcBef>
                <a:spcPts val="0"/>
              </a:spcBef>
              <a:spcAft>
                <a:spcPts val="0"/>
              </a:spcAft>
              <a:buClr>
                <a:srgbClr val="783F04"/>
              </a:buClr>
              <a:buSzPts val="1100"/>
              <a:buFont typeface="Candara"/>
              <a:buChar char="-"/>
            </a:pPr>
            <a:r>
              <a:rPr lang="en-US" sz="1100">
                <a:solidFill>
                  <a:srgbClr val="783F04"/>
                </a:solidFill>
                <a:latin typeface="Candara"/>
                <a:ea typeface="Candara"/>
                <a:cs typeface="Candara"/>
                <a:sym typeface="Candara"/>
              </a:rPr>
              <a:t>Tenemos 14,59 ha que a la fecha no cuentan con programación (Cerros Orientales).</a:t>
            </a:r>
            <a:endParaRPr sz="1100">
              <a:solidFill>
                <a:srgbClr val="783F04"/>
              </a:solidFill>
              <a:latin typeface="Candara"/>
              <a:ea typeface="Candara"/>
              <a:cs typeface="Candara"/>
              <a:sym typeface="Candara"/>
            </a:endParaRPr>
          </a:p>
          <a:p>
            <a:pPr marL="457200" lvl="0" indent="-298450" algn="l" rtl="0">
              <a:spcBef>
                <a:spcPts val="0"/>
              </a:spcBef>
              <a:spcAft>
                <a:spcPts val="0"/>
              </a:spcAft>
              <a:buClr>
                <a:srgbClr val="783F04"/>
              </a:buClr>
              <a:buSzPts val="1100"/>
              <a:buFont typeface="Candara"/>
              <a:buChar char="-"/>
            </a:pPr>
            <a:r>
              <a:rPr lang="en-US" sz="1100">
                <a:solidFill>
                  <a:srgbClr val="783F04"/>
                </a:solidFill>
                <a:latin typeface="Candara"/>
                <a:ea typeface="Candara"/>
                <a:cs typeface="Candara"/>
                <a:sym typeface="Candara"/>
              </a:rPr>
              <a:t>Es importante definir el seguimiento a las metas de la CAR (200 ha) y la EAAB (150 ha) en los Cerros Orientales; así como al convenio SDA-EAAB (187,5 ha).</a:t>
            </a:r>
            <a:endParaRPr sz="1100">
              <a:solidFill>
                <a:srgbClr val="783F04"/>
              </a:solidFill>
              <a:latin typeface="Candara"/>
              <a:ea typeface="Candara"/>
              <a:cs typeface="Candara"/>
              <a:sym typeface="Candar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3ce9351f72f_0_385"/>
          <p:cNvSpPr txBox="1"/>
          <p:nvPr/>
        </p:nvSpPr>
        <p:spPr>
          <a:xfrm>
            <a:off x="504825" y="1798175"/>
            <a:ext cx="32934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406" name="Google Shape;406;g3ce9351f72f_0_385"/>
          <p:cNvSpPr txBox="1"/>
          <p:nvPr/>
        </p:nvSpPr>
        <p:spPr>
          <a:xfrm>
            <a:off x="325475" y="966350"/>
            <a:ext cx="11458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Restauración ecológica de 2.145 hectáreas en Cerros Orientales y áreas de importancia ambiental.</a:t>
            </a:r>
            <a:endParaRPr sz="1800" b="1">
              <a:solidFill>
                <a:srgbClr val="009200"/>
              </a:solidFill>
              <a:latin typeface="Raleway"/>
              <a:ea typeface="Raleway"/>
              <a:cs typeface="Raleway"/>
              <a:sym typeface="Raleway"/>
            </a:endParaRPr>
          </a:p>
        </p:txBody>
      </p:sp>
      <p:sp>
        <p:nvSpPr>
          <p:cNvPr id="407" name="Google Shape;407;g3ce9351f72f_0_385"/>
          <p:cNvSpPr txBox="1"/>
          <p:nvPr/>
        </p:nvSpPr>
        <p:spPr>
          <a:xfrm>
            <a:off x="3982757"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408" name="Google Shape;408;g3ce9351f72f_0_385"/>
          <p:cNvSpPr txBox="1"/>
          <p:nvPr/>
        </p:nvSpPr>
        <p:spPr>
          <a:xfrm>
            <a:off x="5874907"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409" name="Google Shape;409;g3ce9351f72f_0_385"/>
          <p:cNvSpPr txBox="1"/>
          <p:nvPr/>
        </p:nvSpPr>
        <p:spPr>
          <a:xfrm>
            <a:off x="7790839"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410" name="Google Shape;410;g3ce9351f72f_0_385"/>
          <p:cNvSpPr txBox="1"/>
          <p:nvPr/>
        </p:nvSpPr>
        <p:spPr>
          <a:xfrm>
            <a:off x="8768589"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411" name="Google Shape;411;g3ce9351f72f_0_385"/>
          <p:cNvSpPr txBox="1"/>
          <p:nvPr/>
        </p:nvSpPr>
        <p:spPr>
          <a:xfrm>
            <a:off x="9746339" y="1795102"/>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412" name="Google Shape;412;g3ce9351f72f_0_385"/>
          <p:cNvSpPr txBox="1"/>
          <p:nvPr/>
        </p:nvSpPr>
        <p:spPr>
          <a:xfrm>
            <a:off x="4938882" y="179510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413" name="Google Shape;413;g3ce9351f72f_0_385"/>
          <p:cNvSpPr txBox="1"/>
          <p:nvPr/>
        </p:nvSpPr>
        <p:spPr>
          <a:xfrm>
            <a:off x="6843882" y="179510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414" name="Google Shape;414;g3ce9351f72f_0_385"/>
          <p:cNvSpPr txBox="1"/>
          <p:nvPr/>
        </p:nvSpPr>
        <p:spPr>
          <a:xfrm>
            <a:off x="11140482" y="1795100"/>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415" name="Google Shape;415;g3ce9351f72f_0_385"/>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Subdirección de Biodiversidad</a:t>
            </a:r>
            <a:endParaRPr sz="1006" b="0" i="0" u="none" strike="noStrike" cap="none">
              <a:solidFill>
                <a:srgbClr val="FFFFFF"/>
              </a:solidFill>
              <a:latin typeface="Arial"/>
              <a:ea typeface="Arial"/>
              <a:cs typeface="Arial"/>
              <a:sym typeface="Arial"/>
            </a:endParaRPr>
          </a:p>
        </p:txBody>
      </p:sp>
      <p:sp>
        <p:nvSpPr>
          <p:cNvPr id="416" name="Google Shape;416;g3ce9351f72f_0_385"/>
          <p:cNvSpPr txBox="1"/>
          <p:nvPr/>
        </p:nvSpPr>
        <p:spPr>
          <a:xfrm>
            <a:off x="337142" y="4922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417" name="Google Shape;417;g3ce9351f72f_0_385"/>
          <p:cNvGrpSpPr/>
          <p:nvPr/>
        </p:nvGrpSpPr>
        <p:grpSpPr>
          <a:xfrm>
            <a:off x="8590868" y="273587"/>
            <a:ext cx="413800" cy="416836"/>
            <a:chOff x="4096109" y="2260088"/>
            <a:chExt cx="682500" cy="698100"/>
          </a:xfrm>
        </p:grpSpPr>
        <p:sp>
          <p:nvSpPr>
            <p:cNvPr id="418" name="Google Shape;418;g3ce9351f72f_0_385"/>
            <p:cNvSpPr/>
            <p:nvPr/>
          </p:nvSpPr>
          <p:spPr>
            <a:xfrm>
              <a:off x="4096109" y="2260088"/>
              <a:ext cx="682500" cy="698100"/>
            </a:xfrm>
            <a:prstGeom prst="ellipse">
              <a:avLst/>
            </a:prstGeom>
            <a:solidFill>
              <a:srgbClr val="C4721F"/>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419" name="Google Shape;419;g3ce9351f72f_0_385"/>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420" name="Google Shape;420;g3ce9351f72f_0_385"/>
          <p:cNvGrpSpPr/>
          <p:nvPr/>
        </p:nvGrpSpPr>
        <p:grpSpPr>
          <a:xfrm>
            <a:off x="8100019" y="259342"/>
            <a:ext cx="413763" cy="405734"/>
            <a:chOff x="1253233" y="892444"/>
            <a:chExt cx="613800" cy="635748"/>
          </a:xfrm>
        </p:grpSpPr>
        <p:sp>
          <p:nvSpPr>
            <p:cNvPr id="421" name="Google Shape;421;g3ce9351f72f_0_385"/>
            <p:cNvSpPr/>
            <p:nvPr/>
          </p:nvSpPr>
          <p:spPr>
            <a:xfrm>
              <a:off x="1253233" y="892444"/>
              <a:ext cx="613800" cy="627900"/>
            </a:xfrm>
            <a:prstGeom prst="ellipse">
              <a:avLst/>
            </a:prstGeom>
            <a:solidFill>
              <a:srgbClr val="8DBC22"/>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422" name="Google Shape;422;g3ce9351f72f_0_385" title="robin_1230953 (2).png"/>
            <p:cNvPicPr preferRelativeResize="0"/>
            <p:nvPr/>
          </p:nvPicPr>
          <p:blipFill rotWithShape="1">
            <a:blip r:embed="rId4">
              <a:alphaModFix/>
            </a:blip>
            <a:srcRect/>
            <a:stretch/>
          </p:blipFill>
          <p:spPr>
            <a:xfrm>
              <a:off x="1286292" y="1004992"/>
              <a:ext cx="523150" cy="523200"/>
            </a:xfrm>
            <a:prstGeom prst="rect">
              <a:avLst/>
            </a:prstGeom>
            <a:noFill/>
            <a:ln>
              <a:noFill/>
            </a:ln>
          </p:spPr>
        </p:pic>
      </p:grpSp>
      <p:sp>
        <p:nvSpPr>
          <p:cNvPr id="423" name="Google Shape;423;g3ce9351f72f_0_385"/>
          <p:cNvSpPr txBox="1"/>
          <p:nvPr/>
        </p:nvSpPr>
        <p:spPr>
          <a:xfrm>
            <a:off x="325475" y="2210225"/>
            <a:ext cx="1672800" cy="415500"/>
          </a:xfrm>
          <a:prstGeom prst="rect">
            <a:avLst/>
          </a:prstGeom>
          <a:solidFill>
            <a:srgbClr val="92D050"/>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1">
                <a:solidFill>
                  <a:srgbClr val="3B4E1F"/>
                </a:solidFill>
                <a:latin typeface="Candara"/>
                <a:ea typeface="Candara"/>
                <a:cs typeface="Candara"/>
                <a:sym typeface="Candara"/>
              </a:rPr>
              <a:t>S</a:t>
            </a:r>
            <a:r>
              <a:rPr lang="en-US" sz="1500" b="1" i="0" strike="noStrike" cap="none">
                <a:solidFill>
                  <a:srgbClr val="3B4E1F"/>
                </a:solidFill>
                <a:latin typeface="Candara"/>
                <a:ea typeface="Candara"/>
                <a:cs typeface="Candara"/>
                <a:sym typeface="Candara"/>
              </a:rPr>
              <a:t>iembras </a:t>
            </a:r>
            <a:r>
              <a:rPr lang="en-US" b="1">
                <a:solidFill>
                  <a:srgbClr val="3B4E1F"/>
                </a:solidFill>
                <a:latin typeface="Candara"/>
                <a:ea typeface="Candara"/>
                <a:cs typeface="Candara"/>
                <a:sym typeface="Candara"/>
              </a:rPr>
              <a:t>nuevas</a:t>
            </a:r>
            <a:r>
              <a:rPr lang="en-US" sz="1500" b="1" i="0" strike="noStrike" cap="none">
                <a:solidFill>
                  <a:srgbClr val="3B4E1F"/>
                </a:solidFill>
                <a:latin typeface="Candara"/>
                <a:ea typeface="Candara"/>
                <a:cs typeface="Candara"/>
                <a:sym typeface="Candara"/>
              </a:rPr>
              <a:t> </a:t>
            </a:r>
            <a:endParaRPr sz="1500" b="1" i="0" strike="noStrike" cap="none">
              <a:solidFill>
                <a:srgbClr val="000000"/>
              </a:solidFill>
              <a:latin typeface="Candara"/>
              <a:ea typeface="Candara"/>
              <a:cs typeface="Candara"/>
              <a:sym typeface="Candara"/>
            </a:endParaRPr>
          </a:p>
        </p:txBody>
      </p:sp>
      <p:sp>
        <p:nvSpPr>
          <p:cNvPr id="424" name="Google Shape;424;g3ce9351f72f_0_385"/>
          <p:cNvSpPr txBox="1"/>
          <p:nvPr/>
        </p:nvSpPr>
        <p:spPr>
          <a:xfrm>
            <a:off x="3975745" y="28104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80,72</a:t>
            </a:r>
            <a:endParaRPr sz="1400" b="0" i="0" u="none" strike="noStrike" cap="none">
              <a:solidFill>
                <a:srgbClr val="000000"/>
              </a:solidFill>
              <a:latin typeface="Candara"/>
              <a:ea typeface="Candara"/>
              <a:cs typeface="Candara"/>
              <a:sym typeface="Candara"/>
            </a:endParaRPr>
          </a:p>
        </p:txBody>
      </p:sp>
      <p:sp>
        <p:nvSpPr>
          <p:cNvPr id="425" name="Google Shape;425;g3ce9351f72f_0_385"/>
          <p:cNvSpPr txBox="1"/>
          <p:nvPr/>
        </p:nvSpPr>
        <p:spPr>
          <a:xfrm>
            <a:off x="5867894" y="28104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426" name="Google Shape;426;g3ce9351f72f_0_385"/>
          <p:cNvSpPr txBox="1"/>
          <p:nvPr/>
        </p:nvSpPr>
        <p:spPr>
          <a:xfrm>
            <a:off x="7783827" y="28104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427" name="Google Shape;427;g3ce9351f72f_0_385"/>
          <p:cNvSpPr txBox="1"/>
          <p:nvPr/>
        </p:nvSpPr>
        <p:spPr>
          <a:xfrm>
            <a:off x="8761577" y="28104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428" name="Google Shape;428;g3ce9351f72f_0_385"/>
          <p:cNvSpPr txBox="1"/>
          <p:nvPr/>
        </p:nvSpPr>
        <p:spPr>
          <a:xfrm>
            <a:off x="9739327" y="281045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80,72</a:t>
            </a:r>
            <a:endParaRPr sz="1400" b="0" i="0" u="none" strike="noStrike" cap="none">
              <a:solidFill>
                <a:schemeClr val="dk1"/>
              </a:solidFill>
              <a:latin typeface="Candara"/>
              <a:ea typeface="Candara"/>
              <a:cs typeface="Candara"/>
              <a:sym typeface="Candara"/>
            </a:endParaRPr>
          </a:p>
        </p:txBody>
      </p:sp>
      <p:sp>
        <p:nvSpPr>
          <p:cNvPr id="429" name="Google Shape;429;g3ce9351f72f_0_385"/>
          <p:cNvSpPr txBox="1"/>
          <p:nvPr/>
        </p:nvSpPr>
        <p:spPr>
          <a:xfrm>
            <a:off x="220033" y="2656551"/>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chemeClr val="dk1"/>
                </a:solidFill>
                <a:latin typeface="Candara"/>
                <a:ea typeface="Candara"/>
                <a:cs typeface="Candara"/>
                <a:sym typeface="Candara"/>
              </a:rPr>
              <a:t>Número de hectáreas de siembra nueva en la Reserva Forestal Protectora Productora de la Cuenca Alta del Río Bogotá</a:t>
            </a:r>
            <a:endParaRPr sz="1200" i="0" u="none" strike="noStrike" cap="none">
              <a:solidFill>
                <a:schemeClr val="dk1"/>
              </a:solidFill>
              <a:latin typeface="Candara"/>
              <a:ea typeface="Candara"/>
              <a:cs typeface="Candara"/>
              <a:sym typeface="Candara"/>
            </a:endParaRPr>
          </a:p>
        </p:txBody>
      </p:sp>
      <p:sp>
        <p:nvSpPr>
          <p:cNvPr id="430" name="Google Shape;430;g3ce9351f72f_0_385"/>
          <p:cNvSpPr txBox="1"/>
          <p:nvPr/>
        </p:nvSpPr>
        <p:spPr>
          <a:xfrm>
            <a:off x="4931870" y="28104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80,72</a:t>
            </a:r>
            <a:endParaRPr sz="1400" b="1" i="0" u="none" strike="noStrike" cap="none">
              <a:solidFill>
                <a:srgbClr val="000000"/>
              </a:solidFill>
              <a:latin typeface="Candara"/>
              <a:ea typeface="Candara"/>
              <a:cs typeface="Candara"/>
              <a:sym typeface="Candara"/>
            </a:endParaRPr>
          </a:p>
        </p:txBody>
      </p:sp>
      <p:sp>
        <p:nvSpPr>
          <p:cNvPr id="431" name="Google Shape;431;g3ce9351f72f_0_385"/>
          <p:cNvSpPr txBox="1"/>
          <p:nvPr/>
        </p:nvSpPr>
        <p:spPr>
          <a:xfrm>
            <a:off x="6836870" y="28104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600">
              <a:solidFill>
                <a:srgbClr val="3B4E1F"/>
              </a:solidFill>
              <a:latin typeface="Candara"/>
              <a:ea typeface="Candara"/>
              <a:cs typeface="Candara"/>
              <a:sym typeface="Candara"/>
            </a:endParaRPr>
          </a:p>
        </p:txBody>
      </p:sp>
      <p:sp>
        <p:nvSpPr>
          <p:cNvPr id="432" name="Google Shape;432;g3ce9351f72f_0_385"/>
          <p:cNvSpPr txBox="1"/>
          <p:nvPr/>
        </p:nvSpPr>
        <p:spPr>
          <a:xfrm>
            <a:off x="11133470" y="28104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80,72</a:t>
            </a:r>
            <a:endParaRPr sz="1600" b="1">
              <a:solidFill>
                <a:srgbClr val="3B4E1F"/>
              </a:solidFill>
              <a:latin typeface="Candara"/>
              <a:ea typeface="Candara"/>
              <a:cs typeface="Candara"/>
              <a:sym typeface="Candara"/>
            </a:endParaRPr>
          </a:p>
        </p:txBody>
      </p:sp>
      <p:sp>
        <p:nvSpPr>
          <p:cNvPr id="433" name="Google Shape;433;g3ce9351f72f_0_385"/>
          <p:cNvSpPr txBox="1"/>
          <p:nvPr/>
        </p:nvSpPr>
        <p:spPr>
          <a:xfrm>
            <a:off x="3970957" y="3449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3,04</a:t>
            </a:r>
            <a:endParaRPr sz="1400" b="0" i="0" u="none" strike="noStrike" cap="none">
              <a:solidFill>
                <a:srgbClr val="000000"/>
              </a:solidFill>
              <a:latin typeface="Candara"/>
              <a:ea typeface="Candara"/>
              <a:cs typeface="Candara"/>
              <a:sym typeface="Candara"/>
            </a:endParaRPr>
          </a:p>
        </p:txBody>
      </p:sp>
      <p:sp>
        <p:nvSpPr>
          <p:cNvPr id="434" name="Google Shape;434;g3ce9351f72f_0_385"/>
          <p:cNvSpPr txBox="1"/>
          <p:nvPr/>
        </p:nvSpPr>
        <p:spPr>
          <a:xfrm>
            <a:off x="5863107" y="3449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16,50</a:t>
            </a:r>
            <a:endParaRPr sz="1400" b="0" i="0" u="none" strike="noStrike" cap="none">
              <a:solidFill>
                <a:srgbClr val="000000"/>
              </a:solidFill>
              <a:latin typeface="Candara"/>
              <a:ea typeface="Candara"/>
              <a:cs typeface="Candara"/>
              <a:sym typeface="Candara"/>
            </a:endParaRPr>
          </a:p>
        </p:txBody>
      </p:sp>
      <p:sp>
        <p:nvSpPr>
          <p:cNvPr id="435" name="Google Shape;435;g3ce9351f72f_0_385"/>
          <p:cNvSpPr txBox="1"/>
          <p:nvPr/>
        </p:nvSpPr>
        <p:spPr>
          <a:xfrm>
            <a:off x="7779039" y="3449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sz="1400" b="0" i="0" u="none" strike="noStrike" cap="none">
              <a:solidFill>
                <a:srgbClr val="000000"/>
              </a:solidFill>
              <a:latin typeface="Candara"/>
              <a:ea typeface="Candara"/>
              <a:cs typeface="Candara"/>
              <a:sym typeface="Candara"/>
            </a:endParaRPr>
          </a:p>
        </p:txBody>
      </p:sp>
      <p:sp>
        <p:nvSpPr>
          <p:cNvPr id="436" name="Google Shape;436;g3ce9351f72f_0_385"/>
          <p:cNvSpPr txBox="1"/>
          <p:nvPr/>
        </p:nvSpPr>
        <p:spPr>
          <a:xfrm>
            <a:off x="8756789" y="3449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sz="1400" b="0" i="0" u="none" strike="noStrike" cap="none">
              <a:solidFill>
                <a:srgbClr val="000000"/>
              </a:solidFill>
              <a:latin typeface="Candara"/>
              <a:ea typeface="Candara"/>
              <a:cs typeface="Candara"/>
              <a:sym typeface="Candara"/>
            </a:endParaRPr>
          </a:p>
        </p:txBody>
      </p:sp>
      <p:sp>
        <p:nvSpPr>
          <p:cNvPr id="437" name="Google Shape;437;g3ce9351f72f_0_385"/>
          <p:cNvSpPr txBox="1"/>
          <p:nvPr/>
        </p:nvSpPr>
        <p:spPr>
          <a:xfrm>
            <a:off x="9734539" y="344915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69,54</a:t>
            </a:r>
            <a:endParaRPr sz="1400" b="0" i="0" u="none" strike="noStrike" cap="none">
              <a:solidFill>
                <a:schemeClr val="dk1"/>
              </a:solidFill>
              <a:latin typeface="Candara"/>
              <a:ea typeface="Candara"/>
              <a:cs typeface="Candara"/>
              <a:sym typeface="Candara"/>
            </a:endParaRPr>
          </a:p>
        </p:txBody>
      </p:sp>
      <p:sp>
        <p:nvSpPr>
          <p:cNvPr id="438" name="Google Shape;438;g3ce9351f72f_0_385"/>
          <p:cNvSpPr txBox="1"/>
          <p:nvPr/>
        </p:nvSpPr>
        <p:spPr>
          <a:xfrm>
            <a:off x="220033" y="338765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chemeClr val="dk1"/>
                </a:solidFill>
                <a:latin typeface="Candara"/>
                <a:ea typeface="Candara"/>
                <a:cs typeface="Candara"/>
                <a:sym typeface="Candara"/>
              </a:rPr>
              <a:t>Número de hectáreas de siembra nueva en otras áreas de importancia estratégica</a:t>
            </a:r>
            <a:endParaRPr sz="1200" i="0" u="none" strike="noStrike" cap="none">
              <a:solidFill>
                <a:schemeClr val="dk1"/>
              </a:solidFill>
              <a:latin typeface="Candara"/>
              <a:ea typeface="Candara"/>
              <a:cs typeface="Candara"/>
              <a:sym typeface="Candara"/>
            </a:endParaRPr>
          </a:p>
        </p:txBody>
      </p:sp>
      <p:sp>
        <p:nvSpPr>
          <p:cNvPr id="439" name="Google Shape;439;g3ce9351f72f_0_385"/>
          <p:cNvSpPr txBox="1"/>
          <p:nvPr/>
        </p:nvSpPr>
        <p:spPr>
          <a:xfrm>
            <a:off x="4927082" y="34491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3,04</a:t>
            </a:r>
            <a:endParaRPr sz="1400" b="1" i="0" u="none" strike="noStrike" cap="none">
              <a:solidFill>
                <a:srgbClr val="000000"/>
              </a:solidFill>
              <a:latin typeface="Candara"/>
              <a:ea typeface="Candara"/>
              <a:cs typeface="Candara"/>
              <a:sym typeface="Candara"/>
            </a:endParaRPr>
          </a:p>
        </p:txBody>
      </p:sp>
      <p:sp>
        <p:nvSpPr>
          <p:cNvPr id="440" name="Google Shape;440;g3ce9351f72f_0_385"/>
          <p:cNvSpPr txBox="1"/>
          <p:nvPr/>
        </p:nvSpPr>
        <p:spPr>
          <a:xfrm>
            <a:off x="6832082" y="34491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16,50</a:t>
            </a:r>
            <a:endParaRPr sz="1400" b="1" i="0" u="none" strike="noStrike" cap="none">
              <a:solidFill>
                <a:srgbClr val="000000"/>
              </a:solidFill>
              <a:latin typeface="Candara"/>
              <a:ea typeface="Candara"/>
              <a:cs typeface="Candara"/>
              <a:sym typeface="Candara"/>
            </a:endParaRPr>
          </a:p>
        </p:txBody>
      </p:sp>
      <p:sp>
        <p:nvSpPr>
          <p:cNvPr id="441" name="Google Shape;441;g3ce9351f72f_0_385"/>
          <p:cNvSpPr txBox="1"/>
          <p:nvPr/>
        </p:nvSpPr>
        <p:spPr>
          <a:xfrm>
            <a:off x="11128682" y="34491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19,54</a:t>
            </a:r>
            <a:endParaRPr sz="1400" b="1" i="0" u="none" strike="noStrike" cap="none">
              <a:solidFill>
                <a:srgbClr val="000000"/>
              </a:solidFill>
              <a:latin typeface="Candara"/>
              <a:ea typeface="Candara"/>
              <a:cs typeface="Candara"/>
              <a:sym typeface="Candara"/>
            </a:endParaRPr>
          </a:p>
        </p:txBody>
      </p:sp>
      <p:sp>
        <p:nvSpPr>
          <p:cNvPr id="442" name="Google Shape;442;g3ce9351f72f_0_385"/>
          <p:cNvSpPr txBox="1"/>
          <p:nvPr/>
        </p:nvSpPr>
        <p:spPr>
          <a:xfrm>
            <a:off x="208633" y="3992596"/>
            <a:ext cx="35712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b="0" i="0" u="none" strike="noStrike" cap="none">
                <a:solidFill>
                  <a:srgbClr val="3B4E1F"/>
                </a:solidFill>
                <a:latin typeface="Candara"/>
                <a:ea typeface="Candara"/>
                <a:cs typeface="Candara"/>
                <a:sym typeface="Candara"/>
              </a:rPr>
              <a:t>Número de </a:t>
            </a:r>
            <a:r>
              <a:rPr lang="en-US" sz="1200">
                <a:solidFill>
                  <a:srgbClr val="3B4E1F"/>
                </a:solidFill>
                <a:latin typeface="Candara"/>
                <a:ea typeface="Candara"/>
                <a:cs typeface="Candara"/>
                <a:sym typeface="Candara"/>
              </a:rPr>
              <a:t>árboles sembrados por la SDA</a:t>
            </a:r>
            <a:endParaRPr sz="1200" b="0" i="0" u="none" strike="noStrike" cap="none">
              <a:solidFill>
                <a:srgbClr val="000000"/>
              </a:solidFill>
              <a:latin typeface="Candara"/>
              <a:ea typeface="Candara"/>
              <a:cs typeface="Candara"/>
              <a:sym typeface="Candara"/>
            </a:endParaRPr>
          </a:p>
        </p:txBody>
      </p:sp>
      <p:sp>
        <p:nvSpPr>
          <p:cNvPr id="443" name="Google Shape;443;g3ce9351f72f_0_385"/>
          <p:cNvSpPr txBox="1"/>
          <p:nvPr/>
        </p:nvSpPr>
        <p:spPr>
          <a:xfrm>
            <a:off x="3964345" y="39996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444" name="Google Shape;444;g3ce9351f72f_0_385"/>
          <p:cNvSpPr txBox="1"/>
          <p:nvPr/>
        </p:nvSpPr>
        <p:spPr>
          <a:xfrm>
            <a:off x="5856494" y="39996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445" name="Google Shape;445;g3ce9351f72f_0_385"/>
          <p:cNvSpPr txBox="1"/>
          <p:nvPr/>
        </p:nvSpPr>
        <p:spPr>
          <a:xfrm>
            <a:off x="7772427" y="39996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446" name="Google Shape;446;g3ce9351f72f_0_385"/>
          <p:cNvSpPr txBox="1"/>
          <p:nvPr/>
        </p:nvSpPr>
        <p:spPr>
          <a:xfrm>
            <a:off x="8750177" y="39996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447" name="Google Shape;447;g3ce9351f72f_0_385"/>
          <p:cNvSpPr txBox="1"/>
          <p:nvPr/>
        </p:nvSpPr>
        <p:spPr>
          <a:xfrm>
            <a:off x="9727927" y="399964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448" name="Google Shape;448;g3ce9351f72f_0_385"/>
          <p:cNvSpPr txBox="1"/>
          <p:nvPr/>
        </p:nvSpPr>
        <p:spPr>
          <a:xfrm>
            <a:off x="4920470" y="399964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105.871</a:t>
            </a:r>
            <a:endParaRPr sz="1600" b="1" i="0" u="none" strike="noStrike" cap="none">
              <a:solidFill>
                <a:srgbClr val="3B4E1F"/>
              </a:solidFill>
              <a:latin typeface="Candara"/>
              <a:ea typeface="Candara"/>
              <a:cs typeface="Candara"/>
              <a:sym typeface="Candara"/>
            </a:endParaRPr>
          </a:p>
        </p:txBody>
      </p:sp>
      <p:sp>
        <p:nvSpPr>
          <p:cNvPr id="449" name="Google Shape;449;g3ce9351f72f_0_385"/>
          <p:cNvSpPr txBox="1"/>
          <p:nvPr/>
        </p:nvSpPr>
        <p:spPr>
          <a:xfrm>
            <a:off x="6825470" y="399964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100.711</a:t>
            </a:r>
            <a:endParaRPr sz="1400" b="1" i="0" u="none" strike="noStrike" cap="none">
              <a:solidFill>
                <a:srgbClr val="000000"/>
              </a:solidFill>
              <a:latin typeface="Candara"/>
              <a:ea typeface="Candara"/>
              <a:cs typeface="Candara"/>
              <a:sym typeface="Candara"/>
            </a:endParaRPr>
          </a:p>
        </p:txBody>
      </p:sp>
      <p:sp>
        <p:nvSpPr>
          <p:cNvPr id="450" name="Google Shape;450;g3ce9351f72f_0_385"/>
          <p:cNvSpPr txBox="1"/>
          <p:nvPr/>
        </p:nvSpPr>
        <p:spPr>
          <a:xfrm>
            <a:off x="11122070" y="399964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206.582</a:t>
            </a:r>
            <a:endParaRPr sz="1400" b="1" i="0" u="none" strike="noStrike" cap="none">
              <a:solidFill>
                <a:srgbClr val="000000"/>
              </a:solidFill>
              <a:latin typeface="Candara"/>
              <a:ea typeface="Candara"/>
              <a:cs typeface="Candara"/>
              <a:sym typeface="Candara"/>
            </a:endParaRPr>
          </a:p>
        </p:txBody>
      </p:sp>
      <p:sp>
        <p:nvSpPr>
          <p:cNvPr id="451" name="Google Shape;451;g3ce9351f72f_0_385"/>
          <p:cNvSpPr txBox="1"/>
          <p:nvPr/>
        </p:nvSpPr>
        <p:spPr>
          <a:xfrm>
            <a:off x="318725" y="4547750"/>
            <a:ext cx="1592700" cy="415500"/>
          </a:xfrm>
          <a:prstGeom prst="rect">
            <a:avLst/>
          </a:prstGeom>
          <a:solidFill>
            <a:schemeClr val="accen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1">
                <a:solidFill>
                  <a:srgbClr val="3B4E1F"/>
                </a:solidFill>
                <a:latin typeface="Candara"/>
                <a:ea typeface="Candara"/>
                <a:cs typeface="Candara"/>
                <a:sym typeface="Candara"/>
              </a:rPr>
              <a:t>Mantenimiento</a:t>
            </a:r>
            <a:endParaRPr sz="1500" b="1" i="0" strike="noStrike" cap="none">
              <a:solidFill>
                <a:srgbClr val="000000"/>
              </a:solidFill>
              <a:latin typeface="Candara"/>
              <a:ea typeface="Candara"/>
              <a:cs typeface="Candara"/>
              <a:sym typeface="Candara"/>
            </a:endParaRPr>
          </a:p>
        </p:txBody>
      </p:sp>
      <p:sp>
        <p:nvSpPr>
          <p:cNvPr id="452" name="Google Shape;452;g3ce9351f72f_0_385"/>
          <p:cNvSpPr txBox="1"/>
          <p:nvPr/>
        </p:nvSpPr>
        <p:spPr>
          <a:xfrm>
            <a:off x="3972720" y="558233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320,02</a:t>
            </a:r>
            <a:endParaRPr sz="1400" b="0" i="0" u="none" strike="noStrike" cap="none">
              <a:solidFill>
                <a:srgbClr val="000000"/>
              </a:solidFill>
              <a:latin typeface="Candara"/>
              <a:ea typeface="Candara"/>
              <a:cs typeface="Candara"/>
              <a:sym typeface="Candara"/>
            </a:endParaRPr>
          </a:p>
        </p:txBody>
      </p:sp>
      <p:sp>
        <p:nvSpPr>
          <p:cNvPr id="453" name="Google Shape;453;g3ce9351f72f_0_385"/>
          <p:cNvSpPr txBox="1"/>
          <p:nvPr/>
        </p:nvSpPr>
        <p:spPr>
          <a:xfrm>
            <a:off x="5864869" y="558233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94,0</a:t>
            </a:r>
            <a:endParaRPr sz="1400" b="0" i="0" u="none" strike="noStrike" cap="none">
              <a:solidFill>
                <a:srgbClr val="000000"/>
              </a:solidFill>
              <a:latin typeface="Candara"/>
              <a:ea typeface="Candara"/>
              <a:cs typeface="Candara"/>
              <a:sym typeface="Candara"/>
            </a:endParaRPr>
          </a:p>
        </p:txBody>
      </p:sp>
      <p:sp>
        <p:nvSpPr>
          <p:cNvPr id="454" name="Google Shape;454;g3ce9351f72f_0_385"/>
          <p:cNvSpPr txBox="1"/>
          <p:nvPr/>
        </p:nvSpPr>
        <p:spPr>
          <a:xfrm>
            <a:off x="7780802" y="558233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250</a:t>
            </a:r>
            <a:endParaRPr sz="1400" b="0" i="0" u="none" strike="noStrike" cap="none">
              <a:solidFill>
                <a:srgbClr val="000000"/>
              </a:solidFill>
              <a:latin typeface="Candara"/>
              <a:ea typeface="Candara"/>
              <a:cs typeface="Candara"/>
              <a:sym typeface="Candara"/>
            </a:endParaRPr>
          </a:p>
        </p:txBody>
      </p:sp>
      <p:sp>
        <p:nvSpPr>
          <p:cNvPr id="455" name="Google Shape;455;g3ce9351f72f_0_385"/>
          <p:cNvSpPr txBox="1"/>
          <p:nvPr/>
        </p:nvSpPr>
        <p:spPr>
          <a:xfrm>
            <a:off x="8758552" y="558233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250</a:t>
            </a:r>
            <a:endParaRPr sz="1400" b="0" i="0" u="none" strike="noStrike" cap="none">
              <a:solidFill>
                <a:srgbClr val="000000"/>
              </a:solidFill>
              <a:latin typeface="Candara"/>
              <a:ea typeface="Candara"/>
              <a:cs typeface="Candara"/>
              <a:sym typeface="Candara"/>
            </a:endParaRPr>
          </a:p>
        </p:txBody>
      </p:sp>
      <p:sp>
        <p:nvSpPr>
          <p:cNvPr id="456" name="Google Shape;456;g3ce9351f72f_0_385"/>
          <p:cNvSpPr txBox="1"/>
          <p:nvPr/>
        </p:nvSpPr>
        <p:spPr>
          <a:xfrm>
            <a:off x="9736302" y="558233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320,02</a:t>
            </a:r>
            <a:endParaRPr sz="1400" b="0" i="0" u="none" strike="noStrike" cap="none">
              <a:solidFill>
                <a:srgbClr val="000000"/>
              </a:solidFill>
              <a:latin typeface="Candara"/>
              <a:ea typeface="Candara"/>
              <a:cs typeface="Candara"/>
              <a:sym typeface="Candara"/>
            </a:endParaRPr>
          </a:p>
        </p:txBody>
      </p:sp>
      <p:sp>
        <p:nvSpPr>
          <p:cNvPr id="457" name="Google Shape;457;g3ce9351f72f_0_385"/>
          <p:cNvSpPr txBox="1"/>
          <p:nvPr/>
        </p:nvSpPr>
        <p:spPr>
          <a:xfrm>
            <a:off x="217008" y="5490086"/>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a:t>
            </a:r>
            <a:r>
              <a:rPr lang="en-US" sz="1200" b="0" i="0" u="none" strike="noStrike" cap="none">
                <a:solidFill>
                  <a:srgbClr val="3B4E1F"/>
                </a:solidFill>
                <a:latin typeface="Candara"/>
                <a:ea typeface="Candara"/>
                <a:cs typeface="Candara"/>
                <a:sym typeface="Candara"/>
              </a:rPr>
              <a:t> en áreas </a:t>
            </a:r>
            <a:r>
              <a:rPr lang="en-US" sz="1200">
                <a:solidFill>
                  <a:srgbClr val="3B4E1F"/>
                </a:solidFill>
                <a:latin typeface="Candara"/>
                <a:ea typeface="Candara"/>
                <a:cs typeface="Candara"/>
                <a:sym typeface="Candara"/>
              </a:rPr>
              <a:t>de importancia ambiental</a:t>
            </a:r>
            <a:endParaRPr sz="1200" b="0" i="0" u="none" strike="noStrike" cap="none">
              <a:solidFill>
                <a:srgbClr val="000000"/>
              </a:solidFill>
              <a:latin typeface="Candara"/>
              <a:ea typeface="Candara"/>
              <a:cs typeface="Candara"/>
              <a:sym typeface="Candara"/>
            </a:endParaRPr>
          </a:p>
        </p:txBody>
      </p:sp>
      <p:sp>
        <p:nvSpPr>
          <p:cNvPr id="458" name="Google Shape;458;g3ce9351f72f_0_385"/>
          <p:cNvSpPr txBox="1"/>
          <p:nvPr/>
        </p:nvSpPr>
        <p:spPr>
          <a:xfrm>
            <a:off x="3972720" y="50512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370,87</a:t>
            </a:r>
            <a:endParaRPr sz="1400" b="0" i="0" u="none" strike="noStrike" cap="none">
              <a:solidFill>
                <a:srgbClr val="000000"/>
              </a:solidFill>
              <a:latin typeface="Candara"/>
              <a:ea typeface="Candara"/>
              <a:cs typeface="Candara"/>
              <a:sym typeface="Candara"/>
            </a:endParaRPr>
          </a:p>
        </p:txBody>
      </p:sp>
      <p:sp>
        <p:nvSpPr>
          <p:cNvPr id="459" name="Google Shape;459;g3ce9351f72f_0_385"/>
          <p:cNvSpPr txBox="1"/>
          <p:nvPr/>
        </p:nvSpPr>
        <p:spPr>
          <a:xfrm>
            <a:off x="5864869" y="50512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22,81</a:t>
            </a:r>
            <a:endParaRPr sz="1400" b="0" i="0" u="none" strike="noStrike" cap="none">
              <a:solidFill>
                <a:srgbClr val="000000"/>
              </a:solidFill>
              <a:latin typeface="Candara"/>
              <a:ea typeface="Candara"/>
              <a:cs typeface="Candara"/>
              <a:sym typeface="Candara"/>
            </a:endParaRPr>
          </a:p>
        </p:txBody>
      </p:sp>
      <p:sp>
        <p:nvSpPr>
          <p:cNvPr id="460" name="Google Shape;460;g3ce9351f72f_0_385"/>
          <p:cNvSpPr txBox="1"/>
          <p:nvPr/>
        </p:nvSpPr>
        <p:spPr>
          <a:xfrm>
            <a:off x="7780802" y="50512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a:t>
            </a:r>
            <a:endParaRPr sz="1400" b="0" i="0" u="none" strike="noStrike" cap="none">
              <a:solidFill>
                <a:srgbClr val="000000"/>
              </a:solidFill>
              <a:latin typeface="Candara"/>
              <a:ea typeface="Candara"/>
              <a:cs typeface="Candara"/>
              <a:sym typeface="Candara"/>
            </a:endParaRPr>
          </a:p>
        </p:txBody>
      </p:sp>
      <p:sp>
        <p:nvSpPr>
          <p:cNvPr id="461" name="Google Shape;461;g3ce9351f72f_0_385"/>
          <p:cNvSpPr txBox="1"/>
          <p:nvPr/>
        </p:nvSpPr>
        <p:spPr>
          <a:xfrm>
            <a:off x="8758552" y="50512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a:t>
            </a:r>
            <a:endParaRPr sz="1400" b="0" i="0" u="none" strike="noStrike" cap="none">
              <a:solidFill>
                <a:srgbClr val="000000"/>
              </a:solidFill>
              <a:latin typeface="Candara"/>
              <a:ea typeface="Candara"/>
              <a:cs typeface="Candara"/>
              <a:sym typeface="Candara"/>
            </a:endParaRPr>
          </a:p>
        </p:txBody>
      </p:sp>
      <p:sp>
        <p:nvSpPr>
          <p:cNvPr id="462" name="Google Shape;462;g3ce9351f72f_0_385"/>
          <p:cNvSpPr txBox="1"/>
          <p:nvPr/>
        </p:nvSpPr>
        <p:spPr>
          <a:xfrm>
            <a:off x="9736302" y="505129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370,81</a:t>
            </a:r>
            <a:endParaRPr sz="1400" b="0" i="0" u="none" strike="noStrike" cap="none">
              <a:solidFill>
                <a:srgbClr val="000000"/>
              </a:solidFill>
              <a:latin typeface="Candara"/>
              <a:ea typeface="Candara"/>
              <a:cs typeface="Candara"/>
              <a:sym typeface="Candara"/>
            </a:endParaRPr>
          </a:p>
        </p:txBody>
      </p:sp>
      <p:sp>
        <p:nvSpPr>
          <p:cNvPr id="463" name="Google Shape;463;g3ce9351f72f_0_385"/>
          <p:cNvSpPr txBox="1"/>
          <p:nvPr/>
        </p:nvSpPr>
        <p:spPr>
          <a:xfrm>
            <a:off x="217008" y="495904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b="0" i="0" u="none" strike="noStrike" cap="none">
                <a:solidFill>
                  <a:srgbClr val="3B4E1F"/>
                </a:solidFill>
                <a:latin typeface="Candara"/>
                <a:ea typeface="Candara"/>
                <a:cs typeface="Candara"/>
                <a:sym typeface="Candara"/>
              </a:rPr>
              <a:t>Número de hectáreas </a:t>
            </a:r>
            <a:r>
              <a:rPr lang="en-US" sz="1200">
                <a:solidFill>
                  <a:srgbClr val="3B4E1F"/>
                </a:solidFill>
                <a:latin typeface="Candara"/>
                <a:ea typeface="Candara"/>
                <a:cs typeface="Candara"/>
                <a:sym typeface="Candara"/>
              </a:rPr>
              <a:t>en mantenimiento</a:t>
            </a:r>
            <a:r>
              <a:rPr lang="en-US" sz="1200" b="0" i="0" u="none" strike="noStrike" cap="none">
                <a:solidFill>
                  <a:srgbClr val="3B4E1F"/>
                </a:solidFill>
                <a:latin typeface="Candara"/>
                <a:ea typeface="Candara"/>
                <a:cs typeface="Candara"/>
                <a:sym typeface="Candara"/>
              </a:rPr>
              <a:t> en Cerros Orientales</a:t>
            </a:r>
            <a:endParaRPr sz="1200" b="0" i="0" u="none" strike="noStrike" cap="none">
              <a:solidFill>
                <a:srgbClr val="000000"/>
              </a:solidFill>
              <a:latin typeface="Candara"/>
              <a:ea typeface="Candara"/>
              <a:cs typeface="Candara"/>
              <a:sym typeface="Candara"/>
            </a:endParaRPr>
          </a:p>
        </p:txBody>
      </p:sp>
      <p:sp>
        <p:nvSpPr>
          <p:cNvPr id="464" name="Google Shape;464;g3ce9351f72f_0_385"/>
          <p:cNvSpPr txBox="1"/>
          <p:nvPr/>
        </p:nvSpPr>
        <p:spPr>
          <a:xfrm>
            <a:off x="4928845" y="5582336"/>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320,02</a:t>
            </a:r>
            <a:endParaRPr sz="1600" b="1">
              <a:solidFill>
                <a:srgbClr val="3B4E1F"/>
              </a:solidFill>
              <a:latin typeface="Candara"/>
              <a:ea typeface="Candara"/>
              <a:cs typeface="Candara"/>
              <a:sym typeface="Candara"/>
            </a:endParaRPr>
          </a:p>
        </p:txBody>
      </p:sp>
      <p:sp>
        <p:nvSpPr>
          <p:cNvPr id="465" name="Google Shape;465;g3ce9351f72f_0_385"/>
          <p:cNvSpPr txBox="1"/>
          <p:nvPr/>
        </p:nvSpPr>
        <p:spPr>
          <a:xfrm>
            <a:off x="4928845" y="505129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370,87</a:t>
            </a:r>
            <a:endParaRPr sz="1400" b="1" i="0" u="none" strike="noStrike" cap="none">
              <a:solidFill>
                <a:srgbClr val="000000"/>
              </a:solidFill>
              <a:latin typeface="Candara"/>
              <a:ea typeface="Candara"/>
              <a:cs typeface="Candara"/>
              <a:sym typeface="Candara"/>
            </a:endParaRPr>
          </a:p>
        </p:txBody>
      </p:sp>
      <p:sp>
        <p:nvSpPr>
          <p:cNvPr id="466" name="Google Shape;466;g3ce9351f72f_0_385"/>
          <p:cNvSpPr txBox="1"/>
          <p:nvPr/>
        </p:nvSpPr>
        <p:spPr>
          <a:xfrm>
            <a:off x="6833845" y="558233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94,0</a:t>
            </a:r>
            <a:endParaRPr sz="1400" b="1" i="0" u="none" strike="noStrike" cap="none">
              <a:solidFill>
                <a:srgbClr val="000000"/>
              </a:solidFill>
              <a:latin typeface="Candara"/>
              <a:ea typeface="Candara"/>
              <a:cs typeface="Candara"/>
              <a:sym typeface="Candara"/>
            </a:endParaRPr>
          </a:p>
        </p:txBody>
      </p:sp>
      <p:sp>
        <p:nvSpPr>
          <p:cNvPr id="467" name="Google Shape;467;g3ce9351f72f_0_385"/>
          <p:cNvSpPr txBox="1"/>
          <p:nvPr/>
        </p:nvSpPr>
        <p:spPr>
          <a:xfrm>
            <a:off x="6833845" y="505129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22,81</a:t>
            </a:r>
            <a:endParaRPr sz="1400" b="1" i="0" u="none" strike="noStrike" cap="none">
              <a:solidFill>
                <a:srgbClr val="000000"/>
              </a:solidFill>
              <a:latin typeface="Candara"/>
              <a:ea typeface="Candara"/>
              <a:cs typeface="Candara"/>
              <a:sym typeface="Candara"/>
            </a:endParaRPr>
          </a:p>
        </p:txBody>
      </p:sp>
      <p:sp>
        <p:nvSpPr>
          <p:cNvPr id="468" name="Google Shape;468;g3ce9351f72f_0_385"/>
          <p:cNvSpPr txBox="1"/>
          <p:nvPr/>
        </p:nvSpPr>
        <p:spPr>
          <a:xfrm>
            <a:off x="11130445" y="558233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414,20</a:t>
            </a:r>
            <a:endParaRPr sz="1600" b="1">
              <a:solidFill>
                <a:srgbClr val="3B4E1F"/>
              </a:solidFill>
              <a:latin typeface="Candara"/>
              <a:ea typeface="Candara"/>
              <a:cs typeface="Candara"/>
              <a:sym typeface="Candara"/>
            </a:endParaRPr>
          </a:p>
        </p:txBody>
      </p:sp>
      <p:sp>
        <p:nvSpPr>
          <p:cNvPr id="469" name="Google Shape;469;g3ce9351f72f_0_385"/>
          <p:cNvSpPr txBox="1"/>
          <p:nvPr/>
        </p:nvSpPr>
        <p:spPr>
          <a:xfrm>
            <a:off x="11130445" y="505129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393,68</a:t>
            </a:r>
            <a:endParaRPr sz="1600" b="1">
              <a:solidFill>
                <a:srgbClr val="3B4E1F"/>
              </a:solidFill>
              <a:latin typeface="Candara"/>
              <a:ea typeface="Candara"/>
              <a:cs typeface="Candara"/>
              <a:sym typeface="Candara"/>
            </a:endParaRPr>
          </a:p>
        </p:txBody>
      </p:sp>
      <p:sp>
        <p:nvSpPr>
          <p:cNvPr id="470" name="Google Shape;470;g3ce9351f72f_0_385"/>
          <p:cNvSpPr txBox="1"/>
          <p:nvPr/>
        </p:nvSpPr>
        <p:spPr>
          <a:xfrm>
            <a:off x="3991770" y="616225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30,04</a:t>
            </a:r>
            <a:endParaRPr sz="1400" b="0" i="0" u="none" strike="noStrike" cap="none">
              <a:solidFill>
                <a:srgbClr val="000000"/>
              </a:solidFill>
              <a:latin typeface="Candara"/>
              <a:ea typeface="Candara"/>
              <a:cs typeface="Candara"/>
              <a:sym typeface="Candara"/>
            </a:endParaRPr>
          </a:p>
        </p:txBody>
      </p:sp>
      <p:sp>
        <p:nvSpPr>
          <p:cNvPr id="471" name="Google Shape;471;g3ce9351f72f_0_385"/>
          <p:cNvSpPr txBox="1"/>
          <p:nvPr/>
        </p:nvSpPr>
        <p:spPr>
          <a:xfrm>
            <a:off x="5883919" y="614845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57,64</a:t>
            </a:r>
            <a:endParaRPr sz="1400" b="0" i="0" u="none" strike="noStrike" cap="none">
              <a:solidFill>
                <a:srgbClr val="000000"/>
              </a:solidFill>
              <a:latin typeface="Candara"/>
              <a:ea typeface="Candara"/>
              <a:cs typeface="Candara"/>
              <a:sym typeface="Candara"/>
            </a:endParaRPr>
          </a:p>
        </p:txBody>
      </p:sp>
      <p:sp>
        <p:nvSpPr>
          <p:cNvPr id="472" name="Google Shape;472;g3ce9351f72f_0_385"/>
          <p:cNvSpPr txBox="1"/>
          <p:nvPr/>
        </p:nvSpPr>
        <p:spPr>
          <a:xfrm>
            <a:off x="7799852" y="616750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100</a:t>
            </a:r>
            <a:endParaRPr sz="1400" b="0" i="0" u="none" strike="noStrike" cap="none">
              <a:solidFill>
                <a:schemeClr val="dk1"/>
              </a:solidFill>
              <a:highlight>
                <a:schemeClr val="lt1"/>
              </a:highlight>
              <a:latin typeface="Candara"/>
              <a:ea typeface="Candara"/>
              <a:cs typeface="Candara"/>
              <a:sym typeface="Candara"/>
            </a:endParaRPr>
          </a:p>
        </p:txBody>
      </p:sp>
      <p:sp>
        <p:nvSpPr>
          <p:cNvPr id="473" name="Google Shape;473;g3ce9351f72f_0_385"/>
          <p:cNvSpPr txBox="1"/>
          <p:nvPr/>
        </p:nvSpPr>
        <p:spPr>
          <a:xfrm>
            <a:off x="8777602" y="618655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100</a:t>
            </a:r>
            <a:endParaRPr>
              <a:solidFill>
                <a:schemeClr val="dk1"/>
              </a:solidFill>
              <a:highlight>
                <a:schemeClr val="lt1"/>
              </a:highlight>
              <a:latin typeface="Candara"/>
              <a:ea typeface="Candara"/>
              <a:cs typeface="Candara"/>
              <a:sym typeface="Candara"/>
            </a:endParaRPr>
          </a:p>
        </p:txBody>
      </p:sp>
      <p:sp>
        <p:nvSpPr>
          <p:cNvPr id="474" name="Google Shape;474;g3ce9351f72f_0_385"/>
          <p:cNvSpPr txBox="1"/>
          <p:nvPr/>
        </p:nvSpPr>
        <p:spPr>
          <a:xfrm>
            <a:off x="9755352" y="613484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100</a:t>
            </a:r>
            <a:endParaRPr sz="1400" b="0" i="0" u="none" strike="noStrike" cap="none">
              <a:solidFill>
                <a:schemeClr val="dk1"/>
              </a:solidFill>
              <a:latin typeface="Candara"/>
              <a:ea typeface="Candara"/>
              <a:cs typeface="Candara"/>
              <a:sym typeface="Candara"/>
            </a:endParaRPr>
          </a:p>
        </p:txBody>
      </p:sp>
      <p:sp>
        <p:nvSpPr>
          <p:cNvPr id="475" name="Google Shape;475;g3ce9351f72f_0_385"/>
          <p:cNvSpPr txBox="1"/>
          <p:nvPr/>
        </p:nvSpPr>
        <p:spPr>
          <a:xfrm>
            <a:off x="236058" y="605620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 en</a:t>
            </a:r>
            <a:r>
              <a:rPr lang="en-US" sz="1200">
                <a:solidFill>
                  <a:schemeClr val="dk1"/>
                </a:solidFill>
                <a:latin typeface="Candara"/>
                <a:ea typeface="Candara"/>
                <a:cs typeface="Candara"/>
                <a:sym typeface="Candara"/>
              </a:rPr>
              <a:t> Reservas </a:t>
            </a:r>
            <a:r>
              <a:rPr lang="en-US" sz="1200">
                <a:solidFill>
                  <a:srgbClr val="3B4E1F"/>
                </a:solidFill>
                <a:latin typeface="Candara"/>
                <a:ea typeface="Candara"/>
                <a:cs typeface="Candara"/>
                <a:sym typeface="Candara"/>
              </a:rPr>
              <a:t>Distritales</a:t>
            </a:r>
            <a:r>
              <a:rPr lang="en-US" sz="1200">
                <a:solidFill>
                  <a:schemeClr val="dk1"/>
                </a:solidFill>
                <a:latin typeface="Candara"/>
                <a:ea typeface="Candara"/>
                <a:cs typeface="Candara"/>
                <a:sym typeface="Candara"/>
              </a:rPr>
              <a:t> de Humedal</a:t>
            </a:r>
            <a:endParaRPr sz="1200" i="0" u="none" strike="noStrike" cap="none">
              <a:solidFill>
                <a:schemeClr val="dk1"/>
              </a:solidFill>
              <a:latin typeface="Candara"/>
              <a:ea typeface="Candara"/>
              <a:cs typeface="Candara"/>
              <a:sym typeface="Candara"/>
            </a:endParaRPr>
          </a:p>
        </p:txBody>
      </p:sp>
      <p:sp>
        <p:nvSpPr>
          <p:cNvPr id="476" name="Google Shape;476;g3ce9351f72f_0_385"/>
          <p:cNvSpPr txBox="1"/>
          <p:nvPr/>
        </p:nvSpPr>
        <p:spPr>
          <a:xfrm>
            <a:off x="4947895" y="61484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30,04</a:t>
            </a:r>
            <a:endParaRPr sz="1400" b="1" i="0" u="none" strike="noStrike" cap="none">
              <a:solidFill>
                <a:srgbClr val="000000"/>
              </a:solidFill>
              <a:latin typeface="Candara"/>
              <a:ea typeface="Candara"/>
              <a:cs typeface="Candara"/>
              <a:sym typeface="Candara"/>
            </a:endParaRPr>
          </a:p>
        </p:txBody>
      </p:sp>
      <p:sp>
        <p:nvSpPr>
          <p:cNvPr id="477" name="Google Shape;477;g3ce9351f72f_0_385"/>
          <p:cNvSpPr txBox="1"/>
          <p:nvPr/>
        </p:nvSpPr>
        <p:spPr>
          <a:xfrm>
            <a:off x="6852895" y="61484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57,64</a:t>
            </a:r>
            <a:endParaRPr sz="1600" b="1">
              <a:solidFill>
                <a:srgbClr val="3B4E1F"/>
              </a:solidFill>
              <a:latin typeface="Candara"/>
              <a:ea typeface="Candara"/>
              <a:cs typeface="Candara"/>
              <a:sym typeface="Candara"/>
            </a:endParaRPr>
          </a:p>
        </p:txBody>
      </p:sp>
      <p:sp>
        <p:nvSpPr>
          <p:cNvPr id="478" name="Google Shape;478;g3ce9351f72f_0_385"/>
          <p:cNvSpPr txBox="1"/>
          <p:nvPr/>
        </p:nvSpPr>
        <p:spPr>
          <a:xfrm>
            <a:off x="11149495" y="61484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87,68</a:t>
            </a:r>
            <a:endParaRPr sz="1600" b="1">
              <a:solidFill>
                <a:srgbClr val="3B4E1F"/>
              </a:solidFill>
              <a:latin typeface="Candara"/>
              <a:ea typeface="Candara"/>
              <a:cs typeface="Candara"/>
              <a:sym typeface="Candar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3ce9351f72f_0_564"/>
          <p:cNvSpPr txBox="1"/>
          <p:nvPr/>
        </p:nvSpPr>
        <p:spPr>
          <a:xfrm>
            <a:off x="504825" y="1798175"/>
            <a:ext cx="32934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484" name="Google Shape;484;g3ce9351f72f_0_564"/>
          <p:cNvSpPr txBox="1"/>
          <p:nvPr/>
        </p:nvSpPr>
        <p:spPr>
          <a:xfrm>
            <a:off x="325475" y="966350"/>
            <a:ext cx="11458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Restauración ecológica de 2.145 hectáreas en Cerros Orientales y áreas de importancia ambiental.</a:t>
            </a:r>
            <a:endParaRPr sz="1800" b="1">
              <a:solidFill>
                <a:srgbClr val="009200"/>
              </a:solidFill>
              <a:latin typeface="Raleway"/>
              <a:ea typeface="Raleway"/>
              <a:cs typeface="Raleway"/>
              <a:sym typeface="Raleway"/>
            </a:endParaRPr>
          </a:p>
        </p:txBody>
      </p:sp>
      <p:sp>
        <p:nvSpPr>
          <p:cNvPr id="485" name="Google Shape;485;g3ce9351f72f_0_564"/>
          <p:cNvSpPr txBox="1"/>
          <p:nvPr/>
        </p:nvSpPr>
        <p:spPr>
          <a:xfrm>
            <a:off x="3982757"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486" name="Google Shape;486;g3ce9351f72f_0_564"/>
          <p:cNvSpPr txBox="1"/>
          <p:nvPr/>
        </p:nvSpPr>
        <p:spPr>
          <a:xfrm>
            <a:off x="5874907"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487" name="Google Shape;487;g3ce9351f72f_0_564"/>
          <p:cNvSpPr txBox="1"/>
          <p:nvPr/>
        </p:nvSpPr>
        <p:spPr>
          <a:xfrm>
            <a:off x="7790839"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488" name="Google Shape;488;g3ce9351f72f_0_564"/>
          <p:cNvSpPr txBox="1"/>
          <p:nvPr/>
        </p:nvSpPr>
        <p:spPr>
          <a:xfrm>
            <a:off x="8768589" y="179510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489" name="Google Shape;489;g3ce9351f72f_0_564"/>
          <p:cNvSpPr txBox="1"/>
          <p:nvPr/>
        </p:nvSpPr>
        <p:spPr>
          <a:xfrm>
            <a:off x="9746339" y="1795102"/>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490" name="Google Shape;490;g3ce9351f72f_0_564"/>
          <p:cNvSpPr txBox="1"/>
          <p:nvPr/>
        </p:nvSpPr>
        <p:spPr>
          <a:xfrm>
            <a:off x="4938882" y="179510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491" name="Google Shape;491;g3ce9351f72f_0_564"/>
          <p:cNvSpPr txBox="1"/>
          <p:nvPr/>
        </p:nvSpPr>
        <p:spPr>
          <a:xfrm>
            <a:off x="6843882" y="179510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492" name="Google Shape;492;g3ce9351f72f_0_564"/>
          <p:cNvSpPr txBox="1"/>
          <p:nvPr/>
        </p:nvSpPr>
        <p:spPr>
          <a:xfrm>
            <a:off x="11140482" y="1795100"/>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493" name="Google Shape;493;g3ce9351f72f_0_564"/>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Subdirección de Biodiversidad</a:t>
            </a:r>
            <a:endParaRPr sz="1006" b="0" i="0" u="none" strike="noStrike" cap="none">
              <a:solidFill>
                <a:srgbClr val="FFFFFF"/>
              </a:solidFill>
              <a:latin typeface="Arial"/>
              <a:ea typeface="Arial"/>
              <a:cs typeface="Arial"/>
              <a:sym typeface="Arial"/>
            </a:endParaRPr>
          </a:p>
        </p:txBody>
      </p:sp>
      <p:sp>
        <p:nvSpPr>
          <p:cNvPr id="494" name="Google Shape;494;g3ce9351f72f_0_564"/>
          <p:cNvSpPr txBox="1"/>
          <p:nvPr/>
        </p:nvSpPr>
        <p:spPr>
          <a:xfrm>
            <a:off x="337142" y="4922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495" name="Google Shape;495;g3ce9351f72f_0_564"/>
          <p:cNvGrpSpPr/>
          <p:nvPr/>
        </p:nvGrpSpPr>
        <p:grpSpPr>
          <a:xfrm>
            <a:off x="8590868" y="273587"/>
            <a:ext cx="413800" cy="416836"/>
            <a:chOff x="4096109" y="2260088"/>
            <a:chExt cx="682500" cy="698100"/>
          </a:xfrm>
        </p:grpSpPr>
        <p:sp>
          <p:nvSpPr>
            <p:cNvPr id="496" name="Google Shape;496;g3ce9351f72f_0_564"/>
            <p:cNvSpPr/>
            <p:nvPr/>
          </p:nvSpPr>
          <p:spPr>
            <a:xfrm>
              <a:off x="4096109" y="2260088"/>
              <a:ext cx="682500" cy="698100"/>
            </a:xfrm>
            <a:prstGeom prst="ellipse">
              <a:avLst/>
            </a:prstGeom>
            <a:solidFill>
              <a:srgbClr val="C4721F"/>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497" name="Google Shape;497;g3ce9351f72f_0_564"/>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498" name="Google Shape;498;g3ce9351f72f_0_564"/>
          <p:cNvGrpSpPr/>
          <p:nvPr/>
        </p:nvGrpSpPr>
        <p:grpSpPr>
          <a:xfrm>
            <a:off x="8100019" y="259342"/>
            <a:ext cx="413763" cy="405734"/>
            <a:chOff x="1253233" y="892444"/>
            <a:chExt cx="613800" cy="635748"/>
          </a:xfrm>
        </p:grpSpPr>
        <p:sp>
          <p:nvSpPr>
            <p:cNvPr id="499" name="Google Shape;499;g3ce9351f72f_0_564"/>
            <p:cNvSpPr/>
            <p:nvPr/>
          </p:nvSpPr>
          <p:spPr>
            <a:xfrm>
              <a:off x="1253233" y="892444"/>
              <a:ext cx="613800" cy="627900"/>
            </a:xfrm>
            <a:prstGeom prst="ellipse">
              <a:avLst/>
            </a:prstGeom>
            <a:solidFill>
              <a:srgbClr val="8DBC22"/>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500" name="Google Shape;500;g3ce9351f72f_0_564" title="robin_1230953 (2).png"/>
            <p:cNvPicPr preferRelativeResize="0"/>
            <p:nvPr/>
          </p:nvPicPr>
          <p:blipFill rotWithShape="1">
            <a:blip r:embed="rId4">
              <a:alphaModFix/>
            </a:blip>
            <a:srcRect/>
            <a:stretch/>
          </p:blipFill>
          <p:spPr>
            <a:xfrm>
              <a:off x="1286292" y="1004992"/>
              <a:ext cx="523150" cy="523200"/>
            </a:xfrm>
            <a:prstGeom prst="rect">
              <a:avLst/>
            </a:prstGeom>
            <a:noFill/>
            <a:ln>
              <a:noFill/>
            </a:ln>
          </p:spPr>
        </p:pic>
      </p:grpSp>
      <p:sp>
        <p:nvSpPr>
          <p:cNvPr id="501" name="Google Shape;501;g3ce9351f72f_0_564"/>
          <p:cNvSpPr txBox="1"/>
          <p:nvPr/>
        </p:nvSpPr>
        <p:spPr>
          <a:xfrm>
            <a:off x="347300" y="2299850"/>
            <a:ext cx="1592700" cy="415500"/>
          </a:xfrm>
          <a:prstGeom prst="rect">
            <a:avLst/>
          </a:prstGeom>
          <a:solidFill>
            <a:schemeClr val="accen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1">
                <a:solidFill>
                  <a:srgbClr val="3B4E1F"/>
                </a:solidFill>
                <a:latin typeface="Candara"/>
                <a:ea typeface="Candara"/>
                <a:cs typeface="Candara"/>
                <a:sym typeface="Candara"/>
              </a:rPr>
              <a:t>Mantenimiento</a:t>
            </a:r>
            <a:endParaRPr sz="1500" b="1" i="0" strike="noStrike" cap="none">
              <a:solidFill>
                <a:srgbClr val="000000"/>
              </a:solidFill>
              <a:latin typeface="Candara"/>
              <a:ea typeface="Candara"/>
              <a:cs typeface="Candara"/>
              <a:sym typeface="Candara"/>
            </a:endParaRPr>
          </a:p>
        </p:txBody>
      </p:sp>
      <p:sp>
        <p:nvSpPr>
          <p:cNvPr id="502" name="Google Shape;502;g3ce9351f72f_0_564"/>
          <p:cNvSpPr txBox="1"/>
          <p:nvPr/>
        </p:nvSpPr>
        <p:spPr>
          <a:xfrm>
            <a:off x="3994795" y="289197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169,62</a:t>
            </a:r>
            <a:endParaRPr sz="1400" b="0" i="0" u="none" strike="noStrike" cap="none">
              <a:solidFill>
                <a:srgbClr val="000000"/>
              </a:solidFill>
              <a:latin typeface="Candara"/>
              <a:ea typeface="Candara"/>
              <a:cs typeface="Candara"/>
              <a:sym typeface="Candara"/>
            </a:endParaRPr>
          </a:p>
        </p:txBody>
      </p:sp>
      <p:sp>
        <p:nvSpPr>
          <p:cNvPr id="503" name="Google Shape;503;g3ce9351f72f_0_564"/>
          <p:cNvSpPr txBox="1"/>
          <p:nvPr/>
        </p:nvSpPr>
        <p:spPr>
          <a:xfrm>
            <a:off x="5886944" y="28781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27,76</a:t>
            </a:r>
            <a:endParaRPr sz="1400" b="0" i="0" u="none" strike="noStrike" cap="none">
              <a:solidFill>
                <a:srgbClr val="000000"/>
              </a:solidFill>
              <a:latin typeface="Candara"/>
              <a:ea typeface="Candara"/>
              <a:cs typeface="Candara"/>
              <a:sym typeface="Candara"/>
            </a:endParaRPr>
          </a:p>
        </p:txBody>
      </p:sp>
      <p:sp>
        <p:nvSpPr>
          <p:cNvPr id="504" name="Google Shape;504;g3ce9351f72f_0_564"/>
          <p:cNvSpPr txBox="1"/>
          <p:nvPr/>
        </p:nvSpPr>
        <p:spPr>
          <a:xfrm>
            <a:off x="7802877" y="28781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140,36</a:t>
            </a:r>
            <a:endParaRPr sz="1400" b="0" i="0" u="none" strike="noStrike" cap="none">
              <a:solidFill>
                <a:srgbClr val="000000"/>
              </a:solidFill>
              <a:latin typeface="Candara"/>
              <a:ea typeface="Candara"/>
              <a:cs typeface="Candara"/>
              <a:sym typeface="Candara"/>
            </a:endParaRPr>
          </a:p>
        </p:txBody>
      </p:sp>
      <p:sp>
        <p:nvSpPr>
          <p:cNvPr id="505" name="Google Shape;505;g3ce9351f72f_0_564"/>
          <p:cNvSpPr txBox="1"/>
          <p:nvPr/>
        </p:nvSpPr>
        <p:spPr>
          <a:xfrm>
            <a:off x="8780627" y="28781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140,36</a:t>
            </a:r>
            <a:endParaRPr sz="1400" b="0" i="0" u="none" strike="noStrike" cap="none">
              <a:solidFill>
                <a:srgbClr val="000000"/>
              </a:solidFill>
              <a:latin typeface="Candara"/>
              <a:ea typeface="Candara"/>
              <a:cs typeface="Candara"/>
              <a:sym typeface="Candara"/>
            </a:endParaRPr>
          </a:p>
        </p:txBody>
      </p:sp>
      <p:sp>
        <p:nvSpPr>
          <p:cNvPr id="506" name="Google Shape;506;g3ce9351f72f_0_564"/>
          <p:cNvSpPr txBox="1"/>
          <p:nvPr/>
        </p:nvSpPr>
        <p:spPr>
          <a:xfrm>
            <a:off x="9758377" y="287817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169,62</a:t>
            </a:r>
            <a:endParaRPr sz="1400" b="0" i="0" u="none" strike="noStrike" cap="none">
              <a:solidFill>
                <a:schemeClr val="dk1"/>
              </a:solidFill>
              <a:latin typeface="Candara"/>
              <a:ea typeface="Candara"/>
              <a:cs typeface="Candara"/>
              <a:sym typeface="Candara"/>
            </a:endParaRPr>
          </a:p>
        </p:txBody>
      </p:sp>
      <p:sp>
        <p:nvSpPr>
          <p:cNvPr id="507" name="Google Shape;507;g3ce9351f72f_0_564"/>
          <p:cNvSpPr txBox="1"/>
          <p:nvPr/>
        </p:nvSpPr>
        <p:spPr>
          <a:xfrm>
            <a:off x="239083" y="2785926"/>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 en</a:t>
            </a:r>
            <a:r>
              <a:rPr lang="en-US" sz="1200">
                <a:solidFill>
                  <a:schemeClr val="dk1"/>
                </a:solidFill>
                <a:latin typeface="Candara"/>
                <a:ea typeface="Candara"/>
                <a:cs typeface="Candara"/>
                <a:sym typeface="Candara"/>
              </a:rPr>
              <a:t> Parques Distritales Ecológicos de Montaña</a:t>
            </a:r>
            <a:endParaRPr sz="1200" i="0" u="none" strike="noStrike" cap="none">
              <a:solidFill>
                <a:schemeClr val="dk1"/>
              </a:solidFill>
              <a:latin typeface="Candara"/>
              <a:ea typeface="Candara"/>
              <a:cs typeface="Candara"/>
              <a:sym typeface="Candara"/>
            </a:endParaRPr>
          </a:p>
        </p:txBody>
      </p:sp>
      <p:sp>
        <p:nvSpPr>
          <p:cNvPr id="508" name="Google Shape;508;g3ce9351f72f_0_564"/>
          <p:cNvSpPr txBox="1"/>
          <p:nvPr/>
        </p:nvSpPr>
        <p:spPr>
          <a:xfrm>
            <a:off x="4950920" y="28781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169,62</a:t>
            </a:r>
            <a:endParaRPr sz="1400" b="1" i="0" u="none" strike="noStrike" cap="none">
              <a:solidFill>
                <a:srgbClr val="000000"/>
              </a:solidFill>
              <a:latin typeface="Candara"/>
              <a:ea typeface="Candara"/>
              <a:cs typeface="Candara"/>
              <a:sym typeface="Candara"/>
            </a:endParaRPr>
          </a:p>
        </p:txBody>
      </p:sp>
      <p:sp>
        <p:nvSpPr>
          <p:cNvPr id="509" name="Google Shape;509;g3ce9351f72f_0_564"/>
          <p:cNvSpPr txBox="1"/>
          <p:nvPr/>
        </p:nvSpPr>
        <p:spPr>
          <a:xfrm>
            <a:off x="6855920" y="28781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27,76</a:t>
            </a:r>
            <a:endParaRPr sz="1600" b="1">
              <a:solidFill>
                <a:srgbClr val="3B4E1F"/>
              </a:solidFill>
              <a:latin typeface="Candara"/>
              <a:ea typeface="Candara"/>
              <a:cs typeface="Candara"/>
              <a:sym typeface="Candara"/>
            </a:endParaRPr>
          </a:p>
        </p:txBody>
      </p:sp>
      <p:sp>
        <p:nvSpPr>
          <p:cNvPr id="510" name="Google Shape;510;g3ce9351f72f_0_564"/>
          <p:cNvSpPr txBox="1"/>
          <p:nvPr/>
        </p:nvSpPr>
        <p:spPr>
          <a:xfrm>
            <a:off x="11152520" y="28781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197,38</a:t>
            </a:r>
            <a:endParaRPr sz="1400" b="1" i="0" u="none" strike="noStrike" cap="none">
              <a:solidFill>
                <a:srgbClr val="000000"/>
              </a:solidFill>
              <a:latin typeface="Candara"/>
              <a:ea typeface="Candara"/>
              <a:cs typeface="Candara"/>
              <a:sym typeface="Candara"/>
            </a:endParaRPr>
          </a:p>
        </p:txBody>
      </p:sp>
      <p:sp>
        <p:nvSpPr>
          <p:cNvPr id="511" name="Google Shape;511;g3ce9351f72f_0_564"/>
          <p:cNvSpPr txBox="1"/>
          <p:nvPr/>
        </p:nvSpPr>
        <p:spPr>
          <a:xfrm>
            <a:off x="3994795" y="350157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12,82</a:t>
            </a:r>
            <a:endParaRPr sz="1400" b="0" i="0" u="none" strike="noStrike" cap="none">
              <a:solidFill>
                <a:srgbClr val="000000"/>
              </a:solidFill>
              <a:latin typeface="Candara"/>
              <a:ea typeface="Candara"/>
              <a:cs typeface="Candara"/>
              <a:sym typeface="Candara"/>
            </a:endParaRPr>
          </a:p>
        </p:txBody>
      </p:sp>
      <p:sp>
        <p:nvSpPr>
          <p:cNvPr id="512" name="Google Shape;512;g3ce9351f72f_0_564"/>
          <p:cNvSpPr txBox="1"/>
          <p:nvPr/>
        </p:nvSpPr>
        <p:spPr>
          <a:xfrm>
            <a:off x="5886944" y="34877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0,39</a:t>
            </a:r>
            <a:endParaRPr sz="1400" b="0" i="0" u="none" strike="noStrike" cap="none">
              <a:solidFill>
                <a:srgbClr val="000000"/>
              </a:solidFill>
              <a:latin typeface="Candara"/>
              <a:ea typeface="Candara"/>
              <a:cs typeface="Candara"/>
              <a:sym typeface="Candara"/>
            </a:endParaRPr>
          </a:p>
        </p:txBody>
      </p:sp>
      <p:sp>
        <p:nvSpPr>
          <p:cNvPr id="513" name="Google Shape;513;g3ce9351f72f_0_564"/>
          <p:cNvSpPr txBox="1"/>
          <p:nvPr/>
        </p:nvSpPr>
        <p:spPr>
          <a:xfrm>
            <a:off x="7802877" y="34877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sz="1400" b="0" i="0" u="none" strike="noStrike" cap="none">
              <a:solidFill>
                <a:srgbClr val="000000"/>
              </a:solidFill>
              <a:latin typeface="Candara"/>
              <a:ea typeface="Candara"/>
              <a:cs typeface="Candara"/>
              <a:sym typeface="Candara"/>
            </a:endParaRPr>
          </a:p>
        </p:txBody>
      </p:sp>
      <p:sp>
        <p:nvSpPr>
          <p:cNvPr id="514" name="Google Shape;514;g3ce9351f72f_0_564"/>
          <p:cNvSpPr txBox="1"/>
          <p:nvPr/>
        </p:nvSpPr>
        <p:spPr>
          <a:xfrm>
            <a:off x="8780627" y="34877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sz="1400" b="0" i="0" u="none" strike="noStrike" cap="none">
              <a:solidFill>
                <a:srgbClr val="000000"/>
              </a:solidFill>
              <a:latin typeface="Candara"/>
              <a:ea typeface="Candara"/>
              <a:cs typeface="Candara"/>
              <a:sym typeface="Candara"/>
            </a:endParaRPr>
          </a:p>
        </p:txBody>
      </p:sp>
      <p:sp>
        <p:nvSpPr>
          <p:cNvPr id="515" name="Google Shape;515;g3ce9351f72f_0_564"/>
          <p:cNvSpPr txBox="1"/>
          <p:nvPr/>
        </p:nvSpPr>
        <p:spPr>
          <a:xfrm>
            <a:off x="9758377" y="348777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12,82</a:t>
            </a:r>
            <a:endParaRPr sz="1400" b="0" i="0" u="none" strike="noStrike" cap="none">
              <a:solidFill>
                <a:schemeClr val="dk1"/>
              </a:solidFill>
              <a:latin typeface="Candara"/>
              <a:ea typeface="Candara"/>
              <a:cs typeface="Candara"/>
              <a:sym typeface="Candara"/>
            </a:endParaRPr>
          </a:p>
        </p:txBody>
      </p:sp>
      <p:sp>
        <p:nvSpPr>
          <p:cNvPr id="516" name="Google Shape;516;g3ce9351f72f_0_564"/>
          <p:cNvSpPr txBox="1"/>
          <p:nvPr/>
        </p:nvSpPr>
        <p:spPr>
          <a:xfrm>
            <a:off x="239083" y="3395526"/>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 en</a:t>
            </a:r>
            <a:r>
              <a:rPr lang="en-US" sz="1200">
                <a:solidFill>
                  <a:schemeClr val="dk1"/>
                </a:solidFill>
                <a:latin typeface="Candara"/>
                <a:ea typeface="Candara"/>
                <a:cs typeface="Candara"/>
                <a:sym typeface="Candara"/>
              </a:rPr>
              <a:t> la Reserva Forestal Thomas van der Hammen</a:t>
            </a:r>
            <a:endParaRPr sz="1200" i="0" u="none" strike="noStrike" cap="none">
              <a:solidFill>
                <a:schemeClr val="dk1"/>
              </a:solidFill>
              <a:latin typeface="Candara"/>
              <a:ea typeface="Candara"/>
              <a:cs typeface="Candara"/>
              <a:sym typeface="Candara"/>
            </a:endParaRPr>
          </a:p>
        </p:txBody>
      </p:sp>
      <p:sp>
        <p:nvSpPr>
          <p:cNvPr id="517" name="Google Shape;517;g3ce9351f72f_0_564"/>
          <p:cNvSpPr txBox="1"/>
          <p:nvPr/>
        </p:nvSpPr>
        <p:spPr>
          <a:xfrm>
            <a:off x="4950920" y="34877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12,82</a:t>
            </a:r>
            <a:endParaRPr sz="1400" b="1" i="0" u="none" strike="noStrike" cap="none">
              <a:solidFill>
                <a:srgbClr val="000000"/>
              </a:solidFill>
              <a:latin typeface="Candara"/>
              <a:ea typeface="Candara"/>
              <a:cs typeface="Candara"/>
              <a:sym typeface="Candara"/>
            </a:endParaRPr>
          </a:p>
        </p:txBody>
      </p:sp>
      <p:sp>
        <p:nvSpPr>
          <p:cNvPr id="518" name="Google Shape;518;g3ce9351f72f_0_564"/>
          <p:cNvSpPr txBox="1"/>
          <p:nvPr/>
        </p:nvSpPr>
        <p:spPr>
          <a:xfrm>
            <a:off x="6855920" y="34877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0,39</a:t>
            </a:r>
            <a:endParaRPr sz="1400" b="1" i="0" u="none" strike="noStrike" cap="none">
              <a:solidFill>
                <a:srgbClr val="000000"/>
              </a:solidFill>
              <a:latin typeface="Candara"/>
              <a:ea typeface="Candara"/>
              <a:cs typeface="Candara"/>
              <a:sym typeface="Candara"/>
            </a:endParaRPr>
          </a:p>
        </p:txBody>
      </p:sp>
      <p:sp>
        <p:nvSpPr>
          <p:cNvPr id="519" name="Google Shape;519;g3ce9351f72f_0_564"/>
          <p:cNvSpPr txBox="1"/>
          <p:nvPr/>
        </p:nvSpPr>
        <p:spPr>
          <a:xfrm>
            <a:off x="11152520" y="348777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13,21</a:t>
            </a:r>
            <a:endParaRPr sz="1600" b="1">
              <a:solidFill>
                <a:srgbClr val="3B4E1F"/>
              </a:solidFill>
              <a:latin typeface="Candara"/>
              <a:ea typeface="Candara"/>
              <a:cs typeface="Candara"/>
              <a:sym typeface="Candara"/>
            </a:endParaRPr>
          </a:p>
        </p:txBody>
      </p:sp>
      <p:sp>
        <p:nvSpPr>
          <p:cNvPr id="520" name="Google Shape;520;g3ce9351f72f_0_564"/>
          <p:cNvSpPr txBox="1"/>
          <p:nvPr/>
        </p:nvSpPr>
        <p:spPr>
          <a:xfrm>
            <a:off x="4013845" y="404870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10,62</a:t>
            </a:r>
            <a:endParaRPr sz="1400" b="0" i="0" u="none" strike="noStrike" cap="none">
              <a:solidFill>
                <a:srgbClr val="000000"/>
              </a:solidFill>
              <a:latin typeface="Candara"/>
              <a:ea typeface="Candara"/>
              <a:cs typeface="Candara"/>
              <a:sym typeface="Candara"/>
            </a:endParaRPr>
          </a:p>
        </p:txBody>
      </p:sp>
      <p:sp>
        <p:nvSpPr>
          <p:cNvPr id="521" name="Google Shape;521;g3ce9351f72f_0_564"/>
          <p:cNvSpPr txBox="1"/>
          <p:nvPr/>
        </p:nvSpPr>
        <p:spPr>
          <a:xfrm>
            <a:off x="5905994" y="404870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0,74</a:t>
            </a:r>
            <a:endParaRPr sz="1400" b="0" i="0" u="none" strike="noStrike" cap="none">
              <a:solidFill>
                <a:srgbClr val="000000"/>
              </a:solidFill>
              <a:latin typeface="Candara"/>
              <a:ea typeface="Candara"/>
              <a:cs typeface="Candara"/>
              <a:sym typeface="Candara"/>
            </a:endParaRPr>
          </a:p>
        </p:txBody>
      </p:sp>
      <p:sp>
        <p:nvSpPr>
          <p:cNvPr id="522" name="Google Shape;522;g3ce9351f72f_0_564"/>
          <p:cNvSpPr txBox="1"/>
          <p:nvPr/>
        </p:nvSpPr>
        <p:spPr>
          <a:xfrm>
            <a:off x="7821927" y="404870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523" name="Google Shape;523;g3ce9351f72f_0_564"/>
          <p:cNvSpPr txBox="1"/>
          <p:nvPr/>
        </p:nvSpPr>
        <p:spPr>
          <a:xfrm>
            <a:off x="8799677" y="404870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524" name="Google Shape;524;g3ce9351f72f_0_564"/>
          <p:cNvSpPr txBox="1"/>
          <p:nvPr/>
        </p:nvSpPr>
        <p:spPr>
          <a:xfrm>
            <a:off x="9777427" y="404870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10,62</a:t>
            </a:r>
            <a:endParaRPr sz="1400" b="0" i="0" u="none" strike="noStrike" cap="none">
              <a:solidFill>
                <a:schemeClr val="dk1"/>
              </a:solidFill>
              <a:latin typeface="Candara"/>
              <a:ea typeface="Candara"/>
              <a:cs typeface="Candara"/>
              <a:sym typeface="Candara"/>
            </a:endParaRPr>
          </a:p>
        </p:txBody>
      </p:sp>
      <p:sp>
        <p:nvSpPr>
          <p:cNvPr id="525" name="Google Shape;525;g3ce9351f72f_0_564"/>
          <p:cNvSpPr txBox="1"/>
          <p:nvPr/>
        </p:nvSpPr>
        <p:spPr>
          <a:xfrm>
            <a:off x="258133" y="3894801"/>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 en</a:t>
            </a:r>
            <a:r>
              <a:rPr lang="en-US" sz="1200">
                <a:solidFill>
                  <a:schemeClr val="dk1"/>
                </a:solidFill>
                <a:latin typeface="Candara"/>
                <a:ea typeface="Candara"/>
                <a:cs typeface="Candara"/>
                <a:sym typeface="Candara"/>
              </a:rPr>
              <a:t> en la Reserva Forestal Protectora Productora de la Cuenca Alta del Río Bogotá</a:t>
            </a:r>
            <a:endParaRPr sz="1200" i="0" u="none" strike="noStrike" cap="none">
              <a:solidFill>
                <a:schemeClr val="dk1"/>
              </a:solidFill>
              <a:latin typeface="Candara"/>
              <a:ea typeface="Candara"/>
              <a:cs typeface="Candara"/>
              <a:sym typeface="Candara"/>
            </a:endParaRPr>
          </a:p>
        </p:txBody>
      </p:sp>
      <p:sp>
        <p:nvSpPr>
          <p:cNvPr id="526" name="Google Shape;526;g3ce9351f72f_0_564"/>
          <p:cNvSpPr txBox="1"/>
          <p:nvPr/>
        </p:nvSpPr>
        <p:spPr>
          <a:xfrm>
            <a:off x="4969970" y="404870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10,62</a:t>
            </a:r>
            <a:endParaRPr sz="1400" b="1" i="0" u="none" strike="noStrike" cap="none">
              <a:solidFill>
                <a:srgbClr val="000000"/>
              </a:solidFill>
              <a:latin typeface="Candara"/>
              <a:ea typeface="Candara"/>
              <a:cs typeface="Candara"/>
              <a:sym typeface="Candara"/>
            </a:endParaRPr>
          </a:p>
        </p:txBody>
      </p:sp>
      <p:sp>
        <p:nvSpPr>
          <p:cNvPr id="527" name="Google Shape;527;g3ce9351f72f_0_564"/>
          <p:cNvSpPr txBox="1"/>
          <p:nvPr/>
        </p:nvSpPr>
        <p:spPr>
          <a:xfrm>
            <a:off x="6874970" y="404870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0,74</a:t>
            </a:r>
            <a:endParaRPr sz="1600">
              <a:solidFill>
                <a:srgbClr val="3B4E1F"/>
              </a:solidFill>
              <a:latin typeface="Candara"/>
              <a:ea typeface="Candara"/>
              <a:cs typeface="Candara"/>
              <a:sym typeface="Candara"/>
            </a:endParaRPr>
          </a:p>
        </p:txBody>
      </p:sp>
      <p:sp>
        <p:nvSpPr>
          <p:cNvPr id="528" name="Google Shape;528;g3ce9351f72f_0_564"/>
          <p:cNvSpPr txBox="1"/>
          <p:nvPr/>
        </p:nvSpPr>
        <p:spPr>
          <a:xfrm>
            <a:off x="11171570" y="404870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11,36</a:t>
            </a:r>
            <a:endParaRPr sz="1600" b="1">
              <a:solidFill>
                <a:srgbClr val="3B4E1F"/>
              </a:solidFill>
              <a:latin typeface="Candara"/>
              <a:ea typeface="Candara"/>
              <a:cs typeface="Candara"/>
              <a:sym typeface="Candara"/>
            </a:endParaRPr>
          </a:p>
        </p:txBody>
      </p:sp>
      <p:sp>
        <p:nvSpPr>
          <p:cNvPr id="529" name="Google Shape;529;g3ce9351f72f_0_564"/>
          <p:cNvSpPr txBox="1"/>
          <p:nvPr/>
        </p:nvSpPr>
        <p:spPr>
          <a:xfrm>
            <a:off x="4009057" y="46683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97,06</a:t>
            </a:r>
            <a:endParaRPr sz="1400" b="0" i="0" u="none" strike="noStrike" cap="none">
              <a:solidFill>
                <a:srgbClr val="000000"/>
              </a:solidFill>
              <a:latin typeface="Candara"/>
              <a:ea typeface="Candara"/>
              <a:cs typeface="Candara"/>
              <a:sym typeface="Candara"/>
            </a:endParaRPr>
          </a:p>
        </p:txBody>
      </p:sp>
      <p:sp>
        <p:nvSpPr>
          <p:cNvPr id="530" name="Google Shape;530;g3ce9351f72f_0_564"/>
          <p:cNvSpPr txBox="1"/>
          <p:nvPr/>
        </p:nvSpPr>
        <p:spPr>
          <a:xfrm>
            <a:off x="5901207" y="46683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7,47</a:t>
            </a:r>
            <a:endParaRPr sz="1400" b="0" i="0" u="none" strike="noStrike" cap="none">
              <a:solidFill>
                <a:srgbClr val="000000"/>
              </a:solidFill>
              <a:latin typeface="Candara"/>
              <a:ea typeface="Candara"/>
              <a:cs typeface="Candara"/>
              <a:sym typeface="Candara"/>
            </a:endParaRPr>
          </a:p>
        </p:txBody>
      </p:sp>
      <p:sp>
        <p:nvSpPr>
          <p:cNvPr id="531" name="Google Shape;531;g3ce9351f72f_0_564"/>
          <p:cNvSpPr txBox="1"/>
          <p:nvPr/>
        </p:nvSpPr>
        <p:spPr>
          <a:xfrm>
            <a:off x="7817139" y="46683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532" name="Google Shape;532;g3ce9351f72f_0_564"/>
          <p:cNvSpPr txBox="1"/>
          <p:nvPr/>
        </p:nvSpPr>
        <p:spPr>
          <a:xfrm>
            <a:off x="8794889" y="46683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533" name="Google Shape;533;g3ce9351f72f_0_564"/>
          <p:cNvSpPr txBox="1"/>
          <p:nvPr/>
        </p:nvSpPr>
        <p:spPr>
          <a:xfrm>
            <a:off x="9772639" y="466835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97,06</a:t>
            </a:r>
            <a:endParaRPr sz="1400" b="0" i="0" u="none" strike="noStrike" cap="none">
              <a:solidFill>
                <a:schemeClr val="dk1"/>
              </a:solidFill>
              <a:latin typeface="Candara"/>
              <a:ea typeface="Candara"/>
              <a:cs typeface="Candara"/>
              <a:sym typeface="Candara"/>
            </a:endParaRPr>
          </a:p>
        </p:txBody>
      </p:sp>
      <p:sp>
        <p:nvSpPr>
          <p:cNvPr id="534" name="Google Shape;534;g3ce9351f72f_0_564"/>
          <p:cNvSpPr txBox="1"/>
          <p:nvPr/>
        </p:nvSpPr>
        <p:spPr>
          <a:xfrm>
            <a:off x="258133" y="460685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 </a:t>
            </a:r>
            <a:r>
              <a:rPr lang="en-US" sz="1200">
                <a:solidFill>
                  <a:schemeClr val="dk1"/>
                </a:solidFill>
                <a:latin typeface="Candara"/>
                <a:ea typeface="Candara"/>
                <a:cs typeface="Candara"/>
                <a:sym typeface="Candara"/>
              </a:rPr>
              <a:t>en otras áreas de importancia estratégica</a:t>
            </a:r>
            <a:endParaRPr sz="1200" i="0" u="none" strike="noStrike" cap="none">
              <a:solidFill>
                <a:schemeClr val="dk1"/>
              </a:solidFill>
              <a:latin typeface="Candara"/>
              <a:ea typeface="Candara"/>
              <a:cs typeface="Candara"/>
              <a:sym typeface="Candara"/>
            </a:endParaRPr>
          </a:p>
        </p:txBody>
      </p:sp>
      <p:sp>
        <p:nvSpPr>
          <p:cNvPr id="535" name="Google Shape;535;g3ce9351f72f_0_564"/>
          <p:cNvSpPr txBox="1"/>
          <p:nvPr/>
        </p:nvSpPr>
        <p:spPr>
          <a:xfrm>
            <a:off x="4965182" y="46683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97,06</a:t>
            </a:r>
            <a:endParaRPr sz="1400" b="1" i="0" u="none" strike="noStrike" cap="none">
              <a:solidFill>
                <a:srgbClr val="000000"/>
              </a:solidFill>
              <a:latin typeface="Candara"/>
              <a:ea typeface="Candara"/>
              <a:cs typeface="Candara"/>
              <a:sym typeface="Candara"/>
            </a:endParaRPr>
          </a:p>
        </p:txBody>
      </p:sp>
      <p:sp>
        <p:nvSpPr>
          <p:cNvPr id="536" name="Google Shape;536;g3ce9351f72f_0_564"/>
          <p:cNvSpPr txBox="1"/>
          <p:nvPr/>
        </p:nvSpPr>
        <p:spPr>
          <a:xfrm>
            <a:off x="6870182" y="46683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7,47</a:t>
            </a:r>
            <a:endParaRPr sz="1400" b="1" i="0" u="none" strike="noStrike" cap="none">
              <a:solidFill>
                <a:srgbClr val="000000"/>
              </a:solidFill>
              <a:latin typeface="Candara"/>
              <a:ea typeface="Candara"/>
              <a:cs typeface="Candara"/>
              <a:sym typeface="Candara"/>
            </a:endParaRPr>
          </a:p>
        </p:txBody>
      </p:sp>
      <p:sp>
        <p:nvSpPr>
          <p:cNvPr id="537" name="Google Shape;537;g3ce9351f72f_0_564"/>
          <p:cNvSpPr txBox="1"/>
          <p:nvPr/>
        </p:nvSpPr>
        <p:spPr>
          <a:xfrm>
            <a:off x="11166782" y="46683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104,53</a:t>
            </a:r>
            <a:endParaRPr sz="1400" b="1" i="0" u="none" strike="noStrike" cap="none">
              <a:solidFill>
                <a:srgbClr val="000000"/>
              </a:solidFill>
              <a:latin typeface="Candara"/>
              <a:ea typeface="Candara"/>
              <a:cs typeface="Candara"/>
              <a:sym typeface="Candar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g366399a5469_3_142"/>
          <p:cNvSpPr/>
          <p:nvPr/>
        </p:nvSpPr>
        <p:spPr>
          <a:xfrm>
            <a:off x="418875" y="2676425"/>
            <a:ext cx="11598000" cy="5541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43" name="Google Shape;543;g366399a5469_3_142"/>
          <p:cNvSpPr txBox="1"/>
          <p:nvPr/>
        </p:nvSpPr>
        <p:spPr>
          <a:xfrm>
            <a:off x="403900" y="1036275"/>
            <a:ext cx="114522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13.215,78 hectáreas de las áreas del Sistema Distrital de Áreas Protegidas incrementan su manejo efectivo.</a:t>
            </a:r>
            <a:endParaRPr sz="1800" b="1">
              <a:solidFill>
                <a:srgbClr val="009200"/>
              </a:solidFill>
              <a:latin typeface="Raleway"/>
              <a:ea typeface="Raleway"/>
              <a:cs typeface="Raleway"/>
              <a:sym typeface="Raleway"/>
            </a:endParaRPr>
          </a:p>
        </p:txBody>
      </p:sp>
      <p:sp>
        <p:nvSpPr>
          <p:cNvPr id="544" name="Google Shape;544;g366399a5469_3_142"/>
          <p:cNvSpPr txBox="1"/>
          <p:nvPr/>
        </p:nvSpPr>
        <p:spPr>
          <a:xfrm>
            <a:off x="3982757" y="211433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545" name="Google Shape;545;g366399a5469_3_142"/>
          <p:cNvSpPr txBox="1"/>
          <p:nvPr/>
        </p:nvSpPr>
        <p:spPr>
          <a:xfrm>
            <a:off x="5874907" y="211433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546" name="Google Shape;546;g366399a5469_3_142"/>
          <p:cNvSpPr txBox="1"/>
          <p:nvPr/>
        </p:nvSpPr>
        <p:spPr>
          <a:xfrm>
            <a:off x="7790839" y="211433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547" name="Google Shape;547;g366399a5469_3_142"/>
          <p:cNvSpPr txBox="1"/>
          <p:nvPr/>
        </p:nvSpPr>
        <p:spPr>
          <a:xfrm>
            <a:off x="8768589" y="211433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548" name="Google Shape;548;g366399a5469_3_142"/>
          <p:cNvSpPr txBox="1"/>
          <p:nvPr/>
        </p:nvSpPr>
        <p:spPr>
          <a:xfrm>
            <a:off x="9746339" y="209601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549" name="Google Shape;549;g366399a5469_3_142"/>
          <p:cNvSpPr txBox="1"/>
          <p:nvPr/>
        </p:nvSpPr>
        <p:spPr>
          <a:xfrm>
            <a:off x="3982757" y="27594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50" name="Google Shape;550;g366399a5469_3_142"/>
          <p:cNvSpPr txBox="1"/>
          <p:nvPr/>
        </p:nvSpPr>
        <p:spPr>
          <a:xfrm>
            <a:off x="5874907" y="27594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51" name="Google Shape;551;g366399a5469_3_142"/>
          <p:cNvSpPr txBox="1"/>
          <p:nvPr/>
        </p:nvSpPr>
        <p:spPr>
          <a:xfrm>
            <a:off x="7790839" y="275940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6.679,74</a:t>
            </a:r>
            <a:endParaRPr sz="1200" b="0" i="0" u="none" strike="noStrike" cap="none">
              <a:solidFill>
                <a:srgbClr val="000000"/>
              </a:solidFill>
              <a:latin typeface="Candara"/>
              <a:ea typeface="Candara"/>
              <a:cs typeface="Candara"/>
              <a:sym typeface="Candara"/>
            </a:endParaRPr>
          </a:p>
        </p:txBody>
      </p:sp>
      <p:sp>
        <p:nvSpPr>
          <p:cNvPr id="552" name="Google Shape;552;g366399a5469_3_142"/>
          <p:cNvSpPr txBox="1"/>
          <p:nvPr/>
        </p:nvSpPr>
        <p:spPr>
          <a:xfrm>
            <a:off x="8768589" y="275940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6.536,04</a:t>
            </a:r>
            <a:endParaRPr sz="1200" b="0" i="0" u="none" strike="noStrike" cap="none">
              <a:solidFill>
                <a:srgbClr val="000000"/>
              </a:solidFill>
              <a:latin typeface="Candara"/>
              <a:ea typeface="Candara"/>
              <a:cs typeface="Candara"/>
              <a:sym typeface="Candara"/>
            </a:endParaRPr>
          </a:p>
        </p:txBody>
      </p:sp>
      <p:sp>
        <p:nvSpPr>
          <p:cNvPr id="553" name="Google Shape;553;g366399a5469_3_142"/>
          <p:cNvSpPr txBox="1"/>
          <p:nvPr/>
        </p:nvSpPr>
        <p:spPr>
          <a:xfrm>
            <a:off x="9746339" y="275940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13.21</a:t>
            </a:r>
            <a:r>
              <a:rPr lang="en-US" sz="1600">
                <a:solidFill>
                  <a:srgbClr val="3B4E1F"/>
                </a:solidFill>
                <a:latin typeface="Candara"/>
                <a:ea typeface="Candara"/>
                <a:cs typeface="Candara"/>
                <a:sym typeface="Candara"/>
              </a:rPr>
              <a:t>5,78</a:t>
            </a:r>
            <a:endParaRPr sz="1600" b="0" i="0" u="none" strike="noStrike" cap="none">
              <a:solidFill>
                <a:srgbClr val="3B4E1F"/>
              </a:solidFill>
              <a:latin typeface="Candara"/>
              <a:ea typeface="Candara"/>
              <a:cs typeface="Candara"/>
              <a:sym typeface="Candara"/>
            </a:endParaRPr>
          </a:p>
        </p:txBody>
      </p:sp>
      <p:sp>
        <p:nvSpPr>
          <p:cNvPr id="554" name="Google Shape;554;g366399a5469_3_142"/>
          <p:cNvSpPr txBox="1"/>
          <p:nvPr/>
        </p:nvSpPr>
        <p:spPr>
          <a:xfrm>
            <a:off x="411525" y="2697909"/>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a:solidFill>
                  <a:schemeClr val="dk1"/>
                </a:solidFill>
                <a:latin typeface="Candara"/>
                <a:ea typeface="Candara"/>
                <a:cs typeface="Candara"/>
                <a:sym typeface="Candara"/>
              </a:rPr>
              <a:t>Número de hectáreas del sistema distrital de áreas protegidas con manejo efectivo</a:t>
            </a:r>
            <a:endParaRPr sz="1200" b="0" i="0" u="none" strike="noStrike" cap="none">
              <a:solidFill>
                <a:schemeClr val="dk1"/>
              </a:solidFill>
              <a:latin typeface="Candara"/>
              <a:ea typeface="Candara"/>
              <a:cs typeface="Candara"/>
              <a:sym typeface="Candara"/>
            </a:endParaRPr>
          </a:p>
        </p:txBody>
      </p:sp>
      <p:sp>
        <p:nvSpPr>
          <p:cNvPr id="555" name="Google Shape;555;g366399a5469_3_142"/>
          <p:cNvSpPr txBox="1"/>
          <p:nvPr/>
        </p:nvSpPr>
        <p:spPr>
          <a:xfrm>
            <a:off x="4938882" y="2114330"/>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556" name="Google Shape;556;g366399a5469_3_142"/>
          <p:cNvSpPr txBox="1"/>
          <p:nvPr/>
        </p:nvSpPr>
        <p:spPr>
          <a:xfrm>
            <a:off x="4938882" y="275940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57" name="Google Shape;557;g366399a5469_3_142"/>
          <p:cNvSpPr txBox="1"/>
          <p:nvPr/>
        </p:nvSpPr>
        <p:spPr>
          <a:xfrm>
            <a:off x="6843882" y="2114330"/>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558" name="Google Shape;558;g366399a5469_3_142"/>
          <p:cNvSpPr txBox="1"/>
          <p:nvPr/>
        </p:nvSpPr>
        <p:spPr>
          <a:xfrm>
            <a:off x="6843882" y="275940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59" name="Google Shape;559;g366399a5469_3_142"/>
          <p:cNvSpPr txBox="1"/>
          <p:nvPr/>
        </p:nvSpPr>
        <p:spPr>
          <a:xfrm>
            <a:off x="11140482" y="2096010"/>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560" name="Google Shape;560;g366399a5469_3_142"/>
          <p:cNvSpPr txBox="1"/>
          <p:nvPr/>
        </p:nvSpPr>
        <p:spPr>
          <a:xfrm>
            <a:off x="11140482" y="275940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61" name="Google Shape;561;g366399a5469_3_142"/>
          <p:cNvSpPr txBox="1"/>
          <p:nvPr/>
        </p:nvSpPr>
        <p:spPr>
          <a:xfrm>
            <a:off x="411600" y="2023075"/>
            <a:ext cx="32952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562" name="Google Shape;562;g366399a5469_3_142"/>
          <p:cNvSpPr txBox="1"/>
          <p:nvPr/>
        </p:nvSpPr>
        <p:spPr>
          <a:xfrm>
            <a:off x="190875" y="5723725"/>
            <a:ext cx="38109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Número de áreas protegidas con plan de manejo ajustado a los resultados de efectividad de manejo</a:t>
            </a:r>
            <a:endParaRPr sz="1200">
              <a:solidFill>
                <a:schemeClr val="dk1"/>
              </a:solidFill>
              <a:latin typeface="Candara"/>
              <a:ea typeface="Candara"/>
              <a:cs typeface="Candara"/>
              <a:sym typeface="Candara"/>
            </a:endParaRPr>
          </a:p>
        </p:txBody>
      </p:sp>
      <p:sp>
        <p:nvSpPr>
          <p:cNvPr id="563" name="Google Shape;563;g366399a5469_3_142"/>
          <p:cNvSpPr txBox="1"/>
          <p:nvPr/>
        </p:nvSpPr>
        <p:spPr>
          <a:xfrm>
            <a:off x="303525" y="3337722"/>
            <a:ext cx="36792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Número de áreas protegidas con fichas técnicas con elementos esenciales elaboradas</a:t>
            </a:r>
            <a:endParaRPr/>
          </a:p>
        </p:txBody>
      </p:sp>
      <p:sp>
        <p:nvSpPr>
          <p:cNvPr id="564" name="Google Shape;564;g366399a5469_3_142"/>
          <p:cNvSpPr txBox="1"/>
          <p:nvPr/>
        </p:nvSpPr>
        <p:spPr>
          <a:xfrm>
            <a:off x="275925" y="3971375"/>
            <a:ext cx="37068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Número de evaluaciones de efectividad del manejo adelantadas a nivel sistema</a:t>
            </a:r>
            <a:endParaRPr/>
          </a:p>
        </p:txBody>
      </p:sp>
      <p:sp>
        <p:nvSpPr>
          <p:cNvPr id="565" name="Google Shape;565;g366399a5469_3_142"/>
          <p:cNvSpPr txBox="1"/>
          <p:nvPr/>
        </p:nvSpPr>
        <p:spPr>
          <a:xfrm>
            <a:off x="3978770" y="57941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66" name="Google Shape;566;g366399a5469_3_142"/>
          <p:cNvSpPr txBox="1"/>
          <p:nvPr/>
        </p:nvSpPr>
        <p:spPr>
          <a:xfrm>
            <a:off x="5870920" y="57941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67" name="Google Shape;567;g366399a5469_3_142"/>
          <p:cNvSpPr txBox="1"/>
          <p:nvPr/>
        </p:nvSpPr>
        <p:spPr>
          <a:xfrm>
            <a:off x="7786852" y="57941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a:t>
            </a:r>
            <a:endParaRPr sz="1400" b="0" i="0" u="none" strike="noStrike" cap="none">
              <a:solidFill>
                <a:schemeClr val="dk1"/>
              </a:solidFill>
              <a:latin typeface="Candara"/>
              <a:ea typeface="Candara"/>
              <a:cs typeface="Candara"/>
              <a:sym typeface="Candara"/>
            </a:endParaRPr>
          </a:p>
        </p:txBody>
      </p:sp>
      <p:sp>
        <p:nvSpPr>
          <p:cNvPr id="568" name="Google Shape;568;g366399a5469_3_142"/>
          <p:cNvSpPr txBox="1"/>
          <p:nvPr/>
        </p:nvSpPr>
        <p:spPr>
          <a:xfrm>
            <a:off x="8764602" y="57941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15</a:t>
            </a:r>
            <a:endParaRPr sz="1400" b="0" i="0" u="none" strike="noStrike" cap="none">
              <a:solidFill>
                <a:schemeClr val="dk1"/>
              </a:solidFill>
              <a:latin typeface="Candara"/>
              <a:ea typeface="Candara"/>
              <a:cs typeface="Candara"/>
              <a:sym typeface="Candara"/>
            </a:endParaRPr>
          </a:p>
        </p:txBody>
      </p:sp>
      <p:sp>
        <p:nvSpPr>
          <p:cNvPr id="569" name="Google Shape;569;g366399a5469_3_142"/>
          <p:cNvSpPr txBox="1"/>
          <p:nvPr/>
        </p:nvSpPr>
        <p:spPr>
          <a:xfrm>
            <a:off x="9742352" y="579418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32</a:t>
            </a:r>
            <a:endParaRPr sz="1600" b="0" i="0" u="none" strike="noStrike" cap="none">
              <a:solidFill>
                <a:schemeClr val="dk1"/>
              </a:solidFill>
              <a:latin typeface="Candara"/>
              <a:ea typeface="Candara"/>
              <a:cs typeface="Candara"/>
              <a:sym typeface="Candara"/>
            </a:endParaRPr>
          </a:p>
        </p:txBody>
      </p:sp>
      <p:sp>
        <p:nvSpPr>
          <p:cNvPr id="570" name="Google Shape;570;g366399a5469_3_142"/>
          <p:cNvSpPr txBox="1"/>
          <p:nvPr/>
        </p:nvSpPr>
        <p:spPr>
          <a:xfrm>
            <a:off x="4934895" y="5794185"/>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71" name="Google Shape;571;g366399a5469_3_142"/>
          <p:cNvSpPr txBox="1"/>
          <p:nvPr/>
        </p:nvSpPr>
        <p:spPr>
          <a:xfrm>
            <a:off x="6839895" y="5794185"/>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72" name="Google Shape;572;g366399a5469_3_142"/>
          <p:cNvSpPr txBox="1"/>
          <p:nvPr/>
        </p:nvSpPr>
        <p:spPr>
          <a:xfrm>
            <a:off x="11136495" y="579418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73" name="Google Shape;573;g366399a5469_3_142"/>
          <p:cNvSpPr txBox="1"/>
          <p:nvPr/>
        </p:nvSpPr>
        <p:spPr>
          <a:xfrm>
            <a:off x="3982745" y="343568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74" name="Google Shape;574;g366399a5469_3_142"/>
          <p:cNvSpPr txBox="1"/>
          <p:nvPr/>
        </p:nvSpPr>
        <p:spPr>
          <a:xfrm>
            <a:off x="5874894" y="343568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sz="1400" b="0" i="0" u="none" strike="noStrike" cap="none">
              <a:solidFill>
                <a:srgbClr val="000000"/>
              </a:solidFill>
              <a:latin typeface="Candara"/>
              <a:ea typeface="Candara"/>
              <a:cs typeface="Candara"/>
              <a:sym typeface="Candara"/>
            </a:endParaRPr>
          </a:p>
        </p:txBody>
      </p:sp>
      <p:sp>
        <p:nvSpPr>
          <p:cNvPr id="575" name="Google Shape;575;g366399a5469_3_142"/>
          <p:cNvSpPr txBox="1"/>
          <p:nvPr/>
        </p:nvSpPr>
        <p:spPr>
          <a:xfrm>
            <a:off x="7790827" y="343568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76" name="Google Shape;576;g366399a5469_3_142"/>
          <p:cNvSpPr txBox="1"/>
          <p:nvPr/>
        </p:nvSpPr>
        <p:spPr>
          <a:xfrm>
            <a:off x="8768577" y="343568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77" name="Google Shape;577;g366399a5469_3_142"/>
          <p:cNvSpPr txBox="1"/>
          <p:nvPr/>
        </p:nvSpPr>
        <p:spPr>
          <a:xfrm>
            <a:off x="9746327" y="343568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sz="1600" b="0" i="0" u="none" strike="noStrike" cap="none">
              <a:solidFill>
                <a:srgbClr val="3B4E1F"/>
              </a:solidFill>
              <a:latin typeface="Candara"/>
              <a:ea typeface="Candara"/>
              <a:cs typeface="Candara"/>
              <a:sym typeface="Candara"/>
            </a:endParaRPr>
          </a:p>
        </p:txBody>
      </p:sp>
      <p:sp>
        <p:nvSpPr>
          <p:cNvPr id="578" name="Google Shape;578;g366399a5469_3_142"/>
          <p:cNvSpPr txBox="1"/>
          <p:nvPr/>
        </p:nvSpPr>
        <p:spPr>
          <a:xfrm>
            <a:off x="4938870" y="3435687"/>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79" name="Google Shape;579;g366399a5469_3_142"/>
          <p:cNvSpPr txBox="1"/>
          <p:nvPr/>
        </p:nvSpPr>
        <p:spPr>
          <a:xfrm>
            <a:off x="6843870" y="343568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32</a:t>
            </a:r>
            <a:endParaRPr sz="1600" b="1">
              <a:solidFill>
                <a:srgbClr val="3B4E1F"/>
              </a:solidFill>
              <a:latin typeface="Candara"/>
              <a:ea typeface="Candara"/>
              <a:cs typeface="Candara"/>
              <a:sym typeface="Candara"/>
            </a:endParaRPr>
          </a:p>
        </p:txBody>
      </p:sp>
      <p:sp>
        <p:nvSpPr>
          <p:cNvPr id="580" name="Google Shape;580;g366399a5469_3_142"/>
          <p:cNvSpPr txBox="1"/>
          <p:nvPr/>
        </p:nvSpPr>
        <p:spPr>
          <a:xfrm>
            <a:off x="11121420" y="343568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32</a:t>
            </a:r>
            <a:endParaRPr sz="1400" b="1" i="0" u="none" strike="noStrike" cap="none">
              <a:solidFill>
                <a:srgbClr val="000000"/>
              </a:solidFill>
              <a:latin typeface="Candara"/>
              <a:ea typeface="Candara"/>
              <a:cs typeface="Candara"/>
              <a:sym typeface="Candara"/>
            </a:endParaRPr>
          </a:p>
        </p:txBody>
      </p:sp>
      <p:sp>
        <p:nvSpPr>
          <p:cNvPr id="581" name="Google Shape;581;g366399a5469_3_142"/>
          <p:cNvSpPr txBox="1"/>
          <p:nvPr/>
        </p:nvSpPr>
        <p:spPr>
          <a:xfrm>
            <a:off x="3982745" y="40447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82" name="Google Shape;582;g366399a5469_3_142"/>
          <p:cNvSpPr txBox="1"/>
          <p:nvPr/>
        </p:nvSpPr>
        <p:spPr>
          <a:xfrm>
            <a:off x="5874894" y="40447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a:t>
            </a:r>
            <a:endParaRPr sz="1400" b="0" i="0" u="none" strike="noStrike" cap="none">
              <a:solidFill>
                <a:srgbClr val="000000"/>
              </a:solidFill>
              <a:latin typeface="Candara"/>
              <a:ea typeface="Candara"/>
              <a:cs typeface="Candara"/>
              <a:sym typeface="Candara"/>
            </a:endParaRPr>
          </a:p>
        </p:txBody>
      </p:sp>
      <p:sp>
        <p:nvSpPr>
          <p:cNvPr id="583" name="Google Shape;583;g366399a5469_3_142"/>
          <p:cNvSpPr txBox="1"/>
          <p:nvPr/>
        </p:nvSpPr>
        <p:spPr>
          <a:xfrm>
            <a:off x="7790827" y="40447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584" name="Google Shape;584;g366399a5469_3_142"/>
          <p:cNvSpPr txBox="1"/>
          <p:nvPr/>
        </p:nvSpPr>
        <p:spPr>
          <a:xfrm>
            <a:off x="8768577" y="40447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endParaRPr sz="1400" b="0" i="0" u="none" strike="noStrike" cap="none">
              <a:solidFill>
                <a:srgbClr val="000000"/>
              </a:solidFill>
              <a:latin typeface="Candara"/>
              <a:ea typeface="Candara"/>
              <a:cs typeface="Candara"/>
              <a:sym typeface="Candara"/>
            </a:endParaRPr>
          </a:p>
        </p:txBody>
      </p:sp>
      <p:sp>
        <p:nvSpPr>
          <p:cNvPr id="585" name="Google Shape;585;g366399a5469_3_142"/>
          <p:cNvSpPr txBox="1"/>
          <p:nvPr/>
        </p:nvSpPr>
        <p:spPr>
          <a:xfrm>
            <a:off x="9746327" y="404477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a:t>
            </a:r>
            <a:endParaRPr sz="1600" b="0" i="0" u="none" strike="noStrike" cap="none">
              <a:solidFill>
                <a:srgbClr val="3B4E1F"/>
              </a:solidFill>
              <a:latin typeface="Candara"/>
              <a:ea typeface="Candara"/>
              <a:cs typeface="Candara"/>
              <a:sym typeface="Candara"/>
            </a:endParaRPr>
          </a:p>
        </p:txBody>
      </p:sp>
      <p:sp>
        <p:nvSpPr>
          <p:cNvPr id="586" name="Google Shape;586;g366399a5469_3_142"/>
          <p:cNvSpPr txBox="1"/>
          <p:nvPr/>
        </p:nvSpPr>
        <p:spPr>
          <a:xfrm>
            <a:off x="4938870" y="4044778"/>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587" name="Google Shape;587;g366399a5469_3_142"/>
          <p:cNvSpPr txBox="1"/>
          <p:nvPr/>
        </p:nvSpPr>
        <p:spPr>
          <a:xfrm>
            <a:off x="6843870" y="404477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a:t>
            </a:r>
            <a:endParaRPr sz="1600" b="1">
              <a:solidFill>
                <a:srgbClr val="3B4E1F"/>
              </a:solidFill>
              <a:latin typeface="Candara"/>
              <a:ea typeface="Candara"/>
              <a:cs typeface="Candara"/>
              <a:sym typeface="Candara"/>
            </a:endParaRPr>
          </a:p>
        </p:txBody>
      </p:sp>
      <p:sp>
        <p:nvSpPr>
          <p:cNvPr id="588" name="Google Shape;588;g366399a5469_3_142"/>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Dirección de Áreas Protegidas</a:t>
            </a:r>
            <a:endParaRPr sz="1006" b="0" i="0" u="none" strike="noStrike" cap="none">
              <a:solidFill>
                <a:srgbClr val="FFFFFF"/>
              </a:solidFill>
              <a:latin typeface="Arial"/>
              <a:ea typeface="Arial"/>
              <a:cs typeface="Arial"/>
              <a:sym typeface="Arial"/>
            </a:endParaRPr>
          </a:p>
        </p:txBody>
      </p:sp>
      <p:sp>
        <p:nvSpPr>
          <p:cNvPr id="589" name="Google Shape;589;g366399a5469_3_142"/>
          <p:cNvSpPr txBox="1"/>
          <p:nvPr/>
        </p:nvSpPr>
        <p:spPr>
          <a:xfrm>
            <a:off x="337142" y="4922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590" name="Google Shape;590;g366399a5469_3_142"/>
          <p:cNvGrpSpPr/>
          <p:nvPr/>
        </p:nvGrpSpPr>
        <p:grpSpPr>
          <a:xfrm>
            <a:off x="8590868" y="273587"/>
            <a:ext cx="413800" cy="416836"/>
            <a:chOff x="4096109" y="2260088"/>
            <a:chExt cx="682500" cy="698100"/>
          </a:xfrm>
        </p:grpSpPr>
        <p:sp>
          <p:nvSpPr>
            <p:cNvPr id="591" name="Google Shape;591;g366399a5469_3_142"/>
            <p:cNvSpPr/>
            <p:nvPr/>
          </p:nvSpPr>
          <p:spPr>
            <a:xfrm>
              <a:off x="4096109" y="2260088"/>
              <a:ext cx="682500" cy="698100"/>
            </a:xfrm>
            <a:prstGeom prst="ellipse">
              <a:avLst/>
            </a:prstGeom>
            <a:solidFill>
              <a:srgbClr val="C4721F"/>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592" name="Google Shape;592;g366399a5469_3_142"/>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593" name="Google Shape;593;g366399a5469_3_142"/>
          <p:cNvGrpSpPr/>
          <p:nvPr/>
        </p:nvGrpSpPr>
        <p:grpSpPr>
          <a:xfrm>
            <a:off x="8100019" y="259342"/>
            <a:ext cx="413763" cy="405734"/>
            <a:chOff x="1253233" y="892444"/>
            <a:chExt cx="613800" cy="635748"/>
          </a:xfrm>
        </p:grpSpPr>
        <p:sp>
          <p:nvSpPr>
            <p:cNvPr id="594" name="Google Shape;594;g366399a5469_3_142"/>
            <p:cNvSpPr/>
            <p:nvPr/>
          </p:nvSpPr>
          <p:spPr>
            <a:xfrm>
              <a:off x="1253233" y="892444"/>
              <a:ext cx="613800" cy="627900"/>
            </a:xfrm>
            <a:prstGeom prst="ellipse">
              <a:avLst/>
            </a:prstGeom>
            <a:solidFill>
              <a:srgbClr val="8DBC22"/>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595" name="Google Shape;595;g366399a5469_3_142" title="robin_1230953 (2).png"/>
            <p:cNvPicPr preferRelativeResize="0"/>
            <p:nvPr/>
          </p:nvPicPr>
          <p:blipFill rotWithShape="1">
            <a:blip r:embed="rId4">
              <a:alphaModFix/>
            </a:blip>
            <a:srcRect/>
            <a:stretch/>
          </p:blipFill>
          <p:spPr>
            <a:xfrm>
              <a:off x="1286292" y="1004992"/>
              <a:ext cx="523150" cy="523200"/>
            </a:xfrm>
            <a:prstGeom prst="rect">
              <a:avLst/>
            </a:prstGeom>
            <a:noFill/>
            <a:ln>
              <a:noFill/>
            </a:ln>
          </p:spPr>
        </p:pic>
      </p:grpSp>
      <p:sp>
        <p:nvSpPr>
          <p:cNvPr id="596" name="Google Shape;596;g366399a5469_3_142"/>
          <p:cNvSpPr txBox="1"/>
          <p:nvPr/>
        </p:nvSpPr>
        <p:spPr>
          <a:xfrm>
            <a:off x="190875" y="5114125"/>
            <a:ext cx="38109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Número de áreas protegidas con plan de manejo formulado o  actualizado (adoptado por acto administrativo)</a:t>
            </a:r>
            <a:endParaRPr sz="1200">
              <a:solidFill>
                <a:schemeClr val="dk1"/>
              </a:solidFill>
              <a:latin typeface="Candara"/>
              <a:ea typeface="Candara"/>
              <a:cs typeface="Candara"/>
              <a:sym typeface="Candara"/>
            </a:endParaRPr>
          </a:p>
        </p:txBody>
      </p:sp>
      <p:sp>
        <p:nvSpPr>
          <p:cNvPr id="597" name="Google Shape;597;g366399a5469_3_142"/>
          <p:cNvSpPr txBox="1"/>
          <p:nvPr/>
        </p:nvSpPr>
        <p:spPr>
          <a:xfrm>
            <a:off x="3978770" y="52226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16</a:t>
            </a:r>
            <a:endParaRPr sz="1400" b="0" i="0" u="none" strike="noStrike" cap="none">
              <a:solidFill>
                <a:srgbClr val="000000"/>
              </a:solidFill>
              <a:latin typeface="Candara"/>
              <a:ea typeface="Candara"/>
              <a:cs typeface="Candara"/>
              <a:sym typeface="Candara"/>
            </a:endParaRPr>
          </a:p>
        </p:txBody>
      </p:sp>
      <p:sp>
        <p:nvSpPr>
          <p:cNvPr id="598" name="Google Shape;598;g366399a5469_3_142"/>
          <p:cNvSpPr txBox="1"/>
          <p:nvPr/>
        </p:nvSpPr>
        <p:spPr>
          <a:xfrm>
            <a:off x="5870920" y="52226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sz="1400" i="0" u="none" strike="noStrike" cap="none">
              <a:solidFill>
                <a:srgbClr val="000000"/>
              </a:solidFill>
              <a:latin typeface="Candara"/>
              <a:ea typeface="Candara"/>
              <a:cs typeface="Candara"/>
              <a:sym typeface="Candara"/>
            </a:endParaRPr>
          </a:p>
        </p:txBody>
      </p:sp>
      <p:sp>
        <p:nvSpPr>
          <p:cNvPr id="599" name="Google Shape;599;g366399a5469_3_142"/>
          <p:cNvSpPr txBox="1"/>
          <p:nvPr/>
        </p:nvSpPr>
        <p:spPr>
          <a:xfrm>
            <a:off x="7786852" y="52226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a:t>
            </a:r>
            <a:endParaRPr sz="1400" b="0" i="0" u="none" strike="noStrike" cap="none">
              <a:solidFill>
                <a:schemeClr val="dk1"/>
              </a:solidFill>
              <a:latin typeface="Candara"/>
              <a:ea typeface="Candara"/>
              <a:cs typeface="Candara"/>
              <a:sym typeface="Candara"/>
            </a:endParaRPr>
          </a:p>
        </p:txBody>
      </p:sp>
      <p:sp>
        <p:nvSpPr>
          <p:cNvPr id="600" name="Google Shape;600;g366399a5469_3_142"/>
          <p:cNvSpPr txBox="1"/>
          <p:nvPr/>
        </p:nvSpPr>
        <p:spPr>
          <a:xfrm>
            <a:off x="8764602" y="522268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a:t>
            </a:r>
            <a:endParaRPr sz="1400" b="0" i="0" u="none" strike="noStrike" cap="none">
              <a:solidFill>
                <a:schemeClr val="dk1"/>
              </a:solidFill>
              <a:latin typeface="Candara"/>
              <a:ea typeface="Candara"/>
              <a:cs typeface="Candara"/>
              <a:sym typeface="Candara"/>
            </a:endParaRPr>
          </a:p>
        </p:txBody>
      </p:sp>
      <p:sp>
        <p:nvSpPr>
          <p:cNvPr id="601" name="Google Shape;601;g366399a5469_3_142"/>
          <p:cNvSpPr txBox="1"/>
          <p:nvPr/>
        </p:nvSpPr>
        <p:spPr>
          <a:xfrm>
            <a:off x="9742352" y="522268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19</a:t>
            </a:r>
            <a:endParaRPr sz="1600" b="0" i="0" u="none" strike="noStrike" cap="none">
              <a:solidFill>
                <a:schemeClr val="dk1"/>
              </a:solidFill>
              <a:latin typeface="Candara"/>
              <a:ea typeface="Candara"/>
              <a:cs typeface="Candara"/>
              <a:sym typeface="Candara"/>
            </a:endParaRPr>
          </a:p>
        </p:txBody>
      </p:sp>
      <p:sp>
        <p:nvSpPr>
          <p:cNvPr id="602" name="Google Shape;602;g366399a5469_3_142"/>
          <p:cNvSpPr txBox="1"/>
          <p:nvPr/>
        </p:nvSpPr>
        <p:spPr>
          <a:xfrm>
            <a:off x="4934895" y="522268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16</a:t>
            </a:r>
            <a:endParaRPr sz="1600" b="1">
              <a:solidFill>
                <a:srgbClr val="3B4E1F"/>
              </a:solidFill>
              <a:latin typeface="Candara"/>
              <a:ea typeface="Candara"/>
              <a:cs typeface="Candara"/>
              <a:sym typeface="Candara"/>
            </a:endParaRPr>
          </a:p>
        </p:txBody>
      </p:sp>
      <p:sp>
        <p:nvSpPr>
          <p:cNvPr id="603" name="Google Shape;603;g366399a5469_3_142"/>
          <p:cNvSpPr txBox="1"/>
          <p:nvPr/>
        </p:nvSpPr>
        <p:spPr>
          <a:xfrm>
            <a:off x="6839895" y="522268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a:t>
            </a:r>
            <a:endParaRPr sz="1600" b="1">
              <a:solidFill>
                <a:srgbClr val="3B4E1F"/>
              </a:solidFill>
              <a:latin typeface="Candara"/>
              <a:ea typeface="Candara"/>
              <a:cs typeface="Candara"/>
              <a:sym typeface="Candara"/>
            </a:endParaRPr>
          </a:p>
        </p:txBody>
      </p:sp>
      <p:sp>
        <p:nvSpPr>
          <p:cNvPr id="604" name="Google Shape;604;g366399a5469_3_142"/>
          <p:cNvSpPr txBox="1"/>
          <p:nvPr/>
        </p:nvSpPr>
        <p:spPr>
          <a:xfrm>
            <a:off x="11136495" y="522268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a:t>
            </a:r>
            <a:endParaRPr sz="1400" b="1" i="0" u="none" strike="noStrike" cap="none">
              <a:solidFill>
                <a:srgbClr val="000000"/>
              </a:solidFill>
              <a:latin typeface="Candara"/>
              <a:ea typeface="Candara"/>
              <a:cs typeface="Candara"/>
              <a:sym typeface="Candara"/>
            </a:endParaRPr>
          </a:p>
        </p:txBody>
      </p:sp>
      <p:sp>
        <p:nvSpPr>
          <p:cNvPr id="605" name="Google Shape;605;g366399a5469_3_142"/>
          <p:cNvSpPr txBox="1"/>
          <p:nvPr/>
        </p:nvSpPr>
        <p:spPr>
          <a:xfrm>
            <a:off x="285750" y="4529200"/>
            <a:ext cx="37068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Número de evaluaciones de efectividad del manejo adelantadas a nivel sitio (área protegida)</a:t>
            </a:r>
            <a:endParaRPr/>
          </a:p>
        </p:txBody>
      </p:sp>
      <p:sp>
        <p:nvSpPr>
          <p:cNvPr id="606" name="Google Shape;606;g366399a5469_3_142"/>
          <p:cNvSpPr txBox="1"/>
          <p:nvPr/>
        </p:nvSpPr>
        <p:spPr>
          <a:xfrm>
            <a:off x="3992570" y="46026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07" name="Google Shape;607;g366399a5469_3_142"/>
          <p:cNvSpPr txBox="1"/>
          <p:nvPr/>
        </p:nvSpPr>
        <p:spPr>
          <a:xfrm>
            <a:off x="5884719" y="46026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08" name="Google Shape;608;g366399a5469_3_142"/>
          <p:cNvSpPr txBox="1"/>
          <p:nvPr/>
        </p:nvSpPr>
        <p:spPr>
          <a:xfrm>
            <a:off x="7800652" y="46026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sz="1400" b="0" i="0" u="none" strike="noStrike" cap="none">
              <a:solidFill>
                <a:srgbClr val="000000"/>
              </a:solidFill>
              <a:latin typeface="Candara"/>
              <a:ea typeface="Candara"/>
              <a:cs typeface="Candara"/>
              <a:sym typeface="Candara"/>
            </a:endParaRPr>
          </a:p>
        </p:txBody>
      </p:sp>
      <p:sp>
        <p:nvSpPr>
          <p:cNvPr id="609" name="Google Shape;609;g366399a5469_3_142"/>
          <p:cNvSpPr txBox="1"/>
          <p:nvPr/>
        </p:nvSpPr>
        <p:spPr>
          <a:xfrm>
            <a:off x="8778402" y="46026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10" name="Google Shape;610;g366399a5469_3_142"/>
          <p:cNvSpPr txBox="1"/>
          <p:nvPr/>
        </p:nvSpPr>
        <p:spPr>
          <a:xfrm>
            <a:off x="9756152" y="4602603"/>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3</a:t>
            </a:r>
            <a:r>
              <a:rPr lang="en-US" sz="1600">
                <a:solidFill>
                  <a:srgbClr val="3B4E1F"/>
                </a:solidFill>
                <a:latin typeface="Candara"/>
                <a:ea typeface="Candara"/>
                <a:cs typeface="Candara"/>
                <a:sym typeface="Candara"/>
              </a:rPr>
              <a:t>2</a:t>
            </a:r>
            <a:endParaRPr sz="1600" b="0" i="0" u="none" strike="noStrike" cap="none">
              <a:solidFill>
                <a:srgbClr val="3B4E1F"/>
              </a:solidFill>
              <a:latin typeface="Candara"/>
              <a:ea typeface="Candara"/>
              <a:cs typeface="Candara"/>
              <a:sym typeface="Candara"/>
            </a:endParaRPr>
          </a:p>
        </p:txBody>
      </p:sp>
      <p:sp>
        <p:nvSpPr>
          <p:cNvPr id="611" name="Google Shape;611;g366399a5469_3_142"/>
          <p:cNvSpPr txBox="1"/>
          <p:nvPr/>
        </p:nvSpPr>
        <p:spPr>
          <a:xfrm>
            <a:off x="4948695" y="4602603"/>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612" name="Google Shape;612;g366399a5469_3_142"/>
          <p:cNvSpPr txBox="1"/>
          <p:nvPr/>
        </p:nvSpPr>
        <p:spPr>
          <a:xfrm>
            <a:off x="6853695" y="4602603"/>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613" name="Google Shape;613;g366399a5469_3_142"/>
          <p:cNvSpPr txBox="1"/>
          <p:nvPr/>
        </p:nvSpPr>
        <p:spPr>
          <a:xfrm>
            <a:off x="11127275" y="458700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614" name="Google Shape;614;g366399a5469_3_142"/>
          <p:cNvSpPr txBox="1"/>
          <p:nvPr/>
        </p:nvSpPr>
        <p:spPr>
          <a:xfrm>
            <a:off x="11130595" y="401134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a:t>
            </a:r>
            <a:endParaRPr sz="1600" b="1">
              <a:solidFill>
                <a:srgbClr val="3B4E1F"/>
              </a:solidFill>
              <a:latin typeface="Candara"/>
              <a:ea typeface="Candara"/>
              <a:cs typeface="Candara"/>
              <a:sym typeface="Candar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g39553e0e236_3_0"/>
          <p:cNvSpPr/>
          <p:nvPr/>
        </p:nvSpPr>
        <p:spPr>
          <a:xfrm>
            <a:off x="418875" y="2698902"/>
            <a:ext cx="115980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0" name="Google Shape;620;g39553e0e236_3_0"/>
          <p:cNvSpPr txBox="1"/>
          <p:nvPr/>
        </p:nvSpPr>
        <p:spPr>
          <a:xfrm>
            <a:off x="337150" y="1058075"/>
            <a:ext cx="111138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Candara"/>
                <a:ea typeface="Candara"/>
                <a:cs typeface="Candara"/>
                <a:sym typeface="Candara"/>
              </a:rPr>
              <a:t>350 hectáreas en proceso de habilitación para realizar procesos de conservación en áreas de alta importancia ambiental, mediante el mecanismo de transferencia de derechos de construcción y desarrollo</a:t>
            </a:r>
            <a:endParaRPr sz="1800" b="1">
              <a:solidFill>
                <a:srgbClr val="009200"/>
              </a:solidFill>
              <a:latin typeface="Candara"/>
              <a:ea typeface="Candara"/>
              <a:cs typeface="Candara"/>
              <a:sym typeface="Candara"/>
            </a:endParaRPr>
          </a:p>
        </p:txBody>
      </p:sp>
      <p:sp>
        <p:nvSpPr>
          <p:cNvPr id="621" name="Google Shape;621;g39553e0e236_3_0"/>
          <p:cNvSpPr txBox="1"/>
          <p:nvPr/>
        </p:nvSpPr>
        <p:spPr>
          <a:xfrm>
            <a:off x="3973007" y="216462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622" name="Google Shape;622;g39553e0e236_3_0"/>
          <p:cNvSpPr txBox="1"/>
          <p:nvPr/>
        </p:nvSpPr>
        <p:spPr>
          <a:xfrm>
            <a:off x="5865157" y="216462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623" name="Google Shape;623;g39553e0e236_3_0"/>
          <p:cNvSpPr txBox="1"/>
          <p:nvPr/>
        </p:nvSpPr>
        <p:spPr>
          <a:xfrm>
            <a:off x="7781089" y="216462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624" name="Google Shape;624;g39553e0e236_3_0"/>
          <p:cNvSpPr txBox="1"/>
          <p:nvPr/>
        </p:nvSpPr>
        <p:spPr>
          <a:xfrm>
            <a:off x="8758839" y="216462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625" name="Google Shape;625;g39553e0e236_3_0"/>
          <p:cNvSpPr txBox="1"/>
          <p:nvPr/>
        </p:nvSpPr>
        <p:spPr>
          <a:xfrm>
            <a:off x="9736589" y="2164628"/>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626" name="Google Shape;626;g39553e0e236_3_0"/>
          <p:cNvSpPr txBox="1"/>
          <p:nvPr/>
        </p:nvSpPr>
        <p:spPr>
          <a:xfrm>
            <a:off x="3973007" y="283513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27" name="Google Shape;627;g39553e0e236_3_0"/>
          <p:cNvSpPr txBox="1"/>
          <p:nvPr/>
        </p:nvSpPr>
        <p:spPr>
          <a:xfrm>
            <a:off x="5865157" y="283513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85</a:t>
            </a:r>
            <a:endParaRPr sz="1400" b="0" i="0" u="none" strike="noStrike" cap="none">
              <a:solidFill>
                <a:srgbClr val="000000"/>
              </a:solidFill>
              <a:latin typeface="Candara"/>
              <a:ea typeface="Candara"/>
              <a:cs typeface="Candara"/>
              <a:sym typeface="Candara"/>
            </a:endParaRPr>
          </a:p>
        </p:txBody>
      </p:sp>
      <p:sp>
        <p:nvSpPr>
          <p:cNvPr id="628" name="Google Shape;628;g39553e0e236_3_0"/>
          <p:cNvSpPr txBox="1"/>
          <p:nvPr/>
        </p:nvSpPr>
        <p:spPr>
          <a:xfrm>
            <a:off x="7781089" y="283513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135</a:t>
            </a:r>
            <a:endParaRPr sz="1400" b="0" i="0" u="none" strike="noStrike" cap="none">
              <a:solidFill>
                <a:srgbClr val="000000"/>
              </a:solidFill>
              <a:latin typeface="Candara"/>
              <a:ea typeface="Candara"/>
              <a:cs typeface="Candara"/>
              <a:sym typeface="Candara"/>
            </a:endParaRPr>
          </a:p>
        </p:txBody>
      </p:sp>
      <p:sp>
        <p:nvSpPr>
          <p:cNvPr id="629" name="Google Shape;629;g39553e0e236_3_0"/>
          <p:cNvSpPr txBox="1"/>
          <p:nvPr/>
        </p:nvSpPr>
        <p:spPr>
          <a:xfrm>
            <a:off x="8758839" y="283513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130</a:t>
            </a:r>
            <a:endParaRPr sz="1400" b="0" i="0" u="none" strike="noStrike" cap="none">
              <a:solidFill>
                <a:srgbClr val="000000"/>
              </a:solidFill>
              <a:latin typeface="Candara"/>
              <a:ea typeface="Candara"/>
              <a:cs typeface="Candara"/>
              <a:sym typeface="Candara"/>
            </a:endParaRPr>
          </a:p>
        </p:txBody>
      </p:sp>
      <p:sp>
        <p:nvSpPr>
          <p:cNvPr id="630" name="Google Shape;630;g39553e0e236_3_0"/>
          <p:cNvSpPr txBox="1"/>
          <p:nvPr/>
        </p:nvSpPr>
        <p:spPr>
          <a:xfrm>
            <a:off x="9736589" y="283513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350</a:t>
            </a:r>
            <a:endParaRPr sz="1600" b="0" i="0" u="none" strike="noStrike" cap="none">
              <a:solidFill>
                <a:srgbClr val="3B4E1F"/>
              </a:solidFill>
              <a:latin typeface="Candara"/>
              <a:ea typeface="Candara"/>
              <a:cs typeface="Candara"/>
              <a:sym typeface="Candara"/>
            </a:endParaRPr>
          </a:p>
        </p:txBody>
      </p:sp>
      <p:sp>
        <p:nvSpPr>
          <p:cNvPr id="631" name="Google Shape;631;g39553e0e236_3_0"/>
          <p:cNvSpPr txBox="1"/>
          <p:nvPr/>
        </p:nvSpPr>
        <p:spPr>
          <a:xfrm>
            <a:off x="324150" y="2704337"/>
            <a:ext cx="36033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100" b="1">
                <a:solidFill>
                  <a:schemeClr val="dk1"/>
                </a:solidFill>
                <a:latin typeface="Candara"/>
                <a:ea typeface="Candara"/>
                <a:cs typeface="Candara"/>
                <a:sym typeface="Candara"/>
              </a:rPr>
              <a:t>Número de hectáreas en proceso de habilitación por medio del mecanismo de transferencia de derechos de construcción con acciones de conservación</a:t>
            </a:r>
            <a:endParaRPr b="1" i="0" u="none" strike="noStrike" cap="none">
              <a:solidFill>
                <a:schemeClr val="dk1"/>
              </a:solidFill>
              <a:latin typeface="Candara"/>
              <a:ea typeface="Candara"/>
              <a:cs typeface="Candara"/>
              <a:sym typeface="Candara"/>
            </a:endParaRPr>
          </a:p>
        </p:txBody>
      </p:sp>
      <p:sp>
        <p:nvSpPr>
          <p:cNvPr id="632" name="Google Shape;632;g39553e0e236_3_0"/>
          <p:cNvSpPr txBox="1"/>
          <p:nvPr/>
        </p:nvSpPr>
        <p:spPr>
          <a:xfrm>
            <a:off x="4929132" y="216462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633" name="Google Shape;633;g39553e0e236_3_0"/>
          <p:cNvSpPr txBox="1"/>
          <p:nvPr/>
        </p:nvSpPr>
        <p:spPr>
          <a:xfrm>
            <a:off x="4929132" y="2835137"/>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634" name="Google Shape;634;g39553e0e236_3_0"/>
          <p:cNvSpPr txBox="1"/>
          <p:nvPr/>
        </p:nvSpPr>
        <p:spPr>
          <a:xfrm>
            <a:off x="6834132" y="216462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635" name="Google Shape;635;g39553e0e236_3_0"/>
          <p:cNvSpPr txBox="1"/>
          <p:nvPr/>
        </p:nvSpPr>
        <p:spPr>
          <a:xfrm>
            <a:off x="6834132" y="2835137"/>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91,6</a:t>
            </a:r>
            <a:endParaRPr sz="1600" b="1">
              <a:solidFill>
                <a:srgbClr val="3B4E1F"/>
              </a:solidFill>
              <a:latin typeface="Candara"/>
              <a:ea typeface="Candara"/>
              <a:cs typeface="Candara"/>
              <a:sym typeface="Candara"/>
            </a:endParaRPr>
          </a:p>
        </p:txBody>
      </p:sp>
      <p:sp>
        <p:nvSpPr>
          <p:cNvPr id="636" name="Google Shape;636;g39553e0e236_3_0"/>
          <p:cNvSpPr txBox="1"/>
          <p:nvPr/>
        </p:nvSpPr>
        <p:spPr>
          <a:xfrm>
            <a:off x="11127181" y="2164626"/>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637" name="Google Shape;637;g39553e0e236_3_0"/>
          <p:cNvSpPr txBox="1"/>
          <p:nvPr/>
        </p:nvSpPr>
        <p:spPr>
          <a:xfrm>
            <a:off x="11127181" y="28351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91,6</a:t>
            </a:r>
            <a:endParaRPr sz="1400" b="1" i="0" u="none" strike="noStrike" cap="none">
              <a:solidFill>
                <a:srgbClr val="000000"/>
              </a:solidFill>
              <a:latin typeface="Candara"/>
              <a:ea typeface="Candara"/>
              <a:cs typeface="Candara"/>
              <a:sym typeface="Candara"/>
            </a:endParaRPr>
          </a:p>
        </p:txBody>
      </p:sp>
      <p:sp>
        <p:nvSpPr>
          <p:cNvPr id="638" name="Google Shape;638;g39553e0e236_3_0"/>
          <p:cNvSpPr txBox="1"/>
          <p:nvPr/>
        </p:nvSpPr>
        <p:spPr>
          <a:xfrm>
            <a:off x="-55475" y="2164627"/>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639" name="Google Shape;639;g39553e0e236_3_0"/>
          <p:cNvSpPr/>
          <p:nvPr/>
        </p:nvSpPr>
        <p:spPr>
          <a:xfrm>
            <a:off x="322275" y="6322956"/>
            <a:ext cx="11685000" cy="4311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500"/>
              <a:buFont typeface="Arial"/>
              <a:buNone/>
            </a:pPr>
            <a:r>
              <a:rPr lang="en-US" sz="1100" b="1">
                <a:solidFill>
                  <a:srgbClr val="783F04"/>
                </a:solidFill>
                <a:latin typeface="Candara"/>
                <a:ea typeface="Candara"/>
                <a:cs typeface="Candara"/>
                <a:sym typeface="Candara"/>
              </a:rPr>
              <a:t>Alertas: </a:t>
            </a:r>
            <a:r>
              <a:rPr lang="en-US" sz="1100">
                <a:solidFill>
                  <a:srgbClr val="783F04"/>
                </a:solidFill>
                <a:latin typeface="Candara"/>
                <a:ea typeface="Candara"/>
                <a:cs typeface="Candara"/>
                <a:sym typeface="Candara"/>
              </a:rPr>
              <a:t>Actualizar el procedimiento del Sistema Integrado de Gestión (SIG). </a:t>
            </a:r>
            <a:endParaRPr sz="1100">
              <a:solidFill>
                <a:srgbClr val="783F04"/>
              </a:solidFill>
              <a:latin typeface="Candara"/>
              <a:ea typeface="Candara"/>
              <a:cs typeface="Candara"/>
              <a:sym typeface="Candara"/>
            </a:endParaRPr>
          </a:p>
        </p:txBody>
      </p:sp>
      <p:sp>
        <p:nvSpPr>
          <p:cNvPr id="640" name="Google Shape;640;g39553e0e236_3_0"/>
          <p:cNvSpPr txBox="1"/>
          <p:nvPr/>
        </p:nvSpPr>
        <p:spPr>
          <a:xfrm>
            <a:off x="324150" y="3441200"/>
            <a:ext cx="3603300" cy="523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100">
                <a:solidFill>
                  <a:schemeClr val="dk1"/>
                </a:solidFill>
                <a:latin typeface="Candara"/>
                <a:ea typeface="Candara"/>
                <a:cs typeface="Candara"/>
                <a:sym typeface="Candara"/>
              </a:rPr>
              <a:t> Número de certificados de derechos de construcción y desarrollo expedidos</a:t>
            </a:r>
            <a:endParaRPr>
              <a:solidFill>
                <a:schemeClr val="dk1"/>
              </a:solidFill>
            </a:endParaRPr>
          </a:p>
        </p:txBody>
      </p:sp>
      <p:sp>
        <p:nvSpPr>
          <p:cNvPr id="641" name="Google Shape;641;g39553e0e236_3_0"/>
          <p:cNvSpPr txBox="1"/>
          <p:nvPr/>
        </p:nvSpPr>
        <p:spPr>
          <a:xfrm>
            <a:off x="3965893" y="348725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42" name="Google Shape;642;g39553e0e236_3_0"/>
          <p:cNvSpPr txBox="1"/>
          <p:nvPr/>
        </p:nvSpPr>
        <p:spPr>
          <a:xfrm>
            <a:off x="5858043" y="3502700"/>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43" name="Google Shape;643;g39553e0e236_3_0"/>
          <p:cNvSpPr txBox="1"/>
          <p:nvPr/>
        </p:nvSpPr>
        <p:spPr>
          <a:xfrm>
            <a:off x="7773975" y="348725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30.231</a:t>
            </a:r>
            <a:endParaRPr sz="1400" b="0" i="0" u="none" strike="noStrike" cap="none">
              <a:solidFill>
                <a:srgbClr val="000000"/>
              </a:solidFill>
              <a:latin typeface="Candara"/>
              <a:ea typeface="Candara"/>
              <a:cs typeface="Candara"/>
              <a:sym typeface="Candara"/>
            </a:endParaRPr>
          </a:p>
        </p:txBody>
      </p:sp>
      <p:sp>
        <p:nvSpPr>
          <p:cNvPr id="644" name="Google Shape;644;g39553e0e236_3_0"/>
          <p:cNvSpPr txBox="1"/>
          <p:nvPr/>
        </p:nvSpPr>
        <p:spPr>
          <a:xfrm>
            <a:off x="8751725" y="348725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50.000</a:t>
            </a:r>
            <a:endParaRPr sz="1400" b="0" i="0" u="none" strike="noStrike" cap="none">
              <a:solidFill>
                <a:srgbClr val="000000"/>
              </a:solidFill>
              <a:latin typeface="Candara"/>
              <a:ea typeface="Candara"/>
              <a:cs typeface="Candara"/>
              <a:sym typeface="Candara"/>
            </a:endParaRPr>
          </a:p>
        </p:txBody>
      </p:sp>
      <p:sp>
        <p:nvSpPr>
          <p:cNvPr id="645" name="Google Shape;645;g39553e0e236_3_0"/>
          <p:cNvSpPr txBox="1"/>
          <p:nvPr/>
        </p:nvSpPr>
        <p:spPr>
          <a:xfrm>
            <a:off x="9729475" y="348725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100.000</a:t>
            </a:r>
            <a:endParaRPr sz="1600" b="0" i="0" u="none" strike="noStrike" cap="none">
              <a:solidFill>
                <a:srgbClr val="3B4E1F"/>
              </a:solidFill>
              <a:latin typeface="Candara"/>
              <a:ea typeface="Candara"/>
              <a:cs typeface="Candara"/>
              <a:sym typeface="Candara"/>
            </a:endParaRPr>
          </a:p>
        </p:txBody>
      </p:sp>
      <p:sp>
        <p:nvSpPr>
          <p:cNvPr id="646" name="Google Shape;646;g39553e0e236_3_0"/>
          <p:cNvSpPr txBox="1"/>
          <p:nvPr/>
        </p:nvSpPr>
        <p:spPr>
          <a:xfrm>
            <a:off x="4922018" y="348725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647" name="Google Shape;647;g39553e0e236_3_0"/>
          <p:cNvSpPr txBox="1"/>
          <p:nvPr/>
        </p:nvSpPr>
        <p:spPr>
          <a:xfrm>
            <a:off x="6827018" y="3487250"/>
            <a:ext cx="876600" cy="431100"/>
          </a:xfrm>
          <a:prstGeom prst="rect">
            <a:avLst/>
          </a:prstGeom>
          <a:solidFill>
            <a:srgbClr val="F3F3F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19.769</a:t>
            </a:r>
            <a:endParaRPr sz="1600" b="1">
              <a:solidFill>
                <a:srgbClr val="3B4E1F"/>
              </a:solidFill>
              <a:latin typeface="Candara"/>
              <a:ea typeface="Candara"/>
              <a:cs typeface="Candara"/>
              <a:sym typeface="Candara"/>
            </a:endParaRPr>
          </a:p>
        </p:txBody>
      </p:sp>
      <p:sp>
        <p:nvSpPr>
          <p:cNvPr id="648" name="Google Shape;648;g39553e0e236_3_0"/>
          <p:cNvSpPr txBox="1"/>
          <p:nvPr/>
        </p:nvSpPr>
        <p:spPr>
          <a:xfrm>
            <a:off x="11127181" y="348725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19.769</a:t>
            </a:r>
            <a:endParaRPr sz="1400" b="1" i="0" u="none" strike="noStrike" cap="none">
              <a:solidFill>
                <a:srgbClr val="000000"/>
              </a:solidFill>
              <a:latin typeface="Candara"/>
              <a:ea typeface="Candara"/>
              <a:cs typeface="Candara"/>
              <a:sym typeface="Candara"/>
            </a:endParaRPr>
          </a:p>
        </p:txBody>
      </p:sp>
      <p:sp>
        <p:nvSpPr>
          <p:cNvPr id="649" name="Google Shape;649;g39553e0e236_3_0"/>
          <p:cNvSpPr txBox="1"/>
          <p:nvPr/>
        </p:nvSpPr>
        <p:spPr>
          <a:xfrm>
            <a:off x="324150" y="3999399"/>
            <a:ext cx="3603300" cy="523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100">
                <a:solidFill>
                  <a:schemeClr val="dk1"/>
                </a:solidFill>
                <a:latin typeface="Candara"/>
                <a:ea typeface="Candara"/>
                <a:cs typeface="Candara"/>
                <a:sym typeface="Candara"/>
              </a:rPr>
              <a:t>Porcentaje de avance en la modificación del Decreto Distrital 626 de 2023</a:t>
            </a:r>
            <a:endParaRPr>
              <a:solidFill>
                <a:schemeClr val="dk1"/>
              </a:solidFill>
            </a:endParaRPr>
          </a:p>
        </p:txBody>
      </p:sp>
      <p:sp>
        <p:nvSpPr>
          <p:cNvPr id="650" name="Google Shape;650;g39553e0e236_3_0"/>
          <p:cNvSpPr txBox="1"/>
          <p:nvPr/>
        </p:nvSpPr>
        <p:spPr>
          <a:xfrm>
            <a:off x="3958804" y="404544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51" name="Google Shape;651;g39553e0e236_3_0"/>
          <p:cNvSpPr txBox="1"/>
          <p:nvPr/>
        </p:nvSpPr>
        <p:spPr>
          <a:xfrm>
            <a:off x="5850954" y="406089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652" name="Google Shape;652;g39553e0e236_3_0"/>
          <p:cNvSpPr txBox="1"/>
          <p:nvPr/>
        </p:nvSpPr>
        <p:spPr>
          <a:xfrm>
            <a:off x="7766886" y="404544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53" name="Google Shape;653;g39553e0e236_3_0"/>
          <p:cNvSpPr txBox="1"/>
          <p:nvPr/>
        </p:nvSpPr>
        <p:spPr>
          <a:xfrm>
            <a:off x="8744636" y="404544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654" name="Google Shape;654;g39553e0e236_3_0"/>
          <p:cNvSpPr txBox="1"/>
          <p:nvPr/>
        </p:nvSpPr>
        <p:spPr>
          <a:xfrm>
            <a:off x="9722386" y="404544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sz="1600" b="0" i="0" u="none" strike="noStrike" cap="none">
              <a:solidFill>
                <a:srgbClr val="3B4E1F"/>
              </a:solidFill>
              <a:latin typeface="Candara"/>
              <a:ea typeface="Candara"/>
              <a:cs typeface="Candara"/>
              <a:sym typeface="Candara"/>
            </a:endParaRPr>
          </a:p>
        </p:txBody>
      </p:sp>
      <p:sp>
        <p:nvSpPr>
          <p:cNvPr id="655" name="Google Shape;655;g39553e0e236_3_0"/>
          <p:cNvSpPr txBox="1"/>
          <p:nvPr/>
        </p:nvSpPr>
        <p:spPr>
          <a:xfrm>
            <a:off x="4914929" y="4045449"/>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656" name="Google Shape;656;g39553e0e236_3_0"/>
          <p:cNvSpPr txBox="1"/>
          <p:nvPr/>
        </p:nvSpPr>
        <p:spPr>
          <a:xfrm>
            <a:off x="6819929" y="4045449"/>
            <a:ext cx="876600" cy="431100"/>
          </a:xfrm>
          <a:prstGeom prst="rect">
            <a:avLst/>
          </a:prstGeom>
          <a:solidFill>
            <a:srgbClr val="F3F3F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100%</a:t>
            </a:r>
            <a:endParaRPr sz="1600" b="1">
              <a:solidFill>
                <a:srgbClr val="3B4E1F"/>
              </a:solidFill>
              <a:latin typeface="Candara"/>
              <a:ea typeface="Candara"/>
              <a:cs typeface="Candara"/>
              <a:sym typeface="Candara"/>
            </a:endParaRPr>
          </a:p>
        </p:txBody>
      </p:sp>
      <p:sp>
        <p:nvSpPr>
          <p:cNvPr id="657" name="Google Shape;657;g39553e0e236_3_0"/>
          <p:cNvSpPr txBox="1"/>
          <p:nvPr/>
        </p:nvSpPr>
        <p:spPr>
          <a:xfrm>
            <a:off x="11127181" y="4045449"/>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658" name="Google Shape;658;g39553e0e236_3_0"/>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Dirección de Gestión Ambiental</a:t>
            </a:r>
            <a:endParaRPr sz="1006" b="0" i="0" u="none" strike="noStrike" cap="none">
              <a:solidFill>
                <a:srgbClr val="FFFFFF"/>
              </a:solidFill>
              <a:latin typeface="Arial"/>
              <a:ea typeface="Arial"/>
              <a:cs typeface="Arial"/>
              <a:sym typeface="Arial"/>
            </a:endParaRPr>
          </a:p>
        </p:txBody>
      </p:sp>
      <p:sp>
        <p:nvSpPr>
          <p:cNvPr id="659" name="Google Shape;659;g39553e0e236_3_0"/>
          <p:cNvSpPr txBox="1"/>
          <p:nvPr/>
        </p:nvSpPr>
        <p:spPr>
          <a:xfrm>
            <a:off x="337142" y="4922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660" name="Google Shape;660;g39553e0e236_3_0"/>
          <p:cNvGrpSpPr/>
          <p:nvPr/>
        </p:nvGrpSpPr>
        <p:grpSpPr>
          <a:xfrm>
            <a:off x="8590868" y="273587"/>
            <a:ext cx="413800" cy="416836"/>
            <a:chOff x="4096109" y="2260088"/>
            <a:chExt cx="682500" cy="698100"/>
          </a:xfrm>
        </p:grpSpPr>
        <p:sp>
          <p:nvSpPr>
            <p:cNvPr id="661" name="Google Shape;661;g39553e0e236_3_0"/>
            <p:cNvSpPr/>
            <p:nvPr/>
          </p:nvSpPr>
          <p:spPr>
            <a:xfrm>
              <a:off x="4096109" y="2260088"/>
              <a:ext cx="682500" cy="698100"/>
            </a:xfrm>
            <a:prstGeom prst="ellipse">
              <a:avLst/>
            </a:prstGeom>
            <a:solidFill>
              <a:srgbClr val="C4721F"/>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662" name="Google Shape;662;g39553e0e236_3_0"/>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663" name="Google Shape;663;g39553e0e236_3_0"/>
          <p:cNvGrpSpPr/>
          <p:nvPr/>
        </p:nvGrpSpPr>
        <p:grpSpPr>
          <a:xfrm>
            <a:off x="8100019" y="259342"/>
            <a:ext cx="413763" cy="405734"/>
            <a:chOff x="1253233" y="892444"/>
            <a:chExt cx="613800" cy="635748"/>
          </a:xfrm>
        </p:grpSpPr>
        <p:sp>
          <p:nvSpPr>
            <p:cNvPr id="664" name="Google Shape;664;g39553e0e236_3_0"/>
            <p:cNvSpPr/>
            <p:nvPr/>
          </p:nvSpPr>
          <p:spPr>
            <a:xfrm>
              <a:off x="1253233" y="892444"/>
              <a:ext cx="613800" cy="627900"/>
            </a:xfrm>
            <a:prstGeom prst="ellipse">
              <a:avLst/>
            </a:prstGeom>
            <a:solidFill>
              <a:srgbClr val="8DBC22"/>
            </a:solidFill>
            <a:ln w="37200" cap="flat" cmpd="sng">
              <a:solidFill>
                <a:srgbClr val="FFFFFF"/>
              </a:solidFill>
              <a:prstDash val="solid"/>
              <a:round/>
              <a:headEnd type="none" w="sm" len="sm"/>
              <a:tailEnd type="none" w="sm" len="sm"/>
            </a:ln>
          </p:spPr>
          <p:txBody>
            <a:bodyPr spcFirstLastPara="1" wrap="square" lIns="66925" tIns="66925" rIns="66925" bIns="66925" anchor="ctr" anchorCtr="0">
              <a:noAutofit/>
            </a:bodyPr>
            <a:lstStyle/>
            <a:p>
              <a:pPr marL="0" marR="0" lvl="0" indent="0" algn="ctr" rtl="0">
                <a:lnSpc>
                  <a:spcPct val="100000"/>
                </a:lnSpc>
                <a:spcBef>
                  <a:spcPts val="0"/>
                </a:spcBef>
                <a:spcAft>
                  <a:spcPts val="0"/>
                </a:spcAft>
                <a:buClr>
                  <a:srgbClr val="000000"/>
                </a:buClr>
                <a:buSzPts val="1098"/>
                <a:buFont typeface="Arial"/>
                <a:buNone/>
              </a:pPr>
              <a:endParaRPr sz="1098" b="0" i="0" u="none" strike="noStrike" cap="none">
                <a:solidFill>
                  <a:srgbClr val="000000"/>
                </a:solidFill>
                <a:latin typeface="Montserrat Medium"/>
                <a:ea typeface="Montserrat Medium"/>
                <a:cs typeface="Montserrat Medium"/>
                <a:sym typeface="Montserrat Medium"/>
              </a:endParaRPr>
            </a:p>
          </p:txBody>
        </p:sp>
        <p:pic>
          <p:nvPicPr>
            <p:cNvPr id="665" name="Google Shape;665;g39553e0e236_3_0" title="robin_1230953 (2).png"/>
            <p:cNvPicPr preferRelativeResize="0"/>
            <p:nvPr/>
          </p:nvPicPr>
          <p:blipFill rotWithShape="1">
            <a:blip r:embed="rId4">
              <a:alphaModFix/>
            </a:blip>
            <a:srcRect/>
            <a:stretch/>
          </p:blipFill>
          <p:spPr>
            <a:xfrm>
              <a:off x="1286292" y="1004992"/>
              <a:ext cx="523150" cy="523200"/>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pic>
        <p:nvPicPr>
          <p:cNvPr id="670" name="Google Shape;670;g366399a5469_10_0" title="fondo.png"/>
          <p:cNvPicPr preferRelativeResize="0"/>
          <p:nvPr/>
        </p:nvPicPr>
        <p:blipFill rotWithShape="1">
          <a:blip r:embed="rId3">
            <a:alphaModFix amt="23000"/>
          </a:blip>
          <a:srcRect l="11730" t="46047" r="-11730" b="-23410"/>
          <a:stretch/>
        </p:blipFill>
        <p:spPr>
          <a:xfrm>
            <a:off x="0" y="71850"/>
            <a:ext cx="12192000" cy="6286463"/>
          </a:xfrm>
          <a:prstGeom prst="rect">
            <a:avLst/>
          </a:prstGeom>
          <a:noFill/>
          <a:ln>
            <a:noFill/>
          </a:ln>
        </p:spPr>
      </p:pic>
      <p:sp>
        <p:nvSpPr>
          <p:cNvPr id="671" name="Google Shape;671;g366399a5469_10_0"/>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672" name="Google Shape;672;g366399a5469_10_0"/>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673" name="Google Shape;673;g366399a5469_10_0"/>
          <p:cNvPicPr preferRelativeResize="0"/>
          <p:nvPr/>
        </p:nvPicPr>
        <p:blipFill rotWithShape="1">
          <a:blip r:embed="rId5">
            <a:alphaModFix/>
          </a:blip>
          <a:srcRect b="10762"/>
          <a:stretch/>
        </p:blipFill>
        <p:spPr>
          <a:xfrm>
            <a:off x="8383449" y="3253500"/>
            <a:ext cx="3788448" cy="3604500"/>
          </a:xfrm>
          <a:prstGeom prst="rect">
            <a:avLst/>
          </a:prstGeom>
          <a:noFill/>
          <a:ln>
            <a:noFill/>
          </a:ln>
        </p:spPr>
      </p:pic>
      <p:sp>
        <p:nvSpPr>
          <p:cNvPr id="674" name="Google Shape;674;g366399a5469_10_0"/>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675" name="Google Shape;675;g366399a5469_10_0"/>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676" name="Google Shape;676;g366399a5469_10_0"/>
          <p:cNvGrpSpPr/>
          <p:nvPr/>
        </p:nvGrpSpPr>
        <p:grpSpPr>
          <a:xfrm>
            <a:off x="4571673" y="4591695"/>
            <a:ext cx="3250776" cy="837293"/>
            <a:chOff x="9243152" y="5918017"/>
            <a:chExt cx="2666100" cy="686700"/>
          </a:xfrm>
        </p:grpSpPr>
        <p:sp>
          <p:nvSpPr>
            <p:cNvPr id="677" name="Google Shape;677;g366399a5469_10_0"/>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78" name="Google Shape;678;g366399a5469_10_0"/>
            <p:cNvPicPr preferRelativeResize="0"/>
            <p:nvPr/>
          </p:nvPicPr>
          <p:blipFill rotWithShape="1">
            <a:blip r:embed="rId6">
              <a:alphaModFix/>
            </a:blip>
            <a:srcRect/>
            <a:stretch/>
          </p:blipFill>
          <p:spPr>
            <a:xfrm>
              <a:off x="9481964" y="5998629"/>
              <a:ext cx="2096765" cy="484852"/>
            </a:xfrm>
            <a:prstGeom prst="rect">
              <a:avLst/>
            </a:prstGeom>
            <a:noFill/>
            <a:ln>
              <a:noFill/>
            </a:ln>
          </p:spPr>
        </p:pic>
      </p:grpSp>
      <p:sp>
        <p:nvSpPr>
          <p:cNvPr id="679" name="Google Shape;679;g366399a5469_10_0"/>
          <p:cNvSpPr txBox="1"/>
          <p:nvPr/>
        </p:nvSpPr>
        <p:spPr>
          <a:xfrm>
            <a:off x="4242750" y="3290788"/>
            <a:ext cx="3706500" cy="908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a:solidFill>
                  <a:schemeClr val="lt1"/>
                </a:solidFill>
                <a:latin typeface="Raleway"/>
                <a:ea typeface="Raleway"/>
                <a:cs typeface="Raleway"/>
                <a:sym typeface="Raleway"/>
              </a:rPr>
              <a:t>Agua</a:t>
            </a:r>
            <a:endParaRPr sz="1300" b="0" i="0" u="none" strike="noStrike" cap="none">
              <a:solidFill>
                <a:srgbClr val="000000"/>
              </a:solidFill>
              <a:latin typeface="Arial"/>
              <a:ea typeface="Arial"/>
              <a:cs typeface="Arial"/>
              <a:sym typeface="Arial"/>
            </a:endParaRPr>
          </a:p>
        </p:txBody>
      </p:sp>
      <p:grpSp>
        <p:nvGrpSpPr>
          <p:cNvPr id="680" name="Google Shape;680;g366399a5469_10_0"/>
          <p:cNvGrpSpPr/>
          <p:nvPr/>
        </p:nvGrpSpPr>
        <p:grpSpPr>
          <a:xfrm>
            <a:off x="5547765" y="2456005"/>
            <a:ext cx="968058" cy="990185"/>
            <a:chOff x="10747192" y="578957"/>
            <a:chExt cx="682500" cy="698100"/>
          </a:xfrm>
        </p:grpSpPr>
        <p:sp>
          <p:nvSpPr>
            <p:cNvPr id="681" name="Google Shape;681;g366399a5469_10_0"/>
            <p:cNvSpPr/>
            <p:nvPr/>
          </p:nvSpPr>
          <p:spPr>
            <a:xfrm>
              <a:off x="10747192" y="578957"/>
              <a:ext cx="682500" cy="698100"/>
            </a:xfrm>
            <a:prstGeom prst="ellipse">
              <a:avLst/>
            </a:prstGeom>
            <a:solidFill>
              <a:srgbClr val="4696E6"/>
            </a:solidFill>
            <a:ln w="77275" cap="flat" cmpd="sng">
              <a:solidFill>
                <a:srgbClr val="FFFFFF"/>
              </a:solidFill>
              <a:prstDash val="solid"/>
              <a:round/>
              <a:headEnd type="none" w="sm" len="sm"/>
              <a:tailEnd type="none" w="sm" len="sm"/>
            </a:ln>
          </p:spPr>
          <p:txBody>
            <a:bodyPr spcFirstLastPara="1" wrap="square" lIns="139050" tIns="139050" rIns="139050" bIns="139050" anchor="ctr" anchorCtr="0">
              <a:noAutofit/>
            </a:bodyPr>
            <a:lstStyle/>
            <a:p>
              <a:pPr marL="0" marR="0" lvl="0" indent="0" algn="ctr" rtl="0">
                <a:lnSpc>
                  <a:spcPct val="100000"/>
                </a:lnSpc>
                <a:spcBef>
                  <a:spcPts val="0"/>
                </a:spcBef>
                <a:spcAft>
                  <a:spcPts val="0"/>
                </a:spcAft>
                <a:buClr>
                  <a:srgbClr val="000000"/>
                </a:buClr>
                <a:buSzPts val="2282"/>
                <a:buFont typeface="Arial"/>
                <a:buNone/>
              </a:pPr>
              <a:endParaRPr sz="2281" b="0" i="0" u="none" strike="noStrike" cap="none">
                <a:solidFill>
                  <a:srgbClr val="000000"/>
                </a:solidFill>
                <a:latin typeface="Montserrat Medium"/>
                <a:ea typeface="Montserrat Medium"/>
                <a:cs typeface="Montserrat Medium"/>
                <a:sym typeface="Montserrat Medium"/>
              </a:endParaRPr>
            </a:p>
          </p:txBody>
        </p:sp>
        <p:pic>
          <p:nvPicPr>
            <p:cNvPr id="682" name="Google Shape;682;g366399a5469_10_0"/>
            <p:cNvPicPr preferRelativeResize="0"/>
            <p:nvPr/>
          </p:nvPicPr>
          <p:blipFill rotWithShape="1">
            <a:blip r:embed="rId7">
              <a:alphaModFix/>
            </a:blip>
            <a:srcRect/>
            <a:stretch/>
          </p:blipFill>
          <p:spPr>
            <a:xfrm>
              <a:off x="10781089" y="591844"/>
              <a:ext cx="614700" cy="614700"/>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g3ca6554b689_1_6" title="IMG_2363 2.png"/>
          <p:cNvPicPr preferRelativeResize="0"/>
          <p:nvPr/>
        </p:nvPicPr>
        <p:blipFill rotWithShape="1">
          <a:blip r:embed="rId3">
            <a:alphaModFix amt="97000"/>
          </a:blip>
          <a:srcRect l="-291" t="1159" r="-16042" b="658"/>
          <a:stretch/>
        </p:blipFill>
        <p:spPr>
          <a:xfrm>
            <a:off x="-44425" y="0"/>
            <a:ext cx="12192000" cy="6857999"/>
          </a:xfrm>
          <a:prstGeom prst="rect">
            <a:avLst/>
          </a:prstGeom>
          <a:noFill/>
          <a:ln>
            <a:noFill/>
          </a:ln>
        </p:spPr>
      </p:pic>
      <p:sp>
        <p:nvSpPr>
          <p:cNvPr id="121" name="Google Shape;121;g3ca6554b689_1_6"/>
          <p:cNvSpPr/>
          <p:nvPr/>
        </p:nvSpPr>
        <p:spPr>
          <a:xfrm>
            <a:off x="991725" y="2510700"/>
            <a:ext cx="4252200" cy="3225000"/>
          </a:xfrm>
          <a:prstGeom prst="round2DiagRect">
            <a:avLst>
              <a:gd name="adj1" fmla="val 13793"/>
              <a:gd name="adj2" fmla="val 0"/>
            </a:avLst>
          </a:prstGeom>
          <a:solidFill>
            <a:srgbClr val="FFFFFF"/>
          </a:solidFill>
          <a:ln>
            <a:noFill/>
          </a:ln>
          <a:effectLst>
            <a:outerShdw blurRad="418840" dist="18615" dir="5400000" algn="bl" rotWithShape="0">
              <a:srgbClr val="000000">
                <a:alpha val="32000"/>
              </a:srgbClr>
            </a:outerShdw>
          </a:effectLst>
        </p:spPr>
        <p:txBody>
          <a:bodyPr spcFirstLastPara="1" wrap="square" lIns="63675" tIns="63675" rIns="63675" bIns="63675" anchor="ctr" anchorCtr="0">
            <a:noAutofit/>
          </a:bodyPr>
          <a:lstStyle/>
          <a:p>
            <a:pPr marL="0" lvl="0" indent="0" algn="ctr" rtl="0">
              <a:lnSpc>
                <a:spcPct val="100000"/>
              </a:lnSpc>
              <a:spcBef>
                <a:spcPts val="0"/>
              </a:spcBef>
              <a:spcAft>
                <a:spcPts val="0"/>
              </a:spcAft>
              <a:buClr>
                <a:srgbClr val="000000"/>
              </a:buClr>
              <a:buSzPts val="766"/>
              <a:buFont typeface="Arial"/>
              <a:buNone/>
            </a:pPr>
            <a:r>
              <a:rPr lang="en-US" sz="1183" b="1">
                <a:solidFill>
                  <a:srgbClr val="FFFFFF"/>
                </a:solidFill>
                <a:latin typeface="Raleway"/>
                <a:ea typeface="Raleway"/>
                <a:cs typeface="Raleway"/>
                <a:sym typeface="Raleway"/>
              </a:rPr>
              <a:t>so</a:t>
            </a:r>
            <a:endParaRPr sz="1323" b="1" i="0" u="none" strike="noStrike" cap="none">
              <a:solidFill>
                <a:srgbClr val="FFFFFF"/>
              </a:solidFill>
              <a:latin typeface="Raleway"/>
              <a:ea typeface="Raleway"/>
              <a:cs typeface="Raleway"/>
              <a:sym typeface="Raleway"/>
            </a:endParaRPr>
          </a:p>
        </p:txBody>
      </p:sp>
      <p:sp>
        <p:nvSpPr>
          <p:cNvPr id="122" name="Google Shape;122;g3ca6554b689_1_6"/>
          <p:cNvSpPr/>
          <p:nvPr/>
        </p:nvSpPr>
        <p:spPr>
          <a:xfrm>
            <a:off x="6437550" y="2510700"/>
            <a:ext cx="4252200" cy="3225000"/>
          </a:xfrm>
          <a:prstGeom prst="round2DiagRect">
            <a:avLst>
              <a:gd name="adj1" fmla="val 13793"/>
              <a:gd name="adj2" fmla="val 0"/>
            </a:avLst>
          </a:prstGeom>
          <a:solidFill>
            <a:srgbClr val="FFFFFF"/>
          </a:solidFill>
          <a:ln>
            <a:noFill/>
          </a:ln>
          <a:effectLst>
            <a:outerShdw blurRad="418840" dist="18615" dir="5400000" algn="bl" rotWithShape="0">
              <a:srgbClr val="000000">
                <a:alpha val="32000"/>
              </a:srgbClr>
            </a:outerShdw>
          </a:effectLst>
        </p:spPr>
        <p:txBody>
          <a:bodyPr spcFirstLastPara="1" wrap="square" lIns="63675" tIns="63675" rIns="63675" bIns="63675" anchor="ctr" anchorCtr="0">
            <a:noAutofit/>
          </a:bodyPr>
          <a:lstStyle/>
          <a:p>
            <a:pPr marL="0" lvl="0" indent="0" algn="ctr" rtl="0">
              <a:lnSpc>
                <a:spcPct val="100000"/>
              </a:lnSpc>
              <a:spcBef>
                <a:spcPts val="0"/>
              </a:spcBef>
              <a:spcAft>
                <a:spcPts val="0"/>
              </a:spcAft>
              <a:buClr>
                <a:srgbClr val="000000"/>
              </a:buClr>
              <a:buSzPts val="766"/>
              <a:buFont typeface="Arial"/>
              <a:buNone/>
            </a:pPr>
            <a:r>
              <a:rPr lang="en-US" sz="1183" b="1">
                <a:solidFill>
                  <a:srgbClr val="FFFFFF"/>
                </a:solidFill>
                <a:latin typeface="Raleway"/>
                <a:ea typeface="Raleway"/>
                <a:cs typeface="Raleway"/>
                <a:sym typeface="Raleway"/>
              </a:rPr>
              <a:t>so</a:t>
            </a:r>
            <a:endParaRPr sz="1323" b="1" i="0" u="none" strike="noStrike" cap="none">
              <a:solidFill>
                <a:srgbClr val="FFFFFF"/>
              </a:solidFill>
              <a:latin typeface="Raleway"/>
              <a:ea typeface="Raleway"/>
              <a:cs typeface="Raleway"/>
              <a:sym typeface="Raleway"/>
            </a:endParaRPr>
          </a:p>
        </p:txBody>
      </p:sp>
      <p:sp>
        <p:nvSpPr>
          <p:cNvPr id="123" name="Google Shape;123;g3ca6554b689_1_6"/>
          <p:cNvSpPr txBox="1"/>
          <p:nvPr/>
        </p:nvSpPr>
        <p:spPr>
          <a:xfrm>
            <a:off x="1289075" y="2682125"/>
            <a:ext cx="4008600" cy="3435600"/>
          </a:xfrm>
          <a:prstGeom prst="rect">
            <a:avLst/>
          </a:prstGeom>
          <a:noFill/>
          <a:ln>
            <a:noFill/>
          </a:ln>
        </p:spPr>
        <p:txBody>
          <a:bodyPr spcFirstLastPara="1" wrap="square" lIns="91400" tIns="45700" rIns="91400" bIns="45700" anchor="t" anchorCtr="0">
            <a:noAutofit/>
          </a:bodyPr>
          <a:lstStyle/>
          <a:p>
            <a:pPr marL="0" marR="0" lvl="0" indent="0" algn="l" rtl="0">
              <a:lnSpc>
                <a:spcPct val="90000"/>
              </a:lnSpc>
              <a:spcBef>
                <a:spcPts val="1000"/>
              </a:spcBef>
              <a:spcAft>
                <a:spcPts val="0"/>
              </a:spcAft>
              <a:buNone/>
            </a:pPr>
            <a:endParaRPr sz="2000" b="1">
              <a:solidFill>
                <a:srgbClr val="33440C"/>
              </a:solidFill>
              <a:latin typeface="Raleway"/>
              <a:ea typeface="Raleway"/>
              <a:cs typeface="Raleway"/>
              <a:sym typeface="Raleway"/>
            </a:endParaRPr>
          </a:p>
          <a:p>
            <a:pPr marL="0" marR="0" lvl="0" indent="0" algn="l" rtl="0">
              <a:lnSpc>
                <a:spcPct val="90000"/>
              </a:lnSpc>
              <a:spcBef>
                <a:spcPts val="1000"/>
              </a:spcBef>
              <a:spcAft>
                <a:spcPts val="0"/>
              </a:spcAft>
              <a:buNone/>
            </a:pPr>
            <a:endParaRPr sz="2000">
              <a:solidFill>
                <a:srgbClr val="33440C"/>
              </a:solidFill>
              <a:latin typeface="Raleway Medium"/>
              <a:ea typeface="Raleway Medium"/>
              <a:cs typeface="Raleway Medium"/>
              <a:sym typeface="Raleway Medium"/>
            </a:endParaRPr>
          </a:p>
          <a:p>
            <a:pPr marL="1371600" marR="0" lvl="0" indent="0" algn="l" rtl="0">
              <a:lnSpc>
                <a:spcPct val="90000"/>
              </a:lnSpc>
              <a:spcBef>
                <a:spcPts val="1000"/>
              </a:spcBef>
              <a:spcAft>
                <a:spcPts val="0"/>
              </a:spcAft>
              <a:buNone/>
            </a:pPr>
            <a:endParaRPr sz="2000">
              <a:solidFill>
                <a:srgbClr val="33440C"/>
              </a:solidFill>
              <a:latin typeface="Raleway Medium"/>
              <a:ea typeface="Raleway Medium"/>
              <a:cs typeface="Raleway Medium"/>
              <a:sym typeface="Raleway Medium"/>
            </a:endParaRPr>
          </a:p>
          <a:p>
            <a:pPr marL="0" lvl="0" indent="0" algn="l" rtl="0">
              <a:lnSpc>
                <a:spcPct val="90000"/>
              </a:lnSpc>
              <a:spcBef>
                <a:spcPts val="1000"/>
              </a:spcBef>
              <a:spcAft>
                <a:spcPts val="0"/>
              </a:spcAft>
              <a:buNone/>
            </a:pPr>
            <a:endParaRPr sz="2000">
              <a:solidFill>
                <a:srgbClr val="33440C"/>
              </a:solidFill>
              <a:latin typeface="Raleway Medium"/>
              <a:ea typeface="Raleway Medium"/>
              <a:cs typeface="Raleway Medium"/>
              <a:sym typeface="Raleway Medium"/>
            </a:endParaRPr>
          </a:p>
        </p:txBody>
      </p:sp>
      <p:sp>
        <p:nvSpPr>
          <p:cNvPr id="124" name="Google Shape;124;g3ca6554b689_1_6"/>
          <p:cNvSpPr/>
          <p:nvPr/>
        </p:nvSpPr>
        <p:spPr>
          <a:xfrm>
            <a:off x="2068302" y="1004225"/>
            <a:ext cx="7933800" cy="956700"/>
          </a:xfrm>
          <a:prstGeom prst="round2DiagRect">
            <a:avLst>
              <a:gd name="adj1" fmla="val 46470"/>
              <a:gd name="adj2" fmla="val 0"/>
            </a:avLst>
          </a:prstGeom>
          <a:solidFill>
            <a:srgbClr val="196B24"/>
          </a:solidFill>
          <a:ln>
            <a:noFill/>
          </a:ln>
        </p:spPr>
        <p:txBody>
          <a:bodyPr spcFirstLastPara="1" wrap="square" lIns="63675" tIns="63675" rIns="63675" bIns="63675" anchor="ctr" anchorCtr="0">
            <a:noAutofit/>
          </a:bodyPr>
          <a:lstStyle/>
          <a:p>
            <a:pPr marL="0" lvl="0" indent="0" algn="ctr" rtl="0">
              <a:spcBef>
                <a:spcPts val="0"/>
              </a:spcBef>
              <a:spcAft>
                <a:spcPts val="0"/>
              </a:spcAft>
              <a:buClr>
                <a:schemeClr val="dk1"/>
              </a:buClr>
              <a:buFont typeface="Arial"/>
              <a:buNone/>
            </a:pPr>
            <a:r>
              <a:rPr lang="en-US" sz="4100">
                <a:solidFill>
                  <a:schemeClr val="lt1"/>
                </a:solidFill>
                <a:latin typeface="Raleway ExtraBold"/>
                <a:ea typeface="Raleway ExtraBold"/>
                <a:cs typeface="Raleway ExtraBold"/>
                <a:sym typeface="Raleway ExtraBold"/>
              </a:rPr>
              <a:t>Contenido</a:t>
            </a:r>
            <a:endParaRPr sz="1323" b="1" i="0" u="none" strike="noStrike" cap="none">
              <a:solidFill>
                <a:schemeClr val="lt1"/>
              </a:solidFill>
              <a:latin typeface="Raleway"/>
              <a:ea typeface="Raleway"/>
              <a:cs typeface="Raleway"/>
              <a:sym typeface="Raleway"/>
            </a:endParaRPr>
          </a:p>
        </p:txBody>
      </p:sp>
      <p:sp>
        <p:nvSpPr>
          <p:cNvPr id="125" name="Google Shape;125;g3ca6554b689_1_6"/>
          <p:cNvSpPr txBox="1"/>
          <p:nvPr/>
        </p:nvSpPr>
        <p:spPr>
          <a:xfrm>
            <a:off x="7063650" y="3393650"/>
            <a:ext cx="3000000" cy="7389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en-US" sz="2000" b="1">
                <a:solidFill>
                  <a:srgbClr val="33440C"/>
                </a:solidFill>
                <a:latin typeface="Raleway"/>
                <a:ea typeface="Raleway"/>
                <a:cs typeface="Raleway"/>
                <a:sym typeface="Raleway"/>
              </a:rPr>
              <a:t>Metas estratégicas SCA</a:t>
            </a:r>
            <a:endParaRPr/>
          </a:p>
        </p:txBody>
      </p:sp>
      <p:sp>
        <p:nvSpPr>
          <p:cNvPr id="126" name="Google Shape;126;g3ca6554b689_1_6"/>
          <p:cNvSpPr txBox="1"/>
          <p:nvPr/>
        </p:nvSpPr>
        <p:spPr>
          <a:xfrm>
            <a:off x="951825" y="4558013"/>
            <a:ext cx="4252200" cy="891300"/>
          </a:xfrm>
          <a:prstGeom prst="rect">
            <a:avLst/>
          </a:prstGeom>
          <a:noFill/>
          <a:ln>
            <a:noFill/>
          </a:ln>
        </p:spPr>
        <p:txBody>
          <a:bodyPr spcFirstLastPara="1" wrap="square" lIns="91425" tIns="91425" rIns="91425" bIns="91425" anchor="t" anchorCtr="0">
            <a:spAutoFit/>
          </a:bodyPr>
          <a:lstStyle/>
          <a:p>
            <a:pPr marL="1371600" lvl="1" indent="-336550" algn="l" rtl="0">
              <a:lnSpc>
                <a:spcPct val="90000"/>
              </a:lnSpc>
              <a:spcBef>
                <a:spcPts val="100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Suelo y biodiversidad</a:t>
            </a:r>
            <a:endParaRPr sz="1700">
              <a:solidFill>
                <a:srgbClr val="33440C"/>
              </a:solidFill>
              <a:latin typeface="Raleway Medium"/>
              <a:ea typeface="Raleway Medium"/>
              <a:cs typeface="Raleway Medium"/>
              <a:sym typeface="Raleway Medium"/>
            </a:endParaRPr>
          </a:p>
          <a:p>
            <a:pPr marL="1371600" lvl="1" indent="-336550" algn="l" rtl="0">
              <a:lnSpc>
                <a:spcPct val="90000"/>
              </a:lnSpc>
              <a:spcBef>
                <a:spcPts val="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Agua</a:t>
            </a:r>
            <a:endParaRPr sz="1700">
              <a:solidFill>
                <a:srgbClr val="33440C"/>
              </a:solidFill>
              <a:latin typeface="Raleway Medium"/>
              <a:ea typeface="Raleway Medium"/>
              <a:cs typeface="Raleway Medium"/>
              <a:sym typeface="Raleway Medium"/>
            </a:endParaRPr>
          </a:p>
          <a:p>
            <a:pPr marL="1371600" lvl="1" indent="-336550" algn="l" rtl="0">
              <a:lnSpc>
                <a:spcPct val="90000"/>
              </a:lnSpc>
              <a:spcBef>
                <a:spcPts val="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Aire</a:t>
            </a:r>
            <a:endParaRPr sz="1100"/>
          </a:p>
        </p:txBody>
      </p:sp>
      <p:sp>
        <p:nvSpPr>
          <p:cNvPr id="127" name="Google Shape;127;g3ca6554b689_1_6"/>
          <p:cNvSpPr txBox="1"/>
          <p:nvPr/>
        </p:nvSpPr>
        <p:spPr>
          <a:xfrm>
            <a:off x="6417600" y="4153125"/>
            <a:ext cx="4292100" cy="1126800"/>
          </a:xfrm>
          <a:prstGeom prst="rect">
            <a:avLst/>
          </a:prstGeom>
          <a:noFill/>
          <a:ln>
            <a:noFill/>
          </a:ln>
        </p:spPr>
        <p:txBody>
          <a:bodyPr spcFirstLastPara="1" wrap="square" lIns="91425" tIns="91425" rIns="91425" bIns="91425" anchor="t" anchorCtr="0">
            <a:spAutoFit/>
          </a:bodyPr>
          <a:lstStyle/>
          <a:p>
            <a:pPr marL="1371600" lvl="1" indent="-336550" algn="l" rtl="0">
              <a:lnSpc>
                <a:spcPct val="90000"/>
              </a:lnSpc>
              <a:spcBef>
                <a:spcPts val="100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Suelo y biodiversidad</a:t>
            </a:r>
            <a:endParaRPr sz="1700">
              <a:solidFill>
                <a:srgbClr val="33440C"/>
              </a:solidFill>
              <a:latin typeface="Raleway Medium"/>
              <a:ea typeface="Raleway Medium"/>
              <a:cs typeface="Raleway Medium"/>
              <a:sym typeface="Raleway Medium"/>
            </a:endParaRPr>
          </a:p>
          <a:p>
            <a:pPr marL="1371600" lvl="1" indent="-336550" algn="l" rtl="0">
              <a:lnSpc>
                <a:spcPct val="90000"/>
              </a:lnSpc>
              <a:spcBef>
                <a:spcPts val="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Agua</a:t>
            </a:r>
            <a:endParaRPr sz="1700">
              <a:solidFill>
                <a:srgbClr val="33440C"/>
              </a:solidFill>
              <a:latin typeface="Raleway Medium"/>
              <a:ea typeface="Raleway Medium"/>
              <a:cs typeface="Raleway Medium"/>
              <a:sym typeface="Raleway Medium"/>
            </a:endParaRPr>
          </a:p>
          <a:p>
            <a:pPr marL="1371600" lvl="1" indent="-336550" algn="l" rtl="0">
              <a:lnSpc>
                <a:spcPct val="90000"/>
              </a:lnSpc>
              <a:spcBef>
                <a:spcPts val="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Aire</a:t>
            </a:r>
            <a:endParaRPr sz="1700">
              <a:solidFill>
                <a:srgbClr val="33440C"/>
              </a:solidFill>
              <a:latin typeface="Raleway Medium"/>
              <a:ea typeface="Raleway Medium"/>
              <a:cs typeface="Raleway Medium"/>
              <a:sym typeface="Raleway Medium"/>
            </a:endParaRPr>
          </a:p>
          <a:p>
            <a:pPr marL="1371600" lvl="1" indent="-336550" algn="l" rtl="0">
              <a:lnSpc>
                <a:spcPct val="90000"/>
              </a:lnSpc>
              <a:spcBef>
                <a:spcPts val="0"/>
              </a:spcBef>
              <a:spcAft>
                <a:spcPts val="0"/>
              </a:spcAft>
              <a:buClr>
                <a:srgbClr val="33440C"/>
              </a:buClr>
              <a:buSzPts val="1700"/>
              <a:buFont typeface="Raleway Medium"/>
              <a:buAutoNum type="alphaLcPeriod"/>
            </a:pPr>
            <a:r>
              <a:rPr lang="en-US" sz="1700">
                <a:solidFill>
                  <a:srgbClr val="33440C"/>
                </a:solidFill>
                <a:latin typeface="Raleway Medium"/>
                <a:ea typeface="Raleway Medium"/>
                <a:cs typeface="Raleway Medium"/>
                <a:sym typeface="Raleway Medium"/>
              </a:rPr>
              <a:t>Autoridad ambiental</a:t>
            </a:r>
            <a:endParaRPr sz="1100"/>
          </a:p>
        </p:txBody>
      </p:sp>
      <p:sp>
        <p:nvSpPr>
          <p:cNvPr id="128" name="Google Shape;128;g3ca6554b689_1_6"/>
          <p:cNvSpPr txBox="1"/>
          <p:nvPr/>
        </p:nvSpPr>
        <p:spPr>
          <a:xfrm>
            <a:off x="1617825" y="3665788"/>
            <a:ext cx="3000000" cy="7389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en-US" sz="2000" b="1">
                <a:solidFill>
                  <a:srgbClr val="33440C"/>
                </a:solidFill>
                <a:latin typeface="Raleway"/>
                <a:ea typeface="Raleway"/>
                <a:cs typeface="Raleway"/>
                <a:sym typeface="Raleway"/>
              </a:rPr>
              <a:t>Metas estratégicas SGA</a:t>
            </a:r>
            <a:endParaRPr/>
          </a:p>
        </p:txBody>
      </p:sp>
      <p:sp>
        <p:nvSpPr>
          <p:cNvPr id="129" name="Google Shape;129;g3ca6554b689_1_6"/>
          <p:cNvSpPr txBox="1"/>
          <p:nvPr/>
        </p:nvSpPr>
        <p:spPr>
          <a:xfrm>
            <a:off x="1747900" y="2510700"/>
            <a:ext cx="3000000" cy="1112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6700" b="1">
                <a:solidFill>
                  <a:srgbClr val="274E13"/>
                </a:solidFill>
                <a:latin typeface="Raleway"/>
                <a:ea typeface="Raleway"/>
                <a:cs typeface="Raleway"/>
                <a:sym typeface="Raleway"/>
              </a:rPr>
              <a:t>1.</a:t>
            </a:r>
            <a:endParaRPr sz="4900"/>
          </a:p>
        </p:txBody>
      </p:sp>
      <p:sp>
        <p:nvSpPr>
          <p:cNvPr id="130" name="Google Shape;130;g3ca6554b689_1_6"/>
          <p:cNvSpPr txBox="1"/>
          <p:nvPr/>
        </p:nvSpPr>
        <p:spPr>
          <a:xfrm>
            <a:off x="7166675" y="2500663"/>
            <a:ext cx="3000000" cy="11127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6700" b="1">
                <a:solidFill>
                  <a:srgbClr val="274E13"/>
                </a:solidFill>
                <a:latin typeface="Raleway"/>
                <a:ea typeface="Raleway"/>
                <a:cs typeface="Raleway"/>
                <a:sym typeface="Raleway"/>
              </a:rPr>
              <a:t>2.</a:t>
            </a:r>
            <a:endParaRPr sz="4900"/>
          </a:p>
        </p:txBody>
      </p:sp>
      <p:pic>
        <p:nvPicPr>
          <p:cNvPr id="131" name="Google Shape;131;g3ca6554b689_1_6"/>
          <p:cNvPicPr preferRelativeResize="0"/>
          <p:nvPr/>
        </p:nvPicPr>
        <p:blipFill rotWithShape="1">
          <a:blip r:embed="rId4">
            <a:alphaModFix/>
          </a:blip>
          <a:srcRect/>
          <a:stretch/>
        </p:blipFill>
        <p:spPr>
          <a:xfrm rot="3565983">
            <a:off x="4579922" y="3999125"/>
            <a:ext cx="1332332" cy="2637551"/>
          </a:xfrm>
          <a:prstGeom prst="rect">
            <a:avLst/>
          </a:prstGeom>
          <a:noFill/>
          <a:ln>
            <a:noFill/>
          </a:ln>
        </p:spPr>
      </p:pic>
      <p:pic>
        <p:nvPicPr>
          <p:cNvPr id="132" name="Google Shape;132;g3ca6554b689_1_6"/>
          <p:cNvPicPr preferRelativeResize="0"/>
          <p:nvPr/>
        </p:nvPicPr>
        <p:blipFill rotWithShape="1">
          <a:blip r:embed="rId4">
            <a:alphaModFix/>
          </a:blip>
          <a:srcRect/>
          <a:stretch/>
        </p:blipFill>
        <p:spPr>
          <a:xfrm rot="2562786">
            <a:off x="9284967" y="1247391"/>
            <a:ext cx="644780" cy="127644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g366399a5469_10_12"/>
          <p:cNvSpPr/>
          <p:nvPr/>
        </p:nvSpPr>
        <p:spPr>
          <a:xfrm>
            <a:off x="224650" y="2389813"/>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8" name="Google Shape;688;g366399a5469_10_12"/>
          <p:cNvSpPr txBox="1"/>
          <p:nvPr/>
        </p:nvSpPr>
        <p:spPr>
          <a:xfrm>
            <a:off x="367725" y="905700"/>
            <a:ext cx="114591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Realizar procesos de conservación en 6.500 ha de zonas estratégicas para la conservación del recurso hídrico en la Bogotá región</a:t>
            </a:r>
            <a:endParaRPr sz="1800" b="1">
              <a:solidFill>
                <a:srgbClr val="009200"/>
              </a:solidFill>
              <a:latin typeface="Raleway"/>
              <a:ea typeface="Raleway"/>
              <a:cs typeface="Raleway"/>
              <a:sym typeface="Raleway"/>
            </a:endParaRPr>
          </a:p>
        </p:txBody>
      </p:sp>
      <p:sp>
        <p:nvSpPr>
          <p:cNvPr id="689" name="Google Shape;689;g366399a5469_10_12"/>
          <p:cNvSpPr txBox="1"/>
          <p:nvPr/>
        </p:nvSpPr>
        <p:spPr>
          <a:xfrm>
            <a:off x="3982757"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690" name="Google Shape;690;g366399a5469_10_12"/>
          <p:cNvSpPr txBox="1"/>
          <p:nvPr/>
        </p:nvSpPr>
        <p:spPr>
          <a:xfrm>
            <a:off x="5874907"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691" name="Google Shape;691;g366399a5469_10_12"/>
          <p:cNvSpPr txBox="1"/>
          <p:nvPr/>
        </p:nvSpPr>
        <p:spPr>
          <a:xfrm>
            <a:off x="7790839"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692" name="Google Shape;692;g366399a5469_10_12"/>
          <p:cNvSpPr txBox="1"/>
          <p:nvPr/>
        </p:nvSpPr>
        <p:spPr>
          <a:xfrm>
            <a:off x="8768589"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693" name="Google Shape;693;g366399a5469_10_12"/>
          <p:cNvSpPr txBox="1"/>
          <p:nvPr/>
        </p:nvSpPr>
        <p:spPr>
          <a:xfrm>
            <a:off x="9746339" y="183791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694" name="Google Shape;694;g366399a5469_10_12"/>
          <p:cNvSpPr txBox="1"/>
          <p:nvPr/>
        </p:nvSpPr>
        <p:spPr>
          <a:xfrm>
            <a:off x="3982757" y="25211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2.144,4</a:t>
            </a:r>
            <a:endParaRPr sz="1400" b="0" i="0" u="none" strike="noStrike" cap="none">
              <a:solidFill>
                <a:srgbClr val="000000"/>
              </a:solidFill>
              <a:latin typeface="Candara"/>
              <a:ea typeface="Candara"/>
              <a:cs typeface="Candara"/>
              <a:sym typeface="Candara"/>
            </a:endParaRPr>
          </a:p>
        </p:txBody>
      </p:sp>
      <p:sp>
        <p:nvSpPr>
          <p:cNvPr id="695" name="Google Shape;695;g366399a5469_10_12"/>
          <p:cNvSpPr txBox="1"/>
          <p:nvPr/>
        </p:nvSpPr>
        <p:spPr>
          <a:xfrm>
            <a:off x="5874907" y="25211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2.41</a:t>
            </a:r>
            <a:r>
              <a:rPr lang="en-US" sz="1600">
                <a:solidFill>
                  <a:srgbClr val="3B4E1F"/>
                </a:solidFill>
                <a:latin typeface="Candara"/>
                <a:ea typeface="Candara"/>
                <a:cs typeface="Candara"/>
                <a:sym typeface="Candara"/>
              </a:rPr>
              <a:t>1,14</a:t>
            </a:r>
            <a:endParaRPr sz="1400" b="0" i="0" u="none" strike="noStrike" cap="none">
              <a:solidFill>
                <a:srgbClr val="000000"/>
              </a:solidFill>
              <a:latin typeface="Candara"/>
              <a:ea typeface="Candara"/>
              <a:cs typeface="Candara"/>
              <a:sym typeface="Candara"/>
            </a:endParaRPr>
          </a:p>
        </p:txBody>
      </p:sp>
      <p:sp>
        <p:nvSpPr>
          <p:cNvPr id="696" name="Google Shape;696;g366399a5469_10_12"/>
          <p:cNvSpPr txBox="1"/>
          <p:nvPr/>
        </p:nvSpPr>
        <p:spPr>
          <a:xfrm>
            <a:off x="7847989" y="2521125"/>
            <a:ext cx="8766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0" i="0" u="none" strike="noStrike" cap="none">
                <a:solidFill>
                  <a:srgbClr val="3B4E1F"/>
                </a:solidFill>
                <a:latin typeface="Candara"/>
                <a:ea typeface="Candara"/>
                <a:cs typeface="Candara"/>
                <a:sym typeface="Candara"/>
              </a:rPr>
              <a:t>2.</a:t>
            </a:r>
            <a:r>
              <a:rPr lang="en-US" sz="1500">
                <a:solidFill>
                  <a:srgbClr val="3B4E1F"/>
                </a:solidFill>
                <a:latin typeface="Candara"/>
                <a:ea typeface="Candara"/>
                <a:cs typeface="Candara"/>
                <a:sym typeface="Candara"/>
              </a:rPr>
              <a:t>079,46</a:t>
            </a:r>
            <a:endParaRPr sz="1300" b="0" i="0" u="none" strike="noStrike" cap="none">
              <a:solidFill>
                <a:srgbClr val="000000"/>
              </a:solidFill>
              <a:latin typeface="Candara"/>
              <a:ea typeface="Candara"/>
              <a:cs typeface="Candara"/>
              <a:sym typeface="Candara"/>
            </a:endParaRPr>
          </a:p>
        </p:txBody>
      </p:sp>
      <p:sp>
        <p:nvSpPr>
          <p:cNvPr id="697" name="Google Shape;697;g366399a5469_10_12"/>
          <p:cNvSpPr txBox="1"/>
          <p:nvPr/>
        </p:nvSpPr>
        <p:spPr>
          <a:xfrm>
            <a:off x="8768589" y="25211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698" name="Google Shape;698;g366399a5469_10_12"/>
          <p:cNvSpPr txBox="1"/>
          <p:nvPr/>
        </p:nvSpPr>
        <p:spPr>
          <a:xfrm>
            <a:off x="9746339" y="252112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6.500</a:t>
            </a:r>
            <a:endParaRPr sz="1400" b="0" i="0" u="none" strike="noStrike" cap="none">
              <a:solidFill>
                <a:srgbClr val="000000"/>
              </a:solidFill>
              <a:latin typeface="Candara"/>
              <a:ea typeface="Candara"/>
              <a:cs typeface="Candara"/>
              <a:sym typeface="Candara"/>
            </a:endParaRPr>
          </a:p>
        </p:txBody>
      </p:sp>
      <p:sp>
        <p:nvSpPr>
          <p:cNvPr id="699" name="Google Shape;699;g366399a5469_10_12"/>
          <p:cNvSpPr txBox="1"/>
          <p:nvPr/>
        </p:nvSpPr>
        <p:spPr>
          <a:xfrm>
            <a:off x="184500" y="2367225"/>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hectáreas estratégicas para el recurso hídrico con instrumentos y estrategias de conservación (PSA)</a:t>
            </a:r>
            <a:endParaRPr sz="1200" b="0" i="0" u="none" strike="noStrike" cap="none">
              <a:solidFill>
                <a:schemeClr val="dk1"/>
              </a:solidFill>
              <a:latin typeface="Candara"/>
              <a:ea typeface="Candara"/>
              <a:cs typeface="Candara"/>
              <a:sym typeface="Candara"/>
            </a:endParaRPr>
          </a:p>
        </p:txBody>
      </p:sp>
      <p:sp>
        <p:nvSpPr>
          <p:cNvPr id="700" name="Google Shape;700;g366399a5469_10_12"/>
          <p:cNvSpPr txBox="1"/>
          <p:nvPr/>
        </p:nvSpPr>
        <p:spPr>
          <a:xfrm>
            <a:off x="4938882" y="183791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701" name="Google Shape;701;g366399a5469_10_12"/>
          <p:cNvSpPr txBox="1"/>
          <p:nvPr/>
        </p:nvSpPr>
        <p:spPr>
          <a:xfrm>
            <a:off x="4938882" y="2521125"/>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2.144,4</a:t>
            </a:r>
            <a:endParaRPr sz="1600" b="1">
              <a:solidFill>
                <a:srgbClr val="3B4E1F"/>
              </a:solidFill>
              <a:latin typeface="Candara"/>
              <a:ea typeface="Candara"/>
              <a:cs typeface="Candara"/>
              <a:sym typeface="Candara"/>
            </a:endParaRPr>
          </a:p>
        </p:txBody>
      </p:sp>
      <p:sp>
        <p:nvSpPr>
          <p:cNvPr id="702" name="Google Shape;702;g366399a5469_10_12"/>
          <p:cNvSpPr txBox="1"/>
          <p:nvPr/>
        </p:nvSpPr>
        <p:spPr>
          <a:xfrm>
            <a:off x="6843882" y="183791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703" name="Google Shape;703;g366399a5469_10_12"/>
          <p:cNvSpPr txBox="1"/>
          <p:nvPr/>
        </p:nvSpPr>
        <p:spPr>
          <a:xfrm>
            <a:off x="6843882" y="252112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2.276,1</a:t>
            </a:r>
            <a:endParaRPr sz="1400" b="1" i="0" u="none" strike="noStrike" cap="none">
              <a:solidFill>
                <a:srgbClr val="000000"/>
              </a:solidFill>
              <a:latin typeface="Candara"/>
              <a:ea typeface="Candara"/>
              <a:cs typeface="Candara"/>
              <a:sym typeface="Candara"/>
            </a:endParaRPr>
          </a:p>
        </p:txBody>
      </p:sp>
      <p:sp>
        <p:nvSpPr>
          <p:cNvPr id="704" name="Google Shape;704;g366399a5469_10_12"/>
          <p:cNvSpPr txBox="1"/>
          <p:nvPr/>
        </p:nvSpPr>
        <p:spPr>
          <a:xfrm>
            <a:off x="11140482" y="183791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705" name="Google Shape;705;g366399a5469_10_12"/>
          <p:cNvSpPr txBox="1"/>
          <p:nvPr/>
        </p:nvSpPr>
        <p:spPr>
          <a:xfrm>
            <a:off x="11140482" y="2521125"/>
            <a:ext cx="876600" cy="4155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1">
                <a:solidFill>
                  <a:srgbClr val="3B4E1F"/>
                </a:solidFill>
                <a:latin typeface="Candara"/>
                <a:ea typeface="Candara"/>
                <a:cs typeface="Candara"/>
                <a:sym typeface="Candara"/>
              </a:rPr>
              <a:t>4.420,54</a:t>
            </a:r>
            <a:endParaRPr sz="1300" b="1" i="0" u="none" strike="noStrike" cap="none">
              <a:solidFill>
                <a:srgbClr val="000000"/>
              </a:solidFill>
              <a:latin typeface="Candara"/>
              <a:ea typeface="Candara"/>
              <a:cs typeface="Candara"/>
              <a:sym typeface="Candara"/>
            </a:endParaRPr>
          </a:p>
        </p:txBody>
      </p:sp>
      <p:sp>
        <p:nvSpPr>
          <p:cNvPr id="706" name="Google Shape;706;g366399a5469_10_12"/>
          <p:cNvSpPr txBox="1"/>
          <p:nvPr/>
        </p:nvSpPr>
        <p:spPr>
          <a:xfrm>
            <a:off x="0" y="1805727"/>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707" name="Google Shape;707;g366399a5469_10_12"/>
          <p:cNvSpPr/>
          <p:nvPr/>
        </p:nvSpPr>
        <p:spPr>
          <a:xfrm>
            <a:off x="253500" y="6216619"/>
            <a:ext cx="11685000" cy="5541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500"/>
              <a:buFont typeface="Arial"/>
              <a:buNone/>
            </a:pPr>
            <a:r>
              <a:rPr lang="en-US" sz="1200" b="1">
                <a:solidFill>
                  <a:srgbClr val="783F04"/>
                </a:solidFill>
                <a:latin typeface="Candara"/>
                <a:ea typeface="Candara"/>
                <a:cs typeface="Candara"/>
                <a:sym typeface="Candara"/>
              </a:rPr>
              <a:t>Alertas: </a:t>
            </a:r>
            <a:r>
              <a:rPr lang="en-US" sz="1200">
                <a:solidFill>
                  <a:srgbClr val="783F04"/>
                </a:solidFill>
                <a:latin typeface="Candara"/>
                <a:ea typeface="Candara"/>
                <a:cs typeface="Candara"/>
                <a:sym typeface="Candara"/>
              </a:rPr>
              <a:t>Se presenta un rezago de 135 ha de 2025, el cual debe ser superado en la vigencia 2026 e incluirse en el plan de trabajo. Se podrán firmar acuerdos voluntarios con los usuarios, una vez pase la ley de garantías.</a:t>
            </a:r>
            <a:endParaRPr sz="1200">
              <a:solidFill>
                <a:srgbClr val="783F04"/>
              </a:solidFill>
              <a:latin typeface="Candara"/>
              <a:ea typeface="Candara"/>
              <a:cs typeface="Candara"/>
              <a:sym typeface="Candara"/>
            </a:endParaRPr>
          </a:p>
        </p:txBody>
      </p:sp>
      <p:sp>
        <p:nvSpPr>
          <p:cNvPr id="708" name="Google Shape;708;g366399a5469_10_12"/>
          <p:cNvSpPr txBox="1"/>
          <p:nvPr/>
        </p:nvSpPr>
        <p:spPr>
          <a:xfrm>
            <a:off x="405901" y="3798500"/>
            <a:ext cx="33027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familias beneficiadas por Pago por Servicios Ambientales (PSA)</a:t>
            </a:r>
            <a:endParaRPr/>
          </a:p>
        </p:txBody>
      </p:sp>
      <p:sp>
        <p:nvSpPr>
          <p:cNvPr id="709" name="Google Shape;709;g366399a5469_10_12"/>
          <p:cNvSpPr txBox="1"/>
          <p:nvPr/>
        </p:nvSpPr>
        <p:spPr>
          <a:xfrm>
            <a:off x="394225" y="4373225"/>
            <a:ext cx="33027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hectáreas de Pago por Servicios Ambientales (PSA) con seguimiento</a:t>
            </a:r>
            <a:endParaRPr/>
          </a:p>
        </p:txBody>
      </p:sp>
      <p:sp>
        <p:nvSpPr>
          <p:cNvPr id="710" name="Google Shape;710;g366399a5469_10_12"/>
          <p:cNvSpPr txBox="1"/>
          <p:nvPr/>
        </p:nvSpPr>
        <p:spPr>
          <a:xfrm>
            <a:off x="3896009" y="386144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69</a:t>
            </a:r>
            <a:endParaRPr sz="1400" b="0" i="0" u="none" strike="noStrike" cap="none">
              <a:solidFill>
                <a:srgbClr val="000000"/>
              </a:solidFill>
              <a:latin typeface="Candara"/>
              <a:ea typeface="Candara"/>
              <a:cs typeface="Candara"/>
              <a:sym typeface="Candara"/>
            </a:endParaRPr>
          </a:p>
        </p:txBody>
      </p:sp>
      <p:sp>
        <p:nvSpPr>
          <p:cNvPr id="711" name="Google Shape;711;g366399a5469_10_12"/>
          <p:cNvSpPr txBox="1"/>
          <p:nvPr/>
        </p:nvSpPr>
        <p:spPr>
          <a:xfrm>
            <a:off x="4938882" y="385999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69</a:t>
            </a:r>
            <a:endParaRPr sz="1600" b="1">
              <a:solidFill>
                <a:srgbClr val="3B4E1F"/>
              </a:solidFill>
              <a:latin typeface="Candara"/>
              <a:ea typeface="Candara"/>
              <a:cs typeface="Candara"/>
              <a:sym typeface="Candara"/>
            </a:endParaRPr>
          </a:p>
        </p:txBody>
      </p:sp>
      <p:sp>
        <p:nvSpPr>
          <p:cNvPr id="712" name="Google Shape;712;g366399a5469_10_12"/>
          <p:cNvSpPr txBox="1"/>
          <p:nvPr/>
        </p:nvSpPr>
        <p:spPr>
          <a:xfrm>
            <a:off x="5943661" y="38599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a:t>
            </a:r>
            <a:endParaRPr sz="1400" b="0" i="0" u="none" strike="noStrike" cap="none">
              <a:solidFill>
                <a:srgbClr val="000000"/>
              </a:solidFill>
              <a:latin typeface="Candara"/>
              <a:ea typeface="Candara"/>
              <a:cs typeface="Candara"/>
              <a:sym typeface="Candara"/>
            </a:endParaRPr>
          </a:p>
        </p:txBody>
      </p:sp>
      <p:sp>
        <p:nvSpPr>
          <p:cNvPr id="713" name="Google Shape;713;g366399a5469_10_12"/>
          <p:cNvSpPr txBox="1"/>
          <p:nvPr/>
        </p:nvSpPr>
        <p:spPr>
          <a:xfrm>
            <a:off x="6852159" y="385999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17</a:t>
            </a:r>
            <a:endParaRPr sz="1600" b="1">
              <a:solidFill>
                <a:srgbClr val="3B4E1F"/>
              </a:solidFill>
              <a:latin typeface="Candara"/>
              <a:ea typeface="Candara"/>
              <a:cs typeface="Candara"/>
              <a:sym typeface="Candara"/>
            </a:endParaRPr>
          </a:p>
        </p:txBody>
      </p:sp>
      <p:sp>
        <p:nvSpPr>
          <p:cNvPr id="714" name="Google Shape;714;g366399a5469_10_12"/>
          <p:cNvSpPr txBox="1"/>
          <p:nvPr/>
        </p:nvSpPr>
        <p:spPr>
          <a:xfrm>
            <a:off x="7872939" y="38599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400" b="0" i="0" u="none" strike="noStrike" cap="none">
              <a:solidFill>
                <a:srgbClr val="000000"/>
              </a:solidFill>
              <a:latin typeface="Candara"/>
              <a:ea typeface="Candara"/>
              <a:cs typeface="Candara"/>
              <a:sym typeface="Candara"/>
            </a:endParaRPr>
          </a:p>
        </p:txBody>
      </p:sp>
      <p:sp>
        <p:nvSpPr>
          <p:cNvPr id="715" name="Google Shape;715;g366399a5469_10_12"/>
          <p:cNvSpPr txBox="1"/>
          <p:nvPr/>
        </p:nvSpPr>
        <p:spPr>
          <a:xfrm>
            <a:off x="8787339" y="38599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16" name="Google Shape;716;g366399a5469_10_12"/>
          <p:cNvSpPr txBox="1"/>
          <p:nvPr/>
        </p:nvSpPr>
        <p:spPr>
          <a:xfrm>
            <a:off x="9742352" y="385999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151</a:t>
            </a:r>
            <a:endParaRPr sz="1400" b="0" i="0" u="none" strike="noStrike" cap="none">
              <a:solidFill>
                <a:srgbClr val="000000"/>
              </a:solidFill>
              <a:latin typeface="Candara"/>
              <a:ea typeface="Candara"/>
              <a:cs typeface="Candara"/>
              <a:sym typeface="Candara"/>
            </a:endParaRPr>
          </a:p>
        </p:txBody>
      </p:sp>
      <p:sp>
        <p:nvSpPr>
          <p:cNvPr id="717" name="Google Shape;717;g366399a5469_10_12"/>
          <p:cNvSpPr txBox="1"/>
          <p:nvPr/>
        </p:nvSpPr>
        <p:spPr>
          <a:xfrm>
            <a:off x="11136495" y="385999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86</a:t>
            </a:r>
            <a:endParaRPr sz="1400" b="1" i="0" u="none" strike="noStrike" cap="none">
              <a:solidFill>
                <a:srgbClr val="000000"/>
              </a:solidFill>
              <a:latin typeface="Candara"/>
              <a:ea typeface="Candara"/>
              <a:cs typeface="Candara"/>
              <a:sym typeface="Candara"/>
            </a:endParaRPr>
          </a:p>
        </p:txBody>
      </p:sp>
      <p:sp>
        <p:nvSpPr>
          <p:cNvPr id="718" name="Google Shape;718;g366399a5469_10_12"/>
          <p:cNvSpPr txBox="1"/>
          <p:nvPr/>
        </p:nvSpPr>
        <p:spPr>
          <a:xfrm>
            <a:off x="3864032" y="443473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1.436,8</a:t>
            </a:r>
            <a:endParaRPr sz="1400" b="0" i="0" u="none" strike="noStrike" cap="none">
              <a:solidFill>
                <a:schemeClr val="dk1"/>
              </a:solidFill>
              <a:latin typeface="Candara"/>
              <a:ea typeface="Candara"/>
              <a:cs typeface="Candara"/>
              <a:sym typeface="Candara"/>
            </a:endParaRPr>
          </a:p>
        </p:txBody>
      </p:sp>
      <p:sp>
        <p:nvSpPr>
          <p:cNvPr id="719" name="Google Shape;719;g366399a5469_10_12"/>
          <p:cNvSpPr txBox="1"/>
          <p:nvPr/>
        </p:nvSpPr>
        <p:spPr>
          <a:xfrm>
            <a:off x="4938882" y="443473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1.436,8</a:t>
            </a:r>
            <a:endParaRPr sz="1600">
              <a:solidFill>
                <a:schemeClr val="dk1"/>
              </a:solidFill>
              <a:latin typeface="Candara"/>
              <a:ea typeface="Candara"/>
              <a:cs typeface="Candara"/>
              <a:sym typeface="Candara"/>
            </a:endParaRPr>
          </a:p>
        </p:txBody>
      </p:sp>
      <p:sp>
        <p:nvSpPr>
          <p:cNvPr id="720" name="Google Shape;720;g366399a5469_10_12"/>
          <p:cNvSpPr txBox="1"/>
          <p:nvPr/>
        </p:nvSpPr>
        <p:spPr>
          <a:xfrm>
            <a:off x="5918039" y="443473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2.276,11</a:t>
            </a:r>
            <a:endParaRPr sz="1400" b="0" i="0" u="none" strike="noStrike" cap="none">
              <a:solidFill>
                <a:srgbClr val="000000"/>
              </a:solidFill>
              <a:latin typeface="Candara"/>
              <a:ea typeface="Candara"/>
              <a:cs typeface="Candara"/>
              <a:sym typeface="Candara"/>
            </a:endParaRPr>
          </a:p>
        </p:txBody>
      </p:sp>
      <p:sp>
        <p:nvSpPr>
          <p:cNvPr id="721" name="Google Shape;721;g366399a5469_10_12"/>
          <p:cNvSpPr txBox="1"/>
          <p:nvPr/>
        </p:nvSpPr>
        <p:spPr>
          <a:xfrm>
            <a:off x="6843875" y="443473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2.276,11</a:t>
            </a:r>
            <a:endParaRPr sz="1600" b="1">
              <a:solidFill>
                <a:srgbClr val="3B4E1F"/>
              </a:solidFill>
              <a:latin typeface="Candara"/>
              <a:ea typeface="Candara"/>
              <a:cs typeface="Candara"/>
              <a:sym typeface="Candara"/>
            </a:endParaRPr>
          </a:p>
        </p:txBody>
      </p:sp>
      <p:sp>
        <p:nvSpPr>
          <p:cNvPr id="722" name="Google Shape;722;g366399a5469_10_12"/>
          <p:cNvSpPr txBox="1"/>
          <p:nvPr/>
        </p:nvSpPr>
        <p:spPr>
          <a:xfrm>
            <a:off x="7838714" y="4434734"/>
            <a:ext cx="8766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chemeClr val="dk1"/>
                </a:solidFill>
                <a:latin typeface="Candara"/>
                <a:ea typeface="Candara"/>
                <a:cs typeface="Candara"/>
                <a:sym typeface="Candara"/>
              </a:rPr>
              <a:t>2.787,09</a:t>
            </a:r>
            <a:endParaRPr sz="1300" b="0" i="0" u="none" strike="noStrike" cap="none">
              <a:solidFill>
                <a:schemeClr val="dk1"/>
              </a:solidFill>
              <a:latin typeface="Candara"/>
              <a:ea typeface="Candara"/>
              <a:cs typeface="Candara"/>
              <a:sym typeface="Candara"/>
            </a:endParaRPr>
          </a:p>
        </p:txBody>
      </p:sp>
      <p:sp>
        <p:nvSpPr>
          <p:cNvPr id="723" name="Google Shape;723;g366399a5469_10_12"/>
          <p:cNvSpPr txBox="1"/>
          <p:nvPr/>
        </p:nvSpPr>
        <p:spPr>
          <a:xfrm>
            <a:off x="8768920" y="4434734"/>
            <a:ext cx="8766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chemeClr val="dk1"/>
                </a:solidFill>
                <a:latin typeface="Candara"/>
                <a:ea typeface="Candara"/>
                <a:cs typeface="Candara"/>
                <a:sym typeface="Candara"/>
              </a:rPr>
              <a:t>-</a:t>
            </a:r>
            <a:endParaRPr sz="1300" b="0" i="0" u="none" strike="noStrike" cap="none">
              <a:solidFill>
                <a:schemeClr val="dk1"/>
              </a:solidFill>
              <a:latin typeface="Candara"/>
              <a:ea typeface="Candara"/>
              <a:cs typeface="Candara"/>
              <a:sym typeface="Candara"/>
            </a:endParaRPr>
          </a:p>
        </p:txBody>
      </p:sp>
      <p:sp>
        <p:nvSpPr>
          <p:cNvPr id="724" name="Google Shape;724;g366399a5469_10_12"/>
          <p:cNvSpPr txBox="1"/>
          <p:nvPr/>
        </p:nvSpPr>
        <p:spPr>
          <a:xfrm>
            <a:off x="9746352" y="443473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6.500</a:t>
            </a:r>
            <a:endParaRPr sz="1400" b="0" i="0" u="none" strike="noStrike" cap="none">
              <a:solidFill>
                <a:srgbClr val="000000"/>
              </a:solidFill>
              <a:latin typeface="Candara"/>
              <a:ea typeface="Candara"/>
              <a:cs typeface="Candara"/>
              <a:sym typeface="Candara"/>
            </a:endParaRPr>
          </a:p>
        </p:txBody>
      </p:sp>
      <p:sp>
        <p:nvSpPr>
          <p:cNvPr id="725" name="Google Shape;725;g366399a5469_10_12"/>
          <p:cNvSpPr txBox="1"/>
          <p:nvPr/>
        </p:nvSpPr>
        <p:spPr>
          <a:xfrm>
            <a:off x="11140495" y="4434734"/>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b="1">
                <a:solidFill>
                  <a:srgbClr val="3B4E1F"/>
                </a:solidFill>
                <a:latin typeface="Candara"/>
                <a:ea typeface="Candara"/>
                <a:cs typeface="Candara"/>
                <a:sym typeface="Candara"/>
              </a:rPr>
              <a:t>3.712,91</a:t>
            </a:r>
            <a:endParaRPr sz="1300" b="1" i="0" u="none" strike="noStrike" cap="none">
              <a:solidFill>
                <a:srgbClr val="000000"/>
              </a:solidFill>
              <a:latin typeface="Candara"/>
              <a:ea typeface="Candara"/>
              <a:cs typeface="Candara"/>
              <a:sym typeface="Candara"/>
            </a:endParaRPr>
          </a:p>
        </p:txBody>
      </p:sp>
      <p:sp>
        <p:nvSpPr>
          <p:cNvPr id="726" name="Google Shape;726;g366399a5469_10_12"/>
          <p:cNvSpPr txBox="1"/>
          <p:nvPr/>
        </p:nvSpPr>
        <p:spPr>
          <a:xfrm>
            <a:off x="348750" y="4906806"/>
            <a:ext cx="33483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hectáreas de Pago por Servicios Ambientales (PSA) con procesos de restauración ecológica</a:t>
            </a:r>
            <a:endParaRPr/>
          </a:p>
        </p:txBody>
      </p:sp>
      <p:sp>
        <p:nvSpPr>
          <p:cNvPr id="727" name="Google Shape;727;g366399a5469_10_12"/>
          <p:cNvSpPr txBox="1"/>
          <p:nvPr/>
        </p:nvSpPr>
        <p:spPr>
          <a:xfrm>
            <a:off x="408924" y="5553055"/>
            <a:ext cx="33027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hectáreas de Pago por Servicios Ambientales (PSA) con preservación</a:t>
            </a:r>
            <a:endParaRPr/>
          </a:p>
        </p:txBody>
      </p:sp>
      <p:sp>
        <p:nvSpPr>
          <p:cNvPr id="728" name="Google Shape;728;g366399a5469_10_12"/>
          <p:cNvSpPr txBox="1"/>
          <p:nvPr/>
        </p:nvSpPr>
        <p:spPr>
          <a:xfrm>
            <a:off x="3864032" y="502545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9,20</a:t>
            </a:r>
            <a:endParaRPr sz="1400" b="0" i="0" u="none" strike="noStrike" cap="none">
              <a:solidFill>
                <a:srgbClr val="000000"/>
              </a:solidFill>
              <a:latin typeface="Candara"/>
              <a:ea typeface="Candara"/>
              <a:cs typeface="Candara"/>
              <a:sym typeface="Candara"/>
            </a:endParaRPr>
          </a:p>
        </p:txBody>
      </p:sp>
      <p:sp>
        <p:nvSpPr>
          <p:cNvPr id="729" name="Google Shape;729;g366399a5469_10_12"/>
          <p:cNvSpPr txBox="1"/>
          <p:nvPr/>
        </p:nvSpPr>
        <p:spPr>
          <a:xfrm>
            <a:off x="4938882" y="502545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9,20</a:t>
            </a:r>
            <a:endParaRPr sz="1600" b="1">
              <a:solidFill>
                <a:srgbClr val="3B4E1F"/>
              </a:solidFill>
              <a:latin typeface="Candara"/>
              <a:ea typeface="Candara"/>
              <a:cs typeface="Candara"/>
              <a:sym typeface="Candara"/>
            </a:endParaRPr>
          </a:p>
        </p:txBody>
      </p:sp>
      <p:sp>
        <p:nvSpPr>
          <p:cNvPr id="730" name="Google Shape;730;g366399a5469_10_12"/>
          <p:cNvSpPr txBox="1"/>
          <p:nvPr/>
        </p:nvSpPr>
        <p:spPr>
          <a:xfrm>
            <a:off x="5918039" y="502545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8,50</a:t>
            </a:r>
            <a:endParaRPr sz="1400" b="0" i="0" u="none" strike="noStrike" cap="none">
              <a:solidFill>
                <a:srgbClr val="000000"/>
              </a:solidFill>
              <a:latin typeface="Candara"/>
              <a:ea typeface="Candara"/>
              <a:cs typeface="Candara"/>
              <a:sym typeface="Candara"/>
            </a:endParaRPr>
          </a:p>
        </p:txBody>
      </p:sp>
      <p:sp>
        <p:nvSpPr>
          <p:cNvPr id="731" name="Google Shape;731;g366399a5469_10_12"/>
          <p:cNvSpPr txBox="1"/>
          <p:nvPr/>
        </p:nvSpPr>
        <p:spPr>
          <a:xfrm>
            <a:off x="6843875" y="502545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8,50</a:t>
            </a:r>
            <a:endParaRPr sz="1600" b="1">
              <a:solidFill>
                <a:srgbClr val="3B4E1F"/>
              </a:solidFill>
              <a:latin typeface="Candara"/>
              <a:ea typeface="Candara"/>
              <a:cs typeface="Candara"/>
              <a:sym typeface="Candara"/>
            </a:endParaRPr>
          </a:p>
        </p:txBody>
      </p:sp>
      <p:sp>
        <p:nvSpPr>
          <p:cNvPr id="732" name="Google Shape;732;g366399a5469_10_12"/>
          <p:cNvSpPr txBox="1"/>
          <p:nvPr/>
        </p:nvSpPr>
        <p:spPr>
          <a:xfrm>
            <a:off x="7895864" y="502545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33" name="Google Shape;733;g366399a5469_10_12"/>
          <p:cNvSpPr txBox="1"/>
          <p:nvPr/>
        </p:nvSpPr>
        <p:spPr>
          <a:xfrm>
            <a:off x="8768920" y="502545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34" name="Google Shape;734;g366399a5469_10_12"/>
          <p:cNvSpPr txBox="1"/>
          <p:nvPr/>
        </p:nvSpPr>
        <p:spPr>
          <a:xfrm>
            <a:off x="9746352" y="502545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35" name="Google Shape;735;g366399a5469_10_12"/>
          <p:cNvSpPr txBox="1"/>
          <p:nvPr/>
        </p:nvSpPr>
        <p:spPr>
          <a:xfrm>
            <a:off x="11140495" y="502545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17,70</a:t>
            </a:r>
            <a:endParaRPr sz="1600" b="1">
              <a:solidFill>
                <a:srgbClr val="3B4E1F"/>
              </a:solidFill>
              <a:latin typeface="Candara"/>
              <a:ea typeface="Candara"/>
              <a:cs typeface="Candara"/>
              <a:sym typeface="Candara"/>
            </a:endParaRPr>
          </a:p>
        </p:txBody>
      </p:sp>
      <p:sp>
        <p:nvSpPr>
          <p:cNvPr id="736" name="Google Shape;736;g366399a5469_10_12"/>
          <p:cNvSpPr txBox="1"/>
          <p:nvPr/>
        </p:nvSpPr>
        <p:spPr>
          <a:xfrm>
            <a:off x="3864032" y="5579305"/>
            <a:ext cx="8766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1.427,60</a:t>
            </a:r>
            <a:endParaRPr sz="1300" b="0" i="0" u="none" strike="noStrike" cap="none">
              <a:solidFill>
                <a:srgbClr val="000000"/>
              </a:solidFill>
              <a:latin typeface="Candara"/>
              <a:ea typeface="Candara"/>
              <a:cs typeface="Candara"/>
              <a:sym typeface="Candara"/>
            </a:endParaRPr>
          </a:p>
        </p:txBody>
      </p:sp>
      <p:sp>
        <p:nvSpPr>
          <p:cNvPr id="737" name="Google Shape;737;g366399a5469_10_12"/>
          <p:cNvSpPr txBox="1"/>
          <p:nvPr/>
        </p:nvSpPr>
        <p:spPr>
          <a:xfrm>
            <a:off x="4938882" y="557930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1.427,60</a:t>
            </a:r>
            <a:endParaRPr sz="1600" b="1">
              <a:solidFill>
                <a:srgbClr val="3B4E1F"/>
              </a:solidFill>
              <a:latin typeface="Candara"/>
              <a:ea typeface="Candara"/>
              <a:cs typeface="Candara"/>
              <a:sym typeface="Candara"/>
            </a:endParaRPr>
          </a:p>
        </p:txBody>
      </p:sp>
      <p:sp>
        <p:nvSpPr>
          <p:cNvPr id="738" name="Google Shape;738;g366399a5469_10_12"/>
          <p:cNvSpPr txBox="1"/>
          <p:nvPr/>
        </p:nvSpPr>
        <p:spPr>
          <a:xfrm>
            <a:off x="5898989" y="5598355"/>
            <a:ext cx="8766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2.267,61</a:t>
            </a:r>
            <a:endParaRPr sz="1300" b="0" i="0" u="none" strike="noStrike" cap="none">
              <a:solidFill>
                <a:srgbClr val="000000"/>
              </a:solidFill>
              <a:latin typeface="Candara"/>
              <a:ea typeface="Candara"/>
              <a:cs typeface="Candara"/>
              <a:sym typeface="Candara"/>
            </a:endParaRPr>
          </a:p>
        </p:txBody>
      </p:sp>
      <p:sp>
        <p:nvSpPr>
          <p:cNvPr id="739" name="Google Shape;739;g366399a5469_10_12"/>
          <p:cNvSpPr txBox="1"/>
          <p:nvPr/>
        </p:nvSpPr>
        <p:spPr>
          <a:xfrm>
            <a:off x="6843875" y="557930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500">
                <a:solidFill>
                  <a:srgbClr val="3B4E1F"/>
                </a:solidFill>
                <a:latin typeface="Candara"/>
                <a:ea typeface="Candara"/>
                <a:cs typeface="Candara"/>
                <a:sym typeface="Candara"/>
              </a:rPr>
              <a:t>2.</a:t>
            </a:r>
            <a:r>
              <a:rPr lang="en-US" sz="1600" b="1">
                <a:solidFill>
                  <a:srgbClr val="3B4E1F"/>
                </a:solidFill>
                <a:latin typeface="Candara"/>
                <a:ea typeface="Candara"/>
                <a:cs typeface="Candara"/>
                <a:sym typeface="Candara"/>
              </a:rPr>
              <a:t>267</a:t>
            </a:r>
            <a:r>
              <a:rPr lang="en-US" sz="1500">
                <a:solidFill>
                  <a:srgbClr val="3B4E1F"/>
                </a:solidFill>
                <a:latin typeface="Candara"/>
                <a:ea typeface="Candara"/>
                <a:cs typeface="Candara"/>
                <a:sym typeface="Candara"/>
              </a:rPr>
              <a:t>,61</a:t>
            </a:r>
            <a:endParaRPr sz="1600" b="1">
              <a:solidFill>
                <a:srgbClr val="3B4E1F"/>
              </a:solidFill>
              <a:latin typeface="Candara"/>
              <a:ea typeface="Candara"/>
              <a:cs typeface="Candara"/>
              <a:sym typeface="Candara"/>
            </a:endParaRPr>
          </a:p>
        </p:txBody>
      </p:sp>
      <p:sp>
        <p:nvSpPr>
          <p:cNvPr id="740" name="Google Shape;740;g366399a5469_10_12"/>
          <p:cNvSpPr txBox="1"/>
          <p:nvPr/>
        </p:nvSpPr>
        <p:spPr>
          <a:xfrm>
            <a:off x="7895864" y="55793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41" name="Google Shape;741;g366399a5469_10_12"/>
          <p:cNvSpPr txBox="1"/>
          <p:nvPr/>
        </p:nvSpPr>
        <p:spPr>
          <a:xfrm>
            <a:off x="8768920" y="55793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42" name="Google Shape;742;g366399a5469_10_12"/>
          <p:cNvSpPr txBox="1"/>
          <p:nvPr/>
        </p:nvSpPr>
        <p:spPr>
          <a:xfrm>
            <a:off x="9746352" y="557930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43" name="Google Shape;743;g366399a5469_10_12"/>
          <p:cNvSpPr txBox="1"/>
          <p:nvPr/>
        </p:nvSpPr>
        <p:spPr>
          <a:xfrm>
            <a:off x="11140495" y="5598355"/>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500" b="1">
                <a:solidFill>
                  <a:srgbClr val="3B4E1F"/>
                </a:solidFill>
                <a:latin typeface="Candara"/>
                <a:ea typeface="Candara"/>
                <a:cs typeface="Candara"/>
                <a:sym typeface="Candara"/>
              </a:rPr>
              <a:t>3.695,21</a:t>
            </a:r>
            <a:endParaRPr sz="1500" b="1">
              <a:solidFill>
                <a:srgbClr val="3B4E1F"/>
              </a:solidFill>
              <a:latin typeface="Candara"/>
              <a:ea typeface="Candara"/>
              <a:cs typeface="Candara"/>
              <a:sym typeface="Candara"/>
            </a:endParaRPr>
          </a:p>
        </p:txBody>
      </p:sp>
      <p:sp>
        <p:nvSpPr>
          <p:cNvPr id="744" name="Google Shape;744;g366399a5469_10_12"/>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1059"/>
              <a:buFont typeface="Arial"/>
              <a:buNone/>
            </a:pPr>
            <a:r>
              <a:rPr lang="en-US" sz="1059" b="1">
                <a:solidFill>
                  <a:schemeClr val="dk1"/>
                </a:solidFill>
                <a:latin typeface="Raleway"/>
                <a:ea typeface="Raleway"/>
                <a:cs typeface="Raleway"/>
                <a:sym typeface="Raleway"/>
              </a:rPr>
              <a:t>Subdirección de Biodiversidad</a:t>
            </a:r>
            <a:endParaRPr sz="1006" b="0" i="0" u="none" strike="noStrike" cap="none">
              <a:solidFill>
                <a:srgbClr val="FFFFFF"/>
              </a:solidFill>
              <a:latin typeface="Arial"/>
              <a:ea typeface="Arial"/>
              <a:cs typeface="Arial"/>
              <a:sym typeface="Arial"/>
            </a:endParaRPr>
          </a:p>
        </p:txBody>
      </p:sp>
      <p:sp>
        <p:nvSpPr>
          <p:cNvPr id="745" name="Google Shape;745;g366399a5469_10_12"/>
          <p:cNvSpPr txBox="1"/>
          <p:nvPr/>
        </p:nvSpPr>
        <p:spPr>
          <a:xfrm>
            <a:off x="337142" y="4160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746" name="Google Shape;746;g366399a5469_10_12"/>
          <p:cNvGrpSpPr/>
          <p:nvPr/>
        </p:nvGrpSpPr>
        <p:grpSpPr>
          <a:xfrm>
            <a:off x="8522629" y="215126"/>
            <a:ext cx="486076" cy="497257"/>
            <a:chOff x="10747192" y="578957"/>
            <a:chExt cx="682500" cy="698100"/>
          </a:xfrm>
        </p:grpSpPr>
        <p:sp>
          <p:nvSpPr>
            <p:cNvPr id="747" name="Google Shape;747;g366399a5469_10_12"/>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748" name="Google Shape;748;g366399a5469_10_12"/>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749" name="Google Shape;749;g366399a5469_10_12"/>
          <p:cNvSpPr txBox="1"/>
          <p:nvPr/>
        </p:nvSpPr>
        <p:spPr>
          <a:xfrm>
            <a:off x="403099" y="3215905"/>
            <a:ext cx="33027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acuerdos de Pago por Servicios Ambientales (PSA) suscritos</a:t>
            </a:r>
            <a:endParaRPr/>
          </a:p>
        </p:txBody>
      </p:sp>
      <p:sp>
        <p:nvSpPr>
          <p:cNvPr id="750" name="Google Shape;750;g366399a5469_10_12"/>
          <p:cNvSpPr txBox="1"/>
          <p:nvPr/>
        </p:nvSpPr>
        <p:spPr>
          <a:xfrm>
            <a:off x="3876957" y="32788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a:t>
            </a:r>
            <a:endParaRPr sz="1400" b="0" i="0" u="none" strike="noStrike" cap="none">
              <a:solidFill>
                <a:srgbClr val="000000"/>
              </a:solidFill>
              <a:latin typeface="Candara"/>
              <a:ea typeface="Candara"/>
              <a:cs typeface="Candara"/>
              <a:sym typeface="Candara"/>
            </a:endParaRPr>
          </a:p>
        </p:txBody>
      </p:sp>
      <p:sp>
        <p:nvSpPr>
          <p:cNvPr id="751" name="Google Shape;751;g366399a5469_10_12"/>
          <p:cNvSpPr txBox="1"/>
          <p:nvPr/>
        </p:nvSpPr>
        <p:spPr>
          <a:xfrm>
            <a:off x="4951807" y="327881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7</a:t>
            </a:r>
            <a:endParaRPr sz="1600" b="1">
              <a:solidFill>
                <a:srgbClr val="3B4E1F"/>
              </a:solidFill>
              <a:latin typeface="Candara"/>
              <a:ea typeface="Candara"/>
              <a:cs typeface="Candara"/>
              <a:sym typeface="Candara"/>
            </a:endParaRPr>
          </a:p>
        </p:txBody>
      </p:sp>
      <p:sp>
        <p:nvSpPr>
          <p:cNvPr id="752" name="Google Shape;752;g366399a5469_10_12"/>
          <p:cNvSpPr txBox="1"/>
          <p:nvPr/>
        </p:nvSpPr>
        <p:spPr>
          <a:xfrm>
            <a:off x="5930964" y="32788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a:t>
            </a:r>
            <a:endParaRPr sz="1400" b="0" i="0" u="none" strike="noStrike" cap="none">
              <a:solidFill>
                <a:srgbClr val="000000"/>
              </a:solidFill>
              <a:latin typeface="Candara"/>
              <a:ea typeface="Candara"/>
              <a:cs typeface="Candara"/>
              <a:sym typeface="Candara"/>
            </a:endParaRPr>
          </a:p>
        </p:txBody>
      </p:sp>
      <p:sp>
        <p:nvSpPr>
          <p:cNvPr id="753" name="Google Shape;753;g366399a5469_10_12"/>
          <p:cNvSpPr txBox="1"/>
          <p:nvPr/>
        </p:nvSpPr>
        <p:spPr>
          <a:xfrm>
            <a:off x="6856800" y="327881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17</a:t>
            </a:r>
            <a:endParaRPr sz="1600" b="1">
              <a:solidFill>
                <a:srgbClr val="3B4E1F"/>
              </a:solidFill>
              <a:latin typeface="Candara"/>
              <a:ea typeface="Candara"/>
              <a:cs typeface="Candara"/>
              <a:sym typeface="Candara"/>
            </a:endParaRPr>
          </a:p>
        </p:txBody>
      </p:sp>
      <p:sp>
        <p:nvSpPr>
          <p:cNvPr id="754" name="Google Shape;754;g366399a5469_10_12"/>
          <p:cNvSpPr txBox="1"/>
          <p:nvPr/>
        </p:nvSpPr>
        <p:spPr>
          <a:xfrm>
            <a:off x="7889739" y="32788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55" name="Google Shape;755;g366399a5469_10_12"/>
          <p:cNvSpPr txBox="1"/>
          <p:nvPr/>
        </p:nvSpPr>
        <p:spPr>
          <a:xfrm>
            <a:off x="8781845" y="32788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756" name="Google Shape;756;g366399a5469_10_12"/>
          <p:cNvSpPr txBox="1"/>
          <p:nvPr/>
        </p:nvSpPr>
        <p:spPr>
          <a:xfrm>
            <a:off x="9759277" y="327881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24</a:t>
            </a:r>
            <a:endParaRPr sz="1400" b="0" i="0" u="none" strike="noStrike" cap="none">
              <a:solidFill>
                <a:srgbClr val="000000"/>
              </a:solidFill>
              <a:latin typeface="Candara"/>
              <a:ea typeface="Candara"/>
              <a:cs typeface="Candara"/>
              <a:sym typeface="Candara"/>
            </a:endParaRPr>
          </a:p>
        </p:txBody>
      </p:sp>
      <p:sp>
        <p:nvSpPr>
          <p:cNvPr id="757" name="Google Shape;757;g366399a5469_10_12"/>
          <p:cNvSpPr txBox="1"/>
          <p:nvPr/>
        </p:nvSpPr>
        <p:spPr>
          <a:xfrm>
            <a:off x="11153420" y="327881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24</a:t>
            </a:r>
            <a:endParaRPr sz="1600" b="1">
              <a:solidFill>
                <a:srgbClr val="3B4E1F"/>
              </a:solidFill>
              <a:latin typeface="Candara"/>
              <a:ea typeface="Candara"/>
              <a:cs typeface="Candara"/>
              <a:sym typeface="Candar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Shape 761"/>
        <p:cNvGrpSpPr/>
        <p:nvPr/>
      </p:nvGrpSpPr>
      <p:grpSpPr>
        <a:xfrm>
          <a:off x="0" y="0"/>
          <a:ext cx="0" cy="0"/>
          <a:chOff x="0" y="0"/>
          <a:chExt cx="0" cy="0"/>
        </a:xfrm>
      </p:grpSpPr>
      <p:sp>
        <p:nvSpPr>
          <p:cNvPr id="762" name="Google Shape;762;g395c10e5739_0_1"/>
          <p:cNvSpPr/>
          <p:nvPr/>
        </p:nvSpPr>
        <p:spPr>
          <a:xfrm>
            <a:off x="219672" y="2943060"/>
            <a:ext cx="11927100" cy="6003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63" name="Google Shape;763;g395c10e5739_0_1"/>
          <p:cNvSpPr/>
          <p:nvPr/>
        </p:nvSpPr>
        <p:spPr>
          <a:xfrm rot="5400000">
            <a:off x="5935275" y="-4543650"/>
            <a:ext cx="478500" cy="12187200"/>
          </a:xfrm>
          <a:prstGeom prst="round2SameRect">
            <a:avLst>
              <a:gd name="adj1" fmla="val 0"/>
              <a:gd name="adj2" fmla="val 0"/>
            </a:avLst>
          </a:prstGeom>
          <a:solidFill>
            <a:schemeClr val="lt1"/>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200" b="0" i="0" u="none" strike="noStrike" cap="none">
              <a:solidFill>
                <a:srgbClr val="FFFFFF"/>
              </a:solidFill>
              <a:latin typeface="Arial"/>
              <a:ea typeface="Arial"/>
              <a:cs typeface="Arial"/>
              <a:sym typeface="Arial"/>
            </a:endParaRPr>
          </a:p>
        </p:txBody>
      </p:sp>
      <p:sp>
        <p:nvSpPr>
          <p:cNvPr id="764" name="Google Shape;764;g395c10e5739_0_1"/>
          <p:cNvSpPr/>
          <p:nvPr/>
        </p:nvSpPr>
        <p:spPr>
          <a:xfrm rot="5400000">
            <a:off x="4946499" y="-1501573"/>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765" name="Google Shape;765;g395c10e5739_0_1"/>
          <p:cNvSpPr txBox="1"/>
          <p:nvPr/>
        </p:nvSpPr>
        <p:spPr>
          <a:xfrm>
            <a:off x="766125" y="271725"/>
            <a:ext cx="2188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766" name="Google Shape;766;g395c10e5739_0_1"/>
          <p:cNvSpPr/>
          <p:nvPr/>
        </p:nvSpPr>
        <p:spPr>
          <a:xfrm>
            <a:off x="601675" y="391877"/>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67" name="Google Shape;767;g395c10e5739_0_1"/>
          <p:cNvSpPr txBox="1"/>
          <p:nvPr/>
        </p:nvSpPr>
        <p:spPr>
          <a:xfrm>
            <a:off x="3068499" y="294827"/>
            <a:ext cx="43350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a:solidFill>
                  <a:schemeClr val="dk1"/>
                </a:solidFill>
                <a:latin typeface="Raleway"/>
                <a:ea typeface="Raleway"/>
                <a:cs typeface="Raleway"/>
                <a:sym typeface="Raleway"/>
              </a:rPr>
              <a:t>Dirección de Gestión Ambiental</a:t>
            </a:r>
            <a:endParaRPr sz="2000" b="1" i="0" u="none" strike="noStrike" cap="none">
              <a:solidFill>
                <a:schemeClr val="dk1"/>
              </a:solidFill>
              <a:latin typeface="Raleway"/>
              <a:ea typeface="Raleway"/>
              <a:cs typeface="Raleway"/>
              <a:sym typeface="Raleway"/>
            </a:endParaRPr>
          </a:p>
        </p:txBody>
      </p:sp>
      <p:sp>
        <p:nvSpPr>
          <p:cNvPr id="768" name="Google Shape;768;g395c10e5739_0_1"/>
          <p:cNvSpPr txBox="1"/>
          <p:nvPr/>
        </p:nvSpPr>
        <p:spPr>
          <a:xfrm>
            <a:off x="4055750" y="1791903"/>
            <a:ext cx="8034300" cy="6156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b="1">
                <a:solidFill>
                  <a:srgbClr val="3B4E1F"/>
                </a:solidFill>
                <a:latin typeface="Candara"/>
                <a:ea typeface="Candara"/>
                <a:cs typeface="Candara"/>
                <a:sym typeface="Candara"/>
              </a:rPr>
              <a:t>525 proyectos en etapa de formulación y/o implementación que incluyen criterios de construcción, producción y consumo sostenible para ahorrar hasta un 25% en el consumo del agua al año 2027</a:t>
            </a:r>
            <a:endParaRPr b="1">
              <a:solidFill>
                <a:srgbClr val="3B4E1F"/>
              </a:solidFill>
              <a:latin typeface="Candara"/>
              <a:ea typeface="Candara"/>
              <a:cs typeface="Candara"/>
              <a:sym typeface="Candara"/>
            </a:endParaRPr>
          </a:p>
        </p:txBody>
      </p:sp>
      <p:sp>
        <p:nvSpPr>
          <p:cNvPr id="769" name="Google Shape;769;g395c10e5739_0_1"/>
          <p:cNvSpPr txBox="1"/>
          <p:nvPr/>
        </p:nvSpPr>
        <p:spPr>
          <a:xfrm>
            <a:off x="4055757" y="244353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770" name="Google Shape;770;g395c10e5739_0_1"/>
          <p:cNvSpPr txBox="1"/>
          <p:nvPr/>
        </p:nvSpPr>
        <p:spPr>
          <a:xfrm>
            <a:off x="5947907" y="244353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771" name="Google Shape;771;g395c10e5739_0_1"/>
          <p:cNvSpPr txBox="1"/>
          <p:nvPr/>
        </p:nvSpPr>
        <p:spPr>
          <a:xfrm>
            <a:off x="7863839" y="244353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772" name="Google Shape;772;g395c10e5739_0_1"/>
          <p:cNvSpPr txBox="1"/>
          <p:nvPr/>
        </p:nvSpPr>
        <p:spPr>
          <a:xfrm>
            <a:off x="8841589" y="244353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773" name="Google Shape;773;g395c10e5739_0_1"/>
          <p:cNvSpPr txBox="1"/>
          <p:nvPr/>
        </p:nvSpPr>
        <p:spPr>
          <a:xfrm>
            <a:off x="9819339" y="2443538"/>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774" name="Google Shape;774;g395c10e5739_0_1"/>
          <p:cNvSpPr txBox="1"/>
          <p:nvPr/>
        </p:nvSpPr>
        <p:spPr>
          <a:xfrm>
            <a:off x="4055757" y="302766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105</a:t>
            </a:r>
            <a:endParaRPr sz="1400" b="0" i="0" u="none" strike="noStrike" cap="none">
              <a:solidFill>
                <a:srgbClr val="000000"/>
              </a:solidFill>
              <a:latin typeface="Candara"/>
              <a:ea typeface="Candara"/>
              <a:cs typeface="Candara"/>
              <a:sym typeface="Candara"/>
            </a:endParaRPr>
          </a:p>
        </p:txBody>
      </p:sp>
      <p:sp>
        <p:nvSpPr>
          <p:cNvPr id="775" name="Google Shape;775;g395c10e5739_0_1"/>
          <p:cNvSpPr txBox="1"/>
          <p:nvPr/>
        </p:nvSpPr>
        <p:spPr>
          <a:xfrm>
            <a:off x="5947907" y="302766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140</a:t>
            </a:r>
            <a:endParaRPr sz="1400" b="0" i="0" u="none" strike="noStrike" cap="none">
              <a:solidFill>
                <a:srgbClr val="000000"/>
              </a:solidFill>
              <a:latin typeface="Candara"/>
              <a:ea typeface="Candara"/>
              <a:cs typeface="Candara"/>
              <a:sym typeface="Candara"/>
            </a:endParaRPr>
          </a:p>
        </p:txBody>
      </p:sp>
      <p:sp>
        <p:nvSpPr>
          <p:cNvPr id="776" name="Google Shape;776;g395c10e5739_0_1"/>
          <p:cNvSpPr txBox="1"/>
          <p:nvPr/>
        </p:nvSpPr>
        <p:spPr>
          <a:xfrm>
            <a:off x="7863839" y="302766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140</a:t>
            </a:r>
            <a:endParaRPr sz="1400" b="0" i="0" u="none" strike="noStrike" cap="none">
              <a:solidFill>
                <a:srgbClr val="000000"/>
              </a:solidFill>
              <a:latin typeface="Candara"/>
              <a:ea typeface="Candara"/>
              <a:cs typeface="Candara"/>
              <a:sym typeface="Candara"/>
            </a:endParaRPr>
          </a:p>
        </p:txBody>
      </p:sp>
      <p:sp>
        <p:nvSpPr>
          <p:cNvPr id="777" name="Google Shape;777;g395c10e5739_0_1"/>
          <p:cNvSpPr txBox="1"/>
          <p:nvPr/>
        </p:nvSpPr>
        <p:spPr>
          <a:xfrm>
            <a:off x="8841589" y="302766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107</a:t>
            </a:r>
            <a:endParaRPr sz="1400" b="0" i="0" u="none" strike="noStrike" cap="none">
              <a:solidFill>
                <a:srgbClr val="000000"/>
              </a:solidFill>
              <a:latin typeface="Candara"/>
              <a:ea typeface="Candara"/>
              <a:cs typeface="Candara"/>
              <a:sym typeface="Candara"/>
            </a:endParaRPr>
          </a:p>
        </p:txBody>
      </p:sp>
      <p:sp>
        <p:nvSpPr>
          <p:cNvPr id="778" name="Google Shape;778;g395c10e5739_0_1"/>
          <p:cNvSpPr txBox="1"/>
          <p:nvPr/>
        </p:nvSpPr>
        <p:spPr>
          <a:xfrm>
            <a:off x="9819339" y="302766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525</a:t>
            </a:r>
            <a:endParaRPr sz="1400" b="0" i="0" u="none" strike="noStrike" cap="none">
              <a:solidFill>
                <a:srgbClr val="000000"/>
              </a:solidFill>
              <a:latin typeface="Candara"/>
              <a:ea typeface="Candara"/>
              <a:cs typeface="Candara"/>
              <a:sym typeface="Candara"/>
            </a:endParaRPr>
          </a:p>
        </p:txBody>
      </p:sp>
      <p:sp>
        <p:nvSpPr>
          <p:cNvPr id="779" name="Google Shape;779;g395c10e5739_0_1"/>
          <p:cNvSpPr txBox="1"/>
          <p:nvPr/>
        </p:nvSpPr>
        <p:spPr>
          <a:xfrm>
            <a:off x="641850" y="2966160"/>
            <a:ext cx="33273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i="0" u="none" strike="noStrike" cap="none">
                <a:solidFill>
                  <a:srgbClr val="196B24"/>
                </a:solidFill>
                <a:latin typeface="Candara"/>
                <a:ea typeface="Candara"/>
                <a:cs typeface="Candara"/>
                <a:sym typeface="Candara"/>
              </a:rPr>
              <a:t>Número de proyectos que incluyen ahorro y uso eficiente de  agua en sus diferentes etapas</a:t>
            </a:r>
            <a:endParaRPr sz="1200" b="1" i="0" u="none" strike="noStrike" cap="none">
              <a:solidFill>
                <a:srgbClr val="196B24"/>
              </a:solidFill>
              <a:latin typeface="Candara"/>
              <a:ea typeface="Candara"/>
              <a:cs typeface="Candara"/>
              <a:sym typeface="Candara"/>
            </a:endParaRPr>
          </a:p>
        </p:txBody>
      </p:sp>
      <p:sp>
        <p:nvSpPr>
          <p:cNvPr id="780" name="Google Shape;780;g395c10e5739_0_1"/>
          <p:cNvSpPr txBox="1"/>
          <p:nvPr/>
        </p:nvSpPr>
        <p:spPr>
          <a:xfrm>
            <a:off x="5011882" y="244353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781" name="Google Shape;781;g395c10e5739_0_1"/>
          <p:cNvSpPr txBox="1"/>
          <p:nvPr/>
        </p:nvSpPr>
        <p:spPr>
          <a:xfrm>
            <a:off x="5011882" y="302766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105</a:t>
            </a:r>
            <a:endParaRPr sz="1400" b="1" i="0" u="none" strike="noStrike" cap="none">
              <a:solidFill>
                <a:srgbClr val="000000"/>
              </a:solidFill>
              <a:latin typeface="Candara"/>
              <a:ea typeface="Candara"/>
              <a:cs typeface="Candara"/>
              <a:sym typeface="Candara"/>
            </a:endParaRPr>
          </a:p>
        </p:txBody>
      </p:sp>
      <p:sp>
        <p:nvSpPr>
          <p:cNvPr id="782" name="Google Shape;782;g395c10e5739_0_1"/>
          <p:cNvSpPr txBox="1"/>
          <p:nvPr/>
        </p:nvSpPr>
        <p:spPr>
          <a:xfrm>
            <a:off x="6916882" y="244353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783" name="Google Shape;783;g395c10e5739_0_1"/>
          <p:cNvSpPr txBox="1"/>
          <p:nvPr/>
        </p:nvSpPr>
        <p:spPr>
          <a:xfrm>
            <a:off x="6916882" y="302766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173</a:t>
            </a:r>
            <a:endParaRPr sz="1400" b="1" i="0" u="none" strike="noStrike" cap="none">
              <a:solidFill>
                <a:srgbClr val="000000"/>
              </a:solidFill>
              <a:latin typeface="Candara"/>
              <a:ea typeface="Candara"/>
              <a:cs typeface="Candara"/>
              <a:sym typeface="Candara"/>
            </a:endParaRPr>
          </a:p>
        </p:txBody>
      </p:sp>
      <p:sp>
        <p:nvSpPr>
          <p:cNvPr id="784" name="Google Shape;784;g395c10e5739_0_1"/>
          <p:cNvSpPr txBox="1"/>
          <p:nvPr/>
        </p:nvSpPr>
        <p:spPr>
          <a:xfrm>
            <a:off x="11213482" y="2443536"/>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785" name="Google Shape;785;g395c10e5739_0_1"/>
          <p:cNvSpPr txBox="1"/>
          <p:nvPr/>
        </p:nvSpPr>
        <p:spPr>
          <a:xfrm>
            <a:off x="11213482" y="302766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278</a:t>
            </a:r>
            <a:endParaRPr sz="1400" b="1" i="0" u="none" strike="noStrike" cap="none">
              <a:solidFill>
                <a:srgbClr val="000000"/>
              </a:solidFill>
              <a:latin typeface="Candara"/>
              <a:ea typeface="Candara"/>
              <a:cs typeface="Candara"/>
              <a:sym typeface="Candara"/>
            </a:endParaRPr>
          </a:p>
        </p:txBody>
      </p:sp>
      <p:sp>
        <p:nvSpPr>
          <p:cNvPr id="786" name="Google Shape;786;g395c10e5739_0_1"/>
          <p:cNvSpPr txBox="1"/>
          <p:nvPr/>
        </p:nvSpPr>
        <p:spPr>
          <a:xfrm>
            <a:off x="409900" y="2460500"/>
            <a:ext cx="3418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787" name="Google Shape;787;g395c10e5739_0_1"/>
          <p:cNvSpPr txBox="1"/>
          <p:nvPr/>
        </p:nvSpPr>
        <p:spPr>
          <a:xfrm>
            <a:off x="501350" y="1906700"/>
            <a:ext cx="33273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788" name="Google Shape;788;g395c10e5739_0_1"/>
          <p:cNvSpPr txBox="1"/>
          <p:nvPr/>
        </p:nvSpPr>
        <p:spPr>
          <a:xfrm>
            <a:off x="3141500" y="1345200"/>
            <a:ext cx="5328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1300" b="1">
                <a:solidFill>
                  <a:schemeClr val="dk1"/>
                </a:solidFill>
                <a:latin typeface="Raleway"/>
                <a:ea typeface="Raleway"/>
                <a:cs typeface="Raleway"/>
                <a:sym typeface="Raleway"/>
              </a:rPr>
              <a:t>Subdirección de Ecourbanismo y Gestión Ambiental Empresarial</a:t>
            </a:r>
            <a:endParaRPr sz="1300" b="1" i="0" u="none" strike="noStrike" cap="none">
              <a:solidFill>
                <a:schemeClr val="dk1"/>
              </a:solidFill>
              <a:latin typeface="Raleway"/>
              <a:ea typeface="Raleway"/>
              <a:cs typeface="Raleway"/>
              <a:sym typeface="Raleway"/>
            </a:endParaRPr>
          </a:p>
        </p:txBody>
      </p:sp>
      <p:sp>
        <p:nvSpPr>
          <p:cNvPr id="789" name="Google Shape;789;g395c10e5739_0_1"/>
          <p:cNvSpPr txBox="1"/>
          <p:nvPr/>
        </p:nvSpPr>
        <p:spPr>
          <a:xfrm>
            <a:off x="550350" y="3580700"/>
            <a:ext cx="34188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arquitectónicos y urbanos que incorporan criterios de ecourbanismo y construcción sostenible</a:t>
            </a:r>
            <a:endParaRPr/>
          </a:p>
        </p:txBody>
      </p:sp>
      <p:sp>
        <p:nvSpPr>
          <p:cNvPr id="790" name="Google Shape;790;g395c10e5739_0_1"/>
          <p:cNvSpPr txBox="1"/>
          <p:nvPr/>
        </p:nvSpPr>
        <p:spPr>
          <a:xfrm>
            <a:off x="641850" y="4278270"/>
            <a:ext cx="33273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que incorporan criterios de producción y consumo sostenible</a:t>
            </a:r>
            <a:endParaRPr/>
          </a:p>
        </p:txBody>
      </p:sp>
      <p:sp>
        <p:nvSpPr>
          <p:cNvPr id="791" name="Google Shape;791;g395c10e5739_0_1"/>
          <p:cNvSpPr txBox="1"/>
          <p:nvPr/>
        </p:nvSpPr>
        <p:spPr>
          <a:xfrm>
            <a:off x="4048669" y="37346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5</a:t>
            </a:r>
            <a:endParaRPr sz="1400" b="0" i="0" u="none" strike="noStrike" cap="none">
              <a:solidFill>
                <a:srgbClr val="000000"/>
              </a:solidFill>
              <a:latin typeface="Candara"/>
              <a:ea typeface="Candara"/>
              <a:cs typeface="Candara"/>
              <a:sym typeface="Candara"/>
            </a:endParaRPr>
          </a:p>
        </p:txBody>
      </p:sp>
      <p:sp>
        <p:nvSpPr>
          <p:cNvPr id="792" name="Google Shape;792;g395c10e5739_0_1"/>
          <p:cNvSpPr txBox="1"/>
          <p:nvPr/>
        </p:nvSpPr>
        <p:spPr>
          <a:xfrm>
            <a:off x="5940819" y="37346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793" name="Google Shape;793;g395c10e5739_0_1"/>
          <p:cNvSpPr txBox="1"/>
          <p:nvPr/>
        </p:nvSpPr>
        <p:spPr>
          <a:xfrm>
            <a:off x="7856751" y="37346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794" name="Google Shape;794;g395c10e5739_0_1"/>
          <p:cNvSpPr txBox="1"/>
          <p:nvPr/>
        </p:nvSpPr>
        <p:spPr>
          <a:xfrm>
            <a:off x="8834501" y="37346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795" name="Google Shape;795;g395c10e5739_0_1"/>
          <p:cNvSpPr txBox="1"/>
          <p:nvPr/>
        </p:nvSpPr>
        <p:spPr>
          <a:xfrm>
            <a:off x="9812251" y="373460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125</a:t>
            </a:r>
            <a:endParaRPr sz="1400" b="0" i="0" u="none" strike="noStrike" cap="none">
              <a:solidFill>
                <a:srgbClr val="000000"/>
              </a:solidFill>
              <a:latin typeface="Candara"/>
              <a:ea typeface="Candara"/>
              <a:cs typeface="Candara"/>
              <a:sym typeface="Candara"/>
            </a:endParaRPr>
          </a:p>
        </p:txBody>
      </p:sp>
      <p:sp>
        <p:nvSpPr>
          <p:cNvPr id="796" name="Google Shape;796;g395c10e5739_0_1"/>
          <p:cNvSpPr txBox="1"/>
          <p:nvPr/>
        </p:nvSpPr>
        <p:spPr>
          <a:xfrm>
            <a:off x="5004794" y="373460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a:t>
            </a:r>
            <a:endParaRPr sz="1400" b="1" i="0" u="none" strike="noStrike" cap="none">
              <a:solidFill>
                <a:srgbClr val="000000"/>
              </a:solidFill>
              <a:latin typeface="Candara"/>
              <a:ea typeface="Candara"/>
              <a:cs typeface="Candara"/>
              <a:sym typeface="Candara"/>
            </a:endParaRPr>
          </a:p>
        </p:txBody>
      </p:sp>
      <p:sp>
        <p:nvSpPr>
          <p:cNvPr id="797" name="Google Shape;797;g395c10e5739_0_1"/>
          <p:cNvSpPr txBox="1"/>
          <p:nvPr/>
        </p:nvSpPr>
        <p:spPr>
          <a:xfrm>
            <a:off x="6909794" y="373460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68</a:t>
            </a:r>
            <a:endParaRPr sz="1400" b="1" i="0" u="none" strike="noStrike" cap="none">
              <a:solidFill>
                <a:srgbClr val="000000"/>
              </a:solidFill>
              <a:latin typeface="Candara"/>
              <a:ea typeface="Candara"/>
              <a:cs typeface="Candara"/>
              <a:sym typeface="Candara"/>
            </a:endParaRPr>
          </a:p>
        </p:txBody>
      </p:sp>
      <p:sp>
        <p:nvSpPr>
          <p:cNvPr id="798" name="Google Shape;798;g395c10e5739_0_1"/>
          <p:cNvSpPr txBox="1"/>
          <p:nvPr/>
        </p:nvSpPr>
        <p:spPr>
          <a:xfrm>
            <a:off x="11206394" y="373460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73</a:t>
            </a:r>
            <a:endParaRPr sz="1400" b="1" i="0" u="none" strike="noStrike" cap="none">
              <a:solidFill>
                <a:srgbClr val="000000"/>
              </a:solidFill>
              <a:latin typeface="Candara"/>
              <a:ea typeface="Candara"/>
              <a:cs typeface="Candara"/>
              <a:sym typeface="Candara"/>
            </a:endParaRPr>
          </a:p>
        </p:txBody>
      </p:sp>
      <p:sp>
        <p:nvSpPr>
          <p:cNvPr id="799" name="Google Shape;799;g395c10e5739_0_1"/>
          <p:cNvSpPr txBox="1"/>
          <p:nvPr/>
        </p:nvSpPr>
        <p:spPr>
          <a:xfrm>
            <a:off x="4041580" y="433977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a:t>
            </a: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00" name="Google Shape;800;g395c10e5739_0_1"/>
          <p:cNvSpPr txBox="1"/>
          <p:nvPr/>
        </p:nvSpPr>
        <p:spPr>
          <a:xfrm>
            <a:off x="5933730" y="433977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lang="en-US" sz="1600" b="0" i="0" u="none" strike="noStrike" cap="none">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01" name="Google Shape;801;g395c10e5739_0_1"/>
          <p:cNvSpPr txBox="1"/>
          <p:nvPr/>
        </p:nvSpPr>
        <p:spPr>
          <a:xfrm>
            <a:off x="7849662" y="433977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lang="en-US" sz="1600" b="0" i="0" u="none" strike="noStrike" cap="none">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02" name="Google Shape;802;g395c10e5739_0_1"/>
          <p:cNvSpPr txBox="1"/>
          <p:nvPr/>
        </p:nvSpPr>
        <p:spPr>
          <a:xfrm>
            <a:off x="8827412" y="433977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803" name="Google Shape;803;g395c10e5739_0_1"/>
          <p:cNvSpPr txBox="1"/>
          <p:nvPr/>
        </p:nvSpPr>
        <p:spPr>
          <a:xfrm>
            <a:off x="9805162" y="433977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400</a:t>
            </a:r>
            <a:endParaRPr sz="1400" b="0" i="0" u="none" strike="noStrike" cap="none">
              <a:solidFill>
                <a:srgbClr val="000000"/>
              </a:solidFill>
              <a:latin typeface="Candara"/>
              <a:ea typeface="Candara"/>
              <a:cs typeface="Candara"/>
              <a:sym typeface="Candara"/>
            </a:endParaRPr>
          </a:p>
        </p:txBody>
      </p:sp>
      <p:sp>
        <p:nvSpPr>
          <p:cNvPr id="804" name="Google Shape;804;g395c10e5739_0_1"/>
          <p:cNvSpPr txBox="1"/>
          <p:nvPr/>
        </p:nvSpPr>
        <p:spPr>
          <a:xfrm>
            <a:off x="4997705" y="433977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805" name="Google Shape;805;g395c10e5739_0_1"/>
          <p:cNvSpPr txBox="1"/>
          <p:nvPr/>
        </p:nvSpPr>
        <p:spPr>
          <a:xfrm>
            <a:off x="6902705" y="433977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102</a:t>
            </a:r>
            <a:endParaRPr sz="1400" b="1" i="0" u="none" strike="noStrike" cap="none">
              <a:solidFill>
                <a:srgbClr val="000000"/>
              </a:solidFill>
              <a:latin typeface="Candara"/>
              <a:ea typeface="Candara"/>
              <a:cs typeface="Candara"/>
              <a:sym typeface="Candara"/>
            </a:endParaRPr>
          </a:p>
        </p:txBody>
      </p:sp>
      <p:sp>
        <p:nvSpPr>
          <p:cNvPr id="806" name="Google Shape;806;g395c10e5739_0_1"/>
          <p:cNvSpPr txBox="1"/>
          <p:nvPr/>
        </p:nvSpPr>
        <p:spPr>
          <a:xfrm>
            <a:off x="11199305" y="433977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102</a:t>
            </a:r>
            <a:endParaRPr sz="1400" b="1" i="0" u="none" strike="noStrike" cap="none">
              <a:solidFill>
                <a:srgbClr val="000000"/>
              </a:solidFill>
              <a:latin typeface="Candara"/>
              <a:ea typeface="Candara"/>
              <a:cs typeface="Candara"/>
              <a:sym typeface="Candara"/>
            </a:endParaRPr>
          </a:p>
        </p:txBody>
      </p:sp>
      <p:sp>
        <p:nvSpPr>
          <p:cNvPr id="807" name="Google Shape;807;g395c10e5739_0_1"/>
          <p:cNvSpPr txBox="1"/>
          <p:nvPr/>
        </p:nvSpPr>
        <p:spPr>
          <a:xfrm>
            <a:off x="7328975" y="74460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g39553e0e236_4_0"/>
          <p:cNvSpPr/>
          <p:nvPr/>
        </p:nvSpPr>
        <p:spPr>
          <a:xfrm>
            <a:off x="224650" y="2557238"/>
            <a:ext cx="117924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3" name="Google Shape;813;g39553e0e236_4_0"/>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814" name="Google Shape;814;g39553e0e236_4_0"/>
          <p:cNvSpPr txBox="1"/>
          <p:nvPr/>
        </p:nvSpPr>
        <p:spPr>
          <a:xfrm>
            <a:off x="433050" y="977850"/>
            <a:ext cx="11713800" cy="70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700" b="1">
                <a:solidFill>
                  <a:srgbClr val="009200"/>
                </a:solidFill>
                <a:latin typeface="Raleway"/>
                <a:ea typeface="Raleway"/>
                <a:cs typeface="Raleway"/>
                <a:sym typeface="Raleway"/>
              </a:rPr>
              <a:t>525 proyectos en etapa de formulación y/o implementación que incluyen criterios de construcción, producción y consumo sostenible para ahorrar en promedio anual hasta un 25% en el </a:t>
            </a:r>
            <a:r>
              <a:rPr lang="en-US" sz="1700" b="1">
                <a:solidFill>
                  <a:srgbClr val="009200"/>
                </a:solidFill>
                <a:latin typeface="Raleway"/>
                <a:ea typeface="Raleway"/>
                <a:cs typeface="Raleway"/>
                <a:sym typeface="Raleway"/>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consumo</a:t>
            </a:r>
            <a:r>
              <a:rPr lang="en-US" sz="1700" b="1">
                <a:solidFill>
                  <a:srgbClr val="009200"/>
                </a:solidFill>
                <a:latin typeface="Raleway"/>
                <a:ea typeface="Raleway"/>
                <a:cs typeface="Raleway"/>
                <a:sym typeface="Raleway"/>
              </a:rPr>
              <a:t> del agua al año 2027</a:t>
            </a:r>
            <a:endParaRPr sz="1700" b="1">
              <a:solidFill>
                <a:srgbClr val="009200"/>
              </a:solidFill>
              <a:latin typeface="Raleway"/>
              <a:ea typeface="Raleway"/>
              <a:cs typeface="Raleway"/>
              <a:sym typeface="Raleway"/>
            </a:endParaRPr>
          </a:p>
        </p:txBody>
      </p:sp>
      <p:sp>
        <p:nvSpPr>
          <p:cNvPr id="815" name="Google Shape;815;g39553e0e236_4_0"/>
          <p:cNvSpPr txBox="1"/>
          <p:nvPr/>
        </p:nvSpPr>
        <p:spPr>
          <a:xfrm>
            <a:off x="4042105" y="205233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816" name="Google Shape;816;g39553e0e236_4_0"/>
          <p:cNvSpPr txBox="1"/>
          <p:nvPr/>
        </p:nvSpPr>
        <p:spPr>
          <a:xfrm>
            <a:off x="5947907" y="205233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817" name="Google Shape;817;g39553e0e236_4_0"/>
          <p:cNvSpPr txBox="1"/>
          <p:nvPr/>
        </p:nvSpPr>
        <p:spPr>
          <a:xfrm>
            <a:off x="7863839" y="205233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818" name="Google Shape;818;g39553e0e236_4_0"/>
          <p:cNvSpPr txBox="1"/>
          <p:nvPr/>
        </p:nvSpPr>
        <p:spPr>
          <a:xfrm>
            <a:off x="8841589" y="205233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819" name="Google Shape;819;g39553e0e236_4_0"/>
          <p:cNvSpPr txBox="1"/>
          <p:nvPr/>
        </p:nvSpPr>
        <p:spPr>
          <a:xfrm>
            <a:off x="9819339" y="205233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820" name="Google Shape;820;g39553e0e236_4_0"/>
          <p:cNvSpPr txBox="1"/>
          <p:nvPr/>
        </p:nvSpPr>
        <p:spPr>
          <a:xfrm>
            <a:off x="4042105" y="26364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105</a:t>
            </a:r>
            <a:endParaRPr sz="1400" b="0" i="0" u="none" strike="noStrike" cap="none">
              <a:solidFill>
                <a:srgbClr val="000000"/>
              </a:solidFill>
              <a:latin typeface="Candara"/>
              <a:ea typeface="Candara"/>
              <a:cs typeface="Candara"/>
              <a:sym typeface="Candara"/>
            </a:endParaRPr>
          </a:p>
        </p:txBody>
      </p:sp>
      <p:sp>
        <p:nvSpPr>
          <p:cNvPr id="821" name="Google Shape;821;g39553e0e236_4_0"/>
          <p:cNvSpPr txBox="1"/>
          <p:nvPr/>
        </p:nvSpPr>
        <p:spPr>
          <a:xfrm>
            <a:off x="5947907" y="26364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140</a:t>
            </a:r>
            <a:endParaRPr sz="1400" b="0" i="0" u="none" strike="noStrike" cap="none">
              <a:solidFill>
                <a:srgbClr val="000000"/>
              </a:solidFill>
              <a:latin typeface="Candara"/>
              <a:ea typeface="Candara"/>
              <a:cs typeface="Candara"/>
              <a:sym typeface="Candara"/>
            </a:endParaRPr>
          </a:p>
        </p:txBody>
      </p:sp>
      <p:sp>
        <p:nvSpPr>
          <p:cNvPr id="822" name="Google Shape;822;g39553e0e236_4_0"/>
          <p:cNvSpPr txBox="1"/>
          <p:nvPr/>
        </p:nvSpPr>
        <p:spPr>
          <a:xfrm>
            <a:off x="7863839" y="26364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a:t>
            </a:r>
            <a:endParaRPr sz="1400" b="0" i="0" u="none" strike="noStrike" cap="none">
              <a:solidFill>
                <a:srgbClr val="000000"/>
              </a:solidFill>
              <a:latin typeface="Candara"/>
              <a:ea typeface="Candara"/>
              <a:cs typeface="Candara"/>
              <a:sym typeface="Candara"/>
            </a:endParaRPr>
          </a:p>
        </p:txBody>
      </p:sp>
      <p:sp>
        <p:nvSpPr>
          <p:cNvPr id="823" name="Google Shape;823;g39553e0e236_4_0"/>
          <p:cNvSpPr txBox="1"/>
          <p:nvPr/>
        </p:nvSpPr>
        <p:spPr>
          <a:xfrm>
            <a:off x="8841589" y="26364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107</a:t>
            </a:r>
            <a:endParaRPr sz="1400" b="0" i="0" u="none" strike="noStrike" cap="none">
              <a:solidFill>
                <a:srgbClr val="000000"/>
              </a:solidFill>
              <a:latin typeface="Candara"/>
              <a:ea typeface="Candara"/>
              <a:cs typeface="Candara"/>
              <a:sym typeface="Candara"/>
            </a:endParaRPr>
          </a:p>
        </p:txBody>
      </p:sp>
      <p:sp>
        <p:nvSpPr>
          <p:cNvPr id="824" name="Google Shape;824;g39553e0e236_4_0"/>
          <p:cNvSpPr txBox="1"/>
          <p:nvPr/>
        </p:nvSpPr>
        <p:spPr>
          <a:xfrm>
            <a:off x="9819339" y="263645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525</a:t>
            </a:r>
            <a:endParaRPr sz="1400" b="0" i="0" u="none" strike="noStrike" cap="none">
              <a:solidFill>
                <a:srgbClr val="000000"/>
              </a:solidFill>
              <a:latin typeface="Candara"/>
              <a:ea typeface="Candara"/>
              <a:cs typeface="Candara"/>
              <a:sym typeface="Candara"/>
            </a:endParaRPr>
          </a:p>
        </p:txBody>
      </p:sp>
      <p:sp>
        <p:nvSpPr>
          <p:cNvPr id="825" name="Google Shape;825;g39553e0e236_4_0"/>
          <p:cNvSpPr txBox="1"/>
          <p:nvPr/>
        </p:nvSpPr>
        <p:spPr>
          <a:xfrm>
            <a:off x="641850" y="2574955"/>
            <a:ext cx="33273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i="0" u="none" strike="noStrike" cap="none">
                <a:solidFill>
                  <a:srgbClr val="196B24"/>
                </a:solidFill>
                <a:latin typeface="Candara"/>
                <a:ea typeface="Candara"/>
                <a:cs typeface="Candara"/>
                <a:sym typeface="Candara"/>
              </a:rPr>
              <a:t>Número de proyectos que incluyen ahorro y uso eficiente de  agua en sus diferentes etapas</a:t>
            </a:r>
            <a:endParaRPr sz="1200" b="1" i="0" u="none" strike="noStrike" cap="none">
              <a:solidFill>
                <a:srgbClr val="196B24"/>
              </a:solidFill>
              <a:latin typeface="Candara"/>
              <a:ea typeface="Candara"/>
              <a:cs typeface="Candara"/>
              <a:sym typeface="Candara"/>
            </a:endParaRPr>
          </a:p>
        </p:txBody>
      </p:sp>
      <p:sp>
        <p:nvSpPr>
          <p:cNvPr id="826" name="Google Shape;826;g39553e0e236_4_0"/>
          <p:cNvSpPr txBox="1"/>
          <p:nvPr/>
        </p:nvSpPr>
        <p:spPr>
          <a:xfrm>
            <a:off x="5011882" y="205233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827" name="Google Shape;827;g39553e0e236_4_0"/>
          <p:cNvSpPr txBox="1"/>
          <p:nvPr/>
        </p:nvSpPr>
        <p:spPr>
          <a:xfrm>
            <a:off x="4994674" y="263645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105</a:t>
            </a:r>
            <a:endParaRPr sz="1400" b="1" i="0" u="none" strike="noStrike" cap="none">
              <a:solidFill>
                <a:srgbClr val="000000"/>
              </a:solidFill>
              <a:latin typeface="Candara"/>
              <a:ea typeface="Candara"/>
              <a:cs typeface="Candara"/>
              <a:sym typeface="Candara"/>
            </a:endParaRPr>
          </a:p>
        </p:txBody>
      </p:sp>
      <p:sp>
        <p:nvSpPr>
          <p:cNvPr id="828" name="Google Shape;828;g39553e0e236_4_0"/>
          <p:cNvSpPr txBox="1"/>
          <p:nvPr/>
        </p:nvSpPr>
        <p:spPr>
          <a:xfrm>
            <a:off x="6916882" y="205233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829" name="Google Shape;829;g39553e0e236_4_0"/>
          <p:cNvSpPr txBox="1"/>
          <p:nvPr/>
        </p:nvSpPr>
        <p:spPr>
          <a:xfrm>
            <a:off x="6916882" y="263645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173</a:t>
            </a:r>
            <a:endParaRPr sz="1400" b="1" i="0" u="none" strike="noStrike" cap="none">
              <a:solidFill>
                <a:srgbClr val="000000"/>
              </a:solidFill>
              <a:latin typeface="Candara"/>
              <a:ea typeface="Candara"/>
              <a:cs typeface="Candara"/>
              <a:sym typeface="Candara"/>
            </a:endParaRPr>
          </a:p>
        </p:txBody>
      </p:sp>
      <p:sp>
        <p:nvSpPr>
          <p:cNvPr id="830" name="Google Shape;830;g39553e0e236_4_0"/>
          <p:cNvSpPr txBox="1"/>
          <p:nvPr/>
        </p:nvSpPr>
        <p:spPr>
          <a:xfrm>
            <a:off x="11213482" y="205233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831" name="Google Shape;831;g39553e0e236_4_0"/>
          <p:cNvSpPr txBox="1"/>
          <p:nvPr/>
        </p:nvSpPr>
        <p:spPr>
          <a:xfrm>
            <a:off x="11213482" y="263645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278</a:t>
            </a:r>
            <a:endParaRPr sz="1400" b="1" i="0" u="none" strike="noStrike" cap="none">
              <a:solidFill>
                <a:srgbClr val="000000"/>
              </a:solidFill>
              <a:latin typeface="Candara"/>
              <a:ea typeface="Candara"/>
              <a:cs typeface="Candara"/>
              <a:sym typeface="Candara"/>
            </a:endParaRPr>
          </a:p>
        </p:txBody>
      </p:sp>
      <p:sp>
        <p:nvSpPr>
          <p:cNvPr id="832" name="Google Shape;832;g39553e0e236_4_0"/>
          <p:cNvSpPr txBox="1"/>
          <p:nvPr/>
        </p:nvSpPr>
        <p:spPr>
          <a:xfrm>
            <a:off x="550350" y="2069295"/>
            <a:ext cx="3418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833" name="Google Shape;833;g39553e0e236_4_0"/>
          <p:cNvSpPr txBox="1"/>
          <p:nvPr/>
        </p:nvSpPr>
        <p:spPr>
          <a:xfrm>
            <a:off x="766125" y="3293145"/>
            <a:ext cx="32031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que incorporan criterios de </a:t>
            </a:r>
            <a:r>
              <a:rPr lang="en-US" sz="1200" b="1">
                <a:solidFill>
                  <a:srgbClr val="3B4E1F"/>
                </a:solidFill>
                <a:latin typeface="Candara"/>
                <a:ea typeface="Candara"/>
                <a:cs typeface="Candara"/>
                <a:sym typeface="Candara"/>
              </a:rPr>
              <a:t>producción y consumo sostenible</a:t>
            </a:r>
            <a:r>
              <a:rPr lang="en-US" sz="1200">
                <a:solidFill>
                  <a:srgbClr val="3B4E1F"/>
                </a:solidFill>
                <a:latin typeface="Candara"/>
                <a:ea typeface="Candara"/>
                <a:cs typeface="Candara"/>
                <a:sym typeface="Candara"/>
              </a:rPr>
              <a:t> (mensual)</a:t>
            </a:r>
            <a:endParaRPr/>
          </a:p>
        </p:txBody>
      </p:sp>
      <p:sp>
        <p:nvSpPr>
          <p:cNvPr id="834" name="Google Shape;834;g39553e0e236_4_0"/>
          <p:cNvSpPr txBox="1"/>
          <p:nvPr/>
        </p:nvSpPr>
        <p:spPr>
          <a:xfrm>
            <a:off x="4042105" y="33546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a:t>
            </a:r>
            <a:r>
              <a:rPr lang="en-US" sz="1600">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35" name="Google Shape;835;g39553e0e236_4_0"/>
          <p:cNvSpPr txBox="1"/>
          <p:nvPr/>
        </p:nvSpPr>
        <p:spPr>
          <a:xfrm>
            <a:off x="5933730" y="33546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lang="en-US" sz="1600" b="0" i="0" u="none" strike="noStrike" cap="none">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36" name="Google Shape;836;g39553e0e236_4_0"/>
          <p:cNvSpPr txBox="1"/>
          <p:nvPr/>
        </p:nvSpPr>
        <p:spPr>
          <a:xfrm>
            <a:off x="7850187" y="33546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lang="en-US" sz="1600" b="0" i="0" u="none" strike="noStrike" cap="none">
                <a:solidFill>
                  <a:srgbClr val="3B4E1F"/>
                </a:solidFill>
                <a:latin typeface="Candara"/>
                <a:ea typeface="Candara"/>
                <a:cs typeface="Candara"/>
                <a:sym typeface="Candara"/>
              </a:rPr>
              <a:t>0</a:t>
            </a:r>
            <a:endParaRPr sz="1400" b="0" i="0" u="none" strike="noStrike" cap="none">
              <a:solidFill>
                <a:srgbClr val="000000"/>
              </a:solidFill>
              <a:latin typeface="Candara"/>
              <a:ea typeface="Candara"/>
              <a:cs typeface="Candara"/>
              <a:sym typeface="Candara"/>
            </a:endParaRPr>
          </a:p>
        </p:txBody>
      </p:sp>
      <p:sp>
        <p:nvSpPr>
          <p:cNvPr id="837" name="Google Shape;837;g39553e0e236_4_0"/>
          <p:cNvSpPr txBox="1"/>
          <p:nvPr/>
        </p:nvSpPr>
        <p:spPr>
          <a:xfrm>
            <a:off x="8827937" y="33546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838" name="Google Shape;838;g39553e0e236_4_0"/>
          <p:cNvSpPr txBox="1"/>
          <p:nvPr/>
        </p:nvSpPr>
        <p:spPr>
          <a:xfrm>
            <a:off x="9805687" y="3354653"/>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400</a:t>
            </a:r>
            <a:endParaRPr sz="1400" b="0" i="0" u="none" strike="noStrike" cap="none">
              <a:solidFill>
                <a:srgbClr val="000000"/>
              </a:solidFill>
              <a:latin typeface="Candara"/>
              <a:ea typeface="Candara"/>
              <a:cs typeface="Candara"/>
              <a:sym typeface="Candara"/>
            </a:endParaRPr>
          </a:p>
        </p:txBody>
      </p:sp>
      <p:sp>
        <p:nvSpPr>
          <p:cNvPr id="839" name="Google Shape;839;g39553e0e236_4_0"/>
          <p:cNvSpPr txBox="1"/>
          <p:nvPr/>
        </p:nvSpPr>
        <p:spPr>
          <a:xfrm>
            <a:off x="4994674" y="335465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100</a:t>
            </a:r>
            <a:endParaRPr sz="1600" b="1">
              <a:solidFill>
                <a:srgbClr val="3B4E1F"/>
              </a:solidFill>
              <a:latin typeface="Candara"/>
              <a:ea typeface="Candara"/>
              <a:cs typeface="Candara"/>
              <a:sym typeface="Candara"/>
            </a:endParaRPr>
          </a:p>
        </p:txBody>
      </p:sp>
      <p:sp>
        <p:nvSpPr>
          <p:cNvPr id="840" name="Google Shape;840;g39553e0e236_4_0"/>
          <p:cNvSpPr txBox="1"/>
          <p:nvPr/>
        </p:nvSpPr>
        <p:spPr>
          <a:xfrm>
            <a:off x="6903230" y="335465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102</a:t>
            </a:r>
            <a:endParaRPr sz="1600" b="1">
              <a:solidFill>
                <a:srgbClr val="3B4E1F"/>
              </a:solidFill>
              <a:latin typeface="Candara"/>
              <a:ea typeface="Candara"/>
              <a:cs typeface="Candara"/>
              <a:sym typeface="Candara"/>
            </a:endParaRPr>
          </a:p>
        </p:txBody>
      </p:sp>
      <p:sp>
        <p:nvSpPr>
          <p:cNvPr id="841" name="Google Shape;841;g39553e0e236_4_0"/>
          <p:cNvSpPr txBox="1"/>
          <p:nvPr/>
        </p:nvSpPr>
        <p:spPr>
          <a:xfrm>
            <a:off x="11199830" y="335465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202</a:t>
            </a:r>
            <a:endParaRPr sz="1400" b="1" i="0" u="none" strike="noStrike" cap="none">
              <a:solidFill>
                <a:srgbClr val="000000"/>
              </a:solidFill>
              <a:latin typeface="Candara"/>
              <a:ea typeface="Candara"/>
              <a:cs typeface="Candara"/>
              <a:sym typeface="Candara"/>
            </a:endParaRPr>
          </a:p>
        </p:txBody>
      </p:sp>
      <p:sp>
        <p:nvSpPr>
          <p:cNvPr id="842" name="Google Shape;842;g39553e0e236_4_0"/>
          <p:cNvSpPr txBox="1"/>
          <p:nvPr/>
        </p:nvSpPr>
        <p:spPr>
          <a:xfrm>
            <a:off x="643313" y="5191206"/>
            <a:ext cx="33273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m3 de agua ahorrados en etapa de implementación en proyectos de producción sostenible (Anual)</a:t>
            </a:r>
            <a:endParaRPr>
              <a:solidFill>
                <a:schemeClr val="dk1"/>
              </a:solidFill>
            </a:endParaRPr>
          </a:p>
        </p:txBody>
      </p:sp>
      <p:sp>
        <p:nvSpPr>
          <p:cNvPr id="843" name="Google Shape;843;g39553e0e236_4_0"/>
          <p:cNvSpPr txBox="1"/>
          <p:nvPr/>
        </p:nvSpPr>
        <p:spPr>
          <a:xfrm>
            <a:off x="4043568" y="52751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600">
              <a:solidFill>
                <a:srgbClr val="3B4E1F"/>
              </a:solidFill>
              <a:latin typeface="Candara"/>
              <a:ea typeface="Candara"/>
              <a:cs typeface="Candara"/>
              <a:sym typeface="Candara"/>
            </a:endParaRPr>
          </a:p>
        </p:txBody>
      </p:sp>
      <p:sp>
        <p:nvSpPr>
          <p:cNvPr id="844" name="Google Shape;844;g39553e0e236_4_0"/>
          <p:cNvSpPr txBox="1"/>
          <p:nvPr/>
        </p:nvSpPr>
        <p:spPr>
          <a:xfrm>
            <a:off x="7851650" y="52751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45" name="Google Shape;845;g39553e0e236_4_0"/>
          <p:cNvSpPr txBox="1"/>
          <p:nvPr/>
        </p:nvSpPr>
        <p:spPr>
          <a:xfrm>
            <a:off x="8829400" y="52751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46" name="Google Shape;846;g39553e0e236_4_0"/>
          <p:cNvSpPr txBox="1"/>
          <p:nvPr/>
        </p:nvSpPr>
        <p:spPr>
          <a:xfrm>
            <a:off x="9807150" y="527511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147.122,052</a:t>
            </a:r>
            <a:endParaRPr sz="1600">
              <a:solidFill>
                <a:srgbClr val="3B4E1F"/>
              </a:solidFill>
              <a:latin typeface="Candara"/>
              <a:ea typeface="Candara"/>
              <a:cs typeface="Candara"/>
              <a:sym typeface="Candara"/>
            </a:endParaRPr>
          </a:p>
        </p:txBody>
      </p:sp>
      <p:sp>
        <p:nvSpPr>
          <p:cNvPr id="847" name="Google Shape;847;g39553e0e236_4_0"/>
          <p:cNvSpPr txBox="1"/>
          <p:nvPr/>
        </p:nvSpPr>
        <p:spPr>
          <a:xfrm>
            <a:off x="4919637" y="5275109"/>
            <a:ext cx="1029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15.980,05</a:t>
            </a:r>
            <a:endParaRPr sz="1600">
              <a:solidFill>
                <a:srgbClr val="3B4E1F"/>
              </a:solidFill>
              <a:latin typeface="Candara"/>
              <a:ea typeface="Candara"/>
              <a:cs typeface="Candara"/>
              <a:sym typeface="Candara"/>
            </a:endParaRPr>
          </a:p>
        </p:txBody>
      </p:sp>
      <p:sp>
        <p:nvSpPr>
          <p:cNvPr id="848" name="Google Shape;848;g39553e0e236_4_0"/>
          <p:cNvSpPr txBox="1"/>
          <p:nvPr/>
        </p:nvSpPr>
        <p:spPr>
          <a:xfrm>
            <a:off x="6904693" y="52751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49" name="Google Shape;849;g39553e0e236_4_0"/>
          <p:cNvSpPr txBox="1"/>
          <p:nvPr/>
        </p:nvSpPr>
        <p:spPr>
          <a:xfrm>
            <a:off x="11201293" y="527511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59.694</a:t>
            </a:r>
            <a:endParaRPr sz="1600" b="1">
              <a:solidFill>
                <a:srgbClr val="3B4E1F"/>
              </a:solidFill>
              <a:latin typeface="Candara"/>
              <a:ea typeface="Candara"/>
              <a:cs typeface="Candara"/>
              <a:sym typeface="Candara"/>
            </a:endParaRPr>
          </a:p>
        </p:txBody>
      </p:sp>
      <p:sp>
        <p:nvSpPr>
          <p:cNvPr id="850" name="Google Shape;850;g39553e0e236_4_0"/>
          <p:cNvSpPr txBox="1"/>
          <p:nvPr/>
        </p:nvSpPr>
        <p:spPr>
          <a:xfrm>
            <a:off x="5990093" y="52530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51" name="Google Shape;851;g39553e0e236_4_0"/>
          <p:cNvSpPr txBox="1"/>
          <p:nvPr/>
        </p:nvSpPr>
        <p:spPr>
          <a:xfrm>
            <a:off x="4043568" y="525301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52" name="Google Shape;852;g39553e0e236_4_0"/>
          <p:cNvSpPr txBox="1"/>
          <p:nvPr/>
        </p:nvSpPr>
        <p:spPr>
          <a:xfrm>
            <a:off x="748975" y="3894845"/>
            <a:ext cx="32031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arquitectónicos y urbanos que incorporan</a:t>
            </a:r>
            <a:r>
              <a:rPr lang="en-US" sz="1200" b="1">
                <a:solidFill>
                  <a:srgbClr val="3B4E1F"/>
                </a:solidFill>
                <a:latin typeface="Candara"/>
                <a:ea typeface="Candara"/>
                <a:cs typeface="Candara"/>
                <a:sym typeface="Candara"/>
              </a:rPr>
              <a:t> criterios de ecourbanismo y construcción sostenible</a:t>
            </a:r>
            <a:endParaRPr b="1"/>
          </a:p>
        </p:txBody>
      </p:sp>
      <p:sp>
        <p:nvSpPr>
          <p:cNvPr id="853" name="Google Shape;853;g39553e0e236_4_0"/>
          <p:cNvSpPr txBox="1"/>
          <p:nvPr/>
        </p:nvSpPr>
        <p:spPr>
          <a:xfrm>
            <a:off x="4031595" y="40487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5</a:t>
            </a:r>
            <a:endParaRPr sz="1400" b="0" i="0" u="none" strike="noStrike" cap="none">
              <a:solidFill>
                <a:srgbClr val="000000"/>
              </a:solidFill>
              <a:latin typeface="Candara"/>
              <a:ea typeface="Candara"/>
              <a:cs typeface="Candara"/>
              <a:sym typeface="Candara"/>
            </a:endParaRPr>
          </a:p>
        </p:txBody>
      </p:sp>
      <p:sp>
        <p:nvSpPr>
          <p:cNvPr id="854" name="Google Shape;854;g39553e0e236_4_0"/>
          <p:cNvSpPr txBox="1"/>
          <p:nvPr/>
        </p:nvSpPr>
        <p:spPr>
          <a:xfrm>
            <a:off x="5923745" y="40487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855" name="Google Shape;855;g39553e0e236_4_0"/>
          <p:cNvSpPr txBox="1"/>
          <p:nvPr/>
        </p:nvSpPr>
        <p:spPr>
          <a:xfrm>
            <a:off x="7839677" y="40487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856" name="Google Shape;856;g39553e0e236_4_0"/>
          <p:cNvSpPr txBox="1"/>
          <p:nvPr/>
        </p:nvSpPr>
        <p:spPr>
          <a:xfrm>
            <a:off x="8817427" y="40487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400" b="0" i="0" u="none" strike="noStrike" cap="none">
              <a:solidFill>
                <a:srgbClr val="000000"/>
              </a:solidFill>
              <a:latin typeface="Candara"/>
              <a:ea typeface="Candara"/>
              <a:cs typeface="Candara"/>
              <a:sym typeface="Candara"/>
            </a:endParaRPr>
          </a:p>
        </p:txBody>
      </p:sp>
      <p:sp>
        <p:nvSpPr>
          <p:cNvPr id="857" name="Google Shape;857;g39553e0e236_4_0"/>
          <p:cNvSpPr txBox="1"/>
          <p:nvPr/>
        </p:nvSpPr>
        <p:spPr>
          <a:xfrm>
            <a:off x="9795177" y="404875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125</a:t>
            </a:r>
            <a:endParaRPr sz="1400" b="0" i="0" u="none" strike="noStrike" cap="none">
              <a:solidFill>
                <a:srgbClr val="000000"/>
              </a:solidFill>
              <a:latin typeface="Candara"/>
              <a:ea typeface="Candara"/>
              <a:cs typeface="Candara"/>
              <a:sym typeface="Candara"/>
            </a:endParaRPr>
          </a:p>
        </p:txBody>
      </p:sp>
      <p:sp>
        <p:nvSpPr>
          <p:cNvPr id="858" name="Google Shape;858;g39553e0e236_4_0"/>
          <p:cNvSpPr txBox="1"/>
          <p:nvPr/>
        </p:nvSpPr>
        <p:spPr>
          <a:xfrm>
            <a:off x="4987720" y="404875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a:t>
            </a:r>
            <a:endParaRPr sz="1600" b="1">
              <a:solidFill>
                <a:srgbClr val="3B4E1F"/>
              </a:solidFill>
              <a:latin typeface="Candara"/>
              <a:ea typeface="Candara"/>
              <a:cs typeface="Candara"/>
              <a:sym typeface="Candara"/>
            </a:endParaRPr>
          </a:p>
        </p:txBody>
      </p:sp>
      <p:sp>
        <p:nvSpPr>
          <p:cNvPr id="859" name="Google Shape;859;g39553e0e236_4_0"/>
          <p:cNvSpPr txBox="1"/>
          <p:nvPr/>
        </p:nvSpPr>
        <p:spPr>
          <a:xfrm>
            <a:off x="6892720" y="404875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68</a:t>
            </a:r>
            <a:endParaRPr sz="1400" b="1" i="0" u="none" strike="noStrike" cap="none">
              <a:solidFill>
                <a:srgbClr val="000000"/>
              </a:solidFill>
              <a:latin typeface="Candara"/>
              <a:ea typeface="Candara"/>
              <a:cs typeface="Candara"/>
              <a:sym typeface="Candara"/>
            </a:endParaRPr>
          </a:p>
        </p:txBody>
      </p:sp>
      <p:sp>
        <p:nvSpPr>
          <p:cNvPr id="860" name="Google Shape;860;g39553e0e236_4_0"/>
          <p:cNvSpPr txBox="1"/>
          <p:nvPr/>
        </p:nvSpPr>
        <p:spPr>
          <a:xfrm>
            <a:off x="11189320" y="404875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73</a:t>
            </a:r>
            <a:endParaRPr sz="1600" b="1">
              <a:solidFill>
                <a:srgbClr val="3B4E1F"/>
              </a:solidFill>
              <a:latin typeface="Candara"/>
              <a:ea typeface="Candara"/>
              <a:cs typeface="Candara"/>
              <a:sym typeface="Candara"/>
            </a:endParaRPr>
          </a:p>
        </p:txBody>
      </p:sp>
      <p:sp>
        <p:nvSpPr>
          <p:cNvPr id="861" name="Google Shape;861;g39553e0e236_4_0"/>
          <p:cNvSpPr/>
          <p:nvPr/>
        </p:nvSpPr>
        <p:spPr>
          <a:xfrm rot="-5400000">
            <a:off x="-154575" y="3675407"/>
            <a:ext cx="1292700" cy="5442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Desagregado tipo de proyecto</a:t>
            </a:r>
            <a:endParaRPr sz="1200">
              <a:solidFill>
                <a:srgbClr val="3B4E1F"/>
              </a:solidFill>
              <a:latin typeface="Candara"/>
              <a:ea typeface="Candara"/>
              <a:cs typeface="Candara"/>
              <a:sym typeface="Candara"/>
            </a:endParaRPr>
          </a:p>
        </p:txBody>
      </p:sp>
      <p:sp>
        <p:nvSpPr>
          <p:cNvPr id="862" name="Google Shape;862;g39553e0e236_4_0"/>
          <p:cNvSpPr txBox="1"/>
          <p:nvPr/>
        </p:nvSpPr>
        <p:spPr>
          <a:xfrm>
            <a:off x="646214" y="5753793"/>
            <a:ext cx="33273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Numero m3 de agua ahorrados en etapa de implementación en proyectos de </a:t>
            </a:r>
            <a:r>
              <a:rPr lang="en-US" sz="1200" b="1">
                <a:solidFill>
                  <a:srgbClr val="3B4E1F"/>
                </a:solidFill>
                <a:latin typeface="Candara"/>
                <a:ea typeface="Candara"/>
                <a:cs typeface="Candara"/>
                <a:sym typeface="Candara"/>
              </a:rPr>
              <a:t>construcción </a:t>
            </a:r>
            <a:r>
              <a:rPr lang="en-US" sz="1200">
                <a:solidFill>
                  <a:srgbClr val="3B4E1F"/>
                </a:solidFill>
                <a:latin typeface="Candara"/>
                <a:ea typeface="Candara"/>
                <a:cs typeface="Candara"/>
                <a:sym typeface="Candara"/>
              </a:rPr>
              <a:t>sostenible (Anual)</a:t>
            </a:r>
            <a:endParaRPr>
              <a:solidFill>
                <a:schemeClr val="dk1"/>
              </a:solidFill>
            </a:endParaRPr>
          </a:p>
        </p:txBody>
      </p:sp>
      <p:sp>
        <p:nvSpPr>
          <p:cNvPr id="863" name="Google Shape;863;g39553e0e236_4_0"/>
          <p:cNvSpPr txBox="1"/>
          <p:nvPr/>
        </p:nvSpPr>
        <p:spPr>
          <a:xfrm>
            <a:off x="4046469" y="58377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600">
              <a:solidFill>
                <a:srgbClr val="3B4E1F"/>
              </a:solidFill>
              <a:latin typeface="Candara"/>
              <a:ea typeface="Candara"/>
              <a:cs typeface="Candara"/>
              <a:sym typeface="Candara"/>
            </a:endParaRPr>
          </a:p>
        </p:txBody>
      </p:sp>
      <p:sp>
        <p:nvSpPr>
          <p:cNvPr id="864" name="Google Shape;864;g39553e0e236_4_0"/>
          <p:cNvSpPr txBox="1"/>
          <p:nvPr/>
        </p:nvSpPr>
        <p:spPr>
          <a:xfrm>
            <a:off x="7854551" y="58377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2.696</a:t>
            </a:r>
            <a:endParaRPr sz="1600">
              <a:solidFill>
                <a:srgbClr val="3B4E1F"/>
              </a:solidFill>
              <a:latin typeface="Candara"/>
              <a:ea typeface="Candara"/>
              <a:cs typeface="Candara"/>
              <a:sym typeface="Candara"/>
            </a:endParaRPr>
          </a:p>
        </p:txBody>
      </p:sp>
      <p:sp>
        <p:nvSpPr>
          <p:cNvPr id="865" name="Google Shape;865;g39553e0e236_4_0"/>
          <p:cNvSpPr txBox="1"/>
          <p:nvPr/>
        </p:nvSpPr>
        <p:spPr>
          <a:xfrm>
            <a:off x="8832301" y="58377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2.696</a:t>
            </a:r>
            <a:endParaRPr sz="1600">
              <a:solidFill>
                <a:srgbClr val="3B4E1F"/>
              </a:solidFill>
              <a:latin typeface="Candara"/>
              <a:ea typeface="Candara"/>
              <a:cs typeface="Candara"/>
              <a:sym typeface="Candara"/>
            </a:endParaRPr>
          </a:p>
        </p:txBody>
      </p:sp>
      <p:sp>
        <p:nvSpPr>
          <p:cNvPr id="866" name="Google Shape;866;g39553e0e236_4_0"/>
          <p:cNvSpPr txBox="1"/>
          <p:nvPr/>
        </p:nvSpPr>
        <p:spPr>
          <a:xfrm>
            <a:off x="9810051" y="583770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7.312</a:t>
            </a:r>
            <a:endParaRPr sz="1600">
              <a:solidFill>
                <a:srgbClr val="3B4E1F"/>
              </a:solidFill>
              <a:latin typeface="Candara"/>
              <a:ea typeface="Candara"/>
              <a:cs typeface="Candara"/>
              <a:sym typeface="Candara"/>
            </a:endParaRPr>
          </a:p>
        </p:txBody>
      </p:sp>
      <p:sp>
        <p:nvSpPr>
          <p:cNvPr id="867" name="Google Shape;867;g39553e0e236_4_0"/>
          <p:cNvSpPr txBox="1"/>
          <p:nvPr/>
        </p:nvSpPr>
        <p:spPr>
          <a:xfrm>
            <a:off x="4922538" y="5837696"/>
            <a:ext cx="1029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960</a:t>
            </a:r>
            <a:endParaRPr sz="1600" b="1">
              <a:solidFill>
                <a:srgbClr val="3B4E1F"/>
              </a:solidFill>
              <a:latin typeface="Candara"/>
              <a:ea typeface="Candara"/>
              <a:cs typeface="Candara"/>
              <a:sym typeface="Candara"/>
            </a:endParaRPr>
          </a:p>
        </p:txBody>
      </p:sp>
      <p:sp>
        <p:nvSpPr>
          <p:cNvPr id="868" name="Google Shape;868;g39553e0e236_4_0"/>
          <p:cNvSpPr txBox="1"/>
          <p:nvPr/>
        </p:nvSpPr>
        <p:spPr>
          <a:xfrm>
            <a:off x="6907594" y="583770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960</a:t>
            </a:r>
            <a:endParaRPr sz="1600">
              <a:solidFill>
                <a:srgbClr val="3B4E1F"/>
              </a:solidFill>
              <a:latin typeface="Candara"/>
              <a:ea typeface="Candara"/>
              <a:cs typeface="Candara"/>
              <a:sym typeface="Candara"/>
            </a:endParaRPr>
          </a:p>
        </p:txBody>
      </p:sp>
      <p:sp>
        <p:nvSpPr>
          <p:cNvPr id="869" name="Google Shape;869;g39553e0e236_4_0"/>
          <p:cNvSpPr txBox="1"/>
          <p:nvPr/>
        </p:nvSpPr>
        <p:spPr>
          <a:xfrm>
            <a:off x="11204194" y="583770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1.920</a:t>
            </a:r>
            <a:endParaRPr sz="1600" b="1">
              <a:solidFill>
                <a:srgbClr val="3B4E1F"/>
              </a:solidFill>
              <a:latin typeface="Candara"/>
              <a:ea typeface="Candara"/>
              <a:cs typeface="Candara"/>
              <a:sym typeface="Candara"/>
            </a:endParaRPr>
          </a:p>
        </p:txBody>
      </p:sp>
      <p:sp>
        <p:nvSpPr>
          <p:cNvPr id="870" name="Google Shape;870;g39553e0e236_4_0"/>
          <p:cNvSpPr txBox="1"/>
          <p:nvPr/>
        </p:nvSpPr>
        <p:spPr>
          <a:xfrm>
            <a:off x="5992994" y="58156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1" name="Google Shape;871;g39553e0e236_4_0"/>
          <p:cNvSpPr txBox="1"/>
          <p:nvPr/>
        </p:nvSpPr>
        <p:spPr>
          <a:xfrm>
            <a:off x="4046469" y="58156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2" name="Google Shape;872;g39553e0e236_4_0"/>
          <p:cNvSpPr/>
          <p:nvPr/>
        </p:nvSpPr>
        <p:spPr>
          <a:xfrm rot="-5400000">
            <a:off x="-397125" y="5378075"/>
            <a:ext cx="1788600" cy="5181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Desagregado ahorro de agua</a:t>
            </a:r>
            <a:endParaRPr sz="1200">
              <a:solidFill>
                <a:srgbClr val="3B4E1F"/>
              </a:solidFill>
              <a:latin typeface="Candara"/>
              <a:ea typeface="Candara"/>
              <a:cs typeface="Candara"/>
              <a:sym typeface="Candara"/>
            </a:endParaRPr>
          </a:p>
        </p:txBody>
      </p:sp>
      <p:sp>
        <p:nvSpPr>
          <p:cNvPr id="873" name="Google Shape;873;g39553e0e236_4_0"/>
          <p:cNvSpPr txBox="1"/>
          <p:nvPr/>
        </p:nvSpPr>
        <p:spPr>
          <a:xfrm>
            <a:off x="597501" y="4725504"/>
            <a:ext cx="34188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de construcción en etapa diseño con ahorro de agua del 25% (mensual)</a:t>
            </a:r>
            <a:endParaRPr/>
          </a:p>
        </p:txBody>
      </p:sp>
      <p:sp>
        <p:nvSpPr>
          <p:cNvPr id="874" name="Google Shape;874;g39553e0e236_4_0"/>
          <p:cNvSpPr txBox="1"/>
          <p:nvPr/>
        </p:nvSpPr>
        <p:spPr>
          <a:xfrm>
            <a:off x="4092269" y="473198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5" name="Google Shape;875;g39553e0e236_4_0"/>
          <p:cNvSpPr txBox="1"/>
          <p:nvPr/>
        </p:nvSpPr>
        <p:spPr>
          <a:xfrm>
            <a:off x="5911469" y="473198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6" name="Google Shape;876;g39553e0e236_4_0"/>
          <p:cNvSpPr txBox="1"/>
          <p:nvPr/>
        </p:nvSpPr>
        <p:spPr>
          <a:xfrm>
            <a:off x="7900351" y="473198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77" name="Google Shape;877;g39553e0e236_4_0"/>
          <p:cNvSpPr txBox="1"/>
          <p:nvPr/>
        </p:nvSpPr>
        <p:spPr>
          <a:xfrm>
            <a:off x="8878101" y="473198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78" name="Google Shape;878;g39553e0e236_4_0"/>
          <p:cNvSpPr txBox="1"/>
          <p:nvPr/>
        </p:nvSpPr>
        <p:spPr>
          <a:xfrm>
            <a:off x="9855851" y="473198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45</a:t>
            </a:r>
            <a:endParaRPr sz="1600">
              <a:solidFill>
                <a:srgbClr val="3B4E1F"/>
              </a:solidFill>
              <a:latin typeface="Candara"/>
              <a:ea typeface="Candara"/>
              <a:cs typeface="Candara"/>
              <a:sym typeface="Candara"/>
            </a:endParaRPr>
          </a:p>
        </p:txBody>
      </p:sp>
      <p:sp>
        <p:nvSpPr>
          <p:cNvPr id="879" name="Google Shape;879;g39553e0e236_4_0"/>
          <p:cNvSpPr txBox="1"/>
          <p:nvPr/>
        </p:nvSpPr>
        <p:spPr>
          <a:xfrm>
            <a:off x="5044838" y="473198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80" name="Google Shape;880;g39553e0e236_4_0"/>
          <p:cNvSpPr txBox="1"/>
          <p:nvPr/>
        </p:nvSpPr>
        <p:spPr>
          <a:xfrm>
            <a:off x="6953394" y="473198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81" name="Google Shape;881;g39553e0e236_4_0"/>
          <p:cNvSpPr txBox="1"/>
          <p:nvPr/>
        </p:nvSpPr>
        <p:spPr>
          <a:xfrm>
            <a:off x="11249994" y="473198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82" name="Google Shape;882;g39553e0e236_4_0"/>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000" b="1">
                <a:solidFill>
                  <a:schemeClr val="dk1"/>
                </a:solidFill>
                <a:latin typeface="Raleway"/>
                <a:ea typeface="Raleway"/>
                <a:cs typeface="Raleway"/>
                <a:sym typeface="Raleway"/>
              </a:rPr>
              <a:t>Subdirección de Ecourbanismo y Gestión Ambiental Empresarial</a:t>
            </a:r>
            <a:endParaRPr sz="706" b="0" i="0" u="none" strike="noStrike" cap="none">
              <a:solidFill>
                <a:srgbClr val="FFFFFF"/>
              </a:solidFill>
              <a:latin typeface="Arial"/>
              <a:ea typeface="Arial"/>
              <a:cs typeface="Arial"/>
              <a:sym typeface="Arial"/>
            </a:endParaRPr>
          </a:p>
        </p:txBody>
      </p:sp>
      <p:sp>
        <p:nvSpPr>
          <p:cNvPr id="883" name="Google Shape;883;g39553e0e236_4_0"/>
          <p:cNvSpPr txBox="1"/>
          <p:nvPr/>
        </p:nvSpPr>
        <p:spPr>
          <a:xfrm>
            <a:off x="337142" y="4160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884" name="Google Shape;884;g39553e0e236_4_0"/>
          <p:cNvGrpSpPr/>
          <p:nvPr/>
        </p:nvGrpSpPr>
        <p:grpSpPr>
          <a:xfrm>
            <a:off x="8392029" y="215126"/>
            <a:ext cx="486076" cy="497257"/>
            <a:chOff x="10747192" y="578957"/>
            <a:chExt cx="682500" cy="698100"/>
          </a:xfrm>
        </p:grpSpPr>
        <p:sp>
          <p:nvSpPr>
            <p:cNvPr id="885" name="Google Shape;885;g39553e0e236_4_0"/>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886" name="Google Shape;886;g39553e0e236_4_0"/>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887" name="Google Shape;887;g39553e0e236_4_0"/>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2" name="Google Shape;892;g395b1e99419_1_40"/>
          <p:cNvSpPr txBox="1"/>
          <p:nvPr/>
        </p:nvSpPr>
        <p:spPr>
          <a:xfrm>
            <a:off x="4010933"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893" name="Google Shape;893;g395b1e99419_1_40"/>
          <p:cNvSpPr txBox="1"/>
          <p:nvPr/>
        </p:nvSpPr>
        <p:spPr>
          <a:xfrm>
            <a:off x="5903083"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894" name="Google Shape;894;g395b1e99419_1_40"/>
          <p:cNvSpPr txBox="1"/>
          <p:nvPr/>
        </p:nvSpPr>
        <p:spPr>
          <a:xfrm>
            <a:off x="7819015"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895" name="Google Shape;895;g395b1e99419_1_40"/>
          <p:cNvSpPr txBox="1"/>
          <p:nvPr/>
        </p:nvSpPr>
        <p:spPr>
          <a:xfrm>
            <a:off x="8796765"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896" name="Google Shape;896;g395b1e99419_1_40"/>
          <p:cNvSpPr txBox="1"/>
          <p:nvPr/>
        </p:nvSpPr>
        <p:spPr>
          <a:xfrm>
            <a:off x="9774515" y="215218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897" name="Google Shape;897;g395b1e99419_1_40"/>
          <p:cNvSpPr txBox="1"/>
          <p:nvPr/>
        </p:nvSpPr>
        <p:spPr>
          <a:xfrm>
            <a:off x="4967058" y="21521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898" name="Google Shape;898;g395b1e99419_1_40"/>
          <p:cNvSpPr txBox="1"/>
          <p:nvPr/>
        </p:nvSpPr>
        <p:spPr>
          <a:xfrm>
            <a:off x="6872058" y="21521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899" name="Google Shape;899;g395b1e99419_1_40"/>
          <p:cNvSpPr txBox="1"/>
          <p:nvPr/>
        </p:nvSpPr>
        <p:spPr>
          <a:xfrm>
            <a:off x="11168658" y="215218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900" name="Google Shape;900;g395b1e99419_1_40"/>
          <p:cNvSpPr txBox="1"/>
          <p:nvPr/>
        </p:nvSpPr>
        <p:spPr>
          <a:xfrm>
            <a:off x="505527" y="2169147"/>
            <a:ext cx="3418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901" name="Google Shape;901;g395b1e99419_1_40"/>
          <p:cNvSpPr txBox="1"/>
          <p:nvPr/>
        </p:nvSpPr>
        <p:spPr>
          <a:xfrm>
            <a:off x="924327" y="2571674"/>
            <a:ext cx="30000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proyectos de construcción sostenible en etapa diseño con ahorro de energía del 15% (mensual)</a:t>
            </a:r>
            <a:endParaRPr/>
          </a:p>
        </p:txBody>
      </p:sp>
      <p:sp>
        <p:nvSpPr>
          <p:cNvPr id="902" name="Google Shape;902;g395b1e99419_1_40"/>
          <p:cNvSpPr txBox="1"/>
          <p:nvPr/>
        </p:nvSpPr>
        <p:spPr>
          <a:xfrm>
            <a:off x="4047394" y="279542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03" name="Google Shape;903;g395b1e99419_1_40"/>
          <p:cNvSpPr txBox="1"/>
          <p:nvPr/>
        </p:nvSpPr>
        <p:spPr>
          <a:xfrm>
            <a:off x="5866594" y="279542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04" name="Google Shape;904;g395b1e99419_1_40"/>
          <p:cNvSpPr txBox="1"/>
          <p:nvPr/>
        </p:nvSpPr>
        <p:spPr>
          <a:xfrm>
            <a:off x="7805364" y="279542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05" name="Google Shape;905;g395b1e99419_1_40"/>
          <p:cNvSpPr txBox="1"/>
          <p:nvPr/>
        </p:nvSpPr>
        <p:spPr>
          <a:xfrm>
            <a:off x="8783114" y="279542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06" name="Google Shape;906;g395b1e99419_1_40"/>
          <p:cNvSpPr txBox="1"/>
          <p:nvPr/>
        </p:nvSpPr>
        <p:spPr>
          <a:xfrm>
            <a:off x="9760864" y="279542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125</a:t>
            </a:r>
            <a:endParaRPr sz="1600">
              <a:solidFill>
                <a:srgbClr val="3B4E1F"/>
              </a:solidFill>
              <a:latin typeface="Candara"/>
              <a:ea typeface="Candara"/>
              <a:cs typeface="Candara"/>
              <a:sym typeface="Candara"/>
            </a:endParaRPr>
          </a:p>
        </p:txBody>
      </p:sp>
      <p:sp>
        <p:nvSpPr>
          <p:cNvPr id="907" name="Google Shape;907;g395b1e99419_1_40"/>
          <p:cNvSpPr txBox="1"/>
          <p:nvPr/>
        </p:nvSpPr>
        <p:spPr>
          <a:xfrm>
            <a:off x="4949851" y="279542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sz="1600">
              <a:solidFill>
                <a:srgbClr val="3B4E1F"/>
              </a:solidFill>
              <a:latin typeface="Candara"/>
              <a:ea typeface="Candara"/>
              <a:cs typeface="Candara"/>
              <a:sym typeface="Candara"/>
            </a:endParaRPr>
          </a:p>
        </p:txBody>
      </p:sp>
      <p:sp>
        <p:nvSpPr>
          <p:cNvPr id="908" name="Google Shape;908;g395b1e99419_1_40"/>
          <p:cNvSpPr txBox="1"/>
          <p:nvPr/>
        </p:nvSpPr>
        <p:spPr>
          <a:xfrm>
            <a:off x="6858407" y="279542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09" name="Google Shape;909;g395b1e99419_1_40"/>
          <p:cNvSpPr txBox="1"/>
          <p:nvPr/>
        </p:nvSpPr>
        <p:spPr>
          <a:xfrm>
            <a:off x="11155007" y="279542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45</a:t>
            </a:r>
            <a:endParaRPr sz="1600">
              <a:solidFill>
                <a:srgbClr val="3B4E1F"/>
              </a:solidFill>
              <a:latin typeface="Candara"/>
              <a:ea typeface="Candara"/>
              <a:cs typeface="Candara"/>
              <a:sym typeface="Candara"/>
            </a:endParaRPr>
          </a:p>
        </p:txBody>
      </p:sp>
      <p:sp>
        <p:nvSpPr>
          <p:cNvPr id="910" name="Google Shape;910;g395b1e99419_1_40"/>
          <p:cNvSpPr txBox="1"/>
          <p:nvPr/>
        </p:nvSpPr>
        <p:spPr>
          <a:xfrm>
            <a:off x="924327" y="5752871"/>
            <a:ext cx="30000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None/>
            </a:pPr>
            <a:r>
              <a:rPr lang="en-US" sz="1200">
                <a:solidFill>
                  <a:srgbClr val="3B4E1F"/>
                </a:solidFill>
                <a:latin typeface="Candara"/>
                <a:ea typeface="Candara"/>
                <a:cs typeface="Candara"/>
                <a:sym typeface="Candara"/>
              </a:rPr>
              <a:t>Porcentaje del peso total de residuos de construcción y demolición aprovechados (mensual)</a:t>
            </a:r>
            <a:endParaRPr/>
          </a:p>
        </p:txBody>
      </p:sp>
      <p:sp>
        <p:nvSpPr>
          <p:cNvPr id="911" name="Google Shape;911;g395b1e99419_1_40"/>
          <p:cNvSpPr txBox="1"/>
          <p:nvPr/>
        </p:nvSpPr>
        <p:spPr>
          <a:xfrm>
            <a:off x="4071228" y="584636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12" name="Google Shape;912;g395b1e99419_1_40"/>
          <p:cNvSpPr txBox="1"/>
          <p:nvPr/>
        </p:nvSpPr>
        <p:spPr>
          <a:xfrm>
            <a:off x="5890428" y="584636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13" name="Google Shape;913;g395b1e99419_1_40"/>
          <p:cNvSpPr txBox="1"/>
          <p:nvPr/>
        </p:nvSpPr>
        <p:spPr>
          <a:xfrm>
            <a:off x="7829198" y="584636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50</a:t>
            </a:r>
            <a:endParaRPr sz="1600">
              <a:solidFill>
                <a:srgbClr val="3B4E1F"/>
              </a:solidFill>
              <a:latin typeface="Candara"/>
              <a:ea typeface="Candara"/>
              <a:cs typeface="Candara"/>
              <a:sym typeface="Candara"/>
            </a:endParaRPr>
          </a:p>
        </p:txBody>
      </p:sp>
      <p:sp>
        <p:nvSpPr>
          <p:cNvPr id="914" name="Google Shape;914;g395b1e99419_1_40"/>
          <p:cNvSpPr txBox="1"/>
          <p:nvPr/>
        </p:nvSpPr>
        <p:spPr>
          <a:xfrm>
            <a:off x="8806948" y="584636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55</a:t>
            </a:r>
            <a:endParaRPr sz="1600">
              <a:solidFill>
                <a:srgbClr val="3B4E1F"/>
              </a:solidFill>
              <a:latin typeface="Candara"/>
              <a:ea typeface="Candara"/>
              <a:cs typeface="Candara"/>
              <a:sym typeface="Candara"/>
            </a:endParaRPr>
          </a:p>
        </p:txBody>
      </p:sp>
      <p:sp>
        <p:nvSpPr>
          <p:cNvPr id="915" name="Google Shape;915;g395b1e99419_1_40"/>
          <p:cNvSpPr txBox="1"/>
          <p:nvPr/>
        </p:nvSpPr>
        <p:spPr>
          <a:xfrm>
            <a:off x="9784698" y="584636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175</a:t>
            </a:r>
            <a:endParaRPr sz="1600">
              <a:solidFill>
                <a:srgbClr val="3B4E1F"/>
              </a:solidFill>
              <a:latin typeface="Candara"/>
              <a:ea typeface="Candara"/>
              <a:cs typeface="Candara"/>
              <a:sym typeface="Candara"/>
            </a:endParaRPr>
          </a:p>
        </p:txBody>
      </p:sp>
      <p:sp>
        <p:nvSpPr>
          <p:cNvPr id="916" name="Google Shape;916;g395b1e99419_1_40"/>
          <p:cNvSpPr txBox="1"/>
          <p:nvPr/>
        </p:nvSpPr>
        <p:spPr>
          <a:xfrm>
            <a:off x="4973684" y="584636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a:t>
            </a:r>
            <a:endParaRPr sz="1600">
              <a:solidFill>
                <a:srgbClr val="3B4E1F"/>
              </a:solidFill>
              <a:latin typeface="Candara"/>
              <a:ea typeface="Candara"/>
              <a:cs typeface="Candara"/>
              <a:sym typeface="Candara"/>
            </a:endParaRPr>
          </a:p>
        </p:txBody>
      </p:sp>
      <p:sp>
        <p:nvSpPr>
          <p:cNvPr id="917" name="Google Shape;917;g395b1e99419_1_40"/>
          <p:cNvSpPr txBox="1"/>
          <p:nvPr/>
        </p:nvSpPr>
        <p:spPr>
          <a:xfrm>
            <a:off x="6882241" y="584636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18" name="Google Shape;918;g395b1e99419_1_40"/>
          <p:cNvSpPr txBox="1"/>
          <p:nvPr/>
        </p:nvSpPr>
        <p:spPr>
          <a:xfrm>
            <a:off x="11178841" y="584636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70</a:t>
            </a:r>
            <a:endParaRPr sz="1600">
              <a:solidFill>
                <a:srgbClr val="3B4E1F"/>
              </a:solidFill>
              <a:latin typeface="Candara"/>
              <a:ea typeface="Candara"/>
              <a:cs typeface="Candara"/>
              <a:sym typeface="Candara"/>
            </a:endParaRPr>
          </a:p>
        </p:txBody>
      </p:sp>
      <p:sp>
        <p:nvSpPr>
          <p:cNvPr id="919" name="Google Shape;919;g395b1e99419_1_40"/>
          <p:cNvSpPr txBox="1"/>
          <p:nvPr/>
        </p:nvSpPr>
        <p:spPr>
          <a:xfrm>
            <a:off x="952225" y="3356431"/>
            <a:ext cx="30000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KWh ahorrados en la etapa de implementación en proyectos de producción sostenible (Anual)</a:t>
            </a:r>
            <a:endParaRPr/>
          </a:p>
        </p:txBody>
      </p:sp>
      <p:sp>
        <p:nvSpPr>
          <p:cNvPr id="920" name="Google Shape;920;g395b1e99419_1_40"/>
          <p:cNvSpPr txBox="1"/>
          <p:nvPr/>
        </p:nvSpPr>
        <p:spPr>
          <a:xfrm>
            <a:off x="4025180" y="351033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21" name="Google Shape;921;g395b1e99419_1_40"/>
          <p:cNvSpPr txBox="1"/>
          <p:nvPr/>
        </p:nvSpPr>
        <p:spPr>
          <a:xfrm>
            <a:off x="5844380" y="351033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22" name="Google Shape;922;g395b1e99419_1_40"/>
          <p:cNvSpPr txBox="1"/>
          <p:nvPr/>
        </p:nvSpPr>
        <p:spPr>
          <a:xfrm>
            <a:off x="7833262" y="351033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23" name="Google Shape;923;g395b1e99419_1_40"/>
          <p:cNvSpPr txBox="1"/>
          <p:nvPr/>
        </p:nvSpPr>
        <p:spPr>
          <a:xfrm>
            <a:off x="8811012" y="351033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24" name="Google Shape;924;g395b1e99419_1_40"/>
          <p:cNvSpPr txBox="1"/>
          <p:nvPr/>
        </p:nvSpPr>
        <p:spPr>
          <a:xfrm>
            <a:off x="9788762" y="351033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74.722</a:t>
            </a:r>
            <a:endParaRPr sz="1600">
              <a:solidFill>
                <a:srgbClr val="3B4E1F"/>
              </a:solidFill>
              <a:latin typeface="Candara"/>
              <a:ea typeface="Candara"/>
              <a:cs typeface="Candara"/>
              <a:sym typeface="Candara"/>
            </a:endParaRPr>
          </a:p>
        </p:txBody>
      </p:sp>
      <p:sp>
        <p:nvSpPr>
          <p:cNvPr id="925" name="Google Shape;925;g395b1e99419_1_40"/>
          <p:cNvSpPr txBox="1"/>
          <p:nvPr/>
        </p:nvSpPr>
        <p:spPr>
          <a:xfrm>
            <a:off x="4977749" y="351033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a:t>
            </a:r>
            <a:r>
              <a:rPr lang="en-US" sz="1600" b="1">
                <a:solidFill>
                  <a:srgbClr val="3B4E1F"/>
                </a:solidFill>
                <a:latin typeface="Candara"/>
                <a:ea typeface="Candara"/>
                <a:cs typeface="Candara"/>
                <a:sym typeface="Candara"/>
              </a:rPr>
              <a:t>625</a:t>
            </a:r>
            <a:endParaRPr sz="1600">
              <a:solidFill>
                <a:srgbClr val="3B4E1F"/>
              </a:solidFill>
              <a:latin typeface="Candara"/>
              <a:ea typeface="Candara"/>
              <a:cs typeface="Candara"/>
              <a:sym typeface="Candara"/>
            </a:endParaRPr>
          </a:p>
        </p:txBody>
      </p:sp>
      <p:sp>
        <p:nvSpPr>
          <p:cNvPr id="926" name="Google Shape;926;g395b1e99419_1_40"/>
          <p:cNvSpPr txBox="1"/>
          <p:nvPr/>
        </p:nvSpPr>
        <p:spPr>
          <a:xfrm>
            <a:off x="6886305" y="351033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27" name="Google Shape;927;g395b1e99419_1_40"/>
          <p:cNvSpPr txBox="1"/>
          <p:nvPr/>
        </p:nvSpPr>
        <p:spPr>
          <a:xfrm>
            <a:off x="11182905" y="351033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33.324</a:t>
            </a:r>
            <a:endParaRPr sz="1600">
              <a:solidFill>
                <a:srgbClr val="3B4E1F"/>
              </a:solidFill>
              <a:latin typeface="Candara"/>
              <a:ea typeface="Candara"/>
              <a:cs typeface="Candara"/>
              <a:sym typeface="Candara"/>
            </a:endParaRPr>
          </a:p>
        </p:txBody>
      </p:sp>
      <p:sp>
        <p:nvSpPr>
          <p:cNvPr id="928" name="Google Shape;928;g395b1e99419_1_40"/>
          <p:cNvSpPr txBox="1"/>
          <p:nvPr/>
        </p:nvSpPr>
        <p:spPr>
          <a:xfrm>
            <a:off x="924322" y="4854934"/>
            <a:ext cx="3000000" cy="9234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Kg de materiales ahorrados (materias primas y residuos aprovechables) en la etapa de implementación de proyectos de producción sostenible (Anual)</a:t>
            </a:r>
            <a:endParaRPr/>
          </a:p>
        </p:txBody>
      </p:sp>
      <p:sp>
        <p:nvSpPr>
          <p:cNvPr id="929" name="Google Shape;929;g395b1e99419_1_40"/>
          <p:cNvSpPr txBox="1"/>
          <p:nvPr/>
        </p:nvSpPr>
        <p:spPr>
          <a:xfrm>
            <a:off x="4075293" y="5213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30" name="Google Shape;930;g395b1e99419_1_40"/>
          <p:cNvSpPr txBox="1"/>
          <p:nvPr/>
        </p:nvSpPr>
        <p:spPr>
          <a:xfrm>
            <a:off x="5894493" y="521315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31" name="Google Shape;931;g395b1e99419_1_40"/>
          <p:cNvSpPr txBox="1"/>
          <p:nvPr/>
        </p:nvSpPr>
        <p:spPr>
          <a:xfrm>
            <a:off x="7833262" y="521315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32" name="Google Shape;932;g395b1e99419_1_40"/>
          <p:cNvSpPr txBox="1"/>
          <p:nvPr/>
        </p:nvSpPr>
        <p:spPr>
          <a:xfrm>
            <a:off x="8811012" y="521315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33" name="Google Shape;933;g395b1e99419_1_40"/>
          <p:cNvSpPr txBox="1"/>
          <p:nvPr/>
        </p:nvSpPr>
        <p:spPr>
          <a:xfrm>
            <a:off x="9788762" y="521315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484.756</a:t>
            </a:r>
            <a:endParaRPr sz="1600">
              <a:solidFill>
                <a:srgbClr val="3B4E1F"/>
              </a:solidFill>
              <a:latin typeface="Candara"/>
              <a:ea typeface="Candara"/>
              <a:cs typeface="Candara"/>
              <a:sym typeface="Candara"/>
            </a:endParaRPr>
          </a:p>
        </p:txBody>
      </p:sp>
      <p:sp>
        <p:nvSpPr>
          <p:cNvPr id="934" name="Google Shape;934;g395b1e99419_1_40"/>
          <p:cNvSpPr txBox="1"/>
          <p:nvPr/>
        </p:nvSpPr>
        <p:spPr>
          <a:xfrm>
            <a:off x="4977749" y="52131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a:t>
            </a:r>
            <a:r>
              <a:rPr lang="en-US" sz="1600" b="1">
                <a:solidFill>
                  <a:srgbClr val="3B4E1F"/>
                </a:solidFill>
                <a:latin typeface="Candara"/>
                <a:ea typeface="Candara"/>
                <a:cs typeface="Candara"/>
                <a:sym typeface="Candara"/>
              </a:rPr>
              <a:t>185</a:t>
            </a:r>
            <a:endParaRPr sz="1600">
              <a:solidFill>
                <a:srgbClr val="3B4E1F"/>
              </a:solidFill>
              <a:latin typeface="Candara"/>
              <a:ea typeface="Candara"/>
              <a:cs typeface="Candara"/>
              <a:sym typeface="Candara"/>
            </a:endParaRPr>
          </a:p>
        </p:txBody>
      </p:sp>
      <p:sp>
        <p:nvSpPr>
          <p:cNvPr id="935" name="Google Shape;935;g395b1e99419_1_40"/>
          <p:cNvSpPr txBox="1"/>
          <p:nvPr/>
        </p:nvSpPr>
        <p:spPr>
          <a:xfrm>
            <a:off x="6886305" y="5213151"/>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36" name="Google Shape;936;g395b1e99419_1_40"/>
          <p:cNvSpPr txBox="1"/>
          <p:nvPr/>
        </p:nvSpPr>
        <p:spPr>
          <a:xfrm>
            <a:off x="11182905" y="521315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167.042</a:t>
            </a:r>
            <a:endParaRPr sz="1600" b="1">
              <a:solidFill>
                <a:srgbClr val="3B4E1F"/>
              </a:solidFill>
              <a:latin typeface="Candara"/>
              <a:ea typeface="Candara"/>
              <a:cs typeface="Candara"/>
              <a:sym typeface="Candara"/>
            </a:endParaRPr>
          </a:p>
        </p:txBody>
      </p:sp>
      <p:sp>
        <p:nvSpPr>
          <p:cNvPr id="937" name="Google Shape;937;g395b1e99419_1_40"/>
          <p:cNvSpPr txBox="1"/>
          <p:nvPr/>
        </p:nvSpPr>
        <p:spPr>
          <a:xfrm>
            <a:off x="952227" y="4071002"/>
            <a:ext cx="30000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None/>
            </a:pPr>
            <a:r>
              <a:rPr lang="en-US" sz="1200">
                <a:solidFill>
                  <a:srgbClr val="3B4E1F"/>
                </a:solidFill>
                <a:latin typeface="Candara"/>
                <a:ea typeface="Candara"/>
                <a:cs typeface="Candara"/>
                <a:sym typeface="Candara"/>
              </a:rPr>
              <a:t>KWh ahorrados en la etapa de implementación en proyectos de construcción sostenible (Anual)</a:t>
            </a:r>
            <a:endParaRPr/>
          </a:p>
        </p:txBody>
      </p:sp>
      <p:sp>
        <p:nvSpPr>
          <p:cNvPr id="938" name="Google Shape;938;g395b1e99419_1_40"/>
          <p:cNvSpPr txBox="1"/>
          <p:nvPr/>
        </p:nvSpPr>
        <p:spPr>
          <a:xfrm>
            <a:off x="4092405" y="416829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39" name="Google Shape;939;g395b1e99419_1_40"/>
          <p:cNvSpPr txBox="1"/>
          <p:nvPr/>
        </p:nvSpPr>
        <p:spPr>
          <a:xfrm>
            <a:off x="5911605" y="416829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40" name="Google Shape;940;g395b1e99419_1_40"/>
          <p:cNvSpPr txBox="1"/>
          <p:nvPr/>
        </p:nvSpPr>
        <p:spPr>
          <a:xfrm>
            <a:off x="7850374" y="4168292"/>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404.319</a:t>
            </a:r>
            <a:endParaRPr sz="1600">
              <a:solidFill>
                <a:srgbClr val="3B4E1F"/>
              </a:solidFill>
              <a:latin typeface="Candara"/>
              <a:ea typeface="Candara"/>
              <a:cs typeface="Candara"/>
              <a:sym typeface="Candara"/>
            </a:endParaRPr>
          </a:p>
        </p:txBody>
      </p:sp>
      <p:sp>
        <p:nvSpPr>
          <p:cNvPr id="941" name="Google Shape;941;g395b1e99419_1_40"/>
          <p:cNvSpPr txBox="1"/>
          <p:nvPr/>
        </p:nvSpPr>
        <p:spPr>
          <a:xfrm>
            <a:off x="8828124" y="4168292"/>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475.358</a:t>
            </a:r>
            <a:endParaRPr sz="1600">
              <a:solidFill>
                <a:srgbClr val="3B4E1F"/>
              </a:solidFill>
              <a:latin typeface="Candara"/>
              <a:ea typeface="Candara"/>
              <a:cs typeface="Candara"/>
              <a:sym typeface="Candara"/>
            </a:endParaRPr>
          </a:p>
        </p:txBody>
      </p:sp>
      <p:sp>
        <p:nvSpPr>
          <p:cNvPr id="942" name="Google Shape;942;g395b1e99419_1_40"/>
          <p:cNvSpPr txBox="1"/>
          <p:nvPr/>
        </p:nvSpPr>
        <p:spPr>
          <a:xfrm>
            <a:off x="9805874" y="4168292"/>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1.329.597</a:t>
            </a:r>
            <a:endParaRPr sz="1600">
              <a:solidFill>
                <a:srgbClr val="3B4E1F"/>
              </a:solidFill>
              <a:latin typeface="Candara"/>
              <a:ea typeface="Candara"/>
              <a:cs typeface="Candara"/>
              <a:sym typeface="Candara"/>
            </a:endParaRPr>
          </a:p>
        </p:txBody>
      </p:sp>
      <p:sp>
        <p:nvSpPr>
          <p:cNvPr id="943" name="Google Shape;943;g395b1e99419_1_40"/>
          <p:cNvSpPr txBox="1"/>
          <p:nvPr/>
        </p:nvSpPr>
        <p:spPr>
          <a:xfrm>
            <a:off x="4994861" y="416829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116.640</a:t>
            </a:r>
            <a:endParaRPr sz="1600">
              <a:solidFill>
                <a:srgbClr val="3B4E1F"/>
              </a:solidFill>
              <a:latin typeface="Candara"/>
              <a:ea typeface="Candara"/>
              <a:cs typeface="Candara"/>
              <a:sym typeface="Candara"/>
            </a:endParaRPr>
          </a:p>
        </p:txBody>
      </p:sp>
      <p:sp>
        <p:nvSpPr>
          <p:cNvPr id="944" name="Google Shape;944;g395b1e99419_1_40"/>
          <p:cNvSpPr txBox="1"/>
          <p:nvPr/>
        </p:nvSpPr>
        <p:spPr>
          <a:xfrm>
            <a:off x="6903417" y="416829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233.280</a:t>
            </a:r>
            <a:endParaRPr sz="1600">
              <a:solidFill>
                <a:srgbClr val="3B4E1F"/>
              </a:solidFill>
              <a:latin typeface="Candara"/>
              <a:ea typeface="Candara"/>
              <a:cs typeface="Candara"/>
              <a:sym typeface="Candara"/>
            </a:endParaRPr>
          </a:p>
        </p:txBody>
      </p:sp>
      <p:sp>
        <p:nvSpPr>
          <p:cNvPr id="945" name="Google Shape;945;g395b1e99419_1_40"/>
          <p:cNvSpPr txBox="1"/>
          <p:nvPr/>
        </p:nvSpPr>
        <p:spPr>
          <a:xfrm>
            <a:off x="11200017" y="416829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349.920</a:t>
            </a:r>
            <a:endParaRPr sz="1600">
              <a:solidFill>
                <a:srgbClr val="3B4E1F"/>
              </a:solidFill>
              <a:latin typeface="Candara"/>
              <a:ea typeface="Candara"/>
              <a:cs typeface="Candara"/>
              <a:sym typeface="Candara"/>
            </a:endParaRPr>
          </a:p>
        </p:txBody>
      </p:sp>
      <p:sp>
        <p:nvSpPr>
          <p:cNvPr id="946" name="Google Shape;946;g395b1e99419_1_40"/>
          <p:cNvSpPr/>
          <p:nvPr/>
        </p:nvSpPr>
        <p:spPr>
          <a:xfrm rot="-5400000">
            <a:off x="-300975" y="3395077"/>
            <a:ext cx="2114700" cy="5181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Desagregado ahorro de energía</a:t>
            </a:r>
            <a:endParaRPr sz="1200">
              <a:solidFill>
                <a:srgbClr val="3B4E1F"/>
              </a:solidFill>
              <a:latin typeface="Candara"/>
              <a:ea typeface="Candara"/>
              <a:cs typeface="Candara"/>
              <a:sym typeface="Candara"/>
            </a:endParaRPr>
          </a:p>
        </p:txBody>
      </p:sp>
      <p:sp>
        <p:nvSpPr>
          <p:cNvPr id="947" name="Google Shape;947;g395b1e99419_1_40"/>
          <p:cNvSpPr/>
          <p:nvPr/>
        </p:nvSpPr>
        <p:spPr>
          <a:xfrm rot="-5400000">
            <a:off x="6350" y="5379475"/>
            <a:ext cx="1547700" cy="5181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Desagregado materiales y residuos</a:t>
            </a:r>
            <a:endParaRPr sz="1200">
              <a:solidFill>
                <a:srgbClr val="3B4E1F"/>
              </a:solidFill>
              <a:latin typeface="Candara"/>
              <a:ea typeface="Candara"/>
              <a:cs typeface="Candara"/>
              <a:sym typeface="Candara"/>
            </a:endParaRPr>
          </a:p>
        </p:txBody>
      </p:sp>
      <p:sp>
        <p:nvSpPr>
          <p:cNvPr id="948" name="Google Shape;948;g395b1e99419_1_40"/>
          <p:cNvSpPr txBox="1"/>
          <p:nvPr/>
        </p:nvSpPr>
        <p:spPr>
          <a:xfrm>
            <a:off x="337150" y="975900"/>
            <a:ext cx="11355600" cy="70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700" b="1">
                <a:solidFill>
                  <a:srgbClr val="009200"/>
                </a:solidFill>
                <a:latin typeface="Raleway"/>
                <a:ea typeface="Raleway"/>
                <a:cs typeface="Raleway"/>
                <a:sym typeface="Raleway"/>
              </a:rPr>
              <a:t>Ahorrar en promedio hasta un 25%  anual, en el </a:t>
            </a:r>
            <a:r>
              <a:rPr lang="en-US" sz="1700" b="1">
                <a:solidFill>
                  <a:srgbClr val="009200"/>
                </a:solidFill>
                <a:latin typeface="Raleway"/>
                <a:ea typeface="Raleway"/>
                <a:cs typeface="Raleway"/>
                <a:sym typeface="Raleway"/>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consumo</a:t>
            </a:r>
            <a:r>
              <a:rPr lang="en-US" sz="1700" b="1">
                <a:solidFill>
                  <a:srgbClr val="009200"/>
                </a:solidFill>
                <a:latin typeface="Raleway"/>
                <a:ea typeface="Raleway"/>
                <a:cs typeface="Raleway"/>
                <a:sym typeface="Raleway"/>
              </a:rPr>
              <a:t> de agua en 525 proyectos en etapa de formulación y/o implementación que incluyen criterios de construcción, producción y consumo sostenible.</a:t>
            </a:r>
            <a:endParaRPr sz="1700" b="1">
              <a:solidFill>
                <a:srgbClr val="009200"/>
              </a:solidFill>
              <a:latin typeface="Raleway"/>
              <a:ea typeface="Raleway"/>
              <a:cs typeface="Raleway"/>
              <a:sym typeface="Raleway"/>
            </a:endParaRPr>
          </a:p>
        </p:txBody>
      </p:sp>
      <p:sp>
        <p:nvSpPr>
          <p:cNvPr id="949" name="Google Shape;949;g395b1e99419_1_40"/>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950" name="Google Shape;950;g395b1e99419_1_40"/>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000" b="1">
                <a:solidFill>
                  <a:schemeClr val="dk1"/>
                </a:solidFill>
                <a:latin typeface="Raleway"/>
                <a:ea typeface="Raleway"/>
                <a:cs typeface="Raleway"/>
                <a:sym typeface="Raleway"/>
              </a:rPr>
              <a:t>Subdirección de Ecourbanismo y Gestión Ambiental Empresarial</a:t>
            </a:r>
            <a:endParaRPr sz="706" b="0" i="0" u="none" strike="noStrike" cap="none">
              <a:solidFill>
                <a:srgbClr val="FFFFFF"/>
              </a:solidFill>
              <a:latin typeface="Arial"/>
              <a:ea typeface="Arial"/>
              <a:cs typeface="Arial"/>
              <a:sym typeface="Arial"/>
            </a:endParaRPr>
          </a:p>
        </p:txBody>
      </p:sp>
      <p:sp>
        <p:nvSpPr>
          <p:cNvPr id="951" name="Google Shape;951;g395b1e99419_1_40"/>
          <p:cNvSpPr txBox="1"/>
          <p:nvPr/>
        </p:nvSpPr>
        <p:spPr>
          <a:xfrm>
            <a:off x="337142" y="4160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952" name="Google Shape;952;g395b1e99419_1_40"/>
          <p:cNvGrpSpPr/>
          <p:nvPr/>
        </p:nvGrpSpPr>
        <p:grpSpPr>
          <a:xfrm>
            <a:off x="8392029" y="215126"/>
            <a:ext cx="486076" cy="497257"/>
            <a:chOff x="10747192" y="578957"/>
            <a:chExt cx="682500" cy="698100"/>
          </a:xfrm>
        </p:grpSpPr>
        <p:sp>
          <p:nvSpPr>
            <p:cNvPr id="953" name="Google Shape;953;g395b1e99419_1_40"/>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954" name="Google Shape;954;g395b1e99419_1_40"/>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955" name="Google Shape;955;g395b1e99419_1_40"/>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g395c10e5739_0_150"/>
          <p:cNvSpPr txBox="1"/>
          <p:nvPr/>
        </p:nvSpPr>
        <p:spPr>
          <a:xfrm>
            <a:off x="4010933"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961" name="Google Shape;961;g395c10e5739_0_150"/>
          <p:cNvSpPr txBox="1"/>
          <p:nvPr/>
        </p:nvSpPr>
        <p:spPr>
          <a:xfrm>
            <a:off x="5903083"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962" name="Google Shape;962;g395c10e5739_0_150"/>
          <p:cNvSpPr txBox="1"/>
          <p:nvPr/>
        </p:nvSpPr>
        <p:spPr>
          <a:xfrm>
            <a:off x="7819015"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963" name="Google Shape;963;g395c10e5739_0_150"/>
          <p:cNvSpPr txBox="1"/>
          <p:nvPr/>
        </p:nvSpPr>
        <p:spPr>
          <a:xfrm>
            <a:off x="8796765" y="21521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964" name="Google Shape;964;g395c10e5739_0_150"/>
          <p:cNvSpPr txBox="1"/>
          <p:nvPr/>
        </p:nvSpPr>
        <p:spPr>
          <a:xfrm>
            <a:off x="9774515" y="215218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965" name="Google Shape;965;g395c10e5739_0_150"/>
          <p:cNvSpPr txBox="1"/>
          <p:nvPr/>
        </p:nvSpPr>
        <p:spPr>
          <a:xfrm>
            <a:off x="4967058" y="21521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966" name="Google Shape;966;g395c10e5739_0_150"/>
          <p:cNvSpPr txBox="1"/>
          <p:nvPr/>
        </p:nvSpPr>
        <p:spPr>
          <a:xfrm>
            <a:off x="6872058" y="21521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967" name="Google Shape;967;g395c10e5739_0_150"/>
          <p:cNvSpPr txBox="1"/>
          <p:nvPr/>
        </p:nvSpPr>
        <p:spPr>
          <a:xfrm>
            <a:off x="11168658" y="215218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968" name="Google Shape;968;g395c10e5739_0_150"/>
          <p:cNvSpPr txBox="1"/>
          <p:nvPr/>
        </p:nvSpPr>
        <p:spPr>
          <a:xfrm>
            <a:off x="505527" y="2169147"/>
            <a:ext cx="3418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969" name="Google Shape;969;g395c10e5739_0_150"/>
          <p:cNvSpPr txBox="1"/>
          <p:nvPr/>
        </p:nvSpPr>
        <p:spPr>
          <a:xfrm>
            <a:off x="505527" y="2662218"/>
            <a:ext cx="34188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Toneladas de Aceite Vegetal Usado (AVU) Gestionado y Aprovechado en Bogotá D.C (Anual)</a:t>
            </a:r>
            <a:endParaRPr b="1"/>
          </a:p>
        </p:txBody>
      </p:sp>
      <p:sp>
        <p:nvSpPr>
          <p:cNvPr id="970" name="Google Shape;970;g395c10e5739_0_150"/>
          <p:cNvSpPr txBox="1"/>
          <p:nvPr/>
        </p:nvSpPr>
        <p:spPr>
          <a:xfrm>
            <a:off x="4003845" y="281611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971" name="Google Shape;971;g395c10e5739_0_150"/>
          <p:cNvSpPr txBox="1"/>
          <p:nvPr/>
        </p:nvSpPr>
        <p:spPr>
          <a:xfrm>
            <a:off x="5880144" y="281611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972" name="Google Shape;972;g395c10e5739_0_150"/>
          <p:cNvSpPr txBox="1"/>
          <p:nvPr/>
        </p:nvSpPr>
        <p:spPr>
          <a:xfrm>
            <a:off x="7811927" y="281611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2.238,27</a:t>
            </a:r>
            <a:endParaRPr sz="1400" b="0" i="0" u="none" strike="noStrike" cap="none">
              <a:solidFill>
                <a:srgbClr val="000000"/>
              </a:solidFill>
              <a:latin typeface="Candara"/>
              <a:ea typeface="Candara"/>
              <a:cs typeface="Candara"/>
              <a:sym typeface="Candara"/>
            </a:endParaRPr>
          </a:p>
        </p:txBody>
      </p:sp>
      <p:sp>
        <p:nvSpPr>
          <p:cNvPr id="973" name="Google Shape;973;g395c10e5739_0_150"/>
          <p:cNvSpPr txBox="1"/>
          <p:nvPr/>
        </p:nvSpPr>
        <p:spPr>
          <a:xfrm>
            <a:off x="8789677" y="281611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2.650</a:t>
            </a:r>
            <a:endParaRPr sz="1400" b="0" i="0" u="none" strike="noStrike" cap="none">
              <a:solidFill>
                <a:srgbClr val="000000"/>
              </a:solidFill>
              <a:latin typeface="Candara"/>
              <a:ea typeface="Candara"/>
              <a:cs typeface="Candara"/>
              <a:sym typeface="Candara"/>
            </a:endParaRPr>
          </a:p>
        </p:txBody>
      </p:sp>
      <p:sp>
        <p:nvSpPr>
          <p:cNvPr id="974" name="Google Shape;974;g395c10e5739_0_150"/>
          <p:cNvSpPr txBox="1"/>
          <p:nvPr/>
        </p:nvSpPr>
        <p:spPr>
          <a:xfrm>
            <a:off x="9767427" y="281611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9.290,19</a:t>
            </a:r>
            <a:endParaRPr sz="1400" b="0" i="0" u="none" strike="noStrike" cap="none">
              <a:solidFill>
                <a:srgbClr val="000000"/>
              </a:solidFill>
              <a:latin typeface="Candara"/>
              <a:ea typeface="Candara"/>
              <a:cs typeface="Candara"/>
              <a:sym typeface="Candara"/>
            </a:endParaRPr>
          </a:p>
        </p:txBody>
      </p:sp>
      <p:sp>
        <p:nvSpPr>
          <p:cNvPr id="975" name="Google Shape;975;g395c10e5739_0_150"/>
          <p:cNvSpPr txBox="1"/>
          <p:nvPr/>
        </p:nvSpPr>
        <p:spPr>
          <a:xfrm>
            <a:off x="4949851" y="281611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1.842,29</a:t>
            </a:r>
            <a:endParaRPr sz="1400" b="1" i="0" u="none" strike="noStrike" cap="none">
              <a:solidFill>
                <a:srgbClr val="000000"/>
              </a:solidFill>
              <a:latin typeface="Candara"/>
              <a:ea typeface="Candara"/>
              <a:cs typeface="Candara"/>
              <a:sym typeface="Candara"/>
            </a:endParaRPr>
          </a:p>
        </p:txBody>
      </p:sp>
      <p:sp>
        <p:nvSpPr>
          <p:cNvPr id="976" name="Google Shape;976;g395c10e5739_0_150"/>
          <p:cNvSpPr txBox="1"/>
          <p:nvPr/>
        </p:nvSpPr>
        <p:spPr>
          <a:xfrm>
            <a:off x="6711976" y="2816118"/>
            <a:ext cx="1029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2.559,63</a:t>
            </a:r>
            <a:endParaRPr sz="1400" b="1" i="0" u="none" strike="noStrike" cap="none">
              <a:solidFill>
                <a:srgbClr val="000000"/>
              </a:solidFill>
              <a:latin typeface="Candara"/>
              <a:ea typeface="Candara"/>
              <a:cs typeface="Candara"/>
              <a:sym typeface="Candara"/>
            </a:endParaRPr>
          </a:p>
        </p:txBody>
      </p:sp>
      <p:sp>
        <p:nvSpPr>
          <p:cNvPr id="977" name="Google Shape;977;g395c10e5739_0_150"/>
          <p:cNvSpPr txBox="1"/>
          <p:nvPr/>
        </p:nvSpPr>
        <p:spPr>
          <a:xfrm>
            <a:off x="11013921" y="2816118"/>
            <a:ext cx="1029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4.401,93</a:t>
            </a:r>
            <a:endParaRPr sz="1400" b="1" i="0" u="none" strike="noStrike" cap="none">
              <a:solidFill>
                <a:srgbClr val="000000"/>
              </a:solidFill>
              <a:latin typeface="Candara"/>
              <a:ea typeface="Candara"/>
              <a:cs typeface="Candara"/>
              <a:sym typeface="Candara"/>
            </a:endParaRPr>
          </a:p>
        </p:txBody>
      </p:sp>
      <p:sp>
        <p:nvSpPr>
          <p:cNvPr id="978" name="Google Shape;978;g395c10e5739_0_150"/>
          <p:cNvSpPr txBox="1"/>
          <p:nvPr/>
        </p:nvSpPr>
        <p:spPr>
          <a:xfrm>
            <a:off x="597027" y="3376753"/>
            <a:ext cx="3327300" cy="738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Tonelada de residuos de manejo diferenciado Gestionado y Aprovechado en Bogotá (Anual)</a:t>
            </a:r>
            <a:endParaRPr>
              <a:solidFill>
                <a:schemeClr val="dk1"/>
              </a:solidFill>
            </a:endParaRPr>
          </a:p>
        </p:txBody>
      </p:sp>
      <p:sp>
        <p:nvSpPr>
          <p:cNvPr id="979" name="Google Shape;979;g395c10e5739_0_150"/>
          <p:cNvSpPr txBox="1"/>
          <p:nvPr/>
        </p:nvSpPr>
        <p:spPr>
          <a:xfrm>
            <a:off x="3997282" y="34606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600">
              <a:solidFill>
                <a:srgbClr val="3B4E1F"/>
              </a:solidFill>
              <a:latin typeface="Candara"/>
              <a:ea typeface="Candara"/>
              <a:cs typeface="Candara"/>
              <a:sym typeface="Candara"/>
            </a:endParaRPr>
          </a:p>
        </p:txBody>
      </p:sp>
      <p:sp>
        <p:nvSpPr>
          <p:cNvPr id="980" name="Google Shape;980;g395c10e5739_0_150"/>
          <p:cNvSpPr txBox="1"/>
          <p:nvPr/>
        </p:nvSpPr>
        <p:spPr>
          <a:xfrm>
            <a:off x="7805364" y="34606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170</a:t>
            </a:r>
            <a:endParaRPr sz="1600">
              <a:solidFill>
                <a:srgbClr val="3B4E1F"/>
              </a:solidFill>
              <a:latin typeface="Candara"/>
              <a:ea typeface="Candara"/>
              <a:cs typeface="Candara"/>
              <a:sym typeface="Candara"/>
            </a:endParaRPr>
          </a:p>
        </p:txBody>
      </p:sp>
      <p:sp>
        <p:nvSpPr>
          <p:cNvPr id="981" name="Google Shape;981;g395c10e5739_0_150"/>
          <p:cNvSpPr txBox="1"/>
          <p:nvPr/>
        </p:nvSpPr>
        <p:spPr>
          <a:xfrm>
            <a:off x="8783114" y="34606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180</a:t>
            </a:r>
            <a:endParaRPr sz="1600">
              <a:solidFill>
                <a:srgbClr val="3B4E1F"/>
              </a:solidFill>
              <a:latin typeface="Candara"/>
              <a:ea typeface="Candara"/>
              <a:cs typeface="Candara"/>
              <a:sym typeface="Candara"/>
            </a:endParaRPr>
          </a:p>
        </p:txBody>
      </p:sp>
      <p:sp>
        <p:nvSpPr>
          <p:cNvPr id="982" name="Google Shape;982;g395c10e5739_0_150"/>
          <p:cNvSpPr txBox="1"/>
          <p:nvPr/>
        </p:nvSpPr>
        <p:spPr>
          <a:xfrm>
            <a:off x="9760864" y="346066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580,9</a:t>
            </a:r>
            <a:endParaRPr sz="1600">
              <a:solidFill>
                <a:srgbClr val="3B4E1F"/>
              </a:solidFill>
              <a:latin typeface="Candara"/>
              <a:ea typeface="Candara"/>
              <a:cs typeface="Candara"/>
              <a:sym typeface="Candara"/>
            </a:endParaRPr>
          </a:p>
        </p:txBody>
      </p:sp>
      <p:sp>
        <p:nvSpPr>
          <p:cNvPr id="983" name="Google Shape;983;g395c10e5739_0_150"/>
          <p:cNvSpPr txBox="1"/>
          <p:nvPr/>
        </p:nvSpPr>
        <p:spPr>
          <a:xfrm>
            <a:off x="4873351" y="3460656"/>
            <a:ext cx="1029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72,1</a:t>
            </a:r>
            <a:endParaRPr sz="1600">
              <a:solidFill>
                <a:srgbClr val="3B4E1F"/>
              </a:solidFill>
              <a:latin typeface="Candara"/>
              <a:ea typeface="Candara"/>
              <a:cs typeface="Candara"/>
              <a:sym typeface="Candara"/>
            </a:endParaRPr>
          </a:p>
        </p:txBody>
      </p:sp>
      <p:sp>
        <p:nvSpPr>
          <p:cNvPr id="984" name="Google Shape;984;g395c10e5739_0_150"/>
          <p:cNvSpPr txBox="1"/>
          <p:nvPr/>
        </p:nvSpPr>
        <p:spPr>
          <a:xfrm>
            <a:off x="6858407" y="346066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158,8</a:t>
            </a:r>
            <a:endParaRPr sz="1600">
              <a:solidFill>
                <a:srgbClr val="3B4E1F"/>
              </a:solidFill>
              <a:latin typeface="Candara"/>
              <a:ea typeface="Candara"/>
              <a:cs typeface="Candara"/>
              <a:sym typeface="Candara"/>
            </a:endParaRPr>
          </a:p>
        </p:txBody>
      </p:sp>
      <p:sp>
        <p:nvSpPr>
          <p:cNvPr id="985" name="Google Shape;985;g395c10e5739_0_150"/>
          <p:cNvSpPr txBox="1"/>
          <p:nvPr/>
        </p:nvSpPr>
        <p:spPr>
          <a:xfrm>
            <a:off x="11090421" y="346066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230,9</a:t>
            </a:r>
            <a:endParaRPr sz="1600" b="1">
              <a:solidFill>
                <a:srgbClr val="3B4E1F"/>
              </a:solidFill>
              <a:latin typeface="Candara"/>
              <a:ea typeface="Candara"/>
              <a:cs typeface="Candara"/>
              <a:sym typeface="Candara"/>
            </a:endParaRPr>
          </a:p>
        </p:txBody>
      </p:sp>
      <p:sp>
        <p:nvSpPr>
          <p:cNvPr id="986" name="Google Shape;986;g395c10e5739_0_150"/>
          <p:cNvSpPr txBox="1"/>
          <p:nvPr/>
        </p:nvSpPr>
        <p:spPr>
          <a:xfrm>
            <a:off x="924327" y="4000402"/>
            <a:ext cx="30000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Toneladas gestionadas de biomasa residual (Anual)</a:t>
            </a:r>
            <a:endParaRPr/>
          </a:p>
        </p:txBody>
      </p:sp>
      <p:sp>
        <p:nvSpPr>
          <p:cNvPr id="987" name="Google Shape;987;g395c10e5739_0_150"/>
          <p:cNvSpPr txBox="1"/>
          <p:nvPr/>
        </p:nvSpPr>
        <p:spPr>
          <a:xfrm>
            <a:off x="3997282" y="415431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88" name="Google Shape;988;g395c10e5739_0_150"/>
          <p:cNvSpPr txBox="1"/>
          <p:nvPr/>
        </p:nvSpPr>
        <p:spPr>
          <a:xfrm>
            <a:off x="5880144" y="415431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89" name="Google Shape;989;g395c10e5739_0_150"/>
          <p:cNvSpPr txBox="1"/>
          <p:nvPr/>
        </p:nvSpPr>
        <p:spPr>
          <a:xfrm>
            <a:off x="7805364" y="415431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4.573</a:t>
            </a:r>
            <a:endParaRPr sz="1600">
              <a:solidFill>
                <a:srgbClr val="3B4E1F"/>
              </a:solidFill>
              <a:latin typeface="Candara"/>
              <a:ea typeface="Candara"/>
              <a:cs typeface="Candara"/>
              <a:sym typeface="Candara"/>
            </a:endParaRPr>
          </a:p>
        </p:txBody>
      </p:sp>
      <p:sp>
        <p:nvSpPr>
          <p:cNvPr id="990" name="Google Shape;990;g395c10e5739_0_150"/>
          <p:cNvSpPr txBox="1"/>
          <p:nvPr/>
        </p:nvSpPr>
        <p:spPr>
          <a:xfrm>
            <a:off x="8783114" y="415431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5.259</a:t>
            </a:r>
            <a:endParaRPr sz="1600">
              <a:solidFill>
                <a:srgbClr val="3B4E1F"/>
              </a:solidFill>
              <a:latin typeface="Candara"/>
              <a:ea typeface="Candara"/>
              <a:cs typeface="Candara"/>
              <a:sym typeface="Candara"/>
            </a:endParaRPr>
          </a:p>
        </p:txBody>
      </p:sp>
      <p:sp>
        <p:nvSpPr>
          <p:cNvPr id="991" name="Google Shape;991;g395c10e5739_0_150"/>
          <p:cNvSpPr txBox="1"/>
          <p:nvPr/>
        </p:nvSpPr>
        <p:spPr>
          <a:xfrm>
            <a:off x="9760864" y="415431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16.767</a:t>
            </a:r>
            <a:endParaRPr sz="1600">
              <a:solidFill>
                <a:srgbClr val="3B4E1F"/>
              </a:solidFill>
              <a:latin typeface="Candara"/>
              <a:ea typeface="Candara"/>
              <a:cs typeface="Candara"/>
              <a:sym typeface="Candara"/>
            </a:endParaRPr>
          </a:p>
        </p:txBody>
      </p:sp>
      <p:sp>
        <p:nvSpPr>
          <p:cNvPr id="992" name="Google Shape;992;g395c10e5739_0_150"/>
          <p:cNvSpPr txBox="1"/>
          <p:nvPr/>
        </p:nvSpPr>
        <p:spPr>
          <a:xfrm>
            <a:off x="4949851" y="41543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2.969</a:t>
            </a:r>
            <a:endParaRPr sz="1600">
              <a:solidFill>
                <a:srgbClr val="3B4E1F"/>
              </a:solidFill>
              <a:latin typeface="Candara"/>
              <a:ea typeface="Candara"/>
              <a:cs typeface="Candara"/>
              <a:sym typeface="Candara"/>
            </a:endParaRPr>
          </a:p>
        </p:txBody>
      </p:sp>
      <p:sp>
        <p:nvSpPr>
          <p:cNvPr id="993" name="Google Shape;993;g395c10e5739_0_150"/>
          <p:cNvSpPr txBox="1"/>
          <p:nvPr/>
        </p:nvSpPr>
        <p:spPr>
          <a:xfrm>
            <a:off x="6858407" y="41543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3.976</a:t>
            </a:r>
            <a:endParaRPr sz="1600">
              <a:solidFill>
                <a:srgbClr val="3B4E1F"/>
              </a:solidFill>
              <a:latin typeface="Candara"/>
              <a:ea typeface="Candara"/>
              <a:cs typeface="Candara"/>
              <a:sym typeface="Candara"/>
            </a:endParaRPr>
          </a:p>
        </p:txBody>
      </p:sp>
      <p:sp>
        <p:nvSpPr>
          <p:cNvPr id="994" name="Google Shape;994;g395c10e5739_0_150"/>
          <p:cNvSpPr txBox="1"/>
          <p:nvPr/>
        </p:nvSpPr>
        <p:spPr>
          <a:xfrm>
            <a:off x="11090421" y="41543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6.945</a:t>
            </a:r>
            <a:endParaRPr sz="1600">
              <a:solidFill>
                <a:srgbClr val="3B4E1F"/>
              </a:solidFill>
              <a:latin typeface="Candara"/>
              <a:ea typeface="Candara"/>
              <a:cs typeface="Candara"/>
              <a:sym typeface="Candara"/>
            </a:endParaRPr>
          </a:p>
        </p:txBody>
      </p:sp>
      <p:sp>
        <p:nvSpPr>
          <p:cNvPr id="995" name="Google Shape;995;g395c10e5739_0_150"/>
          <p:cNvSpPr txBox="1"/>
          <p:nvPr/>
        </p:nvSpPr>
        <p:spPr>
          <a:xfrm>
            <a:off x="5880144" y="34385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96" name="Google Shape;996;g395c10e5739_0_150"/>
          <p:cNvSpPr txBox="1"/>
          <p:nvPr/>
        </p:nvSpPr>
        <p:spPr>
          <a:xfrm>
            <a:off x="3997282" y="34385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97" name="Google Shape;997;g395c10e5739_0_150"/>
          <p:cNvSpPr txBox="1"/>
          <p:nvPr/>
        </p:nvSpPr>
        <p:spPr>
          <a:xfrm>
            <a:off x="924327" y="4688680"/>
            <a:ext cx="30000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Toneladas de envases y empaques gestionados (Anual)</a:t>
            </a:r>
            <a:endParaRPr/>
          </a:p>
        </p:txBody>
      </p:sp>
      <p:sp>
        <p:nvSpPr>
          <p:cNvPr id="998" name="Google Shape;998;g395c10e5739_0_150"/>
          <p:cNvSpPr txBox="1"/>
          <p:nvPr/>
        </p:nvSpPr>
        <p:spPr>
          <a:xfrm>
            <a:off x="4047394" y="482277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99" name="Google Shape;999;g395c10e5739_0_150"/>
          <p:cNvSpPr txBox="1"/>
          <p:nvPr/>
        </p:nvSpPr>
        <p:spPr>
          <a:xfrm>
            <a:off x="5880144" y="482277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0" name="Google Shape;1000;g395c10e5739_0_150"/>
          <p:cNvSpPr txBox="1"/>
          <p:nvPr/>
        </p:nvSpPr>
        <p:spPr>
          <a:xfrm>
            <a:off x="7805364" y="482277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2.011</a:t>
            </a:r>
            <a:endParaRPr sz="1600">
              <a:solidFill>
                <a:srgbClr val="3B4E1F"/>
              </a:solidFill>
              <a:latin typeface="Candara"/>
              <a:ea typeface="Candara"/>
              <a:cs typeface="Candara"/>
              <a:sym typeface="Candara"/>
            </a:endParaRPr>
          </a:p>
        </p:txBody>
      </p:sp>
      <p:sp>
        <p:nvSpPr>
          <p:cNvPr id="1001" name="Google Shape;1001;g395c10e5739_0_150"/>
          <p:cNvSpPr txBox="1"/>
          <p:nvPr/>
        </p:nvSpPr>
        <p:spPr>
          <a:xfrm>
            <a:off x="8783114" y="482277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2.313</a:t>
            </a:r>
            <a:endParaRPr sz="1600">
              <a:solidFill>
                <a:srgbClr val="3B4E1F"/>
              </a:solidFill>
              <a:latin typeface="Candara"/>
              <a:ea typeface="Candara"/>
              <a:cs typeface="Candara"/>
              <a:sym typeface="Candara"/>
            </a:endParaRPr>
          </a:p>
        </p:txBody>
      </p:sp>
      <p:sp>
        <p:nvSpPr>
          <p:cNvPr id="1002" name="Google Shape;1002;g395c10e5739_0_150"/>
          <p:cNvSpPr txBox="1"/>
          <p:nvPr/>
        </p:nvSpPr>
        <p:spPr>
          <a:xfrm>
            <a:off x="9760864" y="482277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6.585</a:t>
            </a:r>
            <a:endParaRPr sz="1600">
              <a:solidFill>
                <a:srgbClr val="3B4E1F"/>
              </a:solidFill>
              <a:latin typeface="Candara"/>
              <a:ea typeface="Candara"/>
              <a:cs typeface="Candara"/>
              <a:sym typeface="Candara"/>
            </a:endParaRPr>
          </a:p>
        </p:txBody>
      </p:sp>
      <p:sp>
        <p:nvSpPr>
          <p:cNvPr id="1003" name="Google Shape;1003;g395c10e5739_0_150"/>
          <p:cNvSpPr txBox="1"/>
          <p:nvPr/>
        </p:nvSpPr>
        <p:spPr>
          <a:xfrm>
            <a:off x="4949851" y="482277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512</a:t>
            </a:r>
            <a:endParaRPr sz="1600">
              <a:solidFill>
                <a:srgbClr val="3B4E1F"/>
              </a:solidFill>
              <a:latin typeface="Candara"/>
              <a:ea typeface="Candara"/>
              <a:cs typeface="Candara"/>
              <a:sym typeface="Candara"/>
            </a:endParaRPr>
          </a:p>
        </p:txBody>
      </p:sp>
      <p:sp>
        <p:nvSpPr>
          <p:cNvPr id="1004" name="Google Shape;1004;g395c10e5739_0_150"/>
          <p:cNvSpPr txBox="1"/>
          <p:nvPr/>
        </p:nvSpPr>
        <p:spPr>
          <a:xfrm>
            <a:off x="6858407" y="482277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1.749</a:t>
            </a:r>
            <a:endParaRPr sz="1600">
              <a:solidFill>
                <a:srgbClr val="3B4E1F"/>
              </a:solidFill>
              <a:latin typeface="Candara"/>
              <a:ea typeface="Candara"/>
              <a:cs typeface="Candara"/>
              <a:sym typeface="Candara"/>
            </a:endParaRPr>
          </a:p>
        </p:txBody>
      </p:sp>
      <p:sp>
        <p:nvSpPr>
          <p:cNvPr id="1005" name="Google Shape;1005;g395c10e5739_0_150"/>
          <p:cNvSpPr txBox="1"/>
          <p:nvPr/>
        </p:nvSpPr>
        <p:spPr>
          <a:xfrm>
            <a:off x="11090421" y="482277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2.261</a:t>
            </a:r>
            <a:endParaRPr sz="1600">
              <a:solidFill>
                <a:srgbClr val="3B4E1F"/>
              </a:solidFill>
              <a:latin typeface="Candara"/>
              <a:ea typeface="Candara"/>
              <a:cs typeface="Candara"/>
              <a:sym typeface="Candara"/>
            </a:endParaRPr>
          </a:p>
        </p:txBody>
      </p:sp>
      <p:sp>
        <p:nvSpPr>
          <p:cNvPr id="1006" name="Google Shape;1006;g395c10e5739_0_150"/>
          <p:cNvSpPr txBox="1"/>
          <p:nvPr/>
        </p:nvSpPr>
        <p:spPr>
          <a:xfrm>
            <a:off x="924327" y="5427583"/>
            <a:ext cx="30000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None/>
            </a:pPr>
            <a:r>
              <a:rPr lang="en-US" sz="1200">
                <a:solidFill>
                  <a:srgbClr val="3B4E1F"/>
                </a:solidFill>
                <a:latin typeface="Candara"/>
                <a:ea typeface="Candara"/>
                <a:cs typeface="Candara"/>
                <a:sym typeface="Candara"/>
              </a:rPr>
              <a:t>Número de Toneladas gestionadas de prendas en desuso (Anual)</a:t>
            </a:r>
            <a:endParaRPr/>
          </a:p>
        </p:txBody>
      </p:sp>
      <p:sp>
        <p:nvSpPr>
          <p:cNvPr id="1007" name="Google Shape;1007;g395c10e5739_0_150"/>
          <p:cNvSpPr txBox="1"/>
          <p:nvPr/>
        </p:nvSpPr>
        <p:spPr>
          <a:xfrm>
            <a:off x="4064505" y="552487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8" name="Google Shape;1008;g395c10e5739_0_150"/>
          <p:cNvSpPr txBox="1"/>
          <p:nvPr/>
        </p:nvSpPr>
        <p:spPr>
          <a:xfrm>
            <a:off x="5880144" y="552487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9" name="Google Shape;1009;g395c10e5739_0_150"/>
          <p:cNvSpPr txBox="1"/>
          <p:nvPr/>
        </p:nvSpPr>
        <p:spPr>
          <a:xfrm>
            <a:off x="7822474" y="5524872"/>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78</a:t>
            </a:r>
            <a:endParaRPr sz="1600">
              <a:solidFill>
                <a:srgbClr val="3B4E1F"/>
              </a:solidFill>
              <a:latin typeface="Candara"/>
              <a:ea typeface="Candara"/>
              <a:cs typeface="Candara"/>
              <a:sym typeface="Candara"/>
            </a:endParaRPr>
          </a:p>
        </p:txBody>
      </p:sp>
      <p:sp>
        <p:nvSpPr>
          <p:cNvPr id="1010" name="Google Shape;1010;g395c10e5739_0_150"/>
          <p:cNvSpPr txBox="1"/>
          <p:nvPr/>
        </p:nvSpPr>
        <p:spPr>
          <a:xfrm>
            <a:off x="8800224" y="5524872"/>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93</a:t>
            </a:r>
            <a:endParaRPr sz="1600">
              <a:solidFill>
                <a:srgbClr val="3B4E1F"/>
              </a:solidFill>
              <a:latin typeface="Candara"/>
              <a:ea typeface="Candara"/>
              <a:cs typeface="Candara"/>
              <a:sym typeface="Candara"/>
            </a:endParaRPr>
          </a:p>
        </p:txBody>
      </p:sp>
      <p:sp>
        <p:nvSpPr>
          <p:cNvPr id="1011" name="Google Shape;1011;g395c10e5739_0_150"/>
          <p:cNvSpPr txBox="1"/>
          <p:nvPr/>
        </p:nvSpPr>
        <p:spPr>
          <a:xfrm>
            <a:off x="9777974" y="5524872"/>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276</a:t>
            </a:r>
            <a:endParaRPr sz="1600">
              <a:solidFill>
                <a:srgbClr val="3B4E1F"/>
              </a:solidFill>
              <a:latin typeface="Candara"/>
              <a:ea typeface="Candara"/>
              <a:cs typeface="Candara"/>
              <a:sym typeface="Candara"/>
            </a:endParaRPr>
          </a:p>
        </p:txBody>
      </p:sp>
      <p:sp>
        <p:nvSpPr>
          <p:cNvPr id="1012" name="Google Shape;1012;g395c10e5739_0_150"/>
          <p:cNvSpPr txBox="1"/>
          <p:nvPr/>
        </p:nvSpPr>
        <p:spPr>
          <a:xfrm>
            <a:off x="4949851" y="552487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1013" name="Google Shape;1013;g395c10e5739_0_150"/>
          <p:cNvSpPr txBox="1"/>
          <p:nvPr/>
        </p:nvSpPr>
        <p:spPr>
          <a:xfrm>
            <a:off x="6875517" y="552487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600">
              <a:solidFill>
                <a:srgbClr val="3B4E1F"/>
              </a:solidFill>
              <a:latin typeface="Candara"/>
              <a:ea typeface="Candara"/>
              <a:cs typeface="Candara"/>
              <a:sym typeface="Candara"/>
            </a:endParaRPr>
          </a:p>
        </p:txBody>
      </p:sp>
      <p:sp>
        <p:nvSpPr>
          <p:cNvPr id="1014" name="Google Shape;1014;g395c10e5739_0_150"/>
          <p:cNvSpPr txBox="1"/>
          <p:nvPr/>
        </p:nvSpPr>
        <p:spPr>
          <a:xfrm>
            <a:off x="11090421" y="552487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105</a:t>
            </a:r>
            <a:endParaRPr sz="1600">
              <a:solidFill>
                <a:srgbClr val="3B4E1F"/>
              </a:solidFill>
              <a:latin typeface="Candara"/>
              <a:ea typeface="Candara"/>
              <a:cs typeface="Candara"/>
              <a:sym typeface="Candara"/>
            </a:endParaRPr>
          </a:p>
        </p:txBody>
      </p:sp>
      <p:sp>
        <p:nvSpPr>
          <p:cNvPr id="1015" name="Google Shape;1015;g395c10e5739_0_150"/>
          <p:cNvSpPr/>
          <p:nvPr/>
        </p:nvSpPr>
        <p:spPr>
          <a:xfrm rot="-5400000">
            <a:off x="-1270925" y="4132725"/>
            <a:ext cx="3292800" cy="5181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Desagregado materiales  residuos</a:t>
            </a:r>
            <a:endParaRPr sz="1200">
              <a:solidFill>
                <a:srgbClr val="3B4E1F"/>
              </a:solidFill>
              <a:latin typeface="Candara"/>
              <a:ea typeface="Candara"/>
              <a:cs typeface="Candara"/>
              <a:sym typeface="Candara"/>
            </a:endParaRPr>
          </a:p>
        </p:txBody>
      </p:sp>
      <p:sp>
        <p:nvSpPr>
          <p:cNvPr id="1016" name="Google Shape;1016;g395c10e5739_0_150"/>
          <p:cNvSpPr txBox="1"/>
          <p:nvPr/>
        </p:nvSpPr>
        <p:spPr>
          <a:xfrm>
            <a:off x="418425" y="952075"/>
            <a:ext cx="11365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525 proyectos en etapa de formulación y/o implementación que incluyen criterios de construcción, producción y consumo sostenible para ahorrar en promedio anual hasta un 25% en el </a:t>
            </a:r>
            <a:r>
              <a:rPr lang="en-US" sz="1800" b="1">
                <a:solidFill>
                  <a:srgbClr val="009200"/>
                </a:solidFill>
                <a:latin typeface="Raleway"/>
                <a:ea typeface="Raleway"/>
                <a:cs typeface="Raleway"/>
                <a:sym typeface="Raleway"/>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consumo</a:t>
            </a:r>
            <a:r>
              <a:rPr lang="en-US" sz="1800" b="1">
                <a:solidFill>
                  <a:srgbClr val="009200"/>
                </a:solidFill>
                <a:latin typeface="Raleway"/>
                <a:ea typeface="Raleway"/>
                <a:cs typeface="Raleway"/>
                <a:sym typeface="Raleway"/>
              </a:rPr>
              <a:t> del agua al año 2027</a:t>
            </a:r>
            <a:endParaRPr sz="1800" b="1">
              <a:solidFill>
                <a:srgbClr val="009200"/>
              </a:solidFill>
              <a:latin typeface="Raleway"/>
              <a:ea typeface="Raleway"/>
              <a:cs typeface="Raleway"/>
              <a:sym typeface="Raleway"/>
            </a:endParaRPr>
          </a:p>
        </p:txBody>
      </p:sp>
      <p:sp>
        <p:nvSpPr>
          <p:cNvPr id="1017" name="Google Shape;1017;g395c10e5739_0_150"/>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018" name="Google Shape;1018;g395c10e5739_0_150"/>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000" b="1">
                <a:solidFill>
                  <a:schemeClr val="dk1"/>
                </a:solidFill>
                <a:latin typeface="Raleway"/>
                <a:ea typeface="Raleway"/>
                <a:cs typeface="Raleway"/>
                <a:sym typeface="Raleway"/>
              </a:rPr>
              <a:t>Subdirección de Ecourbanismo y Gestión Ambiental Empresarial</a:t>
            </a:r>
            <a:endParaRPr sz="706" b="0" i="0" u="none" strike="noStrike" cap="none">
              <a:solidFill>
                <a:srgbClr val="FFFFFF"/>
              </a:solidFill>
              <a:latin typeface="Arial"/>
              <a:ea typeface="Arial"/>
              <a:cs typeface="Arial"/>
              <a:sym typeface="Arial"/>
            </a:endParaRPr>
          </a:p>
        </p:txBody>
      </p:sp>
      <p:sp>
        <p:nvSpPr>
          <p:cNvPr id="1019" name="Google Shape;1019;g395c10e5739_0_150"/>
          <p:cNvSpPr txBox="1"/>
          <p:nvPr/>
        </p:nvSpPr>
        <p:spPr>
          <a:xfrm>
            <a:off x="337142" y="4160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020" name="Google Shape;1020;g395c10e5739_0_150"/>
          <p:cNvGrpSpPr/>
          <p:nvPr/>
        </p:nvGrpSpPr>
        <p:grpSpPr>
          <a:xfrm>
            <a:off x="8392029" y="215126"/>
            <a:ext cx="486076" cy="497257"/>
            <a:chOff x="10747192" y="578957"/>
            <a:chExt cx="682500" cy="698100"/>
          </a:xfrm>
        </p:grpSpPr>
        <p:sp>
          <p:nvSpPr>
            <p:cNvPr id="1021" name="Google Shape;1021;g395c10e5739_0_150"/>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1022" name="Google Shape;1022;g395c10e5739_0_150"/>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1023" name="Google Shape;1023;g395c10e5739_0_150"/>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1027"/>
        <p:cNvGrpSpPr/>
        <p:nvPr/>
      </p:nvGrpSpPr>
      <p:grpSpPr>
        <a:xfrm>
          <a:off x="0" y="0"/>
          <a:ext cx="0" cy="0"/>
          <a:chOff x="0" y="0"/>
          <a:chExt cx="0" cy="0"/>
        </a:xfrm>
      </p:grpSpPr>
      <p:sp>
        <p:nvSpPr>
          <p:cNvPr id="1028" name="Google Shape;1028;g3ca6554b689_6_154"/>
          <p:cNvSpPr txBox="1"/>
          <p:nvPr/>
        </p:nvSpPr>
        <p:spPr>
          <a:xfrm>
            <a:off x="3982750" y="814648"/>
            <a:ext cx="80343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Incrementar en 262.565 m2 las áreas renaturalizadas en la ciudad</a:t>
            </a:r>
            <a:endParaRPr b="1" i="0" u="none" strike="noStrike" cap="none">
              <a:solidFill>
                <a:srgbClr val="3B4E1F"/>
              </a:solidFill>
              <a:latin typeface="Candara"/>
              <a:ea typeface="Candara"/>
              <a:cs typeface="Candara"/>
              <a:sym typeface="Candara"/>
            </a:endParaRPr>
          </a:p>
        </p:txBody>
      </p:sp>
      <p:sp>
        <p:nvSpPr>
          <p:cNvPr id="1029" name="Google Shape;1029;g3ca6554b689_6_154"/>
          <p:cNvSpPr txBox="1"/>
          <p:nvPr/>
        </p:nvSpPr>
        <p:spPr>
          <a:xfrm>
            <a:off x="3982757" y="1300436"/>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030" name="Google Shape;1030;g3ca6554b689_6_154"/>
          <p:cNvSpPr txBox="1"/>
          <p:nvPr/>
        </p:nvSpPr>
        <p:spPr>
          <a:xfrm>
            <a:off x="5874907" y="1300436"/>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031" name="Google Shape;1031;g3ca6554b689_6_154"/>
          <p:cNvSpPr txBox="1"/>
          <p:nvPr/>
        </p:nvSpPr>
        <p:spPr>
          <a:xfrm>
            <a:off x="7790839" y="1300436"/>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032" name="Google Shape;1032;g3ca6554b689_6_154"/>
          <p:cNvSpPr txBox="1"/>
          <p:nvPr/>
        </p:nvSpPr>
        <p:spPr>
          <a:xfrm>
            <a:off x="8768589" y="1300436"/>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033" name="Google Shape;1033;g3ca6554b689_6_154"/>
          <p:cNvSpPr txBox="1"/>
          <p:nvPr/>
        </p:nvSpPr>
        <p:spPr>
          <a:xfrm>
            <a:off x="9746339" y="1300436"/>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034" name="Google Shape;1034;g3ca6554b689_6_154"/>
          <p:cNvSpPr txBox="1"/>
          <p:nvPr/>
        </p:nvSpPr>
        <p:spPr>
          <a:xfrm>
            <a:off x="4938882" y="1300436"/>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035" name="Google Shape;1035;g3ca6554b689_6_154"/>
          <p:cNvSpPr txBox="1"/>
          <p:nvPr/>
        </p:nvSpPr>
        <p:spPr>
          <a:xfrm>
            <a:off x="6843882" y="1300436"/>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036" name="Google Shape;1036;g3ca6554b689_6_154"/>
          <p:cNvSpPr txBox="1"/>
          <p:nvPr/>
        </p:nvSpPr>
        <p:spPr>
          <a:xfrm>
            <a:off x="11140482" y="1300434"/>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037" name="Google Shape;1037;g3ca6554b689_6_154"/>
          <p:cNvSpPr txBox="1"/>
          <p:nvPr/>
        </p:nvSpPr>
        <p:spPr>
          <a:xfrm>
            <a:off x="766125" y="283875"/>
            <a:ext cx="2215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1038" name="Google Shape;1038;g3ca6554b689_6_154"/>
          <p:cNvSpPr/>
          <p:nvPr/>
        </p:nvSpPr>
        <p:spPr>
          <a:xfrm>
            <a:off x="601675" y="404025"/>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39" name="Google Shape;1039;g3ca6554b689_6_154"/>
          <p:cNvSpPr txBox="1"/>
          <p:nvPr/>
        </p:nvSpPr>
        <p:spPr>
          <a:xfrm>
            <a:off x="184500" y="1317398"/>
            <a:ext cx="35712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040" name="Google Shape;1040;g3ca6554b689_6_154"/>
          <p:cNvSpPr txBox="1"/>
          <p:nvPr/>
        </p:nvSpPr>
        <p:spPr>
          <a:xfrm>
            <a:off x="275950" y="839798"/>
            <a:ext cx="34797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041" name="Google Shape;1041;g3ca6554b689_6_154"/>
          <p:cNvSpPr/>
          <p:nvPr/>
        </p:nvSpPr>
        <p:spPr>
          <a:xfrm rot="5400000">
            <a:off x="5526275" y="-2133675"/>
            <a:ext cx="493800" cy="54093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200" b="0" i="0" u="none" strike="noStrike" cap="none">
              <a:solidFill>
                <a:srgbClr val="FFFFFF"/>
              </a:solidFill>
              <a:latin typeface="Arial"/>
              <a:ea typeface="Arial"/>
              <a:cs typeface="Arial"/>
              <a:sym typeface="Arial"/>
            </a:endParaRPr>
          </a:p>
        </p:txBody>
      </p:sp>
      <p:sp>
        <p:nvSpPr>
          <p:cNvPr id="1042" name="Google Shape;1042;g3ca6554b689_6_154"/>
          <p:cNvSpPr txBox="1"/>
          <p:nvPr/>
        </p:nvSpPr>
        <p:spPr>
          <a:xfrm>
            <a:off x="3068500" y="358575"/>
            <a:ext cx="5328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1300" b="1">
                <a:solidFill>
                  <a:schemeClr val="dk1"/>
                </a:solidFill>
                <a:latin typeface="Raleway"/>
                <a:ea typeface="Raleway"/>
                <a:cs typeface="Raleway"/>
                <a:sym typeface="Raleway"/>
              </a:rPr>
              <a:t>Subdirección de Ecourbanismo y Gestión Ambiental Empresarial</a:t>
            </a:r>
            <a:endParaRPr sz="1300" b="1" i="0" u="none" strike="noStrike" cap="none">
              <a:solidFill>
                <a:schemeClr val="dk1"/>
              </a:solidFill>
              <a:latin typeface="Raleway"/>
              <a:ea typeface="Raleway"/>
              <a:cs typeface="Raleway"/>
              <a:sym typeface="Raleway"/>
            </a:endParaRPr>
          </a:p>
        </p:txBody>
      </p:sp>
      <p:sp>
        <p:nvSpPr>
          <p:cNvPr id="1043" name="Google Shape;1043;g3ca6554b689_6_154"/>
          <p:cNvSpPr txBox="1"/>
          <p:nvPr/>
        </p:nvSpPr>
        <p:spPr>
          <a:xfrm>
            <a:off x="8371400" y="270825"/>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pic>
        <p:nvPicPr>
          <p:cNvPr id="1044" name="Google Shape;1044;g3ca6554b689_6_154"/>
          <p:cNvPicPr preferRelativeResize="0"/>
          <p:nvPr/>
        </p:nvPicPr>
        <p:blipFill>
          <a:blip r:embed="rId3">
            <a:alphaModFix/>
          </a:blip>
          <a:stretch>
            <a:fillRect/>
          </a:stretch>
        </p:blipFill>
        <p:spPr>
          <a:xfrm>
            <a:off x="452900" y="1814050"/>
            <a:ext cx="11564177" cy="451361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g3ce9351f72f_0_3"/>
          <p:cNvSpPr/>
          <p:nvPr/>
        </p:nvSpPr>
        <p:spPr>
          <a:xfrm>
            <a:off x="301675" y="1858444"/>
            <a:ext cx="11526300" cy="600300"/>
          </a:xfrm>
          <a:prstGeom prst="round2DiagRect">
            <a:avLst>
              <a:gd name="adj1" fmla="val 35738"/>
              <a:gd name="adj2" fmla="val 0"/>
            </a:avLst>
          </a:prstGeom>
          <a:solidFill>
            <a:srgbClr val="D9D9D9"/>
          </a:solidFill>
          <a:ln>
            <a:noFill/>
          </a:ln>
          <a:effectLst>
            <a:outerShdw blurRad="167582" dist="18620" dir="5400000" algn="bl" rotWithShape="0">
              <a:srgbClr val="000000">
                <a:alpha val="21000"/>
              </a:srgbClr>
            </a:outerShdw>
          </a:effectLst>
        </p:spPr>
        <p:txBody>
          <a:bodyPr spcFirstLastPara="1" wrap="square" lIns="89375" tIns="89375" rIns="89375" bIns="89375" anchor="ctr" anchorCtr="0">
            <a:noAutofit/>
          </a:bodyPr>
          <a:lstStyle/>
          <a:p>
            <a:pPr marL="0" lvl="0" indent="0" algn="ctr" rtl="0">
              <a:spcBef>
                <a:spcPts val="0"/>
              </a:spcBef>
              <a:spcAft>
                <a:spcPts val="0"/>
              </a:spcAft>
              <a:buNone/>
            </a:pPr>
            <a:endParaRPr sz="1368"/>
          </a:p>
        </p:txBody>
      </p:sp>
      <p:sp>
        <p:nvSpPr>
          <p:cNvPr id="1050" name="Google Shape;1050;g3ce9351f72f_0_3"/>
          <p:cNvSpPr/>
          <p:nvPr/>
        </p:nvSpPr>
        <p:spPr>
          <a:xfrm>
            <a:off x="301675" y="4953000"/>
            <a:ext cx="11526300" cy="600300"/>
          </a:xfrm>
          <a:prstGeom prst="round2DiagRect">
            <a:avLst>
              <a:gd name="adj1" fmla="val 35738"/>
              <a:gd name="adj2" fmla="val 0"/>
            </a:avLst>
          </a:prstGeom>
          <a:solidFill>
            <a:srgbClr val="D9D9D9"/>
          </a:solidFill>
          <a:ln>
            <a:noFill/>
          </a:ln>
          <a:effectLst>
            <a:outerShdw blurRad="167582" dist="18620" dir="5400000" algn="bl" rotWithShape="0">
              <a:srgbClr val="000000">
                <a:alpha val="21000"/>
              </a:srgbClr>
            </a:outerShdw>
          </a:effectLst>
        </p:spPr>
        <p:txBody>
          <a:bodyPr spcFirstLastPara="1" wrap="square" lIns="89375" tIns="89375" rIns="89375" bIns="89375" anchor="ctr" anchorCtr="0">
            <a:noAutofit/>
          </a:bodyPr>
          <a:lstStyle/>
          <a:p>
            <a:pPr marL="0" lvl="0" indent="0" algn="ctr" rtl="0">
              <a:spcBef>
                <a:spcPts val="0"/>
              </a:spcBef>
              <a:spcAft>
                <a:spcPts val="0"/>
              </a:spcAft>
              <a:buNone/>
            </a:pPr>
            <a:endParaRPr sz="1368"/>
          </a:p>
        </p:txBody>
      </p:sp>
      <p:sp>
        <p:nvSpPr>
          <p:cNvPr id="1051" name="Google Shape;1051;g3ce9351f72f_0_3"/>
          <p:cNvSpPr txBox="1"/>
          <p:nvPr/>
        </p:nvSpPr>
        <p:spPr>
          <a:xfrm>
            <a:off x="377906" y="766800"/>
            <a:ext cx="7792800" cy="456300"/>
          </a:xfrm>
          <a:prstGeom prst="rect">
            <a:avLst/>
          </a:prstGeom>
          <a:noFill/>
          <a:ln>
            <a:noFill/>
          </a:ln>
        </p:spPr>
        <p:txBody>
          <a:bodyPr spcFirstLastPara="1" wrap="square" lIns="88675" tIns="88675" rIns="88675" bIns="88675" anchor="t" anchorCtr="0">
            <a:spAutoFit/>
          </a:bodyPr>
          <a:lstStyle/>
          <a:p>
            <a:pPr marL="0" marR="0" lvl="0" indent="0" algn="l" rtl="0">
              <a:lnSpc>
                <a:spcPct val="100000"/>
              </a:lnSpc>
              <a:spcBef>
                <a:spcPts val="0"/>
              </a:spcBef>
              <a:spcAft>
                <a:spcPts val="0"/>
              </a:spcAft>
              <a:buClr>
                <a:srgbClr val="000000"/>
              </a:buClr>
              <a:buSzPts val="1552"/>
              <a:buFont typeface="Arial"/>
              <a:buNone/>
            </a:pPr>
            <a:r>
              <a:rPr lang="en-US" sz="1800" b="1">
                <a:solidFill>
                  <a:srgbClr val="009200"/>
                </a:solidFill>
                <a:latin typeface="Raleway"/>
                <a:ea typeface="Raleway"/>
                <a:cs typeface="Raleway"/>
                <a:sym typeface="Raleway"/>
              </a:rPr>
              <a:t>Incrementar en 262.565 m2 las áreas renaturalizadas en la ciudad</a:t>
            </a:r>
            <a:endParaRPr sz="1800" b="1" i="0" u="none" strike="noStrike" cap="none">
              <a:solidFill>
                <a:srgbClr val="009200"/>
              </a:solidFill>
              <a:latin typeface="Raleway"/>
              <a:ea typeface="Raleway"/>
              <a:cs typeface="Raleway"/>
              <a:sym typeface="Raleway"/>
            </a:endParaRPr>
          </a:p>
        </p:txBody>
      </p:sp>
      <p:sp>
        <p:nvSpPr>
          <p:cNvPr id="1052" name="Google Shape;1052;g3ce9351f72f_0_3"/>
          <p:cNvSpPr txBox="1"/>
          <p:nvPr/>
        </p:nvSpPr>
        <p:spPr>
          <a:xfrm>
            <a:off x="3907296" y="1388777"/>
            <a:ext cx="831000" cy="4086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2024</a:t>
            </a:r>
            <a:endParaRPr sz="1327" b="1" i="0" u="none" strike="noStrike" cap="none">
              <a:solidFill>
                <a:srgbClr val="000000"/>
              </a:solidFill>
              <a:latin typeface="Candara"/>
              <a:ea typeface="Candara"/>
              <a:cs typeface="Candara"/>
              <a:sym typeface="Candara"/>
            </a:endParaRPr>
          </a:p>
        </p:txBody>
      </p:sp>
      <p:sp>
        <p:nvSpPr>
          <p:cNvPr id="1053" name="Google Shape;1053;g3ce9351f72f_0_3"/>
          <p:cNvSpPr txBox="1"/>
          <p:nvPr/>
        </p:nvSpPr>
        <p:spPr>
          <a:xfrm>
            <a:off x="5701193" y="1388777"/>
            <a:ext cx="831000" cy="4086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2025</a:t>
            </a:r>
            <a:endParaRPr sz="1327" b="1" i="0" u="none" strike="noStrike" cap="none">
              <a:solidFill>
                <a:srgbClr val="000000"/>
              </a:solidFill>
              <a:latin typeface="Candara"/>
              <a:ea typeface="Candara"/>
              <a:cs typeface="Candara"/>
              <a:sym typeface="Candara"/>
            </a:endParaRPr>
          </a:p>
        </p:txBody>
      </p:sp>
      <p:sp>
        <p:nvSpPr>
          <p:cNvPr id="1054" name="Google Shape;1054;g3ce9351f72f_0_3"/>
          <p:cNvSpPr txBox="1"/>
          <p:nvPr/>
        </p:nvSpPr>
        <p:spPr>
          <a:xfrm>
            <a:off x="7517638" y="1388777"/>
            <a:ext cx="831000" cy="4086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2026</a:t>
            </a:r>
            <a:endParaRPr sz="1327" b="1" i="0" u="none" strike="noStrike" cap="none">
              <a:solidFill>
                <a:srgbClr val="000000"/>
              </a:solidFill>
              <a:latin typeface="Candara"/>
              <a:ea typeface="Candara"/>
              <a:cs typeface="Candara"/>
              <a:sym typeface="Candara"/>
            </a:endParaRPr>
          </a:p>
        </p:txBody>
      </p:sp>
      <p:sp>
        <p:nvSpPr>
          <p:cNvPr id="1055" name="Google Shape;1055;g3ce9351f72f_0_3"/>
          <p:cNvSpPr txBox="1"/>
          <p:nvPr/>
        </p:nvSpPr>
        <p:spPr>
          <a:xfrm>
            <a:off x="8444617" y="1388777"/>
            <a:ext cx="831000" cy="4086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2027</a:t>
            </a:r>
            <a:endParaRPr sz="1327" b="1" i="0" u="none" strike="noStrike" cap="none">
              <a:solidFill>
                <a:srgbClr val="000000"/>
              </a:solidFill>
              <a:latin typeface="Candara"/>
              <a:ea typeface="Candara"/>
              <a:cs typeface="Candara"/>
              <a:sym typeface="Candara"/>
            </a:endParaRPr>
          </a:p>
        </p:txBody>
      </p:sp>
      <p:sp>
        <p:nvSpPr>
          <p:cNvPr id="1056" name="Google Shape;1056;g3ce9351f72f_0_3"/>
          <p:cNvSpPr txBox="1"/>
          <p:nvPr/>
        </p:nvSpPr>
        <p:spPr>
          <a:xfrm>
            <a:off x="9371596" y="1388777"/>
            <a:ext cx="1226100" cy="4086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Total</a:t>
            </a:r>
            <a:endParaRPr sz="1327" b="1" i="0" u="none" strike="noStrike" cap="none">
              <a:solidFill>
                <a:srgbClr val="000000"/>
              </a:solidFill>
              <a:latin typeface="Candara"/>
              <a:ea typeface="Candara"/>
              <a:cs typeface="Candara"/>
              <a:sym typeface="Candara"/>
            </a:endParaRPr>
          </a:p>
        </p:txBody>
      </p:sp>
      <p:sp>
        <p:nvSpPr>
          <p:cNvPr id="1057" name="Google Shape;1057;g3ce9351f72f_0_3"/>
          <p:cNvSpPr txBox="1"/>
          <p:nvPr/>
        </p:nvSpPr>
        <p:spPr>
          <a:xfrm>
            <a:off x="4813773" y="1388777"/>
            <a:ext cx="831000" cy="3939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422"/>
              <a:buFont typeface="Arial"/>
              <a:buNone/>
            </a:pPr>
            <a:r>
              <a:rPr lang="en-US" sz="1422" b="1" i="0" u="none" strike="noStrike" cap="none">
                <a:solidFill>
                  <a:srgbClr val="3B4E1F"/>
                </a:solidFill>
                <a:latin typeface="Candara"/>
                <a:ea typeface="Candara"/>
                <a:cs typeface="Candara"/>
                <a:sym typeface="Candara"/>
              </a:rPr>
              <a:t>Avance</a:t>
            </a:r>
            <a:endParaRPr sz="1232" b="1" i="0" u="none" strike="noStrike" cap="none">
              <a:solidFill>
                <a:srgbClr val="000000"/>
              </a:solidFill>
              <a:latin typeface="Candara"/>
              <a:ea typeface="Candara"/>
              <a:cs typeface="Candara"/>
              <a:sym typeface="Candara"/>
            </a:endParaRPr>
          </a:p>
        </p:txBody>
      </p:sp>
      <p:sp>
        <p:nvSpPr>
          <p:cNvPr id="1058" name="Google Shape;1058;g3ce9351f72f_0_3"/>
          <p:cNvSpPr txBox="1"/>
          <p:nvPr/>
        </p:nvSpPr>
        <p:spPr>
          <a:xfrm>
            <a:off x="6619853" y="1388777"/>
            <a:ext cx="831000" cy="393900"/>
          </a:xfrm>
          <a:prstGeom prst="rect">
            <a:avLst/>
          </a:prstGeom>
          <a:solidFill>
            <a:srgbClr val="B6D7A8"/>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422"/>
              <a:buFont typeface="Arial"/>
              <a:buNone/>
            </a:pPr>
            <a:r>
              <a:rPr lang="en-US" sz="1422" b="1" i="0" u="none" strike="noStrike" cap="none">
                <a:solidFill>
                  <a:srgbClr val="3B4E1F"/>
                </a:solidFill>
                <a:latin typeface="Candara"/>
                <a:ea typeface="Candara"/>
                <a:cs typeface="Candara"/>
                <a:sym typeface="Candara"/>
              </a:rPr>
              <a:t>Avance</a:t>
            </a:r>
            <a:endParaRPr sz="1232" b="1" i="0" u="none" strike="noStrike" cap="none">
              <a:solidFill>
                <a:srgbClr val="000000"/>
              </a:solidFill>
              <a:latin typeface="Candara"/>
              <a:ea typeface="Candara"/>
              <a:cs typeface="Candara"/>
              <a:sym typeface="Candara"/>
            </a:endParaRPr>
          </a:p>
        </p:txBody>
      </p:sp>
      <p:sp>
        <p:nvSpPr>
          <p:cNvPr id="1059" name="Google Shape;1059;g3ce9351f72f_0_3"/>
          <p:cNvSpPr txBox="1"/>
          <p:nvPr/>
        </p:nvSpPr>
        <p:spPr>
          <a:xfrm>
            <a:off x="10693346" y="1388775"/>
            <a:ext cx="831000" cy="408900"/>
          </a:xfrm>
          <a:prstGeom prst="rect">
            <a:avLst/>
          </a:prstGeom>
          <a:solidFill>
            <a:srgbClr val="B6D7A8"/>
          </a:solidFill>
          <a:ln>
            <a:noFill/>
          </a:ln>
        </p:spPr>
        <p:txBody>
          <a:bodyPr spcFirstLastPara="1" wrap="square" lIns="86675" tIns="86675" rIns="86675" bIns="86675" anchor="t" anchorCtr="0">
            <a:noAutofit/>
          </a:bodyPr>
          <a:lstStyle/>
          <a:p>
            <a:pPr marL="0" marR="0" lvl="0" indent="0" algn="ctr" rtl="0">
              <a:lnSpc>
                <a:spcPct val="100000"/>
              </a:lnSpc>
              <a:spcBef>
                <a:spcPts val="0"/>
              </a:spcBef>
              <a:spcAft>
                <a:spcPts val="0"/>
              </a:spcAft>
              <a:buClr>
                <a:srgbClr val="000000"/>
              </a:buClr>
              <a:buSzPts val="853"/>
              <a:buFont typeface="Arial"/>
              <a:buNone/>
            </a:pPr>
            <a:r>
              <a:rPr lang="en-US" sz="853" b="1" i="0" u="none" strike="noStrike" cap="none">
                <a:solidFill>
                  <a:srgbClr val="3B4E1F"/>
                </a:solidFill>
                <a:latin typeface="Candara"/>
                <a:ea typeface="Candara"/>
                <a:cs typeface="Candara"/>
                <a:sym typeface="Candara"/>
              </a:rPr>
              <a:t>Avance acumulado</a:t>
            </a:r>
            <a:endParaRPr sz="663" b="1" i="0" u="none" strike="noStrike" cap="none">
              <a:solidFill>
                <a:srgbClr val="000000"/>
              </a:solidFill>
              <a:latin typeface="Candara"/>
              <a:ea typeface="Candara"/>
              <a:cs typeface="Candara"/>
              <a:sym typeface="Candara"/>
            </a:endParaRPr>
          </a:p>
        </p:txBody>
      </p:sp>
      <p:sp>
        <p:nvSpPr>
          <p:cNvPr id="1060" name="Google Shape;1060;g3ce9351f72f_0_3"/>
          <p:cNvSpPr txBox="1"/>
          <p:nvPr/>
        </p:nvSpPr>
        <p:spPr>
          <a:xfrm>
            <a:off x="606951" y="1885084"/>
            <a:ext cx="3129900" cy="554400"/>
          </a:xfrm>
          <a:prstGeom prst="rect">
            <a:avLst/>
          </a:prstGeom>
          <a:noFill/>
          <a:ln>
            <a:noFill/>
          </a:ln>
        </p:spPr>
        <p:txBody>
          <a:bodyPr spcFirstLastPara="1" wrap="square" lIns="86675" tIns="86675" rIns="86675" bIns="86675" anchor="t" anchorCtr="0">
            <a:spAutoFit/>
          </a:bodyPr>
          <a:lstStyle/>
          <a:p>
            <a:pPr marL="0" marR="0" lvl="0" indent="0" algn="r" rtl="0">
              <a:lnSpc>
                <a:spcPct val="100000"/>
              </a:lnSpc>
              <a:spcBef>
                <a:spcPts val="0"/>
              </a:spcBef>
              <a:spcAft>
                <a:spcPts val="0"/>
              </a:spcAft>
              <a:buClr>
                <a:srgbClr val="000000"/>
              </a:buClr>
              <a:buSzPts val="1327"/>
              <a:buFont typeface="Arial"/>
              <a:buNone/>
            </a:pPr>
            <a:r>
              <a:rPr lang="en-US" sz="1232">
                <a:solidFill>
                  <a:schemeClr val="dk1"/>
                </a:solidFill>
                <a:latin typeface="Candara"/>
                <a:ea typeface="Candara"/>
                <a:cs typeface="Candara"/>
                <a:sym typeface="Candara"/>
              </a:rPr>
              <a:t>Número de metros cuadrados de áreas renaturalizadas con coberturas biodiversas</a:t>
            </a:r>
            <a:endParaRPr sz="1232" b="0" i="0" u="none" strike="noStrike" cap="none">
              <a:solidFill>
                <a:schemeClr val="dk1"/>
              </a:solidFill>
              <a:latin typeface="Candara"/>
              <a:ea typeface="Candara"/>
              <a:cs typeface="Candara"/>
              <a:sym typeface="Candara"/>
            </a:endParaRPr>
          </a:p>
        </p:txBody>
      </p:sp>
      <p:sp>
        <p:nvSpPr>
          <p:cNvPr id="1061" name="Google Shape;1061;g3ce9351f72f_0_3"/>
          <p:cNvSpPr txBox="1"/>
          <p:nvPr/>
        </p:nvSpPr>
        <p:spPr>
          <a:xfrm>
            <a:off x="3907296" y="1963049"/>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17.433</a:t>
            </a:r>
            <a:endParaRPr sz="1327" b="0" i="0" u="none" strike="noStrike" cap="none">
              <a:solidFill>
                <a:srgbClr val="000000"/>
              </a:solidFill>
              <a:latin typeface="Candara"/>
              <a:ea typeface="Candara"/>
              <a:cs typeface="Candara"/>
              <a:sym typeface="Candara"/>
            </a:endParaRPr>
          </a:p>
        </p:txBody>
      </p:sp>
      <p:sp>
        <p:nvSpPr>
          <p:cNvPr id="1062" name="Google Shape;1062;g3ce9351f72f_0_3"/>
          <p:cNvSpPr txBox="1"/>
          <p:nvPr/>
        </p:nvSpPr>
        <p:spPr>
          <a:xfrm>
            <a:off x="5701193" y="1963049"/>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12.115</a:t>
            </a:r>
            <a:endParaRPr sz="1327" b="0" i="0" u="none" strike="noStrike" cap="none">
              <a:solidFill>
                <a:srgbClr val="000000"/>
              </a:solidFill>
              <a:latin typeface="Candara"/>
              <a:ea typeface="Candara"/>
              <a:cs typeface="Candara"/>
              <a:sym typeface="Candara"/>
            </a:endParaRPr>
          </a:p>
        </p:txBody>
      </p:sp>
      <p:sp>
        <p:nvSpPr>
          <p:cNvPr id="1063" name="Google Shape;1063;g3ce9351f72f_0_3"/>
          <p:cNvSpPr txBox="1"/>
          <p:nvPr/>
        </p:nvSpPr>
        <p:spPr>
          <a:xfrm>
            <a:off x="7517638" y="1963049"/>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23.130</a:t>
            </a:r>
            <a:endParaRPr sz="1327" b="0" i="0" u="none" strike="noStrike" cap="none">
              <a:solidFill>
                <a:srgbClr val="000000"/>
              </a:solidFill>
              <a:latin typeface="Candara"/>
              <a:ea typeface="Candara"/>
              <a:cs typeface="Candara"/>
              <a:sym typeface="Candara"/>
            </a:endParaRPr>
          </a:p>
        </p:txBody>
      </p:sp>
      <p:sp>
        <p:nvSpPr>
          <p:cNvPr id="1064" name="Google Shape;1064;g3ce9351f72f_0_3"/>
          <p:cNvSpPr txBox="1"/>
          <p:nvPr/>
        </p:nvSpPr>
        <p:spPr>
          <a:xfrm>
            <a:off x="8444617" y="1963049"/>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21.317</a:t>
            </a:r>
            <a:endParaRPr sz="1327" b="0" i="0" u="none" strike="noStrike" cap="none">
              <a:solidFill>
                <a:srgbClr val="000000"/>
              </a:solidFill>
              <a:latin typeface="Candara"/>
              <a:ea typeface="Candara"/>
              <a:cs typeface="Candara"/>
              <a:sym typeface="Candara"/>
            </a:endParaRPr>
          </a:p>
        </p:txBody>
      </p:sp>
      <p:sp>
        <p:nvSpPr>
          <p:cNvPr id="1065" name="Google Shape;1065;g3ce9351f72f_0_3"/>
          <p:cNvSpPr txBox="1"/>
          <p:nvPr/>
        </p:nvSpPr>
        <p:spPr>
          <a:xfrm>
            <a:off x="9371596" y="1963049"/>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73.995</a:t>
            </a:r>
            <a:endParaRPr sz="1327" b="0" i="0" u="none" strike="noStrike" cap="none">
              <a:solidFill>
                <a:srgbClr val="000000"/>
              </a:solidFill>
              <a:latin typeface="Candara"/>
              <a:ea typeface="Candara"/>
              <a:cs typeface="Candara"/>
              <a:sym typeface="Candara"/>
            </a:endParaRPr>
          </a:p>
        </p:txBody>
      </p:sp>
      <p:sp>
        <p:nvSpPr>
          <p:cNvPr id="1066" name="Google Shape;1066;g3ce9351f72f_0_3"/>
          <p:cNvSpPr txBox="1"/>
          <p:nvPr/>
        </p:nvSpPr>
        <p:spPr>
          <a:xfrm>
            <a:off x="4813773" y="1963049"/>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17.433</a:t>
            </a:r>
            <a:endParaRPr sz="1516" b="1" i="0" u="none" strike="noStrike" cap="none">
              <a:solidFill>
                <a:srgbClr val="3B4E1F"/>
              </a:solidFill>
              <a:latin typeface="Candara"/>
              <a:ea typeface="Candara"/>
              <a:cs typeface="Candara"/>
              <a:sym typeface="Candara"/>
            </a:endParaRPr>
          </a:p>
        </p:txBody>
      </p:sp>
      <p:sp>
        <p:nvSpPr>
          <p:cNvPr id="1067" name="Google Shape;1067;g3ce9351f72f_0_3"/>
          <p:cNvSpPr txBox="1"/>
          <p:nvPr/>
        </p:nvSpPr>
        <p:spPr>
          <a:xfrm>
            <a:off x="6619853" y="1963049"/>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12.115</a:t>
            </a:r>
            <a:endParaRPr sz="1516" b="1">
              <a:solidFill>
                <a:srgbClr val="3B4E1F"/>
              </a:solidFill>
              <a:latin typeface="Candara"/>
              <a:ea typeface="Candara"/>
              <a:cs typeface="Candara"/>
              <a:sym typeface="Candara"/>
            </a:endParaRPr>
          </a:p>
        </p:txBody>
      </p:sp>
      <p:sp>
        <p:nvSpPr>
          <p:cNvPr id="1068" name="Google Shape;1068;g3ce9351f72f_0_3"/>
          <p:cNvSpPr txBox="1"/>
          <p:nvPr/>
        </p:nvSpPr>
        <p:spPr>
          <a:xfrm>
            <a:off x="10693346" y="1963049"/>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29.548</a:t>
            </a:r>
            <a:endParaRPr sz="1327" b="1" i="0" u="none" strike="noStrike" cap="none">
              <a:solidFill>
                <a:srgbClr val="000000"/>
              </a:solidFill>
              <a:latin typeface="Candara"/>
              <a:ea typeface="Candara"/>
              <a:cs typeface="Candara"/>
              <a:sym typeface="Candara"/>
            </a:endParaRPr>
          </a:p>
        </p:txBody>
      </p:sp>
      <p:sp>
        <p:nvSpPr>
          <p:cNvPr id="1069" name="Google Shape;1069;g3ce9351f72f_0_3"/>
          <p:cNvSpPr txBox="1"/>
          <p:nvPr/>
        </p:nvSpPr>
        <p:spPr>
          <a:xfrm>
            <a:off x="306269" y="1404858"/>
            <a:ext cx="3385800" cy="408900"/>
          </a:xfrm>
          <a:prstGeom prst="rect">
            <a:avLst/>
          </a:prstGeom>
          <a:noFill/>
          <a:ln>
            <a:noFill/>
          </a:ln>
        </p:spPr>
        <p:txBody>
          <a:bodyPr spcFirstLastPara="1" wrap="square" lIns="86675" tIns="86675" rIns="86675" bIns="86675" anchor="ctr" anchorCtr="0">
            <a:noAutofit/>
          </a:bodyPr>
          <a:lstStyle/>
          <a:p>
            <a:pPr marL="0" marR="0" lvl="0" indent="0" algn="r" rtl="0">
              <a:lnSpc>
                <a:spcPct val="100000"/>
              </a:lnSpc>
              <a:spcBef>
                <a:spcPts val="0"/>
              </a:spcBef>
              <a:spcAft>
                <a:spcPts val="0"/>
              </a:spcAft>
              <a:buClr>
                <a:srgbClr val="000000"/>
              </a:buClr>
              <a:buSzPts val="1517"/>
              <a:buFont typeface="Arial"/>
              <a:buNone/>
            </a:pPr>
            <a:r>
              <a:rPr lang="en-US" sz="1516" b="1" i="0" u="none" strike="noStrike" cap="none">
                <a:solidFill>
                  <a:srgbClr val="3B4E1F"/>
                </a:solidFill>
                <a:latin typeface="Candara"/>
                <a:ea typeface="Candara"/>
                <a:cs typeface="Candara"/>
                <a:sym typeface="Candara"/>
              </a:rPr>
              <a:t>Indicadores</a:t>
            </a:r>
            <a:endParaRPr sz="1516" b="1" i="0" u="none" strike="noStrike" cap="none">
              <a:solidFill>
                <a:srgbClr val="3B4E1F"/>
              </a:solidFill>
              <a:latin typeface="Candara"/>
              <a:ea typeface="Candara"/>
              <a:cs typeface="Candara"/>
              <a:sym typeface="Candara"/>
            </a:endParaRPr>
          </a:p>
        </p:txBody>
      </p:sp>
      <p:sp>
        <p:nvSpPr>
          <p:cNvPr id="1070" name="Google Shape;1070;g3ce9351f72f_0_3"/>
          <p:cNvSpPr txBox="1"/>
          <p:nvPr/>
        </p:nvSpPr>
        <p:spPr>
          <a:xfrm>
            <a:off x="627239" y="4880787"/>
            <a:ext cx="3129900" cy="744300"/>
          </a:xfrm>
          <a:prstGeom prst="rect">
            <a:avLst/>
          </a:prstGeom>
          <a:noFill/>
          <a:ln>
            <a:noFill/>
          </a:ln>
        </p:spPr>
        <p:txBody>
          <a:bodyPr spcFirstLastPara="1" wrap="square" lIns="86675" tIns="86675" rIns="86675" bIns="86675" anchor="t" anchorCtr="0">
            <a:spAutoFit/>
          </a:bodyPr>
          <a:lstStyle/>
          <a:p>
            <a:pPr marL="0" marR="0" lvl="0" indent="0" algn="r" rtl="0">
              <a:lnSpc>
                <a:spcPct val="100000"/>
              </a:lnSpc>
              <a:spcBef>
                <a:spcPts val="0"/>
              </a:spcBef>
              <a:spcAft>
                <a:spcPts val="0"/>
              </a:spcAft>
              <a:buClr>
                <a:srgbClr val="000000"/>
              </a:buClr>
              <a:buSzPts val="1327"/>
              <a:buFont typeface="Arial"/>
              <a:buNone/>
            </a:pPr>
            <a:r>
              <a:rPr lang="en-US" sz="1232">
                <a:solidFill>
                  <a:schemeClr val="dk1"/>
                </a:solidFill>
                <a:latin typeface="Candara"/>
                <a:ea typeface="Candara"/>
                <a:cs typeface="Candara"/>
                <a:sym typeface="Candara"/>
              </a:rPr>
              <a:t>Número de metros cuadrados proyectados a ser renaturalizados en proyectos en etapa de diseño</a:t>
            </a:r>
            <a:endParaRPr sz="1232" b="0" i="0" u="none" strike="noStrike" cap="none">
              <a:solidFill>
                <a:schemeClr val="dk1"/>
              </a:solidFill>
              <a:latin typeface="Candara"/>
              <a:ea typeface="Candara"/>
              <a:cs typeface="Candara"/>
              <a:sym typeface="Candara"/>
            </a:endParaRPr>
          </a:p>
        </p:txBody>
      </p:sp>
      <p:sp>
        <p:nvSpPr>
          <p:cNvPr id="1071" name="Google Shape;1071;g3ce9351f72f_0_3"/>
          <p:cNvSpPr txBox="1"/>
          <p:nvPr/>
        </p:nvSpPr>
        <p:spPr>
          <a:xfrm>
            <a:off x="3927585" y="5030996"/>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7.135</a:t>
            </a:r>
            <a:endParaRPr sz="1327" b="0" i="0" u="none" strike="noStrike" cap="none">
              <a:solidFill>
                <a:srgbClr val="000000"/>
              </a:solidFill>
              <a:latin typeface="Candara"/>
              <a:ea typeface="Candara"/>
              <a:cs typeface="Candara"/>
              <a:sym typeface="Candara"/>
            </a:endParaRPr>
          </a:p>
        </p:txBody>
      </p:sp>
      <p:sp>
        <p:nvSpPr>
          <p:cNvPr id="1072" name="Google Shape;1072;g3ce9351f72f_0_3"/>
          <p:cNvSpPr txBox="1"/>
          <p:nvPr/>
        </p:nvSpPr>
        <p:spPr>
          <a:xfrm>
            <a:off x="5721482" y="5030996"/>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115.866</a:t>
            </a:r>
            <a:endParaRPr sz="1327" b="0" i="0" u="none" strike="noStrike" cap="none">
              <a:solidFill>
                <a:srgbClr val="000000"/>
              </a:solidFill>
              <a:latin typeface="Candara"/>
              <a:ea typeface="Candara"/>
              <a:cs typeface="Candara"/>
              <a:sym typeface="Candara"/>
            </a:endParaRPr>
          </a:p>
        </p:txBody>
      </p:sp>
      <p:sp>
        <p:nvSpPr>
          <p:cNvPr id="1073" name="Google Shape;1073;g3ce9351f72f_0_3"/>
          <p:cNvSpPr txBox="1"/>
          <p:nvPr/>
        </p:nvSpPr>
        <p:spPr>
          <a:xfrm>
            <a:off x="7537927" y="5030996"/>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123.412</a:t>
            </a:r>
            <a:endParaRPr sz="1327" b="0" i="0" u="none" strike="noStrike" cap="none">
              <a:solidFill>
                <a:srgbClr val="000000"/>
              </a:solidFill>
              <a:latin typeface="Candara"/>
              <a:ea typeface="Candara"/>
              <a:cs typeface="Candara"/>
              <a:sym typeface="Candara"/>
            </a:endParaRPr>
          </a:p>
        </p:txBody>
      </p:sp>
      <p:sp>
        <p:nvSpPr>
          <p:cNvPr id="1074" name="Google Shape;1074;g3ce9351f72f_0_3"/>
          <p:cNvSpPr txBox="1"/>
          <p:nvPr/>
        </p:nvSpPr>
        <p:spPr>
          <a:xfrm>
            <a:off x="8464906" y="5030996"/>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7.000</a:t>
            </a:r>
            <a:endParaRPr sz="1327" b="0" i="0" u="none" strike="noStrike" cap="none">
              <a:solidFill>
                <a:srgbClr val="000000"/>
              </a:solidFill>
              <a:latin typeface="Candara"/>
              <a:ea typeface="Candara"/>
              <a:cs typeface="Candara"/>
              <a:sym typeface="Candara"/>
            </a:endParaRPr>
          </a:p>
        </p:txBody>
      </p:sp>
      <p:sp>
        <p:nvSpPr>
          <p:cNvPr id="1075" name="Google Shape;1075;g3ce9351f72f_0_3"/>
          <p:cNvSpPr txBox="1"/>
          <p:nvPr/>
        </p:nvSpPr>
        <p:spPr>
          <a:xfrm>
            <a:off x="9391885" y="5030996"/>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253.413</a:t>
            </a:r>
            <a:endParaRPr sz="1327" b="0" i="0" u="none" strike="noStrike" cap="none">
              <a:solidFill>
                <a:srgbClr val="000000"/>
              </a:solidFill>
              <a:latin typeface="Candara"/>
              <a:ea typeface="Candara"/>
              <a:cs typeface="Candara"/>
              <a:sym typeface="Candara"/>
            </a:endParaRPr>
          </a:p>
        </p:txBody>
      </p:sp>
      <p:sp>
        <p:nvSpPr>
          <p:cNvPr id="1076" name="Google Shape;1076;g3ce9351f72f_0_3"/>
          <p:cNvSpPr txBox="1"/>
          <p:nvPr/>
        </p:nvSpPr>
        <p:spPr>
          <a:xfrm>
            <a:off x="4834062" y="5030996"/>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7.135</a:t>
            </a:r>
            <a:endParaRPr sz="1516" b="1" i="0" u="none" strike="noStrike" cap="none">
              <a:solidFill>
                <a:srgbClr val="3B4E1F"/>
              </a:solidFill>
              <a:latin typeface="Candara"/>
              <a:ea typeface="Candara"/>
              <a:cs typeface="Candara"/>
              <a:sym typeface="Candara"/>
            </a:endParaRPr>
          </a:p>
        </p:txBody>
      </p:sp>
      <p:sp>
        <p:nvSpPr>
          <p:cNvPr id="1077" name="Google Shape;1077;g3ce9351f72f_0_3"/>
          <p:cNvSpPr txBox="1"/>
          <p:nvPr/>
        </p:nvSpPr>
        <p:spPr>
          <a:xfrm>
            <a:off x="6640142" y="5030996"/>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115.866</a:t>
            </a:r>
            <a:endParaRPr sz="1516" b="1">
              <a:solidFill>
                <a:srgbClr val="3B4E1F"/>
              </a:solidFill>
              <a:latin typeface="Candara"/>
              <a:ea typeface="Candara"/>
              <a:cs typeface="Candara"/>
              <a:sym typeface="Candara"/>
            </a:endParaRPr>
          </a:p>
        </p:txBody>
      </p:sp>
      <p:sp>
        <p:nvSpPr>
          <p:cNvPr id="1078" name="Google Shape;1078;g3ce9351f72f_0_3"/>
          <p:cNvSpPr txBox="1"/>
          <p:nvPr/>
        </p:nvSpPr>
        <p:spPr>
          <a:xfrm>
            <a:off x="10713635" y="5030996"/>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123.001</a:t>
            </a:r>
            <a:endParaRPr sz="1327" b="1" i="0" u="none" strike="noStrike" cap="none">
              <a:solidFill>
                <a:srgbClr val="000000"/>
              </a:solidFill>
              <a:latin typeface="Candara"/>
              <a:ea typeface="Candara"/>
              <a:cs typeface="Candara"/>
              <a:sym typeface="Candara"/>
            </a:endParaRPr>
          </a:p>
        </p:txBody>
      </p:sp>
      <p:sp>
        <p:nvSpPr>
          <p:cNvPr id="1079" name="Google Shape;1079;g3ce9351f72f_0_3"/>
          <p:cNvSpPr txBox="1"/>
          <p:nvPr/>
        </p:nvSpPr>
        <p:spPr>
          <a:xfrm>
            <a:off x="653904" y="2457756"/>
            <a:ext cx="31299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Número de m2 de sistemas urbanos de drenaje sostenible (SUDS)</a:t>
            </a:r>
            <a:endParaRPr sz="1232" b="0" i="0" u="none" strike="noStrike" cap="none">
              <a:solidFill>
                <a:schemeClr val="dk1"/>
              </a:solidFill>
              <a:latin typeface="Candara"/>
              <a:ea typeface="Candara"/>
              <a:cs typeface="Candara"/>
              <a:sym typeface="Candara"/>
            </a:endParaRPr>
          </a:p>
        </p:txBody>
      </p:sp>
      <p:sp>
        <p:nvSpPr>
          <p:cNvPr id="1080" name="Google Shape;1080;g3ce9351f72f_0_3"/>
          <p:cNvSpPr txBox="1"/>
          <p:nvPr/>
        </p:nvSpPr>
        <p:spPr>
          <a:xfrm>
            <a:off x="3938559" y="2515125"/>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081" name="Google Shape;1081;g3ce9351f72f_0_3"/>
          <p:cNvSpPr txBox="1"/>
          <p:nvPr/>
        </p:nvSpPr>
        <p:spPr>
          <a:xfrm>
            <a:off x="5732456" y="2515125"/>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2.769</a:t>
            </a:r>
            <a:endParaRPr sz="1327" b="0" i="0" u="none" strike="noStrike" cap="none">
              <a:solidFill>
                <a:srgbClr val="000000"/>
              </a:solidFill>
              <a:latin typeface="Candara"/>
              <a:ea typeface="Candara"/>
              <a:cs typeface="Candara"/>
              <a:sym typeface="Candara"/>
            </a:endParaRPr>
          </a:p>
        </p:txBody>
      </p:sp>
      <p:sp>
        <p:nvSpPr>
          <p:cNvPr id="1082" name="Google Shape;1082;g3ce9351f72f_0_3"/>
          <p:cNvSpPr txBox="1"/>
          <p:nvPr/>
        </p:nvSpPr>
        <p:spPr>
          <a:xfrm>
            <a:off x="7548901" y="2515125"/>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2.500</a:t>
            </a:r>
            <a:endParaRPr sz="1327" b="0" i="0" u="none" strike="noStrike" cap="none">
              <a:solidFill>
                <a:srgbClr val="000000"/>
              </a:solidFill>
              <a:latin typeface="Candara"/>
              <a:ea typeface="Candara"/>
              <a:cs typeface="Candara"/>
              <a:sym typeface="Candara"/>
            </a:endParaRPr>
          </a:p>
        </p:txBody>
      </p:sp>
      <p:sp>
        <p:nvSpPr>
          <p:cNvPr id="1083" name="Google Shape;1083;g3ce9351f72f_0_3"/>
          <p:cNvSpPr txBox="1"/>
          <p:nvPr/>
        </p:nvSpPr>
        <p:spPr>
          <a:xfrm>
            <a:off x="8475880" y="2515125"/>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600</a:t>
            </a:r>
            <a:endParaRPr sz="1327" b="0" i="0" u="none" strike="noStrike" cap="none">
              <a:solidFill>
                <a:srgbClr val="000000"/>
              </a:solidFill>
              <a:latin typeface="Candara"/>
              <a:ea typeface="Candara"/>
              <a:cs typeface="Candara"/>
              <a:sym typeface="Candara"/>
            </a:endParaRPr>
          </a:p>
        </p:txBody>
      </p:sp>
      <p:sp>
        <p:nvSpPr>
          <p:cNvPr id="1084" name="Google Shape;1084;g3ce9351f72f_0_3"/>
          <p:cNvSpPr txBox="1"/>
          <p:nvPr/>
        </p:nvSpPr>
        <p:spPr>
          <a:xfrm>
            <a:off x="9402859" y="2515125"/>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5.869</a:t>
            </a:r>
            <a:endParaRPr sz="1327" b="0" i="0" u="none" strike="noStrike" cap="none">
              <a:solidFill>
                <a:srgbClr val="000000"/>
              </a:solidFill>
              <a:latin typeface="Candara"/>
              <a:ea typeface="Candara"/>
              <a:cs typeface="Candara"/>
              <a:sym typeface="Candara"/>
            </a:endParaRPr>
          </a:p>
        </p:txBody>
      </p:sp>
      <p:sp>
        <p:nvSpPr>
          <p:cNvPr id="1085" name="Google Shape;1085;g3ce9351f72f_0_3"/>
          <p:cNvSpPr txBox="1"/>
          <p:nvPr/>
        </p:nvSpPr>
        <p:spPr>
          <a:xfrm>
            <a:off x="4845036" y="2515125"/>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086" name="Google Shape;1086;g3ce9351f72f_0_3"/>
          <p:cNvSpPr txBox="1"/>
          <p:nvPr/>
        </p:nvSpPr>
        <p:spPr>
          <a:xfrm>
            <a:off x="6651116" y="2515125"/>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2.769</a:t>
            </a:r>
            <a:endParaRPr sz="1516" b="1">
              <a:solidFill>
                <a:srgbClr val="3B4E1F"/>
              </a:solidFill>
              <a:latin typeface="Candara"/>
              <a:ea typeface="Candara"/>
              <a:cs typeface="Candara"/>
              <a:sym typeface="Candara"/>
            </a:endParaRPr>
          </a:p>
        </p:txBody>
      </p:sp>
      <p:sp>
        <p:nvSpPr>
          <p:cNvPr id="1087" name="Google Shape;1087;g3ce9351f72f_0_3"/>
          <p:cNvSpPr txBox="1"/>
          <p:nvPr/>
        </p:nvSpPr>
        <p:spPr>
          <a:xfrm>
            <a:off x="10724609" y="2515125"/>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2.769</a:t>
            </a:r>
            <a:endParaRPr sz="1327" b="1" i="0" u="none" strike="noStrike" cap="none">
              <a:solidFill>
                <a:srgbClr val="000000"/>
              </a:solidFill>
              <a:latin typeface="Candara"/>
              <a:ea typeface="Candara"/>
              <a:cs typeface="Candara"/>
              <a:sym typeface="Candara"/>
            </a:endParaRPr>
          </a:p>
        </p:txBody>
      </p:sp>
      <p:sp>
        <p:nvSpPr>
          <p:cNvPr id="1088" name="Google Shape;1088;g3ce9351f72f_0_3"/>
          <p:cNvSpPr txBox="1"/>
          <p:nvPr/>
        </p:nvSpPr>
        <p:spPr>
          <a:xfrm>
            <a:off x="663254" y="2967465"/>
            <a:ext cx="31299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Número de m2 de techos verdes y jardines verticales</a:t>
            </a:r>
            <a:endParaRPr sz="1232" b="0" i="0" u="none" strike="noStrike" cap="none">
              <a:solidFill>
                <a:schemeClr val="dk1"/>
              </a:solidFill>
              <a:latin typeface="Candara"/>
              <a:ea typeface="Candara"/>
              <a:cs typeface="Candara"/>
              <a:sym typeface="Candara"/>
            </a:endParaRPr>
          </a:p>
        </p:txBody>
      </p:sp>
      <p:sp>
        <p:nvSpPr>
          <p:cNvPr id="1089" name="Google Shape;1089;g3ce9351f72f_0_3"/>
          <p:cNvSpPr txBox="1"/>
          <p:nvPr/>
        </p:nvSpPr>
        <p:spPr>
          <a:xfrm>
            <a:off x="3947909" y="3024834"/>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17.433</a:t>
            </a:r>
            <a:endParaRPr sz="1327" b="0" i="0" u="none" strike="noStrike" cap="none">
              <a:solidFill>
                <a:srgbClr val="000000"/>
              </a:solidFill>
              <a:latin typeface="Candara"/>
              <a:ea typeface="Candara"/>
              <a:cs typeface="Candara"/>
              <a:sym typeface="Candara"/>
            </a:endParaRPr>
          </a:p>
        </p:txBody>
      </p:sp>
      <p:sp>
        <p:nvSpPr>
          <p:cNvPr id="1090" name="Google Shape;1090;g3ce9351f72f_0_3"/>
          <p:cNvSpPr txBox="1"/>
          <p:nvPr/>
        </p:nvSpPr>
        <p:spPr>
          <a:xfrm>
            <a:off x="5741807" y="3024834"/>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9.346</a:t>
            </a:r>
            <a:endParaRPr sz="1327" b="0" i="0" u="none" strike="noStrike" cap="none">
              <a:solidFill>
                <a:srgbClr val="000000"/>
              </a:solidFill>
              <a:latin typeface="Candara"/>
              <a:ea typeface="Candara"/>
              <a:cs typeface="Candara"/>
              <a:sym typeface="Candara"/>
            </a:endParaRPr>
          </a:p>
        </p:txBody>
      </p:sp>
      <p:sp>
        <p:nvSpPr>
          <p:cNvPr id="1091" name="Google Shape;1091;g3ce9351f72f_0_3"/>
          <p:cNvSpPr txBox="1"/>
          <p:nvPr/>
        </p:nvSpPr>
        <p:spPr>
          <a:xfrm>
            <a:off x="7558251" y="3024834"/>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10.000</a:t>
            </a:r>
            <a:endParaRPr sz="1327" b="0" i="0" u="none" strike="noStrike" cap="none">
              <a:solidFill>
                <a:srgbClr val="000000"/>
              </a:solidFill>
              <a:latin typeface="Candara"/>
              <a:ea typeface="Candara"/>
              <a:cs typeface="Candara"/>
              <a:sym typeface="Candara"/>
            </a:endParaRPr>
          </a:p>
        </p:txBody>
      </p:sp>
      <p:sp>
        <p:nvSpPr>
          <p:cNvPr id="1092" name="Google Shape;1092;g3ce9351f72f_0_3"/>
          <p:cNvSpPr txBox="1"/>
          <p:nvPr/>
        </p:nvSpPr>
        <p:spPr>
          <a:xfrm>
            <a:off x="8485230" y="3024834"/>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2.913</a:t>
            </a:r>
            <a:endParaRPr sz="1327" b="0" i="0" u="none" strike="noStrike" cap="none">
              <a:solidFill>
                <a:srgbClr val="000000"/>
              </a:solidFill>
              <a:latin typeface="Candara"/>
              <a:ea typeface="Candara"/>
              <a:cs typeface="Candara"/>
              <a:sym typeface="Candara"/>
            </a:endParaRPr>
          </a:p>
        </p:txBody>
      </p:sp>
      <p:sp>
        <p:nvSpPr>
          <p:cNvPr id="1093" name="Google Shape;1093;g3ce9351f72f_0_3"/>
          <p:cNvSpPr txBox="1"/>
          <p:nvPr/>
        </p:nvSpPr>
        <p:spPr>
          <a:xfrm>
            <a:off x="9412209" y="3024834"/>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39.694</a:t>
            </a:r>
            <a:endParaRPr sz="1327" b="0" i="0" u="none" strike="noStrike" cap="none">
              <a:solidFill>
                <a:srgbClr val="000000"/>
              </a:solidFill>
              <a:latin typeface="Candara"/>
              <a:ea typeface="Candara"/>
              <a:cs typeface="Candara"/>
              <a:sym typeface="Candara"/>
            </a:endParaRPr>
          </a:p>
        </p:txBody>
      </p:sp>
      <p:sp>
        <p:nvSpPr>
          <p:cNvPr id="1094" name="Google Shape;1094;g3ce9351f72f_0_3"/>
          <p:cNvSpPr txBox="1"/>
          <p:nvPr/>
        </p:nvSpPr>
        <p:spPr>
          <a:xfrm>
            <a:off x="4854386" y="3024834"/>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17.433</a:t>
            </a:r>
            <a:endParaRPr sz="1516" b="1">
              <a:solidFill>
                <a:srgbClr val="3B4E1F"/>
              </a:solidFill>
              <a:latin typeface="Candara"/>
              <a:ea typeface="Candara"/>
              <a:cs typeface="Candara"/>
              <a:sym typeface="Candara"/>
            </a:endParaRPr>
          </a:p>
        </p:txBody>
      </p:sp>
      <p:sp>
        <p:nvSpPr>
          <p:cNvPr id="1095" name="Google Shape;1095;g3ce9351f72f_0_3"/>
          <p:cNvSpPr txBox="1"/>
          <p:nvPr/>
        </p:nvSpPr>
        <p:spPr>
          <a:xfrm>
            <a:off x="6660466" y="3024834"/>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9.346</a:t>
            </a:r>
            <a:endParaRPr sz="1516" b="1">
              <a:solidFill>
                <a:srgbClr val="3B4E1F"/>
              </a:solidFill>
              <a:latin typeface="Candara"/>
              <a:ea typeface="Candara"/>
              <a:cs typeface="Candara"/>
              <a:sym typeface="Candara"/>
            </a:endParaRPr>
          </a:p>
        </p:txBody>
      </p:sp>
      <p:sp>
        <p:nvSpPr>
          <p:cNvPr id="1096" name="Google Shape;1096;g3ce9351f72f_0_3"/>
          <p:cNvSpPr txBox="1"/>
          <p:nvPr/>
        </p:nvSpPr>
        <p:spPr>
          <a:xfrm>
            <a:off x="10733959" y="3024834"/>
            <a:ext cx="831000" cy="408600"/>
          </a:xfrm>
          <a:prstGeom prst="rect">
            <a:avLst/>
          </a:prstGeom>
          <a:solidFill>
            <a:srgbClr val="D9EAD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26.779</a:t>
            </a:r>
            <a:endParaRPr sz="1327" b="1" i="0" u="none" strike="noStrike" cap="none">
              <a:solidFill>
                <a:srgbClr val="000000"/>
              </a:solidFill>
              <a:latin typeface="Candara"/>
              <a:ea typeface="Candara"/>
              <a:cs typeface="Candara"/>
              <a:sym typeface="Candara"/>
            </a:endParaRPr>
          </a:p>
        </p:txBody>
      </p:sp>
      <p:sp>
        <p:nvSpPr>
          <p:cNvPr id="1097" name="Google Shape;1097;g3ce9351f72f_0_3"/>
          <p:cNvSpPr txBox="1"/>
          <p:nvPr/>
        </p:nvSpPr>
        <p:spPr>
          <a:xfrm>
            <a:off x="659035" y="3482282"/>
            <a:ext cx="31299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Reconversión zona dura a verde por otros sectores </a:t>
            </a:r>
            <a:endParaRPr sz="1232" b="0" i="0" u="none" strike="noStrike" cap="none">
              <a:solidFill>
                <a:schemeClr val="dk1"/>
              </a:solidFill>
              <a:latin typeface="Candara"/>
              <a:ea typeface="Candara"/>
              <a:cs typeface="Candara"/>
              <a:sym typeface="Candara"/>
            </a:endParaRPr>
          </a:p>
        </p:txBody>
      </p:sp>
      <p:sp>
        <p:nvSpPr>
          <p:cNvPr id="1098" name="Google Shape;1098;g3ce9351f72f_0_3"/>
          <p:cNvSpPr txBox="1"/>
          <p:nvPr/>
        </p:nvSpPr>
        <p:spPr>
          <a:xfrm>
            <a:off x="3943690" y="353965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099" name="Google Shape;1099;g3ce9351f72f_0_3"/>
          <p:cNvSpPr txBox="1"/>
          <p:nvPr/>
        </p:nvSpPr>
        <p:spPr>
          <a:xfrm>
            <a:off x="5737588" y="353965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100" name="Google Shape;1100;g3ce9351f72f_0_3"/>
          <p:cNvSpPr txBox="1"/>
          <p:nvPr/>
        </p:nvSpPr>
        <p:spPr>
          <a:xfrm>
            <a:off x="7554032" y="353965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5.125</a:t>
            </a:r>
            <a:endParaRPr sz="1327" b="0" i="0" u="none" strike="noStrike" cap="none">
              <a:solidFill>
                <a:srgbClr val="000000"/>
              </a:solidFill>
              <a:latin typeface="Candara"/>
              <a:ea typeface="Candara"/>
              <a:cs typeface="Candara"/>
              <a:sym typeface="Candara"/>
            </a:endParaRPr>
          </a:p>
        </p:txBody>
      </p:sp>
      <p:sp>
        <p:nvSpPr>
          <p:cNvPr id="1101" name="Google Shape;1101;g3ce9351f72f_0_3"/>
          <p:cNvSpPr txBox="1"/>
          <p:nvPr/>
        </p:nvSpPr>
        <p:spPr>
          <a:xfrm>
            <a:off x="8481011" y="353965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5.125</a:t>
            </a:r>
            <a:endParaRPr sz="1327" b="0" i="0" u="none" strike="noStrike" cap="none">
              <a:solidFill>
                <a:srgbClr val="000000"/>
              </a:solidFill>
              <a:latin typeface="Candara"/>
              <a:ea typeface="Candara"/>
              <a:cs typeface="Candara"/>
              <a:sym typeface="Candara"/>
            </a:endParaRPr>
          </a:p>
        </p:txBody>
      </p:sp>
      <p:sp>
        <p:nvSpPr>
          <p:cNvPr id="1102" name="Google Shape;1102;g3ce9351f72f_0_3"/>
          <p:cNvSpPr txBox="1"/>
          <p:nvPr/>
        </p:nvSpPr>
        <p:spPr>
          <a:xfrm>
            <a:off x="9407990" y="3539651"/>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10.250</a:t>
            </a:r>
            <a:endParaRPr sz="1327" b="0" i="0" u="none" strike="noStrike" cap="none">
              <a:solidFill>
                <a:srgbClr val="000000"/>
              </a:solidFill>
              <a:latin typeface="Candara"/>
              <a:ea typeface="Candara"/>
              <a:cs typeface="Candara"/>
              <a:sym typeface="Candara"/>
            </a:endParaRPr>
          </a:p>
        </p:txBody>
      </p:sp>
      <p:sp>
        <p:nvSpPr>
          <p:cNvPr id="1103" name="Google Shape;1103;g3ce9351f72f_0_3"/>
          <p:cNvSpPr txBox="1"/>
          <p:nvPr/>
        </p:nvSpPr>
        <p:spPr>
          <a:xfrm>
            <a:off x="4850167" y="3539651"/>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04" name="Google Shape;1104;g3ce9351f72f_0_3"/>
          <p:cNvSpPr txBox="1"/>
          <p:nvPr/>
        </p:nvSpPr>
        <p:spPr>
          <a:xfrm>
            <a:off x="6656247" y="3539651"/>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05" name="Google Shape;1105;g3ce9351f72f_0_3"/>
          <p:cNvSpPr txBox="1"/>
          <p:nvPr/>
        </p:nvSpPr>
        <p:spPr>
          <a:xfrm>
            <a:off x="10729740" y="3539651"/>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06" name="Google Shape;1106;g3ce9351f72f_0_3"/>
          <p:cNvSpPr txBox="1"/>
          <p:nvPr/>
        </p:nvSpPr>
        <p:spPr>
          <a:xfrm>
            <a:off x="668113" y="3961439"/>
            <a:ext cx="31299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Reconversión zona dura a verde lideradas por SDA </a:t>
            </a:r>
            <a:endParaRPr sz="1232" b="0" i="0" u="none" strike="noStrike" cap="none">
              <a:solidFill>
                <a:schemeClr val="dk1"/>
              </a:solidFill>
              <a:latin typeface="Candara"/>
              <a:ea typeface="Candara"/>
              <a:cs typeface="Candara"/>
              <a:sym typeface="Candara"/>
            </a:endParaRPr>
          </a:p>
        </p:txBody>
      </p:sp>
      <p:sp>
        <p:nvSpPr>
          <p:cNvPr id="1107" name="Google Shape;1107;g3ce9351f72f_0_3"/>
          <p:cNvSpPr txBox="1"/>
          <p:nvPr/>
        </p:nvSpPr>
        <p:spPr>
          <a:xfrm>
            <a:off x="3952768" y="4018808"/>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108" name="Google Shape;1108;g3ce9351f72f_0_3"/>
          <p:cNvSpPr txBox="1"/>
          <p:nvPr/>
        </p:nvSpPr>
        <p:spPr>
          <a:xfrm>
            <a:off x="5746665" y="4018808"/>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109" name="Google Shape;1109;g3ce9351f72f_0_3"/>
          <p:cNvSpPr txBox="1"/>
          <p:nvPr/>
        </p:nvSpPr>
        <p:spPr>
          <a:xfrm>
            <a:off x="7563110" y="4018808"/>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3.686</a:t>
            </a:r>
            <a:endParaRPr sz="1327" b="0" i="0" u="none" strike="noStrike" cap="none">
              <a:solidFill>
                <a:srgbClr val="000000"/>
              </a:solidFill>
              <a:latin typeface="Candara"/>
              <a:ea typeface="Candara"/>
              <a:cs typeface="Candara"/>
              <a:sym typeface="Candara"/>
            </a:endParaRPr>
          </a:p>
        </p:txBody>
      </p:sp>
      <p:sp>
        <p:nvSpPr>
          <p:cNvPr id="1110" name="Google Shape;1110;g3ce9351f72f_0_3"/>
          <p:cNvSpPr txBox="1"/>
          <p:nvPr/>
        </p:nvSpPr>
        <p:spPr>
          <a:xfrm>
            <a:off x="8490089" y="4018808"/>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4.550</a:t>
            </a:r>
            <a:endParaRPr sz="1327" b="0" i="0" u="none" strike="noStrike" cap="none">
              <a:solidFill>
                <a:srgbClr val="000000"/>
              </a:solidFill>
              <a:latin typeface="Candara"/>
              <a:ea typeface="Candara"/>
              <a:cs typeface="Candara"/>
              <a:sym typeface="Candara"/>
            </a:endParaRPr>
          </a:p>
        </p:txBody>
      </p:sp>
      <p:sp>
        <p:nvSpPr>
          <p:cNvPr id="1111" name="Google Shape;1111;g3ce9351f72f_0_3"/>
          <p:cNvSpPr txBox="1"/>
          <p:nvPr/>
        </p:nvSpPr>
        <p:spPr>
          <a:xfrm>
            <a:off x="9417068" y="4018808"/>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8.236</a:t>
            </a:r>
            <a:endParaRPr sz="1327" b="0" i="0" u="none" strike="noStrike" cap="none">
              <a:solidFill>
                <a:srgbClr val="000000"/>
              </a:solidFill>
              <a:latin typeface="Candara"/>
              <a:ea typeface="Candara"/>
              <a:cs typeface="Candara"/>
              <a:sym typeface="Candara"/>
            </a:endParaRPr>
          </a:p>
        </p:txBody>
      </p:sp>
      <p:sp>
        <p:nvSpPr>
          <p:cNvPr id="1112" name="Google Shape;1112;g3ce9351f72f_0_3"/>
          <p:cNvSpPr txBox="1"/>
          <p:nvPr/>
        </p:nvSpPr>
        <p:spPr>
          <a:xfrm>
            <a:off x="4859245" y="4018808"/>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13" name="Google Shape;1113;g3ce9351f72f_0_3"/>
          <p:cNvSpPr txBox="1"/>
          <p:nvPr/>
        </p:nvSpPr>
        <p:spPr>
          <a:xfrm>
            <a:off x="6665325" y="4018808"/>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14" name="Google Shape;1114;g3ce9351f72f_0_3"/>
          <p:cNvSpPr txBox="1"/>
          <p:nvPr/>
        </p:nvSpPr>
        <p:spPr>
          <a:xfrm>
            <a:off x="10738818" y="4018808"/>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15" name="Google Shape;1115;g3ce9351f72f_0_3"/>
          <p:cNvSpPr txBox="1"/>
          <p:nvPr/>
        </p:nvSpPr>
        <p:spPr>
          <a:xfrm>
            <a:off x="665956" y="4428544"/>
            <a:ext cx="31299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Reconversión zona dura a verde lideradas por SDA (ZUMA)  </a:t>
            </a:r>
            <a:endParaRPr sz="1232" b="0" i="0" u="none" strike="noStrike" cap="none">
              <a:solidFill>
                <a:schemeClr val="dk1"/>
              </a:solidFill>
              <a:latin typeface="Candara"/>
              <a:ea typeface="Candara"/>
              <a:cs typeface="Candara"/>
              <a:sym typeface="Candara"/>
            </a:endParaRPr>
          </a:p>
        </p:txBody>
      </p:sp>
      <p:sp>
        <p:nvSpPr>
          <p:cNvPr id="1116" name="Google Shape;1116;g3ce9351f72f_0_3"/>
          <p:cNvSpPr txBox="1"/>
          <p:nvPr/>
        </p:nvSpPr>
        <p:spPr>
          <a:xfrm>
            <a:off x="3950611" y="4485913"/>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117" name="Google Shape;1117;g3ce9351f72f_0_3"/>
          <p:cNvSpPr txBox="1"/>
          <p:nvPr/>
        </p:nvSpPr>
        <p:spPr>
          <a:xfrm>
            <a:off x="5744509" y="4485913"/>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sz="1327" b="0" i="0" u="none" strike="noStrike" cap="none">
              <a:solidFill>
                <a:srgbClr val="000000"/>
              </a:solidFill>
              <a:latin typeface="Candara"/>
              <a:ea typeface="Candara"/>
              <a:cs typeface="Candara"/>
              <a:sym typeface="Candara"/>
            </a:endParaRPr>
          </a:p>
        </p:txBody>
      </p:sp>
      <p:sp>
        <p:nvSpPr>
          <p:cNvPr id="1118" name="Google Shape;1118;g3ce9351f72f_0_3"/>
          <p:cNvSpPr txBox="1"/>
          <p:nvPr/>
        </p:nvSpPr>
        <p:spPr>
          <a:xfrm>
            <a:off x="7560953" y="4485913"/>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1.819</a:t>
            </a:r>
            <a:endParaRPr sz="1327" b="0" i="0" u="none" strike="noStrike" cap="none">
              <a:solidFill>
                <a:srgbClr val="000000"/>
              </a:solidFill>
              <a:latin typeface="Candara"/>
              <a:ea typeface="Candara"/>
              <a:cs typeface="Candara"/>
              <a:sym typeface="Candara"/>
            </a:endParaRPr>
          </a:p>
        </p:txBody>
      </p:sp>
      <p:sp>
        <p:nvSpPr>
          <p:cNvPr id="1119" name="Google Shape;1119;g3ce9351f72f_0_3"/>
          <p:cNvSpPr txBox="1"/>
          <p:nvPr/>
        </p:nvSpPr>
        <p:spPr>
          <a:xfrm>
            <a:off x="8487932" y="4485913"/>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8.129</a:t>
            </a:r>
            <a:endParaRPr sz="1327" b="0" i="0" u="none" strike="noStrike" cap="none">
              <a:solidFill>
                <a:srgbClr val="000000"/>
              </a:solidFill>
              <a:latin typeface="Candara"/>
              <a:ea typeface="Candara"/>
              <a:cs typeface="Candara"/>
              <a:sym typeface="Candara"/>
            </a:endParaRPr>
          </a:p>
        </p:txBody>
      </p:sp>
      <p:sp>
        <p:nvSpPr>
          <p:cNvPr id="1120" name="Google Shape;1120;g3ce9351f72f_0_3"/>
          <p:cNvSpPr txBox="1"/>
          <p:nvPr/>
        </p:nvSpPr>
        <p:spPr>
          <a:xfrm>
            <a:off x="9414911" y="4485913"/>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9.948</a:t>
            </a:r>
            <a:endParaRPr sz="1327" b="0" i="0" u="none" strike="noStrike" cap="none">
              <a:solidFill>
                <a:srgbClr val="000000"/>
              </a:solidFill>
              <a:latin typeface="Candara"/>
              <a:ea typeface="Candara"/>
              <a:cs typeface="Candara"/>
              <a:sym typeface="Candara"/>
            </a:endParaRPr>
          </a:p>
        </p:txBody>
      </p:sp>
      <p:sp>
        <p:nvSpPr>
          <p:cNvPr id="1121" name="Google Shape;1121;g3ce9351f72f_0_3"/>
          <p:cNvSpPr txBox="1"/>
          <p:nvPr/>
        </p:nvSpPr>
        <p:spPr>
          <a:xfrm>
            <a:off x="4857088" y="4485913"/>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22" name="Google Shape;1122;g3ce9351f72f_0_3"/>
          <p:cNvSpPr txBox="1"/>
          <p:nvPr/>
        </p:nvSpPr>
        <p:spPr>
          <a:xfrm>
            <a:off x="6663168" y="4485913"/>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23" name="Google Shape;1123;g3ce9351f72f_0_3"/>
          <p:cNvSpPr txBox="1"/>
          <p:nvPr/>
        </p:nvSpPr>
        <p:spPr>
          <a:xfrm>
            <a:off x="10736661" y="4485913"/>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124" name="Google Shape;1124;g3ce9351f72f_0_3"/>
          <p:cNvSpPr txBox="1"/>
          <p:nvPr/>
        </p:nvSpPr>
        <p:spPr>
          <a:xfrm>
            <a:off x="565206" y="6086197"/>
            <a:ext cx="3211200" cy="554400"/>
          </a:xfrm>
          <a:prstGeom prst="rect">
            <a:avLst/>
          </a:prstGeom>
          <a:noFill/>
          <a:ln>
            <a:noFill/>
          </a:ln>
        </p:spPr>
        <p:txBody>
          <a:bodyPr spcFirstLastPara="1" wrap="square" lIns="86675" tIns="86675" rIns="86675" bIns="86675" anchor="t" anchorCtr="0">
            <a:spAutoFit/>
          </a:bodyPr>
          <a:lstStyle/>
          <a:p>
            <a:pPr marL="0" lvl="0" indent="0" algn="r" rtl="0">
              <a:spcBef>
                <a:spcPts val="0"/>
              </a:spcBef>
              <a:spcAft>
                <a:spcPts val="0"/>
              </a:spcAft>
              <a:buNone/>
            </a:pPr>
            <a:r>
              <a:rPr lang="en-US" sz="1232">
                <a:solidFill>
                  <a:srgbClr val="3B4E1F"/>
                </a:solidFill>
                <a:latin typeface="Candara"/>
                <a:ea typeface="Candara"/>
                <a:cs typeface="Candara"/>
                <a:sym typeface="Candara"/>
              </a:rPr>
              <a:t>Porcentaje de avance en la adopción del plan de renaturalización urbana</a:t>
            </a:r>
            <a:endParaRPr sz="1327"/>
          </a:p>
        </p:txBody>
      </p:sp>
      <p:sp>
        <p:nvSpPr>
          <p:cNvPr id="1125" name="Google Shape;1125;g3ce9351f72f_0_3"/>
          <p:cNvSpPr txBox="1"/>
          <p:nvPr/>
        </p:nvSpPr>
        <p:spPr>
          <a:xfrm>
            <a:off x="3983409" y="6159152"/>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0</a:t>
            </a:r>
            <a:endParaRPr sz="1327" b="0" i="0" u="none" strike="noStrike" cap="none">
              <a:solidFill>
                <a:srgbClr val="000000"/>
              </a:solidFill>
              <a:latin typeface="Candara"/>
              <a:ea typeface="Candara"/>
              <a:cs typeface="Candara"/>
              <a:sym typeface="Candara"/>
            </a:endParaRPr>
          </a:p>
        </p:txBody>
      </p:sp>
      <p:sp>
        <p:nvSpPr>
          <p:cNvPr id="1126" name="Google Shape;1126;g3ce9351f72f_0_3"/>
          <p:cNvSpPr txBox="1"/>
          <p:nvPr/>
        </p:nvSpPr>
        <p:spPr>
          <a:xfrm>
            <a:off x="5777307" y="6159152"/>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0</a:t>
            </a:r>
            <a:endParaRPr sz="1327" b="0" i="0" u="none" strike="noStrike" cap="none">
              <a:solidFill>
                <a:srgbClr val="000000"/>
              </a:solidFill>
              <a:latin typeface="Candara"/>
              <a:ea typeface="Candara"/>
              <a:cs typeface="Candara"/>
              <a:sym typeface="Candara"/>
            </a:endParaRPr>
          </a:p>
        </p:txBody>
      </p:sp>
      <p:sp>
        <p:nvSpPr>
          <p:cNvPr id="1127" name="Google Shape;1127;g3ce9351f72f_0_3"/>
          <p:cNvSpPr txBox="1"/>
          <p:nvPr/>
        </p:nvSpPr>
        <p:spPr>
          <a:xfrm>
            <a:off x="7593751" y="6159152"/>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0" i="0" u="none" strike="noStrike" cap="none">
                <a:solidFill>
                  <a:srgbClr val="3B4E1F"/>
                </a:solidFill>
                <a:latin typeface="Candara"/>
                <a:ea typeface="Candara"/>
                <a:cs typeface="Candara"/>
                <a:sym typeface="Candara"/>
              </a:rPr>
              <a:t>1</a:t>
            </a:r>
            <a:r>
              <a:rPr lang="en-US" sz="1516">
                <a:solidFill>
                  <a:srgbClr val="3B4E1F"/>
                </a:solidFill>
                <a:latin typeface="Candara"/>
                <a:ea typeface="Candara"/>
                <a:cs typeface="Candara"/>
                <a:sym typeface="Candara"/>
              </a:rPr>
              <a:t>00%</a:t>
            </a:r>
            <a:endParaRPr sz="1327" b="0" i="0" u="none" strike="noStrike" cap="none">
              <a:solidFill>
                <a:srgbClr val="000000"/>
              </a:solidFill>
              <a:latin typeface="Candara"/>
              <a:ea typeface="Candara"/>
              <a:cs typeface="Candara"/>
              <a:sym typeface="Candara"/>
            </a:endParaRPr>
          </a:p>
        </p:txBody>
      </p:sp>
      <p:sp>
        <p:nvSpPr>
          <p:cNvPr id="1128" name="Google Shape;1128;g3ce9351f72f_0_3"/>
          <p:cNvSpPr txBox="1"/>
          <p:nvPr/>
        </p:nvSpPr>
        <p:spPr>
          <a:xfrm>
            <a:off x="8520730" y="6159152"/>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0</a:t>
            </a:r>
            <a:endParaRPr sz="1327" b="0" i="0" u="none" strike="noStrike" cap="none">
              <a:solidFill>
                <a:srgbClr val="000000"/>
              </a:solidFill>
              <a:latin typeface="Candara"/>
              <a:ea typeface="Candara"/>
              <a:cs typeface="Candara"/>
              <a:sym typeface="Candara"/>
            </a:endParaRPr>
          </a:p>
        </p:txBody>
      </p:sp>
      <p:sp>
        <p:nvSpPr>
          <p:cNvPr id="1129" name="Google Shape;1129;g3ce9351f72f_0_3"/>
          <p:cNvSpPr txBox="1"/>
          <p:nvPr/>
        </p:nvSpPr>
        <p:spPr>
          <a:xfrm>
            <a:off x="9447709" y="6159152"/>
            <a:ext cx="12261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100%</a:t>
            </a:r>
            <a:endParaRPr sz="1327" b="0" i="0" u="none" strike="noStrike" cap="none">
              <a:solidFill>
                <a:srgbClr val="000000"/>
              </a:solidFill>
              <a:latin typeface="Candara"/>
              <a:ea typeface="Candara"/>
              <a:cs typeface="Candara"/>
              <a:sym typeface="Candara"/>
            </a:endParaRPr>
          </a:p>
        </p:txBody>
      </p:sp>
      <p:sp>
        <p:nvSpPr>
          <p:cNvPr id="1130" name="Google Shape;1130;g3ce9351f72f_0_3"/>
          <p:cNvSpPr txBox="1"/>
          <p:nvPr/>
        </p:nvSpPr>
        <p:spPr>
          <a:xfrm>
            <a:off x="6685526" y="6159152"/>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a:t>
            </a:r>
            <a:endParaRPr sz="1327" b="1" i="0" u="none" strike="noStrike" cap="none">
              <a:solidFill>
                <a:srgbClr val="000000"/>
              </a:solidFill>
              <a:latin typeface="Candara"/>
              <a:ea typeface="Candara"/>
              <a:cs typeface="Candara"/>
              <a:sym typeface="Candara"/>
            </a:endParaRPr>
          </a:p>
        </p:txBody>
      </p:sp>
      <p:sp>
        <p:nvSpPr>
          <p:cNvPr id="1131" name="Google Shape;1131;g3ce9351f72f_0_3"/>
          <p:cNvSpPr txBox="1"/>
          <p:nvPr/>
        </p:nvSpPr>
        <p:spPr>
          <a:xfrm>
            <a:off x="10769459" y="6159152"/>
            <a:ext cx="831000" cy="408600"/>
          </a:xfrm>
          <a:prstGeom prst="rect">
            <a:avLst/>
          </a:prstGeom>
          <a:solidFill>
            <a:srgbClr val="F3F3F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0</a:t>
            </a:r>
            <a:endParaRPr sz="1327" b="1" i="0" u="none" strike="noStrike" cap="none">
              <a:solidFill>
                <a:srgbClr val="000000"/>
              </a:solidFill>
              <a:latin typeface="Candara"/>
              <a:ea typeface="Candara"/>
              <a:cs typeface="Candara"/>
              <a:sym typeface="Candara"/>
            </a:endParaRPr>
          </a:p>
        </p:txBody>
      </p:sp>
      <p:sp>
        <p:nvSpPr>
          <p:cNvPr id="1132" name="Google Shape;1132;g3ce9351f72f_0_3"/>
          <p:cNvSpPr txBox="1"/>
          <p:nvPr/>
        </p:nvSpPr>
        <p:spPr>
          <a:xfrm>
            <a:off x="4880358" y="6159152"/>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a:t>
            </a:r>
            <a:endParaRPr sz="1327" b="1" i="0" u="none" strike="noStrike" cap="none">
              <a:solidFill>
                <a:srgbClr val="000000"/>
              </a:solidFill>
              <a:latin typeface="Candara"/>
              <a:ea typeface="Candara"/>
              <a:cs typeface="Candara"/>
              <a:sym typeface="Candara"/>
            </a:endParaRPr>
          </a:p>
        </p:txBody>
      </p:sp>
      <p:sp>
        <p:nvSpPr>
          <p:cNvPr id="1133" name="Google Shape;1133;g3ce9351f72f_0_3"/>
          <p:cNvSpPr txBox="1"/>
          <p:nvPr/>
        </p:nvSpPr>
        <p:spPr>
          <a:xfrm>
            <a:off x="307667" y="5507169"/>
            <a:ext cx="3475200" cy="685800"/>
          </a:xfrm>
          <a:prstGeom prst="rect">
            <a:avLst/>
          </a:prstGeom>
          <a:noFill/>
          <a:ln>
            <a:noFill/>
          </a:ln>
        </p:spPr>
        <p:txBody>
          <a:bodyPr spcFirstLastPara="1" wrap="square" lIns="86675" tIns="86675" rIns="86675" bIns="86675" anchor="t" anchorCtr="0">
            <a:spAutoFit/>
          </a:bodyPr>
          <a:lstStyle/>
          <a:p>
            <a:pPr marL="0" marR="0" lvl="0" indent="0" algn="r" rtl="0">
              <a:lnSpc>
                <a:spcPct val="100000"/>
              </a:lnSpc>
              <a:spcBef>
                <a:spcPts val="0"/>
              </a:spcBef>
              <a:spcAft>
                <a:spcPts val="0"/>
              </a:spcAft>
              <a:buNone/>
            </a:pPr>
            <a:r>
              <a:rPr lang="en-US" sz="1042">
                <a:solidFill>
                  <a:schemeClr val="dk1"/>
                </a:solidFill>
                <a:latin typeface="Candara"/>
                <a:ea typeface="Candara"/>
                <a:cs typeface="Candara"/>
                <a:sym typeface="Candara"/>
              </a:rPr>
              <a:t>Porcentaje de avance en la formulación del documento </a:t>
            </a:r>
            <a:r>
              <a:rPr lang="en-US" sz="1137">
                <a:solidFill>
                  <a:srgbClr val="3B4E1F"/>
                </a:solidFill>
                <a:latin typeface="Candara"/>
                <a:ea typeface="Candara"/>
                <a:cs typeface="Candara"/>
                <a:sym typeface="Candara"/>
              </a:rPr>
              <a:t>de</a:t>
            </a:r>
            <a:r>
              <a:rPr lang="en-US" sz="1042">
                <a:solidFill>
                  <a:schemeClr val="dk1"/>
                </a:solidFill>
                <a:latin typeface="Candara"/>
                <a:ea typeface="Candara"/>
                <a:cs typeface="Candara"/>
                <a:sym typeface="Candara"/>
              </a:rPr>
              <a:t> Plan de Renaturalización Urbana y la Estrategia de </a:t>
            </a:r>
            <a:r>
              <a:rPr lang="en-US" sz="1137">
                <a:solidFill>
                  <a:srgbClr val="3B4E1F"/>
                </a:solidFill>
                <a:latin typeface="Candara"/>
                <a:ea typeface="Candara"/>
                <a:cs typeface="Candara"/>
                <a:sym typeface="Candara"/>
              </a:rPr>
              <a:t>Renovación</a:t>
            </a:r>
            <a:r>
              <a:rPr lang="en-US" sz="1042">
                <a:solidFill>
                  <a:schemeClr val="dk1"/>
                </a:solidFill>
                <a:latin typeface="Candara"/>
                <a:ea typeface="Candara"/>
                <a:cs typeface="Candara"/>
                <a:sym typeface="Candara"/>
              </a:rPr>
              <a:t> Urbana Verde</a:t>
            </a:r>
            <a:endParaRPr sz="1137">
              <a:solidFill>
                <a:schemeClr val="dk1"/>
              </a:solidFill>
            </a:endParaRPr>
          </a:p>
        </p:txBody>
      </p:sp>
      <p:sp>
        <p:nvSpPr>
          <p:cNvPr id="1134" name="Google Shape;1134;g3ce9351f72f_0_3"/>
          <p:cNvSpPr txBox="1"/>
          <p:nvPr/>
        </p:nvSpPr>
        <p:spPr>
          <a:xfrm>
            <a:off x="3967328" y="565308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0</a:t>
            </a:r>
            <a:endParaRPr sz="1327" b="0" i="0" u="none" strike="noStrike" cap="none">
              <a:solidFill>
                <a:srgbClr val="000000"/>
              </a:solidFill>
              <a:latin typeface="Candara"/>
              <a:ea typeface="Candara"/>
              <a:cs typeface="Candara"/>
              <a:sym typeface="Candara"/>
            </a:endParaRPr>
          </a:p>
        </p:txBody>
      </p:sp>
      <p:sp>
        <p:nvSpPr>
          <p:cNvPr id="1135" name="Google Shape;1135;g3ce9351f72f_0_3"/>
          <p:cNvSpPr txBox="1"/>
          <p:nvPr/>
        </p:nvSpPr>
        <p:spPr>
          <a:xfrm>
            <a:off x="4864277" y="5653081"/>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a:t>
            </a:r>
            <a:endParaRPr sz="1327" b="1" i="0" u="none" strike="noStrike" cap="none">
              <a:solidFill>
                <a:srgbClr val="000000"/>
              </a:solidFill>
              <a:latin typeface="Candara"/>
              <a:ea typeface="Candara"/>
              <a:cs typeface="Candara"/>
              <a:sym typeface="Candara"/>
            </a:endParaRPr>
          </a:p>
        </p:txBody>
      </p:sp>
      <p:sp>
        <p:nvSpPr>
          <p:cNvPr id="1136" name="Google Shape;1136;g3ce9351f72f_0_3"/>
          <p:cNvSpPr txBox="1"/>
          <p:nvPr/>
        </p:nvSpPr>
        <p:spPr>
          <a:xfrm>
            <a:off x="5798530" y="565308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0" i="0" u="none" strike="noStrike" cap="none">
                <a:solidFill>
                  <a:srgbClr val="3B4E1F"/>
                </a:solidFill>
                <a:latin typeface="Candara"/>
                <a:ea typeface="Candara"/>
                <a:cs typeface="Candara"/>
                <a:sym typeface="Candara"/>
              </a:rPr>
              <a:t>1</a:t>
            </a:r>
            <a:r>
              <a:rPr lang="en-US" sz="1516">
                <a:solidFill>
                  <a:srgbClr val="3B4E1F"/>
                </a:solidFill>
                <a:latin typeface="Candara"/>
                <a:ea typeface="Candara"/>
                <a:cs typeface="Candara"/>
                <a:sym typeface="Candara"/>
              </a:rPr>
              <a:t>00%</a:t>
            </a:r>
            <a:endParaRPr sz="1327" b="0" i="0" u="none" strike="noStrike" cap="none">
              <a:solidFill>
                <a:srgbClr val="000000"/>
              </a:solidFill>
              <a:latin typeface="Candara"/>
              <a:ea typeface="Candara"/>
              <a:cs typeface="Candara"/>
              <a:sym typeface="Candara"/>
            </a:endParaRPr>
          </a:p>
        </p:txBody>
      </p:sp>
      <p:sp>
        <p:nvSpPr>
          <p:cNvPr id="1137" name="Google Shape;1137;g3ce9351f72f_0_3"/>
          <p:cNvSpPr txBox="1"/>
          <p:nvPr/>
        </p:nvSpPr>
        <p:spPr>
          <a:xfrm>
            <a:off x="6678710" y="5653081"/>
            <a:ext cx="831000" cy="408600"/>
          </a:xfrm>
          <a:prstGeom prst="rect">
            <a:avLst/>
          </a:prstGeom>
          <a:solidFill>
            <a:srgbClr val="F3F3F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83%</a:t>
            </a:r>
            <a:endParaRPr sz="1327" b="1" i="0" u="none" strike="noStrike" cap="none">
              <a:solidFill>
                <a:srgbClr val="000000"/>
              </a:solidFill>
              <a:latin typeface="Candara"/>
              <a:ea typeface="Candara"/>
              <a:cs typeface="Candara"/>
              <a:sym typeface="Candara"/>
            </a:endParaRPr>
          </a:p>
        </p:txBody>
      </p:sp>
      <p:sp>
        <p:nvSpPr>
          <p:cNvPr id="1138" name="Google Shape;1138;g3ce9351f72f_0_3"/>
          <p:cNvSpPr txBox="1"/>
          <p:nvPr/>
        </p:nvSpPr>
        <p:spPr>
          <a:xfrm>
            <a:off x="10752203" y="5653081"/>
            <a:ext cx="831000" cy="408600"/>
          </a:xfrm>
          <a:prstGeom prst="rect">
            <a:avLst/>
          </a:prstGeom>
          <a:solidFill>
            <a:srgbClr val="F3F3F3"/>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83%</a:t>
            </a:r>
            <a:endParaRPr sz="1327" b="1" i="0" u="none" strike="noStrike" cap="none">
              <a:solidFill>
                <a:srgbClr val="000000"/>
              </a:solidFill>
              <a:latin typeface="Candara"/>
              <a:ea typeface="Candara"/>
              <a:cs typeface="Candara"/>
              <a:sym typeface="Candara"/>
            </a:endParaRPr>
          </a:p>
        </p:txBody>
      </p:sp>
      <p:sp>
        <p:nvSpPr>
          <p:cNvPr id="1139" name="Google Shape;1139;g3ce9351f72f_0_3"/>
          <p:cNvSpPr txBox="1"/>
          <p:nvPr/>
        </p:nvSpPr>
        <p:spPr>
          <a:xfrm>
            <a:off x="9628428" y="5653081"/>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100%</a:t>
            </a:r>
            <a:endParaRPr sz="1327" b="1" i="0" u="none" strike="noStrike" cap="none">
              <a:solidFill>
                <a:srgbClr val="000000"/>
              </a:solidFill>
              <a:latin typeface="Candara"/>
              <a:ea typeface="Candara"/>
              <a:cs typeface="Candara"/>
              <a:sym typeface="Candara"/>
            </a:endParaRPr>
          </a:p>
        </p:txBody>
      </p:sp>
      <p:sp>
        <p:nvSpPr>
          <p:cNvPr id="1140" name="Google Shape;1140;g3ce9351f72f_0_3"/>
          <p:cNvSpPr txBox="1"/>
          <p:nvPr/>
        </p:nvSpPr>
        <p:spPr>
          <a:xfrm>
            <a:off x="7595031" y="5654302"/>
            <a:ext cx="831000" cy="408600"/>
          </a:xfrm>
          <a:prstGeom prst="rect">
            <a:avLst/>
          </a:prstGeom>
          <a:no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a:t>
            </a:r>
            <a:endParaRPr sz="1327" b="0" i="0" u="none" strike="noStrike" cap="none">
              <a:solidFill>
                <a:srgbClr val="000000"/>
              </a:solidFill>
              <a:latin typeface="Candara"/>
              <a:ea typeface="Candara"/>
              <a:cs typeface="Candara"/>
              <a:sym typeface="Candara"/>
            </a:endParaRPr>
          </a:p>
        </p:txBody>
      </p:sp>
      <p:sp>
        <p:nvSpPr>
          <p:cNvPr id="1141" name="Google Shape;1141;g3ce9351f72f_0_3"/>
          <p:cNvSpPr txBox="1"/>
          <p:nvPr/>
        </p:nvSpPr>
        <p:spPr>
          <a:xfrm>
            <a:off x="8521375" y="5661151"/>
            <a:ext cx="831000" cy="408600"/>
          </a:xfrm>
          <a:prstGeom prst="rect">
            <a:avLst/>
          </a:prstGeom>
          <a:solidFill>
            <a:srgbClr val="EFEFEF"/>
          </a:solidFill>
          <a:ln>
            <a:noFill/>
          </a:ln>
        </p:spPr>
        <p:txBody>
          <a:bodyPr spcFirstLastPara="1" wrap="square" lIns="86675" tIns="86675" rIns="86675" bIns="86675" anchor="t" anchorCtr="0">
            <a:spAutoFit/>
          </a:bodyPr>
          <a:lstStyle/>
          <a:p>
            <a:pPr marL="0" marR="0" lvl="0" indent="0" algn="ctr" rtl="0">
              <a:lnSpc>
                <a:spcPct val="100000"/>
              </a:lnSpc>
              <a:spcBef>
                <a:spcPts val="0"/>
              </a:spcBef>
              <a:spcAft>
                <a:spcPts val="0"/>
              </a:spcAft>
              <a:buClr>
                <a:srgbClr val="000000"/>
              </a:buClr>
              <a:buSzPts val="1517"/>
              <a:buFont typeface="Arial"/>
              <a:buNone/>
            </a:pPr>
            <a:r>
              <a:rPr lang="en-US" sz="1516" b="1">
                <a:solidFill>
                  <a:srgbClr val="3B4E1F"/>
                </a:solidFill>
                <a:latin typeface="Candara"/>
                <a:ea typeface="Candara"/>
                <a:cs typeface="Candara"/>
                <a:sym typeface="Candara"/>
              </a:rPr>
              <a:t>-</a:t>
            </a:r>
            <a:endParaRPr sz="1327" b="1" i="0" u="none" strike="noStrike" cap="none">
              <a:solidFill>
                <a:srgbClr val="000000"/>
              </a:solidFill>
              <a:latin typeface="Candara"/>
              <a:ea typeface="Candara"/>
              <a:cs typeface="Candara"/>
              <a:sym typeface="Candara"/>
            </a:endParaRPr>
          </a:p>
        </p:txBody>
      </p:sp>
      <p:sp>
        <p:nvSpPr>
          <p:cNvPr id="1142" name="Google Shape;1142;g3ce9351f72f_0_3"/>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143" name="Google Shape;1143;g3ce9351f72f_0_3"/>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000" b="1">
                <a:solidFill>
                  <a:schemeClr val="dk1"/>
                </a:solidFill>
                <a:latin typeface="Raleway"/>
                <a:ea typeface="Raleway"/>
                <a:cs typeface="Raleway"/>
                <a:sym typeface="Raleway"/>
              </a:rPr>
              <a:t>Subdirección de Ecourbanismo y Gestión Ambiental Empresarial</a:t>
            </a:r>
            <a:endParaRPr sz="706" b="0" i="0" u="none" strike="noStrike" cap="none">
              <a:solidFill>
                <a:srgbClr val="FFFFFF"/>
              </a:solidFill>
              <a:latin typeface="Arial"/>
              <a:ea typeface="Arial"/>
              <a:cs typeface="Arial"/>
              <a:sym typeface="Arial"/>
            </a:endParaRPr>
          </a:p>
        </p:txBody>
      </p:sp>
      <p:sp>
        <p:nvSpPr>
          <p:cNvPr id="1144" name="Google Shape;1144;g3ce9351f72f_0_3"/>
          <p:cNvSpPr txBox="1"/>
          <p:nvPr/>
        </p:nvSpPr>
        <p:spPr>
          <a:xfrm>
            <a:off x="337142" y="2471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145" name="Google Shape;1145;g3ce9351f72f_0_3"/>
          <p:cNvGrpSpPr/>
          <p:nvPr/>
        </p:nvGrpSpPr>
        <p:grpSpPr>
          <a:xfrm>
            <a:off x="8392029" y="215126"/>
            <a:ext cx="486076" cy="497257"/>
            <a:chOff x="10747192" y="578957"/>
            <a:chExt cx="682500" cy="698100"/>
          </a:xfrm>
        </p:grpSpPr>
        <p:sp>
          <p:nvSpPr>
            <p:cNvPr id="1146" name="Google Shape;1146;g3ce9351f72f_0_3"/>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1147" name="Google Shape;1147;g3ce9351f72f_0_3"/>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1148" name="Google Shape;1148;g3ce9351f72f_0_3"/>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2"/>
        <p:cNvGrpSpPr/>
        <p:nvPr/>
      </p:nvGrpSpPr>
      <p:grpSpPr>
        <a:xfrm>
          <a:off x="0" y="0"/>
          <a:ext cx="0" cy="0"/>
          <a:chOff x="0" y="0"/>
          <a:chExt cx="0" cy="0"/>
        </a:xfrm>
      </p:grpSpPr>
      <p:pic>
        <p:nvPicPr>
          <p:cNvPr id="1153" name="Google Shape;1153;g3ca6554b689_0_238"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1154" name="Google Shape;1154;g3ca6554b689_0_238" title="DJI_0056 (8).jpg"/>
          <p:cNvPicPr preferRelativeResize="0"/>
          <p:nvPr/>
        </p:nvPicPr>
        <p:blipFill rotWithShape="1">
          <a:blip r:embed="rId4">
            <a:alphaModFix/>
          </a:blip>
          <a:srcRect t="45701" b="14508"/>
          <a:stretch/>
        </p:blipFill>
        <p:spPr>
          <a:xfrm rot="10800000">
            <a:off x="-19950" y="4141308"/>
            <a:ext cx="12212357" cy="2733495"/>
          </a:xfrm>
          <a:prstGeom prst="flowChartOffpageConnector">
            <a:avLst/>
          </a:prstGeom>
          <a:noFill/>
          <a:ln>
            <a:noFill/>
          </a:ln>
        </p:spPr>
      </p:pic>
      <p:pic>
        <p:nvPicPr>
          <p:cNvPr id="1155" name="Google Shape;1155;g3ca6554b689_0_238"/>
          <p:cNvPicPr preferRelativeResize="0"/>
          <p:nvPr/>
        </p:nvPicPr>
        <p:blipFill rotWithShape="1">
          <a:blip r:embed="rId5">
            <a:alphaModFix/>
          </a:blip>
          <a:srcRect/>
          <a:stretch/>
        </p:blipFill>
        <p:spPr>
          <a:xfrm rot="-2507712">
            <a:off x="1870672" y="3691740"/>
            <a:ext cx="1003279" cy="1986144"/>
          </a:xfrm>
          <a:prstGeom prst="rect">
            <a:avLst/>
          </a:prstGeom>
          <a:noFill/>
          <a:ln>
            <a:noFill/>
          </a:ln>
        </p:spPr>
      </p:pic>
      <p:pic>
        <p:nvPicPr>
          <p:cNvPr id="1156" name="Google Shape;1156;g3ca6554b689_0_238"/>
          <p:cNvPicPr preferRelativeResize="0"/>
          <p:nvPr/>
        </p:nvPicPr>
        <p:blipFill rotWithShape="1">
          <a:blip r:embed="rId5">
            <a:alphaModFix/>
          </a:blip>
          <a:srcRect/>
          <a:stretch/>
        </p:blipFill>
        <p:spPr>
          <a:xfrm rot="2011720">
            <a:off x="9994162" y="2368161"/>
            <a:ext cx="2340462" cy="4633301"/>
          </a:xfrm>
          <a:prstGeom prst="rect">
            <a:avLst/>
          </a:prstGeom>
          <a:noFill/>
          <a:ln>
            <a:noFill/>
          </a:ln>
        </p:spPr>
      </p:pic>
      <p:sp>
        <p:nvSpPr>
          <p:cNvPr id="1157" name="Google Shape;1157;g3ca6554b689_0_238"/>
          <p:cNvSpPr/>
          <p:nvPr/>
        </p:nvSpPr>
        <p:spPr>
          <a:xfrm>
            <a:off x="2413127" y="2535933"/>
            <a:ext cx="7933800" cy="956700"/>
          </a:xfrm>
          <a:prstGeom prst="round2DiagRect">
            <a:avLst>
              <a:gd name="adj1" fmla="val 46470"/>
              <a:gd name="adj2" fmla="val 0"/>
            </a:avLst>
          </a:prstGeom>
          <a:noFill/>
          <a:ln w="9525" cap="flat" cmpd="sng">
            <a:solidFill>
              <a:srgbClr val="274E13"/>
            </a:solidFill>
            <a:prstDash val="solid"/>
            <a:round/>
            <a:headEnd type="none" w="sm" len="sm"/>
            <a:tailEnd type="none" w="sm" len="sm"/>
          </a:ln>
        </p:spPr>
        <p:txBody>
          <a:bodyPr spcFirstLastPara="1" wrap="square" lIns="63675" tIns="63675" rIns="63675" bIns="63675" anchor="ctr" anchorCtr="0">
            <a:noAutofit/>
          </a:bodyPr>
          <a:lstStyle/>
          <a:p>
            <a:pPr marL="0" lvl="0" indent="0" algn="ctr" rtl="0">
              <a:spcBef>
                <a:spcPts val="0"/>
              </a:spcBef>
              <a:spcAft>
                <a:spcPts val="0"/>
              </a:spcAft>
              <a:buClr>
                <a:schemeClr val="dk1"/>
              </a:buClr>
              <a:buSzPts val="1807"/>
              <a:buFont typeface="Arial"/>
              <a:buNone/>
            </a:pPr>
            <a:r>
              <a:rPr lang="en-US" sz="4643" b="1">
                <a:solidFill>
                  <a:srgbClr val="38761D"/>
                </a:solidFill>
                <a:latin typeface="Raleway"/>
                <a:ea typeface="Raleway"/>
                <a:cs typeface="Raleway"/>
                <a:sym typeface="Raleway"/>
              </a:rPr>
              <a:t>Metas Estratégicas SCA</a:t>
            </a:r>
            <a:endParaRPr sz="1323" b="1" i="0" u="none" strike="noStrike" cap="none">
              <a:solidFill>
                <a:srgbClr val="38761D"/>
              </a:solidFill>
              <a:latin typeface="Raleway"/>
              <a:ea typeface="Raleway"/>
              <a:cs typeface="Raleway"/>
              <a:sym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61"/>
        <p:cNvGrpSpPr/>
        <p:nvPr/>
      </p:nvGrpSpPr>
      <p:grpSpPr>
        <a:xfrm>
          <a:off x="0" y="0"/>
          <a:ext cx="0" cy="0"/>
          <a:chOff x="0" y="0"/>
          <a:chExt cx="0" cy="0"/>
        </a:xfrm>
      </p:grpSpPr>
      <p:pic>
        <p:nvPicPr>
          <p:cNvPr id="1162" name="Google Shape;1162;g366399a5469_10_142" title="fondo.png"/>
          <p:cNvPicPr preferRelativeResize="0"/>
          <p:nvPr/>
        </p:nvPicPr>
        <p:blipFill rotWithShape="1">
          <a:blip r:embed="rId3">
            <a:alphaModFix amt="23000"/>
          </a:blip>
          <a:srcRect l="11730" t="46047" r="-11730" b="-23410"/>
          <a:stretch/>
        </p:blipFill>
        <p:spPr>
          <a:xfrm>
            <a:off x="0" y="71850"/>
            <a:ext cx="12192000" cy="6286463"/>
          </a:xfrm>
          <a:prstGeom prst="rect">
            <a:avLst/>
          </a:prstGeom>
          <a:noFill/>
          <a:ln>
            <a:noFill/>
          </a:ln>
        </p:spPr>
      </p:pic>
      <p:sp>
        <p:nvSpPr>
          <p:cNvPr id="1163" name="Google Shape;1163;g366399a5469_10_142"/>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1164" name="Google Shape;1164;g366399a5469_10_142"/>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1165" name="Google Shape;1165;g366399a5469_10_142"/>
          <p:cNvPicPr preferRelativeResize="0"/>
          <p:nvPr/>
        </p:nvPicPr>
        <p:blipFill rotWithShape="1">
          <a:blip r:embed="rId5">
            <a:alphaModFix/>
          </a:blip>
          <a:srcRect b="10762"/>
          <a:stretch/>
        </p:blipFill>
        <p:spPr>
          <a:xfrm>
            <a:off x="8383449" y="3253500"/>
            <a:ext cx="3788448" cy="3604500"/>
          </a:xfrm>
          <a:prstGeom prst="rect">
            <a:avLst/>
          </a:prstGeom>
          <a:noFill/>
          <a:ln>
            <a:noFill/>
          </a:ln>
        </p:spPr>
      </p:pic>
      <p:sp>
        <p:nvSpPr>
          <p:cNvPr id="1166" name="Google Shape;1166;g366399a5469_10_142"/>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1167" name="Google Shape;1167;g366399a5469_10_142"/>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1168" name="Google Shape;1168;g366399a5469_10_142"/>
          <p:cNvGrpSpPr/>
          <p:nvPr/>
        </p:nvGrpSpPr>
        <p:grpSpPr>
          <a:xfrm>
            <a:off x="4571673" y="4591695"/>
            <a:ext cx="3250776" cy="837293"/>
            <a:chOff x="9243152" y="5918017"/>
            <a:chExt cx="2666100" cy="686700"/>
          </a:xfrm>
        </p:grpSpPr>
        <p:sp>
          <p:nvSpPr>
            <p:cNvPr id="1169" name="Google Shape;1169;g366399a5469_10_142"/>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70" name="Google Shape;1170;g366399a5469_10_142"/>
            <p:cNvPicPr preferRelativeResize="0"/>
            <p:nvPr/>
          </p:nvPicPr>
          <p:blipFill rotWithShape="1">
            <a:blip r:embed="rId6">
              <a:alphaModFix/>
            </a:blip>
            <a:srcRect/>
            <a:stretch/>
          </p:blipFill>
          <p:spPr>
            <a:xfrm>
              <a:off x="9481964" y="5998629"/>
              <a:ext cx="2096765" cy="484852"/>
            </a:xfrm>
            <a:prstGeom prst="rect">
              <a:avLst/>
            </a:prstGeom>
            <a:noFill/>
            <a:ln>
              <a:noFill/>
            </a:ln>
          </p:spPr>
        </p:pic>
      </p:grpSp>
      <p:grpSp>
        <p:nvGrpSpPr>
          <p:cNvPr id="1171" name="Google Shape;1171;g366399a5469_10_142"/>
          <p:cNvGrpSpPr/>
          <p:nvPr/>
        </p:nvGrpSpPr>
        <p:grpSpPr>
          <a:xfrm>
            <a:off x="5607074" y="2359036"/>
            <a:ext cx="977845" cy="1008432"/>
            <a:chOff x="5113198" y="3057481"/>
            <a:chExt cx="613800" cy="633000"/>
          </a:xfrm>
        </p:grpSpPr>
        <p:sp>
          <p:nvSpPr>
            <p:cNvPr id="1172" name="Google Shape;1172;g366399a5469_10_142"/>
            <p:cNvSpPr/>
            <p:nvPr/>
          </p:nvSpPr>
          <p:spPr>
            <a:xfrm>
              <a:off x="5113198" y="3057481"/>
              <a:ext cx="613800" cy="633000"/>
            </a:xfrm>
            <a:prstGeom prst="ellipse">
              <a:avLst/>
            </a:prstGeom>
            <a:solidFill>
              <a:schemeClr val="lt2"/>
            </a:solidFill>
            <a:ln w="80925" cap="flat" cmpd="sng">
              <a:solidFill>
                <a:srgbClr val="FFFFFF"/>
              </a:solidFill>
              <a:prstDash val="solid"/>
              <a:round/>
              <a:headEnd type="none" w="sm" len="sm"/>
              <a:tailEnd type="none" w="sm" len="sm"/>
            </a:ln>
          </p:spPr>
          <p:txBody>
            <a:bodyPr spcFirstLastPara="1" wrap="square" lIns="145650" tIns="145650" rIns="145650" bIns="145650" anchor="ctr" anchorCtr="0">
              <a:noAutofit/>
            </a:bodyPr>
            <a:lstStyle/>
            <a:p>
              <a:pPr marL="0" marR="0" lvl="0" indent="0" algn="ctr" rtl="0">
                <a:lnSpc>
                  <a:spcPct val="100000"/>
                </a:lnSpc>
                <a:spcBef>
                  <a:spcPts val="0"/>
                </a:spcBef>
                <a:spcAft>
                  <a:spcPts val="0"/>
                </a:spcAft>
                <a:buClr>
                  <a:srgbClr val="000000"/>
                </a:buClr>
                <a:buSzPts val="2390"/>
                <a:buFont typeface="Arial"/>
                <a:buNone/>
              </a:pPr>
              <a:endParaRPr sz="2389" b="0" i="0" u="none" strike="noStrike" cap="none">
                <a:solidFill>
                  <a:srgbClr val="000000"/>
                </a:solidFill>
                <a:latin typeface="Montserrat Medium"/>
                <a:ea typeface="Montserrat Medium"/>
                <a:cs typeface="Montserrat Medium"/>
                <a:sym typeface="Montserrat Medium"/>
              </a:endParaRPr>
            </a:p>
          </p:txBody>
        </p:sp>
        <p:pic>
          <p:nvPicPr>
            <p:cNvPr id="1173" name="Google Shape;1173;g366399a5469_10_142" title="save_1231962.png"/>
            <p:cNvPicPr preferRelativeResize="0"/>
            <p:nvPr/>
          </p:nvPicPr>
          <p:blipFill rotWithShape="1">
            <a:blip r:embed="rId7">
              <a:alphaModFix/>
            </a:blip>
            <a:srcRect/>
            <a:stretch/>
          </p:blipFill>
          <p:spPr>
            <a:xfrm>
              <a:off x="5158500" y="3112375"/>
              <a:ext cx="523150" cy="523150"/>
            </a:xfrm>
            <a:prstGeom prst="rect">
              <a:avLst/>
            </a:prstGeom>
            <a:noFill/>
            <a:ln>
              <a:noFill/>
            </a:ln>
          </p:spPr>
        </p:pic>
      </p:grpSp>
      <p:sp>
        <p:nvSpPr>
          <p:cNvPr id="1174" name="Google Shape;1174;g366399a5469_10_142"/>
          <p:cNvSpPr txBox="1"/>
          <p:nvPr/>
        </p:nvSpPr>
        <p:spPr>
          <a:xfrm>
            <a:off x="2872625" y="3367475"/>
            <a:ext cx="6739200" cy="908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a:solidFill>
                  <a:schemeClr val="lt1"/>
                </a:solidFill>
                <a:latin typeface="Raleway"/>
                <a:ea typeface="Raleway"/>
                <a:cs typeface="Raleway"/>
                <a:sym typeface="Raleway"/>
              </a:rPr>
              <a:t>Autoridad Ambiental</a:t>
            </a:r>
            <a:endParaRPr sz="4300" b="1" i="0" u="none" strike="noStrike" cap="none">
              <a:solidFill>
                <a:schemeClr val="lt1"/>
              </a:solidFill>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g366399a5469_10_154"/>
          <p:cNvSpPr/>
          <p:nvPr/>
        </p:nvSpPr>
        <p:spPr>
          <a:xfrm>
            <a:off x="199800" y="2897063"/>
            <a:ext cx="117924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80" name="Google Shape;1180;g366399a5469_10_154"/>
          <p:cNvSpPr txBox="1"/>
          <p:nvPr/>
        </p:nvSpPr>
        <p:spPr>
          <a:xfrm>
            <a:off x="4091736" y="300478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a:t>
            </a:r>
            <a:endParaRPr sz="1400" b="0" i="0" u="none" strike="noStrike" cap="none">
              <a:solidFill>
                <a:srgbClr val="000000"/>
              </a:solidFill>
              <a:latin typeface="Candara"/>
              <a:ea typeface="Candara"/>
              <a:cs typeface="Candara"/>
              <a:sym typeface="Candara"/>
            </a:endParaRPr>
          </a:p>
        </p:txBody>
      </p:sp>
      <p:sp>
        <p:nvSpPr>
          <p:cNvPr id="1181" name="Google Shape;1181;g366399a5469_10_154"/>
          <p:cNvSpPr txBox="1"/>
          <p:nvPr/>
        </p:nvSpPr>
        <p:spPr>
          <a:xfrm>
            <a:off x="5983886" y="300478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a:t>
            </a:r>
            <a:endParaRPr sz="1600" b="0" i="0" u="none" strike="noStrike" cap="none">
              <a:solidFill>
                <a:srgbClr val="3B4E1F"/>
              </a:solidFill>
              <a:latin typeface="Candara"/>
              <a:ea typeface="Candara"/>
              <a:cs typeface="Candara"/>
              <a:sym typeface="Candara"/>
            </a:endParaRPr>
          </a:p>
        </p:txBody>
      </p:sp>
      <p:sp>
        <p:nvSpPr>
          <p:cNvPr id="1182" name="Google Shape;1182;g366399a5469_10_154"/>
          <p:cNvSpPr txBox="1"/>
          <p:nvPr/>
        </p:nvSpPr>
        <p:spPr>
          <a:xfrm>
            <a:off x="7899818" y="300478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2.038</a:t>
            </a:r>
            <a:endParaRPr sz="1400" b="0" i="0" u="none" strike="noStrike" cap="none">
              <a:solidFill>
                <a:srgbClr val="000000"/>
              </a:solidFill>
              <a:latin typeface="Candara"/>
              <a:ea typeface="Candara"/>
              <a:cs typeface="Candara"/>
              <a:sym typeface="Candara"/>
            </a:endParaRPr>
          </a:p>
        </p:txBody>
      </p:sp>
      <p:sp>
        <p:nvSpPr>
          <p:cNvPr id="1183" name="Google Shape;1183;g366399a5469_10_154"/>
          <p:cNvSpPr txBox="1"/>
          <p:nvPr/>
        </p:nvSpPr>
        <p:spPr>
          <a:xfrm>
            <a:off x="8877568" y="300478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2.064</a:t>
            </a:r>
            <a:endParaRPr sz="1400" b="0" i="0" u="none" strike="noStrike" cap="none">
              <a:solidFill>
                <a:srgbClr val="000000"/>
              </a:solidFill>
              <a:latin typeface="Candara"/>
              <a:ea typeface="Candara"/>
              <a:cs typeface="Candara"/>
              <a:sym typeface="Candara"/>
            </a:endParaRPr>
          </a:p>
        </p:txBody>
      </p:sp>
      <p:sp>
        <p:nvSpPr>
          <p:cNvPr id="1184" name="Google Shape;1184;g366399a5469_10_154"/>
          <p:cNvSpPr txBox="1"/>
          <p:nvPr/>
        </p:nvSpPr>
        <p:spPr>
          <a:xfrm>
            <a:off x="9855318" y="300478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4.314</a:t>
            </a:r>
            <a:endParaRPr sz="1600" b="0" i="0" u="none" strike="noStrike" cap="none">
              <a:solidFill>
                <a:srgbClr val="3B4E1F"/>
              </a:solidFill>
              <a:latin typeface="Candara"/>
              <a:ea typeface="Candara"/>
              <a:cs typeface="Candara"/>
              <a:sym typeface="Candara"/>
            </a:endParaRPr>
          </a:p>
        </p:txBody>
      </p:sp>
      <p:sp>
        <p:nvSpPr>
          <p:cNvPr id="1185" name="Google Shape;1185;g366399a5469_10_154"/>
          <p:cNvSpPr txBox="1"/>
          <p:nvPr/>
        </p:nvSpPr>
        <p:spPr>
          <a:xfrm>
            <a:off x="449750" y="1178400"/>
            <a:ext cx="98373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sz="1800" b="1">
                <a:solidFill>
                  <a:srgbClr val="009200"/>
                </a:solidFill>
                <a:latin typeface="Raleway"/>
                <a:ea typeface="Raleway"/>
                <a:cs typeface="Raleway"/>
                <a:sym typeface="Raleway"/>
              </a:rPr>
              <a:t>Resolver de fondo 4.314 expedientes sancionatorios de más de diez años de antigüedad, en cumplimiento de la Ley 2387 de 2024.</a:t>
            </a:r>
            <a:endParaRPr sz="1800">
              <a:solidFill>
                <a:srgbClr val="009200"/>
              </a:solidFill>
              <a:latin typeface="Raleway"/>
              <a:ea typeface="Raleway"/>
              <a:cs typeface="Raleway"/>
              <a:sym typeface="Raleway"/>
            </a:endParaRPr>
          </a:p>
        </p:txBody>
      </p:sp>
      <p:sp>
        <p:nvSpPr>
          <p:cNvPr id="1186" name="Google Shape;1186;g366399a5469_10_154"/>
          <p:cNvSpPr txBox="1"/>
          <p:nvPr/>
        </p:nvSpPr>
        <p:spPr>
          <a:xfrm>
            <a:off x="259114" y="2943286"/>
            <a:ext cx="34425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b="1" dirty="0" err="1">
                <a:solidFill>
                  <a:schemeClr val="dk1"/>
                </a:solidFill>
                <a:latin typeface="Candara"/>
                <a:ea typeface="Candara"/>
                <a:cs typeface="Candara"/>
                <a:sym typeface="Candara"/>
              </a:rPr>
              <a:t>Número</a:t>
            </a:r>
            <a:r>
              <a:rPr lang="en-US" sz="1200" b="1" dirty="0">
                <a:solidFill>
                  <a:schemeClr val="dk1"/>
                </a:solidFill>
                <a:latin typeface="Candara"/>
                <a:ea typeface="Candara"/>
                <a:cs typeface="Candara"/>
                <a:sym typeface="Candara"/>
              </a:rPr>
              <a:t> de </a:t>
            </a:r>
            <a:r>
              <a:rPr lang="en-US" sz="1200" b="1" dirty="0" err="1">
                <a:solidFill>
                  <a:schemeClr val="dk1"/>
                </a:solidFill>
                <a:latin typeface="Candara"/>
                <a:ea typeface="Candara"/>
                <a:cs typeface="Candara"/>
                <a:sym typeface="Candara"/>
              </a:rPr>
              <a:t>expedientes</a:t>
            </a:r>
            <a:r>
              <a:rPr lang="en-US" sz="1200" b="1" dirty="0">
                <a:solidFill>
                  <a:schemeClr val="dk1"/>
                </a:solidFill>
                <a:latin typeface="Candara"/>
                <a:ea typeface="Candara"/>
                <a:cs typeface="Candara"/>
                <a:sym typeface="Candara"/>
              </a:rPr>
              <a:t> </a:t>
            </a:r>
            <a:r>
              <a:rPr lang="en-US" sz="1200" b="1" dirty="0" err="1">
                <a:solidFill>
                  <a:schemeClr val="dk1"/>
                </a:solidFill>
                <a:latin typeface="Candara"/>
                <a:ea typeface="Candara"/>
                <a:cs typeface="Candara"/>
                <a:sym typeface="Candara"/>
              </a:rPr>
              <a:t>sancionatorios</a:t>
            </a:r>
            <a:r>
              <a:rPr lang="en-US" sz="1200" b="1" dirty="0">
                <a:solidFill>
                  <a:schemeClr val="dk1"/>
                </a:solidFill>
                <a:latin typeface="Candara"/>
                <a:ea typeface="Candara"/>
                <a:cs typeface="Candara"/>
                <a:sym typeface="Candara"/>
              </a:rPr>
              <a:t> resueltos de </a:t>
            </a:r>
            <a:r>
              <a:rPr lang="en-US" sz="1200" b="1" dirty="0" err="1">
                <a:solidFill>
                  <a:schemeClr val="dk1"/>
                </a:solidFill>
                <a:latin typeface="Candara"/>
                <a:ea typeface="Candara"/>
                <a:cs typeface="Candara"/>
                <a:sym typeface="Candara"/>
              </a:rPr>
              <a:t>fondo</a:t>
            </a:r>
            <a:r>
              <a:rPr lang="en-US" sz="1200" b="1" dirty="0">
                <a:solidFill>
                  <a:schemeClr val="dk1"/>
                </a:solidFill>
                <a:latin typeface="Candara"/>
                <a:ea typeface="Candara"/>
                <a:cs typeface="Candara"/>
                <a:sym typeface="Candara"/>
              </a:rPr>
              <a:t> </a:t>
            </a:r>
            <a:r>
              <a:rPr lang="en-US" sz="1200" b="1" dirty="0" err="1">
                <a:solidFill>
                  <a:schemeClr val="dk1"/>
                </a:solidFill>
                <a:latin typeface="Candara"/>
                <a:ea typeface="Candara"/>
                <a:cs typeface="Candara"/>
                <a:sym typeface="Candara"/>
              </a:rPr>
              <a:t>en</a:t>
            </a:r>
            <a:r>
              <a:rPr lang="en-US" sz="1200" b="1" dirty="0">
                <a:solidFill>
                  <a:schemeClr val="dk1"/>
                </a:solidFill>
                <a:latin typeface="Candara"/>
                <a:ea typeface="Candara"/>
                <a:cs typeface="Candara"/>
                <a:sym typeface="Candara"/>
              </a:rPr>
              <a:t> </a:t>
            </a:r>
            <a:r>
              <a:rPr lang="en-US" sz="1200" b="1" dirty="0" err="1">
                <a:solidFill>
                  <a:schemeClr val="dk1"/>
                </a:solidFill>
                <a:latin typeface="Candara"/>
                <a:ea typeface="Candara"/>
                <a:cs typeface="Candara"/>
                <a:sym typeface="Candara"/>
              </a:rPr>
              <a:t>cumplimiento</a:t>
            </a:r>
            <a:r>
              <a:rPr lang="en-US" sz="1200" b="1" dirty="0">
                <a:solidFill>
                  <a:schemeClr val="dk1"/>
                </a:solidFill>
                <a:latin typeface="Candara"/>
                <a:ea typeface="Candara"/>
                <a:cs typeface="Candara"/>
                <a:sym typeface="Candara"/>
              </a:rPr>
              <a:t> de la Ley 2387 de 2024</a:t>
            </a:r>
            <a:endParaRPr sz="1200" b="1" dirty="0">
              <a:solidFill>
                <a:schemeClr val="dk1"/>
              </a:solidFill>
            </a:endParaRPr>
          </a:p>
        </p:txBody>
      </p:sp>
      <p:sp>
        <p:nvSpPr>
          <p:cNvPr id="1187" name="Google Shape;1187;g366399a5469_10_154"/>
          <p:cNvSpPr txBox="1"/>
          <p:nvPr/>
        </p:nvSpPr>
        <p:spPr>
          <a:xfrm>
            <a:off x="4091736" y="238276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188" name="Google Shape;1188;g366399a5469_10_154"/>
          <p:cNvSpPr txBox="1"/>
          <p:nvPr/>
        </p:nvSpPr>
        <p:spPr>
          <a:xfrm>
            <a:off x="5983886" y="238276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189" name="Google Shape;1189;g366399a5469_10_154"/>
          <p:cNvSpPr txBox="1"/>
          <p:nvPr/>
        </p:nvSpPr>
        <p:spPr>
          <a:xfrm>
            <a:off x="7899818" y="238276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190" name="Google Shape;1190;g366399a5469_10_154"/>
          <p:cNvSpPr txBox="1"/>
          <p:nvPr/>
        </p:nvSpPr>
        <p:spPr>
          <a:xfrm>
            <a:off x="8877568" y="238276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191" name="Google Shape;1191;g366399a5469_10_154"/>
          <p:cNvSpPr txBox="1"/>
          <p:nvPr/>
        </p:nvSpPr>
        <p:spPr>
          <a:xfrm>
            <a:off x="9855318" y="238276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192" name="Google Shape;1192;g366399a5469_10_154"/>
          <p:cNvSpPr txBox="1"/>
          <p:nvPr/>
        </p:nvSpPr>
        <p:spPr>
          <a:xfrm>
            <a:off x="5047861" y="238276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193" name="Google Shape;1193;g366399a5469_10_154"/>
          <p:cNvSpPr txBox="1"/>
          <p:nvPr/>
        </p:nvSpPr>
        <p:spPr>
          <a:xfrm>
            <a:off x="6952861" y="238276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194" name="Google Shape;1194;g366399a5469_10_154"/>
          <p:cNvSpPr txBox="1"/>
          <p:nvPr/>
        </p:nvSpPr>
        <p:spPr>
          <a:xfrm>
            <a:off x="11215843" y="238276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195" name="Google Shape;1195;g366399a5469_10_154"/>
          <p:cNvSpPr txBox="1"/>
          <p:nvPr/>
        </p:nvSpPr>
        <p:spPr>
          <a:xfrm>
            <a:off x="5037823" y="300478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92</a:t>
            </a:r>
            <a:endParaRPr sz="1400" b="1" i="0" u="none" strike="noStrike" cap="none">
              <a:solidFill>
                <a:srgbClr val="000000"/>
              </a:solidFill>
              <a:latin typeface="Candara"/>
              <a:ea typeface="Candara"/>
              <a:cs typeface="Candara"/>
              <a:sym typeface="Candara"/>
            </a:endParaRPr>
          </a:p>
        </p:txBody>
      </p:sp>
      <p:sp>
        <p:nvSpPr>
          <p:cNvPr id="1196" name="Google Shape;1196;g366399a5469_10_154"/>
          <p:cNvSpPr txBox="1"/>
          <p:nvPr/>
        </p:nvSpPr>
        <p:spPr>
          <a:xfrm>
            <a:off x="11182225" y="300478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212</a:t>
            </a:r>
            <a:endParaRPr sz="1400" b="1" i="0" u="none" strike="noStrike" cap="none">
              <a:solidFill>
                <a:srgbClr val="000000"/>
              </a:solidFill>
              <a:latin typeface="Candara"/>
              <a:ea typeface="Candara"/>
              <a:cs typeface="Candara"/>
              <a:sym typeface="Candara"/>
            </a:endParaRPr>
          </a:p>
        </p:txBody>
      </p:sp>
      <p:sp>
        <p:nvSpPr>
          <p:cNvPr id="1197" name="Google Shape;1197;g366399a5469_10_154"/>
          <p:cNvSpPr txBox="1"/>
          <p:nvPr/>
        </p:nvSpPr>
        <p:spPr>
          <a:xfrm>
            <a:off x="-5134" y="2261289"/>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198" name="Google Shape;1198;g366399a5469_10_154"/>
          <p:cNvSpPr txBox="1"/>
          <p:nvPr/>
        </p:nvSpPr>
        <p:spPr>
          <a:xfrm>
            <a:off x="6929923" y="300478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120</a:t>
            </a:r>
            <a:endParaRPr sz="1400" b="1" i="0" u="none" strike="noStrike" cap="none">
              <a:solidFill>
                <a:srgbClr val="000000"/>
              </a:solidFill>
              <a:latin typeface="Candara"/>
              <a:ea typeface="Candara"/>
              <a:cs typeface="Candara"/>
              <a:sym typeface="Candara"/>
            </a:endParaRPr>
          </a:p>
        </p:txBody>
      </p:sp>
      <p:sp>
        <p:nvSpPr>
          <p:cNvPr id="1199" name="Google Shape;1199;g366399a5469_10_154"/>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200" name="Google Shape;1200;g366399a5469_10_154"/>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Dirección de Procesos Sancionatorios</a:t>
            </a:r>
            <a:endParaRPr sz="700" b="1">
              <a:solidFill>
                <a:schemeClr val="dk1"/>
              </a:solidFill>
              <a:latin typeface="Raleway"/>
              <a:ea typeface="Raleway"/>
              <a:cs typeface="Raleway"/>
              <a:sym typeface="Raleway"/>
            </a:endParaRPr>
          </a:p>
        </p:txBody>
      </p:sp>
      <p:sp>
        <p:nvSpPr>
          <p:cNvPr id="1201" name="Google Shape;1201;g366399a5469_10_154"/>
          <p:cNvSpPr txBox="1"/>
          <p:nvPr/>
        </p:nvSpPr>
        <p:spPr>
          <a:xfrm>
            <a:off x="337142" y="6383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202" name="Google Shape;1202;g366399a5469_10_154"/>
          <p:cNvGrpSpPr/>
          <p:nvPr/>
        </p:nvGrpSpPr>
        <p:grpSpPr>
          <a:xfrm>
            <a:off x="8284516" y="185152"/>
            <a:ext cx="541619" cy="554131"/>
            <a:chOff x="10756124" y="339106"/>
            <a:chExt cx="636300" cy="651000"/>
          </a:xfrm>
        </p:grpSpPr>
        <p:sp>
          <p:nvSpPr>
            <p:cNvPr id="1203" name="Google Shape;1203;g366399a5469_10_154"/>
            <p:cNvSpPr/>
            <p:nvPr/>
          </p:nvSpPr>
          <p:spPr>
            <a:xfrm>
              <a:off x="10756124" y="339106"/>
              <a:ext cx="636300" cy="651000"/>
            </a:xfrm>
            <a:prstGeom prst="ellipse">
              <a:avLst/>
            </a:prstGeom>
            <a:solidFill>
              <a:srgbClr val="D9D9D9"/>
            </a:solidFill>
            <a:ln w="43250" cap="flat" cmpd="sng">
              <a:solidFill>
                <a:srgbClr val="FFFFFF"/>
              </a:solidFill>
              <a:prstDash val="solid"/>
              <a:round/>
              <a:headEnd type="none" w="sm" len="sm"/>
              <a:tailEnd type="none" w="sm" len="sm"/>
            </a:ln>
          </p:spPr>
          <p:txBody>
            <a:bodyPr spcFirstLastPara="1" wrap="square" lIns="77825" tIns="77825" rIns="77825" bIns="77825" anchor="ctr" anchorCtr="0">
              <a:noAutofit/>
            </a:bodyPr>
            <a:lstStyle/>
            <a:p>
              <a:pPr marL="0" marR="0" lvl="0" indent="0" algn="ctr" rtl="0">
                <a:lnSpc>
                  <a:spcPct val="100000"/>
                </a:lnSpc>
                <a:spcBef>
                  <a:spcPts val="0"/>
                </a:spcBef>
                <a:spcAft>
                  <a:spcPts val="0"/>
                </a:spcAft>
                <a:buClr>
                  <a:srgbClr val="000000"/>
                </a:buClr>
                <a:buSzPts val="1277"/>
                <a:buFont typeface="Arial"/>
                <a:buNone/>
              </a:pPr>
              <a:endParaRPr sz="1276" b="0" i="0" u="none" strike="noStrike" cap="none">
                <a:solidFill>
                  <a:srgbClr val="000000"/>
                </a:solidFill>
                <a:latin typeface="Montserrat Medium"/>
                <a:ea typeface="Montserrat Medium"/>
                <a:cs typeface="Montserrat Medium"/>
                <a:sym typeface="Montserrat Medium"/>
              </a:endParaRPr>
            </a:p>
          </p:txBody>
        </p:sp>
        <p:pic>
          <p:nvPicPr>
            <p:cNvPr id="1204" name="Google Shape;1204;g366399a5469_10_154"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136"/>
        <p:cNvGrpSpPr/>
        <p:nvPr/>
      </p:nvGrpSpPr>
      <p:grpSpPr>
        <a:xfrm>
          <a:off x="0" y="0"/>
          <a:ext cx="0" cy="0"/>
          <a:chOff x="0" y="0"/>
          <a:chExt cx="0" cy="0"/>
        </a:xfrm>
      </p:grpSpPr>
      <p:pic>
        <p:nvPicPr>
          <p:cNvPr id="137" name="Google Shape;137;g3ca6554b689_0_7"/>
          <p:cNvPicPr preferRelativeResize="0"/>
          <p:nvPr/>
        </p:nvPicPr>
        <p:blipFill rotWithShape="1">
          <a:blip r:embed="rId3">
            <a:alphaModFix amt="23000"/>
          </a:blip>
          <a:srcRect l="-30526" r="17800"/>
          <a:stretch/>
        </p:blipFill>
        <p:spPr>
          <a:xfrm>
            <a:off x="0" y="0"/>
            <a:ext cx="12191997" cy="6858003"/>
          </a:xfrm>
          <a:prstGeom prst="rect">
            <a:avLst/>
          </a:prstGeom>
          <a:noFill/>
          <a:ln>
            <a:noFill/>
          </a:ln>
        </p:spPr>
      </p:pic>
      <p:sp>
        <p:nvSpPr>
          <p:cNvPr id="138" name="Google Shape;138;g3ca6554b689_0_7"/>
          <p:cNvSpPr/>
          <p:nvPr/>
        </p:nvSpPr>
        <p:spPr>
          <a:xfrm>
            <a:off x="7339150" y="2295900"/>
            <a:ext cx="4497300" cy="1289700"/>
          </a:xfrm>
          <a:prstGeom prst="round2DiagRect">
            <a:avLst>
              <a:gd name="adj1" fmla="val 16667"/>
              <a:gd name="adj2" fmla="val 0"/>
            </a:avLst>
          </a:prstGeom>
          <a:solidFill>
            <a:srgbClr val="B6D7A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9" name="Google Shape;139;g3ca6554b689_0_7"/>
          <p:cNvSpPr/>
          <p:nvPr/>
        </p:nvSpPr>
        <p:spPr>
          <a:xfrm>
            <a:off x="7506212" y="2291787"/>
            <a:ext cx="279600" cy="1342800"/>
          </a:xfrm>
          <a:prstGeom prst="roundRect">
            <a:avLst>
              <a:gd name="adj" fmla="val 50000"/>
            </a:avLst>
          </a:prstGeom>
          <a:solidFill>
            <a:srgbClr val="FFF2C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0" name="Google Shape;140;g3ca6554b689_0_7"/>
          <p:cNvSpPr/>
          <p:nvPr/>
        </p:nvSpPr>
        <p:spPr>
          <a:xfrm>
            <a:off x="1183865" y="2272575"/>
            <a:ext cx="5860800" cy="1289700"/>
          </a:xfrm>
          <a:prstGeom prst="round2DiagRect">
            <a:avLst>
              <a:gd name="adj1" fmla="val 16667"/>
              <a:gd name="adj2" fmla="val 0"/>
            </a:avLst>
          </a:prstGeom>
          <a:solidFill>
            <a:srgbClr val="B6D7A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1" name="Google Shape;141;g3ca6554b689_0_7"/>
          <p:cNvSpPr/>
          <p:nvPr/>
        </p:nvSpPr>
        <p:spPr>
          <a:xfrm>
            <a:off x="1308975" y="2255100"/>
            <a:ext cx="279600" cy="4177800"/>
          </a:xfrm>
          <a:prstGeom prst="roundRect">
            <a:avLst>
              <a:gd name="adj" fmla="val 50000"/>
            </a:avLst>
          </a:prstGeom>
          <a:solidFill>
            <a:srgbClr val="FFF2C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2" name="Google Shape;142;g3ca6554b689_0_7"/>
          <p:cNvSpPr/>
          <p:nvPr/>
        </p:nvSpPr>
        <p:spPr>
          <a:xfrm rot="5400000">
            <a:off x="5870525" y="-4072825"/>
            <a:ext cx="443700" cy="11488200"/>
          </a:xfrm>
          <a:prstGeom prst="round2SameRect">
            <a:avLst>
              <a:gd name="adj1" fmla="val 44211"/>
              <a:gd name="adj2" fmla="val 50000"/>
            </a:avLst>
          </a:prstGeom>
          <a:solidFill>
            <a:schemeClr val="lt1"/>
          </a:solidFill>
          <a:ln>
            <a:noFill/>
          </a:ln>
          <a:effectLst>
            <a:outerShdw blurRad="76200" dist="25400" dir="5400000" algn="bl" rotWithShape="0">
              <a:srgbClr val="000000">
                <a:alpha val="500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900" b="0" i="0" u="none" strike="noStrike" cap="none">
              <a:solidFill>
                <a:srgbClr val="FFFFFF"/>
              </a:solidFill>
              <a:latin typeface="Arial"/>
              <a:ea typeface="Arial"/>
              <a:cs typeface="Arial"/>
              <a:sym typeface="Arial"/>
            </a:endParaRPr>
          </a:p>
        </p:txBody>
      </p:sp>
      <p:sp>
        <p:nvSpPr>
          <p:cNvPr id="143" name="Google Shape;143;g3ca6554b689_0_7"/>
          <p:cNvSpPr txBox="1"/>
          <p:nvPr/>
        </p:nvSpPr>
        <p:spPr>
          <a:xfrm>
            <a:off x="787325" y="229971"/>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SDA</a:t>
            </a:r>
            <a:endParaRPr sz="1400" i="0" u="none" strike="noStrike" cap="none">
              <a:solidFill>
                <a:srgbClr val="000000"/>
              </a:solidFill>
            </a:endParaRPr>
          </a:p>
        </p:txBody>
      </p:sp>
      <p:sp>
        <p:nvSpPr>
          <p:cNvPr id="144" name="Google Shape;144;g3ca6554b689_0_7"/>
          <p:cNvSpPr/>
          <p:nvPr/>
        </p:nvSpPr>
        <p:spPr>
          <a:xfrm>
            <a:off x="601675" y="374498"/>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5" name="Google Shape;145;g3ca6554b689_0_7"/>
          <p:cNvSpPr txBox="1"/>
          <p:nvPr/>
        </p:nvSpPr>
        <p:spPr>
          <a:xfrm>
            <a:off x="2710687" y="1372825"/>
            <a:ext cx="2830500" cy="523200"/>
          </a:xfrm>
          <a:prstGeom prst="rect">
            <a:avLst/>
          </a:prstGeom>
          <a:noFill/>
          <a:ln>
            <a:noFill/>
          </a:ln>
        </p:spPr>
        <p:txBody>
          <a:bodyPr spcFirstLastPara="1" wrap="square" lIns="121900" tIns="121900" rIns="121900" bIns="121900" anchor="t" anchorCtr="0">
            <a:spAutoFit/>
          </a:bodyPr>
          <a:lstStyle/>
          <a:p>
            <a:pPr marL="0" lvl="0" indent="0" algn="ctr" rtl="0">
              <a:lnSpc>
                <a:spcPct val="115000"/>
              </a:lnSpc>
              <a:spcBef>
                <a:spcPts val="0"/>
              </a:spcBef>
              <a:spcAft>
                <a:spcPts val="0"/>
              </a:spcAft>
              <a:buNone/>
            </a:pPr>
            <a:r>
              <a:rPr lang="en-US" sz="1800" b="1">
                <a:solidFill>
                  <a:srgbClr val="275317"/>
                </a:solidFill>
                <a:latin typeface="Raleway"/>
                <a:ea typeface="Raleway"/>
                <a:cs typeface="Raleway"/>
                <a:sym typeface="Raleway"/>
              </a:rPr>
              <a:t>Suelo y </a:t>
            </a:r>
            <a:r>
              <a:rPr lang="en-US" sz="1800">
                <a:solidFill>
                  <a:srgbClr val="275317"/>
                </a:solidFill>
                <a:latin typeface="Raleway Medium"/>
                <a:ea typeface="Raleway Medium"/>
                <a:cs typeface="Raleway Medium"/>
                <a:sym typeface="Raleway Medium"/>
              </a:rPr>
              <a:t>biodiversidad</a:t>
            </a:r>
            <a:endParaRPr sz="1800">
              <a:solidFill>
                <a:srgbClr val="275317"/>
              </a:solidFill>
              <a:latin typeface="Raleway Medium"/>
              <a:ea typeface="Raleway Medium"/>
              <a:cs typeface="Raleway Medium"/>
              <a:sym typeface="Raleway Medium"/>
            </a:endParaRPr>
          </a:p>
        </p:txBody>
      </p:sp>
      <p:sp>
        <p:nvSpPr>
          <p:cNvPr id="146" name="Google Shape;146;g3ca6554b689_0_7"/>
          <p:cNvSpPr txBox="1"/>
          <p:nvPr/>
        </p:nvSpPr>
        <p:spPr>
          <a:xfrm>
            <a:off x="8042500" y="1372825"/>
            <a:ext cx="1720800" cy="5232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None/>
            </a:pPr>
            <a:r>
              <a:rPr lang="en-US" sz="1800" b="1">
                <a:solidFill>
                  <a:srgbClr val="275317"/>
                </a:solidFill>
                <a:latin typeface="Raleway"/>
                <a:ea typeface="Raleway"/>
                <a:cs typeface="Raleway"/>
                <a:sym typeface="Raleway"/>
              </a:rPr>
              <a:t>Aire</a:t>
            </a:r>
            <a:endParaRPr sz="1800" b="1">
              <a:solidFill>
                <a:srgbClr val="275317"/>
              </a:solidFill>
              <a:latin typeface="Raleway"/>
              <a:ea typeface="Raleway"/>
              <a:cs typeface="Raleway"/>
              <a:sym typeface="Raleway"/>
            </a:endParaRPr>
          </a:p>
        </p:txBody>
      </p:sp>
      <p:grpSp>
        <p:nvGrpSpPr>
          <p:cNvPr id="147" name="Google Shape;147;g3ca6554b689_0_7"/>
          <p:cNvGrpSpPr/>
          <p:nvPr/>
        </p:nvGrpSpPr>
        <p:grpSpPr>
          <a:xfrm>
            <a:off x="1492383" y="1369269"/>
            <a:ext cx="613772" cy="627801"/>
            <a:chOff x="4096109" y="2260088"/>
            <a:chExt cx="682500" cy="698100"/>
          </a:xfrm>
        </p:grpSpPr>
        <p:sp>
          <p:nvSpPr>
            <p:cNvPr id="148" name="Google Shape;148;g3ca6554b689_0_7"/>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49" name="Google Shape;149;g3ca6554b689_0_7"/>
            <p:cNvPicPr preferRelativeResize="0"/>
            <p:nvPr/>
          </p:nvPicPr>
          <p:blipFill rotWithShape="1">
            <a:blip r:embed="rId4">
              <a:alphaModFix/>
            </a:blip>
            <a:srcRect/>
            <a:stretch/>
          </p:blipFill>
          <p:spPr>
            <a:xfrm>
              <a:off x="4189059" y="2369266"/>
              <a:ext cx="496500" cy="496500"/>
            </a:xfrm>
            <a:prstGeom prst="rect">
              <a:avLst/>
            </a:prstGeom>
            <a:noFill/>
            <a:ln>
              <a:noFill/>
            </a:ln>
          </p:spPr>
        </p:pic>
      </p:grpSp>
      <p:grpSp>
        <p:nvGrpSpPr>
          <p:cNvPr id="150" name="Google Shape;150;g3ca6554b689_0_7"/>
          <p:cNvGrpSpPr/>
          <p:nvPr/>
        </p:nvGrpSpPr>
        <p:grpSpPr>
          <a:xfrm>
            <a:off x="7428761" y="1366694"/>
            <a:ext cx="613751" cy="632937"/>
            <a:chOff x="299572" y="5462223"/>
            <a:chExt cx="1081500" cy="1115700"/>
          </a:xfrm>
        </p:grpSpPr>
        <p:sp>
          <p:nvSpPr>
            <p:cNvPr id="151" name="Google Shape;151;g3ca6554b689_0_7"/>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52" name="Google Shape;152;g3ca6554b689_0_7"/>
            <p:cNvPicPr preferRelativeResize="0"/>
            <p:nvPr/>
          </p:nvPicPr>
          <p:blipFill rotWithShape="1">
            <a:blip r:embed="rId5">
              <a:alphaModFix/>
            </a:blip>
            <a:srcRect/>
            <a:stretch/>
          </p:blipFill>
          <p:spPr>
            <a:xfrm>
              <a:off x="424689" y="5604423"/>
              <a:ext cx="831284" cy="831300"/>
            </a:xfrm>
            <a:prstGeom prst="rect">
              <a:avLst/>
            </a:prstGeom>
            <a:noFill/>
            <a:ln>
              <a:noFill/>
            </a:ln>
          </p:spPr>
        </p:pic>
      </p:grpSp>
      <p:grpSp>
        <p:nvGrpSpPr>
          <p:cNvPr id="153" name="Google Shape;153;g3ca6554b689_0_7"/>
          <p:cNvGrpSpPr/>
          <p:nvPr/>
        </p:nvGrpSpPr>
        <p:grpSpPr>
          <a:xfrm>
            <a:off x="2214399" y="1357369"/>
            <a:ext cx="614759" cy="627900"/>
            <a:chOff x="1252274" y="892444"/>
            <a:chExt cx="614759" cy="627900"/>
          </a:xfrm>
        </p:grpSpPr>
        <p:sp>
          <p:nvSpPr>
            <p:cNvPr id="154" name="Google Shape;154;g3ca6554b689_0_7"/>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55" name="Google Shape;155;g3ca6554b689_0_7" title="robin_1230953 (2).png"/>
            <p:cNvPicPr preferRelativeResize="0"/>
            <p:nvPr/>
          </p:nvPicPr>
          <p:blipFill>
            <a:blip r:embed="rId6">
              <a:alphaModFix/>
            </a:blip>
            <a:stretch>
              <a:fillRect/>
            </a:stretch>
          </p:blipFill>
          <p:spPr>
            <a:xfrm>
              <a:off x="1252274" y="970974"/>
              <a:ext cx="523150" cy="523200"/>
            </a:xfrm>
            <a:prstGeom prst="rect">
              <a:avLst/>
            </a:prstGeom>
            <a:noFill/>
            <a:ln>
              <a:noFill/>
            </a:ln>
          </p:spPr>
        </p:pic>
      </p:grpSp>
      <p:sp>
        <p:nvSpPr>
          <p:cNvPr id="156" name="Google Shape;156;g3ca6554b689_0_7"/>
          <p:cNvSpPr txBox="1"/>
          <p:nvPr/>
        </p:nvSpPr>
        <p:spPr>
          <a:xfrm>
            <a:off x="8746050" y="6255925"/>
            <a:ext cx="3000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None/>
            </a:pPr>
            <a:r>
              <a:rPr lang="en-US" sz="1100">
                <a:solidFill>
                  <a:schemeClr val="dk1"/>
                </a:solidFill>
                <a:latin typeface="Candara"/>
                <a:ea typeface="Candara"/>
                <a:cs typeface="Candara"/>
                <a:sym typeface="Candara"/>
              </a:rPr>
              <a:t>* Semaforización corresponde al avance esperado para la vigencia 2025 a corte agosto</a:t>
            </a:r>
            <a:endParaRPr/>
          </a:p>
        </p:txBody>
      </p:sp>
      <p:sp>
        <p:nvSpPr>
          <p:cNvPr id="157" name="Google Shape;157;g3ca6554b689_0_7"/>
          <p:cNvSpPr/>
          <p:nvPr/>
        </p:nvSpPr>
        <p:spPr>
          <a:xfrm>
            <a:off x="8721981" y="4575518"/>
            <a:ext cx="274200" cy="274200"/>
          </a:xfrm>
          <a:prstGeom prst="ellipse">
            <a:avLst/>
          </a:prstGeom>
          <a:solidFill>
            <a:srgbClr val="93C47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8" name="Google Shape;158;g3ca6554b689_0_7"/>
          <p:cNvSpPr txBox="1"/>
          <p:nvPr/>
        </p:nvSpPr>
        <p:spPr>
          <a:xfrm>
            <a:off x="9048875" y="4512525"/>
            <a:ext cx="613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solidFill>
                  <a:srgbClr val="3B4E1F"/>
                </a:solidFill>
                <a:latin typeface="Candara"/>
                <a:ea typeface="Candara"/>
                <a:cs typeface="Candara"/>
                <a:sym typeface="Candara"/>
              </a:rPr>
              <a:t>&gt; 68%</a:t>
            </a:r>
            <a:endParaRPr b="1">
              <a:latin typeface="Candara"/>
              <a:ea typeface="Candara"/>
              <a:cs typeface="Candara"/>
              <a:sym typeface="Candara"/>
            </a:endParaRPr>
          </a:p>
        </p:txBody>
      </p:sp>
      <p:sp>
        <p:nvSpPr>
          <p:cNvPr id="159" name="Google Shape;159;g3ca6554b689_0_7"/>
          <p:cNvSpPr/>
          <p:nvPr/>
        </p:nvSpPr>
        <p:spPr>
          <a:xfrm>
            <a:off x="8721981" y="4956518"/>
            <a:ext cx="274200" cy="274200"/>
          </a:xfrm>
          <a:prstGeom prst="ellipse">
            <a:avLst/>
          </a:prstGeom>
          <a:solidFill>
            <a:srgbClr val="FFD96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0" name="Google Shape;160;g3ca6554b689_0_7"/>
          <p:cNvSpPr txBox="1"/>
          <p:nvPr/>
        </p:nvSpPr>
        <p:spPr>
          <a:xfrm>
            <a:off x="9048875" y="4893525"/>
            <a:ext cx="86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solidFill>
                  <a:srgbClr val="3B4E1F"/>
                </a:solidFill>
                <a:latin typeface="Candara"/>
                <a:ea typeface="Candara"/>
                <a:cs typeface="Candara"/>
                <a:sym typeface="Candara"/>
              </a:rPr>
              <a:t>56% - 68%</a:t>
            </a:r>
            <a:endParaRPr b="1">
              <a:latin typeface="Candara"/>
              <a:ea typeface="Candara"/>
              <a:cs typeface="Candara"/>
              <a:sym typeface="Candara"/>
            </a:endParaRPr>
          </a:p>
        </p:txBody>
      </p:sp>
      <p:sp>
        <p:nvSpPr>
          <p:cNvPr id="161" name="Google Shape;161;g3ca6554b689_0_7"/>
          <p:cNvSpPr/>
          <p:nvPr/>
        </p:nvSpPr>
        <p:spPr>
          <a:xfrm>
            <a:off x="8721981" y="5337518"/>
            <a:ext cx="274200" cy="274200"/>
          </a:xfrm>
          <a:prstGeom prst="ellipse">
            <a:avLst/>
          </a:prstGeom>
          <a:solidFill>
            <a:srgbClr val="E0666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2" name="Google Shape;162;g3ca6554b689_0_7"/>
          <p:cNvSpPr txBox="1"/>
          <p:nvPr/>
        </p:nvSpPr>
        <p:spPr>
          <a:xfrm>
            <a:off x="9048875" y="5274525"/>
            <a:ext cx="869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solidFill>
                  <a:srgbClr val="3B4E1F"/>
                </a:solidFill>
                <a:latin typeface="Candara"/>
                <a:ea typeface="Candara"/>
                <a:cs typeface="Candara"/>
                <a:sym typeface="Candara"/>
              </a:rPr>
              <a:t>&lt; 56%</a:t>
            </a:r>
            <a:endParaRPr b="1">
              <a:latin typeface="Candara"/>
              <a:ea typeface="Candara"/>
              <a:cs typeface="Candara"/>
              <a:sym typeface="Candara"/>
            </a:endParaRPr>
          </a:p>
        </p:txBody>
      </p:sp>
      <p:sp>
        <p:nvSpPr>
          <p:cNvPr id="163" name="Google Shape;163;g3ca6554b689_0_7"/>
          <p:cNvSpPr txBox="1"/>
          <p:nvPr/>
        </p:nvSpPr>
        <p:spPr>
          <a:xfrm>
            <a:off x="8667875" y="4131525"/>
            <a:ext cx="2176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solidFill>
                  <a:srgbClr val="3B4E1F"/>
                </a:solidFill>
                <a:latin typeface="Candara"/>
                <a:ea typeface="Candara"/>
                <a:cs typeface="Candara"/>
                <a:sym typeface="Candara"/>
              </a:rPr>
              <a:t>Estado de cumplimiento</a:t>
            </a:r>
            <a:endParaRPr b="1">
              <a:latin typeface="Candara"/>
              <a:ea typeface="Candara"/>
              <a:cs typeface="Candara"/>
              <a:sym typeface="Candara"/>
            </a:endParaRPr>
          </a:p>
        </p:txBody>
      </p:sp>
      <p:sp>
        <p:nvSpPr>
          <p:cNvPr id="164" name="Google Shape;164;g3ca6554b689_0_7"/>
          <p:cNvSpPr txBox="1"/>
          <p:nvPr/>
        </p:nvSpPr>
        <p:spPr>
          <a:xfrm>
            <a:off x="7428750" y="2454125"/>
            <a:ext cx="4317300" cy="1108200"/>
          </a:xfrm>
          <a:prstGeom prst="rect">
            <a:avLst/>
          </a:prstGeom>
          <a:noFill/>
          <a:ln>
            <a:noFill/>
          </a:ln>
        </p:spPr>
        <p:txBody>
          <a:bodyPr spcFirstLastPara="1" wrap="square" lIns="91425" tIns="45700" rIns="91425" bIns="45700" anchor="t" anchorCtr="0">
            <a:spAutoFit/>
          </a:bodyPr>
          <a:lstStyle/>
          <a:p>
            <a:pPr marL="457200" lvl="0" indent="-298450" algn="l" rtl="0">
              <a:spcBef>
                <a:spcPts val="0"/>
              </a:spcBef>
              <a:spcAft>
                <a:spcPts val="0"/>
              </a:spcAft>
              <a:buClr>
                <a:schemeClr val="dk1"/>
              </a:buClr>
              <a:buSzPts val="1100"/>
              <a:buFont typeface="Candara"/>
              <a:buAutoNum type="arabicPeriod" startAt="12"/>
            </a:pPr>
            <a:r>
              <a:rPr lang="en-US" sz="1100">
                <a:solidFill>
                  <a:schemeClr val="dk1"/>
                </a:solidFill>
                <a:latin typeface="Candara"/>
                <a:ea typeface="Candara"/>
                <a:cs typeface="Candara"/>
                <a:sym typeface="Candara"/>
              </a:rPr>
              <a:t>Implementación del 100% de la ZUMA Bosa-Apogeo</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startAt="12"/>
            </a:pPr>
            <a:r>
              <a:rPr lang="en-US" sz="1100">
                <a:solidFill>
                  <a:schemeClr val="dk1"/>
                </a:solidFill>
                <a:latin typeface="Candara"/>
                <a:ea typeface="Candara"/>
                <a:cs typeface="Candara"/>
                <a:sym typeface="Candara"/>
              </a:rPr>
              <a:t>Declaración e implementación de la nueva ZUMA</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startAt="12"/>
            </a:pPr>
            <a:r>
              <a:rPr lang="en-US" sz="1100">
                <a:solidFill>
                  <a:schemeClr val="dk1"/>
                </a:solidFill>
                <a:latin typeface="Candara"/>
                <a:ea typeface="Candara"/>
                <a:cs typeface="Candara"/>
                <a:sym typeface="Candara"/>
              </a:rPr>
              <a:t>Renovación de 195 vehículos de carga pesada y volquetas por medio de Foncarga</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startAt="12"/>
            </a:pPr>
            <a:r>
              <a:rPr lang="en-US" sz="1100">
                <a:solidFill>
                  <a:schemeClr val="dk1"/>
                </a:solidFill>
                <a:latin typeface="Candara"/>
                <a:ea typeface="Candara"/>
                <a:cs typeface="Candara"/>
                <a:sym typeface="Candara"/>
              </a:rPr>
              <a:t>272.000 m2 renaturalizados por medio del Plan de Renaturalización Urbana</a:t>
            </a:r>
            <a:endParaRPr sz="1100">
              <a:solidFill>
                <a:schemeClr val="dk1"/>
              </a:solidFill>
              <a:latin typeface="Candara"/>
              <a:ea typeface="Candara"/>
              <a:cs typeface="Candara"/>
              <a:sym typeface="Candara"/>
            </a:endParaRPr>
          </a:p>
        </p:txBody>
      </p:sp>
      <p:sp>
        <p:nvSpPr>
          <p:cNvPr id="165" name="Google Shape;165;g3ca6554b689_0_7"/>
          <p:cNvSpPr txBox="1"/>
          <p:nvPr/>
        </p:nvSpPr>
        <p:spPr>
          <a:xfrm>
            <a:off x="1210654" y="2403725"/>
            <a:ext cx="5477400" cy="3750600"/>
          </a:xfrm>
          <a:prstGeom prst="rect">
            <a:avLst/>
          </a:prstGeom>
          <a:noFill/>
          <a:ln>
            <a:noFill/>
          </a:ln>
        </p:spPr>
        <p:txBody>
          <a:bodyPr spcFirstLastPara="1" wrap="square" lIns="91425" tIns="45700" rIns="91425" bIns="45700" anchor="t" anchorCtr="0">
            <a:spAutoFit/>
          </a:bodyPr>
          <a:lstStyle/>
          <a:p>
            <a:pPr marL="457200" lvl="0" indent="-298450" algn="l" rtl="0">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Restauración ecológica de </a:t>
            </a:r>
            <a:r>
              <a:rPr lang="en-US" sz="1100" b="1">
                <a:solidFill>
                  <a:schemeClr val="dk1"/>
                </a:solidFill>
                <a:latin typeface="Candara"/>
                <a:ea typeface="Candara"/>
                <a:cs typeface="Candara"/>
                <a:sym typeface="Candara"/>
              </a:rPr>
              <a:t>2.145 hectáreas en Cerros Orientales </a:t>
            </a:r>
            <a:r>
              <a:rPr lang="en-US" sz="1100">
                <a:solidFill>
                  <a:schemeClr val="dk1"/>
                </a:solidFill>
                <a:latin typeface="Candara"/>
                <a:ea typeface="Candara"/>
                <a:cs typeface="Candara"/>
                <a:sym typeface="Candara"/>
              </a:rPr>
              <a:t>y áreas de importancia ambiental.</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Efectividad en el manejo de las 32 áreas protegidas distritales. </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350 ha en proceso de habilitación para Transferencia de Derechos de Construcción</a:t>
            </a:r>
            <a:endParaRPr sz="1100">
              <a:solidFill>
                <a:schemeClr val="dk1"/>
              </a:solidFill>
              <a:latin typeface="Candara"/>
              <a:ea typeface="Candara"/>
              <a:cs typeface="Candara"/>
              <a:sym typeface="Candara"/>
            </a:endParaRPr>
          </a:p>
          <a:p>
            <a:pPr marL="457200" lvl="0" indent="-298450" algn="l" rtl="0">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Recuperar ambientalmente </a:t>
            </a:r>
            <a:r>
              <a:rPr lang="en-US" sz="1100" b="1">
                <a:solidFill>
                  <a:schemeClr val="dk1"/>
                </a:solidFill>
                <a:latin typeface="Candara"/>
                <a:ea typeface="Candara"/>
                <a:cs typeface="Candara"/>
                <a:sym typeface="Candara"/>
              </a:rPr>
              <a:t>134,98 hectáreas degradadas </a:t>
            </a:r>
            <a:r>
              <a:rPr lang="en-US" sz="1100">
                <a:solidFill>
                  <a:schemeClr val="dk1"/>
                </a:solidFill>
                <a:latin typeface="Candara"/>
                <a:ea typeface="Candara"/>
                <a:cs typeface="Candara"/>
                <a:sym typeface="Candara"/>
              </a:rPr>
              <a:t>por minería que cuentan con instrumento ambiental.</a:t>
            </a:r>
            <a:endParaRPr sz="1100">
              <a:solidFill>
                <a:schemeClr val="dk1"/>
              </a:solidFill>
              <a:latin typeface="Candara"/>
              <a:ea typeface="Candara"/>
              <a:cs typeface="Candara"/>
              <a:sym typeface="Candara"/>
            </a:endParaRPr>
          </a:p>
          <a:p>
            <a:pPr marL="0" marR="0" lvl="0" indent="0" algn="l" rtl="0">
              <a:lnSpc>
                <a:spcPct val="100000"/>
              </a:lnSpc>
              <a:spcBef>
                <a:spcPts val="400"/>
              </a:spcBef>
              <a:spcAft>
                <a:spcPts val="0"/>
              </a:spcAft>
              <a:buNone/>
            </a:pPr>
            <a:endParaRPr sz="1100">
              <a:solidFill>
                <a:schemeClr val="dk1"/>
              </a:solidFill>
              <a:highlight>
                <a:srgbClr val="B6D7A8"/>
              </a:highlight>
              <a:latin typeface="Candara"/>
              <a:ea typeface="Candara"/>
              <a:cs typeface="Candara"/>
              <a:sym typeface="Candara"/>
            </a:endParaRPr>
          </a:p>
          <a:p>
            <a:pPr marL="457200" marR="0" lvl="0" indent="-298450" algn="l" rtl="0">
              <a:lnSpc>
                <a:spcPct val="100000"/>
              </a:lnSpc>
              <a:spcBef>
                <a:spcPts val="40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Reducir el riesgo ambiental en </a:t>
            </a:r>
            <a:r>
              <a:rPr lang="en-US" sz="1100" b="1">
                <a:solidFill>
                  <a:schemeClr val="dk1"/>
                </a:solidFill>
                <a:latin typeface="Candara"/>
                <a:ea typeface="Candara"/>
                <a:cs typeface="Candara"/>
                <a:sym typeface="Candara"/>
              </a:rPr>
              <a:t>1.001 </a:t>
            </a:r>
            <a:r>
              <a:rPr lang="en-US" sz="1100">
                <a:solidFill>
                  <a:schemeClr val="dk1"/>
                </a:solidFill>
                <a:latin typeface="Candara"/>
                <a:ea typeface="Candara"/>
                <a:cs typeface="Candara"/>
                <a:sym typeface="Candara"/>
              </a:rPr>
              <a:t>(100%) predios con suelos potencialmente contaminados.</a:t>
            </a:r>
            <a:endParaRPr sz="1100">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Evitar la disposición inadecuada de </a:t>
            </a:r>
            <a:r>
              <a:rPr lang="en-US" sz="1100" b="1">
                <a:solidFill>
                  <a:schemeClr val="dk1"/>
                </a:solidFill>
                <a:latin typeface="Candara"/>
                <a:ea typeface="Candara"/>
                <a:cs typeface="Candara"/>
                <a:sym typeface="Candara"/>
              </a:rPr>
              <a:t>30 millones de toneladas</a:t>
            </a:r>
            <a:r>
              <a:rPr lang="en-US" sz="1100">
                <a:solidFill>
                  <a:schemeClr val="dk1"/>
                </a:solidFill>
                <a:latin typeface="Candara"/>
                <a:ea typeface="Candara"/>
                <a:cs typeface="Candara"/>
                <a:sym typeface="Candara"/>
              </a:rPr>
              <a:t> de RCD, </a:t>
            </a:r>
            <a:r>
              <a:rPr lang="en-US" sz="1100" b="1">
                <a:solidFill>
                  <a:schemeClr val="dk1"/>
                </a:solidFill>
                <a:latin typeface="Candara"/>
                <a:ea typeface="Candara"/>
                <a:cs typeface="Candara"/>
                <a:sym typeface="Candara"/>
              </a:rPr>
              <a:t>24.000 toneladas de llantas y 77.000 toneladas de residuos hospitalarios.</a:t>
            </a:r>
            <a:endParaRPr sz="1100" b="1">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Eliminar el </a:t>
            </a:r>
            <a:r>
              <a:rPr lang="en-US" sz="1100" b="1">
                <a:solidFill>
                  <a:schemeClr val="dk1"/>
                </a:solidFill>
                <a:latin typeface="Candara"/>
                <a:ea typeface="Candara"/>
                <a:cs typeface="Candara"/>
                <a:sym typeface="Candara"/>
              </a:rPr>
              <a:t>40% de los puntos críticos</a:t>
            </a:r>
            <a:r>
              <a:rPr lang="en-US" sz="1100">
                <a:solidFill>
                  <a:schemeClr val="dk1"/>
                </a:solidFill>
                <a:latin typeface="Candara"/>
                <a:ea typeface="Candara"/>
                <a:cs typeface="Candara"/>
                <a:sym typeface="Candara"/>
              </a:rPr>
              <a:t> de arrojo clandestino por disposición inadecuada de residuos peligrosos en Estructura Ecológica Principal y aumentar en </a:t>
            </a:r>
            <a:r>
              <a:rPr lang="en-US" sz="1100" b="1">
                <a:solidFill>
                  <a:schemeClr val="dk1"/>
                </a:solidFill>
                <a:latin typeface="Candara"/>
                <a:ea typeface="Candara"/>
                <a:cs typeface="Candara"/>
                <a:sym typeface="Candara"/>
              </a:rPr>
              <a:t>15.200 los usuarios controlados.</a:t>
            </a:r>
            <a:endParaRPr sz="1100" b="1">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b="1">
                <a:solidFill>
                  <a:schemeClr val="dk1"/>
                </a:solidFill>
                <a:latin typeface="Candara"/>
                <a:ea typeface="Candara"/>
                <a:cs typeface="Candara"/>
                <a:sym typeface="Candara"/>
              </a:rPr>
              <a:t>Habilitar 2.000 sitios</a:t>
            </a:r>
            <a:r>
              <a:rPr lang="en-US" sz="1100">
                <a:solidFill>
                  <a:schemeClr val="dk1"/>
                </a:solidFill>
                <a:latin typeface="Candara"/>
                <a:ea typeface="Candara"/>
                <a:cs typeface="Candara"/>
                <a:sym typeface="Candara"/>
              </a:rPr>
              <a:t> para para la plantación de coberturas biodiversas principalmente arbolado y validar la plantación efectiva de </a:t>
            </a:r>
            <a:r>
              <a:rPr lang="en-US" sz="1100" b="1">
                <a:solidFill>
                  <a:schemeClr val="dk1"/>
                </a:solidFill>
                <a:latin typeface="Candara"/>
                <a:ea typeface="Candara"/>
                <a:cs typeface="Candara"/>
                <a:sym typeface="Candara"/>
              </a:rPr>
              <a:t>45.651 árboles </a:t>
            </a:r>
            <a:r>
              <a:rPr lang="en-US" sz="1100">
                <a:solidFill>
                  <a:schemeClr val="dk1"/>
                </a:solidFill>
                <a:latin typeface="Candara"/>
                <a:ea typeface="Candara"/>
                <a:cs typeface="Candara"/>
                <a:sym typeface="Candara"/>
              </a:rPr>
              <a:t>a través de mecanismo de compensación.</a:t>
            </a:r>
            <a:endParaRPr sz="1100">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Gestionar el riesgo potencial de volcamiento y caída de ramas de </a:t>
            </a:r>
            <a:r>
              <a:rPr lang="en-US" sz="1100" b="1">
                <a:solidFill>
                  <a:schemeClr val="dk1"/>
                </a:solidFill>
                <a:latin typeface="Candara"/>
                <a:ea typeface="Candara"/>
                <a:cs typeface="Candara"/>
                <a:sym typeface="Candara"/>
              </a:rPr>
              <a:t>577.595 árboles.</a:t>
            </a:r>
            <a:endParaRPr sz="1100" b="1">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Incrementar al </a:t>
            </a:r>
            <a:r>
              <a:rPr lang="en-US" sz="1100" b="1">
                <a:solidFill>
                  <a:schemeClr val="dk1"/>
                </a:solidFill>
                <a:latin typeface="Candara"/>
                <a:ea typeface="Candara"/>
                <a:cs typeface="Candara"/>
                <a:sym typeface="Candara"/>
              </a:rPr>
              <a:t>80% la tasa promedio anual</a:t>
            </a:r>
            <a:r>
              <a:rPr lang="en-US" sz="1100">
                <a:solidFill>
                  <a:schemeClr val="dk1"/>
                </a:solidFill>
                <a:latin typeface="Candara"/>
                <a:ea typeface="Candara"/>
                <a:cs typeface="Candara"/>
                <a:sym typeface="Candara"/>
              </a:rPr>
              <a:t> de animales silvestres liberados y reubicados</a:t>
            </a:r>
            <a:endParaRPr sz="1100">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a:pPr>
            <a:r>
              <a:rPr lang="en-US" sz="1100">
                <a:solidFill>
                  <a:schemeClr val="dk1"/>
                </a:solidFill>
                <a:latin typeface="Candara"/>
                <a:ea typeface="Candara"/>
                <a:cs typeface="Candara"/>
                <a:sym typeface="Candara"/>
              </a:rPr>
              <a:t>Evitar el tráfico ilegal de </a:t>
            </a:r>
            <a:r>
              <a:rPr lang="en-US" sz="1100" b="1">
                <a:solidFill>
                  <a:schemeClr val="dk1"/>
                </a:solidFill>
                <a:latin typeface="Candara"/>
                <a:ea typeface="Candara"/>
                <a:cs typeface="Candara"/>
                <a:sym typeface="Candara"/>
              </a:rPr>
              <a:t>5.400 individuos y productos </a:t>
            </a:r>
            <a:r>
              <a:rPr lang="en-US" sz="1100">
                <a:solidFill>
                  <a:schemeClr val="dk1"/>
                </a:solidFill>
                <a:latin typeface="Candara"/>
                <a:ea typeface="Candara"/>
                <a:cs typeface="Candara"/>
                <a:sym typeface="Candara"/>
              </a:rPr>
              <a:t>de animales silvestres</a:t>
            </a:r>
            <a:endParaRPr sz="1100">
              <a:solidFill>
                <a:schemeClr val="dk1"/>
              </a:solidFill>
              <a:latin typeface="Candara"/>
              <a:ea typeface="Candara"/>
              <a:cs typeface="Candara"/>
              <a:sym typeface="Candara"/>
            </a:endParaRPr>
          </a:p>
        </p:txBody>
      </p:sp>
      <p:sp>
        <p:nvSpPr>
          <p:cNvPr id="166" name="Google Shape;166;g3ca6554b689_0_7"/>
          <p:cNvSpPr/>
          <p:nvPr/>
        </p:nvSpPr>
        <p:spPr>
          <a:xfrm>
            <a:off x="1381449" y="2476693"/>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7" name="Google Shape;167;g3ca6554b689_0_7"/>
          <p:cNvSpPr/>
          <p:nvPr/>
        </p:nvSpPr>
        <p:spPr>
          <a:xfrm>
            <a:off x="1381449" y="2779250"/>
            <a:ext cx="164700" cy="164700"/>
          </a:xfrm>
          <a:prstGeom prst="ellipse">
            <a:avLst/>
          </a:prstGeom>
          <a:solidFill>
            <a:srgbClr val="FFD966"/>
          </a:solidFill>
          <a:ln w="9525"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8" name="Google Shape;168;g3ca6554b689_0_7"/>
          <p:cNvSpPr/>
          <p:nvPr/>
        </p:nvSpPr>
        <p:spPr>
          <a:xfrm>
            <a:off x="1381449" y="2975383"/>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9" name="Google Shape;169;g3ca6554b689_0_7"/>
          <p:cNvSpPr/>
          <p:nvPr/>
        </p:nvSpPr>
        <p:spPr>
          <a:xfrm>
            <a:off x="1381449" y="3187626"/>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0" name="Google Shape;170;g3ca6554b689_0_7"/>
          <p:cNvSpPr/>
          <p:nvPr/>
        </p:nvSpPr>
        <p:spPr>
          <a:xfrm>
            <a:off x="1381449" y="3746958"/>
            <a:ext cx="164700" cy="164700"/>
          </a:xfrm>
          <a:prstGeom prst="ellipse">
            <a:avLst/>
          </a:prstGeom>
          <a:solidFill>
            <a:srgbClr val="FFD966"/>
          </a:solidFill>
          <a:ln w="9525"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1" name="Google Shape;171;g3ca6554b689_0_7"/>
          <p:cNvSpPr/>
          <p:nvPr/>
        </p:nvSpPr>
        <p:spPr>
          <a:xfrm>
            <a:off x="1381449" y="4082470"/>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2" name="Google Shape;172;g3ca6554b689_0_7"/>
          <p:cNvSpPr/>
          <p:nvPr/>
        </p:nvSpPr>
        <p:spPr>
          <a:xfrm>
            <a:off x="1381449" y="4410816"/>
            <a:ext cx="164700" cy="164700"/>
          </a:xfrm>
          <a:prstGeom prst="ellipse">
            <a:avLst/>
          </a:prstGeom>
          <a:solidFill>
            <a:srgbClr val="CCCCCC"/>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3" name="Google Shape;173;g3ca6554b689_0_7"/>
          <p:cNvSpPr/>
          <p:nvPr/>
        </p:nvSpPr>
        <p:spPr>
          <a:xfrm>
            <a:off x="1381449" y="4912232"/>
            <a:ext cx="164700" cy="164700"/>
          </a:xfrm>
          <a:prstGeom prst="ellipse">
            <a:avLst/>
          </a:prstGeom>
          <a:solidFill>
            <a:srgbClr val="CCCCCC"/>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4" name="Google Shape;174;g3ca6554b689_0_7"/>
          <p:cNvSpPr/>
          <p:nvPr/>
        </p:nvSpPr>
        <p:spPr>
          <a:xfrm>
            <a:off x="1381449" y="5413626"/>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5" name="Google Shape;175;g3ca6554b689_0_7"/>
          <p:cNvSpPr/>
          <p:nvPr/>
        </p:nvSpPr>
        <p:spPr>
          <a:xfrm>
            <a:off x="1381449" y="5903058"/>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6" name="Google Shape;176;g3ca6554b689_0_7"/>
          <p:cNvSpPr/>
          <p:nvPr/>
        </p:nvSpPr>
        <p:spPr>
          <a:xfrm>
            <a:off x="1381449" y="5614313"/>
            <a:ext cx="164700" cy="164700"/>
          </a:xfrm>
          <a:prstGeom prst="ellipse">
            <a:avLst/>
          </a:prstGeom>
          <a:solidFill>
            <a:srgbClr val="93C47D"/>
          </a:solidFill>
          <a:ln w="9525" cap="flat" cmpd="sng">
            <a:solidFill>
              <a:srgbClr val="93C47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7" name="Google Shape;177;g3ca6554b689_0_7"/>
          <p:cNvSpPr/>
          <p:nvPr/>
        </p:nvSpPr>
        <p:spPr>
          <a:xfrm>
            <a:off x="8721981" y="5718518"/>
            <a:ext cx="274200" cy="274200"/>
          </a:xfrm>
          <a:prstGeom prst="ellipse">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8" name="Google Shape;178;g3ca6554b689_0_7"/>
          <p:cNvSpPr txBox="1"/>
          <p:nvPr/>
        </p:nvSpPr>
        <p:spPr>
          <a:xfrm>
            <a:off x="9048875" y="5655525"/>
            <a:ext cx="290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a:solidFill>
                  <a:srgbClr val="3B4E1F"/>
                </a:solidFill>
                <a:latin typeface="Candara"/>
                <a:ea typeface="Candara"/>
                <a:cs typeface="Candara"/>
                <a:sym typeface="Candara"/>
              </a:rPr>
              <a:t>Reporte anual o meta desde 2026</a:t>
            </a:r>
            <a:endParaRPr b="1">
              <a:latin typeface="Candara"/>
              <a:ea typeface="Candara"/>
              <a:cs typeface="Candara"/>
              <a:sym typeface="Candara"/>
            </a:endParaRPr>
          </a:p>
        </p:txBody>
      </p:sp>
      <p:sp>
        <p:nvSpPr>
          <p:cNvPr id="179" name="Google Shape;179;g3ca6554b689_0_7"/>
          <p:cNvSpPr/>
          <p:nvPr/>
        </p:nvSpPr>
        <p:spPr>
          <a:xfrm>
            <a:off x="7581600" y="2496507"/>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0" name="Google Shape;180;g3ca6554b689_0_7"/>
          <p:cNvSpPr/>
          <p:nvPr/>
        </p:nvSpPr>
        <p:spPr>
          <a:xfrm>
            <a:off x="7581600" y="2697720"/>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1" name="Google Shape;181;g3ca6554b689_0_7"/>
          <p:cNvSpPr/>
          <p:nvPr/>
        </p:nvSpPr>
        <p:spPr>
          <a:xfrm>
            <a:off x="7581600" y="2899176"/>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2" name="Google Shape;182;g3ca6554b689_0_7"/>
          <p:cNvSpPr/>
          <p:nvPr/>
        </p:nvSpPr>
        <p:spPr>
          <a:xfrm>
            <a:off x="7581600" y="3186413"/>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1208"/>
        <p:cNvGrpSpPr/>
        <p:nvPr/>
      </p:nvGrpSpPr>
      <p:grpSpPr>
        <a:xfrm>
          <a:off x="0" y="0"/>
          <a:ext cx="0" cy="0"/>
          <a:chOff x="0" y="0"/>
          <a:chExt cx="0" cy="0"/>
        </a:xfrm>
      </p:grpSpPr>
      <p:sp>
        <p:nvSpPr>
          <p:cNvPr id="1209" name="Google Shape;1209;g39559c950df_2_49"/>
          <p:cNvSpPr txBox="1"/>
          <p:nvPr/>
        </p:nvSpPr>
        <p:spPr>
          <a:xfrm>
            <a:off x="787325" y="316000"/>
            <a:ext cx="47895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200" b="0" i="0" u="none" strike="noStrike" cap="none">
                <a:solidFill>
                  <a:srgbClr val="009200"/>
                </a:solidFill>
                <a:latin typeface="Raleway Black"/>
                <a:ea typeface="Raleway Black"/>
                <a:cs typeface="Raleway Black"/>
                <a:sym typeface="Raleway Black"/>
              </a:rPr>
              <a:t>Metas </a:t>
            </a:r>
            <a:r>
              <a:rPr lang="en-US" sz="2200">
                <a:solidFill>
                  <a:srgbClr val="009200"/>
                </a:solidFill>
                <a:latin typeface="Raleway Black"/>
                <a:ea typeface="Raleway Black"/>
                <a:cs typeface="Raleway Black"/>
                <a:sym typeface="Raleway Black"/>
              </a:rPr>
              <a:t>E</a:t>
            </a:r>
            <a:r>
              <a:rPr lang="en-US" sz="2200" b="0" i="0" u="none" strike="noStrike" cap="none">
                <a:solidFill>
                  <a:srgbClr val="009200"/>
                </a:solidFill>
                <a:latin typeface="Raleway Black"/>
                <a:ea typeface="Raleway Black"/>
                <a:cs typeface="Raleway Black"/>
                <a:sym typeface="Raleway Black"/>
              </a:rPr>
              <a:t>stratégicas </a:t>
            </a:r>
            <a:r>
              <a:rPr lang="en-US" sz="2200" b="0" i="0" u="none" strike="noStrike" cap="none">
                <a:solidFill>
                  <a:srgbClr val="009200"/>
                </a:solidFill>
                <a:latin typeface="Raleway"/>
                <a:ea typeface="Raleway"/>
                <a:cs typeface="Raleway"/>
                <a:sym typeface="Raleway"/>
              </a:rPr>
              <a:t>- SDA</a:t>
            </a:r>
            <a:endParaRPr sz="900" b="0" i="0" u="none" strike="noStrike" cap="none">
              <a:solidFill>
                <a:srgbClr val="000000"/>
              </a:solidFill>
              <a:latin typeface="Arial"/>
              <a:ea typeface="Arial"/>
              <a:cs typeface="Arial"/>
              <a:sym typeface="Arial"/>
            </a:endParaRPr>
          </a:p>
        </p:txBody>
      </p:sp>
      <p:sp>
        <p:nvSpPr>
          <p:cNvPr id="1210" name="Google Shape;1210;g39559c950df_2_49"/>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11" name="Google Shape;1211;g39559c950df_2_49"/>
          <p:cNvSpPr txBox="1"/>
          <p:nvPr/>
        </p:nvSpPr>
        <p:spPr>
          <a:xfrm>
            <a:off x="4051436" y="213486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212" name="Google Shape;1212;g39559c950df_2_49"/>
          <p:cNvSpPr txBox="1"/>
          <p:nvPr/>
        </p:nvSpPr>
        <p:spPr>
          <a:xfrm>
            <a:off x="5943586" y="213486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213" name="Google Shape;1213;g39559c950df_2_49"/>
          <p:cNvSpPr txBox="1"/>
          <p:nvPr/>
        </p:nvSpPr>
        <p:spPr>
          <a:xfrm>
            <a:off x="7859518" y="213486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214" name="Google Shape;1214;g39559c950df_2_49"/>
          <p:cNvSpPr txBox="1"/>
          <p:nvPr/>
        </p:nvSpPr>
        <p:spPr>
          <a:xfrm>
            <a:off x="8837268" y="213486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215" name="Google Shape;1215;g39559c950df_2_49"/>
          <p:cNvSpPr txBox="1"/>
          <p:nvPr/>
        </p:nvSpPr>
        <p:spPr>
          <a:xfrm>
            <a:off x="9815018" y="2134869"/>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216" name="Google Shape;1216;g39559c950df_2_49"/>
          <p:cNvSpPr txBox="1"/>
          <p:nvPr/>
        </p:nvSpPr>
        <p:spPr>
          <a:xfrm>
            <a:off x="4051436" y="28514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1</a:t>
            </a:r>
            <a:r>
              <a:rPr lang="en-US" sz="1600" b="0" i="0" u="none" strike="noStrike" cap="none">
                <a:solidFill>
                  <a:srgbClr val="3B4E1F"/>
                </a:solidFill>
                <a:latin typeface="Candara"/>
                <a:ea typeface="Candara"/>
                <a:cs typeface="Candara"/>
                <a:sym typeface="Candara"/>
              </a:rPr>
              <a:t>53</a:t>
            </a:r>
            <a:endParaRPr sz="1400" b="0" i="0" u="none" strike="noStrike" cap="none">
              <a:solidFill>
                <a:srgbClr val="000000"/>
              </a:solidFill>
              <a:latin typeface="Candara"/>
              <a:ea typeface="Candara"/>
              <a:cs typeface="Candara"/>
              <a:sym typeface="Candara"/>
            </a:endParaRPr>
          </a:p>
        </p:txBody>
      </p:sp>
      <p:sp>
        <p:nvSpPr>
          <p:cNvPr id="1217" name="Google Shape;1217;g39559c950df_2_49"/>
          <p:cNvSpPr txBox="1"/>
          <p:nvPr/>
        </p:nvSpPr>
        <p:spPr>
          <a:xfrm>
            <a:off x="5943586" y="28514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2.562</a:t>
            </a:r>
            <a:endParaRPr sz="1400" b="0" i="0" u="none" strike="noStrike" cap="none">
              <a:solidFill>
                <a:srgbClr val="000000"/>
              </a:solidFill>
              <a:latin typeface="Candara"/>
              <a:ea typeface="Candara"/>
              <a:cs typeface="Candara"/>
              <a:sym typeface="Candara"/>
            </a:endParaRPr>
          </a:p>
        </p:txBody>
      </p:sp>
      <p:sp>
        <p:nvSpPr>
          <p:cNvPr id="1218" name="Google Shape;1218;g39559c950df_2_49"/>
          <p:cNvSpPr txBox="1"/>
          <p:nvPr/>
        </p:nvSpPr>
        <p:spPr>
          <a:xfrm>
            <a:off x="7859518" y="2851408"/>
            <a:ext cx="8766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  </a:t>
            </a:r>
            <a:r>
              <a:rPr lang="en-US" sz="1600">
                <a:solidFill>
                  <a:srgbClr val="3B4E1F"/>
                </a:solidFill>
                <a:latin typeface="Candara"/>
                <a:ea typeface="Candara"/>
                <a:cs typeface="Candara"/>
                <a:sym typeface="Candara"/>
              </a:rPr>
              <a:t>2.239</a:t>
            </a:r>
            <a:endParaRPr sz="1400" b="0" i="0" u="none" strike="noStrike" cap="none">
              <a:solidFill>
                <a:srgbClr val="000000"/>
              </a:solidFill>
              <a:latin typeface="Candara"/>
              <a:ea typeface="Candara"/>
              <a:cs typeface="Candara"/>
              <a:sym typeface="Candara"/>
            </a:endParaRPr>
          </a:p>
        </p:txBody>
      </p:sp>
      <p:sp>
        <p:nvSpPr>
          <p:cNvPr id="1219" name="Google Shape;1219;g39559c950df_2_49"/>
          <p:cNvSpPr txBox="1"/>
          <p:nvPr/>
        </p:nvSpPr>
        <p:spPr>
          <a:xfrm>
            <a:off x="8837268" y="28514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3.389</a:t>
            </a:r>
            <a:endParaRPr sz="1400" b="0" i="0" u="none" strike="noStrike" cap="none">
              <a:solidFill>
                <a:srgbClr val="FF0000"/>
              </a:solidFill>
              <a:latin typeface="Candara"/>
              <a:ea typeface="Candara"/>
              <a:cs typeface="Candara"/>
              <a:sym typeface="Candara"/>
            </a:endParaRPr>
          </a:p>
        </p:txBody>
      </p:sp>
      <p:sp>
        <p:nvSpPr>
          <p:cNvPr id="1220" name="Google Shape;1220;g39559c950df_2_49"/>
          <p:cNvSpPr txBox="1"/>
          <p:nvPr/>
        </p:nvSpPr>
        <p:spPr>
          <a:xfrm>
            <a:off x="9815018" y="285140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8.613</a:t>
            </a:r>
            <a:endParaRPr sz="1400" b="0" i="0" u="none" strike="noStrike" cap="none">
              <a:solidFill>
                <a:srgbClr val="000000"/>
              </a:solidFill>
              <a:latin typeface="Candara"/>
              <a:ea typeface="Candara"/>
              <a:cs typeface="Candara"/>
              <a:sym typeface="Candara"/>
            </a:endParaRPr>
          </a:p>
        </p:txBody>
      </p:sp>
      <p:sp>
        <p:nvSpPr>
          <p:cNvPr id="1221" name="Google Shape;1221;g39559c950df_2_49"/>
          <p:cNvSpPr txBox="1"/>
          <p:nvPr/>
        </p:nvSpPr>
        <p:spPr>
          <a:xfrm>
            <a:off x="400750" y="2697508"/>
            <a:ext cx="34314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800"/>
              <a:buFont typeface="Arial"/>
              <a:buNone/>
            </a:pPr>
            <a:r>
              <a:rPr lang="en-US" sz="1200">
                <a:solidFill>
                  <a:srgbClr val="3B4E1F"/>
                </a:solidFill>
                <a:latin typeface="Candara"/>
                <a:ea typeface="Candara"/>
                <a:cs typeface="Candara"/>
                <a:sym typeface="Candara"/>
              </a:rPr>
              <a:t>Número de expedientes del cuatrienio con impulso procesal (78% de los procesos sancionatorios del cuatrienio)</a:t>
            </a:r>
            <a:endParaRPr sz="1200" b="0" i="0" u="none" strike="noStrike" cap="none">
              <a:solidFill>
                <a:srgbClr val="3B4E1F"/>
              </a:solidFill>
              <a:latin typeface="Candara"/>
              <a:ea typeface="Candara"/>
              <a:cs typeface="Candara"/>
              <a:sym typeface="Candara"/>
            </a:endParaRPr>
          </a:p>
        </p:txBody>
      </p:sp>
      <p:sp>
        <p:nvSpPr>
          <p:cNvPr id="1222" name="Google Shape;1222;g39559c950df_2_49"/>
          <p:cNvSpPr txBox="1"/>
          <p:nvPr/>
        </p:nvSpPr>
        <p:spPr>
          <a:xfrm>
            <a:off x="5007561" y="2134869"/>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223" name="Google Shape;1223;g39559c950df_2_49"/>
          <p:cNvSpPr txBox="1"/>
          <p:nvPr/>
        </p:nvSpPr>
        <p:spPr>
          <a:xfrm>
            <a:off x="5007561" y="28514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1.153</a:t>
            </a:r>
            <a:endParaRPr sz="1400" b="1" i="0" u="none" strike="noStrike" cap="none">
              <a:solidFill>
                <a:srgbClr val="000000"/>
              </a:solidFill>
              <a:latin typeface="Candara"/>
              <a:ea typeface="Candara"/>
              <a:cs typeface="Candara"/>
              <a:sym typeface="Candara"/>
            </a:endParaRPr>
          </a:p>
        </p:txBody>
      </p:sp>
      <p:sp>
        <p:nvSpPr>
          <p:cNvPr id="1224" name="Google Shape;1224;g39559c950df_2_49"/>
          <p:cNvSpPr txBox="1"/>
          <p:nvPr/>
        </p:nvSpPr>
        <p:spPr>
          <a:xfrm>
            <a:off x="6912561" y="2134869"/>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225" name="Google Shape;1225;g39559c950df_2_49"/>
          <p:cNvSpPr txBox="1"/>
          <p:nvPr/>
        </p:nvSpPr>
        <p:spPr>
          <a:xfrm>
            <a:off x="6912561" y="2851408"/>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1.832</a:t>
            </a:r>
            <a:endParaRPr sz="1400" b="1" i="0" u="none" strike="noStrike" cap="none">
              <a:solidFill>
                <a:srgbClr val="000000"/>
              </a:solidFill>
              <a:latin typeface="Candara"/>
              <a:ea typeface="Candara"/>
              <a:cs typeface="Candara"/>
              <a:sym typeface="Candara"/>
            </a:endParaRPr>
          </a:p>
        </p:txBody>
      </p:sp>
      <p:sp>
        <p:nvSpPr>
          <p:cNvPr id="1226" name="Google Shape;1226;g39559c950df_2_49"/>
          <p:cNvSpPr txBox="1"/>
          <p:nvPr/>
        </p:nvSpPr>
        <p:spPr>
          <a:xfrm>
            <a:off x="11209161" y="2134867"/>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227" name="Google Shape;1227;g39559c950df_2_49"/>
          <p:cNvSpPr txBox="1"/>
          <p:nvPr/>
        </p:nvSpPr>
        <p:spPr>
          <a:xfrm>
            <a:off x="11209161" y="28514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2.985</a:t>
            </a:r>
            <a:endParaRPr sz="1400" b="1" i="0" u="none" strike="noStrike" cap="none">
              <a:solidFill>
                <a:srgbClr val="000000"/>
              </a:solidFill>
              <a:latin typeface="Candara"/>
              <a:ea typeface="Candara"/>
              <a:cs typeface="Candara"/>
              <a:sym typeface="Candara"/>
            </a:endParaRPr>
          </a:p>
        </p:txBody>
      </p:sp>
      <p:grpSp>
        <p:nvGrpSpPr>
          <p:cNvPr id="1228" name="Google Shape;1228;g39559c950df_2_49"/>
          <p:cNvGrpSpPr/>
          <p:nvPr/>
        </p:nvGrpSpPr>
        <p:grpSpPr>
          <a:xfrm>
            <a:off x="7946477" y="49209"/>
            <a:ext cx="4146900" cy="651006"/>
            <a:chOff x="7542700" y="339100"/>
            <a:chExt cx="4146900" cy="651006"/>
          </a:xfrm>
        </p:grpSpPr>
        <p:grpSp>
          <p:nvGrpSpPr>
            <p:cNvPr id="1229" name="Google Shape;1229;g39559c950df_2_49"/>
            <p:cNvGrpSpPr/>
            <p:nvPr/>
          </p:nvGrpSpPr>
          <p:grpSpPr>
            <a:xfrm>
              <a:off x="7542700" y="339100"/>
              <a:ext cx="4146900" cy="651006"/>
              <a:chOff x="7542700" y="339100"/>
              <a:chExt cx="4146900" cy="651006"/>
            </a:xfrm>
          </p:grpSpPr>
          <p:sp>
            <p:nvSpPr>
              <p:cNvPr id="1230" name="Google Shape;1230;g39559c950df_2_49"/>
              <p:cNvSpPr/>
              <p:nvPr/>
            </p:nvSpPr>
            <p:spPr>
              <a:xfrm rot="5400000">
                <a:off x="9420700" y="-1438375"/>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231" name="Google Shape;1231;g39559c950df_2_49"/>
              <p:cNvSpPr txBox="1"/>
              <p:nvPr/>
            </p:nvSpPr>
            <p:spPr>
              <a:xfrm>
                <a:off x="7830550" y="339100"/>
                <a:ext cx="35712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Autoridad ambiental</a:t>
                </a:r>
                <a:endParaRPr sz="2000" b="1" i="0" u="none" strike="noStrike" cap="none">
                  <a:solidFill>
                    <a:schemeClr val="dk1"/>
                  </a:solidFill>
                  <a:latin typeface="Raleway"/>
                  <a:ea typeface="Raleway"/>
                  <a:cs typeface="Raleway"/>
                  <a:sym typeface="Raleway"/>
                </a:endParaRPr>
              </a:p>
            </p:txBody>
          </p:sp>
          <p:sp>
            <p:nvSpPr>
              <p:cNvPr id="1232" name="Google Shape;1232;g39559c950df_2_49"/>
              <p:cNvSpPr/>
              <p:nvPr/>
            </p:nvSpPr>
            <p:spPr>
              <a:xfrm>
                <a:off x="10756124" y="339106"/>
                <a:ext cx="636300" cy="651000"/>
              </a:xfrm>
              <a:prstGeom prst="ellipse">
                <a:avLst/>
              </a:prstGeom>
              <a:solidFill>
                <a:srgbClr val="D9D9D9"/>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grpSp>
        <p:pic>
          <p:nvPicPr>
            <p:cNvPr id="1233" name="Google Shape;1233;g39559c950df_2_49"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
        <p:nvSpPr>
          <p:cNvPr id="1234" name="Google Shape;1234;g39559c950df_2_49"/>
          <p:cNvSpPr/>
          <p:nvPr/>
        </p:nvSpPr>
        <p:spPr>
          <a:xfrm rot="5400000">
            <a:off x="6243250" y="-1302012"/>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235" name="Google Shape;1235;g39559c950df_2_49"/>
          <p:cNvSpPr txBox="1"/>
          <p:nvPr/>
        </p:nvSpPr>
        <p:spPr>
          <a:xfrm>
            <a:off x="4556020" y="483874"/>
            <a:ext cx="3935400" cy="4770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1500" b="1">
                <a:solidFill>
                  <a:schemeClr val="dk1"/>
                </a:solidFill>
                <a:latin typeface="Raleway"/>
                <a:ea typeface="Raleway"/>
                <a:cs typeface="Raleway"/>
                <a:sym typeface="Raleway"/>
              </a:rPr>
              <a:t>Dirección de Procesos Sancionatorios</a:t>
            </a:r>
            <a:endParaRPr sz="1500" b="1" i="0" u="none" strike="noStrike" cap="none">
              <a:solidFill>
                <a:schemeClr val="dk1"/>
              </a:solidFill>
              <a:latin typeface="Raleway"/>
              <a:ea typeface="Raleway"/>
              <a:cs typeface="Raleway"/>
              <a:sym typeface="Raleway"/>
            </a:endParaRPr>
          </a:p>
        </p:txBody>
      </p:sp>
      <p:sp>
        <p:nvSpPr>
          <p:cNvPr id="1236" name="Google Shape;1236;g39559c950df_2_49"/>
          <p:cNvSpPr txBox="1"/>
          <p:nvPr/>
        </p:nvSpPr>
        <p:spPr>
          <a:xfrm>
            <a:off x="4" y="1496550"/>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237" name="Google Shape;1237;g39559c950df_2_49"/>
          <p:cNvSpPr txBox="1"/>
          <p:nvPr/>
        </p:nvSpPr>
        <p:spPr>
          <a:xfrm>
            <a:off x="4096850" y="1565318"/>
            <a:ext cx="77382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b="1">
                <a:solidFill>
                  <a:srgbClr val="3B4E1F"/>
                </a:solidFill>
                <a:latin typeface="Candara"/>
                <a:ea typeface="Candara"/>
                <a:cs typeface="Candara"/>
                <a:sym typeface="Candara"/>
              </a:rPr>
              <a:t>Impulsar el 93% de los expedientes sancionatorios iniciados durante el cuatrienio (2024-2027</a:t>
            </a:r>
            <a:r>
              <a:rPr lang="en-US">
                <a:solidFill>
                  <a:schemeClr val="dk1"/>
                </a:solidFill>
              </a:rPr>
              <a:t>)</a:t>
            </a:r>
            <a:endParaRPr>
              <a:solidFill>
                <a:schemeClr val="dk1"/>
              </a:solidFill>
            </a:endParaRPr>
          </a:p>
        </p:txBody>
      </p:sp>
      <p:sp>
        <p:nvSpPr>
          <p:cNvPr id="1238" name="Google Shape;1238;g39559c950df_2_49"/>
          <p:cNvSpPr txBox="1"/>
          <p:nvPr/>
        </p:nvSpPr>
        <p:spPr>
          <a:xfrm>
            <a:off x="149775" y="6202429"/>
            <a:ext cx="11943600" cy="369300"/>
          </a:xfrm>
          <a:prstGeom prst="rect">
            <a:avLst/>
          </a:prstGeom>
          <a:solidFill>
            <a:srgbClr val="FFE599"/>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200" b="1">
                <a:solidFill>
                  <a:srgbClr val="783F04"/>
                </a:solidFill>
                <a:latin typeface="Candara"/>
                <a:ea typeface="Candara"/>
                <a:cs typeface="Candara"/>
                <a:sym typeface="Candara"/>
              </a:rPr>
              <a:t>Alerta: </a:t>
            </a:r>
            <a:r>
              <a:rPr lang="en-US" sz="1200">
                <a:solidFill>
                  <a:srgbClr val="783F04"/>
                </a:solidFill>
                <a:latin typeface="Candara"/>
                <a:ea typeface="Candara"/>
                <a:cs typeface="Candara"/>
                <a:sym typeface="Candara"/>
              </a:rPr>
              <a:t>Existe un rezago de 730 expedientes con impulso procesal, los cuales deben ser incorporados en la programación de metas para la vigencia 2026.</a:t>
            </a:r>
            <a:endParaRPr sz="1200">
              <a:solidFill>
                <a:srgbClr val="783F04"/>
              </a:solidFill>
              <a:latin typeface="Candara"/>
              <a:ea typeface="Candara"/>
              <a:cs typeface="Candara"/>
              <a:sym typeface="Candara"/>
            </a:endParaRPr>
          </a:p>
        </p:txBody>
      </p:sp>
      <p:sp>
        <p:nvSpPr>
          <p:cNvPr id="1239" name="Google Shape;1239;g39559c950df_2_49"/>
          <p:cNvSpPr txBox="1"/>
          <p:nvPr/>
        </p:nvSpPr>
        <p:spPr>
          <a:xfrm>
            <a:off x="-9" y="1975047"/>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240" name="Google Shape;1240;g39559c950df_2_49"/>
          <p:cNvSpPr txBox="1"/>
          <p:nvPr/>
        </p:nvSpPr>
        <p:spPr>
          <a:xfrm>
            <a:off x="400750" y="3597800"/>
            <a:ext cx="34314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expedientes del cuatrienio con decisión de fondo (15% de los procesos sancionatorios del cuatrienio)</a:t>
            </a:r>
            <a:endParaRPr sz="1200" b="0" i="0" u="none" strike="noStrike" cap="none">
              <a:solidFill>
                <a:srgbClr val="000000"/>
              </a:solidFill>
              <a:latin typeface="Candara"/>
              <a:ea typeface="Candara"/>
              <a:cs typeface="Candara"/>
              <a:sym typeface="Candara"/>
            </a:endParaRPr>
          </a:p>
        </p:txBody>
      </p:sp>
      <p:sp>
        <p:nvSpPr>
          <p:cNvPr id="1241" name="Google Shape;1241;g39559c950df_2_49"/>
          <p:cNvSpPr txBox="1"/>
          <p:nvPr/>
        </p:nvSpPr>
        <p:spPr>
          <a:xfrm>
            <a:off x="4059248" y="37517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242" name="Google Shape;1242;g39559c950df_2_49"/>
          <p:cNvSpPr txBox="1"/>
          <p:nvPr/>
        </p:nvSpPr>
        <p:spPr>
          <a:xfrm>
            <a:off x="7867330" y="37517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sz="1400" b="0" i="0" u="none" strike="noStrike" cap="none">
              <a:solidFill>
                <a:srgbClr val="000000"/>
              </a:solidFill>
              <a:latin typeface="Candara"/>
              <a:ea typeface="Candara"/>
              <a:cs typeface="Candara"/>
              <a:sym typeface="Candara"/>
            </a:endParaRPr>
          </a:p>
        </p:txBody>
      </p:sp>
      <p:sp>
        <p:nvSpPr>
          <p:cNvPr id="1243" name="Google Shape;1243;g39559c950df_2_49"/>
          <p:cNvSpPr txBox="1"/>
          <p:nvPr/>
        </p:nvSpPr>
        <p:spPr>
          <a:xfrm>
            <a:off x="8845080" y="37517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sz="1400" b="0" i="0" u="none" strike="noStrike" cap="none">
              <a:solidFill>
                <a:srgbClr val="000000"/>
              </a:solidFill>
              <a:latin typeface="Candara"/>
              <a:ea typeface="Candara"/>
              <a:cs typeface="Candara"/>
              <a:sym typeface="Candara"/>
            </a:endParaRPr>
          </a:p>
        </p:txBody>
      </p:sp>
      <p:sp>
        <p:nvSpPr>
          <p:cNvPr id="1244" name="Google Shape;1244;g39559c950df_2_49"/>
          <p:cNvSpPr txBox="1"/>
          <p:nvPr/>
        </p:nvSpPr>
        <p:spPr>
          <a:xfrm>
            <a:off x="9822830" y="3767150"/>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448</a:t>
            </a:r>
            <a:endParaRPr sz="1400" b="0" i="0" u="none" strike="noStrike" cap="none">
              <a:solidFill>
                <a:srgbClr val="000000"/>
              </a:solidFill>
              <a:latin typeface="Candara"/>
              <a:ea typeface="Candara"/>
              <a:cs typeface="Candara"/>
              <a:sym typeface="Candara"/>
            </a:endParaRPr>
          </a:p>
        </p:txBody>
      </p:sp>
      <p:sp>
        <p:nvSpPr>
          <p:cNvPr id="1245" name="Google Shape;1245;g39559c950df_2_49"/>
          <p:cNvSpPr txBox="1"/>
          <p:nvPr/>
        </p:nvSpPr>
        <p:spPr>
          <a:xfrm>
            <a:off x="5015373" y="375170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246" name="Google Shape;1246;g39559c950df_2_49"/>
          <p:cNvSpPr txBox="1"/>
          <p:nvPr/>
        </p:nvSpPr>
        <p:spPr>
          <a:xfrm>
            <a:off x="11216973" y="375170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600" b="1" i="0" u="none" strike="noStrike" cap="none">
              <a:solidFill>
                <a:srgbClr val="3B4E1F"/>
              </a:solidFill>
              <a:latin typeface="Candara"/>
              <a:ea typeface="Candara"/>
              <a:cs typeface="Candara"/>
              <a:sym typeface="Candara"/>
            </a:endParaRPr>
          </a:p>
        </p:txBody>
      </p:sp>
      <p:sp>
        <p:nvSpPr>
          <p:cNvPr id="1247" name="Google Shape;1247;g39559c950df_2_49"/>
          <p:cNvSpPr txBox="1"/>
          <p:nvPr/>
        </p:nvSpPr>
        <p:spPr>
          <a:xfrm>
            <a:off x="5999890" y="375170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248" name="Google Shape;1248;g39559c950df_2_49"/>
          <p:cNvSpPr txBox="1"/>
          <p:nvPr/>
        </p:nvSpPr>
        <p:spPr>
          <a:xfrm>
            <a:off x="6956015" y="3751700"/>
            <a:ext cx="8766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249" name="Google Shape;1249;g39559c950df_2_49"/>
          <p:cNvSpPr txBox="1"/>
          <p:nvPr/>
        </p:nvSpPr>
        <p:spPr>
          <a:xfrm>
            <a:off x="5661375" y="7915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sp>
        <p:nvSpPr>
          <p:cNvPr id="1254" name="Google Shape;1254;g395736b3648_2_367"/>
          <p:cNvSpPr/>
          <p:nvPr/>
        </p:nvSpPr>
        <p:spPr>
          <a:xfrm>
            <a:off x="199800" y="3440750"/>
            <a:ext cx="117924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55" name="Google Shape;1255;g395736b3648_2_367"/>
          <p:cNvSpPr/>
          <p:nvPr/>
        </p:nvSpPr>
        <p:spPr>
          <a:xfrm>
            <a:off x="199800" y="4287700"/>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56" name="Google Shape;1256;g395736b3648_2_367"/>
          <p:cNvSpPr txBox="1"/>
          <p:nvPr/>
        </p:nvSpPr>
        <p:spPr>
          <a:xfrm>
            <a:off x="4083599" y="2824795"/>
            <a:ext cx="8574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257" name="Google Shape;1257;g395736b3648_2_367"/>
          <p:cNvSpPr txBox="1"/>
          <p:nvPr/>
        </p:nvSpPr>
        <p:spPr>
          <a:xfrm>
            <a:off x="5934306" y="2824795"/>
            <a:ext cx="8574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258" name="Google Shape;1258;g395736b3648_2_367"/>
          <p:cNvSpPr txBox="1"/>
          <p:nvPr/>
        </p:nvSpPr>
        <p:spPr>
          <a:xfrm>
            <a:off x="7808274" y="2824795"/>
            <a:ext cx="8574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259" name="Google Shape;1259;g395736b3648_2_367"/>
          <p:cNvSpPr txBox="1"/>
          <p:nvPr/>
        </p:nvSpPr>
        <p:spPr>
          <a:xfrm>
            <a:off x="8764609" y="2824795"/>
            <a:ext cx="8574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260" name="Google Shape;1260;g395736b3648_2_367"/>
          <p:cNvSpPr txBox="1"/>
          <p:nvPr/>
        </p:nvSpPr>
        <p:spPr>
          <a:xfrm>
            <a:off x="9720943" y="2824795"/>
            <a:ext cx="12648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261" name="Google Shape;1261;g395736b3648_2_367"/>
          <p:cNvSpPr txBox="1"/>
          <p:nvPr/>
        </p:nvSpPr>
        <p:spPr>
          <a:xfrm>
            <a:off x="4083599" y="3541335"/>
            <a:ext cx="8574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1</a:t>
            </a:r>
            <a:r>
              <a:rPr lang="en-US" sz="1600" b="0" i="0" u="none" strike="noStrike" cap="none">
                <a:solidFill>
                  <a:srgbClr val="3B4E1F"/>
                </a:solidFill>
                <a:latin typeface="Candara"/>
                <a:ea typeface="Candara"/>
                <a:cs typeface="Candara"/>
                <a:sym typeface="Candara"/>
              </a:rPr>
              <a:t>53</a:t>
            </a:r>
            <a:endParaRPr sz="1400" b="0" i="0" u="none" strike="noStrike" cap="none">
              <a:solidFill>
                <a:srgbClr val="000000"/>
              </a:solidFill>
              <a:latin typeface="Candara"/>
              <a:ea typeface="Candara"/>
              <a:cs typeface="Candara"/>
              <a:sym typeface="Candara"/>
            </a:endParaRPr>
          </a:p>
        </p:txBody>
      </p:sp>
      <p:sp>
        <p:nvSpPr>
          <p:cNvPr id="1262" name="Google Shape;1262;g395736b3648_2_367"/>
          <p:cNvSpPr txBox="1"/>
          <p:nvPr/>
        </p:nvSpPr>
        <p:spPr>
          <a:xfrm>
            <a:off x="5934306" y="3541335"/>
            <a:ext cx="8574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1.832</a:t>
            </a:r>
            <a:endParaRPr sz="1400" b="0" i="0" u="none" strike="noStrike" cap="none">
              <a:solidFill>
                <a:srgbClr val="000000"/>
              </a:solidFill>
              <a:latin typeface="Candara"/>
              <a:ea typeface="Candara"/>
              <a:cs typeface="Candara"/>
              <a:sym typeface="Candara"/>
            </a:endParaRPr>
          </a:p>
        </p:txBody>
      </p:sp>
      <p:sp>
        <p:nvSpPr>
          <p:cNvPr id="1263" name="Google Shape;1263;g395736b3648_2_367"/>
          <p:cNvSpPr txBox="1"/>
          <p:nvPr/>
        </p:nvSpPr>
        <p:spPr>
          <a:xfrm>
            <a:off x="7808274" y="3541335"/>
            <a:ext cx="8574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  </a:t>
            </a:r>
            <a:r>
              <a:rPr lang="en-US" sz="1600">
                <a:solidFill>
                  <a:srgbClr val="3B4E1F"/>
                </a:solidFill>
                <a:latin typeface="Candara"/>
                <a:ea typeface="Candara"/>
                <a:cs typeface="Candara"/>
                <a:sym typeface="Candara"/>
              </a:rPr>
              <a:t>1.147</a:t>
            </a:r>
            <a:endParaRPr sz="1400" b="0" i="0" u="none" strike="noStrike" cap="none">
              <a:solidFill>
                <a:srgbClr val="000000"/>
              </a:solidFill>
              <a:latin typeface="Candara"/>
              <a:ea typeface="Candara"/>
              <a:cs typeface="Candara"/>
              <a:sym typeface="Candara"/>
            </a:endParaRPr>
          </a:p>
        </p:txBody>
      </p:sp>
      <p:sp>
        <p:nvSpPr>
          <p:cNvPr id="1264" name="Google Shape;1264;g395736b3648_2_367"/>
          <p:cNvSpPr txBox="1"/>
          <p:nvPr/>
        </p:nvSpPr>
        <p:spPr>
          <a:xfrm>
            <a:off x="8764609" y="3541335"/>
            <a:ext cx="8574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1.000</a:t>
            </a:r>
            <a:endParaRPr sz="1400" b="0" i="0" u="none" strike="noStrike" cap="none">
              <a:solidFill>
                <a:schemeClr val="dk1"/>
              </a:solidFill>
              <a:latin typeface="Candara"/>
              <a:ea typeface="Candara"/>
              <a:cs typeface="Candara"/>
              <a:sym typeface="Candara"/>
            </a:endParaRPr>
          </a:p>
        </p:txBody>
      </p:sp>
      <p:sp>
        <p:nvSpPr>
          <p:cNvPr id="1265" name="Google Shape;1265;g395736b3648_2_367"/>
          <p:cNvSpPr txBox="1"/>
          <p:nvPr/>
        </p:nvSpPr>
        <p:spPr>
          <a:xfrm>
            <a:off x="9720943" y="3541335"/>
            <a:ext cx="12648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5.132</a:t>
            </a:r>
            <a:endParaRPr sz="1400" b="0" i="0" u="none" strike="noStrike" cap="none">
              <a:solidFill>
                <a:srgbClr val="000000"/>
              </a:solidFill>
              <a:latin typeface="Candara"/>
              <a:ea typeface="Candara"/>
              <a:cs typeface="Candara"/>
              <a:sym typeface="Candara"/>
            </a:endParaRPr>
          </a:p>
        </p:txBody>
      </p:sp>
      <p:sp>
        <p:nvSpPr>
          <p:cNvPr id="1266" name="Google Shape;1266;g395736b3648_2_367"/>
          <p:cNvSpPr txBox="1"/>
          <p:nvPr/>
        </p:nvSpPr>
        <p:spPr>
          <a:xfrm>
            <a:off x="512873" y="3387434"/>
            <a:ext cx="33561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800"/>
              <a:buFont typeface="Arial"/>
              <a:buNone/>
            </a:pPr>
            <a:r>
              <a:rPr lang="en-US" sz="1200">
                <a:solidFill>
                  <a:schemeClr val="dk1"/>
                </a:solidFill>
                <a:latin typeface="Candara"/>
                <a:ea typeface="Candara"/>
                <a:cs typeface="Candara"/>
                <a:sym typeface="Candara"/>
              </a:rPr>
              <a:t>Número de expedientes del cuatrienio con impulso procesal en los procesos sancionatorios del cuatrienio (trimestral)</a:t>
            </a:r>
            <a:endParaRPr sz="1200" b="0" i="0" u="none" strike="noStrike" cap="none">
              <a:solidFill>
                <a:schemeClr val="dk1"/>
              </a:solidFill>
              <a:latin typeface="Candara"/>
              <a:ea typeface="Candara"/>
              <a:cs typeface="Candara"/>
              <a:sym typeface="Candara"/>
            </a:endParaRPr>
          </a:p>
        </p:txBody>
      </p:sp>
      <p:sp>
        <p:nvSpPr>
          <p:cNvPr id="1267" name="Google Shape;1267;g395736b3648_2_367"/>
          <p:cNvSpPr txBox="1"/>
          <p:nvPr/>
        </p:nvSpPr>
        <p:spPr>
          <a:xfrm>
            <a:off x="5018783" y="2824795"/>
            <a:ext cx="8574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268" name="Google Shape;1268;g395736b3648_2_367"/>
          <p:cNvSpPr txBox="1"/>
          <p:nvPr/>
        </p:nvSpPr>
        <p:spPr>
          <a:xfrm>
            <a:off x="5018783" y="3541335"/>
            <a:ext cx="8574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1.153</a:t>
            </a:r>
            <a:endParaRPr sz="1400" b="1" i="0" u="none" strike="noStrike" cap="none">
              <a:solidFill>
                <a:srgbClr val="000000"/>
              </a:solidFill>
              <a:latin typeface="Candara"/>
              <a:ea typeface="Candara"/>
              <a:cs typeface="Candara"/>
              <a:sym typeface="Candara"/>
            </a:endParaRPr>
          </a:p>
        </p:txBody>
      </p:sp>
      <p:sp>
        <p:nvSpPr>
          <p:cNvPr id="1269" name="Google Shape;1269;g395736b3648_2_367"/>
          <p:cNvSpPr txBox="1"/>
          <p:nvPr/>
        </p:nvSpPr>
        <p:spPr>
          <a:xfrm>
            <a:off x="6882058" y="2824795"/>
            <a:ext cx="8574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270" name="Google Shape;1270;g395736b3648_2_367"/>
          <p:cNvSpPr txBox="1"/>
          <p:nvPr/>
        </p:nvSpPr>
        <p:spPr>
          <a:xfrm>
            <a:off x="11084551" y="2824793"/>
            <a:ext cx="8574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271" name="Google Shape;1271;g395736b3648_2_367"/>
          <p:cNvSpPr txBox="1"/>
          <p:nvPr/>
        </p:nvSpPr>
        <p:spPr>
          <a:xfrm>
            <a:off x="11084551" y="3541335"/>
            <a:ext cx="8574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2.985</a:t>
            </a:r>
            <a:endParaRPr sz="1400" b="1" i="0" u="none" strike="noStrike" cap="none">
              <a:solidFill>
                <a:srgbClr val="000000"/>
              </a:solidFill>
              <a:latin typeface="Candara"/>
              <a:ea typeface="Candara"/>
              <a:cs typeface="Candara"/>
              <a:sym typeface="Candara"/>
            </a:endParaRPr>
          </a:p>
        </p:txBody>
      </p:sp>
      <p:sp>
        <p:nvSpPr>
          <p:cNvPr id="1272" name="Google Shape;1272;g395736b3648_2_367"/>
          <p:cNvSpPr txBox="1"/>
          <p:nvPr/>
        </p:nvSpPr>
        <p:spPr>
          <a:xfrm>
            <a:off x="508826" y="1201550"/>
            <a:ext cx="88980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800" b="1">
                <a:solidFill>
                  <a:srgbClr val="009200"/>
                </a:solidFill>
                <a:latin typeface="Raleway"/>
                <a:ea typeface="Raleway"/>
                <a:cs typeface="Raleway"/>
                <a:sym typeface="Raleway"/>
              </a:rPr>
              <a:t>Impulsar o resolver 5.580 de los expedientes sancionatorios iniciados durante el cuatrienio (2024-2027</a:t>
            </a:r>
            <a:r>
              <a:rPr lang="en-US" sz="1800">
                <a:solidFill>
                  <a:srgbClr val="009200"/>
                </a:solidFill>
                <a:latin typeface="Raleway"/>
                <a:ea typeface="Raleway"/>
                <a:cs typeface="Raleway"/>
                <a:sym typeface="Raleway"/>
              </a:rPr>
              <a:t>)</a:t>
            </a:r>
            <a:endParaRPr sz="1800">
              <a:solidFill>
                <a:srgbClr val="009200"/>
              </a:solidFill>
              <a:latin typeface="Raleway"/>
              <a:ea typeface="Raleway"/>
              <a:cs typeface="Raleway"/>
              <a:sym typeface="Raleway"/>
            </a:endParaRPr>
          </a:p>
        </p:txBody>
      </p:sp>
      <p:sp>
        <p:nvSpPr>
          <p:cNvPr id="1273" name="Google Shape;1273;g395736b3648_2_367"/>
          <p:cNvSpPr txBox="1"/>
          <p:nvPr/>
        </p:nvSpPr>
        <p:spPr>
          <a:xfrm>
            <a:off x="120892" y="2664973"/>
            <a:ext cx="36255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274" name="Google Shape;1274;g395736b3648_2_367"/>
          <p:cNvSpPr txBox="1"/>
          <p:nvPr/>
        </p:nvSpPr>
        <p:spPr>
          <a:xfrm>
            <a:off x="512873" y="4287727"/>
            <a:ext cx="33561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expedientes del cuatrienio con decisión de fondo en los procesos sancionatorios iniciados en las vigencias 2024 -2025  (trimestral)</a:t>
            </a:r>
            <a:endParaRPr sz="1200" b="0" i="0" u="none" strike="noStrike" cap="none">
              <a:solidFill>
                <a:schemeClr val="dk1"/>
              </a:solidFill>
              <a:latin typeface="Candara"/>
              <a:ea typeface="Candara"/>
              <a:cs typeface="Candara"/>
              <a:sym typeface="Candara"/>
            </a:endParaRPr>
          </a:p>
        </p:txBody>
      </p:sp>
      <p:sp>
        <p:nvSpPr>
          <p:cNvPr id="1275" name="Google Shape;1275;g395736b3648_2_367"/>
          <p:cNvSpPr txBox="1"/>
          <p:nvPr/>
        </p:nvSpPr>
        <p:spPr>
          <a:xfrm>
            <a:off x="4091240" y="4441627"/>
            <a:ext cx="857400" cy="431100"/>
          </a:xfrm>
          <a:prstGeom prst="rect">
            <a:avLst/>
          </a:prstGeom>
          <a:solidFill>
            <a:schemeClr val="lt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276" name="Google Shape;1276;g395736b3648_2_367"/>
          <p:cNvSpPr txBox="1"/>
          <p:nvPr/>
        </p:nvSpPr>
        <p:spPr>
          <a:xfrm>
            <a:off x="7815915" y="4441627"/>
            <a:ext cx="8574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sz="1400" b="0" i="0" u="none" strike="noStrike" cap="none">
              <a:solidFill>
                <a:srgbClr val="000000"/>
              </a:solidFill>
              <a:latin typeface="Candara"/>
              <a:ea typeface="Candara"/>
              <a:cs typeface="Candara"/>
              <a:sym typeface="Candara"/>
            </a:endParaRPr>
          </a:p>
        </p:txBody>
      </p:sp>
      <p:sp>
        <p:nvSpPr>
          <p:cNvPr id="1277" name="Google Shape;1277;g395736b3648_2_367"/>
          <p:cNvSpPr txBox="1"/>
          <p:nvPr/>
        </p:nvSpPr>
        <p:spPr>
          <a:xfrm>
            <a:off x="8772250" y="4441627"/>
            <a:ext cx="8574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sz="1400" b="0" i="0" u="none" strike="noStrike" cap="none">
              <a:solidFill>
                <a:srgbClr val="000000"/>
              </a:solidFill>
              <a:latin typeface="Candara"/>
              <a:ea typeface="Candara"/>
              <a:cs typeface="Candara"/>
              <a:sym typeface="Candara"/>
            </a:endParaRPr>
          </a:p>
        </p:txBody>
      </p:sp>
      <p:sp>
        <p:nvSpPr>
          <p:cNvPr id="1278" name="Google Shape;1278;g395736b3648_2_367"/>
          <p:cNvSpPr txBox="1"/>
          <p:nvPr/>
        </p:nvSpPr>
        <p:spPr>
          <a:xfrm>
            <a:off x="9728584" y="4457077"/>
            <a:ext cx="12648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448</a:t>
            </a:r>
            <a:endParaRPr sz="1400" b="0" i="0" u="none" strike="noStrike" cap="none">
              <a:solidFill>
                <a:srgbClr val="000000"/>
              </a:solidFill>
              <a:latin typeface="Candara"/>
              <a:ea typeface="Candara"/>
              <a:cs typeface="Candara"/>
              <a:sym typeface="Candara"/>
            </a:endParaRPr>
          </a:p>
        </p:txBody>
      </p:sp>
      <p:sp>
        <p:nvSpPr>
          <p:cNvPr id="1279" name="Google Shape;1279;g395736b3648_2_367"/>
          <p:cNvSpPr txBox="1"/>
          <p:nvPr/>
        </p:nvSpPr>
        <p:spPr>
          <a:xfrm>
            <a:off x="5026424" y="4441627"/>
            <a:ext cx="8574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280" name="Google Shape;1280;g395736b3648_2_367"/>
          <p:cNvSpPr txBox="1"/>
          <p:nvPr/>
        </p:nvSpPr>
        <p:spPr>
          <a:xfrm>
            <a:off x="11008154" y="4454102"/>
            <a:ext cx="8574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600" b="1" i="0" u="none" strike="noStrike" cap="none">
              <a:solidFill>
                <a:srgbClr val="3B4E1F"/>
              </a:solidFill>
              <a:latin typeface="Candara"/>
              <a:ea typeface="Candara"/>
              <a:cs typeface="Candara"/>
              <a:sym typeface="Candara"/>
            </a:endParaRPr>
          </a:p>
        </p:txBody>
      </p:sp>
      <p:sp>
        <p:nvSpPr>
          <p:cNvPr id="1281" name="Google Shape;1281;g395736b3648_2_367"/>
          <p:cNvSpPr txBox="1"/>
          <p:nvPr/>
        </p:nvSpPr>
        <p:spPr>
          <a:xfrm>
            <a:off x="5989377" y="4441627"/>
            <a:ext cx="857400" cy="431100"/>
          </a:xfrm>
          <a:prstGeom prst="rect">
            <a:avLst/>
          </a:prstGeom>
          <a:solidFill>
            <a:schemeClr val="lt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282" name="Google Shape;1282;g395736b3648_2_367"/>
          <p:cNvSpPr txBox="1"/>
          <p:nvPr/>
        </p:nvSpPr>
        <p:spPr>
          <a:xfrm>
            <a:off x="6924560" y="4441627"/>
            <a:ext cx="857400" cy="431100"/>
          </a:xfrm>
          <a:prstGeom prst="rect">
            <a:avLst/>
          </a:prstGeom>
          <a:solidFill>
            <a:srgbClr val="F3F3F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283" name="Google Shape;1283;g395736b3648_2_367"/>
          <p:cNvSpPr txBox="1"/>
          <p:nvPr/>
        </p:nvSpPr>
        <p:spPr>
          <a:xfrm>
            <a:off x="6871287" y="3554706"/>
            <a:ext cx="8574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b="1">
                <a:solidFill>
                  <a:srgbClr val="3B4E1F"/>
                </a:solidFill>
                <a:latin typeface="Candara"/>
                <a:ea typeface="Candara"/>
                <a:cs typeface="Candara"/>
                <a:sym typeface="Candara"/>
              </a:rPr>
              <a:t>1.832</a:t>
            </a:r>
            <a:endParaRPr sz="1400" b="1" i="0" u="none" strike="noStrike" cap="none">
              <a:solidFill>
                <a:srgbClr val="000000"/>
              </a:solidFill>
              <a:latin typeface="Candara"/>
              <a:ea typeface="Candara"/>
              <a:cs typeface="Candara"/>
              <a:sym typeface="Candara"/>
            </a:endParaRPr>
          </a:p>
        </p:txBody>
      </p:sp>
      <p:sp>
        <p:nvSpPr>
          <p:cNvPr id="1284" name="Google Shape;1284;g395736b3648_2_367"/>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285" name="Google Shape;1285;g395736b3648_2_367"/>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Dirección de Procesos Sancionatorios</a:t>
            </a:r>
            <a:endParaRPr sz="700" b="1">
              <a:solidFill>
                <a:schemeClr val="dk1"/>
              </a:solidFill>
              <a:latin typeface="Raleway"/>
              <a:ea typeface="Raleway"/>
              <a:cs typeface="Raleway"/>
              <a:sym typeface="Raleway"/>
            </a:endParaRPr>
          </a:p>
        </p:txBody>
      </p:sp>
      <p:sp>
        <p:nvSpPr>
          <p:cNvPr id="1286" name="Google Shape;1286;g395736b3648_2_367"/>
          <p:cNvSpPr txBox="1"/>
          <p:nvPr/>
        </p:nvSpPr>
        <p:spPr>
          <a:xfrm>
            <a:off x="557217" y="6383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287" name="Google Shape;1287;g395736b3648_2_367"/>
          <p:cNvGrpSpPr/>
          <p:nvPr/>
        </p:nvGrpSpPr>
        <p:grpSpPr>
          <a:xfrm>
            <a:off x="8284516" y="185152"/>
            <a:ext cx="541619" cy="554131"/>
            <a:chOff x="10756124" y="339106"/>
            <a:chExt cx="636300" cy="651000"/>
          </a:xfrm>
        </p:grpSpPr>
        <p:sp>
          <p:nvSpPr>
            <p:cNvPr id="1288" name="Google Shape;1288;g395736b3648_2_367"/>
            <p:cNvSpPr/>
            <p:nvPr/>
          </p:nvSpPr>
          <p:spPr>
            <a:xfrm>
              <a:off x="10756124" y="339106"/>
              <a:ext cx="636300" cy="651000"/>
            </a:xfrm>
            <a:prstGeom prst="ellipse">
              <a:avLst/>
            </a:prstGeom>
            <a:solidFill>
              <a:srgbClr val="D9D9D9"/>
            </a:solidFill>
            <a:ln w="43250" cap="flat" cmpd="sng">
              <a:solidFill>
                <a:srgbClr val="FFFFFF"/>
              </a:solidFill>
              <a:prstDash val="solid"/>
              <a:round/>
              <a:headEnd type="none" w="sm" len="sm"/>
              <a:tailEnd type="none" w="sm" len="sm"/>
            </a:ln>
          </p:spPr>
          <p:txBody>
            <a:bodyPr spcFirstLastPara="1" wrap="square" lIns="77825" tIns="77825" rIns="77825" bIns="77825" anchor="ctr" anchorCtr="0">
              <a:noAutofit/>
            </a:bodyPr>
            <a:lstStyle/>
            <a:p>
              <a:pPr marL="0" marR="0" lvl="0" indent="0" algn="ctr" rtl="0">
                <a:lnSpc>
                  <a:spcPct val="100000"/>
                </a:lnSpc>
                <a:spcBef>
                  <a:spcPts val="0"/>
                </a:spcBef>
                <a:spcAft>
                  <a:spcPts val="0"/>
                </a:spcAft>
                <a:buClr>
                  <a:srgbClr val="000000"/>
                </a:buClr>
                <a:buSzPts val="1277"/>
                <a:buFont typeface="Arial"/>
                <a:buNone/>
              </a:pPr>
              <a:endParaRPr sz="1276" b="0" i="0" u="none" strike="noStrike" cap="none">
                <a:solidFill>
                  <a:srgbClr val="000000"/>
                </a:solidFill>
                <a:latin typeface="Montserrat Medium"/>
                <a:ea typeface="Montserrat Medium"/>
                <a:cs typeface="Montserrat Medium"/>
                <a:sym typeface="Montserrat Medium"/>
              </a:endParaRPr>
            </a:p>
          </p:txBody>
        </p:sp>
        <p:pic>
          <p:nvPicPr>
            <p:cNvPr id="1289" name="Google Shape;1289;g395736b3648_2_367"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
        <p:nvSpPr>
          <p:cNvPr id="1290" name="Google Shape;1290;g395736b3648_2_367"/>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94"/>
        <p:cNvGrpSpPr/>
        <p:nvPr/>
      </p:nvGrpSpPr>
      <p:grpSpPr>
        <a:xfrm>
          <a:off x="0" y="0"/>
          <a:ext cx="0" cy="0"/>
          <a:chOff x="0" y="0"/>
          <a:chExt cx="0" cy="0"/>
        </a:xfrm>
      </p:grpSpPr>
      <p:sp>
        <p:nvSpPr>
          <p:cNvPr id="1295" name="Google Shape;1295;g3ca6554b689_3_7"/>
          <p:cNvSpPr/>
          <p:nvPr/>
        </p:nvSpPr>
        <p:spPr>
          <a:xfrm>
            <a:off x="199800" y="2545102"/>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96" name="Google Shape;1296;g3ca6554b689_3_7"/>
          <p:cNvSpPr txBox="1"/>
          <p:nvPr/>
        </p:nvSpPr>
        <p:spPr>
          <a:xfrm>
            <a:off x="3885164" y="26990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1297" name="Google Shape;1297;g3ca6554b689_3_7"/>
          <p:cNvSpPr txBox="1"/>
          <p:nvPr/>
        </p:nvSpPr>
        <p:spPr>
          <a:xfrm>
            <a:off x="5742233" y="26990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600" b="0" i="0" u="none" strike="noStrike" cap="none">
              <a:solidFill>
                <a:srgbClr val="3B4E1F"/>
              </a:solidFill>
              <a:latin typeface="Candara"/>
              <a:ea typeface="Candara"/>
              <a:cs typeface="Candara"/>
              <a:sym typeface="Candara"/>
            </a:endParaRPr>
          </a:p>
        </p:txBody>
      </p:sp>
      <p:sp>
        <p:nvSpPr>
          <p:cNvPr id="1298" name="Google Shape;1298;g3ca6554b689_3_7"/>
          <p:cNvSpPr txBox="1"/>
          <p:nvPr/>
        </p:nvSpPr>
        <p:spPr>
          <a:xfrm>
            <a:off x="7658165" y="26990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1299" name="Google Shape;1299;g3ca6554b689_3_7"/>
          <p:cNvSpPr txBox="1"/>
          <p:nvPr/>
        </p:nvSpPr>
        <p:spPr>
          <a:xfrm>
            <a:off x="8635915" y="26990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1300" name="Google Shape;1300;g3ca6554b689_3_7"/>
          <p:cNvSpPr txBox="1"/>
          <p:nvPr/>
        </p:nvSpPr>
        <p:spPr>
          <a:xfrm>
            <a:off x="9613665" y="269900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600" b="0" i="0" u="none" strike="noStrike" cap="none">
              <a:solidFill>
                <a:srgbClr val="3B4E1F"/>
              </a:solidFill>
              <a:latin typeface="Candara"/>
              <a:ea typeface="Candara"/>
              <a:cs typeface="Candara"/>
              <a:sym typeface="Candara"/>
            </a:endParaRPr>
          </a:p>
        </p:txBody>
      </p:sp>
      <p:sp>
        <p:nvSpPr>
          <p:cNvPr id="1301" name="Google Shape;1301;g3ca6554b689_3_7"/>
          <p:cNvSpPr txBox="1"/>
          <p:nvPr/>
        </p:nvSpPr>
        <p:spPr>
          <a:xfrm>
            <a:off x="562001" y="1156288"/>
            <a:ext cx="92439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Realizar el 100% de evaluaciones de licencia ambiental en los tiempos de ley</a:t>
            </a:r>
            <a:endParaRPr sz="1800" b="1">
              <a:solidFill>
                <a:srgbClr val="009200"/>
              </a:solidFill>
              <a:latin typeface="Raleway"/>
              <a:ea typeface="Raleway"/>
              <a:cs typeface="Raleway"/>
              <a:sym typeface="Raleway"/>
            </a:endParaRPr>
          </a:p>
        </p:txBody>
      </p:sp>
      <p:sp>
        <p:nvSpPr>
          <p:cNvPr id="1302" name="Google Shape;1302;g3ca6554b689_3_7"/>
          <p:cNvSpPr txBox="1"/>
          <p:nvPr/>
        </p:nvSpPr>
        <p:spPr>
          <a:xfrm>
            <a:off x="562003" y="2637500"/>
            <a:ext cx="31740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chemeClr val="dk1"/>
                </a:solidFill>
                <a:latin typeface="Candara"/>
                <a:ea typeface="Candara"/>
                <a:cs typeface="Candara"/>
                <a:sym typeface="Candara"/>
              </a:rPr>
              <a:t>Porcentaje de evaluación de licencias ambientales en los tiempos de ley</a:t>
            </a:r>
            <a:endParaRPr sz="1200">
              <a:solidFill>
                <a:schemeClr val="dk1"/>
              </a:solidFill>
            </a:endParaRPr>
          </a:p>
        </p:txBody>
      </p:sp>
      <p:sp>
        <p:nvSpPr>
          <p:cNvPr id="1303" name="Google Shape;1303;g3ca6554b689_3_7"/>
          <p:cNvSpPr txBox="1"/>
          <p:nvPr/>
        </p:nvSpPr>
        <p:spPr>
          <a:xfrm>
            <a:off x="3850083" y="200505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304" name="Google Shape;1304;g3ca6554b689_3_7"/>
          <p:cNvSpPr txBox="1"/>
          <p:nvPr/>
        </p:nvSpPr>
        <p:spPr>
          <a:xfrm>
            <a:off x="5742233" y="200505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305" name="Google Shape;1305;g3ca6554b689_3_7"/>
          <p:cNvSpPr txBox="1"/>
          <p:nvPr/>
        </p:nvSpPr>
        <p:spPr>
          <a:xfrm>
            <a:off x="7658165" y="200505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306" name="Google Shape;1306;g3ca6554b689_3_7"/>
          <p:cNvSpPr txBox="1"/>
          <p:nvPr/>
        </p:nvSpPr>
        <p:spPr>
          <a:xfrm>
            <a:off x="8635915" y="200505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307" name="Google Shape;1307;g3ca6554b689_3_7"/>
          <p:cNvSpPr txBox="1"/>
          <p:nvPr/>
        </p:nvSpPr>
        <p:spPr>
          <a:xfrm>
            <a:off x="9613665" y="2005054"/>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308" name="Google Shape;1308;g3ca6554b689_3_7"/>
          <p:cNvSpPr txBox="1"/>
          <p:nvPr/>
        </p:nvSpPr>
        <p:spPr>
          <a:xfrm>
            <a:off x="4806208" y="200505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09" name="Google Shape;1309;g3ca6554b689_3_7"/>
          <p:cNvSpPr txBox="1"/>
          <p:nvPr/>
        </p:nvSpPr>
        <p:spPr>
          <a:xfrm>
            <a:off x="6711208" y="200505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10" name="Google Shape;1310;g3ca6554b689_3_7"/>
          <p:cNvSpPr txBox="1"/>
          <p:nvPr/>
        </p:nvSpPr>
        <p:spPr>
          <a:xfrm>
            <a:off x="11007808" y="2005052"/>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311" name="Google Shape;1311;g3ca6554b689_3_7"/>
          <p:cNvSpPr txBox="1"/>
          <p:nvPr/>
        </p:nvSpPr>
        <p:spPr>
          <a:xfrm>
            <a:off x="4841289" y="26990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1312" name="Google Shape;1312;g3ca6554b689_3_7"/>
          <p:cNvSpPr txBox="1"/>
          <p:nvPr/>
        </p:nvSpPr>
        <p:spPr>
          <a:xfrm>
            <a:off x="6700208" y="26990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1313" name="Google Shape;1313;g3ca6554b689_3_7"/>
          <p:cNvSpPr txBox="1"/>
          <p:nvPr/>
        </p:nvSpPr>
        <p:spPr>
          <a:xfrm>
            <a:off x="11007808" y="26990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1314" name="Google Shape;1314;g3ca6554b689_3_7"/>
          <p:cNvSpPr txBox="1"/>
          <p:nvPr/>
        </p:nvSpPr>
        <p:spPr>
          <a:xfrm>
            <a:off x="373303" y="2005050"/>
            <a:ext cx="33627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315" name="Google Shape;1315;g3ca6554b689_3_7"/>
          <p:cNvSpPr txBox="1"/>
          <p:nvPr/>
        </p:nvSpPr>
        <p:spPr>
          <a:xfrm>
            <a:off x="289903" y="3504660"/>
            <a:ext cx="3446100" cy="554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solicitudes de licencias y/o modificación en proceso de evaluación</a:t>
            </a:r>
            <a:endParaRPr sz="1200"/>
          </a:p>
        </p:txBody>
      </p:sp>
      <p:sp>
        <p:nvSpPr>
          <p:cNvPr id="1316" name="Google Shape;1316;g3ca6554b689_3_7"/>
          <p:cNvSpPr txBox="1"/>
          <p:nvPr/>
        </p:nvSpPr>
        <p:spPr>
          <a:xfrm>
            <a:off x="3877725" y="351113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317" name="Google Shape;1317;g3ca6554b689_3_7"/>
          <p:cNvSpPr txBox="1"/>
          <p:nvPr/>
        </p:nvSpPr>
        <p:spPr>
          <a:xfrm>
            <a:off x="5769875" y="351113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a:t>
            </a:r>
            <a:endParaRPr sz="1600" b="0" i="0" u="none" strike="noStrike" cap="none">
              <a:solidFill>
                <a:srgbClr val="3B4E1F"/>
              </a:solidFill>
              <a:latin typeface="Candara"/>
              <a:ea typeface="Candara"/>
              <a:cs typeface="Candara"/>
              <a:sym typeface="Candara"/>
            </a:endParaRPr>
          </a:p>
        </p:txBody>
      </p:sp>
      <p:sp>
        <p:nvSpPr>
          <p:cNvPr id="1318" name="Google Shape;1318;g3ca6554b689_3_7"/>
          <p:cNvSpPr txBox="1"/>
          <p:nvPr/>
        </p:nvSpPr>
        <p:spPr>
          <a:xfrm>
            <a:off x="4833850" y="3511130"/>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319" name="Google Shape;1319;g3ca6554b689_3_7"/>
          <p:cNvSpPr txBox="1"/>
          <p:nvPr/>
        </p:nvSpPr>
        <p:spPr>
          <a:xfrm>
            <a:off x="6738850" y="351113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a:t>
            </a:r>
            <a:endParaRPr sz="1600" b="1">
              <a:solidFill>
                <a:srgbClr val="3B4E1F"/>
              </a:solidFill>
              <a:latin typeface="Candara"/>
              <a:ea typeface="Candara"/>
              <a:cs typeface="Candara"/>
              <a:sym typeface="Candara"/>
            </a:endParaRPr>
          </a:p>
        </p:txBody>
      </p:sp>
      <p:sp>
        <p:nvSpPr>
          <p:cNvPr id="1320" name="Google Shape;1320;g3ca6554b689_3_7"/>
          <p:cNvSpPr txBox="1"/>
          <p:nvPr/>
        </p:nvSpPr>
        <p:spPr>
          <a:xfrm>
            <a:off x="7708241" y="351113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321" name="Google Shape;1321;g3ca6554b689_3_7"/>
          <p:cNvSpPr txBox="1"/>
          <p:nvPr/>
        </p:nvSpPr>
        <p:spPr>
          <a:xfrm>
            <a:off x="9825866" y="351113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600" b="0" i="0" u="none" strike="noStrike" cap="none">
              <a:solidFill>
                <a:srgbClr val="3B4E1F"/>
              </a:solidFill>
              <a:latin typeface="Candara"/>
              <a:ea typeface="Candara"/>
              <a:cs typeface="Candara"/>
              <a:sym typeface="Candara"/>
            </a:endParaRPr>
          </a:p>
        </p:txBody>
      </p:sp>
      <p:sp>
        <p:nvSpPr>
          <p:cNvPr id="1322" name="Google Shape;1322;g3ca6554b689_3_7"/>
          <p:cNvSpPr txBox="1"/>
          <p:nvPr/>
        </p:nvSpPr>
        <p:spPr>
          <a:xfrm>
            <a:off x="8677616" y="3511130"/>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323" name="Google Shape;1323;g3ca6554b689_3_7"/>
          <p:cNvSpPr txBox="1"/>
          <p:nvPr/>
        </p:nvSpPr>
        <p:spPr>
          <a:xfrm>
            <a:off x="11035466" y="3511130"/>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324" name="Google Shape;1324;g3ca6554b689_3_7"/>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325" name="Google Shape;1325;g3ca6554b689_3_7"/>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Dirección de Control Ambiental</a:t>
            </a:r>
            <a:endParaRPr sz="1200" b="1">
              <a:solidFill>
                <a:schemeClr val="dk1"/>
              </a:solidFill>
              <a:latin typeface="Raleway"/>
              <a:ea typeface="Raleway"/>
              <a:cs typeface="Raleway"/>
              <a:sym typeface="Raleway"/>
            </a:endParaRPr>
          </a:p>
        </p:txBody>
      </p:sp>
      <p:sp>
        <p:nvSpPr>
          <p:cNvPr id="1326" name="Google Shape;1326;g3ca6554b689_3_7"/>
          <p:cNvSpPr txBox="1"/>
          <p:nvPr/>
        </p:nvSpPr>
        <p:spPr>
          <a:xfrm>
            <a:off x="557217" y="6383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327" name="Google Shape;1327;g3ca6554b689_3_7"/>
          <p:cNvGrpSpPr/>
          <p:nvPr/>
        </p:nvGrpSpPr>
        <p:grpSpPr>
          <a:xfrm>
            <a:off x="8284516" y="185152"/>
            <a:ext cx="541619" cy="554131"/>
            <a:chOff x="10756124" y="339106"/>
            <a:chExt cx="636300" cy="651000"/>
          </a:xfrm>
        </p:grpSpPr>
        <p:sp>
          <p:nvSpPr>
            <p:cNvPr id="1328" name="Google Shape;1328;g3ca6554b689_3_7"/>
            <p:cNvSpPr/>
            <p:nvPr/>
          </p:nvSpPr>
          <p:spPr>
            <a:xfrm>
              <a:off x="10756124" y="339106"/>
              <a:ext cx="636300" cy="651000"/>
            </a:xfrm>
            <a:prstGeom prst="ellipse">
              <a:avLst/>
            </a:prstGeom>
            <a:solidFill>
              <a:srgbClr val="D9D9D9"/>
            </a:solidFill>
            <a:ln w="43250" cap="flat" cmpd="sng">
              <a:solidFill>
                <a:srgbClr val="FFFFFF"/>
              </a:solidFill>
              <a:prstDash val="solid"/>
              <a:round/>
              <a:headEnd type="none" w="sm" len="sm"/>
              <a:tailEnd type="none" w="sm" len="sm"/>
            </a:ln>
          </p:spPr>
          <p:txBody>
            <a:bodyPr spcFirstLastPara="1" wrap="square" lIns="77825" tIns="77825" rIns="77825" bIns="77825" anchor="ctr" anchorCtr="0">
              <a:noAutofit/>
            </a:bodyPr>
            <a:lstStyle/>
            <a:p>
              <a:pPr marL="0" marR="0" lvl="0" indent="0" algn="ctr" rtl="0">
                <a:lnSpc>
                  <a:spcPct val="100000"/>
                </a:lnSpc>
                <a:spcBef>
                  <a:spcPts val="0"/>
                </a:spcBef>
                <a:spcAft>
                  <a:spcPts val="0"/>
                </a:spcAft>
                <a:buClr>
                  <a:srgbClr val="000000"/>
                </a:buClr>
                <a:buSzPts val="1277"/>
                <a:buFont typeface="Arial"/>
                <a:buNone/>
              </a:pPr>
              <a:endParaRPr sz="1276" b="0" i="0" u="none" strike="noStrike" cap="none">
                <a:solidFill>
                  <a:srgbClr val="000000"/>
                </a:solidFill>
                <a:latin typeface="Montserrat Medium"/>
                <a:ea typeface="Montserrat Medium"/>
                <a:cs typeface="Montserrat Medium"/>
                <a:sym typeface="Montserrat Medium"/>
              </a:endParaRPr>
            </a:p>
          </p:txBody>
        </p:sp>
        <p:pic>
          <p:nvPicPr>
            <p:cNvPr id="1329" name="Google Shape;1329;g3ca6554b689_3_7"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33"/>
        <p:cNvGrpSpPr/>
        <p:nvPr/>
      </p:nvGrpSpPr>
      <p:grpSpPr>
        <a:xfrm>
          <a:off x="0" y="0"/>
          <a:ext cx="0" cy="0"/>
          <a:chOff x="0" y="0"/>
          <a:chExt cx="0" cy="0"/>
        </a:xfrm>
      </p:grpSpPr>
      <p:sp>
        <p:nvSpPr>
          <p:cNvPr id="1334" name="Google Shape;1334;g39553e0e236_4_174"/>
          <p:cNvSpPr/>
          <p:nvPr/>
        </p:nvSpPr>
        <p:spPr>
          <a:xfrm>
            <a:off x="301675" y="2568225"/>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35" name="Google Shape;1335;g39553e0e236_4_174"/>
          <p:cNvSpPr/>
          <p:nvPr/>
        </p:nvSpPr>
        <p:spPr>
          <a:xfrm>
            <a:off x="301675" y="4728375"/>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36" name="Google Shape;1336;g39553e0e236_4_174"/>
          <p:cNvSpPr txBox="1"/>
          <p:nvPr/>
        </p:nvSpPr>
        <p:spPr>
          <a:xfrm>
            <a:off x="383850" y="2563825"/>
            <a:ext cx="3223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Número de proyectos licenciados con seguimiento por medio del Índice de Desempeño Ambiental (IDA)</a:t>
            </a:r>
            <a:endParaRPr sz="1200" b="0" i="0" u="none" strike="noStrike" cap="none">
              <a:solidFill>
                <a:schemeClr val="dk1"/>
              </a:solidFill>
              <a:latin typeface="Candara"/>
              <a:ea typeface="Candara"/>
              <a:cs typeface="Candara"/>
              <a:sym typeface="Candara"/>
            </a:endParaRPr>
          </a:p>
        </p:txBody>
      </p:sp>
      <p:sp>
        <p:nvSpPr>
          <p:cNvPr id="1337" name="Google Shape;1337;g39553e0e236_4_174"/>
          <p:cNvSpPr txBox="1"/>
          <p:nvPr/>
        </p:nvSpPr>
        <p:spPr>
          <a:xfrm>
            <a:off x="3856313" y="27851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1338" name="Google Shape;1338;g39553e0e236_4_174"/>
          <p:cNvSpPr txBox="1"/>
          <p:nvPr/>
        </p:nvSpPr>
        <p:spPr>
          <a:xfrm>
            <a:off x="5748463" y="27851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600" b="0" i="0" u="none" strike="noStrike" cap="none">
              <a:solidFill>
                <a:srgbClr val="3B4E1F"/>
              </a:solidFill>
              <a:latin typeface="Candara"/>
              <a:ea typeface="Candara"/>
              <a:cs typeface="Candara"/>
              <a:sym typeface="Candara"/>
            </a:endParaRPr>
          </a:p>
        </p:txBody>
      </p:sp>
      <p:sp>
        <p:nvSpPr>
          <p:cNvPr id="1339" name="Google Shape;1339;g39553e0e236_4_174"/>
          <p:cNvSpPr txBox="1"/>
          <p:nvPr/>
        </p:nvSpPr>
        <p:spPr>
          <a:xfrm>
            <a:off x="7664395" y="27851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18</a:t>
            </a:r>
            <a:endParaRPr sz="1400" b="0" i="0" u="none" strike="noStrike" cap="none">
              <a:solidFill>
                <a:srgbClr val="000000"/>
              </a:solidFill>
              <a:latin typeface="Candara"/>
              <a:ea typeface="Candara"/>
              <a:cs typeface="Candara"/>
              <a:sym typeface="Candara"/>
            </a:endParaRPr>
          </a:p>
        </p:txBody>
      </p:sp>
      <p:sp>
        <p:nvSpPr>
          <p:cNvPr id="1340" name="Google Shape;1340;g39553e0e236_4_174"/>
          <p:cNvSpPr txBox="1"/>
          <p:nvPr/>
        </p:nvSpPr>
        <p:spPr>
          <a:xfrm>
            <a:off x="8642145" y="278510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a:t>
            </a:r>
            <a:endParaRPr sz="1400" b="0" i="0" u="none" strike="noStrike" cap="none">
              <a:solidFill>
                <a:srgbClr val="000000"/>
              </a:solidFill>
              <a:latin typeface="Candara"/>
              <a:ea typeface="Candara"/>
              <a:cs typeface="Candara"/>
              <a:sym typeface="Candara"/>
            </a:endParaRPr>
          </a:p>
        </p:txBody>
      </p:sp>
      <p:sp>
        <p:nvSpPr>
          <p:cNvPr id="1341" name="Google Shape;1341;g39553e0e236_4_174"/>
          <p:cNvSpPr txBox="1"/>
          <p:nvPr/>
        </p:nvSpPr>
        <p:spPr>
          <a:xfrm>
            <a:off x="9619895" y="2792903"/>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rgbClr val="3B4E1F"/>
                </a:solidFill>
                <a:latin typeface="Candara"/>
                <a:ea typeface="Candara"/>
                <a:cs typeface="Candara"/>
                <a:sym typeface="Candara"/>
              </a:rPr>
              <a:t>36</a:t>
            </a:r>
            <a:endParaRPr sz="1500" b="0" i="0" u="none" strike="noStrike" cap="none">
              <a:solidFill>
                <a:srgbClr val="3B4E1F"/>
              </a:solidFill>
              <a:latin typeface="Candara"/>
              <a:ea typeface="Candara"/>
              <a:cs typeface="Candara"/>
              <a:sym typeface="Candara"/>
            </a:endParaRPr>
          </a:p>
        </p:txBody>
      </p:sp>
      <p:sp>
        <p:nvSpPr>
          <p:cNvPr id="1342" name="Google Shape;1342;g39553e0e236_4_174"/>
          <p:cNvSpPr txBox="1"/>
          <p:nvPr/>
        </p:nvSpPr>
        <p:spPr>
          <a:xfrm>
            <a:off x="4812438" y="2785103"/>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343" name="Google Shape;1343;g39553e0e236_4_174"/>
          <p:cNvSpPr txBox="1"/>
          <p:nvPr/>
        </p:nvSpPr>
        <p:spPr>
          <a:xfrm>
            <a:off x="6717438" y="2785103"/>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344" name="Google Shape;1344;g39553e0e236_4_174"/>
          <p:cNvSpPr txBox="1"/>
          <p:nvPr/>
        </p:nvSpPr>
        <p:spPr>
          <a:xfrm>
            <a:off x="11014038" y="2785103"/>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345" name="Google Shape;1345;g39553e0e236_4_174"/>
          <p:cNvSpPr txBox="1"/>
          <p:nvPr/>
        </p:nvSpPr>
        <p:spPr>
          <a:xfrm>
            <a:off x="639023" y="1014875"/>
            <a:ext cx="10549200" cy="73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Realizar</a:t>
            </a:r>
            <a:r>
              <a:rPr lang="en-US" sz="1800">
                <a:solidFill>
                  <a:srgbClr val="009200"/>
                </a:solidFill>
                <a:latin typeface="Raleway"/>
                <a:ea typeface="Raleway"/>
                <a:cs typeface="Raleway"/>
                <a:sym typeface="Raleway"/>
              </a:rPr>
              <a:t> </a:t>
            </a:r>
            <a:r>
              <a:rPr lang="en-US" sz="1800" b="1">
                <a:solidFill>
                  <a:srgbClr val="009200"/>
                </a:solidFill>
                <a:latin typeface="Raleway"/>
                <a:ea typeface="Raleway"/>
                <a:cs typeface="Raleway"/>
                <a:sym typeface="Raleway"/>
              </a:rPr>
              <a:t>el seguimiento al 25% de los proyectos licenciados mediante el Índice de Desempeño Ambiental</a:t>
            </a:r>
            <a:endParaRPr sz="1800" b="1">
              <a:solidFill>
                <a:srgbClr val="009200"/>
              </a:solidFill>
              <a:latin typeface="Raleway"/>
              <a:ea typeface="Raleway"/>
              <a:cs typeface="Raleway"/>
              <a:sym typeface="Raleway"/>
            </a:endParaRPr>
          </a:p>
        </p:txBody>
      </p:sp>
      <p:sp>
        <p:nvSpPr>
          <p:cNvPr id="1346" name="Google Shape;1346;g39553e0e236_4_174"/>
          <p:cNvSpPr txBox="1"/>
          <p:nvPr/>
        </p:nvSpPr>
        <p:spPr>
          <a:xfrm>
            <a:off x="-109828" y="2062441"/>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347" name="Google Shape;1347;g39553e0e236_4_174"/>
          <p:cNvSpPr txBox="1"/>
          <p:nvPr/>
        </p:nvSpPr>
        <p:spPr>
          <a:xfrm>
            <a:off x="3890840" y="20852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348" name="Google Shape;1348;g39553e0e236_4_174"/>
          <p:cNvSpPr txBox="1"/>
          <p:nvPr/>
        </p:nvSpPr>
        <p:spPr>
          <a:xfrm>
            <a:off x="5782990" y="20852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349" name="Google Shape;1349;g39553e0e236_4_174"/>
          <p:cNvSpPr txBox="1"/>
          <p:nvPr/>
        </p:nvSpPr>
        <p:spPr>
          <a:xfrm>
            <a:off x="7698922" y="20852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350" name="Google Shape;1350;g39553e0e236_4_174"/>
          <p:cNvSpPr txBox="1"/>
          <p:nvPr/>
        </p:nvSpPr>
        <p:spPr>
          <a:xfrm>
            <a:off x="8676672" y="20852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351" name="Google Shape;1351;g39553e0e236_4_174"/>
          <p:cNvSpPr txBox="1"/>
          <p:nvPr/>
        </p:nvSpPr>
        <p:spPr>
          <a:xfrm>
            <a:off x="9654422" y="2085292"/>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352" name="Google Shape;1352;g39553e0e236_4_174"/>
          <p:cNvSpPr txBox="1"/>
          <p:nvPr/>
        </p:nvSpPr>
        <p:spPr>
          <a:xfrm>
            <a:off x="4846965" y="208529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53" name="Google Shape;1353;g39553e0e236_4_174"/>
          <p:cNvSpPr txBox="1"/>
          <p:nvPr/>
        </p:nvSpPr>
        <p:spPr>
          <a:xfrm>
            <a:off x="6751965" y="208529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54" name="Google Shape;1354;g39553e0e236_4_174"/>
          <p:cNvSpPr txBox="1"/>
          <p:nvPr/>
        </p:nvSpPr>
        <p:spPr>
          <a:xfrm>
            <a:off x="11048565" y="2085290"/>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355" name="Google Shape;1355;g39553e0e236_4_174"/>
          <p:cNvSpPr txBox="1"/>
          <p:nvPr/>
        </p:nvSpPr>
        <p:spPr>
          <a:xfrm>
            <a:off x="453208" y="5961874"/>
            <a:ext cx="11536200" cy="585000"/>
          </a:xfrm>
          <a:prstGeom prst="rect">
            <a:avLst/>
          </a:prstGeom>
          <a:solidFill>
            <a:srgbClr val="FFE599"/>
          </a:solid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300">
                <a:solidFill>
                  <a:srgbClr val="783F04"/>
                </a:solidFill>
                <a:latin typeface="Candara"/>
                <a:ea typeface="Candara"/>
                <a:cs typeface="Candara"/>
                <a:sym typeface="Candara"/>
              </a:rPr>
              <a:t>Alertas:  Riesgo de incumplimiento del indicador, debido al plazo de ejecución de la consultoría (adjudicación prevista en agosto) para el diseño e implementación de la metodología del Índice de Desempeño Ambiental (IDA), lo que implicaría que en 2026 no se pueda realizar seguimiento al indicador.</a:t>
            </a:r>
            <a:endParaRPr sz="1300" b="1" i="0" u="none" strike="noStrike" cap="none">
              <a:solidFill>
                <a:srgbClr val="783F04"/>
              </a:solidFill>
              <a:latin typeface="Candara"/>
              <a:ea typeface="Candara"/>
              <a:cs typeface="Candara"/>
              <a:sym typeface="Candara"/>
            </a:endParaRPr>
          </a:p>
        </p:txBody>
      </p:sp>
      <p:sp>
        <p:nvSpPr>
          <p:cNvPr id="1356" name="Google Shape;1356;g39553e0e236_4_174"/>
          <p:cNvSpPr txBox="1"/>
          <p:nvPr/>
        </p:nvSpPr>
        <p:spPr>
          <a:xfrm>
            <a:off x="-29510" y="4112767"/>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357" name="Google Shape;1357;g39553e0e236_4_174"/>
          <p:cNvSpPr txBox="1"/>
          <p:nvPr/>
        </p:nvSpPr>
        <p:spPr>
          <a:xfrm>
            <a:off x="3971157" y="413561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358" name="Google Shape;1358;g39553e0e236_4_174"/>
          <p:cNvSpPr txBox="1"/>
          <p:nvPr/>
        </p:nvSpPr>
        <p:spPr>
          <a:xfrm>
            <a:off x="5863307" y="413561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359" name="Google Shape;1359;g39553e0e236_4_174"/>
          <p:cNvSpPr txBox="1"/>
          <p:nvPr/>
        </p:nvSpPr>
        <p:spPr>
          <a:xfrm>
            <a:off x="7779239" y="413561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360" name="Google Shape;1360;g39553e0e236_4_174"/>
          <p:cNvSpPr txBox="1"/>
          <p:nvPr/>
        </p:nvSpPr>
        <p:spPr>
          <a:xfrm>
            <a:off x="8756989" y="413561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361" name="Google Shape;1361;g39553e0e236_4_174"/>
          <p:cNvSpPr txBox="1"/>
          <p:nvPr/>
        </p:nvSpPr>
        <p:spPr>
          <a:xfrm>
            <a:off x="9734739" y="4135618"/>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362" name="Google Shape;1362;g39553e0e236_4_174"/>
          <p:cNvSpPr txBox="1"/>
          <p:nvPr/>
        </p:nvSpPr>
        <p:spPr>
          <a:xfrm>
            <a:off x="4927282" y="413561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63" name="Google Shape;1363;g39553e0e236_4_174"/>
          <p:cNvSpPr txBox="1"/>
          <p:nvPr/>
        </p:nvSpPr>
        <p:spPr>
          <a:xfrm>
            <a:off x="6832282" y="413561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64" name="Google Shape;1364;g39553e0e236_4_174"/>
          <p:cNvSpPr txBox="1"/>
          <p:nvPr/>
        </p:nvSpPr>
        <p:spPr>
          <a:xfrm>
            <a:off x="11128882" y="4135616"/>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365" name="Google Shape;1365;g39553e0e236_4_174"/>
          <p:cNvSpPr txBox="1"/>
          <p:nvPr/>
        </p:nvSpPr>
        <p:spPr>
          <a:xfrm>
            <a:off x="248574" y="4784012"/>
            <a:ext cx="33585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b="0" i="0" u="none" strike="noStrike" cap="none">
                <a:solidFill>
                  <a:schemeClr val="dk1"/>
                </a:solidFill>
                <a:latin typeface="Candara"/>
                <a:ea typeface="Candara"/>
                <a:cs typeface="Candara"/>
                <a:sym typeface="Candara"/>
              </a:rPr>
              <a:t>Número de proyectos licenciados con seguimiento ordinario</a:t>
            </a:r>
            <a:endParaRPr sz="1200" b="0" i="0" u="none" strike="noStrike" cap="none">
              <a:solidFill>
                <a:schemeClr val="dk1"/>
              </a:solidFill>
              <a:latin typeface="Candara"/>
              <a:ea typeface="Candara"/>
              <a:cs typeface="Candara"/>
              <a:sym typeface="Candara"/>
            </a:endParaRPr>
          </a:p>
        </p:txBody>
      </p:sp>
      <p:sp>
        <p:nvSpPr>
          <p:cNvPr id="1366" name="Google Shape;1366;g39553e0e236_4_174"/>
          <p:cNvSpPr txBox="1"/>
          <p:nvPr/>
        </p:nvSpPr>
        <p:spPr>
          <a:xfrm>
            <a:off x="4013207" y="48609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8</a:t>
            </a:r>
            <a:endParaRPr sz="1400" b="0" i="0" u="none" strike="noStrike" cap="none">
              <a:solidFill>
                <a:srgbClr val="000000"/>
              </a:solidFill>
              <a:latin typeface="Candara"/>
              <a:ea typeface="Candara"/>
              <a:cs typeface="Candara"/>
              <a:sym typeface="Candara"/>
            </a:endParaRPr>
          </a:p>
        </p:txBody>
      </p:sp>
      <p:sp>
        <p:nvSpPr>
          <p:cNvPr id="1367" name="Google Shape;1367;g39553e0e236_4_174"/>
          <p:cNvSpPr txBox="1"/>
          <p:nvPr/>
        </p:nvSpPr>
        <p:spPr>
          <a:xfrm>
            <a:off x="5905357" y="48609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a:t>
            </a:r>
            <a:endParaRPr sz="1600" b="0" i="0" u="none" strike="noStrike" cap="none">
              <a:solidFill>
                <a:srgbClr val="3B4E1F"/>
              </a:solidFill>
              <a:latin typeface="Candara"/>
              <a:ea typeface="Candara"/>
              <a:cs typeface="Candara"/>
              <a:sym typeface="Candara"/>
            </a:endParaRPr>
          </a:p>
        </p:txBody>
      </p:sp>
      <p:sp>
        <p:nvSpPr>
          <p:cNvPr id="1368" name="Google Shape;1368;g39553e0e236_4_174"/>
          <p:cNvSpPr txBox="1"/>
          <p:nvPr/>
        </p:nvSpPr>
        <p:spPr>
          <a:xfrm>
            <a:off x="7821289" y="48609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sz="1400" b="0" i="0" u="none" strike="noStrike" cap="none">
              <a:solidFill>
                <a:srgbClr val="000000"/>
              </a:solidFill>
              <a:latin typeface="Candara"/>
              <a:ea typeface="Candara"/>
              <a:cs typeface="Candara"/>
              <a:sym typeface="Candara"/>
            </a:endParaRPr>
          </a:p>
        </p:txBody>
      </p:sp>
      <p:sp>
        <p:nvSpPr>
          <p:cNvPr id="1369" name="Google Shape;1369;g39553e0e236_4_174"/>
          <p:cNvSpPr txBox="1"/>
          <p:nvPr/>
        </p:nvSpPr>
        <p:spPr>
          <a:xfrm>
            <a:off x="8799039" y="486094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61</a:t>
            </a:r>
            <a:endParaRPr sz="1400" b="0" i="0" u="none" strike="noStrike" cap="none">
              <a:solidFill>
                <a:srgbClr val="000000"/>
              </a:solidFill>
              <a:latin typeface="Candara"/>
              <a:ea typeface="Candara"/>
              <a:cs typeface="Candara"/>
              <a:sym typeface="Candara"/>
            </a:endParaRPr>
          </a:p>
        </p:txBody>
      </p:sp>
      <p:sp>
        <p:nvSpPr>
          <p:cNvPr id="1370" name="Google Shape;1370;g39553e0e236_4_174"/>
          <p:cNvSpPr txBox="1"/>
          <p:nvPr/>
        </p:nvSpPr>
        <p:spPr>
          <a:xfrm>
            <a:off x="9776789" y="4868746"/>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10</a:t>
            </a:r>
            <a:r>
              <a:rPr lang="en-US" sz="1500">
                <a:solidFill>
                  <a:srgbClr val="3B4E1F"/>
                </a:solidFill>
                <a:latin typeface="Candara"/>
                <a:ea typeface="Candara"/>
                <a:cs typeface="Candara"/>
                <a:sym typeface="Candara"/>
              </a:rPr>
              <a:t>9</a:t>
            </a:r>
            <a:endParaRPr sz="1500" b="0" i="0" u="none" strike="noStrike" cap="none">
              <a:solidFill>
                <a:srgbClr val="3B4E1F"/>
              </a:solidFill>
              <a:latin typeface="Candara"/>
              <a:ea typeface="Candara"/>
              <a:cs typeface="Candara"/>
              <a:sym typeface="Candara"/>
            </a:endParaRPr>
          </a:p>
        </p:txBody>
      </p:sp>
      <p:sp>
        <p:nvSpPr>
          <p:cNvPr id="1371" name="Google Shape;1371;g39553e0e236_4_174"/>
          <p:cNvSpPr txBox="1"/>
          <p:nvPr/>
        </p:nvSpPr>
        <p:spPr>
          <a:xfrm>
            <a:off x="4969332" y="486094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a:t>
            </a:r>
            <a:endParaRPr sz="1400" b="1" i="0" u="none" strike="noStrike" cap="none">
              <a:solidFill>
                <a:srgbClr val="000000"/>
              </a:solidFill>
              <a:latin typeface="Candara"/>
              <a:ea typeface="Candara"/>
              <a:cs typeface="Candara"/>
              <a:sym typeface="Candara"/>
            </a:endParaRPr>
          </a:p>
        </p:txBody>
      </p:sp>
      <p:sp>
        <p:nvSpPr>
          <p:cNvPr id="1372" name="Google Shape;1372;g39553e0e236_4_174"/>
          <p:cNvSpPr txBox="1"/>
          <p:nvPr/>
        </p:nvSpPr>
        <p:spPr>
          <a:xfrm>
            <a:off x="6874332" y="4860946"/>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a:t>
            </a:r>
            <a:endParaRPr sz="1400" b="1" i="0" u="none" strike="noStrike" cap="none">
              <a:solidFill>
                <a:srgbClr val="000000"/>
              </a:solidFill>
              <a:latin typeface="Candara"/>
              <a:ea typeface="Candara"/>
              <a:cs typeface="Candara"/>
              <a:sym typeface="Candara"/>
            </a:endParaRPr>
          </a:p>
        </p:txBody>
      </p:sp>
      <p:sp>
        <p:nvSpPr>
          <p:cNvPr id="1373" name="Google Shape;1373;g39553e0e236_4_174"/>
          <p:cNvSpPr txBox="1"/>
          <p:nvPr/>
        </p:nvSpPr>
        <p:spPr>
          <a:xfrm>
            <a:off x="11126108" y="4860946"/>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14</a:t>
            </a:r>
            <a:endParaRPr sz="1600" b="1">
              <a:solidFill>
                <a:srgbClr val="3B4E1F"/>
              </a:solidFill>
              <a:latin typeface="Candara"/>
              <a:ea typeface="Candara"/>
              <a:cs typeface="Candara"/>
              <a:sym typeface="Candara"/>
            </a:endParaRPr>
          </a:p>
        </p:txBody>
      </p:sp>
      <p:sp>
        <p:nvSpPr>
          <p:cNvPr id="1374" name="Google Shape;1374;g39553e0e236_4_174"/>
          <p:cNvSpPr txBox="1"/>
          <p:nvPr/>
        </p:nvSpPr>
        <p:spPr>
          <a:xfrm>
            <a:off x="-10" y="3477338"/>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375" name="Google Shape;1375;g39553e0e236_4_174"/>
          <p:cNvSpPr txBox="1"/>
          <p:nvPr/>
        </p:nvSpPr>
        <p:spPr>
          <a:xfrm>
            <a:off x="3963125" y="3458887"/>
            <a:ext cx="80424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Realizar el seguimiento ordinario al 75% de los proyectos licenciados a 2024 (sin IDA)</a:t>
            </a:r>
            <a:endParaRPr b="1" i="0" u="none" strike="noStrike" cap="none">
              <a:solidFill>
                <a:srgbClr val="3B4E1F"/>
              </a:solidFill>
              <a:latin typeface="Candara"/>
              <a:ea typeface="Candara"/>
              <a:cs typeface="Candara"/>
              <a:sym typeface="Candara"/>
            </a:endParaRPr>
          </a:p>
        </p:txBody>
      </p:sp>
      <p:sp>
        <p:nvSpPr>
          <p:cNvPr id="1376" name="Google Shape;1376;g39553e0e236_4_174"/>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377" name="Google Shape;1377;g39553e0e236_4_174"/>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Dirección de Control Ambiental</a:t>
            </a:r>
            <a:endParaRPr sz="1200" b="1">
              <a:solidFill>
                <a:schemeClr val="dk1"/>
              </a:solidFill>
              <a:latin typeface="Raleway"/>
              <a:ea typeface="Raleway"/>
              <a:cs typeface="Raleway"/>
              <a:sym typeface="Raleway"/>
            </a:endParaRPr>
          </a:p>
        </p:txBody>
      </p:sp>
      <p:sp>
        <p:nvSpPr>
          <p:cNvPr id="1378" name="Google Shape;1378;g39553e0e236_4_174"/>
          <p:cNvSpPr txBox="1"/>
          <p:nvPr/>
        </p:nvSpPr>
        <p:spPr>
          <a:xfrm>
            <a:off x="557217" y="4693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379" name="Google Shape;1379;g39553e0e236_4_174"/>
          <p:cNvGrpSpPr/>
          <p:nvPr/>
        </p:nvGrpSpPr>
        <p:grpSpPr>
          <a:xfrm>
            <a:off x="8284516" y="185152"/>
            <a:ext cx="541619" cy="554131"/>
            <a:chOff x="10756124" y="339106"/>
            <a:chExt cx="636300" cy="651000"/>
          </a:xfrm>
        </p:grpSpPr>
        <p:sp>
          <p:nvSpPr>
            <p:cNvPr id="1380" name="Google Shape;1380;g39553e0e236_4_174"/>
            <p:cNvSpPr/>
            <p:nvPr/>
          </p:nvSpPr>
          <p:spPr>
            <a:xfrm>
              <a:off x="10756124" y="339106"/>
              <a:ext cx="636300" cy="651000"/>
            </a:xfrm>
            <a:prstGeom prst="ellipse">
              <a:avLst/>
            </a:prstGeom>
            <a:solidFill>
              <a:srgbClr val="D9D9D9"/>
            </a:solidFill>
            <a:ln w="43250" cap="flat" cmpd="sng">
              <a:solidFill>
                <a:srgbClr val="FFFFFF"/>
              </a:solidFill>
              <a:prstDash val="solid"/>
              <a:round/>
              <a:headEnd type="none" w="sm" len="sm"/>
              <a:tailEnd type="none" w="sm" len="sm"/>
            </a:ln>
          </p:spPr>
          <p:txBody>
            <a:bodyPr spcFirstLastPara="1" wrap="square" lIns="77825" tIns="77825" rIns="77825" bIns="77825" anchor="ctr" anchorCtr="0">
              <a:noAutofit/>
            </a:bodyPr>
            <a:lstStyle/>
            <a:p>
              <a:pPr marL="0" marR="0" lvl="0" indent="0" algn="ctr" rtl="0">
                <a:lnSpc>
                  <a:spcPct val="100000"/>
                </a:lnSpc>
                <a:spcBef>
                  <a:spcPts val="0"/>
                </a:spcBef>
                <a:spcAft>
                  <a:spcPts val="0"/>
                </a:spcAft>
                <a:buClr>
                  <a:srgbClr val="000000"/>
                </a:buClr>
                <a:buSzPts val="1277"/>
                <a:buFont typeface="Arial"/>
                <a:buNone/>
              </a:pPr>
              <a:endParaRPr sz="1276" b="0" i="0" u="none" strike="noStrike" cap="none">
                <a:solidFill>
                  <a:srgbClr val="000000"/>
                </a:solidFill>
                <a:latin typeface="Montserrat Medium"/>
                <a:ea typeface="Montserrat Medium"/>
                <a:cs typeface="Montserrat Medium"/>
                <a:sym typeface="Montserrat Medium"/>
              </a:endParaRPr>
            </a:p>
          </p:txBody>
        </p:sp>
        <p:pic>
          <p:nvPicPr>
            <p:cNvPr id="1381" name="Google Shape;1381;g39553e0e236_4_174"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1385"/>
        <p:cNvGrpSpPr/>
        <p:nvPr/>
      </p:nvGrpSpPr>
      <p:grpSpPr>
        <a:xfrm>
          <a:off x="0" y="0"/>
          <a:ext cx="0" cy="0"/>
          <a:chOff x="0" y="0"/>
          <a:chExt cx="0" cy="0"/>
        </a:xfrm>
      </p:grpSpPr>
      <p:sp>
        <p:nvSpPr>
          <p:cNvPr id="1386" name="Google Shape;1386;g39553e0e236_4_117"/>
          <p:cNvSpPr/>
          <p:nvPr/>
        </p:nvSpPr>
        <p:spPr>
          <a:xfrm rot="5400000">
            <a:off x="4946500" y="-1522749"/>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387" name="Google Shape;1387;g39553e0e236_4_117"/>
          <p:cNvSpPr txBox="1"/>
          <p:nvPr/>
        </p:nvSpPr>
        <p:spPr>
          <a:xfrm>
            <a:off x="766125" y="250551"/>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1388" name="Google Shape;1388;g39553e0e236_4_117"/>
          <p:cNvSpPr/>
          <p:nvPr/>
        </p:nvSpPr>
        <p:spPr>
          <a:xfrm>
            <a:off x="601675" y="370701"/>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389" name="Google Shape;1389;g39553e0e236_4_117"/>
          <p:cNvSpPr txBox="1"/>
          <p:nvPr/>
        </p:nvSpPr>
        <p:spPr>
          <a:xfrm>
            <a:off x="74138" y="1560797"/>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390" name="Google Shape;1390;g39553e0e236_4_117"/>
          <p:cNvSpPr txBox="1"/>
          <p:nvPr/>
        </p:nvSpPr>
        <p:spPr>
          <a:xfrm>
            <a:off x="4041495"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391" name="Google Shape;1391;g39553e0e236_4_117"/>
          <p:cNvSpPr txBox="1"/>
          <p:nvPr/>
        </p:nvSpPr>
        <p:spPr>
          <a:xfrm>
            <a:off x="5933644"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392" name="Google Shape;1392;g39553e0e236_4_117"/>
          <p:cNvSpPr txBox="1"/>
          <p:nvPr/>
        </p:nvSpPr>
        <p:spPr>
          <a:xfrm>
            <a:off x="7849577"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393" name="Google Shape;1393;g39553e0e236_4_117"/>
          <p:cNvSpPr txBox="1"/>
          <p:nvPr/>
        </p:nvSpPr>
        <p:spPr>
          <a:xfrm>
            <a:off x="8827327"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394" name="Google Shape;1394;g39553e0e236_4_117"/>
          <p:cNvSpPr txBox="1"/>
          <p:nvPr/>
        </p:nvSpPr>
        <p:spPr>
          <a:xfrm>
            <a:off x="9805077" y="1602098"/>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395" name="Google Shape;1395;g39553e0e236_4_117"/>
          <p:cNvSpPr txBox="1"/>
          <p:nvPr/>
        </p:nvSpPr>
        <p:spPr>
          <a:xfrm>
            <a:off x="4997620" y="160209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96" name="Google Shape;1396;g39553e0e236_4_117"/>
          <p:cNvSpPr txBox="1"/>
          <p:nvPr/>
        </p:nvSpPr>
        <p:spPr>
          <a:xfrm>
            <a:off x="6902620" y="160209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397" name="Google Shape;1397;g39553e0e236_4_117"/>
          <p:cNvSpPr txBox="1"/>
          <p:nvPr/>
        </p:nvSpPr>
        <p:spPr>
          <a:xfrm>
            <a:off x="11199220" y="1602096"/>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398" name="Google Shape;1398;g39553e0e236_4_117"/>
          <p:cNvSpPr txBox="1"/>
          <p:nvPr/>
        </p:nvSpPr>
        <p:spPr>
          <a:xfrm>
            <a:off x="326862" y="2250479"/>
            <a:ext cx="34461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dirty="0" err="1">
                <a:solidFill>
                  <a:srgbClr val="3B4E1F"/>
                </a:solidFill>
                <a:latin typeface="Candara"/>
                <a:ea typeface="Candara"/>
                <a:cs typeface="Candara"/>
                <a:sym typeface="Candara"/>
              </a:rPr>
              <a:t>N</a:t>
            </a:r>
            <a:r>
              <a:rPr lang="en-US" sz="1200"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úmero</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de </a:t>
            </a:r>
            <a:r>
              <a:rPr lang="en-US" sz="1200"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trámites</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de </a:t>
            </a:r>
            <a:r>
              <a:rPr lang="en-US" sz="1200"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evaluación</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a:t>
            </a:r>
            <a:r>
              <a:rPr lang="en-US" sz="1200"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rezagados</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resueltos de </a:t>
            </a:r>
            <a:r>
              <a:rPr lang="en-US" sz="1200"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fondo</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 </a:t>
            </a:r>
            <a:endParaRPr sz="1200" b="0" i="0" u="none" strike="noStrike" cap="none" dirty="0">
              <a:solidFill>
                <a:srgbClr val="3B4E1F"/>
              </a:solidFill>
              <a:latin typeface="Candara"/>
              <a:ea typeface="Candara"/>
              <a:cs typeface="Candara"/>
              <a:sym typeface="Candara"/>
            </a:endParaRPr>
          </a:p>
        </p:txBody>
      </p:sp>
      <p:sp>
        <p:nvSpPr>
          <p:cNvPr id="1399" name="Google Shape;1399;g39553e0e236_4_117"/>
          <p:cNvSpPr txBox="1"/>
          <p:nvPr/>
        </p:nvSpPr>
        <p:spPr>
          <a:xfrm>
            <a:off x="4083545"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489</a:t>
            </a:r>
            <a:endParaRPr sz="1400" b="0" i="0" u="none" strike="noStrike" cap="none">
              <a:solidFill>
                <a:srgbClr val="000000"/>
              </a:solidFill>
              <a:latin typeface="Candara"/>
              <a:ea typeface="Candara"/>
              <a:cs typeface="Candara"/>
              <a:sym typeface="Candara"/>
            </a:endParaRPr>
          </a:p>
        </p:txBody>
      </p:sp>
      <p:sp>
        <p:nvSpPr>
          <p:cNvPr id="1400" name="Google Shape;1400;g39553e0e236_4_117"/>
          <p:cNvSpPr txBox="1"/>
          <p:nvPr/>
        </p:nvSpPr>
        <p:spPr>
          <a:xfrm>
            <a:off x="5975694"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11.010</a:t>
            </a:r>
            <a:endParaRPr sz="1600" b="0" i="0" u="none" strike="noStrike" cap="none">
              <a:solidFill>
                <a:srgbClr val="3B4E1F"/>
              </a:solidFill>
              <a:latin typeface="Candara"/>
              <a:ea typeface="Candara"/>
              <a:cs typeface="Candara"/>
              <a:sym typeface="Candara"/>
            </a:endParaRPr>
          </a:p>
        </p:txBody>
      </p:sp>
      <p:sp>
        <p:nvSpPr>
          <p:cNvPr id="1401" name="Google Shape;1401;g39553e0e236_4_117"/>
          <p:cNvSpPr txBox="1"/>
          <p:nvPr/>
        </p:nvSpPr>
        <p:spPr>
          <a:xfrm>
            <a:off x="7891627"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12.066</a:t>
            </a:r>
            <a:endParaRPr sz="1400" b="0" i="0" u="none" strike="noStrike" cap="none">
              <a:solidFill>
                <a:srgbClr val="000000"/>
              </a:solidFill>
              <a:latin typeface="Candara"/>
              <a:ea typeface="Candara"/>
              <a:cs typeface="Candara"/>
              <a:sym typeface="Candara"/>
            </a:endParaRPr>
          </a:p>
        </p:txBody>
      </p:sp>
      <p:sp>
        <p:nvSpPr>
          <p:cNvPr id="1402" name="Google Shape;1402;g39553e0e236_4_117"/>
          <p:cNvSpPr txBox="1"/>
          <p:nvPr/>
        </p:nvSpPr>
        <p:spPr>
          <a:xfrm>
            <a:off x="8869377"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15.040</a:t>
            </a:r>
            <a:endParaRPr sz="1400" b="0" i="0" u="none" strike="noStrike" cap="none">
              <a:solidFill>
                <a:srgbClr val="000000"/>
              </a:solidFill>
              <a:latin typeface="Candara"/>
              <a:ea typeface="Candara"/>
              <a:cs typeface="Candara"/>
              <a:sym typeface="Candara"/>
            </a:endParaRPr>
          </a:p>
        </p:txBody>
      </p:sp>
      <p:sp>
        <p:nvSpPr>
          <p:cNvPr id="1403" name="Google Shape;1403;g39553e0e236_4_117"/>
          <p:cNvSpPr txBox="1"/>
          <p:nvPr/>
        </p:nvSpPr>
        <p:spPr>
          <a:xfrm>
            <a:off x="9847127" y="2335225"/>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31.178</a:t>
            </a:r>
            <a:endParaRPr sz="1500" b="0" i="0" u="none" strike="noStrike" cap="none">
              <a:solidFill>
                <a:srgbClr val="3B4E1F"/>
              </a:solidFill>
              <a:latin typeface="Candara"/>
              <a:ea typeface="Candara"/>
              <a:cs typeface="Candara"/>
              <a:sym typeface="Candara"/>
            </a:endParaRPr>
          </a:p>
        </p:txBody>
      </p:sp>
      <p:sp>
        <p:nvSpPr>
          <p:cNvPr id="1404" name="Google Shape;1404;g39553e0e236_4_117"/>
          <p:cNvSpPr txBox="1"/>
          <p:nvPr/>
        </p:nvSpPr>
        <p:spPr>
          <a:xfrm>
            <a:off x="6944670" y="232742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4.072</a:t>
            </a:r>
            <a:endParaRPr sz="1400" b="1" i="0" u="none" strike="noStrike" cap="none">
              <a:solidFill>
                <a:srgbClr val="000000"/>
              </a:solidFill>
              <a:latin typeface="Candara"/>
              <a:ea typeface="Candara"/>
              <a:cs typeface="Candara"/>
              <a:sym typeface="Candara"/>
            </a:endParaRPr>
          </a:p>
        </p:txBody>
      </p:sp>
      <p:sp>
        <p:nvSpPr>
          <p:cNvPr id="1405" name="Google Shape;1405;g39553e0e236_4_117"/>
          <p:cNvSpPr txBox="1"/>
          <p:nvPr/>
        </p:nvSpPr>
        <p:spPr>
          <a:xfrm>
            <a:off x="11241270" y="2327425"/>
            <a:ext cx="876600" cy="415500"/>
          </a:xfrm>
          <a:prstGeom prst="rect">
            <a:avLst/>
          </a:prstGeom>
          <a:solidFill>
            <a:srgbClr val="EFEFEF"/>
          </a:solid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500"/>
              <a:buFont typeface="Arial"/>
              <a:buNone/>
            </a:pPr>
            <a:r>
              <a:rPr lang="en-US" sz="1500" b="1">
                <a:solidFill>
                  <a:srgbClr val="3B4E1F"/>
                </a:solidFill>
                <a:latin typeface="Candara"/>
                <a:ea typeface="Candara"/>
                <a:cs typeface="Candara"/>
                <a:sym typeface="Candara"/>
              </a:rPr>
              <a:t>4.072</a:t>
            </a:r>
            <a:endParaRPr sz="1400" b="1" i="0" u="none" strike="noStrike" cap="none">
              <a:solidFill>
                <a:srgbClr val="000000"/>
              </a:solidFill>
              <a:latin typeface="Candara"/>
              <a:ea typeface="Candara"/>
              <a:cs typeface="Candara"/>
              <a:sym typeface="Candara"/>
            </a:endParaRPr>
          </a:p>
        </p:txBody>
      </p:sp>
      <p:grpSp>
        <p:nvGrpSpPr>
          <p:cNvPr id="1406" name="Google Shape;1406;g39553e0e236_4_117"/>
          <p:cNvGrpSpPr/>
          <p:nvPr/>
        </p:nvGrpSpPr>
        <p:grpSpPr>
          <a:xfrm>
            <a:off x="7528875" y="225198"/>
            <a:ext cx="4146900" cy="651006"/>
            <a:chOff x="7542700" y="339100"/>
            <a:chExt cx="4146900" cy="651006"/>
          </a:xfrm>
        </p:grpSpPr>
        <p:grpSp>
          <p:nvGrpSpPr>
            <p:cNvPr id="1407" name="Google Shape;1407;g39553e0e236_4_117"/>
            <p:cNvGrpSpPr/>
            <p:nvPr/>
          </p:nvGrpSpPr>
          <p:grpSpPr>
            <a:xfrm>
              <a:off x="7542700" y="339100"/>
              <a:ext cx="4146900" cy="651006"/>
              <a:chOff x="7542700" y="339100"/>
              <a:chExt cx="4146900" cy="651006"/>
            </a:xfrm>
          </p:grpSpPr>
          <p:sp>
            <p:nvSpPr>
              <p:cNvPr id="1408" name="Google Shape;1408;g39553e0e236_4_117"/>
              <p:cNvSpPr/>
              <p:nvPr/>
            </p:nvSpPr>
            <p:spPr>
              <a:xfrm rot="5400000">
                <a:off x="9420700" y="-1438375"/>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409" name="Google Shape;1409;g39553e0e236_4_117"/>
              <p:cNvSpPr txBox="1"/>
              <p:nvPr/>
            </p:nvSpPr>
            <p:spPr>
              <a:xfrm>
                <a:off x="7830550" y="339100"/>
                <a:ext cx="35712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Autoridad ambiental</a:t>
                </a:r>
                <a:endParaRPr sz="2000" b="1" i="0" u="none" strike="noStrike" cap="none">
                  <a:solidFill>
                    <a:schemeClr val="dk1"/>
                  </a:solidFill>
                  <a:latin typeface="Raleway"/>
                  <a:ea typeface="Raleway"/>
                  <a:cs typeface="Raleway"/>
                  <a:sym typeface="Raleway"/>
                </a:endParaRPr>
              </a:p>
            </p:txBody>
          </p:sp>
          <p:sp>
            <p:nvSpPr>
              <p:cNvPr id="1410" name="Google Shape;1410;g39553e0e236_4_117"/>
              <p:cNvSpPr/>
              <p:nvPr/>
            </p:nvSpPr>
            <p:spPr>
              <a:xfrm>
                <a:off x="10756124" y="339106"/>
                <a:ext cx="636300" cy="651000"/>
              </a:xfrm>
              <a:prstGeom prst="ellipse">
                <a:avLst/>
              </a:prstGeom>
              <a:solidFill>
                <a:srgbClr val="D9D9D9"/>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grpSp>
        <p:pic>
          <p:nvPicPr>
            <p:cNvPr id="1411" name="Google Shape;1411;g39553e0e236_4_117"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
        <p:nvSpPr>
          <p:cNvPr id="1412" name="Google Shape;1412;g39553e0e236_4_117"/>
          <p:cNvSpPr txBox="1"/>
          <p:nvPr/>
        </p:nvSpPr>
        <p:spPr>
          <a:xfrm>
            <a:off x="3068499" y="273651"/>
            <a:ext cx="43350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a:solidFill>
                  <a:schemeClr val="dk1"/>
                </a:solidFill>
                <a:latin typeface="Raleway"/>
                <a:ea typeface="Raleway"/>
                <a:cs typeface="Raleway"/>
                <a:sym typeface="Raleway"/>
              </a:rPr>
              <a:t>Dirección de Control Ambiental</a:t>
            </a:r>
            <a:endParaRPr sz="2000" b="1" i="0" u="none" strike="noStrike" cap="none">
              <a:solidFill>
                <a:schemeClr val="dk1"/>
              </a:solidFill>
              <a:latin typeface="Raleway"/>
              <a:ea typeface="Raleway"/>
              <a:cs typeface="Raleway"/>
              <a:sym typeface="Raleway"/>
            </a:endParaRPr>
          </a:p>
        </p:txBody>
      </p:sp>
      <p:sp>
        <p:nvSpPr>
          <p:cNvPr id="1413" name="Google Shape;1413;g39553e0e236_4_117"/>
          <p:cNvSpPr txBox="1"/>
          <p:nvPr/>
        </p:nvSpPr>
        <p:spPr>
          <a:xfrm>
            <a:off x="74138" y="925367"/>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414" name="Google Shape;1414;g39553e0e236_4_117"/>
          <p:cNvSpPr txBox="1"/>
          <p:nvPr/>
        </p:nvSpPr>
        <p:spPr>
          <a:xfrm>
            <a:off x="4041488" y="925379"/>
            <a:ext cx="80343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Resolver de fondo 31.178 trámites rezagados</a:t>
            </a:r>
            <a:endParaRPr b="1" i="0" u="none" strike="noStrike" cap="none">
              <a:solidFill>
                <a:srgbClr val="3B4E1F"/>
              </a:solidFill>
              <a:latin typeface="Candara"/>
              <a:ea typeface="Candara"/>
              <a:cs typeface="Candara"/>
              <a:sym typeface="Candara"/>
            </a:endParaRPr>
          </a:p>
        </p:txBody>
      </p:sp>
      <p:sp>
        <p:nvSpPr>
          <p:cNvPr id="1415" name="Google Shape;1415;g39553e0e236_4_117"/>
          <p:cNvSpPr txBox="1"/>
          <p:nvPr/>
        </p:nvSpPr>
        <p:spPr>
          <a:xfrm>
            <a:off x="5029620" y="2327062"/>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16" name="Google Shape;1416;g39553e0e236_4_117"/>
          <p:cNvSpPr txBox="1"/>
          <p:nvPr/>
        </p:nvSpPr>
        <p:spPr>
          <a:xfrm>
            <a:off x="229640" y="6110364"/>
            <a:ext cx="11479800" cy="738900"/>
          </a:xfrm>
          <a:prstGeom prst="rect">
            <a:avLst/>
          </a:prstGeom>
          <a:solidFill>
            <a:srgbClr val="FFE599"/>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200">
                <a:solidFill>
                  <a:srgbClr val="783F04"/>
                </a:solidFill>
                <a:latin typeface="Candara"/>
                <a:ea typeface="Candara"/>
                <a:cs typeface="Candara"/>
                <a:sym typeface="Candara"/>
              </a:rPr>
              <a:t>Alerta:  Se presenta un rezago de 6.938 trámites de evaluación pendientes por resolver, de los cuales 6.222 corresponden a aprovechamiento silvicultural, 95 a recurso hídrico y del suelo, 680 a publicidad exterior visual y 23 a aire. Adicionalmente, se resolvieron de fondo 82 trámites de evaluación de aprovechamiento forestal por obra, superando la meta programada para 2025.</a:t>
            </a:r>
            <a:endParaRPr sz="1200">
              <a:solidFill>
                <a:srgbClr val="783F04"/>
              </a:solidFill>
              <a:latin typeface="Candara"/>
              <a:ea typeface="Candara"/>
              <a:cs typeface="Candara"/>
              <a:sym typeface="Candara"/>
            </a:endParaRPr>
          </a:p>
        </p:txBody>
      </p:sp>
      <p:sp>
        <p:nvSpPr>
          <p:cNvPr id="1417" name="Google Shape;1417;g39553e0e236_4_117"/>
          <p:cNvSpPr txBox="1"/>
          <p:nvPr/>
        </p:nvSpPr>
        <p:spPr>
          <a:xfrm>
            <a:off x="482102" y="3071594"/>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dirty="0" err="1">
                <a:solidFill>
                  <a:srgbClr val="3B4E1F"/>
                </a:solidFill>
                <a:latin typeface="Candara"/>
                <a:ea typeface="Candara"/>
                <a:cs typeface="Candara"/>
                <a:sym typeface="Candara"/>
              </a:rPr>
              <a:t>Porcentaje</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trámites</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evaluación</a:t>
            </a:r>
            <a:r>
              <a:rPr lang="en-US" sz="1200" dirty="0">
                <a:solidFill>
                  <a:srgbClr val="3B4E1F"/>
                </a:solidFill>
                <a:latin typeface="Candara"/>
                <a:ea typeface="Candara"/>
                <a:cs typeface="Candara"/>
                <a:sym typeface="Candara"/>
              </a:rPr>
              <a:t> resueltos de </a:t>
            </a:r>
            <a:r>
              <a:rPr lang="en-US" sz="1200" dirty="0" err="1">
                <a:solidFill>
                  <a:srgbClr val="3B4E1F"/>
                </a:solidFill>
                <a:latin typeface="Candara"/>
                <a:ea typeface="Candara"/>
                <a:cs typeface="Candara"/>
                <a:sym typeface="Candara"/>
              </a:rPr>
              <a:t>fondo</a:t>
            </a:r>
            <a:r>
              <a:rPr lang="en-US" sz="1200" dirty="0">
                <a:solidFill>
                  <a:srgbClr val="3B4E1F"/>
                </a:solidFill>
                <a:latin typeface="Candara"/>
                <a:ea typeface="Candara"/>
                <a:cs typeface="Candara"/>
                <a:sym typeface="Candara"/>
              </a:rPr>
              <a:t> y </a:t>
            </a:r>
            <a:r>
              <a:rPr lang="en-US" sz="1200" dirty="0" err="1">
                <a:solidFill>
                  <a:srgbClr val="3B4E1F"/>
                </a:solidFill>
                <a:latin typeface="Candara"/>
                <a:ea typeface="Candara"/>
                <a:cs typeface="Candara"/>
                <a:sym typeface="Candara"/>
              </a:rPr>
              <a:t>notificados</a:t>
            </a:r>
            <a:r>
              <a:rPr lang="en-US" sz="1200" dirty="0">
                <a:solidFill>
                  <a:srgbClr val="3B4E1F"/>
                </a:solidFill>
                <a:latin typeface="Candara"/>
                <a:ea typeface="Candara"/>
                <a:cs typeface="Candara"/>
                <a:sym typeface="Candara"/>
              </a:rPr>
              <a:t> o </a:t>
            </a:r>
            <a:r>
              <a:rPr lang="en-US" sz="1200" dirty="0" err="1">
                <a:solidFill>
                  <a:srgbClr val="3B4E1F"/>
                </a:solidFill>
                <a:latin typeface="Candara"/>
                <a:ea typeface="Candara"/>
                <a:cs typeface="Candara"/>
                <a:sym typeface="Candara"/>
              </a:rPr>
              <a:t>informados</a:t>
            </a:r>
            <a:r>
              <a:rPr lang="en-US" sz="1200" dirty="0">
                <a:solidFill>
                  <a:srgbClr val="3B4E1F"/>
                </a:solidFill>
                <a:latin typeface="Candara"/>
                <a:ea typeface="Candara"/>
                <a:cs typeface="Candara"/>
                <a:sym typeface="Candara"/>
              </a:rPr>
              <a:t> (2025-2027) (</a:t>
            </a:r>
            <a:r>
              <a:rPr lang="en-US" sz="1200" dirty="0" err="1">
                <a:solidFill>
                  <a:srgbClr val="3B4E1F"/>
                </a:solidFill>
                <a:latin typeface="Candara"/>
                <a:ea typeface="Candara"/>
                <a:cs typeface="Candara"/>
                <a:sym typeface="Candara"/>
              </a:rPr>
              <a:t>hídrico</a:t>
            </a:r>
            <a:r>
              <a:rPr lang="en-US" sz="1200" dirty="0">
                <a:solidFill>
                  <a:srgbClr val="3B4E1F"/>
                </a:solidFill>
                <a:latin typeface="Candara"/>
                <a:ea typeface="Candara"/>
                <a:cs typeface="Candara"/>
                <a:sym typeface="Candara"/>
              </a:rPr>
              <a:t>)</a:t>
            </a:r>
            <a:endParaRPr sz="1200" b="0" i="0" u="none" strike="noStrike" cap="none" dirty="0">
              <a:solidFill>
                <a:srgbClr val="3B4E1F"/>
              </a:solidFill>
              <a:latin typeface="Candara"/>
              <a:ea typeface="Candara"/>
              <a:cs typeface="Candara"/>
              <a:sym typeface="Candara"/>
            </a:endParaRPr>
          </a:p>
        </p:txBody>
      </p:sp>
      <p:sp>
        <p:nvSpPr>
          <p:cNvPr id="1418" name="Google Shape;1418;g39553e0e236_4_117"/>
          <p:cNvSpPr txBox="1"/>
          <p:nvPr/>
        </p:nvSpPr>
        <p:spPr>
          <a:xfrm>
            <a:off x="4227469" y="3163205"/>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19" name="Google Shape;1419;g39553e0e236_4_117"/>
          <p:cNvSpPr txBox="1"/>
          <p:nvPr/>
        </p:nvSpPr>
        <p:spPr>
          <a:xfrm>
            <a:off x="5183594" y="3194605"/>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20" name="Google Shape;1420;g39553e0e236_4_117"/>
          <p:cNvSpPr txBox="1"/>
          <p:nvPr/>
        </p:nvSpPr>
        <p:spPr>
          <a:xfrm>
            <a:off x="8035544" y="3178905"/>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421" name="Google Shape;1421;g39553e0e236_4_117"/>
          <p:cNvSpPr txBox="1"/>
          <p:nvPr/>
        </p:nvSpPr>
        <p:spPr>
          <a:xfrm>
            <a:off x="8991669" y="3210305"/>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422" name="Google Shape;1422;g39553e0e236_4_117"/>
          <p:cNvSpPr txBox="1"/>
          <p:nvPr/>
        </p:nvSpPr>
        <p:spPr>
          <a:xfrm>
            <a:off x="10120669" y="3167777"/>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423" name="Google Shape;1423;g39553e0e236_4_117"/>
          <p:cNvSpPr txBox="1"/>
          <p:nvPr/>
        </p:nvSpPr>
        <p:spPr>
          <a:xfrm>
            <a:off x="11227176" y="3178642"/>
            <a:ext cx="876600" cy="400200"/>
          </a:xfrm>
          <a:prstGeom prst="rect">
            <a:avLst/>
          </a:prstGeom>
          <a:solidFill>
            <a:srgbClr val="F4CCCC"/>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95</a:t>
            </a:r>
            <a:endParaRPr sz="1400" b="1" i="0" u="none" strike="noStrike" cap="none">
              <a:solidFill>
                <a:srgbClr val="000000"/>
              </a:solidFill>
              <a:latin typeface="Candara"/>
              <a:ea typeface="Candara"/>
              <a:cs typeface="Candara"/>
              <a:sym typeface="Candara"/>
            </a:endParaRPr>
          </a:p>
        </p:txBody>
      </p:sp>
      <p:sp>
        <p:nvSpPr>
          <p:cNvPr id="1424" name="Google Shape;1424;g39553e0e236_4_117"/>
          <p:cNvSpPr txBox="1"/>
          <p:nvPr/>
        </p:nvSpPr>
        <p:spPr>
          <a:xfrm>
            <a:off x="6131507" y="3163205"/>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95</a:t>
            </a:r>
            <a:endParaRPr sz="1400" b="1" i="0" u="none" strike="noStrike" cap="none">
              <a:solidFill>
                <a:srgbClr val="000000"/>
              </a:solidFill>
              <a:latin typeface="Candara"/>
              <a:ea typeface="Candara"/>
              <a:cs typeface="Candara"/>
              <a:sym typeface="Candara"/>
            </a:endParaRPr>
          </a:p>
        </p:txBody>
      </p:sp>
      <p:sp>
        <p:nvSpPr>
          <p:cNvPr id="1425" name="Google Shape;1425;g39553e0e236_4_117"/>
          <p:cNvSpPr txBox="1"/>
          <p:nvPr/>
        </p:nvSpPr>
        <p:spPr>
          <a:xfrm>
            <a:off x="7083519" y="3063142"/>
            <a:ext cx="876600" cy="615600"/>
          </a:xfrm>
          <a:prstGeom prst="rect">
            <a:avLst/>
          </a:prstGeom>
          <a:solidFill>
            <a:srgbClr val="F4CCCC"/>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sin reporte</a:t>
            </a:r>
            <a:endParaRPr sz="1400" b="1" i="0" u="none" strike="noStrike" cap="none">
              <a:solidFill>
                <a:srgbClr val="000000"/>
              </a:solidFill>
              <a:latin typeface="Candara"/>
              <a:ea typeface="Candara"/>
              <a:cs typeface="Candara"/>
              <a:sym typeface="Candara"/>
            </a:endParaRPr>
          </a:p>
        </p:txBody>
      </p:sp>
      <p:sp>
        <p:nvSpPr>
          <p:cNvPr id="1426" name="Google Shape;1426;g39553e0e236_4_117"/>
          <p:cNvSpPr txBox="1"/>
          <p:nvPr/>
        </p:nvSpPr>
        <p:spPr>
          <a:xfrm>
            <a:off x="348731" y="3922098"/>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solicitudes de registros de publicidad exterior visual evaluados, pertenecientes a </a:t>
            </a:r>
            <a:r>
              <a:rPr lang="en-US" sz="12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vigencias</a:t>
            </a:r>
            <a:r>
              <a:rPr lang="en-US" sz="1200">
                <a:solidFill>
                  <a:srgbClr val="3B4E1F"/>
                </a:solidFill>
                <a:latin typeface="Candara"/>
                <a:ea typeface="Candara"/>
                <a:cs typeface="Candara"/>
                <a:sym typeface="Candara"/>
              </a:rPr>
              <a:t> anteriores a 2025</a:t>
            </a:r>
            <a:endParaRPr sz="1200" b="0" i="0" u="none" strike="noStrike" cap="none">
              <a:solidFill>
                <a:srgbClr val="3B4E1F"/>
              </a:solidFill>
              <a:latin typeface="Candara"/>
              <a:ea typeface="Candara"/>
              <a:cs typeface="Candara"/>
              <a:sym typeface="Candara"/>
            </a:endParaRPr>
          </a:p>
        </p:txBody>
      </p:sp>
      <p:sp>
        <p:nvSpPr>
          <p:cNvPr id="1427" name="Google Shape;1427;g39553e0e236_4_117"/>
          <p:cNvSpPr txBox="1"/>
          <p:nvPr/>
        </p:nvSpPr>
        <p:spPr>
          <a:xfrm>
            <a:off x="4094097" y="40137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28" name="Google Shape;1428;g39553e0e236_4_117"/>
          <p:cNvSpPr txBox="1"/>
          <p:nvPr/>
        </p:nvSpPr>
        <p:spPr>
          <a:xfrm>
            <a:off x="5050222" y="40451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29" name="Google Shape;1429;g39553e0e236_4_117"/>
          <p:cNvSpPr txBox="1"/>
          <p:nvPr/>
        </p:nvSpPr>
        <p:spPr>
          <a:xfrm>
            <a:off x="7902172" y="40294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1.359</a:t>
            </a:r>
            <a:endParaRPr sz="1400" b="1" i="0" u="none" strike="noStrike" cap="none">
              <a:solidFill>
                <a:srgbClr val="000000"/>
              </a:solidFill>
              <a:latin typeface="Candara"/>
              <a:ea typeface="Candara"/>
              <a:cs typeface="Candara"/>
              <a:sym typeface="Candara"/>
            </a:endParaRPr>
          </a:p>
        </p:txBody>
      </p:sp>
      <p:sp>
        <p:nvSpPr>
          <p:cNvPr id="1430" name="Google Shape;1430;g39553e0e236_4_117"/>
          <p:cNvSpPr txBox="1"/>
          <p:nvPr/>
        </p:nvSpPr>
        <p:spPr>
          <a:xfrm>
            <a:off x="8858297" y="4060808"/>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b="1">
                <a:solidFill>
                  <a:srgbClr val="3B4E1F"/>
                </a:solidFill>
                <a:latin typeface="Candara"/>
                <a:ea typeface="Candara"/>
                <a:cs typeface="Candara"/>
                <a:sym typeface="Candara"/>
              </a:rPr>
              <a:t>1.359</a:t>
            </a:r>
            <a:endParaRPr sz="1400" b="1" i="0" u="none" strike="noStrike" cap="none">
              <a:solidFill>
                <a:srgbClr val="000000"/>
              </a:solidFill>
              <a:latin typeface="Candara"/>
              <a:ea typeface="Candara"/>
              <a:cs typeface="Candara"/>
              <a:sym typeface="Candara"/>
            </a:endParaRPr>
          </a:p>
        </p:txBody>
      </p:sp>
      <p:sp>
        <p:nvSpPr>
          <p:cNvPr id="1431" name="Google Shape;1431;g39553e0e236_4_117"/>
          <p:cNvSpPr txBox="1"/>
          <p:nvPr/>
        </p:nvSpPr>
        <p:spPr>
          <a:xfrm>
            <a:off x="9987295" y="4018291"/>
            <a:ext cx="1053600" cy="677100"/>
          </a:xfrm>
          <a:prstGeom prst="rect">
            <a:avLst/>
          </a:prstGeom>
          <a:solidFill>
            <a:srgbClr val="EFEFEF"/>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3B4E1F"/>
                </a:solidFill>
                <a:latin typeface="Candara"/>
                <a:ea typeface="Candara"/>
                <a:cs typeface="Candara"/>
                <a:sym typeface="Candara"/>
              </a:rPr>
              <a:t>3.398</a:t>
            </a:r>
            <a:endParaRPr sz="1100">
              <a:solidFill>
                <a:schemeClr val="dk1"/>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600"/>
              <a:buFont typeface="Arial"/>
              <a:buNone/>
            </a:pPr>
            <a:endParaRPr sz="1600" b="1">
              <a:solidFill>
                <a:srgbClr val="3B4E1F"/>
              </a:solidFill>
              <a:latin typeface="Candara"/>
              <a:ea typeface="Candara"/>
              <a:cs typeface="Candara"/>
              <a:sym typeface="Candara"/>
            </a:endParaRPr>
          </a:p>
        </p:txBody>
      </p:sp>
      <p:sp>
        <p:nvSpPr>
          <p:cNvPr id="1432" name="Google Shape;1432;g39553e0e236_4_117"/>
          <p:cNvSpPr txBox="1"/>
          <p:nvPr/>
        </p:nvSpPr>
        <p:spPr>
          <a:xfrm>
            <a:off x="5998135" y="40137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680</a:t>
            </a:r>
            <a:endParaRPr sz="1400" b="1" i="0" u="none" strike="noStrike" cap="none">
              <a:solidFill>
                <a:srgbClr val="000000"/>
              </a:solidFill>
              <a:latin typeface="Candara"/>
              <a:ea typeface="Candara"/>
              <a:cs typeface="Candara"/>
              <a:sym typeface="Candara"/>
            </a:endParaRPr>
          </a:p>
        </p:txBody>
      </p:sp>
      <p:sp>
        <p:nvSpPr>
          <p:cNvPr id="1433" name="Google Shape;1433;g39553e0e236_4_117"/>
          <p:cNvSpPr txBox="1"/>
          <p:nvPr/>
        </p:nvSpPr>
        <p:spPr>
          <a:xfrm>
            <a:off x="6950160" y="40059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 </a:t>
            </a:r>
            <a:endParaRPr sz="1400" b="1" i="0" u="none" strike="noStrike" cap="none">
              <a:solidFill>
                <a:srgbClr val="000000"/>
              </a:solidFill>
              <a:latin typeface="Candara"/>
              <a:ea typeface="Candara"/>
              <a:cs typeface="Candara"/>
              <a:sym typeface="Candara"/>
            </a:endParaRPr>
          </a:p>
        </p:txBody>
      </p:sp>
      <p:sp>
        <p:nvSpPr>
          <p:cNvPr id="1434" name="Google Shape;1434;g39553e0e236_4_117"/>
          <p:cNvSpPr txBox="1"/>
          <p:nvPr/>
        </p:nvSpPr>
        <p:spPr>
          <a:xfrm>
            <a:off x="348731" y="4635786"/>
            <a:ext cx="3423600" cy="9234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dirty="0" err="1">
                <a:solidFill>
                  <a:srgbClr val="3B4E1F"/>
                </a:solidFill>
                <a:latin typeface="Candara"/>
                <a:ea typeface="Candara"/>
                <a:cs typeface="Candara"/>
                <a:sym typeface="Candara"/>
              </a:rPr>
              <a:t>Número</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trámites</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evaluación</a:t>
            </a:r>
            <a:r>
              <a:rPr lang="en-US" sz="1200" dirty="0">
                <a:solidFill>
                  <a:srgbClr val="3B4E1F"/>
                </a:solidFill>
                <a:latin typeface="Candara"/>
                <a:ea typeface="Candara"/>
                <a:cs typeface="Candara"/>
                <a:sym typeface="Candara"/>
              </a:rPr>
              <a:t> y </a:t>
            </a:r>
            <a:r>
              <a:rPr lang="en-US" sz="1200" dirty="0" err="1">
                <a:solidFill>
                  <a:srgbClr val="3B4E1F"/>
                </a:solidFill>
                <a:latin typeface="Candara"/>
                <a:ea typeface="Candara"/>
                <a:cs typeface="Candara"/>
                <a:sym typeface="Candara"/>
              </a:rPr>
              <a:t>seguimiento</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fuentes</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fijas</a:t>
            </a:r>
            <a:r>
              <a:rPr lang="en-US" sz="1200" dirty="0">
                <a:solidFill>
                  <a:srgbClr val="3B4E1F"/>
                </a:solidFill>
                <a:latin typeface="Candara"/>
                <a:ea typeface="Candara"/>
                <a:cs typeface="Candara"/>
                <a:sym typeface="Candara"/>
              </a:rPr>
              <a:t> y </a:t>
            </a:r>
            <a:r>
              <a:rPr lang="en-US" sz="1200" dirty="0" err="1">
                <a:solidFill>
                  <a:srgbClr val="3B4E1F"/>
                </a:solidFill>
                <a:latin typeface="Candara"/>
                <a:ea typeface="Candara"/>
                <a:cs typeface="Candara"/>
                <a:sym typeface="Candara"/>
              </a:rPr>
              <a:t>fuentes</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móviles</a:t>
            </a:r>
            <a:r>
              <a:rPr lang="en-US" sz="1200" dirty="0">
                <a:solidFill>
                  <a:srgbClr val="3B4E1F"/>
                </a:solidFill>
                <a:latin typeface="Candara"/>
                <a:ea typeface="Candara"/>
                <a:cs typeface="Candara"/>
                <a:sym typeface="Candara"/>
              </a:rPr>
              <a:t> resueltos de </a:t>
            </a:r>
            <a:r>
              <a:rPr lang="en-US" sz="1200" dirty="0" err="1">
                <a:solidFill>
                  <a:srgbClr val="3B4E1F"/>
                </a:solidFill>
                <a:latin typeface="Candara"/>
                <a:ea typeface="Candara"/>
                <a:cs typeface="Candara"/>
                <a:sym typeface="Candara"/>
              </a:rPr>
              <a:t>fondo</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pertenecientes</a:t>
            </a:r>
            <a:r>
              <a:rPr lang="en-US" sz="1200" dirty="0">
                <a:solidFill>
                  <a:srgbClr val="3B4E1F"/>
                </a:solidFill>
                <a:latin typeface="Candara"/>
                <a:ea typeface="Candara"/>
                <a:cs typeface="Candara"/>
                <a:sym typeface="Candara"/>
              </a:rPr>
              <a:t> a </a:t>
            </a:r>
            <a:r>
              <a:rPr lang="en-US" sz="1200" dirty="0" err="1">
                <a:solidFill>
                  <a:srgbClr val="3B4E1F"/>
                </a:solidFill>
                <a:latin typeface="Candara"/>
                <a:ea typeface="Candara"/>
                <a:cs typeface="Candara"/>
                <a:sym typeface="Candara"/>
              </a:rPr>
              <a:t>vigencias</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anteriores</a:t>
            </a:r>
            <a:r>
              <a:rPr lang="en-US" sz="1200" dirty="0">
                <a:solidFill>
                  <a:srgbClr val="3B4E1F"/>
                </a:solidFill>
                <a:latin typeface="Candara"/>
                <a:ea typeface="Candara"/>
                <a:cs typeface="Candara"/>
                <a:sym typeface="Candara"/>
              </a:rPr>
              <a:t> a 2025</a:t>
            </a:r>
            <a:endParaRPr sz="1200" b="0" i="0" u="none" strike="noStrike" cap="none" dirty="0">
              <a:solidFill>
                <a:srgbClr val="3B4E1F"/>
              </a:solidFill>
              <a:latin typeface="Candara"/>
              <a:ea typeface="Candara"/>
              <a:cs typeface="Candara"/>
              <a:sym typeface="Candara"/>
            </a:endParaRPr>
          </a:p>
        </p:txBody>
      </p:sp>
      <p:sp>
        <p:nvSpPr>
          <p:cNvPr id="1435" name="Google Shape;1435;g39553e0e236_4_117"/>
          <p:cNvSpPr txBox="1"/>
          <p:nvPr/>
        </p:nvSpPr>
        <p:spPr>
          <a:xfrm>
            <a:off x="4094097" y="47273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36" name="Google Shape;1436;g39553e0e236_4_117"/>
          <p:cNvSpPr txBox="1"/>
          <p:nvPr/>
        </p:nvSpPr>
        <p:spPr>
          <a:xfrm>
            <a:off x="5050222" y="47587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37" name="Google Shape;1437;g39553e0e236_4_117"/>
          <p:cNvSpPr txBox="1"/>
          <p:nvPr/>
        </p:nvSpPr>
        <p:spPr>
          <a:xfrm>
            <a:off x="7902172" y="47430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38" name="Google Shape;1438;g39553e0e236_4_117"/>
          <p:cNvSpPr txBox="1"/>
          <p:nvPr/>
        </p:nvSpPr>
        <p:spPr>
          <a:xfrm>
            <a:off x="8858297" y="474017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39" name="Google Shape;1439;g39553e0e236_4_117"/>
          <p:cNvSpPr txBox="1"/>
          <p:nvPr/>
        </p:nvSpPr>
        <p:spPr>
          <a:xfrm>
            <a:off x="9987297" y="473196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35</a:t>
            </a:r>
            <a:endParaRPr sz="1400" b="1" i="0" u="none" strike="noStrike" cap="none">
              <a:solidFill>
                <a:srgbClr val="000000"/>
              </a:solidFill>
              <a:latin typeface="Candara"/>
              <a:ea typeface="Candara"/>
              <a:cs typeface="Candara"/>
              <a:sym typeface="Candara"/>
            </a:endParaRPr>
          </a:p>
        </p:txBody>
      </p:sp>
      <p:sp>
        <p:nvSpPr>
          <p:cNvPr id="1440" name="Google Shape;1440;g39553e0e236_4_117"/>
          <p:cNvSpPr txBox="1"/>
          <p:nvPr/>
        </p:nvSpPr>
        <p:spPr>
          <a:xfrm>
            <a:off x="11251822" y="4742834"/>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12</a:t>
            </a:r>
            <a:endParaRPr sz="1400" b="1" i="0" u="none" strike="noStrike" cap="none">
              <a:solidFill>
                <a:srgbClr val="000000"/>
              </a:solidFill>
              <a:latin typeface="Candara"/>
              <a:ea typeface="Candara"/>
              <a:cs typeface="Candara"/>
              <a:sym typeface="Candara"/>
            </a:endParaRPr>
          </a:p>
        </p:txBody>
      </p:sp>
      <p:sp>
        <p:nvSpPr>
          <p:cNvPr id="1441" name="Google Shape;1441;g39553e0e236_4_117"/>
          <p:cNvSpPr txBox="1"/>
          <p:nvPr/>
        </p:nvSpPr>
        <p:spPr>
          <a:xfrm>
            <a:off x="5998135" y="47273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35</a:t>
            </a:r>
            <a:endParaRPr sz="1400" b="1" i="0" u="none" strike="noStrike" cap="none">
              <a:solidFill>
                <a:srgbClr val="000000"/>
              </a:solidFill>
              <a:latin typeface="Candara"/>
              <a:ea typeface="Candara"/>
              <a:cs typeface="Candara"/>
              <a:sym typeface="Candara"/>
            </a:endParaRPr>
          </a:p>
        </p:txBody>
      </p:sp>
      <p:sp>
        <p:nvSpPr>
          <p:cNvPr id="1442" name="Google Shape;1442;g39553e0e236_4_117"/>
          <p:cNvSpPr txBox="1"/>
          <p:nvPr/>
        </p:nvSpPr>
        <p:spPr>
          <a:xfrm>
            <a:off x="6950160" y="4719596"/>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12</a:t>
            </a:r>
            <a:endParaRPr sz="1400" b="1" i="0" u="none" strike="noStrike" cap="none">
              <a:solidFill>
                <a:srgbClr val="000000"/>
              </a:solidFill>
              <a:latin typeface="Candara"/>
              <a:ea typeface="Candara"/>
              <a:cs typeface="Candara"/>
              <a:sym typeface="Candara"/>
            </a:endParaRPr>
          </a:p>
        </p:txBody>
      </p:sp>
      <p:sp>
        <p:nvSpPr>
          <p:cNvPr id="1443" name="Google Shape;1443;g39553e0e236_4_117"/>
          <p:cNvSpPr txBox="1"/>
          <p:nvPr/>
        </p:nvSpPr>
        <p:spPr>
          <a:xfrm>
            <a:off x="6950160" y="4021359"/>
            <a:ext cx="876600" cy="6156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Sin reporte</a:t>
            </a:r>
            <a:endParaRPr sz="1400" b="1" i="0" u="none" strike="noStrike" cap="none">
              <a:solidFill>
                <a:srgbClr val="000000"/>
              </a:solidFill>
              <a:latin typeface="Candara"/>
              <a:ea typeface="Candara"/>
              <a:cs typeface="Candara"/>
              <a:sym typeface="Candara"/>
            </a:endParaRPr>
          </a:p>
        </p:txBody>
      </p:sp>
      <p:sp>
        <p:nvSpPr>
          <p:cNvPr id="1444" name="Google Shape;1444;g39553e0e236_4_117"/>
          <p:cNvSpPr txBox="1"/>
          <p:nvPr/>
        </p:nvSpPr>
        <p:spPr>
          <a:xfrm>
            <a:off x="11251810" y="3996784"/>
            <a:ext cx="876600" cy="6156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Sin reporte</a:t>
            </a:r>
            <a:endParaRPr sz="1400" b="1" i="0" u="none" strike="noStrike" cap="none">
              <a:solidFill>
                <a:srgbClr val="000000"/>
              </a:solidFill>
              <a:latin typeface="Candara"/>
              <a:ea typeface="Candara"/>
              <a:cs typeface="Candara"/>
              <a:sym typeface="Candara"/>
            </a:endParaRPr>
          </a:p>
        </p:txBody>
      </p:sp>
      <p:sp>
        <p:nvSpPr>
          <p:cNvPr id="1445" name="Google Shape;1445;g39553e0e236_4_117"/>
          <p:cNvSpPr txBox="1"/>
          <p:nvPr/>
        </p:nvSpPr>
        <p:spPr>
          <a:xfrm>
            <a:off x="323652" y="5465779"/>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dirty="0" err="1">
                <a:solidFill>
                  <a:srgbClr val="3B4E1F"/>
                </a:solidFill>
                <a:latin typeface="Candara"/>
                <a:ea typeface="Candara"/>
                <a:cs typeface="Candara"/>
                <a:sym typeface="Candara"/>
              </a:rPr>
              <a:t>Número</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trámites</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rezagados</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evaluación</a:t>
            </a:r>
            <a:r>
              <a:rPr lang="en-US" sz="1200" dirty="0">
                <a:solidFill>
                  <a:srgbClr val="3B4E1F"/>
                </a:solidFill>
                <a:latin typeface="Candara"/>
                <a:ea typeface="Candara"/>
                <a:cs typeface="Candara"/>
                <a:sym typeface="Candara"/>
              </a:rPr>
              <a:t> de </a:t>
            </a:r>
            <a:r>
              <a:rPr lang="en-US" sz="1200" dirty="0" err="1">
                <a:solidFill>
                  <a:srgbClr val="3B4E1F"/>
                </a:solidFill>
                <a:latin typeface="Candara"/>
                <a:ea typeface="Candara"/>
                <a:cs typeface="Candara"/>
                <a:sym typeface="Candara"/>
              </a:rPr>
              <a:t>aprovechamiento</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forestal</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por</a:t>
            </a:r>
            <a:r>
              <a:rPr lang="en-US" sz="1200" dirty="0">
                <a:solidFill>
                  <a:srgbClr val="3B4E1F"/>
                </a:solidFill>
                <a:latin typeface="Candara"/>
                <a:ea typeface="Candara"/>
                <a:cs typeface="Candara"/>
                <a:sym typeface="Candara"/>
              </a:rPr>
              <a:t> </a:t>
            </a:r>
            <a:r>
              <a:rPr lang="en-US" sz="1200" dirty="0" err="1">
                <a:solidFill>
                  <a:srgbClr val="3B4E1F"/>
                </a:solidFill>
                <a:latin typeface="Candara"/>
                <a:ea typeface="Candara"/>
                <a:cs typeface="Candara"/>
                <a:sym typeface="Candara"/>
              </a:rPr>
              <a:t>obra</a:t>
            </a:r>
            <a:r>
              <a:rPr lang="en-US" sz="1200" dirty="0">
                <a:solidFill>
                  <a:srgbClr val="3B4E1F"/>
                </a:solidFill>
                <a:latin typeface="Candara"/>
                <a:ea typeface="Candara"/>
                <a:cs typeface="Candara"/>
                <a:sym typeface="Candara"/>
              </a:rPr>
              <a:t> resueltos de </a:t>
            </a:r>
            <a:r>
              <a:rPr lang="en-US" sz="1200" dirty="0" err="1">
                <a:solidFill>
                  <a:srgbClr val="3B4E1F"/>
                </a:solidFill>
                <a:latin typeface="Candara"/>
                <a:ea typeface="Candara"/>
                <a:cs typeface="Candara"/>
                <a:sym typeface="Candara"/>
              </a:rPr>
              <a:t>fondo</a:t>
            </a:r>
            <a:endParaRPr sz="1200" b="0" i="0" u="none" strike="noStrike" cap="none" dirty="0">
              <a:solidFill>
                <a:srgbClr val="3B4E1F"/>
              </a:solidFill>
              <a:latin typeface="Candara"/>
              <a:ea typeface="Candara"/>
              <a:cs typeface="Candara"/>
              <a:sym typeface="Candara"/>
            </a:endParaRPr>
          </a:p>
        </p:txBody>
      </p:sp>
      <p:sp>
        <p:nvSpPr>
          <p:cNvPr id="1446" name="Google Shape;1446;g39553e0e236_4_117"/>
          <p:cNvSpPr txBox="1"/>
          <p:nvPr/>
        </p:nvSpPr>
        <p:spPr>
          <a:xfrm>
            <a:off x="4069019" y="555739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47" name="Google Shape;1447;g39553e0e236_4_117"/>
          <p:cNvSpPr txBox="1"/>
          <p:nvPr/>
        </p:nvSpPr>
        <p:spPr>
          <a:xfrm>
            <a:off x="5025144" y="558879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448" name="Google Shape;1448;g39553e0e236_4_117"/>
          <p:cNvSpPr txBox="1"/>
          <p:nvPr/>
        </p:nvSpPr>
        <p:spPr>
          <a:xfrm>
            <a:off x="7877094" y="557309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80</a:t>
            </a:r>
            <a:endParaRPr sz="1400" b="1" i="0" u="none" strike="noStrike" cap="none">
              <a:solidFill>
                <a:srgbClr val="000000"/>
              </a:solidFill>
              <a:latin typeface="Candara"/>
              <a:ea typeface="Candara"/>
              <a:cs typeface="Candara"/>
              <a:sym typeface="Candara"/>
            </a:endParaRPr>
          </a:p>
        </p:txBody>
      </p:sp>
      <p:sp>
        <p:nvSpPr>
          <p:cNvPr id="1449" name="Google Shape;1449;g39553e0e236_4_117"/>
          <p:cNvSpPr txBox="1"/>
          <p:nvPr/>
        </p:nvSpPr>
        <p:spPr>
          <a:xfrm>
            <a:off x="8833219" y="557016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54</a:t>
            </a:r>
            <a:endParaRPr sz="1400" b="1" i="0" u="none" strike="noStrike" cap="none">
              <a:solidFill>
                <a:srgbClr val="000000"/>
              </a:solidFill>
              <a:latin typeface="Candara"/>
              <a:ea typeface="Candara"/>
              <a:cs typeface="Candara"/>
              <a:sym typeface="Candara"/>
            </a:endParaRPr>
          </a:p>
        </p:txBody>
      </p:sp>
      <p:sp>
        <p:nvSpPr>
          <p:cNvPr id="1450" name="Google Shape;1450;g39553e0e236_4_117"/>
          <p:cNvSpPr txBox="1"/>
          <p:nvPr/>
        </p:nvSpPr>
        <p:spPr>
          <a:xfrm>
            <a:off x="9962219" y="556196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188</a:t>
            </a:r>
            <a:endParaRPr sz="1400" b="1" i="0" u="none" strike="noStrike" cap="none">
              <a:solidFill>
                <a:srgbClr val="000000"/>
              </a:solidFill>
              <a:latin typeface="Candara"/>
              <a:ea typeface="Candara"/>
              <a:cs typeface="Candara"/>
              <a:sym typeface="Candara"/>
            </a:endParaRPr>
          </a:p>
        </p:txBody>
      </p:sp>
      <p:sp>
        <p:nvSpPr>
          <p:cNvPr id="1451" name="Google Shape;1451;g39553e0e236_4_117"/>
          <p:cNvSpPr txBox="1"/>
          <p:nvPr/>
        </p:nvSpPr>
        <p:spPr>
          <a:xfrm>
            <a:off x="11226744" y="5572827"/>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136</a:t>
            </a:r>
            <a:endParaRPr sz="1400" b="1" i="0" u="none" strike="noStrike" cap="none">
              <a:solidFill>
                <a:srgbClr val="000000"/>
              </a:solidFill>
              <a:latin typeface="Candara"/>
              <a:ea typeface="Candara"/>
              <a:cs typeface="Candara"/>
              <a:sym typeface="Candara"/>
            </a:endParaRPr>
          </a:p>
        </p:txBody>
      </p:sp>
      <p:sp>
        <p:nvSpPr>
          <p:cNvPr id="1452" name="Google Shape;1452;g39553e0e236_4_117"/>
          <p:cNvSpPr txBox="1"/>
          <p:nvPr/>
        </p:nvSpPr>
        <p:spPr>
          <a:xfrm>
            <a:off x="5973057" y="555739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54</a:t>
            </a:r>
            <a:endParaRPr sz="1400" b="1" i="0" u="none" strike="noStrike" cap="none">
              <a:solidFill>
                <a:srgbClr val="000000"/>
              </a:solidFill>
              <a:latin typeface="Candara"/>
              <a:ea typeface="Candara"/>
              <a:cs typeface="Candara"/>
              <a:sym typeface="Candara"/>
            </a:endParaRPr>
          </a:p>
        </p:txBody>
      </p:sp>
      <p:sp>
        <p:nvSpPr>
          <p:cNvPr id="1453" name="Google Shape;1453;g39553e0e236_4_117"/>
          <p:cNvSpPr txBox="1"/>
          <p:nvPr/>
        </p:nvSpPr>
        <p:spPr>
          <a:xfrm>
            <a:off x="6925082" y="5549590"/>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136</a:t>
            </a:r>
            <a:endParaRPr sz="1400" b="1" i="0" u="none" strike="noStrike" cap="none">
              <a:solidFill>
                <a:srgbClr val="000000"/>
              </a:solidFill>
              <a:latin typeface="Candara"/>
              <a:ea typeface="Candara"/>
              <a:cs typeface="Candara"/>
              <a:sym typeface="Candara"/>
            </a:endParaRPr>
          </a:p>
        </p:txBody>
      </p:sp>
      <p:sp>
        <p:nvSpPr>
          <p:cNvPr id="1454" name="Google Shape;1454;g39553e0e236_4_117"/>
          <p:cNvSpPr txBox="1"/>
          <p:nvPr/>
        </p:nvSpPr>
        <p:spPr>
          <a:xfrm>
            <a:off x="6289125" y="4855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1458"/>
        <p:cNvGrpSpPr/>
        <p:nvPr/>
      </p:nvGrpSpPr>
      <p:grpSpPr>
        <a:xfrm>
          <a:off x="0" y="0"/>
          <a:ext cx="0" cy="0"/>
          <a:chOff x="0" y="0"/>
          <a:chExt cx="0" cy="0"/>
        </a:xfrm>
      </p:grpSpPr>
      <p:sp>
        <p:nvSpPr>
          <p:cNvPr id="1459" name="Google Shape;1459;g395736b3648_2_413"/>
          <p:cNvSpPr/>
          <p:nvPr/>
        </p:nvSpPr>
        <p:spPr>
          <a:xfrm>
            <a:off x="77459" y="4637775"/>
            <a:ext cx="447300" cy="19530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60" name="Google Shape;1460;g395736b3648_2_413"/>
          <p:cNvSpPr/>
          <p:nvPr/>
        </p:nvSpPr>
        <p:spPr>
          <a:xfrm>
            <a:off x="74150" y="2984525"/>
            <a:ext cx="447300" cy="14733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61" name="Google Shape;1461;g395736b3648_2_413"/>
          <p:cNvSpPr/>
          <p:nvPr/>
        </p:nvSpPr>
        <p:spPr>
          <a:xfrm>
            <a:off x="74150" y="2187925"/>
            <a:ext cx="12033900" cy="7389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62" name="Google Shape;1462;g395736b3648_2_413"/>
          <p:cNvSpPr/>
          <p:nvPr/>
        </p:nvSpPr>
        <p:spPr>
          <a:xfrm rot="5400000">
            <a:off x="4946500" y="-1522749"/>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463" name="Google Shape;1463;g395736b3648_2_413"/>
          <p:cNvSpPr txBox="1"/>
          <p:nvPr/>
        </p:nvSpPr>
        <p:spPr>
          <a:xfrm>
            <a:off x="766125" y="250551"/>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1464" name="Google Shape;1464;g395736b3648_2_413"/>
          <p:cNvSpPr/>
          <p:nvPr/>
        </p:nvSpPr>
        <p:spPr>
          <a:xfrm>
            <a:off x="601675" y="370701"/>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65" name="Google Shape;1465;g395736b3648_2_413"/>
          <p:cNvSpPr txBox="1"/>
          <p:nvPr/>
        </p:nvSpPr>
        <p:spPr>
          <a:xfrm>
            <a:off x="208083" y="1560797"/>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466" name="Google Shape;1466;g395736b3648_2_413"/>
          <p:cNvSpPr txBox="1"/>
          <p:nvPr/>
        </p:nvSpPr>
        <p:spPr>
          <a:xfrm>
            <a:off x="4070775"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467" name="Google Shape;1467;g395736b3648_2_413"/>
          <p:cNvSpPr txBox="1"/>
          <p:nvPr/>
        </p:nvSpPr>
        <p:spPr>
          <a:xfrm>
            <a:off x="5974814"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468" name="Google Shape;1468;g395736b3648_2_413"/>
          <p:cNvSpPr txBox="1"/>
          <p:nvPr/>
        </p:nvSpPr>
        <p:spPr>
          <a:xfrm>
            <a:off x="7889346"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469" name="Google Shape;1469;g395736b3648_2_413"/>
          <p:cNvSpPr txBox="1"/>
          <p:nvPr/>
        </p:nvSpPr>
        <p:spPr>
          <a:xfrm>
            <a:off x="8890120" y="1602098"/>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470" name="Google Shape;1470;g395736b3648_2_413"/>
          <p:cNvSpPr txBox="1"/>
          <p:nvPr/>
        </p:nvSpPr>
        <p:spPr>
          <a:xfrm>
            <a:off x="9826102" y="1602098"/>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471" name="Google Shape;1471;g395736b3648_2_413"/>
          <p:cNvSpPr txBox="1"/>
          <p:nvPr/>
        </p:nvSpPr>
        <p:spPr>
          <a:xfrm>
            <a:off x="5024843" y="160209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472" name="Google Shape;1472;g395736b3648_2_413"/>
          <p:cNvSpPr txBox="1"/>
          <p:nvPr/>
        </p:nvSpPr>
        <p:spPr>
          <a:xfrm>
            <a:off x="6926473" y="1602098"/>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473" name="Google Shape;1473;g395736b3648_2_413"/>
          <p:cNvSpPr txBox="1"/>
          <p:nvPr/>
        </p:nvSpPr>
        <p:spPr>
          <a:xfrm>
            <a:off x="11216959" y="1602096"/>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474" name="Google Shape;1474;g395736b3648_2_413"/>
          <p:cNvSpPr txBox="1"/>
          <p:nvPr/>
        </p:nvSpPr>
        <p:spPr>
          <a:xfrm>
            <a:off x="468783" y="2250479"/>
            <a:ext cx="34461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b="1" dirty="0" err="1">
                <a:solidFill>
                  <a:srgbClr val="3B4E1F"/>
                </a:solidFill>
                <a:latin typeface="Candara"/>
                <a:ea typeface="Candara"/>
                <a:cs typeface="Candara"/>
                <a:sym typeface="Candara"/>
              </a:rPr>
              <a:t>N</a:t>
            </a:r>
            <a:r>
              <a:rPr lang="en-US" sz="1200" b="1"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úmero</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de </a:t>
            </a:r>
            <a:r>
              <a:rPr lang="en-US" sz="1200" b="1"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trámites</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de </a:t>
            </a:r>
            <a:r>
              <a:rPr lang="en-US" sz="1200" b="1"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evaluación</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a:t>
            </a:r>
            <a:r>
              <a:rPr lang="en-US" sz="1200" b="1"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rezagados</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resueltos</a:t>
            </a:r>
            <a:r>
              <a:rPr lang="en-US" sz="1200" b="1"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 de </a:t>
            </a:r>
            <a:r>
              <a:rPr lang="en-US" sz="1200" b="1" dirty="0" err="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fondo</a:t>
            </a:r>
            <a:r>
              <a:rPr lang="en-US" sz="1200" dirty="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 </a:t>
            </a:r>
            <a:endParaRPr sz="1200" b="0" i="0" u="none" strike="noStrike" cap="none" dirty="0">
              <a:solidFill>
                <a:srgbClr val="3B4E1F"/>
              </a:solidFill>
              <a:latin typeface="Candara"/>
              <a:ea typeface="Candara"/>
              <a:cs typeface="Candara"/>
              <a:sym typeface="Candara"/>
            </a:endParaRPr>
          </a:p>
        </p:txBody>
      </p:sp>
      <p:sp>
        <p:nvSpPr>
          <p:cNvPr id="1475" name="Google Shape;1475;g395736b3648_2_413"/>
          <p:cNvSpPr txBox="1"/>
          <p:nvPr/>
        </p:nvSpPr>
        <p:spPr>
          <a:xfrm>
            <a:off x="5974814"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5.802</a:t>
            </a:r>
            <a:endParaRPr sz="1600" b="0" i="0" u="none" strike="noStrike" cap="none">
              <a:solidFill>
                <a:srgbClr val="3B4E1F"/>
              </a:solidFill>
              <a:latin typeface="Candara"/>
              <a:ea typeface="Candara"/>
              <a:cs typeface="Candara"/>
              <a:sym typeface="Candara"/>
            </a:endParaRPr>
          </a:p>
        </p:txBody>
      </p:sp>
      <p:sp>
        <p:nvSpPr>
          <p:cNvPr id="1476" name="Google Shape;1476;g395736b3648_2_413"/>
          <p:cNvSpPr txBox="1"/>
          <p:nvPr/>
        </p:nvSpPr>
        <p:spPr>
          <a:xfrm>
            <a:off x="7889346"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6.022</a:t>
            </a:r>
            <a:endParaRPr sz="1400" b="0" i="0" u="none" strike="noStrike" cap="none">
              <a:solidFill>
                <a:srgbClr val="000000"/>
              </a:solidFill>
              <a:latin typeface="Candara"/>
              <a:ea typeface="Candara"/>
              <a:cs typeface="Candara"/>
              <a:sym typeface="Candara"/>
            </a:endParaRPr>
          </a:p>
        </p:txBody>
      </p:sp>
      <p:sp>
        <p:nvSpPr>
          <p:cNvPr id="1477" name="Google Shape;1477;g395736b3648_2_413"/>
          <p:cNvSpPr txBox="1"/>
          <p:nvPr/>
        </p:nvSpPr>
        <p:spPr>
          <a:xfrm>
            <a:off x="8890120" y="232742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5.970</a:t>
            </a:r>
            <a:endParaRPr sz="1400" b="0" i="0" u="none" strike="noStrike" cap="none">
              <a:solidFill>
                <a:srgbClr val="000000"/>
              </a:solidFill>
              <a:latin typeface="Candara"/>
              <a:ea typeface="Candara"/>
              <a:cs typeface="Candara"/>
              <a:sym typeface="Candara"/>
            </a:endParaRPr>
          </a:p>
        </p:txBody>
      </p:sp>
      <p:sp>
        <p:nvSpPr>
          <p:cNvPr id="1478" name="Google Shape;1478;g395736b3648_2_413"/>
          <p:cNvSpPr txBox="1"/>
          <p:nvPr/>
        </p:nvSpPr>
        <p:spPr>
          <a:xfrm>
            <a:off x="9826102" y="2335225"/>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17794</a:t>
            </a:r>
            <a:endParaRPr sz="1500" b="0" i="0" u="none" strike="noStrike" cap="none">
              <a:solidFill>
                <a:srgbClr val="3B4E1F"/>
              </a:solidFill>
              <a:latin typeface="Candara"/>
              <a:ea typeface="Candara"/>
              <a:cs typeface="Candara"/>
              <a:sym typeface="Candara"/>
            </a:endParaRPr>
          </a:p>
        </p:txBody>
      </p:sp>
      <p:sp>
        <p:nvSpPr>
          <p:cNvPr id="1479" name="Google Shape;1479;g395736b3648_2_413"/>
          <p:cNvSpPr txBox="1"/>
          <p:nvPr/>
        </p:nvSpPr>
        <p:spPr>
          <a:xfrm>
            <a:off x="6926473" y="232742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4.072</a:t>
            </a:r>
            <a:endParaRPr sz="1400" b="1" i="0" u="none" strike="noStrike" cap="none">
              <a:solidFill>
                <a:srgbClr val="000000"/>
              </a:solidFill>
              <a:latin typeface="Candara"/>
              <a:ea typeface="Candara"/>
              <a:cs typeface="Candara"/>
              <a:sym typeface="Candara"/>
            </a:endParaRPr>
          </a:p>
        </p:txBody>
      </p:sp>
      <p:sp>
        <p:nvSpPr>
          <p:cNvPr id="1480" name="Google Shape;1480;g395736b3648_2_413"/>
          <p:cNvSpPr txBox="1"/>
          <p:nvPr/>
        </p:nvSpPr>
        <p:spPr>
          <a:xfrm>
            <a:off x="11216959" y="2327425"/>
            <a:ext cx="876600" cy="415500"/>
          </a:xfrm>
          <a:prstGeom prst="rect">
            <a:avLst/>
          </a:prstGeom>
          <a:solidFill>
            <a:srgbClr val="EFEFEF"/>
          </a:solid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500"/>
              <a:buFont typeface="Arial"/>
              <a:buNone/>
            </a:pPr>
            <a:r>
              <a:rPr lang="en-US" sz="1500" b="1">
                <a:solidFill>
                  <a:srgbClr val="3B4E1F"/>
                </a:solidFill>
                <a:latin typeface="Candara"/>
                <a:ea typeface="Candara"/>
                <a:cs typeface="Candara"/>
                <a:sym typeface="Candara"/>
              </a:rPr>
              <a:t>4.072</a:t>
            </a:r>
            <a:endParaRPr sz="1400" b="1" i="0" u="none" strike="noStrike" cap="none">
              <a:solidFill>
                <a:srgbClr val="000000"/>
              </a:solidFill>
              <a:latin typeface="Candara"/>
              <a:ea typeface="Candara"/>
              <a:cs typeface="Candara"/>
              <a:sym typeface="Candara"/>
            </a:endParaRPr>
          </a:p>
        </p:txBody>
      </p:sp>
      <p:grpSp>
        <p:nvGrpSpPr>
          <p:cNvPr id="1481" name="Google Shape;1481;g395736b3648_2_413"/>
          <p:cNvGrpSpPr/>
          <p:nvPr/>
        </p:nvGrpSpPr>
        <p:grpSpPr>
          <a:xfrm>
            <a:off x="7528875" y="225198"/>
            <a:ext cx="4146900" cy="651006"/>
            <a:chOff x="7542700" y="339100"/>
            <a:chExt cx="4146900" cy="651006"/>
          </a:xfrm>
        </p:grpSpPr>
        <p:grpSp>
          <p:nvGrpSpPr>
            <p:cNvPr id="1482" name="Google Shape;1482;g395736b3648_2_413"/>
            <p:cNvGrpSpPr/>
            <p:nvPr/>
          </p:nvGrpSpPr>
          <p:grpSpPr>
            <a:xfrm>
              <a:off x="7542700" y="339100"/>
              <a:ext cx="4146900" cy="651006"/>
              <a:chOff x="7542700" y="339100"/>
              <a:chExt cx="4146900" cy="651006"/>
            </a:xfrm>
          </p:grpSpPr>
          <p:sp>
            <p:nvSpPr>
              <p:cNvPr id="1483" name="Google Shape;1483;g395736b3648_2_413"/>
              <p:cNvSpPr/>
              <p:nvPr/>
            </p:nvSpPr>
            <p:spPr>
              <a:xfrm rot="5400000">
                <a:off x="9420700" y="-1438375"/>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484" name="Google Shape;1484;g395736b3648_2_413"/>
              <p:cNvSpPr txBox="1"/>
              <p:nvPr/>
            </p:nvSpPr>
            <p:spPr>
              <a:xfrm>
                <a:off x="7830550" y="339100"/>
                <a:ext cx="35712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Autoridad ambiental</a:t>
                </a:r>
                <a:endParaRPr sz="2000" b="1" i="0" u="none" strike="noStrike" cap="none">
                  <a:solidFill>
                    <a:schemeClr val="dk1"/>
                  </a:solidFill>
                  <a:latin typeface="Raleway"/>
                  <a:ea typeface="Raleway"/>
                  <a:cs typeface="Raleway"/>
                  <a:sym typeface="Raleway"/>
                </a:endParaRPr>
              </a:p>
            </p:txBody>
          </p:sp>
          <p:sp>
            <p:nvSpPr>
              <p:cNvPr id="1485" name="Google Shape;1485;g395736b3648_2_413"/>
              <p:cNvSpPr/>
              <p:nvPr/>
            </p:nvSpPr>
            <p:spPr>
              <a:xfrm>
                <a:off x="10756124" y="339106"/>
                <a:ext cx="636300" cy="651000"/>
              </a:xfrm>
              <a:prstGeom prst="ellipse">
                <a:avLst/>
              </a:prstGeom>
              <a:solidFill>
                <a:srgbClr val="D9D9D9"/>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grpSp>
        <p:pic>
          <p:nvPicPr>
            <p:cNvPr id="1486" name="Google Shape;1486;g395736b3648_2_413"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
        <p:nvSpPr>
          <p:cNvPr id="1487" name="Google Shape;1487;g395736b3648_2_413"/>
          <p:cNvSpPr txBox="1"/>
          <p:nvPr/>
        </p:nvSpPr>
        <p:spPr>
          <a:xfrm>
            <a:off x="3068499" y="273651"/>
            <a:ext cx="43350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a:solidFill>
                  <a:schemeClr val="dk1"/>
                </a:solidFill>
                <a:latin typeface="Raleway"/>
                <a:ea typeface="Raleway"/>
                <a:cs typeface="Raleway"/>
                <a:sym typeface="Raleway"/>
              </a:rPr>
              <a:t>Dirección de Control Ambiental</a:t>
            </a:r>
            <a:endParaRPr sz="2000" b="1" i="0" u="none" strike="noStrike" cap="none">
              <a:solidFill>
                <a:schemeClr val="dk1"/>
              </a:solidFill>
              <a:latin typeface="Raleway"/>
              <a:ea typeface="Raleway"/>
              <a:cs typeface="Raleway"/>
              <a:sym typeface="Raleway"/>
            </a:endParaRPr>
          </a:p>
        </p:txBody>
      </p:sp>
      <p:sp>
        <p:nvSpPr>
          <p:cNvPr id="1488" name="Google Shape;1488;g395736b3648_2_413"/>
          <p:cNvSpPr txBox="1"/>
          <p:nvPr/>
        </p:nvSpPr>
        <p:spPr>
          <a:xfrm>
            <a:off x="208083" y="925367"/>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489" name="Google Shape;1489;g395736b3648_2_413"/>
          <p:cNvSpPr txBox="1"/>
          <p:nvPr/>
        </p:nvSpPr>
        <p:spPr>
          <a:xfrm>
            <a:off x="4041488" y="925379"/>
            <a:ext cx="80343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Resolver 17.794 trámites y autorizaciones rezagados anteriores al 2024 y solicitudes vigencias 2025-2027 </a:t>
            </a:r>
            <a:endParaRPr b="1" i="0" u="none" strike="noStrike" cap="none">
              <a:solidFill>
                <a:srgbClr val="3B4E1F"/>
              </a:solidFill>
              <a:latin typeface="Candara"/>
              <a:ea typeface="Candara"/>
              <a:cs typeface="Candara"/>
              <a:sym typeface="Candara"/>
            </a:endParaRPr>
          </a:p>
        </p:txBody>
      </p:sp>
      <p:sp>
        <p:nvSpPr>
          <p:cNvPr id="1490" name="Google Shape;1490;g395736b3648_2_413"/>
          <p:cNvSpPr txBox="1"/>
          <p:nvPr/>
        </p:nvSpPr>
        <p:spPr>
          <a:xfrm>
            <a:off x="491283" y="2944382"/>
            <a:ext cx="3423600" cy="738633"/>
          </a:xfrm>
          <a:prstGeom prst="rect">
            <a:avLst/>
          </a:prstGeom>
          <a:noFill/>
          <a:ln>
            <a:noFill/>
          </a:ln>
        </p:spPr>
        <p:txBody>
          <a:bodyPr spcFirstLastPara="1" wrap="square" lIns="91425" tIns="91425" rIns="91425" bIns="91425" anchor="t" anchorCtr="0">
            <a:spAutoFit/>
          </a:bodyPr>
          <a:lstStyle/>
          <a:p>
            <a:pPr lvl="0" algn="r">
              <a:buSzPts val="1400"/>
            </a:pPr>
            <a:r>
              <a:rPr lang="en-US" sz="1200" dirty="0" err="1">
                <a:solidFill>
                  <a:srgbClr val="FF0000"/>
                </a:solidFill>
                <a:latin typeface="Candara"/>
                <a:ea typeface="Candara"/>
                <a:cs typeface="Candara"/>
                <a:sym typeface="Candara"/>
              </a:rPr>
              <a:t>Número</a:t>
            </a:r>
            <a:r>
              <a:rPr lang="en-US" sz="1200" dirty="0">
                <a:solidFill>
                  <a:srgbClr val="FF0000"/>
                </a:solidFill>
                <a:latin typeface="Candara"/>
                <a:ea typeface="Candara"/>
                <a:cs typeface="Candara"/>
                <a:sym typeface="Candara"/>
              </a:rPr>
              <a:t> de </a:t>
            </a:r>
            <a:r>
              <a:rPr lang="en-US" sz="1200" dirty="0" err="1">
                <a:solidFill>
                  <a:srgbClr val="FF0000"/>
                </a:solidFill>
                <a:latin typeface="Candara"/>
                <a:ea typeface="Candara"/>
                <a:cs typeface="Candara"/>
                <a:sym typeface="Candara"/>
              </a:rPr>
              <a:t>trámites</a:t>
            </a:r>
            <a:r>
              <a:rPr lang="en-US" sz="1200" dirty="0">
                <a:solidFill>
                  <a:srgbClr val="FF0000"/>
                </a:solidFill>
                <a:latin typeface="Candara"/>
                <a:ea typeface="Candara"/>
                <a:cs typeface="Candara"/>
                <a:sym typeface="Candara"/>
              </a:rPr>
              <a:t> de </a:t>
            </a:r>
            <a:r>
              <a:rPr lang="en-US" sz="1200" dirty="0" err="1">
                <a:solidFill>
                  <a:srgbClr val="FF0000"/>
                </a:solidFill>
                <a:latin typeface="Candara"/>
                <a:ea typeface="Candara"/>
                <a:cs typeface="Candara"/>
                <a:sym typeface="Candara"/>
              </a:rPr>
              <a:t>evaluación</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por</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aprovechamiento</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forestal</a:t>
            </a:r>
            <a:r>
              <a:rPr lang="en-US" sz="1200" dirty="0">
                <a:solidFill>
                  <a:srgbClr val="FF0000"/>
                </a:solidFill>
                <a:latin typeface="Candara"/>
                <a:ea typeface="Candara"/>
                <a:cs typeface="Candara"/>
                <a:sym typeface="Candara"/>
              </a:rPr>
              <a:t> de </a:t>
            </a:r>
            <a:r>
              <a:rPr lang="en-US" sz="1200" dirty="0" err="1">
                <a:solidFill>
                  <a:srgbClr val="FF0000"/>
                </a:solidFill>
                <a:latin typeface="Candara"/>
                <a:ea typeface="Candara"/>
                <a:cs typeface="Candara"/>
                <a:sym typeface="Candara"/>
              </a:rPr>
              <a:t>obras</a:t>
            </a:r>
            <a:r>
              <a:rPr lang="en-US" sz="1200" dirty="0">
                <a:solidFill>
                  <a:srgbClr val="FF0000"/>
                </a:solidFill>
                <a:latin typeface="Candara"/>
                <a:ea typeface="Candara"/>
                <a:cs typeface="Candara"/>
                <a:sym typeface="Candara"/>
              </a:rPr>
              <a:t>  y  </a:t>
            </a:r>
            <a:r>
              <a:rPr lang="en-US" sz="1200" dirty="0" err="1">
                <a:solidFill>
                  <a:srgbClr val="FF0000"/>
                </a:solidFill>
                <a:latin typeface="Candara"/>
                <a:ea typeface="Candara"/>
                <a:cs typeface="Candara"/>
                <a:sym typeface="Candara"/>
              </a:rPr>
              <a:t>manejo</a:t>
            </a:r>
            <a:r>
              <a:rPr lang="en-US" sz="1200" dirty="0">
                <a:solidFill>
                  <a:srgbClr val="FF0000"/>
                </a:solidFill>
                <a:latin typeface="Candara"/>
                <a:ea typeface="Candara"/>
                <a:cs typeface="Candara"/>
                <a:sym typeface="Candara"/>
              </a:rPr>
              <a:t> silvicultural resueltos (2024-2027) </a:t>
            </a:r>
            <a:endParaRPr sz="1200" b="0" i="0" u="none" strike="noStrike" cap="none" dirty="0">
              <a:solidFill>
                <a:srgbClr val="FF0000"/>
              </a:solidFill>
              <a:latin typeface="Candara"/>
              <a:ea typeface="Candara"/>
              <a:cs typeface="Candara"/>
              <a:sym typeface="Candara"/>
            </a:endParaRPr>
          </a:p>
        </p:txBody>
      </p:sp>
      <p:sp>
        <p:nvSpPr>
          <p:cNvPr id="1491" name="Google Shape;1491;g395736b3648_2_413"/>
          <p:cNvSpPr txBox="1"/>
          <p:nvPr/>
        </p:nvSpPr>
        <p:spPr>
          <a:xfrm>
            <a:off x="4070775" y="3098282"/>
            <a:ext cx="876600" cy="430857"/>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rgbClr val="FF0000"/>
                </a:solidFill>
                <a:latin typeface="Candara"/>
                <a:ea typeface="Candara"/>
                <a:cs typeface="Candara"/>
                <a:sym typeface="Candara"/>
              </a:rPr>
              <a:t>54</a:t>
            </a:r>
            <a:endParaRPr sz="1400" b="1" i="0" u="none" strike="noStrike" cap="none" dirty="0">
              <a:solidFill>
                <a:srgbClr val="FF0000"/>
              </a:solidFill>
              <a:latin typeface="Candara"/>
              <a:ea typeface="Candara"/>
              <a:cs typeface="Candara"/>
              <a:sym typeface="Candara"/>
            </a:endParaRPr>
          </a:p>
        </p:txBody>
      </p:sp>
      <p:sp>
        <p:nvSpPr>
          <p:cNvPr id="1492" name="Google Shape;1492;g395736b3648_2_413"/>
          <p:cNvSpPr txBox="1"/>
          <p:nvPr/>
        </p:nvSpPr>
        <p:spPr>
          <a:xfrm>
            <a:off x="5024843" y="3098282"/>
            <a:ext cx="876600" cy="430857"/>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rgbClr val="FF0000"/>
                </a:solidFill>
                <a:latin typeface="Candara"/>
                <a:ea typeface="Candara"/>
                <a:cs typeface="Candara"/>
                <a:sym typeface="Candara"/>
              </a:rPr>
              <a:t>54</a:t>
            </a:r>
            <a:endParaRPr sz="1400" b="1" i="0" u="none" strike="noStrike" cap="none" dirty="0">
              <a:solidFill>
                <a:srgbClr val="FF0000"/>
              </a:solidFill>
              <a:latin typeface="Candara"/>
              <a:ea typeface="Candara"/>
              <a:cs typeface="Candara"/>
              <a:sym typeface="Candara"/>
            </a:endParaRPr>
          </a:p>
        </p:txBody>
      </p:sp>
      <p:sp>
        <p:nvSpPr>
          <p:cNvPr id="1493" name="Google Shape;1493;g395736b3648_2_413"/>
          <p:cNvSpPr txBox="1"/>
          <p:nvPr/>
        </p:nvSpPr>
        <p:spPr>
          <a:xfrm>
            <a:off x="7889346" y="3113732"/>
            <a:ext cx="876600" cy="4002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600"/>
              <a:buFont typeface="Arial"/>
              <a:buNone/>
            </a:pPr>
            <a:r>
              <a:rPr lang="en-US" b="1" dirty="0">
                <a:solidFill>
                  <a:srgbClr val="FF0000"/>
                </a:solidFill>
                <a:latin typeface="Candara"/>
                <a:ea typeface="Candara"/>
                <a:cs typeface="Candara"/>
                <a:sym typeface="Candara"/>
              </a:rPr>
              <a:t>2</a:t>
            </a:r>
            <a:endParaRPr sz="1400" b="1" i="0" u="none" strike="noStrike" cap="none" dirty="0">
              <a:solidFill>
                <a:srgbClr val="FF0000"/>
              </a:solidFill>
              <a:latin typeface="Candara"/>
              <a:ea typeface="Candara"/>
              <a:cs typeface="Candara"/>
              <a:sym typeface="Candara"/>
            </a:endParaRPr>
          </a:p>
        </p:txBody>
      </p:sp>
      <p:sp>
        <p:nvSpPr>
          <p:cNvPr id="1494" name="Google Shape;1494;g395736b3648_2_413"/>
          <p:cNvSpPr txBox="1"/>
          <p:nvPr/>
        </p:nvSpPr>
        <p:spPr>
          <a:xfrm>
            <a:off x="8890120" y="3098282"/>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495" name="Google Shape;1495;g395736b3648_2_413"/>
          <p:cNvSpPr txBox="1"/>
          <p:nvPr/>
        </p:nvSpPr>
        <p:spPr>
          <a:xfrm>
            <a:off x="10034302" y="3098282"/>
            <a:ext cx="876600" cy="400079"/>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MX" sz="1400" b="1" i="0" u="none" strike="noStrike" cap="none" dirty="0">
                <a:solidFill>
                  <a:srgbClr val="FF0000"/>
                </a:solidFill>
                <a:latin typeface="Candara"/>
                <a:ea typeface="Candara"/>
                <a:cs typeface="Candara"/>
                <a:sym typeface="Candara"/>
              </a:rPr>
              <a:t>249</a:t>
            </a:r>
            <a:endParaRPr sz="1400" b="1" i="0" u="none" strike="noStrike" cap="none" dirty="0">
              <a:solidFill>
                <a:srgbClr val="FF0000"/>
              </a:solidFill>
              <a:latin typeface="Candara"/>
              <a:ea typeface="Candara"/>
              <a:cs typeface="Candara"/>
              <a:sym typeface="Candara"/>
            </a:endParaRPr>
          </a:p>
        </p:txBody>
      </p:sp>
      <p:sp>
        <p:nvSpPr>
          <p:cNvPr id="1496" name="Google Shape;1496;g395736b3648_2_413"/>
          <p:cNvSpPr txBox="1"/>
          <p:nvPr/>
        </p:nvSpPr>
        <p:spPr>
          <a:xfrm>
            <a:off x="11216959" y="310608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s-MX" sz="1500" b="1" dirty="0">
                <a:solidFill>
                  <a:srgbClr val="FF0000"/>
                </a:solidFill>
                <a:latin typeface="Candara"/>
                <a:ea typeface="Candara"/>
                <a:cs typeface="Candara"/>
                <a:sym typeface="Candara"/>
              </a:rPr>
              <a:t>249</a:t>
            </a:r>
            <a:endParaRPr sz="1500" b="1" dirty="0">
              <a:solidFill>
                <a:srgbClr val="FF0000"/>
              </a:solidFill>
              <a:latin typeface="Candara"/>
              <a:ea typeface="Candara"/>
              <a:cs typeface="Candara"/>
              <a:sym typeface="Candara"/>
            </a:endParaRPr>
          </a:p>
        </p:txBody>
      </p:sp>
      <p:sp>
        <p:nvSpPr>
          <p:cNvPr id="1497" name="Google Shape;1497;g395736b3648_2_413"/>
          <p:cNvSpPr txBox="1"/>
          <p:nvPr/>
        </p:nvSpPr>
        <p:spPr>
          <a:xfrm>
            <a:off x="5974814" y="3098282"/>
            <a:ext cx="876600" cy="430857"/>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rgbClr val="FF0000"/>
                </a:solidFill>
                <a:latin typeface="Candara"/>
                <a:ea typeface="Candara"/>
                <a:cs typeface="Candara"/>
                <a:sym typeface="Candara"/>
              </a:rPr>
              <a:t>193</a:t>
            </a:r>
            <a:endParaRPr sz="1400" b="1" i="0" u="none" strike="noStrike" cap="none" dirty="0">
              <a:solidFill>
                <a:srgbClr val="FF0000"/>
              </a:solidFill>
              <a:latin typeface="Candara"/>
              <a:ea typeface="Candara"/>
              <a:cs typeface="Candara"/>
              <a:sym typeface="Candara"/>
            </a:endParaRPr>
          </a:p>
        </p:txBody>
      </p:sp>
      <p:sp>
        <p:nvSpPr>
          <p:cNvPr id="1498" name="Google Shape;1498;g395736b3648_2_413"/>
          <p:cNvSpPr txBox="1"/>
          <p:nvPr/>
        </p:nvSpPr>
        <p:spPr>
          <a:xfrm>
            <a:off x="491283" y="4553142"/>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dirty="0" err="1">
                <a:solidFill>
                  <a:schemeClr val="dk1"/>
                </a:solidFill>
                <a:latin typeface="Candara"/>
                <a:ea typeface="Candara"/>
                <a:cs typeface="Candara"/>
                <a:sym typeface="Candara"/>
              </a:rPr>
              <a:t>Número</a:t>
            </a:r>
            <a:r>
              <a:rPr lang="en-US" sz="1200" dirty="0">
                <a:solidFill>
                  <a:schemeClr val="dk1"/>
                </a:solidFill>
                <a:latin typeface="Candara"/>
                <a:ea typeface="Candara"/>
                <a:cs typeface="Candara"/>
                <a:sym typeface="Candara"/>
              </a:rPr>
              <a:t> de solicitudes de </a:t>
            </a:r>
            <a:r>
              <a:rPr lang="en-US" sz="1200" dirty="0" err="1">
                <a:solidFill>
                  <a:schemeClr val="dk1"/>
                </a:solidFill>
                <a:latin typeface="Candara"/>
                <a:ea typeface="Candara"/>
                <a:cs typeface="Candara"/>
                <a:sym typeface="Candara"/>
              </a:rPr>
              <a:t>registros</a:t>
            </a:r>
            <a:r>
              <a:rPr lang="en-US" sz="1200" dirty="0">
                <a:solidFill>
                  <a:schemeClr val="dk1"/>
                </a:solidFill>
                <a:latin typeface="Candara"/>
                <a:ea typeface="Candara"/>
                <a:cs typeface="Candara"/>
                <a:sym typeface="Candara"/>
              </a:rPr>
              <a:t> de </a:t>
            </a:r>
            <a:r>
              <a:rPr lang="en-US" sz="1200" dirty="0" err="1">
                <a:solidFill>
                  <a:schemeClr val="dk1"/>
                </a:solidFill>
                <a:latin typeface="Candara"/>
                <a:ea typeface="Candara"/>
                <a:cs typeface="Candara"/>
                <a:sym typeface="Candara"/>
              </a:rPr>
              <a:t>publicidad</a:t>
            </a:r>
            <a:r>
              <a:rPr lang="en-US" sz="1200" dirty="0">
                <a:solidFill>
                  <a:schemeClr val="dk1"/>
                </a:solidFill>
                <a:latin typeface="Candara"/>
                <a:ea typeface="Candara"/>
                <a:cs typeface="Candara"/>
                <a:sym typeface="Candara"/>
              </a:rPr>
              <a:t> exterior visual </a:t>
            </a:r>
            <a:r>
              <a:rPr lang="en-US" sz="1200" dirty="0" err="1">
                <a:solidFill>
                  <a:schemeClr val="dk1"/>
                </a:solidFill>
                <a:latin typeface="Candara"/>
                <a:ea typeface="Candara"/>
                <a:cs typeface="Candara"/>
                <a:sym typeface="Candara"/>
              </a:rPr>
              <a:t>resuelto</a:t>
            </a:r>
            <a:r>
              <a:rPr lang="en-US" sz="1200" dirty="0">
                <a:solidFill>
                  <a:schemeClr val="dk1"/>
                </a:solidFill>
                <a:latin typeface="Candara"/>
                <a:ea typeface="Candara"/>
                <a:cs typeface="Candara"/>
                <a:sym typeface="Candara"/>
              </a:rPr>
              <a:t> </a:t>
            </a:r>
            <a:r>
              <a:rPr lang="en-US" sz="1200" dirty="0" err="1">
                <a:solidFill>
                  <a:schemeClr val="dk1"/>
                </a:solidFill>
                <a:latin typeface="Candara"/>
                <a:ea typeface="Candara"/>
                <a:cs typeface="Candara"/>
                <a:sym typeface="Candara"/>
              </a:rPr>
              <a:t>anteriores</a:t>
            </a:r>
            <a:r>
              <a:rPr lang="en-US" sz="1200" dirty="0">
                <a:solidFill>
                  <a:schemeClr val="dk1"/>
                </a:solidFill>
                <a:latin typeface="Candara"/>
                <a:ea typeface="Candara"/>
                <a:cs typeface="Candara"/>
                <a:sym typeface="Candara"/>
              </a:rPr>
              <a:t> a 2024</a:t>
            </a:r>
            <a:endParaRPr sz="1200" b="0" i="0" u="none" strike="noStrike" cap="none" dirty="0">
              <a:solidFill>
                <a:schemeClr val="dk1"/>
              </a:solidFill>
              <a:latin typeface="Candara"/>
              <a:ea typeface="Candara"/>
              <a:cs typeface="Candara"/>
              <a:sym typeface="Candara"/>
            </a:endParaRPr>
          </a:p>
        </p:txBody>
      </p:sp>
      <p:sp>
        <p:nvSpPr>
          <p:cNvPr id="1499" name="Google Shape;1499;g395736b3648_2_413"/>
          <p:cNvSpPr txBox="1"/>
          <p:nvPr/>
        </p:nvSpPr>
        <p:spPr>
          <a:xfrm>
            <a:off x="4070775"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00" name="Google Shape;1500;g395736b3648_2_413"/>
          <p:cNvSpPr txBox="1"/>
          <p:nvPr/>
        </p:nvSpPr>
        <p:spPr>
          <a:xfrm>
            <a:off x="5024843"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01" name="Google Shape;1501;g395736b3648_2_413"/>
          <p:cNvSpPr txBox="1"/>
          <p:nvPr/>
        </p:nvSpPr>
        <p:spPr>
          <a:xfrm>
            <a:off x="7889346"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1.359</a:t>
            </a:r>
            <a:endParaRPr sz="1400" b="1" i="0" u="none" strike="noStrike" cap="none">
              <a:solidFill>
                <a:srgbClr val="000000"/>
              </a:solidFill>
              <a:latin typeface="Candara"/>
              <a:ea typeface="Candara"/>
              <a:cs typeface="Candara"/>
              <a:sym typeface="Candara"/>
            </a:endParaRPr>
          </a:p>
        </p:txBody>
      </p:sp>
      <p:sp>
        <p:nvSpPr>
          <p:cNvPr id="1502" name="Google Shape;1502;g395736b3648_2_413"/>
          <p:cNvSpPr txBox="1"/>
          <p:nvPr/>
        </p:nvSpPr>
        <p:spPr>
          <a:xfrm>
            <a:off x="8890120"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b="1">
                <a:solidFill>
                  <a:srgbClr val="3B4E1F"/>
                </a:solidFill>
                <a:latin typeface="Candara"/>
                <a:ea typeface="Candara"/>
                <a:cs typeface="Candara"/>
                <a:sym typeface="Candara"/>
              </a:rPr>
              <a:t>1.359</a:t>
            </a:r>
            <a:endParaRPr sz="1400" b="1" i="0" u="none" strike="noStrike" cap="none">
              <a:solidFill>
                <a:srgbClr val="000000"/>
              </a:solidFill>
              <a:latin typeface="Candara"/>
              <a:ea typeface="Candara"/>
              <a:cs typeface="Candara"/>
              <a:sym typeface="Candara"/>
            </a:endParaRPr>
          </a:p>
        </p:txBody>
      </p:sp>
      <p:sp>
        <p:nvSpPr>
          <p:cNvPr id="1503" name="Google Shape;1503;g395736b3648_2_413"/>
          <p:cNvSpPr txBox="1"/>
          <p:nvPr/>
        </p:nvSpPr>
        <p:spPr>
          <a:xfrm>
            <a:off x="10046902" y="4629525"/>
            <a:ext cx="8514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3B4E1F"/>
                </a:solidFill>
                <a:latin typeface="Candara"/>
                <a:ea typeface="Candara"/>
                <a:cs typeface="Candara"/>
                <a:sym typeface="Candara"/>
              </a:rPr>
              <a:t>3.398</a:t>
            </a:r>
            <a:endParaRPr sz="1600" b="1">
              <a:solidFill>
                <a:srgbClr val="3B4E1F"/>
              </a:solidFill>
              <a:latin typeface="Candara"/>
              <a:ea typeface="Candara"/>
              <a:cs typeface="Candara"/>
              <a:sym typeface="Candara"/>
            </a:endParaRPr>
          </a:p>
        </p:txBody>
      </p:sp>
      <p:sp>
        <p:nvSpPr>
          <p:cNvPr id="1504" name="Google Shape;1504;g395736b3648_2_413"/>
          <p:cNvSpPr txBox="1"/>
          <p:nvPr/>
        </p:nvSpPr>
        <p:spPr>
          <a:xfrm>
            <a:off x="5974814"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680</a:t>
            </a:r>
            <a:endParaRPr sz="1400" b="1" i="0" u="none" strike="noStrike" cap="none">
              <a:solidFill>
                <a:srgbClr val="000000"/>
              </a:solidFill>
              <a:latin typeface="Candara"/>
              <a:ea typeface="Candara"/>
              <a:cs typeface="Candara"/>
              <a:sym typeface="Candara"/>
            </a:endParaRPr>
          </a:p>
        </p:txBody>
      </p:sp>
      <p:sp>
        <p:nvSpPr>
          <p:cNvPr id="1505" name="Google Shape;1505;g395736b3648_2_413"/>
          <p:cNvSpPr txBox="1"/>
          <p:nvPr/>
        </p:nvSpPr>
        <p:spPr>
          <a:xfrm>
            <a:off x="6926473" y="462952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 </a:t>
            </a:r>
            <a:endParaRPr sz="1400" b="1" i="0" u="none" strike="noStrike" cap="none">
              <a:solidFill>
                <a:srgbClr val="000000"/>
              </a:solidFill>
              <a:latin typeface="Candara"/>
              <a:ea typeface="Candara"/>
              <a:cs typeface="Candara"/>
              <a:sym typeface="Candara"/>
            </a:endParaRPr>
          </a:p>
        </p:txBody>
      </p:sp>
      <p:sp>
        <p:nvSpPr>
          <p:cNvPr id="1506" name="Google Shape;1506;g395736b3648_2_413"/>
          <p:cNvSpPr txBox="1"/>
          <p:nvPr/>
        </p:nvSpPr>
        <p:spPr>
          <a:xfrm>
            <a:off x="491283" y="5245981"/>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dirty="0" err="1">
                <a:solidFill>
                  <a:schemeClr val="dk1"/>
                </a:solidFill>
                <a:latin typeface="Candara"/>
                <a:ea typeface="Candara"/>
                <a:cs typeface="Candara"/>
                <a:sym typeface="Candara"/>
              </a:rPr>
              <a:t>Número</a:t>
            </a:r>
            <a:r>
              <a:rPr lang="en-US" sz="1200" dirty="0">
                <a:solidFill>
                  <a:schemeClr val="dk1"/>
                </a:solidFill>
                <a:latin typeface="Candara"/>
                <a:ea typeface="Candara"/>
                <a:cs typeface="Candara"/>
                <a:sym typeface="Candara"/>
              </a:rPr>
              <a:t> de </a:t>
            </a:r>
            <a:r>
              <a:rPr lang="en-US" sz="1200" dirty="0" err="1">
                <a:solidFill>
                  <a:schemeClr val="dk1"/>
                </a:solidFill>
                <a:latin typeface="Candara"/>
                <a:ea typeface="Candara"/>
                <a:cs typeface="Candara"/>
                <a:sym typeface="Candara"/>
              </a:rPr>
              <a:t>trámites</a:t>
            </a:r>
            <a:r>
              <a:rPr lang="en-US" sz="1200" dirty="0">
                <a:solidFill>
                  <a:schemeClr val="dk1"/>
                </a:solidFill>
                <a:latin typeface="Candara"/>
                <a:ea typeface="Candara"/>
                <a:cs typeface="Candara"/>
                <a:sym typeface="Candara"/>
              </a:rPr>
              <a:t> de </a:t>
            </a:r>
            <a:r>
              <a:rPr lang="en-US" sz="1200" dirty="0" err="1">
                <a:solidFill>
                  <a:schemeClr val="dk1"/>
                </a:solidFill>
                <a:latin typeface="Candara"/>
                <a:ea typeface="Candara"/>
                <a:cs typeface="Candara"/>
                <a:sym typeface="Candara"/>
              </a:rPr>
              <a:t>evaluación</a:t>
            </a:r>
            <a:r>
              <a:rPr lang="en-US" sz="1200" dirty="0">
                <a:solidFill>
                  <a:schemeClr val="dk1"/>
                </a:solidFill>
                <a:latin typeface="Candara"/>
                <a:ea typeface="Candara"/>
                <a:cs typeface="Candara"/>
                <a:sym typeface="Candara"/>
              </a:rPr>
              <a:t> y </a:t>
            </a:r>
            <a:r>
              <a:rPr lang="en-US" sz="1200" dirty="0" err="1">
                <a:solidFill>
                  <a:schemeClr val="dk1"/>
                </a:solidFill>
                <a:latin typeface="Candara"/>
                <a:ea typeface="Candara"/>
                <a:cs typeface="Candara"/>
                <a:sym typeface="Candara"/>
              </a:rPr>
              <a:t>seguimiento</a:t>
            </a:r>
            <a:r>
              <a:rPr lang="en-US" sz="1200" dirty="0">
                <a:solidFill>
                  <a:schemeClr val="dk1"/>
                </a:solidFill>
                <a:latin typeface="Candara"/>
                <a:ea typeface="Candara"/>
                <a:cs typeface="Candara"/>
                <a:sym typeface="Candara"/>
              </a:rPr>
              <a:t> de </a:t>
            </a:r>
            <a:r>
              <a:rPr lang="en-US" sz="1200" dirty="0" err="1">
                <a:solidFill>
                  <a:schemeClr val="dk1"/>
                </a:solidFill>
                <a:latin typeface="Candara"/>
                <a:ea typeface="Candara"/>
                <a:cs typeface="Candara"/>
                <a:sym typeface="Candara"/>
              </a:rPr>
              <a:t>fuentes</a:t>
            </a:r>
            <a:r>
              <a:rPr lang="en-US" sz="1200" dirty="0">
                <a:solidFill>
                  <a:schemeClr val="dk1"/>
                </a:solidFill>
                <a:latin typeface="Candara"/>
                <a:ea typeface="Candara"/>
                <a:cs typeface="Candara"/>
                <a:sym typeface="Candara"/>
              </a:rPr>
              <a:t> </a:t>
            </a:r>
            <a:r>
              <a:rPr lang="en-US" sz="1200" dirty="0" err="1">
                <a:solidFill>
                  <a:schemeClr val="dk1"/>
                </a:solidFill>
                <a:latin typeface="Candara"/>
                <a:ea typeface="Candara"/>
                <a:cs typeface="Candara"/>
                <a:sym typeface="Candara"/>
              </a:rPr>
              <a:t>fijas</a:t>
            </a:r>
            <a:r>
              <a:rPr lang="en-US" sz="1200" dirty="0">
                <a:solidFill>
                  <a:schemeClr val="dk1"/>
                </a:solidFill>
                <a:latin typeface="Candara"/>
                <a:ea typeface="Candara"/>
                <a:cs typeface="Candara"/>
                <a:sym typeface="Candara"/>
              </a:rPr>
              <a:t> y </a:t>
            </a:r>
            <a:r>
              <a:rPr lang="en-US" sz="1200" dirty="0" err="1">
                <a:solidFill>
                  <a:schemeClr val="dk1"/>
                </a:solidFill>
                <a:latin typeface="Candara"/>
                <a:ea typeface="Candara"/>
                <a:cs typeface="Candara"/>
                <a:sym typeface="Candara"/>
              </a:rPr>
              <a:t>fuentes</a:t>
            </a:r>
            <a:r>
              <a:rPr lang="en-US" sz="1200" dirty="0">
                <a:solidFill>
                  <a:schemeClr val="dk1"/>
                </a:solidFill>
                <a:latin typeface="Candara"/>
                <a:ea typeface="Candara"/>
                <a:cs typeface="Candara"/>
                <a:sym typeface="Candara"/>
              </a:rPr>
              <a:t> </a:t>
            </a:r>
            <a:r>
              <a:rPr lang="en-US" sz="1200" dirty="0" err="1">
                <a:solidFill>
                  <a:schemeClr val="dk1"/>
                </a:solidFill>
                <a:latin typeface="Candara"/>
                <a:ea typeface="Candara"/>
                <a:cs typeface="Candara"/>
                <a:sym typeface="Candara"/>
              </a:rPr>
              <a:t>móviles</a:t>
            </a:r>
            <a:r>
              <a:rPr lang="en-US" sz="1200" dirty="0">
                <a:solidFill>
                  <a:schemeClr val="dk1"/>
                </a:solidFill>
                <a:latin typeface="Candara"/>
                <a:ea typeface="Candara"/>
                <a:cs typeface="Candara"/>
                <a:sym typeface="Candara"/>
              </a:rPr>
              <a:t> resueltos, </a:t>
            </a:r>
            <a:r>
              <a:rPr lang="en-US" sz="1200" dirty="0" err="1">
                <a:solidFill>
                  <a:schemeClr val="dk1"/>
                </a:solidFill>
                <a:latin typeface="Candara"/>
                <a:ea typeface="Candara"/>
                <a:cs typeface="Candara"/>
                <a:sym typeface="Candara"/>
              </a:rPr>
              <a:t>anteriores</a:t>
            </a:r>
            <a:r>
              <a:rPr lang="en-US" sz="1200" dirty="0">
                <a:solidFill>
                  <a:schemeClr val="dk1"/>
                </a:solidFill>
                <a:latin typeface="Candara"/>
                <a:ea typeface="Candara"/>
                <a:cs typeface="Candara"/>
                <a:sym typeface="Candara"/>
              </a:rPr>
              <a:t> a 2024</a:t>
            </a:r>
            <a:endParaRPr sz="1200" b="0" i="0" u="none" strike="noStrike" cap="none" dirty="0">
              <a:solidFill>
                <a:schemeClr val="dk1"/>
              </a:solidFill>
              <a:latin typeface="Candara"/>
              <a:ea typeface="Candara"/>
              <a:cs typeface="Candara"/>
              <a:sym typeface="Candara"/>
            </a:endParaRPr>
          </a:p>
        </p:txBody>
      </p:sp>
      <p:sp>
        <p:nvSpPr>
          <p:cNvPr id="1507" name="Google Shape;1507;g395736b3648_2_413"/>
          <p:cNvSpPr txBox="1"/>
          <p:nvPr/>
        </p:nvSpPr>
        <p:spPr>
          <a:xfrm>
            <a:off x="4070775" y="533759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08" name="Google Shape;1508;g395736b3648_2_413"/>
          <p:cNvSpPr txBox="1"/>
          <p:nvPr/>
        </p:nvSpPr>
        <p:spPr>
          <a:xfrm>
            <a:off x="5024843" y="536899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09" name="Google Shape;1509;g395736b3648_2_413"/>
          <p:cNvSpPr txBox="1"/>
          <p:nvPr/>
        </p:nvSpPr>
        <p:spPr>
          <a:xfrm>
            <a:off x="7889346" y="535329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a:t>
            </a:r>
            <a:endParaRPr sz="1400" b="1" i="0" u="none" strike="noStrike" cap="none">
              <a:solidFill>
                <a:srgbClr val="000000"/>
              </a:solidFill>
              <a:latin typeface="Candara"/>
              <a:ea typeface="Candara"/>
              <a:cs typeface="Candara"/>
              <a:sym typeface="Candara"/>
            </a:endParaRPr>
          </a:p>
        </p:txBody>
      </p:sp>
      <p:sp>
        <p:nvSpPr>
          <p:cNvPr id="1510" name="Google Shape;1510;g395736b3648_2_413"/>
          <p:cNvSpPr txBox="1"/>
          <p:nvPr/>
        </p:nvSpPr>
        <p:spPr>
          <a:xfrm>
            <a:off x="8890120" y="535036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12</a:t>
            </a:r>
            <a:endParaRPr sz="1400" b="1" i="0" u="none" strike="noStrike" cap="none">
              <a:solidFill>
                <a:srgbClr val="000000"/>
              </a:solidFill>
              <a:latin typeface="Candara"/>
              <a:ea typeface="Candara"/>
              <a:cs typeface="Candara"/>
              <a:sym typeface="Candara"/>
            </a:endParaRPr>
          </a:p>
        </p:txBody>
      </p:sp>
      <p:sp>
        <p:nvSpPr>
          <p:cNvPr id="1511" name="Google Shape;1511;g395736b3648_2_413"/>
          <p:cNvSpPr txBox="1"/>
          <p:nvPr/>
        </p:nvSpPr>
        <p:spPr>
          <a:xfrm>
            <a:off x="10034302" y="534363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35</a:t>
            </a:r>
            <a:endParaRPr sz="1400" b="1" i="0" u="none" strike="noStrike" cap="none">
              <a:solidFill>
                <a:srgbClr val="000000"/>
              </a:solidFill>
              <a:latin typeface="Candara"/>
              <a:ea typeface="Candara"/>
              <a:cs typeface="Candara"/>
              <a:sym typeface="Candara"/>
            </a:endParaRPr>
          </a:p>
        </p:txBody>
      </p:sp>
      <p:sp>
        <p:nvSpPr>
          <p:cNvPr id="1512" name="Google Shape;1512;g395736b3648_2_413"/>
          <p:cNvSpPr txBox="1"/>
          <p:nvPr/>
        </p:nvSpPr>
        <p:spPr>
          <a:xfrm>
            <a:off x="11216959" y="5353029"/>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12</a:t>
            </a:r>
            <a:endParaRPr sz="1400" b="1" i="0" u="none" strike="noStrike" cap="none">
              <a:solidFill>
                <a:srgbClr val="000000"/>
              </a:solidFill>
              <a:latin typeface="Candara"/>
              <a:ea typeface="Candara"/>
              <a:cs typeface="Candara"/>
              <a:sym typeface="Candara"/>
            </a:endParaRPr>
          </a:p>
        </p:txBody>
      </p:sp>
      <p:sp>
        <p:nvSpPr>
          <p:cNvPr id="1513" name="Google Shape;1513;g395736b3648_2_413"/>
          <p:cNvSpPr txBox="1"/>
          <p:nvPr/>
        </p:nvSpPr>
        <p:spPr>
          <a:xfrm>
            <a:off x="5974814" y="533759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12</a:t>
            </a:r>
            <a:endParaRPr sz="1400" b="1" i="0" u="none" strike="noStrike" cap="none">
              <a:solidFill>
                <a:srgbClr val="000000"/>
              </a:solidFill>
              <a:latin typeface="Candara"/>
              <a:ea typeface="Candara"/>
              <a:cs typeface="Candara"/>
              <a:sym typeface="Candara"/>
            </a:endParaRPr>
          </a:p>
        </p:txBody>
      </p:sp>
      <p:sp>
        <p:nvSpPr>
          <p:cNvPr id="1514" name="Google Shape;1514;g395736b3648_2_413"/>
          <p:cNvSpPr txBox="1"/>
          <p:nvPr/>
        </p:nvSpPr>
        <p:spPr>
          <a:xfrm>
            <a:off x="6926473" y="532979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12</a:t>
            </a:r>
            <a:endParaRPr sz="1500" b="1">
              <a:solidFill>
                <a:srgbClr val="3B4E1F"/>
              </a:solidFill>
              <a:latin typeface="Candara"/>
              <a:ea typeface="Candara"/>
              <a:cs typeface="Candara"/>
              <a:sym typeface="Candara"/>
            </a:endParaRPr>
          </a:p>
        </p:txBody>
      </p:sp>
      <p:sp>
        <p:nvSpPr>
          <p:cNvPr id="1515" name="Google Shape;1515;g395736b3648_2_413"/>
          <p:cNvSpPr txBox="1"/>
          <p:nvPr/>
        </p:nvSpPr>
        <p:spPr>
          <a:xfrm>
            <a:off x="6926473" y="4537275"/>
            <a:ext cx="876600" cy="554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b="1">
                <a:latin typeface="Candara"/>
                <a:ea typeface="Candara"/>
                <a:cs typeface="Candara"/>
                <a:sym typeface="Candara"/>
              </a:rPr>
              <a:t>Sin reporte</a:t>
            </a:r>
            <a:endParaRPr sz="1200" b="1">
              <a:latin typeface="Candara"/>
              <a:ea typeface="Candara"/>
              <a:cs typeface="Candara"/>
              <a:sym typeface="Candara"/>
            </a:endParaRPr>
          </a:p>
        </p:txBody>
      </p:sp>
      <p:sp>
        <p:nvSpPr>
          <p:cNvPr id="1516" name="Google Shape;1516;g395736b3648_2_413"/>
          <p:cNvSpPr txBox="1"/>
          <p:nvPr/>
        </p:nvSpPr>
        <p:spPr>
          <a:xfrm>
            <a:off x="11216959" y="4537275"/>
            <a:ext cx="876600" cy="554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b="1">
                <a:latin typeface="Candara"/>
                <a:ea typeface="Candara"/>
                <a:cs typeface="Candara"/>
                <a:sym typeface="Candara"/>
              </a:rPr>
              <a:t>Sin reporte</a:t>
            </a:r>
            <a:endParaRPr sz="1200" b="1">
              <a:latin typeface="Candara"/>
              <a:ea typeface="Candara"/>
              <a:cs typeface="Candara"/>
              <a:sym typeface="Candara"/>
            </a:endParaRPr>
          </a:p>
        </p:txBody>
      </p:sp>
      <p:sp>
        <p:nvSpPr>
          <p:cNvPr id="1517" name="Google Shape;1517;g395736b3648_2_413"/>
          <p:cNvSpPr txBox="1"/>
          <p:nvPr/>
        </p:nvSpPr>
        <p:spPr>
          <a:xfrm>
            <a:off x="491283" y="3781137"/>
            <a:ext cx="3423600" cy="738633"/>
          </a:xfrm>
          <a:prstGeom prst="rect">
            <a:avLst/>
          </a:prstGeom>
          <a:noFill/>
          <a:ln>
            <a:noFill/>
          </a:ln>
        </p:spPr>
        <p:txBody>
          <a:bodyPr spcFirstLastPara="1" wrap="square" lIns="91425" tIns="91425" rIns="91425" bIns="91425" anchor="t" anchorCtr="0">
            <a:spAutoFit/>
          </a:bodyPr>
          <a:lstStyle/>
          <a:p>
            <a:pPr lvl="0" algn="r">
              <a:buSzPts val="1400"/>
            </a:pPr>
            <a:r>
              <a:rPr lang="en-US" sz="1200" dirty="0" err="1">
                <a:solidFill>
                  <a:srgbClr val="FF0000"/>
                </a:solidFill>
                <a:latin typeface="Candara"/>
                <a:ea typeface="Candara"/>
                <a:cs typeface="Candara"/>
                <a:sym typeface="Candara"/>
              </a:rPr>
              <a:t>Número</a:t>
            </a:r>
            <a:r>
              <a:rPr lang="en-US" sz="1200" dirty="0">
                <a:solidFill>
                  <a:srgbClr val="FF0000"/>
                </a:solidFill>
                <a:latin typeface="Candara"/>
                <a:ea typeface="Candara"/>
                <a:cs typeface="Candara"/>
                <a:sym typeface="Candara"/>
              </a:rPr>
              <a:t> de </a:t>
            </a:r>
            <a:r>
              <a:rPr lang="en-US" sz="1200" dirty="0" err="1">
                <a:solidFill>
                  <a:srgbClr val="FF0000"/>
                </a:solidFill>
                <a:latin typeface="Candara"/>
                <a:ea typeface="Candara"/>
                <a:cs typeface="Candara"/>
                <a:sym typeface="Candara"/>
              </a:rPr>
              <a:t>trámites</a:t>
            </a:r>
            <a:r>
              <a:rPr lang="en-US" sz="1200" dirty="0">
                <a:solidFill>
                  <a:srgbClr val="FF0000"/>
                </a:solidFill>
                <a:latin typeface="Candara"/>
                <a:ea typeface="Candara"/>
                <a:cs typeface="Candara"/>
                <a:sym typeface="Candara"/>
              </a:rPr>
              <a:t> de </a:t>
            </a:r>
            <a:r>
              <a:rPr lang="en-US" sz="1200" dirty="0" err="1">
                <a:solidFill>
                  <a:srgbClr val="FF0000"/>
                </a:solidFill>
                <a:latin typeface="Candara"/>
                <a:ea typeface="Candara"/>
                <a:cs typeface="Candara"/>
                <a:sym typeface="Candara"/>
              </a:rPr>
              <a:t>aprovechamiento</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forestal</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por</a:t>
            </a:r>
            <a:r>
              <a:rPr lang="en-US" sz="1200" dirty="0">
                <a:solidFill>
                  <a:srgbClr val="FF0000"/>
                </a:solidFill>
                <a:latin typeface="Candara"/>
                <a:ea typeface="Candara"/>
                <a:cs typeface="Candara"/>
                <a:sym typeface="Candara"/>
              </a:rPr>
              <a:t> </a:t>
            </a:r>
            <a:r>
              <a:rPr lang="en-US" sz="1200" dirty="0" err="1">
                <a:solidFill>
                  <a:srgbClr val="FF0000"/>
                </a:solidFill>
                <a:latin typeface="Candara"/>
                <a:ea typeface="Candara"/>
                <a:cs typeface="Candara"/>
                <a:sym typeface="Candara"/>
              </a:rPr>
              <a:t>obras</a:t>
            </a:r>
            <a:r>
              <a:rPr lang="en-US" sz="1200" dirty="0">
                <a:solidFill>
                  <a:srgbClr val="FF0000"/>
                </a:solidFill>
                <a:latin typeface="Candara"/>
                <a:ea typeface="Candara"/>
                <a:cs typeface="Candara"/>
                <a:sym typeface="Candara"/>
              </a:rPr>
              <a:t> y </a:t>
            </a:r>
            <a:r>
              <a:rPr lang="en-US" sz="1200" dirty="0" err="1">
                <a:solidFill>
                  <a:srgbClr val="FF0000"/>
                </a:solidFill>
                <a:latin typeface="Candara"/>
                <a:ea typeface="Candara"/>
                <a:cs typeface="Candara"/>
                <a:sym typeface="Candara"/>
              </a:rPr>
              <a:t>seguimientos</a:t>
            </a:r>
            <a:r>
              <a:rPr lang="en-US" sz="1200" dirty="0">
                <a:solidFill>
                  <a:srgbClr val="FF0000"/>
                </a:solidFill>
                <a:latin typeface="Candara"/>
                <a:ea typeface="Candara"/>
                <a:cs typeface="Candara"/>
                <a:sym typeface="Candara"/>
              </a:rPr>
              <a:t> resueltos </a:t>
            </a:r>
          </a:p>
          <a:p>
            <a:pPr lvl="0" algn="r">
              <a:buSzPts val="1400"/>
            </a:pPr>
            <a:r>
              <a:rPr lang="en-US" sz="1200" dirty="0">
                <a:solidFill>
                  <a:srgbClr val="FF0000"/>
                </a:solidFill>
                <a:latin typeface="Candara"/>
                <a:ea typeface="Candara"/>
                <a:cs typeface="Candara"/>
                <a:sym typeface="Candara"/>
              </a:rPr>
              <a:t>(</a:t>
            </a:r>
            <a:r>
              <a:rPr lang="en-US" sz="1200" dirty="0" err="1">
                <a:solidFill>
                  <a:srgbClr val="FF0000"/>
                </a:solidFill>
                <a:latin typeface="Candara"/>
                <a:ea typeface="Candara"/>
                <a:cs typeface="Candara"/>
                <a:sym typeface="Candara"/>
              </a:rPr>
              <a:t>rezago</a:t>
            </a:r>
            <a:r>
              <a:rPr lang="en-US" sz="1200" dirty="0">
                <a:solidFill>
                  <a:srgbClr val="FF0000"/>
                </a:solidFill>
                <a:latin typeface="Candara"/>
                <a:ea typeface="Candara"/>
                <a:cs typeface="Candara"/>
                <a:sym typeface="Candara"/>
              </a:rPr>
              <a:t> anterior a 2024) </a:t>
            </a:r>
            <a:endParaRPr sz="1200" b="0" i="0" u="none" strike="noStrike" cap="none" dirty="0">
              <a:solidFill>
                <a:srgbClr val="FF0000"/>
              </a:solidFill>
              <a:latin typeface="Candara"/>
              <a:ea typeface="Candara"/>
              <a:cs typeface="Candara"/>
              <a:sym typeface="Candara"/>
            </a:endParaRPr>
          </a:p>
        </p:txBody>
      </p:sp>
      <p:sp>
        <p:nvSpPr>
          <p:cNvPr id="1518" name="Google Shape;1518;g395736b3648_2_413"/>
          <p:cNvSpPr txBox="1"/>
          <p:nvPr/>
        </p:nvSpPr>
        <p:spPr>
          <a:xfrm>
            <a:off x="4057675" y="38426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dirty="0">
                <a:solidFill>
                  <a:srgbClr val="3B4E1F"/>
                </a:solidFill>
                <a:latin typeface="Candara"/>
                <a:ea typeface="Candara"/>
                <a:cs typeface="Candara"/>
                <a:sym typeface="Candara"/>
              </a:rPr>
              <a:t>498</a:t>
            </a:r>
            <a:endParaRPr sz="1400" b="1" i="0" u="none" strike="noStrike" cap="none" dirty="0">
              <a:solidFill>
                <a:srgbClr val="000000"/>
              </a:solidFill>
              <a:latin typeface="Candara"/>
              <a:ea typeface="Candara"/>
              <a:cs typeface="Candara"/>
              <a:sym typeface="Candara"/>
            </a:endParaRPr>
          </a:p>
        </p:txBody>
      </p:sp>
      <p:sp>
        <p:nvSpPr>
          <p:cNvPr id="1519" name="Google Shape;1519;g395736b3648_2_413"/>
          <p:cNvSpPr txBox="1"/>
          <p:nvPr/>
        </p:nvSpPr>
        <p:spPr>
          <a:xfrm>
            <a:off x="7876246" y="38426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2674</a:t>
            </a:r>
            <a:endParaRPr sz="1400" b="1" i="0" u="none" strike="noStrike" cap="none">
              <a:solidFill>
                <a:srgbClr val="000000"/>
              </a:solidFill>
              <a:latin typeface="Candara"/>
              <a:ea typeface="Candara"/>
              <a:cs typeface="Candara"/>
              <a:sym typeface="Candara"/>
            </a:endParaRPr>
          </a:p>
        </p:txBody>
      </p:sp>
      <p:sp>
        <p:nvSpPr>
          <p:cNvPr id="1520" name="Google Shape;1520;g395736b3648_2_413"/>
          <p:cNvSpPr txBox="1"/>
          <p:nvPr/>
        </p:nvSpPr>
        <p:spPr>
          <a:xfrm>
            <a:off x="8877020" y="38426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954</a:t>
            </a:r>
            <a:endParaRPr sz="1400" b="1" i="0" u="none" strike="noStrike" cap="none">
              <a:solidFill>
                <a:srgbClr val="000000"/>
              </a:solidFill>
              <a:latin typeface="Candara"/>
              <a:ea typeface="Candara"/>
              <a:cs typeface="Candara"/>
              <a:sym typeface="Candara"/>
            </a:endParaRPr>
          </a:p>
        </p:txBody>
      </p:sp>
      <p:sp>
        <p:nvSpPr>
          <p:cNvPr id="1521" name="Google Shape;1521;g395736b3648_2_413"/>
          <p:cNvSpPr txBox="1"/>
          <p:nvPr/>
        </p:nvSpPr>
        <p:spPr>
          <a:xfrm>
            <a:off x="10021202" y="38426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8.123</a:t>
            </a:r>
            <a:endParaRPr sz="1400" b="1" i="0" u="none" strike="noStrike" cap="none">
              <a:solidFill>
                <a:srgbClr val="000000"/>
              </a:solidFill>
              <a:latin typeface="Candara"/>
              <a:ea typeface="Candara"/>
              <a:cs typeface="Candara"/>
              <a:sym typeface="Candara"/>
            </a:endParaRPr>
          </a:p>
        </p:txBody>
      </p:sp>
      <p:sp>
        <p:nvSpPr>
          <p:cNvPr id="1522" name="Google Shape;1522;g395736b3648_2_413"/>
          <p:cNvSpPr txBox="1"/>
          <p:nvPr/>
        </p:nvSpPr>
        <p:spPr>
          <a:xfrm>
            <a:off x="11203859" y="3858087"/>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4.495</a:t>
            </a:r>
            <a:endParaRPr sz="1400" b="1" i="0" u="none" strike="noStrike" cap="none">
              <a:solidFill>
                <a:srgbClr val="000000"/>
              </a:solidFill>
              <a:latin typeface="Candara"/>
              <a:ea typeface="Candara"/>
              <a:cs typeface="Candara"/>
              <a:sym typeface="Candara"/>
            </a:endParaRPr>
          </a:p>
        </p:txBody>
      </p:sp>
      <p:sp>
        <p:nvSpPr>
          <p:cNvPr id="1523" name="Google Shape;1523;g395736b3648_2_413"/>
          <p:cNvSpPr txBox="1"/>
          <p:nvPr/>
        </p:nvSpPr>
        <p:spPr>
          <a:xfrm>
            <a:off x="5961714" y="384263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dirty="0">
                <a:solidFill>
                  <a:srgbClr val="3B4E1F"/>
                </a:solidFill>
                <a:latin typeface="Candara"/>
                <a:ea typeface="Candara"/>
                <a:cs typeface="Candara"/>
                <a:sym typeface="Candara"/>
              </a:rPr>
              <a:t>3997</a:t>
            </a:r>
            <a:endParaRPr sz="1400" b="1" i="0" u="none" strike="noStrike" cap="none" dirty="0">
              <a:solidFill>
                <a:srgbClr val="000000"/>
              </a:solidFill>
              <a:latin typeface="Candara"/>
              <a:ea typeface="Candara"/>
              <a:cs typeface="Candara"/>
              <a:sym typeface="Candara"/>
            </a:endParaRPr>
          </a:p>
        </p:txBody>
      </p:sp>
      <p:sp>
        <p:nvSpPr>
          <p:cNvPr id="1524" name="Google Shape;1524;g395736b3648_2_413"/>
          <p:cNvSpPr txBox="1"/>
          <p:nvPr/>
        </p:nvSpPr>
        <p:spPr>
          <a:xfrm>
            <a:off x="6926473" y="310608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dirty="0">
                <a:solidFill>
                  <a:srgbClr val="FF0000"/>
                </a:solidFill>
                <a:latin typeface="Candara"/>
                <a:ea typeface="Candara"/>
                <a:cs typeface="Candara"/>
                <a:sym typeface="Candara"/>
              </a:rPr>
              <a:t>193</a:t>
            </a:r>
            <a:endParaRPr sz="1500" b="1" dirty="0">
              <a:solidFill>
                <a:srgbClr val="FF0000"/>
              </a:solidFill>
              <a:latin typeface="Candara"/>
              <a:ea typeface="Candara"/>
              <a:cs typeface="Candara"/>
              <a:sym typeface="Candara"/>
            </a:endParaRPr>
          </a:p>
        </p:txBody>
      </p:sp>
      <p:sp>
        <p:nvSpPr>
          <p:cNvPr id="1525" name="Google Shape;1525;g395736b3648_2_413"/>
          <p:cNvSpPr txBox="1"/>
          <p:nvPr/>
        </p:nvSpPr>
        <p:spPr>
          <a:xfrm>
            <a:off x="491283" y="6036568"/>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solicitudes de publicidad exterior visual evaluados 2025-2027 </a:t>
            </a:r>
            <a:endParaRPr sz="1200" b="0" i="0" u="none" strike="noStrike" cap="none">
              <a:solidFill>
                <a:schemeClr val="dk1"/>
              </a:solidFill>
              <a:latin typeface="Candara"/>
              <a:ea typeface="Candara"/>
              <a:cs typeface="Candara"/>
              <a:sym typeface="Candara"/>
            </a:endParaRPr>
          </a:p>
        </p:txBody>
      </p:sp>
      <p:sp>
        <p:nvSpPr>
          <p:cNvPr id="1526" name="Google Shape;1526;g395736b3648_2_413"/>
          <p:cNvSpPr txBox="1"/>
          <p:nvPr/>
        </p:nvSpPr>
        <p:spPr>
          <a:xfrm>
            <a:off x="5974814" y="613450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1050</a:t>
            </a:r>
            <a:endParaRPr sz="1400" b="1" i="0" u="none" strike="noStrike" cap="none">
              <a:solidFill>
                <a:srgbClr val="000000"/>
              </a:solidFill>
              <a:latin typeface="Candara"/>
              <a:ea typeface="Candara"/>
              <a:cs typeface="Candara"/>
              <a:sym typeface="Candara"/>
            </a:endParaRPr>
          </a:p>
        </p:txBody>
      </p:sp>
      <p:sp>
        <p:nvSpPr>
          <p:cNvPr id="1527" name="Google Shape;1527;g395736b3648_2_413"/>
          <p:cNvSpPr txBox="1"/>
          <p:nvPr/>
        </p:nvSpPr>
        <p:spPr>
          <a:xfrm>
            <a:off x="6926473" y="6127426"/>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1050</a:t>
            </a:r>
            <a:endParaRPr sz="1500" b="1">
              <a:solidFill>
                <a:srgbClr val="3B4E1F"/>
              </a:solidFill>
              <a:latin typeface="Candara"/>
              <a:ea typeface="Candara"/>
              <a:cs typeface="Candara"/>
              <a:sym typeface="Candara"/>
            </a:endParaRPr>
          </a:p>
        </p:txBody>
      </p:sp>
      <p:sp>
        <p:nvSpPr>
          <p:cNvPr id="1528" name="Google Shape;1528;g395736b3648_2_413"/>
          <p:cNvSpPr txBox="1"/>
          <p:nvPr/>
        </p:nvSpPr>
        <p:spPr>
          <a:xfrm>
            <a:off x="7889346" y="613500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2500</a:t>
            </a:r>
            <a:endParaRPr sz="1400" b="1" i="0" u="none" strike="noStrike" cap="none">
              <a:solidFill>
                <a:srgbClr val="000000"/>
              </a:solidFill>
              <a:latin typeface="Candara"/>
              <a:ea typeface="Candara"/>
              <a:cs typeface="Candara"/>
              <a:sym typeface="Candara"/>
            </a:endParaRPr>
          </a:p>
        </p:txBody>
      </p:sp>
      <p:sp>
        <p:nvSpPr>
          <p:cNvPr id="1529" name="Google Shape;1529;g395736b3648_2_413"/>
          <p:cNvSpPr txBox="1"/>
          <p:nvPr/>
        </p:nvSpPr>
        <p:spPr>
          <a:xfrm>
            <a:off x="8890120" y="613500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2500</a:t>
            </a:r>
            <a:endParaRPr sz="1400" b="1" i="0" u="none" strike="noStrike" cap="none">
              <a:solidFill>
                <a:srgbClr val="000000"/>
              </a:solidFill>
              <a:latin typeface="Candara"/>
              <a:ea typeface="Candara"/>
              <a:cs typeface="Candara"/>
              <a:sym typeface="Candara"/>
            </a:endParaRPr>
          </a:p>
        </p:txBody>
      </p:sp>
      <p:sp>
        <p:nvSpPr>
          <p:cNvPr id="1530" name="Google Shape;1530;g395736b3648_2_413"/>
          <p:cNvSpPr txBox="1"/>
          <p:nvPr/>
        </p:nvSpPr>
        <p:spPr>
          <a:xfrm>
            <a:off x="11216959" y="6142801"/>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1050</a:t>
            </a:r>
            <a:endParaRPr sz="1500" b="1">
              <a:solidFill>
                <a:srgbClr val="3B4E1F"/>
              </a:solidFill>
              <a:latin typeface="Candara"/>
              <a:ea typeface="Candara"/>
              <a:cs typeface="Candara"/>
              <a:sym typeface="Candara"/>
            </a:endParaRPr>
          </a:p>
        </p:txBody>
      </p:sp>
      <p:sp>
        <p:nvSpPr>
          <p:cNvPr id="1531" name="Google Shape;1531;g395736b3648_2_413"/>
          <p:cNvSpPr txBox="1"/>
          <p:nvPr/>
        </p:nvSpPr>
        <p:spPr>
          <a:xfrm>
            <a:off x="10034302" y="6135023"/>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6050</a:t>
            </a:r>
            <a:endParaRPr sz="1400" b="1" i="0" u="none" strike="noStrike" cap="none">
              <a:solidFill>
                <a:srgbClr val="000000"/>
              </a:solidFill>
              <a:latin typeface="Candara"/>
              <a:ea typeface="Candara"/>
              <a:cs typeface="Candara"/>
              <a:sym typeface="Candara"/>
            </a:endParaRPr>
          </a:p>
        </p:txBody>
      </p:sp>
      <p:sp>
        <p:nvSpPr>
          <p:cNvPr id="1532" name="Google Shape;1532;g395736b3648_2_413"/>
          <p:cNvSpPr txBox="1"/>
          <p:nvPr/>
        </p:nvSpPr>
        <p:spPr>
          <a:xfrm>
            <a:off x="4070775" y="613501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33" name="Google Shape;1533;g395736b3648_2_413"/>
          <p:cNvSpPr txBox="1"/>
          <p:nvPr/>
        </p:nvSpPr>
        <p:spPr>
          <a:xfrm>
            <a:off x="6913373" y="389502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3997</a:t>
            </a:r>
            <a:endParaRPr sz="1200" b="1" i="0" u="none" strike="noStrike" cap="none">
              <a:solidFill>
                <a:srgbClr val="000000"/>
              </a:solidFill>
              <a:latin typeface="Candara"/>
              <a:ea typeface="Candara"/>
              <a:cs typeface="Candara"/>
              <a:sym typeface="Candara"/>
            </a:endParaRPr>
          </a:p>
        </p:txBody>
      </p:sp>
      <p:sp>
        <p:nvSpPr>
          <p:cNvPr id="1534" name="Google Shape;1534;g395736b3648_2_413"/>
          <p:cNvSpPr txBox="1"/>
          <p:nvPr/>
        </p:nvSpPr>
        <p:spPr>
          <a:xfrm>
            <a:off x="4069100" y="2350194"/>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35" name="Google Shape;1535;g395736b3648_2_413"/>
          <p:cNvSpPr txBox="1"/>
          <p:nvPr/>
        </p:nvSpPr>
        <p:spPr>
          <a:xfrm>
            <a:off x="5023168" y="2350194"/>
            <a:ext cx="876600" cy="431100"/>
          </a:xfrm>
          <a:prstGeom prst="rect">
            <a:avLst/>
          </a:prstGeom>
          <a:solidFill>
            <a:srgbClr val="EFEFEF"/>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36" name="Google Shape;1536;g395736b3648_2_413"/>
          <p:cNvSpPr txBox="1"/>
          <p:nvPr/>
        </p:nvSpPr>
        <p:spPr>
          <a:xfrm>
            <a:off x="5022800" y="613567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537" name="Google Shape;1537;g395736b3648_2_413"/>
          <p:cNvSpPr txBox="1"/>
          <p:nvPr/>
        </p:nvSpPr>
        <p:spPr>
          <a:xfrm rot="-5397900">
            <a:off x="-405775" y="3416626"/>
            <a:ext cx="1473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1300" b="1">
                <a:solidFill>
                  <a:schemeClr val="dk1"/>
                </a:solidFill>
                <a:latin typeface="Raleway"/>
                <a:ea typeface="Raleway"/>
                <a:cs typeface="Raleway"/>
                <a:sym typeface="Raleway"/>
              </a:rPr>
              <a:t>S. SiIvicuItura</a:t>
            </a:r>
            <a:endParaRPr sz="1300" b="1" i="0" u="none" strike="noStrike" cap="none">
              <a:solidFill>
                <a:schemeClr val="dk1"/>
              </a:solidFill>
              <a:latin typeface="Raleway"/>
              <a:ea typeface="Raleway"/>
              <a:cs typeface="Raleway"/>
              <a:sym typeface="Raleway"/>
            </a:endParaRPr>
          </a:p>
        </p:txBody>
      </p:sp>
      <p:sp>
        <p:nvSpPr>
          <p:cNvPr id="1538" name="Google Shape;1538;g395736b3648_2_413"/>
          <p:cNvSpPr txBox="1"/>
          <p:nvPr/>
        </p:nvSpPr>
        <p:spPr>
          <a:xfrm rot="-5397900">
            <a:off x="-405775" y="5392226"/>
            <a:ext cx="1473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1300" b="1">
                <a:solidFill>
                  <a:schemeClr val="dk1"/>
                </a:solidFill>
                <a:latin typeface="Raleway"/>
                <a:ea typeface="Raleway"/>
                <a:cs typeface="Raleway"/>
                <a:sym typeface="Raleway"/>
              </a:rPr>
              <a:t>          SCAAV</a:t>
            </a:r>
            <a:endParaRPr sz="1300" b="1" i="0" u="none" strike="noStrike" cap="none">
              <a:solidFill>
                <a:schemeClr val="dk1"/>
              </a:solidFill>
              <a:latin typeface="Raleway"/>
              <a:ea typeface="Raleway"/>
              <a:cs typeface="Raleway"/>
              <a:sym typeface="Raleway"/>
            </a:endParaRPr>
          </a:p>
        </p:txBody>
      </p:sp>
      <p:sp>
        <p:nvSpPr>
          <p:cNvPr id="1539" name="Google Shape;1539;g395736b3648_2_413"/>
          <p:cNvSpPr txBox="1"/>
          <p:nvPr/>
        </p:nvSpPr>
        <p:spPr>
          <a:xfrm>
            <a:off x="5009700" y="385961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498</a:t>
            </a:r>
            <a:endParaRPr sz="1400" b="1" i="0" u="none" strike="noStrike" cap="none">
              <a:solidFill>
                <a:srgbClr val="000000"/>
              </a:solidFill>
              <a:latin typeface="Candara"/>
              <a:ea typeface="Candara"/>
              <a:cs typeface="Candara"/>
              <a:sym typeface="Candara"/>
            </a:endParaRPr>
          </a:p>
        </p:txBody>
      </p:sp>
      <p:sp>
        <p:nvSpPr>
          <p:cNvPr id="1540" name="Google Shape;1540;g395736b3648_2_413"/>
          <p:cNvSpPr txBox="1"/>
          <p:nvPr/>
        </p:nvSpPr>
        <p:spPr>
          <a:xfrm>
            <a:off x="6289125" y="4855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44"/>
        <p:cNvGrpSpPr/>
        <p:nvPr/>
      </p:nvGrpSpPr>
      <p:grpSpPr>
        <a:xfrm>
          <a:off x="0" y="0"/>
          <a:ext cx="0" cy="0"/>
          <a:chOff x="0" y="0"/>
          <a:chExt cx="0" cy="0"/>
        </a:xfrm>
      </p:grpSpPr>
      <p:sp>
        <p:nvSpPr>
          <p:cNvPr id="1545" name="Google Shape;1545;g395c10e5739_0_355"/>
          <p:cNvSpPr/>
          <p:nvPr/>
        </p:nvSpPr>
        <p:spPr>
          <a:xfrm>
            <a:off x="301675" y="2314427"/>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46" name="Google Shape;1546;g395c10e5739_0_355"/>
          <p:cNvSpPr txBox="1"/>
          <p:nvPr/>
        </p:nvSpPr>
        <p:spPr>
          <a:xfrm>
            <a:off x="718558" y="4888729"/>
            <a:ext cx="3242700" cy="699900"/>
          </a:xfrm>
          <a:prstGeom prst="rect">
            <a:avLst/>
          </a:prstGeom>
          <a:solidFill>
            <a:schemeClr val="lt1"/>
          </a:solidFill>
          <a:ln>
            <a:noFill/>
          </a:ln>
        </p:spPr>
        <p:txBody>
          <a:bodyPr spcFirstLastPara="1" wrap="square" lIns="86600" tIns="86600" rIns="86600" bIns="86600" anchor="t" anchorCtr="0">
            <a:spAutoFit/>
          </a:bodyPr>
          <a:lstStyle/>
          <a:p>
            <a:pPr marL="0" lvl="0" indent="0" algn="r" rtl="0">
              <a:spcBef>
                <a:spcPts val="0"/>
              </a:spcBef>
              <a:spcAft>
                <a:spcPts val="0"/>
              </a:spcAft>
              <a:buClr>
                <a:schemeClr val="dk1"/>
              </a:buClr>
              <a:buSzPts val="1100"/>
              <a:buFont typeface="Arial"/>
              <a:buNone/>
            </a:pPr>
            <a:r>
              <a:rPr lang="en-US" sz="1136" dirty="0" err="1">
                <a:solidFill>
                  <a:schemeClr val="dk1"/>
                </a:solidFill>
                <a:latin typeface="Candara"/>
                <a:ea typeface="Candara"/>
                <a:cs typeface="Candara"/>
                <a:sym typeface="Candara"/>
              </a:rPr>
              <a:t>Número</a:t>
            </a:r>
            <a:r>
              <a:rPr lang="en-US" sz="1136" dirty="0">
                <a:solidFill>
                  <a:schemeClr val="dk1"/>
                </a:solidFill>
                <a:latin typeface="Candara"/>
                <a:ea typeface="Candara"/>
                <a:cs typeface="Candara"/>
                <a:sym typeface="Candara"/>
              </a:rPr>
              <a:t> de </a:t>
            </a:r>
            <a:r>
              <a:rPr lang="en-US" sz="1136" dirty="0" err="1">
                <a:solidFill>
                  <a:schemeClr val="dk1"/>
                </a:solidFill>
                <a:latin typeface="Candara"/>
                <a:ea typeface="Candara"/>
                <a:cs typeface="Candara"/>
                <a:sym typeface="Candara"/>
              </a:rPr>
              <a:t>trámites</a:t>
            </a:r>
            <a:r>
              <a:rPr lang="en-US" sz="1136" dirty="0">
                <a:solidFill>
                  <a:schemeClr val="dk1"/>
                </a:solidFill>
                <a:latin typeface="Candara"/>
                <a:ea typeface="Candara"/>
                <a:cs typeface="Candara"/>
                <a:sym typeface="Candara"/>
              </a:rPr>
              <a:t> de </a:t>
            </a:r>
            <a:r>
              <a:rPr lang="en-US" sz="1136" b="1" dirty="0" err="1">
                <a:solidFill>
                  <a:schemeClr val="dk1"/>
                </a:solidFill>
                <a:latin typeface="Candara"/>
                <a:ea typeface="Candara"/>
                <a:cs typeface="Candara"/>
                <a:sym typeface="Candara"/>
              </a:rPr>
              <a:t>evaluación</a:t>
            </a:r>
            <a:r>
              <a:rPr lang="en-US" sz="1136" b="1" dirty="0">
                <a:solidFill>
                  <a:schemeClr val="dk1"/>
                </a:solidFill>
                <a:latin typeface="Candara"/>
                <a:ea typeface="Candara"/>
                <a:cs typeface="Candara"/>
                <a:sym typeface="Candara"/>
              </a:rPr>
              <a:t> </a:t>
            </a:r>
            <a:r>
              <a:rPr lang="en-US" sz="1136" dirty="0">
                <a:solidFill>
                  <a:schemeClr val="dk1"/>
                </a:solidFill>
                <a:latin typeface="Candara"/>
                <a:ea typeface="Candara"/>
                <a:cs typeface="Candara"/>
                <a:sym typeface="Candara"/>
              </a:rPr>
              <a:t>a </a:t>
            </a:r>
            <a:r>
              <a:rPr lang="en-US" sz="1136" dirty="0" err="1">
                <a:solidFill>
                  <a:schemeClr val="dk1"/>
                </a:solidFill>
                <a:latin typeface="Candara"/>
                <a:ea typeface="Candara"/>
                <a:cs typeface="Candara"/>
                <a:sym typeface="Candara"/>
              </a:rPr>
              <a:t>fuentes</a:t>
            </a:r>
            <a:r>
              <a:rPr lang="en-US" sz="1136" dirty="0">
                <a:solidFill>
                  <a:schemeClr val="dk1"/>
                </a:solidFill>
                <a:latin typeface="Candara"/>
                <a:ea typeface="Candara"/>
                <a:cs typeface="Candara"/>
                <a:sym typeface="Candara"/>
              </a:rPr>
              <a:t> </a:t>
            </a:r>
            <a:r>
              <a:rPr lang="en-US" sz="1136" dirty="0" err="1">
                <a:solidFill>
                  <a:schemeClr val="dk1"/>
                </a:solidFill>
                <a:latin typeface="Candara"/>
                <a:ea typeface="Candara"/>
                <a:cs typeface="Candara"/>
                <a:sym typeface="Candara"/>
              </a:rPr>
              <a:t>fijas</a:t>
            </a:r>
            <a:r>
              <a:rPr lang="en-US" sz="1136" dirty="0">
                <a:solidFill>
                  <a:schemeClr val="dk1"/>
                </a:solidFill>
                <a:latin typeface="Candara"/>
                <a:ea typeface="Candara"/>
                <a:cs typeface="Candara"/>
                <a:sym typeface="Candara"/>
              </a:rPr>
              <a:t> y </a:t>
            </a:r>
            <a:r>
              <a:rPr lang="en-US" sz="1136" dirty="0" err="1">
                <a:solidFill>
                  <a:schemeClr val="dk1"/>
                </a:solidFill>
                <a:latin typeface="Candara"/>
                <a:ea typeface="Candara"/>
                <a:cs typeface="Candara"/>
                <a:sym typeface="Candara"/>
              </a:rPr>
              <a:t>móviles</a:t>
            </a:r>
            <a:r>
              <a:rPr lang="en-US" sz="1136" dirty="0">
                <a:solidFill>
                  <a:schemeClr val="dk1"/>
                </a:solidFill>
                <a:latin typeface="Candara"/>
                <a:ea typeface="Candara"/>
                <a:cs typeface="Candara"/>
                <a:sym typeface="Candara"/>
              </a:rPr>
              <a:t> resueltos </a:t>
            </a:r>
            <a:r>
              <a:rPr lang="en-US" sz="1136" dirty="0" err="1">
                <a:solidFill>
                  <a:schemeClr val="dk1"/>
                </a:solidFill>
                <a:latin typeface="Candara"/>
                <a:ea typeface="Candara"/>
                <a:cs typeface="Candara"/>
                <a:sym typeface="Candara"/>
              </a:rPr>
              <a:t>anteriores</a:t>
            </a:r>
            <a:r>
              <a:rPr lang="en-US" sz="1136" dirty="0">
                <a:solidFill>
                  <a:schemeClr val="dk1"/>
                </a:solidFill>
                <a:latin typeface="Candara"/>
                <a:ea typeface="Candara"/>
                <a:cs typeface="Candara"/>
                <a:sym typeface="Candara"/>
              </a:rPr>
              <a:t> a 2024 y solicitudes </a:t>
            </a:r>
            <a:r>
              <a:rPr lang="en-US" sz="1136" dirty="0" err="1">
                <a:solidFill>
                  <a:schemeClr val="dk1"/>
                </a:solidFill>
                <a:latin typeface="Candara"/>
                <a:ea typeface="Candara"/>
                <a:cs typeface="Candara"/>
                <a:sym typeface="Candara"/>
              </a:rPr>
              <a:t>vigencias</a:t>
            </a:r>
            <a:r>
              <a:rPr lang="en-US" sz="1136" dirty="0">
                <a:solidFill>
                  <a:schemeClr val="dk1"/>
                </a:solidFill>
                <a:latin typeface="Candara"/>
                <a:ea typeface="Candara"/>
                <a:cs typeface="Candara"/>
                <a:sym typeface="Candara"/>
              </a:rPr>
              <a:t>  2025 - 202</a:t>
            </a:r>
            <a:r>
              <a:rPr lang="en-US" sz="800" dirty="0">
                <a:solidFill>
                  <a:schemeClr val="dk1"/>
                </a:solidFill>
              </a:rPr>
              <a:t>7</a:t>
            </a:r>
            <a:endParaRPr sz="1136" b="0" i="0" u="none" strike="noStrike" cap="none" dirty="0">
              <a:solidFill>
                <a:schemeClr val="dk1"/>
              </a:solidFill>
              <a:latin typeface="Candara"/>
              <a:ea typeface="Candara"/>
              <a:cs typeface="Candara"/>
              <a:sym typeface="Candara"/>
            </a:endParaRPr>
          </a:p>
        </p:txBody>
      </p:sp>
      <p:sp>
        <p:nvSpPr>
          <p:cNvPr id="1547" name="Google Shape;1547;g395c10e5739_0_355"/>
          <p:cNvSpPr txBox="1"/>
          <p:nvPr/>
        </p:nvSpPr>
        <p:spPr>
          <a:xfrm>
            <a:off x="718558" y="4354935"/>
            <a:ext cx="3242700" cy="524700"/>
          </a:xfrm>
          <a:prstGeom prst="rect">
            <a:avLst/>
          </a:prstGeom>
          <a:solidFill>
            <a:schemeClr val="lt1"/>
          </a:solidFill>
          <a:ln>
            <a:noFill/>
          </a:ln>
        </p:spPr>
        <p:txBody>
          <a:bodyPr spcFirstLastPara="1" wrap="square" lIns="86600" tIns="86600" rIns="86600" bIns="86600" anchor="t" anchorCtr="0">
            <a:spAutoFit/>
          </a:bodyPr>
          <a:lstStyle/>
          <a:p>
            <a:pPr marL="0" marR="0" lvl="0" indent="0" algn="r" rtl="0">
              <a:lnSpc>
                <a:spcPct val="100000"/>
              </a:lnSpc>
              <a:spcBef>
                <a:spcPts val="0"/>
              </a:spcBef>
              <a:spcAft>
                <a:spcPts val="0"/>
              </a:spcAft>
              <a:buClr>
                <a:srgbClr val="000000"/>
              </a:buClr>
              <a:buSzPts val="1326"/>
              <a:buFont typeface="Arial"/>
              <a:buNone/>
            </a:pPr>
            <a:r>
              <a:rPr lang="en-US" sz="1136" dirty="0" err="1">
                <a:solidFill>
                  <a:schemeClr val="dk1"/>
                </a:solidFill>
                <a:latin typeface="Candara"/>
                <a:ea typeface="Candara"/>
                <a:cs typeface="Candara"/>
                <a:sym typeface="Candara"/>
              </a:rPr>
              <a:t>Número</a:t>
            </a:r>
            <a:r>
              <a:rPr lang="en-US" sz="1136" dirty="0">
                <a:solidFill>
                  <a:schemeClr val="dk1"/>
                </a:solidFill>
                <a:latin typeface="Candara"/>
                <a:ea typeface="Candara"/>
                <a:cs typeface="Candara"/>
                <a:sym typeface="Candara"/>
              </a:rPr>
              <a:t> de solicitudes de </a:t>
            </a:r>
            <a:r>
              <a:rPr lang="en-US" sz="1136" dirty="0" err="1">
                <a:solidFill>
                  <a:schemeClr val="dk1"/>
                </a:solidFill>
                <a:latin typeface="Candara"/>
                <a:ea typeface="Candara"/>
                <a:cs typeface="Candara"/>
                <a:sym typeface="Candara"/>
              </a:rPr>
              <a:t>registros</a:t>
            </a:r>
            <a:r>
              <a:rPr lang="en-US" sz="1136" dirty="0">
                <a:solidFill>
                  <a:schemeClr val="dk1"/>
                </a:solidFill>
                <a:latin typeface="Candara"/>
                <a:ea typeface="Candara"/>
                <a:cs typeface="Candara"/>
                <a:sym typeface="Candara"/>
              </a:rPr>
              <a:t> de </a:t>
            </a:r>
            <a:r>
              <a:rPr lang="en-US" sz="1136" dirty="0" err="1">
                <a:solidFill>
                  <a:schemeClr val="dk1"/>
                </a:solidFill>
                <a:latin typeface="Candara"/>
                <a:ea typeface="Candara"/>
                <a:cs typeface="Candara"/>
                <a:sym typeface="Candara"/>
              </a:rPr>
              <a:t>publicidad</a:t>
            </a:r>
            <a:r>
              <a:rPr lang="en-US" sz="1136" dirty="0">
                <a:solidFill>
                  <a:schemeClr val="dk1"/>
                </a:solidFill>
                <a:latin typeface="Candara"/>
                <a:ea typeface="Candara"/>
                <a:cs typeface="Candara"/>
                <a:sym typeface="Candara"/>
              </a:rPr>
              <a:t> exterior visual </a:t>
            </a:r>
            <a:r>
              <a:rPr lang="en-US" sz="1136" dirty="0" err="1">
                <a:solidFill>
                  <a:schemeClr val="dk1"/>
                </a:solidFill>
                <a:latin typeface="Candara"/>
                <a:ea typeface="Candara"/>
                <a:cs typeface="Candara"/>
                <a:sym typeface="Candara"/>
              </a:rPr>
              <a:t>resuelto</a:t>
            </a:r>
            <a:r>
              <a:rPr lang="en-US" sz="1136" dirty="0">
                <a:solidFill>
                  <a:schemeClr val="dk1"/>
                </a:solidFill>
                <a:latin typeface="Candara"/>
                <a:ea typeface="Candara"/>
                <a:cs typeface="Candara"/>
                <a:sym typeface="Candara"/>
              </a:rPr>
              <a:t> </a:t>
            </a:r>
            <a:r>
              <a:rPr lang="en-US" sz="1136" dirty="0" err="1">
                <a:solidFill>
                  <a:schemeClr val="dk1"/>
                </a:solidFill>
                <a:latin typeface="Candara"/>
                <a:ea typeface="Candara"/>
                <a:cs typeface="Candara"/>
                <a:sym typeface="Candara"/>
              </a:rPr>
              <a:t>anteriores</a:t>
            </a:r>
            <a:r>
              <a:rPr lang="en-US" sz="1136" dirty="0">
                <a:solidFill>
                  <a:schemeClr val="dk1"/>
                </a:solidFill>
                <a:latin typeface="Candara"/>
                <a:ea typeface="Candara"/>
                <a:cs typeface="Candara"/>
                <a:sym typeface="Candara"/>
              </a:rPr>
              <a:t> a 2024</a:t>
            </a:r>
            <a:endParaRPr sz="1136" b="0" i="0" u="none" strike="noStrike" cap="none" dirty="0">
              <a:solidFill>
                <a:schemeClr val="dk1"/>
              </a:solidFill>
              <a:latin typeface="Candara"/>
              <a:ea typeface="Candara"/>
              <a:cs typeface="Candara"/>
              <a:sym typeface="Candara"/>
            </a:endParaRPr>
          </a:p>
        </p:txBody>
      </p:sp>
      <p:sp>
        <p:nvSpPr>
          <p:cNvPr id="1548" name="Google Shape;1548;g395c10e5739_0_355"/>
          <p:cNvSpPr/>
          <p:nvPr/>
        </p:nvSpPr>
        <p:spPr>
          <a:xfrm>
            <a:off x="326575" y="4422025"/>
            <a:ext cx="423600" cy="2339100"/>
          </a:xfrm>
          <a:prstGeom prst="rect">
            <a:avLst/>
          </a:prstGeom>
          <a:solidFill>
            <a:srgbClr val="F3F3F3"/>
          </a:solidFill>
          <a:ln>
            <a:noFill/>
          </a:ln>
        </p:spPr>
        <p:txBody>
          <a:bodyPr spcFirstLastPara="1" wrap="square" lIns="86600" tIns="86600" rIns="86600" bIns="86600" anchor="t" anchorCtr="0">
            <a:noAutofit/>
          </a:bodyPr>
          <a:lstStyle/>
          <a:p>
            <a:pPr marL="0" lvl="0" indent="0" algn="ctr" rtl="0">
              <a:spcBef>
                <a:spcPts val="0"/>
              </a:spcBef>
              <a:spcAft>
                <a:spcPts val="0"/>
              </a:spcAft>
              <a:buNone/>
            </a:pPr>
            <a:endParaRPr sz="1326"/>
          </a:p>
        </p:txBody>
      </p:sp>
      <p:sp>
        <p:nvSpPr>
          <p:cNvPr id="1549" name="Google Shape;1549;g395c10e5739_0_355"/>
          <p:cNvSpPr/>
          <p:nvPr/>
        </p:nvSpPr>
        <p:spPr>
          <a:xfrm>
            <a:off x="323450" y="3118351"/>
            <a:ext cx="423600" cy="1147500"/>
          </a:xfrm>
          <a:prstGeom prst="rect">
            <a:avLst/>
          </a:prstGeom>
          <a:solidFill>
            <a:srgbClr val="F3F3F3"/>
          </a:solidFill>
          <a:ln>
            <a:noFill/>
          </a:ln>
        </p:spPr>
        <p:txBody>
          <a:bodyPr spcFirstLastPara="1" wrap="square" lIns="86600" tIns="86600" rIns="86600" bIns="86600" anchor="ctr" anchorCtr="0">
            <a:noAutofit/>
          </a:bodyPr>
          <a:lstStyle/>
          <a:p>
            <a:pPr marL="0" lvl="0" indent="0" algn="ctr" rtl="0">
              <a:spcBef>
                <a:spcPts val="0"/>
              </a:spcBef>
              <a:spcAft>
                <a:spcPts val="0"/>
              </a:spcAft>
              <a:buNone/>
            </a:pPr>
            <a:endParaRPr sz="1326"/>
          </a:p>
        </p:txBody>
      </p:sp>
      <p:sp>
        <p:nvSpPr>
          <p:cNvPr id="1550" name="Google Shape;1550;g395c10e5739_0_355"/>
          <p:cNvSpPr txBox="1"/>
          <p:nvPr/>
        </p:nvSpPr>
        <p:spPr>
          <a:xfrm>
            <a:off x="450311" y="1792725"/>
            <a:ext cx="3511200" cy="408300"/>
          </a:xfrm>
          <a:prstGeom prst="rect">
            <a:avLst/>
          </a:prstGeom>
          <a:noFill/>
          <a:ln>
            <a:noFill/>
          </a:ln>
        </p:spPr>
        <p:txBody>
          <a:bodyPr spcFirstLastPara="1" wrap="square" lIns="86600" tIns="86600" rIns="86600" bIns="86600" anchor="ctr" anchorCtr="0">
            <a:noAutofit/>
          </a:bodyPr>
          <a:lstStyle/>
          <a:p>
            <a:pPr marL="0" marR="0" lvl="0" indent="0" algn="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Indicadores</a:t>
            </a:r>
            <a:endParaRPr sz="1515" b="1" i="0" u="none" strike="noStrike" cap="none">
              <a:solidFill>
                <a:srgbClr val="3B4E1F"/>
              </a:solidFill>
              <a:latin typeface="Candara"/>
              <a:ea typeface="Candara"/>
              <a:cs typeface="Candara"/>
              <a:sym typeface="Candara"/>
            </a:endParaRPr>
          </a:p>
        </p:txBody>
      </p:sp>
      <p:sp>
        <p:nvSpPr>
          <p:cNvPr id="1551" name="Google Shape;1551;g395c10e5739_0_355"/>
          <p:cNvSpPr txBox="1"/>
          <p:nvPr/>
        </p:nvSpPr>
        <p:spPr>
          <a:xfrm>
            <a:off x="4109050" y="1831845"/>
            <a:ext cx="8304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2024</a:t>
            </a:r>
            <a:endParaRPr sz="1326" b="1" i="0" u="none" strike="noStrike" cap="none">
              <a:solidFill>
                <a:srgbClr val="000000"/>
              </a:solidFill>
              <a:latin typeface="Candara"/>
              <a:ea typeface="Candara"/>
              <a:cs typeface="Candara"/>
              <a:sym typeface="Candara"/>
            </a:endParaRPr>
          </a:p>
        </p:txBody>
      </p:sp>
      <p:sp>
        <p:nvSpPr>
          <p:cNvPr id="1552" name="Google Shape;1552;g395c10e5739_0_355"/>
          <p:cNvSpPr txBox="1"/>
          <p:nvPr/>
        </p:nvSpPr>
        <p:spPr>
          <a:xfrm>
            <a:off x="5912554" y="1831845"/>
            <a:ext cx="8304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2025</a:t>
            </a:r>
            <a:endParaRPr sz="1326" b="1" i="0" u="none" strike="noStrike" cap="none">
              <a:solidFill>
                <a:srgbClr val="000000"/>
              </a:solidFill>
              <a:latin typeface="Candara"/>
              <a:ea typeface="Candara"/>
              <a:cs typeface="Candara"/>
              <a:sym typeface="Candara"/>
            </a:endParaRPr>
          </a:p>
        </p:txBody>
      </p:sp>
      <p:sp>
        <p:nvSpPr>
          <p:cNvPr id="1553" name="Google Shape;1553;g395c10e5739_0_355"/>
          <p:cNvSpPr txBox="1"/>
          <p:nvPr/>
        </p:nvSpPr>
        <p:spPr>
          <a:xfrm>
            <a:off x="7725997" y="1831845"/>
            <a:ext cx="8304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2026</a:t>
            </a:r>
            <a:endParaRPr sz="1326" b="1" i="0" u="none" strike="noStrike" cap="none">
              <a:solidFill>
                <a:srgbClr val="000000"/>
              </a:solidFill>
              <a:latin typeface="Candara"/>
              <a:ea typeface="Candara"/>
              <a:cs typeface="Candara"/>
              <a:sym typeface="Candara"/>
            </a:endParaRPr>
          </a:p>
        </p:txBody>
      </p:sp>
      <p:sp>
        <p:nvSpPr>
          <p:cNvPr id="1554" name="Google Shape;1554;g395c10e5739_0_355"/>
          <p:cNvSpPr txBox="1"/>
          <p:nvPr/>
        </p:nvSpPr>
        <p:spPr>
          <a:xfrm>
            <a:off x="8673929" y="1831845"/>
            <a:ext cx="8304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2027</a:t>
            </a:r>
            <a:endParaRPr sz="1326" b="1" i="0" u="none" strike="noStrike" cap="none">
              <a:solidFill>
                <a:srgbClr val="000000"/>
              </a:solidFill>
              <a:latin typeface="Candara"/>
              <a:ea typeface="Candara"/>
              <a:cs typeface="Candara"/>
              <a:sym typeface="Candara"/>
            </a:endParaRPr>
          </a:p>
        </p:txBody>
      </p:sp>
      <p:sp>
        <p:nvSpPr>
          <p:cNvPr id="1555" name="Google Shape;1555;g395c10e5739_0_355"/>
          <p:cNvSpPr txBox="1"/>
          <p:nvPr/>
        </p:nvSpPr>
        <p:spPr>
          <a:xfrm>
            <a:off x="9560490" y="1831845"/>
            <a:ext cx="12246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i="0" u="none" strike="noStrike" cap="none">
                <a:solidFill>
                  <a:srgbClr val="3B4E1F"/>
                </a:solidFill>
                <a:latin typeface="Candara"/>
                <a:ea typeface="Candara"/>
                <a:cs typeface="Candara"/>
                <a:sym typeface="Candara"/>
              </a:rPr>
              <a:t>Total</a:t>
            </a:r>
            <a:endParaRPr sz="1326" b="1" i="0" u="none" strike="noStrike" cap="none">
              <a:solidFill>
                <a:srgbClr val="000000"/>
              </a:solidFill>
              <a:latin typeface="Candara"/>
              <a:ea typeface="Candara"/>
              <a:cs typeface="Candara"/>
              <a:sym typeface="Candara"/>
            </a:endParaRPr>
          </a:p>
        </p:txBody>
      </p:sp>
      <p:sp>
        <p:nvSpPr>
          <p:cNvPr id="1556" name="Google Shape;1556;g395c10e5739_0_355"/>
          <p:cNvSpPr txBox="1"/>
          <p:nvPr/>
        </p:nvSpPr>
        <p:spPr>
          <a:xfrm>
            <a:off x="5012742" y="183184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i="0" u="none" strike="noStrike" cap="none">
                <a:solidFill>
                  <a:srgbClr val="3B4E1F"/>
                </a:solidFill>
                <a:latin typeface="Candara"/>
                <a:ea typeface="Candara"/>
                <a:cs typeface="Candara"/>
                <a:sym typeface="Candara"/>
              </a:rPr>
              <a:t>Avance</a:t>
            </a:r>
            <a:endParaRPr sz="1231" b="1" i="0" u="none" strike="noStrike" cap="none">
              <a:solidFill>
                <a:srgbClr val="000000"/>
              </a:solidFill>
              <a:latin typeface="Candara"/>
              <a:ea typeface="Candara"/>
              <a:cs typeface="Candara"/>
              <a:sym typeface="Candara"/>
            </a:endParaRPr>
          </a:p>
        </p:txBody>
      </p:sp>
      <p:sp>
        <p:nvSpPr>
          <p:cNvPr id="1557" name="Google Shape;1557;g395c10e5739_0_355"/>
          <p:cNvSpPr txBox="1"/>
          <p:nvPr/>
        </p:nvSpPr>
        <p:spPr>
          <a:xfrm>
            <a:off x="6813964" y="183184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i="0" u="none" strike="noStrike" cap="none">
                <a:solidFill>
                  <a:srgbClr val="3B4E1F"/>
                </a:solidFill>
                <a:latin typeface="Candara"/>
                <a:ea typeface="Candara"/>
                <a:cs typeface="Candara"/>
                <a:sym typeface="Candara"/>
              </a:rPr>
              <a:t>Avance</a:t>
            </a:r>
            <a:endParaRPr sz="1231" b="1" i="0" u="none" strike="noStrike" cap="none">
              <a:solidFill>
                <a:srgbClr val="000000"/>
              </a:solidFill>
              <a:latin typeface="Candara"/>
              <a:ea typeface="Candara"/>
              <a:cs typeface="Candara"/>
              <a:sym typeface="Candara"/>
            </a:endParaRPr>
          </a:p>
        </p:txBody>
      </p:sp>
      <p:sp>
        <p:nvSpPr>
          <p:cNvPr id="1558" name="Google Shape;1558;g395c10e5739_0_355"/>
          <p:cNvSpPr txBox="1"/>
          <p:nvPr/>
        </p:nvSpPr>
        <p:spPr>
          <a:xfrm>
            <a:off x="10877909" y="1831843"/>
            <a:ext cx="830400" cy="408300"/>
          </a:xfrm>
          <a:prstGeom prst="rect">
            <a:avLst/>
          </a:prstGeom>
          <a:solidFill>
            <a:srgbClr val="B6D7A8"/>
          </a:solidFill>
          <a:ln>
            <a:noFill/>
          </a:ln>
        </p:spPr>
        <p:txBody>
          <a:bodyPr spcFirstLastPara="1" wrap="square" lIns="86600" tIns="86600" rIns="86600" bIns="86600" anchor="t" anchorCtr="0">
            <a:noAutofit/>
          </a:bodyPr>
          <a:lstStyle/>
          <a:p>
            <a:pPr marL="0" marR="0" lvl="0" indent="0" algn="ctr" rtl="0">
              <a:lnSpc>
                <a:spcPct val="100000"/>
              </a:lnSpc>
              <a:spcBef>
                <a:spcPts val="0"/>
              </a:spcBef>
              <a:spcAft>
                <a:spcPts val="0"/>
              </a:spcAft>
              <a:buClr>
                <a:srgbClr val="000000"/>
              </a:buClr>
              <a:buSzPts val="852"/>
              <a:buFont typeface="Arial"/>
              <a:buNone/>
            </a:pPr>
            <a:r>
              <a:rPr lang="en-US" sz="852" b="1" i="0" u="none" strike="noStrike" cap="none">
                <a:solidFill>
                  <a:srgbClr val="3B4E1F"/>
                </a:solidFill>
                <a:latin typeface="Candara"/>
                <a:ea typeface="Candara"/>
                <a:cs typeface="Candara"/>
                <a:sym typeface="Candara"/>
              </a:rPr>
              <a:t>Avance acumulado</a:t>
            </a:r>
            <a:endParaRPr sz="663" b="1" i="0" u="none" strike="noStrike" cap="none">
              <a:solidFill>
                <a:srgbClr val="000000"/>
              </a:solidFill>
              <a:latin typeface="Candara"/>
              <a:ea typeface="Candara"/>
              <a:cs typeface="Candara"/>
              <a:sym typeface="Candara"/>
            </a:endParaRPr>
          </a:p>
        </p:txBody>
      </p:sp>
      <p:sp>
        <p:nvSpPr>
          <p:cNvPr id="1559" name="Google Shape;1559;g395c10e5739_0_355"/>
          <p:cNvSpPr txBox="1"/>
          <p:nvPr/>
        </p:nvSpPr>
        <p:spPr>
          <a:xfrm>
            <a:off x="697246" y="2242625"/>
            <a:ext cx="3264000" cy="962100"/>
          </a:xfrm>
          <a:prstGeom prst="rect">
            <a:avLst/>
          </a:prstGeom>
          <a:noFill/>
          <a:ln>
            <a:noFill/>
          </a:ln>
        </p:spPr>
        <p:txBody>
          <a:bodyPr spcFirstLastPara="1" wrap="square" lIns="86600" tIns="86600" rIns="86600" bIns="86600" anchor="t" anchorCtr="0">
            <a:spAutoFit/>
          </a:bodyPr>
          <a:lstStyle/>
          <a:p>
            <a:pPr marL="0" marR="0" lvl="0" indent="0" algn="r" rtl="0">
              <a:lnSpc>
                <a:spcPct val="100000"/>
              </a:lnSpc>
              <a:spcBef>
                <a:spcPts val="0"/>
              </a:spcBef>
              <a:spcAft>
                <a:spcPts val="0"/>
              </a:spcAft>
              <a:buClr>
                <a:srgbClr val="000000"/>
              </a:buClr>
              <a:buSzPts val="1231"/>
              <a:buFont typeface="Arial"/>
              <a:buNone/>
            </a:pPr>
            <a:r>
              <a:rPr lang="en-US" sz="1326" b="1">
                <a:solidFill>
                  <a:schemeClr val="dk1"/>
                </a:solidFill>
                <a:latin typeface="Candara"/>
                <a:ea typeface="Candara"/>
                <a:cs typeface="Candara"/>
                <a:sym typeface="Candara"/>
              </a:rPr>
              <a:t>N</a:t>
            </a:r>
            <a:r>
              <a:rPr lang="en-US" sz="1326" b="1">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úmero de trámites </a:t>
            </a:r>
            <a:r>
              <a:rPr lang="en-US" sz="1326" b="1">
                <a:solidFill>
                  <a:schemeClr val="dk1"/>
                </a:solidFill>
                <a:latin typeface="Candara"/>
                <a:ea typeface="Candara"/>
                <a:cs typeface="Candara"/>
                <a:sym typeface="Candara"/>
              </a:rPr>
              <a:t> y autorizaciones rezagados anteriores al 2024 así como las nuevas solicitudes vigencias a 2025-2027 </a:t>
            </a:r>
            <a:endParaRPr sz="1326" b="1">
              <a:solidFill>
                <a:schemeClr val="dk1"/>
              </a:solidFill>
              <a:latin typeface="Candara"/>
              <a:ea typeface="Candara"/>
              <a:cs typeface="Candara"/>
              <a:sym typeface="Candara"/>
            </a:endParaRPr>
          </a:p>
          <a:p>
            <a:pPr marL="0" marR="0" lvl="0" indent="0" algn="r" rtl="0">
              <a:lnSpc>
                <a:spcPct val="100000"/>
              </a:lnSpc>
              <a:spcBef>
                <a:spcPts val="0"/>
              </a:spcBef>
              <a:spcAft>
                <a:spcPts val="0"/>
              </a:spcAft>
              <a:buClr>
                <a:srgbClr val="000000"/>
              </a:buClr>
              <a:buSzPts val="1231"/>
              <a:buFont typeface="Arial"/>
              <a:buNone/>
            </a:pPr>
            <a:r>
              <a:rPr lang="en-US" sz="1136">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 </a:t>
            </a:r>
            <a:endParaRPr sz="1136" b="0" i="0" u="none" strike="noStrike" cap="none">
              <a:solidFill>
                <a:schemeClr val="dk1"/>
              </a:solidFill>
              <a:latin typeface="Candara"/>
              <a:ea typeface="Candara"/>
              <a:cs typeface="Candara"/>
              <a:sym typeface="Candara"/>
            </a:endParaRPr>
          </a:p>
        </p:txBody>
      </p:sp>
      <p:sp>
        <p:nvSpPr>
          <p:cNvPr id="1560" name="Google Shape;1560;g395c10e5739_0_355"/>
          <p:cNvSpPr txBox="1"/>
          <p:nvPr/>
        </p:nvSpPr>
        <p:spPr>
          <a:xfrm>
            <a:off x="5912554" y="2450840"/>
            <a:ext cx="830400" cy="408300"/>
          </a:xfrm>
          <a:prstGeom prst="rect">
            <a:avLst/>
          </a:prstGeom>
          <a:no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5.917</a:t>
            </a:r>
            <a:endParaRPr sz="1515" b="0" i="0" u="none" strike="noStrike" cap="none">
              <a:solidFill>
                <a:srgbClr val="3B4E1F"/>
              </a:solidFill>
              <a:latin typeface="Candara"/>
              <a:ea typeface="Candara"/>
              <a:cs typeface="Candara"/>
              <a:sym typeface="Candara"/>
            </a:endParaRPr>
          </a:p>
        </p:txBody>
      </p:sp>
      <p:sp>
        <p:nvSpPr>
          <p:cNvPr id="1561" name="Google Shape;1561;g395c10e5739_0_355"/>
          <p:cNvSpPr txBox="1"/>
          <p:nvPr/>
        </p:nvSpPr>
        <p:spPr>
          <a:xfrm>
            <a:off x="7725997" y="2450840"/>
            <a:ext cx="830400" cy="408300"/>
          </a:xfrm>
          <a:prstGeom prst="rect">
            <a:avLst/>
          </a:prstGeom>
          <a:no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5.280</a:t>
            </a:r>
            <a:endParaRPr sz="1326" b="0" i="0" u="none" strike="noStrike" cap="none">
              <a:solidFill>
                <a:srgbClr val="000000"/>
              </a:solidFill>
              <a:latin typeface="Candara"/>
              <a:ea typeface="Candara"/>
              <a:cs typeface="Candara"/>
              <a:sym typeface="Candara"/>
            </a:endParaRPr>
          </a:p>
        </p:txBody>
      </p:sp>
      <p:sp>
        <p:nvSpPr>
          <p:cNvPr id="1562" name="Google Shape;1562;g395c10e5739_0_355"/>
          <p:cNvSpPr txBox="1"/>
          <p:nvPr/>
        </p:nvSpPr>
        <p:spPr>
          <a:xfrm>
            <a:off x="8673929" y="2450840"/>
            <a:ext cx="830400" cy="408300"/>
          </a:xfrm>
          <a:prstGeom prst="rect">
            <a:avLst/>
          </a:prstGeom>
          <a:no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3.493</a:t>
            </a:r>
            <a:endParaRPr sz="1326" b="0" i="0" u="none" strike="noStrike" cap="none">
              <a:solidFill>
                <a:srgbClr val="000000"/>
              </a:solidFill>
              <a:latin typeface="Candara"/>
              <a:ea typeface="Candara"/>
              <a:cs typeface="Candara"/>
              <a:sym typeface="Candara"/>
            </a:endParaRPr>
          </a:p>
        </p:txBody>
      </p:sp>
      <p:sp>
        <p:nvSpPr>
          <p:cNvPr id="1563" name="Google Shape;1563;g395c10e5739_0_355"/>
          <p:cNvSpPr txBox="1"/>
          <p:nvPr/>
        </p:nvSpPr>
        <p:spPr>
          <a:xfrm>
            <a:off x="9560490" y="2458228"/>
            <a:ext cx="1224600" cy="393600"/>
          </a:xfrm>
          <a:prstGeom prst="rect">
            <a:avLst/>
          </a:prstGeom>
          <a:no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a:solidFill>
                  <a:srgbClr val="3B4E1F"/>
                </a:solidFill>
                <a:latin typeface="Candara"/>
                <a:ea typeface="Candara"/>
                <a:cs typeface="Candara"/>
                <a:sym typeface="Candara"/>
              </a:rPr>
              <a:t>15.268</a:t>
            </a:r>
            <a:endParaRPr sz="1420" b="0" i="0" u="none" strike="noStrike" cap="none">
              <a:solidFill>
                <a:srgbClr val="3B4E1F"/>
              </a:solidFill>
              <a:latin typeface="Candara"/>
              <a:ea typeface="Candara"/>
              <a:cs typeface="Candara"/>
              <a:sym typeface="Candara"/>
            </a:endParaRPr>
          </a:p>
        </p:txBody>
      </p:sp>
      <p:sp>
        <p:nvSpPr>
          <p:cNvPr id="1564" name="Google Shape;1564;g395c10e5739_0_355"/>
          <p:cNvSpPr txBox="1"/>
          <p:nvPr/>
        </p:nvSpPr>
        <p:spPr>
          <a:xfrm>
            <a:off x="6813964" y="2450840"/>
            <a:ext cx="830400" cy="4083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515">
                <a:solidFill>
                  <a:srgbClr val="3B4E1F"/>
                </a:solidFill>
                <a:latin typeface="Candara"/>
                <a:ea typeface="Candara"/>
                <a:cs typeface="Candara"/>
                <a:sym typeface="Candara"/>
              </a:rPr>
              <a:t>5.</a:t>
            </a:r>
            <a:r>
              <a:rPr lang="en-US" sz="1420" b="1">
                <a:solidFill>
                  <a:srgbClr val="3B4E1F"/>
                </a:solidFill>
                <a:latin typeface="Candara"/>
                <a:ea typeface="Candara"/>
                <a:cs typeface="Candara"/>
                <a:sym typeface="Candara"/>
              </a:rPr>
              <a:t>917</a:t>
            </a:r>
            <a:endParaRPr sz="1420" b="1">
              <a:solidFill>
                <a:srgbClr val="3B4E1F"/>
              </a:solidFill>
              <a:latin typeface="Candara"/>
              <a:ea typeface="Candara"/>
              <a:cs typeface="Candara"/>
              <a:sym typeface="Candara"/>
            </a:endParaRPr>
          </a:p>
        </p:txBody>
      </p:sp>
      <p:sp>
        <p:nvSpPr>
          <p:cNvPr id="1565" name="Google Shape;1565;g395c10e5739_0_355"/>
          <p:cNvSpPr txBox="1"/>
          <p:nvPr/>
        </p:nvSpPr>
        <p:spPr>
          <a:xfrm>
            <a:off x="10877909" y="2450840"/>
            <a:ext cx="830400" cy="393600"/>
          </a:xfrm>
          <a:prstGeom prst="rect">
            <a:avLst/>
          </a:prstGeom>
          <a:solidFill>
            <a:srgbClr val="B6D7A8"/>
          </a:solidFill>
          <a:ln>
            <a:noFill/>
          </a:ln>
        </p:spPr>
        <p:txBody>
          <a:bodyPr spcFirstLastPara="1" wrap="square" lIns="86600" tIns="86600" rIns="86600" bIns="86600" anchor="t" anchorCtr="0">
            <a:no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6.495</a:t>
            </a:r>
            <a:endParaRPr sz="1326" b="1" i="0" u="none" strike="noStrike" cap="none">
              <a:solidFill>
                <a:srgbClr val="000000"/>
              </a:solidFill>
              <a:latin typeface="Candara"/>
              <a:ea typeface="Candara"/>
              <a:cs typeface="Candara"/>
              <a:sym typeface="Candara"/>
            </a:endParaRPr>
          </a:p>
        </p:txBody>
      </p:sp>
      <p:sp>
        <p:nvSpPr>
          <p:cNvPr id="1566" name="Google Shape;1566;g395c10e5739_0_355"/>
          <p:cNvSpPr txBox="1"/>
          <p:nvPr/>
        </p:nvSpPr>
        <p:spPr>
          <a:xfrm>
            <a:off x="615354" y="988325"/>
            <a:ext cx="108147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dirty="0">
                <a:solidFill>
                  <a:srgbClr val="009200"/>
                </a:solidFill>
                <a:latin typeface="Raleway"/>
                <a:ea typeface="Raleway"/>
                <a:cs typeface="Raleway"/>
                <a:sym typeface="Raleway"/>
              </a:rPr>
              <a:t>Resolver 15.268 </a:t>
            </a:r>
            <a:r>
              <a:rPr lang="en-US" b="1" dirty="0" err="1">
                <a:solidFill>
                  <a:srgbClr val="009200"/>
                </a:solidFill>
                <a:latin typeface="Raleway"/>
                <a:ea typeface="Raleway"/>
                <a:cs typeface="Raleway"/>
                <a:sym typeface="Raleway"/>
              </a:rPr>
              <a:t>trámites</a:t>
            </a:r>
            <a:r>
              <a:rPr lang="en-US" b="1" dirty="0">
                <a:solidFill>
                  <a:srgbClr val="009200"/>
                </a:solidFill>
                <a:latin typeface="Raleway"/>
                <a:ea typeface="Raleway"/>
                <a:cs typeface="Raleway"/>
                <a:sym typeface="Raleway"/>
              </a:rPr>
              <a:t> y </a:t>
            </a:r>
            <a:r>
              <a:rPr lang="en-US" b="1" dirty="0" err="1">
                <a:solidFill>
                  <a:srgbClr val="009200"/>
                </a:solidFill>
                <a:latin typeface="Raleway"/>
                <a:ea typeface="Raleway"/>
                <a:cs typeface="Raleway"/>
                <a:sym typeface="Raleway"/>
              </a:rPr>
              <a:t>autorizaciones</a:t>
            </a:r>
            <a:r>
              <a:rPr lang="en-US" b="1" dirty="0">
                <a:solidFill>
                  <a:srgbClr val="009200"/>
                </a:solidFill>
                <a:latin typeface="Raleway"/>
                <a:ea typeface="Raleway"/>
                <a:cs typeface="Raleway"/>
                <a:sym typeface="Raleway"/>
              </a:rPr>
              <a:t> </a:t>
            </a:r>
            <a:r>
              <a:rPr lang="en-US" b="1" dirty="0" err="1">
                <a:solidFill>
                  <a:srgbClr val="009200"/>
                </a:solidFill>
                <a:latin typeface="Raleway"/>
                <a:ea typeface="Raleway"/>
                <a:cs typeface="Raleway"/>
                <a:sym typeface="Raleway"/>
              </a:rPr>
              <a:t>rezagados</a:t>
            </a:r>
            <a:r>
              <a:rPr lang="en-US" b="1" dirty="0">
                <a:solidFill>
                  <a:srgbClr val="009200"/>
                </a:solidFill>
                <a:latin typeface="Raleway"/>
                <a:ea typeface="Raleway"/>
                <a:cs typeface="Raleway"/>
                <a:sym typeface="Raleway"/>
              </a:rPr>
              <a:t> </a:t>
            </a:r>
            <a:r>
              <a:rPr lang="en-US" b="1" dirty="0" err="1">
                <a:solidFill>
                  <a:srgbClr val="009200"/>
                </a:solidFill>
                <a:latin typeface="Raleway"/>
                <a:ea typeface="Raleway"/>
                <a:cs typeface="Raleway"/>
                <a:sym typeface="Raleway"/>
              </a:rPr>
              <a:t>anteriores</a:t>
            </a:r>
            <a:r>
              <a:rPr lang="en-US" b="1" dirty="0">
                <a:solidFill>
                  <a:srgbClr val="009200"/>
                </a:solidFill>
                <a:latin typeface="Raleway"/>
                <a:ea typeface="Raleway"/>
                <a:cs typeface="Raleway"/>
                <a:sym typeface="Raleway"/>
              </a:rPr>
              <a:t> al 2024 </a:t>
            </a:r>
            <a:r>
              <a:rPr lang="en-US" b="1" dirty="0" err="1">
                <a:solidFill>
                  <a:srgbClr val="009200"/>
                </a:solidFill>
                <a:latin typeface="Raleway"/>
                <a:ea typeface="Raleway"/>
                <a:cs typeface="Raleway"/>
                <a:sym typeface="Raleway"/>
              </a:rPr>
              <a:t>así</a:t>
            </a:r>
            <a:r>
              <a:rPr lang="en-US" b="1" dirty="0">
                <a:solidFill>
                  <a:srgbClr val="009200"/>
                </a:solidFill>
                <a:latin typeface="Raleway"/>
                <a:ea typeface="Raleway"/>
                <a:cs typeface="Raleway"/>
                <a:sym typeface="Raleway"/>
              </a:rPr>
              <a:t>  </a:t>
            </a:r>
            <a:r>
              <a:rPr lang="en-US" b="1" dirty="0" err="1">
                <a:solidFill>
                  <a:srgbClr val="009200"/>
                </a:solidFill>
                <a:latin typeface="Raleway"/>
                <a:ea typeface="Raleway"/>
                <a:cs typeface="Raleway"/>
                <a:sym typeface="Raleway"/>
              </a:rPr>
              <a:t>como</a:t>
            </a:r>
            <a:r>
              <a:rPr lang="en-US" b="1" dirty="0">
                <a:solidFill>
                  <a:srgbClr val="009200"/>
                </a:solidFill>
                <a:latin typeface="Raleway"/>
                <a:ea typeface="Raleway"/>
                <a:cs typeface="Raleway"/>
                <a:sym typeface="Raleway"/>
              </a:rPr>
              <a:t> las </a:t>
            </a:r>
            <a:r>
              <a:rPr lang="en-US" b="1" dirty="0" err="1">
                <a:solidFill>
                  <a:srgbClr val="009200"/>
                </a:solidFill>
                <a:latin typeface="Raleway"/>
                <a:ea typeface="Raleway"/>
                <a:cs typeface="Raleway"/>
                <a:sym typeface="Raleway"/>
              </a:rPr>
              <a:t>nuevas</a:t>
            </a:r>
            <a:r>
              <a:rPr lang="en-US" b="1" dirty="0">
                <a:solidFill>
                  <a:srgbClr val="009200"/>
                </a:solidFill>
                <a:latin typeface="Raleway"/>
                <a:ea typeface="Raleway"/>
                <a:cs typeface="Raleway"/>
                <a:sym typeface="Raleway"/>
              </a:rPr>
              <a:t> solicitudes </a:t>
            </a:r>
            <a:r>
              <a:rPr lang="en-US" b="1" dirty="0" err="1">
                <a:solidFill>
                  <a:srgbClr val="009200"/>
                </a:solidFill>
                <a:latin typeface="Raleway"/>
                <a:ea typeface="Raleway"/>
                <a:cs typeface="Raleway"/>
                <a:sym typeface="Raleway"/>
              </a:rPr>
              <a:t>allegadas</a:t>
            </a:r>
            <a:r>
              <a:rPr lang="en-US" b="1" dirty="0">
                <a:solidFill>
                  <a:srgbClr val="009200"/>
                </a:solidFill>
                <a:latin typeface="Raleway"/>
                <a:ea typeface="Raleway"/>
                <a:cs typeface="Raleway"/>
                <a:sym typeface="Raleway"/>
              </a:rPr>
              <a:t> </a:t>
            </a:r>
            <a:r>
              <a:rPr lang="en-US" b="1" dirty="0" err="1">
                <a:solidFill>
                  <a:srgbClr val="009200"/>
                </a:solidFill>
                <a:latin typeface="Raleway"/>
                <a:ea typeface="Raleway"/>
                <a:cs typeface="Raleway"/>
                <a:sym typeface="Raleway"/>
              </a:rPr>
              <a:t>en</a:t>
            </a:r>
            <a:r>
              <a:rPr lang="en-US" b="1" dirty="0">
                <a:solidFill>
                  <a:srgbClr val="009200"/>
                </a:solidFill>
                <a:latin typeface="Raleway"/>
                <a:ea typeface="Raleway"/>
                <a:cs typeface="Raleway"/>
                <a:sym typeface="Raleway"/>
              </a:rPr>
              <a:t> las </a:t>
            </a:r>
            <a:r>
              <a:rPr lang="en-US" b="1" dirty="0" err="1">
                <a:solidFill>
                  <a:srgbClr val="009200"/>
                </a:solidFill>
                <a:latin typeface="Raleway"/>
                <a:ea typeface="Raleway"/>
                <a:cs typeface="Raleway"/>
                <a:sym typeface="Raleway"/>
              </a:rPr>
              <a:t>vigencias</a:t>
            </a:r>
            <a:r>
              <a:rPr lang="en-US" b="1" dirty="0">
                <a:solidFill>
                  <a:srgbClr val="009200"/>
                </a:solidFill>
                <a:latin typeface="Raleway"/>
                <a:ea typeface="Raleway"/>
                <a:cs typeface="Raleway"/>
                <a:sym typeface="Raleway"/>
              </a:rPr>
              <a:t> 2025-2027 </a:t>
            </a:r>
            <a:endParaRPr b="1" i="0" u="none" strike="noStrike" cap="none" dirty="0">
              <a:solidFill>
                <a:srgbClr val="009200"/>
              </a:solidFill>
              <a:latin typeface="Raleway"/>
              <a:ea typeface="Raleway"/>
              <a:cs typeface="Raleway"/>
              <a:sym typeface="Raleway"/>
            </a:endParaRPr>
          </a:p>
        </p:txBody>
      </p:sp>
      <p:sp>
        <p:nvSpPr>
          <p:cNvPr id="1567" name="Google Shape;1567;g395c10e5739_0_355"/>
          <p:cNvSpPr txBox="1"/>
          <p:nvPr/>
        </p:nvSpPr>
        <p:spPr>
          <a:xfrm>
            <a:off x="718558" y="3035223"/>
            <a:ext cx="3242700" cy="682723"/>
          </a:xfrm>
          <a:prstGeom prst="rect">
            <a:avLst/>
          </a:prstGeom>
          <a:noFill/>
          <a:ln>
            <a:noFill/>
          </a:ln>
        </p:spPr>
        <p:txBody>
          <a:bodyPr spcFirstLastPara="1" wrap="square" lIns="86600" tIns="86600" rIns="86600" bIns="86600" anchor="t" anchorCtr="0">
            <a:spAutoFit/>
          </a:bodyPr>
          <a:lstStyle/>
          <a:p>
            <a:pPr lvl="0" algn="r">
              <a:buSzPts val="1400"/>
            </a:pPr>
            <a:r>
              <a:rPr lang="es-MX" sz="1100" dirty="0">
                <a:solidFill>
                  <a:srgbClr val="FF0000"/>
                </a:solidFill>
                <a:latin typeface="Candara"/>
                <a:ea typeface="Candara"/>
                <a:cs typeface="Candara"/>
                <a:sym typeface="Candara"/>
              </a:rPr>
              <a:t>Número de trámites de evaluación por aprovechamiento forestal de obras  y  manejo silvicultural resueltos (2024-2027) </a:t>
            </a:r>
          </a:p>
        </p:txBody>
      </p:sp>
      <p:sp>
        <p:nvSpPr>
          <p:cNvPr id="1568" name="Google Shape;1568;g395c10e5739_0_355"/>
          <p:cNvSpPr txBox="1"/>
          <p:nvPr/>
        </p:nvSpPr>
        <p:spPr>
          <a:xfrm>
            <a:off x="4109050" y="3180997"/>
            <a:ext cx="830400" cy="378922"/>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s-CO" sz="1326" b="1" i="0" u="none" strike="noStrike" cap="none" dirty="0">
                <a:solidFill>
                  <a:srgbClr val="FF0000"/>
                </a:solidFill>
                <a:latin typeface="Candara"/>
                <a:ea typeface="Candara"/>
                <a:cs typeface="Candara"/>
                <a:sym typeface="Candara"/>
              </a:rPr>
              <a:t>84</a:t>
            </a:r>
            <a:endParaRPr sz="1326" b="1" i="0" u="none" strike="noStrike" cap="none" dirty="0">
              <a:solidFill>
                <a:srgbClr val="FF0000"/>
              </a:solidFill>
              <a:latin typeface="Candara"/>
              <a:ea typeface="Candara"/>
              <a:cs typeface="Candara"/>
              <a:sym typeface="Candara"/>
            </a:endParaRPr>
          </a:p>
        </p:txBody>
      </p:sp>
      <p:sp>
        <p:nvSpPr>
          <p:cNvPr id="1570" name="Google Shape;1570;g395c10e5739_0_355"/>
          <p:cNvSpPr txBox="1"/>
          <p:nvPr/>
        </p:nvSpPr>
        <p:spPr>
          <a:xfrm>
            <a:off x="7725997" y="3195631"/>
            <a:ext cx="830400" cy="378922"/>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lvl="0" indent="0" algn="ctr" rtl="0">
              <a:spcBef>
                <a:spcPts val="0"/>
              </a:spcBef>
              <a:spcAft>
                <a:spcPts val="0"/>
              </a:spcAft>
              <a:buClr>
                <a:srgbClr val="000000"/>
              </a:buClr>
              <a:buSzPts val="1516"/>
              <a:buFont typeface="Arial"/>
              <a:buNone/>
            </a:pPr>
            <a:r>
              <a:rPr lang="en-US" sz="1326" b="1" dirty="0">
                <a:solidFill>
                  <a:srgbClr val="FF0000"/>
                </a:solidFill>
                <a:latin typeface="Candara"/>
                <a:ea typeface="Candara"/>
                <a:cs typeface="Candara"/>
                <a:sym typeface="Candara"/>
              </a:rPr>
              <a:t>221*</a:t>
            </a:r>
          </a:p>
        </p:txBody>
      </p:sp>
      <p:sp>
        <p:nvSpPr>
          <p:cNvPr id="1571" name="Google Shape;1571;g395c10e5739_0_355"/>
          <p:cNvSpPr txBox="1"/>
          <p:nvPr/>
        </p:nvSpPr>
        <p:spPr>
          <a:xfrm>
            <a:off x="8673929" y="3180997"/>
            <a:ext cx="830400" cy="408300"/>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209</a:t>
            </a:r>
            <a:endParaRPr sz="1326" b="1" i="0" u="none" strike="noStrike" cap="none" dirty="0">
              <a:solidFill>
                <a:srgbClr val="FF0000"/>
              </a:solidFill>
              <a:latin typeface="Candara"/>
              <a:ea typeface="Candara"/>
              <a:cs typeface="Candara"/>
              <a:sym typeface="Candara"/>
            </a:endParaRPr>
          </a:p>
        </p:txBody>
      </p:sp>
      <p:sp>
        <p:nvSpPr>
          <p:cNvPr id="1572" name="Google Shape;1572;g395c10e5739_0_355"/>
          <p:cNvSpPr txBox="1"/>
          <p:nvPr/>
        </p:nvSpPr>
        <p:spPr>
          <a:xfrm>
            <a:off x="9774026" y="3180997"/>
            <a:ext cx="830400" cy="408300"/>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791</a:t>
            </a:r>
            <a:endParaRPr sz="1326" b="1" i="0" u="none" strike="noStrike" cap="none" dirty="0">
              <a:solidFill>
                <a:srgbClr val="FF0000"/>
              </a:solidFill>
              <a:latin typeface="Candara"/>
              <a:ea typeface="Candara"/>
              <a:cs typeface="Candara"/>
              <a:sym typeface="Candara"/>
            </a:endParaRPr>
          </a:p>
        </p:txBody>
      </p:sp>
      <p:sp>
        <p:nvSpPr>
          <p:cNvPr id="1573" name="Google Shape;1573;g395c10e5739_0_355"/>
          <p:cNvSpPr txBox="1"/>
          <p:nvPr/>
        </p:nvSpPr>
        <p:spPr>
          <a:xfrm>
            <a:off x="10877909" y="318838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dirty="0">
                <a:solidFill>
                  <a:srgbClr val="FF0000"/>
                </a:solidFill>
                <a:latin typeface="Candara"/>
                <a:ea typeface="Candara"/>
                <a:cs typeface="Candara"/>
                <a:sym typeface="Candara"/>
              </a:rPr>
              <a:t>361</a:t>
            </a:r>
            <a:endParaRPr sz="1420" b="1" dirty="0">
              <a:solidFill>
                <a:srgbClr val="FF0000"/>
              </a:solidFill>
              <a:latin typeface="Candara"/>
              <a:ea typeface="Candara"/>
              <a:cs typeface="Candara"/>
              <a:sym typeface="Candara"/>
            </a:endParaRPr>
          </a:p>
        </p:txBody>
      </p:sp>
      <p:sp>
        <p:nvSpPr>
          <p:cNvPr id="1574" name="Google Shape;1574;g395c10e5739_0_355"/>
          <p:cNvSpPr txBox="1"/>
          <p:nvPr/>
        </p:nvSpPr>
        <p:spPr>
          <a:xfrm>
            <a:off x="5912554" y="3180997"/>
            <a:ext cx="830400" cy="408300"/>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277</a:t>
            </a:r>
            <a:endParaRPr sz="1326" b="1" i="0" u="none" strike="noStrike" cap="none" dirty="0">
              <a:solidFill>
                <a:srgbClr val="FF0000"/>
              </a:solidFill>
              <a:latin typeface="Candara"/>
              <a:ea typeface="Candara"/>
              <a:cs typeface="Candara"/>
              <a:sym typeface="Candara"/>
            </a:endParaRPr>
          </a:p>
        </p:txBody>
      </p:sp>
      <p:sp>
        <p:nvSpPr>
          <p:cNvPr id="1575" name="Google Shape;1575;g395c10e5739_0_355"/>
          <p:cNvSpPr txBox="1"/>
          <p:nvPr/>
        </p:nvSpPr>
        <p:spPr>
          <a:xfrm>
            <a:off x="4109050"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lvl="0" indent="0" algn="ctr" rtl="0">
              <a:spcBef>
                <a:spcPts val="0"/>
              </a:spcBef>
              <a:spcAft>
                <a:spcPts val="0"/>
              </a:spcAft>
              <a:buClr>
                <a:schemeClr val="dk1"/>
              </a:buClr>
              <a:buSzPts val="1516"/>
              <a:buFont typeface="Arial"/>
              <a:buNone/>
            </a:pPr>
            <a:r>
              <a:rPr lang="en-US" sz="1515" b="1">
                <a:solidFill>
                  <a:srgbClr val="3B4E1F"/>
                </a:solidFill>
                <a:latin typeface="Candara"/>
                <a:ea typeface="Candara"/>
                <a:cs typeface="Candara"/>
                <a:sym typeface="Candara"/>
              </a:rPr>
              <a:t>-</a:t>
            </a:r>
            <a:endParaRPr sz="1326" b="1" i="0" u="none" strike="noStrike" cap="none">
              <a:solidFill>
                <a:srgbClr val="000000"/>
              </a:solidFill>
              <a:latin typeface="Candara"/>
              <a:ea typeface="Candara"/>
              <a:cs typeface="Candara"/>
              <a:sym typeface="Candara"/>
            </a:endParaRPr>
          </a:p>
        </p:txBody>
      </p:sp>
      <p:sp>
        <p:nvSpPr>
          <p:cNvPr id="1576" name="Google Shape;1576;g395c10e5739_0_355"/>
          <p:cNvSpPr txBox="1"/>
          <p:nvPr/>
        </p:nvSpPr>
        <p:spPr>
          <a:xfrm>
            <a:off x="7725997"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lvl="0" indent="0" algn="ctr" rtl="0">
              <a:spcBef>
                <a:spcPts val="0"/>
              </a:spcBef>
              <a:spcAft>
                <a:spcPts val="0"/>
              </a:spcAft>
              <a:buClr>
                <a:schemeClr val="dk1"/>
              </a:buClr>
              <a:buSzPts val="1516"/>
              <a:buFont typeface="Arial"/>
              <a:buNone/>
            </a:pPr>
            <a:r>
              <a:rPr lang="en-US" sz="1515" b="1">
                <a:solidFill>
                  <a:srgbClr val="3B4E1F"/>
                </a:solidFill>
                <a:latin typeface="Candara"/>
                <a:ea typeface="Candara"/>
                <a:cs typeface="Candara"/>
                <a:sym typeface="Candara"/>
              </a:rPr>
              <a:t>1.359</a:t>
            </a:r>
            <a:endParaRPr sz="1326" b="1" i="0" u="none" strike="noStrike" cap="none">
              <a:solidFill>
                <a:srgbClr val="000000"/>
              </a:solidFill>
              <a:latin typeface="Candara"/>
              <a:ea typeface="Candara"/>
              <a:cs typeface="Candara"/>
              <a:sym typeface="Candara"/>
            </a:endParaRPr>
          </a:p>
        </p:txBody>
      </p:sp>
      <p:sp>
        <p:nvSpPr>
          <p:cNvPr id="1577" name="Google Shape;1577;g395c10e5739_0_355"/>
          <p:cNvSpPr txBox="1"/>
          <p:nvPr/>
        </p:nvSpPr>
        <p:spPr>
          <a:xfrm>
            <a:off x="8673929"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lvl="0" indent="0" algn="ctr" rtl="0">
              <a:spcBef>
                <a:spcPts val="0"/>
              </a:spcBef>
              <a:spcAft>
                <a:spcPts val="0"/>
              </a:spcAft>
              <a:buClr>
                <a:schemeClr val="dk1"/>
              </a:buClr>
              <a:buSzPts val="1516"/>
              <a:buFont typeface="Arial"/>
              <a:buNone/>
            </a:pPr>
            <a:r>
              <a:rPr lang="en-US" sz="1515" b="1">
                <a:solidFill>
                  <a:srgbClr val="3B4E1F"/>
                </a:solidFill>
                <a:latin typeface="Candara"/>
                <a:ea typeface="Candara"/>
                <a:cs typeface="Candara"/>
                <a:sym typeface="Candara"/>
              </a:rPr>
              <a:t>1.359</a:t>
            </a:r>
            <a:endParaRPr sz="1326" b="1" i="0" u="none" strike="noStrike" cap="none">
              <a:solidFill>
                <a:srgbClr val="000000"/>
              </a:solidFill>
              <a:latin typeface="Candara"/>
              <a:ea typeface="Candara"/>
              <a:cs typeface="Candara"/>
              <a:sym typeface="Candara"/>
            </a:endParaRPr>
          </a:p>
        </p:txBody>
      </p:sp>
      <p:sp>
        <p:nvSpPr>
          <p:cNvPr id="1578" name="Google Shape;1578;g395c10e5739_0_355"/>
          <p:cNvSpPr txBox="1"/>
          <p:nvPr/>
        </p:nvSpPr>
        <p:spPr>
          <a:xfrm>
            <a:off x="9769632" y="4427285"/>
            <a:ext cx="806400" cy="408300"/>
          </a:xfrm>
          <a:prstGeom prst="rect">
            <a:avLst/>
          </a:prstGeom>
          <a:solidFill>
            <a:srgbClr val="EFEFEF"/>
          </a:solidFill>
          <a:ln>
            <a:noFill/>
          </a:ln>
        </p:spPr>
        <p:txBody>
          <a:bodyPr spcFirstLastPara="1" wrap="square" lIns="86600" tIns="86600" rIns="86600" bIns="86600" anchor="t" anchorCtr="0">
            <a:spAutoFit/>
          </a:bodyPr>
          <a:lstStyle/>
          <a:p>
            <a:pPr marL="0" lvl="0" indent="0" algn="l" rtl="0">
              <a:spcBef>
                <a:spcPts val="0"/>
              </a:spcBef>
              <a:spcAft>
                <a:spcPts val="0"/>
              </a:spcAft>
              <a:buNone/>
            </a:pPr>
            <a:r>
              <a:rPr lang="en-US" sz="1515" b="1">
                <a:solidFill>
                  <a:srgbClr val="3B4E1F"/>
                </a:solidFill>
                <a:latin typeface="Candara"/>
                <a:ea typeface="Candara"/>
                <a:cs typeface="Candara"/>
                <a:sym typeface="Candara"/>
              </a:rPr>
              <a:t>3.398</a:t>
            </a:r>
            <a:endParaRPr sz="1515" b="1">
              <a:solidFill>
                <a:srgbClr val="3B4E1F"/>
              </a:solidFill>
              <a:latin typeface="Candara"/>
              <a:ea typeface="Candara"/>
              <a:cs typeface="Candara"/>
              <a:sym typeface="Candara"/>
            </a:endParaRPr>
          </a:p>
        </p:txBody>
      </p:sp>
      <p:sp>
        <p:nvSpPr>
          <p:cNvPr id="1579" name="Google Shape;1579;g395c10e5739_0_355"/>
          <p:cNvSpPr txBox="1"/>
          <p:nvPr/>
        </p:nvSpPr>
        <p:spPr>
          <a:xfrm>
            <a:off x="5912554"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680</a:t>
            </a:r>
            <a:endParaRPr sz="1326" b="1" i="0" u="none" strike="noStrike" cap="none">
              <a:solidFill>
                <a:srgbClr val="000000"/>
              </a:solidFill>
              <a:latin typeface="Candara"/>
              <a:ea typeface="Candara"/>
              <a:cs typeface="Candara"/>
              <a:sym typeface="Candara"/>
            </a:endParaRPr>
          </a:p>
        </p:txBody>
      </p:sp>
      <p:sp>
        <p:nvSpPr>
          <p:cNvPr id="1580" name="Google Shape;1580;g395c10e5739_0_355"/>
          <p:cNvSpPr txBox="1"/>
          <p:nvPr/>
        </p:nvSpPr>
        <p:spPr>
          <a:xfrm>
            <a:off x="6813964"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 </a:t>
            </a:r>
            <a:endParaRPr sz="1326" b="1" i="0" u="none" strike="noStrike" cap="none">
              <a:solidFill>
                <a:srgbClr val="000000"/>
              </a:solidFill>
              <a:latin typeface="Candara"/>
              <a:ea typeface="Candara"/>
              <a:cs typeface="Candara"/>
              <a:sym typeface="Candara"/>
            </a:endParaRPr>
          </a:p>
        </p:txBody>
      </p:sp>
      <p:sp>
        <p:nvSpPr>
          <p:cNvPr id="1581" name="Google Shape;1581;g395c10e5739_0_355"/>
          <p:cNvSpPr txBox="1"/>
          <p:nvPr/>
        </p:nvSpPr>
        <p:spPr>
          <a:xfrm>
            <a:off x="4109050" y="5116172"/>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35</a:t>
            </a:r>
            <a:endParaRPr sz="1326" b="1" i="0" u="none" strike="noStrike" cap="none">
              <a:solidFill>
                <a:srgbClr val="000000"/>
              </a:solidFill>
              <a:latin typeface="Candara"/>
              <a:ea typeface="Candara"/>
              <a:cs typeface="Candara"/>
              <a:sym typeface="Candara"/>
            </a:endParaRPr>
          </a:p>
        </p:txBody>
      </p:sp>
      <p:sp>
        <p:nvSpPr>
          <p:cNvPr id="1582" name="Google Shape;1582;g395c10e5739_0_355"/>
          <p:cNvSpPr txBox="1"/>
          <p:nvPr/>
        </p:nvSpPr>
        <p:spPr>
          <a:xfrm>
            <a:off x="5012742" y="5116172"/>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35</a:t>
            </a:r>
            <a:endParaRPr sz="1326" b="1" i="0" u="none" strike="noStrike" cap="none">
              <a:solidFill>
                <a:srgbClr val="000000"/>
              </a:solidFill>
              <a:latin typeface="Candara"/>
              <a:ea typeface="Candara"/>
              <a:cs typeface="Candara"/>
              <a:sym typeface="Candara"/>
            </a:endParaRPr>
          </a:p>
        </p:txBody>
      </p:sp>
      <p:sp>
        <p:nvSpPr>
          <p:cNvPr id="1583" name="Google Shape;1583;g395c10e5739_0_355"/>
          <p:cNvSpPr txBox="1"/>
          <p:nvPr/>
        </p:nvSpPr>
        <p:spPr>
          <a:xfrm>
            <a:off x="7725997" y="5116172"/>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60</a:t>
            </a:r>
            <a:endParaRPr sz="1326" b="1" i="0" u="none" strike="noStrike" cap="none">
              <a:solidFill>
                <a:srgbClr val="000000"/>
              </a:solidFill>
              <a:latin typeface="Candara"/>
              <a:ea typeface="Candara"/>
              <a:cs typeface="Candara"/>
              <a:sym typeface="Candara"/>
            </a:endParaRPr>
          </a:p>
        </p:txBody>
      </p:sp>
      <p:sp>
        <p:nvSpPr>
          <p:cNvPr id="1584" name="Google Shape;1584;g395c10e5739_0_355"/>
          <p:cNvSpPr txBox="1"/>
          <p:nvPr/>
        </p:nvSpPr>
        <p:spPr>
          <a:xfrm>
            <a:off x="8673929" y="5116172"/>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45</a:t>
            </a:r>
            <a:endParaRPr sz="1326" b="1" i="0" u="none" strike="noStrike" cap="none">
              <a:solidFill>
                <a:srgbClr val="000000"/>
              </a:solidFill>
              <a:latin typeface="Candara"/>
              <a:ea typeface="Candara"/>
              <a:cs typeface="Candara"/>
              <a:sym typeface="Candara"/>
            </a:endParaRPr>
          </a:p>
        </p:txBody>
      </p:sp>
      <p:sp>
        <p:nvSpPr>
          <p:cNvPr id="1585" name="Google Shape;1585;g395c10e5739_0_355"/>
          <p:cNvSpPr txBox="1"/>
          <p:nvPr/>
        </p:nvSpPr>
        <p:spPr>
          <a:xfrm>
            <a:off x="9757697" y="5116172"/>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181</a:t>
            </a:r>
            <a:endParaRPr sz="1326" b="1" i="0" u="none" strike="noStrike" cap="none">
              <a:solidFill>
                <a:srgbClr val="000000"/>
              </a:solidFill>
              <a:latin typeface="Candara"/>
              <a:ea typeface="Candara"/>
              <a:cs typeface="Candara"/>
              <a:sym typeface="Candara"/>
            </a:endParaRPr>
          </a:p>
        </p:txBody>
      </p:sp>
      <p:sp>
        <p:nvSpPr>
          <p:cNvPr id="1586" name="Google Shape;1586;g395c10e5739_0_355"/>
          <p:cNvSpPr txBox="1"/>
          <p:nvPr/>
        </p:nvSpPr>
        <p:spPr>
          <a:xfrm>
            <a:off x="10877909" y="5123522"/>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76</a:t>
            </a:r>
            <a:endParaRPr sz="1420" b="1">
              <a:solidFill>
                <a:srgbClr val="3B4E1F"/>
              </a:solidFill>
              <a:latin typeface="Candara"/>
              <a:ea typeface="Candara"/>
              <a:cs typeface="Candara"/>
              <a:sym typeface="Candara"/>
            </a:endParaRPr>
          </a:p>
        </p:txBody>
      </p:sp>
      <p:sp>
        <p:nvSpPr>
          <p:cNvPr id="1587" name="Google Shape;1587;g395c10e5739_0_355"/>
          <p:cNvSpPr txBox="1"/>
          <p:nvPr/>
        </p:nvSpPr>
        <p:spPr>
          <a:xfrm>
            <a:off x="5912554" y="5116172"/>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41</a:t>
            </a:r>
            <a:endParaRPr sz="1326" b="1" i="0" u="none" strike="noStrike" cap="none">
              <a:solidFill>
                <a:srgbClr val="000000"/>
              </a:solidFill>
              <a:latin typeface="Candara"/>
              <a:ea typeface="Candara"/>
              <a:cs typeface="Candara"/>
              <a:sym typeface="Candara"/>
            </a:endParaRPr>
          </a:p>
        </p:txBody>
      </p:sp>
      <p:sp>
        <p:nvSpPr>
          <p:cNvPr id="1588" name="Google Shape;1588;g395c10e5739_0_355"/>
          <p:cNvSpPr txBox="1"/>
          <p:nvPr/>
        </p:nvSpPr>
        <p:spPr>
          <a:xfrm>
            <a:off x="6813964" y="5123522"/>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41</a:t>
            </a:r>
            <a:endParaRPr sz="1420" b="1">
              <a:solidFill>
                <a:srgbClr val="3B4E1F"/>
              </a:solidFill>
              <a:latin typeface="Candara"/>
              <a:ea typeface="Candara"/>
              <a:cs typeface="Candara"/>
              <a:sym typeface="Candara"/>
            </a:endParaRPr>
          </a:p>
        </p:txBody>
      </p:sp>
      <p:sp>
        <p:nvSpPr>
          <p:cNvPr id="1589" name="Google Shape;1589;g395c10e5739_0_355"/>
          <p:cNvSpPr txBox="1"/>
          <p:nvPr/>
        </p:nvSpPr>
        <p:spPr>
          <a:xfrm>
            <a:off x="6819271" y="4422027"/>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680</a:t>
            </a:r>
            <a:endParaRPr sz="1420" b="1">
              <a:solidFill>
                <a:srgbClr val="3B4E1F"/>
              </a:solidFill>
              <a:latin typeface="Candara"/>
              <a:ea typeface="Candara"/>
              <a:cs typeface="Candara"/>
              <a:sym typeface="Candara"/>
            </a:endParaRPr>
          </a:p>
        </p:txBody>
      </p:sp>
      <p:sp>
        <p:nvSpPr>
          <p:cNvPr id="1590" name="Google Shape;1590;g395c10e5739_0_355"/>
          <p:cNvSpPr txBox="1"/>
          <p:nvPr/>
        </p:nvSpPr>
        <p:spPr>
          <a:xfrm>
            <a:off x="10877909" y="4446048"/>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680</a:t>
            </a:r>
            <a:endParaRPr sz="1420" b="1">
              <a:solidFill>
                <a:srgbClr val="3B4E1F"/>
              </a:solidFill>
              <a:latin typeface="Candara"/>
              <a:ea typeface="Candara"/>
              <a:cs typeface="Candara"/>
              <a:sym typeface="Candara"/>
            </a:endParaRPr>
          </a:p>
        </p:txBody>
      </p:sp>
      <p:sp>
        <p:nvSpPr>
          <p:cNvPr id="1591" name="Google Shape;1591;g395c10e5739_0_355"/>
          <p:cNvSpPr txBox="1"/>
          <p:nvPr/>
        </p:nvSpPr>
        <p:spPr>
          <a:xfrm>
            <a:off x="718558" y="3732548"/>
            <a:ext cx="3242700" cy="682723"/>
          </a:xfrm>
          <a:prstGeom prst="rect">
            <a:avLst/>
          </a:prstGeom>
          <a:noFill/>
          <a:ln>
            <a:noFill/>
          </a:ln>
        </p:spPr>
        <p:txBody>
          <a:bodyPr spcFirstLastPara="1" wrap="square" lIns="86600" tIns="86600" rIns="86600" bIns="86600" anchor="t" anchorCtr="0">
            <a:spAutoFit/>
          </a:bodyPr>
          <a:lstStyle/>
          <a:p>
            <a:pPr lvl="0" algn="r">
              <a:buSzPts val="1400"/>
            </a:pPr>
            <a:r>
              <a:rPr lang="es-CO" sz="1100" noProof="0" dirty="0">
                <a:solidFill>
                  <a:srgbClr val="FF0000"/>
                </a:solidFill>
                <a:latin typeface="Candara"/>
                <a:ea typeface="Candara"/>
                <a:cs typeface="Candara"/>
                <a:sym typeface="Candara"/>
              </a:rPr>
              <a:t>Número de trámites de aprovechamiento forestal por obras y seguimientos resueltos </a:t>
            </a:r>
          </a:p>
          <a:p>
            <a:pPr lvl="0" algn="r">
              <a:buSzPts val="1400"/>
            </a:pPr>
            <a:r>
              <a:rPr lang="es-CO" sz="1100" noProof="0" dirty="0">
                <a:solidFill>
                  <a:srgbClr val="FF0000"/>
                </a:solidFill>
                <a:latin typeface="Candara"/>
                <a:ea typeface="Candara"/>
                <a:cs typeface="Candara"/>
                <a:sym typeface="Candara"/>
              </a:rPr>
              <a:t>(rezago anterior a 2024) </a:t>
            </a:r>
          </a:p>
        </p:txBody>
      </p:sp>
      <p:sp>
        <p:nvSpPr>
          <p:cNvPr id="1592" name="Google Shape;1592;g395c10e5739_0_355"/>
          <p:cNvSpPr txBox="1"/>
          <p:nvPr/>
        </p:nvSpPr>
        <p:spPr>
          <a:xfrm>
            <a:off x="4096642"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647</a:t>
            </a:r>
            <a:endParaRPr sz="1326" b="1" i="0" u="none" strike="noStrike" cap="none" dirty="0">
              <a:solidFill>
                <a:srgbClr val="FF0000"/>
              </a:solidFill>
              <a:latin typeface="Candara"/>
              <a:ea typeface="Candara"/>
              <a:cs typeface="Candara"/>
              <a:sym typeface="Candara"/>
            </a:endParaRPr>
          </a:p>
        </p:txBody>
      </p:sp>
      <p:sp>
        <p:nvSpPr>
          <p:cNvPr id="1593" name="Google Shape;1593;g395c10e5739_0_355"/>
          <p:cNvSpPr txBox="1"/>
          <p:nvPr/>
        </p:nvSpPr>
        <p:spPr>
          <a:xfrm>
            <a:off x="7713589"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2.724</a:t>
            </a:r>
            <a:endParaRPr sz="1326" b="1" i="0" u="none" strike="noStrike" cap="none" dirty="0">
              <a:solidFill>
                <a:srgbClr val="FF0000"/>
              </a:solidFill>
              <a:latin typeface="Candara"/>
              <a:ea typeface="Candara"/>
              <a:cs typeface="Candara"/>
              <a:sym typeface="Candara"/>
            </a:endParaRPr>
          </a:p>
        </p:txBody>
      </p:sp>
      <p:sp>
        <p:nvSpPr>
          <p:cNvPr id="1594" name="Google Shape;1594;g395c10e5739_0_355"/>
          <p:cNvSpPr txBox="1"/>
          <p:nvPr/>
        </p:nvSpPr>
        <p:spPr>
          <a:xfrm>
            <a:off x="8661521"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954</a:t>
            </a:r>
            <a:endParaRPr sz="1326" b="1" i="0" u="none" strike="noStrike" cap="none">
              <a:solidFill>
                <a:srgbClr val="000000"/>
              </a:solidFill>
              <a:latin typeface="Candara"/>
              <a:ea typeface="Candara"/>
              <a:cs typeface="Candara"/>
              <a:sym typeface="Candara"/>
            </a:endParaRPr>
          </a:p>
        </p:txBody>
      </p:sp>
      <p:sp>
        <p:nvSpPr>
          <p:cNvPr id="1595" name="Google Shape;1595;g395c10e5739_0_355"/>
          <p:cNvSpPr txBox="1"/>
          <p:nvPr/>
        </p:nvSpPr>
        <p:spPr>
          <a:xfrm>
            <a:off x="9745289"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8.374</a:t>
            </a:r>
            <a:endParaRPr sz="1326" b="1" i="0" u="none" strike="noStrike" cap="none" dirty="0">
              <a:solidFill>
                <a:srgbClr val="FF0000"/>
              </a:solidFill>
              <a:latin typeface="Candara"/>
              <a:ea typeface="Candara"/>
              <a:cs typeface="Candara"/>
              <a:sym typeface="Candara"/>
            </a:endParaRPr>
          </a:p>
        </p:txBody>
      </p:sp>
      <p:sp>
        <p:nvSpPr>
          <p:cNvPr id="1596" name="Google Shape;1596;g395c10e5739_0_355"/>
          <p:cNvSpPr txBox="1"/>
          <p:nvPr/>
        </p:nvSpPr>
        <p:spPr>
          <a:xfrm>
            <a:off x="10865501" y="3798098"/>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dirty="0">
                <a:solidFill>
                  <a:srgbClr val="FF0000"/>
                </a:solidFill>
                <a:latin typeface="Candara"/>
                <a:ea typeface="Candara"/>
                <a:cs typeface="Candara"/>
                <a:sym typeface="Candara"/>
              </a:rPr>
              <a:t>4.696</a:t>
            </a:r>
            <a:endParaRPr sz="1420" b="1" dirty="0">
              <a:solidFill>
                <a:srgbClr val="FF0000"/>
              </a:solidFill>
              <a:latin typeface="Candara"/>
              <a:ea typeface="Candara"/>
              <a:cs typeface="Candara"/>
              <a:sym typeface="Candara"/>
            </a:endParaRPr>
          </a:p>
        </p:txBody>
      </p:sp>
      <p:sp>
        <p:nvSpPr>
          <p:cNvPr id="1597" name="Google Shape;1597;g395c10e5739_0_355"/>
          <p:cNvSpPr txBox="1"/>
          <p:nvPr/>
        </p:nvSpPr>
        <p:spPr>
          <a:xfrm>
            <a:off x="5900145"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4.049</a:t>
            </a:r>
            <a:endParaRPr sz="1326" b="1" i="0" u="none" strike="noStrike" cap="none" dirty="0">
              <a:solidFill>
                <a:srgbClr val="FF0000"/>
              </a:solidFill>
              <a:latin typeface="Candara"/>
              <a:ea typeface="Candara"/>
              <a:cs typeface="Candara"/>
              <a:sym typeface="Candara"/>
            </a:endParaRPr>
          </a:p>
        </p:txBody>
      </p:sp>
      <p:sp>
        <p:nvSpPr>
          <p:cNvPr id="1598" name="Google Shape;1598;g395c10e5739_0_355"/>
          <p:cNvSpPr txBox="1"/>
          <p:nvPr/>
        </p:nvSpPr>
        <p:spPr>
          <a:xfrm>
            <a:off x="6813964" y="318838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dirty="0">
                <a:solidFill>
                  <a:srgbClr val="FF0000"/>
                </a:solidFill>
                <a:latin typeface="Candara"/>
                <a:ea typeface="Candara"/>
                <a:cs typeface="Candara"/>
                <a:sym typeface="Candara"/>
              </a:rPr>
              <a:t>277</a:t>
            </a:r>
            <a:endParaRPr sz="1420" b="1" dirty="0">
              <a:solidFill>
                <a:srgbClr val="FF0000"/>
              </a:solidFill>
              <a:latin typeface="Candara"/>
              <a:ea typeface="Candara"/>
              <a:cs typeface="Candara"/>
              <a:sym typeface="Candara"/>
            </a:endParaRPr>
          </a:p>
        </p:txBody>
      </p:sp>
      <p:sp>
        <p:nvSpPr>
          <p:cNvPr id="1599" name="Google Shape;1599;g395c10e5739_0_355"/>
          <p:cNvSpPr txBox="1"/>
          <p:nvPr/>
        </p:nvSpPr>
        <p:spPr>
          <a:xfrm>
            <a:off x="718558" y="6236288"/>
            <a:ext cx="3242700" cy="524700"/>
          </a:xfrm>
          <a:prstGeom prst="rect">
            <a:avLst/>
          </a:prstGeom>
          <a:noFill/>
          <a:ln>
            <a:noFill/>
          </a:ln>
        </p:spPr>
        <p:txBody>
          <a:bodyPr spcFirstLastPara="1" wrap="square" lIns="86600" tIns="86600" rIns="86600" bIns="86600" anchor="t" anchorCtr="0">
            <a:spAutoFit/>
          </a:bodyPr>
          <a:lstStyle/>
          <a:p>
            <a:pPr marL="0" marR="0" lvl="0" indent="0" algn="r" rtl="0">
              <a:lnSpc>
                <a:spcPct val="100000"/>
              </a:lnSpc>
              <a:spcBef>
                <a:spcPts val="0"/>
              </a:spcBef>
              <a:spcAft>
                <a:spcPts val="0"/>
              </a:spcAft>
              <a:buClr>
                <a:srgbClr val="000000"/>
              </a:buClr>
              <a:buSzPts val="1326"/>
              <a:buFont typeface="Arial"/>
              <a:buNone/>
            </a:pPr>
            <a:r>
              <a:rPr lang="en-US" sz="1136">
                <a:solidFill>
                  <a:schemeClr val="dk1"/>
                </a:solidFill>
                <a:latin typeface="Candara"/>
                <a:ea typeface="Candara"/>
                <a:cs typeface="Candara"/>
                <a:sym typeface="Candara"/>
              </a:rPr>
              <a:t>Número de solicitudes de registro de publicidad exterior visual ingresados 2025-2027 </a:t>
            </a:r>
            <a:endParaRPr sz="1136" b="0" i="0" u="none" strike="noStrike" cap="none">
              <a:solidFill>
                <a:schemeClr val="dk1"/>
              </a:solidFill>
              <a:latin typeface="Candara"/>
              <a:ea typeface="Candara"/>
              <a:cs typeface="Candara"/>
              <a:sym typeface="Candara"/>
            </a:endParaRPr>
          </a:p>
        </p:txBody>
      </p:sp>
      <p:sp>
        <p:nvSpPr>
          <p:cNvPr id="1600" name="Google Shape;1600;g395c10e5739_0_355"/>
          <p:cNvSpPr txBox="1"/>
          <p:nvPr/>
        </p:nvSpPr>
        <p:spPr>
          <a:xfrm>
            <a:off x="5912554" y="6329050"/>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1.050</a:t>
            </a:r>
            <a:endParaRPr sz="1326" b="1" i="0" u="none" strike="noStrike" cap="none">
              <a:solidFill>
                <a:srgbClr val="000000"/>
              </a:solidFill>
              <a:latin typeface="Candara"/>
              <a:ea typeface="Candara"/>
              <a:cs typeface="Candara"/>
              <a:sym typeface="Candara"/>
            </a:endParaRPr>
          </a:p>
        </p:txBody>
      </p:sp>
      <p:sp>
        <p:nvSpPr>
          <p:cNvPr id="1601" name="Google Shape;1601;g395c10e5739_0_355"/>
          <p:cNvSpPr txBox="1"/>
          <p:nvPr/>
        </p:nvSpPr>
        <p:spPr>
          <a:xfrm>
            <a:off x="6813964" y="6322348"/>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1.050</a:t>
            </a:r>
            <a:endParaRPr sz="1420" b="1">
              <a:solidFill>
                <a:srgbClr val="3B4E1F"/>
              </a:solidFill>
              <a:latin typeface="Candara"/>
              <a:ea typeface="Candara"/>
              <a:cs typeface="Candara"/>
              <a:sym typeface="Candara"/>
            </a:endParaRPr>
          </a:p>
        </p:txBody>
      </p:sp>
      <p:sp>
        <p:nvSpPr>
          <p:cNvPr id="1602" name="Google Shape;1602;g395c10e5739_0_355"/>
          <p:cNvSpPr txBox="1"/>
          <p:nvPr/>
        </p:nvSpPr>
        <p:spPr>
          <a:xfrm>
            <a:off x="7725997" y="6329523"/>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1.050</a:t>
            </a:r>
            <a:endParaRPr sz="1326" b="1" i="0" u="none" strike="noStrike" cap="none">
              <a:solidFill>
                <a:srgbClr val="000000"/>
              </a:solidFill>
              <a:latin typeface="Candara"/>
              <a:ea typeface="Candara"/>
              <a:cs typeface="Candara"/>
              <a:sym typeface="Candara"/>
            </a:endParaRPr>
          </a:p>
        </p:txBody>
      </p:sp>
      <p:sp>
        <p:nvSpPr>
          <p:cNvPr id="1603" name="Google Shape;1603;g395c10e5739_0_355"/>
          <p:cNvSpPr txBox="1"/>
          <p:nvPr/>
        </p:nvSpPr>
        <p:spPr>
          <a:xfrm>
            <a:off x="8673929" y="6329523"/>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1.050</a:t>
            </a:r>
            <a:endParaRPr sz="1326" b="1" i="0" u="none" strike="noStrike" cap="none">
              <a:solidFill>
                <a:srgbClr val="000000"/>
              </a:solidFill>
              <a:latin typeface="Candara"/>
              <a:ea typeface="Candara"/>
              <a:cs typeface="Candara"/>
              <a:sym typeface="Candara"/>
            </a:endParaRPr>
          </a:p>
        </p:txBody>
      </p:sp>
      <p:sp>
        <p:nvSpPr>
          <p:cNvPr id="1604" name="Google Shape;1604;g395c10e5739_0_355"/>
          <p:cNvSpPr txBox="1"/>
          <p:nvPr/>
        </p:nvSpPr>
        <p:spPr>
          <a:xfrm>
            <a:off x="10877909" y="6336912"/>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1.050</a:t>
            </a:r>
            <a:endParaRPr sz="1420" b="1">
              <a:solidFill>
                <a:srgbClr val="3B4E1F"/>
              </a:solidFill>
              <a:latin typeface="Candara"/>
              <a:ea typeface="Candara"/>
              <a:cs typeface="Candara"/>
              <a:sym typeface="Candara"/>
            </a:endParaRPr>
          </a:p>
        </p:txBody>
      </p:sp>
      <p:sp>
        <p:nvSpPr>
          <p:cNvPr id="1605" name="Google Shape;1605;g395c10e5739_0_355"/>
          <p:cNvSpPr txBox="1"/>
          <p:nvPr/>
        </p:nvSpPr>
        <p:spPr>
          <a:xfrm>
            <a:off x="9757697" y="6329544"/>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3.150</a:t>
            </a:r>
            <a:endParaRPr sz="1326" b="1" i="0" u="none" strike="noStrike" cap="none">
              <a:solidFill>
                <a:srgbClr val="000000"/>
              </a:solidFill>
              <a:latin typeface="Candara"/>
              <a:ea typeface="Candara"/>
              <a:cs typeface="Candara"/>
              <a:sym typeface="Candara"/>
            </a:endParaRPr>
          </a:p>
        </p:txBody>
      </p:sp>
      <p:sp>
        <p:nvSpPr>
          <p:cNvPr id="1606" name="Google Shape;1606;g395c10e5739_0_355"/>
          <p:cNvSpPr txBox="1"/>
          <p:nvPr/>
        </p:nvSpPr>
        <p:spPr>
          <a:xfrm>
            <a:off x="4109050" y="6329541"/>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a:t>
            </a:r>
            <a:endParaRPr sz="1326" b="1" i="0" u="none" strike="noStrike" cap="none">
              <a:solidFill>
                <a:srgbClr val="000000"/>
              </a:solidFill>
              <a:latin typeface="Candara"/>
              <a:ea typeface="Candara"/>
              <a:cs typeface="Candara"/>
              <a:sym typeface="Candara"/>
            </a:endParaRPr>
          </a:p>
        </p:txBody>
      </p:sp>
      <p:sp>
        <p:nvSpPr>
          <p:cNvPr id="1607" name="Google Shape;1607;g395c10e5739_0_355"/>
          <p:cNvSpPr txBox="1"/>
          <p:nvPr/>
        </p:nvSpPr>
        <p:spPr>
          <a:xfrm>
            <a:off x="6801556" y="3798098"/>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dirty="0">
                <a:solidFill>
                  <a:srgbClr val="FF0000"/>
                </a:solidFill>
                <a:latin typeface="Candara"/>
                <a:ea typeface="Candara"/>
                <a:cs typeface="Candara"/>
                <a:sym typeface="Candara"/>
              </a:rPr>
              <a:t>4.049</a:t>
            </a:r>
            <a:endParaRPr sz="1136" b="1" i="0" u="none" strike="noStrike" cap="none" dirty="0">
              <a:solidFill>
                <a:srgbClr val="FF0000"/>
              </a:solidFill>
              <a:latin typeface="Candara"/>
              <a:ea typeface="Candara"/>
              <a:cs typeface="Candara"/>
              <a:sym typeface="Candara"/>
            </a:endParaRPr>
          </a:p>
        </p:txBody>
      </p:sp>
      <p:sp>
        <p:nvSpPr>
          <p:cNvPr id="1608" name="Google Shape;1608;g395c10e5739_0_355"/>
          <p:cNvSpPr txBox="1"/>
          <p:nvPr/>
        </p:nvSpPr>
        <p:spPr>
          <a:xfrm>
            <a:off x="4107463" y="2472407"/>
            <a:ext cx="830400" cy="408300"/>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lvl="0" indent="0" algn="ctr" rtl="0">
              <a:spcBef>
                <a:spcPts val="0"/>
              </a:spcBef>
              <a:spcAft>
                <a:spcPts val="0"/>
              </a:spcAft>
              <a:buClr>
                <a:schemeClr val="dk1"/>
              </a:buClr>
              <a:buSzPts val="1516"/>
              <a:buFont typeface="Arial"/>
              <a:buNone/>
            </a:pPr>
            <a:r>
              <a:rPr lang="en-US" sz="1515" b="1">
                <a:solidFill>
                  <a:srgbClr val="3B4E1F"/>
                </a:solidFill>
                <a:latin typeface="Candara"/>
                <a:ea typeface="Candara"/>
                <a:cs typeface="Candara"/>
                <a:sym typeface="Candara"/>
              </a:rPr>
              <a:t>578</a:t>
            </a:r>
            <a:endParaRPr sz="1326" b="1" i="0" u="none" strike="noStrike" cap="none">
              <a:solidFill>
                <a:srgbClr val="000000"/>
              </a:solidFill>
              <a:latin typeface="Candara"/>
              <a:ea typeface="Candara"/>
              <a:cs typeface="Candara"/>
              <a:sym typeface="Candara"/>
            </a:endParaRPr>
          </a:p>
        </p:txBody>
      </p:sp>
      <p:sp>
        <p:nvSpPr>
          <p:cNvPr id="1609" name="Google Shape;1609;g395c10e5739_0_355"/>
          <p:cNvSpPr txBox="1"/>
          <p:nvPr/>
        </p:nvSpPr>
        <p:spPr>
          <a:xfrm>
            <a:off x="5011156" y="2472407"/>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578</a:t>
            </a:r>
            <a:endParaRPr sz="1420" b="1">
              <a:solidFill>
                <a:srgbClr val="3B4E1F"/>
              </a:solidFill>
              <a:latin typeface="Candara"/>
              <a:ea typeface="Candara"/>
              <a:cs typeface="Candara"/>
              <a:sym typeface="Candara"/>
            </a:endParaRPr>
          </a:p>
        </p:txBody>
      </p:sp>
      <p:sp>
        <p:nvSpPr>
          <p:cNvPr id="1610" name="Google Shape;1610;g395c10e5739_0_355"/>
          <p:cNvSpPr txBox="1"/>
          <p:nvPr/>
        </p:nvSpPr>
        <p:spPr>
          <a:xfrm>
            <a:off x="5010807" y="6330164"/>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a:t>
            </a:r>
            <a:endParaRPr sz="1326" b="1" i="0" u="none" strike="noStrike" cap="none">
              <a:solidFill>
                <a:srgbClr val="000000"/>
              </a:solidFill>
              <a:latin typeface="Candara"/>
              <a:ea typeface="Candara"/>
              <a:cs typeface="Candara"/>
              <a:sym typeface="Candara"/>
            </a:endParaRPr>
          </a:p>
        </p:txBody>
      </p:sp>
      <p:sp>
        <p:nvSpPr>
          <p:cNvPr id="1611" name="Google Shape;1611;g395c10e5739_0_355"/>
          <p:cNvSpPr txBox="1"/>
          <p:nvPr/>
        </p:nvSpPr>
        <p:spPr>
          <a:xfrm rot="-5397304">
            <a:off x="-22325" y="3418789"/>
            <a:ext cx="1147500" cy="392100"/>
          </a:xfrm>
          <a:prstGeom prst="rect">
            <a:avLst/>
          </a:prstGeom>
          <a:noFill/>
          <a:ln>
            <a:noFill/>
          </a:ln>
        </p:spPr>
        <p:txBody>
          <a:bodyPr spcFirstLastPara="1" wrap="square" lIns="115475" tIns="115475" rIns="115475" bIns="115475" anchor="t" anchorCtr="0">
            <a:spAutoFit/>
          </a:bodyPr>
          <a:lstStyle/>
          <a:p>
            <a:pPr marL="0" marR="0" lvl="0" indent="0" algn="l" rtl="0">
              <a:lnSpc>
                <a:spcPct val="115000"/>
              </a:lnSpc>
              <a:spcBef>
                <a:spcPts val="0"/>
              </a:spcBef>
              <a:spcAft>
                <a:spcPts val="0"/>
              </a:spcAft>
              <a:buClr>
                <a:srgbClr val="000000"/>
              </a:buClr>
              <a:buSzPts val="1894"/>
              <a:buFont typeface="Arial"/>
              <a:buNone/>
            </a:pPr>
            <a:r>
              <a:rPr lang="en-US" sz="1031" b="1">
                <a:solidFill>
                  <a:schemeClr val="dk1"/>
                </a:solidFill>
                <a:latin typeface="Raleway"/>
                <a:ea typeface="Raleway"/>
                <a:cs typeface="Raleway"/>
                <a:sym typeface="Raleway"/>
              </a:rPr>
              <a:t>S. SiIvicuItura</a:t>
            </a:r>
            <a:endParaRPr sz="1031" b="1" i="0" u="none" strike="noStrike" cap="none">
              <a:solidFill>
                <a:schemeClr val="dk1"/>
              </a:solidFill>
              <a:latin typeface="Raleway"/>
              <a:ea typeface="Raleway"/>
              <a:cs typeface="Raleway"/>
              <a:sym typeface="Raleway"/>
            </a:endParaRPr>
          </a:p>
        </p:txBody>
      </p:sp>
      <p:sp>
        <p:nvSpPr>
          <p:cNvPr id="1612" name="Google Shape;1612;g395c10e5739_0_355"/>
          <p:cNvSpPr txBox="1"/>
          <p:nvPr/>
        </p:nvSpPr>
        <p:spPr>
          <a:xfrm rot="-5397642">
            <a:off x="-308300" y="5235738"/>
            <a:ext cx="1749600" cy="422700"/>
          </a:xfrm>
          <a:prstGeom prst="rect">
            <a:avLst/>
          </a:prstGeom>
          <a:noFill/>
          <a:ln>
            <a:noFill/>
          </a:ln>
        </p:spPr>
        <p:txBody>
          <a:bodyPr spcFirstLastPara="1" wrap="square" lIns="115475" tIns="115475" rIns="115475" bIns="115475" anchor="t" anchorCtr="0">
            <a:spAutoFit/>
          </a:bodyPr>
          <a:lstStyle/>
          <a:p>
            <a:pPr marL="0" marR="0" lvl="0" indent="0" algn="l" rtl="0">
              <a:lnSpc>
                <a:spcPct val="115000"/>
              </a:lnSpc>
              <a:spcBef>
                <a:spcPts val="0"/>
              </a:spcBef>
              <a:spcAft>
                <a:spcPts val="0"/>
              </a:spcAft>
              <a:buClr>
                <a:srgbClr val="000000"/>
              </a:buClr>
              <a:buSzPts val="1894"/>
              <a:buFont typeface="Arial"/>
              <a:buNone/>
            </a:pPr>
            <a:r>
              <a:rPr lang="en-US" sz="1231" b="1">
                <a:solidFill>
                  <a:schemeClr val="dk1"/>
                </a:solidFill>
                <a:latin typeface="Raleway"/>
                <a:ea typeface="Raleway"/>
                <a:cs typeface="Raleway"/>
                <a:sym typeface="Raleway"/>
              </a:rPr>
              <a:t>          SCAAV</a:t>
            </a:r>
            <a:endParaRPr sz="1231" b="1" i="0" u="none" strike="noStrike" cap="none">
              <a:solidFill>
                <a:schemeClr val="dk1"/>
              </a:solidFill>
              <a:latin typeface="Raleway"/>
              <a:ea typeface="Raleway"/>
              <a:cs typeface="Raleway"/>
              <a:sym typeface="Raleway"/>
            </a:endParaRPr>
          </a:p>
        </p:txBody>
      </p:sp>
      <p:sp>
        <p:nvSpPr>
          <p:cNvPr id="1613" name="Google Shape;1613;g395c10e5739_0_355"/>
          <p:cNvSpPr txBox="1"/>
          <p:nvPr/>
        </p:nvSpPr>
        <p:spPr>
          <a:xfrm>
            <a:off x="4998399" y="3790748"/>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dirty="0">
                <a:solidFill>
                  <a:srgbClr val="FF0000"/>
                </a:solidFill>
                <a:latin typeface="Candara"/>
                <a:ea typeface="Candara"/>
                <a:cs typeface="Candara"/>
                <a:sym typeface="Candara"/>
              </a:rPr>
              <a:t>647</a:t>
            </a:r>
            <a:endParaRPr sz="1326" b="1" i="0" u="none" strike="noStrike" cap="none" dirty="0">
              <a:solidFill>
                <a:srgbClr val="FF0000"/>
              </a:solidFill>
              <a:latin typeface="Candara"/>
              <a:ea typeface="Candara"/>
              <a:cs typeface="Candara"/>
              <a:sym typeface="Candara"/>
            </a:endParaRPr>
          </a:p>
        </p:txBody>
      </p:sp>
      <p:sp>
        <p:nvSpPr>
          <p:cNvPr id="1614" name="Google Shape;1614;g395c10e5739_0_355"/>
          <p:cNvSpPr txBox="1"/>
          <p:nvPr/>
        </p:nvSpPr>
        <p:spPr>
          <a:xfrm>
            <a:off x="5010807" y="4427285"/>
            <a:ext cx="830400" cy="408300"/>
          </a:xfrm>
          <a:prstGeom prst="rect">
            <a:avLst/>
          </a:prstGeom>
          <a:solidFill>
            <a:srgbClr val="EFEFEF"/>
          </a:solidFill>
          <a:ln>
            <a:noFill/>
          </a:ln>
        </p:spPr>
        <p:txBody>
          <a:bodyPr spcFirstLastPara="1" wrap="square" lIns="86600" tIns="86600" rIns="86600" bIns="86600" anchor="t" anchorCtr="0">
            <a:spAutoFit/>
          </a:bodyPr>
          <a:lstStyle/>
          <a:p>
            <a:pPr marL="0" lvl="0" indent="0" algn="ctr" rtl="0">
              <a:spcBef>
                <a:spcPts val="0"/>
              </a:spcBef>
              <a:spcAft>
                <a:spcPts val="0"/>
              </a:spcAft>
              <a:buClr>
                <a:schemeClr val="dk1"/>
              </a:buClr>
              <a:buSzPts val="1516"/>
              <a:buFont typeface="Arial"/>
              <a:buNone/>
            </a:pPr>
            <a:r>
              <a:rPr lang="en-US" sz="1515" b="1">
                <a:solidFill>
                  <a:srgbClr val="3B4E1F"/>
                </a:solidFill>
                <a:latin typeface="Candara"/>
                <a:ea typeface="Candara"/>
                <a:cs typeface="Candara"/>
                <a:sym typeface="Candara"/>
              </a:rPr>
              <a:t>-</a:t>
            </a:r>
            <a:endParaRPr sz="1326" b="1" i="0" u="none" strike="noStrike" cap="none">
              <a:solidFill>
                <a:srgbClr val="000000"/>
              </a:solidFill>
              <a:latin typeface="Candara"/>
              <a:ea typeface="Candara"/>
              <a:cs typeface="Candara"/>
              <a:sym typeface="Candara"/>
            </a:endParaRPr>
          </a:p>
        </p:txBody>
      </p:sp>
      <p:sp>
        <p:nvSpPr>
          <p:cNvPr id="1615" name="Google Shape;1615;g395c10e5739_0_355"/>
          <p:cNvSpPr/>
          <p:nvPr/>
        </p:nvSpPr>
        <p:spPr>
          <a:xfrm>
            <a:off x="7789973" y="286125"/>
            <a:ext cx="25281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Subdirección de Silvicultura</a:t>
            </a:r>
            <a:endParaRPr sz="1100" b="1">
              <a:solidFill>
                <a:schemeClr val="dk1"/>
              </a:solidFill>
              <a:latin typeface="Raleway"/>
              <a:ea typeface="Raleway"/>
              <a:cs typeface="Raleway"/>
              <a:sym typeface="Raleway"/>
            </a:endParaRPr>
          </a:p>
        </p:txBody>
      </p:sp>
      <p:sp>
        <p:nvSpPr>
          <p:cNvPr id="1616" name="Google Shape;1616;g395c10e5739_0_355"/>
          <p:cNvSpPr txBox="1"/>
          <p:nvPr/>
        </p:nvSpPr>
        <p:spPr>
          <a:xfrm>
            <a:off x="557217" y="4693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617" name="Google Shape;1617;g395c10e5739_0_355"/>
          <p:cNvGrpSpPr/>
          <p:nvPr/>
        </p:nvGrpSpPr>
        <p:grpSpPr>
          <a:xfrm>
            <a:off x="7334641" y="185152"/>
            <a:ext cx="541619" cy="554131"/>
            <a:chOff x="10756124" y="339106"/>
            <a:chExt cx="636300" cy="651000"/>
          </a:xfrm>
        </p:grpSpPr>
        <p:sp>
          <p:nvSpPr>
            <p:cNvPr id="1618" name="Google Shape;1618;g395c10e5739_0_355"/>
            <p:cNvSpPr/>
            <p:nvPr/>
          </p:nvSpPr>
          <p:spPr>
            <a:xfrm>
              <a:off x="10756124" y="339106"/>
              <a:ext cx="636300" cy="651000"/>
            </a:xfrm>
            <a:prstGeom prst="ellipse">
              <a:avLst/>
            </a:prstGeom>
            <a:solidFill>
              <a:srgbClr val="D9D9D9"/>
            </a:solidFill>
            <a:ln w="43250" cap="flat" cmpd="sng">
              <a:solidFill>
                <a:srgbClr val="FFFFFF"/>
              </a:solidFill>
              <a:prstDash val="solid"/>
              <a:round/>
              <a:headEnd type="none" w="sm" len="sm"/>
              <a:tailEnd type="none" w="sm" len="sm"/>
            </a:ln>
          </p:spPr>
          <p:txBody>
            <a:bodyPr spcFirstLastPara="1" wrap="square" lIns="77825" tIns="77825" rIns="77825" bIns="77825" anchor="ctr" anchorCtr="0">
              <a:noAutofit/>
            </a:bodyPr>
            <a:lstStyle/>
            <a:p>
              <a:pPr marL="0" marR="0" lvl="0" indent="0" algn="ctr" rtl="0">
                <a:lnSpc>
                  <a:spcPct val="100000"/>
                </a:lnSpc>
                <a:spcBef>
                  <a:spcPts val="0"/>
                </a:spcBef>
                <a:spcAft>
                  <a:spcPts val="0"/>
                </a:spcAft>
                <a:buClr>
                  <a:srgbClr val="000000"/>
                </a:buClr>
                <a:buSzPts val="1277"/>
                <a:buFont typeface="Arial"/>
                <a:buNone/>
              </a:pPr>
              <a:endParaRPr sz="1276" b="0" i="0" u="none" strike="noStrike" cap="none">
                <a:solidFill>
                  <a:srgbClr val="000000"/>
                </a:solidFill>
                <a:latin typeface="Montserrat Medium"/>
                <a:ea typeface="Montserrat Medium"/>
                <a:cs typeface="Montserrat Medium"/>
                <a:sym typeface="Montserrat Medium"/>
              </a:endParaRPr>
            </a:p>
          </p:txBody>
        </p:sp>
        <p:pic>
          <p:nvPicPr>
            <p:cNvPr id="1619" name="Google Shape;1619;g395c10e5739_0_355" title="save_1231962.png"/>
            <p:cNvPicPr preferRelativeResize="0"/>
            <p:nvPr/>
          </p:nvPicPr>
          <p:blipFill rotWithShape="1">
            <a:blip r:embed="rId3">
              <a:alphaModFix/>
            </a:blip>
            <a:srcRect/>
            <a:stretch/>
          </p:blipFill>
          <p:spPr>
            <a:xfrm>
              <a:off x="10800225" y="403012"/>
              <a:ext cx="523150" cy="523150"/>
            </a:xfrm>
            <a:prstGeom prst="rect">
              <a:avLst/>
            </a:prstGeom>
            <a:noFill/>
            <a:ln>
              <a:noFill/>
            </a:ln>
          </p:spPr>
        </p:pic>
      </p:grpSp>
      <p:sp>
        <p:nvSpPr>
          <p:cNvPr id="1620" name="Google Shape;1620;g395c10e5739_0_355"/>
          <p:cNvSpPr/>
          <p:nvPr/>
        </p:nvSpPr>
        <p:spPr>
          <a:xfrm>
            <a:off x="10355999" y="286125"/>
            <a:ext cx="12930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sp>
        <p:nvSpPr>
          <p:cNvPr id="1621" name="Google Shape;1621;g395c10e5739_0_355"/>
          <p:cNvSpPr txBox="1"/>
          <p:nvPr/>
        </p:nvSpPr>
        <p:spPr>
          <a:xfrm>
            <a:off x="738883" y="5598547"/>
            <a:ext cx="3242700" cy="699900"/>
          </a:xfrm>
          <a:prstGeom prst="rect">
            <a:avLst/>
          </a:prstGeom>
          <a:solidFill>
            <a:schemeClr val="lt1"/>
          </a:solidFill>
          <a:ln>
            <a:noFill/>
          </a:ln>
        </p:spPr>
        <p:txBody>
          <a:bodyPr spcFirstLastPara="1" wrap="square" lIns="86600" tIns="86600" rIns="86600" bIns="86600" anchor="t" anchorCtr="0">
            <a:spAutoFit/>
          </a:bodyPr>
          <a:lstStyle/>
          <a:p>
            <a:pPr marL="0" lvl="0" indent="0" algn="r" rtl="0">
              <a:spcBef>
                <a:spcPts val="0"/>
              </a:spcBef>
              <a:spcAft>
                <a:spcPts val="0"/>
              </a:spcAft>
              <a:buClr>
                <a:schemeClr val="dk1"/>
              </a:buClr>
              <a:buSzPts val="1100"/>
              <a:buFont typeface="Arial"/>
              <a:buNone/>
            </a:pPr>
            <a:r>
              <a:rPr lang="en-US" sz="1136" dirty="0" err="1">
                <a:solidFill>
                  <a:schemeClr val="dk1"/>
                </a:solidFill>
                <a:latin typeface="Candara"/>
                <a:ea typeface="Candara"/>
                <a:cs typeface="Candara"/>
                <a:sym typeface="Candara"/>
              </a:rPr>
              <a:t>Número</a:t>
            </a:r>
            <a:r>
              <a:rPr lang="en-US" sz="1136" dirty="0">
                <a:solidFill>
                  <a:schemeClr val="dk1"/>
                </a:solidFill>
                <a:latin typeface="Candara"/>
                <a:ea typeface="Candara"/>
                <a:cs typeface="Candara"/>
                <a:sym typeface="Candara"/>
              </a:rPr>
              <a:t> de </a:t>
            </a:r>
            <a:r>
              <a:rPr lang="en-US" sz="1136" dirty="0" err="1">
                <a:solidFill>
                  <a:schemeClr val="dk1"/>
                </a:solidFill>
                <a:latin typeface="Candara"/>
                <a:ea typeface="Candara"/>
                <a:cs typeface="Candara"/>
                <a:sym typeface="Candara"/>
              </a:rPr>
              <a:t>trámites</a:t>
            </a:r>
            <a:r>
              <a:rPr lang="en-US" sz="1136" dirty="0">
                <a:solidFill>
                  <a:schemeClr val="dk1"/>
                </a:solidFill>
                <a:latin typeface="Candara"/>
                <a:ea typeface="Candara"/>
                <a:cs typeface="Candara"/>
                <a:sym typeface="Candara"/>
              </a:rPr>
              <a:t> de </a:t>
            </a:r>
            <a:r>
              <a:rPr lang="en-US" sz="1136" b="1" dirty="0" err="1">
                <a:solidFill>
                  <a:schemeClr val="dk1"/>
                </a:solidFill>
                <a:latin typeface="Candara"/>
                <a:ea typeface="Candara"/>
                <a:cs typeface="Candara"/>
                <a:sym typeface="Candara"/>
              </a:rPr>
              <a:t>seguimiento</a:t>
            </a:r>
            <a:r>
              <a:rPr lang="en-US" sz="1136" b="1" dirty="0">
                <a:solidFill>
                  <a:schemeClr val="dk1"/>
                </a:solidFill>
                <a:latin typeface="Candara"/>
                <a:ea typeface="Candara"/>
                <a:cs typeface="Candara"/>
                <a:sym typeface="Candara"/>
              </a:rPr>
              <a:t> </a:t>
            </a:r>
            <a:r>
              <a:rPr lang="en-US" sz="1136" dirty="0">
                <a:solidFill>
                  <a:schemeClr val="dk1"/>
                </a:solidFill>
                <a:latin typeface="Candara"/>
                <a:ea typeface="Candara"/>
                <a:cs typeface="Candara"/>
                <a:sym typeface="Candara"/>
              </a:rPr>
              <a:t>a </a:t>
            </a:r>
            <a:r>
              <a:rPr lang="en-US" sz="1136" dirty="0" err="1">
                <a:solidFill>
                  <a:schemeClr val="dk1"/>
                </a:solidFill>
                <a:latin typeface="Candara"/>
                <a:ea typeface="Candara"/>
                <a:cs typeface="Candara"/>
                <a:sym typeface="Candara"/>
              </a:rPr>
              <a:t>fuentes</a:t>
            </a:r>
            <a:r>
              <a:rPr lang="en-US" sz="1136" dirty="0">
                <a:solidFill>
                  <a:schemeClr val="dk1"/>
                </a:solidFill>
                <a:latin typeface="Candara"/>
                <a:ea typeface="Candara"/>
                <a:cs typeface="Candara"/>
                <a:sym typeface="Candara"/>
              </a:rPr>
              <a:t> </a:t>
            </a:r>
            <a:r>
              <a:rPr lang="en-US" sz="1136" dirty="0" err="1">
                <a:solidFill>
                  <a:schemeClr val="dk1"/>
                </a:solidFill>
                <a:latin typeface="Candara"/>
                <a:ea typeface="Candara"/>
                <a:cs typeface="Candara"/>
                <a:sym typeface="Candara"/>
              </a:rPr>
              <a:t>fijas</a:t>
            </a:r>
            <a:r>
              <a:rPr lang="en-US" sz="1136" dirty="0">
                <a:solidFill>
                  <a:schemeClr val="dk1"/>
                </a:solidFill>
                <a:latin typeface="Candara"/>
                <a:ea typeface="Candara"/>
                <a:cs typeface="Candara"/>
                <a:sym typeface="Candara"/>
              </a:rPr>
              <a:t> y </a:t>
            </a:r>
            <a:r>
              <a:rPr lang="en-US" sz="1136" dirty="0" err="1">
                <a:solidFill>
                  <a:schemeClr val="dk1"/>
                </a:solidFill>
                <a:latin typeface="Candara"/>
                <a:ea typeface="Candara"/>
                <a:cs typeface="Candara"/>
                <a:sym typeface="Candara"/>
              </a:rPr>
              <a:t>móviles</a:t>
            </a:r>
            <a:r>
              <a:rPr lang="en-US" sz="1136" dirty="0">
                <a:solidFill>
                  <a:schemeClr val="dk1"/>
                </a:solidFill>
                <a:latin typeface="Candara"/>
                <a:ea typeface="Candara"/>
                <a:cs typeface="Candara"/>
                <a:sym typeface="Candara"/>
              </a:rPr>
              <a:t> resueltos </a:t>
            </a:r>
            <a:r>
              <a:rPr lang="en-US" sz="1136" dirty="0" err="1">
                <a:solidFill>
                  <a:schemeClr val="dk1"/>
                </a:solidFill>
                <a:latin typeface="Candara"/>
                <a:ea typeface="Candara"/>
                <a:cs typeface="Candara"/>
                <a:sym typeface="Candara"/>
              </a:rPr>
              <a:t>anteriores</a:t>
            </a:r>
            <a:r>
              <a:rPr lang="en-US" sz="1136" dirty="0">
                <a:solidFill>
                  <a:schemeClr val="dk1"/>
                </a:solidFill>
                <a:latin typeface="Candara"/>
                <a:ea typeface="Candara"/>
                <a:cs typeface="Candara"/>
                <a:sym typeface="Candara"/>
              </a:rPr>
              <a:t> a 2024 y solicitudes </a:t>
            </a:r>
            <a:r>
              <a:rPr lang="en-US" sz="1136" dirty="0" err="1">
                <a:solidFill>
                  <a:schemeClr val="dk1"/>
                </a:solidFill>
                <a:latin typeface="Candara"/>
                <a:ea typeface="Candara"/>
                <a:cs typeface="Candara"/>
                <a:sym typeface="Candara"/>
              </a:rPr>
              <a:t>vigencias</a:t>
            </a:r>
            <a:r>
              <a:rPr lang="en-US" sz="1136" dirty="0">
                <a:solidFill>
                  <a:schemeClr val="dk1"/>
                </a:solidFill>
                <a:latin typeface="Candara"/>
                <a:ea typeface="Candara"/>
                <a:cs typeface="Candara"/>
                <a:sym typeface="Candara"/>
              </a:rPr>
              <a:t>  2025 - 2027</a:t>
            </a:r>
            <a:endParaRPr sz="1136" dirty="0">
              <a:solidFill>
                <a:schemeClr val="dk1"/>
              </a:solidFill>
              <a:latin typeface="Candara"/>
              <a:ea typeface="Candara"/>
              <a:cs typeface="Candara"/>
              <a:sym typeface="Candara"/>
            </a:endParaRPr>
          </a:p>
        </p:txBody>
      </p:sp>
      <p:sp>
        <p:nvSpPr>
          <p:cNvPr id="1622" name="Google Shape;1622;g395c10e5739_0_355"/>
          <p:cNvSpPr txBox="1"/>
          <p:nvPr/>
        </p:nvSpPr>
        <p:spPr>
          <a:xfrm>
            <a:off x="4125379" y="573121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45</a:t>
            </a:r>
            <a:endParaRPr sz="1326" b="1" i="0" u="none" strike="noStrike" cap="none">
              <a:solidFill>
                <a:srgbClr val="000000"/>
              </a:solidFill>
              <a:latin typeface="Candara"/>
              <a:ea typeface="Candara"/>
              <a:cs typeface="Candara"/>
              <a:sym typeface="Candara"/>
            </a:endParaRPr>
          </a:p>
        </p:txBody>
      </p:sp>
      <p:sp>
        <p:nvSpPr>
          <p:cNvPr id="1623" name="Google Shape;1623;g395c10e5739_0_355"/>
          <p:cNvSpPr txBox="1"/>
          <p:nvPr/>
        </p:nvSpPr>
        <p:spPr>
          <a:xfrm>
            <a:off x="5029071" y="573121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45</a:t>
            </a:r>
            <a:endParaRPr sz="1420" b="1">
              <a:solidFill>
                <a:srgbClr val="3B4E1F"/>
              </a:solidFill>
              <a:latin typeface="Candara"/>
              <a:ea typeface="Candara"/>
              <a:cs typeface="Candara"/>
              <a:sym typeface="Candara"/>
            </a:endParaRPr>
          </a:p>
        </p:txBody>
      </p:sp>
      <p:sp>
        <p:nvSpPr>
          <p:cNvPr id="1624" name="Google Shape;1624;g395c10e5739_0_355"/>
          <p:cNvSpPr txBox="1"/>
          <p:nvPr/>
        </p:nvSpPr>
        <p:spPr>
          <a:xfrm>
            <a:off x="7742326" y="573121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85</a:t>
            </a:r>
            <a:endParaRPr sz="1326" b="1" i="0" u="none" strike="noStrike" cap="none">
              <a:solidFill>
                <a:srgbClr val="000000"/>
              </a:solidFill>
              <a:latin typeface="Candara"/>
              <a:ea typeface="Candara"/>
              <a:cs typeface="Candara"/>
              <a:sym typeface="Candara"/>
            </a:endParaRPr>
          </a:p>
        </p:txBody>
      </p:sp>
      <p:sp>
        <p:nvSpPr>
          <p:cNvPr id="1625" name="Google Shape;1625;g395c10e5739_0_355"/>
          <p:cNvSpPr txBox="1"/>
          <p:nvPr/>
        </p:nvSpPr>
        <p:spPr>
          <a:xfrm>
            <a:off x="8690258" y="573121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85</a:t>
            </a:r>
            <a:endParaRPr sz="1326" b="1" i="0" u="none" strike="noStrike" cap="none">
              <a:solidFill>
                <a:srgbClr val="000000"/>
              </a:solidFill>
              <a:latin typeface="Candara"/>
              <a:ea typeface="Candara"/>
              <a:cs typeface="Candara"/>
              <a:sym typeface="Candara"/>
            </a:endParaRPr>
          </a:p>
        </p:txBody>
      </p:sp>
      <p:sp>
        <p:nvSpPr>
          <p:cNvPr id="1626" name="Google Shape;1626;g395c10e5739_0_355"/>
          <p:cNvSpPr txBox="1"/>
          <p:nvPr/>
        </p:nvSpPr>
        <p:spPr>
          <a:xfrm>
            <a:off x="9774026" y="573121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228</a:t>
            </a:r>
            <a:endParaRPr sz="1326" b="1" i="0" u="none" strike="noStrike" cap="none">
              <a:solidFill>
                <a:srgbClr val="000000"/>
              </a:solidFill>
              <a:latin typeface="Candara"/>
              <a:ea typeface="Candara"/>
              <a:cs typeface="Candara"/>
              <a:sym typeface="Candara"/>
            </a:endParaRPr>
          </a:p>
        </p:txBody>
      </p:sp>
      <p:sp>
        <p:nvSpPr>
          <p:cNvPr id="1627" name="Google Shape;1627;g395c10e5739_0_355"/>
          <p:cNvSpPr txBox="1"/>
          <p:nvPr/>
        </p:nvSpPr>
        <p:spPr>
          <a:xfrm>
            <a:off x="10894238" y="573856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58</a:t>
            </a:r>
            <a:endParaRPr sz="1420" b="1">
              <a:solidFill>
                <a:srgbClr val="3B4E1F"/>
              </a:solidFill>
              <a:latin typeface="Candara"/>
              <a:ea typeface="Candara"/>
              <a:cs typeface="Candara"/>
              <a:sym typeface="Candara"/>
            </a:endParaRPr>
          </a:p>
        </p:txBody>
      </p:sp>
      <p:sp>
        <p:nvSpPr>
          <p:cNvPr id="1628" name="Google Shape;1628;g395c10e5739_0_355"/>
          <p:cNvSpPr txBox="1"/>
          <p:nvPr/>
        </p:nvSpPr>
        <p:spPr>
          <a:xfrm>
            <a:off x="5928882" y="5731215"/>
            <a:ext cx="830400" cy="408300"/>
          </a:xfrm>
          <a:prstGeom prst="rect">
            <a:avLst/>
          </a:prstGeom>
          <a:solidFill>
            <a:srgbClr val="EFEFEF"/>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n-US" sz="1515" b="1">
                <a:solidFill>
                  <a:srgbClr val="3B4E1F"/>
                </a:solidFill>
                <a:latin typeface="Candara"/>
                <a:ea typeface="Candara"/>
                <a:cs typeface="Candara"/>
                <a:sym typeface="Candara"/>
              </a:rPr>
              <a:t>13</a:t>
            </a:r>
            <a:endParaRPr sz="1326" b="1" i="0" u="none" strike="noStrike" cap="none">
              <a:solidFill>
                <a:srgbClr val="000000"/>
              </a:solidFill>
              <a:latin typeface="Candara"/>
              <a:ea typeface="Candara"/>
              <a:cs typeface="Candara"/>
              <a:sym typeface="Candara"/>
            </a:endParaRPr>
          </a:p>
        </p:txBody>
      </p:sp>
      <p:sp>
        <p:nvSpPr>
          <p:cNvPr id="1629" name="Google Shape;1629;g395c10e5739_0_355"/>
          <p:cNvSpPr txBox="1"/>
          <p:nvPr/>
        </p:nvSpPr>
        <p:spPr>
          <a:xfrm>
            <a:off x="6830293" y="5738565"/>
            <a:ext cx="830400" cy="393600"/>
          </a:xfrm>
          <a:prstGeom prst="rect">
            <a:avLst/>
          </a:prstGeom>
          <a:solidFill>
            <a:srgbClr val="B6D7A8"/>
          </a:solidFill>
          <a:ln>
            <a:noFill/>
          </a:ln>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421"/>
              <a:buFont typeface="Arial"/>
              <a:buNone/>
            </a:pPr>
            <a:r>
              <a:rPr lang="en-US" sz="1420" b="1">
                <a:solidFill>
                  <a:srgbClr val="3B4E1F"/>
                </a:solidFill>
                <a:latin typeface="Candara"/>
                <a:ea typeface="Candara"/>
                <a:cs typeface="Candara"/>
                <a:sym typeface="Candara"/>
              </a:rPr>
              <a:t>13</a:t>
            </a:r>
            <a:endParaRPr sz="1420" b="1">
              <a:solidFill>
                <a:srgbClr val="3B4E1F"/>
              </a:solidFill>
              <a:latin typeface="Candara"/>
              <a:ea typeface="Candara"/>
              <a:cs typeface="Candara"/>
              <a:sym typeface="Candara"/>
            </a:endParaRPr>
          </a:p>
        </p:txBody>
      </p:sp>
      <p:sp>
        <p:nvSpPr>
          <p:cNvPr id="2" name="Google Shape;1568;g395c10e5739_0_355">
            <a:extLst>
              <a:ext uri="{FF2B5EF4-FFF2-40B4-BE49-F238E27FC236}">
                <a16:creationId xmlns:a16="http://schemas.microsoft.com/office/drawing/2014/main" id="{C8AEDBDE-6596-DF66-5373-AA70DB180F7C}"/>
              </a:ext>
            </a:extLst>
          </p:cNvPr>
          <p:cNvSpPr txBox="1"/>
          <p:nvPr/>
        </p:nvSpPr>
        <p:spPr>
          <a:xfrm>
            <a:off x="5008969" y="3177167"/>
            <a:ext cx="830400" cy="378922"/>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marR="0" lvl="0" indent="0" algn="ctr" rtl="0">
              <a:lnSpc>
                <a:spcPct val="100000"/>
              </a:lnSpc>
              <a:spcBef>
                <a:spcPts val="0"/>
              </a:spcBef>
              <a:spcAft>
                <a:spcPts val="0"/>
              </a:spcAft>
              <a:buClr>
                <a:srgbClr val="000000"/>
              </a:buClr>
              <a:buSzPts val="1516"/>
              <a:buFont typeface="Arial"/>
              <a:buNone/>
            </a:pPr>
            <a:r>
              <a:rPr lang="es-CO" sz="1326" b="1" i="0" u="none" strike="noStrike" cap="none" dirty="0">
                <a:solidFill>
                  <a:srgbClr val="FF0000"/>
                </a:solidFill>
                <a:latin typeface="Candara"/>
                <a:ea typeface="Candara"/>
                <a:cs typeface="Candara"/>
                <a:sym typeface="Candara"/>
              </a:rPr>
              <a:t>84</a:t>
            </a:r>
            <a:endParaRPr sz="1326" b="1" i="0" u="none" strike="noStrike" cap="none" dirty="0">
              <a:solidFill>
                <a:srgbClr val="FF0000"/>
              </a:solidFill>
              <a:latin typeface="Candara"/>
              <a:ea typeface="Candara"/>
              <a:cs typeface="Candara"/>
              <a:sym typeface="Candara"/>
            </a:endParaRPr>
          </a:p>
        </p:txBody>
      </p:sp>
      <p:sp>
        <p:nvSpPr>
          <p:cNvPr id="3" name="Google Shape;1570;g395c10e5739_0_355">
            <a:extLst>
              <a:ext uri="{FF2B5EF4-FFF2-40B4-BE49-F238E27FC236}">
                <a16:creationId xmlns:a16="http://schemas.microsoft.com/office/drawing/2014/main" id="{6F6666C2-3314-955C-01D5-9AB11EECF32C}"/>
              </a:ext>
            </a:extLst>
          </p:cNvPr>
          <p:cNvSpPr txBox="1"/>
          <p:nvPr/>
        </p:nvSpPr>
        <p:spPr>
          <a:xfrm>
            <a:off x="7394623" y="3512828"/>
            <a:ext cx="1560132" cy="298002"/>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lvl="0" indent="0" algn="ctr" rtl="0">
              <a:spcBef>
                <a:spcPts val="0"/>
              </a:spcBef>
              <a:spcAft>
                <a:spcPts val="0"/>
              </a:spcAft>
              <a:buClr>
                <a:srgbClr val="000000"/>
              </a:buClr>
              <a:buSzPts val="1516"/>
              <a:buFont typeface="Arial"/>
              <a:buNone/>
            </a:pPr>
            <a:r>
              <a:rPr lang="en-US" sz="800" b="1" i="0" u="none" strike="noStrike" cap="none" dirty="0">
                <a:solidFill>
                  <a:srgbClr val="FF0000"/>
                </a:solidFill>
                <a:latin typeface="Candara"/>
                <a:ea typeface="Candara"/>
                <a:cs typeface="Candara"/>
                <a:sym typeface="Candara"/>
              </a:rPr>
              <a:t>12 </a:t>
            </a:r>
            <a:r>
              <a:rPr lang="en-US" sz="800" b="1" dirty="0">
                <a:solidFill>
                  <a:srgbClr val="FF0000"/>
                </a:solidFill>
                <a:latin typeface="Candara"/>
                <a:ea typeface="Candara"/>
                <a:cs typeface="Candara"/>
                <a:sym typeface="Candara"/>
              </a:rPr>
              <a:t>resueltos +209 </a:t>
            </a:r>
            <a:r>
              <a:rPr lang="en-US" sz="800" b="1" dirty="0" err="1">
                <a:solidFill>
                  <a:srgbClr val="FF0000"/>
                </a:solidFill>
                <a:latin typeface="Candara"/>
                <a:ea typeface="Candara"/>
                <a:cs typeface="Candara"/>
                <a:sym typeface="Candara"/>
              </a:rPr>
              <a:t>en</a:t>
            </a:r>
            <a:r>
              <a:rPr lang="en-US" sz="800" b="1" dirty="0">
                <a:solidFill>
                  <a:srgbClr val="FF0000"/>
                </a:solidFill>
                <a:latin typeface="Candara"/>
                <a:ea typeface="Candara"/>
                <a:cs typeface="Candara"/>
                <a:sym typeface="Candara"/>
              </a:rPr>
              <a:t> </a:t>
            </a:r>
            <a:r>
              <a:rPr lang="en-US" sz="800" b="1" dirty="0" err="1">
                <a:solidFill>
                  <a:srgbClr val="FF0000"/>
                </a:solidFill>
                <a:latin typeface="Candara"/>
                <a:ea typeface="Candara"/>
                <a:cs typeface="Candara"/>
                <a:sym typeface="Candara"/>
              </a:rPr>
              <a:t>tramite</a:t>
            </a:r>
            <a:endParaRPr sz="800" b="1" i="0" u="none" strike="noStrike" cap="none" dirty="0">
              <a:solidFill>
                <a:srgbClr val="FF0000"/>
              </a:solidFill>
              <a:latin typeface="Candara"/>
              <a:ea typeface="Candara"/>
              <a:cs typeface="Candara"/>
              <a:sym typeface="Candara"/>
            </a:endParaRPr>
          </a:p>
        </p:txBody>
      </p:sp>
      <p:sp>
        <p:nvSpPr>
          <p:cNvPr id="4" name="Google Shape;1570;g395c10e5739_0_355">
            <a:extLst>
              <a:ext uri="{FF2B5EF4-FFF2-40B4-BE49-F238E27FC236}">
                <a16:creationId xmlns:a16="http://schemas.microsoft.com/office/drawing/2014/main" id="{7B08DDC0-DF91-3B53-FE53-1343A62C31E0}"/>
              </a:ext>
            </a:extLst>
          </p:cNvPr>
          <p:cNvSpPr txBox="1"/>
          <p:nvPr/>
        </p:nvSpPr>
        <p:spPr>
          <a:xfrm>
            <a:off x="7392929" y="4160491"/>
            <a:ext cx="1560132" cy="298002"/>
          </a:xfrm>
          <a:prstGeom prst="rect">
            <a:avLst/>
          </a:prstGeom>
          <a:solidFill>
            <a:srgbClr val="EFEFEF"/>
          </a:solidFill>
          <a:ln>
            <a:noFill/>
          </a:ln>
          <a:effectLst>
            <a:outerShdw blurRad="54132" dist="18044" dir="5400000" algn="bl" rotWithShape="0">
              <a:srgbClr val="000000">
                <a:alpha val="50000"/>
              </a:srgbClr>
            </a:outerShdw>
          </a:effectLst>
        </p:spPr>
        <p:txBody>
          <a:bodyPr spcFirstLastPara="1" wrap="square" lIns="86600" tIns="86600" rIns="86600" bIns="86600" anchor="t" anchorCtr="0">
            <a:spAutoFit/>
          </a:bodyPr>
          <a:lstStyle/>
          <a:p>
            <a:pPr marL="0" lvl="0" indent="0" algn="ctr" rtl="0">
              <a:spcBef>
                <a:spcPts val="0"/>
              </a:spcBef>
              <a:spcAft>
                <a:spcPts val="0"/>
              </a:spcAft>
              <a:buClr>
                <a:srgbClr val="000000"/>
              </a:buClr>
              <a:buSzPts val="1516"/>
              <a:buFont typeface="Arial"/>
              <a:buNone/>
            </a:pPr>
            <a:r>
              <a:rPr lang="en-US" sz="800" b="1" i="0" u="none" strike="noStrike" cap="none" dirty="0">
                <a:solidFill>
                  <a:srgbClr val="FF0000"/>
                </a:solidFill>
                <a:latin typeface="Candara"/>
                <a:ea typeface="Candara"/>
                <a:cs typeface="Candara"/>
                <a:sym typeface="Candara"/>
              </a:rPr>
              <a:t>35 </a:t>
            </a:r>
            <a:r>
              <a:rPr lang="en-US" sz="800" b="1" dirty="0">
                <a:solidFill>
                  <a:srgbClr val="FF0000"/>
                </a:solidFill>
                <a:latin typeface="Candara"/>
                <a:ea typeface="Candara"/>
                <a:cs typeface="Candara"/>
                <a:sym typeface="Candara"/>
              </a:rPr>
              <a:t>resueltos +2689 </a:t>
            </a:r>
            <a:r>
              <a:rPr lang="en-US" sz="800" b="1" dirty="0" err="1">
                <a:solidFill>
                  <a:srgbClr val="FF0000"/>
                </a:solidFill>
                <a:latin typeface="Candara"/>
                <a:ea typeface="Candara"/>
                <a:cs typeface="Candara"/>
                <a:sym typeface="Candara"/>
              </a:rPr>
              <a:t>en</a:t>
            </a:r>
            <a:r>
              <a:rPr lang="en-US" sz="800" b="1" dirty="0">
                <a:solidFill>
                  <a:srgbClr val="FF0000"/>
                </a:solidFill>
                <a:latin typeface="Candara"/>
                <a:ea typeface="Candara"/>
                <a:cs typeface="Candara"/>
                <a:sym typeface="Candara"/>
              </a:rPr>
              <a:t> </a:t>
            </a:r>
            <a:r>
              <a:rPr lang="en-US" sz="800" b="1" dirty="0" err="1">
                <a:solidFill>
                  <a:srgbClr val="FF0000"/>
                </a:solidFill>
                <a:latin typeface="Candara"/>
                <a:ea typeface="Candara"/>
                <a:cs typeface="Candara"/>
                <a:sym typeface="Candara"/>
              </a:rPr>
              <a:t>tramite</a:t>
            </a:r>
            <a:endParaRPr sz="800" b="1" i="0" u="none" strike="noStrike" cap="none" dirty="0">
              <a:solidFill>
                <a:srgbClr val="FF0000"/>
              </a:solidFill>
              <a:latin typeface="Candara"/>
              <a:ea typeface="Candara"/>
              <a:cs typeface="Candara"/>
              <a:sym typeface="Candar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633"/>
        <p:cNvGrpSpPr/>
        <p:nvPr/>
      </p:nvGrpSpPr>
      <p:grpSpPr>
        <a:xfrm>
          <a:off x="0" y="0"/>
          <a:ext cx="0" cy="0"/>
          <a:chOff x="0" y="0"/>
          <a:chExt cx="0" cy="0"/>
        </a:xfrm>
      </p:grpSpPr>
      <p:pic>
        <p:nvPicPr>
          <p:cNvPr id="1634" name="Google Shape;1634;g3ca6554b689_0_822" title="fondo.png"/>
          <p:cNvPicPr preferRelativeResize="0"/>
          <p:nvPr/>
        </p:nvPicPr>
        <p:blipFill rotWithShape="1">
          <a:blip r:embed="rId3">
            <a:alphaModFix amt="23000"/>
          </a:blip>
          <a:srcRect l="11730" t="46047" r="-11730" b="-23410"/>
          <a:stretch/>
        </p:blipFill>
        <p:spPr>
          <a:xfrm>
            <a:off x="0" y="71850"/>
            <a:ext cx="12192000" cy="6286463"/>
          </a:xfrm>
          <a:prstGeom prst="rect">
            <a:avLst/>
          </a:prstGeom>
          <a:noFill/>
          <a:ln>
            <a:noFill/>
          </a:ln>
        </p:spPr>
      </p:pic>
      <p:sp>
        <p:nvSpPr>
          <p:cNvPr id="1635" name="Google Shape;1635;g3ca6554b689_0_822"/>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1636" name="Google Shape;1636;g3ca6554b689_0_822"/>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1637" name="Google Shape;1637;g3ca6554b689_0_822"/>
          <p:cNvPicPr preferRelativeResize="0"/>
          <p:nvPr/>
        </p:nvPicPr>
        <p:blipFill rotWithShape="1">
          <a:blip r:embed="rId5">
            <a:alphaModFix/>
          </a:blip>
          <a:srcRect b="10762"/>
          <a:stretch/>
        </p:blipFill>
        <p:spPr>
          <a:xfrm>
            <a:off x="8383449" y="3253500"/>
            <a:ext cx="3788448" cy="3604500"/>
          </a:xfrm>
          <a:prstGeom prst="rect">
            <a:avLst/>
          </a:prstGeom>
          <a:noFill/>
          <a:ln>
            <a:noFill/>
          </a:ln>
        </p:spPr>
      </p:pic>
      <p:sp>
        <p:nvSpPr>
          <p:cNvPr id="1638" name="Google Shape;1638;g3ca6554b689_0_822"/>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1639" name="Google Shape;1639;g3ca6554b689_0_822"/>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1640" name="Google Shape;1640;g3ca6554b689_0_822"/>
          <p:cNvGrpSpPr/>
          <p:nvPr/>
        </p:nvGrpSpPr>
        <p:grpSpPr>
          <a:xfrm>
            <a:off x="4571673" y="4591695"/>
            <a:ext cx="3250776" cy="837293"/>
            <a:chOff x="9243152" y="5918017"/>
            <a:chExt cx="2666100" cy="686700"/>
          </a:xfrm>
        </p:grpSpPr>
        <p:sp>
          <p:nvSpPr>
            <p:cNvPr id="1641" name="Google Shape;1641;g3ca6554b689_0_822"/>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42" name="Google Shape;1642;g3ca6554b689_0_822"/>
            <p:cNvPicPr preferRelativeResize="0"/>
            <p:nvPr/>
          </p:nvPicPr>
          <p:blipFill rotWithShape="1">
            <a:blip r:embed="rId6">
              <a:alphaModFix/>
            </a:blip>
            <a:srcRect/>
            <a:stretch/>
          </p:blipFill>
          <p:spPr>
            <a:xfrm>
              <a:off x="9481964" y="5998629"/>
              <a:ext cx="2096765" cy="484852"/>
            </a:xfrm>
            <a:prstGeom prst="rect">
              <a:avLst/>
            </a:prstGeom>
            <a:noFill/>
            <a:ln>
              <a:noFill/>
            </a:ln>
          </p:spPr>
        </p:pic>
      </p:grpSp>
      <p:sp>
        <p:nvSpPr>
          <p:cNvPr id="1643" name="Google Shape;1643;g3ca6554b689_0_822"/>
          <p:cNvSpPr txBox="1"/>
          <p:nvPr/>
        </p:nvSpPr>
        <p:spPr>
          <a:xfrm>
            <a:off x="4242750" y="3290788"/>
            <a:ext cx="3706500" cy="908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a:solidFill>
                  <a:schemeClr val="lt1"/>
                </a:solidFill>
                <a:latin typeface="Raleway"/>
                <a:ea typeface="Raleway"/>
                <a:cs typeface="Raleway"/>
                <a:sym typeface="Raleway"/>
              </a:rPr>
              <a:t>Agua</a:t>
            </a:r>
            <a:endParaRPr sz="1300" b="0" i="0" u="none" strike="noStrike" cap="none">
              <a:solidFill>
                <a:srgbClr val="000000"/>
              </a:solidFill>
              <a:latin typeface="Arial"/>
              <a:ea typeface="Arial"/>
              <a:cs typeface="Arial"/>
              <a:sym typeface="Arial"/>
            </a:endParaRPr>
          </a:p>
        </p:txBody>
      </p:sp>
      <p:grpSp>
        <p:nvGrpSpPr>
          <p:cNvPr id="1644" name="Google Shape;1644;g3ca6554b689_0_822"/>
          <p:cNvGrpSpPr/>
          <p:nvPr/>
        </p:nvGrpSpPr>
        <p:grpSpPr>
          <a:xfrm>
            <a:off x="5547765" y="2456005"/>
            <a:ext cx="968058" cy="990185"/>
            <a:chOff x="10747192" y="578957"/>
            <a:chExt cx="682500" cy="698100"/>
          </a:xfrm>
        </p:grpSpPr>
        <p:sp>
          <p:nvSpPr>
            <p:cNvPr id="1645" name="Google Shape;1645;g3ca6554b689_0_822"/>
            <p:cNvSpPr/>
            <p:nvPr/>
          </p:nvSpPr>
          <p:spPr>
            <a:xfrm>
              <a:off x="10747192" y="578957"/>
              <a:ext cx="682500" cy="698100"/>
            </a:xfrm>
            <a:prstGeom prst="ellipse">
              <a:avLst/>
            </a:prstGeom>
            <a:solidFill>
              <a:srgbClr val="4696E6"/>
            </a:solidFill>
            <a:ln w="77275" cap="flat" cmpd="sng">
              <a:solidFill>
                <a:srgbClr val="FFFFFF"/>
              </a:solidFill>
              <a:prstDash val="solid"/>
              <a:round/>
              <a:headEnd type="none" w="sm" len="sm"/>
              <a:tailEnd type="none" w="sm" len="sm"/>
            </a:ln>
          </p:spPr>
          <p:txBody>
            <a:bodyPr spcFirstLastPara="1" wrap="square" lIns="139050" tIns="139050" rIns="139050" bIns="139050" anchor="ctr" anchorCtr="0">
              <a:noAutofit/>
            </a:bodyPr>
            <a:lstStyle/>
            <a:p>
              <a:pPr marL="0" marR="0" lvl="0" indent="0" algn="ctr" rtl="0">
                <a:lnSpc>
                  <a:spcPct val="100000"/>
                </a:lnSpc>
                <a:spcBef>
                  <a:spcPts val="0"/>
                </a:spcBef>
                <a:spcAft>
                  <a:spcPts val="0"/>
                </a:spcAft>
                <a:buClr>
                  <a:srgbClr val="000000"/>
                </a:buClr>
                <a:buSzPts val="2282"/>
                <a:buFont typeface="Arial"/>
                <a:buNone/>
              </a:pPr>
              <a:endParaRPr sz="2281" b="0" i="0" u="none" strike="noStrike" cap="none">
                <a:solidFill>
                  <a:srgbClr val="000000"/>
                </a:solidFill>
                <a:latin typeface="Montserrat Medium"/>
                <a:ea typeface="Montserrat Medium"/>
                <a:cs typeface="Montserrat Medium"/>
                <a:sym typeface="Montserrat Medium"/>
              </a:endParaRPr>
            </a:p>
          </p:txBody>
        </p:sp>
        <p:pic>
          <p:nvPicPr>
            <p:cNvPr id="1646" name="Google Shape;1646;g3ca6554b689_0_822"/>
            <p:cNvPicPr preferRelativeResize="0"/>
            <p:nvPr/>
          </p:nvPicPr>
          <p:blipFill rotWithShape="1">
            <a:blip r:embed="rId7">
              <a:alphaModFix/>
            </a:blip>
            <a:srcRect/>
            <a:stretch/>
          </p:blipFill>
          <p:spPr>
            <a:xfrm>
              <a:off x="10781089" y="591844"/>
              <a:ext cx="614700" cy="614700"/>
            </a:xfrm>
            <a:prstGeom prst="rect">
              <a:avLst/>
            </a:prstGeom>
            <a:noFill/>
            <a:ln>
              <a:noFill/>
            </a:ln>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Shape 1650"/>
        <p:cNvGrpSpPr/>
        <p:nvPr/>
      </p:nvGrpSpPr>
      <p:grpSpPr>
        <a:xfrm>
          <a:off x="0" y="0"/>
          <a:ext cx="0" cy="0"/>
          <a:chOff x="0" y="0"/>
          <a:chExt cx="0" cy="0"/>
        </a:xfrm>
      </p:grpSpPr>
      <p:sp>
        <p:nvSpPr>
          <p:cNvPr id="1651" name="Google Shape;1651;g3ca6554b689_0_769"/>
          <p:cNvSpPr txBox="1"/>
          <p:nvPr/>
        </p:nvSpPr>
        <p:spPr>
          <a:xfrm>
            <a:off x="787325" y="316000"/>
            <a:ext cx="79812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1652" name="Google Shape;1652;g3ca6554b689_0_769"/>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653" name="Google Shape;1653;g3ca6554b689_0_769"/>
          <p:cNvSpPr txBox="1"/>
          <p:nvPr/>
        </p:nvSpPr>
        <p:spPr>
          <a:xfrm>
            <a:off x="3982751" y="1360025"/>
            <a:ext cx="7798500" cy="605700"/>
          </a:xfrm>
          <a:prstGeom prst="rect">
            <a:avLst/>
          </a:prstGeom>
          <a:noFill/>
          <a:ln>
            <a:noFill/>
          </a:ln>
        </p:spPr>
        <p:txBody>
          <a:bodyPr spcFirstLastPara="1" wrap="square" lIns="0" tIns="0" rIns="0" bIns="0" anchor="ctr" anchorCtr="0">
            <a:normAutofit/>
          </a:bodyPr>
          <a:lstStyle/>
          <a:p>
            <a:pPr marL="0" lvl="0" indent="0" algn="l" rtl="0">
              <a:spcBef>
                <a:spcPts val="400"/>
              </a:spcBef>
              <a:spcAft>
                <a:spcPts val="0"/>
              </a:spcAft>
              <a:buClr>
                <a:srgbClr val="000000"/>
              </a:buClr>
              <a:buSzPct val="107142"/>
              <a:buFont typeface="Arial"/>
              <a:buNone/>
            </a:pPr>
            <a:endParaRPr b="1">
              <a:solidFill>
                <a:schemeClr val="dk1"/>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ct val="100000"/>
              <a:buFont typeface="Arial"/>
              <a:buNone/>
            </a:pPr>
            <a:endParaRPr sz="1800" b="1" i="0" u="none" strike="noStrike" cap="none">
              <a:solidFill>
                <a:srgbClr val="3B4E1F"/>
              </a:solidFill>
              <a:latin typeface="Candara"/>
              <a:ea typeface="Candara"/>
              <a:cs typeface="Candara"/>
              <a:sym typeface="Candara"/>
            </a:endParaRPr>
          </a:p>
          <a:p>
            <a:pPr marL="0" marR="0" lvl="0" indent="0" algn="l" rtl="0">
              <a:lnSpc>
                <a:spcPct val="100000"/>
              </a:lnSpc>
              <a:spcBef>
                <a:spcPts val="400"/>
              </a:spcBef>
              <a:spcAft>
                <a:spcPts val="0"/>
              </a:spcAft>
              <a:buClr>
                <a:srgbClr val="000000"/>
              </a:buClr>
              <a:buSzPct val="107142"/>
              <a:buFont typeface="Arial"/>
              <a:buNone/>
            </a:pPr>
            <a:endParaRPr sz="1400" b="1" i="0" u="none" strike="noStrike" cap="none">
              <a:solidFill>
                <a:schemeClr val="dk1"/>
              </a:solidFill>
              <a:latin typeface="Candara"/>
              <a:ea typeface="Candara"/>
              <a:cs typeface="Candara"/>
              <a:sym typeface="Candara"/>
            </a:endParaRPr>
          </a:p>
        </p:txBody>
      </p:sp>
      <p:sp>
        <p:nvSpPr>
          <p:cNvPr id="1654" name="Google Shape;1654;g3ca6554b689_0_769"/>
          <p:cNvSpPr txBox="1"/>
          <p:nvPr/>
        </p:nvSpPr>
        <p:spPr>
          <a:xfrm>
            <a:off x="351431" y="2505827"/>
            <a:ext cx="3298500" cy="360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655" name="Google Shape;1655;g3ca6554b689_0_769"/>
          <p:cNvSpPr txBox="1"/>
          <p:nvPr/>
        </p:nvSpPr>
        <p:spPr>
          <a:xfrm>
            <a:off x="3872150" y="1485263"/>
            <a:ext cx="81450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800"/>
              <a:buFont typeface="Arial"/>
              <a:buNone/>
            </a:pPr>
            <a:r>
              <a:rPr lang="en-US" b="1">
                <a:solidFill>
                  <a:srgbClr val="3B4E1F"/>
                </a:solidFill>
                <a:latin typeface="Candara"/>
                <a:ea typeface="Candara"/>
                <a:cs typeface="Candara"/>
                <a:sym typeface="Candara"/>
              </a:rPr>
              <a:t>Reducir en un 60 % la carga contaminante vertida a los ríos Torca, Salitre Fucha y Tunjuelo</a:t>
            </a:r>
            <a:endParaRPr b="1" i="0" u="none" strike="noStrike" cap="none">
              <a:solidFill>
                <a:srgbClr val="3B4E1F"/>
              </a:solidFill>
              <a:latin typeface="Candara"/>
              <a:ea typeface="Candara"/>
              <a:cs typeface="Candara"/>
              <a:sym typeface="Candara"/>
            </a:endParaRPr>
          </a:p>
        </p:txBody>
      </p:sp>
      <p:sp>
        <p:nvSpPr>
          <p:cNvPr id="1656" name="Google Shape;1656;g3ca6554b689_0_769"/>
          <p:cNvSpPr txBox="1"/>
          <p:nvPr/>
        </p:nvSpPr>
        <p:spPr>
          <a:xfrm>
            <a:off x="3872144" y="247981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657" name="Google Shape;1657;g3ca6554b689_0_769"/>
          <p:cNvSpPr txBox="1"/>
          <p:nvPr/>
        </p:nvSpPr>
        <p:spPr>
          <a:xfrm>
            <a:off x="5764294" y="247981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658" name="Google Shape;1658;g3ca6554b689_0_769"/>
          <p:cNvSpPr txBox="1"/>
          <p:nvPr/>
        </p:nvSpPr>
        <p:spPr>
          <a:xfrm>
            <a:off x="7680226" y="247981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659" name="Google Shape;1659;g3ca6554b689_0_769"/>
          <p:cNvSpPr txBox="1"/>
          <p:nvPr/>
        </p:nvSpPr>
        <p:spPr>
          <a:xfrm>
            <a:off x="8657976" y="247981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660" name="Google Shape;1660;g3ca6554b689_0_769"/>
          <p:cNvSpPr txBox="1"/>
          <p:nvPr/>
        </p:nvSpPr>
        <p:spPr>
          <a:xfrm>
            <a:off x="9635726" y="2479814"/>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661" name="Google Shape;1661;g3ca6554b689_0_769"/>
          <p:cNvSpPr txBox="1"/>
          <p:nvPr/>
        </p:nvSpPr>
        <p:spPr>
          <a:xfrm>
            <a:off x="3872144" y="31829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270</a:t>
            </a:r>
            <a:endParaRPr sz="1400" b="0" i="0" u="none" strike="noStrike" cap="none">
              <a:solidFill>
                <a:srgbClr val="000000"/>
              </a:solidFill>
              <a:latin typeface="Candara"/>
              <a:ea typeface="Candara"/>
              <a:cs typeface="Candara"/>
              <a:sym typeface="Candara"/>
            </a:endParaRPr>
          </a:p>
        </p:txBody>
      </p:sp>
      <p:sp>
        <p:nvSpPr>
          <p:cNvPr id="1662" name="Google Shape;1662;g3ca6554b689_0_769"/>
          <p:cNvSpPr txBox="1"/>
          <p:nvPr/>
        </p:nvSpPr>
        <p:spPr>
          <a:xfrm>
            <a:off x="5764294" y="31829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270</a:t>
            </a:r>
            <a:endParaRPr sz="1400" b="0" i="0" u="none" strike="noStrike" cap="none">
              <a:solidFill>
                <a:srgbClr val="000000"/>
              </a:solidFill>
              <a:latin typeface="Candara"/>
              <a:ea typeface="Candara"/>
              <a:cs typeface="Candara"/>
              <a:sym typeface="Candara"/>
            </a:endParaRPr>
          </a:p>
        </p:txBody>
      </p:sp>
      <p:sp>
        <p:nvSpPr>
          <p:cNvPr id="1663" name="Google Shape;1663;g3ca6554b689_0_769"/>
          <p:cNvSpPr txBox="1"/>
          <p:nvPr/>
        </p:nvSpPr>
        <p:spPr>
          <a:xfrm>
            <a:off x="7680226" y="31829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210</a:t>
            </a:r>
            <a:endParaRPr sz="1400" b="0" i="0" u="none" strike="noStrike" cap="none">
              <a:solidFill>
                <a:srgbClr val="000000"/>
              </a:solidFill>
              <a:latin typeface="Candara"/>
              <a:ea typeface="Candara"/>
              <a:cs typeface="Candara"/>
              <a:sym typeface="Candara"/>
            </a:endParaRPr>
          </a:p>
        </p:txBody>
      </p:sp>
      <p:sp>
        <p:nvSpPr>
          <p:cNvPr id="1664" name="Google Shape;1664;g3ca6554b689_0_769"/>
          <p:cNvSpPr txBox="1"/>
          <p:nvPr/>
        </p:nvSpPr>
        <p:spPr>
          <a:xfrm>
            <a:off x="8657976" y="31829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108</a:t>
            </a:r>
            <a:endParaRPr sz="1400" b="0" i="0" u="none" strike="noStrike" cap="none">
              <a:solidFill>
                <a:srgbClr val="000000"/>
              </a:solidFill>
              <a:latin typeface="Candara"/>
              <a:ea typeface="Candara"/>
              <a:cs typeface="Candara"/>
              <a:sym typeface="Candara"/>
            </a:endParaRPr>
          </a:p>
        </p:txBody>
      </p:sp>
      <p:sp>
        <p:nvSpPr>
          <p:cNvPr id="1665" name="Google Shape;1665;g3ca6554b689_0_769"/>
          <p:cNvSpPr txBox="1"/>
          <p:nvPr/>
        </p:nvSpPr>
        <p:spPr>
          <a:xfrm>
            <a:off x="9635726" y="318292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108</a:t>
            </a:r>
            <a:endParaRPr sz="1400" b="0" i="0" u="none" strike="noStrike" cap="none">
              <a:solidFill>
                <a:srgbClr val="000000"/>
              </a:solidFill>
              <a:latin typeface="Candara"/>
              <a:ea typeface="Candara"/>
              <a:cs typeface="Candara"/>
              <a:sym typeface="Candara"/>
            </a:endParaRPr>
          </a:p>
        </p:txBody>
      </p:sp>
      <p:sp>
        <p:nvSpPr>
          <p:cNvPr id="1666" name="Google Shape;1666;g3ca6554b689_0_769"/>
          <p:cNvSpPr txBox="1"/>
          <p:nvPr/>
        </p:nvSpPr>
        <p:spPr>
          <a:xfrm>
            <a:off x="221401" y="3029026"/>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carga contaminante  vertida a los ríos Torca, Salitre Fucha y Tunjuelo </a:t>
            </a:r>
            <a:r>
              <a:rPr lang="en-US" sz="12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reducidas</a:t>
            </a:r>
            <a:endParaRPr sz="1200" b="0" i="0" u="none" strike="noStrike" cap="none">
              <a:solidFill>
                <a:srgbClr val="3B4E1F"/>
              </a:solidFill>
              <a:latin typeface="Candara"/>
              <a:ea typeface="Candara"/>
              <a:cs typeface="Candara"/>
              <a:sym typeface="Candara"/>
            </a:endParaRPr>
          </a:p>
        </p:txBody>
      </p:sp>
      <p:sp>
        <p:nvSpPr>
          <p:cNvPr id="1667" name="Google Shape;1667;g3ca6554b689_0_769"/>
          <p:cNvSpPr txBox="1"/>
          <p:nvPr/>
        </p:nvSpPr>
        <p:spPr>
          <a:xfrm>
            <a:off x="4828269" y="247981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668" name="Google Shape;1668;g3ca6554b689_0_769"/>
          <p:cNvSpPr txBox="1"/>
          <p:nvPr/>
        </p:nvSpPr>
        <p:spPr>
          <a:xfrm>
            <a:off x="4828269" y="318292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270</a:t>
            </a:r>
            <a:endParaRPr sz="1400" b="1" i="0" u="none" strike="noStrike" cap="none">
              <a:solidFill>
                <a:srgbClr val="000000"/>
              </a:solidFill>
              <a:latin typeface="Candara"/>
              <a:ea typeface="Candara"/>
              <a:cs typeface="Candara"/>
              <a:sym typeface="Candara"/>
            </a:endParaRPr>
          </a:p>
        </p:txBody>
      </p:sp>
      <p:sp>
        <p:nvSpPr>
          <p:cNvPr id="1669" name="Google Shape;1669;g3ca6554b689_0_769"/>
          <p:cNvSpPr txBox="1"/>
          <p:nvPr/>
        </p:nvSpPr>
        <p:spPr>
          <a:xfrm>
            <a:off x="6733269" y="247981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670" name="Google Shape;1670;g3ca6554b689_0_769"/>
          <p:cNvSpPr txBox="1"/>
          <p:nvPr/>
        </p:nvSpPr>
        <p:spPr>
          <a:xfrm>
            <a:off x="6733269" y="3059926"/>
            <a:ext cx="876600" cy="677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Sin reporte</a:t>
            </a:r>
            <a:endParaRPr sz="1400" b="1" i="0" u="none" strike="noStrike" cap="none">
              <a:solidFill>
                <a:srgbClr val="000000"/>
              </a:solidFill>
              <a:latin typeface="Candara"/>
              <a:ea typeface="Candara"/>
              <a:cs typeface="Candara"/>
              <a:sym typeface="Candara"/>
            </a:endParaRPr>
          </a:p>
        </p:txBody>
      </p:sp>
      <p:sp>
        <p:nvSpPr>
          <p:cNvPr id="1671" name="Google Shape;1671;g3ca6554b689_0_769"/>
          <p:cNvSpPr txBox="1"/>
          <p:nvPr/>
        </p:nvSpPr>
        <p:spPr>
          <a:xfrm>
            <a:off x="11029869" y="2479812"/>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672" name="Google Shape;1672;g3ca6554b689_0_769"/>
          <p:cNvSpPr txBox="1"/>
          <p:nvPr/>
        </p:nvSpPr>
        <p:spPr>
          <a:xfrm>
            <a:off x="11029869" y="318292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grpSp>
        <p:nvGrpSpPr>
          <p:cNvPr id="1673" name="Google Shape;1673;g3ca6554b689_0_769"/>
          <p:cNvGrpSpPr/>
          <p:nvPr/>
        </p:nvGrpSpPr>
        <p:grpSpPr>
          <a:xfrm>
            <a:off x="9390600" y="329548"/>
            <a:ext cx="2449500" cy="660536"/>
            <a:chOff x="9390600" y="329548"/>
            <a:chExt cx="2449500" cy="660536"/>
          </a:xfrm>
        </p:grpSpPr>
        <p:sp>
          <p:nvSpPr>
            <p:cNvPr id="1674" name="Google Shape;1674;g3ca6554b689_0_769"/>
            <p:cNvSpPr/>
            <p:nvPr/>
          </p:nvSpPr>
          <p:spPr>
            <a:xfrm rot="5400000">
              <a:off x="10403400" y="-6062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675" name="Google Shape;1675;g3ca6554b689_0_769"/>
            <p:cNvSpPr txBox="1"/>
            <p:nvPr/>
          </p:nvSpPr>
          <p:spPr>
            <a:xfrm>
              <a:off x="9920171" y="339100"/>
              <a:ext cx="14814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Agua</a:t>
              </a:r>
              <a:endParaRPr sz="2000" b="1" i="0" u="none" strike="noStrike" cap="none">
                <a:solidFill>
                  <a:schemeClr val="dk1"/>
                </a:solidFill>
                <a:latin typeface="Raleway"/>
                <a:ea typeface="Raleway"/>
                <a:cs typeface="Raleway"/>
                <a:sym typeface="Raleway"/>
              </a:endParaRPr>
            </a:p>
          </p:txBody>
        </p:sp>
        <p:grpSp>
          <p:nvGrpSpPr>
            <p:cNvPr id="1676" name="Google Shape;1676;g3ca6554b689_0_769"/>
            <p:cNvGrpSpPr/>
            <p:nvPr/>
          </p:nvGrpSpPr>
          <p:grpSpPr>
            <a:xfrm>
              <a:off x="10756129" y="329548"/>
              <a:ext cx="636431" cy="660536"/>
              <a:chOff x="13208238" y="-25020"/>
              <a:chExt cx="682500" cy="708350"/>
            </a:xfrm>
          </p:grpSpPr>
          <p:sp>
            <p:nvSpPr>
              <p:cNvPr id="1677" name="Google Shape;1677;g3ca6554b689_0_769"/>
              <p:cNvSpPr/>
              <p:nvPr/>
            </p:nvSpPr>
            <p:spPr>
              <a:xfrm>
                <a:off x="13208238" y="-14770"/>
                <a:ext cx="682500" cy="698100"/>
              </a:xfrm>
              <a:prstGeom prst="ellipse">
                <a:avLst/>
              </a:prstGeom>
              <a:solidFill>
                <a:srgbClr val="4696E6"/>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678" name="Google Shape;1678;g3ca6554b689_0_769"/>
              <p:cNvPicPr preferRelativeResize="0"/>
              <p:nvPr/>
            </p:nvPicPr>
            <p:blipFill rotWithShape="1">
              <a:blip r:embed="rId3">
                <a:alphaModFix/>
              </a:blip>
              <a:srcRect/>
              <a:stretch/>
            </p:blipFill>
            <p:spPr>
              <a:xfrm>
                <a:off x="13242134" y="-25020"/>
                <a:ext cx="614700" cy="614700"/>
              </a:xfrm>
              <a:prstGeom prst="rect">
                <a:avLst/>
              </a:prstGeom>
              <a:noFill/>
              <a:ln>
                <a:noFill/>
              </a:ln>
            </p:spPr>
          </p:pic>
        </p:grpSp>
      </p:grpSp>
      <p:sp>
        <p:nvSpPr>
          <p:cNvPr id="1679" name="Google Shape;1679;g3ca6554b689_0_769"/>
          <p:cNvSpPr txBox="1"/>
          <p:nvPr/>
        </p:nvSpPr>
        <p:spPr>
          <a:xfrm>
            <a:off x="283200" y="1422075"/>
            <a:ext cx="3423600" cy="5265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1680" name="Google Shape;1680;g3ca6554b689_0_769"/>
          <p:cNvSpPr/>
          <p:nvPr/>
        </p:nvSpPr>
        <p:spPr>
          <a:xfrm>
            <a:off x="253500" y="5759550"/>
            <a:ext cx="11685000" cy="5265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500"/>
              <a:buFont typeface="Arial"/>
              <a:buNone/>
            </a:pPr>
            <a:r>
              <a:rPr lang="en-US" sz="1300" b="1">
                <a:solidFill>
                  <a:srgbClr val="783F04"/>
                </a:solidFill>
                <a:latin typeface="Candara"/>
                <a:ea typeface="Candara"/>
                <a:cs typeface="Candara"/>
                <a:sym typeface="Candara"/>
              </a:rPr>
              <a:t>Descripción de la revisión: </a:t>
            </a:r>
            <a:r>
              <a:rPr lang="en-US" sz="1300">
                <a:solidFill>
                  <a:srgbClr val="783F04"/>
                </a:solidFill>
                <a:latin typeface="Candara"/>
                <a:ea typeface="Candara"/>
                <a:cs typeface="Candara"/>
                <a:sym typeface="Candara"/>
              </a:rPr>
              <a:t>En análisis y verificación el cumplimiento de la meta</a:t>
            </a:r>
            <a:endParaRPr sz="1300">
              <a:solidFill>
                <a:srgbClr val="783F04"/>
              </a:solidFill>
              <a:latin typeface="Candara"/>
              <a:ea typeface="Candara"/>
              <a:cs typeface="Candara"/>
              <a:sym typeface="Candara"/>
            </a:endParaRPr>
          </a:p>
        </p:txBody>
      </p:sp>
      <p:sp>
        <p:nvSpPr>
          <p:cNvPr id="1681" name="Google Shape;1681;g3ca6554b689_0_769"/>
          <p:cNvSpPr/>
          <p:nvPr/>
        </p:nvSpPr>
        <p:spPr>
          <a:xfrm rot="5400000">
            <a:off x="6287925" y="-961712"/>
            <a:ext cx="390900" cy="4146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a:solidFill>
                  <a:srgbClr val="FFFFFF"/>
                </a:solidFill>
              </a:rPr>
              <a:t>S</a:t>
            </a:r>
            <a:endParaRPr sz="1900" b="0" i="0" u="none" strike="noStrike" cap="none">
              <a:solidFill>
                <a:srgbClr val="FFFFFF"/>
              </a:solidFill>
              <a:latin typeface="Arial"/>
              <a:ea typeface="Arial"/>
              <a:cs typeface="Arial"/>
              <a:sym typeface="Arial"/>
            </a:endParaRPr>
          </a:p>
        </p:txBody>
      </p:sp>
      <p:sp>
        <p:nvSpPr>
          <p:cNvPr id="1682" name="Google Shape;1682;g3ca6554b689_0_769"/>
          <p:cNvSpPr txBox="1"/>
          <p:nvPr/>
        </p:nvSpPr>
        <p:spPr>
          <a:xfrm>
            <a:off x="221401" y="3905702"/>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monitoreos de calidad y cantidad del agua realizado</a:t>
            </a:r>
            <a:r>
              <a:rPr lang="en-US" sz="900">
                <a:solidFill>
                  <a:schemeClr val="dk1"/>
                </a:solidFill>
                <a:latin typeface="Candara"/>
                <a:ea typeface="Candara"/>
                <a:cs typeface="Candara"/>
                <a:sym typeface="Candara"/>
              </a:rPr>
              <a:t>s*</a:t>
            </a:r>
            <a:endParaRPr sz="1200" b="0" i="0" u="none" strike="noStrike" cap="none">
              <a:solidFill>
                <a:srgbClr val="3B4E1F"/>
              </a:solidFill>
              <a:latin typeface="Candara"/>
              <a:ea typeface="Candara"/>
              <a:cs typeface="Candara"/>
              <a:sym typeface="Candara"/>
            </a:endParaRPr>
          </a:p>
        </p:txBody>
      </p:sp>
      <p:sp>
        <p:nvSpPr>
          <p:cNvPr id="1683" name="Google Shape;1683;g3ca6554b689_0_769"/>
          <p:cNvSpPr txBox="1"/>
          <p:nvPr/>
        </p:nvSpPr>
        <p:spPr>
          <a:xfrm>
            <a:off x="3872144" y="396720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743</a:t>
            </a:r>
            <a:endParaRPr sz="1400" b="0" i="0" u="none" strike="noStrike" cap="none">
              <a:solidFill>
                <a:srgbClr val="000000"/>
              </a:solidFill>
              <a:latin typeface="Candara"/>
              <a:ea typeface="Candara"/>
              <a:cs typeface="Candara"/>
              <a:sym typeface="Candara"/>
            </a:endParaRPr>
          </a:p>
        </p:txBody>
      </p:sp>
      <p:sp>
        <p:nvSpPr>
          <p:cNvPr id="1684" name="Google Shape;1684;g3ca6554b689_0_769"/>
          <p:cNvSpPr txBox="1"/>
          <p:nvPr/>
        </p:nvSpPr>
        <p:spPr>
          <a:xfrm>
            <a:off x="4828269" y="396720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743</a:t>
            </a:r>
            <a:endParaRPr sz="1400" b="1" i="0" u="none" strike="noStrike" cap="none">
              <a:solidFill>
                <a:srgbClr val="000000"/>
              </a:solidFill>
              <a:latin typeface="Candara"/>
              <a:ea typeface="Candara"/>
              <a:cs typeface="Candara"/>
              <a:sym typeface="Candara"/>
            </a:endParaRPr>
          </a:p>
        </p:txBody>
      </p:sp>
      <p:sp>
        <p:nvSpPr>
          <p:cNvPr id="1685" name="Google Shape;1685;g3ca6554b689_0_769"/>
          <p:cNvSpPr txBox="1"/>
          <p:nvPr/>
        </p:nvSpPr>
        <p:spPr>
          <a:xfrm>
            <a:off x="5784394" y="396720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1.575</a:t>
            </a:r>
            <a:endParaRPr sz="1400" b="0" i="0" u="none" strike="noStrike" cap="none">
              <a:solidFill>
                <a:srgbClr val="000000"/>
              </a:solidFill>
              <a:latin typeface="Candara"/>
              <a:ea typeface="Candara"/>
              <a:cs typeface="Candara"/>
              <a:sym typeface="Candara"/>
            </a:endParaRPr>
          </a:p>
        </p:txBody>
      </p:sp>
      <p:sp>
        <p:nvSpPr>
          <p:cNvPr id="1686" name="Google Shape;1686;g3ca6554b689_0_769"/>
          <p:cNvSpPr txBox="1"/>
          <p:nvPr/>
        </p:nvSpPr>
        <p:spPr>
          <a:xfrm>
            <a:off x="6740519" y="3967202"/>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1.288</a:t>
            </a:r>
            <a:endParaRPr sz="1400" b="1" i="0" u="none" strike="noStrike" cap="none">
              <a:solidFill>
                <a:srgbClr val="000000"/>
              </a:solidFill>
              <a:latin typeface="Candara"/>
              <a:ea typeface="Candara"/>
              <a:cs typeface="Candara"/>
              <a:sym typeface="Candara"/>
            </a:endParaRPr>
          </a:p>
        </p:txBody>
      </p:sp>
      <p:sp>
        <p:nvSpPr>
          <p:cNvPr id="1687" name="Google Shape;1687;g3ca6554b689_0_769"/>
          <p:cNvSpPr txBox="1"/>
          <p:nvPr/>
        </p:nvSpPr>
        <p:spPr>
          <a:xfrm>
            <a:off x="7741744" y="396720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1.645</a:t>
            </a:r>
            <a:endParaRPr sz="1400" b="0" i="0" u="none" strike="noStrike" cap="none">
              <a:solidFill>
                <a:srgbClr val="000000"/>
              </a:solidFill>
              <a:latin typeface="Candara"/>
              <a:ea typeface="Candara"/>
              <a:cs typeface="Candara"/>
              <a:sym typeface="Candara"/>
            </a:endParaRPr>
          </a:p>
        </p:txBody>
      </p:sp>
      <p:sp>
        <p:nvSpPr>
          <p:cNvPr id="1688" name="Google Shape;1688;g3ca6554b689_0_769"/>
          <p:cNvSpPr txBox="1"/>
          <p:nvPr/>
        </p:nvSpPr>
        <p:spPr>
          <a:xfrm>
            <a:off x="8661706" y="396720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1.661</a:t>
            </a:r>
            <a:endParaRPr sz="1400" b="0" i="0" u="none" strike="noStrike" cap="none">
              <a:solidFill>
                <a:srgbClr val="000000"/>
              </a:solidFill>
              <a:latin typeface="Candara"/>
              <a:ea typeface="Candara"/>
              <a:cs typeface="Candara"/>
              <a:sym typeface="Candara"/>
            </a:endParaRPr>
          </a:p>
        </p:txBody>
      </p:sp>
      <p:sp>
        <p:nvSpPr>
          <p:cNvPr id="1689" name="Google Shape;1689;g3ca6554b689_0_769"/>
          <p:cNvSpPr txBox="1"/>
          <p:nvPr/>
        </p:nvSpPr>
        <p:spPr>
          <a:xfrm>
            <a:off x="9635725" y="396720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5.624</a:t>
            </a:r>
            <a:endParaRPr sz="1400" b="0" i="0" u="none" strike="noStrike" cap="none">
              <a:solidFill>
                <a:srgbClr val="000000"/>
              </a:solidFill>
              <a:latin typeface="Candara"/>
              <a:ea typeface="Candara"/>
              <a:cs typeface="Candara"/>
              <a:sym typeface="Candara"/>
            </a:endParaRPr>
          </a:p>
        </p:txBody>
      </p:sp>
      <p:sp>
        <p:nvSpPr>
          <p:cNvPr id="1690" name="Google Shape;1690;g3ca6554b689_0_769"/>
          <p:cNvSpPr txBox="1"/>
          <p:nvPr/>
        </p:nvSpPr>
        <p:spPr>
          <a:xfrm>
            <a:off x="11029881" y="398265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latin typeface="Candara"/>
                <a:ea typeface="Candara"/>
                <a:cs typeface="Candara"/>
                <a:sym typeface="Candara"/>
              </a:rPr>
              <a:t>2.031</a:t>
            </a:r>
            <a:endParaRPr sz="1600" b="1" i="0" u="none" strike="noStrike" cap="none">
              <a:solidFill>
                <a:srgbClr val="000000"/>
              </a:solidFill>
              <a:latin typeface="Candara"/>
              <a:ea typeface="Candara"/>
              <a:cs typeface="Candara"/>
              <a:sym typeface="Candara"/>
            </a:endParaRPr>
          </a:p>
        </p:txBody>
      </p:sp>
      <p:sp>
        <p:nvSpPr>
          <p:cNvPr id="1691" name="Google Shape;1691;g3ca6554b689_0_769"/>
          <p:cNvSpPr txBox="1"/>
          <p:nvPr/>
        </p:nvSpPr>
        <p:spPr>
          <a:xfrm>
            <a:off x="4365374" y="834700"/>
            <a:ext cx="50223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a:solidFill>
                  <a:schemeClr val="dk1"/>
                </a:solidFill>
                <a:latin typeface="Raleway"/>
                <a:ea typeface="Raleway"/>
                <a:cs typeface="Raleway"/>
                <a:sym typeface="Raleway"/>
              </a:rPr>
              <a:t>Subdirección de Recurso Hídrico</a:t>
            </a:r>
            <a:endParaRPr sz="2000" b="1" i="0" u="none" strike="noStrike" cap="none">
              <a:solidFill>
                <a:schemeClr val="dk1"/>
              </a:solidFill>
              <a:latin typeface="Raleway"/>
              <a:ea typeface="Raleway"/>
              <a:cs typeface="Raleway"/>
              <a:sym typeface="Raleway"/>
            </a:endParaRPr>
          </a:p>
        </p:txBody>
      </p:sp>
      <p:sp>
        <p:nvSpPr>
          <p:cNvPr id="1692" name="Google Shape;1692;g3ca6554b689_0_769"/>
          <p:cNvSpPr txBox="1"/>
          <p:nvPr/>
        </p:nvSpPr>
        <p:spPr>
          <a:xfrm>
            <a:off x="214074" y="4487673"/>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Seguimiento efectivo del PSMV</a:t>
            </a:r>
            <a:endParaRPr sz="1200" b="0" i="0" u="none" strike="noStrike" cap="none">
              <a:solidFill>
                <a:srgbClr val="3B4E1F"/>
              </a:solidFill>
              <a:latin typeface="Candara"/>
              <a:ea typeface="Candara"/>
              <a:cs typeface="Candara"/>
              <a:sym typeface="Candara"/>
            </a:endParaRPr>
          </a:p>
        </p:txBody>
      </p:sp>
      <p:sp>
        <p:nvSpPr>
          <p:cNvPr id="1693" name="Google Shape;1693;g3ca6554b689_0_769"/>
          <p:cNvSpPr txBox="1"/>
          <p:nvPr/>
        </p:nvSpPr>
        <p:spPr>
          <a:xfrm>
            <a:off x="221401" y="5342277"/>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 Trámites de permisos de vertimientos</a:t>
            </a:r>
            <a:endParaRPr sz="1200" b="0" i="0" u="none" strike="noStrike" cap="none">
              <a:solidFill>
                <a:srgbClr val="3B4E1F"/>
              </a:solidFill>
              <a:latin typeface="Candara"/>
              <a:ea typeface="Candara"/>
              <a:cs typeface="Candara"/>
              <a:sym typeface="Candara"/>
            </a:endParaRPr>
          </a:p>
        </p:txBody>
      </p:sp>
      <p:sp>
        <p:nvSpPr>
          <p:cNvPr id="1694" name="Google Shape;1694;g3ca6554b689_0_769"/>
          <p:cNvSpPr txBox="1"/>
          <p:nvPr/>
        </p:nvSpPr>
        <p:spPr>
          <a:xfrm>
            <a:off x="221401" y="4925027"/>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Seguimiento de alcantarillado </a:t>
            </a:r>
            <a:endParaRPr sz="1200" b="0" i="0" u="none" strike="noStrike" cap="none">
              <a:solidFill>
                <a:srgbClr val="3B4E1F"/>
              </a:solidFill>
              <a:latin typeface="Candara"/>
              <a:ea typeface="Candara"/>
              <a:cs typeface="Candara"/>
              <a:sym typeface="Candara"/>
            </a:endParaRPr>
          </a:p>
        </p:txBody>
      </p:sp>
      <p:sp>
        <p:nvSpPr>
          <p:cNvPr id="1695" name="Google Shape;1695;g3ca6554b689_0_769"/>
          <p:cNvSpPr txBox="1"/>
          <p:nvPr/>
        </p:nvSpPr>
        <p:spPr>
          <a:xfrm>
            <a:off x="6009150" y="31605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99"/>
        <p:cNvGrpSpPr/>
        <p:nvPr/>
      </p:nvGrpSpPr>
      <p:grpSpPr>
        <a:xfrm>
          <a:off x="0" y="0"/>
          <a:ext cx="0" cy="0"/>
          <a:chOff x="0" y="0"/>
          <a:chExt cx="0" cy="0"/>
        </a:xfrm>
      </p:grpSpPr>
      <p:sp>
        <p:nvSpPr>
          <p:cNvPr id="1700" name="Google Shape;1700;g39563c659a4_7_72"/>
          <p:cNvSpPr/>
          <p:nvPr/>
        </p:nvSpPr>
        <p:spPr>
          <a:xfrm>
            <a:off x="199800" y="2416808"/>
            <a:ext cx="11792400" cy="7389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01" name="Google Shape;1701;g39563c659a4_7_72"/>
          <p:cNvSpPr txBox="1"/>
          <p:nvPr/>
        </p:nvSpPr>
        <p:spPr>
          <a:xfrm>
            <a:off x="351431" y="1935911"/>
            <a:ext cx="3298500" cy="360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702" name="Google Shape;1702;g39563c659a4_7_72"/>
          <p:cNvSpPr txBox="1"/>
          <p:nvPr/>
        </p:nvSpPr>
        <p:spPr>
          <a:xfrm>
            <a:off x="444550" y="1099925"/>
            <a:ext cx="10928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800"/>
              <a:buFont typeface="Arial"/>
              <a:buNone/>
            </a:pPr>
            <a:r>
              <a:rPr lang="en-US" sz="1800" b="1">
                <a:solidFill>
                  <a:srgbClr val="009200"/>
                </a:solidFill>
                <a:latin typeface="Raleway"/>
                <a:ea typeface="Raleway"/>
                <a:cs typeface="Raleway"/>
                <a:sym typeface="Raleway"/>
              </a:rPr>
              <a:t>Reducir en un 60 % la carga contaminante vertida a los ríos Torca, Salitre,  Fucha y Tunjuelo</a:t>
            </a:r>
            <a:endParaRPr sz="1800" b="1" i="0" u="none" strike="noStrike" cap="none">
              <a:solidFill>
                <a:srgbClr val="009200"/>
              </a:solidFill>
              <a:latin typeface="Raleway"/>
              <a:ea typeface="Raleway"/>
              <a:cs typeface="Raleway"/>
              <a:sym typeface="Raleway"/>
            </a:endParaRPr>
          </a:p>
        </p:txBody>
      </p:sp>
      <p:sp>
        <p:nvSpPr>
          <p:cNvPr id="1703" name="Google Shape;1703;g39563c659a4_7_72"/>
          <p:cNvSpPr txBox="1"/>
          <p:nvPr/>
        </p:nvSpPr>
        <p:spPr>
          <a:xfrm>
            <a:off x="3872144" y="19098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704" name="Google Shape;1704;g39563c659a4_7_72"/>
          <p:cNvSpPr txBox="1"/>
          <p:nvPr/>
        </p:nvSpPr>
        <p:spPr>
          <a:xfrm>
            <a:off x="5827088" y="19098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705" name="Google Shape;1705;g39563c659a4_7_72"/>
          <p:cNvSpPr txBox="1"/>
          <p:nvPr/>
        </p:nvSpPr>
        <p:spPr>
          <a:xfrm>
            <a:off x="7701110" y="19098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706" name="Google Shape;1706;g39563c659a4_7_72"/>
          <p:cNvSpPr txBox="1"/>
          <p:nvPr/>
        </p:nvSpPr>
        <p:spPr>
          <a:xfrm>
            <a:off x="8667753" y="19098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707" name="Google Shape;1707;g39563c659a4_7_72"/>
          <p:cNvSpPr txBox="1"/>
          <p:nvPr/>
        </p:nvSpPr>
        <p:spPr>
          <a:xfrm>
            <a:off x="9673116" y="1909897"/>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708" name="Google Shape;1708;g39563c659a4_7_72"/>
          <p:cNvSpPr txBox="1"/>
          <p:nvPr/>
        </p:nvSpPr>
        <p:spPr>
          <a:xfrm>
            <a:off x="3873297" y="26130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270</a:t>
            </a:r>
            <a:endParaRPr sz="1400" b="0" i="0" u="none" strike="noStrike" cap="none">
              <a:solidFill>
                <a:srgbClr val="000000"/>
              </a:solidFill>
              <a:latin typeface="Candara"/>
              <a:ea typeface="Candara"/>
              <a:cs typeface="Candara"/>
              <a:sym typeface="Candara"/>
            </a:endParaRPr>
          </a:p>
        </p:txBody>
      </p:sp>
      <p:sp>
        <p:nvSpPr>
          <p:cNvPr id="1709" name="Google Shape;1709;g39563c659a4_7_72"/>
          <p:cNvSpPr txBox="1"/>
          <p:nvPr/>
        </p:nvSpPr>
        <p:spPr>
          <a:xfrm>
            <a:off x="5827088" y="26130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a:t>
            </a:r>
            <a:r>
              <a:rPr lang="en-US" sz="1600">
                <a:solidFill>
                  <a:srgbClr val="3B4E1F"/>
                </a:solidFill>
                <a:latin typeface="Candara"/>
                <a:ea typeface="Candara"/>
                <a:cs typeface="Candara"/>
                <a:sym typeface="Candara"/>
              </a:rPr>
              <a:t>33</a:t>
            </a:r>
            <a:endParaRPr sz="1400" b="0" i="0" u="none" strike="noStrike" cap="none">
              <a:solidFill>
                <a:srgbClr val="000000"/>
              </a:solidFill>
              <a:latin typeface="Candara"/>
              <a:ea typeface="Candara"/>
              <a:cs typeface="Candara"/>
              <a:sym typeface="Candara"/>
            </a:endParaRPr>
          </a:p>
        </p:txBody>
      </p:sp>
      <p:sp>
        <p:nvSpPr>
          <p:cNvPr id="1710" name="Google Shape;1710;g39563c659a4_7_72"/>
          <p:cNvSpPr txBox="1"/>
          <p:nvPr/>
        </p:nvSpPr>
        <p:spPr>
          <a:xfrm>
            <a:off x="7701110" y="26130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188</a:t>
            </a:r>
            <a:endParaRPr sz="1400" b="0" i="0" u="none" strike="noStrike" cap="none">
              <a:solidFill>
                <a:srgbClr val="000000"/>
              </a:solidFill>
              <a:latin typeface="Candara"/>
              <a:ea typeface="Candara"/>
              <a:cs typeface="Candara"/>
              <a:sym typeface="Candara"/>
            </a:endParaRPr>
          </a:p>
        </p:txBody>
      </p:sp>
      <p:sp>
        <p:nvSpPr>
          <p:cNvPr id="1711" name="Google Shape;1711;g39563c659a4_7_72"/>
          <p:cNvSpPr txBox="1"/>
          <p:nvPr/>
        </p:nvSpPr>
        <p:spPr>
          <a:xfrm>
            <a:off x="8667753" y="261300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108</a:t>
            </a:r>
            <a:endParaRPr sz="1400" b="0" i="0" u="none" strike="noStrike" cap="none">
              <a:solidFill>
                <a:srgbClr val="000000"/>
              </a:solidFill>
              <a:latin typeface="Candara"/>
              <a:ea typeface="Candara"/>
              <a:cs typeface="Candara"/>
              <a:sym typeface="Candara"/>
            </a:endParaRPr>
          </a:p>
        </p:txBody>
      </p:sp>
      <p:sp>
        <p:nvSpPr>
          <p:cNvPr id="1712" name="Google Shape;1712;g39563c659a4_7_72"/>
          <p:cNvSpPr txBox="1"/>
          <p:nvPr/>
        </p:nvSpPr>
        <p:spPr>
          <a:xfrm>
            <a:off x="9673116" y="261300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108</a:t>
            </a:r>
            <a:endParaRPr sz="1400" b="0" i="0" u="none" strike="noStrike" cap="none">
              <a:solidFill>
                <a:srgbClr val="000000"/>
              </a:solidFill>
              <a:latin typeface="Candara"/>
              <a:ea typeface="Candara"/>
              <a:cs typeface="Candara"/>
              <a:sym typeface="Candara"/>
            </a:endParaRPr>
          </a:p>
        </p:txBody>
      </p:sp>
      <p:sp>
        <p:nvSpPr>
          <p:cNvPr id="1713" name="Google Shape;1713;g39563c659a4_7_72"/>
          <p:cNvSpPr txBox="1"/>
          <p:nvPr/>
        </p:nvSpPr>
        <p:spPr>
          <a:xfrm>
            <a:off x="146175" y="2459109"/>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toneladas reducidas en carga contaminante vertida a los ríos Torca, Salitre Fucha y Tunjuelo</a:t>
            </a:r>
            <a:endParaRPr sz="1200" b="0" i="0" u="none" strike="noStrike" cap="none">
              <a:solidFill>
                <a:schemeClr val="dk1"/>
              </a:solidFill>
              <a:latin typeface="Candara"/>
              <a:ea typeface="Candara"/>
              <a:cs typeface="Candara"/>
              <a:sym typeface="Candara"/>
            </a:endParaRPr>
          </a:p>
        </p:txBody>
      </p:sp>
      <p:sp>
        <p:nvSpPr>
          <p:cNvPr id="1714" name="Google Shape;1714;g39563c659a4_7_72"/>
          <p:cNvSpPr txBox="1"/>
          <p:nvPr/>
        </p:nvSpPr>
        <p:spPr>
          <a:xfrm>
            <a:off x="4877285" y="190989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715" name="Google Shape;1715;g39563c659a4_7_72"/>
          <p:cNvSpPr txBox="1"/>
          <p:nvPr/>
        </p:nvSpPr>
        <p:spPr>
          <a:xfrm>
            <a:off x="4877285" y="261300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270</a:t>
            </a:r>
            <a:endParaRPr sz="1400" b="1" i="0" u="none" strike="noStrike" cap="none">
              <a:solidFill>
                <a:srgbClr val="000000"/>
              </a:solidFill>
              <a:latin typeface="Candara"/>
              <a:ea typeface="Candara"/>
              <a:cs typeface="Candara"/>
              <a:sym typeface="Candara"/>
            </a:endParaRPr>
          </a:p>
        </p:txBody>
      </p:sp>
      <p:sp>
        <p:nvSpPr>
          <p:cNvPr id="1716" name="Google Shape;1716;g39563c659a4_7_72"/>
          <p:cNvSpPr txBox="1"/>
          <p:nvPr/>
        </p:nvSpPr>
        <p:spPr>
          <a:xfrm>
            <a:off x="6747863" y="190989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717" name="Google Shape;1717;g39563c659a4_7_72"/>
          <p:cNvSpPr txBox="1"/>
          <p:nvPr/>
        </p:nvSpPr>
        <p:spPr>
          <a:xfrm>
            <a:off x="11053431" y="1909895"/>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718" name="Google Shape;1718;g39563c659a4_7_72"/>
          <p:cNvSpPr txBox="1"/>
          <p:nvPr/>
        </p:nvSpPr>
        <p:spPr>
          <a:xfrm>
            <a:off x="11053431" y="261300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19" name="Google Shape;1719;g39563c659a4_7_72"/>
          <p:cNvSpPr txBox="1"/>
          <p:nvPr/>
        </p:nvSpPr>
        <p:spPr>
          <a:xfrm>
            <a:off x="146175" y="3217335"/>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monitoreos del estado del recurso hídrico (mensual)</a:t>
            </a:r>
            <a:endParaRPr sz="1200" b="0" i="0" u="none" strike="noStrike" cap="none">
              <a:solidFill>
                <a:srgbClr val="3B4E1F"/>
              </a:solidFill>
              <a:latin typeface="Candara"/>
              <a:ea typeface="Candara"/>
              <a:cs typeface="Candara"/>
              <a:sym typeface="Candara"/>
            </a:endParaRPr>
          </a:p>
        </p:txBody>
      </p:sp>
      <p:sp>
        <p:nvSpPr>
          <p:cNvPr id="1720" name="Google Shape;1720;g39563c659a4_7_72"/>
          <p:cNvSpPr txBox="1"/>
          <p:nvPr/>
        </p:nvSpPr>
        <p:spPr>
          <a:xfrm>
            <a:off x="3873297" y="327883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743</a:t>
            </a:r>
            <a:endParaRPr sz="1400" b="0" i="0" u="none" strike="noStrike" cap="none">
              <a:solidFill>
                <a:srgbClr val="000000"/>
              </a:solidFill>
              <a:latin typeface="Candara"/>
              <a:ea typeface="Candara"/>
              <a:cs typeface="Candara"/>
              <a:sym typeface="Candara"/>
            </a:endParaRPr>
          </a:p>
        </p:txBody>
      </p:sp>
      <p:sp>
        <p:nvSpPr>
          <p:cNvPr id="1721" name="Google Shape;1721;g39563c659a4_7_72"/>
          <p:cNvSpPr txBox="1"/>
          <p:nvPr/>
        </p:nvSpPr>
        <p:spPr>
          <a:xfrm>
            <a:off x="4877285" y="327883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743</a:t>
            </a:r>
            <a:endParaRPr sz="1400" b="1" i="0" u="none" strike="noStrike" cap="none">
              <a:solidFill>
                <a:srgbClr val="000000"/>
              </a:solidFill>
              <a:latin typeface="Candara"/>
              <a:ea typeface="Candara"/>
              <a:cs typeface="Candara"/>
              <a:sym typeface="Candara"/>
            </a:endParaRPr>
          </a:p>
        </p:txBody>
      </p:sp>
      <p:sp>
        <p:nvSpPr>
          <p:cNvPr id="1722" name="Google Shape;1722;g39563c659a4_7_72"/>
          <p:cNvSpPr txBox="1"/>
          <p:nvPr/>
        </p:nvSpPr>
        <p:spPr>
          <a:xfrm>
            <a:off x="5827088" y="327883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1.575</a:t>
            </a:r>
            <a:endParaRPr sz="1400" b="0" i="0" u="none" strike="noStrike" cap="none">
              <a:solidFill>
                <a:srgbClr val="000000"/>
              </a:solidFill>
              <a:latin typeface="Candara"/>
              <a:ea typeface="Candara"/>
              <a:cs typeface="Candara"/>
              <a:sym typeface="Candara"/>
            </a:endParaRPr>
          </a:p>
        </p:txBody>
      </p:sp>
      <p:sp>
        <p:nvSpPr>
          <p:cNvPr id="1723" name="Google Shape;1723;g39563c659a4_7_72"/>
          <p:cNvSpPr txBox="1"/>
          <p:nvPr/>
        </p:nvSpPr>
        <p:spPr>
          <a:xfrm>
            <a:off x="6747863" y="327883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a:t>
            </a:r>
            <a:r>
              <a:rPr lang="en-US" b="1">
                <a:latin typeface="Candara"/>
                <a:ea typeface="Candara"/>
                <a:cs typeface="Candara"/>
                <a:sym typeface="Candara"/>
              </a:rPr>
              <a:t>288</a:t>
            </a:r>
            <a:endParaRPr sz="1400" b="1" i="0" u="none" strike="noStrike" cap="none">
              <a:solidFill>
                <a:srgbClr val="000000"/>
              </a:solidFill>
              <a:latin typeface="Candara"/>
              <a:ea typeface="Candara"/>
              <a:cs typeface="Candara"/>
              <a:sym typeface="Candara"/>
            </a:endParaRPr>
          </a:p>
        </p:txBody>
      </p:sp>
      <p:sp>
        <p:nvSpPr>
          <p:cNvPr id="1724" name="Google Shape;1724;g39563c659a4_7_72"/>
          <p:cNvSpPr txBox="1"/>
          <p:nvPr/>
        </p:nvSpPr>
        <p:spPr>
          <a:xfrm>
            <a:off x="8667753" y="327883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1.661</a:t>
            </a:r>
            <a:endParaRPr sz="1400" b="0" i="0" u="none" strike="noStrike" cap="none">
              <a:solidFill>
                <a:srgbClr val="000000"/>
              </a:solidFill>
              <a:latin typeface="Candara"/>
              <a:ea typeface="Candara"/>
              <a:cs typeface="Candara"/>
              <a:sym typeface="Candara"/>
            </a:endParaRPr>
          </a:p>
        </p:txBody>
      </p:sp>
      <p:sp>
        <p:nvSpPr>
          <p:cNvPr id="1725" name="Google Shape;1725;g39563c659a4_7_72"/>
          <p:cNvSpPr txBox="1"/>
          <p:nvPr/>
        </p:nvSpPr>
        <p:spPr>
          <a:xfrm>
            <a:off x="9673116" y="327883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5.624</a:t>
            </a:r>
            <a:endParaRPr sz="1400" b="0" i="0" u="none" strike="noStrike" cap="none">
              <a:solidFill>
                <a:srgbClr val="000000"/>
              </a:solidFill>
              <a:latin typeface="Candara"/>
              <a:ea typeface="Candara"/>
              <a:cs typeface="Candara"/>
              <a:sym typeface="Candara"/>
            </a:endParaRPr>
          </a:p>
        </p:txBody>
      </p:sp>
      <p:sp>
        <p:nvSpPr>
          <p:cNvPr id="1726" name="Google Shape;1726;g39563c659a4_7_72"/>
          <p:cNvSpPr txBox="1"/>
          <p:nvPr/>
        </p:nvSpPr>
        <p:spPr>
          <a:xfrm>
            <a:off x="11053431" y="327883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2.031</a:t>
            </a:r>
            <a:endParaRPr sz="1600" b="1">
              <a:solidFill>
                <a:srgbClr val="3B4E1F"/>
              </a:solidFill>
              <a:latin typeface="Candara"/>
              <a:ea typeface="Candara"/>
              <a:cs typeface="Candara"/>
              <a:sym typeface="Candara"/>
            </a:endParaRPr>
          </a:p>
        </p:txBody>
      </p:sp>
      <p:sp>
        <p:nvSpPr>
          <p:cNvPr id="1727" name="Google Shape;1727;g39563c659a4_7_72"/>
          <p:cNvSpPr txBox="1"/>
          <p:nvPr/>
        </p:nvSpPr>
        <p:spPr>
          <a:xfrm>
            <a:off x="146175" y="5118504"/>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informes de  seguimiento  PSMV (Anual)</a:t>
            </a:r>
            <a:endParaRPr sz="1200" b="0" i="0" u="none" strike="noStrike" cap="none">
              <a:solidFill>
                <a:srgbClr val="3B4E1F"/>
              </a:solidFill>
              <a:latin typeface="Candara"/>
              <a:ea typeface="Candara"/>
              <a:cs typeface="Candara"/>
              <a:sym typeface="Candara"/>
            </a:endParaRPr>
          </a:p>
        </p:txBody>
      </p:sp>
      <p:sp>
        <p:nvSpPr>
          <p:cNvPr id="1728" name="Google Shape;1728;g39563c659a4_7_72"/>
          <p:cNvSpPr txBox="1"/>
          <p:nvPr/>
        </p:nvSpPr>
        <p:spPr>
          <a:xfrm>
            <a:off x="146175" y="3889455"/>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permisos de vertimientos evaluados (trimestral)</a:t>
            </a:r>
            <a:endParaRPr sz="1200" b="0" i="0" u="none" strike="noStrike" cap="none">
              <a:solidFill>
                <a:srgbClr val="3B4E1F"/>
              </a:solidFill>
              <a:latin typeface="Candara"/>
              <a:ea typeface="Candara"/>
              <a:cs typeface="Candara"/>
              <a:sym typeface="Candara"/>
            </a:endParaRPr>
          </a:p>
        </p:txBody>
      </p:sp>
      <p:sp>
        <p:nvSpPr>
          <p:cNvPr id="1729" name="Google Shape;1729;g39563c659a4_7_72"/>
          <p:cNvSpPr txBox="1"/>
          <p:nvPr/>
        </p:nvSpPr>
        <p:spPr>
          <a:xfrm>
            <a:off x="146175" y="4515657"/>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controles al sistema de alcantarillado (mensual) </a:t>
            </a:r>
            <a:endParaRPr sz="1200" b="0" i="0" u="none" strike="noStrike" cap="none">
              <a:solidFill>
                <a:srgbClr val="3B4E1F"/>
              </a:solidFill>
              <a:latin typeface="Candara"/>
              <a:ea typeface="Candara"/>
              <a:cs typeface="Candara"/>
              <a:sym typeface="Candara"/>
            </a:endParaRPr>
          </a:p>
        </p:txBody>
      </p:sp>
      <p:sp>
        <p:nvSpPr>
          <p:cNvPr id="1730" name="Google Shape;1730;g39563c659a4_7_72"/>
          <p:cNvSpPr txBox="1"/>
          <p:nvPr/>
        </p:nvSpPr>
        <p:spPr>
          <a:xfrm>
            <a:off x="6747863" y="2614047"/>
            <a:ext cx="876600" cy="431100"/>
          </a:xfrm>
          <a:prstGeom prst="rect">
            <a:avLst/>
          </a:prstGeom>
          <a:solidFill>
            <a:schemeClr val="accent4"/>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270*</a:t>
            </a:r>
            <a:endParaRPr sz="1400" b="1" i="0" u="none" strike="noStrike" cap="none">
              <a:solidFill>
                <a:srgbClr val="000000"/>
              </a:solidFill>
              <a:latin typeface="Candara"/>
              <a:ea typeface="Candara"/>
              <a:cs typeface="Candara"/>
              <a:sym typeface="Candara"/>
            </a:endParaRPr>
          </a:p>
        </p:txBody>
      </p:sp>
      <p:sp>
        <p:nvSpPr>
          <p:cNvPr id="1731" name="Google Shape;1731;g39563c659a4_7_72"/>
          <p:cNvSpPr txBox="1"/>
          <p:nvPr/>
        </p:nvSpPr>
        <p:spPr>
          <a:xfrm>
            <a:off x="5827088" y="45771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sz="1400" b="0" i="0" u="none" strike="noStrike" cap="none">
              <a:solidFill>
                <a:srgbClr val="000000"/>
              </a:solidFill>
              <a:latin typeface="Candara"/>
              <a:ea typeface="Candara"/>
              <a:cs typeface="Candara"/>
              <a:sym typeface="Candara"/>
            </a:endParaRPr>
          </a:p>
        </p:txBody>
      </p:sp>
      <p:sp>
        <p:nvSpPr>
          <p:cNvPr id="1732" name="Google Shape;1732;g39563c659a4_7_72"/>
          <p:cNvSpPr txBox="1"/>
          <p:nvPr/>
        </p:nvSpPr>
        <p:spPr>
          <a:xfrm>
            <a:off x="7701110" y="45771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sz="1400" b="0" i="0" u="none" strike="noStrike" cap="none">
              <a:solidFill>
                <a:srgbClr val="000000"/>
              </a:solidFill>
              <a:latin typeface="Candara"/>
              <a:ea typeface="Candara"/>
              <a:cs typeface="Candara"/>
              <a:sym typeface="Candara"/>
            </a:endParaRPr>
          </a:p>
        </p:txBody>
      </p:sp>
      <p:sp>
        <p:nvSpPr>
          <p:cNvPr id="1733" name="Google Shape;1733;g39563c659a4_7_72"/>
          <p:cNvSpPr txBox="1"/>
          <p:nvPr/>
        </p:nvSpPr>
        <p:spPr>
          <a:xfrm>
            <a:off x="8667753" y="457715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sz="1400" b="0" i="0" u="none" strike="noStrike" cap="none">
              <a:solidFill>
                <a:srgbClr val="000000"/>
              </a:solidFill>
              <a:latin typeface="Candara"/>
              <a:ea typeface="Candara"/>
              <a:cs typeface="Candara"/>
              <a:sym typeface="Candara"/>
            </a:endParaRPr>
          </a:p>
        </p:txBody>
      </p:sp>
      <p:sp>
        <p:nvSpPr>
          <p:cNvPr id="1734" name="Google Shape;1734;g39563c659a4_7_72"/>
          <p:cNvSpPr txBox="1"/>
          <p:nvPr/>
        </p:nvSpPr>
        <p:spPr>
          <a:xfrm>
            <a:off x="9673116" y="457715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3600</a:t>
            </a:r>
            <a:endParaRPr sz="1400" b="0" i="0" u="none" strike="noStrike" cap="none">
              <a:solidFill>
                <a:srgbClr val="000000"/>
              </a:solidFill>
              <a:latin typeface="Candara"/>
              <a:ea typeface="Candara"/>
              <a:cs typeface="Candara"/>
              <a:sym typeface="Candara"/>
            </a:endParaRPr>
          </a:p>
        </p:txBody>
      </p:sp>
      <p:sp>
        <p:nvSpPr>
          <p:cNvPr id="1735" name="Google Shape;1735;g39563c659a4_7_72"/>
          <p:cNvSpPr txBox="1"/>
          <p:nvPr/>
        </p:nvSpPr>
        <p:spPr>
          <a:xfrm>
            <a:off x="3873297" y="519545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sz="1400" b="0" i="0" u="none" strike="noStrike" cap="none">
              <a:solidFill>
                <a:srgbClr val="000000"/>
              </a:solidFill>
              <a:latin typeface="Candara"/>
              <a:ea typeface="Candara"/>
              <a:cs typeface="Candara"/>
              <a:sym typeface="Candara"/>
            </a:endParaRPr>
          </a:p>
        </p:txBody>
      </p:sp>
      <p:sp>
        <p:nvSpPr>
          <p:cNvPr id="1736" name="Google Shape;1736;g39563c659a4_7_72"/>
          <p:cNvSpPr txBox="1"/>
          <p:nvPr/>
        </p:nvSpPr>
        <p:spPr>
          <a:xfrm>
            <a:off x="4877285" y="5195454"/>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737" name="Google Shape;1737;g39563c659a4_7_72"/>
          <p:cNvSpPr txBox="1"/>
          <p:nvPr/>
        </p:nvSpPr>
        <p:spPr>
          <a:xfrm>
            <a:off x="5827088" y="519545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sz="1400" b="0" i="0" u="none" strike="noStrike" cap="none">
              <a:solidFill>
                <a:srgbClr val="000000"/>
              </a:solidFill>
              <a:latin typeface="Candara"/>
              <a:ea typeface="Candara"/>
              <a:cs typeface="Candara"/>
              <a:sym typeface="Candara"/>
            </a:endParaRPr>
          </a:p>
        </p:txBody>
      </p:sp>
      <p:sp>
        <p:nvSpPr>
          <p:cNvPr id="1738" name="Google Shape;1738;g39563c659a4_7_72"/>
          <p:cNvSpPr txBox="1"/>
          <p:nvPr/>
        </p:nvSpPr>
        <p:spPr>
          <a:xfrm>
            <a:off x="6747863" y="5195454"/>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739" name="Google Shape;1739;g39563c659a4_7_72"/>
          <p:cNvSpPr txBox="1"/>
          <p:nvPr/>
        </p:nvSpPr>
        <p:spPr>
          <a:xfrm>
            <a:off x="7701110" y="51800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sz="1400" b="0" i="0" u="none" strike="noStrike" cap="none">
              <a:solidFill>
                <a:srgbClr val="000000"/>
              </a:solidFill>
              <a:latin typeface="Candara"/>
              <a:ea typeface="Candara"/>
              <a:cs typeface="Candara"/>
              <a:sym typeface="Candara"/>
            </a:endParaRPr>
          </a:p>
        </p:txBody>
      </p:sp>
      <p:sp>
        <p:nvSpPr>
          <p:cNvPr id="1740" name="Google Shape;1740;g39563c659a4_7_72"/>
          <p:cNvSpPr txBox="1"/>
          <p:nvPr/>
        </p:nvSpPr>
        <p:spPr>
          <a:xfrm>
            <a:off x="9673116" y="5195454"/>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1741" name="Google Shape;1741;g39563c659a4_7_72"/>
          <p:cNvSpPr txBox="1"/>
          <p:nvPr/>
        </p:nvSpPr>
        <p:spPr>
          <a:xfrm>
            <a:off x="4877285" y="396640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19</a:t>
            </a:r>
            <a:endParaRPr sz="1400" b="1" i="0" u="none" strike="noStrike" cap="none">
              <a:solidFill>
                <a:srgbClr val="000000"/>
              </a:solidFill>
              <a:latin typeface="Candara"/>
              <a:ea typeface="Candara"/>
              <a:cs typeface="Candara"/>
              <a:sym typeface="Candara"/>
            </a:endParaRPr>
          </a:p>
        </p:txBody>
      </p:sp>
      <p:sp>
        <p:nvSpPr>
          <p:cNvPr id="1742" name="Google Shape;1742;g39563c659a4_7_72"/>
          <p:cNvSpPr txBox="1"/>
          <p:nvPr/>
        </p:nvSpPr>
        <p:spPr>
          <a:xfrm>
            <a:off x="6747863" y="396640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27</a:t>
            </a:r>
            <a:endParaRPr sz="1400" b="1" i="0" u="none" strike="noStrike" cap="none">
              <a:solidFill>
                <a:srgbClr val="000000"/>
              </a:solidFill>
              <a:latin typeface="Candara"/>
              <a:ea typeface="Candara"/>
              <a:cs typeface="Candara"/>
              <a:sym typeface="Candara"/>
            </a:endParaRPr>
          </a:p>
        </p:txBody>
      </p:sp>
      <p:sp>
        <p:nvSpPr>
          <p:cNvPr id="1743" name="Google Shape;1743;g39563c659a4_7_72"/>
          <p:cNvSpPr txBox="1"/>
          <p:nvPr/>
        </p:nvSpPr>
        <p:spPr>
          <a:xfrm>
            <a:off x="3873297" y="3950955"/>
            <a:ext cx="876600" cy="431100"/>
          </a:xfrm>
          <a:prstGeom prst="rect">
            <a:avLst/>
          </a:prstGeom>
          <a:solidFill>
            <a:schemeClr val="lt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44" name="Google Shape;1744;g39563c659a4_7_72"/>
          <p:cNvSpPr txBox="1"/>
          <p:nvPr/>
        </p:nvSpPr>
        <p:spPr>
          <a:xfrm>
            <a:off x="5827088" y="39509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45" name="Google Shape;1745;g39563c659a4_7_72"/>
          <p:cNvSpPr txBox="1"/>
          <p:nvPr/>
        </p:nvSpPr>
        <p:spPr>
          <a:xfrm>
            <a:off x="9881316" y="518000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sz="1400" b="0" i="0" u="none" strike="noStrike" cap="none">
              <a:solidFill>
                <a:srgbClr val="000000"/>
              </a:solidFill>
              <a:latin typeface="Candara"/>
              <a:ea typeface="Candara"/>
              <a:cs typeface="Candara"/>
              <a:sym typeface="Candara"/>
            </a:endParaRPr>
          </a:p>
        </p:txBody>
      </p:sp>
      <p:sp>
        <p:nvSpPr>
          <p:cNvPr id="1746" name="Google Shape;1746;g39563c659a4_7_72"/>
          <p:cNvSpPr txBox="1"/>
          <p:nvPr/>
        </p:nvSpPr>
        <p:spPr>
          <a:xfrm>
            <a:off x="7701110" y="39509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47" name="Google Shape;1747;g39563c659a4_7_72"/>
          <p:cNvSpPr txBox="1"/>
          <p:nvPr/>
        </p:nvSpPr>
        <p:spPr>
          <a:xfrm>
            <a:off x="11040256" y="3950955"/>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latin typeface="Candara"/>
                <a:ea typeface="Candara"/>
                <a:cs typeface="Candara"/>
                <a:sym typeface="Candara"/>
              </a:rPr>
              <a:t>46</a:t>
            </a:r>
            <a:endParaRPr sz="1600" b="1" i="0" u="none" strike="noStrike" cap="none">
              <a:solidFill>
                <a:srgbClr val="000000"/>
              </a:solidFill>
              <a:latin typeface="Candara"/>
              <a:ea typeface="Candara"/>
              <a:cs typeface="Candara"/>
              <a:sym typeface="Candara"/>
            </a:endParaRPr>
          </a:p>
        </p:txBody>
      </p:sp>
      <p:sp>
        <p:nvSpPr>
          <p:cNvPr id="1748" name="Google Shape;1748;g39563c659a4_7_72"/>
          <p:cNvSpPr txBox="1"/>
          <p:nvPr/>
        </p:nvSpPr>
        <p:spPr>
          <a:xfrm>
            <a:off x="6747863" y="4577157"/>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1100</a:t>
            </a:r>
            <a:endParaRPr sz="1600" b="1">
              <a:solidFill>
                <a:srgbClr val="3B4E1F"/>
              </a:solidFill>
              <a:latin typeface="Candara"/>
              <a:ea typeface="Candara"/>
              <a:cs typeface="Candara"/>
              <a:sym typeface="Candara"/>
            </a:endParaRPr>
          </a:p>
        </p:txBody>
      </p:sp>
      <p:sp>
        <p:nvSpPr>
          <p:cNvPr id="1749" name="Google Shape;1749;g39563c659a4_7_72"/>
          <p:cNvSpPr txBox="1"/>
          <p:nvPr/>
        </p:nvSpPr>
        <p:spPr>
          <a:xfrm>
            <a:off x="8667753" y="518000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50" name="Google Shape;1750;g39563c659a4_7_72"/>
          <p:cNvSpPr txBox="1"/>
          <p:nvPr/>
        </p:nvSpPr>
        <p:spPr>
          <a:xfrm>
            <a:off x="8667753" y="39509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51" name="Google Shape;1751;g39563c659a4_7_72"/>
          <p:cNvSpPr txBox="1"/>
          <p:nvPr/>
        </p:nvSpPr>
        <p:spPr>
          <a:xfrm>
            <a:off x="7701110" y="327883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highlight>
                  <a:schemeClr val="lt1"/>
                </a:highlight>
                <a:latin typeface="Candara"/>
                <a:ea typeface="Candara"/>
                <a:cs typeface="Candara"/>
                <a:sym typeface="Candara"/>
              </a:rPr>
              <a:t>1.645</a:t>
            </a:r>
            <a:endParaRPr sz="1400" b="0" i="0" u="none" strike="noStrike" cap="none">
              <a:solidFill>
                <a:srgbClr val="000000"/>
              </a:solidFill>
              <a:highlight>
                <a:schemeClr val="lt1"/>
              </a:highlight>
              <a:latin typeface="Candara"/>
              <a:ea typeface="Candara"/>
              <a:cs typeface="Candara"/>
              <a:sym typeface="Candara"/>
            </a:endParaRPr>
          </a:p>
        </p:txBody>
      </p:sp>
      <p:sp>
        <p:nvSpPr>
          <p:cNvPr id="1752" name="Google Shape;1752;g39563c659a4_7_72"/>
          <p:cNvSpPr txBox="1"/>
          <p:nvPr/>
        </p:nvSpPr>
        <p:spPr>
          <a:xfrm>
            <a:off x="3873297" y="4577157"/>
            <a:ext cx="876600" cy="431100"/>
          </a:xfrm>
          <a:prstGeom prst="rect">
            <a:avLst/>
          </a:prstGeom>
          <a:solidFill>
            <a:schemeClr val="lt1"/>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53" name="Google Shape;1753;g39563c659a4_7_72"/>
          <p:cNvSpPr txBox="1"/>
          <p:nvPr/>
        </p:nvSpPr>
        <p:spPr>
          <a:xfrm>
            <a:off x="4873857" y="457715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54" name="Google Shape;1754;g39563c659a4_7_72"/>
          <p:cNvSpPr txBox="1"/>
          <p:nvPr/>
        </p:nvSpPr>
        <p:spPr>
          <a:xfrm>
            <a:off x="11043894" y="4577157"/>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1100</a:t>
            </a:r>
            <a:endParaRPr sz="1600" b="1" i="0" u="none" strike="noStrike" cap="none">
              <a:solidFill>
                <a:srgbClr val="000000"/>
              </a:solidFill>
              <a:latin typeface="Candara"/>
              <a:ea typeface="Candara"/>
              <a:cs typeface="Candara"/>
              <a:sym typeface="Candara"/>
            </a:endParaRPr>
          </a:p>
        </p:txBody>
      </p:sp>
      <p:sp>
        <p:nvSpPr>
          <p:cNvPr id="1755" name="Google Shape;1755;g39563c659a4_7_72"/>
          <p:cNvSpPr txBox="1"/>
          <p:nvPr/>
        </p:nvSpPr>
        <p:spPr>
          <a:xfrm>
            <a:off x="9881316" y="39509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1756" name="Google Shape;1756;g39563c659a4_7_72"/>
          <p:cNvSpPr txBox="1"/>
          <p:nvPr/>
        </p:nvSpPr>
        <p:spPr>
          <a:xfrm>
            <a:off x="11021959" y="5232875"/>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1757" name="Google Shape;1757;g39563c659a4_7_72"/>
          <p:cNvSpPr txBox="1"/>
          <p:nvPr/>
        </p:nvSpPr>
        <p:spPr>
          <a:xfrm>
            <a:off x="10802569" y="2611297"/>
            <a:ext cx="129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1758" name="Google Shape;1758;g39563c659a4_7_72"/>
          <p:cNvSpPr txBox="1"/>
          <p:nvPr/>
        </p:nvSpPr>
        <p:spPr>
          <a:xfrm>
            <a:off x="291151" y="6037100"/>
            <a:ext cx="11609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3B4E1F"/>
              </a:solidFill>
              <a:latin typeface="Candara"/>
              <a:ea typeface="Candara"/>
              <a:cs typeface="Candara"/>
              <a:sym typeface="Candara"/>
            </a:endParaRPr>
          </a:p>
        </p:txBody>
      </p:sp>
      <p:sp>
        <p:nvSpPr>
          <p:cNvPr id="1759" name="Google Shape;1759;g39563c659a4_7_72"/>
          <p:cNvSpPr/>
          <p:nvPr/>
        </p:nvSpPr>
        <p:spPr>
          <a:xfrm>
            <a:off x="253500" y="6024200"/>
            <a:ext cx="11685000" cy="3600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400"/>
              <a:buFont typeface="Arial"/>
              <a:buNone/>
            </a:pPr>
            <a:r>
              <a:rPr lang="en-US" sz="1200">
                <a:solidFill>
                  <a:srgbClr val="3B4E1F"/>
                </a:solidFill>
                <a:latin typeface="Candara"/>
                <a:ea typeface="Candara"/>
                <a:cs typeface="Candara"/>
                <a:sym typeface="Candara"/>
              </a:rPr>
              <a:t>*El reporte anual se actualiza en el mes de marzo, los dos primeros meses se mantiene el resultado de la vigencia anterior.</a:t>
            </a:r>
            <a:endParaRPr sz="1300" b="1">
              <a:solidFill>
                <a:srgbClr val="783F04"/>
              </a:solidFill>
              <a:latin typeface="Candara"/>
              <a:ea typeface="Candara"/>
              <a:cs typeface="Candara"/>
              <a:sym typeface="Candara"/>
            </a:endParaRPr>
          </a:p>
        </p:txBody>
      </p:sp>
      <p:sp>
        <p:nvSpPr>
          <p:cNvPr id="1760" name="Google Shape;1760;g39563c659a4_7_72"/>
          <p:cNvSpPr txBox="1"/>
          <p:nvPr/>
        </p:nvSpPr>
        <p:spPr>
          <a:xfrm>
            <a:off x="9170900" y="215137"/>
            <a:ext cx="43350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endParaRPr sz="2000" b="1">
              <a:solidFill>
                <a:schemeClr val="dk1"/>
              </a:solidFill>
              <a:latin typeface="Raleway"/>
              <a:ea typeface="Raleway"/>
              <a:cs typeface="Raleway"/>
              <a:sym typeface="Raleway"/>
            </a:endParaRPr>
          </a:p>
        </p:txBody>
      </p:sp>
      <p:sp>
        <p:nvSpPr>
          <p:cNvPr id="1761" name="Google Shape;1761;g39563c659a4_7_72"/>
          <p:cNvSpPr/>
          <p:nvPr/>
        </p:nvSpPr>
        <p:spPr>
          <a:xfrm>
            <a:off x="8688864" y="286118"/>
            <a:ext cx="30954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de Recurso Hídrico</a:t>
            </a:r>
            <a:endParaRPr sz="1200" b="0" i="0" u="none" strike="noStrike" cap="none">
              <a:solidFill>
                <a:srgbClr val="FFFFFF"/>
              </a:solidFill>
              <a:latin typeface="Arial"/>
              <a:ea typeface="Arial"/>
              <a:cs typeface="Arial"/>
              <a:sym typeface="Arial"/>
            </a:endParaRPr>
          </a:p>
        </p:txBody>
      </p:sp>
      <p:sp>
        <p:nvSpPr>
          <p:cNvPr id="1762" name="Google Shape;1762;g39563c659a4_7_72"/>
          <p:cNvSpPr txBox="1"/>
          <p:nvPr/>
        </p:nvSpPr>
        <p:spPr>
          <a:xfrm>
            <a:off x="408217" y="5596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grpSp>
        <p:nvGrpSpPr>
          <p:cNvPr id="1763" name="Google Shape;1763;g39563c659a4_7_72"/>
          <p:cNvGrpSpPr/>
          <p:nvPr/>
        </p:nvGrpSpPr>
        <p:grpSpPr>
          <a:xfrm>
            <a:off x="8392029" y="215126"/>
            <a:ext cx="486076" cy="497257"/>
            <a:chOff x="10747192" y="578957"/>
            <a:chExt cx="682500" cy="698100"/>
          </a:xfrm>
        </p:grpSpPr>
        <p:sp>
          <p:nvSpPr>
            <p:cNvPr id="1764" name="Google Shape;1764;g39563c659a4_7_72"/>
            <p:cNvSpPr/>
            <p:nvPr/>
          </p:nvSpPr>
          <p:spPr>
            <a:xfrm>
              <a:off x="10747192" y="578957"/>
              <a:ext cx="682500" cy="698100"/>
            </a:xfrm>
            <a:prstGeom prst="ellipse">
              <a:avLst/>
            </a:prstGeom>
            <a:solidFill>
              <a:srgbClr val="4696E6"/>
            </a:solidFill>
            <a:ln w="38800" cap="flat" cmpd="sng">
              <a:solidFill>
                <a:srgbClr val="FFFFFF"/>
              </a:solidFill>
              <a:prstDash val="solid"/>
              <a:round/>
              <a:headEnd type="none" w="sm" len="sm"/>
              <a:tailEnd type="none" w="sm" len="sm"/>
            </a:ln>
          </p:spPr>
          <p:txBody>
            <a:bodyPr spcFirstLastPara="1" wrap="square" lIns="69825" tIns="69825" rIns="69825" bIns="69825" anchor="ctr" anchorCtr="0">
              <a:noAutofit/>
            </a:bodyPr>
            <a:lstStyle/>
            <a:p>
              <a:pPr marL="0" marR="0" lvl="0" indent="0" algn="ctr" rtl="0">
                <a:lnSpc>
                  <a:spcPct val="100000"/>
                </a:lnSpc>
                <a:spcBef>
                  <a:spcPts val="0"/>
                </a:spcBef>
                <a:spcAft>
                  <a:spcPts val="0"/>
                </a:spcAft>
                <a:buClr>
                  <a:srgbClr val="000000"/>
                </a:buClr>
                <a:buSzPts val="1146"/>
                <a:buFont typeface="Arial"/>
                <a:buNone/>
              </a:pPr>
              <a:endParaRPr sz="1145" b="0" i="0" u="none" strike="noStrike" cap="none">
                <a:solidFill>
                  <a:srgbClr val="000000"/>
                </a:solidFill>
                <a:latin typeface="Montserrat Medium"/>
                <a:ea typeface="Montserrat Medium"/>
                <a:cs typeface="Montserrat Medium"/>
                <a:sym typeface="Montserrat Medium"/>
              </a:endParaRPr>
            </a:p>
          </p:txBody>
        </p:sp>
        <p:pic>
          <p:nvPicPr>
            <p:cNvPr id="1765" name="Google Shape;1765;g39563c659a4_7_72"/>
            <p:cNvPicPr preferRelativeResize="0"/>
            <p:nvPr/>
          </p:nvPicPr>
          <p:blipFill rotWithShape="1">
            <a:blip r:embed="rId3">
              <a:alphaModFix/>
            </a:blip>
            <a:srcRect/>
            <a:stretch/>
          </p:blipFill>
          <p:spPr>
            <a:xfrm>
              <a:off x="10781089" y="591844"/>
              <a:ext cx="614700" cy="614700"/>
            </a:xfrm>
            <a:prstGeom prst="rect">
              <a:avLst/>
            </a:prstGeom>
            <a:noFill/>
            <a:ln>
              <a:noFill/>
            </a:ln>
          </p:spPr>
        </p:pic>
      </p:grpSp>
      <p:sp>
        <p:nvSpPr>
          <p:cNvPr id="1766" name="Google Shape;1766;g39563c659a4_7_72"/>
          <p:cNvSpPr txBox="1"/>
          <p:nvPr/>
        </p:nvSpPr>
        <p:spPr>
          <a:xfrm>
            <a:off x="5571800" y="209800"/>
            <a:ext cx="2102400" cy="507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sz="800" b="0" i="0" u="none" strike="noStrike" cap="non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186"/>
        <p:cNvGrpSpPr/>
        <p:nvPr/>
      </p:nvGrpSpPr>
      <p:grpSpPr>
        <a:xfrm>
          <a:off x="0" y="0"/>
          <a:ext cx="0" cy="0"/>
          <a:chOff x="0" y="0"/>
          <a:chExt cx="0" cy="0"/>
        </a:xfrm>
      </p:grpSpPr>
      <p:pic>
        <p:nvPicPr>
          <p:cNvPr id="187" name="Google Shape;187;g3ca6554b689_0_56"/>
          <p:cNvPicPr preferRelativeResize="0"/>
          <p:nvPr/>
        </p:nvPicPr>
        <p:blipFill rotWithShape="1">
          <a:blip r:embed="rId3">
            <a:alphaModFix amt="19000"/>
          </a:blip>
          <a:srcRect l="34021" t="-5710" r="-46748" b="5710"/>
          <a:stretch/>
        </p:blipFill>
        <p:spPr>
          <a:xfrm>
            <a:off x="0" y="0"/>
            <a:ext cx="12191997" cy="6858003"/>
          </a:xfrm>
          <a:prstGeom prst="rect">
            <a:avLst/>
          </a:prstGeom>
          <a:noFill/>
          <a:ln>
            <a:noFill/>
          </a:ln>
        </p:spPr>
      </p:pic>
      <p:sp>
        <p:nvSpPr>
          <p:cNvPr id="188" name="Google Shape;188;g3ca6554b689_0_56"/>
          <p:cNvSpPr/>
          <p:nvPr/>
        </p:nvSpPr>
        <p:spPr>
          <a:xfrm>
            <a:off x="6104525" y="2693400"/>
            <a:ext cx="5306700" cy="443700"/>
          </a:xfrm>
          <a:prstGeom prst="round2DiagRect">
            <a:avLst>
              <a:gd name="adj1" fmla="val 38703"/>
              <a:gd name="adj2" fmla="val 0"/>
            </a:avLst>
          </a:prstGeom>
          <a:solidFill>
            <a:srgbClr val="B6D7A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9" name="Google Shape;189;g3ca6554b689_0_56"/>
          <p:cNvSpPr/>
          <p:nvPr/>
        </p:nvSpPr>
        <p:spPr>
          <a:xfrm>
            <a:off x="6281325" y="2537550"/>
            <a:ext cx="330600" cy="2143200"/>
          </a:xfrm>
          <a:prstGeom prst="roundRect">
            <a:avLst>
              <a:gd name="adj" fmla="val 50000"/>
            </a:avLst>
          </a:prstGeom>
          <a:solidFill>
            <a:srgbClr val="FFF2C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0" name="Google Shape;190;g3ca6554b689_0_56"/>
          <p:cNvSpPr/>
          <p:nvPr/>
        </p:nvSpPr>
        <p:spPr>
          <a:xfrm>
            <a:off x="510700" y="2644975"/>
            <a:ext cx="4795500" cy="911700"/>
          </a:xfrm>
          <a:prstGeom prst="round2DiagRect">
            <a:avLst>
              <a:gd name="adj1" fmla="val 16667"/>
              <a:gd name="adj2" fmla="val 0"/>
            </a:avLst>
          </a:prstGeom>
          <a:solidFill>
            <a:srgbClr val="B6D7A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1" name="Google Shape;191;g3ca6554b689_0_56"/>
          <p:cNvSpPr/>
          <p:nvPr/>
        </p:nvSpPr>
        <p:spPr>
          <a:xfrm>
            <a:off x="762461" y="2560838"/>
            <a:ext cx="279600" cy="1465500"/>
          </a:xfrm>
          <a:prstGeom prst="roundRect">
            <a:avLst>
              <a:gd name="adj" fmla="val 50000"/>
            </a:avLst>
          </a:prstGeom>
          <a:solidFill>
            <a:srgbClr val="FFF2C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2" name="Google Shape;192;g3ca6554b689_0_56"/>
          <p:cNvSpPr/>
          <p:nvPr/>
        </p:nvSpPr>
        <p:spPr>
          <a:xfrm rot="5400000">
            <a:off x="5870525" y="-3888850"/>
            <a:ext cx="443700" cy="11488200"/>
          </a:xfrm>
          <a:prstGeom prst="round2SameRect">
            <a:avLst>
              <a:gd name="adj1" fmla="val 44211"/>
              <a:gd name="adj2" fmla="val 50000"/>
            </a:avLst>
          </a:prstGeom>
          <a:solidFill>
            <a:schemeClr val="lt1"/>
          </a:solidFill>
          <a:ln>
            <a:noFill/>
          </a:ln>
          <a:effectLst>
            <a:outerShdw blurRad="76200" dist="25400" dir="5400000" algn="bl" rotWithShape="0">
              <a:srgbClr val="000000">
                <a:alpha val="500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900" b="0" i="0" u="none" strike="noStrike" cap="none">
              <a:solidFill>
                <a:srgbClr val="FFFFFF"/>
              </a:solidFill>
              <a:latin typeface="Arial"/>
              <a:ea typeface="Arial"/>
              <a:cs typeface="Arial"/>
              <a:sym typeface="Arial"/>
            </a:endParaRPr>
          </a:p>
        </p:txBody>
      </p:sp>
      <p:sp>
        <p:nvSpPr>
          <p:cNvPr id="193" name="Google Shape;193;g3ca6554b689_0_56"/>
          <p:cNvSpPr txBox="1"/>
          <p:nvPr/>
        </p:nvSpPr>
        <p:spPr>
          <a:xfrm>
            <a:off x="787325" y="229971"/>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SDA</a:t>
            </a:r>
            <a:endParaRPr sz="1400" i="0" u="none" strike="noStrike" cap="none">
              <a:solidFill>
                <a:srgbClr val="000000"/>
              </a:solidFill>
            </a:endParaRPr>
          </a:p>
        </p:txBody>
      </p:sp>
      <p:sp>
        <p:nvSpPr>
          <p:cNvPr id="194" name="Google Shape;194;g3ca6554b689_0_56"/>
          <p:cNvSpPr/>
          <p:nvPr/>
        </p:nvSpPr>
        <p:spPr>
          <a:xfrm>
            <a:off x="601675" y="374498"/>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95" name="Google Shape;195;g3ca6554b689_0_56"/>
          <p:cNvSpPr txBox="1"/>
          <p:nvPr/>
        </p:nvSpPr>
        <p:spPr>
          <a:xfrm>
            <a:off x="1647172" y="1556800"/>
            <a:ext cx="3792000" cy="523200"/>
          </a:xfrm>
          <a:prstGeom prst="rect">
            <a:avLst/>
          </a:prstGeom>
          <a:noFill/>
          <a:ln>
            <a:noFill/>
          </a:ln>
        </p:spPr>
        <p:txBody>
          <a:bodyPr spcFirstLastPara="1" wrap="square" lIns="121900" tIns="121900" rIns="121900" bIns="121900" anchor="t" anchorCtr="0">
            <a:spAutoFit/>
          </a:bodyPr>
          <a:lstStyle/>
          <a:p>
            <a:pPr marL="0" lvl="0" indent="0" algn="ctr" rtl="0">
              <a:lnSpc>
                <a:spcPct val="115000"/>
              </a:lnSpc>
              <a:spcBef>
                <a:spcPts val="0"/>
              </a:spcBef>
              <a:spcAft>
                <a:spcPts val="0"/>
              </a:spcAft>
              <a:buNone/>
            </a:pPr>
            <a:r>
              <a:rPr lang="en-US" sz="1800" b="1">
                <a:solidFill>
                  <a:srgbClr val="275317"/>
                </a:solidFill>
                <a:latin typeface="Raleway"/>
                <a:ea typeface="Raleway"/>
                <a:cs typeface="Raleway"/>
                <a:sym typeface="Raleway"/>
              </a:rPr>
              <a:t>Agua</a:t>
            </a:r>
            <a:endParaRPr sz="1800" b="1">
              <a:solidFill>
                <a:srgbClr val="275317"/>
              </a:solidFill>
              <a:latin typeface="Raleway"/>
              <a:ea typeface="Raleway"/>
              <a:cs typeface="Raleway"/>
              <a:sym typeface="Raleway"/>
            </a:endParaRPr>
          </a:p>
        </p:txBody>
      </p:sp>
      <p:sp>
        <p:nvSpPr>
          <p:cNvPr id="196" name="Google Shape;196;g3ca6554b689_0_56"/>
          <p:cNvSpPr txBox="1"/>
          <p:nvPr/>
        </p:nvSpPr>
        <p:spPr>
          <a:xfrm>
            <a:off x="7354637" y="1619246"/>
            <a:ext cx="28851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None/>
            </a:pPr>
            <a:r>
              <a:rPr lang="en-US" sz="2000">
                <a:solidFill>
                  <a:srgbClr val="577515"/>
                </a:solidFill>
                <a:latin typeface="Raleway Medium"/>
                <a:ea typeface="Raleway Medium"/>
                <a:cs typeface="Raleway Medium"/>
                <a:sym typeface="Raleway Medium"/>
              </a:rPr>
              <a:t>Autoridad </a:t>
            </a:r>
            <a:r>
              <a:rPr lang="en-US" sz="2000" b="1">
                <a:solidFill>
                  <a:srgbClr val="577515"/>
                </a:solidFill>
                <a:latin typeface="Raleway"/>
                <a:ea typeface="Raleway"/>
                <a:cs typeface="Raleway"/>
                <a:sym typeface="Raleway"/>
              </a:rPr>
              <a:t>ambiental</a:t>
            </a:r>
            <a:endParaRPr sz="2000" b="1">
              <a:solidFill>
                <a:srgbClr val="577515"/>
              </a:solidFill>
              <a:latin typeface="Raleway"/>
              <a:ea typeface="Raleway"/>
              <a:cs typeface="Raleway"/>
              <a:sym typeface="Raleway"/>
            </a:endParaRPr>
          </a:p>
        </p:txBody>
      </p:sp>
      <p:grpSp>
        <p:nvGrpSpPr>
          <p:cNvPr id="197" name="Google Shape;197;g3ca6554b689_0_56"/>
          <p:cNvGrpSpPr/>
          <p:nvPr/>
        </p:nvGrpSpPr>
        <p:grpSpPr>
          <a:xfrm>
            <a:off x="2312174" y="1541656"/>
            <a:ext cx="636431" cy="650978"/>
            <a:chOff x="10747192" y="578957"/>
            <a:chExt cx="682500" cy="698100"/>
          </a:xfrm>
        </p:grpSpPr>
        <p:sp>
          <p:nvSpPr>
            <p:cNvPr id="198" name="Google Shape;198;g3ca6554b689_0_56"/>
            <p:cNvSpPr/>
            <p:nvPr/>
          </p:nvSpPr>
          <p:spPr>
            <a:xfrm>
              <a:off x="10747192" y="578957"/>
              <a:ext cx="682500" cy="698100"/>
            </a:xfrm>
            <a:prstGeom prst="ellipse">
              <a:avLst/>
            </a:prstGeom>
            <a:solidFill>
              <a:srgbClr val="4696E6"/>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99" name="Google Shape;199;g3ca6554b689_0_56"/>
            <p:cNvPicPr preferRelativeResize="0"/>
            <p:nvPr/>
          </p:nvPicPr>
          <p:blipFill rotWithShape="1">
            <a:blip r:embed="rId4">
              <a:alphaModFix/>
            </a:blip>
            <a:srcRect/>
            <a:stretch/>
          </p:blipFill>
          <p:spPr>
            <a:xfrm>
              <a:off x="10781089" y="591844"/>
              <a:ext cx="614700" cy="614700"/>
            </a:xfrm>
            <a:prstGeom prst="rect">
              <a:avLst/>
            </a:prstGeom>
            <a:noFill/>
            <a:ln>
              <a:noFill/>
            </a:ln>
          </p:spPr>
        </p:pic>
      </p:grpSp>
      <p:sp>
        <p:nvSpPr>
          <p:cNvPr id="200" name="Google Shape;200;g3ca6554b689_0_56"/>
          <p:cNvSpPr/>
          <p:nvPr/>
        </p:nvSpPr>
        <p:spPr>
          <a:xfrm>
            <a:off x="6747473" y="1538756"/>
            <a:ext cx="613800" cy="633000"/>
          </a:xfrm>
          <a:prstGeom prst="ellipse">
            <a:avLst/>
          </a:prstGeom>
          <a:solidFill>
            <a:schemeClr val="lt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01" name="Google Shape;201;g3ca6554b689_0_56" title="save_1231962.png"/>
          <p:cNvPicPr preferRelativeResize="0"/>
          <p:nvPr/>
        </p:nvPicPr>
        <p:blipFill>
          <a:blip r:embed="rId5">
            <a:alphaModFix/>
          </a:blip>
          <a:stretch>
            <a:fillRect/>
          </a:stretch>
        </p:blipFill>
        <p:spPr>
          <a:xfrm>
            <a:off x="6792775" y="1593650"/>
            <a:ext cx="523150" cy="523150"/>
          </a:xfrm>
          <a:prstGeom prst="rect">
            <a:avLst/>
          </a:prstGeom>
          <a:noFill/>
          <a:ln>
            <a:noFill/>
          </a:ln>
        </p:spPr>
      </p:pic>
      <p:sp>
        <p:nvSpPr>
          <p:cNvPr id="202" name="Google Shape;202;g3ca6554b689_0_56"/>
          <p:cNvSpPr txBox="1"/>
          <p:nvPr/>
        </p:nvSpPr>
        <p:spPr>
          <a:xfrm>
            <a:off x="8710144" y="5798725"/>
            <a:ext cx="3000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None/>
            </a:pPr>
            <a:r>
              <a:rPr lang="en-US" sz="1100">
                <a:solidFill>
                  <a:schemeClr val="dk1"/>
                </a:solidFill>
                <a:latin typeface="Candara"/>
                <a:ea typeface="Candara"/>
                <a:cs typeface="Candara"/>
                <a:sym typeface="Candara"/>
              </a:rPr>
              <a:t>* Semaforización corresponde al avance esperado para la vigencia 2025</a:t>
            </a:r>
            <a:endParaRPr/>
          </a:p>
        </p:txBody>
      </p:sp>
      <p:sp>
        <p:nvSpPr>
          <p:cNvPr id="203" name="Google Shape;203;g3ca6554b689_0_56"/>
          <p:cNvSpPr txBox="1"/>
          <p:nvPr/>
        </p:nvSpPr>
        <p:spPr>
          <a:xfrm>
            <a:off x="673745" y="2747675"/>
            <a:ext cx="4529100" cy="1380000"/>
          </a:xfrm>
          <a:prstGeom prst="rect">
            <a:avLst/>
          </a:prstGeom>
          <a:noFill/>
          <a:ln>
            <a:noFill/>
          </a:ln>
        </p:spPr>
        <p:txBody>
          <a:bodyPr spcFirstLastPara="1" wrap="square" lIns="91425" tIns="45700" rIns="91425" bIns="45700" anchor="t" anchorCtr="0">
            <a:spAutoFit/>
          </a:bodyPr>
          <a:lstStyle/>
          <a:p>
            <a:pPr marL="457200" marR="0" lvl="0" indent="-298450" algn="l" rtl="0">
              <a:lnSpc>
                <a:spcPct val="100000"/>
              </a:lnSpc>
              <a:spcBef>
                <a:spcPts val="0"/>
              </a:spcBef>
              <a:spcAft>
                <a:spcPts val="0"/>
              </a:spcAft>
              <a:buClr>
                <a:schemeClr val="dk1"/>
              </a:buClr>
              <a:buSzPts val="1100"/>
              <a:buFont typeface="Candara"/>
              <a:buAutoNum type="arabicPeriod" startAt="16"/>
            </a:pPr>
            <a:r>
              <a:rPr lang="en-US" sz="1100">
                <a:solidFill>
                  <a:schemeClr val="dk1"/>
                </a:solidFill>
                <a:latin typeface="Candara"/>
                <a:ea typeface="Candara"/>
                <a:cs typeface="Candara"/>
                <a:sym typeface="Candara"/>
              </a:rPr>
              <a:t>Conservación de </a:t>
            </a:r>
            <a:r>
              <a:rPr lang="en-US" sz="1100" b="1">
                <a:solidFill>
                  <a:schemeClr val="dk1"/>
                </a:solidFill>
                <a:latin typeface="Candara"/>
                <a:ea typeface="Candara"/>
                <a:cs typeface="Candara"/>
                <a:sym typeface="Candara"/>
              </a:rPr>
              <a:t>6.500 ha de ecosistemas </a:t>
            </a:r>
            <a:r>
              <a:rPr lang="en-US" sz="1100">
                <a:solidFill>
                  <a:schemeClr val="dk1"/>
                </a:solidFill>
                <a:latin typeface="Candara"/>
                <a:ea typeface="Candara"/>
                <a:cs typeface="Candara"/>
                <a:sym typeface="Candara"/>
              </a:rPr>
              <a:t>estratégicos para el recurso hídrico</a:t>
            </a:r>
            <a:endParaRPr sz="1100">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startAt="16"/>
            </a:pPr>
            <a:r>
              <a:rPr lang="en-US" sz="1100">
                <a:solidFill>
                  <a:schemeClr val="dk1"/>
                </a:solidFill>
                <a:latin typeface="Candara"/>
                <a:ea typeface="Candara"/>
                <a:cs typeface="Candara"/>
                <a:sym typeface="Candara"/>
              </a:rPr>
              <a:t>525 proyectos de ecourbanismo con criterios para el uso eficiente del agua.</a:t>
            </a:r>
            <a:endParaRPr sz="1100">
              <a:solidFill>
                <a:schemeClr val="dk1"/>
              </a:solidFill>
              <a:highlight>
                <a:srgbClr val="B6D7A8"/>
              </a:highlight>
              <a:latin typeface="Candara"/>
              <a:ea typeface="Candara"/>
              <a:cs typeface="Candara"/>
              <a:sym typeface="Candara"/>
            </a:endParaRPr>
          </a:p>
          <a:p>
            <a:pPr marL="457200" marR="0" lvl="0" indent="0" algn="l" rtl="0">
              <a:lnSpc>
                <a:spcPct val="100000"/>
              </a:lnSpc>
              <a:spcBef>
                <a:spcPts val="400"/>
              </a:spcBef>
              <a:spcAft>
                <a:spcPts val="0"/>
              </a:spcAft>
              <a:buNone/>
            </a:pPr>
            <a:endParaRPr sz="1100">
              <a:solidFill>
                <a:schemeClr val="dk1"/>
              </a:solidFill>
              <a:latin typeface="Candara"/>
              <a:ea typeface="Candara"/>
              <a:cs typeface="Candara"/>
              <a:sym typeface="Candara"/>
            </a:endParaRPr>
          </a:p>
          <a:p>
            <a:pPr marL="457200" marR="0" lvl="0" indent="-298450" algn="l" rtl="0">
              <a:lnSpc>
                <a:spcPct val="100000"/>
              </a:lnSpc>
              <a:spcBef>
                <a:spcPts val="400"/>
              </a:spcBef>
              <a:spcAft>
                <a:spcPts val="0"/>
              </a:spcAft>
              <a:buClr>
                <a:schemeClr val="dk1"/>
              </a:buClr>
              <a:buSzPts val="1100"/>
              <a:buFont typeface="Candara"/>
              <a:buAutoNum type="arabicPeriod" startAt="16"/>
            </a:pPr>
            <a:r>
              <a:rPr lang="en-US" sz="1100">
                <a:solidFill>
                  <a:schemeClr val="dk1"/>
                </a:solidFill>
                <a:latin typeface="Candara"/>
                <a:ea typeface="Candara"/>
                <a:cs typeface="Candara"/>
                <a:sym typeface="Candara"/>
              </a:rPr>
              <a:t>Reducir en un</a:t>
            </a:r>
            <a:r>
              <a:rPr lang="en-US" sz="1100" b="1">
                <a:solidFill>
                  <a:schemeClr val="dk1"/>
                </a:solidFill>
                <a:latin typeface="Candara"/>
                <a:ea typeface="Candara"/>
                <a:cs typeface="Candara"/>
                <a:sym typeface="Candara"/>
              </a:rPr>
              <a:t> 60 % la carga contaminante</a:t>
            </a:r>
            <a:r>
              <a:rPr lang="en-US" sz="1100">
                <a:solidFill>
                  <a:schemeClr val="dk1"/>
                </a:solidFill>
                <a:latin typeface="Candara"/>
                <a:ea typeface="Candara"/>
                <a:cs typeface="Candara"/>
                <a:sym typeface="Candara"/>
              </a:rPr>
              <a:t> vertida a los ríos Torca, Salitre Fucha y Tunjuelo</a:t>
            </a:r>
            <a:endParaRPr sz="1100">
              <a:solidFill>
                <a:schemeClr val="dk1"/>
              </a:solidFill>
              <a:latin typeface="Candara"/>
              <a:ea typeface="Candara"/>
              <a:cs typeface="Candara"/>
              <a:sym typeface="Candara"/>
            </a:endParaRPr>
          </a:p>
        </p:txBody>
      </p:sp>
      <p:sp>
        <p:nvSpPr>
          <p:cNvPr id="204" name="Google Shape;204;g3ca6554b689_0_56"/>
          <p:cNvSpPr txBox="1"/>
          <p:nvPr/>
        </p:nvSpPr>
        <p:spPr>
          <a:xfrm>
            <a:off x="6233352" y="2690125"/>
            <a:ext cx="4529100" cy="2226600"/>
          </a:xfrm>
          <a:prstGeom prst="rect">
            <a:avLst/>
          </a:prstGeom>
          <a:noFill/>
          <a:ln>
            <a:noFill/>
          </a:ln>
        </p:spPr>
        <p:txBody>
          <a:bodyPr spcFirstLastPara="1" wrap="square" lIns="91425" tIns="45700" rIns="91425" bIns="45700" anchor="t" anchorCtr="0">
            <a:spAutoFit/>
          </a:bodyPr>
          <a:lstStyle/>
          <a:p>
            <a:pPr marL="457200" marR="0" lvl="0" indent="-298450" algn="l" rtl="0">
              <a:lnSpc>
                <a:spcPct val="100000"/>
              </a:lnSpc>
              <a:spcBef>
                <a:spcPts val="0"/>
              </a:spcBef>
              <a:spcAft>
                <a:spcPts val="0"/>
              </a:spcAft>
              <a:buClr>
                <a:schemeClr val="dk1"/>
              </a:buClr>
              <a:buSzPts val="1100"/>
              <a:buFont typeface="Candara"/>
              <a:buAutoNum type="arabicPeriod" startAt="19"/>
            </a:pPr>
            <a:r>
              <a:rPr lang="en-US" sz="1100" dirty="0">
                <a:solidFill>
                  <a:schemeClr val="dk1"/>
                </a:solidFill>
                <a:latin typeface="Candara"/>
                <a:ea typeface="Candara"/>
                <a:cs typeface="Candara"/>
                <a:sym typeface="Candara"/>
              </a:rPr>
              <a:t>Resolver de </a:t>
            </a:r>
            <a:r>
              <a:rPr lang="en-US" sz="1100" dirty="0" err="1">
                <a:solidFill>
                  <a:schemeClr val="dk1"/>
                </a:solidFill>
                <a:latin typeface="Candara"/>
                <a:ea typeface="Candara"/>
                <a:cs typeface="Candara"/>
                <a:sym typeface="Candara"/>
              </a:rPr>
              <a:t>fondo</a:t>
            </a:r>
            <a:r>
              <a:rPr lang="en-US" sz="1100" dirty="0">
                <a:solidFill>
                  <a:schemeClr val="dk1"/>
                </a:solidFill>
                <a:latin typeface="Candara"/>
                <a:ea typeface="Candara"/>
                <a:cs typeface="Candara"/>
                <a:sym typeface="Candara"/>
              </a:rPr>
              <a:t> 4.314 </a:t>
            </a:r>
            <a:r>
              <a:rPr lang="en-US" sz="1100" dirty="0" err="1">
                <a:solidFill>
                  <a:schemeClr val="dk1"/>
                </a:solidFill>
                <a:latin typeface="Candara"/>
                <a:ea typeface="Candara"/>
                <a:cs typeface="Candara"/>
                <a:sym typeface="Candara"/>
              </a:rPr>
              <a:t>expedientes</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sancionatorios</a:t>
            </a:r>
            <a:r>
              <a:rPr lang="en-US" sz="1100" dirty="0">
                <a:solidFill>
                  <a:schemeClr val="dk1"/>
                </a:solidFill>
                <a:latin typeface="Candara"/>
                <a:ea typeface="Candara"/>
                <a:cs typeface="Candara"/>
                <a:sym typeface="Candara"/>
              </a:rPr>
              <a:t> de </a:t>
            </a:r>
            <a:r>
              <a:rPr lang="en-US" sz="1100" dirty="0" err="1">
                <a:solidFill>
                  <a:schemeClr val="dk1"/>
                </a:solidFill>
                <a:latin typeface="Candara"/>
                <a:ea typeface="Candara"/>
                <a:cs typeface="Candara"/>
                <a:sym typeface="Candara"/>
              </a:rPr>
              <a:t>más</a:t>
            </a:r>
            <a:r>
              <a:rPr lang="en-US" sz="1100" dirty="0">
                <a:solidFill>
                  <a:schemeClr val="dk1"/>
                </a:solidFill>
                <a:latin typeface="Candara"/>
                <a:ea typeface="Candara"/>
                <a:cs typeface="Candara"/>
                <a:sym typeface="Candara"/>
              </a:rPr>
              <a:t> de </a:t>
            </a:r>
            <a:r>
              <a:rPr lang="en-US" sz="1100" dirty="0" err="1">
                <a:solidFill>
                  <a:schemeClr val="dk1"/>
                </a:solidFill>
                <a:latin typeface="Candara"/>
                <a:ea typeface="Candara"/>
                <a:cs typeface="Candara"/>
                <a:sym typeface="Candara"/>
              </a:rPr>
              <a:t>diez</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años</a:t>
            </a:r>
            <a:r>
              <a:rPr lang="en-US" sz="1100" dirty="0">
                <a:solidFill>
                  <a:schemeClr val="dk1"/>
                </a:solidFill>
                <a:latin typeface="Candara"/>
                <a:ea typeface="Candara"/>
                <a:cs typeface="Candara"/>
                <a:sym typeface="Candara"/>
              </a:rPr>
              <a:t> de </a:t>
            </a:r>
            <a:r>
              <a:rPr lang="en-US" sz="1100" dirty="0" err="1">
                <a:solidFill>
                  <a:schemeClr val="dk1"/>
                </a:solidFill>
                <a:latin typeface="Candara"/>
                <a:ea typeface="Candara"/>
                <a:cs typeface="Candara"/>
                <a:sym typeface="Candara"/>
              </a:rPr>
              <a:t>antigüedad</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en</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cumplimiento</a:t>
            </a:r>
            <a:r>
              <a:rPr lang="en-US" sz="1100" dirty="0">
                <a:solidFill>
                  <a:schemeClr val="dk1"/>
                </a:solidFill>
                <a:latin typeface="Candara"/>
                <a:ea typeface="Candara"/>
                <a:cs typeface="Candara"/>
                <a:sym typeface="Candara"/>
              </a:rPr>
              <a:t> de la Ley 2387 de 2024.</a:t>
            </a:r>
            <a:endParaRPr sz="1100" dirty="0">
              <a:solidFill>
                <a:schemeClr val="dk1"/>
              </a:solidFill>
              <a:latin typeface="Candara"/>
              <a:ea typeface="Candara"/>
              <a:cs typeface="Candara"/>
              <a:sym typeface="Candara"/>
            </a:endParaRPr>
          </a:p>
          <a:p>
            <a:pPr marL="457200" marR="0" lvl="0" indent="0" algn="l" rtl="0">
              <a:lnSpc>
                <a:spcPct val="100000"/>
              </a:lnSpc>
              <a:spcBef>
                <a:spcPts val="400"/>
              </a:spcBef>
              <a:spcAft>
                <a:spcPts val="0"/>
              </a:spcAft>
              <a:buNone/>
            </a:pPr>
            <a:endParaRPr sz="1100" dirty="0">
              <a:solidFill>
                <a:schemeClr val="lt1"/>
              </a:solidFill>
              <a:latin typeface="Candara"/>
              <a:ea typeface="Candara"/>
              <a:cs typeface="Candara"/>
              <a:sym typeface="Candara"/>
            </a:endParaRPr>
          </a:p>
          <a:p>
            <a:pPr marL="457200" marR="0" lvl="0" indent="-298450" algn="just" rtl="0">
              <a:lnSpc>
                <a:spcPct val="100000"/>
              </a:lnSpc>
              <a:spcBef>
                <a:spcPts val="400"/>
              </a:spcBef>
              <a:spcAft>
                <a:spcPts val="0"/>
              </a:spcAft>
              <a:buClr>
                <a:schemeClr val="dk1"/>
              </a:buClr>
              <a:buSzPts val="1100"/>
              <a:buFont typeface="Candara"/>
              <a:buAutoNum type="arabicPeriod" startAt="19"/>
            </a:pPr>
            <a:r>
              <a:rPr lang="en-US" sz="1100" dirty="0" err="1">
                <a:solidFill>
                  <a:schemeClr val="dk1"/>
                </a:solidFill>
                <a:latin typeface="Candara"/>
                <a:ea typeface="Candara"/>
                <a:cs typeface="Candara"/>
                <a:sym typeface="Candara"/>
              </a:rPr>
              <a:t>Realizar</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el</a:t>
            </a:r>
            <a:r>
              <a:rPr lang="en-US" sz="1100" dirty="0">
                <a:solidFill>
                  <a:schemeClr val="dk1"/>
                </a:solidFill>
                <a:latin typeface="Candara"/>
                <a:ea typeface="Candara"/>
                <a:cs typeface="Candara"/>
                <a:sym typeface="Candara"/>
              </a:rPr>
              <a:t> </a:t>
            </a:r>
            <a:r>
              <a:rPr lang="en-US" sz="1100" b="1" dirty="0">
                <a:solidFill>
                  <a:schemeClr val="dk1"/>
                </a:solidFill>
                <a:latin typeface="Candara"/>
                <a:ea typeface="Candara"/>
                <a:cs typeface="Candara"/>
                <a:sym typeface="Candara"/>
              </a:rPr>
              <a:t>100% de </a:t>
            </a:r>
            <a:r>
              <a:rPr lang="en-US" sz="1100" b="1" dirty="0" err="1">
                <a:solidFill>
                  <a:schemeClr val="dk1"/>
                </a:solidFill>
                <a:latin typeface="Candara"/>
                <a:ea typeface="Candara"/>
                <a:cs typeface="Candara"/>
                <a:sym typeface="Candara"/>
              </a:rPr>
              <a:t>evaluaciones</a:t>
            </a:r>
            <a:r>
              <a:rPr lang="en-US" sz="1100" b="1" dirty="0">
                <a:solidFill>
                  <a:schemeClr val="dk1"/>
                </a:solidFill>
                <a:latin typeface="Candara"/>
                <a:ea typeface="Candara"/>
                <a:cs typeface="Candara"/>
                <a:sym typeface="Candara"/>
              </a:rPr>
              <a:t> de </a:t>
            </a:r>
            <a:r>
              <a:rPr lang="en-US" sz="1100" b="1" dirty="0" err="1">
                <a:solidFill>
                  <a:schemeClr val="dk1"/>
                </a:solidFill>
                <a:latin typeface="Candara"/>
                <a:ea typeface="Candara"/>
                <a:cs typeface="Candara"/>
                <a:sym typeface="Candara"/>
              </a:rPr>
              <a:t>licencia</a:t>
            </a:r>
            <a:r>
              <a:rPr lang="en-US" sz="1100" b="1" dirty="0">
                <a:solidFill>
                  <a:schemeClr val="dk1"/>
                </a:solidFill>
                <a:latin typeface="Candara"/>
                <a:ea typeface="Candara"/>
                <a:cs typeface="Candara"/>
                <a:sym typeface="Candara"/>
              </a:rPr>
              <a:t> </a:t>
            </a:r>
            <a:r>
              <a:rPr lang="en-US" sz="1100" b="1" dirty="0" err="1">
                <a:solidFill>
                  <a:schemeClr val="dk1"/>
                </a:solidFill>
                <a:latin typeface="Candara"/>
                <a:ea typeface="Candara"/>
                <a:cs typeface="Candara"/>
                <a:sym typeface="Candara"/>
              </a:rPr>
              <a:t>ambiental</a:t>
            </a:r>
            <a:r>
              <a:rPr lang="en-US" sz="1100" b="1"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en</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los</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tiempos</a:t>
            </a:r>
            <a:r>
              <a:rPr lang="en-US" sz="1100" dirty="0">
                <a:solidFill>
                  <a:schemeClr val="dk1"/>
                </a:solidFill>
                <a:latin typeface="Candara"/>
                <a:ea typeface="Candara"/>
                <a:cs typeface="Candara"/>
                <a:sym typeface="Candara"/>
              </a:rPr>
              <a:t> de ley</a:t>
            </a:r>
            <a:endParaRPr sz="1100" dirty="0">
              <a:solidFill>
                <a:schemeClr val="dk1"/>
              </a:solidFill>
              <a:latin typeface="Candara"/>
              <a:ea typeface="Candara"/>
              <a:cs typeface="Candara"/>
              <a:sym typeface="Candara"/>
            </a:endParaRPr>
          </a:p>
          <a:p>
            <a:pPr marL="457200" marR="0" lvl="0" indent="-298450" algn="just" rtl="0">
              <a:lnSpc>
                <a:spcPct val="100000"/>
              </a:lnSpc>
              <a:spcBef>
                <a:spcPts val="0"/>
              </a:spcBef>
              <a:spcAft>
                <a:spcPts val="0"/>
              </a:spcAft>
              <a:buClr>
                <a:schemeClr val="dk1"/>
              </a:buClr>
              <a:buSzPts val="1100"/>
              <a:buFont typeface="Candara"/>
              <a:buAutoNum type="arabicPeriod" startAt="19"/>
            </a:pPr>
            <a:r>
              <a:rPr lang="en-US" sz="1100" dirty="0" err="1">
                <a:solidFill>
                  <a:schemeClr val="dk1"/>
                </a:solidFill>
                <a:latin typeface="Candara"/>
                <a:ea typeface="Candara"/>
                <a:cs typeface="Candara"/>
                <a:sym typeface="Candara"/>
              </a:rPr>
              <a:t>Realizar</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el</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seguimiento</a:t>
            </a:r>
            <a:r>
              <a:rPr lang="en-US" sz="1100" dirty="0">
                <a:solidFill>
                  <a:schemeClr val="dk1"/>
                </a:solidFill>
                <a:latin typeface="Candara"/>
                <a:ea typeface="Candara"/>
                <a:cs typeface="Candara"/>
                <a:sym typeface="Candara"/>
              </a:rPr>
              <a:t> al </a:t>
            </a:r>
            <a:r>
              <a:rPr lang="en-US" sz="1100" b="1" dirty="0">
                <a:solidFill>
                  <a:schemeClr val="dk1"/>
                </a:solidFill>
                <a:latin typeface="Candara"/>
                <a:ea typeface="Candara"/>
                <a:cs typeface="Candara"/>
                <a:sym typeface="Candara"/>
              </a:rPr>
              <a:t>25% de </a:t>
            </a:r>
            <a:r>
              <a:rPr lang="en-US" sz="1100" b="1" dirty="0" err="1">
                <a:solidFill>
                  <a:schemeClr val="dk1"/>
                </a:solidFill>
                <a:latin typeface="Candara"/>
                <a:ea typeface="Candara"/>
                <a:cs typeface="Candara"/>
                <a:sym typeface="Candara"/>
              </a:rPr>
              <a:t>los</a:t>
            </a:r>
            <a:r>
              <a:rPr lang="en-US" sz="1100" b="1" dirty="0">
                <a:solidFill>
                  <a:schemeClr val="dk1"/>
                </a:solidFill>
                <a:latin typeface="Candara"/>
                <a:ea typeface="Candara"/>
                <a:cs typeface="Candara"/>
                <a:sym typeface="Candara"/>
              </a:rPr>
              <a:t> </a:t>
            </a:r>
            <a:r>
              <a:rPr lang="en-US" sz="1100" b="1" dirty="0" err="1">
                <a:solidFill>
                  <a:schemeClr val="dk1"/>
                </a:solidFill>
                <a:latin typeface="Candara"/>
                <a:ea typeface="Candara"/>
                <a:cs typeface="Candara"/>
                <a:sym typeface="Candara"/>
              </a:rPr>
              <a:t>proyectos</a:t>
            </a:r>
            <a:r>
              <a:rPr lang="en-US" sz="1100" b="1" dirty="0">
                <a:solidFill>
                  <a:schemeClr val="dk1"/>
                </a:solidFill>
                <a:latin typeface="Candara"/>
                <a:ea typeface="Candara"/>
                <a:cs typeface="Candara"/>
                <a:sym typeface="Candara"/>
              </a:rPr>
              <a:t> </a:t>
            </a:r>
            <a:r>
              <a:rPr lang="en-US" sz="1100" b="1" dirty="0" err="1">
                <a:solidFill>
                  <a:schemeClr val="dk1"/>
                </a:solidFill>
                <a:latin typeface="Candara"/>
                <a:ea typeface="Candara"/>
                <a:cs typeface="Candara"/>
                <a:sym typeface="Candara"/>
              </a:rPr>
              <a:t>licenciados</a:t>
            </a:r>
            <a:r>
              <a:rPr lang="en-US" sz="1100" b="1"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mediante</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el</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Índice</a:t>
            </a:r>
            <a:r>
              <a:rPr lang="en-US" sz="1100" dirty="0">
                <a:solidFill>
                  <a:schemeClr val="dk1"/>
                </a:solidFill>
                <a:latin typeface="Candara"/>
                <a:ea typeface="Candara"/>
                <a:cs typeface="Candara"/>
                <a:sym typeface="Candara"/>
              </a:rPr>
              <a:t> de </a:t>
            </a:r>
            <a:r>
              <a:rPr lang="en-US" sz="1100" dirty="0" err="1">
                <a:solidFill>
                  <a:schemeClr val="dk1"/>
                </a:solidFill>
                <a:latin typeface="Candara"/>
                <a:ea typeface="Candara"/>
                <a:cs typeface="Candara"/>
                <a:sym typeface="Candara"/>
              </a:rPr>
              <a:t>Desempeño</a:t>
            </a:r>
            <a:r>
              <a:rPr lang="en-US" sz="1100" dirty="0">
                <a:solidFill>
                  <a:schemeClr val="dk1"/>
                </a:solidFill>
                <a:latin typeface="Candara"/>
                <a:ea typeface="Candara"/>
                <a:cs typeface="Candara"/>
                <a:sym typeface="Candara"/>
              </a:rPr>
              <a:t> Ambiental</a:t>
            </a:r>
            <a:endParaRPr sz="1100" dirty="0">
              <a:solidFill>
                <a:schemeClr val="dk1"/>
              </a:solidFill>
              <a:latin typeface="Candara"/>
              <a:ea typeface="Candara"/>
              <a:cs typeface="Candara"/>
              <a:sym typeface="Candara"/>
            </a:endParaRPr>
          </a:p>
          <a:p>
            <a:pPr marL="457200" marR="0" lvl="0" indent="-298450" algn="l" rtl="0">
              <a:lnSpc>
                <a:spcPct val="100000"/>
              </a:lnSpc>
              <a:spcBef>
                <a:spcPts val="0"/>
              </a:spcBef>
              <a:spcAft>
                <a:spcPts val="0"/>
              </a:spcAft>
              <a:buClr>
                <a:srgbClr val="FF0000"/>
              </a:buClr>
              <a:buSzPts val="1100"/>
              <a:buFont typeface="Candara"/>
              <a:buAutoNum type="arabicPeriod" startAt="19"/>
            </a:pPr>
            <a:r>
              <a:rPr lang="en-US" sz="1100" dirty="0">
                <a:solidFill>
                  <a:srgbClr val="FF0000"/>
                </a:solidFill>
                <a:latin typeface="Candara"/>
                <a:ea typeface="Candara"/>
                <a:cs typeface="Candara"/>
                <a:sym typeface="Candara"/>
              </a:rPr>
              <a:t>100% de </a:t>
            </a:r>
            <a:r>
              <a:rPr lang="en-US" sz="1100" dirty="0" err="1">
                <a:solidFill>
                  <a:srgbClr val="FF0000"/>
                </a:solidFill>
                <a:latin typeface="Candara"/>
                <a:ea typeface="Candara"/>
                <a:cs typeface="Candara"/>
                <a:sym typeface="Candara"/>
              </a:rPr>
              <a:t>los</a:t>
            </a:r>
            <a:r>
              <a:rPr lang="en-US" sz="1100" dirty="0">
                <a:solidFill>
                  <a:srgbClr val="FF0000"/>
                </a:solidFill>
                <a:latin typeface="Candara"/>
                <a:ea typeface="Candara"/>
                <a:cs typeface="Candara"/>
                <a:sym typeface="Candara"/>
              </a:rPr>
              <a:t> </a:t>
            </a:r>
            <a:r>
              <a:rPr lang="en-US" sz="1100" dirty="0" err="1">
                <a:solidFill>
                  <a:srgbClr val="FF0000"/>
                </a:solidFill>
                <a:latin typeface="Candara"/>
                <a:ea typeface="Candara"/>
                <a:cs typeface="Candara"/>
                <a:sym typeface="Candara"/>
              </a:rPr>
              <a:t>trámites</a:t>
            </a:r>
            <a:r>
              <a:rPr lang="en-US" sz="1100" dirty="0">
                <a:solidFill>
                  <a:srgbClr val="FF0000"/>
                </a:solidFill>
                <a:latin typeface="Candara"/>
                <a:ea typeface="Candara"/>
                <a:cs typeface="Candara"/>
                <a:sym typeface="Candara"/>
              </a:rPr>
              <a:t> </a:t>
            </a:r>
            <a:r>
              <a:rPr lang="en-US" sz="1100" dirty="0" err="1">
                <a:solidFill>
                  <a:srgbClr val="FF0000"/>
                </a:solidFill>
                <a:latin typeface="Candara"/>
                <a:ea typeface="Candara"/>
                <a:cs typeface="Candara"/>
                <a:sym typeface="Candara"/>
              </a:rPr>
              <a:t>recibidos</a:t>
            </a:r>
            <a:r>
              <a:rPr lang="en-US" sz="1100" dirty="0">
                <a:solidFill>
                  <a:srgbClr val="FF0000"/>
                </a:solidFill>
                <a:latin typeface="Candara"/>
                <a:ea typeface="Candara"/>
                <a:cs typeface="Candara"/>
                <a:sym typeface="Candara"/>
              </a:rPr>
              <a:t> entre 2025-2027 resueltos de </a:t>
            </a:r>
            <a:r>
              <a:rPr lang="en-US" sz="1100" dirty="0" err="1">
                <a:solidFill>
                  <a:srgbClr val="FF0000"/>
                </a:solidFill>
                <a:latin typeface="Candara"/>
                <a:ea typeface="Candara"/>
                <a:cs typeface="Candara"/>
                <a:sym typeface="Candara"/>
              </a:rPr>
              <a:t>fondo</a:t>
            </a:r>
            <a:r>
              <a:rPr lang="en-US" sz="1100" dirty="0">
                <a:solidFill>
                  <a:srgbClr val="FF0000"/>
                </a:solidFill>
                <a:latin typeface="Candara"/>
                <a:ea typeface="Candara"/>
                <a:cs typeface="Candara"/>
                <a:sym typeface="Candara"/>
              </a:rPr>
              <a:t> </a:t>
            </a:r>
            <a:r>
              <a:rPr lang="en-US" sz="1100" dirty="0" err="1">
                <a:solidFill>
                  <a:srgbClr val="FF0000"/>
                </a:solidFill>
                <a:latin typeface="Candara"/>
                <a:ea typeface="Candara"/>
                <a:cs typeface="Candara"/>
                <a:sym typeface="Candara"/>
              </a:rPr>
              <a:t>en</a:t>
            </a:r>
            <a:r>
              <a:rPr lang="en-US" sz="1100" dirty="0">
                <a:solidFill>
                  <a:srgbClr val="FF0000"/>
                </a:solidFill>
                <a:latin typeface="Candara"/>
                <a:ea typeface="Candara"/>
                <a:cs typeface="Candara"/>
                <a:sym typeface="Candara"/>
              </a:rPr>
              <a:t> </a:t>
            </a:r>
            <a:r>
              <a:rPr lang="en-US" sz="1100" dirty="0" err="1">
                <a:solidFill>
                  <a:srgbClr val="FF0000"/>
                </a:solidFill>
                <a:latin typeface="Candara"/>
                <a:ea typeface="Candara"/>
                <a:cs typeface="Candara"/>
                <a:sym typeface="Candara"/>
              </a:rPr>
              <a:t>oportunidad</a:t>
            </a:r>
            <a:endParaRPr sz="1100" dirty="0">
              <a:solidFill>
                <a:srgbClr val="FF0000"/>
              </a:solidFill>
              <a:latin typeface="Candara"/>
              <a:ea typeface="Candara"/>
              <a:cs typeface="Candara"/>
              <a:sym typeface="Candara"/>
            </a:endParaRPr>
          </a:p>
          <a:p>
            <a:pPr marL="457200" marR="0" lvl="0" indent="-298450" algn="just" rtl="0">
              <a:lnSpc>
                <a:spcPct val="100000"/>
              </a:lnSpc>
              <a:spcBef>
                <a:spcPts val="0"/>
              </a:spcBef>
              <a:spcAft>
                <a:spcPts val="0"/>
              </a:spcAft>
              <a:buClr>
                <a:srgbClr val="FF9900"/>
              </a:buClr>
              <a:buSzPts val="1100"/>
              <a:buFont typeface="Candara"/>
              <a:buAutoNum type="arabicPeriod" startAt="19"/>
            </a:pPr>
            <a:r>
              <a:rPr lang="en-US" sz="1100" dirty="0" err="1">
                <a:solidFill>
                  <a:srgbClr val="FF9900"/>
                </a:solidFill>
                <a:latin typeface="Candara"/>
                <a:ea typeface="Candara"/>
                <a:cs typeface="Candara"/>
                <a:sym typeface="Candara"/>
              </a:rPr>
              <a:t>Realizar</a:t>
            </a:r>
            <a:r>
              <a:rPr lang="en-US" sz="1100" dirty="0">
                <a:solidFill>
                  <a:srgbClr val="FF9900"/>
                </a:solidFill>
                <a:latin typeface="Candara"/>
                <a:ea typeface="Candara"/>
                <a:cs typeface="Candara"/>
                <a:sym typeface="Candara"/>
              </a:rPr>
              <a:t> </a:t>
            </a:r>
            <a:r>
              <a:rPr lang="en-US" sz="1100" dirty="0" err="1">
                <a:solidFill>
                  <a:srgbClr val="FF9900"/>
                </a:solidFill>
                <a:latin typeface="Candara"/>
                <a:ea typeface="Candara"/>
                <a:cs typeface="Candara"/>
                <a:sym typeface="Candara"/>
              </a:rPr>
              <a:t>el</a:t>
            </a:r>
            <a:r>
              <a:rPr lang="en-US" sz="1100" dirty="0">
                <a:solidFill>
                  <a:srgbClr val="FF9900"/>
                </a:solidFill>
                <a:latin typeface="Candara"/>
                <a:ea typeface="Candara"/>
                <a:cs typeface="Candara"/>
                <a:sym typeface="Candara"/>
              </a:rPr>
              <a:t> </a:t>
            </a:r>
            <a:r>
              <a:rPr lang="en-US" sz="1100" dirty="0" err="1">
                <a:solidFill>
                  <a:srgbClr val="FF9900"/>
                </a:solidFill>
                <a:latin typeface="Candara"/>
                <a:ea typeface="Candara"/>
                <a:cs typeface="Candara"/>
                <a:sym typeface="Candara"/>
              </a:rPr>
              <a:t>seguimiento</a:t>
            </a:r>
            <a:r>
              <a:rPr lang="en-US" sz="1100" dirty="0">
                <a:solidFill>
                  <a:srgbClr val="FF9900"/>
                </a:solidFill>
                <a:latin typeface="Candara"/>
                <a:ea typeface="Candara"/>
                <a:cs typeface="Candara"/>
                <a:sym typeface="Candara"/>
              </a:rPr>
              <a:t> </a:t>
            </a:r>
            <a:r>
              <a:rPr lang="en-US" sz="1100" dirty="0" err="1">
                <a:solidFill>
                  <a:srgbClr val="FF9900"/>
                </a:solidFill>
                <a:latin typeface="Candara"/>
                <a:ea typeface="Candara"/>
                <a:cs typeface="Candara"/>
                <a:sym typeface="Candara"/>
              </a:rPr>
              <a:t>ordinario</a:t>
            </a:r>
            <a:r>
              <a:rPr lang="en-US" sz="1100" dirty="0">
                <a:solidFill>
                  <a:srgbClr val="FF9900"/>
                </a:solidFill>
                <a:latin typeface="Candara"/>
                <a:ea typeface="Candara"/>
                <a:cs typeface="Candara"/>
                <a:sym typeface="Candara"/>
              </a:rPr>
              <a:t> al 75% de </a:t>
            </a:r>
            <a:r>
              <a:rPr lang="en-US" sz="1100" dirty="0" err="1">
                <a:solidFill>
                  <a:srgbClr val="FF9900"/>
                </a:solidFill>
                <a:latin typeface="Candara"/>
                <a:ea typeface="Candara"/>
                <a:cs typeface="Candara"/>
                <a:sym typeface="Candara"/>
              </a:rPr>
              <a:t>los</a:t>
            </a:r>
            <a:r>
              <a:rPr lang="en-US" sz="1100" dirty="0">
                <a:solidFill>
                  <a:srgbClr val="FF9900"/>
                </a:solidFill>
                <a:latin typeface="Candara"/>
                <a:ea typeface="Candara"/>
                <a:cs typeface="Candara"/>
                <a:sym typeface="Candara"/>
              </a:rPr>
              <a:t> </a:t>
            </a:r>
            <a:r>
              <a:rPr lang="en-US" sz="1100" dirty="0" err="1">
                <a:solidFill>
                  <a:srgbClr val="FF9900"/>
                </a:solidFill>
                <a:latin typeface="Candara"/>
                <a:ea typeface="Candara"/>
                <a:cs typeface="Candara"/>
                <a:sym typeface="Candara"/>
              </a:rPr>
              <a:t>proyectos</a:t>
            </a:r>
            <a:r>
              <a:rPr lang="en-US" sz="1100" dirty="0">
                <a:solidFill>
                  <a:srgbClr val="FF9900"/>
                </a:solidFill>
                <a:latin typeface="Candara"/>
                <a:ea typeface="Candara"/>
                <a:cs typeface="Candara"/>
                <a:sym typeface="Candara"/>
              </a:rPr>
              <a:t> </a:t>
            </a:r>
            <a:r>
              <a:rPr lang="en-US" sz="1100" dirty="0" err="1">
                <a:solidFill>
                  <a:srgbClr val="FF9900"/>
                </a:solidFill>
                <a:latin typeface="Candara"/>
                <a:ea typeface="Candara"/>
                <a:cs typeface="Candara"/>
                <a:sym typeface="Candara"/>
              </a:rPr>
              <a:t>licenciados</a:t>
            </a:r>
            <a:r>
              <a:rPr lang="en-US" sz="1100" dirty="0">
                <a:solidFill>
                  <a:srgbClr val="FF9900"/>
                </a:solidFill>
                <a:latin typeface="Candara"/>
                <a:ea typeface="Candara"/>
                <a:cs typeface="Candara"/>
                <a:sym typeface="Candara"/>
              </a:rPr>
              <a:t> a 2024 (sin IDA)</a:t>
            </a:r>
            <a:endParaRPr sz="1100" dirty="0">
              <a:solidFill>
                <a:srgbClr val="FF9900"/>
              </a:solidFill>
              <a:latin typeface="Candara"/>
              <a:ea typeface="Candara"/>
              <a:cs typeface="Candara"/>
              <a:sym typeface="Candara"/>
            </a:endParaRPr>
          </a:p>
          <a:p>
            <a:pPr marL="457200" marR="0" lvl="0" indent="-298450" algn="l" rtl="0">
              <a:lnSpc>
                <a:spcPct val="100000"/>
              </a:lnSpc>
              <a:spcBef>
                <a:spcPts val="0"/>
              </a:spcBef>
              <a:spcAft>
                <a:spcPts val="0"/>
              </a:spcAft>
              <a:buClr>
                <a:schemeClr val="dk1"/>
              </a:buClr>
              <a:buSzPts val="1100"/>
              <a:buFont typeface="Candara"/>
              <a:buAutoNum type="arabicPeriod" startAt="19"/>
            </a:pPr>
            <a:r>
              <a:rPr lang="en-US" sz="1100" dirty="0">
                <a:solidFill>
                  <a:schemeClr val="dk1"/>
                </a:solidFill>
                <a:latin typeface="Candara"/>
                <a:ea typeface="Candara"/>
                <a:cs typeface="Candara"/>
                <a:sym typeface="Candara"/>
              </a:rPr>
              <a:t>Resolver de </a:t>
            </a:r>
            <a:r>
              <a:rPr lang="en-US" sz="1100" dirty="0" err="1">
                <a:solidFill>
                  <a:schemeClr val="dk1"/>
                </a:solidFill>
                <a:latin typeface="Candara"/>
                <a:ea typeface="Candara"/>
                <a:cs typeface="Candara"/>
                <a:sym typeface="Candara"/>
              </a:rPr>
              <a:t>fondo</a:t>
            </a:r>
            <a:r>
              <a:rPr lang="en-US" sz="1100" dirty="0">
                <a:solidFill>
                  <a:schemeClr val="dk1"/>
                </a:solidFill>
                <a:latin typeface="Candara"/>
                <a:ea typeface="Candara"/>
                <a:cs typeface="Candara"/>
                <a:sym typeface="Candara"/>
              </a:rPr>
              <a:t> 31.178 </a:t>
            </a:r>
            <a:r>
              <a:rPr lang="en-US" sz="1100" dirty="0" err="1">
                <a:solidFill>
                  <a:schemeClr val="dk1"/>
                </a:solidFill>
                <a:latin typeface="Candara"/>
                <a:ea typeface="Candara"/>
                <a:cs typeface="Candara"/>
                <a:sym typeface="Candara"/>
              </a:rPr>
              <a:t>trámites</a:t>
            </a:r>
            <a:r>
              <a:rPr lang="en-US" sz="1100" dirty="0">
                <a:solidFill>
                  <a:schemeClr val="dk1"/>
                </a:solidFill>
                <a:latin typeface="Candara"/>
                <a:ea typeface="Candara"/>
                <a:cs typeface="Candara"/>
                <a:sym typeface="Candara"/>
              </a:rPr>
              <a:t> </a:t>
            </a:r>
            <a:r>
              <a:rPr lang="en-US" sz="1100" dirty="0" err="1">
                <a:solidFill>
                  <a:schemeClr val="dk1"/>
                </a:solidFill>
                <a:latin typeface="Candara"/>
                <a:ea typeface="Candara"/>
                <a:cs typeface="Candara"/>
                <a:sym typeface="Candara"/>
              </a:rPr>
              <a:t>rezagados</a:t>
            </a:r>
            <a:r>
              <a:rPr lang="en-US" sz="1100" dirty="0">
                <a:solidFill>
                  <a:schemeClr val="dk1"/>
                </a:solidFill>
                <a:latin typeface="Candara"/>
                <a:ea typeface="Candara"/>
                <a:cs typeface="Candara"/>
                <a:sym typeface="Candara"/>
              </a:rPr>
              <a:t> </a:t>
            </a:r>
            <a:endParaRPr sz="1100" dirty="0">
              <a:solidFill>
                <a:schemeClr val="dk1"/>
              </a:solidFill>
              <a:latin typeface="Candara"/>
              <a:ea typeface="Candara"/>
              <a:cs typeface="Candara"/>
              <a:sym typeface="Candara"/>
            </a:endParaRPr>
          </a:p>
        </p:txBody>
      </p:sp>
      <p:sp>
        <p:nvSpPr>
          <p:cNvPr id="205" name="Google Shape;205;g3ca6554b689_0_56"/>
          <p:cNvSpPr/>
          <p:nvPr/>
        </p:nvSpPr>
        <p:spPr>
          <a:xfrm>
            <a:off x="837850" y="2820933"/>
            <a:ext cx="164700" cy="164700"/>
          </a:xfrm>
          <a:prstGeom prst="ellipse">
            <a:avLst/>
          </a:prstGeom>
          <a:solidFill>
            <a:srgbClr val="FFD966"/>
          </a:solidFill>
          <a:ln w="9525"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a:p>
        </p:txBody>
      </p:sp>
      <p:sp>
        <p:nvSpPr>
          <p:cNvPr id="206" name="Google Shape;206;g3ca6554b689_0_56"/>
          <p:cNvSpPr/>
          <p:nvPr/>
        </p:nvSpPr>
        <p:spPr>
          <a:xfrm>
            <a:off x="837850" y="3149063"/>
            <a:ext cx="164700" cy="164700"/>
          </a:xfrm>
          <a:prstGeom prst="ellipse">
            <a:avLst/>
          </a:prstGeom>
          <a:solidFill>
            <a:srgbClr val="93C47D"/>
          </a:solidFill>
          <a:ln w="9525" cap="flat" cmpd="sng">
            <a:solidFill>
              <a:srgbClr val="93C47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7" name="Google Shape;207;g3ca6554b689_0_56"/>
          <p:cNvSpPr/>
          <p:nvPr/>
        </p:nvSpPr>
        <p:spPr>
          <a:xfrm>
            <a:off x="837850" y="3753401"/>
            <a:ext cx="164700" cy="164700"/>
          </a:xfrm>
          <a:prstGeom prst="ellipse">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8" name="Google Shape;208;g3ca6554b689_0_56"/>
          <p:cNvSpPr/>
          <p:nvPr/>
        </p:nvSpPr>
        <p:spPr>
          <a:xfrm>
            <a:off x="6388210" y="4019026"/>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9" name="Google Shape;209;g3ca6554b689_0_56"/>
          <p:cNvSpPr/>
          <p:nvPr/>
        </p:nvSpPr>
        <p:spPr>
          <a:xfrm>
            <a:off x="6388210" y="3687176"/>
            <a:ext cx="164700" cy="164700"/>
          </a:xfrm>
          <a:prstGeom prst="ellipse">
            <a:avLst/>
          </a:prstGeom>
          <a:solidFill>
            <a:srgbClr val="CCCCCC"/>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0" name="Google Shape;210;g3ca6554b689_0_56"/>
          <p:cNvSpPr/>
          <p:nvPr/>
        </p:nvSpPr>
        <p:spPr>
          <a:xfrm>
            <a:off x="6388210" y="3355326"/>
            <a:ext cx="164700" cy="164700"/>
          </a:xfrm>
          <a:prstGeom prst="ellipse">
            <a:avLst/>
          </a:prstGeom>
          <a:solidFill>
            <a:srgbClr val="88BC23"/>
          </a:solidFill>
          <a:ln w="9525" cap="flat" cmpd="sng">
            <a:solidFill>
              <a:srgbClr val="88BC2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1" name="Google Shape;211;g3ca6554b689_0_56"/>
          <p:cNvSpPr/>
          <p:nvPr/>
        </p:nvSpPr>
        <p:spPr>
          <a:xfrm>
            <a:off x="6388210" y="2747676"/>
            <a:ext cx="164700" cy="164700"/>
          </a:xfrm>
          <a:prstGeom prst="ellipse">
            <a:avLst/>
          </a:prstGeom>
          <a:solidFill>
            <a:srgbClr val="E06666"/>
          </a:solidFill>
          <a:ln w="9525" cap="flat" cmpd="sng">
            <a:solidFill>
              <a:srgbClr val="E0666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2" name="Google Shape;212;g3ca6554b689_0_56"/>
          <p:cNvSpPr/>
          <p:nvPr/>
        </p:nvSpPr>
        <p:spPr>
          <a:xfrm>
            <a:off x="6404159" y="4382774"/>
            <a:ext cx="164700" cy="164700"/>
          </a:xfrm>
          <a:prstGeom prst="ellipse">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3" name="Google Shape;213;g3ca6554b689_0_56"/>
          <p:cNvSpPr/>
          <p:nvPr/>
        </p:nvSpPr>
        <p:spPr>
          <a:xfrm>
            <a:off x="6381121" y="4710611"/>
            <a:ext cx="164700" cy="164700"/>
          </a:xfrm>
          <a:prstGeom prst="ellipse">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4" name="Google Shape;214;g3ca6554b689_0_56"/>
          <p:cNvSpPr/>
          <p:nvPr/>
        </p:nvSpPr>
        <p:spPr>
          <a:xfrm>
            <a:off x="11102150" y="3384700"/>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5" name="Google Shape;215;g3ca6554b689_0_56"/>
          <p:cNvSpPr/>
          <p:nvPr/>
        </p:nvSpPr>
        <p:spPr>
          <a:xfrm>
            <a:off x="11111010" y="3712537"/>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6" name="Google Shape;216;g3ca6554b689_0_56"/>
          <p:cNvSpPr/>
          <p:nvPr/>
        </p:nvSpPr>
        <p:spPr>
          <a:xfrm>
            <a:off x="11103922" y="4024426"/>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7" name="Google Shape;217;g3ca6554b689_0_56"/>
          <p:cNvSpPr/>
          <p:nvPr/>
        </p:nvSpPr>
        <p:spPr>
          <a:xfrm>
            <a:off x="11112783" y="4336314"/>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8" name="Google Shape;218;g3ca6554b689_0_56"/>
          <p:cNvSpPr/>
          <p:nvPr/>
        </p:nvSpPr>
        <p:spPr>
          <a:xfrm>
            <a:off x="11121643" y="4680100"/>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9" name="Google Shape;219;g3ca6554b689_0_56"/>
          <p:cNvSpPr/>
          <p:nvPr/>
        </p:nvSpPr>
        <p:spPr>
          <a:xfrm>
            <a:off x="11126959" y="2819402"/>
            <a:ext cx="523200" cy="164700"/>
          </a:xfrm>
          <a:prstGeom prst="roundRect">
            <a:avLst>
              <a:gd name="adj" fmla="val 16667"/>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70"/>
        <p:cNvGrpSpPr/>
        <p:nvPr/>
      </p:nvGrpSpPr>
      <p:grpSpPr>
        <a:xfrm>
          <a:off x="0" y="0"/>
          <a:ext cx="0" cy="0"/>
          <a:chOff x="0" y="0"/>
          <a:chExt cx="0" cy="0"/>
        </a:xfrm>
      </p:grpSpPr>
      <p:pic>
        <p:nvPicPr>
          <p:cNvPr id="1771" name="Google Shape;1771;g3ca6554b689_0_246" title="fondo.png"/>
          <p:cNvPicPr preferRelativeResize="0"/>
          <p:nvPr/>
        </p:nvPicPr>
        <p:blipFill rotWithShape="1">
          <a:blip r:embed="rId3">
            <a:alphaModFix amt="23000"/>
          </a:blip>
          <a:srcRect l="11730" t="46047" r="-11730" b="-23410"/>
          <a:stretch/>
        </p:blipFill>
        <p:spPr>
          <a:xfrm>
            <a:off x="0" y="71850"/>
            <a:ext cx="12192000" cy="6286463"/>
          </a:xfrm>
          <a:prstGeom prst="rect">
            <a:avLst/>
          </a:prstGeom>
          <a:noFill/>
          <a:ln>
            <a:noFill/>
          </a:ln>
        </p:spPr>
      </p:pic>
      <p:sp>
        <p:nvSpPr>
          <p:cNvPr id="1772" name="Google Shape;1772;g3ca6554b689_0_246"/>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1773" name="Google Shape;1773;g3ca6554b689_0_246"/>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1774" name="Google Shape;1774;g3ca6554b689_0_246"/>
          <p:cNvPicPr preferRelativeResize="0"/>
          <p:nvPr/>
        </p:nvPicPr>
        <p:blipFill rotWithShape="1">
          <a:blip r:embed="rId5">
            <a:alphaModFix/>
          </a:blip>
          <a:srcRect b="10762"/>
          <a:stretch/>
        </p:blipFill>
        <p:spPr>
          <a:xfrm>
            <a:off x="8383449" y="3253500"/>
            <a:ext cx="3788448" cy="3604500"/>
          </a:xfrm>
          <a:prstGeom prst="rect">
            <a:avLst/>
          </a:prstGeom>
          <a:noFill/>
          <a:ln>
            <a:noFill/>
          </a:ln>
        </p:spPr>
      </p:pic>
      <p:sp>
        <p:nvSpPr>
          <p:cNvPr id="1775" name="Google Shape;1775;g3ca6554b689_0_246"/>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1776" name="Google Shape;1776;g3ca6554b689_0_246"/>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1777" name="Google Shape;1777;g3ca6554b689_0_246"/>
          <p:cNvGrpSpPr/>
          <p:nvPr/>
        </p:nvGrpSpPr>
        <p:grpSpPr>
          <a:xfrm>
            <a:off x="4571673" y="4591695"/>
            <a:ext cx="3250776" cy="837293"/>
            <a:chOff x="9243152" y="5918017"/>
            <a:chExt cx="2666100" cy="686700"/>
          </a:xfrm>
        </p:grpSpPr>
        <p:sp>
          <p:nvSpPr>
            <p:cNvPr id="1778" name="Google Shape;1778;g3ca6554b689_0_246"/>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79" name="Google Shape;1779;g3ca6554b689_0_246"/>
            <p:cNvPicPr preferRelativeResize="0"/>
            <p:nvPr/>
          </p:nvPicPr>
          <p:blipFill rotWithShape="1">
            <a:blip r:embed="rId6">
              <a:alphaModFix/>
            </a:blip>
            <a:srcRect/>
            <a:stretch/>
          </p:blipFill>
          <p:spPr>
            <a:xfrm>
              <a:off x="9481964" y="5998629"/>
              <a:ext cx="2096765" cy="484852"/>
            </a:xfrm>
            <a:prstGeom prst="rect">
              <a:avLst/>
            </a:prstGeom>
            <a:noFill/>
            <a:ln>
              <a:noFill/>
            </a:ln>
          </p:spPr>
        </p:pic>
      </p:grpSp>
      <p:sp>
        <p:nvSpPr>
          <p:cNvPr id="1780" name="Google Shape;1780;g3ca6554b689_0_246"/>
          <p:cNvSpPr txBox="1"/>
          <p:nvPr/>
        </p:nvSpPr>
        <p:spPr>
          <a:xfrm>
            <a:off x="4343825" y="3434325"/>
            <a:ext cx="3706500" cy="908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300"/>
              <a:buFont typeface="Arial"/>
              <a:buNone/>
            </a:pPr>
            <a:r>
              <a:rPr lang="en-US" sz="4300" b="1" i="0" u="none" strike="noStrike" cap="none">
                <a:solidFill>
                  <a:schemeClr val="lt1"/>
                </a:solidFill>
                <a:latin typeface="Raleway"/>
                <a:ea typeface="Raleway"/>
                <a:cs typeface="Raleway"/>
                <a:sym typeface="Raleway"/>
              </a:rPr>
              <a:t>Aire</a:t>
            </a:r>
            <a:endParaRPr sz="1300" b="0" i="0" u="none" strike="noStrike" cap="none">
              <a:solidFill>
                <a:srgbClr val="000000"/>
              </a:solidFill>
              <a:latin typeface="Arial"/>
              <a:ea typeface="Arial"/>
              <a:cs typeface="Arial"/>
              <a:sym typeface="Arial"/>
            </a:endParaRPr>
          </a:p>
        </p:txBody>
      </p:sp>
      <p:grpSp>
        <p:nvGrpSpPr>
          <p:cNvPr id="1781" name="Google Shape;1781;g3ca6554b689_0_246"/>
          <p:cNvGrpSpPr/>
          <p:nvPr/>
        </p:nvGrpSpPr>
        <p:grpSpPr>
          <a:xfrm>
            <a:off x="5687512" y="2383323"/>
            <a:ext cx="1019097" cy="1050989"/>
            <a:chOff x="299572" y="5462223"/>
            <a:chExt cx="1081500" cy="1115700"/>
          </a:xfrm>
        </p:grpSpPr>
        <p:sp>
          <p:nvSpPr>
            <p:cNvPr id="1782" name="Google Shape;1782;g3ca6554b689_0_246"/>
            <p:cNvSpPr/>
            <p:nvPr/>
          </p:nvSpPr>
          <p:spPr>
            <a:xfrm>
              <a:off x="299572" y="5462223"/>
              <a:ext cx="1081500" cy="1115700"/>
            </a:xfrm>
            <a:prstGeom prst="ellipse">
              <a:avLst/>
            </a:prstGeom>
            <a:solidFill>
              <a:srgbClr val="7BD5B5"/>
            </a:solidFill>
            <a:ln w="84350" cap="flat" cmpd="sng">
              <a:solidFill>
                <a:srgbClr val="FFFFFF"/>
              </a:solidFill>
              <a:prstDash val="solid"/>
              <a:round/>
              <a:headEnd type="none" w="sm" len="sm"/>
              <a:tailEnd type="none" w="sm" len="sm"/>
            </a:ln>
          </p:spPr>
          <p:txBody>
            <a:bodyPr spcFirstLastPara="1" wrap="square" lIns="151800" tIns="151800" rIns="151800" bIns="151800" anchor="ctr" anchorCtr="0">
              <a:noAutofit/>
            </a:bodyPr>
            <a:lstStyle/>
            <a:p>
              <a:pPr marL="0" marR="0" lvl="0" indent="0" algn="ctr" rtl="0">
                <a:lnSpc>
                  <a:spcPct val="100000"/>
                </a:lnSpc>
                <a:spcBef>
                  <a:spcPts val="0"/>
                </a:spcBef>
                <a:spcAft>
                  <a:spcPts val="0"/>
                </a:spcAft>
                <a:buClr>
                  <a:srgbClr val="000000"/>
                </a:buClr>
                <a:buSzPts val="2491"/>
                <a:buFont typeface="Arial"/>
                <a:buNone/>
              </a:pPr>
              <a:endParaRPr sz="2490" b="0" i="0" u="none" strike="noStrike" cap="none">
                <a:solidFill>
                  <a:srgbClr val="000000"/>
                </a:solidFill>
                <a:latin typeface="Montserrat Medium"/>
                <a:ea typeface="Montserrat Medium"/>
                <a:cs typeface="Montserrat Medium"/>
                <a:sym typeface="Montserrat Medium"/>
              </a:endParaRPr>
            </a:p>
          </p:txBody>
        </p:sp>
        <p:pic>
          <p:nvPicPr>
            <p:cNvPr id="1783" name="Google Shape;1783;g3ca6554b689_0_246"/>
            <p:cNvPicPr preferRelativeResize="0"/>
            <p:nvPr/>
          </p:nvPicPr>
          <p:blipFill rotWithShape="1">
            <a:blip r:embed="rId7">
              <a:alphaModFix/>
            </a:blip>
            <a:srcRect/>
            <a:stretch/>
          </p:blipFill>
          <p:spPr>
            <a:xfrm>
              <a:off x="424689" y="5604423"/>
              <a:ext cx="831284" cy="831300"/>
            </a:xfrm>
            <a:prstGeom prst="rect">
              <a:avLst/>
            </a:prstGeom>
            <a:noFill/>
            <a:ln>
              <a:noFill/>
            </a:ln>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Shape 1787"/>
        <p:cNvGrpSpPr/>
        <p:nvPr/>
      </p:nvGrpSpPr>
      <p:grpSpPr>
        <a:xfrm>
          <a:off x="0" y="0"/>
          <a:ext cx="0" cy="0"/>
          <a:chOff x="0" y="0"/>
          <a:chExt cx="0" cy="0"/>
        </a:xfrm>
      </p:grpSpPr>
      <p:sp>
        <p:nvSpPr>
          <p:cNvPr id="1788" name="Google Shape;1788;g3ca6554b689_0_261"/>
          <p:cNvSpPr/>
          <p:nvPr/>
        </p:nvSpPr>
        <p:spPr>
          <a:xfrm>
            <a:off x="171825" y="2300363"/>
            <a:ext cx="11927100" cy="5541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p>
        </p:txBody>
      </p:sp>
      <p:sp>
        <p:nvSpPr>
          <p:cNvPr id="1789" name="Google Shape;1789;g3ca6554b689_0_261"/>
          <p:cNvSpPr txBox="1"/>
          <p:nvPr/>
        </p:nvSpPr>
        <p:spPr>
          <a:xfrm>
            <a:off x="787325" y="316000"/>
            <a:ext cx="81759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1790" name="Google Shape;1790;g3ca6554b689_0_261"/>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91" name="Google Shape;1791;g3ca6554b689_0_261"/>
          <p:cNvSpPr txBox="1"/>
          <p:nvPr/>
        </p:nvSpPr>
        <p:spPr>
          <a:xfrm>
            <a:off x="32875" y="1845603"/>
            <a:ext cx="3706800" cy="4002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792" name="Google Shape;1792;g3ca6554b689_0_261"/>
          <p:cNvSpPr txBox="1"/>
          <p:nvPr/>
        </p:nvSpPr>
        <p:spPr>
          <a:xfrm>
            <a:off x="4020425" y="942770"/>
            <a:ext cx="71577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Disminuir en 8% la concentración del material particulado (PM10 y PM2.5)</a:t>
            </a:r>
            <a:endParaRPr b="1" i="0" u="none" strike="noStrike" cap="none">
              <a:solidFill>
                <a:srgbClr val="3B4E1F"/>
              </a:solidFill>
              <a:latin typeface="Candara"/>
              <a:ea typeface="Candara"/>
              <a:cs typeface="Candara"/>
              <a:sym typeface="Candara"/>
            </a:endParaRPr>
          </a:p>
        </p:txBody>
      </p:sp>
      <p:sp>
        <p:nvSpPr>
          <p:cNvPr id="1793" name="Google Shape;1793;g3ca6554b689_0_261"/>
          <p:cNvSpPr txBox="1"/>
          <p:nvPr/>
        </p:nvSpPr>
        <p:spPr>
          <a:xfrm>
            <a:off x="4015632" y="181470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794" name="Google Shape;1794;g3ca6554b689_0_261"/>
          <p:cNvSpPr txBox="1"/>
          <p:nvPr/>
        </p:nvSpPr>
        <p:spPr>
          <a:xfrm>
            <a:off x="5907782" y="181470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795" name="Google Shape;1795;g3ca6554b689_0_261"/>
          <p:cNvSpPr txBox="1"/>
          <p:nvPr/>
        </p:nvSpPr>
        <p:spPr>
          <a:xfrm>
            <a:off x="7823714" y="181470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796" name="Google Shape;1796;g3ca6554b689_0_261"/>
          <p:cNvSpPr txBox="1"/>
          <p:nvPr/>
        </p:nvSpPr>
        <p:spPr>
          <a:xfrm>
            <a:off x="8801464" y="1814709"/>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797" name="Google Shape;1797;g3ca6554b689_0_261"/>
          <p:cNvSpPr txBox="1"/>
          <p:nvPr/>
        </p:nvSpPr>
        <p:spPr>
          <a:xfrm>
            <a:off x="9779214" y="1814709"/>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798" name="Google Shape;1798;g3ca6554b689_0_261"/>
          <p:cNvSpPr txBox="1"/>
          <p:nvPr/>
        </p:nvSpPr>
        <p:spPr>
          <a:xfrm>
            <a:off x="3982757" y="2945456"/>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799" name="Google Shape;1799;g3ca6554b689_0_261"/>
          <p:cNvSpPr txBox="1"/>
          <p:nvPr/>
        </p:nvSpPr>
        <p:spPr>
          <a:xfrm>
            <a:off x="184500" y="3424201"/>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m2</a:t>
            </a:r>
            <a:r>
              <a:rPr lang="en-US" sz="1000" b="0" i="0" u="none" strike="noStrike" cap="none">
                <a:solidFill>
                  <a:srgbClr val="3B4E1F"/>
                </a:solidFill>
                <a:latin typeface="Candara"/>
                <a:ea typeface="Candara"/>
                <a:cs typeface="Candara"/>
                <a:sym typeface="Candara"/>
              </a:rPr>
              <a:t> de vías mantenidas</a:t>
            </a:r>
            <a:endParaRPr sz="1000" b="0" i="0" u="none" strike="noStrike" cap="none">
              <a:solidFill>
                <a:srgbClr val="000000"/>
              </a:solidFill>
              <a:latin typeface="Candara"/>
              <a:ea typeface="Candara"/>
              <a:cs typeface="Candara"/>
              <a:sym typeface="Candara"/>
            </a:endParaRPr>
          </a:p>
        </p:txBody>
      </p:sp>
      <p:sp>
        <p:nvSpPr>
          <p:cNvPr id="1800" name="Google Shape;1800;g3ca6554b689_0_261"/>
          <p:cNvSpPr txBox="1"/>
          <p:nvPr/>
        </p:nvSpPr>
        <p:spPr>
          <a:xfrm>
            <a:off x="3982757" y="342420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801" name="Google Shape;1801;g3ca6554b689_0_261"/>
          <p:cNvSpPr txBox="1"/>
          <p:nvPr/>
        </p:nvSpPr>
        <p:spPr>
          <a:xfrm>
            <a:off x="5874907" y="2945456"/>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1,7</a:t>
            </a:r>
            <a:endParaRPr sz="1200" b="0" i="0" u="none" strike="noStrike" cap="none">
              <a:solidFill>
                <a:srgbClr val="000000"/>
              </a:solidFill>
              <a:latin typeface="Candara"/>
              <a:ea typeface="Candara"/>
              <a:cs typeface="Candara"/>
              <a:sym typeface="Candara"/>
            </a:endParaRPr>
          </a:p>
        </p:txBody>
      </p:sp>
      <p:sp>
        <p:nvSpPr>
          <p:cNvPr id="1802" name="Google Shape;1802;g3ca6554b689_0_261"/>
          <p:cNvSpPr txBox="1"/>
          <p:nvPr/>
        </p:nvSpPr>
        <p:spPr>
          <a:xfrm>
            <a:off x="5874907" y="342420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2</a:t>
            </a:r>
            <a:endParaRPr sz="1200" b="0" i="0" u="none" strike="noStrike" cap="none">
              <a:solidFill>
                <a:srgbClr val="000000"/>
              </a:solidFill>
              <a:latin typeface="Candara"/>
              <a:ea typeface="Candara"/>
              <a:cs typeface="Candara"/>
              <a:sym typeface="Candara"/>
            </a:endParaRPr>
          </a:p>
        </p:txBody>
      </p:sp>
      <p:sp>
        <p:nvSpPr>
          <p:cNvPr id="1803" name="Google Shape;1803;g3ca6554b689_0_261"/>
          <p:cNvSpPr txBox="1"/>
          <p:nvPr/>
        </p:nvSpPr>
        <p:spPr>
          <a:xfrm>
            <a:off x="7790839" y="286850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r>
              <a:rPr lang="en-US" sz="1100" b="0" i="0" u="none" strike="noStrike" cap="none">
                <a:solidFill>
                  <a:srgbClr val="3B4E1F"/>
                </a:solidFill>
                <a:latin typeface="Candara"/>
                <a:ea typeface="Candara"/>
                <a:cs typeface="Candara"/>
                <a:sym typeface="Candara"/>
              </a:rPr>
              <a:t>Por definir</a:t>
            </a:r>
            <a:endParaRPr sz="900" b="0" i="0" u="none" strike="noStrike" cap="none">
              <a:solidFill>
                <a:srgbClr val="000000"/>
              </a:solidFill>
              <a:latin typeface="Candara"/>
              <a:ea typeface="Candara"/>
              <a:cs typeface="Candara"/>
              <a:sym typeface="Candara"/>
            </a:endParaRPr>
          </a:p>
        </p:txBody>
      </p:sp>
      <p:sp>
        <p:nvSpPr>
          <p:cNvPr id="1804" name="Google Shape;1804;g3ca6554b689_0_261"/>
          <p:cNvSpPr txBox="1"/>
          <p:nvPr/>
        </p:nvSpPr>
        <p:spPr>
          <a:xfrm>
            <a:off x="7790839" y="3347251"/>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05" name="Google Shape;1805;g3ca6554b689_0_261"/>
          <p:cNvSpPr txBox="1"/>
          <p:nvPr/>
        </p:nvSpPr>
        <p:spPr>
          <a:xfrm>
            <a:off x="8768589" y="286850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06" name="Google Shape;1806;g3ca6554b689_0_261"/>
          <p:cNvSpPr txBox="1"/>
          <p:nvPr/>
        </p:nvSpPr>
        <p:spPr>
          <a:xfrm>
            <a:off x="8768589" y="3347251"/>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07" name="Google Shape;1807;g3ca6554b689_0_261"/>
          <p:cNvSpPr txBox="1"/>
          <p:nvPr/>
        </p:nvSpPr>
        <p:spPr>
          <a:xfrm>
            <a:off x="9746339" y="3424201"/>
            <a:ext cx="12930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200" b="0" i="0" u="none" strike="noStrike" cap="none">
              <a:solidFill>
                <a:srgbClr val="000000"/>
              </a:solidFill>
              <a:latin typeface="Candara"/>
              <a:ea typeface="Candara"/>
              <a:cs typeface="Candara"/>
              <a:sym typeface="Candara"/>
            </a:endParaRPr>
          </a:p>
        </p:txBody>
      </p:sp>
      <p:sp>
        <p:nvSpPr>
          <p:cNvPr id="1808" name="Google Shape;1808;g3ca6554b689_0_261"/>
          <p:cNvSpPr txBox="1"/>
          <p:nvPr/>
        </p:nvSpPr>
        <p:spPr>
          <a:xfrm>
            <a:off x="184500" y="2945456"/>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Km de vías pavimentadas</a:t>
            </a:r>
            <a:endParaRPr sz="1000" b="0" i="0" u="none" strike="noStrike" cap="none">
              <a:solidFill>
                <a:srgbClr val="000000"/>
              </a:solidFill>
              <a:latin typeface="Candara"/>
              <a:ea typeface="Candara"/>
              <a:cs typeface="Candara"/>
              <a:sym typeface="Candara"/>
            </a:endParaRPr>
          </a:p>
        </p:txBody>
      </p:sp>
      <p:sp>
        <p:nvSpPr>
          <p:cNvPr id="1809" name="Google Shape;1809;g3ca6554b689_0_261"/>
          <p:cNvSpPr txBox="1"/>
          <p:nvPr/>
        </p:nvSpPr>
        <p:spPr>
          <a:xfrm>
            <a:off x="4971757" y="1814709"/>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810" name="Google Shape;1810;g3ca6554b689_0_261"/>
          <p:cNvSpPr txBox="1"/>
          <p:nvPr/>
        </p:nvSpPr>
        <p:spPr>
          <a:xfrm>
            <a:off x="4938882" y="2945456"/>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811" name="Google Shape;1811;g3ca6554b689_0_261"/>
          <p:cNvSpPr txBox="1"/>
          <p:nvPr/>
        </p:nvSpPr>
        <p:spPr>
          <a:xfrm>
            <a:off x="4938882" y="3424201"/>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812" name="Google Shape;1812;g3ca6554b689_0_261"/>
          <p:cNvSpPr txBox="1"/>
          <p:nvPr/>
        </p:nvSpPr>
        <p:spPr>
          <a:xfrm>
            <a:off x="6876757" y="1814709"/>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813" name="Google Shape;1813;g3ca6554b689_0_261"/>
          <p:cNvSpPr txBox="1"/>
          <p:nvPr/>
        </p:nvSpPr>
        <p:spPr>
          <a:xfrm>
            <a:off x="6843882" y="2945456"/>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0</a:t>
            </a:r>
            <a:endParaRPr sz="1200" b="1" i="0" u="none" strike="noStrike" cap="none">
              <a:solidFill>
                <a:srgbClr val="000000"/>
              </a:solidFill>
              <a:latin typeface="Candara"/>
              <a:ea typeface="Candara"/>
              <a:cs typeface="Candara"/>
              <a:sym typeface="Candara"/>
            </a:endParaRPr>
          </a:p>
        </p:txBody>
      </p:sp>
      <p:sp>
        <p:nvSpPr>
          <p:cNvPr id="1814" name="Google Shape;1814;g3ca6554b689_0_261"/>
          <p:cNvSpPr txBox="1"/>
          <p:nvPr/>
        </p:nvSpPr>
        <p:spPr>
          <a:xfrm>
            <a:off x="6843882" y="342420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380,82</a:t>
            </a:r>
            <a:endParaRPr sz="1200" b="1" i="0" u="none" strike="noStrike" cap="none">
              <a:solidFill>
                <a:srgbClr val="000000"/>
              </a:solidFill>
              <a:latin typeface="Candara"/>
              <a:ea typeface="Candara"/>
              <a:cs typeface="Candara"/>
              <a:sym typeface="Candara"/>
            </a:endParaRPr>
          </a:p>
        </p:txBody>
      </p:sp>
      <p:sp>
        <p:nvSpPr>
          <p:cNvPr id="1815" name="Google Shape;1815;g3ca6554b689_0_261"/>
          <p:cNvSpPr txBox="1"/>
          <p:nvPr/>
        </p:nvSpPr>
        <p:spPr>
          <a:xfrm>
            <a:off x="11173357" y="1814707"/>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816" name="Google Shape;1816;g3ca6554b689_0_261"/>
          <p:cNvSpPr txBox="1"/>
          <p:nvPr/>
        </p:nvSpPr>
        <p:spPr>
          <a:xfrm>
            <a:off x="11140482" y="2945456"/>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817" name="Google Shape;1817;g3ca6554b689_0_261"/>
          <p:cNvSpPr txBox="1"/>
          <p:nvPr/>
        </p:nvSpPr>
        <p:spPr>
          <a:xfrm>
            <a:off x="11140482" y="3424201"/>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380,82</a:t>
            </a:r>
            <a:endParaRPr sz="1200" b="1" i="0" u="none" strike="noStrike" cap="none">
              <a:solidFill>
                <a:srgbClr val="000000"/>
              </a:solidFill>
              <a:latin typeface="Candara"/>
              <a:ea typeface="Candara"/>
              <a:cs typeface="Candara"/>
              <a:sym typeface="Candara"/>
            </a:endParaRPr>
          </a:p>
        </p:txBody>
      </p:sp>
      <p:grpSp>
        <p:nvGrpSpPr>
          <p:cNvPr id="1818" name="Google Shape;1818;g3ca6554b689_0_261"/>
          <p:cNvGrpSpPr/>
          <p:nvPr/>
        </p:nvGrpSpPr>
        <p:grpSpPr>
          <a:xfrm>
            <a:off x="9390600" y="299679"/>
            <a:ext cx="2449500" cy="632937"/>
            <a:chOff x="9390600" y="299679"/>
            <a:chExt cx="2449500" cy="632937"/>
          </a:xfrm>
        </p:grpSpPr>
        <p:sp>
          <p:nvSpPr>
            <p:cNvPr id="1819" name="Google Shape;1819;g3ca6554b689_0_261"/>
            <p:cNvSpPr/>
            <p:nvPr/>
          </p:nvSpPr>
          <p:spPr>
            <a:xfrm rot="5400000">
              <a:off x="10403400" y="-6062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820" name="Google Shape;1820;g3ca6554b689_0_261"/>
            <p:cNvSpPr txBox="1"/>
            <p:nvPr/>
          </p:nvSpPr>
          <p:spPr>
            <a:xfrm>
              <a:off x="10028696" y="339100"/>
              <a:ext cx="14814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Aire</a:t>
              </a:r>
              <a:endParaRPr sz="2000" b="1" i="0" u="none" strike="noStrike" cap="none">
                <a:solidFill>
                  <a:schemeClr val="dk1"/>
                </a:solidFill>
                <a:latin typeface="Raleway"/>
                <a:ea typeface="Raleway"/>
                <a:cs typeface="Raleway"/>
                <a:sym typeface="Raleway"/>
              </a:endParaRPr>
            </a:p>
          </p:txBody>
        </p:sp>
        <p:grpSp>
          <p:nvGrpSpPr>
            <p:cNvPr id="1821" name="Google Shape;1821;g3ca6554b689_0_261"/>
            <p:cNvGrpSpPr/>
            <p:nvPr/>
          </p:nvGrpSpPr>
          <p:grpSpPr>
            <a:xfrm>
              <a:off x="11039361" y="299679"/>
              <a:ext cx="613751" cy="632937"/>
              <a:chOff x="299572" y="5462223"/>
              <a:chExt cx="1081500" cy="1115700"/>
            </a:xfrm>
          </p:grpSpPr>
          <p:sp>
            <p:nvSpPr>
              <p:cNvPr id="1822" name="Google Shape;1822;g3ca6554b689_0_261"/>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823" name="Google Shape;1823;g3ca6554b689_0_261"/>
              <p:cNvPicPr preferRelativeResize="0"/>
              <p:nvPr/>
            </p:nvPicPr>
            <p:blipFill rotWithShape="1">
              <a:blip r:embed="rId3">
                <a:alphaModFix/>
              </a:blip>
              <a:srcRect/>
              <a:stretch/>
            </p:blipFill>
            <p:spPr>
              <a:xfrm>
                <a:off x="424689" y="5604423"/>
                <a:ext cx="831284" cy="831300"/>
              </a:xfrm>
              <a:prstGeom prst="rect">
                <a:avLst/>
              </a:prstGeom>
              <a:noFill/>
              <a:ln>
                <a:noFill/>
              </a:ln>
            </p:spPr>
          </p:pic>
        </p:grpSp>
      </p:grpSp>
      <p:sp>
        <p:nvSpPr>
          <p:cNvPr id="1824" name="Google Shape;1824;g3ca6554b689_0_261"/>
          <p:cNvSpPr txBox="1"/>
          <p:nvPr/>
        </p:nvSpPr>
        <p:spPr>
          <a:xfrm>
            <a:off x="184500" y="3939493"/>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Número de árboles plantados</a:t>
            </a:r>
            <a:endParaRPr sz="1000" b="0" i="0" u="none" strike="noStrike" cap="none">
              <a:solidFill>
                <a:srgbClr val="000000"/>
              </a:solidFill>
              <a:latin typeface="Candara"/>
              <a:ea typeface="Candara"/>
              <a:cs typeface="Candara"/>
              <a:sym typeface="Candara"/>
            </a:endParaRPr>
          </a:p>
        </p:txBody>
      </p:sp>
      <p:sp>
        <p:nvSpPr>
          <p:cNvPr id="1825" name="Google Shape;1825;g3ca6554b689_0_261"/>
          <p:cNvSpPr txBox="1"/>
          <p:nvPr/>
        </p:nvSpPr>
        <p:spPr>
          <a:xfrm>
            <a:off x="3982757" y="391049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826" name="Google Shape;1826;g3ca6554b689_0_261"/>
          <p:cNvSpPr txBox="1"/>
          <p:nvPr/>
        </p:nvSpPr>
        <p:spPr>
          <a:xfrm>
            <a:off x="5874907" y="391049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250</a:t>
            </a:r>
            <a:endParaRPr sz="1200" b="0" i="0" u="none" strike="noStrike" cap="none">
              <a:solidFill>
                <a:srgbClr val="000000"/>
              </a:solidFill>
              <a:latin typeface="Candara"/>
              <a:ea typeface="Candara"/>
              <a:cs typeface="Candara"/>
              <a:sym typeface="Candara"/>
            </a:endParaRPr>
          </a:p>
        </p:txBody>
      </p:sp>
      <p:sp>
        <p:nvSpPr>
          <p:cNvPr id="1827" name="Google Shape;1827;g3ca6554b689_0_261"/>
          <p:cNvSpPr txBox="1"/>
          <p:nvPr/>
        </p:nvSpPr>
        <p:spPr>
          <a:xfrm>
            <a:off x="7790839" y="391049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67</a:t>
            </a:r>
            <a:endParaRPr sz="1200" b="0" i="0" u="none" strike="noStrike" cap="none">
              <a:solidFill>
                <a:schemeClr val="dk1"/>
              </a:solidFill>
              <a:latin typeface="Candara"/>
              <a:ea typeface="Candara"/>
              <a:cs typeface="Candara"/>
              <a:sym typeface="Candara"/>
            </a:endParaRPr>
          </a:p>
        </p:txBody>
      </p:sp>
      <p:sp>
        <p:nvSpPr>
          <p:cNvPr id="1828" name="Google Shape;1828;g3ca6554b689_0_261"/>
          <p:cNvSpPr txBox="1"/>
          <p:nvPr/>
        </p:nvSpPr>
        <p:spPr>
          <a:xfrm>
            <a:off x="8718014" y="386430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30</a:t>
            </a:r>
            <a:endParaRPr sz="1200" b="0" i="0" u="none" strike="noStrike" cap="none">
              <a:solidFill>
                <a:schemeClr val="dk1"/>
              </a:solidFill>
              <a:latin typeface="Arial"/>
              <a:ea typeface="Arial"/>
              <a:cs typeface="Arial"/>
              <a:sym typeface="Arial"/>
            </a:endParaRPr>
          </a:p>
        </p:txBody>
      </p:sp>
      <p:sp>
        <p:nvSpPr>
          <p:cNvPr id="1829" name="Google Shape;1829;g3ca6554b689_0_261"/>
          <p:cNvSpPr txBox="1"/>
          <p:nvPr/>
        </p:nvSpPr>
        <p:spPr>
          <a:xfrm>
            <a:off x="9746339" y="3910495"/>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431</a:t>
            </a:r>
            <a:endParaRPr b="0" i="0" u="none" strike="noStrike" cap="none">
              <a:solidFill>
                <a:srgbClr val="3B4E1F"/>
              </a:solidFill>
              <a:latin typeface="Candara"/>
              <a:ea typeface="Candara"/>
              <a:cs typeface="Candara"/>
              <a:sym typeface="Candara"/>
            </a:endParaRPr>
          </a:p>
        </p:txBody>
      </p:sp>
      <p:sp>
        <p:nvSpPr>
          <p:cNvPr id="1830" name="Google Shape;1830;g3ca6554b689_0_261"/>
          <p:cNvSpPr txBox="1"/>
          <p:nvPr/>
        </p:nvSpPr>
        <p:spPr>
          <a:xfrm>
            <a:off x="4938882" y="3910495"/>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831" name="Google Shape;1831;g3ca6554b689_0_261"/>
          <p:cNvSpPr txBox="1"/>
          <p:nvPr/>
        </p:nvSpPr>
        <p:spPr>
          <a:xfrm>
            <a:off x="6843882" y="391049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334</a:t>
            </a:r>
            <a:endParaRPr sz="1200" b="1" i="0" u="none" strike="noStrike" cap="none">
              <a:solidFill>
                <a:srgbClr val="000000"/>
              </a:solidFill>
              <a:latin typeface="Candara"/>
              <a:ea typeface="Candara"/>
              <a:cs typeface="Candara"/>
              <a:sym typeface="Candara"/>
            </a:endParaRPr>
          </a:p>
        </p:txBody>
      </p:sp>
      <p:sp>
        <p:nvSpPr>
          <p:cNvPr id="1832" name="Google Shape;1832;g3ca6554b689_0_261"/>
          <p:cNvSpPr txBox="1"/>
          <p:nvPr/>
        </p:nvSpPr>
        <p:spPr>
          <a:xfrm>
            <a:off x="11140482" y="3910495"/>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334</a:t>
            </a:r>
            <a:endParaRPr sz="1200" b="1" i="0" u="none" strike="noStrike" cap="none">
              <a:solidFill>
                <a:srgbClr val="000000"/>
              </a:solidFill>
              <a:latin typeface="Candara"/>
              <a:ea typeface="Candara"/>
              <a:cs typeface="Candara"/>
              <a:sym typeface="Candara"/>
            </a:endParaRPr>
          </a:p>
        </p:txBody>
      </p:sp>
      <p:sp>
        <p:nvSpPr>
          <p:cNvPr id="1833" name="Google Shape;1833;g3ca6554b689_0_261"/>
          <p:cNvSpPr txBox="1"/>
          <p:nvPr/>
        </p:nvSpPr>
        <p:spPr>
          <a:xfrm>
            <a:off x="109650" y="4416039"/>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Número de árboles mantenidos</a:t>
            </a:r>
            <a:endParaRPr sz="1000" b="0" i="0" u="none" strike="noStrike" cap="none">
              <a:solidFill>
                <a:srgbClr val="000000"/>
              </a:solidFill>
              <a:latin typeface="Candara"/>
              <a:ea typeface="Candara"/>
              <a:cs typeface="Candara"/>
              <a:sym typeface="Candara"/>
            </a:endParaRPr>
          </a:p>
        </p:txBody>
      </p:sp>
      <p:sp>
        <p:nvSpPr>
          <p:cNvPr id="1834" name="Google Shape;1834;g3ca6554b689_0_261"/>
          <p:cNvSpPr txBox="1"/>
          <p:nvPr/>
        </p:nvSpPr>
        <p:spPr>
          <a:xfrm>
            <a:off x="3982757" y="441603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835" name="Google Shape;1835;g3ca6554b689_0_261"/>
          <p:cNvSpPr txBox="1"/>
          <p:nvPr/>
        </p:nvSpPr>
        <p:spPr>
          <a:xfrm>
            <a:off x="5874907" y="441603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150</a:t>
            </a:r>
            <a:endParaRPr sz="1200" b="0" i="0" u="none" strike="noStrike" cap="none">
              <a:solidFill>
                <a:srgbClr val="000000"/>
              </a:solidFill>
              <a:latin typeface="Candara"/>
              <a:ea typeface="Candara"/>
              <a:cs typeface="Candara"/>
              <a:sym typeface="Candara"/>
            </a:endParaRPr>
          </a:p>
        </p:txBody>
      </p:sp>
      <p:sp>
        <p:nvSpPr>
          <p:cNvPr id="1836" name="Google Shape;1836;g3ca6554b689_0_261"/>
          <p:cNvSpPr txBox="1"/>
          <p:nvPr/>
        </p:nvSpPr>
        <p:spPr>
          <a:xfrm>
            <a:off x="7790839" y="441603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1.638</a:t>
            </a:r>
            <a:endParaRPr sz="1200" b="0" i="0" u="none" strike="noStrike" cap="none">
              <a:solidFill>
                <a:schemeClr val="dk1"/>
              </a:solidFill>
              <a:latin typeface="Candara"/>
              <a:ea typeface="Candara"/>
              <a:cs typeface="Candara"/>
              <a:sym typeface="Candara"/>
            </a:endParaRPr>
          </a:p>
        </p:txBody>
      </p:sp>
      <p:sp>
        <p:nvSpPr>
          <p:cNvPr id="1837" name="Google Shape;1837;g3ca6554b689_0_261"/>
          <p:cNvSpPr txBox="1"/>
          <p:nvPr/>
        </p:nvSpPr>
        <p:spPr>
          <a:xfrm>
            <a:off x="8768589" y="4426446"/>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1.705</a:t>
            </a:r>
            <a:endParaRPr b="0" i="0" u="none" strike="noStrike" cap="none">
              <a:solidFill>
                <a:schemeClr val="dk1"/>
              </a:solidFill>
              <a:latin typeface="Candara"/>
              <a:ea typeface="Candara"/>
              <a:cs typeface="Candara"/>
              <a:sym typeface="Candara"/>
            </a:endParaRPr>
          </a:p>
        </p:txBody>
      </p:sp>
      <p:sp>
        <p:nvSpPr>
          <p:cNvPr id="1838" name="Google Shape;1838;g3ca6554b689_0_261"/>
          <p:cNvSpPr txBox="1"/>
          <p:nvPr/>
        </p:nvSpPr>
        <p:spPr>
          <a:xfrm>
            <a:off x="9645189" y="4422476"/>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1.705</a:t>
            </a:r>
            <a:endParaRPr b="0" i="0" u="none" strike="noStrike" cap="none">
              <a:solidFill>
                <a:srgbClr val="3B4E1F"/>
              </a:solidFill>
              <a:latin typeface="Candara"/>
              <a:ea typeface="Candara"/>
              <a:cs typeface="Candara"/>
              <a:sym typeface="Candara"/>
            </a:endParaRPr>
          </a:p>
        </p:txBody>
      </p:sp>
      <p:sp>
        <p:nvSpPr>
          <p:cNvPr id="1839" name="Google Shape;1839;g3ca6554b689_0_261"/>
          <p:cNvSpPr txBox="1"/>
          <p:nvPr/>
        </p:nvSpPr>
        <p:spPr>
          <a:xfrm>
            <a:off x="4938882" y="4416039"/>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840" name="Google Shape;1840;g3ca6554b689_0_261"/>
          <p:cNvSpPr txBox="1"/>
          <p:nvPr/>
        </p:nvSpPr>
        <p:spPr>
          <a:xfrm>
            <a:off x="6843882" y="4416039"/>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1.346</a:t>
            </a:r>
            <a:endParaRPr sz="1200" b="1" i="0" u="none" strike="noStrike" cap="none">
              <a:solidFill>
                <a:srgbClr val="000000"/>
              </a:solidFill>
              <a:latin typeface="Candara"/>
              <a:ea typeface="Candara"/>
              <a:cs typeface="Candara"/>
              <a:sym typeface="Candara"/>
            </a:endParaRPr>
          </a:p>
        </p:txBody>
      </p:sp>
      <p:sp>
        <p:nvSpPr>
          <p:cNvPr id="1841" name="Google Shape;1841;g3ca6554b689_0_261"/>
          <p:cNvSpPr txBox="1"/>
          <p:nvPr/>
        </p:nvSpPr>
        <p:spPr>
          <a:xfrm>
            <a:off x="11140482" y="4416039"/>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1.346</a:t>
            </a:r>
            <a:endParaRPr sz="1200" b="1" i="0" u="none" strike="noStrike" cap="none">
              <a:solidFill>
                <a:srgbClr val="000000"/>
              </a:solidFill>
              <a:latin typeface="Candara"/>
              <a:ea typeface="Candara"/>
              <a:cs typeface="Candara"/>
              <a:sym typeface="Candara"/>
            </a:endParaRPr>
          </a:p>
        </p:txBody>
      </p:sp>
      <p:sp>
        <p:nvSpPr>
          <p:cNvPr id="1842" name="Google Shape;1842;g3ca6554b689_0_261"/>
          <p:cNvSpPr txBox="1"/>
          <p:nvPr/>
        </p:nvSpPr>
        <p:spPr>
          <a:xfrm>
            <a:off x="109650" y="4915292"/>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m2 de jardines urbanos mantenidos</a:t>
            </a:r>
            <a:endParaRPr sz="1000" b="0" i="0" u="none" strike="noStrike" cap="none">
              <a:solidFill>
                <a:srgbClr val="3B4E1F"/>
              </a:solidFill>
              <a:latin typeface="Candara"/>
              <a:ea typeface="Candara"/>
              <a:cs typeface="Candara"/>
              <a:sym typeface="Candara"/>
            </a:endParaRPr>
          </a:p>
        </p:txBody>
      </p:sp>
      <p:sp>
        <p:nvSpPr>
          <p:cNvPr id="1843" name="Google Shape;1843;g3ca6554b689_0_261"/>
          <p:cNvSpPr txBox="1"/>
          <p:nvPr/>
        </p:nvSpPr>
        <p:spPr>
          <a:xfrm>
            <a:off x="3982757" y="4915292"/>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844" name="Google Shape;1844;g3ca6554b689_0_261"/>
          <p:cNvSpPr txBox="1"/>
          <p:nvPr/>
        </p:nvSpPr>
        <p:spPr>
          <a:xfrm>
            <a:off x="5874907" y="4915292"/>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112</a:t>
            </a:r>
            <a:endParaRPr sz="1200" b="0" i="0" u="none" strike="noStrike" cap="none">
              <a:solidFill>
                <a:srgbClr val="000000"/>
              </a:solidFill>
              <a:latin typeface="Candara"/>
              <a:ea typeface="Candara"/>
              <a:cs typeface="Candara"/>
              <a:sym typeface="Candara"/>
            </a:endParaRPr>
          </a:p>
        </p:txBody>
      </p:sp>
      <p:sp>
        <p:nvSpPr>
          <p:cNvPr id="1845" name="Google Shape;1845;g3ca6554b689_0_261"/>
          <p:cNvSpPr txBox="1"/>
          <p:nvPr/>
        </p:nvSpPr>
        <p:spPr>
          <a:xfrm>
            <a:off x="7790839" y="4932490"/>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endParaRPr sz="1100" b="0" i="0" u="none" strike="noStrike" cap="none">
              <a:solidFill>
                <a:srgbClr val="3B4E1F"/>
              </a:solidFill>
              <a:latin typeface="Candara"/>
              <a:ea typeface="Candara"/>
              <a:cs typeface="Candara"/>
              <a:sym typeface="Candara"/>
            </a:endParaRPr>
          </a:p>
        </p:txBody>
      </p:sp>
      <p:sp>
        <p:nvSpPr>
          <p:cNvPr id="1846" name="Google Shape;1846;g3ca6554b689_0_261"/>
          <p:cNvSpPr txBox="1"/>
          <p:nvPr/>
        </p:nvSpPr>
        <p:spPr>
          <a:xfrm>
            <a:off x="8768589" y="4915292"/>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chemeClr val="dk1"/>
                </a:solidFill>
                <a:latin typeface="Candara"/>
                <a:ea typeface="Candara"/>
                <a:cs typeface="Candara"/>
                <a:sym typeface="Candara"/>
              </a:rPr>
              <a:t>112</a:t>
            </a:r>
            <a:endParaRPr sz="1200" b="0" i="0" u="none" strike="noStrike" cap="none">
              <a:solidFill>
                <a:schemeClr val="dk1"/>
              </a:solidFill>
              <a:latin typeface="Candara"/>
              <a:ea typeface="Candara"/>
              <a:cs typeface="Candara"/>
              <a:sym typeface="Candara"/>
            </a:endParaRPr>
          </a:p>
        </p:txBody>
      </p:sp>
      <p:sp>
        <p:nvSpPr>
          <p:cNvPr id="1847" name="Google Shape;1847;g3ca6554b689_0_261"/>
          <p:cNvSpPr txBox="1"/>
          <p:nvPr/>
        </p:nvSpPr>
        <p:spPr>
          <a:xfrm>
            <a:off x="9746339" y="4915292"/>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112</a:t>
            </a:r>
            <a:endParaRPr sz="1200" b="0" i="0" u="none" strike="noStrike" cap="none">
              <a:solidFill>
                <a:srgbClr val="000000"/>
              </a:solidFill>
              <a:latin typeface="Candara"/>
              <a:ea typeface="Candara"/>
              <a:cs typeface="Candara"/>
              <a:sym typeface="Candara"/>
            </a:endParaRPr>
          </a:p>
        </p:txBody>
      </p:sp>
      <p:sp>
        <p:nvSpPr>
          <p:cNvPr id="1848" name="Google Shape;1848;g3ca6554b689_0_261"/>
          <p:cNvSpPr txBox="1"/>
          <p:nvPr/>
        </p:nvSpPr>
        <p:spPr>
          <a:xfrm>
            <a:off x="4938882" y="4915292"/>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849" name="Google Shape;1849;g3ca6554b689_0_261"/>
          <p:cNvSpPr txBox="1"/>
          <p:nvPr/>
        </p:nvSpPr>
        <p:spPr>
          <a:xfrm>
            <a:off x="6843882" y="4915292"/>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112</a:t>
            </a:r>
            <a:endParaRPr sz="1200" b="1" i="0" u="none" strike="noStrike" cap="none">
              <a:solidFill>
                <a:srgbClr val="000000"/>
              </a:solidFill>
              <a:latin typeface="Candara"/>
              <a:ea typeface="Candara"/>
              <a:cs typeface="Candara"/>
              <a:sym typeface="Candara"/>
            </a:endParaRPr>
          </a:p>
        </p:txBody>
      </p:sp>
      <p:sp>
        <p:nvSpPr>
          <p:cNvPr id="1850" name="Google Shape;1850;g3ca6554b689_0_261"/>
          <p:cNvSpPr txBox="1"/>
          <p:nvPr/>
        </p:nvSpPr>
        <p:spPr>
          <a:xfrm>
            <a:off x="11140482" y="4915292"/>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112</a:t>
            </a:r>
            <a:endParaRPr sz="1200" b="1" i="0" u="none" strike="noStrike" cap="none">
              <a:solidFill>
                <a:srgbClr val="000000"/>
              </a:solidFill>
              <a:latin typeface="Candara"/>
              <a:ea typeface="Candara"/>
              <a:cs typeface="Candara"/>
              <a:sym typeface="Candara"/>
            </a:endParaRPr>
          </a:p>
        </p:txBody>
      </p:sp>
      <p:sp>
        <p:nvSpPr>
          <p:cNvPr id="1851" name="Google Shape;1851;g3ca6554b689_0_261"/>
          <p:cNvSpPr txBox="1"/>
          <p:nvPr/>
        </p:nvSpPr>
        <p:spPr>
          <a:xfrm>
            <a:off x="142507" y="5837507"/>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Número de </a:t>
            </a:r>
            <a:r>
              <a:rPr lang="en-US" sz="1000">
                <a:solidFill>
                  <a:srgbClr val="3B4E1F"/>
                </a:solidFill>
                <a:latin typeface="Candara"/>
                <a:ea typeface="Candara"/>
                <a:cs typeface="Candara"/>
                <a:sym typeface="Candara"/>
              </a:rPr>
              <a:t>micro sensores</a:t>
            </a:r>
            <a:r>
              <a:rPr lang="en-US" sz="1000" b="0" i="0" u="none" strike="noStrike" cap="none">
                <a:solidFill>
                  <a:srgbClr val="3B4E1F"/>
                </a:solidFill>
                <a:latin typeface="Candara"/>
                <a:ea typeface="Candara"/>
                <a:cs typeface="Candara"/>
                <a:sym typeface="Candara"/>
              </a:rPr>
              <a:t> instalados</a:t>
            </a:r>
            <a:endParaRPr sz="1000" b="0" i="0" u="none" strike="noStrike" cap="none">
              <a:solidFill>
                <a:srgbClr val="3B4E1F"/>
              </a:solidFill>
              <a:latin typeface="Candara"/>
              <a:ea typeface="Candara"/>
              <a:cs typeface="Candara"/>
              <a:sym typeface="Candara"/>
            </a:endParaRPr>
          </a:p>
        </p:txBody>
      </p:sp>
      <p:sp>
        <p:nvSpPr>
          <p:cNvPr id="1852" name="Google Shape;1852;g3ca6554b689_0_261"/>
          <p:cNvSpPr txBox="1"/>
          <p:nvPr/>
        </p:nvSpPr>
        <p:spPr>
          <a:xfrm>
            <a:off x="4015614" y="580675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5</a:t>
            </a:r>
            <a:endParaRPr sz="1200" b="0" i="0" u="none" strike="noStrike" cap="none">
              <a:solidFill>
                <a:srgbClr val="000000"/>
              </a:solidFill>
              <a:latin typeface="Candara"/>
              <a:ea typeface="Candara"/>
              <a:cs typeface="Candara"/>
              <a:sym typeface="Candara"/>
            </a:endParaRPr>
          </a:p>
        </p:txBody>
      </p:sp>
      <p:sp>
        <p:nvSpPr>
          <p:cNvPr id="1853" name="Google Shape;1853;g3ca6554b689_0_261"/>
          <p:cNvSpPr txBox="1"/>
          <p:nvPr/>
        </p:nvSpPr>
        <p:spPr>
          <a:xfrm>
            <a:off x="5907764" y="580675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4</a:t>
            </a:r>
            <a:endParaRPr sz="1200" b="0" i="0" u="none" strike="noStrike" cap="none">
              <a:solidFill>
                <a:srgbClr val="000000"/>
              </a:solidFill>
              <a:latin typeface="Candara"/>
              <a:ea typeface="Candara"/>
              <a:cs typeface="Candara"/>
              <a:sym typeface="Candara"/>
            </a:endParaRPr>
          </a:p>
        </p:txBody>
      </p:sp>
      <p:sp>
        <p:nvSpPr>
          <p:cNvPr id="1854" name="Google Shape;1854;g3ca6554b689_0_261"/>
          <p:cNvSpPr txBox="1"/>
          <p:nvPr/>
        </p:nvSpPr>
        <p:spPr>
          <a:xfrm>
            <a:off x="4971739" y="5806757"/>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100%</a:t>
            </a:r>
            <a:endParaRPr b="1" i="0" u="none" strike="noStrike" cap="none">
              <a:solidFill>
                <a:srgbClr val="3B4E1F"/>
              </a:solidFill>
              <a:latin typeface="Candara"/>
              <a:ea typeface="Candara"/>
              <a:cs typeface="Candara"/>
              <a:sym typeface="Candara"/>
            </a:endParaRPr>
          </a:p>
        </p:txBody>
      </p:sp>
      <p:sp>
        <p:nvSpPr>
          <p:cNvPr id="1855" name="Google Shape;1855;g3ca6554b689_0_261"/>
          <p:cNvSpPr txBox="1"/>
          <p:nvPr/>
        </p:nvSpPr>
        <p:spPr>
          <a:xfrm>
            <a:off x="6876739" y="5806757"/>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2</a:t>
            </a:r>
            <a:endParaRPr sz="1200" b="1" i="0" u="none" strike="noStrike" cap="none">
              <a:solidFill>
                <a:srgbClr val="000000"/>
              </a:solidFill>
              <a:latin typeface="Candara"/>
              <a:ea typeface="Candara"/>
              <a:cs typeface="Candara"/>
              <a:sym typeface="Candara"/>
            </a:endParaRPr>
          </a:p>
        </p:txBody>
      </p:sp>
      <p:sp>
        <p:nvSpPr>
          <p:cNvPr id="1856" name="Google Shape;1856;g3ca6554b689_0_261"/>
          <p:cNvSpPr txBox="1"/>
          <p:nvPr/>
        </p:nvSpPr>
        <p:spPr>
          <a:xfrm>
            <a:off x="11173339" y="5806757"/>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7</a:t>
            </a:r>
            <a:endParaRPr sz="1200" b="1" i="0" u="none" strike="noStrike" cap="none">
              <a:solidFill>
                <a:srgbClr val="000000"/>
              </a:solidFill>
              <a:latin typeface="Candara"/>
              <a:ea typeface="Candara"/>
              <a:cs typeface="Candara"/>
              <a:sym typeface="Candara"/>
            </a:endParaRPr>
          </a:p>
        </p:txBody>
      </p:sp>
      <p:sp>
        <p:nvSpPr>
          <p:cNvPr id="1857" name="Google Shape;1857;g3ca6554b689_0_261"/>
          <p:cNvSpPr txBox="1"/>
          <p:nvPr/>
        </p:nvSpPr>
        <p:spPr>
          <a:xfrm>
            <a:off x="109638" y="5367824"/>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Número de huertas fortalecidas</a:t>
            </a:r>
            <a:endParaRPr sz="1000" b="0" i="0" u="none" strike="noStrike" cap="none">
              <a:solidFill>
                <a:srgbClr val="3B4E1F"/>
              </a:solidFill>
              <a:latin typeface="Candara"/>
              <a:ea typeface="Candara"/>
              <a:cs typeface="Candara"/>
              <a:sym typeface="Candara"/>
            </a:endParaRPr>
          </a:p>
        </p:txBody>
      </p:sp>
      <p:sp>
        <p:nvSpPr>
          <p:cNvPr id="1858" name="Google Shape;1858;g3ca6554b689_0_261"/>
          <p:cNvSpPr txBox="1"/>
          <p:nvPr/>
        </p:nvSpPr>
        <p:spPr>
          <a:xfrm>
            <a:off x="3987543" y="534172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859" name="Google Shape;1859;g3ca6554b689_0_261"/>
          <p:cNvSpPr txBox="1"/>
          <p:nvPr/>
        </p:nvSpPr>
        <p:spPr>
          <a:xfrm>
            <a:off x="5879693" y="534172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a:t>
            </a:r>
            <a:endParaRPr sz="1200" b="0" i="0" u="none" strike="noStrike" cap="none">
              <a:solidFill>
                <a:schemeClr val="dk1"/>
              </a:solidFill>
              <a:latin typeface="Candara"/>
              <a:ea typeface="Candara"/>
              <a:cs typeface="Candara"/>
              <a:sym typeface="Candara"/>
            </a:endParaRPr>
          </a:p>
        </p:txBody>
      </p:sp>
      <p:sp>
        <p:nvSpPr>
          <p:cNvPr id="1860" name="Google Shape;1860;g3ca6554b689_0_261"/>
          <p:cNvSpPr txBox="1"/>
          <p:nvPr/>
        </p:nvSpPr>
        <p:spPr>
          <a:xfrm>
            <a:off x="7795625" y="534172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13</a:t>
            </a:r>
            <a:endParaRPr sz="1200" b="0" i="0" u="none" strike="noStrike" cap="none">
              <a:solidFill>
                <a:schemeClr val="dk1"/>
              </a:solidFill>
              <a:latin typeface="Candara"/>
              <a:ea typeface="Candara"/>
              <a:cs typeface="Candara"/>
              <a:sym typeface="Candara"/>
            </a:endParaRPr>
          </a:p>
        </p:txBody>
      </p:sp>
      <p:sp>
        <p:nvSpPr>
          <p:cNvPr id="1861" name="Google Shape;1861;g3ca6554b689_0_261"/>
          <p:cNvSpPr txBox="1"/>
          <p:nvPr/>
        </p:nvSpPr>
        <p:spPr>
          <a:xfrm>
            <a:off x="8787874" y="534172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30</a:t>
            </a:r>
            <a:endParaRPr sz="1200" b="0" i="0" u="none" strike="noStrike" cap="none">
              <a:solidFill>
                <a:schemeClr val="dk1"/>
              </a:solidFill>
              <a:latin typeface="Candara"/>
              <a:ea typeface="Candara"/>
              <a:cs typeface="Candara"/>
              <a:sym typeface="Candara"/>
            </a:endParaRPr>
          </a:p>
        </p:txBody>
      </p:sp>
      <p:sp>
        <p:nvSpPr>
          <p:cNvPr id="1862" name="Google Shape;1862;g3ca6554b689_0_261"/>
          <p:cNvSpPr txBox="1"/>
          <p:nvPr/>
        </p:nvSpPr>
        <p:spPr>
          <a:xfrm>
            <a:off x="6848668" y="5341724"/>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chemeClr val="dk1"/>
                </a:solidFill>
                <a:latin typeface="Candara"/>
                <a:ea typeface="Candara"/>
                <a:cs typeface="Candara"/>
                <a:sym typeface="Candara"/>
              </a:rPr>
              <a:t>17</a:t>
            </a:r>
            <a:endParaRPr sz="1200" b="1" i="0" u="none" strike="noStrike" cap="none">
              <a:solidFill>
                <a:schemeClr val="dk1"/>
              </a:solidFill>
              <a:latin typeface="Candara"/>
              <a:ea typeface="Candara"/>
              <a:cs typeface="Candara"/>
              <a:sym typeface="Candara"/>
            </a:endParaRPr>
          </a:p>
        </p:txBody>
      </p:sp>
      <p:sp>
        <p:nvSpPr>
          <p:cNvPr id="1863" name="Google Shape;1863;g3ca6554b689_0_261"/>
          <p:cNvSpPr txBox="1"/>
          <p:nvPr/>
        </p:nvSpPr>
        <p:spPr>
          <a:xfrm>
            <a:off x="4943668" y="5341724"/>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864" name="Google Shape;1864;g3ca6554b689_0_261"/>
          <p:cNvSpPr txBox="1"/>
          <p:nvPr/>
        </p:nvSpPr>
        <p:spPr>
          <a:xfrm>
            <a:off x="11145268" y="5357174"/>
            <a:ext cx="876600" cy="3693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a:latin typeface="Candara"/>
                <a:ea typeface="Candara"/>
                <a:cs typeface="Candara"/>
                <a:sym typeface="Candara"/>
              </a:rPr>
              <a:t>17</a:t>
            </a:r>
            <a:endParaRPr sz="1200" b="1" i="0" u="none" strike="noStrike" cap="none">
              <a:solidFill>
                <a:srgbClr val="000000"/>
              </a:solidFill>
              <a:latin typeface="Candara"/>
              <a:ea typeface="Candara"/>
              <a:cs typeface="Candara"/>
              <a:sym typeface="Candara"/>
            </a:endParaRPr>
          </a:p>
        </p:txBody>
      </p:sp>
      <p:sp>
        <p:nvSpPr>
          <p:cNvPr id="1865" name="Google Shape;1865;g3ca6554b689_0_261"/>
          <p:cNvSpPr txBox="1"/>
          <p:nvPr/>
        </p:nvSpPr>
        <p:spPr>
          <a:xfrm>
            <a:off x="9955200" y="534172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60</a:t>
            </a:r>
            <a:endParaRPr sz="1200" b="0" i="0" u="none" strike="noStrike" cap="none">
              <a:solidFill>
                <a:srgbClr val="000000"/>
              </a:solidFill>
              <a:latin typeface="Candara"/>
              <a:ea typeface="Candara"/>
              <a:cs typeface="Candara"/>
              <a:sym typeface="Candara"/>
            </a:endParaRPr>
          </a:p>
        </p:txBody>
      </p:sp>
      <p:sp>
        <p:nvSpPr>
          <p:cNvPr id="1866" name="Google Shape;1866;g3ca6554b689_0_261"/>
          <p:cNvSpPr txBox="1"/>
          <p:nvPr/>
        </p:nvSpPr>
        <p:spPr>
          <a:xfrm>
            <a:off x="7806232" y="4915292"/>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chemeClr val="dk1"/>
                </a:solidFill>
                <a:latin typeface="Candara"/>
                <a:ea typeface="Candara"/>
                <a:cs typeface="Candara"/>
                <a:sym typeface="Candara"/>
              </a:rPr>
              <a:t>112</a:t>
            </a:r>
            <a:endParaRPr sz="1200" b="0" i="0" u="none" strike="noStrike" cap="none">
              <a:solidFill>
                <a:schemeClr val="dk1"/>
              </a:solidFill>
              <a:latin typeface="Candara"/>
              <a:ea typeface="Candara"/>
              <a:cs typeface="Candara"/>
              <a:sym typeface="Candara"/>
            </a:endParaRPr>
          </a:p>
        </p:txBody>
      </p:sp>
      <p:sp>
        <p:nvSpPr>
          <p:cNvPr id="1867" name="Google Shape;1867;g3ca6554b689_0_261"/>
          <p:cNvSpPr txBox="1"/>
          <p:nvPr/>
        </p:nvSpPr>
        <p:spPr>
          <a:xfrm>
            <a:off x="117195" y="985742"/>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Metas Estratégicas</a:t>
            </a:r>
            <a:endParaRPr sz="1600" b="1" i="0" u="none" strike="noStrike" cap="none">
              <a:solidFill>
                <a:srgbClr val="3B4E1F"/>
              </a:solidFill>
              <a:latin typeface="Candara"/>
              <a:ea typeface="Candara"/>
              <a:cs typeface="Candara"/>
              <a:sym typeface="Candara"/>
            </a:endParaRPr>
          </a:p>
        </p:txBody>
      </p:sp>
      <p:sp>
        <p:nvSpPr>
          <p:cNvPr id="1868" name="Google Shape;1868;g3ca6554b689_0_261"/>
          <p:cNvSpPr txBox="1"/>
          <p:nvPr/>
        </p:nvSpPr>
        <p:spPr>
          <a:xfrm>
            <a:off x="264225" y="2300363"/>
            <a:ext cx="3442500" cy="492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1">
                <a:solidFill>
                  <a:srgbClr val="009200"/>
                </a:solidFill>
                <a:latin typeface="Candara"/>
                <a:ea typeface="Candara"/>
                <a:cs typeface="Candara"/>
                <a:sym typeface="Candara"/>
              </a:rPr>
              <a:t>Porcentaje de avance en la implementación de la ZUMA Bosa Apogeo</a:t>
            </a:r>
            <a:endParaRPr sz="1000" b="1" i="0" u="none" strike="noStrike" cap="none">
              <a:solidFill>
                <a:srgbClr val="009200"/>
              </a:solidFill>
              <a:latin typeface="Candara"/>
              <a:ea typeface="Candara"/>
              <a:cs typeface="Candara"/>
              <a:sym typeface="Candara"/>
            </a:endParaRPr>
          </a:p>
        </p:txBody>
      </p:sp>
      <p:sp>
        <p:nvSpPr>
          <p:cNvPr id="1869" name="Google Shape;1869;g3ca6554b689_0_261"/>
          <p:cNvSpPr txBox="1"/>
          <p:nvPr/>
        </p:nvSpPr>
        <p:spPr>
          <a:xfrm>
            <a:off x="4007820" y="236186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20%</a:t>
            </a:r>
            <a:endParaRPr sz="1200" b="0" i="0" u="none" strike="noStrike" cap="none">
              <a:solidFill>
                <a:srgbClr val="000000"/>
              </a:solidFill>
              <a:latin typeface="Candara"/>
              <a:ea typeface="Candara"/>
              <a:cs typeface="Candara"/>
              <a:sym typeface="Candara"/>
            </a:endParaRPr>
          </a:p>
        </p:txBody>
      </p:sp>
      <p:sp>
        <p:nvSpPr>
          <p:cNvPr id="1870" name="Google Shape;1870;g3ca6554b689_0_261"/>
          <p:cNvSpPr txBox="1"/>
          <p:nvPr/>
        </p:nvSpPr>
        <p:spPr>
          <a:xfrm>
            <a:off x="5899970" y="236186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50%</a:t>
            </a:r>
            <a:endParaRPr sz="1200" b="0" i="0" u="none" strike="noStrike" cap="none">
              <a:solidFill>
                <a:srgbClr val="000000"/>
              </a:solidFill>
              <a:latin typeface="Candara"/>
              <a:ea typeface="Candara"/>
              <a:cs typeface="Candara"/>
              <a:sym typeface="Candara"/>
            </a:endParaRPr>
          </a:p>
        </p:txBody>
      </p:sp>
      <p:sp>
        <p:nvSpPr>
          <p:cNvPr id="1871" name="Google Shape;1871;g3ca6554b689_0_261"/>
          <p:cNvSpPr txBox="1"/>
          <p:nvPr/>
        </p:nvSpPr>
        <p:spPr>
          <a:xfrm>
            <a:off x="7815902" y="236186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15%</a:t>
            </a:r>
            <a:endParaRPr sz="1200" b="0" i="0" u="none" strike="noStrike" cap="none">
              <a:solidFill>
                <a:srgbClr val="000000"/>
              </a:solidFill>
              <a:latin typeface="Candara"/>
              <a:ea typeface="Candara"/>
              <a:cs typeface="Candara"/>
              <a:sym typeface="Candara"/>
            </a:endParaRPr>
          </a:p>
        </p:txBody>
      </p:sp>
      <p:sp>
        <p:nvSpPr>
          <p:cNvPr id="1872" name="Google Shape;1872;g3ca6554b689_0_261"/>
          <p:cNvSpPr txBox="1"/>
          <p:nvPr/>
        </p:nvSpPr>
        <p:spPr>
          <a:xfrm>
            <a:off x="8793652" y="236186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15%</a:t>
            </a:r>
            <a:endParaRPr sz="1200" b="0" i="0" u="none" strike="noStrike" cap="none">
              <a:solidFill>
                <a:srgbClr val="000000"/>
              </a:solidFill>
              <a:latin typeface="Candara"/>
              <a:ea typeface="Candara"/>
              <a:cs typeface="Candara"/>
              <a:sym typeface="Candara"/>
            </a:endParaRPr>
          </a:p>
        </p:txBody>
      </p:sp>
      <p:sp>
        <p:nvSpPr>
          <p:cNvPr id="1873" name="Google Shape;1873;g3ca6554b689_0_261"/>
          <p:cNvSpPr txBox="1"/>
          <p:nvPr/>
        </p:nvSpPr>
        <p:spPr>
          <a:xfrm>
            <a:off x="9771402" y="2361863"/>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100%</a:t>
            </a:r>
            <a:endParaRPr sz="1200" b="0" i="0" u="none" strike="noStrike" cap="none">
              <a:solidFill>
                <a:srgbClr val="000000"/>
              </a:solidFill>
              <a:latin typeface="Candara"/>
              <a:ea typeface="Candara"/>
              <a:cs typeface="Candara"/>
              <a:sym typeface="Candara"/>
            </a:endParaRPr>
          </a:p>
        </p:txBody>
      </p:sp>
      <p:sp>
        <p:nvSpPr>
          <p:cNvPr id="1874" name="Google Shape;1874;g3ca6554b689_0_261"/>
          <p:cNvSpPr txBox="1"/>
          <p:nvPr/>
        </p:nvSpPr>
        <p:spPr>
          <a:xfrm>
            <a:off x="4953907" y="2361863"/>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0%</a:t>
            </a:r>
            <a:endParaRPr sz="1200" b="1" i="0" u="none" strike="noStrike" cap="none">
              <a:solidFill>
                <a:srgbClr val="000000"/>
              </a:solidFill>
              <a:latin typeface="Candara"/>
              <a:ea typeface="Candara"/>
              <a:cs typeface="Candara"/>
              <a:sym typeface="Candara"/>
            </a:endParaRPr>
          </a:p>
        </p:txBody>
      </p:sp>
      <p:sp>
        <p:nvSpPr>
          <p:cNvPr id="1875" name="Google Shape;1875;g3ca6554b689_0_261"/>
          <p:cNvSpPr txBox="1"/>
          <p:nvPr/>
        </p:nvSpPr>
        <p:spPr>
          <a:xfrm>
            <a:off x="6860653" y="2361863"/>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0%</a:t>
            </a:r>
            <a:endParaRPr sz="1200" b="1" i="0" u="none" strike="noStrike" cap="none">
              <a:solidFill>
                <a:srgbClr val="000000"/>
              </a:solidFill>
              <a:latin typeface="Candara"/>
              <a:ea typeface="Candara"/>
              <a:cs typeface="Candara"/>
              <a:sym typeface="Candara"/>
            </a:endParaRPr>
          </a:p>
        </p:txBody>
      </p:sp>
      <p:sp>
        <p:nvSpPr>
          <p:cNvPr id="1876" name="Google Shape;1876;g3ca6554b689_0_261"/>
          <p:cNvSpPr txBox="1"/>
          <p:nvPr/>
        </p:nvSpPr>
        <p:spPr>
          <a:xfrm>
            <a:off x="11165553" y="2361863"/>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877" name="Google Shape;1877;g3ca6554b689_0_261"/>
          <p:cNvSpPr/>
          <p:nvPr/>
        </p:nvSpPr>
        <p:spPr>
          <a:xfrm rot="5400000">
            <a:off x="6892500" y="-5413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1878" name="Google Shape;1878;g3ca6554b689_0_261"/>
          <p:cNvSpPr txBox="1"/>
          <p:nvPr/>
        </p:nvSpPr>
        <p:spPr>
          <a:xfrm>
            <a:off x="6066400" y="471450"/>
            <a:ext cx="30000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000" b="1">
                <a:solidFill>
                  <a:schemeClr val="dk1"/>
                </a:solidFill>
                <a:latin typeface="Raleway"/>
                <a:ea typeface="Raleway"/>
                <a:cs typeface="Raleway"/>
                <a:sym typeface="Raleway"/>
              </a:rPr>
              <a:t>SCAAV</a:t>
            </a:r>
            <a:endParaRPr/>
          </a:p>
        </p:txBody>
      </p:sp>
      <p:sp>
        <p:nvSpPr>
          <p:cNvPr id="1879" name="Google Shape;1879;g3ca6554b689_0_261"/>
          <p:cNvSpPr txBox="1"/>
          <p:nvPr/>
        </p:nvSpPr>
        <p:spPr>
          <a:xfrm>
            <a:off x="10007405" y="3329898"/>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80" name="Google Shape;1880;g3ca6554b689_0_261"/>
          <p:cNvSpPr txBox="1"/>
          <p:nvPr/>
        </p:nvSpPr>
        <p:spPr>
          <a:xfrm>
            <a:off x="10007405" y="2871567"/>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81" name="Google Shape;1881;g3ca6554b689_0_261"/>
          <p:cNvSpPr txBox="1"/>
          <p:nvPr/>
        </p:nvSpPr>
        <p:spPr>
          <a:xfrm>
            <a:off x="7772393" y="582985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a:solidFill>
                  <a:srgbClr val="3B4E1F"/>
                </a:solidFill>
                <a:latin typeface="Candara"/>
                <a:ea typeface="Candara"/>
                <a:cs typeface="Candara"/>
                <a:sym typeface="Candara"/>
              </a:rPr>
              <a:t>2</a:t>
            </a:r>
            <a:endParaRPr b="0" i="0" u="none" strike="noStrike" cap="none">
              <a:solidFill>
                <a:srgbClr val="000000"/>
              </a:solidFill>
              <a:latin typeface="Candara"/>
              <a:ea typeface="Candara"/>
              <a:cs typeface="Candara"/>
              <a:sym typeface="Candara"/>
            </a:endParaRPr>
          </a:p>
        </p:txBody>
      </p:sp>
      <p:sp>
        <p:nvSpPr>
          <p:cNvPr id="1882" name="Google Shape;1882;g3ca6554b689_0_261"/>
          <p:cNvSpPr txBox="1"/>
          <p:nvPr/>
        </p:nvSpPr>
        <p:spPr>
          <a:xfrm>
            <a:off x="8750143" y="5829857"/>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83" name="Google Shape;1883;g3ca6554b689_0_261"/>
          <p:cNvSpPr txBox="1"/>
          <p:nvPr/>
        </p:nvSpPr>
        <p:spPr>
          <a:xfrm>
            <a:off x="9988959" y="5829857"/>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884" name="Google Shape;1884;g3ca6554b689_0_261"/>
          <p:cNvSpPr txBox="1"/>
          <p:nvPr/>
        </p:nvSpPr>
        <p:spPr>
          <a:xfrm>
            <a:off x="-326233" y="6333755"/>
            <a:ext cx="39738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solidFill>
                  <a:srgbClr val="3B4E1F"/>
                </a:solidFill>
                <a:latin typeface="Candara"/>
                <a:ea typeface="Candara"/>
                <a:cs typeface="Candara"/>
                <a:sym typeface="Candara"/>
              </a:rPr>
              <a:t>Número de m</a:t>
            </a:r>
            <a:r>
              <a:rPr lang="en-US" sz="1000" baseline="30000">
                <a:solidFill>
                  <a:srgbClr val="3B4E1F"/>
                </a:solidFill>
                <a:latin typeface="Candara"/>
                <a:ea typeface="Candara"/>
                <a:cs typeface="Candara"/>
                <a:sym typeface="Candara"/>
              </a:rPr>
              <a:t>2</a:t>
            </a:r>
            <a:r>
              <a:rPr lang="en-US" sz="1000">
                <a:solidFill>
                  <a:srgbClr val="3B4E1F"/>
                </a:solidFill>
                <a:latin typeface="Candara"/>
                <a:ea typeface="Candara"/>
                <a:cs typeface="Candara"/>
                <a:sym typeface="Candara"/>
              </a:rPr>
              <a:t> de áreas renaturalizadas en la ZUMA Bosa-Apogeo</a:t>
            </a:r>
            <a:endParaRPr sz="1000">
              <a:latin typeface="Candara"/>
              <a:ea typeface="Candara"/>
              <a:cs typeface="Candara"/>
              <a:sym typeface="Candara"/>
            </a:endParaRPr>
          </a:p>
        </p:txBody>
      </p:sp>
      <p:sp>
        <p:nvSpPr>
          <p:cNvPr id="1885" name="Google Shape;1885;g3ca6554b689_0_261"/>
          <p:cNvSpPr txBox="1"/>
          <p:nvPr/>
        </p:nvSpPr>
        <p:spPr>
          <a:xfrm>
            <a:off x="7832090" y="6326105"/>
            <a:ext cx="8766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a:solidFill>
                  <a:srgbClr val="3B4E1F"/>
                </a:solidFill>
                <a:latin typeface="Candara"/>
                <a:ea typeface="Candara"/>
                <a:cs typeface="Candara"/>
                <a:sym typeface="Candara"/>
              </a:rPr>
              <a:t>Por definir</a:t>
            </a:r>
            <a:endParaRPr sz="1100">
              <a:latin typeface="Candara"/>
              <a:ea typeface="Candara"/>
              <a:cs typeface="Candara"/>
              <a:sym typeface="Candara"/>
            </a:endParaRPr>
          </a:p>
        </p:txBody>
      </p:sp>
      <p:sp>
        <p:nvSpPr>
          <p:cNvPr id="1886" name="Google Shape;1886;g3ca6554b689_0_261"/>
          <p:cNvSpPr txBox="1"/>
          <p:nvPr/>
        </p:nvSpPr>
        <p:spPr>
          <a:xfrm>
            <a:off x="4047945" y="6303005"/>
            <a:ext cx="876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solidFill>
                  <a:srgbClr val="3B4E1F"/>
                </a:solidFill>
                <a:latin typeface="Candara"/>
                <a:ea typeface="Candara"/>
                <a:cs typeface="Candara"/>
                <a:sym typeface="Candara"/>
              </a:rPr>
              <a:t>-</a:t>
            </a:r>
            <a:endParaRPr sz="1200">
              <a:latin typeface="Candara"/>
              <a:ea typeface="Candara"/>
              <a:cs typeface="Candara"/>
              <a:sym typeface="Candara"/>
            </a:endParaRPr>
          </a:p>
        </p:txBody>
      </p:sp>
      <p:sp>
        <p:nvSpPr>
          <p:cNvPr id="1887" name="Google Shape;1887;g3ca6554b689_0_261"/>
          <p:cNvSpPr txBox="1"/>
          <p:nvPr/>
        </p:nvSpPr>
        <p:spPr>
          <a:xfrm>
            <a:off x="5004070" y="6303005"/>
            <a:ext cx="876600" cy="4002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b="1">
                <a:solidFill>
                  <a:srgbClr val="3B4E1F"/>
                </a:solidFill>
                <a:latin typeface="Candara"/>
                <a:ea typeface="Candara"/>
                <a:cs typeface="Candara"/>
                <a:sym typeface="Candara"/>
              </a:rPr>
              <a:t>-</a:t>
            </a:r>
            <a:endParaRPr b="1">
              <a:solidFill>
                <a:srgbClr val="3B4E1F"/>
              </a:solidFill>
              <a:latin typeface="Candara"/>
              <a:ea typeface="Candara"/>
              <a:cs typeface="Candara"/>
              <a:sym typeface="Candara"/>
            </a:endParaRPr>
          </a:p>
        </p:txBody>
      </p:sp>
      <p:sp>
        <p:nvSpPr>
          <p:cNvPr id="1888" name="Google Shape;1888;g3ca6554b689_0_261"/>
          <p:cNvSpPr txBox="1"/>
          <p:nvPr/>
        </p:nvSpPr>
        <p:spPr>
          <a:xfrm>
            <a:off x="8822690" y="6326105"/>
            <a:ext cx="8766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a:solidFill>
                  <a:srgbClr val="3B4E1F"/>
                </a:solidFill>
                <a:latin typeface="Candara"/>
                <a:ea typeface="Candara"/>
                <a:cs typeface="Candara"/>
                <a:sym typeface="Candara"/>
              </a:rPr>
              <a:t>Por definir</a:t>
            </a:r>
            <a:endParaRPr sz="1100">
              <a:latin typeface="Candara"/>
              <a:ea typeface="Candara"/>
              <a:cs typeface="Candara"/>
              <a:sym typeface="Candara"/>
            </a:endParaRPr>
          </a:p>
        </p:txBody>
      </p:sp>
      <p:sp>
        <p:nvSpPr>
          <p:cNvPr id="1889" name="Google Shape;1889;g3ca6554b689_0_261"/>
          <p:cNvSpPr txBox="1"/>
          <p:nvPr/>
        </p:nvSpPr>
        <p:spPr>
          <a:xfrm>
            <a:off x="9737090" y="6326105"/>
            <a:ext cx="876600" cy="354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a:solidFill>
                  <a:srgbClr val="3B4E1F"/>
                </a:solidFill>
                <a:latin typeface="Candara"/>
                <a:ea typeface="Candara"/>
                <a:cs typeface="Candara"/>
                <a:sym typeface="Candara"/>
              </a:rPr>
              <a:t>Por definir</a:t>
            </a:r>
            <a:endParaRPr sz="1100">
              <a:latin typeface="Candara"/>
              <a:ea typeface="Candara"/>
              <a:cs typeface="Candara"/>
              <a:sym typeface="Candara"/>
            </a:endParaRPr>
          </a:p>
        </p:txBody>
      </p:sp>
      <p:sp>
        <p:nvSpPr>
          <p:cNvPr id="1890" name="Google Shape;1890;g3ca6554b689_0_261"/>
          <p:cNvSpPr txBox="1"/>
          <p:nvPr/>
        </p:nvSpPr>
        <p:spPr>
          <a:xfrm>
            <a:off x="5938157" y="6303005"/>
            <a:ext cx="876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solidFill>
                  <a:srgbClr val="3B4E1F"/>
                </a:solidFill>
                <a:latin typeface="Candara"/>
                <a:ea typeface="Candara"/>
                <a:cs typeface="Candara"/>
                <a:sym typeface="Candara"/>
              </a:rPr>
              <a:t>404</a:t>
            </a:r>
            <a:endParaRPr sz="1200">
              <a:latin typeface="Candara"/>
              <a:ea typeface="Candara"/>
              <a:cs typeface="Candara"/>
              <a:sym typeface="Candara"/>
            </a:endParaRPr>
          </a:p>
        </p:txBody>
      </p:sp>
      <p:sp>
        <p:nvSpPr>
          <p:cNvPr id="1891" name="Google Shape;1891;g3ca6554b689_0_261"/>
          <p:cNvSpPr txBox="1"/>
          <p:nvPr/>
        </p:nvSpPr>
        <p:spPr>
          <a:xfrm>
            <a:off x="6885132" y="6303005"/>
            <a:ext cx="876600" cy="4002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b="1">
                <a:solidFill>
                  <a:srgbClr val="3B4E1F"/>
                </a:solidFill>
                <a:latin typeface="Candara"/>
                <a:ea typeface="Candara"/>
                <a:cs typeface="Candara"/>
                <a:sym typeface="Candara"/>
              </a:rPr>
              <a:t>0</a:t>
            </a:r>
            <a:endParaRPr sz="1200" b="1">
              <a:latin typeface="Candara"/>
              <a:ea typeface="Candara"/>
              <a:cs typeface="Candara"/>
              <a:sym typeface="Candara"/>
            </a:endParaRPr>
          </a:p>
        </p:txBody>
      </p:sp>
      <p:sp>
        <p:nvSpPr>
          <p:cNvPr id="1892" name="Google Shape;1892;g3ca6554b689_0_261"/>
          <p:cNvSpPr txBox="1"/>
          <p:nvPr/>
        </p:nvSpPr>
        <p:spPr>
          <a:xfrm>
            <a:off x="11181116" y="6303005"/>
            <a:ext cx="876600" cy="4002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b="1">
                <a:solidFill>
                  <a:srgbClr val="3B4E1F"/>
                </a:solidFill>
                <a:latin typeface="Candara"/>
                <a:ea typeface="Candara"/>
                <a:cs typeface="Candara"/>
                <a:sym typeface="Candara"/>
              </a:rPr>
              <a:t>0</a:t>
            </a:r>
            <a:endParaRPr sz="1200" b="1">
              <a:latin typeface="Candara"/>
              <a:ea typeface="Candara"/>
              <a:cs typeface="Candara"/>
              <a:sym typeface="Candara"/>
            </a:endParaRPr>
          </a:p>
        </p:txBody>
      </p:sp>
      <p:sp>
        <p:nvSpPr>
          <p:cNvPr id="1893" name="Google Shape;1893;g3ca6554b689_0_261"/>
          <p:cNvSpPr txBox="1"/>
          <p:nvPr/>
        </p:nvSpPr>
        <p:spPr>
          <a:xfrm>
            <a:off x="6336650" y="-64633"/>
            <a:ext cx="2102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897"/>
        <p:cNvGrpSpPr/>
        <p:nvPr/>
      </p:nvGrpSpPr>
      <p:grpSpPr>
        <a:xfrm>
          <a:off x="0" y="0"/>
          <a:ext cx="0" cy="0"/>
          <a:chOff x="0" y="0"/>
          <a:chExt cx="0" cy="0"/>
        </a:xfrm>
      </p:grpSpPr>
      <p:sp>
        <p:nvSpPr>
          <p:cNvPr id="1898" name="Google Shape;1898;g3c4d5bf7a79_3_148"/>
          <p:cNvSpPr/>
          <p:nvPr/>
        </p:nvSpPr>
        <p:spPr>
          <a:xfrm>
            <a:off x="3963100" y="1350264"/>
            <a:ext cx="8084100" cy="646500"/>
          </a:xfrm>
          <a:prstGeom prst="round2DiagRect">
            <a:avLst>
              <a:gd name="adj1" fmla="val 35738"/>
              <a:gd name="adj2" fmla="val 0"/>
            </a:avLst>
          </a:prstGeom>
          <a:solidFill>
            <a:schemeClr val="lt1"/>
          </a:solidFill>
          <a:ln w="19050" cap="flat" cmpd="sng">
            <a:solidFill>
              <a:srgbClr val="E06666"/>
            </a:solidFill>
            <a:prstDash val="dash"/>
            <a:round/>
            <a:headEnd type="none" w="sm" len="sm"/>
            <a:tailEnd type="none" w="sm" len="sm"/>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99" name="Google Shape;1899;g3c4d5bf7a79_3_148"/>
          <p:cNvSpPr/>
          <p:nvPr/>
        </p:nvSpPr>
        <p:spPr>
          <a:xfrm>
            <a:off x="334500" y="2623804"/>
            <a:ext cx="11792400" cy="492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00" name="Google Shape;1900;g3c4d5bf7a79_3_148"/>
          <p:cNvSpPr/>
          <p:nvPr/>
        </p:nvSpPr>
        <p:spPr>
          <a:xfrm>
            <a:off x="334500" y="3235653"/>
            <a:ext cx="11792400" cy="492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01" name="Google Shape;1901;g3c4d5bf7a79_3_148"/>
          <p:cNvSpPr txBox="1"/>
          <p:nvPr/>
        </p:nvSpPr>
        <p:spPr>
          <a:xfrm>
            <a:off x="62975" y="2157686"/>
            <a:ext cx="3706800" cy="4002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1902" name="Google Shape;1902;g3c4d5bf7a79_3_148"/>
          <p:cNvSpPr txBox="1"/>
          <p:nvPr/>
        </p:nvSpPr>
        <p:spPr>
          <a:xfrm>
            <a:off x="557225" y="868600"/>
            <a:ext cx="9973200" cy="477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900" b="1">
                <a:solidFill>
                  <a:srgbClr val="009200"/>
                </a:solidFill>
                <a:latin typeface="Raleway"/>
                <a:ea typeface="Raleway"/>
                <a:cs typeface="Raleway"/>
                <a:sym typeface="Raleway"/>
              </a:rPr>
              <a:t>Disminuir en 8% la concentración del material particulado (PM10 y PM2.5)</a:t>
            </a:r>
            <a:endParaRPr sz="1900" b="1" i="0" u="none" strike="noStrike" cap="none">
              <a:solidFill>
                <a:srgbClr val="009200"/>
              </a:solidFill>
              <a:latin typeface="Raleway"/>
              <a:ea typeface="Raleway"/>
              <a:cs typeface="Raleway"/>
              <a:sym typeface="Raleway"/>
            </a:endParaRPr>
          </a:p>
        </p:txBody>
      </p:sp>
      <p:sp>
        <p:nvSpPr>
          <p:cNvPr id="1903" name="Google Shape;1903;g3c4d5bf7a79_3_148"/>
          <p:cNvSpPr txBox="1"/>
          <p:nvPr/>
        </p:nvSpPr>
        <p:spPr>
          <a:xfrm>
            <a:off x="4045732" y="21267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1904" name="Google Shape;1904;g3c4d5bf7a79_3_148"/>
          <p:cNvSpPr txBox="1"/>
          <p:nvPr/>
        </p:nvSpPr>
        <p:spPr>
          <a:xfrm>
            <a:off x="5937882" y="21267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1905" name="Google Shape;1905;g3c4d5bf7a79_3_148"/>
          <p:cNvSpPr txBox="1"/>
          <p:nvPr/>
        </p:nvSpPr>
        <p:spPr>
          <a:xfrm>
            <a:off x="7853814" y="21267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1906" name="Google Shape;1906;g3c4d5bf7a79_3_148"/>
          <p:cNvSpPr txBox="1"/>
          <p:nvPr/>
        </p:nvSpPr>
        <p:spPr>
          <a:xfrm>
            <a:off x="8831564" y="2126792"/>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1907" name="Google Shape;1907;g3c4d5bf7a79_3_148"/>
          <p:cNvSpPr txBox="1"/>
          <p:nvPr/>
        </p:nvSpPr>
        <p:spPr>
          <a:xfrm>
            <a:off x="9809314" y="2126792"/>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1908" name="Google Shape;1908;g3c4d5bf7a79_3_148"/>
          <p:cNvSpPr txBox="1"/>
          <p:nvPr/>
        </p:nvSpPr>
        <p:spPr>
          <a:xfrm>
            <a:off x="4012857" y="3856758"/>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09" name="Google Shape;1909;g3c4d5bf7a79_3_148"/>
          <p:cNvSpPr txBox="1"/>
          <p:nvPr/>
        </p:nvSpPr>
        <p:spPr>
          <a:xfrm>
            <a:off x="214600" y="4335503"/>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m2</a:t>
            </a:r>
            <a:r>
              <a:rPr lang="en-US" sz="1000" b="0" i="0" u="none" strike="noStrike" cap="none">
                <a:solidFill>
                  <a:srgbClr val="3B4E1F"/>
                </a:solidFill>
                <a:latin typeface="Candara"/>
                <a:ea typeface="Candara"/>
                <a:cs typeface="Candara"/>
                <a:sym typeface="Candara"/>
              </a:rPr>
              <a:t> de vías mantenidas</a:t>
            </a:r>
            <a:endParaRPr sz="1000" b="0" i="0" u="none" strike="noStrike" cap="none">
              <a:solidFill>
                <a:srgbClr val="000000"/>
              </a:solidFill>
              <a:latin typeface="Candara"/>
              <a:ea typeface="Candara"/>
              <a:cs typeface="Candara"/>
              <a:sym typeface="Candara"/>
            </a:endParaRPr>
          </a:p>
        </p:txBody>
      </p:sp>
      <p:sp>
        <p:nvSpPr>
          <p:cNvPr id="1910" name="Google Shape;1910;g3c4d5bf7a79_3_148"/>
          <p:cNvSpPr txBox="1"/>
          <p:nvPr/>
        </p:nvSpPr>
        <p:spPr>
          <a:xfrm>
            <a:off x="4012857" y="433550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11" name="Google Shape;1911;g3c4d5bf7a79_3_148"/>
          <p:cNvSpPr txBox="1"/>
          <p:nvPr/>
        </p:nvSpPr>
        <p:spPr>
          <a:xfrm>
            <a:off x="5905007" y="3856758"/>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1,7</a:t>
            </a:r>
            <a:endParaRPr sz="1200" b="0" i="0" u="none" strike="noStrike" cap="none">
              <a:solidFill>
                <a:srgbClr val="000000"/>
              </a:solidFill>
              <a:latin typeface="Candara"/>
              <a:ea typeface="Candara"/>
              <a:cs typeface="Candara"/>
              <a:sym typeface="Candara"/>
            </a:endParaRPr>
          </a:p>
        </p:txBody>
      </p:sp>
      <p:sp>
        <p:nvSpPr>
          <p:cNvPr id="1912" name="Google Shape;1912;g3c4d5bf7a79_3_148"/>
          <p:cNvSpPr txBox="1"/>
          <p:nvPr/>
        </p:nvSpPr>
        <p:spPr>
          <a:xfrm>
            <a:off x="5905007" y="433550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13" name="Google Shape;1913;g3c4d5bf7a79_3_148"/>
          <p:cNvSpPr txBox="1"/>
          <p:nvPr/>
        </p:nvSpPr>
        <p:spPr>
          <a:xfrm>
            <a:off x="7836327" y="3861158"/>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r>
              <a:rPr lang="en-US" sz="1100">
                <a:solidFill>
                  <a:srgbClr val="3B4E1F"/>
                </a:solidFill>
                <a:latin typeface="Candara"/>
                <a:ea typeface="Candara"/>
                <a:cs typeface="Candara"/>
                <a:sym typeface="Candara"/>
              </a:rPr>
              <a:t>1,7</a:t>
            </a:r>
            <a:endParaRPr sz="900" b="0" i="0" u="none" strike="noStrike" cap="none">
              <a:solidFill>
                <a:srgbClr val="000000"/>
              </a:solidFill>
              <a:latin typeface="Candara"/>
              <a:ea typeface="Candara"/>
              <a:cs typeface="Candara"/>
              <a:sym typeface="Candara"/>
            </a:endParaRPr>
          </a:p>
        </p:txBody>
      </p:sp>
      <p:sp>
        <p:nvSpPr>
          <p:cNvPr id="1914" name="Google Shape;1914;g3c4d5bf7a79_3_148"/>
          <p:cNvSpPr txBox="1"/>
          <p:nvPr/>
        </p:nvSpPr>
        <p:spPr>
          <a:xfrm>
            <a:off x="7820939" y="425855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15" name="Google Shape;1915;g3c4d5bf7a79_3_148"/>
          <p:cNvSpPr txBox="1"/>
          <p:nvPr/>
        </p:nvSpPr>
        <p:spPr>
          <a:xfrm>
            <a:off x="8798664" y="3852558"/>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1,7</a:t>
            </a:r>
            <a:endParaRPr sz="1200" b="0" i="0" u="none" strike="noStrike" cap="none">
              <a:solidFill>
                <a:srgbClr val="000000"/>
              </a:solidFill>
              <a:latin typeface="Candara"/>
              <a:ea typeface="Candara"/>
              <a:cs typeface="Candara"/>
              <a:sym typeface="Candara"/>
            </a:endParaRPr>
          </a:p>
        </p:txBody>
      </p:sp>
      <p:sp>
        <p:nvSpPr>
          <p:cNvPr id="1916" name="Google Shape;1916;g3c4d5bf7a79_3_148"/>
          <p:cNvSpPr txBox="1"/>
          <p:nvPr/>
        </p:nvSpPr>
        <p:spPr>
          <a:xfrm>
            <a:off x="8806377" y="585590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17" name="Google Shape;1917;g3c4d5bf7a79_3_148"/>
          <p:cNvSpPr txBox="1"/>
          <p:nvPr/>
        </p:nvSpPr>
        <p:spPr>
          <a:xfrm>
            <a:off x="9776439" y="4335503"/>
            <a:ext cx="12930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200" b="0" i="0" u="none" strike="noStrike" cap="none">
              <a:solidFill>
                <a:srgbClr val="000000"/>
              </a:solidFill>
              <a:latin typeface="Candara"/>
              <a:ea typeface="Candara"/>
              <a:cs typeface="Candara"/>
              <a:sym typeface="Candara"/>
            </a:endParaRPr>
          </a:p>
        </p:txBody>
      </p:sp>
      <p:sp>
        <p:nvSpPr>
          <p:cNvPr id="1918" name="Google Shape;1918;g3c4d5bf7a79_3_148"/>
          <p:cNvSpPr txBox="1"/>
          <p:nvPr/>
        </p:nvSpPr>
        <p:spPr>
          <a:xfrm>
            <a:off x="214600" y="3856758"/>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Km de vías pavimentadas</a:t>
            </a:r>
            <a:r>
              <a:rPr lang="en-US" sz="1000">
                <a:solidFill>
                  <a:srgbClr val="3B4E1F"/>
                </a:solidFill>
                <a:latin typeface="Candara"/>
                <a:ea typeface="Candara"/>
                <a:cs typeface="Candara"/>
                <a:sym typeface="Candara"/>
              </a:rPr>
              <a:t> (semestral)</a:t>
            </a:r>
            <a:endParaRPr sz="1000" b="0" i="0" u="none" strike="noStrike" cap="none">
              <a:solidFill>
                <a:srgbClr val="000000"/>
              </a:solidFill>
              <a:latin typeface="Candara"/>
              <a:ea typeface="Candara"/>
              <a:cs typeface="Candara"/>
              <a:sym typeface="Candara"/>
            </a:endParaRPr>
          </a:p>
        </p:txBody>
      </p:sp>
      <p:sp>
        <p:nvSpPr>
          <p:cNvPr id="1919" name="Google Shape;1919;g3c4d5bf7a79_3_148"/>
          <p:cNvSpPr txBox="1"/>
          <p:nvPr/>
        </p:nvSpPr>
        <p:spPr>
          <a:xfrm>
            <a:off x="5013981" y="212679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920" name="Google Shape;1920;g3c4d5bf7a79_3_148"/>
          <p:cNvSpPr txBox="1"/>
          <p:nvPr/>
        </p:nvSpPr>
        <p:spPr>
          <a:xfrm>
            <a:off x="5013981" y="3856758"/>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21" name="Google Shape;1921;g3c4d5bf7a79_3_148"/>
          <p:cNvSpPr txBox="1"/>
          <p:nvPr/>
        </p:nvSpPr>
        <p:spPr>
          <a:xfrm>
            <a:off x="5013981" y="4335503"/>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22" name="Google Shape;1922;g3c4d5bf7a79_3_148"/>
          <p:cNvSpPr txBox="1"/>
          <p:nvPr/>
        </p:nvSpPr>
        <p:spPr>
          <a:xfrm>
            <a:off x="6906857" y="2126792"/>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1923" name="Google Shape;1923;g3c4d5bf7a79_3_148"/>
          <p:cNvSpPr txBox="1"/>
          <p:nvPr/>
        </p:nvSpPr>
        <p:spPr>
          <a:xfrm>
            <a:off x="6873982" y="3856758"/>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0</a:t>
            </a:r>
            <a:endParaRPr sz="1200" b="1" i="0" u="none" strike="noStrike" cap="none">
              <a:solidFill>
                <a:srgbClr val="000000"/>
              </a:solidFill>
              <a:latin typeface="Candara"/>
              <a:ea typeface="Candara"/>
              <a:cs typeface="Candara"/>
              <a:sym typeface="Candara"/>
            </a:endParaRPr>
          </a:p>
        </p:txBody>
      </p:sp>
      <p:sp>
        <p:nvSpPr>
          <p:cNvPr id="1924" name="Google Shape;1924;g3c4d5bf7a79_3_148"/>
          <p:cNvSpPr txBox="1"/>
          <p:nvPr/>
        </p:nvSpPr>
        <p:spPr>
          <a:xfrm>
            <a:off x="6873982" y="4335503"/>
            <a:ext cx="876600" cy="4002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b="1">
                <a:solidFill>
                  <a:srgbClr val="3B4E1F"/>
                </a:solidFill>
                <a:latin typeface="Candara"/>
                <a:ea typeface="Candara"/>
                <a:cs typeface="Candara"/>
                <a:sym typeface="Candara"/>
              </a:rPr>
              <a:t>380,82</a:t>
            </a:r>
            <a:endParaRPr b="1">
              <a:solidFill>
                <a:srgbClr val="3B4E1F"/>
              </a:solidFill>
              <a:latin typeface="Candara"/>
              <a:ea typeface="Candara"/>
              <a:cs typeface="Candara"/>
              <a:sym typeface="Candara"/>
            </a:endParaRPr>
          </a:p>
        </p:txBody>
      </p:sp>
      <p:sp>
        <p:nvSpPr>
          <p:cNvPr id="1925" name="Google Shape;1925;g3c4d5bf7a79_3_148"/>
          <p:cNvSpPr txBox="1"/>
          <p:nvPr/>
        </p:nvSpPr>
        <p:spPr>
          <a:xfrm>
            <a:off x="11203457" y="2126790"/>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1926" name="Google Shape;1926;g3c4d5bf7a79_3_148"/>
          <p:cNvSpPr txBox="1"/>
          <p:nvPr/>
        </p:nvSpPr>
        <p:spPr>
          <a:xfrm>
            <a:off x="11170582" y="3856758"/>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27" name="Google Shape;1927;g3c4d5bf7a79_3_148"/>
          <p:cNvSpPr txBox="1"/>
          <p:nvPr/>
        </p:nvSpPr>
        <p:spPr>
          <a:xfrm>
            <a:off x="11170582" y="4335503"/>
            <a:ext cx="876600" cy="4002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b="1">
                <a:solidFill>
                  <a:srgbClr val="3B4E1F"/>
                </a:solidFill>
                <a:latin typeface="Candara"/>
                <a:ea typeface="Candara"/>
                <a:cs typeface="Candara"/>
                <a:sym typeface="Candara"/>
              </a:rPr>
              <a:t>380,82</a:t>
            </a:r>
            <a:endParaRPr sz="1200" b="1">
              <a:latin typeface="Candara"/>
              <a:ea typeface="Candara"/>
              <a:cs typeface="Candara"/>
              <a:sym typeface="Candara"/>
            </a:endParaRPr>
          </a:p>
        </p:txBody>
      </p:sp>
      <p:sp>
        <p:nvSpPr>
          <p:cNvPr id="1928" name="Google Shape;1928;g3c4d5bf7a79_3_148"/>
          <p:cNvSpPr txBox="1"/>
          <p:nvPr/>
        </p:nvSpPr>
        <p:spPr>
          <a:xfrm>
            <a:off x="214600" y="4850795"/>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Número de árboles plantados</a:t>
            </a:r>
            <a:endParaRPr sz="1000" b="0" i="0" u="none" strike="noStrike" cap="none">
              <a:solidFill>
                <a:srgbClr val="000000"/>
              </a:solidFill>
              <a:latin typeface="Candara"/>
              <a:ea typeface="Candara"/>
              <a:cs typeface="Candara"/>
              <a:sym typeface="Candara"/>
            </a:endParaRPr>
          </a:p>
        </p:txBody>
      </p:sp>
      <p:sp>
        <p:nvSpPr>
          <p:cNvPr id="1929" name="Google Shape;1929;g3c4d5bf7a79_3_148"/>
          <p:cNvSpPr txBox="1"/>
          <p:nvPr/>
        </p:nvSpPr>
        <p:spPr>
          <a:xfrm>
            <a:off x="4012857" y="482179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30" name="Google Shape;1930;g3c4d5bf7a79_3_148"/>
          <p:cNvSpPr txBox="1"/>
          <p:nvPr/>
        </p:nvSpPr>
        <p:spPr>
          <a:xfrm>
            <a:off x="5905007" y="482179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250</a:t>
            </a:r>
            <a:endParaRPr sz="1200" b="0" i="0" u="none" strike="noStrike" cap="none">
              <a:solidFill>
                <a:srgbClr val="000000"/>
              </a:solidFill>
              <a:latin typeface="Candara"/>
              <a:ea typeface="Candara"/>
              <a:cs typeface="Candara"/>
              <a:sym typeface="Candara"/>
            </a:endParaRPr>
          </a:p>
        </p:txBody>
      </p:sp>
      <p:sp>
        <p:nvSpPr>
          <p:cNvPr id="1931" name="Google Shape;1931;g3c4d5bf7a79_3_148"/>
          <p:cNvSpPr txBox="1"/>
          <p:nvPr/>
        </p:nvSpPr>
        <p:spPr>
          <a:xfrm>
            <a:off x="7820939" y="482179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65</a:t>
            </a:r>
            <a:endParaRPr sz="1200" b="0" i="0" u="none" strike="noStrike" cap="none">
              <a:solidFill>
                <a:schemeClr val="dk1"/>
              </a:solidFill>
              <a:latin typeface="Candara"/>
              <a:ea typeface="Candara"/>
              <a:cs typeface="Candara"/>
              <a:sym typeface="Candara"/>
            </a:endParaRPr>
          </a:p>
        </p:txBody>
      </p:sp>
      <p:sp>
        <p:nvSpPr>
          <p:cNvPr id="1932" name="Google Shape;1932;g3c4d5bf7a79_3_148"/>
          <p:cNvSpPr txBox="1"/>
          <p:nvPr/>
        </p:nvSpPr>
        <p:spPr>
          <a:xfrm>
            <a:off x="8748114" y="477560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30</a:t>
            </a:r>
            <a:endParaRPr sz="1200" b="0" i="0" u="none" strike="noStrike" cap="none">
              <a:solidFill>
                <a:schemeClr val="dk1"/>
              </a:solidFill>
              <a:latin typeface="Arial"/>
              <a:ea typeface="Arial"/>
              <a:cs typeface="Arial"/>
              <a:sym typeface="Arial"/>
            </a:endParaRPr>
          </a:p>
        </p:txBody>
      </p:sp>
      <p:sp>
        <p:nvSpPr>
          <p:cNvPr id="1933" name="Google Shape;1933;g3c4d5bf7a79_3_148"/>
          <p:cNvSpPr txBox="1"/>
          <p:nvPr/>
        </p:nvSpPr>
        <p:spPr>
          <a:xfrm>
            <a:off x="9776439" y="4821797"/>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345</a:t>
            </a:r>
            <a:endParaRPr b="0" i="0" u="none" strike="noStrike" cap="none">
              <a:solidFill>
                <a:srgbClr val="3B4E1F"/>
              </a:solidFill>
              <a:latin typeface="Candara"/>
              <a:ea typeface="Candara"/>
              <a:cs typeface="Candara"/>
              <a:sym typeface="Candara"/>
            </a:endParaRPr>
          </a:p>
        </p:txBody>
      </p:sp>
      <p:sp>
        <p:nvSpPr>
          <p:cNvPr id="1934" name="Google Shape;1934;g3c4d5bf7a79_3_148"/>
          <p:cNvSpPr txBox="1"/>
          <p:nvPr/>
        </p:nvSpPr>
        <p:spPr>
          <a:xfrm>
            <a:off x="5013981" y="4821797"/>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935" name="Google Shape;1935;g3c4d5bf7a79_3_148"/>
          <p:cNvSpPr txBox="1"/>
          <p:nvPr/>
        </p:nvSpPr>
        <p:spPr>
          <a:xfrm>
            <a:off x="6873982" y="4821797"/>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334</a:t>
            </a:r>
            <a:endParaRPr sz="1200" b="1" i="0" u="none" strike="noStrike" cap="none">
              <a:solidFill>
                <a:srgbClr val="000000"/>
              </a:solidFill>
              <a:latin typeface="Candara"/>
              <a:ea typeface="Candara"/>
              <a:cs typeface="Candara"/>
              <a:sym typeface="Candara"/>
            </a:endParaRPr>
          </a:p>
        </p:txBody>
      </p:sp>
      <p:sp>
        <p:nvSpPr>
          <p:cNvPr id="1936" name="Google Shape;1936;g3c4d5bf7a79_3_148"/>
          <p:cNvSpPr txBox="1"/>
          <p:nvPr/>
        </p:nvSpPr>
        <p:spPr>
          <a:xfrm>
            <a:off x="11170582" y="4821797"/>
            <a:ext cx="876600" cy="3693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b="1">
                <a:latin typeface="Candara"/>
                <a:ea typeface="Candara"/>
                <a:cs typeface="Candara"/>
                <a:sym typeface="Candara"/>
              </a:rPr>
              <a:t>334</a:t>
            </a:r>
            <a:endParaRPr sz="1200" b="1">
              <a:latin typeface="Candara"/>
              <a:ea typeface="Candara"/>
              <a:cs typeface="Candara"/>
              <a:sym typeface="Candara"/>
            </a:endParaRPr>
          </a:p>
        </p:txBody>
      </p:sp>
      <p:sp>
        <p:nvSpPr>
          <p:cNvPr id="1937" name="Google Shape;1937;g3c4d5bf7a79_3_148"/>
          <p:cNvSpPr txBox="1"/>
          <p:nvPr/>
        </p:nvSpPr>
        <p:spPr>
          <a:xfrm>
            <a:off x="139750" y="5327341"/>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Número de árboles mantenidos</a:t>
            </a:r>
            <a:endParaRPr sz="1000" b="0" i="0" u="none" strike="noStrike" cap="none">
              <a:solidFill>
                <a:srgbClr val="000000"/>
              </a:solidFill>
              <a:latin typeface="Candara"/>
              <a:ea typeface="Candara"/>
              <a:cs typeface="Candara"/>
              <a:sym typeface="Candara"/>
            </a:endParaRPr>
          </a:p>
        </p:txBody>
      </p:sp>
      <p:sp>
        <p:nvSpPr>
          <p:cNvPr id="1938" name="Google Shape;1938;g3c4d5bf7a79_3_148"/>
          <p:cNvSpPr txBox="1"/>
          <p:nvPr/>
        </p:nvSpPr>
        <p:spPr>
          <a:xfrm>
            <a:off x="4012857" y="532734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39" name="Google Shape;1939;g3c4d5bf7a79_3_148"/>
          <p:cNvSpPr txBox="1"/>
          <p:nvPr/>
        </p:nvSpPr>
        <p:spPr>
          <a:xfrm>
            <a:off x="5905007" y="532734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150</a:t>
            </a:r>
            <a:endParaRPr sz="1200" b="0" i="0" u="none" strike="noStrike" cap="none">
              <a:solidFill>
                <a:srgbClr val="000000"/>
              </a:solidFill>
              <a:latin typeface="Candara"/>
              <a:ea typeface="Candara"/>
              <a:cs typeface="Candara"/>
              <a:sym typeface="Candara"/>
            </a:endParaRPr>
          </a:p>
        </p:txBody>
      </p:sp>
      <p:sp>
        <p:nvSpPr>
          <p:cNvPr id="1940" name="Google Shape;1940;g3c4d5bf7a79_3_148"/>
          <p:cNvSpPr txBox="1"/>
          <p:nvPr/>
        </p:nvSpPr>
        <p:spPr>
          <a:xfrm>
            <a:off x="7820939" y="532734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a:t>
            </a:r>
            <a:r>
              <a:rPr lang="en-US">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640</a:t>
            </a:r>
            <a:endParaRPr sz="1200" b="0" i="0" u="none" strike="noStrike" cap="none">
              <a:solidFill>
                <a:schemeClr val="dk1"/>
              </a:solidFill>
              <a:latin typeface="Candara"/>
              <a:ea typeface="Candara"/>
              <a:cs typeface="Candara"/>
              <a:sym typeface="Candara"/>
            </a:endParaRPr>
          </a:p>
        </p:txBody>
      </p:sp>
      <p:sp>
        <p:nvSpPr>
          <p:cNvPr id="1941" name="Google Shape;1941;g3c4d5bf7a79_3_148"/>
          <p:cNvSpPr txBox="1"/>
          <p:nvPr/>
        </p:nvSpPr>
        <p:spPr>
          <a:xfrm>
            <a:off x="9675289" y="5333778"/>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1.790</a:t>
            </a:r>
            <a:endParaRPr b="0" i="0" u="none" strike="noStrike" cap="none">
              <a:solidFill>
                <a:schemeClr val="dk1"/>
              </a:solidFill>
              <a:latin typeface="Candara"/>
              <a:ea typeface="Candara"/>
              <a:cs typeface="Candara"/>
              <a:sym typeface="Candara"/>
            </a:endParaRPr>
          </a:p>
        </p:txBody>
      </p:sp>
      <p:sp>
        <p:nvSpPr>
          <p:cNvPr id="1942" name="Google Shape;1942;g3c4d5bf7a79_3_148"/>
          <p:cNvSpPr txBox="1"/>
          <p:nvPr/>
        </p:nvSpPr>
        <p:spPr>
          <a:xfrm>
            <a:off x="5013981" y="5327341"/>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943" name="Google Shape;1943;g3c4d5bf7a79_3_148"/>
          <p:cNvSpPr txBox="1"/>
          <p:nvPr/>
        </p:nvSpPr>
        <p:spPr>
          <a:xfrm>
            <a:off x="6873982" y="532734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1.346</a:t>
            </a:r>
            <a:endParaRPr sz="1200" b="1" i="0" u="none" strike="noStrike" cap="none">
              <a:solidFill>
                <a:srgbClr val="000000"/>
              </a:solidFill>
              <a:latin typeface="Candara"/>
              <a:ea typeface="Candara"/>
              <a:cs typeface="Candara"/>
              <a:sym typeface="Candara"/>
            </a:endParaRPr>
          </a:p>
        </p:txBody>
      </p:sp>
      <p:sp>
        <p:nvSpPr>
          <p:cNvPr id="1944" name="Google Shape;1944;g3c4d5bf7a79_3_148"/>
          <p:cNvSpPr txBox="1"/>
          <p:nvPr/>
        </p:nvSpPr>
        <p:spPr>
          <a:xfrm>
            <a:off x="11170582" y="5327341"/>
            <a:ext cx="876600" cy="3693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b="1">
                <a:latin typeface="Candara"/>
                <a:ea typeface="Candara"/>
                <a:cs typeface="Candara"/>
                <a:sym typeface="Candara"/>
              </a:rPr>
              <a:t>1.346</a:t>
            </a:r>
            <a:endParaRPr sz="1200" b="1">
              <a:latin typeface="Candara"/>
              <a:ea typeface="Candara"/>
              <a:cs typeface="Candara"/>
              <a:sym typeface="Candara"/>
            </a:endParaRPr>
          </a:p>
        </p:txBody>
      </p:sp>
      <p:sp>
        <p:nvSpPr>
          <p:cNvPr id="1945" name="Google Shape;1945;g3c4d5bf7a79_3_148"/>
          <p:cNvSpPr txBox="1"/>
          <p:nvPr/>
        </p:nvSpPr>
        <p:spPr>
          <a:xfrm>
            <a:off x="139750" y="5826594"/>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0" i="0" u="none" strike="noStrike" cap="none">
                <a:solidFill>
                  <a:srgbClr val="3B4E1F"/>
                </a:solidFill>
                <a:latin typeface="Candara"/>
                <a:ea typeface="Candara"/>
                <a:cs typeface="Candara"/>
                <a:sym typeface="Candara"/>
              </a:rPr>
              <a:t>m2 de jardines urbanos mantenidos</a:t>
            </a:r>
            <a:endParaRPr sz="1000" b="0" i="0" u="none" strike="noStrike" cap="none">
              <a:solidFill>
                <a:srgbClr val="3B4E1F"/>
              </a:solidFill>
              <a:latin typeface="Candara"/>
              <a:ea typeface="Candara"/>
              <a:cs typeface="Candara"/>
              <a:sym typeface="Candara"/>
            </a:endParaRPr>
          </a:p>
        </p:txBody>
      </p:sp>
      <p:sp>
        <p:nvSpPr>
          <p:cNvPr id="1946" name="Google Shape;1946;g3c4d5bf7a79_3_148"/>
          <p:cNvSpPr txBox="1"/>
          <p:nvPr/>
        </p:nvSpPr>
        <p:spPr>
          <a:xfrm>
            <a:off x="4012857" y="582659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47" name="Google Shape;1947;g3c4d5bf7a79_3_148"/>
          <p:cNvSpPr txBox="1"/>
          <p:nvPr/>
        </p:nvSpPr>
        <p:spPr>
          <a:xfrm>
            <a:off x="5905007" y="582659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112</a:t>
            </a:r>
            <a:endParaRPr sz="1200" b="0" i="0" u="none" strike="noStrike" cap="none">
              <a:solidFill>
                <a:srgbClr val="000000"/>
              </a:solidFill>
              <a:latin typeface="Candara"/>
              <a:ea typeface="Candara"/>
              <a:cs typeface="Candara"/>
              <a:sym typeface="Candara"/>
            </a:endParaRPr>
          </a:p>
        </p:txBody>
      </p:sp>
      <p:sp>
        <p:nvSpPr>
          <p:cNvPr id="1948" name="Google Shape;1948;g3c4d5bf7a79_3_148"/>
          <p:cNvSpPr txBox="1"/>
          <p:nvPr/>
        </p:nvSpPr>
        <p:spPr>
          <a:xfrm>
            <a:off x="7820939" y="5843792"/>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endParaRPr sz="1100" b="0" i="0" u="none" strike="noStrike" cap="none">
              <a:solidFill>
                <a:srgbClr val="3B4E1F"/>
              </a:solidFill>
              <a:latin typeface="Candara"/>
              <a:ea typeface="Candara"/>
              <a:cs typeface="Candara"/>
              <a:sym typeface="Candara"/>
            </a:endParaRPr>
          </a:p>
        </p:txBody>
      </p:sp>
      <p:sp>
        <p:nvSpPr>
          <p:cNvPr id="1949" name="Google Shape;1949;g3c4d5bf7a79_3_148"/>
          <p:cNvSpPr txBox="1"/>
          <p:nvPr/>
        </p:nvSpPr>
        <p:spPr>
          <a:xfrm>
            <a:off x="9776439" y="5826594"/>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chemeClr val="dk1"/>
                </a:solidFill>
                <a:latin typeface="Candara"/>
                <a:ea typeface="Candara"/>
                <a:cs typeface="Candara"/>
                <a:sym typeface="Candara"/>
              </a:rPr>
              <a:t>112</a:t>
            </a:r>
            <a:endParaRPr sz="1200" b="0" i="0" u="none" strike="noStrike" cap="none">
              <a:solidFill>
                <a:schemeClr val="dk1"/>
              </a:solidFill>
              <a:latin typeface="Candara"/>
              <a:ea typeface="Candara"/>
              <a:cs typeface="Candara"/>
              <a:sym typeface="Candara"/>
            </a:endParaRPr>
          </a:p>
        </p:txBody>
      </p:sp>
      <p:sp>
        <p:nvSpPr>
          <p:cNvPr id="1950" name="Google Shape;1950;g3c4d5bf7a79_3_148"/>
          <p:cNvSpPr txBox="1"/>
          <p:nvPr/>
        </p:nvSpPr>
        <p:spPr>
          <a:xfrm>
            <a:off x="5013981" y="5826594"/>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1951" name="Google Shape;1951;g3c4d5bf7a79_3_148"/>
          <p:cNvSpPr txBox="1"/>
          <p:nvPr/>
        </p:nvSpPr>
        <p:spPr>
          <a:xfrm>
            <a:off x="6873982" y="5826594"/>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112</a:t>
            </a:r>
            <a:endParaRPr sz="1200" b="1" i="0" u="none" strike="noStrike" cap="none">
              <a:solidFill>
                <a:srgbClr val="000000"/>
              </a:solidFill>
              <a:latin typeface="Candara"/>
              <a:ea typeface="Candara"/>
              <a:cs typeface="Candara"/>
              <a:sym typeface="Candara"/>
            </a:endParaRPr>
          </a:p>
        </p:txBody>
      </p:sp>
      <p:sp>
        <p:nvSpPr>
          <p:cNvPr id="1952" name="Google Shape;1952;g3c4d5bf7a79_3_148"/>
          <p:cNvSpPr txBox="1"/>
          <p:nvPr/>
        </p:nvSpPr>
        <p:spPr>
          <a:xfrm>
            <a:off x="11170582" y="5826594"/>
            <a:ext cx="876600" cy="3693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b="1">
                <a:latin typeface="Candara"/>
                <a:ea typeface="Candara"/>
                <a:cs typeface="Candara"/>
                <a:sym typeface="Candara"/>
              </a:rPr>
              <a:t>112</a:t>
            </a:r>
            <a:endParaRPr sz="1200" b="1">
              <a:latin typeface="Candara"/>
              <a:ea typeface="Candara"/>
              <a:cs typeface="Candara"/>
              <a:sym typeface="Candara"/>
            </a:endParaRPr>
          </a:p>
        </p:txBody>
      </p:sp>
      <p:sp>
        <p:nvSpPr>
          <p:cNvPr id="1953" name="Google Shape;1953;g3c4d5bf7a79_3_148"/>
          <p:cNvSpPr txBox="1"/>
          <p:nvPr/>
        </p:nvSpPr>
        <p:spPr>
          <a:xfrm>
            <a:off x="7836332" y="5826594"/>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chemeClr val="dk1"/>
                </a:solidFill>
                <a:latin typeface="Candara"/>
                <a:ea typeface="Candara"/>
                <a:cs typeface="Candara"/>
                <a:sym typeface="Candara"/>
              </a:rPr>
              <a:t>112</a:t>
            </a:r>
            <a:endParaRPr sz="1200" b="0" i="0" u="none" strike="noStrike" cap="none">
              <a:solidFill>
                <a:schemeClr val="dk1"/>
              </a:solidFill>
              <a:latin typeface="Candara"/>
              <a:ea typeface="Candara"/>
              <a:cs typeface="Candara"/>
              <a:sym typeface="Candara"/>
            </a:endParaRPr>
          </a:p>
        </p:txBody>
      </p:sp>
      <p:sp>
        <p:nvSpPr>
          <p:cNvPr id="1954" name="Google Shape;1954;g3c4d5bf7a79_3_148"/>
          <p:cNvSpPr txBox="1"/>
          <p:nvPr/>
        </p:nvSpPr>
        <p:spPr>
          <a:xfrm>
            <a:off x="294325" y="2612445"/>
            <a:ext cx="3442500" cy="492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b="1">
                <a:solidFill>
                  <a:schemeClr val="dk1"/>
                </a:solidFill>
                <a:latin typeface="Candara"/>
                <a:ea typeface="Candara"/>
                <a:cs typeface="Candara"/>
                <a:sym typeface="Candara"/>
              </a:rPr>
              <a:t>Porcentaje de avance en la implementación de las acciones definidas entre 2024 a 2027 en  la ZUMA Bosa Apogeo</a:t>
            </a:r>
            <a:endParaRPr sz="1000" b="1" i="0" u="none" strike="noStrike" cap="none">
              <a:solidFill>
                <a:schemeClr val="dk1"/>
              </a:solidFill>
              <a:latin typeface="Candara"/>
              <a:ea typeface="Candara"/>
              <a:cs typeface="Candara"/>
              <a:sym typeface="Candara"/>
            </a:endParaRPr>
          </a:p>
        </p:txBody>
      </p:sp>
      <p:sp>
        <p:nvSpPr>
          <p:cNvPr id="1955" name="Google Shape;1955;g3c4d5bf7a79_3_148"/>
          <p:cNvSpPr txBox="1"/>
          <p:nvPr/>
        </p:nvSpPr>
        <p:spPr>
          <a:xfrm>
            <a:off x="4037920" y="267394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20%</a:t>
            </a:r>
            <a:endParaRPr sz="1200" b="0" i="0" u="none" strike="noStrike" cap="none">
              <a:solidFill>
                <a:srgbClr val="000000"/>
              </a:solidFill>
              <a:latin typeface="Candara"/>
              <a:ea typeface="Candara"/>
              <a:cs typeface="Candara"/>
              <a:sym typeface="Candara"/>
            </a:endParaRPr>
          </a:p>
        </p:txBody>
      </p:sp>
      <p:sp>
        <p:nvSpPr>
          <p:cNvPr id="1956" name="Google Shape;1956;g3c4d5bf7a79_3_148"/>
          <p:cNvSpPr txBox="1"/>
          <p:nvPr/>
        </p:nvSpPr>
        <p:spPr>
          <a:xfrm>
            <a:off x="5930070" y="267394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55%</a:t>
            </a:r>
            <a:endParaRPr sz="1200" b="0" i="0" u="none" strike="noStrike" cap="none">
              <a:solidFill>
                <a:srgbClr val="000000"/>
              </a:solidFill>
              <a:latin typeface="Candara"/>
              <a:ea typeface="Candara"/>
              <a:cs typeface="Candara"/>
              <a:sym typeface="Candara"/>
            </a:endParaRPr>
          </a:p>
        </p:txBody>
      </p:sp>
      <p:sp>
        <p:nvSpPr>
          <p:cNvPr id="1957" name="Google Shape;1957;g3c4d5bf7a79_3_148"/>
          <p:cNvSpPr txBox="1"/>
          <p:nvPr/>
        </p:nvSpPr>
        <p:spPr>
          <a:xfrm>
            <a:off x="7846002" y="267394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96%</a:t>
            </a:r>
            <a:endParaRPr sz="1200" b="0" i="0" u="none" strike="noStrike" cap="none">
              <a:solidFill>
                <a:srgbClr val="000000"/>
              </a:solidFill>
              <a:latin typeface="Candara"/>
              <a:ea typeface="Candara"/>
              <a:cs typeface="Candara"/>
              <a:sym typeface="Candara"/>
            </a:endParaRPr>
          </a:p>
        </p:txBody>
      </p:sp>
      <p:sp>
        <p:nvSpPr>
          <p:cNvPr id="1958" name="Google Shape;1958;g3c4d5bf7a79_3_148"/>
          <p:cNvSpPr txBox="1"/>
          <p:nvPr/>
        </p:nvSpPr>
        <p:spPr>
          <a:xfrm>
            <a:off x="8823752" y="267394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100%</a:t>
            </a:r>
            <a:endParaRPr sz="1200" b="0" i="0" u="none" strike="noStrike" cap="none">
              <a:solidFill>
                <a:srgbClr val="000000"/>
              </a:solidFill>
              <a:latin typeface="Candara"/>
              <a:ea typeface="Candara"/>
              <a:cs typeface="Candara"/>
              <a:sym typeface="Candara"/>
            </a:endParaRPr>
          </a:p>
        </p:txBody>
      </p:sp>
      <p:sp>
        <p:nvSpPr>
          <p:cNvPr id="1959" name="Google Shape;1959;g3c4d5bf7a79_3_148"/>
          <p:cNvSpPr txBox="1"/>
          <p:nvPr/>
        </p:nvSpPr>
        <p:spPr>
          <a:xfrm>
            <a:off x="9801502" y="2673945"/>
            <a:ext cx="12930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100%</a:t>
            </a:r>
            <a:endParaRPr sz="1200" b="0" i="0" u="none" strike="noStrike" cap="none">
              <a:solidFill>
                <a:srgbClr val="000000"/>
              </a:solidFill>
              <a:latin typeface="Candara"/>
              <a:ea typeface="Candara"/>
              <a:cs typeface="Candara"/>
              <a:sym typeface="Candara"/>
            </a:endParaRPr>
          </a:p>
        </p:txBody>
      </p:sp>
      <p:sp>
        <p:nvSpPr>
          <p:cNvPr id="1960" name="Google Shape;1960;g3c4d5bf7a79_3_148"/>
          <p:cNvSpPr txBox="1"/>
          <p:nvPr/>
        </p:nvSpPr>
        <p:spPr>
          <a:xfrm>
            <a:off x="5013981" y="267394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20</a:t>
            </a: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61" name="Google Shape;1961;g3c4d5bf7a79_3_148"/>
          <p:cNvSpPr txBox="1"/>
          <p:nvPr/>
        </p:nvSpPr>
        <p:spPr>
          <a:xfrm>
            <a:off x="6890753" y="267394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65</a:t>
            </a: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62" name="Google Shape;1962;g3c4d5bf7a79_3_148"/>
          <p:cNvSpPr txBox="1"/>
          <p:nvPr/>
        </p:nvSpPr>
        <p:spPr>
          <a:xfrm>
            <a:off x="11195653" y="2673945"/>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65%</a:t>
            </a:r>
            <a:endParaRPr sz="1200" b="1" i="0" u="none" strike="noStrike" cap="none">
              <a:solidFill>
                <a:srgbClr val="000000"/>
              </a:solidFill>
              <a:latin typeface="Candara"/>
              <a:ea typeface="Candara"/>
              <a:cs typeface="Candara"/>
              <a:sym typeface="Candara"/>
            </a:endParaRPr>
          </a:p>
        </p:txBody>
      </p:sp>
      <p:sp>
        <p:nvSpPr>
          <p:cNvPr id="1963" name="Google Shape;1963;g3c4d5bf7a79_3_148"/>
          <p:cNvSpPr txBox="1"/>
          <p:nvPr/>
        </p:nvSpPr>
        <p:spPr>
          <a:xfrm>
            <a:off x="10037505" y="4241201"/>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64" name="Google Shape;1964;g3c4d5bf7a79_3_148"/>
          <p:cNvSpPr txBox="1"/>
          <p:nvPr/>
        </p:nvSpPr>
        <p:spPr>
          <a:xfrm>
            <a:off x="10037505" y="3826482"/>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1,7</a:t>
            </a:r>
            <a:endParaRPr sz="1200" b="0" i="0" u="none" strike="noStrike" cap="none">
              <a:solidFill>
                <a:srgbClr val="000000"/>
              </a:solidFill>
              <a:latin typeface="Candara"/>
              <a:ea typeface="Candara"/>
              <a:cs typeface="Candara"/>
              <a:sym typeface="Candara"/>
            </a:endParaRPr>
          </a:p>
        </p:txBody>
      </p:sp>
      <p:sp>
        <p:nvSpPr>
          <p:cNvPr id="1965" name="Google Shape;1965;g3c4d5bf7a79_3_148"/>
          <p:cNvSpPr txBox="1"/>
          <p:nvPr/>
        </p:nvSpPr>
        <p:spPr>
          <a:xfrm>
            <a:off x="133108" y="1410053"/>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 intermedia</a:t>
            </a:r>
            <a:endParaRPr sz="1600" b="1" i="0" u="none" strike="noStrike" cap="none">
              <a:solidFill>
                <a:srgbClr val="3B4E1F"/>
              </a:solidFill>
              <a:latin typeface="Candara"/>
              <a:ea typeface="Candara"/>
              <a:cs typeface="Candara"/>
              <a:sym typeface="Candara"/>
            </a:endParaRPr>
          </a:p>
        </p:txBody>
      </p:sp>
      <p:sp>
        <p:nvSpPr>
          <p:cNvPr id="1966" name="Google Shape;1966;g3c4d5bf7a79_3_148"/>
          <p:cNvSpPr txBox="1"/>
          <p:nvPr/>
        </p:nvSpPr>
        <p:spPr>
          <a:xfrm>
            <a:off x="4272025" y="1375339"/>
            <a:ext cx="75417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Disminuir en</a:t>
            </a:r>
            <a:r>
              <a:rPr lang="en-US" b="1">
                <a:solidFill>
                  <a:schemeClr val="accent5"/>
                </a:solidFill>
                <a:latin typeface="Candara"/>
                <a:ea typeface="Candara"/>
                <a:cs typeface="Candara"/>
                <a:sym typeface="Candara"/>
              </a:rPr>
              <a:t> xx% </a:t>
            </a:r>
            <a:r>
              <a:rPr lang="en-US" b="1">
                <a:solidFill>
                  <a:srgbClr val="3B4E1F"/>
                </a:solidFill>
                <a:latin typeface="Candara"/>
                <a:ea typeface="Candara"/>
                <a:cs typeface="Candara"/>
                <a:sym typeface="Candara"/>
              </a:rPr>
              <a:t>la concentración  del material particulado (PM10 y PM2.5) en la ZUMA Bosa - Apogeo como aporte a la meta estratégica.</a:t>
            </a:r>
            <a:endParaRPr b="1">
              <a:solidFill>
                <a:srgbClr val="3B4E1F"/>
              </a:solidFill>
              <a:latin typeface="Candara"/>
              <a:ea typeface="Candara"/>
              <a:cs typeface="Candara"/>
              <a:sym typeface="Candara"/>
            </a:endParaRPr>
          </a:p>
        </p:txBody>
      </p:sp>
      <p:sp>
        <p:nvSpPr>
          <p:cNvPr id="1967" name="Google Shape;1967;g3c4d5bf7a79_3_148"/>
          <p:cNvSpPr txBox="1"/>
          <p:nvPr/>
        </p:nvSpPr>
        <p:spPr>
          <a:xfrm>
            <a:off x="8831564" y="533885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68" name="Google Shape;1968;g3c4d5bf7a79_3_148"/>
          <p:cNvSpPr txBox="1"/>
          <p:nvPr/>
        </p:nvSpPr>
        <p:spPr>
          <a:xfrm>
            <a:off x="8798702" y="424120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69" name="Google Shape;1969;g3c4d5bf7a79_3_148"/>
          <p:cNvSpPr txBox="1"/>
          <p:nvPr/>
        </p:nvSpPr>
        <p:spPr>
          <a:xfrm>
            <a:off x="4092582" y="328188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70" name="Google Shape;1970;g3c4d5bf7a79_3_148"/>
          <p:cNvSpPr txBox="1"/>
          <p:nvPr/>
        </p:nvSpPr>
        <p:spPr>
          <a:xfrm>
            <a:off x="294325" y="3235683"/>
            <a:ext cx="3571200" cy="492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600"/>
              <a:buFont typeface="Arial"/>
              <a:buNone/>
            </a:pPr>
            <a:r>
              <a:rPr lang="en-US" sz="1000" b="1">
                <a:solidFill>
                  <a:schemeClr val="dk1"/>
                </a:solidFill>
                <a:latin typeface="Candara"/>
                <a:ea typeface="Candara"/>
                <a:cs typeface="Candara"/>
                <a:sym typeface="Candara"/>
              </a:rPr>
              <a:t>Porcentaje de disminución en la concentración  del material particulado (PM10 y PM2.5) en la ZUMA Bosa - Apogeo</a:t>
            </a:r>
            <a:endParaRPr sz="1000" b="0" i="0" u="none" strike="noStrike" cap="none">
              <a:solidFill>
                <a:schemeClr val="dk1"/>
              </a:solidFill>
              <a:latin typeface="Candara"/>
              <a:ea typeface="Candara"/>
              <a:cs typeface="Candara"/>
              <a:sym typeface="Candara"/>
            </a:endParaRPr>
          </a:p>
        </p:txBody>
      </p:sp>
      <p:sp>
        <p:nvSpPr>
          <p:cNvPr id="1971" name="Google Shape;1971;g3c4d5bf7a79_3_148"/>
          <p:cNvSpPr txBox="1"/>
          <p:nvPr/>
        </p:nvSpPr>
        <p:spPr>
          <a:xfrm>
            <a:off x="5093706" y="3281883"/>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72" name="Google Shape;1972;g3c4d5bf7a79_3_148"/>
          <p:cNvSpPr txBox="1"/>
          <p:nvPr/>
        </p:nvSpPr>
        <p:spPr>
          <a:xfrm>
            <a:off x="11250307" y="3281883"/>
            <a:ext cx="876600" cy="4002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73" name="Google Shape;1973;g3c4d5bf7a79_3_148"/>
          <p:cNvSpPr txBox="1"/>
          <p:nvPr/>
        </p:nvSpPr>
        <p:spPr>
          <a:xfrm>
            <a:off x="5956763" y="3309595"/>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74" name="Google Shape;1974;g3c4d5bf7a79_3_148"/>
          <p:cNvSpPr txBox="1"/>
          <p:nvPr/>
        </p:nvSpPr>
        <p:spPr>
          <a:xfrm>
            <a:off x="7820950" y="330498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75" name="Google Shape;1975;g3c4d5bf7a79_3_148"/>
          <p:cNvSpPr txBox="1"/>
          <p:nvPr/>
        </p:nvSpPr>
        <p:spPr>
          <a:xfrm>
            <a:off x="8831575" y="330498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76" name="Google Shape;1976;g3c4d5bf7a79_3_148"/>
          <p:cNvSpPr txBox="1"/>
          <p:nvPr/>
        </p:nvSpPr>
        <p:spPr>
          <a:xfrm>
            <a:off x="10040938" y="330498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1977" name="Google Shape;1977;g3c4d5bf7a79_3_148"/>
          <p:cNvSpPr txBox="1"/>
          <p:nvPr/>
        </p:nvSpPr>
        <p:spPr>
          <a:xfrm>
            <a:off x="10787407" y="3286483"/>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1978" name="Google Shape;1978;g3c4d5bf7a79_3_148"/>
          <p:cNvSpPr txBox="1"/>
          <p:nvPr/>
        </p:nvSpPr>
        <p:spPr>
          <a:xfrm>
            <a:off x="6888868" y="3286495"/>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1979" name="Google Shape;1979;g3c4d5bf7a79_3_148"/>
          <p:cNvSpPr txBox="1"/>
          <p:nvPr/>
        </p:nvSpPr>
        <p:spPr>
          <a:xfrm>
            <a:off x="557217" y="34848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1980" name="Google Shape;1980;g3c4d5bf7a79_3_148"/>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1981" name="Google Shape;1981;g3c4d5bf7a79_3_148"/>
          <p:cNvGrpSpPr/>
          <p:nvPr/>
        </p:nvGrpSpPr>
        <p:grpSpPr>
          <a:xfrm>
            <a:off x="9553761" y="109529"/>
            <a:ext cx="613751" cy="632937"/>
            <a:chOff x="299572" y="5462223"/>
            <a:chExt cx="1081500" cy="1115700"/>
          </a:xfrm>
        </p:grpSpPr>
        <p:sp>
          <p:nvSpPr>
            <p:cNvPr id="1982" name="Google Shape;1982;g3c4d5bf7a79_3_148"/>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1983" name="Google Shape;1983;g3c4d5bf7a79_3_148"/>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1984" name="Google Shape;1984;g3c4d5bf7a79_3_148"/>
          <p:cNvSpPr/>
          <p:nvPr/>
        </p:nvSpPr>
        <p:spPr>
          <a:xfrm rot="-5400000">
            <a:off x="389525" y="5552996"/>
            <a:ext cx="1781700" cy="4473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Reverdecimiento</a:t>
            </a:r>
            <a:endParaRPr sz="1200">
              <a:solidFill>
                <a:srgbClr val="3B4E1F"/>
              </a:solidFill>
              <a:latin typeface="Candara"/>
              <a:ea typeface="Candara"/>
              <a:cs typeface="Candara"/>
              <a:sym typeface="Candara"/>
            </a:endParaRPr>
          </a:p>
        </p:txBody>
      </p:sp>
      <p:sp>
        <p:nvSpPr>
          <p:cNvPr id="1985" name="Google Shape;1985;g3c4d5bf7a79_3_148"/>
          <p:cNvSpPr/>
          <p:nvPr/>
        </p:nvSpPr>
        <p:spPr>
          <a:xfrm rot="-5400000">
            <a:off x="853625" y="4087186"/>
            <a:ext cx="861000" cy="4548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Vías</a:t>
            </a:r>
            <a:endParaRPr sz="1200">
              <a:solidFill>
                <a:srgbClr val="3B4E1F"/>
              </a:solidFill>
              <a:latin typeface="Candara"/>
              <a:ea typeface="Candara"/>
              <a:cs typeface="Candara"/>
              <a:sym typeface="Candara"/>
            </a:endParaRPr>
          </a:p>
        </p:txBody>
      </p:sp>
      <p:sp>
        <p:nvSpPr>
          <p:cNvPr id="1986" name="Google Shape;1986;g3c4d5bf7a79_3_148"/>
          <p:cNvSpPr txBox="1"/>
          <p:nvPr/>
        </p:nvSpPr>
        <p:spPr>
          <a:xfrm>
            <a:off x="330163" y="6325854"/>
            <a:ext cx="3499500" cy="324900"/>
          </a:xfrm>
          <a:prstGeom prst="rect">
            <a:avLst/>
          </a:prstGeom>
          <a:noFill/>
          <a:ln>
            <a:noFill/>
          </a:ln>
        </p:spPr>
        <p:txBody>
          <a:bodyPr spcFirstLastPara="1" wrap="square" lIns="87750" tIns="87750" rIns="87750" bIns="87750" anchor="t" anchorCtr="0">
            <a:spAutoFit/>
          </a:bodyPr>
          <a:lstStyle/>
          <a:p>
            <a:pPr marL="0" marR="0" lvl="0" indent="0" algn="r" rtl="0">
              <a:lnSpc>
                <a:spcPct val="100000"/>
              </a:lnSpc>
              <a:spcBef>
                <a:spcPts val="0"/>
              </a:spcBef>
              <a:spcAft>
                <a:spcPts val="0"/>
              </a:spcAft>
              <a:buClr>
                <a:srgbClr val="000000"/>
              </a:buClr>
              <a:buSzPts val="1536"/>
              <a:buFont typeface="Arial"/>
              <a:buNone/>
            </a:pPr>
            <a:r>
              <a:rPr lang="en-US" sz="959">
                <a:solidFill>
                  <a:srgbClr val="3B4E1F"/>
                </a:solidFill>
                <a:latin typeface="Candara"/>
                <a:ea typeface="Candara"/>
                <a:cs typeface="Candara"/>
                <a:sym typeface="Candara"/>
              </a:rPr>
              <a:t>Número de huertas fortalecidas</a:t>
            </a:r>
            <a:endParaRPr sz="959" b="0" i="0" u="none" strike="noStrike" cap="none">
              <a:solidFill>
                <a:srgbClr val="3B4E1F"/>
              </a:solidFill>
              <a:latin typeface="Candara"/>
              <a:ea typeface="Candara"/>
              <a:cs typeface="Candara"/>
              <a:sym typeface="Candara"/>
            </a:endParaRPr>
          </a:p>
        </p:txBody>
      </p:sp>
      <p:sp>
        <p:nvSpPr>
          <p:cNvPr id="1987" name="Google Shape;1987;g3c4d5bf7a79_3_148"/>
          <p:cNvSpPr txBox="1"/>
          <p:nvPr/>
        </p:nvSpPr>
        <p:spPr>
          <a:xfrm>
            <a:off x="4040192" y="6325851"/>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a:t>
            </a:r>
            <a:endParaRPr sz="1151" b="0" i="0" u="none" strike="noStrike" cap="none">
              <a:solidFill>
                <a:srgbClr val="000000"/>
              </a:solidFill>
              <a:latin typeface="Candara"/>
              <a:ea typeface="Candara"/>
              <a:cs typeface="Candara"/>
              <a:sym typeface="Candara"/>
            </a:endParaRPr>
          </a:p>
        </p:txBody>
      </p:sp>
      <p:sp>
        <p:nvSpPr>
          <p:cNvPr id="1988" name="Google Shape;1988;g3c4d5bf7a79_3_148"/>
          <p:cNvSpPr txBox="1"/>
          <p:nvPr/>
        </p:nvSpPr>
        <p:spPr>
          <a:xfrm>
            <a:off x="5982046" y="6325851"/>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a:solidFill>
                  <a:schemeClr val="dk1"/>
                </a:solidFill>
                <a:latin typeface="Candara"/>
                <a:ea typeface="Candara"/>
                <a:cs typeface="Candara"/>
                <a:sym typeface="Candara"/>
              </a:rPr>
              <a:t>17</a:t>
            </a:r>
            <a:endParaRPr sz="1151" b="0" i="0" u="none" strike="noStrike" cap="none">
              <a:solidFill>
                <a:schemeClr val="dk1"/>
              </a:solidFill>
              <a:latin typeface="Candara"/>
              <a:ea typeface="Candara"/>
              <a:cs typeface="Candara"/>
              <a:sym typeface="Candara"/>
            </a:endParaRPr>
          </a:p>
        </p:txBody>
      </p:sp>
      <p:sp>
        <p:nvSpPr>
          <p:cNvPr id="1989" name="Google Shape;1989;g3c4d5bf7a79_3_148"/>
          <p:cNvSpPr txBox="1"/>
          <p:nvPr/>
        </p:nvSpPr>
        <p:spPr>
          <a:xfrm>
            <a:off x="7879275" y="6314026"/>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a:solidFill>
                  <a:schemeClr val="dk1"/>
                </a:solidFill>
                <a:latin typeface="Candara"/>
                <a:ea typeface="Candara"/>
                <a:cs typeface="Candara"/>
                <a:sym typeface="Candara"/>
              </a:rPr>
              <a:t>13</a:t>
            </a:r>
            <a:endParaRPr sz="1151" b="0" i="0" u="none" strike="noStrike" cap="none">
              <a:solidFill>
                <a:schemeClr val="dk1"/>
              </a:solidFill>
              <a:latin typeface="Candara"/>
              <a:ea typeface="Candara"/>
              <a:cs typeface="Candara"/>
              <a:sym typeface="Candara"/>
            </a:endParaRPr>
          </a:p>
        </p:txBody>
      </p:sp>
      <p:sp>
        <p:nvSpPr>
          <p:cNvPr id="1990" name="Google Shape;1990;g3c4d5bf7a79_3_148"/>
          <p:cNvSpPr txBox="1"/>
          <p:nvPr/>
        </p:nvSpPr>
        <p:spPr>
          <a:xfrm>
            <a:off x="8808657" y="6314026"/>
            <a:ext cx="841500" cy="3546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151">
                <a:solidFill>
                  <a:schemeClr val="dk1"/>
                </a:solidFill>
                <a:latin typeface="Candara"/>
                <a:ea typeface="Candara"/>
                <a:cs typeface="Candara"/>
                <a:sym typeface="Candara"/>
              </a:rPr>
              <a:t>Por definir</a:t>
            </a:r>
            <a:endParaRPr sz="959" b="0" i="0" u="none" strike="noStrike" cap="none">
              <a:solidFill>
                <a:schemeClr val="dk1"/>
              </a:solidFill>
              <a:latin typeface="Candara"/>
              <a:ea typeface="Candara"/>
              <a:cs typeface="Candara"/>
              <a:sym typeface="Candara"/>
            </a:endParaRPr>
          </a:p>
        </p:txBody>
      </p:sp>
      <p:sp>
        <p:nvSpPr>
          <p:cNvPr id="1991" name="Google Shape;1991;g3c4d5bf7a79_3_148"/>
          <p:cNvSpPr txBox="1"/>
          <p:nvPr/>
        </p:nvSpPr>
        <p:spPr>
          <a:xfrm>
            <a:off x="6891531" y="6325851"/>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chemeClr val="dk1"/>
                </a:solidFill>
                <a:latin typeface="Candara"/>
                <a:ea typeface="Candara"/>
                <a:cs typeface="Candara"/>
                <a:sym typeface="Candara"/>
              </a:rPr>
              <a:t>17</a:t>
            </a:r>
            <a:endParaRPr sz="1151" b="1" i="0" u="none" strike="noStrike" cap="none">
              <a:solidFill>
                <a:schemeClr val="dk1"/>
              </a:solidFill>
              <a:latin typeface="Candara"/>
              <a:ea typeface="Candara"/>
              <a:cs typeface="Candara"/>
              <a:sym typeface="Candara"/>
            </a:endParaRPr>
          </a:p>
        </p:txBody>
      </p:sp>
      <p:sp>
        <p:nvSpPr>
          <p:cNvPr id="1992" name="Google Shape;1992;g3c4d5bf7a79_3_148"/>
          <p:cNvSpPr txBox="1"/>
          <p:nvPr/>
        </p:nvSpPr>
        <p:spPr>
          <a:xfrm>
            <a:off x="5014195" y="6325851"/>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i="0" u="none" strike="noStrike" cap="none">
                <a:solidFill>
                  <a:srgbClr val="3B4E1F"/>
                </a:solidFill>
                <a:latin typeface="Candara"/>
                <a:ea typeface="Candara"/>
                <a:cs typeface="Candara"/>
                <a:sym typeface="Candara"/>
              </a:rPr>
              <a:t>-</a:t>
            </a:r>
            <a:endParaRPr sz="1343" b="1" i="0" u="none" strike="noStrike" cap="none">
              <a:solidFill>
                <a:srgbClr val="3B4E1F"/>
              </a:solidFill>
              <a:latin typeface="Candara"/>
              <a:ea typeface="Candara"/>
              <a:cs typeface="Candara"/>
              <a:sym typeface="Candara"/>
            </a:endParaRPr>
          </a:p>
        </p:txBody>
      </p:sp>
      <p:sp>
        <p:nvSpPr>
          <p:cNvPr id="1993" name="Google Shape;1993;g3c4d5bf7a79_3_148"/>
          <p:cNvSpPr txBox="1"/>
          <p:nvPr/>
        </p:nvSpPr>
        <p:spPr>
          <a:xfrm>
            <a:off x="11188114" y="6325856"/>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chemeClr val="dk1"/>
                </a:solidFill>
                <a:latin typeface="Candara"/>
                <a:ea typeface="Candara"/>
                <a:cs typeface="Candara"/>
                <a:sym typeface="Candara"/>
              </a:rPr>
              <a:t>17</a:t>
            </a:r>
            <a:endParaRPr sz="1343" b="1">
              <a:solidFill>
                <a:schemeClr val="dk1"/>
              </a:solidFill>
              <a:latin typeface="Candara"/>
              <a:ea typeface="Candara"/>
              <a:cs typeface="Candara"/>
              <a:sym typeface="Candara"/>
            </a:endParaRPr>
          </a:p>
        </p:txBody>
      </p:sp>
      <p:sp>
        <p:nvSpPr>
          <p:cNvPr id="1994" name="Google Shape;1994;g3c4d5bf7a79_3_148"/>
          <p:cNvSpPr txBox="1"/>
          <p:nvPr/>
        </p:nvSpPr>
        <p:spPr>
          <a:xfrm>
            <a:off x="9936132" y="6319426"/>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a:solidFill>
                  <a:schemeClr val="dk1"/>
                </a:solidFill>
                <a:latin typeface="Candara"/>
                <a:ea typeface="Candara"/>
                <a:cs typeface="Candara"/>
                <a:sym typeface="Candara"/>
              </a:rPr>
              <a:t>30</a:t>
            </a:r>
            <a:endParaRPr sz="1151" b="0" i="0" u="none" strike="noStrike" cap="none">
              <a:solidFill>
                <a:schemeClr val="dk1"/>
              </a:solidFill>
              <a:latin typeface="Candara"/>
              <a:ea typeface="Candara"/>
              <a:cs typeface="Candara"/>
              <a:sym typeface="Candar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998"/>
        <p:cNvGrpSpPr/>
        <p:nvPr/>
      </p:nvGrpSpPr>
      <p:grpSpPr>
        <a:xfrm>
          <a:off x="0" y="0"/>
          <a:ext cx="0" cy="0"/>
          <a:chOff x="0" y="0"/>
          <a:chExt cx="0" cy="0"/>
        </a:xfrm>
      </p:grpSpPr>
      <p:sp>
        <p:nvSpPr>
          <p:cNvPr id="1999" name="Google Shape;1999;g395b73281da_0_0"/>
          <p:cNvSpPr txBox="1"/>
          <p:nvPr/>
        </p:nvSpPr>
        <p:spPr>
          <a:xfrm>
            <a:off x="498200" y="2068509"/>
            <a:ext cx="3558000" cy="384300"/>
          </a:xfrm>
          <a:prstGeom prst="rect">
            <a:avLst/>
          </a:prstGeom>
          <a:noFill/>
          <a:ln>
            <a:noFill/>
          </a:ln>
        </p:spPr>
        <p:txBody>
          <a:bodyPr spcFirstLastPara="1" wrap="square" lIns="87750" tIns="87750" rIns="87750" bIns="87750" anchor="ctr" anchorCtr="0">
            <a:noAutofit/>
          </a:bodyPr>
          <a:lstStyle/>
          <a:p>
            <a:pPr marL="0" marR="0" lvl="0" indent="0" algn="r" rtl="0">
              <a:lnSpc>
                <a:spcPct val="100000"/>
              </a:lnSpc>
              <a:spcBef>
                <a:spcPts val="0"/>
              </a:spcBef>
              <a:spcAft>
                <a:spcPts val="0"/>
              </a:spcAft>
              <a:buClr>
                <a:srgbClr val="000000"/>
              </a:buClr>
              <a:buSzPts val="1536"/>
              <a:buFont typeface="Arial"/>
              <a:buNone/>
            </a:pPr>
            <a:r>
              <a:rPr lang="en-US" sz="1535" i="0" u="none" strike="noStrike" cap="none">
                <a:solidFill>
                  <a:schemeClr val="dk1"/>
                </a:solidFill>
                <a:latin typeface="Candara"/>
                <a:ea typeface="Candara"/>
                <a:cs typeface="Candara"/>
                <a:sym typeface="Candara"/>
              </a:rPr>
              <a:t>Indicadores</a:t>
            </a:r>
            <a:endParaRPr sz="1535" i="0" u="none" strike="noStrike" cap="none">
              <a:solidFill>
                <a:schemeClr val="dk1"/>
              </a:solidFill>
              <a:latin typeface="Candara"/>
              <a:ea typeface="Candara"/>
              <a:cs typeface="Candara"/>
              <a:sym typeface="Candara"/>
            </a:endParaRPr>
          </a:p>
        </p:txBody>
      </p:sp>
      <p:sp>
        <p:nvSpPr>
          <p:cNvPr id="2000" name="Google Shape;2000;g395b73281da_0_0"/>
          <p:cNvSpPr txBox="1"/>
          <p:nvPr/>
        </p:nvSpPr>
        <p:spPr>
          <a:xfrm>
            <a:off x="623375" y="1081600"/>
            <a:ext cx="10721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Disminuir en 8% la concentración del material particulado (PM10 y PM2.5)</a:t>
            </a:r>
            <a:endParaRPr sz="1800" b="1" i="0" u="none" strike="noStrike" cap="none">
              <a:solidFill>
                <a:srgbClr val="009200"/>
              </a:solidFill>
              <a:latin typeface="Raleway"/>
              <a:ea typeface="Raleway"/>
              <a:cs typeface="Raleway"/>
              <a:sym typeface="Raleway"/>
            </a:endParaRPr>
          </a:p>
        </p:txBody>
      </p:sp>
      <p:sp>
        <p:nvSpPr>
          <p:cNvPr id="2001" name="Google Shape;2001;g395b73281da_0_0"/>
          <p:cNvSpPr txBox="1"/>
          <p:nvPr/>
        </p:nvSpPr>
        <p:spPr>
          <a:xfrm>
            <a:off x="4171963" y="2038854"/>
            <a:ext cx="841500" cy="4137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535" b="1" i="0" u="none" strike="noStrike" cap="none">
                <a:solidFill>
                  <a:srgbClr val="3B4E1F"/>
                </a:solidFill>
                <a:latin typeface="Candara"/>
                <a:ea typeface="Candara"/>
                <a:cs typeface="Candara"/>
                <a:sym typeface="Candara"/>
              </a:rPr>
              <a:t>2024</a:t>
            </a:r>
            <a:endParaRPr sz="1343" b="1" i="0" u="none" strike="noStrike" cap="none">
              <a:solidFill>
                <a:srgbClr val="000000"/>
              </a:solidFill>
              <a:latin typeface="Candara"/>
              <a:ea typeface="Candara"/>
              <a:cs typeface="Candara"/>
              <a:sym typeface="Candara"/>
            </a:endParaRPr>
          </a:p>
        </p:txBody>
      </p:sp>
      <p:sp>
        <p:nvSpPr>
          <p:cNvPr id="2002" name="Google Shape;2002;g395b73281da_0_0"/>
          <p:cNvSpPr txBox="1"/>
          <p:nvPr/>
        </p:nvSpPr>
        <p:spPr>
          <a:xfrm>
            <a:off x="5987905" y="2038854"/>
            <a:ext cx="841500" cy="4137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535" b="1" i="0" u="none" strike="noStrike" cap="none">
                <a:solidFill>
                  <a:srgbClr val="3B4E1F"/>
                </a:solidFill>
                <a:latin typeface="Candara"/>
                <a:ea typeface="Candara"/>
                <a:cs typeface="Candara"/>
                <a:sym typeface="Candara"/>
              </a:rPr>
              <a:t>2025</a:t>
            </a:r>
            <a:endParaRPr sz="1343" b="1" i="0" u="none" strike="noStrike" cap="none">
              <a:solidFill>
                <a:srgbClr val="000000"/>
              </a:solidFill>
              <a:latin typeface="Candara"/>
              <a:ea typeface="Candara"/>
              <a:cs typeface="Candara"/>
              <a:sym typeface="Candara"/>
            </a:endParaRPr>
          </a:p>
        </p:txBody>
      </p:sp>
      <p:sp>
        <p:nvSpPr>
          <p:cNvPr id="2003" name="Google Shape;2003;g395b73281da_0_0"/>
          <p:cNvSpPr txBox="1"/>
          <p:nvPr/>
        </p:nvSpPr>
        <p:spPr>
          <a:xfrm>
            <a:off x="7849935" y="2038854"/>
            <a:ext cx="841500" cy="4137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535" b="1" i="0" u="none" strike="noStrike" cap="none">
                <a:solidFill>
                  <a:srgbClr val="3B4E1F"/>
                </a:solidFill>
                <a:latin typeface="Candara"/>
                <a:ea typeface="Candara"/>
                <a:cs typeface="Candara"/>
                <a:sym typeface="Candara"/>
              </a:rPr>
              <a:t>2026</a:t>
            </a:r>
            <a:endParaRPr sz="1343" b="1" i="0" u="none" strike="noStrike" cap="none">
              <a:solidFill>
                <a:srgbClr val="000000"/>
              </a:solidFill>
              <a:latin typeface="Candara"/>
              <a:ea typeface="Candara"/>
              <a:cs typeface="Candara"/>
              <a:sym typeface="Candara"/>
            </a:endParaRPr>
          </a:p>
        </p:txBody>
      </p:sp>
      <p:sp>
        <p:nvSpPr>
          <p:cNvPr id="2004" name="Google Shape;2004;g395b73281da_0_0"/>
          <p:cNvSpPr txBox="1"/>
          <p:nvPr/>
        </p:nvSpPr>
        <p:spPr>
          <a:xfrm>
            <a:off x="8756674" y="2038854"/>
            <a:ext cx="841500" cy="4137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535" b="1" i="0" u="none" strike="noStrike" cap="none">
                <a:solidFill>
                  <a:srgbClr val="3B4E1F"/>
                </a:solidFill>
                <a:latin typeface="Candara"/>
                <a:ea typeface="Candara"/>
                <a:cs typeface="Candara"/>
                <a:sym typeface="Candara"/>
              </a:rPr>
              <a:t>2027</a:t>
            </a:r>
            <a:endParaRPr sz="1343" b="1" i="0" u="none" strike="noStrike" cap="none">
              <a:solidFill>
                <a:srgbClr val="000000"/>
              </a:solidFill>
              <a:latin typeface="Candara"/>
              <a:ea typeface="Candara"/>
              <a:cs typeface="Candara"/>
              <a:sym typeface="Candara"/>
            </a:endParaRPr>
          </a:p>
        </p:txBody>
      </p:sp>
      <p:sp>
        <p:nvSpPr>
          <p:cNvPr id="2005" name="Google Shape;2005;g395b73281da_0_0"/>
          <p:cNvSpPr txBox="1"/>
          <p:nvPr/>
        </p:nvSpPr>
        <p:spPr>
          <a:xfrm>
            <a:off x="9649589" y="2038854"/>
            <a:ext cx="1241100" cy="4137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535" b="1" i="0" u="none" strike="noStrike" cap="none">
                <a:solidFill>
                  <a:srgbClr val="3B4E1F"/>
                </a:solidFill>
                <a:latin typeface="Candara"/>
                <a:ea typeface="Candara"/>
                <a:cs typeface="Candara"/>
                <a:sym typeface="Candara"/>
              </a:rPr>
              <a:t>Total</a:t>
            </a:r>
            <a:endParaRPr sz="1343" b="1" i="0" u="none" strike="noStrike" cap="none">
              <a:solidFill>
                <a:srgbClr val="000000"/>
              </a:solidFill>
              <a:latin typeface="Candara"/>
              <a:ea typeface="Candara"/>
              <a:cs typeface="Candara"/>
              <a:sym typeface="Candara"/>
            </a:endParaRPr>
          </a:p>
        </p:txBody>
      </p:sp>
      <p:sp>
        <p:nvSpPr>
          <p:cNvPr id="2006" name="Google Shape;2006;g395b73281da_0_0"/>
          <p:cNvSpPr txBox="1"/>
          <p:nvPr/>
        </p:nvSpPr>
        <p:spPr>
          <a:xfrm>
            <a:off x="4171963" y="3186657"/>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a:t>
            </a:r>
            <a:endParaRPr sz="1151" b="0" i="0" u="none" strike="noStrike" cap="none">
              <a:solidFill>
                <a:srgbClr val="000000"/>
              </a:solidFill>
              <a:latin typeface="Candara"/>
              <a:ea typeface="Candara"/>
              <a:cs typeface="Candara"/>
              <a:sym typeface="Candara"/>
            </a:endParaRPr>
          </a:p>
        </p:txBody>
      </p:sp>
      <p:sp>
        <p:nvSpPr>
          <p:cNvPr id="2007" name="Google Shape;2007;g395b73281da_0_0"/>
          <p:cNvSpPr txBox="1"/>
          <p:nvPr/>
        </p:nvSpPr>
        <p:spPr>
          <a:xfrm>
            <a:off x="4171963" y="3727363"/>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a:t>
            </a:r>
            <a:endParaRPr sz="1151" b="0" i="0" u="none" strike="noStrike" cap="none">
              <a:solidFill>
                <a:srgbClr val="000000"/>
              </a:solidFill>
              <a:latin typeface="Candara"/>
              <a:ea typeface="Candara"/>
              <a:cs typeface="Candara"/>
              <a:sym typeface="Candara"/>
            </a:endParaRPr>
          </a:p>
        </p:txBody>
      </p:sp>
      <p:sp>
        <p:nvSpPr>
          <p:cNvPr id="2008" name="Google Shape;2008;g395b73281da_0_0"/>
          <p:cNvSpPr txBox="1"/>
          <p:nvPr/>
        </p:nvSpPr>
        <p:spPr>
          <a:xfrm>
            <a:off x="7849935" y="3208707"/>
            <a:ext cx="841500" cy="3399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248"/>
              <a:buFont typeface="Arial"/>
              <a:buNone/>
            </a:pPr>
            <a:r>
              <a:rPr lang="en-US" sz="1055" b="0" i="0" u="none" strike="noStrike" cap="none">
                <a:solidFill>
                  <a:srgbClr val="3B4E1F"/>
                </a:solidFill>
                <a:latin typeface="Candara"/>
                <a:ea typeface="Candara"/>
                <a:cs typeface="Candara"/>
                <a:sym typeface="Candara"/>
              </a:rPr>
              <a:t>Por definir</a:t>
            </a:r>
            <a:endParaRPr sz="863" b="0" i="0" u="none" strike="noStrike" cap="none">
              <a:solidFill>
                <a:srgbClr val="000000"/>
              </a:solidFill>
              <a:latin typeface="Candara"/>
              <a:ea typeface="Candara"/>
              <a:cs typeface="Candara"/>
              <a:sym typeface="Candara"/>
            </a:endParaRPr>
          </a:p>
        </p:txBody>
      </p:sp>
      <p:sp>
        <p:nvSpPr>
          <p:cNvPr id="2009" name="Google Shape;2009;g395b73281da_0_0"/>
          <p:cNvSpPr txBox="1"/>
          <p:nvPr/>
        </p:nvSpPr>
        <p:spPr>
          <a:xfrm>
            <a:off x="8756674" y="3208707"/>
            <a:ext cx="841500" cy="3399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chemeClr val="dk1"/>
              </a:buClr>
              <a:buSzPts val="1056"/>
              <a:buFont typeface="Arial"/>
              <a:buNone/>
            </a:pPr>
            <a:r>
              <a:rPr lang="en-US" sz="1055" b="0" i="0" u="none" strike="noStrike" cap="none">
                <a:solidFill>
                  <a:srgbClr val="3B4E1F"/>
                </a:solidFill>
                <a:latin typeface="Candara"/>
                <a:ea typeface="Candara"/>
                <a:cs typeface="Candara"/>
                <a:sym typeface="Candara"/>
              </a:rPr>
              <a:t>Por definir</a:t>
            </a:r>
            <a:endParaRPr sz="1151" b="0" i="0" u="none" strike="noStrike" cap="none">
              <a:solidFill>
                <a:srgbClr val="000000"/>
              </a:solidFill>
              <a:latin typeface="Candara"/>
              <a:ea typeface="Candara"/>
              <a:cs typeface="Candara"/>
              <a:sym typeface="Candara"/>
            </a:endParaRPr>
          </a:p>
        </p:txBody>
      </p:sp>
      <p:sp>
        <p:nvSpPr>
          <p:cNvPr id="2010" name="Google Shape;2010;g395b73281da_0_0"/>
          <p:cNvSpPr txBox="1"/>
          <p:nvPr/>
        </p:nvSpPr>
        <p:spPr>
          <a:xfrm>
            <a:off x="5051145" y="2038854"/>
            <a:ext cx="841500" cy="3990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440"/>
              <a:buFont typeface="Arial"/>
              <a:buNone/>
            </a:pPr>
            <a:r>
              <a:rPr lang="en-US" sz="1439" b="1" i="0" u="none" strike="noStrike" cap="none">
                <a:solidFill>
                  <a:srgbClr val="3B4E1F"/>
                </a:solidFill>
                <a:latin typeface="Candara"/>
                <a:ea typeface="Candara"/>
                <a:cs typeface="Candara"/>
                <a:sym typeface="Candara"/>
              </a:rPr>
              <a:t>Avance</a:t>
            </a:r>
            <a:endParaRPr sz="1247" b="1" i="0" u="none" strike="noStrike" cap="none">
              <a:solidFill>
                <a:srgbClr val="000000"/>
              </a:solidFill>
              <a:latin typeface="Candara"/>
              <a:ea typeface="Candara"/>
              <a:cs typeface="Candara"/>
              <a:sym typeface="Candara"/>
            </a:endParaRPr>
          </a:p>
        </p:txBody>
      </p:sp>
      <p:sp>
        <p:nvSpPr>
          <p:cNvPr id="2011" name="Google Shape;2011;g395b73281da_0_0"/>
          <p:cNvSpPr txBox="1"/>
          <p:nvPr/>
        </p:nvSpPr>
        <p:spPr>
          <a:xfrm>
            <a:off x="5051145" y="3186657"/>
            <a:ext cx="841500" cy="384000"/>
          </a:xfrm>
          <a:prstGeom prst="rect">
            <a:avLst/>
          </a:prstGeom>
          <a:solidFill>
            <a:srgbClr val="D9D9D9"/>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i="0" u="none" strike="noStrike" cap="none">
                <a:solidFill>
                  <a:srgbClr val="3B4E1F"/>
                </a:solidFill>
                <a:latin typeface="Candara"/>
                <a:ea typeface="Candara"/>
                <a:cs typeface="Candara"/>
                <a:sym typeface="Candara"/>
              </a:rPr>
              <a:t>-</a:t>
            </a:r>
            <a:endParaRPr sz="1151" b="1" i="0" u="none" strike="noStrike" cap="none">
              <a:solidFill>
                <a:srgbClr val="000000"/>
              </a:solidFill>
              <a:latin typeface="Candara"/>
              <a:ea typeface="Candara"/>
              <a:cs typeface="Candara"/>
              <a:sym typeface="Candara"/>
            </a:endParaRPr>
          </a:p>
        </p:txBody>
      </p:sp>
      <p:sp>
        <p:nvSpPr>
          <p:cNvPr id="2012" name="Google Shape;2012;g395b73281da_0_0"/>
          <p:cNvSpPr txBox="1"/>
          <p:nvPr/>
        </p:nvSpPr>
        <p:spPr>
          <a:xfrm>
            <a:off x="6903553" y="2038854"/>
            <a:ext cx="841500" cy="399000"/>
          </a:xfrm>
          <a:prstGeom prst="rect">
            <a:avLst/>
          </a:prstGeom>
          <a:solidFill>
            <a:srgbClr val="B6D7A8"/>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440"/>
              <a:buFont typeface="Arial"/>
              <a:buNone/>
            </a:pPr>
            <a:r>
              <a:rPr lang="en-US" sz="1439" b="1" i="0" u="none" strike="noStrike" cap="none">
                <a:solidFill>
                  <a:srgbClr val="3B4E1F"/>
                </a:solidFill>
                <a:latin typeface="Candara"/>
                <a:ea typeface="Candara"/>
                <a:cs typeface="Candara"/>
                <a:sym typeface="Candara"/>
              </a:rPr>
              <a:t>Avance</a:t>
            </a:r>
            <a:endParaRPr sz="1247" b="1" i="0" u="none" strike="noStrike" cap="none">
              <a:solidFill>
                <a:srgbClr val="000000"/>
              </a:solidFill>
              <a:latin typeface="Candara"/>
              <a:ea typeface="Candara"/>
              <a:cs typeface="Candara"/>
              <a:sym typeface="Candara"/>
            </a:endParaRPr>
          </a:p>
        </p:txBody>
      </p:sp>
      <p:sp>
        <p:nvSpPr>
          <p:cNvPr id="2013" name="Google Shape;2013;g395b73281da_0_0"/>
          <p:cNvSpPr txBox="1"/>
          <p:nvPr/>
        </p:nvSpPr>
        <p:spPr>
          <a:xfrm>
            <a:off x="11022501" y="2038852"/>
            <a:ext cx="841500" cy="414000"/>
          </a:xfrm>
          <a:prstGeom prst="rect">
            <a:avLst/>
          </a:prstGeom>
          <a:solidFill>
            <a:srgbClr val="B6D7A8"/>
          </a:solidFill>
          <a:ln>
            <a:noFill/>
          </a:ln>
        </p:spPr>
        <p:txBody>
          <a:bodyPr spcFirstLastPara="1" wrap="square" lIns="87750" tIns="87750" rIns="87750" bIns="87750" anchor="t" anchorCtr="0">
            <a:noAutofit/>
          </a:bodyPr>
          <a:lstStyle/>
          <a:p>
            <a:pPr marL="0" marR="0" lvl="0" indent="0" algn="ctr" rtl="0">
              <a:lnSpc>
                <a:spcPct val="100000"/>
              </a:lnSpc>
              <a:spcBef>
                <a:spcPts val="0"/>
              </a:spcBef>
              <a:spcAft>
                <a:spcPts val="0"/>
              </a:spcAft>
              <a:buClr>
                <a:srgbClr val="000000"/>
              </a:buClr>
              <a:buSzPts val="864"/>
              <a:buFont typeface="Arial"/>
              <a:buNone/>
            </a:pPr>
            <a:r>
              <a:rPr lang="en-US" sz="863" b="1" i="0" u="none" strike="noStrike" cap="none">
                <a:solidFill>
                  <a:srgbClr val="3B4E1F"/>
                </a:solidFill>
                <a:latin typeface="Candara"/>
                <a:ea typeface="Candara"/>
                <a:cs typeface="Candara"/>
                <a:sym typeface="Candara"/>
              </a:rPr>
              <a:t>Avance acumulado</a:t>
            </a:r>
            <a:endParaRPr sz="671" b="1" i="0" u="none" strike="noStrike" cap="none">
              <a:solidFill>
                <a:srgbClr val="000000"/>
              </a:solidFill>
              <a:latin typeface="Candara"/>
              <a:ea typeface="Candara"/>
              <a:cs typeface="Candara"/>
              <a:sym typeface="Candara"/>
            </a:endParaRPr>
          </a:p>
        </p:txBody>
      </p:sp>
      <p:sp>
        <p:nvSpPr>
          <p:cNvPr id="2014" name="Google Shape;2014;g395b73281da_0_0"/>
          <p:cNvSpPr txBox="1"/>
          <p:nvPr/>
        </p:nvSpPr>
        <p:spPr>
          <a:xfrm>
            <a:off x="11022501" y="3186657"/>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rgbClr val="3B4E1F"/>
                </a:solidFill>
                <a:latin typeface="Candara"/>
                <a:ea typeface="Candara"/>
                <a:cs typeface="Candara"/>
                <a:sym typeface="Candara"/>
              </a:rPr>
              <a:t>7</a:t>
            </a:r>
            <a:endParaRPr sz="1343" b="1">
              <a:solidFill>
                <a:srgbClr val="3B4E1F"/>
              </a:solidFill>
              <a:latin typeface="Candara"/>
              <a:ea typeface="Candara"/>
              <a:cs typeface="Candara"/>
              <a:sym typeface="Candara"/>
            </a:endParaRPr>
          </a:p>
        </p:txBody>
      </p:sp>
      <p:sp>
        <p:nvSpPr>
          <p:cNvPr id="2015" name="Google Shape;2015;g395b73281da_0_0"/>
          <p:cNvSpPr txBox="1"/>
          <p:nvPr/>
        </p:nvSpPr>
        <p:spPr>
          <a:xfrm>
            <a:off x="9849389" y="3208707"/>
            <a:ext cx="841500" cy="3399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chemeClr val="dk1"/>
              </a:buClr>
              <a:buSzPts val="1056"/>
              <a:buFont typeface="Arial"/>
              <a:buNone/>
            </a:pPr>
            <a:r>
              <a:rPr lang="en-US" sz="1055" b="0" i="0" u="none" strike="noStrike" cap="none">
                <a:solidFill>
                  <a:srgbClr val="3B4E1F"/>
                </a:solidFill>
                <a:latin typeface="Candara"/>
                <a:ea typeface="Candara"/>
                <a:cs typeface="Candara"/>
                <a:sym typeface="Candara"/>
              </a:rPr>
              <a:t>Por definir</a:t>
            </a:r>
            <a:endParaRPr sz="1151" b="0" i="0" u="none" strike="noStrike" cap="none">
              <a:solidFill>
                <a:srgbClr val="000000"/>
              </a:solidFill>
              <a:latin typeface="Candara"/>
              <a:ea typeface="Candara"/>
              <a:cs typeface="Candara"/>
              <a:sym typeface="Candara"/>
            </a:endParaRPr>
          </a:p>
        </p:txBody>
      </p:sp>
      <p:sp>
        <p:nvSpPr>
          <p:cNvPr id="2016" name="Google Shape;2016;g395b73281da_0_0"/>
          <p:cNvSpPr txBox="1"/>
          <p:nvPr/>
        </p:nvSpPr>
        <p:spPr>
          <a:xfrm>
            <a:off x="241700" y="3216207"/>
            <a:ext cx="3814500" cy="324900"/>
          </a:xfrm>
          <a:prstGeom prst="rect">
            <a:avLst/>
          </a:prstGeom>
          <a:noFill/>
          <a:ln>
            <a:noFill/>
          </a:ln>
        </p:spPr>
        <p:txBody>
          <a:bodyPr spcFirstLastPara="1" wrap="square" lIns="87750" tIns="87750" rIns="87750" bIns="87750" anchor="t" anchorCtr="0">
            <a:spAutoFit/>
          </a:bodyPr>
          <a:lstStyle/>
          <a:p>
            <a:pPr marL="0" lvl="0" indent="0" algn="r" rtl="0">
              <a:spcBef>
                <a:spcPts val="0"/>
              </a:spcBef>
              <a:spcAft>
                <a:spcPts val="0"/>
              </a:spcAft>
              <a:buNone/>
            </a:pPr>
            <a:r>
              <a:rPr lang="en-US" sz="959">
                <a:solidFill>
                  <a:schemeClr val="dk1"/>
                </a:solidFill>
                <a:latin typeface="Candara"/>
                <a:ea typeface="Candara"/>
                <a:cs typeface="Candara"/>
                <a:sym typeface="Candara"/>
              </a:rPr>
              <a:t>Número de controles a fuentes Fijas </a:t>
            </a:r>
            <a:endParaRPr sz="959">
              <a:solidFill>
                <a:schemeClr val="dk1"/>
              </a:solidFill>
              <a:latin typeface="Candara"/>
              <a:ea typeface="Candara"/>
              <a:cs typeface="Candara"/>
              <a:sym typeface="Candara"/>
            </a:endParaRPr>
          </a:p>
        </p:txBody>
      </p:sp>
      <p:sp>
        <p:nvSpPr>
          <p:cNvPr id="2017" name="Google Shape;2017;g395b73281da_0_0"/>
          <p:cNvSpPr txBox="1"/>
          <p:nvPr/>
        </p:nvSpPr>
        <p:spPr>
          <a:xfrm>
            <a:off x="5987905" y="3186657"/>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a:t>
            </a:r>
            <a:endParaRPr sz="1151" b="0" i="0" u="none" strike="noStrike" cap="none">
              <a:solidFill>
                <a:srgbClr val="000000"/>
              </a:solidFill>
              <a:latin typeface="Candara"/>
              <a:ea typeface="Candara"/>
              <a:cs typeface="Candara"/>
              <a:sym typeface="Candara"/>
            </a:endParaRPr>
          </a:p>
        </p:txBody>
      </p:sp>
      <p:sp>
        <p:nvSpPr>
          <p:cNvPr id="2018" name="Google Shape;2018;g395b73281da_0_0"/>
          <p:cNvSpPr txBox="1"/>
          <p:nvPr/>
        </p:nvSpPr>
        <p:spPr>
          <a:xfrm>
            <a:off x="6903553" y="3186657"/>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rgbClr val="3B4E1F"/>
                </a:solidFill>
                <a:latin typeface="Candara"/>
                <a:ea typeface="Candara"/>
                <a:cs typeface="Candara"/>
                <a:sym typeface="Candara"/>
              </a:rPr>
              <a:t>7</a:t>
            </a:r>
            <a:endParaRPr sz="1343" b="1">
              <a:solidFill>
                <a:srgbClr val="3B4E1F"/>
              </a:solidFill>
              <a:latin typeface="Candara"/>
              <a:ea typeface="Candara"/>
              <a:cs typeface="Candara"/>
              <a:sym typeface="Candara"/>
            </a:endParaRPr>
          </a:p>
        </p:txBody>
      </p:sp>
      <p:sp>
        <p:nvSpPr>
          <p:cNvPr id="2019" name="Google Shape;2019;g395b73281da_0_0"/>
          <p:cNvSpPr txBox="1"/>
          <p:nvPr/>
        </p:nvSpPr>
        <p:spPr>
          <a:xfrm>
            <a:off x="241700" y="3756913"/>
            <a:ext cx="3814500" cy="324900"/>
          </a:xfrm>
          <a:prstGeom prst="rect">
            <a:avLst/>
          </a:prstGeom>
          <a:noFill/>
          <a:ln>
            <a:noFill/>
          </a:ln>
        </p:spPr>
        <p:txBody>
          <a:bodyPr spcFirstLastPara="1" wrap="square" lIns="87750" tIns="87750" rIns="87750" bIns="87750" anchor="t" anchorCtr="0">
            <a:spAutoFit/>
          </a:bodyPr>
          <a:lstStyle/>
          <a:p>
            <a:pPr marL="0" lvl="0" indent="0" algn="r" rtl="0">
              <a:spcBef>
                <a:spcPts val="0"/>
              </a:spcBef>
              <a:spcAft>
                <a:spcPts val="0"/>
              </a:spcAft>
              <a:buNone/>
            </a:pPr>
            <a:r>
              <a:rPr lang="en-US" sz="959">
                <a:solidFill>
                  <a:schemeClr val="dk1"/>
                </a:solidFill>
                <a:latin typeface="Candara"/>
                <a:ea typeface="Candara"/>
                <a:cs typeface="Candara"/>
                <a:sym typeface="Candara"/>
              </a:rPr>
              <a:t>Número de controles a fuentes móviles </a:t>
            </a:r>
            <a:endParaRPr sz="959">
              <a:solidFill>
                <a:schemeClr val="dk1"/>
              </a:solidFill>
              <a:latin typeface="Candara"/>
              <a:ea typeface="Candara"/>
              <a:cs typeface="Candara"/>
              <a:sym typeface="Candara"/>
            </a:endParaRPr>
          </a:p>
        </p:txBody>
      </p:sp>
      <p:sp>
        <p:nvSpPr>
          <p:cNvPr id="2020" name="Google Shape;2020;g395b73281da_0_0"/>
          <p:cNvSpPr txBox="1"/>
          <p:nvPr/>
        </p:nvSpPr>
        <p:spPr>
          <a:xfrm>
            <a:off x="4171963" y="3727363"/>
            <a:ext cx="841500" cy="3840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a:solidFill>
                  <a:srgbClr val="3B4E1F"/>
                </a:solidFill>
                <a:latin typeface="Candara"/>
                <a:ea typeface="Candara"/>
                <a:cs typeface="Candara"/>
                <a:sym typeface="Candara"/>
              </a:rPr>
              <a:t>-</a:t>
            </a:r>
            <a:endParaRPr sz="1151">
              <a:latin typeface="Candara"/>
              <a:ea typeface="Candara"/>
              <a:cs typeface="Candara"/>
              <a:sym typeface="Candara"/>
            </a:endParaRPr>
          </a:p>
        </p:txBody>
      </p:sp>
      <p:sp>
        <p:nvSpPr>
          <p:cNvPr id="2021" name="Google Shape;2021;g395b73281da_0_0"/>
          <p:cNvSpPr txBox="1"/>
          <p:nvPr/>
        </p:nvSpPr>
        <p:spPr>
          <a:xfrm>
            <a:off x="5051145" y="3727363"/>
            <a:ext cx="841500" cy="384000"/>
          </a:xfrm>
          <a:prstGeom prst="rect">
            <a:avLst/>
          </a:prstGeom>
          <a:solidFill>
            <a:srgbClr val="D9D9D9"/>
          </a:solid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b="1">
                <a:solidFill>
                  <a:srgbClr val="3B4E1F"/>
                </a:solidFill>
                <a:latin typeface="Candara"/>
                <a:ea typeface="Candara"/>
                <a:cs typeface="Candara"/>
                <a:sym typeface="Candara"/>
              </a:rPr>
              <a:t>-</a:t>
            </a:r>
            <a:endParaRPr sz="1343" b="1">
              <a:solidFill>
                <a:srgbClr val="3B4E1F"/>
              </a:solidFill>
              <a:latin typeface="Candara"/>
              <a:ea typeface="Candara"/>
              <a:cs typeface="Candara"/>
              <a:sym typeface="Candara"/>
            </a:endParaRPr>
          </a:p>
        </p:txBody>
      </p:sp>
      <p:sp>
        <p:nvSpPr>
          <p:cNvPr id="2022" name="Google Shape;2022;g395b73281da_0_0"/>
          <p:cNvSpPr txBox="1"/>
          <p:nvPr/>
        </p:nvSpPr>
        <p:spPr>
          <a:xfrm>
            <a:off x="7849935" y="3749413"/>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60</a:t>
            </a:r>
            <a:endParaRPr sz="1055">
              <a:latin typeface="Candara"/>
              <a:ea typeface="Candara"/>
              <a:cs typeface="Candara"/>
              <a:sym typeface="Candara"/>
            </a:endParaRPr>
          </a:p>
        </p:txBody>
      </p:sp>
      <p:sp>
        <p:nvSpPr>
          <p:cNvPr id="2023" name="Google Shape;2023;g395b73281da_0_0"/>
          <p:cNvSpPr txBox="1"/>
          <p:nvPr/>
        </p:nvSpPr>
        <p:spPr>
          <a:xfrm>
            <a:off x="8756674" y="3749413"/>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Por definir</a:t>
            </a:r>
            <a:endParaRPr sz="1055">
              <a:latin typeface="Candara"/>
              <a:ea typeface="Candara"/>
              <a:cs typeface="Candara"/>
              <a:sym typeface="Candara"/>
            </a:endParaRPr>
          </a:p>
        </p:txBody>
      </p:sp>
      <p:sp>
        <p:nvSpPr>
          <p:cNvPr id="2024" name="Google Shape;2024;g395b73281da_0_0"/>
          <p:cNvSpPr txBox="1"/>
          <p:nvPr/>
        </p:nvSpPr>
        <p:spPr>
          <a:xfrm>
            <a:off x="9849389" y="3749413"/>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Por definir</a:t>
            </a:r>
            <a:endParaRPr sz="1055">
              <a:latin typeface="Candara"/>
              <a:ea typeface="Candara"/>
              <a:cs typeface="Candara"/>
              <a:sym typeface="Candara"/>
            </a:endParaRPr>
          </a:p>
        </p:txBody>
      </p:sp>
      <p:sp>
        <p:nvSpPr>
          <p:cNvPr id="2025" name="Google Shape;2025;g395b73281da_0_0"/>
          <p:cNvSpPr txBox="1"/>
          <p:nvPr/>
        </p:nvSpPr>
        <p:spPr>
          <a:xfrm>
            <a:off x="5987905" y="3727363"/>
            <a:ext cx="841500" cy="3840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a:solidFill>
                  <a:srgbClr val="3B4E1F"/>
                </a:solidFill>
                <a:latin typeface="Candara"/>
                <a:ea typeface="Candara"/>
                <a:cs typeface="Candara"/>
                <a:sym typeface="Candara"/>
              </a:rPr>
              <a:t>50</a:t>
            </a:r>
            <a:endParaRPr sz="1151">
              <a:latin typeface="Candara"/>
              <a:ea typeface="Candara"/>
              <a:cs typeface="Candara"/>
              <a:sym typeface="Candara"/>
            </a:endParaRPr>
          </a:p>
        </p:txBody>
      </p:sp>
      <p:sp>
        <p:nvSpPr>
          <p:cNvPr id="2026" name="Google Shape;2026;g395b73281da_0_0"/>
          <p:cNvSpPr txBox="1"/>
          <p:nvPr/>
        </p:nvSpPr>
        <p:spPr>
          <a:xfrm>
            <a:off x="6903553" y="3727363"/>
            <a:ext cx="841500" cy="384000"/>
          </a:xfrm>
          <a:prstGeom prst="rect">
            <a:avLst/>
          </a:prstGeom>
          <a:solidFill>
            <a:srgbClr val="D9EAD3"/>
          </a:solid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b="1">
                <a:solidFill>
                  <a:srgbClr val="3B4E1F"/>
                </a:solidFill>
                <a:latin typeface="Candara"/>
                <a:ea typeface="Candara"/>
                <a:cs typeface="Candara"/>
                <a:sym typeface="Candara"/>
              </a:rPr>
              <a:t>87</a:t>
            </a:r>
            <a:endParaRPr sz="1151" b="1">
              <a:latin typeface="Candara"/>
              <a:ea typeface="Candara"/>
              <a:cs typeface="Candara"/>
              <a:sym typeface="Candara"/>
            </a:endParaRPr>
          </a:p>
        </p:txBody>
      </p:sp>
      <p:sp>
        <p:nvSpPr>
          <p:cNvPr id="2027" name="Google Shape;2027;g395b73281da_0_0"/>
          <p:cNvSpPr txBox="1"/>
          <p:nvPr/>
        </p:nvSpPr>
        <p:spPr>
          <a:xfrm>
            <a:off x="11022501" y="3727363"/>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None/>
            </a:pPr>
            <a:r>
              <a:rPr lang="en-US" sz="1343" b="1">
                <a:solidFill>
                  <a:srgbClr val="3B4E1F"/>
                </a:solidFill>
                <a:latin typeface="Candara"/>
                <a:ea typeface="Candara"/>
                <a:cs typeface="Candara"/>
                <a:sym typeface="Candara"/>
              </a:rPr>
              <a:t>87</a:t>
            </a:r>
            <a:endParaRPr sz="1151" b="1">
              <a:latin typeface="Candara"/>
              <a:ea typeface="Candara"/>
              <a:cs typeface="Candara"/>
              <a:sym typeface="Candara"/>
            </a:endParaRPr>
          </a:p>
        </p:txBody>
      </p:sp>
      <p:sp>
        <p:nvSpPr>
          <p:cNvPr id="2028" name="Google Shape;2028;g395b73281da_0_0"/>
          <p:cNvSpPr txBox="1"/>
          <p:nvPr/>
        </p:nvSpPr>
        <p:spPr>
          <a:xfrm>
            <a:off x="556700" y="2689406"/>
            <a:ext cx="3499500" cy="324900"/>
          </a:xfrm>
          <a:prstGeom prst="rect">
            <a:avLst/>
          </a:prstGeom>
          <a:noFill/>
          <a:ln>
            <a:noFill/>
          </a:ln>
        </p:spPr>
        <p:txBody>
          <a:bodyPr spcFirstLastPara="1" wrap="square" lIns="87750" tIns="87750" rIns="87750" bIns="87750" anchor="t" anchorCtr="0">
            <a:spAutoFit/>
          </a:bodyPr>
          <a:lstStyle/>
          <a:p>
            <a:pPr marL="0" marR="0" lvl="0" indent="0" algn="r" rtl="0">
              <a:lnSpc>
                <a:spcPct val="100000"/>
              </a:lnSpc>
              <a:spcBef>
                <a:spcPts val="0"/>
              </a:spcBef>
              <a:spcAft>
                <a:spcPts val="0"/>
              </a:spcAft>
              <a:buClr>
                <a:srgbClr val="000000"/>
              </a:buClr>
              <a:buSzPts val="1536"/>
              <a:buFont typeface="Arial"/>
              <a:buNone/>
            </a:pPr>
            <a:r>
              <a:rPr lang="en-US" sz="959" i="0" u="none" strike="noStrike" cap="none">
                <a:solidFill>
                  <a:schemeClr val="dk1"/>
                </a:solidFill>
                <a:latin typeface="Candara"/>
                <a:ea typeface="Candara"/>
                <a:cs typeface="Candara"/>
                <a:sym typeface="Candara"/>
              </a:rPr>
              <a:t>Número de </a:t>
            </a:r>
            <a:r>
              <a:rPr lang="en-US" sz="959">
                <a:solidFill>
                  <a:schemeClr val="dk1"/>
                </a:solidFill>
                <a:latin typeface="Candara"/>
                <a:ea typeface="Candara"/>
                <a:cs typeface="Candara"/>
                <a:sym typeface="Candara"/>
              </a:rPr>
              <a:t>micro sensores</a:t>
            </a:r>
            <a:r>
              <a:rPr lang="en-US" sz="959" i="0" u="none" strike="noStrike" cap="none">
                <a:solidFill>
                  <a:schemeClr val="dk1"/>
                </a:solidFill>
                <a:latin typeface="Candara"/>
                <a:ea typeface="Candara"/>
                <a:cs typeface="Candara"/>
                <a:sym typeface="Candara"/>
              </a:rPr>
              <a:t> instalados</a:t>
            </a:r>
            <a:endParaRPr sz="959" i="0" u="none" strike="noStrike" cap="none">
              <a:solidFill>
                <a:schemeClr val="dk1"/>
              </a:solidFill>
              <a:latin typeface="Candara"/>
              <a:ea typeface="Candara"/>
              <a:cs typeface="Candara"/>
              <a:sym typeface="Candara"/>
            </a:endParaRPr>
          </a:p>
        </p:txBody>
      </p:sp>
      <p:sp>
        <p:nvSpPr>
          <p:cNvPr id="2029" name="Google Shape;2029;g395b73281da_0_0"/>
          <p:cNvSpPr txBox="1"/>
          <p:nvPr/>
        </p:nvSpPr>
        <p:spPr>
          <a:xfrm>
            <a:off x="4171963" y="2659890"/>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5</a:t>
            </a:r>
            <a:endParaRPr sz="1151" b="0" i="0" u="none" strike="noStrike" cap="none">
              <a:solidFill>
                <a:srgbClr val="000000"/>
              </a:solidFill>
              <a:latin typeface="Candara"/>
              <a:ea typeface="Candara"/>
              <a:cs typeface="Candara"/>
              <a:sym typeface="Candara"/>
            </a:endParaRPr>
          </a:p>
        </p:txBody>
      </p:sp>
      <p:sp>
        <p:nvSpPr>
          <p:cNvPr id="2030" name="Google Shape;2030;g395b73281da_0_0"/>
          <p:cNvSpPr txBox="1"/>
          <p:nvPr/>
        </p:nvSpPr>
        <p:spPr>
          <a:xfrm>
            <a:off x="5987905" y="2659890"/>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0" i="0" u="none" strike="noStrike" cap="none">
                <a:solidFill>
                  <a:srgbClr val="3B4E1F"/>
                </a:solidFill>
                <a:latin typeface="Candara"/>
                <a:ea typeface="Candara"/>
                <a:cs typeface="Candara"/>
                <a:sym typeface="Candara"/>
              </a:rPr>
              <a:t>4</a:t>
            </a:r>
            <a:endParaRPr sz="1151" b="0" i="0" u="none" strike="noStrike" cap="none">
              <a:solidFill>
                <a:srgbClr val="000000"/>
              </a:solidFill>
              <a:latin typeface="Candara"/>
              <a:ea typeface="Candara"/>
              <a:cs typeface="Candara"/>
              <a:sym typeface="Candara"/>
            </a:endParaRPr>
          </a:p>
        </p:txBody>
      </p:sp>
      <p:sp>
        <p:nvSpPr>
          <p:cNvPr id="2031" name="Google Shape;2031;g395b73281da_0_0"/>
          <p:cNvSpPr txBox="1"/>
          <p:nvPr/>
        </p:nvSpPr>
        <p:spPr>
          <a:xfrm>
            <a:off x="5051145" y="2659890"/>
            <a:ext cx="841500" cy="384000"/>
          </a:xfrm>
          <a:prstGeom prst="rect">
            <a:avLst/>
          </a:prstGeom>
          <a:solidFill>
            <a:srgbClr val="D9EAD3"/>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rgbClr val="3B4E1F"/>
                </a:solidFill>
                <a:latin typeface="Candara"/>
                <a:ea typeface="Candara"/>
                <a:cs typeface="Candara"/>
                <a:sym typeface="Candara"/>
              </a:rPr>
              <a:t>5</a:t>
            </a:r>
            <a:endParaRPr sz="1343" b="1" i="0" u="none" strike="noStrike" cap="none">
              <a:solidFill>
                <a:srgbClr val="3B4E1F"/>
              </a:solidFill>
              <a:latin typeface="Candara"/>
              <a:ea typeface="Candara"/>
              <a:cs typeface="Candara"/>
              <a:sym typeface="Candara"/>
            </a:endParaRPr>
          </a:p>
        </p:txBody>
      </p:sp>
      <p:sp>
        <p:nvSpPr>
          <p:cNvPr id="2032" name="Google Shape;2032;g395b73281da_0_0"/>
          <p:cNvSpPr txBox="1"/>
          <p:nvPr/>
        </p:nvSpPr>
        <p:spPr>
          <a:xfrm>
            <a:off x="6903553" y="2659890"/>
            <a:ext cx="841500" cy="384000"/>
          </a:xfrm>
          <a:prstGeom prst="rect">
            <a:avLst/>
          </a:prstGeom>
          <a:solidFill>
            <a:srgbClr val="F4CCCC"/>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rgbClr val="3B4E1F"/>
                </a:solidFill>
                <a:latin typeface="Candara"/>
                <a:ea typeface="Candara"/>
                <a:cs typeface="Candara"/>
                <a:sym typeface="Candara"/>
              </a:rPr>
              <a:t>2</a:t>
            </a:r>
            <a:endParaRPr sz="1151" b="1" i="0" u="none" strike="noStrike" cap="none">
              <a:solidFill>
                <a:srgbClr val="000000"/>
              </a:solidFill>
              <a:latin typeface="Candara"/>
              <a:ea typeface="Candara"/>
              <a:cs typeface="Candara"/>
              <a:sym typeface="Candara"/>
            </a:endParaRPr>
          </a:p>
        </p:txBody>
      </p:sp>
      <p:sp>
        <p:nvSpPr>
          <p:cNvPr id="2033" name="Google Shape;2033;g395b73281da_0_0"/>
          <p:cNvSpPr txBox="1"/>
          <p:nvPr/>
        </p:nvSpPr>
        <p:spPr>
          <a:xfrm>
            <a:off x="11022501" y="2670115"/>
            <a:ext cx="841500" cy="384000"/>
          </a:xfrm>
          <a:prstGeom prst="rect">
            <a:avLst/>
          </a:prstGeom>
          <a:solidFill>
            <a:srgbClr val="F4CCCC"/>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rgbClr val="000000"/>
              </a:buClr>
              <a:buSzPts val="1536"/>
              <a:buFont typeface="Arial"/>
              <a:buNone/>
            </a:pPr>
            <a:r>
              <a:rPr lang="en-US" sz="1343" b="1">
                <a:solidFill>
                  <a:schemeClr val="dk1"/>
                </a:solidFill>
                <a:latin typeface="Candara"/>
                <a:ea typeface="Candara"/>
                <a:cs typeface="Candara"/>
                <a:sym typeface="Candara"/>
              </a:rPr>
              <a:t>7</a:t>
            </a:r>
            <a:endParaRPr sz="1151" b="1" i="0" u="none" strike="noStrike" cap="none">
              <a:solidFill>
                <a:srgbClr val="000000"/>
              </a:solidFill>
              <a:latin typeface="Candara"/>
              <a:ea typeface="Candara"/>
              <a:cs typeface="Candara"/>
              <a:sym typeface="Candara"/>
            </a:endParaRPr>
          </a:p>
        </p:txBody>
      </p:sp>
      <p:sp>
        <p:nvSpPr>
          <p:cNvPr id="2034" name="Google Shape;2034;g395b73281da_0_0"/>
          <p:cNvSpPr txBox="1"/>
          <p:nvPr/>
        </p:nvSpPr>
        <p:spPr>
          <a:xfrm>
            <a:off x="7849935" y="2682063"/>
            <a:ext cx="841500" cy="3840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chemeClr val="dk1"/>
              </a:buClr>
              <a:buSzPts val="1056"/>
              <a:buFont typeface="Arial"/>
              <a:buNone/>
            </a:pPr>
            <a:r>
              <a:rPr lang="en-US" sz="1343">
                <a:solidFill>
                  <a:srgbClr val="3B4E1F"/>
                </a:solidFill>
                <a:latin typeface="Candara"/>
                <a:ea typeface="Candara"/>
                <a:cs typeface="Candara"/>
                <a:sym typeface="Candara"/>
              </a:rPr>
              <a:t>2</a:t>
            </a:r>
            <a:endParaRPr sz="1343" b="0" i="0" u="none" strike="noStrike" cap="none">
              <a:solidFill>
                <a:srgbClr val="000000"/>
              </a:solidFill>
              <a:latin typeface="Candara"/>
              <a:ea typeface="Candara"/>
              <a:cs typeface="Candara"/>
              <a:sym typeface="Candara"/>
            </a:endParaRPr>
          </a:p>
        </p:txBody>
      </p:sp>
      <p:sp>
        <p:nvSpPr>
          <p:cNvPr id="2035" name="Google Shape;2035;g395b73281da_0_0"/>
          <p:cNvSpPr txBox="1"/>
          <p:nvPr/>
        </p:nvSpPr>
        <p:spPr>
          <a:xfrm>
            <a:off x="8756674" y="2682063"/>
            <a:ext cx="841500" cy="3399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chemeClr val="dk1"/>
              </a:buClr>
              <a:buSzPts val="1056"/>
              <a:buFont typeface="Arial"/>
              <a:buNone/>
            </a:pPr>
            <a:r>
              <a:rPr lang="en-US" sz="1055">
                <a:solidFill>
                  <a:srgbClr val="3B4E1F"/>
                </a:solidFill>
                <a:latin typeface="Candara"/>
                <a:ea typeface="Candara"/>
                <a:cs typeface="Candara"/>
                <a:sym typeface="Candara"/>
              </a:rPr>
              <a:t>0</a:t>
            </a:r>
            <a:endParaRPr sz="1151" b="0" i="0" u="none" strike="noStrike" cap="none">
              <a:solidFill>
                <a:srgbClr val="000000"/>
              </a:solidFill>
              <a:latin typeface="Candara"/>
              <a:ea typeface="Candara"/>
              <a:cs typeface="Candara"/>
              <a:sym typeface="Candara"/>
            </a:endParaRPr>
          </a:p>
        </p:txBody>
      </p:sp>
      <p:sp>
        <p:nvSpPr>
          <p:cNvPr id="2036" name="Google Shape;2036;g395b73281da_0_0"/>
          <p:cNvSpPr txBox="1"/>
          <p:nvPr/>
        </p:nvSpPr>
        <p:spPr>
          <a:xfrm>
            <a:off x="9849389" y="2682063"/>
            <a:ext cx="841500" cy="339900"/>
          </a:xfrm>
          <a:prstGeom prst="rect">
            <a:avLst/>
          </a:prstGeom>
          <a:no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Clr>
                <a:schemeClr val="dk1"/>
              </a:buClr>
              <a:buSzPts val="1056"/>
              <a:buFont typeface="Arial"/>
              <a:buNone/>
            </a:pPr>
            <a:r>
              <a:rPr lang="en-US" sz="1055">
                <a:solidFill>
                  <a:srgbClr val="3B4E1F"/>
                </a:solidFill>
                <a:latin typeface="Candara"/>
                <a:ea typeface="Candara"/>
                <a:cs typeface="Candara"/>
                <a:sym typeface="Candara"/>
              </a:rPr>
              <a:t>11</a:t>
            </a:r>
            <a:endParaRPr sz="1151" b="0" i="0" u="none" strike="noStrike" cap="none">
              <a:solidFill>
                <a:srgbClr val="000000"/>
              </a:solidFill>
              <a:latin typeface="Candara"/>
              <a:ea typeface="Candara"/>
              <a:cs typeface="Candara"/>
              <a:sym typeface="Candara"/>
            </a:endParaRPr>
          </a:p>
        </p:txBody>
      </p:sp>
      <p:sp>
        <p:nvSpPr>
          <p:cNvPr id="2037" name="Google Shape;2037;g395b73281da_0_0"/>
          <p:cNvSpPr txBox="1"/>
          <p:nvPr/>
        </p:nvSpPr>
        <p:spPr>
          <a:xfrm>
            <a:off x="557217" y="54418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038" name="Google Shape;2038;g395b73281da_0_0"/>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039" name="Google Shape;2039;g395b73281da_0_0"/>
          <p:cNvGrpSpPr/>
          <p:nvPr/>
        </p:nvGrpSpPr>
        <p:grpSpPr>
          <a:xfrm>
            <a:off x="9553761" y="109529"/>
            <a:ext cx="613751" cy="632937"/>
            <a:chOff x="299572" y="5462223"/>
            <a:chExt cx="1081500" cy="1115700"/>
          </a:xfrm>
        </p:grpSpPr>
        <p:sp>
          <p:nvSpPr>
            <p:cNvPr id="2040" name="Google Shape;2040;g395b73281da_0_0"/>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041" name="Google Shape;2041;g395b73281da_0_0"/>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2042" name="Google Shape;2042;g395b73281da_0_0"/>
          <p:cNvSpPr/>
          <p:nvPr/>
        </p:nvSpPr>
        <p:spPr>
          <a:xfrm rot="-5400000">
            <a:off x="36425" y="4664600"/>
            <a:ext cx="1398600" cy="4473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Renaturalización</a:t>
            </a:r>
            <a:endParaRPr sz="1200">
              <a:solidFill>
                <a:srgbClr val="3B4E1F"/>
              </a:solidFill>
              <a:latin typeface="Candara"/>
              <a:ea typeface="Candara"/>
              <a:cs typeface="Candara"/>
              <a:sym typeface="Candara"/>
            </a:endParaRPr>
          </a:p>
        </p:txBody>
      </p:sp>
      <p:sp>
        <p:nvSpPr>
          <p:cNvPr id="2043" name="Google Shape;2043;g395b73281da_0_0"/>
          <p:cNvSpPr txBox="1"/>
          <p:nvPr/>
        </p:nvSpPr>
        <p:spPr>
          <a:xfrm>
            <a:off x="1466300" y="4648030"/>
            <a:ext cx="2589900" cy="472800"/>
          </a:xfrm>
          <a:prstGeom prst="rect">
            <a:avLst/>
          </a:prstGeom>
          <a:noFill/>
          <a:ln>
            <a:noFill/>
          </a:ln>
        </p:spPr>
        <p:txBody>
          <a:bodyPr spcFirstLastPara="1" wrap="square" lIns="87750" tIns="87750" rIns="87750" bIns="87750" anchor="t" anchorCtr="0">
            <a:spAutoFit/>
          </a:bodyPr>
          <a:lstStyle/>
          <a:p>
            <a:pPr marL="0" lvl="0" indent="0" algn="r" rtl="0">
              <a:spcBef>
                <a:spcPts val="0"/>
              </a:spcBef>
              <a:spcAft>
                <a:spcPts val="0"/>
              </a:spcAft>
              <a:buNone/>
            </a:pPr>
            <a:r>
              <a:rPr lang="en-US" sz="959">
                <a:solidFill>
                  <a:schemeClr val="dk1"/>
                </a:solidFill>
                <a:latin typeface="Candara"/>
                <a:ea typeface="Candara"/>
                <a:cs typeface="Candara"/>
                <a:sym typeface="Candara"/>
              </a:rPr>
              <a:t>Número de m</a:t>
            </a:r>
            <a:r>
              <a:rPr lang="en-US" sz="959" baseline="30000">
                <a:solidFill>
                  <a:schemeClr val="dk1"/>
                </a:solidFill>
                <a:latin typeface="Candara"/>
                <a:ea typeface="Candara"/>
                <a:cs typeface="Candara"/>
                <a:sym typeface="Candara"/>
              </a:rPr>
              <a:t>2</a:t>
            </a:r>
            <a:r>
              <a:rPr lang="en-US" sz="959">
                <a:solidFill>
                  <a:schemeClr val="dk1"/>
                </a:solidFill>
                <a:latin typeface="Candara"/>
                <a:ea typeface="Candara"/>
                <a:cs typeface="Candara"/>
                <a:sym typeface="Candara"/>
              </a:rPr>
              <a:t> de áreas renaturalizadas en la ZUMA </a:t>
            </a:r>
            <a:r>
              <a:rPr lang="en-US" sz="959">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Bosa</a:t>
            </a:r>
            <a:r>
              <a:rPr lang="en-US" sz="959">
                <a:solidFill>
                  <a:schemeClr val="dk1"/>
                </a:solidFill>
                <a:latin typeface="Candara"/>
                <a:ea typeface="Candara"/>
                <a:cs typeface="Candara"/>
                <a:sym typeface="Candara"/>
              </a:rPr>
              <a:t>-Apogeo</a:t>
            </a:r>
            <a:endParaRPr sz="959">
              <a:solidFill>
                <a:schemeClr val="dk1"/>
              </a:solidFill>
              <a:latin typeface="Candara"/>
              <a:ea typeface="Candara"/>
              <a:cs typeface="Candara"/>
              <a:sym typeface="Candara"/>
            </a:endParaRPr>
          </a:p>
        </p:txBody>
      </p:sp>
      <p:sp>
        <p:nvSpPr>
          <p:cNvPr id="2044" name="Google Shape;2044;g395b73281da_0_0"/>
          <p:cNvSpPr txBox="1"/>
          <p:nvPr/>
        </p:nvSpPr>
        <p:spPr>
          <a:xfrm>
            <a:off x="7849935" y="4714480"/>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1819</a:t>
            </a:r>
            <a:endParaRPr sz="1055">
              <a:latin typeface="Candara"/>
              <a:ea typeface="Candara"/>
              <a:cs typeface="Candara"/>
              <a:sym typeface="Candara"/>
            </a:endParaRPr>
          </a:p>
        </p:txBody>
      </p:sp>
      <p:sp>
        <p:nvSpPr>
          <p:cNvPr id="2045" name="Google Shape;2045;g395b73281da_0_0"/>
          <p:cNvSpPr txBox="1"/>
          <p:nvPr/>
        </p:nvSpPr>
        <p:spPr>
          <a:xfrm>
            <a:off x="4171963" y="4692430"/>
            <a:ext cx="841500" cy="3840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a:solidFill>
                  <a:srgbClr val="3B4E1F"/>
                </a:solidFill>
                <a:latin typeface="Candara"/>
                <a:ea typeface="Candara"/>
                <a:cs typeface="Candara"/>
                <a:sym typeface="Candara"/>
              </a:rPr>
              <a:t>-</a:t>
            </a:r>
            <a:endParaRPr sz="1151">
              <a:latin typeface="Candara"/>
              <a:ea typeface="Candara"/>
              <a:cs typeface="Candara"/>
              <a:sym typeface="Candara"/>
            </a:endParaRPr>
          </a:p>
        </p:txBody>
      </p:sp>
      <p:sp>
        <p:nvSpPr>
          <p:cNvPr id="2046" name="Google Shape;2046;g395b73281da_0_0"/>
          <p:cNvSpPr txBox="1"/>
          <p:nvPr/>
        </p:nvSpPr>
        <p:spPr>
          <a:xfrm>
            <a:off x="5051145" y="4692430"/>
            <a:ext cx="841500" cy="384000"/>
          </a:xfrm>
          <a:prstGeom prst="rect">
            <a:avLst/>
          </a:prstGeom>
          <a:solidFill>
            <a:srgbClr val="D9D9D9"/>
          </a:solid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b="1">
                <a:solidFill>
                  <a:srgbClr val="3B4E1F"/>
                </a:solidFill>
                <a:latin typeface="Candara"/>
                <a:ea typeface="Candara"/>
                <a:cs typeface="Candara"/>
                <a:sym typeface="Candara"/>
              </a:rPr>
              <a:t>-</a:t>
            </a:r>
            <a:endParaRPr sz="1343" b="1">
              <a:solidFill>
                <a:srgbClr val="3B4E1F"/>
              </a:solidFill>
              <a:latin typeface="Candara"/>
              <a:ea typeface="Candara"/>
              <a:cs typeface="Candara"/>
              <a:sym typeface="Candara"/>
            </a:endParaRPr>
          </a:p>
        </p:txBody>
      </p:sp>
      <p:sp>
        <p:nvSpPr>
          <p:cNvPr id="2047" name="Google Shape;2047;g395b73281da_0_0"/>
          <p:cNvSpPr txBox="1"/>
          <p:nvPr/>
        </p:nvSpPr>
        <p:spPr>
          <a:xfrm>
            <a:off x="8756674" y="4714480"/>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8129</a:t>
            </a:r>
            <a:endParaRPr sz="1055">
              <a:latin typeface="Candara"/>
              <a:ea typeface="Candara"/>
              <a:cs typeface="Candara"/>
              <a:sym typeface="Candara"/>
            </a:endParaRPr>
          </a:p>
        </p:txBody>
      </p:sp>
      <p:sp>
        <p:nvSpPr>
          <p:cNvPr id="2048" name="Google Shape;2048;g395b73281da_0_0"/>
          <p:cNvSpPr txBox="1"/>
          <p:nvPr/>
        </p:nvSpPr>
        <p:spPr>
          <a:xfrm>
            <a:off x="9849389" y="4714480"/>
            <a:ext cx="841500" cy="3399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055">
                <a:solidFill>
                  <a:srgbClr val="3B4E1F"/>
                </a:solidFill>
                <a:latin typeface="Candara"/>
                <a:ea typeface="Candara"/>
                <a:cs typeface="Candara"/>
                <a:sym typeface="Candara"/>
              </a:rPr>
              <a:t>9948</a:t>
            </a:r>
            <a:endParaRPr sz="1055">
              <a:latin typeface="Candara"/>
              <a:ea typeface="Candara"/>
              <a:cs typeface="Candara"/>
              <a:sym typeface="Candara"/>
            </a:endParaRPr>
          </a:p>
        </p:txBody>
      </p:sp>
      <p:sp>
        <p:nvSpPr>
          <p:cNvPr id="2049" name="Google Shape;2049;g395b73281da_0_0"/>
          <p:cNvSpPr txBox="1"/>
          <p:nvPr/>
        </p:nvSpPr>
        <p:spPr>
          <a:xfrm>
            <a:off x="5987905" y="4692430"/>
            <a:ext cx="841500" cy="384000"/>
          </a:xfrm>
          <a:prstGeom prst="rect">
            <a:avLst/>
          </a:prstGeom>
          <a:no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a:solidFill>
                  <a:srgbClr val="3B4E1F"/>
                </a:solidFill>
                <a:latin typeface="Candara"/>
                <a:ea typeface="Candara"/>
                <a:cs typeface="Candara"/>
                <a:sym typeface="Candara"/>
              </a:rPr>
              <a:t>404</a:t>
            </a:r>
            <a:endParaRPr sz="1151">
              <a:latin typeface="Candara"/>
              <a:ea typeface="Candara"/>
              <a:cs typeface="Candara"/>
              <a:sym typeface="Candara"/>
            </a:endParaRPr>
          </a:p>
        </p:txBody>
      </p:sp>
      <p:sp>
        <p:nvSpPr>
          <p:cNvPr id="2050" name="Google Shape;2050;g395b73281da_0_0"/>
          <p:cNvSpPr txBox="1"/>
          <p:nvPr/>
        </p:nvSpPr>
        <p:spPr>
          <a:xfrm>
            <a:off x="6903553" y="4692430"/>
            <a:ext cx="841500" cy="384000"/>
          </a:xfrm>
          <a:prstGeom prst="rect">
            <a:avLst/>
          </a:prstGeom>
          <a:solidFill>
            <a:srgbClr val="F4CCCC"/>
          </a:solidFill>
          <a:ln>
            <a:noFill/>
          </a:ln>
        </p:spPr>
        <p:txBody>
          <a:bodyPr spcFirstLastPara="1" wrap="square" lIns="87750" tIns="87750" rIns="87750" bIns="87750" anchor="t" anchorCtr="0">
            <a:spAutoFit/>
          </a:bodyPr>
          <a:lstStyle/>
          <a:p>
            <a:pPr marL="0" lvl="0" indent="0" algn="ctr" rtl="0">
              <a:spcBef>
                <a:spcPts val="0"/>
              </a:spcBef>
              <a:spcAft>
                <a:spcPts val="0"/>
              </a:spcAft>
              <a:buNone/>
            </a:pPr>
            <a:r>
              <a:rPr lang="en-US" sz="1343" b="1">
                <a:solidFill>
                  <a:srgbClr val="3B4E1F"/>
                </a:solidFill>
                <a:latin typeface="Candara"/>
                <a:ea typeface="Candara"/>
                <a:cs typeface="Candara"/>
                <a:sym typeface="Candara"/>
              </a:rPr>
              <a:t>0</a:t>
            </a:r>
            <a:endParaRPr sz="1151" b="1">
              <a:latin typeface="Candara"/>
              <a:ea typeface="Candara"/>
              <a:cs typeface="Candara"/>
              <a:sym typeface="Candara"/>
            </a:endParaRPr>
          </a:p>
        </p:txBody>
      </p:sp>
      <p:sp>
        <p:nvSpPr>
          <p:cNvPr id="2051" name="Google Shape;2051;g395b73281da_0_0"/>
          <p:cNvSpPr txBox="1"/>
          <p:nvPr/>
        </p:nvSpPr>
        <p:spPr>
          <a:xfrm>
            <a:off x="11022501" y="4692430"/>
            <a:ext cx="841500" cy="384000"/>
          </a:xfrm>
          <a:prstGeom prst="rect">
            <a:avLst/>
          </a:prstGeom>
          <a:solidFill>
            <a:srgbClr val="F4CCCC"/>
          </a:solidFill>
          <a:ln>
            <a:noFill/>
          </a:ln>
        </p:spPr>
        <p:txBody>
          <a:bodyPr spcFirstLastPara="1" wrap="square" lIns="87750" tIns="87750" rIns="87750" bIns="87750" anchor="t" anchorCtr="0">
            <a:spAutoFit/>
          </a:bodyPr>
          <a:lstStyle/>
          <a:p>
            <a:pPr marL="0" marR="0" lvl="0" indent="0" algn="ctr" rtl="0">
              <a:lnSpc>
                <a:spcPct val="100000"/>
              </a:lnSpc>
              <a:spcBef>
                <a:spcPts val="0"/>
              </a:spcBef>
              <a:spcAft>
                <a:spcPts val="0"/>
              </a:spcAft>
              <a:buNone/>
            </a:pPr>
            <a:r>
              <a:rPr lang="en-US" sz="1343" b="1">
                <a:solidFill>
                  <a:srgbClr val="3B4E1F"/>
                </a:solidFill>
                <a:latin typeface="Candara"/>
                <a:ea typeface="Candara"/>
                <a:cs typeface="Candara"/>
                <a:sym typeface="Candara"/>
              </a:rPr>
              <a:t>0</a:t>
            </a:r>
            <a:endParaRPr sz="1151" b="1">
              <a:latin typeface="Candara"/>
              <a:ea typeface="Candara"/>
              <a:cs typeface="Candara"/>
              <a:sym typeface="Candara"/>
            </a:endParaRPr>
          </a:p>
        </p:txBody>
      </p:sp>
      <p:sp>
        <p:nvSpPr>
          <p:cNvPr id="2052" name="Google Shape;2052;g395b73281da_0_0"/>
          <p:cNvSpPr/>
          <p:nvPr/>
        </p:nvSpPr>
        <p:spPr>
          <a:xfrm rot="-5400000">
            <a:off x="36425" y="3205300"/>
            <a:ext cx="1398600" cy="4473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Control ambiental</a:t>
            </a:r>
            <a:endParaRPr sz="1200">
              <a:solidFill>
                <a:srgbClr val="3B4E1F"/>
              </a:solidFill>
              <a:latin typeface="Candara"/>
              <a:ea typeface="Candara"/>
              <a:cs typeface="Candara"/>
              <a:sym typeface="Candar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g3ca6554b689_1_115"/>
          <p:cNvSpPr txBox="1"/>
          <p:nvPr/>
        </p:nvSpPr>
        <p:spPr>
          <a:xfrm>
            <a:off x="638079" y="1207997"/>
            <a:ext cx="10993800" cy="605700"/>
          </a:xfrm>
          <a:prstGeom prst="rect">
            <a:avLst/>
          </a:prstGeom>
          <a:noFill/>
          <a:ln>
            <a:noFill/>
          </a:ln>
        </p:spPr>
        <p:txBody>
          <a:bodyPr spcFirstLastPara="1" wrap="square" lIns="0" tIns="0" rIns="0" bIns="0" anchor="ctr" anchorCtr="0">
            <a:normAutofit/>
          </a:bodyPr>
          <a:lstStyle/>
          <a:p>
            <a:pPr marL="0" marR="0" lvl="0" indent="0" algn="l" rtl="0">
              <a:lnSpc>
                <a:spcPct val="100000"/>
              </a:lnSpc>
              <a:spcBef>
                <a:spcPts val="0"/>
              </a:spcBef>
              <a:spcAft>
                <a:spcPts val="0"/>
              </a:spcAft>
              <a:buClr>
                <a:srgbClr val="000000"/>
              </a:buClr>
              <a:buSzPts val="1500"/>
              <a:buFont typeface="Arial"/>
              <a:buNone/>
            </a:pPr>
            <a:r>
              <a:rPr lang="en-US" sz="1800" b="1">
                <a:solidFill>
                  <a:schemeClr val="lt1"/>
                </a:solidFill>
                <a:highlight>
                  <a:srgbClr val="274E13"/>
                </a:highlight>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Meta a 2027:</a:t>
            </a:r>
            <a:r>
              <a:rPr lang="en-US" sz="1800" b="1">
                <a:solidFill>
                  <a:srgbClr val="009200"/>
                </a:solidFill>
                <a:latin typeface="Candara"/>
                <a:ea typeface="Candara"/>
                <a:cs typeface="Candara"/>
                <a:sym typeface="Candara"/>
              </a:rPr>
              <a:t>  Implementar 100% de la ZUMA Bosa-Apogeo</a:t>
            </a:r>
            <a:endParaRPr sz="1800" b="1" i="0" u="none" strike="noStrike" cap="none">
              <a:solidFill>
                <a:srgbClr val="009200"/>
              </a:solidFill>
              <a:latin typeface="Candara"/>
              <a:ea typeface="Candara"/>
              <a:cs typeface="Candara"/>
              <a:sym typeface="Candara"/>
            </a:endParaRPr>
          </a:p>
        </p:txBody>
      </p:sp>
      <p:sp>
        <p:nvSpPr>
          <p:cNvPr id="2058" name="Google Shape;2058;g3ca6554b689_1_115"/>
          <p:cNvSpPr txBox="1"/>
          <p:nvPr/>
        </p:nvSpPr>
        <p:spPr>
          <a:xfrm>
            <a:off x="-108075" y="2873475"/>
            <a:ext cx="4191300" cy="554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None/>
            </a:pPr>
            <a:r>
              <a:rPr lang="en-US" sz="1900" b="1">
                <a:solidFill>
                  <a:srgbClr val="3B4E1F"/>
                </a:solidFill>
                <a:latin typeface="Candara"/>
                <a:ea typeface="Candara"/>
                <a:cs typeface="Candara"/>
                <a:sym typeface="Candara"/>
              </a:rPr>
              <a:t>Indicadores</a:t>
            </a:r>
            <a:endParaRPr sz="1900" b="1">
              <a:solidFill>
                <a:srgbClr val="3B4E1F"/>
              </a:solidFill>
              <a:latin typeface="Candara"/>
              <a:ea typeface="Candara"/>
              <a:cs typeface="Candara"/>
              <a:sym typeface="Candara"/>
            </a:endParaRPr>
          </a:p>
        </p:txBody>
      </p:sp>
      <p:sp>
        <p:nvSpPr>
          <p:cNvPr id="2059" name="Google Shape;2059;g3ca6554b689_1_115"/>
          <p:cNvSpPr txBox="1"/>
          <p:nvPr/>
        </p:nvSpPr>
        <p:spPr>
          <a:xfrm>
            <a:off x="4482257" y="2873477"/>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2024</a:t>
            </a:r>
            <a:endParaRPr b="1">
              <a:latin typeface="Candara"/>
              <a:ea typeface="Candara"/>
              <a:cs typeface="Candara"/>
              <a:sym typeface="Candara"/>
            </a:endParaRPr>
          </a:p>
        </p:txBody>
      </p:sp>
      <p:sp>
        <p:nvSpPr>
          <p:cNvPr id="2060" name="Google Shape;2060;g3ca6554b689_1_115"/>
          <p:cNvSpPr txBox="1"/>
          <p:nvPr/>
        </p:nvSpPr>
        <p:spPr>
          <a:xfrm>
            <a:off x="6374407" y="2873477"/>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2025</a:t>
            </a:r>
            <a:endParaRPr b="1">
              <a:latin typeface="Candara"/>
              <a:ea typeface="Candara"/>
              <a:cs typeface="Candara"/>
              <a:sym typeface="Candara"/>
            </a:endParaRPr>
          </a:p>
        </p:txBody>
      </p:sp>
      <p:sp>
        <p:nvSpPr>
          <p:cNvPr id="2061" name="Google Shape;2061;g3ca6554b689_1_115"/>
          <p:cNvSpPr txBox="1"/>
          <p:nvPr/>
        </p:nvSpPr>
        <p:spPr>
          <a:xfrm>
            <a:off x="8290339" y="2873477"/>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2026</a:t>
            </a:r>
            <a:endParaRPr b="1">
              <a:latin typeface="Candara"/>
              <a:ea typeface="Candara"/>
              <a:cs typeface="Candara"/>
              <a:sym typeface="Candara"/>
            </a:endParaRPr>
          </a:p>
        </p:txBody>
      </p:sp>
      <p:sp>
        <p:nvSpPr>
          <p:cNvPr id="2062" name="Google Shape;2062;g3ca6554b689_1_115"/>
          <p:cNvSpPr txBox="1"/>
          <p:nvPr/>
        </p:nvSpPr>
        <p:spPr>
          <a:xfrm>
            <a:off x="9268089" y="2873477"/>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2027</a:t>
            </a:r>
            <a:endParaRPr b="1">
              <a:latin typeface="Candara"/>
              <a:ea typeface="Candara"/>
              <a:cs typeface="Candara"/>
              <a:sym typeface="Candara"/>
            </a:endParaRPr>
          </a:p>
        </p:txBody>
      </p:sp>
      <p:sp>
        <p:nvSpPr>
          <p:cNvPr id="2063" name="Google Shape;2063;g3ca6554b689_1_115"/>
          <p:cNvSpPr txBox="1"/>
          <p:nvPr/>
        </p:nvSpPr>
        <p:spPr>
          <a:xfrm>
            <a:off x="10207252" y="2873475"/>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Total</a:t>
            </a:r>
            <a:endParaRPr b="1">
              <a:latin typeface="Candara"/>
              <a:ea typeface="Candara"/>
              <a:cs typeface="Candara"/>
              <a:sym typeface="Candara"/>
            </a:endParaRPr>
          </a:p>
        </p:txBody>
      </p:sp>
      <p:sp>
        <p:nvSpPr>
          <p:cNvPr id="2064" name="Google Shape;2064;g3ca6554b689_1_115"/>
          <p:cNvSpPr txBox="1"/>
          <p:nvPr/>
        </p:nvSpPr>
        <p:spPr>
          <a:xfrm>
            <a:off x="5438382" y="2873477"/>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065" name="Google Shape;2065;g3ca6554b689_1_115"/>
          <p:cNvSpPr txBox="1"/>
          <p:nvPr/>
        </p:nvSpPr>
        <p:spPr>
          <a:xfrm>
            <a:off x="7343382" y="2873477"/>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066" name="Google Shape;2066;g3ca6554b689_1_115"/>
          <p:cNvSpPr txBox="1"/>
          <p:nvPr/>
        </p:nvSpPr>
        <p:spPr>
          <a:xfrm>
            <a:off x="11138272" y="2873475"/>
            <a:ext cx="876600" cy="431100"/>
          </a:xfrm>
          <a:prstGeom prst="rect">
            <a:avLst/>
          </a:prstGeom>
          <a:solidFill>
            <a:srgbClr val="B6D7A8"/>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900" b="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Avance</a:t>
            </a:r>
            <a:r>
              <a:rPr lang="en-US" sz="900" b="1">
                <a:solidFill>
                  <a:srgbClr val="3B4E1F"/>
                </a:solidFill>
                <a:latin typeface="Candara"/>
                <a:ea typeface="Candara"/>
                <a:cs typeface="Candara"/>
                <a:sym typeface="Candara"/>
              </a:rPr>
              <a:t> acumulado</a:t>
            </a:r>
            <a:endParaRPr sz="700" b="1">
              <a:latin typeface="Candara"/>
              <a:ea typeface="Candara"/>
              <a:cs typeface="Candara"/>
              <a:sym typeface="Candara"/>
            </a:endParaRPr>
          </a:p>
        </p:txBody>
      </p:sp>
      <p:sp>
        <p:nvSpPr>
          <p:cNvPr id="2067" name="Google Shape;2067;g3ca6554b689_1_115"/>
          <p:cNvSpPr txBox="1"/>
          <p:nvPr/>
        </p:nvSpPr>
        <p:spPr>
          <a:xfrm>
            <a:off x="787337" y="2186363"/>
            <a:ext cx="11415300" cy="431100"/>
          </a:xfrm>
          <a:prstGeom prst="rect">
            <a:avLst/>
          </a:prstGeom>
          <a:solidFill>
            <a:srgbClr val="D4E8C6">
              <a:alpha val="32280"/>
            </a:srgbClr>
          </a:solidFill>
          <a:ln w="28575" cap="flat" cmpd="sng">
            <a:solidFill>
              <a:srgbClr val="FEFDFB"/>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b="1">
                <a:solidFill>
                  <a:srgbClr val="3B4E1F"/>
                </a:solidFill>
                <a:latin typeface="Candara"/>
                <a:ea typeface="Candara"/>
                <a:cs typeface="Candara"/>
                <a:sym typeface="Candara"/>
              </a:rPr>
              <a:t>Renaturalización - Punto A. Av. Villavicencio entre cl 56d sur y cl 53c sur</a:t>
            </a:r>
            <a:endParaRPr sz="1600" b="1">
              <a:solidFill>
                <a:srgbClr val="3B4E1F"/>
              </a:solidFill>
              <a:latin typeface="Candara"/>
              <a:ea typeface="Candara"/>
              <a:cs typeface="Candara"/>
              <a:sym typeface="Candara"/>
            </a:endParaRPr>
          </a:p>
        </p:txBody>
      </p:sp>
      <p:sp>
        <p:nvSpPr>
          <p:cNvPr id="2068" name="Google Shape;2068;g3ca6554b689_1_115"/>
          <p:cNvSpPr txBox="1"/>
          <p:nvPr/>
        </p:nvSpPr>
        <p:spPr>
          <a:xfrm>
            <a:off x="106159" y="4475786"/>
            <a:ext cx="40296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sz="1200">
                <a:solidFill>
                  <a:srgbClr val="3B4E1F"/>
                </a:solidFill>
                <a:latin typeface="Candara"/>
                <a:ea typeface="Candara"/>
                <a:cs typeface="Candara"/>
                <a:sym typeface="Candara"/>
              </a:rPr>
              <a:t>Porcentaje de avance en la intervención del punto A</a:t>
            </a:r>
            <a:endParaRPr sz="1200">
              <a:latin typeface="Candara"/>
              <a:ea typeface="Candara"/>
              <a:cs typeface="Candara"/>
              <a:sym typeface="Candara"/>
            </a:endParaRPr>
          </a:p>
        </p:txBody>
      </p:sp>
      <p:sp>
        <p:nvSpPr>
          <p:cNvPr id="2069" name="Google Shape;2069;g3ca6554b689_1_115"/>
          <p:cNvSpPr txBox="1"/>
          <p:nvPr/>
        </p:nvSpPr>
        <p:spPr>
          <a:xfrm>
            <a:off x="4522372" y="4467978"/>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070" name="Google Shape;2070;g3ca6554b689_1_115"/>
          <p:cNvSpPr txBox="1"/>
          <p:nvPr/>
        </p:nvSpPr>
        <p:spPr>
          <a:xfrm>
            <a:off x="6414522" y="4467978"/>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071" name="Google Shape;2071;g3ca6554b689_1_115"/>
          <p:cNvSpPr txBox="1"/>
          <p:nvPr/>
        </p:nvSpPr>
        <p:spPr>
          <a:xfrm>
            <a:off x="8330454" y="4467978"/>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87,5%</a:t>
            </a:r>
            <a:endParaRPr>
              <a:latin typeface="Candara"/>
              <a:ea typeface="Candara"/>
              <a:cs typeface="Candara"/>
              <a:sym typeface="Candara"/>
            </a:endParaRPr>
          </a:p>
        </p:txBody>
      </p:sp>
      <p:sp>
        <p:nvSpPr>
          <p:cNvPr id="2072" name="Google Shape;2072;g3ca6554b689_1_115"/>
          <p:cNvSpPr txBox="1"/>
          <p:nvPr/>
        </p:nvSpPr>
        <p:spPr>
          <a:xfrm>
            <a:off x="9308204" y="4467978"/>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073" name="Google Shape;2073;g3ca6554b689_1_115"/>
          <p:cNvSpPr txBox="1"/>
          <p:nvPr/>
        </p:nvSpPr>
        <p:spPr>
          <a:xfrm>
            <a:off x="10247366" y="4467978"/>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074" name="Google Shape;2074;g3ca6554b689_1_115"/>
          <p:cNvSpPr txBox="1"/>
          <p:nvPr/>
        </p:nvSpPr>
        <p:spPr>
          <a:xfrm>
            <a:off x="5478497" y="4467978"/>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075" name="Google Shape;2075;g3ca6554b689_1_115"/>
          <p:cNvSpPr txBox="1"/>
          <p:nvPr/>
        </p:nvSpPr>
        <p:spPr>
          <a:xfrm>
            <a:off x="7383497" y="4467978"/>
            <a:ext cx="876600" cy="431100"/>
          </a:xfrm>
          <a:prstGeom prst="rect">
            <a:avLst/>
          </a:prstGeom>
          <a:solidFill>
            <a:srgbClr val="CC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076" name="Google Shape;2076;g3ca6554b689_1_115"/>
          <p:cNvSpPr txBox="1"/>
          <p:nvPr/>
        </p:nvSpPr>
        <p:spPr>
          <a:xfrm>
            <a:off x="11143930" y="4467978"/>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077" name="Google Shape;2077;g3ca6554b689_1_115"/>
          <p:cNvSpPr txBox="1"/>
          <p:nvPr/>
        </p:nvSpPr>
        <p:spPr>
          <a:xfrm>
            <a:off x="162099" y="3534834"/>
            <a:ext cx="39738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m</a:t>
            </a:r>
            <a:r>
              <a:rPr lang="en-US" sz="1200" baseline="30000">
                <a:solidFill>
                  <a:srgbClr val="3B4E1F"/>
                </a:solidFill>
                <a:latin typeface="Candara"/>
                <a:ea typeface="Candara"/>
                <a:cs typeface="Candara"/>
                <a:sym typeface="Candara"/>
              </a:rPr>
              <a:t>2</a:t>
            </a:r>
            <a:r>
              <a:rPr lang="en-US" sz="1200">
                <a:solidFill>
                  <a:srgbClr val="3B4E1F"/>
                </a:solidFill>
                <a:latin typeface="Candara"/>
                <a:ea typeface="Candara"/>
                <a:cs typeface="Candara"/>
                <a:sym typeface="Candara"/>
              </a:rPr>
              <a:t> de áreas renaturalizadas en el punto A</a:t>
            </a:r>
            <a:endParaRPr sz="1200">
              <a:latin typeface="Candara"/>
              <a:ea typeface="Candara"/>
              <a:cs typeface="Candara"/>
              <a:sym typeface="Candara"/>
            </a:endParaRPr>
          </a:p>
        </p:txBody>
      </p:sp>
      <p:sp>
        <p:nvSpPr>
          <p:cNvPr id="2078" name="Google Shape;2078;g3ca6554b689_1_115"/>
          <p:cNvSpPr txBox="1"/>
          <p:nvPr/>
        </p:nvSpPr>
        <p:spPr>
          <a:xfrm>
            <a:off x="6426489" y="3519383"/>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079" name="Google Shape;2079;g3ca6554b689_1_115"/>
          <p:cNvSpPr txBox="1"/>
          <p:nvPr/>
        </p:nvSpPr>
        <p:spPr>
          <a:xfrm>
            <a:off x="8320421" y="3442433"/>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300">
                <a:solidFill>
                  <a:srgbClr val="3B4E1F"/>
                </a:solidFill>
                <a:latin typeface="Candara"/>
                <a:ea typeface="Candara"/>
                <a:cs typeface="Candara"/>
                <a:sym typeface="Candara"/>
              </a:rPr>
              <a:t>2000</a:t>
            </a:r>
            <a:endParaRPr sz="1300">
              <a:latin typeface="Candara"/>
              <a:ea typeface="Candara"/>
              <a:cs typeface="Candara"/>
              <a:sym typeface="Candara"/>
            </a:endParaRPr>
          </a:p>
        </p:txBody>
      </p:sp>
      <p:sp>
        <p:nvSpPr>
          <p:cNvPr id="2080" name="Google Shape;2080;g3ca6554b689_1_115"/>
          <p:cNvSpPr txBox="1"/>
          <p:nvPr/>
        </p:nvSpPr>
        <p:spPr>
          <a:xfrm>
            <a:off x="7373464" y="3519383"/>
            <a:ext cx="876600" cy="431100"/>
          </a:xfrm>
          <a:prstGeom prst="rect">
            <a:avLst/>
          </a:prstGeom>
          <a:solidFill>
            <a:srgbClr val="CC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081" name="Google Shape;2081;g3ca6554b689_1_115"/>
          <p:cNvSpPr txBox="1"/>
          <p:nvPr/>
        </p:nvSpPr>
        <p:spPr>
          <a:xfrm>
            <a:off x="11143930" y="3519383"/>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082" name="Google Shape;2082;g3ca6554b689_1_115"/>
          <p:cNvSpPr txBox="1"/>
          <p:nvPr/>
        </p:nvSpPr>
        <p:spPr>
          <a:xfrm>
            <a:off x="4536277" y="3519383"/>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083" name="Google Shape;2083;g3ca6554b689_1_115"/>
          <p:cNvSpPr txBox="1"/>
          <p:nvPr/>
        </p:nvSpPr>
        <p:spPr>
          <a:xfrm>
            <a:off x="5492402" y="3519383"/>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084" name="Google Shape;2084;g3ca6554b689_1_115"/>
          <p:cNvSpPr txBox="1"/>
          <p:nvPr/>
        </p:nvSpPr>
        <p:spPr>
          <a:xfrm>
            <a:off x="162099" y="3997541"/>
            <a:ext cx="39738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sz="1200">
                <a:solidFill>
                  <a:srgbClr val="3B4E1F"/>
                </a:solidFill>
                <a:latin typeface="Candara"/>
                <a:ea typeface="Candara"/>
                <a:cs typeface="Candara"/>
                <a:sym typeface="Candara"/>
              </a:rPr>
              <a:t>Porcentaje de avance en el diseño del punto A</a:t>
            </a:r>
            <a:endParaRPr sz="1200">
              <a:latin typeface="Candara"/>
              <a:ea typeface="Candara"/>
              <a:cs typeface="Candara"/>
              <a:sym typeface="Candara"/>
            </a:endParaRPr>
          </a:p>
        </p:txBody>
      </p:sp>
      <p:sp>
        <p:nvSpPr>
          <p:cNvPr id="2085" name="Google Shape;2085;g3ca6554b689_1_115"/>
          <p:cNvSpPr txBox="1"/>
          <p:nvPr/>
        </p:nvSpPr>
        <p:spPr>
          <a:xfrm>
            <a:off x="4522372" y="398974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086" name="Google Shape;2086;g3ca6554b689_1_115"/>
          <p:cNvSpPr txBox="1"/>
          <p:nvPr/>
        </p:nvSpPr>
        <p:spPr>
          <a:xfrm>
            <a:off x="6414522" y="398974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62%</a:t>
            </a:r>
            <a:endParaRPr>
              <a:latin typeface="Candara"/>
              <a:ea typeface="Candara"/>
              <a:cs typeface="Candara"/>
              <a:sym typeface="Candara"/>
            </a:endParaRPr>
          </a:p>
        </p:txBody>
      </p:sp>
      <p:sp>
        <p:nvSpPr>
          <p:cNvPr id="2087" name="Google Shape;2087;g3ca6554b689_1_115"/>
          <p:cNvSpPr txBox="1"/>
          <p:nvPr/>
        </p:nvSpPr>
        <p:spPr>
          <a:xfrm>
            <a:off x="8330454" y="398974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100%</a:t>
            </a:r>
            <a:endParaRPr>
              <a:latin typeface="Candara"/>
              <a:ea typeface="Candara"/>
              <a:cs typeface="Candara"/>
              <a:sym typeface="Candara"/>
            </a:endParaRPr>
          </a:p>
        </p:txBody>
      </p:sp>
      <p:sp>
        <p:nvSpPr>
          <p:cNvPr id="2088" name="Google Shape;2088;g3ca6554b689_1_115"/>
          <p:cNvSpPr txBox="1"/>
          <p:nvPr/>
        </p:nvSpPr>
        <p:spPr>
          <a:xfrm>
            <a:off x="9308204" y="398974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2089" name="Google Shape;2089;g3ca6554b689_1_115"/>
          <p:cNvSpPr txBox="1"/>
          <p:nvPr/>
        </p:nvSpPr>
        <p:spPr>
          <a:xfrm>
            <a:off x="10247366" y="398974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090" name="Google Shape;2090;g3ca6554b689_1_115"/>
          <p:cNvSpPr txBox="1"/>
          <p:nvPr/>
        </p:nvSpPr>
        <p:spPr>
          <a:xfrm>
            <a:off x="5478497" y="3989741"/>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091" name="Google Shape;2091;g3ca6554b689_1_115"/>
          <p:cNvSpPr txBox="1"/>
          <p:nvPr/>
        </p:nvSpPr>
        <p:spPr>
          <a:xfrm>
            <a:off x="7383497" y="3989741"/>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092" name="Google Shape;2092;g3ca6554b689_1_115"/>
          <p:cNvSpPr txBox="1"/>
          <p:nvPr/>
        </p:nvSpPr>
        <p:spPr>
          <a:xfrm>
            <a:off x="11143930" y="3989741"/>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093" name="Google Shape;2093;g3ca6554b689_1_115"/>
          <p:cNvSpPr txBox="1"/>
          <p:nvPr/>
        </p:nvSpPr>
        <p:spPr>
          <a:xfrm>
            <a:off x="9311021" y="3442433"/>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094" name="Google Shape;2094;g3ca6554b689_1_115"/>
          <p:cNvSpPr txBox="1"/>
          <p:nvPr/>
        </p:nvSpPr>
        <p:spPr>
          <a:xfrm>
            <a:off x="10225421" y="3442433"/>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095" name="Google Shape;2095;g3ca6554b689_1_115"/>
          <p:cNvSpPr txBox="1"/>
          <p:nvPr/>
        </p:nvSpPr>
        <p:spPr>
          <a:xfrm>
            <a:off x="557217" y="71770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096" name="Google Shape;2096;g3ca6554b689_1_115"/>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097" name="Google Shape;2097;g3ca6554b689_1_115"/>
          <p:cNvGrpSpPr/>
          <p:nvPr/>
        </p:nvGrpSpPr>
        <p:grpSpPr>
          <a:xfrm>
            <a:off x="9553761" y="109529"/>
            <a:ext cx="613751" cy="632937"/>
            <a:chOff x="299572" y="5462223"/>
            <a:chExt cx="1081500" cy="1115700"/>
          </a:xfrm>
        </p:grpSpPr>
        <p:sp>
          <p:nvSpPr>
            <p:cNvPr id="2098" name="Google Shape;2098;g3ca6554b689_1_115"/>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099" name="Google Shape;2099;g3ca6554b689_1_115"/>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2100" name="Google Shape;2100;g3ca6554b689_1_115"/>
          <p:cNvSpPr txBox="1"/>
          <p:nvPr/>
        </p:nvSpPr>
        <p:spPr>
          <a:xfrm>
            <a:off x="6336650" y="-64633"/>
            <a:ext cx="2102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Shape 2104"/>
        <p:cNvGrpSpPr/>
        <p:nvPr/>
      </p:nvGrpSpPr>
      <p:grpSpPr>
        <a:xfrm>
          <a:off x="0" y="0"/>
          <a:ext cx="0" cy="0"/>
          <a:chOff x="0" y="0"/>
          <a:chExt cx="0" cy="0"/>
        </a:xfrm>
      </p:grpSpPr>
      <p:sp>
        <p:nvSpPr>
          <p:cNvPr id="2105" name="Google Shape;2105;g3ca6554b689_1_176"/>
          <p:cNvSpPr txBox="1"/>
          <p:nvPr/>
        </p:nvSpPr>
        <p:spPr>
          <a:xfrm>
            <a:off x="4410884" y="1383282"/>
            <a:ext cx="5481000" cy="416100"/>
          </a:xfrm>
          <a:prstGeom prst="rect">
            <a:avLst/>
          </a:prstGeom>
          <a:solidFill>
            <a:srgbClr val="D9EAD3"/>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Metas anuales</a:t>
            </a:r>
            <a:endParaRPr sz="1544" b="1">
              <a:solidFill>
                <a:srgbClr val="3B4E1F"/>
              </a:solidFill>
              <a:latin typeface="Candara"/>
              <a:ea typeface="Candara"/>
              <a:cs typeface="Candara"/>
              <a:sym typeface="Candara"/>
            </a:endParaRPr>
          </a:p>
        </p:txBody>
      </p:sp>
      <p:sp>
        <p:nvSpPr>
          <p:cNvPr id="2106" name="Google Shape;2106;g3ca6554b689_1_176"/>
          <p:cNvSpPr txBox="1"/>
          <p:nvPr/>
        </p:nvSpPr>
        <p:spPr>
          <a:xfrm>
            <a:off x="4406257" y="1880279"/>
            <a:ext cx="846300" cy="416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2024</a:t>
            </a:r>
            <a:endParaRPr sz="1351" b="1">
              <a:latin typeface="Candara"/>
              <a:ea typeface="Candara"/>
              <a:cs typeface="Candara"/>
              <a:sym typeface="Candara"/>
            </a:endParaRPr>
          </a:p>
        </p:txBody>
      </p:sp>
      <p:sp>
        <p:nvSpPr>
          <p:cNvPr id="2107" name="Google Shape;2107;g3ca6554b689_1_176"/>
          <p:cNvSpPr txBox="1"/>
          <p:nvPr/>
        </p:nvSpPr>
        <p:spPr>
          <a:xfrm>
            <a:off x="6233103" y="1880279"/>
            <a:ext cx="846300" cy="416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2025</a:t>
            </a:r>
            <a:endParaRPr sz="1351" b="1">
              <a:latin typeface="Candara"/>
              <a:ea typeface="Candara"/>
              <a:cs typeface="Candara"/>
              <a:sym typeface="Candara"/>
            </a:endParaRPr>
          </a:p>
        </p:txBody>
      </p:sp>
      <p:sp>
        <p:nvSpPr>
          <p:cNvPr id="2108" name="Google Shape;2108;g3ca6554b689_1_176"/>
          <p:cNvSpPr txBox="1"/>
          <p:nvPr/>
        </p:nvSpPr>
        <p:spPr>
          <a:xfrm>
            <a:off x="8082911" y="1880279"/>
            <a:ext cx="846300" cy="416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2026</a:t>
            </a:r>
            <a:endParaRPr sz="1351" b="1">
              <a:latin typeface="Candara"/>
              <a:ea typeface="Candara"/>
              <a:cs typeface="Candara"/>
              <a:sym typeface="Candara"/>
            </a:endParaRPr>
          </a:p>
        </p:txBody>
      </p:sp>
      <p:sp>
        <p:nvSpPr>
          <p:cNvPr id="2109" name="Google Shape;2109;g3ca6554b689_1_176"/>
          <p:cNvSpPr txBox="1"/>
          <p:nvPr/>
        </p:nvSpPr>
        <p:spPr>
          <a:xfrm>
            <a:off x="9026916" y="1880279"/>
            <a:ext cx="846300" cy="416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2027</a:t>
            </a:r>
            <a:endParaRPr sz="1351" b="1">
              <a:latin typeface="Candara"/>
              <a:ea typeface="Candara"/>
              <a:cs typeface="Candara"/>
              <a:sym typeface="Candara"/>
            </a:endParaRPr>
          </a:p>
        </p:txBody>
      </p:sp>
      <p:sp>
        <p:nvSpPr>
          <p:cNvPr id="2110" name="Google Shape;2110;g3ca6554b689_1_176"/>
          <p:cNvSpPr txBox="1"/>
          <p:nvPr/>
        </p:nvSpPr>
        <p:spPr>
          <a:xfrm>
            <a:off x="9933665" y="1880276"/>
            <a:ext cx="846300" cy="416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Total</a:t>
            </a:r>
            <a:endParaRPr sz="1351" b="1">
              <a:latin typeface="Candara"/>
              <a:ea typeface="Candara"/>
              <a:cs typeface="Candara"/>
              <a:sym typeface="Candara"/>
            </a:endParaRPr>
          </a:p>
        </p:txBody>
      </p:sp>
      <p:sp>
        <p:nvSpPr>
          <p:cNvPr id="2111" name="Google Shape;2111;g3ca6554b689_1_176"/>
          <p:cNvSpPr txBox="1"/>
          <p:nvPr/>
        </p:nvSpPr>
        <p:spPr>
          <a:xfrm>
            <a:off x="5329383" y="1880279"/>
            <a:ext cx="846300" cy="401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448" b="1">
                <a:solidFill>
                  <a:srgbClr val="3B4E1F"/>
                </a:solidFill>
                <a:latin typeface="Candara"/>
                <a:ea typeface="Candara"/>
                <a:cs typeface="Candara"/>
                <a:sym typeface="Candara"/>
              </a:rPr>
              <a:t>Avance</a:t>
            </a:r>
            <a:endParaRPr sz="1255" b="1">
              <a:latin typeface="Candara"/>
              <a:ea typeface="Candara"/>
              <a:cs typeface="Candara"/>
              <a:sym typeface="Candara"/>
            </a:endParaRPr>
          </a:p>
        </p:txBody>
      </p:sp>
      <p:sp>
        <p:nvSpPr>
          <p:cNvPr id="2112" name="Google Shape;2112;g3ca6554b689_1_176"/>
          <p:cNvSpPr txBox="1"/>
          <p:nvPr/>
        </p:nvSpPr>
        <p:spPr>
          <a:xfrm>
            <a:off x="7168636" y="1880279"/>
            <a:ext cx="846300" cy="401100"/>
          </a:xfrm>
          <a:prstGeom prst="rect">
            <a:avLst/>
          </a:prstGeom>
          <a:solidFill>
            <a:srgbClr val="B6D7A8"/>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448" b="1">
                <a:solidFill>
                  <a:srgbClr val="3B4E1F"/>
                </a:solidFill>
                <a:latin typeface="Candara"/>
                <a:ea typeface="Candara"/>
                <a:cs typeface="Candara"/>
                <a:sym typeface="Candara"/>
              </a:rPr>
              <a:t>Avance</a:t>
            </a:r>
            <a:endParaRPr sz="1255" b="1">
              <a:latin typeface="Candara"/>
              <a:ea typeface="Candara"/>
              <a:cs typeface="Candara"/>
              <a:sym typeface="Candara"/>
            </a:endParaRPr>
          </a:p>
        </p:txBody>
      </p:sp>
      <p:sp>
        <p:nvSpPr>
          <p:cNvPr id="2113" name="Google Shape;2113;g3ca6554b689_1_176"/>
          <p:cNvSpPr txBox="1"/>
          <p:nvPr/>
        </p:nvSpPr>
        <p:spPr>
          <a:xfrm>
            <a:off x="10834687" y="1880276"/>
            <a:ext cx="846300" cy="416100"/>
          </a:xfrm>
          <a:prstGeom prst="rect">
            <a:avLst/>
          </a:prstGeom>
          <a:solidFill>
            <a:srgbClr val="B6D7A8"/>
          </a:solidFill>
          <a:ln>
            <a:noFill/>
          </a:ln>
        </p:spPr>
        <p:txBody>
          <a:bodyPr spcFirstLastPara="1" wrap="square" lIns="88275" tIns="88275" rIns="88275" bIns="88275" anchor="t" anchorCtr="0">
            <a:noAutofit/>
          </a:bodyPr>
          <a:lstStyle/>
          <a:p>
            <a:pPr marL="0" lvl="0" indent="0" algn="ctr" rtl="0">
              <a:spcBef>
                <a:spcPts val="0"/>
              </a:spcBef>
              <a:spcAft>
                <a:spcPts val="0"/>
              </a:spcAft>
              <a:buNone/>
            </a:pPr>
            <a:r>
              <a:rPr lang="en-US" sz="868" b="1">
                <a:solidFill>
                  <a:srgbClr val="3B4E1F"/>
                </a:solidFill>
                <a:latin typeface="Candara"/>
                <a:ea typeface="Candara"/>
                <a:cs typeface="Candara"/>
                <a:sym typeface="Candara"/>
              </a:rPr>
              <a:t>Avance acumulado</a:t>
            </a:r>
            <a:endParaRPr sz="675" b="1">
              <a:latin typeface="Candara"/>
              <a:ea typeface="Candara"/>
              <a:cs typeface="Candara"/>
              <a:sym typeface="Candara"/>
            </a:endParaRPr>
          </a:p>
        </p:txBody>
      </p:sp>
      <p:sp>
        <p:nvSpPr>
          <p:cNvPr id="2114" name="Google Shape;2114;g3ca6554b689_1_176"/>
          <p:cNvSpPr txBox="1"/>
          <p:nvPr/>
        </p:nvSpPr>
        <p:spPr>
          <a:xfrm>
            <a:off x="591851" y="4402912"/>
            <a:ext cx="11021400" cy="416100"/>
          </a:xfrm>
          <a:prstGeom prst="rect">
            <a:avLst/>
          </a:prstGeom>
          <a:solidFill>
            <a:srgbClr val="D4E8C6">
              <a:alpha val="32280"/>
            </a:srgbClr>
          </a:solidFill>
          <a:ln w="27600" cap="flat" cmpd="sng">
            <a:solidFill>
              <a:srgbClr val="FEFDFB"/>
            </a:solidFill>
            <a:prstDash val="solid"/>
            <a:round/>
            <a:headEnd type="none" w="sm" len="sm"/>
            <a:tailEnd type="none" w="sm" len="sm"/>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b="1">
                <a:solidFill>
                  <a:srgbClr val="3B4E1F"/>
                </a:solidFill>
                <a:latin typeface="Candara"/>
                <a:ea typeface="Candara"/>
                <a:cs typeface="Candara"/>
                <a:sym typeface="Candara"/>
              </a:rPr>
              <a:t>Renaturalización - Punto C. Parqueadero Sector Nuevo Chile -Puente Kennedy –Bosa / La Polvera</a:t>
            </a:r>
            <a:endParaRPr sz="1544" b="1">
              <a:solidFill>
                <a:srgbClr val="3B4E1F"/>
              </a:solidFill>
              <a:latin typeface="Candara"/>
              <a:ea typeface="Candara"/>
              <a:cs typeface="Candara"/>
              <a:sym typeface="Candara"/>
            </a:endParaRPr>
          </a:p>
        </p:txBody>
      </p:sp>
      <p:sp>
        <p:nvSpPr>
          <p:cNvPr id="2115" name="Google Shape;2115;g3ca6554b689_1_176"/>
          <p:cNvSpPr txBox="1"/>
          <p:nvPr/>
        </p:nvSpPr>
        <p:spPr>
          <a:xfrm>
            <a:off x="232143" y="4913926"/>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None/>
            </a:pPr>
            <a:r>
              <a:rPr lang="en-US" sz="1158">
                <a:solidFill>
                  <a:srgbClr val="3B4E1F"/>
                </a:solidFill>
                <a:latin typeface="Candara"/>
                <a:ea typeface="Candara"/>
                <a:cs typeface="Candara"/>
                <a:sym typeface="Candara"/>
              </a:rPr>
              <a:t>Número de m</a:t>
            </a:r>
            <a:r>
              <a:rPr lang="en-US" sz="1158" baseline="30000">
                <a:solidFill>
                  <a:srgbClr val="3B4E1F"/>
                </a:solidFill>
                <a:latin typeface="Candara"/>
                <a:ea typeface="Candara"/>
                <a:cs typeface="Candara"/>
                <a:sym typeface="Candara"/>
              </a:rPr>
              <a:t>2</a:t>
            </a:r>
            <a:r>
              <a:rPr lang="en-US" sz="1158">
                <a:solidFill>
                  <a:srgbClr val="3B4E1F"/>
                </a:solidFill>
                <a:latin typeface="Candara"/>
                <a:ea typeface="Candara"/>
                <a:cs typeface="Candara"/>
                <a:sym typeface="Candara"/>
              </a:rPr>
              <a:t> de áreas renaturalizadas en el punto C</a:t>
            </a:r>
            <a:endParaRPr sz="1158">
              <a:latin typeface="Candara"/>
              <a:ea typeface="Candara"/>
              <a:cs typeface="Candara"/>
              <a:sym typeface="Candara"/>
            </a:endParaRPr>
          </a:p>
        </p:txBody>
      </p:sp>
      <p:sp>
        <p:nvSpPr>
          <p:cNvPr id="2116" name="Google Shape;2116;g3ca6554b689_1_176"/>
          <p:cNvSpPr txBox="1"/>
          <p:nvPr/>
        </p:nvSpPr>
        <p:spPr>
          <a:xfrm>
            <a:off x="6277924" y="534995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47%</a:t>
            </a:r>
            <a:endParaRPr sz="1351">
              <a:latin typeface="Candara"/>
              <a:ea typeface="Candara"/>
              <a:cs typeface="Candara"/>
              <a:sym typeface="Candara"/>
            </a:endParaRPr>
          </a:p>
        </p:txBody>
      </p:sp>
      <p:sp>
        <p:nvSpPr>
          <p:cNvPr id="2117" name="Google Shape;2117;g3ca6554b689_1_176"/>
          <p:cNvSpPr txBox="1"/>
          <p:nvPr/>
        </p:nvSpPr>
        <p:spPr>
          <a:xfrm>
            <a:off x="7192216" y="5349952"/>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18" name="Google Shape;2118;g3ca6554b689_1_176"/>
          <p:cNvSpPr txBox="1"/>
          <p:nvPr/>
        </p:nvSpPr>
        <p:spPr>
          <a:xfrm>
            <a:off x="10858267" y="5349952"/>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19" name="Google Shape;2119;g3ca6554b689_1_176"/>
          <p:cNvSpPr txBox="1"/>
          <p:nvPr/>
        </p:nvSpPr>
        <p:spPr>
          <a:xfrm>
            <a:off x="4452948" y="4899005"/>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20" name="Google Shape;2120;g3ca6554b689_1_176"/>
          <p:cNvSpPr txBox="1"/>
          <p:nvPr/>
        </p:nvSpPr>
        <p:spPr>
          <a:xfrm>
            <a:off x="5376075" y="4899005"/>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121" name="Google Shape;2121;g3ca6554b689_1_176"/>
          <p:cNvSpPr txBox="1"/>
          <p:nvPr/>
        </p:nvSpPr>
        <p:spPr>
          <a:xfrm>
            <a:off x="232143" y="5357490"/>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el diseño del punto C</a:t>
            </a:r>
            <a:endParaRPr sz="1158">
              <a:latin typeface="Candara"/>
              <a:ea typeface="Candara"/>
              <a:cs typeface="Candara"/>
              <a:sym typeface="Candara"/>
            </a:endParaRPr>
          </a:p>
        </p:txBody>
      </p:sp>
      <p:sp>
        <p:nvSpPr>
          <p:cNvPr id="2122" name="Google Shape;2122;g3ca6554b689_1_176"/>
          <p:cNvSpPr txBox="1"/>
          <p:nvPr/>
        </p:nvSpPr>
        <p:spPr>
          <a:xfrm>
            <a:off x="4439523" y="534995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23" name="Google Shape;2123;g3ca6554b689_1_176"/>
          <p:cNvSpPr txBox="1"/>
          <p:nvPr/>
        </p:nvSpPr>
        <p:spPr>
          <a:xfrm>
            <a:off x="5362650" y="5349952"/>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124" name="Google Shape;2124;g3ca6554b689_1_176"/>
          <p:cNvSpPr txBox="1"/>
          <p:nvPr/>
        </p:nvSpPr>
        <p:spPr>
          <a:xfrm>
            <a:off x="659604" y="2467630"/>
            <a:ext cx="11021400" cy="416100"/>
          </a:xfrm>
          <a:prstGeom prst="rect">
            <a:avLst/>
          </a:prstGeom>
          <a:solidFill>
            <a:srgbClr val="D4E8C6">
              <a:alpha val="32280"/>
            </a:srgbClr>
          </a:solidFill>
          <a:ln w="27600" cap="flat" cmpd="sng">
            <a:solidFill>
              <a:srgbClr val="FEFDFB"/>
            </a:solidFill>
            <a:prstDash val="solid"/>
            <a:round/>
            <a:headEnd type="none" w="sm" len="sm"/>
            <a:tailEnd type="none" w="sm" len="sm"/>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b="1">
                <a:solidFill>
                  <a:srgbClr val="3B4E1F"/>
                </a:solidFill>
                <a:latin typeface="Candara"/>
                <a:ea typeface="Candara"/>
                <a:cs typeface="Candara"/>
                <a:sym typeface="Candara"/>
              </a:rPr>
              <a:t>Renaturalización - Punto B. Jardín Infantil Olarte</a:t>
            </a:r>
            <a:endParaRPr sz="1544" b="1">
              <a:solidFill>
                <a:srgbClr val="3B4E1F"/>
              </a:solidFill>
              <a:latin typeface="Candara"/>
              <a:ea typeface="Candara"/>
              <a:cs typeface="Candara"/>
              <a:sym typeface="Candara"/>
            </a:endParaRPr>
          </a:p>
        </p:txBody>
      </p:sp>
      <p:sp>
        <p:nvSpPr>
          <p:cNvPr id="2125" name="Google Shape;2125;g3ca6554b689_1_176"/>
          <p:cNvSpPr txBox="1"/>
          <p:nvPr/>
        </p:nvSpPr>
        <p:spPr>
          <a:xfrm>
            <a:off x="175726" y="3899425"/>
            <a:ext cx="40641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la intervención del punto B</a:t>
            </a:r>
            <a:endParaRPr sz="1158">
              <a:latin typeface="Candara"/>
              <a:ea typeface="Candara"/>
              <a:cs typeface="Candara"/>
              <a:sym typeface="Candara"/>
            </a:endParaRPr>
          </a:p>
        </p:txBody>
      </p:sp>
      <p:sp>
        <p:nvSpPr>
          <p:cNvPr id="2126" name="Google Shape;2126;g3ca6554b689_1_176"/>
          <p:cNvSpPr txBox="1"/>
          <p:nvPr/>
        </p:nvSpPr>
        <p:spPr>
          <a:xfrm>
            <a:off x="4439523" y="38918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27" name="Google Shape;2127;g3ca6554b689_1_176"/>
          <p:cNvSpPr txBox="1"/>
          <p:nvPr/>
        </p:nvSpPr>
        <p:spPr>
          <a:xfrm>
            <a:off x="6266370" y="38918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128" name="Google Shape;2128;g3ca6554b689_1_176"/>
          <p:cNvSpPr txBox="1"/>
          <p:nvPr/>
        </p:nvSpPr>
        <p:spPr>
          <a:xfrm>
            <a:off x="8116178" y="38918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29" name="Google Shape;2129;g3ca6554b689_1_176"/>
          <p:cNvSpPr txBox="1"/>
          <p:nvPr/>
        </p:nvSpPr>
        <p:spPr>
          <a:xfrm>
            <a:off x="9060183" y="38918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130" name="Google Shape;2130;g3ca6554b689_1_176"/>
          <p:cNvSpPr txBox="1"/>
          <p:nvPr/>
        </p:nvSpPr>
        <p:spPr>
          <a:xfrm>
            <a:off x="9966932" y="38918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100%</a:t>
            </a:r>
            <a:endParaRPr sz="1544">
              <a:solidFill>
                <a:srgbClr val="3B4E1F"/>
              </a:solidFill>
              <a:latin typeface="Candara"/>
              <a:ea typeface="Candara"/>
              <a:cs typeface="Candara"/>
              <a:sym typeface="Candara"/>
            </a:endParaRPr>
          </a:p>
        </p:txBody>
      </p:sp>
      <p:sp>
        <p:nvSpPr>
          <p:cNvPr id="2131" name="Google Shape;2131;g3ca6554b689_1_176"/>
          <p:cNvSpPr txBox="1"/>
          <p:nvPr/>
        </p:nvSpPr>
        <p:spPr>
          <a:xfrm>
            <a:off x="5362650" y="3891886"/>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132" name="Google Shape;2132;g3ca6554b689_1_176"/>
          <p:cNvSpPr txBox="1"/>
          <p:nvPr/>
        </p:nvSpPr>
        <p:spPr>
          <a:xfrm>
            <a:off x="7201903" y="3891886"/>
            <a:ext cx="846300" cy="416100"/>
          </a:xfrm>
          <a:prstGeom prst="rect">
            <a:avLst/>
          </a:prstGeom>
          <a:solidFill>
            <a:srgbClr val="CC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133" name="Google Shape;2133;g3ca6554b689_1_176"/>
          <p:cNvSpPr txBox="1"/>
          <p:nvPr/>
        </p:nvSpPr>
        <p:spPr>
          <a:xfrm>
            <a:off x="10867954" y="3891886"/>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134" name="Google Shape;2134;g3ca6554b689_1_176"/>
          <p:cNvSpPr txBox="1"/>
          <p:nvPr/>
        </p:nvSpPr>
        <p:spPr>
          <a:xfrm>
            <a:off x="232143" y="2982763"/>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None/>
            </a:pPr>
            <a:r>
              <a:rPr lang="en-US" sz="1158">
                <a:solidFill>
                  <a:srgbClr val="3B4E1F"/>
                </a:solidFill>
                <a:latin typeface="Candara"/>
                <a:ea typeface="Candara"/>
                <a:cs typeface="Candara"/>
                <a:sym typeface="Candara"/>
              </a:rPr>
              <a:t>Número de m</a:t>
            </a:r>
            <a:r>
              <a:rPr lang="en-US" sz="1158" baseline="30000">
                <a:solidFill>
                  <a:srgbClr val="3B4E1F"/>
                </a:solidFill>
                <a:latin typeface="Candara"/>
                <a:ea typeface="Candara"/>
                <a:cs typeface="Candara"/>
                <a:sym typeface="Candara"/>
              </a:rPr>
              <a:t>2</a:t>
            </a:r>
            <a:r>
              <a:rPr lang="en-US" sz="1158">
                <a:solidFill>
                  <a:srgbClr val="3B4E1F"/>
                </a:solidFill>
                <a:latin typeface="Candara"/>
                <a:ea typeface="Candara"/>
                <a:cs typeface="Candara"/>
                <a:sym typeface="Candara"/>
              </a:rPr>
              <a:t> de áreas renaturalizadas en el punto B</a:t>
            </a:r>
            <a:endParaRPr sz="1158">
              <a:latin typeface="Candara"/>
              <a:ea typeface="Candara"/>
              <a:cs typeface="Candara"/>
              <a:sym typeface="Candara"/>
            </a:endParaRPr>
          </a:p>
        </p:txBody>
      </p:sp>
      <p:sp>
        <p:nvSpPr>
          <p:cNvPr id="2135" name="Google Shape;2135;g3ca6554b689_1_176"/>
          <p:cNvSpPr txBox="1"/>
          <p:nvPr/>
        </p:nvSpPr>
        <p:spPr>
          <a:xfrm>
            <a:off x="6277924" y="2967850"/>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404</a:t>
            </a:r>
            <a:endParaRPr sz="1351">
              <a:latin typeface="Candara"/>
              <a:ea typeface="Candara"/>
              <a:cs typeface="Candara"/>
              <a:sym typeface="Candara"/>
            </a:endParaRPr>
          </a:p>
        </p:txBody>
      </p:sp>
      <p:sp>
        <p:nvSpPr>
          <p:cNvPr id="2136" name="Google Shape;2136;g3ca6554b689_1_176"/>
          <p:cNvSpPr txBox="1"/>
          <p:nvPr/>
        </p:nvSpPr>
        <p:spPr>
          <a:xfrm>
            <a:off x="8106491" y="2982767"/>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415</a:t>
            </a:r>
            <a:endParaRPr sz="1351">
              <a:latin typeface="Candara"/>
              <a:ea typeface="Candara"/>
              <a:cs typeface="Candara"/>
              <a:sym typeface="Candara"/>
            </a:endParaRPr>
          </a:p>
        </p:txBody>
      </p:sp>
      <p:sp>
        <p:nvSpPr>
          <p:cNvPr id="2137" name="Google Shape;2137;g3ca6554b689_1_176"/>
          <p:cNvSpPr txBox="1"/>
          <p:nvPr/>
        </p:nvSpPr>
        <p:spPr>
          <a:xfrm>
            <a:off x="9073595" y="2982767"/>
            <a:ext cx="846300" cy="3864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351">
                <a:latin typeface="Candara"/>
                <a:ea typeface="Candara"/>
                <a:cs typeface="Candara"/>
                <a:sym typeface="Candara"/>
              </a:rPr>
              <a:t>-</a:t>
            </a:r>
            <a:endParaRPr sz="1351">
              <a:latin typeface="Candara"/>
              <a:ea typeface="Candara"/>
              <a:cs typeface="Candara"/>
              <a:sym typeface="Candara"/>
            </a:endParaRPr>
          </a:p>
        </p:txBody>
      </p:sp>
      <p:sp>
        <p:nvSpPr>
          <p:cNvPr id="2138" name="Google Shape;2138;g3ca6554b689_1_176"/>
          <p:cNvSpPr txBox="1"/>
          <p:nvPr/>
        </p:nvSpPr>
        <p:spPr>
          <a:xfrm>
            <a:off x="9957244" y="2967850"/>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404</a:t>
            </a:r>
            <a:endParaRPr sz="1351">
              <a:latin typeface="Candara"/>
              <a:ea typeface="Candara"/>
              <a:cs typeface="Candara"/>
              <a:sym typeface="Candara"/>
            </a:endParaRPr>
          </a:p>
        </p:txBody>
      </p:sp>
      <p:sp>
        <p:nvSpPr>
          <p:cNvPr id="2139" name="Google Shape;2139;g3ca6554b689_1_176"/>
          <p:cNvSpPr txBox="1"/>
          <p:nvPr/>
        </p:nvSpPr>
        <p:spPr>
          <a:xfrm>
            <a:off x="7192216" y="2967850"/>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40" name="Google Shape;2140;g3ca6554b689_1_176"/>
          <p:cNvSpPr txBox="1"/>
          <p:nvPr/>
        </p:nvSpPr>
        <p:spPr>
          <a:xfrm>
            <a:off x="10858267" y="2967850"/>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41" name="Google Shape;2141;g3ca6554b689_1_176"/>
          <p:cNvSpPr txBox="1"/>
          <p:nvPr/>
        </p:nvSpPr>
        <p:spPr>
          <a:xfrm>
            <a:off x="4452948" y="2967850"/>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42" name="Google Shape;2142;g3ca6554b689_1_176"/>
          <p:cNvSpPr txBox="1"/>
          <p:nvPr/>
        </p:nvSpPr>
        <p:spPr>
          <a:xfrm>
            <a:off x="5376075" y="2967850"/>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143" name="Google Shape;2143;g3ca6554b689_1_176"/>
          <p:cNvSpPr txBox="1"/>
          <p:nvPr/>
        </p:nvSpPr>
        <p:spPr>
          <a:xfrm>
            <a:off x="232143" y="3437685"/>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el diseño del punto B</a:t>
            </a:r>
            <a:endParaRPr sz="1158">
              <a:latin typeface="Candara"/>
              <a:ea typeface="Candara"/>
              <a:cs typeface="Candara"/>
              <a:sym typeface="Candara"/>
            </a:endParaRPr>
          </a:p>
        </p:txBody>
      </p:sp>
      <p:sp>
        <p:nvSpPr>
          <p:cNvPr id="2144" name="Google Shape;2144;g3ca6554b689_1_176"/>
          <p:cNvSpPr txBox="1"/>
          <p:nvPr/>
        </p:nvSpPr>
        <p:spPr>
          <a:xfrm>
            <a:off x="4439523" y="343015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45" name="Google Shape;2145;g3ca6554b689_1_176"/>
          <p:cNvSpPr txBox="1"/>
          <p:nvPr/>
        </p:nvSpPr>
        <p:spPr>
          <a:xfrm>
            <a:off x="6266370" y="343015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146" name="Google Shape;2146;g3ca6554b689_1_176"/>
          <p:cNvSpPr txBox="1"/>
          <p:nvPr/>
        </p:nvSpPr>
        <p:spPr>
          <a:xfrm>
            <a:off x="8116178" y="343015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47" name="Google Shape;2147;g3ca6554b689_1_176"/>
          <p:cNvSpPr txBox="1"/>
          <p:nvPr/>
        </p:nvSpPr>
        <p:spPr>
          <a:xfrm>
            <a:off x="9060183" y="343015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148" name="Google Shape;2148;g3ca6554b689_1_176"/>
          <p:cNvSpPr txBox="1"/>
          <p:nvPr/>
        </p:nvSpPr>
        <p:spPr>
          <a:xfrm>
            <a:off x="9966932" y="343015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100%</a:t>
            </a:r>
            <a:endParaRPr sz="1544">
              <a:solidFill>
                <a:srgbClr val="3B4E1F"/>
              </a:solidFill>
              <a:latin typeface="Candara"/>
              <a:ea typeface="Candara"/>
              <a:cs typeface="Candara"/>
              <a:sym typeface="Candara"/>
            </a:endParaRPr>
          </a:p>
        </p:txBody>
      </p:sp>
      <p:sp>
        <p:nvSpPr>
          <p:cNvPr id="2149" name="Google Shape;2149;g3ca6554b689_1_176"/>
          <p:cNvSpPr txBox="1"/>
          <p:nvPr/>
        </p:nvSpPr>
        <p:spPr>
          <a:xfrm>
            <a:off x="5362650" y="3430156"/>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150" name="Google Shape;2150;g3ca6554b689_1_176"/>
          <p:cNvSpPr txBox="1"/>
          <p:nvPr/>
        </p:nvSpPr>
        <p:spPr>
          <a:xfrm>
            <a:off x="7201903" y="3430156"/>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51" name="Google Shape;2151;g3ca6554b689_1_176"/>
          <p:cNvSpPr txBox="1"/>
          <p:nvPr/>
        </p:nvSpPr>
        <p:spPr>
          <a:xfrm>
            <a:off x="10867954" y="3430156"/>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52" name="Google Shape;2152;g3ca6554b689_1_176"/>
          <p:cNvSpPr txBox="1"/>
          <p:nvPr/>
        </p:nvSpPr>
        <p:spPr>
          <a:xfrm>
            <a:off x="8117177" y="534995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153" name="Google Shape;2153;g3ca6554b689_1_176"/>
          <p:cNvSpPr txBox="1"/>
          <p:nvPr/>
        </p:nvSpPr>
        <p:spPr>
          <a:xfrm>
            <a:off x="9060183" y="534995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154" name="Google Shape;2154;g3ca6554b689_1_176"/>
          <p:cNvSpPr txBox="1"/>
          <p:nvPr/>
        </p:nvSpPr>
        <p:spPr>
          <a:xfrm>
            <a:off x="9943024" y="534995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155" name="Google Shape;2155;g3ca6554b689_1_176"/>
          <p:cNvSpPr txBox="1"/>
          <p:nvPr/>
        </p:nvSpPr>
        <p:spPr>
          <a:xfrm>
            <a:off x="6277924" y="4899005"/>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156" name="Google Shape;2156;g3ca6554b689_1_176"/>
          <p:cNvSpPr txBox="1"/>
          <p:nvPr/>
        </p:nvSpPr>
        <p:spPr>
          <a:xfrm>
            <a:off x="7192216" y="4899005"/>
            <a:ext cx="846300" cy="416100"/>
          </a:xfrm>
          <a:prstGeom prst="rect">
            <a:avLst/>
          </a:prstGeom>
          <a:solidFill>
            <a:srgbClr val="CC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157" name="Google Shape;2157;g3ca6554b689_1_176"/>
          <p:cNvSpPr txBox="1"/>
          <p:nvPr/>
        </p:nvSpPr>
        <p:spPr>
          <a:xfrm>
            <a:off x="10858267" y="4899005"/>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158" name="Google Shape;2158;g3ca6554b689_1_176"/>
          <p:cNvSpPr txBox="1"/>
          <p:nvPr/>
        </p:nvSpPr>
        <p:spPr>
          <a:xfrm>
            <a:off x="8106491" y="4824711"/>
            <a:ext cx="846300" cy="5646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Por definir</a:t>
            </a:r>
            <a:endParaRPr sz="1255">
              <a:latin typeface="Candara"/>
              <a:ea typeface="Candara"/>
              <a:cs typeface="Candara"/>
              <a:sym typeface="Candara"/>
            </a:endParaRPr>
          </a:p>
        </p:txBody>
      </p:sp>
      <p:sp>
        <p:nvSpPr>
          <p:cNvPr id="2159" name="Google Shape;2159;g3ca6554b689_1_176"/>
          <p:cNvSpPr txBox="1"/>
          <p:nvPr/>
        </p:nvSpPr>
        <p:spPr>
          <a:xfrm>
            <a:off x="9062903" y="4824711"/>
            <a:ext cx="846300" cy="5646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Por definir</a:t>
            </a:r>
            <a:endParaRPr sz="1255">
              <a:latin typeface="Candara"/>
              <a:ea typeface="Candara"/>
              <a:cs typeface="Candara"/>
              <a:sym typeface="Candara"/>
            </a:endParaRPr>
          </a:p>
        </p:txBody>
      </p:sp>
      <p:sp>
        <p:nvSpPr>
          <p:cNvPr id="2160" name="Google Shape;2160;g3ca6554b689_1_176"/>
          <p:cNvSpPr txBox="1"/>
          <p:nvPr/>
        </p:nvSpPr>
        <p:spPr>
          <a:xfrm>
            <a:off x="9945744" y="4824711"/>
            <a:ext cx="846300" cy="5646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Por definir</a:t>
            </a:r>
            <a:endParaRPr sz="1255">
              <a:latin typeface="Candara"/>
              <a:ea typeface="Candara"/>
              <a:cs typeface="Candara"/>
              <a:sym typeface="Candara"/>
            </a:endParaRPr>
          </a:p>
        </p:txBody>
      </p:sp>
      <p:sp>
        <p:nvSpPr>
          <p:cNvPr id="2161" name="Google Shape;2161;g3ca6554b689_1_176"/>
          <p:cNvSpPr txBox="1"/>
          <p:nvPr/>
        </p:nvSpPr>
        <p:spPr>
          <a:xfrm>
            <a:off x="-25650" y="1833740"/>
            <a:ext cx="4205100" cy="534900"/>
          </a:xfrm>
          <a:prstGeom prst="rect">
            <a:avLst/>
          </a:prstGeom>
          <a:noFill/>
          <a:ln>
            <a:noFill/>
          </a:ln>
        </p:spPr>
        <p:txBody>
          <a:bodyPr spcFirstLastPara="1" wrap="square" lIns="88275" tIns="88275" rIns="88275" bIns="88275" anchor="ctr" anchorCtr="0">
            <a:noAutofit/>
          </a:bodyPr>
          <a:lstStyle/>
          <a:p>
            <a:pPr marL="0" marR="0" lvl="0" indent="0" algn="r" rtl="0">
              <a:lnSpc>
                <a:spcPct val="100000"/>
              </a:lnSpc>
              <a:spcBef>
                <a:spcPts val="0"/>
              </a:spcBef>
              <a:spcAft>
                <a:spcPts val="0"/>
              </a:spcAft>
              <a:buNone/>
            </a:pPr>
            <a:r>
              <a:rPr lang="en-US" sz="1834" b="1">
                <a:solidFill>
                  <a:srgbClr val="3B4E1F"/>
                </a:solidFill>
                <a:latin typeface="Candara"/>
                <a:ea typeface="Candara"/>
                <a:cs typeface="Candara"/>
                <a:sym typeface="Candara"/>
              </a:rPr>
              <a:t>Indicadores</a:t>
            </a:r>
            <a:endParaRPr sz="1834" b="1">
              <a:solidFill>
                <a:srgbClr val="3B4E1F"/>
              </a:solidFill>
              <a:latin typeface="Candara"/>
              <a:ea typeface="Candara"/>
              <a:cs typeface="Candara"/>
              <a:sym typeface="Candara"/>
            </a:endParaRPr>
          </a:p>
        </p:txBody>
      </p:sp>
      <p:sp>
        <p:nvSpPr>
          <p:cNvPr id="2162" name="Google Shape;2162;g3ca6554b689_1_176"/>
          <p:cNvSpPr/>
          <p:nvPr/>
        </p:nvSpPr>
        <p:spPr>
          <a:xfrm>
            <a:off x="499358" y="5925824"/>
            <a:ext cx="10953900" cy="611100"/>
          </a:xfrm>
          <a:prstGeom prst="round2DiagRect">
            <a:avLst>
              <a:gd name="adj1" fmla="val 36695"/>
              <a:gd name="adj2" fmla="val 0"/>
            </a:avLst>
          </a:prstGeom>
          <a:solidFill>
            <a:srgbClr val="FFE599"/>
          </a:solidFill>
          <a:ln>
            <a:noFill/>
          </a:ln>
          <a:effectLst>
            <a:outerShdw blurRad="220710" dist="18393" dir="5400000" algn="bl" rotWithShape="0">
              <a:srgbClr val="000000">
                <a:alpha val="27840"/>
              </a:srgbClr>
            </a:outerShdw>
          </a:effectLst>
        </p:spPr>
        <p:txBody>
          <a:bodyPr spcFirstLastPara="1" wrap="square" lIns="88275" tIns="88275" rIns="88275" bIns="88275" anchor="ctr" anchorCtr="0">
            <a:noAutofit/>
          </a:bodyPr>
          <a:lstStyle/>
          <a:p>
            <a:pPr marL="0" lvl="0" indent="0" algn="just" rtl="0">
              <a:spcBef>
                <a:spcPts val="0"/>
              </a:spcBef>
              <a:spcAft>
                <a:spcPts val="0"/>
              </a:spcAft>
              <a:buClr>
                <a:schemeClr val="dk1"/>
              </a:buClr>
              <a:buSzPts val="1448"/>
              <a:buFont typeface="Arial"/>
              <a:buNone/>
            </a:pPr>
            <a:r>
              <a:rPr lang="en-US" sz="772" b="1">
                <a:solidFill>
                  <a:srgbClr val="783F04"/>
                </a:solidFill>
                <a:latin typeface="Candara"/>
                <a:ea typeface="Candara"/>
                <a:cs typeface="Candara"/>
                <a:sym typeface="Candara"/>
              </a:rPr>
              <a:t>Alertas: </a:t>
            </a:r>
            <a:r>
              <a:rPr lang="en-US" sz="772">
                <a:solidFill>
                  <a:srgbClr val="783F04"/>
                </a:solidFill>
                <a:latin typeface="Candara"/>
                <a:ea typeface="Candara"/>
                <a:cs typeface="Candara"/>
                <a:sym typeface="Candara"/>
              </a:rPr>
              <a:t>El plan de acción existente no cumple con los elementos técnicos para realizar un seguimiento periódico al avance de implementación de la ZUMA de acuerdo con las fases definidas en el Decreto 492 de 2023.</a:t>
            </a:r>
            <a:endParaRPr sz="772">
              <a:solidFill>
                <a:srgbClr val="783F04"/>
              </a:solidFill>
              <a:latin typeface="Candara"/>
              <a:ea typeface="Candara"/>
              <a:cs typeface="Candara"/>
              <a:sym typeface="Candara"/>
            </a:endParaRPr>
          </a:p>
          <a:p>
            <a:pPr marL="0" lvl="0" indent="0" algn="just" rtl="0">
              <a:spcBef>
                <a:spcPts val="0"/>
              </a:spcBef>
              <a:spcAft>
                <a:spcPts val="0"/>
              </a:spcAft>
              <a:buClr>
                <a:schemeClr val="dk1"/>
              </a:buClr>
              <a:buSzPts val="1062"/>
              <a:buFont typeface="Arial"/>
              <a:buNone/>
            </a:pPr>
            <a:r>
              <a:rPr lang="en-US" sz="772">
                <a:solidFill>
                  <a:srgbClr val="783F04"/>
                </a:solidFill>
                <a:latin typeface="Candara"/>
                <a:ea typeface="Candara"/>
                <a:cs typeface="Candara"/>
                <a:sym typeface="Candara"/>
              </a:rPr>
              <a:t>No se identifica la concertación del plan de acción para 2026 y 2027, ni de un esquema de reporte de las acciones a cargo de las entidades vinculadas en el Decreto.</a:t>
            </a:r>
            <a:endParaRPr sz="386">
              <a:solidFill>
                <a:srgbClr val="783F04"/>
              </a:solidFill>
              <a:latin typeface="Candara"/>
              <a:ea typeface="Candara"/>
              <a:cs typeface="Candara"/>
              <a:sym typeface="Candara"/>
            </a:endParaRPr>
          </a:p>
          <a:p>
            <a:pPr marL="0" lvl="0" indent="0" algn="just" rtl="0">
              <a:spcBef>
                <a:spcPts val="0"/>
              </a:spcBef>
              <a:spcAft>
                <a:spcPts val="0"/>
              </a:spcAft>
              <a:buClr>
                <a:schemeClr val="dk1"/>
              </a:buClr>
              <a:buSzPts val="1062"/>
              <a:buFont typeface="Arial"/>
              <a:buNone/>
            </a:pPr>
            <a:r>
              <a:rPr lang="en-US" sz="772">
                <a:solidFill>
                  <a:srgbClr val="783F04"/>
                </a:solidFill>
                <a:latin typeface="Candara"/>
                <a:ea typeface="Candara"/>
                <a:cs typeface="Candara"/>
                <a:sym typeface="Candara"/>
              </a:rPr>
              <a:t>No se identifican las acciones a corto, mediano y largo plazo con metas e indicadores que permitan conocer el avance de implementación de la ZUMA.</a:t>
            </a:r>
            <a:endParaRPr sz="772">
              <a:solidFill>
                <a:srgbClr val="783F04"/>
              </a:solidFill>
              <a:latin typeface="Candara"/>
              <a:ea typeface="Candara"/>
              <a:cs typeface="Candara"/>
              <a:sym typeface="Candara"/>
            </a:endParaRPr>
          </a:p>
        </p:txBody>
      </p:sp>
      <p:sp>
        <p:nvSpPr>
          <p:cNvPr id="2163" name="Google Shape;2163;g3ca6554b689_1_176"/>
          <p:cNvSpPr txBox="1"/>
          <p:nvPr/>
        </p:nvSpPr>
        <p:spPr>
          <a:xfrm>
            <a:off x="626979" y="627580"/>
            <a:ext cx="10993800" cy="605700"/>
          </a:xfrm>
          <a:prstGeom prst="rect">
            <a:avLst/>
          </a:prstGeom>
          <a:noFill/>
          <a:ln>
            <a:noFill/>
          </a:ln>
        </p:spPr>
        <p:txBody>
          <a:bodyPr spcFirstLastPara="1" wrap="square" lIns="0" tIns="0" rIns="0" bIns="0" anchor="ctr" anchorCtr="0">
            <a:normAutofit/>
          </a:bodyPr>
          <a:lstStyle/>
          <a:p>
            <a:pPr marL="0" marR="0" lvl="0" indent="0" algn="l" rtl="0">
              <a:lnSpc>
                <a:spcPct val="100000"/>
              </a:lnSpc>
              <a:spcBef>
                <a:spcPts val="0"/>
              </a:spcBef>
              <a:spcAft>
                <a:spcPts val="0"/>
              </a:spcAft>
              <a:buClr>
                <a:srgbClr val="000000"/>
              </a:buClr>
              <a:buSzPts val="1500"/>
              <a:buFont typeface="Arial"/>
              <a:buNone/>
            </a:pPr>
            <a:r>
              <a:rPr lang="en-US" sz="1800" b="1">
                <a:solidFill>
                  <a:schemeClr val="lt1"/>
                </a:solidFill>
                <a:highlight>
                  <a:srgbClr val="274E13"/>
                </a:highlight>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Meta a 2027:</a:t>
            </a:r>
            <a:r>
              <a:rPr lang="en-US" sz="1800" b="1">
                <a:solidFill>
                  <a:srgbClr val="009200"/>
                </a:solidFill>
                <a:latin typeface="Candara"/>
                <a:ea typeface="Candara"/>
                <a:cs typeface="Candara"/>
                <a:sym typeface="Candara"/>
              </a:rPr>
              <a:t>  Implementar 100% de la ZUMA Bosa-Apogeo</a:t>
            </a:r>
            <a:endParaRPr sz="1800" b="1" i="0" u="none" strike="noStrike" cap="none">
              <a:solidFill>
                <a:srgbClr val="009200"/>
              </a:solidFill>
              <a:latin typeface="Candara"/>
              <a:ea typeface="Candara"/>
              <a:cs typeface="Candara"/>
              <a:sym typeface="Candara"/>
            </a:endParaRPr>
          </a:p>
        </p:txBody>
      </p:sp>
      <p:sp>
        <p:nvSpPr>
          <p:cNvPr id="2164" name="Google Shape;2164;g3ca6554b689_1_176"/>
          <p:cNvSpPr txBox="1"/>
          <p:nvPr/>
        </p:nvSpPr>
        <p:spPr>
          <a:xfrm>
            <a:off x="557217" y="24605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165" name="Google Shape;2165;g3ca6554b689_1_176"/>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166" name="Google Shape;2166;g3ca6554b689_1_176"/>
          <p:cNvGrpSpPr/>
          <p:nvPr/>
        </p:nvGrpSpPr>
        <p:grpSpPr>
          <a:xfrm>
            <a:off x="9553761" y="109529"/>
            <a:ext cx="613751" cy="632937"/>
            <a:chOff x="299572" y="5462223"/>
            <a:chExt cx="1081500" cy="1115700"/>
          </a:xfrm>
        </p:grpSpPr>
        <p:sp>
          <p:nvSpPr>
            <p:cNvPr id="2167" name="Google Shape;2167;g3ca6554b689_1_176"/>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168" name="Google Shape;2168;g3ca6554b689_1_176"/>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2169" name="Google Shape;2169;g3ca6554b689_1_176"/>
          <p:cNvSpPr txBox="1"/>
          <p:nvPr/>
        </p:nvSpPr>
        <p:spPr>
          <a:xfrm>
            <a:off x="6336650" y="-64633"/>
            <a:ext cx="2102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173"/>
        <p:cNvGrpSpPr/>
        <p:nvPr/>
      </p:nvGrpSpPr>
      <p:grpSpPr>
        <a:xfrm>
          <a:off x="0" y="0"/>
          <a:ext cx="0" cy="0"/>
          <a:chOff x="0" y="0"/>
          <a:chExt cx="0" cy="0"/>
        </a:xfrm>
      </p:grpSpPr>
      <p:sp>
        <p:nvSpPr>
          <p:cNvPr id="2174" name="Google Shape;2174;g3ce9351f72f_12_0"/>
          <p:cNvSpPr txBox="1"/>
          <p:nvPr/>
        </p:nvSpPr>
        <p:spPr>
          <a:xfrm>
            <a:off x="639529" y="649375"/>
            <a:ext cx="10993800" cy="549000"/>
          </a:xfrm>
          <a:prstGeom prst="rect">
            <a:avLst/>
          </a:prstGeom>
          <a:noFill/>
          <a:ln>
            <a:noFill/>
          </a:ln>
        </p:spPr>
        <p:txBody>
          <a:bodyPr spcFirstLastPara="1" wrap="square" lIns="0" tIns="0" rIns="0" bIns="0" anchor="ctr" anchorCtr="0">
            <a:normAutofit/>
          </a:bodyPr>
          <a:lstStyle/>
          <a:p>
            <a:pPr marL="0" marR="0" lvl="0" indent="0" algn="l" rtl="0">
              <a:lnSpc>
                <a:spcPct val="100000"/>
              </a:lnSpc>
              <a:spcBef>
                <a:spcPts val="0"/>
              </a:spcBef>
              <a:spcAft>
                <a:spcPts val="0"/>
              </a:spcAft>
              <a:buClr>
                <a:srgbClr val="000000"/>
              </a:buClr>
              <a:buSzPts val="1500"/>
              <a:buFont typeface="Arial"/>
              <a:buNone/>
            </a:pPr>
            <a:r>
              <a:rPr lang="en-US" sz="1800" b="1">
                <a:solidFill>
                  <a:schemeClr val="lt1"/>
                </a:solidFill>
                <a:highlight>
                  <a:srgbClr val="274E13"/>
                </a:highlight>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Meta a 2027:</a:t>
            </a:r>
            <a:r>
              <a:rPr lang="en-US" sz="1800" b="1">
                <a:solidFill>
                  <a:srgbClr val="009200"/>
                </a:solidFill>
                <a:latin typeface="Candara"/>
                <a:ea typeface="Candara"/>
                <a:cs typeface="Candara"/>
                <a:sym typeface="Candara"/>
              </a:rPr>
              <a:t>  Implementar 100% de la ZUMA Bosa-Apogeo</a:t>
            </a:r>
            <a:endParaRPr sz="1800" b="1" i="0" u="none" strike="noStrike" cap="none">
              <a:solidFill>
                <a:srgbClr val="009200"/>
              </a:solidFill>
              <a:latin typeface="Candara"/>
              <a:ea typeface="Candara"/>
              <a:cs typeface="Candara"/>
              <a:sym typeface="Candara"/>
            </a:endParaRPr>
          </a:p>
        </p:txBody>
      </p:sp>
      <p:sp>
        <p:nvSpPr>
          <p:cNvPr id="2175" name="Google Shape;2175;g3ce9351f72f_12_0"/>
          <p:cNvSpPr txBox="1"/>
          <p:nvPr/>
        </p:nvSpPr>
        <p:spPr>
          <a:xfrm>
            <a:off x="-59350" y="1569932"/>
            <a:ext cx="4191300" cy="5019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None/>
            </a:pPr>
            <a:r>
              <a:rPr lang="en-US" sz="1900" b="1">
                <a:solidFill>
                  <a:srgbClr val="3B4E1F"/>
                </a:solidFill>
                <a:latin typeface="Candara"/>
                <a:ea typeface="Candara"/>
                <a:cs typeface="Candara"/>
                <a:sym typeface="Candara"/>
              </a:rPr>
              <a:t>Indicadores</a:t>
            </a:r>
            <a:endParaRPr sz="1900" b="1">
              <a:solidFill>
                <a:srgbClr val="3B4E1F"/>
              </a:solidFill>
              <a:latin typeface="Candara"/>
              <a:ea typeface="Candara"/>
              <a:cs typeface="Candara"/>
              <a:sym typeface="Candara"/>
            </a:endParaRPr>
          </a:p>
        </p:txBody>
      </p:sp>
      <p:sp>
        <p:nvSpPr>
          <p:cNvPr id="2176" name="Google Shape;2176;g3ce9351f72f_12_0"/>
          <p:cNvSpPr txBox="1"/>
          <p:nvPr/>
        </p:nvSpPr>
        <p:spPr>
          <a:xfrm>
            <a:off x="4530982" y="1569934"/>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2024</a:t>
            </a:r>
            <a:endParaRPr b="1">
              <a:latin typeface="Candara"/>
              <a:ea typeface="Candara"/>
              <a:cs typeface="Candara"/>
              <a:sym typeface="Candara"/>
            </a:endParaRPr>
          </a:p>
        </p:txBody>
      </p:sp>
      <p:sp>
        <p:nvSpPr>
          <p:cNvPr id="2177" name="Google Shape;2177;g3ce9351f72f_12_0"/>
          <p:cNvSpPr txBox="1"/>
          <p:nvPr/>
        </p:nvSpPr>
        <p:spPr>
          <a:xfrm>
            <a:off x="6423132" y="1569934"/>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2025</a:t>
            </a:r>
            <a:endParaRPr b="1">
              <a:latin typeface="Candara"/>
              <a:ea typeface="Candara"/>
              <a:cs typeface="Candara"/>
              <a:sym typeface="Candara"/>
            </a:endParaRPr>
          </a:p>
        </p:txBody>
      </p:sp>
      <p:sp>
        <p:nvSpPr>
          <p:cNvPr id="2178" name="Google Shape;2178;g3ce9351f72f_12_0"/>
          <p:cNvSpPr txBox="1"/>
          <p:nvPr/>
        </p:nvSpPr>
        <p:spPr>
          <a:xfrm>
            <a:off x="8339064" y="1569934"/>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2026</a:t>
            </a:r>
            <a:endParaRPr b="1">
              <a:latin typeface="Candara"/>
              <a:ea typeface="Candara"/>
              <a:cs typeface="Candara"/>
              <a:sym typeface="Candara"/>
            </a:endParaRPr>
          </a:p>
        </p:txBody>
      </p:sp>
      <p:sp>
        <p:nvSpPr>
          <p:cNvPr id="2179" name="Google Shape;2179;g3ce9351f72f_12_0"/>
          <p:cNvSpPr txBox="1"/>
          <p:nvPr/>
        </p:nvSpPr>
        <p:spPr>
          <a:xfrm>
            <a:off x="9316814" y="1569934"/>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2027</a:t>
            </a:r>
            <a:endParaRPr b="1">
              <a:latin typeface="Candara"/>
              <a:ea typeface="Candara"/>
              <a:cs typeface="Candara"/>
              <a:sym typeface="Candara"/>
            </a:endParaRPr>
          </a:p>
        </p:txBody>
      </p:sp>
      <p:sp>
        <p:nvSpPr>
          <p:cNvPr id="2180" name="Google Shape;2180;g3ce9351f72f_12_0"/>
          <p:cNvSpPr txBox="1"/>
          <p:nvPr/>
        </p:nvSpPr>
        <p:spPr>
          <a:xfrm>
            <a:off x="10255977" y="1569932"/>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Total</a:t>
            </a:r>
            <a:endParaRPr b="1">
              <a:latin typeface="Candara"/>
              <a:ea typeface="Candara"/>
              <a:cs typeface="Candara"/>
              <a:sym typeface="Candara"/>
            </a:endParaRPr>
          </a:p>
        </p:txBody>
      </p:sp>
      <p:sp>
        <p:nvSpPr>
          <p:cNvPr id="2181" name="Google Shape;2181;g3ce9351f72f_12_0"/>
          <p:cNvSpPr txBox="1"/>
          <p:nvPr/>
        </p:nvSpPr>
        <p:spPr>
          <a:xfrm>
            <a:off x="5487107" y="1569934"/>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182" name="Google Shape;2182;g3ce9351f72f_12_0"/>
          <p:cNvSpPr txBox="1"/>
          <p:nvPr/>
        </p:nvSpPr>
        <p:spPr>
          <a:xfrm>
            <a:off x="7392107" y="1569934"/>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183" name="Google Shape;2183;g3ce9351f72f_12_0"/>
          <p:cNvSpPr txBox="1"/>
          <p:nvPr/>
        </p:nvSpPr>
        <p:spPr>
          <a:xfrm>
            <a:off x="11186997" y="1569932"/>
            <a:ext cx="876600" cy="390600"/>
          </a:xfrm>
          <a:prstGeom prst="rect">
            <a:avLst/>
          </a:prstGeom>
          <a:solidFill>
            <a:srgbClr val="B6D7A8"/>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900" b="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Avance</a:t>
            </a:r>
            <a:r>
              <a:rPr lang="en-US" sz="900" b="1">
                <a:solidFill>
                  <a:srgbClr val="3B4E1F"/>
                </a:solidFill>
                <a:latin typeface="Candara"/>
                <a:ea typeface="Candara"/>
                <a:cs typeface="Candara"/>
                <a:sym typeface="Candara"/>
              </a:rPr>
              <a:t> acumulado</a:t>
            </a:r>
            <a:endParaRPr sz="700" b="1">
              <a:latin typeface="Candara"/>
              <a:ea typeface="Candara"/>
              <a:cs typeface="Candara"/>
              <a:sym typeface="Candara"/>
            </a:endParaRPr>
          </a:p>
        </p:txBody>
      </p:sp>
      <p:sp>
        <p:nvSpPr>
          <p:cNvPr id="2184" name="Google Shape;2184;g3ce9351f72f_12_0"/>
          <p:cNvSpPr txBox="1"/>
          <p:nvPr/>
        </p:nvSpPr>
        <p:spPr>
          <a:xfrm>
            <a:off x="836050" y="1104442"/>
            <a:ext cx="11415300" cy="400200"/>
          </a:xfrm>
          <a:prstGeom prst="rect">
            <a:avLst/>
          </a:prstGeom>
          <a:solidFill>
            <a:srgbClr val="D4E8C6">
              <a:alpha val="32280"/>
            </a:srgbClr>
          </a:solidFill>
          <a:ln w="28575" cap="flat" cmpd="sng">
            <a:solidFill>
              <a:srgbClr val="FEFDFB"/>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b="1">
                <a:solidFill>
                  <a:srgbClr val="3B4E1F"/>
                </a:solidFill>
                <a:latin typeface="Candara"/>
                <a:ea typeface="Candara"/>
                <a:cs typeface="Candara"/>
                <a:sym typeface="Candara"/>
              </a:rPr>
              <a:t>Renaturalización - Punto A. Av. Villavicencio entre cl 56d sur y cl 53c sur</a:t>
            </a:r>
            <a:endParaRPr b="1">
              <a:solidFill>
                <a:srgbClr val="3B4E1F"/>
              </a:solidFill>
              <a:latin typeface="Candara"/>
              <a:ea typeface="Candara"/>
              <a:cs typeface="Candara"/>
              <a:sym typeface="Candara"/>
            </a:endParaRPr>
          </a:p>
        </p:txBody>
      </p:sp>
      <p:sp>
        <p:nvSpPr>
          <p:cNvPr id="2185" name="Google Shape;2185;g3ce9351f72f_12_0"/>
          <p:cNvSpPr txBox="1"/>
          <p:nvPr/>
        </p:nvSpPr>
        <p:spPr>
          <a:xfrm>
            <a:off x="154884" y="2907634"/>
            <a:ext cx="40296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sz="1200">
                <a:solidFill>
                  <a:srgbClr val="3B4E1F"/>
                </a:solidFill>
                <a:latin typeface="Candara"/>
                <a:ea typeface="Candara"/>
                <a:cs typeface="Candara"/>
                <a:sym typeface="Candara"/>
              </a:rPr>
              <a:t>Porcentaje de avance en la intervención del punto A</a:t>
            </a:r>
            <a:endParaRPr sz="1200">
              <a:latin typeface="Candara"/>
              <a:ea typeface="Candara"/>
              <a:cs typeface="Candara"/>
              <a:sym typeface="Candara"/>
            </a:endParaRPr>
          </a:p>
        </p:txBody>
      </p:sp>
      <p:sp>
        <p:nvSpPr>
          <p:cNvPr id="2186" name="Google Shape;2186;g3ce9351f72f_12_0"/>
          <p:cNvSpPr txBox="1"/>
          <p:nvPr/>
        </p:nvSpPr>
        <p:spPr>
          <a:xfrm>
            <a:off x="4571097" y="290055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187" name="Google Shape;2187;g3ce9351f72f_12_0"/>
          <p:cNvSpPr txBox="1"/>
          <p:nvPr/>
        </p:nvSpPr>
        <p:spPr>
          <a:xfrm>
            <a:off x="6463247" y="290055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188" name="Google Shape;2188;g3ce9351f72f_12_0"/>
          <p:cNvSpPr txBox="1"/>
          <p:nvPr/>
        </p:nvSpPr>
        <p:spPr>
          <a:xfrm>
            <a:off x="8379179" y="290055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87,5%</a:t>
            </a:r>
            <a:endParaRPr>
              <a:latin typeface="Candara"/>
              <a:ea typeface="Candara"/>
              <a:cs typeface="Candara"/>
              <a:sym typeface="Candara"/>
            </a:endParaRPr>
          </a:p>
        </p:txBody>
      </p:sp>
      <p:sp>
        <p:nvSpPr>
          <p:cNvPr id="2189" name="Google Shape;2189;g3ce9351f72f_12_0"/>
          <p:cNvSpPr txBox="1"/>
          <p:nvPr/>
        </p:nvSpPr>
        <p:spPr>
          <a:xfrm>
            <a:off x="9356929" y="290055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190" name="Google Shape;2190;g3ce9351f72f_12_0"/>
          <p:cNvSpPr txBox="1"/>
          <p:nvPr/>
        </p:nvSpPr>
        <p:spPr>
          <a:xfrm>
            <a:off x="10296091" y="290055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191" name="Google Shape;2191;g3ce9351f72f_12_0"/>
          <p:cNvSpPr txBox="1"/>
          <p:nvPr/>
        </p:nvSpPr>
        <p:spPr>
          <a:xfrm>
            <a:off x="5527222" y="2900559"/>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192" name="Google Shape;2192;g3ce9351f72f_12_0"/>
          <p:cNvSpPr txBox="1"/>
          <p:nvPr/>
        </p:nvSpPr>
        <p:spPr>
          <a:xfrm>
            <a:off x="7432222" y="2900559"/>
            <a:ext cx="876600" cy="431100"/>
          </a:xfrm>
          <a:prstGeom prst="rect">
            <a:avLst/>
          </a:prstGeom>
          <a:solidFill>
            <a:srgbClr val="CC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193" name="Google Shape;2193;g3ce9351f72f_12_0"/>
          <p:cNvSpPr txBox="1"/>
          <p:nvPr/>
        </p:nvSpPr>
        <p:spPr>
          <a:xfrm>
            <a:off x="11192655" y="2900559"/>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194" name="Google Shape;2194;g3ce9351f72f_12_0"/>
          <p:cNvSpPr txBox="1"/>
          <p:nvPr/>
        </p:nvSpPr>
        <p:spPr>
          <a:xfrm>
            <a:off x="210824" y="2054955"/>
            <a:ext cx="39738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200">
                <a:solidFill>
                  <a:srgbClr val="3B4E1F"/>
                </a:solidFill>
                <a:latin typeface="Candara"/>
                <a:ea typeface="Candara"/>
                <a:cs typeface="Candara"/>
                <a:sym typeface="Candara"/>
              </a:rPr>
              <a:t>Número de m</a:t>
            </a:r>
            <a:r>
              <a:rPr lang="en-US" sz="1200" baseline="30000">
                <a:solidFill>
                  <a:srgbClr val="3B4E1F"/>
                </a:solidFill>
                <a:latin typeface="Candara"/>
                <a:ea typeface="Candara"/>
                <a:cs typeface="Candara"/>
                <a:sym typeface="Candara"/>
              </a:rPr>
              <a:t>2</a:t>
            </a:r>
            <a:r>
              <a:rPr lang="en-US" sz="1200">
                <a:solidFill>
                  <a:srgbClr val="3B4E1F"/>
                </a:solidFill>
                <a:latin typeface="Candara"/>
                <a:ea typeface="Candara"/>
                <a:cs typeface="Candara"/>
                <a:sym typeface="Candara"/>
              </a:rPr>
              <a:t> de áreas renaturalizadas en el punto A</a:t>
            </a:r>
            <a:endParaRPr sz="1200">
              <a:latin typeface="Candara"/>
              <a:ea typeface="Candara"/>
              <a:cs typeface="Candara"/>
              <a:sym typeface="Candara"/>
            </a:endParaRPr>
          </a:p>
        </p:txBody>
      </p:sp>
      <p:sp>
        <p:nvSpPr>
          <p:cNvPr id="2195" name="Google Shape;2195;g3ce9351f72f_12_0"/>
          <p:cNvSpPr txBox="1"/>
          <p:nvPr/>
        </p:nvSpPr>
        <p:spPr>
          <a:xfrm>
            <a:off x="6475214" y="2040954"/>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196" name="Google Shape;2196;g3ce9351f72f_12_0"/>
          <p:cNvSpPr txBox="1"/>
          <p:nvPr/>
        </p:nvSpPr>
        <p:spPr>
          <a:xfrm>
            <a:off x="8369146" y="1971223"/>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300">
                <a:solidFill>
                  <a:srgbClr val="3B4E1F"/>
                </a:solidFill>
                <a:latin typeface="Candara"/>
                <a:ea typeface="Candara"/>
                <a:cs typeface="Candara"/>
                <a:sym typeface="Candara"/>
              </a:rPr>
              <a:t>2000</a:t>
            </a:r>
            <a:endParaRPr sz="1300">
              <a:latin typeface="Candara"/>
              <a:ea typeface="Candara"/>
              <a:cs typeface="Candara"/>
              <a:sym typeface="Candara"/>
            </a:endParaRPr>
          </a:p>
        </p:txBody>
      </p:sp>
      <p:sp>
        <p:nvSpPr>
          <p:cNvPr id="2197" name="Google Shape;2197;g3ce9351f72f_12_0"/>
          <p:cNvSpPr txBox="1"/>
          <p:nvPr/>
        </p:nvSpPr>
        <p:spPr>
          <a:xfrm>
            <a:off x="7422189" y="2040954"/>
            <a:ext cx="876600" cy="431100"/>
          </a:xfrm>
          <a:prstGeom prst="rect">
            <a:avLst/>
          </a:prstGeom>
          <a:solidFill>
            <a:srgbClr val="CC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198" name="Google Shape;2198;g3ce9351f72f_12_0"/>
          <p:cNvSpPr txBox="1"/>
          <p:nvPr/>
        </p:nvSpPr>
        <p:spPr>
          <a:xfrm>
            <a:off x="11192655" y="2040954"/>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199" name="Google Shape;2199;g3ce9351f72f_12_0"/>
          <p:cNvSpPr txBox="1"/>
          <p:nvPr/>
        </p:nvSpPr>
        <p:spPr>
          <a:xfrm>
            <a:off x="4585002" y="2040954"/>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00" name="Google Shape;2200;g3ce9351f72f_12_0"/>
          <p:cNvSpPr txBox="1"/>
          <p:nvPr/>
        </p:nvSpPr>
        <p:spPr>
          <a:xfrm>
            <a:off x="5541125" y="2040947"/>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201" name="Google Shape;2201;g3ce9351f72f_12_0"/>
          <p:cNvSpPr txBox="1"/>
          <p:nvPr/>
        </p:nvSpPr>
        <p:spPr>
          <a:xfrm>
            <a:off x="210824" y="2474255"/>
            <a:ext cx="39738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sz="1200">
                <a:solidFill>
                  <a:srgbClr val="3B4E1F"/>
                </a:solidFill>
                <a:latin typeface="Candara"/>
                <a:ea typeface="Candara"/>
                <a:cs typeface="Candara"/>
                <a:sym typeface="Candara"/>
              </a:rPr>
              <a:t>Porcentaje de avance en el diseño del punto A</a:t>
            </a:r>
            <a:endParaRPr sz="1200">
              <a:latin typeface="Candara"/>
              <a:ea typeface="Candara"/>
              <a:cs typeface="Candara"/>
              <a:sym typeface="Candara"/>
            </a:endParaRPr>
          </a:p>
        </p:txBody>
      </p:sp>
      <p:sp>
        <p:nvSpPr>
          <p:cNvPr id="2202" name="Google Shape;2202;g3ce9351f72f_12_0"/>
          <p:cNvSpPr txBox="1"/>
          <p:nvPr/>
        </p:nvSpPr>
        <p:spPr>
          <a:xfrm>
            <a:off x="4571097" y="246718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03" name="Google Shape;2203;g3ce9351f72f_12_0"/>
          <p:cNvSpPr txBox="1"/>
          <p:nvPr/>
        </p:nvSpPr>
        <p:spPr>
          <a:xfrm>
            <a:off x="6463247" y="246718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04" name="Google Shape;2204;g3ce9351f72f_12_0"/>
          <p:cNvSpPr txBox="1"/>
          <p:nvPr/>
        </p:nvSpPr>
        <p:spPr>
          <a:xfrm>
            <a:off x="8379179" y="246718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100%</a:t>
            </a:r>
            <a:endParaRPr>
              <a:latin typeface="Candara"/>
              <a:ea typeface="Candara"/>
              <a:cs typeface="Candara"/>
              <a:sym typeface="Candara"/>
            </a:endParaRPr>
          </a:p>
        </p:txBody>
      </p:sp>
      <p:sp>
        <p:nvSpPr>
          <p:cNvPr id="2205" name="Google Shape;2205;g3ce9351f72f_12_0"/>
          <p:cNvSpPr txBox="1"/>
          <p:nvPr/>
        </p:nvSpPr>
        <p:spPr>
          <a:xfrm>
            <a:off x="9356929" y="246718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2206" name="Google Shape;2206;g3ce9351f72f_12_0"/>
          <p:cNvSpPr txBox="1"/>
          <p:nvPr/>
        </p:nvSpPr>
        <p:spPr>
          <a:xfrm>
            <a:off x="10296091" y="246718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US" sz="1600">
                <a:solidFill>
                  <a:srgbClr val="3B4E1F"/>
                </a:solidFill>
                <a:latin typeface="Candara"/>
                <a:ea typeface="Candara"/>
                <a:cs typeface="Candara"/>
                <a:sym typeface="Candara"/>
              </a:rPr>
              <a:t>100%</a:t>
            </a:r>
            <a:endParaRPr sz="1600">
              <a:solidFill>
                <a:srgbClr val="3B4E1F"/>
              </a:solidFill>
              <a:latin typeface="Candara"/>
              <a:ea typeface="Candara"/>
              <a:cs typeface="Candara"/>
              <a:sym typeface="Candara"/>
            </a:endParaRPr>
          </a:p>
        </p:txBody>
      </p:sp>
      <p:sp>
        <p:nvSpPr>
          <p:cNvPr id="2207" name="Google Shape;2207;g3ce9351f72f_12_0"/>
          <p:cNvSpPr txBox="1"/>
          <p:nvPr/>
        </p:nvSpPr>
        <p:spPr>
          <a:xfrm>
            <a:off x="5527222" y="2467186"/>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208" name="Google Shape;2208;g3ce9351f72f_12_0"/>
          <p:cNvSpPr txBox="1"/>
          <p:nvPr/>
        </p:nvSpPr>
        <p:spPr>
          <a:xfrm>
            <a:off x="7432222" y="2467186"/>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209" name="Google Shape;2209;g3ce9351f72f_12_0"/>
          <p:cNvSpPr txBox="1"/>
          <p:nvPr/>
        </p:nvSpPr>
        <p:spPr>
          <a:xfrm>
            <a:off x="11192655" y="2467186"/>
            <a:ext cx="876600" cy="431100"/>
          </a:xfrm>
          <a:prstGeom prst="rect">
            <a:avLst/>
          </a:prstGeom>
          <a:solidFill>
            <a:srgbClr val="EFEFEF"/>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210" name="Google Shape;2210;g3ce9351f72f_12_0"/>
          <p:cNvSpPr txBox="1"/>
          <p:nvPr/>
        </p:nvSpPr>
        <p:spPr>
          <a:xfrm>
            <a:off x="9359746" y="1971223"/>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0</a:t>
            </a:r>
            <a:endParaRPr sz="1300">
              <a:latin typeface="Candara"/>
              <a:ea typeface="Candara"/>
              <a:cs typeface="Candara"/>
              <a:sym typeface="Candara"/>
            </a:endParaRPr>
          </a:p>
        </p:txBody>
      </p:sp>
      <p:sp>
        <p:nvSpPr>
          <p:cNvPr id="2211" name="Google Shape;2211;g3ce9351f72f_12_0"/>
          <p:cNvSpPr txBox="1"/>
          <p:nvPr/>
        </p:nvSpPr>
        <p:spPr>
          <a:xfrm>
            <a:off x="10274146" y="1971223"/>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2000</a:t>
            </a:r>
            <a:endParaRPr sz="1300">
              <a:latin typeface="Candara"/>
              <a:ea typeface="Candara"/>
              <a:cs typeface="Candara"/>
              <a:sym typeface="Candara"/>
            </a:endParaRPr>
          </a:p>
        </p:txBody>
      </p:sp>
      <p:sp>
        <p:nvSpPr>
          <p:cNvPr id="2212" name="Google Shape;2212;g3ce9351f72f_12_0"/>
          <p:cNvSpPr txBox="1"/>
          <p:nvPr/>
        </p:nvSpPr>
        <p:spPr>
          <a:xfrm>
            <a:off x="558667" y="15908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213" name="Google Shape;2213;g3ce9351f72f_12_0"/>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SEGAE</a:t>
            </a:r>
            <a:endParaRPr sz="1100" b="1">
              <a:solidFill>
                <a:schemeClr val="dk1"/>
              </a:solidFill>
              <a:latin typeface="Raleway"/>
              <a:ea typeface="Raleway"/>
              <a:cs typeface="Raleway"/>
              <a:sym typeface="Raleway"/>
            </a:endParaRPr>
          </a:p>
        </p:txBody>
      </p:sp>
      <p:grpSp>
        <p:nvGrpSpPr>
          <p:cNvPr id="2214" name="Google Shape;2214;g3ce9351f72f_12_0"/>
          <p:cNvGrpSpPr/>
          <p:nvPr/>
        </p:nvGrpSpPr>
        <p:grpSpPr>
          <a:xfrm>
            <a:off x="9553761" y="109529"/>
            <a:ext cx="613751" cy="632937"/>
            <a:chOff x="299572" y="5462223"/>
            <a:chExt cx="1081500" cy="1115700"/>
          </a:xfrm>
        </p:grpSpPr>
        <p:sp>
          <p:nvSpPr>
            <p:cNvPr id="2215" name="Google Shape;2215;g3ce9351f72f_12_0"/>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216" name="Google Shape;2216;g3ce9351f72f_12_0"/>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2217" name="Google Shape;2217;g3ce9351f72f_12_0"/>
          <p:cNvSpPr txBox="1"/>
          <p:nvPr/>
        </p:nvSpPr>
        <p:spPr>
          <a:xfrm>
            <a:off x="836050" y="3364451"/>
            <a:ext cx="11227800" cy="400800"/>
          </a:xfrm>
          <a:prstGeom prst="rect">
            <a:avLst/>
          </a:prstGeom>
          <a:solidFill>
            <a:srgbClr val="D4E8C6">
              <a:alpha val="32280"/>
            </a:srgbClr>
          </a:solidFill>
          <a:ln w="27600" cap="flat" cmpd="sng">
            <a:solidFill>
              <a:srgbClr val="FEFDFB"/>
            </a:solidFill>
            <a:prstDash val="solid"/>
            <a:round/>
            <a:headEnd type="none" w="sm" len="sm"/>
            <a:tailEnd type="none" w="sm" len="sm"/>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444" b="1">
                <a:solidFill>
                  <a:srgbClr val="3B4E1F"/>
                </a:solidFill>
                <a:latin typeface="Candara"/>
                <a:ea typeface="Candara"/>
                <a:cs typeface="Candara"/>
                <a:sym typeface="Candara"/>
              </a:rPr>
              <a:t>Renaturalización - Punto B. Jardín Infantil Olarte</a:t>
            </a:r>
            <a:endParaRPr sz="1444" b="1">
              <a:solidFill>
                <a:srgbClr val="3B4E1F"/>
              </a:solidFill>
              <a:latin typeface="Candara"/>
              <a:ea typeface="Candara"/>
              <a:cs typeface="Candara"/>
              <a:sym typeface="Candara"/>
            </a:endParaRPr>
          </a:p>
        </p:txBody>
      </p:sp>
      <p:sp>
        <p:nvSpPr>
          <p:cNvPr id="2218" name="Google Shape;2218;g3ce9351f72f_12_0"/>
          <p:cNvSpPr txBox="1"/>
          <p:nvPr/>
        </p:nvSpPr>
        <p:spPr>
          <a:xfrm>
            <a:off x="103264" y="4645415"/>
            <a:ext cx="40641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la intervención del punto B</a:t>
            </a:r>
            <a:endParaRPr sz="1158">
              <a:latin typeface="Candara"/>
              <a:ea typeface="Candara"/>
              <a:cs typeface="Candara"/>
              <a:sym typeface="Candara"/>
            </a:endParaRPr>
          </a:p>
        </p:txBody>
      </p:sp>
      <p:sp>
        <p:nvSpPr>
          <p:cNvPr id="2219" name="Google Shape;2219;g3ce9351f72f_12_0"/>
          <p:cNvSpPr txBox="1"/>
          <p:nvPr/>
        </p:nvSpPr>
        <p:spPr>
          <a:xfrm>
            <a:off x="4614973" y="4706547"/>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20" name="Google Shape;2220;g3ce9351f72f_12_0"/>
          <p:cNvSpPr txBox="1"/>
          <p:nvPr/>
        </p:nvSpPr>
        <p:spPr>
          <a:xfrm>
            <a:off x="6565007" y="4706547"/>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221" name="Google Shape;2221;g3ce9351f72f_12_0"/>
          <p:cNvSpPr txBox="1"/>
          <p:nvPr/>
        </p:nvSpPr>
        <p:spPr>
          <a:xfrm>
            <a:off x="8463028" y="469302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222" name="Google Shape;2222;g3ce9351f72f_12_0"/>
          <p:cNvSpPr txBox="1"/>
          <p:nvPr/>
        </p:nvSpPr>
        <p:spPr>
          <a:xfrm>
            <a:off x="9417445" y="470693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223" name="Google Shape;2223;g3ce9351f72f_12_0"/>
          <p:cNvSpPr txBox="1"/>
          <p:nvPr/>
        </p:nvSpPr>
        <p:spPr>
          <a:xfrm>
            <a:off x="10212619" y="4706547"/>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100%</a:t>
            </a:r>
            <a:endParaRPr sz="1544">
              <a:solidFill>
                <a:srgbClr val="3B4E1F"/>
              </a:solidFill>
              <a:latin typeface="Candara"/>
              <a:ea typeface="Candara"/>
              <a:cs typeface="Candara"/>
              <a:sym typeface="Candara"/>
            </a:endParaRPr>
          </a:p>
        </p:txBody>
      </p:sp>
      <p:sp>
        <p:nvSpPr>
          <p:cNvPr id="2224" name="Google Shape;2224;g3ce9351f72f_12_0"/>
          <p:cNvSpPr txBox="1"/>
          <p:nvPr/>
        </p:nvSpPr>
        <p:spPr>
          <a:xfrm>
            <a:off x="5530975" y="4706547"/>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225" name="Google Shape;2225;g3ce9351f72f_12_0"/>
          <p:cNvSpPr txBox="1"/>
          <p:nvPr/>
        </p:nvSpPr>
        <p:spPr>
          <a:xfrm>
            <a:off x="7447515" y="4706547"/>
            <a:ext cx="846300" cy="416100"/>
          </a:xfrm>
          <a:prstGeom prst="rect">
            <a:avLst/>
          </a:prstGeom>
          <a:solidFill>
            <a:srgbClr val="CC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226" name="Google Shape;2226;g3ce9351f72f_12_0"/>
          <p:cNvSpPr txBox="1"/>
          <p:nvPr/>
        </p:nvSpPr>
        <p:spPr>
          <a:xfrm>
            <a:off x="11242416" y="4706547"/>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227" name="Google Shape;2227;g3ce9351f72f_12_0"/>
          <p:cNvSpPr txBox="1"/>
          <p:nvPr/>
        </p:nvSpPr>
        <p:spPr>
          <a:xfrm>
            <a:off x="159680" y="3814747"/>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None/>
            </a:pPr>
            <a:r>
              <a:rPr lang="en-US" sz="1158">
                <a:solidFill>
                  <a:srgbClr val="3B4E1F"/>
                </a:solidFill>
                <a:latin typeface="Candara"/>
                <a:ea typeface="Candara"/>
                <a:cs typeface="Candara"/>
                <a:sym typeface="Candara"/>
              </a:rPr>
              <a:t>Número de m</a:t>
            </a:r>
            <a:r>
              <a:rPr lang="en-US" sz="1158" baseline="30000">
                <a:solidFill>
                  <a:srgbClr val="3B4E1F"/>
                </a:solidFill>
                <a:latin typeface="Candara"/>
                <a:ea typeface="Candara"/>
                <a:cs typeface="Candara"/>
                <a:sym typeface="Candara"/>
              </a:rPr>
              <a:t>2</a:t>
            </a:r>
            <a:r>
              <a:rPr lang="en-US" sz="1158">
                <a:solidFill>
                  <a:srgbClr val="3B4E1F"/>
                </a:solidFill>
                <a:latin typeface="Candara"/>
                <a:ea typeface="Candara"/>
                <a:cs typeface="Candara"/>
                <a:sym typeface="Candara"/>
              </a:rPr>
              <a:t> de áreas renaturalizadas en el punto B</a:t>
            </a:r>
            <a:endParaRPr sz="1158">
              <a:latin typeface="Candara"/>
              <a:ea typeface="Candara"/>
              <a:cs typeface="Candara"/>
              <a:sym typeface="Candara"/>
            </a:endParaRPr>
          </a:p>
        </p:txBody>
      </p:sp>
      <p:sp>
        <p:nvSpPr>
          <p:cNvPr id="2228" name="Google Shape;2228;g3ce9351f72f_12_0"/>
          <p:cNvSpPr txBox="1"/>
          <p:nvPr/>
        </p:nvSpPr>
        <p:spPr>
          <a:xfrm>
            <a:off x="6576562" y="3869198"/>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415</a:t>
            </a:r>
            <a:endParaRPr sz="1351">
              <a:latin typeface="Candara"/>
              <a:ea typeface="Candara"/>
              <a:cs typeface="Candara"/>
              <a:sym typeface="Candara"/>
            </a:endParaRPr>
          </a:p>
        </p:txBody>
      </p:sp>
      <p:sp>
        <p:nvSpPr>
          <p:cNvPr id="2229" name="Google Shape;2229;g3ce9351f72f_12_0"/>
          <p:cNvSpPr txBox="1"/>
          <p:nvPr/>
        </p:nvSpPr>
        <p:spPr>
          <a:xfrm>
            <a:off x="8453341" y="3869190"/>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415</a:t>
            </a:r>
            <a:endParaRPr sz="1351">
              <a:latin typeface="Candara"/>
              <a:ea typeface="Candara"/>
              <a:cs typeface="Candara"/>
              <a:sym typeface="Candara"/>
            </a:endParaRPr>
          </a:p>
        </p:txBody>
      </p:sp>
      <p:sp>
        <p:nvSpPr>
          <p:cNvPr id="2230" name="Google Shape;2230;g3ce9351f72f_12_0"/>
          <p:cNvSpPr txBox="1"/>
          <p:nvPr/>
        </p:nvSpPr>
        <p:spPr>
          <a:xfrm>
            <a:off x="9430883" y="3869190"/>
            <a:ext cx="846300" cy="3864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351">
                <a:latin typeface="Candara"/>
                <a:ea typeface="Candara"/>
                <a:cs typeface="Candara"/>
                <a:sym typeface="Candara"/>
              </a:rPr>
              <a:t>-</a:t>
            </a:r>
            <a:endParaRPr sz="1351">
              <a:latin typeface="Candara"/>
              <a:ea typeface="Candara"/>
              <a:cs typeface="Candara"/>
              <a:sym typeface="Candara"/>
            </a:endParaRPr>
          </a:p>
        </p:txBody>
      </p:sp>
      <p:sp>
        <p:nvSpPr>
          <p:cNvPr id="2231" name="Google Shape;2231;g3ce9351f72f_12_0"/>
          <p:cNvSpPr txBox="1"/>
          <p:nvPr/>
        </p:nvSpPr>
        <p:spPr>
          <a:xfrm>
            <a:off x="10202932" y="3869198"/>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415</a:t>
            </a:r>
            <a:endParaRPr sz="1351">
              <a:latin typeface="Candara"/>
              <a:ea typeface="Candara"/>
              <a:cs typeface="Candara"/>
              <a:sym typeface="Candara"/>
            </a:endParaRPr>
          </a:p>
        </p:txBody>
      </p:sp>
      <p:sp>
        <p:nvSpPr>
          <p:cNvPr id="2232" name="Google Shape;2232;g3ce9351f72f_12_0"/>
          <p:cNvSpPr txBox="1"/>
          <p:nvPr/>
        </p:nvSpPr>
        <p:spPr>
          <a:xfrm>
            <a:off x="7437829" y="3869198"/>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233" name="Google Shape;2233;g3ce9351f72f_12_0"/>
          <p:cNvSpPr txBox="1"/>
          <p:nvPr/>
        </p:nvSpPr>
        <p:spPr>
          <a:xfrm>
            <a:off x="11232730" y="3869198"/>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234" name="Google Shape;2234;g3ce9351f72f_12_0"/>
          <p:cNvSpPr txBox="1"/>
          <p:nvPr/>
        </p:nvSpPr>
        <p:spPr>
          <a:xfrm>
            <a:off x="4628398" y="3869198"/>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35" name="Google Shape;2235;g3ce9351f72f_12_0"/>
          <p:cNvSpPr txBox="1"/>
          <p:nvPr/>
        </p:nvSpPr>
        <p:spPr>
          <a:xfrm>
            <a:off x="5544400" y="3869198"/>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236" name="Google Shape;2236;g3ce9351f72f_12_0"/>
          <p:cNvSpPr txBox="1"/>
          <p:nvPr/>
        </p:nvSpPr>
        <p:spPr>
          <a:xfrm>
            <a:off x="159680" y="4226992"/>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el diseño del punto B</a:t>
            </a:r>
            <a:endParaRPr sz="1158">
              <a:latin typeface="Candara"/>
              <a:ea typeface="Candara"/>
              <a:cs typeface="Candara"/>
              <a:sym typeface="Candara"/>
            </a:endParaRPr>
          </a:p>
        </p:txBody>
      </p:sp>
      <p:sp>
        <p:nvSpPr>
          <p:cNvPr id="2237" name="Google Shape;2237;g3ce9351f72f_12_0"/>
          <p:cNvSpPr txBox="1"/>
          <p:nvPr/>
        </p:nvSpPr>
        <p:spPr>
          <a:xfrm>
            <a:off x="4614973" y="4288133"/>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38" name="Google Shape;2238;g3ce9351f72f_12_0"/>
          <p:cNvSpPr txBox="1"/>
          <p:nvPr/>
        </p:nvSpPr>
        <p:spPr>
          <a:xfrm>
            <a:off x="6565007" y="4288133"/>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239" name="Google Shape;2239;g3ce9351f72f_12_0"/>
          <p:cNvSpPr txBox="1"/>
          <p:nvPr/>
        </p:nvSpPr>
        <p:spPr>
          <a:xfrm>
            <a:off x="8463028" y="4274609"/>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40" name="Google Shape;2240;g3ce9351f72f_12_0"/>
          <p:cNvSpPr txBox="1"/>
          <p:nvPr/>
        </p:nvSpPr>
        <p:spPr>
          <a:xfrm>
            <a:off x="9417470" y="4274609"/>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241" name="Google Shape;2241;g3ce9351f72f_12_0"/>
          <p:cNvSpPr txBox="1"/>
          <p:nvPr/>
        </p:nvSpPr>
        <p:spPr>
          <a:xfrm>
            <a:off x="10212619" y="4288133"/>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100%</a:t>
            </a:r>
            <a:endParaRPr sz="1544">
              <a:solidFill>
                <a:srgbClr val="3B4E1F"/>
              </a:solidFill>
              <a:latin typeface="Candara"/>
              <a:ea typeface="Candara"/>
              <a:cs typeface="Candara"/>
              <a:sym typeface="Candara"/>
            </a:endParaRPr>
          </a:p>
        </p:txBody>
      </p:sp>
      <p:sp>
        <p:nvSpPr>
          <p:cNvPr id="2242" name="Google Shape;2242;g3ce9351f72f_12_0"/>
          <p:cNvSpPr txBox="1"/>
          <p:nvPr/>
        </p:nvSpPr>
        <p:spPr>
          <a:xfrm>
            <a:off x="5530975" y="4288133"/>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243" name="Google Shape;2243;g3ce9351f72f_12_0"/>
          <p:cNvSpPr txBox="1"/>
          <p:nvPr/>
        </p:nvSpPr>
        <p:spPr>
          <a:xfrm>
            <a:off x="7447515" y="4288133"/>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100%</a:t>
            </a:r>
            <a:endParaRPr sz="1351" b="1">
              <a:latin typeface="Candara"/>
              <a:ea typeface="Candara"/>
              <a:cs typeface="Candara"/>
              <a:sym typeface="Candara"/>
            </a:endParaRPr>
          </a:p>
        </p:txBody>
      </p:sp>
      <p:sp>
        <p:nvSpPr>
          <p:cNvPr id="2244" name="Google Shape;2244;g3ce9351f72f_12_0"/>
          <p:cNvSpPr txBox="1"/>
          <p:nvPr/>
        </p:nvSpPr>
        <p:spPr>
          <a:xfrm>
            <a:off x="11242416" y="4288133"/>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100%</a:t>
            </a:r>
            <a:endParaRPr sz="1351" b="1">
              <a:latin typeface="Candara"/>
              <a:ea typeface="Candara"/>
              <a:cs typeface="Candara"/>
              <a:sym typeface="Candara"/>
            </a:endParaRPr>
          </a:p>
        </p:txBody>
      </p:sp>
      <p:sp>
        <p:nvSpPr>
          <p:cNvPr id="2245" name="Google Shape;2245;g3ce9351f72f_12_0"/>
          <p:cNvSpPr txBox="1"/>
          <p:nvPr/>
        </p:nvSpPr>
        <p:spPr>
          <a:xfrm>
            <a:off x="759934" y="5227101"/>
            <a:ext cx="11021400" cy="416100"/>
          </a:xfrm>
          <a:prstGeom prst="rect">
            <a:avLst/>
          </a:prstGeom>
          <a:solidFill>
            <a:srgbClr val="D4E8C6">
              <a:alpha val="32280"/>
            </a:srgbClr>
          </a:solidFill>
          <a:ln w="27600" cap="flat" cmpd="sng">
            <a:solidFill>
              <a:srgbClr val="FEFDFB"/>
            </a:solidFill>
            <a:prstDash val="solid"/>
            <a:round/>
            <a:headEnd type="none" w="sm" len="sm"/>
            <a:tailEnd type="none" w="sm" len="sm"/>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b="1">
                <a:solidFill>
                  <a:srgbClr val="3B4E1F"/>
                </a:solidFill>
                <a:latin typeface="Candara"/>
                <a:ea typeface="Candara"/>
                <a:cs typeface="Candara"/>
                <a:sym typeface="Candara"/>
              </a:rPr>
              <a:t>Renaturalización - Punto C. Parqueadero Sector Nuevo Chile -Puente Kennedy –Bosa / La Polvera</a:t>
            </a:r>
            <a:endParaRPr sz="1544" b="1">
              <a:solidFill>
                <a:srgbClr val="3B4E1F"/>
              </a:solidFill>
              <a:latin typeface="Candara"/>
              <a:ea typeface="Candara"/>
              <a:cs typeface="Candara"/>
              <a:sym typeface="Candara"/>
            </a:endParaRPr>
          </a:p>
        </p:txBody>
      </p:sp>
      <p:sp>
        <p:nvSpPr>
          <p:cNvPr id="2246" name="Google Shape;2246;g3ce9351f72f_12_0"/>
          <p:cNvSpPr txBox="1"/>
          <p:nvPr/>
        </p:nvSpPr>
        <p:spPr>
          <a:xfrm>
            <a:off x="400225" y="5694184"/>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None/>
            </a:pPr>
            <a:r>
              <a:rPr lang="en-US" sz="1158">
                <a:solidFill>
                  <a:srgbClr val="3B4E1F"/>
                </a:solidFill>
                <a:latin typeface="Candara"/>
                <a:ea typeface="Candara"/>
                <a:cs typeface="Candara"/>
                <a:sym typeface="Candara"/>
              </a:rPr>
              <a:t>Número de m</a:t>
            </a:r>
            <a:r>
              <a:rPr lang="en-US" sz="1158" baseline="30000">
                <a:solidFill>
                  <a:srgbClr val="3B4E1F"/>
                </a:solidFill>
                <a:latin typeface="Candara"/>
                <a:ea typeface="Candara"/>
                <a:cs typeface="Candara"/>
                <a:sym typeface="Candara"/>
              </a:rPr>
              <a:t>2</a:t>
            </a:r>
            <a:r>
              <a:rPr lang="en-US" sz="1158">
                <a:solidFill>
                  <a:srgbClr val="3B4E1F"/>
                </a:solidFill>
                <a:latin typeface="Candara"/>
                <a:ea typeface="Candara"/>
                <a:cs typeface="Candara"/>
                <a:sym typeface="Candara"/>
              </a:rPr>
              <a:t> de áreas renaturalizadas en el punto C</a:t>
            </a:r>
            <a:endParaRPr sz="1158">
              <a:latin typeface="Candara"/>
              <a:ea typeface="Candara"/>
              <a:cs typeface="Candara"/>
              <a:sym typeface="Candara"/>
            </a:endParaRPr>
          </a:p>
        </p:txBody>
      </p:sp>
      <p:sp>
        <p:nvSpPr>
          <p:cNvPr id="2247" name="Google Shape;2247;g3ce9351f72f_12_0"/>
          <p:cNvSpPr txBox="1"/>
          <p:nvPr/>
        </p:nvSpPr>
        <p:spPr>
          <a:xfrm>
            <a:off x="6548632" y="6107692"/>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0%</a:t>
            </a:r>
            <a:endParaRPr sz="1351">
              <a:latin typeface="Candara"/>
              <a:ea typeface="Candara"/>
              <a:cs typeface="Candara"/>
              <a:sym typeface="Candara"/>
            </a:endParaRPr>
          </a:p>
        </p:txBody>
      </p:sp>
      <p:sp>
        <p:nvSpPr>
          <p:cNvPr id="2248" name="Google Shape;2248;g3ce9351f72f_12_0"/>
          <p:cNvSpPr txBox="1"/>
          <p:nvPr/>
        </p:nvSpPr>
        <p:spPr>
          <a:xfrm>
            <a:off x="7457674" y="6107692"/>
            <a:ext cx="846300" cy="416100"/>
          </a:xfrm>
          <a:prstGeom prst="rect">
            <a:avLst/>
          </a:prstGeom>
          <a:solidFill>
            <a:srgbClr val="F4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249" name="Google Shape;2249;g3ce9351f72f_12_0"/>
          <p:cNvSpPr txBox="1"/>
          <p:nvPr/>
        </p:nvSpPr>
        <p:spPr>
          <a:xfrm>
            <a:off x="11242425" y="6115073"/>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0%</a:t>
            </a:r>
            <a:endParaRPr sz="1351" b="1">
              <a:latin typeface="Candara"/>
              <a:ea typeface="Candara"/>
              <a:cs typeface="Candara"/>
              <a:sym typeface="Candara"/>
            </a:endParaRPr>
          </a:p>
        </p:txBody>
      </p:sp>
      <p:sp>
        <p:nvSpPr>
          <p:cNvPr id="2250" name="Google Shape;2250;g3ce9351f72f_12_0"/>
          <p:cNvSpPr txBox="1"/>
          <p:nvPr/>
        </p:nvSpPr>
        <p:spPr>
          <a:xfrm>
            <a:off x="4621031" y="5680545"/>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51" name="Google Shape;2251;g3ce9351f72f_12_0"/>
          <p:cNvSpPr txBox="1"/>
          <p:nvPr/>
        </p:nvSpPr>
        <p:spPr>
          <a:xfrm>
            <a:off x="5580907" y="5702893"/>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252" name="Google Shape;2252;g3ce9351f72f_12_0"/>
          <p:cNvSpPr txBox="1"/>
          <p:nvPr/>
        </p:nvSpPr>
        <p:spPr>
          <a:xfrm>
            <a:off x="400225" y="6099614"/>
            <a:ext cx="4007400" cy="356700"/>
          </a:xfrm>
          <a:prstGeom prst="rect">
            <a:avLst/>
          </a:prstGeom>
          <a:noFill/>
          <a:ln>
            <a:noFill/>
          </a:ln>
        </p:spPr>
        <p:txBody>
          <a:bodyPr spcFirstLastPara="1" wrap="square" lIns="88275" tIns="88275" rIns="88275" bIns="88275" anchor="t" anchorCtr="0">
            <a:spAutoFit/>
          </a:bodyPr>
          <a:lstStyle/>
          <a:p>
            <a:pPr marL="0" lvl="0" indent="0" algn="r" rtl="0">
              <a:spcBef>
                <a:spcPts val="0"/>
              </a:spcBef>
              <a:spcAft>
                <a:spcPts val="0"/>
              </a:spcAft>
              <a:buClr>
                <a:schemeClr val="dk1"/>
              </a:buClr>
              <a:buSzPts val="1062"/>
              <a:buFont typeface="Arial"/>
              <a:buNone/>
            </a:pPr>
            <a:r>
              <a:rPr lang="en-US" sz="1158">
                <a:solidFill>
                  <a:srgbClr val="3B4E1F"/>
                </a:solidFill>
                <a:latin typeface="Candara"/>
                <a:ea typeface="Candara"/>
                <a:cs typeface="Candara"/>
                <a:sym typeface="Candara"/>
              </a:rPr>
              <a:t>Porcentaje de avance en el diseño del punto C</a:t>
            </a:r>
            <a:endParaRPr sz="1158">
              <a:latin typeface="Candara"/>
              <a:ea typeface="Candara"/>
              <a:cs typeface="Candara"/>
              <a:sym typeface="Candara"/>
            </a:endParaRPr>
          </a:p>
        </p:txBody>
      </p:sp>
      <p:sp>
        <p:nvSpPr>
          <p:cNvPr id="2253" name="Google Shape;2253;g3ce9351f72f_12_0"/>
          <p:cNvSpPr txBox="1"/>
          <p:nvPr/>
        </p:nvSpPr>
        <p:spPr>
          <a:xfrm>
            <a:off x="4607606" y="6092725"/>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54" name="Google Shape;2254;g3ce9351f72f_12_0"/>
          <p:cNvSpPr txBox="1"/>
          <p:nvPr/>
        </p:nvSpPr>
        <p:spPr>
          <a:xfrm>
            <a:off x="5567482" y="6115073"/>
            <a:ext cx="846300" cy="416100"/>
          </a:xfrm>
          <a:prstGeom prst="rect">
            <a:avLst/>
          </a:prstGeom>
          <a:solidFill>
            <a:srgbClr val="D9D9D9"/>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544" b="1">
              <a:solidFill>
                <a:srgbClr val="3B4E1F"/>
              </a:solidFill>
              <a:latin typeface="Candara"/>
              <a:ea typeface="Candara"/>
              <a:cs typeface="Candara"/>
              <a:sym typeface="Candara"/>
            </a:endParaRPr>
          </a:p>
        </p:txBody>
      </p:sp>
      <p:sp>
        <p:nvSpPr>
          <p:cNvPr id="2255" name="Google Shape;2255;g3ce9351f72f_12_0"/>
          <p:cNvSpPr txBox="1"/>
          <p:nvPr/>
        </p:nvSpPr>
        <p:spPr>
          <a:xfrm>
            <a:off x="8468372" y="6078786"/>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100%</a:t>
            </a:r>
            <a:endParaRPr sz="1351">
              <a:latin typeface="Candara"/>
              <a:ea typeface="Candara"/>
              <a:cs typeface="Candara"/>
              <a:sym typeface="Candara"/>
            </a:endParaRPr>
          </a:p>
        </p:txBody>
      </p:sp>
      <p:sp>
        <p:nvSpPr>
          <p:cNvPr id="2256" name="Google Shape;2256;g3ce9351f72f_12_0"/>
          <p:cNvSpPr txBox="1"/>
          <p:nvPr/>
        </p:nvSpPr>
        <p:spPr>
          <a:xfrm>
            <a:off x="9416103" y="6103510"/>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257" name="Google Shape;2257;g3ce9351f72f_12_0"/>
          <p:cNvSpPr txBox="1"/>
          <p:nvPr/>
        </p:nvSpPr>
        <p:spPr>
          <a:xfrm>
            <a:off x="10235344" y="6024584"/>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Clr>
                <a:schemeClr val="dk1"/>
              </a:buClr>
              <a:buSzPts val="1062"/>
              <a:buFont typeface="Arial"/>
              <a:buNone/>
            </a:pPr>
            <a:r>
              <a:rPr lang="en-US" sz="1544">
                <a:solidFill>
                  <a:srgbClr val="3B4E1F"/>
                </a:solidFill>
                <a:latin typeface="Candara"/>
                <a:ea typeface="Candara"/>
                <a:cs typeface="Candara"/>
                <a:sym typeface="Candara"/>
              </a:rPr>
              <a:t>-</a:t>
            </a:r>
            <a:endParaRPr sz="1544">
              <a:solidFill>
                <a:srgbClr val="3B4E1F"/>
              </a:solidFill>
              <a:latin typeface="Candara"/>
              <a:ea typeface="Candara"/>
              <a:cs typeface="Candara"/>
              <a:sym typeface="Candara"/>
            </a:endParaRPr>
          </a:p>
        </p:txBody>
      </p:sp>
      <p:sp>
        <p:nvSpPr>
          <p:cNvPr id="2258" name="Google Shape;2258;g3ce9351f72f_12_0"/>
          <p:cNvSpPr txBox="1"/>
          <p:nvPr/>
        </p:nvSpPr>
        <p:spPr>
          <a:xfrm>
            <a:off x="6540782" y="5702893"/>
            <a:ext cx="846300" cy="4161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a:solidFill>
                  <a:srgbClr val="3B4E1F"/>
                </a:solidFill>
                <a:latin typeface="Candara"/>
                <a:ea typeface="Candara"/>
                <a:cs typeface="Candara"/>
                <a:sym typeface="Candara"/>
              </a:rPr>
              <a:t>-</a:t>
            </a:r>
            <a:endParaRPr sz="1351">
              <a:latin typeface="Candara"/>
              <a:ea typeface="Candara"/>
              <a:cs typeface="Candara"/>
              <a:sym typeface="Candara"/>
            </a:endParaRPr>
          </a:p>
        </p:txBody>
      </p:sp>
      <p:sp>
        <p:nvSpPr>
          <p:cNvPr id="2259" name="Google Shape;2259;g3ce9351f72f_12_0"/>
          <p:cNvSpPr txBox="1"/>
          <p:nvPr/>
        </p:nvSpPr>
        <p:spPr>
          <a:xfrm>
            <a:off x="7456699" y="5702893"/>
            <a:ext cx="846300" cy="416100"/>
          </a:xfrm>
          <a:prstGeom prst="rect">
            <a:avLst/>
          </a:prstGeom>
          <a:solidFill>
            <a:srgbClr val="CCCCCC"/>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260" name="Google Shape;2260;g3ce9351f72f_12_0"/>
          <p:cNvSpPr txBox="1"/>
          <p:nvPr/>
        </p:nvSpPr>
        <p:spPr>
          <a:xfrm>
            <a:off x="11242425" y="5702893"/>
            <a:ext cx="846300" cy="416100"/>
          </a:xfrm>
          <a:prstGeom prst="rect">
            <a:avLst/>
          </a:prstGeom>
          <a:solidFill>
            <a:srgbClr val="EFEFEF"/>
          </a:solid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544" b="1">
                <a:solidFill>
                  <a:srgbClr val="3B4E1F"/>
                </a:solidFill>
                <a:latin typeface="Candara"/>
                <a:ea typeface="Candara"/>
                <a:cs typeface="Candara"/>
                <a:sym typeface="Candara"/>
              </a:rPr>
              <a:t>-</a:t>
            </a:r>
            <a:endParaRPr sz="1351" b="1">
              <a:latin typeface="Candara"/>
              <a:ea typeface="Candara"/>
              <a:cs typeface="Candara"/>
              <a:sym typeface="Candara"/>
            </a:endParaRPr>
          </a:p>
        </p:txBody>
      </p:sp>
      <p:sp>
        <p:nvSpPr>
          <p:cNvPr id="2261" name="Google Shape;2261;g3ce9351f72f_12_0"/>
          <p:cNvSpPr txBox="1"/>
          <p:nvPr/>
        </p:nvSpPr>
        <p:spPr>
          <a:xfrm>
            <a:off x="8457686" y="5598699"/>
            <a:ext cx="846300" cy="3714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a:t>
            </a:r>
            <a:endParaRPr sz="1255">
              <a:latin typeface="Candara"/>
              <a:ea typeface="Candara"/>
              <a:cs typeface="Candara"/>
              <a:sym typeface="Candara"/>
            </a:endParaRPr>
          </a:p>
        </p:txBody>
      </p:sp>
      <p:sp>
        <p:nvSpPr>
          <p:cNvPr id="2262" name="Google Shape;2262;g3ce9351f72f_12_0"/>
          <p:cNvSpPr txBox="1"/>
          <p:nvPr/>
        </p:nvSpPr>
        <p:spPr>
          <a:xfrm>
            <a:off x="9418823" y="5642061"/>
            <a:ext cx="846300" cy="3714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8129</a:t>
            </a:r>
            <a:endParaRPr sz="1255">
              <a:latin typeface="Candara"/>
              <a:ea typeface="Candara"/>
              <a:cs typeface="Candara"/>
              <a:sym typeface="Candara"/>
            </a:endParaRPr>
          </a:p>
        </p:txBody>
      </p:sp>
      <p:sp>
        <p:nvSpPr>
          <p:cNvPr id="2263" name="Google Shape;2263;g3ce9351f72f_12_0"/>
          <p:cNvSpPr txBox="1"/>
          <p:nvPr/>
        </p:nvSpPr>
        <p:spPr>
          <a:xfrm>
            <a:off x="10330614" y="5642061"/>
            <a:ext cx="846300" cy="371400"/>
          </a:xfrm>
          <a:prstGeom prst="rect">
            <a:avLst/>
          </a:prstGeom>
          <a:noFill/>
          <a:ln>
            <a:noFill/>
          </a:ln>
        </p:spPr>
        <p:txBody>
          <a:bodyPr spcFirstLastPara="1" wrap="square" lIns="88275" tIns="88275" rIns="88275" bIns="88275" anchor="t" anchorCtr="0">
            <a:spAutoFit/>
          </a:bodyPr>
          <a:lstStyle/>
          <a:p>
            <a:pPr marL="0" lvl="0" indent="0" algn="ctr" rtl="0">
              <a:spcBef>
                <a:spcPts val="0"/>
              </a:spcBef>
              <a:spcAft>
                <a:spcPts val="0"/>
              </a:spcAft>
              <a:buNone/>
            </a:pPr>
            <a:r>
              <a:rPr lang="en-US" sz="1255">
                <a:solidFill>
                  <a:srgbClr val="3B4E1F"/>
                </a:solidFill>
                <a:latin typeface="Candara"/>
                <a:ea typeface="Candara"/>
                <a:cs typeface="Candara"/>
                <a:sym typeface="Candara"/>
              </a:rPr>
              <a:t>8129</a:t>
            </a:r>
            <a:endParaRPr sz="1255">
              <a:latin typeface="Candara"/>
              <a:ea typeface="Candara"/>
              <a:cs typeface="Candara"/>
              <a:sym typeface="Candara"/>
            </a:endParaRPr>
          </a:p>
        </p:txBody>
      </p:sp>
      <p:sp>
        <p:nvSpPr>
          <p:cNvPr id="2264" name="Google Shape;2264;g3ce9351f72f_12_0"/>
          <p:cNvSpPr/>
          <p:nvPr/>
        </p:nvSpPr>
        <p:spPr>
          <a:xfrm rot="-5400000">
            <a:off x="-1863950" y="3937500"/>
            <a:ext cx="4438200" cy="4473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Renaturalización</a:t>
            </a:r>
            <a:endParaRPr sz="1200">
              <a:solidFill>
                <a:srgbClr val="3B4E1F"/>
              </a:solidFill>
              <a:latin typeface="Candara"/>
              <a:ea typeface="Candara"/>
              <a:cs typeface="Candara"/>
              <a:sym typeface="Candar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268"/>
        <p:cNvGrpSpPr/>
        <p:nvPr/>
      </p:nvGrpSpPr>
      <p:grpSpPr>
        <a:xfrm>
          <a:off x="0" y="0"/>
          <a:ext cx="0" cy="0"/>
          <a:chOff x="0" y="0"/>
          <a:chExt cx="0" cy="0"/>
        </a:xfrm>
      </p:grpSpPr>
      <p:sp>
        <p:nvSpPr>
          <p:cNvPr id="2269" name="Google Shape;2269;g3c4d5bf7a79_3_0"/>
          <p:cNvSpPr txBox="1"/>
          <p:nvPr/>
        </p:nvSpPr>
        <p:spPr>
          <a:xfrm>
            <a:off x="32875" y="2426691"/>
            <a:ext cx="3706800" cy="4002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270" name="Google Shape;2270;g3c4d5bf7a79_3_0"/>
          <p:cNvSpPr txBox="1"/>
          <p:nvPr/>
        </p:nvSpPr>
        <p:spPr>
          <a:xfrm>
            <a:off x="616250" y="1241325"/>
            <a:ext cx="87381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Disminuir en 8% la concentración del material particulado (PM10 y PM2.5)</a:t>
            </a:r>
            <a:endParaRPr sz="1800" b="1" i="0" u="none" strike="noStrike" cap="none">
              <a:solidFill>
                <a:srgbClr val="009200"/>
              </a:solidFill>
              <a:latin typeface="Raleway"/>
              <a:ea typeface="Raleway"/>
              <a:cs typeface="Raleway"/>
              <a:sym typeface="Raleway"/>
            </a:endParaRPr>
          </a:p>
        </p:txBody>
      </p:sp>
      <p:sp>
        <p:nvSpPr>
          <p:cNvPr id="2271" name="Google Shape;2271;g3c4d5bf7a79_3_0"/>
          <p:cNvSpPr txBox="1"/>
          <p:nvPr/>
        </p:nvSpPr>
        <p:spPr>
          <a:xfrm>
            <a:off x="4015632" y="23957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272" name="Google Shape;2272;g3c4d5bf7a79_3_0"/>
          <p:cNvSpPr txBox="1"/>
          <p:nvPr/>
        </p:nvSpPr>
        <p:spPr>
          <a:xfrm>
            <a:off x="5907782" y="23957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273" name="Google Shape;2273;g3c4d5bf7a79_3_0"/>
          <p:cNvSpPr txBox="1"/>
          <p:nvPr/>
        </p:nvSpPr>
        <p:spPr>
          <a:xfrm>
            <a:off x="7823714" y="23957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274" name="Google Shape;2274;g3c4d5bf7a79_3_0"/>
          <p:cNvSpPr txBox="1"/>
          <p:nvPr/>
        </p:nvSpPr>
        <p:spPr>
          <a:xfrm>
            <a:off x="8801464" y="239579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275" name="Google Shape;2275;g3c4d5bf7a79_3_0"/>
          <p:cNvSpPr txBox="1"/>
          <p:nvPr/>
        </p:nvSpPr>
        <p:spPr>
          <a:xfrm>
            <a:off x="9779214" y="2395797"/>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276" name="Google Shape;2276;g3c4d5bf7a79_3_0"/>
          <p:cNvSpPr txBox="1"/>
          <p:nvPr/>
        </p:nvSpPr>
        <p:spPr>
          <a:xfrm>
            <a:off x="3947513" y="3167118"/>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2277" name="Google Shape;2277;g3c4d5bf7a79_3_0"/>
          <p:cNvSpPr txBox="1"/>
          <p:nvPr/>
        </p:nvSpPr>
        <p:spPr>
          <a:xfrm>
            <a:off x="3947513" y="3645863"/>
            <a:ext cx="876600" cy="369300"/>
          </a:xfrm>
          <a:prstGeom prst="rect">
            <a:avLst/>
          </a:prstGeom>
          <a:noFill/>
          <a:ln>
            <a:noFill/>
          </a:ln>
        </p:spPr>
        <p:txBody>
          <a:bodyPr spcFirstLastPara="1" wrap="square" lIns="91425" tIns="91425" rIns="91425" bIns="91425" anchor="t" anchorCtr="0">
            <a:spAutoFit/>
          </a:bodyPr>
          <a:lstStyle/>
          <a:p>
            <a:pPr marL="457200" marR="0" lvl="0" indent="-304800" algn="ctr" rtl="0">
              <a:lnSpc>
                <a:spcPct val="100000"/>
              </a:lnSpc>
              <a:spcBef>
                <a:spcPts val="0"/>
              </a:spcBef>
              <a:spcAft>
                <a:spcPts val="0"/>
              </a:spcAft>
              <a:buClr>
                <a:srgbClr val="000000"/>
              </a:buClr>
              <a:buSzPts val="1200"/>
              <a:buFont typeface="Candara"/>
              <a:buChar char="-"/>
            </a:pPr>
            <a:endParaRPr sz="1200" b="0" i="0" u="none" strike="noStrike" cap="none">
              <a:solidFill>
                <a:srgbClr val="000000"/>
              </a:solidFill>
              <a:latin typeface="Candara"/>
              <a:ea typeface="Candara"/>
              <a:cs typeface="Candara"/>
              <a:sym typeface="Candara"/>
            </a:endParaRPr>
          </a:p>
        </p:txBody>
      </p:sp>
      <p:sp>
        <p:nvSpPr>
          <p:cNvPr id="2278" name="Google Shape;2278;g3c4d5bf7a79_3_0"/>
          <p:cNvSpPr txBox="1"/>
          <p:nvPr/>
        </p:nvSpPr>
        <p:spPr>
          <a:xfrm>
            <a:off x="5839663" y="3167118"/>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a:t>
            </a:r>
            <a:endParaRPr sz="1200" b="0" i="0" u="none" strike="noStrike" cap="none">
              <a:solidFill>
                <a:srgbClr val="000000"/>
              </a:solidFill>
              <a:latin typeface="Candara"/>
              <a:ea typeface="Candara"/>
              <a:cs typeface="Candara"/>
              <a:sym typeface="Candara"/>
            </a:endParaRPr>
          </a:p>
        </p:txBody>
      </p:sp>
      <p:sp>
        <p:nvSpPr>
          <p:cNvPr id="2279" name="Google Shape;2279;g3c4d5bf7a79_3_0"/>
          <p:cNvSpPr txBox="1"/>
          <p:nvPr/>
        </p:nvSpPr>
        <p:spPr>
          <a:xfrm>
            <a:off x="7859714" y="3090168"/>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r>
              <a:rPr lang="en-US" sz="1100">
                <a:solidFill>
                  <a:srgbClr val="3B4E1F"/>
                </a:solidFill>
                <a:latin typeface="Candara"/>
                <a:ea typeface="Candara"/>
                <a:cs typeface="Candara"/>
                <a:sym typeface="Candara"/>
              </a:rPr>
              <a:t>1</a:t>
            </a:r>
            <a:endParaRPr sz="900" b="0" i="0" u="none" strike="noStrike" cap="none">
              <a:solidFill>
                <a:srgbClr val="000000"/>
              </a:solidFill>
              <a:latin typeface="Candara"/>
              <a:ea typeface="Candara"/>
              <a:cs typeface="Candara"/>
              <a:sym typeface="Candara"/>
            </a:endParaRPr>
          </a:p>
        </p:txBody>
      </p:sp>
      <p:sp>
        <p:nvSpPr>
          <p:cNvPr id="2280" name="Google Shape;2280;g3c4d5bf7a79_3_0"/>
          <p:cNvSpPr txBox="1"/>
          <p:nvPr/>
        </p:nvSpPr>
        <p:spPr>
          <a:xfrm>
            <a:off x="7859714" y="3707438"/>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11.180</a:t>
            </a:r>
            <a:endParaRPr sz="1200" b="1" i="0" u="none" strike="noStrike" cap="none">
              <a:solidFill>
                <a:srgbClr val="000000"/>
              </a:solidFill>
              <a:latin typeface="Candara"/>
              <a:ea typeface="Candara"/>
              <a:cs typeface="Candara"/>
              <a:sym typeface="Candara"/>
            </a:endParaRPr>
          </a:p>
        </p:txBody>
      </p:sp>
      <p:sp>
        <p:nvSpPr>
          <p:cNvPr id="2281" name="Google Shape;2281;g3c4d5bf7a79_3_0"/>
          <p:cNvSpPr txBox="1"/>
          <p:nvPr/>
        </p:nvSpPr>
        <p:spPr>
          <a:xfrm>
            <a:off x="8802026" y="3090168"/>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0</a:t>
            </a:r>
            <a:endParaRPr sz="1200" b="0" i="0" u="none" strike="noStrike" cap="none">
              <a:solidFill>
                <a:srgbClr val="000000"/>
              </a:solidFill>
              <a:latin typeface="Candara"/>
              <a:ea typeface="Candara"/>
              <a:cs typeface="Candara"/>
              <a:sym typeface="Candara"/>
            </a:endParaRPr>
          </a:p>
        </p:txBody>
      </p:sp>
      <p:sp>
        <p:nvSpPr>
          <p:cNvPr id="2282" name="Google Shape;2282;g3c4d5bf7a79_3_0"/>
          <p:cNvSpPr txBox="1"/>
          <p:nvPr/>
        </p:nvSpPr>
        <p:spPr>
          <a:xfrm>
            <a:off x="8802026" y="3568913"/>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2283" name="Google Shape;2283;g3c4d5bf7a79_3_0"/>
          <p:cNvSpPr txBox="1"/>
          <p:nvPr/>
        </p:nvSpPr>
        <p:spPr>
          <a:xfrm>
            <a:off x="9779776" y="3645863"/>
            <a:ext cx="12930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a:solidFill>
                  <a:srgbClr val="3B4E1F"/>
                </a:solidFill>
                <a:latin typeface="Candara"/>
                <a:ea typeface="Candara"/>
                <a:cs typeface="Candara"/>
                <a:sym typeface="Candara"/>
              </a:rPr>
              <a:t>11.180</a:t>
            </a:r>
            <a:endParaRPr sz="1200" b="0" i="0" u="none" strike="noStrike" cap="none">
              <a:solidFill>
                <a:srgbClr val="000000"/>
              </a:solidFill>
              <a:latin typeface="Candara"/>
              <a:ea typeface="Candara"/>
              <a:cs typeface="Candara"/>
              <a:sym typeface="Candara"/>
            </a:endParaRPr>
          </a:p>
        </p:txBody>
      </p:sp>
      <p:sp>
        <p:nvSpPr>
          <p:cNvPr id="2284" name="Google Shape;2284;g3c4d5bf7a79_3_0"/>
          <p:cNvSpPr txBox="1"/>
          <p:nvPr/>
        </p:nvSpPr>
        <p:spPr>
          <a:xfrm>
            <a:off x="922250" y="3167125"/>
            <a:ext cx="2896500" cy="492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Número de bosques urbanos consolidado y  registrados en ZUMA mil</a:t>
            </a:r>
            <a:endParaRPr sz="1000" b="0" i="0" u="none" strike="noStrike" cap="none">
              <a:solidFill>
                <a:srgbClr val="000000"/>
              </a:solidFill>
              <a:latin typeface="Candara"/>
              <a:ea typeface="Candara"/>
              <a:cs typeface="Candara"/>
              <a:sym typeface="Candara"/>
            </a:endParaRPr>
          </a:p>
        </p:txBody>
      </p:sp>
      <p:sp>
        <p:nvSpPr>
          <p:cNvPr id="2285" name="Google Shape;2285;g3c4d5bf7a79_3_0"/>
          <p:cNvSpPr txBox="1"/>
          <p:nvPr/>
        </p:nvSpPr>
        <p:spPr>
          <a:xfrm>
            <a:off x="4971757" y="239579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286" name="Google Shape;2286;g3c4d5bf7a79_3_0"/>
          <p:cNvSpPr txBox="1"/>
          <p:nvPr/>
        </p:nvSpPr>
        <p:spPr>
          <a:xfrm>
            <a:off x="4903638" y="3167118"/>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2287" name="Google Shape;2287;g3c4d5bf7a79_3_0"/>
          <p:cNvSpPr txBox="1"/>
          <p:nvPr/>
        </p:nvSpPr>
        <p:spPr>
          <a:xfrm>
            <a:off x="4903638" y="3645863"/>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sz="1200" b="1" i="0" u="none" strike="noStrike" cap="none">
              <a:solidFill>
                <a:srgbClr val="000000"/>
              </a:solidFill>
              <a:latin typeface="Candara"/>
              <a:ea typeface="Candara"/>
              <a:cs typeface="Candara"/>
              <a:sym typeface="Candara"/>
            </a:endParaRPr>
          </a:p>
        </p:txBody>
      </p:sp>
      <p:sp>
        <p:nvSpPr>
          <p:cNvPr id="2288" name="Google Shape;2288;g3c4d5bf7a79_3_0"/>
          <p:cNvSpPr txBox="1"/>
          <p:nvPr/>
        </p:nvSpPr>
        <p:spPr>
          <a:xfrm>
            <a:off x="6876757" y="239579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289" name="Google Shape;2289;g3c4d5bf7a79_3_0"/>
          <p:cNvSpPr txBox="1"/>
          <p:nvPr/>
        </p:nvSpPr>
        <p:spPr>
          <a:xfrm>
            <a:off x="6816612" y="3167118"/>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0</a:t>
            </a:r>
            <a:endParaRPr sz="1200" b="1" i="0" u="none" strike="noStrike" cap="none">
              <a:solidFill>
                <a:srgbClr val="000000"/>
              </a:solidFill>
              <a:latin typeface="Candara"/>
              <a:ea typeface="Candara"/>
              <a:cs typeface="Candara"/>
              <a:sym typeface="Candara"/>
            </a:endParaRPr>
          </a:p>
        </p:txBody>
      </p:sp>
      <p:sp>
        <p:nvSpPr>
          <p:cNvPr id="2290" name="Google Shape;2290;g3c4d5bf7a79_3_0"/>
          <p:cNvSpPr txBox="1"/>
          <p:nvPr/>
        </p:nvSpPr>
        <p:spPr>
          <a:xfrm>
            <a:off x="6816612" y="3645863"/>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10.767</a:t>
            </a:r>
            <a:endParaRPr sz="1200" b="1" i="0" u="none" strike="noStrike" cap="none">
              <a:solidFill>
                <a:srgbClr val="000000"/>
              </a:solidFill>
              <a:latin typeface="Candara"/>
              <a:ea typeface="Candara"/>
              <a:cs typeface="Candara"/>
              <a:sym typeface="Candara"/>
            </a:endParaRPr>
          </a:p>
        </p:txBody>
      </p:sp>
      <p:sp>
        <p:nvSpPr>
          <p:cNvPr id="2291" name="Google Shape;2291;g3c4d5bf7a79_3_0"/>
          <p:cNvSpPr txBox="1"/>
          <p:nvPr/>
        </p:nvSpPr>
        <p:spPr>
          <a:xfrm>
            <a:off x="11173357" y="2395795"/>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292" name="Google Shape;2292;g3c4d5bf7a79_3_0"/>
          <p:cNvSpPr txBox="1"/>
          <p:nvPr/>
        </p:nvSpPr>
        <p:spPr>
          <a:xfrm>
            <a:off x="11105238" y="3167118"/>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0</a:t>
            </a:r>
            <a:endParaRPr b="1">
              <a:solidFill>
                <a:srgbClr val="3B4E1F"/>
              </a:solidFill>
              <a:latin typeface="Candara"/>
              <a:ea typeface="Candara"/>
              <a:cs typeface="Candara"/>
              <a:sym typeface="Candara"/>
            </a:endParaRPr>
          </a:p>
        </p:txBody>
      </p:sp>
      <p:sp>
        <p:nvSpPr>
          <p:cNvPr id="2293" name="Google Shape;2293;g3c4d5bf7a79_3_0"/>
          <p:cNvSpPr txBox="1"/>
          <p:nvPr/>
        </p:nvSpPr>
        <p:spPr>
          <a:xfrm>
            <a:off x="11105238" y="3645863"/>
            <a:ext cx="876600" cy="400200"/>
          </a:xfrm>
          <a:prstGeom prst="rect">
            <a:avLst/>
          </a:prstGeom>
          <a:solidFill>
            <a:srgbClr val="D9EAD3"/>
          </a:solid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600"/>
              <a:buFont typeface="Arial"/>
              <a:buNone/>
            </a:pPr>
            <a:r>
              <a:rPr lang="en-US" b="1">
                <a:solidFill>
                  <a:srgbClr val="3B4E1F"/>
                </a:solidFill>
                <a:latin typeface="Candara"/>
                <a:ea typeface="Candara"/>
                <a:cs typeface="Candara"/>
                <a:sym typeface="Candara"/>
              </a:rPr>
              <a:t>10.767</a:t>
            </a:r>
            <a:endParaRPr b="1">
              <a:solidFill>
                <a:srgbClr val="3B4E1F"/>
              </a:solidFill>
              <a:latin typeface="Candara"/>
              <a:ea typeface="Candara"/>
              <a:cs typeface="Candara"/>
              <a:sym typeface="Candara"/>
            </a:endParaRPr>
          </a:p>
        </p:txBody>
      </p:sp>
      <p:sp>
        <p:nvSpPr>
          <p:cNvPr id="2294" name="Google Shape;2294;g3c4d5bf7a79_3_0"/>
          <p:cNvSpPr txBox="1"/>
          <p:nvPr/>
        </p:nvSpPr>
        <p:spPr>
          <a:xfrm>
            <a:off x="247500" y="4161155"/>
            <a:ext cx="35712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Número de árboles plantados en ZUMA Mil</a:t>
            </a:r>
            <a:endParaRPr sz="1000" b="0" i="0" u="none" strike="noStrike" cap="none">
              <a:solidFill>
                <a:srgbClr val="000000"/>
              </a:solidFill>
              <a:latin typeface="Candara"/>
              <a:ea typeface="Candara"/>
              <a:cs typeface="Candara"/>
              <a:sym typeface="Candara"/>
            </a:endParaRPr>
          </a:p>
        </p:txBody>
      </p:sp>
      <p:sp>
        <p:nvSpPr>
          <p:cNvPr id="2295" name="Google Shape;2295;g3c4d5bf7a79_3_0"/>
          <p:cNvSpPr txBox="1"/>
          <p:nvPr/>
        </p:nvSpPr>
        <p:spPr>
          <a:xfrm>
            <a:off x="3947513" y="413215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2296" name="Google Shape;2296;g3c4d5bf7a79_3_0"/>
          <p:cNvSpPr txBox="1"/>
          <p:nvPr/>
        </p:nvSpPr>
        <p:spPr>
          <a:xfrm>
            <a:off x="5839663" y="413215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500</a:t>
            </a:r>
            <a:endParaRPr sz="1200" b="0" i="0" u="none" strike="noStrike" cap="none">
              <a:solidFill>
                <a:srgbClr val="000000"/>
              </a:solidFill>
              <a:latin typeface="Candara"/>
              <a:ea typeface="Candara"/>
              <a:cs typeface="Candara"/>
              <a:sym typeface="Candara"/>
            </a:endParaRPr>
          </a:p>
        </p:txBody>
      </p:sp>
      <p:sp>
        <p:nvSpPr>
          <p:cNvPr id="2297" name="Google Shape;2297;g3c4d5bf7a79_3_0"/>
          <p:cNvSpPr txBox="1"/>
          <p:nvPr/>
        </p:nvSpPr>
        <p:spPr>
          <a:xfrm>
            <a:off x="4903638" y="4132157"/>
            <a:ext cx="876600" cy="4002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2298" name="Google Shape;2298;g3c4d5bf7a79_3_0"/>
          <p:cNvSpPr txBox="1"/>
          <p:nvPr/>
        </p:nvSpPr>
        <p:spPr>
          <a:xfrm>
            <a:off x="6816612" y="4132157"/>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608</a:t>
            </a:r>
            <a:endParaRPr sz="1200" b="1" i="0" u="none" strike="noStrike" cap="none">
              <a:solidFill>
                <a:srgbClr val="000000"/>
              </a:solidFill>
              <a:latin typeface="Candara"/>
              <a:ea typeface="Candara"/>
              <a:cs typeface="Candara"/>
              <a:sym typeface="Candara"/>
            </a:endParaRPr>
          </a:p>
        </p:txBody>
      </p:sp>
      <p:sp>
        <p:nvSpPr>
          <p:cNvPr id="2299" name="Google Shape;2299;g3c4d5bf7a79_3_0"/>
          <p:cNvSpPr txBox="1"/>
          <p:nvPr/>
        </p:nvSpPr>
        <p:spPr>
          <a:xfrm>
            <a:off x="11105238" y="4132157"/>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608</a:t>
            </a:r>
            <a:endParaRPr b="1">
              <a:solidFill>
                <a:srgbClr val="3B4E1F"/>
              </a:solidFill>
              <a:latin typeface="Candara"/>
              <a:ea typeface="Candara"/>
              <a:cs typeface="Candara"/>
              <a:sym typeface="Candara"/>
            </a:endParaRPr>
          </a:p>
        </p:txBody>
      </p:sp>
      <p:sp>
        <p:nvSpPr>
          <p:cNvPr id="2300" name="Google Shape;2300;g3c4d5bf7a79_3_0"/>
          <p:cNvSpPr txBox="1"/>
          <p:nvPr/>
        </p:nvSpPr>
        <p:spPr>
          <a:xfrm>
            <a:off x="222100" y="3741089"/>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Número de árboles  mantenidos en ZUMA Mil</a:t>
            </a:r>
            <a:endParaRPr sz="1000" b="0" i="0" u="none" strike="noStrike" cap="none">
              <a:solidFill>
                <a:srgbClr val="000000"/>
              </a:solidFill>
              <a:latin typeface="Candara"/>
              <a:ea typeface="Candara"/>
              <a:cs typeface="Candara"/>
              <a:sym typeface="Candara"/>
            </a:endParaRPr>
          </a:p>
        </p:txBody>
      </p:sp>
      <p:sp>
        <p:nvSpPr>
          <p:cNvPr id="2301" name="Google Shape;2301;g3c4d5bf7a79_3_0"/>
          <p:cNvSpPr txBox="1"/>
          <p:nvPr/>
        </p:nvSpPr>
        <p:spPr>
          <a:xfrm>
            <a:off x="226099" y="4696351"/>
            <a:ext cx="3645900" cy="338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Número de huertas fortalecidas en ZUMA MIL</a:t>
            </a:r>
            <a:endParaRPr sz="1000" b="0" i="0" u="none" strike="noStrike" cap="none">
              <a:solidFill>
                <a:srgbClr val="3B4E1F"/>
              </a:solidFill>
              <a:latin typeface="Candara"/>
              <a:ea typeface="Candara"/>
              <a:cs typeface="Candara"/>
              <a:sym typeface="Candara"/>
            </a:endParaRPr>
          </a:p>
        </p:txBody>
      </p:sp>
      <p:sp>
        <p:nvSpPr>
          <p:cNvPr id="2302" name="Google Shape;2302;g3c4d5bf7a79_3_0"/>
          <p:cNvSpPr txBox="1"/>
          <p:nvPr/>
        </p:nvSpPr>
        <p:spPr>
          <a:xfrm>
            <a:off x="3963461" y="467025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2303" name="Google Shape;2303;g3c4d5bf7a79_3_0"/>
          <p:cNvSpPr txBox="1"/>
          <p:nvPr/>
        </p:nvSpPr>
        <p:spPr>
          <a:xfrm>
            <a:off x="5855611" y="467025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148</a:t>
            </a:r>
            <a:endParaRPr sz="1200" b="0" i="0" u="none" strike="noStrike" cap="none">
              <a:solidFill>
                <a:schemeClr val="dk1"/>
              </a:solidFill>
              <a:latin typeface="Candara"/>
              <a:ea typeface="Candara"/>
              <a:cs typeface="Candara"/>
              <a:sym typeface="Candara"/>
            </a:endParaRPr>
          </a:p>
        </p:txBody>
      </p:sp>
      <p:sp>
        <p:nvSpPr>
          <p:cNvPr id="2304" name="Google Shape;2304;g3c4d5bf7a79_3_0"/>
          <p:cNvSpPr txBox="1"/>
          <p:nvPr/>
        </p:nvSpPr>
        <p:spPr>
          <a:xfrm>
            <a:off x="6816612" y="467025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chemeClr val="dk1"/>
                </a:solidFill>
                <a:latin typeface="Candara"/>
                <a:ea typeface="Candara"/>
                <a:cs typeface="Candara"/>
                <a:sym typeface="Candara"/>
              </a:rPr>
              <a:t>148</a:t>
            </a:r>
            <a:endParaRPr sz="1200" b="1" i="0" u="none" strike="noStrike" cap="none">
              <a:solidFill>
                <a:schemeClr val="dk1"/>
              </a:solidFill>
              <a:latin typeface="Candara"/>
              <a:ea typeface="Candara"/>
              <a:cs typeface="Candara"/>
              <a:sym typeface="Candara"/>
            </a:endParaRPr>
          </a:p>
        </p:txBody>
      </p:sp>
      <p:sp>
        <p:nvSpPr>
          <p:cNvPr id="2305" name="Google Shape;2305;g3c4d5bf7a79_3_0"/>
          <p:cNvSpPr txBox="1"/>
          <p:nvPr/>
        </p:nvSpPr>
        <p:spPr>
          <a:xfrm>
            <a:off x="4919586" y="467025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2306" name="Google Shape;2306;g3c4d5bf7a79_3_0"/>
          <p:cNvSpPr txBox="1"/>
          <p:nvPr/>
        </p:nvSpPr>
        <p:spPr>
          <a:xfrm>
            <a:off x="11121186" y="4685701"/>
            <a:ext cx="876600" cy="3693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a:latin typeface="Candara"/>
                <a:ea typeface="Candara"/>
                <a:cs typeface="Candara"/>
                <a:sym typeface="Candara"/>
              </a:rPr>
              <a:t>148</a:t>
            </a:r>
            <a:endParaRPr sz="1200" b="1" i="0" u="none" strike="noStrike" cap="none">
              <a:solidFill>
                <a:srgbClr val="000000"/>
              </a:solidFill>
              <a:latin typeface="Candara"/>
              <a:ea typeface="Candara"/>
              <a:cs typeface="Candara"/>
              <a:sym typeface="Candara"/>
            </a:endParaRPr>
          </a:p>
        </p:txBody>
      </p:sp>
      <p:sp>
        <p:nvSpPr>
          <p:cNvPr id="2307" name="Google Shape;2307;g3c4d5bf7a79_3_0"/>
          <p:cNvSpPr txBox="1"/>
          <p:nvPr/>
        </p:nvSpPr>
        <p:spPr>
          <a:xfrm>
            <a:off x="9987976" y="3093229"/>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1</a:t>
            </a:r>
            <a:endParaRPr sz="1200" b="0" i="0" u="none" strike="noStrike" cap="none">
              <a:solidFill>
                <a:srgbClr val="000000"/>
              </a:solidFill>
              <a:latin typeface="Candara"/>
              <a:ea typeface="Candara"/>
              <a:cs typeface="Candara"/>
              <a:sym typeface="Candara"/>
            </a:endParaRPr>
          </a:p>
        </p:txBody>
      </p:sp>
      <p:sp>
        <p:nvSpPr>
          <p:cNvPr id="2308" name="Google Shape;2308;g3c4d5bf7a79_3_0"/>
          <p:cNvSpPr txBox="1"/>
          <p:nvPr/>
        </p:nvSpPr>
        <p:spPr>
          <a:xfrm>
            <a:off x="7859714" y="4162181"/>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300"/>
              <a:buFont typeface="Arial"/>
              <a:buNone/>
            </a:pPr>
            <a:r>
              <a:rPr lang="en-US" sz="1100">
                <a:solidFill>
                  <a:srgbClr val="3B4E1F"/>
                </a:solidFill>
                <a:latin typeface="Candara"/>
                <a:ea typeface="Candara"/>
                <a:cs typeface="Candara"/>
                <a:sym typeface="Candara"/>
              </a:rPr>
              <a:t>135</a:t>
            </a:r>
            <a:endParaRPr sz="900" b="0" i="0" u="none" strike="noStrike" cap="none">
              <a:solidFill>
                <a:srgbClr val="000000"/>
              </a:solidFill>
              <a:latin typeface="Candara"/>
              <a:ea typeface="Candara"/>
              <a:cs typeface="Candara"/>
              <a:sym typeface="Candara"/>
            </a:endParaRPr>
          </a:p>
        </p:txBody>
      </p:sp>
      <p:sp>
        <p:nvSpPr>
          <p:cNvPr id="2309" name="Google Shape;2309;g3c4d5bf7a79_3_0"/>
          <p:cNvSpPr txBox="1"/>
          <p:nvPr/>
        </p:nvSpPr>
        <p:spPr>
          <a:xfrm>
            <a:off x="8802026" y="4067431"/>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2310" name="Google Shape;2310;g3c4d5bf7a79_3_0"/>
          <p:cNvSpPr txBox="1"/>
          <p:nvPr/>
        </p:nvSpPr>
        <p:spPr>
          <a:xfrm>
            <a:off x="9987976" y="4070492"/>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635</a:t>
            </a:r>
            <a:endParaRPr sz="1200" b="0" i="0" u="none" strike="noStrike" cap="none">
              <a:solidFill>
                <a:srgbClr val="000000"/>
              </a:solidFill>
              <a:latin typeface="Candara"/>
              <a:ea typeface="Candara"/>
              <a:cs typeface="Candara"/>
              <a:sym typeface="Candara"/>
            </a:endParaRPr>
          </a:p>
        </p:txBody>
      </p:sp>
      <p:sp>
        <p:nvSpPr>
          <p:cNvPr id="2311" name="Google Shape;2311;g3c4d5bf7a79_3_0"/>
          <p:cNvSpPr txBox="1"/>
          <p:nvPr/>
        </p:nvSpPr>
        <p:spPr>
          <a:xfrm>
            <a:off x="7859714" y="466881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87</a:t>
            </a:r>
            <a:endParaRPr sz="1200" b="0" i="0" u="none" strike="noStrike" cap="none">
              <a:solidFill>
                <a:srgbClr val="000000"/>
              </a:solidFill>
              <a:latin typeface="Candara"/>
              <a:ea typeface="Candara"/>
              <a:cs typeface="Candara"/>
              <a:sym typeface="Candara"/>
            </a:endParaRPr>
          </a:p>
        </p:txBody>
      </p:sp>
      <p:sp>
        <p:nvSpPr>
          <p:cNvPr id="2312" name="Google Shape;2312;g3c4d5bf7a79_3_0"/>
          <p:cNvSpPr txBox="1"/>
          <p:nvPr/>
        </p:nvSpPr>
        <p:spPr>
          <a:xfrm>
            <a:off x="8802026" y="466881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0" i="0" u="none" strike="noStrike" cap="none">
                <a:solidFill>
                  <a:srgbClr val="3B4E1F"/>
                </a:solidFill>
                <a:latin typeface="Candara"/>
                <a:ea typeface="Candara"/>
                <a:cs typeface="Candara"/>
                <a:sym typeface="Candara"/>
              </a:rPr>
              <a:t>Por definir</a:t>
            </a:r>
            <a:endParaRPr sz="1200" b="0" i="0" u="none" strike="noStrike" cap="none">
              <a:solidFill>
                <a:srgbClr val="000000"/>
              </a:solidFill>
              <a:latin typeface="Candara"/>
              <a:ea typeface="Candara"/>
              <a:cs typeface="Candara"/>
              <a:sym typeface="Candara"/>
            </a:endParaRPr>
          </a:p>
        </p:txBody>
      </p:sp>
      <p:sp>
        <p:nvSpPr>
          <p:cNvPr id="2313" name="Google Shape;2313;g3c4d5bf7a79_3_0"/>
          <p:cNvSpPr txBox="1"/>
          <p:nvPr/>
        </p:nvSpPr>
        <p:spPr>
          <a:xfrm>
            <a:off x="9779776" y="4745766"/>
            <a:ext cx="12930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200" b="0" i="0" u="none" strike="noStrike" cap="none">
              <a:solidFill>
                <a:srgbClr val="000000"/>
              </a:solidFill>
              <a:latin typeface="Candara"/>
              <a:ea typeface="Candara"/>
              <a:cs typeface="Candara"/>
              <a:sym typeface="Candara"/>
            </a:endParaRPr>
          </a:p>
        </p:txBody>
      </p:sp>
      <p:sp>
        <p:nvSpPr>
          <p:cNvPr id="2314" name="Google Shape;2314;g3c4d5bf7a79_3_0"/>
          <p:cNvSpPr txBox="1"/>
          <p:nvPr/>
        </p:nvSpPr>
        <p:spPr>
          <a:xfrm>
            <a:off x="9987976" y="4651464"/>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235</a:t>
            </a:r>
            <a:endParaRPr sz="1200" b="0" i="0" u="none" strike="noStrike" cap="none">
              <a:solidFill>
                <a:srgbClr val="000000"/>
              </a:solidFill>
              <a:latin typeface="Candara"/>
              <a:ea typeface="Candara"/>
              <a:cs typeface="Candara"/>
              <a:sym typeface="Candara"/>
            </a:endParaRPr>
          </a:p>
        </p:txBody>
      </p:sp>
      <p:sp>
        <p:nvSpPr>
          <p:cNvPr id="2315" name="Google Shape;2315;g3c4d5bf7a79_3_0"/>
          <p:cNvSpPr txBox="1"/>
          <p:nvPr/>
        </p:nvSpPr>
        <p:spPr>
          <a:xfrm>
            <a:off x="922250" y="5215150"/>
            <a:ext cx="2949900" cy="4926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Metros cuadrados de de jardines urbanos mantenidos en ZUMA Mil</a:t>
            </a:r>
            <a:endParaRPr sz="1000" b="0" i="0" u="none" strike="noStrike" cap="none">
              <a:solidFill>
                <a:srgbClr val="3B4E1F"/>
              </a:solidFill>
              <a:latin typeface="Candara"/>
              <a:ea typeface="Candara"/>
              <a:cs typeface="Candara"/>
              <a:sym typeface="Candara"/>
            </a:endParaRPr>
          </a:p>
        </p:txBody>
      </p:sp>
      <p:sp>
        <p:nvSpPr>
          <p:cNvPr id="2316" name="Google Shape;2316;g3c4d5bf7a79_3_0"/>
          <p:cNvSpPr txBox="1"/>
          <p:nvPr/>
        </p:nvSpPr>
        <p:spPr>
          <a:xfrm>
            <a:off x="3963461" y="523560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0" i="0" u="none" strike="noStrike" cap="none">
                <a:solidFill>
                  <a:srgbClr val="3B4E1F"/>
                </a:solidFill>
                <a:latin typeface="Candara"/>
                <a:ea typeface="Candara"/>
                <a:cs typeface="Candara"/>
                <a:sym typeface="Candara"/>
              </a:rPr>
              <a:t>-</a:t>
            </a:r>
            <a:endParaRPr sz="1200" b="0" i="0" u="none" strike="noStrike" cap="none">
              <a:solidFill>
                <a:srgbClr val="000000"/>
              </a:solidFill>
              <a:latin typeface="Candara"/>
              <a:ea typeface="Candara"/>
              <a:cs typeface="Candara"/>
              <a:sym typeface="Candara"/>
            </a:endParaRPr>
          </a:p>
        </p:txBody>
      </p:sp>
      <p:sp>
        <p:nvSpPr>
          <p:cNvPr id="2317" name="Google Shape;2317;g3c4d5bf7a79_3_0"/>
          <p:cNvSpPr txBox="1"/>
          <p:nvPr/>
        </p:nvSpPr>
        <p:spPr>
          <a:xfrm>
            <a:off x="5855611" y="5235601"/>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2.597</a:t>
            </a:r>
            <a:endParaRPr sz="1200" b="0" i="0" u="none" strike="noStrike" cap="none">
              <a:solidFill>
                <a:schemeClr val="dk1"/>
              </a:solidFill>
              <a:latin typeface="Candara"/>
              <a:ea typeface="Candara"/>
              <a:cs typeface="Candara"/>
              <a:sym typeface="Candara"/>
            </a:endParaRPr>
          </a:p>
        </p:txBody>
      </p:sp>
      <p:sp>
        <p:nvSpPr>
          <p:cNvPr id="2318" name="Google Shape;2318;g3c4d5bf7a79_3_0"/>
          <p:cNvSpPr txBox="1"/>
          <p:nvPr/>
        </p:nvSpPr>
        <p:spPr>
          <a:xfrm>
            <a:off x="6816612" y="523560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solidFill>
                  <a:schemeClr val="dk1"/>
                </a:solidFill>
                <a:latin typeface="Candara"/>
                <a:ea typeface="Candara"/>
                <a:cs typeface="Candara"/>
                <a:sym typeface="Candara"/>
              </a:rPr>
              <a:t>2.597</a:t>
            </a:r>
            <a:endParaRPr sz="1200" b="1" i="0" u="none" strike="noStrike" cap="none">
              <a:solidFill>
                <a:schemeClr val="dk1"/>
              </a:solidFill>
              <a:latin typeface="Candara"/>
              <a:ea typeface="Candara"/>
              <a:cs typeface="Candara"/>
              <a:sym typeface="Candara"/>
            </a:endParaRPr>
          </a:p>
        </p:txBody>
      </p:sp>
      <p:sp>
        <p:nvSpPr>
          <p:cNvPr id="2319" name="Google Shape;2319;g3c4d5bf7a79_3_0"/>
          <p:cNvSpPr txBox="1"/>
          <p:nvPr/>
        </p:nvSpPr>
        <p:spPr>
          <a:xfrm>
            <a:off x="4919586" y="5235601"/>
            <a:ext cx="876600" cy="4002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i="0" u="none" strike="noStrike" cap="none">
                <a:solidFill>
                  <a:srgbClr val="3B4E1F"/>
                </a:solidFill>
                <a:latin typeface="Candara"/>
                <a:ea typeface="Candara"/>
                <a:cs typeface="Candara"/>
                <a:sym typeface="Candara"/>
              </a:rPr>
              <a:t>-</a:t>
            </a:r>
            <a:endParaRPr b="1" i="0" u="none" strike="noStrike" cap="none">
              <a:solidFill>
                <a:srgbClr val="3B4E1F"/>
              </a:solidFill>
              <a:latin typeface="Candara"/>
              <a:ea typeface="Candara"/>
              <a:cs typeface="Candara"/>
              <a:sym typeface="Candara"/>
            </a:endParaRPr>
          </a:p>
        </p:txBody>
      </p:sp>
      <p:sp>
        <p:nvSpPr>
          <p:cNvPr id="2320" name="Google Shape;2320;g3c4d5bf7a79_3_0"/>
          <p:cNvSpPr txBox="1"/>
          <p:nvPr/>
        </p:nvSpPr>
        <p:spPr>
          <a:xfrm>
            <a:off x="11121186" y="5251051"/>
            <a:ext cx="876600" cy="3693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a:latin typeface="Candara"/>
                <a:ea typeface="Candara"/>
                <a:cs typeface="Candara"/>
                <a:sym typeface="Candara"/>
              </a:rPr>
              <a:t>2.597</a:t>
            </a:r>
            <a:endParaRPr sz="1200" b="1" i="0" u="none" strike="noStrike" cap="none">
              <a:solidFill>
                <a:srgbClr val="000000"/>
              </a:solidFill>
              <a:latin typeface="Candara"/>
              <a:ea typeface="Candara"/>
              <a:cs typeface="Candara"/>
              <a:sym typeface="Candara"/>
            </a:endParaRPr>
          </a:p>
        </p:txBody>
      </p:sp>
      <p:sp>
        <p:nvSpPr>
          <p:cNvPr id="2321" name="Google Shape;2321;g3c4d5bf7a79_3_0"/>
          <p:cNvSpPr txBox="1"/>
          <p:nvPr/>
        </p:nvSpPr>
        <p:spPr>
          <a:xfrm>
            <a:off x="7859714" y="523416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2.597</a:t>
            </a:r>
            <a:endParaRPr sz="1200" b="0" i="0" u="none" strike="noStrike" cap="none">
              <a:solidFill>
                <a:srgbClr val="000000"/>
              </a:solidFill>
              <a:latin typeface="Candara"/>
              <a:ea typeface="Candara"/>
              <a:cs typeface="Candara"/>
              <a:sym typeface="Candara"/>
            </a:endParaRPr>
          </a:p>
        </p:txBody>
      </p:sp>
      <p:sp>
        <p:nvSpPr>
          <p:cNvPr id="2322" name="Google Shape;2322;g3c4d5bf7a79_3_0"/>
          <p:cNvSpPr txBox="1"/>
          <p:nvPr/>
        </p:nvSpPr>
        <p:spPr>
          <a:xfrm>
            <a:off x="8802026" y="5234166"/>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2.597</a:t>
            </a:r>
            <a:endParaRPr sz="1200" b="0" i="0" u="none" strike="noStrike" cap="none">
              <a:solidFill>
                <a:srgbClr val="000000"/>
              </a:solidFill>
              <a:latin typeface="Candara"/>
              <a:ea typeface="Candara"/>
              <a:cs typeface="Candara"/>
              <a:sym typeface="Candara"/>
            </a:endParaRPr>
          </a:p>
        </p:txBody>
      </p:sp>
      <p:sp>
        <p:nvSpPr>
          <p:cNvPr id="2323" name="Google Shape;2323;g3c4d5bf7a79_3_0"/>
          <p:cNvSpPr txBox="1"/>
          <p:nvPr/>
        </p:nvSpPr>
        <p:spPr>
          <a:xfrm>
            <a:off x="9779776" y="5311116"/>
            <a:ext cx="12930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200" b="0" i="0" u="none" strike="noStrike" cap="none">
              <a:solidFill>
                <a:srgbClr val="000000"/>
              </a:solidFill>
              <a:latin typeface="Candara"/>
              <a:ea typeface="Candara"/>
              <a:cs typeface="Candara"/>
              <a:sym typeface="Candara"/>
            </a:endParaRPr>
          </a:p>
        </p:txBody>
      </p:sp>
      <p:sp>
        <p:nvSpPr>
          <p:cNvPr id="2324" name="Google Shape;2324;g3c4d5bf7a79_3_0"/>
          <p:cNvSpPr txBox="1"/>
          <p:nvPr/>
        </p:nvSpPr>
        <p:spPr>
          <a:xfrm>
            <a:off x="9987976" y="5216814"/>
            <a:ext cx="876600" cy="354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2.597</a:t>
            </a:r>
            <a:endParaRPr sz="1200" b="0" i="0" u="none" strike="noStrike" cap="none">
              <a:solidFill>
                <a:srgbClr val="000000"/>
              </a:solidFill>
              <a:latin typeface="Candara"/>
              <a:ea typeface="Candara"/>
              <a:cs typeface="Candara"/>
              <a:sym typeface="Candara"/>
            </a:endParaRPr>
          </a:p>
        </p:txBody>
      </p:sp>
      <p:sp>
        <p:nvSpPr>
          <p:cNvPr id="2325" name="Google Shape;2325;g3c4d5bf7a79_3_0"/>
          <p:cNvSpPr txBox="1"/>
          <p:nvPr/>
        </p:nvSpPr>
        <p:spPr>
          <a:xfrm>
            <a:off x="5856138" y="3649639"/>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10.767</a:t>
            </a:r>
            <a:endParaRPr sz="1200" b="0" i="0" u="none" strike="noStrike" cap="none">
              <a:solidFill>
                <a:srgbClr val="000000"/>
              </a:solidFill>
              <a:latin typeface="Candara"/>
              <a:ea typeface="Candara"/>
              <a:cs typeface="Candara"/>
              <a:sym typeface="Candara"/>
            </a:endParaRPr>
          </a:p>
        </p:txBody>
      </p:sp>
      <p:sp>
        <p:nvSpPr>
          <p:cNvPr id="2326" name="Google Shape;2326;g3c4d5bf7a79_3_0"/>
          <p:cNvSpPr txBox="1"/>
          <p:nvPr/>
        </p:nvSpPr>
        <p:spPr>
          <a:xfrm>
            <a:off x="557217" y="71770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327" name="Google Shape;2327;g3c4d5bf7a79_3_0"/>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328" name="Google Shape;2328;g3c4d5bf7a79_3_0"/>
          <p:cNvGrpSpPr/>
          <p:nvPr/>
        </p:nvGrpSpPr>
        <p:grpSpPr>
          <a:xfrm>
            <a:off x="9553761" y="109529"/>
            <a:ext cx="613751" cy="632937"/>
            <a:chOff x="299572" y="5462223"/>
            <a:chExt cx="1081500" cy="1115700"/>
          </a:xfrm>
        </p:grpSpPr>
        <p:sp>
          <p:nvSpPr>
            <p:cNvPr id="2329" name="Google Shape;2329;g3c4d5bf7a79_3_0"/>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330" name="Google Shape;2330;g3c4d5bf7a79_3_0"/>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
        <p:nvSpPr>
          <p:cNvPr id="2331" name="Google Shape;2331;g3c4d5bf7a79_3_0"/>
          <p:cNvSpPr/>
          <p:nvPr/>
        </p:nvSpPr>
        <p:spPr>
          <a:xfrm rot="-5400000">
            <a:off x="-600825" y="4232500"/>
            <a:ext cx="2578200" cy="447300"/>
          </a:xfrm>
          <a:prstGeom prst="rect">
            <a:avLst/>
          </a:prstGeom>
          <a:solidFill>
            <a:schemeClr val="lt2"/>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n-US" sz="1200">
                <a:solidFill>
                  <a:srgbClr val="3B4E1F"/>
                </a:solidFill>
                <a:latin typeface="Candara"/>
                <a:ea typeface="Candara"/>
                <a:cs typeface="Candara"/>
                <a:sym typeface="Candara"/>
              </a:rPr>
              <a:t>Reverdecimiento</a:t>
            </a:r>
            <a:endParaRPr sz="1200">
              <a:solidFill>
                <a:srgbClr val="3B4E1F"/>
              </a:solidFill>
              <a:latin typeface="Candara"/>
              <a:ea typeface="Candara"/>
              <a:cs typeface="Candara"/>
              <a:sym typeface="Candar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6" name="Google Shape;2336;g3ca6554b689_0_413"/>
          <p:cNvSpPr txBox="1"/>
          <p:nvPr/>
        </p:nvSpPr>
        <p:spPr>
          <a:xfrm>
            <a:off x="0" y="1793400"/>
            <a:ext cx="3706800" cy="6330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337" name="Google Shape;2337;g3ca6554b689_0_413"/>
          <p:cNvSpPr txBox="1"/>
          <p:nvPr/>
        </p:nvSpPr>
        <p:spPr>
          <a:xfrm>
            <a:off x="3982757" y="187726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338" name="Google Shape;2338;g3ca6554b689_0_413"/>
          <p:cNvSpPr txBox="1"/>
          <p:nvPr/>
        </p:nvSpPr>
        <p:spPr>
          <a:xfrm>
            <a:off x="5874907" y="187726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339" name="Google Shape;2339;g3ca6554b689_0_413"/>
          <p:cNvSpPr txBox="1"/>
          <p:nvPr/>
        </p:nvSpPr>
        <p:spPr>
          <a:xfrm>
            <a:off x="7790839" y="187726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340" name="Google Shape;2340;g3ca6554b689_0_413"/>
          <p:cNvSpPr txBox="1"/>
          <p:nvPr/>
        </p:nvSpPr>
        <p:spPr>
          <a:xfrm>
            <a:off x="8768589" y="187726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341" name="Google Shape;2341;g3ca6554b689_0_413"/>
          <p:cNvSpPr txBox="1"/>
          <p:nvPr/>
        </p:nvSpPr>
        <p:spPr>
          <a:xfrm>
            <a:off x="9746339" y="187726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342" name="Google Shape;2342;g3ca6554b689_0_413"/>
          <p:cNvSpPr txBox="1"/>
          <p:nvPr/>
        </p:nvSpPr>
        <p:spPr>
          <a:xfrm>
            <a:off x="3982760" y="32204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43" name="Google Shape;2343;g3ca6554b689_0_413"/>
          <p:cNvSpPr txBox="1"/>
          <p:nvPr/>
        </p:nvSpPr>
        <p:spPr>
          <a:xfrm>
            <a:off x="8921669" y="323556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44" name="Google Shape;2344;g3ca6554b689_0_413"/>
          <p:cNvSpPr txBox="1"/>
          <p:nvPr/>
        </p:nvSpPr>
        <p:spPr>
          <a:xfrm>
            <a:off x="9746354" y="322047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endParaRPr sz="1400" b="0" i="0" u="none" strike="noStrike" cap="none">
              <a:solidFill>
                <a:srgbClr val="000000"/>
              </a:solidFill>
              <a:latin typeface="Candara"/>
              <a:ea typeface="Candara"/>
              <a:cs typeface="Candara"/>
              <a:sym typeface="Candara"/>
            </a:endParaRPr>
          </a:p>
        </p:txBody>
      </p:sp>
      <p:sp>
        <p:nvSpPr>
          <p:cNvPr id="2345" name="Google Shape;2345;g3ca6554b689_0_413"/>
          <p:cNvSpPr txBox="1"/>
          <p:nvPr/>
        </p:nvSpPr>
        <p:spPr>
          <a:xfrm>
            <a:off x="184500" y="3134876"/>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actos administrativos para  declaración de nueva ZUMA</a:t>
            </a:r>
            <a:endParaRPr sz="1200" b="0" i="0" u="none" strike="noStrike" cap="none">
              <a:solidFill>
                <a:srgbClr val="3B4E1F"/>
              </a:solidFill>
              <a:latin typeface="Candara"/>
              <a:ea typeface="Candara"/>
              <a:cs typeface="Candara"/>
              <a:sym typeface="Candara"/>
            </a:endParaRPr>
          </a:p>
        </p:txBody>
      </p:sp>
      <p:sp>
        <p:nvSpPr>
          <p:cNvPr id="2346" name="Google Shape;2346;g3ca6554b689_0_413"/>
          <p:cNvSpPr txBox="1"/>
          <p:nvPr/>
        </p:nvSpPr>
        <p:spPr>
          <a:xfrm>
            <a:off x="4938882" y="187726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347" name="Google Shape;2347;g3ca6554b689_0_413"/>
          <p:cNvSpPr txBox="1"/>
          <p:nvPr/>
        </p:nvSpPr>
        <p:spPr>
          <a:xfrm>
            <a:off x="4966122" y="3204876"/>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48" name="Google Shape;2348;g3ca6554b689_0_413"/>
          <p:cNvSpPr txBox="1"/>
          <p:nvPr/>
        </p:nvSpPr>
        <p:spPr>
          <a:xfrm>
            <a:off x="6843882" y="187726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349" name="Google Shape;2349;g3ca6554b689_0_413"/>
          <p:cNvSpPr txBox="1"/>
          <p:nvPr/>
        </p:nvSpPr>
        <p:spPr>
          <a:xfrm>
            <a:off x="11140482" y="187726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350" name="Google Shape;2350;g3ca6554b689_0_413"/>
          <p:cNvSpPr txBox="1"/>
          <p:nvPr/>
        </p:nvSpPr>
        <p:spPr>
          <a:xfrm>
            <a:off x="11140472" y="321855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51" name="Google Shape;2351;g3ca6554b689_0_413"/>
          <p:cNvSpPr txBox="1"/>
          <p:nvPr/>
        </p:nvSpPr>
        <p:spPr>
          <a:xfrm>
            <a:off x="642175" y="1034425"/>
            <a:ext cx="88758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Disminuir en 8% la concentración del material particulado (PM10 y PM2.5)</a:t>
            </a:r>
            <a:endParaRPr sz="1800" b="1" i="0" u="none" strike="noStrike" cap="none">
              <a:solidFill>
                <a:srgbClr val="009200"/>
              </a:solidFill>
              <a:latin typeface="Raleway"/>
              <a:ea typeface="Raleway"/>
              <a:cs typeface="Raleway"/>
              <a:sym typeface="Raleway"/>
            </a:endParaRPr>
          </a:p>
        </p:txBody>
      </p:sp>
      <p:sp>
        <p:nvSpPr>
          <p:cNvPr id="2352" name="Google Shape;2352;g3ca6554b689_0_413"/>
          <p:cNvSpPr txBox="1"/>
          <p:nvPr/>
        </p:nvSpPr>
        <p:spPr>
          <a:xfrm>
            <a:off x="5897600" y="322046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53" name="Google Shape;2353;g3ca6554b689_0_413"/>
          <p:cNvSpPr txBox="1"/>
          <p:nvPr/>
        </p:nvSpPr>
        <p:spPr>
          <a:xfrm>
            <a:off x="6923275" y="3220468"/>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54" name="Google Shape;2354;g3ca6554b689_0_413"/>
          <p:cNvSpPr txBox="1"/>
          <p:nvPr/>
        </p:nvSpPr>
        <p:spPr>
          <a:xfrm>
            <a:off x="7898163" y="32204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a:t>
            </a:r>
            <a:endParaRPr sz="1400" b="0" i="0" u="none" strike="noStrike" cap="none">
              <a:solidFill>
                <a:srgbClr val="000000"/>
              </a:solidFill>
              <a:latin typeface="Candara"/>
              <a:ea typeface="Candara"/>
              <a:cs typeface="Candara"/>
              <a:sym typeface="Candara"/>
            </a:endParaRPr>
          </a:p>
        </p:txBody>
      </p:sp>
      <p:sp>
        <p:nvSpPr>
          <p:cNvPr id="2355" name="Google Shape;2355;g3ca6554b689_0_413"/>
          <p:cNvSpPr txBox="1"/>
          <p:nvPr/>
        </p:nvSpPr>
        <p:spPr>
          <a:xfrm>
            <a:off x="3982760" y="252243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56" name="Google Shape;2356;g3ca6554b689_0_413"/>
          <p:cNvSpPr txBox="1"/>
          <p:nvPr/>
        </p:nvSpPr>
        <p:spPr>
          <a:xfrm>
            <a:off x="8920989" y="252050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57" name="Google Shape;2357;g3ca6554b689_0_413"/>
          <p:cNvSpPr txBox="1"/>
          <p:nvPr/>
        </p:nvSpPr>
        <p:spPr>
          <a:xfrm>
            <a:off x="9746354" y="252243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358" name="Google Shape;2358;g3ca6554b689_0_413"/>
          <p:cNvSpPr txBox="1"/>
          <p:nvPr/>
        </p:nvSpPr>
        <p:spPr>
          <a:xfrm>
            <a:off x="179602" y="2486583"/>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a:solidFill>
                  <a:srgbClr val="009200"/>
                </a:solidFill>
                <a:latin typeface="Candara"/>
                <a:ea typeface="Candara"/>
                <a:cs typeface="Candara"/>
                <a:sym typeface="Candara"/>
              </a:rPr>
              <a:t>Porcentaje de avance en implementación de la nueva ZUMA</a:t>
            </a:r>
            <a:endParaRPr sz="1200" b="1" i="0" u="none" strike="noStrike" cap="none">
              <a:solidFill>
                <a:srgbClr val="009200"/>
              </a:solidFill>
              <a:latin typeface="Candara"/>
              <a:ea typeface="Candara"/>
              <a:cs typeface="Candara"/>
              <a:sym typeface="Candara"/>
            </a:endParaRPr>
          </a:p>
        </p:txBody>
      </p:sp>
      <p:sp>
        <p:nvSpPr>
          <p:cNvPr id="2359" name="Google Shape;2359;g3ca6554b689_0_413"/>
          <p:cNvSpPr txBox="1"/>
          <p:nvPr/>
        </p:nvSpPr>
        <p:spPr>
          <a:xfrm>
            <a:off x="4966122" y="2506830"/>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60" name="Google Shape;2360;g3ca6554b689_0_413"/>
          <p:cNvSpPr txBox="1"/>
          <p:nvPr/>
        </p:nvSpPr>
        <p:spPr>
          <a:xfrm>
            <a:off x="11140472" y="252050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61" name="Google Shape;2361;g3ca6554b689_0_413"/>
          <p:cNvSpPr txBox="1"/>
          <p:nvPr/>
        </p:nvSpPr>
        <p:spPr>
          <a:xfrm>
            <a:off x="5897600" y="25224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62" name="Google Shape;2362;g3ca6554b689_0_413"/>
          <p:cNvSpPr txBox="1"/>
          <p:nvPr/>
        </p:nvSpPr>
        <p:spPr>
          <a:xfrm>
            <a:off x="6923275" y="2522422"/>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63" name="Google Shape;2363;g3ca6554b689_0_413"/>
          <p:cNvSpPr txBox="1"/>
          <p:nvPr/>
        </p:nvSpPr>
        <p:spPr>
          <a:xfrm>
            <a:off x="7898163" y="252242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364" name="Google Shape;2364;g3ca6554b689_0_413"/>
          <p:cNvSpPr txBox="1"/>
          <p:nvPr/>
        </p:nvSpPr>
        <p:spPr>
          <a:xfrm>
            <a:off x="184504" y="3885235"/>
            <a:ext cx="35712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diagnósticos elaborados</a:t>
            </a:r>
            <a:endParaRPr sz="1200" b="0" i="0" u="none" strike="noStrike" cap="none">
              <a:solidFill>
                <a:srgbClr val="3B4E1F"/>
              </a:solidFill>
              <a:latin typeface="Candara"/>
              <a:ea typeface="Candara"/>
              <a:cs typeface="Candara"/>
              <a:sym typeface="Candara"/>
            </a:endParaRPr>
          </a:p>
        </p:txBody>
      </p:sp>
      <p:sp>
        <p:nvSpPr>
          <p:cNvPr id="2365" name="Google Shape;2365;g3ca6554b689_0_413"/>
          <p:cNvSpPr txBox="1"/>
          <p:nvPr/>
        </p:nvSpPr>
        <p:spPr>
          <a:xfrm>
            <a:off x="184504" y="4487390"/>
            <a:ext cx="35712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Plan acción formulado</a:t>
            </a:r>
            <a:endParaRPr sz="1200" b="0" i="0" u="none" strike="noStrike" cap="none">
              <a:solidFill>
                <a:srgbClr val="3B4E1F"/>
              </a:solidFill>
              <a:latin typeface="Candara"/>
              <a:ea typeface="Candara"/>
              <a:cs typeface="Candara"/>
              <a:sym typeface="Candara"/>
            </a:endParaRPr>
          </a:p>
        </p:txBody>
      </p:sp>
      <p:sp>
        <p:nvSpPr>
          <p:cNvPr id="2366" name="Google Shape;2366;g3ca6554b689_0_413"/>
          <p:cNvSpPr txBox="1"/>
          <p:nvPr/>
        </p:nvSpPr>
        <p:spPr>
          <a:xfrm>
            <a:off x="7898163" y="3713969"/>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367" name="Google Shape;2367;g3ca6554b689_0_413"/>
          <p:cNvSpPr txBox="1"/>
          <p:nvPr/>
        </p:nvSpPr>
        <p:spPr>
          <a:xfrm>
            <a:off x="9066402" y="4514016"/>
            <a:ext cx="7653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368" name="Google Shape;2368;g3ca6554b689_0_413"/>
          <p:cNvSpPr txBox="1"/>
          <p:nvPr/>
        </p:nvSpPr>
        <p:spPr>
          <a:xfrm>
            <a:off x="3982760" y="379809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69" name="Google Shape;2369;g3ca6554b689_0_413"/>
          <p:cNvSpPr txBox="1"/>
          <p:nvPr/>
        </p:nvSpPr>
        <p:spPr>
          <a:xfrm>
            <a:off x="4966122" y="378249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70" name="Google Shape;2370;g3ca6554b689_0_413"/>
          <p:cNvSpPr txBox="1"/>
          <p:nvPr/>
        </p:nvSpPr>
        <p:spPr>
          <a:xfrm>
            <a:off x="5897600" y="37980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71" name="Google Shape;2371;g3ca6554b689_0_413"/>
          <p:cNvSpPr txBox="1"/>
          <p:nvPr/>
        </p:nvSpPr>
        <p:spPr>
          <a:xfrm>
            <a:off x="6923275" y="379809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72" name="Google Shape;2372;g3ca6554b689_0_413"/>
          <p:cNvSpPr txBox="1"/>
          <p:nvPr/>
        </p:nvSpPr>
        <p:spPr>
          <a:xfrm>
            <a:off x="3982760" y="457889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73" name="Google Shape;2373;g3ca6554b689_0_413"/>
          <p:cNvSpPr txBox="1"/>
          <p:nvPr/>
        </p:nvSpPr>
        <p:spPr>
          <a:xfrm>
            <a:off x="4966122" y="456329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74" name="Google Shape;2374;g3ca6554b689_0_413"/>
          <p:cNvSpPr txBox="1"/>
          <p:nvPr/>
        </p:nvSpPr>
        <p:spPr>
          <a:xfrm>
            <a:off x="5913549" y="457889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75" name="Google Shape;2375;g3ca6554b689_0_413"/>
          <p:cNvSpPr txBox="1"/>
          <p:nvPr/>
        </p:nvSpPr>
        <p:spPr>
          <a:xfrm>
            <a:off x="6923275" y="457889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76" name="Google Shape;2376;g3ca6554b689_0_413"/>
          <p:cNvSpPr txBox="1"/>
          <p:nvPr/>
        </p:nvSpPr>
        <p:spPr>
          <a:xfrm>
            <a:off x="9954554" y="3810794"/>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377" name="Google Shape;2377;g3ca6554b689_0_413"/>
          <p:cNvSpPr txBox="1"/>
          <p:nvPr/>
        </p:nvSpPr>
        <p:spPr>
          <a:xfrm>
            <a:off x="10026653" y="4525620"/>
            <a:ext cx="876600" cy="384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378" name="Google Shape;2378;g3ca6554b689_0_413"/>
          <p:cNvSpPr txBox="1"/>
          <p:nvPr/>
        </p:nvSpPr>
        <p:spPr>
          <a:xfrm>
            <a:off x="8955007" y="386421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79" name="Google Shape;2379;g3ca6554b689_0_413"/>
          <p:cNvSpPr/>
          <p:nvPr/>
        </p:nvSpPr>
        <p:spPr>
          <a:xfrm>
            <a:off x="423300" y="5359700"/>
            <a:ext cx="11345400" cy="10239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just" rtl="0">
              <a:spcBef>
                <a:spcPts val="0"/>
              </a:spcBef>
              <a:spcAft>
                <a:spcPts val="0"/>
              </a:spcAft>
              <a:buClr>
                <a:schemeClr val="dk1"/>
              </a:buClr>
              <a:buSzPts val="1500"/>
              <a:buFont typeface="Arial"/>
              <a:buNone/>
            </a:pPr>
            <a:r>
              <a:rPr lang="en-US" sz="1000" b="1">
                <a:solidFill>
                  <a:srgbClr val="783F04"/>
                </a:solidFill>
                <a:latin typeface="Candara"/>
                <a:ea typeface="Candara"/>
                <a:cs typeface="Candara"/>
                <a:sym typeface="Candara"/>
              </a:rPr>
              <a:t>Alertas: </a:t>
            </a:r>
            <a:r>
              <a:rPr lang="en-US" sz="1000">
                <a:solidFill>
                  <a:srgbClr val="783F04"/>
                </a:solidFill>
                <a:latin typeface="Candara"/>
                <a:ea typeface="Candara"/>
                <a:cs typeface="Candara"/>
                <a:sym typeface="Candara"/>
              </a:rPr>
              <a:t>No se cuenta con reporte de avance acumulado para las 39 acciones de la ZUMA planteadas para 2025. La estructura de los reportes desagregados no da respuesta a las 39 acciones, ni permiten identificar el avance en la implementación.</a:t>
            </a:r>
            <a:endParaRPr sz="1000">
              <a:solidFill>
                <a:srgbClr val="783F04"/>
              </a:solidFill>
              <a:latin typeface="Candara"/>
              <a:ea typeface="Candara"/>
              <a:cs typeface="Candara"/>
              <a:sym typeface="Candara"/>
            </a:endParaRPr>
          </a:p>
          <a:p>
            <a:pPr marL="0" lvl="0" indent="0" algn="just" rtl="0">
              <a:spcBef>
                <a:spcPts val="0"/>
              </a:spcBef>
              <a:spcAft>
                <a:spcPts val="0"/>
              </a:spcAft>
              <a:buClr>
                <a:schemeClr val="dk1"/>
              </a:buClr>
              <a:buSzPts val="1100"/>
              <a:buFont typeface="Arial"/>
              <a:buNone/>
            </a:pPr>
            <a:r>
              <a:rPr lang="en-US" sz="1000">
                <a:solidFill>
                  <a:srgbClr val="783F04"/>
                </a:solidFill>
                <a:latin typeface="Candara"/>
                <a:ea typeface="Candara"/>
                <a:cs typeface="Candara"/>
                <a:sym typeface="Candara"/>
              </a:rPr>
              <a:t>La ZUMA Bosa-Apogeo no cuenta con línea base de concentración y emisión de material particulado.</a:t>
            </a:r>
            <a:endParaRPr sz="1000">
              <a:solidFill>
                <a:srgbClr val="783F04"/>
              </a:solidFill>
              <a:latin typeface="Candara"/>
              <a:ea typeface="Candara"/>
              <a:cs typeface="Candara"/>
              <a:sym typeface="Candara"/>
            </a:endParaRPr>
          </a:p>
          <a:p>
            <a:pPr marL="0" lvl="0" indent="0" algn="just" rtl="0">
              <a:spcBef>
                <a:spcPts val="0"/>
              </a:spcBef>
              <a:spcAft>
                <a:spcPts val="0"/>
              </a:spcAft>
              <a:buClr>
                <a:schemeClr val="dk1"/>
              </a:buClr>
              <a:buSzPts val="1100"/>
              <a:buFont typeface="Arial"/>
              <a:buNone/>
            </a:pPr>
            <a:r>
              <a:rPr lang="en-US" sz="1000">
                <a:solidFill>
                  <a:srgbClr val="783F04"/>
                </a:solidFill>
                <a:latin typeface="Candara"/>
                <a:ea typeface="Candara"/>
                <a:cs typeface="Candara"/>
                <a:sym typeface="Candara"/>
              </a:rPr>
              <a:t>Se identifican acciones directamente relacionadas con la meta estratégica (mantenimiento y pavimentación de vías, renovación vehicular, última milla, renaturalización) que no cuentan con unas metas definidas que permitan conocer su avance.</a:t>
            </a:r>
            <a:endParaRPr sz="1000">
              <a:solidFill>
                <a:srgbClr val="783F04"/>
              </a:solidFill>
              <a:latin typeface="Candara"/>
              <a:ea typeface="Candara"/>
              <a:cs typeface="Candara"/>
              <a:sym typeface="Candara"/>
            </a:endParaRPr>
          </a:p>
        </p:txBody>
      </p:sp>
      <p:sp>
        <p:nvSpPr>
          <p:cNvPr id="2380" name="Google Shape;2380;g3ca6554b689_0_413"/>
          <p:cNvSpPr txBox="1"/>
          <p:nvPr/>
        </p:nvSpPr>
        <p:spPr>
          <a:xfrm>
            <a:off x="7994838" y="456366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381" name="Google Shape;2381;g3ca6554b689_0_413"/>
          <p:cNvSpPr txBox="1"/>
          <p:nvPr/>
        </p:nvSpPr>
        <p:spPr>
          <a:xfrm>
            <a:off x="11155909" y="390065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82" name="Google Shape;2382;g3ca6554b689_0_413"/>
          <p:cNvSpPr txBox="1"/>
          <p:nvPr/>
        </p:nvSpPr>
        <p:spPr>
          <a:xfrm>
            <a:off x="11155897" y="4550853"/>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383" name="Google Shape;2383;g3ca6554b689_0_413"/>
          <p:cNvSpPr txBox="1"/>
          <p:nvPr/>
        </p:nvSpPr>
        <p:spPr>
          <a:xfrm>
            <a:off x="557217" y="48910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384" name="Google Shape;2384;g3ca6554b689_0_413"/>
          <p:cNvSpPr/>
          <p:nvPr/>
        </p:nvSpPr>
        <p:spPr>
          <a:xfrm>
            <a:off x="10021950" y="286125"/>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385" name="Google Shape;2385;g3ca6554b689_0_413"/>
          <p:cNvGrpSpPr/>
          <p:nvPr/>
        </p:nvGrpSpPr>
        <p:grpSpPr>
          <a:xfrm>
            <a:off x="9553761" y="109529"/>
            <a:ext cx="613751" cy="632937"/>
            <a:chOff x="299572" y="5462223"/>
            <a:chExt cx="1081500" cy="1115700"/>
          </a:xfrm>
        </p:grpSpPr>
        <p:sp>
          <p:nvSpPr>
            <p:cNvPr id="2386" name="Google Shape;2386;g3ca6554b689_0_413"/>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387" name="Google Shape;2387;g3ca6554b689_0_413"/>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Shape 2391"/>
        <p:cNvGrpSpPr/>
        <p:nvPr/>
      </p:nvGrpSpPr>
      <p:grpSpPr>
        <a:xfrm>
          <a:off x="0" y="0"/>
          <a:ext cx="0" cy="0"/>
          <a:chOff x="0" y="0"/>
          <a:chExt cx="0" cy="0"/>
        </a:xfrm>
      </p:grpSpPr>
      <p:sp>
        <p:nvSpPr>
          <p:cNvPr id="2392" name="Google Shape;2392;g3ca6554b689_5_425"/>
          <p:cNvSpPr/>
          <p:nvPr/>
        </p:nvSpPr>
        <p:spPr>
          <a:xfrm>
            <a:off x="160263" y="2613413"/>
            <a:ext cx="11927100" cy="554100"/>
          </a:xfrm>
          <a:prstGeom prst="rect">
            <a:avLst/>
          </a:prstGeom>
          <a:solidFill>
            <a:srgbClr val="F3F3F3"/>
          </a:solidFill>
          <a:ln w="9525"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p>
        </p:txBody>
      </p:sp>
      <p:sp>
        <p:nvSpPr>
          <p:cNvPr id="2393" name="Google Shape;2393;g3ca6554b689_5_425"/>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SDA</a:t>
            </a:r>
            <a:endParaRPr sz="1400" i="0" u="none" strike="noStrike" cap="none">
              <a:solidFill>
                <a:srgbClr val="000000"/>
              </a:solidFill>
            </a:endParaRPr>
          </a:p>
        </p:txBody>
      </p:sp>
      <p:sp>
        <p:nvSpPr>
          <p:cNvPr id="2394" name="Google Shape;2394;g3ca6554b689_5_425"/>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395" name="Google Shape;2395;g3ca6554b689_5_425"/>
          <p:cNvSpPr txBox="1"/>
          <p:nvPr/>
        </p:nvSpPr>
        <p:spPr>
          <a:xfrm>
            <a:off x="184500" y="1504536"/>
            <a:ext cx="3706800" cy="1024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600" b="1">
                <a:solidFill>
                  <a:srgbClr val="3B4E1F"/>
                </a:solidFill>
                <a:latin typeface="Candara"/>
                <a:ea typeface="Candara"/>
                <a:cs typeface="Candara"/>
                <a:sym typeface="Candara"/>
              </a:rPr>
              <a:t>Indicadores</a:t>
            </a:r>
            <a:endParaRPr sz="1600" b="1">
              <a:solidFill>
                <a:srgbClr val="3B4E1F"/>
              </a:solidFill>
              <a:latin typeface="Candara"/>
              <a:ea typeface="Candara"/>
              <a:cs typeface="Candara"/>
              <a:sym typeface="Candara"/>
            </a:endParaRPr>
          </a:p>
        </p:txBody>
      </p:sp>
      <p:sp>
        <p:nvSpPr>
          <p:cNvPr id="2396" name="Google Shape;2396;g3ca6554b689_5_425"/>
          <p:cNvSpPr txBox="1"/>
          <p:nvPr/>
        </p:nvSpPr>
        <p:spPr>
          <a:xfrm>
            <a:off x="3982750" y="1656936"/>
            <a:ext cx="56625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Metas anuales</a:t>
            </a:r>
            <a:endParaRPr sz="1600" b="1">
              <a:solidFill>
                <a:srgbClr val="3B4E1F"/>
              </a:solidFill>
              <a:latin typeface="Candara"/>
              <a:ea typeface="Candara"/>
              <a:cs typeface="Candara"/>
              <a:sym typeface="Candara"/>
            </a:endParaRPr>
          </a:p>
        </p:txBody>
      </p:sp>
      <p:sp>
        <p:nvSpPr>
          <p:cNvPr id="2397" name="Google Shape;2397;g3ca6554b689_5_425"/>
          <p:cNvSpPr txBox="1"/>
          <p:nvPr/>
        </p:nvSpPr>
        <p:spPr>
          <a:xfrm>
            <a:off x="3982757" y="2142713"/>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2024</a:t>
            </a:r>
            <a:endParaRPr b="1">
              <a:latin typeface="Candara"/>
              <a:ea typeface="Candara"/>
              <a:cs typeface="Candara"/>
              <a:sym typeface="Candara"/>
            </a:endParaRPr>
          </a:p>
        </p:txBody>
      </p:sp>
      <p:sp>
        <p:nvSpPr>
          <p:cNvPr id="2398" name="Google Shape;2398;g3ca6554b689_5_425"/>
          <p:cNvSpPr txBox="1"/>
          <p:nvPr/>
        </p:nvSpPr>
        <p:spPr>
          <a:xfrm>
            <a:off x="5874907" y="2142713"/>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2025</a:t>
            </a:r>
            <a:endParaRPr b="1">
              <a:latin typeface="Candara"/>
              <a:ea typeface="Candara"/>
              <a:cs typeface="Candara"/>
              <a:sym typeface="Candara"/>
            </a:endParaRPr>
          </a:p>
        </p:txBody>
      </p:sp>
      <p:sp>
        <p:nvSpPr>
          <p:cNvPr id="2399" name="Google Shape;2399;g3ca6554b689_5_425"/>
          <p:cNvSpPr txBox="1"/>
          <p:nvPr/>
        </p:nvSpPr>
        <p:spPr>
          <a:xfrm>
            <a:off x="7790839" y="2142713"/>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2026</a:t>
            </a:r>
            <a:endParaRPr b="1">
              <a:latin typeface="Candara"/>
              <a:ea typeface="Candara"/>
              <a:cs typeface="Candara"/>
              <a:sym typeface="Candara"/>
            </a:endParaRPr>
          </a:p>
        </p:txBody>
      </p:sp>
      <p:sp>
        <p:nvSpPr>
          <p:cNvPr id="2400" name="Google Shape;2400;g3ca6554b689_5_425"/>
          <p:cNvSpPr txBox="1"/>
          <p:nvPr/>
        </p:nvSpPr>
        <p:spPr>
          <a:xfrm>
            <a:off x="8768589" y="2142713"/>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2027</a:t>
            </a:r>
            <a:endParaRPr b="1">
              <a:latin typeface="Candara"/>
              <a:ea typeface="Candara"/>
              <a:cs typeface="Candara"/>
              <a:sym typeface="Candara"/>
            </a:endParaRPr>
          </a:p>
        </p:txBody>
      </p:sp>
      <p:sp>
        <p:nvSpPr>
          <p:cNvPr id="2401" name="Google Shape;2401;g3ca6554b689_5_425"/>
          <p:cNvSpPr txBox="1"/>
          <p:nvPr/>
        </p:nvSpPr>
        <p:spPr>
          <a:xfrm>
            <a:off x="9746339" y="2142713"/>
            <a:ext cx="12930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Total</a:t>
            </a:r>
            <a:endParaRPr b="1">
              <a:latin typeface="Candara"/>
              <a:ea typeface="Candara"/>
              <a:cs typeface="Candara"/>
              <a:sym typeface="Candara"/>
            </a:endParaRPr>
          </a:p>
        </p:txBody>
      </p:sp>
      <p:sp>
        <p:nvSpPr>
          <p:cNvPr id="2402" name="Google Shape;2402;g3ca6554b689_5_425"/>
          <p:cNvSpPr txBox="1"/>
          <p:nvPr/>
        </p:nvSpPr>
        <p:spPr>
          <a:xfrm>
            <a:off x="3982757" y="320709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03" name="Google Shape;2403;g3ca6554b689_5_425"/>
          <p:cNvSpPr txBox="1"/>
          <p:nvPr/>
        </p:nvSpPr>
        <p:spPr>
          <a:xfrm>
            <a:off x="7790839" y="3237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04" name="Google Shape;2404;g3ca6554b689_5_425"/>
          <p:cNvSpPr txBox="1"/>
          <p:nvPr/>
        </p:nvSpPr>
        <p:spPr>
          <a:xfrm>
            <a:off x="4938882" y="2142713"/>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405" name="Google Shape;2405;g3ca6554b689_5_425"/>
          <p:cNvSpPr txBox="1"/>
          <p:nvPr/>
        </p:nvSpPr>
        <p:spPr>
          <a:xfrm>
            <a:off x="4873182" y="3207099"/>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406" name="Google Shape;2406;g3ca6554b689_5_425"/>
          <p:cNvSpPr txBox="1"/>
          <p:nvPr/>
        </p:nvSpPr>
        <p:spPr>
          <a:xfrm>
            <a:off x="6843882" y="2142713"/>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407" name="Google Shape;2407;g3ca6554b689_5_425"/>
          <p:cNvSpPr txBox="1"/>
          <p:nvPr/>
        </p:nvSpPr>
        <p:spPr>
          <a:xfrm>
            <a:off x="6911282" y="320709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105</a:t>
            </a:r>
            <a:endParaRPr b="1">
              <a:latin typeface="Candara"/>
              <a:ea typeface="Candara"/>
              <a:cs typeface="Candara"/>
              <a:sym typeface="Candara"/>
            </a:endParaRPr>
          </a:p>
        </p:txBody>
      </p:sp>
      <p:sp>
        <p:nvSpPr>
          <p:cNvPr id="2408" name="Google Shape;2408;g3ca6554b689_5_425"/>
          <p:cNvSpPr txBox="1"/>
          <p:nvPr/>
        </p:nvSpPr>
        <p:spPr>
          <a:xfrm>
            <a:off x="11140482" y="2142711"/>
            <a:ext cx="876600" cy="431100"/>
          </a:xfrm>
          <a:prstGeom prst="rect">
            <a:avLst/>
          </a:prstGeom>
          <a:solidFill>
            <a:srgbClr val="B6D7A8"/>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900" b="1">
                <a:solidFill>
                  <a:srgbClr val="3B4E1F"/>
                </a:solidFill>
                <a:latin typeface="Candara"/>
                <a:ea typeface="Candara"/>
                <a:cs typeface="Candara"/>
                <a:sym typeface="Candara"/>
              </a:rPr>
              <a:t>Avance acumulado</a:t>
            </a:r>
            <a:endParaRPr sz="700" b="1">
              <a:latin typeface="Candara"/>
              <a:ea typeface="Candara"/>
              <a:cs typeface="Candara"/>
              <a:sym typeface="Candara"/>
            </a:endParaRPr>
          </a:p>
        </p:txBody>
      </p:sp>
      <p:sp>
        <p:nvSpPr>
          <p:cNvPr id="2409" name="Google Shape;2409;g3ca6554b689_5_425"/>
          <p:cNvSpPr txBox="1"/>
          <p:nvPr/>
        </p:nvSpPr>
        <p:spPr>
          <a:xfrm>
            <a:off x="11140482" y="320709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105</a:t>
            </a:r>
            <a:endParaRPr b="1">
              <a:latin typeface="Candara"/>
              <a:ea typeface="Candara"/>
              <a:cs typeface="Candara"/>
              <a:sym typeface="Candara"/>
            </a:endParaRPr>
          </a:p>
        </p:txBody>
      </p:sp>
      <p:sp>
        <p:nvSpPr>
          <p:cNvPr id="2410" name="Google Shape;2410;g3ca6554b689_5_425"/>
          <p:cNvSpPr txBox="1"/>
          <p:nvPr/>
        </p:nvSpPr>
        <p:spPr>
          <a:xfrm>
            <a:off x="4016457" y="429919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11" name="Google Shape;2411;g3ca6554b689_5_425"/>
          <p:cNvSpPr txBox="1"/>
          <p:nvPr/>
        </p:nvSpPr>
        <p:spPr>
          <a:xfrm>
            <a:off x="4873182" y="4299196"/>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412" name="Google Shape;2412;g3ca6554b689_5_425"/>
          <p:cNvSpPr txBox="1"/>
          <p:nvPr/>
        </p:nvSpPr>
        <p:spPr>
          <a:xfrm>
            <a:off x="6898257" y="4299196"/>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a:t>
            </a:r>
            <a:endParaRPr b="1">
              <a:latin typeface="Candara"/>
              <a:ea typeface="Candara"/>
              <a:cs typeface="Candara"/>
              <a:sym typeface="Candara"/>
            </a:endParaRPr>
          </a:p>
        </p:txBody>
      </p:sp>
      <p:sp>
        <p:nvSpPr>
          <p:cNvPr id="2413" name="Google Shape;2413;g3ca6554b689_5_425"/>
          <p:cNvSpPr txBox="1"/>
          <p:nvPr/>
        </p:nvSpPr>
        <p:spPr>
          <a:xfrm>
            <a:off x="11140482" y="4299196"/>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14" name="Google Shape;2414;g3ca6554b689_5_425"/>
          <p:cNvSpPr txBox="1"/>
          <p:nvPr/>
        </p:nvSpPr>
        <p:spPr>
          <a:xfrm>
            <a:off x="195481" y="4840420"/>
            <a:ext cx="364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a:solidFill>
                  <a:srgbClr val="3B4E1F"/>
                </a:solidFill>
                <a:latin typeface="Candara"/>
                <a:ea typeface="Candara"/>
                <a:cs typeface="Candara"/>
                <a:sym typeface="Candara"/>
              </a:rPr>
              <a:t>Número de vehículos desintegrados</a:t>
            </a:r>
            <a:endParaRPr>
              <a:solidFill>
                <a:schemeClr val="dk1"/>
              </a:solidFill>
              <a:latin typeface="Candara"/>
              <a:ea typeface="Candara"/>
              <a:cs typeface="Candara"/>
              <a:sym typeface="Candara"/>
            </a:endParaRPr>
          </a:p>
        </p:txBody>
      </p:sp>
      <p:sp>
        <p:nvSpPr>
          <p:cNvPr id="2415" name="Google Shape;2415;g3ca6554b689_5_425"/>
          <p:cNvSpPr txBox="1"/>
          <p:nvPr/>
        </p:nvSpPr>
        <p:spPr>
          <a:xfrm>
            <a:off x="4016457" y="5379671"/>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16" name="Google Shape;2416;g3ca6554b689_5_425"/>
          <p:cNvSpPr txBox="1"/>
          <p:nvPr/>
        </p:nvSpPr>
        <p:spPr>
          <a:xfrm>
            <a:off x="4873182" y="5379671"/>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417" name="Google Shape;2417;g3ca6554b689_5_425"/>
          <p:cNvSpPr txBox="1"/>
          <p:nvPr/>
        </p:nvSpPr>
        <p:spPr>
          <a:xfrm>
            <a:off x="6911283" y="5379671"/>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18" name="Google Shape;2418;g3ca6554b689_5_425"/>
          <p:cNvSpPr txBox="1"/>
          <p:nvPr/>
        </p:nvSpPr>
        <p:spPr>
          <a:xfrm>
            <a:off x="11140482" y="5379671"/>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19" name="Google Shape;2419;g3ca6554b689_5_425"/>
          <p:cNvSpPr txBox="1"/>
          <p:nvPr/>
        </p:nvSpPr>
        <p:spPr>
          <a:xfrm>
            <a:off x="195481" y="3222549"/>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de transporte de carga inscritos a través de FONCARGA</a:t>
            </a:r>
            <a:endParaRPr>
              <a:solidFill>
                <a:schemeClr val="dk1"/>
              </a:solidFill>
              <a:latin typeface="Candara"/>
              <a:ea typeface="Candara"/>
              <a:cs typeface="Candara"/>
              <a:sym typeface="Candara"/>
            </a:endParaRPr>
          </a:p>
        </p:txBody>
      </p:sp>
      <p:sp>
        <p:nvSpPr>
          <p:cNvPr id="2420" name="Google Shape;2420;g3ca6554b689_5_425"/>
          <p:cNvSpPr txBox="1"/>
          <p:nvPr/>
        </p:nvSpPr>
        <p:spPr>
          <a:xfrm>
            <a:off x="4050158" y="482497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21" name="Google Shape;2421;g3ca6554b689_5_425"/>
          <p:cNvSpPr txBox="1"/>
          <p:nvPr/>
        </p:nvSpPr>
        <p:spPr>
          <a:xfrm>
            <a:off x="4873182" y="4824970"/>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422" name="Google Shape;2422;g3ca6554b689_5_425"/>
          <p:cNvSpPr txBox="1"/>
          <p:nvPr/>
        </p:nvSpPr>
        <p:spPr>
          <a:xfrm>
            <a:off x="6911283" y="48249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23" name="Google Shape;2423;g3ca6554b689_5_425"/>
          <p:cNvSpPr txBox="1"/>
          <p:nvPr/>
        </p:nvSpPr>
        <p:spPr>
          <a:xfrm>
            <a:off x="11140483" y="48249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grpSp>
        <p:nvGrpSpPr>
          <p:cNvPr id="2424" name="Google Shape;2424;g3ca6554b689_5_425"/>
          <p:cNvGrpSpPr/>
          <p:nvPr/>
        </p:nvGrpSpPr>
        <p:grpSpPr>
          <a:xfrm>
            <a:off x="9390600" y="299681"/>
            <a:ext cx="2449500" cy="632937"/>
            <a:chOff x="9390600" y="299681"/>
            <a:chExt cx="2449500" cy="632937"/>
          </a:xfrm>
        </p:grpSpPr>
        <p:sp>
          <p:nvSpPr>
            <p:cNvPr id="2425" name="Google Shape;2425;g3ca6554b689_5_425"/>
            <p:cNvSpPr/>
            <p:nvPr/>
          </p:nvSpPr>
          <p:spPr>
            <a:xfrm rot="5400000">
              <a:off x="10403400" y="-6062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500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900" b="0" i="0" u="none" strike="noStrike" cap="none">
                <a:solidFill>
                  <a:srgbClr val="FFFFFF"/>
                </a:solidFill>
                <a:latin typeface="Arial"/>
                <a:ea typeface="Arial"/>
                <a:cs typeface="Arial"/>
                <a:sym typeface="Arial"/>
              </a:endParaRPr>
            </a:p>
          </p:txBody>
        </p:sp>
        <p:sp>
          <p:nvSpPr>
            <p:cNvPr id="2426" name="Google Shape;2426;g3ca6554b689_5_425"/>
            <p:cNvSpPr txBox="1"/>
            <p:nvPr/>
          </p:nvSpPr>
          <p:spPr>
            <a:xfrm>
              <a:off x="10028696" y="339100"/>
              <a:ext cx="14814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None/>
              </a:pPr>
              <a:r>
                <a:rPr lang="en-US" sz="2000" b="1">
                  <a:solidFill>
                    <a:schemeClr val="dk1"/>
                  </a:solidFill>
                  <a:latin typeface="Raleway"/>
                  <a:ea typeface="Raleway"/>
                  <a:cs typeface="Raleway"/>
                  <a:sym typeface="Raleway"/>
                </a:rPr>
                <a:t>Aire</a:t>
              </a:r>
              <a:endParaRPr sz="2000" b="1">
                <a:solidFill>
                  <a:schemeClr val="dk1"/>
                </a:solidFill>
                <a:latin typeface="Raleway"/>
                <a:ea typeface="Raleway"/>
                <a:cs typeface="Raleway"/>
                <a:sym typeface="Raleway"/>
              </a:endParaRPr>
            </a:p>
          </p:txBody>
        </p:sp>
        <p:grpSp>
          <p:nvGrpSpPr>
            <p:cNvPr id="2427" name="Google Shape;2427;g3ca6554b689_5_425"/>
            <p:cNvGrpSpPr/>
            <p:nvPr/>
          </p:nvGrpSpPr>
          <p:grpSpPr>
            <a:xfrm>
              <a:off x="11039361" y="299681"/>
              <a:ext cx="613751" cy="632937"/>
              <a:chOff x="299572" y="5462223"/>
              <a:chExt cx="1081500" cy="1115700"/>
            </a:xfrm>
          </p:grpSpPr>
          <p:sp>
            <p:nvSpPr>
              <p:cNvPr id="2428" name="Google Shape;2428;g3ca6554b689_5_425"/>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429" name="Google Shape;2429;g3ca6554b689_5_425"/>
              <p:cNvPicPr preferRelativeResize="0"/>
              <p:nvPr/>
            </p:nvPicPr>
            <p:blipFill rotWithShape="1">
              <a:blip r:embed="rId3">
                <a:alphaModFix/>
              </a:blip>
              <a:srcRect/>
              <a:stretch/>
            </p:blipFill>
            <p:spPr>
              <a:xfrm>
                <a:off x="424689" y="5604423"/>
                <a:ext cx="831284" cy="831300"/>
              </a:xfrm>
              <a:prstGeom prst="rect">
                <a:avLst/>
              </a:prstGeom>
              <a:noFill/>
              <a:ln>
                <a:noFill/>
              </a:ln>
            </p:spPr>
          </p:pic>
        </p:grpSp>
      </p:grpSp>
      <p:sp>
        <p:nvSpPr>
          <p:cNvPr id="2430" name="Google Shape;2430;g3ca6554b689_5_425"/>
          <p:cNvSpPr txBox="1"/>
          <p:nvPr/>
        </p:nvSpPr>
        <p:spPr>
          <a:xfrm>
            <a:off x="4016457" y="600777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31" name="Google Shape;2431;g3ca6554b689_5_425"/>
          <p:cNvSpPr txBox="1"/>
          <p:nvPr/>
        </p:nvSpPr>
        <p:spPr>
          <a:xfrm>
            <a:off x="4873182" y="6007770"/>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432" name="Google Shape;2432;g3ca6554b689_5_425"/>
          <p:cNvSpPr txBox="1"/>
          <p:nvPr/>
        </p:nvSpPr>
        <p:spPr>
          <a:xfrm>
            <a:off x="6917133" y="60077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33" name="Google Shape;2433;g3ca6554b689_5_425"/>
          <p:cNvSpPr txBox="1"/>
          <p:nvPr/>
        </p:nvSpPr>
        <p:spPr>
          <a:xfrm>
            <a:off x="11140482" y="60077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34" name="Google Shape;2434;g3ca6554b689_5_425"/>
          <p:cNvSpPr txBox="1"/>
          <p:nvPr/>
        </p:nvSpPr>
        <p:spPr>
          <a:xfrm>
            <a:off x="195481" y="3711182"/>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postulados que cumplen con los requisitos de Foncarga</a:t>
            </a:r>
            <a:endParaRPr>
              <a:solidFill>
                <a:schemeClr val="dk1"/>
              </a:solidFill>
              <a:latin typeface="Candara"/>
              <a:ea typeface="Candara"/>
              <a:cs typeface="Candara"/>
              <a:sym typeface="Candara"/>
            </a:endParaRPr>
          </a:p>
        </p:txBody>
      </p:sp>
      <p:sp>
        <p:nvSpPr>
          <p:cNvPr id="2435" name="Google Shape;2435;g3ca6554b689_5_425"/>
          <p:cNvSpPr txBox="1"/>
          <p:nvPr/>
        </p:nvSpPr>
        <p:spPr>
          <a:xfrm>
            <a:off x="195481" y="4314646"/>
            <a:ext cx="364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habilitados para renovar</a:t>
            </a:r>
            <a:endParaRPr>
              <a:solidFill>
                <a:schemeClr val="dk1"/>
              </a:solidFill>
              <a:latin typeface="Candara"/>
              <a:ea typeface="Candara"/>
              <a:cs typeface="Candara"/>
              <a:sym typeface="Candara"/>
            </a:endParaRPr>
          </a:p>
        </p:txBody>
      </p:sp>
      <p:sp>
        <p:nvSpPr>
          <p:cNvPr id="2436" name="Google Shape;2436;g3ca6554b689_5_425"/>
          <p:cNvSpPr txBox="1"/>
          <p:nvPr/>
        </p:nvSpPr>
        <p:spPr>
          <a:xfrm>
            <a:off x="195481" y="5287421"/>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rgbClr val="3B4E1F"/>
                </a:solidFill>
                <a:latin typeface="Candara"/>
                <a:ea typeface="Candara"/>
                <a:cs typeface="Candara"/>
                <a:sym typeface="Candara"/>
              </a:rPr>
              <a:t>Número de matrículas canceladas en el Registro Distrital Automotor</a:t>
            </a:r>
            <a:endParaRPr>
              <a:latin typeface="Candara"/>
              <a:ea typeface="Candara"/>
              <a:cs typeface="Candara"/>
              <a:sym typeface="Candara"/>
            </a:endParaRPr>
          </a:p>
        </p:txBody>
      </p:sp>
      <p:sp>
        <p:nvSpPr>
          <p:cNvPr id="2437" name="Google Shape;2437;g3ca6554b689_5_425"/>
          <p:cNvSpPr txBox="1"/>
          <p:nvPr/>
        </p:nvSpPr>
        <p:spPr>
          <a:xfrm>
            <a:off x="195481" y="5915520"/>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rgbClr val="3B4E1F"/>
                </a:solidFill>
                <a:latin typeface="Candara"/>
                <a:ea typeface="Candara"/>
                <a:cs typeface="Candara"/>
                <a:sym typeface="Candara"/>
              </a:rPr>
              <a:t>Número de vehículos nuevos de cero o bajas emisiones registrados</a:t>
            </a:r>
            <a:endParaRPr>
              <a:latin typeface="Candara"/>
              <a:ea typeface="Candara"/>
              <a:cs typeface="Candara"/>
              <a:sym typeface="Candara"/>
            </a:endParaRPr>
          </a:p>
        </p:txBody>
      </p:sp>
      <p:sp>
        <p:nvSpPr>
          <p:cNvPr id="2438" name="Google Shape;2438;g3ca6554b689_5_425"/>
          <p:cNvSpPr txBox="1"/>
          <p:nvPr/>
        </p:nvSpPr>
        <p:spPr>
          <a:xfrm>
            <a:off x="3999607" y="373541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39" name="Google Shape;2439;g3ca6554b689_5_425"/>
          <p:cNvSpPr txBox="1"/>
          <p:nvPr/>
        </p:nvSpPr>
        <p:spPr>
          <a:xfrm>
            <a:off x="4873182" y="3735419"/>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440" name="Google Shape;2440;g3ca6554b689_5_425"/>
          <p:cNvSpPr txBox="1"/>
          <p:nvPr/>
        </p:nvSpPr>
        <p:spPr>
          <a:xfrm>
            <a:off x="6910332" y="3735419"/>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7</a:t>
            </a:r>
            <a:endParaRPr b="1">
              <a:latin typeface="Candara"/>
              <a:ea typeface="Candara"/>
              <a:cs typeface="Candara"/>
              <a:sym typeface="Candara"/>
            </a:endParaRPr>
          </a:p>
        </p:txBody>
      </p:sp>
      <p:sp>
        <p:nvSpPr>
          <p:cNvPr id="2441" name="Google Shape;2441;g3ca6554b689_5_425"/>
          <p:cNvSpPr txBox="1"/>
          <p:nvPr/>
        </p:nvSpPr>
        <p:spPr>
          <a:xfrm>
            <a:off x="11157332" y="3735419"/>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442" name="Google Shape;2442;g3ca6554b689_5_425"/>
          <p:cNvSpPr txBox="1"/>
          <p:nvPr/>
        </p:nvSpPr>
        <p:spPr>
          <a:xfrm>
            <a:off x="8781439" y="3237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43" name="Google Shape;2443;g3ca6554b689_5_425"/>
          <p:cNvSpPr txBox="1"/>
          <p:nvPr/>
        </p:nvSpPr>
        <p:spPr>
          <a:xfrm>
            <a:off x="10000639" y="3237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44" name="Google Shape;2444;g3ca6554b689_5_425"/>
          <p:cNvSpPr txBox="1"/>
          <p:nvPr/>
        </p:nvSpPr>
        <p:spPr>
          <a:xfrm>
            <a:off x="5859282" y="3255008"/>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45" name="Google Shape;2445;g3ca6554b689_5_425"/>
          <p:cNvSpPr txBox="1"/>
          <p:nvPr/>
        </p:nvSpPr>
        <p:spPr>
          <a:xfrm>
            <a:off x="3987550" y="1263025"/>
            <a:ext cx="71577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Disminuir en 8% la concentración del material particulado (PM10 y PM2.5)</a:t>
            </a:r>
            <a:endParaRPr b="1" i="0" u="none" strike="noStrike" cap="none">
              <a:solidFill>
                <a:srgbClr val="3B4E1F"/>
              </a:solidFill>
              <a:latin typeface="Candara"/>
              <a:ea typeface="Candara"/>
              <a:cs typeface="Candara"/>
              <a:sym typeface="Candara"/>
            </a:endParaRPr>
          </a:p>
        </p:txBody>
      </p:sp>
      <p:sp>
        <p:nvSpPr>
          <p:cNvPr id="2446" name="Google Shape;2446;g3ca6554b689_5_425"/>
          <p:cNvSpPr txBox="1"/>
          <p:nvPr/>
        </p:nvSpPr>
        <p:spPr>
          <a:xfrm>
            <a:off x="199950" y="1240622"/>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Metas Estratégicas</a:t>
            </a:r>
            <a:endParaRPr sz="1600" b="1" i="0" u="none" strike="noStrike" cap="none">
              <a:solidFill>
                <a:srgbClr val="3B4E1F"/>
              </a:solidFill>
              <a:latin typeface="Candara"/>
              <a:ea typeface="Candara"/>
              <a:cs typeface="Candara"/>
              <a:sym typeface="Candara"/>
            </a:endParaRPr>
          </a:p>
        </p:txBody>
      </p:sp>
      <p:sp>
        <p:nvSpPr>
          <p:cNvPr id="2447" name="Google Shape;2447;g3ca6554b689_5_425"/>
          <p:cNvSpPr txBox="1"/>
          <p:nvPr/>
        </p:nvSpPr>
        <p:spPr>
          <a:xfrm>
            <a:off x="5891757" y="3802617"/>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48" name="Google Shape;2448;g3ca6554b689_5_425"/>
          <p:cNvSpPr txBox="1"/>
          <p:nvPr/>
        </p:nvSpPr>
        <p:spPr>
          <a:xfrm>
            <a:off x="5891077" y="4329213"/>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49" name="Google Shape;2449;g3ca6554b689_5_425"/>
          <p:cNvSpPr txBox="1"/>
          <p:nvPr/>
        </p:nvSpPr>
        <p:spPr>
          <a:xfrm>
            <a:off x="5869934" y="4855824"/>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50" name="Google Shape;2450;g3ca6554b689_5_425"/>
          <p:cNvSpPr txBox="1"/>
          <p:nvPr/>
        </p:nvSpPr>
        <p:spPr>
          <a:xfrm>
            <a:off x="5902409" y="5403433"/>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51" name="Google Shape;2451;g3ca6554b689_5_425"/>
          <p:cNvSpPr txBox="1"/>
          <p:nvPr/>
        </p:nvSpPr>
        <p:spPr>
          <a:xfrm>
            <a:off x="5901729" y="593002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52" name="Google Shape;2452;g3ca6554b689_5_425"/>
          <p:cNvSpPr txBox="1"/>
          <p:nvPr/>
        </p:nvSpPr>
        <p:spPr>
          <a:xfrm>
            <a:off x="7841873" y="3743044"/>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3" name="Google Shape;2453;g3ca6554b689_5_425"/>
          <p:cNvSpPr txBox="1"/>
          <p:nvPr/>
        </p:nvSpPr>
        <p:spPr>
          <a:xfrm>
            <a:off x="8785486" y="3743044"/>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4" name="Google Shape;2454;g3ca6554b689_5_425"/>
          <p:cNvSpPr txBox="1"/>
          <p:nvPr/>
        </p:nvSpPr>
        <p:spPr>
          <a:xfrm>
            <a:off x="7890711" y="42714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5" name="Google Shape;2455;g3ca6554b689_5_425"/>
          <p:cNvSpPr txBox="1"/>
          <p:nvPr/>
        </p:nvSpPr>
        <p:spPr>
          <a:xfrm>
            <a:off x="8834323" y="42714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6" name="Google Shape;2456;g3ca6554b689_5_425"/>
          <p:cNvSpPr txBox="1"/>
          <p:nvPr/>
        </p:nvSpPr>
        <p:spPr>
          <a:xfrm>
            <a:off x="7890711" y="48407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7" name="Google Shape;2457;g3ca6554b689_5_425"/>
          <p:cNvSpPr txBox="1"/>
          <p:nvPr/>
        </p:nvSpPr>
        <p:spPr>
          <a:xfrm>
            <a:off x="8834323" y="48407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8" name="Google Shape;2458;g3ca6554b689_5_425"/>
          <p:cNvSpPr txBox="1"/>
          <p:nvPr/>
        </p:nvSpPr>
        <p:spPr>
          <a:xfrm>
            <a:off x="7873861" y="530271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59" name="Google Shape;2459;g3ca6554b689_5_425"/>
          <p:cNvSpPr txBox="1"/>
          <p:nvPr/>
        </p:nvSpPr>
        <p:spPr>
          <a:xfrm>
            <a:off x="8817473" y="530271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0" name="Google Shape;2460;g3ca6554b689_5_425"/>
          <p:cNvSpPr txBox="1"/>
          <p:nvPr/>
        </p:nvSpPr>
        <p:spPr>
          <a:xfrm>
            <a:off x="7862200" y="5856187"/>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1" name="Google Shape;2461;g3ca6554b689_5_425"/>
          <p:cNvSpPr txBox="1"/>
          <p:nvPr/>
        </p:nvSpPr>
        <p:spPr>
          <a:xfrm>
            <a:off x="8805812" y="5856187"/>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2" name="Google Shape;2462;g3ca6554b689_5_425"/>
          <p:cNvSpPr txBox="1"/>
          <p:nvPr/>
        </p:nvSpPr>
        <p:spPr>
          <a:xfrm>
            <a:off x="9924403" y="3776381"/>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3" name="Google Shape;2463;g3ca6554b689_5_425"/>
          <p:cNvSpPr txBox="1"/>
          <p:nvPr/>
        </p:nvSpPr>
        <p:spPr>
          <a:xfrm>
            <a:off x="9973241" y="4304806"/>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4" name="Google Shape;2464;g3ca6554b689_5_425"/>
          <p:cNvSpPr txBox="1"/>
          <p:nvPr/>
        </p:nvSpPr>
        <p:spPr>
          <a:xfrm>
            <a:off x="9973241" y="4874106"/>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5" name="Google Shape;2465;g3ca6554b689_5_425"/>
          <p:cNvSpPr txBox="1"/>
          <p:nvPr/>
        </p:nvSpPr>
        <p:spPr>
          <a:xfrm>
            <a:off x="9956391" y="5336056"/>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6" name="Google Shape;2466;g3ca6554b689_5_425"/>
          <p:cNvSpPr txBox="1"/>
          <p:nvPr/>
        </p:nvSpPr>
        <p:spPr>
          <a:xfrm>
            <a:off x="9944730" y="5889524"/>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467" name="Google Shape;2467;g3ca6554b689_5_425"/>
          <p:cNvSpPr txBox="1"/>
          <p:nvPr/>
        </p:nvSpPr>
        <p:spPr>
          <a:xfrm>
            <a:off x="195481" y="2622755"/>
            <a:ext cx="36459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a:solidFill>
                  <a:srgbClr val="3B4E1F"/>
                </a:solidFill>
                <a:latin typeface="Candara"/>
                <a:ea typeface="Candara"/>
                <a:cs typeface="Candara"/>
                <a:sym typeface="Candara"/>
              </a:rPr>
              <a:t>Número de vehículos de transporte de carga renovados a través de FONCARGA </a:t>
            </a:r>
            <a:endParaRPr sz="1200" b="1" i="0" u="none" strike="noStrike" cap="none">
              <a:solidFill>
                <a:srgbClr val="000000"/>
              </a:solidFill>
              <a:latin typeface="Candara"/>
              <a:ea typeface="Candara"/>
              <a:cs typeface="Candara"/>
              <a:sym typeface="Candara"/>
            </a:endParaRPr>
          </a:p>
        </p:txBody>
      </p:sp>
      <p:sp>
        <p:nvSpPr>
          <p:cNvPr id="2468" name="Google Shape;2468;g3ca6554b689_5_425"/>
          <p:cNvSpPr txBox="1"/>
          <p:nvPr/>
        </p:nvSpPr>
        <p:spPr>
          <a:xfrm>
            <a:off x="3955284" y="2684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469" name="Google Shape;2469;g3ca6554b689_5_425"/>
          <p:cNvSpPr txBox="1"/>
          <p:nvPr/>
        </p:nvSpPr>
        <p:spPr>
          <a:xfrm>
            <a:off x="5860961" y="2684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60</a:t>
            </a:r>
            <a:endParaRPr sz="1400" b="0" i="0" u="none" strike="noStrike" cap="none">
              <a:solidFill>
                <a:srgbClr val="000000"/>
              </a:solidFill>
              <a:latin typeface="Candara"/>
              <a:ea typeface="Candara"/>
              <a:cs typeface="Candara"/>
              <a:sym typeface="Candara"/>
            </a:endParaRPr>
          </a:p>
        </p:txBody>
      </p:sp>
      <p:sp>
        <p:nvSpPr>
          <p:cNvPr id="2470" name="Google Shape;2470;g3ca6554b689_5_425"/>
          <p:cNvSpPr txBox="1"/>
          <p:nvPr/>
        </p:nvSpPr>
        <p:spPr>
          <a:xfrm>
            <a:off x="7876112" y="2684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60</a:t>
            </a:r>
            <a:endParaRPr sz="1400" b="0" i="0" u="none" strike="noStrike" cap="none">
              <a:solidFill>
                <a:srgbClr val="000000"/>
              </a:solidFill>
              <a:latin typeface="Candara"/>
              <a:ea typeface="Candara"/>
              <a:cs typeface="Candara"/>
              <a:sym typeface="Candara"/>
            </a:endParaRPr>
          </a:p>
        </p:txBody>
      </p:sp>
      <p:sp>
        <p:nvSpPr>
          <p:cNvPr id="2471" name="Google Shape;2471;g3ca6554b689_5_425"/>
          <p:cNvSpPr txBox="1"/>
          <p:nvPr/>
        </p:nvSpPr>
        <p:spPr>
          <a:xfrm>
            <a:off x="8840335" y="2684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135</a:t>
            </a:r>
            <a:endParaRPr sz="1400" b="0" i="0" u="none" strike="noStrike" cap="none">
              <a:solidFill>
                <a:srgbClr val="000000"/>
              </a:solidFill>
              <a:latin typeface="Candara"/>
              <a:ea typeface="Candara"/>
              <a:cs typeface="Candara"/>
              <a:sym typeface="Candara"/>
            </a:endParaRPr>
          </a:p>
        </p:txBody>
      </p:sp>
      <p:sp>
        <p:nvSpPr>
          <p:cNvPr id="2472" name="Google Shape;2472;g3ca6554b689_5_425"/>
          <p:cNvSpPr txBox="1"/>
          <p:nvPr/>
        </p:nvSpPr>
        <p:spPr>
          <a:xfrm>
            <a:off x="9804558" y="268425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195</a:t>
            </a:r>
            <a:endParaRPr sz="1400" b="0" i="0" u="none" strike="noStrike" cap="none">
              <a:solidFill>
                <a:srgbClr val="000000"/>
              </a:solidFill>
              <a:latin typeface="Candara"/>
              <a:ea typeface="Candara"/>
              <a:cs typeface="Candara"/>
              <a:sym typeface="Candara"/>
            </a:endParaRPr>
          </a:p>
        </p:txBody>
      </p:sp>
      <p:sp>
        <p:nvSpPr>
          <p:cNvPr id="2473" name="Google Shape;2473;g3ca6554b689_5_425"/>
          <p:cNvSpPr txBox="1"/>
          <p:nvPr/>
        </p:nvSpPr>
        <p:spPr>
          <a:xfrm>
            <a:off x="4884356" y="2684255"/>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474" name="Google Shape;2474;g3ca6554b689_5_425"/>
          <p:cNvSpPr txBox="1"/>
          <p:nvPr/>
        </p:nvSpPr>
        <p:spPr>
          <a:xfrm>
            <a:off x="6915628" y="268425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475" name="Google Shape;2475;g3ca6554b689_5_425"/>
          <p:cNvSpPr txBox="1"/>
          <p:nvPr/>
        </p:nvSpPr>
        <p:spPr>
          <a:xfrm>
            <a:off x="11185175" y="26842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476" name="Google Shape;2476;g3ca6554b689_5_425"/>
          <p:cNvSpPr/>
          <p:nvPr/>
        </p:nvSpPr>
        <p:spPr>
          <a:xfrm rot="5400000">
            <a:off x="6892500" y="-5413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477" name="Google Shape;2477;g3ca6554b689_5_425"/>
          <p:cNvSpPr txBox="1"/>
          <p:nvPr/>
        </p:nvSpPr>
        <p:spPr>
          <a:xfrm>
            <a:off x="6066400" y="402750"/>
            <a:ext cx="30000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000" b="1">
                <a:solidFill>
                  <a:schemeClr val="dk1"/>
                </a:solidFill>
                <a:latin typeface="Raleway"/>
                <a:ea typeface="Raleway"/>
                <a:cs typeface="Raleway"/>
                <a:sym typeface="Raleway"/>
              </a:rPr>
              <a:t>SCAAV</a:t>
            </a:r>
            <a:endParaRPr/>
          </a:p>
        </p:txBody>
      </p:sp>
      <p:sp>
        <p:nvSpPr>
          <p:cNvPr id="2478" name="Google Shape;2478;g3ca6554b689_5_425"/>
          <p:cNvSpPr txBox="1"/>
          <p:nvPr/>
        </p:nvSpPr>
        <p:spPr>
          <a:xfrm>
            <a:off x="7568550" y="-39233"/>
            <a:ext cx="2102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223"/>
        <p:cNvGrpSpPr/>
        <p:nvPr/>
      </p:nvGrpSpPr>
      <p:grpSpPr>
        <a:xfrm>
          <a:off x="0" y="0"/>
          <a:ext cx="0" cy="0"/>
          <a:chOff x="0" y="0"/>
          <a:chExt cx="0" cy="0"/>
        </a:xfrm>
      </p:grpSpPr>
      <p:pic>
        <p:nvPicPr>
          <p:cNvPr id="224" name="Google Shape;224;g3ca6554b689_0_0" title="fondo.png"/>
          <p:cNvPicPr preferRelativeResize="0"/>
          <p:nvPr/>
        </p:nvPicPr>
        <p:blipFill rotWithShape="1">
          <a:blip r:embed="rId3">
            <a:alphaModFix amt="23000"/>
          </a:blip>
          <a:srcRect l="-1016" t="40877" r="7785" b="-15050"/>
          <a:stretch/>
        </p:blipFill>
        <p:spPr>
          <a:xfrm>
            <a:off x="0" y="0"/>
            <a:ext cx="12192000" cy="6465101"/>
          </a:xfrm>
          <a:prstGeom prst="rect">
            <a:avLst/>
          </a:prstGeom>
          <a:noFill/>
          <a:ln>
            <a:noFill/>
          </a:ln>
        </p:spPr>
      </p:pic>
      <p:pic>
        <p:nvPicPr>
          <p:cNvPr id="225" name="Google Shape;225;g3ca6554b689_0_0"/>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26" name="Google Shape;226;g3ca6554b689_0_0"/>
          <p:cNvGraphicFramePr/>
          <p:nvPr/>
        </p:nvGraphicFramePr>
        <p:xfrm>
          <a:off x="92600" y="-433226"/>
          <a:ext cx="11509950" cy="6431280"/>
        </p:xfrm>
        <a:graphic>
          <a:graphicData uri="http://schemas.openxmlformats.org/drawingml/2006/table">
            <a:tbl>
              <a:tblPr>
                <a:noFill/>
                <a:tableStyleId>{38483B15-683A-4D59-983E-14321CF27D7A}</a:tableStyleId>
              </a:tblPr>
              <a:tblGrid>
                <a:gridCol w="687575">
                  <a:extLst>
                    <a:ext uri="{9D8B030D-6E8A-4147-A177-3AD203B41FA5}">
                      <a16:colId xmlns:a16="http://schemas.microsoft.com/office/drawing/2014/main" val="20000"/>
                    </a:ext>
                  </a:extLst>
                </a:gridCol>
                <a:gridCol w="756775">
                  <a:extLst>
                    <a:ext uri="{9D8B030D-6E8A-4147-A177-3AD203B41FA5}">
                      <a16:colId xmlns:a16="http://schemas.microsoft.com/office/drawing/2014/main" val="20001"/>
                    </a:ext>
                  </a:extLst>
                </a:gridCol>
                <a:gridCol w="5968425">
                  <a:extLst>
                    <a:ext uri="{9D8B030D-6E8A-4147-A177-3AD203B41FA5}">
                      <a16:colId xmlns:a16="http://schemas.microsoft.com/office/drawing/2014/main" val="20002"/>
                    </a:ext>
                  </a:extLst>
                </a:gridCol>
                <a:gridCol w="619750">
                  <a:extLst>
                    <a:ext uri="{9D8B030D-6E8A-4147-A177-3AD203B41FA5}">
                      <a16:colId xmlns:a16="http://schemas.microsoft.com/office/drawing/2014/main" val="20003"/>
                    </a:ext>
                  </a:extLst>
                </a:gridCol>
                <a:gridCol w="610675">
                  <a:extLst>
                    <a:ext uri="{9D8B030D-6E8A-4147-A177-3AD203B41FA5}">
                      <a16:colId xmlns:a16="http://schemas.microsoft.com/office/drawing/2014/main" val="20004"/>
                    </a:ext>
                  </a:extLst>
                </a:gridCol>
                <a:gridCol w="610675">
                  <a:extLst>
                    <a:ext uri="{9D8B030D-6E8A-4147-A177-3AD203B41FA5}">
                      <a16:colId xmlns:a16="http://schemas.microsoft.com/office/drawing/2014/main" val="20005"/>
                    </a:ext>
                  </a:extLst>
                </a:gridCol>
                <a:gridCol w="636225">
                  <a:extLst>
                    <a:ext uri="{9D8B030D-6E8A-4147-A177-3AD203B41FA5}">
                      <a16:colId xmlns:a16="http://schemas.microsoft.com/office/drawing/2014/main" val="20006"/>
                    </a:ext>
                  </a:extLst>
                </a:gridCol>
                <a:gridCol w="560650">
                  <a:extLst>
                    <a:ext uri="{9D8B030D-6E8A-4147-A177-3AD203B41FA5}">
                      <a16:colId xmlns:a16="http://schemas.microsoft.com/office/drawing/2014/main" val="20007"/>
                    </a:ext>
                  </a:extLst>
                </a:gridCol>
                <a:gridCol w="415975">
                  <a:extLst>
                    <a:ext uri="{9D8B030D-6E8A-4147-A177-3AD203B41FA5}">
                      <a16:colId xmlns:a16="http://schemas.microsoft.com/office/drawing/2014/main" val="20008"/>
                    </a:ext>
                  </a:extLst>
                </a:gridCol>
                <a:gridCol w="643225">
                  <a:extLst>
                    <a:ext uri="{9D8B030D-6E8A-4147-A177-3AD203B41FA5}">
                      <a16:colId xmlns:a16="http://schemas.microsoft.com/office/drawing/2014/main" val="20009"/>
                    </a:ext>
                  </a:extLst>
                </a:gridCol>
              </a:tblGrid>
              <a:tr h="298250">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Subsecretaría</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Area</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META / INDICADOR PRINCIPAL </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No. de indicadores secundarios</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Plan de trabajo</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Cierre</a:t>
                      </a:r>
                      <a:r>
                        <a:rPr lang="en-US" sz="1100">
                          <a:solidFill>
                            <a:schemeClr val="lt1"/>
                          </a:solidFill>
                          <a:latin typeface="Candara"/>
                          <a:ea typeface="Candara"/>
                          <a:cs typeface="Candara"/>
                          <a:sym typeface="Candara"/>
                        </a:rPr>
                        <a:t> </a:t>
                      </a:r>
                      <a:r>
                        <a:rPr lang="en-US" sz="1100" b="1">
                          <a:solidFill>
                            <a:schemeClr val="lt1"/>
                          </a:solidFill>
                          <a:latin typeface="Candara"/>
                          <a:ea typeface="Candara"/>
                          <a:cs typeface="Candara"/>
                          <a:sym typeface="Candara"/>
                        </a:rPr>
                        <a:t>2025</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Programación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R</a:t>
                      </a:r>
                      <a:r>
                        <a:rPr lang="en-US" sz="1100" b="1">
                          <a:solidFill>
                            <a:schemeClr val="lt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eporte enero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Programación</a:t>
                      </a:r>
                      <a:endParaRPr sz="1100" b="1">
                        <a:solidFill>
                          <a:schemeClr val="lt1"/>
                        </a:solidFill>
                        <a:latin typeface="Candara"/>
                        <a:ea typeface="Candara"/>
                        <a:cs typeface="Candara"/>
                        <a:sym typeface="Candara"/>
                      </a:endParaRPr>
                    </a:p>
                    <a:p>
                      <a:pPr marL="0" lvl="0" indent="0" algn="ctr" rtl="0">
                        <a:spcBef>
                          <a:spcPts val="0"/>
                        </a:spcBef>
                        <a:spcAft>
                          <a:spcPts val="0"/>
                        </a:spcAft>
                        <a:buNone/>
                      </a:pPr>
                      <a:r>
                        <a:rPr lang="en-US" sz="1100" b="1">
                          <a:solidFill>
                            <a:schemeClr val="lt1"/>
                          </a:solidFill>
                          <a:latin typeface="Candara"/>
                          <a:ea typeface="Candara"/>
                          <a:cs typeface="Candara"/>
                          <a:sym typeface="Candara"/>
                        </a:rPr>
                        <a:t>Mensual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Programación annual </a:t>
                      </a:r>
                      <a:endParaRPr sz="1100" b="1">
                        <a:solidFill>
                          <a:schemeClr val="lt1"/>
                        </a:solidFill>
                        <a:latin typeface="Candara"/>
                        <a:ea typeface="Candara"/>
                        <a:cs typeface="Candara"/>
                        <a:sym typeface="Candara"/>
                      </a:endParaRPr>
                    </a:p>
                    <a:p>
                      <a:pPr marL="0" lvl="0" indent="0" algn="ctr" rtl="0">
                        <a:spcBef>
                          <a:spcPts val="0"/>
                        </a:spcBef>
                        <a:spcAft>
                          <a:spcPts val="0"/>
                        </a:spcAft>
                        <a:buNone/>
                      </a:pPr>
                      <a:r>
                        <a:rPr lang="en-US" sz="1100" b="1">
                          <a:solidFill>
                            <a:schemeClr val="lt1"/>
                          </a:solidFill>
                          <a:latin typeface="Candara"/>
                          <a:ea typeface="Candara"/>
                          <a:cs typeface="Candara"/>
                          <a:sym typeface="Candara"/>
                        </a:rPr>
                        <a:t> 2027</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extLst>
                  <a:ext uri="{0D108BD9-81ED-4DB2-BD59-A6C34878D82A}">
                    <a16:rowId xmlns:a16="http://schemas.microsoft.com/office/drawing/2014/main" val="10000"/>
                  </a:ext>
                </a:extLst>
              </a:tr>
              <a:tr h="241175">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SB</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1. Número total de hectáreas en proceso de restauración ecológica (5 indicadores de restauracion, 2 en áreas de importancia ambiental y 2 cerros orientales)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10</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310350">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SB</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2. Número de hectáreas estratégicas para el recurso hídrico con instrumentos y estrategias de conservación (PSA)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5</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AP</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3. Número hectáreas del sistema distrital de áreas protegidas con manejo efectivo</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3</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NA</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425225">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SEGAE</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4. Número de proyectos en etapa de formulación y/o implementación que incluyen criterios de construcción, producción y consumo sostenible para ahorrar en el consumo del agua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206225">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SEGAE</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5. Número de metros cuadrados de áreas renaturalizadas con coberturas biodiversas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310350">
                <a:tc>
                  <a:txBody>
                    <a:bodyPr/>
                    <a:lstStyle/>
                    <a:p>
                      <a:pPr marL="0" lvl="0" indent="0" algn="ctr" rtl="0">
                        <a:spcBef>
                          <a:spcPts val="0"/>
                        </a:spcBef>
                        <a:spcAft>
                          <a:spcPts val="0"/>
                        </a:spcAft>
                        <a:buNone/>
                      </a:pPr>
                      <a:r>
                        <a:rPr lang="en-US" sz="1100">
                          <a:latin typeface="Candara"/>
                          <a:ea typeface="Candara"/>
                          <a:cs typeface="Candara"/>
                          <a:sym typeface="Candara"/>
                        </a:rPr>
                        <a:t>SGA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SEGAE</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6. Número de hectáreas en proceso de habilitación por medio del mecanismo de transferencia de derechos de construcción con acciones de conservación</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4</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r h="310350">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DCA</a:t>
                      </a:r>
                      <a:endParaRPr sz="1100">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1.Porcentaje de solicitudes de evaluación de licencia ambiental resueltas en tiempos de ley (90 días hábiles)</a:t>
                      </a:r>
                      <a:endParaRPr sz="1100">
                        <a:highlight>
                          <a:srgbClr val="00FF00"/>
                        </a:highlight>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3</a:t>
                      </a:r>
                      <a:endParaRPr sz="1100" b="1">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7"/>
                  </a:ext>
                </a:extLst>
              </a:tr>
              <a:tr h="310350">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DCA</a:t>
                      </a:r>
                      <a:endParaRPr sz="1100">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2. Número de proyectos licenciados con seguimiento por medio del Índice de Desempeño Ambiental (IDA)</a:t>
                      </a:r>
                      <a:endParaRPr sz="1100">
                        <a:highlight>
                          <a:srgbClr val="00FF00"/>
                        </a:highlight>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rgbClr val="33440C"/>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rgbClr val="33440C"/>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0</a:t>
                      </a:r>
                      <a:endParaRPr sz="1100" b="1">
                        <a:latin typeface="Candara"/>
                        <a:ea typeface="Candara"/>
                        <a:cs typeface="Candara"/>
                        <a:sym typeface="Candara"/>
                      </a:endParaRPr>
                    </a:p>
                  </a:txBody>
                  <a:tcPr marL="63500" marR="63500" marT="63500" marB="63500" anchor="ctr">
                    <a:lnL w="12700" cap="flat" cmpd="sng">
                      <a:solidFill>
                        <a:srgbClr val="33440C"/>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8"/>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DCA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3. Número de proyectos licenciados con seguimiento ordinario</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rgbClr val="33440C"/>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1</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9"/>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4. Número de animales silvestres y productos de tráfico ilegal incautados</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1</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0"/>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SFF</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5. Porcentaje de la tasa promedio de animales silvestres liberados o reubicados</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3</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1"/>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6. Número de hectáreas en áreas afectadas por minería recuperadas ambientalmente</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2</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2"/>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7. Número de predios con suelos potencialmente contaminados en categoría de riesgo aceptable</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1</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3"/>
                  </a:ext>
                </a:extLst>
              </a:tr>
              <a:tr h="195475">
                <a:tc>
                  <a:txBody>
                    <a:bodyPr/>
                    <a:lstStyle/>
                    <a:p>
                      <a:pPr marL="0" lvl="0" indent="0" algn="ctr" rtl="0">
                        <a:spcBef>
                          <a:spcPts val="0"/>
                        </a:spcBef>
                        <a:spcAft>
                          <a:spcPts val="0"/>
                        </a:spcAft>
                        <a:buNone/>
                      </a:pPr>
                      <a:r>
                        <a:rPr lang="en-US" sz="1100">
                          <a:latin typeface="Candara"/>
                          <a:ea typeface="Candara"/>
                          <a:cs typeface="Candara"/>
                          <a:sym typeface="Candara"/>
                        </a:rPr>
                        <a:t>SCA</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latin typeface="Candara"/>
                          <a:ea typeface="Candara"/>
                          <a:cs typeface="Candara"/>
                          <a:sym typeface="Candara"/>
                        </a:rPr>
                        <a:t>SS</a:t>
                      </a:r>
                      <a:endParaRPr sz="11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just" rtl="0">
                        <a:spcBef>
                          <a:spcPts val="0"/>
                        </a:spcBef>
                        <a:spcAft>
                          <a:spcPts val="0"/>
                        </a:spcAft>
                        <a:buNone/>
                      </a:pPr>
                      <a:r>
                        <a:rPr lang="en-US" sz="1100">
                          <a:highlight>
                            <a:srgbClr val="00FF00"/>
                          </a:highlight>
                          <a:latin typeface="Candara"/>
                          <a:ea typeface="Candara"/>
                          <a:cs typeface="Candara"/>
                          <a:sym typeface="Candara"/>
                        </a:rPr>
                        <a:t>8. Número de toneladas de residuos especiales y peligrosos controladas y aprovechadas</a:t>
                      </a:r>
                      <a:endParaRPr sz="11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3</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No</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100" b="1">
                          <a:latin typeface="Candara"/>
                          <a:ea typeface="Candara"/>
                          <a:cs typeface="Candara"/>
                          <a:sym typeface="Candara"/>
                        </a:rPr>
                        <a:t>Si</a:t>
                      </a:r>
                      <a:endParaRPr sz="11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4"/>
                  </a:ext>
                </a:extLst>
              </a:tr>
            </a:tbl>
          </a:graphicData>
        </a:graphic>
      </p:graphicFrame>
      <p:pic>
        <p:nvPicPr>
          <p:cNvPr id="227" name="Google Shape;227;g3ca6554b689_0_0"/>
          <p:cNvPicPr preferRelativeResize="0"/>
          <p:nvPr/>
        </p:nvPicPr>
        <p:blipFill rotWithShape="1">
          <a:blip r:embed="rId5">
            <a:alphaModFix/>
          </a:blip>
          <a:srcRect/>
          <a:stretch/>
        </p:blipFill>
        <p:spPr>
          <a:xfrm rot="1713003">
            <a:off x="11533204" y="5422358"/>
            <a:ext cx="756939" cy="1498475"/>
          </a:xfrm>
          <a:prstGeom prst="rect">
            <a:avLst/>
          </a:prstGeom>
          <a:noFill/>
          <a:ln>
            <a:noFill/>
          </a:ln>
        </p:spPr>
      </p:pic>
      <p:sp>
        <p:nvSpPr>
          <p:cNvPr id="228" name="Google Shape;228;g3ca6554b689_0_0"/>
          <p:cNvSpPr txBox="1"/>
          <p:nvPr/>
        </p:nvSpPr>
        <p:spPr>
          <a:xfrm>
            <a:off x="9682200" y="617945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482"/>
        <p:cNvGrpSpPr/>
        <p:nvPr/>
      </p:nvGrpSpPr>
      <p:grpSpPr>
        <a:xfrm>
          <a:off x="0" y="0"/>
          <a:ext cx="0" cy="0"/>
          <a:chOff x="0" y="0"/>
          <a:chExt cx="0" cy="0"/>
        </a:xfrm>
      </p:grpSpPr>
      <p:sp>
        <p:nvSpPr>
          <p:cNvPr id="2483" name="Google Shape;2483;g395b1e99419_2_0"/>
          <p:cNvSpPr/>
          <p:nvPr/>
        </p:nvSpPr>
        <p:spPr>
          <a:xfrm>
            <a:off x="160275" y="3796500"/>
            <a:ext cx="11901600" cy="492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84" name="Google Shape;2484;g395b1e99419_2_0"/>
          <p:cNvSpPr/>
          <p:nvPr/>
        </p:nvSpPr>
        <p:spPr>
          <a:xfrm>
            <a:off x="3963100" y="1818438"/>
            <a:ext cx="8021400" cy="554100"/>
          </a:xfrm>
          <a:prstGeom prst="round2DiagRect">
            <a:avLst>
              <a:gd name="adj1" fmla="val 35738"/>
              <a:gd name="adj2" fmla="val 0"/>
            </a:avLst>
          </a:prstGeom>
          <a:solidFill>
            <a:schemeClr val="lt1"/>
          </a:solidFill>
          <a:ln w="19050" cap="flat" cmpd="sng">
            <a:solidFill>
              <a:srgbClr val="274E13"/>
            </a:solidFill>
            <a:prstDash val="dash"/>
            <a:round/>
            <a:headEnd type="none" w="sm" len="sm"/>
            <a:tailEnd type="none" w="sm" len="sm"/>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85" name="Google Shape;2485;g395b1e99419_2_0"/>
          <p:cNvSpPr txBox="1"/>
          <p:nvPr/>
        </p:nvSpPr>
        <p:spPr>
          <a:xfrm>
            <a:off x="184500" y="2485610"/>
            <a:ext cx="3706800" cy="1024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600" b="1">
                <a:solidFill>
                  <a:srgbClr val="3B4E1F"/>
                </a:solidFill>
                <a:latin typeface="Candara"/>
                <a:ea typeface="Candara"/>
                <a:cs typeface="Candara"/>
                <a:sym typeface="Candara"/>
              </a:rPr>
              <a:t>Indicadores</a:t>
            </a:r>
            <a:endParaRPr sz="1600" b="1">
              <a:solidFill>
                <a:srgbClr val="3B4E1F"/>
              </a:solidFill>
              <a:latin typeface="Candara"/>
              <a:ea typeface="Candara"/>
              <a:cs typeface="Candara"/>
              <a:sym typeface="Candara"/>
            </a:endParaRPr>
          </a:p>
        </p:txBody>
      </p:sp>
      <p:sp>
        <p:nvSpPr>
          <p:cNvPr id="2486" name="Google Shape;2486;g395b1e99419_2_0"/>
          <p:cNvSpPr txBox="1"/>
          <p:nvPr/>
        </p:nvSpPr>
        <p:spPr>
          <a:xfrm>
            <a:off x="3982750" y="2609435"/>
            <a:ext cx="56625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Metas anuales</a:t>
            </a:r>
            <a:endParaRPr sz="1600" b="1">
              <a:solidFill>
                <a:srgbClr val="3B4E1F"/>
              </a:solidFill>
              <a:latin typeface="Candara"/>
              <a:ea typeface="Candara"/>
              <a:cs typeface="Candara"/>
              <a:sym typeface="Candara"/>
            </a:endParaRPr>
          </a:p>
        </p:txBody>
      </p:sp>
      <p:sp>
        <p:nvSpPr>
          <p:cNvPr id="2487" name="Google Shape;2487;g395b1e99419_2_0"/>
          <p:cNvSpPr txBox="1"/>
          <p:nvPr/>
        </p:nvSpPr>
        <p:spPr>
          <a:xfrm>
            <a:off x="3982757" y="3123788"/>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2024</a:t>
            </a:r>
            <a:endParaRPr b="1">
              <a:latin typeface="Candara"/>
              <a:ea typeface="Candara"/>
              <a:cs typeface="Candara"/>
              <a:sym typeface="Candara"/>
            </a:endParaRPr>
          </a:p>
        </p:txBody>
      </p:sp>
      <p:sp>
        <p:nvSpPr>
          <p:cNvPr id="2488" name="Google Shape;2488;g395b1e99419_2_0"/>
          <p:cNvSpPr txBox="1"/>
          <p:nvPr/>
        </p:nvSpPr>
        <p:spPr>
          <a:xfrm>
            <a:off x="5874907" y="3123788"/>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2025</a:t>
            </a:r>
            <a:endParaRPr b="1">
              <a:latin typeface="Candara"/>
              <a:ea typeface="Candara"/>
              <a:cs typeface="Candara"/>
              <a:sym typeface="Candara"/>
            </a:endParaRPr>
          </a:p>
        </p:txBody>
      </p:sp>
      <p:sp>
        <p:nvSpPr>
          <p:cNvPr id="2489" name="Google Shape;2489;g395b1e99419_2_0"/>
          <p:cNvSpPr txBox="1"/>
          <p:nvPr/>
        </p:nvSpPr>
        <p:spPr>
          <a:xfrm>
            <a:off x="7790839" y="3123788"/>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2026</a:t>
            </a:r>
            <a:endParaRPr b="1">
              <a:latin typeface="Candara"/>
              <a:ea typeface="Candara"/>
              <a:cs typeface="Candara"/>
              <a:sym typeface="Candara"/>
            </a:endParaRPr>
          </a:p>
        </p:txBody>
      </p:sp>
      <p:sp>
        <p:nvSpPr>
          <p:cNvPr id="2490" name="Google Shape;2490;g395b1e99419_2_0"/>
          <p:cNvSpPr txBox="1"/>
          <p:nvPr/>
        </p:nvSpPr>
        <p:spPr>
          <a:xfrm>
            <a:off x="8768589" y="3123788"/>
            <a:ext cx="8766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2027</a:t>
            </a:r>
            <a:endParaRPr b="1">
              <a:latin typeface="Candara"/>
              <a:ea typeface="Candara"/>
              <a:cs typeface="Candara"/>
              <a:sym typeface="Candara"/>
            </a:endParaRPr>
          </a:p>
        </p:txBody>
      </p:sp>
      <p:sp>
        <p:nvSpPr>
          <p:cNvPr id="2491" name="Google Shape;2491;g395b1e99419_2_0"/>
          <p:cNvSpPr txBox="1"/>
          <p:nvPr/>
        </p:nvSpPr>
        <p:spPr>
          <a:xfrm>
            <a:off x="9746339" y="3123788"/>
            <a:ext cx="1293000" cy="4311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Total</a:t>
            </a:r>
            <a:endParaRPr b="1">
              <a:latin typeface="Candara"/>
              <a:ea typeface="Candara"/>
              <a:cs typeface="Candara"/>
              <a:sym typeface="Candara"/>
            </a:endParaRPr>
          </a:p>
        </p:txBody>
      </p:sp>
      <p:sp>
        <p:nvSpPr>
          <p:cNvPr id="2492" name="Google Shape;2492;g395b1e99419_2_0"/>
          <p:cNvSpPr txBox="1"/>
          <p:nvPr/>
        </p:nvSpPr>
        <p:spPr>
          <a:xfrm>
            <a:off x="3982757" y="435009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493" name="Google Shape;2493;g395b1e99419_2_0"/>
          <p:cNvSpPr txBox="1"/>
          <p:nvPr/>
        </p:nvSpPr>
        <p:spPr>
          <a:xfrm>
            <a:off x="7790839" y="4380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494" name="Google Shape;2494;g395b1e99419_2_0"/>
          <p:cNvSpPr txBox="1"/>
          <p:nvPr/>
        </p:nvSpPr>
        <p:spPr>
          <a:xfrm>
            <a:off x="4938882" y="3123788"/>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495" name="Google Shape;2495;g395b1e99419_2_0"/>
          <p:cNvSpPr txBox="1"/>
          <p:nvPr/>
        </p:nvSpPr>
        <p:spPr>
          <a:xfrm>
            <a:off x="4873182" y="4350099"/>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496" name="Google Shape;2496;g395b1e99419_2_0"/>
          <p:cNvSpPr txBox="1"/>
          <p:nvPr/>
        </p:nvSpPr>
        <p:spPr>
          <a:xfrm>
            <a:off x="6843882" y="3123788"/>
            <a:ext cx="876600" cy="415500"/>
          </a:xfrm>
          <a:prstGeom prst="rect">
            <a:avLst/>
          </a:prstGeom>
          <a:solidFill>
            <a:srgbClr val="B6D7A8"/>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500" b="1">
                <a:solidFill>
                  <a:srgbClr val="3B4E1F"/>
                </a:solidFill>
                <a:latin typeface="Candara"/>
                <a:ea typeface="Candara"/>
                <a:cs typeface="Candara"/>
                <a:sym typeface="Candara"/>
              </a:rPr>
              <a:t>Avance</a:t>
            </a:r>
            <a:endParaRPr sz="1300" b="1">
              <a:latin typeface="Candara"/>
              <a:ea typeface="Candara"/>
              <a:cs typeface="Candara"/>
              <a:sym typeface="Candara"/>
            </a:endParaRPr>
          </a:p>
        </p:txBody>
      </p:sp>
      <p:sp>
        <p:nvSpPr>
          <p:cNvPr id="2497" name="Google Shape;2497;g395b1e99419_2_0"/>
          <p:cNvSpPr txBox="1"/>
          <p:nvPr/>
        </p:nvSpPr>
        <p:spPr>
          <a:xfrm>
            <a:off x="6911282" y="435009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chemeClr val="dk1"/>
                </a:solidFill>
                <a:latin typeface="Candara"/>
                <a:ea typeface="Candara"/>
                <a:cs typeface="Candara"/>
                <a:sym typeface="Candara"/>
              </a:rPr>
              <a:t>105</a:t>
            </a:r>
            <a:endParaRPr b="1">
              <a:solidFill>
                <a:schemeClr val="dk1"/>
              </a:solidFill>
              <a:latin typeface="Candara"/>
              <a:ea typeface="Candara"/>
              <a:cs typeface="Candara"/>
              <a:sym typeface="Candara"/>
            </a:endParaRPr>
          </a:p>
        </p:txBody>
      </p:sp>
      <p:sp>
        <p:nvSpPr>
          <p:cNvPr id="2498" name="Google Shape;2498;g395b1e99419_2_0"/>
          <p:cNvSpPr txBox="1"/>
          <p:nvPr/>
        </p:nvSpPr>
        <p:spPr>
          <a:xfrm>
            <a:off x="11140482" y="3123786"/>
            <a:ext cx="876600" cy="431100"/>
          </a:xfrm>
          <a:prstGeom prst="rect">
            <a:avLst/>
          </a:prstGeom>
          <a:solidFill>
            <a:srgbClr val="B6D7A8"/>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900" b="1">
                <a:solidFill>
                  <a:srgbClr val="3B4E1F"/>
                </a:solidFill>
                <a:latin typeface="Candara"/>
                <a:ea typeface="Candara"/>
                <a:cs typeface="Candara"/>
                <a:sym typeface="Candara"/>
              </a:rPr>
              <a:t>Avance acumulado</a:t>
            </a:r>
            <a:endParaRPr sz="700" b="1">
              <a:latin typeface="Candara"/>
              <a:ea typeface="Candara"/>
              <a:cs typeface="Candara"/>
              <a:sym typeface="Candara"/>
            </a:endParaRPr>
          </a:p>
        </p:txBody>
      </p:sp>
      <p:sp>
        <p:nvSpPr>
          <p:cNvPr id="2499" name="Google Shape;2499;g395b1e99419_2_0"/>
          <p:cNvSpPr txBox="1"/>
          <p:nvPr/>
        </p:nvSpPr>
        <p:spPr>
          <a:xfrm>
            <a:off x="11140482" y="435009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105</a:t>
            </a:r>
            <a:endParaRPr b="1">
              <a:latin typeface="Candara"/>
              <a:ea typeface="Candara"/>
              <a:cs typeface="Candara"/>
              <a:sym typeface="Candara"/>
            </a:endParaRPr>
          </a:p>
        </p:txBody>
      </p:sp>
      <p:sp>
        <p:nvSpPr>
          <p:cNvPr id="2500" name="Google Shape;2500;g395b1e99419_2_0"/>
          <p:cNvSpPr txBox="1"/>
          <p:nvPr/>
        </p:nvSpPr>
        <p:spPr>
          <a:xfrm>
            <a:off x="4016457" y="5442196"/>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501" name="Google Shape;2501;g395b1e99419_2_0"/>
          <p:cNvSpPr txBox="1"/>
          <p:nvPr/>
        </p:nvSpPr>
        <p:spPr>
          <a:xfrm>
            <a:off x="4873182" y="5442196"/>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502" name="Google Shape;2502;g395b1e99419_2_0"/>
          <p:cNvSpPr txBox="1"/>
          <p:nvPr/>
        </p:nvSpPr>
        <p:spPr>
          <a:xfrm>
            <a:off x="6898257" y="5442196"/>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chemeClr val="dk1"/>
                </a:solidFill>
                <a:latin typeface="Candara"/>
                <a:ea typeface="Candara"/>
                <a:cs typeface="Candara"/>
                <a:sym typeface="Candara"/>
              </a:rPr>
              <a:t>2</a:t>
            </a:r>
            <a:endParaRPr b="1">
              <a:solidFill>
                <a:schemeClr val="dk1"/>
              </a:solidFill>
              <a:latin typeface="Candara"/>
              <a:ea typeface="Candara"/>
              <a:cs typeface="Candara"/>
              <a:sym typeface="Candara"/>
            </a:endParaRPr>
          </a:p>
        </p:txBody>
      </p:sp>
      <p:sp>
        <p:nvSpPr>
          <p:cNvPr id="2503" name="Google Shape;2503;g395b1e99419_2_0"/>
          <p:cNvSpPr txBox="1"/>
          <p:nvPr/>
        </p:nvSpPr>
        <p:spPr>
          <a:xfrm>
            <a:off x="11140482" y="5442196"/>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2</a:t>
            </a:r>
            <a:endParaRPr b="1">
              <a:latin typeface="Candara"/>
              <a:ea typeface="Candara"/>
              <a:cs typeface="Candara"/>
              <a:sym typeface="Candara"/>
            </a:endParaRPr>
          </a:p>
        </p:txBody>
      </p:sp>
      <p:sp>
        <p:nvSpPr>
          <p:cNvPr id="2504" name="Google Shape;2504;g395b1e99419_2_0"/>
          <p:cNvSpPr txBox="1"/>
          <p:nvPr/>
        </p:nvSpPr>
        <p:spPr>
          <a:xfrm>
            <a:off x="195481" y="5983420"/>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Clr>
                <a:schemeClr val="dk1"/>
              </a:buClr>
              <a:buSzPts val="1100"/>
              <a:buFont typeface="Arial"/>
              <a:buNone/>
            </a:pPr>
            <a:r>
              <a:rPr lang="en-US">
                <a:solidFill>
                  <a:schemeClr val="dk1"/>
                </a:solidFill>
                <a:latin typeface="Candara"/>
                <a:ea typeface="Candara"/>
                <a:cs typeface="Candara"/>
                <a:sym typeface="Candara"/>
              </a:rPr>
              <a:t>Número de vehículos aprobados en etapa de factura proforma</a:t>
            </a:r>
            <a:endParaRPr>
              <a:solidFill>
                <a:schemeClr val="dk1"/>
              </a:solidFill>
              <a:latin typeface="Candara"/>
              <a:ea typeface="Candara"/>
              <a:cs typeface="Candara"/>
              <a:sym typeface="Candara"/>
            </a:endParaRPr>
          </a:p>
        </p:txBody>
      </p:sp>
      <p:sp>
        <p:nvSpPr>
          <p:cNvPr id="2505" name="Google Shape;2505;g395b1e99419_2_0"/>
          <p:cNvSpPr txBox="1"/>
          <p:nvPr/>
        </p:nvSpPr>
        <p:spPr>
          <a:xfrm>
            <a:off x="195481" y="4365549"/>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de transporte de carga inscritos a través de FONCARGA</a:t>
            </a:r>
            <a:endParaRPr>
              <a:solidFill>
                <a:schemeClr val="dk1"/>
              </a:solidFill>
              <a:latin typeface="Candara"/>
              <a:ea typeface="Candara"/>
              <a:cs typeface="Candara"/>
              <a:sym typeface="Candara"/>
            </a:endParaRPr>
          </a:p>
        </p:txBody>
      </p:sp>
      <p:sp>
        <p:nvSpPr>
          <p:cNvPr id="2506" name="Google Shape;2506;g395b1e99419_2_0"/>
          <p:cNvSpPr txBox="1"/>
          <p:nvPr/>
        </p:nvSpPr>
        <p:spPr>
          <a:xfrm>
            <a:off x="4050158" y="5967970"/>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507" name="Google Shape;2507;g395b1e99419_2_0"/>
          <p:cNvSpPr txBox="1"/>
          <p:nvPr/>
        </p:nvSpPr>
        <p:spPr>
          <a:xfrm>
            <a:off x="4873182" y="5967970"/>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508" name="Google Shape;2508;g395b1e99419_2_0"/>
          <p:cNvSpPr txBox="1"/>
          <p:nvPr/>
        </p:nvSpPr>
        <p:spPr>
          <a:xfrm>
            <a:off x="6911283" y="59679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509" name="Google Shape;2509;g395b1e99419_2_0"/>
          <p:cNvSpPr txBox="1"/>
          <p:nvPr/>
        </p:nvSpPr>
        <p:spPr>
          <a:xfrm>
            <a:off x="11140483" y="5967970"/>
            <a:ext cx="876600" cy="431100"/>
          </a:xfrm>
          <a:prstGeom prst="rect">
            <a:avLst/>
          </a:prstGeom>
          <a:solidFill>
            <a:srgbClr val="F4CC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0</a:t>
            </a:r>
            <a:endParaRPr b="1">
              <a:latin typeface="Candara"/>
              <a:ea typeface="Candara"/>
              <a:cs typeface="Candara"/>
              <a:sym typeface="Candara"/>
            </a:endParaRPr>
          </a:p>
        </p:txBody>
      </p:sp>
      <p:sp>
        <p:nvSpPr>
          <p:cNvPr id="2510" name="Google Shape;2510;g395b1e99419_2_0"/>
          <p:cNvSpPr txBox="1"/>
          <p:nvPr/>
        </p:nvSpPr>
        <p:spPr>
          <a:xfrm>
            <a:off x="195481" y="4854182"/>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postulados a través de FONCARGA</a:t>
            </a:r>
            <a:endParaRPr>
              <a:solidFill>
                <a:schemeClr val="dk1"/>
              </a:solidFill>
              <a:latin typeface="Candara"/>
              <a:ea typeface="Candara"/>
              <a:cs typeface="Candara"/>
              <a:sym typeface="Candara"/>
            </a:endParaRPr>
          </a:p>
        </p:txBody>
      </p:sp>
      <p:sp>
        <p:nvSpPr>
          <p:cNvPr id="2511" name="Google Shape;2511;g395b1e99419_2_0"/>
          <p:cNvSpPr txBox="1"/>
          <p:nvPr/>
        </p:nvSpPr>
        <p:spPr>
          <a:xfrm>
            <a:off x="195481" y="5457646"/>
            <a:ext cx="3645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a:solidFill>
                  <a:schemeClr val="dk1"/>
                </a:solidFill>
                <a:latin typeface="Candara"/>
                <a:ea typeface="Candara"/>
                <a:cs typeface="Candara"/>
                <a:sym typeface="Candara"/>
              </a:rPr>
              <a:t>Número de vehículos aprobados en etapa de postulación</a:t>
            </a:r>
            <a:endParaRPr>
              <a:solidFill>
                <a:schemeClr val="dk1"/>
              </a:solidFill>
              <a:latin typeface="Candara"/>
              <a:ea typeface="Candara"/>
              <a:cs typeface="Candara"/>
              <a:sym typeface="Candara"/>
            </a:endParaRPr>
          </a:p>
        </p:txBody>
      </p:sp>
      <p:sp>
        <p:nvSpPr>
          <p:cNvPr id="2512" name="Google Shape;2512;g395b1e99419_2_0"/>
          <p:cNvSpPr txBox="1"/>
          <p:nvPr/>
        </p:nvSpPr>
        <p:spPr>
          <a:xfrm>
            <a:off x="3999607" y="4878419"/>
            <a:ext cx="8766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513" name="Google Shape;2513;g395b1e99419_2_0"/>
          <p:cNvSpPr txBox="1"/>
          <p:nvPr/>
        </p:nvSpPr>
        <p:spPr>
          <a:xfrm>
            <a:off x="4873182" y="4878419"/>
            <a:ext cx="876600" cy="431100"/>
          </a:xfrm>
          <a:prstGeom prst="rect">
            <a:avLst/>
          </a:prstGeom>
          <a:solidFill>
            <a:srgbClr val="D9D9D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514" name="Google Shape;2514;g395b1e99419_2_0"/>
          <p:cNvSpPr txBox="1"/>
          <p:nvPr/>
        </p:nvSpPr>
        <p:spPr>
          <a:xfrm>
            <a:off x="6910332" y="487841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chemeClr val="dk1"/>
                </a:solidFill>
                <a:latin typeface="Candara"/>
                <a:ea typeface="Candara"/>
                <a:cs typeface="Candara"/>
                <a:sym typeface="Candara"/>
              </a:rPr>
              <a:t>7</a:t>
            </a:r>
            <a:endParaRPr b="1">
              <a:solidFill>
                <a:schemeClr val="dk1"/>
              </a:solidFill>
              <a:latin typeface="Candara"/>
              <a:ea typeface="Candara"/>
              <a:cs typeface="Candara"/>
              <a:sym typeface="Candara"/>
            </a:endParaRPr>
          </a:p>
        </p:txBody>
      </p:sp>
      <p:sp>
        <p:nvSpPr>
          <p:cNvPr id="2515" name="Google Shape;2515;g395b1e99419_2_0"/>
          <p:cNvSpPr txBox="1"/>
          <p:nvPr/>
        </p:nvSpPr>
        <p:spPr>
          <a:xfrm>
            <a:off x="11157332" y="4878419"/>
            <a:ext cx="876600" cy="4311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3B4E1F"/>
                </a:solidFill>
                <a:latin typeface="Candara"/>
                <a:ea typeface="Candara"/>
                <a:cs typeface="Candara"/>
                <a:sym typeface="Candara"/>
              </a:rPr>
              <a:t>7</a:t>
            </a:r>
            <a:endParaRPr b="1">
              <a:latin typeface="Candara"/>
              <a:ea typeface="Candara"/>
              <a:cs typeface="Candara"/>
              <a:sym typeface="Candara"/>
            </a:endParaRPr>
          </a:p>
        </p:txBody>
      </p:sp>
      <p:sp>
        <p:nvSpPr>
          <p:cNvPr id="2516" name="Google Shape;2516;g395b1e99419_2_0"/>
          <p:cNvSpPr txBox="1"/>
          <p:nvPr/>
        </p:nvSpPr>
        <p:spPr>
          <a:xfrm>
            <a:off x="8781439" y="4380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17" name="Google Shape;2517;g395b1e99419_2_0"/>
          <p:cNvSpPr txBox="1"/>
          <p:nvPr/>
        </p:nvSpPr>
        <p:spPr>
          <a:xfrm>
            <a:off x="10000639" y="438099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18" name="Google Shape;2518;g395b1e99419_2_0"/>
          <p:cNvSpPr txBox="1"/>
          <p:nvPr/>
        </p:nvSpPr>
        <p:spPr>
          <a:xfrm>
            <a:off x="5859282" y="4398008"/>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19" name="Google Shape;2519;g395b1e99419_2_0"/>
          <p:cNvSpPr txBox="1"/>
          <p:nvPr/>
        </p:nvSpPr>
        <p:spPr>
          <a:xfrm>
            <a:off x="598100" y="915875"/>
            <a:ext cx="94491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Disminuir en 8% la concentración del material particulado (PM10 y PM2.5)</a:t>
            </a:r>
            <a:endParaRPr sz="1800" b="1" i="0" u="none" strike="noStrike" cap="none">
              <a:solidFill>
                <a:srgbClr val="009200"/>
              </a:solidFill>
              <a:latin typeface="Raleway"/>
              <a:ea typeface="Raleway"/>
              <a:cs typeface="Raleway"/>
              <a:sym typeface="Raleway"/>
            </a:endParaRPr>
          </a:p>
        </p:txBody>
      </p:sp>
      <p:sp>
        <p:nvSpPr>
          <p:cNvPr id="2520" name="Google Shape;2520;g395b1e99419_2_0"/>
          <p:cNvSpPr txBox="1"/>
          <p:nvPr/>
        </p:nvSpPr>
        <p:spPr>
          <a:xfrm>
            <a:off x="5891757" y="4945617"/>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21" name="Google Shape;2521;g395b1e99419_2_0"/>
          <p:cNvSpPr txBox="1"/>
          <p:nvPr/>
        </p:nvSpPr>
        <p:spPr>
          <a:xfrm>
            <a:off x="5891077" y="5472213"/>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22" name="Google Shape;2522;g395b1e99419_2_0"/>
          <p:cNvSpPr txBox="1"/>
          <p:nvPr/>
        </p:nvSpPr>
        <p:spPr>
          <a:xfrm>
            <a:off x="5869934" y="5998824"/>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Indeterm</a:t>
            </a:r>
            <a:endParaRPr sz="1000">
              <a:latin typeface="Candara"/>
              <a:ea typeface="Candara"/>
              <a:cs typeface="Candara"/>
              <a:sym typeface="Candara"/>
            </a:endParaRPr>
          </a:p>
        </p:txBody>
      </p:sp>
      <p:sp>
        <p:nvSpPr>
          <p:cNvPr id="2523" name="Google Shape;2523;g395b1e99419_2_0"/>
          <p:cNvSpPr txBox="1"/>
          <p:nvPr/>
        </p:nvSpPr>
        <p:spPr>
          <a:xfrm>
            <a:off x="7841873" y="4886044"/>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4" name="Google Shape;2524;g395b1e99419_2_0"/>
          <p:cNvSpPr txBox="1"/>
          <p:nvPr/>
        </p:nvSpPr>
        <p:spPr>
          <a:xfrm>
            <a:off x="8785486" y="4886044"/>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5" name="Google Shape;2525;g395b1e99419_2_0"/>
          <p:cNvSpPr txBox="1"/>
          <p:nvPr/>
        </p:nvSpPr>
        <p:spPr>
          <a:xfrm>
            <a:off x="7890711" y="54144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6" name="Google Shape;2526;g395b1e99419_2_0"/>
          <p:cNvSpPr txBox="1"/>
          <p:nvPr/>
        </p:nvSpPr>
        <p:spPr>
          <a:xfrm>
            <a:off x="8834323" y="54144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7" name="Google Shape;2527;g395b1e99419_2_0"/>
          <p:cNvSpPr txBox="1"/>
          <p:nvPr/>
        </p:nvSpPr>
        <p:spPr>
          <a:xfrm>
            <a:off x="7890711" y="59837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8" name="Google Shape;2528;g395b1e99419_2_0"/>
          <p:cNvSpPr txBox="1"/>
          <p:nvPr/>
        </p:nvSpPr>
        <p:spPr>
          <a:xfrm>
            <a:off x="8834323" y="5983769"/>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29" name="Google Shape;2529;g395b1e99419_2_0"/>
          <p:cNvSpPr txBox="1"/>
          <p:nvPr/>
        </p:nvSpPr>
        <p:spPr>
          <a:xfrm>
            <a:off x="9924403" y="4919381"/>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30" name="Google Shape;2530;g395b1e99419_2_0"/>
          <p:cNvSpPr txBox="1"/>
          <p:nvPr/>
        </p:nvSpPr>
        <p:spPr>
          <a:xfrm>
            <a:off x="9973241" y="5447806"/>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31" name="Google Shape;2531;g395b1e99419_2_0"/>
          <p:cNvSpPr txBox="1"/>
          <p:nvPr/>
        </p:nvSpPr>
        <p:spPr>
          <a:xfrm>
            <a:off x="9973241" y="6017106"/>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532" name="Google Shape;2532;g395b1e99419_2_0"/>
          <p:cNvSpPr txBox="1"/>
          <p:nvPr/>
        </p:nvSpPr>
        <p:spPr>
          <a:xfrm>
            <a:off x="195481" y="3765755"/>
            <a:ext cx="36459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1">
                <a:solidFill>
                  <a:schemeClr val="dk1"/>
                </a:solidFill>
                <a:latin typeface="Candara"/>
                <a:ea typeface="Candara"/>
                <a:cs typeface="Candara"/>
                <a:sym typeface="Candara"/>
              </a:rPr>
              <a:t>Número de vehículos de transporte de carga renovados a través de FONCARGA </a:t>
            </a:r>
            <a:endParaRPr sz="1200" b="1" i="0" u="none" strike="noStrike" cap="none">
              <a:solidFill>
                <a:schemeClr val="dk1"/>
              </a:solidFill>
              <a:latin typeface="Candara"/>
              <a:ea typeface="Candara"/>
              <a:cs typeface="Candara"/>
              <a:sym typeface="Candara"/>
            </a:endParaRPr>
          </a:p>
        </p:txBody>
      </p:sp>
      <p:sp>
        <p:nvSpPr>
          <p:cNvPr id="2533" name="Google Shape;2533;g395b1e99419_2_0"/>
          <p:cNvSpPr txBox="1"/>
          <p:nvPr/>
        </p:nvSpPr>
        <p:spPr>
          <a:xfrm>
            <a:off x="3955284" y="3827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34" name="Google Shape;2534;g395b1e99419_2_0"/>
          <p:cNvSpPr txBox="1"/>
          <p:nvPr/>
        </p:nvSpPr>
        <p:spPr>
          <a:xfrm>
            <a:off x="5860961" y="3827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60</a:t>
            </a:r>
            <a:endParaRPr sz="1400" b="0" i="0" u="none" strike="noStrike" cap="none">
              <a:solidFill>
                <a:srgbClr val="000000"/>
              </a:solidFill>
              <a:latin typeface="Candara"/>
              <a:ea typeface="Candara"/>
              <a:cs typeface="Candara"/>
              <a:sym typeface="Candara"/>
            </a:endParaRPr>
          </a:p>
        </p:txBody>
      </p:sp>
      <p:sp>
        <p:nvSpPr>
          <p:cNvPr id="2535" name="Google Shape;2535;g395b1e99419_2_0"/>
          <p:cNvSpPr txBox="1"/>
          <p:nvPr/>
        </p:nvSpPr>
        <p:spPr>
          <a:xfrm>
            <a:off x="7876112" y="3827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60</a:t>
            </a:r>
            <a:endParaRPr sz="1400" b="0" i="0" u="none" strike="noStrike" cap="none">
              <a:solidFill>
                <a:srgbClr val="000000"/>
              </a:solidFill>
              <a:latin typeface="Candara"/>
              <a:ea typeface="Candara"/>
              <a:cs typeface="Candara"/>
              <a:sym typeface="Candara"/>
            </a:endParaRPr>
          </a:p>
        </p:txBody>
      </p:sp>
      <p:sp>
        <p:nvSpPr>
          <p:cNvPr id="2536" name="Google Shape;2536;g395b1e99419_2_0"/>
          <p:cNvSpPr txBox="1"/>
          <p:nvPr/>
        </p:nvSpPr>
        <p:spPr>
          <a:xfrm>
            <a:off x="8840335" y="382725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135</a:t>
            </a:r>
            <a:endParaRPr sz="1400" b="0" i="0" u="none" strike="noStrike" cap="none">
              <a:solidFill>
                <a:srgbClr val="000000"/>
              </a:solidFill>
              <a:latin typeface="Candara"/>
              <a:ea typeface="Candara"/>
              <a:cs typeface="Candara"/>
              <a:sym typeface="Candara"/>
            </a:endParaRPr>
          </a:p>
        </p:txBody>
      </p:sp>
      <p:sp>
        <p:nvSpPr>
          <p:cNvPr id="2537" name="Google Shape;2537;g395b1e99419_2_0"/>
          <p:cNvSpPr txBox="1"/>
          <p:nvPr/>
        </p:nvSpPr>
        <p:spPr>
          <a:xfrm>
            <a:off x="9804558" y="3827255"/>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195</a:t>
            </a:r>
            <a:endParaRPr sz="1400" b="0" i="0" u="none" strike="noStrike" cap="none">
              <a:solidFill>
                <a:srgbClr val="000000"/>
              </a:solidFill>
              <a:latin typeface="Candara"/>
              <a:ea typeface="Candara"/>
              <a:cs typeface="Candara"/>
              <a:sym typeface="Candara"/>
            </a:endParaRPr>
          </a:p>
        </p:txBody>
      </p:sp>
      <p:sp>
        <p:nvSpPr>
          <p:cNvPr id="2538" name="Google Shape;2538;g395b1e99419_2_0"/>
          <p:cNvSpPr txBox="1"/>
          <p:nvPr/>
        </p:nvSpPr>
        <p:spPr>
          <a:xfrm>
            <a:off x="4884356" y="3827255"/>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539" name="Google Shape;2539;g395b1e99419_2_0"/>
          <p:cNvSpPr txBox="1"/>
          <p:nvPr/>
        </p:nvSpPr>
        <p:spPr>
          <a:xfrm>
            <a:off x="6915628" y="3827255"/>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540" name="Google Shape;2540;g395b1e99419_2_0"/>
          <p:cNvSpPr txBox="1"/>
          <p:nvPr/>
        </p:nvSpPr>
        <p:spPr>
          <a:xfrm>
            <a:off x="11185175" y="382725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541" name="Google Shape;2541;g395b1e99419_2_0"/>
          <p:cNvSpPr txBox="1"/>
          <p:nvPr/>
        </p:nvSpPr>
        <p:spPr>
          <a:xfrm>
            <a:off x="160283" y="1916351"/>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estrtégica intermedia</a:t>
            </a:r>
            <a:endParaRPr sz="1600" b="1" i="0" u="none" strike="noStrike" cap="none">
              <a:solidFill>
                <a:srgbClr val="3B4E1F"/>
              </a:solidFill>
              <a:latin typeface="Candara"/>
              <a:ea typeface="Candara"/>
              <a:cs typeface="Candara"/>
              <a:sym typeface="Candara"/>
            </a:endParaRPr>
          </a:p>
        </p:txBody>
      </p:sp>
      <p:sp>
        <p:nvSpPr>
          <p:cNvPr id="2542" name="Google Shape;2542;g395b1e99419_2_0"/>
          <p:cNvSpPr txBox="1"/>
          <p:nvPr/>
        </p:nvSpPr>
        <p:spPr>
          <a:xfrm>
            <a:off x="4458800" y="1895400"/>
            <a:ext cx="7157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Disminuir  4,2 Ton de emisiones de PM2.5  a </a:t>
            </a:r>
            <a:r>
              <a:rPr lang="en-US" b="1">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través del FONCARGA para 2027</a:t>
            </a:r>
            <a:r>
              <a:rPr lang="en-US" b="1">
                <a:solidFill>
                  <a:schemeClr val="dk1"/>
                </a:solidFill>
                <a:latin typeface="Candara"/>
                <a:ea typeface="Candara"/>
                <a:cs typeface="Candara"/>
                <a:sym typeface="Candara"/>
              </a:rPr>
              <a:t>.</a:t>
            </a:r>
            <a:endParaRPr b="1">
              <a:solidFill>
                <a:schemeClr val="dk1"/>
              </a:solidFill>
              <a:latin typeface="Candara"/>
              <a:ea typeface="Candara"/>
              <a:cs typeface="Candara"/>
              <a:sym typeface="Candara"/>
            </a:endParaRPr>
          </a:p>
        </p:txBody>
      </p:sp>
      <p:sp>
        <p:nvSpPr>
          <p:cNvPr id="2543" name="Google Shape;2543;g395b1e99419_2_0"/>
          <p:cNvSpPr txBox="1"/>
          <p:nvPr/>
        </p:nvSpPr>
        <p:spPr>
          <a:xfrm>
            <a:off x="557217" y="42068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544" name="Google Shape;2544;g395b1e99419_2_0"/>
          <p:cNvSpPr/>
          <p:nvPr/>
        </p:nvSpPr>
        <p:spPr>
          <a:xfrm>
            <a:off x="10000650" y="249900"/>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545" name="Google Shape;2545;g395b1e99419_2_0"/>
          <p:cNvGrpSpPr/>
          <p:nvPr/>
        </p:nvGrpSpPr>
        <p:grpSpPr>
          <a:xfrm>
            <a:off x="9553761" y="109529"/>
            <a:ext cx="613751" cy="632937"/>
            <a:chOff x="299572" y="5462223"/>
            <a:chExt cx="1081500" cy="1115700"/>
          </a:xfrm>
        </p:grpSpPr>
        <p:sp>
          <p:nvSpPr>
            <p:cNvPr id="2546" name="Google Shape;2546;g395b1e99419_2_0"/>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547" name="Google Shape;2547;g395b1e99419_2_0"/>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Shape 2551"/>
        <p:cNvGrpSpPr/>
        <p:nvPr/>
      </p:nvGrpSpPr>
      <p:grpSpPr>
        <a:xfrm>
          <a:off x="0" y="0"/>
          <a:ext cx="0" cy="0"/>
          <a:chOff x="0" y="0"/>
          <a:chExt cx="0" cy="0"/>
        </a:xfrm>
      </p:grpSpPr>
      <p:sp>
        <p:nvSpPr>
          <p:cNvPr id="2552" name="Google Shape;2552;g3ca6554b689_0_466"/>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2553" name="Google Shape;2553;g3ca6554b689_0_466"/>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554" name="Google Shape;2554;g3ca6554b689_0_466"/>
          <p:cNvSpPr txBox="1"/>
          <p:nvPr/>
        </p:nvSpPr>
        <p:spPr>
          <a:xfrm>
            <a:off x="199950" y="1811405"/>
            <a:ext cx="3706800" cy="492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555" name="Google Shape;2555;g3ca6554b689_0_466"/>
          <p:cNvSpPr txBox="1"/>
          <p:nvPr/>
        </p:nvSpPr>
        <p:spPr>
          <a:xfrm>
            <a:off x="3971710"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556" name="Google Shape;2556;g3ca6554b689_0_466"/>
          <p:cNvSpPr txBox="1"/>
          <p:nvPr/>
        </p:nvSpPr>
        <p:spPr>
          <a:xfrm>
            <a:off x="5877387"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557" name="Google Shape;2557;g3ca6554b689_0_466"/>
          <p:cNvSpPr txBox="1"/>
          <p:nvPr/>
        </p:nvSpPr>
        <p:spPr>
          <a:xfrm>
            <a:off x="7793319"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558" name="Google Shape;2558;g3ca6554b689_0_466"/>
          <p:cNvSpPr txBox="1"/>
          <p:nvPr/>
        </p:nvSpPr>
        <p:spPr>
          <a:xfrm>
            <a:off x="8757542" y="183791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559" name="Google Shape;2559;g3ca6554b689_0_466"/>
          <p:cNvSpPr txBox="1"/>
          <p:nvPr/>
        </p:nvSpPr>
        <p:spPr>
          <a:xfrm>
            <a:off x="9721766" y="183791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560" name="Google Shape;2560;g3ca6554b689_0_466"/>
          <p:cNvSpPr txBox="1"/>
          <p:nvPr/>
        </p:nvSpPr>
        <p:spPr>
          <a:xfrm>
            <a:off x="3971710" y="245784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61" name="Google Shape;2561;g3ca6554b689_0_466"/>
          <p:cNvSpPr txBox="1"/>
          <p:nvPr/>
        </p:nvSpPr>
        <p:spPr>
          <a:xfrm>
            <a:off x="5877387" y="245784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562" name="Google Shape;2562;g3ca6554b689_0_466"/>
          <p:cNvSpPr txBox="1"/>
          <p:nvPr/>
        </p:nvSpPr>
        <p:spPr>
          <a:xfrm>
            <a:off x="7793319" y="245784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63" name="Google Shape;2563;g3ca6554b689_0_466"/>
          <p:cNvSpPr txBox="1"/>
          <p:nvPr/>
        </p:nvSpPr>
        <p:spPr>
          <a:xfrm>
            <a:off x="8757542" y="245784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64" name="Google Shape;2564;g3ca6554b689_0_466"/>
          <p:cNvSpPr txBox="1"/>
          <p:nvPr/>
        </p:nvSpPr>
        <p:spPr>
          <a:xfrm>
            <a:off x="9721766" y="2457841"/>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565" name="Google Shape;2565;g3ca6554b689_0_466"/>
          <p:cNvSpPr txBox="1"/>
          <p:nvPr/>
        </p:nvSpPr>
        <p:spPr>
          <a:xfrm>
            <a:off x="335550" y="2303941"/>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Porcentaje de avance en la estructuración del manual operativo de la Fiduciaria y lineamientos operativos</a:t>
            </a:r>
            <a:endParaRPr sz="1200" b="0" i="0" u="none" strike="noStrike" cap="none">
              <a:solidFill>
                <a:srgbClr val="000000"/>
              </a:solidFill>
              <a:latin typeface="Candara"/>
              <a:ea typeface="Candara"/>
              <a:cs typeface="Candara"/>
              <a:sym typeface="Candara"/>
            </a:endParaRPr>
          </a:p>
        </p:txBody>
      </p:sp>
      <p:sp>
        <p:nvSpPr>
          <p:cNvPr id="2566" name="Google Shape;2566;g3ca6554b689_0_466"/>
          <p:cNvSpPr txBox="1"/>
          <p:nvPr/>
        </p:nvSpPr>
        <p:spPr>
          <a:xfrm>
            <a:off x="4900782" y="183791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567" name="Google Shape;2567;g3ca6554b689_0_466"/>
          <p:cNvSpPr txBox="1"/>
          <p:nvPr/>
        </p:nvSpPr>
        <p:spPr>
          <a:xfrm>
            <a:off x="4900782" y="245784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568" name="Google Shape;2568;g3ca6554b689_0_466"/>
          <p:cNvSpPr txBox="1"/>
          <p:nvPr/>
        </p:nvSpPr>
        <p:spPr>
          <a:xfrm>
            <a:off x="6832835" y="183791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569" name="Google Shape;2569;g3ca6554b689_0_466"/>
          <p:cNvSpPr txBox="1"/>
          <p:nvPr/>
        </p:nvSpPr>
        <p:spPr>
          <a:xfrm>
            <a:off x="6832835" y="2457841"/>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2570" name="Google Shape;2570;g3ca6554b689_0_466"/>
          <p:cNvSpPr txBox="1"/>
          <p:nvPr/>
        </p:nvSpPr>
        <p:spPr>
          <a:xfrm>
            <a:off x="11102382" y="183791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571" name="Google Shape;2571;g3ca6554b689_0_466"/>
          <p:cNvSpPr txBox="1"/>
          <p:nvPr/>
        </p:nvSpPr>
        <p:spPr>
          <a:xfrm>
            <a:off x="11102382" y="245784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2572" name="Google Shape;2572;g3ca6554b689_0_466"/>
          <p:cNvSpPr txBox="1"/>
          <p:nvPr/>
        </p:nvSpPr>
        <p:spPr>
          <a:xfrm>
            <a:off x="335550" y="2997990"/>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Porcentaje de implementación de la estrategia de apadrinamiento con empresas para FONCARGA.</a:t>
            </a:r>
            <a:endParaRPr sz="1200" b="0" i="0" u="none" strike="noStrike" cap="none">
              <a:solidFill>
                <a:srgbClr val="000000"/>
              </a:solidFill>
              <a:latin typeface="Candara"/>
              <a:ea typeface="Candara"/>
              <a:cs typeface="Candara"/>
              <a:sym typeface="Candara"/>
            </a:endParaRPr>
          </a:p>
        </p:txBody>
      </p:sp>
      <p:sp>
        <p:nvSpPr>
          <p:cNvPr id="2573" name="Google Shape;2573;g3ca6554b689_0_466"/>
          <p:cNvSpPr txBox="1"/>
          <p:nvPr/>
        </p:nvSpPr>
        <p:spPr>
          <a:xfrm>
            <a:off x="3971710" y="305949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74" name="Google Shape;2574;g3ca6554b689_0_466"/>
          <p:cNvSpPr txBox="1"/>
          <p:nvPr/>
        </p:nvSpPr>
        <p:spPr>
          <a:xfrm>
            <a:off x="5877387" y="305949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a:t>
            </a:r>
            <a:endParaRPr sz="1400" b="0" i="0" u="none" strike="noStrike" cap="none">
              <a:solidFill>
                <a:srgbClr val="000000"/>
              </a:solidFill>
              <a:latin typeface="Candara"/>
              <a:ea typeface="Candara"/>
              <a:cs typeface="Candara"/>
              <a:sym typeface="Candara"/>
            </a:endParaRPr>
          </a:p>
        </p:txBody>
      </p:sp>
      <p:sp>
        <p:nvSpPr>
          <p:cNvPr id="2575" name="Google Shape;2575;g3ca6554b689_0_466"/>
          <p:cNvSpPr txBox="1"/>
          <p:nvPr/>
        </p:nvSpPr>
        <p:spPr>
          <a:xfrm>
            <a:off x="7793319" y="305949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45%</a:t>
            </a:r>
            <a:endParaRPr sz="1400" b="0" i="0" u="none" strike="noStrike" cap="none">
              <a:solidFill>
                <a:srgbClr val="000000"/>
              </a:solidFill>
              <a:latin typeface="Candara"/>
              <a:ea typeface="Candara"/>
              <a:cs typeface="Candara"/>
              <a:sym typeface="Candara"/>
            </a:endParaRPr>
          </a:p>
        </p:txBody>
      </p:sp>
      <p:sp>
        <p:nvSpPr>
          <p:cNvPr id="2576" name="Google Shape;2576;g3ca6554b689_0_466"/>
          <p:cNvSpPr txBox="1"/>
          <p:nvPr/>
        </p:nvSpPr>
        <p:spPr>
          <a:xfrm>
            <a:off x="8757542" y="305949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45%</a:t>
            </a:r>
            <a:endParaRPr sz="1400" b="0" i="0" u="none" strike="noStrike" cap="none">
              <a:solidFill>
                <a:srgbClr val="000000"/>
              </a:solidFill>
              <a:latin typeface="Candara"/>
              <a:ea typeface="Candara"/>
              <a:cs typeface="Candara"/>
              <a:sym typeface="Candara"/>
            </a:endParaRPr>
          </a:p>
        </p:txBody>
      </p:sp>
      <p:sp>
        <p:nvSpPr>
          <p:cNvPr id="2577" name="Google Shape;2577;g3ca6554b689_0_466"/>
          <p:cNvSpPr txBox="1"/>
          <p:nvPr/>
        </p:nvSpPr>
        <p:spPr>
          <a:xfrm>
            <a:off x="9721766" y="3059490"/>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578" name="Google Shape;2578;g3ca6554b689_0_466"/>
          <p:cNvSpPr txBox="1"/>
          <p:nvPr/>
        </p:nvSpPr>
        <p:spPr>
          <a:xfrm>
            <a:off x="4900782" y="3059490"/>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579" name="Google Shape;2579;g3ca6554b689_0_466"/>
          <p:cNvSpPr txBox="1"/>
          <p:nvPr/>
        </p:nvSpPr>
        <p:spPr>
          <a:xfrm>
            <a:off x="6832835" y="3059490"/>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580" name="Google Shape;2580;g3ca6554b689_0_466"/>
          <p:cNvSpPr txBox="1"/>
          <p:nvPr/>
        </p:nvSpPr>
        <p:spPr>
          <a:xfrm>
            <a:off x="11102382" y="305949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grpSp>
        <p:nvGrpSpPr>
          <p:cNvPr id="2581" name="Google Shape;2581;g3ca6554b689_0_466"/>
          <p:cNvGrpSpPr/>
          <p:nvPr/>
        </p:nvGrpSpPr>
        <p:grpSpPr>
          <a:xfrm>
            <a:off x="9390600" y="299679"/>
            <a:ext cx="2449500" cy="632937"/>
            <a:chOff x="9390600" y="299679"/>
            <a:chExt cx="2449500" cy="632937"/>
          </a:xfrm>
        </p:grpSpPr>
        <p:sp>
          <p:nvSpPr>
            <p:cNvPr id="2582" name="Google Shape;2582;g3ca6554b689_0_466"/>
            <p:cNvSpPr/>
            <p:nvPr/>
          </p:nvSpPr>
          <p:spPr>
            <a:xfrm rot="5400000">
              <a:off x="10403400" y="-6062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583" name="Google Shape;2583;g3ca6554b689_0_466"/>
            <p:cNvSpPr txBox="1"/>
            <p:nvPr/>
          </p:nvSpPr>
          <p:spPr>
            <a:xfrm>
              <a:off x="10028696" y="339100"/>
              <a:ext cx="14814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Aire</a:t>
              </a:r>
              <a:endParaRPr sz="2000" b="1" i="0" u="none" strike="noStrike" cap="none">
                <a:solidFill>
                  <a:schemeClr val="dk1"/>
                </a:solidFill>
                <a:latin typeface="Raleway"/>
                <a:ea typeface="Raleway"/>
                <a:cs typeface="Raleway"/>
                <a:sym typeface="Raleway"/>
              </a:endParaRPr>
            </a:p>
          </p:txBody>
        </p:sp>
        <p:grpSp>
          <p:nvGrpSpPr>
            <p:cNvPr id="2584" name="Google Shape;2584;g3ca6554b689_0_466"/>
            <p:cNvGrpSpPr/>
            <p:nvPr/>
          </p:nvGrpSpPr>
          <p:grpSpPr>
            <a:xfrm>
              <a:off x="11039361" y="299679"/>
              <a:ext cx="613751" cy="632937"/>
              <a:chOff x="299572" y="5462223"/>
              <a:chExt cx="1081500" cy="1115700"/>
            </a:xfrm>
          </p:grpSpPr>
          <p:sp>
            <p:nvSpPr>
              <p:cNvPr id="2585" name="Google Shape;2585;g3ca6554b689_0_466"/>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586" name="Google Shape;2586;g3ca6554b689_0_466"/>
              <p:cNvPicPr preferRelativeResize="0"/>
              <p:nvPr/>
            </p:nvPicPr>
            <p:blipFill rotWithShape="1">
              <a:blip r:embed="rId3">
                <a:alphaModFix/>
              </a:blip>
              <a:srcRect/>
              <a:stretch/>
            </p:blipFill>
            <p:spPr>
              <a:xfrm>
                <a:off x="424689" y="5604423"/>
                <a:ext cx="831284" cy="831300"/>
              </a:xfrm>
              <a:prstGeom prst="rect">
                <a:avLst/>
              </a:prstGeom>
              <a:noFill/>
              <a:ln>
                <a:noFill/>
              </a:ln>
            </p:spPr>
          </p:pic>
        </p:grpSp>
      </p:grpSp>
      <p:sp>
        <p:nvSpPr>
          <p:cNvPr id="2587" name="Google Shape;2587;g3ca6554b689_0_466"/>
          <p:cNvSpPr/>
          <p:nvPr/>
        </p:nvSpPr>
        <p:spPr>
          <a:xfrm rot="5400000">
            <a:off x="6892500" y="-5413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588" name="Google Shape;2588;g3ca6554b689_0_466"/>
          <p:cNvSpPr txBox="1"/>
          <p:nvPr/>
        </p:nvSpPr>
        <p:spPr>
          <a:xfrm>
            <a:off x="6066400" y="402750"/>
            <a:ext cx="30000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000" b="1">
                <a:solidFill>
                  <a:schemeClr val="dk1"/>
                </a:solidFill>
                <a:latin typeface="Raleway"/>
                <a:ea typeface="Raleway"/>
                <a:cs typeface="Raleway"/>
                <a:sym typeface="Raleway"/>
              </a:rPr>
              <a:t>SCAAV</a:t>
            </a:r>
            <a:endParaRPr/>
          </a:p>
        </p:txBody>
      </p:sp>
      <p:sp>
        <p:nvSpPr>
          <p:cNvPr id="2589" name="Google Shape;2589;g3ca6554b689_0_466"/>
          <p:cNvSpPr txBox="1"/>
          <p:nvPr/>
        </p:nvSpPr>
        <p:spPr>
          <a:xfrm>
            <a:off x="3987550" y="1263025"/>
            <a:ext cx="79839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Disminuir en 8% la concentración del material particulado (PM10 y PM2.5)</a:t>
            </a:r>
            <a:endParaRPr b="1" i="0" u="none" strike="noStrike" cap="none">
              <a:solidFill>
                <a:srgbClr val="3B4E1F"/>
              </a:solidFill>
              <a:latin typeface="Candara"/>
              <a:ea typeface="Candara"/>
              <a:cs typeface="Candara"/>
              <a:sym typeface="Candara"/>
            </a:endParaRPr>
          </a:p>
        </p:txBody>
      </p:sp>
      <p:sp>
        <p:nvSpPr>
          <p:cNvPr id="2590" name="Google Shape;2590;g3ca6554b689_0_466"/>
          <p:cNvSpPr txBox="1"/>
          <p:nvPr/>
        </p:nvSpPr>
        <p:spPr>
          <a:xfrm>
            <a:off x="199950" y="1240622"/>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Metas Estratégicas</a:t>
            </a:r>
            <a:endParaRPr sz="1600" b="1" i="0" u="none" strike="noStrike" cap="none">
              <a:solidFill>
                <a:srgbClr val="3B4E1F"/>
              </a:solidFill>
              <a:latin typeface="Candara"/>
              <a:ea typeface="Candara"/>
              <a:cs typeface="Candara"/>
              <a:sym typeface="Candara"/>
            </a:endParaRPr>
          </a:p>
        </p:txBody>
      </p:sp>
      <p:sp>
        <p:nvSpPr>
          <p:cNvPr id="2591" name="Google Shape;2591;g3ca6554b689_0_466"/>
          <p:cNvSpPr txBox="1"/>
          <p:nvPr/>
        </p:nvSpPr>
        <p:spPr>
          <a:xfrm>
            <a:off x="906750" y="3690550"/>
            <a:ext cx="30000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campañas informativas FONCARGA</a:t>
            </a:r>
            <a:endParaRPr sz="1200">
              <a:solidFill>
                <a:srgbClr val="3B4E1F"/>
              </a:solidFill>
              <a:latin typeface="Candara"/>
              <a:ea typeface="Candara"/>
              <a:cs typeface="Candara"/>
              <a:sym typeface="Candara"/>
            </a:endParaRPr>
          </a:p>
        </p:txBody>
      </p:sp>
      <p:sp>
        <p:nvSpPr>
          <p:cNvPr id="2592" name="Google Shape;2592;g3ca6554b689_0_466"/>
          <p:cNvSpPr txBox="1"/>
          <p:nvPr/>
        </p:nvSpPr>
        <p:spPr>
          <a:xfrm>
            <a:off x="3965360" y="374767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93" name="Google Shape;2593;g3ca6554b689_0_466"/>
          <p:cNvSpPr txBox="1"/>
          <p:nvPr/>
        </p:nvSpPr>
        <p:spPr>
          <a:xfrm>
            <a:off x="4894432" y="374767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594" name="Google Shape;2594;g3ca6554b689_0_466"/>
          <p:cNvSpPr txBox="1"/>
          <p:nvPr/>
        </p:nvSpPr>
        <p:spPr>
          <a:xfrm>
            <a:off x="5877387" y="37476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595" name="Google Shape;2595;g3ca6554b689_0_466"/>
          <p:cNvSpPr txBox="1"/>
          <p:nvPr/>
        </p:nvSpPr>
        <p:spPr>
          <a:xfrm>
            <a:off x="6846329" y="374133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a:t>
            </a:r>
            <a:endParaRPr sz="1400" b="1" i="0" u="none" strike="noStrike" cap="none">
              <a:solidFill>
                <a:srgbClr val="000000"/>
              </a:solidFill>
              <a:latin typeface="Candara"/>
              <a:ea typeface="Candara"/>
              <a:cs typeface="Candara"/>
              <a:sym typeface="Candara"/>
            </a:endParaRPr>
          </a:p>
        </p:txBody>
      </p:sp>
      <p:sp>
        <p:nvSpPr>
          <p:cNvPr id="2596" name="Google Shape;2596;g3ca6554b689_0_466"/>
          <p:cNvSpPr txBox="1"/>
          <p:nvPr/>
        </p:nvSpPr>
        <p:spPr>
          <a:xfrm>
            <a:off x="11102379" y="3747684"/>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a:t>
            </a:r>
            <a:endParaRPr sz="1400" b="1" i="0" u="none" strike="noStrike" cap="none">
              <a:solidFill>
                <a:srgbClr val="000000"/>
              </a:solidFill>
              <a:latin typeface="Candara"/>
              <a:ea typeface="Candara"/>
              <a:cs typeface="Candara"/>
              <a:sym typeface="Candara"/>
            </a:endParaRPr>
          </a:p>
        </p:txBody>
      </p:sp>
      <p:sp>
        <p:nvSpPr>
          <p:cNvPr id="2597" name="Google Shape;2597;g3ca6554b689_0_466"/>
          <p:cNvSpPr txBox="1"/>
          <p:nvPr/>
        </p:nvSpPr>
        <p:spPr>
          <a:xfrm>
            <a:off x="7812924" y="3747665"/>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598" name="Google Shape;2598;g3ca6554b689_0_466"/>
          <p:cNvSpPr txBox="1"/>
          <p:nvPr/>
        </p:nvSpPr>
        <p:spPr>
          <a:xfrm>
            <a:off x="8737706" y="376115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599" name="Google Shape;2599;g3ca6554b689_0_466"/>
          <p:cNvSpPr txBox="1"/>
          <p:nvPr/>
        </p:nvSpPr>
        <p:spPr>
          <a:xfrm>
            <a:off x="9929981" y="376115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600" name="Google Shape;2600;g3ca6554b689_0_466"/>
          <p:cNvSpPr txBox="1"/>
          <p:nvPr/>
        </p:nvSpPr>
        <p:spPr>
          <a:xfrm>
            <a:off x="906750" y="4383100"/>
            <a:ext cx="30000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None/>
            </a:pPr>
            <a:r>
              <a:rPr lang="en-US" sz="1200">
                <a:solidFill>
                  <a:srgbClr val="3B4E1F"/>
                </a:solidFill>
                <a:latin typeface="Candara"/>
                <a:ea typeface="Candara"/>
                <a:cs typeface="Candara"/>
                <a:sym typeface="Candara"/>
              </a:rPr>
              <a:t>Número de empresas vinculadas en la estrategia de apadrinamiento</a:t>
            </a:r>
            <a:endParaRPr sz="1200">
              <a:solidFill>
                <a:srgbClr val="3B4E1F"/>
              </a:solidFill>
              <a:latin typeface="Candara"/>
              <a:ea typeface="Candara"/>
              <a:cs typeface="Candara"/>
              <a:sym typeface="Candara"/>
            </a:endParaRPr>
          </a:p>
        </p:txBody>
      </p:sp>
      <p:sp>
        <p:nvSpPr>
          <p:cNvPr id="2601" name="Google Shape;2601;g3ca6554b689_0_466"/>
          <p:cNvSpPr txBox="1"/>
          <p:nvPr/>
        </p:nvSpPr>
        <p:spPr>
          <a:xfrm>
            <a:off x="906750" y="5211862"/>
            <a:ext cx="3000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a:solidFill>
                  <a:srgbClr val="3B4E1F"/>
                </a:solidFill>
                <a:latin typeface="Candara"/>
                <a:ea typeface="Candara"/>
                <a:cs typeface="Candara"/>
                <a:sym typeface="Candara"/>
              </a:rPr>
              <a:t>                 Número de vehículos apadrinados</a:t>
            </a:r>
            <a:endParaRPr/>
          </a:p>
        </p:txBody>
      </p:sp>
      <p:sp>
        <p:nvSpPr>
          <p:cNvPr id="2602" name="Google Shape;2602;g3ca6554b689_0_466"/>
          <p:cNvSpPr txBox="1"/>
          <p:nvPr/>
        </p:nvSpPr>
        <p:spPr>
          <a:xfrm>
            <a:off x="3971710" y="442458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03" name="Google Shape;2603;g3ca6554b689_0_466"/>
          <p:cNvSpPr txBox="1"/>
          <p:nvPr/>
        </p:nvSpPr>
        <p:spPr>
          <a:xfrm>
            <a:off x="4900782" y="442458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04" name="Google Shape;2604;g3ca6554b689_0_466"/>
          <p:cNvSpPr txBox="1"/>
          <p:nvPr/>
        </p:nvSpPr>
        <p:spPr>
          <a:xfrm>
            <a:off x="3987560" y="519641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05" name="Google Shape;2605;g3ca6554b689_0_466"/>
          <p:cNvSpPr txBox="1"/>
          <p:nvPr/>
        </p:nvSpPr>
        <p:spPr>
          <a:xfrm>
            <a:off x="4916632" y="5196412"/>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06" name="Google Shape;2606;g3ca6554b689_0_466"/>
          <p:cNvSpPr txBox="1"/>
          <p:nvPr/>
        </p:nvSpPr>
        <p:spPr>
          <a:xfrm>
            <a:off x="7793325" y="4347631"/>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07" name="Google Shape;2607;g3ca6554b689_0_466"/>
          <p:cNvSpPr txBox="1"/>
          <p:nvPr/>
        </p:nvSpPr>
        <p:spPr>
          <a:xfrm>
            <a:off x="8737712" y="4347631"/>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08" name="Google Shape;2608;g3ca6554b689_0_466"/>
          <p:cNvSpPr txBox="1"/>
          <p:nvPr/>
        </p:nvSpPr>
        <p:spPr>
          <a:xfrm>
            <a:off x="10024105" y="4347631"/>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09" name="Google Shape;2609;g3ca6554b689_0_466"/>
          <p:cNvSpPr txBox="1"/>
          <p:nvPr/>
        </p:nvSpPr>
        <p:spPr>
          <a:xfrm>
            <a:off x="7900800" y="5119462"/>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10" name="Google Shape;2610;g3ca6554b689_0_466"/>
          <p:cNvSpPr txBox="1"/>
          <p:nvPr/>
        </p:nvSpPr>
        <p:spPr>
          <a:xfrm>
            <a:off x="8845187" y="5119462"/>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11" name="Google Shape;2611;g3ca6554b689_0_466"/>
          <p:cNvSpPr txBox="1"/>
          <p:nvPr/>
        </p:nvSpPr>
        <p:spPr>
          <a:xfrm>
            <a:off x="5936260" y="4424581"/>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12" name="Google Shape;2612;g3ca6554b689_0_466"/>
          <p:cNvSpPr txBox="1"/>
          <p:nvPr/>
        </p:nvSpPr>
        <p:spPr>
          <a:xfrm>
            <a:off x="6865332" y="442458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13" name="Google Shape;2613;g3ca6554b689_0_466"/>
          <p:cNvSpPr txBox="1"/>
          <p:nvPr/>
        </p:nvSpPr>
        <p:spPr>
          <a:xfrm>
            <a:off x="5952110" y="519641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14" name="Google Shape;2614;g3ca6554b689_0_466"/>
          <p:cNvSpPr txBox="1"/>
          <p:nvPr/>
        </p:nvSpPr>
        <p:spPr>
          <a:xfrm>
            <a:off x="6881182" y="5196412"/>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15" name="Google Shape;2615;g3ca6554b689_0_466"/>
          <p:cNvSpPr txBox="1"/>
          <p:nvPr/>
        </p:nvSpPr>
        <p:spPr>
          <a:xfrm>
            <a:off x="11132557" y="4424581"/>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16" name="Google Shape;2616;g3ca6554b689_0_466"/>
          <p:cNvSpPr txBox="1"/>
          <p:nvPr/>
        </p:nvSpPr>
        <p:spPr>
          <a:xfrm>
            <a:off x="11148407" y="5196412"/>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17" name="Google Shape;2617;g3ca6554b689_0_466"/>
          <p:cNvSpPr txBox="1"/>
          <p:nvPr/>
        </p:nvSpPr>
        <p:spPr>
          <a:xfrm>
            <a:off x="10177062" y="5119462"/>
            <a:ext cx="876600" cy="585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a:solidFill>
                  <a:srgbClr val="3B4E1F"/>
                </a:solidFill>
                <a:latin typeface="Candara"/>
                <a:ea typeface="Candara"/>
                <a:cs typeface="Candara"/>
                <a:sym typeface="Candara"/>
              </a:rPr>
              <a:t>Por definir</a:t>
            </a:r>
            <a:endParaRPr sz="1300">
              <a:latin typeface="Candara"/>
              <a:ea typeface="Candara"/>
              <a:cs typeface="Candara"/>
              <a:sym typeface="Candara"/>
            </a:endParaRPr>
          </a:p>
        </p:txBody>
      </p:sp>
      <p:sp>
        <p:nvSpPr>
          <p:cNvPr id="2618" name="Google Shape;2618;g3ca6554b689_0_466"/>
          <p:cNvSpPr txBox="1"/>
          <p:nvPr/>
        </p:nvSpPr>
        <p:spPr>
          <a:xfrm>
            <a:off x="6336650" y="-64633"/>
            <a:ext cx="2102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622"/>
        <p:cNvGrpSpPr/>
        <p:nvPr/>
      </p:nvGrpSpPr>
      <p:grpSpPr>
        <a:xfrm>
          <a:off x="0" y="0"/>
          <a:ext cx="0" cy="0"/>
          <a:chOff x="0" y="0"/>
          <a:chExt cx="0" cy="0"/>
        </a:xfrm>
      </p:grpSpPr>
      <p:sp>
        <p:nvSpPr>
          <p:cNvPr id="2623" name="Google Shape;2623;g395b1e99419_2_90"/>
          <p:cNvSpPr/>
          <p:nvPr/>
        </p:nvSpPr>
        <p:spPr>
          <a:xfrm>
            <a:off x="3908225" y="1734250"/>
            <a:ext cx="8021400" cy="461700"/>
          </a:xfrm>
          <a:prstGeom prst="round2DiagRect">
            <a:avLst>
              <a:gd name="adj1" fmla="val 35738"/>
              <a:gd name="adj2" fmla="val 0"/>
            </a:avLst>
          </a:prstGeom>
          <a:solidFill>
            <a:schemeClr val="lt1"/>
          </a:solidFill>
          <a:ln w="19050" cap="flat" cmpd="sng">
            <a:solidFill>
              <a:srgbClr val="274E13"/>
            </a:solidFill>
            <a:prstDash val="dash"/>
            <a:round/>
            <a:headEnd type="none" w="sm" len="sm"/>
            <a:tailEnd type="none" w="sm" len="sm"/>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24" name="Google Shape;2624;g395b1e99419_2_90"/>
          <p:cNvSpPr txBox="1"/>
          <p:nvPr/>
        </p:nvSpPr>
        <p:spPr>
          <a:xfrm>
            <a:off x="199950" y="2423727"/>
            <a:ext cx="3706800" cy="492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625" name="Google Shape;2625;g395b1e99419_2_90"/>
          <p:cNvSpPr txBox="1"/>
          <p:nvPr/>
        </p:nvSpPr>
        <p:spPr>
          <a:xfrm>
            <a:off x="3971710" y="245023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626" name="Google Shape;2626;g395b1e99419_2_90"/>
          <p:cNvSpPr txBox="1"/>
          <p:nvPr/>
        </p:nvSpPr>
        <p:spPr>
          <a:xfrm>
            <a:off x="5877387" y="245023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627" name="Google Shape;2627;g395b1e99419_2_90"/>
          <p:cNvSpPr txBox="1"/>
          <p:nvPr/>
        </p:nvSpPr>
        <p:spPr>
          <a:xfrm>
            <a:off x="7793319" y="245023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628" name="Google Shape;2628;g395b1e99419_2_90"/>
          <p:cNvSpPr txBox="1"/>
          <p:nvPr/>
        </p:nvSpPr>
        <p:spPr>
          <a:xfrm>
            <a:off x="8757542" y="2450234"/>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629" name="Google Shape;2629;g395b1e99419_2_90"/>
          <p:cNvSpPr txBox="1"/>
          <p:nvPr/>
        </p:nvSpPr>
        <p:spPr>
          <a:xfrm>
            <a:off x="9721766" y="2450234"/>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630" name="Google Shape;2630;g395b1e99419_2_90"/>
          <p:cNvSpPr txBox="1"/>
          <p:nvPr/>
        </p:nvSpPr>
        <p:spPr>
          <a:xfrm>
            <a:off x="3971710" y="321832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31" name="Google Shape;2631;g395b1e99419_2_90"/>
          <p:cNvSpPr txBox="1"/>
          <p:nvPr/>
        </p:nvSpPr>
        <p:spPr>
          <a:xfrm>
            <a:off x="5877387" y="321832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632" name="Google Shape;2632;g395b1e99419_2_90"/>
          <p:cNvSpPr txBox="1"/>
          <p:nvPr/>
        </p:nvSpPr>
        <p:spPr>
          <a:xfrm>
            <a:off x="7793319" y="321832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33" name="Google Shape;2633;g395b1e99419_2_90"/>
          <p:cNvSpPr txBox="1"/>
          <p:nvPr/>
        </p:nvSpPr>
        <p:spPr>
          <a:xfrm>
            <a:off x="8757542" y="321832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34" name="Google Shape;2634;g395b1e99419_2_90"/>
          <p:cNvSpPr txBox="1"/>
          <p:nvPr/>
        </p:nvSpPr>
        <p:spPr>
          <a:xfrm>
            <a:off x="9721766" y="3218329"/>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635" name="Google Shape;2635;g395b1e99419_2_90"/>
          <p:cNvSpPr txBox="1"/>
          <p:nvPr/>
        </p:nvSpPr>
        <p:spPr>
          <a:xfrm>
            <a:off x="335550" y="3064429"/>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Porcentaje de avance en la estructuración del manual operativo de la Fiduciaria y lineamientos operativos</a:t>
            </a:r>
            <a:endParaRPr sz="1200" b="0" i="0" u="none" strike="noStrike" cap="none">
              <a:solidFill>
                <a:srgbClr val="000000"/>
              </a:solidFill>
              <a:latin typeface="Candara"/>
              <a:ea typeface="Candara"/>
              <a:cs typeface="Candara"/>
              <a:sym typeface="Candara"/>
            </a:endParaRPr>
          </a:p>
        </p:txBody>
      </p:sp>
      <p:sp>
        <p:nvSpPr>
          <p:cNvPr id="2636" name="Google Shape;2636;g395b1e99419_2_90"/>
          <p:cNvSpPr txBox="1"/>
          <p:nvPr/>
        </p:nvSpPr>
        <p:spPr>
          <a:xfrm>
            <a:off x="4900782" y="245023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637" name="Google Shape;2637;g395b1e99419_2_90"/>
          <p:cNvSpPr txBox="1"/>
          <p:nvPr/>
        </p:nvSpPr>
        <p:spPr>
          <a:xfrm>
            <a:off x="4900782" y="321832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638" name="Google Shape;2638;g395b1e99419_2_90"/>
          <p:cNvSpPr txBox="1"/>
          <p:nvPr/>
        </p:nvSpPr>
        <p:spPr>
          <a:xfrm>
            <a:off x="6832835" y="2450234"/>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639" name="Google Shape;2639;g395b1e99419_2_90"/>
          <p:cNvSpPr txBox="1"/>
          <p:nvPr/>
        </p:nvSpPr>
        <p:spPr>
          <a:xfrm>
            <a:off x="6832835" y="321832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2640" name="Google Shape;2640;g395b1e99419_2_90"/>
          <p:cNvSpPr txBox="1"/>
          <p:nvPr/>
        </p:nvSpPr>
        <p:spPr>
          <a:xfrm>
            <a:off x="11102382" y="2450232"/>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641" name="Google Shape;2641;g395b1e99419_2_90"/>
          <p:cNvSpPr txBox="1"/>
          <p:nvPr/>
        </p:nvSpPr>
        <p:spPr>
          <a:xfrm>
            <a:off x="11102382" y="321832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100%</a:t>
            </a:r>
            <a:endParaRPr sz="1400" b="1" i="0" u="none" strike="noStrike" cap="none">
              <a:solidFill>
                <a:srgbClr val="000000"/>
              </a:solidFill>
              <a:latin typeface="Candara"/>
              <a:ea typeface="Candara"/>
              <a:cs typeface="Candara"/>
              <a:sym typeface="Candara"/>
            </a:endParaRPr>
          </a:p>
        </p:txBody>
      </p:sp>
      <p:sp>
        <p:nvSpPr>
          <p:cNvPr id="2642" name="Google Shape;2642;g395b1e99419_2_90"/>
          <p:cNvSpPr txBox="1"/>
          <p:nvPr/>
        </p:nvSpPr>
        <p:spPr>
          <a:xfrm>
            <a:off x="335550" y="3758478"/>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Porcentaje de </a:t>
            </a:r>
            <a:r>
              <a:rPr lang="en-US" sz="1200">
                <a:solidFill>
                  <a:srgbClr val="3B4E1F"/>
                </a:solidFill>
                <a:latin typeface="Candara"/>
                <a:ea typeface="Candara"/>
                <a:cs typeface="Candara"/>
                <a:sym typeface="Candara"/>
              </a:rPr>
              <a:t>vehículos apadrinados</a:t>
            </a:r>
            <a:r>
              <a:rPr lang="en-US" sz="1200" b="0" i="0" u="none" strike="noStrike" cap="none">
                <a:solidFill>
                  <a:srgbClr val="3B4E1F"/>
                </a:solidFill>
                <a:latin typeface="Candara"/>
                <a:ea typeface="Candara"/>
                <a:cs typeface="Candara"/>
                <a:sym typeface="Candara"/>
              </a:rPr>
              <a:t> </a:t>
            </a:r>
            <a:r>
              <a:rPr lang="en-US" sz="1200">
                <a:solidFill>
                  <a:srgbClr val="3B4E1F"/>
                </a:solidFill>
                <a:latin typeface="Candara"/>
                <a:ea typeface="Candara"/>
                <a:cs typeface="Candara"/>
                <a:sym typeface="Candara"/>
              </a:rPr>
              <a:t>a través de</a:t>
            </a:r>
            <a:r>
              <a:rPr lang="en-US" sz="1200" b="0" i="0" u="none" strike="noStrike" cap="none">
                <a:solidFill>
                  <a:srgbClr val="3B4E1F"/>
                </a:solidFill>
                <a:latin typeface="Candara"/>
                <a:ea typeface="Candara"/>
                <a:cs typeface="Candara"/>
                <a:sym typeface="Candara"/>
              </a:rPr>
              <a:t> FONCARGA.</a:t>
            </a:r>
            <a:endParaRPr sz="1200" b="0" i="0" u="none" strike="noStrike" cap="none">
              <a:solidFill>
                <a:srgbClr val="000000"/>
              </a:solidFill>
              <a:latin typeface="Candara"/>
              <a:ea typeface="Candara"/>
              <a:cs typeface="Candara"/>
              <a:sym typeface="Candara"/>
            </a:endParaRPr>
          </a:p>
        </p:txBody>
      </p:sp>
      <p:sp>
        <p:nvSpPr>
          <p:cNvPr id="2643" name="Google Shape;2643;g395b1e99419_2_90"/>
          <p:cNvSpPr txBox="1"/>
          <p:nvPr/>
        </p:nvSpPr>
        <p:spPr>
          <a:xfrm>
            <a:off x="3971710" y="38199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44" name="Google Shape;2644;g395b1e99419_2_90"/>
          <p:cNvSpPr txBox="1"/>
          <p:nvPr/>
        </p:nvSpPr>
        <p:spPr>
          <a:xfrm>
            <a:off x="5877387" y="38199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a:t>
            </a:r>
            <a:endParaRPr sz="1400" b="0" i="0" u="none" strike="noStrike" cap="none">
              <a:solidFill>
                <a:srgbClr val="000000"/>
              </a:solidFill>
              <a:latin typeface="Candara"/>
              <a:ea typeface="Candara"/>
              <a:cs typeface="Candara"/>
              <a:sym typeface="Candara"/>
            </a:endParaRPr>
          </a:p>
        </p:txBody>
      </p:sp>
      <p:sp>
        <p:nvSpPr>
          <p:cNvPr id="2645" name="Google Shape;2645;g395b1e99419_2_90"/>
          <p:cNvSpPr txBox="1"/>
          <p:nvPr/>
        </p:nvSpPr>
        <p:spPr>
          <a:xfrm>
            <a:off x="7793319" y="38199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a:t>
            </a: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46" name="Google Shape;2646;g395b1e99419_2_90"/>
          <p:cNvSpPr txBox="1"/>
          <p:nvPr/>
        </p:nvSpPr>
        <p:spPr>
          <a:xfrm>
            <a:off x="8757542" y="38199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a:t>
            </a: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47" name="Google Shape;2647;g395b1e99419_2_90"/>
          <p:cNvSpPr txBox="1"/>
          <p:nvPr/>
        </p:nvSpPr>
        <p:spPr>
          <a:xfrm>
            <a:off x="9721766" y="381997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a:t>
            </a:r>
            <a:endParaRPr sz="1400" b="0" i="0" u="none" strike="noStrike" cap="none">
              <a:solidFill>
                <a:srgbClr val="000000"/>
              </a:solidFill>
              <a:latin typeface="Candara"/>
              <a:ea typeface="Candara"/>
              <a:cs typeface="Candara"/>
              <a:sym typeface="Candara"/>
            </a:endParaRPr>
          </a:p>
        </p:txBody>
      </p:sp>
      <p:sp>
        <p:nvSpPr>
          <p:cNvPr id="2648" name="Google Shape;2648;g395b1e99419_2_90"/>
          <p:cNvSpPr txBox="1"/>
          <p:nvPr/>
        </p:nvSpPr>
        <p:spPr>
          <a:xfrm>
            <a:off x="4900782" y="3819978"/>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49" name="Google Shape;2649;g395b1e99419_2_90"/>
          <p:cNvSpPr txBox="1"/>
          <p:nvPr/>
        </p:nvSpPr>
        <p:spPr>
          <a:xfrm>
            <a:off x="6832835" y="3819978"/>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650" name="Google Shape;2650;g395b1e99419_2_90"/>
          <p:cNvSpPr txBox="1"/>
          <p:nvPr/>
        </p:nvSpPr>
        <p:spPr>
          <a:xfrm>
            <a:off x="11102382" y="381997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651" name="Google Shape;2651;g395b1e99419_2_90"/>
          <p:cNvSpPr txBox="1"/>
          <p:nvPr/>
        </p:nvSpPr>
        <p:spPr>
          <a:xfrm>
            <a:off x="585850" y="937325"/>
            <a:ext cx="104667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Disminuir en 8% la concentración del material particulado (PM10 y PM2.5)</a:t>
            </a:r>
            <a:endParaRPr sz="1800" b="1" i="0" u="none" strike="noStrike" cap="none">
              <a:solidFill>
                <a:srgbClr val="009200"/>
              </a:solidFill>
              <a:latin typeface="Raleway"/>
              <a:ea typeface="Raleway"/>
              <a:cs typeface="Raleway"/>
              <a:sym typeface="Raleway"/>
            </a:endParaRPr>
          </a:p>
        </p:txBody>
      </p:sp>
      <p:sp>
        <p:nvSpPr>
          <p:cNvPr id="2652" name="Google Shape;2652;g395b1e99419_2_90"/>
          <p:cNvSpPr txBox="1"/>
          <p:nvPr/>
        </p:nvSpPr>
        <p:spPr>
          <a:xfrm>
            <a:off x="906750" y="4451038"/>
            <a:ext cx="30000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campañas informativas FONCARGA</a:t>
            </a:r>
            <a:endParaRPr sz="1200">
              <a:solidFill>
                <a:srgbClr val="3B4E1F"/>
              </a:solidFill>
              <a:latin typeface="Candara"/>
              <a:ea typeface="Candara"/>
              <a:cs typeface="Candara"/>
              <a:sym typeface="Candara"/>
            </a:endParaRPr>
          </a:p>
        </p:txBody>
      </p:sp>
      <p:sp>
        <p:nvSpPr>
          <p:cNvPr id="2653" name="Google Shape;2653;g395b1e99419_2_90"/>
          <p:cNvSpPr txBox="1"/>
          <p:nvPr/>
        </p:nvSpPr>
        <p:spPr>
          <a:xfrm>
            <a:off x="3965360" y="450815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54" name="Google Shape;2654;g395b1e99419_2_90"/>
          <p:cNvSpPr txBox="1"/>
          <p:nvPr/>
        </p:nvSpPr>
        <p:spPr>
          <a:xfrm>
            <a:off x="4894432" y="4508159"/>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655" name="Google Shape;2655;g395b1e99419_2_90"/>
          <p:cNvSpPr txBox="1"/>
          <p:nvPr/>
        </p:nvSpPr>
        <p:spPr>
          <a:xfrm>
            <a:off x="5877387" y="45081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656" name="Google Shape;2656;g395b1e99419_2_90"/>
          <p:cNvSpPr txBox="1"/>
          <p:nvPr/>
        </p:nvSpPr>
        <p:spPr>
          <a:xfrm>
            <a:off x="6846329" y="45018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a:t>
            </a:r>
            <a:endParaRPr sz="1400" b="1" i="0" u="none" strike="noStrike" cap="none">
              <a:solidFill>
                <a:srgbClr val="000000"/>
              </a:solidFill>
              <a:latin typeface="Candara"/>
              <a:ea typeface="Candara"/>
              <a:cs typeface="Candara"/>
              <a:sym typeface="Candara"/>
            </a:endParaRPr>
          </a:p>
        </p:txBody>
      </p:sp>
      <p:sp>
        <p:nvSpPr>
          <p:cNvPr id="2657" name="Google Shape;2657;g395b1e99419_2_90"/>
          <p:cNvSpPr txBox="1"/>
          <p:nvPr/>
        </p:nvSpPr>
        <p:spPr>
          <a:xfrm>
            <a:off x="11102379" y="450817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a:t>
            </a:r>
            <a:endParaRPr sz="1400" b="1" i="0" u="none" strike="noStrike" cap="none">
              <a:solidFill>
                <a:srgbClr val="000000"/>
              </a:solidFill>
              <a:latin typeface="Candara"/>
              <a:ea typeface="Candara"/>
              <a:cs typeface="Candara"/>
              <a:sym typeface="Candara"/>
            </a:endParaRPr>
          </a:p>
        </p:txBody>
      </p:sp>
      <p:sp>
        <p:nvSpPr>
          <p:cNvPr id="2658" name="Google Shape;2658;g395b1e99419_2_90"/>
          <p:cNvSpPr txBox="1"/>
          <p:nvPr/>
        </p:nvSpPr>
        <p:spPr>
          <a:xfrm>
            <a:off x="7812924" y="450815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659" name="Google Shape;2659;g395b1e99419_2_90"/>
          <p:cNvSpPr txBox="1"/>
          <p:nvPr/>
        </p:nvSpPr>
        <p:spPr>
          <a:xfrm>
            <a:off x="8737706" y="452164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60" name="Google Shape;2660;g395b1e99419_2_90"/>
          <p:cNvSpPr txBox="1"/>
          <p:nvPr/>
        </p:nvSpPr>
        <p:spPr>
          <a:xfrm>
            <a:off x="9929981" y="4521640"/>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sz="1400" b="0" i="0" u="none" strike="noStrike" cap="none">
              <a:solidFill>
                <a:srgbClr val="000000"/>
              </a:solidFill>
              <a:latin typeface="Candara"/>
              <a:ea typeface="Candara"/>
              <a:cs typeface="Candara"/>
              <a:sym typeface="Candara"/>
            </a:endParaRPr>
          </a:p>
        </p:txBody>
      </p:sp>
      <p:sp>
        <p:nvSpPr>
          <p:cNvPr id="2661" name="Google Shape;2661;g395b1e99419_2_90"/>
          <p:cNvSpPr txBox="1"/>
          <p:nvPr/>
        </p:nvSpPr>
        <p:spPr>
          <a:xfrm>
            <a:off x="160283" y="1809776"/>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estrtégica intermedia</a:t>
            </a:r>
            <a:endParaRPr sz="1600" b="1" i="0" u="none" strike="noStrike" cap="none">
              <a:solidFill>
                <a:srgbClr val="3B4E1F"/>
              </a:solidFill>
              <a:latin typeface="Candara"/>
              <a:ea typeface="Candara"/>
              <a:cs typeface="Candara"/>
              <a:sym typeface="Candara"/>
            </a:endParaRPr>
          </a:p>
        </p:txBody>
      </p:sp>
      <p:sp>
        <p:nvSpPr>
          <p:cNvPr id="2662" name="Google Shape;2662;g395b1e99419_2_90"/>
          <p:cNvSpPr txBox="1"/>
          <p:nvPr/>
        </p:nvSpPr>
        <p:spPr>
          <a:xfrm>
            <a:off x="4193475" y="1745213"/>
            <a:ext cx="7157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chemeClr val="dk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Disminuir  4,2 Ton de emisiones de PM2.5  a través del FONCARGA para 2027</a:t>
            </a:r>
            <a:r>
              <a:rPr lang="en-US" b="1">
                <a:solidFill>
                  <a:schemeClr val="dk1"/>
                </a:solidFill>
                <a:latin typeface="Candara"/>
                <a:ea typeface="Candara"/>
                <a:cs typeface="Candara"/>
                <a:sym typeface="Candara"/>
              </a:rPr>
              <a:t>.</a:t>
            </a:r>
            <a:endParaRPr b="1">
              <a:solidFill>
                <a:schemeClr val="dk1"/>
              </a:solidFill>
              <a:latin typeface="Candara"/>
              <a:ea typeface="Candara"/>
              <a:cs typeface="Candara"/>
              <a:sym typeface="Candara"/>
            </a:endParaRPr>
          </a:p>
        </p:txBody>
      </p:sp>
      <p:sp>
        <p:nvSpPr>
          <p:cNvPr id="2663" name="Google Shape;2663;g395b1e99419_2_90"/>
          <p:cNvSpPr txBox="1"/>
          <p:nvPr/>
        </p:nvSpPr>
        <p:spPr>
          <a:xfrm>
            <a:off x="557217" y="42068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664" name="Google Shape;2664;g395b1e99419_2_90"/>
          <p:cNvSpPr/>
          <p:nvPr/>
        </p:nvSpPr>
        <p:spPr>
          <a:xfrm>
            <a:off x="10000650" y="249900"/>
            <a:ext cx="16923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SCAVV</a:t>
            </a:r>
            <a:endParaRPr sz="1100" b="1">
              <a:solidFill>
                <a:schemeClr val="dk1"/>
              </a:solidFill>
              <a:latin typeface="Raleway"/>
              <a:ea typeface="Raleway"/>
              <a:cs typeface="Raleway"/>
              <a:sym typeface="Raleway"/>
            </a:endParaRPr>
          </a:p>
        </p:txBody>
      </p:sp>
      <p:grpSp>
        <p:nvGrpSpPr>
          <p:cNvPr id="2665" name="Google Shape;2665;g395b1e99419_2_90"/>
          <p:cNvGrpSpPr/>
          <p:nvPr/>
        </p:nvGrpSpPr>
        <p:grpSpPr>
          <a:xfrm>
            <a:off x="9553761" y="109529"/>
            <a:ext cx="613751" cy="632937"/>
            <a:chOff x="299572" y="5462223"/>
            <a:chExt cx="1081500" cy="1115700"/>
          </a:xfrm>
        </p:grpSpPr>
        <p:sp>
          <p:nvSpPr>
            <p:cNvPr id="2666" name="Google Shape;2666;g395b1e99419_2_90"/>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667" name="Google Shape;2667;g395b1e99419_2_90"/>
            <p:cNvPicPr preferRelativeResize="0"/>
            <p:nvPr/>
          </p:nvPicPr>
          <p:blipFill rotWithShape="1">
            <a:blip r:embed="rId3">
              <a:alphaModFix/>
            </a:blip>
            <a:srcRect/>
            <a:stretch/>
          </p:blipFill>
          <p:spPr>
            <a:xfrm>
              <a:off x="424689" y="5604423"/>
              <a:ext cx="831284" cy="831300"/>
            </a:xfrm>
            <a:prstGeom prst="rect">
              <a:avLst/>
            </a:prstGeom>
            <a:noFill/>
            <a:ln>
              <a:noFill/>
            </a:ln>
          </p:spPr>
        </p:pic>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Shape 2671"/>
        <p:cNvGrpSpPr/>
        <p:nvPr/>
      </p:nvGrpSpPr>
      <p:grpSpPr>
        <a:xfrm>
          <a:off x="0" y="0"/>
          <a:ext cx="0" cy="0"/>
          <a:chOff x="0" y="0"/>
          <a:chExt cx="0" cy="0"/>
        </a:xfrm>
      </p:grpSpPr>
      <p:sp>
        <p:nvSpPr>
          <p:cNvPr id="2672" name="Google Shape;2672;g39563c659a4_3_6"/>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2673" name="Google Shape;2673;g39563c659a4_3_6"/>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2674" name="Google Shape;2674;g39563c659a4_3_6"/>
          <p:cNvGrpSpPr/>
          <p:nvPr/>
        </p:nvGrpSpPr>
        <p:grpSpPr>
          <a:xfrm>
            <a:off x="9390600" y="299679"/>
            <a:ext cx="2449500" cy="632937"/>
            <a:chOff x="9390600" y="299679"/>
            <a:chExt cx="2449500" cy="632937"/>
          </a:xfrm>
        </p:grpSpPr>
        <p:sp>
          <p:nvSpPr>
            <p:cNvPr id="2675" name="Google Shape;2675;g39563c659a4_3_6"/>
            <p:cNvSpPr/>
            <p:nvPr/>
          </p:nvSpPr>
          <p:spPr>
            <a:xfrm rot="5400000">
              <a:off x="10403400" y="-6062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676" name="Google Shape;2676;g39563c659a4_3_6"/>
            <p:cNvSpPr txBox="1"/>
            <p:nvPr/>
          </p:nvSpPr>
          <p:spPr>
            <a:xfrm>
              <a:off x="10028696" y="339100"/>
              <a:ext cx="14814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Aire</a:t>
              </a:r>
              <a:endParaRPr sz="2000" b="1" i="0" u="none" strike="noStrike" cap="none">
                <a:solidFill>
                  <a:schemeClr val="dk1"/>
                </a:solidFill>
                <a:latin typeface="Raleway"/>
                <a:ea typeface="Raleway"/>
                <a:cs typeface="Raleway"/>
                <a:sym typeface="Raleway"/>
              </a:endParaRPr>
            </a:p>
          </p:txBody>
        </p:sp>
        <p:grpSp>
          <p:nvGrpSpPr>
            <p:cNvPr id="2677" name="Google Shape;2677;g39563c659a4_3_6"/>
            <p:cNvGrpSpPr/>
            <p:nvPr/>
          </p:nvGrpSpPr>
          <p:grpSpPr>
            <a:xfrm>
              <a:off x="11039361" y="299679"/>
              <a:ext cx="613751" cy="632937"/>
              <a:chOff x="299572" y="5462223"/>
              <a:chExt cx="1081500" cy="1115700"/>
            </a:xfrm>
          </p:grpSpPr>
          <p:sp>
            <p:nvSpPr>
              <p:cNvPr id="2678" name="Google Shape;2678;g39563c659a4_3_6"/>
              <p:cNvSpPr/>
              <p:nvPr/>
            </p:nvSpPr>
            <p:spPr>
              <a:xfrm>
                <a:off x="299572" y="5462223"/>
                <a:ext cx="1081500" cy="1115700"/>
              </a:xfrm>
              <a:prstGeom prst="ellipse">
                <a:avLst/>
              </a:prstGeom>
              <a:solidFill>
                <a:srgbClr val="7BD5B5"/>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679" name="Google Shape;2679;g39563c659a4_3_6"/>
              <p:cNvPicPr preferRelativeResize="0"/>
              <p:nvPr/>
            </p:nvPicPr>
            <p:blipFill rotWithShape="1">
              <a:blip r:embed="rId3">
                <a:alphaModFix/>
              </a:blip>
              <a:srcRect/>
              <a:stretch/>
            </p:blipFill>
            <p:spPr>
              <a:xfrm>
                <a:off x="424689" y="5604423"/>
                <a:ext cx="831284" cy="831300"/>
              </a:xfrm>
              <a:prstGeom prst="rect">
                <a:avLst/>
              </a:prstGeom>
              <a:noFill/>
              <a:ln>
                <a:noFill/>
              </a:ln>
            </p:spPr>
          </p:pic>
        </p:grpSp>
      </p:grpSp>
      <p:sp>
        <p:nvSpPr>
          <p:cNvPr id="2680" name="Google Shape;2680;g39563c659a4_3_6"/>
          <p:cNvSpPr/>
          <p:nvPr/>
        </p:nvSpPr>
        <p:spPr>
          <a:xfrm rot="5400000">
            <a:off x="6892500" y="-541350"/>
            <a:ext cx="423900" cy="24495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681" name="Google Shape;2681;g39563c659a4_3_6"/>
          <p:cNvSpPr txBox="1"/>
          <p:nvPr/>
        </p:nvSpPr>
        <p:spPr>
          <a:xfrm>
            <a:off x="6066400" y="402750"/>
            <a:ext cx="30000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2000" b="1">
                <a:solidFill>
                  <a:schemeClr val="dk1"/>
                </a:solidFill>
                <a:latin typeface="Raleway"/>
                <a:ea typeface="Raleway"/>
                <a:cs typeface="Raleway"/>
                <a:sym typeface="Raleway"/>
              </a:rPr>
              <a:t>SCAAV</a:t>
            </a:r>
            <a:endParaRPr/>
          </a:p>
        </p:txBody>
      </p:sp>
      <p:sp>
        <p:nvSpPr>
          <p:cNvPr id="2682" name="Google Shape;2682;g39563c659a4_3_6"/>
          <p:cNvSpPr txBox="1"/>
          <p:nvPr/>
        </p:nvSpPr>
        <p:spPr>
          <a:xfrm>
            <a:off x="1033475" y="985825"/>
            <a:ext cx="9161100" cy="6156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Linea 2. Generar información ambiental de calidad, disponible y oportuna para la ciudadanía y para la toma de decisiones.</a:t>
            </a:r>
            <a:endParaRPr b="1" i="0" u="none" strike="noStrike" cap="none">
              <a:solidFill>
                <a:srgbClr val="3B4E1F"/>
              </a:solidFill>
              <a:latin typeface="Candara"/>
              <a:ea typeface="Candara"/>
              <a:cs typeface="Candara"/>
              <a:sym typeface="Candara"/>
            </a:endParaRPr>
          </a:p>
        </p:txBody>
      </p:sp>
      <p:sp>
        <p:nvSpPr>
          <p:cNvPr id="2683" name="Google Shape;2683;g39563c659a4_3_6"/>
          <p:cNvSpPr txBox="1"/>
          <p:nvPr/>
        </p:nvSpPr>
        <p:spPr>
          <a:xfrm>
            <a:off x="1033475" y="1587475"/>
            <a:ext cx="91611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objetivo estrategico. 2.1. Gestionar el conocimiento para monitorear el estado de los recursos naturales de Bogotá.</a:t>
            </a:r>
            <a:endParaRPr b="1" i="0" u="none" strike="noStrike" cap="none">
              <a:solidFill>
                <a:srgbClr val="3B4E1F"/>
              </a:solidFill>
              <a:latin typeface="Candara"/>
              <a:ea typeface="Candara"/>
              <a:cs typeface="Candara"/>
              <a:sym typeface="Candara"/>
            </a:endParaRPr>
          </a:p>
        </p:txBody>
      </p:sp>
      <p:sp>
        <p:nvSpPr>
          <p:cNvPr id="2684" name="Google Shape;2684;g39563c659a4_3_6"/>
          <p:cNvSpPr txBox="1"/>
          <p:nvPr/>
        </p:nvSpPr>
        <p:spPr>
          <a:xfrm>
            <a:off x="206475" y="3307743"/>
            <a:ext cx="3706800" cy="492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685" name="Google Shape;2685;g39563c659a4_3_6"/>
          <p:cNvSpPr txBox="1"/>
          <p:nvPr/>
        </p:nvSpPr>
        <p:spPr>
          <a:xfrm>
            <a:off x="3978235" y="333425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686" name="Google Shape;2686;g39563c659a4_3_6"/>
          <p:cNvSpPr txBox="1"/>
          <p:nvPr/>
        </p:nvSpPr>
        <p:spPr>
          <a:xfrm>
            <a:off x="5883912" y="333425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687" name="Google Shape;2687;g39563c659a4_3_6"/>
          <p:cNvSpPr txBox="1"/>
          <p:nvPr/>
        </p:nvSpPr>
        <p:spPr>
          <a:xfrm>
            <a:off x="7799844" y="333425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688" name="Google Shape;2688;g39563c659a4_3_6"/>
          <p:cNvSpPr txBox="1"/>
          <p:nvPr/>
        </p:nvSpPr>
        <p:spPr>
          <a:xfrm>
            <a:off x="8764067" y="3334250"/>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689" name="Google Shape;2689;g39563c659a4_3_6"/>
          <p:cNvSpPr txBox="1"/>
          <p:nvPr/>
        </p:nvSpPr>
        <p:spPr>
          <a:xfrm>
            <a:off x="9728291" y="3334250"/>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690" name="Google Shape;2690;g39563c659a4_3_6"/>
          <p:cNvSpPr txBox="1"/>
          <p:nvPr/>
        </p:nvSpPr>
        <p:spPr>
          <a:xfrm>
            <a:off x="3978235" y="39541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91" name="Google Shape;2691;g39563c659a4_3_6"/>
          <p:cNvSpPr txBox="1"/>
          <p:nvPr/>
        </p:nvSpPr>
        <p:spPr>
          <a:xfrm>
            <a:off x="5883912" y="3954178"/>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692" name="Google Shape;2692;g39563c659a4_3_6"/>
          <p:cNvSpPr txBox="1"/>
          <p:nvPr/>
        </p:nvSpPr>
        <p:spPr>
          <a:xfrm>
            <a:off x="7799844" y="39541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70</a:t>
            </a:r>
            <a:endParaRPr sz="1400" b="0" i="0" u="none" strike="noStrike" cap="none">
              <a:solidFill>
                <a:srgbClr val="000000"/>
              </a:solidFill>
              <a:latin typeface="Candara"/>
              <a:ea typeface="Candara"/>
              <a:cs typeface="Candara"/>
              <a:sym typeface="Candara"/>
            </a:endParaRPr>
          </a:p>
        </p:txBody>
      </p:sp>
      <p:sp>
        <p:nvSpPr>
          <p:cNvPr id="2693" name="Google Shape;2693;g39563c659a4_3_6"/>
          <p:cNvSpPr txBox="1"/>
          <p:nvPr/>
        </p:nvSpPr>
        <p:spPr>
          <a:xfrm>
            <a:off x="8764067" y="39541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500</a:t>
            </a:r>
            <a:endParaRPr sz="1400" b="0" i="0" u="none" strike="noStrike" cap="none">
              <a:solidFill>
                <a:srgbClr val="000000"/>
              </a:solidFill>
              <a:latin typeface="Candara"/>
              <a:ea typeface="Candara"/>
              <a:cs typeface="Candara"/>
              <a:sym typeface="Candara"/>
            </a:endParaRPr>
          </a:p>
        </p:txBody>
      </p:sp>
      <p:sp>
        <p:nvSpPr>
          <p:cNvPr id="2694" name="Google Shape;2694;g39563c659a4_3_6"/>
          <p:cNvSpPr txBox="1"/>
          <p:nvPr/>
        </p:nvSpPr>
        <p:spPr>
          <a:xfrm>
            <a:off x="9728291" y="3954178"/>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500</a:t>
            </a:r>
            <a:endParaRPr sz="1400" b="0" i="0" u="none" strike="noStrike" cap="none">
              <a:solidFill>
                <a:srgbClr val="000000"/>
              </a:solidFill>
              <a:latin typeface="Candara"/>
              <a:ea typeface="Candara"/>
              <a:cs typeface="Candara"/>
              <a:sym typeface="Candara"/>
            </a:endParaRPr>
          </a:p>
        </p:txBody>
      </p:sp>
      <p:sp>
        <p:nvSpPr>
          <p:cNvPr id="2695" name="Google Shape;2695;g39563c659a4_3_6"/>
          <p:cNvSpPr txBox="1"/>
          <p:nvPr/>
        </p:nvSpPr>
        <p:spPr>
          <a:xfrm>
            <a:off x="342075" y="3800278"/>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establecimientos que cumplen con la norma de ruido en las localidades de Suba, Kennedy, Teusaquillo, Engativa y Chapinero</a:t>
            </a:r>
            <a:endParaRPr sz="1200" b="0" i="0" u="none" strike="noStrike" cap="none">
              <a:solidFill>
                <a:srgbClr val="000000"/>
              </a:solidFill>
              <a:latin typeface="Candara"/>
              <a:ea typeface="Candara"/>
              <a:cs typeface="Candara"/>
              <a:sym typeface="Candara"/>
            </a:endParaRPr>
          </a:p>
        </p:txBody>
      </p:sp>
      <p:sp>
        <p:nvSpPr>
          <p:cNvPr id="2696" name="Google Shape;2696;g39563c659a4_3_6"/>
          <p:cNvSpPr txBox="1"/>
          <p:nvPr/>
        </p:nvSpPr>
        <p:spPr>
          <a:xfrm>
            <a:off x="4907307" y="3334250"/>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697" name="Google Shape;2697;g39563c659a4_3_6"/>
          <p:cNvSpPr txBox="1"/>
          <p:nvPr/>
        </p:nvSpPr>
        <p:spPr>
          <a:xfrm>
            <a:off x="4907307" y="3954178"/>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698" name="Google Shape;2698;g39563c659a4_3_6"/>
          <p:cNvSpPr txBox="1"/>
          <p:nvPr/>
        </p:nvSpPr>
        <p:spPr>
          <a:xfrm>
            <a:off x="6839360" y="3334250"/>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699" name="Google Shape;2699;g39563c659a4_3_6"/>
          <p:cNvSpPr txBox="1"/>
          <p:nvPr/>
        </p:nvSpPr>
        <p:spPr>
          <a:xfrm>
            <a:off x="11108907" y="3334249"/>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700" name="Google Shape;2700;g39563c659a4_3_6"/>
          <p:cNvSpPr txBox="1"/>
          <p:nvPr/>
        </p:nvSpPr>
        <p:spPr>
          <a:xfrm>
            <a:off x="11108907" y="395417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701" name="Google Shape;2701;g39563c659a4_3_6"/>
          <p:cNvSpPr txBox="1"/>
          <p:nvPr/>
        </p:nvSpPr>
        <p:spPr>
          <a:xfrm>
            <a:off x="342075" y="4494327"/>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Porcentaje de eventos masivos de alta complejidad por ruido que implementan medidas de mitigación de ruido</a:t>
            </a:r>
            <a:endParaRPr sz="1200" b="0" i="0" u="none" strike="noStrike" cap="none">
              <a:solidFill>
                <a:srgbClr val="000000"/>
              </a:solidFill>
              <a:latin typeface="Candara"/>
              <a:ea typeface="Candara"/>
              <a:cs typeface="Candara"/>
              <a:sym typeface="Candara"/>
            </a:endParaRPr>
          </a:p>
        </p:txBody>
      </p:sp>
      <p:sp>
        <p:nvSpPr>
          <p:cNvPr id="2702" name="Google Shape;2702;g39563c659a4_3_6"/>
          <p:cNvSpPr txBox="1"/>
          <p:nvPr/>
        </p:nvSpPr>
        <p:spPr>
          <a:xfrm>
            <a:off x="3978235" y="455582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703" name="Google Shape;2703;g39563c659a4_3_6"/>
          <p:cNvSpPr txBox="1"/>
          <p:nvPr/>
        </p:nvSpPr>
        <p:spPr>
          <a:xfrm>
            <a:off x="5883912" y="4555827"/>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704" name="Google Shape;2704;g39563c659a4_3_6"/>
          <p:cNvSpPr txBox="1"/>
          <p:nvPr/>
        </p:nvSpPr>
        <p:spPr>
          <a:xfrm>
            <a:off x="7799844" y="455582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30</a:t>
            </a:r>
            <a:endParaRPr sz="1400" b="0" i="0" u="none" strike="noStrike" cap="none">
              <a:solidFill>
                <a:srgbClr val="000000"/>
              </a:solidFill>
              <a:latin typeface="Candara"/>
              <a:ea typeface="Candara"/>
              <a:cs typeface="Candara"/>
              <a:sym typeface="Candara"/>
            </a:endParaRPr>
          </a:p>
        </p:txBody>
      </p:sp>
      <p:sp>
        <p:nvSpPr>
          <p:cNvPr id="2705" name="Google Shape;2705;g39563c659a4_3_6"/>
          <p:cNvSpPr txBox="1"/>
          <p:nvPr/>
        </p:nvSpPr>
        <p:spPr>
          <a:xfrm>
            <a:off x="8764067" y="455582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706" name="Google Shape;2706;g39563c659a4_3_6"/>
          <p:cNvSpPr txBox="1"/>
          <p:nvPr/>
        </p:nvSpPr>
        <p:spPr>
          <a:xfrm>
            <a:off x="9728291" y="4555827"/>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100</a:t>
            </a:r>
            <a:endParaRPr sz="1400" b="0" i="0" u="none" strike="noStrike" cap="none">
              <a:solidFill>
                <a:srgbClr val="000000"/>
              </a:solidFill>
              <a:latin typeface="Candara"/>
              <a:ea typeface="Candara"/>
              <a:cs typeface="Candara"/>
              <a:sym typeface="Candara"/>
            </a:endParaRPr>
          </a:p>
        </p:txBody>
      </p:sp>
      <p:sp>
        <p:nvSpPr>
          <p:cNvPr id="2707" name="Google Shape;2707;g39563c659a4_3_6"/>
          <p:cNvSpPr txBox="1"/>
          <p:nvPr/>
        </p:nvSpPr>
        <p:spPr>
          <a:xfrm>
            <a:off x="4907307" y="4555827"/>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708" name="Google Shape;2708;g39563c659a4_3_6"/>
          <p:cNvSpPr txBox="1"/>
          <p:nvPr/>
        </p:nvSpPr>
        <p:spPr>
          <a:xfrm>
            <a:off x="11108907" y="455582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709" name="Google Shape;2709;g39563c659a4_3_6"/>
          <p:cNvSpPr txBox="1"/>
          <p:nvPr/>
        </p:nvSpPr>
        <p:spPr>
          <a:xfrm>
            <a:off x="3994088" y="2295663"/>
            <a:ext cx="7983900" cy="8313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Realizar el control efectivo de las emisiones de ruido en establecimientos comerciales para el cumplimiento de la normatividad ambiental vigente, en las localidades de Suba, Kennedy, Teusaquillo, Engativá y Chapinero</a:t>
            </a:r>
            <a:endParaRPr b="1" i="0" u="none" strike="noStrike" cap="none">
              <a:solidFill>
                <a:srgbClr val="3B4E1F"/>
              </a:solidFill>
              <a:latin typeface="Candara"/>
              <a:ea typeface="Candara"/>
              <a:cs typeface="Candara"/>
              <a:sym typeface="Candara"/>
            </a:endParaRPr>
          </a:p>
        </p:txBody>
      </p:sp>
      <p:sp>
        <p:nvSpPr>
          <p:cNvPr id="2710" name="Google Shape;2710;g39563c659a4_3_6"/>
          <p:cNvSpPr txBox="1"/>
          <p:nvPr/>
        </p:nvSpPr>
        <p:spPr>
          <a:xfrm>
            <a:off x="206488" y="2273260"/>
            <a:ext cx="37068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2711" name="Google Shape;2711;g39563c659a4_3_6"/>
          <p:cNvSpPr txBox="1"/>
          <p:nvPr/>
        </p:nvSpPr>
        <p:spPr>
          <a:xfrm>
            <a:off x="6841882" y="3957028"/>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712" name="Google Shape;2712;g39563c659a4_3_6"/>
          <p:cNvSpPr txBox="1"/>
          <p:nvPr/>
        </p:nvSpPr>
        <p:spPr>
          <a:xfrm>
            <a:off x="6841882" y="4558677"/>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600" b="1" i="0" u="none" strike="noStrike" cap="none">
              <a:solidFill>
                <a:srgbClr val="3B4E1F"/>
              </a:solidFill>
              <a:latin typeface="Candara"/>
              <a:ea typeface="Candara"/>
              <a:cs typeface="Candara"/>
              <a:sym typeface="Candara"/>
            </a:endParaRPr>
          </a:p>
        </p:txBody>
      </p:sp>
      <p:sp>
        <p:nvSpPr>
          <p:cNvPr id="2713" name="Google Shape;2713;g39563c659a4_3_6"/>
          <p:cNvSpPr/>
          <p:nvPr/>
        </p:nvSpPr>
        <p:spPr>
          <a:xfrm>
            <a:off x="435700" y="5576875"/>
            <a:ext cx="11345400" cy="10239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just" rtl="0">
              <a:spcBef>
                <a:spcPts val="0"/>
              </a:spcBef>
              <a:spcAft>
                <a:spcPts val="0"/>
              </a:spcAft>
              <a:buClr>
                <a:schemeClr val="dk1"/>
              </a:buClr>
              <a:buSzPts val="1500"/>
              <a:buFont typeface="Arial"/>
              <a:buNone/>
            </a:pPr>
            <a:r>
              <a:rPr lang="en-US" sz="1100" b="1">
                <a:solidFill>
                  <a:srgbClr val="783F04"/>
                </a:solidFill>
                <a:latin typeface="Candara"/>
                <a:ea typeface="Candara"/>
                <a:cs typeface="Candara"/>
                <a:sym typeface="Candara"/>
              </a:rPr>
              <a:t>Alertas: </a:t>
            </a:r>
            <a:r>
              <a:rPr lang="en-US" sz="1100">
                <a:solidFill>
                  <a:srgbClr val="783F04"/>
                </a:solidFill>
                <a:latin typeface="Candara"/>
                <a:ea typeface="Candara"/>
                <a:cs typeface="Candara"/>
                <a:sym typeface="Candara"/>
              </a:rPr>
              <a:t>No se cuenta con reporte de avance acumulado porque ambos indicadores no tienen programación 2024 - 2025, se empiezan a medir desde el 2026</a:t>
            </a:r>
            <a:endParaRPr sz="1100">
              <a:solidFill>
                <a:srgbClr val="783F04"/>
              </a:solidFill>
              <a:latin typeface="Candara"/>
              <a:ea typeface="Candara"/>
              <a:cs typeface="Candara"/>
              <a:sym typeface="Candara"/>
            </a:endParaRPr>
          </a:p>
          <a:p>
            <a:pPr marL="0" lvl="0" indent="0" algn="just" rtl="0">
              <a:spcBef>
                <a:spcPts val="0"/>
              </a:spcBef>
              <a:spcAft>
                <a:spcPts val="0"/>
              </a:spcAft>
              <a:buClr>
                <a:schemeClr val="dk1"/>
              </a:buClr>
              <a:buSzPts val="1500"/>
              <a:buFont typeface="Arial"/>
              <a:buNone/>
            </a:pPr>
            <a:endParaRPr sz="1100">
              <a:solidFill>
                <a:srgbClr val="783F04"/>
              </a:solidFill>
              <a:latin typeface="Candara"/>
              <a:ea typeface="Candara"/>
              <a:cs typeface="Candara"/>
              <a:sym typeface="Candar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717"/>
        <p:cNvGrpSpPr/>
        <p:nvPr/>
      </p:nvGrpSpPr>
      <p:grpSpPr>
        <a:xfrm>
          <a:off x="0" y="0"/>
          <a:ext cx="0" cy="0"/>
          <a:chOff x="0" y="0"/>
          <a:chExt cx="0" cy="0"/>
        </a:xfrm>
      </p:grpSpPr>
      <p:pic>
        <p:nvPicPr>
          <p:cNvPr id="2718" name="Google Shape;2718;g3ca6554b689_0_654" title="fondo.png"/>
          <p:cNvPicPr preferRelativeResize="0"/>
          <p:nvPr/>
        </p:nvPicPr>
        <p:blipFill rotWithShape="1">
          <a:blip r:embed="rId3">
            <a:alphaModFix amt="23000"/>
          </a:blip>
          <a:srcRect l="11730" t="46047" r="-11730" b="-23410"/>
          <a:stretch/>
        </p:blipFill>
        <p:spPr>
          <a:xfrm>
            <a:off x="0" y="-14613"/>
            <a:ext cx="12192000" cy="6286463"/>
          </a:xfrm>
          <a:prstGeom prst="rect">
            <a:avLst/>
          </a:prstGeom>
          <a:noFill/>
          <a:ln>
            <a:noFill/>
          </a:ln>
        </p:spPr>
      </p:pic>
      <p:sp>
        <p:nvSpPr>
          <p:cNvPr id="2719" name="Google Shape;2719;g3ca6554b689_0_654"/>
          <p:cNvSpPr/>
          <p:nvPr/>
        </p:nvSpPr>
        <p:spPr>
          <a:xfrm>
            <a:off x="1014275" y="1326375"/>
            <a:ext cx="10251900" cy="3604500"/>
          </a:xfrm>
          <a:prstGeom prst="round2DiagRect">
            <a:avLst>
              <a:gd name="adj1" fmla="val 16667"/>
              <a:gd name="adj2" fmla="val 0"/>
            </a:avLst>
          </a:prstGeom>
          <a:solidFill>
            <a:srgbClr val="38761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pic>
        <p:nvPicPr>
          <p:cNvPr id="2720" name="Google Shape;2720;g3ca6554b689_0_654"/>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pic>
        <p:nvPicPr>
          <p:cNvPr id="2721" name="Google Shape;2721;g3ca6554b689_0_654"/>
          <p:cNvPicPr preferRelativeResize="0"/>
          <p:nvPr/>
        </p:nvPicPr>
        <p:blipFill rotWithShape="1">
          <a:blip r:embed="rId5">
            <a:alphaModFix/>
          </a:blip>
          <a:srcRect b="10762"/>
          <a:stretch/>
        </p:blipFill>
        <p:spPr>
          <a:xfrm>
            <a:off x="8383449" y="3253500"/>
            <a:ext cx="3788448" cy="3604500"/>
          </a:xfrm>
          <a:prstGeom prst="rect">
            <a:avLst/>
          </a:prstGeom>
          <a:noFill/>
          <a:ln>
            <a:noFill/>
          </a:ln>
        </p:spPr>
      </p:pic>
      <p:sp>
        <p:nvSpPr>
          <p:cNvPr id="2722" name="Google Shape;2722;g3ca6554b689_0_654"/>
          <p:cNvSpPr txBox="1"/>
          <p:nvPr/>
        </p:nvSpPr>
        <p:spPr>
          <a:xfrm>
            <a:off x="1830250" y="3259400"/>
            <a:ext cx="8886600" cy="8772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chemeClr val="lt1"/>
                </a:solidFill>
                <a:latin typeface="Raleway"/>
                <a:ea typeface="Raleway"/>
                <a:cs typeface="Raleway"/>
                <a:sym typeface="Raleway"/>
              </a:rPr>
              <a:t>Suelo y </a:t>
            </a:r>
            <a:r>
              <a:rPr lang="en-US" sz="4100" b="1">
                <a:solidFill>
                  <a:schemeClr val="lt1"/>
                </a:solidFill>
                <a:latin typeface="Raleway"/>
                <a:ea typeface="Raleway"/>
                <a:cs typeface="Raleway"/>
                <a:sym typeface="Raleway"/>
              </a:rPr>
              <a:t> </a:t>
            </a:r>
            <a:r>
              <a:rPr lang="en-US" sz="4100" b="1" i="0" u="none" strike="noStrike" cap="none">
                <a:solidFill>
                  <a:schemeClr val="lt1"/>
                </a:solidFill>
                <a:latin typeface="Raleway"/>
                <a:ea typeface="Raleway"/>
                <a:cs typeface="Raleway"/>
                <a:sym typeface="Raleway"/>
              </a:rPr>
              <a:t>biodiversidad</a:t>
            </a:r>
            <a:endParaRPr sz="1100" b="1" i="0" u="none" strike="noStrike" cap="none">
              <a:solidFill>
                <a:srgbClr val="000000"/>
              </a:solidFill>
              <a:latin typeface="Arial"/>
              <a:ea typeface="Arial"/>
              <a:cs typeface="Arial"/>
              <a:sym typeface="Arial"/>
            </a:endParaRPr>
          </a:p>
        </p:txBody>
      </p:sp>
      <p:sp>
        <p:nvSpPr>
          <p:cNvPr id="2723" name="Google Shape;2723;g3ca6554b689_0_654"/>
          <p:cNvSpPr txBox="1"/>
          <p:nvPr/>
        </p:nvSpPr>
        <p:spPr>
          <a:xfrm>
            <a:off x="3803683" y="1626467"/>
            <a:ext cx="4877100" cy="6771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chemeClr val="lt1"/>
                </a:solidFill>
                <a:latin typeface="Raleway"/>
                <a:ea typeface="Raleway"/>
                <a:cs typeface="Raleway"/>
                <a:sym typeface="Raleway"/>
              </a:rPr>
              <a:t>Indicadores</a:t>
            </a:r>
            <a:endParaRPr sz="2800" b="0" i="0" u="none" strike="noStrike" cap="none">
              <a:solidFill>
                <a:schemeClr val="lt1"/>
              </a:solidFill>
              <a:latin typeface="Arial"/>
              <a:ea typeface="Arial"/>
              <a:cs typeface="Arial"/>
              <a:sym typeface="Arial"/>
            </a:endParaRPr>
          </a:p>
        </p:txBody>
      </p:sp>
      <p:cxnSp>
        <p:nvCxnSpPr>
          <p:cNvPr id="2724" name="Google Shape;2724;g3ca6554b689_0_654"/>
          <p:cNvCxnSpPr/>
          <p:nvPr/>
        </p:nvCxnSpPr>
        <p:spPr>
          <a:xfrm>
            <a:off x="1474575" y="2835525"/>
            <a:ext cx="8761800" cy="0"/>
          </a:xfrm>
          <a:prstGeom prst="straightConnector1">
            <a:avLst/>
          </a:prstGeom>
          <a:noFill/>
          <a:ln w="12700" cap="flat" cmpd="sng">
            <a:solidFill>
              <a:schemeClr val="lt1"/>
            </a:solidFill>
            <a:prstDash val="solid"/>
            <a:round/>
            <a:headEnd type="oval" w="med" len="med"/>
            <a:tailEnd type="oval" w="med" len="med"/>
          </a:ln>
        </p:spPr>
      </p:cxnSp>
      <p:grpSp>
        <p:nvGrpSpPr>
          <p:cNvPr id="2725" name="Google Shape;2725;g3ca6554b689_0_654"/>
          <p:cNvGrpSpPr/>
          <p:nvPr/>
        </p:nvGrpSpPr>
        <p:grpSpPr>
          <a:xfrm>
            <a:off x="5194751" y="2345885"/>
            <a:ext cx="868276" cy="888123"/>
            <a:chOff x="4096109" y="2260088"/>
            <a:chExt cx="682500" cy="698100"/>
          </a:xfrm>
        </p:grpSpPr>
        <p:sp>
          <p:nvSpPr>
            <p:cNvPr id="2726" name="Google Shape;2726;g3ca6554b689_0_654"/>
            <p:cNvSpPr/>
            <p:nvPr/>
          </p:nvSpPr>
          <p:spPr>
            <a:xfrm>
              <a:off x="4096109" y="2260088"/>
              <a:ext cx="682500" cy="698100"/>
            </a:xfrm>
            <a:prstGeom prst="ellipse">
              <a:avLst/>
            </a:prstGeom>
            <a:solidFill>
              <a:srgbClr val="C4721F"/>
            </a:solidFill>
            <a:ln w="71875" cap="flat" cmpd="sng">
              <a:solidFill>
                <a:srgbClr val="FFFFFF"/>
              </a:solidFill>
              <a:prstDash val="solid"/>
              <a:round/>
              <a:headEnd type="none" w="sm" len="sm"/>
              <a:tailEnd type="none" w="sm" len="sm"/>
            </a:ln>
          </p:spPr>
          <p:txBody>
            <a:bodyPr spcFirstLastPara="1" wrap="square" lIns="129325" tIns="129325" rIns="129325" bIns="129325" anchor="ctr" anchorCtr="0">
              <a:noAutofit/>
            </a:bodyPr>
            <a:lstStyle/>
            <a:p>
              <a:pPr marL="0" marR="0" lvl="0" indent="0" algn="ctr" rtl="0">
                <a:lnSpc>
                  <a:spcPct val="100000"/>
                </a:lnSpc>
                <a:spcBef>
                  <a:spcPts val="0"/>
                </a:spcBef>
                <a:spcAft>
                  <a:spcPts val="0"/>
                </a:spcAft>
                <a:buClr>
                  <a:srgbClr val="000000"/>
                </a:buClr>
                <a:buSzPts val="2122"/>
                <a:buFont typeface="Arial"/>
                <a:buNone/>
              </a:pPr>
              <a:endParaRPr sz="2121" b="0" i="0" u="none" strike="noStrike" cap="none">
                <a:solidFill>
                  <a:srgbClr val="000000"/>
                </a:solidFill>
                <a:latin typeface="Montserrat Medium"/>
                <a:ea typeface="Montserrat Medium"/>
                <a:cs typeface="Montserrat Medium"/>
                <a:sym typeface="Montserrat Medium"/>
              </a:endParaRPr>
            </a:p>
          </p:txBody>
        </p:sp>
        <p:pic>
          <p:nvPicPr>
            <p:cNvPr id="2727" name="Google Shape;2727;g3ca6554b689_0_654"/>
            <p:cNvPicPr preferRelativeResize="0"/>
            <p:nvPr/>
          </p:nvPicPr>
          <p:blipFill rotWithShape="1">
            <a:blip r:embed="rId6">
              <a:alphaModFix/>
            </a:blip>
            <a:srcRect/>
            <a:stretch/>
          </p:blipFill>
          <p:spPr>
            <a:xfrm>
              <a:off x="4189059" y="2369266"/>
              <a:ext cx="496500" cy="496500"/>
            </a:xfrm>
            <a:prstGeom prst="rect">
              <a:avLst/>
            </a:prstGeom>
            <a:noFill/>
            <a:ln>
              <a:noFill/>
            </a:ln>
          </p:spPr>
        </p:pic>
      </p:grpSp>
      <p:grpSp>
        <p:nvGrpSpPr>
          <p:cNvPr id="2728" name="Google Shape;2728;g3ca6554b689_0_654"/>
          <p:cNvGrpSpPr/>
          <p:nvPr/>
        </p:nvGrpSpPr>
        <p:grpSpPr>
          <a:xfrm>
            <a:off x="6216062" y="2328983"/>
            <a:ext cx="869638" cy="888227"/>
            <a:chOff x="1252274" y="892444"/>
            <a:chExt cx="614759" cy="627900"/>
          </a:xfrm>
        </p:grpSpPr>
        <p:sp>
          <p:nvSpPr>
            <p:cNvPr id="2729" name="Google Shape;2729;g3ca6554b689_0_654"/>
            <p:cNvSpPr/>
            <p:nvPr/>
          </p:nvSpPr>
          <p:spPr>
            <a:xfrm>
              <a:off x="1253233" y="892444"/>
              <a:ext cx="613800" cy="627900"/>
            </a:xfrm>
            <a:prstGeom prst="ellipse">
              <a:avLst/>
            </a:prstGeom>
            <a:solidFill>
              <a:srgbClr val="8DBC22"/>
            </a:solidFill>
            <a:ln w="71875" cap="flat" cmpd="sng">
              <a:solidFill>
                <a:srgbClr val="FFFFFF"/>
              </a:solidFill>
              <a:prstDash val="solid"/>
              <a:round/>
              <a:headEnd type="none" w="sm" len="sm"/>
              <a:tailEnd type="none" w="sm" len="sm"/>
            </a:ln>
          </p:spPr>
          <p:txBody>
            <a:bodyPr spcFirstLastPara="1" wrap="square" lIns="129325" tIns="129325" rIns="129325" bIns="129325" anchor="ctr" anchorCtr="0">
              <a:noAutofit/>
            </a:bodyPr>
            <a:lstStyle/>
            <a:p>
              <a:pPr marL="0" marR="0" lvl="0" indent="0" algn="ctr" rtl="0">
                <a:lnSpc>
                  <a:spcPct val="100000"/>
                </a:lnSpc>
                <a:spcBef>
                  <a:spcPts val="0"/>
                </a:spcBef>
                <a:spcAft>
                  <a:spcPts val="0"/>
                </a:spcAft>
                <a:buClr>
                  <a:srgbClr val="000000"/>
                </a:buClr>
                <a:buSzPts val="2122"/>
                <a:buFont typeface="Arial"/>
                <a:buNone/>
              </a:pPr>
              <a:endParaRPr sz="2121" b="0" i="0" u="none" strike="noStrike" cap="none">
                <a:solidFill>
                  <a:srgbClr val="000000"/>
                </a:solidFill>
                <a:latin typeface="Montserrat Medium"/>
                <a:ea typeface="Montserrat Medium"/>
                <a:cs typeface="Montserrat Medium"/>
                <a:sym typeface="Montserrat Medium"/>
              </a:endParaRPr>
            </a:p>
          </p:txBody>
        </p:sp>
        <p:pic>
          <p:nvPicPr>
            <p:cNvPr id="2730" name="Google Shape;2730;g3ca6554b689_0_654" title="robin_1230953 (2).png"/>
            <p:cNvPicPr preferRelativeResize="0"/>
            <p:nvPr/>
          </p:nvPicPr>
          <p:blipFill rotWithShape="1">
            <a:blip r:embed="rId7">
              <a:alphaModFix/>
            </a:blip>
            <a:srcRect/>
            <a:stretch/>
          </p:blipFill>
          <p:spPr>
            <a:xfrm>
              <a:off x="1252274" y="970974"/>
              <a:ext cx="523150" cy="523200"/>
            </a:xfrm>
            <a:prstGeom prst="rect">
              <a:avLst/>
            </a:prstGeom>
            <a:noFill/>
            <a:ln>
              <a:noFill/>
            </a:ln>
          </p:spPr>
        </p:pic>
      </p:grpSp>
      <p:grpSp>
        <p:nvGrpSpPr>
          <p:cNvPr id="2731" name="Google Shape;2731;g3ca6554b689_0_654"/>
          <p:cNvGrpSpPr/>
          <p:nvPr/>
        </p:nvGrpSpPr>
        <p:grpSpPr>
          <a:xfrm>
            <a:off x="4571673" y="4591695"/>
            <a:ext cx="3250776" cy="837293"/>
            <a:chOff x="9243152" y="5918017"/>
            <a:chExt cx="2666100" cy="686700"/>
          </a:xfrm>
        </p:grpSpPr>
        <p:sp>
          <p:nvSpPr>
            <p:cNvPr id="2732" name="Google Shape;2732;g3ca6554b689_0_654"/>
            <p:cNvSpPr/>
            <p:nvPr/>
          </p:nvSpPr>
          <p:spPr>
            <a:xfrm>
              <a:off x="9243152" y="5918017"/>
              <a:ext cx="2666100" cy="686700"/>
            </a:xfrm>
            <a:prstGeom prst="roundRect">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733" name="Google Shape;2733;g3ca6554b689_0_654"/>
            <p:cNvPicPr preferRelativeResize="0"/>
            <p:nvPr/>
          </p:nvPicPr>
          <p:blipFill rotWithShape="1">
            <a:blip r:embed="rId8">
              <a:alphaModFix/>
            </a:blip>
            <a:srcRect/>
            <a:stretch/>
          </p:blipFill>
          <p:spPr>
            <a:xfrm>
              <a:off x="9481964" y="5998629"/>
              <a:ext cx="2096765" cy="484852"/>
            </a:xfrm>
            <a:prstGeom prst="rect">
              <a:avLst/>
            </a:prstGeom>
            <a:noFill/>
            <a:ln>
              <a:noFill/>
            </a:ln>
          </p:spPr>
        </p:pic>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Shape 2737"/>
        <p:cNvGrpSpPr/>
        <p:nvPr/>
      </p:nvGrpSpPr>
      <p:grpSpPr>
        <a:xfrm>
          <a:off x="0" y="0"/>
          <a:ext cx="0" cy="0"/>
          <a:chOff x="0" y="0"/>
          <a:chExt cx="0" cy="0"/>
        </a:xfrm>
      </p:grpSpPr>
      <p:sp>
        <p:nvSpPr>
          <p:cNvPr id="2738" name="Google Shape;2738;g3ca6554b689_0_672"/>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2739" name="Google Shape;2739;g3ca6554b689_0_672"/>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2740" name="Google Shape;2740;g3ca6554b689_0_672"/>
          <p:cNvGrpSpPr/>
          <p:nvPr/>
        </p:nvGrpSpPr>
        <p:grpSpPr>
          <a:xfrm>
            <a:off x="7132200" y="253494"/>
            <a:ext cx="4707900" cy="639706"/>
            <a:chOff x="7132200" y="253494"/>
            <a:chExt cx="4707900" cy="639706"/>
          </a:xfrm>
        </p:grpSpPr>
        <p:sp>
          <p:nvSpPr>
            <p:cNvPr id="2741" name="Google Shape;2741;g3ca6554b689_0_672"/>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742" name="Google Shape;2742;g3ca6554b689_0_672"/>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biodiversidad</a:t>
              </a:r>
              <a:endParaRPr sz="2000" b="1" i="0" u="none" strike="noStrike" cap="none">
                <a:solidFill>
                  <a:schemeClr val="dk1"/>
                </a:solidFill>
                <a:latin typeface="Raleway"/>
                <a:ea typeface="Raleway"/>
                <a:cs typeface="Raleway"/>
                <a:sym typeface="Raleway"/>
              </a:endParaRPr>
            </a:p>
          </p:txBody>
        </p:sp>
        <p:grpSp>
          <p:nvGrpSpPr>
            <p:cNvPr id="2743" name="Google Shape;2743;g3ca6554b689_0_672"/>
            <p:cNvGrpSpPr/>
            <p:nvPr/>
          </p:nvGrpSpPr>
          <p:grpSpPr>
            <a:xfrm>
              <a:off x="10362985" y="265395"/>
              <a:ext cx="613772" cy="627801"/>
              <a:chOff x="4096109" y="2260088"/>
              <a:chExt cx="682500" cy="698100"/>
            </a:xfrm>
          </p:grpSpPr>
          <p:sp>
            <p:nvSpPr>
              <p:cNvPr id="2744" name="Google Shape;2744;g3ca6554b689_0_672"/>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745" name="Google Shape;2745;g3ca6554b689_0_672"/>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2746" name="Google Shape;2746;g3ca6554b689_0_672"/>
            <p:cNvGrpSpPr/>
            <p:nvPr/>
          </p:nvGrpSpPr>
          <p:grpSpPr>
            <a:xfrm>
              <a:off x="11084999" y="253494"/>
              <a:ext cx="614759" cy="627900"/>
              <a:chOff x="1252274" y="892444"/>
              <a:chExt cx="614759" cy="627900"/>
            </a:xfrm>
          </p:grpSpPr>
          <p:sp>
            <p:nvSpPr>
              <p:cNvPr id="2747" name="Google Shape;2747;g3ca6554b689_0_672"/>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748" name="Google Shape;2748;g3ca6554b689_0_672"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2749" name="Google Shape;2749;g3ca6554b689_0_672"/>
          <p:cNvSpPr txBox="1"/>
          <p:nvPr/>
        </p:nvSpPr>
        <p:spPr>
          <a:xfrm>
            <a:off x="162500" y="2250372"/>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Porcentaje de la tasa promedio de animales silvestres liberados o reubicados</a:t>
            </a:r>
            <a:endParaRPr sz="1200" b="0" i="0" u="none" strike="noStrike" cap="none">
              <a:solidFill>
                <a:srgbClr val="000000"/>
              </a:solidFill>
              <a:latin typeface="Arial"/>
              <a:ea typeface="Arial"/>
              <a:cs typeface="Arial"/>
              <a:sym typeface="Arial"/>
            </a:endParaRPr>
          </a:p>
        </p:txBody>
      </p:sp>
      <p:sp>
        <p:nvSpPr>
          <p:cNvPr id="2750" name="Google Shape;2750;g3ca6554b689_0_672"/>
          <p:cNvSpPr txBox="1"/>
          <p:nvPr/>
        </p:nvSpPr>
        <p:spPr>
          <a:xfrm>
            <a:off x="475838" y="5686019"/>
            <a:ext cx="3496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y productos de tráfico ilegal incautados</a:t>
            </a:r>
            <a:endParaRPr sz="1200" b="0" i="0" u="none" strike="noStrike" cap="none">
              <a:solidFill>
                <a:schemeClr val="dk1"/>
              </a:solidFill>
              <a:latin typeface="Arial"/>
              <a:ea typeface="Arial"/>
              <a:cs typeface="Arial"/>
              <a:sym typeface="Arial"/>
            </a:endParaRPr>
          </a:p>
        </p:txBody>
      </p:sp>
      <p:sp>
        <p:nvSpPr>
          <p:cNvPr id="2751" name="Google Shape;2751;g3ca6554b689_0_672"/>
          <p:cNvSpPr txBox="1"/>
          <p:nvPr/>
        </p:nvSpPr>
        <p:spPr>
          <a:xfrm>
            <a:off x="4045912"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65%</a:t>
            </a:r>
            <a:endParaRPr sz="1400" b="0" i="0" u="none" strike="noStrike" cap="none">
              <a:solidFill>
                <a:srgbClr val="000000"/>
              </a:solidFill>
              <a:latin typeface="Candara"/>
              <a:ea typeface="Candara"/>
              <a:cs typeface="Candara"/>
              <a:sym typeface="Candara"/>
            </a:endParaRPr>
          </a:p>
        </p:txBody>
      </p:sp>
      <p:sp>
        <p:nvSpPr>
          <p:cNvPr id="2752" name="Google Shape;2752;g3ca6554b689_0_672"/>
          <p:cNvSpPr txBox="1"/>
          <p:nvPr/>
        </p:nvSpPr>
        <p:spPr>
          <a:xfrm>
            <a:off x="5938062"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lang="en-US" sz="1600" b="0" i="0" u="none" strike="noStrike" cap="none">
                <a:solidFill>
                  <a:srgbClr val="3B4E1F"/>
                </a:solidFill>
                <a:latin typeface="Candara"/>
                <a:ea typeface="Candara"/>
                <a:cs typeface="Candara"/>
                <a:sym typeface="Candara"/>
              </a:rPr>
              <a:t>%</a:t>
            </a:r>
            <a:endParaRPr sz="1600" b="0" i="0" u="none" strike="noStrike" cap="none">
              <a:solidFill>
                <a:srgbClr val="3B4E1F"/>
              </a:solidFill>
              <a:latin typeface="Candara"/>
              <a:ea typeface="Candara"/>
              <a:cs typeface="Candara"/>
              <a:sym typeface="Candara"/>
            </a:endParaRPr>
          </a:p>
        </p:txBody>
      </p:sp>
      <p:sp>
        <p:nvSpPr>
          <p:cNvPr id="2753" name="Google Shape;2753;g3ca6554b689_0_672"/>
          <p:cNvSpPr txBox="1"/>
          <p:nvPr/>
        </p:nvSpPr>
        <p:spPr>
          <a:xfrm>
            <a:off x="7853994" y="2327322"/>
            <a:ext cx="876600" cy="431100"/>
          </a:xfrm>
          <a:prstGeom prst="rect">
            <a:avLst/>
          </a:prstGeom>
          <a:solidFill>
            <a:srgbClr val="9900F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a:t>
            </a:r>
            <a:r>
              <a:rPr lang="en-US" sz="1600" b="0" i="0" u="none" strike="noStrike" cap="none">
                <a:solidFill>
                  <a:srgbClr val="3B4E1F"/>
                </a:solidFill>
                <a:latin typeface="Candara"/>
                <a:ea typeface="Candara"/>
                <a:cs typeface="Candara"/>
                <a:sym typeface="Candara"/>
              </a:rPr>
              <a:t>5%</a:t>
            </a:r>
            <a:endParaRPr sz="1400" b="0" i="0" u="none" strike="noStrike" cap="none">
              <a:solidFill>
                <a:srgbClr val="000000"/>
              </a:solidFill>
              <a:latin typeface="Candara"/>
              <a:ea typeface="Candara"/>
              <a:cs typeface="Candara"/>
              <a:sym typeface="Candara"/>
            </a:endParaRPr>
          </a:p>
        </p:txBody>
      </p:sp>
      <p:sp>
        <p:nvSpPr>
          <p:cNvPr id="2754" name="Google Shape;2754;g3ca6554b689_0_672"/>
          <p:cNvSpPr txBox="1"/>
          <p:nvPr/>
        </p:nvSpPr>
        <p:spPr>
          <a:xfrm>
            <a:off x="8831744"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755" name="Google Shape;2755;g3ca6554b689_0_672"/>
          <p:cNvSpPr txBox="1"/>
          <p:nvPr/>
        </p:nvSpPr>
        <p:spPr>
          <a:xfrm>
            <a:off x="9809494" y="2335122"/>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65</a:t>
            </a:r>
            <a:r>
              <a:rPr lang="en-US" sz="1500" b="0" i="0" u="none" strike="noStrike" cap="none">
                <a:solidFill>
                  <a:srgbClr val="3B4E1F"/>
                </a:solidFill>
                <a:latin typeface="Candara"/>
                <a:ea typeface="Candara"/>
                <a:cs typeface="Candara"/>
                <a:sym typeface="Candara"/>
              </a:rPr>
              <a:t>%</a:t>
            </a:r>
            <a:endParaRPr sz="1500" b="0" i="0" u="none" strike="noStrike" cap="none">
              <a:solidFill>
                <a:srgbClr val="3B4E1F"/>
              </a:solidFill>
              <a:latin typeface="Candara"/>
              <a:ea typeface="Candara"/>
              <a:cs typeface="Candara"/>
              <a:sym typeface="Candara"/>
            </a:endParaRPr>
          </a:p>
        </p:txBody>
      </p:sp>
      <p:sp>
        <p:nvSpPr>
          <p:cNvPr id="2756" name="Google Shape;2756;g3ca6554b689_0_672"/>
          <p:cNvSpPr txBox="1"/>
          <p:nvPr/>
        </p:nvSpPr>
        <p:spPr>
          <a:xfrm>
            <a:off x="5002037" y="23273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65</a:t>
            </a: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757" name="Google Shape;2757;g3ca6554b689_0_672"/>
          <p:cNvSpPr txBox="1"/>
          <p:nvPr/>
        </p:nvSpPr>
        <p:spPr>
          <a:xfrm>
            <a:off x="6907037" y="23273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50</a:t>
            </a: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758" name="Google Shape;2758;g3ca6554b689_0_672"/>
          <p:cNvSpPr txBox="1"/>
          <p:nvPr/>
        </p:nvSpPr>
        <p:spPr>
          <a:xfrm>
            <a:off x="11203637" y="2327322"/>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50</a:t>
            </a: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759" name="Google Shape;2759;g3ca6554b689_0_672"/>
          <p:cNvSpPr txBox="1"/>
          <p:nvPr/>
        </p:nvSpPr>
        <p:spPr>
          <a:xfrm>
            <a:off x="4096920"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805</a:t>
            </a:r>
            <a:endParaRPr sz="1400" b="0" i="0" u="none" strike="noStrike" cap="none">
              <a:solidFill>
                <a:srgbClr val="000000"/>
              </a:solidFill>
              <a:latin typeface="Candara"/>
              <a:ea typeface="Candara"/>
              <a:cs typeface="Candara"/>
              <a:sym typeface="Candara"/>
            </a:endParaRPr>
          </a:p>
        </p:txBody>
      </p:sp>
      <p:sp>
        <p:nvSpPr>
          <p:cNvPr id="2760" name="Google Shape;2760;g3ca6554b689_0_672"/>
          <p:cNvSpPr txBox="1"/>
          <p:nvPr/>
        </p:nvSpPr>
        <p:spPr>
          <a:xfrm>
            <a:off x="5989069"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1.035</a:t>
            </a:r>
            <a:endParaRPr sz="1600" b="0" i="0" u="none" strike="noStrike" cap="none">
              <a:solidFill>
                <a:srgbClr val="3B4E1F"/>
              </a:solidFill>
              <a:latin typeface="Candara"/>
              <a:ea typeface="Candara"/>
              <a:cs typeface="Candara"/>
              <a:sym typeface="Candara"/>
            </a:endParaRPr>
          </a:p>
        </p:txBody>
      </p:sp>
      <p:sp>
        <p:nvSpPr>
          <p:cNvPr id="2761" name="Google Shape;2761;g3ca6554b689_0_672"/>
          <p:cNvSpPr txBox="1"/>
          <p:nvPr/>
        </p:nvSpPr>
        <p:spPr>
          <a:xfrm>
            <a:off x="7905002" y="5762969"/>
            <a:ext cx="876600" cy="431100"/>
          </a:xfrm>
          <a:prstGeom prst="rect">
            <a:avLst/>
          </a:prstGeom>
          <a:solidFill>
            <a:srgbClr val="FF00F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1.5</a:t>
            </a:r>
            <a:r>
              <a:rPr lang="en-US" sz="1600">
                <a:solidFill>
                  <a:srgbClr val="3B4E1F"/>
                </a:solidFill>
                <a:latin typeface="Candara"/>
                <a:ea typeface="Candara"/>
                <a:cs typeface="Candara"/>
                <a:sym typeface="Candara"/>
              </a:rPr>
              <a:t>12</a:t>
            </a:r>
            <a:endParaRPr sz="1400" b="0" i="0" u="none" strike="noStrike" cap="none">
              <a:solidFill>
                <a:srgbClr val="000000"/>
              </a:solidFill>
              <a:latin typeface="Candara"/>
              <a:ea typeface="Candara"/>
              <a:cs typeface="Candara"/>
              <a:sym typeface="Candara"/>
            </a:endParaRPr>
          </a:p>
        </p:txBody>
      </p:sp>
      <p:sp>
        <p:nvSpPr>
          <p:cNvPr id="2762" name="Google Shape;2762;g3ca6554b689_0_672"/>
          <p:cNvSpPr txBox="1"/>
          <p:nvPr/>
        </p:nvSpPr>
        <p:spPr>
          <a:xfrm>
            <a:off x="8882752"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2.</a:t>
            </a:r>
            <a:r>
              <a:rPr lang="en-US" sz="1600">
                <a:solidFill>
                  <a:srgbClr val="3B4E1F"/>
                </a:solidFill>
                <a:latin typeface="Candara"/>
                <a:ea typeface="Candara"/>
                <a:cs typeface="Candara"/>
                <a:sym typeface="Candara"/>
              </a:rPr>
              <a:t>037</a:t>
            </a:r>
            <a:endParaRPr sz="1400" b="0" i="0" u="none" strike="noStrike" cap="none">
              <a:solidFill>
                <a:srgbClr val="000000"/>
              </a:solidFill>
              <a:latin typeface="Candara"/>
              <a:ea typeface="Candara"/>
              <a:cs typeface="Candara"/>
              <a:sym typeface="Candara"/>
            </a:endParaRPr>
          </a:p>
        </p:txBody>
      </p:sp>
      <p:sp>
        <p:nvSpPr>
          <p:cNvPr id="2763" name="Google Shape;2763;g3ca6554b689_0_672"/>
          <p:cNvSpPr txBox="1"/>
          <p:nvPr/>
        </p:nvSpPr>
        <p:spPr>
          <a:xfrm>
            <a:off x="9860502" y="5770769"/>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rgbClr val="3B4E1F"/>
                </a:solidFill>
                <a:latin typeface="Candara"/>
                <a:ea typeface="Candara"/>
                <a:cs typeface="Candara"/>
                <a:sym typeface="Candara"/>
              </a:rPr>
              <a:t>5.400</a:t>
            </a:r>
            <a:endParaRPr sz="1500" b="0" i="0" u="none" strike="noStrike" cap="none">
              <a:solidFill>
                <a:srgbClr val="3B4E1F"/>
              </a:solidFill>
              <a:latin typeface="Candara"/>
              <a:ea typeface="Candara"/>
              <a:cs typeface="Candara"/>
              <a:sym typeface="Candara"/>
            </a:endParaRPr>
          </a:p>
        </p:txBody>
      </p:sp>
      <p:sp>
        <p:nvSpPr>
          <p:cNvPr id="2764" name="Google Shape;2764;g3ca6554b689_0_672"/>
          <p:cNvSpPr txBox="1"/>
          <p:nvPr/>
        </p:nvSpPr>
        <p:spPr>
          <a:xfrm>
            <a:off x="5053045" y="576296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805</a:t>
            </a:r>
            <a:endParaRPr sz="1400" b="1" i="0" u="none" strike="noStrike" cap="none">
              <a:solidFill>
                <a:srgbClr val="000000"/>
              </a:solidFill>
              <a:latin typeface="Candara"/>
              <a:ea typeface="Candara"/>
              <a:cs typeface="Candara"/>
              <a:sym typeface="Candara"/>
            </a:endParaRPr>
          </a:p>
        </p:txBody>
      </p:sp>
      <p:sp>
        <p:nvSpPr>
          <p:cNvPr id="2765" name="Google Shape;2765;g3ca6554b689_0_672"/>
          <p:cNvSpPr txBox="1"/>
          <p:nvPr/>
        </p:nvSpPr>
        <p:spPr>
          <a:xfrm>
            <a:off x="6958045" y="576296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1.046</a:t>
            </a:r>
            <a:endParaRPr sz="1400" b="1" i="0" u="none" strike="noStrike" cap="none">
              <a:solidFill>
                <a:srgbClr val="000000"/>
              </a:solidFill>
              <a:latin typeface="Candara"/>
              <a:ea typeface="Candara"/>
              <a:cs typeface="Candara"/>
              <a:sym typeface="Candara"/>
            </a:endParaRPr>
          </a:p>
        </p:txBody>
      </p:sp>
      <p:sp>
        <p:nvSpPr>
          <p:cNvPr id="2766" name="Google Shape;2766;g3ca6554b689_0_672"/>
          <p:cNvSpPr txBox="1"/>
          <p:nvPr/>
        </p:nvSpPr>
        <p:spPr>
          <a:xfrm>
            <a:off x="11254645" y="576296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1.851</a:t>
            </a:r>
            <a:endParaRPr sz="1400" b="1" i="0" u="none" strike="noStrike" cap="none">
              <a:solidFill>
                <a:srgbClr val="000000"/>
              </a:solidFill>
              <a:latin typeface="Candara"/>
              <a:ea typeface="Candara"/>
              <a:cs typeface="Candara"/>
              <a:sym typeface="Candara"/>
            </a:endParaRPr>
          </a:p>
        </p:txBody>
      </p:sp>
      <p:sp>
        <p:nvSpPr>
          <p:cNvPr id="2767" name="Google Shape;2767;g3ca6554b689_0_672"/>
          <p:cNvSpPr txBox="1"/>
          <p:nvPr/>
        </p:nvSpPr>
        <p:spPr>
          <a:xfrm>
            <a:off x="4003123" y="1092400"/>
            <a:ext cx="81126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b="1">
                <a:solidFill>
                  <a:srgbClr val="3B4E1F"/>
                </a:solidFill>
                <a:latin typeface="Candara"/>
                <a:ea typeface="Candara"/>
                <a:cs typeface="Candara"/>
                <a:sym typeface="Candara"/>
              </a:rPr>
              <a:t>Mantener en un 65% la tasa promedio de animales silvestres liberados o reubicados</a:t>
            </a:r>
            <a:endParaRPr>
              <a:solidFill>
                <a:schemeClr val="dk1"/>
              </a:solidFill>
            </a:endParaRPr>
          </a:p>
        </p:txBody>
      </p:sp>
      <p:sp>
        <p:nvSpPr>
          <p:cNvPr id="2768" name="Google Shape;2768;g3ca6554b689_0_672"/>
          <p:cNvSpPr txBox="1"/>
          <p:nvPr/>
        </p:nvSpPr>
        <p:spPr>
          <a:xfrm>
            <a:off x="-33025" y="1092400"/>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2769" name="Google Shape;2769;g3ca6554b689_0_672"/>
          <p:cNvSpPr txBox="1"/>
          <p:nvPr/>
        </p:nvSpPr>
        <p:spPr>
          <a:xfrm>
            <a:off x="-33034" y="1657501"/>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770" name="Google Shape;2770;g3ca6554b689_0_672"/>
          <p:cNvSpPr txBox="1"/>
          <p:nvPr/>
        </p:nvSpPr>
        <p:spPr>
          <a:xfrm>
            <a:off x="4058711"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771" name="Google Shape;2771;g3ca6554b689_0_672"/>
          <p:cNvSpPr txBox="1"/>
          <p:nvPr/>
        </p:nvSpPr>
        <p:spPr>
          <a:xfrm>
            <a:off x="5950861"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772" name="Google Shape;2772;g3ca6554b689_0_672"/>
          <p:cNvSpPr txBox="1"/>
          <p:nvPr/>
        </p:nvSpPr>
        <p:spPr>
          <a:xfrm>
            <a:off x="7866793"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773" name="Google Shape;2773;g3ca6554b689_0_672"/>
          <p:cNvSpPr txBox="1"/>
          <p:nvPr/>
        </p:nvSpPr>
        <p:spPr>
          <a:xfrm>
            <a:off x="8844543"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774" name="Google Shape;2774;g3ca6554b689_0_672"/>
          <p:cNvSpPr txBox="1"/>
          <p:nvPr/>
        </p:nvSpPr>
        <p:spPr>
          <a:xfrm>
            <a:off x="9822293" y="1773011"/>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775" name="Google Shape;2775;g3ca6554b689_0_672"/>
          <p:cNvSpPr txBox="1"/>
          <p:nvPr/>
        </p:nvSpPr>
        <p:spPr>
          <a:xfrm>
            <a:off x="5014836" y="1773011"/>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776" name="Google Shape;2776;g3ca6554b689_0_672"/>
          <p:cNvSpPr txBox="1"/>
          <p:nvPr/>
        </p:nvSpPr>
        <p:spPr>
          <a:xfrm>
            <a:off x="6919836" y="1773011"/>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777" name="Google Shape;2777;g3ca6554b689_0_672"/>
          <p:cNvSpPr txBox="1"/>
          <p:nvPr/>
        </p:nvSpPr>
        <p:spPr>
          <a:xfrm>
            <a:off x="11216436" y="1773009"/>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778" name="Google Shape;2778;g3ca6554b689_0_672"/>
          <p:cNvSpPr txBox="1"/>
          <p:nvPr/>
        </p:nvSpPr>
        <p:spPr>
          <a:xfrm>
            <a:off x="4152488" y="5088000"/>
            <a:ext cx="77484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b="1">
                <a:solidFill>
                  <a:schemeClr val="dk1"/>
                </a:solidFill>
                <a:latin typeface="Candara"/>
                <a:ea typeface="Candara"/>
                <a:cs typeface="Candara"/>
                <a:sym typeface="Candara"/>
              </a:rPr>
              <a:t>Evitar el tráfico ilegal de 5.400 individuos y productos de animales silvestres</a:t>
            </a:r>
            <a:endParaRPr>
              <a:solidFill>
                <a:schemeClr val="dk1"/>
              </a:solidFill>
            </a:endParaRPr>
          </a:p>
        </p:txBody>
      </p:sp>
      <p:sp>
        <p:nvSpPr>
          <p:cNvPr id="2779" name="Google Shape;2779;g3ca6554b689_0_672"/>
          <p:cNvSpPr txBox="1"/>
          <p:nvPr/>
        </p:nvSpPr>
        <p:spPr>
          <a:xfrm>
            <a:off x="60763" y="5046506"/>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grpSp>
        <p:nvGrpSpPr>
          <p:cNvPr id="2780" name="Google Shape;2780;g3ca6554b689_0_672"/>
          <p:cNvGrpSpPr/>
          <p:nvPr/>
        </p:nvGrpSpPr>
        <p:grpSpPr>
          <a:xfrm>
            <a:off x="5718805" y="353357"/>
            <a:ext cx="1053079" cy="908100"/>
            <a:chOff x="7132200" y="339092"/>
            <a:chExt cx="4810776" cy="908100"/>
          </a:xfrm>
        </p:grpSpPr>
        <p:sp>
          <p:nvSpPr>
            <p:cNvPr id="2781" name="Google Shape;2781;g3ca6554b689_0_672"/>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782" name="Google Shape;2782;g3ca6554b689_0_672"/>
            <p:cNvSpPr txBox="1"/>
            <p:nvPr/>
          </p:nvSpPr>
          <p:spPr>
            <a:xfrm>
              <a:off x="7235076" y="339092"/>
              <a:ext cx="4707900" cy="908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SFFS</a:t>
              </a:r>
              <a:endParaRPr sz="2000">
                <a:solidFill>
                  <a:schemeClr val="dk1"/>
                </a:solidFill>
                <a:latin typeface="Raleway Medium"/>
                <a:ea typeface="Raleway Medium"/>
                <a:cs typeface="Raleway Medium"/>
                <a:sym typeface="Raleway Medium"/>
              </a:endParaRPr>
            </a:p>
            <a:p>
              <a:pPr marL="0" marR="0" lvl="0" indent="0" algn="l" rtl="0">
                <a:lnSpc>
                  <a:spcPct val="115000"/>
                </a:lnSpc>
                <a:spcBef>
                  <a:spcPts val="0"/>
                </a:spcBef>
                <a:spcAft>
                  <a:spcPts val="0"/>
                </a:spcAft>
                <a:buClr>
                  <a:srgbClr val="000000"/>
                </a:buClr>
                <a:buSzPts val="2000"/>
                <a:buFont typeface="Arial"/>
                <a:buNone/>
              </a:pPr>
              <a:endParaRPr sz="2000" b="1">
                <a:solidFill>
                  <a:schemeClr val="dk1"/>
                </a:solidFill>
                <a:latin typeface="Raleway"/>
                <a:ea typeface="Raleway"/>
                <a:cs typeface="Raleway"/>
                <a:sym typeface="Raleway"/>
              </a:endParaRPr>
            </a:p>
          </p:txBody>
        </p:sp>
      </p:grpSp>
      <p:sp>
        <p:nvSpPr>
          <p:cNvPr id="2783" name="Google Shape;2783;g3ca6554b689_0_672"/>
          <p:cNvSpPr txBox="1"/>
          <p:nvPr/>
        </p:nvSpPr>
        <p:spPr>
          <a:xfrm>
            <a:off x="123863" y="2878572"/>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y reubicados en Bogotá </a:t>
            </a:r>
            <a:endParaRPr sz="1200" b="0" i="0" u="none" strike="noStrike" cap="none">
              <a:solidFill>
                <a:srgbClr val="000000"/>
              </a:solidFill>
              <a:latin typeface="Arial"/>
              <a:ea typeface="Arial"/>
              <a:cs typeface="Arial"/>
              <a:sym typeface="Arial"/>
            </a:endParaRPr>
          </a:p>
        </p:txBody>
      </p:sp>
      <p:sp>
        <p:nvSpPr>
          <p:cNvPr id="2784" name="Google Shape;2784;g3ca6554b689_0_672"/>
          <p:cNvSpPr txBox="1"/>
          <p:nvPr/>
        </p:nvSpPr>
        <p:spPr>
          <a:xfrm>
            <a:off x="105546" y="4037310"/>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y reubicados fuera de Bogotá</a:t>
            </a:r>
            <a:endParaRPr sz="1200" b="0" i="0" u="none" strike="noStrike" cap="none">
              <a:solidFill>
                <a:srgbClr val="000000"/>
              </a:solidFill>
              <a:latin typeface="Arial"/>
              <a:ea typeface="Arial"/>
              <a:cs typeface="Arial"/>
              <a:sym typeface="Arial"/>
            </a:endParaRPr>
          </a:p>
        </p:txBody>
      </p:sp>
      <p:sp>
        <p:nvSpPr>
          <p:cNvPr id="2785" name="Google Shape;2785;g3ca6554b689_0_672"/>
          <p:cNvSpPr txBox="1"/>
          <p:nvPr/>
        </p:nvSpPr>
        <p:spPr>
          <a:xfrm>
            <a:off x="128575" y="349915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y reubicados en la EEP</a:t>
            </a:r>
            <a:endParaRPr sz="1200" b="0" i="0" u="none" strike="noStrike" cap="none">
              <a:solidFill>
                <a:srgbClr val="000000"/>
              </a:solidFill>
              <a:latin typeface="Arial"/>
              <a:ea typeface="Arial"/>
              <a:cs typeface="Arial"/>
              <a:sym typeface="Arial"/>
            </a:endParaRPr>
          </a:p>
        </p:txBody>
      </p:sp>
      <p:sp>
        <p:nvSpPr>
          <p:cNvPr id="2786" name="Google Shape;2786;g3ca6554b689_0_672"/>
          <p:cNvSpPr txBox="1"/>
          <p:nvPr/>
        </p:nvSpPr>
        <p:spPr>
          <a:xfrm>
            <a:off x="3687475" y="21170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790"/>
        <p:cNvGrpSpPr/>
        <p:nvPr/>
      </p:nvGrpSpPr>
      <p:grpSpPr>
        <a:xfrm>
          <a:off x="0" y="0"/>
          <a:ext cx="0" cy="0"/>
          <a:chOff x="0" y="0"/>
          <a:chExt cx="0" cy="0"/>
        </a:xfrm>
      </p:grpSpPr>
      <p:sp>
        <p:nvSpPr>
          <p:cNvPr id="2791" name="Google Shape;2791;g395736b3648_2_289"/>
          <p:cNvSpPr/>
          <p:nvPr/>
        </p:nvSpPr>
        <p:spPr>
          <a:xfrm>
            <a:off x="103125" y="2295038"/>
            <a:ext cx="11901600" cy="492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2" name="Google Shape;2792;g395736b3648_2_289"/>
          <p:cNvSpPr/>
          <p:nvPr/>
        </p:nvSpPr>
        <p:spPr>
          <a:xfrm>
            <a:off x="160275" y="5732213"/>
            <a:ext cx="11901600" cy="492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3" name="Google Shape;2793;g395736b3648_2_289"/>
          <p:cNvSpPr txBox="1"/>
          <p:nvPr/>
        </p:nvSpPr>
        <p:spPr>
          <a:xfrm>
            <a:off x="105350" y="2250372"/>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Porcentaje de la tasa promedio de animales silvestres liberados o reubicados</a:t>
            </a:r>
            <a:endParaRPr sz="1200" b="0" i="0" u="none" strike="noStrike" cap="none">
              <a:solidFill>
                <a:schemeClr val="dk1"/>
              </a:solidFill>
              <a:latin typeface="Arial"/>
              <a:ea typeface="Arial"/>
              <a:cs typeface="Arial"/>
              <a:sym typeface="Arial"/>
            </a:endParaRPr>
          </a:p>
        </p:txBody>
      </p:sp>
      <p:sp>
        <p:nvSpPr>
          <p:cNvPr id="2794" name="Google Shape;2794;g395736b3648_2_289"/>
          <p:cNvSpPr txBox="1"/>
          <p:nvPr/>
        </p:nvSpPr>
        <p:spPr>
          <a:xfrm>
            <a:off x="475838" y="5686019"/>
            <a:ext cx="3496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Número de animales silvestres y productos de tráfico ilegal incautados</a:t>
            </a:r>
            <a:endParaRPr sz="1200" b="0" i="0" u="none" strike="noStrike" cap="none">
              <a:solidFill>
                <a:schemeClr val="dk1"/>
              </a:solidFill>
              <a:latin typeface="Arial"/>
              <a:ea typeface="Arial"/>
              <a:cs typeface="Arial"/>
              <a:sym typeface="Arial"/>
            </a:endParaRPr>
          </a:p>
        </p:txBody>
      </p:sp>
      <p:sp>
        <p:nvSpPr>
          <p:cNvPr id="2795" name="Google Shape;2795;g395736b3648_2_289"/>
          <p:cNvSpPr txBox="1"/>
          <p:nvPr/>
        </p:nvSpPr>
        <p:spPr>
          <a:xfrm>
            <a:off x="3988762"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6</a:t>
            </a:r>
            <a:r>
              <a:rPr lang="en-US" sz="1600">
                <a:solidFill>
                  <a:srgbClr val="3B4E1F"/>
                </a:solidFill>
                <a:latin typeface="Candara"/>
                <a:ea typeface="Candara"/>
                <a:cs typeface="Candara"/>
                <a:sym typeface="Candara"/>
              </a:rPr>
              <a:t>5</a:t>
            </a: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796" name="Google Shape;2796;g395736b3648_2_289"/>
          <p:cNvSpPr txBox="1"/>
          <p:nvPr/>
        </p:nvSpPr>
        <p:spPr>
          <a:xfrm>
            <a:off x="5880912"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lang="en-US" sz="1600" b="0" i="0" u="none" strike="noStrike" cap="none">
                <a:solidFill>
                  <a:srgbClr val="3B4E1F"/>
                </a:solidFill>
                <a:latin typeface="Candara"/>
                <a:ea typeface="Candara"/>
                <a:cs typeface="Candara"/>
                <a:sym typeface="Candara"/>
              </a:rPr>
              <a:t>%</a:t>
            </a:r>
            <a:endParaRPr sz="1600" b="0" i="0" u="none" strike="noStrike" cap="none">
              <a:solidFill>
                <a:srgbClr val="3B4E1F"/>
              </a:solidFill>
              <a:latin typeface="Candara"/>
              <a:ea typeface="Candara"/>
              <a:cs typeface="Candara"/>
              <a:sym typeface="Candara"/>
            </a:endParaRPr>
          </a:p>
        </p:txBody>
      </p:sp>
      <p:sp>
        <p:nvSpPr>
          <p:cNvPr id="2797" name="Google Shape;2797;g395736b3648_2_289"/>
          <p:cNvSpPr txBox="1"/>
          <p:nvPr/>
        </p:nvSpPr>
        <p:spPr>
          <a:xfrm>
            <a:off x="7796844"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600">
              <a:solidFill>
                <a:srgbClr val="3B4E1F"/>
              </a:solidFill>
              <a:latin typeface="Candara"/>
              <a:ea typeface="Candara"/>
              <a:cs typeface="Candara"/>
              <a:sym typeface="Candara"/>
            </a:endParaRPr>
          </a:p>
        </p:txBody>
      </p:sp>
      <p:sp>
        <p:nvSpPr>
          <p:cNvPr id="2798" name="Google Shape;2798;g395736b3648_2_289"/>
          <p:cNvSpPr txBox="1"/>
          <p:nvPr/>
        </p:nvSpPr>
        <p:spPr>
          <a:xfrm>
            <a:off x="8774594" y="2327322"/>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799" name="Google Shape;2799;g395736b3648_2_289"/>
          <p:cNvSpPr txBox="1"/>
          <p:nvPr/>
        </p:nvSpPr>
        <p:spPr>
          <a:xfrm>
            <a:off x="9752344" y="2335122"/>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65</a:t>
            </a:r>
            <a:r>
              <a:rPr lang="en-US" sz="1500" b="0" i="0" u="none" strike="noStrike" cap="none">
                <a:solidFill>
                  <a:srgbClr val="3B4E1F"/>
                </a:solidFill>
                <a:latin typeface="Candara"/>
                <a:ea typeface="Candara"/>
                <a:cs typeface="Candara"/>
                <a:sym typeface="Candara"/>
              </a:rPr>
              <a:t>%</a:t>
            </a:r>
            <a:endParaRPr sz="1500" b="0" i="0" u="none" strike="noStrike" cap="none">
              <a:solidFill>
                <a:srgbClr val="3B4E1F"/>
              </a:solidFill>
              <a:latin typeface="Candara"/>
              <a:ea typeface="Candara"/>
              <a:cs typeface="Candara"/>
              <a:sym typeface="Candara"/>
            </a:endParaRPr>
          </a:p>
        </p:txBody>
      </p:sp>
      <p:sp>
        <p:nvSpPr>
          <p:cNvPr id="2800" name="Google Shape;2800;g395736b3648_2_289"/>
          <p:cNvSpPr txBox="1"/>
          <p:nvPr/>
        </p:nvSpPr>
        <p:spPr>
          <a:xfrm>
            <a:off x="4944887" y="23273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69</a:t>
            </a: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01" name="Google Shape;2801;g395736b3648_2_289"/>
          <p:cNvSpPr txBox="1"/>
          <p:nvPr/>
        </p:nvSpPr>
        <p:spPr>
          <a:xfrm>
            <a:off x="6849887" y="23273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58</a:t>
            </a: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02" name="Google Shape;2802;g395736b3648_2_289"/>
          <p:cNvSpPr txBox="1"/>
          <p:nvPr/>
        </p:nvSpPr>
        <p:spPr>
          <a:xfrm>
            <a:off x="11146487" y="232732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63%</a:t>
            </a:r>
            <a:endParaRPr sz="1400" b="1" i="0" u="none" strike="noStrike" cap="none">
              <a:solidFill>
                <a:srgbClr val="000000"/>
              </a:solidFill>
              <a:latin typeface="Candara"/>
              <a:ea typeface="Candara"/>
              <a:cs typeface="Candara"/>
              <a:sym typeface="Candara"/>
            </a:endParaRPr>
          </a:p>
        </p:txBody>
      </p:sp>
      <p:sp>
        <p:nvSpPr>
          <p:cNvPr id="2803" name="Google Shape;2803;g395736b3648_2_289"/>
          <p:cNvSpPr txBox="1"/>
          <p:nvPr/>
        </p:nvSpPr>
        <p:spPr>
          <a:xfrm>
            <a:off x="4096920"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805</a:t>
            </a:r>
            <a:endParaRPr sz="1400" b="0" i="0" u="none" strike="noStrike" cap="none">
              <a:solidFill>
                <a:srgbClr val="000000"/>
              </a:solidFill>
              <a:latin typeface="Candara"/>
              <a:ea typeface="Candara"/>
              <a:cs typeface="Candara"/>
              <a:sym typeface="Candara"/>
            </a:endParaRPr>
          </a:p>
        </p:txBody>
      </p:sp>
      <p:sp>
        <p:nvSpPr>
          <p:cNvPr id="2804" name="Google Shape;2804;g395736b3648_2_289"/>
          <p:cNvSpPr txBox="1"/>
          <p:nvPr/>
        </p:nvSpPr>
        <p:spPr>
          <a:xfrm>
            <a:off x="5989069"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1.035</a:t>
            </a:r>
            <a:endParaRPr sz="1600" b="0" i="0" u="none" strike="noStrike" cap="none">
              <a:solidFill>
                <a:srgbClr val="3B4E1F"/>
              </a:solidFill>
              <a:latin typeface="Candara"/>
              <a:ea typeface="Candara"/>
              <a:cs typeface="Candara"/>
              <a:sym typeface="Candara"/>
            </a:endParaRPr>
          </a:p>
        </p:txBody>
      </p:sp>
      <p:sp>
        <p:nvSpPr>
          <p:cNvPr id="2805" name="Google Shape;2805;g395736b3648_2_289"/>
          <p:cNvSpPr txBox="1"/>
          <p:nvPr/>
        </p:nvSpPr>
        <p:spPr>
          <a:xfrm>
            <a:off x="7905002"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sz="1600">
              <a:solidFill>
                <a:srgbClr val="3B4E1F"/>
              </a:solidFill>
              <a:latin typeface="Candara"/>
              <a:ea typeface="Candara"/>
              <a:cs typeface="Candara"/>
              <a:sym typeface="Candara"/>
            </a:endParaRPr>
          </a:p>
        </p:txBody>
      </p:sp>
      <p:sp>
        <p:nvSpPr>
          <p:cNvPr id="2806" name="Google Shape;2806;g395736b3648_2_289"/>
          <p:cNvSpPr txBox="1"/>
          <p:nvPr/>
        </p:nvSpPr>
        <p:spPr>
          <a:xfrm>
            <a:off x="8882752" y="5762969"/>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sz="1400" b="0" i="0" u="none" strike="noStrike" cap="none">
              <a:solidFill>
                <a:srgbClr val="000000"/>
              </a:solidFill>
              <a:latin typeface="Candara"/>
              <a:ea typeface="Candara"/>
              <a:cs typeface="Candara"/>
              <a:sym typeface="Candara"/>
            </a:endParaRPr>
          </a:p>
        </p:txBody>
      </p:sp>
      <p:sp>
        <p:nvSpPr>
          <p:cNvPr id="2807" name="Google Shape;2807;g395736b3648_2_289"/>
          <p:cNvSpPr txBox="1"/>
          <p:nvPr/>
        </p:nvSpPr>
        <p:spPr>
          <a:xfrm>
            <a:off x="9860502" y="5770769"/>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3.394</a:t>
            </a:r>
            <a:endParaRPr sz="1500" b="0" i="0" u="none" strike="noStrike" cap="none">
              <a:solidFill>
                <a:srgbClr val="3B4E1F"/>
              </a:solidFill>
              <a:latin typeface="Candara"/>
              <a:ea typeface="Candara"/>
              <a:cs typeface="Candara"/>
              <a:sym typeface="Candara"/>
            </a:endParaRPr>
          </a:p>
        </p:txBody>
      </p:sp>
      <p:sp>
        <p:nvSpPr>
          <p:cNvPr id="2808" name="Google Shape;2808;g395736b3648_2_289"/>
          <p:cNvSpPr txBox="1"/>
          <p:nvPr/>
        </p:nvSpPr>
        <p:spPr>
          <a:xfrm>
            <a:off x="5053045" y="576296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805</a:t>
            </a:r>
            <a:endParaRPr sz="1400" b="1" i="0" u="none" strike="noStrike" cap="none">
              <a:solidFill>
                <a:srgbClr val="000000"/>
              </a:solidFill>
              <a:latin typeface="Candara"/>
              <a:ea typeface="Candara"/>
              <a:cs typeface="Candara"/>
              <a:sym typeface="Candara"/>
            </a:endParaRPr>
          </a:p>
        </p:txBody>
      </p:sp>
      <p:sp>
        <p:nvSpPr>
          <p:cNvPr id="2809" name="Google Shape;2809;g395736b3648_2_289"/>
          <p:cNvSpPr txBox="1"/>
          <p:nvPr/>
        </p:nvSpPr>
        <p:spPr>
          <a:xfrm>
            <a:off x="6958045" y="576296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1.046</a:t>
            </a:r>
            <a:endParaRPr sz="1400" b="1" i="0" u="none" strike="noStrike" cap="none">
              <a:solidFill>
                <a:srgbClr val="000000"/>
              </a:solidFill>
              <a:latin typeface="Candara"/>
              <a:ea typeface="Candara"/>
              <a:cs typeface="Candara"/>
              <a:sym typeface="Candara"/>
            </a:endParaRPr>
          </a:p>
        </p:txBody>
      </p:sp>
      <p:sp>
        <p:nvSpPr>
          <p:cNvPr id="2810" name="Google Shape;2810;g395736b3648_2_289"/>
          <p:cNvSpPr txBox="1"/>
          <p:nvPr/>
        </p:nvSpPr>
        <p:spPr>
          <a:xfrm>
            <a:off x="11111770" y="5762969"/>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1.851</a:t>
            </a:r>
            <a:endParaRPr sz="1600">
              <a:solidFill>
                <a:srgbClr val="3B4E1F"/>
              </a:solidFill>
              <a:latin typeface="Candara"/>
              <a:ea typeface="Candara"/>
              <a:cs typeface="Candara"/>
              <a:sym typeface="Candara"/>
            </a:endParaRPr>
          </a:p>
        </p:txBody>
      </p:sp>
      <p:sp>
        <p:nvSpPr>
          <p:cNvPr id="2811" name="Google Shape;2811;g395736b3648_2_289"/>
          <p:cNvSpPr txBox="1"/>
          <p:nvPr/>
        </p:nvSpPr>
        <p:spPr>
          <a:xfrm>
            <a:off x="573650" y="947825"/>
            <a:ext cx="9853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sz="1800" b="1">
                <a:solidFill>
                  <a:srgbClr val="009200"/>
                </a:solidFill>
                <a:latin typeface="Raleway"/>
                <a:ea typeface="Raleway"/>
                <a:cs typeface="Raleway"/>
                <a:sym typeface="Raleway"/>
              </a:rPr>
              <a:t>Mantener en un 65% la tasa promedio de animales silvestres liberados o reubicados</a:t>
            </a:r>
            <a:endParaRPr sz="1800">
              <a:solidFill>
                <a:srgbClr val="009200"/>
              </a:solidFill>
              <a:latin typeface="Raleway"/>
              <a:ea typeface="Raleway"/>
              <a:cs typeface="Raleway"/>
              <a:sym typeface="Raleway"/>
            </a:endParaRPr>
          </a:p>
        </p:txBody>
      </p:sp>
      <p:sp>
        <p:nvSpPr>
          <p:cNvPr id="2812" name="Google Shape;2812;g395736b3648_2_289"/>
          <p:cNvSpPr txBox="1"/>
          <p:nvPr/>
        </p:nvSpPr>
        <p:spPr>
          <a:xfrm>
            <a:off x="-90184" y="1657501"/>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813" name="Google Shape;2813;g395736b3648_2_289"/>
          <p:cNvSpPr txBox="1"/>
          <p:nvPr/>
        </p:nvSpPr>
        <p:spPr>
          <a:xfrm>
            <a:off x="4001561"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814" name="Google Shape;2814;g395736b3648_2_289"/>
          <p:cNvSpPr txBox="1"/>
          <p:nvPr/>
        </p:nvSpPr>
        <p:spPr>
          <a:xfrm>
            <a:off x="5893711"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815" name="Google Shape;2815;g395736b3648_2_289"/>
          <p:cNvSpPr txBox="1"/>
          <p:nvPr/>
        </p:nvSpPr>
        <p:spPr>
          <a:xfrm>
            <a:off x="7809643"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816" name="Google Shape;2816;g395736b3648_2_289"/>
          <p:cNvSpPr txBox="1"/>
          <p:nvPr/>
        </p:nvSpPr>
        <p:spPr>
          <a:xfrm>
            <a:off x="8787393" y="1773011"/>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817" name="Google Shape;2817;g395736b3648_2_289"/>
          <p:cNvSpPr txBox="1"/>
          <p:nvPr/>
        </p:nvSpPr>
        <p:spPr>
          <a:xfrm>
            <a:off x="9765143" y="1773011"/>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818" name="Google Shape;2818;g395736b3648_2_289"/>
          <p:cNvSpPr txBox="1"/>
          <p:nvPr/>
        </p:nvSpPr>
        <p:spPr>
          <a:xfrm>
            <a:off x="4957686" y="1773011"/>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819" name="Google Shape;2819;g395736b3648_2_289"/>
          <p:cNvSpPr txBox="1"/>
          <p:nvPr/>
        </p:nvSpPr>
        <p:spPr>
          <a:xfrm>
            <a:off x="6862686" y="1773011"/>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820" name="Google Shape;2820;g395736b3648_2_289"/>
          <p:cNvSpPr txBox="1"/>
          <p:nvPr/>
        </p:nvSpPr>
        <p:spPr>
          <a:xfrm>
            <a:off x="11159286" y="1773009"/>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821" name="Google Shape;2821;g395736b3648_2_289"/>
          <p:cNvSpPr txBox="1"/>
          <p:nvPr/>
        </p:nvSpPr>
        <p:spPr>
          <a:xfrm>
            <a:off x="557231" y="5088000"/>
            <a:ext cx="113436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400"/>
              </a:spcAft>
              <a:buClr>
                <a:schemeClr val="dk1"/>
              </a:buClr>
              <a:buSzPts val="935"/>
              <a:buFont typeface="Arial"/>
              <a:buNone/>
            </a:pPr>
            <a:r>
              <a:rPr lang="en-US" sz="1800" b="1">
                <a:solidFill>
                  <a:srgbClr val="009200"/>
                </a:solidFill>
                <a:latin typeface="Raleway"/>
                <a:ea typeface="Raleway"/>
                <a:cs typeface="Raleway"/>
                <a:sym typeface="Raleway"/>
              </a:rPr>
              <a:t>Evitar el tráfico ilegal de 3.394 individuos y productos de animales silvestres</a:t>
            </a:r>
            <a:endParaRPr sz="1800" b="1">
              <a:solidFill>
                <a:srgbClr val="009200"/>
              </a:solidFill>
              <a:latin typeface="Raleway"/>
              <a:ea typeface="Raleway"/>
              <a:cs typeface="Raleway"/>
              <a:sym typeface="Raleway"/>
            </a:endParaRPr>
          </a:p>
        </p:txBody>
      </p:sp>
      <p:sp>
        <p:nvSpPr>
          <p:cNvPr id="2822" name="Google Shape;2822;g395736b3648_2_289"/>
          <p:cNvSpPr txBox="1"/>
          <p:nvPr/>
        </p:nvSpPr>
        <p:spPr>
          <a:xfrm>
            <a:off x="123863" y="2878572"/>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y reubicados en Bogotá </a:t>
            </a:r>
            <a:endParaRPr sz="1200" b="0" i="0" u="none" strike="noStrike" cap="none">
              <a:solidFill>
                <a:srgbClr val="000000"/>
              </a:solidFill>
              <a:latin typeface="Arial"/>
              <a:ea typeface="Arial"/>
              <a:cs typeface="Arial"/>
              <a:sym typeface="Arial"/>
            </a:endParaRPr>
          </a:p>
        </p:txBody>
      </p:sp>
      <p:sp>
        <p:nvSpPr>
          <p:cNvPr id="2823" name="Google Shape;2823;g395736b3648_2_289"/>
          <p:cNvSpPr txBox="1"/>
          <p:nvPr/>
        </p:nvSpPr>
        <p:spPr>
          <a:xfrm>
            <a:off x="86496" y="4037310"/>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y reubicados fuera de Bogotá</a:t>
            </a:r>
            <a:endParaRPr sz="1200" b="0" i="0" u="none" strike="noStrike" cap="none">
              <a:solidFill>
                <a:srgbClr val="000000"/>
              </a:solidFill>
              <a:latin typeface="Arial"/>
              <a:ea typeface="Arial"/>
              <a:cs typeface="Arial"/>
              <a:sym typeface="Arial"/>
            </a:endParaRPr>
          </a:p>
        </p:txBody>
      </p:sp>
      <p:sp>
        <p:nvSpPr>
          <p:cNvPr id="2824" name="Google Shape;2824;g395736b3648_2_289"/>
          <p:cNvSpPr txBox="1"/>
          <p:nvPr/>
        </p:nvSpPr>
        <p:spPr>
          <a:xfrm>
            <a:off x="109525" y="349915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animales silvestres vivos liberados en áreas protegidas</a:t>
            </a:r>
            <a:endParaRPr sz="1200" b="0" i="0" u="none" strike="noStrike" cap="none">
              <a:solidFill>
                <a:srgbClr val="000000"/>
              </a:solidFill>
              <a:latin typeface="Arial"/>
              <a:ea typeface="Arial"/>
              <a:cs typeface="Arial"/>
              <a:sym typeface="Arial"/>
            </a:endParaRPr>
          </a:p>
        </p:txBody>
      </p:sp>
      <p:sp>
        <p:nvSpPr>
          <p:cNvPr id="2825" name="Google Shape;2825;g395736b3648_2_289"/>
          <p:cNvSpPr txBox="1"/>
          <p:nvPr/>
        </p:nvSpPr>
        <p:spPr>
          <a:xfrm>
            <a:off x="4045912" y="288164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26" name="Google Shape;2826;g395736b3648_2_289"/>
          <p:cNvSpPr txBox="1"/>
          <p:nvPr/>
        </p:nvSpPr>
        <p:spPr>
          <a:xfrm>
            <a:off x="4045912" y="351494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27" name="Google Shape;2827;g395736b3648_2_289"/>
          <p:cNvSpPr txBox="1"/>
          <p:nvPr/>
        </p:nvSpPr>
        <p:spPr>
          <a:xfrm>
            <a:off x="4054826" y="411229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28" name="Google Shape;2828;g395736b3648_2_289"/>
          <p:cNvSpPr txBox="1"/>
          <p:nvPr/>
        </p:nvSpPr>
        <p:spPr>
          <a:xfrm>
            <a:off x="5002037" y="289724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2829" name="Google Shape;2829;g395736b3648_2_289"/>
          <p:cNvSpPr txBox="1"/>
          <p:nvPr/>
        </p:nvSpPr>
        <p:spPr>
          <a:xfrm>
            <a:off x="5014837" y="3514947"/>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2830" name="Google Shape;2830;g395736b3648_2_289"/>
          <p:cNvSpPr txBox="1"/>
          <p:nvPr/>
        </p:nvSpPr>
        <p:spPr>
          <a:xfrm>
            <a:off x="4995787" y="4113597"/>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928</a:t>
            </a:r>
            <a:endParaRPr sz="1600" b="1">
              <a:solidFill>
                <a:srgbClr val="3B4E1F"/>
              </a:solidFill>
              <a:latin typeface="Candara"/>
              <a:ea typeface="Candara"/>
              <a:cs typeface="Candara"/>
              <a:sym typeface="Candara"/>
            </a:endParaRPr>
          </a:p>
        </p:txBody>
      </p:sp>
      <p:sp>
        <p:nvSpPr>
          <p:cNvPr id="2831" name="Google Shape;2831;g395736b3648_2_289"/>
          <p:cNvSpPr txBox="1"/>
          <p:nvPr/>
        </p:nvSpPr>
        <p:spPr>
          <a:xfrm>
            <a:off x="5936737" y="290371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32" name="Google Shape;2832;g395736b3648_2_289"/>
          <p:cNvSpPr txBox="1"/>
          <p:nvPr/>
        </p:nvSpPr>
        <p:spPr>
          <a:xfrm>
            <a:off x="5936737" y="353700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33" name="Google Shape;2833;g395736b3648_2_289"/>
          <p:cNvSpPr txBox="1"/>
          <p:nvPr/>
        </p:nvSpPr>
        <p:spPr>
          <a:xfrm>
            <a:off x="5945651" y="411531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34" name="Google Shape;2834;g395736b3648_2_289"/>
          <p:cNvSpPr txBox="1"/>
          <p:nvPr/>
        </p:nvSpPr>
        <p:spPr>
          <a:xfrm>
            <a:off x="6873812" y="29193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2.733</a:t>
            </a:r>
            <a:endParaRPr sz="1600" b="1">
              <a:solidFill>
                <a:srgbClr val="3B4E1F"/>
              </a:solidFill>
              <a:latin typeface="Candara"/>
              <a:ea typeface="Candara"/>
              <a:cs typeface="Candara"/>
              <a:sym typeface="Candara"/>
            </a:endParaRPr>
          </a:p>
        </p:txBody>
      </p:sp>
      <p:sp>
        <p:nvSpPr>
          <p:cNvPr id="2835" name="Google Shape;2835;g395736b3648_2_289"/>
          <p:cNvSpPr txBox="1"/>
          <p:nvPr/>
        </p:nvSpPr>
        <p:spPr>
          <a:xfrm>
            <a:off x="6886612" y="35370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2.575</a:t>
            </a:r>
            <a:endParaRPr sz="1600" b="1">
              <a:solidFill>
                <a:srgbClr val="3B4E1F"/>
              </a:solidFill>
              <a:latin typeface="Candara"/>
              <a:ea typeface="Candara"/>
              <a:cs typeface="Candara"/>
              <a:sym typeface="Candara"/>
            </a:endParaRPr>
          </a:p>
        </p:txBody>
      </p:sp>
      <p:sp>
        <p:nvSpPr>
          <p:cNvPr id="2836" name="Google Shape;2836;g395736b3648_2_289"/>
          <p:cNvSpPr txBox="1"/>
          <p:nvPr/>
        </p:nvSpPr>
        <p:spPr>
          <a:xfrm>
            <a:off x="6867550" y="411660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575</a:t>
            </a:r>
            <a:endParaRPr sz="1600" b="1">
              <a:solidFill>
                <a:srgbClr val="3B4E1F"/>
              </a:solidFill>
              <a:latin typeface="Candara"/>
              <a:ea typeface="Candara"/>
              <a:cs typeface="Candara"/>
              <a:sym typeface="Candara"/>
            </a:endParaRPr>
          </a:p>
        </p:txBody>
      </p:sp>
      <p:sp>
        <p:nvSpPr>
          <p:cNvPr id="2837" name="Google Shape;2837;g395736b3648_2_289"/>
          <p:cNvSpPr txBox="1"/>
          <p:nvPr/>
        </p:nvSpPr>
        <p:spPr>
          <a:xfrm>
            <a:off x="7821241" y="292340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38" name="Google Shape;2838;g395736b3648_2_289"/>
          <p:cNvSpPr txBox="1"/>
          <p:nvPr/>
        </p:nvSpPr>
        <p:spPr>
          <a:xfrm>
            <a:off x="7821241" y="355669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39" name="Google Shape;2839;g395736b3648_2_289"/>
          <p:cNvSpPr txBox="1"/>
          <p:nvPr/>
        </p:nvSpPr>
        <p:spPr>
          <a:xfrm>
            <a:off x="7830156" y="411595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40" name="Google Shape;2840;g395736b3648_2_289"/>
          <p:cNvSpPr txBox="1"/>
          <p:nvPr/>
        </p:nvSpPr>
        <p:spPr>
          <a:xfrm>
            <a:off x="8837179" y="292339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41" name="Google Shape;2841;g395736b3648_2_289"/>
          <p:cNvSpPr txBox="1"/>
          <p:nvPr/>
        </p:nvSpPr>
        <p:spPr>
          <a:xfrm>
            <a:off x="8837179" y="355668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42" name="Google Shape;2842;g395736b3648_2_289"/>
          <p:cNvSpPr txBox="1"/>
          <p:nvPr/>
        </p:nvSpPr>
        <p:spPr>
          <a:xfrm>
            <a:off x="8846093" y="4115941"/>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43" name="Google Shape;2843;g395736b3648_2_289"/>
          <p:cNvSpPr txBox="1"/>
          <p:nvPr/>
        </p:nvSpPr>
        <p:spPr>
          <a:xfrm>
            <a:off x="4972274" y="351856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a:t>
            </a:r>
            <a:r>
              <a:rPr lang="en-US" sz="1600" b="1">
                <a:solidFill>
                  <a:srgbClr val="3B4E1F"/>
                </a:solidFill>
                <a:latin typeface="Candara"/>
                <a:ea typeface="Candara"/>
                <a:cs typeface="Candara"/>
                <a:sym typeface="Candara"/>
              </a:rPr>
              <a:t>396</a:t>
            </a:r>
            <a:endParaRPr sz="1400" b="0" i="0" u="none" strike="noStrike" cap="none">
              <a:solidFill>
                <a:srgbClr val="000000"/>
              </a:solidFill>
              <a:latin typeface="Candara"/>
              <a:ea typeface="Candara"/>
              <a:cs typeface="Candara"/>
              <a:sym typeface="Candara"/>
            </a:endParaRPr>
          </a:p>
        </p:txBody>
      </p:sp>
      <p:sp>
        <p:nvSpPr>
          <p:cNvPr id="2844" name="Google Shape;2844;g395736b3648_2_289"/>
          <p:cNvSpPr txBox="1"/>
          <p:nvPr/>
        </p:nvSpPr>
        <p:spPr>
          <a:xfrm>
            <a:off x="4972262" y="2894372"/>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2.788</a:t>
            </a:r>
            <a:endParaRPr sz="1600" b="1">
              <a:solidFill>
                <a:srgbClr val="3B4E1F"/>
              </a:solidFill>
              <a:latin typeface="Candara"/>
              <a:ea typeface="Candara"/>
              <a:cs typeface="Candara"/>
              <a:sym typeface="Candara"/>
            </a:endParaRPr>
          </a:p>
        </p:txBody>
      </p:sp>
      <p:sp>
        <p:nvSpPr>
          <p:cNvPr id="2845" name="Google Shape;2845;g395736b3648_2_289"/>
          <p:cNvSpPr txBox="1"/>
          <p:nvPr/>
        </p:nvSpPr>
        <p:spPr>
          <a:xfrm>
            <a:off x="11140537" y="29390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5.521</a:t>
            </a:r>
            <a:endParaRPr sz="1600" b="1">
              <a:solidFill>
                <a:srgbClr val="3B4E1F"/>
              </a:solidFill>
              <a:latin typeface="Candara"/>
              <a:ea typeface="Candara"/>
              <a:cs typeface="Candara"/>
              <a:sym typeface="Candara"/>
            </a:endParaRPr>
          </a:p>
        </p:txBody>
      </p:sp>
      <p:sp>
        <p:nvSpPr>
          <p:cNvPr id="2846" name="Google Shape;2846;g395736b3648_2_289"/>
          <p:cNvSpPr txBox="1"/>
          <p:nvPr/>
        </p:nvSpPr>
        <p:spPr>
          <a:xfrm>
            <a:off x="11134287" y="353766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r>
              <a:rPr lang="en-US" sz="1600" b="1">
                <a:solidFill>
                  <a:srgbClr val="3B4E1F"/>
                </a:solidFill>
                <a:latin typeface="Candara"/>
                <a:ea typeface="Candara"/>
                <a:cs typeface="Candara"/>
                <a:sym typeface="Candara"/>
              </a:rPr>
              <a:t>.971</a:t>
            </a:r>
            <a:endParaRPr sz="1400" b="0" i="0" u="none" strike="noStrike" cap="none">
              <a:solidFill>
                <a:srgbClr val="000000"/>
              </a:solidFill>
              <a:latin typeface="Candara"/>
              <a:ea typeface="Candara"/>
              <a:cs typeface="Candara"/>
              <a:sym typeface="Candara"/>
            </a:endParaRPr>
          </a:p>
        </p:txBody>
      </p:sp>
      <p:sp>
        <p:nvSpPr>
          <p:cNvPr id="2847" name="Google Shape;2847;g395736b3648_2_289"/>
          <p:cNvSpPr txBox="1"/>
          <p:nvPr/>
        </p:nvSpPr>
        <p:spPr>
          <a:xfrm>
            <a:off x="11134287" y="4098210"/>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1.503</a:t>
            </a:r>
            <a:endParaRPr sz="1400" b="1" i="0" u="none" strike="noStrike" cap="none">
              <a:solidFill>
                <a:srgbClr val="000000"/>
              </a:solidFill>
              <a:latin typeface="Candara"/>
              <a:ea typeface="Candara"/>
              <a:cs typeface="Candara"/>
              <a:sym typeface="Candara"/>
            </a:endParaRPr>
          </a:p>
        </p:txBody>
      </p:sp>
      <p:sp>
        <p:nvSpPr>
          <p:cNvPr id="2848" name="Google Shape;2848;g395736b3648_2_289"/>
          <p:cNvSpPr txBox="1"/>
          <p:nvPr/>
        </p:nvSpPr>
        <p:spPr>
          <a:xfrm>
            <a:off x="9987566" y="293285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49" name="Google Shape;2849;g395736b3648_2_289"/>
          <p:cNvSpPr txBox="1"/>
          <p:nvPr/>
        </p:nvSpPr>
        <p:spPr>
          <a:xfrm>
            <a:off x="9987566" y="3566149"/>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50" name="Google Shape;2850;g395736b3648_2_289"/>
          <p:cNvSpPr txBox="1"/>
          <p:nvPr/>
        </p:nvSpPr>
        <p:spPr>
          <a:xfrm>
            <a:off x="9977431" y="410635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51" name="Google Shape;2851;g395736b3648_2_289"/>
          <p:cNvSpPr txBox="1"/>
          <p:nvPr/>
        </p:nvSpPr>
        <p:spPr>
          <a:xfrm>
            <a:off x="557226" y="420675"/>
            <a:ext cx="38877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Metas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852" name="Google Shape;2852;g395736b3648_2_289"/>
          <p:cNvSpPr/>
          <p:nvPr/>
        </p:nvSpPr>
        <p:spPr>
          <a:xfrm>
            <a:off x="9573575" y="230850"/>
            <a:ext cx="2157600" cy="400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00000"/>
              </a:lnSpc>
              <a:spcBef>
                <a:spcPts val="0"/>
              </a:spcBef>
              <a:spcAft>
                <a:spcPts val="0"/>
              </a:spcAft>
              <a:buClr>
                <a:schemeClr val="dk1"/>
              </a:buClr>
              <a:buSzPts val="2000"/>
              <a:buFont typeface="Arial"/>
              <a:buNone/>
            </a:pPr>
            <a:r>
              <a:rPr lang="en-US" sz="1100" b="1">
                <a:solidFill>
                  <a:schemeClr val="dk1"/>
                </a:solidFill>
                <a:latin typeface="Raleway"/>
                <a:ea typeface="Raleway"/>
                <a:cs typeface="Raleway"/>
                <a:sym typeface="Raleway"/>
              </a:rPr>
              <a:t>Subdirección de Flora y Fauna Silvestre</a:t>
            </a:r>
            <a:endParaRPr sz="1100" b="1">
              <a:solidFill>
                <a:schemeClr val="dk1"/>
              </a:solidFill>
              <a:latin typeface="Raleway"/>
              <a:ea typeface="Raleway"/>
              <a:cs typeface="Raleway"/>
              <a:sym typeface="Raleway"/>
            </a:endParaRPr>
          </a:p>
        </p:txBody>
      </p:sp>
      <p:grpSp>
        <p:nvGrpSpPr>
          <p:cNvPr id="2853" name="Google Shape;2853;g395736b3648_2_289"/>
          <p:cNvGrpSpPr/>
          <p:nvPr/>
        </p:nvGrpSpPr>
        <p:grpSpPr>
          <a:xfrm>
            <a:off x="8570722" y="195163"/>
            <a:ext cx="964749" cy="461673"/>
            <a:chOff x="10362985" y="253494"/>
            <a:chExt cx="1336773" cy="639702"/>
          </a:xfrm>
        </p:grpSpPr>
        <p:grpSp>
          <p:nvGrpSpPr>
            <p:cNvPr id="2854" name="Google Shape;2854;g395736b3648_2_289"/>
            <p:cNvGrpSpPr/>
            <p:nvPr/>
          </p:nvGrpSpPr>
          <p:grpSpPr>
            <a:xfrm>
              <a:off x="10362985" y="265395"/>
              <a:ext cx="613772" cy="627801"/>
              <a:chOff x="4096109" y="2260088"/>
              <a:chExt cx="682500" cy="698100"/>
            </a:xfrm>
          </p:grpSpPr>
          <p:sp>
            <p:nvSpPr>
              <p:cNvPr id="2855" name="Google Shape;2855;g395736b3648_2_289"/>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2856" name="Google Shape;2856;g395736b3648_2_289"/>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2857" name="Google Shape;2857;g395736b3648_2_289"/>
            <p:cNvGrpSpPr/>
            <p:nvPr/>
          </p:nvGrpSpPr>
          <p:grpSpPr>
            <a:xfrm>
              <a:off x="11084999" y="253494"/>
              <a:ext cx="614759" cy="627900"/>
              <a:chOff x="1252274" y="892444"/>
              <a:chExt cx="614759" cy="627900"/>
            </a:xfrm>
          </p:grpSpPr>
          <p:sp>
            <p:nvSpPr>
              <p:cNvPr id="2858" name="Google Shape;2858;g395736b3648_2_289"/>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2859" name="Google Shape;2859;g395736b3648_2_289"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Shape 2863"/>
        <p:cNvGrpSpPr/>
        <p:nvPr/>
      </p:nvGrpSpPr>
      <p:grpSpPr>
        <a:xfrm>
          <a:off x="0" y="0"/>
          <a:ext cx="0" cy="0"/>
          <a:chOff x="0" y="0"/>
          <a:chExt cx="0" cy="0"/>
        </a:xfrm>
      </p:grpSpPr>
      <p:sp>
        <p:nvSpPr>
          <p:cNvPr id="2864" name="Google Shape;2864;g3ca6554b689_0_599"/>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2865" name="Google Shape;2865;g3ca6554b689_0_599"/>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866" name="Google Shape;2866;g3ca6554b689_0_599"/>
          <p:cNvSpPr txBox="1"/>
          <p:nvPr/>
        </p:nvSpPr>
        <p:spPr>
          <a:xfrm>
            <a:off x="0" y="1783175"/>
            <a:ext cx="3706800" cy="639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867" name="Google Shape;2867;g3ca6554b689_0_599"/>
          <p:cNvSpPr txBox="1"/>
          <p:nvPr/>
        </p:nvSpPr>
        <p:spPr>
          <a:xfrm>
            <a:off x="3982750" y="1482575"/>
            <a:ext cx="8191500" cy="6156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Recuperar ambientalmente 134,98 hectáreas degradadas por minería que cuentan con instrumento ambiental</a:t>
            </a:r>
            <a:endParaRPr b="1" i="0" u="none" strike="noStrike" cap="none">
              <a:solidFill>
                <a:srgbClr val="3B4E1F"/>
              </a:solidFill>
              <a:latin typeface="Candara"/>
              <a:ea typeface="Candara"/>
              <a:cs typeface="Candara"/>
              <a:sym typeface="Candara"/>
            </a:endParaRPr>
          </a:p>
        </p:txBody>
      </p:sp>
      <p:sp>
        <p:nvSpPr>
          <p:cNvPr id="2868" name="Google Shape;2868;g3ca6554b689_0_599"/>
          <p:cNvSpPr txBox="1"/>
          <p:nvPr/>
        </p:nvSpPr>
        <p:spPr>
          <a:xfrm>
            <a:off x="398275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869" name="Google Shape;2869;g3ca6554b689_0_599"/>
          <p:cNvSpPr txBox="1"/>
          <p:nvPr/>
        </p:nvSpPr>
        <p:spPr>
          <a:xfrm>
            <a:off x="587490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870" name="Google Shape;2870;g3ca6554b689_0_599"/>
          <p:cNvSpPr txBox="1"/>
          <p:nvPr/>
        </p:nvSpPr>
        <p:spPr>
          <a:xfrm>
            <a:off x="7790839"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871" name="Google Shape;2871;g3ca6554b689_0_599"/>
          <p:cNvSpPr txBox="1"/>
          <p:nvPr/>
        </p:nvSpPr>
        <p:spPr>
          <a:xfrm>
            <a:off x="8768589"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872" name="Google Shape;2872;g3ca6554b689_0_599"/>
          <p:cNvSpPr txBox="1"/>
          <p:nvPr/>
        </p:nvSpPr>
        <p:spPr>
          <a:xfrm>
            <a:off x="9746339" y="226875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873" name="Google Shape;2873;g3ca6554b689_0_599"/>
          <p:cNvSpPr txBox="1"/>
          <p:nvPr/>
        </p:nvSpPr>
        <p:spPr>
          <a:xfrm>
            <a:off x="3982757" y="29303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874" name="Google Shape;2874;g3ca6554b689_0_599"/>
          <p:cNvSpPr txBox="1"/>
          <p:nvPr/>
        </p:nvSpPr>
        <p:spPr>
          <a:xfrm>
            <a:off x="5874907" y="29303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35,12</a:t>
            </a:r>
            <a:endParaRPr sz="1600" b="0" i="0" u="none" strike="noStrike" cap="none">
              <a:solidFill>
                <a:srgbClr val="3B4E1F"/>
              </a:solidFill>
              <a:latin typeface="Candara"/>
              <a:ea typeface="Candara"/>
              <a:cs typeface="Candara"/>
              <a:sym typeface="Candara"/>
            </a:endParaRPr>
          </a:p>
        </p:txBody>
      </p:sp>
      <p:sp>
        <p:nvSpPr>
          <p:cNvPr id="2875" name="Google Shape;2875;g3ca6554b689_0_599"/>
          <p:cNvSpPr txBox="1"/>
          <p:nvPr/>
        </p:nvSpPr>
        <p:spPr>
          <a:xfrm>
            <a:off x="7790839" y="29303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highlight>
                  <a:srgbClr val="FF00FF"/>
                </a:highlight>
                <a:latin typeface="Candara"/>
                <a:ea typeface="Candara"/>
                <a:cs typeface="Candara"/>
                <a:sym typeface="Candara"/>
              </a:rPr>
              <a:t>52,6</a:t>
            </a:r>
            <a:endParaRPr sz="1400" b="0" i="0" u="none" strike="noStrike" cap="none">
              <a:solidFill>
                <a:srgbClr val="000000"/>
              </a:solidFill>
              <a:highlight>
                <a:srgbClr val="FF00FF"/>
              </a:highlight>
              <a:latin typeface="Candara"/>
              <a:ea typeface="Candara"/>
              <a:cs typeface="Candara"/>
              <a:sym typeface="Candara"/>
            </a:endParaRPr>
          </a:p>
        </p:txBody>
      </p:sp>
      <p:sp>
        <p:nvSpPr>
          <p:cNvPr id="2876" name="Google Shape;2876;g3ca6554b689_0_599"/>
          <p:cNvSpPr txBox="1"/>
          <p:nvPr/>
        </p:nvSpPr>
        <p:spPr>
          <a:xfrm>
            <a:off x="8768589" y="293037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47,26</a:t>
            </a:r>
            <a:endParaRPr sz="1400" b="0" i="0" u="none" strike="noStrike" cap="none">
              <a:solidFill>
                <a:srgbClr val="000000"/>
              </a:solidFill>
              <a:latin typeface="Candara"/>
              <a:ea typeface="Candara"/>
              <a:cs typeface="Candara"/>
              <a:sym typeface="Candara"/>
            </a:endParaRPr>
          </a:p>
        </p:txBody>
      </p:sp>
      <p:sp>
        <p:nvSpPr>
          <p:cNvPr id="2877" name="Google Shape;2877;g3ca6554b689_0_599"/>
          <p:cNvSpPr txBox="1"/>
          <p:nvPr/>
        </p:nvSpPr>
        <p:spPr>
          <a:xfrm>
            <a:off x="9746339" y="293037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134,98</a:t>
            </a:r>
            <a:endParaRPr sz="1600" b="0" i="0" u="none" strike="noStrike" cap="none">
              <a:solidFill>
                <a:srgbClr val="3B4E1F"/>
              </a:solidFill>
              <a:latin typeface="Candara"/>
              <a:ea typeface="Candara"/>
              <a:cs typeface="Candara"/>
              <a:sym typeface="Candara"/>
            </a:endParaRPr>
          </a:p>
        </p:txBody>
      </p:sp>
      <p:sp>
        <p:nvSpPr>
          <p:cNvPr id="2878" name="Google Shape;2878;g3ca6554b689_0_599"/>
          <p:cNvSpPr txBox="1"/>
          <p:nvPr/>
        </p:nvSpPr>
        <p:spPr>
          <a:xfrm>
            <a:off x="332025" y="2720900"/>
            <a:ext cx="33513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Número de hectáreas afectadas por minería  recuperadas ambientalmente</a:t>
            </a:r>
            <a:endParaRPr sz="1200" b="0" i="0" u="none" strike="noStrike" cap="none">
              <a:solidFill>
                <a:srgbClr val="3B4E1F"/>
              </a:solidFill>
              <a:latin typeface="Candara"/>
              <a:ea typeface="Candara"/>
              <a:cs typeface="Candara"/>
              <a:sym typeface="Candara"/>
            </a:endParaRPr>
          </a:p>
        </p:txBody>
      </p:sp>
      <p:sp>
        <p:nvSpPr>
          <p:cNvPr id="2879" name="Google Shape;2879;g3ca6554b689_0_599"/>
          <p:cNvSpPr txBox="1"/>
          <p:nvPr/>
        </p:nvSpPr>
        <p:spPr>
          <a:xfrm>
            <a:off x="4938882"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880" name="Google Shape;2880;g3ca6554b689_0_599"/>
          <p:cNvSpPr txBox="1"/>
          <p:nvPr/>
        </p:nvSpPr>
        <p:spPr>
          <a:xfrm>
            <a:off x="4938882" y="2930376"/>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881" name="Google Shape;2881;g3ca6554b689_0_599"/>
          <p:cNvSpPr txBox="1"/>
          <p:nvPr/>
        </p:nvSpPr>
        <p:spPr>
          <a:xfrm>
            <a:off x="6843882"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882" name="Google Shape;2882;g3ca6554b689_0_599"/>
          <p:cNvSpPr txBox="1"/>
          <p:nvPr/>
        </p:nvSpPr>
        <p:spPr>
          <a:xfrm>
            <a:off x="11140482" y="226875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grpSp>
        <p:nvGrpSpPr>
          <p:cNvPr id="2883" name="Google Shape;2883;g3ca6554b689_0_599"/>
          <p:cNvGrpSpPr/>
          <p:nvPr/>
        </p:nvGrpSpPr>
        <p:grpSpPr>
          <a:xfrm>
            <a:off x="7132200" y="253494"/>
            <a:ext cx="4707900" cy="639706"/>
            <a:chOff x="7132200" y="253494"/>
            <a:chExt cx="4707900" cy="639706"/>
          </a:xfrm>
        </p:grpSpPr>
        <p:sp>
          <p:nvSpPr>
            <p:cNvPr id="2884" name="Google Shape;2884;g3ca6554b689_0_599"/>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885" name="Google Shape;2885;g3ca6554b689_0_599"/>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a:t>
              </a:r>
              <a:r>
                <a:rPr lang="en-US" sz="2000" b="0" i="0" u="none" strike="noStrike" cap="none">
                  <a:solidFill>
                    <a:schemeClr val="dk1"/>
                  </a:solidFill>
                  <a:latin typeface="Raleway Medium"/>
                  <a:ea typeface="Raleway Medium"/>
                  <a:cs typeface="Raleway Medium"/>
                  <a:sym typeface="Raleway Medium"/>
                </a:rPr>
                <a:t>biodiversidad</a:t>
              </a:r>
              <a:endParaRPr sz="2000" b="0" i="0" u="none" strike="noStrike" cap="none">
                <a:solidFill>
                  <a:schemeClr val="dk1"/>
                </a:solidFill>
                <a:latin typeface="Raleway Medium"/>
                <a:ea typeface="Raleway Medium"/>
                <a:cs typeface="Raleway Medium"/>
                <a:sym typeface="Raleway Medium"/>
              </a:endParaRPr>
            </a:p>
          </p:txBody>
        </p:sp>
        <p:grpSp>
          <p:nvGrpSpPr>
            <p:cNvPr id="2886" name="Google Shape;2886;g3ca6554b689_0_599"/>
            <p:cNvGrpSpPr/>
            <p:nvPr/>
          </p:nvGrpSpPr>
          <p:grpSpPr>
            <a:xfrm>
              <a:off x="10362985" y="265395"/>
              <a:ext cx="613772" cy="627801"/>
              <a:chOff x="4096109" y="2260088"/>
              <a:chExt cx="682500" cy="698100"/>
            </a:xfrm>
          </p:grpSpPr>
          <p:sp>
            <p:nvSpPr>
              <p:cNvPr id="2887" name="Google Shape;2887;g3ca6554b689_0_599"/>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888" name="Google Shape;2888;g3ca6554b689_0_599"/>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2889" name="Google Shape;2889;g3ca6554b689_0_599"/>
            <p:cNvGrpSpPr/>
            <p:nvPr/>
          </p:nvGrpSpPr>
          <p:grpSpPr>
            <a:xfrm>
              <a:off x="11084999" y="253494"/>
              <a:ext cx="614759" cy="627900"/>
              <a:chOff x="1252274" y="892444"/>
              <a:chExt cx="614759" cy="627900"/>
            </a:xfrm>
          </p:grpSpPr>
          <p:sp>
            <p:nvSpPr>
              <p:cNvPr id="2890" name="Google Shape;2890;g3ca6554b689_0_599"/>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891" name="Google Shape;2891;g3ca6554b689_0_599"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2892" name="Google Shape;2892;g3ca6554b689_0_599"/>
          <p:cNvSpPr txBox="1"/>
          <p:nvPr/>
        </p:nvSpPr>
        <p:spPr>
          <a:xfrm>
            <a:off x="6832866" y="2954271"/>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893" name="Google Shape;2893;g3ca6554b689_0_599"/>
          <p:cNvSpPr txBox="1"/>
          <p:nvPr/>
        </p:nvSpPr>
        <p:spPr>
          <a:xfrm>
            <a:off x="11140491" y="296207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2894" name="Google Shape;2894;g3ca6554b689_0_599"/>
          <p:cNvSpPr txBox="1"/>
          <p:nvPr/>
        </p:nvSpPr>
        <p:spPr>
          <a:xfrm>
            <a:off x="203675" y="1390900"/>
            <a:ext cx="34797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2895" name="Google Shape;2895;g3ca6554b689_0_599"/>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896" name="Google Shape;2896;g3ca6554b689_0_599"/>
          <p:cNvSpPr/>
          <p:nvPr/>
        </p:nvSpPr>
        <p:spPr>
          <a:xfrm>
            <a:off x="1150000" y="5704888"/>
            <a:ext cx="10556700" cy="4926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just" rtl="0">
              <a:spcBef>
                <a:spcPts val="0"/>
              </a:spcBef>
              <a:spcAft>
                <a:spcPts val="0"/>
              </a:spcAft>
              <a:buClr>
                <a:schemeClr val="dk1"/>
              </a:buClr>
              <a:buSzPts val="1500"/>
              <a:buFont typeface="Arial"/>
              <a:buNone/>
            </a:pPr>
            <a:r>
              <a:rPr lang="en-US" sz="1200" b="1">
                <a:solidFill>
                  <a:srgbClr val="783F04"/>
                </a:solidFill>
                <a:latin typeface="Candara"/>
                <a:ea typeface="Candara"/>
                <a:cs typeface="Candara"/>
                <a:sym typeface="Candara"/>
              </a:rPr>
              <a:t>Alertas: </a:t>
            </a:r>
            <a:r>
              <a:rPr lang="en-US" sz="1200">
                <a:solidFill>
                  <a:srgbClr val="783F04"/>
                </a:solidFill>
                <a:latin typeface="Candara"/>
                <a:ea typeface="Candara"/>
                <a:cs typeface="Candara"/>
                <a:sym typeface="Candara"/>
              </a:rPr>
              <a:t>Se evidencia un posible incumplimiento de la meta a 2027, dado que la dependencia señala que no es posible realizar un cierre definitivo de los predios, mientras no se cierre el instrumento ambiental correspondiente.</a:t>
            </a:r>
            <a:endParaRPr sz="1000">
              <a:solidFill>
                <a:srgbClr val="783F04"/>
              </a:solidFill>
              <a:latin typeface="Candara"/>
              <a:ea typeface="Candara"/>
              <a:cs typeface="Candara"/>
              <a:sym typeface="Candara"/>
            </a:endParaRPr>
          </a:p>
        </p:txBody>
      </p:sp>
      <p:grpSp>
        <p:nvGrpSpPr>
          <p:cNvPr id="2897" name="Google Shape;2897;g3ca6554b689_0_599"/>
          <p:cNvGrpSpPr/>
          <p:nvPr/>
        </p:nvGrpSpPr>
        <p:grpSpPr>
          <a:xfrm>
            <a:off x="3690613" y="852400"/>
            <a:ext cx="4810776" cy="908100"/>
            <a:chOff x="7132200" y="339092"/>
            <a:chExt cx="4810776" cy="908100"/>
          </a:xfrm>
        </p:grpSpPr>
        <p:sp>
          <p:nvSpPr>
            <p:cNvPr id="2898" name="Google Shape;2898;g3ca6554b689_0_599"/>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899" name="Google Shape;2899;g3ca6554b689_0_599"/>
            <p:cNvSpPr txBox="1"/>
            <p:nvPr/>
          </p:nvSpPr>
          <p:spPr>
            <a:xfrm>
              <a:off x="7235076" y="339092"/>
              <a:ext cx="4707900" cy="908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Subdirección de Recurso Suelo</a:t>
              </a:r>
              <a:endParaRPr sz="2000">
                <a:solidFill>
                  <a:schemeClr val="dk1"/>
                </a:solidFill>
                <a:latin typeface="Raleway Medium"/>
                <a:ea typeface="Raleway Medium"/>
                <a:cs typeface="Raleway Medium"/>
                <a:sym typeface="Raleway Medium"/>
              </a:endParaRPr>
            </a:p>
            <a:p>
              <a:pPr marL="0" marR="0" lvl="0" indent="0" algn="l" rtl="0">
                <a:lnSpc>
                  <a:spcPct val="115000"/>
                </a:lnSpc>
                <a:spcBef>
                  <a:spcPts val="0"/>
                </a:spcBef>
                <a:spcAft>
                  <a:spcPts val="0"/>
                </a:spcAft>
                <a:buClr>
                  <a:srgbClr val="000000"/>
                </a:buClr>
                <a:buSzPts val="2000"/>
                <a:buFont typeface="Arial"/>
                <a:buNone/>
              </a:pPr>
              <a:endParaRPr sz="2000" b="1">
                <a:solidFill>
                  <a:schemeClr val="dk1"/>
                </a:solidFill>
                <a:latin typeface="Raleway"/>
                <a:ea typeface="Raleway"/>
                <a:cs typeface="Raleway"/>
                <a:sym typeface="Raleway"/>
              </a:endParaRPr>
            </a:p>
          </p:txBody>
        </p:sp>
      </p:grpSp>
      <p:sp>
        <p:nvSpPr>
          <p:cNvPr id="2900" name="Google Shape;2900;g3ca6554b689_0_599"/>
          <p:cNvSpPr txBox="1"/>
          <p:nvPr/>
        </p:nvSpPr>
        <p:spPr>
          <a:xfrm>
            <a:off x="332025" y="3501519"/>
            <a:ext cx="33513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N</a:t>
            </a:r>
            <a:r>
              <a:rPr lang="en-US" sz="1200">
                <a:solidFill>
                  <a:srgbClr val="3B4E1F"/>
                </a:solidFill>
                <a:latin typeface="Candara"/>
                <a:ea typeface="Candara"/>
                <a:cs typeface="Candara"/>
                <a:sym typeface="Candara"/>
              </a:rPr>
              <a:t>úmero de  hectáreas con seguimiento al instrumento ambiental</a:t>
            </a:r>
            <a:endParaRPr sz="1200" b="0" i="0" u="none" strike="noStrike" cap="none">
              <a:solidFill>
                <a:srgbClr val="3B4E1F"/>
              </a:solidFill>
              <a:latin typeface="Candara"/>
              <a:ea typeface="Candara"/>
              <a:cs typeface="Candara"/>
              <a:sym typeface="Candara"/>
            </a:endParaRPr>
          </a:p>
        </p:txBody>
      </p:sp>
      <p:sp>
        <p:nvSpPr>
          <p:cNvPr id="2901" name="Google Shape;2901;g3ca6554b689_0_599"/>
          <p:cNvSpPr txBox="1"/>
          <p:nvPr/>
        </p:nvSpPr>
        <p:spPr>
          <a:xfrm>
            <a:off x="267882" y="4282142"/>
            <a:ext cx="33513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rgbClr val="3B4E1F"/>
                </a:solidFill>
                <a:latin typeface="Candara"/>
                <a:ea typeface="Candara"/>
                <a:cs typeface="Candara"/>
                <a:sym typeface="Candara"/>
              </a:rPr>
              <a:t>Número </a:t>
            </a:r>
            <a:r>
              <a:rPr lang="en-US" sz="1200">
                <a:solidFill>
                  <a:srgbClr val="3B4E1F"/>
                </a:solidFill>
                <a:latin typeface="Candara"/>
                <a:ea typeface="Candara"/>
                <a:cs typeface="Candara"/>
                <a:sym typeface="Candara"/>
              </a:rPr>
              <a:t>de hectáreas con acciones de control</a:t>
            </a:r>
            <a:endParaRPr sz="1200" b="0" i="0" u="none" strike="noStrike" cap="none">
              <a:solidFill>
                <a:srgbClr val="3B4E1F"/>
              </a:solidFill>
              <a:latin typeface="Candara"/>
              <a:ea typeface="Candara"/>
              <a:cs typeface="Candara"/>
              <a:sym typeface="Candara"/>
            </a:endParaRPr>
          </a:p>
        </p:txBody>
      </p:sp>
      <p:sp>
        <p:nvSpPr>
          <p:cNvPr id="2902" name="Google Shape;2902;g3ca6554b689_0_599"/>
          <p:cNvSpPr txBox="1"/>
          <p:nvPr/>
        </p:nvSpPr>
        <p:spPr>
          <a:xfrm>
            <a:off x="5461200" y="31600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2906"/>
        <p:cNvGrpSpPr/>
        <p:nvPr/>
      </p:nvGrpSpPr>
      <p:grpSpPr>
        <a:xfrm>
          <a:off x="0" y="0"/>
          <a:ext cx="0" cy="0"/>
          <a:chOff x="0" y="0"/>
          <a:chExt cx="0" cy="0"/>
        </a:xfrm>
      </p:grpSpPr>
      <p:sp>
        <p:nvSpPr>
          <p:cNvPr id="2907" name="Google Shape;2907;g395736b3648_2_198"/>
          <p:cNvSpPr/>
          <p:nvPr/>
        </p:nvSpPr>
        <p:spPr>
          <a:xfrm>
            <a:off x="145200" y="3343300"/>
            <a:ext cx="11901600" cy="5541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08" name="Google Shape;2908;g395736b3648_2_198"/>
          <p:cNvSpPr txBox="1"/>
          <p:nvPr/>
        </p:nvSpPr>
        <p:spPr>
          <a:xfrm>
            <a:off x="-107363" y="2543600"/>
            <a:ext cx="3706800" cy="639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909" name="Google Shape;2909;g395736b3648_2_198"/>
          <p:cNvSpPr txBox="1"/>
          <p:nvPr/>
        </p:nvSpPr>
        <p:spPr>
          <a:xfrm>
            <a:off x="577109" y="1229950"/>
            <a:ext cx="8191500" cy="73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Seguimiento a la recuperación ambiental de 50  hectáreas afectadas por minería que cuentan con instrumento ambiental</a:t>
            </a:r>
            <a:endParaRPr sz="1800" b="1" i="0" u="none" strike="noStrike" cap="none">
              <a:solidFill>
                <a:srgbClr val="009200"/>
              </a:solidFill>
              <a:latin typeface="Raleway"/>
              <a:ea typeface="Raleway"/>
              <a:cs typeface="Raleway"/>
              <a:sym typeface="Raleway"/>
            </a:endParaRPr>
          </a:p>
        </p:txBody>
      </p:sp>
      <p:sp>
        <p:nvSpPr>
          <p:cNvPr id="2910" name="Google Shape;2910;g395736b3648_2_198"/>
          <p:cNvSpPr txBox="1"/>
          <p:nvPr/>
        </p:nvSpPr>
        <p:spPr>
          <a:xfrm>
            <a:off x="3982757" y="275210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911" name="Google Shape;2911;g395736b3648_2_198"/>
          <p:cNvSpPr txBox="1"/>
          <p:nvPr/>
        </p:nvSpPr>
        <p:spPr>
          <a:xfrm>
            <a:off x="5874907" y="275210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912" name="Google Shape;2912;g395736b3648_2_198"/>
          <p:cNvSpPr txBox="1"/>
          <p:nvPr/>
        </p:nvSpPr>
        <p:spPr>
          <a:xfrm>
            <a:off x="7790839" y="275210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913" name="Google Shape;2913;g395736b3648_2_198"/>
          <p:cNvSpPr txBox="1"/>
          <p:nvPr/>
        </p:nvSpPr>
        <p:spPr>
          <a:xfrm>
            <a:off x="8768589" y="275210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914" name="Google Shape;2914;g395736b3648_2_198"/>
          <p:cNvSpPr txBox="1"/>
          <p:nvPr/>
        </p:nvSpPr>
        <p:spPr>
          <a:xfrm>
            <a:off x="9746339" y="275210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915" name="Google Shape;2915;g395736b3648_2_198"/>
          <p:cNvSpPr txBox="1"/>
          <p:nvPr/>
        </p:nvSpPr>
        <p:spPr>
          <a:xfrm>
            <a:off x="3982757" y="34333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916" name="Google Shape;2916;g395736b3648_2_198"/>
          <p:cNvSpPr txBox="1"/>
          <p:nvPr/>
        </p:nvSpPr>
        <p:spPr>
          <a:xfrm>
            <a:off x="7790857" y="34333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sz="1600" b="0" i="0" u="none" strike="noStrike" cap="none">
              <a:solidFill>
                <a:srgbClr val="3B4E1F"/>
              </a:solidFill>
              <a:latin typeface="Candara"/>
              <a:ea typeface="Candara"/>
              <a:cs typeface="Candara"/>
              <a:sym typeface="Candara"/>
            </a:endParaRPr>
          </a:p>
        </p:txBody>
      </p:sp>
      <p:sp>
        <p:nvSpPr>
          <p:cNvPr id="2917" name="Google Shape;2917;g395736b3648_2_198"/>
          <p:cNvSpPr txBox="1"/>
          <p:nvPr/>
        </p:nvSpPr>
        <p:spPr>
          <a:xfrm>
            <a:off x="8768589" y="3413726"/>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2918" name="Google Shape;2918;g395736b3648_2_198"/>
          <p:cNvSpPr txBox="1"/>
          <p:nvPr/>
        </p:nvSpPr>
        <p:spPr>
          <a:xfrm>
            <a:off x="9746339" y="3433326"/>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a:t>
            </a:r>
            <a:endParaRPr sz="1600" b="0" i="0" u="none" strike="noStrike" cap="none">
              <a:solidFill>
                <a:srgbClr val="3B4E1F"/>
              </a:solidFill>
              <a:latin typeface="Candara"/>
              <a:ea typeface="Candara"/>
              <a:cs typeface="Candara"/>
              <a:sym typeface="Candara"/>
            </a:endParaRPr>
          </a:p>
        </p:txBody>
      </p:sp>
      <p:sp>
        <p:nvSpPr>
          <p:cNvPr id="2919" name="Google Shape;2919;g395736b3648_2_198"/>
          <p:cNvSpPr txBox="1"/>
          <p:nvPr/>
        </p:nvSpPr>
        <p:spPr>
          <a:xfrm>
            <a:off x="324900" y="3310336"/>
            <a:ext cx="33513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b="0" i="0" u="none" strike="noStrike" cap="none">
                <a:solidFill>
                  <a:schemeClr val="dk1"/>
                </a:solidFill>
                <a:latin typeface="Candara"/>
                <a:ea typeface="Candara"/>
                <a:cs typeface="Candara"/>
                <a:sym typeface="Candara"/>
              </a:rPr>
              <a:t>Número de hectáreas verificadas </a:t>
            </a:r>
            <a:r>
              <a:rPr lang="en-US" sz="1200">
                <a:solidFill>
                  <a:schemeClr val="dk1"/>
                </a:solidFill>
                <a:latin typeface="Candara"/>
                <a:ea typeface="Candara"/>
                <a:cs typeface="Candara"/>
                <a:sym typeface="Candara"/>
              </a:rPr>
              <a:t>que tuvieron </a:t>
            </a:r>
            <a:r>
              <a:rPr lang="en-US" sz="1200" b="0" i="0" u="none" strike="noStrike" cap="none">
                <a:solidFill>
                  <a:schemeClr val="dk1"/>
                </a:solidFill>
                <a:latin typeface="Candara"/>
                <a:ea typeface="Candara"/>
                <a:cs typeface="Candara"/>
                <a:sym typeface="Candara"/>
              </a:rPr>
              <a:t>recuperación ambiental </a:t>
            </a:r>
            <a:r>
              <a:rPr lang="en-US" sz="1200">
                <a:solidFill>
                  <a:schemeClr val="dk1"/>
                </a:solidFill>
                <a:latin typeface="Candara"/>
                <a:ea typeface="Candara"/>
                <a:cs typeface="Candara"/>
                <a:sym typeface="Candara"/>
              </a:rPr>
              <a:t>por minería </a:t>
            </a:r>
            <a:endParaRPr sz="1200" b="0" i="0" u="none" strike="noStrike" cap="none">
              <a:solidFill>
                <a:schemeClr val="dk1"/>
              </a:solidFill>
              <a:latin typeface="Candara"/>
              <a:ea typeface="Candara"/>
              <a:cs typeface="Candara"/>
              <a:sym typeface="Candara"/>
            </a:endParaRPr>
          </a:p>
        </p:txBody>
      </p:sp>
      <p:sp>
        <p:nvSpPr>
          <p:cNvPr id="2920" name="Google Shape;2920;g395736b3648_2_198"/>
          <p:cNvSpPr txBox="1"/>
          <p:nvPr/>
        </p:nvSpPr>
        <p:spPr>
          <a:xfrm>
            <a:off x="4938882" y="275210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921" name="Google Shape;2921;g395736b3648_2_198"/>
          <p:cNvSpPr txBox="1"/>
          <p:nvPr/>
        </p:nvSpPr>
        <p:spPr>
          <a:xfrm>
            <a:off x="4938882" y="3433326"/>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922" name="Google Shape;2922;g395736b3648_2_198"/>
          <p:cNvSpPr txBox="1"/>
          <p:nvPr/>
        </p:nvSpPr>
        <p:spPr>
          <a:xfrm>
            <a:off x="6843882" y="275210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923" name="Google Shape;2923;g395736b3648_2_198"/>
          <p:cNvSpPr txBox="1"/>
          <p:nvPr/>
        </p:nvSpPr>
        <p:spPr>
          <a:xfrm>
            <a:off x="11140482" y="275210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924" name="Google Shape;2924;g395736b3648_2_198"/>
          <p:cNvSpPr txBox="1"/>
          <p:nvPr/>
        </p:nvSpPr>
        <p:spPr>
          <a:xfrm>
            <a:off x="11140491" y="3433326"/>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600" b="1">
              <a:solidFill>
                <a:srgbClr val="3B4E1F"/>
              </a:solidFill>
              <a:latin typeface="Candara"/>
              <a:ea typeface="Candara"/>
              <a:cs typeface="Candara"/>
              <a:sym typeface="Candara"/>
            </a:endParaRPr>
          </a:p>
        </p:txBody>
      </p:sp>
      <p:sp>
        <p:nvSpPr>
          <p:cNvPr id="2925" name="Google Shape;2925;g395736b3648_2_198"/>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926" name="Google Shape;2926;g395736b3648_2_198"/>
          <p:cNvSpPr txBox="1"/>
          <p:nvPr/>
        </p:nvSpPr>
        <p:spPr>
          <a:xfrm>
            <a:off x="5885882" y="34333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2927" name="Google Shape;2927;g395736b3648_2_198"/>
          <p:cNvSpPr txBox="1"/>
          <p:nvPr/>
        </p:nvSpPr>
        <p:spPr>
          <a:xfrm>
            <a:off x="6838370" y="3433326"/>
            <a:ext cx="876600" cy="431100"/>
          </a:xfrm>
          <a:prstGeom prst="rect">
            <a:avLst/>
          </a:prstGeom>
          <a:solidFill>
            <a:srgbClr val="D9D9D9"/>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2928" name="Google Shape;2928;g395736b3648_2_198"/>
          <p:cNvSpPr txBox="1"/>
          <p:nvPr/>
        </p:nvSpPr>
        <p:spPr>
          <a:xfrm>
            <a:off x="8717970" y="343332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sz="1600" b="0" i="0" u="none" strike="noStrike" cap="none">
              <a:solidFill>
                <a:srgbClr val="3B4E1F"/>
              </a:solidFill>
              <a:latin typeface="Candara"/>
              <a:ea typeface="Candara"/>
              <a:cs typeface="Candara"/>
              <a:sym typeface="Candara"/>
            </a:endParaRPr>
          </a:p>
        </p:txBody>
      </p:sp>
      <p:sp>
        <p:nvSpPr>
          <p:cNvPr id="2929" name="Google Shape;2929;g395736b3648_2_198"/>
          <p:cNvSpPr txBox="1"/>
          <p:nvPr/>
        </p:nvSpPr>
        <p:spPr>
          <a:xfrm>
            <a:off x="557217" y="71770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2930" name="Google Shape;2930;g395736b3648_2_198"/>
          <p:cNvSpPr/>
          <p:nvPr/>
        </p:nvSpPr>
        <p:spPr>
          <a:xfrm>
            <a:off x="8757325" y="249900"/>
            <a:ext cx="29355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de Recurso Suelo</a:t>
            </a:r>
            <a:endParaRPr sz="1200" b="1">
              <a:solidFill>
                <a:schemeClr val="dk1"/>
              </a:solidFill>
              <a:latin typeface="Raleway"/>
              <a:ea typeface="Raleway"/>
              <a:cs typeface="Raleway"/>
              <a:sym typeface="Raleway"/>
            </a:endParaRPr>
          </a:p>
        </p:txBody>
      </p:sp>
      <p:grpSp>
        <p:nvGrpSpPr>
          <p:cNvPr id="2931" name="Google Shape;2931;g395736b3648_2_198"/>
          <p:cNvGrpSpPr/>
          <p:nvPr/>
        </p:nvGrpSpPr>
        <p:grpSpPr>
          <a:xfrm>
            <a:off x="8038747" y="195163"/>
            <a:ext cx="964749" cy="461673"/>
            <a:chOff x="10362985" y="253494"/>
            <a:chExt cx="1336773" cy="639702"/>
          </a:xfrm>
        </p:grpSpPr>
        <p:grpSp>
          <p:nvGrpSpPr>
            <p:cNvPr id="2932" name="Google Shape;2932;g395736b3648_2_198"/>
            <p:cNvGrpSpPr/>
            <p:nvPr/>
          </p:nvGrpSpPr>
          <p:grpSpPr>
            <a:xfrm>
              <a:off x="10362985" y="265395"/>
              <a:ext cx="613772" cy="627801"/>
              <a:chOff x="4096109" y="2260088"/>
              <a:chExt cx="682500" cy="698100"/>
            </a:xfrm>
          </p:grpSpPr>
          <p:sp>
            <p:nvSpPr>
              <p:cNvPr id="2933" name="Google Shape;2933;g395736b3648_2_198"/>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2934" name="Google Shape;2934;g395736b3648_2_198"/>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2935" name="Google Shape;2935;g395736b3648_2_198"/>
            <p:cNvGrpSpPr/>
            <p:nvPr/>
          </p:nvGrpSpPr>
          <p:grpSpPr>
            <a:xfrm>
              <a:off x="11084999" y="253494"/>
              <a:ext cx="614759" cy="627900"/>
              <a:chOff x="1252274" y="892444"/>
              <a:chExt cx="614759" cy="627900"/>
            </a:xfrm>
          </p:grpSpPr>
          <p:sp>
            <p:nvSpPr>
              <p:cNvPr id="2936" name="Google Shape;2936;g395736b3648_2_198"/>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2937" name="Google Shape;2937;g395736b3648_2_198"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Shape 2941"/>
        <p:cNvGrpSpPr/>
        <p:nvPr/>
      </p:nvGrpSpPr>
      <p:grpSpPr>
        <a:xfrm>
          <a:off x="0" y="0"/>
          <a:ext cx="0" cy="0"/>
          <a:chOff x="0" y="0"/>
          <a:chExt cx="0" cy="0"/>
        </a:xfrm>
      </p:grpSpPr>
      <p:sp>
        <p:nvSpPr>
          <p:cNvPr id="2942" name="Google Shape;2942;g39553e0e236_4_262"/>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2943" name="Google Shape;2943;g39553e0e236_4_262"/>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2944" name="Google Shape;2944;g39553e0e236_4_262"/>
          <p:cNvGrpSpPr/>
          <p:nvPr/>
        </p:nvGrpSpPr>
        <p:grpSpPr>
          <a:xfrm>
            <a:off x="7132200" y="253494"/>
            <a:ext cx="4707900" cy="639706"/>
            <a:chOff x="7132200" y="253494"/>
            <a:chExt cx="4707900" cy="639706"/>
          </a:xfrm>
        </p:grpSpPr>
        <p:sp>
          <p:nvSpPr>
            <p:cNvPr id="2945" name="Google Shape;2945;g39553e0e236_4_262"/>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946" name="Google Shape;2946;g39553e0e236_4_262"/>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a:t>
              </a:r>
              <a:r>
                <a:rPr lang="en-US" sz="2000" b="0" i="0" u="none" strike="noStrike" cap="none">
                  <a:solidFill>
                    <a:schemeClr val="dk1"/>
                  </a:solidFill>
                  <a:latin typeface="Raleway Medium"/>
                  <a:ea typeface="Raleway Medium"/>
                  <a:cs typeface="Raleway Medium"/>
                  <a:sym typeface="Raleway Medium"/>
                </a:rPr>
                <a:t>biodiversidad</a:t>
              </a:r>
              <a:endParaRPr sz="2000" b="0" i="0" u="none" strike="noStrike" cap="none">
                <a:solidFill>
                  <a:schemeClr val="dk1"/>
                </a:solidFill>
                <a:latin typeface="Raleway Medium"/>
                <a:ea typeface="Raleway Medium"/>
                <a:cs typeface="Raleway Medium"/>
                <a:sym typeface="Raleway Medium"/>
              </a:endParaRPr>
            </a:p>
          </p:txBody>
        </p:sp>
        <p:grpSp>
          <p:nvGrpSpPr>
            <p:cNvPr id="2947" name="Google Shape;2947;g39553e0e236_4_262"/>
            <p:cNvGrpSpPr/>
            <p:nvPr/>
          </p:nvGrpSpPr>
          <p:grpSpPr>
            <a:xfrm>
              <a:off x="10362985" y="265395"/>
              <a:ext cx="613772" cy="627801"/>
              <a:chOff x="4096109" y="2260088"/>
              <a:chExt cx="682500" cy="698100"/>
            </a:xfrm>
          </p:grpSpPr>
          <p:sp>
            <p:nvSpPr>
              <p:cNvPr id="2948" name="Google Shape;2948;g39553e0e236_4_262"/>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949" name="Google Shape;2949;g39553e0e236_4_262"/>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2950" name="Google Shape;2950;g39553e0e236_4_262"/>
            <p:cNvGrpSpPr/>
            <p:nvPr/>
          </p:nvGrpSpPr>
          <p:grpSpPr>
            <a:xfrm>
              <a:off x="11084999" y="253494"/>
              <a:ext cx="614759" cy="627900"/>
              <a:chOff x="1252274" y="892444"/>
              <a:chExt cx="614759" cy="627900"/>
            </a:xfrm>
          </p:grpSpPr>
          <p:sp>
            <p:nvSpPr>
              <p:cNvPr id="2951" name="Google Shape;2951;g39553e0e236_4_262"/>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2952" name="Google Shape;2952;g39553e0e236_4_262"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2953" name="Google Shape;2953;g39553e0e236_4_262"/>
          <p:cNvSpPr txBox="1"/>
          <p:nvPr/>
        </p:nvSpPr>
        <p:spPr>
          <a:xfrm>
            <a:off x="3912506"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a:t>
            </a:r>
            <a:endParaRPr sz="1400" b="0" i="0" u="none" strike="noStrike" cap="none">
              <a:solidFill>
                <a:srgbClr val="000000"/>
              </a:solidFill>
              <a:latin typeface="Candara"/>
              <a:ea typeface="Candara"/>
              <a:cs typeface="Candara"/>
              <a:sym typeface="Candara"/>
            </a:endParaRPr>
          </a:p>
        </p:txBody>
      </p:sp>
      <p:sp>
        <p:nvSpPr>
          <p:cNvPr id="2954" name="Google Shape;2954;g39553e0e236_4_262"/>
          <p:cNvSpPr txBox="1"/>
          <p:nvPr/>
        </p:nvSpPr>
        <p:spPr>
          <a:xfrm>
            <a:off x="5804656"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275</a:t>
            </a:r>
            <a:endParaRPr sz="1600" b="0" i="0" u="none" strike="noStrike" cap="none">
              <a:solidFill>
                <a:srgbClr val="3B4E1F"/>
              </a:solidFill>
              <a:latin typeface="Candara"/>
              <a:ea typeface="Candara"/>
              <a:cs typeface="Candara"/>
              <a:sym typeface="Candara"/>
            </a:endParaRPr>
          </a:p>
        </p:txBody>
      </p:sp>
      <p:sp>
        <p:nvSpPr>
          <p:cNvPr id="2955" name="Google Shape;2955;g39553e0e236_4_262"/>
          <p:cNvSpPr txBox="1"/>
          <p:nvPr/>
        </p:nvSpPr>
        <p:spPr>
          <a:xfrm>
            <a:off x="7720588"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73</a:t>
            </a:r>
            <a:endParaRPr sz="1400" b="0" i="0" u="none" strike="noStrike" cap="none">
              <a:solidFill>
                <a:srgbClr val="000000"/>
              </a:solidFill>
              <a:latin typeface="Candara"/>
              <a:ea typeface="Candara"/>
              <a:cs typeface="Candara"/>
              <a:sym typeface="Candara"/>
            </a:endParaRPr>
          </a:p>
        </p:txBody>
      </p:sp>
      <p:sp>
        <p:nvSpPr>
          <p:cNvPr id="2956" name="Google Shape;2956;g39553e0e236_4_262"/>
          <p:cNvSpPr txBox="1"/>
          <p:nvPr/>
        </p:nvSpPr>
        <p:spPr>
          <a:xfrm>
            <a:off x="8698338"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496</a:t>
            </a:r>
            <a:endParaRPr sz="1400" b="0" i="0" u="none" strike="noStrike" cap="none">
              <a:solidFill>
                <a:srgbClr val="000000"/>
              </a:solidFill>
              <a:latin typeface="Candara"/>
              <a:ea typeface="Candara"/>
              <a:cs typeface="Candara"/>
              <a:sym typeface="Candara"/>
            </a:endParaRPr>
          </a:p>
        </p:txBody>
      </p:sp>
      <p:sp>
        <p:nvSpPr>
          <p:cNvPr id="2957" name="Google Shape;2957;g39553e0e236_4_262"/>
          <p:cNvSpPr txBox="1"/>
          <p:nvPr/>
        </p:nvSpPr>
        <p:spPr>
          <a:xfrm>
            <a:off x="9676088" y="311876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1.001</a:t>
            </a:r>
            <a:endParaRPr sz="1600" b="0" i="0" u="none" strike="noStrike" cap="none">
              <a:solidFill>
                <a:srgbClr val="3B4E1F"/>
              </a:solidFill>
              <a:latin typeface="Candara"/>
              <a:ea typeface="Candara"/>
              <a:cs typeface="Candara"/>
              <a:sym typeface="Candara"/>
            </a:endParaRPr>
          </a:p>
        </p:txBody>
      </p:sp>
      <p:sp>
        <p:nvSpPr>
          <p:cNvPr id="2958" name="Google Shape;2958;g39553e0e236_4_262"/>
          <p:cNvSpPr txBox="1"/>
          <p:nvPr/>
        </p:nvSpPr>
        <p:spPr>
          <a:xfrm>
            <a:off x="11070240" y="3118764"/>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523</a:t>
            </a:r>
            <a:endParaRPr sz="1400" b="1" i="0" u="none" strike="noStrike" cap="none">
              <a:solidFill>
                <a:srgbClr val="000000"/>
              </a:solidFill>
              <a:latin typeface="Candara"/>
              <a:ea typeface="Candara"/>
              <a:cs typeface="Candara"/>
              <a:sym typeface="Candara"/>
            </a:endParaRPr>
          </a:p>
        </p:txBody>
      </p:sp>
      <p:sp>
        <p:nvSpPr>
          <p:cNvPr id="2959" name="Google Shape;2959;g39553e0e236_4_262"/>
          <p:cNvSpPr/>
          <p:nvPr/>
        </p:nvSpPr>
        <p:spPr>
          <a:xfrm>
            <a:off x="133424" y="3014514"/>
            <a:ext cx="3479700" cy="639600"/>
          </a:xfrm>
          <a:prstGeom prst="roundRect">
            <a:avLst>
              <a:gd name="adj" fmla="val 16667"/>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predios con suelos potencialmente contaminados en categoría de riesgo aceptable</a:t>
            </a:r>
            <a:endParaRPr sz="1200" b="0" i="0" u="none" strike="noStrike" cap="none">
              <a:solidFill>
                <a:srgbClr val="3B4E1F"/>
              </a:solidFill>
              <a:latin typeface="Candara"/>
              <a:ea typeface="Candara"/>
              <a:cs typeface="Candara"/>
              <a:sym typeface="Candara"/>
            </a:endParaRPr>
          </a:p>
        </p:txBody>
      </p:sp>
      <p:sp>
        <p:nvSpPr>
          <p:cNvPr id="2960" name="Google Shape;2960;g39553e0e236_4_262"/>
          <p:cNvSpPr txBox="1"/>
          <p:nvPr/>
        </p:nvSpPr>
        <p:spPr>
          <a:xfrm>
            <a:off x="4858581" y="3126564"/>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157</a:t>
            </a:r>
            <a:endParaRPr sz="1300" b="1" i="0" u="none" strike="noStrike" cap="none">
              <a:solidFill>
                <a:srgbClr val="000000"/>
              </a:solidFill>
              <a:latin typeface="Candara"/>
              <a:ea typeface="Candara"/>
              <a:cs typeface="Candara"/>
              <a:sym typeface="Candara"/>
            </a:endParaRPr>
          </a:p>
        </p:txBody>
      </p:sp>
      <p:sp>
        <p:nvSpPr>
          <p:cNvPr id="2961" name="Google Shape;2961;g39553e0e236_4_262"/>
          <p:cNvSpPr txBox="1"/>
          <p:nvPr/>
        </p:nvSpPr>
        <p:spPr>
          <a:xfrm>
            <a:off x="6762631" y="3126564"/>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366</a:t>
            </a:r>
            <a:endParaRPr sz="1300" b="1" i="0" u="none" strike="noStrike" cap="none">
              <a:solidFill>
                <a:srgbClr val="000000"/>
              </a:solidFill>
              <a:latin typeface="Candara"/>
              <a:ea typeface="Candara"/>
              <a:cs typeface="Candara"/>
              <a:sym typeface="Candara"/>
            </a:endParaRPr>
          </a:p>
        </p:txBody>
      </p:sp>
      <p:sp>
        <p:nvSpPr>
          <p:cNvPr id="2962" name="Google Shape;2962;g39553e0e236_4_262"/>
          <p:cNvSpPr txBox="1"/>
          <p:nvPr/>
        </p:nvSpPr>
        <p:spPr>
          <a:xfrm>
            <a:off x="3912499" y="1929270"/>
            <a:ext cx="81915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Reducir el riesgo ambiental en 1.001 predios con suelos potencialmente contaminados</a:t>
            </a:r>
            <a:endParaRPr b="1" i="0" u="none" strike="noStrike" cap="none">
              <a:solidFill>
                <a:srgbClr val="3B4E1F"/>
              </a:solidFill>
              <a:latin typeface="Candara"/>
              <a:ea typeface="Candara"/>
              <a:cs typeface="Candara"/>
              <a:sym typeface="Candara"/>
            </a:endParaRPr>
          </a:p>
        </p:txBody>
      </p:sp>
      <p:sp>
        <p:nvSpPr>
          <p:cNvPr id="2963" name="Google Shape;2963;g39553e0e236_4_262"/>
          <p:cNvSpPr txBox="1"/>
          <p:nvPr/>
        </p:nvSpPr>
        <p:spPr>
          <a:xfrm>
            <a:off x="3912506"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964" name="Google Shape;2964;g39553e0e236_4_262"/>
          <p:cNvSpPr txBox="1"/>
          <p:nvPr/>
        </p:nvSpPr>
        <p:spPr>
          <a:xfrm>
            <a:off x="5804656"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965" name="Google Shape;2965;g39553e0e236_4_262"/>
          <p:cNvSpPr txBox="1"/>
          <p:nvPr/>
        </p:nvSpPr>
        <p:spPr>
          <a:xfrm>
            <a:off x="7720588"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966" name="Google Shape;2966;g39553e0e236_4_262"/>
          <p:cNvSpPr txBox="1"/>
          <p:nvPr/>
        </p:nvSpPr>
        <p:spPr>
          <a:xfrm>
            <a:off x="8698338"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967" name="Google Shape;2967;g39553e0e236_4_262"/>
          <p:cNvSpPr txBox="1"/>
          <p:nvPr/>
        </p:nvSpPr>
        <p:spPr>
          <a:xfrm>
            <a:off x="9676088" y="2527387"/>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2968" name="Google Shape;2968;g39553e0e236_4_262"/>
          <p:cNvSpPr txBox="1"/>
          <p:nvPr/>
        </p:nvSpPr>
        <p:spPr>
          <a:xfrm>
            <a:off x="4868631" y="253518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969" name="Google Shape;2969;g39553e0e236_4_262"/>
          <p:cNvSpPr txBox="1"/>
          <p:nvPr/>
        </p:nvSpPr>
        <p:spPr>
          <a:xfrm>
            <a:off x="6773631" y="253518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2970" name="Google Shape;2970;g39553e0e236_4_262"/>
          <p:cNvSpPr txBox="1"/>
          <p:nvPr/>
        </p:nvSpPr>
        <p:spPr>
          <a:xfrm>
            <a:off x="11070231" y="2527387"/>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2971" name="Google Shape;2971;g39553e0e236_4_262"/>
          <p:cNvSpPr txBox="1"/>
          <p:nvPr/>
        </p:nvSpPr>
        <p:spPr>
          <a:xfrm>
            <a:off x="133424" y="1929275"/>
            <a:ext cx="34797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2972" name="Google Shape;2972;g39553e0e236_4_262"/>
          <p:cNvSpPr txBox="1"/>
          <p:nvPr/>
        </p:nvSpPr>
        <p:spPr>
          <a:xfrm>
            <a:off x="-70251" y="2562937"/>
            <a:ext cx="3706800" cy="3600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2973" name="Google Shape;2973;g39553e0e236_4_262"/>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974" name="Google Shape;2974;g39553e0e236_4_262"/>
          <p:cNvSpPr/>
          <p:nvPr/>
        </p:nvSpPr>
        <p:spPr>
          <a:xfrm>
            <a:off x="702785" y="6290563"/>
            <a:ext cx="10556700" cy="4926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500"/>
              <a:buFont typeface="Arial"/>
              <a:buNone/>
            </a:pPr>
            <a:r>
              <a:rPr lang="en-US" sz="1200" b="1">
                <a:solidFill>
                  <a:srgbClr val="783F04"/>
                </a:solidFill>
                <a:latin typeface="Candara"/>
                <a:ea typeface="Candara"/>
                <a:cs typeface="Candara"/>
                <a:sym typeface="Candara"/>
              </a:rPr>
              <a:t>Alertas:</a:t>
            </a:r>
            <a:r>
              <a:rPr lang="en-US" sz="1200">
                <a:solidFill>
                  <a:srgbClr val="783F04"/>
                </a:solidFill>
                <a:latin typeface="Candara"/>
                <a:ea typeface="Candara"/>
                <a:cs typeface="Candara"/>
                <a:sym typeface="Candara"/>
              </a:rPr>
              <a:t> Se evidencia que las acciones que se han reportado no presentan información relacionada con la categoria en la que se encuentran los suelos potencialmente contaminados y por ende no es coherente con el indicador.</a:t>
            </a:r>
            <a:endParaRPr sz="1100">
              <a:solidFill>
                <a:srgbClr val="783F04"/>
              </a:solidFill>
              <a:latin typeface="Candara"/>
              <a:ea typeface="Candara"/>
              <a:cs typeface="Candara"/>
              <a:sym typeface="Candara"/>
            </a:endParaRPr>
          </a:p>
        </p:txBody>
      </p:sp>
      <p:grpSp>
        <p:nvGrpSpPr>
          <p:cNvPr id="2975" name="Google Shape;2975;g39553e0e236_4_262"/>
          <p:cNvGrpSpPr/>
          <p:nvPr/>
        </p:nvGrpSpPr>
        <p:grpSpPr>
          <a:xfrm>
            <a:off x="3690613" y="823285"/>
            <a:ext cx="4810776" cy="908100"/>
            <a:chOff x="7132200" y="309978"/>
            <a:chExt cx="4810776" cy="908100"/>
          </a:xfrm>
        </p:grpSpPr>
        <p:sp>
          <p:nvSpPr>
            <p:cNvPr id="2976" name="Google Shape;2976;g39553e0e236_4_262"/>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2977" name="Google Shape;2977;g39553e0e236_4_262"/>
            <p:cNvSpPr txBox="1"/>
            <p:nvPr/>
          </p:nvSpPr>
          <p:spPr>
            <a:xfrm>
              <a:off x="7235076" y="309978"/>
              <a:ext cx="4707900" cy="908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Subdirección de Recurso Suelo</a:t>
              </a:r>
              <a:endParaRPr sz="2000">
                <a:solidFill>
                  <a:schemeClr val="dk1"/>
                </a:solidFill>
                <a:latin typeface="Raleway Medium"/>
                <a:ea typeface="Raleway Medium"/>
                <a:cs typeface="Raleway Medium"/>
                <a:sym typeface="Raleway Medium"/>
              </a:endParaRPr>
            </a:p>
            <a:p>
              <a:pPr marL="0" marR="0" lvl="0" indent="0" algn="l" rtl="0">
                <a:lnSpc>
                  <a:spcPct val="115000"/>
                </a:lnSpc>
                <a:spcBef>
                  <a:spcPts val="0"/>
                </a:spcBef>
                <a:spcAft>
                  <a:spcPts val="0"/>
                </a:spcAft>
                <a:buClr>
                  <a:srgbClr val="000000"/>
                </a:buClr>
                <a:buSzPts val="2000"/>
                <a:buFont typeface="Arial"/>
                <a:buNone/>
              </a:pPr>
              <a:endParaRPr sz="2000" b="1">
                <a:solidFill>
                  <a:schemeClr val="dk1"/>
                </a:solidFill>
                <a:latin typeface="Raleway"/>
                <a:ea typeface="Raleway"/>
                <a:cs typeface="Raleway"/>
                <a:sym typeface="Raleway"/>
              </a:endParaRPr>
            </a:p>
          </p:txBody>
        </p:sp>
      </p:grpSp>
      <p:sp>
        <p:nvSpPr>
          <p:cNvPr id="2978" name="Google Shape;2978;g39553e0e236_4_262"/>
          <p:cNvSpPr/>
          <p:nvPr/>
        </p:nvSpPr>
        <p:spPr>
          <a:xfrm>
            <a:off x="210924" y="3745714"/>
            <a:ext cx="3479700" cy="639600"/>
          </a:xfrm>
          <a:prstGeom prst="roundRect">
            <a:avLst>
              <a:gd name="adj" fmla="val 16667"/>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predios  de suelos potencialmente contaminados con acciones de control</a:t>
            </a:r>
            <a:endParaRPr sz="1200" b="0" i="0" u="none" strike="noStrike" cap="none">
              <a:solidFill>
                <a:srgbClr val="3B4E1F"/>
              </a:solidFill>
              <a:latin typeface="Candara"/>
              <a:ea typeface="Candara"/>
              <a:cs typeface="Candara"/>
              <a:sym typeface="Candara"/>
            </a:endParaRPr>
          </a:p>
        </p:txBody>
      </p:sp>
      <p:sp>
        <p:nvSpPr>
          <p:cNvPr id="2979" name="Google Shape;2979;g39553e0e236_4_262"/>
          <p:cNvSpPr txBox="1"/>
          <p:nvPr/>
        </p:nvSpPr>
        <p:spPr>
          <a:xfrm>
            <a:off x="5461200" y="31600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232"/>
        <p:cNvGrpSpPr/>
        <p:nvPr/>
      </p:nvGrpSpPr>
      <p:grpSpPr>
        <a:xfrm>
          <a:off x="0" y="0"/>
          <a:ext cx="0" cy="0"/>
          <a:chOff x="0" y="0"/>
          <a:chExt cx="0" cy="0"/>
        </a:xfrm>
      </p:grpSpPr>
      <p:pic>
        <p:nvPicPr>
          <p:cNvPr id="233" name="Google Shape;233;g3ca6554b689_3_196" title="fondo.png"/>
          <p:cNvPicPr preferRelativeResize="0"/>
          <p:nvPr/>
        </p:nvPicPr>
        <p:blipFill rotWithShape="1">
          <a:blip r:embed="rId3">
            <a:alphaModFix amt="23000"/>
          </a:blip>
          <a:srcRect l="-1016" t="40877" r="7785" b="-15050"/>
          <a:stretch/>
        </p:blipFill>
        <p:spPr>
          <a:xfrm>
            <a:off x="0" y="-16710"/>
            <a:ext cx="12192000" cy="6465101"/>
          </a:xfrm>
          <a:prstGeom prst="rect">
            <a:avLst/>
          </a:prstGeom>
          <a:noFill/>
          <a:ln>
            <a:noFill/>
          </a:ln>
        </p:spPr>
      </p:pic>
      <p:pic>
        <p:nvPicPr>
          <p:cNvPr id="234" name="Google Shape;234;g3ca6554b689_3_196"/>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35" name="Google Shape;235;g3ca6554b689_3_196"/>
          <p:cNvGraphicFramePr/>
          <p:nvPr/>
        </p:nvGraphicFramePr>
        <p:xfrm>
          <a:off x="-154312" y="-974726"/>
          <a:ext cx="11510000" cy="6437065"/>
        </p:xfrm>
        <a:graphic>
          <a:graphicData uri="http://schemas.openxmlformats.org/drawingml/2006/table">
            <a:tbl>
              <a:tblPr>
                <a:noFill/>
                <a:tableStyleId>{38483B15-683A-4D59-983E-14321CF27D7A}</a:tableStyleId>
              </a:tblPr>
              <a:tblGrid>
                <a:gridCol w="567250">
                  <a:extLst>
                    <a:ext uri="{9D8B030D-6E8A-4147-A177-3AD203B41FA5}">
                      <a16:colId xmlns:a16="http://schemas.microsoft.com/office/drawing/2014/main" val="20000"/>
                    </a:ext>
                  </a:extLst>
                </a:gridCol>
                <a:gridCol w="1065975">
                  <a:extLst>
                    <a:ext uri="{9D8B030D-6E8A-4147-A177-3AD203B41FA5}">
                      <a16:colId xmlns:a16="http://schemas.microsoft.com/office/drawing/2014/main" val="20001"/>
                    </a:ext>
                  </a:extLst>
                </a:gridCol>
                <a:gridCol w="6488575">
                  <a:extLst>
                    <a:ext uri="{9D8B030D-6E8A-4147-A177-3AD203B41FA5}">
                      <a16:colId xmlns:a16="http://schemas.microsoft.com/office/drawing/2014/main" val="20002"/>
                    </a:ext>
                  </a:extLst>
                </a:gridCol>
                <a:gridCol w="431400">
                  <a:extLst>
                    <a:ext uri="{9D8B030D-6E8A-4147-A177-3AD203B41FA5}">
                      <a16:colId xmlns:a16="http://schemas.microsoft.com/office/drawing/2014/main" val="20003"/>
                    </a:ext>
                  </a:extLst>
                </a:gridCol>
                <a:gridCol w="431400">
                  <a:extLst>
                    <a:ext uri="{9D8B030D-6E8A-4147-A177-3AD203B41FA5}">
                      <a16:colId xmlns:a16="http://schemas.microsoft.com/office/drawing/2014/main" val="20004"/>
                    </a:ext>
                  </a:extLst>
                </a:gridCol>
                <a:gridCol w="431400">
                  <a:extLst>
                    <a:ext uri="{9D8B030D-6E8A-4147-A177-3AD203B41FA5}">
                      <a16:colId xmlns:a16="http://schemas.microsoft.com/office/drawing/2014/main" val="20005"/>
                    </a:ext>
                  </a:extLst>
                </a:gridCol>
                <a:gridCol w="593400">
                  <a:extLst>
                    <a:ext uri="{9D8B030D-6E8A-4147-A177-3AD203B41FA5}">
                      <a16:colId xmlns:a16="http://schemas.microsoft.com/office/drawing/2014/main" val="20006"/>
                    </a:ext>
                  </a:extLst>
                </a:gridCol>
                <a:gridCol w="503000">
                  <a:extLst>
                    <a:ext uri="{9D8B030D-6E8A-4147-A177-3AD203B41FA5}">
                      <a16:colId xmlns:a16="http://schemas.microsoft.com/office/drawing/2014/main" val="20007"/>
                    </a:ext>
                  </a:extLst>
                </a:gridCol>
                <a:gridCol w="398925">
                  <a:extLst>
                    <a:ext uri="{9D8B030D-6E8A-4147-A177-3AD203B41FA5}">
                      <a16:colId xmlns:a16="http://schemas.microsoft.com/office/drawing/2014/main" val="20008"/>
                    </a:ext>
                  </a:extLst>
                </a:gridCol>
                <a:gridCol w="598675">
                  <a:extLst>
                    <a:ext uri="{9D8B030D-6E8A-4147-A177-3AD203B41FA5}">
                      <a16:colId xmlns:a16="http://schemas.microsoft.com/office/drawing/2014/main" val="20009"/>
                    </a:ext>
                  </a:extLst>
                </a:gridCol>
              </a:tblGrid>
              <a:tr h="445225">
                <a:tc>
                  <a:txBody>
                    <a:bodyPr/>
                    <a:lstStyle/>
                    <a:p>
                      <a:pPr marL="0" lvl="0" indent="0" algn="ctr" rtl="0">
                        <a:spcBef>
                          <a:spcPts val="0"/>
                        </a:spcBef>
                        <a:spcAft>
                          <a:spcPts val="0"/>
                        </a:spcAft>
                        <a:buClr>
                          <a:schemeClr val="dk1"/>
                        </a:buClr>
                        <a:buSzPts val="1100"/>
                        <a:buFont typeface="Arial"/>
                        <a:buNone/>
                      </a:pPr>
                      <a:r>
                        <a:rPr lang="en-US" sz="1100" b="1">
                          <a:solidFill>
                            <a:schemeClr val="lt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Subsecretaría</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Área</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TEMA  </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No. de indicadores secundarios</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Plan de trabajo</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Cierre</a:t>
                      </a:r>
                      <a:r>
                        <a:rPr lang="en-US" sz="1100">
                          <a:solidFill>
                            <a:schemeClr val="lt1"/>
                          </a:solidFill>
                          <a:latin typeface="Candara"/>
                          <a:ea typeface="Candara"/>
                          <a:cs typeface="Candara"/>
                          <a:sym typeface="Candara"/>
                        </a:rPr>
                        <a:t> </a:t>
                      </a:r>
                      <a:r>
                        <a:rPr lang="en-US" sz="1100" b="1">
                          <a:solidFill>
                            <a:schemeClr val="lt1"/>
                          </a:solidFill>
                          <a:latin typeface="Candara"/>
                          <a:ea typeface="Candara"/>
                          <a:cs typeface="Candara"/>
                          <a:sym typeface="Candara"/>
                        </a:rPr>
                        <a:t>2025</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Programación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R</a:t>
                      </a:r>
                      <a:r>
                        <a:rPr lang="en-US" sz="1100" b="1">
                          <a:solidFill>
                            <a:schemeClr val="lt1"/>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eporte enero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Mensual 2026</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tc>
                  <a:txBody>
                    <a:bodyPr/>
                    <a:lstStyle/>
                    <a:p>
                      <a:pPr marL="0" lvl="0" indent="0" algn="ctr" rtl="0">
                        <a:spcBef>
                          <a:spcPts val="0"/>
                        </a:spcBef>
                        <a:spcAft>
                          <a:spcPts val="0"/>
                        </a:spcAft>
                        <a:buNone/>
                      </a:pPr>
                      <a:r>
                        <a:rPr lang="en-US" sz="1100" b="1">
                          <a:solidFill>
                            <a:schemeClr val="lt1"/>
                          </a:solidFill>
                          <a:latin typeface="Candara"/>
                          <a:ea typeface="Candara"/>
                          <a:cs typeface="Candara"/>
                          <a:sym typeface="Candara"/>
                        </a:rPr>
                        <a:t>Programación 2027</a:t>
                      </a:r>
                      <a:endParaRPr sz="1100" b="1">
                        <a:solidFill>
                          <a:schemeClr val="lt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274E13"/>
                    </a:solidFill>
                  </a:tcPr>
                </a:tc>
                <a:extLst>
                  <a:ext uri="{0D108BD9-81ED-4DB2-BD59-A6C34878D82A}">
                    <a16:rowId xmlns:a16="http://schemas.microsoft.com/office/drawing/2014/main" val="10000"/>
                  </a:ext>
                </a:extLst>
              </a:tr>
              <a:tr h="174800">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latin typeface="Candara"/>
                          <a:ea typeface="Candara"/>
                          <a:cs typeface="Candara"/>
                          <a:sym typeface="Candara"/>
                        </a:rPr>
                        <a:t>SRS</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highlight>
                            <a:srgbClr val="00FF00"/>
                          </a:highlight>
                          <a:latin typeface="Candara"/>
                          <a:ea typeface="Candara"/>
                          <a:cs typeface="Candara"/>
                          <a:sym typeface="Candara"/>
                        </a:rPr>
                        <a:t>9. Número de toneladas de residuos especiales y peligrosos dispuestas adecuadamente</a:t>
                      </a:r>
                      <a:endParaRPr sz="90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174800">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latin typeface="Candara"/>
                          <a:ea typeface="Candara"/>
                          <a:cs typeface="Candara"/>
                          <a:sym typeface="Candara"/>
                        </a:rPr>
                        <a:t>SRS</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highlight>
                            <a:srgbClr val="00FF00"/>
                          </a:highlight>
                          <a:latin typeface="Candara"/>
                          <a:ea typeface="Candara"/>
                          <a:cs typeface="Candara"/>
                          <a:sym typeface="Candara"/>
                        </a:rPr>
                        <a:t>10. Número de toneladas de aprovechamiento de llantas</a:t>
                      </a:r>
                      <a:endParaRPr sz="90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275225">
                <a:tc>
                  <a:txBody>
                    <a:bodyPr/>
                    <a:lstStyle/>
                    <a:p>
                      <a:pPr marL="0" lvl="0" indent="0" algn="ctr" rtl="0">
                        <a:spcBef>
                          <a:spcPts val="0"/>
                        </a:spcBef>
                        <a:spcAft>
                          <a:spcPts val="0"/>
                        </a:spcAft>
                        <a:buNone/>
                      </a:pPr>
                      <a:r>
                        <a:rPr lang="en-US" sz="900">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SRS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FF0000"/>
                          </a:highlight>
                          <a:latin typeface="Candara"/>
                          <a:ea typeface="Candara"/>
                          <a:cs typeface="Candara"/>
                          <a:sym typeface="Candara"/>
                        </a:rPr>
                        <a:t>11. Número de puntos críticos de arrojo clandestino eliminados en humedales, cuerpos de agua y parques distritales ecológicos de montaña</a:t>
                      </a:r>
                      <a:endParaRPr sz="900">
                        <a:highlight>
                          <a:srgbClr val="FF00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174800">
                <a:tc>
                  <a:txBody>
                    <a:bodyPr/>
                    <a:lstStyle/>
                    <a:p>
                      <a:pPr marL="0" lvl="0" indent="0" algn="ctr" rtl="0">
                        <a:spcBef>
                          <a:spcPts val="0"/>
                        </a:spcBef>
                        <a:spcAft>
                          <a:spcPts val="0"/>
                        </a:spcAft>
                        <a:buNone/>
                      </a:pPr>
                      <a:r>
                        <a:rPr lang="en-US" sz="900">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SCAAV</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12. Porcentaje de avance en la implementación de la ZUMA Bosa Apogeo</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8</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174800">
                <a:tc>
                  <a:txBody>
                    <a:bodyPr/>
                    <a:lstStyle/>
                    <a:p>
                      <a:pPr marL="0" lvl="0" indent="0" algn="ctr" rtl="0">
                        <a:spcBef>
                          <a:spcPts val="0"/>
                        </a:spcBef>
                        <a:spcAft>
                          <a:spcPts val="0"/>
                        </a:spcAft>
                        <a:buNone/>
                      </a:pPr>
                      <a:r>
                        <a:rPr lang="en-US" sz="900">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Clr>
                          <a:schemeClr val="dk1"/>
                        </a:buClr>
                        <a:buSzPts val="1100"/>
                        <a:buFont typeface="Arial"/>
                        <a:buNone/>
                      </a:pPr>
                      <a:r>
                        <a:rPr lang="en-US" sz="900">
                          <a:solidFill>
                            <a:schemeClr val="dk1"/>
                          </a:solidFill>
                          <a:latin typeface="Candara"/>
                          <a:ea typeface="Candara"/>
                          <a:cs typeface="Candara"/>
                          <a:sym typeface="Candara"/>
                        </a:rPr>
                        <a:t>SCAAV</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13. Porcentaje de avance en la declaración de una nueva ZUMA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3</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NA</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174800">
                <a:tc>
                  <a:txBody>
                    <a:bodyPr/>
                    <a:lstStyle/>
                    <a:p>
                      <a:pPr marL="0" lvl="0" indent="0" algn="ctr" rtl="0">
                        <a:spcBef>
                          <a:spcPts val="0"/>
                        </a:spcBef>
                        <a:spcAft>
                          <a:spcPts val="0"/>
                        </a:spcAft>
                        <a:buNone/>
                      </a:pPr>
                      <a:r>
                        <a:rPr lang="en-US" sz="900">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Clr>
                          <a:schemeClr val="dk1"/>
                        </a:buClr>
                        <a:buSzPts val="1100"/>
                        <a:buFont typeface="Arial"/>
                        <a:buNone/>
                      </a:pPr>
                      <a:r>
                        <a:rPr lang="en-US" sz="900">
                          <a:solidFill>
                            <a:schemeClr val="dk1"/>
                          </a:solidFill>
                          <a:latin typeface="Candara"/>
                          <a:ea typeface="Candara"/>
                          <a:cs typeface="Candara"/>
                          <a:sym typeface="Candara"/>
                        </a:rPr>
                        <a:t>SCAAV</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14. Número de vehículos de transporte de carga renovados a través de FONCARGA </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8</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r h="275225">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Clr>
                          <a:schemeClr val="dk1"/>
                        </a:buClr>
                        <a:buSzPts val="1100"/>
                        <a:buFont typeface="Arial"/>
                        <a:buNone/>
                      </a:pPr>
                      <a:r>
                        <a:rPr lang="en-US" sz="900">
                          <a:solidFill>
                            <a:schemeClr val="dk1"/>
                          </a:solidFill>
                          <a:latin typeface="Candara"/>
                          <a:ea typeface="Candara"/>
                          <a:cs typeface="Candara"/>
                          <a:sym typeface="Candara"/>
                        </a:rPr>
                        <a:t>SCAAV</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highlight>
                            <a:srgbClr val="00FF00"/>
                          </a:highlight>
                          <a:latin typeface="Candara"/>
                          <a:ea typeface="Candara"/>
                          <a:cs typeface="Candara"/>
                          <a:sym typeface="Candara"/>
                        </a:rPr>
                        <a:t>15. Número de solicitudes de registros de publicidad exterior visual evaluados, pertenecientes a vigencias anteriores a 2025</a:t>
                      </a:r>
                      <a:endParaRPr sz="90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7"/>
                  </a:ext>
                </a:extLst>
              </a:tr>
              <a:tr h="494575">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Clr>
                          <a:schemeClr val="dk1"/>
                        </a:buClr>
                        <a:buSzPts val="1100"/>
                        <a:buFont typeface="Arial"/>
                        <a:buNone/>
                      </a:pPr>
                      <a:r>
                        <a:rPr lang="en-US" sz="900">
                          <a:solidFill>
                            <a:schemeClr val="dk1"/>
                          </a:solidFill>
                          <a:latin typeface="Candara"/>
                          <a:ea typeface="Candara"/>
                          <a:cs typeface="Candara"/>
                          <a:sym typeface="Candara"/>
                        </a:rPr>
                        <a:t>SCAAV</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dirty="0">
                          <a:solidFill>
                            <a:srgbClr val="E06666"/>
                          </a:solidFill>
                          <a:highlight>
                            <a:srgbClr val="00FF00"/>
                          </a:highlight>
                          <a:latin typeface="Candara"/>
                          <a:ea typeface="Candara"/>
                          <a:cs typeface="Candara"/>
                          <a:sym typeface="Candara"/>
                        </a:rPr>
                        <a:t>16. </a:t>
                      </a:r>
                      <a:r>
                        <a:rPr lang="en-US" sz="900" dirty="0" err="1">
                          <a:solidFill>
                            <a:srgbClr val="E06666"/>
                          </a:solidFill>
                          <a:highlight>
                            <a:srgbClr val="00FF00"/>
                          </a:highlight>
                          <a:latin typeface="Candara"/>
                          <a:ea typeface="Candara"/>
                          <a:cs typeface="Candara"/>
                          <a:sym typeface="Candara"/>
                        </a:rPr>
                        <a:t>Número</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trámites</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evaluación</a:t>
                      </a:r>
                      <a:r>
                        <a:rPr lang="en-US" sz="900" dirty="0">
                          <a:solidFill>
                            <a:srgbClr val="E06666"/>
                          </a:solidFill>
                          <a:highlight>
                            <a:srgbClr val="00FF00"/>
                          </a:highlight>
                          <a:latin typeface="Candara"/>
                          <a:ea typeface="Candara"/>
                          <a:cs typeface="Candara"/>
                          <a:sym typeface="Candara"/>
                        </a:rPr>
                        <a:t> y </a:t>
                      </a:r>
                      <a:r>
                        <a:rPr lang="en-US" sz="900" dirty="0" err="1">
                          <a:solidFill>
                            <a:srgbClr val="E06666"/>
                          </a:solidFill>
                          <a:highlight>
                            <a:srgbClr val="00FF00"/>
                          </a:highlight>
                          <a:latin typeface="Candara"/>
                          <a:ea typeface="Candara"/>
                          <a:cs typeface="Candara"/>
                          <a:sym typeface="Candara"/>
                        </a:rPr>
                        <a:t>seguimiento</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fuentes</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fijas</a:t>
                      </a:r>
                      <a:r>
                        <a:rPr lang="en-US" sz="900" dirty="0">
                          <a:solidFill>
                            <a:srgbClr val="E06666"/>
                          </a:solidFill>
                          <a:highlight>
                            <a:srgbClr val="00FF00"/>
                          </a:highlight>
                          <a:latin typeface="Candara"/>
                          <a:ea typeface="Candara"/>
                          <a:cs typeface="Candara"/>
                          <a:sym typeface="Candara"/>
                        </a:rPr>
                        <a:t> y </a:t>
                      </a:r>
                      <a:r>
                        <a:rPr lang="en-US" sz="900" dirty="0" err="1">
                          <a:solidFill>
                            <a:srgbClr val="E06666"/>
                          </a:solidFill>
                          <a:highlight>
                            <a:srgbClr val="00FF00"/>
                          </a:highlight>
                          <a:latin typeface="Candara"/>
                          <a:ea typeface="Candara"/>
                          <a:cs typeface="Candara"/>
                          <a:sym typeface="Candara"/>
                        </a:rPr>
                        <a:t>fuentes</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móviles</a:t>
                      </a:r>
                      <a:r>
                        <a:rPr lang="en-US" sz="900" dirty="0">
                          <a:solidFill>
                            <a:srgbClr val="E06666"/>
                          </a:solidFill>
                          <a:highlight>
                            <a:srgbClr val="00FF00"/>
                          </a:highlight>
                          <a:latin typeface="Candara"/>
                          <a:ea typeface="Candara"/>
                          <a:cs typeface="Candara"/>
                          <a:sym typeface="Candara"/>
                        </a:rPr>
                        <a:t> resueltos de </a:t>
                      </a:r>
                      <a:r>
                        <a:rPr lang="en-US" sz="900" dirty="0" err="1">
                          <a:solidFill>
                            <a:srgbClr val="E06666"/>
                          </a:solidFill>
                          <a:highlight>
                            <a:srgbClr val="00FF00"/>
                          </a:highlight>
                          <a:latin typeface="Candara"/>
                          <a:ea typeface="Candara"/>
                          <a:cs typeface="Candara"/>
                          <a:sym typeface="Candara"/>
                        </a:rPr>
                        <a:t>fondo</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pertenecientes</a:t>
                      </a:r>
                      <a:r>
                        <a:rPr lang="en-US" sz="900" dirty="0">
                          <a:solidFill>
                            <a:srgbClr val="E06666"/>
                          </a:solidFill>
                          <a:highlight>
                            <a:srgbClr val="00FF00"/>
                          </a:highlight>
                          <a:latin typeface="Candara"/>
                          <a:ea typeface="Candara"/>
                          <a:cs typeface="Candara"/>
                          <a:sym typeface="Candara"/>
                        </a:rPr>
                        <a:t> a </a:t>
                      </a:r>
                      <a:r>
                        <a:rPr lang="en-US" sz="900" dirty="0" err="1">
                          <a:solidFill>
                            <a:srgbClr val="E06666"/>
                          </a:solidFill>
                          <a:highlight>
                            <a:srgbClr val="00FF00"/>
                          </a:highlight>
                          <a:latin typeface="Candara"/>
                          <a:ea typeface="Candara"/>
                          <a:cs typeface="Candara"/>
                          <a:sym typeface="Candara"/>
                        </a:rPr>
                        <a:t>vigencias</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anteriores</a:t>
                      </a:r>
                      <a:r>
                        <a:rPr lang="en-US" sz="900" dirty="0">
                          <a:solidFill>
                            <a:srgbClr val="E06666"/>
                          </a:solidFill>
                          <a:highlight>
                            <a:srgbClr val="00FF00"/>
                          </a:highlight>
                          <a:latin typeface="Candara"/>
                          <a:ea typeface="Candara"/>
                          <a:cs typeface="Candara"/>
                          <a:sym typeface="Candara"/>
                        </a:rPr>
                        <a:t> a 2025</a:t>
                      </a:r>
                      <a:endParaRPr sz="900" dirty="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8"/>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DPS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dirty="0">
                          <a:highlight>
                            <a:srgbClr val="00FF00"/>
                          </a:highlight>
                          <a:latin typeface="Candara"/>
                          <a:ea typeface="Candara"/>
                          <a:cs typeface="Candara"/>
                          <a:sym typeface="Candara"/>
                        </a:rPr>
                        <a:t>17. </a:t>
                      </a:r>
                      <a:r>
                        <a:rPr lang="en-US" sz="900" dirty="0" err="1">
                          <a:highlight>
                            <a:srgbClr val="00FF00"/>
                          </a:highlight>
                          <a:latin typeface="Candara"/>
                          <a:ea typeface="Candara"/>
                          <a:cs typeface="Candara"/>
                          <a:sym typeface="Candara"/>
                        </a:rPr>
                        <a:t>Número</a:t>
                      </a:r>
                      <a:r>
                        <a:rPr lang="en-US" sz="900" dirty="0">
                          <a:highlight>
                            <a:srgbClr val="00FF00"/>
                          </a:highlight>
                          <a:latin typeface="Candara"/>
                          <a:ea typeface="Candara"/>
                          <a:cs typeface="Candara"/>
                          <a:sym typeface="Candara"/>
                        </a:rPr>
                        <a:t> de </a:t>
                      </a:r>
                      <a:r>
                        <a:rPr lang="en-US" sz="900" dirty="0" err="1">
                          <a:highlight>
                            <a:srgbClr val="00FF00"/>
                          </a:highlight>
                          <a:latin typeface="Candara"/>
                          <a:ea typeface="Candara"/>
                          <a:cs typeface="Candara"/>
                          <a:sym typeface="Candara"/>
                        </a:rPr>
                        <a:t>expedientes</a:t>
                      </a:r>
                      <a:r>
                        <a:rPr lang="en-US" sz="900" dirty="0">
                          <a:highlight>
                            <a:srgbClr val="00FF00"/>
                          </a:highlight>
                          <a:latin typeface="Candara"/>
                          <a:ea typeface="Candara"/>
                          <a:cs typeface="Candara"/>
                          <a:sym typeface="Candara"/>
                        </a:rPr>
                        <a:t> </a:t>
                      </a:r>
                      <a:r>
                        <a:rPr lang="en-US" sz="900" dirty="0" err="1">
                          <a:highlight>
                            <a:srgbClr val="00FF00"/>
                          </a:highlight>
                          <a:latin typeface="Candara"/>
                          <a:ea typeface="Candara"/>
                          <a:cs typeface="Candara"/>
                          <a:sym typeface="Candara"/>
                        </a:rPr>
                        <a:t>sancionatorios</a:t>
                      </a:r>
                      <a:r>
                        <a:rPr lang="en-US" sz="900" dirty="0">
                          <a:highlight>
                            <a:srgbClr val="00FF00"/>
                          </a:highlight>
                          <a:latin typeface="Candara"/>
                          <a:ea typeface="Candara"/>
                          <a:cs typeface="Candara"/>
                          <a:sym typeface="Candara"/>
                        </a:rPr>
                        <a:t> resueltos de </a:t>
                      </a:r>
                      <a:r>
                        <a:rPr lang="en-US" sz="900" dirty="0" err="1">
                          <a:highlight>
                            <a:srgbClr val="00FF00"/>
                          </a:highlight>
                          <a:latin typeface="Candara"/>
                          <a:ea typeface="Candara"/>
                          <a:cs typeface="Candara"/>
                          <a:sym typeface="Candara"/>
                        </a:rPr>
                        <a:t>fondo</a:t>
                      </a:r>
                      <a:r>
                        <a:rPr lang="en-US" sz="900" dirty="0">
                          <a:highlight>
                            <a:srgbClr val="00FF00"/>
                          </a:highlight>
                          <a:latin typeface="Candara"/>
                          <a:ea typeface="Candara"/>
                          <a:cs typeface="Candara"/>
                          <a:sym typeface="Candara"/>
                        </a:rPr>
                        <a:t> </a:t>
                      </a:r>
                      <a:r>
                        <a:rPr lang="en-US" sz="900" dirty="0" err="1">
                          <a:highlight>
                            <a:srgbClr val="00FF00"/>
                          </a:highlight>
                          <a:latin typeface="Candara"/>
                          <a:ea typeface="Candara"/>
                          <a:cs typeface="Candara"/>
                          <a:sym typeface="Candara"/>
                        </a:rPr>
                        <a:t>en</a:t>
                      </a:r>
                      <a:r>
                        <a:rPr lang="en-US" sz="900" dirty="0">
                          <a:highlight>
                            <a:srgbClr val="00FF00"/>
                          </a:highlight>
                          <a:latin typeface="Candara"/>
                          <a:ea typeface="Candara"/>
                          <a:cs typeface="Candara"/>
                          <a:sym typeface="Candara"/>
                        </a:rPr>
                        <a:t> </a:t>
                      </a:r>
                      <a:r>
                        <a:rPr lang="en-US" sz="900" dirty="0" err="1">
                          <a:highlight>
                            <a:srgbClr val="00FF00"/>
                          </a:highlight>
                          <a:latin typeface="Candara"/>
                          <a:ea typeface="Candara"/>
                          <a:cs typeface="Candara"/>
                          <a:sym typeface="Candara"/>
                        </a:rPr>
                        <a:t>cumplimiento</a:t>
                      </a:r>
                      <a:r>
                        <a:rPr lang="en-US" sz="900" dirty="0">
                          <a:highlight>
                            <a:srgbClr val="00FF00"/>
                          </a:highlight>
                          <a:latin typeface="Candara"/>
                          <a:ea typeface="Candara"/>
                          <a:cs typeface="Candara"/>
                          <a:sym typeface="Candara"/>
                        </a:rPr>
                        <a:t> de la Ley 2387 de 2024</a:t>
                      </a:r>
                      <a:endParaRPr sz="900" dirty="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09"/>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DPS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00FF00"/>
                          </a:highlight>
                          <a:latin typeface="Candara"/>
                          <a:ea typeface="Candara"/>
                          <a:cs typeface="Candara"/>
                          <a:sym typeface="Candara"/>
                        </a:rPr>
                        <a:t>18. Número de expedientes del cuatrienio con impulso procesal (78% de los procesos sancionatorios del cuatrienio)</a:t>
                      </a:r>
                      <a:endParaRPr sz="9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0"/>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DPS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00FF00"/>
                          </a:highlight>
                          <a:latin typeface="Candara"/>
                          <a:ea typeface="Candara"/>
                          <a:cs typeface="Candara"/>
                          <a:sym typeface="Candara"/>
                        </a:rPr>
                        <a:t>19. Número de expedientes del cuatrienio con decisión de fondo (15% de los procesos sancionatorios del cuatrienio)</a:t>
                      </a:r>
                      <a:endParaRPr sz="9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1"/>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SRH</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00FF00"/>
                          </a:highlight>
                          <a:latin typeface="Candara"/>
                          <a:ea typeface="Candara"/>
                          <a:cs typeface="Candara"/>
                          <a:sym typeface="Candara"/>
                        </a:rPr>
                        <a:t>20. Número de toneladas de carga contaminante vertida a los ríos Torca, Salitre Fucha y Tunjuelo reducidas</a:t>
                      </a:r>
                      <a:endParaRPr sz="9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 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2"/>
                  </a:ext>
                </a:extLst>
              </a:tr>
              <a:tr h="275225">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latin typeface="Candara"/>
                          <a:ea typeface="Candara"/>
                          <a:cs typeface="Candara"/>
                          <a:sym typeface="Candara"/>
                        </a:rPr>
                        <a:t>SRH</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dirty="0">
                          <a:solidFill>
                            <a:srgbClr val="E06666"/>
                          </a:solidFill>
                          <a:highlight>
                            <a:srgbClr val="00FF00"/>
                          </a:highlight>
                          <a:latin typeface="Candara"/>
                          <a:ea typeface="Candara"/>
                          <a:cs typeface="Candara"/>
                          <a:sym typeface="Candara"/>
                        </a:rPr>
                        <a:t>21. </a:t>
                      </a:r>
                      <a:r>
                        <a:rPr lang="en-US" sz="900" dirty="0" err="1">
                          <a:solidFill>
                            <a:srgbClr val="E06666"/>
                          </a:solidFill>
                          <a:highlight>
                            <a:srgbClr val="00FF00"/>
                          </a:highlight>
                          <a:latin typeface="Candara"/>
                          <a:ea typeface="Candara"/>
                          <a:cs typeface="Candara"/>
                          <a:sym typeface="Candara"/>
                        </a:rPr>
                        <a:t>Porcentaje</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trámites</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evaluación</a:t>
                      </a:r>
                      <a:r>
                        <a:rPr lang="en-US" sz="900" dirty="0">
                          <a:solidFill>
                            <a:srgbClr val="E06666"/>
                          </a:solidFill>
                          <a:highlight>
                            <a:srgbClr val="00FF00"/>
                          </a:highlight>
                          <a:latin typeface="Candara"/>
                          <a:ea typeface="Candara"/>
                          <a:cs typeface="Candara"/>
                          <a:sym typeface="Candara"/>
                        </a:rPr>
                        <a:t> resueltos de </a:t>
                      </a:r>
                      <a:r>
                        <a:rPr lang="en-US" sz="900" dirty="0" err="1">
                          <a:solidFill>
                            <a:srgbClr val="E06666"/>
                          </a:solidFill>
                          <a:highlight>
                            <a:srgbClr val="00FF00"/>
                          </a:highlight>
                          <a:latin typeface="Candara"/>
                          <a:ea typeface="Candara"/>
                          <a:cs typeface="Candara"/>
                          <a:sym typeface="Candara"/>
                        </a:rPr>
                        <a:t>fondo</a:t>
                      </a:r>
                      <a:r>
                        <a:rPr lang="en-US" sz="900" dirty="0">
                          <a:solidFill>
                            <a:srgbClr val="E06666"/>
                          </a:solidFill>
                          <a:highlight>
                            <a:srgbClr val="00FF00"/>
                          </a:highlight>
                          <a:latin typeface="Candara"/>
                          <a:ea typeface="Candara"/>
                          <a:cs typeface="Candara"/>
                          <a:sym typeface="Candara"/>
                        </a:rPr>
                        <a:t> y </a:t>
                      </a:r>
                      <a:r>
                        <a:rPr lang="en-US" sz="900" dirty="0" err="1">
                          <a:solidFill>
                            <a:srgbClr val="E06666"/>
                          </a:solidFill>
                          <a:highlight>
                            <a:srgbClr val="00FF00"/>
                          </a:highlight>
                          <a:latin typeface="Candara"/>
                          <a:ea typeface="Candara"/>
                          <a:cs typeface="Candara"/>
                          <a:sym typeface="Candara"/>
                        </a:rPr>
                        <a:t>notificados</a:t>
                      </a:r>
                      <a:r>
                        <a:rPr lang="en-US" sz="900" dirty="0">
                          <a:solidFill>
                            <a:srgbClr val="E06666"/>
                          </a:solidFill>
                          <a:highlight>
                            <a:srgbClr val="00FF00"/>
                          </a:highlight>
                          <a:latin typeface="Candara"/>
                          <a:ea typeface="Candara"/>
                          <a:cs typeface="Candara"/>
                          <a:sym typeface="Candara"/>
                        </a:rPr>
                        <a:t> o </a:t>
                      </a:r>
                      <a:r>
                        <a:rPr lang="en-US" sz="900" dirty="0" err="1">
                          <a:solidFill>
                            <a:srgbClr val="E06666"/>
                          </a:solidFill>
                          <a:highlight>
                            <a:srgbClr val="00FF00"/>
                          </a:highlight>
                          <a:latin typeface="Candara"/>
                          <a:ea typeface="Candara"/>
                          <a:cs typeface="Candara"/>
                          <a:sym typeface="Candara"/>
                        </a:rPr>
                        <a:t>informados</a:t>
                      </a:r>
                      <a:r>
                        <a:rPr lang="en-US" sz="900" dirty="0">
                          <a:solidFill>
                            <a:srgbClr val="E06666"/>
                          </a:solidFill>
                          <a:highlight>
                            <a:srgbClr val="00FF00"/>
                          </a:highlight>
                          <a:latin typeface="Candara"/>
                          <a:ea typeface="Candara"/>
                          <a:cs typeface="Candara"/>
                          <a:sym typeface="Candara"/>
                        </a:rPr>
                        <a:t> (2025-2027)</a:t>
                      </a:r>
                      <a:endParaRPr sz="900" dirty="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3"/>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SS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00FF00"/>
                          </a:highlight>
                          <a:latin typeface="Candara"/>
                          <a:ea typeface="Candara"/>
                          <a:cs typeface="Candara"/>
                          <a:sym typeface="Candara"/>
                        </a:rPr>
                        <a:t>22. Número de árboles en potencial riesgo de volcamiento o caída de ramas gestionados</a:t>
                      </a:r>
                      <a:endParaRPr sz="9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4"/>
                  </a:ext>
                </a:extLst>
              </a:tr>
              <a:tr h="275225">
                <a:tc>
                  <a:txBody>
                    <a:bodyPr/>
                    <a:lstStyle/>
                    <a:p>
                      <a:pPr marL="0" lvl="0" indent="0" algn="ctr" rtl="0">
                        <a:spcBef>
                          <a:spcPts val="0"/>
                        </a:spcBef>
                        <a:spcAft>
                          <a:spcPts val="0"/>
                        </a:spcAft>
                        <a:buNone/>
                      </a:pPr>
                      <a:r>
                        <a:rPr lang="en-US" sz="900">
                          <a:solidFill>
                            <a:schemeClr val="dk1"/>
                          </a:solidFill>
                          <a:latin typeface="Candara"/>
                          <a:ea typeface="Candara"/>
                          <a:cs typeface="Candara"/>
                          <a:sym typeface="Candara"/>
                        </a:rPr>
                        <a:t>SCA</a:t>
                      </a:r>
                      <a:endParaRPr sz="900">
                        <a:solidFill>
                          <a:schemeClr val="dk1"/>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latin typeface="Candara"/>
                          <a:ea typeface="Candara"/>
                          <a:cs typeface="Candara"/>
                          <a:sym typeface="Candara"/>
                        </a:rPr>
                        <a:t>SS</a:t>
                      </a:r>
                      <a:endParaRPr sz="900">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highlight>
                            <a:srgbClr val="00FF00"/>
                          </a:highlight>
                          <a:latin typeface="Candara"/>
                          <a:ea typeface="Candara"/>
                          <a:cs typeface="Candara"/>
                          <a:sym typeface="Candara"/>
                        </a:rPr>
                        <a:t>23. Número de árboles efectivamente plantados a través del mecanismo de compensación</a:t>
                      </a:r>
                      <a:endParaRPr sz="900">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None/>
                      </a:pP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No</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latin typeface="Candara"/>
                          <a:ea typeface="Candara"/>
                          <a:cs typeface="Candara"/>
                          <a:sym typeface="Candara"/>
                        </a:rPr>
                        <a:t>Si</a:t>
                      </a:r>
                      <a:endParaRPr sz="900" b="1">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5"/>
                  </a:ext>
                </a:extLst>
              </a:tr>
              <a:tr h="275225">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latin typeface="Candara"/>
                          <a:ea typeface="Candara"/>
                          <a:cs typeface="Candara"/>
                          <a:sym typeface="Candara"/>
                        </a:rPr>
                        <a:t>SS</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highlight>
                            <a:srgbClr val="00FF00"/>
                          </a:highlight>
                          <a:latin typeface="Candara"/>
                          <a:ea typeface="Candara"/>
                          <a:cs typeface="Candara"/>
                          <a:sym typeface="Candara"/>
                        </a:rPr>
                        <a:t>24. Número de autorizaciones de aprovechamiento silvicultural anteriores a 2024 con seguimiento</a:t>
                      </a:r>
                      <a:endParaRPr sz="90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6"/>
                  </a:ext>
                </a:extLst>
              </a:tr>
              <a:tr h="275225">
                <a:tc>
                  <a:txBody>
                    <a:bodyPr/>
                    <a:lstStyle/>
                    <a:p>
                      <a:pPr marL="0" lvl="0" indent="0" algn="ctr" rtl="0">
                        <a:spcBef>
                          <a:spcPts val="0"/>
                        </a:spcBef>
                        <a:spcAft>
                          <a:spcPts val="0"/>
                        </a:spcAft>
                        <a:buNone/>
                      </a:pPr>
                      <a:r>
                        <a:rPr lang="en-US" sz="900">
                          <a:solidFill>
                            <a:srgbClr val="E06666"/>
                          </a:solidFill>
                          <a:latin typeface="Candara"/>
                          <a:ea typeface="Candara"/>
                          <a:cs typeface="Candara"/>
                          <a:sym typeface="Candara"/>
                        </a:rPr>
                        <a:t>SCA</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a:solidFill>
                            <a:srgbClr val="E06666"/>
                          </a:solidFill>
                          <a:latin typeface="Candara"/>
                          <a:ea typeface="Candara"/>
                          <a:cs typeface="Candara"/>
                          <a:sym typeface="Candara"/>
                        </a:rPr>
                        <a:t>SS</a:t>
                      </a:r>
                      <a:endParaRPr sz="900">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l" rtl="0">
                        <a:spcBef>
                          <a:spcPts val="0"/>
                        </a:spcBef>
                        <a:spcAft>
                          <a:spcPts val="0"/>
                        </a:spcAft>
                        <a:buNone/>
                      </a:pPr>
                      <a:r>
                        <a:rPr lang="en-US" sz="900" dirty="0">
                          <a:solidFill>
                            <a:srgbClr val="E06666"/>
                          </a:solidFill>
                          <a:highlight>
                            <a:srgbClr val="00FF00"/>
                          </a:highlight>
                          <a:latin typeface="Candara"/>
                          <a:ea typeface="Candara"/>
                          <a:cs typeface="Candara"/>
                          <a:sym typeface="Candara"/>
                        </a:rPr>
                        <a:t>25. </a:t>
                      </a:r>
                      <a:r>
                        <a:rPr lang="en-US" sz="900" dirty="0" err="1">
                          <a:solidFill>
                            <a:srgbClr val="E06666"/>
                          </a:solidFill>
                          <a:highlight>
                            <a:srgbClr val="00FF00"/>
                          </a:highlight>
                          <a:latin typeface="Candara"/>
                          <a:ea typeface="Candara"/>
                          <a:cs typeface="Candara"/>
                          <a:sym typeface="Candara"/>
                        </a:rPr>
                        <a:t>Número</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trámites</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rezagados</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evaluación</a:t>
                      </a:r>
                      <a:r>
                        <a:rPr lang="en-US" sz="900" dirty="0">
                          <a:solidFill>
                            <a:srgbClr val="E06666"/>
                          </a:solidFill>
                          <a:highlight>
                            <a:srgbClr val="00FF00"/>
                          </a:highlight>
                          <a:latin typeface="Candara"/>
                          <a:ea typeface="Candara"/>
                          <a:cs typeface="Candara"/>
                          <a:sym typeface="Candara"/>
                        </a:rPr>
                        <a:t> de </a:t>
                      </a:r>
                      <a:r>
                        <a:rPr lang="en-US" sz="900" dirty="0" err="1">
                          <a:solidFill>
                            <a:srgbClr val="E06666"/>
                          </a:solidFill>
                          <a:highlight>
                            <a:srgbClr val="00FF00"/>
                          </a:highlight>
                          <a:latin typeface="Candara"/>
                          <a:ea typeface="Candara"/>
                          <a:cs typeface="Candara"/>
                          <a:sym typeface="Candara"/>
                        </a:rPr>
                        <a:t>aprovechamiento</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forestal</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por</a:t>
                      </a:r>
                      <a:r>
                        <a:rPr lang="en-US" sz="900" dirty="0">
                          <a:solidFill>
                            <a:srgbClr val="E06666"/>
                          </a:solidFill>
                          <a:highlight>
                            <a:srgbClr val="00FF00"/>
                          </a:highlight>
                          <a:latin typeface="Candara"/>
                          <a:ea typeface="Candara"/>
                          <a:cs typeface="Candara"/>
                          <a:sym typeface="Candara"/>
                        </a:rPr>
                        <a:t> </a:t>
                      </a:r>
                      <a:r>
                        <a:rPr lang="en-US" sz="900" dirty="0" err="1">
                          <a:solidFill>
                            <a:srgbClr val="E06666"/>
                          </a:solidFill>
                          <a:highlight>
                            <a:srgbClr val="00FF00"/>
                          </a:highlight>
                          <a:latin typeface="Candara"/>
                          <a:ea typeface="Candara"/>
                          <a:cs typeface="Candara"/>
                          <a:sym typeface="Candara"/>
                        </a:rPr>
                        <a:t>obra</a:t>
                      </a:r>
                      <a:r>
                        <a:rPr lang="en-US" sz="900" dirty="0">
                          <a:solidFill>
                            <a:srgbClr val="E06666"/>
                          </a:solidFill>
                          <a:highlight>
                            <a:srgbClr val="00FF00"/>
                          </a:highlight>
                          <a:latin typeface="Candara"/>
                          <a:ea typeface="Candara"/>
                          <a:cs typeface="Candara"/>
                          <a:sym typeface="Candara"/>
                        </a:rPr>
                        <a:t> resueltos de </a:t>
                      </a:r>
                      <a:r>
                        <a:rPr lang="en-US" sz="900" dirty="0" err="1">
                          <a:solidFill>
                            <a:srgbClr val="E06666"/>
                          </a:solidFill>
                          <a:highlight>
                            <a:srgbClr val="00FF00"/>
                          </a:highlight>
                          <a:latin typeface="Candara"/>
                          <a:ea typeface="Candara"/>
                          <a:cs typeface="Candara"/>
                          <a:sym typeface="Candara"/>
                        </a:rPr>
                        <a:t>fondo</a:t>
                      </a:r>
                      <a:endParaRPr sz="900" dirty="0">
                        <a:solidFill>
                          <a:srgbClr val="E06666"/>
                        </a:solidFill>
                        <a:highlight>
                          <a:srgbClr val="00FF00"/>
                        </a:highlight>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rgbClr val="B6D7A8"/>
                    </a:solidFill>
                  </a:tcPr>
                </a:tc>
                <a:tc>
                  <a:txBody>
                    <a:bodyPr/>
                    <a:lstStyle/>
                    <a:p>
                      <a:pPr marL="0" lvl="0" indent="0" algn="ctr" rtl="0">
                        <a:spcBef>
                          <a:spcPts val="0"/>
                        </a:spcBef>
                        <a:spcAft>
                          <a:spcPts val="0"/>
                        </a:spcAft>
                        <a:buClr>
                          <a:schemeClr val="dk1"/>
                        </a:buClr>
                        <a:buSzPts val="1100"/>
                        <a:buFont typeface="Arial"/>
                        <a:buNone/>
                      </a:pPr>
                      <a:r>
                        <a:rPr lang="en-US" sz="900" b="1">
                          <a:solidFill>
                            <a:schemeClr val="dk1"/>
                          </a:solidFill>
                          <a:latin typeface="Candara"/>
                          <a:ea typeface="Candara"/>
                          <a:cs typeface="Candara"/>
                          <a:sym typeface="Candara"/>
                        </a:rPr>
                        <a:t>N/A</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No</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900" b="1">
                          <a:solidFill>
                            <a:srgbClr val="E06666"/>
                          </a:solidFill>
                          <a:latin typeface="Candara"/>
                          <a:ea typeface="Candara"/>
                          <a:cs typeface="Candara"/>
                          <a:sym typeface="Candara"/>
                        </a:rPr>
                        <a:t>Si</a:t>
                      </a:r>
                      <a:endParaRPr sz="900" b="1">
                        <a:solidFill>
                          <a:srgbClr val="E06666"/>
                        </a:solidFill>
                        <a:latin typeface="Candara"/>
                        <a:ea typeface="Candara"/>
                        <a:cs typeface="Candara"/>
                        <a:sym typeface="Candara"/>
                      </a:endParaRPr>
                    </a:p>
                  </a:txBody>
                  <a:tcPr marL="63500" marR="63500" marT="63500" marB="63500" anchor="ctr">
                    <a:lnL w="12700" cap="flat" cmpd="sng">
                      <a:solidFill>
                        <a:schemeClr val="dk2"/>
                      </a:solidFill>
                      <a:prstDash val="dot"/>
                      <a:round/>
                      <a:headEnd type="none" w="sm" len="sm"/>
                      <a:tailEnd type="none" w="sm" len="sm"/>
                    </a:lnL>
                    <a:lnR w="12700" cap="flat" cmpd="sng">
                      <a:solidFill>
                        <a:schemeClr val="dk2"/>
                      </a:solidFill>
                      <a:prstDash val="dot"/>
                      <a:round/>
                      <a:headEnd type="none" w="sm" len="sm"/>
                      <a:tailEnd type="none" w="sm" len="sm"/>
                    </a:lnR>
                    <a:lnT w="12700" cap="flat" cmpd="sng">
                      <a:solidFill>
                        <a:schemeClr val="dk2"/>
                      </a:solidFill>
                      <a:prstDash val="dot"/>
                      <a:round/>
                      <a:headEnd type="none" w="sm" len="sm"/>
                      <a:tailEnd type="none" w="sm" len="sm"/>
                    </a:lnT>
                    <a:lnB w="12700" cap="flat" cmpd="sng">
                      <a:solidFill>
                        <a:schemeClr val="dk2"/>
                      </a:solidFill>
                      <a:prstDash val="dot"/>
                      <a:round/>
                      <a:headEnd type="none" w="sm" len="sm"/>
                      <a:tailEnd type="none" w="sm" len="sm"/>
                    </a:lnB>
                    <a:solidFill>
                      <a:schemeClr val="lt1"/>
                    </a:solidFill>
                  </a:tcPr>
                </a:tc>
                <a:extLst>
                  <a:ext uri="{0D108BD9-81ED-4DB2-BD59-A6C34878D82A}">
                    <a16:rowId xmlns:a16="http://schemas.microsoft.com/office/drawing/2014/main" val="10017"/>
                  </a:ext>
                </a:extLst>
              </a:tr>
            </a:tbl>
          </a:graphicData>
        </a:graphic>
      </p:graphicFrame>
      <p:sp>
        <p:nvSpPr>
          <p:cNvPr id="236" name="Google Shape;236;g3ca6554b689_3_196"/>
          <p:cNvSpPr txBox="1"/>
          <p:nvPr/>
        </p:nvSpPr>
        <p:spPr>
          <a:xfrm>
            <a:off x="10018375" y="6123425"/>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983"/>
        <p:cNvGrpSpPr/>
        <p:nvPr/>
      </p:nvGrpSpPr>
      <p:grpSpPr>
        <a:xfrm>
          <a:off x="0" y="0"/>
          <a:ext cx="0" cy="0"/>
          <a:chOff x="0" y="0"/>
          <a:chExt cx="0" cy="0"/>
        </a:xfrm>
      </p:grpSpPr>
      <p:sp>
        <p:nvSpPr>
          <p:cNvPr id="2984" name="Google Shape;2984;g395736b3648_2_246"/>
          <p:cNvSpPr/>
          <p:nvPr/>
        </p:nvSpPr>
        <p:spPr>
          <a:xfrm>
            <a:off x="145200" y="3064925"/>
            <a:ext cx="11901600" cy="5541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85" name="Google Shape;2985;g395736b3648_2_246"/>
          <p:cNvSpPr txBox="1"/>
          <p:nvPr/>
        </p:nvSpPr>
        <p:spPr>
          <a:xfrm>
            <a:off x="3945191"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a:t>
            </a:r>
            <a:endParaRPr sz="1400" b="0" i="0" u="none" strike="noStrike" cap="none">
              <a:solidFill>
                <a:srgbClr val="000000"/>
              </a:solidFill>
              <a:latin typeface="Candara"/>
              <a:ea typeface="Candara"/>
              <a:cs typeface="Candara"/>
              <a:sym typeface="Candara"/>
            </a:endParaRPr>
          </a:p>
        </p:txBody>
      </p:sp>
      <p:sp>
        <p:nvSpPr>
          <p:cNvPr id="2986" name="Google Shape;2986;g395736b3648_2_246"/>
          <p:cNvSpPr txBox="1"/>
          <p:nvPr/>
        </p:nvSpPr>
        <p:spPr>
          <a:xfrm>
            <a:off x="5847564"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366</a:t>
            </a:r>
            <a:endParaRPr sz="1600" b="0" i="0" u="none" strike="noStrike" cap="none">
              <a:solidFill>
                <a:srgbClr val="3B4E1F"/>
              </a:solidFill>
              <a:latin typeface="Candara"/>
              <a:ea typeface="Candara"/>
              <a:cs typeface="Candara"/>
              <a:sym typeface="Candara"/>
            </a:endParaRPr>
          </a:p>
        </p:txBody>
      </p:sp>
      <p:sp>
        <p:nvSpPr>
          <p:cNvPr id="2987" name="Google Shape;2987;g395736b3648_2_246"/>
          <p:cNvSpPr txBox="1"/>
          <p:nvPr/>
        </p:nvSpPr>
        <p:spPr>
          <a:xfrm>
            <a:off x="7764111"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271</a:t>
            </a:r>
            <a:endParaRPr sz="1400" b="0" i="0" u="none" strike="noStrike" cap="none">
              <a:solidFill>
                <a:srgbClr val="000000"/>
              </a:solidFill>
              <a:latin typeface="Candara"/>
              <a:ea typeface="Candara"/>
              <a:cs typeface="Candara"/>
              <a:sym typeface="Candara"/>
            </a:endParaRPr>
          </a:p>
        </p:txBody>
      </p:sp>
      <p:sp>
        <p:nvSpPr>
          <p:cNvPr id="2988" name="Google Shape;2988;g395736b3648_2_246"/>
          <p:cNvSpPr txBox="1"/>
          <p:nvPr/>
        </p:nvSpPr>
        <p:spPr>
          <a:xfrm>
            <a:off x="8733741" y="3118764"/>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240</a:t>
            </a:r>
            <a:endParaRPr sz="1400" b="0" i="0" u="none" strike="noStrike" cap="none">
              <a:solidFill>
                <a:srgbClr val="000000"/>
              </a:solidFill>
              <a:latin typeface="Candara"/>
              <a:ea typeface="Candara"/>
              <a:cs typeface="Candara"/>
              <a:sym typeface="Candara"/>
            </a:endParaRPr>
          </a:p>
        </p:txBody>
      </p:sp>
      <p:sp>
        <p:nvSpPr>
          <p:cNvPr id="2989" name="Google Shape;2989;g395736b3648_2_246"/>
          <p:cNvSpPr txBox="1"/>
          <p:nvPr/>
        </p:nvSpPr>
        <p:spPr>
          <a:xfrm>
            <a:off x="9676088" y="3118764"/>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1.034</a:t>
            </a:r>
            <a:endParaRPr sz="1600" b="0" i="0" u="none" strike="noStrike" cap="none">
              <a:solidFill>
                <a:srgbClr val="3B4E1F"/>
              </a:solidFill>
              <a:latin typeface="Candara"/>
              <a:ea typeface="Candara"/>
              <a:cs typeface="Candara"/>
              <a:sym typeface="Candara"/>
            </a:endParaRPr>
          </a:p>
        </p:txBody>
      </p:sp>
      <p:sp>
        <p:nvSpPr>
          <p:cNvPr id="2990" name="Google Shape;2990;g395736b3648_2_246"/>
          <p:cNvSpPr txBox="1"/>
          <p:nvPr/>
        </p:nvSpPr>
        <p:spPr>
          <a:xfrm>
            <a:off x="11029419" y="3118764"/>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latin typeface="Candara"/>
                <a:ea typeface="Candara"/>
                <a:cs typeface="Candara"/>
                <a:sym typeface="Candara"/>
              </a:rPr>
              <a:t>523</a:t>
            </a:r>
            <a:endParaRPr sz="1400" b="1" i="0" u="none" strike="noStrike" cap="none">
              <a:solidFill>
                <a:srgbClr val="000000"/>
              </a:solidFill>
              <a:latin typeface="Candara"/>
              <a:ea typeface="Candara"/>
              <a:cs typeface="Candara"/>
              <a:sym typeface="Candara"/>
            </a:endParaRPr>
          </a:p>
        </p:txBody>
      </p:sp>
      <p:sp>
        <p:nvSpPr>
          <p:cNvPr id="2991" name="Google Shape;2991;g395736b3648_2_246"/>
          <p:cNvSpPr/>
          <p:nvPr/>
        </p:nvSpPr>
        <p:spPr>
          <a:xfrm>
            <a:off x="188619" y="3014514"/>
            <a:ext cx="3479700" cy="639600"/>
          </a:xfrm>
          <a:prstGeom prst="roundRect">
            <a:avLst>
              <a:gd name="adj" fmla="val 16667"/>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predios con suelos potencialmente contaminados en categoría de riesgo aceptable</a:t>
            </a:r>
            <a:endParaRPr sz="1200" b="0" i="0" u="none" strike="noStrike" cap="none">
              <a:solidFill>
                <a:schemeClr val="dk1"/>
              </a:solidFill>
              <a:latin typeface="Candara"/>
              <a:ea typeface="Candara"/>
              <a:cs typeface="Candara"/>
              <a:sym typeface="Candara"/>
            </a:endParaRPr>
          </a:p>
        </p:txBody>
      </p:sp>
      <p:sp>
        <p:nvSpPr>
          <p:cNvPr id="2992" name="Google Shape;2992;g395736b3648_2_246"/>
          <p:cNvSpPr txBox="1"/>
          <p:nvPr/>
        </p:nvSpPr>
        <p:spPr>
          <a:xfrm>
            <a:off x="4909985" y="3126564"/>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157</a:t>
            </a:r>
            <a:endParaRPr sz="1300" b="1" i="0" u="none" strike="noStrike" cap="none">
              <a:solidFill>
                <a:srgbClr val="000000"/>
              </a:solidFill>
              <a:latin typeface="Candara"/>
              <a:ea typeface="Candara"/>
              <a:cs typeface="Candara"/>
              <a:sym typeface="Candara"/>
            </a:endParaRPr>
          </a:p>
        </p:txBody>
      </p:sp>
      <p:sp>
        <p:nvSpPr>
          <p:cNvPr id="2993" name="Google Shape;2993;g395736b3648_2_246"/>
          <p:cNvSpPr txBox="1"/>
          <p:nvPr/>
        </p:nvSpPr>
        <p:spPr>
          <a:xfrm>
            <a:off x="6838229" y="3126564"/>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366</a:t>
            </a:r>
            <a:endParaRPr sz="1300" b="1" i="0" u="none" strike="noStrike" cap="none">
              <a:solidFill>
                <a:srgbClr val="000000"/>
              </a:solidFill>
              <a:latin typeface="Candara"/>
              <a:ea typeface="Candara"/>
              <a:cs typeface="Candara"/>
              <a:sym typeface="Candara"/>
            </a:endParaRPr>
          </a:p>
        </p:txBody>
      </p:sp>
      <p:sp>
        <p:nvSpPr>
          <p:cNvPr id="2994" name="Google Shape;2994;g395736b3648_2_246"/>
          <p:cNvSpPr txBox="1"/>
          <p:nvPr/>
        </p:nvSpPr>
        <p:spPr>
          <a:xfrm>
            <a:off x="621400" y="1253075"/>
            <a:ext cx="11071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1">
                <a:solidFill>
                  <a:srgbClr val="009200"/>
                </a:solidFill>
                <a:latin typeface="Raleway"/>
                <a:ea typeface="Raleway"/>
                <a:cs typeface="Raleway"/>
                <a:sym typeface="Raleway"/>
              </a:rPr>
              <a:t>Reducir el riesgo ambiental en 1.034 predios con suelos potencialmente contaminados</a:t>
            </a:r>
            <a:endParaRPr sz="1800" b="1" i="0" u="none" strike="noStrike" cap="none">
              <a:solidFill>
                <a:srgbClr val="009200"/>
              </a:solidFill>
              <a:latin typeface="Raleway"/>
              <a:ea typeface="Raleway"/>
              <a:cs typeface="Raleway"/>
              <a:sym typeface="Raleway"/>
            </a:endParaRPr>
          </a:p>
        </p:txBody>
      </p:sp>
      <p:sp>
        <p:nvSpPr>
          <p:cNvPr id="2995" name="Google Shape;2995;g395736b3648_2_246"/>
          <p:cNvSpPr txBox="1"/>
          <p:nvPr/>
        </p:nvSpPr>
        <p:spPr>
          <a:xfrm>
            <a:off x="3945191"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2996" name="Google Shape;2996;g395736b3648_2_246"/>
          <p:cNvSpPr txBox="1"/>
          <p:nvPr/>
        </p:nvSpPr>
        <p:spPr>
          <a:xfrm>
            <a:off x="5847564"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2997" name="Google Shape;2997;g395736b3648_2_246"/>
          <p:cNvSpPr txBox="1"/>
          <p:nvPr/>
        </p:nvSpPr>
        <p:spPr>
          <a:xfrm>
            <a:off x="7764111"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2998" name="Google Shape;2998;g395736b3648_2_246"/>
          <p:cNvSpPr txBox="1"/>
          <p:nvPr/>
        </p:nvSpPr>
        <p:spPr>
          <a:xfrm>
            <a:off x="8733741" y="252738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2999" name="Google Shape;2999;g395736b3648_2_246"/>
          <p:cNvSpPr txBox="1"/>
          <p:nvPr/>
        </p:nvSpPr>
        <p:spPr>
          <a:xfrm>
            <a:off x="9676088" y="2527387"/>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000" name="Google Shape;3000;g395736b3648_2_246"/>
          <p:cNvSpPr txBox="1"/>
          <p:nvPr/>
        </p:nvSpPr>
        <p:spPr>
          <a:xfrm>
            <a:off x="4909985" y="253518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001" name="Google Shape;3001;g395736b3648_2_246"/>
          <p:cNvSpPr txBox="1"/>
          <p:nvPr/>
        </p:nvSpPr>
        <p:spPr>
          <a:xfrm>
            <a:off x="6838229" y="253518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002" name="Google Shape;3002;g395736b3648_2_246"/>
          <p:cNvSpPr txBox="1"/>
          <p:nvPr/>
        </p:nvSpPr>
        <p:spPr>
          <a:xfrm>
            <a:off x="11029410" y="2527387"/>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003" name="Google Shape;3003;g395736b3648_2_246"/>
          <p:cNvSpPr txBox="1"/>
          <p:nvPr/>
        </p:nvSpPr>
        <p:spPr>
          <a:xfrm>
            <a:off x="-70251" y="2562937"/>
            <a:ext cx="3706800" cy="3600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004" name="Google Shape;3004;g395736b3648_2_246"/>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3005" name="Google Shape;3005;g395736b3648_2_246"/>
          <p:cNvSpPr txBox="1"/>
          <p:nvPr/>
        </p:nvSpPr>
        <p:spPr>
          <a:xfrm>
            <a:off x="557217" y="717709"/>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3006" name="Google Shape;3006;g395736b3648_2_246"/>
          <p:cNvSpPr/>
          <p:nvPr/>
        </p:nvSpPr>
        <p:spPr>
          <a:xfrm>
            <a:off x="8757325" y="249900"/>
            <a:ext cx="29355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de Recurso Suelo</a:t>
            </a:r>
            <a:endParaRPr sz="1200" b="1">
              <a:solidFill>
                <a:schemeClr val="dk1"/>
              </a:solidFill>
              <a:latin typeface="Raleway"/>
              <a:ea typeface="Raleway"/>
              <a:cs typeface="Raleway"/>
              <a:sym typeface="Raleway"/>
            </a:endParaRPr>
          </a:p>
        </p:txBody>
      </p:sp>
      <p:grpSp>
        <p:nvGrpSpPr>
          <p:cNvPr id="3007" name="Google Shape;3007;g395736b3648_2_246"/>
          <p:cNvGrpSpPr/>
          <p:nvPr/>
        </p:nvGrpSpPr>
        <p:grpSpPr>
          <a:xfrm>
            <a:off x="8038747" y="195163"/>
            <a:ext cx="964749" cy="461673"/>
            <a:chOff x="10362985" y="253494"/>
            <a:chExt cx="1336773" cy="639702"/>
          </a:xfrm>
        </p:grpSpPr>
        <p:grpSp>
          <p:nvGrpSpPr>
            <p:cNvPr id="3008" name="Google Shape;3008;g395736b3648_2_246"/>
            <p:cNvGrpSpPr/>
            <p:nvPr/>
          </p:nvGrpSpPr>
          <p:grpSpPr>
            <a:xfrm>
              <a:off x="10362985" y="265395"/>
              <a:ext cx="613772" cy="627801"/>
              <a:chOff x="4096109" y="2260088"/>
              <a:chExt cx="682500" cy="698100"/>
            </a:xfrm>
          </p:grpSpPr>
          <p:sp>
            <p:nvSpPr>
              <p:cNvPr id="3009" name="Google Shape;3009;g395736b3648_2_246"/>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010" name="Google Shape;3010;g395736b3648_2_246"/>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011" name="Google Shape;3011;g395736b3648_2_246"/>
            <p:cNvGrpSpPr/>
            <p:nvPr/>
          </p:nvGrpSpPr>
          <p:grpSpPr>
            <a:xfrm>
              <a:off x="11084999" y="253494"/>
              <a:ext cx="614759" cy="627900"/>
              <a:chOff x="1252274" y="892444"/>
              <a:chExt cx="614759" cy="627900"/>
            </a:xfrm>
          </p:grpSpPr>
          <p:sp>
            <p:nvSpPr>
              <p:cNvPr id="3012" name="Google Shape;3012;g395736b3648_2_246"/>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013" name="Google Shape;3013;g395736b3648_2_246"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3014" name="Google Shape;3014;g395736b3648_2_246"/>
          <p:cNvSpPr txBox="1"/>
          <p:nvPr/>
        </p:nvSpPr>
        <p:spPr>
          <a:xfrm>
            <a:off x="37510" y="4531496"/>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predios en categoría de riesgo aceptable potencialmente afectados  por  actividades de tipo industrial</a:t>
            </a:r>
            <a:endParaRPr sz="1200" b="0" i="0" u="none" strike="noStrike" cap="none">
              <a:solidFill>
                <a:srgbClr val="000000"/>
              </a:solidFill>
              <a:latin typeface="Arial"/>
              <a:ea typeface="Arial"/>
              <a:cs typeface="Arial"/>
              <a:sym typeface="Arial"/>
            </a:endParaRPr>
          </a:p>
        </p:txBody>
      </p:sp>
      <p:sp>
        <p:nvSpPr>
          <p:cNvPr id="3015" name="Google Shape;3015;g395736b3648_2_246"/>
          <p:cNvSpPr txBox="1"/>
          <p:nvPr/>
        </p:nvSpPr>
        <p:spPr>
          <a:xfrm>
            <a:off x="60539" y="3744080"/>
            <a:ext cx="35712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predios en categoría de riesgo aceptable potencialmente afectados  por  almacenamiento y distribución de hidrocarburos.</a:t>
            </a:r>
            <a:endParaRPr sz="1200" b="0" i="0" u="none" strike="noStrike" cap="none">
              <a:solidFill>
                <a:srgbClr val="000000"/>
              </a:solidFill>
              <a:latin typeface="Arial"/>
              <a:ea typeface="Arial"/>
              <a:cs typeface="Arial"/>
              <a:sym typeface="Arial"/>
            </a:endParaRPr>
          </a:p>
        </p:txBody>
      </p:sp>
      <p:sp>
        <p:nvSpPr>
          <p:cNvPr id="3016" name="Google Shape;3016;g395736b3648_2_246"/>
          <p:cNvSpPr txBox="1"/>
          <p:nvPr/>
        </p:nvSpPr>
        <p:spPr>
          <a:xfrm>
            <a:off x="3945191" y="3797970"/>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17" name="Google Shape;3017;g395736b3648_2_246"/>
          <p:cNvSpPr txBox="1"/>
          <p:nvPr/>
        </p:nvSpPr>
        <p:spPr>
          <a:xfrm>
            <a:off x="3945191" y="45929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18" name="Google Shape;3018;g395736b3648_2_246"/>
          <p:cNvSpPr txBox="1"/>
          <p:nvPr/>
        </p:nvSpPr>
        <p:spPr>
          <a:xfrm>
            <a:off x="4946801" y="3797975"/>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Candara"/>
              <a:ea typeface="Candara"/>
              <a:cs typeface="Candara"/>
              <a:sym typeface="Candara"/>
            </a:endParaRPr>
          </a:p>
        </p:txBody>
      </p:sp>
      <p:sp>
        <p:nvSpPr>
          <p:cNvPr id="3019" name="Google Shape;3019;g395736b3648_2_246"/>
          <p:cNvSpPr txBox="1"/>
          <p:nvPr/>
        </p:nvSpPr>
        <p:spPr>
          <a:xfrm>
            <a:off x="4909985" y="4592996"/>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81</a:t>
            </a:r>
            <a:endParaRPr sz="1400" b="0" i="0" u="none" strike="noStrike" cap="none">
              <a:solidFill>
                <a:srgbClr val="000000"/>
              </a:solidFill>
              <a:latin typeface="Candara"/>
              <a:ea typeface="Candara"/>
              <a:cs typeface="Candara"/>
              <a:sym typeface="Candara"/>
            </a:endParaRPr>
          </a:p>
        </p:txBody>
      </p:sp>
      <p:sp>
        <p:nvSpPr>
          <p:cNvPr id="3020" name="Google Shape;3020;g395736b3648_2_246"/>
          <p:cNvSpPr txBox="1"/>
          <p:nvPr/>
        </p:nvSpPr>
        <p:spPr>
          <a:xfrm>
            <a:off x="5847564" y="3820033"/>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1" name="Google Shape;3021;g395736b3648_2_246"/>
          <p:cNvSpPr txBox="1"/>
          <p:nvPr/>
        </p:nvSpPr>
        <p:spPr>
          <a:xfrm>
            <a:off x="5847564" y="45929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2" name="Google Shape;3022;g395736b3648_2_246"/>
          <p:cNvSpPr txBox="1"/>
          <p:nvPr/>
        </p:nvSpPr>
        <p:spPr>
          <a:xfrm>
            <a:off x="6838229" y="3820038"/>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247</a:t>
            </a:r>
            <a:endParaRPr sz="1500" b="1">
              <a:solidFill>
                <a:srgbClr val="3B4E1F"/>
              </a:solidFill>
              <a:latin typeface="Candara"/>
              <a:ea typeface="Candara"/>
              <a:cs typeface="Candara"/>
              <a:sym typeface="Candara"/>
            </a:endParaRPr>
          </a:p>
        </p:txBody>
      </p:sp>
      <p:sp>
        <p:nvSpPr>
          <p:cNvPr id="3023" name="Google Shape;3023;g395736b3648_2_246"/>
          <p:cNvSpPr txBox="1"/>
          <p:nvPr/>
        </p:nvSpPr>
        <p:spPr>
          <a:xfrm>
            <a:off x="6838229" y="4592996"/>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119</a:t>
            </a:r>
            <a:endParaRPr sz="1400" b="0" i="0" u="none" strike="noStrike" cap="none">
              <a:solidFill>
                <a:srgbClr val="000000"/>
              </a:solidFill>
              <a:latin typeface="Candara"/>
              <a:ea typeface="Candara"/>
              <a:cs typeface="Candara"/>
              <a:sym typeface="Candara"/>
            </a:endParaRPr>
          </a:p>
        </p:txBody>
      </p:sp>
      <p:sp>
        <p:nvSpPr>
          <p:cNvPr id="3024" name="Google Shape;3024;g395736b3648_2_246"/>
          <p:cNvSpPr txBox="1"/>
          <p:nvPr/>
        </p:nvSpPr>
        <p:spPr>
          <a:xfrm>
            <a:off x="7764111" y="383972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5" name="Google Shape;3025;g395736b3648_2_246"/>
          <p:cNvSpPr txBox="1"/>
          <p:nvPr/>
        </p:nvSpPr>
        <p:spPr>
          <a:xfrm>
            <a:off x="7764111" y="45929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6" name="Google Shape;3026;g395736b3648_2_246"/>
          <p:cNvSpPr txBox="1"/>
          <p:nvPr/>
        </p:nvSpPr>
        <p:spPr>
          <a:xfrm>
            <a:off x="8733741" y="3839715"/>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7" name="Google Shape;3027;g395736b3648_2_246"/>
          <p:cNvSpPr txBox="1"/>
          <p:nvPr/>
        </p:nvSpPr>
        <p:spPr>
          <a:xfrm>
            <a:off x="8733741" y="45929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28" name="Google Shape;3028;g395736b3648_2_246"/>
          <p:cNvSpPr txBox="1"/>
          <p:nvPr/>
        </p:nvSpPr>
        <p:spPr>
          <a:xfrm>
            <a:off x="4909985" y="3782538"/>
            <a:ext cx="876600" cy="4155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a:solidFill>
                  <a:srgbClr val="3B4E1F"/>
                </a:solidFill>
                <a:latin typeface="Candara"/>
                <a:ea typeface="Candara"/>
                <a:cs typeface="Candara"/>
                <a:sym typeface="Candara"/>
              </a:rPr>
              <a:t>76</a:t>
            </a:r>
            <a:endParaRPr sz="1400" b="0" i="0" u="none" strike="noStrike" cap="none">
              <a:solidFill>
                <a:srgbClr val="000000"/>
              </a:solidFill>
              <a:latin typeface="Candara"/>
              <a:ea typeface="Candara"/>
              <a:cs typeface="Candara"/>
              <a:sym typeface="Candara"/>
            </a:endParaRPr>
          </a:p>
        </p:txBody>
      </p:sp>
      <p:sp>
        <p:nvSpPr>
          <p:cNvPr id="3029" name="Google Shape;3029;g395736b3648_2_246"/>
          <p:cNvSpPr txBox="1"/>
          <p:nvPr/>
        </p:nvSpPr>
        <p:spPr>
          <a:xfrm>
            <a:off x="11044480" y="383973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323</a:t>
            </a:r>
            <a:endParaRPr sz="1400" b="0" i="0" u="none" strike="noStrike" cap="none">
              <a:solidFill>
                <a:srgbClr val="000000"/>
              </a:solidFill>
              <a:latin typeface="Candara"/>
              <a:ea typeface="Candara"/>
              <a:cs typeface="Candara"/>
              <a:sym typeface="Candara"/>
            </a:endParaRPr>
          </a:p>
        </p:txBody>
      </p:sp>
      <p:sp>
        <p:nvSpPr>
          <p:cNvPr id="3030" name="Google Shape;3030;g395736b3648_2_246"/>
          <p:cNvSpPr txBox="1"/>
          <p:nvPr/>
        </p:nvSpPr>
        <p:spPr>
          <a:xfrm>
            <a:off x="11044480" y="4592996"/>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200</a:t>
            </a:r>
            <a:endParaRPr sz="1400" b="0" i="0" u="none" strike="noStrike" cap="none">
              <a:solidFill>
                <a:srgbClr val="000000"/>
              </a:solidFill>
              <a:latin typeface="Candara"/>
              <a:ea typeface="Candara"/>
              <a:cs typeface="Candara"/>
              <a:sym typeface="Candara"/>
            </a:endParaRPr>
          </a:p>
        </p:txBody>
      </p:sp>
      <p:sp>
        <p:nvSpPr>
          <p:cNvPr id="3031" name="Google Shape;3031;g395736b3648_2_246"/>
          <p:cNvSpPr txBox="1"/>
          <p:nvPr/>
        </p:nvSpPr>
        <p:spPr>
          <a:xfrm>
            <a:off x="9884288" y="3849177"/>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032" name="Google Shape;3032;g395736b3648_2_246"/>
          <p:cNvSpPr txBox="1"/>
          <p:nvPr/>
        </p:nvSpPr>
        <p:spPr>
          <a:xfrm>
            <a:off x="9884288" y="45929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Shape 3036"/>
        <p:cNvGrpSpPr/>
        <p:nvPr/>
      </p:nvGrpSpPr>
      <p:grpSpPr>
        <a:xfrm>
          <a:off x="0" y="0"/>
          <a:ext cx="0" cy="0"/>
          <a:chOff x="0" y="0"/>
          <a:chExt cx="0" cy="0"/>
        </a:xfrm>
      </p:grpSpPr>
      <p:sp>
        <p:nvSpPr>
          <p:cNvPr id="3037" name="Google Shape;3037;g3ca6554b689_3_69"/>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a:solidFill>
                  <a:srgbClr val="009200"/>
                </a:solidFill>
                <a:latin typeface="Raleway Black"/>
                <a:ea typeface="Raleway Black"/>
                <a:cs typeface="Raleway Black"/>
                <a:sym typeface="Raleway Black"/>
              </a:rPr>
              <a:t>E</a:t>
            </a:r>
            <a:r>
              <a:rPr lang="en-US" sz="2700" b="0" i="0" u="none" strike="noStrike" cap="none">
                <a:solidFill>
                  <a:srgbClr val="009200"/>
                </a:solidFill>
                <a:latin typeface="Raleway Black"/>
                <a:ea typeface="Raleway Black"/>
                <a:cs typeface="Raleway Black"/>
                <a:sym typeface="Raleway Black"/>
              </a:rPr>
              <a:t>stratégicas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3038" name="Google Shape;3038;g3ca6554b689_3_69"/>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039" name="Google Shape;3039;g3ca6554b689_3_69"/>
          <p:cNvSpPr txBox="1"/>
          <p:nvPr/>
        </p:nvSpPr>
        <p:spPr>
          <a:xfrm>
            <a:off x="318225" y="2268700"/>
            <a:ext cx="34236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040" name="Google Shape;3040;g3ca6554b689_3_69"/>
          <p:cNvSpPr txBox="1"/>
          <p:nvPr/>
        </p:nvSpPr>
        <p:spPr>
          <a:xfrm>
            <a:off x="3906550" y="1482575"/>
            <a:ext cx="8034300" cy="6156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b="1">
                <a:solidFill>
                  <a:srgbClr val="3B4E1F"/>
                </a:solidFill>
                <a:latin typeface="Candara"/>
                <a:ea typeface="Candara"/>
                <a:cs typeface="Candara"/>
                <a:sym typeface="Candara"/>
              </a:rPr>
              <a:t>Evitar la disposición inadecuada de 29,8 millones de toneladas de RCD, 24.000 toneladas de llantas y 77.000 toneladas de residuos hospitalarios</a:t>
            </a:r>
            <a:endParaRPr b="1" i="0" u="none" strike="noStrike" cap="none">
              <a:solidFill>
                <a:srgbClr val="3B4E1F"/>
              </a:solidFill>
              <a:latin typeface="Candara"/>
              <a:ea typeface="Candara"/>
              <a:cs typeface="Candara"/>
              <a:sym typeface="Candara"/>
            </a:endParaRPr>
          </a:p>
        </p:txBody>
      </p:sp>
      <p:sp>
        <p:nvSpPr>
          <p:cNvPr id="3041" name="Google Shape;3041;g3ca6554b689_3_69"/>
          <p:cNvSpPr txBox="1"/>
          <p:nvPr/>
        </p:nvSpPr>
        <p:spPr>
          <a:xfrm>
            <a:off x="390655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042" name="Google Shape;3042;g3ca6554b689_3_69"/>
          <p:cNvSpPr txBox="1"/>
          <p:nvPr/>
        </p:nvSpPr>
        <p:spPr>
          <a:xfrm>
            <a:off x="579870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043" name="Google Shape;3043;g3ca6554b689_3_69"/>
          <p:cNvSpPr txBox="1"/>
          <p:nvPr/>
        </p:nvSpPr>
        <p:spPr>
          <a:xfrm>
            <a:off x="7714639"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044" name="Google Shape;3044;g3ca6554b689_3_69"/>
          <p:cNvSpPr txBox="1"/>
          <p:nvPr/>
        </p:nvSpPr>
        <p:spPr>
          <a:xfrm>
            <a:off x="8692389"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045" name="Google Shape;3045;g3ca6554b689_3_69"/>
          <p:cNvSpPr txBox="1"/>
          <p:nvPr/>
        </p:nvSpPr>
        <p:spPr>
          <a:xfrm>
            <a:off x="9670139" y="226875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046" name="Google Shape;3046;g3ca6554b689_3_69"/>
          <p:cNvSpPr txBox="1"/>
          <p:nvPr/>
        </p:nvSpPr>
        <p:spPr>
          <a:xfrm>
            <a:off x="3906557" y="3050872"/>
            <a:ext cx="876600" cy="38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8.879.034</a:t>
            </a:r>
            <a:endParaRPr sz="1100" b="0" i="0" u="none" strike="noStrike" cap="none">
              <a:solidFill>
                <a:srgbClr val="000000"/>
              </a:solidFill>
              <a:latin typeface="Candara"/>
              <a:ea typeface="Candara"/>
              <a:cs typeface="Candara"/>
              <a:sym typeface="Candara"/>
            </a:endParaRPr>
          </a:p>
        </p:txBody>
      </p:sp>
      <p:sp>
        <p:nvSpPr>
          <p:cNvPr id="3047" name="Google Shape;3047;g3ca6554b689_3_69"/>
          <p:cNvSpPr txBox="1"/>
          <p:nvPr/>
        </p:nvSpPr>
        <p:spPr>
          <a:xfrm>
            <a:off x="5798707" y="3050872"/>
            <a:ext cx="876600" cy="38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7.001.000</a:t>
            </a:r>
            <a:endParaRPr sz="1300">
              <a:solidFill>
                <a:srgbClr val="3B4E1F"/>
              </a:solidFill>
              <a:latin typeface="Candara"/>
              <a:ea typeface="Candara"/>
              <a:cs typeface="Candara"/>
              <a:sym typeface="Candara"/>
            </a:endParaRPr>
          </a:p>
        </p:txBody>
      </p:sp>
      <p:sp>
        <p:nvSpPr>
          <p:cNvPr id="3048" name="Google Shape;3048;g3ca6554b689_3_69"/>
          <p:cNvSpPr txBox="1"/>
          <p:nvPr/>
        </p:nvSpPr>
        <p:spPr>
          <a:xfrm>
            <a:off x="7714639" y="3058672"/>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9.086.764</a:t>
            </a:r>
            <a:endParaRPr sz="1000" b="0" i="0" u="none" strike="noStrike" cap="none">
              <a:solidFill>
                <a:srgbClr val="000000"/>
              </a:solidFill>
              <a:latin typeface="Candara"/>
              <a:ea typeface="Candara"/>
              <a:cs typeface="Candara"/>
              <a:sym typeface="Candara"/>
            </a:endParaRPr>
          </a:p>
        </p:txBody>
      </p:sp>
      <p:sp>
        <p:nvSpPr>
          <p:cNvPr id="3049" name="Google Shape;3049;g3ca6554b689_3_69"/>
          <p:cNvSpPr txBox="1"/>
          <p:nvPr/>
        </p:nvSpPr>
        <p:spPr>
          <a:xfrm>
            <a:off x="9670139" y="3035572"/>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29.804.034</a:t>
            </a:r>
            <a:endParaRPr sz="1500" b="0" i="0" u="none" strike="noStrike" cap="none">
              <a:solidFill>
                <a:srgbClr val="3B4E1F"/>
              </a:solidFill>
              <a:latin typeface="Candara"/>
              <a:ea typeface="Candara"/>
              <a:cs typeface="Candara"/>
              <a:sym typeface="Candara"/>
            </a:endParaRPr>
          </a:p>
        </p:txBody>
      </p:sp>
      <p:sp>
        <p:nvSpPr>
          <p:cNvPr id="3050" name="Google Shape;3050;g3ca6554b689_3_69"/>
          <p:cNvSpPr txBox="1"/>
          <p:nvPr/>
        </p:nvSpPr>
        <p:spPr>
          <a:xfrm>
            <a:off x="318225" y="2966272"/>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especiales y peligrosos controladas </a:t>
            </a:r>
            <a:r>
              <a:rPr lang="en-US" sz="1200">
                <a:solidFill>
                  <a:srgbClr val="3B4E1F"/>
                </a:solidFill>
                <a:highlight>
                  <a:srgbClr val="FF00FF"/>
                </a:highlight>
                <a:latin typeface="Candara"/>
                <a:ea typeface="Candara"/>
                <a:cs typeface="Candara"/>
                <a:sym typeface="Candara"/>
              </a:rPr>
              <a:t>o </a:t>
            </a:r>
            <a:r>
              <a:rPr lang="en-US" sz="1200">
                <a:solidFill>
                  <a:srgbClr val="3B4E1F"/>
                </a:solidFill>
                <a:latin typeface="Candara"/>
                <a:ea typeface="Candara"/>
                <a:cs typeface="Candara"/>
                <a:sym typeface="Candara"/>
              </a:rPr>
              <a:t> aprovechadas</a:t>
            </a:r>
            <a:endParaRPr sz="1200" b="0" i="0" u="none" strike="noStrike" cap="none">
              <a:solidFill>
                <a:srgbClr val="3B4E1F"/>
              </a:solidFill>
              <a:latin typeface="Candara"/>
              <a:ea typeface="Candara"/>
              <a:cs typeface="Candara"/>
              <a:sym typeface="Candara"/>
            </a:endParaRPr>
          </a:p>
        </p:txBody>
      </p:sp>
      <p:sp>
        <p:nvSpPr>
          <p:cNvPr id="3051" name="Google Shape;3051;g3ca6554b689_3_69"/>
          <p:cNvSpPr txBox="1"/>
          <p:nvPr/>
        </p:nvSpPr>
        <p:spPr>
          <a:xfrm>
            <a:off x="4862682"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052" name="Google Shape;3052;g3ca6554b689_3_69"/>
          <p:cNvSpPr txBox="1"/>
          <p:nvPr/>
        </p:nvSpPr>
        <p:spPr>
          <a:xfrm>
            <a:off x="6767682"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053" name="Google Shape;3053;g3ca6554b689_3_69"/>
          <p:cNvSpPr txBox="1"/>
          <p:nvPr/>
        </p:nvSpPr>
        <p:spPr>
          <a:xfrm>
            <a:off x="11064282" y="226875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grpSp>
        <p:nvGrpSpPr>
          <p:cNvPr id="3054" name="Google Shape;3054;g3ca6554b689_3_69"/>
          <p:cNvGrpSpPr/>
          <p:nvPr/>
        </p:nvGrpSpPr>
        <p:grpSpPr>
          <a:xfrm>
            <a:off x="7132200" y="253494"/>
            <a:ext cx="4707900" cy="639706"/>
            <a:chOff x="7132200" y="253494"/>
            <a:chExt cx="4707900" cy="639706"/>
          </a:xfrm>
        </p:grpSpPr>
        <p:sp>
          <p:nvSpPr>
            <p:cNvPr id="3055" name="Google Shape;3055;g3ca6554b689_3_69"/>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056" name="Google Shape;3056;g3ca6554b689_3_69"/>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a:t>
              </a:r>
              <a:r>
                <a:rPr lang="en-US" sz="2000" b="0" i="0" u="none" strike="noStrike" cap="none">
                  <a:solidFill>
                    <a:schemeClr val="dk1"/>
                  </a:solidFill>
                  <a:latin typeface="Raleway Medium"/>
                  <a:ea typeface="Raleway Medium"/>
                  <a:cs typeface="Raleway Medium"/>
                  <a:sym typeface="Raleway Medium"/>
                </a:rPr>
                <a:t>biodiversidad</a:t>
              </a:r>
              <a:endParaRPr sz="2000" b="0" i="0" u="none" strike="noStrike" cap="none">
                <a:solidFill>
                  <a:schemeClr val="dk1"/>
                </a:solidFill>
                <a:latin typeface="Raleway Medium"/>
                <a:ea typeface="Raleway Medium"/>
                <a:cs typeface="Raleway Medium"/>
                <a:sym typeface="Raleway Medium"/>
              </a:endParaRPr>
            </a:p>
          </p:txBody>
        </p:sp>
        <p:grpSp>
          <p:nvGrpSpPr>
            <p:cNvPr id="3057" name="Google Shape;3057;g3ca6554b689_3_69"/>
            <p:cNvGrpSpPr/>
            <p:nvPr/>
          </p:nvGrpSpPr>
          <p:grpSpPr>
            <a:xfrm>
              <a:off x="10362985" y="265395"/>
              <a:ext cx="613772" cy="627801"/>
              <a:chOff x="4096109" y="2260088"/>
              <a:chExt cx="682500" cy="698100"/>
            </a:xfrm>
          </p:grpSpPr>
          <p:sp>
            <p:nvSpPr>
              <p:cNvPr id="3058" name="Google Shape;3058;g3ca6554b689_3_69"/>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059" name="Google Shape;3059;g3ca6554b689_3_69"/>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060" name="Google Shape;3060;g3ca6554b689_3_69"/>
            <p:cNvGrpSpPr/>
            <p:nvPr/>
          </p:nvGrpSpPr>
          <p:grpSpPr>
            <a:xfrm>
              <a:off x="11084999" y="253494"/>
              <a:ext cx="614759" cy="627900"/>
              <a:chOff x="1252274" y="892444"/>
              <a:chExt cx="614759" cy="627900"/>
            </a:xfrm>
          </p:grpSpPr>
          <p:sp>
            <p:nvSpPr>
              <p:cNvPr id="3061" name="Google Shape;3061;g3ca6554b689_3_69"/>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062" name="Google Shape;3062;g3ca6554b689_3_69"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3063" name="Google Shape;3063;g3ca6554b689_3_69"/>
          <p:cNvSpPr txBox="1"/>
          <p:nvPr/>
        </p:nvSpPr>
        <p:spPr>
          <a:xfrm>
            <a:off x="6756666" y="3050872"/>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6.269.116</a:t>
            </a:r>
            <a:endParaRPr sz="1100" b="1" i="0" u="none" strike="noStrike" cap="none">
              <a:solidFill>
                <a:srgbClr val="000000"/>
              </a:solidFill>
              <a:latin typeface="Candara"/>
              <a:ea typeface="Candara"/>
              <a:cs typeface="Candara"/>
              <a:sym typeface="Candara"/>
            </a:endParaRPr>
          </a:p>
        </p:txBody>
      </p:sp>
      <p:sp>
        <p:nvSpPr>
          <p:cNvPr id="3064" name="Google Shape;3064;g3ca6554b689_3_69"/>
          <p:cNvSpPr txBox="1"/>
          <p:nvPr/>
        </p:nvSpPr>
        <p:spPr>
          <a:xfrm>
            <a:off x="11064291" y="305087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15.171.828</a:t>
            </a:r>
            <a:endParaRPr sz="1100" b="1" i="0" u="none" strike="noStrike" cap="none">
              <a:solidFill>
                <a:srgbClr val="000000"/>
              </a:solidFill>
              <a:latin typeface="Candara"/>
              <a:ea typeface="Candara"/>
              <a:cs typeface="Candara"/>
              <a:sym typeface="Candara"/>
            </a:endParaRPr>
          </a:p>
        </p:txBody>
      </p:sp>
      <p:sp>
        <p:nvSpPr>
          <p:cNvPr id="3065" name="Google Shape;3065;g3ca6554b689_3_69"/>
          <p:cNvSpPr txBox="1"/>
          <p:nvPr/>
        </p:nvSpPr>
        <p:spPr>
          <a:xfrm>
            <a:off x="262125" y="1511049"/>
            <a:ext cx="3479700" cy="6396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a:t>
            </a:r>
            <a:r>
              <a:rPr lang="en-US" sz="1600" b="1">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estratégica</a:t>
            </a:r>
            <a:endParaRPr sz="1600" b="1" i="0" u="none" strike="noStrike" cap="none">
              <a:solidFill>
                <a:srgbClr val="3B4E1F"/>
              </a:solidFill>
              <a:latin typeface="Candara"/>
              <a:ea typeface="Candara"/>
              <a:cs typeface="Candara"/>
              <a:sym typeface="Candara"/>
            </a:endParaRPr>
          </a:p>
        </p:txBody>
      </p:sp>
      <p:sp>
        <p:nvSpPr>
          <p:cNvPr id="3066" name="Google Shape;3066;g3ca6554b689_3_69"/>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3067" name="Google Shape;3067;g3ca6554b689_3_69"/>
          <p:cNvSpPr txBox="1"/>
          <p:nvPr/>
        </p:nvSpPr>
        <p:spPr>
          <a:xfrm>
            <a:off x="4855957" y="3050872"/>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8.902.662</a:t>
            </a:r>
            <a:endParaRPr sz="1100" b="1" i="0" u="none" strike="noStrike" cap="none">
              <a:solidFill>
                <a:srgbClr val="000000"/>
              </a:solidFill>
              <a:latin typeface="Candara"/>
              <a:ea typeface="Candara"/>
              <a:cs typeface="Candara"/>
              <a:sym typeface="Candara"/>
            </a:endParaRPr>
          </a:p>
        </p:txBody>
      </p:sp>
      <p:sp>
        <p:nvSpPr>
          <p:cNvPr id="3068" name="Google Shape;3068;g3ca6554b689_3_69"/>
          <p:cNvSpPr txBox="1"/>
          <p:nvPr/>
        </p:nvSpPr>
        <p:spPr>
          <a:xfrm>
            <a:off x="8692400" y="3058661"/>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4.651.472</a:t>
            </a:r>
            <a:endParaRPr/>
          </a:p>
        </p:txBody>
      </p:sp>
      <p:sp>
        <p:nvSpPr>
          <p:cNvPr id="3069" name="Google Shape;3069;g3ca6554b689_3_69"/>
          <p:cNvSpPr/>
          <p:nvPr/>
        </p:nvSpPr>
        <p:spPr>
          <a:xfrm>
            <a:off x="1189375" y="6172053"/>
            <a:ext cx="10556700" cy="615600"/>
          </a:xfrm>
          <a:prstGeom prst="round2DiagRect">
            <a:avLst>
              <a:gd name="adj1" fmla="val 36695"/>
              <a:gd name="adj2" fmla="val 0"/>
            </a:avLst>
          </a:prstGeom>
          <a:solidFill>
            <a:srgbClr val="FFE599"/>
          </a:solidFill>
          <a:ln>
            <a:noFill/>
          </a:ln>
          <a:effectLst>
            <a:outerShdw blurRad="228600" dist="19050" dir="5400000" algn="bl" rotWithShape="0">
              <a:srgbClr val="000000">
                <a:alpha val="27840"/>
              </a:srgbClr>
            </a:outerShdw>
          </a:effectLst>
        </p:spPr>
        <p:txBody>
          <a:bodyPr spcFirstLastPara="1" wrap="square" lIns="91425" tIns="91425" rIns="91425" bIns="91425" anchor="ctr" anchorCtr="0">
            <a:noAutofit/>
          </a:bodyPr>
          <a:lstStyle/>
          <a:p>
            <a:pPr marL="0" lvl="0" indent="0" algn="just" rtl="0">
              <a:spcBef>
                <a:spcPts val="0"/>
              </a:spcBef>
              <a:spcAft>
                <a:spcPts val="0"/>
              </a:spcAft>
              <a:buClr>
                <a:schemeClr val="dk1"/>
              </a:buClr>
              <a:buSzPts val="1500"/>
              <a:buFont typeface="Arial"/>
              <a:buNone/>
            </a:pPr>
            <a:r>
              <a:rPr lang="en-US" sz="1300" b="1">
                <a:solidFill>
                  <a:srgbClr val="783F04"/>
                </a:solidFill>
                <a:latin typeface="Candara"/>
                <a:ea typeface="Candara"/>
                <a:cs typeface="Candara"/>
                <a:sym typeface="Candara"/>
              </a:rPr>
              <a:t>Alertas: </a:t>
            </a:r>
            <a:r>
              <a:rPr lang="en-US" sz="1300">
                <a:solidFill>
                  <a:srgbClr val="783F04"/>
                </a:solidFill>
                <a:latin typeface="Candara"/>
                <a:ea typeface="Candara"/>
                <a:cs typeface="Candara"/>
                <a:sym typeface="Candara"/>
              </a:rPr>
              <a:t>Existe un rezago de 917.598 ton, el cual debe ser superado en la vigencia 2026 e incluirse en el plan de trabajo. El rezago en el cumplimiento se generó principalmente por limitaciones operativas derivadas de la finalización contractual de varios profesionales desde septiembre de 2025.</a:t>
            </a:r>
            <a:endParaRPr sz="1300">
              <a:solidFill>
                <a:srgbClr val="783F04"/>
              </a:solidFill>
              <a:latin typeface="Candara"/>
              <a:ea typeface="Candara"/>
              <a:cs typeface="Candara"/>
              <a:sym typeface="Candara"/>
            </a:endParaRPr>
          </a:p>
        </p:txBody>
      </p:sp>
      <p:grpSp>
        <p:nvGrpSpPr>
          <p:cNvPr id="3070" name="Google Shape;3070;g3ca6554b689_3_69"/>
          <p:cNvGrpSpPr/>
          <p:nvPr/>
        </p:nvGrpSpPr>
        <p:grpSpPr>
          <a:xfrm>
            <a:off x="3690613" y="852400"/>
            <a:ext cx="4810776" cy="908100"/>
            <a:chOff x="7132200" y="339092"/>
            <a:chExt cx="4810776" cy="908100"/>
          </a:xfrm>
        </p:grpSpPr>
        <p:sp>
          <p:nvSpPr>
            <p:cNvPr id="3071" name="Google Shape;3071;g3ca6554b689_3_69"/>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072" name="Google Shape;3072;g3ca6554b689_3_69"/>
            <p:cNvSpPr txBox="1"/>
            <p:nvPr/>
          </p:nvSpPr>
          <p:spPr>
            <a:xfrm>
              <a:off x="7235076" y="339092"/>
              <a:ext cx="4707900" cy="908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Subdirección de Recurso Suelo</a:t>
              </a:r>
              <a:endParaRPr sz="2000">
                <a:solidFill>
                  <a:schemeClr val="dk1"/>
                </a:solidFill>
                <a:latin typeface="Raleway Medium"/>
                <a:ea typeface="Raleway Medium"/>
                <a:cs typeface="Raleway Medium"/>
                <a:sym typeface="Raleway Medium"/>
              </a:endParaRPr>
            </a:p>
            <a:p>
              <a:pPr marL="0" marR="0" lvl="0" indent="0" algn="l" rtl="0">
                <a:lnSpc>
                  <a:spcPct val="115000"/>
                </a:lnSpc>
                <a:spcBef>
                  <a:spcPts val="0"/>
                </a:spcBef>
                <a:spcAft>
                  <a:spcPts val="0"/>
                </a:spcAft>
                <a:buClr>
                  <a:srgbClr val="000000"/>
                </a:buClr>
                <a:buSzPts val="2000"/>
                <a:buFont typeface="Arial"/>
                <a:buNone/>
              </a:pPr>
              <a:endParaRPr sz="2000" b="1">
                <a:solidFill>
                  <a:schemeClr val="dk1"/>
                </a:solidFill>
                <a:latin typeface="Raleway"/>
                <a:ea typeface="Raleway"/>
                <a:cs typeface="Raleway"/>
                <a:sym typeface="Raleway"/>
              </a:endParaRPr>
            </a:p>
          </p:txBody>
        </p:sp>
      </p:grpSp>
      <p:sp>
        <p:nvSpPr>
          <p:cNvPr id="3073" name="Google Shape;3073;g3ca6554b689_3_69"/>
          <p:cNvSpPr txBox="1"/>
          <p:nvPr/>
        </p:nvSpPr>
        <p:spPr>
          <a:xfrm>
            <a:off x="262125" y="3702672"/>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de llantas</a:t>
            </a:r>
            <a:endParaRPr sz="1200" b="0" i="0" u="none" strike="noStrike" cap="none">
              <a:solidFill>
                <a:srgbClr val="3B4E1F"/>
              </a:solidFill>
              <a:latin typeface="Candara"/>
              <a:ea typeface="Candara"/>
              <a:cs typeface="Candara"/>
              <a:sym typeface="Candara"/>
            </a:endParaRPr>
          </a:p>
        </p:txBody>
      </p:sp>
      <p:sp>
        <p:nvSpPr>
          <p:cNvPr id="3074" name="Google Shape;3074;g3ca6554b689_3_69"/>
          <p:cNvSpPr txBox="1"/>
          <p:nvPr/>
        </p:nvSpPr>
        <p:spPr>
          <a:xfrm>
            <a:off x="189875" y="4185795"/>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RCD</a:t>
            </a:r>
            <a:endParaRPr sz="1200" b="0" i="0" u="none" strike="noStrike" cap="none">
              <a:solidFill>
                <a:srgbClr val="3B4E1F"/>
              </a:solidFill>
              <a:latin typeface="Candara"/>
              <a:ea typeface="Candara"/>
              <a:cs typeface="Candara"/>
              <a:sym typeface="Candara"/>
            </a:endParaRPr>
          </a:p>
        </p:txBody>
      </p:sp>
      <p:sp>
        <p:nvSpPr>
          <p:cNvPr id="3075" name="Google Shape;3075;g3ca6554b689_3_69"/>
          <p:cNvSpPr txBox="1"/>
          <p:nvPr/>
        </p:nvSpPr>
        <p:spPr>
          <a:xfrm>
            <a:off x="189875" y="4668905"/>
            <a:ext cx="3423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Hospitalarios</a:t>
            </a:r>
            <a:endParaRPr sz="1200" b="0" i="0" u="none" strike="noStrike" cap="none">
              <a:solidFill>
                <a:srgbClr val="3B4E1F"/>
              </a:solidFill>
              <a:latin typeface="Candara"/>
              <a:ea typeface="Candara"/>
              <a:cs typeface="Candara"/>
              <a:sym typeface="Candara"/>
            </a:endParaRPr>
          </a:p>
        </p:txBody>
      </p:sp>
      <p:sp>
        <p:nvSpPr>
          <p:cNvPr id="3076" name="Google Shape;3076;g3ca6554b689_3_69"/>
          <p:cNvSpPr txBox="1"/>
          <p:nvPr/>
        </p:nvSpPr>
        <p:spPr>
          <a:xfrm>
            <a:off x="7691602" y="3641691"/>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XX</a:t>
            </a:r>
            <a:endParaRPr sz="1000" b="0" i="0" u="none" strike="noStrike" cap="none">
              <a:solidFill>
                <a:srgbClr val="000000"/>
              </a:solidFill>
              <a:latin typeface="Candara"/>
              <a:ea typeface="Candara"/>
              <a:cs typeface="Candara"/>
              <a:sym typeface="Candara"/>
            </a:endParaRPr>
          </a:p>
        </p:txBody>
      </p:sp>
      <p:sp>
        <p:nvSpPr>
          <p:cNvPr id="3077" name="Google Shape;3077;g3ca6554b689_3_69"/>
          <p:cNvSpPr txBox="1"/>
          <p:nvPr/>
        </p:nvSpPr>
        <p:spPr>
          <a:xfrm>
            <a:off x="9647102" y="3618591"/>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XX</a:t>
            </a:r>
            <a:endParaRPr sz="1500" b="0" i="0" u="none" strike="noStrike" cap="none">
              <a:solidFill>
                <a:srgbClr val="3B4E1F"/>
              </a:solidFill>
              <a:latin typeface="Candara"/>
              <a:ea typeface="Candara"/>
              <a:cs typeface="Candara"/>
              <a:sym typeface="Candara"/>
            </a:endParaRPr>
          </a:p>
        </p:txBody>
      </p:sp>
      <p:sp>
        <p:nvSpPr>
          <p:cNvPr id="3078" name="Google Shape;3078;g3ca6554b689_3_69"/>
          <p:cNvSpPr txBox="1"/>
          <p:nvPr/>
        </p:nvSpPr>
        <p:spPr>
          <a:xfrm>
            <a:off x="6733629" y="3633891"/>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4.806</a:t>
            </a:r>
            <a:endParaRPr sz="1100" b="1" i="0" u="none" strike="noStrike" cap="none">
              <a:solidFill>
                <a:srgbClr val="000000"/>
              </a:solidFill>
              <a:latin typeface="Candara"/>
              <a:ea typeface="Candara"/>
              <a:cs typeface="Candara"/>
              <a:sym typeface="Candara"/>
            </a:endParaRPr>
          </a:p>
        </p:txBody>
      </p:sp>
      <p:sp>
        <p:nvSpPr>
          <p:cNvPr id="3079" name="Google Shape;3079;g3ca6554b689_3_69"/>
          <p:cNvSpPr txBox="1"/>
          <p:nvPr/>
        </p:nvSpPr>
        <p:spPr>
          <a:xfrm>
            <a:off x="11041254" y="3633891"/>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80" name="Google Shape;3080;g3ca6554b689_3_69"/>
          <p:cNvSpPr txBox="1"/>
          <p:nvPr/>
        </p:nvSpPr>
        <p:spPr>
          <a:xfrm>
            <a:off x="4832920" y="3633891"/>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81" name="Google Shape;3081;g3ca6554b689_3_69"/>
          <p:cNvSpPr txBox="1"/>
          <p:nvPr/>
        </p:nvSpPr>
        <p:spPr>
          <a:xfrm>
            <a:off x="8669362" y="3641680"/>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XX</a:t>
            </a:r>
            <a:endParaRPr/>
          </a:p>
        </p:txBody>
      </p:sp>
      <p:sp>
        <p:nvSpPr>
          <p:cNvPr id="3082" name="Google Shape;3082;g3ca6554b689_3_69"/>
          <p:cNvSpPr txBox="1"/>
          <p:nvPr/>
        </p:nvSpPr>
        <p:spPr>
          <a:xfrm>
            <a:off x="7684521" y="4141860"/>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XX</a:t>
            </a:r>
            <a:endParaRPr sz="1000" b="0" i="0" u="none" strike="noStrike" cap="none">
              <a:solidFill>
                <a:srgbClr val="000000"/>
              </a:solidFill>
              <a:latin typeface="Candara"/>
              <a:ea typeface="Candara"/>
              <a:cs typeface="Candara"/>
              <a:sym typeface="Candara"/>
            </a:endParaRPr>
          </a:p>
        </p:txBody>
      </p:sp>
      <p:sp>
        <p:nvSpPr>
          <p:cNvPr id="3083" name="Google Shape;3083;g3ca6554b689_3_69"/>
          <p:cNvSpPr txBox="1"/>
          <p:nvPr/>
        </p:nvSpPr>
        <p:spPr>
          <a:xfrm>
            <a:off x="9640021" y="4118760"/>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XX</a:t>
            </a:r>
            <a:endParaRPr sz="1500" b="0" i="0" u="none" strike="noStrike" cap="none">
              <a:solidFill>
                <a:srgbClr val="3B4E1F"/>
              </a:solidFill>
              <a:latin typeface="Candara"/>
              <a:ea typeface="Candara"/>
              <a:cs typeface="Candara"/>
              <a:sym typeface="Candara"/>
            </a:endParaRPr>
          </a:p>
        </p:txBody>
      </p:sp>
      <p:sp>
        <p:nvSpPr>
          <p:cNvPr id="3084" name="Google Shape;3084;g3ca6554b689_3_69"/>
          <p:cNvSpPr txBox="1"/>
          <p:nvPr/>
        </p:nvSpPr>
        <p:spPr>
          <a:xfrm>
            <a:off x="6742497" y="4134060"/>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6.252.421</a:t>
            </a:r>
            <a:endParaRPr sz="1100" b="1" i="0" u="none" strike="noStrike" cap="none">
              <a:solidFill>
                <a:srgbClr val="000000"/>
              </a:solidFill>
              <a:latin typeface="Candara"/>
              <a:ea typeface="Candara"/>
              <a:cs typeface="Candara"/>
              <a:sym typeface="Candara"/>
            </a:endParaRPr>
          </a:p>
        </p:txBody>
      </p:sp>
      <p:sp>
        <p:nvSpPr>
          <p:cNvPr id="3085" name="Google Shape;3085;g3ca6554b689_3_69"/>
          <p:cNvSpPr txBox="1"/>
          <p:nvPr/>
        </p:nvSpPr>
        <p:spPr>
          <a:xfrm>
            <a:off x="11050122" y="4134060"/>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86" name="Google Shape;3086;g3ca6554b689_3_69"/>
          <p:cNvSpPr txBox="1"/>
          <p:nvPr/>
        </p:nvSpPr>
        <p:spPr>
          <a:xfrm>
            <a:off x="4822718" y="4134085"/>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87" name="Google Shape;3087;g3ca6554b689_3_69"/>
          <p:cNvSpPr txBox="1"/>
          <p:nvPr/>
        </p:nvSpPr>
        <p:spPr>
          <a:xfrm>
            <a:off x="8662282" y="4141849"/>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XX</a:t>
            </a:r>
            <a:endParaRPr/>
          </a:p>
        </p:txBody>
      </p:sp>
      <p:sp>
        <p:nvSpPr>
          <p:cNvPr id="3088" name="Google Shape;3088;g3ca6554b689_3_69"/>
          <p:cNvSpPr txBox="1"/>
          <p:nvPr/>
        </p:nvSpPr>
        <p:spPr>
          <a:xfrm>
            <a:off x="7677426" y="4642047"/>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XX</a:t>
            </a:r>
            <a:endParaRPr sz="1000" b="0" i="0" u="none" strike="noStrike" cap="none">
              <a:solidFill>
                <a:srgbClr val="000000"/>
              </a:solidFill>
              <a:latin typeface="Candara"/>
              <a:ea typeface="Candara"/>
              <a:cs typeface="Candara"/>
              <a:sym typeface="Candara"/>
            </a:endParaRPr>
          </a:p>
        </p:txBody>
      </p:sp>
      <p:sp>
        <p:nvSpPr>
          <p:cNvPr id="3089" name="Google Shape;3089;g3ca6554b689_3_69"/>
          <p:cNvSpPr txBox="1"/>
          <p:nvPr/>
        </p:nvSpPr>
        <p:spPr>
          <a:xfrm>
            <a:off x="9648874" y="4618947"/>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XX</a:t>
            </a:r>
            <a:endParaRPr sz="1500" b="0" i="0" u="none" strike="noStrike" cap="none">
              <a:solidFill>
                <a:srgbClr val="3B4E1F"/>
              </a:solidFill>
              <a:latin typeface="Candara"/>
              <a:ea typeface="Candara"/>
              <a:cs typeface="Candara"/>
              <a:sym typeface="Candara"/>
            </a:endParaRPr>
          </a:p>
        </p:txBody>
      </p:sp>
      <p:sp>
        <p:nvSpPr>
          <p:cNvPr id="3090" name="Google Shape;3090;g3ca6554b689_3_69"/>
          <p:cNvSpPr txBox="1"/>
          <p:nvPr/>
        </p:nvSpPr>
        <p:spPr>
          <a:xfrm>
            <a:off x="6735401" y="4634247"/>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11.888</a:t>
            </a:r>
            <a:endParaRPr sz="1100" b="1" i="0" u="none" strike="noStrike" cap="none">
              <a:solidFill>
                <a:srgbClr val="000000"/>
              </a:solidFill>
              <a:latin typeface="Candara"/>
              <a:ea typeface="Candara"/>
              <a:cs typeface="Candara"/>
              <a:sym typeface="Candara"/>
            </a:endParaRPr>
          </a:p>
        </p:txBody>
      </p:sp>
      <p:sp>
        <p:nvSpPr>
          <p:cNvPr id="3091" name="Google Shape;3091;g3ca6554b689_3_69"/>
          <p:cNvSpPr txBox="1"/>
          <p:nvPr/>
        </p:nvSpPr>
        <p:spPr>
          <a:xfrm>
            <a:off x="11043026" y="4634247"/>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92" name="Google Shape;3092;g3ca6554b689_3_69"/>
          <p:cNvSpPr txBox="1"/>
          <p:nvPr/>
        </p:nvSpPr>
        <p:spPr>
          <a:xfrm>
            <a:off x="4831575" y="4611472"/>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93" name="Google Shape;3093;g3ca6554b689_3_69"/>
          <p:cNvSpPr txBox="1"/>
          <p:nvPr/>
        </p:nvSpPr>
        <p:spPr>
          <a:xfrm>
            <a:off x="8639237" y="4642036"/>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XX</a:t>
            </a:r>
            <a:endParaRPr/>
          </a:p>
        </p:txBody>
      </p:sp>
      <p:sp>
        <p:nvSpPr>
          <p:cNvPr id="3094" name="Google Shape;3094;g3ca6554b689_3_69"/>
          <p:cNvSpPr txBox="1"/>
          <p:nvPr/>
        </p:nvSpPr>
        <p:spPr>
          <a:xfrm>
            <a:off x="189875" y="5328080"/>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peligrosos industriales controlados</a:t>
            </a:r>
            <a:endParaRPr sz="1200" b="0" i="0" u="none" strike="noStrike" cap="none">
              <a:solidFill>
                <a:srgbClr val="3B4E1F"/>
              </a:solidFill>
              <a:latin typeface="Candara"/>
              <a:ea typeface="Candara"/>
              <a:cs typeface="Candara"/>
              <a:sym typeface="Candara"/>
            </a:endParaRPr>
          </a:p>
        </p:txBody>
      </p:sp>
      <p:sp>
        <p:nvSpPr>
          <p:cNvPr id="3095" name="Google Shape;3095;g3ca6554b689_3_69"/>
          <p:cNvSpPr txBox="1"/>
          <p:nvPr/>
        </p:nvSpPr>
        <p:spPr>
          <a:xfrm>
            <a:off x="7629001" y="5422335"/>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XX</a:t>
            </a:r>
            <a:endParaRPr sz="1000" b="0" i="0" u="none" strike="noStrike" cap="none">
              <a:solidFill>
                <a:srgbClr val="000000"/>
              </a:solidFill>
              <a:latin typeface="Candara"/>
              <a:ea typeface="Candara"/>
              <a:cs typeface="Candara"/>
              <a:sym typeface="Candara"/>
            </a:endParaRPr>
          </a:p>
        </p:txBody>
      </p:sp>
      <p:sp>
        <p:nvSpPr>
          <p:cNvPr id="3096" name="Google Shape;3096;g3ca6554b689_3_69"/>
          <p:cNvSpPr txBox="1"/>
          <p:nvPr/>
        </p:nvSpPr>
        <p:spPr>
          <a:xfrm>
            <a:off x="9600449" y="5399235"/>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500">
                <a:solidFill>
                  <a:srgbClr val="3B4E1F"/>
                </a:solidFill>
                <a:latin typeface="Candara"/>
                <a:ea typeface="Candara"/>
                <a:cs typeface="Candara"/>
                <a:sym typeface="Candara"/>
              </a:rPr>
              <a:t>XX</a:t>
            </a:r>
            <a:endParaRPr sz="1500" b="0" i="0" u="none" strike="noStrike" cap="none">
              <a:solidFill>
                <a:srgbClr val="3B4E1F"/>
              </a:solidFill>
              <a:latin typeface="Candara"/>
              <a:ea typeface="Candara"/>
              <a:cs typeface="Candara"/>
              <a:sym typeface="Candara"/>
            </a:endParaRPr>
          </a:p>
        </p:txBody>
      </p:sp>
      <p:sp>
        <p:nvSpPr>
          <p:cNvPr id="3097" name="Google Shape;3097;g3ca6554b689_3_69"/>
          <p:cNvSpPr txBox="1"/>
          <p:nvPr/>
        </p:nvSpPr>
        <p:spPr>
          <a:xfrm>
            <a:off x="6686976" y="5414535"/>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11.888</a:t>
            </a:r>
            <a:endParaRPr sz="1100" b="1" i="0" u="none" strike="noStrike" cap="none">
              <a:solidFill>
                <a:srgbClr val="000000"/>
              </a:solidFill>
              <a:latin typeface="Candara"/>
              <a:ea typeface="Candara"/>
              <a:cs typeface="Candara"/>
              <a:sym typeface="Candara"/>
            </a:endParaRPr>
          </a:p>
        </p:txBody>
      </p:sp>
      <p:sp>
        <p:nvSpPr>
          <p:cNvPr id="3098" name="Google Shape;3098;g3ca6554b689_3_69"/>
          <p:cNvSpPr txBox="1"/>
          <p:nvPr/>
        </p:nvSpPr>
        <p:spPr>
          <a:xfrm>
            <a:off x="10994601" y="5414535"/>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099" name="Google Shape;3099;g3ca6554b689_3_69"/>
          <p:cNvSpPr txBox="1"/>
          <p:nvPr/>
        </p:nvSpPr>
        <p:spPr>
          <a:xfrm>
            <a:off x="4783150" y="5391760"/>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XX</a:t>
            </a:r>
            <a:endParaRPr sz="1100" b="1" i="0" u="none" strike="noStrike" cap="none">
              <a:solidFill>
                <a:srgbClr val="000000"/>
              </a:solidFill>
              <a:latin typeface="Candara"/>
              <a:ea typeface="Candara"/>
              <a:cs typeface="Candara"/>
              <a:sym typeface="Candara"/>
            </a:endParaRPr>
          </a:p>
        </p:txBody>
      </p:sp>
      <p:sp>
        <p:nvSpPr>
          <p:cNvPr id="3100" name="Google Shape;3100;g3ca6554b689_3_69"/>
          <p:cNvSpPr txBox="1"/>
          <p:nvPr/>
        </p:nvSpPr>
        <p:spPr>
          <a:xfrm>
            <a:off x="8590812" y="5422324"/>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XX</a:t>
            </a:r>
            <a:endParaRPr/>
          </a:p>
        </p:txBody>
      </p:sp>
      <p:sp>
        <p:nvSpPr>
          <p:cNvPr id="3101" name="Google Shape;3101;g3ca6554b689_3_69"/>
          <p:cNvSpPr txBox="1"/>
          <p:nvPr/>
        </p:nvSpPr>
        <p:spPr>
          <a:xfrm>
            <a:off x="5461200" y="316000"/>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105"/>
        <p:cNvGrpSpPr/>
        <p:nvPr/>
      </p:nvGrpSpPr>
      <p:grpSpPr>
        <a:xfrm>
          <a:off x="0" y="0"/>
          <a:ext cx="0" cy="0"/>
          <a:chOff x="0" y="0"/>
          <a:chExt cx="0" cy="0"/>
        </a:xfrm>
      </p:grpSpPr>
      <p:sp>
        <p:nvSpPr>
          <p:cNvPr id="3106" name="Google Shape;3106;g395736b3648_2_3"/>
          <p:cNvSpPr/>
          <p:nvPr/>
        </p:nvSpPr>
        <p:spPr>
          <a:xfrm>
            <a:off x="141725" y="2785476"/>
            <a:ext cx="11901600" cy="6156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07" name="Google Shape;3107;g395736b3648_2_3"/>
          <p:cNvSpPr txBox="1"/>
          <p:nvPr/>
        </p:nvSpPr>
        <p:spPr>
          <a:xfrm>
            <a:off x="254050" y="2268700"/>
            <a:ext cx="3423600" cy="4311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108" name="Google Shape;3108;g395736b3648_2_3"/>
          <p:cNvSpPr txBox="1"/>
          <p:nvPr/>
        </p:nvSpPr>
        <p:spPr>
          <a:xfrm>
            <a:off x="612875" y="1084500"/>
            <a:ext cx="10959300" cy="708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700" b="1">
                <a:solidFill>
                  <a:srgbClr val="009200"/>
                </a:solidFill>
                <a:latin typeface="Raleway"/>
                <a:ea typeface="Raleway"/>
                <a:cs typeface="Raleway"/>
                <a:sym typeface="Raleway"/>
              </a:rPr>
              <a:t>Evitar la disposición inadecuada de 25.7 millones de toneladas de Residuos Construcción y Demolición (RCD), llantas y residuos peligrosos hospitalarios e industriales</a:t>
            </a:r>
            <a:endParaRPr sz="1700" b="1" i="0" u="none" strike="noStrike" cap="none">
              <a:solidFill>
                <a:srgbClr val="009200"/>
              </a:solidFill>
              <a:latin typeface="Raleway"/>
              <a:ea typeface="Raleway"/>
              <a:cs typeface="Raleway"/>
              <a:sym typeface="Raleway"/>
            </a:endParaRPr>
          </a:p>
        </p:txBody>
      </p:sp>
      <p:sp>
        <p:nvSpPr>
          <p:cNvPr id="3109" name="Google Shape;3109;g395736b3648_2_3"/>
          <p:cNvSpPr txBox="1"/>
          <p:nvPr/>
        </p:nvSpPr>
        <p:spPr>
          <a:xfrm>
            <a:off x="390655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110" name="Google Shape;3110;g395736b3648_2_3"/>
          <p:cNvSpPr txBox="1"/>
          <p:nvPr/>
        </p:nvSpPr>
        <p:spPr>
          <a:xfrm>
            <a:off x="5795738"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111" name="Google Shape;3111;g395736b3648_2_3"/>
          <p:cNvSpPr txBox="1"/>
          <p:nvPr/>
        </p:nvSpPr>
        <p:spPr>
          <a:xfrm>
            <a:off x="7762110"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112" name="Google Shape;3112;g395736b3648_2_3"/>
          <p:cNvSpPr txBox="1"/>
          <p:nvPr/>
        </p:nvSpPr>
        <p:spPr>
          <a:xfrm>
            <a:off x="8761707" y="226875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113" name="Google Shape;3113;g395736b3648_2_3"/>
          <p:cNvSpPr txBox="1"/>
          <p:nvPr/>
        </p:nvSpPr>
        <p:spPr>
          <a:xfrm>
            <a:off x="9670139" y="226875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114" name="Google Shape;3114;g395736b3648_2_3"/>
          <p:cNvSpPr txBox="1"/>
          <p:nvPr/>
        </p:nvSpPr>
        <p:spPr>
          <a:xfrm>
            <a:off x="3906557" y="2930676"/>
            <a:ext cx="876600" cy="38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8.902.662</a:t>
            </a:r>
            <a:endParaRPr sz="1100" b="0" i="0" u="none" strike="noStrike" cap="none">
              <a:solidFill>
                <a:srgbClr val="000000"/>
              </a:solidFill>
              <a:latin typeface="Candara"/>
              <a:ea typeface="Candara"/>
              <a:cs typeface="Candara"/>
              <a:sym typeface="Candara"/>
            </a:endParaRPr>
          </a:p>
        </p:txBody>
      </p:sp>
      <p:sp>
        <p:nvSpPr>
          <p:cNvPr id="3115" name="Google Shape;3115;g395736b3648_2_3"/>
          <p:cNvSpPr txBox="1"/>
          <p:nvPr/>
        </p:nvSpPr>
        <p:spPr>
          <a:xfrm>
            <a:off x="5795738" y="2930676"/>
            <a:ext cx="876600" cy="38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7.001.000</a:t>
            </a:r>
            <a:endParaRPr sz="1300" b="0" i="0" u="none" strike="noStrike" cap="none">
              <a:solidFill>
                <a:srgbClr val="3B4E1F"/>
              </a:solidFill>
              <a:latin typeface="Candara"/>
              <a:ea typeface="Candara"/>
              <a:cs typeface="Candara"/>
              <a:sym typeface="Candara"/>
            </a:endParaRPr>
          </a:p>
        </p:txBody>
      </p:sp>
      <p:sp>
        <p:nvSpPr>
          <p:cNvPr id="3116" name="Google Shape;3116;g395736b3648_2_3"/>
          <p:cNvSpPr txBox="1"/>
          <p:nvPr/>
        </p:nvSpPr>
        <p:spPr>
          <a:xfrm>
            <a:off x="7762110" y="2938476"/>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5.310.122</a:t>
            </a:r>
            <a:endParaRPr sz="1000" b="0" i="0" u="none" strike="noStrike" cap="none">
              <a:solidFill>
                <a:srgbClr val="000000"/>
              </a:solidFill>
              <a:latin typeface="Candara"/>
              <a:ea typeface="Candara"/>
              <a:cs typeface="Candara"/>
              <a:sym typeface="Candara"/>
            </a:endParaRPr>
          </a:p>
        </p:txBody>
      </p:sp>
      <p:sp>
        <p:nvSpPr>
          <p:cNvPr id="3117" name="Google Shape;3117;g395736b3648_2_3"/>
          <p:cNvSpPr txBox="1"/>
          <p:nvPr/>
        </p:nvSpPr>
        <p:spPr>
          <a:xfrm>
            <a:off x="9670139" y="2915376"/>
            <a:ext cx="12930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25.792.022</a:t>
            </a:r>
            <a:endParaRPr sz="1500" b="0" i="0" u="none" strike="noStrike" cap="none">
              <a:solidFill>
                <a:srgbClr val="3B4E1F"/>
              </a:solidFill>
              <a:latin typeface="Candara"/>
              <a:ea typeface="Candara"/>
              <a:cs typeface="Candara"/>
              <a:sym typeface="Candara"/>
            </a:endParaRPr>
          </a:p>
        </p:txBody>
      </p:sp>
      <p:sp>
        <p:nvSpPr>
          <p:cNvPr id="3118" name="Google Shape;3118;g395736b3648_2_3"/>
          <p:cNvSpPr txBox="1"/>
          <p:nvPr/>
        </p:nvSpPr>
        <p:spPr>
          <a:xfrm>
            <a:off x="254050" y="2753676"/>
            <a:ext cx="34236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toneladas de residuos especiales y peligrosos controladas para aprovechamiento o disposición</a:t>
            </a:r>
            <a:endParaRPr sz="1200" b="0" i="0" u="none" strike="noStrike" cap="none">
              <a:solidFill>
                <a:schemeClr val="dk1"/>
              </a:solidFill>
              <a:latin typeface="Candara"/>
              <a:ea typeface="Candara"/>
              <a:cs typeface="Candara"/>
              <a:sym typeface="Candara"/>
            </a:endParaRPr>
          </a:p>
        </p:txBody>
      </p:sp>
      <p:sp>
        <p:nvSpPr>
          <p:cNvPr id="3119" name="Google Shape;3119;g395736b3648_2_3"/>
          <p:cNvSpPr txBox="1"/>
          <p:nvPr/>
        </p:nvSpPr>
        <p:spPr>
          <a:xfrm>
            <a:off x="4865585"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120" name="Google Shape;3120;g395736b3648_2_3"/>
          <p:cNvSpPr txBox="1"/>
          <p:nvPr/>
        </p:nvSpPr>
        <p:spPr>
          <a:xfrm>
            <a:off x="6774220" y="226875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121" name="Google Shape;3121;g395736b3648_2_3"/>
          <p:cNvSpPr txBox="1"/>
          <p:nvPr/>
        </p:nvSpPr>
        <p:spPr>
          <a:xfrm>
            <a:off x="11035802" y="226875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122" name="Google Shape;3122;g395736b3648_2_3"/>
          <p:cNvSpPr txBox="1"/>
          <p:nvPr/>
        </p:nvSpPr>
        <p:spPr>
          <a:xfrm>
            <a:off x="6774220" y="2930676"/>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6.269.116</a:t>
            </a:r>
            <a:endParaRPr sz="1100" b="1" i="0" u="none" strike="noStrike" cap="none">
              <a:solidFill>
                <a:srgbClr val="000000"/>
              </a:solidFill>
              <a:latin typeface="Candara"/>
              <a:ea typeface="Candara"/>
              <a:cs typeface="Candara"/>
              <a:sym typeface="Candara"/>
            </a:endParaRPr>
          </a:p>
        </p:txBody>
      </p:sp>
      <p:sp>
        <p:nvSpPr>
          <p:cNvPr id="3123" name="Google Shape;3123;g395736b3648_2_3"/>
          <p:cNvSpPr txBox="1"/>
          <p:nvPr/>
        </p:nvSpPr>
        <p:spPr>
          <a:xfrm>
            <a:off x="11035802" y="2930676"/>
            <a:ext cx="876600" cy="369300"/>
          </a:xfrm>
          <a:prstGeom prst="rect">
            <a:avLst/>
          </a:prstGeom>
          <a:solidFill>
            <a:srgbClr val="FFF2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15.171.778</a:t>
            </a:r>
            <a:endParaRPr sz="1100" b="1" i="0" u="none" strike="noStrike" cap="none">
              <a:solidFill>
                <a:srgbClr val="000000"/>
              </a:solidFill>
              <a:latin typeface="Candara"/>
              <a:ea typeface="Candara"/>
              <a:cs typeface="Candara"/>
              <a:sym typeface="Candara"/>
            </a:endParaRPr>
          </a:p>
        </p:txBody>
      </p:sp>
      <p:sp>
        <p:nvSpPr>
          <p:cNvPr id="3124" name="Google Shape;3124;g395736b3648_2_3"/>
          <p:cNvSpPr txBox="1"/>
          <p:nvPr/>
        </p:nvSpPr>
        <p:spPr>
          <a:xfrm>
            <a:off x="-3937925" y="31600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3125" name="Google Shape;3125;g395736b3648_2_3"/>
          <p:cNvSpPr txBox="1"/>
          <p:nvPr/>
        </p:nvSpPr>
        <p:spPr>
          <a:xfrm>
            <a:off x="4865585" y="2930676"/>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300" b="1">
                <a:solidFill>
                  <a:srgbClr val="3B4E1F"/>
                </a:solidFill>
                <a:latin typeface="Candara"/>
                <a:ea typeface="Candara"/>
                <a:cs typeface="Candara"/>
                <a:sym typeface="Candara"/>
              </a:rPr>
              <a:t>8.902.662</a:t>
            </a:r>
            <a:endParaRPr sz="1100" b="1" i="0" u="none" strike="noStrike" cap="none">
              <a:solidFill>
                <a:srgbClr val="000000"/>
              </a:solidFill>
              <a:latin typeface="Candara"/>
              <a:ea typeface="Candara"/>
              <a:cs typeface="Candara"/>
              <a:sym typeface="Candara"/>
            </a:endParaRPr>
          </a:p>
        </p:txBody>
      </p:sp>
      <p:sp>
        <p:nvSpPr>
          <p:cNvPr id="3126" name="Google Shape;3126;g395736b3648_2_3"/>
          <p:cNvSpPr txBox="1"/>
          <p:nvPr/>
        </p:nvSpPr>
        <p:spPr>
          <a:xfrm>
            <a:off x="262503" y="5763707"/>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de llantas controladas para aprovechamiento  </a:t>
            </a:r>
            <a:endParaRPr sz="1200" b="0" i="0" u="none" strike="noStrike" cap="none">
              <a:solidFill>
                <a:srgbClr val="3B4E1F"/>
              </a:solidFill>
              <a:latin typeface="Candara"/>
              <a:ea typeface="Candara"/>
              <a:cs typeface="Candara"/>
              <a:sym typeface="Candara"/>
            </a:endParaRPr>
          </a:p>
        </p:txBody>
      </p:sp>
      <p:sp>
        <p:nvSpPr>
          <p:cNvPr id="3127" name="Google Shape;3127;g395736b3648_2_3"/>
          <p:cNvSpPr txBox="1"/>
          <p:nvPr/>
        </p:nvSpPr>
        <p:spPr>
          <a:xfrm>
            <a:off x="254050" y="3425169"/>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Construcción y Demolición controlados para aprovechamiento </a:t>
            </a:r>
            <a:endParaRPr sz="1200" b="0" i="0" u="none" strike="noStrike" cap="none">
              <a:solidFill>
                <a:srgbClr val="3B4E1F"/>
              </a:solidFill>
              <a:latin typeface="Candara"/>
              <a:ea typeface="Candara"/>
              <a:cs typeface="Candara"/>
              <a:sym typeface="Candara"/>
            </a:endParaRPr>
          </a:p>
        </p:txBody>
      </p:sp>
      <p:sp>
        <p:nvSpPr>
          <p:cNvPr id="3128" name="Google Shape;3128;g395736b3648_2_3"/>
          <p:cNvSpPr txBox="1"/>
          <p:nvPr/>
        </p:nvSpPr>
        <p:spPr>
          <a:xfrm>
            <a:off x="254038" y="4531252"/>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peligrosos hospitalarios controlados para disposición</a:t>
            </a:r>
            <a:endParaRPr sz="1200" b="0" i="0" u="none" strike="noStrike" cap="none">
              <a:solidFill>
                <a:srgbClr val="3B4E1F"/>
              </a:solidFill>
              <a:latin typeface="Candara"/>
              <a:ea typeface="Candara"/>
              <a:cs typeface="Candara"/>
              <a:sym typeface="Candara"/>
            </a:endParaRPr>
          </a:p>
        </p:txBody>
      </p:sp>
      <p:sp>
        <p:nvSpPr>
          <p:cNvPr id="3129" name="Google Shape;3129;g395736b3648_2_3"/>
          <p:cNvSpPr txBox="1"/>
          <p:nvPr/>
        </p:nvSpPr>
        <p:spPr>
          <a:xfrm>
            <a:off x="6782674" y="5848307"/>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4.806</a:t>
            </a:r>
            <a:endParaRPr sz="1100" b="1" i="0" u="none" strike="noStrike" cap="none">
              <a:solidFill>
                <a:srgbClr val="000000"/>
              </a:solidFill>
              <a:latin typeface="Candara"/>
              <a:ea typeface="Candara"/>
              <a:cs typeface="Candara"/>
              <a:sym typeface="Candara"/>
            </a:endParaRPr>
          </a:p>
        </p:txBody>
      </p:sp>
      <p:sp>
        <p:nvSpPr>
          <p:cNvPr id="3130" name="Google Shape;3130;g395736b3648_2_3"/>
          <p:cNvSpPr txBox="1"/>
          <p:nvPr/>
        </p:nvSpPr>
        <p:spPr>
          <a:xfrm>
            <a:off x="4874039" y="5856107"/>
            <a:ext cx="876600" cy="369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6.234</a:t>
            </a:r>
            <a:endParaRPr sz="1100" b="1" i="0" u="none" strike="noStrike" cap="none">
              <a:solidFill>
                <a:srgbClr val="000000"/>
              </a:solidFill>
              <a:latin typeface="Candara"/>
              <a:ea typeface="Candara"/>
              <a:cs typeface="Candara"/>
              <a:sym typeface="Candara"/>
            </a:endParaRPr>
          </a:p>
        </p:txBody>
      </p:sp>
      <p:sp>
        <p:nvSpPr>
          <p:cNvPr id="3131" name="Google Shape;3131;g395736b3648_2_3"/>
          <p:cNvSpPr txBox="1"/>
          <p:nvPr/>
        </p:nvSpPr>
        <p:spPr>
          <a:xfrm>
            <a:off x="4865585" y="3536459"/>
            <a:ext cx="876600" cy="369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3.436.764</a:t>
            </a:r>
            <a:endParaRPr sz="1100" b="1" i="0" u="none" strike="noStrike" cap="none">
              <a:solidFill>
                <a:srgbClr val="000000"/>
              </a:solidFill>
              <a:latin typeface="Candara"/>
              <a:ea typeface="Candara"/>
              <a:cs typeface="Candara"/>
              <a:sym typeface="Candara"/>
            </a:endParaRPr>
          </a:p>
        </p:txBody>
      </p:sp>
      <p:sp>
        <p:nvSpPr>
          <p:cNvPr id="3132" name="Google Shape;3132;g395736b3648_2_3"/>
          <p:cNvSpPr txBox="1"/>
          <p:nvPr/>
        </p:nvSpPr>
        <p:spPr>
          <a:xfrm>
            <a:off x="6774208" y="4635335"/>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11.888</a:t>
            </a:r>
            <a:endParaRPr sz="1100" b="1" i="0" u="none" strike="noStrike" cap="none">
              <a:solidFill>
                <a:srgbClr val="000000"/>
              </a:solidFill>
              <a:latin typeface="Candara"/>
              <a:ea typeface="Candara"/>
              <a:cs typeface="Candara"/>
              <a:sym typeface="Candara"/>
            </a:endParaRPr>
          </a:p>
        </p:txBody>
      </p:sp>
      <p:sp>
        <p:nvSpPr>
          <p:cNvPr id="3133" name="Google Shape;3133;g395736b3648_2_3"/>
          <p:cNvSpPr txBox="1"/>
          <p:nvPr/>
        </p:nvSpPr>
        <p:spPr>
          <a:xfrm>
            <a:off x="4865573" y="4643135"/>
            <a:ext cx="876600" cy="369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17.394</a:t>
            </a:r>
            <a:endParaRPr sz="1300" b="1">
              <a:solidFill>
                <a:srgbClr val="3B4E1F"/>
              </a:solidFill>
              <a:latin typeface="Candara"/>
              <a:ea typeface="Candara"/>
              <a:cs typeface="Candara"/>
              <a:sym typeface="Candara"/>
            </a:endParaRPr>
          </a:p>
        </p:txBody>
      </p:sp>
      <p:sp>
        <p:nvSpPr>
          <p:cNvPr id="3134" name="Google Shape;3134;g395736b3648_2_3"/>
          <p:cNvSpPr txBox="1"/>
          <p:nvPr/>
        </p:nvSpPr>
        <p:spPr>
          <a:xfrm>
            <a:off x="254038" y="5161432"/>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peligrosos industriales controlados para disposición</a:t>
            </a:r>
            <a:endParaRPr sz="1200" b="0" i="0" u="none" strike="noStrike" cap="none">
              <a:solidFill>
                <a:srgbClr val="3B4E1F"/>
              </a:solidFill>
              <a:latin typeface="Candara"/>
              <a:ea typeface="Candara"/>
              <a:cs typeface="Candara"/>
              <a:sym typeface="Candara"/>
            </a:endParaRPr>
          </a:p>
        </p:txBody>
      </p:sp>
      <p:sp>
        <p:nvSpPr>
          <p:cNvPr id="3135" name="Google Shape;3135;g395736b3648_2_3"/>
          <p:cNvSpPr txBox="1"/>
          <p:nvPr/>
        </p:nvSpPr>
        <p:spPr>
          <a:xfrm>
            <a:off x="254050" y="3977161"/>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toneladas de Residuos Construcción y Demolición controlados para disposición</a:t>
            </a:r>
            <a:endParaRPr sz="1200" b="0" i="0" u="none" strike="noStrike" cap="none">
              <a:solidFill>
                <a:srgbClr val="3B4E1F"/>
              </a:solidFill>
              <a:latin typeface="Candara"/>
              <a:ea typeface="Candara"/>
              <a:cs typeface="Candara"/>
              <a:sym typeface="Candara"/>
            </a:endParaRPr>
          </a:p>
        </p:txBody>
      </p:sp>
      <p:sp>
        <p:nvSpPr>
          <p:cNvPr id="3136" name="Google Shape;3136;g395736b3648_2_3"/>
          <p:cNvSpPr txBox="1"/>
          <p:nvPr/>
        </p:nvSpPr>
        <p:spPr>
          <a:xfrm>
            <a:off x="8761707" y="2938476"/>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4.578.238</a:t>
            </a:r>
            <a:endParaRPr sz="1000" b="0" i="0" u="none" strike="noStrike" cap="none">
              <a:solidFill>
                <a:srgbClr val="000000"/>
              </a:solidFill>
              <a:latin typeface="Candara"/>
              <a:ea typeface="Candara"/>
              <a:cs typeface="Candara"/>
              <a:sym typeface="Candara"/>
            </a:endParaRPr>
          </a:p>
        </p:txBody>
      </p:sp>
      <p:sp>
        <p:nvSpPr>
          <p:cNvPr id="3137" name="Google Shape;3137;g395736b3648_2_3"/>
          <p:cNvSpPr txBox="1"/>
          <p:nvPr/>
        </p:nvSpPr>
        <p:spPr>
          <a:xfrm>
            <a:off x="3811889" y="3544208"/>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3.436.764</a:t>
            </a:r>
            <a:endParaRPr sz="1000" b="0" i="0" u="none" strike="noStrike" cap="none">
              <a:solidFill>
                <a:srgbClr val="000000"/>
              </a:solidFill>
              <a:latin typeface="Candara"/>
              <a:ea typeface="Candara"/>
              <a:cs typeface="Candara"/>
              <a:sym typeface="Candara"/>
            </a:endParaRPr>
          </a:p>
        </p:txBody>
      </p:sp>
      <p:sp>
        <p:nvSpPr>
          <p:cNvPr id="3138" name="Google Shape;3138;g395736b3648_2_3"/>
          <p:cNvSpPr txBox="1"/>
          <p:nvPr/>
        </p:nvSpPr>
        <p:spPr>
          <a:xfrm>
            <a:off x="5795738" y="3536458"/>
            <a:ext cx="8766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endParaRPr sz="1000" b="0" i="0" u="none" strike="noStrike" cap="none">
              <a:solidFill>
                <a:srgbClr val="000000"/>
              </a:solidFill>
              <a:latin typeface="Candara"/>
              <a:ea typeface="Candara"/>
              <a:cs typeface="Candara"/>
              <a:sym typeface="Candara"/>
            </a:endParaRPr>
          </a:p>
        </p:txBody>
      </p:sp>
      <p:sp>
        <p:nvSpPr>
          <p:cNvPr id="3139" name="Google Shape;3139;g395736b3648_2_3"/>
          <p:cNvSpPr txBox="1"/>
          <p:nvPr/>
        </p:nvSpPr>
        <p:spPr>
          <a:xfrm>
            <a:off x="6774220" y="3541525"/>
            <a:ext cx="876600" cy="3849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2.525.708</a:t>
            </a:r>
            <a:endParaRPr sz="1100" b="1" i="0" u="none" strike="noStrike" cap="none">
              <a:solidFill>
                <a:srgbClr val="000000"/>
              </a:solidFill>
              <a:latin typeface="Candara"/>
              <a:ea typeface="Candara"/>
              <a:cs typeface="Candara"/>
              <a:sym typeface="Candara"/>
            </a:endParaRPr>
          </a:p>
        </p:txBody>
      </p:sp>
      <p:sp>
        <p:nvSpPr>
          <p:cNvPr id="3140" name="Google Shape;3140;g395736b3648_2_3"/>
          <p:cNvSpPr txBox="1"/>
          <p:nvPr/>
        </p:nvSpPr>
        <p:spPr>
          <a:xfrm>
            <a:off x="3811889" y="4075841"/>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5.442.270</a:t>
            </a:r>
            <a:endParaRPr sz="1000" b="0" i="0" u="none" strike="noStrike" cap="none">
              <a:solidFill>
                <a:srgbClr val="000000"/>
              </a:solidFill>
              <a:latin typeface="Candara"/>
              <a:ea typeface="Candara"/>
              <a:cs typeface="Candara"/>
              <a:sym typeface="Candara"/>
            </a:endParaRPr>
          </a:p>
        </p:txBody>
      </p:sp>
      <p:sp>
        <p:nvSpPr>
          <p:cNvPr id="3141" name="Google Shape;3141;g395736b3648_2_3"/>
          <p:cNvSpPr txBox="1"/>
          <p:nvPr/>
        </p:nvSpPr>
        <p:spPr>
          <a:xfrm>
            <a:off x="4865585" y="4080376"/>
            <a:ext cx="876600" cy="369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5.442.270</a:t>
            </a:r>
            <a:endParaRPr sz="1100" b="1" i="0" u="none" strike="noStrike" cap="none">
              <a:solidFill>
                <a:srgbClr val="000000"/>
              </a:solidFill>
              <a:latin typeface="Candara"/>
              <a:ea typeface="Candara"/>
              <a:cs typeface="Candara"/>
              <a:sym typeface="Candara"/>
            </a:endParaRPr>
          </a:p>
        </p:txBody>
      </p:sp>
      <p:sp>
        <p:nvSpPr>
          <p:cNvPr id="3142" name="Google Shape;3142;g395736b3648_2_3"/>
          <p:cNvSpPr txBox="1"/>
          <p:nvPr/>
        </p:nvSpPr>
        <p:spPr>
          <a:xfrm>
            <a:off x="5795738" y="3549335"/>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3.750.000</a:t>
            </a:r>
            <a:endParaRPr/>
          </a:p>
        </p:txBody>
      </p:sp>
      <p:sp>
        <p:nvSpPr>
          <p:cNvPr id="3143" name="Google Shape;3143;g395736b3648_2_3"/>
          <p:cNvSpPr txBox="1"/>
          <p:nvPr/>
        </p:nvSpPr>
        <p:spPr>
          <a:xfrm>
            <a:off x="5795738" y="4065077"/>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3.225.000</a:t>
            </a:r>
            <a:endParaRPr/>
          </a:p>
        </p:txBody>
      </p:sp>
      <p:sp>
        <p:nvSpPr>
          <p:cNvPr id="3144" name="Google Shape;3144;g395736b3648_2_3"/>
          <p:cNvSpPr txBox="1"/>
          <p:nvPr/>
        </p:nvSpPr>
        <p:spPr>
          <a:xfrm>
            <a:off x="6774220" y="4082904"/>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3.726.714</a:t>
            </a:r>
            <a:endParaRPr sz="1100" b="1" i="0" u="none" strike="noStrike" cap="none">
              <a:solidFill>
                <a:srgbClr val="000000"/>
              </a:solidFill>
              <a:latin typeface="Candara"/>
              <a:ea typeface="Candara"/>
              <a:cs typeface="Candara"/>
              <a:sym typeface="Candara"/>
            </a:endParaRPr>
          </a:p>
        </p:txBody>
      </p:sp>
      <p:sp>
        <p:nvSpPr>
          <p:cNvPr id="3145" name="Google Shape;3145;g395736b3648_2_3"/>
          <p:cNvSpPr txBox="1"/>
          <p:nvPr/>
        </p:nvSpPr>
        <p:spPr>
          <a:xfrm>
            <a:off x="3825430" y="5856107"/>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6.234</a:t>
            </a:r>
            <a:endParaRPr sz="1000" b="0" i="0" u="none" strike="noStrike" cap="none">
              <a:solidFill>
                <a:srgbClr val="000000"/>
              </a:solidFill>
              <a:latin typeface="Candara"/>
              <a:ea typeface="Candara"/>
              <a:cs typeface="Candara"/>
              <a:sym typeface="Candara"/>
            </a:endParaRPr>
          </a:p>
        </p:txBody>
      </p:sp>
      <p:sp>
        <p:nvSpPr>
          <p:cNvPr id="3146" name="Google Shape;3146;g395736b3648_2_3"/>
          <p:cNvSpPr txBox="1"/>
          <p:nvPr/>
        </p:nvSpPr>
        <p:spPr>
          <a:xfrm>
            <a:off x="3846381" y="4643135"/>
            <a:ext cx="876600" cy="369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17.394</a:t>
            </a:r>
            <a:endParaRPr sz="1000" b="0" i="0" u="none" strike="noStrike" cap="none">
              <a:solidFill>
                <a:srgbClr val="000000"/>
              </a:solidFill>
              <a:latin typeface="Candara"/>
              <a:ea typeface="Candara"/>
              <a:cs typeface="Candara"/>
              <a:sym typeface="Candara"/>
            </a:endParaRPr>
          </a:p>
        </p:txBody>
      </p:sp>
      <p:sp>
        <p:nvSpPr>
          <p:cNvPr id="3147" name="Google Shape;3147;g395736b3648_2_3"/>
          <p:cNvSpPr txBox="1"/>
          <p:nvPr/>
        </p:nvSpPr>
        <p:spPr>
          <a:xfrm>
            <a:off x="3846397"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48" name="Google Shape;3148;g395736b3648_2_3"/>
          <p:cNvSpPr txBox="1"/>
          <p:nvPr/>
        </p:nvSpPr>
        <p:spPr>
          <a:xfrm>
            <a:off x="4865573"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49" name="Google Shape;3149;g395736b3648_2_3"/>
          <p:cNvSpPr txBox="1"/>
          <p:nvPr/>
        </p:nvSpPr>
        <p:spPr>
          <a:xfrm>
            <a:off x="5804191" y="5856107"/>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6.000</a:t>
            </a:r>
            <a:endParaRPr/>
          </a:p>
        </p:txBody>
      </p:sp>
      <p:sp>
        <p:nvSpPr>
          <p:cNvPr id="3150" name="Google Shape;3150;g395736b3648_2_3"/>
          <p:cNvSpPr txBox="1"/>
          <p:nvPr/>
        </p:nvSpPr>
        <p:spPr>
          <a:xfrm>
            <a:off x="5795726" y="4643135"/>
            <a:ext cx="876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20.000</a:t>
            </a:r>
            <a:endParaRPr/>
          </a:p>
        </p:txBody>
      </p:sp>
      <p:sp>
        <p:nvSpPr>
          <p:cNvPr id="3151" name="Google Shape;3151;g395736b3648_2_3"/>
          <p:cNvSpPr txBox="1"/>
          <p:nvPr/>
        </p:nvSpPr>
        <p:spPr>
          <a:xfrm>
            <a:off x="5795726"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2" name="Google Shape;3152;g395736b3648_2_3"/>
          <p:cNvSpPr txBox="1"/>
          <p:nvPr/>
        </p:nvSpPr>
        <p:spPr>
          <a:xfrm>
            <a:off x="6774208"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3" name="Google Shape;3153;g395736b3648_2_3"/>
          <p:cNvSpPr txBox="1"/>
          <p:nvPr/>
        </p:nvSpPr>
        <p:spPr>
          <a:xfrm>
            <a:off x="7762110" y="3545446"/>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4" name="Google Shape;3154;g395736b3648_2_3"/>
          <p:cNvSpPr txBox="1"/>
          <p:nvPr/>
        </p:nvSpPr>
        <p:spPr>
          <a:xfrm>
            <a:off x="8761707" y="3545446"/>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5" name="Google Shape;3155;g395736b3648_2_3"/>
          <p:cNvSpPr txBox="1"/>
          <p:nvPr/>
        </p:nvSpPr>
        <p:spPr>
          <a:xfrm>
            <a:off x="9878339" y="3545446"/>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6" name="Google Shape;3156;g395736b3648_2_3"/>
          <p:cNvSpPr txBox="1"/>
          <p:nvPr/>
        </p:nvSpPr>
        <p:spPr>
          <a:xfrm>
            <a:off x="7762110" y="4105583"/>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7" name="Google Shape;3157;g395736b3648_2_3"/>
          <p:cNvSpPr txBox="1"/>
          <p:nvPr/>
        </p:nvSpPr>
        <p:spPr>
          <a:xfrm>
            <a:off x="8761707" y="4105583"/>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8" name="Google Shape;3158;g395736b3648_2_3"/>
          <p:cNvSpPr txBox="1"/>
          <p:nvPr/>
        </p:nvSpPr>
        <p:spPr>
          <a:xfrm>
            <a:off x="9878339" y="4105583"/>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59" name="Google Shape;3159;g395736b3648_2_3"/>
          <p:cNvSpPr txBox="1"/>
          <p:nvPr/>
        </p:nvSpPr>
        <p:spPr>
          <a:xfrm>
            <a:off x="7770563" y="5848307"/>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0" name="Google Shape;3160;g395736b3648_2_3"/>
          <p:cNvSpPr txBox="1"/>
          <p:nvPr/>
        </p:nvSpPr>
        <p:spPr>
          <a:xfrm>
            <a:off x="7762097" y="4635335"/>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1" name="Google Shape;3161;g395736b3648_2_3"/>
          <p:cNvSpPr txBox="1"/>
          <p:nvPr/>
        </p:nvSpPr>
        <p:spPr>
          <a:xfrm>
            <a:off x="7762097"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2" name="Google Shape;3162;g395736b3648_2_3"/>
          <p:cNvSpPr txBox="1"/>
          <p:nvPr/>
        </p:nvSpPr>
        <p:spPr>
          <a:xfrm>
            <a:off x="11035802" y="4141316"/>
            <a:ext cx="876600" cy="3849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9.168.</a:t>
            </a:r>
            <a:r>
              <a:rPr lang="en-US" sz="1300" b="1">
                <a:solidFill>
                  <a:srgbClr val="3B4E1F"/>
                </a:solidFill>
                <a:latin typeface="Candara"/>
                <a:ea typeface="Candara"/>
                <a:cs typeface="Candara"/>
                <a:sym typeface="Candara"/>
              </a:rPr>
              <a:t>984</a:t>
            </a:r>
            <a:endParaRPr/>
          </a:p>
        </p:txBody>
      </p:sp>
      <p:sp>
        <p:nvSpPr>
          <p:cNvPr id="3163" name="Google Shape;3163;g395736b3648_2_3"/>
          <p:cNvSpPr txBox="1"/>
          <p:nvPr/>
        </p:nvSpPr>
        <p:spPr>
          <a:xfrm>
            <a:off x="11035802" y="3558453"/>
            <a:ext cx="876600" cy="369300"/>
          </a:xfrm>
          <a:prstGeom prst="rect">
            <a:avLst/>
          </a:prstGeom>
          <a:solidFill>
            <a:srgbClr val="FFF2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5.962.472</a:t>
            </a:r>
            <a:endParaRPr/>
          </a:p>
        </p:txBody>
      </p:sp>
      <p:sp>
        <p:nvSpPr>
          <p:cNvPr id="3164" name="Google Shape;3164;g395736b3648_2_3"/>
          <p:cNvSpPr txBox="1"/>
          <p:nvPr/>
        </p:nvSpPr>
        <p:spPr>
          <a:xfrm>
            <a:off x="11044255" y="5856107"/>
            <a:ext cx="876600" cy="369300"/>
          </a:xfrm>
          <a:prstGeom prst="rect">
            <a:avLst/>
          </a:prstGeom>
          <a:solidFill>
            <a:srgbClr val="FFF2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11.040</a:t>
            </a:r>
            <a:endParaRPr/>
          </a:p>
        </p:txBody>
      </p:sp>
      <p:sp>
        <p:nvSpPr>
          <p:cNvPr id="3165" name="Google Shape;3165;g395736b3648_2_3"/>
          <p:cNvSpPr txBox="1"/>
          <p:nvPr/>
        </p:nvSpPr>
        <p:spPr>
          <a:xfrm>
            <a:off x="11035790" y="4643135"/>
            <a:ext cx="876600" cy="369300"/>
          </a:xfrm>
          <a:prstGeom prst="rect">
            <a:avLst/>
          </a:prstGeom>
          <a:solidFill>
            <a:srgbClr val="FFF2C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a:solidFill>
                  <a:srgbClr val="3B4E1F"/>
                </a:solidFill>
                <a:latin typeface="Candara"/>
                <a:ea typeface="Candara"/>
                <a:cs typeface="Candara"/>
                <a:sym typeface="Candara"/>
              </a:rPr>
              <a:t>29.282</a:t>
            </a:r>
            <a:endParaRPr/>
          </a:p>
        </p:txBody>
      </p:sp>
      <p:sp>
        <p:nvSpPr>
          <p:cNvPr id="3166" name="Google Shape;3166;g395736b3648_2_3"/>
          <p:cNvSpPr txBox="1"/>
          <p:nvPr/>
        </p:nvSpPr>
        <p:spPr>
          <a:xfrm>
            <a:off x="8770160" y="5848307"/>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7" name="Google Shape;3167;g395736b3648_2_3"/>
          <p:cNvSpPr txBox="1"/>
          <p:nvPr/>
        </p:nvSpPr>
        <p:spPr>
          <a:xfrm>
            <a:off x="8761695" y="4635335"/>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8" name="Google Shape;3168;g395736b3648_2_3"/>
          <p:cNvSpPr txBox="1"/>
          <p:nvPr/>
        </p:nvSpPr>
        <p:spPr>
          <a:xfrm>
            <a:off x="9886792" y="5848307"/>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69" name="Google Shape;3169;g395736b3648_2_3"/>
          <p:cNvSpPr txBox="1"/>
          <p:nvPr/>
        </p:nvSpPr>
        <p:spPr>
          <a:xfrm>
            <a:off x="9878327" y="4635335"/>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70" name="Google Shape;3170;g395736b3648_2_3"/>
          <p:cNvSpPr txBox="1"/>
          <p:nvPr/>
        </p:nvSpPr>
        <p:spPr>
          <a:xfrm>
            <a:off x="8761695"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71" name="Google Shape;3171;g395736b3648_2_3"/>
          <p:cNvSpPr txBox="1"/>
          <p:nvPr/>
        </p:nvSpPr>
        <p:spPr>
          <a:xfrm>
            <a:off x="9878327" y="5246032"/>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72" name="Google Shape;3172;g395736b3648_2_3"/>
          <p:cNvSpPr txBox="1"/>
          <p:nvPr/>
        </p:nvSpPr>
        <p:spPr>
          <a:xfrm>
            <a:off x="11030852" y="5255557"/>
            <a:ext cx="876600" cy="3849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300" b="1">
                <a:solidFill>
                  <a:srgbClr val="3B4E1F"/>
                </a:solidFill>
                <a:latin typeface="Candara"/>
                <a:ea typeface="Candara"/>
                <a:cs typeface="Candara"/>
                <a:sym typeface="Candara"/>
              </a:rPr>
              <a:t>-</a:t>
            </a:r>
            <a:endParaRPr sz="1100" b="1" i="0" u="none" strike="noStrike" cap="none">
              <a:solidFill>
                <a:srgbClr val="000000"/>
              </a:solidFill>
              <a:latin typeface="Candara"/>
              <a:ea typeface="Candara"/>
              <a:cs typeface="Candara"/>
              <a:sym typeface="Candara"/>
            </a:endParaRPr>
          </a:p>
        </p:txBody>
      </p:sp>
      <p:sp>
        <p:nvSpPr>
          <p:cNvPr id="3173" name="Google Shape;3173;g395736b3648_2_3"/>
          <p:cNvSpPr txBox="1"/>
          <p:nvPr/>
        </p:nvSpPr>
        <p:spPr>
          <a:xfrm>
            <a:off x="557217" y="4902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3174" name="Google Shape;3174;g395736b3648_2_3"/>
          <p:cNvSpPr/>
          <p:nvPr/>
        </p:nvSpPr>
        <p:spPr>
          <a:xfrm>
            <a:off x="8757325" y="249900"/>
            <a:ext cx="29355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de Recurso Suelo</a:t>
            </a:r>
            <a:endParaRPr sz="1200" b="1">
              <a:solidFill>
                <a:schemeClr val="dk1"/>
              </a:solidFill>
              <a:latin typeface="Raleway"/>
              <a:ea typeface="Raleway"/>
              <a:cs typeface="Raleway"/>
              <a:sym typeface="Raleway"/>
            </a:endParaRPr>
          </a:p>
        </p:txBody>
      </p:sp>
      <p:grpSp>
        <p:nvGrpSpPr>
          <p:cNvPr id="3175" name="Google Shape;3175;g395736b3648_2_3"/>
          <p:cNvGrpSpPr/>
          <p:nvPr/>
        </p:nvGrpSpPr>
        <p:grpSpPr>
          <a:xfrm>
            <a:off x="8038747" y="195163"/>
            <a:ext cx="964749" cy="461673"/>
            <a:chOff x="10362985" y="253494"/>
            <a:chExt cx="1336773" cy="639702"/>
          </a:xfrm>
        </p:grpSpPr>
        <p:grpSp>
          <p:nvGrpSpPr>
            <p:cNvPr id="3176" name="Google Shape;3176;g395736b3648_2_3"/>
            <p:cNvGrpSpPr/>
            <p:nvPr/>
          </p:nvGrpSpPr>
          <p:grpSpPr>
            <a:xfrm>
              <a:off x="10362985" y="265395"/>
              <a:ext cx="613772" cy="627801"/>
              <a:chOff x="4096109" y="2260088"/>
              <a:chExt cx="682500" cy="698100"/>
            </a:xfrm>
          </p:grpSpPr>
          <p:sp>
            <p:nvSpPr>
              <p:cNvPr id="3177" name="Google Shape;3177;g395736b3648_2_3"/>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178" name="Google Shape;3178;g395736b3648_2_3"/>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179" name="Google Shape;3179;g395736b3648_2_3"/>
            <p:cNvGrpSpPr/>
            <p:nvPr/>
          </p:nvGrpSpPr>
          <p:grpSpPr>
            <a:xfrm>
              <a:off x="11084999" y="253494"/>
              <a:ext cx="614759" cy="627900"/>
              <a:chOff x="1252274" y="892444"/>
              <a:chExt cx="614759" cy="627900"/>
            </a:xfrm>
          </p:grpSpPr>
          <p:sp>
            <p:nvSpPr>
              <p:cNvPr id="3180" name="Google Shape;3180;g395736b3648_2_3"/>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181" name="Google Shape;3181;g395736b3648_2_3"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Shape 3185"/>
        <p:cNvGrpSpPr/>
        <p:nvPr/>
      </p:nvGrpSpPr>
      <p:grpSpPr>
        <a:xfrm>
          <a:off x="0" y="0"/>
          <a:ext cx="0" cy="0"/>
          <a:chOff x="0" y="0"/>
          <a:chExt cx="0" cy="0"/>
        </a:xfrm>
      </p:grpSpPr>
      <p:sp>
        <p:nvSpPr>
          <p:cNvPr id="3186" name="Google Shape;3186;g3ca6554b689_5_310"/>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3187" name="Google Shape;3187;g3ca6554b689_5_310"/>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3188" name="Google Shape;3188;g3ca6554b689_5_310"/>
          <p:cNvGrpSpPr/>
          <p:nvPr/>
        </p:nvGrpSpPr>
        <p:grpSpPr>
          <a:xfrm>
            <a:off x="7132200" y="253494"/>
            <a:ext cx="4707900" cy="639706"/>
            <a:chOff x="7132200" y="253494"/>
            <a:chExt cx="4707900" cy="639706"/>
          </a:xfrm>
        </p:grpSpPr>
        <p:sp>
          <p:nvSpPr>
            <p:cNvPr id="3189" name="Google Shape;3189;g3ca6554b689_5_310"/>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190" name="Google Shape;3190;g3ca6554b689_5_310"/>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biodiversidad</a:t>
              </a:r>
              <a:endParaRPr sz="2000" b="1" i="0" u="none" strike="noStrike" cap="none">
                <a:solidFill>
                  <a:schemeClr val="dk1"/>
                </a:solidFill>
                <a:latin typeface="Raleway"/>
                <a:ea typeface="Raleway"/>
                <a:cs typeface="Raleway"/>
                <a:sym typeface="Raleway"/>
              </a:endParaRPr>
            </a:p>
          </p:txBody>
        </p:sp>
        <p:grpSp>
          <p:nvGrpSpPr>
            <p:cNvPr id="3191" name="Google Shape;3191;g3ca6554b689_5_310"/>
            <p:cNvGrpSpPr/>
            <p:nvPr/>
          </p:nvGrpSpPr>
          <p:grpSpPr>
            <a:xfrm>
              <a:off x="10362985" y="265395"/>
              <a:ext cx="613772" cy="627801"/>
              <a:chOff x="4096109" y="2260088"/>
              <a:chExt cx="682500" cy="698100"/>
            </a:xfrm>
          </p:grpSpPr>
          <p:sp>
            <p:nvSpPr>
              <p:cNvPr id="3192" name="Google Shape;3192;g3ca6554b689_5_310"/>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193" name="Google Shape;3193;g3ca6554b689_5_310"/>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194" name="Google Shape;3194;g3ca6554b689_5_310"/>
            <p:cNvGrpSpPr/>
            <p:nvPr/>
          </p:nvGrpSpPr>
          <p:grpSpPr>
            <a:xfrm>
              <a:off x="11084999" y="253494"/>
              <a:ext cx="614759" cy="627900"/>
              <a:chOff x="1252274" y="892444"/>
              <a:chExt cx="614759" cy="627900"/>
            </a:xfrm>
          </p:grpSpPr>
          <p:sp>
            <p:nvSpPr>
              <p:cNvPr id="3195" name="Google Shape;3195;g3ca6554b689_5_310"/>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196" name="Google Shape;3196;g3ca6554b689_5_310"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3197" name="Google Shape;3197;g3ca6554b689_5_310"/>
          <p:cNvSpPr txBox="1"/>
          <p:nvPr/>
        </p:nvSpPr>
        <p:spPr>
          <a:xfrm>
            <a:off x="195525" y="2678571"/>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árboles efectivamente plantados a través del mecanismo de compensación</a:t>
            </a:r>
            <a:endParaRPr sz="1200" b="0" i="0" u="none" strike="noStrike" cap="none">
              <a:solidFill>
                <a:srgbClr val="000000"/>
              </a:solidFill>
              <a:latin typeface="Arial"/>
              <a:ea typeface="Arial"/>
              <a:cs typeface="Arial"/>
              <a:sym typeface="Arial"/>
            </a:endParaRPr>
          </a:p>
        </p:txBody>
      </p:sp>
      <p:sp>
        <p:nvSpPr>
          <p:cNvPr id="3198" name="Google Shape;3198;g3ca6554b689_5_310"/>
          <p:cNvSpPr txBox="1"/>
          <p:nvPr/>
        </p:nvSpPr>
        <p:spPr>
          <a:xfrm>
            <a:off x="4038357" y="281739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3199" name="Google Shape;3199;g3ca6554b689_5_310"/>
          <p:cNvSpPr txBox="1"/>
          <p:nvPr/>
        </p:nvSpPr>
        <p:spPr>
          <a:xfrm>
            <a:off x="5998408" y="281739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2002</a:t>
            </a:r>
            <a:endParaRPr sz="1600" b="0" i="0" u="none" strike="noStrike" cap="none">
              <a:solidFill>
                <a:srgbClr val="3B4E1F"/>
              </a:solidFill>
              <a:latin typeface="Candara"/>
              <a:ea typeface="Candara"/>
              <a:cs typeface="Candara"/>
              <a:sym typeface="Candara"/>
            </a:endParaRPr>
          </a:p>
        </p:txBody>
      </p:sp>
      <p:sp>
        <p:nvSpPr>
          <p:cNvPr id="3200" name="Google Shape;3200;g3ca6554b689_5_310"/>
          <p:cNvSpPr txBox="1"/>
          <p:nvPr/>
        </p:nvSpPr>
        <p:spPr>
          <a:xfrm>
            <a:off x="7846439" y="2817396"/>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13.586</a:t>
            </a:r>
            <a:endParaRPr sz="1400" b="0" i="0" u="none" strike="noStrike" cap="none">
              <a:solidFill>
                <a:srgbClr val="000000"/>
              </a:solidFill>
              <a:latin typeface="Candara"/>
              <a:ea typeface="Candara"/>
              <a:cs typeface="Candara"/>
              <a:sym typeface="Candara"/>
            </a:endParaRPr>
          </a:p>
        </p:txBody>
      </p:sp>
      <p:sp>
        <p:nvSpPr>
          <p:cNvPr id="3201" name="Google Shape;3201;g3ca6554b689_5_310"/>
          <p:cNvSpPr txBox="1"/>
          <p:nvPr/>
        </p:nvSpPr>
        <p:spPr>
          <a:xfrm>
            <a:off x="8909065" y="2817396"/>
            <a:ext cx="8766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11.416</a:t>
            </a:r>
            <a:endParaRPr sz="1400" b="0" i="0" u="none" strike="noStrike" cap="none">
              <a:solidFill>
                <a:srgbClr val="000000"/>
              </a:solidFill>
              <a:latin typeface="Candara"/>
              <a:ea typeface="Candara"/>
              <a:cs typeface="Candara"/>
              <a:sym typeface="Candara"/>
            </a:endParaRPr>
          </a:p>
        </p:txBody>
      </p:sp>
      <p:sp>
        <p:nvSpPr>
          <p:cNvPr id="3202" name="Google Shape;3202;g3ca6554b689_5_310"/>
          <p:cNvSpPr txBox="1"/>
          <p:nvPr/>
        </p:nvSpPr>
        <p:spPr>
          <a:xfrm>
            <a:off x="9835889" y="2825196"/>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25.002</a:t>
            </a:r>
            <a:endParaRPr sz="1500" b="0" i="0" u="none" strike="noStrike" cap="none">
              <a:solidFill>
                <a:srgbClr val="3B4E1F"/>
              </a:solidFill>
              <a:latin typeface="Candara"/>
              <a:ea typeface="Candara"/>
              <a:cs typeface="Candara"/>
              <a:sym typeface="Candara"/>
            </a:endParaRPr>
          </a:p>
        </p:txBody>
      </p:sp>
      <p:sp>
        <p:nvSpPr>
          <p:cNvPr id="3203" name="Google Shape;3203;g3ca6554b689_5_310"/>
          <p:cNvSpPr txBox="1"/>
          <p:nvPr/>
        </p:nvSpPr>
        <p:spPr>
          <a:xfrm>
            <a:off x="5113309" y="2817396"/>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204" name="Google Shape;3204;g3ca6554b689_5_310"/>
          <p:cNvSpPr txBox="1"/>
          <p:nvPr/>
        </p:nvSpPr>
        <p:spPr>
          <a:xfrm>
            <a:off x="6899482" y="2817396"/>
            <a:ext cx="876600" cy="4311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a:t>
            </a:r>
            <a:endParaRPr sz="1400" b="1" i="0" u="none" strike="noStrike" cap="none">
              <a:solidFill>
                <a:srgbClr val="000000"/>
              </a:solidFill>
              <a:latin typeface="Candara"/>
              <a:ea typeface="Candara"/>
              <a:cs typeface="Candara"/>
              <a:sym typeface="Candara"/>
            </a:endParaRPr>
          </a:p>
        </p:txBody>
      </p:sp>
      <p:sp>
        <p:nvSpPr>
          <p:cNvPr id="3205" name="Google Shape;3205;g3ca6554b689_5_310"/>
          <p:cNvSpPr txBox="1"/>
          <p:nvPr/>
        </p:nvSpPr>
        <p:spPr>
          <a:xfrm>
            <a:off x="11196082" y="281739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a:t>
            </a:r>
            <a:endParaRPr sz="1400" b="1" i="0" u="none" strike="noStrike" cap="none">
              <a:solidFill>
                <a:srgbClr val="000000"/>
              </a:solidFill>
              <a:latin typeface="Candara"/>
              <a:ea typeface="Candara"/>
              <a:cs typeface="Candara"/>
              <a:sym typeface="Candara"/>
            </a:endParaRPr>
          </a:p>
        </p:txBody>
      </p:sp>
      <p:sp>
        <p:nvSpPr>
          <p:cNvPr id="3206" name="Google Shape;3206;g3ca6554b689_5_310"/>
          <p:cNvSpPr txBox="1"/>
          <p:nvPr/>
        </p:nvSpPr>
        <p:spPr>
          <a:xfrm>
            <a:off x="4036150" y="1412725"/>
            <a:ext cx="8154000" cy="6156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b="1">
                <a:solidFill>
                  <a:srgbClr val="3B4E1F"/>
                </a:solidFill>
                <a:latin typeface="Candara"/>
                <a:ea typeface="Candara"/>
                <a:cs typeface="Candara"/>
                <a:sym typeface="Candara"/>
              </a:rPr>
              <a:t>Habilitar 2.000 sitios para la plantación de coberturas biodiversas principalmente arbolado y validar la plantación efectiva de 25.002 árboles a través de mecanismo de compensación</a:t>
            </a:r>
            <a:endParaRPr>
              <a:solidFill>
                <a:schemeClr val="dk1"/>
              </a:solidFill>
            </a:endParaRPr>
          </a:p>
        </p:txBody>
      </p:sp>
      <p:sp>
        <p:nvSpPr>
          <p:cNvPr id="3207" name="Google Shape;3207;g3ca6554b689_5_310"/>
          <p:cNvSpPr txBox="1"/>
          <p:nvPr/>
        </p:nvSpPr>
        <p:spPr>
          <a:xfrm>
            <a:off x="0" y="1430399"/>
            <a:ext cx="37068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3208" name="Google Shape;3208;g3ca6554b689_5_310"/>
          <p:cNvSpPr txBox="1"/>
          <p:nvPr/>
        </p:nvSpPr>
        <p:spPr>
          <a:xfrm>
            <a:off x="-9" y="2059224"/>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209" name="Google Shape;3209;g3ca6554b689_5_310"/>
          <p:cNvSpPr txBox="1"/>
          <p:nvPr/>
        </p:nvSpPr>
        <p:spPr>
          <a:xfrm>
            <a:off x="4091736" y="22630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210" name="Google Shape;3210;g3ca6554b689_5_310"/>
          <p:cNvSpPr txBox="1"/>
          <p:nvPr/>
        </p:nvSpPr>
        <p:spPr>
          <a:xfrm>
            <a:off x="5983886" y="22630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211" name="Google Shape;3211;g3ca6554b689_5_310"/>
          <p:cNvSpPr txBox="1"/>
          <p:nvPr/>
        </p:nvSpPr>
        <p:spPr>
          <a:xfrm>
            <a:off x="7899818" y="22630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212" name="Google Shape;3212;g3ca6554b689_5_310"/>
          <p:cNvSpPr txBox="1"/>
          <p:nvPr/>
        </p:nvSpPr>
        <p:spPr>
          <a:xfrm>
            <a:off x="8877568" y="22630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213" name="Google Shape;3213;g3ca6554b689_5_310"/>
          <p:cNvSpPr txBox="1"/>
          <p:nvPr/>
        </p:nvSpPr>
        <p:spPr>
          <a:xfrm>
            <a:off x="9855318" y="226308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214" name="Google Shape;3214;g3ca6554b689_5_310"/>
          <p:cNvSpPr txBox="1"/>
          <p:nvPr/>
        </p:nvSpPr>
        <p:spPr>
          <a:xfrm>
            <a:off x="5047861" y="22630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15" name="Google Shape;3215;g3ca6554b689_5_310"/>
          <p:cNvSpPr txBox="1"/>
          <p:nvPr/>
        </p:nvSpPr>
        <p:spPr>
          <a:xfrm>
            <a:off x="6952861" y="22630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16" name="Google Shape;3216;g3ca6554b689_5_310"/>
          <p:cNvSpPr txBox="1"/>
          <p:nvPr/>
        </p:nvSpPr>
        <p:spPr>
          <a:xfrm>
            <a:off x="11249461" y="226308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grpSp>
        <p:nvGrpSpPr>
          <p:cNvPr id="3217" name="Google Shape;3217;g3ca6554b689_5_310"/>
          <p:cNvGrpSpPr/>
          <p:nvPr/>
        </p:nvGrpSpPr>
        <p:grpSpPr>
          <a:xfrm>
            <a:off x="3012325" y="339100"/>
            <a:ext cx="4119883" cy="554100"/>
            <a:chOff x="7132200" y="339100"/>
            <a:chExt cx="4707900" cy="554100"/>
          </a:xfrm>
        </p:grpSpPr>
        <p:sp>
          <p:nvSpPr>
            <p:cNvPr id="3218" name="Google Shape;3218;g3ca6554b689_5_310"/>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219" name="Google Shape;3219;g3ca6554b689_5_310"/>
            <p:cNvSpPr txBox="1"/>
            <p:nvPr/>
          </p:nvSpPr>
          <p:spPr>
            <a:xfrm>
              <a:off x="7235074" y="339100"/>
              <a:ext cx="44577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Subdirección Silvicultura</a:t>
              </a:r>
              <a:endParaRPr sz="2000" b="0" i="0" u="none" strike="noStrike" cap="none">
                <a:solidFill>
                  <a:schemeClr val="dk1"/>
                </a:solidFill>
                <a:latin typeface="Raleway Medium"/>
                <a:ea typeface="Raleway Medium"/>
                <a:cs typeface="Raleway Medium"/>
                <a:sym typeface="Raleway Medium"/>
              </a:endParaRPr>
            </a:p>
          </p:txBody>
        </p:sp>
      </p:grpSp>
      <p:sp>
        <p:nvSpPr>
          <p:cNvPr id="3220" name="Google Shape;3220;g3ca6554b689_5_310"/>
          <p:cNvSpPr txBox="1"/>
          <p:nvPr/>
        </p:nvSpPr>
        <p:spPr>
          <a:xfrm>
            <a:off x="377754" y="3369765"/>
            <a:ext cx="3423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Número de autorizaciones de aprovechamiento silvicultural anteriores a 2024 con seguimiento</a:t>
            </a:r>
            <a:endParaRPr sz="1200" b="0" i="0" u="none" strike="noStrike" cap="none">
              <a:solidFill>
                <a:srgbClr val="3B4E1F"/>
              </a:solidFill>
              <a:latin typeface="Candara"/>
              <a:ea typeface="Candara"/>
              <a:cs typeface="Candara"/>
              <a:sym typeface="Candara"/>
            </a:endParaRPr>
          </a:p>
        </p:txBody>
      </p:sp>
      <p:sp>
        <p:nvSpPr>
          <p:cNvPr id="3221" name="Google Shape;3221;g3ca6554b689_5_310"/>
          <p:cNvSpPr txBox="1"/>
          <p:nvPr/>
        </p:nvSpPr>
        <p:spPr>
          <a:xfrm>
            <a:off x="4123120" y="34613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498</a:t>
            </a:r>
            <a:endParaRPr sz="1400" b="1" i="0" u="none" strike="noStrike" cap="none">
              <a:solidFill>
                <a:srgbClr val="000000"/>
              </a:solidFill>
              <a:latin typeface="Candara"/>
              <a:ea typeface="Candara"/>
              <a:cs typeface="Candara"/>
              <a:sym typeface="Candara"/>
            </a:endParaRPr>
          </a:p>
        </p:txBody>
      </p:sp>
      <p:sp>
        <p:nvSpPr>
          <p:cNvPr id="3222" name="Google Shape;3222;g3ca6554b689_5_310"/>
          <p:cNvSpPr txBox="1"/>
          <p:nvPr/>
        </p:nvSpPr>
        <p:spPr>
          <a:xfrm>
            <a:off x="5079245" y="34927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0</a:t>
            </a:r>
            <a:endParaRPr sz="1400" b="1" i="0" u="none" strike="noStrike" cap="none">
              <a:solidFill>
                <a:srgbClr val="000000"/>
              </a:solidFill>
              <a:latin typeface="Candara"/>
              <a:ea typeface="Candara"/>
              <a:cs typeface="Candara"/>
              <a:sym typeface="Candara"/>
            </a:endParaRPr>
          </a:p>
        </p:txBody>
      </p:sp>
      <p:sp>
        <p:nvSpPr>
          <p:cNvPr id="3223" name="Google Shape;3223;g3ca6554b689_5_310"/>
          <p:cNvSpPr txBox="1"/>
          <p:nvPr/>
        </p:nvSpPr>
        <p:spPr>
          <a:xfrm>
            <a:off x="7931195" y="34770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10.627</a:t>
            </a:r>
            <a:endParaRPr sz="1400" b="1" i="0" u="none" strike="noStrike" cap="none">
              <a:solidFill>
                <a:srgbClr val="000000"/>
              </a:solidFill>
              <a:latin typeface="Candara"/>
              <a:ea typeface="Candara"/>
              <a:cs typeface="Candara"/>
              <a:sym typeface="Candara"/>
            </a:endParaRPr>
          </a:p>
        </p:txBody>
      </p:sp>
      <p:sp>
        <p:nvSpPr>
          <p:cNvPr id="3224" name="Google Shape;3224;g3ca6554b689_5_310"/>
          <p:cNvSpPr txBox="1"/>
          <p:nvPr/>
        </p:nvSpPr>
        <p:spPr>
          <a:xfrm>
            <a:off x="8887320" y="35084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6.191</a:t>
            </a:r>
            <a:endParaRPr sz="1400" b="1" i="0" u="none" strike="noStrike" cap="none">
              <a:solidFill>
                <a:srgbClr val="000000"/>
              </a:solidFill>
              <a:latin typeface="Candara"/>
              <a:ea typeface="Candara"/>
              <a:cs typeface="Candara"/>
              <a:sym typeface="Candara"/>
            </a:endParaRPr>
          </a:p>
        </p:txBody>
      </p:sp>
      <p:sp>
        <p:nvSpPr>
          <p:cNvPr id="3225" name="Google Shape;3225;g3ca6554b689_5_310"/>
          <p:cNvSpPr txBox="1"/>
          <p:nvPr/>
        </p:nvSpPr>
        <p:spPr>
          <a:xfrm>
            <a:off x="10016320" y="346594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27.462</a:t>
            </a:r>
            <a:endParaRPr sz="1400" b="1" i="0" u="none" strike="noStrike" cap="none">
              <a:solidFill>
                <a:srgbClr val="000000"/>
              </a:solidFill>
              <a:latin typeface="Candara"/>
              <a:ea typeface="Candara"/>
              <a:cs typeface="Candara"/>
              <a:sym typeface="Candara"/>
            </a:endParaRPr>
          </a:p>
        </p:txBody>
      </p:sp>
      <p:sp>
        <p:nvSpPr>
          <p:cNvPr id="3226" name="Google Shape;3226;g3ca6554b689_5_310"/>
          <p:cNvSpPr txBox="1"/>
          <p:nvPr/>
        </p:nvSpPr>
        <p:spPr>
          <a:xfrm>
            <a:off x="11197109" y="3476813"/>
            <a:ext cx="876600" cy="4002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 3.924 </a:t>
            </a:r>
            <a:endParaRPr sz="1400" b="1" i="0" u="none" strike="noStrike" cap="none">
              <a:solidFill>
                <a:srgbClr val="000000"/>
              </a:solidFill>
              <a:latin typeface="Candara"/>
              <a:ea typeface="Candara"/>
              <a:cs typeface="Candara"/>
              <a:sym typeface="Candara"/>
            </a:endParaRPr>
          </a:p>
        </p:txBody>
      </p:sp>
      <p:sp>
        <p:nvSpPr>
          <p:cNvPr id="3227" name="Google Shape;3227;g3ca6554b689_5_310"/>
          <p:cNvSpPr txBox="1"/>
          <p:nvPr/>
        </p:nvSpPr>
        <p:spPr>
          <a:xfrm>
            <a:off x="6027158" y="34613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10.146</a:t>
            </a:r>
            <a:endParaRPr sz="1400" b="1" i="0" u="none" strike="noStrike" cap="none">
              <a:solidFill>
                <a:srgbClr val="000000"/>
              </a:solidFill>
              <a:latin typeface="Candara"/>
              <a:ea typeface="Candara"/>
              <a:cs typeface="Candara"/>
              <a:sym typeface="Candara"/>
            </a:endParaRPr>
          </a:p>
        </p:txBody>
      </p:sp>
      <p:sp>
        <p:nvSpPr>
          <p:cNvPr id="3228" name="Google Shape;3228;g3ca6554b689_5_310"/>
          <p:cNvSpPr txBox="1"/>
          <p:nvPr/>
        </p:nvSpPr>
        <p:spPr>
          <a:xfrm>
            <a:off x="6979183" y="3453576"/>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 3.924 </a:t>
            </a:r>
            <a:endParaRPr sz="1400" b="1" i="0" u="none" strike="noStrike" cap="none">
              <a:solidFill>
                <a:srgbClr val="000000"/>
              </a:solidFill>
              <a:latin typeface="Candara"/>
              <a:ea typeface="Candara"/>
              <a:cs typeface="Candara"/>
              <a:sym typeface="Candara"/>
            </a:endParaRPr>
          </a:p>
        </p:txBody>
      </p:sp>
      <p:sp>
        <p:nvSpPr>
          <p:cNvPr id="3229" name="Google Shape;3229;g3ca6554b689_5_310"/>
          <p:cNvSpPr txBox="1"/>
          <p:nvPr/>
        </p:nvSpPr>
        <p:spPr>
          <a:xfrm>
            <a:off x="5075133" y="3469013"/>
            <a:ext cx="876600" cy="615600"/>
          </a:xfrm>
          <a:prstGeom prst="rect">
            <a:avLst/>
          </a:prstGeom>
          <a:solidFill>
            <a:srgbClr val="F4CCC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b="1">
                <a:latin typeface="Candara"/>
                <a:ea typeface="Candara"/>
                <a:cs typeface="Candara"/>
                <a:sym typeface="Candara"/>
              </a:rPr>
              <a:t>sin reporte</a:t>
            </a:r>
            <a:endParaRPr sz="1400" b="1" i="0" u="none" strike="noStrike" cap="none">
              <a:solidFill>
                <a:srgbClr val="000000"/>
              </a:solidFill>
              <a:latin typeface="Candara"/>
              <a:ea typeface="Candara"/>
              <a:cs typeface="Candara"/>
              <a:sym typeface="Candara"/>
            </a:endParaRPr>
          </a:p>
        </p:txBody>
      </p:sp>
      <p:sp>
        <p:nvSpPr>
          <p:cNvPr id="3230" name="Google Shape;3230;g3ca6554b689_5_310"/>
          <p:cNvSpPr txBox="1"/>
          <p:nvPr/>
        </p:nvSpPr>
        <p:spPr>
          <a:xfrm>
            <a:off x="5531100" y="858313"/>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234"/>
        <p:cNvGrpSpPr/>
        <p:nvPr/>
      </p:nvGrpSpPr>
      <p:grpSpPr>
        <a:xfrm>
          <a:off x="0" y="0"/>
          <a:ext cx="0" cy="0"/>
          <a:chOff x="0" y="0"/>
          <a:chExt cx="0" cy="0"/>
        </a:xfrm>
      </p:grpSpPr>
      <p:sp>
        <p:nvSpPr>
          <p:cNvPr id="3235" name="Google Shape;3235;g395736b3648_2_117"/>
          <p:cNvSpPr/>
          <p:nvPr/>
        </p:nvSpPr>
        <p:spPr>
          <a:xfrm>
            <a:off x="145200" y="3258225"/>
            <a:ext cx="119016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36" name="Google Shape;3236;g395736b3648_2_117"/>
          <p:cNvSpPr txBox="1"/>
          <p:nvPr/>
        </p:nvSpPr>
        <p:spPr>
          <a:xfrm>
            <a:off x="195525" y="3263378"/>
            <a:ext cx="35712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Número de árboles efectivamente plantados a través del mecanismo de compensación</a:t>
            </a:r>
            <a:endParaRPr sz="1200" b="0" i="0" u="none" strike="noStrike" cap="none">
              <a:solidFill>
                <a:schemeClr val="dk1"/>
              </a:solidFill>
              <a:latin typeface="Arial"/>
              <a:ea typeface="Arial"/>
              <a:cs typeface="Arial"/>
              <a:sym typeface="Arial"/>
            </a:endParaRPr>
          </a:p>
        </p:txBody>
      </p:sp>
      <p:sp>
        <p:nvSpPr>
          <p:cNvPr id="3237" name="Google Shape;3237;g395736b3648_2_117"/>
          <p:cNvSpPr txBox="1"/>
          <p:nvPr/>
        </p:nvSpPr>
        <p:spPr>
          <a:xfrm>
            <a:off x="4038357" y="332487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400" b="0" i="0" u="none" strike="noStrike" cap="none">
              <a:solidFill>
                <a:srgbClr val="000000"/>
              </a:solidFill>
              <a:latin typeface="Candara"/>
              <a:ea typeface="Candara"/>
              <a:cs typeface="Candara"/>
              <a:sym typeface="Candara"/>
            </a:endParaRPr>
          </a:p>
        </p:txBody>
      </p:sp>
      <p:sp>
        <p:nvSpPr>
          <p:cNvPr id="3238" name="Google Shape;3238;g395736b3648_2_117"/>
          <p:cNvSpPr txBox="1"/>
          <p:nvPr/>
        </p:nvSpPr>
        <p:spPr>
          <a:xfrm>
            <a:off x="9835889" y="3332678"/>
            <a:ext cx="1293000" cy="415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3B4E1F"/>
              </a:solidFill>
              <a:latin typeface="Candara"/>
              <a:ea typeface="Candara"/>
              <a:cs typeface="Candara"/>
              <a:sym typeface="Candara"/>
            </a:endParaRPr>
          </a:p>
        </p:txBody>
      </p:sp>
      <p:sp>
        <p:nvSpPr>
          <p:cNvPr id="3239" name="Google Shape;3239;g395736b3648_2_117"/>
          <p:cNvSpPr txBox="1"/>
          <p:nvPr/>
        </p:nvSpPr>
        <p:spPr>
          <a:xfrm>
            <a:off x="5029756" y="3324878"/>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a:t>
            </a:r>
            <a:endParaRPr sz="1400" b="1" i="0" u="none" strike="noStrike" cap="none">
              <a:solidFill>
                <a:srgbClr val="000000"/>
              </a:solidFill>
              <a:latin typeface="Candara"/>
              <a:ea typeface="Candara"/>
              <a:cs typeface="Candara"/>
              <a:sym typeface="Candara"/>
            </a:endParaRPr>
          </a:p>
        </p:txBody>
      </p:sp>
      <p:sp>
        <p:nvSpPr>
          <p:cNvPr id="3240" name="Google Shape;3240;g395736b3648_2_117"/>
          <p:cNvSpPr txBox="1"/>
          <p:nvPr/>
        </p:nvSpPr>
        <p:spPr>
          <a:xfrm>
            <a:off x="6932903" y="332487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a:t>
            </a:r>
            <a:endParaRPr sz="1400" b="1" i="0" u="none" strike="noStrike" cap="none">
              <a:solidFill>
                <a:srgbClr val="000000"/>
              </a:solidFill>
              <a:latin typeface="Candara"/>
              <a:ea typeface="Candara"/>
              <a:cs typeface="Candara"/>
              <a:sym typeface="Candara"/>
            </a:endParaRPr>
          </a:p>
        </p:txBody>
      </p:sp>
      <p:sp>
        <p:nvSpPr>
          <p:cNvPr id="3241" name="Google Shape;3241;g395736b3648_2_117"/>
          <p:cNvSpPr txBox="1"/>
          <p:nvPr/>
        </p:nvSpPr>
        <p:spPr>
          <a:xfrm>
            <a:off x="11196082" y="332487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a:t>
            </a:r>
            <a:endParaRPr sz="1400" b="1" i="0" u="none" strike="noStrike" cap="none">
              <a:solidFill>
                <a:srgbClr val="000000"/>
              </a:solidFill>
              <a:latin typeface="Candara"/>
              <a:ea typeface="Candara"/>
              <a:cs typeface="Candara"/>
              <a:sym typeface="Candara"/>
            </a:endParaRPr>
          </a:p>
        </p:txBody>
      </p:sp>
      <p:sp>
        <p:nvSpPr>
          <p:cNvPr id="3242" name="Google Shape;3242;g395736b3648_2_117"/>
          <p:cNvSpPr txBox="1"/>
          <p:nvPr/>
        </p:nvSpPr>
        <p:spPr>
          <a:xfrm>
            <a:off x="622425" y="1078650"/>
            <a:ext cx="81540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sz="1800" b="1">
                <a:solidFill>
                  <a:srgbClr val="009200"/>
                </a:solidFill>
                <a:latin typeface="Raleway"/>
                <a:ea typeface="Raleway"/>
                <a:cs typeface="Raleway"/>
                <a:sym typeface="Raleway"/>
              </a:rPr>
              <a:t>Validar la plantación efectiva de 3.620 árboles a través de mecanismo de compensación</a:t>
            </a:r>
            <a:endParaRPr sz="1800">
              <a:solidFill>
                <a:srgbClr val="009200"/>
              </a:solidFill>
              <a:latin typeface="Raleway"/>
              <a:ea typeface="Raleway"/>
              <a:cs typeface="Raleway"/>
              <a:sym typeface="Raleway"/>
            </a:endParaRPr>
          </a:p>
        </p:txBody>
      </p:sp>
      <p:sp>
        <p:nvSpPr>
          <p:cNvPr id="3243" name="Google Shape;3243;g395736b3648_2_117"/>
          <p:cNvSpPr txBox="1"/>
          <p:nvPr/>
        </p:nvSpPr>
        <p:spPr>
          <a:xfrm>
            <a:off x="-9" y="2485724"/>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244" name="Google Shape;3244;g395736b3648_2_117"/>
          <p:cNvSpPr txBox="1"/>
          <p:nvPr/>
        </p:nvSpPr>
        <p:spPr>
          <a:xfrm>
            <a:off x="4091736" y="26895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245" name="Google Shape;3245;g395736b3648_2_117"/>
          <p:cNvSpPr txBox="1"/>
          <p:nvPr/>
        </p:nvSpPr>
        <p:spPr>
          <a:xfrm>
            <a:off x="5983886" y="26895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246" name="Google Shape;3246;g395736b3648_2_117"/>
          <p:cNvSpPr txBox="1"/>
          <p:nvPr/>
        </p:nvSpPr>
        <p:spPr>
          <a:xfrm>
            <a:off x="7899818" y="26895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247" name="Google Shape;3247;g395736b3648_2_117"/>
          <p:cNvSpPr txBox="1"/>
          <p:nvPr/>
        </p:nvSpPr>
        <p:spPr>
          <a:xfrm>
            <a:off x="8877568" y="2689585"/>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248" name="Google Shape;3248;g395736b3648_2_117"/>
          <p:cNvSpPr txBox="1"/>
          <p:nvPr/>
        </p:nvSpPr>
        <p:spPr>
          <a:xfrm>
            <a:off x="9855318" y="2689585"/>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249" name="Google Shape;3249;g395736b3648_2_117"/>
          <p:cNvSpPr txBox="1"/>
          <p:nvPr/>
        </p:nvSpPr>
        <p:spPr>
          <a:xfrm>
            <a:off x="5047861" y="26895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50" name="Google Shape;3250;g395736b3648_2_117"/>
          <p:cNvSpPr txBox="1"/>
          <p:nvPr/>
        </p:nvSpPr>
        <p:spPr>
          <a:xfrm>
            <a:off x="6952861" y="2689585"/>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51" name="Google Shape;3251;g395736b3648_2_117"/>
          <p:cNvSpPr txBox="1"/>
          <p:nvPr/>
        </p:nvSpPr>
        <p:spPr>
          <a:xfrm>
            <a:off x="11249461" y="2689583"/>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252" name="Google Shape;3252;g395736b3648_2_117"/>
          <p:cNvSpPr txBox="1"/>
          <p:nvPr/>
        </p:nvSpPr>
        <p:spPr>
          <a:xfrm>
            <a:off x="5981331" y="3324878"/>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20</a:t>
            </a:r>
            <a:endParaRPr sz="1400" b="1" i="0" u="none" strike="noStrike" cap="none">
              <a:solidFill>
                <a:srgbClr val="000000"/>
              </a:solidFill>
              <a:latin typeface="Candara"/>
              <a:ea typeface="Candara"/>
              <a:cs typeface="Candara"/>
              <a:sym typeface="Candara"/>
            </a:endParaRPr>
          </a:p>
        </p:txBody>
      </p:sp>
      <p:sp>
        <p:nvSpPr>
          <p:cNvPr id="3253" name="Google Shape;3253;g395736b3648_2_117"/>
          <p:cNvSpPr txBox="1"/>
          <p:nvPr/>
        </p:nvSpPr>
        <p:spPr>
          <a:xfrm>
            <a:off x="7908619" y="3350628"/>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1.800</a:t>
            </a:r>
            <a:endParaRPr sz="1400" b="1" i="0" u="none" strike="noStrike" cap="none">
              <a:solidFill>
                <a:srgbClr val="000000"/>
              </a:solidFill>
              <a:latin typeface="Candara"/>
              <a:ea typeface="Candara"/>
              <a:cs typeface="Candara"/>
              <a:sym typeface="Candara"/>
            </a:endParaRPr>
          </a:p>
        </p:txBody>
      </p:sp>
      <p:sp>
        <p:nvSpPr>
          <p:cNvPr id="3254" name="Google Shape;3254;g395736b3648_2_117"/>
          <p:cNvSpPr txBox="1"/>
          <p:nvPr/>
        </p:nvSpPr>
        <p:spPr>
          <a:xfrm>
            <a:off x="8872269" y="3350628"/>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1.800</a:t>
            </a:r>
            <a:endParaRPr sz="1400" b="1" i="0" u="none" strike="noStrike" cap="none">
              <a:solidFill>
                <a:srgbClr val="000000"/>
              </a:solidFill>
              <a:latin typeface="Candara"/>
              <a:ea typeface="Candara"/>
              <a:cs typeface="Candara"/>
              <a:sym typeface="Candara"/>
            </a:endParaRPr>
          </a:p>
        </p:txBody>
      </p:sp>
      <p:sp>
        <p:nvSpPr>
          <p:cNvPr id="3255" name="Google Shape;3255;g395736b3648_2_117"/>
          <p:cNvSpPr txBox="1"/>
          <p:nvPr/>
        </p:nvSpPr>
        <p:spPr>
          <a:xfrm>
            <a:off x="10034181" y="3350628"/>
            <a:ext cx="876600" cy="4311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3.620</a:t>
            </a:r>
            <a:endParaRPr sz="1400" b="1" i="0" u="none" strike="noStrike" cap="none">
              <a:solidFill>
                <a:srgbClr val="000000"/>
              </a:solidFill>
              <a:latin typeface="Candara"/>
              <a:ea typeface="Candara"/>
              <a:cs typeface="Candara"/>
              <a:sym typeface="Candara"/>
            </a:endParaRPr>
          </a:p>
        </p:txBody>
      </p:sp>
      <p:sp>
        <p:nvSpPr>
          <p:cNvPr id="3256" name="Google Shape;3256;g395736b3648_2_117"/>
          <p:cNvSpPr txBox="1"/>
          <p:nvPr/>
        </p:nvSpPr>
        <p:spPr>
          <a:xfrm>
            <a:off x="557217" y="4902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3257" name="Google Shape;3257;g395736b3648_2_117"/>
          <p:cNvSpPr/>
          <p:nvPr/>
        </p:nvSpPr>
        <p:spPr>
          <a:xfrm>
            <a:off x="8757325" y="249900"/>
            <a:ext cx="29355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Silvicultura</a:t>
            </a:r>
            <a:endParaRPr sz="1200" b="1">
              <a:solidFill>
                <a:schemeClr val="dk1"/>
              </a:solidFill>
              <a:latin typeface="Raleway"/>
              <a:ea typeface="Raleway"/>
              <a:cs typeface="Raleway"/>
              <a:sym typeface="Raleway"/>
            </a:endParaRPr>
          </a:p>
        </p:txBody>
      </p:sp>
      <p:grpSp>
        <p:nvGrpSpPr>
          <p:cNvPr id="3258" name="Google Shape;3258;g395736b3648_2_117"/>
          <p:cNvGrpSpPr/>
          <p:nvPr/>
        </p:nvGrpSpPr>
        <p:grpSpPr>
          <a:xfrm>
            <a:off x="8038747" y="195163"/>
            <a:ext cx="964749" cy="461673"/>
            <a:chOff x="10362985" y="253494"/>
            <a:chExt cx="1336773" cy="639702"/>
          </a:xfrm>
        </p:grpSpPr>
        <p:grpSp>
          <p:nvGrpSpPr>
            <p:cNvPr id="3259" name="Google Shape;3259;g395736b3648_2_117"/>
            <p:cNvGrpSpPr/>
            <p:nvPr/>
          </p:nvGrpSpPr>
          <p:grpSpPr>
            <a:xfrm>
              <a:off x="10362985" y="265395"/>
              <a:ext cx="613772" cy="627801"/>
              <a:chOff x="4096109" y="2260088"/>
              <a:chExt cx="682500" cy="698100"/>
            </a:xfrm>
          </p:grpSpPr>
          <p:sp>
            <p:nvSpPr>
              <p:cNvPr id="3260" name="Google Shape;3260;g395736b3648_2_117"/>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261" name="Google Shape;3261;g395736b3648_2_117"/>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262" name="Google Shape;3262;g395736b3648_2_117"/>
            <p:cNvGrpSpPr/>
            <p:nvPr/>
          </p:nvGrpSpPr>
          <p:grpSpPr>
            <a:xfrm>
              <a:off x="11084999" y="253494"/>
              <a:ext cx="614759" cy="627900"/>
              <a:chOff x="1252274" y="892444"/>
              <a:chExt cx="614759" cy="627900"/>
            </a:xfrm>
          </p:grpSpPr>
          <p:sp>
            <p:nvSpPr>
              <p:cNvPr id="3263" name="Google Shape;3263;g395736b3648_2_117"/>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264" name="Google Shape;3264;g395736b3648_2_117"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Shape 3268"/>
        <p:cNvGrpSpPr/>
        <p:nvPr/>
      </p:nvGrpSpPr>
      <p:grpSpPr>
        <a:xfrm>
          <a:off x="0" y="0"/>
          <a:ext cx="0" cy="0"/>
          <a:chOff x="0" y="0"/>
          <a:chExt cx="0" cy="0"/>
        </a:xfrm>
      </p:grpSpPr>
      <p:sp>
        <p:nvSpPr>
          <p:cNvPr id="3269" name="Google Shape;3269;g39563c659a4_7_0"/>
          <p:cNvSpPr txBox="1"/>
          <p:nvPr/>
        </p:nvSpPr>
        <p:spPr>
          <a:xfrm>
            <a:off x="787325" y="315989"/>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b="0" i="0" u="none" strike="noStrike" cap="none">
                <a:solidFill>
                  <a:srgbClr val="009200"/>
                </a:solidFill>
                <a:latin typeface="Raleway Black"/>
                <a:ea typeface="Raleway Black"/>
                <a:cs typeface="Raleway Black"/>
                <a:sym typeface="Raleway Black"/>
              </a:rPr>
              <a:t>Metas </a:t>
            </a:r>
            <a:r>
              <a:rPr lang="en-US" sz="2700" b="0" i="0" u="none" strike="noStrike" cap="none">
                <a:solidFill>
                  <a:srgbClr val="009200"/>
                </a:solidFill>
                <a:latin typeface="Raleway"/>
                <a:ea typeface="Raleway"/>
                <a:cs typeface="Raleway"/>
                <a:sym typeface="Raleway"/>
              </a:rPr>
              <a:t>- SDA</a:t>
            </a:r>
            <a:endParaRPr sz="1400" b="0" i="0" u="none" strike="noStrike" cap="none">
              <a:solidFill>
                <a:srgbClr val="000000"/>
              </a:solidFill>
              <a:latin typeface="Arial"/>
              <a:ea typeface="Arial"/>
              <a:cs typeface="Arial"/>
              <a:sym typeface="Arial"/>
            </a:endParaRPr>
          </a:p>
        </p:txBody>
      </p:sp>
      <p:sp>
        <p:nvSpPr>
          <p:cNvPr id="3270" name="Google Shape;3270;g39563c659a4_7_0"/>
          <p:cNvSpPr/>
          <p:nvPr/>
        </p:nvSpPr>
        <p:spPr>
          <a:xfrm>
            <a:off x="601675" y="436139"/>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3271" name="Google Shape;3271;g39563c659a4_7_0"/>
          <p:cNvGrpSpPr/>
          <p:nvPr/>
        </p:nvGrpSpPr>
        <p:grpSpPr>
          <a:xfrm>
            <a:off x="7132200" y="253494"/>
            <a:ext cx="4707900" cy="639706"/>
            <a:chOff x="7132200" y="253494"/>
            <a:chExt cx="4707900" cy="639706"/>
          </a:xfrm>
        </p:grpSpPr>
        <p:sp>
          <p:nvSpPr>
            <p:cNvPr id="3272" name="Google Shape;3272;g39563c659a4_7_0"/>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273" name="Google Shape;3273;g39563c659a4_7_0"/>
            <p:cNvSpPr txBox="1"/>
            <p:nvPr/>
          </p:nvSpPr>
          <p:spPr>
            <a:xfrm>
              <a:off x="7235074" y="339100"/>
              <a:ext cx="3068700" cy="5541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Raleway"/>
                  <a:ea typeface="Raleway"/>
                  <a:cs typeface="Raleway"/>
                  <a:sym typeface="Raleway"/>
                </a:rPr>
                <a:t>Suelo y biodiversidad</a:t>
              </a:r>
              <a:endParaRPr sz="2000" b="1" i="0" u="none" strike="noStrike" cap="none">
                <a:solidFill>
                  <a:schemeClr val="dk1"/>
                </a:solidFill>
                <a:latin typeface="Raleway"/>
                <a:ea typeface="Raleway"/>
                <a:cs typeface="Raleway"/>
                <a:sym typeface="Raleway"/>
              </a:endParaRPr>
            </a:p>
          </p:txBody>
        </p:sp>
        <p:grpSp>
          <p:nvGrpSpPr>
            <p:cNvPr id="3274" name="Google Shape;3274;g39563c659a4_7_0"/>
            <p:cNvGrpSpPr/>
            <p:nvPr/>
          </p:nvGrpSpPr>
          <p:grpSpPr>
            <a:xfrm>
              <a:off x="10362985" y="265395"/>
              <a:ext cx="613772" cy="627801"/>
              <a:chOff x="4096109" y="2260088"/>
              <a:chExt cx="682500" cy="698100"/>
            </a:xfrm>
          </p:grpSpPr>
          <p:sp>
            <p:nvSpPr>
              <p:cNvPr id="3275" name="Google Shape;3275;g39563c659a4_7_0"/>
              <p:cNvSpPr/>
              <p:nvPr/>
            </p:nvSpPr>
            <p:spPr>
              <a:xfrm>
                <a:off x="4096109" y="2260088"/>
                <a:ext cx="682500" cy="698100"/>
              </a:xfrm>
              <a:prstGeom prst="ellipse">
                <a:avLst/>
              </a:prstGeom>
              <a:solidFill>
                <a:srgbClr val="C4721F"/>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276" name="Google Shape;3276;g39563c659a4_7_0"/>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277" name="Google Shape;3277;g39563c659a4_7_0"/>
            <p:cNvGrpSpPr/>
            <p:nvPr/>
          </p:nvGrpSpPr>
          <p:grpSpPr>
            <a:xfrm>
              <a:off x="11084999" y="253494"/>
              <a:ext cx="614759" cy="627900"/>
              <a:chOff x="1252274" y="892444"/>
              <a:chExt cx="614759" cy="627900"/>
            </a:xfrm>
          </p:grpSpPr>
          <p:sp>
            <p:nvSpPr>
              <p:cNvPr id="3278" name="Google Shape;3278;g39563c659a4_7_0"/>
              <p:cNvSpPr/>
              <p:nvPr/>
            </p:nvSpPr>
            <p:spPr>
              <a:xfrm>
                <a:off x="1253233" y="892444"/>
                <a:ext cx="613800" cy="627900"/>
              </a:xfrm>
              <a:prstGeom prst="ellipse">
                <a:avLst/>
              </a:prstGeom>
              <a:solidFill>
                <a:srgbClr val="8DBC22"/>
              </a:solidFill>
              <a:ln w="508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Montserrat Medium"/>
                  <a:ea typeface="Montserrat Medium"/>
                  <a:cs typeface="Montserrat Medium"/>
                  <a:sym typeface="Montserrat Medium"/>
                </a:endParaRPr>
              </a:p>
            </p:txBody>
          </p:sp>
          <p:pic>
            <p:nvPicPr>
              <p:cNvPr id="3279" name="Google Shape;3279;g39563c659a4_7_0"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
        <p:nvSpPr>
          <p:cNvPr id="3280" name="Google Shape;3280;g39563c659a4_7_0"/>
          <p:cNvSpPr txBox="1"/>
          <p:nvPr/>
        </p:nvSpPr>
        <p:spPr>
          <a:xfrm>
            <a:off x="415075" y="2811950"/>
            <a:ext cx="3246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árboles en potencial riesgo de volcamiento o caída de ramas </a:t>
            </a:r>
            <a:r>
              <a:rPr lang="en-US" sz="12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rPr>
              <a:t>gestionados</a:t>
            </a:r>
            <a:endParaRPr sz="1200" b="0" i="0" u="none" strike="noStrike" cap="none">
              <a:solidFill>
                <a:schemeClr val="dk1"/>
              </a:solidFill>
              <a:latin typeface="Arial"/>
              <a:ea typeface="Arial"/>
              <a:cs typeface="Arial"/>
              <a:sym typeface="Arial"/>
            </a:endParaRPr>
          </a:p>
        </p:txBody>
      </p:sp>
      <p:sp>
        <p:nvSpPr>
          <p:cNvPr id="3281" name="Google Shape;3281;g39563c659a4_7_0"/>
          <p:cNvSpPr txBox="1"/>
          <p:nvPr/>
        </p:nvSpPr>
        <p:spPr>
          <a:xfrm>
            <a:off x="4036157" y="28889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7.894</a:t>
            </a:r>
            <a:endParaRPr sz="1400" b="0" i="0" u="none" strike="noStrike" cap="none">
              <a:solidFill>
                <a:srgbClr val="000000"/>
              </a:solidFill>
              <a:latin typeface="Candara"/>
              <a:ea typeface="Candara"/>
              <a:cs typeface="Candara"/>
              <a:sym typeface="Candara"/>
            </a:endParaRPr>
          </a:p>
        </p:txBody>
      </p:sp>
      <p:sp>
        <p:nvSpPr>
          <p:cNvPr id="3282" name="Google Shape;3282;g39563c659a4_7_0"/>
          <p:cNvSpPr txBox="1"/>
          <p:nvPr/>
        </p:nvSpPr>
        <p:spPr>
          <a:xfrm>
            <a:off x="5928307" y="28889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42.106</a:t>
            </a:r>
            <a:endParaRPr sz="1600" b="0" i="0" u="none" strike="noStrike" cap="none">
              <a:solidFill>
                <a:srgbClr val="3B4E1F"/>
              </a:solidFill>
              <a:latin typeface="Candara"/>
              <a:ea typeface="Candara"/>
              <a:cs typeface="Candara"/>
              <a:sym typeface="Candara"/>
            </a:endParaRPr>
          </a:p>
        </p:txBody>
      </p:sp>
      <p:sp>
        <p:nvSpPr>
          <p:cNvPr id="3283" name="Google Shape;3283;g39563c659a4_7_0"/>
          <p:cNvSpPr txBox="1"/>
          <p:nvPr/>
        </p:nvSpPr>
        <p:spPr>
          <a:xfrm>
            <a:off x="7844239" y="2888908"/>
            <a:ext cx="876600" cy="431100"/>
          </a:xfrm>
          <a:prstGeom prst="rect">
            <a:avLst/>
          </a:prstGeom>
          <a:solidFill>
            <a:srgbClr val="FF00F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69.331</a:t>
            </a:r>
            <a:endParaRPr sz="1400" b="0" i="0" u="none" strike="noStrike" cap="none">
              <a:solidFill>
                <a:srgbClr val="000000"/>
              </a:solidFill>
              <a:latin typeface="Candara"/>
              <a:ea typeface="Candara"/>
              <a:cs typeface="Candara"/>
              <a:sym typeface="Candara"/>
            </a:endParaRPr>
          </a:p>
        </p:txBody>
      </p:sp>
      <p:sp>
        <p:nvSpPr>
          <p:cNvPr id="3284" name="Google Shape;3284;g39563c659a4_7_0"/>
          <p:cNvSpPr txBox="1"/>
          <p:nvPr/>
        </p:nvSpPr>
        <p:spPr>
          <a:xfrm>
            <a:off x="8821989" y="2888908"/>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115.846</a:t>
            </a:r>
            <a:endParaRPr sz="1400" b="0" i="0" u="none" strike="noStrike" cap="none">
              <a:solidFill>
                <a:srgbClr val="000000"/>
              </a:solidFill>
              <a:latin typeface="Candara"/>
              <a:ea typeface="Candara"/>
              <a:cs typeface="Candara"/>
              <a:sym typeface="Candara"/>
            </a:endParaRPr>
          </a:p>
        </p:txBody>
      </p:sp>
      <p:sp>
        <p:nvSpPr>
          <p:cNvPr id="3285" name="Google Shape;3285;g39563c659a4_7_0"/>
          <p:cNvSpPr txBox="1"/>
          <p:nvPr/>
        </p:nvSpPr>
        <p:spPr>
          <a:xfrm>
            <a:off x="9799739" y="2896708"/>
            <a:ext cx="12930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400"/>
              </a:spcAft>
              <a:buClr>
                <a:schemeClr val="dk1"/>
              </a:buClr>
              <a:buSzPts val="935"/>
              <a:buFont typeface="Arial"/>
              <a:buNone/>
            </a:pPr>
            <a:r>
              <a:rPr lang="en-US" sz="1500" b="1">
                <a:solidFill>
                  <a:srgbClr val="3B4E1F"/>
                </a:solidFill>
                <a:latin typeface="Candara"/>
                <a:ea typeface="Candara"/>
                <a:cs typeface="Candara"/>
                <a:sym typeface="Candara"/>
              </a:rPr>
              <a:t>239.825</a:t>
            </a:r>
            <a:endParaRPr sz="1500" b="0" i="0" u="none" strike="noStrike" cap="none">
              <a:solidFill>
                <a:srgbClr val="3B4E1F"/>
              </a:solidFill>
              <a:latin typeface="Candara"/>
              <a:ea typeface="Candara"/>
              <a:cs typeface="Candara"/>
              <a:sym typeface="Candara"/>
            </a:endParaRPr>
          </a:p>
        </p:txBody>
      </p:sp>
      <p:sp>
        <p:nvSpPr>
          <p:cNvPr id="3286" name="Google Shape;3286;g39563c659a4_7_0"/>
          <p:cNvSpPr txBox="1"/>
          <p:nvPr/>
        </p:nvSpPr>
        <p:spPr>
          <a:xfrm>
            <a:off x="4992282" y="28889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7.894</a:t>
            </a:r>
            <a:endParaRPr sz="1400" b="1" i="0" u="none" strike="noStrike" cap="none">
              <a:solidFill>
                <a:srgbClr val="000000"/>
              </a:solidFill>
              <a:latin typeface="Candara"/>
              <a:ea typeface="Candara"/>
              <a:cs typeface="Candara"/>
              <a:sym typeface="Candara"/>
            </a:endParaRPr>
          </a:p>
        </p:txBody>
      </p:sp>
      <p:sp>
        <p:nvSpPr>
          <p:cNvPr id="3287" name="Google Shape;3287;g39563c659a4_7_0"/>
          <p:cNvSpPr txBox="1"/>
          <p:nvPr/>
        </p:nvSpPr>
        <p:spPr>
          <a:xfrm>
            <a:off x="11193882" y="2888908"/>
            <a:ext cx="876600" cy="431100"/>
          </a:xfrm>
          <a:prstGeom prst="rect">
            <a:avLst/>
          </a:prstGeom>
          <a:solidFill>
            <a:srgbClr val="EFEFE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54.648</a:t>
            </a:r>
            <a:endParaRPr sz="1400" b="1" i="0" u="none" strike="noStrike" cap="none">
              <a:solidFill>
                <a:srgbClr val="000000"/>
              </a:solidFill>
              <a:latin typeface="Candara"/>
              <a:ea typeface="Candara"/>
              <a:cs typeface="Candara"/>
              <a:sym typeface="Candara"/>
            </a:endParaRPr>
          </a:p>
        </p:txBody>
      </p:sp>
      <p:sp>
        <p:nvSpPr>
          <p:cNvPr id="3288" name="Google Shape;3288;g39563c659a4_7_0"/>
          <p:cNvSpPr txBox="1"/>
          <p:nvPr/>
        </p:nvSpPr>
        <p:spPr>
          <a:xfrm>
            <a:off x="4036150" y="1704675"/>
            <a:ext cx="7803900" cy="400200"/>
          </a:xfrm>
          <a:prstGeom prst="rect">
            <a:avLst/>
          </a:prstGeom>
          <a:noFill/>
          <a:ln w="28575" cap="flat" cmpd="sng">
            <a:solidFill>
              <a:srgbClr val="93C47D"/>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b="1">
                <a:solidFill>
                  <a:srgbClr val="3B4E1F"/>
                </a:solidFill>
                <a:latin typeface="Candara"/>
                <a:ea typeface="Candara"/>
                <a:cs typeface="Candara"/>
                <a:sym typeface="Candara"/>
              </a:rPr>
              <a:t>Gestionar el riesgo potencial de volcamiento y caída de ramas de 239.825 árboles</a:t>
            </a:r>
            <a:endParaRPr>
              <a:solidFill>
                <a:schemeClr val="dk1"/>
              </a:solidFill>
            </a:endParaRPr>
          </a:p>
        </p:txBody>
      </p:sp>
      <p:sp>
        <p:nvSpPr>
          <p:cNvPr id="3289" name="Google Shape;3289;g39563c659a4_7_0"/>
          <p:cNvSpPr txBox="1"/>
          <p:nvPr/>
        </p:nvSpPr>
        <p:spPr>
          <a:xfrm>
            <a:off x="127725" y="1663200"/>
            <a:ext cx="3571200" cy="52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Meta Estratégica</a:t>
            </a:r>
            <a:endParaRPr sz="1600" b="1" i="0" u="none" strike="noStrike" cap="none">
              <a:solidFill>
                <a:srgbClr val="3B4E1F"/>
              </a:solidFill>
              <a:latin typeface="Candara"/>
              <a:ea typeface="Candara"/>
              <a:cs typeface="Candara"/>
              <a:sym typeface="Candara"/>
            </a:endParaRPr>
          </a:p>
        </p:txBody>
      </p:sp>
      <p:sp>
        <p:nvSpPr>
          <p:cNvPr id="3290" name="Google Shape;3290;g39563c659a4_7_0"/>
          <p:cNvSpPr txBox="1"/>
          <p:nvPr/>
        </p:nvSpPr>
        <p:spPr>
          <a:xfrm>
            <a:off x="-9" y="2142811"/>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291" name="Google Shape;3291;g39563c659a4_7_0"/>
          <p:cNvSpPr txBox="1"/>
          <p:nvPr/>
        </p:nvSpPr>
        <p:spPr>
          <a:xfrm>
            <a:off x="4072611" y="226317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292" name="Google Shape;3292;g39563c659a4_7_0"/>
          <p:cNvSpPr txBox="1"/>
          <p:nvPr/>
        </p:nvSpPr>
        <p:spPr>
          <a:xfrm>
            <a:off x="5964761" y="226317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293" name="Google Shape;3293;g39563c659a4_7_0"/>
          <p:cNvSpPr txBox="1"/>
          <p:nvPr/>
        </p:nvSpPr>
        <p:spPr>
          <a:xfrm>
            <a:off x="7880693" y="226317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294" name="Google Shape;3294;g39563c659a4_7_0"/>
          <p:cNvSpPr txBox="1"/>
          <p:nvPr/>
        </p:nvSpPr>
        <p:spPr>
          <a:xfrm>
            <a:off x="8858443" y="2263173"/>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295" name="Google Shape;3295;g39563c659a4_7_0"/>
          <p:cNvSpPr txBox="1"/>
          <p:nvPr/>
        </p:nvSpPr>
        <p:spPr>
          <a:xfrm>
            <a:off x="9836193" y="2263173"/>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296" name="Google Shape;3296;g39563c659a4_7_0"/>
          <p:cNvSpPr txBox="1"/>
          <p:nvPr/>
        </p:nvSpPr>
        <p:spPr>
          <a:xfrm>
            <a:off x="5028736" y="226317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97" name="Google Shape;3297;g39563c659a4_7_0"/>
          <p:cNvSpPr txBox="1"/>
          <p:nvPr/>
        </p:nvSpPr>
        <p:spPr>
          <a:xfrm>
            <a:off x="6933736" y="2263173"/>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298" name="Google Shape;3298;g39563c659a4_7_0"/>
          <p:cNvSpPr txBox="1"/>
          <p:nvPr/>
        </p:nvSpPr>
        <p:spPr>
          <a:xfrm>
            <a:off x="11230336" y="2263171"/>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299" name="Google Shape;3299;g39563c659a4_7_0"/>
          <p:cNvSpPr txBox="1"/>
          <p:nvPr/>
        </p:nvSpPr>
        <p:spPr>
          <a:xfrm>
            <a:off x="6949882" y="2931908"/>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46.754</a:t>
            </a:r>
            <a:endParaRPr sz="1400" b="1" i="0" u="none" strike="noStrike" cap="none">
              <a:solidFill>
                <a:srgbClr val="000000"/>
              </a:solidFill>
              <a:latin typeface="Candara"/>
              <a:ea typeface="Candara"/>
              <a:cs typeface="Candara"/>
              <a:sym typeface="Candara"/>
            </a:endParaRPr>
          </a:p>
        </p:txBody>
      </p:sp>
      <p:grpSp>
        <p:nvGrpSpPr>
          <p:cNvPr id="3300" name="Google Shape;3300;g39563c659a4_7_0"/>
          <p:cNvGrpSpPr/>
          <p:nvPr/>
        </p:nvGrpSpPr>
        <p:grpSpPr>
          <a:xfrm>
            <a:off x="3012325" y="339100"/>
            <a:ext cx="4119883" cy="554100"/>
            <a:chOff x="7132200" y="339100"/>
            <a:chExt cx="4707900" cy="554100"/>
          </a:xfrm>
        </p:grpSpPr>
        <p:sp>
          <p:nvSpPr>
            <p:cNvPr id="3301" name="Google Shape;3301;g39563c659a4_7_0"/>
            <p:cNvSpPr/>
            <p:nvPr/>
          </p:nvSpPr>
          <p:spPr>
            <a:xfrm rot="5400000">
              <a:off x="9270300" y="-1731550"/>
              <a:ext cx="431700" cy="4707900"/>
            </a:xfrm>
            <a:prstGeom prst="round2SameRect">
              <a:avLst>
                <a:gd name="adj1" fmla="val 44211"/>
                <a:gd name="adj2" fmla="val 47267"/>
              </a:avLst>
            </a:prstGeom>
            <a:solidFill>
              <a:schemeClr val="lt1"/>
            </a:solidFill>
            <a:ln>
              <a:noFill/>
            </a:ln>
            <a:effectLst>
              <a:outerShdw blurRad="76200" dist="25400" dir="5400000" algn="bl" rotWithShape="0">
                <a:srgbClr val="000000">
                  <a:alpha val="4980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Arial"/>
                <a:ea typeface="Arial"/>
                <a:cs typeface="Arial"/>
                <a:sym typeface="Arial"/>
              </a:endParaRPr>
            </a:p>
          </p:txBody>
        </p:sp>
        <p:sp>
          <p:nvSpPr>
            <p:cNvPr id="3302" name="Google Shape;3302;g39563c659a4_7_0"/>
            <p:cNvSpPr txBox="1"/>
            <p:nvPr/>
          </p:nvSpPr>
          <p:spPr>
            <a:xfrm>
              <a:off x="7235074" y="339100"/>
              <a:ext cx="4457700" cy="554100"/>
            </a:xfrm>
            <a:prstGeom prst="rect">
              <a:avLst/>
            </a:prstGeom>
            <a:noFill/>
            <a:ln>
              <a:noFill/>
            </a:ln>
          </p:spPr>
          <p:txBody>
            <a:bodyPr spcFirstLastPara="1" wrap="square" lIns="121900" tIns="121900" rIns="121900" bIns="121900" anchor="t" anchorCtr="0">
              <a:spAutoFit/>
            </a:bodyPr>
            <a:lstStyle/>
            <a:p>
              <a:pPr marL="0" lvl="0" indent="0" algn="l" rtl="0">
                <a:lnSpc>
                  <a:spcPct val="115000"/>
                </a:lnSpc>
                <a:spcBef>
                  <a:spcPts val="0"/>
                </a:spcBef>
                <a:spcAft>
                  <a:spcPts val="0"/>
                </a:spcAft>
                <a:buClr>
                  <a:schemeClr val="dk1"/>
                </a:buClr>
                <a:buSzPts val="2000"/>
                <a:buFont typeface="Arial"/>
                <a:buNone/>
              </a:pPr>
              <a:r>
                <a:rPr lang="en-US" sz="2000" b="1">
                  <a:solidFill>
                    <a:schemeClr val="dk1"/>
                  </a:solidFill>
                  <a:latin typeface="Raleway"/>
                  <a:ea typeface="Raleway"/>
                  <a:cs typeface="Raleway"/>
                  <a:sym typeface="Raleway"/>
                </a:rPr>
                <a:t>Subdirección Silvicultura</a:t>
              </a:r>
              <a:endParaRPr sz="2000" b="0" i="0" u="none" strike="noStrike" cap="none">
                <a:solidFill>
                  <a:schemeClr val="dk1"/>
                </a:solidFill>
                <a:latin typeface="Raleway Medium"/>
                <a:ea typeface="Raleway Medium"/>
                <a:cs typeface="Raleway Medium"/>
                <a:sym typeface="Raleway Medium"/>
              </a:endParaRPr>
            </a:p>
          </p:txBody>
        </p:sp>
      </p:grpSp>
      <p:sp>
        <p:nvSpPr>
          <p:cNvPr id="3303" name="Google Shape;3303;g39563c659a4_7_0"/>
          <p:cNvSpPr txBox="1"/>
          <p:nvPr/>
        </p:nvSpPr>
        <p:spPr>
          <a:xfrm>
            <a:off x="601675" y="3891450"/>
            <a:ext cx="3246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endParaRPr sz="1200" b="0" i="0" u="none" strike="noStrike" cap="none">
              <a:solidFill>
                <a:schemeClr val="dk1"/>
              </a:solidFill>
              <a:latin typeface="Arial"/>
              <a:ea typeface="Arial"/>
              <a:cs typeface="Arial"/>
              <a:sym typeface="Arial"/>
            </a:endParaRPr>
          </a:p>
        </p:txBody>
      </p:sp>
      <p:sp>
        <p:nvSpPr>
          <p:cNvPr id="3304" name="Google Shape;3304;g39563c659a4_7_0"/>
          <p:cNvSpPr txBox="1"/>
          <p:nvPr/>
        </p:nvSpPr>
        <p:spPr>
          <a:xfrm>
            <a:off x="460200" y="3799050"/>
            <a:ext cx="3246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Indicadores de fondiger, enfocados en investigaciones, bases actualizadas en </a:t>
            </a:r>
            <a:endParaRPr sz="1200" b="0" i="0" u="none" strike="noStrike" cap="none">
              <a:solidFill>
                <a:schemeClr val="dk1"/>
              </a:solidFill>
              <a:latin typeface="Arial"/>
              <a:ea typeface="Arial"/>
              <a:cs typeface="Arial"/>
              <a:sym typeface="Arial"/>
            </a:endParaRPr>
          </a:p>
        </p:txBody>
      </p:sp>
      <p:sp>
        <p:nvSpPr>
          <p:cNvPr id="3305" name="Google Shape;3305;g39563c659a4_7_0"/>
          <p:cNvSpPr txBox="1"/>
          <p:nvPr/>
        </p:nvSpPr>
        <p:spPr>
          <a:xfrm>
            <a:off x="5531100" y="946075"/>
            <a:ext cx="16710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chemeClr val="accent4"/>
                </a:solidFill>
                <a:latin typeface="Raleway Black"/>
                <a:ea typeface="Raleway Black"/>
                <a:cs typeface="Raleway Black"/>
                <a:sym typeface="Raleway Black"/>
              </a:rPr>
              <a:t>ANTES</a:t>
            </a:r>
            <a:endParaRPr sz="1400" b="0" i="0" u="none" strike="noStrike" cap="none">
              <a:solidFill>
                <a:schemeClr val="accent4"/>
              </a:solidFill>
              <a:latin typeface="Arial"/>
              <a:ea typeface="Arial"/>
              <a:cs typeface="Arial"/>
              <a:sym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309"/>
        <p:cNvGrpSpPr/>
        <p:nvPr/>
      </p:nvGrpSpPr>
      <p:grpSpPr>
        <a:xfrm>
          <a:off x="0" y="0"/>
          <a:ext cx="0" cy="0"/>
          <a:chOff x="0" y="0"/>
          <a:chExt cx="0" cy="0"/>
        </a:xfrm>
      </p:grpSpPr>
      <p:sp>
        <p:nvSpPr>
          <p:cNvPr id="3310" name="Google Shape;3310;g395736b3648_2_75"/>
          <p:cNvSpPr/>
          <p:nvPr/>
        </p:nvSpPr>
        <p:spPr>
          <a:xfrm>
            <a:off x="145200" y="2916675"/>
            <a:ext cx="11901600" cy="646500"/>
          </a:xfrm>
          <a:prstGeom prst="round2DiagRect">
            <a:avLst>
              <a:gd name="adj1" fmla="val 35738"/>
              <a:gd name="adj2" fmla="val 0"/>
            </a:avLst>
          </a:prstGeom>
          <a:solidFill>
            <a:srgbClr val="D9D9D9"/>
          </a:solidFill>
          <a:ln>
            <a:noFill/>
          </a:ln>
          <a:effectLst>
            <a:outerShdw blurRad="171450" dist="19050" dir="5400000" algn="bl" rotWithShape="0">
              <a:srgbClr val="000000">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11" name="Google Shape;3311;g395736b3648_2_75"/>
          <p:cNvSpPr txBox="1"/>
          <p:nvPr/>
        </p:nvSpPr>
        <p:spPr>
          <a:xfrm>
            <a:off x="104659" y="2962400"/>
            <a:ext cx="3246600" cy="5541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Número de árboles en potencial riesgo de volcamiento o caída de ramas </a:t>
            </a:r>
            <a:r>
              <a:rPr lang="en-US" sz="12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gestionados</a:t>
            </a:r>
            <a:endParaRPr sz="1200" b="0" i="0" u="none" strike="noStrike" cap="none">
              <a:solidFill>
                <a:schemeClr val="dk1"/>
              </a:solidFill>
              <a:latin typeface="Arial"/>
              <a:ea typeface="Arial"/>
              <a:cs typeface="Arial"/>
              <a:sym typeface="Arial"/>
            </a:endParaRPr>
          </a:p>
        </p:txBody>
      </p:sp>
      <p:sp>
        <p:nvSpPr>
          <p:cNvPr id="3312" name="Google Shape;3312;g395736b3648_2_75"/>
          <p:cNvSpPr txBox="1"/>
          <p:nvPr/>
        </p:nvSpPr>
        <p:spPr>
          <a:xfrm>
            <a:off x="3823020" y="303578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7.894</a:t>
            </a:r>
            <a:endParaRPr sz="1600">
              <a:solidFill>
                <a:srgbClr val="3B4E1F"/>
              </a:solidFill>
              <a:latin typeface="Candara"/>
              <a:ea typeface="Candara"/>
              <a:cs typeface="Candara"/>
              <a:sym typeface="Candara"/>
            </a:endParaRPr>
          </a:p>
        </p:txBody>
      </p:sp>
      <p:sp>
        <p:nvSpPr>
          <p:cNvPr id="3313" name="Google Shape;3313;g395736b3648_2_75"/>
          <p:cNvSpPr txBox="1"/>
          <p:nvPr/>
        </p:nvSpPr>
        <p:spPr>
          <a:xfrm>
            <a:off x="5715170" y="3035783"/>
            <a:ext cx="8766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600"/>
              <a:buFont typeface="Arial"/>
              <a:buNone/>
            </a:pPr>
            <a:r>
              <a:rPr lang="en-US" sz="1600" b="1">
                <a:solidFill>
                  <a:srgbClr val="3B4E1F"/>
                </a:solidFill>
                <a:latin typeface="Candara"/>
                <a:ea typeface="Candara"/>
                <a:cs typeface="Candara"/>
                <a:sym typeface="Candara"/>
              </a:rPr>
              <a:t>46.754</a:t>
            </a:r>
            <a:endParaRPr b="1">
              <a:solidFill>
                <a:schemeClr val="dk1"/>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600"/>
              <a:buFont typeface="Arial"/>
              <a:buNone/>
            </a:pPr>
            <a:endParaRPr sz="1600">
              <a:solidFill>
                <a:srgbClr val="3B4E1F"/>
              </a:solidFill>
              <a:latin typeface="Candara"/>
              <a:ea typeface="Candara"/>
              <a:cs typeface="Candara"/>
              <a:sym typeface="Candara"/>
            </a:endParaRPr>
          </a:p>
        </p:txBody>
      </p:sp>
      <p:sp>
        <p:nvSpPr>
          <p:cNvPr id="3314" name="Google Shape;3314;g395736b3648_2_75"/>
          <p:cNvSpPr txBox="1"/>
          <p:nvPr/>
        </p:nvSpPr>
        <p:spPr>
          <a:xfrm>
            <a:off x="7686941" y="303578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35.000</a:t>
            </a:r>
            <a:endParaRPr sz="1400" b="0" i="0" u="none" strike="noStrike" cap="none">
              <a:solidFill>
                <a:srgbClr val="000000"/>
              </a:solidFill>
              <a:latin typeface="Candara"/>
              <a:ea typeface="Candara"/>
              <a:cs typeface="Candara"/>
              <a:sym typeface="Candara"/>
            </a:endParaRPr>
          </a:p>
        </p:txBody>
      </p:sp>
      <p:sp>
        <p:nvSpPr>
          <p:cNvPr id="3315" name="Google Shape;3315;g395736b3648_2_75"/>
          <p:cNvSpPr txBox="1"/>
          <p:nvPr/>
        </p:nvSpPr>
        <p:spPr>
          <a:xfrm>
            <a:off x="8608852" y="3035783"/>
            <a:ext cx="8766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55.000</a:t>
            </a:r>
            <a:endParaRPr sz="1400" b="0" i="0" u="none" strike="noStrike" cap="none">
              <a:solidFill>
                <a:srgbClr val="000000"/>
              </a:solidFill>
              <a:latin typeface="Candara"/>
              <a:ea typeface="Candara"/>
              <a:cs typeface="Candara"/>
              <a:sym typeface="Candara"/>
            </a:endParaRPr>
          </a:p>
        </p:txBody>
      </p:sp>
      <p:sp>
        <p:nvSpPr>
          <p:cNvPr id="3316" name="Google Shape;3316;g395736b3648_2_75"/>
          <p:cNvSpPr txBox="1"/>
          <p:nvPr/>
        </p:nvSpPr>
        <p:spPr>
          <a:xfrm>
            <a:off x="9586602" y="3043583"/>
            <a:ext cx="12930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144</a:t>
            </a:r>
            <a:r>
              <a:rPr lang="en-US" sz="1600">
                <a:solidFill>
                  <a:srgbClr val="3B4E1F"/>
                </a:solidFill>
                <a:latin typeface="Candara"/>
                <a:ea typeface="Candara"/>
                <a:cs typeface="Candara"/>
                <a:sym typeface="Candara"/>
              </a:rPr>
              <a:t>.648</a:t>
            </a:r>
            <a:endParaRPr sz="1600">
              <a:solidFill>
                <a:srgbClr val="3B4E1F"/>
              </a:solidFill>
              <a:latin typeface="Candara"/>
              <a:ea typeface="Candara"/>
              <a:cs typeface="Candara"/>
              <a:sym typeface="Candara"/>
            </a:endParaRPr>
          </a:p>
        </p:txBody>
      </p:sp>
      <p:sp>
        <p:nvSpPr>
          <p:cNvPr id="3317" name="Google Shape;3317;g395736b3648_2_75"/>
          <p:cNvSpPr txBox="1"/>
          <p:nvPr/>
        </p:nvSpPr>
        <p:spPr>
          <a:xfrm>
            <a:off x="4779145" y="303578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7.894</a:t>
            </a:r>
            <a:endParaRPr sz="1400" b="1" i="0" u="none" strike="noStrike" cap="none">
              <a:solidFill>
                <a:srgbClr val="000000"/>
              </a:solidFill>
              <a:latin typeface="Candara"/>
              <a:ea typeface="Candara"/>
              <a:cs typeface="Candara"/>
              <a:sym typeface="Candara"/>
            </a:endParaRPr>
          </a:p>
        </p:txBody>
      </p:sp>
      <p:sp>
        <p:nvSpPr>
          <p:cNvPr id="3318" name="Google Shape;3318;g395736b3648_2_75"/>
          <p:cNvSpPr txBox="1"/>
          <p:nvPr/>
        </p:nvSpPr>
        <p:spPr>
          <a:xfrm>
            <a:off x="10980745" y="303578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54.648</a:t>
            </a:r>
            <a:endParaRPr sz="1400" b="1" i="0" u="none" strike="noStrike" cap="none">
              <a:solidFill>
                <a:srgbClr val="000000"/>
              </a:solidFill>
              <a:latin typeface="Candara"/>
              <a:ea typeface="Candara"/>
              <a:cs typeface="Candara"/>
              <a:sym typeface="Candara"/>
            </a:endParaRPr>
          </a:p>
        </p:txBody>
      </p:sp>
      <p:sp>
        <p:nvSpPr>
          <p:cNvPr id="3319" name="Google Shape;3319;g395736b3648_2_75"/>
          <p:cNvSpPr txBox="1"/>
          <p:nvPr/>
        </p:nvSpPr>
        <p:spPr>
          <a:xfrm>
            <a:off x="610488" y="1008075"/>
            <a:ext cx="78039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400"/>
              </a:spcAft>
              <a:buClr>
                <a:schemeClr val="dk1"/>
              </a:buClr>
              <a:buSzPts val="935"/>
              <a:buFont typeface="Arial"/>
              <a:buNone/>
            </a:pPr>
            <a:r>
              <a:rPr lang="en-US" sz="1800" b="1">
                <a:solidFill>
                  <a:srgbClr val="009200"/>
                </a:solidFill>
                <a:latin typeface="Raleway"/>
                <a:ea typeface="Raleway"/>
                <a:cs typeface="Raleway"/>
                <a:sym typeface="Raleway"/>
              </a:rPr>
              <a:t>Gestionar el riesgo potencial de volcamiento y caída de ramas de 144.648 árboles gestionados</a:t>
            </a:r>
            <a:endParaRPr sz="1800">
              <a:solidFill>
                <a:srgbClr val="009200"/>
              </a:solidFill>
              <a:latin typeface="Raleway"/>
              <a:ea typeface="Raleway"/>
              <a:cs typeface="Raleway"/>
              <a:sym typeface="Raleway"/>
            </a:endParaRPr>
          </a:p>
        </p:txBody>
      </p:sp>
      <p:sp>
        <p:nvSpPr>
          <p:cNvPr id="3320" name="Google Shape;3320;g395736b3648_2_75"/>
          <p:cNvSpPr txBox="1"/>
          <p:nvPr/>
        </p:nvSpPr>
        <p:spPr>
          <a:xfrm>
            <a:off x="-355541" y="2268186"/>
            <a:ext cx="3706800" cy="6465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Indicadores</a:t>
            </a:r>
            <a:endParaRPr sz="1600" b="1" i="0" u="none" strike="noStrike" cap="none">
              <a:solidFill>
                <a:srgbClr val="3B4E1F"/>
              </a:solidFill>
              <a:latin typeface="Candara"/>
              <a:ea typeface="Candara"/>
              <a:cs typeface="Candara"/>
              <a:sym typeface="Candara"/>
            </a:endParaRPr>
          </a:p>
        </p:txBody>
      </p:sp>
      <p:sp>
        <p:nvSpPr>
          <p:cNvPr id="3321" name="Google Shape;3321;g395736b3648_2_75"/>
          <p:cNvSpPr txBox="1"/>
          <p:nvPr/>
        </p:nvSpPr>
        <p:spPr>
          <a:xfrm>
            <a:off x="3859474" y="238854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2024</a:t>
            </a:r>
            <a:endParaRPr sz="1400" b="1" i="0" u="none" strike="noStrike" cap="none">
              <a:solidFill>
                <a:srgbClr val="000000"/>
              </a:solidFill>
              <a:latin typeface="Candara"/>
              <a:ea typeface="Candara"/>
              <a:cs typeface="Candara"/>
              <a:sym typeface="Candara"/>
            </a:endParaRPr>
          </a:p>
        </p:txBody>
      </p:sp>
      <p:sp>
        <p:nvSpPr>
          <p:cNvPr id="3322" name="Google Shape;3322;g395736b3648_2_75"/>
          <p:cNvSpPr txBox="1"/>
          <p:nvPr/>
        </p:nvSpPr>
        <p:spPr>
          <a:xfrm>
            <a:off x="5751624" y="238854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2025</a:t>
            </a:r>
            <a:endParaRPr sz="1400" b="1" i="0" u="none" strike="noStrike" cap="none">
              <a:solidFill>
                <a:srgbClr val="000000"/>
              </a:solidFill>
              <a:latin typeface="Candara"/>
              <a:ea typeface="Candara"/>
              <a:cs typeface="Candara"/>
              <a:sym typeface="Candara"/>
            </a:endParaRPr>
          </a:p>
        </p:txBody>
      </p:sp>
      <p:sp>
        <p:nvSpPr>
          <p:cNvPr id="3323" name="Google Shape;3323;g395736b3648_2_75"/>
          <p:cNvSpPr txBox="1"/>
          <p:nvPr/>
        </p:nvSpPr>
        <p:spPr>
          <a:xfrm>
            <a:off x="7686941" y="238854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2026</a:t>
            </a:r>
            <a:endParaRPr sz="1400" b="1" i="0" u="none" strike="noStrike" cap="none">
              <a:solidFill>
                <a:srgbClr val="000000"/>
              </a:solidFill>
              <a:latin typeface="Candara"/>
              <a:ea typeface="Candara"/>
              <a:cs typeface="Candara"/>
              <a:sym typeface="Candara"/>
            </a:endParaRPr>
          </a:p>
        </p:txBody>
      </p:sp>
      <p:sp>
        <p:nvSpPr>
          <p:cNvPr id="3324" name="Google Shape;3324;g395736b3648_2_75"/>
          <p:cNvSpPr txBox="1"/>
          <p:nvPr/>
        </p:nvSpPr>
        <p:spPr>
          <a:xfrm>
            <a:off x="8645306" y="2388547"/>
            <a:ext cx="8766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2027</a:t>
            </a:r>
            <a:endParaRPr sz="1400" b="1" i="0" u="none" strike="noStrike" cap="none">
              <a:solidFill>
                <a:srgbClr val="000000"/>
              </a:solidFill>
              <a:latin typeface="Candara"/>
              <a:ea typeface="Candara"/>
              <a:cs typeface="Candara"/>
              <a:sym typeface="Candara"/>
            </a:endParaRPr>
          </a:p>
        </p:txBody>
      </p:sp>
      <p:sp>
        <p:nvSpPr>
          <p:cNvPr id="3325" name="Google Shape;3325;g395736b3648_2_75"/>
          <p:cNvSpPr txBox="1"/>
          <p:nvPr/>
        </p:nvSpPr>
        <p:spPr>
          <a:xfrm>
            <a:off x="9623056" y="2388547"/>
            <a:ext cx="1293000" cy="4311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B4E1F"/>
                </a:solidFill>
                <a:latin typeface="Candara"/>
                <a:ea typeface="Candara"/>
                <a:cs typeface="Candara"/>
                <a:sym typeface="Candara"/>
              </a:rPr>
              <a:t>Total</a:t>
            </a:r>
            <a:endParaRPr sz="1400" b="1" i="0" u="none" strike="noStrike" cap="none">
              <a:solidFill>
                <a:srgbClr val="000000"/>
              </a:solidFill>
              <a:latin typeface="Candara"/>
              <a:ea typeface="Candara"/>
              <a:cs typeface="Candara"/>
              <a:sym typeface="Candara"/>
            </a:endParaRPr>
          </a:p>
        </p:txBody>
      </p:sp>
      <p:sp>
        <p:nvSpPr>
          <p:cNvPr id="3326" name="Google Shape;3326;g395736b3648_2_75"/>
          <p:cNvSpPr txBox="1"/>
          <p:nvPr/>
        </p:nvSpPr>
        <p:spPr>
          <a:xfrm>
            <a:off x="4815599" y="238854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327" name="Google Shape;3327;g395736b3648_2_75"/>
          <p:cNvSpPr txBox="1"/>
          <p:nvPr/>
        </p:nvSpPr>
        <p:spPr>
          <a:xfrm>
            <a:off x="6720599" y="2388547"/>
            <a:ext cx="876600" cy="415500"/>
          </a:xfrm>
          <a:prstGeom prst="rect">
            <a:avLst/>
          </a:prstGeom>
          <a:solidFill>
            <a:srgbClr val="B6D7A8"/>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3B4E1F"/>
                </a:solidFill>
                <a:latin typeface="Candara"/>
                <a:ea typeface="Candara"/>
                <a:cs typeface="Candara"/>
                <a:sym typeface="Candara"/>
              </a:rPr>
              <a:t>Avance</a:t>
            </a:r>
            <a:endParaRPr sz="1300" b="1" i="0" u="none" strike="noStrike" cap="none">
              <a:solidFill>
                <a:srgbClr val="000000"/>
              </a:solidFill>
              <a:latin typeface="Candara"/>
              <a:ea typeface="Candara"/>
              <a:cs typeface="Candara"/>
              <a:sym typeface="Candara"/>
            </a:endParaRPr>
          </a:p>
        </p:txBody>
      </p:sp>
      <p:sp>
        <p:nvSpPr>
          <p:cNvPr id="3328" name="Google Shape;3328;g395736b3648_2_75"/>
          <p:cNvSpPr txBox="1"/>
          <p:nvPr/>
        </p:nvSpPr>
        <p:spPr>
          <a:xfrm>
            <a:off x="11017199" y="2388545"/>
            <a:ext cx="876600" cy="431100"/>
          </a:xfrm>
          <a:prstGeom prst="rect">
            <a:avLst/>
          </a:prstGeom>
          <a:solidFill>
            <a:srgbClr val="B6D7A8"/>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en-US" sz="900" b="1" i="0" u="none" strike="noStrike" cap="none">
                <a:solidFill>
                  <a:srgbClr val="3B4E1F"/>
                </a:solidFill>
                <a:latin typeface="Candara"/>
                <a:ea typeface="Candara"/>
                <a:cs typeface="Candara"/>
                <a:sym typeface="Candara"/>
              </a:rPr>
              <a:t>Avance acumulado</a:t>
            </a:r>
            <a:endParaRPr sz="700" b="1" i="0" u="none" strike="noStrike" cap="none">
              <a:solidFill>
                <a:srgbClr val="000000"/>
              </a:solidFill>
              <a:latin typeface="Candara"/>
              <a:ea typeface="Candara"/>
              <a:cs typeface="Candara"/>
              <a:sym typeface="Candara"/>
            </a:endParaRPr>
          </a:p>
        </p:txBody>
      </p:sp>
      <p:sp>
        <p:nvSpPr>
          <p:cNvPr id="3329" name="Google Shape;3329;g395736b3648_2_75"/>
          <p:cNvSpPr txBox="1"/>
          <p:nvPr/>
        </p:nvSpPr>
        <p:spPr>
          <a:xfrm>
            <a:off x="6736745" y="3035783"/>
            <a:ext cx="876600" cy="431100"/>
          </a:xfrm>
          <a:prstGeom prst="rect">
            <a:avLst/>
          </a:prstGeom>
          <a:solidFill>
            <a:srgbClr val="D9EAD3"/>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a:solidFill>
                  <a:srgbClr val="3B4E1F"/>
                </a:solidFill>
                <a:latin typeface="Candara"/>
                <a:ea typeface="Candara"/>
                <a:cs typeface="Candara"/>
                <a:sym typeface="Candara"/>
              </a:rPr>
              <a:t>46.754</a:t>
            </a:r>
            <a:endParaRPr sz="1400" b="1" i="0" u="none" strike="noStrike" cap="none">
              <a:solidFill>
                <a:srgbClr val="000000"/>
              </a:solidFill>
              <a:latin typeface="Candara"/>
              <a:ea typeface="Candara"/>
              <a:cs typeface="Candara"/>
              <a:sym typeface="Candara"/>
            </a:endParaRPr>
          </a:p>
        </p:txBody>
      </p:sp>
      <p:sp>
        <p:nvSpPr>
          <p:cNvPr id="3330" name="Google Shape;3330;g395736b3648_2_75"/>
          <p:cNvSpPr txBox="1"/>
          <p:nvPr/>
        </p:nvSpPr>
        <p:spPr>
          <a:xfrm>
            <a:off x="104659" y="3891450"/>
            <a:ext cx="3246600" cy="369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300"/>
              <a:buFont typeface="Arial"/>
              <a:buNone/>
            </a:pPr>
            <a:endParaRPr sz="1200" b="0" i="0" u="none" strike="noStrike" cap="none">
              <a:solidFill>
                <a:schemeClr val="dk1"/>
              </a:solidFill>
              <a:latin typeface="Arial"/>
              <a:ea typeface="Arial"/>
              <a:cs typeface="Arial"/>
              <a:sym typeface="Arial"/>
            </a:endParaRPr>
          </a:p>
        </p:txBody>
      </p:sp>
      <p:sp>
        <p:nvSpPr>
          <p:cNvPr id="3331" name="Google Shape;3331;g395736b3648_2_75"/>
          <p:cNvSpPr txBox="1"/>
          <p:nvPr/>
        </p:nvSpPr>
        <p:spPr>
          <a:xfrm>
            <a:off x="557217" y="490234"/>
            <a:ext cx="3351000" cy="64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000" b="0" i="0" u="none" strike="noStrike" cap="none">
                <a:solidFill>
                  <a:srgbClr val="009200"/>
                </a:solidFill>
                <a:latin typeface="Raleway Black"/>
                <a:ea typeface="Raleway Black"/>
                <a:cs typeface="Raleway Black"/>
                <a:sym typeface="Raleway Black"/>
              </a:rPr>
              <a:t>Meta </a:t>
            </a:r>
            <a:r>
              <a:rPr lang="en-US" sz="3000" b="1">
                <a:solidFill>
                  <a:srgbClr val="009200"/>
                </a:solidFill>
                <a:latin typeface="Raleway"/>
                <a:ea typeface="Raleway"/>
                <a:cs typeface="Raleway"/>
                <a:sym typeface="Raleway"/>
              </a:rPr>
              <a:t>estratégica </a:t>
            </a:r>
            <a:endParaRPr sz="1700" b="1" i="0" u="none" strike="noStrike" cap="none">
              <a:solidFill>
                <a:srgbClr val="000000"/>
              </a:solidFill>
            </a:endParaRPr>
          </a:p>
        </p:txBody>
      </p:sp>
      <p:sp>
        <p:nvSpPr>
          <p:cNvPr id="3332" name="Google Shape;3332;g395736b3648_2_75"/>
          <p:cNvSpPr/>
          <p:nvPr/>
        </p:nvSpPr>
        <p:spPr>
          <a:xfrm>
            <a:off x="8757325" y="249900"/>
            <a:ext cx="2935500" cy="352200"/>
          </a:xfrm>
          <a:prstGeom prst="round2SameRect">
            <a:avLst>
              <a:gd name="adj1" fmla="val 44211"/>
              <a:gd name="adj2" fmla="val 47267"/>
            </a:avLst>
          </a:prstGeom>
          <a:solidFill>
            <a:schemeClr val="lt1"/>
          </a:solidFill>
          <a:ln>
            <a:noFill/>
          </a:ln>
          <a:effectLst>
            <a:outerShdw blurRad="40352" dist="13451" dir="5400000" algn="bl" rotWithShape="0">
              <a:srgbClr val="000000">
                <a:alpha val="49800"/>
              </a:srgbClr>
            </a:outerShdw>
          </a:effectLst>
        </p:spPr>
        <p:txBody>
          <a:bodyPr spcFirstLastPara="1" wrap="square" lIns="64550" tIns="32275" rIns="64550" bIns="32275" anchor="ctr" anchorCtr="0">
            <a:noAutofit/>
          </a:bodyPr>
          <a:lstStyle/>
          <a:p>
            <a:pPr marL="0" lvl="0" indent="0" algn="ctr" rtl="0">
              <a:lnSpc>
                <a:spcPct val="115000"/>
              </a:lnSpc>
              <a:spcBef>
                <a:spcPts val="0"/>
              </a:spcBef>
              <a:spcAft>
                <a:spcPts val="0"/>
              </a:spcAft>
              <a:buClr>
                <a:schemeClr val="dk1"/>
              </a:buClr>
              <a:buSzPts val="2000"/>
              <a:buFont typeface="Arial"/>
              <a:buNone/>
            </a:pPr>
            <a:r>
              <a:rPr lang="en-US" sz="1200" b="1">
                <a:solidFill>
                  <a:schemeClr val="dk1"/>
                </a:solidFill>
                <a:latin typeface="Raleway"/>
                <a:ea typeface="Raleway"/>
                <a:cs typeface="Raleway"/>
                <a:sym typeface="Raleway"/>
              </a:rPr>
              <a:t>Subdirección Silvicultura</a:t>
            </a:r>
            <a:endParaRPr sz="1200" b="1">
              <a:solidFill>
                <a:schemeClr val="dk1"/>
              </a:solidFill>
              <a:latin typeface="Raleway"/>
              <a:ea typeface="Raleway"/>
              <a:cs typeface="Raleway"/>
              <a:sym typeface="Raleway"/>
            </a:endParaRPr>
          </a:p>
        </p:txBody>
      </p:sp>
      <p:grpSp>
        <p:nvGrpSpPr>
          <p:cNvPr id="3333" name="Google Shape;3333;g395736b3648_2_75"/>
          <p:cNvGrpSpPr/>
          <p:nvPr/>
        </p:nvGrpSpPr>
        <p:grpSpPr>
          <a:xfrm>
            <a:off x="8038747" y="195163"/>
            <a:ext cx="964749" cy="461673"/>
            <a:chOff x="10362985" y="253494"/>
            <a:chExt cx="1336773" cy="639702"/>
          </a:xfrm>
        </p:grpSpPr>
        <p:grpSp>
          <p:nvGrpSpPr>
            <p:cNvPr id="3334" name="Google Shape;3334;g395736b3648_2_75"/>
            <p:cNvGrpSpPr/>
            <p:nvPr/>
          </p:nvGrpSpPr>
          <p:grpSpPr>
            <a:xfrm>
              <a:off x="10362985" y="265395"/>
              <a:ext cx="613772" cy="627801"/>
              <a:chOff x="4096109" y="2260088"/>
              <a:chExt cx="682500" cy="698100"/>
            </a:xfrm>
          </p:grpSpPr>
          <p:sp>
            <p:nvSpPr>
              <p:cNvPr id="3335" name="Google Shape;3335;g395736b3648_2_75"/>
              <p:cNvSpPr/>
              <p:nvPr/>
            </p:nvSpPr>
            <p:spPr>
              <a:xfrm>
                <a:off x="4096109" y="2260088"/>
                <a:ext cx="682500" cy="698100"/>
              </a:xfrm>
              <a:prstGeom prst="ellipse">
                <a:avLst/>
              </a:prstGeom>
              <a:solidFill>
                <a:srgbClr val="C4721F"/>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336" name="Google Shape;3336;g395736b3648_2_75"/>
              <p:cNvPicPr preferRelativeResize="0"/>
              <p:nvPr/>
            </p:nvPicPr>
            <p:blipFill rotWithShape="1">
              <a:blip r:embed="rId3">
                <a:alphaModFix/>
              </a:blip>
              <a:srcRect/>
              <a:stretch/>
            </p:blipFill>
            <p:spPr>
              <a:xfrm>
                <a:off x="4189059" y="2369266"/>
                <a:ext cx="496500" cy="496500"/>
              </a:xfrm>
              <a:prstGeom prst="rect">
                <a:avLst/>
              </a:prstGeom>
              <a:noFill/>
              <a:ln>
                <a:noFill/>
              </a:ln>
            </p:spPr>
          </p:pic>
        </p:grpSp>
        <p:grpSp>
          <p:nvGrpSpPr>
            <p:cNvPr id="3337" name="Google Shape;3337;g395736b3648_2_75"/>
            <p:cNvGrpSpPr/>
            <p:nvPr/>
          </p:nvGrpSpPr>
          <p:grpSpPr>
            <a:xfrm>
              <a:off x="11084999" y="253494"/>
              <a:ext cx="614759" cy="627900"/>
              <a:chOff x="1252274" y="892444"/>
              <a:chExt cx="614759" cy="627900"/>
            </a:xfrm>
          </p:grpSpPr>
          <p:sp>
            <p:nvSpPr>
              <p:cNvPr id="3338" name="Google Shape;3338;g395736b3648_2_75"/>
              <p:cNvSpPr/>
              <p:nvPr/>
            </p:nvSpPr>
            <p:spPr>
              <a:xfrm>
                <a:off x="1253233" y="892444"/>
                <a:ext cx="613800" cy="627900"/>
              </a:xfrm>
              <a:prstGeom prst="ellipse">
                <a:avLst/>
              </a:prstGeom>
              <a:solidFill>
                <a:srgbClr val="8DBC22"/>
              </a:solidFill>
              <a:ln w="36675" cap="flat" cmpd="sng">
                <a:solidFill>
                  <a:srgbClr val="FFFFFF"/>
                </a:solidFill>
                <a:prstDash val="solid"/>
                <a:round/>
                <a:headEnd type="none" w="sm" len="sm"/>
                <a:tailEnd type="none" w="sm" len="sm"/>
              </a:ln>
            </p:spPr>
            <p:txBody>
              <a:bodyPr spcFirstLastPara="1" wrap="square" lIns="65975" tIns="65975" rIns="65975" bIns="65975" anchor="ctr" anchorCtr="0">
                <a:noAutofit/>
              </a:bodyPr>
              <a:lstStyle/>
              <a:p>
                <a:pPr marL="0" marR="0" lvl="0" indent="0" algn="ctr" rtl="0">
                  <a:lnSpc>
                    <a:spcPct val="100000"/>
                  </a:lnSpc>
                  <a:spcBef>
                    <a:spcPts val="0"/>
                  </a:spcBef>
                  <a:spcAft>
                    <a:spcPts val="0"/>
                  </a:spcAft>
                  <a:buClr>
                    <a:srgbClr val="000000"/>
                  </a:buClr>
                  <a:buSzPts val="1083"/>
                  <a:buFont typeface="Arial"/>
                  <a:buNone/>
                </a:pPr>
                <a:endParaRPr sz="1082" b="0" i="0" u="none" strike="noStrike" cap="none">
                  <a:solidFill>
                    <a:srgbClr val="000000"/>
                  </a:solidFill>
                  <a:latin typeface="Montserrat Medium"/>
                  <a:ea typeface="Montserrat Medium"/>
                  <a:cs typeface="Montserrat Medium"/>
                  <a:sym typeface="Montserrat Medium"/>
                </a:endParaRPr>
              </a:p>
            </p:txBody>
          </p:sp>
          <p:pic>
            <p:nvPicPr>
              <p:cNvPr id="3339" name="Google Shape;3339;g395736b3648_2_75" title="robin_1230953 (2).png"/>
              <p:cNvPicPr preferRelativeResize="0"/>
              <p:nvPr/>
            </p:nvPicPr>
            <p:blipFill rotWithShape="1">
              <a:blip r:embed="rId4">
                <a:alphaModFix/>
              </a:blip>
              <a:srcRect/>
              <a:stretch/>
            </p:blipFill>
            <p:spPr>
              <a:xfrm>
                <a:off x="1252274" y="970974"/>
                <a:ext cx="523150" cy="523200"/>
              </a:xfrm>
              <a:prstGeom prst="rect">
                <a:avLst/>
              </a:prstGeom>
              <a:noFill/>
              <a:ln>
                <a:noFill/>
              </a:ln>
            </p:spPr>
          </p:pic>
        </p:gr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3343"/>
        <p:cNvGrpSpPr/>
        <p:nvPr/>
      </p:nvGrpSpPr>
      <p:grpSpPr>
        <a:xfrm>
          <a:off x="0" y="0"/>
          <a:ext cx="0" cy="0"/>
          <a:chOff x="0" y="0"/>
          <a:chExt cx="0" cy="0"/>
        </a:xfrm>
      </p:grpSpPr>
      <p:sp>
        <p:nvSpPr>
          <p:cNvPr id="3344" name="Google Shape;3344;p4"/>
          <p:cNvSpPr txBox="1"/>
          <p:nvPr/>
        </p:nvSpPr>
        <p:spPr>
          <a:xfrm>
            <a:off x="1253744" y="1295437"/>
            <a:ext cx="11393400" cy="2744700"/>
          </a:xfrm>
          <a:prstGeom prst="rect">
            <a:avLst/>
          </a:prstGeom>
          <a:noFill/>
          <a:ln>
            <a:noFill/>
          </a:ln>
        </p:spPr>
        <p:txBody>
          <a:bodyPr spcFirstLastPara="1" wrap="square" lIns="91700" tIns="45825" rIns="91700" bIns="45825" anchor="ctr" anchorCtr="0">
            <a:normAutofit/>
          </a:bodyPr>
          <a:lstStyle/>
          <a:p>
            <a:pPr marL="0" lvl="0" indent="0" algn="l" rtl="0">
              <a:lnSpc>
                <a:spcPct val="90000"/>
              </a:lnSpc>
              <a:spcBef>
                <a:spcPts val="0"/>
              </a:spcBef>
              <a:spcAft>
                <a:spcPts val="0"/>
              </a:spcAft>
              <a:buNone/>
            </a:pPr>
            <a:r>
              <a:rPr lang="en-US" sz="4412">
                <a:solidFill>
                  <a:srgbClr val="000000"/>
                </a:solidFill>
                <a:latin typeface="Play"/>
                <a:ea typeface="Play"/>
                <a:cs typeface="Play"/>
                <a:sym typeface="Play"/>
              </a:rPr>
              <a:t>Campaña MIPG </a:t>
            </a:r>
            <a:endParaRPr sz="4412">
              <a:solidFill>
                <a:srgbClr val="000000"/>
              </a:solidFill>
              <a:latin typeface="Play"/>
              <a:ea typeface="Play"/>
              <a:cs typeface="Play"/>
              <a:sym typeface="Play"/>
            </a:endParaRPr>
          </a:p>
        </p:txBody>
      </p:sp>
      <p:pic>
        <p:nvPicPr>
          <p:cNvPr id="3345" name="Google Shape;3345;p4" title="DJI_0056 (8).jpg"/>
          <p:cNvPicPr preferRelativeResize="0"/>
          <p:nvPr/>
        </p:nvPicPr>
        <p:blipFill rotWithShape="1">
          <a:blip r:embed="rId3">
            <a:alphaModFix/>
          </a:blip>
          <a:srcRect t="23021" b="14506"/>
          <a:stretch/>
        </p:blipFill>
        <p:spPr>
          <a:xfrm>
            <a:off x="0" y="-52415"/>
            <a:ext cx="12226782" cy="4296627"/>
          </a:xfrm>
          <a:prstGeom prst="flowChartOffpageConnector">
            <a:avLst/>
          </a:prstGeom>
          <a:noFill/>
          <a:ln>
            <a:noFill/>
          </a:ln>
        </p:spPr>
      </p:pic>
      <p:sp>
        <p:nvSpPr>
          <p:cNvPr id="3346" name="Google Shape;3346;p4"/>
          <p:cNvSpPr/>
          <p:nvPr/>
        </p:nvSpPr>
        <p:spPr>
          <a:xfrm rot="10800000">
            <a:off x="4043462" y="-76433"/>
            <a:ext cx="3606300" cy="4597200"/>
          </a:xfrm>
          <a:prstGeom prst="round2SameRect">
            <a:avLst>
              <a:gd name="adj1" fmla="val 50000"/>
              <a:gd name="adj2" fmla="val 0"/>
            </a:avLst>
          </a:prstGeom>
          <a:solidFill>
            <a:srgbClr val="1C4107">
              <a:alpha val="63290"/>
            </a:srgbClr>
          </a:solidFill>
          <a:ln>
            <a:noFill/>
          </a:ln>
          <a:effectLst>
            <a:outerShdw blurRad="57313" dist="19104" dir="5400000" algn="bl" rotWithShape="0">
              <a:srgbClr val="000000">
                <a:alpha val="50000"/>
              </a:srgbClr>
            </a:outerShdw>
          </a:effectLst>
        </p:spPr>
        <p:txBody>
          <a:bodyPr spcFirstLastPara="1" wrap="square" lIns="91700" tIns="45825" rIns="91700" bIns="45825" anchor="ctr" anchorCtr="0">
            <a:noAutofit/>
          </a:bodyPr>
          <a:lstStyle/>
          <a:p>
            <a:pPr marL="0" marR="0" lvl="0" indent="0" algn="ctr" rtl="0">
              <a:lnSpc>
                <a:spcPct val="100000"/>
              </a:lnSpc>
              <a:spcBef>
                <a:spcPts val="0"/>
              </a:spcBef>
              <a:spcAft>
                <a:spcPts val="0"/>
              </a:spcAft>
              <a:buNone/>
            </a:pPr>
            <a:endParaRPr sz="3610" b="1">
              <a:solidFill>
                <a:srgbClr val="FFFFFF"/>
              </a:solidFill>
              <a:latin typeface="Raleway"/>
              <a:ea typeface="Raleway"/>
              <a:cs typeface="Raleway"/>
              <a:sym typeface="Raleway"/>
            </a:endParaRPr>
          </a:p>
        </p:txBody>
      </p:sp>
      <p:pic>
        <p:nvPicPr>
          <p:cNvPr id="3347" name="Google Shape;3347;p4"/>
          <p:cNvPicPr preferRelativeResize="0"/>
          <p:nvPr/>
        </p:nvPicPr>
        <p:blipFill rotWithShape="1">
          <a:blip r:embed="rId4">
            <a:alphaModFix/>
          </a:blip>
          <a:srcRect/>
          <a:stretch/>
        </p:blipFill>
        <p:spPr>
          <a:xfrm rot="2011724">
            <a:off x="5672851" y="1365810"/>
            <a:ext cx="1974138" cy="3908106"/>
          </a:xfrm>
          <a:prstGeom prst="rect">
            <a:avLst/>
          </a:prstGeom>
          <a:noFill/>
          <a:ln>
            <a:noFill/>
          </a:ln>
        </p:spPr>
      </p:pic>
      <p:pic>
        <p:nvPicPr>
          <p:cNvPr id="3348" name="Google Shape;3348;p4"/>
          <p:cNvPicPr preferRelativeResize="0"/>
          <p:nvPr/>
        </p:nvPicPr>
        <p:blipFill rotWithShape="1">
          <a:blip r:embed="rId5">
            <a:alphaModFix/>
          </a:blip>
          <a:srcRect/>
          <a:stretch/>
        </p:blipFill>
        <p:spPr>
          <a:xfrm>
            <a:off x="2330029" y="-52412"/>
            <a:ext cx="4606834" cy="4728067"/>
          </a:xfrm>
          <a:prstGeom prst="rect">
            <a:avLst/>
          </a:prstGeom>
          <a:noFill/>
          <a:ln>
            <a:noFill/>
          </a:ln>
        </p:spPr>
      </p:pic>
      <p:pic>
        <p:nvPicPr>
          <p:cNvPr id="3349" name="Google Shape;3349;p4"/>
          <p:cNvPicPr preferRelativeResize="0"/>
          <p:nvPr/>
        </p:nvPicPr>
        <p:blipFill rotWithShape="1">
          <a:blip r:embed="rId4">
            <a:alphaModFix/>
          </a:blip>
          <a:srcRect/>
          <a:stretch/>
        </p:blipFill>
        <p:spPr>
          <a:xfrm rot="-2507699">
            <a:off x="3566284" y="1265315"/>
            <a:ext cx="1974139" cy="3908104"/>
          </a:xfrm>
          <a:prstGeom prst="rect">
            <a:avLst/>
          </a:prstGeom>
          <a:noFill/>
          <a:ln>
            <a:noFill/>
          </a:ln>
        </p:spPr>
      </p:pic>
      <p:pic>
        <p:nvPicPr>
          <p:cNvPr id="3350" name="Google Shape;3350;p4"/>
          <p:cNvPicPr preferRelativeResize="0"/>
          <p:nvPr/>
        </p:nvPicPr>
        <p:blipFill rotWithShape="1">
          <a:blip r:embed="rId6">
            <a:alphaModFix/>
          </a:blip>
          <a:srcRect/>
          <a:stretch/>
        </p:blipFill>
        <p:spPr>
          <a:xfrm>
            <a:off x="4442841" y="275484"/>
            <a:ext cx="2612623" cy="829223"/>
          </a:xfrm>
          <a:prstGeom prst="rect">
            <a:avLst/>
          </a:prstGeom>
          <a:noFill/>
          <a:ln>
            <a:noFill/>
          </a:ln>
        </p:spPr>
      </p:pic>
      <p:sp>
        <p:nvSpPr>
          <p:cNvPr id="3351" name="Google Shape;3351;p4"/>
          <p:cNvSpPr txBox="1">
            <a:spLocks noGrp="1"/>
          </p:cNvSpPr>
          <p:nvPr>
            <p:ph type="ctrTitle" idx="4294967295"/>
          </p:nvPr>
        </p:nvSpPr>
        <p:spPr>
          <a:xfrm>
            <a:off x="3663713" y="4759599"/>
            <a:ext cx="5565900" cy="15159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577515"/>
              </a:buClr>
              <a:buSzPts val="8000"/>
              <a:buFont typeface="Calibri"/>
              <a:buNone/>
            </a:pPr>
            <a:r>
              <a:rPr lang="en-US" sz="8500" b="1">
                <a:solidFill>
                  <a:srgbClr val="274E13"/>
                </a:solidFill>
                <a:latin typeface="Raleway"/>
                <a:ea typeface="Raleway"/>
                <a:cs typeface="Raleway"/>
                <a:sym typeface="Raleway"/>
              </a:rPr>
              <a:t>¡Gracias!</a:t>
            </a:r>
            <a:endParaRPr sz="8500" b="1">
              <a:solidFill>
                <a:srgbClr val="274E13"/>
              </a:solidFill>
              <a:latin typeface="Raleway"/>
              <a:ea typeface="Raleway"/>
              <a:cs typeface="Raleway"/>
              <a:sym typeface="Raleway"/>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g3cd61e6f00f_1_44"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42" name="Google Shape;242;g3cd61e6f00f_1_44"/>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43" name="Google Shape;243;g3cd61e6f00f_1_44"/>
          <p:cNvGraphicFramePr/>
          <p:nvPr/>
        </p:nvGraphicFramePr>
        <p:xfrm>
          <a:off x="951125" y="1903075"/>
          <a:ext cx="10008575" cy="3894269"/>
        </p:xfrm>
        <a:graphic>
          <a:graphicData uri="http://schemas.openxmlformats.org/drawingml/2006/table">
            <a:tbl>
              <a:tblPr>
                <a:noFill/>
                <a:tableStyleId>{2A2D554B-D8A9-49B6-BF46-AC7DC7874D94}</a:tableStyleId>
              </a:tblPr>
              <a:tblGrid>
                <a:gridCol w="1728600">
                  <a:extLst>
                    <a:ext uri="{9D8B030D-6E8A-4147-A177-3AD203B41FA5}">
                      <a16:colId xmlns:a16="http://schemas.microsoft.com/office/drawing/2014/main" val="20000"/>
                    </a:ext>
                  </a:extLst>
                </a:gridCol>
                <a:gridCol w="1728600">
                  <a:extLst>
                    <a:ext uri="{9D8B030D-6E8A-4147-A177-3AD203B41FA5}">
                      <a16:colId xmlns:a16="http://schemas.microsoft.com/office/drawing/2014/main" val="20001"/>
                    </a:ext>
                  </a:extLst>
                </a:gridCol>
                <a:gridCol w="1728600">
                  <a:extLst>
                    <a:ext uri="{9D8B030D-6E8A-4147-A177-3AD203B41FA5}">
                      <a16:colId xmlns:a16="http://schemas.microsoft.com/office/drawing/2014/main" val="20002"/>
                    </a:ext>
                  </a:extLst>
                </a:gridCol>
                <a:gridCol w="1503875">
                  <a:extLst>
                    <a:ext uri="{9D8B030D-6E8A-4147-A177-3AD203B41FA5}">
                      <a16:colId xmlns:a16="http://schemas.microsoft.com/office/drawing/2014/main" val="20003"/>
                    </a:ext>
                  </a:extLst>
                </a:gridCol>
                <a:gridCol w="1728600">
                  <a:extLst>
                    <a:ext uri="{9D8B030D-6E8A-4147-A177-3AD203B41FA5}">
                      <a16:colId xmlns:a16="http://schemas.microsoft.com/office/drawing/2014/main" val="20004"/>
                    </a:ext>
                  </a:extLst>
                </a:gridCol>
                <a:gridCol w="1590300">
                  <a:extLst>
                    <a:ext uri="{9D8B030D-6E8A-4147-A177-3AD203B41FA5}">
                      <a16:colId xmlns:a16="http://schemas.microsoft.com/office/drawing/2014/main" val="20005"/>
                    </a:ext>
                  </a:extLst>
                </a:gridCol>
              </a:tblGrid>
              <a:tr h="911825">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Subsecretaria</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Metas Estrategicas</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indicadores primarios</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Indicadores Secundarios</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Metas claves de desempeño (legados)</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tc>
                  <a:txBody>
                    <a:bodyPr/>
                    <a:lstStyle/>
                    <a:p>
                      <a:pPr marL="0" lvl="0" indent="0" algn="ctr" rtl="0">
                        <a:lnSpc>
                          <a:spcPct val="115000"/>
                        </a:lnSpc>
                        <a:spcBef>
                          <a:spcPts val="0"/>
                        </a:spcBef>
                        <a:spcAft>
                          <a:spcPts val="0"/>
                        </a:spcAft>
                        <a:buNone/>
                      </a:pPr>
                      <a:r>
                        <a:rPr lang="en-US" sz="1300" b="1">
                          <a:solidFill>
                            <a:schemeClr val="lt1"/>
                          </a:solidFill>
                          <a:latin typeface="Raleway"/>
                          <a:ea typeface="Raleway"/>
                          <a:cs typeface="Raleway"/>
                          <a:sym typeface="Raleway"/>
                        </a:rPr>
                        <a:t>Metas que requirieron ajustes en magnitud</a:t>
                      </a:r>
                      <a:endParaRPr sz="1300" b="1">
                        <a:solidFill>
                          <a:schemeClr val="lt1"/>
                        </a:solidFill>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274E13"/>
                    </a:solidFill>
                  </a:tcPr>
                </a:tc>
                <a:extLst>
                  <a:ext uri="{0D108BD9-81ED-4DB2-BD59-A6C34878D82A}">
                    <a16:rowId xmlns:a16="http://schemas.microsoft.com/office/drawing/2014/main" val="10000"/>
                  </a:ext>
                </a:extLst>
              </a:tr>
              <a:tr h="1181325">
                <a:tc>
                  <a:txBody>
                    <a:bodyPr/>
                    <a:lstStyle/>
                    <a:p>
                      <a:pPr marL="0" lvl="0" indent="0" algn="ctr" rtl="0">
                        <a:lnSpc>
                          <a:spcPct val="115000"/>
                        </a:lnSpc>
                        <a:spcBef>
                          <a:spcPts val="0"/>
                        </a:spcBef>
                        <a:spcAft>
                          <a:spcPts val="0"/>
                        </a:spcAft>
                        <a:buNone/>
                      </a:pPr>
                      <a:r>
                        <a:rPr lang="en-US" b="1">
                          <a:latin typeface="Raleway"/>
                          <a:ea typeface="Raleway"/>
                          <a:cs typeface="Raleway"/>
                          <a:sym typeface="Raleway"/>
                        </a:rPr>
                        <a:t>Subsecretaría de Control ambiental</a:t>
                      </a:r>
                      <a:endParaRPr b="1">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15</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18</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54</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4</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6</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extLst>
                  <a:ext uri="{0D108BD9-81ED-4DB2-BD59-A6C34878D82A}">
                    <a16:rowId xmlns:a16="http://schemas.microsoft.com/office/drawing/2014/main" val="10001"/>
                  </a:ext>
                </a:extLst>
              </a:tr>
              <a:tr h="1181325">
                <a:tc>
                  <a:txBody>
                    <a:bodyPr/>
                    <a:lstStyle/>
                    <a:p>
                      <a:pPr marL="0" lvl="0" indent="0" algn="ctr" rtl="0">
                        <a:lnSpc>
                          <a:spcPct val="115000"/>
                        </a:lnSpc>
                        <a:spcBef>
                          <a:spcPts val="0"/>
                        </a:spcBef>
                        <a:spcAft>
                          <a:spcPts val="0"/>
                        </a:spcAft>
                        <a:buNone/>
                      </a:pPr>
                      <a:r>
                        <a:rPr lang="en-US" b="1">
                          <a:latin typeface="Raleway"/>
                          <a:ea typeface="Raleway"/>
                          <a:cs typeface="Raleway"/>
                          <a:sym typeface="Raleway"/>
                        </a:rPr>
                        <a:t>Subsecretaría de Gestión ambiental</a:t>
                      </a:r>
                      <a:endParaRPr b="1">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6</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7</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49</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6</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tc>
                  <a:txBody>
                    <a:bodyPr/>
                    <a:lstStyle/>
                    <a:p>
                      <a:pPr marL="0" lvl="0" indent="0" algn="ctr" rtl="0">
                        <a:lnSpc>
                          <a:spcPct val="115000"/>
                        </a:lnSpc>
                        <a:spcBef>
                          <a:spcPts val="0"/>
                        </a:spcBef>
                        <a:spcAft>
                          <a:spcPts val="0"/>
                        </a:spcAft>
                        <a:buNone/>
                      </a:pPr>
                      <a:r>
                        <a:rPr lang="en-US" sz="2800">
                          <a:latin typeface="Raleway"/>
                          <a:ea typeface="Raleway"/>
                          <a:cs typeface="Raleway"/>
                          <a:sym typeface="Raleway"/>
                        </a:rPr>
                        <a:t>0</a:t>
                      </a:r>
                      <a:endParaRPr sz="2800">
                        <a:latin typeface="Raleway"/>
                        <a:ea typeface="Raleway"/>
                        <a:cs typeface="Raleway"/>
                        <a:sym typeface="Raleway"/>
                      </a:endParaRPr>
                    </a:p>
                  </a:txBody>
                  <a:tcPr marL="28575" marR="28575" marT="91425" marB="91425" anchor="ctr">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FFFFFF"/>
                    </a:solidFill>
                  </a:tcPr>
                </a:tc>
                <a:extLst>
                  <a:ext uri="{0D108BD9-81ED-4DB2-BD59-A6C34878D82A}">
                    <a16:rowId xmlns:a16="http://schemas.microsoft.com/office/drawing/2014/main" val="10002"/>
                  </a:ext>
                </a:extLst>
              </a:tr>
              <a:tr h="584675">
                <a:tc>
                  <a:txBody>
                    <a:bodyPr/>
                    <a:lstStyle/>
                    <a:p>
                      <a:pPr marL="0" lvl="0" indent="0" algn="ctr" rtl="0">
                        <a:lnSpc>
                          <a:spcPct val="115000"/>
                        </a:lnSpc>
                        <a:spcBef>
                          <a:spcPts val="0"/>
                        </a:spcBef>
                        <a:spcAft>
                          <a:spcPts val="0"/>
                        </a:spcAft>
                        <a:buNone/>
                      </a:pPr>
                      <a:r>
                        <a:rPr lang="en-US" sz="1300" b="1">
                          <a:latin typeface="Raleway"/>
                          <a:ea typeface="Raleway"/>
                          <a:cs typeface="Raleway"/>
                          <a:sym typeface="Raleway"/>
                        </a:rPr>
                        <a:t>Total</a:t>
                      </a:r>
                      <a:endParaRPr sz="13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2700" b="1">
                          <a:latin typeface="Raleway"/>
                          <a:ea typeface="Raleway"/>
                          <a:cs typeface="Raleway"/>
                          <a:sym typeface="Raleway"/>
                        </a:rPr>
                        <a:t>21</a:t>
                      </a:r>
                      <a:endParaRPr sz="27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2700" b="1">
                          <a:latin typeface="Raleway"/>
                          <a:ea typeface="Raleway"/>
                          <a:cs typeface="Raleway"/>
                          <a:sym typeface="Raleway"/>
                        </a:rPr>
                        <a:t>25</a:t>
                      </a:r>
                      <a:endParaRPr sz="27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2700" b="1">
                          <a:latin typeface="Raleway"/>
                          <a:ea typeface="Raleway"/>
                          <a:cs typeface="Raleway"/>
                          <a:sym typeface="Raleway"/>
                        </a:rPr>
                        <a:t>103</a:t>
                      </a:r>
                      <a:endParaRPr sz="27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2700" b="1">
                          <a:latin typeface="Raleway"/>
                          <a:ea typeface="Raleway"/>
                          <a:cs typeface="Raleway"/>
                          <a:sym typeface="Raleway"/>
                        </a:rPr>
                        <a:t>10</a:t>
                      </a:r>
                      <a:endParaRPr sz="27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2700" b="1">
                          <a:latin typeface="Raleway"/>
                          <a:ea typeface="Raleway"/>
                          <a:cs typeface="Raleway"/>
                          <a:sym typeface="Raleway"/>
                        </a:rPr>
                        <a:t>5</a:t>
                      </a:r>
                      <a:endParaRPr sz="2700" b="1">
                        <a:latin typeface="Raleway"/>
                        <a:ea typeface="Raleway"/>
                        <a:cs typeface="Raleway"/>
                        <a:sym typeface="Raleway"/>
                      </a:endParaRPr>
                    </a:p>
                  </a:txBody>
                  <a:tcPr marL="28575" marR="28575" marT="91425" marB="91425" anchor="b">
                    <a:lnL w="11900" cap="flat" cmpd="sng">
                      <a:solidFill>
                        <a:srgbClr val="666666"/>
                      </a:solidFill>
                      <a:prstDash val="dot"/>
                      <a:round/>
                      <a:headEnd type="none" w="sm" len="sm"/>
                      <a:tailEnd type="none" w="sm" len="sm"/>
                    </a:lnL>
                    <a:lnR w="11900" cap="flat" cmpd="sng">
                      <a:solidFill>
                        <a:srgbClr val="666666"/>
                      </a:solidFill>
                      <a:prstDash val="dot"/>
                      <a:round/>
                      <a:headEnd type="none" w="sm" len="sm"/>
                      <a:tailEnd type="none" w="sm" len="sm"/>
                    </a:lnR>
                    <a:lnT w="11900" cap="flat" cmpd="sng">
                      <a:solidFill>
                        <a:srgbClr val="666666"/>
                      </a:solidFill>
                      <a:prstDash val="dot"/>
                      <a:round/>
                      <a:headEnd type="none" w="sm" len="sm"/>
                      <a:tailEnd type="none" w="sm" len="sm"/>
                    </a:lnT>
                    <a:lnB w="11900" cap="flat" cmpd="sng">
                      <a:solidFill>
                        <a:srgbClr val="666666"/>
                      </a:solidFill>
                      <a:prstDash val="dot"/>
                      <a:round/>
                      <a:headEnd type="none" w="sm" len="sm"/>
                      <a:tailEnd type="none" w="sm" len="sm"/>
                    </a:lnB>
                    <a:solidFill>
                      <a:srgbClr val="8DBC22"/>
                    </a:solidFill>
                  </a:tcPr>
                </a:tc>
                <a:extLst>
                  <a:ext uri="{0D108BD9-81ED-4DB2-BD59-A6C34878D82A}">
                    <a16:rowId xmlns:a16="http://schemas.microsoft.com/office/drawing/2014/main" val="10003"/>
                  </a:ext>
                </a:extLst>
              </a:tr>
            </a:tbl>
          </a:graphicData>
        </a:graphic>
      </p:graphicFrame>
      <p:sp>
        <p:nvSpPr>
          <p:cNvPr id="244" name="Google Shape;244;g3cd61e6f00f_1_44"/>
          <p:cNvSpPr txBox="1"/>
          <p:nvPr/>
        </p:nvSpPr>
        <p:spPr>
          <a:xfrm>
            <a:off x="787325" y="229971"/>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SDA</a:t>
            </a:r>
            <a:endParaRPr sz="1400" i="0" u="none" strike="noStrike" cap="none">
              <a:solidFill>
                <a:srgbClr val="000000"/>
              </a:solidFill>
            </a:endParaRPr>
          </a:p>
        </p:txBody>
      </p:sp>
      <p:sp>
        <p:nvSpPr>
          <p:cNvPr id="245" name="Google Shape;245;g3cd61e6f00f_1_44"/>
          <p:cNvSpPr/>
          <p:nvPr/>
        </p:nvSpPr>
        <p:spPr>
          <a:xfrm>
            <a:off x="601675" y="374498"/>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46" name="Google Shape;246;g3cd61e6f00f_1_44"/>
          <p:cNvSpPr/>
          <p:nvPr/>
        </p:nvSpPr>
        <p:spPr>
          <a:xfrm>
            <a:off x="3572438" y="1546763"/>
            <a:ext cx="4872300" cy="398700"/>
          </a:xfrm>
          <a:prstGeom prst="roundRect">
            <a:avLst>
              <a:gd name="adj" fmla="val 50000"/>
            </a:avLst>
          </a:prstGeom>
          <a:solidFill>
            <a:schemeClr val="lt1"/>
          </a:solidFill>
          <a:ln>
            <a:noFill/>
          </a:ln>
          <a:effectLst>
            <a:outerShdw blurRad="1714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US" sz="2300">
                <a:solidFill>
                  <a:schemeClr val="dk1"/>
                </a:solidFill>
                <a:latin typeface="Raleway Black"/>
                <a:ea typeface="Raleway Black"/>
                <a:cs typeface="Raleway Black"/>
                <a:sym typeface="Raleway Black"/>
              </a:rPr>
              <a:t>Balance General</a:t>
            </a:r>
            <a:endParaRPr/>
          </a:p>
        </p:txBody>
      </p:sp>
      <p:pic>
        <p:nvPicPr>
          <p:cNvPr id="247" name="Google Shape;247;g3cd61e6f00f_1_44"/>
          <p:cNvPicPr preferRelativeResize="0"/>
          <p:nvPr/>
        </p:nvPicPr>
        <p:blipFill rotWithShape="1">
          <a:blip r:embed="rId5">
            <a:alphaModFix/>
          </a:blip>
          <a:srcRect/>
          <a:stretch/>
        </p:blipFill>
        <p:spPr>
          <a:xfrm rot="2562786">
            <a:off x="10646642" y="4977791"/>
            <a:ext cx="644780" cy="12764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g3cd61e6f00f_1_29"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53" name="Google Shape;253;g3cd61e6f00f_1_29"/>
          <p:cNvPicPr preferRelativeResize="0"/>
          <p:nvPr/>
        </p:nvPicPr>
        <p:blipFill rotWithShape="1">
          <a:blip r:embed="rId4">
            <a:alphaModFix amt="60000"/>
          </a:blip>
          <a:srcRect l="6606" t="-2849" r="-19333" b="6603"/>
          <a:stretch/>
        </p:blipFill>
        <p:spPr>
          <a:xfrm>
            <a:off x="0" y="257475"/>
            <a:ext cx="12192002" cy="6600526"/>
          </a:xfrm>
          <a:prstGeom prst="rect">
            <a:avLst/>
          </a:prstGeom>
          <a:noFill/>
          <a:ln>
            <a:noFill/>
          </a:ln>
        </p:spPr>
      </p:pic>
      <p:graphicFrame>
        <p:nvGraphicFramePr>
          <p:cNvPr id="254" name="Google Shape;254;g3cd61e6f00f_1_29"/>
          <p:cNvGraphicFramePr/>
          <p:nvPr/>
        </p:nvGraphicFramePr>
        <p:xfrm>
          <a:off x="658175" y="830265"/>
          <a:ext cx="10967800" cy="5725537"/>
        </p:xfrm>
        <a:graphic>
          <a:graphicData uri="http://schemas.openxmlformats.org/drawingml/2006/table">
            <a:tbl>
              <a:tblPr>
                <a:noFill/>
                <a:tableStyleId>{2A2D554B-D8A9-49B6-BF46-AC7DC7874D94}</a:tableStyleId>
              </a:tblPr>
              <a:tblGrid>
                <a:gridCol w="695975">
                  <a:extLst>
                    <a:ext uri="{9D8B030D-6E8A-4147-A177-3AD203B41FA5}">
                      <a16:colId xmlns:a16="http://schemas.microsoft.com/office/drawing/2014/main" val="20000"/>
                    </a:ext>
                  </a:extLst>
                </a:gridCol>
                <a:gridCol w="1022550">
                  <a:extLst>
                    <a:ext uri="{9D8B030D-6E8A-4147-A177-3AD203B41FA5}">
                      <a16:colId xmlns:a16="http://schemas.microsoft.com/office/drawing/2014/main" val="20001"/>
                    </a:ext>
                  </a:extLst>
                </a:gridCol>
                <a:gridCol w="2173375">
                  <a:extLst>
                    <a:ext uri="{9D8B030D-6E8A-4147-A177-3AD203B41FA5}">
                      <a16:colId xmlns:a16="http://schemas.microsoft.com/office/drawing/2014/main" val="20002"/>
                    </a:ext>
                  </a:extLst>
                </a:gridCol>
                <a:gridCol w="1908150">
                  <a:extLst>
                    <a:ext uri="{9D8B030D-6E8A-4147-A177-3AD203B41FA5}">
                      <a16:colId xmlns:a16="http://schemas.microsoft.com/office/drawing/2014/main" val="20003"/>
                    </a:ext>
                  </a:extLst>
                </a:gridCol>
                <a:gridCol w="725000">
                  <a:extLst>
                    <a:ext uri="{9D8B030D-6E8A-4147-A177-3AD203B41FA5}">
                      <a16:colId xmlns:a16="http://schemas.microsoft.com/office/drawing/2014/main" val="20004"/>
                    </a:ext>
                  </a:extLst>
                </a:gridCol>
                <a:gridCol w="768275">
                  <a:extLst>
                    <a:ext uri="{9D8B030D-6E8A-4147-A177-3AD203B41FA5}">
                      <a16:colId xmlns:a16="http://schemas.microsoft.com/office/drawing/2014/main" val="20005"/>
                    </a:ext>
                  </a:extLst>
                </a:gridCol>
                <a:gridCol w="417550">
                  <a:extLst>
                    <a:ext uri="{9D8B030D-6E8A-4147-A177-3AD203B41FA5}">
                      <a16:colId xmlns:a16="http://schemas.microsoft.com/office/drawing/2014/main" val="20006"/>
                    </a:ext>
                  </a:extLst>
                </a:gridCol>
                <a:gridCol w="862950">
                  <a:extLst>
                    <a:ext uri="{9D8B030D-6E8A-4147-A177-3AD203B41FA5}">
                      <a16:colId xmlns:a16="http://schemas.microsoft.com/office/drawing/2014/main" val="20007"/>
                    </a:ext>
                  </a:extLst>
                </a:gridCol>
                <a:gridCol w="825825">
                  <a:extLst>
                    <a:ext uri="{9D8B030D-6E8A-4147-A177-3AD203B41FA5}">
                      <a16:colId xmlns:a16="http://schemas.microsoft.com/office/drawing/2014/main" val="20008"/>
                    </a:ext>
                  </a:extLst>
                </a:gridCol>
                <a:gridCol w="844400">
                  <a:extLst>
                    <a:ext uri="{9D8B030D-6E8A-4147-A177-3AD203B41FA5}">
                      <a16:colId xmlns:a16="http://schemas.microsoft.com/office/drawing/2014/main" val="20009"/>
                    </a:ext>
                  </a:extLst>
                </a:gridCol>
                <a:gridCol w="723750">
                  <a:extLst>
                    <a:ext uri="{9D8B030D-6E8A-4147-A177-3AD203B41FA5}">
                      <a16:colId xmlns:a16="http://schemas.microsoft.com/office/drawing/2014/main" val="20010"/>
                    </a:ext>
                  </a:extLst>
                </a:gridCol>
              </a:tblGrid>
              <a:tr h="675650">
                <a:tc>
                  <a:txBody>
                    <a:bodyPr/>
                    <a:lstStyle/>
                    <a:p>
                      <a:pPr marL="0" lvl="0" indent="0" algn="ctr" rtl="0">
                        <a:lnSpc>
                          <a:spcPct val="115000"/>
                        </a:lnSpc>
                        <a:spcBef>
                          <a:spcPts val="0"/>
                        </a:spcBef>
                        <a:spcAft>
                          <a:spcPts val="0"/>
                        </a:spcAft>
                        <a:buNone/>
                      </a:pPr>
                      <a:r>
                        <a:rPr lang="en-US" sz="900" b="1">
                          <a:latin typeface="Raleway"/>
                          <a:ea typeface="Raleway"/>
                          <a:cs typeface="Raleway"/>
                          <a:sym typeface="Raleway"/>
                        </a:rPr>
                        <a:t>Subsecretaria</a:t>
                      </a:r>
                      <a:endParaRPr sz="9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latin typeface="Raleway"/>
                          <a:ea typeface="Raleway"/>
                          <a:cs typeface="Raleway"/>
                          <a:sym typeface="Raleway"/>
                        </a:rPr>
                        <a:t>Dirección o subdirección</a:t>
                      </a:r>
                      <a:endParaRPr sz="9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Meta estratégica</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endParaRPr sz="900">
                        <a:solidFill>
                          <a:schemeClr val="dk1"/>
                        </a:solidFill>
                        <a:latin typeface="Raleway"/>
                        <a:ea typeface="Raleway"/>
                        <a:cs typeface="Raleway"/>
                        <a:sym typeface="Raleway"/>
                      </a:endParaRPr>
                    </a:p>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indicador</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Meta clave de desempeño o Legados</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Indicadores Secundarios</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Cierre 2025</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Programación Anual 2026</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Programación Mensual 2026</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Reporte enero febrero 2026</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900" b="1">
                          <a:solidFill>
                            <a:schemeClr val="dk1"/>
                          </a:solidFill>
                          <a:latin typeface="Raleway"/>
                          <a:ea typeface="Raleway"/>
                          <a:cs typeface="Raleway"/>
                          <a:sym typeface="Raleway"/>
                        </a:rPr>
                        <a:t> Programación 2027</a:t>
                      </a:r>
                      <a:endParaRPr sz="9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8DBC22"/>
                    </a:solidFill>
                  </a:tcPr>
                </a:tc>
                <a:extLst>
                  <a:ext uri="{0D108BD9-81ED-4DB2-BD59-A6C34878D82A}">
                    <a16:rowId xmlns:a16="http://schemas.microsoft.com/office/drawing/2014/main" val="10000"/>
                  </a:ext>
                </a:extLst>
              </a:tr>
              <a:tr h="517775">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Subdirección de Biodiversidad</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Restauración ecológica de 2.145 hectáreas en Cerros Orientales y áreas de importancia ambiental.</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hectáreas en proceso de restauración ecológica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15</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675650">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Dirección de Áreas Protegidas</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13.214,14 hectáreas de las áreas del Sistema Distrital de Áreas Protegidas incrementan su manejo efectivo</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hectáreas del sistema distrital de áreas protegidas con manejo efectivo</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5</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N/A</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991425">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Dirección de Gestión Ambiental</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350 hectáreas en proceso de habilitación para realizar procesos de conservación en áreas de alta importancia ambiental, mediante el mecanismo de transferencia de derechos de construcción y desarrollo</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hectáreas en proceso de habilitación por medio del mecanismo de transferencia de derechos de construcción con acciones de conservación</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2</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833525">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Subdirección de Ecourbanismo y Gestión Ambiental Empresarial</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Incrementar en 262.565 m2 las áreas renaturalizadas en la ciudad</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metros cuadrados de áreas renaturalizadas con coberturas biodiversas</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7</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839175">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Subdirección de Biodiversidad</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Realizar procesos de conservación en 6.500 ha de zonas estratégicas para la conservación del recurso hídrico en la Bogotá región</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hectáreas estratégicas para el recurso hídrico con instrumentos y estrategias de conservación (PSA)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5</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991425">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Subdirección de Ecourbanismo y Gestión Ambiental Empresarial</a:t>
                      </a:r>
                      <a:endParaRPr sz="800" b="1">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525 proyectos en etapa de formulación y/o implementación que incluyen criterios de construcción, producción y consumo sostenible para ahorrar hasta un 25% en el consumo del agua al año 2027</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800">
                          <a:latin typeface="Raleway"/>
                          <a:ea typeface="Raleway"/>
                          <a:cs typeface="Raleway"/>
                          <a:sym typeface="Raleway"/>
                        </a:rPr>
                        <a:t>Número de proyectos en etapa de formulación y/o implementación que incluyen criterios de construcción, producción y consumo sostenible para ahorrar en el consumo del agua</a:t>
                      </a:r>
                      <a:endParaRPr sz="800">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15</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434343"/>
                      </a:solidFill>
                      <a:prstDash val="dot"/>
                      <a:round/>
                      <a:headEnd type="none" w="sm" len="sm"/>
                      <a:tailEnd type="none" w="sm" len="sm"/>
                    </a:lnL>
                    <a:lnR w="11900" cap="flat" cmpd="sng">
                      <a:solidFill>
                        <a:srgbClr val="434343"/>
                      </a:solidFill>
                      <a:prstDash val="dot"/>
                      <a:round/>
                      <a:headEnd type="none" w="sm" len="sm"/>
                      <a:tailEnd type="none" w="sm" len="sm"/>
                    </a:lnR>
                    <a:lnT w="11900" cap="flat" cmpd="sng">
                      <a:solidFill>
                        <a:srgbClr val="434343"/>
                      </a:solidFill>
                      <a:prstDash val="dot"/>
                      <a:round/>
                      <a:headEnd type="none" w="sm" len="sm"/>
                      <a:tailEnd type="none" w="sm" len="sm"/>
                    </a:lnT>
                    <a:lnB w="11900" cap="flat" cmpd="sng">
                      <a:solidFill>
                        <a:srgbClr val="434343"/>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255" name="Google Shape;255;g3cd61e6f00f_1_29"/>
          <p:cNvSpPr txBox="1"/>
          <p:nvPr/>
        </p:nvSpPr>
        <p:spPr>
          <a:xfrm>
            <a:off x="674450" y="138246"/>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SGA</a:t>
            </a:r>
            <a:endParaRPr sz="1400" i="0" u="none" strike="noStrike" cap="none">
              <a:solidFill>
                <a:srgbClr val="000000"/>
              </a:solidFill>
            </a:endParaRPr>
          </a:p>
        </p:txBody>
      </p:sp>
      <p:sp>
        <p:nvSpPr>
          <p:cNvPr id="256" name="Google Shape;256;g3cd61e6f00f_1_29"/>
          <p:cNvSpPr/>
          <p:nvPr/>
        </p:nvSpPr>
        <p:spPr>
          <a:xfrm>
            <a:off x="488800" y="282773"/>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g3cd61e6f00f_1_67" title="fondo.png"/>
          <p:cNvPicPr preferRelativeResize="0"/>
          <p:nvPr/>
        </p:nvPicPr>
        <p:blipFill rotWithShape="1">
          <a:blip r:embed="rId3">
            <a:alphaModFix amt="23000"/>
          </a:blip>
          <a:srcRect l="12990" t="31069" r="-12990" b="-8433"/>
          <a:stretch/>
        </p:blipFill>
        <p:spPr>
          <a:xfrm>
            <a:off x="0" y="71850"/>
            <a:ext cx="12192000" cy="6286463"/>
          </a:xfrm>
          <a:prstGeom prst="rect">
            <a:avLst/>
          </a:prstGeom>
          <a:noFill/>
          <a:ln>
            <a:noFill/>
          </a:ln>
        </p:spPr>
      </p:pic>
      <p:pic>
        <p:nvPicPr>
          <p:cNvPr id="262" name="Google Shape;262;g3cd61e6f00f_1_67"/>
          <p:cNvPicPr preferRelativeResize="0"/>
          <p:nvPr/>
        </p:nvPicPr>
        <p:blipFill rotWithShape="1">
          <a:blip r:embed="rId4">
            <a:alphaModFix amt="60000"/>
          </a:blip>
          <a:srcRect l="6606" t="-2849" r="-19333" b="6603"/>
          <a:stretch/>
        </p:blipFill>
        <p:spPr>
          <a:xfrm>
            <a:off x="0" y="128738"/>
            <a:ext cx="12192002" cy="6600526"/>
          </a:xfrm>
          <a:prstGeom prst="rect">
            <a:avLst/>
          </a:prstGeom>
          <a:noFill/>
          <a:ln>
            <a:noFill/>
          </a:ln>
        </p:spPr>
      </p:pic>
      <p:graphicFrame>
        <p:nvGraphicFramePr>
          <p:cNvPr id="263" name="Google Shape;263;g3cd61e6f00f_1_67"/>
          <p:cNvGraphicFramePr/>
          <p:nvPr/>
        </p:nvGraphicFramePr>
        <p:xfrm>
          <a:off x="406450" y="672138"/>
          <a:ext cx="11444125" cy="5804579"/>
        </p:xfrm>
        <a:graphic>
          <a:graphicData uri="http://schemas.openxmlformats.org/drawingml/2006/table">
            <a:tbl>
              <a:tblPr>
                <a:noFill/>
                <a:tableStyleId>{2A2D554B-D8A9-49B6-BF46-AC7DC7874D94}</a:tableStyleId>
              </a:tblPr>
              <a:tblGrid>
                <a:gridCol w="1040375">
                  <a:extLst>
                    <a:ext uri="{9D8B030D-6E8A-4147-A177-3AD203B41FA5}">
                      <a16:colId xmlns:a16="http://schemas.microsoft.com/office/drawing/2014/main" val="20000"/>
                    </a:ext>
                  </a:extLst>
                </a:gridCol>
                <a:gridCol w="1040375">
                  <a:extLst>
                    <a:ext uri="{9D8B030D-6E8A-4147-A177-3AD203B41FA5}">
                      <a16:colId xmlns:a16="http://schemas.microsoft.com/office/drawing/2014/main" val="20001"/>
                    </a:ext>
                  </a:extLst>
                </a:gridCol>
                <a:gridCol w="1040375">
                  <a:extLst>
                    <a:ext uri="{9D8B030D-6E8A-4147-A177-3AD203B41FA5}">
                      <a16:colId xmlns:a16="http://schemas.microsoft.com/office/drawing/2014/main" val="20002"/>
                    </a:ext>
                  </a:extLst>
                </a:gridCol>
                <a:gridCol w="1040375">
                  <a:extLst>
                    <a:ext uri="{9D8B030D-6E8A-4147-A177-3AD203B41FA5}">
                      <a16:colId xmlns:a16="http://schemas.microsoft.com/office/drawing/2014/main" val="20003"/>
                    </a:ext>
                  </a:extLst>
                </a:gridCol>
                <a:gridCol w="1040375">
                  <a:extLst>
                    <a:ext uri="{9D8B030D-6E8A-4147-A177-3AD203B41FA5}">
                      <a16:colId xmlns:a16="http://schemas.microsoft.com/office/drawing/2014/main" val="20004"/>
                    </a:ext>
                  </a:extLst>
                </a:gridCol>
                <a:gridCol w="1040375">
                  <a:extLst>
                    <a:ext uri="{9D8B030D-6E8A-4147-A177-3AD203B41FA5}">
                      <a16:colId xmlns:a16="http://schemas.microsoft.com/office/drawing/2014/main" val="20005"/>
                    </a:ext>
                  </a:extLst>
                </a:gridCol>
                <a:gridCol w="1040375">
                  <a:extLst>
                    <a:ext uri="{9D8B030D-6E8A-4147-A177-3AD203B41FA5}">
                      <a16:colId xmlns:a16="http://schemas.microsoft.com/office/drawing/2014/main" val="20006"/>
                    </a:ext>
                  </a:extLst>
                </a:gridCol>
                <a:gridCol w="1040375">
                  <a:extLst>
                    <a:ext uri="{9D8B030D-6E8A-4147-A177-3AD203B41FA5}">
                      <a16:colId xmlns:a16="http://schemas.microsoft.com/office/drawing/2014/main" val="20007"/>
                    </a:ext>
                  </a:extLst>
                </a:gridCol>
                <a:gridCol w="1040375">
                  <a:extLst>
                    <a:ext uri="{9D8B030D-6E8A-4147-A177-3AD203B41FA5}">
                      <a16:colId xmlns:a16="http://schemas.microsoft.com/office/drawing/2014/main" val="20008"/>
                    </a:ext>
                  </a:extLst>
                </a:gridCol>
                <a:gridCol w="1040375">
                  <a:extLst>
                    <a:ext uri="{9D8B030D-6E8A-4147-A177-3AD203B41FA5}">
                      <a16:colId xmlns:a16="http://schemas.microsoft.com/office/drawing/2014/main" val="20009"/>
                    </a:ext>
                  </a:extLst>
                </a:gridCol>
                <a:gridCol w="1040375">
                  <a:extLst>
                    <a:ext uri="{9D8B030D-6E8A-4147-A177-3AD203B41FA5}">
                      <a16:colId xmlns:a16="http://schemas.microsoft.com/office/drawing/2014/main" val="20010"/>
                    </a:ext>
                  </a:extLst>
                </a:gridCol>
              </a:tblGrid>
              <a:tr h="551900">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Subsecretaria</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Dirección o subdirección</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Meta estratégica</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indicador</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Meta clave de desempeño o Legados</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Indicadores Secundarios</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solidFill>
                            <a:schemeClr val="dk1"/>
                          </a:solidFill>
                          <a:latin typeface="Raleway"/>
                          <a:ea typeface="Raleway"/>
                          <a:cs typeface="Raleway"/>
                          <a:sym typeface="Raleway"/>
                        </a:rPr>
                        <a:t>Cierre 2025</a:t>
                      </a:r>
                      <a:endParaRPr sz="8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Programación Anual 2026</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Programación Mensual 2026</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Reporte enero febrero 2026</a:t>
                      </a:r>
                      <a:endParaRPr sz="800" b="1">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tc>
                  <a:txBody>
                    <a:bodyPr/>
                    <a:lstStyle/>
                    <a:p>
                      <a:pPr marL="0" lvl="0" indent="0" algn="ctr" rtl="0">
                        <a:lnSpc>
                          <a:spcPct val="115000"/>
                        </a:lnSpc>
                        <a:spcBef>
                          <a:spcPts val="0"/>
                        </a:spcBef>
                        <a:spcAft>
                          <a:spcPts val="0"/>
                        </a:spcAft>
                        <a:buNone/>
                      </a:pPr>
                      <a:r>
                        <a:rPr lang="en-US" sz="800" b="1">
                          <a:latin typeface="Raleway"/>
                          <a:ea typeface="Raleway"/>
                          <a:cs typeface="Raleway"/>
                          <a:sym typeface="Raleway"/>
                        </a:rPr>
                        <a:t>Programación 202</a:t>
                      </a:r>
                      <a:r>
                        <a:rPr lang="en-US" sz="800" b="1">
                          <a:solidFill>
                            <a:schemeClr val="lt1"/>
                          </a:solidFill>
                          <a:latin typeface="Raleway"/>
                          <a:ea typeface="Raleway"/>
                          <a:cs typeface="Raleway"/>
                          <a:sym typeface="Raleway"/>
                        </a:rPr>
                        <a:t>7</a:t>
                      </a:r>
                      <a:endParaRPr sz="800" b="1">
                        <a:solidFill>
                          <a:schemeClr val="lt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8DBC22"/>
                    </a:solidFill>
                  </a:tcPr>
                </a:tc>
                <a:extLst>
                  <a:ext uri="{0D108BD9-81ED-4DB2-BD59-A6C34878D82A}">
                    <a16:rowId xmlns:a16="http://schemas.microsoft.com/office/drawing/2014/main" val="10000"/>
                  </a:ext>
                </a:extLst>
              </a:tr>
              <a:tr h="8265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Verificar la recuperación ambiental de 50 hectáreas afectadas por minería que cuentan con instrumento ambiental</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hectáreas en áreas afectadas por minería recuperadas ambientalmente</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l" rtl="0">
                        <a:spcBef>
                          <a:spcPts val="0"/>
                        </a:spcBef>
                        <a:spcAft>
                          <a:spcPts val="0"/>
                        </a:spcAft>
                        <a:buNone/>
                      </a:pPr>
                      <a:r>
                        <a:rPr lang="en-US" sz="1200" b="1">
                          <a:solidFill>
                            <a:schemeClr val="dk1"/>
                          </a:solidFill>
                          <a:latin typeface="Raleway"/>
                          <a:ea typeface="Raleway"/>
                          <a:cs typeface="Raleway"/>
                          <a:sym typeface="Raleway"/>
                        </a:rPr>
                        <a:t>         N/A</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71602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Reducir el riesgo ambiental en 1.034 predios con suelos potencialmente contaminados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predios con suelos potencialmente contaminados en categoría de riesgo aceptable</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2</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p>
                      <a:pPr marL="0" lvl="0" indent="0" algn="l" rtl="0">
                        <a:spcBef>
                          <a:spcPts val="0"/>
                        </a:spcBef>
                        <a:spcAft>
                          <a:spcPts val="0"/>
                        </a:spcAft>
                        <a:buNone/>
                      </a:pP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1158250">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latin typeface="Raleway"/>
                          <a:ea typeface="Raleway"/>
                          <a:cs typeface="Raleway"/>
                          <a:sym typeface="Raleway"/>
                        </a:rPr>
                        <a:t>Evitar la disposición inadecuada de 25.7 millones de toneladas de Residuos Construcción y Demolición (RCD), llantas y residuos peligrosos hospitalarios e industriales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toneladas de residuos especiales y peligrosos controladas y aprovechadas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5</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60547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Flora y Fauna Silvestre</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Evitar el tráfico ilegal de 3.394 individuos y productos de animales silvestres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animales silvestres y productos de tráfico ilegal incautados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71602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latin typeface="Raleway"/>
                          <a:ea typeface="Raleway"/>
                          <a:cs typeface="Raleway"/>
                          <a:sym typeface="Raleway"/>
                        </a:rPr>
                        <a:t>Validar la plantación efectiva de 3.620 árboles a través de mecanismo de compensación</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árboles efectivamente plantados a través del mecanismo de compensación</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716025">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marR="0" lvl="0" indent="0" algn="ctr" rtl="0">
                        <a:lnSpc>
                          <a:spcPct val="115000"/>
                        </a:lnSpc>
                        <a:spcBef>
                          <a:spcPts val="0"/>
                        </a:spcBef>
                        <a:spcAft>
                          <a:spcPts val="0"/>
                        </a:spcAft>
                        <a:buNone/>
                      </a:pPr>
                      <a:r>
                        <a:rPr lang="en-US" sz="700">
                          <a:latin typeface="Raleway"/>
                          <a:ea typeface="Raleway"/>
                          <a:cs typeface="Raleway"/>
                          <a:sym typeface="Raleway"/>
                        </a:rPr>
                        <a:t>Gestionar el riesgo potencial de volcamiento y caída de ramas de 144.648 árboles gestionados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F1C232"/>
                    </a:solidFill>
                  </a:tcPr>
                </a:tc>
                <a:tc>
                  <a:txBody>
                    <a:bodyPr/>
                    <a:lstStyle/>
                    <a:p>
                      <a:pPr marL="0" lvl="0" indent="0" algn="ctr" rtl="0">
                        <a:lnSpc>
                          <a:spcPct val="115000"/>
                        </a:lnSpc>
                        <a:spcBef>
                          <a:spcPts val="0"/>
                        </a:spcBef>
                        <a:spcAft>
                          <a:spcPts val="0"/>
                        </a:spcAft>
                        <a:buNone/>
                      </a:pPr>
                      <a:r>
                        <a:rPr lang="en-US" sz="700">
                          <a:latin typeface="Raleway"/>
                          <a:ea typeface="Raleway"/>
                          <a:cs typeface="Raleway"/>
                          <a:sym typeface="Raleway"/>
                        </a:rPr>
                        <a:t>Número de árboles en potencial riesgo de volcamiento o caída de ramas gestionados</a:t>
                      </a:r>
                      <a:endParaRPr sz="700">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rgbClr val="EFEFEF"/>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0</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US" sz="1200" b="1">
                          <a:solidFill>
                            <a:schemeClr val="dk1"/>
                          </a:solidFill>
                          <a:latin typeface="Raleway"/>
                          <a:ea typeface="Raleway"/>
                          <a:cs typeface="Raleway"/>
                          <a:sym typeface="Raleway"/>
                        </a:rPr>
                        <a:t>No</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200" b="1">
                          <a:solidFill>
                            <a:schemeClr val="dk1"/>
                          </a:solidFill>
                          <a:latin typeface="Raleway"/>
                          <a:ea typeface="Raleway"/>
                          <a:cs typeface="Raleway"/>
                          <a:sym typeface="Raleway"/>
                        </a:rPr>
                        <a:t>Si</a:t>
                      </a:r>
                      <a:endParaRPr sz="1200" b="1">
                        <a:solidFill>
                          <a:schemeClr val="dk1"/>
                        </a:solidFill>
                        <a:latin typeface="Raleway"/>
                        <a:ea typeface="Raleway"/>
                        <a:cs typeface="Raleway"/>
                        <a:sym typeface="Raleway"/>
                      </a:endParaRPr>
                    </a:p>
                  </a:txBody>
                  <a:tcPr marL="28575" marR="28575" marT="91425" marB="91425" anchor="ctr">
                    <a:lnL w="11900" cap="flat" cmpd="sng">
                      <a:solidFill>
                        <a:srgbClr val="000000"/>
                      </a:solidFill>
                      <a:prstDash val="dot"/>
                      <a:round/>
                      <a:headEnd type="none" w="sm" len="sm"/>
                      <a:tailEnd type="none" w="sm" len="sm"/>
                    </a:lnL>
                    <a:lnR w="11900" cap="flat" cmpd="sng">
                      <a:solidFill>
                        <a:srgbClr val="000000"/>
                      </a:solidFill>
                      <a:prstDash val="dot"/>
                      <a:round/>
                      <a:headEnd type="none" w="sm" len="sm"/>
                      <a:tailEnd type="none" w="sm" len="sm"/>
                    </a:lnR>
                    <a:lnT w="11900" cap="flat" cmpd="sng">
                      <a:solidFill>
                        <a:srgbClr val="000000"/>
                      </a:solidFill>
                      <a:prstDash val="dot"/>
                      <a:round/>
                      <a:headEnd type="none" w="sm" len="sm"/>
                      <a:tailEnd type="none" w="sm" len="sm"/>
                    </a:lnT>
                    <a:lnB w="119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264" name="Google Shape;264;g3cd61e6f00f_1_67"/>
          <p:cNvSpPr/>
          <p:nvPr/>
        </p:nvSpPr>
        <p:spPr>
          <a:xfrm rot="5400000">
            <a:off x="5603875" y="6141675"/>
            <a:ext cx="160200" cy="852300"/>
          </a:xfrm>
          <a:prstGeom prst="chevron">
            <a:avLst>
              <a:gd name="adj" fmla="val 67979"/>
            </a:avLst>
          </a:prstGeom>
          <a:solidFill>
            <a:schemeClr val="lt1"/>
          </a:solidFill>
          <a:ln>
            <a:noFill/>
          </a:ln>
          <a:effectLst>
            <a:outerShdw blurRad="142875" dist="19050" dir="5400000" algn="bl" rotWithShape="0">
              <a:srgbClr val="000000">
                <a:alpha val="4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265" name="Google Shape;265;g3cd61e6f00f_1_67"/>
          <p:cNvPicPr preferRelativeResize="0"/>
          <p:nvPr/>
        </p:nvPicPr>
        <p:blipFill rotWithShape="1">
          <a:blip r:embed="rId5">
            <a:alphaModFix/>
          </a:blip>
          <a:srcRect/>
          <a:stretch/>
        </p:blipFill>
        <p:spPr>
          <a:xfrm rot="-4319930">
            <a:off x="11276042" y="6017742"/>
            <a:ext cx="644780" cy="1276439"/>
          </a:xfrm>
          <a:prstGeom prst="rect">
            <a:avLst/>
          </a:prstGeom>
          <a:noFill/>
          <a:ln>
            <a:noFill/>
          </a:ln>
        </p:spPr>
      </p:pic>
      <p:sp>
        <p:nvSpPr>
          <p:cNvPr id="266" name="Google Shape;266;g3cd61e6f00f_1_67"/>
          <p:cNvSpPr txBox="1"/>
          <p:nvPr/>
        </p:nvSpPr>
        <p:spPr>
          <a:xfrm>
            <a:off x="787325" y="71846"/>
            <a:ext cx="90483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SCA</a:t>
            </a:r>
            <a:endParaRPr sz="1400" i="0" u="none" strike="noStrike" cap="none">
              <a:solidFill>
                <a:srgbClr val="000000"/>
              </a:solidFill>
            </a:endParaRPr>
          </a:p>
        </p:txBody>
      </p:sp>
      <p:sp>
        <p:nvSpPr>
          <p:cNvPr id="267" name="Google Shape;267;g3cd61e6f00f_1_67"/>
          <p:cNvSpPr/>
          <p:nvPr/>
        </p:nvSpPr>
        <p:spPr>
          <a:xfrm>
            <a:off x="601675" y="216373"/>
            <a:ext cx="101100" cy="360000"/>
          </a:xfrm>
          <a:prstGeom prst="roundRect">
            <a:avLst>
              <a:gd name="adj" fmla="val 50000"/>
            </a:avLst>
          </a:prstGeom>
          <a:solidFill>
            <a:srgbClr val="00920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68" name="Google Shape;268;g3cd61e6f00f_1_67"/>
          <p:cNvSpPr/>
          <p:nvPr/>
        </p:nvSpPr>
        <p:spPr>
          <a:xfrm>
            <a:off x="6560250" y="225900"/>
            <a:ext cx="367500" cy="258600"/>
          </a:xfrm>
          <a:prstGeom prst="roundRect">
            <a:avLst>
              <a:gd name="adj" fmla="val 16667"/>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None/>
            </a:pPr>
            <a:endParaRPr sz="700">
              <a:latin typeface="Raleway"/>
              <a:ea typeface="Raleway"/>
              <a:cs typeface="Raleway"/>
              <a:sym typeface="Raleway"/>
            </a:endParaRPr>
          </a:p>
        </p:txBody>
      </p:sp>
      <p:sp>
        <p:nvSpPr>
          <p:cNvPr id="269" name="Google Shape;269;g3cd61e6f00f_1_67"/>
          <p:cNvSpPr txBox="1"/>
          <p:nvPr/>
        </p:nvSpPr>
        <p:spPr>
          <a:xfrm>
            <a:off x="7078450" y="177868"/>
            <a:ext cx="3495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solidFill>
                  <a:srgbClr val="009200"/>
                </a:solidFill>
                <a:latin typeface="Raleway Black"/>
                <a:ea typeface="Raleway Black"/>
                <a:cs typeface="Raleway Black"/>
                <a:sym typeface="Raleway Black"/>
              </a:rPr>
              <a:t>Metas estratégicas con cambio de magnitud</a:t>
            </a:r>
            <a:endParaRPr sz="100" b="1"/>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16067</Words>
  <Application>Microsoft Office PowerPoint</Application>
  <PresentationFormat>Panorámica</PresentationFormat>
  <Paragraphs>3599</Paragraphs>
  <Slides>67</Slides>
  <Notes>67</Notes>
  <HiddenSlides>22</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67</vt:i4>
      </vt:variant>
    </vt:vector>
  </HeadingPairs>
  <TitlesOfParts>
    <vt:vector size="78" baseType="lpstr">
      <vt:lpstr>Raleway Black</vt:lpstr>
      <vt:lpstr>Raleway Medium</vt:lpstr>
      <vt:lpstr>Candara</vt:lpstr>
      <vt:lpstr>Raleway</vt:lpstr>
      <vt:lpstr>Calibri</vt:lpstr>
      <vt:lpstr>Montserrat Medium</vt:lpstr>
      <vt:lpstr>Arial</vt:lpstr>
      <vt:lpstr>Roboto</vt:lpstr>
      <vt:lpstr>Play</vt:lpstr>
      <vt:lpstr>Raleway ExtraBold</vt:lpstr>
      <vt:lpstr>Tema de Office</vt:lpstr>
      <vt:lpstr>Metas Estratégicas SDA Programación y estado de avance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Metas Estratégicas SDA Programación y estado de avance</dc:title>
  <dc:creator>LEONARDO.GIL</dc:creator>
  <cp:lastModifiedBy>Laura Gutierrez</cp:lastModifiedBy>
  <cp:revision>7</cp:revision>
  <dcterms:created xsi:type="dcterms:W3CDTF">2024-01-30T14:53:26Z</dcterms:created>
  <dcterms:modified xsi:type="dcterms:W3CDTF">2026-03-13T02:22:48Z</dcterms:modified>
</cp:coreProperties>
</file>