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78" r:id="rId6"/>
    <p:sldId id="504" r:id="rId7"/>
    <p:sldId id="503" r:id="rId8"/>
    <p:sldId id="265" r:id="rId9"/>
    <p:sldId id="279" r:id="rId10"/>
    <p:sldId id="501" r:id="rId11"/>
    <p:sldId id="502" r:id="rId12"/>
    <p:sldId id="271" r:id="rId13"/>
    <p:sldId id="274" r:id="rId14"/>
    <p:sldId id="275" r:id="rId15"/>
    <p:sldId id="500" r:id="rId16"/>
    <p:sldId id="276" r:id="rId17"/>
    <p:sldId id="277" r:id="rId1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23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3200" dirty="0" err="1"/>
              <a:t>tef</a:t>
            </a:r>
            <a:r>
              <a:rPr lang="es-CO" sz="3200" dirty="0"/>
              <a:t> niñas entre 10 a 14 años cesar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spPr>
            <a:ln w="4445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'10 a 14 años (2)'!$L$3:$U$3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strCache>
            </c:strRef>
          </c:cat>
          <c:val>
            <c:numRef>
              <c:f>'10 a 14 años (2)'!$L$5:$U$5</c:f>
              <c:numCache>
                <c:formatCode>#,##0.00_);\(#,##0.00\)</c:formatCode>
                <c:ptCount val="10"/>
                <c:pt idx="0">
                  <c:v>4.8061578897963022</c:v>
                </c:pt>
                <c:pt idx="1">
                  <c:v>4.328431557857332</c:v>
                </c:pt>
                <c:pt idx="2">
                  <c:v>5.3781832003040666</c:v>
                </c:pt>
                <c:pt idx="3">
                  <c:v>4.7654448066182491</c:v>
                </c:pt>
                <c:pt idx="4">
                  <c:v>3.5320382526406982</c:v>
                </c:pt>
                <c:pt idx="5">
                  <c:v>3.2983899937951078</c:v>
                </c:pt>
                <c:pt idx="6">
                  <c:v>4.0236571650184212</c:v>
                </c:pt>
                <c:pt idx="7">
                  <c:v>3.3581194531062604</c:v>
                </c:pt>
                <c:pt idx="8">
                  <c:v>2.9914529914529915</c:v>
                </c:pt>
                <c:pt idx="9">
                  <c:v>2.4760314398410732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F2D5-41ED-BB76-BA2EDAEE3DCE}"/>
            </c:ext>
          </c:extLst>
        </c:ser>
        <c:ser>
          <c:idx val="2"/>
          <c:order val="2"/>
          <c:spPr>
            <a:ln w="4445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'10 a 14 años (2)'!$L$3:$U$3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strCache>
            </c:strRef>
          </c:cat>
          <c:val>
            <c:numRef>
              <c:f>'10 a 14 años (2)'!$L$6:$U$6</c:f>
              <c:numCache>
                <c:formatCode>#,##0.00_);\(#,##0.00\)</c:formatCode>
                <c:ptCount val="10"/>
                <c:pt idx="0">
                  <c:v>2.8853189530373173</c:v>
                </c:pt>
                <c:pt idx="1">
                  <c:v>2.6606108333017788</c:v>
                </c:pt>
                <c:pt idx="2">
                  <c:v>2.8269328907370976</c:v>
                </c:pt>
                <c:pt idx="3">
                  <c:v>2.6178073434258256</c:v>
                </c:pt>
                <c:pt idx="4">
                  <c:v>2.4715310039261005</c:v>
                </c:pt>
                <c:pt idx="5">
                  <c:v>2.2101236096801462</c:v>
                </c:pt>
                <c:pt idx="6">
                  <c:v>2.516515435827571</c:v>
                </c:pt>
                <c:pt idx="7">
                  <c:v>2.1798719312344801</c:v>
                </c:pt>
                <c:pt idx="8">
                  <c:v>1.9772092750026535</c:v>
                </c:pt>
                <c:pt idx="9">
                  <c:v>1.5725951702653707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2D5-41ED-BB76-BA2EDAEE3DC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08348256"/>
        <c:axId val="708350176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spPr>
                  <a:ln w="2222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800" b="0" i="0" u="none" strike="noStrike" kern="1200" baseline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'10 a 14 años (2)'!$L$3:$U$3</c15:sqref>
                        </c15:formulaRef>
                      </c:ext>
                    </c:extLst>
                    <c:strCache>
                      <c:ptCount val="10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  <c:pt idx="4">
                        <c:v>2019</c:v>
                      </c:pt>
                      <c:pt idx="5">
                        <c:v>2020</c:v>
                      </c:pt>
                      <c:pt idx="6">
                        <c:v>2021</c:v>
                      </c:pt>
                      <c:pt idx="7">
                        <c:v>2022</c:v>
                      </c:pt>
                      <c:pt idx="8">
                        <c:v>2023</c:v>
                      </c:pt>
                      <c:pt idx="9">
                        <c:v>2024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'10 a 14 años (2)'!$L$4:$U$4</c15:sqref>
                        </c15:formulaRef>
                      </c:ext>
                    </c:extLst>
                    <c:numCache>
                      <c:formatCode>General</c:formatCode>
                      <c:ptCount val="10"/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F2D5-41ED-BB76-BA2EDAEE3DCE}"/>
                  </c:ext>
                </c:extLst>
              </c15:ser>
            </c15:filteredLineSeries>
          </c:ext>
        </c:extLst>
      </c:lineChart>
      <c:catAx>
        <c:axId val="708348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08350176"/>
        <c:crosses val="autoZero"/>
        <c:auto val="1"/>
        <c:lblAlgn val="ctr"/>
        <c:lblOffset val="100"/>
        <c:noMultiLvlLbl val="0"/>
      </c:catAx>
      <c:valAx>
        <c:axId val="708350176"/>
        <c:scaling>
          <c:orientation val="minMax"/>
        </c:scaling>
        <c:delete val="0"/>
        <c:axPos val="l"/>
        <c:numFmt formatCode="#,##0.00_);\(#,##0.00\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0834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800"/>
      </a:pPr>
      <a:endParaRPr lang="es-CO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3200" dirty="0"/>
              <a:t>TEF ADOLESCENTES ENTRE 15 A 19 AÑOS CESAR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 a 19 años'!$L$2:$U$3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strCache>
            </c:strRef>
          </c:cat>
          <c:val>
            <c:numRef>
              <c:f>'15 a 19 años'!$L$5:$U$5</c:f>
              <c:numCache>
                <c:formatCode>#,##0.00_);\(#,##0.00\)</c:formatCode>
                <c:ptCount val="10"/>
                <c:pt idx="0">
                  <c:v>93.29411993845315</c:v>
                </c:pt>
                <c:pt idx="1">
                  <c:v>95.335635278281728</c:v>
                </c:pt>
                <c:pt idx="2">
                  <c:v>90.162170621491029</c:v>
                </c:pt>
                <c:pt idx="3">
                  <c:v>99.314597694377341</c:v>
                </c:pt>
                <c:pt idx="4">
                  <c:v>87.554281594891947</c:v>
                </c:pt>
                <c:pt idx="5">
                  <c:v>82.307019314893324</c:v>
                </c:pt>
                <c:pt idx="6">
                  <c:v>85.838918322664753</c:v>
                </c:pt>
                <c:pt idx="7">
                  <c:v>73.894044287327546</c:v>
                </c:pt>
                <c:pt idx="8">
                  <c:v>59.5622474972823</c:v>
                </c:pt>
                <c:pt idx="9">
                  <c:v>40.104248258968624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529-4071-B544-0D464D9130C5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4972222222222221E-2"/>
                  <c:y val="4.4016112569262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29-4071-B544-0D464D9130C5}"/>
                </c:ext>
              </c:extLst>
            </c:dLbl>
            <c:dLbl>
              <c:idx val="1"/>
              <c:layout>
                <c:manualLayout>
                  <c:x val="-5.7750000000000024E-2"/>
                  <c:y val="5.32753718285214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29-4071-B544-0D464D9130C5}"/>
                </c:ext>
              </c:extLst>
            </c:dLbl>
            <c:dLbl>
              <c:idx val="2"/>
              <c:layout>
                <c:manualLayout>
                  <c:x val="-5.4972222222222276E-2"/>
                  <c:y val="5.32753718285214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29-4071-B544-0D464D9130C5}"/>
                </c:ext>
              </c:extLst>
            </c:dLbl>
            <c:dLbl>
              <c:idx val="3"/>
              <c:layout>
                <c:manualLayout>
                  <c:x val="-5.2194444444444391E-2"/>
                  <c:y val="4.86457421988917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29-4071-B544-0D464D9130C5}"/>
                </c:ext>
              </c:extLst>
            </c:dLbl>
            <c:dLbl>
              <c:idx val="4"/>
              <c:layout>
                <c:manualLayout>
                  <c:x val="-6.0527777777777882E-2"/>
                  <c:y val="5.79050014581510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29-4071-B544-0D464D9130C5}"/>
                </c:ext>
              </c:extLst>
            </c:dLbl>
            <c:dLbl>
              <c:idx val="5"/>
              <c:layout>
                <c:manualLayout>
                  <c:x val="-5.2194444444444446E-2"/>
                  <c:y val="5.32753718285214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29-4071-B544-0D464D9130C5}"/>
                </c:ext>
              </c:extLst>
            </c:dLbl>
            <c:dLbl>
              <c:idx val="6"/>
              <c:layout>
                <c:manualLayout>
                  <c:x val="-5.2194444444444543E-2"/>
                  <c:y val="4.86457421988917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29-4071-B544-0D464D9130C5}"/>
                </c:ext>
              </c:extLst>
            </c:dLbl>
            <c:dLbl>
              <c:idx val="7"/>
              <c:layout>
                <c:manualLayout>
                  <c:x val="-5.4972222222222221E-2"/>
                  <c:y val="5.79050014581510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529-4071-B544-0D464D9130C5}"/>
                </c:ext>
              </c:extLst>
            </c:dLbl>
            <c:dLbl>
              <c:idx val="8"/>
              <c:layout>
                <c:manualLayout>
                  <c:x val="-5.2194444444444543E-2"/>
                  <c:y val="5.7905001458150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29-4071-B544-0D464D9130C5}"/>
                </c:ext>
              </c:extLst>
            </c:dLbl>
            <c:dLbl>
              <c:idx val="9"/>
              <c:layout>
                <c:manualLayout>
                  <c:x val="-1.063662875473899E-2"/>
                  <c:y val="-1.42351905378916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529-4071-B544-0D464D9130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 a 19 años'!$L$2:$U$3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</c:strCache>
            </c:strRef>
          </c:cat>
          <c:val>
            <c:numRef>
              <c:f>'15 a 19 años'!$L$6:$U$6</c:f>
              <c:numCache>
                <c:formatCode>#,##0.00_);\(#,##0.00\)</c:formatCode>
                <c:ptCount val="10"/>
                <c:pt idx="0">
                  <c:v>63.951265372425503</c:v>
                </c:pt>
                <c:pt idx="1">
                  <c:v>61.559368500661755</c:v>
                </c:pt>
                <c:pt idx="2">
                  <c:v>61.11003692712012</c:v>
                </c:pt>
                <c:pt idx="3">
                  <c:v>58.811008014845093</c:v>
                </c:pt>
                <c:pt idx="4">
                  <c:v>57.9472975451488</c:v>
                </c:pt>
                <c:pt idx="5">
                  <c:v>54.422758894372976</c:v>
                </c:pt>
                <c:pt idx="6">
                  <c:v>53.432328192656122</c:v>
                </c:pt>
                <c:pt idx="7">
                  <c:v>47.117271503017747</c:v>
                </c:pt>
                <c:pt idx="8">
                  <c:v>39.704412549739729</c:v>
                </c:pt>
                <c:pt idx="9">
                  <c:v>30.256403311617323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B-A529-4071-B544-0D464D9130C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38013504"/>
        <c:axId val="33800486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6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'15 a 19 años'!$L$2:$U$3</c15:sqref>
                        </c15:formulaRef>
                      </c:ext>
                    </c:extLst>
                    <c:strCache>
                      <c:ptCount val="10"/>
                      <c:pt idx="0">
                        <c:v>2015</c:v>
                      </c:pt>
                      <c:pt idx="1">
                        <c:v>2016</c:v>
                      </c:pt>
                      <c:pt idx="2">
                        <c:v>2017</c:v>
                      </c:pt>
                      <c:pt idx="3">
                        <c:v>2018</c:v>
                      </c:pt>
                      <c:pt idx="4">
                        <c:v>2019</c:v>
                      </c:pt>
                      <c:pt idx="5">
                        <c:v>2020</c:v>
                      </c:pt>
                      <c:pt idx="6">
                        <c:v>2021</c:v>
                      </c:pt>
                      <c:pt idx="7">
                        <c:v>2022</c:v>
                      </c:pt>
                      <c:pt idx="8">
                        <c:v>2023</c:v>
                      </c:pt>
                      <c:pt idx="9">
                        <c:v>2024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'15 a 19 años'!$L$4:$U$4</c15:sqref>
                        </c15:formulaRef>
                      </c:ext>
                    </c:extLst>
                    <c:numCache>
                      <c:formatCode>General</c:formatCode>
                      <c:ptCount val="10"/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C-A529-4071-B544-0D464D9130C5}"/>
                  </c:ext>
                </c:extLst>
              </c15:ser>
            </c15:filteredLineSeries>
          </c:ext>
        </c:extLst>
      </c:lineChart>
      <c:catAx>
        <c:axId val="338013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38004864"/>
        <c:crosses val="autoZero"/>
        <c:auto val="1"/>
        <c:lblAlgn val="ctr"/>
        <c:lblOffset val="100"/>
        <c:noMultiLvlLbl val="0"/>
      </c:catAx>
      <c:valAx>
        <c:axId val="338004864"/>
        <c:scaling>
          <c:orientation val="minMax"/>
          <c:max val="10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_);\(#,##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38013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600"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0.42188</cdr:x>
      <cdr:y>0.11392</cdr:y>
    </cdr:from>
    <cdr:to>
      <cdr:x>0.69531</cdr:x>
      <cdr:y>0.1534</cdr:y>
    </cdr:to>
    <cdr:grpSp>
      <cdr:nvGrpSpPr>
        <cdr:cNvPr id="4" name="Grupo 3">
          <a:extLst xmlns:a="http://schemas.openxmlformats.org/drawingml/2006/main">
            <a:ext uri="{FF2B5EF4-FFF2-40B4-BE49-F238E27FC236}">
              <a16:creationId xmlns:a16="http://schemas.microsoft.com/office/drawing/2014/main" id="{87E3DEA1-704A-A7E7-961B-B585537FFD8D}"/>
            </a:ext>
          </a:extLst>
        </cdr:cNvPr>
        <cdr:cNvGrpSpPr/>
      </cdr:nvGrpSpPr>
      <cdr:grpSpPr>
        <a:xfrm xmlns:a="http://schemas.openxmlformats.org/drawingml/2006/main">
          <a:off x="4114800" y="685800"/>
          <a:ext cx="2667000" cy="237624"/>
          <a:chOff x="4114800" y="685800"/>
          <a:chExt cx="2667000" cy="237624"/>
        </a:xfrm>
      </cdr:grpSpPr>
      <cdr:sp macro="" textlink="">
        <cdr:nvSpPr>
          <cdr:cNvPr id="2" name="Rectángulo 1">
            <a:extLst xmlns:a="http://schemas.openxmlformats.org/drawingml/2006/main">
              <a:ext uri="{FF2B5EF4-FFF2-40B4-BE49-F238E27FC236}">
                <a16:creationId xmlns:a16="http://schemas.microsoft.com/office/drawing/2014/main" id="{B5E02107-FFB4-AC02-5CAC-AD9B317A358A}"/>
              </a:ext>
            </a:extLst>
          </cdr:cNvPr>
          <cdr:cNvSpPr/>
        </cdr:nvSpPr>
        <cdr:spPr>
          <a:xfrm xmlns:a="http://schemas.openxmlformats.org/drawingml/2006/main">
            <a:off x="4114800" y="685800"/>
            <a:ext cx="762000" cy="237624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bg1"/>
          </a:solidFill>
          <a:ln xmlns:a="http://schemas.openxmlformats.org/drawingml/2006/main">
            <a:solidFill>
              <a:schemeClr val="bg1"/>
            </a:solidFill>
          </a:ln>
        </cdr:spPr>
        <cdr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vertOverflow="clip"/>
          <a:lstStyle xmlns:a="http://schemas.openxmlformats.org/drawingml/2006/main"/>
          <a:p xmlns:a="http://schemas.openxmlformats.org/drawingml/2006/main">
            <a:r>
              <a:rPr lang="es-CO" sz="1400" kern="1200" dirty="0">
                <a:solidFill>
                  <a:sysClr val="windowText" lastClr="000000"/>
                </a:solidFill>
              </a:rPr>
              <a:t>CESAR</a:t>
            </a:r>
          </a:p>
        </cdr:txBody>
      </cdr:sp>
      <cdr:sp macro="" textlink="">
        <cdr:nvSpPr>
          <cdr:cNvPr id="3" name="Rectángulo 2">
            <a:extLst xmlns:a="http://schemas.openxmlformats.org/drawingml/2006/main">
              <a:ext uri="{FF2B5EF4-FFF2-40B4-BE49-F238E27FC236}">
                <a16:creationId xmlns:a16="http://schemas.microsoft.com/office/drawing/2014/main" id="{1405AE49-4591-2521-256E-676DB1140BAB}"/>
              </a:ext>
            </a:extLst>
          </cdr:cNvPr>
          <cdr:cNvSpPr/>
        </cdr:nvSpPr>
        <cdr:spPr>
          <a:xfrm xmlns:a="http://schemas.openxmlformats.org/drawingml/2006/main">
            <a:off x="5257800" y="685800"/>
            <a:ext cx="1524000" cy="237624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bg1"/>
          </a:solidFill>
          <a:ln xmlns:a="http://schemas.openxmlformats.org/drawingml/2006/main">
            <a:solidFill>
              <a:schemeClr val="bg1"/>
            </a:solidFill>
          </a:ln>
        </cdr:spPr>
        <cdr:style>
          <a:lnRef xmlns:a="http://schemas.openxmlformats.org/drawingml/2006/main" idx="2">
            <a:schemeClr val="accent1">
              <a:shade val="15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/>
          <a:lstStyle xmlns:a="http://schemas.openxmlformats.org/drawingml/2006/main"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r>
              <a:rPr lang="es-CO" sz="1400" kern="1200" dirty="0">
                <a:solidFill>
                  <a:sysClr val="windowText" lastClr="000000"/>
                </a:solidFill>
              </a:rPr>
              <a:t>NACIONAL</a:t>
            </a: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76BF5-65D7-4906-A720-80E9CF62D78A}" type="datetimeFigureOut">
              <a:rPr lang="es-CO" smtClean="0"/>
              <a:t>23/03/2026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E6039-6991-4FDD-9267-264101EA694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9609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FE1A7-1E93-51F2-43C0-FF6273881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2DCBE6E-D4D5-868D-CBCE-3FBDDD9757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73F37F2-D527-45D0-8325-5E38CE66DD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51924C3-E1A9-1FD1-BA1E-D53D547F0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D039CE-9B65-4D8A-A0FB-45A50753B4DE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97495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769489" y="641680"/>
            <a:ext cx="6653021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6FAC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6FAC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6FAC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6FAC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23/03/2026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963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721473"/>
            <a:ext cx="12192000" cy="136525"/>
          </a:xfrm>
          <a:custGeom>
            <a:avLst/>
            <a:gdLst/>
            <a:ahLst/>
            <a:cxnLst/>
            <a:rect l="l" t="t" r="r" b="b"/>
            <a:pathLst>
              <a:path w="12192000" h="136525">
                <a:moveTo>
                  <a:pt x="12192000" y="0"/>
                </a:moveTo>
                <a:lnTo>
                  <a:pt x="0" y="0"/>
                </a:lnTo>
                <a:lnTo>
                  <a:pt x="0" y="136524"/>
                </a:lnTo>
                <a:lnTo>
                  <a:pt x="12192000" y="136524"/>
                </a:lnTo>
                <a:lnTo>
                  <a:pt x="12192000" y="0"/>
                </a:lnTo>
                <a:close/>
              </a:path>
            </a:pathLst>
          </a:custGeom>
          <a:solidFill>
            <a:srgbClr val="31B1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0636" y="338073"/>
            <a:ext cx="10650727" cy="10008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6FAC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42975" y="1108075"/>
            <a:ext cx="10306050" cy="42691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nsalud.gov.co/Normatividad_Nuevo/Resoluci%C3%B3n%20No%202367%20de%202023.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nsalud.gov.co/Normatividad_Nuevo/Resoluci%C3%B3n%20No%202367%20de%202023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olaboracion.dnp.gov.co/CDT/portalDNP/PND-2023/2023-03-17-bases-plan-nacional-desarrollo-web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52187" y="2139950"/>
            <a:ext cx="1473893" cy="1782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964F7C44-51A8-1825-9A2C-E6E374B37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85800"/>
            <a:ext cx="1106805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90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5DF8BE7-165A-7A28-1EAF-A938036D42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457200"/>
            <a:ext cx="11132587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972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70636" y="755606"/>
            <a:ext cx="10650727" cy="10008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spcBef>
                <a:spcPts val="95"/>
              </a:spcBef>
            </a:pPr>
            <a:r>
              <a:rPr sz="2800" dirty="0">
                <a:solidFill>
                  <a:srgbClr val="38A9C9"/>
                </a:solidFill>
              </a:rPr>
              <a:t>Metas PDSP 2022-2031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76731" y="3456813"/>
            <a:ext cx="105003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</a:tabLst>
            </a:pPr>
            <a:r>
              <a:rPr dirty="0">
                <a:latin typeface="Arial MT"/>
                <a:cs typeface="Arial MT"/>
              </a:rPr>
              <a:t>Implementar</a:t>
            </a:r>
            <a:r>
              <a:rPr spc="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servicios</a:t>
            </a:r>
            <a:r>
              <a:rPr spc="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amigables</a:t>
            </a:r>
            <a:r>
              <a:rPr spc="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para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el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abordaje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las</a:t>
            </a:r>
            <a:r>
              <a:rPr spc="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violencias,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en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especial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víctimas</a:t>
            </a:r>
            <a:r>
              <a:rPr spc="3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25" dirty="0">
                <a:latin typeface="Arial MT"/>
                <a:cs typeface="Arial MT"/>
              </a:rPr>
              <a:t> </a:t>
            </a:r>
            <a:r>
              <a:rPr spc="-10" dirty="0">
                <a:latin typeface="Arial MT"/>
                <a:cs typeface="Arial MT"/>
              </a:rPr>
              <a:t>violencia sexual.</a:t>
            </a:r>
            <a:endParaRPr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6731" y="1931289"/>
            <a:ext cx="15163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597535" algn="l"/>
                <a:tab pos="1326515" algn="l"/>
              </a:tabLst>
            </a:pPr>
            <a:r>
              <a:rPr spc="-50" dirty="0">
                <a:latin typeface="Arial MT"/>
                <a:cs typeface="Arial MT"/>
              </a:rPr>
              <a:t>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2031,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la</a:t>
            </a:r>
            <a:endParaRPr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38400" y="1967738"/>
            <a:ext cx="6259195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ts val="1975"/>
              </a:lnSpc>
              <a:tabLst>
                <a:tab pos="1324610" algn="l"/>
                <a:tab pos="1789430" algn="l"/>
                <a:tab pos="2315210" algn="l"/>
                <a:tab pos="3081655" algn="l"/>
                <a:tab pos="3493135" algn="l"/>
                <a:tab pos="4526915" algn="l"/>
              </a:tabLst>
            </a:pPr>
            <a:r>
              <a:rPr spc="-10" dirty="0">
                <a:latin typeface="Arial MT"/>
                <a:cs typeface="Arial MT"/>
              </a:rPr>
              <a:t>prevalencia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del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uso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actual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de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métodos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anticonceptivos</a:t>
            </a:r>
            <a:endParaRPr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686038" y="1931289"/>
            <a:ext cx="19767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  <a:tabLst>
                <a:tab pos="423545" algn="l"/>
                <a:tab pos="1088390" algn="l"/>
              </a:tabLst>
            </a:pPr>
            <a:r>
              <a:rPr spc="-25" dirty="0">
                <a:latin typeface="Arial MT"/>
                <a:cs typeface="Arial MT"/>
              </a:rPr>
              <a:t>de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0" dirty="0">
                <a:latin typeface="Arial MT"/>
                <a:cs typeface="Arial MT"/>
              </a:rPr>
              <a:t>larga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duración</a:t>
            </a:r>
            <a:endParaRPr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63244" y="2205609"/>
            <a:ext cx="63125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reversibles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en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mujeres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13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49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años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será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superior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al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25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spc="-25" dirty="0">
                <a:latin typeface="Arial MT"/>
                <a:cs typeface="Arial MT"/>
              </a:rPr>
              <a:t>%.</a:t>
            </a:r>
            <a:endParaRPr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6731" y="2753359"/>
            <a:ext cx="534797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</a:tabLst>
            </a:pPr>
            <a:r>
              <a:rPr dirty="0">
                <a:latin typeface="Arial MT"/>
                <a:cs typeface="Arial MT"/>
              </a:rPr>
              <a:t>A</a:t>
            </a:r>
            <a:r>
              <a:rPr spc="7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2031,</a:t>
            </a:r>
            <a:r>
              <a:rPr spc="17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Colombia</a:t>
            </a:r>
            <a:r>
              <a:rPr spc="16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reducirá</a:t>
            </a:r>
            <a:r>
              <a:rPr spc="17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18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menos</a:t>
            </a:r>
            <a:r>
              <a:rPr spc="16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del</a:t>
            </a:r>
            <a:r>
              <a:rPr spc="16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14</a:t>
            </a:r>
            <a:r>
              <a:rPr spc="18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%</a:t>
            </a:r>
            <a:r>
              <a:rPr spc="165" dirty="0">
                <a:latin typeface="Arial MT"/>
                <a:cs typeface="Arial MT"/>
              </a:rPr>
              <a:t> </a:t>
            </a:r>
            <a:r>
              <a:rPr spc="-25" dirty="0">
                <a:latin typeface="Arial MT"/>
                <a:cs typeface="Arial MT"/>
              </a:rPr>
              <a:t>el</a:t>
            </a:r>
            <a:endParaRPr>
              <a:latin typeface="Arial MT"/>
              <a:cs typeface="Arial MT"/>
            </a:endParaRPr>
          </a:p>
          <a:p>
            <a:pPr marL="299085" algn="just">
              <a:lnSpc>
                <a:spcPct val="100000"/>
              </a:lnSpc>
            </a:pPr>
            <a:r>
              <a:rPr dirty="0">
                <a:latin typeface="Arial MT"/>
                <a:cs typeface="Arial MT"/>
              </a:rPr>
              <a:t>adolescentes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15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19</a:t>
            </a:r>
            <a:r>
              <a:rPr spc="-20" dirty="0">
                <a:latin typeface="Arial MT"/>
                <a:cs typeface="Arial MT"/>
              </a:rPr>
              <a:t> años.</a:t>
            </a:r>
            <a:endParaRPr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98108" y="2789808"/>
            <a:ext cx="4197350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 algn="just">
              <a:lnSpc>
                <a:spcPts val="1975"/>
              </a:lnSpc>
            </a:pPr>
            <a:r>
              <a:rPr dirty="0">
                <a:latin typeface="Arial MT"/>
                <a:cs typeface="Arial MT"/>
              </a:rPr>
              <a:t>porcentaje</a:t>
            </a:r>
            <a:r>
              <a:rPr spc="17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16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embarazos</a:t>
            </a:r>
            <a:r>
              <a:rPr spc="170" dirty="0">
                <a:latin typeface="Arial MT"/>
                <a:cs typeface="Arial MT"/>
              </a:rPr>
              <a:t> </a:t>
            </a:r>
            <a:r>
              <a:rPr spc="-10" dirty="0">
                <a:latin typeface="Arial MT"/>
                <a:cs typeface="Arial MT"/>
              </a:rPr>
              <a:t>subsiguientes</a:t>
            </a:r>
            <a:endParaRPr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383773" y="2753359"/>
            <a:ext cx="2787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pc="-25" dirty="0">
                <a:latin typeface="Arial MT"/>
                <a:cs typeface="Arial MT"/>
              </a:rPr>
              <a:t>en</a:t>
            </a:r>
            <a:endParaRPr>
              <a:latin typeface="Arial MT"/>
              <a:cs typeface="Arial MT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24428" y="4252976"/>
            <a:ext cx="6804659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ts val="1975"/>
              </a:lnSpc>
              <a:tabLst>
                <a:tab pos="568960" algn="l"/>
                <a:tab pos="1720850" algn="l"/>
                <a:tab pos="2112645" algn="l"/>
                <a:tab pos="3366770" algn="l"/>
                <a:tab pos="4735830" algn="l"/>
                <a:tab pos="5126990" algn="l"/>
                <a:tab pos="5517515" algn="l"/>
                <a:tab pos="5781675" algn="l"/>
                <a:tab pos="6171565" algn="l"/>
              </a:tabLst>
            </a:pPr>
            <a:r>
              <a:rPr spc="-20" dirty="0">
                <a:latin typeface="Arial MT"/>
                <a:cs typeface="Arial MT"/>
              </a:rPr>
              <a:t>tasa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especifica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de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fecundidad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adolescente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de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10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50" dirty="0">
                <a:latin typeface="Arial MT"/>
                <a:cs typeface="Arial MT"/>
              </a:rPr>
              <a:t>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14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0" dirty="0">
                <a:latin typeface="Arial MT"/>
                <a:cs typeface="Arial MT"/>
              </a:rPr>
              <a:t>años</a:t>
            </a:r>
            <a:endParaRPr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76731" y="4217034"/>
            <a:ext cx="10174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  <a:tab pos="1283335" algn="l"/>
                <a:tab pos="2333625" algn="l"/>
                <a:tab pos="9453245" algn="l"/>
                <a:tab pos="9716770" algn="l"/>
              </a:tabLst>
            </a:pPr>
            <a:r>
              <a:rPr dirty="0">
                <a:latin typeface="Arial MT"/>
                <a:cs typeface="Arial MT"/>
              </a:rPr>
              <a:t>A</a:t>
            </a:r>
            <a:r>
              <a:rPr spc="484" dirty="0">
                <a:latin typeface="Arial MT"/>
                <a:cs typeface="Arial MT"/>
              </a:rPr>
              <a:t> </a:t>
            </a:r>
            <a:r>
              <a:rPr spc="-10" dirty="0">
                <a:latin typeface="Arial MT"/>
                <a:cs typeface="Arial MT"/>
              </a:rPr>
              <a:t>2031,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10" dirty="0">
                <a:latin typeface="Arial MT"/>
                <a:cs typeface="Arial MT"/>
              </a:rPr>
              <a:t>disminuir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5" dirty="0">
                <a:latin typeface="Arial MT"/>
                <a:cs typeface="Arial MT"/>
              </a:rPr>
              <a:t>la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50" dirty="0">
                <a:latin typeface="Arial MT"/>
                <a:cs typeface="Arial MT"/>
              </a:rPr>
              <a:t>a</a:t>
            </a:r>
            <a:r>
              <a:rPr dirty="0">
                <a:latin typeface="Arial MT"/>
                <a:cs typeface="Arial MT"/>
              </a:rPr>
              <a:t>	</a:t>
            </a:r>
            <a:r>
              <a:rPr spc="-20" dirty="0">
                <a:latin typeface="Arial MT"/>
                <a:cs typeface="Arial MT"/>
              </a:rPr>
              <a:t>cero</a:t>
            </a:r>
            <a:endParaRPr dirty="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63244" y="4491354"/>
            <a:ext cx="52063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nacimientos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por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cada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1.000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niñas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10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14</a:t>
            </a:r>
            <a:r>
              <a:rPr spc="-20" dirty="0">
                <a:latin typeface="Arial MT"/>
                <a:cs typeface="Arial MT"/>
              </a:rPr>
              <a:t> </a:t>
            </a:r>
            <a:r>
              <a:rPr spc="-10" dirty="0">
                <a:latin typeface="Arial MT"/>
                <a:cs typeface="Arial MT"/>
              </a:rPr>
              <a:t>años.</a:t>
            </a:r>
            <a:endParaRPr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6731" y="4974463"/>
            <a:ext cx="23063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99085" algn="l"/>
              </a:tabLst>
            </a:pPr>
            <a:r>
              <a:rPr dirty="0">
                <a:latin typeface="Arial MT"/>
                <a:cs typeface="Arial MT"/>
              </a:rPr>
              <a:t>A</a:t>
            </a:r>
            <a:r>
              <a:rPr spc="-1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2031,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disminuir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spc="-25" dirty="0">
                <a:latin typeface="Arial MT"/>
                <a:cs typeface="Arial MT"/>
              </a:rPr>
              <a:t>la</a:t>
            </a:r>
            <a:endParaRPr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33344" y="5010403"/>
            <a:ext cx="6019165" cy="2565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ts val="1975"/>
              </a:lnSpc>
            </a:pPr>
            <a:r>
              <a:rPr dirty="0">
                <a:latin typeface="Arial MT"/>
                <a:cs typeface="Arial MT"/>
              </a:rPr>
              <a:t>tasa</a:t>
            </a:r>
            <a:r>
              <a:rPr spc="-4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especifica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fecundidad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adolescente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15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19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spc="-20" dirty="0">
                <a:latin typeface="Arial MT"/>
                <a:cs typeface="Arial MT"/>
              </a:rPr>
              <a:t>años</a:t>
            </a:r>
            <a:endParaRPr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92006" y="4974463"/>
            <a:ext cx="15360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a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menos</a:t>
            </a:r>
            <a:r>
              <a:rPr spc="-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spc="-25" dirty="0">
                <a:latin typeface="Arial MT"/>
                <a:cs typeface="Arial MT"/>
              </a:rPr>
              <a:t>40</a:t>
            </a:r>
            <a:endParaRPr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31239" y="5248478"/>
            <a:ext cx="68186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Arial MT"/>
                <a:cs typeface="Arial MT"/>
              </a:rPr>
              <a:t>nacimientos</a:t>
            </a:r>
            <a:r>
              <a:rPr spc="-4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por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cada</a:t>
            </a:r>
            <a:r>
              <a:rPr spc="-3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1000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mujeres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adolescentes</a:t>
            </a:r>
            <a:r>
              <a:rPr spc="-1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de</a:t>
            </a:r>
            <a:r>
              <a:rPr spc="-2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15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a</a:t>
            </a:r>
            <a:r>
              <a:rPr spc="-3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19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spc="-10" dirty="0">
                <a:latin typeface="Arial MT"/>
                <a:cs typeface="Arial MT"/>
              </a:rPr>
              <a:t>años.</a:t>
            </a:r>
            <a:endParaRPr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76731" y="6035751"/>
            <a:ext cx="489394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8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2"/>
              </a:rPr>
              <a:t>https://www.minsalud.gov.co/Normatividad_Nuevo/Resoluci%C3%B3n%20No%202367%20de%202023.pdf</a:t>
            </a:r>
            <a:endParaRPr sz="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16941" rIns="0" bIns="0" rtlCol="0">
            <a:spAutoFit/>
          </a:bodyPr>
          <a:lstStyle/>
          <a:p>
            <a:pPr marL="148209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Compromisos</a:t>
            </a:r>
            <a:r>
              <a:rPr spc="-45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dirty="0">
                <a:solidFill>
                  <a:schemeClr val="tx2">
                    <a:lumMod val="60000"/>
                    <a:lumOff val="40000"/>
                  </a:schemeClr>
                </a:solidFill>
              </a:rPr>
              <a:t>Conpes</a:t>
            </a:r>
            <a:r>
              <a:rPr spc="-15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spc="-2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4040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63955" y="6355181"/>
            <a:ext cx="489394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2"/>
              </a:rPr>
              <a:t>https://www.minsalud.gov.co/Normatividad_Nuevo/Resoluci%C3%B3n%20No%202367%20de%202023.pdf</a:t>
            </a:r>
            <a:endParaRPr sz="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5687" y="1857247"/>
            <a:ext cx="10707370" cy="2860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80" dirty="0">
                <a:solidFill>
                  <a:srgbClr val="333333"/>
                </a:solidFill>
                <a:latin typeface="Tahoma"/>
                <a:cs typeface="Tahoma"/>
              </a:rPr>
              <a:t>Acción</a:t>
            </a:r>
            <a:r>
              <a:rPr sz="1800" b="1" spc="-2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-20" dirty="0">
                <a:solidFill>
                  <a:srgbClr val="333333"/>
                </a:solidFill>
                <a:latin typeface="Tahoma"/>
                <a:cs typeface="Tahoma"/>
              </a:rPr>
              <a:t>2.17</a:t>
            </a:r>
            <a:endParaRPr sz="1800">
              <a:latin typeface="Tahoma"/>
              <a:cs typeface="Tahoma"/>
            </a:endParaRPr>
          </a:p>
          <a:p>
            <a:pPr marL="19050" marR="5080" indent="-17780" algn="ctr">
              <a:lnSpc>
                <a:spcPct val="100000"/>
              </a:lnSpc>
              <a:spcBef>
                <a:spcPts val="2160"/>
              </a:spcBef>
            </a:pP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Implementar</a:t>
            </a:r>
            <a:r>
              <a:rPr sz="18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65" dirty="0">
                <a:solidFill>
                  <a:srgbClr val="333333"/>
                </a:solidFill>
                <a:latin typeface="Tahoma"/>
                <a:cs typeface="Tahoma"/>
              </a:rPr>
              <a:t>en</a:t>
            </a:r>
            <a:r>
              <a:rPr sz="18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Instituciones</a:t>
            </a:r>
            <a:r>
              <a:rPr sz="1800" b="1" spc="12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Prestadoras</a:t>
            </a:r>
            <a:r>
              <a:rPr sz="1800" b="1" spc="1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Servicios</a:t>
            </a:r>
            <a:r>
              <a:rPr sz="1800" b="1" spc="10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16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Salud</a:t>
            </a:r>
            <a:r>
              <a:rPr sz="1800" b="1" spc="1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800" b="1" spc="13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10" dirty="0">
                <a:solidFill>
                  <a:srgbClr val="333333"/>
                </a:solidFill>
                <a:latin typeface="Tahoma"/>
                <a:cs typeface="Tahoma"/>
              </a:rPr>
              <a:t>bienestar</a:t>
            </a:r>
            <a:r>
              <a:rPr sz="1800" b="1" spc="12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-10" dirty="0">
                <a:solidFill>
                  <a:srgbClr val="333333"/>
                </a:solidFill>
                <a:latin typeface="Tahoma"/>
                <a:cs typeface="Tahoma"/>
              </a:rPr>
              <a:t>social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universitario</a:t>
            </a:r>
            <a:r>
              <a:rPr sz="1800" b="1" spc="6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800" b="1" spc="114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estrategia</a:t>
            </a:r>
            <a:r>
              <a:rPr sz="1800" b="1" spc="8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12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gestión</a:t>
            </a:r>
            <a:r>
              <a:rPr sz="1800" b="1" spc="10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12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800" b="1" spc="10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atención</a:t>
            </a:r>
            <a:r>
              <a:rPr sz="1800" b="1" spc="114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diferencial</a:t>
            </a:r>
            <a:r>
              <a:rPr sz="1800" b="1" spc="8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1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adolescentes</a:t>
            </a:r>
            <a:r>
              <a:rPr sz="1800" b="1" spc="8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-50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800" b="1" spc="500" dirty="0">
                <a:solidFill>
                  <a:srgbClr val="333333"/>
                </a:solidFill>
                <a:latin typeface="Tahoma"/>
                <a:cs typeface="Tahoma"/>
              </a:rPr>
              <a:t> 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jóvenes</a:t>
            </a:r>
            <a:r>
              <a:rPr sz="1800" b="1" spc="4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85" dirty="0">
                <a:solidFill>
                  <a:srgbClr val="333333"/>
                </a:solidFill>
                <a:latin typeface="Tahoma"/>
                <a:cs typeface="Tahoma"/>
              </a:rPr>
              <a:t>con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énfasis</a:t>
            </a:r>
            <a:r>
              <a:rPr sz="1800" b="1" spc="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en</a:t>
            </a:r>
            <a:r>
              <a:rPr sz="1800" b="1" spc="7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0" dirty="0">
                <a:solidFill>
                  <a:srgbClr val="333333"/>
                </a:solidFill>
                <a:latin typeface="Tahoma"/>
                <a:cs typeface="Tahoma"/>
              </a:rPr>
              <a:t>promoción</a:t>
            </a:r>
            <a:r>
              <a:rPr sz="1800" b="1" spc="3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65" dirty="0">
                <a:solidFill>
                  <a:srgbClr val="333333"/>
                </a:solidFill>
                <a:latin typeface="Tahoma"/>
                <a:cs typeface="Tahoma"/>
              </a:rPr>
              <a:t>mantenimiento</a:t>
            </a:r>
            <a:r>
              <a:rPr sz="1800" b="1" spc="7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7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800" b="1" spc="6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salud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800" b="1" spc="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800" b="1" spc="5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gestión</a:t>
            </a:r>
            <a:r>
              <a:rPr sz="1800" b="1" spc="6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dirty="0">
                <a:solidFill>
                  <a:srgbClr val="333333"/>
                </a:solidFill>
                <a:latin typeface="Tahoma"/>
                <a:cs typeface="Tahoma"/>
              </a:rPr>
              <a:t>integral</a:t>
            </a:r>
            <a:r>
              <a:rPr sz="1800" b="1" spc="4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800" b="1" spc="50" dirty="0">
                <a:solidFill>
                  <a:srgbClr val="333333"/>
                </a:solidFill>
                <a:latin typeface="Tahoma"/>
                <a:cs typeface="Tahoma"/>
              </a:rPr>
              <a:t>de </a:t>
            </a:r>
            <a:r>
              <a:rPr sz="1800" b="1" spc="-10" dirty="0">
                <a:solidFill>
                  <a:srgbClr val="333333"/>
                </a:solidFill>
                <a:latin typeface="Tahoma"/>
                <a:cs typeface="Tahoma"/>
              </a:rPr>
              <a:t>riesgos.</a:t>
            </a:r>
            <a:endParaRPr sz="1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710"/>
              </a:spcBef>
            </a:pPr>
            <a:endParaRPr sz="1800">
              <a:latin typeface="Tahoma"/>
              <a:cs typeface="Tahoma"/>
            </a:endParaRPr>
          </a:p>
          <a:p>
            <a:pPr marL="12700" marR="433705">
              <a:lnSpc>
                <a:spcPct val="100000"/>
              </a:lnSpc>
            </a:pPr>
            <a:r>
              <a:rPr sz="1800" b="1" dirty="0">
                <a:solidFill>
                  <a:srgbClr val="1E1E1E"/>
                </a:solidFill>
                <a:latin typeface="Trebuchet MS"/>
                <a:cs typeface="Trebuchet MS"/>
              </a:rPr>
              <a:t>Indicador:</a:t>
            </a:r>
            <a:r>
              <a:rPr sz="1800" b="1" spc="-3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114" dirty="0">
                <a:solidFill>
                  <a:srgbClr val="1E1E1E"/>
                </a:solidFill>
                <a:latin typeface="Trebuchet MS"/>
                <a:cs typeface="Trebuchet MS"/>
              </a:rPr>
              <a:t>Número</a:t>
            </a:r>
            <a:r>
              <a:rPr sz="1800" spc="12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0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Instituciones</a:t>
            </a:r>
            <a:r>
              <a:rPr sz="1800" spc="90" dirty="0">
                <a:solidFill>
                  <a:srgbClr val="1E1E1E"/>
                </a:solidFill>
                <a:latin typeface="Trebuchet MS"/>
                <a:cs typeface="Trebuchet MS"/>
              </a:rPr>
              <a:t> Prestadoras</a:t>
            </a:r>
            <a:r>
              <a:rPr sz="1800" spc="12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Servicios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20" dirty="0">
                <a:solidFill>
                  <a:srgbClr val="1E1E1E"/>
                </a:solidFill>
                <a:latin typeface="Trebuchet MS"/>
                <a:cs typeface="Trebuchet MS"/>
              </a:rPr>
              <a:t> Salud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y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2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bienestar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social </a:t>
            </a:r>
            <a:r>
              <a:rPr sz="1800" spc="50" dirty="0">
                <a:solidFill>
                  <a:srgbClr val="1E1E1E"/>
                </a:solidFill>
                <a:latin typeface="Trebuchet MS"/>
                <a:cs typeface="Trebuchet MS"/>
              </a:rPr>
              <a:t>universitario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con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0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implementación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55" dirty="0">
                <a:solidFill>
                  <a:srgbClr val="1E1E1E"/>
                </a:solidFill>
                <a:latin typeface="Trebuchet MS"/>
                <a:cs typeface="Trebuchet MS"/>
              </a:rPr>
              <a:t>estrategia</a:t>
            </a:r>
            <a:r>
              <a:rPr sz="1800" spc="10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gestión 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para</a:t>
            </a:r>
            <a:r>
              <a:rPr sz="1800" spc="114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atención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E1E1E"/>
                </a:solidFill>
                <a:latin typeface="Trebuchet MS"/>
                <a:cs typeface="Trebuchet MS"/>
              </a:rPr>
              <a:t>integral </a:t>
            </a:r>
            <a:r>
              <a:rPr sz="1800" spc="50" dirty="0">
                <a:solidFill>
                  <a:srgbClr val="1E1E1E"/>
                </a:solidFill>
                <a:latin typeface="Trebuchet MS"/>
                <a:cs typeface="Trebuchet MS"/>
              </a:rPr>
              <a:t>diferencial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55" dirty="0">
                <a:solidFill>
                  <a:srgbClr val="1E1E1E"/>
                </a:solidFill>
                <a:latin typeface="Trebuchet MS"/>
                <a:cs typeface="Trebuchet MS"/>
              </a:rPr>
              <a:t>jóvenes</a:t>
            </a:r>
            <a:r>
              <a:rPr sz="1800" spc="6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y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65" dirty="0">
                <a:solidFill>
                  <a:srgbClr val="1E1E1E"/>
                </a:solidFill>
                <a:latin typeface="Trebuchet MS"/>
                <a:cs typeface="Trebuchet MS"/>
              </a:rPr>
              <a:t>adolescentes.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66488" y="5194553"/>
            <a:ext cx="5419725" cy="26860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2035"/>
              </a:lnSpc>
            </a:pP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Instituciones</a:t>
            </a:r>
            <a:r>
              <a:rPr sz="1800" spc="6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90" dirty="0">
                <a:solidFill>
                  <a:srgbClr val="1E1E1E"/>
                </a:solidFill>
                <a:latin typeface="Trebuchet MS"/>
                <a:cs typeface="Trebuchet MS"/>
              </a:rPr>
              <a:t>Prestadoras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Servicios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Salud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6731" y="5165801"/>
            <a:ext cx="974026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309735" algn="l"/>
              </a:tabLst>
            </a:pPr>
            <a:r>
              <a:rPr sz="1800" b="1" spc="60" dirty="0">
                <a:solidFill>
                  <a:srgbClr val="1E1E1E"/>
                </a:solidFill>
                <a:latin typeface="Trebuchet MS"/>
                <a:cs typeface="Trebuchet MS"/>
              </a:rPr>
              <a:t>Fórmula</a:t>
            </a:r>
            <a:r>
              <a:rPr sz="1800" b="1" spc="5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b="1" spc="8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E1E1E"/>
                </a:solidFill>
                <a:latin typeface="Trebuchet MS"/>
                <a:cs typeface="Trebuchet MS"/>
              </a:rPr>
              <a:t>cálculo:</a:t>
            </a:r>
            <a:r>
              <a:rPr sz="1800" b="1" spc="8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Sumatoria</a:t>
            </a:r>
            <a:r>
              <a:rPr sz="1800" spc="21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60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	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que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6731" y="5440781"/>
            <a:ext cx="101676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implementan</a:t>
            </a:r>
            <a:r>
              <a:rPr sz="1800" spc="6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55" dirty="0">
                <a:solidFill>
                  <a:srgbClr val="1E1E1E"/>
                </a:solidFill>
                <a:latin typeface="Trebuchet MS"/>
                <a:cs typeface="Trebuchet MS"/>
              </a:rPr>
              <a:t>estrategia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0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gestión</a:t>
            </a:r>
            <a:r>
              <a:rPr sz="1800" spc="7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atención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50" dirty="0">
                <a:solidFill>
                  <a:srgbClr val="1E1E1E"/>
                </a:solidFill>
                <a:latin typeface="Trebuchet MS"/>
                <a:cs typeface="Trebuchet MS"/>
              </a:rPr>
              <a:t>diferencial</a:t>
            </a:r>
            <a:r>
              <a:rPr sz="1800" spc="9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adolescentes</a:t>
            </a:r>
            <a:r>
              <a:rPr sz="1800" spc="7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y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45" dirty="0">
                <a:solidFill>
                  <a:srgbClr val="1E1E1E"/>
                </a:solidFill>
                <a:latin typeface="Trebuchet MS"/>
                <a:cs typeface="Trebuchet MS"/>
              </a:rPr>
              <a:t>jóvenes 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con</a:t>
            </a:r>
            <a:r>
              <a:rPr sz="1800" spc="12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95" dirty="0">
                <a:solidFill>
                  <a:srgbClr val="1E1E1E"/>
                </a:solidFill>
                <a:latin typeface="Trebuchet MS"/>
                <a:cs typeface="Trebuchet MS"/>
              </a:rPr>
              <a:t>énfasis</a:t>
            </a:r>
            <a:r>
              <a:rPr sz="1800" spc="12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en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3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promoción</a:t>
            </a:r>
            <a:r>
              <a:rPr sz="1800" spc="11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y</a:t>
            </a:r>
            <a:r>
              <a:rPr sz="1800" spc="114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75" dirty="0">
                <a:solidFill>
                  <a:srgbClr val="1E1E1E"/>
                </a:solidFill>
                <a:latin typeface="Trebuchet MS"/>
                <a:cs typeface="Trebuchet MS"/>
              </a:rPr>
              <a:t>mantenimiento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2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3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105" dirty="0">
                <a:solidFill>
                  <a:srgbClr val="1E1E1E"/>
                </a:solidFill>
                <a:latin typeface="Trebuchet MS"/>
                <a:cs typeface="Trebuchet MS"/>
              </a:rPr>
              <a:t>salud</a:t>
            </a:r>
            <a:r>
              <a:rPr sz="1800" spc="12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y</a:t>
            </a:r>
            <a:r>
              <a:rPr sz="1800" spc="114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la</a:t>
            </a:r>
            <a:r>
              <a:rPr sz="1800" spc="13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0" dirty="0">
                <a:solidFill>
                  <a:srgbClr val="1E1E1E"/>
                </a:solidFill>
                <a:latin typeface="Trebuchet MS"/>
                <a:cs typeface="Trebuchet MS"/>
              </a:rPr>
              <a:t>gestión</a:t>
            </a:r>
            <a:r>
              <a:rPr sz="1800" spc="100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E1E1E"/>
                </a:solidFill>
                <a:latin typeface="Trebuchet MS"/>
                <a:cs typeface="Trebuchet MS"/>
              </a:rPr>
              <a:t>integral</a:t>
            </a:r>
            <a:r>
              <a:rPr sz="1800" spc="125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85" dirty="0">
                <a:solidFill>
                  <a:srgbClr val="1E1E1E"/>
                </a:solidFill>
                <a:latin typeface="Trebuchet MS"/>
                <a:cs typeface="Trebuchet MS"/>
              </a:rPr>
              <a:t>de</a:t>
            </a:r>
            <a:r>
              <a:rPr sz="1800" spc="114" dirty="0">
                <a:solidFill>
                  <a:srgbClr val="1E1E1E"/>
                </a:solidFill>
                <a:latin typeface="Trebuchet MS"/>
                <a:cs typeface="Trebuchet MS"/>
              </a:rPr>
              <a:t> </a:t>
            </a:r>
            <a:r>
              <a:rPr sz="1800" spc="45" dirty="0">
                <a:solidFill>
                  <a:srgbClr val="1E1E1E"/>
                </a:solidFill>
                <a:latin typeface="Trebuchet MS"/>
                <a:cs typeface="Trebuchet MS"/>
              </a:rPr>
              <a:t>riesgos.</a:t>
            </a:r>
            <a:endParaRPr sz="18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5169" y="413080"/>
            <a:ext cx="10476865" cy="109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Acción</a:t>
            </a:r>
            <a:r>
              <a:rPr sz="1400" b="1" spc="-3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-20" dirty="0">
                <a:solidFill>
                  <a:srgbClr val="333333"/>
                </a:solidFill>
                <a:latin typeface="Tahoma"/>
                <a:cs typeface="Tahoma"/>
              </a:rPr>
              <a:t>2.17</a:t>
            </a:r>
            <a:endParaRPr sz="1400">
              <a:latin typeface="Tahoma"/>
              <a:cs typeface="Tahoma"/>
            </a:endParaRPr>
          </a:p>
          <a:p>
            <a:pPr marL="12065" marR="5080" indent="-17145" algn="ctr">
              <a:lnSpc>
                <a:spcPct val="100000"/>
              </a:lnSpc>
              <a:spcBef>
                <a:spcPts val="1685"/>
              </a:spcBef>
            </a:pP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Implementar</a:t>
            </a:r>
            <a:r>
              <a:rPr sz="1400" b="1" spc="9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50" dirty="0">
                <a:solidFill>
                  <a:srgbClr val="333333"/>
                </a:solidFill>
                <a:latin typeface="Tahoma"/>
                <a:cs typeface="Tahoma"/>
              </a:rPr>
              <a:t>en</a:t>
            </a:r>
            <a:r>
              <a:rPr sz="14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Instituciones</a:t>
            </a:r>
            <a:r>
              <a:rPr sz="1400" b="1" spc="114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Prestadoras</a:t>
            </a:r>
            <a:r>
              <a:rPr sz="1400" b="1" spc="1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Servicios</a:t>
            </a:r>
            <a:r>
              <a:rPr sz="1400" b="1" spc="114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16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Salud</a:t>
            </a:r>
            <a:r>
              <a:rPr sz="14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400" b="1" spc="1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bienestar</a:t>
            </a:r>
            <a:r>
              <a:rPr sz="1400" b="1" spc="10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social</a:t>
            </a:r>
            <a:r>
              <a:rPr sz="1400" b="1" spc="14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universitario</a:t>
            </a:r>
            <a:r>
              <a:rPr sz="1400" b="1" spc="14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400" b="1" spc="15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estrategia</a:t>
            </a:r>
            <a:r>
              <a:rPr sz="1400" b="1" spc="13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40" dirty="0">
                <a:solidFill>
                  <a:srgbClr val="333333"/>
                </a:solidFill>
                <a:latin typeface="Tahoma"/>
                <a:cs typeface="Tahoma"/>
              </a:rPr>
              <a:t>de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gestión</a:t>
            </a:r>
            <a:r>
              <a:rPr sz="1400" b="1" spc="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5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400" b="1" spc="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atención</a:t>
            </a:r>
            <a:r>
              <a:rPr sz="1400" b="1" spc="1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diferencial</a:t>
            </a:r>
            <a:r>
              <a:rPr sz="1400" b="1" spc="3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6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adolescentes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400" b="1" spc="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jóvenes</a:t>
            </a:r>
            <a:r>
              <a:rPr sz="1400" b="1" spc="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70" dirty="0">
                <a:solidFill>
                  <a:srgbClr val="333333"/>
                </a:solidFill>
                <a:latin typeface="Tahoma"/>
                <a:cs typeface="Tahoma"/>
              </a:rPr>
              <a:t>con</a:t>
            </a:r>
            <a:r>
              <a:rPr sz="1400" b="1" spc="1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énfasis</a:t>
            </a:r>
            <a:r>
              <a:rPr sz="1400" b="1" spc="1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50" dirty="0">
                <a:solidFill>
                  <a:srgbClr val="333333"/>
                </a:solidFill>
                <a:latin typeface="Tahoma"/>
                <a:cs typeface="Tahoma"/>
              </a:rPr>
              <a:t>en</a:t>
            </a:r>
            <a:r>
              <a:rPr sz="1400" b="1" spc="4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400" b="1" spc="50" dirty="0">
                <a:solidFill>
                  <a:srgbClr val="333333"/>
                </a:solidFill>
                <a:latin typeface="Tahoma"/>
                <a:cs typeface="Tahoma"/>
              </a:rPr>
              <a:t> promoción</a:t>
            </a:r>
            <a:r>
              <a:rPr sz="1400" b="1" spc="3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20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400" b="1" spc="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45" dirty="0">
                <a:solidFill>
                  <a:srgbClr val="333333"/>
                </a:solidFill>
                <a:latin typeface="Tahoma"/>
                <a:cs typeface="Tahoma"/>
              </a:rPr>
              <a:t>mantenimiento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6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-25" dirty="0">
                <a:solidFill>
                  <a:srgbClr val="333333"/>
                </a:solidFill>
                <a:latin typeface="Tahoma"/>
                <a:cs typeface="Tahoma"/>
              </a:rPr>
              <a:t>la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salud</a:t>
            </a:r>
            <a:r>
              <a:rPr sz="1400" b="1" spc="12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y</a:t>
            </a:r>
            <a:r>
              <a:rPr sz="1400" b="1" spc="12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la</a:t>
            </a:r>
            <a:r>
              <a:rPr sz="1400" b="1" spc="11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gestión</a:t>
            </a:r>
            <a:r>
              <a:rPr sz="1400" b="1" spc="9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333333"/>
                </a:solidFill>
                <a:latin typeface="Tahoma"/>
                <a:cs typeface="Tahoma"/>
              </a:rPr>
              <a:t>integral</a:t>
            </a:r>
            <a:r>
              <a:rPr sz="1400" b="1" spc="105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65" dirty="0">
                <a:solidFill>
                  <a:srgbClr val="333333"/>
                </a:solidFill>
                <a:latin typeface="Tahoma"/>
                <a:cs typeface="Tahoma"/>
              </a:rPr>
              <a:t>de</a:t>
            </a:r>
            <a:r>
              <a:rPr sz="1400" b="1" spc="120" dirty="0">
                <a:solidFill>
                  <a:srgbClr val="333333"/>
                </a:solidFill>
                <a:latin typeface="Tahoma"/>
                <a:cs typeface="Tahoma"/>
              </a:rPr>
              <a:t> </a:t>
            </a:r>
            <a:r>
              <a:rPr sz="1400" b="1" spc="-10" dirty="0">
                <a:solidFill>
                  <a:srgbClr val="333333"/>
                </a:solidFill>
                <a:latin typeface="Tahoma"/>
                <a:cs typeface="Tahoma"/>
              </a:rPr>
              <a:t>riesgos.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3047" y="6336588"/>
            <a:ext cx="96710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Arial MT"/>
                <a:cs typeface="Arial MT"/>
              </a:rPr>
              <a:t>https://iris.who.int/server/api/core/bitstreams/e6ed0c3c-d1ee-49cb-849c-23768d50094d/content</a:t>
            </a:r>
            <a:endParaRPr sz="1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22943" y="1892807"/>
            <a:ext cx="2980435" cy="4233672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952555" y="1883282"/>
            <a:ext cx="3606800" cy="4253230"/>
            <a:chOff x="4952555" y="1883282"/>
            <a:chExt cx="3606800" cy="425323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17517" y="2098379"/>
              <a:ext cx="3204424" cy="335026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957317" y="1888045"/>
              <a:ext cx="3597275" cy="4243705"/>
            </a:xfrm>
            <a:custGeom>
              <a:avLst/>
              <a:gdLst/>
              <a:ahLst/>
              <a:cxnLst/>
              <a:rect l="l" t="t" r="r" b="b"/>
              <a:pathLst>
                <a:path w="3597275" h="4243705">
                  <a:moveTo>
                    <a:pt x="0" y="4243197"/>
                  </a:moveTo>
                  <a:lnTo>
                    <a:pt x="3597147" y="4243197"/>
                  </a:lnTo>
                  <a:lnTo>
                    <a:pt x="3597147" y="0"/>
                  </a:lnTo>
                  <a:lnTo>
                    <a:pt x="0" y="0"/>
                  </a:lnTo>
                  <a:lnTo>
                    <a:pt x="0" y="4243197"/>
                  </a:lnTo>
                  <a:close/>
                </a:path>
              </a:pathLst>
            </a:custGeom>
            <a:ln w="952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64032" y="1705941"/>
            <a:ext cx="3929221" cy="23685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7403" y="4353861"/>
            <a:ext cx="3692447" cy="169946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B282D-22D2-A764-DBCD-78C61FB16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28226F28-B808-B0D1-B857-D1832C2C273A}"/>
              </a:ext>
            </a:extLst>
          </p:cNvPr>
          <p:cNvSpPr txBox="1">
            <a:spLocks/>
          </p:cNvSpPr>
          <p:nvPr/>
        </p:nvSpPr>
        <p:spPr>
          <a:xfrm>
            <a:off x="572065" y="76284"/>
            <a:ext cx="9666668" cy="6126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s-CO"/>
            </a:defPPr>
            <a:lvl1pPr>
              <a:defRPr sz="2400">
                <a:solidFill>
                  <a:srgbClr val="73B3A9"/>
                </a:solidFill>
                <a:latin typeface="Nunito Sans Black" pitchFamily="2" charset="0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Competencias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del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talento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humano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en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salud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D97B868-006B-F582-42D7-EDE76C075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437309"/>
              </p:ext>
            </p:extLst>
          </p:nvPr>
        </p:nvGraphicFramePr>
        <p:xfrm>
          <a:off x="590803" y="863608"/>
          <a:ext cx="11010394" cy="528297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3138193">
                  <a:extLst>
                    <a:ext uri="{9D8B030D-6E8A-4147-A177-3AD203B41FA5}">
                      <a16:colId xmlns:a16="http://schemas.microsoft.com/office/drawing/2014/main" val="1854409602"/>
                    </a:ext>
                  </a:extLst>
                </a:gridCol>
                <a:gridCol w="3701519">
                  <a:extLst>
                    <a:ext uri="{9D8B030D-6E8A-4147-A177-3AD203B41FA5}">
                      <a16:colId xmlns:a16="http://schemas.microsoft.com/office/drawing/2014/main" val="1659415708"/>
                    </a:ext>
                  </a:extLst>
                </a:gridCol>
                <a:gridCol w="4170682">
                  <a:extLst>
                    <a:ext uri="{9D8B030D-6E8A-4147-A177-3AD203B41FA5}">
                      <a16:colId xmlns:a16="http://schemas.microsoft.com/office/drawing/2014/main" val="4083608833"/>
                    </a:ext>
                  </a:extLst>
                </a:gridCol>
              </a:tblGrid>
              <a:tr h="24766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cap="none" spc="0" dirty="0">
                          <a:solidFill>
                            <a:srgbClr val="C00000"/>
                          </a:solidFill>
                          <a:effectLst/>
                        </a:rPr>
                        <a:t>Competencia</a:t>
                      </a:r>
                      <a:endParaRPr lang="es-CO" sz="1600" b="1" i="0" u="none" strike="noStrike" cap="none" spc="0" dirty="0">
                        <a:solidFill>
                          <a:srgbClr val="C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1" u="none" strike="noStrike" cap="none" spc="0" dirty="0">
                          <a:solidFill>
                            <a:srgbClr val="C00000"/>
                          </a:solidFill>
                          <a:effectLst/>
                        </a:rPr>
                        <a:t>Descripción</a:t>
                      </a:r>
                      <a:endParaRPr lang="es-CO" sz="1800" b="1" i="0" u="none" strike="noStrike" cap="none" spc="0" dirty="0">
                        <a:solidFill>
                          <a:srgbClr val="C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800" b="1" u="none" strike="noStrike" cap="none" spc="0" dirty="0">
                          <a:solidFill>
                            <a:srgbClr val="C00000"/>
                          </a:solidFill>
                          <a:effectLst/>
                        </a:rPr>
                        <a:t>Situaciones en las que se requieren</a:t>
                      </a:r>
                      <a:endParaRPr lang="es-ES" sz="1800" b="1" i="0" u="none" strike="noStrike" cap="none" spc="0" dirty="0">
                        <a:solidFill>
                          <a:srgbClr val="C00000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43659"/>
                  </a:ext>
                </a:extLst>
              </a:tr>
              <a:tr h="3684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Comunicación efectiva y empática</a:t>
                      </a:r>
                      <a:endParaRPr lang="es-CO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Habilidad para escuchar activamente, usar lenguaje claro y no juzgar, adaptándose al nivel emocional y cognitivo del adolescente.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108000" marR="108000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Consultas sobre salud mental (ansiedad, depresión).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691839"/>
                  </a:ext>
                </a:extLst>
              </a:tr>
              <a:tr h="368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Abordaje de conductas de riesgo (consumo de sustancias, sexualidad).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776027"/>
                  </a:ext>
                </a:extLst>
              </a:tr>
              <a:tr h="2476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Conocimiento sobre el desarrollo adolescentes</a:t>
                      </a:r>
                      <a:endParaRPr lang="es-CO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Dominio de los cambios físicos, psicológicos y sociales típicos de la adolescencia, incluyendo vulnerabilidades específicas.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108000" marR="108000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Orientación en cambios puberales.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4412595"/>
                  </a:ext>
                </a:extLst>
              </a:tr>
              <a:tr h="368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Abordaje de trastornos alimentarios o autolesiones.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435882"/>
                  </a:ext>
                </a:extLst>
              </a:tr>
              <a:tr h="2476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Educación en prevención de embarazos.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044765"/>
                  </a:ext>
                </a:extLst>
              </a:tr>
              <a:tr h="3684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Respeto por la confidencialidad</a:t>
                      </a:r>
                      <a:endParaRPr lang="es-CO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Garantizar privacidad, y custodia de información,  generando confianza.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108000" marR="108000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Consultas sobre salud sexual y reproductiva (ETS, anticoncepción).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8044459"/>
                  </a:ext>
                </a:extLst>
              </a:tr>
              <a:tr h="2476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Reporte de abuso o violencia.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2440200"/>
                  </a:ext>
                </a:extLst>
              </a:tr>
              <a:tr h="2476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Competencia cultural y de género</a:t>
                      </a:r>
                      <a:endParaRPr lang="es-ES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Capacidad para entender y respetar diversidad (étnica, religiosa, orientación sexual, identidad de género).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108000" marR="108000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Atención a adolescentes LGBTQ+.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1911147"/>
                  </a:ext>
                </a:extLst>
              </a:tr>
              <a:tr h="368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Manejo de conflictos familiares por diferencias culturales.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947283"/>
                  </a:ext>
                </a:extLst>
              </a:tr>
              <a:tr h="2476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Apoyo en identidad de género.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333583"/>
                  </a:ext>
                </a:extLst>
              </a:tr>
              <a:tr h="24766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S" sz="1600" b="1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Habilidades para intervención en crisis</a:t>
                      </a:r>
                      <a:endParaRPr lang="es-ES" sz="1600" b="1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 fontAlgn="ctr"/>
                      <a:r>
                        <a:rPr lang="es-ES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Detectar señales de alerta (suicidio, violencia) y activar protocolos de atención inmediata con enfoque en primeros auxilios y protección. </a:t>
                      </a:r>
                      <a:endParaRPr lang="es-ES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108000" marR="108000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Ideación suicida o autolesiones.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21621"/>
                  </a:ext>
                </a:extLst>
              </a:tr>
              <a:tr h="36846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Situaciones de acoso escolar o violencia intrafamiliar.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22850"/>
                  </a:ext>
                </a:extLst>
              </a:tr>
              <a:tr h="24766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cap="none" spc="0" dirty="0">
                          <a:solidFill>
                            <a:schemeClr val="tx1"/>
                          </a:solidFill>
                          <a:effectLst/>
                        </a:rPr>
                        <a:t>- Consumo agudo de drogas.</a:t>
                      </a:r>
                      <a:endParaRPr lang="es-CO" sz="1400" b="0" i="0" u="none" strike="noStrike" cap="none" spc="0" dirty="0">
                        <a:solidFill>
                          <a:schemeClr val="tx1"/>
                        </a:solidFill>
                        <a:effectLst/>
                        <a:latin typeface="Segoe UI" panose="020B0502040204020203" pitchFamily="34" charset="0"/>
                      </a:endParaRPr>
                    </a:p>
                  </a:txBody>
                  <a:tcPr marL="42283" marR="5866" marT="12081" marB="90607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8769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338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83220" y="4404359"/>
            <a:ext cx="2677160" cy="1734185"/>
          </a:xfrm>
          <a:custGeom>
            <a:avLst/>
            <a:gdLst/>
            <a:ahLst/>
            <a:cxnLst/>
            <a:rect l="l" t="t" r="r" b="b"/>
            <a:pathLst>
              <a:path w="2677159" h="1734185">
                <a:moveTo>
                  <a:pt x="0" y="173354"/>
                </a:moveTo>
                <a:lnTo>
                  <a:pt x="6191" y="127264"/>
                </a:lnTo>
                <a:lnTo>
                  <a:pt x="23664" y="85851"/>
                </a:lnTo>
                <a:lnTo>
                  <a:pt x="50768" y="50768"/>
                </a:lnTo>
                <a:lnTo>
                  <a:pt x="85852" y="23664"/>
                </a:lnTo>
                <a:lnTo>
                  <a:pt x="127264" y="6191"/>
                </a:lnTo>
                <a:lnTo>
                  <a:pt x="173354" y="0"/>
                </a:lnTo>
                <a:lnTo>
                  <a:pt x="2503424" y="0"/>
                </a:lnTo>
                <a:lnTo>
                  <a:pt x="2549514" y="6191"/>
                </a:lnTo>
                <a:lnTo>
                  <a:pt x="2590927" y="23664"/>
                </a:lnTo>
                <a:lnTo>
                  <a:pt x="2626010" y="50768"/>
                </a:lnTo>
                <a:lnTo>
                  <a:pt x="2653114" y="85851"/>
                </a:lnTo>
                <a:lnTo>
                  <a:pt x="2670587" y="127264"/>
                </a:lnTo>
                <a:lnTo>
                  <a:pt x="2676779" y="173354"/>
                </a:lnTo>
                <a:lnTo>
                  <a:pt x="2676779" y="1560576"/>
                </a:lnTo>
                <a:lnTo>
                  <a:pt x="2670587" y="1606669"/>
                </a:lnTo>
                <a:lnTo>
                  <a:pt x="2653114" y="1648088"/>
                </a:lnTo>
                <a:lnTo>
                  <a:pt x="2626010" y="1683181"/>
                </a:lnTo>
                <a:lnTo>
                  <a:pt x="2590926" y="1710294"/>
                </a:lnTo>
                <a:lnTo>
                  <a:pt x="2549514" y="1727775"/>
                </a:lnTo>
                <a:lnTo>
                  <a:pt x="2503424" y="1733969"/>
                </a:lnTo>
                <a:lnTo>
                  <a:pt x="173354" y="1733969"/>
                </a:lnTo>
                <a:lnTo>
                  <a:pt x="127264" y="1727775"/>
                </a:lnTo>
                <a:lnTo>
                  <a:pt x="85851" y="1710294"/>
                </a:lnTo>
                <a:lnTo>
                  <a:pt x="50768" y="1683181"/>
                </a:lnTo>
                <a:lnTo>
                  <a:pt x="23664" y="1648088"/>
                </a:lnTo>
                <a:lnTo>
                  <a:pt x="6191" y="1606669"/>
                </a:lnTo>
                <a:lnTo>
                  <a:pt x="0" y="1560576"/>
                </a:lnTo>
                <a:lnTo>
                  <a:pt x="0" y="173354"/>
                </a:lnTo>
                <a:close/>
              </a:path>
            </a:pathLst>
          </a:custGeom>
          <a:ln w="12700">
            <a:solidFill>
              <a:srgbClr val="48BE6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50757" y="4881117"/>
            <a:ext cx="1677035" cy="1294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4775" indent="-92075">
              <a:lnSpc>
                <a:spcPts val="1115"/>
              </a:lnSpc>
              <a:spcBef>
                <a:spcPts val="95"/>
              </a:spcBef>
              <a:buFont typeface="Arial MT"/>
              <a:buChar char="•"/>
              <a:tabLst>
                <a:tab pos="104775" algn="l"/>
              </a:tabLst>
            </a:pPr>
            <a:r>
              <a:rPr sz="1000" dirty="0">
                <a:latin typeface="Arial MT"/>
                <a:cs typeface="Arial MT"/>
              </a:rPr>
              <a:t>Articulación</a:t>
            </a:r>
            <a:r>
              <a:rPr sz="1000" spc="-5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intersectorial</a:t>
            </a:r>
            <a:r>
              <a:rPr sz="1000" spc="-45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–</a:t>
            </a:r>
            <a:endParaRPr sz="1000">
              <a:latin typeface="Arial MT"/>
              <a:cs typeface="Arial MT"/>
            </a:endParaRPr>
          </a:p>
          <a:p>
            <a:pPr marL="70485">
              <a:lnSpc>
                <a:spcPts val="1115"/>
              </a:lnSpc>
            </a:pPr>
            <a:r>
              <a:rPr sz="1000" dirty="0">
                <a:latin typeface="Arial MT"/>
                <a:cs typeface="Arial MT"/>
              </a:rPr>
              <a:t>Mesas</a:t>
            </a:r>
            <a:r>
              <a:rPr sz="1000" spc="-1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intersectoriales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ts val="112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Equipos básicos</a:t>
            </a:r>
            <a:r>
              <a:rPr sz="1000" spc="-1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salud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–</a:t>
            </a:r>
            <a:endParaRPr sz="1000">
              <a:latin typeface="Arial MT"/>
              <a:cs typeface="Arial MT"/>
            </a:endParaRPr>
          </a:p>
          <a:p>
            <a:pPr marL="70485">
              <a:lnSpc>
                <a:spcPts val="1120"/>
              </a:lnSpc>
            </a:pPr>
            <a:r>
              <a:rPr sz="1000" dirty="0">
                <a:latin typeface="Arial MT"/>
                <a:cs typeface="Arial MT"/>
              </a:rPr>
              <a:t>IPS –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EPS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ts val="112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Padres,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madres,</a:t>
            </a:r>
            <a:r>
              <a:rPr sz="1000" spc="-30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y</a:t>
            </a:r>
            <a:endParaRPr sz="1000">
              <a:latin typeface="Arial MT"/>
              <a:cs typeface="Arial MT"/>
            </a:endParaRPr>
          </a:p>
          <a:p>
            <a:pPr marL="70485">
              <a:lnSpc>
                <a:spcPts val="1120"/>
              </a:lnSpc>
            </a:pPr>
            <a:r>
              <a:rPr sz="1000" spc="-10" dirty="0">
                <a:latin typeface="Arial MT"/>
                <a:cs typeface="Arial MT"/>
              </a:rPr>
              <a:t>cuidadores</a:t>
            </a:r>
            <a:endParaRPr sz="1000">
              <a:latin typeface="Arial MT"/>
              <a:cs typeface="Arial MT"/>
            </a:endParaRPr>
          </a:p>
          <a:p>
            <a:pPr marL="68580" marR="5080" indent="-57150">
              <a:lnSpc>
                <a:spcPct val="86500"/>
              </a:lnSpc>
              <a:spcBef>
                <a:spcPts val="165"/>
              </a:spcBef>
              <a:buChar char="•"/>
              <a:tabLst>
                <a:tab pos="70485" algn="l"/>
              </a:tabLst>
            </a:pPr>
            <a:r>
              <a:rPr sz="1000" dirty="0">
                <a:latin typeface="Arial MT"/>
                <a:cs typeface="Arial MT"/>
              </a:rPr>
              <a:t>Evaluación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la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calidad 	</a:t>
            </a:r>
            <a:r>
              <a:rPr sz="1000" dirty="0">
                <a:latin typeface="Arial MT"/>
                <a:cs typeface="Arial MT"/>
              </a:rPr>
              <a:t>vinculando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a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adolescentes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y 	</a:t>
            </a:r>
            <a:r>
              <a:rPr sz="1000" spc="-10" dirty="0">
                <a:latin typeface="Arial MT"/>
                <a:cs typeface="Arial MT"/>
              </a:rPr>
              <a:t>jóvenes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73908" y="4404359"/>
            <a:ext cx="2677160" cy="1734185"/>
          </a:xfrm>
          <a:custGeom>
            <a:avLst/>
            <a:gdLst/>
            <a:ahLst/>
            <a:cxnLst/>
            <a:rect l="l" t="t" r="r" b="b"/>
            <a:pathLst>
              <a:path w="2677160" h="1734185">
                <a:moveTo>
                  <a:pt x="0" y="173354"/>
                </a:moveTo>
                <a:lnTo>
                  <a:pt x="6191" y="127264"/>
                </a:lnTo>
                <a:lnTo>
                  <a:pt x="23664" y="85851"/>
                </a:lnTo>
                <a:lnTo>
                  <a:pt x="50768" y="50768"/>
                </a:lnTo>
                <a:lnTo>
                  <a:pt x="85851" y="23664"/>
                </a:lnTo>
                <a:lnTo>
                  <a:pt x="127264" y="6191"/>
                </a:lnTo>
                <a:lnTo>
                  <a:pt x="173355" y="0"/>
                </a:lnTo>
                <a:lnTo>
                  <a:pt x="2503424" y="0"/>
                </a:lnTo>
                <a:lnTo>
                  <a:pt x="2549514" y="6191"/>
                </a:lnTo>
                <a:lnTo>
                  <a:pt x="2590927" y="23664"/>
                </a:lnTo>
                <a:lnTo>
                  <a:pt x="2626010" y="50768"/>
                </a:lnTo>
                <a:lnTo>
                  <a:pt x="2653114" y="85851"/>
                </a:lnTo>
                <a:lnTo>
                  <a:pt x="2670587" y="127264"/>
                </a:lnTo>
                <a:lnTo>
                  <a:pt x="2676779" y="173354"/>
                </a:lnTo>
                <a:lnTo>
                  <a:pt x="2676779" y="1560576"/>
                </a:lnTo>
                <a:lnTo>
                  <a:pt x="2670587" y="1606669"/>
                </a:lnTo>
                <a:lnTo>
                  <a:pt x="2653114" y="1648088"/>
                </a:lnTo>
                <a:lnTo>
                  <a:pt x="2626010" y="1683181"/>
                </a:lnTo>
                <a:lnTo>
                  <a:pt x="2590927" y="1710294"/>
                </a:lnTo>
                <a:lnTo>
                  <a:pt x="2549514" y="1727775"/>
                </a:lnTo>
                <a:lnTo>
                  <a:pt x="2503424" y="1733969"/>
                </a:lnTo>
                <a:lnTo>
                  <a:pt x="173355" y="1733969"/>
                </a:lnTo>
                <a:lnTo>
                  <a:pt x="127264" y="1727775"/>
                </a:lnTo>
                <a:lnTo>
                  <a:pt x="85852" y="1710294"/>
                </a:lnTo>
                <a:lnTo>
                  <a:pt x="50768" y="1683181"/>
                </a:lnTo>
                <a:lnTo>
                  <a:pt x="23664" y="1648088"/>
                </a:lnTo>
                <a:lnTo>
                  <a:pt x="6191" y="1606669"/>
                </a:lnTo>
                <a:lnTo>
                  <a:pt x="0" y="1560576"/>
                </a:lnTo>
                <a:lnTo>
                  <a:pt x="0" y="173354"/>
                </a:lnTo>
                <a:close/>
              </a:path>
            </a:pathLst>
          </a:custGeom>
          <a:ln w="12700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637789" y="4881117"/>
            <a:ext cx="1677035" cy="921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9215" indent="-57150">
              <a:lnSpc>
                <a:spcPct val="100000"/>
              </a:lnSpc>
              <a:spcBef>
                <a:spcPts val="95"/>
              </a:spcBef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TEF</a:t>
            </a:r>
            <a:r>
              <a:rPr sz="1000" spc="1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10-</a:t>
            </a:r>
            <a:r>
              <a:rPr sz="1000" spc="-25" dirty="0">
                <a:latin typeface="Arial MT"/>
                <a:cs typeface="Arial MT"/>
              </a:rPr>
              <a:t>14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TEF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15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-</a:t>
            </a:r>
            <a:r>
              <a:rPr sz="1000" spc="-25" dirty="0">
                <a:latin typeface="Arial MT"/>
                <a:cs typeface="Arial MT"/>
              </a:rPr>
              <a:t>19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spcBef>
                <a:spcPts val="10"/>
              </a:spcBef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Embarazo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Subsiguiente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Acceso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MAC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ts val="1115"/>
              </a:lnSpc>
              <a:spcBef>
                <a:spcPts val="15"/>
              </a:spcBef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Evaluación</a:t>
            </a:r>
            <a:r>
              <a:rPr sz="1000" spc="-1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4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resultados</a:t>
            </a:r>
            <a:r>
              <a:rPr sz="1000" spc="-40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en</a:t>
            </a:r>
            <a:endParaRPr sz="1000">
              <a:latin typeface="Arial MT"/>
              <a:cs typeface="Arial MT"/>
            </a:endParaRPr>
          </a:p>
          <a:p>
            <a:pPr marL="70485">
              <a:lnSpc>
                <a:spcPts val="1115"/>
              </a:lnSpc>
            </a:pPr>
            <a:r>
              <a:rPr sz="1000" spc="-10" dirty="0">
                <a:latin typeface="Arial MT"/>
                <a:cs typeface="Arial MT"/>
              </a:rPr>
              <a:t>salud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941311" y="719708"/>
            <a:ext cx="2677160" cy="1734185"/>
          </a:xfrm>
          <a:custGeom>
            <a:avLst/>
            <a:gdLst/>
            <a:ahLst/>
            <a:cxnLst/>
            <a:rect l="l" t="t" r="r" b="b"/>
            <a:pathLst>
              <a:path w="2677159" h="1734185">
                <a:moveTo>
                  <a:pt x="0" y="173354"/>
                </a:moveTo>
                <a:lnTo>
                  <a:pt x="6191" y="127264"/>
                </a:lnTo>
                <a:lnTo>
                  <a:pt x="23664" y="85851"/>
                </a:lnTo>
                <a:lnTo>
                  <a:pt x="50768" y="50768"/>
                </a:lnTo>
                <a:lnTo>
                  <a:pt x="85852" y="23664"/>
                </a:lnTo>
                <a:lnTo>
                  <a:pt x="127264" y="6191"/>
                </a:lnTo>
                <a:lnTo>
                  <a:pt x="173355" y="0"/>
                </a:lnTo>
                <a:lnTo>
                  <a:pt x="2503424" y="0"/>
                </a:lnTo>
                <a:lnTo>
                  <a:pt x="2549514" y="6191"/>
                </a:lnTo>
                <a:lnTo>
                  <a:pt x="2590927" y="23664"/>
                </a:lnTo>
                <a:lnTo>
                  <a:pt x="2626010" y="50768"/>
                </a:lnTo>
                <a:lnTo>
                  <a:pt x="2653114" y="85851"/>
                </a:lnTo>
                <a:lnTo>
                  <a:pt x="2670587" y="127264"/>
                </a:lnTo>
                <a:lnTo>
                  <a:pt x="2676779" y="173354"/>
                </a:lnTo>
                <a:lnTo>
                  <a:pt x="2676779" y="1560576"/>
                </a:lnTo>
                <a:lnTo>
                  <a:pt x="2670587" y="1606666"/>
                </a:lnTo>
                <a:lnTo>
                  <a:pt x="2653114" y="1648078"/>
                </a:lnTo>
                <a:lnTo>
                  <a:pt x="2626010" y="1683162"/>
                </a:lnTo>
                <a:lnTo>
                  <a:pt x="2590927" y="1710266"/>
                </a:lnTo>
                <a:lnTo>
                  <a:pt x="2549514" y="1727739"/>
                </a:lnTo>
                <a:lnTo>
                  <a:pt x="2503424" y="1733930"/>
                </a:lnTo>
                <a:lnTo>
                  <a:pt x="173355" y="1733930"/>
                </a:lnTo>
                <a:lnTo>
                  <a:pt x="127264" y="1727739"/>
                </a:lnTo>
                <a:lnTo>
                  <a:pt x="85851" y="1710266"/>
                </a:lnTo>
                <a:lnTo>
                  <a:pt x="50768" y="1683162"/>
                </a:lnTo>
                <a:lnTo>
                  <a:pt x="23664" y="1648078"/>
                </a:lnTo>
                <a:lnTo>
                  <a:pt x="6191" y="1606666"/>
                </a:lnTo>
                <a:lnTo>
                  <a:pt x="0" y="1560576"/>
                </a:lnTo>
                <a:lnTo>
                  <a:pt x="0" y="173354"/>
                </a:lnTo>
                <a:close/>
              </a:path>
            </a:pathLst>
          </a:custGeom>
          <a:ln w="12700">
            <a:solidFill>
              <a:srgbClr val="52C9B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808721" y="762127"/>
            <a:ext cx="1155065" cy="6362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9215" indent="-57150">
              <a:lnSpc>
                <a:spcPct val="100000"/>
              </a:lnSpc>
              <a:spcBef>
                <a:spcPts val="95"/>
              </a:spcBef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Res.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3280 de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spc="-20" dirty="0">
                <a:latin typeface="Arial MT"/>
                <a:cs typeface="Arial MT"/>
              </a:rPr>
              <a:t>2018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Res.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309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20" dirty="0">
                <a:latin typeface="Arial MT"/>
                <a:cs typeface="Arial MT"/>
              </a:rPr>
              <a:t> 2025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spcBef>
                <a:spcPts val="10"/>
              </a:spcBef>
              <a:buChar char="•"/>
              <a:tabLst>
                <a:tab pos="69215" algn="l"/>
              </a:tabLst>
            </a:pPr>
            <a:r>
              <a:rPr sz="1000" spc="-20" dirty="0">
                <a:latin typeface="Arial MT"/>
                <a:cs typeface="Arial MT"/>
              </a:rPr>
              <a:t>MIUT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Protocolos</a:t>
            </a:r>
            <a:r>
              <a:rPr sz="1000" spc="-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-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GPC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73908" y="719708"/>
            <a:ext cx="2677160" cy="1734185"/>
          </a:xfrm>
          <a:custGeom>
            <a:avLst/>
            <a:gdLst/>
            <a:ahLst/>
            <a:cxnLst/>
            <a:rect l="l" t="t" r="r" b="b"/>
            <a:pathLst>
              <a:path w="2677160" h="1734185">
                <a:moveTo>
                  <a:pt x="0" y="173354"/>
                </a:moveTo>
                <a:lnTo>
                  <a:pt x="6191" y="127264"/>
                </a:lnTo>
                <a:lnTo>
                  <a:pt x="23664" y="85851"/>
                </a:lnTo>
                <a:lnTo>
                  <a:pt x="50768" y="50768"/>
                </a:lnTo>
                <a:lnTo>
                  <a:pt x="85851" y="23664"/>
                </a:lnTo>
                <a:lnTo>
                  <a:pt x="127264" y="6191"/>
                </a:lnTo>
                <a:lnTo>
                  <a:pt x="173355" y="0"/>
                </a:lnTo>
                <a:lnTo>
                  <a:pt x="2503424" y="0"/>
                </a:lnTo>
                <a:lnTo>
                  <a:pt x="2549514" y="6191"/>
                </a:lnTo>
                <a:lnTo>
                  <a:pt x="2590927" y="23664"/>
                </a:lnTo>
                <a:lnTo>
                  <a:pt x="2626010" y="50768"/>
                </a:lnTo>
                <a:lnTo>
                  <a:pt x="2653114" y="85851"/>
                </a:lnTo>
                <a:lnTo>
                  <a:pt x="2670587" y="127264"/>
                </a:lnTo>
                <a:lnTo>
                  <a:pt x="2676779" y="173354"/>
                </a:lnTo>
                <a:lnTo>
                  <a:pt x="2676779" y="1560576"/>
                </a:lnTo>
                <a:lnTo>
                  <a:pt x="2670587" y="1606666"/>
                </a:lnTo>
                <a:lnTo>
                  <a:pt x="2653114" y="1648078"/>
                </a:lnTo>
                <a:lnTo>
                  <a:pt x="2626010" y="1683162"/>
                </a:lnTo>
                <a:lnTo>
                  <a:pt x="2590927" y="1710266"/>
                </a:lnTo>
                <a:lnTo>
                  <a:pt x="2549514" y="1727739"/>
                </a:lnTo>
                <a:lnTo>
                  <a:pt x="2503424" y="1733930"/>
                </a:lnTo>
                <a:lnTo>
                  <a:pt x="173355" y="1733930"/>
                </a:lnTo>
                <a:lnTo>
                  <a:pt x="127264" y="1727739"/>
                </a:lnTo>
                <a:lnTo>
                  <a:pt x="85852" y="1710266"/>
                </a:lnTo>
                <a:lnTo>
                  <a:pt x="50768" y="1683162"/>
                </a:lnTo>
                <a:lnTo>
                  <a:pt x="23664" y="1648078"/>
                </a:lnTo>
                <a:lnTo>
                  <a:pt x="6191" y="1606666"/>
                </a:lnTo>
                <a:lnTo>
                  <a:pt x="0" y="1560576"/>
                </a:lnTo>
                <a:lnTo>
                  <a:pt x="0" y="173354"/>
                </a:lnTo>
                <a:close/>
              </a:path>
            </a:pathLst>
          </a:custGeom>
          <a:ln w="12700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637789" y="914527"/>
            <a:ext cx="1710689" cy="131762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68580" marR="172085" indent="-57150">
              <a:lnSpc>
                <a:spcPts val="1030"/>
              </a:lnSpc>
              <a:spcBef>
                <a:spcPts val="270"/>
              </a:spcBef>
              <a:buChar char="•"/>
              <a:tabLst>
                <a:tab pos="70485" algn="l"/>
              </a:tabLst>
            </a:pPr>
            <a:r>
              <a:rPr sz="1000" dirty="0">
                <a:latin typeface="Arial MT"/>
                <a:cs typeface="Arial MT"/>
              </a:rPr>
              <a:t>Análisis</a:t>
            </a:r>
            <a:r>
              <a:rPr sz="1000" spc="-1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3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la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situación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en 	</a:t>
            </a:r>
            <a:r>
              <a:rPr sz="1000" spc="-20" dirty="0">
                <a:latin typeface="Arial MT"/>
                <a:cs typeface="Arial MT"/>
              </a:rPr>
              <a:t>salud</a:t>
            </a:r>
            <a:endParaRPr sz="1000">
              <a:latin typeface="Arial MT"/>
              <a:cs typeface="Arial MT"/>
            </a:endParaRPr>
          </a:p>
          <a:p>
            <a:pPr marL="68580" marR="294640" indent="-57150">
              <a:lnSpc>
                <a:spcPct val="86500"/>
              </a:lnSpc>
              <a:spcBef>
                <a:spcPts val="170"/>
              </a:spcBef>
              <a:buChar char="•"/>
              <a:tabLst>
                <a:tab pos="70485" algn="l"/>
              </a:tabLst>
            </a:pPr>
            <a:r>
              <a:rPr sz="1000" dirty="0">
                <a:latin typeface="Arial MT"/>
                <a:cs typeface="Arial MT"/>
              </a:rPr>
              <a:t>Adopción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metas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spc="-50" dirty="0">
                <a:latin typeface="Arial MT"/>
                <a:cs typeface="Arial MT"/>
              </a:rPr>
              <a:t>y 	</a:t>
            </a:r>
            <a:r>
              <a:rPr sz="1000" dirty="0">
                <a:latin typeface="Arial MT"/>
                <a:cs typeface="Arial MT"/>
              </a:rPr>
              <a:t>compromisos</a:t>
            </a:r>
            <a:r>
              <a:rPr sz="1000" spc="-4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en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planes 	</a:t>
            </a:r>
            <a:r>
              <a:rPr sz="1000" dirty="0">
                <a:latin typeface="Arial MT"/>
                <a:cs typeface="Arial MT"/>
              </a:rPr>
              <a:t>territoriales</a:t>
            </a:r>
            <a:r>
              <a:rPr sz="1000" spc="-2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</a:t>
            </a:r>
            <a:r>
              <a:rPr sz="1000" spc="-35" dirty="0">
                <a:latin typeface="Arial MT"/>
                <a:cs typeface="Arial MT"/>
              </a:rPr>
              <a:t> </a:t>
            </a:r>
            <a:r>
              <a:rPr sz="1000" spc="-20" dirty="0">
                <a:latin typeface="Arial MT"/>
                <a:cs typeface="Arial MT"/>
              </a:rPr>
              <a:t>salud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Planes</a:t>
            </a:r>
            <a:r>
              <a:rPr sz="1000" spc="1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Territoriales</a:t>
            </a:r>
            <a:r>
              <a:rPr sz="1000" spc="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de </a:t>
            </a:r>
            <a:r>
              <a:rPr sz="1000" spc="-20" dirty="0">
                <a:latin typeface="Arial MT"/>
                <a:cs typeface="Arial MT"/>
              </a:rPr>
              <a:t>Salud</a:t>
            </a:r>
            <a:endParaRPr sz="1000">
              <a:latin typeface="Arial MT"/>
              <a:cs typeface="Arial MT"/>
            </a:endParaRPr>
          </a:p>
          <a:p>
            <a:pPr marL="69215" indent="-57150">
              <a:lnSpc>
                <a:spcPct val="100000"/>
              </a:lnSpc>
              <a:spcBef>
                <a:spcPts val="15"/>
              </a:spcBef>
              <a:buChar char="•"/>
              <a:tabLst>
                <a:tab pos="69215" algn="l"/>
              </a:tabLst>
            </a:pPr>
            <a:r>
              <a:rPr sz="1000" dirty="0">
                <a:latin typeface="Arial MT"/>
                <a:cs typeface="Arial MT"/>
              </a:rPr>
              <a:t>Planes</a:t>
            </a:r>
            <a:r>
              <a:rPr sz="1000" spc="-10" dirty="0">
                <a:latin typeface="Arial MT"/>
                <a:cs typeface="Arial MT"/>
              </a:rPr>
              <a:t> Operativos</a:t>
            </a:r>
            <a:endParaRPr sz="1000">
              <a:latin typeface="Arial MT"/>
              <a:cs typeface="Arial MT"/>
            </a:endParaRPr>
          </a:p>
          <a:p>
            <a:pPr marL="68580" marR="560070" indent="-57150">
              <a:lnSpc>
                <a:spcPts val="1040"/>
              </a:lnSpc>
              <a:spcBef>
                <a:spcPts val="165"/>
              </a:spcBef>
              <a:buChar char="•"/>
              <a:tabLst>
                <a:tab pos="70485" algn="l"/>
              </a:tabLst>
            </a:pPr>
            <a:r>
              <a:rPr sz="1000" dirty="0">
                <a:latin typeface="Arial MT"/>
                <a:cs typeface="Arial MT"/>
              </a:rPr>
              <a:t>Implementación</a:t>
            </a:r>
            <a:r>
              <a:rPr sz="1000" spc="-45" dirty="0">
                <a:latin typeface="Arial MT"/>
                <a:cs typeface="Arial MT"/>
              </a:rPr>
              <a:t> </a:t>
            </a:r>
            <a:r>
              <a:rPr sz="1000" spc="-25" dirty="0">
                <a:latin typeface="Arial MT"/>
                <a:cs typeface="Arial MT"/>
              </a:rPr>
              <a:t>de 	</a:t>
            </a:r>
            <a:r>
              <a:rPr sz="1000" spc="-10" dirty="0">
                <a:latin typeface="Arial MT"/>
                <a:cs typeface="Arial MT"/>
              </a:rPr>
              <a:t>estrategias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689222" y="1022222"/>
            <a:ext cx="2359025" cy="2359025"/>
            <a:chOff x="3689222" y="1022222"/>
            <a:chExt cx="2359025" cy="2359025"/>
          </a:xfrm>
        </p:grpSpPr>
        <p:sp>
          <p:nvSpPr>
            <p:cNvPr id="11" name="object 11"/>
            <p:cNvSpPr/>
            <p:nvPr/>
          </p:nvSpPr>
          <p:spPr>
            <a:xfrm>
              <a:off x="3695572" y="1028572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2346198" y="0"/>
                  </a:moveTo>
                  <a:lnTo>
                    <a:pt x="2297722" y="490"/>
                  </a:lnTo>
                  <a:lnTo>
                    <a:pt x="2249487" y="1956"/>
                  </a:lnTo>
                  <a:lnTo>
                    <a:pt x="2201500" y="4388"/>
                  </a:lnTo>
                  <a:lnTo>
                    <a:pt x="2153771" y="7777"/>
                  </a:lnTo>
                  <a:lnTo>
                    <a:pt x="2106310" y="12113"/>
                  </a:lnTo>
                  <a:lnTo>
                    <a:pt x="2059127" y="17386"/>
                  </a:lnTo>
                  <a:lnTo>
                    <a:pt x="2012230" y="23587"/>
                  </a:lnTo>
                  <a:lnTo>
                    <a:pt x="1965629" y="30707"/>
                  </a:lnTo>
                  <a:lnTo>
                    <a:pt x="1919334" y="38736"/>
                  </a:lnTo>
                  <a:lnTo>
                    <a:pt x="1873353" y="47665"/>
                  </a:lnTo>
                  <a:lnTo>
                    <a:pt x="1827697" y="57485"/>
                  </a:lnTo>
                  <a:lnTo>
                    <a:pt x="1782375" y="68186"/>
                  </a:lnTo>
                  <a:lnTo>
                    <a:pt x="1737396" y="79758"/>
                  </a:lnTo>
                  <a:lnTo>
                    <a:pt x="1692770" y="92192"/>
                  </a:lnTo>
                  <a:lnTo>
                    <a:pt x="1648506" y="105479"/>
                  </a:lnTo>
                  <a:lnTo>
                    <a:pt x="1604613" y="119609"/>
                  </a:lnTo>
                  <a:lnTo>
                    <a:pt x="1561101" y="134573"/>
                  </a:lnTo>
                  <a:lnTo>
                    <a:pt x="1517980" y="150362"/>
                  </a:lnTo>
                  <a:lnTo>
                    <a:pt x="1475259" y="166965"/>
                  </a:lnTo>
                  <a:lnTo>
                    <a:pt x="1432946" y="184374"/>
                  </a:lnTo>
                  <a:lnTo>
                    <a:pt x="1391053" y="202579"/>
                  </a:lnTo>
                  <a:lnTo>
                    <a:pt x="1349588" y="221570"/>
                  </a:lnTo>
                  <a:lnTo>
                    <a:pt x="1308560" y="241339"/>
                  </a:lnTo>
                  <a:lnTo>
                    <a:pt x="1267979" y="261876"/>
                  </a:lnTo>
                  <a:lnTo>
                    <a:pt x="1227855" y="283171"/>
                  </a:lnTo>
                  <a:lnTo>
                    <a:pt x="1188197" y="305214"/>
                  </a:lnTo>
                  <a:lnTo>
                    <a:pt x="1149014" y="327998"/>
                  </a:lnTo>
                  <a:lnTo>
                    <a:pt x="1110315" y="351511"/>
                  </a:lnTo>
                  <a:lnTo>
                    <a:pt x="1072111" y="375745"/>
                  </a:lnTo>
                  <a:lnTo>
                    <a:pt x="1034411" y="400690"/>
                  </a:lnTo>
                  <a:lnTo>
                    <a:pt x="997223" y="426337"/>
                  </a:lnTo>
                  <a:lnTo>
                    <a:pt x="960558" y="452676"/>
                  </a:lnTo>
                  <a:lnTo>
                    <a:pt x="924425" y="479698"/>
                  </a:lnTo>
                  <a:lnTo>
                    <a:pt x="888834" y="507394"/>
                  </a:lnTo>
                  <a:lnTo>
                    <a:pt x="853793" y="535753"/>
                  </a:lnTo>
                  <a:lnTo>
                    <a:pt x="819312" y="564767"/>
                  </a:lnTo>
                  <a:lnTo>
                    <a:pt x="785401" y="594427"/>
                  </a:lnTo>
                  <a:lnTo>
                    <a:pt x="752069" y="624721"/>
                  </a:lnTo>
                  <a:lnTo>
                    <a:pt x="719326" y="655643"/>
                  </a:lnTo>
                  <a:lnTo>
                    <a:pt x="687181" y="687181"/>
                  </a:lnTo>
                  <a:lnTo>
                    <a:pt x="655643" y="719326"/>
                  </a:lnTo>
                  <a:lnTo>
                    <a:pt x="624721" y="752069"/>
                  </a:lnTo>
                  <a:lnTo>
                    <a:pt x="594427" y="785401"/>
                  </a:lnTo>
                  <a:lnTo>
                    <a:pt x="564767" y="819312"/>
                  </a:lnTo>
                  <a:lnTo>
                    <a:pt x="535753" y="853793"/>
                  </a:lnTo>
                  <a:lnTo>
                    <a:pt x="507394" y="888834"/>
                  </a:lnTo>
                  <a:lnTo>
                    <a:pt x="479698" y="924425"/>
                  </a:lnTo>
                  <a:lnTo>
                    <a:pt x="452676" y="960558"/>
                  </a:lnTo>
                  <a:lnTo>
                    <a:pt x="426337" y="997223"/>
                  </a:lnTo>
                  <a:lnTo>
                    <a:pt x="400690" y="1034411"/>
                  </a:lnTo>
                  <a:lnTo>
                    <a:pt x="375745" y="1072111"/>
                  </a:lnTo>
                  <a:lnTo>
                    <a:pt x="351511" y="1110315"/>
                  </a:lnTo>
                  <a:lnTo>
                    <a:pt x="327998" y="1149014"/>
                  </a:lnTo>
                  <a:lnTo>
                    <a:pt x="305214" y="1188197"/>
                  </a:lnTo>
                  <a:lnTo>
                    <a:pt x="283171" y="1227855"/>
                  </a:lnTo>
                  <a:lnTo>
                    <a:pt x="261876" y="1267979"/>
                  </a:lnTo>
                  <a:lnTo>
                    <a:pt x="241339" y="1308560"/>
                  </a:lnTo>
                  <a:lnTo>
                    <a:pt x="221570" y="1349588"/>
                  </a:lnTo>
                  <a:lnTo>
                    <a:pt x="202579" y="1391053"/>
                  </a:lnTo>
                  <a:lnTo>
                    <a:pt x="184374" y="1432946"/>
                  </a:lnTo>
                  <a:lnTo>
                    <a:pt x="166965" y="1475259"/>
                  </a:lnTo>
                  <a:lnTo>
                    <a:pt x="150362" y="1517980"/>
                  </a:lnTo>
                  <a:lnTo>
                    <a:pt x="134573" y="1561101"/>
                  </a:lnTo>
                  <a:lnTo>
                    <a:pt x="119609" y="1604613"/>
                  </a:lnTo>
                  <a:lnTo>
                    <a:pt x="105479" y="1648506"/>
                  </a:lnTo>
                  <a:lnTo>
                    <a:pt x="92192" y="1692770"/>
                  </a:lnTo>
                  <a:lnTo>
                    <a:pt x="79758" y="1737396"/>
                  </a:lnTo>
                  <a:lnTo>
                    <a:pt x="68186" y="1782375"/>
                  </a:lnTo>
                  <a:lnTo>
                    <a:pt x="57485" y="1827697"/>
                  </a:lnTo>
                  <a:lnTo>
                    <a:pt x="47665" y="1873353"/>
                  </a:lnTo>
                  <a:lnTo>
                    <a:pt x="38736" y="1919334"/>
                  </a:lnTo>
                  <a:lnTo>
                    <a:pt x="30707" y="1965629"/>
                  </a:lnTo>
                  <a:lnTo>
                    <a:pt x="23587" y="2012230"/>
                  </a:lnTo>
                  <a:lnTo>
                    <a:pt x="17386" y="2059127"/>
                  </a:lnTo>
                  <a:lnTo>
                    <a:pt x="12113" y="2106310"/>
                  </a:lnTo>
                  <a:lnTo>
                    <a:pt x="7777" y="2153771"/>
                  </a:lnTo>
                  <a:lnTo>
                    <a:pt x="4388" y="2201500"/>
                  </a:lnTo>
                  <a:lnTo>
                    <a:pt x="1956" y="2249487"/>
                  </a:lnTo>
                  <a:lnTo>
                    <a:pt x="490" y="2297722"/>
                  </a:lnTo>
                  <a:lnTo>
                    <a:pt x="0" y="2346198"/>
                  </a:lnTo>
                  <a:lnTo>
                    <a:pt x="2346198" y="2346198"/>
                  </a:lnTo>
                  <a:lnTo>
                    <a:pt x="2346198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95572" y="1028572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0" y="2346198"/>
                  </a:moveTo>
                  <a:lnTo>
                    <a:pt x="490" y="2297722"/>
                  </a:lnTo>
                  <a:lnTo>
                    <a:pt x="1956" y="2249487"/>
                  </a:lnTo>
                  <a:lnTo>
                    <a:pt x="4388" y="2201500"/>
                  </a:lnTo>
                  <a:lnTo>
                    <a:pt x="7777" y="2153771"/>
                  </a:lnTo>
                  <a:lnTo>
                    <a:pt x="12113" y="2106310"/>
                  </a:lnTo>
                  <a:lnTo>
                    <a:pt x="17386" y="2059127"/>
                  </a:lnTo>
                  <a:lnTo>
                    <a:pt x="23587" y="2012230"/>
                  </a:lnTo>
                  <a:lnTo>
                    <a:pt x="30707" y="1965629"/>
                  </a:lnTo>
                  <a:lnTo>
                    <a:pt x="38736" y="1919334"/>
                  </a:lnTo>
                  <a:lnTo>
                    <a:pt x="47665" y="1873353"/>
                  </a:lnTo>
                  <a:lnTo>
                    <a:pt x="57485" y="1827697"/>
                  </a:lnTo>
                  <a:lnTo>
                    <a:pt x="68186" y="1782375"/>
                  </a:lnTo>
                  <a:lnTo>
                    <a:pt x="79758" y="1737396"/>
                  </a:lnTo>
                  <a:lnTo>
                    <a:pt x="92192" y="1692770"/>
                  </a:lnTo>
                  <a:lnTo>
                    <a:pt x="105479" y="1648506"/>
                  </a:lnTo>
                  <a:lnTo>
                    <a:pt x="119609" y="1604613"/>
                  </a:lnTo>
                  <a:lnTo>
                    <a:pt x="134573" y="1561101"/>
                  </a:lnTo>
                  <a:lnTo>
                    <a:pt x="150362" y="1517980"/>
                  </a:lnTo>
                  <a:lnTo>
                    <a:pt x="166965" y="1475259"/>
                  </a:lnTo>
                  <a:lnTo>
                    <a:pt x="184374" y="1432946"/>
                  </a:lnTo>
                  <a:lnTo>
                    <a:pt x="202579" y="1391053"/>
                  </a:lnTo>
                  <a:lnTo>
                    <a:pt x="221570" y="1349588"/>
                  </a:lnTo>
                  <a:lnTo>
                    <a:pt x="241339" y="1308560"/>
                  </a:lnTo>
                  <a:lnTo>
                    <a:pt x="261876" y="1267979"/>
                  </a:lnTo>
                  <a:lnTo>
                    <a:pt x="283171" y="1227855"/>
                  </a:lnTo>
                  <a:lnTo>
                    <a:pt x="305214" y="1188197"/>
                  </a:lnTo>
                  <a:lnTo>
                    <a:pt x="327998" y="1149014"/>
                  </a:lnTo>
                  <a:lnTo>
                    <a:pt x="351511" y="1110315"/>
                  </a:lnTo>
                  <a:lnTo>
                    <a:pt x="375745" y="1072111"/>
                  </a:lnTo>
                  <a:lnTo>
                    <a:pt x="400690" y="1034411"/>
                  </a:lnTo>
                  <a:lnTo>
                    <a:pt x="426337" y="997223"/>
                  </a:lnTo>
                  <a:lnTo>
                    <a:pt x="452676" y="960558"/>
                  </a:lnTo>
                  <a:lnTo>
                    <a:pt x="479698" y="924425"/>
                  </a:lnTo>
                  <a:lnTo>
                    <a:pt x="507394" y="888834"/>
                  </a:lnTo>
                  <a:lnTo>
                    <a:pt x="535753" y="853793"/>
                  </a:lnTo>
                  <a:lnTo>
                    <a:pt x="564767" y="819312"/>
                  </a:lnTo>
                  <a:lnTo>
                    <a:pt x="594427" y="785401"/>
                  </a:lnTo>
                  <a:lnTo>
                    <a:pt x="624721" y="752069"/>
                  </a:lnTo>
                  <a:lnTo>
                    <a:pt x="655643" y="719326"/>
                  </a:lnTo>
                  <a:lnTo>
                    <a:pt x="687181" y="687181"/>
                  </a:lnTo>
                  <a:lnTo>
                    <a:pt x="719326" y="655643"/>
                  </a:lnTo>
                  <a:lnTo>
                    <a:pt x="752069" y="624721"/>
                  </a:lnTo>
                  <a:lnTo>
                    <a:pt x="785401" y="594427"/>
                  </a:lnTo>
                  <a:lnTo>
                    <a:pt x="819312" y="564767"/>
                  </a:lnTo>
                  <a:lnTo>
                    <a:pt x="853793" y="535753"/>
                  </a:lnTo>
                  <a:lnTo>
                    <a:pt x="888834" y="507394"/>
                  </a:lnTo>
                  <a:lnTo>
                    <a:pt x="924425" y="479698"/>
                  </a:lnTo>
                  <a:lnTo>
                    <a:pt x="960558" y="452676"/>
                  </a:lnTo>
                  <a:lnTo>
                    <a:pt x="997223" y="426337"/>
                  </a:lnTo>
                  <a:lnTo>
                    <a:pt x="1034411" y="400690"/>
                  </a:lnTo>
                  <a:lnTo>
                    <a:pt x="1072111" y="375745"/>
                  </a:lnTo>
                  <a:lnTo>
                    <a:pt x="1110315" y="351511"/>
                  </a:lnTo>
                  <a:lnTo>
                    <a:pt x="1149014" y="327998"/>
                  </a:lnTo>
                  <a:lnTo>
                    <a:pt x="1188197" y="305214"/>
                  </a:lnTo>
                  <a:lnTo>
                    <a:pt x="1227855" y="283171"/>
                  </a:lnTo>
                  <a:lnTo>
                    <a:pt x="1267979" y="261876"/>
                  </a:lnTo>
                  <a:lnTo>
                    <a:pt x="1308560" y="241339"/>
                  </a:lnTo>
                  <a:lnTo>
                    <a:pt x="1349588" y="221570"/>
                  </a:lnTo>
                  <a:lnTo>
                    <a:pt x="1391053" y="202579"/>
                  </a:lnTo>
                  <a:lnTo>
                    <a:pt x="1432946" y="184374"/>
                  </a:lnTo>
                  <a:lnTo>
                    <a:pt x="1475259" y="166965"/>
                  </a:lnTo>
                  <a:lnTo>
                    <a:pt x="1517980" y="150362"/>
                  </a:lnTo>
                  <a:lnTo>
                    <a:pt x="1561101" y="134573"/>
                  </a:lnTo>
                  <a:lnTo>
                    <a:pt x="1604613" y="119609"/>
                  </a:lnTo>
                  <a:lnTo>
                    <a:pt x="1648506" y="105479"/>
                  </a:lnTo>
                  <a:lnTo>
                    <a:pt x="1692770" y="92192"/>
                  </a:lnTo>
                  <a:lnTo>
                    <a:pt x="1737396" y="79758"/>
                  </a:lnTo>
                  <a:lnTo>
                    <a:pt x="1782375" y="68186"/>
                  </a:lnTo>
                  <a:lnTo>
                    <a:pt x="1827697" y="57485"/>
                  </a:lnTo>
                  <a:lnTo>
                    <a:pt x="1873353" y="47665"/>
                  </a:lnTo>
                  <a:lnTo>
                    <a:pt x="1919334" y="38736"/>
                  </a:lnTo>
                  <a:lnTo>
                    <a:pt x="1965629" y="30707"/>
                  </a:lnTo>
                  <a:lnTo>
                    <a:pt x="2012230" y="23587"/>
                  </a:lnTo>
                  <a:lnTo>
                    <a:pt x="2059127" y="17386"/>
                  </a:lnTo>
                  <a:lnTo>
                    <a:pt x="2106310" y="12113"/>
                  </a:lnTo>
                  <a:lnTo>
                    <a:pt x="2153771" y="7777"/>
                  </a:lnTo>
                  <a:lnTo>
                    <a:pt x="2201500" y="4388"/>
                  </a:lnTo>
                  <a:lnTo>
                    <a:pt x="2249487" y="1956"/>
                  </a:lnTo>
                  <a:lnTo>
                    <a:pt x="2297722" y="490"/>
                  </a:lnTo>
                  <a:lnTo>
                    <a:pt x="2346198" y="0"/>
                  </a:lnTo>
                  <a:lnTo>
                    <a:pt x="2346198" y="2346198"/>
                  </a:lnTo>
                  <a:lnTo>
                    <a:pt x="0" y="2346198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696205" y="2287904"/>
            <a:ext cx="1031240" cy="47942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120650" marR="5080" indent="-108585">
              <a:lnSpc>
                <a:spcPts val="1660"/>
              </a:lnSpc>
              <a:spcBef>
                <a:spcPts val="365"/>
              </a:spcBef>
            </a:pPr>
            <a:r>
              <a:rPr sz="1600" spc="-10" dirty="0">
                <a:solidFill>
                  <a:srgbClr val="FFFFFF"/>
                </a:solidFill>
                <a:latin typeface="Arial MT"/>
                <a:cs typeface="Arial MT"/>
              </a:rPr>
              <a:t>Planeación territorial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143878" y="1022222"/>
            <a:ext cx="2359025" cy="2359025"/>
            <a:chOff x="6143878" y="1022222"/>
            <a:chExt cx="2359025" cy="2359025"/>
          </a:xfrm>
        </p:grpSpPr>
        <p:sp>
          <p:nvSpPr>
            <p:cNvPr id="15" name="object 15"/>
            <p:cNvSpPr/>
            <p:nvPr/>
          </p:nvSpPr>
          <p:spPr>
            <a:xfrm>
              <a:off x="6150228" y="1028572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0" y="0"/>
                  </a:moveTo>
                  <a:lnTo>
                    <a:pt x="0" y="2346198"/>
                  </a:lnTo>
                  <a:lnTo>
                    <a:pt x="2346198" y="2346198"/>
                  </a:lnTo>
                  <a:lnTo>
                    <a:pt x="2345707" y="2297722"/>
                  </a:lnTo>
                  <a:lnTo>
                    <a:pt x="2344241" y="2249487"/>
                  </a:lnTo>
                  <a:lnTo>
                    <a:pt x="2341809" y="2201500"/>
                  </a:lnTo>
                  <a:lnTo>
                    <a:pt x="2338420" y="2153771"/>
                  </a:lnTo>
                  <a:lnTo>
                    <a:pt x="2334084" y="2106310"/>
                  </a:lnTo>
                  <a:lnTo>
                    <a:pt x="2328811" y="2059127"/>
                  </a:lnTo>
                  <a:lnTo>
                    <a:pt x="2322610" y="2012230"/>
                  </a:lnTo>
                  <a:lnTo>
                    <a:pt x="2315490" y="1965629"/>
                  </a:lnTo>
                  <a:lnTo>
                    <a:pt x="2307461" y="1919334"/>
                  </a:lnTo>
                  <a:lnTo>
                    <a:pt x="2298532" y="1873353"/>
                  </a:lnTo>
                  <a:lnTo>
                    <a:pt x="2288712" y="1827697"/>
                  </a:lnTo>
                  <a:lnTo>
                    <a:pt x="2278011" y="1782375"/>
                  </a:lnTo>
                  <a:lnTo>
                    <a:pt x="2266439" y="1737396"/>
                  </a:lnTo>
                  <a:lnTo>
                    <a:pt x="2254005" y="1692770"/>
                  </a:lnTo>
                  <a:lnTo>
                    <a:pt x="2240718" y="1648506"/>
                  </a:lnTo>
                  <a:lnTo>
                    <a:pt x="2226588" y="1604613"/>
                  </a:lnTo>
                  <a:lnTo>
                    <a:pt x="2211624" y="1561101"/>
                  </a:lnTo>
                  <a:lnTo>
                    <a:pt x="2195835" y="1517980"/>
                  </a:lnTo>
                  <a:lnTo>
                    <a:pt x="2179232" y="1475259"/>
                  </a:lnTo>
                  <a:lnTo>
                    <a:pt x="2161823" y="1432946"/>
                  </a:lnTo>
                  <a:lnTo>
                    <a:pt x="2143618" y="1391053"/>
                  </a:lnTo>
                  <a:lnTo>
                    <a:pt x="2124627" y="1349588"/>
                  </a:lnTo>
                  <a:lnTo>
                    <a:pt x="2104858" y="1308560"/>
                  </a:lnTo>
                  <a:lnTo>
                    <a:pt x="2084321" y="1267979"/>
                  </a:lnTo>
                  <a:lnTo>
                    <a:pt x="2063026" y="1227855"/>
                  </a:lnTo>
                  <a:lnTo>
                    <a:pt x="2040983" y="1188197"/>
                  </a:lnTo>
                  <a:lnTo>
                    <a:pt x="2018199" y="1149014"/>
                  </a:lnTo>
                  <a:lnTo>
                    <a:pt x="1994686" y="1110315"/>
                  </a:lnTo>
                  <a:lnTo>
                    <a:pt x="1970452" y="1072111"/>
                  </a:lnTo>
                  <a:lnTo>
                    <a:pt x="1945507" y="1034411"/>
                  </a:lnTo>
                  <a:lnTo>
                    <a:pt x="1919860" y="997223"/>
                  </a:lnTo>
                  <a:lnTo>
                    <a:pt x="1893521" y="960558"/>
                  </a:lnTo>
                  <a:lnTo>
                    <a:pt x="1866499" y="924425"/>
                  </a:lnTo>
                  <a:lnTo>
                    <a:pt x="1838803" y="888834"/>
                  </a:lnTo>
                  <a:lnTo>
                    <a:pt x="1810444" y="853793"/>
                  </a:lnTo>
                  <a:lnTo>
                    <a:pt x="1781430" y="819312"/>
                  </a:lnTo>
                  <a:lnTo>
                    <a:pt x="1751770" y="785401"/>
                  </a:lnTo>
                  <a:lnTo>
                    <a:pt x="1721476" y="752069"/>
                  </a:lnTo>
                  <a:lnTo>
                    <a:pt x="1690554" y="719326"/>
                  </a:lnTo>
                  <a:lnTo>
                    <a:pt x="1659016" y="687181"/>
                  </a:lnTo>
                  <a:lnTo>
                    <a:pt x="1626871" y="655643"/>
                  </a:lnTo>
                  <a:lnTo>
                    <a:pt x="1594128" y="624721"/>
                  </a:lnTo>
                  <a:lnTo>
                    <a:pt x="1560796" y="594427"/>
                  </a:lnTo>
                  <a:lnTo>
                    <a:pt x="1526885" y="564767"/>
                  </a:lnTo>
                  <a:lnTo>
                    <a:pt x="1492404" y="535753"/>
                  </a:lnTo>
                  <a:lnTo>
                    <a:pt x="1457363" y="507394"/>
                  </a:lnTo>
                  <a:lnTo>
                    <a:pt x="1421772" y="479698"/>
                  </a:lnTo>
                  <a:lnTo>
                    <a:pt x="1385639" y="452676"/>
                  </a:lnTo>
                  <a:lnTo>
                    <a:pt x="1348974" y="426337"/>
                  </a:lnTo>
                  <a:lnTo>
                    <a:pt x="1311786" y="400690"/>
                  </a:lnTo>
                  <a:lnTo>
                    <a:pt x="1274086" y="375745"/>
                  </a:lnTo>
                  <a:lnTo>
                    <a:pt x="1235882" y="351511"/>
                  </a:lnTo>
                  <a:lnTo>
                    <a:pt x="1197183" y="327998"/>
                  </a:lnTo>
                  <a:lnTo>
                    <a:pt x="1158000" y="305214"/>
                  </a:lnTo>
                  <a:lnTo>
                    <a:pt x="1118342" y="283171"/>
                  </a:lnTo>
                  <a:lnTo>
                    <a:pt x="1078218" y="261876"/>
                  </a:lnTo>
                  <a:lnTo>
                    <a:pt x="1037637" y="241339"/>
                  </a:lnTo>
                  <a:lnTo>
                    <a:pt x="996609" y="221570"/>
                  </a:lnTo>
                  <a:lnTo>
                    <a:pt x="955144" y="202579"/>
                  </a:lnTo>
                  <a:lnTo>
                    <a:pt x="913251" y="184374"/>
                  </a:lnTo>
                  <a:lnTo>
                    <a:pt x="870938" y="166965"/>
                  </a:lnTo>
                  <a:lnTo>
                    <a:pt x="828217" y="150362"/>
                  </a:lnTo>
                  <a:lnTo>
                    <a:pt x="785096" y="134573"/>
                  </a:lnTo>
                  <a:lnTo>
                    <a:pt x="741584" y="119609"/>
                  </a:lnTo>
                  <a:lnTo>
                    <a:pt x="697691" y="105479"/>
                  </a:lnTo>
                  <a:lnTo>
                    <a:pt x="653427" y="92192"/>
                  </a:lnTo>
                  <a:lnTo>
                    <a:pt x="608801" y="79758"/>
                  </a:lnTo>
                  <a:lnTo>
                    <a:pt x="563822" y="68186"/>
                  </a:lnTo>
                  <a:lnTo>
                    <a:pt x="518500" y="57485"/>
                  </a:lnTo>
                  <a:lnTo>
                    <a:pt x="472844" y="47665"/>
                  </a:lnTo>
                  <a:lnTo>
                    <a:pt x="426863" y="38736"/>
                  </a:lnTo>
                  <a:lnTo>
                    <a:pt x="380568" y="30707"/>
                  </a:lnTo>
                  <a:lnTo>
                    <a:pt x="333967" y="23587"/>
                  </a:lnTo>
                  <a:lnTo>
                    <a:pt x="287070" y="17386"/>
                  </a:lnTo>
                  <a:lnTo>
                    <a:pt x="239887" y="12113"/>
                  </a:lnTo>
                  <a:lnTo>
                    <a:pt x="192426" y="7777"/>
                  </a:lnTo>
                  <a:lnTo>
                    <a:pt x="144697" y="4388"/>
                  </a:lnTo>
                  <a:lnTo>
                    <a:pt x="96710" y="1956"/>
                  </a:lnTo>
                  <a:lnTo>
                    <a:pt x="48475" y="4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C9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150228" y="1028572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0" y="0"/>
                  </a:moveTo>
                  <a:lnTo>
                    <a:pt x="48475" y="490"/>
                  </a:lnTo>
                  <a:lnTo>
                    <a:pt x="96710" y="1956"/>
                  </a:lnTo>
                  <a:lnTo>
                    <a:pt x="144697" y="4388"/>
                  </a:lnTo>
                  <a:lnTo>
                    <a:pt x="192426" y="7777"/>
                  </a:lnTo>
                  <a:lnTo>
                    <a:pt x="239887" y="12113"/>
                  </a:lnTo>
                  <a:lnTo>
                    <a:pt x="287070" y="17386"/>
                  </a:lnTo>
                  <a:lnTo>
                    <a:pt x="333967" y="23587"/>
                  </a:lnTo>
                  <a:lnTo>
                    <a:pt x="380568" y="30707"/>
                  </a:lnTo>
                  <a:lnTo>
                    <a:pt x="426863" y="38736"/>
                  </a:lnTo>
                  <a:lnTo>
                    <a:pt x="472844" y="47665"/>
                  </a:lnTo>
                  <a:lnTo>
                    <a:pt x="518500" y="57485"/>
                  </a:lnTo>
                  <a:lnTo>
                    <a:pt x="563822" y="68186"/>
                  </a:lnTo>
                  <a:lnTo>
                    <a:pt x="608801" y="79758"/>
                  </a:lnTo>
                  <a:lnTo>
                    <a:pt x="653427" y="92192"/>
                  </a:lnTo>
                  <a:lnTo>
                    <a:pt x="697691" y="105479"/>
                  </a:lnTo>
                  <a:lnTo>
                    <a:pt x="741584" y="119609"/>
                  </a:lnTo>
                  <a:lnTo>
                    <a:pt x="785096" y="134573"/>
                  </a:lnTo>
                  <a:lnTo>
                    <a:pt x="828217" y="150362"/>
                  </a:lnTo>
                  <a:lnTo>
                    <a:pt x="870938" y="166965"/>
                  </a:lnTo>
                  <a:lnTo>
                    <a:pt x="913251" y="184374"/>
                  </a:lnTo>
                  <a:lnTo>
                    <a:pt x="955144" y="202579"/>
                  </a:lnTo>
                  <a:lnTo>
                    <a:pt x="996609" y="221570"/>
                  </a:lnTo>
                  <a:lnTo>
                    <a:pt x="1037637" y="241339"/>
                  </a:lnTo>
                  <a:lnTo>
                    <a:pt x="1078218" y="261876"/>
                  </a:lnTo>
                  <a:lnTo>
                    <a:pt x="1118342" y="283171"/>
                  </a:lnTo>
                  <a:lnTo>
                    <a:pt x="1158000" y="305214"/>
                  </a:lnTo>
                  <a:lnTo>
                    <a:pt x="1197183" y="327998"/>
                  </a:lnTo>
                  <a:lnTo>
                    <a:pt x="1235882" y="351511"/>
                  </a:lnTo>
                  <a:lnTo>
                    <a:pt x="1274086" y="375745"/>
                  </a:lnTo>
                  <a:lnTo>
                    <a:pt x="1311786" y="400690"/>
                  </a:lnTo>
                  <a:lnTo>
                    <a:pt x="1348974" y="426337"/>
                  </a:lnTo>
                  <a:lnTo>
                    <a:pt x="1385639" y="452676"/>
                  </a:lnTo>
                  <a:lnTo>
                    <a:pt x="1421772" y="479698"/>
                  </a:lnTo>
                  <a:lnTo>
                    <a:pt x="1457363" y="507394"/>
                  </a:lnTo>
                  <a:lnTo>
                    <a:pt x="1492404" y="535753"/>
                  </a:lnTo>
                  <a:lnTo>
                    <a:pt x="1526885" y="564767"/>
                  </a:lnTo>
                  <a:lnTo>
                    <a:pt x="1560796" y="594427"/>
                  </a:lnTo>
                  <a:lnTo>
                    <a:pt x="1594128" y="624721"/>
                  </a:lnTo>
                  <a:lnTo>
                    <a:pt x="1626871" y="655643"/>
                  </a:lnTo>
                  <a:lnTo>
                    <a:pt x="1659016" y="687181"/>
                  </a:lnTo>
                  <a:lnTo>
                    <a:pt x="1690554" y="719326"/>
                  </a:lnTo>
                  <a:lnTo>
                    <a:pt x="1721476" y="752069"/>
                  </a:lnTo>
                  <a:lnTo>
                    <a:pt x="1751770" y="785401"/>
                  </a:lnTo>
                  <a:lnTo>
                    <a:pt x="1781430" y="819312"/>
                  </a:lnTo>
                  <a:lnTo>
                    <a:pt x="1810444" y="853793"/>
                  </a:lnTo>
                  <a:lnTo>
                    <a:pt x="1838803" y="888834"/>
                  </a:lnTo>
                  <a:lnTo>
                    <a:pt x="1866499" y="924425"/>
                  </a:lnTo>
                  <a:lnTo>
                    <a:pt x="1893521" y="960558"/>
                  </a:lnTo>
                  <a:lnTo>
                    <a:pt x="1919860" y="997223"/>
                  </a:lnTo>
                  <a:lnTo>
                    <a:pt x="1945507" y="1034411"/>
                  </a:lnTo>
                  <a:lnTo>
                    <a:pt x="1970452" y="1072111"/>
                  </a:lnTo>
                  <a:lnTo>
                    <a:pt x="1994686" y="1110315"/>
                  </a:lnTo>
                  <a:lnTo>
                    <a:pt x="2018199" y="1149014"/>
                  </a:lnTo>
                  <a:lnTo>
                    <a:pt x="2040983" y="1188197"/>
                  </a:lnTo>
                  <a:lnTo>
                    <a:pt x="2063026" y="1227855"/>
                  </a:lnTo>
                  <a:lnTo>
                    <a:pt x="2084321" y="1267979"/>
                  </a:lnTo>
                  <a:lnTo>
                    <a:pt x="2104858" y="1308560"/>
                  </a:lnTo>
                  <a:lnTo>
                    <a:pt x="2124627" y="1349588"/>
                  </a:lnTo>
                  <a:lnTo>
                    <a:pt x="2143618" y="1391053"/>
                  </a:lnTo>
                  <a:lnTo>
                    <a:pt x="2161823" y="1432946"/>
                  </a:lnTo>
                  <a:lnTo>
                    <a:pt x="2179232" y="1475259"/>
                  </a:lnTo>
                  <a:lnTo>
                    <a:pt x="2195835" y="1517980"/>
                  </a:lnTo>
                  <a:lnTo>
                    <a:pt x="2211624" y="1561101"/>
                  </a:lnTo>
                  <a:lnTo>
                    <a:pt x="2226588" y="1604613"/>
                  </a:lnTo>
                  <a:lnTo>
                    <a:pt x="2240718" y="1648506"/>
                  </a:lnTo>
                  <a:lnTo>
                    <a:pt x="2254005" y="1692770"/>
                  </a:lnTo>
                  <a:lnTo>
                    <a:pt x="2266439" y="1737396"/>
                  </a:lnTo>
                  <a:lnTo>
                    <a:pt x="2278011" y="1782375"/>
                  </a:lnTo>
                  <a:lnTo>
                    <a:pt x="2288712" y="1827697"/>
                  </a:lnTo>
                  <a:lnTo>
                    <a:pt x="2298532" y="1873353"/>
                  </a:lnTo>
                  <a:lnTo>
                    <a:pt x="2307461" y="1919334"/>
                  </a:lnTo>
                  <a:lnTo>
                    <a:pt x="2315490" y="1965629"/>
                  </a:lnTo>
                  <a:lnTo>
                    <a:pt x="2322610" y="2012230"/>
                  </a:lnTo>
                  <a:lnTo>
                    <a:pt x="2328811" y="2059127"/>
                  </a:lnTo>
                  <a:lnTo>
                    <a:pt x="2334084" y="2106310"/>
                  </a:lnTo>
                  <a:lnTo>
                    <a:pt x="2338420" y="2153771"/>
                  </a:lnTo>
                  <a:lnTo>
                    <a:pt x="2341809" y="2201500"/>
                  </a:lnTo>
                  <a:lnTo>
                    <a:pt x="2344241" y="2249487"/>
                  </a:lnTo>
                  <a:lnTo>
                    <a:pt x="2345707" y="2297722"/>
                  </a:lnTo>
                  <a:lnTo>
                    <a:pt x="2346198" y="2346198"/>
                  </a:lnTo>
                  <a:lnTo>
                    <a:pt x="0" y="234619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363461" y="2287904"/>
            <a:ext cx="1233170" cy="47942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45720" marR="5080" indent="-33655">
              <a:lnSpc>
                <a:spcPts val="1660"/>
              </a:lnSpc>
              <a:spcBef>
                <a:spcPts val="365"/>
              </a:spcBef>
            </a:pP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Desarrollo</a:t>
            </a:r>
            <a:r>
              <a:rPr sz="1600" spc="-25" dirty="0">
                <a:solidFill>
                  <a:srgbClr val="FFFFFF"/>
                </a:solidFill>
                <a:latin typeface="Arial MT"/>
                <a:cs typeface="Arial MT"/>
              </a:rPr>
              <a:t> de </a:t>
            </a:r>
            <a:r>
              <a:rPr sz="1600" spc="-10" dirty="0">
                <a:solidFill>
                  <a:srgbClr val="FFFFFF"/>
                </a:solidFill>
                <a:latin typeface="Arial MT"/>
                <a:cs typeface="Arial MT"/>
              </a:rPr>
              <a:t>capacidades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143878" y="3476878"/>
            <a:ext cx="2359025" cy="2359025"/>
            <a:chOff x="6143878" y="3476878"/>
            <a:chExt cx="2359025" cy="2359025"/>
          </a:xfrm>
        </p:grpSpPr>
        <p:sp>
          <p:nvSpPr>
            <p:cNvPr id="19" name="object 19"/>
            <p:cNvSpPr/>
            <p:nvPr/>
          </p:nvSpPr>
          <p:spPr>
            <a:xfrm>
              <a:off x="6150228" y="3483228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2346198" y="0"/>
                  </a:moveTo>
                  <a:lnTo>
                    <a:pt x="0" y="0"/>
                  </a:lnTo>
                  <a:lnTo>
                    <a:pt x="0" y="2346236"/>
                  </a:lnTo>
                  <a:lnTo>
                    <a:pt x="48475" y="2345745"/>
                  </a:lnTo>
                  <a:lnTo>
                    <a:pt x="96710" y="2344279"/>
                  </a:lnTo>
                  <a:lnTo>
                    <a:pt x="144697" y="2341846"/>
                  </a:lnTo>
                  <a:lnTo>
                    <a:pt x="192426" y="2338458"/>
                  </a:lnTo>
                  <a:lnTo>
                    <a:pt x="239887" y="2334122"/>
                  </a:lnTo>
                  <a:lnTo>
                    <a:pt x="287070" y="2328849"/>
                  </a:lnTo>
                  <a:lnTo>
                    <a:pt x="333967" y="2322647"/>
                  </a:lnTo>
                  <a:lnTo>
                    <a:pt x="380568" y="2315527"/>
                  </a:lnTo>
                  <a:lnTo>
                    <a:pt x="426863" y="2307497"/>
                  </a:lnTo>
                  <a:lnTo>
                    <a:pt x="472844" y="2298568"/>
                  </a:lnTo>
                  <a:lnTo>
                    <a:pt x="518500" y="2288748"/>
                  </a:lnTo>
                  <a:lnTo>
                    <a:pt x="563822" y="2278047"/>
                  </a:lnTo>
                  <a:lnTo>
                    <a:pt x="608801" y="2266475"/>
                  </a:lnTo>
                  <a:lnTo>
                    <a:pt x="653427" y="2254040"/>
                  </a:lnTo>
                  <a:lnTo>
                    <a:pt x="697691" y="2240753"/>
                  </a:lnTo>
                  <a:lnTo>
                    <a:pt x="741584" y="2226622"/>
                  </a:lnTo>
                  <a:lnTo>
                    <a:pt x="785096" y="2211658"/>
                  </a:lnTo>
                  <a:lnTo>
                    <a:pt x="828217" y="2195869"/>
                  </a:lnTo>
                  <a:lnTo>
                    <a:pt x="870938" y="2179265"/>
                  </a:lnTo>
                  <a:lnTo>
                    <a:pt x="913251" y="2161855"/>
                  </a:lnTo>
                  <a:lnTo>
                    <a:pt x="955144" y="2143650"/>
                  </a:lnTo>
                  <a:lnTo>
                    <a:pt x="996609" y="2124658"/>
                  </a:lnTo>
                  <a:lnTo>
                    <a:pt x="1037637" y="2104888"/>
                  </a:lnTo>
                  <a:lnTo>
                    <a:pt x="1078218" y="2084351"/>
                  </a:lnTo>
                  <a:lnTo>
                    <a:pt x="1118342" y="2063056"/>
                  </a:lnTo>
                  <a:lnTo>
                    <a:pt x="1158000" y="2041011"/>
                  </a:lnTo>
                  <a:lnTo>
                    <a:pt x="1197183" y="2018227"/>
                  </a:lnTo>
                  <a:lnTo>
                    <a:pt x="1235882" y="1994713"/>
                  </a:lnTo>
                  <a:lnTo>
                    <a:pt x="1274086" y="1970479"/>
                  </a:lnTo>
                  <a:lnTo>
                    <a:pt x="1311786" y="1945533"/>
                  </a:lnTo>
                  <a:lnTo>
                    <a:pt x="1348974" y="1919885"/>
                  </a:lnTo>
                  <a:lnTo>
                    <a:pt x="1385639" y="1893545"/>
                  </a:lnTo>
                  <a:lnTo>
                    <a:pt x="1421772" y="1866523"/>
                  </a:lnTo>
                  <a:lnTo>
                    <a:pt x="1457363" y="1838826"/>
                  </a:lnTo>
                  <a:lnTo>
                    <a:pt x="1492404" y="1810466"/>
                  </a:lnTo>
                  <a:lnTo>
                    <a:pt x="1526885" y="1781452"/>
                  </a:lnTo>
                  <a:lnTo>
                    <a:pt x="1560796" y="1751792"/>
                  </a:lnTo>
                  <a:lnTo>
                    <a:pt x="1594128" y="1721496"/>
                  </a:lnTo>
                  <a:lnTo>
                    <a:pt x="1626871" y="1690574"/>
                  </a:lnTo>
                  <a:lnTo>
                    <a:pt x="1659016" y="1659035"/>
                  </a:lnTo>
                  <a:lnTo>
                    <a:pt x="1690554" y="1626889"/>
                  </a:lnTo>
                  <a:lnTo>
                    <a:pt x="1721476" y="1594145"/>
                  </a:lnTo>
                  <a:lnTo>
                    <a:pt x="1751770" y="1560813"/>
                  </a:lnTo>
                  <a:lnTo>
                    <a:pt x="1781430" y="1526901"/>
                  </a:lnTo>
                  <a:lnTo>
                    <a:pt x="1810444" y="1492420"/>
                  </a:lnTo>
                  <a:lnTo>
                    <a:pt x="1838803" y="1457378"/>
                  </a:lnTo>
                  <a:lnTo>
                    <a:pt x="1866499" y="1421786"/>
                  </a:lnTo>
                  <a:lnTo>
                    <a:pt x="1893521" y="1385652"/>
                  </a:lnTo>
                  <a:lnTo>
                    <a:pt x="1919860" y="1348986"/>
                  </a:lnTo>
                  <a:lnTo>
                    <a:pt x="1945507" y="1311798"/>
                  </a:lnTo>
                  <a:lnTo>
                    <a:pt x="1970452" y="1274097"/>
                  </a:lnTo>
                  <a:lnTo>
                    <a:pt x="1994686" y="1235892"/>
                  </a:lnTo>
                  <a:lnTo>
                    <a:pt x="2018199" y="1197193"/>
                  </a:lnTo>
                  <a:lnTo>
                    <a:pt x="2040983" y="1158010"/>
                  </a:lnTo>
                  <a:lnTo>
                    <a:pt x="2063026" y="1118351"/>
                  </a:lnTo>
                  <a:lnTo>
                    <a:pt x="2084321" y="1078226"/>
                  </a:lnTo>
                  <a:lnTo>
                    <a:pt x="2104858" y="1037645"/>
                  </a:lnTo>
                  <a:lnTo>
                    <a:pt x="2124627" y="996616"/>
                  </a:lnTo>
                  <a:lnTo>
                    <a:pt x="2143618" y="955150"/>
                  </a:lnTo>
                  <a:lnTo>
                    <a:pt x="2161823" y="913257"/>
                  </a:lnTo>
                  <a:lnTo>
                    <a:pt x="2179232" y="870944"/>
                  </a:lnTo>
                  <a:lnTo>
                    <a:pt x="2195835" y="828222"/>
                  </a:lnTo>
                  <a:lnTo>
                    <a:pt x="2211624" y="785100"/>
                  </a:lnTo>
                  <a:lnTo>
                    <a:pt x="2226588" y="741588"/>
                  </a:lnTo>
                  <a:lnTo>
                    <a:pt x="2240718" y="697695"/>
                  </a:lnTo>
                  <a:lnTo>
                    <a:pt x="2254005" y="653430"/>
                  </a:lnTo>
                  <a:lnTo>
                    <a:pt x="2266439" y="608804"/>
                  </a:lnTo>
                  <a:lnTo>
                    <a:pt x="2278011" y="563824"/>
                  </a:lnTo>
                  <a:lnTo>
                    <a:pt x="2288712" y="518502"/>
                  </a:lnTo>
                  <a:lnTo>
                    <a:pt x="2298532" y="472845"/>
                  </a:lnTo>
                  <a:lnTo>
                    <a:pt x="2307461" y="426865"/>
                  </a:lnTo>
                  <a:lnTo>
                    <a:pt x="2315490" y="380569"/>
                  </a:lnTo>
                  <a:lnTo>
                    <a:pt x="2322610" y="333968"/>
                  </a:lnTo>
                  <a:lnTo>
                    <a:pt x="2328811" y="287071"/>
                  </a:lnTo>
                  <a:lnTo>
                    <a:pt x="2334084" y="239887"/>
                  </a:lnTo>
                  <a:lnTo>
                    <a:pt x="2338420" y="192426"/>
                  </a:lnTo>
                  <a:lnTo>
                    <a:pt x="2341809" y="144697"/>
                  </a:lnTo>
                  <a:lnTo>
                    <a:pt x="2344241" y="96711"/>
                  </a:lnTo>
                  <a:lnTo>
                    <a:pt x="2345707" y="48475"/>
                  </a:lnTo>
                  <a:lnTo>
                    <a:pt x="2346198" y="0"/>
                  </a:lnTo>
                  <a:close/>
                </a:path>
              </a:pathLst>
            </a:custGeom>
            <a:solidFill>
              <a:srgbClr val="48BE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150228" y="3483228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2346198" y="0"/>
                  </a:moveTo>
                  <a:lnTo>
                    <a:pt x="2345707" y="48475"/>
                  </a:lnTo>
                  <a:lnTo>
                    <a:pt x="2344241" y="96711"/>
                  </a:lnTo>
                  <a:lnTo>
                    <a:pt x="2341809" y="144697"/>
                  </a:lnTo>
                  <a:lnTo>
                    <a:pt x="2338420" y="192426"/>
                  </a:lnTo>
                  <a:lnTo>
                    <a:pt x="2334084" y="239887"/>
                  </a:lnTo>
                  <a:lnTo>
                    <a:pt x="2328811" y="287071"/>
                  </a:lnTo>
                  <a:lnTo>
                    <a:pt x="2322610" y="333968"/>
                  </a:lnTo>
                  <a:lnTo>
                    <a:pt x="2315490" y="380569"/>
                  </a:lnTo>
                  <a:lnTo>
                    <a:pt x="2307461" y="426865"/>
                  </a:lnTo>
                  <a:lnTo>
                    <a:pt x="2298532" y="472845"/>
                  </a:lnTo>
                  <a:lnTo>
                    <a:pt x="2288712" y="518502"/>
                  </a:lnTo>
                  <a:lnTo>
                    <a:pt x="2278011" y="563824"/>
                  </a:lnTo>
                  <a:lnTo>
                    <a:pt x="2266439" y="608804"/>
                  </a:lnTo>
                  <a:lnTo>
                    <a:pt x="2254005" y="653430"/>
                  </a:lnTo>
                  <a:lnTo>
                    <a:pt x="2240718" y="697695"/>
                  </a:lnTo>
                  <a:lnTo>
                    <a:pt x="2226588" y="741588"/>
                  </a:lnTo>
                  <a:lnTo>
                    <a:pt x="2211624" y="785100"/>
                  </a:lnTo>
                  <a:lnTo>
                    <a:pt x="2195835" y="828222"/>
                  </a:lnTo>
                  <a:lnTo>
                    <a:pt x="2179232" y="870944"/>
                  </a:lnTo>
                  <a:lnTo>
                    <a:pt x="2161823" y="913257"/>
                  </a:lnTo>
                  <a:lnTo>
                    <a:pt x="2143618" y="955150"/>
                  </a:lnTo>
                  <a:lnTo>
                    <a:pt x="2124627" y="996616"/>
                  </a:lnTo>
                  <a:lnTo>
                    <a:pt x="2104858" y="1037645"/>
                  </a:lnTo>
                  <a:lnTo>
                    <a:pt x="2084321" y="1078226"/>
                  </a:lnTo>
                  <a:lnTo>
                    <a:pt x="2063026" y="1118351"/>
                  </a:lnTo>
                  <a:lnTo>
                    <a:pt x="2040983" y="1158010"/>
                  </a:lnTo>
                  <a:lnTo>
                    <a:pt x="2018199" y="1197193"/>
                  </a:lnTo>
                  <a:lnTo>
                    <a:pt x="1994686" y="1235892"/>
                  </a:lnTo>
                  <a:lnTo>
                    <a:pt x="1970452" y="1274097"/>
                  </a:lnTo>
                  <a:lnTo>
                    <a:pt x="1945507" y="1311798"/>
                  </a:lnTo>
                  <a:lnTo>
                    <a:pt x="1919860" y="1348986"/>
                  </a:lnTo>
                  <a:lnTo>
                    <a:pt x="1893521" y="1385652"/>
                  </a:lnTo>
                  <a:lnTo>
                    <a:pt x="1866499" y="1421786"/>
                  </a:lnTo>
                  <a:lnTo>
                    <a:pt x="1838803" y="1457378"/>
                  </a:lnTo>
                  <a:lnTo>
                    <a:pt x="1810444" y="1492420"/>
                  </a:lnTo>
                  <a:lnTo>
                    <a:pt x="1781430" y="1526901"/>
                  </a:lnTo>
                  <a:lnTo>
                    <a:pt x="1751770" y="1560813"/>
                  </a:lnTo>
                  <a:lnTo>
                    <a:pt x="1721476" y="1594145"/>
                  </a:lnTo>
                  <a:lnTo>
                    <a:pt x="1690554" y="1626889"/>
                  </a:lnTo>
                  <a:lnTo>
                    <a:pt x="1659016" y="1659035"/>
                  </a:lnTo>
                  <a:lnTo>
                    <a:pt x="1626871" y="1690574"/>
                  </a:lnTo>
                  <a:lnTo>
                    <a:pt x="1594128" y="1721496"/>
                  </a:lnTo>
                  <a:lnTo>
                    <a:pt x="1560796" y="1751792"/>
                  </a:lnTo>
                  <a:lnTo>
                    <a:pt x="1526885" y="1781452"/>
                  </a:lnTo>
                  <a:lnTo>
                    <a:pt x="1492404" y="1810466"/>
                  </a:lnTo>
                  <a:lnTo>
                    <a:pt x="1457363" y="1838826"/>
                  </a:lnTo>
                  <a:lnTo>
                    <a:pt x="1421772" y="1866523"/>
                  </a:lnTo>
                  <a:lnTo>
                    <a:pt x="1385639" y="1893545"/>
                  </a:lnTo>
                  <a:lnTo>
                    <a:pt x="1348974" y="1919885"/>
                  </a:lnTo>
                  <a:lnTo>
                    <a:pt x="1311786" y="1945533"/>
                  </a:lnTo>
                  <a:lnTo>
                    <a:pt x="1274086" y="1970479"/>
                  </a:lnTo>
                  <a:lnTo>
                    <a:pt x="1235882" y="1994713"/>
                  </a:lnTo>
                  <a:lnTo>
                    <a:pt x="1197183" y="2018227"/>
                  </a:lnTo>
                  <a:lnTo>
                    <a:pt x="1158000" y="2041011"/>
                  </a:lnTo>
                  <a:lnTo>
                    <a:pt x="1118342" y="2063056"/>
                  </a:lnTo>
                  <a:lnTo>
                    <a:pt x="1078218" y="2084351"/>
                  </a:lnTo>
                  <a:lnTo>
                    <a:pt x="1037637" y="2104888"/>
                  </a:lnTo>
                  <a:lnTo>
                    <a:pt x="996609" y="2124658"/>
                  </a:lnTo>
                  <a:lnTo>
                    <a:pt x="955144" y="2143650"/>
                  </a:lnTo>
                  <a:lnTo>
                    <a:pt x="913251" y="2161855"/>
                  </a:lnTo>
                  <a:lnTo>
                    <a:pt x="870938" y="2179265"/>
                  </a:lnTo>
                  <a:lnTo>
                    <a:pt x="828217" y="2195869"/>
                  </a:lnTo>
                  <a:lnTo>
                    <a:pt x="785096" y="2211658"/>
                  </a:lnTo>
                  <a:lnTo>
                    <a:pt x="741584" y="2226622"/>
                  </a:lnTo>
                  <a:lnTo>
                    <a:pt x="697691" y="2240753"/>
                  </a:lnTo>
                  <a:lnTo>
                    <a:pt x="653427" y="2254040"/>
                  </a:lnTo>
                  <a:lnTo>
                    <a:pt x="608801" y="2266475"/>
                  </a:lnTo>
                  <a:lnTo>
                    <a:pt x="563822" y="2278047"/>
                  </a:lnTo>
                  <a:lnTo>
                    <a:pt x="518500" y="2288748"/>
                  </a:lnTo>
                  <a:lnTo>
                    <a:pt x="472844" y="2298568"/>
                  </a:lnTo>
                  <a:lnTo>
                    <a:pt x="426863" y="2307497"/>
                  </a:lnTo>
                  <a:lnTo>
                    <a:pt x="380568" y="2315527"/>
                  </a:lnTo>
                  <a:lnTo>
                    <a:pt x="333967" y="2322647"/>
                  </a:lnTo>
                  <a:lnTo>
                    <a:pt x="287070" y="2328849"/>
                  </a:lnTo>
                  <a:lnTo>
                    <a:pt x="239887" y="2334122"/>
                  </a:lnTo>
                  <a:lnTo>
                    <a:pt x="192426" y="2338458"/>
                  </a:lnTo>
                  <a:lnTo>
                    <a:pt x="144697" y="2341846"/>
                  </a:lnTo>
                  <a:lnTo>
                    <a:pt x="96710" y="2344279"/>
                  </a:lnTo>
                  <a:lnTo>
                    <a:pt x="48475" y="2345745"/>
                  </a:lnTo>
                  <a:lnTo>
                    <a:pt x="0" y="2346236"/>
                  </a:lnTo>
                  <a:lnTo>
                    <a:pt x="0" y="0"/>
                  </a:lnTo>
                  <a:lnTo>
                    <a:pt x="2346198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290309" y="3529710"/>
            <a:ext cx="1380490" cy="1530985"/>
          </a:xfrm>
          <a:prstGeom prst="rect">
            <a:avLst/>
          </a:prstGeom>
        </p:spPr>
        <p:txBody>
          <a:bodyPr vert="horz" wrap="square" lIns="0" tIns="45719" rIns="0" bIns="0" rtlCol="0">
            <a:spAutoFit/>
          </a:bodyPr>
          <a:lstStyle/>
          <a:p>
            <a:pPr marL="12700" marR="5080" indent="1270" algn="ctr">
              <a:lnSpc>
                <a:spcPct val="86300"/>
              </a:lnSpc>
              <a:spcBef>
                <a:spcPts val="359"/>
              </a:spcBef>
            </a:pP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Acceso</a:t>
            </a:r>
            <a:r>
              <a:rPr sz="1600" spc="-3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calidad</a:t>
            </a:r>
            <a:r>
              <a:rPr sz="16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en</a:t>
            </a:r>
            <a:r>
              <a:rPr sz="160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Arial MT"/>
                <a:cs typeface="Arial MT"/>
              </a:rPr>
              <a:t>los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servicios</a:t>
            </a:r>
            <a:r>
              <a:rPr sz="1600" spc="-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Arial MT"/>
                <a:cs typeface="Arial MT"/>
              </a:rPr>
              <a:t>de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salud</a:t>
            </a:r>
            <a:r>
              <a:rPr sz="1600" spc="-25" dirty="0">
                <a:solidFill>
                  <a:srgbClr val="FFFFFF"/>
                </a:solidFill>
                <a:latin typeface="Arial MT"/>
                <a:cs typeface="Arial MT"/>
              </a:rPr>
              <a:t> que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atienden</a:t>
            </a:r>
            <a:r>
              <a:rPr sz="1600" spc="-4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Arial MT"/>
                <a:cs typeface="Arial MT"/>
              </a:rPr>
              <a:t>a </a:t>
            </a: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adolescentes</a:t>
            </a:r>
            <a:r>
              <a:rPr sz="1600" spc="-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1600" spc="-10" dirty="0">
                <a:solidFill>
                  <a:srgbClr val="FFFFFF"/>
                </a:solidFill>
                <a:latin typeface="Arial MT"/>
                <a:cs typeface="Arial MT"/>
              </a:rPr>
              <a:t>jóvenes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689222" y="3476878"/>
            <a:ext cx="2359025" cy="2359025"/>
            <a:chOff x="3689222" y="3476878"/>
            <a:chExt cx="2359025" cy="2359025"/>
          </a:xfrm>
        </p:grpSpPr>
        <p:sp>
          <p:nvSpPr>
            <p:cNvPr id="23" name="object 23"/>
            <p:cNvSpPr/>
            <p:nvPr/>
          </p:nvSpPr>
          <p:spPr>
            <a:xfrm>
              <a:off x="3695572" y="3483228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2346198" y="0"/>
                  </a:moveTo>
                  <a:lnTo>
                    <a:pt x="0" y="0"/>
                  </a:lnTo>
                  <a:lnTo>
                    <a:pt x="490" y="48475"/>
                  </a:lnTo>
                  <a:lnTo>
                    <a:pt x="1956" y="96711"/>
                  </a:lnTo>
                  <a:lnTo>
                    <a:pt x="4388" y="144697"/>
                  </a:lnTo>
                  <a:lnTo>
                    <a:pt x="7777" y="192426"/>
                  </a:lnTo>
                  <a:lnTo>
                    <a:pt x="12113" y="239887"/>
                  </a:lnTo>
                  <a:lnTo>
                    <a:pt x="17386" y="287071"/>
                  </a:lnTo>
                  <a:lnTo>
                    <a:pt x="23587" y="333968"/>
                  </a:lnTo>
                  <a:lnTo>
                    <a:pt x="30707" y="380569"/>
                  </a:lnTo>
                  <a:lnTo>
                    <a:pt x="38736" y="426865"/>
                  </a:lnTo>
                  <a:lnTo>
                    <a:pt x="47665" y="472845"/>
                  </a:lnTo>
                  <a:lnTo>
                    <a:pt x="57485" y="518502"/>
                  </a:lnTo>
                  <a:lnTo>
                    <a:pt x="68186" y="563824"/>
                  </a:lnTo>
                  <a:lnTo>
                    <a:pt x="79758" y="608804"/>
                  </a:lnTo>
                  <a:lnTo>
                    <a:pt x="92192" y="653430"/>
                  </a:lnTo>
                  <a:lnTo>
                    <a:pt x="105479" y="697695"/>
                  </a:lnTo>
                  <a:lnTo>
                    <a:pt x="119609" y="741588"/>
                  </a:lnTo>
                  <a:lnTo>
                    <a:pt x="134573" y="785100"/>
                  </a:lnTo>
                  <a:lnTo>
                    <a:pt x="150362" y="828222"/>
                  </a:lnTo>
                  <a:lnTo>
                    <a:pt x="166965" y="870944"/>
                  </a:lnTo>
                  <a:lnTo>
                    <a:pt x="184374" y="913256"/>
                  </a:lnTo>
                  <a:lnTo>
                    <a:pt x="202579" y="955150"/>
                  </a:lnTo>
                  <a:lnTo>
                    <a:pt x="221570" y="996616"/>
                  </a:lnTo>
                  <a:lnTo>
                    <a:pt x="241339" y="1037645"/>
                  </a:lnTo>
                  <a:lnTo>
                    <a:pt x="261876" y="1078226"/>
                  </a:lnTo>
                  <a:lnTo>
                    <a:pt x="283171" y="1118351"/>
                  </a:lnTo>
                  <a:lnTo>
                    <a:pt x="305214" y="1158010"/>
                  </a:lnTo>
                  <a:lnTo>
                    <a:pt x="327998" y="1197193"/>
                  </a:lnTo>
                  <a:lnTo>
                    <a:pt x="351511" y="1235892"/>
                  </a:lnTo>
                  <a:lnTo>
                    <a:pt x="375745" y="1274097"/>
                  </a:lnTo>
                  <a:lnTo>
                    <a:pt x="400690" y="1311798"/>
                  </a:lnTo>
                  <a:lnTo>
                    <a:pt x="426337" y="1348986"/>
                  </a:lnTo>
                  <a:lnTo>
                    <a:pt x="452676" y="1385652"/>
                  </a:lnTo>
                  <a:lnTo>
                    <a:pt x="479698" y="1421786"/>
                  </a:lnTo>
                  <a:lnTo>
                    <a:pt x="507394" y="1457378"/>
                  </a:lnTo>
                  <a:lnTo>
                    <a:pt x="535753" y="1492420"/>
                  </a:lnTo>
                  <a:lnTo>
                    <a:pt x="564767" y="1526901"/>
                  </a:lnTo>
                  <a:lnTo>
                    <a:pt x="594427" y="1560813"/>
                  </a:lnTo>
                  <a:lnTo>
                    <a:pt x="624721" y="1594145"/>
                  </a:lnTo>
                  <a:lnTo>
                    <a:pt x="655643" y="1626889"/>
                  </a:lnTo>
                  <a:lnTo>
                    <a:pt x="687181" y="1659035"/>
                  </a:lnTo>
                  <a:lnTo>
                    <a:pt x="719326" y="1690574"/>
                  </a:lnTo>
                  <a:lnTo>
                    <a:pt x="752069" y="1721496"/>
                  </a:lnTo>
                  <a:lnTo>
                    <a:pt x="785401" y="1751792"/>
                  </a:lnTo>
                  <a:lnTo>
                    <a:pt x="819312" y="1781452"/>
                  </a:lnTo>
                  <a:lnTo>
                    <a:pt x="853793" y="1810466"/>
                  </a:lnTo>
                  <a:lnTo>
                    <a:pt x="888834" y="1838826"/>
                  </a:lnTo>
                  <a:lnTo>
                    <a:pt x="924425" y="1866523"/>
                  </a:lnTo>
                  <a:lnTo>
                    <a:pt x="960558" y="1893545"/>
                  </a:lnTo>
                  <a:lnTo>
                    <a:pt x="997223" y="1919885"/>
                  </a:lnTo>
                  <a:lnTo>
                    <a:pt x="1034411" y="1945533"/>
                  </a:lnTo>
                  <a:lnTo>
                    <a:pt x="1072111" y="1970479"/>
                  </a:lnTo>
                  <a:lnTo>
                    <a:pt x="1110315" y="1994713"/>
                  </a:lnTo>
                  <a:lnTo>
                    <a:pt x="1149014" y="2018227"/>
                  </a:lnTo>
                  <a:lnTo>
                    <a:pt x="1188197" y="2041011"/>
                  </a:lnTo>
                  <a:lnTo>
                    <a:pt x="1227855" y="2063056"/>
                  </a:lnTo>
                  <a:lnTo>
                    <a:pt x="1267979" y="2084351"/>
                  </a:lnTo>
                  <a:lnTo>
                    <a:pt x="1308560" y="2104888"/>
                  </a:lnTo>
                  <a:lnTo>
                    <a:pt x="1349588" y="2124658"/>
                  </a:lnTo>
                  <a:lnTo>
                    <a:pt x="1391053" y="2143650"/>
                  </a:lnTo>
                  <a:lnTo>
                    <a:pt x="1432946" y="2161855"/>
                  </a:lnTo>
                  <a:lnTo>
                    <a:pt x="1475259" y="2179265"/>
                  </a:lnTo>
                  <a:lnTo>
                    <a:pt x="1517980" y="2195869"/>
                  </a:lnTo>
                  <a:lnTo>
                    <a:pt x="1561101" y="2211658"/>
                  </a:lnTo>
                  <a:lnTo>
                    <a:pt x="1604613" y="2226622"/>
                  </a:lnTo>
                  <a:lnTo>
                    <a:pt x="1648506" y="2240753"/>
                  </a:lnTo>
                  <a:lnTo>
                    <a:pt x="1692770" y="2254040"/>
                  </a:lnTo>
                  <a:lnTo>
                    <a:pt x="1737396" y="2266475"/>
                  </a:lnTo>
                  <a:lnTo>
                    <a:pt x="1782375" y="2278047"/>
                  </a:lnTo>
                  <a:lnTo>
                    <a:pt x="1827697" y="2288748"/>
                  </a:lnTo>
                  <a:lnTo>
                    <a:pt x="1873353" y="2298568"/>
                  </a:lnTo>
                  <a:lnTo>
                    <a:pt x="1919334" y="2307497"/>
                  </a:lnTo>
                  <a:lnTo>
                    <a:pt x="1965629" y="2315527"/>
                  </a:lnTo>
                  <a:lnTo>
                    <a:pt x="2012230" y="2322647"/>
                  </a:lnTo>
                  <a:lnTo>
                    <a:pt x="2059127" y="2328849"/>
                  </a:lnTo>
                  <a:lnTo>
                    <a:pt x="2106310" y="2334122"/>
                  </a:lnTo>
                  <a:lnTo>
                    <a:pt x="2153771" y="2338458"/>
                  </a:lnTo>
                  <a:lnTo>
                    <a:pt x="2201500" y="2341846"/>
                  </a:lnTo>
                  <a:lnTo>
                    <a:pt x="2249487" y="2344279"/>
                  </a:lnTo>
                  <a:lnTo>
                    <a:pt x="2297722" y="2345745"/>
                  </a:lnTo>
                  <a:lnTo>
                    <a:pt x="2346198" y="2346236"/>
                  </a:lnTo>
                  <a:lnTo>
                    <a:pt x="2346198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95572" y="3483228"/>
              <a:ext cx="2346325" cy="2346325"/>
            </a:xfrm>
            <a:custGeom>
              <a:avLst/>
              <a:gdLst/>
              <a:ahLst/>
              <a:cxnLst/>
              <a:rect l="l" t="t" r="r" b="b"/>
              <a:pathLst>
                <a:path w="2346325" h="2346325">
                  <a:moveTo>
                    <a:pt x="2346198" y="2346236"/>
                  </a:moveTo>
                  <a:lnTo>
                    <a:pt x="2297722" y="2345745"/>
                  </a:lnTo>
                  <a:lnTo>
                    <a:pt x="2249487" y="2344279"/>
                  </a:lnTo>
                  <a:lnTo>
                    <a:pt x="2201500" y="2341846"/>
                  </a:lnTo>
                  <a:lnTo>
                    <a:pt x="2153771" y="2338458"/>
                  </a:lnTo>
                  <a:lnTo>
                    <a:pt x="2106310" y="2334122"/>
                  </a:lnTo>
                  <a:lnTo>
                    <a:pt x="2059127" y="2328849"/>
                  </a:lnTo>
                  <a:lnTo>
                    <a:pt x="2012230" y="2322647"/>
                  </a:lnTo>
                  <a:lnTo>
                    <a:pt x="1965629" y="2315527"/>
                  </a:lnTo>
                  <a:lnTo>
                    <a:pt x="1919334" y="2307497"/>
                  </a:lnTo>
                  <a:lnTo>
                    <a:pt x="1873353" y="2298568"/>
                  </a:lnTo>
                  <a:lnTo>
                    <a:pt x="1827697" y="2288748"/>
                  </a:lnTo>
                  <a:lnTo>
                    <a:pt x="1782375" y="2278047"/>
                  </a:lnTo>
                  <a:lnTo>
                    <a:pt x="1737396" y="2266475"/>
                  </a:lnTo>
                  <a:lnTo>
                    <a:pt x="1692770" y="2254040"/>
                  </a:lnTo>
                  <a:lnTo>
                    <a:pt x="1648506" y="2240753"/>
                  </a:lnTo>
                  <a:lnTo>
                    <a:pt x="1604613" y="2226622"/>
                  </a:lnTo>
                  <a:lnTo>
                    <a:pt x="1561101" y="2211658"/>
                  </a:lnTo>
                  <a:lnTo>
                    <a:pt x="1517980" y="2195869"/>
                  </a:lnTo>
                  <a:lnTo>
                    <a:pt x="1475259" y="2179265"/>
                  </a:lnTo>
                  <a:lnTo>
                    <a:pt x="1432946" y="2161855"/>
                  </a:lnTo>
                  <a:lnTo>
                    <a:pt x="1391053" y="2143650"/>
                  </a:lnTo>
                  <a:lnTo>
                    <a:pt x="1349588" y="2124658"/>
                  </a:lnTo>
                  <a:lnTo>
                    <a:pt x="1308560" y="2104888"/>
                  </a:lnTo>
                  <a:lnTo>
                    <a:pt x="1267979" y="2084351"/>
                  </a:lnTo>
                  <a:lnTo>
                    <a:pt x="1227855" y="2063056"/>
                  </a:lnTo>
                  <a:lnTo>
                    <a:pt x="1188197" y="2041011"/>
                  </a:lnTo>
                  <a:lnTo>
                    <a:pt x="1149014" y="2018227"/>
                  </a:lnTo>
                  <a:lnTo>
                    <a:pt x="1110315" y="1994713"/>
                  </a:lnTo>
                  <a:lnTo>
                    <a:pt x="1072111" y="1970479"/>
                  </a:lnTo>
                  <a:lnTo>
                    <a:pt x="1034411" y="1945533"/>
                  </a:lnTo>
                  <a:lnTo>
                    <a:pt x="997223" y="1919885"/>
                  </a:lnTo>
                  <a:lnTo>
                    <a:pt x="960558" y="1893545"/>
                  </a:lnTo>
                  <a:lnTo>
                    <a:pt x="924425" y="1866523"/>
                  </a:lnTo>
                  <a:lnTo>
                    <a:pt x="888834" y="1838826"/>
                  </a:lnTo>
                  <a:lnTo>
                    <a:pt x="853793" y="1810466"/>
                  </a:lnTo>
                  <a:lnTo>
                    <a:pt x="819312" y="1781452"/>
                  </a:lnTo>
                  <a:lnTo>
                    <a:pt x="785401" y="1751792"/>
                  </a:lnTo>
                  <a:lnTo>
                    <a:pt x="752069" y="1721496"/>
                  </a:lnTo>
                  <a:lnTo>
                    <a:pt x="719326" y="1690574"/>
                  </a:lnTo>
                  <a:lnTo>
                    <a:pt x="687181" y="1659035"/>
                  </a:lnTo>
                  <a:lnTo>
                    <a:pt x="655643" y="1626889"/>
                  </a:lnTo>
                  <a:lnTo>
                    <a:pt x="624721" y="1594145"/>
                  </a:lnTo>
                  <a:lnTo>
                    <a:pt x="594427" y="1560813"/>
                  </a:lnTo>
                  <a:lnTo>
                    <a:pt x="564767" y="1526901"/>
                  </a:lnTo>
                  <a:lnTo>
                    <a:pt x="535753" y="1492420"/>
                  </a:lnTo>
                  <a:lnTo>
                    <a:pt x="507394" y="1457378"/>
                  </a:lnTo>
                  <a:lnTo>
                    <a:pt x="479698" y="1421786"/>
                  </a:lnTo>
                  <a:lnTo>
                    <a:pt x="452676" y="1385652"/>
                  </a:lnTo>
                  <a:lnTo>
                    <a:pt x="426337" y="1348986"/>
                  </a:lnTo>
                  <a:lnTo>
                    <a:pt x="400690" y="1311798"/>
                  </a:lnTo>
                  <a:lnTo>
                    <a:pt x="375745" y="1274097"/>
                  </a:lnTo>
                  <a:lnTo>
                    <a:pt x="351511" y="1235892"/>
                  </a:lnTo>
                  <a:lnTo>
                    <a:pt x="327998" y="1197193"/>
                  </a:lnTo>
                  <a:lnTo>
                    <a:pt x="305214" y="1158010"/>
                  </a:lnTo>
                  <a:lnTo>
                    <a:pt x="283171" y="1118351"/>
                  </a:lnTo>
                  <a:lnTo>
                    <a:pt x="261876" y="1078226"/>
                  </a:lnTo>
                  <a:lnTo>
                    <a:pt x="241339" y="1037645"/>
                  </a:lnTo>
                  <a:lnTo>
                    <a:pt x="221570" y="996616"/>
                  </a:lnTo>
                  <a:lnTo>
                    <a:pt x="202579" y="955150"/>
                  </a:lnTo>
                  <a:lnTo>
                    <a:pt x="184374" y="913256"/>
                  </a:lnTo>
                  <a:lnTo>
                    <a:pt x="166965" y="870944"/>
                  </a:lnTo>
                  <a:lnTo>
                    <a:pt x="150362" y="828222"/>
                  </a:lnTo>
                  <a:lnTo>
                    <a:pt x="134573" y="785100"/>
                  </a:lnTo>
                  <a:lnTo>
                    <a:pt x="119609" y="741588"/>
                  </a:lnTo>
                  <a:lnTo>
                    <a:pt x="105479" y="697695"/>
                  </a:lnTo>
                  <a:lnTo>
                    <a:pt x="92192" y="653430"/>
                  </a:lnTo>
                  <a:lnTo>
                    <a:pt x="79758" y="608804"/>
                  </a:lnTo>
                  <a:lnTo>
                    <a:pt x="68186" y="563824"/>
                  </a:lnTo>
                  <a:lnTo>
                    <a:pt x="57485" y="518502"/>
                  </a:lnTo>
                  <a:lnTo>
                    <a:pt x="47665" y="472845"/>
                  </a:lnTo>
                  <a:lnTo>
                    <a:pt x="38736" y="426865"/>
                  </a:lnTo>
                  <a:lnTo>
                    <a:pt x="30707" y="380569"/>
                  </a:lnTo>
                  <a:lnTo>
                    <a:pt x="23587" y="333968"/>
                  </a:lnTo>
                  <a:lnTo>
                    <a:pt x="17386" y="287071"/>
                  </a:lnTo>
                  <a:lnTo>
                    <a:pt x="12113" y="239887"/>
                  </a:lnTo>
                  <a:lnTo>
                    <a:pt x="7777" y="192426"/>
                  </a:lnTo>
                  <a:lnTo>
                    <a:pt x="4388" y="144697"/>
                  </a:lnTo>
                  <a:lnTo>
                    <a:pt x="1956" y="96711"/>
                  </a:lnTo>
                  <a:lnTo>
                    <a:pt x="490" y="48475"/>
                  </a:lnTo>
                  <a:lnTo>
                    <a:pt x="0" y="0"/>
                  </a:lnTo>
                  <a:lnTo>
                    <a:pt x="2346198" y="0"/>
                  </a:lnTo>
                  <a:lnTo>
                    <a:pt x="2346198" y="234623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670297" y="4055745"/>
            <a:ext cx="1086485" cy="47942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55244" marR="5080" indent="-43180">
              <a:lnSpc>
                <a:spcPts val="1660"/>
              </a:lnSpc>
              <a:spcBef>
                <a:spcPts val="365"/>
              </a:spcBef>
            </a:pPr>
            <a:r>
              <a:rPr sz="1600" dirty="0">
                <a:solidFill>
                  <a:srgbClr val="FFFFFF"/>
                </a:solidFill>
                <a:latin typeface="Arial MT"/>
                <a:cs typeface="Arial MT"/>
              </a:rPr>
              <a:t>Monitoreo</a:t>
            </a:r>
            <a:r>
              <a:rPr sz="1600" spc="-1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600" spc="-50" dirty="0">
                <a:solidFill>
                  <a:srgbClr val="FFFFFF"/>
                </a:solidFill>
                <a:latin typeface="Arial MT"/>
                <a:cs typeface="Arial MT"/>
              </a:rPr>
              <a:t>y </a:t>
            </a:r>
            <a:r>
              <a:rPr sz="1600" spc="-10" dirty="0">
                <a:solidFill>
                  <a:srgbClr val="FFFFFF"/>
                </a:solidFill>
                <a:latin typeface="Arial MT"/>
                <a:cs typeface="Arial MT"/>
              </a:rPr>
              <a:t>evaluación</a:t>
            </a:r>
            <a:endParaRPr sz="1600">
              <a:latin typeface="Arial MT"/>
              <a:cs typeface="Arial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5728589" y="2979039"/>
            <a:ext cx="755015" cy="321310"/>
            <a:chOff x="5728589" y="2979039"/>
            <a:chExt cx="755015" cy="321310"/>
          </a:xfrm>
        </p:grpSpPr>
        <p:sp>
          <p:nvSpPr>
            <p:cNvPr id="27" name="object 27"/>
            <p:cNvSpPr/>
            <p:nvPr/>
          </p:nvSpPr>
          <p:spPr>
            <a:xfrm>
              <a:off x="5734939" y="2985389"/>
              <a:ext cx="742315" cy="308610"/>
            </a:xfrm>
            <a:custGeom>
              <a:avLst/>
              <a:gdLst/>
              <a:ahLst/>
              <a:cxnLst/>
              <a:rect l="l" t="t" r="r" b="b"/>
              <a:pathLst>
                <a:path w="742314" h="308610">
                  <a:moveTo>
                    <a:pt x="361061" y="0"/>
                  </a:moveTo>
                  <a:lnTo>
                    <a:pt x="307710" y="3340"/>
                  </a:lnTo>
                  <a:lnTo>
                    <a:pt x="256788" y="13043"/>
                  </a:lnTo>
                  <a:lnTo>
                    <a:pt x="208854" y="28632"/>
                  </a:lnTo>
                  <a:lnTo>
                    <a:pt x="164467" y="49632"/>
                  </a:lnTo>
                  <a:lnTo>
                    <a:pt x="124185" y="75565"/>
                  </a:lnTo>
                  <a:lnTo>
                    <a:pt x="88568" y="105956"/>
                  </a:lnTo>
                  <a:lnTo>
                    <a:pt x="58173" y="140328"/>
                  </a:lnTo>
                  <a:lnTo>
                    <a:pt x="33560" y="178205"/>
                  </a:lnTo>
                  <a:lnTo>
                    <a:pt x="15288" y="219110"/>
                  </a:lnTo>
                  <a:lnTo>
                    <a:pt x="3915" y="262568"/>
                  </a:lnTo>
                  <a:lnTo>
                    <a:pt x="0" y="308101"/>
                  </a:lnTo>
                  <a:lnTo>
                    <a:pt x="88137" y="308101"/>
                  </a:lnTo>
                  <a:lnTo>
                    <a:pt x="94780" y="259793"/>
                  </a:lnTo>
                  <a:lnTo>
                    <a:pt x="113968" y="214605"/>
                  </a:lnTo>
                  <a:lnTo>
                    <a:pt x="144593" y="174014"/>
                  </a:lnTo>
                  <a:lnTo>
                    <a:pt x="185543" y="139494"/>
                  </a:lnTo>
                  <a:lnTo>
                    <a:pt x="235712" y="112522"/>
                  </a:lnTo>
                  <a:lnTo>
                    <a:pt x="281334" y="97524"/>
                  </a:lnTo>
                  <a:lnTo>
                    <a:pt x="328187" y="89524"/>
                  </a:lnTo>
                  <a:lnTo>
                    <a:pt x="375233" y="88255"/>
                  </a:lnTo>
                  <a:lnTo>
                    <a:pt x="421435" y="93452"/>
                  </a:lnTo>
                  <a:lnTo>
                    <a:pt x="465757" y="104850"/>
                  </a:lnTo>
                  <a:lnTo>
                    <a:pt x="507162" y="122183"/>
                  </a:lnTo>
                  <a:lnTo>
                    <a:pt x="544613" y="145185"/>
                  </a:lnTo>
                  <a:lnTo>
                    <a:pt x="577072" y="173592"/>
                  </a:lnTo>
                  <a:lnTo>
                    <a:pt x="603503" y="207137"/>
                  </a:lnTo>
                  <a:lnTo>
                    <a:pt x="565912" y="207137"/>
                  </a:lnTo>
                  <a:lnTo>
                    <a:pt x="678052" y="308101"/>
                  </a:lnTo>
                  <a:lnTo>
                    <a:pt x="741934" y="207137"/>
                  </a:lnTo>
                  <a:lnTo>
                    <a:pt x="702056" y="207137"/>
                  </a:lnTo>
                  <a:lnTo>
                    <a:pt x="682146" y="167354"/>
                  </a:lnTo>
                  <a:lnTo>
                    <a:pt x="656410" y="130956"/>
                  </a:lnTo>
                  <a:lnTo>
                    <a:pt x="625418" y="98288"/>
                  </a:lnTo>
                  <a:lnTo>
                    <a:pt x="589742" y="69697"/>
                  </a:lnTo>
                  <a:lnTo>
                    <a:pt x="549951" y="45529"/>
                  </a:lnTo>
                  <a:lnTo>
                    <a:pt x="506617" y="26129"/>
                  </a:lnTo>
                  <a:lnTo>
                    <a:pt x="460310" y="11843"/>
                  </a:lnTo>
                  <a:lnTo>
                    <a:pt x="411601" y="3018"/>
                  </a:lnTo>
                  <a:lnTo>
                    <a:pt x="361061" y="0"/>
                  </a:lnTo>
                  <a:close/>
                </a:path>
              </a:pathLst>
            </a:custGeom>
            <a:solidFill>
              <a:srgbClr val="D2DE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734939" y="2985389"/>
              <a:ext cx="742315" cy="308610"/>
            </a:xfrm>
            <a:custGeom>
              <a:avLst/>
              <a:gdLst/>
              <a:ahLst/>
              <a:cxnLst/>
              <a:rect l="l" t="t" r="r" b="b"/>
              <a:pathLst>
                <a:path w="742314" h="308610">
                  <a:moveTo>
                    <a:pt x="0" y="308101"/>
                  </a:moveTo>
                  <a:lnTo>
                    <a:pt x="3915" y="262568"/>
                  </a:lnTo>
                  <a:lnTo>
                    <a:pt x="15288" y="219110"/>
                  </a:lnTo>
                  <a:lnTo>
                    <a:pt x="33560" y="178205"/>
                  </a:lnTo>
                  <a:lnTo>
                    <a:pt x="58173" y="140328"/>
                  </a:lnTo>
                  <a:lnTo>
                    <a:pt x="88568" y="105956"/>
                  </a:lnTo>
                  <a:lnTo>
                    <a:pt x="124185" y="75565"/>
                  </a:lnTo>
                  <a:lnTo>
                    <a:pt x="164467" y="49632"/>
                  </a:lnTo>
                  <a:lnTo>
                    <a:pt x="208854" y="28632"/>
                  </a:lnTo>
                  <a:lnTo>
                    <a:pt x="256788" y="13043"/>
                  </a:lnTo>
                  <a:lnTo>
                    <a:pt x="307710" y="3340"/>
                  </a:lnTo>
                  <a:lnTo>
                    <a:pt x="361061" y="0"/>
                  </a:lnTo>
                  <a:lnTo>
                    <a:pt x="411601" y="3018"/>
                  </a:lnTo>
                  <a:lnTo>
                    <a:pt x="460310" y="11843"/>
                  </a:lnTo>
                  <a:lnTo>
                    <a:pt x="506617" y="26129"/>
                  </a:lnTo>
                  <a:lnTo>
                    <a:pt x="549951" y="45529"/>
                  </a:lnTo>
                  <a:lnTo>
                    <a:pt x="589742" y="69697"/>
                  </a:lnTo>
                  <a:lnTo>
                    <a:pt x="625418" y="98288"/>
                  </a:lnTo>
                  <a:lnTo>
                    <a:pt x="656410" y="130956"/>
                  </a:lnTo>
                  <a:lnTo>
                    <a:pt x="682146" y="167354"/>
                  </a:lnTo>
                  <a:lnTo>
                    <a:pt x="702056" y="207137"/>
                  </a:lnTo>
                  <a:lnTo>
                    <a:pt x="741934" y="207137"/>
                  </a:lnTo>
                  <a:lnTo>
                    <a:pt x="678052" y="308101"/>
                  </a:lnTo>
                  <a:lnTo>
                    <a:pt x="565912" y="207137"/>
                  </a:lnTo>
                  <a:lnTo>
                    <a:pt x="603503" y="207137"/>
                  </a:lnTo>
                  <a:lnTo>
                    <a:pt x="577072" y="173592"/>
                  </a:lnTo>
                  <a:lnTo>
                    <a:pt x="544613" y="145185"/>
                  </a:lnTo>
                  <a:lnTo>
                    <a:pt x="507162" y="122183"/>
                  </a:lnTo>
                  <a:lnTo>
                    <a:pt x="465757" y="104850"/>
                  </a:lnTo>
                  <a:lnTo>
                    <a:pt x="421435" y="93452"/>
                  </a:lnTo>
                  <a:lnTo>
                    <a:pt x="375233" y="88255"/>
                  </a:lnTo>
                  <a:lnTo>
                    <a:pt x="328187" y="89524"/>
                  </a:lnTo>
                  <a:lnTo>
                    <a:pt x="281334" y="97524"/>
                  </a:lnTo>
                  <a:lnTo>
                    <a:pt x="235712" y="112522"/>
                  </a:lnTo>
                  <a:lnTo>
                    <a:pt x="185543" y="139494"/>
                  </a:lnTo>
                  <a:lnTo>
                    <a:pt x="144593" y="174014"/>
                  </a:lnTo>
                  <a:lnTo>
                    <a:pt x="113968" y="214605"/>
                  </a:lnTo>
                  <a:lnTo>
                    <a:pt x="94780" y="259793"/>
                  </a:lnTo>
                  <a:lnTo>
                    <a:pt x="88137" y="308101"/>
                  </a:lnTo>
                  <a:lnTo>
                    <a:pt x="0" y="30810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5708777" y="3558159"/>
            <a:ext cx="755015" cy="321310"/>
            <a:chOff x="5708777" y="3558159"/>
            <a:chExt cx="755015" cy="321310"/>
          </a:xfrm>
        </p:grpSpPr>
        <p:sp>
          <p:nvSpPr>
            <p:cNvPr id="30" name="object 30"/>
            <p:cNvSpPr/>
            <p:nvPr/>
          </p:nvSpPr>
          <p:spPr>
            <a:xfrm>
              <a:off x="5715127" y="3564509"/>
              <a:ext cx="742315" cy="308610"/>
            </a:xfrm>
            <a:custGeom>
              <a:avLst/>
              <a:gdLst/>
              <a:ahLst/>
              <a:cxnLst/>
              <a:rect l="l" t="t" r="r" b="b"/>
              <a:pathLst>
                <a:path w="742314" h="308610">
                  <a:moveTo>
                    <a:pt x="741934" y="0"/>
                  </a:moveTo>
                  <a:lnTo>
                    <a:pt x="653796" y="0"/>
                  </a:lnTo>
                  <a:lnTo>
                    <a:pt x="647153" y="48308"/>
                  </a:lnTo>
                  <a:lnTo>
                    <a:pt x="627965" y="93496"/>
                  </a:lnTo>
                  <a:lnTo>
                    <a:pt x="597340" y="134087"/>
                  </a:lnTo>
                  <a:lnTo>
                    <a:pt x="556390" y="168607"/>
                  </a:lnTo>
                  <a:lnTo>
                    <a:pt x="506222" y="195579"/>
                  </a:lnTo>
                  <a:lnTo>
                    <a:pt x="460599" y="210577"/>
                  </a:lnTo>
                  <a:lnTo>
                    <a:pt x="413746" y="218577"/>
                  </a:lnTo>
                  <a:lnTo>
                    <a:pt x="366700" y="219846"/>
                  </a:lnTo>
                  <a:lnTo>
                    <a:pt x="320498" y="214649"/>
                  </a:lnTo>
                  <a:lnTo>
                    <a:pt x="276176" y="203251"/>
                  </a:lnTo>
                  <a:lnTo>
                    <a:pt x="234771" y="185918"/>
                  </a:lnTo>
                  <a:lnTo>
                    <a:pt x="197320" y="162916"/>
                  </a:lnTo>
                  <a:lnTo>
                    <a:pt x="164861" y="134509"/>
                  </a:lnTo>
                  <a:lnTo>
                    <a:pt x="138430" y="100964"/>
                  </a:lnTo>
                  <a:lnTo>
                    <a:pt x="176022" y="100964"/>
                  </a:lnTo>
                  <a:lnTo>
                    <a:pt x="63881" y="0"/>
                  </a:lnTo>
                  <a:lnTo>
                    <a:pt x="0" y="100964"/>
                  </a:lnTo>
                  <a:lnTo>
                    <a:pt x="39877" y="100964"/>
                  </a:lnTo>
                  <a:lnTo>
                    <a:pt x="59787" y="140747"/>
                  </a:lnTo>
                  <a:lnTo>
                    <a:pt x="85523" y="177145"/>
                  </a:lnTo>
                  <a:lnTo>
                    <a:pt x="116515" y="209813"/>
                  </a:lnTo>
                  <a:lnTo>
                    <a:pt x="152191" y="238404"/>
                  </a:lnTo>
                  <a:lnTo>
                    <a:pt x="191982" y="262572"/>
                  </a:lnTo>
                  <a:lnTo>
                    <a:pt x="235316" y="281972"/>
                  </a:lnTo>
                  <a:lnTo>
                    <a:pt x="281623" y="296258"/>
                  </a:lnTo>
                  <a:lnTo>
                    <a:pt x="330332" y="305083"/>
                  </a:lnTo>
                  <a:lnTo>
                    <a:pt x="380873" y="308101"/>
                  </a:lnTo>
                  <a:lnTo>
                    <a:pt x="434223" y="304761"/>
                  </a:lnTo>
                  <a:lnTo>
                    <a:pt x="485145" y="295058"/>
                  </a:lnTo>
                  <a:lnTo>
                    <a:pt x="533079" y="279469"/>
                  </a:lnTo>
                  <a:lnTo>
                    <a:pt x="577466" y="258469"/>
                  </a:lnTo>
                  <a:lnTo>
                    <a:pt x="617748" y="232536"/>
                  </a:lnTo>
                  <a:lnTo>
                    <a:pt x="653365" y="202145"/>
                  </a:lnTo>
                  <a:lnTo>
                    <a:pt x="683760" y="167773"/>
                  </a:lnTo>
                  <a:lnTo>
                    <a:pt x="708373" y="129896"/>
                  </a:lnTo>
                  <a:lnTo>
                    <a:pt x="726645" y="88991"/>
                  </a:lnTo>
                  <a:lnTo>
                    <a:pt x="738018" y="45533"/>
                  </a:lnTo>
                  <a:lnTo>
                    <a:pt x="741934" y="0"/>
                  </a:lnTo>
                  <a:close/>
                </a:path>
              </a:pathLst>
            </a:custGeom>
            <a:solidFill>
              <a:srgbClr val="D2DE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715127" y="3564509"/>
              <a:ext cx="742315" cy="308610"/>
            </a:xfrm>
            <a:custGeom>
              <a:avLst/>
              <a:gdLst/>
              <a:ahLst/>
              <a:cxnLst/>
              <a:rect l="l" t="t" r="r" b="b"/>
              <a:pathLst>
                <a:path w="742314" h="308610">
                  <a:moveTo>
                    <a:pt x="741934" y="0"/>
                  </a:moveTo>
                  <a:lnTo>
                    <a:pt x="738018" y="45533"/>
                  </a:lnTo>
                  <a:lnTo>
                    <a:pt x="726645" y="88991"/>
                  </a:lnTo>
                  <a:lnTo>
                    <a:pt x="708373" y="129896"/>
                  </a:lnTo>
                  <a:lnTo>
                    <a:pt x="683760" y="167773"/>
                  </a:lnTo>
                  <a:lnTo>
                    <a:pt x="653365" y="202145"/>
                  </a:lnTo>
                  <a:lnTo>
                    <a:pt x="617748" y="232536"/>
                  </a:lnTo>
                  <a:lnTo>
                    <a:pt x="577466" y="258469"/>
                  </a:lnTo>
                  <a:lnTo>
                    <a:pt x="533079" y="279469"/>
                  </a:lnTo>
                  <a:lnTo>
                    <a:pt x="485145" y="295058"/>
                  </a:lnTo>
                  <a:lnTo>
                    <a:pt x="434223" y="304761"/>
                  </a:lnTo>
                  <a:lnTo>
                    <a:pt x="380873" y="308101"/>
                  </a:lnTo>
                  <a:lnTo>
                    <a:pt x="330332" y="305083"/>
                  </a:lnTo>
                  <a:lnTo>
                    <a:pt x="281623" y="296258"/>
                  </a:lnTo>
                  <a:lnTo>
                    <a:pt x="235316" y="281972"/>
                  </a:lnTo>
                  <a:lnTo>
                    <a:pt x="191982" y="262572"/>
                  </a:lnTo>
                  <a:lnTo>
                    <a:pt x="152191" y="238404"/>
                  </a:lnTo>
                  <a:lnTo>
                    <a:pt x="116515" y="209813"/>
                  </a:lnTo>
                  <a:lnTo>
                    <a:pt x="85523" y="177145"/>
                  </a:lnTo>
                  <a:lnTo>
                    <a:pt x="59787" y="140747"/>
                  </a:lnTo>
                  <a:lnTo>
                    <a:pt x="39877" y="100964"/>
                  </a:lnTo>
                  <a:lnTo>
                    <a:pt x="0" y="100964"/>
                  </a:lnTo>
                  <a:lnTo>
                    <a:pt x="63881" y="0"/>
                  </a:lnTo>
                  <a:lnTo>
                    <a:pt x="176022" y="100964"/>
                  </a:lnTo>
                  <a:lnTo>
                    <a:pt x="138430" y="100964"/>
                  </a:lnTo>
                  <a:lnTo>
                    <a:pt x="164861" y="134509"/>
                  </a:lnTo>
                  <a:lnTo>
                    <a:pt x="197320" y="162916"/>
                  </a:lnTo>
                  <a:lnTo>
                    <a:pt x="234771" y="185918"/>
                  </a:lnTo>
                  <a:lnTo>
                    <a:pt x="276176" y="203251"/>
                  </a:lnTo>
                  <a:lnTo>
                    <a:pt x="320498" y="214649"/>
                  </a:lnTo>
                  <a:lnTo>
                    <a:pt x="366700" y="219846"/>
                  </a:lnTo>
                  <a:lnTo>
                    <a:pt x="413746" y="218577"/>
                  </a:lnTo>
                  <a:lnTo>
                    <a:pt x="460599" y="210577"/>
                  </a:lnTo>
                  <a:lnTo>
                    <a:pt x="506222" y="195579"/>
                  </a:lnTo>
                  <a:lnTo>
                    <a:pt x="556390" y="168607"/>
                  </a:lnTo>
                  <a:lnTo>
                    <a:pt x="597340" y="134087"/>
                  </a:lnTo>
                  <a:lnTo>
                    <a:pt x="627965" y="93496"/>
                  </a:lnTo>
                  <a:lnTo>
                    <a:pt x="647153" y="48308"/>
                  </a:lnTo>
                  <a:lnTo>
                    <a:pt x="653796" y="0"/>
                  </a:lnTo>
                  <a:lnTo>
                    <a:pt x="741934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788669" y="242608"/>
            <a:ext cx="10961370" cy="389890"/>
          </a:xfrm>
          <a:prstGeom prst="rect">
            <a:avLst/>
          </a:prstGeom>
          <a:solidFill>
            <a:srgbClr val="6FAC46"/>
          </a:solidFill>
        </p:spPr>
        <p:txBody>
          <a:bodyPr vert="horz" wrap="square" lIns="0" tIns="635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Planeación</a:t>
            </a:r>
            <a:r>
              <a:rPr sz="1800" b="1" spc="-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territorial</a:t>
            </a:r>
            <a:r>
              <a:rPr sz="1800" b="1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en</a:t>
            </a:r>
            <a:r>
              <a:rPr sz="1800" b="1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salud</a:t>
            </a:r>
            <a:r>
              <a:rPr sz="1800" b="1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de</a:t>
            </a:r>
            <a:r>
              <a:rPr sz="1800" b="1" spc="-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Verdana"/>
                <a:cs typeface="Verdana"/>
              </a:rPr>
              <a:t>adolescentes</a:t>
            </a:r>
            <a:r>
              <a:rPr sz="1800" b="1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dirty="0">
                <a:solidFill>
                  <a:srgbClr val="FFFFFF"/>
                </a:solidFill>
                <a:latin typeface="Verdana"/>
                <a:cs typeface="Verdana"/>
              </a:rPr>
              <a:t>y</a:t>
            </a:r>
            <a:r>
              <a:rPr sz="1800" b="1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Verdana"/>
                <a:cs typeface="Verdana"/>
              </a:rPr>
              <a:t>jóvenes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52187" y="2139950"/>
            <a:ext cx="1473893" cy="1782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19302"/>
            <a:ext cx="12192000" cy="5219700"/>
          </a:xfrm>
          <a:custGeom>
            <a:avLst/>
            <a:gdLst/>
            <a:ahLst/>
            <a:cxnLst/>
            <a:rect l="l" t="t" r="r" b="b"/>
            <a:pathLst>
              <a:path w="12192000" h="5219700">
                <a:moveTo>
                  <a:pt x="12192000" y="0"/>
                </a:moveTo>
                <a:lnTo>
                  <a:pt x="0" y="0"/>
                </a:lnTo>
                <a:lnTo>
                  <a:pt x="0" y="5219446"/>
                </a:lnTo>
                <a:lnTo>
                  <a:pt x="12192000" y="5219446"/>
                </a:lnTo>
                <a:lnTo>
                  <a:pt x="12192000" y="0"/>
                </a:lnTo>
                <a:close/>
              </a:path>
            </a:pathLst>
          </a:custGeom>
          <a:solidFill>
            <a:srgbClr val="31B1A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241" y="820800"/>
            <a:ext cx="2374265" cy="245110"/>
            <a:chOff x="-241" y="820800"/>
            <a:chExt cx="2374265" cy="245110"/>
          </a:xfrm>
        </p:grpSpPr>
        <p:sp>
          <p:nvSpPr>
            <p:cNvPr id="4" name="object 4"/>
            <p:cNvSpPr/>
            <p:nvPr/>
          </p:nvSpPr>
          <p:spPr>
            <a:xfrm>
              <a:off x="1585429" y="820801"/>
              <a:ext cx="788670" cy="243204"/>
            </a:xfrm>
            <a:custGeom>
              <a:avLst/>
              <a:gdLst/>
              <a:ahLst/>
              <a:cxnLst/>
              <a:rect l="l" t="t" r="r" b="b"/>
              <a:pathLst>
                <a:path w="788669" h="243205">
                  <a:moveTo>
                    <a:pt x="0" y="0"/>
                  </a:moveTo>
                  <a:lnTo>
                    <a:pt x="0" y="243113"/>
                  </a:lnTo>
                  <a:lnTo>
                    <a:pt x="788111" y="243113"/>
                  </a:lnTo>
                  <a:lnTo>
                    <a:pt x="788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B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92581" y="820801"/>
              <a:ext cx="796290" cy="245110"/>
            </a:xfrm>
            <a:custGeom>
              <a:avLst/>
              <a:gdLst/>
              <a:ahLst/>
              <a:cxnLst/>
              <a:rect l="l" t="t" r="r" b="b"/>
              <a:pathLst>
                <a:path w="796290" h="245109">
                  <a:moveTo>
                    <a:pt x="795895" y="244603"/>
                  </a:moveTo>
                  <a:lnTo>
                    <a:pt x="795895" y="0"/>
                  </a:lnTo>
                  <a:lnTo>
                    <a:pt x="0" y="0"/>
                  </a:lnTo>
                  <a:lnTo>
                    <a:pt x="0" y="244603"/>
                  </a:lnTo>
                  <a:lnTo>
                    <a:pt x="795895" y="244603"/>
                  </a:lnTo>
                  <a:close/>
                </a:path>
              </a:pathLst>
            </a:custGeom>
            <a:solidFill>
              <a:srgbClr val="85CF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-241" y="820800"/>
              <a:ext cx="796290" cy="245110"/>
            </a:xfrm>
            <a:custGeom>
              <a:avLst/>
              <a:gdLst/>
              <a:ahLst/>
              <a:cxnLst/>
              <a:rect l="l" t="t" r="r" b="b"/>
              <a:pathLst>
                <a:path w="796290" h="245109">
                  <a:moveTo>
                    <a:pt x="795872" y="244603"/>
                  </a:moveTo>
                  <a:lnTo>
                    <a:pt x="795872" y="0"/>
                  </a:lnTo>
                  <a:lnTo>
                    <a:pt x="0" y="0"/>
                  </a:lnTo>
                  <a:lnTo>
                    <a:pt x="0" y="244603"/>
                  </a:lnTo>
                  <a:lnTo>
                    <a:pt x="795872" y="244603"/>
                  </a:lnTo>
                  <a:close/>
                </a:path>
              </a:pathLst>
            </a:custGeom>
            <a:solidFill>
              <a:srgbClr val="D5EE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9818455" y="5792596"/>
            <a:ext cx="2374265" cy="245110"/>
            <a:chOff x="9818455" y="5792596"/>
            <a:chExt cx="2374265" cy="245110"/>
          </a:xfrm>
        </p:grpSpPr>
        <p:sp>
          <p:nvSpPr>
            <p:cNvPr id="8" name="object 8"/>
            <p:cNvSpPr/>
            <p:nvPr/>
          </p:nvSpPr>
          <p:spPr>
            <a:xfrm>
              <a:off x="9818455" y="5794085"/>
              <a:ext cx="788670" cy="243204"/>
            </a:xfrm>
            <a:custGeom>
              <a:avLst/>
              <a:gdLst/>
              <a:ahLst/>
              <a:cxnLst/>
              <a:rect l="l" t="t" r="r" b="b"/>
              <a:pathLst>
                <a:path w="788670" h="243204">
                  <a:moveTo>
                    <a:pt x="788113" y="243113"/>
                  </a:moveTo>
                  <a:lnTo>
                    <a:pt x="788111" y="0"/>
                  </a:lnTo>
                  <a:lnTo>
                    <a:pt x="0" y="0"/>
                  </a:lnTo>
                  <a:lnTo>
                    <a:pt x="1" y="243113"/>
                  </a:lnTo>
                  <a:lnTo>
                    <a:pt x="788113" y="243113"/>
                  </a:lnTo>
                  <a:close/>
                </a:path>
              </a:pathLst>
            </a:custGeom>
            <a:solidFill>
              <a:srgbClr val="5CBE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603519" y="5792596"/>
              <a:ext cx="796290" cy="245110"/>
            </a:xfrm>
            <a:custGeom>
              <a:avLst/>
              <a:gdLst/>
              <a:ahLst/>
              <a:cxnLst/>
              <a:rect l="l" t="t" r="r" b="b"/>
              <a:pathLst>
                <a:path w="796290" h="245110">
                  <a:moveTo>
                    <a:pt x="0" y="0"/>
                  </a:moveTo>
                  <a:lnTo>
                    <a:pt x="1" y="244603"/>
                  </a:lnTo>
                  <a:lnTo>
                    <a:pt x="795897" y="244603"/>
                  </a:lnTo>
                  <a:lnTo>
                    <a:pt x="7958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CF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396366" y="5792596"/>
              <a:ext cx="796290" cy="245110"/>
            </a:xfrm>
            <a:custGeom>
              <a:avLst/>
              <a:gdLst/>
              <a:ahLst/>
              <a:cxnLst/>
              <a:rect l="l" t="t" r="r" b="b"/>
              <a:pathLst>
                <a:path w="796290" h="245110">
                  <a:moveTo>
                    <a:pt x="0" y="0"/>
                  </a:moveTo>
                  <a:lnTo>
                    <a:pt x="1" y="244603"/>
                  </a:lnTo>
                  <a:lnTo>
                    <a:pt x="795873" y="244603"/>
                  </a:lnTo>
                  <a:lnTo>
                    <a:pt x="7958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EEE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1353" y="6261734"/>
            <a:ext cx="2209419" cy="160235"/>
          </a:xfrm>
          <a:prstGeom prst="rect">
            <a:avLst/>
          </a:prstGeom>
        </p:spPr>
      </p:pic>
      <p:sp>
        <p:nvSpPr>
          <p:cNvPr id="15" name="object 11">
            <a:extLst>
              <a:ext uri="{FF2B5EF4-FFF2-40B4-BE49-F238E27FC236}">
                <a16:creationId xmlns:a16="http://schemas.microsoft.com/office/drawing/2014/main" id="{E2919969-A359-A5B9-3A40-5EFD58CE5EC4}"/>
              </a:ext>
            </a:extLst>
          </p:cNvPr>
          <p:cNvSpPr txBox="1">
            <a:spLocks/>
          </p:cNvSpPr>
          <p:nvPr/>
        </p:nvSpPr>
        <p:spPr>
          <a:xfrm>
            <a:off x="2077973" y="2590800"/>
            <a:ext cx="8036559" cy="1489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4400" b="0" i="0">
                <a:solidFill>
                  <a:srgbClr val="6FAC46"/>
                </a:solidFill>
                <a:latin typeface="Verdana"/>
                <a:ea typeface="+mj-ea"/>
                <a:cs typeface="Verdana"/>
              </a:defRPr>
            </a:lvl1pPr>
          </a:lstStyle>
          <a:p>
            <a:pPr marL="12700" marR="5080" algn="ctr">
              <a:spcBef>
                <a:spcPts val="105"/>
              </a:spcBef>
            </a:pPr>
            <a:r>
              <a:rPr lang="es-MX" sz="3200" b="1" dirty="0">
                <a:solidFill>
                  <a:srgbClr val="FFFFFF"/>
                </a:solidFill>
              </a:rPr>
              <a:t>Acceso y calidad en los servicios de salud que atienden a adolescentes y jóvenes</a:t>
            </a:r>
            <a:endParaRPr lang="es-MX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26591" y="699313"/>
            <a:ext cx="10650727" cy="10008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spcBef>
                <a:spcPts val="95"/>
              </a:spcBef>
            </a:pPr>
            <a:r>
              <a:rPr sz="2800" dirty="0">
                <a:solidFill>
                  <a:srgbClr val="38A9C9"/>
                </a:solidFill>
              </a:rPr>
              <a:t>Metas SSR en PND 2022-2026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16939" y="5980887"/>
            <a:ext cx="62490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u="sng" spc="-10" dirty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2"/>
              </a:rPr>
              <a:t>https://colaboracion.dnp.gov.co/CDT/portalDNP/PND-2023/2023-03-17-bases-plan-nacional-desarrollo-web.pdf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58285D0B-F341-3452-32A4-0B8FA7AF9811}"/>
              </a:ext>
            </a:extLst>
          </p:cNvPr>
          <p:cNvSpPr txBox="1"/>
          <p:nvPr/>
        </p:nvSpPr>
        <p:spPr>
          <a:xfrm>
            <a:off x="1426591" y="2133600"/>
            <a:ext cx="9974785" cy="32717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0" lvl="0" indent="-342900" defTabSz="914400" eaLnBrk="1" fontAlgn="auto" latinLnBrk="0" hangingPunct="1">
              <a:lnSpc>
                <a:spcPct val="2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355600" algn="l"/>
              </a:tabLst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Verdana"/>
                <a:cs typeface="Verdana"/>
              </a:rPr>
              <a:t>Tasa específica de fecundidad en adolescentes de 15 a 19 años a menos de 45 nacimientos por cada 1.000 mujeres de 15 a 19 años.</a:t>
            </a:r>
          </a:p>
          <a:p>
            <a:pPr marL="355600" marR="0" lvl="0" indent="-342900" defTabSz="914400" eaLnBrk="1" fontAlgn="auto" latinLnBrk="0" hangingPunct="1">
              <a:lnSpc>
                <a:spcPct val="2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355600" algn="l"/>
              </a:tabLst>
              <a:defRPr/>
            </a:pPr>
            <a:r>
              <a:rPr lang="es-CO" dirty="0">
                <a:solidFill>
                  <a:schemeClr val="bg2">
                    <a:lumMod val="10000"/>
                  </a:schemeClr>
                </a:solidFill>
                <a:latin typeface="Verdana"/>
                <a:cs typeface="Verdana"/>
              </a:rPr>
              <a:t>Tasa específica de fecundidad de niñas de 10 a 14 años a menos de 1 nacimiento por cada 1.000 niñas de 10 a 14 años.</a:t>
            </a:r>
          </a:p>
          <a:p>
            <a:pPr marL="355600" marR="0" lvl="0" indent="-342900" defTabSz="914400" eaLnBrk="1" fontAlgn="auto" latinLnBrk="0" hangingPunct="1">
              <a:lnSpc>
                <a:spcPct val="2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355600" algn="l"/>
              </a:tabLst>
              <a:defRPr/>
            </a:pPr>
            <a:r>
              <a:rPr kumimoji="0" lang="es-CO" sz="18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Verdana"/>
                <a:cs typeface="Verdana"/>
              </a:rPr>
              <a:t>Ac</a:t>
            </a:r>
            <a:r>
              <a:rPr lang="es-CO" dirty="0">
                <a:solidFill>
                  <a:schemeClr val="bg2">
                    <a:lumMod val="10000"/>
                  </a:schemeClr>
                </a:solidFill>
                <a:latin typeface="Verdana"/>
                <a:cs typeface="Verdana"/>
              </a:rPr>
              <a:t>ceso efectivo a métodos de planificación de larga duración en mujeres adolescentes y jóvenes en edad fértil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25548" y="4411979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25548" y="3563111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25548" y="2712720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25548" y="1862327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25548" y="1013205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548" y="5262117"/>
            <a:ext cx="8797925" cy="0"/>
          </a:xfrm>
          <a:custGeom>
            <a:avLst/>
            <a:gdLst/>
            <a:ahLst/>
            <a:cxnLst/>
            <a:rect l="l" t="t" r="r" b="b"/>
            <a:pathLst>
              <a:path w="8797925">
                <a:moveTo>
                  <a:pt x="0" y="0"/>
                </a:moveTo>
                <a:lnTo>
                  <a:pt x="8797417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2317305" y="1450276"/>
            <a:ext cx="7614284" cy="2013585"/>
            <a:chOff x="2317305" y="1450276"/>
            <a:chExt cx="7614284" cy="2013585"/>
          </a:xfrm>
        </p:grpSpPr>
        <p:sp>
          <p:nvSpPr>
            <p:cNvPr id="9" name="object 9"/>
            <p:cNvSpPr/>
            <p:nvPr/>
          </p:nvSpPr>
          <p:spPr>
            <a:xfrm>
              <a:off x="2353944" y="1487423"/>
              <a:ext cx="7540625" cy="1940560"/>
            </a:xfrm>
            <a:custGeom>
              <a:avLst/>
              <a:gdLst/>
              <a:ahLst/>
              <a:cxnLst/>
              <a:rect l="l" t="t" r="r" b="b"/>
              <a:pathLst>
                <a:path w="7540625" h="1940560">
                  <a:moveTo>
                    <a:pt x="0" y="0"/>
                  </a:moveTo>
                  <a:lnTo>
                    <a:pt x="46552" y="20448"/>
                  </a:lnTo>
                  <a:lnTo>
                    <a:pt x="93103" y="41055"/>
                  </a:lnTo>
                  <a:lnTo>
                    <a:pt x="139653" y="61801"/>
                  </a:lnTo>
                  <a:lnTo>
                    <a:pt x="186202" y="82667"/>
                  </a:lnTo>
                  <a:lnTo>
                    <a:pt x="232751" y="103632"/>
                  </a:lnTo>
                  <a:lnTo>
                    <a:pt x="279299" y="124676"/>
                  </a:lnTo>
                  <a:lnTo>
                    <a:pt x="325846" y="145780"/>
                  </a:lnTo>
                  <a:lnTo>
                    <a:pt x="372393" y="166923"/>
                  </a:lnTo>
                  <a:lnTo>
                    <a:pt x="418940" y="188087"/>
                  </a:lnTo>
                  <a:lnTo>
                    <a:pt x="465486" y="209250"/>
                  </a:lnTo>
                  <a:lnTo>
                    <a:pt x="512032" y="230393"/>
                  </a:lnTo>
                  <a:lnTo>
                    <a:pt x="558577" y="251497"/>
                  </a:lnTo>
                  <a:lnTo>
                    <a:pt x="605123" y="272541"/>
                  </a:lnTo>
                  <a:lnTo>
                    <a:pt x="651668" y="293506"/>
                  </a:lnTo>
                  <a:lnTo>
                    <a:pt x="698214" y="314372"/>
                  </a:lnTo>
                  <a:lnTo>
                    <a:pt x="744759" y="335118"/>
                  </a:lnTo>
                  <a:lnTo>
                    <a:pt x="791305" y="355725"/>
                  </a:lnTo>
                  <a:lnTo>
                    <a:pt x="837851" y="376174"/>
                  </a:lnTo>
                  <a:lnTo>
                    <a:pt x="884398" y="396443"/>
                  </a:lnTo>
                  <a:lnTo>
                    <a:pt x="930945" y="416514"/>
                  </a:lnTo>
                  <a:lnTo>
                    <a:pt x="977492" y="436367"/>
                  </a:lnTo>
                  <a:lnTo>
                    <a:pt x="1024040" y="455981"/>
                  </a:lnTo>
                  <a:lnTo>
                    <a:pt x="1070589" y="475337"/>
                  </a:lnTo>
                  <a:lnTo>
                    <a:pt x="1117138" y="494415"/>
                  </a:lnTo>
                  <a:lnTo>
                    <a:pt x="1163688" y="513195"/>
                  </a:lnTo>
                  <a:lnTo>
                    <a:pt x="1210239" y="531658"/>
                  </a:lnTo>
                  <a:lnTo>
                    <a:pt x="1256792" y="549783"/>
                  </a:lnTo>
                  <a:lnTo>
                    <a:pt x="1303344" y="568168"/>
                  </a:lnTo>
                  <a:lnTo>
                    <a:pt x="1349895" y="587345"/>
                  </a:lnTo>
                  <a:lnTo>
                    <a:pt x="1396445" y="607192"/>
                  </a:lnTo>
                  <a:lnTo>
                    <a:pt x="1442994" y="627587"/>
                  </a:lnTo>
                  <a:lnTo>
                    <a:pt x="1489543" y="648411"/>
                  </a:lnTo>
                  <a:lnTo>
                    <a:pt x="1536091" y="669542"/>
                  </a:lnTo>
                  <a:lnTo>
                    <a:pt x="1582638" y="690857"/>
                  </a:lnTo>
                  <a:lnTo>
                    <a:pt x="1629185" y="712238"/>
                  </a:lnTo>
                  <a:lnTo>
                    <a:pt x="1675732" y="733561"/>
                  </a:lnTo>
                  <a:lnTo>
                    <a:pt x="1722278" y="754706"/>
                  </a:lnTo>
                  <a:lnTo>
                    <a:pt x="1768824" y="775552"/>
                  </a:lnTo>
                  <a:lnTo>
                    <a:pt x="1815369" y="795978"/>
                  </a:lnTo>
                  <a:lnTo>
                    <a:pt x="1861915" y="815862"/>
                  </a:lnTo>
                  <a:lnTo>
                    <a:pt x="1908460" y="835083"/>
                  </a:lnTo>
                  <a:lnTo>
                    <a:pt x="1955006" y="853521"/>
                  </a:lnTo>
                  <a:lnTo>
                    <a:pt x="2001551" y="871053"/>
                  </a:lnTo>
                  <a:lnTo>
                    <a:pt x="2048097" y="887559"/>
                  </a:lnTo>
                  <a:lnTo>
                    <a:pt x="2094643" y="902918"/>
                  </a:lnTo>
                  <a:lnTo>
                    <a:pt x="2141190" y="917008"/>
                  </a:lnTo>
                  <a:lnTo>
                    <a:pt x="2187737" y="929708"/>
                  </a:lnTo>
                  <a:lnTo>
                    <a:pt x="2234284" y="940897"/>
                  </a:lnTo>
                  <a:lnTo>
                    <a:pt x="2280832" y="950455"/>
                  </a:lnTo>
                  <a:lnTo>
                    <a:pt x="2327381" y="958258"/>
                  </a:lnTo>
                  <a:lnTo>
                    <a:pt x="2373930" y="964188"/>
                  </a:lnTo>
                  <a:lnTo>
                    <a:pt x="2420480" y="968122"/>
                  </a:lnTo>
                  <a:lnTo>
                    <a:pt x="2467031" y="969939"/>
                  </a:lnTo>
                  <a:lnTo>
                    <a:pt x="2513584" y="969517"/>
                  </a:lnTo>
                  <a:lnTo>
                    <a:pt x="2556925" y="966362"/>
                  </a:lnTo>
                  <a:lnTo>
                    <a:pt x="2600266" y="959977"/>
                  </a:lnTo>
                  <a:lnTo>
                    <a:pt x="2643606" y="950608"/>
                  </a:lnTo>
                  <a:lnTo>
                    <a:pt x="2686945" y="938501"/>
                  </a:lnTo>
                  <a:lnTo>
                    <a:pt x="2730284" y="923901"/>
                  </a:lnTo>
                  <a:lnTo>
                    <a:pt x="2773622" y="907054"/>
                  </a:lnTo>
                  <a:lnTo>
                    <a:pt x="2816959" y="888207"/>
                  </a:lnTo>
                  <a:lnTo>
                    <a:pt x="2860296" y="867604"/>
                  </a:lnTo>
                  <a:lnTo>
                    <a:pt x="2903633" y="845492"/>
                  </a:lnTo>
                  <a:lnTo>
                    <a:pt x="2946969" y="822117"/>
                  </a:lnTo>
                  <a:lnTo>
                    <a:pt x="2990305" y="797724"/>
                  </a:lnTo>
                  <a:lnTo>
                    <a:pt x="3033641" y="772559"/>
                  </a:lnTo>
                  <a:lnTo>
                    <a:pt x="3076976" y="746867"/>
                  </a:lnTo>
                  <a:lnTo>
                    <a:pt x="3120312" y="720896"/>
                  </a:lnTo>
                  <a:lnTo>
                    <a:pt x="3163647" y="694890"/>
                  </a:lnTo>
                  <a:lnTo>
                    <a:pt x="3206983" y="669095"/>
                  </a:lnTo>
                  <a:lnTo>
                    <a:pt x="3250318" y="643757"/>
                  </a:lnTo>
                  <a:lnTo>
                    <a:pt x="3293654" y="619122"/>
                  </a:lnTo>
                  <a:lnTo>
                    <a:pt x="3336990" y="595435"/>
                  </a:lnTo>
                  <a:lnTo>
                    <a:pt x="3380326" y="572943"/>
                  </a:lnTo>
                  <a:lnTo>
                    <a:pt x="3423663" y="551891"/>
                  </a:lnTo>
                  <a:lnTo>
                    <a:pt x="3467000" y="532526"/>
                  </a:lnTo>
                  <a:lnTo>
                    <a:pt x="3510337" y="515092"/>
                  </a:lnTo>
                  <a:lnTo>
                    <a:pt x="3553675" y="499835"/>
                  </a:lnTo>
                  <a:lnTo>
                    <a:pt x="3597014" y="487002"/>
                  </a:lnTo>
                  <a:lnTo>
                    <a:pt x="3640353" y="476838"/>
                  </a:lnTo>
                  <a:lnTo>
                    <a:pt x="3683693" y="469589"/>
                  </a:lnTo>
                  <a:lnTo>
                    <a:pt x="3727034" y="465501"/>
                  </a:lnTo>
                  <a:lnTo>
                    <a:pt x="3770376" y="464820"/>
                  </a:lnTo>
                  <a:lnTo>
                    <a:pt x="3813705" y="467313"/>
                  </a:lnTo>
                  <a:lnTo>
                    <a:pt x="3857035" y="472480"/>
                  </a:lnTo>
                  <a:lnTo>
                    <a:pt x="3900366" y="480159"/>
                  </a:lnTo>
                  <a:lnTo>
                    <a:pt x="3943698" y="490188"/>
                  </a:lnTo>
                  <a:lnTo>
                    <a:pt x="3987031" y="502406"/>
                  </a:lnTo>
                  <a:lnTo>
                    <a:pt x="4030364" y="516652"/>
                  </a:lnTo>
                  <a:lnTo>
                    <a:pt x="4073698" y="532766"/>
                  </a:lnTo>
                  <a:lnTo>
                    <a:pt x="4117033" y="550584"/>
                  </a:lnTo>
                  <a:lnTo>
                    <a:pt x="4160368" y="569948"/>
                  </a:lnTo>
                  <a:lnTo>
                    <a:pt x="4203705" y="590694"/>
                  </a:lnTo>
                  <a:lnTo>
                    <a:pt x="4247041" y="612663"/>
                  </a:lnTo>
                  <a:lnTo>
                    <a:pt x="4290378" y="635692"/>
                  </a:lnTo>
                  <a:lnTo>
                    <a:pt x="4333716" y="659621"/>
                  </a:lnTo>
                  <a:lnTo>
                    <a:pt x="4377055" y="684288"/>
                  </a:lnTo>
                  <a:lnTo>
                    <a:pt x="4420393" y="709533"/>
                  </a:lnTo>
                  <a:lnTo>
                    <a:pt x="4463732" y="735193"/>
                  </a:lnTo>
                  <a:lnTo>
                    <a:pt x="4507072" y="761108"/>
                  </a:lnTo>
                  <a:lnTo>
                    <a:pt x="4550412" y="787117"/>
                  </a:lnTo>
                  <a:lnTo>
                    <a:pt x="4593752" y="813057"/>
                  </a:lnTo>
                  <a:lnTo>
                    <a:pt x="4637093" y="838769"/>
                  </a:lnTo>
                  <a:lnTo>
                    <a:pt x="4680434" y="864091"/>
                  </a:lnTo>
                  <a:lnTo>
                    <a:pt x="4723775" y="888861"/>
                  </a:lnTo>
                  <a:lnTo>
                    <a:pt x="4767116" y="912919"/>
                  </a:lnTo>
                  <a:lnTo>
                    <a:pt x="4810458" y="936102"/>
                  </a:lnTo>
                  <a:lnTo>
                    <a:pt x="4853800" y="958251"/>
                  </a:lnTo>
                  <a:lnTo>
                    <a:pt x="4897142" y="979204"/>
                  </a:lnTo>
                  <a:lnTo>
                    <a:pt x="4940483" y="998799"/>
                  </a:lnTo>
                  <a:lnTo>
                    <a:pt x="4983825" y="1016875"/>
                  </a:lnTo>
                  <a:lnTo>
                    <a:pt x="5027168" y="1033272"/>
                  </a:lnTo>
                  <a:lnTo>
                    <a:pt x="5075496" y="1050043"/>
                  </a:lnTo>
                  <a:lnTo>
                    <a:pt x="5123826" y="1065830"/>
                  </a:lnTo>
                  <a:lnTo>
                    <a:pt x="5172157" y="1080714"/>
                  </a:lnTo>
                  <a:lnTo>
                    <a:pt x="5220489" y="1094778"/>
                  </a:lnTo>
                  <a:lnTo>
                    <a:pt x="5268822" y="1108105"/>
                  </a:lnTo>
                  <a:lnTo>
                    <a:pt x="5317155" y="1120778"/>
                  </a:lnTo>
                  <a:lnTo>
                    <a:pt x="5365489" y="1132878"/>
                  </a:lnTo>
                  <a:lnTo>
                    <a:pt x="5413823" y="1144489"/>
                  </a:lnTo>
                  <a:lnTo>
                    <a:pt x="5462158" y="1155692"/>
                  </a:lnTo>
                  <a:lnTo>
                    <a:pt x="5510493" y="1166571"/>
                  </a:lnTo>
                  <a:lnTo>
                    <a:pt x="5558829" y="1177208"/>
                  </a:lnTo>
                  <a:lnTo>
                    <a:pt x="5607164" y="1187685"/>
                  </a:lnTo>
                  <a:lnTo>
                    <a:pt x="5655500" y="1198086"/>
                  </a:lnTo>
                  <a:lnTo>
                    <a:pt x="5703836" y="1208492"/>
                  </a:lnTo>
                  <a:lnTo>
                    <a:pt x="5752171" y="1218986"/>
                  </a:lnTo>
                  <a:lnTo>
                    <a:pt x="5800507" y="1229651"/>
                  </a:lnTo>
                  <a:lnTo>
                    <a:pt x="5848842" y="1240570"/>
                  </a:lnTo>
                  <a:lnTo>
                    <a:pt x="5897177" y="1251824"/>
                  </a:lnTo>
                  <a:lnTo>
                    <a:pt x="5945511" y="1263496"/>
                  </a:lnTo>
                  <a:lnTo>
                    <a:pt x="5993845" y="1275670"/>
                  </a:lnTo>
                  <a:lnTo>
                    <a:pt x="6042178" y="1288427"/>
                  </a:lnTo>
                  <a:lnTo>
                    <a:pt x="6090511" y="1301850"/>
                  </a:lnTo>
                  <a:lnTo>
                    <a:pt x="6138843" y="1316021"/>
                  </a:lnTo>
                  <a:lnTo>
                    <a:pt x="6187174" y="1331024"/>
                  </a:lnTo>
                  <a:lnTo>
                    <a:pt x="6235504" y="1346940"/>
                  </a:lnTo>
                  <a:lnTo>
                    <a:pt x="6283833" y="1363852"/>
                  </a:lnTo>
                  <a:lnTo>
                    <a:pt x="6330385" y="1380976"/>
                  </a:lnTo>
                  <a:lnTo>
                    <a:pt x="6376938" y="1398735"/>
                  </a:lnTo>
                  <a:lnTo>
                    <a:pt x="6423490" y="1417094"/>
                  </a:lnTo>
                  <a:lnTo>
                    <a:pt x="6470042" y="1436015"/>
                  </a:lnTo>
                  <a:lnTo>
                    <a:pt x="6516594" y="1455460"/>
                  </a:lnTo>
                  <a:lnTo>
                    <a:pt x="6563146" y="1475392"/>
                  </a:lnTo>
                  <a:lnTo>
                    <a:pt x="6609698" y="1495774"/>
                  </a:lnTo>
                  <a:lnTo>
                    <a:pt x="6656250" y="1516567"/>
                  </a:lnTo>
                  <a:lnTo>
                    <a:pt x="6702801" y="1537734"/>
                  </a:lnTo>
                  <a:lnTo>
                    <a:pt x="6749352" y="1559239"/>
                  </a:lnTo>
                  <a:lnTo>
                    <a:pt x="6795902" y="1581043"/>
                  </a:lnTo>
                  <a:lnTo>
                    <a:pt x="6842452" y="1603109"/>
                  </a:lnTo>
                  <a:lnTo>
                    <a:pt x="6889002" y="1625399"/>
                  </a:lnTo>
                  <a:lnTo>
                    <a:pt x="6935551" y="1647877"/>
                  </a:lnTo>
                  <a:lnTo>
                    <a:pt x="6982099" y="1670503"/>
                  </a:lnTo>
                  <a:lnTo>
                    <a:pt x="7028647" y="1693243"/>
                  </a:lnTo>
                  <a:lnTo>
                    <a:pt x="7075194" y="1716056"/>
                  </a:lnTo>
                  <a:lnTo>
                    <a:pt x="7121741" y="1738907"/>
                  </a:lnTo>
                  <a:lnTo>
                    <a:pt x="7168287" y="1761757"/>
                  </a:lnTo>
                  <a:lnTo>
                    <a:pt x="7214832" y="1784570"/>
                  </a:lnTo>
                  <a:lnTo>
                    <a:pt x="7261376" y="1807307"/>
                  </a:lnTo>
                  <a:lnTo>
                    <a:pt x="7307920" y="1829932"/>
                  </a:lnTo>
                  <a:lnTo>
                    <a:pt x="7354463" y="1852406"/>
                  </a:lnTo>
                  <a:lnTo>
                    <a:pt x="7401005" y="1874693"/>
                  </a:lnTo>
                  <a:lnTo>
                    <a:pt x="7447546" y="1896754"/>
                  </a:lnTo>
                  <a:lnTo>
                    <a:pt x="7494086" y="1918553"/>
                  </a:lnTo>
                  <a:lnTo>
                    <a:pt x="7540625" y="1940052"/>
                  </a:lnTo>
                </a:path>
              </a:pathLst>
            </a:custGeom>
            <a:ln w="28575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17305" y="1450276"/>
              <a:ext cx="73532" cy="7353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73081" y="2000440"/>
              <a:ext cx="73532" cy="7353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30381" y="2419540"/>
              <a:ext cx="73532" cy="7353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87681" y="1915096"/>
              <a:ext cx="73532" cy="735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43457" y="2483548"/>
              <a:ext cx="73532" cy="7353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00757" y="2814256"/>
              <a:ext cx="73532" cy="7353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58057" y="3390328"/>
              <a:ext cx="73532" cy="7353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353944" y="1554479"/>
              <a:ext cx="7540625" cy="1404620"/>
            </a:xfrm>
            <a:custGeom>
              <a:avLst/>
              <a:gdLst/>
              <a:ahLst/>
              <a:cxnLst/>
              <a:rect l="l" t="t" r="r" b="b"/>
              <a:pathLst>
                <a:path w="7540625" h="1404620">
                  <a:moveTo>
                    <a:pt x="0" y="0"/>
                  </a:moveTo>
                  <a:lnTo>
                    <a:pt x="50276" y="8165"/>
                  </a:lnTo>
                  <a:lnTo>
                    <a:pt x="100551" y="16101"/>
                  </a:lnTo>
                  <a:lnTo>
                    <a:pt x="150825" y="23838"/>
                  </a:lnTo>
                  <a:lnTo>
                    <a:pt x="201098" y="31408"/>
                  </a:lnTo>
                  <a:lnTo>
                    <a:pt x="251370" y="38843"/>
                  </a:lnTo>
                  <a:lnTo>
                    <a:pt x="301642" y="46174"/>
                  </a:lnTo>
                  <a:lnTo>
                    <a:pt x="351913" y="53431"/>
                  </a:lnTo>
                  <a:lnTo>
                    <a:pt x="402183" y="60647"/>
                  </a:lnTo>
                  <a:lnTo>
                    <a:pt x="452453" y="67852"/>
                  </a:lnTo>
                  <a:lnTo>
                    <a:pt x="502722" y="75078"/>
                  </a:lnTo>
                  <a:lnTo>
                    <a:pt x="552992" y="82356"/>
                  </a:lnTo>
                  <a:lnTo>
                    <a:pt x="603261" y="89718"/>
                  </a:lnTo>
                  <a:lnTo>
                    <a:pt x="653530" y="97194"/>
                  </a:lnTo>
                  <a:lnTo>
                    <a:pt x="703799" y="104817"/>
                  </a:lnTo>
                  <a:lnTo>
                    <a:pt x="754069" y="112617"/>
                  </a:lnTo>
                  <a:lnTo>
                    <a:pt x="804338" y="120626"/>
                  </a:lnTo>
                  <a:lnTo>
                    <a:pt x="854608" y="128875"/>
                  </a:lnTo>
                  <a:lnTo>
                    <a:pt x="904878" y="137395"/>
                  </a:lnTo>
                  <a:lnTo>
                    <a:pt x="955149" y="146218"/>
                  </a:lnTo>
                  <a:lnTo>
                    <a:pt x="1005421" y="155374"/>
                  </a:lnTo>
                  <a:lnTo>
                    <a:pt x="1055693" y="164896"/>
                  </a:lnTo>
                  <a:lnTo>
                    <a:pt x="1105966" y="174815"/>
                  </a:lnTo>
                  <a:lnTo>
                    <a:pt x="1156240" y="185162"/>
                  </a:lnTo>
                  <a:lnTo>
                    <a:pt x="1206515" y="195967"/>
                  </a:lnTo>
                  <a:lnTo>
                    <a:pt x="1256792" y="207264"/>
                  </a:lnTo>
                  <a:lnTo>
                    <a:pt x="1303344" y="218697"/>
                  </a:lnTo>
                  <a:lnTo>
                    <a:pt x="1349895" y="231534"/>
                  </a:lnTo>
                  <a:lnTo>
                    <a:pt x="1396445" y="245627"/>
                  </a:lnTo>
                  <a:lnTo>
                    <a:pt x="1442994" y="260829"/>
                  </a:lnTo>
                  <a:lnTo>
                    <a:pt x="1489543" y="276992"/>
                  </a:lnTo>
                  <a:lnTo>
                    <a:pt x="1536091" y="293970"/>
                  </a:lnTo>
                  <a:lnTo>
                    <a:pt x="1582638" y="311615"/>
                  </a:lnTo>
                  <a:lnTo>
                    <a:pt x="1629185" y="329778"/>
                  </a:lnTo>
                  <a:lnTo>
                    <a:pt x="1675732" y="348313"/>
                  </a:lnTo>
                  <a:lnTo>
                    <a:pt x="1722278" y="367073"/>
                  </a:lnTo>
                  <a:lnTo>
                    <a:pt x="1768824" y="385910"/>
                  </a:lnTo>
                  <a:lnTo>
                    <a:pt x="1815369" y="404676"/>
                  </a:lnTo>
                  <a:lnTo>
                    <a:pt x="1861915" y="423225"/>
                  </a:lnTo>
                  <a:lnTo>
                    <a:pt x="1908460" y="441408"/>
                  </a:lnTo>
                  <a:lnTo>
                    <a:pt x="1955006" y="459078"/>
                  </a:lnTo>
                  <a:lnTo>
                    <a:pt x="2001551" y="476088"/>
                  </a:lnTo>
                  <a:lnTo>
                    <a:pt x="2048097" y="492291"/>
                  </a:lnTo>
                  <a:lnTo>
                    <a:pt x="2094643" y="507539"/>
                  </a:lnTo>
                  <a:lnTo>
                    <a:pt x="2141190" y="521684"/>
                  </a:lnTo>
                  <a:lnTo>
                    <a:pt x="2187737" y="534579"/>
                  </a:lnTo>
                  <a:lnTo>
                    <a:pt x="2234284" y="546077"/>
                  </a:lnTo>
                  <a:lnTo>
                    <a:pt x="2280832" y="556031"/>
                  </a:lnTo>
                  <a:lnTo>
                    <a:pt x="2327381" y="564292"/>
                  </a:lnTo>
                  <a:lnTo>
                    <a:pt x="2373930" y="570714"/>
                  </a:lnTo>
                  <a:lnTo>
                    <a:pt x="2420480" y="575149"/>
                  </a:lnTo>
                  <a:lnTo>
                    <a:pt x="2467031" y="577450"/>
                  </a:lnTo>
                  <a:lnTo>
                    <a:pt x="2513584" y="577469"/>
                  </a:lnTo>
                  <a:lnTo>
                    <a:pt x="2558473" y="574758"/>
                  </a:lnTo>
                  <a:lnTo>
                    <a:pt x="2603362" y="569070"/>
                  </a:lnTo>
                  <a:lnTo>
                    <a:pt x="2648249" y="560639"/>
                  </a:lnTo>
                  <a:lnTo>
                    <a:pt x="2693136" y="549698"/>
                  </a:lnTo>
                  <a:lnTo>
                    <a:pt x="2738023" y="536482"/>
                  </a:lnTo>
                  <a:lnTo>
                    <a:pt x="2782908" y="521225"/>
                  </a:lnTo>
                  <a:lnTo>
                    <a:pt x="2827793" y="504162"/>
                  </a:lnTo>
                  <a:lnTo>
                    <a:pt x="2872678" y="485526"/>
                  </a:lnTo>
                  <a:lnTo>
                    <a:pt x="2917562" y="465553"/>
                  </a:lnTo>
                  <a:lnTo>
                    <a:pt x="2962446" y="444477"/>
                  </a:lnTo>
                  <a:lnTo>
                    <a:pt x="3007330" y="422531"/>
                  </a:lnTo>
                  <a:lnTo>
                    <a:pt x="3052213" y="399950"/>
                  </a:lnTo>
                  <a:lnTo>
                    <a:pt x="3097096" y="376969"/>
                  </a:lnTo>
                  <a:lnTo>
                    <a:pt x="3141979" y="353822"/>
                  </a:lnTo>
                  <a:lnTo>
                    <a:pt x="3186863" y="330742"/>
                  </a:lnTo>
                  <a:lnTo>
                    <a:pt x="3231746" y="307965"/>
                  </a:lnTo>
                  <a:lnTo>
                    <a:pt x="3276629" y="285724"/>
                  </a:lnTo>
                  <a:lnTo>
                    <a:pt x="3321513" y="264255"/>
                  </a:lnTo>
                  <a:lnTo>
                    <a:pt x="3366397" y="243791"/>
                  </a:lnTo>
                  <a:lnTo>
                    <a:pt x="3411281" y="224566"/>
                  </a:lnTo>
                  <a:lnTo>
                    <a:pt x="3456166" y="206815"/>
                  </a:lnTo>
                  <a:lnTo>
                    <a:pt x="3501051" y="190772"/>
                  </a:lnTo>
                  <a:lnTo>
                    <a:pt x="3545936" y="176672"/>
                  </a:lnTo>
                  <a:lnTo>
                    <a:pt x="3590823" y="164749"/>
                  </a:lnTo>
                  <a:lnTo>
                    <a:pt x="3635710" y="155237"/>
                  </a:lnTo>
                  <a:lnTo>
                    <a:pt x="3680597" y="148370"/>
                  </a:lnTo>
                  <a:lnTo>
                    <a:pt x="3725486" y="144383"/>
                  </a:lnTo>
                  <a:lnTo>
                    <a:pt x="3770376" y="143510"/>
                  </a:lnTo>
                  <a:lnTo>
                    <a:pt x="3815252" y="145529"/>
                  </a:lnTo>
                  <a:lnTo>
                    <a:pt x="3860130" y="149965"/>
                  </a:lnTo>
                  <a:lnTo>
                    <a:pt x="3905009" y="156665"/>
                  </a:lnTo>
                  <a:lnTo>
                    <a:pt x="3949888" y="165480"/>
                  </a:lnTo>
                  <a:lnTo>
                    <a:pt x="3994769" y="176259"/>
                  </a:lnTo>
                  <a:lnTo>
                    <a:pt x="4039650" y="188852"/>
                  </a:lnTo>
                  <a:lnTo>
                    <a:pt x="4084532" y="203108"/>
                  </a:lnTo>
                  <a:lnTo>
                    <a:pt x="4129414" y="218877"/>
                  </a:lnTo>
                  <a:lnTo>
                    <a:pt x="4174298" y="236008"/>
                  </a:lnTo>
                  <a:lnTo>
                    <a:pt x="4219182" y="254352"/>
                  </a:lnTo>
                  <a:lnTo>
                    <a:pt x="4264067" y="273756"/>
                  </a:lnTo>
                  <a:lnTo>
                    <a:pt x="4308952" y="294072"/>
                  </a:lnTo>
                  <a:lnTo>
                    <a:pt x="4353838" y="315149"/>
                  </a:lnTo>
                  <a:lnTo>
                    <a:pt x="4398724" y="336835"/>
                  </a:lnTo>
                  <a:lnTo>
                    <a:pt x="4443611" y="358982"/>
                  </a:lnTo>
                  <a:lnTo>
                    <a:pt x="4488498" y="381437"/>
                  </a:lnTo>
                  <a:lnTo>
                    <a:pt x="4533386" y="404052"/>
                  </a:lnTo>
                  <a:lnTo>
                    <a:pt x="4578274" y="426674"/>
                  </a:lnTo>
                  <a:lnTo>
                    <a:pt x="4623162" y="449155"/>
                  </a:lnTo>
                  <a:lnTo>
                    <a:pt x="4668051" y="471344"/>
                  </a:lnTo>
                  <a:lnTo>
                    <a:pt x="4712940" y="493089"/>
                  </a:lnTo>
                  <a:lnTo>
                    <a:pt x="4757829" y="514241"/>
                  </a:lnTo>
                  <a:lnTo>
                    <a:pt x="4802718" y="534649"/>
                  </a:lnTo>
                  <a:lnTo>
                    <a:pt x="4847608" y="554163"/>
                  </a:lnTo>
                  <a:lnTo>
                    <a:pt x="4892498" y="572632"/>
                  </a:lnTo>
                  <a:lnTo>
                    <a:pt x="4937388" y="589906"/>
                  </a:lnTo>
                  <a:lnTo>
                    <a:pt x="4982278" y="605835"/>
                  </a:lnTo>
                  <a:lnTo>
                    <a:pt x="5027168" y="620268"/>
                  </a:lnTo>
                  <a:lnTo>
                    <a:pt x="5075496" y="634540"/>
                  </a:lnTo>
                  <a:lnTo>
                    <a:pt x="5123826" y="648007"/>
                  </a:lnTo>
                  <a:lnTo>
                    <a:pt x="5172157" y="660737"/>
                  </a:lnTo>
                  <a:lnTo>
                    <a:pt x="5220489" y="672799"/>
                  </a:lnTo>
                  <a:lnTo>
                    <a:pt x="5268822" y="684260"/>
                  </a:lnTo>
                  <a:lnTo>
                    <a:pt x="5317155" y="695189"/>
                  </a:lnTo>
                  <a:lnTo>
                    <a:pt x="5365489" y="705655"/>
                  </a:lnTo>
                  <a:lnTo>
                    <a:pt x="5413823" y="715725"/>
                  </a:lnTo>
                  <a:lnTo>
                    <a:pt x="5462158" y="725469"/>
                  </a:lnTo>
                  <a:lnTo>
                    <a:pt x="5510493" y="734954"/>
                  </a:lnTo>
                  <a:lnTo>
                    <a:pt x="5558829" y="744248"/>
                  </a:lnTo>
                  <a:lnTo>
                    <a:pt x="5607164" y="753420"/>
                  </a:lnTo>
                  <a:lnTo>
                    <a:pt x="5655500" y="762539"/>
                  </a:lnTo>
                  <a:lnTo>
                    <a:pt x="5703836" y="771673"/>
                  </a:lnTo>
                  <a:lnTo>
                    <a:pt x="5752171" y="780889"/>
                  </a:lnTo>
                  <a:lnTo>
                    <a:pt x="5800507" y="790257"/>
                  </a:lnTo>
                  <a:lnTo>
                    <a:pt x="5848842" y="799844"/>
                  </a:lnTo>
                  <a:lnTo>
                    <a:pt x="5897177" y="809719"/>
                  </a:lnTo>
                  <a:lnTo>
                    <a:pt x="5945511" y="819951"/>
                  </a:lnTo>
                  <a:lnTo>
                    <a:pt x="5993845" y="830607"/>
                  </a:lnTo>
                  <a:lnTo>
                    <a:pt x="6042178" y="841756"/>
                  </a:lnTo>
                  <a:lnTo>
                    <a:pt x="6090511" y="853467"/>
                  </a:lnTo>
                  <a:lnTo>
                    <a:pt x="6138843" y="865807"/>
                  </a:lnTo>
                  <a:lnTo>
                    <a:pt x="6187174" y="878845"/>
                  </a:lnTo>
                  <a:lnTo>
                    <a:pt x="6235504" y="892649"/>
                  </a:lnTo>
                  <a:lnTo>
                    <a:pt x="6283833" y="907288"/>
                  </a:lnTo>
                  <a:lnTo>
                    <a:pt x="6330385" y="922105"/>
                  </a:lnTo>
                  <a:lnTo>
                    <a:pt x="6376938" y="937466"/>
                  </a:lnTo>
                  <a:lnTo>
                    <a:pt x="6423490" y="953339"/>
                  </a:lnTo>
                  <a:lnTo>
                    <a:pt x="6470042" y="969691"/>
                  </a:lnTo>
                  <a:lnTo>
                    <a:pt x="6516594" y="986492"/>
                  </a:lnTo>
                  <a:lnTo>
                    <a:pt x="6563146" y="1003709"/>
                  </a:lnTo>
                  <a:lnTo>
                    <a:pt x="6609698" y="1021309"/>
                  </a:lnTo>
                  <a:lnTo>
                    <a:pt x="6656250" y="1039261"/>
                  </a:lnTo>
                  <a:lnTo>
                    <a:pt x="6702801" y="1057533"/>
                  </a:lnTo>
                  <a:lnTo>
                    <a:pt x="6749352" y="1076093"/>
                  </a:lnTo>
                  <a:lnTo>
                    <a:pt x="6795902" y="1094909"/>
                  </a:lnTo>
                  <a:lnTo>
                    <a:pt x="6842452" y="1113948"/>
                  </a:lnTo>
                  <a:lnTo>
                    <a:pt x="6889002" y="1133179"/>
                  </a:lnTo>
                  <a:lnTo>
                    <a:pt x="6935551" y="1152570"/>
                  </a:lnTo>
                  <a:lnTo>
                    <a:pt x="6982099" y="1172089"/>
                  </a:lnTo>
                  <a:lnTo>
                    <a:pt x="7028647" y="1191703"/>
                  </a:lnTo>
                  <a:lnTo>
                    <a:pt x="7075194" y="1211381"/>
                  </a:lnTo>
                  <a:lnTo>
                    <a:pt x="7121741" y="1231090"/>
                  </a:lnTo>
                  <a:lnTo>
                    <a:pt x="7168287" y="1250800"/>
                  </a:lnTo>
                  <a:lnTo>
                    <a:pt x="7214832" y="1270477"/>
                  </a:lnTo>
                  <a:lnTo>
                    <a:pt x="7261376" y="1290089"/>
                  </a:lnTo>
                  <a:lnTo>
                    <a:pt x="7307920" y="1309605"/>
                  </a:lnTo>
                  <a:lnTo>
                    <a:pt x="7354463" y="1328993"/>
                  </a:lnTo>
                  <a:lnTo>
                    <a:pt x="7401005" y="1348220"/>
                  </a:lnTo>
                  <a:lnTo>
                    <a:pt x="7447546" y="1367255"/>
                  </a:lnTo>
                  <a:lnTo>
                    <a:pt x="7494086" y="1386066"/>
                  </a:lnTo>
                  <a:lnTo>
                    <a:pt x="7540625" y="1404620"/>
                  </a:lnTo>
                </a:path>
              </a:pathLst>
            </a:custGeom>
            <a:ln w="2857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17305" y="1517332"/>
              <a:ext cx="73532" cy="735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73081" y="1724596"/>
              <a:ext cx="73532" cy="7353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30381" y="2094928"/>
              <a:ext cx="73532" cy="7353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87681" y="1660588"/>
              <a:ext cx="73532" cy="7353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43457" y="2137600"/>
              <a:ext cx="73532" cy="7353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00757" y="2424112"/>
              <a:ext cx="73532" cy="7353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858057" y="2922460"/>
              <a:ext cx="73532" cy="73532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3343783" y="2101723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4.795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00702" y="2521711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4.301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857747" y="2016632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4.895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114793" y="2585466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4.226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71458" y="2916173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3.837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087117" y="1106195"/>
            <a:ext cx="533400" cy="71437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890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2,62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7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5.442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628378" y="3492246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3.159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00171" y="1414653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2,47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657090" y="1784985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2,21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914135" y="1351025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2,52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71181" y="1827656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2,18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427846" y="2114804"/>
            <a:ext cx="4210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1,98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684766" y="2612262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1,63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0686415" y="5112765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0686415" y="4404486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0,50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0686415" y="3696461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1,00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0686415" y="2988055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1,50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0686415" y="2279649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2,00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686415" y="1571371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2,50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0686415" y="862965"/>
            <a:ext cx="4203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585858"/>
                </a:solidFill>
                <a:latin typeface="Arial MT"/>
                <a:cs typeface="Arial MT"/>
              </a:rPr>
              <a:t>3,00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29716" y="5112765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1.000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29716" y="4263009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2.000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029716" y="3412997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3.000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29716" y="2562555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4.000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029716" y="1713102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5.000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029716" y="862965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6.000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059051" y="5379516"/>
            <a:ext cx="5905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2018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315970" y="5379516"/>
            <a:ext cx="5905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2019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298696" y="5289708"/>
            <a:ext cx="2144395" cy="816610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R="27305" algn="r">
              <a:lnSpc>
                <a:spcPct val="100000"/>
              </a:lnSpc>
              <a:spcBef>
                <a:spcPts val="810"/>
              </a:spcBef>
              <a:tabLst>
                <a:tab pos="1256665" algn="l"/>
              </a:tabLst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2020</a:t>
            </a:r>
            <a:r>
              <a:rPr sz="200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2021</a:t>
            </a:r>
            <a:endParaRPr sz="2000">
              <a:latin typeface="Arial MT"/>
              <a:cs typeface="Arial MT"/>
            </a:endParaRPr>
          </a:p>
          <a:p>
            <a:pPr marR="5080" algn="r">
              <a:lnSpc>
                <a:spcPct val="100000"/>
              </a:lnSpc>
              <a:spcBef>
                <a:spcPts val="715"/>
              </a:spcBef>
            </a:pP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Nacimientos</a:t>
            </a:r>
            <a:r>
              <a:rPr sz="2000" spc="-5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10-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14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983730" y="5289708"/>
            <a:ext cx="1225550" cy="816610"/>
          </a:xfrm>
          <a:prstGeom prst="rect">
            <a:avLst/>
          </a:prstGeom>
        </p:spPr>
        <p:txBody>
          <a:bodyPr vert="horz" wrap="square" lIns="0" tIns="102870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81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2022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TEF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10-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14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343645" y="5379516"/>
            <a:ext cx="5905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2023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600438" y="5379516"/>
            <a:ext cx="5905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2024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7" name="object 57"/>
          <p:cNvSpPr txBox="1">
            <a:spLocks noGrp="1"/>
          </p:cNvSpPr>
          <p:nvPr>
            <p:ph type="title"/>
          </p:nvPr>
        </p:nvSpPr>
        <p:spPr>
          <a:xfrm>
            <a:off x="2442464" y="435990"/>
            <a:ext cx="73082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Fecundidad</a:t>
            </a:r>
            <a:r>
              <a:rPr sz="2400" b="1" spc="-1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en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niñas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de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10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a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14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años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585858"/>
                </a:solidFill>
                <a:latin typeface="Arial"/>
                <a:cs typeface="Arial"/>
              </a:rPr>
              <a:t>en</a:t>
            </a:r>
            <a:r>
              <a:rPr sz="2400" b="1" spc="-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585858"/>
                </a:solidFill>
                <a:latin typeface="Arial"/>
                <a:cs typeface="Arial"/>
              </a:rPr>
              <a:t>Colombia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58" name="object 5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041394" y="5922073"/>
            <a:ext cx="243839" cy="73532"/>
          </a:xfrm>
          <a:prstGeom prst="rect">
            <a:avLst/>
          </a:prstGeom>
        </p:spPr>
      </p:pic>
      <p:pic>
        <p:nvPicPr>
          <p:cNvPr id="59" name="object 5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25919" y="5922073"/>
            <a:ext cx="243839" cy="73532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407314" y="6243015"/>
            <a:ext cx="244221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 MT"/>
                <a:cs typeface="Arial MT"/>
              </a:rPr>
              <a:t>Fuente:</a:t>
            </a:r>
            <a:r>
              <a:rPr sz="1400" spc="-65" dirty="0">
                <a:latin typeface="Arial MT"/>
                <a:cs typeface="Arial MT"/>
              </a:rPr>
              <a:t> </a:t>
            </a:r>
            <a:r>
              <a:rPr sz="1400" spc="-10" dirty="0">
                <a:latin typeface="Arial MT"/>
                <a:cs typeface="Arial MT"/>
              </a:rPr>
              <a:t>EEVV.DANE.Minsalud</a:t>
            </a:r>
            <a:endParaRPr sz="1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7802A3F7-9B64-AFC7-9317-5DC1013F79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351530"/>
              </p:ext>
            </p:extLst>
          </p:nvPr>
        </p:nvGraphicFramePr>
        <p:xfrm>
          <a:off x="1219200" y="304800"/>
          <a:ext cx="9753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349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3D45F20-72F2-ACE8-E0B4-899C6B8E7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33" y="533400"/>
            <a:ext cx="11243733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760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852E993-6BD7-2C82-FC1A-C320B795C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9" y="304800"/>
            <a:ext cx="11293929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33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7314" y="6244539"/>
            <a:ext cx="20961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 MT"/>
                <a:cs typeface="Arial MT"/>
              </a:rPr>
              <a:t>Fuente:</a:t>
            </a:r>
            <a:r>
              <a:rPr sz="1200" spc="-25" dirty="0">
                <a:latin typeface="Arial MT"/>
                <a:cs typeface="Arial MT"/>
              </a:rPr>
              <a:t> </a:t>
            </a:r>
            <a:r>
              <a:rPr sz="1200" spc="-10" dirty="0">
                <a:latin typeface="Arial MT"/>
                <a:cs typeface="Arial MT"/>
              </a:rPr>
              <a:t>EEVV.DANE.Minsalud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49298" y="4514088"/>
            <a:ext cx="9234805" cy="0"/>
          </a:xfrm>
          <a:custGeom>
            <a:avLst/>
            <a:gdLst/>
            <a:ahLst/>
            <a:cxnLst/>
            <a:rect l="l" t="t" r="r" b="b"/>
            <a:pathLst>
              <a:path w="9234805">
                <a:moveTo>
                  <a:pt x="0" y="0"/>
                </a:moveTo>
                <a:lnTo>
                  <a:pt x="923455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49298" y="3794759"/>
            <a:ext cx="9234805" cy="0"/>
          </a:xfrm>
          <a:custGeom>
            <a:avLst/>
            <a:gdLst/>
            <a:ahLst/>
            <a:cxnLst/>
            <a:rect l="l" t="t" r="r" b="b"/>
            <a:pathLst>
              <a:path w="9234805">
                <a:moveTo>
                  <a:pt x="0" y="0"/>
                </a:moveTo>
                <a:lnTo>
                  <a:pt x="923455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1749298" y="1122235"/>
            <a:ext cx="9234805" cy="2544445"/>
            <a:chOff x="1749298" y="1122235"/>
            <a:chExt cx="9234805" cy="2544445"/>
          </a:xfrm>
        </p:grpSpPr>
        <p:sp>
          <p:nvSpPr>
            <p:cNvPr id="6" name="object 6"/>
            <p:cNvSpPr/>
            <p:nvPr/>
          </p:nvSpPr>
          <p:spPr>
            <a:xfrm>
              <a:off x="1749298" y="1635251"/>
              <a:ext cx="9234805" cy="1438910"/>
            </a:xfrm>
            <a:custGeom>
              <a:avLst/>
              <a:gdLst/>
              <a:ahLst/>
              <a:cxnLst/>
              <a:rect l="l" t="t" r="r" b="b"/>
              <a:pathLst>
                <a:path w="9234805" h="1438910">
                  <a:moveTo>
                    <a:pt x="0" y="1438656"/>
                  </a:moveTo>
                  <a:lnTo>
                    <a:pt x="9234551" y="1438656"/>
                  </a:lnTo>
                </a:path>
                <a:path w="9234805" h="1438910">
                  <a:moveTo>
                    <a:pt x="0" y="719327"/>
                  </a:moveTo>
                  <a:lnTo>
                    <a:pt x="9234551" y="719327"/>
                  </a:lnTo>
                </a:path>
                <a:path w="9234805" h="1438910">
                  <a:moveTo>
                    <a:pt x="0" y="0"/>
                  </a:moveTo>
                  <a:lnTo>
                    <a:pt x="9234551" y="0"/>
                  </a:lnTo>
                </a:path>
              </a:pathLst>
            </a:custGeom>
            <a:ln w="9525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08809" y="1159255"/>
              <a:ext cx="7915909" cy="2148205"/>
            </a:xfrm>
            <a:custGeom>
              <a:avLst/>
              <a:gdLst/>
              <a:ahLst/>
              <a:cxnLst/>
              <a:rect l="l" t="t" r="r" b="b"/>
              <a:pathLst>
                <a:path w="7915909" h="2148204">
                  <a:moveTo>
                    <a:pt x="0" y="0"/>
                  </a:moveTo>
                  <a:lnTo>
                    <a:pt x="50745" y="6942"/>
                  </a:lnTo>
                  <a:lnTo>
                    <a:pt x="101490" y="13769"/>
                  </a:lnTo>
                  <a:lnTo>
                    <a:pt x="152234" y="20497"/>
                  </a:lnTo>
                  <a:lnTo>
                    <a:pt x="202976" y="27140"/>
                  </a:lnTo>
                  <a:lnTo>
                    <a:pt x="253719" y="33713"/>
                  </a:lnTo>
                  <a:lnTo>
                    <a:pt x="304460" y="40232"/>
                  </a:lnTo>
                  <a:lnTo>
                    <a:pt x="355201" y="46710"/>
                  </a:lnTo>
                  <a:lnTo>
                    <a:pt x="405941" y="53164"/>
                  </a:lnTo>
                  <a:lnTo>
                    <a:pt x="456681" y="59608"/>
                  </a:lnTo>
                  <a:lnTo>
                    <a:pt x="507420" y="66056"/>
                  </a:lnTo>
                  <a:lnTo>
                    <a:pt x="558159" y="72525"/>
                  </a:lnTo>
                  <a:lnTo>
                    <a:pt x="608899" y="79028"/>
                  </a:lnTo>
                  <a:lnTo>
                    <a:pt x="659637" y="85582"/>
                  </a:lnTo>
                  <a:lnTo>
                    <a:pt x="710376" y="92200"/>
                  </a:lnTo>
                  <a:lnTo>
                    <a:pt x="761116" y="98898"/>
                  </a:lnTo>
                  <a:lnTo>
                    <a:pt x="811855" y="105690"/>
                  </a:lnTo>
                  <a:lnTo>
                    <a:pt x="862594" y="112593"/>
                  </a:lnTo>
                  <a:lnTo>
                    <a:pt x="913334" y="119620"/>
                  </a:lnTo>
                  <a:lnTo>
                    <a:pt x="964074" y="126786"/>
                  </a:lnTo>
                  <a:lnTo>
                    <a:pt x="1014815" y="134107"/>
                  </a:lnTo>
                  <a:lnTo>
                    <a:pt x="1065556" y="141598"/>
                  </a:lnTo>
                  <a:lnTo>
                    <a:pt x="1116299" y="149273"/>
                  </a:lnTo>
                  <a:lnTo>
                    <a:pt x="1167041" y="157148"/>
                  </a:lnTo>
                  <a:lnTo>
                    <a:pt x="1217785" y="165237"/>
                  </a:lnTo>
                  <a:lnTo>
                    <a:pt x="1268530" y="173555"/>
                  </a:lnTo>
                  <a:lnTo>
                    <a:pt x="1319276" y="182118"/>
                  </a:lnTo>
                  <a:lnTo>
                    <a:pt x="1368142" y="190698"/>
                  </a:lnTo>
                  <a:lnTo>
                    <a:pt x="1417007" y="199706"/>
                  </a:lnTo>
                  <a:lnTo>
                    <a:pt x="1465871" y="209104"/>
                  </a:lnTo>
                  <a:lnTo>
                    <a:pt x="1514735" y="218852"/>
                  </a:lnTo>
                  <a:lnTo>
                    <a:pt x="1563598" y="228914"/>
                  </a:lnTo>
                  <a:lnTo>
                    <a:pt x="1612460" y="239249"/>
                  </a:lnTo>
                  <a:lnTo>
                    <a:pt x="1661322" y="249820"/>
                  </a:lnTo>
                  <a:lnTo>
                    <a:pt x="1710183" y="260589"/>
                  </a:lnTo>
                  <a:lnTo>
                    <a:pt x="1759044" y="271516"/>
                  </a:lnTo>
                  <a:lnTo>
                    <a:pt x="1807904" y="282564"/>
                  </a:lnTo>
                  <a:lnTo>
                    <a:pt x="1856764" y="293694"/>
                  </a:lnTo>
                  <a:lnTo>
                    <a:pt x="1905624" y="304868"/>
                  </a:lnTo>
                  <a:lnTo>
                    <a:pt x="1954484" y="316047"/>
                  </a:lnTo>
                  <a:lnTo>
                    <a:pt x="2003343" y="327194"/>
                  </a:lnTo>
                  <a:lnTo>
                    <a:pt x="2052203" y="338268"/>
                  </a:lnTo>
                  <a:lnTo>
                    <a:pt x="2101063" y="349233"/>
                  </a:lnTo>
                  <a:lnTo>
                    <a:pt x="2149923" y="360050"/>
                  </a:lnTo>
                  <a:lnTo>
                    <a:pt x="2198783" y="370680"/>
                  </a:lnTo>
                  <a:lnTo>
                    <a:pt x="2247644" y="381084"/>
                  </a:lnTo>
                  <a:lnTo>
                    <a:pt x="2296505" y="391226"/>
                  </a:lnTo>
                  <a:lnTo>
                    <a:pt x="2345367" y="401065"/>
                  </a:lnTo>
                  <a:lnTo>
                    <a:pt x="2394229" y="410564"/>
                  </a:lnTo>
                  <a:lnTo>
                    <a:pt x="2443092" y="419685"/>
                  </a:lnTo>
                  <a:lnTo>
                    <a:pt x="2491956" y="428388"/>
                  </a:lnTo>
                  <a:lnTo>
                    <a:pt x="2540820" y="436636"/>
                  </a:lnTo>
                  <a:lnTo>
                    <a:pt x="2589685" y="444390"/>
                  </a:lnTo>
                  <a:lnTo>
                    <a:pt x="2638552" y="451612"/>
                  </a:lnTo>
                  <a:lnTo>
                    <a:pt x="2689284" y="458306"/>
                  </a:lnTo>
                  <a:lnTo>
                    <a:pt x="2740017" y="464033"/>
                  </a:lnTo>
                  <a:lnTo>
                    <a:pt x="2790751" y="468888"/>
                  </a:lnTo>
                  <a:lnTo>
                    <a:pt x="2841486" y="472964"/>
                  </a:lnTo>
                  <a:lnTo>
                    <a:pt x="2892222" y="476357"/>
                  </a:lnTo>
                  <a:lnTo>
                    <a:pt x="2942958" y="479161"/>
                  </a:lnTo>
                  <a:lnTo>
                    <a:pt x="2993695" y="481470"/>
                  </a:lnTo>
                  <a:lnTo>
                    <a:pt x="3044433" y="483379"/>
                  </a:lnTo>
                  <a:lnTo>
                    <a:pt x="3095171" y="484983"/>
                  </a:lnTo>
                  <a:lnTo>
                    <a:pt x="3145910" y="486376"/>
                  </a:lnTo>
                  <a:lnTo>
                    <a:pt x="3196648" y="487653"/>
                  </a:lnTo>
                  <a:lnTo>
                    <a:pt x="3247387" y="488908"/>
                  </a:lnTo>
                  <a:lnTo>
                    <a:pt x="3298126" y="490235"/>
                  </a:lnTo>
                  <a:lnTo>
                    <a:pt x="3348865" y="491731"/>
                  </a:lnTo>
                  <a:lnTo>
                    <a:pt x="3399604" y="493488"/>
                  </a:lnTo>
                  <a:lnTo>
                    <a:pt x="3450342" y="495601"/>
                  </a:lnTo>
                  <a:lnTo>
                    <a:pt x="3501081" y="498166"/>
                  </a:lnTo>
                  <a:lnTo>
                    <a:pt x="3551819" y="501277"/>
                  </a:lnTo>
                  <a:lnTo>
                    <a:pt x="3602557" y="505027"/>
                  </a:lnTo>
                  <a:lnTo>
                    <a:pt x="3653294" y="509512"/>
                  </a:lnTo>
                  <a:lnTo>
                    <a:pt x="3704030" y="514827"/>
                  </a:lnTo>
                  <a:lnTo>
                    <a:pt x="3754766" y="521065"/>
                  </a:lnTo>
                  <a:lnTo>
                    <a:pt x="3805501" y="528322"/>
                  </a:lnTo>
                  <a:lnTo>
                    <a:pt x="3856235" y="536692"/>
                  </a:lnTo>
                  <a:lnTo>
                    <a:pt x="3906968" y="546269"/>
                  </a:lnTo>
                  <a:lnTo>
                    <a:pt x="3957701" y="557149"/>
                  </a:lnTo>
                  <a:lnTo>
                    <a:pt x="4004822" y="568324"/>
                  </a:lnTo>
                  <a:lnTo>
                    <a:pt x="4051942" y="580376"/>
                  </a:lnTo>
                  <a:lnTo>
                    <a:pt x="4099061" y="593258"/>
                  </a:lnTo>
                  <a:lnTo>
                    <a:pt x="4146180" y="606925"/>
                  </a:lnTo>
                  <a:lnTo>
                    <a:pt x="4193297" y="621332"/>
                  </a:lnTo>
                  <a:lnTo>
                    <a:pt x="4240415" y="636434"/>
                  </a:lnTo>
                  <a:lnTo>
                    <a:pt x="4287531" y="652184"/>
                  </a:lnTo>
                  <a:lnTo>
                    <a:pt x="4334648" y="668538"/>
                  </a:lnTo>
                  <a:lnTo>
                    <a:pt x="4381763" y="685450"/>
                  </a:lnTo>
                  <a:lnTo>
                    <a:pt x="4428879" y="702875"/>
                  </a:lnTo>
                  <a:lnTo>
                    <a:pt x="4475994" y="720768"/>
                  </a:lnTo>
                  <a:lnTo>
                    <a:pt x="4523109" y="739082"/>
                  </a:lnTo>
                  <a:lnTo>
                    <a:pt x="4570224" y="757773"/>
                  </a:lnTo>
                  <a:lnTo>
                    <a:pt x="4617339" y="776795"/>
                  </a:lnTo>
                  <a:lnTo>
                    <a:pt x="4664453" y="796103"/>
                  </a:lnTo>
                  <a:lnTo>
                    <a:pt x="4711568" y="815651"/>
                  </a:lnTo>
                  <a:lnTo>
                    <a:pt x="4758683" y="835394"/>
                  </a:lnTo>
                  <a:lnTo>
                    <a:pt x="4805798" y="855287"/>
                  </a:lnTo>
                  <a:lnTo>
                    <a:pt x="4852914" y="875283"/>
                  </a:lnTo>
                  <a:lnTo>
                    <a:pt x="4900029" y="895339"/>
                  </a:lnTo>
                  <a:lnTo>
                    <a:pt x="4947146" y="915408"/>
                  </a:lnTo>
                  <a:lnTo>
                    <a:pt x="4994262" y="935444"/>
                  </a:lnTo>
                  <a:lnTo>
                    <a:pt x="5041380" y="955404"/>
                  </a:lnTo>
                  <a:lnTo>
                    <a:pt x="5088497" y="975240"/>
                  </a:lnTo>
                  <a:lnTo>
                    <a:pt x="5135616" y="994908"/>
                  </a:lnTo>
                  <a:lnTo>
                    <a:pt x="5182735" y="1014362"/>
                  </a:lnTo>
                  <a:lnTo>
                    <a:pt x="5229855" y="1033558"/>
                  </a:lnTo>
                  <a:lnTo>
                    <a:pt x="5276977" y="1052449"/>
                  </a:lnTo>
                  <a:lnTo>
                    <a:pt x="5324085" y="1071236"/>
                  </a:lnTo>
                  <a:lnTo>
                    <a:pt x="5371194" y="1090175"/>
                  </a:lnTo>
                  <a:lnTo>
                    <a:pt x="5418304" y="1109254"/>
                  </a:lnTo>
                  <a:lnTo>
                    <a:pt x="5465415" y="1128465"/>
                  </a:lnTo>
                  <a:lnTo>
                    <a:pt x="5512527" y="1147798"/>
                  </a:lnTo>
                  <a:lnTo>
                    <a:pt x="5559639" y="1167245"/>
                  </a:lnTo>
                  <a:lnTo>
                    <a:pt x="5606752" y="1186797"/>
                  </a:lnTo>
                  <a:lnTo>
                    <a:pt x="5653865" y="1206443"/>
                  </a:lnTo>
                  <a:lnTo>
                    <a:pt x="5700979" y="1226175"/>
                  </a:lnTo>
                  <a:lnTo>
                    <a:pt x="5748093" y="1245983"/>
                  </a:lnTo>
                  <a:lnTo>
                    <a:pt x="5795207" y="1265860"/>
                  </a:lnTo>
                  <a:lnTo>
                    <a:pt x="5842322" y="1285794"/>
                  </a:lnTo>
                  <a:lnTo>
                    <a:pt x="5889436" y="1305777"/>
                  </a:lnTo>
                  <a:lnTo>
                    <a:pt x="5936551" y="1325800"/>
                  </a:lnTo>
                  <a:lnTo>
                    <a:pt x="5983666" y="1345854"/>
                  </a:lnTo>
                  <a:lnTo>
                    <a:pt x="6030780" y="1365929"/>
                  </a:lnTo>
                  <a:lnTo>
                    <a:pt x="6077895" y="1386016"/>
                  </a:lnTo>
                  <a:lnTo>
                    <a:pt x="6125009" y="1406107"/>
                  </a:lnTo>
                  <a:lnTo>
                    <a:pt x="6172123" y="1426191"/>
                  </a:lnTo>
                  <a:lnTo>
                    <a:pt x="6219237" y="1446260"/>
                  </a:lnTo>
                  <a:lnTo>
                    <a:pt x="6266350" y="1466304"/>
                  </a:lnTo>
                  <a:lnTo>
                    <a:pt x="6313463" y="1486314"/>
                  </a:lnTo>
                  <a:lnTo>
                    <a:pt x="6360575" y="1506282"/>
                  </a:lnTo>
                  <a:lnTo>
                    <a:pt x="6407687" y="1526197"/>
                  </a:lnTo>
                  <a:lnTo>
                    <a:pt x="6454798" y="1546051"/>
                  </a:lnTo>
                  <a:lnTo>
                    <a:pt x="6501908" y="1565834"/>
                  </a:lnTo>
                  <a:lnTo>
                    <a:pt x="6549017" y="1585538"/>
                  </a:lnTo>
                  <a:lnTo>
                    <a:pt x="6596126" y="1605153"/>
                  </a:lnTo>
                  <a:lnTo>
                    <a:pt x="6643247" y="1624707"/>
                  </a:lnTo>
                  <a:lnTo>
                    <a:pt x="6690369" y="1644238"/>
                  </a:lnTo>
                  <a:lnTo>
                    <a:pt x="6737490" y="1663746"/>
                  </a:lnTo>
                  <a:lnTo>
                    <a:pt x="6784611" y="1683233"/>
                  </a:lnTo>
                  <a:lnTo>
                    <a:pt x="6831732" y="1702700"/>
                  </a:lnTo>
                  <a:lnTo>
                    <a:pt x="6878853" y="1722149"/>
                  </a:lnTo>
                  <a:lnTo>
                    <a:pt x="6925974" y="1741580"/>
                  </a:lnTo>
                  <a:lnTo>
                    <a:pt x="6973095" y="1760996"/>
                  </a:lnTo>
                  <a:lnTo>
                    <a:pt x="7020215" y="1780397"/>
                  </a:lnTo>
                  <a:lnTo>
                    <a:pt x="7067335" y="1799785"/>
                  </a:lnTo>
                  <a:lnTo>
                    <a:pt x="7114455" y="1819162"/>
                  </a:lnTo>
                  <a:lnTo>
                    <a:pt x="7161574" y="1838528"/>
                  </a:lnTo>
                  <a:lnTo>
                    <a:pt x="7208693" y="1857885"/>
                  </a:lnTo>
                  <a:lnTo>
                    <a:pt x="7255811" y="1877234"/>
                  </a:lnTo>
                  <a:lnTo>
                    <a:pt x="7302929" y="1896577"/>
                  </a:lnTo>
                  <a:lnTo>
                    <a:pt x="7350046" y="1915915"/>
                  </a:lnTo>
                  <a:lnTo>
                    <a:pt x="7397163" y="1935250"/>
                  </a:lnTo>
                  <a:lnTo>
                    <a:pt x="7444279" y="1954582"/>
                  </a:lnTo>
                  <a:lnTo>
                    <a:pt x="7491395" y="1973913"/>
                  </a:lnTo>
                  <a:lnTo>
                    <a:pt x="7538510" y="1993245"/>
                  </a:lnTo>
                  <a:lnTo>
                    <a:pt x="7585624" y="2012578"/>
                  </a:lnTo>
                  <a:lnTo>
                    <a:pt x="7632738" y="2031915"/>
                  </a:lnTo>
                  <a:lnTo>
                    <a:pt x="7679850" y="2051256"/>
                  </a:lnTo>
                  <a:lnTo>
                    <a:pt x="7726962" y="2070603"/>
                  </a:lnTo>
                  <a:lnTo>
                    <a:pt x="7774073" y="2089958"/>
                  </a:lnTo>
                  <a:lnTo>
                    <a:pt x="7821184" y="2109321"/>
                  </a:lnTo>
                  <a:lnTo>
                    <a:pt x="7868293" y="2128693"/>
                  </a:lnTo>
                  <a:lnTo>
                    <a:pt x="7915402" y="2148078"/>
                  </a:lnTo>
                </a:path>
              </a:pathLst>
            </a:custGeom>
            <a:ln w="28575">
              <a:solidFill>
                <a:srgbClr val="6FAC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72550" y="1122235"/>
              <a:ext cx="73532" cy="7353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90810" y="1303591"/>
              <a:ext cx="73532" cy="7353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10594" y="1573339"/>
              <a:ext cx="73532" cy="7353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30378" y="1678495"/>
              <a:ext cx="73533" cy="735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8638" y="2173795"/>
              <a:ext cx="73405" cy="735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68295" y="2727007"/>
              <a:ext cx="73533" cy="7353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86682" y="3269551"/>
              <a:ext cx="73532" cy="73533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408809" y="1720595"/>
              <a:ext cx="7915909" cy="1909445"/>
            </a:xfrm>
            <a:custGeom>
              <a:avLst/>
              <a:gdLst/>
              <a:ahLst/>
              <a:cxnLst/>
              <a:rect l="l" t="t" r="r" b="b"/>
              <a:pathLst>
                <a:path w="7915909" h="1909445">
                  <a:moveTo>
                    <a:pt x="0" y="0"/>
                  </a:moveTo>
                  <a:lnTo>
                    <a:pt x="50745" y="2252"/>
                  </a:lnTo>
                  <a:lnTo>
                    <a:pt x="101490" y="4254"/>
                  </a:lnTo>
                  <a:lnTo>
                    <a:pt x="152234" y="6039"/>
                  </a:lnTo>
                  <a:lnTo>
                    <a:pt x="202976" y="7639"/>
                  </a:lnTo>
                  <a:lnTo>
                    <a:pt x="253719" y="9087"/>
                  </a:lnTo>
                  <a:lnTo>
                    <a:pt x="304460" y="10415"/>
                  </a:lnTo>
                  <a:lnTo>
                    <a:pt x="355201" y="11656"/>
                  </a:lnTo>
                  <a:lnTo>
                    <a:pt x="405941" y="12844"/>
                  </a:lnTo>
                  <a:lnTo>
                    <a:pt x="456681" y="14010"/>
                  </a:lnTo>
                  <a:lnTo>
                    <a:pt x="507420" y="15187"/>
                  </a:lnTo>
                  <a:lnTo>
                    <a:pt x="558159" y="16408"/>
                  </a:lnTo>
                  <a:lnTo>
                    <a:pt x="608899" y="17706"/>
                  </a:lnTo>
                  <a:lnTo>
                    <a:pt x="659637" y="19113"/>
                  </a:lnTo>
                  <a:lnTo>
                    <a:pt x="710376" y="20662"/>
                  </a:lnTo>
                  <a:lnTo>
                    <a:pt x="761116" y="22386"/>
                  </a:lnTo>
                  <a:lnTo>
                    <a:pt x="811855" y="24317"/>
                  </a:lnTo>
                  <a:lnTo>
                    <a:pt x="862594" y="26489"/>
                  </a:lnTo>
                  <a:lnTo>
                    <a:pt x="913334" y="28933"/>
                  </a:lnTo>
                  <a:lnTo>
                    <a:pt x="964074" y="31683"/>
                  </a:lnTo>
                  <a:lnTo>
                    <a:pt x="1014815" y="34770"/>
                  </a:lnTo>
                  <a:lnTo>
                    <a:pt x="1065556" y="38229"/>
                  </a:lnTo>
                  <a:lnTo>
                    <a:pt x="1116299" y="42091"/>
                  </a:lnTo>
                  <a:lnTo>
                    <a:pt x="1167041" y="46390"/>
                  </a:lnTo>
                  <a:lnTo>
                    <a:pt x="1217785" y="51157"/>
                  </a:lnTo>
                  <a:lnTo>
                    <a:pt x="1268530" y="56426"/>
                  </a:lnTo>
                  <a:lnTo>
                    <a:pt x="1319276" y="62229"/>
                  </a:lnTo>
                  <a:lnTo>
                    <a:pt x="1368142" y="68450"/>
                  </a:lnTo>
                  <a:lnTo>
                    <a:pt x="1417007" y="75391"/>
                  </a:lnTo>
                  <a:lnTo>
                    <a:pt x="1465871" y="82994"/>
                  </a:lnTo>
                  <a:lnTo>
                    <a:pt x="1514735" y="91202"/>
                  </a:lnTo>
                  <a:lnTo>
                    <a:pt x="1563598" y="99959"/>
                  </a:lnTo>
                  <a:lnTo>
                    <a:pt x="1612460" y="109207"/>
                  </a:lnTo>
                  <a:lnTo>
                    <a:pt x="1661322" y="118889"/>
                  </a:lnTo>
                  <a:lnTo>
                    <a:pt x="1710183" y="128948"/>
                  </a:lnTo>
                  <a:lnTo>
                    <a:pt x="1759044" y="139328"/>
                  </a:lnTo>
                  <a:lnTo>
                    <a:pt x="1807904" y="149971"/>
                  </a:lnTo>
                  <a:lnTo>
                    <a:pt x="1856764" y="160819"/>
                  </a:lnTo>
                  <a:lnTo>
                    <a:pt x="1905624" y="171817"/>
                  </a:lnTo>
                  <a:lnTo>
                    <a:pt x="1954484" y="182906"/>
                  </a:lnTo>
                  <a:lnTo>
                    <a:pt x="2003343" y="194030"/>
                  </a:lnTo>
                  <a:lnTo>
                    <a:pt x="2052203" y="205132"/>
                  </a:lnTo>
                  <a:lnTo>
                    <a:pt x="2101063" y="216155"/>
                  </a:lnTo>
                  <a:lnTo>
                    <a:pt x="2149923" y="227041"/>
                  </a:lnTo>
                  <a:lnTo>
                    <a:pt x="2198783" y="237734"/>
                  </a:lnTo>
                  <a:lnTo>
                    <a:pt x="2247644" y="248176"/>
                  </a:lnTo>
                  <a:lnTo>
                    <a:pt x="2296505" y="258311"/>
                  </a:lnTo>
                  <a:lnTo>
                    <a:pt x="2345367" y="268081"/>
                  </a:lnTo>
                  <a:lnTo>
                    <a:pt x="2394229" y="277430"/>
                  </a:lnTo>
                  <a:lnTo>
                    <a:pt x="2443092" y="286299"/>
                  </a:lnTo>
                  <a:lnTo>
                    <a:pt x="2491956" y="294633"/>
                  </a:lnTo>
                  <a:lnTo>
                    <a:pt x="2540820" y="302374"/>
                  </a:lnTo>
                  <a:lnTo>
                    <a:pt x="2589685" y="309465"/>
                  </a:lnTo>
                  <a:lnTo>
                    <a:pt x="2638552" y="315849"/>
                  </a:lnTo>
                  <a:lnTo>
                    <a:pt x="2689284" y="321554"/>
                  </a:lnTo>
                  <a:lnTo>
                    <a:pt x="2740017" y="326251"/>
                  </a:lnTo>
                  <a:lnTo>
                    <a:pt x="2790751" y="330034"/>
                  </a:lnTo>
                  <a:lnTo>
                    <a:pt x="2841486" y="333002"/>
                  </a:lnTo>
                  <a:lnTo>
                    <a:pt x="2892222" y="335249"/>
                  </a:lnTo>
                  <a:lnTo>
                    <a:pt x="2942958" y="336874"/>
                  </a:lnTo>
                  <a:lnTo>
                    <a:pt x="2993695" y="337971"/>
                  </a:lnTo>
                  <a:lnTo>
                    <a:pt x="3044433" y="338638"/>
                  </a:lnTo>
                  <a:lnTo>
                    <a:pt x="3095171" y="338972"/>
                  </a:lnTo>
                  <a:lnTo>
                    <a:pt x="3145910" y="339068"/>
                  </a:lnTo>
                  <a:lnTo>
                    <a:pt x="3196648" y="339024"/>
                  </a:lnTo>
                  <a:lnTo>
                    <a:pt x="3247387" y="338935"/>
                  </a:lnTo>
                  <a:lnTo>
                    <a:pt x="3298126" y="338899"/>
                  </a:lnTo>
                  <a:lnTo>
                    <a:pt x="3348865" y="339011"/>
                  </a:lnTo>
                  <a:lnTo>
                    <a:pt x="3399604" y="339369"/>
                  </a:lnTo>
                  <a:lnTo>
                    <a:pt x="3450342" y="340069"/>
                  </a:lnTo>
                  <a:lnTo>
                    <a:pt x="3501081" y="341207"/>
                  </a:lnTo>
                  <a:lnTo>
                    <a:pt x="3551819" y="342879"/>
                  </a:lnTo>
                  <a:lnTo>
                    <a:pt x="3602557" y="345183"/>
                  </a:lnTo>
                  <a:lnTo>
                    <a:pt x="3653294" y="348215"/>
                  </a:lnTo>
                  <a:lnTo>
                    <a:pt x="3704030" y="352072"/>
                  </a:lnTo>
                  <a:lnTo>
                    <a:pt x="3754766" y="356849"/>
                  </a:lnTo>
                  <a:lnTo>
                    <a:pt x="3805501" y="362643"/>
                  </a:lnTo>
                  <a:lnTo>
                    <a:pt x="3856235" y="369551"/>
                  </a:lnTo>
                  <a:lnTo>
                    <a:pt x="3906968" y="377670"/>
                  </a:lnTo>
                  <a:lnTo>
                    <a:pt x="3957701" y="387095"/>
                  </a:lnTo>
                  <a:lnTo>
                    <a:pt x="4004822" y="396916"/>
                  </a:lnTo>
                  <a:lnTo>
                    <a:pt x="4051942" y="407571"/>
                  </a:lnTo>
                  <a:lnTo>
                    <a:pt x="4099061" y="419020"/>
                  </a:lnTo>
                  <a:lnTo>
                    <a:pt x="4146180" y="431222"/>
                  </a:lnTo>
                  <a:lnTo>
                    <a:pt x="4193297" y="444133"/>
                  </a:lnTo>
                  <a:lnTo>
                    <a:pt x="4240415" y="457714"/>
                  </a:lnTo>
                  <a:lnTo>
                    <a:pt x="4287531" y="471922"/>
                  </a:lnTo>
                  <a:lnTo>
                    <a:pt x="4334648" y="486715"/>
                  </a:lnTo>
                  <a:lnTo>
                    <a:pt x="4381763" y="502053"/>
                  </a:lnTo>
                  <a:lnTo>
                    <a:pt x="4428879" y="517894"/>
                  </a:lnTo>
                  <a:lnTo>
                    <a:pt x="4475994" y="534196"/>
                  </a:lnTo>
                  <a:lnTo>
                    <a:pt x="4523109" y="550918"/>
                  </a:lnTo>
                  <a:lnTo>
                    <a:pt x="4570224" y="568017"/>
                  </a:lnTo>
                  <a:lnTo>
                    <a:pt x="4617339" y="585454"/>
                  </a:lnTo>
                  <a:lnTo>
                    <a:pt x="4664453" y="603185"/>
                  </a:lnTo>
                  <a:lnTo>
                    <a:pt x="4711568" y="621169"/>
                  </a:lnTo>
                  <a:lnTo>
                    <a:pt x="4758683" y="639366"/>
                  </a:lnTo>
                  <a:lnTo>
                    <a:pt x="4805798" y="657733"/>
                  </a:lnTo>
                  <a:lnTo>
                    <a:pt x="4852914" y="676228"/>
                  </a:lnTo>
                  <a:lnTo>
                    <a:pt x="4900029" y="694811"/>
                  </a:lnTo>
                  <a:lnTo>
                    <a:pt x="4947146" y="713440"/>
                  </a:lnTo>
                  <a:lnTo>
                    <a:pt x="4994262" y="732073"/>
                  </a:lnTo>
                  <a:lnTo>
                    <a:pt x="5041380" y="750668"/>
                  </a:lnTo>
                  <a:lnTo>
                    <a:pt x="5088497" y="769184"/>
                  </a:lnTo>
                  <a:lnTo>
                    <a:pt x="5135616" y="787580"/>
                  </a:lnTo>
                  <a:lnTo>
                    <a:pt x="5182735" y="805814"/>
                  </a:lnTo>
                  <a:lnTo>
                    <a:pt x="5229855" y="823844"/>
                  </a:lnTo>
                  <a:lnTo>
                    <a:pt x="5276977" y="841628"/>
                  </a:lnTo>
                  <a:lnTo>
                    <a:pt x="5324085" y="859375"/>
                  </a:lnTo>
                  <a:lnTo>
                    <a:pt x="5371194" y="877312"/>
                  </a:lnTo>
                  <a:lnTo>
                    <a:pt x="5418304" y="895427"/>
                  </a:lnTo>
                  <a:lnTo>
                    <a:pt x="5465415" y="913710"/>
                  </a:lnTo>
                  <a:lnTo>
                    <a:pt x="5512527" y="932151"/>
                  </a:lnTo>
                  <a:lnTo>
                    <a:pt x="5559639" y="950738"/>
                  </a:lnTo>
                  <a:lnTo>
                    <a:pt x="5606752" y="969462"/>
                  </a:lnTo>
                  <a:lnTo>
                    <a:pt x="5653865" y="988311"/>
                  </a:lnTo>
                  <a:lnTo>
                    <a:pt x="5700979" y="1007275"/>
                  </a:lnTo>
                  <a:lnTo>
                    <a:pt x="5748093" y="1026342"/>
                  </a:lnTo>
                  <a:lnTo>
                    <a:pt x="5795207" y="1045503"/>
                  </a:lnTo>
                  <a:lnTo>
                    <a:pt x="5842322" y="1064747"/>
                  </a:lnTo>
                  <a:lnTo>
                    <a:pt x="5889436" y="1084062"/>
                  </a:lnTo>
                  <a:lnTo>
                    <a:pt x="5936551" y="1103439"/>
                  </a:lnTo>
                  <a:lnTo>
                    <a:pt x="5983666" y="1122866"/>
                  </a:lnTo>
                  <a:lnTo>
                    <a:pt x="6030780" y="1142333"/>
                  </a:lnTo>
                  <a:lnTo>
                    <a:pt x="6077895" y="1161830"/>
                  </a:lnTo>
                  <a:lnTo>
                    <a:pt x="6125009" y="1181344"/>
                  </a:lnTo>
                  <a:lnTo>
                    <a:pt x="6172123" y="1200867"/>
                  </a:lnTo>
                  <a:lnTo>
                    <a:pt x="6219237" y="1220387"/>
                  </a:lnTo>
                  <a:lnTo>
                    <a:pt x="6266350" y="1239893"/>
                  </a:lnTo>
                  <a:lnTo>
                    <a:pt x="6313463" y="1259374"/>
                  </a:lnTo>
                  <a:lnTo>
                    <a:pt x="6360575" y="1278821"/>
                  </a:lnTo>
                  <a:lnTo>
                    <a:pt x="6407687" y="1298222"/>
                  </a:lnTo>
                  <a:lnTo>
                    <a:pt x="6454798" y="1317567"/>
                  </a:lnTo>
                  <a:lnTo>
                    <a:pt x="6501908" y="1336844"/>
                  </a:lnTo>
                  <a:lnTo>
                    <a:pt x="6549017" y="1356044"/>
                  </a:lnTo>
                  <a:lnTo>
                    <a:pt x="6596126" y="1375155"/>
                  </a:lnTo>
                  <a:lnTo>
                    <a:pt x="6643247" y="1394220"/>
                  </a:lnTo>
                  <a:lnTo>
                    <a:pt x="6690369" y="1413285"/>
                  </a:lnTo>
                  <a:lnTo>
                    <a:pt x="6737490" y="1432350"/>
                  </a:lnTo>
                  <a:lnTo>
                    <a:pt x="6784611" y="1451417"/>
                  </a:lnTo>
                  <a:lnTo>
                    <a:pt x="6831732" y="1470484"/>
                  </a:lnTo>
                  <a:lnTo>
                    <a:pt x="6878853" y="1489552"/>
                  </a:lnTo>
                  <a:lnTo>
                    <a:pt x="6925974" y="1508621"/>
                  </a:lnTo>
                  <a:lnTo>
                    <a:pt x="6973095" y="1527690"/>
                  </a:lnTo>
                  <a:lnTo>
                    <a:pt x="7020215" y="1546759"/>
                  </a:lnTo>
                  <a:lnTo>
                    <a:pt x="7067335" y="1565829"/>
                  </a:lnTo>
                  <a:lnTo>
                    <a:pt x="7114455" y="1584899"/>
                  </a:lnTo>
                  <a:lnTo>
                    <a:pt x="7161574" y="1603969"/>
                  </a:lnTo>
                  <a:lnTo>
                    <a:pt x="7208693" y="1623039"/>
                  </a:lnTo>
                  <a:lnTo>
                    <a:pt x="7255811" y="1642109"/>
                  </a:lnTo>
                  <a:lnTo>
                    <a:pt x="7302929" y="1661180"/>
                  </a:lnTo>
                  <a:lnTo>
                    <a:pt x="7350046" y="1680250"/>
                  </a:lnTo>
                  <a:lnTo>
                    <a:pt x="7397163" y="1699320"/>
                  </a:lnTo>
                  <a:lnTo>
                    <a:pt x="7444279" y="1718390"/>
                  </a:lnTo>
                  <a:lnTo>
                    <a:pt x="7491395" y="1737460"/>
                  </a:lnTo>
                  <a:lnTo>
                    <a:pt x="7538510" y="1756529"/>
                  </a:lnTo>
                  <a:lnTo>
                    <a:pt x="7585624" y="1775598"/>
                  </a:lnTo>
                  <a:lnTo>
                    <a:pt x="7632738" y="1794667"/>
                  </a:lnTo>
                  <a:lnTo>
                    <a:pt x="7679850" y="1813735"/>
                  </a:lnTo>
                  <a:lnTo>
                    <a:pt x="7726962" y="1832802"/>
                  </a:lnTo>
                  <a:lnTo>
                    <a:pt x="7774073" y="1851869"/>
                  </a:lnTo>
                  <a:lnTo>
                    <a:pt x="7821184" y="1870934"/>
                  </a:lnTo>
                  <a:lnTo>
                    <a:pt x="7868293" y="1889999"/>
                  </a:lnTo>
                  <a:lnTo>
                    <a:pt x="7915402" y="1909064"/>
                  </a:lnTo>
                </a:path>
              </a:pathLst>
            </a:custGeom>
            <a:ln w="28575">
              <a:solidFill>
                <a:srgbClr val="EC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72550" y="1683067"/>
              <a:ext cx="73532" cy="7353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690810" y="1745551"/>
              <a:ext cx="73532" cy="7353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10594" y="1998535"/>
              <a:ext cx="73532" cy="7353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30378" y="2070163"/>
              <a:ext cx="73533" cy="73533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648638" y="2524315"/>
              <a:ext cx="73405" cy="7353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968295" y="3057715"/>
              <a:ext cx="73533" cy="7353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286682" y="3592639"/>
              <a:ext cx="73532" cy="73533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1749298" y="915416"/>
            <a:ext cx="9234805" cy="0"/>
          </a:xfrm>
          <a:custGeom>
            <a:avLst/>
            <a:gdLst/>
            <a:ahLst/>
            <a:cxnLst/>
            <a:rect l="l" t="t" r="r" b="b"/>
            <a:pathLst>
              <a:path w="9234805">
                <a:moveTo>
                  <a:pt x="0" y="0"/>
                </a:moveTo>
                <a:lnTo>
                  <a:pt x="923455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749298" y="5233542"/>
            <a:ext cx="9234805" cy="0"/>
          </a:xfrm>
          <a:custGeom>
            <a:avLst/>
            <a:gdLst/>
            <a:ahLst/>
            <a:cxnLst/>
            <a:rect l="l" t="t" r="r" b="b"/>
            <a:pathLst>
              <a:path w="9234805">
                <a:moveTo>
                  <a:pt x="0" y="0"/>
                </a:moveTo>
                <a:lnTo>
                  <a:pt x="9234551" y="0"/>
                </a:lnTo>
              </a:path>
            </a:pathLst>
          </a:custGeom>
          <a:ln w="9525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2029205" y="812037"/>
            <a:ext cx="7588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123.223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56228" y="994029"/>
            <a:ext cx="7429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solidFill>
                  <a:srgbClr val="404040"/>
                </a:solidFill>
                <a:latin typeface="Arial MT"/>
                <a:cs typeface="Arial MT"/>
              </a:rPr>
              <a:t>118.163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75378" y="1263777"/>
            <a:ext cx="7448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110.672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987288" y="1369313"/>
            <a:ext cx="7588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107.741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363206" y="1864613"/>
            <a:ext cx="6457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93.977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001757" y="2960623"/>
            <a:ext cx="6457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63.527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41982" y="1784985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58,81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61384" y="1847214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57,95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80534" y="2101087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54,42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00064" y="2172461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53,43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419593" y="2417444"/>
            <a:ext cx="1908810" cy="4781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5080">
              <a:lnSpc>
                <a:spcPts val="1785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78.617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ts val="1785"/>
              </a:lnSpc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47,12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738996" y="3160522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39,70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058145" y="3694557"/>
            <a:ext cx="5334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404040"/>
                </a:solidFill>
                <a:latin typeface="Arial MT"/>
                <a:cs typeface="Arial MT"/>
              </a:rPr>
              <a:t>32,28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1147297" y="5083886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10,00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1147297" y="4364482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20,00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147297" y="3644646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30,00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1147297" y="2924682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40,00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147297" y="2204415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50,00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1147297" y="1485137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60,00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147297" y="765174"/>
            <a:ext cx="5346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70,00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40104" y="5083886"/>
            <a:ext cx="6483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10.000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40104" y="4364482"/>
            <a:ext cx="6477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30.000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40104" y="3644646"/>
            <a:ext cx="6477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50.000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40104" y="2924682"/>
            <a:ext cx="6477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70.000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40104" y="2204415"/>
            <a:ext cx="6483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90.000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27328" y="1485137"/>
            <a:ext cx="7600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110.000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27328" y="765174"/>
            <a:ext cx="76009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585858"/>
                </a:solidFill>
                <a:latin typeface="Arial MT"/>
                <a:cs typeface="Arial MT"/>
              </a:rPr>
              <a:t>130.000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113914" y="5350560"/>
            <a:ext cx="5911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2018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433317" y="5350560"/>
            <a:ext cx="5911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2019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371594" y="5259987"/>
            <a:ext cx="2291080" cy="81788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393700">
              <a:lnSpc>
                <a:spcPct val="100000"/>
              </a:lnSpc>
              <a:spcBef>
                <a:spcPts val="820"/>
              </a:spcBef>
              <a:tabLst>
                <a:tab pos="1712595" algn="l"/>
              </a:tabLst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2020</a:t>
            </a:r>
            <a:r>
              <a:rPr sz="2000" dirty="0">
                <a:solidFill>
                  <a:srgbClr val="FF0000"/>
                </a:solidFill>
                <a:latin typeface="Arial MT"/>
                <a:cs typeface="Arial MT"/>
              </a:rPr>
              <a:t>	</a:t>
            </a: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2021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Nacimientos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15</a:t>
            </a:r>
            <a:r>
              <a:rPr sz="2000" spc="-2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-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19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7141209" y="5259987"/>
            <a:ext cx="1365885" cy="81788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262890">
              <a:lnSpc>
                <a:spcPct val="100000"/>
              </a:lnSpc>
              <a:spcBef>
                <a:spcPts val="820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2022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TEF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15</a:t>
            </a:r>
            <a:r>
              <a:rPr sz="2000" spc="-2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-</a:t>
            </a:r>
            <a:r>
              <a:rPr sz="2000" spc="-2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19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710676" y="5350560"/>
            <a:ext cx="5911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2023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0030206" y="5350560"/>
            <a:ext cx="59118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solidFill>
                  <a:srgbClr val="FF0000"/>
                </a:solidFill>
                <a:latin typeface="Arial MT"/>
                <a:cs typeface="Arial MT"/>
              </a:rPr>
              <a:t>2024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8" name="object 58"/>
          <p:cNvSpPr txBox="1">
            <a:spLocks noGrp="1"/>
          </p:cNvSpPr>
          <p:nvPr>
            <p:ph type="title"/>
          </p:nvPr>
        </p:nvSpPr>
        <p:spPr>
          <a:xfrm>
            <a:off x="2059939" y="338073"/>
            <a:ext cx="844359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Fecundidad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en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adolescentes</a:t>
            </a:r>
            <a:r>
              <a:rPr sz="2800" spc="-25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de</a:t>
            </a:r>
            <a:r>
              <a:rPr sz="2800" spc="-35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15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a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19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años</a:t>
            </a:r>
            <a:r>
              <a:rPr sz="2800" spc="-30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dirty="0">
                <a:solidFill>
                  <a:srgbClr val="585858"/>
                </a:solidFill>
                <a:latin typeface="+mj-lt"/>
                <a:cs typeface="Arial"/>
              </a:rPr>
              <a:t>en</a:t>
            </a:r>
            <a:r>
              <a:rPr sz="2800" spc="-35" dirty="0">
                <a:solidFill>
                  <a:srgbClr val="585858"/>
                </a:solidFill>
                <a:latin typeface="+mj-lt"/>
                <a:cs typeface="Arial"/>
              </a:rPr>
              <a:t> </a:t>
            </a:r>
            <a:r>
              <a:rPr sz="2800" spc="-10" dirty="0">
                <a:solidFill>
                  <a:srgbClr val="585858"/>
                </a:solidFill>
                <a:latin typeface="+mj-lt"/>
                <a:cs typeface="Arial"/>
              </a:rPr>
              <a:t>Colombia</a:t>
            </a:r>
            <a:endParaRPr sz="2800" dirty="0">
              <a:latin typeface="+mj-lt"/>
              <a:cs typeface="Arial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114165" y="5894641"/>
            <a:ext cx="243839" cy="73533"/>
          </a:xfrm>
          <a:prstGeom prst="rect">
            <a:avLst/>
          </a:prstGeom>
        </p:spPr>
      </p:pic>
      <p:pic>
        <p:nvPicPr>
          <p:cNvPr id="60" name="object 6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6883400" y="5894641"/>
            <a:ext cx="243840" cy="7353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>
            <a:extLst>
              <a:ext uri="{FF2B5EF4-FFF2-40B4-BE49-F238E27FC236}">
                <a16:creationId xmlns:a16="http://schemas.microsoft.com/office/drawing/2014/main" id="{B969CA04-0793-4B37-3507-AB9A0B76AAF0}"/>
              </a:ext>
            </a:extLst>
          </p:cNvPr>
          <p:cNvGrpSpPr/>
          <p:nvPr/>
        </p:nvGrpSpPr>
        <p:grpSpPr>
          <a:xfrm>
            <a:off x="952500" y="419100"/>
            <a:ext cx="10287000" cy="6019800"/>
            <a:chOff x="952500" y="419100"/>
            <a:chExt cx="10287000" cy="6019800"/>
          </a:xfrm>
        </p:grpSpPr>
        <p:graphicFrame>
          <p:nvGraphicFramePr>
            <p:cNvPr id="4" name="Gráfico 3">
              <a:extLst>
                <a:ext uri="{FF2B5EF4-FFF2-40B4-BE49-F238E27FC236}">
                  <a16:creationId xmlns:a16="http://schemas.microsoft.com/office/drawing/2014/main" id="{552AC927-A5D4-14C2-78B5-2FDEB73B384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55343117"/>
                </p:ext>
              </p:extLst>
            </p:nvPr>
          </p:nvGraphicFramePr>
          <p:xfrm>
            <a:off x="952500" y="419100"/>
            <a:ext cx="10287000" cy="6019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0A723DCC-726A-7A59-FD28-98D92C970AE2}"/>
                </a:ext>
              </a:extLst>
            </p:cNvPr>
            <p:cNvSpPr/>
            <p:nvPr/>
          </p:nvSpPr>
          <p:spPr>
            <a:xfrm>
              <a:off x="5410200" y="6019800"/>
              <a:ext cx="762000" cy="2376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CO" sz="1400" kern="1200" dirty="0">
                  <a:solidFill>
                    <a:sysClr val="windowText" lastClr="000000"/>
                  </a:solidFill>
                </a:rPr>
                <a:t>CESAR</a:t>
              </a:r>
            </a:p>
          </p:txBody>
        </p: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60EA45D3-4E1D-E833-DC42-DECE35E61803}"/>
                </a:ext>
              </a:extLst>
            </p:cNvPr>
            <p:cNvSpPr/>
            <p:nvPr/>
          </p:nvSpPr>
          <p:spPr>
            <a:xfrm>
              <a:off x="6477000" y="6019800"/>
              <a:ext cx="1524000" cy="2376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CO" sz="1400" kern="1200" dirty="0">
                  <a:solidFill>
                    <a:sysClr val="windowText" lastClr="000000"/>
                  </a:solidFill>
                </a:rPr>
                <a:t>NACIONAL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4841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996</Words>
  <Application>Microsoft Office PowerPoint</Application>
  <PresentationFormat>Panorámica</PresentationFormat>
  <Paragraphs>182</Paragraphs>
  <Slides>17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6" baseType="lpstr">
      <vt:lpstr>Aptos</vt:lpstr>
      <vt:lpstr>Arial</vt:lpstr>
      <vt:lpstr>Arial MT</vt:lpstr>
      <vt:lpstr>Calibri</vt:lpstr>
      <vt:lpstr>Segoe UI</vt:lpstr>
      <vt:lpstr>Tahoma</vt:lpstr>
      <vt:lpstr>Trebuchet MS</vt:lpstr>
      <vt:lpstr>Verdana</vt:lpstr>
      <vt:lpstr>Office Theme</vt:lpstr>
      <vt:lpstr>Presentación de PowerPoint</vt:lpstr>
      <vt:lpstr>Presentación de PowerPoint</vt:lpstr>
      <vt:lpstr>Metas SSR en PND 2022-2026</vt:lpstr>
      <vt:lpstr>Fecundidad en niñas de 10 a 14 años en Colombia</vt:lpstr>
      <vt:lpstr>Presentación de PowerPoint</vt:lpstr>
      <vt:lpstr>Presentación de PowerPoint</vt:lpstr>
      <vt:lpstr>Presentación de PowerPoint</vt:lpstr>
      <vt:lpstr>Fecundidad en adolescentes de 15 a 19 años en Colombia</vt:lpstr>
      <vt:lpstr>Presentación de PowerPoint</vt:lpstr>
      <vt:lpstr>Presentación de PowerPoint</vt:lpstr>
      <vt:lpstr>Presentación de PowerPoint</vt:lpstr>
      <vt:lpstr>Metas PDSP 2022-2031</vt:lpstr>
      <vt:lpstr>Compromisos Conpes 4040</vt:lpstr>
      <vt:lpstr>Presentación de PowerPoint</vt:lpstr>
      <vt:lpstr>Presentación de PowerPoint</vt:lpstr>
      <vt:lpstr>Planeación territorial en salud de adolescentes y jóvenes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Alexander Riascos Oñate</cp:lastModifiedBy>
  <cp:revision>7</cp:revision>
  <dcterms:created xsi:type="dcterms:W3CDTF">2026-03-24T03:43:46Z</dcterms:created>
  <dcterms:modified xsi:type="dcterms:W3CDTF">2026-03-24T04:52:33Z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2026-03-20T00:00:00Z</vt:filetime>
  </property>
  <property fmtid="{D5CDD505-2E9C-101B-9397-08002B2CF9AE}" pid="3" name="Creator">
    <vt:lpwstr>Microsoft® PowerPoint® para Microsoft 365</vt:lpwstr>
  </property>
  <property fmtid="{D5CDD505-2E9C-101B-9397-08002B2CF9AE}" pid="4" name="LastSaved">
    <vt:filetime>2026-03-24T00:00:00Z</vt:filetime>
  </property>
  <property fmtid="{D5CDD505-2E9C-101B-9397-08002B2CF9AE}" pid="5" name="Producer">
    <vt:lpwstr>Microsoft® PowerPoint® para Microsoft 365</vt:lpwstr>
  </property>
</Properties>
</file>