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modernComment_7FE4E2FF_607E90A8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  <p:sldMasterId id="2147483688" r:id="rId5"/>
  </p:sldMasterIdLst>
  <p:notesMasterIdLst>
    <p:notesMasterId r:id="rId11"/>
  </p:notesMasterIdLst>
  <p:sldIdLst>
    <p:sldId id="2145706547" r:id="rId6"/>
    <p:sldId id="2145706751" r:id="rId7"/>
    <p:sldId id="2145706752" r:id="rId8"/>
    <p:sldId id="2145706753" r:id="rId9"/>
    <p:sldId id="264" r:id="rId1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8DFF330-5BBD-C509-1EB0-B2B6D8ED08CB}" name="Adriana Maritza, Guaca Ruiz" initials="AR" userId="S::amguaca@saludcapital.gov.co::524d0565-9fb2-44e9-86d7-f0471369bfe6" providerId="AD"/>
  <p188:author id="{D9CCF6A2-B98B-9F31-064D-C291AB1D5D86}" name="Maria Belen, Jaimes Sanabria" initials="MS" userId="S::mbjaimes@saludcapital.gov.co::8cd7789b-482a-4f16-8b5f-10ec9e2e13c1" providerId="AD"/>
  <p188:author id="{C1B98CDB-DB1A-5F81-D5B2-E3B1E39447C2}" name="Diana Carolina, Franco Pulido" initials="DP" userId="S::dc2franco@saludcapital.gov.co::9b8e192b-3f01-4a12-8780-6ff8b35b7e3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omments/modernComment_7FE4E2FF_607E90A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89F893C-32E7-425E-8601-54079A51F09B}" authorId="{D9CCF6A2-B98B-9F31-064D-C291AB1D5D86}" created="2025-06-16T22:33:41.193">
    <pc:sldMkLst xmlns:pc="http://schemas.microsoft.com/office/powerpoint/2013/main/command">
      <pc:docMk/>
      <pc:sldMk cId="1618907304" sldId="2145706751"/>
    </pc:sldMkLst>
    <p188:replyLst>
      <p188:reply id="{DF944F52-6097-48F4-8045-1AC0D7B673E8}" authorId="{18DFF330-5BBD-C509-1EB0-B2B6D8ED08CB}" created="2025-06-17T00:22:47.146">
        <p188:txBody>
          <a:bodyPr/>
          <a:lstStyle/>
          <a:p>
            <a:r>
              <a:rPr lang="en-US"/>
              <a:t>el denominador es el total de muertes perinatales y el numerador el número de muertes fetales</a:t>
            </a:r>
          </a:p>
        </p188:txBody>
      </p188:reply>
    </p188:replyLst>
    <p188:txBody>
      <a:bodyPr/>
      <a:lstStyle/>
      <a:p>
        <a:r>
          <a:rPr lang="es-ES"/>
          <a:t>En la gráfica Porcentaje de muertes fetales , con respecto a qué denominador se calcularon estas muertes?, del total de muertes, estas equivalen a las fetales?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8BB1C-43BC-432F-B8DB-B699FBC39DFB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B3106-0DD8-4935-92F0-9B03B70C9B0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7750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864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595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8156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588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49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172534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94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64039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44571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97501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263474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9064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132374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8459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627912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5231906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98492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0745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4283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13120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8944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79400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70959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1730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A3E2D-A485-4C07-909A-148D5A8996D7}" type="datetimeFigureOut">
              <a:rPr lang="es-CO" smtClean="0"/>
              <a:t>17/10/2025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6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10/17/2025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244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8/10/relationships/comments" Target="../comments/modernComment_7FE4E2FF_607E90A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4F39BC-4B54-3A17-9FAF-C3A08623F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97922" y="2106298"/>
            <a:ext cx="1668463" cy="2406236"/>
          </a:xfrm>
        </p:spPr>
        <p:txBody>
          <a:bodyPr/>
          <a:lstStyle/>
          <a:p>
            <a:r>
              <a:rPr lang="es-MX" dirty="0">
                <a:solidFill>
                  <a:schemeClr val="bg1"/>
                </a:solidFill>
              </a:rPr>
              <a:t>1</a:t>
            </a:r>
            <a:endParaRPr lang="en-CO" dirty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70733B-92C3-3345-4B86-99F03BA6E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Mortalidad perinatal y neonatal tardía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897796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/>
          </a:p>
        </p:txBody>
      </p:sp>
      <p:sp>
        <p:nvSpPr>
          <p:cNvPr id="8" name="Rectángulo 7"/>
          <p:cNvSpPr/>
          <p:nvPr/>
        </p:nvSpPr>
        <p:spPr>
          <a:xfrm>
            <a:off x="2203227" y="6375778"/>
            <a:ext cx="8978805" cy="46166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800" dirty="0"/>
              <a:t>Fuente 2019 - 2023:  Base de datos SDS y aplicativo Web RUAF_ND, Sistema de Estadísticas Vitales  SDS datos PRELIMINARES (corte 10-01-2024-ajustada 26-02-2024). </a:t>
            </a:r>
          </a:p>
          <a:p>
            <a:r>
              <a:rPr lang="es-CO" sz="800" dirty="0"/>
              <a:t>Fuente 2024 : Aplicativo RUAF-ND.Sistema de Estadísticas Vitales SDS -EEVV-PRELIMINARES ajustado 13-01-2025</a:t>
            </a:r>
          </a:p>
          <a:p>
            <a:r>
              <a:rPr lang="es-CO" sz="800" dirty="0"/>
              <a:t>Fuente 2025 : Aplicativo RUAF-ND.Sistema de Estadísticas Vitales SDS -EEVV-PRELIMINARES ajustado 09-10-2025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533518" y="20557"/>
            <a:ext cx="11658482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en Bogotá D.C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C351774-1B73-DB22-8B85-CBDAF4C667F2}"/>
              </a:ext>
            </a:extLst>
          </p:cNvPr>
          <p:cNvSpPr txBox="1"/>
          <p:nvPr/>
        </p:nvSpPr>
        <p:spPr>
          <a:xfrm>
            <a:off x="1899913" y="610044"/>
            <a:ext cx="3313339" cy="246231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2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- tasas enero - septiembre 2019 – 2025*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 flipH="1">
            <a:off x="7188091" y="924221"/>
            <a:ext cx="4566034" cy="246231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2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Porcentaje de muertes fetales enero – septiembre 2019 – 2025*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AF53F02-A289-1AA1-83D9-2BA960937302}"/>
              </a:ext>
            </a:extLst>
          </p:cNvPr>
          <p:cNvSpPr txBox="1"/>
          <p:nvPr/>
        </p:nvSpPr>
        <p:spPr>
          <a:xfrm>
            <a:off x="1405550" y="4762073"/>
            <a:ext cx="2572243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Línea base</a:t>
            </a:r>
          </a:p>
          <a:p>
            <a:pPr algn="ctr"/>
            <a:r>
              <a:rPr lang="es-MX" sz="1400" dirty="0"/>
              <a:t>Para el año 2022 se reportaron </a:t>
            </a:r>
          </a:p>
          <a:p>
            <a:pPr algn="ctr"/>
            <a:r>
              <a:rPr lang="es-MX" sz="1400" dirty="0"/>
              <a:t>692 muertes perinatales</a:t>
            </a:r>
          </a:p>
          <a:p>
            <a:pPr algn="ctr"/>
            <a:r>
              <a:rPr lang="es-MX" sz="1400" dirty="0"/>
              <a:t>Tasa</a:t>
            </a:r>
            <a:r>
              <a:rPr lang="es-MX" sz="1400"/>
              <a:t>: 10,1 </a:t>
            </a:r>
            <a:r>
              <a:rPr lang="es-MX" sz="1400" dirty="0"/>
              <a:t>x 1.000 NV + MF</a:t>
            </a:r>
            <a:endParaRPr lang="es-CO" sz="14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968B51E-EFDC-295A-BF7C-0A534CA72230}"/>
              </a:ext>
            </a:extLst>
          </p:cNvPr>
          <p:cNvSpPr txBox="1"/>
          <p:nvPr/>
        </p:nvSpPr>
        <p:spPr>
          <a:xfrm>
            <a:off x="4442583" y="4753148"/>
            <a:ext cx="2963533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Meta PTS</a:t>
            </a:r>
          </a:p>
          <a:p>
            <a:pPr algn="ctr"/>
            <a:r>
              <a:rPr lang="es-MX" sz="1400" dirty="0"/>
              <a:t>A 2027 mantener la tasa de mortalidad perinatal por debajo de 10,0 x 1.000 NV + MF</a:t>
            </a:r>
            <a:endParaRPr lang="es-CO" sz="14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F8D8769-7266-1C34-BDE5-758436D685D1}"/>
              </a:ext>
            </a:extLst>
          </p:cNvPr>
          <p:cNvSpPr txBox="1"/>
          <p:nvPr/>
        </p:nvSpPr>
        <p:spPr>
          <a:xfrm>
            <a:off x="7731759" y="4757076"/>
            <a:ext cx="4022365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Avance 2025</a:t>
            </a:r>
          </a:p>
          <a:p>
            <a:pPr algn="just"/>
            <a:r>
              <a:rPr lang="es-MX" sz="1400" dirty="0">
                <a:solidFill>
                  <a:schemeClr val="tx1"/>
                </a:solidFill>
              </a:rPr>
              <a:t>Reporte a septiembre TMP: 10,3 x 1.000 NV+MF</a:t>
            </a:r>
          </a:p>
          <a:p>
            <a:pPr algn="just"/>
            <a:r>
              <a:rPr lang="es-MX" sz="1400" dirty="0">
                <a:solidFill>
                  <a:schemeClr val="tx1"/>
                </a:solidFill>
              </a:rPr>
              <a:t>Línea base 2022 TMP: 10,1 x 1.000 NV +MF</a:t>
            </a:r>
          </a:p>
          <a:p>
            <a:pPr algn="just"/>
            <a:r>
              <a:rPr lang="es-MX" sz="1400" b="1" dirty="0">
                <a:solidFill>
                  <a:schemeClr val="accent1">
                    <a:lumMod val="75000"/>
                  </a:schemeClr>
                </a:solidFill>
              </a:rPr>
              <a:t>Cumplimiento 2025: 98%</a:t>
            </a:r>
          </a:p>
        </p:txBody>
      </p:sp>
      <p:sp>
        <p:nvSpPr>
          <p:cNvPr id="12" name="Flecha: a la derecha 11">
            <a:extLst>
              <a:ext uri="{FF2B5EF4-FFF2-40B4-BE49-F238E27FC236}">
                <a16:creationId xmlns:a16="http://schemas.microsoft.com/office/drawing/2014/main" id="{E741D516-7B03-2DD4-829C-AF1C64278397}"/>
              </a:ext>
            </a:extLst>
          </p:cNvPr>
          <p:cNvSpPr/>
          <p:nvPr/>
        </p:nvSpPr>
        <p:spPr>
          <a:xfrm>
            <a:off x="4094922" y="5098774"/>
            <a:ext cx="208515" cy="19544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Flecha: a la derecha 13">
            <a:extLst>
              <a:ext uri="{FF2B5EF4-FFF2-40B4-BE49-F238E27FC236}">
                <a16:creationId xmlns:a16="http://schemas.microsoft.com/office/drawing/2014/main" id="{D89F6464-6AC2-69B4-A3AD-30BD3B228047}"/>
              </a:ext>
            </a:extLst>
          </p:cNvPr>
          <p:cNvSpPr/>
          <p:nvPr/>
        </p:nvSpPr>
        <p:spPr>
          <a:xfrm>
            <a:off x="7497119" y="5132477"/>
            <a:ext cx="208515" cy="19544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B8FF26E-B35E-2ABE-5CFC-F85F22277B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9" y="956688"/>
            <a:ext cx="6574428" cy="341405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D60D8F2-E659-BD15-0B9B-855A8E7366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6129" y="1292759"/>
            <a:ext cx="5041010" cy="279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90730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1036796" y="162709"/>
            <a:ext cx="10591653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Tasas de mortalidad neonatal temprana y tardía en Bogotá D.C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D34887B-FCD6-7FC3-72CB-0901A29CEAD2}"/>
              </a:ext>
            </a:extLst>
          </p:cNvPr>
          <p:cNvSpPr/>
          <p:nvPr/>
        </p:nvSpPr>
        <p:spPr>
          <a:xfrm>
            <a:off x="2203227" y="6375778"/>
            <a:ext cx="8978805" cy="5847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800" dirty="0"/>
              <a:t>Fuente 2019 - 2023:  Base de datos SDS y aplicativo Web RUAF_ND, Sistema de Estadísticas Vitales  SDS datos PRELIMINARES (corte 10-01-2024-ajustada 26-02-2024). </a:t>
            </a:r>
          </a:p>
          <a:p>
            <a:r>
              <a:rPr lang="es-CO" sz="800" dirty="0"/>
              <a:t>Fuente 2024 : Aplicativo RUAF-ND.Sistema de Estadísticas Vitales SDS -EEVV-PRELIMINARES ajustado 13-01-2025</a:t>
            </a:r>
          </a:p>
          <a:p>
            <a:r>
              <a:rPr lang="es-CO" sz="800" dirty="0"/>
              <a:t>Fuente 2025 : Aplicativo RUAF-ND.Sistema de Estadísticas Vitales SDS -EEVV-PRELIMINARES ajustado 09-10-2025</a:t>
            </a:r>
          </a:p>
          <a:p>
            <a:endParaRPr lang="es-CO" sz="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DAE2A05-BA9C-3F6B-44D5-11C65CA49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974" y="593396"/>
            <a:ext cx="7991061" cy="379951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18B1ED0-9D5B-7FBE-EB7D-F3B22D5CF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470" y="4563583"/>
            <a:ext cx="5294906" cy="170102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83CFA87-19FF-097B-B2DB-CFC6DCF545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2504" y="4708346"/>
            <a:ext cx="5227984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0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433574" y="112759"/>
            <a:ext cx="11259073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2134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Causas agrupadas de mortalidad fetal y neonatal en Bogotá D.C, corte septiembre 2025 preliminar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CB97FE9-6670-22B8-C6CC-70EA2E8F45D7}"/>
              </a:ext>
            </a:extLst>
          </p:cNvPr>
          <p:cNvSpPr txBox="1"/>
          <p:nvPr/>
        </p:nvSpPr>
        <p:spPr>
          <a:xfrm>
            <a:off x="705980" y="546939"/>
            <a:ext cx="4349538" cy="27699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Causas agrupadas de mortalidad fetal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E7D7705-FD23-3F8F-0109-0022BD50BF94}"/>
              </a:ext>
            </a:extLst>
          </p:cNvPr>
          <p:cNvSpPr txBox="1"/>
          <p:nvPr/>
        </p:nvSpPr>
        <p:spPr>
          <a:xfrm>
            <a:off x="6504598" y="546934"/>
            <a:ext cx="5442785" cy="27700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Causas agrupadas de mortalidad neonatal temprana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06016FE-3FD4-DAAA-6466-D51F5CFDB50D}"/>
              </a:ext>
            </a:extLst>
          </p:cNvPr>
          <p:cNvSpPr txBox="1"/>
          <p:nvPr/>
        </p:nvSpPr>
        <p:spPr>
          <a:xfrm>
            <a:off x="3285434" y="6627168"/>
            <a:ext cx="609437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900" dirty="0"/>
              <a:t>Fuente 2025 : Aplicativo RUAF-ND.Sistema de Estadísticas Vitales SDS -EEVV-PRELIMINARES ajustado 09-10-2025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FADE0D7D-DA31-D94A-4D13-953E0161B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856" y="920008"/>
            <a:ext cx="5770143" cy="57128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37366DDE-5C23-4659-67EF-F0DCAD5A4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554" y="920008"/>
            <a:ext cx="5442785" cy="36284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2FCC3750-F07D-7D13-A2E3-4CA27C4F3F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552" y="4640059"/>
            <a:ext cx="4776788" cy="18954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33975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19624" y="868130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4861">
              <a:defRPr/>
            </a:pPr>
            <a:r>
              <a:rPr lang="es-CO" sz="12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12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710051" y="106969"/>
            <a:ext cx="5204366" cy="492453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por localidad de residencia en Bogotá D.C, corte septiembre 2025 preliminar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11293CE-0623-A58A-6F46-D1904C96390D}"/>
              </a:ext>
            </a:extLst>
          </p:cNvPr>
          <p:cNvSpPr txBox="1"/>
          <p:nvPr/>
        </p:nvSpPr>
        <p:spPr>
          <a:xfrm>
            <a:off x="6945109" y="137746"/>
            <a:ext cx="4536840" cy="492453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y tasas de mortalidad perinatal por EAPB en Bogotá D.C, corte septiembre 2025 preliminar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9BF9E58-0EC9-CFBE-915E-E33A745E8E82}"/>
              </a:ext>
            </a:extLst>
          </p:cNvPr>
          <p:cNvSpPr txBox="1"/>
          <p:nvPr/>
        </p:nvSpPr>
        <p:spPr>
          <a:xfrm>
            <a:off x="3285434" y="6627168"/>
            <a:ext cx="609437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900" dirty="0"/>
              <a:t>Fuente 2025 : Aplicativo RUAF-ND.Sistema de Estadísticas Vitales SDS -EEVV-PRELIMINARES ajustado 09-10-2025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3261E5C-F9A8-04FD-D021-C9E8127F7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121" y="630199"/>
            <a:ext cx="5264296" cy="59661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9B9B22F9-BF52-2855-6989-5FAF66E72A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930" y="868130"/>
            <a:ext cx="3886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40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50eff269-fa68-45fc-8f3c-134ded80e6d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27C8951AE48874AACB4E37AE0D1F385" ma:contentTypeVersion="17" ma:contentTypeDescription="Crear nuevo documento." ma:contentTypeScope="" ma:versionID="77b1a5c90bd4e002f92cad0483f7a58c">
  <xsd:schema xmlns:xsd="http://www.w3.org/2001/XMLSchema" xmlns:xs="http://www.w3.org/2001/XMLSchema" xmlns:p="http://schemas.microsoft.com/office/2006/metadata/properties" xmlns:ns3="50eff269-fa68-45fc-8f3c-134ded80e6db" xmlns:ns4="069537d0-7c7d-423c-ad01-43cd155efdff" targetNamespace="http://schemas.microsoft.com/office/2006/metadata/properties" ma:root="true" ma:fieldsID="6163ca15d346fb2a33f32359bef33ee0" ns3:_="" ns4:_="">
    <xsd:import namespace="50eff269-fa68-45fc-8f3c-134ded80e6db"/>
    <xsd:import namespace="069537d0-7c7d-423c-ad01-43cd155efdf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eff269-fa68-45fc-8f3c-134ded80e6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9537d0-7c7d-423c-ad01-43cd155efdf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663842-565E-48A8-9F2C-9E06470AACA7}">
  <ds:schemaRefs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50eff269-fa68-45fc-8f3c-134ded80e6db"/>
    <ds:schemaRef ds:uri="http://schemas.microsoft.com/office/2006/metadata/properties"/>
    <ds:schemaRef ds:uri="http://purl.org/dc/dcmitype/"/>
    <ds:schemaRef ds:uri="http://schemas.openxmlformats.org/package/2006/metadata/core-properties"/>
    <ds:schemaRef ds:uri="069537d0-7c7d-423c-ad01-43cd155efdff"/>
  </ds:schemaRefs>
</ds:datastoreItem>
</file>

<file path=customXml/itemProps2.xml><?xml version="1.0" encoding="utf-8"?>
<ds:datastoreItem xmlns:ds="http://schemas.openxmlformats.org/officeDocument/2006/customXml" ds:itemID="{95772274-EB71-4D0A-A670-0005196A3B8B}">
  <ds:schemaRefs>
    <ds:schemaRef ds:uri="069537d0-7c7d-423c-ad01-43cd155efdff"/>
    <ds:schemaRef ds:uri="50eff269-fa68-45fc-8f3c-134ded80e6d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1416C3B-C7D1-4C87-AA57-8E8316ECD7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659</TotalTime>
  <Words>336</Words>
  <Application>Microsoft Office PowerPoint</Application>
  <PresentationFormat>Panorámica</PresentationFormat>
  <Paragraphs>36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Calibri</vt:lpstr>
      <vt:lpstr>Times New Roman</vt:lpstr>
      <vt:lpstr>Office Theme</vt:lpstr>
      <vt:lpstr>Tema de Office</vt:lpstr>
      <vt:lpstr>Mortalidad perinatal y neonatal tardía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Diana Carolina, Franco Pulido</dc:creator>
  <cp:lastModifiedBy>Adriana Maritza, Guaca Ruiz</cp:lastModifiedBy>
  <cp:revision>174</cp:revision>
  <dcterms:created xsi:type="dcterms:W3CDTF">2025-05-27T19:35:44Z</dcterms:created>
  <dcterms:modified xsi:type="dcterms:W3CDTF">2025-10-17T12:35:05Z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0x010100427C8951AE48874AACB4E37AE0D1F385</vt:lpwstr>
  </property>
</Properties>
</file>