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961" r:id="rId1"/>
  </p:sldMasterIdLst>
  <p:notesMasterIdLst>
    <p:notesMasterId r:id="rId10"/>
  </p:notesMasterIdLst>
  <p:sldIdLst>
    <p:sldId id="518" r:id="rId2"/>
    <p:sldId id="367" r:id="rId3"/>
    <p:sldId id="499" r:id="rId4"/>
    <p:sldId id="517" r:id="rId5"/>
    <p:sldId id="513" r:id="rId6"/>
    <p:sldId id="515" r:id="rId7"/>
    <p:sldId id="506" r:id="rId8"/>
    <p:sldId id="357" r:id="rId9"/>
  </p:sldIdLst>
  <p:sldSz cx="12192000" cy="6858000"/>
  <p:notesSz cx="12192000" cy="6858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291" autoAdjust="0"/>
  </p:normalViewPr>
  <p:slideViewPr>
    <p:cSldViewPr>
      <p:cViewPr>
        <p:scale>
          <a:sx n="66" d="100"/>
          <a:sy n="66" d="100"/>
        </p:scale>
        <p:origin x="816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089BA-5A82-4DA5-82D8-2018A4539AD9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FDF7D-D095-494F-9688-8A14E6E7813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0968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4805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>
          <a:extLst>
            <a:ext uri="{FF2B5EF4-FFF2-40B4-BE49-F238E27FC236}">
              <a16:creationId xmlns:a16="http://schemas.microsoft.com/office/drawing/2014/main" id="{D64817DF-3E21-1C01-8A5A-3C07C2D9D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>
            <a:extLst>
              <a:ext uri="{FF2B5EF4-FFF2-40B4-BE49-F238E27FC236}">
                <a16:creationId xmlns:a16="http://schemas.microsoft.com/office/drawing/2014/main" id="{108855A4-B880-FF32-93E2-4936BE0C85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5:notes">
            <a:extLst>
              <a:ext uri="{FF2B5EF4-FFF2-40B4-BE49-F238E27FC236}">
                <a16:creationId xmlns:a16="http://schemas.microsoft.com/office/drawing/2014/main" id="{6770375E-9951-0F66-AF2D-77662C361E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6118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44906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442F56-CB0C-DF3F-A7BE-69E47D802D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E2D88F-4A48-D4CD-B68C-281B91C462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9963E4-B99E-B92C-14BD-A794C021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8A1CDB-EC59-64A9-6820-D230F530A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5D126C7-89A1-4D5C-239F-973E47BD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824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5B7856-7A44-B282-12AD-9DB0E6B39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F4C9292-00E5-772C-3D26-CCD443130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D92A3A-37E6-5887-2A15-2A426F62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8E9A33-3A4A-103C-B512-B6719A054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1FE43-E23C-0419-D656-358733B70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5202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E0455DA-1B35-ADE6-DCD0-F99F518AC2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B07A25-1203-8CEC-F7A4-E9597F211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EE29BE-7B47-F8FA-27E9-5251C1890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99BAD5-1C85-42A2-18C3-4905BDA17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CF2B1C-E500-C0C6-A581-90121F1EE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459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46986" y="365252"/>
            <a:ext cx="9098026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3007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7"/>
          <p:cNvSpPr txBox="1">
            <a:spLocks noGrp="1"/>
          </p:cNvSpPr>
          <p:nvPr>
            <p:ph type="title"/>
          </p:nvPr>
        </p:nvSpPr>
        <p:spPr>
          <a:xfrm>
            <a:off x="3077591" y="502157"/>
            <a:ext cx="6036817" cy="95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>
                <a:solidFill>
                  <a:srgbClr val="006BB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body" idx="1"/>
          </p:nvPr>
        </p:nvSpPr>
        <p:spPr>
          <a:xfrm>
            <a:off x="652983" y="2353766"/>
            <a:ext cx="5571490" cy="337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>
                <a:solidFill>
                  <a:srgbClr val="0D284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9" name="Google Shape;29;p1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s-CO"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1" name="Google Shape;31;p1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5655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5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670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EA9B81-B72F-9815-54E2-A53C236BD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0FF73B-A805-6E1F-E96A-3FD62F0A3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D8482F-AC50-CBCC-5512-121AB77D9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481CF9-8A20-2C1B-509E-8C231B2C9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9624B0-2C18-60B7-A650-4141A518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8159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A8F8CC-65CD-01C1-13ED-F13B055C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0670E7-90C8-BE59-6A99-3431AA981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5214FD-8FE1-047E-B3C8-0248F4EF2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73F884-A049-BDE7-3855-A342AA941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AEF46C-947D-BFC1-12A0-67D0E638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213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1EBD82-03EC-2373-29E8-F85B8A612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AE39B3-5B20-93C9-F0A7-F4F85B41B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D721A5E-6096-A2C5-9C4E-59FDCAABE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74BF16-E02A-E7C9-F742-720BE7D5D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B93244B-BF56-F5EC-2C68-35CDFBDAC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238517C-79EB-EDB2-0421-DC21C201D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2195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BB4670-F64B-2DEA-1384-D8ADB3FD8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A1DE438-4463-0655-A87F-CE7442757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22162C-20A8-4DC3-2B0D-542CC15115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417FB4A-8ACF-90E5-C819-BF576F38C3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7D030CC-97B4-1915-0158-BBD472DC78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CA470F-2A52-9D62-375D-851C3F417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8940E72-F166-8DC8-B3E3-BBD9AD6F5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8DAC3CA-7051-7992-6ABC-D6D4EDE02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0389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5E1E9A-D42A-3808-9FF6-A78659FCC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005C062-ABDA-8B79-1025-39980EB6A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881A2E7-9EAF-04A9-9954-213D212FB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A99AA1-C369-9D4F-D95C-63169D5B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4281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A7B3210-0619-56DC-7E21-C87197104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2D86-DA6F-471F-A8EB-F5CB113B4599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A214080-07D4-B624-038E-A0DBE6617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A5206CC-93BD-8560-4D62-78A29A815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4454-40BA-4D6D-96DE-4D9FD919969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168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E7C47C-B346-0D14-9CBF-8EF02DEA0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CF11C1-78C0-6B55-5F36-64D3F3DEE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56E97CB-46DA-CB33-2E8B-FEA5B30D3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AECC771-D6C6-98E3-C536-B59AB1C7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233C6B8-946C-1C03-F2E9-F4939C150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7EEB66B-93EE-8069-8D74-002D57E26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8878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57FC96-B7E8-8178-0969-1897087B4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B6003DF-E3E2-40B6-5532-CD6DE73C44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1872405-9C30-802A-4388-2E8A9E8B1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3E3BD61-DDE7-81C8-9E61-6E01EEE2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BEFB9D-EC25-6ADA-CB91-0DEC92F9C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9C59C1A-8382-AE79-771C-FC5EA2D45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169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ECADA78-5318-F6DD-E0B3-445FE2C25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2A21A2E-03CD-FCBD-A7E1-8F5B57975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459C12-3EA7-06CC-2CAC-D3081DFEA0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D61049-D457-0300-398E-59BCDEA74F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C8D9E1-BBDA-1242-A7A8-1A8502578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96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5" r:id="rId12"/>
    <p:sldLayoutId id="2147483976" r:id="rId13"/>
    <p:sldLayoutId id="21474839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BF3FFCD-F9E6-2E1B-EA2D-0F5B9C272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0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BE07C08-9008-4E34-52DF-11AADDB0D14F}"/>
              </a:ext>
            </a:extLst>
          </p:cNvPr>
          <p:cNvSpPr txBox="1"/>
          <p:nvPr/>
        </p:nvSpPr>
        <p:spPr>
          <a:xfrm>
            <a:off x="381000" y="1752600"/>
            <a:ext cx="93726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En-torno </a:t>
            </a: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tu Salud Mental</a:t>
            </a:r>
          </a:p>
          <a:p>
            <a:endParaRPr lang="es-MX" sz="2000" b="1" dirty="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s-MX" sz="2000" b="1" dirty="0">
                <a:solidFill>
                  <a:schemeClr val="bg1"/>
                </a:solidFill>
                <a:latin typeface="Aptos Narrow" panose="020B0004020202020204" pitchFamily="34" charset="0"/>
              </a:rPr>
              <a:t>PROGRAMA DE SALUD MENTAL Y CONVIVENCIA SOCIAL</a:t>
            </a:r>
          </a:p>
          <a:p>
            <a:endParaRPr lang="es-MX" sz="2000" dirty="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endParaRPr lang="es-MX" sz="2000" dirty="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s-MX" sz="2400" b="1" dirty="0">
                <a:solidFill>
                  <a:schemeClr val="bg1"/>
                </a:solidFill>
                <a:latin typeface="Aptos Narrow" panose="020B0004020202020204" pitchFamily="34" charset="0"/>
              </a:rPr>
              <a:t>FRANCIA TORRES – DIANA PORRAS</a:t>
            </a:r>
          </a:p>
          <a:p>
            <a:r>
              <a:rPr lang="es-MX" sz="2000" dirty="0">
                <a:solidFill>
                  <a:schemeClr val="bg1"/>
                </a:solidFill>
                <a:latin typeface="Aptos Narrow" panose="020B0004020202020204" pitchFamily="34" charset="0"/>
              </a:rPr>
              <a:t>Supervisora</a:t>
            </a:r>
          </a:p>
          <a:p>
            <a:r>
              <a:rPr lang="es-MX" sz="2400" b="1" dirty="0">
                <a:solidFill>
                  <a:schemeClr val="bg1"/>
                </a:solidFill>
                <a:latin typeface="Aptos Narrow" panose="020B0004020202020204" pitchFamily="34" charset="0"/>
              </a:rPr>
              <a:t>CAROLINA RESTREPO GUEVARA</a:t>
            </a:r>
          </a:p>
          <a:p>
            <a:r>
              <a:rPr lang="es-MX" sz="2000" dirty="0">
                <a:solidFill>
                  <a:schemeClr val="bg1"/>
                </a:solidFill>
                <a:latin typeface="Aptos Narrow" panose="020B0004020202020204" pitchFamily="34" charset="0"/>
              </a:rPr>
              <a:t>Referente Técnico</a:t>
            </a:r>
          </a:p>
          <a:p>
            <a:endParaRPr lang="es-MX" sz="2000" dirty="0">
              <a:solidFill>
                <a:schemeClr val="bg1"/>
              </a:solidFill>
              <a:latin typeface="Aptos Narrow" panose="020B0004020202020204" pitchFamily="34" charset="0"/>
            </a:endParaRPr>
          </a:p>
          <a:p>
            <a:r>
              <a:rPr lang="es-MX" sz="2000" b="1" dirty="0">
                <a:solidFill>
                  <a:schemeClr val="bg1"/>
                </a:solidFill>
                <a:latin typeface="Aptos Narrow" panose="020B0004020202020204" pitchFamily="34" charset="0"/>
              </a:rPr>
              <a:t>Secretaría de Salud del Distrito Especial de Santiago de Cali</a:t>
            </a:r>
          </a:p>
          <a:p>
            <a:endParaRPr lang="es-MX" sz="2000" dirty="0">
              <a:solidFill>
                <a:schemeClr val="bg1"/>
              </a:solidFill>
              <a:latin typeface="Aptos Narrow" panose="020B00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0000" t="33333" r="51250" b="26667"/>
          <a:stretch/>
        </p:blipFill>
        <p:spPr>
          <a:xfrm>
            <a:off x="8001000" y="1517889"/>
            <a:ext cx="3200400" cy="3822221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99F8FAD-5387-ADC0-4EF5-9D115B2CB3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156" r="1250" b="4622"/>
          <a:stretch>
            <a:fillRect/>
          </a:stretch>
        </p:blipFill>
        <p:spPr>
          <a:xfrm>
            <a:off x="7921171" y="1295400"/>
            <a:ext cx="4267200" cy="464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72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400" y="381000"/>
            <a:ext cx="93726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lang="es-CO" sz="3600" b="1" spc="-5" dirty="0">
                <a:solidFill>
                  <a:srgbClr val="006BBB"/>
                </a:solidFill>
                <a:latin typeface="Arial"/>
                <a:cs typeface="Arial"/>
              </a:rPr>
              <a:t>Alineación estratégica-Plan de desarrollo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1B8C217-97A3-48FE-D8FF-44FCC61AE651}"/>
              </a:ext>
            </a:extLst>
          </p:cNvPr>
          <p:cNvSpPr/>
          <p:nvPr/>
        </p:nvSpPr>
        <p:spPr>
          <a:xfrm>
            <a:off x="428911" y="1905001"/>
            <a:ext cx="2041914" cy="566182"/>
          </a:xfrm>
          <a:prstGeom prst="rect">
            <a:avLst/>
          </a:prstGeom>
          <a:solidFill>
            <a:srgbClr val="E97132"/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PROPÓSITO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89C45BC-5392-DA45-C472-02723687ABB5}"/>
              </a:ext>
            </a:extLst>
          </p:cNvPr>
          <p:cNvSpPr/>
          <p:nvPr/>
        </p:nvSpPr>
        <p:spPr>
          <a:xfrm>
            <a:off x="2678382" y="1905001"/>
            <a:ext cx="2041914" cy="566181"/>
          </a:xfrm>
          <a:prstGeom prst="rect">
            <a:avLst/>
          </a:prstGeom>
          <a:solidFill>
            <a:srgbClr val="E97132"/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COMPONENTE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E605B65-C21D-1852-BA67-4E2BB435C80D}"/>
              </a:ext>
            </a:extLst>
          </p:cNvPr>
          <p:cNvSpPr/>
          <p:nvPr/>
        </p:nvSpPr>
        <p:spPr>
          <a:xfrm>
            <a:off x="521727" y="2471183"/>
            <a:ext cx="1856285" cy="1915635"/>
          </a:xfrm>
          <a:prstGeom prst="rect">
            <a:avLst/>
          </a:prstGeom>
          <a:noFill/>
          <a:ln w="6350" cap="flat" cmpd="sng" algn="ctr">
            <a:solidFill>
              <a:srgbClr val="E97132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CALI RECONCILIADA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09B640D-FA07-0366-0A6E-E932FB10B255}"/>
              </a:ext>
            </a:extLst>
          </p:cNvPr>
          <p:cNvSpPr/>
          <p:nvPr/>
        </p:nvSpPr>
        <p:spPr>
          <a:xfrm>
            <a:off x="2771198" y="2471183"/>
            <a:ext cx="1856285" cy="1915635"/>
          </a:xfrm>
          <a:prstGeom prst="rect">
            <a:avLst/>
          </a:prstGeom>
          <a:noFill/>
          <a:ln w="6350" cap="flat" cmpd="sng" algn="ctr">
            <a:solidFill>
              <a:srgbClr val="E97132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OPORTUNIDADES PARA LA INTEGRACIÓN SOCIAL Y ECONÓMICA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AC39291-3088-ABE5-63C3-953C39D8FFC8}"/>
              </a:ext>
            </a:extLst>
          </p:cNvPr>
          <p:cNvSpPr/>
          <p:nvPr/>
        </p:nvSpPr>
        <p:spPr>
          <a:xfrm>
            <a:off x="4927853" y="1905001"/>
            <a:ext cx="2041914" cy="566181"/>
          </a:xfrm>
          <a:prstGeom prst="rect">
            <a:avLst/>
          </a:prstGeom>
          <a:solidFill>
            <a:srgbClr val="E97132"/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PROGRAMA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0503F0C-9029-9237-4F78-C61AC85273E1}"/>
              </a:ext>
            </a:extLst>
          </p:cNvPr>
          <p:cNvSpPr/>
          <p:nvPr/>
        </p:nvSpPr>
        <p:spPr>
          <a:xfrm>
            <a:off x="5020669" y="2471183"/>
            <a:ext cx="1856285" cy="1915635"/>
          </a:xfrm>
          <a:prstGeom prst="rect">
            <a:avLst/>
          </a:prstGeom>
          <a:noFill/>
          <a:ln w="6350" cap="flat" cmpd="sng" algn="ctr">
            <a:solidFill>
              <a:srgbClr val="E97132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SALUD PUBLICA INTEGRAL Y DE CALIDAD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FE83169-F578-6514-F19F-A8E54A925616}"/>
              </a:ext>
            </a:extLst>
          </p:cNvPr>
          <p:cNvSpPr/>
          <p:nvPr/>
        </p:nvSpPr>
        <p:spPr>
          <a:xfrm>
            <a:off x="7183452" y="1318921"/>
            <a:ext cx="2041914" cy="477492"/>
          </a:xfrm>
          <a:prstGeom prst="rect">
            <a:avLst/>
          </a:prstGeom>
          <a:solidFill>
            <a:srgbClr val="E97132"/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META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1B272D6-DE8A-9425-825C-5AF9BC9487B5}"/>
              </a:ext>
            </a:extLst>
          </p:cNvPr>
          <p:cNvSpPr/>
          <p:nvPr/>
        </p:nvSpPr>
        <p:spPr>
          <a:xfrm>
            <a:off x="9432926" y="1318921"/>
            <a:ext cx="2041914" cy="477492"/>
          </a:xfrm>
          <a:prstGeom prst="rect">
            <a:avLst/>
          </a:prstGeom>
          <a:solidFill>
            <a:srgbClr val="E97132"/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INDICADOR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31761CE2-0E86-27DC-E940-13C0C0DF5F03}"/>
              </a:ext>
            </a:extLst>
          </p:cNvPr>
          <p:cNvSpPr/>
          <p:nvPr/>
        </p:nvSpPr>
        <p:spPr>
          <a:xfrm>
            <a:off x="7177324" y="1778532"/>
            <a:ext cx="2042876" cy="1684515"/>
          </a:xfrm>
          <a:prstGeom prst="rect">
            <a:avLst/>
          </a:prstGeom>
          <a:solidFill>
            <a:srgbClr val="0F9ED5">
              <a:lumMod val="20000"/>
              <a:lumOff val="80000"/>
            </a:srgbClr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Promoción de conductas saludables y gestión del riesgo en salud mental y convivencia social desarrolladas.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7BB8FC5-F42C-087F-415B-AB16F8C98C5F}"/>
              </a:ext>
            </a:extLst>
          </p:cNvPr>
          <p:cNvSpPr/>
          <p:nvPr/>
        </p:nvSpPr>
        <p:spPr>
          <a:xfrm>
            <a:off x="9427758" y="1778532"/>
            <a:ext cx="2041914" cy="1684515"/>
          </a:xfrm>
          <a:prstGeom prst="rect">
            <a:avLst/>
          </a:prstGeom>
          <a:solidFill>
            <a:srgbClr val="0F9ED5">
              <a:lumMod val="20000"/>
              <a:lumOff val="80000"/>
            </a:srgbClr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Tasa de mortalidad por suicidio 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7F45796D-A7AA-7EB6-079B-A847F13129D0}"/>
              </a:ext>
            </a:extLst>
          </p:cNvPr>
          <p:cNvSpPr/>
          <p:nvPr/>
        </p:nvSpPr>
        <p:spPr>
          <a:xfrm>
            <a:off x="7276268" y="3539239"/>
            <a:ext cx="1856285" cy="2408402"/>
          </a:xfrm>
          <a:prstGeom prst="rect">
            <a:avLst/>
          </a:prstGeom>
          <a:solidFill>
            <a:srgbClr val="4EA72E">
              <a:lumMod val="20000"/>
              <a:lumOff val="80000"/>
            </a:srgbClr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Personas capacitadas con estrategias intersectoriales para la promoción de la salud, la prevención y la reducción de riesgos y daños asociados al consumo de SPA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BF6E08F9-9B13-4249-EBD9-6EF7E84038D6}"/>
              </a:ext>
            </a:extLst>
          </p:cNvPr>
          <p:cNvSpPr/>
          <p:nvPr/>
        </p:nvSpPr>
        <p:spPr>
          <a:xfrm>
            <a:off x="9525742" y="3539239"/>
            <a:ext cx="1856285" cy="1684515"/>
          </a:xfrm>
          <a:prstGeom prst="rect">
            <a:avLst/>
          </a:prstGeom>
          <a:solidFill>
            <a:srgbClr val="4EA72E">
              <a:lumMod val="20000"/>
              <a:lumOff val="80000"/>
            </a:srgbClr>
          </a:solidFill>
          <a:ln w="6350" cap="flat" cmpd="sng" algn="ctr">
            <a:noFill/>
            <a:prstDash val="lgDashDot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Tasa de mortalidad por consumo de sustancias psicoactivas</a:t>
            </a:r>
          </a:p>
        </p:txBody>
      </p:sp>
      <p:sp>
        <p:nvSpPr>
          <p:cNvPr id="18" name="Flecha: a la derecha 17">
            <a:extLst>
              <a:ext uri="{FF2B5EF4-FFF2-40B4-BE49-F238E27FC236}">
                <a16:creationId xmlns:a16="http://schemas.microsoft.com/office/drawing/2014/main" id="{1EE46454-2349-106E-3F89-454D63EFB220}"/>
              </a:ext>
            </a:extLst>
          </p:cNvPr>
          <p:cNvSpPr/>
          <p:nvPr/>
        </p:nvSpPr>
        <p:spPr>
          <a:xfrm>
            <a:off x="521727" y="4829812"/>
            <a:ext cx="6355227" cy="477490"/>
          </a:xfrm>
          <a:prstGeom prst="rightArrow">
            <a:avLst/>
          </a:prstGeom>
          <a:solidFill>
            <a:srgbClr val="E97132">
              <a:lumMod val="20000"/>
              <a:lumOff val="80000"/>
            </a:srgbClr>
          </a:solidFill>
          <a:ln w="19050" cap="flat" cmpd="sng" algn="ctr">
            <a:solidFill>
              <a:srgbClr val="E97132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037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/>
          <p:nvPr/>
        </p:nvSpPr>
        <p:spPr>
          <a:xfrm>
            <a:off x="213677" y="458788"/>
            <a:ext cx="10265029" cy="50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065" marR="5080" lvl="0" indent="1269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006BB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Avance Tasa Mortalidad por Suicidio </a:t>
            </a:r>
            <a:r>
              <a:rPr kumimoji="0" lang="es-MX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6BB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Sem</a:t>
            </a: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006BB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1-8  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006BBB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5"/>
          <p:cNvSpPr txBox="1"/>
          <p:nvPr/>
        </p:nvSpPr>
        <p:spPr>
          <a:xfrm>
            <a:off x="896518" y="2581503"/>
            <a:ext cx="1377315" cy="447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77825" marR="5080" lvl="0" indent="-365760" algn="l" defTabSz="914400" rtl="0" eaLnBrk="1" fontAlgn="auto" latinLnBrk="0" hangingPunct="1">
              <a:lnSpc>
                <a:spcPct val="1256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OBJETIVO DE DESARROLLO SOSTENIBLE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4" name="Google Shape;214;p5"/>
          <p:cNvSpPr txBox="1"/>
          <p:nvPr/>
        </p:nvSpPr>
        <p:spPr>
          <a:xfrm>
            <a:off x="5175250" y="2788665"/>
            <a:ext cx="1429385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PLAN DECENAL DE SALUD PÚBLICA 2022-2031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635" marR="0" lvl="0" indent="0" algn="ctr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(10 AÑOS)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5" name="Google Shape;215;p5"/>
          <p:cNvSpPr txBox="1"/>
          <p:nvPr/>
        </p:nvSpPr>
        <p:spPr>
          <a:xfrm>
            <a:off x="2695194" y="3795471"/>
            <a:ext cx="1854200" cy="300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Ley 2294 de 2023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5"/>
          <p:cNvSpPr txBox="1"/>
          <p:nvPr/>
        </p:nvSpPr>
        <p:spPr>
          <a:xfrm>
            <a:off x="7524368" y="2604617"/>
            <a:ext cx="1529715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269875" marR="5080" lvl="0" indent="-257809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POLITICA NACIONAL DE SALUD MENTAL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8" name="Google Shape;218;p5"/>
          <p:cNvSpPr txBox="1"/>
          <p:nvPr/>
        </p:nvSpPr>
        <p:spPr>
          <a:xfrm>
            <a:off x="7705725" y="3457143"/>
            <a:ext cx="1167765" cy="240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(ACTUALIZACIÓN)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9" name="Google Shape;219;p5"/>
          <p:cNvSpPr txBox="1"/>
          <p:nvPr/>
        </p:nvSpPr>
        <p:spPr>
          <a:xfrm>
            <a:off x="9865614" y="3331376"/>
            <a:ext cx="1762760" cy="627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3325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PLAN DE DESARROLLO TERRITORIAL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3810" marR="0" lvl="0" indent="0" algn="ctr" defTabSz="914400" rtl="0" eaLnBrk="1" fontAlgn="auto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2024-2027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(4 AÑOS)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" name="Google Shape;207;p5">
            <a:extLst>
              <a:ext uri="{FF2B5EF4-FFF2-40B4-BE49-F238E27FC236}">
                <a16:creationId xmlns:a16="http://schemas.microsoft.com/office/drawing/2014/main" id="{9618016D-F38B-20CF-100F-A01466AFBFEF}"/>
              </a:ext>
            </a:extLst>
          </p:cNvPr>
          <p:cNvSpPr txBox="1"/>
          <p:nvPr/>
        </p:nvSpPr>
        <p:spPr>
          <a:xfrm>
            <a:off x="692658" y="5383084"/>
            <a:ext cx="10265029" cy="227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065" marR="5080" lvl="0" indent="1269" algn="ctr">
              <a:buClr>
                <a:srgbClr val="000000"/>
              </a:buClr>
              <a:defRPr/>
            </a:pPr>
            <a:r>
              <a:rPr lang="es-MX" sz="1400" b="1" i="1" kern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Fuente: </a:t>
            </a:r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OSAC - Observatorio de Salud del Distrito de Santiago de Cali</a:t>
            </a:r>
            <a:r>
              <a:rPr lang="es-MX" sz="1400" b="1" i="1" kern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endParaRPr kumimoji="0" sz="1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8" name="Google Shape;159;p24">
            <a:extLst>
              <a:ext uri="{FF2B5EF4-FFF2-40B4-BE49-F238E27FC236}">
                <a16:creationId xmlns:a16="http://schemas.microsoft.com/office/drawing/2014/main" id="{22A896E3-A4DD-E7AF-6933-D5A1923789C0}"/>
              </a:ext>
            </a:extLst>
          </p:cNvPr>
          <p:cNvSpPr txBox="1">
            <a:spLocks/>
          </p:cNvSpPr>
          <p:nvPr/>
        </p:nvSpPr>
        <p:spPr>
          <a:xfrm>
            <a:off x="10402891" y="1149426"/>
            <a:ext cx="1452279" cy="1432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spcBef>
                <a:spcPts val="1000"/>
              </a:spcBef>
              <a:buNone/>
            </a:pPr>
            <a:r>
              <a:rPr lang="es-CO" sz="1400" b="1" dirty="0">
                <a:solidFill>
                  <a:srgbClr val="2082C6"/>
                </a:solidFill>
                <a:latin typeface="Raleway" panose="020B0503030101060003" pitchFamily="34" charset="0"/>
              </a:rPr>
              <a:t>Tasa Esperada </a:t>
            </a:r>
            <a:endParaRPr lang="es-MX" sz="1400" dirty="0">
              <a:latin typeface="Raleway" panose="020B05030301010600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MX" sz="1400" b="1" dirty="0">
                <a:solidFill>
                  <a:srgbClr val="2082C6"/>
                </a:solidFill>
                <a:latin typeface="Raleway" panose="020B0503030101060003" pitchFamily="34" charset="0"/>
              </a:rPr>
              <a:t>Inferior a 4,16%</a:t>
            </a:r>
            <a:endParaRPr lang="es-MX" sz="1400" dirty="0">
              <a:solidFill>
                <a:srgbClr val="2082C6"/>
              </a:solidFill>
              <a:latin typeface="Raleway" panose="020B05030301010600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MX" sz="1400" dirty="0">
                <a:solidFill>
                  <a:srgbClr val="2082C6"/>
                </a:solidFill>
                <a:latin typeface="Raleway" panose="020B0503030101060003" pitchFamily="34" charset="0"/>
              </a:rPr>
              <a:t>Tasa por 100.000 Hab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FA819B1-5A52-C4BF-E890-78F48F648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314" y="963413"/>
            <a:ext cx="8262492" cy="441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89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>
          <a:extLst>
            <a:ext uri="{FF2B5EF4-FFF2-40B4-BE49-F238E27FC236}">
              <a16:creationId xmlns:a16="http://schemas.microsoft.com/office/drawing/2014/main" id="{C2EB0159-5D89-256B-17A2-0B46F6F24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>
            <a:extLst>
              <a:ext uri="{FF2B5EF4-FFF2-40B4-BE49-F238E27FC236}">
                <a16:creationId xmlns:a16="http://schemas.microsoft.com/office/drawing/2014/main" id="{0AB9A022-8C48-D82B-A91F-5B3EDD7C23F7}"/>
              </a:ext>
            </a:extLst>
          </p:cNvPr>
          <p:cNvSpPr txBox="1"/>
          <p:nvPr/>
        </p:nvSpPr>
        <p:spPr>
          <a:xfrm>
            <a:off x="213677" y="458788"/>
            <a:ext cx="10265029" cy="50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065" marR="5080" lvl="0" indent="1269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006BBB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Avance Tasa Mortalidad por Spa 1- 8 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006BBB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5">
            <a:extLst>
              <a:ext uri="{FF2B5EF4-FFF2-40B4-BE49-F238E27FC236}">
                <a16:creationId xmlns:a16="http://schemas.microsoft.com/office/drawing/2014/main" id="{63934CBB-145B-1416-1657-4850E93D2CD4}"/>
              </a:ext>
            </a:extLst>
          </p:cNvPr>
          <p:cNvSpPr txBox="1"/>
          <p:nvPr/>
        </p:nvSpPr>
        <p:spPr>
          <a:xfrm>
            <a:off x="896518" y="2581503"/>
            <a:ext cx="1377315" cy="447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77825" marR="5080" lvl="0" indent="-365760" algn="l" defTabSz="914400" rtl="0" eaLnBrk="1" fontAlgn="auto" latinLnBrk="0" hangingPunct="1">
              <a:lnSpc>
                <a:spcPct val="1256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OBJETIVO DE DESARROLLO SOSTENIBLE</a:t>
            </a:r>
            <a:endParaRPr kumimoji="0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3" name="Google Shape;213;p5">
            <a:extLst>
              <a:ext uri="{FF2B5EF4-FFF2-40B4-BE49-F238E27FC236}">
                <a16:creationId xmlns:a16="http://schemas.microsoft.com/office/drawing/2014/main" id="{DB2A287A-B81F-98DD-4161-90A33B8747F1}"/>
              </a:ext>
            </a:extLst>
          </p:cNvPr>
          <p:cNvSpPr txBox="1"/>
          <p:nvPr/>
        </p:nvSpPr>
        <p:spPr>
          <a:xfrm>
            <a:off x="3065779" y="1622711"/>
            <a:ext cx="1273810" cy="795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25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PLAN NACIONAL DE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635" marR="0" lvl="0" indent="0" algn="ctr" defTabSz="914400" rtl="0" eaLnBrk="1" fontAlgn="auto" latinLnBrk="0" hangingPunct="1">
              <a:lnSpc>
                <a:spcPct val="100000"/>
              </a:lnSpc>
              <a:spcBef>
                <a:spcPts val="405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DESARROLLO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(4 AÑOS)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4" name="Google Shape;214;p5">
            <a:extLst>
              <a:ext uri="{FF2B5EF4-FFF2-40B4-BE49-F238E27FC236}">
                <a16:creationId xmlns:a16="http://schemas.microsoft.com/office/drawing/2014/main" id="{0A161083-F520-4FB3-725A-8296DFB047CE}"/>
              </a:ext>
            </a:extLst>
          </p:cNvPr>
          <p:cNvSpPr txBox="1"/>
          <p:nvPr/>
        </p:nvSpPr>
        <p:spPr>
          <a:xfrm>
            <a:off x="5175250" y="2788665"/>
            <a:ext cx="1429385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PLAN DECENAL DE SALUD PÚBLICA 2022-2031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635" marR="0" lvl="0" indent="0" algn="ctr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(10 AÑOS)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5" name="Google Shape;215;p5">
            <a:extLst>
              <a:ext uri="{FF2B5EF4-FFF2-40B4-BE49-F238E27FC236}">
                <a16:creationId xmlns:a16="http://schemas.microsoft.com/office/drawing/2014/main" id="{60952CE8-D863-E0CD-C7B6-06A84CE984E4}"/>
              </a:ext>
            </a:extLst>
          </p:cNvPr>
          <p:cNvSpPr txBox="1"/>
          <p:nvPr/>
        </p:nvSpPr>
        <p:spPr>
          <a:xfrm>
            <a:off x="2695194" y="3795471"/>
            <a:ext cx="1854200" cy="300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Ley 2294 de 2023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5">
            <a:extLst>
              <a:ext uri="{FF2B5EF4-FFF2-40B4-BE49-F238E27FC236}">
                <a16:creationId xmlns:a16="http://schemas.microsoft.com/office/drawing/2014/main" id="{6AFC509F-B7C0-A169-D063-5CA51143D4CB}"/>
              </a:ext>
            </a:extLst>
          </p:cNvPr>
          <p:cNvSpPr txBox="1"/>
          <p:nvPr/>
        </p:nvSpPr>
        <p:spPr>
          <a:xfrm>
            <a:off x="10051542" y="4683912"/>
            <a:ext cx="1447800" cy="627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256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PLAN TERRITORIAL DE SALUD 2024-2027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(4 AÑOS)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7" name="Google Shape;217;p5">
            <a:extLst>
              <a:ext uri="{FF2B5EF4-FFF2-40B4-BE49-F238E27FC236}">
                <a16:creationId xmlns:a16="http://schemas.microsoft.com/office/drawing/2014/main" id="{206E78B5-01D7-B62F-440D-D0E35C72EF45}"/>
              </a:ext>
            </a:extLst>
          </p:cNvPr>
          <p:cNvSpPr txBox="1"/>
          <p:nvPr/>
        </p:nvSpPr>
        <p:spPr>
          <a:xfrm>
            <a:off x="7524368" y="2604617"/>
            <a:ext cx="1529715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269875" marR="5080" lvl="0" indent="-257809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POLITICA NACIONAL DE SALUD MENTAL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8" name="Google Shape;218;p5">
            <a:extLst>
              <a:ext uri="{FF2B5EF4-FFF2-40B4-BE49-F238E27FC236}">
                <a16:creationId xmlns:a16="http://schemas.microsoft.com/office/drawing/2014/main" id="{696FB182-E907-8CDA-A65E-D8A4255FEAED}"/>
              </a:ext>
            </a:extLst>
          </p:cNvPr>
          <p:cNvSpPr txBox="1"/>
          <p:nvPr/>
        </p:nvSpPr>
        <p:spPr>
          <a:xfrm>
            <a:off x="7705725" y="3457143"/>
            <a:ext cx="1167765" cy="240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(ACTUALIZACIÓN)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9" name="Google Shape;219;p5">
            <a:extLst>
              <a:ext uri="{FF2B5EF4-FFF2-40B4-BE49-F238E27FC236}">
                <a16:creationId xmlns:a16="http://schemas.microsoft.com/office/drawing/2014/main" id="{490B48A6-E772-B021-6D57-136B419A61F5}"/>
              </a:ext>
            </a:extLst>
          </p:cNvPr>
          <p:cNvSpPr txBox="1"/>
          <p:nvPr/>
        </p:nvSpPr>
        <p:spPr>
          <a:xfrm>
            <a:off x="9865614" y="3331376"/>
            <a:ext cx="1762760" cy="627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3325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PLAN DE DESARROLLO TERRITORIAL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3810" marR="0" lvl="0" indent="0" algn="ctr" defTabSz="914400" rtl="0" eaLnBrk="1" fontAlgn="auto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2024-2027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(4 AÑOS)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2FB1857-85FF-3DBB-5A89-41B061B81386}"/>
              </a:ext>
            </a:extLst>
          </p:cNvPr>
          <p:cNvSpPr txBox="1"/>
          <p:nvPr/>
        </p:nvSpPr>
        <p:spPr>
          <a:xfrm>
            <a:off x="1467677" y="5566341"/>
            <a:ext cx="75369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5080" lvl="0" indent="1269" algn="ctr">
              <a:buClr>
                <a:srgbClr val="000000"/>
              </a:buClr>
              <a:defRPr/>
            </a:pPr>
            <a:r>
              <a:rPr lang="es-ES" sz="1400" b="1" i="1" kern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Fuente: </a:t>
            </a:r>
            <a:r>
              <a:rPr lang="es-E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OSAC - Observatorio de Salud del Distrito de Santiago de Cali</a:t>
            </a:r>
            <a:r>
              <a:rPr lang="es-ES" sz="1400" b="1" i="1" kern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endParaRPr kumimoji="0" lang="es-ES" sz="1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878D9F2-7ADD-D2DD-71D3-F2FEC45BC648}"/>
              </a:ext>
            </a:extLst>
          </p:cNvPr>
          <p:cNvSpPr txBox="1"/>
          <p:nvPr/>
        </p:nvSpPr>
        <p:spPr>
          <a:xfrm>
            <a:off x="10140492" y="1622711"/>
            <a:ext cx="1762760" cy="1280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1000"/>
              </a:spcBef>
              <a:buNone/>
            </a:pPr>
            <a:r>
              <a:rPr lang="es-CO" sz="1400" b="1" dirty="0">
                <a:solidFill>
                  <a:srgbClr val="2082C6"/>
                </a:solidFill>
                <a:latin typeface="Raleway" panose="020B0503030101060003" pitchFamily="34" charset="0"/>
              </a:rPr>
              <a:t>Tasa Esperada </a:t>
            </a:r>
            <a:endParaRPr lang="es-MX" sz="1400" dirty="0">
              <a:latin typeface="Raleway" panose="020B0503030101060003" pitchFamily="34" charset="0"/>
            </a:endParaRPr>
          </a:p>
          <a:p>
            <a:pPr lvl="0">
              <a:lnSpc>
                <a:spcPct val="110000"/>
              </a:lnSpc>
              <a:spcBef>
                <a:spcPts val="1000"/>
              </a:spcBef>
              <a:defRPr/>
            </a:pPr>
            <a:r>
              <a:rPr lang="es-MX" sz="1400" b="1" dirty="0">
                <a:solidFill>
                  <a:srgbClr val="2082C6"/>
                </a:solidFill>
                <a:latin typeface="Raleway" panose="020B0503030101060003" pitchFamily="34" charset="0"/>
              </a:rPr>
              <a:t>Inferior a  0,45%</a:t>
            </a:r>
            <a:endParaRPr lang="es-MX" sz="1400" dirty="0">
              <a:solidFill>
                <a:srgbClr val="2082C6"/>
              </a:solidFill>
              <a:latin typeface="Raleway" panose="020B05030301010600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MX" sz="1400" dirty="0">
                <a:solidFill>
                  <a:srgbClr val="2082C6"/>
                </a:solidFill>
                <a:latin typeface="Raleway" panose="020B0503030101060003" pitchFamily="34" charset="0"/>
              </a:rPr>
              <a:t>Tasa por 100.000 Hab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BD6252B-ADD1-752D-CDE1-4C54811D9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31" y="1181825"/>
            <a:ext cx="7705725" cy="416610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45BEF79-7423-F630-E39A-BFBA698E1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2825" y="2906374"/>
            <a:ext cx="3457433" cy="285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68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579787-435E-C491-25BD-A81945AD9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3400"/>
            <a:ext cx="8839199" cy="984885"/>
          </a:xfrm>
        </p:spPr>
        <p:txBody>
          <a:bodyPr/>
          <a:lstStyle/>
          <a:p>
            <a:r>
              <a:rPr lang="es-CO" spc="-5" dirty="0"/>
              <a:t>Seguimiento 1S proyectos Salud Mental - Spa </a:t>
            </a:r>
            <a:br>
              <a:rPr lang="es-CO" spc="-5" dirty="0"/>
            </a:b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7E74D18-1846-B9D7-3727-BA936F93E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42116"/>
              </p:ext>
            </p:extLst>
          </p:nvPr>
        </p:nvGraphicFramePr>
        <p:xfrm>
          <a:off x="1143000" y="1098785"/>
          <a:ext cx="9313605" cy="4796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0812">
                  <a:extLst>
                    <a:ext uri="{9D8B030D-6E8A-4147-A177-3AD203B41FA5}">
                      <a16:colId xmlns:a16="http://schemas.microsoft.com/office/drawing/2014/main" val="3203957492"/>
                    </a:ext>
                  </a:extLst>
                </a:gridCol>
                <a:gridCol w="1406467">
                  <a:extLst>
                    <a:ext uri="{9D8B030D-6E8A-4147-A177-3AD203B41FA5}">
                      <a16:colId xmlns:a16="http://schemas.microsoft.com/office/drawing/2014/main" val="730545669"/>
                    </a:ext>
                  </a:extLst>
                </a:gridCol>
                <a:gridCol w="1245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1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4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2912">
                  <a:extLst>
                    <a:ext uri="{9D8B030D-6E8A-4147-A177-3AD203B41FA5}">
                      <a16:colId xmlns:a16="http://schemas.microsoft.com/office/drawing/2014/main" val="2531733254"/>
                    </a:ext>
                  </a:extLst>
                </a:gridCol>
                <a:gridCol w="1422912">
                  <a:extLst>
                    <a:ext uri="{9D8B030D-6E8A-4147-A177-3AD203B41FA5}">
                      <a16:colId xmlns:a16="http://schemas.microsoft.com/office/drawing/2014/main" val="1468772608"/>
                    </a:ext>
                  </a:extLst>
                </a:gridCol>
              </a:tblGrid>
              <a:tr h="7431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BP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NOMBRE DEL PROYECTO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INDICADOR DE PRODUCTO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 MEDIDA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 2026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 FEBRERO 2026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DESCRIPCIÓN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616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26005483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Fortalecimiento de la salud mental y la convivencia Social en Santiago de Cali </a:t>
                      </a:r>
                      <a:endParaRPr kumimoji="0" lang="es-E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 Servicio de educación informal en temas de salud pública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s-C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786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Personas capacitadas en el entorno Comunitario en las 6 zonas (Oriente; Suroriente, Norte; Ladera, Centro, Corregimientos) 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206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26005484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Fortalecimiento de la respuesta a la prevención y reducción de riesgos del consumo de sustancias psicoactivas en Santiago de Cali 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endParaRPr lang="es-MX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 Servicio de educación informal en temas de salud pública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r>
                        <a:rPr lang="es-C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000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avance está sujeto al desarrollo de acciones en el marco del P.I.C – G.S.P</a:t>
                      </a:r>
                    </a:p>
                  </a:txBody>
                  <a:tcPr marL="0" marR="0" marT="0" marB="0" anchor="ctr">
                    <a:solidFill>
                      <a:srgbClr val="D4EC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54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2301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50EB3-19B3-2B30-76A0-85D75D3FF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649A6B-5189-B277-49F7-703FCCBB5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292"/>
            <a:ext cx="8839199" cy="1477328"/>
          </a:xfrm>
        </p:spPr>
        <p:txBody>
          <a:bodyPr/>
          <a:lstStyle/>
          <a:p>
            <a:r>
              <a:rPr lang="es-CO" spc="-5" dirty="0"/>
              <a:t>Seguimiento 1S proyectos de Presupuesto Participativo </a:t>
            </a:r>
            <a:br>
              <a:rPr lang="es-CO" spc="-5" dirty="0"/>
            </a:br>
            <a:endParaRPr lang="es-CO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59ED011-6DAA-4271-890E-FAFFF0C6A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213677"/>
              </p:ext>
            </p:extLst>
          </p:nvPr>
        </p:nvGraphicFramePr>
        <p:xfrm>
          <a:off x="990600" y="1295400"/>
          <a:ext cx="10591801" cy="5120640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1029758">
                  <a:extLst>
                    <a:ext uri="{9D8B030D-6E8A-4147-A177-3AD203B41FA5}">
                      <a16:colId xmlns:a16="http://schemas.microsoft.com/office/drawing/2014/main" val="267382327"/>
                    </a:ext>
                  </a:extLst>
                </a:gridCol>
                <a:gridCol w="3309938">
                  <a:extLst>
                    <a:ext uri="{9D8B030D-6E8A-4147-A177-3AD203B41FA5}">
                      <a16:colId xmlns:a16="http://schemas.microsoft.com/office/drawing/2014/main" val="1324513715"/>
                    </a:ext>
                  </a:extLst>
                </a:gridCol>
                <a:gridCol w="1898841">
                  <a:extLst>
                    <a:ext uri="{9D8B030D-6E8A-4147-A177-3AD203B41FA5}">
                      <a16:colId xmlns:a16="http://schemas.microsoft.com/office/drawing/2014/main" val="2434379989"/>
                    </a:ext>
                  </a:extLst>
                </a:gridCol>
                <a:gridCol w="1268274">
                  <a:extLst>
                    <a:ext uri="{9D8B030D-6E8A-4147-A177-3AD203B41FA5}">
                      <a16:colId xmlns:a16="http://schemas.microsoft.com/office/drawing/2014/main" val="1702561152"/>
                    </a:ext>
                  </a:extLst>
                </a:gridCol>
                <a:gridCol w="1028330">
                  <a:extLst>
                    <a:ext uri="{9D8B030D-6E8A-4147-A177-3AD203B41FA5}">
                      <a16:colId xmlns:a16="http://schemas.microsoft.com/office/drawing/2014/main" val="818961087"/>
                    </a:ext>
                  </a:extLst>
                </a:gridCol>
                <a:gridCol w="1028330">
                  <a:extLst>
                    <a:ext uri="{9D8B030D-6E8A-4147-A177-3AD203B41FA5}">
                      <a16:colId xmlns:a16="http://schemas.microsoft.com/office/drawing/2014/main" val="2297142329"/>
                    </a:ext>
                  </a:extLst>
                </a:gridCol>
                <a:gridCol w="1028330">
                  <a:extLst>
                    <a:ext uri="{9D8B030D-6E8A-4147-A177-3AD203B41FA5}">
                      <a16:colId xmlns:a16="http://schemas.microsoft.com/office/drawing/2014/main" val="994151563"/>
                    </a:ext>
                  </a:extLst>
                </a:gridCol>
              </a:tblGrid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BP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NOMBRE DEL PROYECTO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PRODUCTO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INDICADOR DE PRODUCTO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UNIDAD MEDIDA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META 2026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</a:rPr>
                        <a:t>AVANCE FEBRERO 2026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03058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BP26005661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Fortalecimiento de la atención en salud mental en la población de la comuna 6 de Santiago de Cali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 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50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53732880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BP26005989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Fortalecimiento de las redes protectoras de salud mental y convivencia social en la comuna 12 de Santiago de Cali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50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7883354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BP26005640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Fortalecimiento de las redes protectoras de salud mental y convivencia social en la comuna 16 de Santiago de   Cali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 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Personas capacitadas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50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04891200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BP26005653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>
                          <a:effectLst/>
                        </a:rPr>
                        <a:t>Fortalecimiento de las redes protectoras de salud mental en la comuna 19 de Santiago de Cali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Número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30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89162889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BP26005668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>
                          <a:effectLst/>
                        </a:rPr>
                        <a:t>Fortalecimiento de la salud mental en la comuna 20 en Santiago de  Cali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 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Número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50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55943259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BP26005641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>
                          <a:effectLst/>
                        </a:rPr>
                        <a:t>Fortalecimiento de las redes protectoras de salud mental en la comuna 21 de Santiago de   Cali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Personas capacitadas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40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84140284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BP26005735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>
                          <a:effectLst/>
                        </a:rPr>
                        <a:t>Fortalecimiento de las redes protectoras de salud mental en el corregimiento de Felidia en Santiago de  Cali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400" u="none" strike="noStrike" dirty="0">
                          <a:effectLst/>
                        </a:rPr>
                        <a:t>Servicio de educación informal en temas de salud pública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Personas capacitadas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Número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30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8319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46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7;p18">
            <a:extLst>
              <a:ext uri="{FF2B5EF4-FFF2-40B4-BE49-F238E27FC236}">
                <a16:creationId xmlns:a16="http://schemas.microsoft.com/office/drawing/2014/main" id="{D2777FEC-A51A-488C-B773-4AAAA17CB275}"/>
              </a:ext>
            </a:extLst>
          </p:cNvPr>
          <p:cNvSpPr txBox="1"/>
          <p:nvPr/>
        </p:nvSpPr>
        <p:spPr>
          <a:xfrm>
            <a:off x="186183" y="1905000"/>
            <a:ext cx="4151053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3200"/>
            </a:pPr>
            <a:r>
              <a:rPr lang="es-MX" sz="2800" b="1" kern="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DECRETO 0080 DE 2020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542A55D-E2D8-4B36-A552-FD8E57EB87DF}"/>
              </a:ext>
            </a:extLst>
          </p:cNvPr>
          <p:cNvSpPr txBox="1"/>
          <p:nvPr/>
        </p:nvSpPr>
        <p:spPr>
          <a:xfrm>
            <a:off x="4191775" y="1807764"/>
            <a:ext cx="354945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s-MX" sz="1400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/>
                <a:sym typeface="Arial"/>
              </a:rPr>
              <a:t>Comité para la articulación, gestión e implementación de la Política integral de prevención y atención para el consumo de spa en el distrito especial deportivo, cultural, turístico, empresarial y de servicios de Santiago de Cali</a:t>
            </a:r>
          </a:p>
          <a:p>
            <a:pPr algn="just" defTabSz="1219170">
              <a:buClr>
                <a:srgbClr val="000000"/>
              </a:buClr>
            </a:pPr>
            <a:endParaRPr lang="es-MX" sz="1400" kern="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Arial"/>
              <a:sym typeface="Arial"/>
            </a:endParaRPr>
          </a:p>
          <a:p>
            <a:pPr algn="just" defTabSz="1219170">
              <a:buClr>
                <a:srgbClr val="000000"/>
              </a:buClr>
            </a:pPr>
            <a:endParaRPr lang="es-MX" sz="1400" kern="0" dirty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BD6ED64-550D-518B-7067-21BEE3E208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776"/>
          <a:stretch/>
        </p:blipFill>
        <p:spPr>
          <a:xfrm>
            <a:off x="8342828" y="2903942"/>
            <a:ext cx="3301875" cy="2224933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EB89DC3-B0E0-FD7B-AE0B-4143196E78DE}"/>
              </a:ext>
            </a:extLst>
          </p:cNvPr>
          <p:cNvCxnSpPr>
            <a:cxnSpLocks/>
          </p:cNvCxnSpPr>
          <p:nvPr/>
        </p:nvCxnSpPr>
        <p:spPr>
          <a:xfrm>
            <a:off x="8014084" y="2619422"/>
            <a:ext cx="2363484" cy="0"/>
          </a:xfrm>
          <a:prstGeom prst="line">
            <a:avLst/>
          </a:prstGeom>
          <a:ln w="9525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7DD47E85-440F-53E9-D1A7-ABB2D1B00450}"/>
              </a:ext>
            </a:extLst>
          </p:cNvPr>
          <p:cNvSpPr txBox="1"/>
          <p:nvPr/>
        </p:nvSpPr>
        <p:spPr>
          <a:xfrm>
            <a:off x="492611" y="3497054"/>
            <a:ext cx="3538198" cy="175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Agrandir"/>
                <a:cs typeface="Arial" panose="020B0604020202020204" pitchFamily="34" charset="0"/>
                <a:sym typeface="Agrandir"/>
              </a:rPr>
              <a:t>Comité Interintistucional Consultivo para la Prevención y Atención a la Violencia Sexual en NNA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Agrandir"/>
                <a:cs typeface="Arial" panose="020B0604020202020204" pitchFamily="34" charset="0"/>
                <a:sym typeface="Agrandir"/>
              </a:rPr>
              <a:t>Decreto 084 de 2013</a:t>
            </a:r>
          </a:p>
          <a:p>
            <a:pPr algn="ctr">
              <a:lnSpc>
                <a:spcPts val="993"/>
              </a:lnSpc>
            </a:pPr>
            <a:endParaRPr lang="en-US" sz="2000" b="1" dirty="0">
              <a:solidFill>
                <a:srgbClr val="3D6C9D"/>
              </a:solidFill>
              <a:latin typeface="Arial" panose="020B0604020202020204" pitchFamily="34" charset="0"/>
              <a:ea typeface="Agrandir"/>
              <a:cs typeface="Arial" panose="020B0604020202020204" pitchFamily="34" charset="0"/>
              <a:sym typeface="Agrandir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542A55D-E2D8-4B36-A552-FD8E57EB87DF}"/>
              </a:ext>
            </a:extLst>
          </p:cNvPr>
          <p:cNvSpPr txBox="1"/>
          <p:nvPr/>
        </p:nvSpPr>
        <p:spPr>
          <a:xfrm>
            <a:off x="4115575" y="3770208"/>
            <a:ext cx="35494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s-MX" sz="1400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/>
                <a:sym typeface="Arial"/>
              </a:rPr>
              <a:t>Comité Interinstitucional para la articulación con los actores de la ruta de atención </a:t>
            </a:r>
          </a:p>
          <a:p>
            <a:pPr algn="just" defTabSz="1219170">
              <a:buClr>
                <a:srgbClr val="000000"/>
              </a:buClr>
            </a:pPr>
            <a:r>
              <a:rPr lang="es-MX" sz="1400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/>
                <a:sym typeface="Arial"/>
              </a:rPr>
              <a:t>-</a:t>
            </a:r>
            <a:endParaRPr lang="es-MX" sz="1400" kern="0" dirty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E9223870-9D1E-70B8-857E-FE3768CA25FD}"/>
              </a:ext>
            </a:extLst>
          </p:cNvPr>
          <p:cNvSpPr txBox="1">
            <a:spLocks/>
          </p:cNvSpPr>
          <p:nvPr/>
        </p:nvSpPr>
        <p:spPr>
          <a:xfrm>
            <a:off x="838200" y="533400"/>
            <a:ext cx="8839199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1" i="0" u="none" strike="noStrike" cap="none">
                <a:solidFill>
                  <a:srgbClr val="006BB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CO" kern="0" spc="-5" dirty="0"/>
              <a:t>Articulación Intersectorial </a:t>
            </a:r>
            <a:br>
              <a:rPr lang="es-CO" kern="0" spc="-5" dirty="0"/>
            </a:br>
            <a:endParaRPr lang="es-CO" kern="0" dirty="0"/>
          </a:p>
        </p:txBody>
      </p:sp>
    </p:spTree>
    <p:extLst>
      <p:ext uri="{BB962C8B-B14F-4D97-AF65-F5344CB8AC3E}">
        <p14:creationId xmlns:p14="http://schemas.microsoft.com/office/powerpoint/2010/main" val="3294887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8501DC0-0979-4545-B2A9-124AE157DE2D}"/>
              </a:ext>
            </a:extLst>
          </p:cNvPr>
          <p:cNvSpPr txBox="1"/>
          <p:nvPr/>
        </p:nvSpPr>
        <p:spPr>
          <a:xfrm>
            <a:off x="3046810" y="3244334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0" dirty="0">
                <a:effectLst/>
              </a:rPr>
              <a:t> 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21928F2-DDA2-4371-B782-346415D92100}"/>
              </a:ext>
            </a:extLst>
          </p:cNvPr>
          <p:cNvSpPr txBox="1"/>
          <p:nvPr/>
        </p:nvSpPr>
        <p:spPr>
          <a:xfrm>
            <a:off x="3046810" y="3244334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0" dirty="0">
                <a:effectLst/>
              </a:rPr>
              <a:t> </a:t>
            </a:r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05DF3EA2-036A-4D6D-A68C-8F74B3CC2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6604" cy="68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292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PLANTILLA_SECRETARÍA - General (1)</Template>
  <TotalTime>6315</TotalTime>
  <Words>724</Words>
  <Application>Microsoft Office PowerPoint</Application>
  <PresentationFormat>Panorámica</PresentationFormat>
  <Paragraphs>148</Paragraphs>
  <Slides>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Aptos Narrow</vt:lpstr>
      <vt:lpstr>Arial</vt:lpstr>
      <vt:lpstr>Calibri</vt:lpstr>
      <vt:lpstr>Raleway</vt:lpstr>
      <vt:lpstr>Trebuchet MS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Seguimiento 1S proyectos Salud Mental - Spa  </vt:lpstr>
      <vt:lpstr>Seguimiento 1S proyectos de Presupuesto Participativo 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FELIPE ZAMORA PINEDA</dc:creator>
  <cp:lastModifiedBy>Jose David</cp:lastModifiedBy>
  <cp:revision>113</cp:revision>
  <dcterms:created xsi:type="dcterms:W3CDTF">2024-08-26T00:43:07Z</dcterms:created>
  <dcterms:modified xsi:type="dcterms:W3CDTF">2026-05-06T21:28:02Z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2024-08-01T00:00:00Z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2024-08-26T00:00:00Z</vt:filetime>
  </property>
</Properties>
</file>