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57" r:id="rId3"/>
    <p:sldId id="271" r:id="rId4"/>
    <p:sldId id="262" r:id="rId5"/>
    <p:sldId id="263" r:id="rId6"/>
    <p:sldId id="265" r:id="rId7"/>
    <p:sldId id="266" r:id="rId8"/>
    <p:sldId id="268" r:id="rId9"/>
    <p:sldId id="273" r:id="rId10"/>
    <p:sldId id="269" r:id="rId11"/>
    <p:sldId id="270" r:id="rId12"/>
    <p:sldId id="267" r:id="rId13"/>
    <p:sldId id="272" r:id="rId14"/>
    <p:sldId id="274" r:id="rId15"/>
  </p:sldIdLst>
  <p:sldSz cx="12192000" cy="16256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512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152" autoAdjust="0"/>
    <p:restoredTop sz="96247" autoAdjust="0"/>
  </p:normalViewPr>
  <p:slideViewPr>
    <p:cSldViewPr snapToGrid="0">
      <p:cViewPr>
        <p:scale>
          <a:sx n="60" d="100"/>
          <a:sy n="60" d="100"/>
        </p:scale>
        <p:origin x="1134" y="-2694"/>
      </p:cViewPr>
      <p:guideLst>
        <p:guide orient="horz" pos="512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_rels/data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svg"/><Relationship Id="rId1" Type="http://schemas.openxmlformats.org/officeDocument/2006/relationships/image" Target="../media/image5.png"/></Relationships>
</file>

<file path=ppt/diagrams/_rels/drawing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svg"/><Relationship Id="rId1" Type="http://schemas.openxmlformats.org/officeDocument/2006/relationships/image" Target="../media/image5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0B80320-BE2B-4476-AB8C-C62266C28431}" type="doc">
      <dgm:prSet loTypeId="urn:microsoft.com/office/officeart/2018/2/layout/IconVerticalSolidList" loCatId="icon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B65F352A-5C95-4A58-AF8A-97699CA4EAB8}">
      <dgm:prSet custT="1"/>
      <dgm:spPr/>
      <dgm:t>
        <a:bodyPr/>
        <a:lstStyle/>
        <a:p>
          <a:pPr>
            <a:lnSpc>
              <a:spcPct val="100000"/>
            </a:lnSpc>
            <a:buNone/>
          </a:pPr>
          <a:r>
            <a:rPr lang="es-MX" sz="2200" b="1" i="0" dirty="0"/>
            <a:t>FORMULARIO DE NOVEDADES Y/O AUTOEVALUACIÓN DE SERVICIOS</a:t>
          </a:r>
          <a:br>
            <a:rPr lang="es-MX" sz="2200" b="1" i="0" dirty="0"/>
          </a:br>
          <a:r>
            <a:rPr lang="es-MX" sz="2200" b="1" i="0" dirty="0"/>
            <a:t>PARA RENOVAR LA HABILITACIÓN UN AÑO MÁS.</a:t>
          </a:r>
          <a:endParaRPr lang="en-US" sz="2200" b="1" dirty="0"/>
        </a:p>
      </dgm:t>
    </dgm:pt>
    <dgm:pt modelId="{836F9C1E-F43C-45F0-AD91-8DA7A9D1E7E2}" type="parTrans" cxnId="{DD565243-4A89-4B87-A96A-EE47DAA7D03E}">
      <dgm:prSet/>
      <dgm:spPr/>
      <dgm:t>
        <a:bodyPr/>
        <a:lstStyle/>
        <a:p>
          <a:endParaRPr lang="en-US" sz="2200"/>
        </a:p>
      </dgm:t>
    </dgm:pt>
    <dgm:pt modelId="{C3F5AE79-79D6-4223-BD00-256B5C4F649E}" type="sibTrans" cxnId="{DD565243-4A89-4B87-A96A-EE47DAA7D03E}">
      <dgm:prSet/>
      <dgm:spPr/>
      <dgm:t>
        <a:bodyPr/>
        <a:lstStyle/>
        <a:p>
          <a:endParaRPr lang="en-US" sz="2200"/>
        </a:p>
      </dgm:t>
    </dgm:pt>
    <dgm:pt modelId="{733A8F79-E706-4B7A-8196-25AC0917D70E}" type="pres">
      <dgm:prSet presAssocID="{C0B80320-BE2B-4476-AB8C-C62266C28431}" presName="root" presStyleCnt="0">
        <dgm:presLayoutVars>
          <dgm:dir/>
          <dgm:resizeHandles val="exact"/>
        </dgm:presLayoutVars>
      </dgm:prSet>
      <dgm:spPr/>
    </dgm:pt>
    <dgm:pt modelId="{98852984-E275-47B0-9299-C16A7867A9AB}" type="pres">
      <dgm:prSet presAssocID="{B65F352A-5C95-4A58-AF8A-97699CA4EAB8}" presName="compNode" presStyleCnt="0"/>
      <dgm:spPr/>
    </dgm:pt>
    <dgm:pt modelId="{019055BE-55A9-4C3E-B624-F7052FBACFEA}" type="pres">
      <dgm:prSet presAssocID="{B65F352A-5C95-4A58-AF8A-97699CA4EAB8}" presName="bgRect" presStyleLbl="bgShp" presStyleIdx="0" presStyleCnt="1" custLinFactNeighborX="3820" custLinFactNeighborY="-37463"/>
      <dgm:spPr/>
    </dgm:pt>
    <dgm:pt modelId="{5629086B-2726-4BDB-B46F-63CB6B932F8F}" type="pres">
      <dgm:prSet presAssocID="{B65F352A-5C95-4A58-AF8A-97699CA4EAB8}" presName="iconRect" presStyleLbl="node1" presStyleIdx="0" presStyleCnt="1" custLinFactNeighborX="-40617" custLinFactNeighborY="-42492"/>
      <dgm:spPr>
        <a:blipFill rotWithShape="1"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>
            <a:fillRect/>
          </a:stretch>
        </a:blipFill>
      </dgm:spPr>
    </dgm:pt>
    <dgm:pt modelId="{AD417754-265D-4FFA-BBD5-46586FA76EA6}" type="pres">
      <dgm:prSet presAssocID="{B65F352A-5C95-4A58-AF8A-97699CA4EAB8}" presName="spaceRect" presStyleCnt="0"/>
      <dgm:spPr/>
    </dgm:pt>
    <dgm:pt modelId="{BDE66B51-694A-498E-85C3-D0ABF40E68E6}" type="pres">
      <dgm:prSet presAssocID="{B65F352A-5C95-4A58-AF8A-97699CA4EAB8}" presName="parTx" presStyleLbl="revTx" presStyleIdx="0" presStyleCnt="1" custScaleX="135267" custLinFactNeighborX="-23983" custLinFactNeighborY="-31219">
        <dgm:presLayoutVars>
          <dgm:chMax val="0"/>
          <dgm:chPref val="0"/>
        </dgm:presLayoutVars>
      </dgm:prSet>
      <dgm:spPr/>
    </dgm:pt>
  </dgm:ptLst>
  <dgm:cxnLst>
    <dgm:cxn modelId="{7BB06830-5295-4F9E-B1C8-06BCDBC39185}" type="presOf" srcId="{C0B80320-BE2B-4476-AB8C-C62266C28431}" destId="{733A8F79-E706-4B7A-8196-25AC0917D70E}" srcOrd="0" destOrd="0" presId="urn:microsoft.com/office/officeart/2018/2/layout/IconVerticalSolidList"/>
    <dgm:cxn modelId="{DD565243-4A89-4B87-A96A-EE47DAA7D03E}" srcId="{C0B80320-BE2B-4476-AB8C-C62266C28431}" destId="{B65F352A-5C95-4A58-AF8A-97699CA4EAB8}" srcOrd="0" destOrd="0" parTransId="{836F9C1E-F43C-45F0-AD91-8DA7A9D1E7E2}" sibTransId="{C3F5AE79-79D6-4223-BD00-256B5C4F649E}"/>
    <dgm:cxn modelId="{B20DF8F5-0C08-478D-B79D-999FE21213B7}" type="presOf" srcId="{B65F352A-5C95-4A58-AF8A-97699CA4EAB8}" destId="{BDE66B51-694A-498E-85C3-D0ABF40E68E6}" srcOrd="0" destOrd="0" presId="urn:microsoft.com/office/officeart/2018/2/layout/IconVerticalSolidList"/>
    <dgm:cxn modelId="{BC932247-BBF8-4495-9C3E-28D5F55FF9BA}" type="presParOf" srcId="{733A8F79-E706-4B7A-8196-25AC0917D70E}" destId="{98852984-E275-47B0-9299-C16A7867A9AB}" srcOrd="0" destOrd="0" presId="urn:microsoft.com/office/officeart/2018/2/layout/IconVerticalSolidList"/>
    <dgm:cxn modelId="{85F1A85E-5634-4FFA-90EA-C052FEE42189}" type="presParOf" srcId="{98852984-E275-47B0-9299-C16A7867A9AB}" destId="{019055BE-55A9-4C3E-B624-F7052FBACFEA}" srcOrd="0" destOrd="0" presId="urn:microsoft.com/office/officeart/2018/2/layout/IconVerticalSolidList"/>
    <dgm:cxn modelId="{CA4C4756-4929-48D3-90ED-775006EFF0F4}" type="presParOf" srcId="{98852984-E275-47B0-9299-C16A7867A9AB}" destId="{5629086B-2726-4BDB-B46F-63CB6B932F8F}" srcOrd="1" destOrd="0" presId="urn:microsoft.com/office/officeart/2018/2/layout/IconVerticalSolidList"/>
    <dgm:cxn modelId="{144EB6DE-E207-42C2-A200-3E00598156A1}" type="presParOf" srcId="{98852984-E275-47B0-9299-C16A7867A9AB}" destId="{AD417754-265D-4FFA-BBD5-46586FA76EA6}" srcOrd="2" destOrd="0" presId="urn:microsoft.com/office/officeart/2018/2/layout/IconVerticalSolidList"/>
    <dgm:cxn modelId="{62080355-73FF-42D6-9715-1F7FB5C016B6}" type="presParOf" srcId="{98852984-E275-47B0-9299-C16A7867A9AB}" destId="{BDE66B51-694A-498E-85C3-D0ABF40E68E6}" srcOrd="3" destOrd="0" presId="urn:microsoft.com/office/officeart/2018/2/layout/IconVerticalSoli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19055BE-55A9-4C3E-B624-F7052FBACFEA}">
      <dsp:nvSpPr>
        <dsp:cNvPr id="0" name=""/>
        <dsp:cNvSpPr/>
      </dsp:nvSpPr>
      <dsp:spPr>
        <a:xfrm>
          <a:off x="-1254" y="3077632"/>
          <a:ext cx="7981950" cy="3853963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629086B-2726-4BDB-B46F-63CB6B932F8F}">
      <dsp:nvSpPr>
        <dsp:cNvPr id="0" name=""/>
        <dsp:cNvSpPr/>
      </dsp:nvSpPr>
      <dsp:spPr>
        <a:xfrm>
          <a:off x="0" y="4487890"/>
          <a:ext cx="2119679" cy="2119679"/>
        </a:xfrm>
        <a:prstGeom prst="rect">
          <a:avLst/>
        </a:prstGeom>
        <a:blipFill rotWithShape="1"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DE66B51-694A-498E-85C3-D0ABF40E68E6}">
      <dsp:nvSpPr>
        <dsp:cNvPr id="0" name=""/>
        <dsp:cNvSpPr/>
      </dsp:nvSpPr>
      <dsp:spPr>
        <a:xfrm>
          <a:off x="2679465" y="3318274"/>
          <a:ext cx="4763989" cy="385396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07878" tIns="407878" rIns="407878" bIns="407878" numCol="1" spcCol="1270" anchor="ctr" anchorCtr="0">
          <a:noAutofit/>
        </a:bodyPr>
        <a:lstStyle/>
        <a:p>
          <a:pPr marL="0" lvl="0" indent="0" algn="l" defTabSz="9779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2200" b="1" i="0" kern="1200" dirty="0"/>
            <a:t>FORMULARIO DE NOVEDADES Y/O AUTOEVALUACIÓN DE SERVICIOS</a:t>
          </a:r>
          <a:br>
            <a:rPr lang="es-MX" sz="2200" b="1" i="0" kern="1200" dirty="0"/>
          </a:br>
          <a:r>
            <a:rPr lang="es-MX" sz="2200" b="1" i="0" kern="1200" dirty="0"/>
            <a:t>PARA RENOVAR LA HABILITACIÓN UN AÑO MÁS.</a:t>
          </a:r>
          <a:endParaRPr lang="en-US" sz="2200" b="1" kern="1200" dirty="0"/>
        </a:p>
      </dsp:txBody>
      <dsp:txXfrm>
        <a:off x="2679465" y="3318274"/>
        <a:ext cx="4763989" cy="385396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18/2/layout/IconVerticalSolidList">
  <dgm:title val="Icon Vertical Solid List"/>
  <dgm:desc val="Use to show a series of visuals from top to bottom with Level 1 or Level 1 and Level 2 text grouped in a shape. Works best with icons or small pictures with lengthier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3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5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5" axis="ch" ptType="node" func="cnt" op="lte" val="4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2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6" axis="ch" ptType="node" func="cnt" op="lte" val="6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9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else name="Name7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6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else>
    </dgm:choose>
    <dgm:ruleLst>
      <dgm:rule type="h" for="ch" forName="compNode" val="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hoose name="Name9">
          <dgm:if name="Name10" axis="ch" ptType="node" func="cnt" op="gte" val="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w" for="ch" forName="parTx" refType="w" fact="0.45"/>
              <dgm:constr type="h" for="ch" forName="parTx" refType="h"/>
              <dgm:constr type="l" for="ch" forName="parTx" refType="r" refFor="ch" refForName="spaceRect"/>
              <dgm:constr type="t" for="ch" forName="parTx"/>
              <dgm:constr type="h" for="ch" forName="desTx" refType="h"/>
              <dgm:constr type="l" for="ch" forName="desTx" refType="r" refFor="ch" refForName="parTx"/>
              <dgm:constr type="t" for="ch" forName="desTx"/>
            </dgm:constrLst>
          </dgm:if>
          <dgm:else name="Name1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h" for="ch" forName="parTx" refType="h"/>
              <dgm:constr type="l" for="ch" forName="parTx" refType="r" refFor="ch" refForName="spaceRect"/>
              <dgm:constr type="t" for="ch" forName="parTx"/>
            </dgm:constrLst>
          </dgm:else>
        </dgm:choose>
        <dgm:ruleLst>
          <dgm:rule type="h" val="INF" fact="NaN" max="NaN"/>
        </dgm:ruleLst>
        <dgm:layoutNode name="bgRect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parTx" styleLbl="revTx">
          <dgm:varLst>
            <dgm:chMax val="0"/>
            <dgm:chPref val="0"/>
          </dgm:varLst>
          <dgm:alg type="tx">
            <dgm:param type="txAnchorVert" val="mid"/>
            <dgm:param type="parTxLTRAlign" val="l"/>
            <dgm:param type="shpTxLTRAlignCh" val="l"/>
            <dgm:param type="parTxRTLAlign" val="r"/>
            <dgm:param type="shpTxRTLAlignCh" val="r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 refType="h" fact="0.3"/>
            <dgm:constr type="rMarg" refType="h" fact="0.3"/>
            <dgm:constr type="tMarg" refType="h" fact="0.3"/>
            <dgm:constr type="bMarg" refType="h" fact="0.3"/>
          </dgm:constrLst>
          <dgm:ruleLst>
            <dgm:rule type="primFontSz" val="14" fact="NaN" max="NaN"/>
            <dgm:rule type="h" val="INF" fact="NaN" max="NaN"/>
          </dgm:ruleLst>
        </dgm:layoutNode>
        <dgm:choose name="Name12">
          <dgm:if name="Name13" axis="ch" ptType="node" func="cnt" op="gte" val="1">
            <dgm:layoutNode name="desTx" styleLbl="revTx">
              <dgm:varLst/>
              <dgm:alg type="tx">
                <dgm:param type="txAnchorVertCh" val="mid"/>
                <dgm:param type="parTxLTRAlign" val="l"/>
                <dgm:param type="shpTxLTRAlignCh" val="l"/>
                <dgm:param type="parTxRTLAlign" val="r"/>
                <dgm:param type="shpTxRTLAlignCh" val="r"/>
                <dgm:param type="stBulletLvl" val="0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primFontSz" val="18"/>
                <dgm:constr type="secFontSz" refType="primFontSz"/>
                <dgm:constr type="lMarg" refType="h" fact="0.3"/>
                <dgm:constr type="rMarg" refType="h" fact="0.3"/>
                <dgm:constr type="tMarg" refType="h" fact="0.3"/>
                <dgm:constr type="bMarg" refType="h" fact="0.3"/>
              </dgm:constrLst>
              <dgm:ruleLst>
                <dgm:rule type="primFontSz" val="11" fact="NaN" max="NaN"/>
              </dgm:ruleLst>
            </dgm:layoutNode>
          </dgm:if>
          <dgm:else name="Name14"/>
        </dgm:choose>
      </dgm:layoutNode>
      <dgm:forEach name="Name15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  <a:lvl2pPr>
          <a:lnSpc>
            <a:spcPct val="100000"/>
          </a:lnSpc>
        </a:lvl2pPr>
      </dgm1612:lstStyle>
    </a:ext>
  </dgm:extLst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8538164"/>
            <a:ext cx="9144000" cy="3924769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3200"/>
            </a:lvl1pPr>
            <a:lvl2pPr marL="609585" indent="0" algn="ctr">
              <a:buNone/>
              <a:defRPr sz="2667"/>
            </a:lvl2pPr>
            <a:lvl3pPr marL="1219170" indent="0" algn="ctr">
              <a:buNone/>
              <a:defRPr sz="2400"/>
            </a:lvl3pPr>
            <a:lvl4pPr marL="1828754" indent="0" algn="ctr">
              <a:buNone/>
              <a:defRPr sz="2133"/>
            </a:lvl4pPr>
            <a:lvl5pPr marL="2438339" indent="0" algn="ctr">
              <a:buNone/>
              <a:defRPr sz="2133"/>
            </a:lvl5pPr>
            <a:lvl6pPr marL="3047924" indent="0" algn="ctr">
              <a:buNone/>
              <a:defRPr sz="2133"/>
            </a:lvl6pPr>
            <a:lvl7pPr marL="3657509" indent="0" algn="ctr">
              <a:buNone/>
              <a:defRPr sz="2133"/>
            </a:lvl7pPr>
            <a:lvl8pPr marL="4267093" indent="0" algn="ctr">
              <a:buNone/>
              <a:defRPr sz="2133"/>
            </a:lvl8pPr>
            <a:lvl9pPr marL="4876678" indent="0" algn="ctr">
              <a:buNone/>
              <a:defRPr sz="2133"/>
            </a:lvl9pPr>
          </a:lstStyle>
          <a:p>
            <a:r>
              <a:rPr lang="es-MX"/>
              <a:t>Haz clic para editar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15066908"/>
            <a:ext cx="2743200" cy="865481"/>
          </a:xfrm>
          <a:prstGeom prst="rect">
            <a:avLst/>
          </a:prstGeom>
        </p:spPr>
        <p:txBody>
          <a:bodyPr/>
          <a:lstStyle/>
          <a:p>
            <a:fld id="{EE44094A-A68A-40EE-87AF-8144D01F5C81}" type="datetimeFigureOut">
              <a:rPr lang="es-CO" smtClean="0"/>
              <a:t>1/07/2025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15066908"/>
            <a:ext cx="4114800" cy="865481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15066908"/>
            <a:ext cx="2743200" cy="865481"/>
          </a:xfrm>
          <a:prstGeom prst="rect">
            <a:avLst/>
          </a:prstGeom>
        </p:spPr>
        <p:txBody>
          <a:bodyPr/>
          <a:lstStyle/>
          <a:p>
            <a:fld id="{87B68232-FB34-4697-9065-E9354D239C78}" type="slidenum">
              <a:rPr lang="es-CO" smtClean="0"/>
              <a:t>‹Nº›</a:t>
            </a:fld>
            <a:endParaRPr lang="es-CO"/>
          </a:p>
        </p:txBody>
      </p:sp>
      <p:sp>
        <p:nvSpPr>
          <p:cNvPr id="7" name="Rectángulo 6">
            <a:extLst>
              <a:ext uri="{FF2B5EF4-FFF2-40B4-BE49-F238E27FC236}">
                <a16:creationId xmlns:a16="http://schemas.microsoft.com/office/drawing/2014/main" id="{EF46798E-8BB6-4B8D-85AE-ED19ADE81583}"/>
              </a:ext>
            </a:extLst>
          </p:cNvPr>
          <p:cNvSpPr/>
          <p:nvPr/>
        </p:nvSpPr>
        <p:spPr>
          <a:xfrm>
            <a:off x="8077200" y="323611"/>
            <a:ext cx="4114800" cy="15608778"/>
          </a:xfrm>
          <a:prstGeom prst="rect">
            <a:avLst/>
          </a:prstGeom>
          <a:solidFill>
            <a:srgbClr val="68B0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sz="1013" b="1"/>
          </a:p>
        </p:txBody>
      </p:sp>
      <p:sp>
        <p:nvSpPr>
          <p:cNvPr id="8" name="Elipse 7">
            <a:extLst>
              <a:ext uri="{FF2B5EF4-FFF2-40B4-BE49-F238E27FC236}">
                <a16:creationId xmlns:a16="http://schemas.microsoft.com/office/drawing/2014/main" id="{263A4317-F261-4475-AC33-308A4A120FDD}"/>
              </a:ext>
            </a:extLst>
          </p:cNvPr>
          <p:cNvSpPr/>
          <p:nvPr/>
        </p:nvSpPr>
        <p:spPr>
          <a:xfrm>
            <a:off x="6096000" y="1278430"/>
            <a:ext cx="5901447" cy="5515385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sz="1013"/>
          </a:p>
        </p:txBody>
      </p:sp>
      <p:sp>
        <p:nvSpPr>
          <p:cNvPr id="9" name="Elipse 8">
            <a:extLst>
              <a:ext uri="{FF2B5EF4-FFF2-40B4-BE49-F238E27FC236}">
                <a16:creationId xmlns:a16="http://schemas.microsoft.com/office/drawing/2014/main" id="{C9DC9888-19AB-4A66-B883-4AE6E707D60D}"/>
              </a:ext>
            </a:extLst>
          </p:cNvPr>
          <p:cNvSpPr/>
          <p:nvPr/>
        </p:nvSpPr>
        <p:spPr>
          <a:xfrm>
            <a:off x="8403076" y="8961299"/>
            <a:ext cx="5901447" cy="5515385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sz="1013"/>
          </a:p>
        </p:txBody>
      </p:sp>
      <p:pic>
        <p:nvPicPr>
          <p:cNvPr id="10" name="Imagen 9" descr="Texto&#10;&#10;Descripción generada automáticamente con confianza media">
            <a:extLst>
              <a:ext uri="{FF2B5EF4-FFF2-40B4-BE49-F238E27FC236}">
                <a16:creationId xmlns:a16="http://schemas.microsoft.com/office/drawing/2014/main" id="{9CE6B7FA-CD98-4DE8-B204-7B1279FFE9B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07226" y="14653004"/>
            <a:ext cx="3490221" cy="1279385"/>
          </a:xfrm>
          <a:prstGeom prst="rect">
            <a:avLst/>
          </a:prstGeom>
        </p:spPr>
      </p:pic>
      <p:sp>
        <p:nvSpPr>
          <p:cNvPr id="2" name="Rectángulo 1">
            <a:extLst>
              <a:ext uri="{FF2B5EF4-FFF2-40B4-BE49-F238E27FC236}">
                <a16:creationId xmlns:a16="http://schemas.microsoft.com/office/drawing/2014/main" id="{E661B2C3-D9DB-696E-4344-FD6C5FF5D457}"/>
              </a:ext>
            </a:extLst>
          </p:cNvPr>
          <p:cNvSpPr/>
          <p:nvPr userDrawn="1"/>
        </p:nvSpPr>
        <p:spPr>
          <a:xfrm>
            <a:off x="8077200" y="323611"/>
            <a:ext cx="4114800" cy="15608778"/>
          </a:xfrm>
          <a:prstGeom prst="rect">
            <a:avLst/>
          </a:prstGeom>
          <a:solidFill>
            <a:srgbClr val="68B0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sz="1013" b="1"/>
          </a:p>
        </p:txBody>
      </p:sp>
      <p:sp>
        <p:nvSpPr>
          <p:cNvPr id="11" name="Elipse 10">
            <a:extLst>
              <a:ext uri="{FF2B5EF4-FFF2-40B4-BE49-F238E27FC236}">
                <a16:creationId xmlns:a16="http://schemas.microsoft.com/office/drawing/2014/main" id="{53EFAF93-B843-4A52-5E53-DB957BB4952D}"/>
              </a:ext>
            </a:extLst>
          </p:cNvPr>
          <p:cNvSpPr/>
          <p:nvPr userDrawn="1"/>
        </p:nvSpPr>
        <p:spPr>
          <a:xfrm>
            <a:off x="6096000" y="1278430"/>
            <a:ext cx="5901447" cy="5515385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sz="1013"/>
          </a:p>
        </p:txBody>
      </p:sp>
      <p:sp>
        <p:nvSpPr>
          <p:cNvPr id="12" name="Elipse 11">
            <a:extLst>
              <a:ext uri="{FF2B5EF4-FFF2-40B4-BE49-F238E27FC236}">
                <a16:creationId xmlns:a16="http://schemas.microsoft.com/office/drawing/2014/main" id="{670662DF-3DB2-7944-117A-0850C1FDC7BC}"/>
              </a:ext>
            </a:extLst>
          </p:cNvPr>
          <p:cNvSpPr/>
          <p:nvPr userDrawn="1"/>
        </p:nvSpPr>
        <p:spPr>
          <a:xfrm>
            <a:off x="8403076" y="8961299"/>
            <a:ext cx="5901447" cy="5515385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sz="1013"/>
          </a:p>
        </p:txBody>
      </p:sp>
      <p:pic>
        <p:nvPicPr>
          <p:cNvPr id="13" name="Imagen 12" descr="Texto&#10;&#10;Descripción generada automáticamente con confianza media">
            <a:extLst>
              <a:ext uri="{FF2B5EF4-FFF2-40B4-BE49-F238E27FC236}">
                <a16:creationId xmlns:a16="http://schemas.microsoft.com/office/drawing/2014/main" id="{FB5DDE41-FEFE-7AE7-7FF6-F9E19EA0D55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07226" y="14653004"/>
            <a:ext cx="3490221" cy="12793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86828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865485"/>
            <a:ext cx="10515600" cy="3142075"/>
          </a:xfrm>
          <a:prstGeom prst="rect">
            <a:avLst/>
          </a:prstGeom>
        </p:spPr>
        <p:txBody>
          <a:bodyPr/>
          <a:lstStyle/>
          <a:p>
            <a:r>
              <a:rPr lang="es-MX"/>
              <a:t>Haz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327407"/>
            <a:ext cx="10515600" cy="1031428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15066908"/>
            <a:ext cx="2743200" cy="865481"/>
          </a:xfrm>
          <a:prstGeom prst="rect">
            <a:avLst/>
          </a:prstGeom>
        </p:spPr>
        <p:txBody>
          <a:bodyPr/>
          <a:lstStyle/>
          <a:p>
            <a:fld id="{EE44094A-A68A-40EE-87AF-8144D01F5C81}" type="datetimeFigureOut">
              <a:rPr lang="es-CO" smtClean="0"/>
              <a:t>1/07/2025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15066908"/>
            <a:ext cx="4114800" cy="865481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15066908"/>
            <a:ext cx="2743200" cy="865481"/>
          </a:xfrm>
          <a:prstGeom prst="rect">
            <a:avLst/>
          </a:prstGeom>
        </p:spPr>
        <p:txBody>
          <a:bodyPr/>
          <a:lstStyle/>
          <a:p>
            <a:fld id="{87B68232-FB34-4697-9065-E9354D239C78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1025114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865481"/>
            <a:ext cx="2628900" cy="13776209"/>
          </a:xfrm>
          <a:prstGeom prst="rect">
            <a:avLst/>
          </a:prstGeom>
        </p:spPr>
        <p:txBody>
          <a:bodyPr vert="eaVert"/>
          <a:lstStyle/>
          <a:p>
            <a:r>
              <a:rPr lang="es-MX"/>
              <a:t>Haz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1" y="865481"/>
            <a:ext cx="7734300" cy="13776209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15066908"/>
            <a:ext cx="2743200" cy="865481"/>
          </a:xfrm>
          <a:prstGeom prst="rect">
            <a:avLst/>
          </a:prstGeom>
        </p:spPr>
        <p:txBody>
          <a:bodyPr/>
          <a:lstStyle/>
          <a:p>
            <a:fld id="{EE44094A-A68A-40EE-87AF-8144D01F5C81}" type="datetimeFigureOut">
              <a:rPr lang="es-CO" smtClean="0"/>
              <a:t>1/07/2025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15066908"/>
            <a:ext cx="4114800" cy="865481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15066908"/>
            <a:ext cx="2743200" cy="865481"/>
          </a:xfrm>
          <a:prstGeom prst="rect">
            <a:avLst/>
          </a:prstGeom>
        </p:spPr>
        <p:txBody>
          <a:bodyPr/>
          <a:lstStyle/>
          <a:p>
            <a:fld id="{87B68232-FB34-4697-9065-E9354D239C78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83024137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8538164"/>
            <a:ext cx="9144000" cy="3924769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3200"/>
            </a:lvl1pPr>
            <a:lvl2pPr marL="609585" indent="0" algn="ctr">
              <a:buNone/>
              <a:defRPr sz="2667"/>
            </a:lvl2pPr>
            <a:lvl3pPr marL="1219170" indent="0" algn="ctr">
              <a:buNone/>
              <a:defRPr sz="2400"/>
            </a:lvl3pPr>
            <a:lvl4pPr marL="1828754" indent="0" algn="ctr">
              <a:buNone/>
              <a:defRPr sz="2133"/>
            </a:lvl4pPr>
            <a:lvl5pPr marL="2438339" indent="0" algn="ctr">
              <a:buNone/>
              <a:defRPr sz="2133"/>
            </a:lvl5pPr>
            <a:lvl6pPr marL="3047924" indent="0" algn="ctr">
              <a:buNone/>
              <a:defRPr sz="2133"/>
            </a:lvl6pPr>
            <a:lvl7pPr marL="3657509" indent="0" algn="ctr">
              <a:buNone/>
              <a:defRPr sz="2133"/>
            </a:lvl7pPr>
            <a:lvl8pPr marL="4267093" indent="0" algn="ctr">
              <a:buNone/>
              <a:defRPr sz="2133"/>
            </a:lvl8pPr>
            <a:lvl9pPr marL="4876678" indent="0" algn="ctr">
              <a:buNone/>
              <a:defRPr sz="2133"/>
            </a:lvl9pPr>
          </a:lstStyle>
          <a:p>
            <a:r>
              <a:rPr lang="es-ES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15066908"/>
            <a:ext cx="2743200" cy="865481"/>
          </a:xfrm>
          <a:prstGeom prst="rect">
            <a:avLst/>
          </a:prstGeom>
        </p:spPr>
        <p:txBody>
          <a:bodyPr/>
          <a:lstStyle/>
          <a:p>
            <a:fld id="{EE44094A-A68A-40EE-87AF-8144D01F5C81}" type="datetimeFigureOut">
              <a:rPr lang="es-CO" smtClean="0"/>
              <a:t>1/07/2025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15066908"/>
            <a:ext cx="4114800" cy="865481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15066908"/>
            <a:ext cx="2743200" cy="865481"/>
          </a:xfrm>
          <a:prstGeom prst="rect">
            <a:avLst/>
          </a:prstGeom>
        </p:spPr>
        <p:txBody>
          <a:bodyPr/>
          <a:lstStyle/>
          <a:p>
            <a:fld id="{87B68232-FB34-4697-9065-E9354D239C78}" type="slidenum">
              <a:rPr lang="es-CO" smtClean="0"/>
              <a:t>‹Nº›</a:t>
            </a:fld>
            <a:endParaRPr lang="es-CO"/>
          </a:p>
        </p:txBody>
      </p:sp>
      <p:sp>
        <p:nvSpPr>
          <p:cNvPr id="7" name="Rectángulo 6">
            <a:extLst>
              <a:ext uri="{FF2B5EF4-FFF2-40B4-BE49-F238E27FC236}">
                <a16:creationId xmlns:a16="http://schemas.microsoft.com/office/drawing/2014/main" id="{EF46798E-8BB6-4B8D-85AE-ED19ADE81583}"/>
              </a:ext>
            </a:extLst>
          </p:cNvPr>
          <p:cNvSpPr/>
          <p:nvPr userDrawn="1"/>
        </p:nvSpPr>
        <p:spPr>
          <a:xfrm>
            <a:off x="8077200" y="323611"/>
            <a:ext cx="4114800" cy="15608778"/>
          </a:xfrm>
          <a:prstGeom prst="rect">
            <a:avLst/>
          </a:prstGeom>
          <a:solidFill>
            <a:srgbClr val="68B0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sz="1013" b="1"/>
          </a:p>
        </p:txBody>
      </p:sp>
      <p:sp>
        <p:nvSpPr>
          <p:cNvPr id="8" name="Elipse 7">
            <a:extLst>
              <a:ext uri="{FF2B5EF4-FFF2-40B4-BE49-F238E27FC236}">
                <a16:creationId xmlns:a16="http://schemas.microsoft.com/office/drawing/2014/main" id="{263A4317-F261-4475-AC33-308A4A120FDD}"/>
              </a:ext>
            </a:extLst>
          </p:cNvPr>
          <p:cNvSpPr/>
          <p:nvPr userDrawn="1"/>
        </p:nvSpPr>
        <p:spPr>
          <a:xfrm>
            <a:off x="6096000" y="1278430"/>
            <a:ext cx="5901447" cy="5515385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sz="1013"/>
          </a:p>
        </p:txBody>
      </p:sp>
      <p:sp>
        <p:nvSpPr>
          <p:cNvPr id="9" name="Elipse 8">
            <a:extLst>
              <a:ext uri="{FF2B5EF4-FFF2-40B4-BE49-F238E27FC236}">
                <a16:creationId xmlns:a16="http://schemas.microsoft.com/office/drawing/2014/main" id="{C9DC9888-19AB-4A66-B883-4AE6E707D60D}"/>
              </a:ext>
            </a:extLst>
          </p:cNvPr>
          <p:cNvSpPr/>
          <p:nvPr userDrawn="1"/>
        </p:nvSpPr>
        <p:spPr>
          <a:xfrm>
            <a:off x="8403076" y="8961299"/>
            <a:ext cx="5901447" cy="5515385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sz="1013"/>
          </a:p>
        </p:txBody>
      </p:sp>
      <p:pic>
        <p:nvPicPr>
          <p:cNvPr id="10" name="Imagen 9" descr="Texto&#10;&#10;Descripción generada automáticamente con confianza media">
            <a:extLst>
              <a:ext uri="{FF2B5EF4-FFF2-40B4-BE49-F238E27FC236}">
                <a16:creationId xmlns:a16="http://schemas.microsoft.com/office/drawing/2014/main" id="{9CE6B7FA-CD98-4DE8-B204-7B1279FFE9B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07226" y="14653004"/>
            <a:ext cx="3490221" cy="12793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175619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4327407"/>
            <a:ext cx="10515600" cy="1031428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15066908"/>
            <a:ext cx="2743200" cy="865481"/>
          </a:xfrm>
          <a:prstGeom prst="rect">
            <a:avLst/>
          </a:prstGeom>
        </p:spPr>
        <p:txBody>
          <a:bodyPr/>
          <a:lstStyle/>
          <a:p>
            <a:fld id="{EE44094A-A68A-40EE-87AF-8144D01F5C81}" type="datetimeFigureOut">
              <a:rPr lang="es-CO" smtClean="0"/>
              <a:t>1/07/2025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15066908"/>
            <a:ext cx="4114800" cy="865481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15066908"/>
            <a:ext cx="2743200" cy="865481"/>
          </a:xfrm>
          <a:prstGeom prst="rect">
            <a:avLst/>
          </a:prstGeom>
        </p:spPr>
        <p:txBody>
          <a:bodyPr/>
          <a:lstStyle/>
          <a:p>
            <a:fld id="{87B68232-FB34-4697-9065-E9354D239C78}" type="slidenum">
              <a:rPr lang="es-CO" smtClean="0"/>
              <a:t>‹Nº›</a:t>
            </a:fld>
            <a:endParaRPr lang="es-CO"/>
          </a:p>
        </p:txBody>
      </p:sp>
      <p:pic>
        <p:nvPicPr>
          <p:cNvPr id="7" name="Imagen 6" descr="Interfaz de usuario gráfica&#10;&#10;Descripción generada automáticamente">
            <a:extLst>
              <a:ext uri="{FF2B5EF4-FFF2-40B4-BE49-F238E27FC236}">
                <a16:creationId xmlns:a16="http://schemas.microsoft.com/office/drawing/2014/main" id="{DBA155D2-960A-4B18-963D-A332DA69F87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221617" cy="6965004"/>
          </a:xfrm>
          <a:prstGeom prst="rect">
            <a:avLst/>
          </a:prstGeom>
        </p:spPr>
      </p:pic>
      <p:sp>
        <p:nvSpPr>
          <p:cNvPr id="8" name="Rectángulo 7">
            <a:extLst>
              <a:ext uri="{FF2B5EF4-FFF2-40B4-BE49-F238E27FC236}">
                <a16:creationId xmlns:a16="http://schemas.microsoft.com/office/drawing/2014/main" id="{47582A05-F395-451D-9CCC-B5B227A19245}"/>
              </a:ext>
            </a:extLst>
          </p:cNvPr>
          <p:cNvSpPr/>
          <p:nvPr userDrawn="1"/>
        </p:nvSpPr>
        <p:spPr>
          <a:xfrm>
            <a:off x="0" y="3482502"/>
            <a:ext cx="12221617" cy="8463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pic>
        <p:nvPicPr>
          <p:cNvPr id="9" name="Imagen 8" descr="Texto&#10;&#10;Descripción generada automáticamente">
            <a:extLst>
              <a:ext uri="{FF2B5EF4-FFF2-40B4-BE49-F238E27FC236}">
                <a16:creationId xmlns:a16="http://schemas.microsoft.com/office/drawing/2014/main" id="{3F96A5BF-F358-4366-8FD4-1B9BB92D58D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188" y="0"/>
            <a:ext cx="2946271" cy="18210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20698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4327407"/>
            <a:ext cx="10515600" cy="1031428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15066908"/>
            <a:ext cx="2743200" cy="865481"/>
          </a:xfrm>
          <a:prstGeom prst="rect">
            <a:avLst/>
          </a:prstGeom>
        </p:spPr>
        <p:txBody>
          <a:bodyPr/>
          <a:lstStyle/>
          <a:p>
            <a:fld id="{EE44094A-A68A-40EE-87AF-8144D01F5C81}" type="datetimeFigureOut">
              <a:rPr lang="es-CO" smtClean="0"/>
              <a:t>1/07/2025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15066908"/>
            <a:ext cx="4114800" cy="865481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15066908"/>
            <a:ext cx="2743200" cy="865481"/>
          </a:xfrm>
          <a:prstGeom prst="rect">
            <a:avLst/>
          </a:prstGeom>
        </p:spPr>
        <p:txBody>
          <a:bodyPr/>
          <a:lstStyle/>
          <a:p>
            <a:fld id="{87B68232-FB34-4697-9065-E9354D239C78}" type="slidenum">
              <a:rPr lang="es-CO" smtClean="0"/>
              <a:t>‹Nº›</a:t>
            </a:fld>
            <a:endParaRPr lang="es-CO"/>
          </a:p>
        </p:txBody>
      </p:sp>
      <p:pic>
        <p:nvPicPr>
          <p:cNvPr id="7" name="Imagen 6" descr="Interfaz de usuario gráfica&#10;&#10;Descripción generada automáticamente">
            <a:extLst>
              <a:ext uri="{FF2B5EF4-FFF2-40B4-BE49-F238E27FC236}">
                <a16:creationId xmlns:a16="http://schemas.microsoft.com/office/drawing/2014/main" id="{DBA155D2-960A-4B18-963D-A332DA69F870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221617" cy="6965004"/>
          </a:xfrm>
          <a:prstGeom prst="rect">
            <a:avLst/>
          </a:prstGeom>
        </p:spPr>
      </p:pic>
      <p:sp>
        <p:nvSpPr>
          <p:cNvPr id="8" name="Rectángulo 7">
            <a:extLst>
              <a:ext uri="{FF2B5EF4-FFF2-40B4-BE49-F238E27FC236}">
                <a16:creationId xmlns:a16="http://schemas.microsoft.com/office/drawing/2014/main" id="{47582A05-F395-451D-9CCC-B5B227A19245}"/>
              </a:ext>
            </a:extLst>
          </p:cNvPr>
          <p:cNvSpPr/>
          <p:nvPr/>
        </p:nvSpPr>
        <p:spPr>
          <a:xfrm>
            <a:off x="0" y="3482502"/>
            <a:ext cx="12221617" cy="8463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pic>
        <p:nvPicPr>
          <p:cNvPr id="9" name="Imagen 8" descr="Texto&#10;&#10;Descripción generada automáticamente">
            <a:extLst>
              <a:ext uri="{FF2B5EF4-FFF2-40B4-BE49-F238E27FC236}">
                <a16:creationId xmlns:a16="http://schemas.microsoft.com/office/drawing/2014/main" id="{3F96A5BF-F358-4366-8FD4-1B9BB92D58D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188" y="0"/>
            <a:ext cx="2946271" cy="1821006"/>
          </a:xfrm>
          <a:prstGeom prst="rect">
            <a:avLst/>
          </a:prstGeom>
        </p:spPr>
      </p:pic>
      <p:pic>
        <p:nvPicPr>
          <p:cNvPr id="2" name="Imagen 1" descr="Interfaz de usuario gráfica&#10;&#10;Descripción generada automáticamente">
            <a:extLst>
              <a:ext uri="{FF2B5EF4-FFF2-40B4-BE49-F238E27FC236}">
                <a16:creationId xmlns:a16="http://schemas.microsoft.com/office/drawing/2014/main" id="{EF59DDDE-1805-0EDF-5953-6B8B406B6FB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221617" cy="6965004"/>
          </a:xfrm>
          <a:prstGeom prst="rect">
            <a:avLst/>
          </a:prstGeom>
        </p:spPr>
      </p:pic>
      <p:sp>
        <p:nvSpPr>
          <p:cNvPr id="10" name="Rectángulo 9">
            <a:extLst>
              <a:ext uri="{FF2B5EF4-FFF2-40B4-BE49-F238E27FC236}">
                <a16:creationId xmlns:a16="http://schemas.microsoft.com/office/drawing/2014/main" id="{7F8493AA-B4E5-2541-4212-2736161632BE}"/>
              </a:ext>
            </a:extLst>
          </p:cNvPr>
          <p:cNvSpPr/>
          <p:nvPr userDrawn="1"/>
        </p:nvSpPr>
        <p:spPr>
          <a:xfrm>
            <a:off x="0" y="3482502"/>
            <a:ext cx="12221617" cy="8463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pic>
        <p:nvPicPr>
          <p:cNvPr id="11" name="Imagen 10" descr="Texto&#10;&#10;Descripción generada automáticamente">
            <a:extLst>
              <a:ext uri="{FF2B5EF4-FFF2-40B4-BE49-F238E27FC236}">
                <a16:creationId xmlns:a16="http://schemas.microsoft.com/office/drawing/2014/main" id="{E5756E8D-ECA1-0178-B1DA-CCA6FD1C6EE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188" y="0"/>
            <a:ext cx="2946271" cy="18210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92691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4052716"/>
            <a:ext cx="10515600" cy="6762043"/>
          </a:xfrm>
          <a:prstGeom prst="rect">
            <a:avLst/>
          </a:prstGeom>
        </p:spPr>
        <p:txBody>
          <a:bodyPr anchor="b"/>
          <a:lstStyle>
            <a:lvl1pPr>
              <a:defRPr sz="8000"/>
            </a:lvl1pPr>
          </a:lstStyle>
          <a:p>
            <a:r>
              <a:rPr lang="es-MX"/>
              <a:t>Haz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10878731"/>
            <a:ext cx="10515600" cy="355599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>
                <a:solidFill>
                  <a:schemeClr val="tx1"/>
                </a:solidFill>
              </a:defRPr>
            </a:lvl1pPr>
            <a:lvl2pPr marL="609585" indent="0">
              <a:buNone/>
              <a:defRPr sz="2667">
                <a:solidFill>
                  <a:schemeClr val="tx1">
                    <a:tint val="75000"/>
                  </a:schemeClr>
                </a:solidFill>
              </a:defRPr>
            </a:lvl2pPr>
            <a:lvl3pPr marL="121917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3pPr>
            <a:lvl4pPr marL="1828754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4pPr>
            <a:lvl5pPr marL="2438339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5pPr>
            <a:lvl6pPr marL="3047924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6pPr>
            <a:lvl7pPr marL="3657509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7pPr>
            <a:lvl8pPr marL="4267093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8pPr>
            <a:lvl9pPr marL="4876678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15066908"/>
            <a:ext cx="2743200" cy="865481"/>
          </a:xfrm>
          <a:prstGeom prst="rect">
            <a:avLst/>
          </a:prstGeom>
        </p:spPr>
        <p:txBody>
          <a:bodyPr/>
          <a:lstStyle/>
          <a:p>
            <a:fld id="{EE44094A-A68A-40EE-87AF-8144D01F5C81}" type="datetimeFigureOut">
              <a:rPr lang="es-CO" smtClean="0"/>
              <a:t>1/07/2025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15066908"/>
            <a:ext cx="4114800" cy="865481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15066908"/>
            <a:ext cx="2743200" cy="865481"/>
          </a:xfrm>
          <a:prstGeom prst="rect">
            <a:avLst/>
          </a:prstGeom>
        </p:spPr>
        <p:txBody>
          <a:bodyPr/>
          <a:lstStyle/>
          <a:p>
            <a:fld id="{87B68232-FB34-4697-9065-E9354D239C78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663940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865485"/>
            <a:ext cx="10515600" cy="3142075"/>
          </a:xfrm>
          <a:prstGeom prst="rect">
            <a:avLst/>
          </a:prstGeom>
        </p:spPr>
        <p:txBody>
          <a:bodyPr/>
          <a:lstStyle/>
          <a:p>
            <a:r>
              <a:rPr lang="es-MX"/>
              <a:t>Haz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4327407"/>
            <a:ext cx="5181600" cy="1031428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4327407"/>
            <a:ext cx="5181600" cy="1031428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15066908"/>
            <a:ext cx="2743200" cy="865481"/>
          </a:xfrm>
          <a:prstGeom prst="rect">
            <a:avLst/>
          </a:prstGeom>
        </p:spPr>
        <p:txBody>
          <a:bodyPr/>
          <a:lstStyle/>
          <a:p>
            <a:fld id="{EE44094A-A68A-40EE-87AF-8144D01F5C81}" type="datetimeFigureOut">
              <a:rPr lang="es-CO" smtClean="0"/>
              <a:t>1/07/2025</a:t>
            </a:fld>
            <a:endParaRPr lang="es-C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15066908"/>
            <a:ext cx="4114800" cy="865481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15066908"/>
            <a:ext cx="2743200" cy="865481"/>
          </a:xfrm>
          <a:prstGeom prst="rect">
            <a:avLst/>
          </a:prstGeom>
        </p:spPr>
        <p:txBody>
          <a:bodyPr/>
          <a:lstStyle/>
          <a:p>
            <a:fld id="{87B68232-FB34-4697-9065-E9354D239C78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7849579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865485"/>
            <a:ext cx="10515600" cy="3142075"/>
          </a:xfrm>
          <a:prstGeom prst="rect">
            <a:avLst/>
          </a:prstGeom>
        </p:spPr>
        <p:txBody>
          <a:bodyPr/>
          <a:lstStyle/>
          <a:p>
            <a:r>
              <a:rPr lang="es-MX"/>
              <a:t>Haz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3984979"/>
            <a:ext cx="5157787" cy="195297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32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5937956"/>
            <a:ext cx="5157787" cy="87338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1" y="3984979"/>
            <a:ext cx="5183188" cy="195297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32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1" y="5937956"/>
            <a:ext cx="5183188" cy="87338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838200" y="15066908"/>
            <a:ext cx="2743200" cy="865481"/>
          </a:xfrm>
          <a:prstGeom prst="rect">
            <a:avLst/>
          </a:prstGeom>
        </p:spPr>
        <p:txBody>
          <a:bodyPr/>
          <a:lstStyle/>
          <a:p>
            <a:fld id="{EE44094A-A68A-40EE-87AF-8144D01F5C81}" type="datetimeFigureOut">
              <a:rPr lang="es-CO" smtClean="0"/>
              <a:t>1/07/2025</a:t>
            </a:fld>
            <a:endParaRPr lang="es-CO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038600" y="15066908"/>
            <a:ext cx="4114800" cy="865481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8610600" y="15066908"/>
            <a:ext cx="2743200" cy="865481"/>
          </a:xfrm>
          <a:prstGeom prst="rect">
            <a:avLst/>
          </a:prstGeom>
        </p:spPr>
        <p:txBody>
          <a:bodyPr/>
          <a:lstStyle/>
          <a:p>
            <a:fld id="{87B68232-FB34-4697-9065-E9354D239C78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8642156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865485"/>
            <a:ext cx="10515600" cy="3142075"/>
          </a:xfrm>
          <a:prstGeom prst="rect">
            <a:avLst/>
          </a:prstGeom>
        </p:spPr>
        <p:txBody>
          <a:bodyPr/>
          <a:lstStyle/>
          <a:p>
            <a:r>
              <a:rPr lang="es-MX"/>
              <a:t>Haz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838200" y="15066908"/>
            <a:ext cx="2743200" cy="865481"/>
          </a:xfrm>
          <a:prstGeom prst="rect">
            <a:avLst/>
          </a:prstGeom>
        </p:spPr>
        <p:txBody>
          <a:bodyPr/>
          <a:lstStyle/>
          <a:p>
            <a:fld id="{EE44094A-A68A-40EE-87AF-8144D01F5C81}" type="datetimeFigureOut">
              <a:rPr lang="es-CO" smtClean="0"/>
              <a:t>1/07/2025</a:t>
            </a:fld>
            <a:endParaRPr lang="es-C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15066908"/>
            <a:ext cx="4114800" cy="865481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610600" y="15066908"/>
            <a:ext cx="2743200" cy="865481"/>
          </a:xfrm>
          <a:prstGeom prst="rect">
            <a:avLst/>
          </a:prstGeom>
        </p:spPr>
        <p:txBody>
          <a:bodyPr/>
          <a:lstStyle/>
          <a:p>
            <a:fld id="{87B68232-FB34-4697-9065-E9354D239C78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0828560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838200" y="15066908"/>
            <a:ext cx="2743200" cy="865481"/>
          </a:xfrm>
          <a:prstGeom prst="rect">
            <a:avLst/>
          </a:prstGeom>
        </p:spPr>
        <p:txBody>
          <a:bodyPr/>
          <a:lstStyle/>
          <a:p>
            <a:fld id="{EE44094A-A68A-40EE-87AF-8144D01F5C81}" type="datetimeFigureOut">
              <a:rPr lang="es-CO" smtClean="0"/>
              <a:t>1/07/2025</a:t>
            </a:fld>
            <a:endParaRPr lang="es-CO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038600" y="15066908"/>
            <a:ext cx="4114800" cy="865481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610600" y="15066908"/>
            <a:ext cx="2743200" cy="865481"/>
          </a:xfrm>
          <a:prstGeom prst="rect">
            <a:avLst/>
          </a:prstGeom>
        </p:spPr>
        <p:txBody>
          <a:bodyPr/>
          <a:lstStyle/>
          <a:p>
            <a:fld id="{87B68232-FB34-4697-9065-E9354D239C78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92097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1083733"/>
            <a:ext cx="3932237" cy="3793067"/>
          </a:xfrm>
          <a:prstGeom prst="rect">
            <a:avLst/>
          </a:prstGeom>
        </p:spPr>
        <p:txBody>
          <a:bodyPr anchor="b"/>
          <a:lstStyle>
            <a:lvl1pPr>
              <a:defRPr sz="4267"/>
            </a:lvl1pPr>
          </a:lstStyle>
          <a:p>
            <a:r>
              <a:rPr lang="es-MX"/>
              <a:t>Haz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2340567"/>
            <a:ext cx="6172200" cy="11552296"/>
          </a:xfrm>
          <a:prstGeom prst="rect">
            <a:avLst/>
          </a:prstGeom>
        </p:spPr>
        <p:txBody>
          <a:bodyPr/>
          <a:lstStyle>
            <a:lvl1pPr>
              <a:defRPr sz="4267"/>
            </a:lvl1pPr>
            <a:lvl2pPr>
              <a:defRPr sz="3733"/>
            </a:lvl2pPr>
            <a:lvl3pPr>
              <a:defRPr sz="3200"/>
            </a:lvl3pPr>
            <a:lvl4pPr>
              <a:defRPr sz="2667"/>
            </a:lvl4pPr>
            <a:lvl5pPr>
              <a:defRPr sz="2667"/>
            </a:lvl5pPr>
            <a:lvl6pPr>
              <a:defRPr sz="2667"/>
            </a:lvl6pPr>
            <a:lvl7pPr>
              <a:defRPr sz="2667"/>
            </a:lvl7pPr>
            <a:lvl8pPr>
              <a:defRPr sz="2667"/>
            </a:lvl8pPr>
            <a:lvl9pPr>
              <a:defRPr sz="2667"/>
            </a:lvl9pPr>
          </a:lstStyle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4876800"/>
            <a:ext cx="3932237" cy="903487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133"/>
            </a:lvl1pPr>
            <a:lvl2pPr marL="609585" indent="0">
              <a:buNone/>
              <a:defRPr sz="1867"/>
            </a:lvl2pPr>
            <a:lvl3pPr marL="1219170" indent="0">
              <a:buNone/>
              <a:defRPr sz="1600"/>
            </a:lvl3pPr>
            <a:lvl4pPr marL="1828754" indent="0">
              <a:buNone/>
              <a:defRPr sz="1333"/>
            </a:lvl4pPr>
            <a:lvl5pPr marL="2438339" indent="0">
              <a:buNone/>
              <a:defRPr sz="1333"/>
            </a:lvl5pPr>
            <a:lvl6pPr marL="3047924" indent="0">
              <a:buNone/>
              <a:defRPr sz="1333"/>
            </a:lvl6pPr>
            <a:lvl7pPr marL="3657509" indent="0">
              <a:buNone/>
              <a:defRPr sz="1333"/>
            </a:lvl7pPr>
            <a:lvl8pPr marL="4267093" indent="0">
              <a:buNone/>
              <a:defRPr sz="1333"/>
            </a:lvl8pPr>
            <a:lvl9pPr marL="4876678" indent="0">
              <a:buNone/>
              <a:defRPr sz="1333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15066908"/>
            <a:ext cx="2743200" cy="865481"/>
          </a:xfrm>
          <a:prstGeom prst="rect">
            <a:avLst/>
          </a:prstGeom>
        </p:spPr>
        <p:txBody>
          <a:bodyPr/>
          <a:lstStyle/>
          <a:p>
            <a:fld id="{EE44094A-A68A-40EE-87AF-8144D01F5C81}" type="datetimeFigureOut">
              <a:rPr lang="es-CO" smtClean="0"/>
              <a:t>1/07/2025</a:t>
            </a:fld>
            <a:endParaRPr lang="es-C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15066908"/>
            <a:ext cx="4114800" cy="865481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15066908"/>
            <a:ext cx="2743200" cy="865481"/>
          </a:xfrm>
          <a:prstGeom prst="rect">
            <a:avLst/>
          </a:prstGeom>
        </p:spPr>
        <p:txBody>
          <a:bodyPr/>
          <a:lstStyle/>
          <a:p>
            <a:fld id="{87B68232-FB34-4697-9065-E9354D239C78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7410368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1083733"/>
            <a:ext cx="3932237" cy="3793067"/>
          </a:xfrm>
          <a:prstGeom prst="rect">
            <a:avLst/>
          </a:prstGeom>
        </p:spPr>
        <p:txBody>
          <a:bodyPr anchor="b"/>
          <a:lstStyle>
            <a:lvl1pPr>
              <a:defRPr sz="4267"/>
            </a:lvl1pPr>
          </a:lstStyle>
          <a:p>
            <a:r>
              <a:rPr lang="es-MX"/>
              <a:t>Haz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2340567"/>
            <a:ext cx="6172200" cy="11552296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4267"/>
            </a:lvl1pPr>
            <a:lvl2pPr marL="609585" indent="0">
              <a:buNone/>
              <a:defRPr sz="3733"/>
            </a:lvl2pPr>
            <a:lvl3pPr marL="1219170" indent="0">
              <a:buNone/>
              <a:defRPr sz="3200"/>
            </a:lvl3pPr>
            <a:lvl4pPr marL="1828754" indent="0">
              <a:buNone/>
              <a:defRPr sz="2667"/>
            </a:lvl4pPr>
            <a:lvl5pPr marL="2438339" indent="0">
              <a:buNone/>
              <a:defRPr sz="2667"/>
            </a:lvl5pPr>
            <a:lvl6pPr marL="3047924" indent="0">
              <a:buNone/>
              <a:defRPr sz="2667"/>
            </a:lvl6pPr>
            <a:lvl7pPr marL="3657509" indent="0">
              <a:buNone/>
              <a:defRPr sz="2667"/>
            </a:lvl7pPr>
            <a:lvl8pPr marL="4267093" indent="0">
              <a:buNone/>
              <a:defRPr sz="2667"/>
            </a:lvl8pPr>
            <a:lvl9pPr marL="4876678" indent="0">
              <a:buNone/>
              <a:defRPr sz="2667"/>
            </a:lvl9pPr>
          </a:lstStyle>
          <a:p>
            <a:r>
              <a:rPr lang="es-MX"/>
              <a:t>Haz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4876800"/>
            <a:ext cx="3932237" cy="903487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133"/>
            </a:lvl1pPr>
            <a:lvl2pPr marL="609585" indent="0">
              <a:buNone/>
              <a:defRPr sz="1867"/>
            </a:lvl2pPr>
            <a:lvl3pPr marL="1219170" indent="0">
              <a:buNone/>
              <a:defRPr sz="1600"/>
            </a:lvl3pPr>
            <a:lvl4pPr marL="1828754" indent="0">
              <a:buNone/>
              <a:defRPr sz="1333"/>
            </a:lvl4pPr>
            <a:lvl5pPr marL="2438339" indent="0">
              <a:buNone/>
              <a:defRPr sz="1333"/>
            </a:lvl5pPr>
            <a:lvl6pPr marL="3047924" indent="0">
              <a:buNone/>
              <a:defRPr sz="1333"/>
            </a:lvl6pPr>
            <a:lvl7pPr marL="3657509" indent="0">
              <a:buNone/>
              <a:defRPr sz="1333"/>
            </a:lvl7pPr>
            <a:lvl8pPr marL="4267093" indent="0">
              <a:buNone/>
              <a:defRPr sz="1333"/>
            </a:lvl8pPr>
            <a:lvl9pPr marL="4876678" indent="0">
              <a:buNone/>
              <a:defRPr sz="1333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15066908"/>
            <a:ext cx="2743200" cy="865481"/>
          </a:xfrm>
          <a:prstGeom prst="rect">
            <a:avLst/>
          </a:prstGeom>
        </p:spPr>
        <p:txBody>
          <a:bodyPr/>
          <a:lstStyle/>
          <a:p>
            <a:fld id="{EE44094A-A68A-40EE-87AF-8144D01F5C81}" type="datetimeFigureOut">
              <a:rPr lang="es-CO" smtClean="0"/>
              <a:t>1/07/2025</a:t>
            </a:fld>
            <a:endParaRPr lang="es-C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15066908"/>
            <a:ext cx="4114800" cy="865481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15066908"/>
            <a:ext cx="2743200" cy="865481"/>
          </a:xfrm>
          <a:prstGeom prst="rect">
            <a:avLst/>
          </a:prstGeom>
        </p:spPr>
        <p:txBody>
          <a:bodyPr/>
          <a:lstStyle/>
          <a:p>
            <a:fld id="{87B68232-FB34-4697-9065-E9354D239C78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7522292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12">
            <a:extLst>
              <a:ext uri="{FF2B5EF4-FFF2-40B4-BE49-F238E27FC236}">
                <a16:creationId xmlns:a16="http://schemas.microsoft.com/office/drawing/2014/main" id="{16F00B25-6A56-40DB-91D8-90B7DB10318D}"/>
              </a:ext>
            </a:extLst>
          </p:cNvPr>
          <p:cNvSpPr/>
          <p:nvPr/>
        </p:nvSpPr>
        <p:spPr>
          <a:xfrm rot="10800000">
            <a:off x="-1850391" y="0"/>
            <a:ext cx="4394000" cy="8493492"/>
          </a:xfrm>
          <a:custGeom>
            <a:avLst/>
            <a:gdLst>
              <a:gd name="connsiteX0" fmla="*/ 1448093 w 2896186"/>
              <a:gd name="connsiteY0" fmla="*/ 841150 h 5598254"/>
              <a:gd name="connsiteX1" fmla="*/ 2055139 w 2896186"/>
              <a:gd name="connsiteY1" fmla="*/ 1447863 h 5598254"/>
              <a:gd name="connsiteX2" fmla="*/ 2055139 w 2896186"/>
              <a:gd name="connsiteY2" fmla="*/ 5597687 h 5598254"/>
              <a:gd name="connsiteX3" fmla="*/ 2042705 w 2896186"/>
              <a:gd name="connsiteY3" fmla="*/ 5597687 h 5598254"/>
              <a:gd name="connsiteX4" fmla="*/ 2042705 w 2896186"/>
              <a:gd name="connsiteY4" fmla="*/ 1447863 h 5598254"/>
              <a:gd name="connsiteX5" fmla="*/ 1448093 w 2896186"/>
              <a:gd name="connsiteY5" fmla="*/ 853578 h 5598254"/>
              <a:gd name="connsiteX6" fmla="*/ 853482 w 2896186"/>
              <a:gd name="connsiteY6" fmla="*/ 1447863 h 5598254"/>
              <a:gd name="connsiteX7" fmla="*/ 853482 w 2896186"/>
              <a:gd name="connsiteY7" fmla="*/ 5598252 h 5598254"/>
              <a:gd name="connsiteX8" fmla="*/ 841047 w 2896186"/>
              <a:gd name="connsiteY8" fmla="*/ 5598252 h 5598254"/>
              <a:gd name="connsiteX9" fmla="*/ 841047 w 2896186"/>
              <a:gd name="connsiteY9" fmla="*/ 1447863 h 5598254"/>
              <a:gd name="connsiteX10" fmla="*/ 1448093 w 2896186"/>
              <a:gd name="connsiteY10" fmla="*/ 841150 h 5598254"/>
              <a:gd name="connsiteX11" fmla="*/ 1448093 w 2896186"/>
              <a:gd name="connsiteY11" fmla="*/ 631004 h 5598254"/>
              <a:gd name="connsiteX12" fmla="*/ 2265400 w 2896186"/>
              <a:gd name="connsiteY12" fmla="*/ 1447863 h 5598254"/>
              <a:gd name="connsiteX13" fmla="*/ 2265400 w 2896186"/>
              <a:gd name="connsiteY13" fmla="*/ 5597689 h 5598254"/>
              <a:gd name="connsiteX14" fmla="*/ 2252966 w 2896186"/>
              <a:gd name="connsiteY14" fmla="*/ 5597689 h 5598254"/>
              <a:gd name="connsiteX15" fmla="*/ 2252966 w 2896186"/>
              <a:gd name="connsiteY15" fmla="*/ 1447863 h 5598254"/>
              <a:gd name="connsiteX16" fmla="*/ 1448093 w 2896186"/>
              <a:gd name="connsiteY16" fmla="*/ 643432 h 5598254"/>
              <a:gd name="connsiteX17" fmla="*/ 643220 w 2896186"/>
              <a:gd name="connsiteY17" fmla="*/ 1447863 h 5598254"/>
              <a:gd name="connsiteX18" fmla="*/ 643220 w 2896186"/>
              <a:gd name="connsiteY18" fmla="*/ 5598254 h 5598254"/>
              <a:gd name="connsiteX19" fmla="*/ 630785 w 2896186"/>
              <a:gd name="connsiteY19" fmla="*/ 5598254 h 5598254"/>
              <a:gd name="connsiteX20" fmla="*/ 630785 w 2896186"/>
              <a:gd name="connsiteY20" fmla="*/ 1447863 h 5598254"/>
              <a:gd name="connsiteX21" fmla="*/ 1448093 w 2896186"/>
              <a:gd name="connsiteY21" fmla="*/ 631004 h 5598254"/>
              <a:gd name="connsiteX22" fmla="*/ 1448095 w 2896186"/>
              <a:gd name="connsiteY22" fmla="*/ 420858 h 5598254"/>
              <a:gd name="connsiteX23" fmla="*/ 2475664 w 2896186"/>
              <a:gd name="connsiteY23" fmla="*/ 1447863 h 5598254"/>
              <a:gd name="connsiteX24" fmla="*/ 2475664 w 2896186"/>
              <a:gd name="connsiteY24" fmla="*/ 5597688 h 5598254"/>
              <a:gd name="connsiteX25" fmla="*/ 2463229 w 2896186"/>
              <a:gd name="connsiteY25" fmla="*/ 5597688 h 5598254"/>
              <a:gd name="connsiteX26" fmla="*/ 2463229 w 2896186"/>
              <a:gd name="connsiteY26" fmla="*/ 1447863 h 5598254"/>
              <a:gd name="connsiteX27" fmla="*/ 1448095 w 2896186"/>
              <a:gd name="connsiteY27" fmla="*/ 433286 h 5598254"/>
              <a:gd name="connsiteX28" fmla="*/ 432959 w 2896186"/>
              <a:gd name="connsiteY28" fmla="*/ 1447863 h 5598254"/>
              <a:gd name="connsiteX29" fmla="*/ 432959 w 2896186"/>
              <a:gd name="connsiteY29" fmla="*/ 5598253 h 5598254"/>
              <a:gd name="connsiteX30" fmla="*/ 420524 w 2896186"/>
              <a:gd name="connsiteY30" fmla="*/ 5598253 h 5598254"/>
              <a:gd name="connsiteX31" fmla="*/ 420524 w 2896186"/>
              <a:gd name="connsiteY31" fmla="*/ 1447863 h 5598254"/>
              <a:gd name="connsiteX32" fmla="*/ 1448095 w 2896186"/>
              <a:gd name="connsiteY32" fmla="*/ 420858 h 5598254"/>
              <a:gd name="connsiteX33" fmla="*/ 1448094 w 2896186"/>
              <a:gd name="connsiteY33" fmla="*/ 210711 h 5598254"/>
              <a:gd name="connsiteX34" fmla="*/ 2685926 w 2896186"/>
              <a:gd name="connsiteY34" fmla="*/ 1447863 h 5598254"/>
              <a:gd name="connsiteX35" fmla="*/ 2685926 w 2896186"/>
              <a:gd name="connsiteY35" fmla="*/ 5597687 h 5598254"/>
              <a:gd name="connsiteX36" fmla="*/ 2673491 w 2896186"/>
              <a:gd name="connsiteY36" fmla="*/ 5597687 h 5598254"/>
              <a:gd name="connsiteX37" fmla="*/ 2673491 w 2896186"/>
              <a:gd name="connsiteY37" fmla="*/ 1447863 h 5598254"/>
              <a:gd name="connsiteX38" fmla="*/ 1448094 w 2896186"/>
              <a:gd name="connsiteY38" fmla="*/ 223139 h 5598254"/>
              <a:gd name="connsiteX39" fmla="*/ 222697 w 2896186"/>
              <a:gd name="connsiteY39" fmla="*/ 1447863 h 5598254"/>
              <a:gd name="connsiteX40" fmla="*/ 222697 w 2896186"/>
              <a:gd name="connsiteY40" fmla="*/ 5598252 h 5598254"/>
              <a:gd name="connsiteX41" fmla="*/ 210262 w 2896186"/>
              <a:gd name="connsiteY41" fmla="*/ 5598252 h 5598254"/>
              <a:gd name="connsiteX42" fmla="*/ 210262 w 2896186"/>
              <a:gd name="connsiteY42" fmla="*/ 1447863 h 5598254"/>
              <a:gd name="connsiteX43" fmla="*/ 1448094 w 2896186"/>
              <a:gd name="connsiteY43" fmla="*/ 210711 h 5598254"/>
              <a:gd name="connsiteX44" fmla="*/ 1448093 w 2896186"/>
              <a:gd name="connsiteY44" fmla="*/ 0 h 5598254"/>
              <a:gd name="connsiteX45" fmla="*/ 2896186 w 2896186"/>
              <a:gd name="connsiteY45" fmla="*/ 1447298 h 5598254"/>
              <a:gd name="connsiteX46" fmla="*/ 2896186 w 2896186"/>
              <a:gd name="connsiteY46" fmla="*/ 5597688 h 5598254"/>
              <a:gd name="connsiteX47" fmla="*/ 2883752 w 2896186"/>
              <a:gd name="connsiteY47" fmla="*/ 5597688 h 5598254"/>
              <a:gd name="connsiteX48" fmla="*/ 2883752 w 2896186"/>
              <a:gd name="connsiteY48" fmla="*/ 1447863 h 5598254"/>
              <a:gd name="connsiteX49" fmla="*/ 1448093 w 2896186"/>
              <a:gd name="connsiteY49" fmla="*/ 12993 h 5598254"/>
              <a:gd name="connsiteX50" fmla="*/ 12435 w 2896186"/>
              <a:gd name="connsiteY50" fmla="*/ 1447863 h 5598254"/>
              <a:gd name="connsiteX51" fmla="*/ 12435 w 2896186"/>
              <a:gd name="connsiteY51" fmla="*/ 5598252 h 5598254"/>
              <a:gd name="connsiteX52" fmla="*/ 0 w 2896186"/>
              <a:gd name="connsiteY52" fmla="*/ 5598252 h 5598254"/>
              <a:gd name="connsiteX53" fmla="*/ 0 w 2896186"/>
              <a:gd name="connsiteY53" fmla="*/ 1447863 h 5598254"/>
              <a:gd name="connsiteX54" fmla="*/ 1448093 w 2896186"/>
              <a:gd name="connsiteY54" fmla="*/ 0 h 55982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</a:cxnLst>
            <a:rect l="l" t="t" r="r" b="b"/>
            <a:pathLst>
              <a:path w="2896186" h="5598254">
                <a:moveTo>
                  <a:pt x="1448093" y="841150"/>
                </a:moveTo>
                <a:cubicBezTo>
                  <a:pt x="1782703" y="841150"/>
                  <a:pt x="2055139" y="1113436"/>
                  <a:pt x="2055139" y="1447863"/>
                </a:cubicBezTo>
                <a:lnTo>
                  <a:pt x="2055139" y="5597687"/>
                </a:lnTo>
                <a:lnTo>
                  <a:pt x="2042705" y="5597687"/>
                </a:lnTo>
                <a:lnTo>
                  <a:pt x="2042705" y="1447863"/>
                </a:lnTo>
                <a:cubicBezTo>
                  <a:pt x="2042705" y="1120215"/>
                  <a:pt x="1775921" y="853578"/>
                  <a:pt x="1448093" y="853578"/>
                </a:cubicBezTo>
                <a:cubicBezTo>
                  <a:pt x="1120266" y="853578"/>
                  <a:pt x="853482" y="1120215"/>
                  <a:pt x="853482" y="1447863"/>
                </a:cubicBezTo>
                <a:lnTo>
                  <a:pt x="853482" y="5598252"/>
                </a:lnTo>
                <a:lnTo>
                  <a:pt x="841047" y="5598252"/>
                </a:lnTo>
                <a:lnTo>
                  <a:pt x="841047" y="1447863"/>
                </a:lnTo>
                <a:cubicBezTo>
                  <a:pt x="841047" y="1113436"/>
                  <a:pt x="1113483" y="841150"/>
                  <a:pt x="1448093" y="841150"/>
                </a:cubicBezTo>
                <a:close/>
                <a:moveTo>
                  <a:pt x="1448093" y="631004"/>
                </a:moveTo>
                <a:cubicBezTo>
                  <a:pt x="1898573" y="631004"/>
                  <a:pt x="2265400" y="997630"/>
                  <a:pt x="2265400" y="1447863"/>
                </a:cubicBezTo>
                <a:lnTo>
                  <a:pt x="2265400" y="5597689"/>
                </a:lnTo>
                <a:lnTo>
                  <a:pt x="2252966" y="5597689"/>
                </a:lnTo>
                <a:lnTo>
                  <a:pt x="2252966" y="1447863"/>
                </a:lnTo>
                <a:cubicBezTo>
                  <a:pt x="2252966" y="1004409"/>
                  <a:pt x="1891790" y="643432"/>
                  <a:pt x="1448093" y="643432"/>
                </a:cubicBezTo>
                <a:cubicBezTo>
                  <a:pt x="1004395" y="643432"/>
                  <a:pt x="643220" y="1004409"/>
                  <a:pt x="643220" y="1447863"/>
                </a:cubicBezTo>
                <a:lnTo>
                  <a:pt x="643220" y="5598254"/>
                </a:lnTo>
                <a:lnTo>
                  <a:pt x="630785" y="5598254"/>
                </a:lnTo>
                <a:lnTo>
                  <a:pt x="630785" y="1447863"/>
                </a:lnTo>
                <a:cubicBezTo>
                  <a:pt x="630785" y="997630"/>
                  <a:pt x="997612" y="631004"/>
                  <a:pt x="1448093" y="631004"/>
                </a:cubicBezTo>
                <a:close/>
                <a:moveTo>
                  <a:pt x="1448095" y="420858"/>
                </a:moveTo>
                <a:cubicBezTo>
                  <a:pt x="2015010" y="420858"/>
                  <a:pt x="2475664" y="881824"/>
                  <a:pt x="2475664" y="1447863"/>
                </a:cubicBezTo>
                <a:lnTo>
                  <a:pt x="2475664" y="5597688"/>
                </a:lnTo>
                <a:lnTo>
                  <a:pt x="2463229" y="5597688"/>
                </a:lnTo>
                <a:lnTo>
                  <a:pt x="2463229" y="1447863"/>
                </a:lnTo>
                <a:cubicBezTo>
                  <a:pt x="2463229" y="888603"/>
                  <a:pt x="2007662" y="433286"/>
                  <a:pt x="1448095" y="433286"/>
                </a:cubicBezTo>
                <a:cubicBezTo>
                  <a:pt x="888526" y="433286"/>
                  <a:pt x="432959" y="888603"/>
                  <a:pt x="432959" y="1447863"/>
                </a:cubicBezTo>
                <a:lnTo>
                  <a:pt x="432959" y="5598253"/>
                </a:lnTo>
                <a:lnTo>
                  <a:pt x="420524" y="5598253"/>
                </a:lnTo>
                <a:lnTo>
                  <a:pt x="420524" y="1447863"/>
                </a:lnTo>
                <a:cubicBezTo>
                  <a:pt x="420524" y="881259"/>
                  <a:pt x="881743" y="420858"/>
                  <a:pt x="1448095" y="420858"/>
                </a:cubicBezTo>
                <a:close/>
                <a:moveTo>
                  <a:pt x="1448094" y="210711"/>
                </a:moveTo>
                <a:cubicBezTo>
                  <a:pt x="2130880" y="210711"/>
                  <a:pt x="2685926" y="766017"/>
                  <a:pt x="2685926" y="1447863"/>
                </a:cubicBezTo>
                <a:lnTo>
                  <a:pt x="2685926" y="5597687"/>
                </a:lnTo>
                <a:lnTo>
                  <a:pt x="2673491" y="5597687"/>
                </a:lnTo>
                <a:lnTo>
                  <a:pt x="2673491" y="1447863"/>
                </a:lnTo>
                <a:cubicBezTo>
                  <a:pt x="2673491" y="772231"/>
                  <a:pt x="2123532" y="223139"/>
                  <a:pt x="1448094" y="223139"/>
                </a:cubicBezTo>
                <a:cubicBezTo>
                  <a:pt x="772091" y="223139"/>
                  <a:pt x="222697" y="772796"/>
                  <a:pt x="222697" y="1447863"/>
                </a:cubicBezTo>
                <a:lnTo>
                  <a:pt x="222697" y="5598252"/>
                </a:lnTo>
                <a:lnTo>
                  <a:pt x="210262" y="5598252"/>
                </a:lnTo>
                <a:lnTo>
                  <a:pt x="210262" y="1447863"/>
                </a:lnTo>
                <a:cubicBezTo>
                  <a:pt x="210262" y="765452"/>
                  <a:pt x="765873" y="210711"/>
                  <a:pt x="1448094" y="210711"/>
                </a:cubicBezTo>
                <a:close/>
                <a:moveTo>
                  <a:pt x="1448093" y="0"/>
                </a:moveTo>
                <a:cubicBezTo>
                  <a:pt x="2246749" y="0"/>
                  <a:pt x="2896186" y="649081"/>
                  <a:pt x="2896186" y="1447298"/>
                </a:cubicBezTo>
                <a:lnTo>
                  <a:pt x="2896186" y="5597688"/>
                </a:lnTo>
                <a:lnTo>
                  <a:pt x="2883752" y="5597688"/>
                </a:lnTo>
                <a:lnTo>
                  <a:pt x="2883752" y="1447863"/>
                </a:lnTo>
                <a:cubicBezTo>
                  <a:pt x="2883752" y="656426"/>
                  <a:pt x="2239401" y="12993"/>
                  <a:pt x="1448093" y="12993"/>
                </a:cubicBezTo>
                <a:cubicBezTo>
                  <a:pt x="656785" y="12993"/>
                  <a:pt x="12435" y="656991"/>
                  <a:pt x="12435" y="1447863"/>
                </a:cubicBezTo>
                <a:lnTo>
                  <a:pt x="12435" y="5598252"/>
                </a:lnTo>
                <a:lnTo>
                  <a:pt x="0" y="5598252"/>
                </a:lnTo>
                <a:lnTo>
                  <a:pt x="0" y="1447863"/>
                </a:lnTo>
                <a:cubicBezTo>
                  <a:pt x="0" y="649647"/>
                  <a:pt x="649438" y="0"/>
                  <a:pt x="1448093" y="0"/>
                </a:cubicBezTo>
                <a:close/>
              </a:path>
            </a:pathLst>
          </a:custGeom>
          <a:solidFill>
            <a:srgbClr val="2D6577">
              <a:alpha val="43000"/>
            </a:srgbClr>
          </a:solidFill>
          <a:ln w="5652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1"/>
          </a:p>
        </p:txBody>
      </p:sp>
      <p:pic>
        <p:nvPicPr>
          <p:cNvPr id="10" name="Imagen 9" descr="Texto&#10;&#10;Descripción generada automáticamente">
            <a:extLst>
              <a:ext uri="{FF2B5EF4-FFF2-40B4-BE49-F238E27FC236}">
                <a16:creationId xmlns:a16="http://schemas.microsoft.com/office/drawing/2014/main" id="{FA11BD3B-1034-43D6-8479-279ED8A2E9A1}"/>
              </a:ext>
            </a:extLst>
          </p:cNvPr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099" y="291830"/>
            <a:ext cx="2946271" cy="1821006"/>
          </a:xfrm>
          <a:prstGeom prst="rect">
            <a:avLst/>
          </a:prstGeom>
        </p:spPr>
      </p:pic>
      <p:sp>
        <p:nvSpPr>
          <p:cNvPr id="14" name="Rectángulo 13">
            <a:extLst>
              <a:ext uri="{FF2B5EF4-FFF2-40B4-BE49-F238E27FC236}">
                <a16:creationId xmlns:a16="http://schemas.microsoft.com/office/drawing/2014/main" id="{1B242D40-B195-454B-BDDB-B4F363055749}"/>
              </a:ext>
            </a:extLst>
          </p:cNvPr>
          <p:cNvSpPr/>
          <p:nvPr/>
        </p:nvSpPr>
        <p:spPr>
          <a:xfrm>
            <a:off x="0" y="0"/>
            <a:ext cx="12192000" cy="29183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15" name="Rectángulo 14">
            <a:extLst>
              <a:ext uri="{FF2B5EF4-FFF2-40B4-BE49-F238E27FC236}">
                <a16:creationId xmlns:a16="http://schemas.microsoft.com/office/drawing/2014/main" id="{1972BF3A-2DFD-4D64-8EEB-183218B4D070}"/>
              </a:ext>
            </a:extLst>
          </p:cNvPr>
          <p:cNvSpPr/>
          <p:nvPr/>
        </p:nvSpPr>
        <p:spPr>
          <a:xfrm>
            <a:off x="0" y="15964170"/>
            <a:ext cx="12192000" cy="29183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pic>
        <p:nvPicPr>
          <p:cNvPr id="16" name="Imagen 15" descr="Texto&#10;&#10;Descripción generada automáticamente con confianza media">
            <a:extLst>
              <a:ext uri="{FF2B5EF4-FFF2-40B4-BE49-F238E27FC236}">
                <a16:creationId xmlns:a16="http://schemas.microsoft.com/office/drawing/2014/main" id="{9655CBD9-DEE4-41BC-BC4B-7F27252E25DD}"/>
              </a:ext>
            </a:extLst>
          </p:cNvPr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0440" y="14513061"/>
            <a:ext cx="3958693" cy="1451109"/>
          </a:xfrm>
          <a:prstGeom prst="rect">
            <a:avLst/>
          </a:prstGeom>
        </p:spPr>
      </p:pic>
      <p:sp>
        <p:nvSpPr>
          <p:cNvPr id="2" name="Freeform 12">
            <a:extLst>
              <a:ext uri="{FF2B5EF4-FFF2-40B4-BE49-F238E27FC236}">
                <a16:creationId xmlns:a16="http://schemas.microsoft.com/office/drawing/2014/main" id="{31195820-2A3C-7CF7-4A05-6CB7606DC66A}"/>
              </a:ext>
            </a:extLst>
          </p:cNvPr>
          <p:cNvSpPr/>
          <p:nvPr userDrawn="1"/>
        </p:nvSpPr>
        <p:spPr>
          <a:xfrm rot="10800000">
            <a:off x="-1850391" y="0"/>
            <a:ext cx="4394000" cy="8493492"/>
          </a:xfrm>
          <a:custGeom>
            <a:avLst/>
            <a:gdLst>
              <a:gd name="connsiteX0" fmla="*/ 1448093 w 2896186"/>
              <a:gd name="connsiteY0" fmla="*/ 841150 h 5598254"/>
              <a:gd name="connsiteX1" fmla="*/ 2055139 w 2896186"/>
              <a:gd name="connsiteY1" fmla="*/ 1447863 h 5598254"/>
              <a:gd name="connsiteX2" fmla="*/ 2055139 w 2896186"/>
              <a:gd name="connsiteY2" fmla="*/ 5597687 h 5598254"/>
              <a:gd name="connsiteX3" fmla="*/ 2042705 w 2896186"/>
              <a:gd name="connsiteY3" fmla="*/ 5597687 h 5598254"/>
              <a:gd name="connsiteX4" fmla="*/ 2042705 w 2896186"/>
              <a:gd name="connsiteY4" fmla="*/ 1447863 h 5598254"/>
              <a:gd name="connsiteX5" fmla="*/ 1448093 w 2896186"/>
              <a:gd name="connsiteY5" fmla="*/ 853578 h 5598254"/>
              <a:gd name="connsiteX6" fmla="*/ 853482 w 2896186"/>
              <a:gd name="connsiteY6" fmla="*/ 1447863 h 5598254"/>
              <a:gd name="connsiteX7" fmla="*/ 853482 w 2896186"/>
              <a:gd name="connsiteY7" fmla="*/ 5598252 h 5598254"/>
              <a:gd name="connsiteX8" fmla="*/ 841047 w 2896186"/>
              <a:gd name="connsiteY8" fmla="*/ 5598252 h 5598254"/>
              <a:gd name="connsiteX9" fmla="*/ 841047 w 2896186"/>
              <a:gd name="connsiteY9" fmla="*/ 1447863 h 5598254"/>
              <a:gd name="connsiteX10" fmla="*/ 1448093 w 2896186"/>
              <a:gd name="connsiteY10" fmla="*/ 841150 h 5598254"/>
              <a:gd name="connsiteX11" fmla="*/ 1448093 w 2896186"/>
              <a:gd name="connsiteY11" fmla="*/ 631004 h 5598254"/>
              <a:gd name="connsiteX12" fmla="*/ 2265400 w 2896186"/>
              <a:gd name="connsiteY12" fmla="*/ 1447863 h 5598254"/>
              <a:gd name="connsiteX13" fmla="*/ 2265400 w 2896186"/>
              <a:gd name="connsiteY13" fmla="*/ 5597689 h 5598254"/>
              <a:gd name="connsiteX14" fmla="*/ 2252966 w 2896186"/>
              <a:gd name="connsiteY14" fmla="*/ 5597689 h 5598254"/>
              <a:gd name="connsiteX15" fmla="*/ 2252966 w 2896186"/>
              <a:gd name="connsiteY15" fmla="*/ 1447863 h 5598254"/>
              <a:gd name="connsiteX16" fmla="*/ 1448093 w 2896186"/>
              <a:gd name="connsiteY16" fmla="*/ 643432 h 5598254"/>
              <a:gd name="connsiteX17" fmla="*/ 643220 w 2896186"/>
              <a:gd name="connsiteY17" fmla="*/ 1447863 h 5598254"/>
              <a:gd name="connsiteX18" fmla="*/ 643220 w 2896186"/>
              <a:gd name="connsiteY18" fmla="*/ 5598254 h 5598254"/>
              <a:gd name="connsiteX19" fmla="*/ 630785 w 2896186"/>
              <a:gd name="connsiteY19" fmla="*/ 5598254 h 5598254"/>
              <a:gd name="connsiteX20" fmla="*/ 630785 w 2896186"/>
              <a:gd name="connsiteY20" fmla="*/ 1447863 h 5598254"/>
              <a:gd name="connsiteX21" fmla="*/ 1448093 w 2896186"/>
              <a:gd name="connsiteY21" fmla="*/ 631004 h 5598254"/>
              <a:gd name="connsiteX22" fmla="*/ 1448095 w 2896186"/>
              <a:gd name="connsiteY22" fmla="*/ 420858 h 5598254"/>
              <a:gd name="connsiteX23" fmla="*/ 2475664 w 2896186"/>
              <a:gd name="connsiteY23" fmla="*/ 1447863 h 5598254"/>
              <a:gd name="connsiteX24" fmla="*/ 2475664 w 2896186"/>
              <a:gd name="connsiteY24" fmla="*/ 5597688 h 5598254"/>
              <a:gd name="connsiteX25" fmla="*/ 2463229 w 2896186"/>
              <a:gd name="connsiteY25" fmla="*/ 5597688 h 5598254"/>
              <a:gd name="connsiteX26" fmla="*/ 2463229 w 2896186"/>
              <a:gd name="connsiteY26" fmla="*/ 1447863 h 5598254"/>
              <a:gd name="connsiteX27" fmla="*/ 1448095 w 2896186"/>
              <a:gd name="connsiteY27" fmla="*/ 433286 h 5598254"/>
              <a:gd name="connsiteX28" fmla="*/ 432959 w 2896186"/>
              <a:gd name="connsiteY28" fmla="*/ 1447863 h 5598254"/>
              <a:gd name="connsiteX29" fmla="*/ 432959 w 2896186"/>
              <a:gd name="connsiteY29" fmla="*/ 5598253 h 5598254"/>
              <a:gd name="connsiteX30" fmla="*/ 420524 w 2896186"/>
              <a:gd name="connsiteY30" fmla="*/ 5598253 h 5598254"/>
              <a:gd name="connsiteX31" fmla="*/ 420524 w 2896186"/>
              <a:gd name="connsiteY31" fmla="*/ 1447863 h 5598254"/>
              <a:gd name="connsiteX32" fmla="*/ 1448095 w 2896186"/>
              <a:gd name="connsiteY32" fmla="*/ 420858 h 5598254"/>
              <a:gd name="connsiteX33" fmla="*/ 1448094 w 2896186"/>
              <a:gd name="connsiteY33" fmla="*/ 210711 h 5598254"/>
              <a:gd name="connsiteX34" fmla="*/ 2685926 w 2896186"/>
              <a:gd name="connsiteY34" fmla="*/ 1447863 h 5598254"/>
              <a:gd name="connsiteX35" fmla="*/ 2685926 w 2896186"/>
              <a:gd name="connsiteY35" fmla="*/ 5597687 h 5598254"/>
              <a:gd name="connsiteX36" fmla="*/ 2673491 w 2896186"/>
              <a:gd name="connsiteY36" fmla="*/ 5597687 h 5598254"/>
              <a:gd name="connsiteX37" fmla="*/ 2673491 w 2896186"/>
              <a:gd name="connsiteY37" fmla="*/ 1447863 h 5598254"/>
              <a:gd name="connsiteX38" fmla="*/ 1448094 w 2896186"/>
              <a:gd name="connsiteY38" fmla="*/ 223139 h 5598254"/>
              <a:gd name="connsiteX39" fmla="*/ 222697 w 2896186"/>
              <a:gd name="connsiteY39" fmla="*/ 1447863 h 5598254"/>
              <a:gd name="connsiteX40" fmla="*/ 222697 w 2896186"/>
              <a:gd name="connsiteY40" fmla="*/ 5598252 h 5598254"/>
              <a:gd name="connsiteX41" fmla="*/ 210262 w 2896186"/>
              <a:gd name="connsiteY41" fmla="*/ 5598252 h 5598254"/>
              <a:gd name="connsiteX42" fmla="*/ 210262 w 2896186"/>
              <a:gd name="connsiteY42" fmla="*/ 1447863 h 5598254"/>
              <a:gd name="connsiteX43" fmla="*/ 1448094 w 2896186"/>
              <a:gd name="connsiteY43" fmla="*/ 210711 h 5598254"/>
              <a:gd name="connsiteX44" fmla="*/ 1448093 w 2896186"/>
              <a:gd name="connsiteY44" fmla="*/ 0 h 5598254"/>
              <a:gd name="connsiteX45" fmla="*/ 2896186 w 2896186"/>
              <a:gd name="connsiteY45" fmla="*/ 1447298 h 5598254"/>
              <a:gd name="connsiteX46" fmla="*/ 2896186 w 2896186"/>
              <a:gd name="connsiteY46" fmla="*/ 5597688 h 5598254"/>
              <a:gd name="connsiteX47" fmla="*/ 2883752 w 2896186"/>
              <a:gd name="connsiteY47" fmla="*/ 5597688 h 5598254"/>
              <a:gd name="connsiteX48" fmla="*/ 2883752 w 2896186"/>
              <a:gd name="connsiteY48" fmla="*/ 1447863 h 5598254"/>
              <a:gd name="connsiteX49" fmla="*/ 1448093 w 2896186"/>
              <a:gd name="connsiteY49" fmla="*/ 12993 h 5598254"/>
              <a:gd name="connsiteX50" fmla="*/ 12435 w 2896186"/>
              <a:gd name="connsiteY50" fmla="*/ 1447863 h 5598254"/>
              <a:gd name="connsiteX51" fmla="*/ 12435 w 2896186"/>
              <a:gd name="connsiteY51" fmla="*/ 5598252 h 5598254"/>
              <a:gd name="connsiteX52" fmla="*/ 0 w 2896186"/>
              <a:gd name="connsiteY52" fmla="*/ 5598252 h 5598254"/>
              <a:gd name="connsiteX53" fmla="*/ 0 w 2896186"/>
              <a:gd name="connsiteY53" fmla="*/ 1447863 h 5598254"/>
              <a:gd name="connsiteX54" fmla="*/ 1448093 w 2896186"/>
              <a:gd name="connsiteY54" fmla="*/ 0 h 55982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</a:cxnLst>
            <a:rect l="l" t="t" r="r" b="b"/>
            <a:pathLst>
              <a:path w="2896186" h="5598254">
                <a:moveTo>
                  <a:pt x="1448093" y="841150"/>
                </a:moveTo>
                <a:cubicBezTo>
                  <a:pt x="1782703" y="841150"/>
                  <a:pt x="2055139" y="1113436"/>
                  <a:pt x="2055139" y="1447863"/>
                </a:cubicBezTo>
                <a:lnTo>
                  <a:pt x="2055139" y="5597687"/>
                </a:lnTo>
                <a:lnTo>
                  <a:pt x="2042705" y="5597687"/>
                </a:lnTo>
                <a:lnTo>
                  <a:pt x="2042705" y="1447863"/>
                </a:lnTo>
                <a:cubicBezTo>
                  <a:pt x="2042705" y="1120215"/>
                  <a:pt x="1775921" y="853578"/>
                  <a:pt x="1448093" y="853578"/>
                </a:cubicBezTo>
                <a:cubicBezTo>
                  <a:pt x="1120266" y="853578"/>
                  <a:pt x="853482" y="1120215"/>
                  <a:pt x="853482" y="1447863"/>
                </a:cubicBezTo>
                <a:lnTo>
                  <a:pt x="853482" y="5598252"/>
                </a:lnTo>
                <a:lnTo>
                  <a:pt x="841047" y="5598252"/>
                </a:lnTo>
                <a:lnTo>
                  <a:pt x="841047" y="1447863"/>
                </a:lnTo>
                <a:cubicBezTo>
                  <a:pt x="841047" y="1113436"/>
                  <a:pt x="1113483" y="841150"/>
                  <a:pt x="1448093" y="841150"/>
                </a:cubicBezTo>
                <a:close/>
                <a:moveTo>
                  <a:pt x="1448093" y="631004"/>
                </a:moveTo>
                <a:cubicBezTo>
                  <a:pt x="1898573" y="631004"/>
                  <a:pt x="2265400" y="997630"/>
                  <a:pt x="2265400" y="1447863"/>
                </a:cubicBezTo>
                <a:lnTo>
                  <a:pt x="2265400" y="5597689"/>
                </a:lnTo>
                <a:lnTo>
                  <a:pt x="2252966" y="5597689"/>
                </a:lnTo>
                <a:lnTo>
                  <a:pt x="2252966" y="1447863"/>
                </a:lnTo>
                <a:cubicBezTo>
                  <a:pt x="2252966" y="1004409"/>
                  <a:pt x="1891790" y="643432"/>
                  <a:pt x="1448093" y="643432"/>
                </a:cubicBezTo>
                <a:cubicBezTo>
                  <a:pt x="1004395" y="643432"/>
                  <a:pt x="643220" y="1004409"/>
                  <a:pt x="643220" y="1447863"/>
                </a:cubicBezTo>
                <a:lnTo>
                  <a:pt x="643220" y="5598254"/>
                </a:lnTo>
                <a:lnTo>
                  <a:pt x="630785" y="5598254"/>
                </a:lnTo>
                <a:lnTo>
                  <a:pt x="630785" y="1447863"/>
                </a:lnTo>
                <a:cubicBezTo>
                  <a:pt x="630785" y="997630"/>
                  <a:pt x="997612" y="631004"/>
                  <a:pt x="1448093" y="631004"/>
                </a:cubicBezTo>
                <a:close/>
                <a:moveTo>
                  <a:pt x="1448095" y="420858"/>
                </a:moveTo>
                <a:cubicBezTo>
                  <a:pt x="2015010" y="420858"/>
                  <a:pt x="2475664" y="881824"/>
                  <a:pt x="2475664" y="1447863"/>
                </a:cubicBezTo>
                <a:lnTo>
                  <a:pt x="2475664" y="5597688"/>
                </a:lnTo>
                <a:lnTo>
                  <a:pt x="2463229" y="5597688"/>
                </a:lnTo>
                <a:lnTo>
                  <a:pt x="2463229" y="1447863"/>
                </a:lnTo>
                <a:cubicBezTo>
                  <a:pt x="2463229" y="888603"/>
                  <a:pt x="2007662" y="433286"/>
                  <a:pt x="1448095" y="433286"/>
                </a:cubicBezTo>
                <a:cubicBezTo>
                  <a:pt x="888526" y="433286"/>
                  <a:pt x="432959" y="888603"/>
                  <a:pt x="432959" y="1447863"/>
                </a:cubicBezTo>
                <a:lnTo>
                  <a:pt x="432959" y="5598253"/>
                </a:lnTo>
                <a:lnTo>
                  <a:pt x="420524" y="5598253"/>
                </a:lnTo>
                <a:lnTo>
                  <a:pt x="420524" y="1447863"/>
                </a:lnTo>
                <a:cubicBezTo>
                  <a:pt x="420524" y="881259"/>
                  <a:pt x="881743" y="420858"/>
                  <a:pt x="1448095" y="420858"/>
                </a:cubicBezTo>
                <a:close/>
                <a:moveTo>
                  <a:pt x="1448094" y="210711"/>
                </a:moveTo>
                <a:cubicBezTo>
                  <a:pt x="2130880" y="210711"/>
                  <a:pt x="2685926" y="766017"/>
                  <a:pt x="2685926" y="1447863"/>
                </a:cubicBezTo>
                <a:lnTo>
                  <a:pt x="2685926" y="5597687"/>
                </a:lnTo>
                <a:lnTo>
                  <a:pt x="2673491" y="5597687"/>
                </a:lnTo>
                <a:lnTo>
                  <a:pt x="2673491" y="1447863"/>
                </a:lnTo>
                <a:cubicBezTo>
                  <a:pt x="2673491" y="772231"/>
                  <a:pt x="2123532" y="223139"/>
                  <a:pt x="1448094" y="223139"/>
                </a:cubicBezTo>
                <a:cubicBezTo>
                  <a:pt x="772091" y="223139"/>
                  <a:pt x="222697" y="772796"/>
                  <a:pt x="222697" y="1447863"/>
                </a:cubicBezTo>
                <a:lnTo>
                  <a:pt x="222697" y="5598252"/>
                </a:lnTo>
                <a:lnTo>
                  <a:pt x="210262" y="5598252"/>
                </a:lnTo>
                <a:lnTo>
                  <a:pt x="210262" y="1447863"/>
                </a:lnTo>
                <a:cubicBezTo>
                  <a:pt x="210262" y="765452"/>
                  <a:pt x="765873" y="210711"/>
                  <a:pt x="1448094" y="210711"/>
                </a:cubicBezTo>
                <a:close/>
                <a:moveTo>
                  <a:pt x="1448093" y="0"/>
                </a:moveTo>
                <a:cubicBezTo>
                  <a:pt x="2246749" y="0"/>
                  <a:pt x="2896186" y="649081"/>
                  <a:pt x="2896186" y="1447298"/>
                </a:cubicBezTo>
                <a:lnTo>
                  <a:pt x="2896186" y="5597688"/>
                </a:lnTo>
                <a:lnTo>
                  <a:pt x="2883752" y="5597688"/>
                </a:lnTo>
                <a:lnTo>
                  <a:pt x="2883752" y="1447863"/>
                </a:lnTo>
                <a:cubicBezTo>
                  <a:pt x="2883752" y="656426"/>
                  <a:pt x="2239401" y="12993"/>
                  <a:pt x="1448093" y="12993"/>
                </a:cubicBezTo>
                <a:cubicBezTo>
                  <a:pt x="656785" y="12993"/>
                  <a:pt x="12435" y="656991"/>
                  <a:pt x="12435" y="1447863"/>
                </a:cubicBezTo>
                <a:lnTo>
                  <a:pt x="12435" y="5598252"/>
                </a:lnTo>
                <a:lnTo>
                  <a:pt x="0" y="5598252"/>
                </a:lnTo>
                <a:lnTo>
                  <a:pt x="0" y="1447863"/>
                </a:lnTo>
                <a:cubicBezTo>
                  <a:pt x="0" y="649647"/>
                  <a:pt x="649438" y="0"/>
                  <a:pt x="1448093" y="0"/>
                </a:cubicBezTo>
                <a:close/>
              </a:path>
            </a:pathLst>
          </a:custGeom>
          <a:solidFill>
            <a:srgbClr val="2D6577">
              <a:alpha val="43000"/>
            </a:srgbClr>
          </a:solidFill>
          <a:ln w="5652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1"/>
          </a:p>
        </p:txBody>
      </p:sp>
      <p:pic>
        <p:nvPicPr>
          <p:cNvPr id="3" name="Imagen 2" descr="Texto&#10;&#10;Descripción generada automáticamente">
            <a:extLst>
              <a:ext uri="{FF2B5EF4-FFF2-40B4-BE49-F238E27FC236}">
                <a16:creationId xmlns:a16="http://schemas.microsoft.com/office/drawing/2014/main" id="{3B9F9470-E74B-EE6A-22B8-B497B26EC7B3}"/>
              </a:ext>
            </a:extLst>
          </p:cNvPr>
          <p:cNvPicPr>
            <a:picLocks noChangeAspect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099" y="291830"/>
            <a:ext cx="2946271" cy="1821006"/>
          </a:xfrm>
          <a:prstGeom prst="rect">
            <a:avLst/>
          </a:prstGeom>
        </p:spPr>
      </p:pic>
      <p:sp>
        <p:nvSpPr>
          <p:cNvPr id="4" name="Rectángulo 3">
            <a:extLst>
              <a:ext uri="{FF2B5EF4-FFF2-40B4-BE49-F238E27FC236}">
                <a16:creationId xmlns:a16="http://schemas.microsoft.com/office/drawing/2014/main" id="{27DE7E4A-5DB3-2DBB-8CC7-B92AFFB38418}"/>
              </a:ext>
            </a:extLst>
          </p:cNvPr>
          <p:cNvSpPr/>
          <p:nvPr userDrawn="1"/>
        </p:nvSpPr>
        <p:spPr>
          <a:xfrm>
            <a:off x="0" y="0"/>
            <a:ext cx="12192000" cy="29183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5" name="Rectángulo 4">
            <a:extLst>
              <a:ext uri="{FF2B5EF4-FFF2-40B4-BE49-F238E27FC236}">
                <a16:creationId xmlns:a16="http://schemas.microsoft.com/office/drawing/2014/main" id="{32542013-C1FE-7905-9460-BEA72FA57037}"/>
              </a:ext>
            </a:extLst>
          </p:cNvPr>
          <p:cNvSpPr/>
          <p:nvPr userDrawn="1"/>
        </p:nvSpPr>
        <p:spPr>
          <a:xfrm>
            <a:off x="0" y="15964170"/>
            <a:ext cx="12192000" cy="29183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pic>
        <p:nvPicPr>
          <p:cNvPr id="6" name="Imagen 5" descr="Texto&#10;&#10;Descripción generada automáticamente con confianza media">
            <a:extLst>
              <a:ext uri="{FF2B5EF4-FFF2-40B4-BE49-F238E27FC236}">
                <a16:creationId xmlns:a16="http://schemas.microsoft.com/office/drawing/2014/main" id="{4EB25ECB-CBC7-612C-3F48-B623E1820658}"/>
              </a:ext>
            </a:extLst>
          </p:cNvPr>
          <p:cNvPicPr>
            <a:picLocks noChangeAspect="1"/>
          </p:cNvPicPr>
          <p:nvPr userDrawn="1"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0440" y="14513061"/>
            <a:ext cx="3958693" cy="14511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8621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  <p:sldLayoutId id="2147483685" r:id="rId12"/>
    <p:sldLayoutId id="2147483686" r:id="rId13"/>
  </p:sldLayoutIdLst>
  <p:txStyles>
    <p:titleStyle>
      <a:lvl1pPr algn="l" defTabSz="1219170" rtl="0" eaLnBrk="1" latinLnBrk="0" hangingPunct="1">
        <a:lnSpc>
          <a:spcPct val="90000"/>
        </a:lnSpc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04792" indent="-304792" algn="l" defTabSz="1219170" rtl="0" eaLnBrk="1" latinLnBrk="0" hangingPunct="1">
        <a:lnSpc>
          <a:spcPct val="90000"/>
        </a:lnSpc>
        <a:spcBef>
          <a:spcPts val="1333"/>
        </a:spcBef>
        <a:buFont typeface="Arial" panose="020B0604020202020204" pitchFamily="34" charset="0"/>
        <a:buChar char="•"/>
        <a:defRPr sz="3733" kern="1200">
          <a:solidFill>
            <a:schemeClr val="tx1"/>
          </a:solidFill>
          <a:latin typeface="+mn-lt"/>
          <a:ea typeface="+mn-ea"/>
          <a:cs typeface="+mn-cs"/>
        </a:defRPr>
      </a:lvl1pPr>
      <a:lvl2pPr marL="91437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hyperlink" Target="https://prestadores.minsalud.gov.co/habilitacion/ingreso_prestadores.aspx?ets_codigo=11" TargetMode="Externa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uadroTexto 4">
            <a:extLst>
              <a:ext uri="{FF2B5EF4-FFF2-40B4-BE49-F238E27FC236}">
                <a16:creationId xmlns:a16="http://schemas.microsoft.com/office/drawing/2014/main" id="{F7101C19-CFD6-55CB-CC06-390A3DF4BAB5}"/>
              </a:ext>
            </a:extLst>
          </p:cNvPr>
          <p:cNvSpPr txBox="1"/>
          <p:nvPr/>
        </p:nvSpPr>
        <p:spPr>
          <a:xfrm>
            <a:off x="3275317" y="1040468"/>
            <a:ext cx="7981950" cy="21908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es-ES" sz="2400" dirty="0">
                <a:latin typeface="+mj-lt"/>
              </a:rPr>
              <a:t>INSTRUCTIVO PARA EL DILIGENCIMIENTO EN EL REGISTRO ESPECIAL DE PRESTADORES DE SERVICIOS DE SALUD –REPS PARA INSTITUCIONES PRESTADORAS DE SERVICIOS DE SALUD –IPS:</a:t>
            </a:r>
          </a:p>
        </p:txBody>
      </p:sp>
      <p:graphicFrame>
        <p:nvGraphicFramePr>
          <p:cNvPr id="7" name="Título 3">
            <a:extLst>
              <a:ext uri="{FF2B5EF4-FFF2-40B4-BE49-F238E27FC236}">
                <a16:creationId xmlns:a16="http://schemas.microsoft.com/office/drawing/2014/main" id="{7C9CA1CF-3A62-270A-5D42-58340F24A72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906297596"/>
              </p:ext>
            </p:extLst>
          </p:nvPr>
        </p:nvGraphicFramePr>
        <p:xfrm>
          <a:off x="3276600" y="1679575"/>
          <a:ext cx="7981950" cy="128968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51051697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949577D-9CC1-8EA2-F766-E1B62807482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>
            <a:extLst>
              <a:ext uri="{FF2B5EF4-FFF2-40B4-BE49-F238E27FC236}">
                <a16:creationId xmlns:a16="http://schemas.microsoft.com/office/drawing/2014/main" id="{EB8BD2B8-CC4A-21E3-E17B-64EC38B76E4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2057" y="4466954"/>
            <a:ext cx="9405257" cy="59107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649708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6356226-3FB7-6309-9C0D-9D22814F621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748DD8F6-0746-AE9A-D143-AAD0AF662583}"/>
              </a:ext>
            </a:extLst>
          </p:cNvPr>
          <p:cNvSpPr txBox="1"/>
          <p:nvPr/>
        </p:nvSpPr>
        <p:spPr>
          <a:xfrm>
            <a:off x="2581992" y="2978428"/>
            <a:ext cx="8085220" cy="10133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rtl="0" fontAlgn="base">
              <a:lnSpc>
                <a:spcPct val="114000"/>
              </a:lnSpc>
            </a:pPr>
            <a:r>
              <a:rPr lang="es-MX" dirty="0">
                <a:solidFill>
                  <a:srgbClr val="000000"/>
                </a:solidFill>
                <a:latin typeface="Arial" panose="020B0604020202020204" pitchFamily="34" charset="0"/>
              </a:rPr>
              <a:t>Chequear el botón: He visualizado preliminarmente mi declaración de autoevaluación de servicios y estoy de acuerdo con el documento generado para presentar mi declaración definitiva </a:t>
            </a:r>
            <a:endParaRPr lang="es-MX" sz="1800" b="0" i="0" dirty="0">
              <a:solidFill>
                <a:srgbClr val="000000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434A371B-C910-2E2B-9B35-8EAB31D4BCB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221" y="5411509"/>
            <a:ext cx="11614944" cy="8569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011486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BBB346F-82BA-1D83-3829-0A80933584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A803F9B8-AB36-1C0C-D3B2-35419B8145F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0852" y="2047778"/>
            <a:ext cx="7162799" cy="4407163"/>
          </a:xfrm>
          <a:prstGeom prst="rect">
            <a:avLst/>
          </a:prstGeom>
        </p:spPr>
      </p:pic>
      <p:pic>
        <p:nvPicPr>
          <p:cNvPr id="4" name="Imagen 3" descr="Interfaz de usuario gráfica, Texto, Aplicación&#10;&#10;El contenido generado por IA puede ser incorrecto.">
            <a:extLst>
              <a:ext uri="{FF2B5EF4-FFF2-40B4-BE49-F238E27FC236}">
                <a16:creationId xmlns:a16="http://schemas.microsoft.com/office/drawing/2014/main" id="{181207D5-A721-0D08-DFA1-90139AA1BC9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10852" y="7813509"/>
            <a:ext cx="7162799" cy="39751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692908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9006543-1379-5796-CEA2-D227A42FE03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3">
            <a:extLst>
              <a:ext uri="{FF2B5EF4-FFF2-40B4-BE49-F238E27FC236}">
                <a16:creationId xmlns:a16="http://schemas.microsoft.com/office/drawing/2014/main" id="{B06A8396-846A-F722-8C1F-487A12A5825F}"/>
              </a:ext>
            </a:extLst>
          </p:cNvPr>
          <p:cNvSpPr txBox="1">
            <a:spLocks/>
          </p:cNvSpPr>
          <p:nvPr/>
        </p:nvSpPr>
        <p:spPr>
          <a:xfrm>
            <a:off x="4224757" y="1172427"/>
            <a:ext cx="4464049" cy="1987868"/>
          </a:xfrm>
          <a:prstGeom prst="rect">
            <a:avLst/>
          </a:prstGeom>
          <a:solidFill>
            <a:schemeClr val="bg1"/>
          </a:solidFill>
        </p:spPr>
        <p:txBody>
          <a:bodyPr/>
          <a:lstStyle>
            <a:lvl1pPr algn="l" defTabSz="121917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867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15000"/>
              </a:lnSpc>
              <a:spcAft>
                <a:spcPts val="1000"/>
              </a:spcAft>
            </a:pPr>
            <a:endParaRPr lang="es-CO" sz="1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B61D8084-2EB9-8086-8B22-0FE8FFD96BD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2945" y="3423812"/>
            <a:ext cx="9946105" cy="5855368"/>
          </a:xfrm>
          <a:prstGeom prst="rect">
            <a:avLst/>
          </a:prstGeom>
        </p:spPr>
      </p:pic>
      <p:sp>
        <p:nvSpPr>
          <p:cNvPr id="6" name="CuadroTexto 5">
            <a:extLst>
              <a:ext uri="{FF2B5EF4-FFF2-40B4-BE49-F238E27FC236}">
                <a16:creationId xmlns:a16="http://schemas.microsoft.com/office/drawing/2014/main" id="{E235BF53-05C0-DDA9-CD7E-A746ADC90A89}"/>
              </a:ext>
            </a:extLst>
          </p:cNvPr>
          <p:cNvSpPr txBox="1"/>
          <p:nvPr/>
        </p:nvSpPr>
        <p:spPr>
          <a:xfrm>
            <a:off x="2803357" y="2272082"/>
            <a:ext cx="8265693" cy="38177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rtl="0" fontAlgn="base">
              <a:lnSpc>
                <a:spcPct val="114000"/>
              </a:lnSpc>
            </a:pPr>
            <a:r>
              <a:rPr lang="es-MX" sz="18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Oprima el botón grabar. </a:t>
            </a: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60CFF7FC-1334-BBAF-1E79-B1887E7D53EE}"/>
              </a:ext>
            </a:extLst>
          </p:cNvPr>
          <p:cNvSpPr txBox="1"/>
          <p:nvPr/>
        </p:nvSpPr>
        <p:spPr>
          <a:xfrm>
            <a:off x="1122946" y="9867551"/>
            <a:ext cx="9946104" cy="6975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rtl="0" fontAlgn="base">
              <a:lnSpc>
                <a:spcPct val="114000"/>
              </a:lnSpc>
            </a:pPr>
            <a:r>
              <a:rPr lang="es-MX" sz="1800" b="1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Este proceso se debe realizar con cada una de las sedes declaras por el prestador en el Registro Especial de Prestadores de Servicios de Salud – REPS.</a:t>
            </a:r>
          </a:p>
        </p:txBody>
      </p:sp>
    </p:spTree>
    <p:extLst>
      <p:ext uri="{BB962C8B-B14F-4D97-AF65-F5344CB8AC3E}">
        <p14:creationId xmlns:p14="http://schemas.microsoft.com/office/powerpoint/2010/main" val="351653690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1D7C76B-01B4-C36A-B090-CBF81D03608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3">
            <a:extLst>
              <a:ext uri="{FF2B5EF4-FFF2-40B4-BE49-F238E27FC236}">
                <a16:creationId xmlns:a16="http://schemas.microsoft.com/office/drawing/2014/main" id="{169726B4-575D-5BB0-3E35-DB0C81166E49}"/>
              </a:ext>
            </a:extLst>
          </p:cNvPr>
          <p:cNvSpPr txBox="1">
            <a:spLocks/>
          </p:cNvSpPr>
          <p:nvPr/>
        </p:nvSpPr>
        <p:spPr>
          <a:xfrm>
            <a:off x="4224757" y="1172427"/>
            <a:ext cx="4464049" cy="1987868"/>
          </a:xfrm>
          <a:prstGeom prst="rect">
            <a:avLst/>
          </a:prstGeom>
          <a:solidFill>
            <a:schemeClr val="bg1"/>
          </a:solidFill>
        </p:spPr>
        <p:txBody>
          <a:bodyPr/>
          <a:lstStyle>
            <a:lvl1pPr algn="l" defTabSz="121917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867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15000"/>
              </a:lnSpc>
              <a:spcAft>
                <a:spcPts val="1000"/>
              </a:spcAft>
            </a:pPr>
            <a:endParaRPr lang="es-CO" sz="1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B1D9D716-6DC5-5FF1-C13D-2A0DE4D95E1F}"/>
              </a:ext>
            </a:extLst>
          </p:cNvPr>
          <p:cNvSpPr txBox="1"/>
          <p:nvPr/>
        </p:nvSpPr>
        <p:spPr>
          <a:xfrm>
            <a:off x="2883568" y="1417053"/>
            <a:ext cx="8265693" cy="38177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rtl="0" fontAlgn="base">
              <a:lnSpc>
                <a:spcPct val="114000"/>
              </a:lnSpc>
            </a:pPr>
            <a:r>
              <a:rPr lang="es-MX" dirty="0">
                <a:solidFill>
                  <a:srgbClr val="000000"/>
                </a:solidFill>
                <a:latin typeface="Arial" panose="020B0604020202020204" pitchFamily="34" charset="0"/>
              </a:rPr>
              <a:t>Para imprimir: Señale ver declaración </a:t>
            </a:r>
            <a:r>
              <a:rPr lang="es-MX" sz="18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autoevaluación de servicios. </a:t>
            </a: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F92CA6F9-6BEA-87C8-C070-F42CF77BB75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0864" y="2022765"/>
            <a:ext cx="10371221" cy="6078955"/>
          </a:xfrm>
          <a:prstGeom prst="rect">
            <a:avLst/>
          </a:prstGeom>
        </p:spPr>
      </p:pic>
      <p:sp>
        <p:nvSpPr>
          <p:cNvPr id="2" name="Título 3">
            <a:extLst>
              <a:ext uri="{FF2B5EF4-FFF2-40B4-BE49-F238E27FC236}">
                <a16:creationId xmlns:a16="http://schemas.microsoft.com/office/drawing/2014/main" id="{98D97965-5E47-4FF3-0DE1-81BAE3566447}"/>
              </a:ext>
            </a:extLst>
          </p:cNvPr>
          <p:cNvSpPr txBox="1">
            <a:spLocks/>
          </p:cNvSpPr>
          <p:nvPr/>
        </p:nvSpPr>
        <p:spPr>
          <a:xfrm>
            <a:off x="1235243" y="8325662"/>
            <a:ext cx="10226842" cy="6513285"/>
          </a:xfrm>
          <a:prstGeom prst="rect">
            <a:avLst/>
          </a:prstGeom>
          <a:solidFill>
            <a:schemeClr val="bg1"/>
          </a:solidFill>
        </p:spPr>
        <p:txBody>
          <a:bodyPr/>
          <a:lstStyle>
            <a:lvl1pPr algn="l" defTabSz="121917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867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es-MX" sz="18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Autoevaluación de las condiciones de habilitación. La autoevaluación es el mecanismo de verificación de las condiciones de habilitación establecidas en el Manual de Prestadores y de Habilitación de Servicios de Salud, que efectúa periódicamente el prestador de servicios de salud y la posterior declaración de su cumplimiento en el REPS.</a:t>
            </a: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es-MX" sz="18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La autoevaluación es un requisito en los siguientes casos:</a:t>
            </a:r>
          </a:p>
          <a:p>
            <a:pPr marL="285750" indent="-285750" algn="just">
              <a:lnSpc>
                <a:spcPct val="115000"/>
              </a:lnSpc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es-MX" sz="18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De manera previa a la inscripción del prestador de servicios de salud y habilitación del o los servicios.</a:t>
            </a:r>
          </a:p>
          <a:p>
            <a:pPr marL="285750" indent="-285750" algn="just">
              <a:lnSpc>
                <a:spcPct val="115000"/>
              </a:lnSpc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es-MX" sz="18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Durante el cuarto año de la vigencia de la inscripción inicial del prestador de servicios de salud y antes de su vencimiento.</a:t>
            </a:r>
          </a:p>
          <a:p>
            <a:pPr marL="285750" indent="-285750" algn="just">
              <a:lnSpc>
                <a:spcPct val="115000"/>
              </a:lnSpc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es-MX" sz="18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Antes del vencimiento del término de renovación anual de la inscripción de que trata el artículo 10 de la presente resolución.</a:t>
            </a:r>
          </a:p>
          <a:p>
            <a:pPr marL="285750" indent="-285750" algn="just">
              <a:lnSpc>
                <a:spcPct val="115000"/>
              </a:lnSpc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es-MX" sz="18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De manera previa al reporte de las novedades, para aquellas que señale el Manual de Inscripción de Prestadores y Habilitación de Servicios de Salud.</a:t>
            </a: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es-MX" sz="18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Cuando el prestador de servicios de salud realice la autoevaluación a los servicios y evidencie el incumplimiento de una o más condiciones de habilitación, deberá abstenerse de registrar, ofertar y prestar el servicio. Si en la autoevaluación del servicio de Radioterapia del grupo de apoyo diagnóstico y complementación terapéutica, el prestador cuenta con tecnologías que incorporan la simulación del tratamiento, no se requiere ambiente de simulación de tratamiento".</a:t>
            </a:r>
            <a:endParaRPr lang="es-CO" sz="1800" dirty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5690605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ítulo 3">
            <a:extLst>
              <a:ext uri="{FF2B5EF4-FFF2-40B4-BE49-F238E27FC236}">
                <a16:creationId xmlns:a16="http://schemas.microsoft.com/office/drawing/2014/main" id="{FB8789D9-2ACD-3342-6C5F-100E8515BEE4}"/>
              </a:ext>
            </a:extLst>
          </p:cNvPr>
          <p:cNvSpPr txBox="1">
            <a:spLocks/>
          </p:cNvSpPr>
          <p:nvPr/>
        </p:nvSpPr>
        <p:spPr>
          <a:xfrm>
            <a:off x="799430" y="2124057"/>
            <a:ext cx="7368656" cy="2411942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 algn="ctr">
              <a:lnSpc>
                <a:spcPct val="115000"/>
              </a:lnSpc>
              <a:spcAft>
                <a:spcPts val="1000"/>
              </a:spcAft>
              <a:defRPr sz="2400">
                <a:latin typeface="+mj-lt"/>
              </a:defRPr>
            </a:lvl1pPr>
          </a:lstStyle>
          <a:p>
            <a:r>
              <a:rPr lang="es-ES" b="1" dirty="0"/>
              <a:t>INSTITUCIONES PRESTADORAS DE SERVICIOS DE SALUD</a:t>
            </a:r>
          </a:p>
          <a:p>
            <a:r>
              <a:rPr lang="es-ES" sz="2200" dirty="0">
                <a:latin typeface="Arial" panose="020B0604020202020204" pitchFamily="34" charset="0"/>
                <a:cs typeface="Arial" panose="020B0604020202020204" pitchFamily="34" charset="0"/>
              </a:rPr>
              <a:t>Pasos para realizar </a:t>
            </a:r>
            <a:r>
              <a:rPr lang="es-MX" sz="2200" dirty="0">
                <a:latin typeface="Arial" panose="020B0604020202020204" pitchFamily="34" charset="0"/>
                <a:cs typeface="Arial" panose="020B0604020202020204" pitchFamily="34" charset="0"/>
              </a:rPr>
              <a:t>autoevaluación de servicios</a:t>
            </a:r>
            <a:br>
              <a:rPr lang="es-MX" sz="22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s-MX" sz="2200" dirty="0">
                <a:latin typeface="Arial" panose="020B0604020202020204" pitchFamily="34" charset="0"/>
                <a:cs typeface="Arial" panose="020B0604020202020204" pitchFamily="34" charset="0"/>
              </a:rPr>
              <a:t>para renovar la habilitación un año más.</a:t>
            </a:r>
            <a:endParaRPr lang="es-CO" sz="2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s-CO" b="1" dirty="0"/>
          </a:p>
        </p:txBody>
      </p:sp>
      <p:sp>
        <p:nvSpPr>
          <p:cNvPr id="4" name="Título 3">
            <a:extLst>
              <a:ext uri="{FF2B5EF4-FFF2-40B4-BE49-F238E27FC236}">
                <a16:creationId xmlns:a16="http://schemas.microsoft.com/office/drawing/2014/main" id="{FDD7EC64-E5AC-9426-1248-19C2C576527C}"/>
              </a:ext>
            </a:extLst>
          </p:cNvPr>
          <p:cNvSpPr txBox="1">
            <a:spLocks/>
          </p:cNvSpPr>
          <p:nvPr/>
        </p:nvSpPr>
        <p:spPr>
          <a:xfrm>
            <a:off x="1625601" y="4535999"/>
            <a:ext cx="9893299" cy="2426922"/>
          </a:xfrm>
          <a:prstGeom prst="rect">
            <a:avLst/>
          </a:prstGeom>
          <a:solidFill>
            <a:schemeClr val="bg1"/>
          </a:solidFill>
        </p:spPr>
        <p:txBody>
          <a:bodyPr/>
          <a:lstStyle>
            <a:lvl1pPr algn="l" defTabSz="121917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867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  <a:spcAft>
                <a:spcPts val="1000"/>
              </a:spcAft>
            </a:pPr>
            <a:r>
              <a:rPr lang="es-ES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Para realizar la </a:t>
            </a:r>
            <a:r>
              <a:rPr lang="es-ES" sz="18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autoevaluación</a:t>
            </a:r>
            <a:r>
              <a:rPr lang="es-ES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en el Registro Especial de Prestadores de Servicios de Salud-REPS</a:t>
            </a:r>
            <a:endParaRPr lang="es-CO" sz="1800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  <a:spcAft>
                <a:spcPts val="1000"/>
              </a:spcAft>
            </a:pPr>
            <a:r>
              <a:rPr lang="es-ES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Se debe ingresar por el siguiente enlace:</a:t>
            </a:r>
          </a:p>
          <a:p>
            <a:pPr>
              <a:lnSpc>
                <a:spcPct val="100000"/>
              </a:lnSpc>
              <a:spcAft>
                <a:spcPts val="1000"/>
              </a:spcAft>
            </a:pPr>
            <a:r>
              <a:rPr lang="es-CO" sz="18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  <a:hlinkClick r:id="rId2"/>
              </a:rPr>
              <a:t>https://prestadores.minsalud.gov.co/habilitacion/ingreso_prestadores.aspx?ets_codigo=11</a:t>
            </a:r>
            <a:endParaRPr lang="es-CO" sz="1800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</a:pPr>
            <a:r>
              <a:rPr lang="es-CO" sz="18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Digite usuario y contraseña.</a:t>
            </a:r>
          </a:p>
          <a:p>
            <a:pPr marL="342900" indent="-342900">
              <a:lnSpc>
                <a:spcPct val="100000"/>
              </a:lnSpc>
              <a:buAutoNum type="arabicPeriod"/>
            </a:pPr>
            <a:endParaRPr lang="es-CO" sz="1800" dirty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pic>
        <p:nvPicPr>
          <p:cNvPr id="11" name="Imagen 10">
            <a:extLst>
              <a:ext uri="{FF2B5EF4-FFF2-40B4-BE49-F238E27FC236}">
                <a16:creationId xmlns:a16="http://schemas.microsoft.com/office/drawing/2014/main" id="{0713860C-7328-CFF3-0DC9-3D5C4CEB9584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528" t="2708" r="1385" b="4031"/>
          <a:stretch>
            <a:fillRect/>
          </a:stretch>
        </p:blipFill>
        <p:spPr>
          <a:xfrm>
            <a:off x="1489455" y="7188055"/>
            <a:ext cx="10029445" cy="4210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517263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5A4B894-2BFA-E236-FF4B-5AD72E18DCE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ítulo 3">
            <a:extLst>
              <a:ext uri="{FF2B5EF4-FFF2-40B4-BE49-F238E27FC236}">
                <a16:creationId xmlns:a16="http://schemas.microsoft.com/office/drawing/2014/main" id="{B49346FA-E1AF-86C4-CFA6-A0922F91EBE5}"/>
              </a:ext>
            </a:extLst>
          </p:cNvPr>
          <p:cNvSpPr txBox="1">
            <a:spLocks/>
          </p:cNvSpPr>
          <p:nvPr/>
        </p:nvSpPr>
        <p:spPr>
          <a:xfrm>
            <a:off x="3270251" y="715859"/>
            <a:ext cx="2959099" cy="1987868"/>
          </a:xfrm>
          <a:prstGeom prst="rect">
            <a:avLst/>
          </a:prstGeom>
          <a:solidFill>
            <a:schemeClr val="bg1"/>
          </a:solidFill>
        </p:spPr>
        <p:txBody>
          <a:bodyPr/>
          <a:lstStyle>
            <a:lvl1pPr algn="l" defTabSz="121917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867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15000"/>
              </a:lnSpc>
              <a:spcAft>
                <a:spcPts val="1000"/>
              </a:spcAft>
            </a:pPr>
            <a:endParaRPr lang="es-CO" sz="1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" name="Título 3">
            <a:extLst>
              <a:ext uri="{FF2B5EF4-FFF2-40B4-BE49-F238E27FC236}">
                <a16:creationId xmlns:a16="http://schemas.microsoft.com/office/drawing/2014/main" id="{AA920D20-244C-C421-B34A-FB8FE993C443}"/>
              </a:ext>
            </a:extLst>
          </p:cNvPr>
          <p:cNvSpPr txBox="1">
            <a:spLocks/>
          </p:cNvSpPr>
          <p:nvPr/>
        </p:nvSpPr>
        <p:spPr>
          <a:xfrm>
            <a:off x="2803050" y="2215084"/>
            <a:ext cx="8984323" cy="890065"/>
          </a:xfrm>
          <a:prstGeom prst="rect">
            <a:avLst/>
          </a:prstGeom>
          <a:solidFill>
            <a:schemeClr val="bg1"/>
          </a:solidFill>
        </p:spPr>
        <p:txBody>
          <a:bodyPr/>
          <a:lstStyle>
            <a:lvl1pPr algn="l" defTabSz="121917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867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s-CO" sz="18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Al ingresar encontrará el siguiente menú en el lado  izquierdo de su pantalla.  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s-MX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Señale: Autoevaluación de servicios para renovar la habilitación por un (1) año mas.</a:t>
            </a:r>
            <a:endParaRPr lang="es-CO" sz="1800" dirty="0">
              <a:effectLst/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2" name="Imagen 11">
            <a:extLst>
              <a:ext uri="{FF2B5EF4-FFF2-40B4-BE49-F238E27FC236}">
                <a16:creationId xmlns:a16="http://schemas.microsoft.com/office/drawing/2014/main" id="{F6203A87-A107-5863-A78D-2D701D9A366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74300" y="4031933"/>
            <a:ext cx="9402487" cy="45345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235271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3">
            <a:extLst>
              <a:ext uri="{FF2B5EF4-FFF2-40B4-BE49-F238E27FC236}">
                <a16:creationId xmlns:a16="http://schemas.microsoft.com/office/drawing/2014/main" id="{CA915CED-C951-7FC7-2318-4F54836E4F1E}"/>
              </a:ext>
            </a:extLst>
          </p:cNvPr>
          <p:cNvSpPr txBox="1">
            <a:spLocks/>
          </p:cNvSpPr>
          <p:nvPr/>
        </p:nvSpPr>
        <p:spPr>
          <a:xfrm>
            <a:off x="3165626" y="493970"/>
            <a:ext cx="8151552" cy="12214236"/>
          </a:xfrm>
          <a:prstGeom prst="rect">
            <a:avLst/>
          </a:prstGeom>
          <a:solidFill>
            <a:schemeClr val="bg1"/>
          </a:solidFill>
        </p:spPr>
        <p:txBody>
          <a:bodyPr anchor="ctr"/>
          <a:lstStyle>
            <a:lvl1pPr algn="l" defTabSz="121917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867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rtl="0" fontAlgn="base">
              <a:lnSpc>
                <a:spcPct val="114000"/>
              </a:lnSpc>
            </a:pPr>
            <a:r>
              <a:rPr lang="es-MX" sz="1800" dirty="0">
                <a:solidFill>
                  <a:srgbClr val="000000"/>
                </a:solidFill>
                <a:latin typeface="Arial" panose="020B0604020202020204" pitchFamily="34" charset="0"/>
              </a:rPr>
              <a:t>T</a:t>
            </a:r>
            <a:r>
              <a:rPr lang="es-MX" sz="18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eniendo en cuenta que, según el Manual de Inscripción de Prestadores y Habilitación de Servicios de Salud Resolución 3100 de 2019 a la Institución Prestadora de Servicios de Salud le aplica el cumplimiento de las siguientes condiciones de habilitación:  </a:t>
            </a:r>
          </a:p>
          <a:p>
            <a:pPr algn="just" rtl="0" fontAlgn="base">
              <a:lnSpc>
                <a:spcPct val="114000"/>
              </a:lnSpc>
            </a:pPr>
            <a:endParaRPr lang="es-MX" sz="800" b="0" i="0" dirty="0">
              <a:solidFill>
                <a:srgbClr val="000000"/>
              </a:solidFill>
              <a:effectLst/>
              <a:latin typeface="Arial" panose="020B0604020202020204" pitchFamily="34" charset="0"/>
            </a:endParaRPr>
          </a:p>
          <a:p>
            <a:pPr marL="285750" indent="-285750" algn="just" rtl="0" fontAlgn="base">
              <a:lnSpc>
                <a:spcPct val="114000"/>
              </a:lnSpc>
              <a:buFont typeface="Wingdings" panose="05000000000000000000" pitchFamily="2" charset="2"/>
              <a:buChar char="Ø"/>
            </a:pPr>
            <a:r>
              <a:rPr lang="es-MX" sz="1800" b="1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Capacidad técnico-administrativa: </a:t>
            </a:r>
            <a:r>
              <a:rPr lang="es-MX" sz="18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Están referidas al cumplimiento de criterios que se ajustan a la normatividad que regula la materia de acuerdo con la clasificación de las empresas según naturaleza jurídica. </a:t>
            </a:r>
          </a:p>
          <a:p>
            <a:pPr marL="285750" indent="-285750" algn="just" rtl="0" fontAlgn="base">
              <a:lnSpc>
                <a:spcPct val="114000"/>
              </a:lnSpc>
              <a:buFont typeface="Wingdings" panose="05000000000000000000" pitchFamily="2" charset="2"/>
              <a:buChar char="Ø"/>
            </a:pPr>
            <a:r>
              <a:rPr lang="es-MX" sz="1800" b="1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Suficiencia patrimonial y financiera:</a:t>
            </a:r>
            <a:r>
              <a:rPr lang="es-MX" sz="18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Es el cumplimiento de las condiciones que posibilitan la estabilidad financiera de la Institución Prestadora de Servicios de Salud, en el mediano plazo, su competitividad en el área de influencia, liquidez y cumplimiento de sus obligaciones en el corto plazo. </a:t>
            </a:r>
          </a:p>
          <a:p>
            <a:pPr marL="285750" indent="-285750" algn="just" rtl="0" fontAlgn="base">
              <a:lnSpc>
                <a:spcPct val="114000"/>
              </a:lnSpc>
              <a:buFont typeface="Wingdings" panose="05000000000000000000" pitchFamily="2" charset="2"/>
              <a:buChar char="Ø"/>
            </a:pPr>
            <a:r>
              <a:rPr lang="es-MX" sz="1800" b="1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Capacidad tecnológica y científica:</a:t>
            </a:r>
            <a:r>
              <a:rPr lang="es-MX" sz="18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Tienen como misión proteger y dar seguridad a los usuarios al garantizar el cumplimiento de unos criterios mínimos para el funcionamiento de los servicios que cualquier tipo de prestador de servicios de salud habilite, a partir de los estándares de habilitación. </a:t>
            </a:r>
          </a:p>
          <a:p>
            <a:pPr algn="just" rtl="0" fontAlgn="base">
              <a:lnSpc>
                <a:spcPct val="114000"/>
              </a:lnSpc>
            </a:pPr>
            <a:endParaRPr lang="es-MX" sz="1800" b="1" i="0" dirty="0">
              <a:solidFill>
                <a:srgbClr val="000000"/>
              </a:solidFill>
              <a:effectLst/>
              <a:latin typeface="Calibri" panose="020F0502020204030204" pitchFamily="34" charset="0"/>
            </a:endParaRPr>
          </a:p>
          <a:p>
            <a:pPr algn="just" rtl="0" fontAlgn="base">
              <a:lnSpc>
                <a:spcPct val="114000"/>
              </a:lnSpc>
            </a:pPr>
            <a:r>
              <a:rPr lang="es-MX" sz="1800" b="1" i="0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DILIGENCIAMIENTO DE LA DECLARACIÓN DE AUTOEVALUACIÓN</a:t>
            </a:r>
            <a:r>
              <a:rPr lang="es-MX" sz="1800" b="0" i="0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 </a:t>
            </a:r>
            <a:endParaRPr lang="es-MX" sz="800" b="0" i="0" dirty="0">
              <a:solidFill>
                <a:srgbClr val="000000"/>
              </a:solidFill>
              <a:effectLst/>
              <a:latin typeface="Arial" panose="020B0604020202020204" pitchFamily="34" charset="0"/>
            </a:endParaRPr>
          </a:p>
          <a:p>
            <a:pPr marL="342900" indent="-342900" algn="just" rtl="0" fontAlgn="base">
              <a:lnSpc>
                <a:spcPct val="114000"/>
              </a:lnSpc>
              <a:buFont typeface="+mj-lt"/>
              <a:buAutoNum type="arabicPeriod"/>
            </a:pPr>
            <a:r>
              <a:rPr lang="es-MX" sz="18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En el título “Condiciones de capacidad técnico-administrativa; suficiencia patrimonial y financiera; capacidad tecnológica y científica" chequear las condiciones de:</a:t>
            </a:r>
            <a:r>
              <a:rPr lang="es-MX" sz="1800" b="0" i="0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es-MX" sz="1800" b="1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Capacidad Técnico-Administrativa; -Capacidad Suficiencia Patrimonial y Financiera</a:t>
            </a:r>
            <a:r>
              <a:rPr lang="es-MX" sz="18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.   </a:t>
            </a:r>
          </a:p>
          <a:p>
            <a:pPr marL="342900" indent="-342900" algn="just" rtl="0" fontAlgn="base">
              <a:lnSpc>
                <a:spcPct val="114000"/>
              </a:lnSpc>
              <a:buFont typeface="+mj-lt"/>
              <a:buAutoNum type="arabicPeriod"/>
            </a:pPr>
            <a:r>
              <a:rPr lang="es-MX" sz="18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Seleccionar de la lista desplegable la opción </a:t>
            </a:r>
            <a:r>
              <a:rPr lang="es-MX" sz="1800" b="1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S</a:t>
            </a:r>
            <a:r>
              <a:rPr lang="es-MX" sz="1800" b="1" dirty="0">
                <a:solidFill>
                  <a:srgbClr val="000000"/>
                </a:solidFill>
                <a:latin typeface="Arial" panose="020B0604020202020204" pitchFamily="34" charset="0"/>
              </a:rPr>
              <a:t>Í</a:t>
            </a:r>
            <a:r>
              <a:rPr lang="es-MX" sz="18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para las preguntas. ¿Cumple con la Capacidad Técnico-Administrativa? y ¿Cumple con la Suficiencia Patrimonial y Financiera? </a:t>
            </a:r>
          </a:p>
          <a:p>
            <a:pPr marL="342900" indent="-342900" algn="just" rtl="0" fontAlgn="base">
              <a:lnSpc>
                <a:spcPct val="114000"/>
              </a:lnSpc>
              <a:buFont typeface="+mj-lt"/>
              <a:buAutoNum type="arabicPeriod"/>
            </a:pPr>
            <a:r>
              <a:rPr lang="es-MX" sz="18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En la casilla “Cumple” ubicada en la sección inferior, oprima el botón </a:t>
            </a:r>
            <a:r>
              <a:rPr lang="es-MX" sz="1800" b="1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Cambiar </a:t>
            </a:r>
            <a:r>
              <a:rPr lang="es-MX" sz="18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hasta que aparezca </a:t>
            </a:r>
            <a:r>
              <a:rPr lang="es-MX" sz="1800" b="1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SÍ </a:t>
            </a:r>
            <a:r>
              <a:rPr lang="es-MX" sz="18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para cada uno de los servicios que habilitará el prestador. </a:t>
            </a:r>
          </a:p>
          <a:p>
            <a:pPr marL="342900" indent="-342900" algn="just" rtl="0" fontAlgn="base">
              <a:lnSpc>
                <a:spcPct val="114000"/>
              </a:lnSpc>
              <a:buFont typeface="+mj-lt"/>
              <a:buAutoNum type="arabicPeriod"/>
            </a:pPr>
            <a:r>
              <a:rPr lang="es-MX" sz="18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Oprimir el botón grabar.</a:t>
            </a:r>
          </a:p>
          <a:p>
            <a:pPr marL="342900" indent="-342900" algn="just" fontAlgn="base">
              <a:lnSpc>
                <a:spcPct val="114000"/>
              </a:lnSpc>
              <a:buFont typeface="+mj-lt"/>
              <a:buAutoNum type="arabicPeriod"/>
            </a:pPr>
            <a:r>
              <a:rPr lang="es-MX" sz="1800" b="1" dirty="0">
                <a:solidFill>
                  <a:srgbClr val="000000"/>
                </a:solidFill>
                <a:latin typeface="Arial" panose="020B0604020202020204" pitchFamily="34" charset="0"/>
              </a:rPr>
              <a:t>Este proceso se debe realizar con cada una de las sedes declaras por el prestador en el Registro Especial de Prestadores de Servicios de Salud – REPS</a:t>
            </a:r>
            <a:r>
              <a:rPr lang="es-MX" sz="1800" dirty="0">
                <a:solidFill>
                  <a:srgbClr val="000000"/>
                </a:solidFill>
                <a:latin typeface="Arial" panose="020B0604020202020204" pitchFamily="34" charset="0"/>
              </a:rPr>
              <a:t>.</a:t>
            </a:r>
          </a:p>
          <a:p>
            <a:pPr algn="just" rtl="0" fontAlgn="base">
              <a:lnSpc>
                <a:spcPct val="114000"/>
              </a:lnSpc>
            </a:pPr>
            <a:r>
              <a:rPr lang="es-MX" sz="18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 </a:t>
            </a:r>
          </a:p>
          <a:p>
            <a:pPr marL="342900" indent="-342900" algn="just" rtl="0" fontAlgn="base">
              <a:lnSpc>
                <a:spcPct val="114000"/>
              </a:lnSpc>
              <a:buFont typeface="+mj-lt"/>
              <a:buAutoNum type="arabicPeriod"/>
            </a:pPr>
            <a:endParaRPr lang="es-MX" sz="1800" b="0" i="0" dirty="0">
              <a:solidFill>
                <a:srgbClr val="000000"/>
              </a:solidFill>
              <a:effectLst/>
              <a:latin typeface="Arial" panose="020B0604020202020204" pitchFamily="34" charset="0"/>
            </a:endParaRPr>
          </a:p>
          <a:p>
            <a:pPr algn="l" rtl="0" fontAlgn="base">
              <a:lnSpc>
                <a:spcPct val="114000"/>
              </a:lnSpc>
            </a:pPr>
            <a:endParaRPr lang="es-MX" sz="1800" b="0" i="0" dirty="0">
              <a:solidFill>
                <a:srgbClr val="000000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3786357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3">
            <a:extLst>
              <a:ext uri="{FF2B5EF4-FFF2-40B4-BE49-F238E27FC236}">
                <a16:creationId xmlns:a16="http://schemas.microsoft.com/office/drawing/2014/main" id="{47025703-BCA6-FFA5-A7A8-B5C5FAB057E2}"/>
              </a:ext>
            </a:extLst>
          </p:cNvPr>
          <p:cNvSpPr txBox="1">
            <a:spLocks/>
          </p:cNvSpPr>
          <p:nvPr/>
        </p:nvSpPr>
        <p:spPr>
          <a:xfrm>
            <a:off x="4260851" y="451536"/>
            <a:ext cx="4464049" cy="1987868"/>
          </a:xfrm>
          <a:prstGeom prst="rect">
            <a:avLst/>
          </a:prstGeom>
          <a:solidFill>
            <a:schemeClr val="bg1"/>
          </a:solidFill>
        </p:spPr>
        <p:txBody>
          <a:bodyPr/>
          <a:lstStyle>
            <a:lvl1pPr algn="l" defTabSz="121917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867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15000"/>
              </a:lnSpc>
              <a:spcAft>
                <a:spcPts val="1000"/>
              </a:spcAft>
            </a:pPr>
            <a:endParaRPr lang="es-CO" sz="1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2" name="Imagen 11">
            <a:extLst>
              <a:ext uri="{FF2B5EF4-FFF2-40B4-BE49-F238E27FC236}">
                <a16:creationId xmlns:a16="http://schemas.microsoft.com/office/drawing/2014/main" id="{52641C1A-ECAC-F30F-C12B-BA5327E1FA3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6480" y="3398925"/>
            <a:ext cx="10059962" cy="59185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526960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>
            <a:extLst>
              <a:ext uri="{FF2B5EF4-FFF2-40B4-BE49-F238E27FC236}">
                <a16:creationId xmlns:a16="http://schemas.microsoft.com/office/drawing/2014/main" id="{CEE4AF03-F82F-D926-ED7B-A6ABCEE54DB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2524" y="4097757"/>
            <a:ext cx="9944100" cy="6229350"/>
          </a:xfrm>
          <a:prstGeom prst="rect">
            <a:avLst/>
          </a:prstGeom>
        </p:spPr>
      </p:pic>
      <p:sp>
        <p:nvSpPr>
          <p:cNvPr id="6" name="CuadroTexto 5">
            <a:extLst>
              <a:ext uri="{FF2B5EF4-FFF2-40B4-BE49-F238E27FC236}">
                <a16:creationId xmlns:a16="http://schemas.microsoft.com/office/drawing/2014/main" id="{07C104FC-1397-4EA3-8D54-916A6369CEBB}"/>
              </a:ext>
            </a:extLst>
          </p:cNvPr>
          <p:cNvSpPr txBox="1"/>
          <p:nvPr/>
        </p:nvSpPr>
        <p:spPr>
          <a:xfrm>
            <a:off x="2679031" y="1938779"/>
            <a:ext cx="8085220" cy="164493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rtl="0" fontAlgn="base">
              <a:lnSpc>
                <a:spcPct val="114000"/>
              </a:lnSpc>
            </a:pPr>
            <a:r>
              <a:rPr lang="es-MX" dirty="0">
                <a:solidFill>
                  <a:srgbClr val="000000"/>
                </a:solidFill>
                <a:latin typeface="Arial" panose="020B0604020202020204" pitchFamily="34" charset="0"/>
              </a:rPr>
              <a:t>C</a:t>
            </a:r>
            <a:r>
              <a:rPr lang="es-MX" sz="18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hequear las condiciones de:</a:t>
            </a:r>
            <a:r>
              <a:rPr lang="es-MX" sz="1800" b="0" i="0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es-MX" sz="1800" b="1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Capacidad Técnico-Administrativa; -Capacidad Suficiencia Patrimonial y Financiera</a:t>
            </a:r>
            <a:r>
              <a:rPr lang="es-MX" sz="18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.   </a:t>
            </a:r>
          </a:p>
          <a:p>
            <a:pPr algn="just" rtl="0" fontAlgn="base">
              <a:lnSpc>
                <a:spcPct val="114000"/>
              </a:lnSpc>
            </a:pPr>
            <a:r>
              <a:rPr lang="es-MX" sz="18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Seleccionar de la lista desplegable la opción </a:t>
            </a:r>
            <a:r>
              <a:rPr lang="es-MX" sz="1800" b="1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S</a:t>
            </a:r>
            <a:r>
              <a:rPr lang="es-MX" sz="1800" b="1" dirty="0">
                <a:solidFill>
                  <a:srgbClr val="000000"/>
                </a:solidFill>
                <a:latin typeface="Arial" panose="020B0604020202020204" pitchFamily="34" charset="0"/>
              </a:rPr>
              <a:t>Í</a:t>
            </a:r>
            <a:r>
              <a:rPr lang="es-MX" sz="18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para las preguntas. ¿Cumple con la Capacidad Técnico-Administrativa? y ¿Cumple con la Suficiencia Patrimonial y Financiera? </a:t>
            </a:r>
          </a:p>
        </p:txBody>
      </p:sp>
    </p:spTree>
    <p:extLst>
      <p:ext uri="{BB962C8B-B14F-4D97-AF65-F5344CB8AC3E}">
        <p14:creationId xmlns:p14="http://schemas.microsoft.com/office/powerpoint/2010/main" val="143029362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A288192-3FED-886C-C135-2C196F29414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8390A9B0-79CF-E8F8-6512-76988931916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9650" y="3963403"/>
            <a:ext cx="10172700" cy="6267450"/>
          </a:xfrm>
          <a:prstGeom prst="rect">
            <a:avLst/>
          </a:prstGeom>
        </p:spPr>
      </p:pic>
      <p:sp>
        <p:nvSpPr>
          <p:cNvPr id="6" name="CuadroTexto 5">
            <a:extLst>
              <a:ext uri="{FF2B5EF4-FFF2-40B4-BE49-F238E27FC236}">
                <a16:creationId xmlns:a16="http://schemas.microsoft.com/office/drawing/2014/main" id="{ED6FDE55-DAF3-3816-625C-5E3C2729D5D8}"/>
              </a:ext>
            </a:extLst>
          </p:cNvPr>
          <p:cNvSpPr txBox="1"/>
          <p:nvPr/>
        </p:nvSpPr>
        <p:spPr>
          <a:xfrm>
            <a:off x="2822408" y="2145283"/>
            <a:ext cx="8085220" cy="10133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rtl="0" fontAlgn="base">
              <a:lnSpc>
                <a:spcPct val="114000"/>
              </a:lnSpc>
            </a:pPr>
            <a:r>
              <a:rPr lang="es-MX" sz="18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Seleccionar de la lista desplegable la opción </a:t>
            </a:r>
            <a:r>
              <a:rPr lang="es-MX" sz="1800" b="1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S</a:t>
            </a:r>
            <a:r>
              <a:rPr lang="es-MX" sz="1800" b="1" dirty="0">
                <a:solidFill>
                  <a:srgbClr val="000000"/>
                </a:solidFill>
                <a:latin typeface="Arial" panose="020B0604020202020204" pitchFamily="34" charset="0"/>
              </a:rPr>
              <a:t>Í</a:t>
            </a:r>
            <a:r>
              <a:rPr lang="es-MX" sz="18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para las preguntas. ¿Cumple con la Capacidad Técnico-Administrativa? y ¿Cumple con la Suficiencia Patrimonial y Financiera? </a:t>
            </a:r>
          </a:p>
        </p:txBody>
      </p:sp>
    </p:spTree>
    <p:extLst>
      <p:ext uri="{BB962C8B-B14F-4D97-AF65-F5344CB8AC3E}">
        <p14:creationId xmlns:p14="http://schemas.microsoft.com/office/powerpoint/2010/main" val="35645843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E1313EC-F258-179F-F635-9CED5CEE528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CDEA36AB-709D-66B3-169B-2CC6C37A7F9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01203" y="4224086"/>
            <a:ext cx="9753600" cy="5772150"/>
          </a:xfrm>
          <a:prstGeom prst="rect">
            <a:avLst/>
          </a:prstGeom>
        </p:spPr>
      </p:pic>
      <p:sp>
        <p:nvSpPr>
          <p:cNvPr id="6" name="CuadroTexto 5">
            <a:extLst>
              <a:ext uri="{FF2B5EF4-FFF2-40B4-BE49-F238E27FC236}">
                <a16:creationId xmlns:a16="http://schemas.microsoft.com/office/drawing/2014/main" id="{A771E3AE-EB1F-910C-88F3-22992835EE59}"/>
              </a:ext>
            </a:extLst>
          </p:cNvPr>
          <p:cNvSpPr txBox="1"/>
          <p:nvPr/>
        </p:nvSpPr>
        <p:spPr>
          <a:xfrm>
            <a:off x="2928688" y="1833464"/>
            <a:ext cx="8085220" cy="10133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rtl="0" fontAlgn="base">
              <a:lnSpc>
                <a:spcPct val="114000"/>
              </a:lnSpc>
            </a:pPr>
            <a:r>
              <a:rPr lang="es-MX" sz="18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En la casilla “Cumple” ubicada en la sección inferior, oprima el botón </a:t>
            </a:r>
            <a:r>
              <a:rPr lang="es-MX" sz="1800" b="1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Cambiar </a:t>
            </a:r>
            <a:r>
              <a:rPr lang="es-MX" sz="18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hasta que aparezca </a:t>
            </a:r>
            <a:r>
              <a:rPr lang="es-MX" sz="1800" b="1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SÍ </a:t>
            </a:r>
            <a:r>
              <a:rPr lang="es-MX" sz="18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para cada uno de los servicios que habilitará el prestador. </a:t>
            </a:r>
          </a:p>
        </p:txBody>
      </p:sp>
    </p:spTree>
    <p:extLst>
      <p:ext uri="{BB962C8B-B14F-4D97-AF65-F5344CB8AC3E}">
        <p14:creationId xmlns:p14="http://schemas.microsoft.com/office/powerpoint/2010/main" val="212228158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23E50E6-FA62-0C0B-6665-5805A2CDF2C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uadroTexto 5">
            <a:extLst>
              <a:ext uri="{FF2B5EF4-FFF2-40B4-BE49-F238E27FC236}">
                <a16:creationId xmlns:a16="http://schemas.microsoft.com/office/drawing/2014/main" id="{85EF6EB6-F6C0-B5EC-5DBA-E62C1F198559}"/>
              </a:ext>
            </a:extLst>
          </p:cNvPr>
          <p:cNvSpPr txBox="1"/>
          <p:nvPr/>
        </p:nvSpPr>
        <p:spPr>
          <a:xfrm>
            <a:off x="2562727" y="2952402"/>
            <a:ext cx="8085220" cy="6975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rtl="0" fontAlgn="base">
              <a:lnSpc>
                <a:spcPct val="114000"/>
              </a:lnSpc>
            </a:pPr>
            <a:r>
              <a:rPr lang="es-MX" dirty="0">
                <a:solidFill>
                  <a:srgbClr val="000000"/>
                </a:solidFill>
                <a:latin typeface="Arial" panose="020B0604020202020204" pitchFamily="34" charset="0"/>
              </a:rPr>
              <a:t>O</a:t>
            </a:r>
            <a:r>
              <a:rPr lang="es-MX" sz="18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prima el botón</a:t>
            </a:r>
            <a:r>
              <a:rPr lang="es-MX" dirty="0">
                <a:solidFill>
                  <a:srgbClr val="000000"/>
                </a:solidFill>
                <a:latin typeface="Arial" panose="020B0604020202020204" pitchFamily="34" charset="0"/>
              </a:rPr>
              <a:t> vista preliminar DECLARACIÓN AUTOEVALUACIÓN DE SERVICIOS</a:t>
            </a:r>
            <a:r>
              <a:rPr lang="es-MX" sz="18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. </a:t>
            </a: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39B3082F-6B46-2EE3-F9E3-0C530A1269B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7637" y="4486043"/>
            <a:ext cx="8915400" cy="39872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0637930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Personalizado 3">
      <a:dk1>
        <a:srgbClr val="222A35"/>
      </a:dk1>
      <a:lt1>
        <a:sysClr val="window" lastClr="FFFFFF"/>
      </a:lt1>
      <a:dk2>
        <a:srgbClr val="44546A"/>
      </a:dk2>
      <a:lt2>
        <a:srgbClr val="E7E6E6"/>
      </a:lt2>
      <a:accent1>
        <a:srgbClr val="3E8CA4"/>
      </a:accent1>
      <a:accent2>
        <a:srgbClr val="295D6D"/>
      </a:accent2>
      <a:accent3>
        <a:srgbClr val="CB6440"/>
      </a:accent3>
      <a:accent4>
        <a:srgbClr val="7CC0D1"/>
      </a:accent4>
      <a:accent5>
        <a:srgbClr val="FFC000"/>
      </a:accent5>
      <a:accent6>
        <a:srgbClr val="79B8CC"/>
      </a:accent6>
      <a:hlink>
        <a:srgbClr val="3E8CA4"/>
      </a:hlink>
      <a:folHlink>
        <a:srgbClr val="FFFFFF"/>
      </a:folHlink>
    </a:clrScheme>
    <a:fontScheme name="LETRAS">
      <a:majorFont>
        <a:latin typeface="Arial Black"/>
        <a:ea typeface=""/>
        <a:cs typeface=""/>
      </a:majorFont>
      <a:minorFont>
        <a:latin typeface="Arial Narrow"/>
        <a:ea typeface=""/>
        <a:cs typeface="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PPT VERTICAL</Template>
  <TotalTime>824</TotalTime>
  <Words>859</Words>
  <Application>Microsoft Office PowerPoint</Application>
  <PresentationFormat>Personalizado</PresentationFormat>
  <Paragraphs>39</Paragraphs>
  <Slides>14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14</vt:i4>
      </vt:variant>
    </vt:vector>
  </HeadingPairs>
  <TitlesOfParts>
    <vt:vector size="19" baseType="lpstr">
      <vt:lpstr>Arial</vt:lpstr>
      <vt:lpstr>Arial Narrow</vt:lpstr>
      <vt:lpstr>Calibri</vt:lpstr>
      <vt:lpstr>Wingdings</vt:lpstr>
      <vt:lpstr>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Alice Magdeya, Rios Herrera</dc:creator>
  <cp:lastModifiedBy>Diana Patricia Grillo Turriago</cp:lastModifiedBy>
  <cp:revision>68</cp:revision>
  <dcterms:created xsi:type="dcterms:W3CDTF">2023-09-18T17:59:11Z</dcterms:created>
  <dcterms:modified xsi:type="dcterms:W3CDTF">2025-07-01T20:33:40Z</dcterms:modified>
</cp:coreProperties>
</file>