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4"/>
  </p:sldMasterIdLst>
  <p:notesMasterIdLst>
    <p:notesMasterId r:id="rId23"/>
  </p:notesMasterIdLst>
  <p:handoutMasterIdLst>
    <p:handoutMasterId r:id="rId24"/>
  </p:handoutMasterIdLst>
  <p:sldIdLst>
    <p:sldId id="544" r:id="rId5"/>
    <p:sldId id="583" r:id="rId6"/>
    <p:sldId id="582" r:id="rId7"/>
    <p:sldId id="578" r:id="rId8"/>
    <p:sldId id="579" r:id="rId9"/>
    <p:sldId id="580" r:id="rId10"/>
    <p:sldId id="581" r:id="rId11"/>
    <p:sldId id="572" r:id="rId12"/>
    <p:sldId id="567" r:id="rId13"/>
    <p:sldId id="568" r:id="rId14"/>
    <p:sldId id="569" r:id="rId15"/>
    <p:sldId id="570" r:id="rId16"/>
    <p:sldId id="577" r:id="rId17"/>
    <p:sldId id="573" r:id="rId18"/>
    <p:sldId id="574" r:id="rId19"/>
    <p:sldId id="575" r:id="rId20"/>
    <p:sldId id="576" r:id="rId21"/>
    <p:sldId id="531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 autoAdjust="0"/>
    <p:restoredTop sz="94085" autoAdjust="0"/>
  </p:normalViewPr>
  <p:slideViewPr>
    <p:cSldViewPr snapToGrid="0">
      <p:cViewPr varScale="1">
        <p:scale>
          <a:sx n="104" d="100"/>
          <a:sy n="104" d="100"/>
        </p:scale>
        <p:origin x="1032" y="102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15/07/2026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1808330" y="2319461"/>
            <a:ext cx="6453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Seguimiento Etapa Productiva (EP)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C1AC31B-C57B-D701-3EFB-E266268D5944}"/>
              </a:ext>
            </a:extLst>
          </p:cNvPr>
          <p:cNvSpPr txBox="1"/>
          <p:nvPr/>
        </p:nvSpPr>
        <p:spPr>
          <a:xfrm>
            <a:off x="6353004" y="4429274"/>
            <a:ext cx="487532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5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julio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 de 2026</a:t>
            </a: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B639294-CE1A-49E0-825E-7B0D74537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780" y="-116236"/>
            <a:ext cx="11206993" cy="1690688"/>
          </a:xfrm>
        </p:spPr>
        <p:txBody>
          <a:bodyPr/>
          <a:lstStyle/>
          <a:p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b="1" dirty="0">
                <a:solidFill>
                  <a:schemeClr val="bg1"/>
                </a:solidFill>
                <a:latin typeface="Work Sans Bold Roman"/>
              </a:rPr>
              <a:t>AGROPECUARIO LA GRANJA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DD6692-A926-540E-D3C5-E15D8EB70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11" y="1574452"/>
            <a:ext cx="9888330" cy="508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48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7D695A2-CEFE-450F-A6AA-C04CCD5A0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220" y="238289"/>
            <a:ext cx="11353800" cy="1014412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 INDUSTRIA Y LA CONSTRUCCIÓN 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C472733-9D14-1898-889F-998F19FE6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98" y="1570756"/>
            <a:ext cx="9878804" cy="504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45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386B03A-7142-4E7D-BABE-6F9336A3A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266" y="-38746"/>
            <a:ext cx="11197467" cy="1590675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COMERCIO Y SERVICIOS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1EB22F6-52FF-9496-D7A9-7215FE841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307" y="1551929"/>
            <a:ext cx="9907383" cy="511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37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20810" y="1657350"/>
            <a:ext cx="9286762" cy="223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4400" b="1" dirty="0">
                <a:solidFill>
                  <a:schemeClr val="accent5"/>
                </a:solidFill>
                <a:latin typeface="Work Sans Bold Roman"/>
                <a:ea typeface="Calibri" panose="020F0502020204030204" pitchFamily="34" charset="0"/>
                <a:cs typeface="Times New Roman" panose="02020603050405020304" pitchFamily="18" charset="0"/>
              </a:rPr>
              <a:t>Reporte de Aprendices que finalizaron su Etapa Productiva y aún no se han certificado.</a:t>
            </a:r>
            <a:endParaRPr lang="es-CO" sz="4400" b="1" dirty="0">
              <a:solidFill>
                <a:schemeClr val="accent5"/>
              </a:solidFill>
              <a:effectLst/>
              <a:latin typeface="Work Sans Bold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05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C40DD1-7048-40A9-B283-E66A874C5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65" y="144254"/>
            <a:ext cx="11221270" cy="1325563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REGIONAL TOLIMA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C0ED502-3713-459C-885B-8AE7F1451665}"/>
              </a:ext>
            </a:extLst>
          </p:cNvPr>
          <p:cNvSpPr txBox="1"/>
          <p:nvPr/>
        </p:nvSpPr>
        <p:spPr>
          <a:xfrm>
            <a:off x="185739" y="6243638"/>
            <a:ext cx="612933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solidFill>
                  <a:schemeClr val="accent5"/>
                </a:solidFill>
              </a:rPr>
              <a:t>Fuente: Sistema Vigilancia de Programas SVP – Dirección de Formación Profesional</a:t>
            </a:r>
          </a:p>
          <a:p>
            <a:r>
              <a:rPr lang="es-CO" sz="1100" dirty="0">
                <a:solidFill>
                  <a:schemeClr val="accent5"/>
                </a:solidFill>
              </a:rPr>
              <a:t>Corte julio 15 de 2026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2E0AD9A-CD69-E8F3-E773-8F3440190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14" y="1556119"/>
            <a:ext cx="9831172" cy="468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01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DFA20E-E7E3-4A9C-868F-4D321CE52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347" y="0"/>
            <a:ext cx="11253787" cy="1462088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AGROPECUARIO LA GRANJA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5DC1454-AC8C-9BE3-207B-10608FAA7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35" y="1696573"/>
            <a:ext cx="9888330" cy="4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07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767B04-F675-48FD-8FA0-364460D8F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97" y="98803"/>
            <a:ext cx="11202230" cy="1271587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INDUSTRIA Y LA CONSTRUCCIÓN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7A277C1-0B44-983F-F243-94A7CF516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98" y="1741884"/>
            <a:ext cx="9878804" cy="464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67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4FC1BB-95BF-49DE-AFF1-B8113A35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444" y="185295"/>
            <a:ext cx="11168062" cy="1092200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COMERCIO Y SERVICIOS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AF39D31-1FCA-6392-BDDC-8EA64A3C4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072" y="1765700"/>
            <a:ext cx="9897856" cy="460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92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38B6DD-9FE5-87B0-C00C-21C8D9C47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1B8C8BAA-AC2D-9E4A-1BC4-09B97D0CBCA8}"/>
              </a:ext>
            </a:extLst>
          </p:cNvPr>
          <p:cNvSpPr txBox="1"/>
          <p:nvPr/>
        </p:nvSpPr>
        <p:spPr>
          <a:xfrm>
            <a:off x="665859" y="6049837"/>
            <a:ext cx="8885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chemeClr val="accent5"/>
                </a:solidFill>
              </a:rPr>
              <a:t>Fuente: Sistema Vigilancia de Programas SVP – Dirección de Formación Profesional</a:t>
            </a:r>
          </a:p>
          <a:p>
            <a:r>
              <a:rPr lang="es-CO" sz="1100" dirty="0">
                <a:solidFill>
                  <a:schemeClr val="accent5"/>
                </a:solidFill>
              </a:rPr>
              <a:t>Corte julio 15 de 2026</a:t>
            </a: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0D1D65F5-3AC4-5E5E-8524-0E77C0F3B6B0}"/>
              </a:ext>
            </a:extLst>
          </p:cNvPr>
          <p:cNvGrpSpPr/>
          <p:nvPr/>
        </p:nvGrpSpPr>
        <p:grpSpPr>
          <a:xfrm>
            <a:off x="161846" y="1210652"/>
            <a:ext cx="11868307" cy="4436695"/>
            <a:chOff x="120493" y="1210652"/>
            <a:chExt cx="11868307" cy="4436695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6A7BA2BF-65AB-EFEB-3582-D7140EB84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692"/>
            <a:stretch>
              <a:fillRect/>
            </a:stretch>
          </p:blipFill>
          <p:spPr>
            <a:xfrm>
              <a:off x="120493" y="1210652"/>
              <a:ext cx="11868307" cy="1418001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DE5CC480-0EA5-E124-B21C-57CF90E62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3462" y="2468240"/>
              <a:ext cx="10085075" cy="56526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E29658E-7E2D-516E-4DD9-39A9CBBA4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3462" y="2996469"/>
              <a:ext cx="2203776" cy="2650878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59A31F9E-18C8-649C-2040-3AA5DDA00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49517" y="2996469"/>
              <a:ext cx="2157085" cy="2449869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EC1CFC31-118A-7AA9-F5E5-DA0FCB351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941"/>
            <a:stretch>
              <a:fillRect/>
            </a:stretch>
          </p:blipFill>
          <p:spPr>
            <a:xfrm>
              <a:off x="6507800" y="2987952"/>
              <a:ext cx="2157086" cy="2495666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616A002E-F690-7BF8-E329-06A0DC0EB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90222" y="2987951"/>
              <a:ext cx="2166423" cy="24586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302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1" y="2551837"/>
            <a:ext cx="96017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Gestión de Indicadores de Etapa Productiva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98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26A066A-27D5-4465-BAE8-9482A4ED2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969" y="422901"/>
            <a:ext cx="11168062" cy="706437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REGIONAL TOLIMA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4F1C88-E3A5-424D-826F-084DFEC16ADC}"/>
              </a:ext>
            </a:extLst>
          </p:cNvPr>
          <p:cNvSpPr txBox="1"/>
          <p:nvPr/>
        </p:nvSpPr>
        <p:spPr>
          <a:xfrm>
            <a:off x="185739" y="6243638"/>
            <a:ext cx="612933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solidFill>
                  <a:schemeClr val="accent5"/>
                </a:solidFill>
              </a:rPr>
              <a:t>Fuente: Sistema Vigilancia de Programas SVP – Dirección de Formación Profesional</a:t>
            </a:r>
          </a:p>
          <a:p>
            <a:r>
              <a:rPr lang="es-CO" sz="1100" dirty="0">
                <a:solidFill>
                  <a:schemeClr val="accent5"/>
                </a:solidFill>
              </a:rPr>
              <a:t>Corte julio 15 de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6E6DF5E-C777-D9E4-0336-E14F704AF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42" y="1496291"/>
            <a:ext cx="10539516" cy="474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9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B639294-CE1A-49E0-825E-7B0D74537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892" y="266387"/>
            <a:ext cx="11206993" cy="1122630"/>
          </a:xfrm>
        </p:spPr>
        <p:txBody>
          <a:bodyPr/>
          <a:lstStyle/>
          <a:p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b="1" dirty="0">
                <a:solidFill>
                  <a:schemeClr val="bg1"/>
                </a:solidFill>
                <a:latin typeface="Work Sans Bold Roman"/>
              </a:rPr>
              <a:t>AGROPECUARIO LA GRANJA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26ABBEC-C081-5469-EB10-3B4069071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12" y="1597891"/>
            <a:ext cx="10715176" cy="48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34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7D695A2-CEFE-450F-A6AA-C04CCD5A0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94852"/>
            <a:ext cx="11353800" cy="857110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 INDUSTRIA Y LA CONSTRUCCIÓN 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A5D4DC2-8FF3-B7D2-3A4A-5CF8A166D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37" y="1607127"/>
            <a:ext cx="10865526" cy="495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08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386B03A-7142-4E7D-BABE-6F9336A3A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887" y="-100388"/>
            <a:ext cx="11197467" cy="1590675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COMERCIO Y SERVICIOS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2771FA-2F54-EF35-3338-8708758BA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46" y="1758142"/>
            <a:ext cx="10834947" cy="490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19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2" y="1300163"/>
            <a:ext cx="9123303" cy="335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4000" b="1" dirty="0">
                <a:solidFill>
                  <a:schemeClr val="accent5"/>
                </a:solidFill>
                <a:latin typeface="Work Sans Bold Roman"/>
                <a:ea typeface="Calibri" panose="020F0502020204030204" pitchFamily="34" charset="0"/>
                <a:cs typeface="Times New Roman" panose="02020603050405020304" pitchFamily="18" charset="0"/>
              </a:rPr>
              <a:t>Reporte de Aprendices con más de 24 meses transcurridos desde la fecha de inicio de la etapa productiva</a:t>
            </a:r>
            <a:br>
              <a:rPr lang="es-MX" sz="4000" b="1" dirty="0">
                <a:solidFill>
                  <a:schemeClr val="accent5"/>
                </a:solidFill>
                <a:effectLst/>
                <a:latin typeface="Work Sans Bold Roman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MX" sz="4000" b="1" dirty="0">
                <a:solidFill>
                  <a:schemeClr val="accent5"/>
                </a:solidFill>
                <a:effectLst/>
                <a:latin typeface="Work Sans Bold Roman"/>
                <a:ea typeface="Calibri" panose="020F0502020204030204" pitchFamily="34" charset="0"/>
                <a:cs typeface="Times New Roman" panose="02020603050405020304" pitchFamily="18" charset="0"/>
              </a:rPr>
              <a:t>Vencimiento de términos acuerdo 007 del 2012</a:t>
            </a:r>
            <a:r>
              <a:rPr lang="es-MX" sz="3200" b="1" dirty="0">
                <a:solidFill>
                  <a:schemeClr val="accent5"/>
                </a:solidFill>
                <a:effectLst/>
                <a:latin typeface="Work Sans Bold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CO" sz="3200" dirty="0">
              <a:solidFill>
                <a:schemeClr val="accent5"/>
              </a:solidFill>
              <a:effectLst/>
              <a:latin typeface="Work Sans Bold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7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26A066A-27D5-4465-BAE8-9482A4ED2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969" y="357478"/>
            <a:ext cx="11168062" cy="706437"/>
          </a:xfrm>
        </p:spPr>
        <p:txBody>
          <a:bodyPr/>
          <a:lstStyle/>
          <a:p>
            <a:r>
              <a:rPr lang="es-MX" b="1" dirty="0">
                <a:solidFill>
                  <a:schemeClr val="bg1"/>
                </a:solidFill>
                <a:latin typeface="Work Sans Bold Roman"/>
              </a:rPr>
              <a:t>REGIONAL TOLIMA</a:t>
            </a:r>
            <a:endParaRPr lang="es-CO" b="1" dirty="0">
              <a:solidFill>
                <a:schemeClr val="bg1"/>
              </a:solidFill>
              <a:latin typeface="Work Sans Bold Roman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4F1C88-E3A5-424D-826F-084DFEC16ADC}"/>
              </a:ext>
            </a:extLst>
          </p:cNvPr>
          <p:cNvSpPr txBox="1"/>
          <p:nvPr/>
        </p:nvSpPr>
        <p:spPr>
          <a:xfrm>
            <a:off x="185739" y="6243638"/>
            <a:ext cx="612933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>
                <a:solidFill>
                  <a:schemeClr val="accent5"/>
                </a:solidFill>
              </a:rPr>
              <a:t>Fuente: Sistema Vigilancia de Programas SVP – Dirección de Formación Profesional</a:t>
            </a:r>
          </a:p>
          <a:p>
            <a:r>
              <a:rPr lang="es-CO" sz="1100" dirty="0">
                <a:solidFill>
                  <a:schemeClr val="accent5"/>
                </a:solidFill>
              </a:rPr>
              <a:t>Corte julio 15 de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5164751-C20E-AE31-7F72-0F0EFED5B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477" y="1509072"/>
            <a:ext cx="9211045" cy="473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20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5eb85b1b-1532-4a42-897a-6e696ab4f07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A385580D11B24E8D9C3A9AA480D1DA" ma:contentTypeVersion="20" ma:contentTypeDescription="Create a new document." ma:contentTypeScope="" ma:versionID="4d816d4df787efda600fd8f52d5e9da4">
  <xsd:schema xmlns:xsd="http://www.w3.org/2001/XMLSchema" xmlns:xs="http://www.w3.org/2001/XMLSchema" xmlns:p="http://schemas.microsoft.com/office/2006/metadata/properties" xmlns:ns1="http://schemas.microsoft.com/sharepoint/v3" xmlns:ns3="5eb85b1b-1532-4a42-897a-6e696ab4f073" xmlns:ns4="77fd9427-8256-4ec0-8516-76ba75644a96" targetNamespace="http://schemas.microsoft.com/office/2006/metadata/properties" ma:root="true" ma:fieldsID="2e67922e057719122fa73248d3119fa5" ns1:_="" ns3:_="" ns4:_="">
    <xsd:import namespace="http://schemas.microsoft.com/sharepoint/v3"/>
    <xsd:import namespace="5eb85b1b-1532-4a42-897a-6e696ab4f073"/>
    <xsd:import namespace="77fd9427-8256-4ec0-8516-76ba75644a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1:_ip_UnifiedCompliancePolicyProperties" minOccurs="0"/>
                <xsd:element ref="ns1:_ip_UnifiedCompliancePolicyUIAction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85b1b-1532-4a42-897a-6e696ab4f0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7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fd9427-8256-4ec0-8516-76ba75644a9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DE47E8-F5DD-4AF6-8A09-97CE17F540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704FB5-1595-4282-BCB1-377434EE06E2}">
  <ds:schemaRefs>
    <ds:schemaRef ds:uri="http://purl.org/dc/terms/"/>
    <ds:schemaRef ds:uri="http://schemas.microsoft.com/office/2006/documentManagement/types"/>
    <ds:schemaRef ds:uri="77fd9427-8256-4ec0-8516-76ba75644a96"/>
    <ds:schemaRef ds:uri="http://purl.org/dc/elements/1.1/"/>
    <ds:schemaRef ds:uri="http://purl.org/dc/dcmitype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5eb85b1b-1532-4a42-897a-6e696ab4f07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5B18257-751C-4116-B59B-1D6BDE4461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eb85b1b-1532-4a42-897a-6e696ab4f073"/>
    <ds:schemaRef ds:uri="77fd9427-8256-4ec0-8516-76ba75644a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9866</TotalTime>
  <Words>165</Words>
  <Application>Microsoft Office PowerPoint</Application>
  <PresentationFormat>Panorámica</PresentationFormat>
  <Paragraphs>26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Work Sans Bold Roman</vt:lpstr>
      <vt:lpstr>Office 2013 - Tema de 2022</vt:lpstr>
      <vt:lpstr>Presentación de PowerPoint</vt:lpstr>
      <vt:lpstr>Presentación de PowerPoint</vt:lpstr>
      <vt:lpstr>Presentación de PowerPoint</vt:lpstr>
      <vt:lpstr>REGIONAL TOLIMA</vt:lpstr>
      <vt:lpstr> AGROPECUARIO LA GRANJA</vt:lpstr>
      <vt:lpstr> INDUSTRIA Y LA CONSTRUCCIÓN </vt:lpstr>
      <vt:lpstr>COMERCIO Y SERVICIOS</vt:lpstr>
      <vt:lpstr>Presentación de PowerPoint</vt:lpstr>
      <vt:lpstr>REGIONAL TOLIMA</vt:lpstr>
      <vt:lpstr> AGROPECUARIO LA GRANJA</vt:lpstr>
      <vt:lpstr> INDUSTRIA Y LA CONSTRUCCIÓN </vt:lpstr>
      <vt:lpstr>COMERCIO Y SERVICIOS</vt:lpstr>
      <vt:lpstr>Presentación de PowerPoint</vt:lpstr>
      <vt:lpstr>REGIONAL TOLIMA</vt:lpstr>
      <vt:lpstr>AGROPECUARIO LA GRANJA</vt:lpstr>
      <vt:lpstr>INDUSTRIA Y LA CONSTRUCCIÓN</vt:lpstr>
      <vt:lpstr>COMERCIO Y SERVICIOS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Diana Johana Diaz Sanchez</cp:lastModifiedBy>
  <cp:revision>241</cp:revision>
  <dcterms:created xsi:type="dcterms:W3CDTF">2020-10-01T23:51:28Z</dcterms:created>
  <dcterms:modified xsi:type="dcterms:W3CDTF">2026-07-15T22:19:17Z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  <property fmtid="{D5CDD505-2E9C-101B-9397-08002B2CF9AE}" pid="10" name="MSIP_Label_defa4170-0d19-0005-0004-bc88714345d2_Enabled">
    <vt:lpwstr>true</vt:lpwstr>
  </property>
  <property fmtid="{D5CDD505-2E9C-101B-9397-08002B2CF9AE}" pid="11" name="MSIP_Label_defa4170-0d19-0005-0004-bc88714345d2_SetDate">
    <vt:lpwstr>2026-04-10T18:17:08Z</vt:lpwstr>
  </property>
  <property fmtid="{D5CDD505-2E9C-101B-9397-08002B2CF9AE}" pid="12" name="MSIP_Label_defa4170-0d19-0005-0004-bc88714345d2_Method">
    <vt:lpwstr>Standard</vt:lpwstr>
  </property>
  <property fmtid="{D5CDD505-2E9C-101B-9397-08002B2CF9AE}" pid="13" name="MSIP_Label_defa4170-0d19-0005-0004-bc88714345d2_Name">
    <vt:lpwstr>defa4170-0d19-0005-0004-bc88714345d2</vt:lpwstr>
  </property>
  <property fmtid="{D5CDD505-2E9C-101B-9397-08002B2CF9AE}" pid="14" name="MSIP_Label_defa4170-0d19-0005-0004-bc88714345d2_SiteId">
    <vt:lpwstr>5ce7a205-80cd-469b-9bbc-596613e8ea16</vt:lpwstr>
  </property>
  <property fmtid="{D5CDD505-2E9C-101B-9397-08002B2CF9AE}" pid="15" name="MSIP_Label_defa4170-0d19-0005-0004-bc88714345d2_ActionId">
    <vt:lpwstr>bdcdcf45-788b-479f-a091-ea05916dcc12</vt:lpwstr>
  </property>
  <property fmtid="{D5CDD505-2E9C-101B-9397-08002B2CF9AE}" pid="16" name="MSIP_Label_defa4170-0d19-0005-0004-bc88714345d2_ContentBits">
    <vt:lpwstr>0</vt:lpwstr>
  </property>
  <property fmtid="{D5CDD505-2E9C-101B-9397-08002B2CF9AE}" pid="17" name="MSIP_Label_defa4170-0d19-0005-0004-bc88714345d2_Tag">
    <vt:lpwstr>50, 3, 0, 1</vt:lpwstr>
  </property>
  <property fmtid="{D5CDD505-2E9C-101B-9397-08002B2CF9AE}" pid="18" name="ContentTypeId">
    <vt:lpwstr>0x01010038A385580D11B24E8D9C3A9AA480D1DA</vt:lpwstr>
  </property>
</Properties>
</file>