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heme/themeOverride2.xml" ContentType="application/vnd.openxmlformats-officedocument.themeOverride+xml"/>
  <Override PartName="/ppt/notesSlides/notesSlide2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theme/themeOverride3.xml" ContentType="application/vnd.openxmlformats-officedocument.themeOverr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theme/themeOverride4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4"/>
    <p:sldMasterId id="2147483684" r:id="rId5"/>
    <p:sldMasterId id="2147483696" r:id="rId6"/>
    <p:sldMasterId id="2147483708" r:id="rId7"/>
    <p:sldMasterId id="2147483720" r:id="rId8"/>
  </p:sldMasterIdLst>
  <p:notesMasterIdLst>
    <p:notesMasterId r:id="rId16"/>
  </p:notesMasterIdLst>
  <p:sldIdLst>
    <p:sldId id="334" r:id="rId9"/>
    <p:sldId id="384" r:id="rId10"/>
    <p:sldId id="385" r:id="rId11"/>
    <p:sldId id="386" r:id="rId12"/>
    <p:sldId id="373" r:id="rId13"/>
    <p:sldId id="387" r:id="rId14"/>
    <p:sldId id="344" r:id="rId15"/>
  </p:sldIdLst>
  <p:sldSz cx="9144000" cy="5143500" type="screen16x9"/>
  <p:notesSz cx="6858000" cy="9144000"/>
  <p:defaultTextStyle>
    <a:defPPr>
      <a:defRPr lang="es-CO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45768"/>
    <a:srgbClr val="29A9CB"/>
    <a:srgbClr val="00B9CC"/>
    <a:srgbClr val="FFFFFF"/>
    <a:srgbClr val="000000"/>
    <a:srgbClr val="042B41"/>
    <a:srgbClr val="A9DEED"/>
    <a:srgbClr val="F2B02B"/>
    <a:srgbClr val="D8102C"/>
    <a:srgbClr val="D90F2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CB2B780-3431-4235-8ADD-C4E5A722FC8B}" v="12" dt="2025-02-14T18:07:23.62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0A1B5D5-9B99-4C35-A422-299274C87663}" styleName="Estilo medio 1 - Énfasis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861" autoAdjust="0"/>
    <p:restoredTop sz="95223" autoAdjust="0"/>
  </p:normalViewPr>
  <p:slideViewPr>
    <p:cSldViewPr snapToGrid="0">
      <p:cViewPr>
        <p:scale>
          <a:sx n="100" d="100"/>
          <a:sy n="100" d="100"/>
        </p:scale>
        <p:origin x="210" y="-120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5.xml"/><Relationship Id="rId13" Type="http://schemas.openxmlformats.org/officeDocument/2006/relationships/slide" Target="slides/slide5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microsoft.com/office/2015/10/relationships/revisionInfo" Target="revisionInfo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4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3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7.xml"/><Relationship Id="rId10" Type="http://schemas.openxmlformats.org/officeDocument/2006/relationships/slide" Target="slides/slide2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1.xml"/><Relationship Id="rId14" Type="http://schemas.openxmlformats.org/officeDocument/2006/relationships/slide" Target="slides/slide6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Hoja_de_c_lculo_de_Microsoft_Excel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.xml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package" Target="../embeddings/Hoja_de_c_lculo_de_Microsoft_Excel1.xlsx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3.xml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package" Target="../embeddings/Hoja_de_c_lculo_de_Microsoft_Excel2.xlsx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4.xml"/><Relationship Id="rId2" Type="http://schemas.microsoft.com/office/2011/relationships/chartColorStyle" Target="colors4.xml"/><Relationship Id="rId1" Type="http://schemas.microsoft.com/office/2011/relationships/chartStyle" Target="style4.xml"/><Relationship Id="rId4" Type="http://schemas.openxmlformats.org/officeDocument/2006/relationships/package" Target="../embeddings/Hoja_de_c_lculo_de_Microsoft_Excel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cap="none" spc="0" normalizeH="0" baseline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pPr>
            <a:r>
              <a:rPr lang="es-CO">
                <a:solidFill>
                  <a:schemeClr val="bg1"/>
                </a:solidFill>
              </a:rPr>
              <a:t>OCUPACIÓN CAMAS PARA LA  ATENCION PEDIATRICA </a:t>
            </a:r>
            <a:endParaRPr lang="en-US">
              <a:solidFill>
                <a:schemeClr val="bg1"/>
              </a:solidFill>
            </a:endParaRPr>
          </a:p>
          <a:p>
            <a:pPr>
              <a:defRPr>
                <a:solidFill>
                  <a:schemeClr val="bg1"/>
                </a:solidFill>
              </a:defRPr>
            </a:pPr>
            <a:r>
              <a:rPr lang="es-CO">
                <a:solidFill>
                  <a:schemeClr val="bg1"/>
                </a:solidFill>
              </a:rPr>
              <a:t>HOSPITALARIA 2025 BOGOTA D.C.  </a:t>
            </a:r>
            <a:endParaRPr lang="en-US">
              <a:solidFill>
                <a:schemeClr val="bg1"/>
              </a:solidFill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cap="none" spc="0" normalizeH="0" baseline="0">
              <a:solidFill>
                <a:schemeClr val="bg1"/>
              </a:solidFill>
              <a:latin typeface="+mj-lt"/>
              <a:ea typeface="+mj-ea"/>
              <a:cs typeface="+mj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4.2091567181877149E-2"/>
          <c:y val="0.16495370924765393"/>
          <c:w val="0.93632256976194883"/>
          <c:h val="0.56888240237052767"/>
        </c:manualLayout>
      </c:layout>
      <c:lineChart>
        <c:grouping val="standard"/>
        <c:varyColors val="0"/>
        <c:ser>
          <c:idx val="0"/>
          <c:order val="0"/>
          <c:tx>
            <c:strRef>
              <c:f>'PEDIATRIA '!$AR$3</c:f>
              <c:strCache>
                <c:ptCount val="1"/>
                <c:pt idx="0">
                  <c:v>%
OCUPACION BASICO PEDIATRIA</c:v>
                </c:pt>
              </c:strCache>
            </c:strRef>
          </c:tx>
          <c:spPr>
            <a:ln w="22225" cap="rnd">
              <a:solidFill>
                <a:schemeClr val="accent1"/>
              </a:solidFill>
              <a:round/>
            </a:ln>
            <a:effectLst/>
          </c:spPr>
          <c:marker>
            <c:symbol val="diamond"/>
            <c:size val="5"/>
            <c:spPr>
              <a:solidFill>
                <a:srgbClr val="0070C0"/>
              </a:solidFill>
              <a:ln w="15875">
                <a:solidFill>
                  <a:schemeClr val="accent1"/>
                </a:solidFill>
                <a:round/>
              </a:ln>
              <a:effectLst/>
            </c:spPr>
          </c:marker>
          <c:dLbls>
            <c:dLbl>
              <c:idx val="0"/>
              <c:layout/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64E8-4A2B-90B6-4FB0DBEB4F6D}"/>
                </c:ext>
              </c:extLst>
            </c:dLbl>
            <c:dLbl>
              <c:idx val="44"/>
              <c:layout/>
              <c:tx>
                <c:rich>
                  <a:bodyPr/>
                  <a:lstStyle/>
                  <a:p>
                    <a:r>
                      <a:rPr lang="en-US"/>
                      <a:t>80%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64E8-4A2B-90B6-4FB0DBEB4F6D}"/>
                </c:ext>
              </c:extLst>
            </c:dLbl>
            <c:spPr>
              <a:solidFill>
                <a:srgbClr val="5B9BD5">
                  <a:lumMod val="20000"/>
                  <a:lumOff val="80000"/>
                </a:srgbClr>
              </a:solidFill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dk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multiLvlStrRef>
              <c:f>'PEDIATRIA '!$AP$4:$AQ$48</c:f>
              <c:multiLvlStrCache>
                <c:ptCount val="45"/>
                <c:lvl>
                  <c:pt idx="0">
                    <c:v>1</c:v>
                  </c:pt>
                  <c:pt idx="1">
                    <c:v>2</c:v>
                  </c:pt>
                  <c:pt idx="2">
                    <c:v>3</c:v>
                  </c:pt>
                  <c:pt idx="3">
                    <c:v>4</c:v>
                  </c:pt>
                  <c:pt idx="4">
                    <c:v>5</c:v>
                  </c:pt>
                  <c:pt idx="5">
                    <c:v>6</c:v>
                  </c:pt>
                  <c:pt idx="6">
                    <c:v>7</c:v>
                  </c:pt>
                  <c:pt idx="7">
                    <c:v>8</c:v>
                  </c:pt>
                  <c:pt idx="8">
                    <c:v>9</c:v>
                  </c:pt>
                  <c:pt idx="9">
                    <c:v>10</c:v>
                  </c:pt>
                  <c:pt idx="10">
                    <c:v>11</c:v>
                  </c:pt>
                  <c:pt idx="11">
                    <c:v>12</c:v>
                  </c:pt>
                  <c:pt idx="12">
                    <c:v>13</c:v>
                  </c:pt>
                  <c:pt idx="13">
                    <c:v>14</c:v>
                  </c:pt>
                  <c:pt idx="14">
                    <c:v>15</c:v>
                  </c:pt>
                  <c:pt idx="15">
                    <c:v>16</c:v>
                  </c:pt>
                  <c:pt idx="16">
                    <c:v>17</c:v>
                  </c:pt>
                  <c:pt idx="17">
                    <c:v>18</c:v>
                  </c:pt>
                  <c:pt idx="18">
                    <c:v>19</c:v>
                  </c:pt>
                  <c:pt idx="19">
                    <c:v>20</c:v>
                  </c:pt>
                  <c:pt idx="20">
                    <c:v>21</c:v>
                  </c:pt>
                  <c:pt idx="21">
                    <c:v>22</c:v>
                  </c:pt>
                  <c:pt idx="22">
                    <c:v>23</c:v>
                  </c:pt>
                  <c:pt idx="23">
                    <c:v>24</c:v>
                  </c:pt>
                  <c:pt idx="24">
                    <c:v>25</c:v>
                  </c:pt>
                  <c:pt idx="25">
                    <c:v>26</c:v>
                  </c:pt>
                  <c:pt idx="26">
                    <c:v>27</c:v>
                  </c:pt>
                  <c:pt idx="27">
                    <c:v>28</c:v>
                  </c:pt>
                  <c:pt idx="28">
                    <c:v>29</c:v>
                  </c:pt>
                  <c:pt idx="29">
                    <c:v>30</c:v>
                  </c:pt>
                  <c:pt idx="30">
                    <c:v>31</c:v>
                  </c:pt>
                  <c:pt idx="31">
                    <c:v>1</c:v>
                  </c:pt>
                  <c:pt idx="32">
                    <c:v>2</c:v>
                  </c:pt>
                  <c:pt idx="33">
                    <c:v>3</c:v>
                  </c:pt>
                  <c:pt idx="34">
                    <c:v>4</c:v>
                  </c:pt>
                  <c:pt idx="35">
                    <c:v>5</c:v>
                  </c:pt>
                  <c:pt idx="36">
                    <c:v>6</c:v>
                  </c:pt>
                  <c:pt idx="37">
                    <c:v>7</c:v>
                  </c:pt>
                  <c:pt idx="38">
                    <c:v>8</c:v>
                  </c:pt>
                  <c:pt idx="39">
                    <c:v>9</c:v>
                  </c:pt>
                  <c:pt idx="40">
                    <c:v>10</c:v>
                  </c:pt>
                  <c:pt idx="41">
                    <c:v>11</c:v>
                  </c:pt>
                  <c:pt idx="42">
                    <c:v>12</c:v>
                  </c:pt>
                  <c:pt idx="43">
                    <c:v>13</c:v>
                  </c:pt>
                  <c:pt idx="44">
                    <c:v>14</c:v>
                  </c:pt>
                </c:lvl>
                <c:lvl>
                  <c:pt idx="0">
                    <c:v>ENERO</c:v>
                  </c:pt>
                  <c:pt idx="31">
                    <c:v>FEBRERO </c:v>
                  </c:pt>
                </c:lvl>
              </c:multiLvlStrCache>
            </c:multiLvlStrRef>
          </c:cat>
          <c:val>
            <c:numRef>
              <c:f>'PEDIATRIA '!$AR$4:$AR$48</c:f>
              <c:numCache>
                <c:formatCode>0%</c:formatCode>
                <c:ptCount val="45"/>
                <c:pt idx="0">
                  <c:v>0.50476839237057225</c:v>
                </c:pt>
                <c:pt idx="1">
                  <c:v>0.5061307901907357</c:v>
                </c:pt>
                <c:pt idx="2">
                  <c:v>0.53201634877384196</c:v>
                </c:pt>
                <c:pt idx="3">
                  <c:v>0.55994550408719346</c:v>
                </c:pt>
                <c:pt idx="4">
                  <c:v>0.58514986376021794</c:v>
                </c:pt>
                <c:pt idx="5">
                  <c:v>0.6110354223433242</c:v>
                </c:pt>
                <c:pt idx="6">
                  <c:v>0.63079019073569487</c:v>
                </c:pt>
                <c:pt idx="7">
                  <c:v>0.64918256130790186</c:v>
                </c:pt>
                <c:pt idx="8">
                  <c:v>0.68732970027247953</c:v>
                </c:pt>
                <c:pt idx="9">
                  <c:v>0.72547683923705719</c:v>
                </c:pt>
                <c:pt idx="10">
                  <c:v>0.70504087193460485</c:v>
                </c:pt>
                <c:pt idx="11">
                  <c:v>0.73160762942779289</c:v>
                </c:pt>
                <c:pt idx="12">
                  <c:v>0.74931880108991822</c:v>
                </c:pt>
                <c:pt idx="13">
                  <c:v>0.73433242506811991</c:v>
                </c:pt>
                <c:pt idx="14">
                  <c:v>0.75</c:v>
                </c:pt>
                <c:pt idx="15">
                  <c:v>0.75</c:v>
                </c:pt>
                <c:pt idx="16">
                  <c:v>0.76430517711171664</c:v>
                </c:pt>
                <c:pt idx="17">
                  <c:v>0.74931880108991822</c:v>
                </c:pt>
                <c:pt idx="18">
                  <c:v>0.75136239782016345</c:v>
                </c:pt>
                <c:pt idx="19">
                  <c:v>0.75476839237057225</c:v>
                </c:pt>
                <c:pt idx="20">
                  <c:v>0.76771117166212532</c:v>
                </c:pt>
                <c:pt idx="21">
                  <c:v>0.76907356948228878</c:v>
                </c:pt>
                <c:pt idx="22">
                  <c:v>0.75340599455040869</c:v>
                </c:pt>
                <c:pt idx="23">
                  <c:v>0.73910081743869205</c:v>
                </c:pt>
                <c:pt idx="24">
                  <c:v>0.76021798365122617</c:v>
                </c:pt>
                <c:pt idx="25">
                  <c:v>0.73841961852861038</c:v>
                </c:pt>
                <c:pt idx="26">
                  <c:v>0.74982817869415808</c:v>
                </c:pt>
                <c:pt idx="27">
                  <c:v>0.73470790378006878</c:v>
                </c:pt>
                <c:pt idx="28">
                  <c:v>0.7463917525773196</c:v>
                </c:pt>
                <c:pt idx="29">
                  <c:v>0.76357388316151198</c:v>
                </c:pt>
                <c:pt idx="30">
                  <c:v>0.7608247422680412</c:v>
                </c:pt>
                <c:pt idx="31">
                  <c:v>0.7312714776632302</c:v>
                </c:pt>
                <c:pt idx="32">
                  <c:v>0.7305841924398625</c:v>
                </c:pt>
                <c:pt idx="33">
                  <c:v>0.77113402061855674</c:v>
                </c:pt>
                <c:pt idx="34">
                  <c:v>0.78144329896907216</c:v>
                </c:pt>
                <c:pt idx="35">
                  <c:v>0.77869415807560138</c:v>
                </c:pt>
                <c:pt idx="36">
                  <c:v>0.78487972508591064</c:v>
                </c:pt>
                <c:pt idx="37">
                  <c:v>0.80481099656357391</c:v>
                </c:pt>
                <c:pt idx="38">
                  <c:v>0.79243986254295529</c:v>
                </c:pt>
                <c:pt idx="39">
                  <c:v>0.77457044673539521</c:v>
                </c:pt>
                <c:pt idx="40">
                  <c:v>0.78419243986254294</c:v>
                </c:pt>
                <c:pt idx="41">
                  <c:v>0.84261168384879725</c:v>
                </c:pt>
                <c:pt idx="42">
                  <c:v>0.82268041237113398</c:v>
                </c:pt>
                <c:pt idx="43">
                  <c:v>0.83161512027491413</c:v>
                </c:pt>
                <c:pt idx="44">
                  <c:v>0.82886597938144335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64E8-4A2B-90B6-4FB0DBEB4F6D}"/>
            </c:ext>
          </c:extLst>
        </c:ser>
        <c:ser>
          <c:idx val="1"/>
          <c:order val="1"/>
          <c:tx>
            <c:strRef>
              <c:f>'PEDIATRIA '!$AT$3</c:f>
              <c:strCache>
                <c:ptCount val="1"/>
                <c:pt idx="0">
                  <c:v>%
OCUPACION INTENSIVO PEDIATRIA</c:v>
                </c:pt>
              </c:strCache>
            </c:strRef>
          </c:tx>
          <c:spPr>
            <a:ln w="22225" cap="rnd">
              <a:solidFill>
                <a:schemeClr val="accent2"/>
              </a:solidFill>
              <a:round/>
            </a:ln>
            <a:effectLst/>
          </c:spPr>
          <c:marker>
            <c:symbol val="diamond"/>
            <c:size val="5"/>
            <c:spPr>
              <a:solidFill>
                <a:srgbClr val="ED7D31"/>
              </a:solidFill>
              <a:ln w="15875">
                <a:solidFill>
                  <a:schemeClr val="accent2"/>
                </a:solidFill>
                <a:round/>
              </a:ln>
              <a:effectLst/>
            </c:spPr>
          </c:marker>
          <c:dLbls>
            <c:dLbl>
              <c:idx val="0"/>
              <c:layout/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64E8-4A2B-90B6-4FB0DBEB4F6D}"/>
                </c:ext>
              </c:extLst>
            </c:dLbl>
            <c:dLbl>
              <c:idx val="44"/>
              <c:layout>
                <c:manualLayout>
                  <c:x val="-2.536701067161426E-2"/>
                  <c:y val="4.3129634248740722E-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72%</a:t>
                    </a: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64E8-4A2B-90B6-4FB0DBEB4F6D}"/>
                </c:ext>
              </c:extLst>
            </c:dLbl>
            <c:spPr>
              <a:solidFill>
                <a:srgbClr val="ED7D31">
                  <a:lumMod val="20000"/>
                  <a:lumOff val="80000"/>
                </a:srgbClr>
              </a:solidFill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dk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multiLvlStrRef>
              <c:f>'PEDIATRIA '!$AP$4:$AQ$48</c:f>
              <c:multiLvlStrCache>
                <c:ptCount val="45"/>
                <c:lvl>
                  <c:pt idx="0">
                    <c:v>1</c:v>
                  </c:pt>
                  <c:pt idx="1">
                    <c:v>2</c:v>
                  </c:pt>
                  <c:pt idx="2">
                    <c:v>3</c:v>
                  </c:pt>
                  <c:pt idx="3">
                    <c:v>4</c:v>
                  </c:pt>
                  <c:pt idx="4">
                    <c:v>5</c:v>
                  </c:pt>
                  <c:pt idx="5">
                    <c:v>6</c:v>
                  </c:pt>
                  <c:pt idx="6">
                    <c:v>7</c:v>
                  </c:pt>
                  <c:pt idx="7">
                    <c:v>8</c:v>
                  </c:pt>
                  <c:pt idx="8">
                    <c:v>9</c:v>
                  </c:pt>
                  <c:pt idx="9">
                    <c:v>10</c:v>
                  </c:pt>
                  <c:pt idx="10">
                    <c:v>11</c:v>
                  </c:pt>
                  <c:pt idx="11">
                    <c:v>12</c:v>
                  </c:pt>
                  <c:pt idx="12">
                    <c:v>13</c:v>
                  </c:pt>
                  <c:pt idx="13">
                    <c:v>14</c:v>
                  </c:pt>
                  <c:pt idx="14">
                    <c:v>15</c:v>
                  </c:pt>
                  <c:pt idx="15">
                    <c:v>16</c:v>
                  </c:pt>
                  <c:pt idx="16">
                    <c:v>17</c:v>
                  </c:pt>
                  <c:pt idx="17">
                    <c:v>18</c:v>
                  </c:pt>
                  <c:pt idx="18">
                    <c:v>19</c:v>
                  </c:pt>
                  <c:pt idx="19">
                    <c:v>20</c:v>
                  </c:pt>
                  <c:pt idx="20">
                    <c:v>21</c:v>
                  </c:pt>
                  <c:pt idx="21">
                    <c:v>22</c:v>
                  </c:pt>
                  <c:pt idx="22">
                    <c:v>23</c:v>
                  </c:pt>
                  <c:pt idx="23">
                    <c:v>24</c:v>
                  </c:pt>
                  <c:pt idx="24">
                    <c:v>25</c:v>
                  </c:pt>
                  <c:pt idx="25">
                    <c:v>26</c:v>
                  </c:pt>
                  <c:pt idx="26">
                    <c:v>27</c:v>
                  </c:pt>
                  <c:pt idx="27">
                    <c:v>28</c:v>
                  </c:pt>
                  <c:pt idx="28">
                    <c:v>29</c:v>
                  </c:pt>
                  <c:pt idx="29">
                    <c:v>30</c:v>
                  </c:pt>
                  <c:pt idx="30">
                    <c:v>31</c:v>
                  </c:pt>
                  <c:pt idx="31">
                    <c:v>1</c:v>
                  </c:pt>
                  <c:pt idx="32">
                    <c:v>2</c:v>
                  </c:pt>
                  <c:pt idx="33">
                    <c:v>3</c:v>
                  </c:pt>
                  <c:pt idx="34">
                    <c:v>4</c:v>
                  </c:pt>
                  <c:pt idx="35">
                    <c:v>5</c:v>
                  </c:pt>
                  <c:pt idx="36">
                    <c:v>6</c:v>
                  </c:pt>
                  <c:pt idx="37">
                    <c:v>7</c:v>
                  </c:pt>
                  <c:pt idx="38">
                    <c:v>8</c:v>
                  </c:pt>
                  <c:pt idx="39">
                    <c:v>9</c:v>
                  </c:pt>
                  <c:pt idx="40">
                    <c:v>10</c:v>
                  </c:pt>
                  <c:pt idx="41">
                    <c:v>11</c:v>
                  </c:pt>
                  <c:pt idx="42">
                    <c:v>12</c:v>
                  </c:pt>
                  <c:pt idx="43">
                    <c:v>13</c:v>
                  </c:pt>
                  <c:pt idx="44">
                    <c:v>14</c:v>
                  </c:pt>
                </c:lvl>
                <c:lvl>
                  <c:pt idx="0">
                    <c:v>ENERO</c:v>
                  </c:pt>
                  <c:pt idx="31">
                    <c:v>FEBRERO </c:v>
                  </c:pt>
                </c:lvl>
              </c:multiLvlStrCache>
            </c:multiLvlStrRef>
          </c:cat>
          <c:val>
            <c:numRef>
              <c:f>'PEDIATRIA '!$AT$4:$AT$48</c:f>
              <c:numCache>
                <c:formatCode>0%</c:formatCode>
                <c:ptCount val="45"/>
                <c:pt idx="0">
                  <c:v>0.6198347107438017</c:v>
                </c:pt>
                <c:pt idx="1">
                  <c:v>0.65702479338842978</c:v>
                </c:pt>
                <c:pt idx="2">
                  <c:v>0.65702479338842978</c:v>
                </c:pt>
                <c:pt idx="3">
                  <c:v>0.6198347107438017</c:v>
                </c:pt>
                <c:pt idx="4">
                  <c:v>0.59917355371900827</c:v>
                </c:pt>
                <c:pt idx="5">
                  <c:v>0.56198347107438018</c:v>
                </c:pt>
                <c:pt idx="6">
                  <c:v>0.5826446280991735</c:v>
                </c:pt>
                <c:pt idx="7">
                  <c:v>0.66528925619834711</c:v>
                </c:pt>
                <c:pt idx="8">
                  <c:v>0.65289256198347112</c:v>
                </c:pt>
                <c:pt idx="9">
                  <c:v>0.65289256198347112</c:v>
                </c:pt>
                <c:pt idx="10">
                  <c:v>0.66115702479338845</c:v>
                </c:pt>
                <c:pt idx="11">
                  <c:v>0.64049586776859502</c:v>
                </c:pt>
                <c:pt idx="12">
                  <c:v>0.75357142857142856</c:v>
                </c:pt>
                <c:pt idx="13">
                  <c:v>0.6776859504132231</c:v>
                </c:pt>
                <c:pt idx="14">
                  <c:v>0.71074380165289253</c:v>
                </c:pt>
                <c:pt idx="15">
                  <c:v>0.69</c:v>
                </c:pt>
                <c:pt idx="16">
                  <c:v>0.73140495867768596</c:v>
                </c:pt>
                <c:pt idx="17">
                  <c:v>0.70661157024793386</c:v>
                </c:pt>
                <c:pt idx="18">
                  <c:v>0.69421487603305787</c:v>
                </c:pt>
                <c:pt idx="19">
                  <c:v>0.68595041322314054</c:v>
                </c:pt>
                <c:pt idx="20">
                  <c:v>0.69008264462809921</c:v>
                </c:pt>
                <c:pt idx="21">
                  <c:v>0.67355371900826444</c:v>
                </c:pt>
                <c:pt idx="22">
                  <c:v>0.65702479338842978</c:v>
                </c:pt>
                <c:pt idx="23">
                  <c:v>0.66528925619834711</c:v>
                </c:pt>
                <c:pt idx="24">
                  <c:v>0.63636363636363635</c:v>
                </c:pt>
                <c:pt idx="25">
                  <c:v>0.65289256198347112</c:v>
                </c:pt>
                <c:pt idx="26">
                  <c:v>0.51239669421487599</c:v>
                </c:pt>
                <c:pt idx="27">
                  <c:v>0.55371900826446285</c:v>
                </c:pt>
                <c:pt idx="28">
                  <c:v>0.68181818181818177</c:v>
                </c:pt>
                <c:pt idx="29">
                  <c:v>0.71900826446280997</c:v>
                </c:pt>
                <c:pt idx="30">
                  <c:v>0.71074380165289253</c:v>
                </c:pt>
                <c:pt idx="31">
                  <c:v>0.65702479338842978</c:v>
                </c:pt>
                <c:pt idx="32">
                  <c:v>0.71900826446280997</c:v>
                </c:pt>
                <c:pt idx="33">
                  <c:v>0.68181818181818177</c:v>
                </c:pt>
                <c:pt idx="34">
                  <c:v>0.69834710743801653</c:v>
                </c:pt>
                <c:pt idx="35">
                  <c:v>0.71074380165289253</c:v>
                </c:pt>
                <c:pt idx="36">
                  <c:v>0.77272727272727271</c:v>
                </c:pt>
                <c:pt idx="37">
                  <c:v>0.73553719008264462</c:v>
                </c:pt>
                <c:pt idx="38">
                  <c:v>0.67355371900826444</c:v>
                </c:pt>
                <c:pt idx="39">
                  <c:v>0.6776859504132231</c:v>
                </c:pt>
                <c:pt idx="40">
                  <c:v>0.71074380165289253</c:v>
                </c:pt>
                <c:pt idx="41">
                  <c:v>0.75206611570247939</c:v>
                </c:pt>
                <c:pt idx="42">
                  <c:v>0.78925619834710747</c:v>
                </c:pt>
                <c:pt idx="43">
                  <c:v>0.72727272727272729</c:v>
                </c:pt>
                <c:pt idx="44">
                  <c:v>0.71487603305785119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5-64E8-4A2B-90B6-4FB0DBEB4F6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62297872"/>
        <c:axId val="162299120"/>
      </c:lineChart>
      <c:catAx>
        <c:axId val="162297872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bg1"/>
              </a:solidFill>
              <a:round/>
            </a:ln>
            <a:effectLst/>
          </c:spPr>
        </c:majorGridlines>
        <c:minorGridlines>
          <c:spPr>
            <a:ln w="9525" cap="flat" cmpd="sng" algn="ctr">
              <a:solidFill>
                <a:schemeClr val="dk1">
                  <a:lumMod val="15000"/>
                  <a:lumOff val="85000"/>
                  <a:alpha val="51000"/>
                </a:schemeClr>
              </a:solidFill>
              <a:round/>
            </a:ln>
            <a:effectLst/>
          </c:spPr>
        </c:minorGridlines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ysClr val="window" lastClr="FFFFFF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cap="none" spc="0" normalizeH="0" baseline="0">
                <a:ln>
                  <a:noFill/>
                </a:ln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62299120"/>
        <c:crossesAt val="0"/>
        <c:auto val="1"/>
        <c:lblAlgn val="ctr"/>
        <c:lblOffset val="100"/>
        <c:noMultiLvlLbl val="0"/>
      </c:catAx>
      <c:valAx>
        <c:axId val="16229912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dk1">
                  <a:lumMod val="15000"/>
                  <a:lumOff val="85000"/>
                  <a:alpha val="54000"/>
                </a:schemeClr>
              </a:solidFill>
              <a:round/>
            </a:ln>
            <a:effectLst/>
          </c:spPr>
        </c:majorGridlines>
        <c:numFmt formatCode="0%" sourceLinked="1"/>
        <c:majorTickMark val="out"/>
        <c:minorTickMark val="none"/>
        <c:tickLblPos val="nextTo"/>
        <c:spPr>
          <a:noFill/>
          <a:ln>
            <a:solidFill>
              <a:sysClr val="window" lastClr="FFFFFF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62297872"/>
        <c:crosses val="autoZero"/>
        <c:crossBetween val="midCat"/>
        <c:majorUnit val="0.1"/>
        <c:minorUnit val="1.0000000000000002E-2"/>
      </c:valAx>
      <c:spPr>
        <a:solidFill>
          <a:sysClr val="window" lastClr="FFFFFF"/>
        </a:solidFill>
        <a:ln>
          <a:noFill/>
        </a:ln>
        <a:effectLst/>
      </c:spPr>
    </c:plotArea>
    <c:legend>
      <c:legendPos val="b"/>
      <c:layout/>
      <c:overlay val="0"/>
      <c:spPr>
        <a:solidFill>
          <a:srgbClr val="145768"/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solidFill>
      <a:srgbClr val="145768"/>
    </a:solidFill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lang="en-US" sz="1080" b="0" i="0" u="none" strike="noStrike" kern="1200" spc="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r>
              <a:rPr lang="es-CO"/>
              <a:t>OCUPACION UCI PEDIATRICA 2025</a:t>
            </a:r>
          </a:p>
        </c:rich>
      </c:tx>
      <c:layout>
        <c:manualLayout>
          <c:xMode val="edge"/>
          <c:yMode val="edge"/>
          <c:x val="0.35968044619422573"/>
          <c:y val="3.7037037037037035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en-US" sz="1080" b="0" i="0" u="none" strike="noStrike" kern="1200" spc="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'PEDIATRIA '!$U$3</c:f>
              <c:strCache>
                <c:ptCount val="1"/>
                <c:pt idx="0">
                  <c:v>CAMAS HABILITADAS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multiLvlStrRef>
              <c:f>'PEDIATRIA '!$S$4:$T$48</c:f>
              <c:multiLvlStrCache>
                <c:ptCount val="45"/>
                <c:lvl>
                  <c:pt idx="0">
                    <c:v>1</c:v>
                  </c:pt>
                  <c:pt idx="1">
                    <c:v>2</c:v>
                  </c:pt>
                  <c:pt idx="2">
                    <c:v>3</c:v>
                  </c:pt>
                  <c:pt idx="3">
                    <c:v>4</c:v>
                  </c:pt>
                  <c:pt idx="4">
                    <c:v>5</c:v>
                  </c:pt>
                  <c:pt idx="5">
                    <c:v>6</c:v>
                  </c:pt>
                  <c:pt idx="6">
                    <c:v>7</c:v>
                  </c:pt>
                  <c:pt idx="7">
                    <c:v>8</c:v>
                  </c:pt>
                  <c:pt idx="8">
                    <c:v>9</c:v>
                  </c:pt>
                  <c:pt idx="9">
                    <c:v>10</c:v>
                  </c:pt>
                  <c:pt idx="10">
                    <c:v>11</c:v>
                  </c:pt>
                  <c:pt idx="11">
                    <c:v>12</c:v>
                  </c:pt>
                  <c:pt idx="12">
                    <c:v>13</c:v>
                  </c:pt>
                  <c:pt idx="13">
                    <c:v>14</c:v>
                  </c:pt>
                  <c:pt idx="14">
                    <c:v>15</c:v>
                  </c:pt>
                  <c:pt idx="15">
                    <c:v>16</c:v>
                  </c:pt>
                  <c:pt idx="16">
                    <c:v>17</c:v>
                  </c:pt>
                  <c:pt idx="17">
                    <c:v>18</c:v>
                  </c:pt>
                  <c:pt idx="18">
                    <c:v>19</c:v>
                  </c:pt>
                  <c:pt idx="19">
                    <c:v>20</c:v>
                  </c:pt>
                  <c:pt idx="20">
                    <c:v>21</c:v>
                  </c:pt>
                  <c:pt idx="21">
                    <c:v>22</c:v>
                  </c:pt>
                  <c:pt idx="22">
                    <c:v>23</c:v>
                  </c:pt>
                  <c:pt idx="23">
                    <c:v>24</c:v>
                  </c:pt>
                  <c:pt idx="24">
                    <c:v>25</c:v>
                  </c:pt>
                  <c:pt idx="25">
                    <c:v>26</c:v>
                  </c:pt>
                  <c:pt idx="26">
                    <c:v>27</c:v>
                  </c:pt>
                  <c:pt idx="27">
                    <c:v>28</c:v>
                  </c:pt>
                  <c:pt idx="28">
                    <c:v>29</c:v>
                  </c:pt>
                  <c:pt idx="29">
                    <c:v>30</c:v>
                  </c:pt>
                  <c:pt idx="30">
                    <c:v>31</c:v>
                  </c:pt>
                  <c:pt idx="31">
                    <c:v>1</c:v>
                  </c:pt>
                  <c:pt idx="32">
                    <c:v>2</c:v>
                  </c:pt>
                  <c:pt idx="33">
                    <c:v>3</c:v>
                  </c:pt>
                  <c:pt idx="34">
                    <c:v>4</c:v>
                  </c:pt>
                  <c:pt idx="35">
                    <c:v>5</c:v>
                  </c:pt>
                  <c:pt idx="36">
                    <c:v>6</c:v>
                  </c:pt>
                  <c:pt idx="37">
                    <c:v>7</c:v>
                  </c:pt>
                  <c:pt idx="38">
                    <c:v>8</c:v>
                  </c:pt>
                  <c:pt idx="39">
                    <c:v>9</c:v>
                  </c:pt>
                  <c:pt idx="40">
                    <c:v>10</c:v>
                  </c:pt>
                  <c:pt idx="41">
                    <c:v>11</c:v>
                  </c:pt>
                  <c:pt idx="42">
                    <c:v>12</c:v>
                  </c:pt>
                  <c:pt idx="43">
                    <c:v>13</c:v>
                  </c:pt>
                  <c:pt idx="44">
                    <c:v>14</c:v>
                  </c:pt>
                </c:lvl>
                <c:lvl>
                  <c:pt idx="0">
                    <c:v>ENERO</c:v>
                  </c:pt>
                  <c:pt idx="31">
                    <c:v>FEBRERO </c:v>
                  </c:pt>
                </c:lvl>
              </c:multiLvlStrCache>
            </c:multiLvlStrRef>
          </c:cat>
          <c:val>
            <c:numRef>
              <c:f>'PEDIATRIA '!$U$4:$U$48</c:f>
              <c:numCache>
                <c:formatCode>#,##0</c:formatCode>
                <c:ptCount val="45"/>
                <c:pt idx="0">
                  <c:v>242</c:v>
                </c:pt>
                <c:pt idx="1">
                  <c:v>242</c:v>
                </c:pt>
                <c:pt idx="2">
                  <c:v>242</c:v>
                </c:pt>
                <c:pt idx="3">
                  <c:v>242</c:v>
                </c:pt>
                <c:pt idx="4">
                  <c:v>242</c:v>
                </c:pt>
                <c:pt idx="5">
                  <c:v>242</c:v>
                </c:pt>
                <c:pt idx="6">
                  <c:v>242</c:v>
                </c:pt>
                <c:pt idx="7">
                  <c:v>242</c:v>
                </c:pt>
                <c:pt idx="8">
                  <c:v>242</c:v>
                </c:pt>
                <c:pt idx="9">
                  <c:v>242</c:v>
                </c:pt>
                <c:pt idx="10">
                  <c:v>242</c:v>
                </c:pt>
                <c:pt idx="11">
                  <c:v>242</c:v>
                </c:pt>
                <c:pt idx="12">
                  <c:v>242</c:v>
                </c:pt>
                <c:pt idx="13">
                  <c:v>242</c:v>
                </c:pt>
                <c:pt idx="14">
                  <c:v>242</c:v>
                </c:pt>
                <c:pt idx="15">
                  <c:v>242</c:v>
                </c:pt>
                <c:pt idx="16">
                  <c:v>242</c:v>
                </c:pt>
                <c:pt idx="17">
                  <c:v>242</c:v>
                </c:pt>
                <c:pt idx="18">
                  <c:v>242</c:v>
                </c:pt>
                <c:pt idx="19">
                  <c:v>242</c:v>
                </c:pt>
                <c:pt idx="20">
                  <c:v>242</c:v>
                </c:pt>
                <c:pt idx="21">
                  <c:v>242</c:v>
                </c:pt>
                <c:pt idx="22">
                  <c:v>242</c:v>
                </c:pt>
                <c:pt idx="23">
                  <c:v>242</c:v>
                </c:pt>
                <c:pt idx="24">
                  <c:v>242</c:v>
                </c:pt>
                <c:pt idx="25">
                  <c:v>242</c:v>
                </c:pt>
                <c:pt idx="26">
                  <c:v>242</c:v>
                </c:pt>
                <c:pt idx="27">
                  <c:v>242</c:v>
                </c:pt>
                <c:pt idx="28">
                  <c:v>242</c:v>
                </c:pt>
                <c:pt idx="29">
                  <c:v>242</c:v>
                </c:pt>
                <c:pt idx="30">
                  <c:v>242</c:v>
                </c:pt>
                <c:pt idx="31">
                  <c:v>242</c:v>
                </c:pt>
                <c:pt idx="32">
                  <c:v>242</c:v>
                </c:pt>
                <c:pt idx="33">
                  <c:v>242</c:v>
                </c:pt>
                <c:pt idx="34">
                  <c:v>242</c:v>
                </c:pt>
                <c:pt idx="35">
                  <c:v>242</c:v>
                </c:pt>
                <c:pt idx="36">
                  <c:v>242</c:v>
                </c:pt>
                <c:pt idx="37">
                  <c:v>242</c:v>
                </c:pt>
                <c:pt idx="38">
                  <c:v>242</c:v>
                </c:pt>
                <c:pt idx="39">
                  <c:v>242</c:v>
                </c:pt>
                <c:pt idx="40">
                  <c:v>242</c:v>
                </c:pt>
                <c:pt idx="41">
                  <c:v>242</c:v>
                </c:pt>
                <c:pt idx="42">
                  <c:v>242</c:v>
                </c:pt>
                <c:pt idx="43">
                  <c:v>242</c:v>
                </c:pt>
                <c:pt idx="44">
                  <c:v>242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7D8-435D-A4A3-55F1ACE0EA7F}"/>
            </c:ext>
          </c:extLst>
        </c:ser>
        <c:ser>
          <c:idx val="1"/>
          <c:order val="1"/>
          <c:tx>
            <c:strRef>
              <c:f>'PEDIATRIA '!$V$3</c:f>
              <c:strCache>
                <c:ptCount val="1"/>
                <c:pt idx="0">
                  <c:v>CAMAS OCUPADAS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multiLvlStrRef>
              <c:f>'PEDIATRIA '!$S$4:$T$48</c:f>
              <c:multiLvlStrCache>
                <c:ptCount val="45"/>
                <c:lvl>
                  <c:pt idx="0">
                    <c:v>1</c:v>
                  </c:pt>
                  <c:pt idx="1">
                    <c:v>2</c:v>
                  </c:pt>
                  <c:pt idx="2">
                    <c:v>3</c:v>
                  </c:pt>
                  <c:pt idx="3">
                    <c:v>4</c:v>
                  </c:pt>
                  <c:pt idx="4">
                    <c:v>5</c:v>
                  </c:pt>
                  <c:pt idx="5">
                    <c:v>6</c:v>
                  </c:pt>
                  <c:pt idx="6">
                    <c:v>7</c:v>
                  </c:pt>
                  <c:pt idx="7">
                    <c:v>8</c:v>
                  </c:pt>
                  <c:pt idx="8">
                    <c:v>9</c:v>
                  </c:pt>
                  <c:pt idx="9">
                    <c:v>10</c:v>
                  </c:pt>
                  <c:pt idx="10">
                    <c:v>11</c:v>
                  </c:pt>
                  <c:pt idx="11">
                    <c:v>12</c:v>
                  </c:pt>
                  <c:pt idx="12">
                    <c:v>13</c:v>
                  </c:pt>
                  <c:pt idx="13">
                    <c:v>14</c:v>
                  </c:pt>
                  <c:pt idx="14">
                    <c:v>15</c:v>
                  </c:pt>
                  <c:pt idx="15">
                    <c:v>16</c:v>
                  </c:pt>
                  <c:pt idx="16">
                    <c:v>17</c:v>
                  </c:pt>
                  <c:pt idx="17">
                    <c:v>18</c:v>
                  </c:pt>
                  <c:pt idx="18">
                    <c:v>19</c:v>
                  </c:pt>
                  <c:pt idx="19">
                    <c:v>20</c:v>
                  </c:pt>
                  <c:pt idx="20">
                    <c:v>21</c:v>
                  </c:pt>
                  <c:pt idx="21">
                    <c:v>22</c:v>
                  </c:pt>
                  <c:pt idx="22">
                    <c:v>23</c:v>
                  </c:pt>
                  <c:pt idx="23">
                    <c:v>24</c:v>
                  </c:pt>
                  <c:pt idx="24">
                    <c:v>25</c:v>
                  </c:pt>
                  <c:pt idx="25">
                    <c:v>26</c:v>
                  </c:pt>
                  <c:pt idx="26">
                    <c:v>27</c:v>
                  </c:pt>
                  <c:pt idx="27">
                    <c:v>28</c:v>
                  </c:pt>
                  <c:pt idx="28">
                    <c:v>29</c:v>
                  </c:pt>
                  <c:pt idx="29">
                    <c:v>30</c:v>
                  </c:pt>
                  <c:pt idx="30">
                    <c:v>31</c:v>
                  </c:pt>
                  <c:pt idx="31">
                    <c:v>1</c:v>
                  </c:pt>
                  <c:pt idx="32">
                    <c:v>2</c:v>
                  </c:pt>
                  <c:pt idx="33">
                    <c:v>3</c:v>
                  </c:pt>
                  <c:pt idx="34">
                    <c:v>4</c:v>
                  </c:pt>
                  <c:pt idx="35">
                    <c:v>5</c:v>
                  </c:pt>
                  <c:pt idx="36">
                    <c:v>6</c:v>
                  </c:pt>
                  <c:pt idx="37">
                    <c:v>7</c:v>
                  </c:pt>
                  <c:pt idx="38">
                    <c:v>8</c:v>
                  </c:pt>
                  <c:pt idx="39">
                    <c:v>9</c:v>
                  </c:pt>
                  <c:pt idx="40">
                    <c:v>10</c:v>
                  </c:pt>
                  <c:pt idx="41">
                    <c:v>11</c:v>
                  </c:pt>
                  <c:pt idx="42">
                    <c:v>12</c:v>
                  </c:pt>
                  <c:pt idx="43">
                    <c:v>13</c:v>
                  </c:pt>
                  <c:pt idx="44">
                    <c:v>14</c:v>
                  </c:pt>
                </c:lvl>
                <c:lvl>
                  <c:pt idx="0">
                    <c:v>ENERO</c:v>
                  </c:pt>
                  <c:pt idx="31">
                    <c:v>FEBRERO </c:v>
                  </c:pt>
                </c:lvl>
              </c:multiLvlStrCache>
            </c:multiLvlStrRef>
          </c:cat>
          <c:val>
            <c:numRef>
              <c:f>'PEDIATRIA '!$V$4:$V$48</c:f>
              <c:numCache>
                <c:formatCode>#,##0</c:formatCode>
                <c:ptCount val="45"/>
                <c:pt idx="0">
                  <c:v>150</c:v>
                </c:pt>
                <c:pt idx="1">
                  <c:v>159</c:v>
                </c:pt>
                <c:pt idx="2">
                  <c:v>159</c:v>
                </c:pt>
                <c:pt idx="3">
                  <c:v>150</c:v>
                </c:pt>
                <c:pt idx="4">
                  <c:v>145</c:v>
                </c:pt>
                <c:pt idx="5">
                  <c:v>136</c:v>
                </c:pt>
                <c:pt idx="6">
                  <c:v>141</c:v>
                </c:pt>
                <c:pt idx="7">
                  <c:v>161</c:v>
                </c:pt>
                <c:pt idx="8">
                  <c:v>158</c:v>
                </c:pt>
                <c:pt idx="9">
                  <c:v>158</c:v>
                </c:pt>
                <c:pt idx="10">
                  <c:v>160</c:v>
                </c:pt>
                <c:pt idx="11">
                  <c:v>155</c:v>
                </c:pt>
                <c:pt idx="12">
                  <c:v>169</c:v>
                </c:pt>
                <c:pt idx="13">
                  <c:v>164</c:v>
                </c:pt>
                <c:pt idx="14">
                  <c:v>172</c:v>
                </c:pt>
                <c:pt idx="15">
                  <c:v>167</c:v>
                </c:pt>
                <c:pt idx="16">
                  <c:v>177</c:v>
                </c:pt>
                <c:pt idx="17">
                  <c:v>171</c:v>
                </c:pt>
                <c:pt idx="18">
                  <c:v>168</c:v>
                </c:pt>
                <c:pt idx="19">
                  <c:v>166</c:v>
                </c:pt>
                <c:pt idx="20">
                  <c:v>167</c:v>
                </c:pt>
                <c:pt idx="21">
                  <c:v>163</c:v>
                </c:pt>
                <c:pt idx="22">
                  <c:v>159</c:v>
                </c:pt>
                <c:pt idx="23">
                  <c:v>161</c:v>
                </c:pt>
                <c:pt idx="24">
                  <c:v>154</c:v>
                </c:pt>
                <c:pt idx="25">
                  <c:v>158</c:v>
                </c:pt>
                <c:pt idx="26">
                  <c:v>124</c:v>
                </c:pt>
                <c:pt idx="27">
                  <c:v>134</c:v>
                </c:pt>
                <c:pt idx="28">
                  <c:v>165</c:v>
                </c:pt>
                <c:pt idx="29">
                  <c:v>174</c:v>
                </c:pt>
                <c:pt idx="30">
                  <c:v>172</c:v>
                </c:pt>
                <c:pt idx="31">
                  <c:v>159</c:v>
                </c:pt>
                <c:pt idx="32">
                  <c:v>174</c:v>
                </c:pt>
                <c:pt idx="33">
                  <c:v>165</c:v>
                </c:pt>
                <c:pt idx="34">
                  <c:v>169</c:v>
                </c:pt>
                <c:pt idx="35">
                  <c:v>172</c:v>
                </c:pt>
                <c:pt idx="36">
                  <c:v>187</c:v>
                </c:pt>
                <c:pt idx="37">
                  <c:v>178</c:v>
                </c:pt>
                <c:pt idx="38">
                  <c:v>163</c:v>
                </c:pt>
                <c:pt idx="39">
                  <c:v>164</c:v>
                </c:pt>
                <c:pt idx="40">
                  <c:v>172</c:v>
                </c:pt>
                <c:pt idx="41">
                  <c:v>182</c:v>
                </c:pt>
                <c:pt idx="42">
                  <c:v>191</c:v>
                </c:pt>
                <c:pt idx="43">
                  <c:v>176</c:v>
                </c:pt>
                <c:pt idx="44">
                  <c:v>173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7D8-435D-A4A3-55F1ACE0EA7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824978080"/>
        <c:axId val="1355569055"/>
      </c:barChart>
      <c:lineChart>
        <c:grouping val="standard"/>
        <c:varyColors val="0"/>
        <c:ser>
          <c:idx val="2"/>
          <c:order val="2"/>
          <c:tx>
            <c:strRef>
              <c:f>'PEDIATRIA '!$W$3</c:f>
              <c:strCache>
                <c:ptCount val="1"/>
                <c:pt idx="0">
                  <c:v>%
OCUPACION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dLbls>
            <c:dLbl>
              <c:idx val="44"/>
              <c:layout>
                <c:manualLayout>
                  <c:x val="-3.5355556072742794E-2"/>
                  <c:y val="-0.13525498032654831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72%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77D8-435D-A4A3-55F1ACE0EA7F}"/>
                </c:ext>
              </c:extLst>
            </c:dLbl>
            <c:spPr>
              <a:solidFill>
                <a:schemeClr val="accent6">
                  <a:lumMod val="20000"/>
                  <a:lumOff val="80000"/>
                </a:schemeClr>
              </a:solidFill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en-US" sz="105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multiLvlStrRef>
              <c:f>'PEDIATRIA '!$S$4:$T$48</c:f>
              <c:multiLvlStrCache>
                <c:ptCount val="45"/>
                <c:lvl>
                  <c:pt idx="0">
                    <c:v>1</c:v>
                  </c:pt>
                  <c:pt idx="1">
                    <c:v>2</c:v>
                  </c:pt>
                  <c:pt idx="2">
                    <c:v>3</c:v>
                  </c:pt>
                  <c:pt idx="3">
                    <c:v>4</c:v>
                  </c:pt>
                  <c:pt idx="4">
                    <c:v>5</c:v>
                  </c:pt>
                  <c:pt idx="5">
                    <c:v>6</c:v>
                  </c:pt>
                  <c:pt idx="6">
                    <c:v>7</c:v>
                  </c:pt>
                  <c:pt idx="7">
                    <c:v>8</c:v>
                  </c:pt>
                  <c:pt idx="8">
                    <c:v>9</c:v>
                  </c:pt>
                  <c:pt idx="9">
                    <c:v>10</c:v>
                  </c:pt>
                  <c:pt idx="10">
                    <c:v>11</c:v>
                  </c:pt>
                  <c:pt idx="11">
                    <c:v>12</c:v>
                  </c:pt>
                  <c:pt idx="12">
                    <c:v>13</c:v>
                  </c:pt>
                  <c:pt idx="13">
                    <c:v>14</c:v>
                  </c:pt>
                  <c:pt idx="14">
                    <c:v>15</c:v>
                  </c:pt>
                  <c:pt idx="15">
                    <c:v>16</c:v>
                  </c:pt>
                  <c:pt idx="16">
                    <c:v>17</c:v>
                  </c:pt>
                  <c:pt idx="17">
                    <c:v>18</c:v>
                  </c:pt>
                  <c:pt idx="18">
                    <c:v>19</c:v>
                  </c:pt>
                  <c:pt idx="19">
                    <c:v>20</c:v>
                  </c:pt>
                  <c:pt idx="20">
                    <c:v>21</c:v>
                  </c:pt>
                  <c:pt idx="21">
                    <c:v>22</c:v>
                  </c:pt>
                  <c:pt idx="22">
                    <c:v>23</c:v>
                  </c:pt>
                  <c:pt idx="23">
                    <c:v>24</c:v>
                  </c:pt>
                  <c:pt idx="24">
                    <c:v>25</c:v>
                  </c:pt>
                  <c:pt idx="25">
                    <c:v>26</c:v>
                  </c:pt>
                  <c:pt idx="26">
                    <c:v>27</c:v>
                  </c:pt>
                  <c:pt idx="27">
                    <c:v>28</c:v>
                  </c:pt>
                  <c:pt idx="28">
                    <c:v>29</c:v>
                  </c:pt>
                  <c:pt idx="29">
                    <c:v>30</c:v>
                  </c:pt>
                  <c:pt idx="30">
                    <c:v>31</c:v>
                  </c:pt>
                  <c:pt idx="31">
                    <c:v>1</c:v>
                  </c:pt>
                  <c:pt idx="32">
                    <c:v>2</c:v>
                  </c:pt>
                  <c:pt idx="33">
                    <c:v>3</c:v>
                  </c:pt>
                  <c:pt idx="34">
                    <c:v>4</c:v>
                  </c:pt>
                  <c:pt idx="35">
                    <c:v>5</c:v>
                  </c:pt>
                  <c:pt idx="36">
                    <c:v>6</c:v>
                  </c:pt>
                  <c:pt idx="37">
                    <c:v>7</c:v>
                  </c:pt>
                  <c:pt idx="38">
                    <c:v>8</c:v>
                  </c:pt>
                  <c:pt idx="39">
                    <c:v>9</c:v>
                  </c:pt>
                  <c:pt idx="40">
                    <c:v>10</c:v>
                  </c:pt>
                  <c:pt idx="41">
                    <c:v>11</c:v>
                  </c:pt>
                  <c:pt idx="42">
                    <c:v>12</c:v>
                  </c:pt>
                  <c:pt idx="43">
                    <c:v>13</c:v>
                  </c:pt>
                  <c:pt idx="44">
                    <c:v>14</c:v>
                  </c:pt>
                </c:lvl>
                <c:lvl>
                  <c:pt idx="0">
                    <c:v>ENERO</c:v>
                  </c:pt>
                  <c:pt idx="31">
                    <c:v>FEBRERO </c:v>
                  </c:pt>
                </c:lvl>
              </c:multiLvlStrCache>
            </c:multiLvlStrRef>
          </c:cat>
          <c:val>
            <c:numRef>
              <c:f>'PEDIATRIA '!$W$4:$W$48</c:f>
              <c:numCache>
                <c:formatCode>0%</c:formatCode>
                <c:ptCount val="45"/>
                <c:pt idx="0">
                  <c:v>0.6198347107438017</c:v>
                </c:pt>
                <c:pt idx="1">
                  <c:v>0.65702479338842978</c:v>
                </c:pt>
                <c:pt idx="2">
                  <c:v>0.65702479338842978</c:v>
                </c:pt>
                <c:pt idx="3">
                  <c:v>0.6198347107438017</c:v>
                </c:pt>
                <c:pt idx="4">
                  <c:v>0.59917355371900827</c:v>
                </c:pt>
                <c:pt idx="5">
                  <c:v>0.56198347107438018</c:v>
                </c:pt>
                <c:pt idx="6">
                  <c:v>0.5826446280991735</c:v>
                </c:pt>
                <c:pt idx="7">
                  <c:v>0.66528925619834711</c:v>
                </c:pt>
                <c:pt idx="8">
                  <c:v>0.65289256198347112</c:v>
                </c:pt>
                <c:pt idx="9">
                  <c:v>0.65289256198347112</c:v>
                </c:pt>
                <c:pt idx="10">
                  <c:v>0.66115702479338845</c:v>
                </c:pt>
                <c:pt idx="11">
                  <c:v>0.64049586776859502</c:v>
                </c:pt>
                <c:pt idx="12">
                  <c:v>0.69834710743801653</c:v>
                </c:pt>
                <c:pt idx="13">
                  <c:v>0.6776859504132231</c:v>
                </c:pt>
                <c:pt idx="14">
                  <c:v>0.71074380165289253</c:v>
                </c:pt>
                <c:pt idx="15">
                  <c:v>0.69008264462809921</c:v>
                </c:pt>
                <c:pt idx="16">
                  <c:v>0.73140495867768596</c:v>
                </c:pt>
                <c:pt idx="17">
                  <c:v>0.70661157024793386</c:v>
                </c:pt>
                <c:pt idx="18">
                  <c:v>0.69421487603305787</c:v>
                </c:pt>
                <c:pt idx="19">
                  <c:v>0.68595041322314054</c:v>
                </c:pt>
                <c:pt idx="20">
                  <c:v>0.69008264462809921</c:v>
                </c:pt>
                <c:pt idx="21">
                  <c:v>0.67355371900826444</c:v>
                </c:pt>
                <c:pt idx="22">
                  <c:v>0.65702479338842978</c:v>
                </c:pt>
                <c:pt idx="23">
                  <c:v>0.66528925619834711</c:v>
                </c:pt>
                <c:pt idx="24">
                  <c:v>0.63636363636363635</c:v>
                </c:pt>
                <c:pt idx="25">
                  <c:v>0.65289256198347112</c:v>
                </c:pt>
                <c:pt idx="26">
                  <c:v>0.51239669421487599</c:v>
                </c:pt>
                <c:pt idx="27">
                  <c:v>0.55371900826446285</c:v>
                </c:pt>
                <c:pt idx="28">
                  <c:v>0.68181818181818177</c:v>
                </c:pt>
                <c:pt idx="29">
                  <c:v>0.71900826446280997</c:v>
                </c:pt>
                <c:pt idx="30">
                  <c:v>0.71074380165289253</c:v>
                </c:pt>
                <c:pt idx="31">
                  <c:v>0.65702479338842978</c:v>
                </c:pt>
                <c:pt idx="32">
                  <c:v>0.71900826446280997</c:v>
                </c:pt>
                <c:pt idx="33">
                  <c:v>0.68181818181818177</c:v>
                </c:pt>
                <c:pt idx="34">
                  <c:v>0.69834710743801653</c:v>
                </c:pt>
                <c:pt idx="35">
                  <c:v>0.71074380165289253</c:v>
                </c:pt>
                <c:pt idx="36">
                  <c:v>0.77272727272727271</c:v>
                </c:pt>
                <c:pt idx="37">
                  <c:v>0.73553719008264462</c:v>
                </c:pt>
                <c:pt idx="38">
                  <c:v>0.67355371900826444</c:v>
                </c:pt>
                <c:pt idx="39">
                  <c:v>0.6776859504132231</c:v>
                </c:pt>
                <c:pt idx="40">
                  <c:v>0.71074380165289253</c:v>
                </c:pt>
                <c:pt idx="41">
                  <c:v>0.75206611570247939</c:v>
                </c:pt>
                <c:pt idx="42">
                  <c:v>0.78925619834710747</c:v>
                </c:pt>
                <c:pt idx="43">
                  <c:v>0.72727272727272729</c:v>
                </c:pt>
                <c:pt idx="44">
                  <c:v>0.71487603305785119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77D8-435D-A4A3-55F1ACE0EA7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824968480"/>
        <c:axId val="1355564095"/>
      </c:lineChart>
      <c:catAx>
        <c:axId val="8249780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en-US" sz="9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355569055"/>
        <c:crosses val="autoZero"/>
        <c:auto val="1"/>
        <c:lblAlgn val="ctr"/>
        <c:lblOffset val="100"/>
        <c:noMultiLvlLbl val="0"/>
      </c:catAx>
      <c:valAx>
        <c:axId val="1355569055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en-US" sz="9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24978080"/>
        <c:crosses val="autoZero"/>
        <c:crossBetween val="between"/>
      </c:valAx>
      <c:valAx>
        <c:axId val="1355564095"/>
        <c:scaling>
          <c:orientation val="minMax"/>
          <c:max val="1"/>
        </c:scaling>
        <c:delete val="0"/>
        <c:axPos val="r"/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en-US" sz="9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24968480"/>
        <c:crosses val="max"/>
        <c:crossBetween val="between"/>
      </c:valAx>
      <c:catAx>
        <c:axId val="824968480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355564095"/>
        <c:crosses val="autoZero"/>
        <c:auto val="1"/>
        <c:lblAlgn val="ctr"/>
        <c:lblOffset val="100"/>
        <c:noMultiLvlLbl val="0"/>
      </c:catAx>
      <c:spPr>
        <a:solidFill>
          <a:schemeClr val="bg1"/>
        </a:solidFill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en-US" sz="900" b="0" i="0" u="none" strike="noStrike" kern="120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solidFill>
      <a:srgbClr val="145768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 lang="en-US" sz="900" b="0" i="0" u="none" strike="noStrike" kern="1200" baseline="0">
          <a:solidFill>
            <a:schemeClr val="bg1"/>
          </a:solidFill>
          <a:latin typeface="+mn-lt"/>
          <a:ea typeface="+mn-ea"/>
          <a:cs typeface="+mn-cs"/>
        </a:defRPr>
      </a:pPr>
      <a:endParaRPr lang="en-US"/>
    </a:p>
  </c:txPr>
  <c:externalData r:id="rId4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pPr>
            <a:r>
              <a:rPr lang="es-CO" sz="1200" b="1" i="0" baseline="0">
                <a:effectLst/>
                <a:latin typeface="Arial Narrow" panose="020B0606020202030204" pitchFamily="34" charset="0"/>
              </a:rPr>
              <a:t>TOTAL CAMAS DISPONIBLES Y OCUPADAS </a:t>
            </a:r>
          </a:p>
          <a:p>
            <a:pPr>
              <a:defRPr>
                <a:solidFill>
                  <a:schemeClr val="bg1"/>
                </a:solidFill>
                <a:latin typeface="Arial Narrow" panose="020B0606020202030204" pitchFamily="34" charset="0"/>
              </a:defRPr>
            </a:pPr>
            <a:r>
              <a:rPr lang="es-CO" sz="1200" b="1" i="0" baseline="0">
                <a:effectLst/>
                <a:latin typeface="Arial Narrow" panose="020B0606020202030204" pitchFamily="34" charset="0"/>
              </a:rPr>
              <a:t>HOSPITALIZACIÓN ADULTO AÑO 2025</a:t>
            </a:r>
            <a:endParaRPr lang="en-US" sz="1200">
              <a:effectLst/>
              <a:latin typeface="Arial Narrow" panose="020B0606020202030204" pitchFamily="34" charset="0"/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bg1"/>
              </a:solidFill>
              <a:latin typeface="Arial Narrow" panose="020B0606020202030204" pitchFamily="34" charset="0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'CONSOLIDADO HOSPITALIZA'!$R$2</c:f>
              <c:strCache>
                <c:ptCount val="1"/>
                <c:pt idx="0">
                  <c:v>Camas Funcionales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triang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dLbls>
            <c:dLbl>
              <c:idx val="0"/>
              <c:layout/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10D2-4698-99FB-1D59E36D2CD4}"/>
                </c:ext>
              </c:extLst>
            </c:dLbl>
            <c:dLbl>
              <c:idx val="44"/>
              <c:layout/>
              <c:tx>
                <c:rich>
                  <a:bodyPr/>
                  <a:lstStyle/>
                  <a:p>
                    <a:r>
                      <a:rPr lang="en-US"/>
                      <a:t>7.372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10D2-4698-99FB-1D59E36D2CD4}"/>
                </c:ext>
              </c:extLst>
            </c:dLbl>
            <c:spPr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multiLvlStrRef>
              <c:f>'CONSOLIDADO HOSPITALIZA'!$P$3:$Q$47</c:f>
              <c:multiLvlStrCache>
                <c:ptCount val="45"/>
                <c:lvl>
                  <c:pt idx="0">
                    <c:v>1</c:v>
                  </c:pt>
                  <c:pt idx="1">
                    <c:v>2</c:v>
                  </c:pt>
                  <c:pt idx="2">
                    <c:v>3</c:v>
                  </c:pt>
                  <c:pt idx="3">
                    <c:v>4</c:v>
                  </c:pt>
                  <c:pt idx="4">
                    <c:v>5</c:v>
                  </c:pt>
                  <c:pt idx="5">
                    <c:v>6</c:v>
                  </c:pt>
                  <c:pt idx="6">
                    <c:v>7</c:v>
                  </c:pt>
                  <c:pt idx="7">
                    <c:v>8</c:v>
                  </c:pt>
                  <c:pt idx="8">
                    <c:v>9</c:v>
                  </c:pt>
                  <c:pt idx="9">
                    <c:v>10</c:v>
                  </c:pt>
                  <c:pt idx="10">
                    <c:v>11</c:v>
                  </c:pt>
                  <c:pt idx="11">
                    <c:v>12</c:v>
                  </c:pt>
                  <c:pt idx="12">
                    <c:v>13</c:v>
                  </c:pt>
                  <c:pt idx="13">
                    <c:v>14</c:v>
                  </c:pt>
                  <c:pt idx="14">
                    <c:v>15</c:v>
                  </c:pt>
                  <c:pt idx="15">
                    <c:v>16</c:v>
                  </c:pt>
                  <c:pt idx="16">
                    <c:v>17</c:v>
                  </c:pt>
                  <c:pt idx="17">
                    <c:v>18</c:v>
                  </c:pt>
                  <c:pt idx="18">
                    <c:v>19</c:v>
                  </c:pt>
                  <c:pt idx="19">
                    <c:v>20</c:v>
                  </c:pt>
                  <c:pt idx="20">
                    <c:v>21</c:v>
                  </c:pt>
                  <c:pt idx="21">
                    <c:v>22</c:v>
                  </c:pt>
                  <c:pt idx="22">
                    <c:v>23</c:v>
                  </c:pt>
                  <c:pt idx="23">
                    <c:v>24</c:v>
                  </c:pt>
                  <c:pt idx="24">
                    <c:v>25</c:v>
                  </c:pt>
                  <c:pt idx="25">
                    <c:v>26</c:v>
                  </c:pt>
                  <c:pt idx="26">
                    <c:v>27</c:v>
                  </c:pt>
                  <c:pt idx="27">
                    <c:v>28</c:v>
                  </c:pt>
                  <c:pt idx="28">
                    <c:v>29</c:v>
                  </c:pt>
                  <c:pt idx="29">
                    <c:v>30</c:v>
                  </c:pt>
                  <c:pt idx="30">
                    <c:v>31</c:v>
                  </c:pt>
                  <c:pt idx="31">
                    <c:v>1</c:v>
                  </c:pt>
                  <c:pt idx="32">
                    <c:v>2</c:v>
                  </c:pt>
                  <c:pt idx="33">
                    <c:v>3</c:v>
                  </c:pt>
                  <c:pt idx="34">
                    <c:v>4</c:v>
                  </c:pt>
                  <c:pt idx="35">
                    <c:v>5</c:v>
                  </c:pt>
                  <c:pt idx="36">
                    <c:v>6</c:v>
                  </c:pt>
                  <c:pt idx="37">
                    <c:v>7</c:v>
                  </c:pt>
                  <c:pt idx="38">
                    <c:v>8</c:v>
                  </c:pt>
                  <c:pt idx="39">
                    <c:v>9</c:v>
                  </c:pt>
                  <c:pt idx="40">
                    <c:v>10</c:v>
                  </c:pt>
                  <c:pt idx="41">
                    <c:v>11</c:v>
                  </c:pt>
                  <c:pt idx="42">
                    <c:v>12</c:v>
                  </c:pt>
                  <c:pt idx="43">
                    <c:v>13</c:v>
                  </c:pt>
                  <c:pt idx="44">
                    <c:v>14</c:v>
                  </c:pt>
                </c:lvl>
                <c:lvl>
                  <c:pt idx="0">
                    <c:v>ENERO</c:v>
                  </c:pt>
                  <c:pt idx="31">
                    <c:v>FEBRERO</c:v>
                  </c:pt>
                </c:lvl>
              </c:multiLvlStrCache>
            </c:multiLvlStrRef>
          </c:cat>
          <c:val>
            <c:numRef>
              <c:f>'CONSOLIDADO HOSPITALIZA'!$R$3:$R$47</c:f>
              <c:numCache>
                <c:formatCode>#,##0</c:formatCode>
                <c:ptCount val="45"/>
                <c:pt idx="0">
                  <c:v>7317</c:v>
                </c:pt>
                <c:pt idx="1">
                  <c:v>7278</c:v>
                </c:pt>
                <c:pt idx="2">
                  <c:v>7291</c:v>
                </c:pt>
                <c:pt idx="3">
                  <c:v>7307</c:v>
                </c:pt>
                <c:pt idx="4">
                  <c:v>7309</c:v>
                </c:pt>
                <c:pt idx="5">
                  <c:v>7308</c:v>
                </c:pt>
                <c:pt idx="6">
                  <c:v>7311</c:v>
                </c:pt>
                <c:pt idx="7">
                  <c:v>7314</c:v>
                </c:pt>
                <c:pt idx="8">
                  <c:v>7312</c:v>
                </c:pt>
                <c:pt idx="9">
                  <c:v>7317</c:v>
                </c:pt>
                <c:pt idx="10">
                  <c:v>7327</c:v>
                </c:pt>
                <c:pt idx="11">
                  <c:v>7324</c:v>
                </c:pt>
                <c:pt idx="12">
                  <c:v>7289</c:v>
                </c:pt>
                <c:pt idx="13">
                  <c:v>7331</c:v>
                </c:pt>
                <c:pt idx="14">
                  <c:v>7328</c:v>
                </c:pt>
                <c:pt idx="15">
                  <c:v>7333</c:v>
                </c:pt>
                <c:pt idx="16">
                  <c:v>7336</c:v>
                </c:pt>
                <c:pt idx="17">
                  <c:v>7322</c:v>
                </c:pt>
                <c:pt idx="18">
                  <c:v>7328</c:v>
                </c:pt>
                <c:pt idx="19">
                  <c:v>7353</c:v>
                </c:pt>
                <c:pt idx="20">
                  <c:v>7329</c:v>
                </c:pt>
                <c:pt idx="21">
                  <c:v>7335</c:v>
                </c:pt>
                <c:pt idx="22">
                  <c:v>7338</c:v>
                </c:pt>
                <c:pt idx="23">
                  <c:v>7335</c:v>
                </c:pt>
                <c:pt idx="24">
                  <c:v>7336</c:v>
                </c:pt>
                <c:pt idx="25">
                  <c:v>7341</c:v>
                </c:pt>
                <c:pt idx="26">
                  <c:v>7343</c:v>
                </c:pt>
                <c:pt idx="27">
                  <c:v>7329</c:v>
                </c:pt>
                <c:pt idx="28">
                  <c:v>7331</c:v>
                </c:pt>
                <c:pt idx="29">
                  <c:v>7351</c:v>
                </c:pt>
                <c:pt idx="30">
                  <c:v>7348</c:v>
                </c:pt>
                <c:pt idx="31">
                  <c:v>7350</c:v>
                </c:pt>
                <c:pt idx="32">
                  <c:v>7318</c:v>
                </c:pt>
                <c:pt idx="33">
                  <c:v>7361</c:v>
                </c:pt>
                <c:pt idx="34">
                  <c:v>7353</c:v>
                </c:pt>
                <c:pt idx="35">
                  <c:v>7347</c:v>
                </c:pt>
                <c:pt idx="36">
                  <c:v>7367</c:v>
                </c:pt>
                <c:pt idx="37">
                  <c:v>7366</c:v>
                </c:pt>
                <c:pt idx="38">
                  <c:v>7354</c:v>
                </c:pt>
                <c:pt idx="39">
                  <c:v>7361</c:v>
                </c:pt>
                <c:pt idx="40">
                  <c:v>7376</c:v>
                </c:pt>
                <c:pt idx="41">
                  <c:v>7357</c:v>
                </c:pt>
                <c:pt idx="42">
                  <c:v>7350</c:v>
                </c:pt>
                <c:pt idx="43">
                  <c:v>7358</c:v>
                </c:pt>
                <c:pt idx="44">
                  <c:v>7367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10D2-4698-99FB-1D59E36D2CD4}"/>
            </c:ext>
          </c:extLst>
        </c:ser>
        <c:ser>
          <c:idx val="2"/>
          <c:order val="1"/>
          <c:tx>
            <c:strRef>
              <c:f>'CONSOLIDADO HOSPITALIZA'!$S$2</c:f>
              <c:strCache>
                <c:ptCount val="1"/>
                <c:pt idx="0">
                  <c:v>Camas Ocupadas</c:v>
                </c:pt>
              </c:strCache>
            </c:strRef>
          </c:tx>
          <c:spPr>
            <a:ln w="28575" cap="rnd">
              <a:solidFill>
                <a:schemeClr val="accent6"/>
              </a:solidFill>
              <a:round/>
            </a:ln>
            <a:effectLst/>
          </c:spPr>
          <c:marker>
            <c:symbol val="diamond"/>
            <c:size val="5"/>
            <c:spPr>
              <a:solidFill>
                <a:schemeClr val="accent6"/>
              </a:solidFill>
              <a:ln w="9525">
                <a:solidFill>
                  <a:schemeClr val="accent6"/>
                </a:solidFill>
              </a:ln>
              <a:effectLst/>
            </c:spPr>
          </c:marker>
          <c:dLbls>
            <c:dLbl>
              <c:idx val="0"/>
              <c:layout/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10D2-4698-99FB-1D59E36D2CD4}"/>
                </c:ext>
              </c:extLst>
            </c:dLbl>
            <c:dLbl>
              <c:idx val="44"/>
              <c:layout>
                <c:manualLayout>
                  <c:x val="-5.058724727058499E-3"/>
                  <c:y val="7.1713403277693127E-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6.632</a:t>
                    </a: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10D2-4698-99FB-1D59E36D2CD4}"/>
                </c:ext>
              </c:extLst>
            </c:dLbl>
            <c:spPr>
              <a:solidFill>
                <a:schemeClr val="accent6">
                  <a:lumMod val="20000"/>
                  <a:lumOff val="80000"/>
                </a:schemeClr>
              </a:solidFill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multiLvlStrRef>
              <c:f>'CONSOLIDADO HOSPITALIZA'!$P$3:$Q$47</c:f>
              <c:multiLvlStrCache>
                <c:ptCount val="45"/>
                <c:lvl>
                  <c:pt idx="0">
                    <c:v>1</c:v>
                  </c:pt>
                  <c:pt idx="1">
                    <c:v>2</c:v>
                  </c:pt>
                  <c:pt idx="2">
                    <c:v>3</c:v>
                  </c:pt>
                  <c:pt idx="3">
                    <c:v>4</c:v>
                  </c:pt>
                  <c:pt idx="4">
                    <c:v>5</c:v>
                  </c:pt>
                  <c:pt idx="5">
                    <c:v>6</c:v>
                  </c:pt>
                  <c:pt idx="6">
                    <c:v>7</c:v>
                  </c:pt>
                  <c:pt idx="7">
                    <c:v>8</c:v>
                  </c:pt>
                  <c:pt idx="8">
                    <c:v>9</c:v>
                  </c:pt>
                  <c:pt idx="9">
                    <c:v>10</c:v>
                  </c:pt>
                  <c:pt idx="10">
                    <c:v>11</c:v>
                  </c:pt>
                  <c:pt idx="11">
                    <c:v>12</c:v>
                  </c:pt>
                  <c:pt idx="12">
                    <c:v>13</c:v>
                  </c:pt>
                  <c:pt idx="13">
                    <c:v>14</c:v>
                  </c:pt>
                  <c:pt idx="14">
                    <c:v>15</c:v>
                  </c:pt>
                  <c:pt idx="15">
                    <c:v>16</c:v>
                  </c:pt>
                  <c:pt idx="16">
                    <c:v>17</c:v>
                  </c:pt>
                  <c:pt idx="17">
                    <c:v>18</c:v>
                  </c:pt>
                  <c:pt idx="18">
                    <c:v>19</c:v>
                  </c:pt>
                  <c:pt idx="19">
                    <c:v>20</c:v>
                  </c:pt>
                  <c:pt idx="20">
                    <c:v>21</c:v>
                  </c:pt>
                  <c:pt idx="21">
                    <c:v>22</c:v>
                  </c:pt>
                  <c:pt idx="22">
                    <c:v>23</c:v>
                  </c:pt>
                  <c:pt idx="23">
                    <c:v>24</c:v>
                  </c:pt>
                  <c:pt idx="24">
                    <c:v>25</c:v>
                  </c:pt>
                  <c:pt idx="25">
                    <c:v>26</c:v>
                  </c:pt>
                  <c:pt idx="26">
                    <c:v>27</c:v>
                  </c:pt>
                  <c:pt idx="27">
                    <c:v>28</c:v>
                  </c:pt>
                  <c:pt idx="28">
                    <c:v>29</c:v>
                  </c:pt>
                  <c:pt idx="29">
                    <c:v>30</c:v>
                  </c:pt>
                  <c:pt idx="30">
                    <c:v>31</c:v>
                  </c:pt>
                  <c:pt idx="31">
                    <c:v>1</c:v>
                  </c:pt>
                  <c:pt idx="32">
                    <c:v>2</c:v>
                  </c:pt>
                  <c:pt idx="33">
                    <c:v>3</c:v>
                  </c:pt>
                  <c:pt idx="34">
                    <c:v>4</c:v>
                  </c:pt>
                  <c:pt idx="35">
                    <c:v>5</c:v>
                  </c:pt>
                  <c:pt idx="36">
                    <c:v>6</c:v>
                  </c:pt>
                  <c:pt idx="37">
                    <c:v>7</c:v>
                  </c:pt>
                  <c:pt idx="38">
                    <c:v>8</c:v>
                  </c:pt>
                  <c:pt idx="39">
                    <c:v>9</c:v>
                  </c:pt>
                  <c:pt idx="40">
                    <c:v>10</c:v>
                  </c:pt>
                  <c:pt idx="41">
                    <c:v>11</c:v>
                  </c:pt>
                  <c:pt idx="42">
                    <c:v>12</c:v>
                  </c:pt>
                  <c:pt idx="43">
                    <c:v>13</c:v>
                  </c:pt>
                  <c:pt idx="44">
                    <c:v>14</c:v>
                  </c:pt>
                </c:lvl>
                <c:lvl>
                  <c:pt idx="0">
                    <c:v>ENERO</c:v>
                  </c:pt>
                  <c:pt idx="31">
                    <c:v>FEBRERO</c:v>
                  </c:pt>
                </c:lvl>
              </c:multiLvlStrCache>
            </c:multiLvlStrRef>
          </c:cat>
          <c:val>
            <c:numRef>
              <c:f>'CONSOLIDADO HOSPITALIZA'!$S$3:$S$47</c:f>
              <c:numCache>
                <c:formatCode>#,##0</c:formatCode>
                <c:ptCount val="45"/>
                <c:pt idx="0">
                  <c:v>5766</c:v>
                </c:pt>
                <c:pt idx="1">
                  <c:v>5747</c:v>
                </c:pt>
                <c:pt idx="2">
                  <c:v>5899</c:v>
                </c:pt>
                <c:pt idx="3">
                  <c:v>6107</c:v>
                </c:pt>
                <c:pt idx="4">
                  <c:v>6082</c:v>
                </c:pt>
                <c:pt idx="5">
                  <c:v>6096</c:v>
                </c:pt>
                <c:pt idx="6">
                  <c:v>6182</c:v>
                </c:pt>
                <c:pt idx="7">
                  <c:v>6170</c:v>
                </c:pt>
                <c:pt idx="8">
                  <c:v>6283</c:v>
                </c:pt>
                <c:pt idx="9">
                  <c:v>6453</c:v>
                </c:pt>
                <c:pt idx="10">
                  <c:v>6565</c:v>
                </c:pt>
                <c:pt idx="11">
                  <c:v>6556</c:v>
                </c:pt>
                <c:pt idx="12">
                  <c:v>6519</c:v>
                </c:pt>
                <c:pt idx="13">
                  <c:v>6608</c:v>
                </c:pt>
                <c:pt idx="14">
                  <c:v>6644</c:v>
                </c:pt>
                <c:pt idx="15">
                  <c:v>6725</c:v>
                </c:pt>
                <c:pt idx="16">
                  <c:v>6780</c:v>
                </c:pt>
                <c:pt idx="17">
                  <c:v>6705</c:v>
                </c:pt>
                <c:pt idx="18">
                  <c:v>6604</c:v>
                </c:pt>
                <c:pt idx="19">
                  <c:v>6586</c:v>
                </c:pt>
                <c:pt idx="20">
                  <c:v>6693</c:v>
                </c:pt>
                <c:pt idx="21">
                  <c:v>6805</c:v>
                </c:pt>
                <c:pt idx="22">
                  <c:v>6771</c:v>
                </c:pt>
                <c:pt idx="23">
                  <c:v>6734</c:v>
                </c:pt>
                <c:pt idx="24">
                  <c:v>6549</c:v>
                </c:pt>
                <c:pt idx="25">
                  <c:v>6503</c:v>
                </c:pt>
                <c:pt idx="26">
                  <c:v>6562</c:v>
                </c:pt>
                <c:pt idx="27">
                  <c:v>6528</c:v>
                </c:pt>
                <c:pt idx="28">
                  <c:v>6650</c:v>
                </c:pt>
                <c:pt idx="29">
                  <c:v>6749</c:v>
                </c:pt>
                <c:pt idx="30">
                  <c:v>6675</c:v>
                </c:pt>
                <c:pt idx="31">
                  <c:v>6644</c:v>
                </c:pt>
                <c:pt idx="32">
                  <c:v>6520</c:v>
                </c:pt>
                <c:pt idx="33">
                  <c:v>6542</c:v>
                </c:pt>
                <c:pt idx="34">
                  <c:v>6708</c:v>
                </c:pt>
                <c:pt idx="35">
                  <c:v>6735</c:v>
                </c:pt>
                <c:pt idx="36">
                  <c:v>6727</c:v>
                </c:pt>
                <c:pt idx="37">
                  <c:v>6731</c:v>
                </c:pt>
                <c:pt idx="38">
                  <c:v>6600</c:v>
                </c:pt>
                <c:pt idx="39">
                  <c:v>6614</c:v>
                </c:pt>
                <c:pt idx="40">
                  <c:v>6671</c:v>
                </c:pt>
                <c:pt idx="41">
                  <c:v>6701</c:v>
                </c:pt>
                <c:pt idx="42">
                  <c:v>6711</c:v>
                </c:pt>
                <c:pt idx="43">
                  <c:v>6712</c:v>
                </c:pt>
                <c:pt idx="44">
                  <c:v>6748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5-10D2-4698-99FB-1D59E36D2CD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67870367"/>
        <c:axId val="467864543"/>
        <c:extLst/>
      </c:lineChart>
      <c:catAx>
        <c:axId val="46787036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67864543"/>
        <c:crosses val="autoZero"/>
        <c:auto val="1"/>
        <c:lblAlgn val="ctr"/>
        <c:lblOffset val="100"/>
        <c:noMultiLvlLbl val="0"/>
      </c:catAx>
      <c:valAx>
        <c:axId val="467864543"/>
        <c:scaling>
          <c:orientation val="minMax"/>
          <c:min val="50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67870367"/>
        <c:crosses val="autoZero"/>
        <c:crossBetween val="between"/>
      </c:valAx>
      <c:spPr>
        <a:solidFill>
          <a:schemeClr val="bg1"/>
        </a:solidFill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solidFill>
      <a:srgbClr val="145768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960" b="1" i="0" u="none" strike="noStrike" kern="1200" spc="0" baseline="0">
                <a:solidFill>
                  <a:schemeClr val="bg1"/>
                </a:solidFill>
                <a:latin typeface="Arial Narrow" panose="020B0606020202030204" pitchFamily="34" charset="0"/>
                <a:ea typeface="+mn-ea"/>
                <a:cs typeface="+mn-cs"/>
              </a:defRPr>
            </a:pPr>
            <a:r>
              <a:rPr lang="en-US" b="1">
                <a:solidFill>
                  <a:schemeClr val="bg1"/>
                </a:solidFill>
                <a:latin typeface="Arial Narrow" panose="020B0606020202030204" pitchFamily="34" charset="0"/>
              </a:rPr>
              <a:t>% DE OCUPACIÓN HOSPITALIZACIÓN GENERAL 2025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60" b="1" i="0" u="none" strike="noStrike" kern="1200" spc="0" baseline="0">
              <a:solidFill>
                <a:schemeClr val="bg1"/>
              </a:solidFill>
              <a:latin typeface="Arial Narrow" panose="020B0606020202030204" pitchFamily="34" charset="0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lineChart>
        <c:grouping val="standard"/>
        <c:varyColors val="0"/>
        <c:ser>
          <c:idx val="1"/>
          <c:order val="0"/>
          <c:tx>
            <c:strRef>
              <c:f>'CONSOLIDADO HOSPITALIZA'!$T$2</c:f>
              <c:strCache>
                <c:ptCount val="1"/>
                <c:pt idx="0">
                  <c:v>% de Ocupación general</c:v>
                </c:pt>
              </c:strCache>
            </c:strRef>
          </c:tx>
          <c:spPr>
            <a:ln w="28575" cap="rnd">
              <a:solidFill>
                <a:schemeClr val="bg2">
                  <a:lumMod val="75000"/>
                </a:schemeClr>
              </a:solidFill>
              <a:round/>
            </a:ln>
            <a:effectLst/>
          </c:spPr>
          <c:marker>
            <c:symbol val="diamond"/>
            <c:size val="5"/>
            <c:spPr>
              <a:solidFill>
                <a:schemeClr val="bg1">
                  <a:lumMod val="50000"/>
                </a:schemeClr>
              </a:solidFill>
              <a:ln w="9525">
                <a:solidFill>
                  <a:schemeClr val="bg1">
                    <a:lumMod val="50000"/>
                  </a:schemeClr>
                </a:solidFill>
              </a:ln>
              <a:effectLst/>
            </c:spPr>
          </c:marker>
          <c:dLbls>
            <c:dLbl>
              <c:idx val="0"/>
              <c:layout/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5D1B-427E-AF33-61F76764DAFA}"/>
                </c:ext>
              </c:extLst>
            </c:dLbl>
            <c:dLbl>
              <c:idx val="44"/>
              <c:layout/>
              <c:tx>
                <c:rich>
                  <a:bodyPr/>
                  <a:lstStyle/>
                  <a:p>
                    <a:r>
                      <a:rPr lang="en-US"/>
                      <a:t>90.0%</a:t>
                    </a:r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5D1B-427E-AF33-61F76764DAFA}"/>
                </c:ext>
              </c:extLst>
            </c:dLbl>
            <c:spPr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multiLvlStrRef>
              <c:f>'CONSOLIDADO HOSPITALIZA'!$P$3:$Q$47</c:f>
              <c:multiLvlStrCache>
                <c:ptCount val="45"/>
                <c:lvl>
                  <c:pt idx="0">
                    <c:v>1</c:v>
                  </c:pt>
                  <c:pt idx="1">
                    <c:v>2</c:v>
                  </c:pt>
                  <c:pt idx="2">
                    <c:v>3</c:v>
                  </c:pt>
                  <c:pt idx="3">
                    <c:v>4</c:v>
                  </c:pt>
                  <c:pt idx="4">
                    <c:v>5</c:v>
                  </c:pt>
                  <c:pt idx="5">
                    <c:v>6</c:v>
                  </c:pt>
                  <c:pt idx="6">
                    <c:v>7</c:v>
                  </c:pt>
                  <c:pt idx="7">
                    <c:v>8</c:v>
                  </c:pt>
                  <c:pt idx="8">
                    <c:v>9</c:v>
                  </c:pt>
                  <c:pt idx="9">
                    <c:v>10</c:v>
                  </c:pt>
                  <c:pt idx="10">
                    <c:v>11</c:v>
                  </c:pt>
                  <c:pt idx="11">
                    <c:v>12</c:v>
                  </c:pt>
                  <c:pt idx="12">
                    <c:v>13</c:v>
                  </c:pt>
                  <c:pt idx="13">
                    <c:v>14</c:v>
                  </c:pt>
                  <c:pt idx="14">
                    <c:v>15</c:v>
                  </c:pt>
                  <c:pt idx="15">
                    <c:v>16</c:v>
                  </c:pt>
                  <c:pt idx="16">
                    <c:v>17</c:v>
                  </c:pt>
                  <c:pt idx="17">
                    <c:v>18</c:v>
                  </c:pt>
                  <c:pt idx="18">
                    <c:v>19</c:v>
                  </c:pt>
                  <c:pt idx="19">
                    <c:v>20</c:v>
                  </c:pt>
                  <c:pt idx="20">
                    <c:v>21</c:v>
                  </c:pt>
                  <c:pt idx="21">
                    <c:v>22</c:v>
                  </c:pt>
                  <c:pt idx="22">
                    <c:v>23</c:v>
                  </c:pt>
                  <c:pt idx="23">
                    <c:v>24</c:v>
                  </c:pt>
                  <c:pt idx="24">
                    <c:v>25</c:v>
                  </c:pt>
                  <c:pt idx="25">
                    <c:v>26</c:v>
                  </c:pt>
                  <c:pt idx="26">
                    <c:v>27</c:v>
                  </c:pt>
                  <c:pt idx="27">
                    <c:v>28</c:v>
                  </c:pt>
                  <c:pt idx="28">
                    <c:v>29</c:v>
                  </c:pt>
                  <c:pt idx="29">
                    <c:v>30</c:v>
                  </c:pt>
                  <c:pt idx="30">
                    <c:v>31</c:v>
                  </c:pt>
                  <c:pt idx="31">
                    <c:v>1</c:v>
                  </c:pt>
                  <c:pt idx="32">
                    <c:v>2</c:v>
                  </c:pt>
                  <c:pt idx="33">
                    <c:v>3</c:v>
                  </c:pt>
                  <c:pt idx="34">
                    <c:v>4</c:v>
                  </c:pt>
                  <c:pt idx="35">
                    <c:v>5</c:v>
                  </c:pt>
                  <c:pt idx="36">
                    <c:v>6</c:v>
                  </c:pt>
                  <c:pt idx="37">
                    <c:v>7</c:v>
                  </c:pt>
                  <c:pt idx="38">
                    <c:v>8</c:v>
                  </c:pt>
                  <c:pt idx="39">
                    <c:v>9</c:v>
                  </c:pt>
                  <c:pt idx="40">
                    <c:v>10</c:v>
                  </c:pt>
                  <c:pt idx="41">
                    <c:v>11</c:v>
                  </c:pt>
                  <c:pt idx="42">
                    <c:v>12</c:v>
                  </c:pt>
                  <c:pt idx="43">
                    <c:v>13</c:v>
                  </c:pt>
                  <c:pt idx="44">
                    <c:v>14</c:v>
                  </c:pt>
                </c:lvl>
                <c:lvl>
                  <c:pt idx="0">
                    <c:v>ENERO</c:v>
                  </c:pt>
                  <c:pt idx="31">
                    <c:v>FEBRERO</c:v>
                  </c:pt>
                </c:lvl>
              </c:multiLvlStrCache>
            </c:multiLvlStrRef>
          </c:cat>
          <c:val>
            <c:numRef>
              <c:f>'CONSOLIDADO HOSPITALIZA'!$T$3:$T$47</c:f>
              <c:numCache>
                <c:formatCode>0.0%</c:formatCode>
                <c:ptCount val="45"/>
                <c:pt idx="0">
                  <c:v>0.78802788027880277</c:v>
                </c:pt>
                <c:pt idx="1">
                  <c:v>0.78964001099203074</c:v>
                </c:pt>
                <c:pt idx="2">
                  <c:v>0.80907968728569468</c:v>
                </c:pt>
                <c:pt idx="3">
                  <c:v>0.83577391542356649</c:v>
                </c:pt>
                <c:pt idx="4">
                  <c:v>0.83212477767136406</c:v>
                </c:pt>
                <c:pt idx="5">
                  <c:v>0.83415435139573069</c:v>
                </c:pt>
                <c:pt idx="6">
                  <c:v>0.84599999999999997</c:v>
                </c:pt>
                <c:pt idx="7">
                  <c:v>0.84358764014219301</c:v>
                </c:pt>
                <c:pt idx="8">
                  <c:v>0.85927242888402622</c:v>
                </c:pt>
                <c:pt idx="9">
                  <c:v>0.88191881918819193</c:v>
                </c:pt>
                <c:pt idx="10">
                  <c:v>0.89600000000000002</c:v>
                </c:pt>
                <c:pt idx="11">
                  <c:v>0.89513926815947564</c:v>
                </c:pt>
                <c:pt idx="12">
                  <c:v>0.89436136644258468</c:v>
                </c:pt>
                <c:pt idx="13">
                  <c:v>0.90137771108989229</c:v>
                </c:pt>
                <c:pt idx="14">
                  <c:v>0.90665938864628826</c:v>
                </c:pt>
                <c:pt idx="15">
                  <c:v>0.91708714032456018</c:v>
                </c:pt>
                <c:pt idx="16">
                  <c:v>0.92420937840785167</c:v>
                </c:pt>
                <c:pt idx="17">
                  <c:v>0.91573340617317678</c:v>
                </c:pt>
                <c:pt idx="18">
                  <c:v>0.90120087336244536</c:v>
                </c:pt>
                <c:pt idx="19">
                  <c:v>0.89568883448932413</c:v>
                </c:pt>
                <c:pt idx="20">
                  <c:v>0.9132214490380679</c:v>
                </c:pt>
                <c:pt idx="21">
                  <c:v>0.92774369461486028</c:v>
                </c:pt>
                <c:pt idx="22">
                  <c:v>0.92273098937040066</c:v>
                </c:pt>
                <c:pt idx="23">
                  <c:v>0.91806407634628495</c:v>
                </c:pt>
                <c:pt idx="24">
                  <c:v>0.89272082878953107</c:v>
                </c:pt>
                <c:pt idx="25">
                  <c:v>0.88584661490260186</c:v>
                </c:pt>
                <c:pt idx="26">
                  <c:v>0.89364020155249901</c:v>
                </c:pt>
                <c:pt idx="27">
                  <c:v>0.89070814572247237</c:v>
                </c:pt>
                <c:pt idx="28">
                  <c:v>0.90710680671122634</c:v>
                </c:pt>
                <c:pt idx="29">
                  <c:v>0.91810638008434231</c:v>
                </c:pt>
                <c:pt idx="30">
                  <c:v>0.90841045182362545</c:v>
                </c:pt>
                <c:pt idx="31">
                  <c:v>0.90394557823129251</c:v>
                </c:pt>
                <c:pt idx="32">
                  <c:v>0.89095381251708117</c:v>
                </c:pt>
                <c:pt idx="33">
                  <c:v>0.88873794321423716</c:v>
                </c:pt>
                <c:pt idx="34">
                  <c:v>0.91228070175438591</c:v>
                </c:pt>
                <c:pt idx="35">
                  <c:v>0.91670069416088196</c:v>
                </c:pt>
                <c:pt idx="36">
                  <c:v>0.91312610289127194</c:v>
                </c:pt>
                <c:pt idx="37">
                  <c:v>0.91379310344827591</c:v>
                </c:pt>
                <c:pt idx="38">
                  <c:v>0.89747076420995375</c:v>
                </c:pt>
                <c:pt idx="39">
                  <c:v>0.89851922293166686</c:v>
                </c:pt>
                <c:pt idx="40">
                  <c:v>0.9044197396963124</c:v>
                </c:pt>
                <c:pt idx="41">
                  <c:v>0.91083322006252554</c:v>
                </c:pt>
                <c:pt idx="42">
                  <c:v>0.91306122448979588</c:v>
                </c:pt>
                <c:pt idx="43">
                  <c:v>0.91220440337048114</c:v>
                </c:pt>
                <c:pt idx="44">
                  <c:v>0.91597665264015204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5D1B-427E-AF33-61F76764DAF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60698303"/>
        <c:axId val="467865375"/>
        <c:extLst/>
      </c:lineChart>
      <c:catAx>
        <c:axId val="46069830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67865375"/>
        <c:crosses val="autoZero"/>
        <c:auto val="1"/>
        <c:lblAlgn val="ctr"/>
        <c:lblOffset val="100"/>
        <c:noMultiLvlLbl val="0"/>
      </c:catAx>
      <c:valAx>
        <c:axId val="467865375"/>
        <c:scaling>
          <c:orientation val="minMax"/>
          <c:max val="0.99"/>
          <c:min val="0.60000000000000009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60698303"/>
        <c:crosses val="autoZero"/>
        <c:crossBetween val="between"/>
      </c:valAx>
      <c:spPr>
        <a:solidFill>
          <a:schemeClr val="bg1"/>
        </a:solidFill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800" b="0" i="0" u="none" strike="noStrike" kern="120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solidFill>
      <a:srgbClr val="145768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 sz="800"/>
      </a:pPr>
      <a:endParaRPr lang="en-US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32">
  <cs:axisTitle>
    <cs:lnRef idx="0"/>
    <cs:fillRef idx="0"/>
    <cs:effectRef idx="0"/>
    <cs:fontRef idx="minor">
      <a:schemeClr val="dk1">
        <a:lumMod val="65000"/>
        <a:lumOff val="3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 cap="none" spc="0" normalizeH="0" baseline="0"/>
  </cs:categoryAxis>
  <cs:chartArea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lt1"/>
      </a:solidFill>
      <a:ln w="1587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8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  <a:alpha val="54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  <a:alpha val="51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legend>
  <cs:plotArea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plotArea>
  <cs:plotArea3D>
    <cs:lnRef idx="0"/>
    <cs:fillRef idx="0"/>
    <cs:effectRef idx="0"/>
    <cs:fontRef idx="minor">
      <a:schemeClr val="dk1"/>
    </cs:fontRef>
    <cs:spPr>
      <a:solidFill>
        <a:schemeClr val="lt1"/>
      </a:solidFill>
    </cs:spPr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dk1">
        <a:lumMod val="50000"/>
        <a:lumOff val="50000"/>
      </a:schemeClr>
    </cs:fontRef>
    <cs:defRPr sz="1600" b="1" kern="1200" cap="none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x-non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E741C3-A46B-6749-80B9-34F433935532}" type="datetimeFigureOut">
              <a:rPr lang="x-none" smtClean="0"/>
              <a:t>2/16/2025</a:t>
            </a:fld>
            <a:endParaRPr lang="x-non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x-non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x-non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x-non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30FAED5-F571-9D42-87B7-2C8E6767E9DB}" type="slidenum">
              <a:rPr lang="x-none" smtClean="0"/>
              <a:t>‹Nº›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7397273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0FAED5-F571-9D42-87B7-2C8E6767E9DB}" type="slidenum">
              <a:rPr lang="x-none" smtClean="0"/>
              <a:t>1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3886270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0FAED5-F571-9D42-87B7-2C8E6767E9DB}" type="slidenum">
              <a:rPr lang="x-none" smtClean="0"/>
              <a:t>5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4636214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143000" y="841375"/>
            <a:ext cx="6858000" cy="17907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143000" y="2701925"/>
            <a:ext cx="6858000" cy="12414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5BFBB947-EBA6-45CF-B740-F781BA810C8E}" type="datetimeFigureOut">
              <a:rPr lang="es-CO" smtClean="0"/>
              <a:t>16/02/2025</a:t>
            </a:fld>
            <a:endParaRPr lang="es-CO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/>
          <a:p>
            <a:endParaRPr lang="es-CO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46376108-57EF-4CFC-B991-23A8031593B7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965620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628650" y="1370013"/>
            <a:ext cx="7886700" cy="326231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5BFBB947-EBA6-45CF-B740-F781BA810C8E}" type="datetimeFigureOut">
              <a:rPr lang="es-CO" smtClean="0"/>
              <a:t>16/02/2025</a:t>
            </a:fld>
            <a:endParaRPr lang="es-CO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/>
          <a:p>
            <a:endParaRPr lang="es-CO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46376108-57EF-4CFC-B991-23A8031593B7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7842365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543675" y="274638"/>
            <a:ext cx="1971675" cy="4357687"/>
          </a:xfrm>
          <a:prstGeom prst="rect">
            <a:avLst/>
          </a:prstGeo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628650" y="274638"/>
            <a:ext cx="5762625" cy="4357687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5BFBB947-EBA6-45CF-B740-F781BA810C8E}" type="datetimeFigureOut">
              <a:rPr lang="es-CO" smtClean="0"/>
              <a:t>16/02/2025</a:t>
            </a:fld>
            <a:endParaRPr lang="es-CO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/>
          <a:p>
            <a:endParaRPr lang="es-CO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46376108-57EF-4CFC-B991-23A8031593B7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1154384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143000" y="841375"/>
            <a:ext cx="6858000" cy="17907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143000" y="2701925"/>
            <a:ext cx="6858000" cy="12414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88938D7F-A40C-4E5D-8CAA-C5B6B3D174E3}" type="datetimeFigureOut">
              <a:rPr lang="es-CO" smtClean="0"/>
              <a:t>16/02/2025</a:t>
            </a:fld>
            <a:endParaRPr lang="es-CO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/>
          <a:p>
            <a:endParaRPr lang="es-CO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3F298C1A-123C-4E2F-B73C-EA7DC0023E49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8671860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628650" y="1370013"/>
            <a:ext cx="7886700" cy="32623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88938D7F-A40C-4E5D-8CAA-C5B6B3D174E3}" type="datetimeFigureOut">
              <a:rPr lang="es-CO" smtClean="0"/>
              <a:t>16/02/2025</a:t>
            </a:fld>
            <a:endParaRPr lang="es-CO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/>
          <a:p>
            <a:endParaRPr lang="es-CO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3F298C1A-123C-4E2F-B73C-EA7DC0023E49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92577928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23888" y="1282700"/>
            <a:ext cx="7886700" cy="2139950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623888" y="3441700"/>
            <a:ext cx="7886700" cy="112553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88938D7F-A40C-4E5D-8CAA-C5B6B3D174E3}" type="datetimeFigureOut">
              <a:rPr lang="es-CO" smtClean="0"/>
              <a:t>16/02/2025</a:t>
            </a:fld>
            <a:endParaRPr lang="es-CO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/>
          <a:p>
            <a:endParaRPr lang="es-CO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3F298C1A-123C-4E2F-B73C-EA7DC0023E49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36221312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628650" y="1370013"/>
            <a:ext cx="3867150" cy="32623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648200" y="1370013"/>
            <a:ext cx="3867150" cy="32623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88938D7F-A40C-4E5D-8CAA-C5B6B3D174E3}" type="datetimeFigureOut">
              <a:rPr lang="es-CO" smtClean="0"/>
              <a:t>16/02/2025</a:t>
            </a:fld>
            <a:endParaRPr lang="es-CO" dirty="0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/>
          <a:p>
            <a:endParaRPr lang="es-CO" dirty="0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3F298C1A-123C-4E2F-B73C-EA7DC0023E49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35752934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30238" y="274638"/>
            <a:ext cx="7886700" cy="993775"/>
          </a:xfrm>
          <a:prstGeom prst="rect">
            <a:avLst/>
          </a:prstGeo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630238" y="1260475"/>
            <a:ext cx="3868737" cy="619125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30238" y="1879600"/>
            <a:ext cx="3868737" cy="27622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4629150" y="1260475"/>
            <a:ext cx="3887788" cy="619125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4629150" y="1879600"/>
            <a:ext cx="3887788" cy="27622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88938D7F-A40C-4E5D-8CAA-C5B6B3D174E3}" type="datetimeFigureOut">
              <a:rPr lang="es-CO" smtClean="0"/>
              <a:t>16/02/2025</a:t>
            </a:fld>
            <a:endParaRPr lang="es-CO" dirty="0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/>
          <a:p>
            <a:endParaRPr lang="es-CO" dirty="0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3F298C1A-123C-4E2F-B73C-EA7DC0023E49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94226593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88938D7F-A40C-4E5D-8CAA-C5B6B3D174E3}" type="datetimeFigureOut">
              <a:rPr lang="es-CO" smtClean="0"/>
              <a:t>16/02/2025</a:t>
            </a:fld>
            <a:endParaRPr lang="es-CO" dirty="0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/>
          <a:p>
            <a:endParaRPr lang="es-CO" dirty="0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3F298C1A-123C-4E2F-B73C-EA7DC0023E49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95482907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88938D7F-A40C-4E5D-8CAA-C5B6B3D174E3}" type="datetimeFigureOut">
              <a:rPr lang="es-CO" smtClean="0"/>
              <a:t>16/02/2025</a:t>
            </a:fld>
            <a:endParaRPr lang="es-CO" dirty="0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3F298C1A-123C-4E2F-B73C-EA7DC0023E49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73806783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30238" y="342900"/>
            <a:ext cx="2949575" cy="120015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3887788" y="741363"/>
            <a:ext cx="4629150" cy="36544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630238" y="1543050"/>
            <a:ext cx="2949575" cy="28590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88938D7F-A40C-4E5D-8CAA-C5B6B3D174E3}" type="datetimeFigureOut">
              <a:rPr lang="es-CO" smtClean="0"/>
              <a:t>16/02/2025</a:t>
            </a:fld>
            <a:endParaRPr lang="es-CO" dirty="0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/>
          <a:p>
            <a:endParaRPr lang="es-CO" dirty="0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3F298C1A-123C-4E2F-B73C-EA7DC0023E49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969327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628650" y="1370013"/>
            <a:ext cx="7886700" cy="32623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5BFBB947-EBA6-45CF-B740-F781BA810C8E}" type="datetimeFigureOut">
              <a:rPr lang="es-CO" smtClean="0"/>
              <a:t>16/02/2025</a:t>
            </a:fld>
            <a:endParaRPr lang="es-CO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/>
          <a:p>
            <a:endParaRPr lang="es-CO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46376108-57EF-4CFC-B991-23A8031593B7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68908602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30238" y="342900"/>
            <a:ext cx="2949575" cy="120015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3887788" y="741363"/>
            <a:ext cx="4629150" cy="36544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 dirty="0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630238" y="1543050"/>
            <a:ext cx="2949575" cy="28590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88938D7F-A40C-4E5D-8CAA-C5B6B3D174E3}" type="datetimeFigureOut">
              <a:rPr lang="es-CO" smtClean="0"/>
              <a:t>16/02/2025</a:t>
            </a:fld>
            <a:endParaRPr lang="es-CO" dirty="0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/>
          <a:p>
            <a:endParaRPr lang="es-CO" dirty="0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3F298C1A-123C-4E2F-B73C-EA7DC0023E49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427634311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628650" y="1370013"/>
            <a:ext cx="7886700" cy="326231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88938D7F-A40C-4E5D-8CAA-C5B6B3D174E3}" type="datetimeFigureOut">
              <a:rPr lang="es-CO" smtClean="0"/>
              <a:t>16/02/2025</a:t>
            </a:fld>
            <a:endParaRPr lang="es-CO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/>
          <a:p>
            <a:endParaRPr lang="es-CO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3F298C1A-123C-4E2F-B73C-EA7DC0023E49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51031691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543675" y="274638"/>
            <a:ext cx="1971675" cy="4357687"/>
          </a:xfrm>
          <a:prstGeom prst="rect">
            <a:avLst/>
          </a:prstGeo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628650" y="274638"/>
            <a:ext cx="5762625" cy="4357687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88938D7F-A40C-4E5D-8CAA-C5B6B3D174E3}" type="datetimeFigureOut">
              <a:rPr lang="es-CO" smtClean="0"/>
              <a:t>16/02/2025</a:t>
            </a:fld>
            <a:endParaRPr lang="es-CO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/>
          <a:p>
            <a:endParaRPr lang="es-CO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3F298C1A-123C-4E2F-B73C-EA7DC0023E49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82087356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143000" y="841375"/>
            <a:ext cx="6858000" cy="17907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143000" y="2701925"/>
            <a:ext cx="6858000" cy="12414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585AAB32-4DF2-4BB0-B835-6A7F550E0BE4}" type="datetimeFigureOut">
              <a:rPr lang="es-CO" smtClean="0"/>
              <a:t>16/02/2025</a:t>
            </a:fld>
            <a:endParaRPr lang="es-CO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/>
          <a:p>
            <a:endParaRPr lang="es-CO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75414C64-57E6-4A63-AAE0-EAC0FE4A78BD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80866881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628650" y="1370013"/>
            <a:ext cx="7886700" cy="32623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585AAB32-4DF2-4BB0-B835-6A7F550E0BE4}" type="datetimeFigureOut">
              <a:rPr lang="es-CO" smtClean="0"/>
              <a:t>16/02/2025</a:t>
            </a:fld>
            <a:endParaRPr lang="es-CO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/>
          <a:p>
            <a:endParaRPr lang="es-CO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75414C64-57E6-4A63-AAE0-EAC0FE4A78BD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61143734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23888" y="1282700"/>
            <a:ext cx="7886700" cy="2139950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623888" y="3441700"/>
            <a:ext cx="7886700" cy="112553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585AAB32-4DF2-4BB0-B835-6A7F550E0BE4}" type="datetimeFigureOut">
              <a:rPr lang="es-CO" smtClean="0"/>
              <a:t>16/02/2025</a:t>
            </a:fld>
            <a:endParaRPr lang="es-CO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/>
          <a:p>
            <a:endParaRPr lang="es-CO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75414C64-57E6-4A63-AAE0-EAC0FE4A78BD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02769689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628650" y="1370013"/>
            <a:ext cx="3867150" cy="32623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648200" y="1370013"/>
            <a:ext cx="3867150" cy="32623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585AAB32-4DF2-4BB0-B835-6A7F550E0BE4}" type="datetimeFigureOut">
              <a:rPr lang="es-CO" smtClean="0"/>
              <a:t>16/02/2025</a:t>
            </a:fld>
            <a:endParaRPr lang="es-CO" dirty="0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/>
          <a:p>
            <a:endParaRPr lang="es-CO" dirty="0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75414C64-57E6-4A63-AAE0-EAC0FE4A78BD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61766910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30238" y="274638"/>
            <a:ext cx="7886700" cy="993775"/>
          </a:xfrm>
          <a:prstGeom prst="rect">
            <a:avLst/>
          </a:prstGeo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630238" y="1260475"/>
            <a:ext cx="3868737" cy="619125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30238" y="1879600"/>
            <a:ext cx="3868737" cy="27622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4629150" y="1260475"/>
            <a:ext cx="3887788" cy="619125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4629150" y="1879600"/>
            <a:ext cx="3887788" cy="27622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585AAB32-4DF2-4BB0-B835-6A7F550E0BE4}" type="datetimeFigureOut">
              <a:rPr lang="es-CO" smtClean="0"/>
              <a:t>16/02/2025</a:t>
            </a:fld>
            <a:endParaRPr lang="es-CO" dirty="0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/>
          <a:p>
            <a:endParaRPr lang="es-CO" dirty="0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75414C64-57E6-4A63-AAE0-EAC0FE4A78BD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60764623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585AAB32-4DF2-4BB0-B835-6A7F550E0BE4}" type="datetimeFigureOut">
              <a:rPr lang="es-CO" smtClean="0"/>
              <a:t>16/02/2025</a:t>
            </a:fld>
            <a:endParaRPr lang="es-CO" dirty="0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/>
          <a:p>
            <a:endParaRPr lang="es-CO" dirty="0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75414C64-57E6-4A63-AAE0-EAC0FE4A78BD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68779823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585AAB32-4DF2-4BB0-B835-6A7F550E0BE4}" type="datetimeFigureOut">
              <a:rPr lang="es-CO" smtClean="0"/>
              <a:t>16/02/2025</a:t>
            </a:fld>
            <a:endParaRPr lang="es-CO" dirty="0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75414C64-57E6-4A63-AAE0-EAC0FE4A78BD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5004530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23888" y="1282700"/>
            <a:ext cx="7886700" cy="2139950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623888" y="3441700"/>
            <a:ext cx="7886700" cy="112553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5BFBB947-EBA6-45CF-B740-F781BA810C8E}" type="datetimeFigureOut">
              <a:rPr lang="es-CO" smtClean="0"/>
              <a:t>16/02/2025</a:t>
            </a:fld>
            <a:endParaRPr lang="es-CO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/>
          <a:p>
            <a:endParaRPr lang="es-CO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46376108-57EF-4CFC-B991-23A8031593B7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58956064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30238" y="342900"/>
            <a:ext cx="2949575" cy="120015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3887788" y="741363"/>
            <a:ext cx="4629150" cy="36544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630238" y="1543050"/>
            <a:ext cx="2949575" cy="28590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585AAB32-4DF2-4BB0-B835-6A7F550E0BE4}" type="datetimeFigureOut">
              <a:rPr lang="es-CO" smtClean="0"/>
              <a:t>16/02/2025</a:t>
            </a:fld>
            <a:endParaRPr lang="es-CO" dirty="0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/>
          <a:p>
            <a:endParaRPr lang="es-CO" dirty="0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75414C64-57E6-4A63-AAE0-EAC0FE4A78BD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68883605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30238" y="342900"/>
            <a:ext cx="2949575" cy="120015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3887788" y="741363"/>
            <a:ext cx="4629150" cy="36544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 dirty="0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630238" y="1543050"/>
            <a:ext cx="2949575" cy="28590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585AAB32-4DF2-4BB0-B835-6A7F550E0BE4}" type="datetimeFigureOut">
              <a:rPr lang="es-CO" smtClean="0"/>
              <a:t>16/02/2025</a:t>
            </a:fld>
            <a:endParaRPr lang="es-CO" dirty="0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/>
          <a:p>
            <a:endParaRPr lang="es-CO" dirty="0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75414C64-57E6-4A63-AAE0-EAC0FE4A78BD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415691753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628650" y="1370013"/>
            <a:ext cx="7886700" cy="326231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585AAB32-4DF2-4BB0-B835-6A7F550E0BE4}" type="datetimeFigureOut">
              <a:rPr lang="es-CO" smtClean="0"/>
              <a:t>16/02/2025</a:t>
            </a:fld>
            <a:endParaRPr lang="es-CO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/>
          <a:p>
            <a:endParaRPr lang="es-CO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75414C64-57E6-4A63-AAE0-EAC0FE4A78BD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9164358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543675" y="274638"/>
            <a:ext cx="1971675" cy="4357687"/>
          </a:xfrm>
          <a:prstGeom prst="rect">
            <a:avLst/>
          </a:prstGeo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628650" y="274638"/>
            <a:ext cx="5762625" cy="4357687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585AAB32-4DF2-4BB0-B835-6A7F550E0BE4}" type="datetimeFigureOut">
              <a:rPr lang="es-CO" smtClean="0"/>
              <a:t>16/02/2025</a:t>
            </a:fld>
            <a:endParaRPr lang="es-CO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/>
          <a:p>
            <a:endParaRPr lang="es-CO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75414C64-57E6-4A63-AAE0-EAC0FE4A78BD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77996846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143000" y="841375"/>
            <a:ext cx="6858000" cy="17907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143000" y="2701925"/>
            <a:ext cx="6858000" cy="12414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5BFBB947-EBA6-45CF-B740-F781BA810C8E}" type="datetimeFigureOut">
              <a:rPr lang="es-CO" smtClean="0"/>
              <a:t>16/02/2025</a:t>
            </a:fld>
            <a:endParaRPr lang="es-CO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/>
          <a:p>
            <a:endParaRPr lang="es-CO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46376108-57EF-4CFC-B991-23A8031593B7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95057316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628650" y="1370013"/>
            <a:ext cx="7886700" cy="32623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5BFBB947-EBA6-45CF-B740-F781BA810C8E}" type="datetimeFigureOut">
              <a:rPr lang="es-CO" smtClean="0"/>
              <a:t>16/02/2025</a:t>
            </a:fld>
            <a:endParaRPr lang="es-CO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/>
          <a:p>
            <a:endParaRPr lang="es-CO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46376108-57EF-4CFC-B991-23A8031593B7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409348227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23888" y="1282700"/>
            <a:ext cx="7886700" cy="2139950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623888" y="3441700"/>
            <a:ext cx="7886700" cy="112553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5BFBB947-EBA6-45CF-B740-F781BA810C8E}" type="datetimeFigureOut">
              <a:rPr lang="es-CO" smtClean="0"/>
              <a:t>16/02/2025</a:t>
            </a:fld>
            <a:endParaRPr lang="es-CO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/>
          <a:p>
            <a:endParaRPr lang="es-CO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46376108-57EF-4CFC-B991-23A8031593B7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291647885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628650" y="1370013"/>
            <a:ext cx="3867150" cy="32623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648200" y="1370013"/>
            <a:ext cx="3867150" cy="32623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5BFBB947-EBA6-45CF-B740-F781BA810C8E}" type="datetimeFigureOut">
              <a:rPr lang="es-CO" smtClean="0"/>
              <a:t>16/02/2025</a:t>
            </a:fld>
            <a:endParaRPr lang="es-CO" dirty="0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/>
          <a:p>
            <a:endParaRPr lang="es-CO" dirty="0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46376108-57EF-4CFC-B991-23A8031593B7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496374775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30238" y="274638"/>
            <a:ext cx="7886700" cy="993775"/>
          </a:xfrm>
          <a:prstGeom prst="rect">
            <a:avLst/>
          </a:prstGeo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630238" y="1260475"/>
            <a:ext cx="3868737" cy="619125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30238" y="1879600"/>
            <a:ext cx="3868737" cy="27622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4629150" y="1260475"/>
            <a:ext cx="3887788" cy="619125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4629150" y="1879600"/>
            <a:ext cx="3887788" cy="27622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5BFBB947-EBA6-45CF-B740-F781BA810C8E}" type="datetimeFigureOut">
              <a:rPr lang="es-CO" smtClean="0"/>
              <a:t>16/02/2025</a:t>
            </a:fld>
            <a:endParaRPr lang="es-CO" dirty="0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/>
          <a:p>
            <a:endParaRPr lang="es-CO" dirty="0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46376108-57EF-4CFC-B991-23A8031593B7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266648292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5BFBB947-EBA6-45CF-B740-F781BA810C8E}" type="datetimeFigureOut">
              <a:rPr lang="es-CO" smtClean="0"/>
              <a:t>16/02/2025</a:t>
            </a:fld>
            <a:endParaRPr lang="es-CO" dirty="0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/>
          <a:p>
            <a:endParaRPr lang="es-CO" dirty="0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46376108-57EF-4CFC-B991-23A8031593B7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3790406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628650" y="1370013"/>
            <a:ext cx="3867150" cy="32623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648200" y="1370013"/>
            <a:ext cx="3867150" cy="32623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5BFBB947-EBA6-45CF-B740-F781BA810C8E}" type="datetimeFigureOut">
              <a:rPr lang="es-CO" smtClean="0"/>
              <a:t>16/02/2025</a:t>
            </a:fld>
            <a:endParaRPr lang="es-CO" dirty="0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/>
          <a:p>
            <a:endParaRPr lang="es-CO" dirty="0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46376108-57EF-4CFC-B991-23A8031593B7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05482663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5BFBB947-EBA6-45CF-B740-F781BA810C8E}" type="datetimeFigureOut">
              <a:rPr lang="es-CO" smtClean="0"/>
              <a:t>16/02/2025</a:t>
            </a:fld>
            <a:endParaRPr lang="es-CO" dirty="0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46376108-57EF-4CFC-B991-23A8031593B7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49879869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30238" y="342900"/>
            <a:ext cx="2949575" cy="120015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3887788" y="741363"/>
            <a:ext cx="4629150" cy="36544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630238" y="1543050"/>
            <a:ext cx="2949575" cy="28590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5BFBB947-EBA6-45CF-B740-F781BA810C8E}" type="datetimeFigureOut">
              <a:rPr lang="es-CO" smtClean="0"/>
              <a:t>16/02/2025</a:t>
            </a:fld>
            <a:endParaRPr lang="es-CO" dirty="0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/>
          <a:p>
            <a:endParaRPr lang="es-CO" dirty="0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46376108-57EF-4CFC-B991-23A8031593B7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671060523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30238" y="342900"/>
            <a:ext cx="2949575" cy="120015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3887788" y="741363"/>
            <a:ext cx="4629150" cy="36544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 dirty="0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630238" y="1543050"/>
            <a:ext cx="2949575" cy="28590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5BFBB947-EBA6-45CF-B740-F781BA810C8E}" type="datetimeFigureOut">
              <a:rPr lang="es-CO" smtClean="0"/>
              <a:t>16/02/2025</a:t>
            </a:fld>
            <a:endParaRPr lang="es-CO" dirty="0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/>
          <a:p>
            <a:endParaRPr lang="es-CO" dirty="0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46376108-57EF-4CFC-B991-23A8031593B7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118966602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628650" y="1370013"/>
            <a:ext cx="7886700" cy="326231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5BFBB947-EBA6-45CF-B740-F781BA810C8E}" type="datetimeFigureOut">
              <a:rPr lang="es-CO" smtClean="0"/>
              <a:t>16/02/2025</a:t>
            </a:fld>
            <a:endParaRPr lang="es-CO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/>
          <a:p>
            <a:endParaRPr lang="es-CO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46376108-57EF-4CFC-B991-23A8031593B7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672539697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543675" y="274638"/>
            <a:ext cx="1971675" cy="4357687"/>
          </a:xfrm>
          <a:prstGeom prst="rect">
            <a:avLst/>
          </a:prstGeo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628650" y="274638"/>
            <a:ext cx="5762625" cy="4357687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5BFBB947-EBA6-45CF-B740-F781BA810C8E}" type="datetimeFigureOut">
              <a:rPr lang="es-CO" smtClean="0"/>
              <a:t>16/02/2025</a:t>
            </a:fld>
            <a:endParaRPr lang="es-CO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/>
          <a:p>
            <a:endParaRPr lang="es-CO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46376108-57EF-4CFC-B991-23A8031593B7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204585333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143000" y="841375"/>
            <a:ext cx="6858000" cy="17907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143000" y="2701925"/>
            <a:ext cx="6858000" cy="12414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5BFBB947-EBA6-45CF-B740-F781BA810C8E}" type="datetimeFigureOut">
              <a:rPr lang="es-CO" smtClean="0"/>
              <a:t>16/02/2025</a:t>
            </a:fld>
            <a:endParaRPr lang="es-CO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/>
          <a:p>
            <a:endParaRPr lang="es-CO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46376108-57EF-4CFC-B991-23A8031593B7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79243701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628650" y="1370013"/>
            <a:ext cx="7886700" cy="32623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5BFBB947-EBA6-45CF-B740-F781BA810C8E}" type="datetimeFigureOut">
              <a:rPr lang="es-CO" smtClean="0"/>
              <a:t>16/02/2025</a:t>
            </a:fld>
            <a:endParaRPr lang="es-CO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/>
          <a:p>
            <a:endParaRPr lang="es-CO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46376108-57EF-4CFC-B991-23A8031593B7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701759680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23888" y="1282700"/>
            <a:ext cx="7886700" cy="2139950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623888" y="3441700"/>
            <a:ext cx="7886700" cy="112553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5BFBB947-EBA6-45CF-B740-F781BA810C8E}" type="datetimeFigureOut">
              <a:rPr lang="es-CO" smtClean="0"/>
              <a:t>16/02/2025</a:t>
            </a:fld>
            <a:endParaRPr lang="es-CO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/>
          <a:p>
            <a:endParaRPr lang="es-CO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46376108-57EF-4CFC-B991-23A8031593B7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507010826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628650" y="1370013"/>
            <a:ext cx="3867150" cy="32623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648200" y="1370013"/>
            <a:ext cx="3867150" cy="32623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5BFBB947-EBA6-45CF-B740-F781BA810C8E}" type="datetimeFigureOut">
              <a:rPr lang="es-CO" smtClean="0"/>
              <a:t>16/02/2025</a:t>
            </a:fld>
            <a:endParaRPr lang="es-CO" dirty="0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/>
          <a:p>
            <a:endParaRPr lang="es-CO" dirty="0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46376108-57EF-4CFC-B991-23A8031593B7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692503718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30238" y="274638"/>
            <a:ext cx="7886700" cy="993775"/>
          </a:xfrm>
          <a:prstGeom prst="rect">
            <a:avLst/>
          </a:prstGeo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630238" y="1260475"/>
            <a:ext cx="3868737" cy="619125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30238" y="1879600"/>
            <a:ext cx="3868737" cy="27622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4629150" y="1260475"/>
            <a:ext cx="3887788" cy="619125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4629150" y="1879600"/>
            <a:ext cx="3887788" cy="27622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5BFBB947-EBA6-45CF-B740-F781BA810C8E}" type="datetimeFigureOut">
              <a:rPr lang="es-CO" smtClean="0"/>
              <a:t>16/02/2025</a:t>
            </a:fld>
            <a:endParaRPr lang="es-CO" dirty="0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/>
          <a:p>
            <a:endParaRPr lang="es-CO" dirty="0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46376108-57EF-4CFC-B991-23A8031593B7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3178648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30238" y="274638"/>
            <a:ext cx="7886700" cy="993775"/>
          </a:xfrm>
          <a:prstGeom prst="rect">
            <a:avLst/>
          </a:prstGeo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630238" y="1260475"/>
            <a:ext cx="3868737" cy="619125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30238" y="1879600"/>
            <a:ext cx="3868737" cy="27622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4629150" y="1260475"/>
            <a:ext cx="3887788" cy="619125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4629150" y="1879600"/>
            <a:ext cx="3887788" cy="27622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5BFBB947-EBA6-45CF-B740-F781BA810C8E}" type="datetimeFigureOut">
              <a:rPr lang="es-CO" smtClean="0"/>
              <a:t>16/02/2025</a:t>
            </a:fld>
            <a:endParaRPr lang="es-CO" dirty="0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/>
          <a:p>
            <a:endParaRPr lang="es-CO" dirty="0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46376108-57EF-4CFC-B991-23A8031593B7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6012288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5BFBB947-EBA6-45CF-B740-F781BA810C8E}" type="datetimeFigureOut">
              <a:rPr lang="es-CO" smtClean="0"/>
              <a:t>16/02/2025</a:t>
            </a:fld>
            <a:endParaRPr lang="es-CO" dirty="0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/>
          <a:p>
            <a:endParaRPr lang="es-CO" dirty="0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46376108-57EF-4CFC-B991-23A8031593B7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257406842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5BFBB947-EBA6-45CF-B740-F781BA810C8E}" type="datetimeFigureOut">
              <a:rPr lang="es-CO" smtClean="0"/>
              <a:t>16/02/2025</a:t>
            </a:fld>
            <a:endParaRPr lang="es-CO" dirty="0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46376108-57EF-4CFC-B991-23A8031593B7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510377095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30238" y="342900"/>
            <a:ext cx="2949575" cy="120015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3887788" y="741363"/>
            <a:ext cx="4629150" cy="36544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630238" y="1543050"/>
            <a:ext cx="2949575" cy="28590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5BFBB947-EBA6-45CF-B740-F781BA810C8E}" type="datetimeFigureOut">
              <a:rPr lang="es-CO" smtClean="0"/>
              <a:t>16/02/2025</a:t>
            </a:fld>
            <a:endParaRPr lang="es-CO" dirty="0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/>
          <a:p>
            <a:endParaRPr lang="es-CO" dirty="0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46376108-57EF-4CFC-B991-23A8031593B7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485927960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30238" y="342900"/>
            <a:ext cx="2949575" cy="120015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3887788" y="741363"/>
            <a:ext cx="4629150" cy="36544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 dirty="0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630238" y="1543050"/>
            <a:ext cx="2949575" cy="28590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5BFBB947-EBA6-45CF-B740-F781BA810C8E}" type="datetimeFigureOut">
              <a:rPr lang="es-CO" smtClean="0"/>
              <a:t>16/02/2025</a:t>
            </a:fld>
            <a:endParaRPr lang="es-CO" dirty="0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/>
          <a:p>
            <a:endParaRPr lang="es-CO" dirty="0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46376108-57EF-4CFC-B991-23A8031593B7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673429112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628650" y="1370013"/>
            <a:ext cx="7886700" cy="326231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5BFBB947-EBA6-45CF-B740-F781BA810C8E}" type="datetimeFigureOut">
              <a:rPr lang="es-CO" smtClean="0"/>
              <a:t>16/02/2025</a:t>
            </a:fld>
            <a:endParaRPr lang="es-CO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/>
          <a:p>
            <a:endParaRPr lang="es-CO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46376108-57EF-4CFC-B991-23A8031593B7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4070263976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543675" y="274638"/>
            <a:ext cx="1971675" cy="4357687"/>
          </a:xfrm>
          <a:prstGeom prst="rect">
            <a:avLst/>
          </a:prstGeo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628650" y="274638"/>
            <a:ext cx="5762625" cy="4357687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5BFBB947-EBA6-45CF-B740-F781BA810C8E}" type="datetimeFigureOut">
              <a:rPr lang="es-CO" smtClean="0"/>
              <a:t>16/02/2025</a:t>
            </a:fld>
            <a:endParaRPr lang="es-CO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/>
          <a:p>
            <a:endParaRPr lang="es-CO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46376108-57EF-4CFC-B991-23A8031593B7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2932196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5BFBB947-EBA6-45CF-B740-F781BA810C8E}" type="datetimeFigureOut">
              <a:rPr lang="es-CO" smtClean="0"/>
              <a:t>16/02/2025</a:t>
            </a:fld>
            <a:endParaRPr lang="es-CO" dirty="0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/>
          <a:p>
            <a:endParaRPr lang="es-CO" dirty="0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46376108-57EF-4CFC-B991-23A8031593B7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875138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5BFBB947-EBA6-45CF-B740-F781BA810C8E}" type="datetimeFigureOut">
              <a:rPr lang="es-CO" smtClean="0"/>
              <a:t>16/02/2025</a:t>
            </a:fld>
            <a:endParaRPr lang="es-CO" dirty="0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46376108-57EF-4CFC-B991-23A8031593B7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5312494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30238" y="342900"/>
            <a:ext cx="2949575" cy="120015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3887788" y="741363"/>
            <a:ext cx="4629150" cy="36544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630238" y="1543050"/>
            <a:ext cx="2949575" cy="28590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5BFBB947-EBA6-45CF-B740-F781BA810C8E}" type="datetimeFigureOut">
              <a:rPr lang="es-CO" smtClean="0"/>
              <a:t>16/02/2025</a:t>
            </a:fld>
            <a:endParaRPr lang="es-CO" dirty="0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/>
          <a:p>
            <a:endParaRPr lang="es-CO" dirty="0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46376108-57EF-4CFC-B991-23A8031593B7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0820365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30238" y="342900"/>
            <a:ext cx="2949575" cy="120015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3887788" y="741363"/>
            <a:ext cx="4629150" cy="36544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 dirty="0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630238" y="1543050"/>
            <a:ext cx="2949575" cy="28590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5BFBB947-EBA6-45CF-B740-F781BA810C8E}" type="datetimeFigureOut">
              <a:rPr lang="es-CO" smtClean="0"/>
              <a:t>16/02/2025</a:t>
            </a:fld>
            <a:endParaRPr lang="es-CO" dirty="0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/>
          <a:p>
            <a:endParaRPr lang="es-CO" dirty="0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46376108-57EF-4CFC-B991-23A8031593B7}" type="slidenum">
              <a:rPr lang="es-CO" smtClean="0"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488105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emf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4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2.emf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5.emf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/>
          <p:cNvPicPr>
            <a:picLocks noChangeAspect="1"/>
          </p:cNvPicPr>
          <p:nvPr userDrawn="1"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6" y="0"/>
            <a:ext cx="9141968" cy="5143500"/>
          </a:xfrm>
          <a:prstGeom prst="rect">
            <a:avLst/>
          </a:prstGeom>
        </p:spPr>
      </p:pic>
      <p:sp>
        <p:nvSpPr>
          <p:cNvPr id="3" name="Rectángulo 2"/>
          <p:cNvSpPr/>
          <p:nvPr userDrawn="1"/>
        </p:nvSpPr>
        <p:spPr>
          <a:xfrm>
            <a:off x="-10275" y="-20549"/>
            <a:ext cx="9236467" cy="5270643"/>
          </a:xfrm>
          <a:prstGeom prst="rect">
            <a:avLst/>
          </a:prstGeom>
          <a:solidFill>
            <a:srgbClr val="A9DE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0F2BF86-D5D4-5C4C-B6A4-58E33C54BB8E}"/>
              </a:ext>
            </a:extLst>
          </p:cNvPr>
          <p:cNvSpPr/>
          <p:nvPr userDrawn="1"/>
        </p:nvSpPr>
        <p:spPr>
          <a:xfrm>
            <a:off x="7253958" y="1602812"/>
            <a:ext cx="1972234" cy="3639672"/>
          </a:xfrm>
          <a:custGeom>
            <a:avLst/>
            <a:gdLst>
              <a:gd name="connsiteX0" fmla="*/ 0 w 1515035"/>
              <a:gd name="connsiteY0" fmla="*/ 0 h 1694330"/>
              <a:gd name="connsiteX1" fmla="*/ 1515035 w 1515035"/>
              <a:gd name="connsiteY1" fmla="*/ 0 h 1694330"/>
              <a:gd name="connsiteX2" fmla="*/ 1515035 w 1515035"/>
              <a:gd name="connsiteY2" fmla="*/ 1694330 h 1694330"/>
              <a:gd name="connsiteX3" fmla="*/ 0 w 1515035"/>
              <a:gd name="connsiteY3" fmla="*/ 1694330 h 1694330"/>
              <a:gd name="connsiteX4" fmla="*/ 0 w 1515035"/>
              <a:gd name="connsiteY4" fmla="*/ 0 h 1694330"/>
              <a:gd name="connsiteX0" fmla="*/ 0 w 1523999"/>
              <a:gd name="connsiteY0" fmla="*/ 2026023 h 3720353"/>
              <a:gd name="connsiteX1" fmla="*/ 1523999 w 1523999"/>
              <a:gd name="connsiteY1" fmla="*/ 0 h 3720353"/>
              <a:gd name="connsiteX2" fmla="*/ 1515035 w 1523999"/>
              <a:gd name="connsiteY2" fmla="*/ 3720353 h 3720353"/>
              <a:gd name="connsiteX3" fmla="*/ 0 w 1523999"/>
              <a:gd name="connsiteY3" fmla="*/ 3720353 h 3720353"/>
              <a:gd name="connsiteX4" fmla="*/ 0 w 1523999"/>
              <a:gd name="connsiteY4" fmla="*/ 2026023 h 3720353"/>
              <a:gd name="connsiteX0" fmla="*/ 959224 w 1523999"/>
              <a:gd name="connsiteY0" fmla="*/ 2178423 h 3720353"/>
              <a:gd name="connsiteX1" fmla="*/ 1523999 w 1523999"/>
              <a:gd name="connsiteY1" fmla="*/ 0 h 3720353"/>
              <a:gd name="connsiteX2" fmla="*/ 1515035 w 1523999"/>
              <a:gd name="connsiteY2" fmla="*/ 3720353 h 3720353"/>
              <a:gd name="connsiteX3" fmla="*/ 0 w 1523999"/>
              <a:gd name="connsiteY3" fmla="*/ 3720353 h 3720353"/>
              <a:gd name="connsiteX4" fmla="*/ 959224 w 1523999"/>
              <a:gd name="connsiteY4" fmla="*/ 2178423 h 3720353"/>
              <a:gd name="connsiteX0" fmla="*/ 609601 w 1523999"/>
              <a:gd name="connsiteY0" fmla="*/ 1882588 h 3720353"/>
              <a:gd name="connsiteX1" fmla="*/ 1523999 w 1523999"/>
              <a:gd name="connsiteY1" fmla="*/ 0 h 3720353"/>
              <a:gd name="connsiteX2" fmla="*/ 1515035 w 1523999"/>
              <a:gd name="connsiteY2" fmla="*/ 3720353 h 3720353"/>
              <a:gd name="connsiteX3" fmla="*/ 0 w 1523999"/>
              <a:gd name="connsiteY3" fmla="*/ 3720353 h 3720353"/>
              <a:gd name="connsiteX4" fmla="*/ 609601 w 1523999"/>
              <a:gd name="connsiteY4" fmla="*/ 1882588 h 3720353"/>
              <a:gd name="connsiteX0" fmla="*/ 609601 w 1532964"/>
              <a:gd name="connsiteY0" fmla="*/ 1873624 h 3711389"/>
              <a:gd name="connsiteX1" fmla="*/ 1532964 w 1532964"/>
              <a:gd name="connsiteY1" fmla="*/ 0 h 3711389"/>
              <a:gd name="connsiteX2" fmla="*/ 1515035 w 1532964"/>
              <a:gd name="connsiteY2" fmla="*/ 3711389 h 3711389"/>
              <a:gd name="connsiteX3" fmla="*/ 0 w 1532964"/>
              <a:gd name="connsiteY3" fmla="*/ 3711389 h 3711389"/>
              <a:gd name="connsiteX4" fmla="*/ 609601 w 1532964"/>
              <a:gd name="connsiteY4" fmla="*/ 1873624 h 3711389"/>
              <a:gd name="connsiteX0" fmla="*/ 1048871 w 1972234"/>
              <a:gd name="connsiteY0" fmla="*/ 1873624 h 3729319"/>
              <a:gd name="connsiteX1" fmla="*/ 1972234 w 1972234"/>
              <a:gd name="connsiteY1" fmla="*/ 0 h 3729319"/>
              <a:gd name="connsiteX2" fmla="*/ 1954305 w 1972234"/>
              <a:gd name="connsiteY2" fmla="*/ 3711389 h 3729319"/>
              <a:gd name="connsiteX3" fmla="*/ 0 w 1972234"/>
              <a:gd name="connsiteY3" fmla="*/ 3729319 h 3729319"/>
              <a:gd name="connsiteX4" fmla="*/ 1048871 w 1972234"/>
              <a:gd name="connsiteY4" fmla="*/ 1873624 h 3729319"/>
              <a:gd name="connsiteX0" fmla="*/ 1048871 w 1972234"/>
              <a:gd name="connsiteY0" fmla="*/ 1819836 h 3729319"/>
              <a:gd name="connsiteX1" fmla="*/ 1972234 w 1972234"/>
              <a:gd name="connsiteY1" fmla="*/ 0 h 3729319"/>
              <a:gd name="connsiteX2" fmla="*/ 1954305 w 1972234"/>
              <a:gd name="connsiteY2" fmla="*/ 3711389 h 3729319"/>
              <a:gd name="connsiteX3" fmla="*/ 0 w 1972234"/>
              <a:gd name="connsiteY3" fmla="*/ 3729319 h 3729319"/>
              <a:gd name="connsiteX4" fmla="*/ 1048871 w 1972234"/>
              <a:gd name="connsiteY4" fmla="*/ 1819836 h 3729319"/>
              <a:gd name="connsiteX0" fmla="*/ 1048871 w 1956030"/>
              <a:gd name="connsiteY0" fmla="*/ 1398495 h 3307978"/>
              <a:gd name="connsiteX1" fmla="*/ 1954305 w 1956030"/>
              <a:gd name="connsiteY1" fmla="*/ 0 h 3307978"/>
              <a:gd name="connsiteX2" fmla="*/ 1954305 w 1956030"/>
              <a:gd name="connsiteY2" fmla="*/ 3290048 h 3307978"/>
              <a:gd name="connsiteX3" fmla="*/ 0 w 1956030"/>
              <a:gd name="connsiteY3" fmla="*/ 3307978 h 3307978"/>
              <a:gd name="connsiteX4" fmla="*/ 1048871 w 1956030"/>
              <a:gd name="connsiteY4" fmla="*/ 1398495 h 3307978"/>
              <a:gd name="connsiteX0" fmla="*/ 1048871 w 1972234"/>
              <a:gd name="connsiteY0" fmla="*/ 1730189 h 3639672"/>
              <a:gd name="connsiteX1" fmla="*/ 1972234 w 1972234"/>
              <a:gd name="connsiteY1" fmla="*/ 0 h 3639672"/>
              <a:gd name="connsiteX2" fmla="*/ 1954305 w 1972234"/>
              <a:gd name="connsiteY2" fmla="*/ 3621742 h 3639672"/>
              <a:gd name="connsiteX3" fmla="*/ 0 w 1972234"/>
              <a:gd name="connsiteY3" fmla="*/ 3639672 h 3639672"/>
              <a:gd name="connsiteX4" fmla="*/ 1048871 w 1972234"/>
              <a:gd name="connsiteY4" fmla="*/ 1730189 h 3639672"/>
              <a:gd name="connsiteX0" fmla="*/ 1048871 w 1972234"/>
              <a:gd name="connsiteY0" fmla="*/ 1730189 h 3639672"/>
              <a:gd name="connsiteX1" fmla="*/ 1972234 w 1972234"/>
              <a:gd name="connsiteY1" fmla="*/ 0 h 3639672"/>
              <a:gd name="connsiteX2" fmla="*/ 1963269 w 1972234"/>
              <a:gd name="connsiteY2" fmla="*/ 3630707 h 3639672"/>
              <a:gd name="connsiteX3" fmla="*/ 0 w 1972234"/>
              <a:gd name="connsiteY3" fmla="*/ 3639672 h 3639672"/>
              <a:gd name="connsiteX4" fmla="*/ 1048871 w 1972234"/>
              <a:gd name="connsiteY4" fmla="*/ 1730189 h 3639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72234" h="3639672">
                <a:moveTo>
                  <a:pt x="1048871" y="1730189"/>
                </a:moveTo>
                <a:lnTo>
                  <a:pt x="1972234" y="0"/>
                </a:lnTo>
                <a:cubicBezTo>
                  <a:pt x="1966258" y="1237130"/>
                  <a:pt x="1969245" y="2393577"/>
                  <a:pt x="1963269" y="3630707"/>
                </a:cubicBezTo>
                <a:lnTo>
                  <a:pt x="0" y="3639672"/>
                </a:lnTo>
                <a:lnTo>
                  <a:pt x="1048871" y="1730189"/>
                </a:lnTo>
                <a:close/>
              </a:path>
            </a:pathLst>
          </a:custGeom>
          <a:solidFill>
            <a:srgbClr val="1457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5DED8E0A-F644-4779-9B27-A6976548CD53}"/>
              </a:ext>
            </a:extLst>
          </p:cNvPr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7733763" y="4756633"/>
            <a:ext cx="1352280" cy="298325"/>
          </a:xfrm>
          <a:prstGeom prst="rect">
            <a:avLst/>
          </a:prstGeom>
        </p:spPr>
      </p:pic>
      <p:sp>
        <p:nvSpPr>
          <p:cNvPr id="8" name="Rectangle 3">
            <a:extLst>
              <a:ext uri="{FF2B5EF4-FFF2-40B4-BE49-F238E27FC236}">
                <a16:creationId xmlns:a16="http://schemas.microsoft.com/office/drawing/2014/main" id="{76E74309-9281-4265-97C8-C82842B5C82C}"/>
              </a:ext>
            </a:extLst>
          </p:cNvPr>
          <p:cNvSpPr/>
          <p:nvPr userDrawn="1"/>
        </p:nvSpPr>
        <p:spPr>
          <a:xfrm rot="-10800000">
            <a:off x="-10275" y="-20549"/>
            <a:ext cx="1972234" cy="3639672"/>
          </a:xfrm>
          <a:custGeom>
            <a:avLst/>
            <a:gdLst>
              <a:gd name="connsiteX0" fmla="*/ 0 w 1515035"/>
              <a:gd name="connsiteY0" fmla="*/ 0 h 1694330"/>
              <a:gd name="connsiteX1" fmla="*/ 1515035 w 1515035"/>
              <a:gd name="connsiteY1" fmla="*/ 0 h 1694330"/>
              <a:gd name="connsiteX2" fmla="*/ 1515035 w 1515035"/>
              <a:gd name="connsiteY2" fmla="*/ 1694330 h 1694330"/>
              <a:gd name="connsiteX3" fmla="*/ 0 w 1515035"/>
              <a:gd name="connsiteY3" fmla="*/ 1694330 h 1694330"/>
              <a:gd name="connsiteX4" fmla="*/ 0 w 1515035"/>
              <a:gd name="connsiteY4" fmla="*/ 0 h 1694330"/>
              <a:gd name="connsiteX0" fmla="*/ 0 w 1523999"/>
              <a:gd name="connsiteY0" fmla="*/ 2026023 h 3720353"/>
              <a:gd name="connsiteX1" fmla="*/ 1523999 w 1523999"/>
              <a:gd name="connsiteY1" fmla="*/ 0 h 3720353"/>
              <a:gd name="connsiteX2" fmla="*/ 1515035 w 1523999"/>
              <a:gd name="connsiteY2" fmla="*/ 3720353 h 3720353"/>
              <a:gd name="connsiteX3" fmla="*/ 0 w 1523999"/>
              <a:gd name="connsiteY3" fmla="*/ 3720353 h 3720353"/>
              <a:gd name="connsiteX4" fmla="*/ 0 w 1523999"/>
              <a:gd name="connsiteY4" fmla="*/ 2026023 h 3720353"/>
              <a:gd name="connsiteX0" fmla="*/ 959224 w 1523999"/>
              <a:gd name="connsiteY0" fmla="*/ 2178423 h 3720353"/>
              <a:gd name="connsiteX1" fmla="*/ 1523999 w 1523999"/>
              <a:gd name="connsiteY1" fmla="*/ 0 h 3720353"/>
              <a:gd name="connsiteX2" fmla="*/ 1515035 w 1523999"/>
              <a:gd name="connsiteY2" fmla="*/ 3720353 h 3720353"/>
              <a:gd name="connsiteX3" fmla="*/ 0 w 1523999"/>
              <a:gd name="connsiteY3" fmla="*/ 3720353 h 3720353"/>
              <a:gd name="connsiteX4" fmla="*/ 959224 w 1523999"/>
              <a:gd name="connsiteY4" fmla="*/ 2178423 h 3720353"/>
              <a:gd name="connsiteX0" fmla="*/ 609601 w 1523999"/>
              <a:gd name="connsiteY0" fmla="*/ 1882588 h 3720353"/>
              <a:gd name="connsiteX1" fmla="*/ 1523999 w 1523999"/>
              <a:gd name="connsiteY1" fmla="*/ 0 h 3720353"/>
              <a:gd name="connsiteX2" fmla="*/ 1515035 w 1523999"/>
              <a:gd name="connsiteY2" fmla="*/ 3720353 h 3720353"/>
              <a:gd name="connsiteX3" fmla="*/ 0 w 1523999"/>
              <a:gd name="connsiteY3" fmla="*/ 3720353 h 3720353"/>
              <a:gd name="connsiteX4" fmla="*/ 609601 w 1523999"/>
              <a:gd name="connsiteY4" fmla="*/ 1882588 h 3720353"/>
              <a:gd name="connsiteX0" fmla="*/ 609601 w 1532964"/>
              <a:gd name="connsiteY0" fmla="*/ 1873624 h 3711389"/>
              <a:gd name="connsiteX1" fmla="*/ 1532964 w 1532964"/>
              <a:gd name="connsiteY1" fmla="*/ 0 h 3711389"/>
              <a:gd name="connsiteX2" fmla="*/ 1515035 w 1532964"/>
              <a:gd name="connsiteY2" fmla="*/ 3711389 h 3711389"/>
              <a:gd name="connsiteX3" fmla="*/ 0 w 1532964"/>
              <a:gd name="connsiteY3" fmla="*/ 3711389 h 3711389"/>
              <a:gd name="connsiteX4" fmla="*/ 609601 w 1532964"/>
              <a:gd name="connsiteY4" fmla="*/ 1873624 h 3711389"/>
              <a:gd name="connsiteX0" fmla="*/ 1048871 w 1972234"/>
              <a:gd name="connsiteY0" fmla="*/ 1873624 h 3729319"/>
              <a:gd name="connsiteX1" fmla="*/ 1972234 w 1972234"/>
              <a:gd name="connsiteY1" fmla="*/ 0 h 3729319"/>
              <a:gd name="connsiteX2" fmla="*/ 1954305 w 1972234"/>
              <a:gd name="connsiteY2" fmla="*/ 3711389 h 3729319"/>
              <a:gd name="connsiteX3" fmla="*/ 0 w 1972234"/>
              <a:gd name="connsiteY3" fmla="*/ 3729319 h 3729319"/>
              <a:gd name="connsiteX4" fmla="*/ 1048871 w 1972234"/>
              <a:gd name="connsiteY4" fmla="*/ 1873624 h 3729319"/>
              <a:gd name="connsiteX0" fmla="*/ 1048871 w 1972234"/>
              <a:gd name="connsiteY0" fmla="*/ 1819836 h 3729319"/>
              <a:gd name="connsiteX1" fmla="*/ 1972234 w 1972234"/>
              <a:gd name="connsiteY1" fmla="*/ 0 h 3729319"/>
              <a:gd name="connsiteX2" fmla="*/ 1954305 w 1972234"/>
              <a:gd name="connsiteY2" fmla="*/ 3711389 h 3729319"/>
              <a:gd name="connsiteX3" fmla="*/ 0 w 1972234"/>
              <a:gd name="connsiteY3" fmla="*/ 3729319 h 3729319"/>
              <a:gd name="connsiteX4" fmla="*/ 1048871 w 1972234"/>
              <a:gd name="connsiteY4" fmla="*/ 1819836 h 3729319"/>
              <a:gd name="connsiteX0" fmla="*/ 1048871 w 1956030"/>
              <a:gd name="connsiteY0" fmla="*/ 1398495 h 3307978"/>
              <a:gd name="connsiteX1" fmla="*/ 1954305 w 1956030"/>
              <a:gd name="connsiteY1" fmla="*/ 0 h 3307978"/>
              <a:gd name="connsiteX2" fmla="*/ 1954305 w 1956030"/>
              <a:gd name="connsiteY2" fmla="*/ 3290048 h 3307978"/>
              <a:gd name="connsiteX3" fmla="*/ 0 w 1956030"/>
              <a:gd name="connsiteY3" fmla="*/ 3307978 h 3307978"/>
              <a:gd name="connsiteX4" fmla="*/ 1048871 w 1956030"/>
              <a:gd name="connsiteY4" fmla="*/ 1398495 h 3307978"/>
              <a:gd name="connsiteX0" fmla="*/ 1048871 w 1972234"/>
              <a:gd name="connsiteY0" fmla="*/ 1730189 h 3639672"/>
              <a:gd name="connsiteX1" fmla="*/ 1972234 w 1972234"/>
              <a:gd name="connsiteY1" fmla="*/ 0 h 3639672"/>
              <a:gd name="connsiteX2" fmla="*/ 1954305 w 1972234"/>
              <a:gd name="connsiteY2" fmla="*/ 3621742 h 3639672"/>
              <a:gd name="connsiteX3" fmla="*/ 0 w 1972234"/>
              <a:gd name="connsiteY3" fmla="*/ 3639672 h 3639672"/>
              <a:gd name="connsiteX4" fmla="*/ 1048871 w 1972234"/>
              <a:gd name="connsiteY4" fmla="*/ 1730189 h 3639672"/>
              <a:gd name="connsiteX0" fmla="*/ 1048871 w 1972234"/>
              <a:gd name="connsiteY0" fmla="*/ 1730189 h 3639672"/>
              <a:gd name="connsiteX1" fmla="*/ 1972234 w 1972234"/>
              <a:gd name="connsiteY1" fmla="*/ 0 h 3639672"/>
              <a:gd name="connsiteX2" fmla="*/ 1963269 w 1972234"/>
              <a:gd name="connsiteY2" fmla="*/ 3630707 h 3639672"/>
              <a:gd name="connsiteX3" fmla="*/ 0 w 1972234"/>
              <a:gd name="connsiteY3" fmla="*/ 3639672 h 3639672"/>
              <a:gd name="connsiteX4" fmla="*/ 1048871 w 1972234"/>
              <a:gd name="connsiteY4" fmla="*/ 1730189 h 3639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72234" h="3639672">
                <a:moveTo>
                  <a:pt x="1048871" y="1730189"/>
                </a:moveTo>
                <a:lnTo>
                  <a:pt x="1972234" y="0"/>
                </a:lnTo>
                <a:cubicBezTo>
                  <a:pt x="1966258" y="1237130"/>
                  <a:pt x="1969245" y="2393577"/>
                  <a:pt x="1963269" y="3630707"/>
                </a:cubicBezTo>
                <a:lnTo>
                  <a:pt x="0" y="3639672"/>
                </a:lnTo>
                <a:lnTo>
                  <a:pt x="1048871" y="1730189"/>
                </a:lnTo>
                <a:close/>
              </a:path>
            </a:pathLst>
          </a:custGeom>
          <a:solidFill>
            <a:srgbClr val="145768">
              <a:alpha val="1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169226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/>
          <p:cNvPicPr>
            <a:picLocks noChangeAspect="1"/>
          </p:cNvPicPr>
          <p:nvPr userDrawn="1"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6" y="0"/>
            <a:ext cx="9141968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69011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/>
          <p:cNvPicPr>
            <a:picLocks noChangeAspect="1"/>
          </p:cNvPicPr>
          <p:nvPr userDrawn="1"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74966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10F2BF86-D5D4-5C4C-B6A4-58E33C54BB8E}"/>
              </a:ext>
            </a:extLst>
          </p:cNvPr>
          <p:cNvSpPr/>
          <p:nvPr userDrawn="1"/>
        </p:nvSpPr>
        <p:spPr>
          <a:xfrm>
            <a:off x="7253958" y="1602812"/>
            <a:ext cx="1972234" cy="3639672"/>
          </a:xfrm>
          <a:custGeom>
            <a:avLst/>
            <a:gdLst>
              <a:gd name="connsiteX0" fmla="*/ 0 w 1515035"/>
              <a:gd name="connsiteY0" fmla="*/ 0 h 1694330"/>
              <a:gd name="connsiteX1" fmla="*/ 1515035 w 1515035"/>
              <a:gd name="connsiteY1" fmla="*/ 0 h 1694330"/>
              <a:gd name="connsiteX2" fmla="*/ 1515035 w 1515035"/>
              <a:gd name="connsiteY2" fmla="*/ 1694330 h 1694330"/>
              <a:gd name="connsiteX3" fmla="*/ 0 w 1515035"/>
              <a:gd name="connsiteY3" fmla="*/ 1694330 h 1694330"/>
              <a:gd name="connsiteX4" fmla="*/ 0 w 1515035"/>
              <a:gd name="connsiteY4" fmla="*/ 0 h 1694330"/>
              <a:gd name="connsiteX0" fmla="*/ 0 w 1523999"/>
              <a:gd name="connsiteY0" fmla="*/ 2026023 h 3720353"/>
              <a:gd name="connsiteX1" fmla="*/ 1523999 w 1523999"/>
              <a:gd name="connsiteY1" fmla="*/ 0 h 3720353"/>
              <a:gd name="connsiteX2" fmla="*/ 1515035 w 1523999"/>
              <a:gd name="connsiteY2" fmla="*/ 3720353 h 3720353"/>
              <a:gd name="connsiteX3" fmla="*/ 0 w 1523999"/>
              <a:gd name="connsiteY3" fmla="*/ 3720353 h 3720353"/>
              <a:gd name="connsiteX4" fmla="*/ 0 w 1523999"/>
              <a:gd name="connsiteY4" fmla="*/ 2026023 h 3720353"/>
              <a:gd name="connsiteX0" fmla="*/ 959224 w 1523999"/>
              <a:gd name="connsiteY0" fmla="*/ 2178423 h 3720353"/>
              <a:gd name="connsiteX1" fmla="*/ 1523999 w 1523999"/>
              <a:gd name="connsiteY1" fmla="*/ 0 h 3720353"/>
              <a:gd name="connsiteX2" fmla="*/ 1515035 w 1523999"/>
              <a:gd name="connsiteY2" fmla="*/ 3720353 h 3720353"/>
              <a:gd name="connsiteX3" fmla="*/ 0 w 1523999"/>
              <a:gd name="connsiteY3" fmla="*/ 3720353 h 3720353"/>
              <a:gd name="connsiteX4" fmla="*/ 959224 w 1523999"/>
              <a:gd name="connsiteY4" fmla="*/ 2178423 h 3720353"/>
              <a:gd name="connsiteX0" fmla="*/ 609601 w 1523999"/>
              <a:gd name="connsiteY0" fmla="*/ 1882588 h 3720353"/>
              <a:gd name="connsiteX1" fmla="*/ 1523999 w 1523999"/>
              <a:gd name="connsiteY1" fmla="*/ 0 h 3720353"/>
              <a:gd name="connsiteX2" fmla="*/ 1515035 w 1523999"/>
              <a:gd name="connsiteY2" fmla="*/ 3720353 h 3720353"/>
              <a:gd name="connsiteX3" fmla="*/ 0 w 1523999"/>
              <a:gd name="connsiteY3" fmla="*/ 3720353 h 3720353"/>
              <a:gd name="connsiteX4" fmla="*/ 609601 w 1523999"/>
              <a:gd name="connsiteY4" fmla="*/ 1882588 h 3720353"/>
              <a:gd name="connsiteX0" fmla="*/ 609601 w 1532964"/>
              <a:gd name="connsiteY0" fmla="*/ 1873624 h 3711389"/>
              <a:gd name="connsiteX1" fmla="*/ 1532964 w 1532964"/>
              <a:gd name="connsiteY1" fmla="*/ 0 h 3711389"/>
              <a:gd name="connsiteX2" fmla="*/ 1515035 w 1532964"/>
              <a:gd name="connsiteY2" fmla="*/ 3711389 h 3711389"/>
              <a:gd name="connsiteX3" fmla="*/ 0 w 1532964"/>
              <a:gd name="connsiteY3" fmla="*/ 3711389 h 3711389"/>
              <a:gd name="connsiteX4" fmla="*/ 609601 w 1532964"/>
              <a:gd name="connsiteY4" fmla="*/ 1873624 h 3711389"/>
              <a:gd name="connsiteX0" fmla="*/ 1048871 w 1972234"/>
              <a:gd name="connsiteY0" fmla="*/ 1873624 h 3729319"/>
              <a:gd name="connsiteX1" fmla="*/ 1972234 w 1972234"/>
              <a:gd name="connsiteY1" fmla="*/ 0 h 3729319"/>
              <a:gd name="connsiteX2" fmla="*/ 1954305 w 1972234"/>
              <a:gd name="connsiteY2" fmla="*/ 3711389 h 3729319"/>
              <a:gd name="connsiteX3" fmla="*/ 0 w 1972234"/>
              <a:gd name="connsiteY3" fmla="*/ 3729319 h 3729319"/>
              <a:gd name="connsiteX4" fmla="*/ 1048871 w 1972234"/>
              <a:gd name="connsiteY4" fmla="*/ 1873624 h 3729319"/>
              <a:gd name="connsiteX0" fmla="*/ 1048871 w 1972234"/>
              <a:gd name="connsiteY0" fmla="*/ 1819836 h 3729319"/>
              <a:gd name="connsiteX1" fmla="*/ 1972234 w 1972234"/>
              <a:gd name="connsiteY1" fmla="*/ 0 h 3729319"/>
              <a:gd name="connsiteX2" fmla="*/ 1954305 w 1972234"/>
              <a:gd name="connsiteY2" fmla="*/ 3711389 h 3729319"/>
              <a:gd name="connsiteX3" fmla="*/ 0 w 1972234"/>
              <a:gd name="connsiteY3" fmla="*/ 3729319 h 3729319"/>
              <a:gd name="connsiteX4" fmla="*/ 1048871 w 1972234"/>
              <a:gd name="connsiteY4" fmla="*/ 1819836 h 3729319"/>
              <a:gd name="connsiteX0" fmla="*/ 1048871 w 1956030"/>
              <a:gd name="connsiteY0" fmla="*/ 1398495 h 3307978"/>
              <a:gd name="connsiteX1" fmla="*/ 1954305 w 1956030"/>
              <a:gd name="connsiteY1" fmla="*/ 0 h 3307978"/>
              <a:gd name="connsiteX2" fmla="*/ 1954305 w 1956030"/>
              <a:gd name="connsiteY2" fmla="*/ 3290048 h 3307978"/>
              <a:gd name="connsiteX3" fmla="*/ 0 w 1956030"/>
              <a:gd name="connsiteY3" fmla="*/ 3307978 h 3307978"/>
              <a:gd name="connsiteX4" fmla="*/ 1048871 w 1956030"/>
              <a:gd name="connsiteY4" fmla="*/ 1398495 h 3307978"/>
              <a:gd name="connsiteX0" fmla="*/ 1048871 w 1972234"/>
              <a:gd name="connsiteY0" fmla="*/ 1730189 h 3639672"/>
              <a:gd name="connsiteX1" fmla="*/ 1972234 w 1972234"/>
              <a:gd name="connsiteY1" fmla="*/ 0 h 3639672"/>
              <a:gd name="connsiteX2" fmla="*/ 1954305 w 1972234"/>
              <a:gd name="connsiteY2" fmla="*/ 3621742 h 3639672"/>
              <a:gd name="connsiteX3" fmla="*/ 0 w 1972234"/>
              <a:gd name="connsiteY3" fmla="*/ 3639672 h 3639672"/>
              <a:gd name="connsiteX4" fmla="*/ 1048871 w 1972234"/>
              <a:gd name="connsiteY4" fmla="*/ 1730189 h 3639672"/>
              <a:gd name="connsiteX0" fmla="*/ 1048871 w 1972234"/>
              <a:gd name="connsiteY0" fmla="*/ 1730189 h 3639672"/>
              <a:gd name="connsiteX1" fmla="*/ 1972234 w 1972234"/>
              <a:gd name="connsiteY1" fmla="*/ 0 h 3639672"/>
              <a:gd name="connsiteX2" fmla="*/ 1963269 w 1972234"/>
              <a:gd name="connsiteY2" fmla="*/ 3630707 h 3639672"/>
              <a:gd name="connsiteX3" fmla="*/ 0 w 1972234"/>
              <a:gd name="connsiteY3" fmla="*/ 3639672 h 3639672"/>
              <a:gd name="connsiteX4" fmla="*/ 1048871 w 1972234"/>
              <a:gd name="connsiteY4" fmla="*/ 1730189 h 3639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72234" h="3639672">
                <a:moveTo>
                  <a:pt x="1048871" y="1730189"/>
                </a:moveTo>
                <a:lnTo>
                  <a:pt x="1972234" y="0"/>
                </a:lnTo>
                <a:cubicBezTo>
                  <a:pt x="1966258" y="1237130"/>
                  <a:pt x="1969245" y="2393577"/>
                  <a:pt x="1963269" y="3630707"/>
                </a:cubicBezTo>
                <a:lnTo>
                  <a:pt x="0" y="3639672"/>
                </a:lnTo>
                <a:lnTo>
                  <a:pt x="1048871" y="1730189"/>
                </a:lnTo>
                <a:close/>
              </a:path>
            </a:pathLst>
          </a:custGeom>
          <a:solidFill>
            <a:srgbClr val="1457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5DED8E0A-F644-4779-9B27-A6976548CD53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7733763" y="4756633"/>
            <a:ext cx="1352280" cy="298325"/>
          </a:xfrm>
          <a:prstGeom prst="rect">
            <a:avLst/>
          </a:prstGeom>
        </p:spPr>
      </p:pic>
      <p:sp>
        <p:nvSpPr>
          <p:cNvPr id="8" name="Rectangle 3">
            <a:extLst>
              <a:ext uri="{FF2B5EF4-FFF2-40B4-BE49-F238E27FC236}">
                <a16:creationId xmlns:a16="http://schemas.microsoft.com/office/drawing/2014/main" id="{76E74309-9281-4265-97C8-C82842B5C82C}"/>
              </a:ext>
            </a:extLst>
          </p:cNvPr>
          <p:cNvSpPr/>
          <p:nvPr userDrawn="1"/>
        </p:nvSpPr>
        <p:spPr>
          <a:xfrm rot="-10800000">
            <a:off x="-10275" y="-20549"/>
            <a:ext cx="1972234" cy="3639672"/>
          </a:xfrm>
          <a:custGeom>
            <a:avLst/>
            <a:gdLst>
              <a:gd name="connsiteX0" fmla="*/ 0 w 1515035"/>
              <a:gd name="connsiteY0" fmla="*/ 0 h 1694330"/>
              <a:gd name="connsiteX1" fmla="*/ 1515035 w 1515035"/>
              <a:gd name="connsiteY1" fmla="*/ 0 h 1694330"/>
              <a:gd name="connsiteX2" fmla="*/ 1515035 w 1515035"/>
              <a:gd name="connsiteY2" fmla="*/ 1694330 h 1694330"/>
              <a:gd name="connsiteX3" fmla="*/ 0 w 1515035"/>
              <a:gd name="connsiteY3" fmla="*/ 1694330 h 1694330"/>
              <a:gd name="connsiteX4" fmla="*/ 0 w 1515035"/>
              <a:gd name="connsiteY4" fmla="*/ 0 h 1694330"/>
              <a:gd name="connsiteX0" fmla="*/ 0 w 1523999"/>
              <a:gd name="connsiteY0" fmla="*/ 2026023 h 3720353"/>
              <a:gd name="connsiteX1" fmla="*/ 1523999 w 1523999"/>
              <a:gd name="connsiteY1" fmla="*/ 0 h 3720353"/>
              <a:gd name="connsiteX2" fmla="*/ 1515035 w 1523999"/>
              <a:gd name="connsiteY2" fmla="*/ 3720353 h 3720353"/>
              <a:gd name="connsiteX3" fmla="*/ 0 w 1523999"/>
              <a:gd name="connsiteY3" fmla="*/ 3720353 h 3720353"/>
              <a:gd name="connsiteX4" fmla="*/ 0 w 1523999"/>
              <a:gd name="connsiteY4" fmla="*/ 2026023 h 3720353"/>
              <a:gd name="connsiteX0" fmla="*/ 959224 w 1523999"/>
              <a:gd name="connsiteY0" fmla="*/ 2178423 h 3720353"/>
              <a:gd name="connsiteX1" fmla="*/ 1523999 w 1523999"/>
              <a:gd name="connsiteY1" fmla="*/ 0 h 3720353"/>
              <a:gd name="connsiteX2" fmla="*/ 1515035 w 1523999"/>
              <a:gd name="connsiteY2" fmla="*/ 3720353 h 3720353"/>
              <a:gd name="connsiteX3" fmla="*/ 0 w 1523999"/>
              <a:gd name="connsiteY3" fmla="*/ 3720353 h 3720353"/>
              <a:gd name="connsiteX4" fmla="*/ 959224 w 1523999"/>
              <a:gd name="connsiteY4" fmla="*/ 2178423 h 3720353"/>
              <a:gd name="connsiteX0" fmla="*/ 609601 w 1523999"/>
              <a:gd name="connsiteY0" fmla="*/ 1882588 h 3720353"/>
              <a:gd name="connsiteX1" fmla="*/ 1523999 w 1523999"/>
              <a:gd name="connsiteY1" fmla="*/ 0 h 3720353"/>
              <a:gd name="connsiteX2" fmla="*/ 1515035 w 1523999"/>
              <a:gd name="connsiteY2" fmla="*/ 3720353 h 3720353"/>
              <a:gd name="connsiteX3" fmla="*/ 0 w 1523999"/>
              <a:gd name="connsiteY3" fmla="*/ 3720353 h 3720353"/>
              <a:gd name="connsiteX4" fmla="*/ 609601 w 1523999"/>
              <a:gd name="connsiteY4" fmla="*/ 1882588 h 3720353"/>
              <a:gd name="connsiteX0" fmla="*/ 609601 w 1532964"/>
              <a:gd name="connsiteY0" fmla="*/ 1873624 h 3711389"/>
              <a:gd name="connsiteX1" fmla="*/ 1532964 w 1532964"/>
              <a:gd name="connsiteY1" fmla="*/ 0 h 3711389"/>
              <a:gd name="connsiteX2" fmla="*/ 1515035 w 1532964"/>
              <a:gd name="connsiteY2" fmla="*/ 3711389 h 3711389"/>
              <a:gd name="connsiteX3" fmla="*/ 0 w 1532964"/>
              <a:gd name="connsiteY3" fmla="*/ 3711389 h 3711389"/>
              <a:gd name="connsiteX4" fmla="*/ 609601 w 1532964"/>
              <a:gd name="connsiteY4" fmla="*/ 1873624 h 3711389"/>
              <a:gd name="connsiteX0" fmla="*/ 1048871 w 1972234"/>
              <a:gd name="connsiteY0" fmla="*/ 1873624 h 3729319"/>
              <a:gd name="connsiteX1" fmla="*/ 1972234 w 1972234"/>
              <a:gd name="connsiteY1" fmla="*/ 0 h 3729319"/>
              <a:gd name="connsiteX2" fmla="*/ 1954305 w 1972234"/>
              <a:gd name="connsiteY2" fmla="*/ 3711389 h 3729319"/>
              <a:gd name="connsiteX3" fmla="*/ 0 w 1972234"/>
              <a:gd name="connsiteY3" fmla="*/ 3729319 h 3729319"/>
              <a:gd name="connsiteX4" fmla="*/ 1048871 w 1972234"/>
              <a:gd name="connsiteY4" fmla="*/ 1873624 h 3729319"/>
              <a:gd name="connsiteX0" fmla="*/ 1048871 w 1972234"/>
              <a:gd name="connsiteY0" fmla="*/ 1819836 h 3729319"/>
              <a:gd name="connsiteX1" fmla="*/ 1972234 w 1972234"/>
              <a:gd name="connsiteY1" fmla="*/ 0 h 3729319"/>
              <a:gd name="connsiteX2" fmla="*/ 1954305 w 1972234"/>
              <a:gd name="connsiteY2" fmla="*/ 3711389 h 3729319"/>
              <a:gd name="connsiteX3" fmla="*/ 0 w 1972234"/>
              <a:gd name="connsiteY3" fmla="*/ 3729319 h 3729319"/>
              <a:gd name="connsiteX4" fmla="*/ 1048871 w 1972234"/>
              <a:gd name="connsiteY4" fmla="*/ 1819836 h 3729319"/>
              <a:gd name="connsiteX0" fmla="*/ 1048871 w 1956030"/>
              <a:gd name="connsiteY0" fmla="*/ 1398495 h 3307978"/>
              <a:gd name="connsiteX1" fmla="*/ 1954305 w 1956030"/>
              <a:gd name="connsiteY1" fmla="*/ 0 h 3307978"/>
              <a:gd name="connsiteX2" fmla="*/ 1954305 w 1956030"/>
              <a:gd name="connsiteY2" fmla="*/ 3290048 h 3307978"/>
              <a:gd name="connsiteX3" fmla="*/ 0 w 1956030"/>
              <a:gd name="connsiteY3" fmla="*/ 3307978 h 3307978"/>
              <a:gd name="connsiteX4" fmla="*/ 1048871 w 1956030"/>
              <a:gd name="connsiteY4" fmla="*/ 1398495 h 3307978"/>
              <a:gd name="connsiteX0" fmla="*/ 1048871 w 1972234"/>
              <a:gd name="connsiteY0" fmla="*/ 1730189 h 3639672"/>
              <a:gd name="connsiteX1" fmla="*/ 1972234 w 1972234"/>
              <a:gd name="connsiteY1" fmla="*/ 0 h 3639672"/>
              <a:gd name="connsiteX2" fmla="*/ 1954305 w 1972234"/>
              <a:gd name="connsiteY2" fmla="*/ 3621742 h 3639672"/>
              <a:gd name="connsiteX3" fmla="*/ 0 w 1972234"/>
              <a:gd name="connsiteY3" fmla="*/ 3639672 h 3639672"/>
              <a:gd name="connsiteX4" fmla="*/ 1048871 w 1972234"/>
              <a:gd name="connsiteY4" fmla="*/ 1730189 h 3639672"/>
              <a:gd name="connsiteX0" fmla="*/ 1048871 w 1972234"/>
              <a:gd name="connsiteY0" fmla="*/ 1730189 h 3639672"/>
              <a:gd name="connsiteX1" fmla="*/ 1972234 w 1972234"/>
              <a:gd name="connsiteY1" fmla="*/ 0 h 3639672"/>
              <a:gd name="connsiteX2" fmla="*/ 1963269 w 1972234"/>
              <a:gd name="connsiteY2" fmla="*/ 3630707 h 3639672"/>
              <a:gd name="connsiteX3" fmla="*/ 0 w 1972234"/>
              <a:gd name="connsiteY3" fmla="*/ 3639672 h 3639672"/>
              <a:gd name="connsiteX4" fmla="*/ 1048871 w 1972234"/>
              <a:gd name="connsiteY4" fmla="*/ 1730189 h 3639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72234" h="3639672">
                <a:moveTo>
                  <a:pt x="1048871" y="1730189"/>
                </a:moveTo>
                <a:lnTo>
                  <a:pt x="1972234" y="0"/>
                </a:lnTo>
                <a:cubicBezTo>
                  <a:pt x="1966258" y="1237130"/>
                  <a:pt x="1969245" y="2393577"/>
                  <a:pt x="1963269" y="3630707"/>
                </a:cubicBezTo>
                <a:lnTo>
                  <a:pt x="0" y="3639672"/>
                </a:lnTo>
                <a:lnTo>
                  <a:pt x="1048871" y="1730189"/>
                </a:lnTo>
                <a:close/>
              </a:path>
            </a:pathLst>
          </a:custGeom>
          <a:solidFill>
            <a:srgbClr val="145768">
              <a:alpha val="1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8580146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10F2BF86-D5D4-5C4C-B6A4-58E33C54BB8E}"/>
              </a:ext>
            </a:extLst>
          </p:cNvPr>
          <p:cNvSpPr/>
          <p:nvPr userDrawn="1"/>
        </p:nvSpPr>
        <p:spPr>
          <a:xfrm>
            <a:off x="8102958" y="3145866"/>
            <a:ext cx="1041042" cy="1997634"/>
          </a:xfrm>
          <a:custGeom>
            <a:avLst/>
            <a:gdLst>
              <a:gd name="connsiteX0" fmla="*/ 0 w 1515035"/>
              <a:gd name="connsiteY0" fmla="*/ 0 h 1694330"/>
              <a:gd name="connsiteX1" fmla="*/ 1515035 w 1515035"/>
              <a:gd name="connsiteY1" fmla="*/ 0 h 1694330"/>
              <a:gd name="connsiteX2" fmla="*/ 1515035 w 1515035"/>
              <a:gd name="connsiteY2" fmla="*/ 1694330 h 1694330"/>
              <a:gd name="connsiteX3" fmla="*/ 0 w 1515035"/>
              <a:gd name="connsiteY3" fmla="*/ 1694330 h 1694330"/>
              <a:gd name="connsiteX4" fmla="*/ 0 w 1515035"/>
              <a:gd name="connsiteY4" fmla="*/ 0 h 1694330"/>
              <a:gd name="connsiteX0" fmla="*/ 0 w 1523999"/>
              <a:gd name="connsiteY0" fmla="*/ 2026023 h 3720353"/>
              <a:gd name="connsiteX1" fmla="*/ 1523999 w 1523999"/>
              <a:gd name="connsiteY1" fmla="*/ 0 h 3720353"/>
              <a:gd name="connsiteX2" fmla="*/ 1515035 w 1523999"/>
              <a:gd name="connsiteY2" fmla="*/ 3720353 h 3720353"/>
              <a:gd name="connsiteX3" fmla="*/ 0 w 1523999"/>
              <a:gd name="connsiteY3" fmla="*/ 3720353 h 3720353"/>
              <a:gd name="connsiteX4" fmla="*/ 0 w 1523999"/>
              <a:gd name="connsiteY4" fmla="*/ 2026023 h 3720353"/>
              <a:gd name="connsiteX0" fmla="*/ 959224 w 1523999"/>
              <a:gd name="connsiteY0" fmla="*/ 2178423 h 3720353"/>
              <a:gd name="connsiteX1" fmla="*/ 1523999 w 1523999"/>
              <a:gd name="connsiteY1" fmla="*/ 0 h 3720353"/>
              <a:gd name="connsiteX2" fmla="*/ 1515035 w 1523999"/>
              <a:gd name="connsiteY2" fmla="*/ 3720353 h 3720353"/>
              <a:gd name="connsiteX3" fmla="*/ 0 w 1523999"/>
              <a:gd name="connsiteY3" fmla="*/ 3720353 h 3720353"/>
              <a:gd name="connsiteX4" fmla="*/ 959224 w 1523999"/>
              <a:gd name="connsiteY4" fmla="*/ 2178423 h 3720353"/>
              <a:gd name="connsiteX0" fmla="*/ 609601 w 1523999"/>
              <a:gd name="connsiteY0" fmla="*/ 1882588 h 3720353"/>
              <a:gd name="connsiteX1" fmla="*/ 1523999 w 1523999"/>
              <a:gd name="connsiteY1" fmla="*/ 0 h 3720353"/>
              <a:gd name="connsiteX2" fmla="*/ 1515035 w 1523999"/>
              <a:gd name="connsiteY2" fmla="*/ 3720353 h 3720353"/>
              <a:gd name="connsiteX3" fmla="*/ 0 w 1523999"/>
              <a:gd name="connsiteY3" fmla="*/ 3720353 h 3720353"/>
              <a:gd name="connsiteX4" fmla="*/ 609601 w 1523999"/>
              <a:gd name="connsiteY4" fmla="*/ 1882588 h 3720353"/>
              <a:gd name="connsiteX0" fmla="*/ 609601 w 1532964"/>
              <a:gd name="connsiteY0" fmla="*/ 1873624 h 3711389"/>
              <a:gd name="connsiteX1" fmla="*/ 1532964 w 1532964"/>
              <a:gd name="connsiteY1" fmla="*/ 0 h 3711389"/>
              <a:gd name="connsiteX2" fmla="*/ 1515035 w 1532964"/>
              <a:gd name="connsiteY2" fmla="*/ 3711389 h 3711389"/>
              <a:gd name="connsiteX3" fmla="*/ 0 w 1532964"/>
              <a:gd name="connsiteY3" fmla="*/ 3711389 h 3711389"/>
              <a:gd name="connsiteX4" fmla="*/ 609601 w 1532964"/>
              <a:gd name="connsiteY4" fmla="*/ 1873624 h 3711389"/>
              <a:gd name="connsiteX0" fmla="*/ 1048871 w 1972234"/>
              <a:gd name="connsiteY0" fmla="*/ 1873624 h 3729319"/>
              <a:gd name="connsiteX1" fmla="*/ 1972234 w 1972234"/>
              <a:gd name="connsiteY1" fmla="*/ 0 h 3729319"/>
              <a:gd name="connsiteX2" fmla="*/ 1954305 w 1972234"/>
              <a:gd name="connsiteY2" fmla="*/ 3711389 h 3729319"/>
              <a:gd name="connsiteX3" fmla="*/ 0 w 1972234"/>
              <a:gd name="connsiteY3" fmla="*/ 3729319 h 3729319"/>
              <a:gd name="connsiteX4" fmla="*/ 1048871 w 1972234"/>
              <a:gd name="connsiteY4" fmla="*/ 1873624 h 3729319"/>
              <a:gd name="connsiteX0" fmla="*/ 1048871 w 1972234"/>
              <a:gd name="connsiteY0" fmla="*/ 1819836 h 3729319"/>
              <a:gd name="connsiteX1" fmla="*/ 1972234 w 1972234"/>
              <a:gd name="connsiteY1" fmla="*/ 0 h 3729319"/>
              <a:gd name="connsiteX2" fmla="*/ 1954305 w 1972234"/>
              <a:gd name="connsiteY2" fmla="*/ 3711389 h 3729319"/>
              <a:gd name="connsiteX3" fmla="*/ 0 w 1972234"/>
              <a:gd name="connsiteY3" fmla="*/ 3729319 h 3729319"/>
              <a:gd name="connsiteX4" fmla="*/ 1048871 w 1972234"/>
              <a:gd name="connsiteY4" fmla="*/ 1819836 h 3729319"/>
              <a:gd name="connsiteX0" fmla="*/ 1048871 w 1956030"/>
              <a:gd name="connsiteY0" fmla="*/ 1398495 h 3307978"/>
              <a:gd name="connsiteX1" fmla="*/ 1954305 w 1956030"/>
              <a:gd name="connsiteY1" fmla="*/ 0 h 3307978"/>
              <a:gd name="connsiteX2" fmla="*/ 1954305 w 1956030"/>
              <a:gd name="connsiteY2" fmla="*/ 3290048 h 3307978"/>
              <a:gd name="connsiteX3" fmla="*/ 0 w 1956030"/>
              <a:gd name="connsiteY3" fmla="*/ 3307978 h 3307978"/>
              <a:gd name="connsiteX4" fmla="*/ 1048871 w 1956030"/>
              <a:gd name="connsiteY4" fmla="*/ 1398495 h 3307978"/>
              <a:gd name="connsiteX0" fmla="*/ 1048871 w 1972234"/>
              <a:gd name="connsiteY0" fmla="*/ 1730189 h 3639672"/>
              <a:gd name="connsiteX1" fmla="*/ 1972234 w 1972234"/>
              <a:gd name="connsiteY1" fmla="*/ 0 h 3639672"/>
              <a:gd name="connsiteX2" fmla="*/ 1954305 w 1972234"/>
              <a:gd name="connsiteY2" fmla="*/ 3621742 h 3639672"/>
              <a:gd name="connsiteX3" fmla="*/ 0 w 1972234"/>
              <a:gd name="connsiteY3" fmla="*/ 3639672 h 3639672"/>
              <a:gd name="connsiteX4" fmla="*/ 1048871 w 1972234"/>
              <a:gd name="connsiteY4" fmla="*/ 1730189 h 3639672"/>
              <a:gd name="connsiteX0" fmla="*/ 1048871 w 1972234"/>
              <a:gd name="connsiteY0" fmla="*/ 1730189 h 3639672"/>
              <a:gd name="connsiteX1" fmla="*/ 1972234 w 1972234"/>
              <a:gd name="connsiteY1" fmla="*/ 0 h 3639672"/>
              <a:gd name="connsiteX2" fmla="*/ 1963269 w 1972234"/>
              <a:gd name="connsiteY2" fmla="*/ 3630707 h 3639672"/>
              <a:gd name="connsiteX3" fmla="*/ 0 w 1972234"/>
              <a:gd name="connsiteY3" fmla="*/ 3639672 h 3639672"/>
              <a:gd name="connsiteX4" fmla="*/ 1048871 w 1972234"/>
              <a:gd name="connsiteY4" fmla="*/ 1730189 h 3639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72234" h="3639672">
                <a:moveTo>
                  <a:pt x="1048871" y="1730189"/>
                </a:moveTo>
                <a:lnTo>
                  <a:pt x="1972234" y="0"/>
                </a:lnTo>
                <a:cubicBezTo>
                  <a:pt x="1966258" y="1237130"/>
                  <a:pt x="1969245" y="2393577"/>
                  <a:pt x="1963269" y="3630707"/>
                </a:cubicBezTo>
                <a:lnTo>
                  <a:pt x="0" y="3639672"/>
                </a:lnTo>
                <a:lnTo>
                  <a:pt x="1048871" y="1730189"/>
                </a:lnTo>
                <a:close/>
              </a:path>
            </a:pathLst>
          </a:custGeom>
          <a:solidFill>
            <a:srgbClr val="1457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8" name="Rectangle 3">
            <a:extLst>
              <a:ext uri="{FF2B5EF4-FFF2-40B4-BE49-F238E27FC236}">
                <a16:creationId xmlns:a16="http://schemas.microsoft.com/office/drawing/2014/main" id="{76E74309-9281-4265-97C8-C82842B5C82C}"/>
              </a:ext>
            </a:extLst>
          </p:cNvPr>
          <p:cNvSpPr/>
          <p:nvPr userDrawn="1"/>
        </p:nvSpPr>
        <p:spPr>
          <a:xfrm rot="-10800000">
            <a:off x="-10275" y="-20549"/>
            <a:ext cx="524625" cy="1493749"/>
          </a:xfrm>
          <a:custGeom>
            <a:avLst/>
            <a:gdLst>
              <a:gd name="connsiteX0" fmla="*/ 0 w 1515035"/>
              <a:gd name="connsiteY0" fmla="*/ 0 h 1694330"/>
              <a:gd name="connsiteX1" fmla="*/ 1515035 w 1515035"/>
              <a:gd name="connsiteY1" fmla="*/ 0 h 1694330"/>
              <a:gd name="connsiteX2" fmla="*/ 1515035 w 1515035"/>
              <a:gd name="connsiteY2" fmla="*/ 1694330 h 1694330"/>
              <a:gd name="connsiteX3" fmla="*/ 0 w 1515035"/>
              <a:gd name="connsiteY3" fmla="*/ 1694330 h 1694330"/>
              <a:gd name="connsiteX4" fmla="*/ 0 w 1515035"/>
              <a:gd name="connsiteY4" fmla="*/ 0 h 1694330"/>
              <a:gd name="connsiteX0" fmla="*/ 0 w 1523999"/>
              <a:gd name="connsiteY0" fmla="*/ 2026023 h 3720353"/>
              <a:gd name="connsiteX1" fmla="*/ 1523999 w 1523999"/>
              <a:gd name="connsiteY1" fmla="*/ 0 h 3720353"/>
              <a:gd name="connsiteX2" fmla="*/ 1515035 w 1523999"/>
              <a:gd name="connsiteY2" fmla="*/ 3720353 h 3720353"/>
              <a:gd name="connsiteX3" fmla="*/ 0 w 1523999"/>
              <a:gd name="connsiteY3" fmla="*/ 3720353 h 3720353"/>
              <a:gd name="connsiteX4" fmla="*/ 0 w 1523999"/>
              <a:gd name="connsiteY4" fmla="*/ 2026023 h 3720353"/>
              <a:gd name="connsiteX0" fmla="*/ 959224 w 1523999"/>
              <a:gd name="connsiteY0" fmla="*/ 2178423 h 3720353"/>
              <a:gd name="connsiteX1" fmla="*/ 1523999 w 1523999"/>
              <a:gd name="connsiteY1" fmla="*/ 0 h 3720353"/>
              <a:gd name="connsiteX2" fmla="*/ 1515035 w 1523999"/>
              <a:gd name="connsiteY2" fmla="*/ 3720353 h 3720353"/>
              <a:gd name="connsiteX3" fmla="*/ 0 w 1523999"/>
              <a:gd name="connsiteY3" fmla="*/ 3720353 h 3720353"/>
              <a:gd name="connsiteX4" fmla="*/ 959224 w 1523999"/>
              <a:gd name="connsiteY4" fmla="*/ 2178423 h 3720353"/>
              <a:gd name="connsiteX0" fmla="*/ 609601 w 1523999"/>
              <a:gd name="connsiteY0" fmla="*/ 1882588 h 3720353"/>
              <a:gd name="connsiteX1" fmla="*/ 1523999 w 1523999"/>
              <a:gd name="connsiteY1" fmla="*/ 0 h 3720353"/>
              <a:gd name="connsiteX2" fmla="*/ 1515035 w 1523999"/>
              <a:gd name="connsiteY2" fmla="*/ 3720353 h 3720353"/>
              <a:gd name="connsiteX3" fmla="*/ 0 w 1523999"/>
              <a:gd name="connsiteY3" fmla="*/ 3720353 h 3720353"/>
              <a:gd name="connsiteX4" fmla="*/ 609601 w 1523999"/>
              <a:gd name="connsiteY4" fmla="*/ 1882588 h 3720353"/>
              <a:gd name="connsiteX0" fmla="*/ 609601 w 1532964"/>
              <a:gd name="connsiteY0" fmla="*/ 1873624 h 3711389"/>
              <a:gd name="connsiteX1" fmla="*/ 1532964 w 1532964"/>
              <a:gd name="connsiteY1" fmla="*/ 0 h 3711389"/>
              <a:gd name="connsiteX2" fmla="*/ 1515035 w 1532964"/>
              <a:gd name="connsiteY2" fmla="*/ 3711389 h 3711389"/>
              <a:gd name="connsiteX3" fmla="*/ 0 w 1532964"/>
              <a:gd name="connsiteY3" fmla="*/ 3711389 h 3711389"/>
              <a:gd name="connsiteX4" fmla="*/ 609601 w 1532964"/>
              <a:gd name="connsiteY4" fmla="*/ 1873624 h 3711389"/>
              <a:gd name="connsiteX0" fmla="*/ 1048871 w 1972234"/>
              <a:gd name="connsiteY0" fmla="*/ 1873624 h 3729319"/>
              <a:gd name="connsiteX1" fmla="*/ 1972234 w 1972234"/>
              <a:gd name="connsiteY1" fmla="*/ 0 h 3729319"/>
              <a:gd name="connsiteX2" fmla="*/ 1954305 w 1972234"/>
              <a:gd name="connsiteY2" fmla="*/ 3711389 h 3729319"/>
              <a:gd name="connsiteX3" fmla="*/ 0 w 1972234"/>
              <a:gd name="connsiteY3" fmla="*/ 3729319 h 3729319"/>
              <a:gd name="connsiteX4" fmla="*/ 1048871 w 1972234"/>
              <a:gd name="connsiteY4" fmla="*/ 1873624 h 3729319"/>
              <a:gd name="connsiteX0" fmla="*/ 1048871 w 1972234"/>
              <a:gd name="connsiteY0" fmla="*/ 1819836 h 3729319"/>
              <a:gd name="connsiteX1" fmla="*/ 1972234 w 1972234"/>
              <a:gd name="connsiteY1" fmla="*/ 0 h 3729319"/>
              <a:gd name="connsiteX2" fmla="*/ 1954305 w 1972234"/>
              <a:gd name="connsiteY2" fmla="*/ 3711389 h 3729319"/>
              <a:gd name="connsiteX3" fmla="*/ 0 w 1972234"/>
              <a:gd name="connsiteY3" fmla="*/ 3729319 h 3729319"/>
              <a:gd name="connsiteX4" fmla="*/ 1048871 w 1972234"/>
              <a:gd name="connsiteY4" fmla="*/ 1819836 h 3729319"/>
              <a:gd name="connsiteX0" fmla="*/ 1048871 w 1956030"/>
              <a:gd name="connsiteY0" fmla="*/ 1398495 h 3307978"/>
              <a:gd name="connsiteX1" fmla="*/ 1954305 w 1956030"/>
              <a:gd name="connsiteY1" fmla="*/ 0 h 3307978"/>
              <a:gd name="connsiteX2" fmla="*/ 1954305 w 1956030"/>
              <a:gd name="connsiteY2" fmla="*/ 3290048 h 3307978"/>
              <a:gd name="connsiteX3" fmla="*/ 0 w 1956030"/>
              <a:gd name="connsiteY3" fmla="*/ 3307978 h 3307978"/>
              <a:gd name="connsiteX4" fmla="*/ 1048871 w 1956030"/>
              <a:gd name="connsiteY4" fmla="*/ 1398495 h 3307978"/>
              <a:gd name="connsiteX0" fmla="*/ 1048871 w 1972234"/>
              <a:gd name="connsiteY0" fmla="*/ 1730189 h 3639672"/>
              <a:gd name="connsiteX1" fmla="*/ 1972234 w 1972234"/>
              <a:gd name="connsiteY1" fmla="*/ 0 h 3639672"/>
              <a:gd name="connsiteX2" fmla="*/ 1954305 w 1972234"/>
              <a:gd name="connsiteY2" fmla="*/ 3621742 h 3639672"/>
              <a:gd name="connsiteX3" fmla="*/ 0 w 1972234"/>
              <a:gd name="connsiteY3" fmla="*/ 3639672 h 3639672"/>
              <a:gd name="connsiteX4" fmla="*/ 1048871 w 1972234"/>
              <a:gd name="connsiteY4" fmla="*/ 1730189 h 3639672"/>
              <a:gd name="connsiteX0" fmla="*/ 1048871 w 1972234"/>
              <a:gd name="connsiteY0" fmla="*/ 1730189 h 3639672"/>
              <a:gd name="connsiteX1" fmla="*/ 1972234 w 1972234"/>
              <a:gd name="connsiteY1" fmla="*/ 0 h 3639672"/>
              <a:gd name="connsiteX2" fmla="*/ 1963269 w 1972234"/>
              <a:gd name="connsiteY2" fmla="*/ 3630707 h 3639672"/>
              <a:gd name="connsiteX3" fmla="*/ 0 w 1972234"/>
              <a:gd name="connsiteY3" fmla="*/ 3639672 h 3639672"/>
              <a:gd name="connsiteX4" fmla="*/ 1048871 w 1972234"/>
              <a:gd name="connsiteY4" fmla="*/ 1730189 h 3639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72234" h="3639672">
                <a:moveTo>
                  <a:pt x="1048871" y="1730189"/>
                </a:moveTo>
                <a:lnTo>
                  <a:pt x="1972234" y="0"/>
                </a:lnTo>
                <a:cubicBezTo>
                  <a:pt x="1966258" y="1237130"/>
                  <a:pt x="1969245" y="2393577"/>
                  <a:pt x="1963269" y="3630707"/>
                </a:cubicBezTo>
                <a:lnTo>
                  <a:pt x="0" y="3639672"/>
                </a:lnTo>
                <a:lnTo>
                  <a:pt x="1048871" y="1730189"/>
                </a:lnTo>
                <a:close/>
              </a:path>
            </a:pathLst>
          </a:custGeom>
          <a:solidFill>
            <a:srgbClr val="145768">
              <a:alpha val="1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039174ED-CA50-4967-BC7F-46A8A4920D38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8489950" y="4406780"/>
            <a:ext cx="552776" cy="6287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81278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3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3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5.xml"/><Relationship Id="rId4" Type="http://schemas.openxmlformats.org/officeDocument/2006/relationships/image" Target="../media/image12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3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4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31018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uadroTexto 8">
            <a:extLst>
              <a:ext uri="{FF2B5EF4-FFF2-40B4-BE49-F238E27FC236}">
                <a16:creationId xmlns:a16="http://schemas.microsoft.com/office/drawing/2014/main" id="{01320C30-2CC0-4783-9DF2-794AB0389308}"/>
              </a:ext>
            </a:extLst>
          </p:cNvPr>
          <p:cNvSpPr txBox="1"/>
          <p:nvPr/>
        </p:nvSpPr>
        <p:spPr>
          <a:xfrm>
            <a:off x="120773" y="4280443"/>
            <a:ext cx="7519085" cy="484748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9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Arial"/>
              </a:rPr>
              <a:t>Fuente:</a:t>
            </a:r>
            <a:r>
              <a:rPr kumimoji="0" lang="es-CO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Arial"/>
              </a:rPr>
              <a:t> Registro Especial de prestadores de Servicios de Salud- REPS. Sedes de IPS Priorizadas de Red privada: Información reportada por 32 sedes de IPS para Hospitalización Pediátrica y 23 IPS para UCI Pediátrica. </a:t>
            </a:r>
            <a:r>
              <a:rPr lang="es-CO" sz="900" dirty="0">
                <a:solidFill>
                  <a:prstClr val="black"/>
                </a:solidFill>
                <a:latin typeface="Arial Narrow" panose="020B0606020202030204" pitchFamily="34" charset="0"/>
                <a:cs typeface="Arial"/>
              </a:rPr>
              <a:t>Con corte al </a:t>
            </a:r>
            <a:r>
              <a:rPr lang="es-CO" sz="900" dirty="0" smtClean="0">
                <a:solidFill>
                  <a:prstClr val="black"/>
                </a:solidFill>
                <a:latin typeface="Arial Narrow" panose="020B0606020202030204" pitchFamily="34" charset="0"/>
                <a:cs typeface="Arial"/>
              </a:rPr>
              <a:t>16/02/2025 </a:t>
            </a:r>
            <a:r>
              <a:rPr lang="es-CO" sz="900" dirty="0">
                <a:solidFill>
                  <a:prstClr val="black"/>
                </a:solidFill>
                <a:latin typeface="Arial Narrow" panose="020B0606020202030204" pitchFamily="34" charset="0"/>
                <a:cs typeface="Arial"/>
              </a:rPr>
              <a:t>a las </a:t>
            </a:r>
            <a:r>
              <a:rPr lang="es-CO" sz="900" dirty="0" smtClean="0">
                <a:solidFill>
                  <a:prstClr val="black"/>
                </a:solidFill>
                <a:latin typeface="Arial Narrow" panose="020B0606020202030204" pitchFamily="34" charset="0"/>
                <a:cs typeface="Arial"/>
              </a:rPr>
              <a:t>11:30 </a:t>
            </a:r>
            <a:r>
              <a:rPr lang="es-CO" sz="900" dirty="0">
                <a:solidFill>
                  <a:prstClr val="black"/>
                </a:solidFill>
                <a:latin typeface="Arial Narrow" panose="020B0606020202030204" pitchFamily="34" charset="0"/>
                <a:cs typeface="Arial"/>
              </a:rPr>
              <a:t>AM</a:t>
            </a:r>
            <a:r>
              <a:rPr kumimoji="0" lang="es-CO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Arial"/>
              </a:rPr>
              <a:t>, camas ocupadas: Aplicativo Corte </a:t>
            </a:r>
            <a:r>
              <a:rPr lang="es-CO" sz="900" dirty="0" smtClean="0">
                <a:solidFill>
                  <a:prstClr val="black"/>
                </a:solidFill>
                <a:latin typeface="Arial Narrow" panose="020B0606020202030204" pitchFamily="34" charset="0"/>
                <a:cs typeface="Arial"/>
              </a:rPr>
              <a:t>16/02/2025</a:t>
            </a:r>
            <a:r>
              <a:rPr kumimoji="0" lang="es-CO" sz="900" b="0" i="0" u="none" strike="noStrike" kern="1200" cap="none" spc="0" normalizeH="0" baseline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Arial"/>
              </a:rPr>
              <a:t> </a:t>
            </a:r>
            <a:r>
              <a:rPr kumimoji="0" lang="pt-BR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lt"/>
                <a:cs typeface="Arial"/>
              </a:rPr>
              <a:t>(Hora de corte: </a:t>
            </a:r>
            <a:r>
              <a:rPr lang="pt-BR" sz="900" noProof="0" dirty="0" smtClean="0">
                <a:solidFill>
                  <a:srgbClr val="000000"/>
                </a:solidFill>
                <a:latin typeface="Arial Narrow" panose="020B0606020202030204" pitchFamily="34" charset="0"/>
                <a:ea typeface="+mn-lt"/>
                <a:cs typeface="Arial"/>
              </a:rPr>
              <a:t>12</a:t>
            </a:r>
            <a:r>
              <a:rPr kumimoji="0" lang="pt-BR" sz="9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lt"/>
                <a:cs typeface="Arial"/>
              </a:rPr>
              <a:t>:42 </a:t>
            </a:r>
            <a:r>
              <a:rPr lang="pt-BR" sz="900" dirty="0">
                <a:solidFill>
                  <a:srgbClr val="000000"/>
                </a:solidFill>
                <a:latin typeface="Arial Narrow" panose="020B0606020202030204" pitchFamily="34" charset="0"/>
                <a:ea typeface="+mn-lt"/>
                <a:cs typeface="Arial"/>
              </a:rPr>
              <a:t>P</a:t>
            </a:r>
            <a:r>
              <a:rPr kumimoji="0" lang="pt-BR" sz="9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lt"/>
                <a:cs typeface="Arial"/>
              </a:rPr>
              <a:t>M</a:t>
            </a:r>
            <a:r>
              <a:rPr kumimoji="0" lang="pt-BR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lt"/>
                <a:cs typeface="Arial"/>
              </a:rPr>
              <a:t>) </a:t>
            </a:r>
            <a:r>
              <a:rPr kumimoji="0" lang="es-CO" sz="9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Arial"/>
              </a:rPr>
              <a:t>D.P.S.S</a:t>
            </a:r>
          </a:p>
        </p:txBody>
      </p:sp>
      <p:sp>
        <p:nvSpPr>
          <p:cNvPr id="3" name="AutoShape 2" descr="data:image/png;base64,iVBORw0KGgoAAAANSUhEUgAAA6QAAAFRCAYAAABjf2BeAAAgAElEQVR4Xuy9CZhV1Zn3+1JVVEEBEgYFGRRliji1AiZRjLEdaDW5JC1K5CZp08Y2gQx+JG1ie7mEh88Y7S9ckzSkjZ1urumLUUkntFfToHY67ZAoYGJINIAlKoqiUKiMRQ18z7vNOlm12PPZ55x9zvnt5+Ghzjl7r/Wu37v22uu/3zX02bp16+FDhw4JBwQgAAEIQAACEIAABCAAAQhAoIwE/tBn06ZNhydNmlTGPMkKAhCAAAQgAAEIQAACEIAABOqdwObNmwVBWu+1gPJDAAIQgAAEIAABCEAAAhCoAAEEaQWgkyUEIAABCEAAAhCAAAQgAAEIiCBIqQUQgAAEIAABCEAAAhCAAAQgUBECCNKKYCdTCEAAAhCAAAQgAAEIQAACEECQUgcgAAEIQAACEIAABCAAAQhAoCIEEKQVwU6mEIAABCAAAQhAAAIQgAAEIIAgpQ5AAAIQgAAEIAABCEAAAhCAQEUIIEgrgp1MIQABCEAAAhCAAAQgAAEIQABBSh2AAAQgAAEIQAACEIAABCAAgYoQQJBWBDuZQgACEIAABCAAAQhAAAIQgACClDoAAQhAAAIQgAAEIAABCEAAAhUhgCCtCHYyhQAEIAABCEAAAhCAAAQgAAEEKXUAAhCAAAQgAAEIQAACEIAABCpCAEFaEexkCgEIQAACEIAABCAAAQhAAAIIUuoABCAAAQhAAAIQgAAEIAABCFSEAIK0ItjJFAIQgAAEIAABCEAAAhCAAAQQpNSBmiCwcOFCaWtrS1SW8ePHy5IlSwrXbNmyRe6//34vnd27dxe+HzJkiIwaNUpOOeUUmTVrVuH7LPK8+eab5fe//72X5kc+8hG56qqrAstg8uvXr5/88z//c6Ky+p382GOPyS9+8QuvvAcPHiycolymTZvWq6zu9b/+9a/l7//+772vo+yxz9Xzzz33XPnc5z4Xy3699rvf/W7BvihGd999t+dDPU4++WS56aabQvNZvXq1rF+/vlfdCfJ3UEJ2nu45dlpnn322HH300Ucko35Yvny5bx1488035YEHHpCNGzfKa6+9Vrj22GOPldGjR8tZZ50lM2bMKHxv1yc3I/XrlClTQutYUH7qY81Pr7/wwgt9y2Hn7d5bti12fbj44ovl6quvLvy8YsUKWbt2rff5b//2b+WMM84o/PbXf/3XveqpnWZYnU1y34T50s7Ptjupj1y/LF261KuDyvjGG2+UiRMn+la1L3/5y14d0Dq1bNmyWPdPMf60M/C7T9Re5X7eeef1qoN2fZ43b16v31yjTZ1x25AwP2jdnzBhgsyePdu3Hmoedl1x65FrQ1S90rb//e9/f6+6GAY/Sd5BzxzlqvnqvRZUH2wbTB0Pu+/0fPveC2tLk/g77J6NVUnL7K8sWIW1KVn0C4KezUHtflzOnAeBPBNAkObZO9hWFAG7Y+R2fN2Ev/e978mjjz7qfa3nnnPOOV5HQDsM2ll86KGHvM6wPhC+9rWvBXaEkuSpncUvfelLvUTGt771rcAy2w+6lStXpmaj+f7whz8sdIJVZKtYMh0W5aAiNaysNi+9TkWFcvM7bCbm98WLF8fqaLkCK8qPptNu8vn2t78d6CsjBPRc0zkz/lab9aVEVGdWr7U7ZHYHXNN69tlnPYGlaamQ+MxnPnNExzaozqifvvnNb3oiRDvs2tFV8amdyl/96leybt06r5j2ywm/OqLpPPHEE6KdzLA6rL+bc1TMX3rppZ6t5vr//u//LtjyhS984YhyuB2xIF+F3SNBLLWcc+fO9cprd7qN4DIi1u9lR5L7Jix/v7qdxkduOlpPFi1a5H2tL4IWLFhwRFbql3vuucf7fs6cOaEvi8zFxfpT01Hb/vEf/9Hzu7YHM2fO9O5zt27bdicRpEG+CfKD+nnNmjWh9VDP0evNEfUCzK9e6bVajqeeesprJ/WISkfPSZK3/bJN2X72s5/12kRN43e/+52Xb5yXappvXJEV9XxK4++k94xbuZMwC2oHkvgrC1ZJ2hRjm3npGPYM0/bkO9/5jvf81TbfPJv1RaZp900/Jait8H0I8yUEqoAAgrQKnISJ6QhEPXxNqkZc6QPAr6Ot5+mD4utf/7onLMKEWtw8NU2/KECYAEr6EAyiFiciYzoZQQ9PN6oQ1nHyE6RRwtJ0hk1H3ZQl7Do3EqvXBEUBwqJ0SWtbnA6ZLX5dHwfVGbt+REWajM1hdSSsbtqdwjDBY0e03HvFFaR6P916661HvBDIUpCacts+cF92JLlv4vjSrh9pfORXv+z64feyZv78+YWXGnGio1n40xbb+hLgi1/84hG+1HO+//3ve6M8TB0tpSA1bfFXv/pV7+WKX0TQfYkVNYIjSJAaP9nCMUogJsnbvpf87pMk7VAWIiutv5PeM265kjALE6Rx/ZUFqyRtShJBal6ohvUx7GcXojTJXcK5eSeAIM27h7AvNYE44jBsuKSbcdL0okSX/fAxwzHD3sInfQj6gbMjLXFFjpuO3dnVB6exPSga6SdI4ww7tF8UmCHFYUzt8/v37194eeAXdS62E2UziZuWPeRSX26Y4btB9SqNv6Ou8Rtqph1R08GP6nDb57piwG+oml+HqRSCNOw+jmKSxpdxXgAkabjCoqRJo6NZ+dN+cZVEMJVakCrXoGGi9qgTu20KG8ERJUg1P7vNC3rJlTTvOPnGrUNZiKy0/o7b/vmVJSmzOII0yl9ZsErSpsQVpEmGPhfDPG6d4jwIlJsAgrTcxMmvbATiCEj7IRxnXmbUPK44eSoA+y2nRqTMPMawt/lJH4J+oI39UXONwpxk3mirqNQ5r0HzH00aNhO9xszPDesk2p1qFen2cGp7zqFtp4naqggaOnRo4FxEt0ObVpibvON2DmwOdhSynILUttUM+7YFT5whyvZwbTuaZ9dP9YEZ6hg3Ihzll7AOfNh9l+S+ievLrAWpphcUJU0aHc3Cn7ZQiHqxFvbiLureSjpk169NsfOwI9Za78z887AXLXGFobE16GVa0rzj5hvngVmsyCrG30nvGbs8SZnFFaR6XpC/imVlp61/x5k+E6dfYO7zqJeCmqftL6Kkce4QzqkGAgjSavASNqYiEOchYIsYv7lbbsZRbzHj5Klp2tE8jT7oHD8zRyxIqCXpWPsBi7ugRRhsv46LeZBqRMIvGuky0bmPKkrDHqR2R0VFjxm6G9Q5tiMY2kEdMWJE4Rq/qLPNIs7csDAmSTpkpr7ZLwTiDNkNE++2bVF1xBaTpiNlv2CIMxw0KBpp560+u+WWW3yHVZY6QuoOOY5iYvNL4ku9zq6ncX0UVJf8oqRJo6Oadhb+dIWCvbhUVGNcjgipe7+bhb3cF262yA8awRFXGEYNz06atz1kN2wxqyjetkCKetEYp62J81KqmHvGvjYpsySCNMhfeRSk7gtqe/HEIP/7jXaJU1c4BwJ5JYAgzatnsKtoAlHiMM08wqjOVlSeplCuEI4zzC5Jx9oPXhbDdV2hqItwJBXpaptZhCaok+i+LTadxiBB6tcJj3pg2+KsGFGaRMT42RRWZ0yHzSxwEdVRiaoj9jBx8/LATyRH3Xx+/nDzDuJSCkEaNi86ikmxneukPgpj60ZJzYJCcYa4u21LlDix7XD9adsRJwJkpxXVRsZ5gRJ1T9n3rmlD/Dr1caZkxBWkYWmlyVtfQJiXNkELnkXdh+b3YkVWMf6O8lVQGdIwSyJIo16cRd0fWY26UJuj+gVRLzv8GPqNdolbXzgPAnkkgCDNo1ewKRMCUQ+BJB0nY1CSNONG88zb/ai3+Uk61lEPsLDVZ8Pg+w35tSM7fsLOZaYrGJuIp98COn7RjzBBGjTczBbgQdErfajr6rE6R1U7heqzoO1Zgrgk6ZD5dSLC6pS9IrLmr50oZRy0onFYHQniESX2/crt14l387YXArMFVZaC1F1l168+JblvkvjScEnqo7D7y76X1NdmK6u4K+vaHfYkQ21dfxpmQaMewsqQpF1NM2TXXmTIbm/cUSdmjnbUCI64gjSMbdq8tSz/9m//VvCzjho5//zzY28xk5UgLcbfae4ZtTsts2L9Vax4V9uTtClxBGkacZmWeyadKxKBQAkIIEhLAJUk80EgiXiMmuuUpSANGlIXNaQ26UPQ9UKah56dRtiwoqD9BIMexkZ8+3V4/eb+hIkmv6itsdtE/8Lm5Zi9AM2cR41GXnTRRaH7ddpcknQMkgpSu97pdhdGoJj5u/YepEEdJS3f448/XohKuy8NSiVI1R5bBJvFYIoVpEGtiwo43ZYkDpM4LxeCzgnbziaOj6JaR/vFlJ6bJDqatSCNiiL5laVUgtTdvshd+Tdo+kXU8ONiBY4ySJu34af3idkeSr/Tsn3qU5+KtTWWfd9H+StqvnrU9X7+TtL+2denZVasvxCkUS0Qv0OgMgQQpJXhTq5lIFBqQeq32mJUnnY0zy+aGPY2v9KC1G+YnN2hCpoD68fE/s5eGCdI9IaJJr9hqMauqKizXQ3VN6tWrSosoBS01UWY0I96seE3hzOqztj5qbi86667CsLUrUN2HbGvU1EzatQoOe+8844QbMUIUlvoB9VPe5iyzpfetGlTYSEsV9yFdW6DOqJaZx588EFv6xE9yjmH1K8Zi/JRVNNnR0n9yhN1fRb+jNtpL4cgtfPQl0WjR4/25p/bw9ftURXuaIioERxxBU7QSIxi8nb5aVugAlrn2Mcdpl+NgrQYZsX6K27dLueQ3TQvi6OmykS1E/wOgbwRQJDmzSPYkxmBqI5+1O9+hgQtpmHOjUozLJqnaYS9zc9SkEYJJ7+yRy0AFRSNDGJixLctqoJWPQ7qZEctBhEVdfYrpx3VizO3NEmEwC/6G1Vn/Gy0hbbdAU9TR+J28IwdQR3zoLzt8inPU089NVNBauyy9zMMWv03aj5kEl9GNVRBPoq6zhYY+neUzW56WfgzTT3yawOj2pk0Q3b9+EUt5BQ2giMuL7se2y89isnbryz2fqAqSuMseFSsyCrG32numWKYFeuvYlmluT+j2vg0DP1ebsZpWzgHAnklgCDNq2ewq2gCUQ8BzcA83OIunW4/OPzmYUblaaJ5cQoXFv1K2knV/II6VHFssYV4nPNtNkFMjPAzW92EbT0QJEjth3KUXUnmwyVZ5CNJZ8Jvaf+oOhNULpOWPcwuTcfSTySHsbTtjSuGbZ7amTfR9CwipMbWoEXKkjBJ4suo+qa/+/koznVJbHbTy8KfNgdb3MexPc2QXXe7qyR+sNuNOPa5EdS4AsdvO51i8w6y147qxpkLnEZk2SN8ivF3El9peYtlVoy/bDEZNTzZrsfuaKik92dUG5/m2VzMvN849wnnQKDcBBCk5SZOfmUjEPUQUEOi9hV1jY3qYIblGRXNM3kFvc1P+hD0Ax1nTqXfdVFvtPWaoGhkEBN7ZWHtJG7fvr0wz9HtBAcJ0qiordoVNYfMr7xJhlDF7ZAFdTri1FM/G/06oWnqSNC+okE3qh3F1iG4ZvGYsLyDFuvJUpCqvXFW/w1rgOL6Mm4jFlcoBIlK/T7py6cs/JlmZEHUiwE/ZkH7IifxQ9SoE5NvUNsXV+D4Cf1i8w6rR0mGXtujA8LqS9AIn2L8ncRXbnsc9rKjFP7S/ItlZYvauPdnVBufdF/RpC8s4rZXnAeBShJAkFaSPnmXlEDUQ0AzT7LPX9i8F1OQsDzD5mDaIIJWQ00jNlzAad6ER817tfPwmwMbxsSIG52LqAv26Gq3ftFqv85ZHH+obVFzyPwqYSkipEGRqzj11M/GrCKkfvtfBt2Y9lYVSSP4dt0z6WcpSIM61Unum6Sd66gGLOoFVtD1SWx208jan0kXVVJ7ola2de9LNwKVxA9hc8htNkHzyeMI0qCXScXmHXafRe29HOeZ4aYfNCXCFllJ/Z3EV5pPscyK8Zf7zA/bOzgOq6wEqabjbvmkW6oFHfYKxXGGdEe1U/wOgTwQQJDmwQvYUBICcTv69j6CX/jCF3yX3Le3Gggb3huWZ5LopN+5xXRSDWB7Kw4dwvq1r32tEOGynWDe/GtZ9bz777/f+zlq03S/aGTcqLHJ3y8PP0EaNi/MrVDuuZpe0N5/tuiKM5Q7TofM7ty4dcyPj/kuaGElW4zb89nS1hH7ZUnQFiP23Da/uhOVtx0RL4UgDYoMRtll15U4vjTnp/VRnMYuic1+6WXhT1vgB90H9pY3dr0Jqp+2rfaoi69//eu92qG4fkgS2Qs6N0rgBLX9xeTd0dHhjQYJmqOeNMrtCj2/dj3K3rT+jusrtTHKBrt+ZO0vO21bFKdhlfT+jNMXsZ87Yc/mJC/R47Q1nAOBvBBAkObFE9iROYE4DwHNVDtV3/nOd7wInc5l+uAHPyiXXXaZ10HSh+IzzzxT2KsySqAE5Rk3mmcg+L3NT/oQDAKqZfrXf/1Xee211wp7b5oVK9XORx991GOhD8VPfOIThXPjzMH0i0ZG+cEuV9C8HleQJonaKgc36nzgwIFe8xiNv+3tF8I6BXFEjLJ49tlnRbeTUZ5BAjiIjy1i1T/6z+y7afZOdetjMXXE7gRruhq10rf0phxmW4ogLnHytv2gDLOIkKp9Dz/8cGF15HKuspvGR3Eaujgso9Ip1p+avvr8Rz/6kTdywd5Wx2zBYuqEjnD4m7/5m16i0s7fjoDabUzQPRFX5MQddWJY+UVugwSp3pcbN26UdevWeeV3xWMxeasI+uY3v+m1wXo/fexjH/NWv3a3oEqy/6y26//0T//krdCraX72s58t3L+67ZNpM8IWakvj77i+Uh8Uw+xb3/qW58a0/nLFbjGskt6fUc9AY5vtQ7Mvtnk2axpPPfWU9zzRI0ndiGor+B0CeSCAIM2DF7ChJATCFiXwy1A7y7/73e8KQ0fNOfpw160GzjrrrCO2zHDTCcozSTRP0/R7O2zPfQkCFrVQg32dlteIJfO9CnJN45RTTvEEUJI32iYNt6xRfggaomzb6grSNPNC3aiz6fypWNROnDm0/FOmTIm9D6lti+sXrTtDhw4t8PTzWxgf/e0Xv/hFrzppfDR9+nRP0NmH6Si5i8TEvcFMp8dlYraNMfXCL724edsvW8KGarqRcuM/v7y1vGrb+eeff8QIhyT3TZgv7XztFwFJfRTHF0nbi6A0i/GnSdO8BFFxpgLKHFon9F4Jaxf92Oj1ep3+My+CXPvjbmmRZNSJ5uHXbgTVK7PFjG6XdOGFFx6xJ2gWefu1wYarX12Oqjthvgra9slNM6m/4/pK88mCWVp/JSlnFKskbYrmG/UMtG1T/vqCTV9mmn2n7WdTUH2Mqhv8DoG8E0CQ5t1D2AcBCEAAAhCAAAQgAAEIQKBGCSBIa9SxFAsCEIAABCAAAQhAAAIQgEDeCSBI8+4h7IMABCAAAQhAAAIQgAAEIFCjBBCkNepYigUBCEAAAhCAAAQgAAEIQCDvBBCkefcQ9kEAAhCAAAQgAAEIQAACEKhRAgjSGnUsxYIABCAAAQhAAAIQgAAEIJB3AgjSvHsI+yAAAQhAAAIQgAAEIAABCNQoAQRpjTqWYkEAAhCAAAQgAAEIQAACEMg7AQRp3j2EfRCAAAQgAAEIQAACEIAABGqUAIK0Rh1LsSAAAQhAAAIQgAAEIAABCOSdAII07x7CPghAAAIQgAAEIAABCEAAAjVKAEFao46lWBCAAAQgAAEIQAACEIAABPJOAEGadw9hHwQgAAEIQAACEIAABCAAgRolgCCtUcdSLAhAAAIQgAAEIAABCEAAAnkngCDNu4ewDwIQgAAEIAABCEAAAhCAQI0SQJDWqGMpFgQgAAEIQAACEIAABCAAgbwTQJDm3UPYBwEIQAACEIAABCAAAQhAoEYJIEhr1LEUCwIQgAAEIAABCEAAAhCAQN4JIEjz7iHsgwAEIAABCEAAAhCAAAQgUKMEEKQ16liKBQEIQAACEIAABCAAAQhAIO8EEKR59xD2QQACEIAABCAAAQhAAAIQqFECCNIadSzFggAEIAABCEAAAhCAAAQgkHcCCNK8ewj7IAABCEAAAhCAAAQgAAEI1CgBBGmNOpZiQQACEAgisGXLFlm0aFHh53nz5smMGTO8zytWrJC1a9fKypUrC78/9thjsnz5cpk2bZosWLCgV7ILFy6Utra2XucHpaPfz507t3C9nYd+afIxJ5j83O+HDBkiy5YtCzw/Kp9qrRnGN8b+OXPmyKxZswrFsX83jJYuXSrjx4/vdd78+fPl+uuvl4kTJ4r+vn79et+6oF/quXq963e/vPR8N78wm03eixcv9mwx+Rnb7Hrk+sxcE5S++7253s3LLZsfr2qtL9gNAQhAoFoIIEirxVPYCQEIQCAjAioKbRGqokMFni1AbBGjgnDNmjVHCE8VtnfddZevIDVCxk5HO/tDhw6Vq6++2hOTu3bt6iWUTD5Lliwp2HLVVVd5f2v+5nuDIej8p556KjSfjDCWNRkVWOvWrSv4ybxUMH5cvXq19yLB+FE/7969W9rb2yMFqfGR8rz77rsLaehnZamC1X55EJSX+tUWdFE267n6MsMWhbZYtgG7vjZiNYyJnuN3nfner2wI0rJWazKDAAQg4BFAkFIRIAABCNQRARUJKlLciJfdSVeBoELBnGM69Rp1cwWmfr7nnnuOiKhqZ99Nxxakfshd8WDEwbBhw2IJUnO+2m6Eb624VoWainMTyTaCzPjS73c9J06E1Papvqww4lOvPeusszz2M2fOLOQdlJebX5TNxjatPyZymUSQRqUfJkiDyoYgrZU7hnJAAALVRABBWk3ewlYIQAACRRII63Dbv9nCxAhFFSV2pNKcY5/rihL3NzNk1x2u6yce9FwVKjt27PCGDJvj4osvLkRZXXtMxDAsnyIRVuRyl6PLy+/3pILUjXyaNPV7+wVFUF5RvndtNvXNRHL1BUgSQRrFJEyQBpUNQVqR6k2mEIBAnRNAkNZ5BaD4EIBA+Qls3rZX/uEnL8hzL+0pS+anjx8s11x2vJx0/CDfiJkxwh66a3fM7cilEQzPPvtsQaS4wiAoHZOPmRNqhKX7vflsxGXYsEtbqLpzKoPySQu969VnZf+Dt0rXto1pk0h0Xd8Tpkn/C78gTWNP9ebe+s25NYK8GEFqzyE1eZjhuiZKbqeftSDVebDm5cPtt99emN9qw/KrA1FMggRpWNkQpImqKCdDAAIQyIQAgjQTjCQCAQhAID6BL37nt2UTo8YqFaPf+eJp3qJFeuh8P7fDb4s7/U2Hcuq8TVsMmOs1YmaGcbrR1KB03Pzs+YqueNConAolN/8okeJ6wZ0XGd9LR575zp1/VTYxanJXMXrUtf+vb+TQ9mVQZDHpkF2Tr7vYkX5vBH9QXnqOnZ/febbN9rkmCqv1yl7UyNjjJ0ij0g8SpGFlQ5AWc4dwLQQgAIF0BBCk6bhxFQQgAIHUBCohSMeNbJU7//YMcRfD0ULoSrnu/FD93ghNWwyY680qrvZ5riAxgEw6mo9ZmMgWnEGiw8wR1N/jLGpk0onKJ63jKiFIG4+ZIIM/f68n9HRoq+Fn/GCvNmsv8KM+e/755z2/uosd2Z+DBJgbfbSH7bqLFZm83EWNomx281Z/axntlXDDBGlU+kGCNKxsCNK0dwfXQQACEEhPAEGanh1XQgACEEhF4Hdb35Hvrd4qOnS3HMfYY/rL5z92opw56T1edu42Kjo0VqOarhBQYadbr7iLCpnvzZYj7nDOsHTs6GnYEFS104hWjcS6UVe9Nu5QXr/5qmm4d730G9n/H/9LdOhuOY7G4eOk9bKvSt/x7/OycyN79krJ7u/2CwN3CxSbh58A83tZYASwveCRGepr5+WmF2aze67may9wZDMO8nUUE/e6qLK56bnDwMvhd/KAAAQgUG8EEKT15nHKCwEIQAACEIAABCAAAQhAICcEEKQ5cQRmQAACEIAABCAAAQhAAAIQqDcCCNJ68zjlhQAEIAABCEAAAhCAAAQgkBMCCNKcOAIzIAABCEAAAhCAAAQgAAEI1BsBBGm9eZzyQgACEIAABCAAAQhAAAIQyAkBBGlOHIEZEIAABCAAAQhAAAIQgAAE6o0AgrTePE55IQABCEAAAhCAAAQgAAEI5IQAgjQnjsAMCEAAAhCAAAQgAAEIQAAC9UYAQVpvHqe8EIAABCAAAQhAAAIQgAAEckIAQZoTR2AGBCAAAQhAAAIQgAAEIACBeiOAIK03j1NeCEAAAhCAAAQgAAEIQAACOSGAIM2JIzADAhCAAAQgAAEIQAACEIBAvRFAkNabxykvBCAAAQhAAAIQgAAEIACBnBBAkObEEZgBAQhAAAIQgAAEIACBeiOgYoSjuglMmjSpqAIgSIvCx8UQgAAEIAABCEAAAhCAQFoCCNK05PJzHYI0P77AEghAAAIQgAAEIAABCEAgAQEEaQJYOT0VQZpTx2AWBCAAAQhAAAIQgAAEIBBOAEFa/TUEQVr9PqQEEIAABCAAAQhAAAIQqEsCCNLqd3tZBen8+fNl9+7dHrV58+bJjBkzZPXq1XLPPfcUSE6bNk0WLFjgfV64cKG0tbV5f8+ZM0dmzZoV+n31u4MSQAACEIAABCAAAQhAAAJxCfgJ0htvvFHa29vlyiuvlAsuuEBefvllufnmmwufNe3bbrutoDP0szl31apV8tBDD8lNN90kxx13nGfGI488Ivfee69cd911ct9998mQIUPkhhtuEHOubesdd9xRSHv8+PHeeeawz9fznn76adH/7cPkG5S2n+1uPi47tdscqrWuvfbaULw2G8NFLzAc9W9j95133inr16/vld5FF10ks2fPFvu3MBvLJkhVeOqholL/Xrt2rSxbtsz7W0WnEaGmNPq9Fm7JkiWyZcsWWbRokaxcudI73+/7uJWW8yAAAQhAAAIQgAAEIACB2iDgJ0hVgKkA0kMFoStIjeAyosqIP/BiUBUAACAASURBVCPc9HsjqjQNFVYvvPCC3HLLLaJi1whSI7hcUann6KGi2Ba27veqcYzQPfPMM0PTVtuMmLRtiPKibbsR1rZN7vV6/tSpU8XYo2Uw4lnF+IknnuhpMbfMmo4t3PWzMlNhavPVdN2jbILUzljh33777aGCVKOjCt2Ois6cOVPWrFnj+71GWzkgAAEIQAACEIAABCAAgfohECRIVVCaSKfSMBHSiRMnHhEt1d/DBJ8KQBVpKq7iClIVbirIzHUmGmrb5SdI9TqNYLpiN60gVfGtI1RVTNvR3507d3qiUtP1E4lGiLviM0iE6/l2XnYN9Is6279XRJCuWLHCe2OgUVF3yK4ZmquCVAWoEZpLly713nQoFL/vjXCtn9uPkkIAAhCAAAQgAAEIQKC+CYQJUiWjYky1gxGk+p0dlTT0bKFpBJQ9rNYINz9BatIwUVU9R4WlRlI3bNhQEINGoGr+GqU0gtT2oIleukNh7aG2ZkiyuS5MVNrDbI3wVgFqBHLYtX6R2CBBavKxI8v20N+wfMouSO3ht+7t89hjj8ny5cu9obkI0vpuXCg9BCAAAQhAAAIQgAAEogiECdKzzjrLE6Iq8pIIUiPWdP6kClojKtWWJBFSjY6aKKQOd9XPKlJdQWrEmi32gv52bYji485THTp0qCeQo46gqGaQIA2Lgprf7Pmodv5lF6Rz586VxYsXi4bL/Q5d+Oj666+Xu+66q2RDdnft2iX6jwMCEIAABCAAAQhAAAIQqC0CKvDshXU0WqkiUAWRCkIVia44sofEGtFnht2aYbRJBakOvQ2aN2pHSI0gted46jRFM1zWFsi6SFOSOaQmWqu2uOkEed3Y4ScggwSpy89O2y96av8+bNgw0X9pD30p0WfTpk2H4yhbFaNmdV2/DDVCevfdd3tzS3VYry525C5qFPR92gJwHQQgAAEIQAACEIAABCBQnQTCIqQ651NF2MMPP+zpCiOwjEg0kUK/6J49ZNYebpokQmrPBTWrzNqi051DGjcqmkSQ2kLRHqY7fPhw37m0UaLVT5DaixmZ+ajKVIW8fg4TuFrr4ujIsNoZW5DqHFB3SWAVp0899VSv7+3oqd82MWpM0PfVeRthNQQgAAEIQAACEIAABCCQhkCUINU0zVxGW1jaW6HoOe7Ks/ZQV3tFWb+5prbdeq5fVNJEbG1BahYWsq9355C626vY28qY68K2VDH5mXONHaZ8brnd7XD0OjuybNtq0gpazMhOy55b6vq5bII0TQXjGghAAAIQgAAEIAABCEAAAkEE/AQptKIJqFjUOa06BLjSB4K00h4gfwhAAAIQgAAEIAABCEAgFQEEaSpsuboIQZord2AMBCAAAQhAAAIQgAAEIBCXAII0Lqn8nocgza9vsAwCEIAABCAAAQhAAAIQCCGAIK3+6oEgrX4fUgIIQAACEIAABCAAAQjUJQEEafW7HUFa/T6kBBCAAAQgAAEIQAACEKhLAgjS6nc7grT6fUgJIAABCEAAAhCAAAQgAIE6JnDw4EF5++23Zc+ePdLT01NyEoMGDZKRI0dKnz59Sp5XVAax9yGNSojfIQABCEAAAhCAAAQgAAEIQCA9gcOHD3ui9J133pH9+/enTyjGlXkRpQjSGM7iFAhAAAIQgAAEIAABCEAAAuUk0NnZ6QlT/ad/l+LIgyhFkJbCs6QJAQhAAAIQgAAEIAABCEAgIwIaLVVhqtFTjaJmeVRalCJIs/QmaUEAAhCAAAQgAAEIQAACECgRAZ1fqqJU55vqvNOsjkqKUgRpVl4kHQhAAAIQgAAEIAABCEAAAmUicOjQocJCSF1dXUXnWilRiiAt2nUkAAEIQAACEIAABCAAAQhAoDIEdAivDunVqOm+ffuKGtJbCVGKIK1MvSFXCEAAAhCAAAQgAAEIQAACmRLo7u4uLITU0dGRKu1yi1IEaSo3cREEIAABCEAAAhCAAAQgAIH8EtA5pmaV3qR7m5ZTlCJI81uHsAwCEIAABCAAAQhAAAIQgEBRBHRI7969ez1xqkN64x7lEqUI0rge4TwIQAACEIAABCAAAQhAAAJVTEAXP1JhqvNN4+xtWg5RiiCt4gqF6RCAAAQgAAEIQAACEIAABNIQiLu3aalFKYI0jfe4BgIQgAAEIAABCJSIwJtvH5LN2/bIllf2Sdur++S5l/bI2/s6S5Rb8mQHD+grJx0/SMaPHiATxwyQSWMHydGDm5MnVOQVfpw0yTzYVmTRuBwCZSVg9jbVyOmBAwd88y6lKEWQltXdZAYBCEAAAhCAQC0SyLuIrEXmtVqmvAj+WuVLucIJ6N6mZiEkd2/TUolSBCm1EgIQgAAEIAABCKQgoCL0Z796Xf7jyR2if3NAIG8EELd580j12GP2NlVxqgsi6Wc9SiFKEaTVUy+wFAIQgAAEIACBChPo7jks6/6wWx745Q7vf/3MAQEIVA+BvIj0ahpVMbBfg0yf2CLvn9RPxgxvkl9vPST//NDbMvm4QfI3Hxknp5xwVFEVAEFaFD4uhgAEIAABCECgFASy7KzF7YBmmWcxTJqbGmTcsa3vzoUcNUAmjRnofW5s6FNMsplcqwL8xdf2y+ZX9krb9nfnt+rnQ109maSfJBE/Tnp9HmxLUg7OhUA1ETju6CZPmGpzdO/je2XCmIGy7PrTiyoCgrQofFwMAQhAAAIQgECxBPIiBIspR55FZDHl4tryEsiT4C9vycmt2gj0bewjfZv6yJhjWhGk1eY87IUABCAAAQhUK4GfPblDfvSfr8j2nQdjFcEvMulFsHK8gmysglknaRTzwx8YKR86Y7ioKOWAQF4IIG7z4onatWPS2IFyzaXHy5mT3lNUIYmQFoWPiyEAAQhAAAK1T2Dztr3yDz95wRueySEydFCznHv6ME+IjhvZChIIQKBKCORJpDOq4k+VBkFaJTcQZkIAAhCAAATKTWDvgS75wYMvyc9+taPsi/dk1VlL0gHNKs9y+4n8IAABCFQzAQRpNXsP2yEAAQhAAAIZEDDbl6xd/4bsaO/IIMVkSSAEk/HibAhAAAK1RABBWkvepCwQgAAEIACBmATSbl9yzinD5HOzTpARQ1tCcwqKTOpFeV1BNiY6ToMABCAAgQwJIEgzhElSEIAABCAAgWIIVDpSGWb7qOH95PMfO1Gmv3dIMUXkWghAAAIQgEAvAghSKgQEIAABCECgggTSRirLZbJGQi85a4Rccf5oVpEtF3TygQAEIFBHBBIJ0vnz58vu3bs9PPPmzZMZM2Z4fy9cuFDa2tq8v+fMmSOzZs1K9X0dcaeoEIAABCBQZwSSbplSbjxsX1Ju4uQHAQhAAAJKILYgXb16tUdMxab+vXbtWlm2bJn39/r162XJkiWyZcsWWbRokaxcuTLx97gDAhCAAAQgUIsE8rxlCtuX1GKNo0wQgAAEqotAbEFqF0uF5+233+4JUo2OTps2rVdUdObMmbJmzZpE35toa3Xhw1oIQAACEICAP4G0W6YQqaRGQQACEIBAPRFIJUhXrFgh7e3tsmDBAk+QqgA1gnLp0qUyfvx4L2qa5HszzLee4FNWCEAAAhCoPgKlGHpLpLL66gEWQwACEIBANgQSC1J7WK6agCDNxhGkAgEIQAAC5SEQtZKtLuJz8bRj5JL3j5SjBzcXjMpi6G3cLVPKQ4JcIAABCEAAApUnkFiQzp07VxYvXiwTJ070rK/EkN1du3aJ/uOAAAQgAAEIxCHQc1jk9y93yOPPdXj/6+eoo6GPyMnHtcgH3tsiz73SKY8/eyDWdX7pHj24Ua48Z6BMGfsngRuVP79DAAIQgAAEqoHAsGHDRP+lPRIJUhWj9uq6mqkO39UVdt1FjZJ+n7YAXAcBCEAAAhAIImCiof/x5A7Rv8t9sGVKuYmTHwQgAAEIVBuB2IJU54bqvFD7MOI0aDuYpN9XGzzshQAEIACB/BEox76eDL3Nn9+xCAIQgAAEqpNAbEFancXDaghAAAIQqCUCGuXcvG2PbHlln7S9uk+ee2mPvL2vM3ERg1ayPdTVI49vbJcHfvm6PNP29hHpjhreTz7/sRNl+nuHJM6TCyAAAQhAAAIQOJIAgpRaAQEIQAACuSIQtehQWmMH9m+SC6YeLR/+wEgZN7I1MpltbxwQXVH38d/tEl0Fd9rk98gV54+W5qaGyGs5AQIQgAAEIACBeAQQpPE4cRYEIAABCKQk4BfV1KQ0Sjl+9ACZOGaATBg1ULa+vk8e+OUOWfeH3aLDbrM62NczK5KkAwEIQAACEMieAII0e6akCAEIQKDuCVR6MSH29az7KggACEAAAhCoEgII0ipxFGZCAAIQyDuBciwmpMNlxx3b+m50ddQAmTRmoPe5Ufdo4YAABCAAAQhAoOoIIEirzmUYDAEIQCB/BJ7e/JYsve952dHekYlxDLPNBCOJQAACEIAABHJPAEGaexdhIAQgAIF8E7jvv16VHzzwUuC8T7+oppZo8yt7pW37uyvlvvjafhlyVF95/5ShsRcdyjcVrIMABCAAAQhAIA4BBGkcSpwDAQhAAAJHEDjQ0S3f/nGbPLLhTV86RDmpNBCAAAQgAAEIRBFAkEYR4ncIQAACEDiCgA7NXbTiOW8vUPvo39IoF08/hihnSJ3peWeHdL36rHRvf066Xt8kXds2emc3jT1VmkZOlsZRJ0nT6Cned+55h/e/dUTKem7/D10nfSefS02FAAQgAAEIVB0BBGnVuQyDIQABCGRPIIu9P0cMbZHFV5/kbeXC8S4BP/HpJyqz4NX//OtE/3FAAAIQgAAEqokAgrSavIWtEIAABDIkkOWquGdOeo/83ScmyeABfTO0sPqS6n59k3Ru3SBdL26Qzq3r5fDBPWUthEZJB15xi/Rpbi1rvmQGAQhAAAIQSEsAQZqWHNdBAAIQqGICP3tyh/xwzcuikdFijys+NFquuez4utt65Yjo50u/KbsA9fNd4/BxMnDuUtH/OSAAAQhAAAJ5J4AgzbuHsA8CEIBAhgQ2b9sr//CTF7yVbYs9dGjunPPHyPlnDC82qdxfn+XQ2z5NzdI4YoI0jTlVGkdO6j1f9PXN0vXKRune8bzHxD2v8ZgJIg2NBV7dbzwve1d+Wbrbt0Uy7NP6nljzVKWnW/qeME2axk2VvidMlcaRkyPT5gQIQAACEIBAWgII0rTkuA4CEIBAFRHYe6BLfvDgS/KzX+0I3J6l1lfFzVJUxnW9n/h0RWXctILO02HBe++7UTq3PFFsUr7XNwwcJi3TZ0vL1I9Kw1EjSpIHiUIAAhCAQP0SQJDWr+8pOQQgUKMEnt78lqz4j5djRUF1j9BL3j+iZlbF7djwEzn46IpYEcNSuF8FaNPY07zoovdv7Gmi35X86OmWAz+/Qw784p9Kl1VDo/SdeLb0mzbb+9+O1JYuU1KGAAQgAIFaJ4AgrXUPUz4IQKCuCPz3b3fJN364KTAKasM455Rh8rlZJ4iujlvth26Psv/BWwtbqJSjPOWIfiYtx6HfPywHfvED0cWVSnn4Df8lelpK4qQNAQhAoHYJIEhr17eUDAIQqDMCccXoqOH95PMfO1Gmv3dIbgnpCrUH1t7u7cNpH64Qajz6BDn4y5WikVGd+1iqI4/iM1FZe7pF55t6+5pGzFPtObDHWyXY+7ftt3K4K97CV4jURB7hZAhAAAIQ+CMBBClVAQIQgEANEIgjRjUSeslZI+SK80eLDtXN63Hw8btk/0PfzVxgVr2orIDDVIx2Pvdz6Vj/Y28bmyyOuMLVb86v5t809lRpGjlZGked5C0IRWQ2C6+QBgQgAIHKEUCQVo49OUMAAhDIhICfGG1s6CN/98nJ8sHThmWSRzkSOXxov+y7/xty6JkHi8qu+aTzpfWSL0vDe0YVlQ4X9ybQvfNF6djwU+n49b/L4f1v5QZPn36DWBU4N97AEAhAAALJCSBIkzPjCghAAAIVJaB7h27etke2vLJP2l7dJ+v+sLvXnNFqFKM9b22XPbp9SRFzHxuHjpXWy7767oI7HKUjEDD8N+7Q3tIZlixl3dqm/5/Pk6bj/yzZhZwNAQhAAAKZEkCQZoqTxCAAAQjEI+CKSt0X9O19nfEuDjkrCzEad3uU2Pta+gyz1CJ48xm3Pyddr2+Srq0bRCOk9qERzkFzv/WnfTADhJCe13z6pdLvnE+VZ0Xbor1UgwlUqUjVYdyDPn2nNwyYAwIQgAAEKkMAQVoZ7kXlqk7jqDyBSZMmVd4ILKgKAqUSn27hixWjnW1Pyv77v1GxLVPs8vQd/z4ZeMUtoqKXo4YIJBCufnN+Cy8yrIWZio3M6j6rR332X5mLWkPVjKJAAALVRQBBWl3+8qxFkObDaQjSfPghz1bofqDf/nGbbN95sORmDh3ULF+cfaLoVi5pjlItJJTGFo10tl70Bfa5TAOvzq5RMaorAadZFdhG1Thyshz1mR9In+bWOiNIcSEAAQhUngCCtPI+SGwBgjQxspJcgCAtCdaaSTTOqrdpC6sr5I47tlVOOn6QjB81QCaNGeh91ghp0iOrhYSS5ut3vkaqWi/5ijSfOjOL5EgDAoEEDjyyXA784p96/a6LYQ286ltQgwAEIACBMhNAkJYZeBbZIUizoFh8GgjS4hnWagpxxGiWojItx6CFhGJtj5JgX0u1L87+l43HTCAqmtaZXJeYwN67vyyHnvt5r+v6n/cZ6X/BvMRpcQEEIAABCKQngCBNz65iVyJIK4a+V8YI0nz4IW9WBG3BMn70gEwimmnKe2jjGjnw6IpYK9gesZBQmgy5BgJVQEBHB7zzT9dE3hdx902tgiJjIgQgAIFcEkCQ5tIt4UYhSPPhNARpPvyQJyvyth+ozq/b/7P/JR3rVsXCxEJCsTBxUg0R0BWl3/nHT0jP3l2JStVw1AhpmfpR75/+HXS4K1Z372jzVoLWYelR1yYyiJMhAAEIVDEBBGkVOg9Bmg+nIUjz4Ye8WKF7gS78wXO52Q+0u32b7P3RDZHRH8OPhYTyUpOwo9wEurZtlD3/cq2kWq23odHb97bftNnSOGK8dL226U9bGW3bKIf3vxVcHOtab+/chsZyF538IAABCOSCAII0F25IZkRaQXrbbbdJW1ubjB8/Xm644YZCpqtWrZKHHnrI+3zHHXcUvr/zzjtl/fr1Mm3aNLn22mu97813N910kxx33HFirr3uuuvkzDPPLHw2idjXuqW88cYbpb29Xcy1+rv5zpx75ZVXygUXXBAI6Omnn+5ls7Hf/d7Ya+yPY1+UVxCkUYTq53fdP/SaW3/dax/RYrdgiUNPoy8dG34qHb++X3Q+aJpDVxftf+7VLCSUBh7X1AwB3fLowH/dIV0v/aYiZdIoa79zPikt02ezl25FPECmEIBAJQkgSCtJP2XeaQWpij09VAQagWZEYND3Q4YM8USsEXovv/yy3HzzzXLRRRfJ7NmzPQGp56jAdcWpEYXmXLu4KkL1exXCriCdOnWql3acw6Tj2qLiW20y9hphrIJ09+7dvQR5nHz8zkGQpiVXe9f9/Y+2yNp1bxQKVlIx2tMtnVuekIPrV3n/S093LKA6N3TgnNukafSUWOdzEgQgIN791f3G80csypUqmhoDqK403e/cTyNMY7DiFAhAoHYIJBakc+fO9SJmCxYs8CisXr1a7rnnngIR+7eFCxd6YkaPOXPmyKxZs7y/g76vHaylLUkxgvTEE0+UF154QYzos0WjikMjVM33+lkFqB2pNFFG/e7ee+8tCEoVp5q+iaYqBRWGKgBvueWWI6A88sgjva434thPkGo6etiRXWOjEbRql5bNzssV0AjS0tbNekz9mba35SvLf9er6Ndcdrx8/M/HZI6jY8NP5MDPvy8aGU1y6HYWAz72denTb1CSyzgXAhDwIaBitPO5n0vH+h9L59b1oYz8VqzufvPFyGtVmGq01G+eqRkZoYuVSVOLtF4wT/pOPhdfQQACEKhaArEF6ZYtW2TRokWesFSRaQtS+7MhoUJVh3suWbJEzLUrV670BKzf91VLsAKGFytINaK5YcMGT7hpVNMIVBWX9tBWE0l0haY9HNYM/3WFn8FixKs9FNj8FiRINYJrDnOdnyA1eRqxbOdl0tZ0/IYcm/Tt6GxSVxIhTUqs9s4/1NUjn/3Wb2TbGwcKhRs3slX+8ct/lmpP0CBCumXK/gdvFZ3rluRoHDpWWj4wV/q9b06SyzgXAhCISaB754vesPlDv39YDu/dKY0jJkjTmFOlceQkbzRC2FZG5lp90XT44B7/HK15pnqC78iIhkYZeMUt0nzyhTGt5jQIQAAC+SIQW5DaQjOOINUoqAoBOyo6c+ZMWbNmje/3M2bMyBeZHFtTrCDVCKQKPRVj9913nxctVZFqC1IVoSZSaYbi2qLSzEc1gi4rQWqwm/Tc+a6uW9w5ofq7bWdYOma+qp9YjuN+BGkcSrV9zl1rXpYfrt3Wq5Df+eJp3vYuWRzaSd3/0HdFO6xBQ3Obxp4qLdMul+ZT/4K5Z1lAJw0IlJmA3ucHf7nS+xcoTKNsQpRGEeJ3CEAgxwQyEaT2kF0zNFcFqQpQIzSXLl3qLaaj0VG/741wzTGr3JhWrCDVIbXufFKNYhtBunPnzl6izhTcHrZrRKo9F1XFqbuIUdIhuzZke35qHPhBw3GDbAiL3sbJD0Eah1LtnqNRUY2OapTUHB8+e6R86fLxqQvtbhHRtXWD6F6J7qHDAFumfkxapl/+bgSGAwIQqHoCBWH65D3hq/MGlRRRWvV1gAJAoF4JFC1IbXCPPfaYLF++XHRoLoK0dFUqC0FqxJiJQJohriowNYrtzsV0h+36CVJ3BV4ztDdopVy/IbuGmt9iRK5NNmF7+O7EiRO9Mpi5rCqU/SKtRpT7zW+N4z0EaRxKtXuOzhvV+aPmGDqoWX7w1TNkYP+mRIUurJS74aex5obqfNDWS74sukgRBwQgUHsE4sxR1ZERfU98nxx49F96j55AlNZehaBEJSWgI5AOPnmvl0e/6Zd7L3sruQVTve5dnKkgVWfOnz9frr/+ernrrrtKNmR3165dov84khGwRaW7Aq4tSL/3ve8dsTiRG030E6RqjRnKaywLEqMqEu1DBePHP/5xbwElc9giUtPVYcX2gkl6nr1NjL2arz2HdOjQoYWFjtxtZdIO101GnrNLRWD3vh554rkD8qvNB6V9z58ilaXKLyzdT19wlEyb0BIr6z6He6Tvq7+Rfs8/7P2vn6OOnkEjZe/0T8uhUadHncrvEIBAjRBofGe79Hv+59KybZ1XIr3/D066ULoGj/U+t7z8pAx89Nu92pDDfRqkc/SfSfeQcdI59ATpGnaid27Trhekb/tWadz9ojS9uUUaOgLmrTrstO3Zf9Jl0jHxAtG0OSBQCwT0fhi4/l+8e8E+9H7ZO+3T0nX0xMLXDft3vXsfvviEHG5sloNTPiwHT8h2qmHf1zbKoKd+IA17Xg/Ea+7tgxMu9O7xoPuxHPa6Rg4bNkz0X9ojU0GqEdK7775bli1bJitWrPAWP3IXNQr6Pm0B6vG6tBHSamWl4lnnuqaNZJaq3ERIS0U2PN3unsOy7g+75YFf7vD+18+VPqa/d4h849rg7VSOGIq7bWPsIXm6Mq7uT9jvnE8xR7TSjiZ/COSQgC6otPe+G2NvAZW2CLpIU+ulXxWNznJAoFIEdGXrAw9/Vw4f2OPtn+23EnWYbXHWZtDrNVLad8IHpOM39/tusdZyxv8hrZfdIH2aW4tGkeYe7tP6Hu9ebBo5WRpHnSRNx06W7h1tgVvCZWlv0QX2SSC2IDXDce00Fi9eLPfff783L9Qc+p0OmdRDo6W6Uqse8+bNK8wnDfq+FAWsxTTrTZDm1YcI0vJ75rmX9sjN/7pJdrR3lD9znxyH9dktk/q+Il88p1Na3n7eWwX38P63Utvmt0VE2CqdqTPiQghAoKYIpOnQpgWgHfXWi74g2iHmgEA5CRx8/C5vob9ei/xZK1E3jhgvXa9tku7tz0nX65uKfiZHlU2fzwOv/EZRazmU897Nwt4oJml/jy1I02bAddkTQJBmzzRNigjSNNTSX/Pi6/vli9/5rRzo6E6fSEZXntq4Sa5tvkdGNLyZSYqslJsJRhKBQF0T6Nz0qOy7/xux5qIXC0qjQk0nTP1TdGb0FO9lXOfWDdL14gZPFDQMGiYtf/aRis/JK7asXF95Arq4n9btQ888WBJjdG0GaWoWb2/fDA5d46HlDK37H5WGo0YEpugrRhsavWinvX1UnL2L45qt926/D8z1FkV0bbP3ONa57CrwCxHY0e+OAtNt6Izg14hsw+BjpPUvvuJtc1XMgSAthl6FrkWQVgi8ky2CtHx+aN9zyBOjfpFR3WLlwx8YKR86Y7g0N5V+flNWbzN1KG7L6ZeyUm75qhE5QaD2CfR0S/cbz7/baXx9s3S9slG6dzzvlTvJHqkGlHZQ96+5vaiOut9Q36iOb1gnvvadSAltAj1vbZc9K78s3a9vyhyM7tXdetlXpe/Es720O9uelP0P3Cq6R7B76Ivj5tMulY5frpTu9t7bvQUaZkVvvTwaGgunBonRsD2FC3sX//rfI0djRdobZ4/jCOI6z7ZxZ5s0DRktg69fXZR/EKRF4avMxQjSynB3c0WQlscPOkdUV7T93dZ3emWoW6zMOudYGTey+PkbcUuSVowyFDcuYc6DAATySCCsox7X3qg5eXY6Kkg1uhQVYYqbd7Wcpyu+Hvrtzzxzm8ZN9S2/K+a9aNq4qdL3hKnSOHJytRQ10M44259pBLL/uVfLod+tFZ1TmvTwIphTP+q/NkNPt+jQ4EObH5XDe3Z5YtXeYs2L1q5eUtRLGl97k6yQHfDiqc/A4dI8+dyS23u4eYDsO/P/lO4BR8vgR2726t3geXcndUOv8xGkReGrzMUI0spwR5BWhvvf/2iLrF33Rq/MDv/IqAAAIABJREFU//KDo+Rzs04oq0Fxh9Yw57OsbiEzCECgXAT+2FE/8PgPI6MzmZmUYn5g3OGSmdmYQUIa0d7/4K3enMdeR8IoVsPAYdIyfXauhbwOBe1Yt0o6nrwnfqTRgtJ3/PtEo4hmDrOJGuoz+vDenalGAqRxobddzKMrUpXhiPySiNE0xop4zPc/srzoe1dXF94/7a+kp2WQDPzV96X1jd/LgMuXSN8TpqW07N3LEKRF4avMxQjSynBHkJaf+4/+8xX5wQMv9cpYV7Rdcs1J0tjQpywGeW+j1/2Y/f7KQptMIACB3BMIGRbcNPY0L1rXNGqKdPz2weyjSEnghAyXTJJMKc+Nu+JrYhvKXHa/leTVZnsVWB0yrvOcDz76L9KzN93WjbravC6oVcl9QqN8EWcfYfelQ9gw3aj8kvwexzazpoVG3u2h/4f275E9U6+WzpEne1nqdnXjjuojfUdMyMQfCNIknszJuQjSfDiCIbtH+uGZtrflZ0/u8IbXnjBygIwfPUAmjhkgk8YOknf2dor+/tu2d7z/9x7oSuzIscf0l2XXny79W/40DyNxInEu6On2lnk/uH6V73Lv+jAs1wMkjrmcAwEIQCCPBKLm5LVMu9xbwMWd86od5yyPI7bIGD0ldLGZpHnHEWRm0Rd7UZiurRtEh4CW+yiGRzHbmKUtp0Z+Wy/5irfNSzUdhejtMw/4inCtE/0/dJ30nXxu2YtlbOt87ude3u7QZGPQ4cOHvR1Tdu3aJfq3OQYOHCijRo3KzG4EaWYo859QZ2entLe3yzvvvNOrUmVleXNzsxx11FEyaNAg6du3b1bJkk6VEPjv3+6Sb/xwU8n2BR08oK9854unyajh/UpKRIfhHPj594NXqkSMlpQ/iUMAAjVGIGJOnlvaOFGcGiPUqzi64mvf954nh37z/wfOjzRRLB2e7K1qrP+2/VayFvKV4MyaC5Wg7p/ngQMHZMeOHXLo0JEviFSMqijN6kCQZkUyx+kcPHjQE6L79u3LXIg2NTUVRGhLS0uOKWBaKQmUWozq8NxbP3uynD5+cMmKETiHx8pRV8Yd8LGvi7dEPAcEIAABCJSUQNL5gdUsZt0VXxVs3CiWnltNZddnqW49ov/0b458Eejp6ZE333xT3n77bV/DGhoaZPz48dKnT3ZTpxCk+aoDmVqjAlTD7Pv3ZzscpLGx0XsrotHQ/v37Z2oziVUfgVKLUd3W5eq/OE7OnFSaTdjjzOFhn9Dqq5dYDAEI1DeBJFtkVJKUJ87O+aT/iq8pDYsaKpoy2cDL/KKaerI7FFtXT24+/VKEaNYOyDA9HUWpYrS7O3jPd+3/jxw5MsNcWdQoU5h5SEzHd+/Zs8cToh0dHZmZpG9DVITqvwEDBmT6ViQzI0mo7AT8xKhGMz//sROlsbGPtG3fJ8+9tEdefO3dlyIqLk8bf5ScPmGw93c59g0Ng6LDc/c/9F3fVef0AavbFNjLvZcdMBlCAAIQgEBxBAIWYcpyeGtcQaYFSbMfbHEAnKuL5MGQ2ky9kZvEdFqfDs+NE8QaM2aMtLZmu+UeEdLcVIXiDNHwuobWVYh2dSVfLMYvdw3Fa4XTOaEqRFWUctQ+AV2USFe33b7zYOLCqhj9u09Olg+eNizxteW8IGp4rg7Jbb3ky6LzczggAAEIQAACEIBALRIIWrQoqKw6SvLEE0/MPDCFIK3y2qXi86233vL+qSjN4tBhuBqOVxGqFY+jPghs3rZX/uEnL3gRzTRHNYjRqOG5fnN40rDgGghAAAIQgAAEIJBnAmGLFgXZPWTIEDn66KMzLxaCNHOk5Ukw6xVzdUEijYSqENWFijiqh8CLr++X763eKk9vfiuW0bparQ6XNVuyHHdMq/zbo9vlZ7/akXqF3GoQo1HDc/ud95lM5/DEcgYnQQACEIAABCAAgTISiFq0KMyUsWPHlmT9GARpGStAFllluWKubs2iIlT/sUJuFt4pfxo72jtk/u3PyNv7Osuf+R9znDR2oHzy4rHy/ilDK2ZDWMYMz82lWzAKAhCAAAQgAIEyE4izaFGQSaobTjjhhJJYjCAtCdbsE81qxVwdgmtEKCvkZu+ncqZ4oKNb/seyjdL26r7Msz3nlGHyuVknyIih1buVD8NzM68WJAgBCEAAAhCAQBUSSLJoUVDxhg4dKsOHDy9J6RGkJcGaTaJZrZhrVsg127RkuW9QNiUllTQEvrlyszyy4c00lwZeM2p4P2+F3OnvHZJpulkn1vPOjneXk9/+nHS9vkm6tm30XSnXL19dIZDhuVl7hPQgAAEIQAACEMgbgaSLFoXZf/zxx5dsRCWCNG81Rzc3Pny4sFCRvtFIc6jo1O1ZzAq5iNA0FPN7zX3/9ap8//4Xexl4xYdGy998ZFyo0d09h70tWDa/srfXliwaCb3gzKPlivNHV3wrFrcAxYhPNy1Wz81vncYyCEAAAhCAAASyI5Bm0aKg3HVqnwrSUh0I0lKRTZGurphrtm5Ju2KuvU0LK+SmcEKRlxSzZUoxWZ856T3yjWuniC4uVM1HluLT5sDqudVcK7AdAhCAAAQgAIG4BIpZtCgoDx2qq0N2S3UgSEtFNkG6GgXV/UNVjGp0NOmhby10OK5GQ1khNym9bM4vdsuUYqzQ6Oay608XXT23Gg8VoR0bfur907+zPHQf0ZapH2X13CyhkhYEIAABCEAAArkkUMyiRWEF0r1HS6kxEKQVrE4dHR3S3t4ue/fuTSxEzQq5gwcPFv2bozIE9h7okh88+FJRW6YUY3n/lkb5f+af6m3hUlVHT7d0bnlCDq5f5f0vPd2JzNd5oI0jJkjTmFOlceQkaRo9RRqPmSDSwL65iUByMgQgAAEIQAACVU8gi0WLgiDoIqi63UspDwRpKekGpJ12xVx9M2FWyO3Xr18FLK/dLN98+5Bs3rZHtryyz1u19rmX9niFtffrnDR2kPedfd4zbW+LrnZbieP08YPl6kuOk1NOOKoS2SfOs/v1TdK5dYN0vbhBOl/6daJFiBCfiXFzAQQgAAEIQAACNU4gy0WLglCNGDFCNABWygNBWkq6VtppV8zVFXLtbVrqYXEiP3FYyX02k1aRWtgyJWmZw87v2PATOfDIcunZuysyWSKfkYg4AQIQgAAEIAABCEiWixYF4VTdocN1S70uDYK0xBU6zYq5ZoVcnReqK+WWQoRWu+grsdtSJV8tW6akKlyKi3Rblv0P3uptyRJ1NI09VVqmXS7Np/6FqCjlgAAEIAABCEAAAhA4kkApFi0K4qw6ZPTo0SV3A4K0RIiTrpirolPHaKsIHThwoGhk1O9QIfmzX70ua9e/ITvaO0pkPckmITCwf5PMPm9ULrdMSVKOrM49fHCP7H/ou6KR0bC5oX36DZKW0y+VlumXvzv/kwMCEIAABCAAAQhAIJBAqRYtCspw5MiRnjYp9YEgzZhw0hVzdS6oGZIbtHqV7h257g+75YFf7vD+188c2RJobmqQcce2vjtndNQAmTRmoJeBu1+nfueep5+rfbuVrGjqAkV7f/x/+c4P1chn09jTpGnc1Hf/jT2NaGhW4EkHAhCAAAQgUMMEVLBwVDeBSZMmBRYAQZqRb5OsmNvc3FzYpiVqhdynN78lS+97vq6ioX7iENGXUUUtYTKHfv+w7L3vRt+oaPNJ50vrJV8W3YaFAwIQgAAEIAABCCQhgCBNQiuf5yJIS+iXuCvmmhVyNeyt+4bGOe77r1flBw+8VJKIKKIvjgc4Jy6BIDHaOHSstF72Vek78ey4SXEeBCAAAQhAAAIQ6EUAQVr9FQJBmrEPzYq5b+5sl+6uQ4Gp7z3YI7998ZA8tfmgbHmtM/C8EUNb5C/PHSUfPnukqFDUbUS+/eM2eWTDm77X6LDSD39gpHzojOHe+RwQqCQBXzHa0Cj9z79O+p3zKYblVtI55A0BCEAAAhCoAQII0up3IoI0Ix+qEG3fvVve3LlbGsR/78nO7sPymxcOya9f6JCNL3VIkumeQwc1y+wPjZJHnn7T2wvTPvq3NMrF04/xhOi4ka0ZlYhkIFAcgSAxOvCKW6T55AuLS5yrIQABCEAAAhCAgK7pwRzSqq8HCFLLhc+0vS1L731etu88GNuxR/VvkHNP7i8fOqWftLYcGZFU0fmHVw7JU1sOehHRjs5sFx3SCOriq0+S8aMHxLaZEyGQJQFdMffgoyuku31beLINjYIYzZI8aUEAAhCAAAQg4CdIV61aJQ899JCMHz9ebrjhBg/Sbbfd5v1vPj/yyCNy7733FgCac19++WW5+eab5aKLLpLZs2cXfr/uuutk2rRpMmTIEC/tm266SXbu3Cl33HFHLyfoebt37y6krecdd9xx3jkmbf37yiuvlAsuuEBuvPFGaW9vL6Rh8rXPNT+aa1zb9Xc7H7dW3HnnnbJ+/frC167NfrXI2KXlOfPMMwunPP3004UymzzdMhg73TIE5Ysg/SPeQ1098sn/uUHa9wQPs7WddfTgRjn/lP5y9kn9pG9jnyP82PZ6p2xo65ANz3eIDs8txXHmpPfI331ikgwe0LcUyZMmBEIJJNlLVBCj1CYIQAACEIAABEpAwE+QqgBTUdjW1lYQarYgNYLOFU4qOK+99lpPJOpxyy23eP8bEabi7IUXXigI0i1btnjC0xVtRhAPHTpUpk6dWhC2+v2GDRs8AWqEpxG6mq+5zha7xkYjKlXU2ecZsRuE1rZdhaXm54pt91pzjgpvt2yGo81WednlNOnp98rQ2GD4uvllKkjnzp3rvTlYsGBBIZ+FCxd6lUGPOXPmyKxZs7y/k35fgvrbK8l/++/t8r3VWyOzGTO8Sf7izAFy+rhmaXB06Cs7u+Q3Lx6SX/3hgOze1+NtE1LMfM69B7pE7frJo6+J/m0fV3xotFxz2fFsKRLpMU7ImkDcvUQL+SJGs3YB6UEAAhCAAAQg8EcCQYJUheOJJ57oRTQ10mkLUjdaqkmFCT4jJFVc2WIwSpCq8FMBaoStEW4q9MIEqYpOI+KKFaRGfKuwHD58eK/or9qjjFQMu4d9nYmQ6ncPP/ywXHjhhZ4QtyOkfoLUTtMW3iURpOqMRYsWeYJTxacRpKtXr/bCw0uWLBFzzsqVKyXp96W+4+JER6eMbZaLz2iVicf2jkaq8FQBqkJUBanO9Tz39GGZzuc0wnTt+jc8FNdcOk7OP2N4qbGQPgR6Eeh5Z4d0bPipHHzyHt+9RP1wNY2eIv0/dJ30nXwuNCEAAQhAAAIQgEDmBMIE6ec+9zlPgKnAs0WonziyhaYaqdfZw2qNcPMTpKZQZtivfY6mY4tBFXH2kGD9zT6MULWHxprfzZBXk775PijyaH7XspsAoX1uUkGq56sY1cMVpPawY3doriuuSyJITaIqNG1BqlFQLbQdFZ05c6asWbMm0fczZszIvPLaCbrR0YH9m+SHN02VAf0aZe/evV5YXfcSNUdjY6MMGjTI+9e/f/+S2kbiEKgogZ5u6dzyhBxcv8r7X3r8F+xiL9GKeonMIQABCEAAAnVLIEyQamRSxZhG7zRSqYfOIY0SpDoMVsWXRlc//vGPewLSDF1NEiFVYWZEn6ZloqX2sFnbFlu46fl6vYpi+2+dd5pkyK6W2Z3j6Q7D9as8boTUREeVqfnNnbdq5ozac3dN/loGM3+37IJUBagRlEuXLvUmF2vUNMn3RtCW4k7zi47+1cyxctn0QfLWW29JZ+e7W7I0NDTIwIEDPRHa2toqffocOW+0FPaRJgTKQaCz7Uk58J/LpWvbxkTZsZdoIlycDAEIQAACEIBAxgSiBKmKPB1mqoJI55WqKDJi0xZI9pBdNdGIPo1Y6hBbNzqpYixqyK4939OeTxokSDVf85tGZI0gNYsfGVGXRJCac439fmWPI0jdhZHMNW401E3fRGfDFlLKdA6pX4Q0ifAMEqqlFKR2dHRgvwa56M8GyMVnDJCenm5PdA4YMKAgRBGhGbcgJJcLAr7bs0RY1qffIOl3zifZSzQXHsQICEAAAhCAQP0SiBKkSsaIJP1bRagRaSZS6Leyrj1k1h7mmjRC6rcqbdIIqRsVfeqppwoLK0UtauQKbXuYrt9cWlOT/OaQur8FRUgNLzfvoFpackFa7iG7u3btEv0X59B9Qf/v/69dWpr7yHkn95cZU/xXzI2TFudAoBoJtLz8pAx89NvS53C8laC7jp4oByZcIB3jzhFpZHXnavQ5NkMAAhCAAARqnYAKIV3UyCwmZMSVLSzdiJ/fyrNmqKuZS6rc/FbCtXnaK/HaUUk9x9hjC9KgbV/ceZf2Z03L3rJGP4dt+2LPU9VIrbvIkr29jablzmt1h+DaQ3b1fB3SbA53+xy3rvlFSksqSFesWOHNKXUXNUr6falumgd/+Yq8tXu3nDm+Rbbv6pLfvtQpn/7IZBk8sF+psiRdCOSGQNzIaMPAYdJ88oXSMv1yaTxmQm7sxxAIQAACEIAABCDgFyGFSjQBFZU6pzVoXmd0CtmdkYkgfeyxx2T58uW9rFq8eLFMnDhR5s+f743X1mPevHmF+aRJv8+uyCL79++Xnbt2yatv7JOnNh+Qdc93yI63uuWTF4+VT818d+NaDgjUMgFfMcr2LLXscsoGAQhAAAIQqEkCCNLqd2smgjRvGDZv2yv/8JMX5LmX9hRM0z1DNRL6vkn9PPG5oa1Dtu54d8EiPczKuvo/BwRqmUDHulWy74Fbe6+YixitZZdTNghAAAIQgEDNEkCQVr9ra1KQfvE7vy2I0b6NfWT6xBYZPKDRE6CbXz0kPYePdBzR0eqvzJQgnEDXq8/K/gdvPXIlXcQoVQcCEIAABCAAgSolgCCtUsdZZtesIH1h+145enCjtDT1kZff7BJdwCjoIDpa/RWZEgQTOHxwj+x/6LvSseEnR+4jihil6kAAAhCAAAQgUMUEEKRV7Lw/ml6TgvR3W9+Rf/z3rbLp5b2RHjp6cLN89qMnygdPGxZ5LidAII8Eet7ZIRr97N7+nHS9vsmLgB7e/1akqX2ammXA5f/TW7CIAwIQgAAEIAABCFQjAQRpNXqtt801KUir3y2UAALhBFSEdmz4qfdP/056NJ90vrRe8mVpeM+opJdyPgQgAAEIQAACEIAABMpCQF849Nm0adPhMNVaFkvIBAIQ8Ibbdm55Qg6uX+X9r5+THo1Dx0rrZV+VvhPPTnop50MAAhCAAAQgAAEIQKCsBBCkZcVNZhDwJ1BsNFRT1Uhoy9SPSr9zPiU6VJcDAhCAAAQgAAEIQAACeSeAIM27h7CvdgkkiIaqwGwcMUGaxpwqjSMnSdPoKdJ4zASRhsba5UPJIAABCEAAAhCAAARqngCCtOZdTAErSaAQ+fz1/dLz1vbEpjSNPVVapl0uzaf+BVHPxPS4AAIQgAAEIAABCEAg7wQQpHn3EPblkoARmoc2rpHDXYekccR4aRo5WRpHnSRNx06W7h1tqeeB9uk3SFpOv1Rapl/+bhSUAwIQgAAEIAABCEAAAjVKAEFao46lWCUgkGCIbZrciYamocY1EIAABCAAAQhAAALVTABBWs3ew/bMCRQ7xDapQQ0Dh3l7hBINTUqO8yEAAQhAAAIQgAAEaoEAgrQWvEgZiiNA5LM4flwNAQhAAAIQgAAEIACBlAQQpCnBcVn1ENCoZ9erz0r39uek6/VN0rVtoxze/1bRBTBDbHXOqJf+65ul65WN0r3jeekzcLg0Tz6XyGfRlEkAAhCAAAQgAAEIQKCWCSBIa9m7NV62UgnNMGwMsa3xSkXxIAABCEAAAhCAAATKSgBBWlbcZJaEQLnncxrbWFwoiZc4FwIQgAAEIAABCEAAAukJIEjTs+PKUhAo8XzOIJOJfJbCmaQJAQhAAAIQgAAEIACBcAIIUmqIL4HOtidl/5rbRbo6pPnUmdIy9aPScNSITGiVO/LZp6lZGkdMkKYxp0rjyEnSNHrKu/t7NjRmUh4SgQAEIAABCEAAAhCAAATSEUCQpuNW01cd+v3Dsve+G0V6uv9UzoZG6TvxbOk3bbb3f2IxV4LIJ0KzpqshhYMABCAAAQhAAAIQqAMCCNI6cHKSIvqKUScBjZT2P+8aaZn6sUBhmtWCQ8znTOI9zoUABCAAAQhAAAIQgEB1EUCQVpe/Aq3t3LpeDvzncjnccUD6Tb88VCwGJRJHjNrX6tDX1ku/Kioa9TjcdUg61q2Sg4//UFSQpj2Yz5mWHNdBAAIQgAAEIAABCECgugggSHPsLzPXsuvFDZ6Vzadc7Cs0Dz5+l+x/6Lu9hti6YjGqmEHDdPuf9xnR/FXwBh0aKW08ZrwcfPRfpGfvrqisvN+JfMbCxEkQgAAEIAABCEAAAhCoaQII0ozda0TkoY1rvIhh44jx0jRysjSOOslbTCdyYaCIuZa20Dx8aL/su/8bcuiZB0PFYr8PXCXdu7ZJ9/bnpOv1TdK1baMc3v9WeMkbGmXgFbdI88kXeud173xROjb81IuAar5pjj79BknL6ZdKy/TL311UiAMCEIAABCAAAQhAAAIQqGsCCNIs3J9gwZ4+re/xooO2SFVx2Ll1w7uRyJd+HS0WRbxIaderz0r365uyKEHvNBwxav+ogltX31XBHXaw4FD2biFFCEAAAhCAAAQgAAEI1BoBBGkRHi1sX7Lhp0XNmSzChF6XNrxnlBeF1eG3qY8QMWqn6W0L88CtXuTUPjQK2u8Dc71/+jcHBCAAAQhAAAIQgAAEIACBIAIIUouM38qw+nOviOaxk6V7R5scXL9KOrc80XtrlBLUM2+u5Zkflc4XngqNSvYd/z5viK1GYIPEYpR5Kmb7f+g66Tv53KhT3/29p1t0/mrn87/0PjaNm4oQjUeOsyAAAQhAAAIQgAAEIAABEalbQZrVtiR+tcgs2NN07OQ/DqvdLF2vbJTuHc9780qjjqC5lkFCs985n5LWi77QewuWP4rFjmd+Jj1vbZfGo8dJ05hTpXHkJC+K6s3hbGiMMoXfIQABCEAAAhCAAAQgAAEIlIxAXQnSUg6xjbVgT0+3dL/x/BEi1Ysujj3NizB6/8aeJjoH0/f4o9A8uO7HIl0d0nrJV6T51JklqyAkDAEIQAACEIAABCAAAQhAoFQEalqQauE40hOYNGlS+ou5EgIQgAAEIAABCEAAAhCAQASBmhSkuvKsrlr78rBpVIAiCCBIi4DHpRCAAAQgAAEIQAACEIBAJIGaEqS6yJDuy6lzJvXY+YkfRQLghGACCFJqBwQgAAEIQAACEIAABCBQSgJFC9LVq1fLPffcU7Bx2rRpsmDBAu/zwoULpa2tzft7zpw5MmvWrNDviymobnWy974bvZVfD/dpkH3TPy0HJ11UTJJ1fy2CtO6rAAAgAAEIQAACEIAABCBQUgKZCFIVnUaEGmtVqK5fv16WLFkiW7ZskUWLFsnKlSsl6PtiSmmL0Z6WQbLng/9DOkdMKSZJrhURBCnVAAIQgAAEIAABCEAAAhAoJYGSCVKNjmq01I6Kzpw5U9asWeP7/YwZM1KV0xajXYPHyp4/v0G6BxwdmNZtt93mRW3Hjx8vN9xwQ+G8VatWyUMPPeR9vuOOOwrf33nnnZ6w1rJce+213vfmu5tuukmOO+44Mdded911cuaZZxY+m0Tsa13DbrzxRmlvbxdzrf5uvjPnXnnllXLBBRdE8tE09DDnP/30073KYr5/+eWX5eabby6kd9FFF8ns2bOPSB9BGomcEyAAAQhAAAIQgAAEIACBIghkIkjtIbtmaK4KUhWgRmguXbrUE4Eq7vy+N8I1SVlsMXpo7HTZc858OdzULzQJFXt6qAg0gtKIwKDvhwwZ4olYI1SNoDNCTtPUc1TguuLUiEI/0acCUr9XIewK0qlTp/qKxKDCab4vvPCCZ6cRnmrXiSee6AlpFdH6+y233CIqyvWw7bVFuMkDQZqkNnIuBCAAAQhAAAIQgAAEIJCUQNGC1M7wsccek+XLl3tDc0stSDvbnpQ9P/y8N2f0wKl/KftOv7JgSt++faVfv36yZ8+eI3gYkabizIg+WzSqODRC1XyvnzWiaEcqTZRUv7v33nsLgtIWgSZzFYC7d+/2xKB7PPLII72uN+LYT5DaotJOxwhkFbUqLI2d+tlEZ20bbAFtyoEgTXrrcD4EIAABCEAAAhCAAAQgUCyBTAWpGjN//ny5/vrr5a677irZkN1du3ZJ192fl6b2l+TgSZdK91GjpKF9q3SOmRo5d9QIRo1obtiwwROJJrqoIlDFpRGkKtZUSGok0RWa9nBYM/zXjZwa54SJviBBqhFccxixGCRI9Xs9NPJsC2eTtpuOO5TXjhQXW6G4HgIQgAAEIAABCEAAAhCoHwLDhg0T/Zf2yFSQaoT07rvvlmXLlsmKFSu84aPuokZB3yctwNvLrxLdb9Q7Ghpl4BW3SPPJF/ZKRgvnHkZYqvhUoadRxPvuu8+LlqpItQWpnmsilWYorh1JNPNRzXDbrASpsdmk5853tctkzlFRqYctSO15sfqbiZa6QjUofYbsJq2VnA8BCEAAAhCAAAQgAAEIJCFQtCDVuaE6L9QcixcvlokTJ3ofNVqqEUY95s2bV5hPGvR9EsO7XvqN7HvgVpFD+6X1kq9I38nnHnF5mCDVeZXufFJdDdgI0p07d/ZaEMgkbg/bNYLPjjDaw2TNNUmH7NoFsYfX+vFxxaU55/LLL5cf//jHheG7tq0qWs2cVr8IrUkDQZqkRnIuBCAAAQhAAAIQgAAEIJCUQNGCNGmG5Tw/SpCaobQmQmjEmQpMXQ3YLAJkbHaH7foJUncFXjM8Nmil3DBBaKKfJrLpF6W1eZrzNS+N9trzSaMEqd+wXQRpOWsreUEAAhCAAAQgAAEIQKD+CNS1IHVXwLUF6fe+973CCrWmWrhzQf0EqZ5rhvKa64LEqNmmxZynwvjjH/94ry1Z7OG09pxWv6oBfhJsAAAgAElEQVRqC1LdJsbYa84N2pYmyD4Eaf01CJQYAhCAAAQgAAEIQAAC5SRQd4K0nHCzzMuITb/VcLPMx04LQVoqsqQLAQhAAAIQgAAEIAABCCgBBCn1IJAAgpTKAQEIQAACEIAABCAAAQiUkgCCtJR0qzxtBGmVOxDzIQABCEAAAhCAAAQgkHMCCNKcO6iS5iFIK0mfvCEAAQhAAAIQgAAEIFD7BBCkte/j1CVEkKZGx4UQgAAEIAABCEAAAhCAQAwCNS1IY5SfUyAAAQhAAAIQgAAEIAABCECgQgQQpBUCT7YQgAAEIAABCEAAAhCAAATqnQCCtN5rAOWHAAQgAAEIQAACEIAABCBQIQII0gqBJ1sIQAACEIAABCAAAQhAAAL1TgBBWu81gPJDAAIQgAAEIAABCEAAAhCoEAEEaYXAky0EIAABCEAAAhCAAAQgAIF6J4AgrfcaQPkhAAEIQAACEIAABCAAAQhUiACCtELgyRYCEIAABCAAAQhAAAIQgEC9E0CQ1nsNoPwQgAAEIAABCEAAAhCAAAQqRABBWiHwZAsBCEAAAhCAAAQgAAEIQKDeCSBI670GUH4IQAACEIAABCAAAQhAAAIVIoAgrRB4soUABCAAAQhAAAIQgAAEIFDvBBCk9V4DKD8EIAABCEAAAhCAAAQgAIEKEUCQVgg82UIAAhCAAAQgAAEIQAACEKh3AgjSeq8BlB8CEIAABCAAAQhAAAIQgECFCCBIKwSebCEAAQhAAAIQgAAEIAABCNQ7AQRpvdcAyg8BCEAAAhCAAAQgAAEIQKBCBBCkFQJPthCAAAQgAAEIQAACEIAABOqdAIK03msA5YcABCAAAQhAAAIQgAAEIFAhAgjSCoEnWwhAAAIQgAAEIAABCEAAAvVOAEFa7zWA8kMAAhCAAAQgAAEIQAACEKgQAQRphcCTLQQgAAEIQAACEIAABCAAgXongCCt9xpA+SEAAQhAAAIQgAAEIAABCFSIQEUE6YoVK2Tt2rVekadNmyYLFiyoUPHJFgIQgAAEIAABCEAAAhCAAAQqRaDsgnTLli2yaNEiWblypVfm+fPny1VXXSUzZsyoFAPyhQAEIAABCEAAAhCAAAQgAIEKECi7INXoaHt7eyEqqp/1uPrqqytQfLKEAAQgAAEIQAACEIAABCAAgUoRqIggtQXo6tWrpa2tjWG7laoB5AsBCEAAAhCAAAQgAAEIQKBCBBCkFQJPthCAAAQgAAEIQAACEIAABOqdQEUEabFDdl955RXZv39/vfuO8kMAAhCAAAQgAAEIQAACEKgogdbWVhkzZkxqG8ouSB977DFZvnx5UYsaqdGTJk1KXWgu/BMBWFIbsiJAXcqKJOm4BKhb1IlSEqB+lZJufaVNXaovf5e7tHmuX8XaVnZBqs5bunSprF+/3vPjxRdfnHhBo2ILXe4KlOf8YJln71SXbdSl6vJXNVlL3aomb1WfrdSv6vNZXi2mLuXVM7VhV57rV7G2VUSQFlstii10sfnX0vWwrCVvVrYs1KXK8q/l3KlbtezdypeN+lV5H9SKBdSlWvFkPsuR5/pVrG0I0nzWubJZVWwFKpuhZJR7AtSl3Luoag2kblWt66rCcOpXVbipKoykLlWFm6rWyDzXr2JtQ5BWbbXMxvBiK1A2VpBKLRCgLtWCF/NZBupWPv1SK1ZRv2rFk5UvB3Wp8j6oZQvyXL+KtQ1BWss1N0bZiq1AMbLglDohQF2qE0dXoJjUrQpAr6MsqV915OwSF5W6VGLAdZ58nutXsbYhSKncrFhc53Ugq+IX2xhlZQfp1B4B6lbt+TRPJaJ+5ckb1W0Ldam6/Zd36/Ncv4q1DUGa99pXYvuKrUAlNo/kq4gAdamKnFVlplK3qsxhVWYu9avKHJZjc6lLOXZODZiW5/pVrG0I0hqooMUUodgKVEzeXFtbBKhLteXPPJWGupUnb9SeLdSv2vNppUpEXaoU+frIN8/1q1jbEKT1UYcDS1lsBapzfBTfIkBdojqUigB1q1RkSVcJUL+oB1kRoC5lRZJ0/AjkuX4Va1tVCdLHHntMli9fLhdccIFcc801nq+WLl0q69evL/htzpw5MmvWrCP8uGLFClm7dq0sXrxYJk6c6P2+evVqueeeewrn2r+ZLxcuXChtbW3eRzft+fPny9ChQ2XJkiW+d87cuXMD0zb2zJs3T2bMmNHretuu8ePHe+mbstsnmt/s72weF198sVx99dXezyY//XvatGmyYMEC7/ugCqRl2717t3eOn41BTYXNK+m1to167cqVKyNbJGVsl8dcEPS9+d0w9iubKUNQ/oax+d2tRy5jk2cQ07A6ptdu2bJFFi1aVGBh8g363oYW5Hc9x7bH774Jsivoe7+6FMfGICfb9uk5fvdnnHrod5+41xk77XvGZu9+78fYzz4tgx7Lli3zNdVtQ9z2TC/y801Q2xJ13/q1LZpH0Pdx2hY9x7bH754KsjesjbTzNnUr7L6NbCz+aGec+mDSctuzOG2an41x7wO3bdH8wu5hu8x+bZ773PBr08w5dj2LY2+QXXHs9WtDXFv9/BS3LfS7Z8Lq+O233y5PPfVUrDYmqr0Oq4e2DUOGDAlsF9w04tyf7jVqZ3t7e688gvoH9rV+baH7bA5qD/3qvutXv/YhzC6/crj13nx22+CwfpZtl/GFW780XT8/Je1nxXnGJelnue1CkjYtzv3p2uvXtkQ9azQNv7Ylbp89qi3U9P3as7R99qg2z9jj95wvps8eZG9QHQvqs8d9lvq1E0bjxHm+BfUJ9D750pe+VNSaNFUjSNXhKjy10IMHD+4lSPVm9BOhBpw6VoXjunXr5Prrry8IUnWgqVx6k2rjbYSauZmef/55T9SZG8vcAHqtPvTUJj9BqulNmDDBE5v6tzrcPs90RGfOnHmEINUKas7V87Txd8unaephBKf+rTfU/fff75XB3Fxqr/23nqdpXnXVVV6+fpVbWeuheerfKuSDOtR+lduvTFGdRddG4zO7fH4PTfWBsjV+M+m439vXGl+r4HZtVT9rx0T9GtTYqQDWFxlhgtWtk0FMTb1Wf7sM7Pr7kY98xKu3ykUPLa/+bX+vddzlZdclrbPmoaffq41BfJWDX933s9fcQ351ybXR2B5VH0w9te/XONfoObaNbn33S0PLevfdd8v06dN73VNB37sNsl/bYuzQuqn//O6fqDYkiEFQ22K3YcZ2N9+gtsX93rQPpqx+bYvxe1AbZa4Nste+x6PaGa1bTzzxhNdG+923ceqGfd8HvUSMSkd9FvaiLKhtUb7abmib6ves0XzNOW7b4t7DbocoqM0z34e9yLGfq3ab5drrPr+MvYaj27b4fW/YBrUt+v2aNWsCX/Dq9UHtiW1v3Lpv6rim2dDQ4LW/Ue2Na7u2G3GfjW4fIqqu2b/bfZWottu0G9pvsJ/dYfew7Ru/ttCvv+HaH1T37f6G2zZrGnHalqA+SFb9rCCmaq/dvwiy1+5nff3rX/c65Xa5/Xzt9gmC+pJB1ybpl9ntuL7cNm1YVNsd1LbE6SMGtS16v0X12f3awjh9xKC2Rcsf9bwN66to3nfddZf3/PFrI9L22YPaE7cNs+9/v35W1H0Q1tao7Wn67K6Nms64ceMK2ixJ+2bOrRpBagzWSpNUkJpr9eazK5P9OU6D63ZG4jxANW/3PC3DWWed5T18oypC0M1rV9CwTrY+LN0OkF3WqBC73oj69jjuQzdt5TYNhmko4zRadqfffpEQ9r3Nys9WrRNa1qiOZ9DvQaLSztdmanekTCcvrE74PSDtzmzYixlT3hEjRiTyqe0b1y82w6i6FGR7UMPl3q9xGzj3foubTlAbEKdt8MvDfBd2/4S1IX6dN5eBfb3bAYoqd9q2xXR4tS3dsWNHpIiwbXbtdV8QBok9u26laWNMh0LvrSjRE1TPgoSk3/m2jW6bENWmpm1b3PsrTr21n6t2J9G2IcresHYrjq9MXnGfp8Zmu7x2XY6Tjvv81Pr17W9/O1KQ2r6Oc3/a58d9poXd43GfbXpelN/C2ge37iSpS67P7c9xngGuXVHlMLyK6WcFlS9KVNqdctM+fPjDH/YEaRJmSdqWOP2EoDYsbRsR5rco/7j1Psl94LaF9uc46aTts7vl1Tr8qU99yus3Rb20SvtctdsTNyBjpxnVz4rT/kX1g+P0tVy/K6PTTz9dZs+eHedy33NqQpDaQ3bD3ga7DZ09ZMNv2GfUwyeu4+3KZV8T92HtlimscbDD/Hb0V8tiomH29VGVO01DaYf/4wy7tTsYZgh12BBJ1y/uG8y4D22Xv/0ASStI4zyEbKauDVGNrC1g7SEmUfXX7hS7Q6iUV5woikY93PqQpKF0xXdUq2UPCUoyvE3Tte+DuEOhshSkhsuUKVNCxX9YGxKnfbDbFrd9i7re7pTbQ46Cpj3YHT8TGbKvM7+H3fO2vW59COsgFytIDQu1Ma0gjRL4QQ95vw5bWPvi/qb1UqMheoTVZfe5YN8Dem3YsD633XE74mH2Br2Ei/Nyzu6Eue1S1DPArT9myFpQWxFWx5MIUs3XPOOSPN/s69QfUW22qU8ux7j9jjChEBRFNnn6CVJTB6Pqodvu2M+pqKGlfnZFCR5jczH9LD/hGcY5rJ919tlne4I0rvjWER9Jn2/udJaoe8Wv7Y7bT4o6L6qP6CdI4/bZ3XbHvoejyuz3wijuvWO3LbYf4zwD/IJFYXXBrz1xmSUJIrliNqqf5bZLSdo0+9mk/YaTTjqpPobs2o2OHSG1YSscv6FF5hy3Mun5OoxXK7YKobCHvV8li1O53QbWtiGqwxhUsaLe2ml57eFajz/+uIcgqSCN06EIq+xqvx5u9DLoGj1fG2d9aLnzfYOuCbrR4zwM3CiGHclKK0ijItcu0ySCNOyNfBRru4F1623UA8Utk+n4GZ8YARP2ciNpNMH1t9ofNsTYPV/vER2Cq+2BO48qqC5lJUhtvlGdqaA2JKrDqGUIa1v097D2JeyhFTWMyx2CZ78QCkvXtTfJi5FiBKndFsRps/3qR9L6G9a2aPpJBKltjz001rXTT5DaUc+w54bbAUryoiHoRVOcF1BB7WXUcGPXH6Yu6TNc15mI6qy6dTyJILU795pX3A6cez9GPSts/yZ5uWAL2aDRGVF9iLAXq8o+bLioW05Tl4xvwl54+dkV1YZGtYVR/ayg51+c+uvXz0oiSI2vopj6Pd9MpC5pPy3Ni5Gg/lScvMNeskf12d12MkkfMW2f3W1bbBuiBGkxfXbThml7klaQxuk3ZNln17qkL1P00JcMZrh6lAgO+r3qI6R2waIaLrsyueeGOTKo8Y7q3PgN1bIXp3E79HZZghrJJBXOVGoVefb82LhvW5I8MP0qWBQf+xr33LgdwKwEqV8HTO0Lihz6dSjj2OwydR96QQ/PKL+H1X23kfSr+0FRo6iOi9qrQ1l0fmuQII2yPU7jFecFg0nH7UzFfWOYlSC13xraZQtaUMaPfZTNfh2BuEN2o15ARL3NNXMhTUfQtr+YjovaHzQ1oBhB6nbm1e6kEYk4nVPb164gtedtRT2nwsRqlFCwXw743QdBc7fCOo1qr86f8pt3G1RPo+qvsorTtvhNX/BrT9yOYtSzy62naQRp1Esft11zGUcJpaB2UW3XZ3rQ/P8oQRqnLkeN9Amro37C212IL2x9BnfaSdT9Ukw/K+iZHUdoGc5uPyvNkF1zP0QNB/3f7V09rxQ5Fm1+AiDBBmR8aDISIIEYQkLEBGjiIUHkgBA5ggBiRAAiRJAw8QwBTDwTIBKEtAsS8BdWp1e357y7drm67apnl09LSLyuKvv63OPre2yX2+r0GKeEUoxL8DNi4dCrPng2FtdT/QzPpmLL0CstzLNtcsRdc/Yxk6ZoU2jxqkTObn7FOSZ8JghjGMuztuFsjA/b5OyeE2j/p0+fVrdv3x6T0gXvWZQgTSVa3Gl5NsI6XOil8qHVgiHnpWZ4hwazoVmjocEEBMHHgovNpuM7nsnlzjp0YtfYrY4x9o1JSuxZP0OY8iU/V2rLLrdjlxXSVIIVWt1gX8cCiucqD0qWJMY4E1s55YFkaFYvdKAWY899JsSlmO3bRqwxSRQnCPi/rcyPfbaUIOW2pZKpUAxJDSyx2MK+jk0ChHiC8uwwNItLodXo0Cp1aMWfBSvKGxMLU7EiR5CyP7YZcO25XSZUQgmj9aVUbPNJmB0uZklrrE/6BCE00x+bYBtKGmP9JxZbUrs1Uu1gznjhEosnHFtD/SfF8bGCFL6zwwrH8Jq5x35P9fGh+DhGBBiGPtkfu9MkNfExdABPaDLGeBfrS0N2DcXQMT6ICf+hVcmheJTKs8YeaoQ67FDCbcdJtm+X+DTUx0LcCwnSod0aXEZqhdQfJhrLw8bmiLvm7GN8EBP+u+bssXjy119/7dmFwH1+6NcMtvklgpCfU+Owj2e8IxXP4nA4TKrs+mlGkPpVB5vh5r30sVnv2BYFP3MeOzKcwcV2E7wX5lc6vXjzdaIMX34oUFqA5TrtvYsxgxhvp+StMdxW3s4UOxmV9/jDlrHilOtPvS/iSesxG9oKFdvuh0NWIL7543H3fg/ZGROksXc3UoNCaJXGMOUyQzj7OtE2YMN9IsT9EEb23hKvCIfaH1rlA5/wsfd8fZ0hLsVsTwUs3w/Gvm9l5W7Dw9j2xDHbFlPbn2LJVKifm+9TgmUotnC7Y6exhmILlxnCOoSFxRHmSujZmL0QwRZnUv4Ft16/fr3nJ762jS9o9y6CdJtBOhZbuC/GxqlYbOHvQ1tRY7EQuxYY+9BWydi4ys+NrRM+xGF9Pv5638ZiC1b9Uu8pxuKJ52fqZ6zYplQf5v7i++3YcdHKSMX6WFzkfj2mztBrFRy7rR7v21jMGzM2x7jv/e3tH4otsddDzP5d8yw878vmfpkS/dvmWSG/+n67rZgYivUxHnn+puqMxRaO3VaX92tOzh6LhSkexmLLmJx9TK4SEqQ5OftQPInF7lCeNaYfjIkt246pXn9187MvDGbqIJ5Usqvr/yAgLMWGUgiIS6WQVDkeAXFLnJgSAfFrSnT7Kltc6svfc7e2Zn7l2tbMCqkE6TS0zyXQNFap1BYREJda9FobNotbbfipVSvFr1Y9V5/d4lJ9PlmSRTXzK9c2CdIlMXWHtuQSaIcq9chCERCXFurYCpolblXghAWbIH4t2LkzN01cmhnwzqqrmV+5tkmQdkZm39xcAnUOn5pPCIhLosNUCIhbUyGrcoGA+CUelEJAXCqFpMoJIVAzv3Jta1KQfv78eXXs2DGxtQACwrIAiCpijYC4JCJMhYC4NRWyKlexSxwoiYBiVUk0VZZHoGZ+5drWpCDNVeGi+D8ICEuxoRQC4lIpJFWOR0DcEiemRED8mhLdvsoWl/ry99ytrZlfubZJkM7NpsrqyyVQZc2ROfuIgLi0j+AvvGpxa+EO3ufmiV/77IAFVS8uLciZFTalZn7l2iZBWiHh5jQpl0Bz2qq66kZAXKrbPy1bJ2617L36bRe/6vdRKxaKS614qk07a+ZXrm0SpG1yspjVuQQqZogKah4Bcal5F1bbAHGrWtcswjDxaxFurKIR4lIVblisETXzK9c2CdLF0nZcw3IJNK4W3dUDAuJSD17enzaKW/uDey+1il+9eHr6dopL02Pccw018yvXNgnSnpmt4+47937Z5ucGo7LWqLQlISBuLcmb9bVF/KrPJ61aJC616rk27K6ZX7m2SZC2wcHJrMwl0GSGqeDmEBCXmnNZMwaLW824qklDxa8m3Val0eJSlW5ZjFE18yvXNgnSxdB0t4bkEmi3WvXUEhEQl5bo1TraJG7V4YelWiF+LdWz87dLXJof855qrJlfubZJkPbE5EBbcwnUOXxqPiEgLokOUyEgbk2FrMoFAuKXeFAKAXGpFJIqJ4RAzfzKtU2CtHPO5xKoc/jUfAlScWAGBBSnZgC54yrEr46dX7jp4lJhQFXcHgRq5leubRKkCbLfunVr9fHjx9Xdu3dXJ0+e3Nz9+++/rx4/fry6ePHi6pdfftl8//PPP+/57uXLl6s///xzde/evfU9eO7Nmzebv+/fv7++bp9ff/11deHChdm6YC6BZjO0UEVPnjxZlwSfeV/ge3/d+9iunzhxYo8fP3z4sLpz587GyuPHj298XMj06ovpjUveIdevX1/duHFjHSfQr8GBy5cvb25LXffPgGu//fbb5vkrV67sKa96QhQ0sBdu2bgSGgf8WOHHJPDrx48fG9SfPXu2/r+NYfi/levvxTWOWbGyCrq0qqJa4xfyihcvXqwxPHPmzOrmzZvr/3uOID/5/v17MMfw8cUc8tNPP61Onz69jjWh8jB22veepzYODtlkcWwo94nVWxVpIsa0xqUxmKbyG38dPjZ+cvngo8+dYnmXPWdxyWKjfc8c89cOHjy4evTo0ZimVXGPxWiL2TAKWoL/jvUX9GP0cYsBeJZzW5R96dKlta7gsQD3wU/QH2M1jn/e+r//nsemUJ2cF7EDJEgTdASYNliz8AQ5MPijs9j3GCTgWPzjzgBimYOYHFYGi1UIIJ9oTNljlhg8h/DaVpA+f/587WcLDCFBasGYB2f4GUGRg8SUfqyh7N645DFPCc7UdRak4Nn79+83cSTEsRp8PpcNvXALHLAPxw4fT8CHp0+fbia9wK2zZ89uxiLjDxJAnhBF+VxubOIkVFZLCd62vGyNX5xTsE9D/uTvkKhiTGNfhibJbTItVJ4JX4yLfowD75D/8Pex+ofsitW7rV/34/7WuJTCaEx+Az5y/oN4ZBzjcc+LJat7KC/D81evXl3fyos59j2EVmhxIdWumq4jvkNUctxlQcpaAfz6+vXrekEMWgEfLIZ48Wp92AtSE6fW/m00DpfFi232/ZEjR1Z///33njGHn0lhLkE6QpBiJgYrFdbB0EEfPHiwJg8+JkgB/LVr19bXbKUE120G49y5c3sGAx5UzAwQ79ChQ3tWXVNOzLm+tOCZwmJbQYoAiMHVfBISpKEZKgviHCRStrV+vTcuTSlIebDlQdvPhLbOmbH298ItS94whth4ExIRjFvsOspCUgLhYJOeHm+f+A+VhaRwzt07Y7lR4r7W+BXKHUwo+p0Z3sd+5WVXQYp6sArmV3Ww6gJRyqu2ZhPXNWSXBGkJVpcpI5XfhK5zzSUEKfLpL1++/N/uwhCvyrR63lKgHaAzuD9xP+X+brGKtYIXfYz5GEG6jcYxQWsLcOjnLEgPHDiw1kA2fkmQFuSSgQlhYo4wUWLVQJCaSIUTWPTYPSAUnG4diO9nc9nJBZsRLaq1gTgXk10EKSYZbAYqJEhjg6cPxLm21/58b1yaUpD6pBF1tT4LnMPfHrgVGuAhAFNjQuy6xSXbkhXbBswCJlVWbKtVjm9reLY1ftmWXd62aIKUXwHCCsqrV682eQee48n1UFzh8Sy2TdzugfA0/hh38LcXpGwTb9nlZ/1Kvm8HvzJVA2diNrTGpRSWqfyG+RUqaxdBitU/+/CWXV4hZZHmt+z6V+lSbdzv66Yz3r17t1n8sBzAawXjF8dqnhTwecLQll1MJo3VOMBoaMsu9BFWSN++fbtnC7F/ZmiRRiukCSaas759+7YJstbB/vjjj/XTEKQgB2aivTi14kNb8HgWwe5LJR+lO87SgmcKn10EKVYXbDbKyuf3IFIBu5WBNIVd6npvXJIgTTGi3PUeuIU4gl00XoTymMCJlyVqY0UkEhz/bruPXWPLKufZOkpqlV8mGO01n9iWXRZ3PiHMWSE9fPjwZtUqlCuZSOZJD9veieTb7PLv/GmFtI5+EfKfWWZ58BSC1J+zgjoRG1mo8gRb65O11neOHj26WfzYRpD6BTH0J5s8HLNCCjGZ0jgmSG1hznYBIvbg9RFMQuHjxxitkBbsywymBVLrLCxu/CwATOAOExroQ6sgcwfiVgfiXV28qyBFfXZgFf7PgjS0Ih5bAd/V7hae641LUwrS0Op6iGct8KKEjT1wC/HFfyAeUu/9xZKxEIf8Vs/Qll1OBn3yudTJtZb5xVv3Uu+QhvpijiBF0muvF9i7qT7X8TaFVldty6Il0XPnQSVilJXRMpdCOKTym9S4tMsKKccg4yeEkH2fOiy0pD/nKIt1huGJnQw2ecRagbfs8kSPlYF+yK8MjhWkmAgd0jhekPLftoMUK6QPHz5cv/Nrr3dIkBZkEINps5G25cSIc/78+T17plG976QhQeoPqrDZ7znfO1xa8Ey53vvFv4zPf/uB2k4l9CfFmd/8yWJ84FXKriVc741LQ4LUb43zf6cSRz7EAPXwbORSRcFQH1g6t2LjA5+OyAfF+NiEuMWnMNvhMohBmDxDchB6rz3Ew1hZsfdQFbvmRQB+xKqUvaPJYi4VV6YQpDwu2m6x2DukNrGLyXqskPI7gHzYkgTpvJwaqi2V38QOPbJ4EZsY4wWbobwLXMAHK6RLPtSIDxuyyUk+Kd3iPx9qxFrBdmHivBOO1dsI0pjG4XNyYiuktmVXhxpN2HfZmX6mmt8lDR27zAE2thXKr6zOecIuYFt6omfU4K1ujHHouHKbpQ2tPNgqqT+6fOhI8gnpWVXRvXDJg25B3G9VsUTN7h86wt0OAuEZT//+1tw/CVUTuZbOLb9CZJOaPK74sSL0k2PmM94CySuvnkOxxJ+fae0nFHbhbWv84tgw9BMruIaPP+iIMUqtkPJ2X6uLeeMnOkIrpFyG8dZzzwvrUL27+HbuZ1rj0hh8UvmNv+5P3OUVO55gtbp5Mi32Ey6ep7xK6p9BuXMu7IzBcOgev4pouQO3IaUVrB/6n4cbeocUfRGTRyYyYxqHBaltzUV7rC4+1OjUqVObXROhn5oZer9X75DmMqnx55cYPBt3SbPmi0vNuq56w8Wt6l3UtIHiV9Puq8p4cT2lMI4AAAG8SURBVKkqdyzOmJr5lWubBOni6Lpdg3IJtF1tunvJCIhLS/bu/rZN3Npf/Jdeu/i1dA/P1z5xaT6se6ypZn7l2iZB2iOjqc25BOocPjVfXBIHZkBAcWoGkDuuQvzq2PmFmy4uFQZUxe1BoGZ+5domQdo52XMJ1Dl8ar4EqTgwAwKKUzOA3HEV4lfHzi/cdHGpMKAqToK0Zg6ow5fzjrAsh2XvJYlLvTNguvaLW9Nhq5L7OdxPvp4eAcWq6THuuYaa+ZVrW5MrpPgBV/wgsz75CAjLfAxVwv8QEJfEhKkQELemQlblKnaJAyURUKwqiabK8gjUzK9c25oUpKKoEBACQkAICAEhIASEgBAQAkJACLSPgARp+z5UC4SAEBACQkAICAEhIASEgBAQAk0iIEHapNtktBAQAkJACAgBISAEhIAQEAJCoH0EJEjb96FaIASEgBAQAkJACAgBISAEhIAQaBIBCdIm3SajhYAQEAJCQAgIASEgBISAEBAC7SMgQdq+D9UCISAEhIAQEAJCQAgIASEgBIRAkwiYIP33arX6V5MtkNFCQAgIASEgBISAEBACQkAICAEh0CoC//kvniM88pujWvAAAAAASUVORK5CYII="/>
          <p:cNvSpPr>
            <a:spLocks noChangeAspect="1" noChangeArrowheads="1"/>
          </p:cNvSpPr>
          <p:nvPr/>
        </p:nvSpPr>
        <p:spPr bwMode="auto">
          <a:xfrm>
            <a:off x="1257300" y="114300"/>
            <a:ext cx="228600" cy="228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35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0429FCE3-93E2-42C7-9E26-BC454A738D73}"/>
              </a:ext>
            </a:extLst>
          </p:cNvPr>
          <p:cNvSpPr txBox="1"/>
          <p:nvPr/>
        </p:nvSpPr>
        <p:spPr>
          <a:xfrm>
            <a:off x="-311295" y="0"/>
            <a:ext cx="914400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0" normalizeH="0" baseline="0" noProof="0" dirty="0">
                <a:ln>
                  <a:noFill/>
                </a:ln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+mj-lt"/>
                <a:cs typeface="Arial" panose="020B0604020202020204" pitchFamily="34" charset="0"/>
                <a:sym typeface="Arial"/>
              </a:rPr>
              <a:t>CAPACIDAD INSTALADA BOGOTA</a:t>
            </a:r>
          </a:p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0" normalizeH="0" baseline="0" noProof="0" dirty="0">
                <a:ln>
                  <a:noFill/>
                </a:ln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+mj-lt"/>
                <a:cs typeface="Arial" panose="020B0604020202020204" pitchFamily="34" charset="0"/>
                <a:sym typeface="Arial"/>
              </a:rPr>
              <a:t>UCI Y HOSPITALIZACIÓN PEDIATRICA </a:t>
            </a:r>
            <a:br>
              <a:rPr kumimoji="0" lang="es-ES" sz="1600" b="1" i="0" u="none" strike="noStrike" kern="1200" cap="none" spc="0" normalizeH="0" baseline="0" noProof="0" dirty="0">
                <a:ln>
                  <a:noFill/>
                </a:ln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+mj-lt"/>
                <a:cs typeface="Arial" panose="020B0604020202020204" pitchFamily="34" charset="0"/>
                <a:sym typeface="Arial"/>
              </a:rPr>
            </a:br>
            <a:r>
              <a:rPr lang="es-ES" sz="1600" b="1" noProof="0" dirty="0" smtClean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  <a:sym typeface="Arial"/>
              </a:rPr>
              <a:t>16 </a:t>
            </a:r>
            <a:r>
              <a:rPr lang="es-ES" sz="1600" b="1" noProof="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  <a:sym typeface="Arial"/>
              </a:rPr>
              <a:t>FEBRERO </a:t>
            </a:r>
            <a:r>
              <a:rPr kumimoji="0" lang="es-MX" sz="1600" b="1" i="0" u="none" strike="noStrike" kern="1200" cap="none" spc="0" normalizeH="0" baseline="0" noProof="0" dirty="0">
                <a:ln>
                  <a:noFill/>
                </a:ln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+mj-lt"/>
                <a:cs typeface="Arial" panose="020B0604020202020204" pitchFamily="34" charset="0"/>
                <a:sym typeface="Arial"/>
              </a:rPr>
              <a:t>DE 2025</a:t>
            </a:r>
            <a:endParaRPr kumimoji="0" lang="es-CO" sz="1600" b="1" i="0" u="none" strike="noStrike" kern="1200" cap="none" spc="0" normalizeH="0" baseline="0" noProof="0" dirty="0">
              <a:ln>
                <a:noFill/>
              </a:ln>
              <a:solidFill>
                <a:srgbClr val="14576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anose="020B0604020202020204" pitchFamily="34" charset="0"/>
              <a:ea typeface="+mj-lt"/>
              <a:cs typeface="Arial" panose="020B0604020202020204" pitchFamily="34" charset="0"/>
            </a:endParaRPr>
          </a:p>
        </p:txBody>
      </p:sp>
      <p:graphicFrame>
        <p:nvGraphicFramePr>
          <p:cNvPr id="5" name="Tabla 4">
            <a:extLst>
              <a:ext uri="{FF2B5EF4-FFF2-40B4-BE49-F238E27FC236}">
                <a16:creationId xmlns:a16="http://schemas.microsoft.com/office/drawing/2014/main" id="{82C5948A-26B5-DABC-F355-0F54EFF7A09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9649878"/>
              </p:ext>
            </p:extLst>
          </p:nvPr>
        </p:nvGraphicFramePr>
        <p:xfrm>
          <a:off x="1702656" y="1051449"/>
          <a:ext cx="4978400" cy="3102293"/>
        </p:xfrm>
        <a:graphic>
          <a:graphicData uri="http://schemas.openxmlformats.org/drawingml/2006/table">
            <a:tbl>
              <a:tblPr/>
              <a:tblGrid>
                <a:gridCol w="1714500">
                  <a:extLst>
                    <a:ext uri="{9D8B030D-6E8A-4147-A177-3AD203B41FA5}">
                      <a16:colId xmlns:a16="http://schemas.microsoft.com/office/drawing/2014/main" val="3042002205"/>
                    </a:ext>
                  </a:extLst>
                </a:gridCol>
                <a:gridCol w="939800">
                  <a:extLst>
                    <a:ext uri="{9D8B030D-6E8A-4147-A177-3AD203B41FA5}">
                      <a16:colId xmlns:a16="http://schemas.microsoft.com/office/drawing/2014/main" val="2740758079"/>
                    </a:ext>
                  </a:extLst>
                </a:gridCol>
                <a:gridCol w="1206500">
                  <a:extLst>
                    <a:ext uri="{9D8B030D-6E8A-4147-A177-3AD203B41FA5}">
                      <a16:colId xmlns:a16="http://schemas.microsoft.com/office/drawing/2014/main" val="4264337237"/>
                    </a:ext>
                  </a:extLst>
                </a:gridCol>
                <a:gridCol w="1117600">
                  <a:extLst>
                    <a:ext uri="{9D8B030D-6E8A-4147-A177-3AD203B41FA5}">
                      <a16:colId xmlns:a16="http://schemas.microsoft.com/office/drawing/2014/main" val="2189476040"/>
                    </a:ext>
                  </a:extLst>
                </a:gridCol>
              </a:tblGrid>
              <a:tr h="347980">
                <a:tc gridSpan="4">
                  <a:txBody>
                    <a:bodyPr/>
                    <a:lstStyle/>
                    <a:p>
                      <a:pPr algn="ctr" rtl="0" fontAlgn="ctr"/>
                      <a:r>
                        <a:rPr lang="es-CO" sz="17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OCUPACIÓN TOTAL CAMAS UCI PEDIATRICA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4576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6765402"/>
                  </a:ext>
                </a:extLst>
              </a:tr>
              <a:tr h="271780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700" b="0" i="0" u="none" strike="noStrike" dirty="0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 ​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4576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7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Privada​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4576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700" b="1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Pública​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4576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700" b="1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Total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4576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91043918"/>
                  </a:ext>
                </a:extLst>
              </a:tr>
              <a:tr h="281305">
                <a:tc>
                  <a:txBody>
                    <a:bodyPr/>
                    <a:lstStyle/>
                    <a:p>
                      <a:pPr algn="l" rtl="0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Ocupadas​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76835199"/>
                  </a:ext>
                </a:extLst>
              </a:tr>
              <a:tr h="281305">
                <a:tc>
                  <a:txBody>
                    <a:bodyPr/>
                    <a:lstStyle/>
                    <a:p>
                      <a:pPr algn="l" rtl="0" fontAlgn="ctr"/>
                      <a:r>
                        <a:rPr lang="es-CO" sz="1400" b="0" i="0" u="none" strike="noStrike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Capacidad total Reps 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2338726"/>
                  </a:ext>
                </a:extLst>
              </a:tr>
              <a:tr h="281305">
                <a:tc>
                  <a:txBody>
                    <a:bodyPr/>
                    <a:lstStyle/>
                    <a:p>
                      <a:pPr algn="l" rtl="0" fontAlgn="ctr"/>
                      <a:r>
                        <a:rPr lang="es-CO" sz="17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 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4576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7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76%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4576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7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47%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4576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7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72%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4576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24448191"/>
                  </a:ext>
                </a:extLst>
              </a:tr>
              <a:tr h="266700">
                <a:tc gridSpan="4">
                  <a:txBody>
                    <a:bodyPr/>
                    <a:lstStyle/>
                    <a:p>
                      <a:pPr algn="ctr" rtl="0" fontAlgn="ctr"/>
                      <a:r>
                        <a:rPr lang="es-CO" sz="17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OCUPACIÓN TOTAL CAMAS HOSPITALIZACION  PEDIATRICA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4576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00873221"/>
                  </a:ext>
                </a:extLst>
              </a:tr>
              <a:tr h="271780"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17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 ​</a:t>
                      </a:r>
                    </a:p>
                  </a:txBody>
                  <a:tcPr marL="4763" marR="4763" marT="476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4576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1700" b="1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Privada​</a:t>
                      </a: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4576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s-CO" sz="17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Pública​</a:t>
                      </a:r>
                    </a:p>
                  </a:txBody>
                  <a:tcPr marL="4763" marR="4763" marT="47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4576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CO" sz="1700" b="1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Total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4576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85273699"/>
                  </a:ext>
                </a:extLst>
              </a:tr>
              <a:tr h="281305"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Ocupación Total </a:t>
                      </a:r>
                      <a:r>
                        <a:rPr lang="es-CO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Hosp</a:t>
                      </a:r>
                      <a:endParaRPr lang="es-CO" sz="14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63" marR="4763" marT="476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947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1.157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94883268"/>
                  </a:ext>
                </a:extLst>
              </a:tr>
              <a:tr h="281305">
                <a:tc>
                  <a:txBody>
                    <a:bodyPr/>
                    <a:lstStyle/>
                    <a:p>
                      <a:pPr algn="l" rtl="0" fontAlgn="b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Capacidad total </a:t>
                      </a:r>
                      <a:r>
                        <a:rPr lang="es-CO" sz="14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</a:rPr>
                        <a:t>Hops</a:t>
                      </a:r>
                      <a:endParaRPr lang="es-CO" sz="1400" b="0" i="0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4763" marR="4763" marT="476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1.121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334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7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1.455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2212691"/>
                  </a:ext>
                </a:extLst>
              </a:tr>
              <a:tr h="281305">
                <a:tc>
                  <a:txBody>
                    <a:bodyPr/>
                    <a:lstStyle/>
                    <a:p>
                      <a:pPr algn="l" rtl="0" fontAlgn="ctr"/>
                      <a:r>
                        <a:rPr lang="es-CO" sz="1700" b="0" i="0" u="none" strike="noStrike">
                          <a:solidFill>
                            <a:srgbClr val="FFFFFF"/>
                          </a:solidFill>
                          <a:effectLst/>
                          <a:latin typeface="Arial Narrow" panose="020B0606020202030204" pitchFamily="34" charset="0"/>
                        </a:rPr>
                        <a:t>% de Ocupación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4576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7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84%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4576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7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63%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4576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7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80%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4576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000725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069050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uadroTexto 8">
            <a:extLst>
              <a:ext uri="{FF2B5EF4-FFF2-40B4-BE49-F238E27FC236}">
                <a16:creationId xmlns:a16="http://schemas.microsoft.com/office/drawing/2014/main" id="{01320C30-2CC0-4783-9DF2-794AB0389308}"/>
              </a:ext>
            </a:extLst>
          </p:cNvPr>
          <p:cNvSpPr txBox="1"/>
          <p:nvPr/>
        </p:nvSpPr>
        <p:spPr>
          <a:xfrm>
            <a:off x="285213" y="4550270"/>
            <a:ext cx="7228770" cy="484748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9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Arial"/>
              </a:rPr>
              <a:t>Fuente:</a:t>
            </a:r>
            <a:r>
              <a:rPr kumimoji="0" lang="es-CO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Arial"/>
              </a:rPr>
              <a:t> Registro Especial de prestadores de Servicios de Salud- REPS. Sedes de IPS Priorizadas de Red privada: Información reportada por 32 sedes de IPS para Hospitalización Pediátrica y 23 IPS para UCI Pediátrica. </a:t>
            </a:r>
            <a:r>
              <a:rPr lang="es-CO" sz="900" dirty="0">
                <a:solidFill>
                  <a:prstClr val="black"/>
                </a:solidFill>
                <a:latin typeface="Arial Narrow" panose="020B0606020202030204" pitchFamily="34" charset="0"/>
                <a:cs typeface="Arial"/>
              </a:rPr>
              <a:t>Con corte al </a:t>
            </a:r>
            <a:r>
              <a:rPr lang="es-CO" sz="900" dirty="0" smtClean="0">
                <a:solidFill>
                  <a:prstClr val="black"/>
                </a:solidFill>
                <a:latin typeface="Arial Narrow" panose="020B0606020202030204" pitchFamily="34" charset="0"/>
                <a:cs typeface="Arial"/>
              </a:rPr>
              <a:t>16/02/2025 </a:t>
            </a:r>
            <a:r>
              <a:rPr lang="es-CO" sz="900" dirty="0">
                <a:solidFill>
                  <a:prstClr val="black"/>
                </a:solidFill>
                <a:latin typeface="Arial Narrow" panose="020B0606020202030204" pitchFamily="34" charset="0"/>
                <a:cs typeface="Arial"/>
              </a:rPr>
              <a:t>a las </a:t>
            </a:r>
            <a:r>
              <a:rPr lang="es-CO" sz="900" dirty="0" smtClean="0">
                <a:solidFill>
                  <a:prstClr val="black"/>
                </a:solidFill>
                <a:latin typeface="Arial Narrow" panose="020B0606020202030204" pitchFamily="34" charset="0"/>
                <a:cs typeface="Arial"/>
              </a:rPr>
              <a:t>11:30 </a:t>
            </a:r>
            <a:r>
              <a:rPr lang="es-CO" sz="900" dirty="0">
                <a:solidFill>
                  <a:prstClr val="black"/>
                </a:solidFill>
                <a:latin typeface="Arial Narrow" panose="020B0606020202030204" pitchFamily="34" charset="0"/>
                <a:cs typeface="Arial"/>
              </a:rPr>
              <a:t>AM</a:t>
            </a:r>
            <a:r>
              <a:rPr kumimoji="0" lang="es-CO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Arial"/>
              </a:rPr>
              <a:t>, camas ocupadas: Aplicativo Corte </a:t>
            </a:r>
            <a:r>
              <a:rPr lang="es-CO" sz="900" noProof="0" dirty="0" smtClean="0">
                <a:solidFill>
                  <a:prstClr val="black"/>
                </a:solidFill>
                <a:latin typeface="Arial Narrow" panose="020B0606020202030204" pitchFamily="34" charset="0"/>
                <a:cs typeface="Arial"/>
              </a:rPr>
              <a:t>16/02/2025 </a:t>
            </a:r>
            <a:r>
              <a:rPr kumimoji="0" lang="pt-BR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lt"/>
                <a:cs typeface="Arial"/>
              </a:rPr>
              <a:t>(Hora de corte: </a:t>
            </a:r>
            <a:r>
              <a:rPr kumimoji="0" lang="pt-BR" sz="9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lt"/>
                <a:cs typeface="Arial"/>
              </a:rPr>
              <a:t>1</a:t>
            </a:r>
            <a:r>
              <a:rPr lang="pt-BR" sz="900" dirty="0" smtClean="0">
                <a:solidFill>
                  <a:srgbClr val="000000"/>
                </a:solidFill>
                <a:latin typeface="Arial Narrow" panose="020B0606020202030204" pitchFamily="34" charset="0"/>
                <a:ea typeface="+mn-lt"/>
                <a:cs typeface="Arial"/>
              </a:rPr>
              <a:t>2</a:t>
            </a:r>
            <a:r>
              <a:rPr kumimoji="0" lang="pt-BR" sz="9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lt"/>
                <a:cs typeface="Arial"/>
              </a:rPr>
              <a:t>:42 </a:t>
            </a:r>
            <a:r>
              <a:rPr kumimoji="0" lang="pt-BR" sz="9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lt"/>
                <a:cs typeface="Arial"/>
              </a:rPr>
              <a:t>PM</a:t>
            </a:r>
            <a:r>
              <a:rPr kumimoji="0" lang="pt-BR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lt"/>
                <a:cs typeface="Arial"/>
              </a:rPr>
              <a:t>) </a:t>
            </a:r>
            <a:r>
              <a:rPr kumimoji="0" lang="es-CO" sz="9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Arial"/>
              </a:rPr>
              <a:t>D.P.S.S</a:t>
            </a:r>
          </a:p>
        </p:txBody>
      </p:sp>
      <p:sp>
        <p:nvSpPr>
          <p:cNvPr id="3" name="AutoShape 2" descr="data:image/png;base64,iVBORw0KGgoAAAANSUhEUgAAA6QAAAFRCAYAAABjf2BeAAAgAElEQVR4Xuy9CZhV1Zn3+1JVVEEBEgYFGRRliji1AiZRjLEdaDW5JC1K5CZp08Y2gQx+JG1ie7mEh88Y7S9ckzSkjZ1urumLUUkntFfToHY67ZAoYGJINIAlKoqiUKiMRQ18z7vNOlm12PPZ55x9zvnt5+Ghzjl7r/Wu37v22uu/3zX02bp16+FDhw4JBwQgAAEIQAACEIAABCAAAQhAoIwE/tBn06ZNhydNmlTGPMkKAhCAAAQgAAEIQAACEIAABOqdwObNmwVBWu+1gPJDAAIQgAAEIAABCEAAAhCoAAEEaQWgkyUEIAABCEAAAhCAAAQgAAEIiCBIqQUQgAAEIAABCEAAAhCAAAQgUBECCNKKYCdTCEAAAhCAAAQgAAEIQAACEECQUgcgAAEIQAACEIAABCAAAQhAoCIEEKQVwU6mEIAABCAAAQhAAAIQgAAEIIAgpQ5AAAIQgAAEIAABCEAAAhCAQEUIIEgrgp1MIQABCEAAAhCAAAQgAAEIQABBSh2AAAQgAAEIQAACEIAABCAAgYoQQJBWBDuZQgACEIAABCAAAQhAAAIQgACClDoAAQhAAAIQgAAEIAABCEAAAhUhgCCtCHYyhQAEIAABCEAAAhCAAAQgAAEEKXUAAhCAAAQgAAEIQAACEIAABCpCAEFaEexkCgEIQAACEIAABCAAAQhAAAIIUuoABCAAAQhAAAIQgAAEIAABCFSEAIK0ItjJFAIQgAAEIAABCEAAAhCAAAQQpNSBmiCwcOFCaWtrS1SW8ePHy5IlSwrXbNmyRe6//34vnd27dxe+HzJkiIwaNUpOOeUUmTVrVuH7LPK8+eab5fe//72X5kc+8hG56qqrAstg8uvXr5/88z//c6Ky+p382GOPyS9+8QuvvAcPHiycolymTZvWq6zu9b/+9a/l7//+772vo+yxz9Xzzz33XPnc5z4Xy3699rvf/W7BvihGd999t+dDPU4++WS56aabQvNZvXq1rF+/vlfdCfJ3UEJ2nu45dlpnn322HH300Ucko35Yvny5bx1488035YEHHpCNGzfKa6+9Vrj22GOPldGjR8tZZ50lM2bMKHxv1yc3I/XrlClTQutYUH7qY81Pr7/wwgt9y2Hn7d5bti12fbj44ovl6quvLvy8YsUKWbt2rff5b//2b+WMM84o/PbXf/3XveqpnWZYnU1y34T50s7Ptjupj1y/LF261KuDyvjGG2+UiRMn+la1L3/5y14d0Dq1bNmyWPdPMf60M/C7T9Re5X7eeef1qoN2fZ43b16v31yjTZ1x25AwP2jdnzBhgsyePdu3Hmoedl1x65FrQ1S90rb//e9/f6+6GAY/Sd5BzxzlqvnqvRZUH2wbTB0Pu+/0fPveC2tLk/g77J6NVUnL7K8sWIW1KVn0C4KezUHtflzOnAeBPBNAkObZO9hWFAG7Y+R2fN2Ev/e978mjjz7qfa3nnnPOOV5HQDsM2ll86KGHvM6wPhC+9rWvBXaEkuSpncUvfelLvUTGt771rcAy2w+6lStXpmaj+f7whz8sdIJVZKtYMh0W5aAiNaysNi+9TkWFcvM7bCbm98WLF8fqaLkCK8qPptNu8vn2t78d6CsjBPRc0zkz/lab9aVEVGdWr7U7ZHYHXNN69tlnPYGlaamQ+MxnPnNExzaozqifvvnNb3oiRDvs2tFV8amdyl/96leybt06r5j2ywm/OqLpPPHEE6KdzLA6rL+bc1TMX3rppZ6t5vr//u//LtjyhS984YhyuB2xIF+F3SNBLLWcc+fO9cprd7qN4DIi1u9lR5L7Jix/v7qdxkduOlpPFi1a5H2tL4IWLFhwRFbql3vuucf7fs6cOaEvi8zFxfpT01Hb/vEf/9Hzu7YHM2fO9O5zt27bdicRpEG+CfKD+nnNmjWh9VDP0evNEfUCzK9e6bVajqeeesprJ/WISkfPSZK3/bJN2X72s5/12kRN43e/+52Xb5yXappvXJEV9XxK4++k94xbuZMwC2oHkvgrC1ZJ2hRjm3npGPYM0/bkO9/5jvf81TbfPJv1RaZp900/Jait8H0I8yUEqoAAgrQKnISJ6QhEPXxNqkZc6QPAr6Ot5+mD4utf/7onLMKEWtw8NU2/KECYAEr6EAyiFiciYzoZQQ9PN6oQ1nHyE6RRwtJ0hk1H3ZQl7Do3EqvXBEUBwqJ0SWtbnA6ZLX5dHwfVGbt+REWajM1hdSSsbtqdwjDBY0e03HvFFaR6P916661HvBDIUpCacts+cF92JLlv4vjSrh9pfORXv+z64feyZv78+YWXGnGio1n40xbb+hLgi1/84hG+1HO+//3ve6M8TB0tpSA1bfFXv/pV7+WKX0TQfYkVNYIjSJAaP9nCMUogJsnbvpf87pMk7VAWIiutv5PeM265kjALE6Rx/ZUFqyRtShJBal6ohvUx7GcXojTJXcK5eSeAIM27h7AvNYE44jBsuKSbcdL0okSX/fAxwzHD3sInfQj6gbMjLXFFjpuO3dnVB6exPSga6SdI4ww7tF8UmCHFYUzt8/v37194eeAXdS62E2UziZuWPeRSX26Y4btB9SqNv6Ou8Rtqph1R08GP6nDb57piwG+oml+HqRSCNOw+jmKSxpdxXgAkabjCoqRJo6NZ+dN+cZVEMJVakCrXoGGi9qgTu20KG8ERJUg1P7vNC3rJlTTvOPnGrUNZiKy0/o7b/vmVJSmzOII0yl9ZsErSpsQVpEmGPhfDPG6d4jwIlJsAgrTcxMmvbATiCEj7IRxnXmbUPK44eSoA+y2nRqTMPMawt/lJH4J+oI39UXONwpxk3mirqNQ5r0HzH00aNhO9xszPDesk2p1qFen2cGp7zqFtp4naqggaOnRo4FxEt0ObVpibvON2DmwOdhSynILUttUM+7YFT5whyvZwbTuaZ9dP9YEZ6hg3Ihzll7AOfNh9l+S+ievLrAWpphcUJU0aHc3Cn7ZQiHqxFvbiLureSjpk169NsfOwI9Za78z887AXLXGFobE16GVa0rzj5hvngVmsyCrG30nvGbs8SZnFFaR6XpC/imVlp61/x5k+E6dfYO7zqJeCmqftL6Kkce4QzqkGAgjSavASNqYiEOchYIsYv7lbbsZRbzHj5Klp2tE8jT7oHD8zRyxIqCXpWPsBi7ugRRhsv46LeZBqRMIvGuky0bmPKkrDHqR2R0VFjxm6G9Q5tiMY2kEdMWJE4Rq/qLPNIs7csDAmSTpkpr7ZLwTiDNkNE++2bVF1xBaTpiNlv2CIMxw0KBpp560+u+WWW3yHVZY6QuoOOY5iYvNL4ku9zq6ncX0UVJf8oqRJo6Oadhb+dIWCvbhUVGNcjgipe7+bhb3cF262yA8awRFXGEYNz06atz1kN2wxqyjetkCKetEYp62J81KqmHvGvjYpsySCNMhfeRSk7gtqe/HEIP/7jXaJU1c4BwJ5JYAgzatnsKtoAlHiMM08wqjOVlSeplCuEI4zzC5Jx9oPXhbDdV2hqItwJBXpaptZhCaok+i+LTadxiBB6tcJj3pg2+KsGFGaRMT42RRWZ0yHzSxwEdVRiaoj9jBx8/LATyRH3Xx+/nDzDuJSCkEaNi86ikmxneukPgpj60ZJzYJCcYa4u21LlDix7XD9adsRJwJkpxXVRsZ5gRJ1T9n3rmlD/Dr1caZkxBWkYWmlyVtfQJiXNkELnkXdh+b3YkVWMf6O8lVQGdIwSyJIo16cRd0fWY26UJuj+gVRLzv8GPqNdolbXzgPAnkkgCDNo1ewKRMCUQ+BJB0nY1CSNONG88zb/ai3+Uk61lEPsLDVZ8Pg+w35tSM7fsLOZaYrGJuIp98COn7RjzBBGjTczBbgQdErfajr6rE6R1U7heqzoO1Zgrgk6ZD5dSLC6pS9IrLmr50oZRy0onFYHQniESX2/crt14l387YXArMFVZaC1F1l168+JblvkvjScEnqo7D7y76X1NdmK6u4K+vaHfYkQ21dfxpmQaMewsqQpF1NM2TXXmTIbm/cUSdmjnbUCI64gjSMbdq8tSz/9m//VvCzjho5//zzY28xk5UgLcbfae4ZtTsts2L9Vax4V9uTtClxBGkacZmWeyadKxKBQAkIIEhLAJUk80EgiXiMmuuUpSANGlIXNaQ26UPQ9UKah56dRtiwoqD9BIMexkZ8+3V4/eb+hIkmv6itsdtE/8Lm5Zi9AM2cR41GXnTRRaH7ddpcknQMkgpSu97pdhdGoJj5u/YepEEdJS3f448/XohKuy8NSiVI1R5bBJvFYIoVpEGtiwo43ZYkDpM4LxeCzgnbziaOj6JaR/vFlJ6bJDqatSCNiiL5laVUgtTdvshd+Tdo+kXU8ONiBY4ySJu34af3idkeSr/Tsn3qU5+KtTWWfd9H+StqvnrU9X7+TtL+2denZVasvxCkUS0Qv0OgMgQQpJXhTq5lIFBqQeq32mJUnnY0zy+aGPY2v9KC1G+YnN2hCpoD68fE/s5eGCdI9IaJJr9hqMauqKizXQ3VN6tWrSosoBS01UWY0I96seE3hzOqztj5qbi86667CsLUrUN2HbGvU1EzatQoOe+8844QbMUIUlvoB9VPe5iyzpfetGlTYSEsV9yFdW6DOqJaZx588EFv6xE9yjmH1K8Zi/JRVNNnR0n9yhN1fRb+jNtpL4cgtfPQl0WjR4/25p/bw9ftURXuaIioERxxBU7QSIxi8nb5aVugAlrn2Mcdpl+NgrQYZsX6K27dLueQ3TQvi6OmykS1E/wOgbwRQJDmzSPYkxmBqI5+1O9+hgQtpmHOjUozLJqnaYS9zc9SkEYJJ7+yRy0AFRSNDGJixLctqoJWPQ7qZEctBhEVdfYrpx3VizO3NEmEwC/6G1Vn/Gy0hbbdAU9TR+J28IwdQR3zoLzt8inPU089NVNBauyy9zMMWv03aj5kEl9GNVRBPoq6zhYY+neUzW56WfgzTT3yawOj2pk0Q3b9+EUt5BQ2giMuL7se2y89isnbryz2fqAqSuMseFSsyCrG32numWKYFeuvYlmluT+j2vg0DP1ebsZpWzgHAnklgCDNq2ewq2gCUQ8BzcA83OIunW4/OPzmYUblaaJ5cQoXFv1K2knV/II6VHFssYV4nPNtNkFMjPAzW92EbT0QJEjth3KUXUnmwyVZ5CNJZ8Jvaf+oOhNULpOWPcwuTcfSTySHsbTtjSuGbZ7amTfR9CwipMbWoEXKkjBJ4suo+qa/+/koznVJbHbTy8KfNgdb3MexPc2QXXe7qyR+sNuNOPa5EdS4AsdvO51i8w6y147qxpkLnEZk2SN8ivF3El9peYtlVoy/bDEZNTzZrsfuaKik92dUG5/m2VzMvN849wnnQKDcBBCk5SZOfmUjEPUQUEOi9hV1jY3qYIblGRXNM3kFvc1P+hD0Ax1nTqXfdVFvtPWaoGhkEBN7ZWHtJG7fvr0wz9HtBAcJ0qiordoVNYfMr7xJhlDF7ZAFdTri1FM/G/06oWnqSNC+okE3qh3F1iG4ZvGYsLyDFuvJUpCqvXFW/w1rgOL6Mm4jFlcoBIlK/T7py6cs/JlmZEHUiwE/ZkH7IifxQ9SoE5NvUNsXV+D4Cf1i8w6rR0mGXtujA8LqS9AIn2L8ncRXbnsc9rKjFP7S/ItlZYvauPdnVBufdF/RpC8s4rZXnAeBShJAkFaSPnmXlEDUQ0AzT7LPX9i8F1OQsDzD5mDaIIJWQ00jNlzAad6ER817tfPwmwMbxsSIG52LqAv26Gq3ftFqv85ZHH+obVFzyPwqYSkipEGRqzj11M/GrCKkfvtfBt2Y9lYVSSP4dt0z6WcpSIM61Unum6Sd66gGLOoFVtD1SWx208jan0kXVVJ7ola2de9LNwKVxA9hc8htNkHzyeMI0qCXScXmHXafRe29HOeZ4aYfNCXCFllJ/Z3EV5pPscyK8Zf7zA/bOzgOq6wEqabjbvmkW6oFHfYKxXGGdEe1U/wOgTwQQJDmwQvYUBICcTv69j6CX/jCF3yX3Le3Gggb3huWZ5LopN+5xXRSDWB7Kw4dwvq1r32tEOGynWDe/GtZ9bz777/f+zlq03S/aGTcqLHJ3y8PP0EaNi/MrVDuuZpe0N5/tuiKM5Q7TofM7ty4dcyPj/kuaGElW4zb89nS1hH7ZUnQFiP23Da/uhOVtx0RL4UgDYoMRtll15U4vjTnp/VRnMYuic1+6WXhT1vgB90H9pY3dr0Jqp+2rfaoi69//eu92qG4fkgS2Qs6N0rgBLX9xeTd0dHhjQYJmqOeNMrtCj2/dj3K3rT+jusrtTHKBrt+ZO0vO21bFKdhlfT+jNMXsZ87Yc/mJC/R47Q1nAOBvBBAkObFE9iROYE4DwHNVDtV3/nOd7wInc5l+uAHPyiXXXaZ10HSh+IzzzxT2KsySqAE5Rk3mmcg+L3NT/oQDAKqZfrXf/1Xee211wp7b5oVK9XORx991GOhD8VPfOIThXPjzMH0i0ZG+cEuV9C8HleQJonaKgc36nzgwIFe8xiNv+3tF8I6BXFEjLJ49tlnRbeTUZ5BAjiIjy1i1T/6z+y7afZOdetjMXXE7gRruhq10rf0phxmW4ogLnHytv2gDLOIkKp9Dz/8cGF15HKuspvGR3Eaujgso9Ip1p+avvr8Rz/6kTdywd5Wx2zBYuqEjnD4m7/5m16i0s7fjoDabUzQPRFX5MQddWJY+UVugwSp3pcbN26UdevWeeV3xWMxeasI+uY3v+m1wXo/fexjH/NWv3a3oEqy/6y26//0T//krdCraX72s58t3L+67ZNpM8IWakvj77i+Uh8Uw+xb3/qW58a0/nLFbjGskt6fUc9AY5vtQ7Mvtnk2axpPPfWU9zzRI0ndiGor+B0CeSCAIM2DF7ChJATCFiXwy1A7y7/73e8KQ0fNOfpw160GzjrrrCO2zHDTCcozSTRP0/R7O2zPfQkCFrVQg32dlteIJfO9CnJN45RTTvEEUJI32iYNt6xRfggaomzb6grSNPNC3aiz6fypWNROnDm0/FOmTIm9D6lti+sXrTtDhw4t8PTzWxgf/e0Xv/hFrzppfDR9+nRP0NmH6Si5i8TEvcFMp8dlYraNMfXCL724edsvW8KGarqRcuM/v7y1vGrb+eeff8QIhyT3TZgv7XztFwFJfRTHF0nbi6A0i/GnSdO8BFFxpgLKHFon9F4Jaxf92Oj1ep3+My+CXPvjbmmRZNSJ5uHXbgTVK7PFjG6XdOGFFx6xJ2gWefu1wYarX12Oqjthvgra9slNM6m/4/pK88mCWVp/JSlnFKskbYrmG/UMtG1T/vqCTV9mmn2n7WdTUH2Mqhv8DoG8E0CQ5t1D2AcBCEAAAhCAAAQgAAEIQKBGCSBIa9SxFAsCEIAABCAAAQhAAAIQgEDeCSBI8+4h7IMABCAAAQhAAAIQgAAEIFCjBBCkNepYigUBCEAAAhCAAAQgAAEIQCDvBBCkefcQ9kEAAhCAAAQgAAEIQAACEKhRAgjSGnUsxYIABCAAAQhAAAIQgAAEIJB3AgjSvHsI+yAAAQhAAAIQgAAEIAABCNQoAQRpjTqWYkEAAhCAAAQgAAEIQAACEMg7AQRp3j2EfRCAAAQgAAEIQAACEIAABGqUAIK0Rh1LsSAAAQhAAAIQgAAEIAABCOSdAII07x7CPghAAAIQgAAEIAABCEAAAjVKAEFao46lWBCAAAQgAAEIQAACEIAABPJOAEGadw9hHwQgAAEIQAACEIAABCAAgRolgCCtUcdSLAhAAAIQgAAEIAABCEAAAnkngCDNu4ewDwIQgAAEIAABCEAAAhCAQI0SQJDWqGMpFgQgAAEIQAACEIAABCAAgbwTQJDm3UPYBwEIQAACEIAABCAAAQhAoEYJIEhr1LEUCwIQgAAEIAABCEAAAhCAQN4JIEjz7iHsgwAEIAABCEAAAhCAAAQgUKMEEKQ16liKBQEIQAACEIAABCAAAQhAIO8EEKR59xD2QQACEIAABCAAAQhAAAIQqFECCNIadSzFggAEIAABCEAAAhCAAAQgkHcCCNK8ewj7IAABCEAAAhCAAAQgAAEI1CgBBGmNOpZiQQACEAgisGXLFlm0aFHh53nz5smMGTO8zytWrJC1a9fKypUrC78/9thjsnz5cpk2bZosWLCgV7ILFy6Utra2XucHpaPfz507t3C9nYd+afIxJ5j83O+HDBkiy5YtCzw/Kp9qrRnGN8b+OXPmyKxZswrFsX83jJYuXSrjx4/vdd78+fPl+uuvl4kTJ4r+vn79et+6oF/quXq963e/vPR8N78wm03eixcv9mwx+Rnb7Hrk+sxcE5S++7253s3LLZsfr2qtL9gNAQhAoFoIIEirxVPYCQEIQCAjAioKbRGqokMFni1AbBGjgnDNmjVHCE8VtnfddZevIDVCxk5HO/tDhw6Vq6++2hOTu3bt6iWUTD5Lliwp2HLVVVd5f2v+5nuDIej8p556KjSfjDCWNRkVWOvWrSv4ybxUMH5cvXq19yLB+FE/7969W9rb2yMFqfGR8rz77rsLaehnZamC1X55EJSX+tUWdFE267n6MsMWhbZYtgG7vjZiNYyJnuN3nfner2wI0rJWazKDAAQg4BFAkFIRIAABCNQRARUJKlLciJfdSVeBoELBnGM69Rp1cwWmfr7nnnuOiKhqZ99Nxxakfshd8WDEwbBhw2IJUnO+2m6Eb624VoWainMTyTaCzPjS73c9J06E1Papvqww4lOvPeusszz2M2fOLOQdlJebX5TNxjatPyZymUSQRqUfJkiDyoYgrZU7hnJAAALVRABBWk3ewlYIQAACRRII63Dbv9nCxAhFFSV2pNKcY5/rihL3NzNk1x2u6yce9FwVKjt27PCGDJvj4osvLkRZXXtMxDAsnyIRVuRyl6PLy+/3pILUjXyaNPV7+wVFUF5RvndtNvXNRHL1BUgSQRrFJEyQBpUNQVqR6k2mEIBAnRNAkNZ5BaD4EIBA+Qls3rZX/uEnL8hzL+0pS+anjx8s11x2vJx0/CDfiJkxwh66a3fM7cilEQzPPvtsQaS4wiAoHZOPmRNqhKX7vflsxGXYsEtbqLpzKoPySQu969VnZf+Dt0rXto1pk0h0Xd8Tpkn/C78gTWNP9ebe+s25NYK8GEFqzyE1eZjhuiZKbqeftSDVebDm5cPtt99emN9qw/KrA1FMggRpWNkQpImqKCdDAAIQyIQAgjQTjCQCAQhAID6BL37nt2UTo8YqFaPf+eJp3qJFeuh8P7fDb4s7/U2Hcuq8TVsMmOs1YmaGcbrR1KB03Pzs+YqueNConAolN/8okeJ6wZ0XGd9LR575zp1/VTYxanJXMXrUtf+vb+TQ9mVQZDHpkF2Tr7vYkX5vBH9QXnqOnZ/febbN9rkmCqv1yl7UyNjjJ0ij0g8SpGFlQ5AWc4dwLQQgAIF0BBCk6bhxFQQgAIHUBCohSMeNbJU7//YMcRfD0ULoSrnu/FD93ghNWwyY680qrvZ5riAxgEw6mo9ZmMgWnEGiw8wR1N/jLGpk0onKJ63jKiFIG4+ZIIM/f68n9HRoq+Fn/GCvNmsv8KM+e/755z2/uosd2Z+DBJgbfbSH7bqLFZm83EWNomx281Z/axntlXDDBGlU+kGCNKxsCNK0dwfXQQACEEhPAEGanh1XQgACEEhF4Hdb35Hvrd4qOnS3HMfYY/rL5z92opw56T1edu42Kjo0VqOarhBQYadbr7iLCpnvzZYj7nDOsHTs6GnYEFS104hWjcS6UVe9Nu5QXr/5qmm4d730G9n/H/9LdOhuOY7G4eOk9bKvSt/x7/OycyN79krJ7u/2CwN3CxSbh58A83tZYASwveCRGepr5+WmF2aze67may9wZDMO8nUUE/e6qLK56bnDwMvhd/KAAAQgUG8EEKT15nHKCwEIQAACEIAABCAAAQhAICcEEKQ5cQRmQAACEIAABCAAAQhAAAIQqDcCCNJ68zjlhQAEIAABCEAAAhCAAAQgkBMCCNKcOAIzIAABCEAAAhCAAAQgAAEI1BsBBGm9eZzyQgACEIAABCAAAQhAAAIQyAkBBGlOHIEZEIAABCAAAQhAAAIQgAAE6o0AgrTePE55IQABCEAAAhCAAAQgAAEI5IQAgjQnjsAMCEAAAhCAAAQgAAEIQAAC9UYAQVpvHqe8EIAABCAAAQhAAAIQgAAEckIAQZoTR2AGBCAAAQhAAAIQgAAEIACBeiOAIK03j1NeCEAAAhCAAAQgAAEIQAACOSGAIM2JIzADAhCAAAQgAAEIQAACEIBAvRFAkNabxykvBCAAAQhAAAIQgAAEIACBnBBAkObEEZgBAQhAAAIQgAAEIACBeiOgYoSjuglMmjSpqAIgSIvCx8UQgAAEIAABCEAAAhCAQFoCCNK05PJzHYI0P77AEghAAAIQgAAEIAABCEAgAQEEaQJYOT0VQZpTx2AWBCAAAQhAAAIQgAAEIBBOAEFa/TUEQVr9PqQEEIAABCAAAQhAAAIQqEsCCNLqd3tZBen8+fNl9+7dHrV58+bJjBkzZPXq1XLPPfcUSE6bNk0WLFjgfV64cKG0tbV5f8+ZM0dmzZoV+n31u4MSQAACEIAABCAAAQhAAAJxCfgJ0htvvFHa29vlyiuvlAsuuEBefvllufnmmwufNe3bbrutoDP0szl31apV8tBDD8lNN90kxx13nGfGI488Ivfee69cd911ct9998mQIUPkhhtuEHOubesdd9xRSHv8+PHeeeawz9fznn76adH/7cPkG5S2n+1uPi47tdscqrWuvfbaULw2G8NFLzAc9W9j95133inr16/vld5FF10ks2fPFvu3MBvLJkhVeOqholL/Xrt2rSxbtsz7W0WnEaGmNPq9Fm7JkiWyZcsWWbRokaxcudI73+/7uJWW8yAAAQhAAAIQgAAEIACB2iDgJ0hVgKkA0kMFoStIjeAyosqIP/BiUBUAACAASURBVCPc9HsjqjQNFVYvvPCC3HLLLaJi1whSI7hcUann6KGi2Ba27veqcYzQPfPMM0PTVtuMmLRtiPKibbsR1rZN7vV6/tSpU8XYo2Uw4lnF+IknnuhpMbfMmo4t3PWzMlNhavPVdN2jbILUzljh33777aGCVKOjCt2Ois6cOVPWrFnj+71GWzkgAAEIQAACEIAABCAAgfohECRIVVCaSKfSMBHSiRMnHhEt1d/DBJ8KQBVpKq7iClIVbirIzHUmGmrb5SdI9TqNYLpiN60gVfGtI1RVTNvR3507d3qiUtP1E4lGiLviM0iE6/l2XnYN9Is6279XRJCuWLHCe2OgUVF3yK4ZmquCVAWoEZpLly713nQoFL/vjXCtn9uPkkIAAhCAAAQgAAEIQKC+CYQJUiWjYky1gxGk+p0dlTT0bKFpBJQ9rNYINz9BatIwUVU9R4WlRlI3bNhQEINGoGr+GqU0gtT2oIleukNh7aG2ZkiyuS5MVNrDbI3wVgFqBHLYtX6R2CBBavKxI8v20N+wfMouSO3ht+7t89hjj8ny5cu9obkI0vpuXCg9BCAAAQhAAAIQgAAEogiECdKzzjrLE6Iq8pIIUiPWdP6kClojKtWWJBFSjY6aKKQOd9XPKlJdQWrEmi32gv52bYji485THTp0qCeQo46gqGaQIA2Lgprf7Pmodv5lF6Rz586VxYsXi4bL/Q5d+Oj666+Xu+66q2RDdnft2iX6jwMCEIAABCAAAQhAAAIQqC0CKvDshXU0WqkiUAWRCkIVia44sofEGtFnht2aYbRJBakOvQ2aN2pHSI0gted46jRFM1zWFsi6SFOSOaQmWqu2uOkEed3Y4ScggwSpy89O2y96av8+bNgw0X9pD30p0WfTpk2H4yhbFaNmdV2/DDVCevfdd3tzS3VYry525C5qFPR92gJwHQQgAAEIQAACEIAABCBQnQTCIqQ651NF2MMPP+zpCiOwjEg0kUK/6J49ZNYebpokQmrPBTWrzNqi051DGjcqmkSQ2kLRHqY7fPhw37m0UaLVT5DaixmZ+ajKVIW8fg4TuFrr4ujIsNoZW5DqHFB3SWAVp0899VSv7+3oqd82MWpM0PfVeRthNQQgAAEIQAACEIAABCCQhkCUINU0zVxGW1jaW6HoOe7Ks/ZQV3tFWb+5prbdeq5fVNJEbG1BahYWsq9355C626vY28qY68K2VDH5mXONHaZ8brnd7XD0OjuybNtq0gpazMhOy55b6vq5bII0TQXjGghAAAIQgAAEIAABCEAAAkEE/AQptKIJqFjUOa06BLjSB4K00h4gfwhAAAIQgAAEIAABCEAgFQEEaSpsuboIQZord2AMBCAAAQhAAAIQgAAEIBCXAII0Lqn8nocgza9vsAwCEIAABCAAAQhAAAIQCCGAIK3+6oEgrX4fUgIIQAACEIAABCAAAQjUJQEEafW7HUFa/T6kBBCAAAQgAAEIQAACEKhLAgjS6nc7grT6fUgJIAABCEAAAhCAAAQgAIE6JnDw4EF5++23Zc+ePdLT01NyEoMGDZKRI0dKnz59Sp5XVAax9yGNSojfIQABCEAAAhCAAAQgAAEIQCA9gcOHD3ui9J133pH9+/enTyjGlXkRpQjSGM7iFAhAAAIQgAAEIAABCEAAAuUk0NnZ6QlT/ad/l+LIgyhFkJbCs6QJAQhAAAIQgAAEIAABCEAgIwIaLVVhqtFTjaJmeVRalCJIs/QmaUEAAhCAAAQgAAEIQAACECgRAZ1fqqJU55vqvNOsjkqKUgRpVl4kHQhAAAIQgAAEIAABCEAAAmUicOjQocJCSF1dXUXnWilRiiAt2nUkAAEIQAACEIAABCAAAQhAoDIEdAivDunVqOm+ffuKGtJbCVGKIK1MvSFXCEAAAhCAAAQgAAEIQAACmRLo7u4uLITU0dGRKu1yi1IEaSo3cREEIAABCEAAAhCAAAQgAIH8EtA5pmaV3qR7m5ZTlCJI81uHsAwCEIAABCAAAQhAAAIQgEBRBHRI7969ez1xqkN64x7lEqUI0rge4TwIQAACEIAABCAAAQhAAAJVTEAXP1JhqvNN4+xtWg5RiiCt4gqF6RCAAAQgAAEIQAACEIAABNIQiLu3aalFKYI0jfe4BgIQgAAEIAABCJSIwJtvH5LN2/bIllf2Sdur++S5l/bI2/s6S5Rb8mQHD+grJx0/SMaPHiATxwyQSWMHydGDm5MnVOQVfpw0yTzYVmTRuBwCZSVg9jbVyOmBAwd88y6lKEWQltXdZAYBCEAAAhCAQC0SyLuIrEXmtVqmvAj+WuVLucIJ6N6mZiEkd2/TUolSBCm1EgIQgAAEIAABCKQgoCL0Z796Xf7jyR2if3NAIG8EELd580j12GP2NlVxqgsi6Wc9SiFKEaTVUy+wFAIQgAAEIACBChPo7jks6/6wWx745Q7vf/3MAQEIVA+BvIj0ahpVMbBfg0yf2CLvn9RPxgxvkl9vPST//NDbMvm4QfI3Hxknp5xwVFEVAEFaFD4uhgAEIAABCECgFASy7KzF7YBmmWcxTJqbGmTcsa3vzoUcNUAmjRnofW5s6FNMsplcqwL8xdf2y+ZX9krb9nfnt+rnQ109maSfJBE/Tnp9HmxLUg7OhUA1ETju6CZPmGpzdO/je2XCmIGy7PrTiyoCgrQofFwMAQhAAAIQgECxBPIiBIspR55FZDHl4tryEsiT4C9vycmt2gj0bewjfZv6yJhjWhGk1eY87IUABCAAAQhUK4GfPblDfvSfr8j2nQdjFcEvMulFsHK8gmysglknaRTzwx8YKR86Y7ioKOWAQF4IIG7z4onatWPS2IFyzaXHy5mT3lNUIYmQFoWPiyEAAQhAAAK1T2Dztr3yDz95wRueySEydFCznHv6ME+IjhvZChIIQKBKCORJpDOq4k+VBkFaJTcQZkIAAhCAAATKTWDvgS75wYMvyc9+taPsi/dk1VlL0gHNKs9y+4n8IAABCFQzAQRpNXsP2yEAAQhAAAIZEDDbl6xd/4bsaO/IIMVkSSAEk/HibAhAAAK1RABBWkvepCwQgAAEIACBmATSbl9yzinD5HOzTpARQ1tCcwqKTOpFeV1BNiY6ToMABCAAgQwJIEgzhElSEIAABCAAgWIIVDpSGWb7qOH95PMfO1Gmv3dIMUXkWghAAAIQgEAvAghSKgQEIAABCECgggTSRirLZbJGQi85a4Rccf5oVpEtF3TygQAEIFBHBBIJ0vnz58vu3bs9PPPmzZMZM2Z4fy9cuFDa2tq8v+fMmSOzZs1K9X0dcaeoEIAABCBQZwSSbplSbjxsX1Ju4uQHAQhAAAJKILYgXb16tUdMxab+vXbtWlm2bJn39/r162XJkiWyZcsWWbRokaxcuTLx97gDAhCAAAQgUIsE8rxlCtuX1GKNo0wQgAAEqotAbEFqF0uF5+233+4JUo2OTps2rVdUdObMmbJmzZpE35toa3Xhw1oIQAACEICAP4G0W6YQqaRGQQACEIBAPRFIJUhXrFgh7e3tsmDBAk+QqgA1gnLp0qUyfvx4L2qa5HszzLee4FNWCEAAAhCoPgKlGHpLpLL66gEWQwACEIBANgQSC1J7WK6agCDNxhGkAgEIQAAC5SEQtZKtLuJz8bRj5JL3j5SjBzcXjMpi6G3cLVPKQ4JcIAABCEAAApUnkFiQzp07VxYvXiwTJ070rK/EkN1du3aJ/uOAAAQgAAEIxCHQc1jk9y93yOPPdXj/6+eoo6GPyMnHtcgH3tsiz73SKY8/eyDWdX7pHj24Ua48Z6BMGfsngRuVP79DAAIQgAAEqoHAsGHDRP+lPRIJUhWj9uq6mqkO39UVdt1FjZJ+n7YAXAcBCEAAAhAIImCiof/x5A7Rv8t9sGVKuYmTHwQgAAEIVBuB2IJU54bqvFD7MOI0aDuYpN9XGzzshQAEIACB/BEox76eDL3Nn9+xCAIQgAAEqpNAbEFancXDaghAAAIQqCUCGuXcvG2PbHlln7S9uk+ee2mPvL2vM3ERg1ayPdTVI49vbJcHfvm6PNP29hHpjhreTz7/sRNl+nuHJM6TCyAAAQhAAAIQOJIAgpRaAQEIQAACuSIQtehQWmMH9m+SC6YeLR/+wEgZN7I1MpltbxwQXVH38d/tEl0Fd9rk98gV54+W5qaGyGs5AQIQgAAEIACBeAQQpPE4cRYEIAABCKQk4BfV1KQ0Sjl+9ACZOGaATBg1ULa+vk8e+OUOWfeH3aLDbrM62NczK5KkAwEIQAACEMieAII0e6akCAEIQKDuCVR6MSH29az7KggACEAAAhCoEgII0ipxFGZCAAIQyDuBciwmpMNlxx3b+m50ddQAmTRmoPe5Ufdo4YAABCAAAQhAoOoIIEirzmUYDAEIQCB/BJ7e/JYsve952dHekYlxDLPNBCOJQAACEIAABHJPAEGaexdhIAQgAIF8E7jvv16VHzzwUuC8T7+oppZo8yt7pW37uyvlvvjafhlyVF95/5ShsRcdyjcVrIMABCAAAQhAIA4BBGkcSpwDAQhAAAJHEDjQ0S3f/nGbPLLhTV86RDmpNBCAAAQgAAEIRBFAkEYR4ncIQAACEDiCgA7NXbTiOW8vUPvo39IoF08/hihnSJ3peWeHdL36rHRvf066Xt8kXds2emc3jT1VmkZOlsZRJ0nT6Cned+55h/e/dUTKem7/D10nfSefS02FAAQgAAEIVB0BBGnVuQyDIQABCGRPIIu9P0cMbZHFV5/kbeXC8S4BP/HpJyqz4NX//OtE/3FAAAIQgAAEqokAgrSavIWtEIAABDIkkOWquGdOeo/83ScmyeABfTO0sPqS6n59k3Ru3SBdL26Qzq3r5fDBPWUthEZJB15xi/Rpbi1rvmQGAQhAAAIQSEsAQZqWHNdBAAIQqGICP3tyh/xwzcuikdFijys+NFquuez4utt65Yjo50u/KbsA9fNd4/BxMnDuUtH/OSAAAQhAAAJ5J4AgzbuHsA8CEIBAhgQ2b9sr//CTF7yVbYs9dGjunPPHyPlnDC82qdxfn+XQ2z5NzdI4YoI0jTlVGkdO6j1f9PXN0vXKRune8bzHxD2v8ZgJIg2NBV7dbzwve1d+Wbrbt0Uy7NP6nljzVKWnW/qeME2axk2VvidMlcaRkyPT5gQIQAACEIBAWgII0rTkuA4CEIBAFRHYe6BLfvDgS/KzX+0I3J6l1lfFzVJUxnW9n/h0RWXctILO02HBe++7UTq3PFFsUr7XNwwcJi3TZ0vL1I9Kw1EjSpIHiUIAAhCAQP0SQJDWr+8pOQQgUKMEnt78lqz4j5djRUF1j9BL3j+iZlbF7djwEzn46IpYEcNSuF8FaNPY07zoovdv7Gmi35X86OmWAz+/Qw784p9Kl1VDo/SdeLb0mzbb+9+O1JYuU1KGAAQgAIFaJ4AgrXUPUz4IQKCuCPz3b3fJN364KTAKasM455Rh8rlZJ4iujlvth26Psv/BWwtbqJSjPOWIfiYtx6HfPywHfvED0cWVSnn4Df8lelpK4qQNAQhAoHYJIEhr17eUDAIQqDMCccXoqOH95PMfO1Gmv3dIbgnpCrUH1t7u7cNpH64Qajz6BDn4y5WikVGd+1iqI4/iM1FZe7pF55t6+5pGzFPtObDHWyXY+7ftt3K4K97CV4jURB7hZAhAAAIQ+CMBBClVAQIQgEANEIgjRjUSeslZI+SK80eLDtXN63Hw8btk/0PfzVxgVr2orIDDVIx2Pvdz6Vj/Y28bmyyOuMLVb86v5t809lRpGjlZGked5C0IRWQ2C6+QBgQgAIHKEUCQVo49OUMAAhDIhICfGG1s6CN/98nJ8sHThmWSRzkSOXxov+y7/xty6JkHi8qu+aTzpfWSL0vDe0YVlQ4X9ybQvfNF6djwU+n49b/L4f1v5QZPn36DWBU4N97AEAhAAALJCSBIkzPjCghAAAIVJaB7h27etke2vLJP2l7dJ+v+sLvXnNFqFKM9b22XPbp9SRFzHxuHjpXWy7767oI7HKUjEDD8N+7Q3tIZlixl3dqm/5/Pk6bj/yzZhZwNAQhAAAKZEkCQZoqTxCAAAQjEI+CKSt0X9O19nfEuDjkrCzEad3uU2Pta+gyz1CJ48xm3Pyddr2+Srq0bRCOk9qERzkFzv/WnfTADhJCe13z6pdLvnE+VZ0Xbor1UgwlUqUjVYdyDPn2nNwyYAwIQgAAEKkMAQVoZ7kXlqk7jqDyBSZMmVd4ILKgKAqUSn27hixWjnW1Pyv77v1GxLVPs8vQd/z4ZeMUtoqKXo4YIJBCufnN+Cy8yrIWZio3M6j6rR332X5mLWkPVjKJAAALVRQBBWl3+8qxFkObDaQjSfPghz1bofqDf/nGbbN95sORmDh3ULF+cfaLoVi5pjlItJJTGFo10tl70Bfa5TAOvzq5RMaorAadZFdhG1Thyshz1mR9In+bWOiNIcSEAAQhUngCCtPI+SGwBgjQxspJcgCAtCdaaSTTOqrdpC6sr5I47tlVOOn6QjB81QCaNGeh91ghp0iOrhYSS5ut3vkaqWi/5ijSfOjOL5EgDAoEEDjyyXA784p96/a6LYQ286ltQgwAEIACBMhNAkJYZeBbZIUizoFh8GgjS4hnWagpxxGiWojItx6CFhGJtj5JgX0u1L87+l43HTCAqmtaZXJeYwN67vyyHnvt5r+v6n/cZ6X/BvMRpcQEEIAABCKQngCBNz65iVyJIK4a+V8YI0nz4IW9WBG3BMn70gEwimmnKe2jjGjnw6IpYK9gesZBQmgy5BgJVQEBHB7zzT9dE3hdx902tgiJjIgQgAIFcEkCQ5tIt4UYhSPPhNARpPvyQJyvyth+ozq/b/7P/JR3rVsXCxEJCsTBxUg0R0BWl3/nHT0jP3l2JStVw1AhpmfpR75/+HXS4K1Z372jzVoLWYelR1yYyiJMhAAEIVDEBBGkVOg9Bmg+nIUjz4Ye8WKF7gS78wXO52Q+0u32b7P3RDZHRH8OPhYTyUpOwo9wEurZtlD3/cq2kWq23odHb97bftNnSOGK8dL226U9bGW3bKIf3vxVcHOtab+/chsZyF538IAABCOSCAII0F25IZkRaQXrbbbdJW1ubjB8/Xm644YZCpqtWrZKHHnrI+3zHHXcUvr/zzjtl/fr1Mm3aNLn22mu97813N910kxx33HFirr3uuuvkzDPPLHw2idjXuqW88cYbpb29Xcy1+rv5zpx75ZVXygUXXBAI6Omnn+5ls7Hf/d7Ya+yPY1+UVxCkUYTq53fdP/SaW3/dax/RYrdgiUNPoy8dG34qHb++X3Q+aJpDVxftf+7VLCSUBh7X1AwB3fLowH/dIV0v/aYiZdIoa79zPikt02ezl25FPECmEIBAJQkgSCtJP2XeaQWpij09VAQagWZEYND3Q4YM8USsEXovv/yy3HzzzXLRRRfJ7NmzPQGp56jAdcWpEYXmXLu4KkL1exXCriCdOnWql3acw6Tj2qLiW20y9hphrIJ09+7dvQR5nHz8zkGQpiVXe9f9/Y+2yNp1bxQKVlIx2tMtnVuekIPrV3n/S093LKA6N3TgnNukafSUWOdzEgQgIN791f3G80csypUqmhoDqK403e/cTyNMY7DiFAhAoHYIJBakc+fO9SJmCxYs8CisXr1a7rnnngIR+7eFCxd6YkaPOXPmyKxZs7y/g76vHaylLUkxgvTEE0+UF154QYzos0WjikMjVM33+lkFqB2pNFFG/e7ee+8tCEoVp5q+iaYqBRWGKgBvueWWI6A88sgjva434thPkGo6etiRXWOjEbRql5bNzssV0AjS0tbNekz9mba35SvLf9er6Ndcdrx8/M/HZI6jY8NP5MDPvy8aGU1y6HYWAz72denTb1CSyzgXAhDwIaBitPO5n0vH+h9L59b1oYz8VqzufvPFyGtVmGq01G+eqRkZoYuVSVOLtF4wT/pOPhdfQQACEKhaArEF6ZYtW2TRokWesFSRaQtS+7MhoUJVh3suWbJEzLUrV670BKzf91VLsAKGFytINaK5YcMGT7hpVNMIVBWX9tBWE0l0haY9HNYM/3WFn8FixKs9FNj8FiRINYJrDnOdnyA1eRqxbOdl0tZ0/IYcm/Tt6GxSVxIhTUqs9s4/1NUjn/3Wb2TbGwcKhRs3slX+8ct/lmpP0CBCumXK/gdvFZ3rluRoHDpWWj4wV/q9b06SyzgXAhCISaB754vesPlDv39YDu/dKY0jJkjTmFOlceQkbzRC2FZG5lp90XT44B7/HK15pnqC78iIhkYZeMUt0nzyhTGt5jQIQAAC+SIQW5DaQjOOINUoqAoBOyo6c+ZMWbNmje/3M2bMyBeZHFtTrCDVCKQKPRVj9913nxctVZFqC1IVoSZSaYbi2qLSzEc1gi4rQWqwm/Tc+a6uW9w5ofq7bWdYOma+qp9YjuN+BGkcSrV9zl1rXpYfrt3Wq5Df+eJp3vYuWRzaSd3/0HdFO6xBQ3Obxp4qLdMul+ZT/4K5Z1lAJw0IlJmA3ucHf7nS+xcoTKNsQpRGEeJ3CEAgxwQyEaT2kF0zNFcFqQpQIzSXLl3qLaaj0VG/741wzTGr3JhWrCDVIbXufFKNYhtBunPnzl6izhTcHrZrRKo9F1XFqbuIUdIhuzZke35qHPhBw3GDbAiL3sbJD0Eah1LtnqNRUY2OapTUHB8+e6R86fLxqQvtbhHRtXWD6F6J7qHDAFumfkxapl/+bgSGAwIQqHoCBWH65D3hq/MGlRRRWvV1gAJAoF4JFC1IbXCPPfaYLF++XHRoLoK0dFUqC0FqxJiJQJohriowNYrtzsV0h+36CVJ3BV4ztDdopVy/IbuGmt9iRK5NNmF7+O7EiRO9Mpi5rCqU/SKtRpT7zW+N4z0EaRxKtXuOzhvV+aPmGDqoWX7w1TNkYP+mRIUurJS74aex5obqfNDWS74sukgRBwQgUHsE4sxR1ZERfU98nxx49F96j55AlNZehaBEJSWgI5AOPnmvl0e/6Zd7L3sruQVTve5dnKkgVWfOnz9frr/+ernrrrtKNmR3165dov84khGwRaW7Aq4tSL/3ve8dsTiRG030E6RqjRnKaywLEqMqEu1DBePHP/5xbwElc9giUtPVYcX2gkl6nr1NjL2arz2HdOjQoYWFjtxtZdIO101GnrNLRWD3vh554rkD8qvNB6V9z58ilaXKLyzdT19wlEyb0BIr6z6He6Tvq7+Rfs8/7P2vn6OOnkEjZe/0T8uhUadHncrvEIBAjRBofGe79Hv+59KybZ1XIr3/D066ULoGj/U+t7z8pAx89Nu92pDDfRqkc/SfSfeQcdI59ATpGnaid27Trhekb/tWadz9ojS9uUUaOgLmrTrstO3Zf9Jl0jHxAtG0OSBQCwT0fhi4/l+8e8E+9H7ZO+3T0nX0xMLXDft3vXsfvviEHG5sloNTPiwHT8h2qmHf1zbKoKd+IA17Xg/Ea+7tgxMu9O7xoPuxHPa6Rg4bNkz0X9ojU0GqEdK7775bli1bJitWrPAWP3IXNQr6Pm0B6vG6tBHSamWl4lnnuqaNZJaq3ERIS0U2PN3unsOy7g+75YFf7vD+18+VPqa/d4h849rg7VSOGIq7bWPsIXm6Mq7uT9jvnE8xR7TSjiZ/COSQgC6otPe+G2NvAZW2CLpIU+ulXxWNznJAoFIEdGXrAw9/Vw4f2OPtn+23EnWYbXHWZtDrNVLad8IHpOM39/tusdZyxv8hrZfdIH2aW4tGkeYe7tP6Hu9ebBo5WRpHnSRNx06W7h1tgVvCZWlv0QX2SSC2IDXDce00Fi9eLPfff783L9Qc+p0OmdRDo6W6Uqse8+bNK8wnDfq+FAWsxTTrTZDm1YcI0vJ75rmX9sjN/7pJdrR3lD9znxyH9dktk/q+Il88p1Na3n7eWwX38P63Utvmt0VE2CqdqTPiQghAoKYIpOnQpgWgHfXWi74g2iHmgEA5CRx8/C5vob9ei/xZK1E3jhgvXa9tku7tz0nX65uKfiZHlU2fzwOv/EZRazmU897Nwt4oJml/jy1I02bAddkTQJBmzzRNigjSNNTSX/Pi6/vli9/5rRzo6E6fSEZXntq4Sa5tvkdGNLyZSYqslJsJRhKBQF0T6Nz0qOy7/xux5qIXC0qjQk0nTP1TdGb0FO9lXOfWDdL14gZPFDQMGiYtf/aRis/JK7asXF95Arq4n9btQ888WBJjdG0GaWoWb2/fDA5d46HlDK37H5WGo0YEpugrRhsavWinvX1UnL2L45qt926/D8z1FkV0bbP3ONa57CrwCxHY0e+OAtNt6Izg14hsw+BjpPUvvuJtc1XMgSAthl6FrkWQVgi8ky2CtHx+aN9zyBOjfpFR3WLlwx8YKR86Y7g0N5V+flNWbzN1KG7L6ZeyUm75qhE5QaD2CfR0S/cbz7/baXx9s3S9slG6dzzvlTvJHqkGlHZQ96+5vaiOut9Q36iOb1gnvvadSAltAj1vbZc9K78s3a9vyhyM7tXdetlXpe/Es720O9uelP0P3Cq6R7B76Ivj5tMulY5frpTu9t7bvQUaZkVvvTwaGgunBonRsD2FC3sX//rfI0djRdobZ4/jCOI6z7ZxZ5s0DRktg69fXZR/EKRF4avMxQjSynB3c0WQlscPOkdUV7T93dZ3emWoW6zMOudYGTey+PkbcUuSVowyFDcuYc6DAATySCCsox7X3qg5eXY6Kkg1uhQVYYqbd7Wcpyu+Hvrtzzxzm8ZN9S2/K+a9aNq4qdL3hKnSOHJytRQ10M44259pBLL/uVfLod+tFZ1TmvTwIphTP+q/NkNPt+jQ4EObH5XDe3Z5YtXeYs2L1q5eUtRLGl97k6yQHfDiqc/A4dI8+dyS23u4eYDsO/P/lO4BR8vgR2726t3geXcndUOv8xGkReGrzMUI0spwR5BWhvvf/2iLrF33Rq/MDv/IqAAAIABJREFU//KDo+Rzs04oq0Fxh9Yw57OsbiEzCECgXAT+2FE/8PgPI6MzmZmUYn5g3OGSmdmYQUIa0d7/4K3enMdeR8IoVsPAYdIyfXauhbwOBe1Yt0o6nrwnfqTRgtJ3/PtEo4hmDrOJGuoz+vDenalGAqRxobddzKMrUpXhiPySiNE0xop4zPc/srzoe1dXF94/7a+kp2WQDPzV96X1jd/LgMuXSN8TpqW07N3LEKRF4avMxQjSynBHkJaf+4/+8xX5wQMv9cpYV7Rdcs1J0tjQpywGeW+j1/2Y/f7KQptMIACB3BMIGRbcNPY0L1rXNGqKdPz2weyjSEnghAyXTJJMKc+Nu+JrYhvKXHa/leTVZnsVWB0yrvOcDz76L9KzN93WjbravC6oVcl9QqN8EWcfYfelQ9gw3aj8kvwexzazpoVG3u2h/4f275E9U6+WzpEne1nqdnXjjuojfUdMyMQfCNIknszJuQjSfDiCIbtH+uGZtrflZ0/u8IbXnjBygIwfPUAmjhkgk8YOknf2dor+/tu2d7z/9x7oSuzIscf0l2XXny79W/40DyNxInEu6On2lnk/uH6V73Lv+jAs1wMkjrmcAwEIQCCPBKLm5LVMu9xbwMWd86od5yyPI7bIGD0ldLGZpHnHEWRm0Rd7UZiurRtEh4CW+yiGRzHbmKUtp0Z+Wy/5irfNSzUdhejtMw/4inCtE/0/dJ30nXxu2YtlbOt87ude3u7QZGPQ4cOHvR1Tdu3aJfq3OQYOHCijRo3KzG4EaWYo859QZ2entLe3yzvvvNOrUmVleXNzsxx11FEyaNAg6du3b1bJkk6VEPjv3+6Sb/xwU8n2BR08oK9854unyajh/UpKRIfhHPj594NXqkSMlpQ/iUMAAjVGIGJOnlvaOFGcGiPUqzi64mvf954nh37z/wfOjzRRLB2e7K1qrP+2/VayFvKV4MyaC5Wg7p/ngQMHZMeOHXLo0JEviFSMqijN6kCQZkUyx+kcPHjQE6L79u3LXIg2NTUVRGhLS0uOKWBaKQmUWozq8NxbP3uynD5+cMmKETiHx8pRV8Yd8LGvi7dEPAcEIAABCJSUQNL5gdUsZt0VXxVs3CiWnltNZddnqW49ov/0b458Eejp6ZE333xT3n77bV/DGhoaZPz48dKnT3ZTpxCk+aoDmVqjAlTD7Pv3ZzscpLGx0XsrotHQ/v37Z2oziVUfgVKLUd3W5eq/OE7OnFSaTdjjzOFhn9Dqq5dYDAEI1DeBJFtkVJKUJ87O+aT/iq8pDYsaKpoy2cDL/KKaerI7FFtXT24+/VKEaNYOyDA9HUWpYrS7O3jPd+3/jxw5MsNcWdQoU5h5SEzHd+/Zs8cToh0dHZmZpG9DVITqvwEDBmT6ViQzI0mo7AT8xKhGMz//sROlsbGPtG3fJ8+9tEdefO3dlyIqLk8bf5ScPmGw93c59g0Ng6LDc/c/9F3fVef0AavbFNjLvZcdMBlCAAIQgEBxBAIWYcpyeGtcQaYFSbMfbHEAnKuL5MGQ2ky9kZvEdFqfDs+NE8QaM2aMtLZmu+UeEdLcVIXiDNHwuobWVYh2dSVfLMYvdw3Fa4XTOaEqRFWUctQ+AV2USFe33b7zYOLCqhj9u09Olg+eNizxteW8IGp4rg7Jbb3ky6LzczggAAEIQAACEIBALRIIWrQoqKw6SvLEE0/MPDCFIK3y2qXi86233vL+qSjN4tBhuBqOVxGqFY+jPghs3rZX/uEnL3gRzTRHNYjRqOG5fnN40rDgGghAAAIQgAAEIJBnAmGLFgXZPWTIEDn66KMzLxaCNHOk5Ukw6xVzdUEijYSqENWFijiqh8CLr++X763eKk9vfiuW0bparQ6XNVuyHHdMq/zbo9vlZ7/akXqF3GoQo1HDc/ud95lM5/DEcgYnQQACEIAABCAAgTISiFq0KMyUsWPHlmT9GARpGStAFllluWKubs2iIlT/sUJuFt4pfxo72jtk/u3PyNv7Osuf+R9znDR2oHzy4rHy/ilDK2ZDWMYMz82lWzAKAhCAAAQgAIEyE4izaFGQSaobTjjhhJJYjCAtCdbsE81qxVwdgmtEKCvkZu+ncqZ4oKNb/seyjdL26r7Msz3nlGHyuVknyIih1buVD8NzM68WJAgBCEAAAhCAQBUSSLJoUVDxhg4dKsOHDy9J6RGkJcGaTaJZrZhrVsg127RkuW9QNiUllTQEvrlyszyy4c00lwZeM2p4P2+F3OnvHZJpulkn1vPOjneXk9/+nHS9vkm6tm30XSnXL19dIZDhuVl7hPQgAAEIQAACEMgbgaSLFoXZf/zxx5dsRCWCNG81Rzc3Pny4sFCRvtFIc6jo1O1ZzAq5iNA0FPN7zX3/9ap8//4Xexl4xYdGy998ZFyo0d09h70tWDa/srfXliwaCb3gzKPlivNHV3wrFrcAxYhPNy1Wz81vncYyCEAAAhCAAASyI5Bm0aKg3HVqnwrSUh0I0lKRTZGurphrtm5Ju2KuvU0LK+SmcEKRlxSzZUoxWZ856T3yjWuniC4uVM1HluLT5sDqudVcK7AdAhCAAAQgAIG4BIpZtCgoDx2qq0N2S3UgSEtFNkG6GgXV/UNVjGp0NOmhby10OK5GQ1khNym9bM4vdsuUYqzQ6Oay608XXT23Gg8VoR0bfur907+zPHQf0ZapH2X13CyhkhYEIAABCEAAArkkUMyiRWEF0r1HS6kxEKQVrE4dHR3S3t4ue/fuTSxEzQq5gwcPFv2bozIE9h7okh88+FJRW6YUY3n/lkb5f+af6m3hUlVHT7d0bnlCDq5f5f0vPd2JzNd5oI0jJkjTmFOlceQkaRo9RRqPmSDSwL65iUByMgQgAAEIQAACVU8gi0WLgiDoIqi63UspDwRpKekGpJ12xVx9M2FWyO3Xr18FLK/dLN98+5Bs3rZHtryyz1u19rmX9niFtffrnDR2kPedfd4zbW+LrnZbieP08YPl6kuOk1NOOKoS2SfOs/v1TdK5dYN0vbhBOl/6daJFiBCfiXFzAQQgAAEIQAACNU4gy0WLglCNGDFCNABWygNBWkq6VtppV8zVFXLtbVrqYXEiP3FYyX02k1aRWtgyJWmZw87v2PATOfDIcunZuysyWSKfkYg4AQIQgAAEIAABCEiWixYF4VTdocN1S70uDYK0xBU6zYq5ZoVcnReqK+WWQoRWu+grsdtSJV8tW6akKlyKi3Rblv0P3uptyRJ1NI09VVqmXS7Np/6FqCjlgAAEIAABCEAAAhA4kkApFi0K4qw6ZPTo0SV3A4K0RIiTrpirolPHaKsIHThwoGhk1O9QIfmzX70ua9e/ITvaO0pkPckmITCwf5PMPm9ULrdMSVKOrM49fHCP7H/ou6KR0bC5oX36DZKW0y+VlumXvzv/kwMCEIAABCAAAQhAIJBAqRYtCspw5MiRnjYp9YEgzZhw0hVzdS6oGZIbtHqV7h257g+75YFf7vD+188c2RJobmqQcce2vjtndNQAmTRmoJeBu1+nfueep5+rfbuVrGjqAkV7f/x/+c4P1chn09jTpGnc1Hf/jT2NaGhW4EkHAhCAAAQgUMMEVLBwVDeBSZMmBRYAQZqRb5OsmNvc3FzYpiVqhdynN78lS+97vq6ioX7iENGXUUUtYTKHfv+w7L3vRt+oaPNJ50vrJV8W3YaFAwIQgAAEIAABCCQhgCBNQiuf5yJIS+iXuCvmmhVyNeyt+4bGOe77r1flBw+8VJKIKKIvjgc4Jy6BIDHaOHSstF72Vek78ey4SXEeBCAAAQhAAAIQ6EUAQVr9FQJBmrEPzYq5b+5sl+6uQ4Gp7z3YI7998ZA8tfmgbHmtM/C8EUNb5C/PHSUfPnukqFDUbUS+/eM2eWTDm77X6LDSD39gpHzojOHe+RwQqCQBXzHa0Cj9z79O+p3zKYblVtI55A0BCEAAAhCoAQII0up3IoI0Ix+qEG3fvVve3LlbGsR/78nO7sPymxcOya9f6JCNL3VIkumeQwc1y+wPjZJHnn7T2wvTPvq3NMrF04/xhOi4ka0ZlYhkIFAcgSAxOvCKW6T55AuLS5yrIQABCEAAAhCAgK7pwRzSqq8HCFLLhc+0vS1L731etu88GNuxR/VvkHNP7i8fOqWftLYcGZFU0fmHVw7JU1sOehHRjs5sFx3SCOriq0+S8aMHxLaZEyGQJQFdMffgoyuku31beLINjYIYzZI8aUEAAhCAAAQg4CdIV61aJQ899JCMHz9ebrjhBg/Sbbfd5v1vPj/yyCNy7733FgCac19++WW5+eab5aKLLpLZs2cXfr/uuutk2rRpMmTIEC/tm266SXbu3Cl33HFHLyfoebt37y6krecdd9xx3jkmbf37yiuvlAsuuEBuvPFGaW9vL6Rh8rXPNT+aa1zb9Xc7H7dW3HnnnbJ+/frC167NfrXI2KXlOfPMMwunPP3004UymzzdMhg73TIE5Ysg/SPeQ1098sn/uUHa9wQPs7WddfTgRjn/lP5y9kn9pG9jnyP82PZ6p2xo65ANz3eIDs8txXHmpPfI331ikgwe0LcUyZMmBEIJJNlLVBCj1CYIQAACEIAABEpAwE+QqgBTUdjW1lYQarYgNYLOFU4qOK+99lpPJOpxyy23eP8bEabi7IUXXigI0i1btnjC0xVtRhAPHTpUpk6dWhC2+v2GDRs8AWqEpxG6mq+5zha7xkYjKlXU2ecZsRuE1rZdhaXm54pt91pzjgpvt2yGo81WednlNOnp98rQ2GD4uvllKkjnzp3rvTlYsGBBIZ+FCxd6lUGPOXPmyKxZs7y/k35fgvrbK8l/++/t8r3VWyOzGTO8Sf7izAFy+rhmaXB06Cs7u+Q3Lx6SX/3hgOze1+NtE1LMfM69B7pE7frJo6+J/m0fV3xotFxz2fFsKRLpMU7ImkDcvUQL+SJGs3YB6UEAAhCAAAQg8EcCQYJUheOJJ57oRTQ10mkLUjdaqkmFCT4jJFVc2WIwSpCq8FMBaoStEW4q9MIEqYpOI+KKFaRGfKuwHD58eK/or9qjjFQMu4d9nYmQ6ncPP/ywXHjhhZ4QtyOkfoLUTtMW3iURpOqMRYsWeYJTxacRpKtXr/bCw0uWLBFzzsqVKyXp96W+4+JER6eMbZaLz2iVicf2jkaq8FQBqkJUBanO9Tz39GGZzuc0wnTt+jc8FNdcOk7OP2N4qbGQPgR6Eeh5Z4d0bPipHHzyHt+9RP1wNY2eIv0/dJ30nXwuNCEAAQhAAAIQgEDmBMIE6ec+9zlPgKnAs0WonziyhaYaqdfZw2qNcPMTpKZQZtivfY6mY4tBFXH2kGD9zT6MULWHxprfzZBXk775PijyaH7XspsAoX1uUkGq56sY1cMVpPawY3doriuuSyJITaIqNG1BqlFQLbQdFZ05c6asWbMm0fczZszIvPLaCbrR0YH9m+SHN02VAf0aZe/evV5YXfcSNUdjY6MMGjTI+9e/f/+S2kbiEKgogZ5u6dzyhBxcv8r7X3r8F+xiL9GKeonMIQABCEAAAnVLIEyQamRSxZhG7zRSqYfOIY0SpDoMVsWXRlc//vGPewLSDF1NEiFVYWZEn6ZloqX2sFnbFlu46fl6vYpi+2+dd5pkyK6W2Z3j6Q7D9as8boTUREeVqfnNnbdq5ozac3dN/loGM3+37IJUBagRlEuXLvUmF2vUNMn3RtCW4k7zi47+1cyxctn0QfLWW29JZ+e7W7I0NDTIwIEDPRHa2toqffocOW+0FPaRJgTKQaCz7Uk58J/LpWvbxkTZsZdoIlycDAEIQAACEIBAxgSiBKmKPB1mqoJI55WqKDJi0xZI9pBdNdGIPo1Y6hBbNzqpYixqyK4939OeTxokSDVf85tGZI0gNYsfGVGXRJCac439fmWPI0jdhZHMNW401E3fRGfDFlLKdA6pX4Q0ifAMEqqlFKR2dHRgvwa56M8GyMVnDJCenm5PdA4YMKAgRBGhGbcgJJcLAr7bs0RY1qffIOl3zifZSzQXHsQICEAAAhCAQP0SiBKkSsaIJP1bRagRaSZS6Leyrj1k1h7mmjRC6rcqbdIIqRsVfeqppwoLK0UtauQKbXuYrt9cWlOT/OaQur8FRUgNLzfvoFpackFa7iG7u3btEv0X59B9Qf/v/69dWpr7yHkn95cZU/xXzI2TFudAoBoJtLz8pAx89NvS53C8laC7jp4oByZcIB3jzhFpZHXnavQ5NkMAAhCAAARqnYAKIV3UyCwmZMSVLSzdiJ/fyrNmqKuZS6rc/FbCtXnaK/HaUUk9x9hjC9KgbV/ceZf2Z03L3rJGP4dt+2LPU9VIrbvIkr29jablzmt1h+DaQ3b1fB3SbA53+xy3rvlFSksqSFesWOHNKXUXNUr6falumgd/+Yq8tXu3nDm+Rbbv6pLfvtQpn/7IZBk8sF+psiRdCOSGQNzIaMPAYdJ88oXSMv1yaTxmQm7sxxAIQAACEIAABCDgFyGFSjQBFZU6pzVoXmd0CtmdkYkgfeyxx2T58uW9rFq8eLFMnDhR5s+f743X1mPevHmF+aRJv8+uyCL79++Xnbt2yatv7JOnNh+Qdc93yI63uuWTF4+VT818d+NaDgjUMgFfMcr2LLXscsoGAQhAAAIQqEkCCNLqd2smgjRvGDZv2yv/8JMX5LmX9hRM0z1DNRL6vkn9PPG5oa1Dtu54d8EiPczKuvo/BwRqmUDHulWy74Fbe6+YixitZZdTNghAAAIQgEDNEkCQVr9ra1KQfvE7vy2I0b6NfWT6xBYZPKDRE6CbXz0kPYePdBzR0eqvzJQgnEDXq8/K/gdvPXIlXcQoVQcCEIAABCAAgSolgCCtUsdZZtesIH1h+145enCjtDT1kZff7BJdwCjoIDpa/RWZEgQTOHxwj+x/6LvSseEnR+4jihil6kAAAhCAAAQgUMUEEKRV7Lw/ml6TgvR3W9+Rf/z3rbLp5b2RHjp6cLN89qMnygdPGxZ5LidAII8Eet7ZIRr97N7+nHS9vsmLgB7e/1akqX2ammXA5f/TW7CIAwIQgAAEIAABCFQjAQRpNXqtt801KUir3y2UAALhBFSEdmz4qfdP/056NJ90vrRe8mVpeM+opJdyPgQgAAEIQAACEIAABMpCQF849Nm0adPhMNVaFkvIBAIQ8Ibbdm55Qg6uX+X9r5+THo1Dx0rrZV+VvhPPTnop50MAAhCAAAQgAAEIQKCsBBCkZcVNZhDwJ1BsNFRT1Uhoy9SPSr9zPiU6VJcDAhCAAAQgAAEIQAACeSeAIM27h7CvdgkkiIaqwGwcMUGaxpwqjSMnSdPoKdJ4zASRhsba5UPJIAABCEAAAhCAAARqngCCtOZdTAErSaAQ+fz1/dLz1vbEpjSNPVVapl0uzaf+BVHPxPS4AAIQgAAEIAABCEAg7wQQpHn3EPblkoARmoc2rpHDXYekccR4aRo5WRpHnSRNx06W7h1tqeeB9uk3SFpOv1Rapl/+bhSUAwIQgAAEIAABCEAAAjVKAEFao46lWCUgkGCIbZrciYamocY1EIAABCAAAQhAAALVTABBWs3ew/bMCRQ7xDapQQ0Dh3l7hBINTUqO8yEAAQhAAAIQgAAEaoEAgrQWvEgZiiNA5LM4flwNAQhAAAIQgAAEIACBlAQQpCnBcVn1ENCoZ9erz0r39uek6/VN0rVtoxze/1bRBTBDbHXOqJf+65ul65WN0r3jeekzcLg0Tz6XyGfRlEkAAhCAAAQgAAEIQKCWCSBIa9m7NV62UgnNMGwMsa3xSkXxIAABCEAAAhCAAATKSgBBWlbcZJaEQLnncxrbWFwoiZc4FwIQgAAEIAABCEAAAukJIEjTs+PKUhAo8XzOIJOJfJbCmaQJAQhAAAIQgAAEIACBcAIIUmqIL4HOtidl/5rbRbo6pPnUmdIy9aPScNSITGiVO/LZp6lZGkdMkKYxp0rjyEnSNHrKu/t7NjRmUh4SgQAEIAABCEAAAhCAAATSEUCQpuNW01cd+v3Dsve+G0V6uv9UzoZG6TvxbOk3bbb3f2IxV4LIJ0KzpqshhYMABCAAAQhAAAIQqAMCCNI6cHKSIvqKUScBjZT2P+8aaZn6sUBhmtWCQ8znTOI9zoUABCAAAQhAAAIQgEB1EUCQVpe/Aq3t3LpeDvzncjnccUD6Tb88VCwGJRJHjNrX6tDX1ku/Kioa9TjcdUg61q2Sg4//UFSQpj2Yz5mWHNdBAAIQgAAEIAABCECgugggSHPsLzPXsuvFDZ6Vzadc7Cs0Dz5+l+x/6Lu9hti6YjGqmEHDdPuf9xnR/FXwBh0aKW08ZrwcfPRfpGfvrqisvN+JfMbCxEkQgAAEIAABCEAAAhCoaQII0ozda0TkoY1rvIhh44jx0jRysjSOOslbTCdyYaCIuZa20Dx8aL/su/8bcuiZB0PFYr8PXCXdu7ZJ9/bnpOv1TdK1baMc3v9WeMkbGmXgFbdI88kXeud173xROjb81IuAar5pjj79BknL6ZdKy/TL311UiAMCEIAABCAAAQhAAAIQqGsCCNIs3J9gwZ4+re/xooO2SFVx2Ll1w7uRyJd+HS0WRbxIaderz0r365uyKEHvNBwxav+ogltX31XBHXaw4FD2biFFCEAAAhCAAAQgAAEI1BoBBGkRHi1sX7Lhp0XNmSzChF6XNrxnlBeF1eG3qY8QMWqn6W0L88CtXuTUPjQK2u8Dc71/+jcHBCAAAQhAAAIQgAAEIACBIAIIUouM38qw+nOviOaxk6V7R5scXL9KOrc80XtrlBLUM2+u5Zkflc4XngqNSvYd/z5viK1GYIPEYpR5Kmb7f+g66Tv53KhT3/29p1t0/mrn87/0PjaNm4oQjUeOsyAAAQhAAAIQgAAEIAABEalbQZrVtiR+tcgs2NN07OQ/DqvdLF2vbJTuHc9780qjjqC5lkFCs985n5LWi77QewuWP4rFjmd+Jj1vbZfGo8dJ05hTpXHkJC+K6s3hbGiMMoXfIQABCEAAAhCAAAQgAAEIlIxAXQnSUg6xjbVgT0+3dL/x/BEi1Ysujj3NizB6/8aeJjoH0/f4o9A8uO7HIl0d0nrJV6T51JklqyAkDAEIQAACEIAABCAAAQhAoFQEalqQauE40hOYNGlS+ou5EgIQgAAEIAABCEAAAhCAQASBmhSkuvKsrlr78rBpVIAiCCBIi4DHpRCAAAQgAAEIQAACEIBAJIGaEqS6yJDuy6lzJvXY+YkfRQLghGACCFJqBwQgAAEIQAACEIAABCBQSgJFC9LVq1fLPffcU7Bx2rRpsmDBAu/zwoULpa2tzft7zpw5MmvWrNDviymobnWy974bvZVfD/dpkH3TPy0HJ11UTJJ1fy2CtO6rAAAgAAEIQAACEIAABCBQUgKZCFIVnUaEGmtVqK5fv16WLFkiW7ZskUWLFsnKlSsl6PtiSmmL0Z6WQbLng/9DOkdMKSZJrhURBCnVAAIQgAAEIAABCEAAAhAoJYGSCVKNjmq01I6Kzpw5U9asWeP7/YwZM1KV0xajXYPHyp4/v0G6BxwdmNZtt93mRW3Hjx8vN9xwQ+G8VatWyUMPPeR9vuOOOwrf33nnnZ6w1rJce+213vfmu5tuukmOO+44Mdded911cuaZZxY+m0Tsa13DbrzxRmlvbxdzrf5uvjPnXnnllXLBBRdE8tE09DDnP/30073KYr5/+eWX5eabby6kd9FFF8ns2bOPSB9BGomcEyAAAQhAAAIQgAAEIACBIghkIkjtIbtmaK4KUhWgRmguXbrUE4Eq7vy+N8I1SVlsMXpo7HTZc858OdzULzQJFXt6qAg0gtKIwKDvhwwZ4olYI1SNoDNCTtPUc1TguuLUiEI/0acCUr9XIewK0qlTp/qKxKDCab4vvPCCZ6cRnmrXiSee6AlpFdH6+y233CIqyvWw7bVFuMkDQZqkNnIuBCAAAQhAAAIQgAAEIJCUQNGC1M7wsccek+XLl3tDc0stSDvbnpQ9P/y8N2f0wKl/KftOv7JgSt++faVfv36yZ8+eI3gYkabizIg+WzSqODRC1XyvnzWiaEcqTZRUv7v33nsLgtIWgSZzFYC7d+/2xKB7PPLII72uN+LYT5DaotJOxwhkFbUqLI2d+tlEZ20bbAFtyoEgTXrrcD4EIAABCEAAAhCAAAQgUCyBTAWpGjN//ny5/vrr5a677irZkN1du3ZJ192fl6b2l+TgSZdK91GjpKF9q3SOmRo5d9QIRo1obtiwwROJJrqoIlDFpRGkKtZUSGok0RWa9nBYM/zXjZwa54SJviBBqhFccxixGCRI9Xs9NPJsC2eTtpuOO5TXjhQXW6G4HgIQgAAEIAABCEAAAhCoHwLDhg0T/Zf2yFSQaoT07rvvlmXLlsmKFSu84aPuokZB3yctwNvLrxLdb9Q7Ghpl4BW3SPPJF/ZKRgvnHkZYqvhUoadRxPvuu8+LlqpItQWpnmsilWYorh1JNPNRzXDbrASpsdmk5853tctkzlFRqYctSO15sfqbiZa6QjUofYbsJq2VnA8BCEAAAhCAAAQgAAEIJCFQtCDVuaE6L9QcixcvlokTJ3ofNVqqEUY95s2bV5hPGvR9EsO7XvqN7HvgVpFD+6X1kq9I38nnHnF5mCDVeZXufFJdDdgI0p07d/ZaEMgkbg/bNYLPjjDaw2TNNUmH7NoFsYfX+vFxxaU55/LLL5cf//jHheG7tq0qWs2cVr8IrUkDQZqkRnIuBCAAAQhAAAIQgAAEIJCUQNGCNGmG5Tw/SpCaobQmQmjEmQpMXQ3YLAJkbHaH7foJUncFXjM8Nmil3DBBaKKfJrLpF6W1eZrzNS+N9trzSaMEqd+wXQRpOWsreUEAAhCAAAQgAAEIQKD+CNS1IHVXwLUF6fe+973CCrWmWrhzQf0EqZ5rhvKa64LEqNmmxZynwvjjH/94ry1Z7OG09pxWv6oBfhJsAAAgAElEQVRqC1LdJsbYa84N2pYmyD4Eaf01CJQYAhCAAAQgAAEIQAAC5SRQd4K0nHCzzMuITb/VcLPMx04LQVoqsqQLAQhAAAIQgAAEIAABCCgBBCn1IJAAgpTKAQEIQAACEIAABCAAAQiUkgCCtJR0qzxtBGmVOxDzIQABCEAAAhCAAAQgkHMCCNKcO6iS5iFIK0mfvCEAAQhAAAIQgAAEIFD7BBCkte/j1CVEkKZGx4UQgAAEIAABCEAAAhCAQAwCNS1IY5SfUyAAAQhAAAIQgAAEIAABCECgQgQQpBUCT7YQgAAEIAABCEAAAhCAAATqnQCCtN5rAOWHAAQgAAEIQAACEIAABCBQIQII0gqBJ1sIQAACEIAABCAAAQhAAAL1TgBBWu81gPJDAAIQgAAEIAABCEAAAhCoEAEEaYXAky0EIAABCEAAAhCAAAQgAIF6J4AgrfcaQPkhAAEIQAACEIAABCAAAQhUiACCtELgyRYCEIAABCAAAQhAAAIQgEC9E0CQ1nsNoPwQgAAEIAABCEAAAhCAAAQqRABBWiHwZAsBCEAAAhCAAAQgAAEIQKDeCSBI670GUH4IQAACEIAABCAAAQhAAAIVIoAgrRB4soUABCAAAQhAAAIQgAAEIFDvBBCk9V4DKD8EIAABCEAAAhCAAAQgAIEKEUCQVgg82UIAAhCAAAQgAAEIQAACEKh3AgjSeq8BlB8CEIAABCAAAQhAAAIQgECFCCBIKwSebCEAAQhAAAIQgAAEIAABCNQ7AQRpvdcAyg8BCEAAAhCAAAQgAAEIQKBCBBCkFQJPthCAAAQgAAEIQAACEIAABOqdAIK03msA5YcABCAAAQhAAAIQgAAEIFAhAgjSCoEnWwhAAAIQgAAEIAABCEAAAvVOAEFa7zWA8kMAAhCAAAQgAAEIQAACEKgQAQRphcCTLQQgAAEIQAACEIAABCAAgXongCCt9xpA+SEAAQhAAAIQgAAEIAABCFSIQEUE6YoVK2Tt2rVekadNmyYLFiyoUPHJFgIQgAAEIAABCEAAAhCAAAQqRaDsgnTLli2yaNEiWblypVfm+fPny1VXXSUzZsyoFAPyhQAEIAABCEAAAhCAAAQgAIEKECi7INXoaHt7eyEqqp/1uPrqqytQfLKEAAQgAAEIQAACEIAABCAAgUoRqIggtQXo6tWrpa2tjWG7laoB5AsBCEAAAhCAAAQgAAEIQKBCBBCkFQJPthCAAAQgAAEIQAACEIAABOqdQEUEabFDdl955RXZv39/vfuO8kMAAhCAAAQgAAEIQAACEKgogdbWVhkzZkxqG8ouSB977DFZvnx5UYsaqdGTJk1KXWgu/BMBWFIbsiJAXcqKJOm4BKhb1IlSEqB+lZJufaVNXaovf5e7tHmuX8XaVnZBqs5bunSprF+/3vPjxRdfnHhBo2ILXe4KlOf8YJln71SXbdSl6vJXNVlL3aomb1WfrdSv6vNZXi2mLuXVM7VhV57rV7G2VUSQFlstii10sfnX0vWwrCVvVrYs1KXK8q/l3KlbtezdypeN+lV5H9SKBdSlWvFkPsuR5/pVrG0I0nzWubJZVWwFKpuhZJR7AtSl3Luoag2kblWt66rCcOpXVbipKoykLlWFm6rWyDzXr2JtQ5BWbbXMxvBiK1A2VpBKLRCgLtWCF/NZBupWPv1SK1ZRv2rFk5UvB3Wp8j6oZQvyXL+KtQ1BWss1N0bZiq1AMbLglDohQF2qE0dXoJjUrQpAr6MsqV915OwSF5W6VGLAdZ58nutXsbYhSKncrFhc53Ugq+IX2xhlZQfp1B4B6lbt+TRPJaJ+5ckb1W0Ldam6/Zd36/Ncv4q1DUGa99pXYvuKrUAlNo/kq4gAdamKnFVlplK3qsxhVWYu9avKHJZjc6lLOXZODZiW5/pVrG0I0hqooMUUodgKVEzeXFtbBKhLteXPPJWGupUnb9SeLdSv2vNppUpEXaoU+frIN8/1q1jbEKT1UYcDS1lsBapzfBTfIkBdojqUigB1q1RkSVcJUL+oB1kRoC5lRZJ0/AjkuX4Va1tVCdLHHntMli9fLhdccIFcc801nq+WLl0q69evL/htzpw5MmvWrCP8uGLFClm7dq0sXrxYJk6c6P2+evVqueeeewrn2r+ZLxcuXChtbW3eRzft+fPny9ChQ2XJkiW+d87cuXMD0zb2zJs3T2bMmNHretuu8ePHe+mbstsnmt/s72weF198sVx99dXezyY//XvatGmyYMEC7/ugCqRl2717t3eOn41BTYXNK+m1to167cqVKyNbJGVsl8dcEPS9+d0w9iubKUNQ/oax+d2tRy5jk2cQ07A6ptdu2bJFFi1aVGBh8g363oYW5Hc9x7bH774Jsivoe7+6FMfGICfb9uk5fvdnnHrod5+41xk77XvGZu9+78fYzz4tgx7Lli3zNdVtQ9z2TC/y801Q2xJ13/q1LZpH0Pdx2hY9x7bH754KsjesjbTzNnUr7L6NbCz+aGec+mDSctuzOG2an41x7wO3bdH8wu5hu8x+bZ773PBr08w5dj2LY2+QXXHs9WtDXFv9/BS3LfS7Z8Lq+O233y5PPfVUrDYmqr0Oq4e2DUOGDAlsF9w04tyf7jVqZ3t7e688gvoH9rV+baH7bA5qD/3qvutXv/YhzC6/crj13nx22+CwfpZtl/GFW780XT8/Je1nxXnGJelnue1CkjYtzv3p2uvXtkQ9azQNv7Ylbp89qi3U9P3as7R99qg2z9jj95wvps8eZG9QHQvqs8d9lvq1E0bjxHm+BfUJ9D750pe+VNSaNFUjSNXhKjy10IMHD+4lSPVm9BOhBpw6VoXjunXr5Prrry8IUnWgqVx6k2rjbYSauZmef/55T9SZG8vcAHqtPvTUJj9BqulNmDDBE5v6tzrcPs90RGfOnHmEINUKas7V87Txd8unaephBKf+rTfU/fff75XB3Fxqr/23nqdpXnXVVV6+fpVbWeuheerfKuSDOtR+lduvTFGdRddG4zO7fH4PTfWBsjV+M+m439vXGl+r4HZtVT9rx0T9GtTYqQDWFxlhgtWtk0FMTb1Wf7sM7Pr7kY98xKu3ykUPLa/+bX+vddzlZdclrbPmoaffq41BfJWDX933s9fcQ351ybXR2B5VH0w9te/XONfoObaNbn33S0PLevfdd8v06dN73VNB37sNsl/bYuzQuqn//O6fqDYkiEFQ22K3YcZ2N9+gtsX93rQPpqx+bYvxe1AbZa4Nste+x6PaGa1bTzzxhNdG+923ceqGfd8HvUSMSkd9FvaiLKhtUb7abmib6ves0XzNOW7b4t7DbocoqM0z34e9yLGfq3ab5drrPr+MvYaj27b4fW/YBrUt+v2aNWsCX/Dq9UHtiW1v3Lpv6rim2dDQ4LW/Ue2Na7u2G3GfjW4fIqqu2b/bfZWottu0G9pvsJ/dYfew7Ru/ttCvv+HaH1T37f6G2zZrGnHalqA+SFb9rCCmaq/dvwiy1+5nff3rX/c65Xa5/Xzt9gmC+pJB1ybpl9ntuL7cNm1YVNsd1LbE6SMGtS16v0X12f3awjh9xKC2Rcsf9bwN66to3nfddZf3/PFrI9L22YPaE7cNs+9/v35W1H0Q1tao7Wn67K6Nms64ceMK2ixJ+2bOrRpBagzWSpNUkJpr9eazK5P9OU6D63ZG4jxANW/3PC3DWWed5T18oypC0M1rV9CwTrY+LN0OkF3WqBC73oj69jjuQzdt5TYNhmko4zRadqfffpEQ9r3Nys9WrRNa1qiOZ9DvQaLSztdmanekTCcvrE74PSDtzmzYixlT3hEjRiTyqe0b1y82w6i6FGR7UMPl3q9xGzj3foubTlAbEKdt8MvDfBd2/4S1IX6dN5eBfb3bAYoqd9q2xXR4tS3dsWNHpIiwbXbtdV8QBok9u26laWNMh0LvrSjRE1TPgoSk3/m2jW6bENWmpm1b3PsrTr21n6t2J9G2IcresHYrjq9MXnGfp8Zmu7x2XY6Tjvv81Pr17W9/O1KQ2r6Oc3/a58d9poXd43GfbXpelN/C2ge37iSpS67P7c9xngGuXVHlMLyK6WcFlS9KVNqdctM+fPjDH/YEaRJmSdqWOP2EoDYsbRsR5rco/7j1Psl94LaF9uc46aTts7vl1Tr8qU99yus3Rb20SvtctdsTNyBjpxnVz4rT/kX1g+P0tVy/K6PTTz9dZs+eHedy33NqQpDaQ3bD3ga7DZ09ZMNv2GfUwyeu4+3KZV8T92HtlimscbDD/Hb0V8tiomH29VGVO01DaYf/4wy7tTsYZgh12BBJ1y/uG8y4D22Xv/0ASStI4zyEbKauDVGNrC1g7SEmUfXX7hS7Q6iUV5woikY93PqQpKF0xXdUq2UPCUoyvE3Tte+DuEOhshSkhsuUKVNCxX9YGxKnfbDbFrd9i7re7pTbQ46Cpj3YHT8TGbKvM7+H3fO2vW59COsgFytIDQu1Ma0gjRL4QQ95vw5bWPvi/qb1UqMheoTVZfe5YN8Dem3YsD633XE74mH2Br2Ei/Nyzu6Eue1S1DPArT9myFpQWxFWx5MIUs3XPOOSPN/s69QfUW22qU8ux7j9jjChEBRFNnn6CVJTB6Pqodvu2M+pqKGlfnZFCR5jczH9LD/hGcY5rJ919tlne4I0rvjWER9Jn2/udJaoe8Wv7Y7bT4o6L6qP6CdI4/bZ3XbHvoejyuz3wijuvWO3LbYf4zwD/IJFYXXBrz1xmSUJIrliNqqf5bZLSdo0+9mk/YaTTjqpPobs2o2OHSG1YSscv6FF5hy3Mun5OoxXK7YKobCHvV8li1O53QbWtiGqwxhUsaLe2ml57eFajz/+uIcgqSCN06EIq+xqvx5u9DLoGj1fG2d9aLnzfYOuCbrR4zwM3CiGHclKK0ijItcu0ySCNOyNfBRru4F1623UA8Utk+n4GZ8YARP2ciNpNMH1t9ofNsTYPV/vER2Cq+2BO48qqC5lJUhtvlGdqaA2JKrDqGUIa1v097D2JeyhFTWMyx2CZ78QCkvXtTfJi5FiBKndFsRps/3qR9L6G9a2aPpJBKltjz001rXTT5DaUc+w54bbAUryoiHoRVOcF1BB7WXUcGPXH6Yu6TNc15mI6qy6dTyJILU795pX3A6cez9GPSts/yZ5uWAL2aDRGVF9iLAXq8o+bLioW05Tl4xvwl54+dkV1YZGtYVR/ayg51+c+uvXz0oiSI2vopj6Pd9MpC5pPy3Ni5Gg/lScvMNeskf12d12MkkfMW2f3W1bbBuiBGkxfXbThml7klaQxuk3ZNln17qkL1P00JcMZrh6lAgO+r3qI6R2waIaLrsyueeGOTKo8Y7q3PgN1bIXp3E79HZZghrJJBXOVGoVefb82LhvW5I8MP0qWBQf+xr33LgdwKwEqV8HTO0Lihz6dSjj2OwydR96QQ/PKL+H1X23kfSr+0FRo6iOi9qrQ1l0fmuQII2yPU7jFecFg0nH7UzFfWOYlSC13xraZQtaUMaPfZTNfh2BuEN2o15ARL3NNXMhTUfQtr+YjovaHzQ1oBhB6nbm1e6kEYk4nVPb164gtedtRT2nwsRqlFCwXw743QdBc7fCOo1qr86f8pt3G1RPo+qvsorTtvhNX/BrT9yOYtSzy62naQRp1Esft11zGUcJpaB2UW3XZ3rQ/P8oQRqnLkeN9Amro37C212IL2x9BnfaSdT9Ukw/K+iZHUdoGc5uPyvNkF1zP0QNB/3f7V09rxQ5Fm1+AiDBBmR8aDISIIEYQkLEBGjiIUHkgBA5ggBiRAAiRJAw8QwBTDwTIBKEtAsS8BdWp1e357y7drm67apnl09LSLyuKvv63OPre2yX2+r0GKeEUoxL8DNi4dCrPng2FtdT/QzPpmLL0CstzLNtcsRdc/Yxk6ZoU2jxqkTObn7FOSZ8JghjGMuztuFsjA/b5OyeE2j/p0+fVrdv3x6T0gXvWZQgTSVa3Gl5NsI6XOil8qHVgiHnpWZ4hwazoVmjocEEBMHHgovNpuM7nsnlzjp0YtfYrY4x9o1JSuxZP0OY8iU/V2rLLrdjlxXSVIIVWt1gX8cCiucqD0qWJMY4E1s55YFkaFYvdKAWY899JsSlmO3bRqwxSRQnCPi/rcyPfbaUIOW2pZKpUAxJDSyx2MK+jk0ChHiC8uwwNItLodXo0Cp1aMWfBSvKGxMLU7EiR5CyP7YZcO25XSZUQgmj9aVUbPNJmB0uZklrrE/6BCE00x+bYBtKGmP9JxZbUrs1Uu1gznjhEosnHFtD/SfF8bGCFL6zwwrH8Jq5x35P9fGh+DhGBBiGPtkfu9MkNfExdABPaDLGeBfrS0N2DcXQMT6ICf+hVcmheJTKs8YeaoQ67FDCbcdJtm+X+DTUx0LcCwnSod0aXEZqhdQfJhrLw8bmiLvm7GN8EBP+u+bssXjy119/7dmFwH1+6NcMtvklgpCfU+Owj2e8IxXP4nA4TKrs+mlGkPpVB5vh5r30sVnv2BYFP3MeOzKcwcV2E7wX5lc6vXjzdaIMX34oUFqA5TrtvYsxgxhvp+StMdxW3s4UOxmV9/jDlrHilOtPvS/iSesxG9oKFdvuh0NWIL7543H3fg/ZGROksXc3UoNCaJXGMOUyQzj7OtE2YMN9IsT9EEb23hKvCIfaH1rlA5/wsfd8fZ0hLsVsTwUs3w/Gvm9l5W7Dw9j2xDHbFlPbn2LJVKifm+9TgmUotnC7Y6exhmILlxnCOoSFxRHmSujZmL0QwRZnUv4Ft16/fr3nJ762jS9o9y6CdJtBOhZbuC/GxqlYbOHvQ1tRY7EQuxYY+9BWydi4ys+NrRM+xGF9Pv5638ZiC1b9Uu8pxuKJ52fqZ6zYplQf5v7i++3YcdHKSMX6WFzkfj2mztBrFRy7rR7v21jMGzM2x7jv/e3tH4otsddDzP5d8yw878vmfpkS/dvmWSG/+n67rZgYivUxHnn+puqMxRaO3VaX92tOzh6LhSkexmLLmJx9TK4SEqQ5OftQPInF7lCeNaYfjIkt246pXn9187MvDGbqIJ5Usqvr/yAgLMWGUgiIS6WQVDkeAXFLnJgSAfFrSnT7Kltc6svfc7e2Zn7l2tbMCqkE6TS0zyXQNFap1BYREJda9FobNotbbfipVSvFr1Y9V5/d4lJ9PlmSRTXzK9c2CdIlMXWHtuQSaIcq9chCERCXFurYCpolblXghAWbIH4t2LkzN01cmhnwzqqrmV+5tkmQdkZm39xcAnUOn5pPCIhLosNUCIhbUyGrcoGA+CUelEJAXCqFpMoJIVAzv3Jta1KQfv78eXXs2DGxtQACwrIAiCpijYC4JCJMhYC4NRWyKlexSxwoiYBiVUk0VZZHoGZ+5drWpCDNVeGi+D8ICEuxoRQC4lIpJFWOR0DcEiemRED8mhLdvsoWl/ry99ytrZlfubZJkM7NpsrqyyVQZc2ROfuIgLi0j+AvvGpxa+EO3ufmiV/77IAFVS8uLciZFTalZn7l2iZBWiHh5jQpl0Bz2qq66kZAXKrbPy1bJ2617L36bRe/6vdRKxaKS614qk07a+ZXrm0SpG1yspjVuQQqZogKah4Bcal5F1bbAHGrWtcswjDxaxFurKIR4lIVblisETXzK9c2CdLF0nZcw3IJNK4W3dUDAuJSD17enzaKW/uDey+1il+9eHr6dopL02Pccw018yvXNgnSnpmt4+47937Z5ucGo7LWqLQlISBuLcmb9bVF/KrPJ61aJC616rk27K6ZX7m2SZC2wcHJrMwl0GSGqeDmEBCXmnNZMwaLW824qklDxa8m3Val0eJSlW5ZjFE18yvXNgnSxdB0t4bkEmi3WvXUEhEQl5bo1TraJG7V4YelWiF+LdWz87dLXJof855qrJlfubZJkPbE5EBbcwnUOXxqPiEgLokOUyEgbk2FrMoFAuKXeFAKAXGpFJIqJ4RAzfzKtU2CtHPO5xKoc/jUfAlScWAGBBSnZgC54yrEr46dX7jp4lJhQFXcHgRq5leubRKkCbLfunVr9fHjx9Xdu3dXJ0+e3Nz9+++/rx4/fry6ePHi6pdfftl8//PPP+/57uXLl6s///xzde/evfU9eO7Nmzebv+/fv7++bp9ff/11deHChdm6YC6BZjO0UEVPnjxZlwSfeV/ge3/d+9iunzhxYo8fP3z4sLpz587GyuPHj298XMj06ovpjUveIdevX1/duHFjHSfQr8GBy5cvb25LXffPgGu//fbb5vkrV67sKa96QhQ0sBdu2bgSGgf8WOHHJPDrx48fG9SfPXu2/r+NYfi/levvxTWOWbGyCrq0qqJa4xfyihcvXqwxPHPmzOrmzZvr/3uOID/5/v17MMfw8cUc8tNPP61Onz69jjWh8jB22veepzYODtlkcWwo94nVWxVpIsa0xqUxmKbyG38dPjZ+cvngo8+dYnmXPWdxyWKjfc8c89cOHjy4evTo0ZimVXGPxWiL2TAKWoL/jvUX9GP0cYsBeJZzW5R96dKlta7gsQD3wU/QH2M1jn/e+r//nsemUJ2cF7EDJEgTdASYNliz8AQ5MPijs9j3GCTgWPzjzgBimYOYHFYGi1UIIJ9oTNljlhg8h/DaVpA+f/587WcLDCFBasGYB2f4GUGRg8SUfqyh7N645DFPCc7UdRak4Nn79+83cSTEsRp8PpcNvXALHLAPxw4fT8CHp0+fbia9wK2zZ89uxiLjDxJAnhBF+VxubOIkVFZLCd62vGyNX5xTsE9D/uTvkKhiTGNfhibJbTItVJ4JX4yLfowD75D/8Pex+ofsitW7rV/34/7WuJTCaEx+Az5y/oN4ZBzjcc+LJat7KC/D81evXl3fyos59j2EVmhxIdWumq4jvkNUctxlQcpaAfz6+vXrekEMWgEfLIZ48Wp92AtSE6fW/m00DpfFi232/ZEjR1Z///33njGHn0lhLkE6QpBiJgYrFdbB0EEfPHiwJg8+JkgB/LVr19bXbKUE120G49y5c3sGAx5UzAwQ79ChQ3tWXVNOzLm+tOCZwmJbQYoAiMHVfBISpKEZKgviHCRStrV+vTcuTSlIebDlQdvPhLbOmbH298ItS94whth4ExIRjFvsOspCUgLhYJOeHm+f+A+VhaRwzt07Y7lR4r7W+BXKHUwo+p0Z3sd+5WVXQYp6sArmV3Ww6gJRyqu2ZhPXNWSXBGkJVpcpI5XfhK5zzSUEKfLpL1++/N/uwhCvyrR63lKgHaAzuD9xP+X+brGKtYIXfYz5GEG6jcYxQWsLcOjnLEgPHDiw1kA2fkmQFuSSgQlhYo4wUWLVQJCaSIUTWPTYPSAUnG4diO9nc9nJBZsRLaq1gTgXk10EKSYZbAYqJEhjg6cPxLm21/58b1yaUpD6pBF1tT4LnMPfHrgVGuAhAFNjQuy6xSXbkhXbBswCJlVWbKtVjm9reLY1ftmWXd62aIKUXwHCCsqrV682eQee48n1UFzh8Sy2TdzugfA0/hh38LcXpGwTb9nlZ/1Kvm8HvzJVA2diNrTGpRSWqfyG+RUqaxdBitU/+/CWXV4hZZHmt+z6V+lSbdzv66Yz3r17t1n8sBzAawXjF8dqnhTwecLQll1MJo3VOMBoaMsu9BFWSN++fbtnC7F/ZmiRRiukCSaas759+7YJstbB/vjjj/XTEKQgB2aivTi14kNb8HgWwe5LJR+lO87SgmcKn10EKVYXbDbKyuf3IFIBu5WBNIVd6npvXJIgTTGi3PUeuIU4gl00XoTymMCJlyVqY0UkEhz/bruPXWPLKufZOkpqlV8mGO01n9iWXRZ3PiHMWSE9fPjwZtUqlCuZSOZJD9veieTb7PLv/GmFtI5+EfKfWWZ58BSC1J+zgjoRG1mo8gRb65O11neOHj26WfzYRpD6BTH0J5s8HLNCCjGZ0jgmSG1hznYBIvbg9RFMQuHjxxitkBbsywymBVLrLCxu/CwATOAOExroQ6sgcwfiVgfiXV28qyBFfXZgFf7PgjS0Ih5bAd/V7hae641LUwrS0Op6iGct8KKEjT1wC/HFfyAeUu/9xZKxEIf8Vs/Qll1OBn3yudTJtZb5xVv3Uu+QhvpijiBF0muvF9i7qT7X8TaFVldty6Il0XPnQSVilJXRMpdCOKTym9S4tMsKKccg4yeEkH2fOiy0pD/nKIt1huGJnQw2ecRagbfs8kSPlYF+yK8MjhWkmAgd0jhekPLftoMUK6QPHz5cv/Nrr3dIkBZkEINps5G25cSIc/78+T17plG976QhQeoPqrDZ7znfO1xa8Ey53vvFv4zPf/uB2k4l9CfFmd/8yWJ84FXKriVc741LQ4LUb43zf6cSRz7EAPXwbORSRcFQH1g6t2LjA5+OyAfF+NiEuMWnMNvhMohBmDxDchB6rz3Ew1hZsfdQFbvmRQB+xKqUvaPJYi4VV6YQpDwu2m6x2DukNrGLyXqskPI7gHzYkgTpvJwaqi2V38QOPbJ4EZsY4wWbobwLXMAHK6RLPtSIDxuyyUk+Kd3iPx9qxFrBdmHivBOO1dsI0pjG4XNyYiuktmVXhxpN2HfZmX6mmt8lDR27zAE2thXKr6zOecIuYFt6omfU4K1ujHHouHKbpQ2tPNgqqT+6fOhI8gnpWVXRvXDJg25B3G9VsUTN7h86wt0OAuEZT//+1tw/CVUTuZbOLb9CZJOaPK74sSL0k2PmM94CySuvnkOxxJ+fae0nFHbhbWv84tgw9BMruIaPP+iIMUqtkPJ2X6uLeeMnOkIrpFyG8dZzzwvrUL27+HbuZ1rj0hh8UvmNv+5P3OUVO55gtbp5Mi32Ey6ep7xK6p9BuXMu7IzBcOgev4pouQO3IaUVrB/6n4cbeocUfRGTRyYyYxqHBaltzUV7rC4+1OjUqVObXROhn5oZer9X75DmMqnx55cYPBt3SbPmi0vNuq56w8Wt6l3UtIHiV9Puq8p4cT2lMI4AAAG8SURBVKkqdyzOmJr5lWubBOni6Lpdg3IJtF1tunvJCIhLS/bu/rZN3Npf/Jdeu/i1dA/P1z5xaT6se6ypZn7l2iZB2iOjqc25BOocPjVfXBIHZkBAcWoGkDuuQvzq2PmFmy4uFQZUxe1BoGZ+5domQdo52XMJ1Dl8ar4EqTgwAwKKUzOA3HEV4lfHzi/cdHGpMKAqToK0Zg6ow5fzjrAsh2XvJYlLvTNguvaLW9Nhq5L7OdxPvp4eAcWq6THuuYaa+ZVrW5MrpPgBV/wgsz75CAjLfAxVwv8QEJfEhKkQELemQlblKnaJAyURUKwqiabK8gjUzK9c25oUpKKoEBACQkAICAEhIASEgBAQAkJACLSPgARp+z5UC4SAEBACQkAICAEhIASEgBAQAk0iIEHapNtktBAQAkJACAgBISAEhIAQEAJCoH0EJEjb96FaIASEgBAQAkJACAgBISAEhIAQaBIBCdIm3SajhYAQEAJCQAgIASEgBISAEBAC7SMgQdq+D9UCISAEhIAQEAJCQAgIASEgBIRAkwiYIP33arX6V5MtkNFCQAgIASEgBISAEBACQkAICAEh0CoC//kvniM88pujWvAAAAAASUVORK5CYII="/>
          <p:cNvSpPr>
            <a:spLocks noChangeAspect="1" noChangeArrowheads="1"/>
          </p:cNvSpPr>
          <p:nvPr/>
        </p:nvSpPr>
        <p:spPr bwMode="auto">
          <a:xfrm>
            <a:off x="1257300" y="114300"/>
            <a:ext cx="228600" cy="228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35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0429FCE3-93E2-42C7-9E26-BC454A738D73}"/>
              </a:ext>
            </a:extLst>
          </p:cNvPr>
          <p:cNvSpPr txBox="1"/>
          <p:nvPr/>
        </p:nvSpPr>
        <p:spPr>
          <a:xfrm>
            <a:off x="0" y="148570"/>
            <a:ext cx="914400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0" normalizeH="0" baseline="0" noProof="0" dirty="0">
                <a:ln>
                  <a:noFill/>
                </a:ln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+mj-lt"/>
                <a:cs typeface="Arial" panose="020B0604020202020204" pitchFamily="34" charset="0"/>
                <a:sym typeface="Arial"/>
              </a:rPr>
              <a:t>CAPACIDAD INSTALADA BOGOTA</a:t>
            </a:r>
          </a:p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0" normalizeH="0" baseline="0" noProof="0" dirty="0">
                <a:ln>
                  <a:noFill/>
                </a:ln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+mj-lt"/>
                <a:cs typeface="Arial" panose="020B0604020202020204" pitchFamily="34" charset="0"/>
                <a:sym typeface="Arial"/>
              </a:rPr>
              <a:t>UCI Y HOSPITALIZACIÓN PEDIATRICA </a:t>
            </a:r>
            <a:br>
              <a:rPr kumimoji="0" lang="es-ES" sz="1600" b="1" i="0" u="none" strike="noStrike" kern="1200" cap="none" spc="0" normalizeH="0" baseline="0" noProof="0" dirty="0">
                <a:ln>
                  <a:noFill/>
                </a:ln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+mj-lt"/>
                <a:cs typeface="Arial" panose="020B0604020202020204" pitchFamily="34" charset="0"/>
                <a:sym typeface="Arial"/>
              </a:rPr>
            </a:br>
            <a:r>
              <a:rPr lang="es-ES" sz="1600" b="1" noProof="0" dirty="0" smtClean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  <a:sym typeface="Arial"/>
              </a:rPr>
              <a:t>16 </a:t>
            </a:r>
            <a:r>
              <a:rPr lang="es-ES" sz="1600" b="1" noProof="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  <a:sym typeface="Arial"/>
              </a:rPr>
              <a:t>FEBRERO </a:t>
            </a:r>
            <a:r>
              <a:rPr kumimoji="0" lang="es-MX" sz="1600" b="1" i="0" u="none" strike="noStrike" kern="1200" cap="none" spc="0" normalizeH="0" baseline="0" noProof="0" dirty="0">
                <a:ln>
                  <a:noFill/>
                </a:ln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/>
                <a:ea typeface="+mj-lt"/>
                <a:cs typeface="Arial"/>
                <a:sym typeface="Arial"/>
              </a:rPr>
              <a:t>DE 2025</a:t>
            </a:r>
            <a:endParaRPr kumimoji="0" lang="es-CO" sz="1600" b="1" i="0" u="none" strike="noStrike" kern="1200" cap="none" spc="0" normalizeH="0" baseline="0" noProof="0" dirty="0">
              <a:ln>
                <a:noFill/>
              </a:ln>
              <a:solidFill>
                <a:srgbClr val="14576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anose="020B0604020202020204" pitchFamily="34" charset="0"/>
              <a:ea typeface="+mj-lt"/>
              <a:cs typeface="Arial" panose="020B0604020202020204" pitchFamily="34" charset="0"/>
            </a:endParaRPr>
          </a:p>
        </p:txBody>
      </p:sp>
      <p:graphicFrame>
        <p:nvGraphicFramePr>
          <p:cNvPr id="7" name="Gráfico 6">
            <a:extLst>
              <a:ext uri="{FF2B5EF4-FFF2-40B4-BE49-F238E27FC236}">
                <a16:creationId xmlns:a16="http://schemas.microsoft.com/office/drawing/2014/main" id="{00000000-0008-0000-0000-000009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18950673"/>
              </p:ext>
            </p:extLst>
          </p:nvPr>
        </p:nvGraphicFramePr>
        <p:xfrm>
          <a:off x="602945" y="1013837"/>
          <a:ext cx="6911038" cy="34137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8545172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uadroTexto 8">
            <a:extLst>
              <a:ext uri="{FF2B5EF4-FFF2-40B4-BE49-F238E27FC236}">
                <a16:creationId xmlns:a16="http://schemas.microsoft.com/office/drawing/2014/main" id="{01320C30-2CC0-4783-9DF2-794AB0389308}"/>
              </a:ext>
            </a:extLst>
          </p:cNvPr>
          <p:cNvSpPr txBox="1"/>
          <p:nvPr/>
        </p:nvSpPr>
        <p:spPr>
          <a:xfrm>
            <a:off x="285213" y="4550270"/>
            <a:ext cx="7072096" cy="346249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9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Arial"/>
              </a:rPr>
              <a:t>Fuente:</a:t>
            </a:r>
            <a:r>
              <a:rPr kumimoji="0" lang="es-CO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Arial"/>
              </a:rPr>
              <a:t> Registro Especial de prestadores de Servicios de Salud- REPS. Sedes de IPS Priorizadas de  Red privada: Información reportada por 23 sedes de IPS. Para UCI Pediátrica, con autorización transitoria en Bogotá. Corte </a:t>
            </a:r>
            <a:r>
              <a:rPr lang="es-CO" sz="900" noProof="0" dirty="0" smtClean="0">
                <a:solidFill>
                  <a:prstClr val="black"/>
                </a:solidFill>
                <a:latin typeface="Arial Narrow" panose="020B0606020202030204" pitchFamily="34" charset="0"/>
                <a:cs typeface="Arial"/>
              </a:rPr>
              <a:t>16/02/2025</a:t>
            </a:r>
            <a:r>
              <a:rPr kumimoji="0" lang="es-CO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Arial"/>
              </a:rPr>
              <a:t>, camas ocupadas:  Aplicativo SIRC Corte </a:t>
            </a:r>
            <a:r>
              <a:rPr lang="es-CO" sz="900" dirty="0" smtClean="0">
                <a:solidFill>
                  <a:prstClr val="black"/>
                </a:solidFill>
                <a:latin typeface="Arial Narrow" panose="020B0606020202030204" pitchFamily="34" charset="0"/>
                <a:cs typeface="Arial"/>
              </a:rPr>
              <a:t>16/02/2025 </a:t>
            </a:r>
            <a:r>
              <a:rPr kumimoji="0" lang="pt-BR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lt"/>
                <a:cs typeface="Arial"/>
              </a:rPr>
              <a:t>(Hora de corte: </a:t>
            </a:r>
            <a:r>
              <a:rPr kumimoji="0" lang="pt-BR" sz="9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lt"/>
                <a:cs typeface="Arial"/>
              </a:rPr>
              <a:t>1</a:t>
            </a:r>
            <a:r>
              <a:rPr lang="pt-BR" sz="900" dirty="0" smtClean="0">
                <a:solidFill>
                  <a:srgbClr val="000000"/>
                </a:solidFill>
                <a:latin typeface="Arial Narrow" panose="020B0606020202030204" pitchFamily="34" charset="0"/>
                <a:ea typeface="+mn-lt"/>
                <a:cs typeface="Arial"/>
              </a:rPr>
              <a:t>2</a:t>
            </a:r>
            <a:r>
              <a:rPr kumimoji="0" lang="pt-BR" sz="9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lt"/>
                <a:cs typeface="Arial"/>
              </a:rPr>
              <a:t>:42 </a:t>
            </a:r>
            <a:r>
              <a:rPr kumimoji="0" lang="pt-BR" sz="9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lt"/>
                <a:cs typeface="Arial"/>
              </a:rPr>
              <a:t>PM</a:t>
            </a:r>
            <a:r>
              <a:rPr kumimoji="0" lang="pt-BR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anose="020B0606020202030204" pitchFamily="34" charset="0"/>
                <a:ea typeface="+mn-lt"/>
                <a:cs typeface="Arial"/>
              </a:rPr>
              <a:t>)</a:t>
            </a:r>
            <a:r>
              <a:rPr kumimoji="0" lang="es-CO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Arial"/>
              </a:rPr>
              <a:t>. </a:t>
            </a:r>
            <a:r>
              <a:rPr kumimoji="0" lang="es-CO" sz="9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Arial"/>
              </a:rPr>
              <a:t>D.P.S.S</a:t>
            </a:r>
          </a:p>
        </p:txBody>
      </p:sp>
      <p:sp>
        <p:nvSpPr>
          <p:cNvPr id="3" name="AutoShape 2" descr="data:image/png;base64,iVBORw0KGgoAAAANSUhEUgAAA6QAAAFRCAYAAABjf2BeAAAgAElEQVR4Xuy9CZhV1Zn3+1JVVEEBEgYFGRRliji1AiZRjLEdaDW5JC1K5CZp08Y2gQx+JG1ie7mEh88Y7S9ckzSkjZ1urumLUUkntFfToHY67ZAoYGJINIAlKoqiUKiMRQ18z7vNOlm12PPZ55x9zvnt5+Ghzjl7r/Wu37v22uu/3zX02bp16+FDhw4JBwQgAAEIQAACEIAABCAAAQhAoIwE/tBn06ZNhydNmlTGPMkKAhCAAAQgAAEIQAACEIAABOqdwObNmwVBWu+1gPJDAAIQgAAEIAABCEAAAhCoAAEEaQWgkyUEIAABCEAAAhCAAAQgAAEIiCBIqQUQgAAEIAABCEAAAhCAAAQgUBECCNKKYCdTCEAAAhCAAAQgAAEIQAACEECQUgcgAAEIQAACEIAABCAAAQhAoCIEEKQVwU6mEIAABCAAAQhAAAIQgAAEIIAgpQ5AAAIQgAAEIAABCEAAAhCAQEUIIEgrgp1MIQABCEAAAhCAAAQgAAEIQABBSh2AAAQgAAEIQAACEIAABCAAgYoQQJBWBDuZQgACEIAABCAAAQhAAAIQgACClDoAAQhAAAIQgAAEIAABCEAAAhUhgCCtCHYyhQAEIAABCEAAAhCAAAQgAAEEKXUAAhCAAAQgAAEIQAACEIAABCpCAEFaEexkCgEIQAACEIAABCAAAQhAAAIIUuoABCAAAQhAAAIQgAAEIAABCFSEAIK0ItjJFAIQgAAEIAABCEAAAhCAAAQQpNSBmiCwcOFCaWtrS1SW8ePHy5IlSwrXbNmyRe6//34vnd27dxe+HzJkiIwaNUpOOeUUmTVrVuH7LPK8+eab5fe//72X5kc+8hG56qqrAstg8uvXr5/88z//c6Ky+p382GOPyS9+8QuvvAcPHiycolymTZvWq6zu9b/+9a/l7//+772vo+yxz9Xzzz33XPnc5z4Xy3699rvf/W7BvihGd999t+dDPU4++WS56aabQvNZvXq1rF+/vlfdCfJ3UEJ2nu45dlpnn322HH300Ucko35Yvny5bx1488035YEHHpCNGzfKa6+9Vrj22GOPldGjR8tZZ50lM2bMKHxv1yc3I/XrlClTQutYUH7qY81Pr7/wwgt9y2Hn7d5bti12fbj44ovl6quvLvy8YsUKWbt2rff5b//2b+WMM84o/PbXf/3XveqpnWZYnU1y34T50s7Ptjupj1y/LF261KuDyvjGG2+UiRMn+la1L3/5y14d0Dq1bNmyWPdPMf60M/C7T9Re5X7eeef1qoN2fZ43b16v31yjTZ1x25AwP2jdnzBhgsyePdu3Hmoedl1x65FrQ1S90rb//e9/f6+6GAY/Sd5BzxzlqvnqvRZUH2wbTB0Pu+/0fPveC2tLk/g77J6NVUnL7K8sWIW1KVn0C4KezUHtflzOnAeBPBNAkObZO9hWFAG7Y+R2fN2Ev/e978mjjz7qfa3nnnPOOV5HQDsM2ll86KGHvM6wPhC+9rWvBXaEkuSpncUvfelLvUTGt771rcAy2w+6lStXpmaj+f7whz8sdIJVZKtYMh0W5aAiNaysNi+9TkWFcvM7bCbm98WLF8fqaLkCK8qPptNu8vn2t78d6CsjBPRc0zkz/lab9aVEVGdWr7U7ZHYHXNN69tlnPYGlaamQ+MxnPnNExzaozqifvvnNb3oiRDvs2tFV8amdyl/96leybt06r5j2ywm/OqLpPPHEE6KdzLA6rL+bc1TMX3rppZ6t5vr//u//LtjyhS984YhyuB2xIF+F3SNBLLWcc+fO9cprd7qN4DIi1u9lR5L7Jix/v7qdxkduOlpPFi1a5H2tL4IWLFhwRFbql3vuucf7fs6cOaEvi8zFxfpT01Hb/vEf/9Hzu7YHM2fO9O5zt27bdicRpEG+CfKD+nnNmjWh9VDP0evNEfUCzK9e6bVajqeeesprJ/WISkfPSZK3/bJN2X72s5/12kRN43e/+52Xb5yXappvXJEV9XxK4++k94xbuZMwC2oHkvgrC1ZJ2hRjm3npGPYM0/bkO9/5jvf81TbfPJv1RaZp900/Jait8H0I8yUEqoAAgrQKnISJ6QhEPXxNqkZc6QPAr6Ot5+mD4utf/7onLMKEWtw8NU2/KECYAEr6EAyiFiciYzoZQQ9PN6oQ1nHyE6RRwtJ0hk1H3ZQl7Do3EqvXBEUBwqJ0SWtbnA6ZLX5dHwfVGbt+REWajM1hdSSsbtqdwjDBY0e03HvFFaR6P916661HvBDIUpCacts+cF92JLlv4vjSrh9pfORXv+z64feyZv78+YWXGnGio1n40xbb+hLgi1/84hG+1HO+//3ve6M8TB0tpSA1bfFXv/pV7+WKX0TQfYkVNYIjSJAaP9nCMUogJsnbvpf87pMk7VAWIiutv5PeM265kjALE6Rx/ZUFqyRtShJBal6ohvUx7GcXojTJXcK5eSeAIM27h7AvNYE44jBsuKSbcdL0okSX/fAxwzHD3sInfQj6gbMjLXFFjpuO3dnVB6exPSga6SdI4ww7tF8UmCHFYUzt8/v37194eeAXdS62E2UziZuWPeRSX26Y4btB9SqNv6Ou8Rtqph1R08GP6nDb57piwG+oml+HqRSCNOw+jmKSxpdxXgAkabjCoqRJo6NZ+dN+cZVEMJVakCrXoGGi9qgTu20KG8ERJUg1P7vNC3rJlTTvOPnGrUNZiKy0/o7b/vmVJSmzOII0yl9ZsErSpsQVpEmGPhfDPG6d4jwIlJsAgrTcxMmvbATiCEj7IRxnXmbUPK44eSoA+y2nRqTMPMawt/lJH4J+oI39UXONwpxk3mirqNQ5r0HzH00aNhO9xszPDesk2p1qFen2cGp7zqFtp4naqggaOnRo4FxEt0ObVpibvON2DmwOdhSynILUttUM+7YFT5whyvZwbTuaZ9dP9YEZ6hg3Ihzll7AOfNh9l+S+ievLrAWpphcUJU0aHc3Cn7ZQiHqxFvbiLureSjpk169NsfOwI9Za78z887AXLXGFobE16GVa0rzj5hvngVmsyCrG30nvGbs8SZnFFaR6XpC/imVlp61/x5k+E6dfYO7zqJeCmqftL6Kkce4QzqkGAgjSavASNqYiEOchYIsYv7lbbsZRbzHj5Klp2tE8jT7oHD8zRyxIqCXpWPsBi7ugRRhsv46LeZBqRMIvGuky0bmPKkrDHqR2R0VFjxm6G9Q5tiMY2kEdMWJE4Rq/qLPNIs7csDAmSTpkpr7ZLwTiDNkNE++2bVF1xBaTpiNlv2CIMxw0KBpp560+u+WWW3yHVZY6QuoOOY5iYvNL4ku9zq6ncX0UVJf8oqRJo6Oadhb+dIWCvbhUVGNcjgipe7+bhb3cF262yA8awRFXGEYNz06atz1kN2wxqyjetkCKetEYp62J81KqmHvGvjYpsySCNMhfeRSk7gtqe/HEIP/7jXaJU1c4BwJ5JYAgzatnsKtoAlHiMM08wqjOVlSeplCuEI4zzC5Jx9oPXhbDdV2hqItwJBXpaptZhCaok+i+LTadxiBB6tcJj3pg2+KsGFGaRMT42RRWZ0yHzSxwEdVRiaoj9jBx8/LATyRH3Xx+/nDzDuJSCkEaNi86ikmxneukPgpj60ZJzYJCcYa4u21LlDix7XD9adsRJwJkpxXVRsZ5gRJ1T9n3rmlD/Dr1caZkxBWkYWmlyVtfQJiXNkELnkXdh+b3YkVWMf6O8lVQGdIwSyJIo16cRd0fWY26UJuj+gVRLzv8GPqNdolbXzgPAnkkgCDNo1ewKRMCUQ+BJB0nY1CSNONG88zb/ai3+Uk61lEPsLDVZ8Pg+w35tSM7fsLOZaYrGJuIp98COn7RjzBBGjTczBbgQdErfajr6rE6R1U7heqzoO1Zgrgk6ZD5dSLC6pS9IrLmr50oZRy0onFYHQniESX2/crt14l387YXArMFVZaC1F1l168+JblvkvjScEnqo7D7y76X1NdmK6u4K+vaHfYkQ21dfxpmQaMewsqQpF1NM2TXXmTIbm/cUSdmjnbUCI64gjSMbdq8tSz/9m//VvCzjho5//zzY28xk5UgLcbfae4ZtTsts2L9Vax4V9uTtClxBGkacZmWeyadKxKBQAkIIEhLAJUk80EgiXiMmuuUpSANGlIXNaQ26UPQ9UKah56dRtiwoqD9BIMexkZ8+3V4/eb+hIkmv6itsdtE/8Lm5Zi9AM2cR41GXnTRRaH7ddpcknQMkgpSu97pdhdGoJj5u/YepEEdJS3f448/XohKuy8NSiVI1R5bBJvFYIoVpEGtiwo43ZYkDpM4LxeCzgnbziaOj6JaR/vFlJ6bJDqatSCNiiL5laVUgtTdvshd+Tdo+kXU8ONiBY4ySJu34af3idkeSr/Tsn3qU5+KtTWWfd9H+StqvnrU9X7+TtL+2denZVasvxCkUS0Qv0OgMgQQpJXhTq5lIFBqQeq32mJUnnY0zy+aGPY2v9KC1G+YnN2hCpoD68fE/s5eGCdI9IaJJr9hqMauqKizXQ3VN6tWrSosoBS01UWY0I96seE3hzOqztj5qbi86667CsLUrUN2HbGvU1EzatQoOe+8844QbMUIUlvoB9VPe5iyzpfetGlTYSEsV9yFdW6DOqJaZx588EFv6xE9yjmH1K8Zi/JRVNNnR0n9yhN1fRb+jNtpL4cgtfPQl0WjR4/25p/bw9ftURXuaIioERxxBU7QSIxi8nb5aVugAlrn2Mcdpl+NgrQYZsX6K27dLueQ3TQvi6OmykS1E/wOgbwRQJDmzSPYkxmBqI5+1O9+hgQtpmHOjUozLJqnaYS9zc9SkEYJJ7+yRy0AFRSNDGJixLctqoJWPQ7qZEctBhEVdfYrpx3VizO3NEmEwC/6G1Vn/Gy0hbbdAU9TR+J28IwdQR3zoLzt8inPU089NVNBauyy9zMMWv03aj5kEl9GNVRBPoq6zhYY+neUzW56WfgzTT3yawOj2pk0Q3b9+EUt5BQ2giMuL7se2y89isnbryz2fqAqSuMseFSsyCrG32numWKYFeuvYlmluT+j2vg0DP1ebsZpWzgHAnklgCDNq2ewq2gCUQ8BzcA83OIunW4/OPzmYUblaaJ5cQoXFv1K2knV/II6VHFssYV4nPNtNkFMjPAzW92EbT0QJEjth3KUXUnmwyVZ5CNJZ8Jvaf+oOhNULpOWPcwuTcfSTySHsbTtjSuGbZ7amTfR9CwipMbWoEXKkjBJ4suo+qa/+/koznVJbHbTy8KfNgdb3MexPc2QXXe7qyR+sNuNOPa5EdS4AsdvO51i8w6y147qxpkLnEZk2SN8ivF3El9peYtlVoy/bDEZNTzZrsfuaKik92dUG5/m2VzMvN849wnnQKDcBBCk5SZOfmUjEPUQUEOi9hV1jY3qYIblGRXNM3kFvc1P+hD0Ax1nTqXfdVFvtPWaoGhkEBN7ZWHtJG7fvr0wz9HtBAcJ0qiordoVNYfMr7xJhlDF7ZAFdTri1FM/G/06oWnqSNC+okE3qh3F1iG4ZvGYsLyDFuvJUpCqvXFW/w1rgOL6Mm4jFlcoBIlK/T7py6cs/JlmZEHUiwE/ZkH7IifxQ9SoE5NvUNsXV+D4Cf1i8w6rR0mGXtujA8LqS9AIn2L8ncRXbnsc9rKjFP7S/ItlZYvauPdnVBufdF/RpC8s4rZXnAeBShJAkFaSPnmXlEDUQ0AzT7LPX9i8F1OQsDzD5mDaIIJWQ00jNlzAad6ER817tfPwmwMbxsSIG52LqAv26Gq3ftFqv85ZHH+obVFzyPwqYSkipEGRqzj11M/GrCKkfvtfBt2Y9lYVSSP4dt0z6WcpSIM61Unum6Sd66gGLOoFVtD1SWx208jan0kXVVJ7ola2de9LNwKVxA9hc8htNkHzyeMI0qCXScXmHXafRe29HOeZ4aYfNCXCFllJ/Z3EV5pPscyK8Zf7zA/bOzgOq6wEqabjbvmkW6oFHfYKxXGGdEe1U/wOgTwQQJDmwQvYUBICcTv69j6CX/jCF3yX3Le3Gggb3huWZ5LopN+5xXRSDWB7Kw4dwvq1r32tEOGynWDe/GtZ9bz777/f+zlq03S/aGTcqLHJ3y8PP0EaNi/MrVDuuZpe0N5/tuiKM5Q7TofM7ty4dcyPj/kuaGElW4zb89nS1hH7ZUnQFiP23Da/uhOVtx0RL4UgDYoMRtll15U4vjTnp/VRnMYuic1+6WXhT1vgB90H9pY3dr0Jqp+2rfaoi69//eu92qG4fkgS2Qs6N0rgBLX9xeTd0dHhjQYJmqOeNMrtCj2/dj3K3rT+jusrtTHKBrt+ZO0vO21bFKdhlfT+jNMXsZ87Yc/mJC/R47Q1nAOBvBBAkObFE9iROYE4DwHNVDtV3/nOd7wInc5l+uAHPyiXXXaZ10HSh+IzzzxT2KsySqAE5Rk3mmcg+L3NT/oQDAKqZfrXf/1Xee211wp7b5oVK9XORx991GOhD8VPfOIThXPjzMH0i0ZG+cEuV9C8HleQJonaKgc36nzgwIFe8xiNv+3tF8I6BXFEjLJ49tlnRbeTUZ5BAjiIjy1i1T/6z+y7afZOdetjMXXE7gRruhq10rf0phxmW4ogLnHytv2gDLOIkKp9Dz/8cGF15HKuspvGR3Eaujgso9Ip1p+avvr8Rz/6kTdywd5Wx2zBYuqEjnD4m7/5m16i0s7fjoDabUzQPRFX5MQddWJY+UVugwSp3pcbN26UdevWeeV3xWMxeasI+uY3v+m1wXo/fexjH/NWv3a3oEqy/6y26//0T//krdCraX72s58t3L+67ZNpM8IWakvj77i+Uh8Uw+xb3/qW58a0/nLFbjGskt6fUc9AY5vtQ7Mvtnk2axpPPfWU9zzRI0ndiGor+B0CeSCAIM2DF7ChJATCFiXwy1A7y7/73e8KQ0fNOfpw160GzjrrrCO2zHDTCcozSTRP0/R7O2zPfQkCFrVQg32dlteIJfO9CnJN45RTTvEEUJI32iYNt6xRfggaomzb6grSNPNC3aiz6fypWNROnDm0/FOmTIm9D6lti+sXrTtDhw4t8PTzWxgf/e0Xv/hFrzppfDR9+nRP0NmH6Si5i8TEvcFMp8dlYraNMfXCL724edsvW8KGarqRcuM/v7y1vGrb+eeff8QIhyT3TZgv7XztFwFJfRTHF0nbi6A0i/GnSdO8BFFxpgLKHFon9F4Jaxf92Oj1ep3+My+CXPvjbmmRZNSJ5uHXbgTVK7PFjG6XdOGFFx6xJ2gWefu1wYarX12Oqjthvgra9slNM6m/4/pK88mCWVp/JSlnFKskbYrmG/UMtG1T/vqCTV9mmn2n7WdTUH2Mqhv8DoG8E0CQ5t1D2AcBCEAAAhCAAAQgAAEIQKBGCSBIa9SxFAsCEIAABCAAAQhAAAIQgEDeCSBI8+4h7IMABCAAAQhAAAIQgAAEIFCjBBCkNepYigUBCEAAAhCAAAQgAAEIQCDvBBCkefcQ9kEAAhCAAAQgAAEIQAACEKhRAgjSGnUsxYIABCAAAQhAAAIQgAAEIJB3AgjSvHsI+yAAAQhAAAIQgAAEIAABCNQoAQRpjTqWYkEAAhCAAAQgAAEIQAACEMg7AQRp3j2EfRCAAAQgAAEIQAACEIAABGqUAIK0Rh1LsSAAAQhAAAIQgAAEIAABCOSdAII07x7CPghAAAIQgAAEIAABCEAAAjVKAEFao46lWBCAAAQgAAEIQAACEIAABPJOAEGadw9hHwQgAAEIQAACEIAABCAAgRolgCCtUcdSLAhAAAIQgAAEIAABCEAAAnkngCDNu4ewDwIQgAAEIAABCEAAAhCAQI0SQJDWqGMpFgQgAAEIQAACEIAABCAAgbwTQJDm3UPYBwEIQAACEIAABCAAAQhAoEYJIEhr1LEUCwIQgAAEIAABCEAAAhCAQN4JIEjz7iHsgwAEIAABCEAAAhCAAAQgUKMEEKQ16liKBQEIQAACEIAABCAAAQhAIO8EEKR59xD2QQACEIAABCAAAQhAAAIQqFECCNIadSzFggAEIAABCEAAAhCAAAQgkHcCCNK8ewj7IAABCEAAAhCAAAQgAAEI1CgBBGmNOpZiQQACEAgisGXLFlm0aFHh53nz5smMGTO8zytWrJC1a9fKypUrC78/9thjsnz5cpk2bZosWLCgV7ILFy6Utra2XucHpaPfz507t3C9nYd+afIxJ5j83O+HDBkiy5YtCzw/Kp9qrRnGN8b+OXPmyKxZswrFsX83jJYuXSrjx4/vdd78+fPl+uuvl4kTJ4r+vn79et+6oF/quXq963e/vPR8N78wm03eixcv9mwx+Rnb7Hrk+sxcE5S++7253s3LLZsfr2qtL9gNAQhAoFoIIEirxVPYCQEIQCAjAioKbRGqokMFni1AbBGjgnDNmjVHCE8VtnfddZevIDVCxk5HO/tDhw6Vq6++2hOTu3bt6iWUTD5Lliwp2HLVVVd5f2v+5nuDIej8p556KjSfjDCWNRkVWOvWrSv4ybxUMH5cvXq19yLB+FE/7969W9rb2yMFqfGR8rz77rsLaehnZamC1X55EJSX+tUWdFE267n6MsMWhbZYtgG7vjZiNYyJnuN3nfner2wI0rJWazKDAAQg4BFAkFIRIAABCNQRARUJKlLciJfdSVeBoELBnGM69Rp1cwWmfr7nnnuOiKhqZ99Nxxakfshd8WDEwbBhw2IJUnO+2m6Eb624VoWainMTyTaCzPjS73c9J06E1Papvqww4lOvPeusszz2M2fOLOQdlJebX5TNxjatPyZymUSQRqUfJkiDyoYgrZU7hnJAAALVRABBWk3ewlYIQAACRRII63Dbv9nCxAhFFSV2pNKcY5/rihL3NzNk1x2u6yce9FwVKjt27PCGDJvj4osvLkRZXXtMxDAsnyIRVuRyl6PLy+/3pILUjXyaNPV7+wVFUF5RvndtNvXNRHL1BUgSQRrFJEyQBpUNQVqR6k2mEIBAnRNAkNZ5BaD4EIBA+Qls3rZX/uEnL8hzL+0pS+anjx8s11x2vJx0/CDfiJkxwh66a3fM7cilEQzPPvtsQaS4wiAoHZOPmRNqhKX7vflsxGXYsEtbqLpzKoPySQu969VnZf+Dt0rXto1pk0h0Xd8Tpkn/C78gTWNP9ebe+s25NYK8GEFqzyE1eZjhuiZKbqeftSDVebDm5cPtt99emN9qw/KrA1FMggRpWNkQpImqKCdDAAIQyIQAgjQTjCQCAQhAID6BL37nt2UTo8YqFaPf+eJp3qJFeuh8P7fDb4s7/U2Hcuq8TVsMmOs1YmaGcbrR1KB03Pzs+YqueNConAolN/8okeJ6wZ0XGd9LR575zp1/VTYxanJXMXrUtf+vb+TQ9mVQZDHpkF2Tr7vYkX5vBH9QXnqOnZ/febbN9rkmCqv1yl7UyNjjJ0ij0g8SpGFlQ5AWc4dwLQQgAIF0BBCk6bhxFQQgAIHUBCohSMeNbJU7//YMcRfD0ULoSrnu/FD93ghNWwyY680qrvZ5riAxgEw6mo9ZmMgWnEGiw8wR1N/jLGpk0onKJ63jKiFIG4+ZIIM/f68n9HRoq+Fn/GCvNmsv8KM+e/755z2/uosd2Z+DBJgbfbSH7bqLFZm83EWNomx281Z/axntlXDDBGlU+kGCNKxsCNK0dwfXQQACEEhPAEGanh1XQgACEEhF4Hdb35Hvrd4qOnS3HMfYY/rL5z92opw56T1edu42Kjo0VqOarhBQYadbr7iLCpnvzZYj7nDOsHTs6GnYEFS104hWjcS6UVe9Nu5QXr/5qmm4d730G9n/H/9LdOhuOY7G4eOk9bKvSt/x7/OycyN79krJ7u/2CwN3CxSbh58A83tZYASwveCRGepr5+WmF2aze67may9wZDMO8nUUE/e6qLK56bnDwMvhd/KAAAQgUG8EEKT15nHKCwEIQAACEIAABCAAAQhAICcEEKQ5cQRmQAACEIAABCAAAQhAAAIQqDcCCNJ68zjlhQAEIAABCEAAAhCAAAQgkBMCCNKcOAIzIAABCEAAAhCAAAQgAAEI1BsBBGm9eZzyQgACEIAABCAAAQhAAAIQyAkBBGlOHIEZEIAABCAAAQhAAAIQgAAE6o0AgrTePE55IQABCEAAAhCAAAQgAAEI5IQAgjQnjsAMCEAAAhCAAAQgAAEIQAAC9UYAQVpvHqe8EIAABCAAAQhAAAIQgAAEckIAQZoTR2AGBCAAAQhAAAIQgAAEIACBeiOAIK03j1NeCEAAAhCAAAQgAAEIQAACOSGAIM2JIzADAhCAAAQgAAEIQAACEIBAvRFAkNabxykvBCAAAQhAAAIQgAAEIACBnBBAkObEEZgBAQhAAAIQgAAEIACBeiOgYoSjuglMmjSpqAIgSIvCx8UQgAAEIAABCEAAAhCAQFoCCNK05PJzHYI0P77AEghAAAIQgAAEIAABCEAgAQEEaQJYOT0VQZpTx2AWBCAAAQhAAAIQgAAEIBBOAEFa/TUEQVr9PqQEEIAABCAAAQhAAAIQqEsCCNLqd3tZBen8+fNl9+7dHrV58+bJjBkzZPXq1XLPPfcUSE6bNk0WLFjgfV64cKG0tbV5f8+ZM0dmzZoV+n31u4MSQAACEIAABCAAAQhAAAJxCfgJ0htvvFHa29vlyiuvlAsuuEBefvllufnmmwufNe3bbrutoDP0szl31apV8tBDD8lNN90kxx13nGfGI488Ivfee69cd911ct9998mQIUPkhhtuEHOubesdd9xRSHv8+PHeeeawz9fznn76adH/7cPkG5S2n+1uPi47tdscqrWuvfbaULw2G8NFLzAc9W9j95133inr16/vld5FF10ks2fPFvu3MBvLJkhVeOqholL/Xrt2rSxbtsz7W0WnEaGmNPq9Fm7JkiWyZcsWWbRokaxcudI73+/7uJWW8yAAAQhAAAIQgAAEIACB2iDgJ0hVgKkA0kMFoStIjeAyosqIP/BiUBUAACAASURBVCPc9HsjqjQNFVYvvPCC3HLLLaJi1whSI7hcUann6KGi2Ba27veqcYzQPfPMM0PTVtuMmLRtiPKibbsR1rZN7vV6/tSpU8XYo2Uw4lnF+IknnuhpMbfMmo4t3PWzMlNhavPVdN2jbILUzljh33777aGCVKOjCt2Ois6cOVPWrFnj+71GWzkgAAEIQAACEIAABCAAgfohECRIVVCaSKfSMBHSiRMnHhEt1d/DBJ8KQBVpKq7iClIVbirIzHUmGmrb5SdI9TqNYLpiN60gVfGtI1RVTNvR3507d3qiUtP1E4lGiLviM0iE6/l2XnYN9Is6279XRJCuWLHCe2OgUVF3yK4ZmquCVAWoEZpLly713nQoFL/vjXCtn9uPkkIAAhCAAAQgAAEIQKC+CYQJUiWjYky1gxGk+p0dlTT0bKFpBJQ9rNYINz9BatIwUVU9R4WlRlI3bNhQEINGoGr+GqU0gtT2oIleukNh7aG2ZkiyuS5MVNrDbI3wVgFqBHLYtX6R2CBBavKxI8v20N+wfMouSO3ht+7t89hjj8ny5cu9obkI0vpuXCg9BCAAAQhAAAIQgAAEogiECdKzzjrLE6Iq8pIIUiPWdP6kClojKtWWJBFSjY6aKKQOd9XPKlJdQWrEmi32gv52bYji485THTp0qCeQo46gqGaQIA2Lgprf7Pmodv5lF6Rz586VxYsXi4bL/Q5d+Oj666+Xu+66q2RDdnft2iX6jwMCEIAABCAAAQhAAAIQqC0CKvDshXU0WqkiUAWRCkIVia44sofEGtFnht2aYbRJBakOvQ2aN2pHSI0gted46jRFM1zWFsi6SFOSOaQmWqu2uOkEed3Y4ScggwSpy89O2y96av8+bNgw0X9pD30p0WfTpk2H4yhbFaNmdV2/DDVCevfdd3tzS3VYry525C5qFPR92gJwHQQgAAEIQAACEIAABCBQnQTCIqQ651NF2MMPP+zpCiOwjEg0kUK/6J49ZNYebpokQmrPBTWrzNqi051DGjcqmkSQ2kLRHqY7fPhw37m0UaLVT5DaixmZ+ajKVIW8fg4TuFrr4ujIsNoZW5DqHFB3SWAVp0899VSv7+3oqd82MWpM0PfVeRthNQQgAAEIQAACEIAABCCQhkCUINU0zVxGW1jaW6HoOe7Ks/ZQV3tFWb+5prbdeq5fVNJEbG1BahYWsq9355C626vY28qY68K2VDH5mXONHaZ8brnd7XD0OjuybNtq0gpazMhOy55b6vq5bII0TQXjGghAAAIQgAAEIAABCEAAAkEE/AQptKIJqFjUOa06BLjSB4K00h4gfwhAAAIQgAAEIAABCEAgFQEEaSpsuboIQZord2AMBCAAAQhAAAIQgAAEIBCXAII0Lqn8nocgza9vsAwCEIAABCAAAQhAAAIQCCGAIK3+6oEgrX4fUgIIQAACEIAABCAAAQjUJQEEafW7HUFa/T6kBBCAAAQgAAEIQAACEKhLAgjS6nc7grT6fUgJIAABCEAAAhCAAAQgAIE6JnDw4EF5++23Zc+ePdLT01NyEoMGDZKRI0dKnz59Sp5XVAax9yGNSojfIQABCEAAAhCAAAQgAAEIQCA9gcOHD3ui9J133pH9+/enTyjGlXkRpQjSGM7iFAhAAAIQgAAEIAABCEAAAuUk0NnZ6QlT/ad/l+LIgyhFkJbCs6QJAQhAAAIQgAAEIAABCEAgIwIaLVVhqtFTjaJmeVRalCJIs/QmaUEAAhCAAAQgAAEIQAACECgRAZ1fqqJU55vqvNOsjkqKUgRpVl4kHQhAAAIQgAAEIAABCEAAAmUicOjQocJCSF1dXUXnWilRiiAt2nUkAAEIQAACEIAABCAAAQhAoDIEdAivDunVqOm+ffuKGtJbCVGKIK1MvSFXCEAAAhCAAAQgAAEIQAACmRLo7u4uLITU0dGRKu1yi1IEaSo3cREEIAABCEAAAhCAAAQgAIH8EtA5pmaV3qR7m5ZTlCJI81uHsAwCEIAABCAAAQhAAAIQgEBRBHRI7969ez1xqkN64x7lEqUI0rge4TwIQAACEIAABCAAAQhAAAJVTEAXP1JhqvNN4+xtWg5RiiCt4gqF6RCAAAQgAAEIQAACEIAABNIQiLu3aalFKYI0jfe4BgIQgAAEIAABCJSIwJtvH5LN2/bIllf2Sdur++S5l/bI2/s6S5Rb8mQHD+grJx0/SMaPHiATxwyQSWMHydGDm5MnVOQVfpw0yTzYVmTRuBwCZSVg9jbVyOmBAwd88y6lKEWQltXdZAYBCEAAAhCAQC0SyLuIrEXmtVqmvAj+WuVLucIJ6N6mZiEkd2/TUolSBCm1EgIQgAAEIAABCKQgoCL0Z796Xf7jyR2if3NAIG8EELd580j12GP2NlVxqgsi6Wc9SiFKEaTVUy+wFAIQgAAEIACBChPo7jks6/6wWx745Q7vf/3MAQEIVA+BvIj0ahpVMbBfg0yf2CLvn9RPxgxvkl9vPST//NDbMvm4QfI3Hxknp5xwVFEVAEFaFD4uhgAEIAABCECgFASy7KzF7YBmmWcxTJqbGmTcsa3vzoUcNUAmjRnofW5s6FNMsplcqwL8xdf2y+ZX9krb9nfnt+rnQ109maSfJBE/Tnp9HmxLUg7OhUA1ETju6CZPmGpzdO/je2XCmIGy7PrTiyoCgrQofFwMAQhAAAIQgECxBPIiBIspR55FZDHl4tryEsiT4C9vycmt2gj0bewjfZv6yJhjWhGk1eY87IUABCAAAQhUK4GfPblDfvSfr8j2nQdjFcEvMulFsHK8gmysglknaRTzwx8YKR86Y7ioKOWAQF4IIG7z4onatWPS2IFyzaXHy5mT3lNUIYmQFoWPiyEAAQhAAAK1T2Dztr3yDz95wRueySEydFCznHv6ME+IjhvZChIIQKBKCORJpDOq4k+VBkFaJTcQZkIAAhCAAATKTWDvgS75wYMvyc9+taPsi/dk1VlL0gHNKs9y+4n8IAABCFQzAQRpNXsP2yEAAQhAAAIZEDDbl6xd/4bsaO/IIMVkSSAEk/HibAhAAAK1RABBWkvepCwQgAAEIACBmATSbl9yzinD5HOzTpARQ1tCcwqKTOpFeV1BNiY6ToMABCAAgQwJIEgzhElSEIAABCAAgWIIVDpSGWb7qOH95PMfO1Gmv3dIMUXkWghAAAIQgEAvAghSKgQEIAABCECgggTSRirLZbJGQi85a4Rccf5oVpEtF3TygQAEIFBHBBIJ0vnz58vu3bs9PPPmzZMZM2Z4fy9cuFDa2tq8v+fMmSOzZs1K9X0dcaeoEIAABCBQZwSSbplSbjxsX1Ju4uQHAQhAAAJKILYgXb16tUdMxab+vXbtWlm2bJn39/r162XJkiWyZcsWWbRokaxcuTLx97gDAhCAAAQgUIsE8rxlCtuX1GKNo0wQgAAEqotAbEFqF0uF5+233+4JUo2OTps2rVdUdObMmbJmzZpE35toa3Xhw1oIQAACEICAP4G0W6YQqaRGQQACEIBAPRFIJUhXrFgh7e3tsmDBAk+QqgA1gnLp0qUyfvx4L2qa5HszzLee4FNWCEAAAhCoPgKlGHpLpLL66gEWQwACEIBANgQSC1J7WK6agCDNxhGkAgEIQAAC5SEQtZKtLuJz8bRj5JL3j5SjBzcXjMpi6G3cLVPKQ4JcIAABCEAAApUnkFiQzp07VxYvXiwTJ070rK/EkN1du3aJ/uOAAAQgAAEIxCHQc1jk9y93yOPPdXj/6+eoo6GPyMnHtcgH3tsiz73SKY8/eyDWdX7pHj24Ua48Z6BMGfsngRuVP79DAAIQgAAEqoHAsGHDRP+lPRIJUhWj9uq6mqkO39UVdt1FjZJ+n7YAXAcBCEAAAhAIImCiof/x5A7Rv8t9sGVKuYmTHwQgAAEIVBuB2IJU54bqvFD7MOI0aDuYpN9XGzzshQAEIACB/BEox76eDL3Nn9+xCAIQgAAEqpNAbEFancXDaghAAAIQqCUCGuXcvG2PbHlln7S9uk+ee2mPvL2vM3ERg1ayPdTVI49vbJcHfvm6PNP29hHpjhreTz7/sRNl+nuHJM6TCyAAAQhAAAIQOJIAgpRaAQEIQAACuSIQtehQWmMH9m+SC6YeLR/+wEgZN7I1MpltbxwQXVH38d/tEl0Fd9rk98gV54+W5qaGyGs5AQIQgAAEIACBeAQQpPE4cRYEIAABCKQk4BfV1KQ0Sjl+9ACZOGaATBg1ULa+vk8e+OUOWfeH3aLDbrM62NczK5KkAwEIQAACEMieAII0e6akCAEIQKDuCVR6MSH29az7KggACEAAAhCoEgII0ipxFGZCAAIQyDuBciwmpMNlxx3b+m50ddQAmTRmoPe5Ufdo4YAABCAAAQhAoOoIIEirzmUYDAEIQCB/BJ7e/JYsve952dHekYlxDLPNBCOJQAACEIAABHJPAEGaexdhIAQgAIF8E7jvv16VHzzwUuC8T7+oppZo8yt7pW37uyvlvvjafhlyVF95/5ShsRcdyjcVrIMABCAAAQhAIA4BBGkcSpwDAQhAAAJHEDjQ0S3f/nGbPLLhTV86RDmpNBCAAAQgAAEIRBFAkEYR4ncIQAACEDiCgA7NXbTiOW8vUPvo39IoF08/hihnSJ3peWeHdL36rHRvf066Xt8kXds2emc3jT1VmkZOlsZRJ0nT6Cned+55h/e/dUTKem7/D10nfSefS02FAAQgAAEIVB0BBGnVuQyDIQABCGRPIIu9P0cMbZHFV5/kbeXC8S4BP/HpJyqz4NX//OtE/3FAAAIQgAAEqokAgrSavIWtEIAABDIkkOWquGdOeo/83ScmyeABfTO0sPqS6n59k3Ru3SBdL26Qzq3r5fDBPWUthEZJB15xi/Rpbi1rvmQGAQhAAAIQSEsAQZqWHNdBAAIQqGICP3tyh/xwzcuikdFijys+NFquuez4utt65Yjo50u/KbsA9fNd4/BxMnDuUtH/OSAAAQhAAAJ5J4AgzbuHsA8CEIBAhgQ2b9sr//CTF7yVbYs9dGjunPPHyPlnDC82qdxfn+XQ2z5NzdI4YoI0jTlVGkdO6j1f9PXN0vXKRune8bzHxD2v8ZgJIg2NBV7dbzwve1d+Wbrbt0Uy7NP6nljzVKWnW/qeME2axk2VvidMlcaRkyPT5gQIQAACEIBAWgII0rTkuA4CEIBAFRHYe6BLfvDgS/KzX+0I3J6l1lfFzVJUxnW9n/h0RWXctILO02HBe++7UTq3PFFsUr7XNwwcJi3TZ0vL1I9Kw1EjSpIHiUIAAhCAQP0SQJDWr+8pOQQgUKMEnt78lqz4j5djRUF1j9BL3j+iZlbF7djwEzn46IpYEcNSuF8FaNPY07zoovdv7Gmi35X86OmWAz+/Qw784p9Kl1VDo/SdeLb0mzbb+9+O1JYuU1KGAAQgAIFaJ4AgrXUPUz4IQKCuCPz3b3fJN364KTAKasM455Rh8rlZJ4iujlvth26Psv/BWwtbqJSjPOWIfiYtx6HfPywHfvED0cWVSnn4Df8lelpK4qQNAQhAoHYJIEhr17eUDAIQqDMCccXoqOH95PMfO1Gmv3dIbgnpCrUH1t7u7cNpH64Qajz6BDn4y5WikVGd+1iqI4/iM1FZe7pF55t6+5pGzFPtObDHWyXY+7ftt3K4K97CV4jURB7hZAhAAAIQ+CMBBClVAQIQgEANEIgjRjUSeslZI+SK80eLDtXN63Hw8btk/0PfzVxgVr2orIDDVIx2Pvdz6Vj/Y28bmyyOuMLVb86v5t809lRpGjlZGked5C0IRWQ2C6+QBgQgAIHKEUCQVo49OUMAAhDIhICfGG1s6CN/98nJ8sHThmWSRzkSOXxov+y7/xty6JkHi8qu+aTzpfWSL0vDe0YVlQ4X9ybQvfNF6djwU+n49b/L4f1v5QZPn36DWBU4N97AEAhAAALJCSBIkzPjCghAAAIVJaB7h27etke2vLJP2l7dJ+v+sLvXnNFqFKM9b22XPbp9SRFzHxuHjpXWy7767oI7HKUjEDD8N+7Q3tIZlixl3dqm/5/Pk6bj/yzZhZwNAQhAAAKZEkCQZoqTxCAAAQjEI+CKSt0X9O19nfEuDjkrCzEad3uU2Pta+gyz1CJ48xm3Pyddr2+Srq0bRCOk9qERzkFzv/WnfTADhJCe13z6pdLvnE+VZ0Xbor1UgwlUqUjVYdyDPn2nNwyYAwIQgAAEKkMAQVoZ7kXlqk7jqDyBSZMmVd4ILKgKAqUSn27hixWjnW1Pyv77v1GxLVPs8vQd/z4ZeMUtoqKXo4YIJBCufnN+Cy8yrIWZio3M6j6rR332X5mLWkPVjKJAAALVRQBBWl3+8qxFkObDaQjSfPghz1bofqDf/nGbbN95sORmDh3ULF+cfaLoVi5pjlItJJTGFo10tl70Bfa5TAOvzq5RMaorAadZFdhG1Thyshz1mR9In+bWOiNIcSEAAQhUngCCtPI+SGwBgjQxspJcgCAtCdaaSTTOqrdpC6sr5I47tlVOOn6QjB81QCaNGeh91ghp0iOrhYSS5ut3vkaqWi/5ijSfOjOL5EgDAoEEDjyyXA784p96/a6LYQ286ltQgwAEIACBMhNAkJYZeBbZIUizoFh8GgjS4hnWagpxxGiWojItx6CFhGJtj5JgX0u1L87+l43HTCAqmtaZXJeYwN67vyyHnvt5r+v6n/cZ6X/BvMRpcQEEIAABCKQngCBNz65iVyJIK4a+V8YI0nz4IW9WBG3BMn70gEwimmnKe2jjGjnw6IpYK9gesZBQmgy5BgJVQEBHB7zzT9dE3hdx902tgiJjIgQgAIFcEkCQ5tIt4UYhSPPhNARpPvyQJyvyth+ozq/b/7P/JR3rVsXCxEJCsTBxUg0R0BWl3/nHT0jP3l2JStVw1AhpmfpR75/+HXS4K1Z372jzVoLWYelR1yYyiJMhAAEIVDEBBGkVOg9Bmg+nIUjz4Ye8WKF7gS78wXO52Q+0u32b7P3RDZHRH8OPhYTyUpOwo9wEurZtlD3/cq2kWq23odHb97bftNnSOGK8dL226U9bGW3bKIf3vxVcHOtab+/chsZyF538IAABCOSCAII0F25IZkRaQXrbbbdJW1ubjB8/Xm644YZCpqtWrZKHHnrI+3zHHXcUvr/zzjtl/fr1Mm3aNLn22mu97813N910kxx33HFirr3uuuvkzDPPLHw2idjXuqW88cYbpb29Xcy1+rv5zpx75ZVXygUXXBAI6Omnn+5ls7Hf/d7Ya+yPY1+UVxCkUYTq53fdP/SaW3/dax/RYrdgiUNPoy8dG34qHb++X3Q+aJpDVxftf+7VLCSUBh7X1AwB3fLowH/dIV0v/aYiZdIoa79zPikt02ezl25FPECmEIBAJQkgSCtJP2XeaQWpij09VAQagWZEYND3Q4YM8USsEXovv/yy3HzzzXLRRRfJ7NmzPQGp56jAdcWpEYXmXLu4KkL1exXCriCdOnWql3acw6Tj2qLiW20y9hphrIJ09+7dvQR5nHz8zkGQpiVXe9f9/Y+2yNp1bxQKVlIx2tMtnVuekIPrV3n/S093LKA6N3TgnNukafSUWOdzEgQgIN791f3G80csypUqmhoDqK403e/cTyNMY7DiFAhAoHYIJBakc+fO9SJmCxYs8CisXr1a7rnnngIR+7eFCxd6YkaPOXPmyKxZs7y/g76vHaylLUkxgvTEE0+UF154QYzos0WjikMjVM33+lkFqB2pNFFG/e7ee+8tCEoVp5q+iaYqBRWGKgBvueWWI6A88sgjva434thPkGo6etiRXWOjEbRql5bNzssV0AjS0tbNekz9mba35SvLf9er6Ndcdrx8/M/HZI6jY8NP5MDPvy8aGU1y6HYWAz72denTb1CSyzgXAhDwIaBitPO5n0vH+h9L59b1oYz8VqzufvPFyGtVmGq01G+eqRkZoYuVSVOLtF4wT/pOPhdfQQACEKhaArEF6ZYtW2TRokWesFSRaQtS+7MhoUJVh3suWbJEzLUrV670BKzf91VLsAKGFytINaK5YcMGT7hpVNMIVBWX9tBWE0l0haY9HNYM/3WFn8FixKs9FNj8FiRINYJrDnOdnyA1eRqxbOdl0tZ0/IYcm/Tt6GxSVxIhTUqs9s4/1NUjn/3Wb2TbGwcKhRs3slX+8ct/lmpP0CBCumXK/gdvFZ3rluRoHDpWWj4wV/q9b06SyzgXAhCISaB754vesPlDv39YDu/dKY0jJkjTmFOlceQkbzRC2FZG5lp90XT44B7/HK15pnqC78iIhkYZeMUt0nzyhTGt5jQIQAAC+SIQW5DaQjOOINUoqAoBOyo6c+ZMWbNmje/3M2bMyBeZHFtTrCDVCKQKPRVj9913nxctVZFqC1IVoSZSaYbi2qLSzEc1gi4rQWqwm/Tc+a6uW9w5ofq7bWdYOma+qp9YjuN+BGkcSrV9zl1rXpYfrt3Wq5Df+eJp3vYuWRzaSd3/0HdFO6xBQ3Obxp4qLdMul+ZT/4K5Z1lAJw0IlJmA3ucHf7nS+xcoTKNsQpRGEeJ3CEAgxwQyEaT2kF0zNFcFqQpQIzSXLl3qLaaj0VG/741wzTGr3JhWrCDVIbXufFKNYhtBunPnzl6izhTcHrZrRKo9F1XFqbuIUdIhuzZke35qHPhBw3GDbAiL3sbJD0Eah1LtnqNRUY2OapTUHB8+e6R86fLxqQvtbhHRtXWD6F6J7qHDAFumfkxapl/+bgSGAwIQqHoCBWH65D3hq/MGlRRRWvV1gAJAoF4JFC1IbXCPPfaYLF++XHRoLoK0dFUqC0FqxJiJQJohriowNYrtzsV0h+36CVJ3BV4ztDdopVy/IbuGmt9iRK5NNmF7+O7EiRO9Mpi5rCqU/SKtRpT7zW+N4z0EaRxKtXuOzhvV+aPmGDqoWX7w1TNkYP+mRIUurJS74aex5obqfNDWS74sukgRBwQgUHsE4sxR1ZERfU98nxx49F96j55AlNZehaBEJSWgI5AOPnmvl0e/6Zd7L3sruQVTve5dnKkgVWfOnz9frr/+ernrrrtKNmR3165dov84khGwRaW7Aq4tSL/3ve8dsTiRG030E6RqjRnKaywLEqMqEu1DBePHP/5xbwElc9giUtPVYcX2gkl6nr1NjL2arz2HdOjQoYWFjtxtZdIO101GnrNLRWD3vh554rkD8qvNB6V9z58ilaXKLyzdT19wlEyb0BIr6z6He6Tvq7+Rfs8/7P2vn6OOnkEjZe/0T8uhUadHncrvEIBAjRBofGe79Hv+59KybZ1XIr3/D066ULoGj/U+t7z8pAx89Nu92pDDfRqkc/SfSfeQcdI59ATpGnaid27Trhekb/tWadz9ojS9uUUaOgLmrTrstO3Zf9Jl0jHxAtG0OSBQCwT0fhi4/l+8e8E+9H7ZO+3T0nX0xMLXDft3vXsfvviEHG5sloNTPiwHT8h2qmHf1zbKoKd+IA17Xg/Ea+7tgxMu9O7xoPuxHPa6Rg4bNkz0X9ojU0GqEdK7775bli1bJitWrPAWP3IXNQr6Pm0B6vG6tBHSamWl4lnnuqaNZJaq3ERIS0U2PN3unsOy7g+75YFf7vD+18+VPqa/d4h849rg7VSOGIq7bWPsIXm6Mq7uT9jvnE8xR7TSjiZ/COSQgC6otPe+G2NvAZW2CLpIU+ulXxWNznJAoFIEdGXrAw9/Vw4f2OPtn+23EnWYbXHWZtDrNVLad8IHpOM39/tusdZyxv8hrZfdIH2aW4tGkeYe7tP6Hu9ebBo5WRpHnSRNx06W7h1tgVvCZWlv0QX2SSC2IDXDce00Fi9eLPfff783L9Qc+p0OmdRDo6W6Uqse8+bNK8wnDfq+FAWsxTTrTZDm1YcI0vJ75rmX9sjN/7pJdrR3lD9znxyH9dktk/q+Il88p1Na3n7eWwX38P63Utvmt0VE2CqdqTPiQghAoKYIpOnQpgWgHfXWi74g2iHmgEA5CRx8/C5vob9ei/xZK1E3jhgvXa9tku7tz0nX65uKfiZHlU2fzwOv/EZRazmU897Nwt4oJml/jy1I02bAddkTQJBmzzRNigjSNNTSX/Pi6/vli9/5rRzo6E6fSEZXntq4Sa5tvkdGNLyZSYqslJsJRhKBQF0T6Nz0qOy7/xux5qIXC0qjQk0nTP1TdGb0FO9lXOfWDdL14gZPFDQMGiYtf/aRis/JK7asXF95Arq4n9btQ888WBJjdG0GaWoWb2/fDA5d46HlDK37H5WGo0YEpugrRhsavWinvX1UnL2L45qt926/D8z1FkV0bbP3ONa57CrwCxHY0e+OAtNt6Izg14hsw+BjpPUvvuJtc1XMgSAthl6FrkWQVgi8ky2CtHx+aN9zyBOjfpFR3WLlwx8YKR86Y7g0N5V+flNWbzN1KG7L6ZeyUm75qhE5QaD2CfR0S/cbz7/baXx9s3S9slG6dzzvlTvJHqkGlHZQ96+5vaiOut9Q36iOb1gnvvadSAltAj1vbZc9K78s3a9vyhyM7tXdetlXpe/Es720O9uelP0P3Cq6R7B76Ivj5tMulY5frpTu9t7bvQUaZkVvvTwaGgunBonRsD2FC3sX//rfI0djRdobZ4/jCOI6z7ZxZ5s0DRktg69fXZR/EKRF4avMxQjSynB3c0WQlscPOkdUV7T93dZ3emWoW6zMOudYGTey+PkbcUuSVowyFDcuYc6DAATySCCsox7X3qg5eXY6Kkg1uhQVYYqbd7Wcpyu+Hvrtzzxzm8ZN9S2/K+a9aNq4qdL3hKnSOHJytRQ10M44259pBLL/uVfLod+tFZ1TmvTwIphTP+q/NkNPt+jQ4EObH5XDe3Z5YtXeYs2L1q5eUtRLGl97k6yQHfDiqc/A4dI8+dyS23u4eYDsO/P/lO4BR8vgR2726t3geXcndUOv8xGkReGrzMUI0spwR5BWhvvf/2iLrF33Rq/MDv/IqAAAIABJREFU//KDo+Rzs04oq0Fxh9Yw57OsbiEzCECgXAT+2FE/8PgPI6MzmZmUYn5g3OGSmdmYQUIa0d7/4K3enMdeR8IoVsPAYdIyfXauhbwOBe1Yt0o6nrwnfqTRgtJ3/PtEo4hmDrOJGuoz+vDenalGAqRxobddzKMrUpXhiPySiNE0xop4zPc/srzoe1dXF94/7a+kp2WQDPzV96X1jd/LgMuXSN8TpqW07N3LEKRF4avMxQjSynBHkJaf+4/+8xX5wQMv9cpYV7Rdcs1J0tjQpywGeW+j1/2Y/f7KQptMIACB3BMIGRbcNPY0L1rXNGqKdPz2weyjSEnghAyXTJJMKc+Nu+JrYhvKXHa/leTVZnsVWB0yrvOcDz76L9KzN93WjbravC6oVcl9QqN8EWcfYfelQ9gw3aj8kvwexzazpoVG3u2h/4f275E9U6+WzpEne1nqdnXjjuojfUdMyMQfCNIknszJuQjSfDiCIbtH+uGZtrflZ0/u8IbXnjBygIwfPUAmjhkgk8YOknf2dor+/tu2d7z/9x7oSuzIscf0l2XXny79W/40DyNxInEu6On2lnk/uH6V73Lv+jAs1wMkjrmcAwEIQCCPBKLm5LVMu9xbwMWd86od5yyPI7bIGD0ldLGZpHnHEWRm0Rd7UZiurRtEh4CW+yiGRzHbmKUtp0Z+Wy/5irfNSzUdhejtMw/4inCtE/0/dJ30nXxu2YtlbOt87ude3u7QZGPQ4cOHvR1Tdu3aJfq3OQYOHCijRo3KzG4EaWYo859QZ2entLe3yzvvvNOrUmVleXNzsxx11FEyaNAg6du3b1bJkk6VEPjv3+6Sb/xwU8n2BR08oK9854unyajh/UpKRIfhHPj594NXqkSMlpQ/iUMAAjVGIGJOnlvaOFGcGiPUqzi64mvf954nh37z/wfOjzRRLB2e7K1qrP+2/VayFvKV4MyaC5Wg7p/ngQMHZMeOHXLo0JEviFSMqijN6kCQZkUyx+kcPHjQE6L79u3LXIg2NTUVRGhLS0uOKWBaKQmUWozq8NxbP3uynD5+cMmKETiHx8pRV8Yd8LGvi7dEPAcEIAABCJSUQNL5gdUsZt0VXxVs3CiWnltNZddnqW49ov/0b458Eejp6ZE333xT3n77bV/DGhoaZPz48dKnT3ZTpxCk+aoDmVqjAlTD7Pv3ZzscpLGx0XsrotHQ/v37Z2oziVUfgVKLUd3W5eq/OE7OnFSaTdjjzOFhn9Dqq5dYDAEI1DeBJFtkVJKUJ87O+aT/iq8pDYsaKpoy2cDL/KKaerI7FFtXT24+/VKEaNYOyDA9HUWpYrS7O3jPd+3/jxw5MsNcWdQoU5h5SEzHd+/Zs8cToh0dHZmZpG9DVITqvwEDBmT6ViQzI0mo7AT8xKhGMz//sROlsbGPtG3fJ8+9tEdefO3dlyIqLk8bf5ScPmGw93c59g0Ng6LDc/c/9F3fVef0AavbFNjLvZcdMBlCAAIQgEBxBAIWYcpyeGtcQaYFSbMfbHEAnKuL5MGQ2ky9kZvEdFqfDs+NE8QaM2aMtLZmu+UeEdLcVIXiDNHwuobWVYh2dSVfLMYvdw3Fa4XTOaEqRFWUctQ+AV2USFe33b7zYOLCqhj9u09Olg+eNizxteW8IGp4rg7Jbb3ky6LzczggAAEIQAACEIBALRIIWrQoqKw6SvLEE0/MPDCFIK3y2qXi86233vL+qSjN4tBhuBqOVxGqFY+jPghs3rZX/uEnL3gRzTRHNYjRqOG5fnN40rDgGghAAAIQgAAEIJBnAmGLFgXZPWTIEDn66KMzLxaCNHOk5Ukw6xVzdUEijYSqENWFijiqh8CLr++X763eKk9vfiuW0bparQ6XNVuyHHdMq/zbo9vlZ7/akXqF3GoQo1HDc/ud95lM5/DEcgYnQQACEIAABCAAgTISiFq0KMyUsWPHlmT9GARpGStAFllluWKubs2iIlT/sUJuFt4pfxo72jtk/u3PyNv7Osuf+R9znDR2oHzy4rHy/ilDK2ZDWMYMz82lWzAKAhCAAAQgAIEyE4izaFGQSaobTjjhhJJYjCAtCdbsE81qxVwdgmtEKCvkZu+ncqZ4oKNb/seyjdL26r7Msz3nlGHyuVknyIih1buVD8NzM68WJAgBCEAAAhCAQBUSSLJoUVDxhg4dKsOHDy9J6RGkJcGaTaJZrZhrVsg127RkuW9QNiUllTQEvrlyszyy4c00lwZeM2p4P2+F3OnvHZJpulkn1vPOjneXk9/+nHS9vkm6tm30XSnXL19dIZDhuVl7hPQgAAEIQAACEMgbgaSLFoXZf/zxx5dsRCWCNG81Rzc3Pny4sFCRvtFIc6jo1O1ZzAq5iNA0FPN7zX3/9ap8//4Xexl4xYdGy998ZFyo0d09h70tWDa/srfXliwaCb3gzKPlivNHV3wrFrcAxYhPNy1Wz81vncYyCEAAAhCAAASyI5Bm0aKg3HVqnwrSUh0I0lKRTZGurphrtm5Ju2KuvU0LK+SmcEKRlxSzZUoxWZ856T3yjWuniC4uVM1HluLT5sDqudVcK7AdAhCAAAQgAIG4BIpZtCgoDx2qq0N2S3UgSEtFNkG6GgXV/UNVjGp0NOmhby10OK5GQ1khNym9bM4vdsuUYqzQ6Oay608XXT23Gg8VoR0bfur907+zPHQf0ZapH2X13CyhkhYEIAABCEAAArkkUMyiRWEF0r1HS6kxEKQVrE4dHR3S3t4ue/fuTSxEzQq5gwcPFv2bozIE9h7okh88+FJRW6YUY3n/lkb5f+af6m3hUlVHT7d0bnlCDq5f5f0vPd2JzNd5oI0jJkjTmFOlceQkaRo9RRqPmSDSwL65iUByMgQgAAEIQAACVU8gi0WLgiDoIqi63UspDwRpKekGpJ12xVx9M2FWyO3Xr18FLK/dLN98+5Bs3rZHtryyz1u19rmX9niFtffrnDR2kPedfd4zbW+LrnZbieP08YPl6kuOk1NOOKoS2SfOs/v1TdK5dYN0vbhBOl/6daJFiBCfiXFzAQQgAAEIQAACNU4gy0WLglCNGDFCNABWygNBWkq6VtppV8zVFXLtbVrqYXEiP3FYyX02k1aRWtgyJWmZw87v2PATOfDIcunZuysyWSKfkYg4AQIQgAAEIAABCEiWixYF4VTdocN1S70uDYK0xBU6zYq5ZoVcnReqK+WWQoRWu+grsdtSJV8tW6akKlyKi3Rblv0P3uptyRJ1NI09VVqmXS7Np/6FqCjlgAAEIAABCEAAAhA4kkApFi0K4qw6ZPTo0SV3A4K0RIiTrpirolPHaKsIHThwoGhk1O9QIfmzX70ua9e/ITvaO0pkPckmITCwf5PMPm9ULrdMSVKOrM49fHCP7H/ou6KR0bC5oX36DZKW0y+VlumXvzv/kwMCEIAABCAAAQhAIJBAqRYtCspw5MiRnjYp9YEgzZhw0hVzdS6oGZIbtHqV7h257g+75YFf7vD+188c2RJobmqQcce2vjtndNQAmTRmoJeBu1+nfueep5+rfbuVrGjqAkV7f/x/+c4P1chn09jTpGnc1Hf/jT2NaGhW4EkHAhCAAAQgUMMEVLBwVDeBSZMmBRYAQZqRb5OsmNvc3FzYpiVqhdynN78lS+97vq6ioX7iENGXUUUtYTKHfv+w7L3vRt+oaPNJ50vrJV8W3YaFAwIQgAAEIAABCCQhgCBNQiuf5yJIS+iXuCvmmhVyNeyt+4bGOe77r1flBw+8VJKIKKIvjgc4Jy6BIDHaOHSstF72Vek78ey4SXEeBCAAAQhAAAIQ6EUAQVr9FQJBmrEPzYq5b+5sl+6uQ4Gp7z3YI7998ZA8tfmgbHmtM/C8EUNb5C/PHSUfPnukqFDUbUS+/eM2eWTDm77X6LDSD39gpHzojOHe+RwQqCQBXzHa0Cj9z79O+p3zKYblVtI55A0BCEAAAhCoAQII0up3IoI0Ix+qEG3fvVve3LlbGsR/78nO7sPymxcOya9f6JCNL3VIkumeQwc1y+wPjZJHnn7T2wvTPvq3NMrF04/xhOi4ka0ZlYhkIFAcgSAxOvCKW6T55AuLS5yrIQABCEAAAhCAgK7pwRzSqq8HCFLLhc+0vS1L731etu88GNuxR/VvkHNP7i8fOqWftLYcGZFU0fmHVw7JU1sOehHRjs5sFx3SCOriq0+S8aMHxLaZEyGQJQFdMffgoyuku31beLINjYIYzZI8aUEAAhCAAAQg4CdIV61aJQ899JCMHz9ebrjhBg/Sbbfd5v1vPj/yyCNy7733FgCac19++WW5+eab5aKLLpLZs2cXfr/uuutk2rRpMmTIEC/tm266SXbu3Cl33HFHLyfoebt37y6krecdd9xx3jkmbf37yiuvlAsuuEBuvPFGaW9vL6Rh8rXPNT+aa1zb9Xc7H7dW3HnnnbJ+/frC167NfrXI2KXlOfPMMwunPP3004UymzzdMhg73TIE5Ysg/SPeQ1098sn/uUHa9wQPs7WddfTgRjn/lP5y9kn9pG9jnyP82PZ6p2xo65ANz3eIDs8txXHmpPfI331ikgwe0LcUyZMmBEIJJNlLVBCj1CYIQAACEIAABEpAwE+QqgBTUdjW1lYQarYgNYLOFU4qOK+99lpPJOpxyy23eP8bEabi7IUXXigI0i1btnjC0xVtRhAPHTpUpk6dWhC2+v2GDRs8AWqEpxG6mq+5zha7xkYjKlXU2ecZsRuE1rZdhaXm54pt91pzjgpvt2yGo81WednlNOnp98rQ2GD4uvllKkjnzp3rvTlYsGBBIZ+FCxd6lUGPOXPmyKxZs7y/k35fgvrbK8l/++/t8r3VWyOzGTO8Sf7izAFy+rhmaXB06Cs7u+Q3Lx6SX/3hgOze1+NtE1LMfM69B7pE7frJo6+J/m0fV3xotFxz2fFsKRLpMU7ImkDcvUQL+SJGs3YB6UEAAhCAAAQg8EcCQYJUheOJJ57oRTQ10mkLUjdaqkmFCT4jJFVc2WIwSpCq8FMBaoStEW4q9MIEqYpOI+KKFaRGfKuwHD58eK/or9qjjFQMu4d9nYmQ6ncPP/ywXHjhhZ4QtyOkfoLUTtMW3iURpOqMRYsWeYJTxacRpKtXr/bCw0uWLBFzzsqVKyXp96W+4+JER6eMbZaLz2iVicf2jkaq8FQBqkJUBanO9Tz39GGZzuc0wnTt+jc8FNdcOk7OP2N4qbGQPgR6Eeh5Z4d0bPipHHzyHt+9RP1wNY2eIv0/dJ30nXwuNCEAAQhAAAIQgEDmBMIE6ec+9zlPgKnAs0WonziyhaYaqdfZw2qNcPMTpKZQZtivfY6mY4tBFXH2kGD9zT6MULWHxprfzZBXk775PijyaH7XspsAoX1uUkGq56sY1cMVpPawY3doriuuSyJITaIqNG1BqlFQLbQdFZ05c6asWbMm0fczZszIvPLaCbrR0YH9m+SHN02VAf0aZe/evV5YXfcSNUdjY6MMGjTI+9e/f/+S2kbiEKgogZ5u6dzyhBxcv8r7X3r8F+xiL9GKeonMIQABCEAAAnVLIEyQamRSxZhG7zRSqYfOIY0SpDoMVsWXRlc//vGPewLSDF1NEiFVYWZEn6ZloqX2sFnbFlu46fl6vYpi+2+dd5pkyK6W2Z3j6Q7D9as8boTUREeVqfnNnbdq5ozac3dN/loGM3+37IJUBagRlEuXLvUmF2vUNMn3RtCW4k7zi47+1cyxctn0QfLWW29JZ+e7W7I0NDTIwIEDPRHa2toqffocOW+0FPaRJgTKQaCz7Uk58J/LpWvbxkTZsZdoIlycDAEIQAACEIBAxgSiBKmKPB1mqoJI55WqKDJi0xZI9pBdNdGIPo1Y6hBbNzqpYixqyK4939OeTxokSDVf85tGZI0gNYsfGVGXRJCac439fmWPI0jdhZHMNW401E3fRGfDFlLKdA6pX4Q0ifAMEqqlFKR2dHRgvwa56M8GyMVnDJCenm5PdA4YMKAgRBGhGbcgJJcLAr7bs0RY1qffIOl3zifZSzQXHsQICEAAAhCAQP0SiBKkSsaIJP1bRagRaSZS6Leyrj1k1h7mmjRC6rcqbdIIqRsVfeqppwoLK0UtauQKbXuYrt9cWlOT/OaQur8FRUgNLzfvoFpackFa7iG7u3btEv0X59B9Qf/v/69dWpr7yHkn95cZU/xXzI2TFudAoBoJtLz8pAx89NvS53C8laC7jp4oByZcIB3jzhFpZHXnavQ5NkMAAhCAAARqnYAKIV3UyCwmZMSVLSzdiJ/fyrNmqKuZS6rc/FbCtXnaK/HaUUk9x9hjC9KgbV/ceZf2Z03L3rJGP4dt+2LPU9VIrbvIkr29jablzmt1h+DaQ3b1fB3SbA53+xy3rvlFSksqSFesWOHNKXUXNUr6falumgd/+Yq8tXu3nDm+Rbbv6pLfvtQpn/7IZBk8sF+psiRdCOSGQNzIaMPAYdJ88oXSMv1yaTxmQm7sxxAIQAACEIAABCDgFyGFSjQBFZU6pzVoXmd0CtmdkYkgfeyxx2T58uW9rFq8eLFMnDhR5s+f743X1mPevHmF+aRJv8+uyCL79++Xnbt2yatv7JOnNh+Qdc93yI63uuWTF4+VT818d+NaDgjUMgFfMcr2LLXscsoGAQhAAAIQqEkCCNLqd2smgjRvGDZv2yv/8JMX5LmX9hRM0z1DNRL6vkn9PPG5oa1Dtu54d8EiPczKuvo/BwRqmUDHulWy74Fbe6+YixitZZdTNghAAAIQgEDNEkCQVr9ra1KQfvE7vy2I0b6NfWT6xBYZPKDRE6CbXz0kPYePdBzR0eqvzJQgnEDXq8/K/gdvPXIlXcQoVQcCEIAABCAAgSolgCCtUsdZZtesIH1h+145enCjtDT1kZff7BJdwCjoIDpa/RWZEgQTOHxwj+x/6LvSseEnR+4jihil6kAAAhCAAAQgUMUEEKRV7Lw/ml6TgvR3W9+Rf/z3rbLp5b2RHjp6cLN89qMnygdPGxZ5LidAII8Eet7ZIRr97N7+nHS9vsmLgB7e/1akqX2ammXA5f/TW7CIAwIQgAAEIAABCFQjAQRpNXqtt801KUir3y2UAALhBFSEdmz4qfdP/056NJ90vrRe8mVpeM+opJdyPgQgAAEIQAACEIAABMpCQF849Nm0adPhMNVaFkvIBAIQ8Ibbdm55Qg6uX+X9r5+THo1Dx0rrZV+VvhPPTnop50MAAhCAAAQgAAEIQKCsBBCkZcVNZhDwJ1BsNFRT1Uhoy9SPSr9zPiU6VJcDAhCAAAQgAAEIQAACeSeAIM27h7CvdgkkiIaqwGwcMUGaxpwqjSMnSdPoKdJ4zASRhsba5UPJIAABCEAAAhCAAARqngCCtOZdTAErSaAQ+fz1/dLz1vbEpjSNPVVapl0uzaf+BVHPxPS4AAIQgAAEIAABCEAg7wQQpHn3EPblkoARmoc2rpHDXYekccR4aRo5WRpHnSRNx06W7h1tqeeB9uk3SFpOv1Rapl/+bhSUAwIQgAAEIAABCEAAAjVKAEFao46lWCUgkGCIbZrciYamocY1EIAABCAAAQhAAALVTABBWs3ew/bMCRQ7xDapQQ0Dh3l7hBINTUqO8yEAAQhAAAIQgAAEaoEAgrQWvEgZiiNA5LM4flwNAQhAAAIQgAAEIACBlAQQpCnBcVn1ENCoZ9erz0r39uek6/VN0rVtoxze/1bRBTBDbHXOqJf+65ul65WN0r3jeekzcLg0Tz6XyGfRlEkAAhCAAAQgAAEIQKCWCSBIa9m7NV62UgnNMGwMsa3xSkXxIAABCEAAAhCAAATKSgBBWlbcZJaEQLnncxrbWFwoiZc4FwIQgAAEIAABCEAAAukJIEjTs+PKUhAo8XzOIJOJfJbCmaQJAQhAAAIQgAAEIACBcAIIUmqIL4HOtidl/5rbRbo6pPnUmdIy9aPScNSITGiVO/LZp6lZGkdMkKYxp0rjyEnSNHrKu/t7NjRmUh4SgQAEIAABCEAAAhCAAATSEUCQpuNW01cd+v3Dsve+G0V6uv9UzoZG6TvxbOk3bbb3f2IxV4LIJ0KzpqshhYMABCAAAQhAAAIQqAMCCNI6cHKSIvqKUScBjZT2P+8aaZn6sUBhmtWCQ8znTOI9zoUABCAAAQhAAAIQgEB1EUCQVpe/Aq3t3LpeDvzncjnccUD6Tb88VCwGJRJHjNrX6tDX1ku/Kioa9TjcdUg61q2Sg4//UFSQpj2Yz5mWHNdBAAIQgAAEIAABCECgugggSHPsLzPXsuvFDZ6Vzadc7Cs0Dz5+l+x/6Lu9hti6YjGqmEHDdPuf9xnR/FXwBh0aKW08ZrwcfPRfpGfvrqisvN+JfMbCxEkQgAAEIAABCEAAAhCoaQII0ozda0TkoY1rvIhh44jx0jRysjSOOslbTCdyYaCIuZa20Dx8aL/su/8bcuiZB0PFYr8PXCXdu7ZJ9/bnpOv1TdK1baMc3v9WeMkbGmXgFbdI88kXeud173xROjb81IuAar5pjj79BknL6ZdKy/TL311UiAMCEIAABCAAAQhAAAIQqGsCCNIs3J9gwZ4+re/xooO2SFVx2Ll1w7uRyJd+HS0WRbxIaderz0r365uyKEHvNBwxav+ogltX31XBHXaw4FD2biFFCEAAAhCAAAQgAAEI1BoBBGkRHi1sX7Lhp0XNmSzChF6XNrxnlBeF1eG3qY8QMWqn6W0L88CtXuTUPjQK2u8Dc71/+jcHBCAAAQhAAAIQgAAEIACBIAIIUouM38qw+nOviOaxk6V7R5scXL9KOrc80XtrlBLUM2+u5Zkflc4XngqNSvYd/z5viK1GYIPEYpR5Kmb7f+g66Tv53KhT3/29p1t0/mrn87/0PjaNm4oQjUeOsyAAAQhAAAIQgAAEIAABEalbQZrVtiR+tcgs2NN07OQ/DqvdLF2vbJTuHc9780qjjqC5lkFCs985n5LWi77QewuWP4rFjmd+Jj1vbZfGo8dJ05hTpXHkJC+K6s3hbGiMMoXfIQABCEAAAhCAAAQgAAEIlIxAXQnSUg6xjbVgT0+3dL/x/BEi1Ysujj3NizB6/8aeJjoH0/f4o9A8uO7HIl0d0nrJV6T51JklqyAkDAEIQAACEIAABCAAAQhAoFQEalqQauE40hOYNGlS+ou5EgIQgAAEIAABCEAAAhCAQASBmhSkuvKsrlr78rBpVIAiCCBIi4DHpRCAAAQgAAEIQAACEIBAJIGaEqS6yJDuy6lzJvXY+YkfRQLghGACCFJqBwQgAAEIQAACEIAABCBQSgJFC9LVq1fLPffcU7Bx2rRpsmDBAu/zwoULpa2tzft7zpw5MmvWrNDviymobnWy974bvZVfD/dpkH3TPy0HJ11UTJJ1fy2CtO6rAAAgAAEIQAACEIAABCBQUgKZCFIVnUaEGmtVqK5fv16WLFkiW7ZskUWLFsnKlSsl6PtiSmmL0Z6WQbLng/9DOkdMKSZJrhURBCnVAAIQgAAEIAABCEAAAhAoJYGSCVKNjmq01I6Kzpw5U9asWeP7/YwZM1KV0xajXYPHyp4/v0G6BxwdmNZtt93mRW3Hjx8vN9xwQ+G8VatWyUMPPeR9vuOOOwrf33nnnZ6w1rJce+213vfmu5tuukmOO+44Mdded911cuaZZxY+m0Tsa13DbrzxRmlvbxdzrf5uvjPnXnnllXLBBRdE8tE09DDnP/30073KYr5/+eWX5eabby6kd9FFF8ns2bOPSB9BGomcEyAAAQhAAAIQgAAEIACBIghkIkjtIbtmaK4KUhWgRmguXbrUE4Eq7vy+N8I1SVlsMXpo7HTZc858OdzULzQJFXt6qAg0gtKIwKDvhwwZ4olYI1SNoDNCTtPUc1TguuLUiEI/0acCUr9XIewK0qlTp/qKxKDCab4vvPCCZ6cRnmrXiSee6AlpFdH6+y233CIqyvWw7bVFuMkDQZqkNnIuBCAAAQhAAAIQgAAEIJCUQNGC1M7wsccek+XLl3tDc0stSDvbnpQ9P/y8N2f0wKl/KftOv7JgSt++faVfv36yZ8+eI3gYkabizIg+WzSqODRC1XyvnzWiaEcqTZRUv7v33nsLgtIWgSZzFYC7d+/2xKB7PPLII72uN+LYT5DaotJOxwhkFbUqLI2d+tlEZ20bbAFtyoEgTXrrcD4EIAABCEAAAhCAAAQgUCyBTAWpGjN//ny5/vrr5a677irZkN1du3ZJ192fl6b2l+TgSZdK91GjpKF9q3SOmRo5d9QIRo1obtiwwROJJrqoIlDFpRGkKtZUSGok0RWa9nBYM/zXjZwa54SJviBBqhFccxixGCRI9Xs9NPJsC2eTtpuOO5TXjhQXW6G4HgIQgAAEIAABCEAAAhCoHwLDhg0T/Zf2yFSQaoT07rvvlmXLlsmKFSu84aPuokZB3yctwNvLrxLdb9Q7Ghpl4BW3SPPJF/ZKRgvnHkZYqvhUoadRxPvuu8+LlqpItQWpnmsilWYorh1JNPNRzXDbrASpsdmk5853tctkzlFRqYctSO15sfqbiZa6QjUofYbsJq2VnA8BCEAAAhCAAAQgAAEIJCFQtCDVuaE6L9QcixcvlokTJ3ofNVqqEUY95s2bV5hPGvR9EsO7XvqN7HvgVpFD+6X1kq9I38nnHnF5mCDVeZXufFJdDdgI0p07d/ZaEMgkbg/bNYLPjjDaw2TNNUmH7NoFsYfX+vFxxaU55/LLL5cf//jHheG7tq0qWs2cVr8IrUkDQZqkRnIuBCAAAQhAAAIQgAAEIJCUQNGCNGmG5Tw/SpCaobQmQmjEmQpMXQ3YLAJkbHaH7foJUncFXjM8Nmil3DBBaKKfJrLpF6W1eZrzNS+N9trzSaMEqd+wXQRpOWsreUEAAhCAAAQgAAEIQKD+CNS1IHVXwLUF6fe+973CCrWmWrhzQf0EqZ5rhvKa64LEqNmmxZynwvjjH/94ry1Z7OG09pxWv6oBfhJsAAAgAElEQVRqC1LdJsbYa84N2pYmyD4Eaf01CJQYAhCAAAQgAAEIQAAC5SRQd4K0nHCzzMuITb/VcLPMx04LQVoqsqQLAQhAAAIQgAAEIAABCCgBBCn1IJAAgpTKAQEIQAACEIAABCAAAQiUkgCCtJR0qzxtBGmVOxDzIQABCEAAAhCAAAQgkHMCCNKcO6iS5iFIK0mfvCEAAQhAAAIQgAAEIFD7BBCkte/j1CVEkKZGx4UQgAAEIAABCEAAAhCAQAwCNS1IY5SfUyAAAQhAAAIQgAAEIAABCECgQgQQpBUCT7YQgAAEIAABCEAAAhCAAATqnQCCtN5rAOWHAAQgAAEIQAACEIAABCBQIQII0gqBJ1sIQAACEIAABCAAAQhAAAL1TgBBWu81gPJDAAIQgAAEIAABCEAAAhCoEAEEaYXAky0EIAABCEAAAhCAAAQgAIF6J4AgrfcaQPkhAAEIQAACEIAABCAAAQhUiACCtELgyRYCEIAABCAAAQhAAAIQgEC9E0CQ1nsNoPwQgAAEIAABCEAAAhCAAAQqRABBWiHwZAsBCEAAAhCAAAQgAAEIQKDeCSBI670GUH4IQAACEIAABCAAAQhAAAIVIoAgrRB4soUABCAAAQhAAAIQgAAEIFDvBBCk9V4DKD8EIAABCEAAAhCAAAQgAIEKEUCQVgg82UIAAhCAAAQgAAEIQAACEKh3AgjSeq8BlB8CEIAABCAAAQhAAAIQgECFCCBIKwSebCEAAQhAAAIQgAAEIAABCNQ7AQRpvdcAyg8BCEAAAhCAAAQgAAEIQKBCBBCkFQJPthCAAAQgAAEIQAACEIAABOqdAIK03msA5YcABCAAAQhAAAIQgAAEIFAhAgjSCoEnWwhAAAIQgAAEIAABCEAAAvVOAEFa7zWA8kMAAhCAAAQgAAEIQAACEKgQAQRphcCTLQQgAAEIQAACEIAABCAAgXongCCt9xpA+SEAAQhAAAIQgAAEIAABCFSIQEUE6YoVK2Tt2rVekadNmyYLFiyoUPHJFgIQgAAEIAABCEAAAhCAAAQqRaDsgnTLli2yaNEiWblypVfm+fPny1VXXSUzZsyoFAPyhQAEIAABCEAAAhCAAAQgAIEKECi7INXoaHt7eyEqqp/1uPrqqytQfLKEAAQgAAEIQAACEIAABCAAgUoRqIggtQXo6tWrpa2tjWG7laoB5AsBCEAAAhCAAAQgAAEIQKBCBBCkFQJPthCAAAQgAAEIQAACEIAABOqdQEUEabFDdl955RXZv39/vfuO8kMAAhCAAAQgAAEIQAACEKgogdbWVhkzZkxqG8ouSB977DFZvnx5UYsaqdGTJk1KXWgu/BMBWFIbsiJAXcqKJOm4BKhb1IlSEqB+lZJufaVNXaovf5e7tHmuX8XaVnZBqs5bunSprF+/3vPjxRdfnHhBo2ILXe4KlOf8YJln71SXbdSl6vJXNVlL3aomb1WfrdSv6vNZXi2mLuXVM7VhV57rV7G2VUSQFlstii10sfnX0vWwrCVvVrYs1KXK8q/l3KlbtezdypeN+lV5H9SKBdSlWvFkPsuR5/pVrG0I0nzWubJZVWwFKpuhZJR7AtSl3Luoag2kblWt66rCcOpXVbipKoykLlWFm6rWyDzXr2JtQ5BWbbXMxvBiK1A2VpBKLRCgLtWCF/NZBupWPv1SK1ZRv2rFk5UvB3Wp8j6oZQvyXL+KtQ1BWss1N0bZiq1AMbLglDohQF2qE0dXoJjUrQpAr6MsqV915OwSF5W6VGLAdZ58nutXsbYhSKncrFhc53Ugq+IX2xhlZQfp1B4B6lbt+TRPJaJ+5ckb1W0Ldam6/Zd36/Ncv4q1DUGa99pXYvuKrUAlNo/kq4gAdamKnFVlplK3qsxhVWYu9avKHJZjc6lLOXZODZiW5/pVrG0I0hqooMUUodgKVEzeXFtbBKhLteXPPJWGupUnb9SeLdSv2vNppUpEXaoU+frIN8/1q1jbEKT1UYcDS1lsBapzfBTfIkBdojqUigB1q1RkSVcJUL+oB1kRoC5lRZJ0/AjkuX4Va1tVCdLHHntMli9fLhdccIFcc801nq+WLl0q69evL/htzpw5MmvWrCP8uGLFClm7dq0sXrxYJk6c6P2+evVqueeeewrn2r+ZLxcuXChtbW3eRzft+fPny9ChQ2XJkiW+d87cuXMD0zb2zJs3T2bMmNHretuu8ePHe+mbstsnmt/s72weF198sVx99dXezyY//XvatGmyYMEC7/ugCqRl2717t3eOn41BTYXNK+m1to167cqVKyNbJGVsl8dcEPS9+d0w9iubKUNQ/oax+d2tRy5jk2cQ07A6ptdu2bJFFi1aVGBh8g363oYW5Hc9x7bH774Jsivoe7+6FMfGICfb9uk5fvdnnHrod5+41xk77XvGZu9+78fYzz4tgx7Lli3zNdVtQ9z2TC/y801Q2xJ13/q1LZpH0Pdx2hY9x7bH754KsjesjbTzNnUr7L6NbCz+aGec+mDSctuzOG2an41x7wO3bdH8wu5hu8x+bZ773PBr08w5dj2LY2+QXXHs9WtDXFv9/BS3LfS7Z8Lq+O233y5PPfVUrDYmqr0Oq4e2DUOGDAlsF9w04tyf7jVqZ3t7e688gvoH9rV+baH7bA5qD/3qvutXv/YhzC6/crj13nx22+CwfpZtl/GFW780XT8/Je1nxXnGJelnue1CkjYtzv3p2uvXtkQ9azQNv7Ylbp89qi3U9P3as7R99qg2z9jj95wvps8eZG9QHQvqs8d9lvq1E0bjxHm+BfUJ9D750pe+VNSaNFUjSNXhKjy10IMHD+4lSPVm9BOhBpw6VoXjunXr5Prrry8IUnWgqVx6k2rjbYSauZmef/55T9SZG8vcAHqtPvTUJj9BqulNmDDBE5v6tzrcPs90RGfOnHmEINUKas7V87Txd8unaephBKf+rTfU/fff75XB3Fxqr/23nqdpXnXVVV6+fpVbWeuheerfKuSDOtR+lduvTFGdRddG4zO7fH4PTfWBsjV+M+m439vXGl+r4HZtVT9rx0T9GtTYqQDWFxlhgtWtk0FMTb1Wf7sM7Pr7kY98xKu3ykUPLa/+bX+vddzlZdclrbPmoaffq41BfJWDX933s9fcQ351ybXR2B5VH0w9te/XONfoObaNbn33S0PLevfdd8v06dN73VNB37sNsl/bYuzQuqn//O6fqDYkiEFQ22K3YcZ2N9+gtsX93rQPpqx+bYvxe1AbZa4Nste+x6PaGa1bTzzxhNdG+923ceqGfd8HvUSMSkd9FvaiLKhtUb7abmib6ves0XzNOW7b4t7DbocoqM0z34e9yLGfq3ab5drrPr+MvYaj27b4fW/YBrUt+v2aNWsCX/Dq9UHtiW1v3Lpv6rim2dDQ4LW/Ue2Na7u2G3GfjW4fIqqu2b/bfZWottu0G9pvsJ/dYfew7Ru/ttCvv+HaH1T37f6G2zZrGnHalqA+SFb9rCCmaq/dvwiy1+5nff3rX/c65Xa5/Xzt9gmC+pJB1ybpl9ntuL7cNm1YVNsd1LbE6SMGtS16v0X12f3awjh9xKC2Rcsf9bwN66to3nfddZf3/PFrI9L22YPaE7cNs+9/v35W1H0Q1tao7Wn67K6Nms64ceMK2ixJ+2bOrRpBagzWSpNUkJpr9eazK5P9OU6D63ZG4jxANW/3PC3DWWed5T18oypC0M1rV9CwTrY+LN0OkF3WqBC73oj69jjuQzdt5TYNhmko4zRadqfffpEQ9r3Nys9WrRNa1qiOZ9DvQaLSztdmanekTCcvrE74PSDtzmzYixlT3hEjRiTyqe0b1y82w6i6FGR7UMPl3q9xGzj3foubTlAbEKdt8MvDfBd2/4S1IX6dN5eBfb3bAYoqd9q2xXR4tS3dsWNHpIiwbXbtdV8QBok9u26laWNMh0LvrSjRE1TPgoSk3/m2jW6bENWmpm1b3PsrTr21n6t2J9G2IcresHYrjq9MXnGfp8Zmu7x2XY6Tjvv81Pr17W9/O1KQ2r6Oc3/a58d9poXd43GfbXpelN/C2ge37iSpS67P7c9xngGuXVHlMLyK6WcFlS9KVNqdctM+fPjDH/YEaRJmSdqWOP2EoDYsbRsR5rco/7j1Psl94LaF9uc46aTts7vl1Tr8qU99yus3Rb20SvtctdsTNyBjpxnVz4rT/kX1g+P0tVy/K6PTTz9dZs+eHedy33NqQpDaQ3bD3ga7DZ09ZMNv2GfUwyeu4+3KZV8T92HtlimscbDD/Hb0V8tiomH29VGVO01DaYf/4wy7tTsYZgh12BBJ1y/uG8y4D22Xv/0ASStI4zyEbKauDVGNrC1g7SEmUfXX7hS7Q6iUV5woikY93PqQpKF0xXdUq2UPCUoyvE3Tte+DuEOhshSkhsuUKVNCxX9YGxKnfbDbFrd9i7re7pTbQ46Cpj3YHT8TGbKvM7+H3fO2vW59COsgFytIDQu1Ma0gjRL4QQ95vw5bWPvi/qb1UqMheoTVZfe5YN8Dem3YsD633XE74mH2Br2Ei/Nyzu6Eue1S1DPArT9myFpQWxFWx5MIUs3XPOOSPN/s69QfUW22qU8ux7j9jjChEBRFNnn6CVJTB6Pqodvu2M+pqKGlfnZFCR5jczH9LD/hGcY5rJ919tlne4I0rvjWER9Jn2/udJaoe8Wv7Y7bT4o6L6qP6CdI4/bZ3XbHvoejyuz3wijuvWO3LbYf4zwD/IJFYXXBrz1xmSUJIrliNqqf5bZLSdo0+9mk/YaTTjqpPobs2o2OHSG1YSscv6FF5hy3Mun5OoxXK7YKobCHvV8li1O53QbWtiGqwxhUsaLe2ml57eFajz/+uIcgqSCN06EIq+xqvx5u9DLoGj1fG2d9aLnzfYOuCbrR4zwM3CiGHclKK0ijItcu0ySCNOyNfBRru4F1623UA8Utk+n4GZ8YARP2ciNpNMH1t9ofNsTYPV/vER2Cq+2BO48qqC5lJUhtvlGdqaA2JKrDqGUIa1v097D2JeyhFTWMyx2CZ78QCkvXtTfJi5FiBKndFsRps/3qR9L6G9a2aPpJBKltjz001rXTT5DaUc+w54bbAUryoiHoRVOcF1BB7WXUcGPXH6Yu6TNc15mI6qy6dTyJILU795pX3A6cez9GPSts/yZ5uWAL2aDRGVF9iLAXq8o+bLioW05Tl4xvwl54+dkV1YZGtYVR/ayg51+c+uvXz0oiSI2vopj6Pd9MpC5pPy3Ni5Gg/lScvMNeskf12d12MkkfMW2f3W1bbBuiBGkxfXbThml7klaQxuk3ZNln17qkL1P00JcMZrh6lAgO+r3qI6R2waIaLrsyueeGOTKo8Y7q3PgN1bIXp3E79HZZghrJJBXOVGoVefb82LhvW5I8MP0qWBQf+xr33LgdwKwEqV8HTO0Lihz6dSjj2OwydR96QQ/PKL+H1X23kfSr+0FRo6iOi9qrQ1l0fmuQII2yPU7jFecFg0nH7UzFfWOYlSC13xraZQtaUMaPfZTNfh2BuEN2o15ARL3NNXMhTUfQtr+YjovaHzQ1oBhB6nbm1e6kEYk4nVPb164gtedtRT2nwsRqlFCwXw743QdBc7fCOo1qr86f8pt3G1RPo+qvsorTtvhNX/BrT9yOYtSzy62naQRp1Esft11zGUcJpaB2UW3XZ3rQ/P8oQRqnLkeN9Amro37C212IL2x9BnfaSdT9Ukw/K+iZHUdoGc5uPyvNkF1zP0QNB/3f7V09rxQ5Fm1+AiDBBmR8aDISIIEYQkLEBGjiIUHkgBA5ggBiRAAiRJAw8QwBTDwTIBKEtAsS8BdWp1e357y7drm67apnl09LSLyuKvv63OPre2yX2+r0GKeEUoxL8DNi4dCrPng2FtdT/QzPpmLL0CstzLNtcsRdc/Yxk6ZoU2jxqkTObn7FOSZ8JghjGMuztuFsjA/b5OyeE2j/p0+fVrdv3x6T0gXvWZQgTSVa3Gl5NsI6XOil8qHVgiHnpWZ4hwazoVmjocEEBMHHgovNpuM7nsnlzjp0YtfYrY4x9o1JSuxZP0OY8iU/V2rLLrdjlxXSVIIVWt1gX8cCiucqD0qWJMY4E1s55YFkaFYvdKAWY899JsSlmO3bRqwxSRQnCPi/rcyPfbaUIOW2pZKpUAxJDSyx2MK+jk0ChHiC8uwwNItLodXo0Cp1aMWfBSvKGxMLU7EiR5CyP7YZcO25XSZUQgmj9aVUbPNJmB0uZklrrE/6BCE00x+bYBtKGmP9JxZbUrs1Uu1gznjhEosnHFtD/SfF8bGCFL6zwwrH8Jq5x35P9fGh+DhGBBiGPtkfu9MkNfExdABPaDLGeBfrS0N2DcXQMT6ICf+hVcmheJTKs8YeaoQ67FDCbcdJtm+X+DTUx0LcCwnSod0aXEZqhdQfJhrLw8bmiLvm7GN8EBP+u+bssXjy119/7dmFwH1+6NcMtvklgpCfU+Owj2e8IxXP4nA4TKrs+mlGkPpVB5vh5r30sVnv2BYFP3MeOzKcwcV2E7wX5lc6vXjzdaIMX34oUFqA5TrtvYsxgxhvp+StMdxW3s4UOxmV9/jDlrHilOtPvS/iSesxG9oKFdvuh0NWIL7543H3fg/ZGROksXc3UoNCaJXGMOUyQzj7OtE2YMN9IsT9EEb23hKvCIfaH1rlA5/wsfd8fZ0hLsVsTwUs3w/Gvm9l5W7Dw9j2xDHbFlPbn2LJVKifm+9TgmUotnC7Y6exhmILlxnCOoSFxRHmSujZmL0QwRZnUv4Ft16/fr3nJ762jS9o9y6CdJtBOhZbuC/GxqlYbOHvQ1tRY7EQuxYY+9BWydi4ys+NrRM+xGF9Pv5638ZiC1b9Uu8pxuKJ52fqZ6zYplQf5v7i++3YcdHKSMX6WFzkfj2mztBrFRy7rR7v21jMGzM2x7jv/e3tH4otsddDzP5d8yw878vmfpkS/dvmWSG/+n67rZgYivUxHnn+puqMxRaO3VaX92tOzh6LhSkexmLLmJx9TK4SEqQ5OftQPInF7lCeNaYfjIkt246pXn9187MvDGbqIJ5Usqvr/yAgLMWGUgiIS6WQVDkeAXFLnJgSAfFrSnT7Kltc6svfc7e2Zn7l2tbMCqkE6TS0zyXQNFap1BYREJda9FobNotbbfipVSvFr1Y9V5/d4lJ9PlmSRTXzK9c2CdIlMXWHtuQSaIcq9chCERCXFurYCpolblXghAWbIH4t2LkzN01cmhnwzqqrmV+5tkmQdkZm39xcAnUOn5pPCIhLosNUCIhbUyGrcoGA+CUelEJAXCqFpMoJIVAzv3Jta1KQfv78eXXs2DGxtQACwrIAiCpijYC4JCJMhYC4NRWyKlexSxwoiYBiVUk0VZZHoGZ+5drWpCDNVeGi+D8ICEuxoRQC4lIpJFWOR0DcEiemRED8mhLdvsoWl/ry99ytrZlfubZJkM7NpsrqyyVQZc2ROfuIgLi0j+AvvGpxa+EO3ufmiV/77IAFVS8uLciZFTalZn7l2iZBWiHh5jQpl0Bz2qq66kZAXKrbPy1bJ2617L36bRe/6vdRKxaKS614qk07a+ZXrm0SpG1yspjVuQQqZogKah4Bcal5F1bbAHGrWtcswjDxaxFurKIR4lIVblisETXzK9c2CdLF0nZcw3IJNK4W3dUDAuJSD17enzaKW/uDey+1il+9eHr6dopL02Pccw018yvXNgnSnpmt4+47937Z5ucGo7LWqLQlISBuLcmb9bVF/KrPJ61aJC616rk27K6ZX7m2SZC2wcHJrMwl0GSGqeDmEBCXmnNZMwaLW824qklDxa8m3Val0eJSlW5ZjFE18yvXNgnSxdB0t4bkEmi3WvXUEhEQl5bo1TraJG7V4YelWiF+LdWz87dLXJof855qrJlfubZJkPbE5EBbcwnUOXxqPiEgLokOUyEgbk2FrMoFAuKXeFAKAXGpFJIqJ4RAzfzKtU2CtHPO5xKoc/jUfAlScWAGBBSnZgC54yrEr46dX7jp4lJhQFXcHgRq5leubRKkCbLfunVr9fHjx9Xdu3dXJ0+e3Nz9+++/rx4/fry6ePHi6pdfftl8//PPP+/57uXLl6s///xzde/evfU9eO7Nmzebv+/fv7++bp9ff/11deHChdm6YC6BZjO0UEVPnjxZlwSfeV/ge3/d+9iunzhxYo8fP3z4sLpz587GyuPHj298XMj06ovpjUveIdevX1/duHFjHSfQr8GBy5cvb25LXffPgGu//fbb5vkrV67sKa96QhQ0sBdu2bgSGgf8WOHHJPDrx48fG9SfPXu2/r+NYfi/levvxTWOWbGyCrq0qqJa4xfyihcvXqwxPHPmzOrmzZvr/3uOID/5/v17MMfw8cUc8tNPP61Onz69jjWh8jB22veepzYODtlkcWwo94nVWxVpIsa0xqUxmKbyG38dPjZ+cvngo8+dYnmXPWdxyWKjfc8c89cOHjy4evTo0ZimVXGPxWiL2TAKWoL/jvUX9GP0cYsBeJZzW5R96dKlta7gsQD3wU/QH2M1jn/e+r//nsemUJ2cF7EDJEgTdASYNliz8AQ5MPijs9j3GCTgWPzjzgBimYOYHFYGi1UIIJ9oTNljlhg8h/DaVpA+f/587WcLDCFBasGYB2f4GUGRg8SUfqyh7N645DFPCc7UdRak4Nn79+83cSTEsRp8PpcNvXALHLAPxw4fT8CHp0+fbia9wK2zZ89uxiLjDxJAnhBF+VxubOIkVFZLCd62vGyNX5xTsE9D/uTvkKhiTGNfhibJbTItVJ4JX4yLfowD75D/8Pex+ofsitW7rV/34/7WuJTCaEx+Az5y/oN4ZBzjcc+LJat7KC/D81evXl3fyos59j2EVmhxIdWumq4jvkNUctxlQcpaAfz6+vXrekEMWgEfLIZ48Wp92AtSE6fW/m00DpfFi232/ZEjR1Z///33njGHn0lhLkE6QpBiJgYrFdbB0EEfPHiwJg8+JkgB/LVr19bXbKUE120G49y5c3sGAx5UzAwQ79ChQ3tWXVNOzLm+tOCZwmJbQYoAiMHVfBISpKEZKgviHCRStrV+vTcuTSlIebDlQdvPhLbOmbH298ItS94whth4ExIRjFvsOspCUgLhYJOeHm+f+A+VhaRwzt07Y7lR4r7W+BXKHUwo+p0Z3sd+5WVXQYp6sArmV3Ww6gJRyqu2ZhPXNWSXBGkJVpcpI5XfhK5zzSUEKfLpL1++/N/uwhCvyrR63lKgHaAzuD9xP+X+brGKtYIXfYz5GEG6jcYxQWsLcOjnLEgPHDiw1kA2fkmQFuSSgQlhYo4wUWLVQJCaSIUTWPTYPSAUnG4diO9nc9nJBZsRLaq1gTgXk10EKSYZbAYqJEhjg6cPxLm21/58b1yaUpD6pBF1tT4LnMPfHrgVGuAhAFNjQuy6xSXbkhXbBswCJlVWbKtVjm9reLY1ftmWXd62aIKUXwHCCsqrV682eQee48n1UFzh8Sy2TdzugfA0/hh38LcXpGwTb9nlZ/1Kvm8HvzJVA2diNrTGpRSWqfyG+RUqaxdBitU/+/CWXV4hZZHmt+z6V+lSbdzv66Yz3r17t1n8sBzAawXjF8dqnhTwecLQll1MJo3VOMBoaMsu9BFWSN++fbtnC7F/ZmiRRiukCSaas759+7YJstbB/vjjj/XTEKQgB2aivTi14kNb8HgWwe5LJR+lO87SgmcKn10EKVYXbDbKyuf3IFIBu5WBNIVd6npvXJIgTTGi3PUeuIU4gl00XoTymMCJlyVqY0UkEhz/bruPXWPLKufZOkpqlV8mGO01n9iWXRZ3PiHMWSE9fPjwZtUqlCuZSOZJD9veieTb7PLv/GmFtI5+EfKfWWZ58BSC1J+zgjoRG1mo8gRb65O11neOHj26WfzYRpD6BTH0J5s8HLNCCjGZ0jgmSG1hznYBIvbg9RFMQuHjxxitkBbsywymBVLrLCxu/CwATOAOExroQ6sgcwfiVgfiXV28qyBFfXZgFf7PgjS0Ih5bAd/V7hae641LUwrS0Op6iGct8KKEjT1wC/HFfyAeUu/9xZKxEIf8Vs/Qll1OBn3yudTJtZb5xVv3Uu+QhvpijiBF0muvF9i7qT7X8TaFVldty6Il0XPnQSVilJXRMpdCOKTym9S4tMsKKccg4yeEkH2fOiy0pD/nKIt1huGJnQw2ecRagbfs8kSPlYF+yK8MjhWkmAgd0jhekPLftoMUK6QPHz5cv/Nrr3dIkBZkEINps5G25cSIc/78+T17plG976QhQeoPqrDZ7znfO1xa8Ey53vvFv4zPf/uB2k4l9CfFmd/8yWJ84FXKriVc741LQ4LUb43zf6cSRz7EAPXwbORSRcFQH1g6t2LjA5+OyAfF+NiEuMWnMNvhMohBmDxDchB6rz3Ew1hZsfdQFbvmRQB+xKqUvaPJYi4VV6YQpDwu2m6x2DukNrGLyXqskPI7gHzYkgTpvJwaqi2V38QOPbJ4EZsY4wWbobwLXMAHK6RLPtSIDxuyyUk+Kd3iPx9qxFrBdmHivBOO1dsI0pjG4XNyYiuktmVXhxpN2HfZmX6mmt8lDR27zAE2thXKr6zOecIuYFt6omfU4K1ujHHouHKbpQ2tPNgqqT+6fOhI8gnpWVXRvXDJg25B3G9VsUTN7h86wt0OAuEZT//+1tw/CVUTuZbOLb9CZJOaPK74sSL0k2PmM94CySuvnkOxxJ+fae0nFHbhbWv84tgw9BMruIaPP+iIMUqtkPJ2X6uLeeMnOkIrpFyG8dZzzwvrUL27+HbuZ1rj0hh8UvmNv+5P3OUVO55gtbp5Mi32Ey6ep7xK6p9BuXMu7IzBcOgev4pouQO3IaUVrB/6n4cbeocUfRGTRyYyYxqHBaltzUV7rC4+1OjUqVObXROhn5oZer9X75DmMqnx55cYPBt3SbPmi0vNuq56w8Wt6l3UtIHiV9Puq8p4cT2lMI4AAAG8SURBVKkqdyzOmJr5lWubBOni6Lpdg3IJtF1tunvJCIhLS/bu/rZN3Npf/Jdeu/i1dA/P1z5xaT6se6ypZn7l2iZB2iOjqc25BOocPjVfXBIHZkBAcWoGkDuuQvzq2PmFmy4uFQZUxe1BoGZ+5domQdo52XMJ1Dl8ar4EqTgwAwKKUzOA3HEV4lfHzi/cdHGpMKAqToK0Zg6ow5fzjrAsh2XvJYlLvTNguvaLW9Nhq5L7OdxPvp4eAcWq6THuuYaa+ZVrW5MrpPgBV/wgsz75CAjLfAxVwv8QEJfEhKkQELemQlblKnaJAyURUKwqiabK8gjUzK9c25oUpKKoEBACQkAICAEhIASEgBAQAkJACLSPgARp+z5UC4SAEBACQkAICAEhIASEgBAQAk0iIEHapNtktBAQAkJACAgBISAEhIAQEAJCoH0EJEjb96FaIASEgBAQAkJACAgBISAEhIAQaBIBCdIm3SajhYAQEAJCQAgIASEgBISAEBAC7SMgQdq+D9UCISAEhIAQEAJCQAgIASEgBIRAkwiYIP33arX6V5MtkNFCQAgIASEgBISAEBACQkAICAEh0CoC//kvniM88pujWvAAAAAASUVORK5CYII="/>
          <p:cNvSpPr>
            <a:spLocks noChangeAspect="1" noChangeArrowheads="1"/>
          </p:cNvSpPr>
          <p:nvPr/>
        </p:nvSpPr>
        <p:spPr bwMode="auto">
          <a:xfrm>
            <a:off x="1257300" y="114300"/>
            <a:ext cx="228600" cy="228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35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0429FCE3-93E2-42C7-9E26-BC454A738D73}"/>
              </a:ext>
            </a:extLst>
          </p:cNvPr>
          <p:cNvSpPr txBox="1"/>
          <p:nvPr/>
        </p:nvSpPr>
        <p:spPr>
          <a:xfrm>
            <a:off x="0" y="192514"/>
            <a:ext cx="914400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2000" b="1" i="0" u="none" strike="noStrike" kern="1200" cap="none" spc="0" normalizeH="0" baseline="0" noProof="0" dirty="0">
                <a:ln>
                  <a:noFill/>
                </a:ln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+mj-lt"/>
                <a:cs typeface="Arial" panose="020B0604020202020204" pitchFamily="34" charset="0"/>
                <a:sym typeface="Arial"/>
              </a:rPr>
              <a:t>MODELO EXPANSIÓN DISTRITAL UCI PEDIATRICA </a:t>
            </a:r>
            <a:br>
              <a:rPr kumimoji="0" lang="es-ES" sz="2000" b="1" i="0" u="none" strike="noStrike" kern="1200" cap="none" spc="0" normalizeH="0" baseline="0" noProof="0" dirty="0">
                <a:ln>
                  <a:noFill/>
                </a:ln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+mj-lt"/>
                <a:cs typeface="Arial" panose="020B0604020202020204" pitchFamily="34" charset="0"/>
                <a:sym typeface="Arial"/>
              </a:rPr>
            </a:br>
            <a:r>
              <a:rPr kumimoji="0" lang="es-ES" sz="2000" b="1" i="0" u="none" strike="noStrike" kern="1200" cap="none" spc="0" normalizeH="0" baseline="0" noProof="0" dirty="0">
                <a:ln>
                  <a:noFill/>
                </a:ln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+mj-lt"/>
                <a:cs typeface="Arial" panose="020B0604020202020204" pitchFamily="34" charset="0"/>
                <a:sym typeface="Arial"/>
              </a:rPr>
              <a:t> CORTE </a:t>
            </a:r>
            <a:r>
              <a:rPr lang="es-ES" sz="2000" b="1" noProof="0" dirty="0" smtClean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  <a:sym typeface="Arial"/>
              </a:rPr>
              <a:t>16 </a:t>
            </a:r>
            <a:r>
              <a:rPr lang="es-ES" sz="2000" b="1" noProof="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  <a:sym typeface="Arial"/>
              </a:rPr>
              <a:t>FEBRERO </a:t>
            </a:r>
            <a:r>
              <a:rPr kumimoji="0" lang="es-MX" sz="2000" b="1" i="0" u="none" strike="noStrike" kern="1200" cap="none" spc="0" normalizeH="0" baseline="0" noProof="0" dirty="0">
                <a:ln>
                  <a:noFill/>
                </a:ln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/>
                <a:ea typeface="+mj-lt"/>
                <a:cs typeface="Arial"/>
                <a:sym typeface="Arial"/>
              </a:rPr>
              <a:t>DE 2025</a:t>
            </a:r>
            <a:endParaRPr kumimoji="0" lang="es-CO" sz="2000" b="1" i="0" u="none" strike="noStrike" kern="1200" cap="none" spc="0" normalizeH="0" baseline="0" noProof="0" dirty="0">
              <a:ln>
                <a:noFill/>
              </a:ln>
              <a:solidFill>
                <a:srgbClr val="14576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anose="020B0604020202020204" pitchFamily="34" charset="0"/>
              <a:ea typeface="+mj-lt"/>
              <a:cs typeface="Arial" panose="020B0604020202020204" pitchFamily="34" charset="0"/>
            </a:endParaRPr>
          </a:p>
        </p:txBody>
      </p:sp>
      <p:graphicFrame>
        <p:nvGraphicFramePr>
          <p:cNvPr id="7" name="Gráfico 6">
            <a:extLst>
              <a:ext uri="{FF2B5EF4-FFF2-40B4-BE49-F238E27FC236}">
                <a16:creationId xmlns:a16="http://schemas.microsoft.com/office/drawing/2014/main" id="{00000000-0008-0000-0000-00000A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54472065"/>
              </p:ext>
            </p:extLst>
          </p:nvPr>
        </p:nvGraphicFramePr>
        <p:xfrm>
          <a:off x="311991" y="900400"/>
          <a:ext cx="7186090" cy="34016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367578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uadroTexto 8">
            <a:extLst>
              <a:ext uri="{FF2B5EF4-FFF2-40B4-BE49-F238E27FC236}">
                <a16:creationId xmlns:a16="http://schemas.microsoft.com/office/drawing/2014/main" id="{01320C30-2CC0-4783-9DF2-794AB0389308}"/>
              </a:ext>
            </a:extLst>
          </p:cNvPr>
          <p:cNvSpPr txBox="1"/>
          <p:nvPr/>
        </p:nvSpPr>
        <p:spPr>
          <a:xfrm>
            <a:off x="285213" y="4550270"/>
            <a:ext cx="7072096" cy="346249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9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Arial"/>
              </a:rPr>
              <a:t>Fuente:</a:t>
            </a:r>
            <a:r>
              <a:rPr kumimoji="0" lang="es-CO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Arial"/>
              </a:rPr>
              <a:t>  Registro Especial de prestadores de Servicios de Salud- REPS. Sedes de IPS Priorizadas de  Red privada: Información </a:t>
            </a:r>
            <a:r>
              <a:rPr kumimoji="0" lang="es-CO" sz="9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Arial"/>
              </a:rPr>
              <a:t>reportada por 32 sedes de IPS. Para UCI Pediátrica, con autorización transitoria en Bogotá. Corte </a:t>
            </a:r>
            <a:r>
              <a:rPr lang="es-CO" sz="900" dirty="0" smtClean="0">
                <a:solidFill>
                  <a:schemeClr val="tx1"/>
                </a:solidFill>
                <a:latin typeface="Arial Narrow" panose="020B0606020202030204" pitchFamily="34" charset="0"/>
                <a:cs typeface="Arial"/>
              </a:rPr>
              <a:t>16/02/2025</a:t>
            </a:r>
            <a:r>
              <a:rPr kumimoji="0" lang="es-CO" sz="9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Arial"/>
              </a:rPr>
              <a:t>, camas ocupadas:  Aplicativo SIRC Corte </a:t>
            </a:r>
            <a:r>
              <a:rPr lang="es-CO" sz="900" dirty="0" smtClean="0">
                <a:solidFill>
                  <a:schemeClr val="tx1"/>
                </a:solidFill>
                <a:latin typeface="Arial Narrow" panose="020B0606020202030204" pitchFamily="34" charset="0"/>
                <a:cs typeface="Arial"/>
              </a:rPr>
              <a:t>16/02/2025 </a:t>
            </a:r>
            <a:r>
              <a:rPr kumimoji="0" lang="pt-BR" sz="9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anose="020B0606020202030204" pitchFamily="34" charset="0"/>
                <a:ea typeface="+mn-lt"/>
                <a:cs typeface="Arial"/>
              </a:rPr>
              <a:t>(Hora de corte: </a:t>
            </a:r>
            <a:r>
              <a:rPr kumimoji="0" lang="pt-BR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anose="020B0606020202030204" pitchFamily="34" charset="0"/>
                <a:ea typeface="+mn-lt"/>
                <a:cs typeface="Arial"/>
              </a:rPr>
              <a:t>1</a:t>
            </a:r>
            <a:r>
              <a:rPr lang="pt-BR" sz="900" dirty="0" smtClean="0">
                <a:solidFill>
                  <a:schemeClr val="tx1"/>
                </a:solidFill>
                <a:latin typeface="Arial Narrow" panose="020B0606020202030204" pitchFamily="34" charset="0"/>
                <a:ea typeface="+mn-lt"/>
                <a:cs typeface="Arial"/>
              </a:rPr>
              <a:t>2</a:t>
            </a:r>
            <a:r>
              <a:rPr kumimoji="0" lang="pt-BR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anose="020B0606020202030204" pitchFamily="34" charset="0"/>
                <a:ea typeface="+mn-lt"/>
                <a:cs typeface="Arial"/>
              </a:rPr>
              <a:t>:42 </a:t>
            </a:r>
            <a:r>
              <a:rPr kumimoji="0" lang="pt-BR" sz="9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anose="020B0606020202030204" pitchFamily="34" charset="0"/>
                <a:ea typeface="+mn-lt"/>
                <a:cs typeface="Arial"/>
              </a:rPr>
              <a:t>PM</a:t>
            </a:r>
            <a:r>
              <a:rPr kumimoji="0" lang="pt-BR" sz="9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anose="020B0606020202030204" pitchFamily="34" charset="0"/>
                <a:ea typeface="+mn-lt"/>
                <a:cs typeface="Arial"/>
              </a:rPr>
              <a:t>)</a:t>
            </a:r>
            <a:r>
              <a:rPr kumimoji="0" lang="es-CO" sz="9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Arial"/>
              </a:rPr>
              <a:t>. </a:t>
            </a:r>
            <a:r>
              <a:rPr kumimoji="0" lang="es-CO" sz="9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Arial"/>
              </a:rPr>
              <a:t>D.P.S.S</a:t>
            </a:r>
          </a:p>
        </p:txBody>
      </p:sp>
      <p:sp>
        <p:nvSpPr>
          <p:cNvPr id="3" name="AutoShape 2" descr="data:image/png;base64,iVBORw0KGgoAAAANSUhEUgAAA6QAAAFRCAYAAABjf2BeAAAgAElEQVR4Xuy9CZhV1Zn3+1JVVEEBEgYFGRRliji1AiZRjLEdaDW5JC1K5CZp08Y2gQx+JG1ie7mEh88Y7S9ckzSkjZ1urumLUUkntFfToHY67ZAoYGJINIAlKoqiUKiMRQ18z7vNOlm12PPZ55x9zvnt5+Ghzjl7r/Wu37v22uu/3zX02bp16+FDhw4JBwQgAAEIQAACEIAABCAAAQhAoIwE/tBn06ZNhydNmlTGPMkKAhCAAAQgAAEIQAACEIAABOqdwObNmwVBWu+1gPJDAAIQgAAEIAABCEAAAhCoAAEEaQWgkyUEIAABCEAAAhCAAAQgAAEIiCBIqQUQgAAEIAABCEAAAhCAAAQgUBECCNKKYCdTCEAAAhCAAAQgAAEIQAACEECQUgcgAAEIQAACEIAABCAAAQhAoCIEEKQVwU6mEIAABCAAAQhAAAIQgAAEIIAgpQ5AAAIQgAAEIAABCEAAAhCAQEUIIEgrgp1MIQABCEAAAhCAAAQgAAEIQABBSh2AAAQgAAEIQAACEIAABCAAgYoQQJBWBDuZQgACEIAABCAAAQhAAAIQgACClDoAAQhAAAIQgAAEIAABCEAAAhUhgCCtCHYyhQAEIAABCEAAAhCAAAQgAAEEKXUAAhCAAAQgAAEIQAACEIAABCpCAEFaEexkCgEIQAACEIAABCAAAQhAAAIIUuoABCAAAQhAAAIQgAAEIAABCFSEAIK0ItjJFAIQgAAEIAABCEAAAhCAAAQQpNSBmiCwcOFCaWtrS1SW8ePHy5IlSwrXbNmyRe6//34vnd27dxe+HzJkiIwaNUpOOeUUmTVrVuH7LPK8+eab5fe//72X5kc+8hG56qqrAstg8uvXr5/88z//c6Ky+p382GOPyS9+8QuvvAcPHiycolymTZvWq6zu9b/+9a/l7//+772vo+yxz9Xzzz33XPnc5z4Xy3699rvf/W7BvihGd999t+dDPU4++WS56aabQvNZvXq1rF+/vlfdCfJ3UEJ2nu45dlpnn322HH300Ucko35Yvny5bx1488035YEHHpCNGzfKa6+9Vrj22GOPldGjR8tZZ50lM2bMKHxv1yc3I/XrlClTQutYUH7qY81Pr7/wwgt9y2Hn7d5bti12fbj44ovl6quvLvy8YsUKWbt2rff5b//2b+WMM84o/PbXf/3XveqpnWZYnU1y34T50s7Ptjupj1y/LF261KuDyvjGG2+UiRMn+la1L3/5y14d0Dq1bNmyWPdPMf60M/C7T9Re5X7eeef1qoN2fZ43b16v31yjTZ1x25AwP2jdnzBhgsyePdu3Hmoedl1x65FrQ1S90rb//e9/f6+6GAY/Sd5BzxzlqvnqvRZUH2wbTB0Pu+/0fPveC2tLk/g77J6NVUnL7K8sWIW1KVn0C4KezUHtflzOnAeBPBNAkObZO9hWFAG7Y+R2fN2Ev/e978mjjz7qfa3nnnPOOV5HQDsM2ll86KGHvM6wPhC+9rWvBXaEkuSpncUvfelLvUTGt771rcAy2w+6lStXpmaj+f7whz8sdIJVZKtYMh0W5aAiNaysNi+9TkWFcvM7bCbm98WLF8fqaLkCK8qPptNu8vn2t78d6CsjBPRc0zkz/lab9aVEVGdWr7U7ZHYHXNN69tlnPYGlaamQ+MxnPnNExzaozqifvvnNb3oiRDvs2tFV8amdyl/96leybt06r5j2ywm/OqLpPPHEE6KdzLA6rL+bc1TMX3rppZ6t5vr//u//LtjyhS984YhyuB2xIF+F3SNBLLWcc+fO9cprd7qN4DIi1u9lR5L7Jix/v7qdxkduOlpPFi1a5H2tL4IWLFhwRFbql3vuucf7fs6cOaEvi8zFxfpT01Hb/vEf/9Hzu7YHM2fO9O5zt27bdicRpEG+CfKD+nnNmjWh9VDP0evNEfUCzK9e6bVajqeeesprJ/WISkfPSZK3/bJN2X72s5/12kRN43e/+52Xb5yXappvXJEV9XxK4++k94xbuZMwC2oHkvgrC1ZJ2hRjm3npGPYM0/bkO9/5jvf81TbfPJv1RaZp900/Jait8H0I8yUEqoAAgrQKnISJ6QhEPXxNqkZc6QPAr6Ot5+mD4utf/7onLMKEWtw8NU2/KECYAEr6EAyiFiciYzoZQQ9PN6oQ1nHyE6RRwtJ0hk1H3ZQl7Do3EqvXBEUBwqJ0SWtbnA6ZLX5dHwfVGbt+REWajM1hdSSsbtqdwjDBY0e03HvFFaR6P916661HvBDIUpCacts+cF92JLlv4vjSrh9pfORXv+z64feyZv78+YWXGnGio1n40xbb+hLgi1/84hG+1HO+//3ve6M8TB0tpSA1bfFXv/pV7+WKX0TQfYkVNYIjSJAaP9nCMUogJsnbvpf87pMk7VAWIiutv5PeM265kjALE6Rx/ZUFqyRtShJBal6ohvUx7GcXojTJXcK5eSeAIM27h7AvNYE44jBsuKSbcdL0okSX/fAxwzHD3sInfQj6gbMjLXFFjpuO3dnVB6exPSga6SdI4ww7tF8UmCHFYUzt8/v37194eeAXdS62E2UziZuWPeRSX26Y4btB9SqNv6Ou8Rtqph1R08GP6nDb57piwG+oml+HqRSCNOw+jmKSxpdxXgAkabjCoqRJo6NZ+dN+cZVEMJVakCrXoGGi9qgTu20KG8ERJUg1P7vNC3rJlTTvOPnGrUNZiKy0/o7b/vmVJSmzOII0yl9ZsErSpsQVpEmGPhfDPG6d4jwIlJsAgrTcxMmvbATiCEj7IRxnXmbUPK44eSoA+y2nRqTMPMawt/lJH4J+oI39UXONwpxk3mirqNQ5r0HzH00aNhO9xszPDesk2p1qFen2cGp7zqFtp4naqggaOnRo4FxEt0ObVpibvON2DmwOdhSynILUttUM+7YFT5whyvZwbTuaZ9dP9YEZ6hg3Ihzll7AOfNh9l+S+ievLrAWpphcUJU0aHc3Cn7ZQiHqxFvbiLureSjpk169NsfOwI9Za78z887AXLXGFobE16GVa0rzj5hvngVmsyCrG30nvGbs8SZnFFaR6XpC/imVlp61/x5k+E6dfYO7zqJeCmqftL6Kkce4QzqkGAgjSavASNqYiEOchYIsYv7lbbsZRbzHj5Klp2tE8jT7oHD8zRyxIqCXpWPsBi7ugRRhsv46LeZBqRMIvGuky0bmPKkrDHqR2R0VFjxm6G9Q5tiMY2kEdMWJE4Rq/qLPNIs7csDAmSTpkpr7ZLwTiDNkNE++2bVF1xBaTpiNlv2CIMxw0KBpp560+u+WWW3yHVZY6QuoOOY5iYvNL4ku9zq6ncX0UVJf8oqRJo6Oadhb+dIWCvbhUVGNcjgipe7+bhb3cF262yA8awRFXGEYNz06atz1kN2wxqyjetkCKetEYp62J81KqmHvGvjYpsySCNMhfeRSk7gtqe/HEIP/7jXaJU1c4BwJ5JYAgzatnsKtoAlHiMM08wqjOVlSeplCuEI4zzC5Jx9oPXhbDdV2hqItwJBXpaptZhCaok+i+LTadxiBB6tcJj3pg2+KsGFGaRMT42RRWZ0yHzSxwEdVRiaoj9jBx8/LATyRH3Xx+/nDzDuJSCkEaNi86ikmxneukPgpj60ZJzYJCcYa4u21LlDix7XD9adsRJwJkpxXVRsZ5gRJ1T9n3rmlD/Dr1caZkxBWkYWmlyVtfQJiXNkELnkXdh+b3YkVWMf6O8lVQGdIwSyJIo16cRd0fWY26UJuj+gVRLzv8GPqNdolbXzgPAnkkgCDNo1ewKRMCUQ+BJB0nY1CSNONG88zb/ai3+Uk61lEPsLDVZ8Pg+w35tSM7fsLOZaYrGJuIp98COn7RjzBBGjTczBbgQdErfajr6rE6R1U7heqzoO1Zgrgk6ZD5dSLC6pS9IrLmr50oZRy0onFYHQniESX2/crt14l387YXArMFVZaC1F1l168+JblvkvjScEnqo7D7y76X1NdmK6u4K+vaHfYkQ21dfxpmQaMewsqQpF1NM2TXXmTIbm/cUSdmjnbUCI64gjSMbdq8tSz/9m//VvCzjho5//zzY28xk5UgLcbfae4ZtTsts2L9Vax4V9uTtClxBGkacZmWeyadKxKBQAkIIEhLAJUk80EgiXiMmuuUpSANGlIXNaQ26UPQ9UKah56dRtiwoqD9BIMexkZ8+3V4/eb+hIkmv6itsdtE/8Lm5Zi9AM2cR41GXnTRRaH7ddpcknQMkgpSu97pdhdGoJj5u/YepEEdJS3f448/XohKuy8NSiVI1R5bBJvFYIoVpEGtiwo43ZYkDpM4LxeCzgnbziaOj6JaR/vFlJ6bJDqatSCNiiL5laVUgtTdvshd+Tdo+kXU8ONiBY4ySJu34af3idkeSr/Tsn3qU5+KtTWWfd9H+StqvnrU9X7+TtL+2denZVasvxCkUS0Qv0OgMgQQpJXhTq5lIFBqQeq32mJUnnY0zy+aGPY2v9KC1G+YnN2hCpoD68fE/s5eGCdI9IaJJr9hqMauqKizXQ3VN6tWrSosoBS01UWY0I96seE3hzOqztj5qbi86667CsLUrUN2HbGvU1EzatQoOe+8844QbMUIUlvoB9VPe5iyzpfetGlTYSEsV9yFdW6DOqJaZx588EFv6xE9yjmH1K8Zi/JRVNNnR0n9yhN1fRb+jNtpL4cgtfPQl0WjR4/25p/bw9ftURXuaIioERxxBU7QSIxi8nb5aVugAlrn2Mcdpl+NgrQYZsX6K27dLueQ3TQvi6OmykS1E/wOgbwRQJDmzSPYkxmBqI5+1O9+hgQtpmHOjUozLJqnaYS9zc9SkEYJJ7+yRy0AFRSNDGJixLctqoJWPQ7qZEctBhEVdfYrpx3VizO3NEmEwC/6G1Vn/Gy0hbbdAU9TR+J28IwdQR3zoLzt8inPU089NVNBauyy9zMMWv03aj5kEl9GNVRBPoq6zhYY+neUzW56WfgzTT3yawOj2pk0Q3b9+EUt5BQ2giMuL7se2y89isnbryz2fqAqSuMseFSsyCrG32numWKYFeuvYlmluT+j2vg0DP1ebsZpWzgHAnklgCDNq2ewq2gCUQ8BzcA83OIunW4/OPzmYUblaaJ5cQoXFv1K2knV/II6VHFssYV4nPNtNkFMjPAzW92EbT0QJEjth3KUXUnmwyVZ5CNJZ8Jvaf+oOhNULpOWPcwuTcfSTySHsbTtjSuGbZ7amTfR9CwipMbWoEXKkjBJ4suo+qa/+/koznVJbHbTy8KfNgdb3MexPc2QXXe7qyR+sNuNOPa5EdS4AsdvO51i8w6y147qxpkLnEZk2SN8ivF3El9peYtlVoy/bDEZNTzZrsfuaKik92dUG5/m2VzMvN849wnnQKDcBBCk5SZOfmUjEPUQUEOi9hV1jY3qYIblGRXNM3kFvc1P+hD0Ax1nTqXfdVFvtPWaoGhkEBN7ZWHtJG7fvr0wz9HtBAcJ0qiordoVNYfMr7xJhlDF7ZAFdTri1FM/G/06oWnqSNC+okE3qh3F1iG4ZvGYsLyDFuvJUpCqvXFW/w1rgOL6Mm4jFlcoBIlK/T7py6cs/JlmZEHUiwE/ZkH7IifxQ9SoE5NvUNsXV+D4Cf1i8w6rR0mGXtujA8LqS9AIn2L8ncRXbnsc9rKjFP7S/ItlZYvauPdnVBufdF/RpC8s4rZXnAeBShJAkFaSPnmXlEDUQ0AzT7LPX9i8F1OQsDzD5mDaIIJWQ00jNlzAad6ER817tfPwmwMbxsSIG52LqAv26Gq3ftFqv85ZHH+obVFzyPwqYSkipEGRqzj11M/GrCKkfvtfBt2Y9lYVSSP4dt0z6WcpSIM61Unum6Sd66gGLOoFVtD1SWx208jan0kXVVJ7ola2de9LNwKVxA9hc8htNkHzyeMI0qCXScXmHXafRe29HOeZ4aYfNCXCFllJ/Z3EV5pPscyK8Zf7zA/bOzgOq6wEqabjbvmkW6oFHfYKxXGGdEe1U/wOgTwQQJDmwQvYUBICcTv69j6CX/jCF3yX3Le3Gggb3huWZ5LopN+5xXRSDWB7Kw4dwvq1r32tEOGynWDe/GtZ9bz777/f+zlq03S/aGTcqLHJ3y8PP0EaNi/MrVDuuZpe0N5/tuiKM5Q7TofM7ty4dcyPj/kuaGElW4zb89nS1hH7ZUnQFiP23Da/uhOVtx0RL4UgDYoMRtll15U4vjTnp/VRnMYuic1+6WXhT1vgB90H9pY3dr0Jqp+2rfaoi69//eu92qG4fkgS2Qs6N0rgBLX9xeTd0dHhjQYJmqOeNMrtCj2/dj3K3rT+jusrtTHKBrt+ZO0vO21bFKdhlfT+jNMXsZ87Yc/mJC/R47Q1nAOBvBBAkObFE9iROYE4DwHNVDtV3/nOd7wInc5l+uAHPyiXXXaZ10HSh+IzzzxT2KsySqAE5Rk3mmcg+L3NT/oQDAKqZfrXf/1Xee211wp7b5oVK9XORx991GOhD8VPfOIThXPjzMH0i0ZG+cEuV9C8HleQJonaKgc36nzgwIFe8xiNv+3tF8I6BXFEjLJ49tlnRbeTUZ5BAjiIjy1i1T/6z+y7afZOdetjMXXE7gRruhq10rf0phxmW4ogLnHytv2gDLOIkKp9Dz/8cGF15HKuspvGR3Eaujgso9Ip1p+avvr8Rz/6kTdywd5Wx2zBYuqEjnD4m7/5m16i0s7fjoDabUzQPRFX5MQddWJY+UVugwSp3pcbN26UdevWeeV3xWMxeasI+uY3v+m1wXo/fexjH/NWv3a3oEqy/6y26//0T//krdCraX72s58t3L+67ZNpM8IWakvj77i+Uh8Uw+xb3/qW58a0/nLFbjGskt6fUc9AY5vtQ7Mvtnk2axpPPfWU9zzRI0ndiGor+B0CeSCAIM2DF7ChJATCFiXwy1A7y7/73e8KQ0fNOfpw160GzjrrrCO2zHDTCcozSTRP0/R7O2zPfQkCFrVQg32dlteIJfO9CnJN45RTTvEEUJI32iYNt6xRfggaomzb6grSNPNC3aiz6fypWNROnDm0/FOmTIm9D6lti+sXrTtDhw4t8PTzWxgf/e0Xv/hFrzppfDR9+nRP0NmH6Si5i8TEvcFMp8dlYraNMfXCL724edsvW8KGarqRcuM/v7y1vGrb+eeff8QIhyT3TZgv7XztFwFJfRTHF0nbi6A0i/GnSdO8BFFxpgLKHFon9F4Jaxf92Oj1ep3+My+CXPvjbmmRZNSJ5uHXbgTVK7PFjG6XdOGFFx6xJ2gWefu1wYarX12Oqjthvgra9slNM6m/4/pK88mCWVp/JSlnFKskbYrmG/UMtG1T/vqCTV9mmn2n7WdTUH2Mqhv8DoG8E0CQ5t1D2AcBCEAAAhCAAAQgAAEIQKBGCSBIa9SxFAsCEIAABCAAAQhAAAIQgEDeCSBI8+4h7IMABCAAAQhAAAIQgAAEIFCjBBCkNepYigUBCEAAAhCAAAQgAAEIQCDvBBCkefcQ9kEAAhCAAAQgAAEIQAACEKhRAgjSGnUsxYIABCAAAQhAAAIQgAAEIJB3AgjSvHsI+yAAAQhAAAIQgAAEIAABCNQoAQRpjTqWYkEAAhCAAAQgAAEIQAACEMg7AQRp3j2EfRCAAAQgAAEIQAACEIAABGqUAIK0Rh1LsSAAAQhAAAIQgAAEIAABCOSdAII07x7CPghAAAIQgAAEIAABCEAAAjVKAEFao46lWBCAAAQgAAEIQAACEIAABPJOAEGadw9hHwQgAAEIQAACEIAABCAAgRolgCCtUcdSLAhAAAIQgAAEIAABCEAAAnkngCDNu4ewDwIQgAAEIAABCEAAAhCAQI0SQJDWqGMpFgQgAAEIQAACEIAABCAAgbwTQJDm3UPYBwEIQAACEIAABCAAAQhAoEYJIEhr1LEUCwIQgAAEIAABCEAAAhCAQN4JIEjz7iHsgwAEIAABCEAAAhCAAAQgUKMEEKQ16liKBQEIQAACEIAABCAAAQhAIO8EEKR59xD2QQACEIAABCAAAQhAAAIQqFECCNIadSzFggAEIAABCEAAAhCAAAQgkHcCCNK8ewj7IAABCEAAAhCAAAQgAAEI1CgBBGmNOpZiQQACEAgisGXLFlm0aFHh53nz5smMGTO8zytWrJC1a9fKypUrC78/9thjsnz5cpk2bZosWLCgV7ILFy6Utra2XucHpaPfz507t3C9nYd+afIxJ5j83O+HDBkiy5YtCzw/Kp9qrRnGN8b+OXPmyKxZswrFsX83jJYuXSrjx4/vdd78+fPl+uuvl4kTJ4r+vn79et+6oF/quXq963e/vPR8N78wm03eixcv9mwx+Rnb7Hrk+sxcE5S++7253s3LLZsfr2qtL9gNAQhAoFoIIEirxVPYCQEIQCAjAioKbRGqokMFni1AbBGjgnDNmjVHCE8VtnfddZevIDVCxk5HO/tDhw6Vq6++2hOTu3bt6iWUTD5Lliwp2HLVVVd5f2v+5nuDIej8p556KjSfjDCWNRkVWOvWrSv4ybxUMH5cvXq19yLB+FE/7969W9rb2yMFqfGR8rz77rsLaehnZamC1X55EJSX+tUWdFE267n6MsMWhbZYtgG7vjZiNYyJnuN3nfner2wI0rJWazKDAAQg4BFAkFIRIAABCNQRARUJKlLciJfdSVeBoELBnGM69Rp1cwWmfr7nnnuOiKhqZ99Nxxakfshd8WDEwbBhw2IJUnO+2m6Eb624VoWainMTyTaCzPjS73c9J06E1Papvqww4lOvPeusszz2M2fOLOQdlJebX5TNxjatPyZymUSQRqUfJkiDyoYgrZU7hnJAAALVRABBWk3ewlYIQAACRRII63Dbv9nCxAhFFSV2pNKcY5/rihL3NzNk1x2u6yce9FwVKjt27PCGDJvj4osvLkRZXXtMxDAsnyIRVuRyl6PLy+/3pILUjXyaNPV7+wVFUF5RvndtNvXNRHL1BUgSQRrFJEyQBpUNQVqR6k2mEIBAnRNAkNZ5BaD4EIBA+Qls3rZX/uEnL8hzL+0pS+anjx8s11x2vJx0/CDfiJkxwh66a3fM7cilEQzPPvtsQaS4wiAoHZOPmRNqhKX7vflsxGXYsEtbqLpzKoPySQu969VnZf+Dt0rXto1pk0h0Xd8Tpkn/C78gTWNP9ebe+s25NYK8GEFqzyE1eZjhuiZKbqeftSDVebDm5cPtt99emN9qw/KrA1FMggRpWNkQpImqKCdDAAIQyIQAgjQTjCQCAQhAID6BL37nt2UTo8YqFaPf+eJp3qJFeuh8P7fDb4s7/U2Hcuq8TVsMmOs1YmaGcbrR1KB03Pzs+YqueNConAolN/8okeJ6wZ0XGd9LR575zp1/VTYxanJXMXrUtf+vb+TQ9mVQZDHpkF2Tr7vYkX5vBH9QXnqOnZ/febbN9rkmCqv1yl7UyNjjJ0ij0g8SpGFlQ5AWc4dwLQQgAIF0BBCk6bhxFQQgAIHUBCohSMeNbJU7//YMcRfD0ULoSrnu/FD93ghNWwyY680qrvZ5riAxgEw6mo9ZmMgWnEGiw8wR1N/jLGpk0onKJ63jKiFIG4+ZIIM/f68n9HRoq+Fn/GCvNmsv8KM+e/755z2/uosd2Z+DBJgbfbSH7bqLFZm83EWNomx281Z/axntlXDDBGlU+kGCNKxsCNK0dwfXQQACEEhPAEGanh1XQgACEEhF4Hdb35Hvrd4qOnS3HMfYY/rL5z92opw56T1edu42Kjo0VqOarhBQYadbr7iLCpnvzZYj7nDOsHTs6GnYEFS104hWjcS6UVe9Nu5QXr/5qmm4d730G9n/H/9LdOhuOY7G4eOk9bKvSt/x7/OycyN79krJ7u/2CwN3CxSbh58A83tZYASwveCRGepr5+WmF2aze67may9wZDMO8nUUE/e6qLK56bnDwMvhd/KAAAQgUG8EEKT15nHKCwEIQAACEIAABCAAAQhAICcEEKQ5cQRmQAACEIAABCAAAQhAAAIQqDcCCNJ68zjlhQAEIAABCEAAAhCAAAQgkBMCCNKcOAIzIAABCEAAAhCAAAQgAAEI1BsBBGm9eZzyQgACEIAABCAAAQhAAAIQyAkBBGlOHIEZEIAABCAAAQhAAAIQgAAE6o0AgrTePE55IQABCEAAAhCAAAQgAAEI5IQAgjQnjsAMCEAAAhCAAAQgAAEIQAAC9UYAQVpvHqe8EIAABCAAAQhAAAIQgAAEckIAQZoTR2AGBCAAAQhAAAIQgAAEIACBeiOAIK03j1NeCEAAAhCAAAQgAAEIQAACOSGAIM2JIzADAhCAAAQgAAEIQAACEIBAvRFAkNabxykvBCAAAQhAAAIQgAAEIACBnBBAkObEEZgBAQhAAAIQgAAEIACBeiOgYoSjuglMmjSpqAIgSIvCx8UQgAAEIAABCEAAAhCAQFoCCNK05PJzHYI0P77AEghAAAIQgAAEIAABCEAgAQEEaQJYOT0VQZpTx2AWBCAAAQhAAAIQgAAEIBBOAEFa/TUEQVr9PqQEEIAABCAAAQhAAAIQqEsCCNLqd3tZBen8+fNl9+7dHrV58+bJjBkzZPXq1XLPPfcUSE6bNk0WLFjgfV64cKG0tbV5f8+ZM0dmzZoV+n31u4MSQAACEIAABCAAAQhAAAJxCfgJ0htvvFHa29vlyiuvlAsuuEBefvllufnmmwufNe3bbrutoDP0szl31apV8tBDD8lNN90kxx13nGfGI488Ivfee69cd911ct9998mQIUPkhhtuEHOubesdd9xRSHv8+PHeeeawz9fznn76adH/7cPkG5S2n+1uPi47tdscqrWuvfbaULw2G8NFLzAc9W9j95133inr16/vld5FF10ks2fPFvu3MBvLJkhVeOqholL/Xrt2rSxbtsz7W0WnEaGmNPq9Fm7JkiWyZcsWWbRokaxcudI73+/7uJWW8yAAAQhAAAIQgAAEIACB2iDgJ0hVgKkA0kMFoStIjeAyosqIP/BiUBUAACAASURBVCPc9HsjqjQNFVYvvPCC3HLLLaJi1whSI7hcUann6KGi2Ba27veqcYzQPfPMM0PTVtuMmLRtiPKibbsR1rZN7vV6/tSpU8XYo2Uw4lnF+IknnuhpMbfMmo4t3PWzMlNhavPVdN2jbILUzljh33777aGCVKOjCt2Ois6cOVPWrFnj+71GWzkgAAEIQAACEIAABCAAgfohECRIVVCaSKfSMBHSiRMnHhEt1d/DBJ8KQBVpKq7iClIVbirIzHUmGmrb5SdI9TqNYLpiN60gVfGtI1RVTNvR3507d3qiUtP1E4lGiLviM0iE6/l2XnYN9Is6279XRJCuWLHCe2OgUVF3yK4ZmquCVAWoEZpLly713nQoFL/vjXCtn9uPkkIAAhCAAAQgAAEIQKC+CYQJUiWjYky1gxGk+p0dlTT0bKFpBJQ9rNYINz9BatIwUVU9R4WlRlI3bNhQEINGoGr+GqU0gtT2oIleukNh7aG2ZkiyuS5MVNrDbI3wVgFqBHLYtX6R2CBBavKxI8v20N+wfMouSO3ht+7t89hjj8ny5cu9obkI0vpuXCg9BCAAAQhAAAIQgAAEogiECdKzzjrLE6Iq8pIIUiPWdP6kClojKtWWJBFSjY6aKKQOd9XPKlJdQWrEmi32gv52bYji485THTp0qCeQo46gqGaQIA2Lgprf7Pmodv5lF6Rz586VxYsXi4bL/Q5d+Oj666+Xu+66q2RDdnft2iX6jwMCEIAABCAAAQhAAAIQqC0CKvDshXU0WqkiUAWRCkIVia44sofEGtFnht2aYbRJBakOvQ2aN2pHSI0gted46jRFM1zWFsi6SFOSOaQmWqu2uOkEed3Y4ScggwSpy89O2y96av8+bNgw0X9pD30p0WfTpk2H4yhbFaNmdV2/DDVCevfdd3tzS3VYry525C5qFPR92gJwHQQgAAEIQAACEIAABCBQnQTCIqQ651NF2MMPP+zpCiOwjEg0kUK/6J49ZNYebpokQmrPBTWrzNqi051DGjcqmkSQ2kLRHqY7fPhw37m0UaLVT5DaixmZ+ajKVIW8fg4TuFrr4ujIsNoZW5DqHFB3SWAVp0899VSv7+3oqd82MWpM0PfVeRthNQQgAAEIQAACEIAABCCQhkCUINU0zVxGW1jaW6HoOe7Ks/ZQV3tFWb+5prbdeq5fVNJEbG1BahYWsq9355C626vY28qY68K2VDH5mXONHaZ8brnd7XD0OjuybNtq0gpazMhOy55b6vq5bII0TQXjGghAAAIQgAAEIAABCEAAAkEE/AQptKIJqFjUOa06BLjSB4K00h4gfwhAAAIQgAAEIAABCEAgFQEEaSpsuboIQZord2AMBCAAAQhAAAIQgAAEIBCXAII0Lqn8nocgza9vsAwCEIAABCAAAQhAAAIQCCGAIK3+6oEgrX4fUgIIQAACEIAABCAAAQjUJQEEafW7HUFa/T6kBBCAAAQgAAEIQAACEKhLAgjS6nc7grT6fUgJIAABCEAAAhCAAAQgAIE6JnDw4EF5++23Zc+ePdLT01NyEoMGDZKRI0dKnz59Sp5XVAax9yGNSojfIQABCEAAAhCAAAQgAAEIQCA9gcOHD3ui9J133pH9+/enTyjGlXkRpQjSGM7iFAhAAAIQgAAEIAABCEAAAuUk0NnZ6QlT/ad/l+LIgyhFkJbCs6QJAQhAAAIQgAAEIAABCEAgIwIaLVVhqtFTjaJmeVRalCJIs/QmaUEAAhCAAAQgAAEIQAACECgRAZ1fqqJU55vqvNOsjkqKUgRpVl4kHQhAAAIQgAAEIAABCEAAAmUicOjQocJCSF1dXUXnWilRiiAt2nUkAAEIQAACEIAABCAAAQhAoDIEdAivDunVqOm+ffuKGtJbCVGKIK1MvSFXCEAAAhCAAAQgAAEIQAACmRLo7u4uLITU0dGRKu1yi1IEaSo3cREEIAABCEAAAhCAAAQgAIH8EtA5pmaV3qR7m5ZTlCJI81uHsAwCEIAABCAAAQhAAAIQgEBRBHRI7969ez1xqkN64x7lEqUI0rge4TwIQAACEIAABCAAAQhAAAJVTEAXP1JhqvNN4+xtWg5RiiCt4gqF6RCAAAQgAAEIQAACEIAABNIQiLu3aalFKYI0jfe4BgIQgAAEIAABCJSIwJtvH5LN2/bIllf2Sdur++S5l/bI2/s6S5Rb8mQHD+grJx0/SMaPHiATxwyQSWMHydGDm5MnVOQVfpw0yTzYVmTRuBwCZSVg9jbVyOmBAwd88y6lKEWQltXdZAYBCEAAAhCAQC0SyLuIrEXmtVqmvAj+WuVLucIJ6N6mZiEkd2/TUolSBCm1EgIQgAAEIAABCKQgoCL0Z796Xf7jyR2if3NAIG8EELd580j12GP2NlVxqgsi6Wc9SiFKEaTVUy+wFAIQgAAEIACBChPo7jks6/6wWx745Q7vf/3MAQEIVA+BvIj0ahpVMbBfg0yf2CLvn9RPxgxvkl9vPST//NDbMvm4QfI3Hxknp5xwVFEVAEFaFD4uhgAEIAABCECgFASy7KzF7YBmmWcxTJqbGmTcsa3vzoUcNUAmjRnofW5s6FNMsplcqwL8xdf2y+ZX9krb9nfnt+rnQ109maSfJBE/Tnp9HmxLUg7OhUA1ETju6CZPmGpzdO/je2XCmIGy7PrTiyoCgrQofFwMAQhAAAIQgECxBPIiBIspR55FZDHl4tryEsiT4C9vycmt2gj0bewjfZv6yJhjWhGk1eY87IUABCAAAQhUK4GfPblDfvSfr8j2nQdjFcEvMulFsHK8gmysglknaRTzwx8YKR86Y7ioKOWAQF4IIG7z4onatWPS2IFyzaXHy5mT3lNUIYmQFoWPiyEAAQhAAAK1T2Dztr3yDz95wRueySEydFCznHv6ME+IjhvZChIIQKBKCORJpDOq4k+VBkFaJTcQZkIAAhCAAATKTWDvgS75wYMvyc9+taPsi/dk1VlL0gHNKs9y+4n8IAABCFQzAQRpNXsP2yEAAQhAAAIZEDDbl6xd/4bsaO/IIMVkSSAEk/HibAhAAAK1RABBWkvepCwQgAAEIACBmATSbl9yzinD5HOzTpARQ1tCcwqKTOpFeV1BNiY6ToMABCAAgQwJIEgzhElSEIAABCAAgWIIVDpSGWb7qOH95PMfO1Gmv3dIMUXkWghAAAIQgEAvAghSKgQEIAABCECgggTSRirLZbJGQi85a4Rccf5oVpEtF3TygQAEIFBHBBIJ0vnz58vu3bs9PPPmzZMZM2Z4fy9cuFDa2tq8v+fMmSOzZs1K9X0dcaeoEIAABCBQZwSSbplSbjxsX1Ju4uQHAQhAAAJKILYgXb16tUdMxab+vXbtWlm2bJn39/r162XJkiWyZcsWWbRokaxcuTLx97gDAhCAAAQgUIsE8rxlCtuX1GKNo0wQgAAEqotAbEFqF0uF5+233+4JUo2OTps2rVdUdObMmbJmzZpE35toa3Xhw1oIQAACEICAP4G0W6YQqaRGQQACEIBAPRFIJUhXrFgh7e3tsmDBAk+QqgA1gnLp0qUyfvx4L2qa5HszzLee4FNWCEAAAhCoPgKlGHpLpLL66gEWQwACEIBANgQSC1J7WK6agCDNxhGkAgEIQAAC5SEQtZKtLuJz8bRj5JL3j5SjBzcXjMpi6G3cLVPKQ4JcIAABCEAAApUnkFiQzp07VxYvXiwTJ070rK/EkN1du3aJ/uOAAAQgAAEIxCHQc1jk9y93yOPPdXj/6+eoo6GPyMnHtcgH3tsiz73SKY8/eyDWdX7pHj24Ua48Z6BMGfsngRuVP79DAAIQgAAEqoHAsGHDRP+lPRIJUhWj9uq6mqkO39UVdt1FjZJ+n7YAXAcBCEAAAhAIImCiof/x5A7Rv8t9sGVKuYmTHwQgAAEIVBuB2IJU54bqvFD7MOI0aDuYpN9XGzzshQAEIACB/BEox76eDL3Nn9+xCAIQgAAEqpNAbEFancXDaghAAAIQqCUCGuXcvG2PbHlln7S9uk+ee2mPvL2vM3ERg1ayPdTVI49vbJcHfvm6PNP29hHpjhreTz7/sRNl+nuHJM6TCyAAAQhAAAIQOJIAgpRaAQEIQAACuSIQtehQWmMH9m+SC6YeLR/+wEgZN7I1MpltbxwQXVH38d/tEl0Fd9rk98gV54+W5qaGyGs5AQIQgAAEIACBeAQQpPE4cRYEIAABCKQk4BfV1KQ0Sjl+9ACZOGaATBg1ULa+vk8e+OUOWfeH3aLDbrM62NczK5KkAwEIQAACEMieAII0e6akCAEIQKDuCVR6MSH29az7KggACEAAAhCoEgII0ipxFGZCAAIQyDuBciwmpMNlxx3b+m50ddQAmTRmoPe5Ufdo4YAABCAAAQhAoOoIIEirzmUYDAEIQCB/BJ7e/JYsve952dHekYlxDLPNBCOJQAACEIAABHJPAEGaexdhIAQgAIF8E7jvv16VHzzwUuC8T7+oppZo8yt7pW37uyvlvvjafhlyVF95/5ShsRcdyjcVrIMABCAAAQhAIA4BBGkcSpwDAQhAAAJHEDjQ0S3f/nGbPLLhTV86RDmpNBCAAAQgAAEIRBFAkEYR4ncIQAACEDiCgA7NXbTiOW8vUPvo39IoF08/hihnSJ3peWeHdL36rHRvf066Xt8kXds2emc3jT1VmkZOlsZRJ0nT6Cned+55h/e/dUTKem7/D10nfSefS02FAAQgAAEIVB0BBGnVuQyDIQABCGRPIIu9P0cMbZHFV5/kbeXC8S4BP/HpJyqz4NX//OtE/3FAAAIQgAAEqokAgrSavIWtEIAABDIkkOWquGdOeo/83ScmyeABfTO0sPqS6n59k3Ru3SBdL26Qzq3r5fDBPWUthEZJB15xi/Rpbi1rvmQGAQhAAAIQSEsAQZqWHNdBAAIQqGICP3tyh/xwzcuikdFijys+NFquuez4utt65Yjo50u/KbsA9fNd4/BxMnDuUtH/OSAAAQhAAAJ5J4AgzbuHsA8CEIBAhgQ2b9sr//CTF7yVbYs9dGjunPPHyPlnDC82qdxfn+XQ2z5NzdI4YoI0jTlVGkdO6j1f9PXN0vXKRune8bzHxD2v8ZgJIg2NBV7dbzwve1d+Wbrbt0Uy7NP6nljzVKWnW/qeME2axk2VvidMlcaRkyPT5gQIQAACEIBAWgII0rTkuA4CEIBAFRHYe6BLfvDgS/KzX+0I3J6l1lfFzVJUxnW9n/h0RWXctILO02HBe++7UTq3PFFsUr7XNwwcJi3TZ0vL1I9Kw1EjSpIHiUIAAhCAQP0SQJDWr+8pOQQgUKMEnt78lqz4j5djRUF1j9BL3j+iZlbF7djwEzn46IpYEcNSuF8FaNPY07zoovdv7Gmi35X86OmWAz+/Qw784p9Kl1VDo/SdeLb0mzbb+9+O1JYuU1KGAAQgAIFaJ4AgrXUPUz4IQKCuCPz3b3fJN364KTAKasM455Rh8rlZJ4iujlvth26Psv/BWwtbqJSjPOWIfiYtx6HfPywHfvED0cWVSnn4Df8lelpK4qQNAQhAoHYJIEhr17eUDAIQqDMCccXoqOH95PMfO1Gmv3dIbgnpCrUH1t7u7cNpH64Qajz6BDn4y5WikVGd+1iqI4/iM1FZe7pF55t6+5pGzFPtObDHWyXY+7ftt3K4K97CV4jURB7hZAhAAAIQ+CMBBClVAQIQgEANEIgjRjUSeslZI+SK80eLDtXN63Hw8btk/0PfzVxgVr2orIDDVIx2Pvdz6Vj/Y28bmyyOuMLVb86v5t809lRpGjlZGked5C0IRWQ2C6+QBgQgAIHKEUCQVo49OUMAAhDIhICfGG1s6CN/98nJ8sHThmWSRzkSOXxov+y7/xty6JkHi8qu+aTzpfWSL0vDe0YVlQ4X9ybQvfNF6djwU+n49b/L4f1v5QZPn36DWBU4N97AEAhAAALJCSBIkzPjCghAAAIVJaB7h27etke2vLJP2l7dJ+v+sLvXnNFqFKM9b22XPbp9SRFzHxuHjpXWy7767oI7HKUjEDD8N+7Q3tIZlixl3dqm/5/Pk6bj/yzZhZwNAQhAAAKZEkCQZoqTxCAAAQjEI+CKSt0X9O19nfEuDjkrCzEad3uU2Pta+gyz1CJ48xm3Pyddr2+Srq0bRCOk9qERzkFzv/WnfTADhJCe13z6pdLvnE+VZ0Xbor1UgwlUqUjVYdyDPn2nNwyYAwIQgAAEKkMAQVoZ7kXlqk7jqDyBSZMmVd4ILKgKAqUSn27hixWjnW1Pyv77v1GxLVPs8vQd/z4ZeMUtoqKXo4YIJBCufnN+Cy8yrIWZio3M6j6rR332X5mLWkPVjKJAAALVRQBBWl3+8qxFkObDaQjSfPghz1bofqDf/nGbbN95sORmDh3ULF+cfaLoVi5pjlItJJTGFo10tl70Bfa5TAOvzq5RMaorAadZFdhG1Thyshz1mR9In+bWOiNIcSEAAQhUngCCtPI+SGwBgjQxspJcgCAtCdaaSTTOqrdpC6sr5I47tlVOOn6QjB81QCaNGeh91ghp0iOrhYSS5ut3vkaqWi/5ijSfOjOL5EgDAoEEDjyyXA784p96/a6LYQ286ltQgwAEIACBMhNAkJYZeBbZIUizoFh8GgjS4hnWagpxxGiWojItx6CFhGJtj5JgX0u1L87+l43HTCAqmtaZXJeYwN67vyyHnvt5r+v6n/cZ6X/BvMRpcQEEIAABCKQngCBNz65iVyJIK4a+V8YI0nz4IW9WBG3BMn70gEwimmnKe2jjGjnw6IpYK9gesZBQmgy5BgJVQEBHB7zzT9dE3hdx902tgiJjIgQgAIFcEkCQ5tIt4UYhSPPhNARpPvyQJyvyth+ozq/b/7P/JR3rVsXCxEJCsTBxUg0R0BWl3/nHT0jP3l2JStVw1AhpmfpR75/+HXS4K1Z372jzVoLWYelR1yYyiJMhAAEIVDEBBGkVOg9Bmg+nIUjz4Ye8WKF7gS78wXO52Q+0u32b7P3RDZHRH8OPhYTyUpOwo9wEurZtlD3/cq2kWq23odHb97bftNnSOGK8dL226U9bGW3bKIf3vxVcHOtab+/chsZyF538IAABCOSCAII0F25IZkRaQXrbbbdJW1ubjB8/Xm644YZCpqtWrZKHHnrI+3zHHXcUvr/zzjtl/fr1Mm3aNLn22mu97813N910kxx33HFirr3uuuvkzDPPLHw2idjXuqW88cYbpb29Xcy1+rv5zpx75ZVXygUXXBAI6Omnn+5ls7Hf/d7Ya+yPY1+UVxCkUYTq53fdP/SaW3/dax/RYrdgiUNPoy8dG34qHb++X3Q+aJpDVxftf+7VLCSUBh7X1AwB3fLowH/dIV0v/aYiZdIoa79zPikt02ezl25FPECmEIBAJQkgSCtJP2XeaQWpij09VAQagWZEYND3Q4YM8USsEXovv/yy3HzzzXLRRRfJ7NmzPQGp56jAdcWpEYXmXLu4KkL1exXCriCdOnWql3acw6Tj2qLiW20y9hphrIJ09+7dvQR5nHz8zkGQpiVXe9f9/Y+2yNp1bxQKVlIx2tMtnVuekIPrV3n/S093LKA6N3TgnNukafSUWOdzEgQgIN791f3G80csypUqmhoDqK403e/cTyNMY7DiFAhAoHYIJBakc+fO9SJmCxYs8CisXr1a7rnnngIR+7eFCxd6YkaPOXPmyKxZs7y/g76vHaylLUkxgvTEE0+UF154QYzos0WjikMjVM33+lkFqB2pNFFG/e7ee+8tCEoVp5q+iaYqBRWGKgBvueWWI6A88sgjva434thPkGo6etiRXWOjEbRql5bNzssV0AjS0tbNekz9mba35SvLf9er6Ndcdrx8/M/HZI6jY8NP5MDPvy8aGU1y6HYWAz72denTb1CSyzgXAhDwIaBitPO5n0vH+h9L59b1oYz8VqzufvPFyGtVmGq01G+eqRkZoYuVSVOLtF4wT/pOPhdfQQACEKhaArEF6ZYtW2TRokWesFSRaQtS+7MhoUJVh3suWbJEzLUrV670BKzf91VLsAKGFytINaK5YcMGT7hpVNMIVBWX9tBWE0l0haY9HNYM/3WFn8FixKs9FNj8FiRINYJrDnOdnyA1eRqxbOdl0tZ0/IYcm/Tt6GxSVxIhTUqs9s4/1NUjn/3Wb2TbGwcKhRs3slX+8ct/lmpP0CBCumXK/gdvFZ3rluRoHDpWWj4wV/q9b06SyzgXAhCISaB754vesPlDv39YDu/dKY0jJkjTmFOlceQkbzRC2FZG5lp90XT44B7/HK15pnqC78iIhkYZeMUt0nzyhTGt5jQIQAAC+SIQW5DaQjOOINUoqAoBOyo6c+ZMWbNmje/3M2bMyBeZHFtTrCDVCKQKPRVj9913nxctVZFqC1IVoSZSaYbi2qLSzEc1gi4rQWqwm/Tc+a6uW9w5ofq7bWdYOma+qp9YjuN+BGkcSrV9zl1rXpYfrt3Wq5Df+eJp3vYuWRzaSd3/0HdFO6xBQ3Obxp4qLdMul+ZT/4K5Z1lAJw0IlJmA3ucHf7nS+xcoTKNsQpRGEeJ3CEAgxwQyEaT2kF0zNFcFqQpQIzSXLl3qLaaj0VG/741wzTGr3JhWrCDVIbXufFKNYhtBunPnzl6izhTcHrZrRKo9F1XFqbuIUdIhuzZke35qHPhBw3GDbAiL3sbJD0Eah1LtnqNRUY2OapTUHB8+e6R86fLxqQvtbhHRtXWD6F6J7qHDAFumfkxapl/+bgSGAwIQqHoCBWH65D3hq/MGlRRRWvV1gAJAoF4JFC1IbXCPPfaYLF++XHRoLoK0dFUqC0FqxJiJQJohriowNYrtzsV0h+36CVJ3BV4ztDdopVy/IbuGmt9iRK5NNmF7+O7EiRO9Mpi5rCqU/SKtRpT7zW+N4z0EaRxKtXuOzhvV+aPmGDqoWX7w1TNkYP+mRIUurJS74aex5obqfNDWS74sukgRBwQgUHsE4sxR1ZERfU98nxx49F96j55AlNZehaBEJSWgI5AOPnmvl0e/6Zd7L3sruQVTve5dnKkgVWfOnz9frr/+ernrrrtKNmR3165dov84khGwRaW7Aq4tSL/3ve8dsTiRG030E6RqjRnKaywLEqMqEu1DBePHP/5xbwElc9giUtPVYcX2gkl6nr1NjL2arz2HdOjQoYWFjtxtZdIO101GnrNLRWD3vh554rkD8qvNB6V9z58ilaXKLyzdT19wlEyb0BIr6z6He6Tvq7+Rfs8/7P2vn6OOnkEjZe/0T8uhUadHncrvEIBAjRBofGe79Hv+59KybZ1XIr3/D066ULoGj/U+t7z8pAx89Nu92pDDfRqkc/SfSfeQcdI59ATpGnaid27Trhekb/tWadz9ojS9uUUaOgLmrTrstO3Zf9Jl0jHxAtG0OSBQCwT0fhi4/l+8e8E+9H7ZO+3T0nX0xMLXDft3vXsfvviEHG5sloNTPiwHT8h2qmHf1zbKoKd+IA17Xg/Ea+7tgxMu9O7xoPuxHPa6Rg4bNkz0X9ojU0GqEdK7775bli1bJitWrPAWP3IXNQr6Pm0B6vG6tBHSamWl4lnnuqaNZJaq3ERIS0U2PN3unsOy7g+75YFf7vD+18+VPqa/d4h849rg7VSOGIq7bWPsIXm6Mq7uT9jvnE8xR7TSjiZ/COSQgC6otPe+G2NvAZW2CLpIU+ulXxWNznJAoFIEdGXrAw9/Vw4f2OPtn+23EnWYbXHWZtDrNVLad8IHpOM39/tusdZyxv8hrZfdIH2aW4tGkeYe7tP6Hu9ebBo5WRpHnSRNx06W7h1tgVvCZWlv0QX2SSC2IDXDce00Fi9eLPfff783L9Qc+p0OmdRDo6W6Uqse8+bNK8wnDfq+FAWsxTTrTZDm1YcI0vJ75rmX9sjN/7pJdrR3lD9znxyH9dktk/q+Il88p1Na3n7eWwX38P63Utvmt0VE2CqdqTPiQghAoKYIpOnQpgWgHfXWi74g2iHmgEA5CRx8/C5vob9ei/xZK1E3jhgvXa9tku7tz0nX65uKfiZHlU2fzwOv/EZRazmU897Nwt4oJml/jy1I02bAddkTQJBmzzRNigjSNNTSX/Pi6/vli9/5rRzo6E6fSEZXntq4Sa5tvkdGNLyZSYqslJsJRhKBQF0T6Nz0qOy7/xux5qIXC0qjQk0nTP1TdGb0FO9lXOfWDdL14gZPFDQMGiYtf/aRis/JK7asXF95Arq4n9btQ888WBJjdG0GaWoWb2/fDA5d46HlDK37H5WGo0YEpugrRhsavWinvX1UnL2L45qt926/D8z1FkV0bbP3ONa57CrwCxHY0e+OAtNt6Izg14hsw+BjpPUvvuJtc1XMgSAthl6FrkWQVgi8ky2CtHx+aN9zyBOjfpFR3WLlwx8YKR86Y7g0N5V+flNWbzN1KG7L6ZeyUm75qhE5QaD2CfR0S/cbz7/baXx9s3S9slG6dzzvlTvJHqkGlHZQ96+5vaiOut9Q36iOb1gnvvadSAltAj1vbZc9K78s3a9vyhyM7tXdetlXpe/Es720O9uelP0P3Cq6R7B76Ivj5tMulY5frpTu9t7bvQUaZkVvvTwaGgunBonRsD2FC3sX//rfI0djRdobZ4/jCOI6z7ZxZ5s0DRktg69fXZR/EKRF4avMxQjSynB3c0WQlscPOkdUV7T93dZ3emWoW6zMOudYGTey+PkbcUuSVowyFDcuYc6DAATySCCsox7X3qg5eXY6Kkg1uhQVYYqbd7Wcpyu+Hvrtzzxzm8ZN9S2/K+a9aNq4qdL3hKnSOHJytRQ10M44259pBLL/uVfLod+tFZ1TmvTwIphTP+q/NkNPt+jQ4EObH5XDe3Z5YtXeYs2L1q5eUtRLGl97k6yQHfDiqc/A4dI8+dyS23u4eYDsO/P/lO4BR8vgR2726t3geXcndUOv8xGkReGrzMUI0spwR5BWhvvf/2iLrF33Rq/MDv/IqAAAIABJREFU//KDo+Rzs04oq0Fxh9Yw57OsbiEzCECgXAT+2FE/8PgPI6MzmZmUYn5g3OGSmdmYQUIa0d7/4K3enMdeR8IoVsPAYdIyfXauhbwOBe1Yt0o6nrwnfqTRgtJ3/PtEo4hmDrOJGuoz+vDenalGAqRxobddzKMrUpXhiPySiNE0xop4zPc/srzoe1dXF94/7a+kp2WQDPzV96X1jd/LgMuXSN8TpqW07N3LEKRF4avMxQjSynBHkJaf+4/+8xX5wQMv9cpYV7Rdcs1J0tjQpywGeW+j1/2Y/f7KQptMIACB3BMIGRbcNPY0L1rXNGqKdPz2weyjSEnghAyXTJJMKc+Nu+JrYhvKXHa/leTVZnsVWB0yrvOcDz76L9KzN93WjbravC6oVcl9QqN8EWcfYfelQ9gw3aj8kvwexzazpoVG3u2h/4f275E9U6+WzpEne1nqdnXjjuojfUdMyMQfCNIknszJuQjSfDiCIbtH+uGZtrflZ0/u8IbXnjBygIwfPUAmjhkgk8YOknf2dor+/tu2d7z/9x7oSuzIscf0l2XXny79W/40DyNxInEu6On2lnk/uH6V73Lv+jAs1wMkjrmcAwEIQCCPBKLm5LVMu9xbwMWd86od5yyPI7bIGD0ldLGZpHnHEWRm0Rd7UZiurRtEh4CW+yiGRzHbmKUtp0Z+Wy/5irfNSzUdhejtMw/4inCtE/0/dJ30nXxu2YtlbOt87ude3u7QZGPQ4cOHvR1Tdu3aJfq3OQYOHCijRo3KzG4EaWYo859QZ2entLe3yzvvvNOrUmVleXNzsxx11FEyaNAg6du3b1bJkk6VEPjv3+6Sb/xwU8n2BR08oK9854unyajh/UpKRIfhHPj594NXqkSMlpQ/iUMAAjVGIGJOnlvaOFGcGiPUqzi64mvf954nh37z/wfOjzRRLB2e7K1qrP+2/VayFvKV4MyaC5Wg7p/ngQMHZMeOHXLo0JEviFSMqijN6kCQZkUyx+kcPHjQE6L79u3LXIg2NTUVRGhLS0uOKWBaKQmUWozq8NxbP3uynD5+cMmKETiHx8pRV8Yd8LGvi7dEPAcEIAABCJSUQNL5gdUsZt0VXxVs3CiWnltNZddnqW49ov/0b458Eejp6ZE333xT3n77bV/DGhoaZPz48dKnT3ZTpxCk+aoDmVqjAlTD7Pv3ZzscpLGx0XsrotHQ/v37Z2oziVUfgVKLUd3W5eq/OE7OnFSaTdjjzOFhn9Dqq5dYDAEI1DeBJFtkVJKUJ87O+aT/iq8pDYsaKpoy2cDL/KKaerI7FFtXT24+/VKEaNYOyDA9HUWpYrS7O3jPd+3/jxw5MsNcWdQoU5h5SEzHd+/Zs8cToh0dHZmZpG9DVITqvwEDBmT6ViQzI0mo7AT8xKhGMz//sROlsbGPtG3fJ8+9tEdefO3dlyIqLk8bf5ScPmGw93c59g0Ng6LDc/c/9F3fVef0AavbFNjLvZcdMBlCAAIQgEBxBAIWYcpyeGtcQaYFSbMfbHEAnKuL5MGQ2ky9kZvEdFqfDs+NE8QaM2aMtLZmu+UeEdLcVIXiDNHwuobWVYh2dSVfLMYvdw3Fa4XTOaEqRFWUctQ+AV2USFe33b7zYOLCqhj9u09Olg+eNizxteW8IGp4rg7Jbb3ky6LzczggAAEIQAACEIBALRIIWrQoqKw6SvLEE0/MPDCFIK3y2qXi86233vL+qSjN4tBhuBqOVxGqFY+jPghs3rZX/uEnL3gRzTRHNYjRqOG5fnN40rDgGghAAAIQgAAEIJBnAmGLFgXZPWTIEDn66KMzLxaCNHOk5Ukw6xVzdUEijYSqENWFijiqh8CLr++X763eKk9vfiuW0bparQ6XNVuyHHdMq/zbo9vlZ7/akXqF3GoQo1HDc/ud95lM5/DEcgYnQQACEIAABCAAgTISiFq0KMyUsWPHlmT9GARpGStAFllluWKubs2iIlT/sUJuFt4pfxo72jtk/u3PyNv7Osuf+R9znDR2oHzy4rHy/ilDK2ZDWMYMz82lWzAKAhCAAAQgAIEyE4izaFGQSaobTjjhhJJYjCAtCdbsE81qxVwdgmtEKCvkZu+ncqZ4oKNb/seyjdL26r7Msz3nlGHyuVknyIih1buVD8NzM68WJAgBCEAAAhCAQBUSSLJoUVDxhg4dKsOHDy9J6RGkJcGaTaJZrZhrVsg127RkuW9QNiUllTQEvrlyszyy4c00lwZeM2p4P2+F3OnvHZJpulkn1vPOjneXk9/+nHS9vkm6tm30XSnXL19dIZDhuVl7hPQgAAEIQAACEMgbgaSLFoXZf/zxx5dsRCWCNG81Rzc3Pny4sFCRvtFIc6jo1O1ZzAq5iNA0FPN7zX3/9ap8//4Xexl4xYdGy998ZFyo0d09h70tWDa/srfXliwaCb3gzKPlivNHV3wrFrcAxYhPNy1Wz81vncYyCEAAAhCAAASyI5Bm0aKg3HVqnwrSUh0I0lKRTZGurphrtm5Ju2KuvU0LK+SmcEKRlxSzZUoxWZ856T3yjWuniC4uVM1HluLT5sDqudVcK7AdAhCAAAQgAIG4BIpZtCgoDx2qq0N2S3UgSEtFNkG6GgXV/UNVjGp0NOmhby10OK5GQ1khNym9bM4vdsuUYqzQ6Oay608XXT23Gg8VoR0bfur907+zPHQf0ZapH2X13CyhkhYEIAABCEAAArkkUMyiRWEF0r1HS6kxEKQVrE4dHR3S3t4ue/fuTSxEzQq5gwcPFv2bozIE9h7okh88+FJRW6YUY3n/lkb5f+af6m3hUlVHT7d0bnlCDq5f5f0vPd2JzNd5oI0jJkjTmFOlceQkaRo9RRqPmSDSwL65iUByMgQgAAEIQAACVU8gi0WLgiDoIqi63UspDwRpKekGpJ12xVx9M2FWyO3Xr18FLK/dLN98+5Bs3rZHtryyz1u19rmX9niFtffrnDR2kPedfd4zbW+LrnZbieP08YPl6kuOk1NOOKoS2SfOs/v1TdK5dYN0vbhBOl/6daJFiBCfiXFzAQQgAAEIQAACNU4gy0WLglCNGDFCNABWygNBWkq6VtppV8zVFXLtbVrqYXEiP3FYyX02k1aRWtgyJWmZw87v2PATOfDIcunZuysyWSKfkYg4AQIQgAAEIAABCEiWixYF4VTdocN1S70uDYK0xBU6zYq5ZoVcnReqK+WWQoRWu+grsdtSJV8tW6akKlyKi3Rblv0P3uptyRJ1NI09VVqmXS7Np/6FqCjlgAAEIAABCEAAAhA4kkApFi0K4qw6ZPTo0SV3A4K0RIiTrpirolPHaKsIHThwoGhk1O9QIfmzX70ua9e/ITvaO0pkPckmITCwf5PMPm9ULrdMSVKOrM49fHCP7H/ou6KR0bC5oX36DZKW0y+VlumXvzv/kwMCEIAABCAAAQhAIJBAqRYtCspw5MiRnjYp9YEgzZhw0hVzdS6oGZIbtHqV7h257g+75YFf7vD+188c2RJobmqQcce2vjtndNQAmTRmoJeBu1+nfueep5+rfbuVrGjqAkV7f/x/+c4P1chn09jTpGnc1Hf/jT2NaGhW4EkHAhCAAAQgUMMEVLBwVDeBSZMmBRYAQZqRb5OsmNvc3FzYpiVqhdynN78lS+97vq6ioX7iENGXUUUtYTKHfv+w7L3vRt+oaPNJ50vrJV8W3YaFAwIQgAAEIAABCCQhgCBNQiuf5yJIS+iXuCvmmhVyNeyt+4bGOe77r1flBw+8VJKIKKIvjgc4Jy6BIDHaOHSstF72Vek78ey4SXEeBCAAAQhAAAIQ6EUAQVr9FQJBmrEPzYq5b+5sl+6uQ4Gp7z3YI7998ZA8tfmgbHmtM/C8EUNb5C/PHSUfPnukqFDUbUS+/eM2eWTDm77X6LDSD39gpHzojOHe+RwQqCQBXzHa0Cj9z79O+p3zKYblVtI55A0BCEAAAhCoAQII0up3IoI0Ix+qEG3fvVve3LlbGsR/78nO7sPymxcOya9f6JCNL3VIkumeQwc1y+wPjZJHnn7T2wvTPvq3NMrF04/xhOi4ka0ZlYhkIFAcgSAxOvCKW6T55AuLS5yrIQABCEAAAhCAgK7pwRzSqq8HCFLLhc+0vS1L731etu88GNuxR/VvkHNP7i8fOqWftLYcGZFU0fmHVw7JU1sOehHRjs5sFx3SCOriq0+S8aMHxLaZEyGQJQFdMffgoyuku31beLINjYIYzZI8aUEAAhCAAAQg4CdIV61aJQ899JCMHz9ebrjhBg/Sbbfd5v1vPj/yyCNy7733FgCac19++WW5+eab5aKLLpLZs2cXfr/uuutk2rRpMmTIEC/tm266SXbu3Cl33HFHLyfoebt37y6krecdd9xx3jkmbf37yiuvlAsuuEBuvPFGaW9vL6Rh8rXPNT+aa1zb9Xc7H7dW3HnnnbJ+/frC167NfrXI2KXlOfPMMwunPP3004UymzzdMhg73TIE5Ysg/SPeQ1098sn/uUHa9wQPs7WddfTgRjn/lP5y9kn9pG9jnyP82PZ6p2xo65ANz3eIDs8txXHmpPfI331ikgwe0LcUyZMmBEIJJNlLVBCj1CYIQAACEIAABEpAwE+QqgBTUdjW1lYQarYgNYLOFU4qOK+99lpPJOpxyy23eP8bEabi7IUXXigI0i1btnjC0xVtRhAPHTpUpk6dWhC2+v2GDRs8AWqEpxG6mq+5zha7xkYjKlXU2ecZsRuE1rZdhaXm54pt91pzjgpvt2yGo81WednlNOnp98rQ2GD4uvllKkjnzp3rvTlYsGBBIZ+FCxd6lUGPOXPmyKxZs7y/k35fgvrbK8l/++/t8r3VWyOzGTO8Sf7izAFy+rhmaXB06Cs7u+Q3Lx6SX/3hgOze1+NtE1LMfM69B7pE7frJo6+J/m0fV3xotFxz2fFsKRLpMU7ImkDcvUQL+SJGs3YB6UEAAhCAAAQg8EcCQYJUheOJJ57oRTQ10mkLUjdaqkmFCT4jJFVc2WIwSpCq8FMBaoStEW4q9MIEqYpOI+KKFaRGfKuwHD58eK/or9qjjFQMu4d9nYmQ6ncPP/ywXHjhhZ4QtyOkfoLUTtMW3iURpOqMRYsWeYJTxacRpKtXr/bCw0uWLBFzzsqVKyXp96W+4+JER6eMbZaLz2iVicf2jkaq8FQBqkJUBanO9Tz39GGZzuc0wnTt+jc8FNdcOk7OP2N4qbGQPgR6Eeh5Z4d0bPipHHzyHt+9RP1wNY2eIv0/dJ30nXwuNCEAAQhAAAIQgEDmBMIE6ec+9zlPgKnAs0WonziyhaYaqdfZw2qNcPMTpKZQZtivfY6mY4tBFXH2kGD9zT6MULWHxprfzZBXk775PijyaH7XspsAoX1uUkGq56sY1cMVpPawY3doriuuSyJITaIqNG1BqlFQLbQdFZ05c6asWbMm0fczZszIvPLaCbrR0YH9m+SHN02VAf0aZe/evV5YXfcSNUdjY6MMGjTI+9e/f/+S2kbiEKgogZ5u6dzyhBxcv8r7X3r8F+xiL9GKeonMIQABCEAAAnVLIEyQamRSxZhG7zRSqYfOIY0SpDoMVsWXRlc//vGPewLSDF1NEiFVYWZEn6ZloqX2sFnbFlu46fl6vYpi+2+dd5pkyK6W2Z3j6Q7D9as8boTUREeVqfnNnbdq5ozac3dN/loGM3+37IJUBagRlEuXLvUmF2vUNMn3RtCW4k7zi47+1cyxctn0QfLWW29JZ+e7W7I0NDTIwIEDPRHa2toqffocOW+0FPaRJgTKQaCz7Uk58J/LpWvbxkTZsZdoIlycDAEIQAACEIBAxgSiBKmKPB1mqoJI55WqKDJi0xZI9pBdNdGIPo1Y6hBbNzqpYixqyK4939OeTxokSDVf85tGZI0gNYsfGVGXRJCac439fmWPI0jdhZHMNW401E3fRGfDFlLKdA6pX4Q0ifAMEqqlFKR2dHRgvwa56M8GyMVnDJCenm5PdA4YMKAgRBGhGbcgJJcLAr7bs0RY1qffIOl3zifZSzQXHsQICEAAAhCAQP0SiBKkSsaIJP1bRagRaSZS6Leyrj1k1h7mmjRC6rcqbdIIqRsVfeqppwoLK0UtauQKbXuYrt9cWlOT/OaQur8FRUgNLzfvoFpackFa7iG7u3btEv0X59B9Qf/v/69dWpr7yHkn95cZU/xXzI2TFudAoBoJtLz8pAx89NvS53C8laC7jp4oByZcIB3jzhFpZHXnavQ5NkMAAhCAAARqnYAKIV3UyCwmZMSVLSzdiJ/fyrNmqKuZS6rc/FbCtXnaK/HaUUk9x9hjC9KgbV/ceZf2Z03L3rJGP4dt+2LPU9VIrbvIkr29jablzmt1h+DaQ3b1fB3SbA53+xy3rvlFSksqSFesWOHNKXUXNUr6falumgd/+Yq8tXu3nDm+Rbbv6pLfvtQpn/7IZBk8sF+psiRdCOSGQNzIaMPAYdJ88oXSMv1yaTxmQm7sxxAIQAACEIAABCDgFyGFSjQBFZU6pzVoXmd0CtmdkYkgfeyxx2T58uW9rFq8eLFMnDhR5s+f743X1mPevHmF+aRJv8+uyCL79++Xnbt2yatv7JOnNh+Qdc93yI63uuWTF4+VT818d+NaDgjUMgFfMcr2LLXscsoGAQhAAAIQqEkCCNLqd2smgjRvGDZv2yv/8JMX5LmX9hRM0z1DNRL6vkn9PPG5oa1Dtu54d8EiPczKuvo/BwRqmUDHulWy74Fbe6+YixitZZdTNghAAAIQgEDNEkCQVr9ra1KQfvE7vy2I0b6NfWT6xBYZPKDRE6CbXz0kPYePdBzR0eqvzJQgnEDXq8/K/gdvPXIlXcQoVQcCEIAABCAAgSolgCCtUsdZZtesIH1h+145enCjtDT1kZff7BJdwCjoIDpa/RWZEgQTOHxwj+x/6LvSseEnR+4jihil6kAAAhCAAAQgUMUEEKRV7Lw/ml6TgvR3W9+Rf/z3rbLp5b2RHjp6cLN89qMnygdPGxZ5LidAII8Eet7ZIRr97N7+nHS9vsmLgB7e/1akqX2ammXA5f/TW7CIAwIQgAAEIAABCFQjAQRpNXqtt801KUir3y2UAALhBFSEdmz4qfdP/056NJ90vrRe8mVpeM+opJdyPgQgAAEIQAACEIAABMpCQF849Nm0adPhMNVaFkvIBAIQ8Ibbdm55Qg6uX+X9r5+THo1Dx0rrZV+VvhPPTnop50MAAhCAAAQgAAEIQKCsBBCkZcVNZhDwJ1BsNFRT1Uhoy9SPSr9zPiU6VJcDAhCAAAQgAAEIQAACeSeAIM27h7CvdgkkiIaqwGwcMUGaxpwqjSMnSdPoKdJ4zASRhsba5UPJIAABCEAAAhCAAARqngCCtOZdTAErSaAQ+fz1/dLz1vbEpjSNPVVapl0uzaf+BVHPxPS4AAIQgAAEIAABCEAg7wQQpHn3EPblkoARmoc2rpHDXYekccR4aRo5WRpHnSRNx06W7h1tqeeB9uk3SFpOv1Rapl/+bhSUAwIQgAAEIAABCEAAAjVKAEFao46lWCUgkGCIbZrciYamocY1EIAABCAAAQhAAALVTABBWs3ew/bMCRQ7xDapQQ0Dh3l7hBINTUqO8yEAAQhAAAIQgAAEaoEAgrQWvEgZiiNA5LM4flwNAQhAAAIQgAAEIACBlAQQpCnBcVn1ENCoZ9erz0r39uek6/VN0rVtoxze/1bRBTBDbHXOqJf+65ul65WN0r3jeekzcLg0Tz6XyGfRlEkAAhCAAAQgAAEIQKCWCSBIa9m7NV62UgnNMGwMsa3xSkXxIAABCEAAAhCAAATKSgBBWlbcZJaEQLnncxrbWFwoiZc4FwIQgAAEIAABCEAAAukJIEjTs+PKUhAo8XzOIJOJfJbCmaQJAQhAAAIQgAAEIACBcAIIUmqIL4HOtidl/5rbRbo6pPnUmdIy9aPScNSITGiVO/LZp6lZGkdMkKYxp0rjyEnSNHrKu/t7NjRmUh4SgQAEIAABCEAAAhCAAATSEUCQpuNW01cd+v3Dsve+G0V6uv9UzoZG6TvxbOk3bbb3f2IxV4LIJ0KzpqshhYMABCAAAQhAAAIQqAMCCNI6cHKSIvqKUScBjZT2P+8aaZn6sUBhmtWCQ8znTOI9zoUABCAAAQhAAAIQgEB1EUCQVpe/Aq3t3LpeDvzncjnccUD6Tb88VCwGJRJHjNrX6tDX1ku/Kioa9TjcdUg61q2Sg4//UFSQpj2Yz5mWHNdBAAIQgAAEIAABCECgugggSHPsLzPXsuvFDZ6Vzadc7Cs0Dz5+l+x/6Lu9hti6YjGqmEHDdPuf9xnR/FXwBh0aKW08ZrwcfPRfpGfvrqisvN+JfMbCxEkQgAAEIAABCEAAAhCoaQII0ozda0TkoY1rvIhh44jx0jRysjSOOslbTCdyYaCIuZa20Dx8aL/su/8bcuiZB0PFYr8PXCXdu7ZJ9/bnpOv1TdK1baMc3v9WeMkbGmXgFbdI88kXeud173xROjb81IuAar5pjj79BknL6ZdKy/TL311UiAMCEIAABCAAAQhAAAIQqGsCCNIs3J9gwZ4+re/xooO2SFVx2Ll1w7uRyJd+HS0WRbxIaderz0r365uyKEHvNBwxav+ogltX31XBHXaw4FD2biFFCEAAAhCAAAQgAAEI1BoBBGkRHi1sX7Lhp0XNmSzChF6XNrxnlBeF1eG3qY8QMWqn6W0L88CtXuTUPjQK2u8Dc71/+jcHBCAAAQhAAAIQgAAEIACBIAIIUouM38qw+nOviOaxk6V7R5scXL9KOrc80XtrlBLUM2+u5Zkflc4XngqNSvYd/z5viK1GYIPEYpR5Kmb7f+g66Tv53KhT3/29p1t0/mrn87/0PjaNm4oQjUeOsyAAAQhAAAIQgAAEIAABEalbQZrVtiR+tcgs2NN07OQ/DqvdLF2vbJTuHc9780qjjqC5lkFCs985n5LWi77QewuWP4rFjmd+Jj1vbZfGo8dJ05hTpXHkJC+K6s3hbGiMMoXfIQABCEAAAhCAAAQgAAEIlIxAXQnSUg6xjbVgT0+3dL/x/BEi1Ysujj3NizB6/8aeJjoH0/f4o9A8uO7HIl0d0nrJV6T51JklqyAkDAEIQAACEIAABCAAAQhAoFQEalqQauE40hOYNGlS+ou5EgIQgAAEIAABCEAAAhCAQASBmhSkuvKsrlr78rBpVIAiCCBIi4DHpRCAAAQgAAEIQAACEIBAJIGaEqS6yJDuy6lzJvXY+YkfRQLghGACCFJqBwQgAAEIQAACEIAABCBQSgJFC9LVq1fLPffcU7Bx2rRpsmDBAu/zwoULpa2tzft7zpw5MmvWrNDviymobnWy974bvZVfD/dpkH3TPy0HJ11UTJJ1fy2CtO6rAAAgAAEIQAACEIAABCBQUgKZCFIVnUaEGmtVqK5fv16WLFkiW7ZskUWLFsnKlSsl6PtiSmmL0Z6WQbLng/9DOkdMKSZJrhURBCnVAAIQgAAEIAABCEAAAhAoJYGSCVKNjmq01I6Kzpw5U9asWeP7/YwZM1KV0xajXYPHyp4/v0G6BxwdmNZtt93mRW3Hjx8vN9xwQ+G8VatWyUMPPeR9vuOOOwrf33nnnZ6w1rJce+213vfmu5tuukmOO+44Mdded911cuaZZxY+m0Tsa13DbrzxRmlvbxdzrf5uvjPnXnnllXLBBRdE8tE09DDnP/30073KYr5/+eWX5eabby6kd9FFF8ns2bOPSB9BGomcEyAAAQhAAAIQgAAEIACBIghkIkjtIbtmaK4KUhWgRmguXbrUE4Eq7vy+N8I1SVlsMXpo7HTZc858OdzULzQJFXt6qAg0gtKIwKDvhwwZ4olYI1SNoDNCTtPUc1TguuLUiEI/0acCUr9XIewK0qlTp/qKxKDCab4vvPCCZ6cRnmrXiSee6AlpFdH6+y233CIqyvWw7bVFuMkDQZqkNnIuBCAAAQhAAAIQgAAEIJCUQNGC1M7wsccek+XLl3tDc0stSDvbnpQ9P/y8N2f0wKl/KftOv7JgSt++faVfv36yZ8+eI3gYkabizIg+WzSqODRC1XyvnzWiaEcqTZRUv7v33nsLgtIWgSZzFYC7d+/2xKB7PPLII72uN+LYT5DaotJOxwhkFbUqLI2d+tlEZ20bbAFtyoEgTXrrcD4EIAABCEAAAhCAAAQgUCyBTAWpGjN//ny5/vrr5a677irZkN1du3ZJ192fl6b2l+TgSZdK91GjpKF9q3SOmRo5d9QIRo1obtiwwROJJrqoIlDFpRGkKtZUSGok0RWa9nBYM/zXjZwa54SJviBBqhFccxixGCRI9Xs9NPJsC2eTtpuOO5TXjhQXW6G4HgIQgAAEIAABCEAAAhCoHwLDhg0T/Zf2yFSQaoT07rvvlmXLlsmKFSu84aPuokZB3yctwNvLrxLdb9Q7Ghpl4BW3SPPJF/ZKRgvnHkZYqvhUoadRxPvuu8+LlqpItQWpnmsilWYorh1JNPNRzXDbrASpsdmk5853tctkzlFRqYctSO15sfqbiZa6QjUofYbsJq2VnA8BCEAAAhCAAAQgAAEIJCFQtCDVuaE6L9QcixcvlokTJ3ofNVqqEUY95s2bV5hPGvR9EsO7XvqN7HvgVpFD+6X1kq9I38nnHnF5mCDVeZXufFJdDdgI0p07d/ZaEMgkbg/bNYLPjjDaw2TNNUmH7NoFsYfX+vFxxaU55/LLL5cf//jHheG7tq0qWs2cVr8IrUkDQZqkRnIuBCAAAQhAAAIQgAAEIJCUQNGCNGmG5Tw/SpCaobQmQmjEmQpMXQ3YLAJkbHaH7foJUncFXjM8Nmil3DBBaKKfJrLpF6W1eZrzNS+N9trzSaMEqd+wXQRpOWsreUEAAhCAAAQgAAEIQKD+CNS1IHVXwLUF6fe+973CCrWmWrhzQf0EqZ5rhvKa64LEqNmmxZynwvjjH/94ry1Z7OG09pxWv6oBfhJsAAAgAElEQVRqC1LdJsbYa84N2pYmyD4Eaf01CJQYAhCAAAQgAAEIQAAC5SRQd4K0nHCzzMuITb/VcLPMx04LQVoqsqQLAQhAAAIQgAAEIAABCCgBBCn1IJAAgpTKAQEIQAACEIAABCAAAQiUkgCCtJR0qzxtBGmVOxDzIQABCEAAAhCAAAQgkHMCCNKcO6iS5iFIK0mfvCEAAQhAAAIQgAAEIFD7BBCkte/j1CVEkKZGx4UQgAAEIAABCEAAAhCAQAwCNS1IY5SfUyAAAQhAAAIQgAAEIAABCECgQgQQpBUCT7YQgAAEIAABCEAAAhCAAATqnQCCtN5rAOWHAAQgAAEIQAACEIAABCBQIQII0gqBJ1sIQAACEIAABCAAAQhAAAL1TgBBWu81gPJDAAIQgAAEIAABCEAAAhCoEAEEaYXAky0EIAABCEAAAhCAAAQgAIF6J4AgrfcaQPkhAAEIQAACEIAABCAAAQhUiACCtELgyRYCEIAABCAAAQhAAAIQgEC9E0CQ1nsNoPwQgAAEIAABCEAAAhCAAAQqRABBWiHwZAsBCEAAAhCAAAQgAAEIQKDeCSBI670GUH4IQAACEIAABCAAAQhAAAIVIoAgrRB4soUABCAAAQhAAAIQgAAEIFDvBBCk9V4DKD8EIAABCEAAAhCAAAQgAIEKEUCQVgg82UIAAhCAAAQgAAEIQAACEKh3AgjSeq8BlB8CEIAABCAAAQhAAAIQgECFCCBIKwSebCEAAQhAAAIQgAAEIAABCNQ7AQRpvdcAyg8BCEAAAhCAAAQgAAEIQKBCBBCkFQJPthCAAAQgAAEIQAACEIAABOqdAIK03msA5YcABCAAAQhAAAIQgAAEIFAhAgjSCoEnWwhAAAIQgAAEIAABCEAAAvVOAEFa7zWA8kMAAhCAAAQgAAEIQAACEKgQAQRphcCTLQQgAAEIQAACEIAABCAAgXongCCt9xpA+SEAAQhAAAIQgAAEIAABCFSIQEUE6YoVK2Tt2rVekadNmyYLFiyoUPHJFgIQgAAEIAABCEAAAhCAAAQqRaDsgnTLli2yaNEiWblypVfm+fPny1VXXSUzZsyoFAPyhQAEIAABCEAAAhCAAAQgAIEKECi7INXoaHt7eyEqqp/1uPrqqytQfLKEAAQgAAEIQAACEIAABCAAgUoRqIggtQXo6tWrpa2tjWG7laoB5AsBCEAAAhCAAAQgAAEIQKBCBBCkFQJPthCAAAQgAAEIQAACEIAABOqdQEUEabFDdl955RXZv39/vfuO8kMAAhCAAAQgAAEIQAACEKgogdbWVhkzZkxqG8ouSB977DFZvnx5UYsaqdGTJk1KXWgu/BMBWFIbsiJAXcqKJOm4BKhb1IlSEqB+lZJufaVNXaovf5e7tHmuX8XaVnZBqs5bunSprF+/3vPjxRdfnHhBo2ILXe4KlOf8YJln71SXbdSl6vJXNVlL3aomb1WfrdSv6vNZXi2mLuXVM7VhV57rV7G2VUSQFlstii10sfnX0vWwrCVvVrYs1KXK8q/l3KlbtezdypeN+lV5H9SKBdSlWvFkPsuR5/pVrG0I0nzWubJZVWwFKpuhZJR7AtSl3Luoag2kblWt66rCcOpXVbipKoykLlWFm6rWyDzXr2JtQ5BWbbXMxvBiK1A2VpBKLRCgLtWCF/NZBupWPv1SK1ZRv2rFk5UvB3Wp8j6oZQvyXL+KtQ1BWss1N0bZiq1AMbLglDohQF2qE0dXoJjUrQpAr6MsqV915OwSF5W6VGLAdZ58nutXsbYhSKncrFhc53Ugq+IX2xhlZQfp1B4B6lbt+TRPJaJ+5ckb1W0Ldam6/Zd36/Ncv4q1DUGa99pXYvuKrUAlNo/kq4gAdamKnFVlplK3qsxhVWYu9avKHJZjc6lLOXZODZiW5/pVrG0I0hqooMUUodgKVEzeXFtbBKhLteXPPJWGupUnb9SeLdSv2vNppUpEXaoU+frIN8/1q1jbEKT1UYcDS1lsBapzfBTfIkBdojqUigB1q1RkSVcJUL+oB1kRoC5lRZJ0/AjkuX4Va1tVCdLHHntMli9fLhdccIFcc801nq+WLl0q69evL/htzpw5MmvWrCP8uGLFClm7dq0sXrxYJk6c6P2+evVqueeeewrn2r+ZLxcuXChtbW3eRzft+fPny9ChQ2XJkiW+d87cuXMD0zb2zJs3T2bMmNHretuu8ePHe+mbstsnmt/s72weF198sVx99dXezyY//XvatGmyYMEC7/ugCqRl2717t3eOn41BTYXNK+m1to167cqVKyNbJGVsl8dcEPS9+d0w9iubKUNQ/oax+d2tRy5jk2cQ07A6ptdu2bJFFi1aVGBh8g363oYW5Hc9x7bH774Jsivoe7+6FMfGICfb9uk5fvdnnHrod5+41xk77XvGZu9+78fYzz4tgx7Lli3zNdVtQ9z2TC/y801Q2xJ13/q1LZpH0Pdx2hY9x7bH754KsjesjbTzNnUr7L6NbCz+aGec+mDSctuzOG2an41x7wO3bdH8wu5hu8x+bZ773PBr08w5dj2LY2+QXXHs9WtDXFv9/BS3LfS7Z8Lq+O233y5PPfVUrDYmqr0Oq4e2DUOGDAlsF9w04tyf7jVqZ3t7e688gvoH9rV+baH7bA5qD/3qvutXv/YhzC6/crj13nx22+CwfpZtl/GFW780XT8/Je1nxXnGJelnue1CkjYtzv3p2uvXtkQ9azQNv7Ylbp89qi3U9P3as7R99qg2z9jj95wvps8eZG9QHQvqs8d9lvq1E0bjxHm+BfUJ9D750pe+VNSaNFUjSNXhKjy10IMHD+4lSPVm9BOhBpw6VoXjunXr5Prrry8IUnWgqVx6k2rjbYSauZmef/55T9SZG8vcAHqtPvTUJj9BqulNmDDBE5v6tzrcPs90RGfOnHmEINUKas7V87Txd8unaephBKf+rTfU/fff75XB3Fxqr/23nqdpXnXVVV6+fpVbWeuheerfKuSDOtR+lduvTFGdRddG4zO7fH4PTfWBsjV+M+m439vXGl+r4HZtVT9rx0T9GtTYqQDWFxlhgtWtk0FMTb1Wf7sM7Pr7kY98xKu3ykUPLa/+bX+vddzlZdclrbPmoaffq41BfJWDX933s9fcQ351ybXR2B5VH0w9te/XONfoObaNbn33S0PLevfdd8v06dN73VNB37sNsl/bYuzQuqn//O6fqDYkiEFQ22K3YcZ2N9+gtsX93rQPpqx+bYvxe1AbZa4Nste+x6PaGa1bTzzxhNdG+923ceqGfd8HvUSMSkd9FvaiLKhtUb7abmib6ves0XzNOW7b4t7DbocoqM0z34e9yLGfq3ab5drrPr+MvYaj27b4fW/YBrUt+v2aNWsCX/Dq9UHtiW1v3Lpv6rim2dDQ4LW/Ue2Na7u2G3GfjW4fIqqu2b/bfZWottu0G9pvsJ/dYfew7Ru/ttCvv+HaH1T37f6G2zZrGnHalqA+SFb9rCCmaq/dvwiy1+5nff3rX/c65Xa5/Xzt9gmC+pJB1ybpl9ntuL7cNm1YVNsd1LbE6SMGtS16v0X12f3awjh9xKC2Rcsf9bwN66to3nfddZf3/PFrI9L22YPaE7cNs+9/v35W1H0Q1tao7Wn67K6Nms64ceMK2ixJ+2bOrRpBagzWSpNUkJpr9eazK5P9OU6D63ZG4jxANW/3PC3DWWed5T18oypC0M1rV9CwTrY+LN0OkF3WqBC73oj69jjuQzdt5TYNhmko4zRadqfffpEQ9r3Nys9WrRNa1qiOZ9DvQaLSztdmanekTCcvrE74PSDtzmzYixlT3hEjRiTyqe0b1y82w6i6FGR7UMPl3q9xGzj3foubTlAbEKdt8MvDfBd2/4S1IX6dN5eBfb3bAYoqd9q2xXR4tS3dsWNHpIiwbXbtdV8QBok9u26laWNMh0LvrSjRE1TPgoSk3/m2jW6bENWmpm1b3PsrTr21n6t2J9G2IcresHYrjq9MXnGfp8Zmu7x2XY6Tjvv81Pr17W9/O1KQ2r6Oc3/a58d9poXd43GfbXpelN/C2ge37iSpS67P7c9xngGuXVHlMLyK6WcFlS9KVNqdctM+fPjDH/YEaRJmSdqWOP2EoDYsbRsR5rco/7j1Psl94LaF9uc46aTts7vl1Tr8qU99yus3Rb20SvtctdsTNyBjpxnVz4rT/kX1g+P0tVy/K6PTTz9dZs+eHedy33NqQpDaQ3bD3ga7DZ09ZMNv2GfUwyeu4+3KZV8T92HtlimscbDD/Hb0V8tiomH29VGVO01DaYf/4wy7tTsYZgh12BBJ1y/uG8y4D22Xv/0ASStI4zyEbKauDVGNrC1g7SEmUfXX7hS7Q6iUV5woikY93PqQpKF0xXdUq2UPCUoyvE3Tte+DuEOhshSkhsuUKVNCxX9YGxKnfbDbFrd9i7re7pTbQ46Cpj3YHT8TGbKvM7+H3fO2vW59COsgFytIDQu1Ma0gjRL4QQ95vw5bWPvi/qb1UqMheoTVZfe5YN8Dem3YsD633XE74mH2Br2Ei/Nyzu6Eue1S1DPArT9myFpQWxFWx5MIUs3XPOOSPN/s69QfUW22qU8ux7j9jjChEBRFNnn6CVJTB6Pqodvu2M+pqKGlfnZFCR5jczH9LD/hGcY5rJ919tlne4I0rvjWER9Jn2/udJaoe8Wv7Y7bT4o6L6qP6CdI4/bZ3XbHvoejyuz3wijuvWO3LbYf4zwD/IJFYXXBrz1xmSUJIrliNqqf5bZLSdo0+9mk/YaTTjqpPobs2o2OHSG1YSscv6FF5hy3Mun5OoxXK7YKobCHvV8li1O53QbWtiGqwxhUsaLe2ml57eFajz/+uIcgqSCN06EIq+xqvx5u9DLoGj1fG2d9aLnzfYOuCbrR4zwM3CiGHclKK0ijItcu0ySCNOyNfBRru4F1623UA8Utk+n4GZ8YARP2ciNpNMH1t9ofNsTYPV/vER2Cq+2BO48qqC5lJUhtvlGdqaA2JKrDqGUIa1v097D2JeyhFTWMyx2CZ78QCkvXtTfJi5FiBKndFsRps/3qR9L6G9a2aPpJBKltjz001rXTT5DaUc+w54bbAUryoiHoRVOcF1BB7WXUcGPXH6Yu6TNc15mI6qy6dTyJILU795pX3A6cez9GPSts/yZ5uWAL2aDRGVF9iLAXq8o+bLioW05Tl4xvwl54+dkV1YZGtYVR/ayg51+c+uvXz0oiSI2vopj6Pd9MpC5pPy3Ni5Gg/lScvMNeskf12d12MkkfMW2f3W1bbBuiBGkxfXbThml7klaQxuk3ZNln17qkL1P00JcMZrh6lAgO+r3qI6R2waIaLrsyueeGOTKo8Y7q3PgN1bIXp3E79HZZghrJJBXOVGoVefb82LhvW5I8MP0qWBQf+xr33LgdwKwEqV8HTO0Lihz6dSjj2OwydR96QQ/PKL+H1X23kfSr+0FRo6iOi9qrQ1l0fmuQII2yPU7jFecFg0nH7UzFfWOYlSC13xraZQtaUMaPfZTNfh2BuEN2o15ARL3NNXMhTUfQtr+YjovaHzQ1oBhB6nbm1e6kEYk4nVPb164gtedtRT2nwsRqlFCwXw743QdBc7fCOo1qr86f8pt3G1RPo+qvsorTtvhNX/BrT9yOYtSzy62naQRp1Esft11zGUcJpaB2UW3XZ3rQ/P8oQRqnLkeN9Amro37C212IL2x9BnfaSdT9Ukw/K+iZHUdoGc5uPyvNkF1zP0QNB/3f7V09rxQ5Fm1+AiDBBmR8aDISIIEYQkLEBGjiIUHkgBA5ggBiRAAiRJAw8QwBTDwTIBKEtAsS8BdWp1e357y7drm67apnl09LSLyuKvv63OPre2yX2+r0GKeEUoxL8DNi4dCrPng2FtdT/QzPpmLL0CstzLNtcsRdc/Yxk6ZoU2jxqkTObn7FOSZ8JghjGMuztuFsjA/b5OyeE2j/p0+fVrdv3x6T0gXvWZQgTSVa3Gl5NsI6XOil8qHVgiHnpWZ4hwazoVmjocEEBMHHgovNpuM7nsnlzjp0YtfYrY4x9o1JSuxZP0OY8iU/V2rLLrdjlxXSVIIVWt1gX8cCiucqD0qWJMY4E1s55YFkaFYvdKAWY899JsSlmO3bRqwxSRQnCPi/rcyPfbaUIOW2pZKpUAxJDSyx2MK+jk0ChHiC8uwwNItLodXo0Cp1aMWfBSvKGxMLU7EiR5CyP7YZcO25XSZUQgmj9aVUbPNJmB0uZklrrE/6BCE00x+bYBtKGmP9JxZbUrs1Uu1gznjhEosnHFtD/SfF8bGCFL6zwwrH8Jq5x35P9fGh+DhGBBiGPtkfu9MkNfExdABPaDLGeBfrS0N2DcXQMT6ICf+hVcmheJTKs8YeaoQ67FDCbcdJtm+X+DTUx0LcCwnSod0aXEZqhdQfJhrLw8bmiLvm7GN8EBP+u+bssXjy119/7dmFwH1+6NcMtvklgpCfU+Owj2e8IxXP4nA4TKrs+mlGkPpVB5vh5r30sVnv2BYFP3MeOzKcwcV2E7wX5lc6vXjzdaIMX34oUFqA5TrtvYsxgxhvp+StMdxW3s4UOxmV9/jDlrHilOtPvS/iSesxG9oKFdvuh0NWIL7543H3fg/ZGROksXc3UoNCaJXGMOUyQzj7OtE2YMN9IsT9EEb23hKvCIfaH1rlA5/wsfd8fZ0hLsVsTwUs3w/Gvm9l5W7Dw9j2xDHbFlPbn2LJVKifm+9TgmUotnC7Y6exhmILlxnCOoSFxRHmSujZmL0QwRZnUv4Ft16/fr3nJ762jS9o9y6CdJtBOhZbuC/GxqlYbOHvQ1tRY7EQuxYY+9BWydi4ys+NrRM+xGF9Pv5638ZiC1b9Uu8pxuKJ52fqZ6zYplQf5v7i++3YcdHKSMX6WFzkfj2mztBrFRy7rR7v21jMGzM2x7jv/e3tH4otsddDzP5d8yw878vmfpkS/dvmWSG/+n67rZgYivUxHnn+puqMxRaO3VaX92tOzh6LhSkexmLLmJx9TK4SEqQ5OftQPInF7lCeNaYfjIkt246pXn9187MvDGbqIJ5Usqvr/yAgLMWGUgiIS6WQVDkeAXFLnJgSAfFrSnT7Kltc6svfc7e2Zn7l2tbMCqkE6TS0zyXQNFap1BYREJda9FobNotbbfipVSvFr1Y9V5/d4lJ9PlmSRTXzK9c2CdIlMXWHtuQSaIcq9chCERCXFurYCpolblXghAWbIH4t2LkzN01cmhnwzqqrmV+5tkmQdkZm39xcAnUOn5pPCIhLosNUCIhbUyGrcoGA+CUelEJAXCqFpMoJIVAzv3Jta1KQfv78eXXs2DGxtQACwrIAiCpijYC4JCJMhYC4NRWyKlexSxwoiYBiVUk0VZZHoGZ+5drWpCDNVeGi+D8ICEuxoRQC4lIpJFWOR0DcEiemRED8mhLdvsoWl/ry99ytrZlfubZJkM7NpsrqyyVQZc2ROfuIgLi0j+AvvGpxa+EO3ufmiV/77IAFVS8uLciZFTalZn7l2iZBWiHh5jQpl0Bz2qq66kZAXKrbPy1bJ2617L36bRe/6vdRKxaKS614qk07a+ZXrm0SpG1yspjVuQQqZogKah4Bcal5F1bbAHGrWtcswjDxaxFurKIR4lIVblisETXzK9c2CdLF0nZcw3IJNK4W3dUDAuJSD17enzaKW/uDey+1il+9eHr6dopL02Pccw018yvXNgnSnpmt4+47937Z5ucGo7LWqLQlISBuLcmb9bVF/KrPJ61aJC616rk27K6ZX7m2SZC2wcHJrMwl0GSGqeDmEBCXmnNZMwaLW824qklDxa8m3Val0eJSlW5ZjFE18yvXNgnSxdB0t4bkEmi3WvXUEhEQl5bo1TraJG7V4YelWiF+LdWz87dLXJof855qrJlfubZJkPbE5EBbcwnUOXxqPiEgLokOUyEgbk2FrMoFAuKXeFAKAXGpFJIqJ4RAzfzKtU2CtHPO5xKoc/jUfAlScWAGBBSnZgC54yrEr46dX7jp4lJhQFXcHgRq5leubRKkCbLfunVr9fHjx9Xdu3dXJ0+e3Nz9+++/rx4/fry6ePHi6pdfftl8//PPP+/57uXLl6s///xzde/evfU9eO7Nmzebv+/fv7++bp9ff/11deHChdm6YC6BZjO0UEVPnjxZlwSfeV/ge3/d+9iunzhxYo8fP3z4sLpz587GyuPHj298XMj06ovpjUveIdevX1/duHFjHSfQr8GBy5cvb25LXffPgGu//fbb5vkrV67sKa96QhQ0sBdu2bgSGgf8WOHHJPDrx48fG9SfPXu2/r+NYfi/levvxTWOWbGyCrq0qqJa4xfyihcvXqwxPHPmzOrmzZvr/3uOID/5/v17MMfw8cUc8tNPP61Onz69jjWh8jB22veepzYODtlkcWwo94nVWxVpIsa0xqUxmKbyG38dPjZ+cvngo8+dYnmXPWdxyWKjfc8c89cOHjy4evTo0ZimVXGPxWiL2TAKWoL/jvUX9GP0cYsBeJZzW5R96dKlta7gsQD3wU/QH2M1jn/e+r//nsemUJ2cF7EDJEgTdASYNliz8AQ5MPijs9j3GCTgWPzjzgBimYOYHFYGi1UIIJ9oTNljlhg8h/DaVpA+f/587WcLDCFBasGYB2f4GUGRg8SUfqyh7N645DFPCc7UdRak4Nn79+83cSTEsRp8PpcNvXALHLAPxw4fT8CHp0+fbia9wK2zZ89uxiLjDxJAnhBF+VxubOIkVFZLCd62vGyNX5xTsE9D/uTvkKhiTGNfhibJbTItVJ4JX4yLfowD75D/8Pex+ofsitW7rV/34/7WuJTCaEx+Az5y/oN4ZBzjcc+LJat7KC/D81evXl3fyos59j2EVmhxIdWumq4jvkNUctxlQcpaAfz6+vXrekEMWgEfLIZ48Wp92AtSE6fW/m00DpfFi232/ZEjR1Z///33njGHn0lhLkE6QpBiJgYrFdbB0EEfPHiwJg8+JkgB/LVr19bXbKUE120G49y5c3sGAx5UzAwQ79ChQ3tWXVNOzLm+tOCZwmJbQYoAiMHVfBISpKEZKgviHCRStrV+vTcuTSlIebDlQdvPhLbOmbH298ItS94whth4ExIRjFvsOspCUgLhYJOeHm+f+A+VhaRwzt07Y7lR4r7W+BXKHUwo+p0Z3sd+5WVXQYp6sArmV3Ww6gJRyqu2ZhPXNWSXBGkJVpcpI5XfhK5zzSUEKfLpL1++/N/uwhCvyrR63lKgHaAzuD9xP+X+brGKtYIXfYz5GEG6jcYxQWsLcOjnLEgPHDiw1kA2fkmQFuSSgQlhYo4wUWLVQJCaSIUTWPTYPSAUnG4diO9nc9nJBZsRLaq1gTgXk10EKSYZbAYqJEhjg6cPxLm21/58b1yaUpD6pBF1tT4LnMPfHrgVGuAhAFNjQuy6xSXbkhXbBswCJlVWbKtVjm9reLY1ftmWXd62aIKUXwHCCsqrV682eQee48n1UFzh8Sy2TdzugfA0/hh38LcXpGwTb9nlZ/1Kvm8HvzJVA2diNrTGpRSWqfyG+RUqaxdBitU/+/CWXV4hZZHmt+z6V+lSbdzv66Yz3r17t1n8sBzAawXjF8dqnhTwecLQll1MJo3VOMBoaMsu9BFWSN++fbtnC7F/ZmiRRiukCSaas759+7YJstbB/vjjj/XTEKQgB2aivTi14kNb8HgWwe5LJR+lO87SgmcKn10EKVYXbDbKyuf3IFIBu5WBNIVd6npvXJIgTTGi3PUeuIU4gl00XoTymMCJlyVqY0UkEhz/bruPXWPLKufZOkpqlV8mGO01n9iWXRZ3PiHMWSE9fPjwZtUqlCuZSOZJD9veieTb7PLv/GmFtI5+EfKfWWZ58BSC1J+zgjoRG1mo8gRb65O11neOHj26WfzYRpD6BTH0J5s8HLNCCjGZ0jgmSG1hznYBIvbg9RFMQuHjxxitkBbsywymBVLrLCxu/CwATOAOExroQ6sgcwfiVgfiXV28qyBFfXZgFf7PgjS0Ih5bAd/V7hae641LUwrS0Op6iGct8KKEjT1wC/HFfyAeUu/9xZKxEIf8Vs/Qll1OBn3yudTJtZb5xVv3Uu+QhvpijiBF0muvF9i7qT7X8TaFVldty6Il0XPnQSVilJXRMpdCOKTym9S4tMsKKccg4yeEkH2fOiy0pD/nKIt1huGJnQw2ecRagbfs8kSPlYF+yK8MjhWkmAgd0jhekPLftoMUK6QPHz5cv/Nrr3dIkBZkEINps5G25cSIc/78+T17plG976QhQeoPqrDZ7znfO1xa8Ey53vvFv4zPf/uB2k4l9CfFmd/8yWJ84FXKriVc741LQ4LUb43zf6cSRz7EAPXwbORSRcFQH1g6t2LjA5+OyAfF+NiEuMWnMNvhMohBmDxDchB6rz3Ew1hZsfdQFbvmRQB+xKqUvaPJYi4VV6YQpDwu2m6x2DukNrGLyXqskPI7gHzYkgTpvJwaqi2V38QOPbJ4EZsY4wWbobwLXMAHK6RLPtSIDxuyyUk+Kd3iPx9qxFrBdmHivBOO1dsI0pjG4XNyYiuktmVXhxpN2HfZmX6mmt8lDR27zAE2thXKr6zOecIuYFt6omfU4K1ujHHouHKbpQ2tPNgqqT+6fOhI8gnpWVXRvXDJg25B3G9VsUTN7h86wt0OAuEZT//+1tw/CVUTuZbOLb9CZJOaPK74sSL0k2PmM94CySuvnkOxxJ+fae0nFHbhbWv84tgw9BMruIaPP+iIMUqtkPJ2X6uLeeMnOkIrpFyG8dZzzwvrUL27+HbuZ1rj0hh8UvmNv+5P3OUVO55gtbp5Mi32Ey6ep7xK6p9BuXMu7IzBcOgev4pouQO3IaUVrB/6n4cbeocUfRGTRyYyYxqHBaltzUV7rC4+1OjUqVObXROhn5oZer9X75DmMqnx55cYPBt3SbPmi0vNuq56w8Wt6l3UtIHiV9Puq8p4cT2lMI4AAAG8SURBVKkqdyzOmJr5lWubBOni6Lpdg3IJtF1tunvJCIhLS/bu/rZN3Npf/Jdeu/i1dA/P1z5xaT6se6ypZn7l2iZB2iOjqc25BOocPjVfXBIHZkBAcWoGkDuuQvzq2PmFmy4uFQZUxe1BoGZ+5domQdo52XMJ1Dl8ar4EqTgwAwKKUzOA3HEV4lfHzi/cdHGpMKAqToK0Zg6ow5fzjrAsh2XvJYlLvTNguvaLW9Nhq5L7OdxPvp4eAcWq6THuuYaa+ZVrW5MrpPgBV/wgsz75CAjLfAxVwv8QEJfEhKkQELemQlblKnaJAyURUKwqiabK8gjUzK9c25oUpKKoEBACQkAICAEhIASEgBAQAkJACLSPgARp+z5UC4SAEBACQkAICAEhIASEgBAQAk0iIEHapNtktBAQAkJACAgBISAEhIAQEAJCoH0EJEjb96FaIASEgBAQAkJACAgBISAEhIAQaBIBCdIm3SajhYAQEAJCQAgIASEgBISAEBAC7SMgQdq+D9UCISAEhIAQEAJCQAgIASEgBIRAkwiYIP33arX6V5MtkNFCQAgIASEgBISAEBACQkAICAEh0CoC//kvniM88pujWvAAAAAASUVORK5CYII="/>
          <p:cNvSpPr>
            <a:spLocks noChangeAspect="1" noChangeArrowheads="1"/>
          </p:cNvSpPr>
          <p:nvPr/>
        </p:nvSpPr>
        <p:spPr bwMode="auto">
          <a:xfrm>
            <a:off x="1257300" y="114300"/>
            <a:ext cx="228600" cy="228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CO" sz="135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0429FCE3-93E2-42C7-9E26-BC454A738D73}"/>
              </a:ext>
            </a:extLst>
          </p:cNvPr>
          <p:cNvSpPr txBox="1"/>
          <p:nvPr/>
        </p:nvSpPr>
        <p:spPr>
          <a:xfrm>
            <a:off x="0" y="192514"/>
            <a:ext cx="914400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2000" b="1" i="0" u="none" strike="noStrike" kern="1200" cap="none" spc="0" normalizeH="0" baseline="0" noProof="0" dirty="0">
                <a:ln>
                  <a:noFill/>
                </a:ln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+mj-lt"/>
                <a:cs typeface="Arial" panose="020B0604020202020204" pitchFamily="34" charset="0"/>
                <a:sym typeface="Arial"/>
              </a:rPr>
              <a:t>MODELO EXPANSIÓN DISTRITAL HOSPITALIZACIÓN PEDIATRICA </a:t>
            </a:r>
            <a:br>
              <a:rPr kumimoji="0" lang="es-ES" sz="2000" b="1" i="0" u="none" strike="noStrike" kern="1200" cap="none" spc="0" normalizeH="0" baseline="0" noProof="0" dirty="0">
                <a:ln>
                  <a:noFill/>
                </a:ln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+mj-lt"/>
                <a:cs typeface="Arial" panose="020B0604020202020204" pitchFamily="34" charset="0"/>
                <a:sym typeface="Arial"/>
              </a:rPr>
            </a:br>
            <a:r>
              <a:rPr kumimoji="0" lang="es-ES" sz="2000" b="1" i="0" u="none" strike="noStrike" kern="1200" cap="none" spc="0" normalizeH="0" baseline="0" noProof="0" dirty="0">
                <a:ln>
                  <a:noFill/>
                </a:ln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+mj-lt"/>
                <a:cs typeface="Arial" panose="020B0604020202020204" pitchFamily="34" charset="0"/>
                <a:sym typeface="Arial"/>
              </a:rPr>
              <a:t> CORTE </a:t>
            </a:r>
            <a:r>
              <a:rPr lang="es-ES" sz="2000" b="1" noProof="0" dirty="0" smtClean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  <a:sym typeface="Arial"/>
              </a:rPr>
              <a:t>16 </a:t>
            </a:r>
            <a:r>
              <a:rPr lang="es-ES" sz="2000" b="1" noProof="0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  <a:sym typeface="Arial"/>
              </a:rPr>
              <a:t>FEBRERO </a:t>
            </a:r>
            <a:r>
              <a:rPr kumimoji="0" lang="es-MX" sz="2000" b="1" i="0" u="none" strike="noStrike" kern="1200" cap="none" spc="0" normalizeH="0" baseline="0" noProof="0" dirty="0">
                <a:ln>
                  <a:noFill/>
                </a:ln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+mj-lt"/>
                <a:cs typeface="Arial" panose="020B0604020202020204" pitchFamily="34" charset="0"/>
                <a:sym typeface="Arial"/>
              </a:rPr>
              <a:t>DE 2025</a:t>
            </a:r>
            <a:endParaRPr kumimoji="0" lang="es-CO" sz="2000" b="1" i="0" u="none" strike="noStrike" kern="1200" cap="none" spc="0" normalizeH="0" baseline="0" noProof="0" dirty="0">
              <a:ln>
                <a:noFill/>
              </a:ln>
              <a:solidFill>
                <a:srgbClr val="14576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anose="020B0604020202020204" pitchFamily="34" charset="0"/>
              <a:ea typeface="+mj-lt"/>
              <a:cs typeface="Arial" panose="020B0604020202020204" pitchFamily="34" charset="0"/>
            </a:endParaRP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58F3B352-C1A2-30CF-07D3-D2F148ABF55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/>
          <a:stretch/>
        </p:blipFill>
        <p:spPr>
          <a:xfrm>
            <a:off x="285221" y="1181501"/>
            <a:ext cx="7072078" cy="32548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76765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uadroTexto 8">
            <a:extLst>
              <a:ext uri="{FF2B5EF4-FFF2-40B4-BE49-F238E27FC236}">
                <a16:creationId xmlns:a16="http://schemas.microsoft.com/office/drawing/2014/main" id="{01320C30-2CC0-4783-9DF2-794AB0389308}"/>
              </a:ext>
            </a:extLst>
          </p:cNvPr>
          <p:cNvSpPr txBox="1"/>
          <p:nvPr/>
        </p:nvSpPr>
        <p:spPr>
          <a:xfrm>
            <a:off x="217179" y="4471257"/>
            <a:ext cx="7072096" cy="346249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just" defTabSz="342900">
              <a:defRPr/>
            </a:pPr>
            <a:r>
              <a:rPr lang="es-CO" sz="900" b="1" dirty="0">
                <a:latin typeface="Arial Narrow" panose="020B0606020202030204" pitchFamily="34" charset="0"/>
                <a:cs typeface="Arial"/>
              </a:rPr>
              <a:t>Fuente:</a:t>
            </a:r>
            <a:r>
              <a:rPr lang="es-CO" sz="900" dirty="0">
                <a:latin typeface="Arial Narrow" panose="020B0606020202030204" pitchFamily="34" charset="0"/>
                <a:cs typeface="Arial"/>
              </a:rPr>
              <a:t> </a:t>
            </a:r>
            <a:r>
              <a:rPr lang="es-ES" sz="900" dirty="0">
                <a:latin typeface="Arial Narrow" panose="020B0606020202030204" pitchFamily="34" charset="0"/>
                <a:cs typeface="Arial"/>
              </a:rPr>
              <a:t>Aplicativo SIRC - </a:t>
            </a:r>
            <a:r>
              <a:rPr lang="es-CO" sz="900" dirty="0">
                <a:latin typeface="Arial Narrow" panose="020B0606020202030204" pitchFamily="34" charset="0"/>
                <a:cs typeface="Arial"/>
              </a:rPr>
              <a:t>C</a:t>
            </a:r>
            <a:r>
              <a:rPr lang="es-ES" sz="900" dirty="0">
                <a:latin typeface="Arial Narrow" panose="020B0606020202030204" pitchFamily="34" charset="0"/>
                <a:cs typeface="Arial"/>
              </a:rPr>
              <a:t>amas funcionales, camas asignadas, ocupadas totales y ocupadas Covid-19 de hospitalización general adulto, reportadas por las sedes de IPS de la ciudad de Bogotá, así:  61 IPS de Red privada y 22 IPS red Pública.</a:t>
            </a:r>
            <a:r>
              <a:rPr lang="es-MX" sz="900" dirty="0">
                <a:solidFill>
                  <a:srgbClr val="000000"/>
                </a:solidFill>
                <a:latin typeface="Arial Narrow" panose="020B0606020202030204" pitchFamily="34" charset="0"/>
                <a:ea typeface="+mn-lt"/>
                <a:cs typeface="Arial"/>
              </a:rPr>
              <a:t> </a:t>
            </a:r>
            <a:r>
              <a:rPr lang="es-CO" sz="900" dirty="0">
                <a:latin typeface="Arial Narrow" panose="020B0606020202030204" pitchFamily="34" charset="0"/>
                <a:cs typeface="Arial"/>
              </a:rPr>
              <a:t>Corte </a:t>
            </a:r>
            <a:r>
              <a:rPr lang="es-CO" sz="900" dirty="0" smtClean="0">
                <a:latin typeface="Arial Narrow" panose="020B0606020202030204" pitchFamily="34" charset="0"/>
                <a:cs typeface="Arial"/>
              </a:rPr>
              <a:t>16/02/2025 </a:t>
            </a:r>
            <a:r>
              <a:rPr lang="pt-BR" sz="900" dirty="0">
                <a:solidFill>
                  <a:srgbClr val="000000"/>
                </a:solidFill>
                <a:latin typeface="Arial Narrow" panose="020B0606020202030204" pitchFamily="34" charset="0"/>
                <a:ea typeface="+mn-lt"/>
                <a:cs typeface="Arial"/>
              </a:rPr>
              <a:t>(Hora de corte: </a:t>
            </a:r>
            <a:r>
              <a:rPr lang="pt-BR" sz="900" dirty="0" smtClean="0">
                <a:solidFill>
                  <a:srgbClr val="000000"/>
                </a:solidFill>
                <a:latin typeface="Arial Narrow" panose="020B0606020202030204" pitchFamily="34" charset="0"/>
                <a:ea typeface="+mn-lt"/>
                <a:cs typeface="Arial"/>
              </a:rPr>
              <a:t>12:42 </a:t>
            </a:r>
            <a:r>
              <a:rPr lang="pt-BR" sz="900" dirty="0" smtClean="0">
                <a:solidFill>
                  <a:srgbClr val="000000"/>
                </a:solidFill>
                <a:latin typeface="Arial Narrow" panose="020B0606020202030204" pitchFamily="34" charset="0"/>
                <a:ea typeface="+mn-lt"/>
                <a:cs typeface="Arial"/>
              </a:rPr>
              <a:t>PM</a:t>
            </a:r>
            <a:r>
              <a:rPr lang="pt-BR" sz="900" dirty="0">
                <a:solidFill>
                  <a:srgbClr val="000000"/>
                </a:solidFill>
                <a:latin typeface="Arial Narrow" panose="020B0606020202030204" pitchFamily="34" charset="0"/>
                <a:ea typeface="+mn-lt"/>
                <a:cs typeface="Arial"/>
              </a:rPr>
              <a:t>)  </a:t>
            </a:r>
            <a:r>
              <a:rPr lang="es-CO" sz="900" b="1" dirty="0">
                <a:latin typeface="Arial Narrow" panose="020B0606020202030204" pitchFamily="34" charset="0"/>
                <a:cs typeface="Arial"/>
              </a:rPr>
              <a:t>D.P.S.S</a:t>
            </a:r>
          </a:p>
        </p:txBody>
      </p:sp>
      <p:sp>
        <p:nvSpPr>
          <p:cNvPr id="3" name="AutoShape 2" descr="data:image/png;base64,iVBORw0KGgoAAAANSUhEUgAAA6QAAAFRCAYAAABjf2BeAAAgAElEQVR4Xuy9CZhV1Zn3+1JVVEEBEgYFGRRliji1AiZRjLEdaDW5JC1K5CZp08Y2gQx+JG1ie7mEh88Y7S9ckzSkjZ1urumLUUkntFfToHY67ZAoYGJINIAlKoqiUKiMRQ18z7vNOlm12PPZ55x9zvnt5+Ghzjl7r/Wu37v22uu/3zX02bp16+FDhw4JBwQgAAEIQAACEIAABCAAAQhAoIwE/tBn06ZNhydNmlTGPMkKAhCAAAQgAAEIQAACEIAABOqdwObNmwVBWu+1gPJDAAIQgAAEIAABCEAAAhCoAAEEaQWgkyUEIAABCEAAAhCAAAQgAAEIiCBIqQUQgAAEIAABCEAAAhCAAAQgUBECCNKKYCdTCEAAAhCAAAQgAAEIQAACEECQUgcgAAEIQAACEIAABCAAAQhAoCIEEKQVwU6mEIAABCAAAQhAAAIQgAAEIIAgpQ5AAAIQgAAEIAABCEAAAhCAQEUIIEgrgp1MIQABCEAAAhCAAAQgAAEIQABBSh2AAAQgAAEIQAACEIAABCAAgYoQQJBWBDuZQgACEIAABCAAAQhAAAIQgACClDoAAQhAAAIQgAAEIAABCEAAAhUhgCCtCHYyhQAEIAABCEAAAhCAAAQgAAEEKXUAAhCAAAQgAAEIQAACEIAABCpCAEFaEexkCgEIQAACEIAABCAAAQhAAAIIUuoABCAAAQhAAAIQgAAEIAABCFSEAIK0ItjJFAIQgAAEIAABCEAAAhCAAAQQpNSBmiCwcOFCaWtrS1SW8ePHy5IlSwrXbNmyRe6//34vnd27dxe+HzJkiIwaNUpOOeUUmTVrVuH7LPK8+eab5fe//72X5kc+8hG56qqrAstg8uvXr5/88z//c6Ky+p382GOPyS9+8QuvvAcPHiycolymTZvWq6zu9b/+9a/l7//+772vo+yxz9Xzzz33XPnc5z4Xy3699rvf/W7BvihGd999t+dDPU4++WS56aabQvNZvXq1rF+/vlfdCfJ3UEJ2nu45dlpnn322HH300Ucko35Yvny5bx1488035YEHHpCNGzfKa6+9Vrj22GOPldGjR8tZZ50lM2bMKHxv1yc3I/XrlClTQutYUH7qY81Pr7/wwgt9y2Hn7d5bti12fbj44ovl6quvLvy8YsUKWbt2rff5b//2b+WMM84o/PbXf/3XveqpnWZYnU1y34T50s7Ptjupj1y/LF261KuDyvjGG2+UiRMn+la1L3/5y14d0Dq1bNmyWPdPMf60M/C7T9Re5X7eeef1qoN2fZ43b16v31yjTZ1x25AwP2jdnzBhgsyePdu3Hmoedl1x65FrQ1S90rb//e9/f6+6GAY/Sd5BzxzlqvnqvRZUH2wbTB0Pu+/0fPveC2tLk/g77J6NVUnL7K8sWIW1KVn0C4KezUHtflzOnAeBPBNAkObZO9hWFAG7Y+R2fN2Ev/e978mjjz7qfa3nnnPOOV5HQDsM2ll86KGHvM6wPhC+9rWvBXaEkuSpncUvfelLvUTGt771rcAy2w+6lStXpmaj+f7whz8sdIJVZKtYMh0W5aAiNaysNi+9TkWFcvM7bCbm98WLF8fqaLkCK8qPptNu8vn2t78d6CsjBPRc0zkz/lab9aVEVGdWr7U7ZHYHXNN69tlnPYGlaamQ+MxnPnNExzaozqifvvnNb3oiRDvs2tFV8amdyl/96leybt06r5j2ywm/OqLpPPHEE6KdzLA6rL+bc1TMX3rppZ6t5vr//u//LtjyhS984YhyuB2xIF+F3SNBLLWcc+fO9cprd7qN4DIi1u9lR5L7Jix/v7qdxkduOlpPFi1a5H2tL4IWLFhwRFbql3vuucf7fs6cOaEvi8zFxfpT01Hb/vEf/9Hzu7YHM2fO9O5zt27bdicRpEG+CfKD+nnNmjWh9VDP0evNEfUCzK9e6bVajqeeesprJ/WISkfPSZK3/bJN2X72s5/12kRN43e/+52Xb5yXappvXJEV9XxK4++k94xbuZMwC2oHkvgrC1ZJ2hRjm3npGPYM0/bkO9/5jvf81TbfPJv1RaZp900/Jait8H0I8yUEqoAAgrQKnISJ6QhEPXxNqkZc6QPAr6Ot5+mD4utf/7onLMKEWtw8NU2/KECYAEr6EAyiFiciYzoZQQ9PN6oQ1nHyE6RRwtJ0hk1H3ZQl7Do3EqvXBEUBwqJ0SWtbnA6ZLX5dHwfVGbt+REWajM1hdSSsbtqdwjDBY0e03HvFFaR6P916661HvBDIUpCacts+cF92JLlv4vjSrh9pfORXv+z64feyZv78+YWXGnGio1n40xbb+hLgi1/84hG+1HO+//3ve6M8TB0tpSA1bfFXv/pV7+WKX0TQfYkVNYIjSJAaP9nCMUogJsnbvpf87pMk7VAWIiutv5PeM265kjALE6Rx/ZUFqyRtShJBal6ohvUx7GcXojTJXcK5eSeAIM27h7AvNYE44jBsuKSbcdL0okSX/fAxwzHD3sInfQj6gbMjLXFFjpuO3dnVB6exPSga6SdI4ww7tF8UmCHFYUzt8/v37194eeAXdS62E2UziZuWPeRSX26Y4btB9SqNv6Ou8Rtqph1R08GP6nDb57piwG+oml+HqRSCNOw+jmKSxpdxXgAkabjCoqRJo6NZ+dN+cZVEMJVakCrXoGGi9qgTu20KG8ERJUg1P7vNC3rJlTTvOPnGrUNZiKy0/o7b/vmVJSmzOII0yl9ZsErSpsQVpEmGPhfDPG6d4jwIlJsAgrTcxMmvbATiCEj7IRxnXmbUPK44eSoA+y2nRqTMPMawt/lJH4J+oI39UXONwpxk3mirqNQ5r0HzH00aNhO9xszPDesk2p1qFen2cGp7zqFtp4naqggaOnRo4FxEt0ObVpibvON2DmwOdhSynILUttUM+7YFT5whyvZwbTuaZ9dP9YEZ6hg3Ihzll7AOfNh9l+S+ievLrAWpphcUJU0aHc3Cn7ZQiHqxFvbiLureSjpk169NsfOwI9Za78z887AXLXGFobE16GVa0rzj5hvngVmsyCrG30nvGbs8SZnFFaR6XpC/imVlp61/x5k+E6dfYO7zqJeCmqftL6Kkce4QzqkGAgjSavASNqYiEOchYIsYv7lbbsZRbzHj5Klp2tE8jT7oHD8zRyxIqCXpWPsBi7ugRRhsv46LeZBqRMIvGuky0bmPKkrDHqR2R0VFjxm6G9Q5tiMY2kEdMWJE4Rq/qLPNIs7csDAmSTpkpr7ZLwTiDNkNE++2bVF1xBaTpiNlv2CIMxw0KBpp560+u+WWW3yHVZY6QuoOOY5iYvNL4ku9zq6ncX0UVJf8oqRJo6Oadhb+dIWCvbhUVGNcjgipe7+bhb3cF262yA8awRFXGEYNz06atz1kN2wxqyjetkCKetEYp62J81KqmHvGvjYpsySCNMhfeRSk7gtqe/HEIP/7jXaJU1c4BwJ5JYAgzatnsKtoAlHiMM08wqjOVlSeplCuEI4zzC5Jx9oPXhbDdV2hqItwJBXpaptZhCaok+i+LTadxiBB6tcJj3pg2+KsGFGaRMT42RRWZ0yHzSxwEdVRiaoj9jBx8/LATyRH3Xx+/nDzDuJSCkEaNi86ikmxneukPgpj60ZJzYJCcYa4u21LlDix7XD9adsRJwJkpxXVRsZ5gRJ1T9n3rmlD/Dr1caZkxBWkYWmlyVtfQJiXNkELnkXdh+b3YkVWMf6O8lVQGdIwSyJIo16cRd0fWY26UJuj+gVRLzv8GPqNdolbXzgPAnkkgCDNo1ewKRMCUQ+BJB0nY1CSNONG88zb/ai3+Uk61lEPsLDVZ8Pg+w35tSM7fsLOZaYrGJuIp98COn7RjzBBGjTczBbgQdErfajr6rE6R1U7heqzoO1Zgrgk6ZD5dSLC6pS9IrLmr50oZRy0onFYHQniESX2/crt14l387YXArMFVZaC1F1l168+JblvkvjScEnqo7D7y76X1NdmK6u4K+vaHfYkQ21dfxpmQaMewsqQpF1NM2TXXmTIbm/cUSdmjnbUCI64gjSMbdq8tSz/9m//VvCzjho5//zzY28xk5UgLcbfae4ZtTsts2L9Vax4V9uTtClxBGkacZmWeyadKxKBQAkIIEhLAJUk80EgiXiMmuuUpSANGlIXNaQ26UPQ9UKah56dRtiwoqD9BIMexkZ8+3V4/eb+hIkmv6itsdtE/8Lm5Zi9AM2cR41GXnTRRaH7ddpcknQMkgpSu97pdhdGoJj5u/YepEEdJS3f448/XohKuy8NSiVI1R5bBJvFYIoVpEGtiwo43ZYkDpM4LxeCzgnbziaOj6JaR/vFlJ6bJDqatSCNiiL5laVUgtTdvshd+Tdo+kXU8ONiBY4ySJu34af3idkeSr/Tsn3qU5+KtTWWfd9H+StqvnrU9X7+TtL+2denZVasvxCkUS0Qv0OgMgQQpJXhTq5lIFBqQeq32mJUnnY0zy+aGPY2v9KC1G+YnN2hCpoD68fE/s5eGCdI9IaJJr9hqMauqKizXQ3VN6tWrSosoBS01UWY0I96seE3hzOqztj5qbi86667CsLUrUN2HbGvU1EzatQoOe+8844QbMUIUlvoB9VPe5iyzpfetGlTYSEsV9yFdW6DOqJaZx588EFv6xE9yjmH1K8Zi/JRVNNnR0n9yhN1fRb+jNtpL4cgtfPQl0WjR4/25p/bw9ftURXuaIioERxxBU7QSIxi8nb5aVugAlrn2Mcdpl+NgrQYZsX6K27dLueQ3TQvi6OmykS1E/wOgbwRQJDmzSPYkxmBqI5+1O9+hgQtpmHOjUozLJqnaYS9zc9SkEYJJ7+yRy0AFRSNDGJixLctqoJWPQ7qZEctBhEVdfYrpx3VizO3NEmEwC/6G1Vn/Gy0hbbdAU9TR+J28IwdQR3zoLzt8inPU089NVNBauyy9zMMWv03aj5kEl9GNVRBPoq6zhYY+neUzW56WfgzTT3yawOj2pk0Q3b9+EUt5BQ2giMuL7se2y89isnbryz2fqAqSuMseFSsyCrG32numWKYFeuvYlmluT+j2vg0DP1ebsZpWzgHAnklgCDNq2ewq2gCUQ8BzcA83OIunW4/OPzmYUblaaJ5cQoXFv1K2knV/II6VHFssYV4nPNtNkFMjPAzW92EbT0QJEjth3KUXUnmwyVZ5CNJZ8Jvaf+oOhNULpOWPcwuTcfSTySHsbTtjSuGbZ7amTfR9CwipMbWoEXKkjBJ4suo+qa/+/koznVJbHbTy8KfNgdb3MexPc2QXXe7qyR+sNuNOPa5EdS4AsdvO51i8w6y147qxpkLnEZk2SN8ivF3El9peYtlVoy/bDEZNTzZrsfuaKik92dUG5/m2VzMvN849wnnQKDcBBCk5SZOfmUjEPUQUEOi9hV1jY3qYIblGRXNM3kFvc1P+hD0Ax1nTqXfdVFvtPWaoGhkEBN7ZWHtJG7fvr0wz9HtBAcJ0qiordoVNYfMr7xJhlDF7ZAFdTri1FM/G/06oWnqSNC+okE3qh3F1iG4ZvGYsLyDFuvJUpCqvXFW/w1rgOL6Mm4jFlcoBIlK/T7py6cs/JlmZEHUiwE/ZkH7IifxQ9SoE5NvUNsXV+D4Cf1i8w6rR0mGXtujA8LqS9AIn2L8ncRXbnsc9rKjFP7S/ItlZYvauPdnVBufdF/RpC8s4rZXnAeBShJAkFaSPnmXlEDUQ0AzT7LPX9i8F1OQsDzD5mDaIIJWQ00jNlzAad6ER817tfPwmwMbxsSIG52LqAv26Gq3ftFqv85ZHH+obVFzyPwqYSkipEGRqzj11M/GrCKkfvtfBt2Y9lYVSSP4dt0z6WcpSIM61Unum6Sd66gGLOoFVtD1SWx208jan0kXVVJ7ola2de9LNwKVxA9hc8htNkHzyeMI0qCXScXmHXafRe29HOeZ4aYfNCXCFllJ/Z3EV5pPscyK8Zf7zA/bOzgOq6wEqabjbvmkW6oFHfYKxXGGdEe1U/wOgTwQQJDmwQvYUBICcTv69j6CX/jCF3yX3Le3Gggb3huWZ5LopN+5xXRSDWB7Kw4dwvq1r32tEOGynWDe/GtZ9bz777/f+zlq03S/aGTcqLHJ3y8PP0EaNi/MrVDuuZpe0N5/tuiKM5Q7TofM7ty4dcyPj/kuaGElW4zb89nS1hH7ZUnQFiP23Da/uhOVtx0RL4UgDYoMRtll15U4vjTnp/VRnMYuic1+6WXhT1vgB90H9pY3dr0Jqp+2rfaoi69//eu92qG4fkgS2Qs6N0rgBLX9xeTd0dHhjQYJmqOeNMrtCj2/dj3K3rT+jusrtTHKBrt+ZO0vO21bFKdhlfT+jNMXsZ87Yc/mJC/R47Q1nAOBvBBAkObFE9iROYE4DwHNVDtV3/nOd7wInc5l+uAHPyiXXXaZ10HSh+IzzzxT2KsySqAE5Rk3mmcg+L3NT/oQDAKqZfrXf/1Xee211wp7b5oVK9XORx991GOhD8VPfOIThXPjzMH0i0ZG+cEuV9C8HleQJonaKgc36nzgwIFe8xiNv+3tF8I6BXFEjLJ49tlnRbeTUZ5BAjiIjy1i1T/6z+y7afZOdetjMXXE7gRruhq10rf0phxmW4ogLnHytv2gDLOIkKp9Dz/8cGF15HKuspvGR3Eaujgso9Ip1p+avvr8Rz/6kTdywd5Wx2zBYuqEjnD4m7/5m16i0s7fjoDabUzQPRFX5MQddWJY+UVugwSp3pcbN26UdevWeeV3xWMxeasI+uY3v+m1wXo/fexjH/NWv3a3oEqy/6y26//0T//krdCraX72s58t3L+67ZNpM8IWakvj77i+Uh8Uw+xb3/qW58a0/nLFbjGskt6fUc9AY5vtQ7Mvtnk2axpPPfWU9zzRI0ndiGor+B0CeSCAIM2DF7ChJATCFiXwy1A7y7/73e8KQ0fNOfpw160GzjrrrCO2zHDTCcozSTRP0/R7O2zPfQkCFrVQg32dlteIJfO9CnJN45RTTvEEUJI32iYNt6xRfggaomzb6grSNPNC3aiz6fypWNROnDm0/FOmTIm9D6lti+sXrTtDhw4t8PTzWxgf/e0Xv/hFrzppfDR9+nRP0NmH6Si5i8TEvcFMp8dlYraNMfXCL724edsvW8KGarqRcuM/v7y1vGrb+eeff8QIhyT3TZgv7XztFwFJfRTHF0nbi6A0i/GnSdO8BFFxpgLKHFon9F4Jaxf92Oj1ep3+My+CXPvjbmmRZNSJ5uHXbgTVK7PFjG6XdOGFFx6xJ2gWefu1wYarX12Oqjthvgra9slNM6m/4/pK88mCWVp/JSlnFKskbYrmG/UMtG1T/vqCTV9mmn2n7WdTUH2Mqhv8DoG8E0CQ5t1D2AcBCEAAAhCAAAQgAAEIQKBGCSBIa9SxFAsCEIAABCAAAQhAAAIQgEDeCSBI8+4h7IMABCAAAQhAAAIQgAAEIFCjBBCkNepYigUBCEAAAhCAAAQgAAEIQCDvBBCkefcQ9kEAAhCAAAQgAAEIQAACEKhRAgjSGnUsxYIABCAAAQhAAAIQgAAEIJB3AgjSvHsI+yAAAQhAAAIQgAAEIAABCNQoAQRpjTqWYkEAAhCAAAQgAAEIQAACEMg7AQRp3j2EfRCAAAQgAAEIQAACEIAABGqUAIK0Rh1LsSAAAQhAAAIQgAAEIAABCOSdAII07x7CPghAAAIQgAAEIAABCEAAAjVKAEFao46lWBCAAAQgAAEIQAACEIAABPJOAEGadw9hHwQgAAEIQAACEIAABCAAgRolgCCtUcdSLAhAAAIQgAAEIAABCEAAAnkngCDNu4ewDwIQgAAEIAABCEAAAhCAQI0SQJDWqGMpFgQgAAEIQAACEIAABCAAgbwTQJDm3UPYBwEIQAACEIAABCAAAQhAoEYJIEhr1LEUCwIQgAAEIAABCEAAAhCAQN4JIEjz7iHsgwAEIAABCEAAAhCAAAQgUKMEEKQ16liKBQEIQAACEIAABCAAAQhAIO8EEKR59xD2QQACEIAABCAAAQhAAAIQqFECCNIadSzFggAEIAABCEAAAhCAAAQgkHcCCNK8ewj7IAABCEAAAhCAAAQgAAEI1CgBBGmNOpZiQQACEAgisGXLFlm0aFHh53nz5smMGTO8zytWrJC1a9fKypUrC78/9thjsnz5cpk2bZosWLCgV7ILFy6Utra2XucHpaPfz507t3C9nYd+afIxJ5j83O+HDBkiy5YtCzw/Kp9qrRnGN8b+OXPmyKxZswrFsX83jJYuXSrjx4/vdd78+fPl+uuvl4kTJ4r+vn79et+6oF/quXq963e/vPR8N78wm03eixcv9mwx+Rnb7Hrk+sxcE5S++7253s3LLZsfr2qtL9gNAQhAoFoIIEirxVPYCQEIQCAjAioKbRGqokMFni1AbBGjgnDNmjVHCE8VtnfddZevIDVCxk5HO/tDhw6Vq6++2hOTu3bt6iWUTD5Lliwp2HLVVVd5f2v+5nuDIej8p556KjSfjDCWNRkVWOvWrSv4ybxUMH5cvXq19yLB+FE/7969W9rb2yMFqfGR8rz77rsLaehnZamC1X55EJSX+tUWdFE267n6MsMWhbZYtgG7vjZiNYyJnuN3nfner2wI0rJWazKDAAQg4BFAkFIRIAABCNQRARUJKlLciJfdSVeBoELBnGM69Rp1cwWmfr7nnnuOiKhqZ99Nxxakfshd8WDEwbBhw2IJUnO+2m6Eb624VoWainMTyTaCzPjS73c9J06E1Papvqww4lOvPeusszz2M2fOLOQdlJebX5TNxjatPyZymUSQRqUfJkiDyoYgrZU7hnJAAALVRABBWk3ewlYIQAACRRII63Dbv9nCxAhFFSV2pNKcY5/rihL3NzNk1x2u6yce9FwVKjt27PCGDJvj4osvLkRZXXtMxDAsnyIRVuRyl6PLy+/3pILUjXyaNPV7+wVFUF5RvndtNvXNRHL1BUgSQRrFJEyQBpUNQVqR6k2mEIBAnRNAkNZ5BaD4EIBA+Qls3rZX/uEnL8hzL+0pS+anjx8s11x2vJx0/CDfiJkxwh66a3fM7cilEQzPPvtsQaS4wiAoHZOPmRNqhKX7vflsxGXYsEtbqLpzKoPySQu969VnZf+Dt0rXto1pk0h0Xd8Tpkn/C78gTWNP9ebe+s25NYK8GEFqzyE1eZjhuiZKbqeftSDVebDm5cPtt99emN9qw/KrA1FMggRpWNkQpImqKCdDAAIQyIQAgjQTjCQCAQhAID6BL37nt2UTo8YqFaPf+eJp3qJFeuh8P7fDb4s7/U2Hcuq8TVsMmOs1YmaGcbrR1KB03Pzs+YqueNConAolN/8okeJ6wZ0XGd9LR575zp1/VTYxanJXMXrUtf+vb+TQ9mVQZDHpkF2Tr7vYkX5vBH9QXnqOnZ/febbN9rkmCqv1yl7UyNjjJ0ij0g8SpGFlQ5AWc4dwLQQgAIF0BBCk6bhxFQQgAIHUBCohSMeNbJU7//YMcRfD0ULoSrnu/FD93ghNWwyY680qrvZ5riAxgEw6mo9ZmMgWnEGiw8wR1N/jLGpk0onKJ63jKiFIG4+ZIIM/f68n9HRoq+Fn/GCvNmsv8KM+e/755z2/uosd2Z+DBJgbfbSH7bqLFZm83EWNomx281Z/axntlXDDBGlU+kGCNKxsCNK0dwfXQQACEEhPAEGanh1XQgACEEhF4Hdb35Hvrd4qOnS3HMfYY/rL5z92opw56T1edu42Kjo0VqOarhBQYadbr7iLCpnvzZYj7nDOsHTs6GnYEFS104hWjcS6UVe9Nu5QXr/5qmm4d730G9n/H/9LdOhuOY7G4eOk9bKvSt/x7/OycyN79krJ7u/2CwN3CxSbh58A83tZYASwveCRGepr5+WmF2aze67may9wZDMO8nUUE/e6qLK56bnDwMvhd/KAAAQgUG8EEKT15nHKCwEIQAACEIAABCAAAQhAICcEEKQ5cQRmQAACEIAABCAAAQhAAAIQqDcCCNJ68zjlhQAEIAABCEAAAhCAAAQgkBMCCNKcOAIzIAABCEAAAhCAAAQgAAEI1BsBBGm9eZzyQgACEIAABCAAAQhAAAIQyAkBBGlOHIEZEIAABCAAAQhAAAIQgAAE6o0AgrTePE55IQABCEAAAhCAAAQgAAEI5IQAgjQnjsAMCEAAAhCAAAQgAAEIQAAC9UYAQVpvHqe8EIAABCAAAQhAAAIQgAAEckIAQZoTR2AGBCAAAQhAAAIQgAAEIACBeiOAIK03j1NeCEAAAhCAAAQgAAEIQAACOSGAIM2JIzADAhCAAAQgAAEIQAACEIBAvRFAkNabxykvBCAAAQhAAAIQgAAEIACBnBBAkObEEZgBAQhAAAIQgAAEIACBeiOgYoSjuglMmjSpqAIgSIvCx8UQgAAEIAABCEAAAhCAQFoCCNK05PJzHYI0P77AEghAAAIQgAAEIAABCEAgAQEEaQJYOT0VQZpTx2AWBCAAAQhAAAIQgAAEIBBOAEFa/TUEQVr9PqQEEIAABCAAAQhAAAIQqEsCCNLqd3tZBen8+fNl9+7dHrV58+bJjBkzZPXq1XLPPfcUSE6bNk0WLFjgfV64cKG0tbV5f8+ZM0dmzZoV+n31u4MSQAACEIAABCAAAQhAAAJxCfgJ0htvvFHa29vlyiuvlAsuuEBefvllufnmmwufNe3bbrutoDP0szl31apV8tBDD8lNN90kxx13nGfGI488Ivfee69cd911ct9998mQIUPkhhtuEHOubesdd9xRSHv8+PHeeeawz9fznn76adH/7cPkG5S2n+1uPi47tdscqrWuvfbaULw2G8NFLzAc9W9j95133inr16/vld5FF10ks2fPFvu3MBvLJkhVeOqholL/Xrt2rSxbtsz7W0WnEaGmNPq9Fm7JkiWyZcsWWbRokaxcudI73+/7uJWW8yAAAQhAAAIQgAAEIACB2iDgJ0hVgKkA0kMFoStIjeAyosqIP/BiUBUAACAASURBVCPc9HsjqjQNFVYvvPCC3HLLLaJi1whSI7hcUann6KGi2Ba27veqcYzQPfPMM0PTVtuMmLRtiPKibbsR1rZN7vV6/tSpU8XYo2Uw4lnF+IknnuhpMbfMmo4t3PWzMlNhavPVdN2jbILUzljh33777aGCVKOjCt2Ois6cOVPWrFnj+71GWzkgAAEIQAACEIAABCAAgfohECRIVVCaSKfSMBHSiRMnHhEt1d/DBJ8KQBVpKq7iClIVbirIzHUmGmrb5SdI9TqNYLpiN60gVfGtI1RVTNvR3507d3qiUtP1E4lGiLviM0iE6/l2XnYN9Is6279XRJCuWLHCe2OgUVF3yK4ZmquCVAWoEZpLly713nQoFL/vjXCtn9uPkkIAAhCAAAQgAAEIQKC+CYQJUiWjYky1gxGk+p0dlTT0bKFpBJQ9rNYINz9BatIwUVU9R4WlRlI3bNhQEINGoGr+GqU0gtT2oIleukNh7aG2ZkiyuS5MVNrDbI3wVgFqBHLYtX6R2CBBavKxI8v20N+wfMouSO3ht+7t89hjj8ny5cu9obkI0vpuXCg9BCAAAQhAAAIQgAAEogiECdKzzjrLE6Iq8pIIUiPWdP6kClojKtWWJBFSjY6aKKQOd9XPKlJdQWrEmi32gv52bYji485THTp0qCeQo46gqGaQIA2Lgprf7Pmodv5lF6Rz586VxYsXi4bL/Q5d+Oj666+Xu+66q2RDdnft2iX6jwMCEIAABCAAAQhAAAIQqC0CKvDshXU0WqkiUAWRCkIVia44sofEGtFnht2aYbRJBakOvQ2aN2pHSI0gted46jRFM1zWFsi6SFOSOaQmWqu2uOkEed3Y4ScggwSpy89O2y96av8+bNgw0X9pD30p0WfTpk2H4yhbFaNmdV2/DDVCevfdd3tzS3VYry525C5qFPR92gJwHQQgAAEIQAACEIAABCBQnQTCIqQ651NF2MMPP+zpCiOwjEg0kUK/6J49ZNYebpokQmrPBTWrzNqi051DGjcqmkSQ2kLRHqY7fPhw37m0UaLVT5DaixmZ+ajKVIW8fg4TuFrr4ujIsNoZW5DqHFB3SWAVp0899VSv7+3oqd82MWpM0PfVeRthNQQgAAEIQAACEIAABCCQhkCUINU0zVxGW1jaW6HoOe7Ks/ZQV3tFWb+5prbdeq5fVNJEbG1BahYWsq9355C626vY28qY68K2VDH5mXONHaZ8brnd7XD0OjuybNtq0gpazMhOy55b6vq5bII0TQXjGghAAAIQgAAEIAABCEAAAkEE/AQptKIJqFjUOa06BLjSB4K00h4gfwhAAAIQgAAEIAABCEAgFQEEaSpsuboIQZord2AMBCAAAQhAAAIQgAAEIBCXAII0Lqn8nocgza9vsAwCEIAABCAAAQhAAAIQCCGAIK3+6oEgrX4fUgIIQAACEIAABCAAAQjUJQEEafW7HUFa/T6kBBCAAAQgAAEIQAACEKhLAgjS6nc7grT6fUgJIAABCEAAAhCAAAQgAIE6JnDw4EF5++23Zc+ePdLT01NyEoMGDZKRI0dKnz59Sp5XVAax9yGNSojfIQABCEAAAhCAAAQgAAEIQCA9gcOHD3ui9J133pH9+/enTyjGlXkRpQjSGM7iFAhAAAIQgAAEIAABCEAAAuUk0NnZ6QlT/ad/l+LIgyhFkJbCs6QJAQhAAAIQgAAEIAABCEAgIwIaLVVhqtFTjaJmeVRalCJIs/QmaUEAAhCAAAQgAAEIQAACECgRAZ1fqqJU55vqvNOsjkqKUgRpVl4kHQhAAAIQgAAEIAABCEAAAmUicOjQocJCSF1dXUXnWilRiiAt2nUkAAEIQAACEIAABCAAAQhAoDIEdAivDunVqOm+ffuKGtJbCVGKIK1MvSFXCEAAAhCAAAQgAAEIQAACmRLo7u4uLITU0dGRKu1yi1IEaSo3cREEIAABCEAAAhCAAAQgAIH8EtA5pmaV3qR7m5ZTlCJI81uHsAwCEIAABCAAAQhAAAIQgEBRBHRI7969ez1xqkN64x7lEqUI0rge4TwIQAACEIAABCAAAQhAAAJVTEAXP1JhqvNN4+xtWg5RiiCt4gqF6RCAAAQgAAEIQAACEIAABNIQiLu3aalFKYI0jfe4BgIQgAAEIAABCJSIwJtvH5LN2/bIllf2Sdur++S5l/bI2/s6S5Rb8mQHD+grJx0/SMaPHiATxwyQSWMHydGDm5MnVOQVfpw0yTzYVmTRuBwCZSVg9jbVyOmBAwd88y6lKEWQltXdZAYBCEAAAhCAQC0SyLuIrEXmtVqmvAj+WuVLucIJ6N6mZiEkd2/TUolSBCm1EgIQgAAEIAABCKQgoCL0Z796Xf7jyR2if3NAIG8EELd580j12GP2NlVxqgsi6Wc9SiFKEaTVUy+wFAIQgAAEIACBChPo7jks6/6wWx745Q7vf/3MAQEIVA+BvIj0ahpVMbBfg0yf2CLvn9RPxgxvkl9vPST//NDbMvm4QfI3Hxknp5xwVFEVAEFaFD4uhgAEIAABCECgFASy7KzF7YBmmWcxTJqbGmTcsa3vzoUcNUAmjRnofW5s6FNMsplcqwL8xdf2y+ZX9krb9nfnt+rnQ109maSfJBE/Tnp9HmxLUg7OhUA1ETju6CZPmGpzdO/je2XCmIGy7PrTiyoCgrQofFwMAQhAAAIQgECxBPIiBIspR55FZDHl4tryEsiT4C9vycmt2gj0bewjfZv6yJhjWhGk1eY87IUABCAAAQhUK4GfPblDfvSfr8j2nQdjFcEvMulFsHK8gmysglknaRTzwx8YKR86Y7ioKOWAQF4IIG7z4onatWPS2IFyzaXHy5mT3lNUIYmQFoWPiyEAAQhAAAK1T2Dztr3yDz95wRueySEydFCznHv6ME+IjhvZChIIQKBKCORJpDOq4k+VBkFaJTcQZkIAAhCAAATKTWDvgS75wYMvyc9+taPsi/dk1VlL0gHNKs9y+4n8IAABCFQzAQRpNXsP2yEAAQhAAAIZEDDbl6xd/4bsaO/IIMVkSSAEk/HibAhAAAK1RABBWkvepCwQgAAEIACBmATSbl9yzinD5HOzTpARQ1tCcwqKTOpFeV1BNiY6ToMABCAAgQwJIEgzhElSEIAABCAAgWIIVDpSGWb7qOH95PMfO1Gmv3dIMUXkWghAAAIQgEAvAghSKgQEIAABCECgggTSRirLZbJGQi85a4Rccf5oVpEtF3TygQAEIFBHBBIJ0vnz58vu3bs9PPPmzZMZM2Z4fy9cuFDa2tq8v+fMmSOzZs1K9X0dcaeoEIAABCBQZwSSbplSbjxsX1Ju4uQHAQhAAAJKILYgXb16tUdMxab+vXbtWlm2bJn39/r162XJkiWyZcsWWbRokaxcuTLx97gDAhCAAAQgUIsE8rxlCtuX1GKNo0wQgAAEqotAbEFqF0uF5+233+4JUo2OTps2rVdUdObMmbJmzZpE35toa3Xhw1oIQAACEICAP4G0W6YQqaRGQQACEIBAPRFIJUhXrFgh7e3tsmDBAk+QqgA1gnLp0qUyfvx4L2qa5HszzLee4FNWCEAAAhCoPgKlGHpLpLL66gEWQwACEIBANgQSC1J7WK6agCDNxhGkAgEIQAAC5SEQtZKtLuJz8bRj5JL3j5SjBzcXjMpi6G3cLVPKQ4JcIAABCEAAApUnkFiQzp07VxYvXiwTJ070rK/EkN1du3aJ/uOAAAQgAAEIxCHQc1jk9y93yOPPdXj/6+eoo6GPyMnHtcgH3tsiz73SKY8/eyDWdX7pHj24Ua48Z6BMGfsngRuVP79DAAIQgAAEqoHAsGHDRP+lPRIJUhWj9uq6mqkO39UVdt1FjZJ+n7YAXAcBCEAAAhAIImCiof/x5A7Rv8t9sGVKuYmTHwQgAAEIVBuB2IJU54bqvFD7MOI0aDuYpN9XGzzshQAEIACB/BEox76eDL3Nn9+xCAIQgAAEqpNAbEFancXDaghAAAIQqCUCGuXcvG2PbHlln7S9uk+ee2mPvL2vM3ERg1ayPdTVI49vbJcHfvm6PNP29hHpjhreTz7/sRNl+nuHJM6TCyAAAQhAAAIQOJIAgpRaAQEIQAACuSIQtehQWmMH9m+SC6YeLR/+wEgZN7I1MpltbxwQXVH38d/tEl0Fd9rk98gV54+W5qaGyGs5AQIQgAAEIACBeAQQpPE4cRYEIAABCKQk4BfV1KQ0Sjl+9ACZOGaATBg1ULa+vk8e+OUOWfeH3aLDbrM62NczK5KkAwEIQAACEMieAII0e6akCAEIQKDuCVR6MSH29az7KggACEAAAhCoEgII0ipxFGZCAAIQyDuBciwmpMNlxx3b+m50ddQAmTRmoPe5Ufdo4YAABCAAAQhAoOoIIEirzmUYDAEIQCB/BJ7e/JYsve952dHekYlxDLPNBCOJQAACEIAABHJPAEGaexdhIAQgAIF8E7jvv16VHzzwUuC8T7+oppZo8yt7pW37uyvlvvjafhlyVF95/5ShsRcdyjcVrIMABCAAAQhAIA4BBGkcSpwDAQhAAAJHEDjQ0S3f/nGbPLLhTV86RDmpNBCAAAQgAAEIRBFAkEYR4ncIQAACEDiCgA7NXbTiOW8vUPvo39IoF08/hihnSJ3peWeHdL36rHRvf066Xt8kXds2emc3jT1VmkZOlsZRJ0nT6Cned+55h/e/dUTKem7/D10nfSefS02FAAQgAAEIVB0BBGnVuQyDIQABCGRPIIu9P0cMbZHFV5/kbeXC8S4BP/HpJyqz4NX//OtE/3FAAAIQgAAEqokAgrSavIWtEIAABDIkkOWquGdOeo/83ScmyeABfTO0sPqS6n59k3Ru3SBdL26Qzq3r5fDBPWUthEZJB15xi/Rpbi1rvmQGAQhAAAIQSEsAQZqWHNdBAAIQqGICP3tyh/xwzcuikdFijys+NFquuez4utt65Yjo50u/KbsA9fNd4/BxMnDuUtH/OSAAAQhAAAJ5J4AgzbuHsA8CEIBAhgQ2b9sr//CTF7yVbYs9dGjunPPHyPlnDC82qdxfn+XQ2z5NzdI4YoI0jTlVGkdO6j1f9PXN0vXKRune8bzHxD2v8ZgJIg2NBV7dbzwve1d+Wbrbt0Uy7NP6nljzVKWnW/qeME2axk2VvidMlcaRkyPT5gQIQAACEIBAWgII0rTkuA4CEIBAFRHYe6BLfvDgS/KzX+0I3J6l1lfFzVJUxnW9n/h0RWXctILO02HBe++7UTq3PFFsUr7XNwwcJi3TZ0vL1I9Kw1EjSpIHiUIAAhCAQP0SQJDWr+8pOQQgUKMEnt78lqz4j5djRUF1j9BL3j+iZlbF7djwEzn46IpYEcNSuF8FaNPY07zoovdv7Gmi35X86OmWAz+/Qw784p9Kl1VDo/SdeLb0mzbb+9+O1JYuU1KGAAQgAIFaJ4AgrXUPUz4IQKCuCPz3b3fJN364KTAKasM455Rh8rlZJ4iujlvth26Psv/BWwtbqJSjPOWIfiYtx6HfPywHfvED0cWVSnn4Df8lelpK4qQNAQhAoHYJIEhr17eUDAIQqDMCccXoqOH95PMfO1Gmv3dIbgnpCrUH1t7u7cNpH64Qajz6BDn4y5WikVGd+1iqI4/iM1FZe7pF55t6+5pGzFPtObDHWyXY+7ftt3K4K97CV4jURB7hZAhAAAIQ+CMBBClVAQIQgEANEIgjRjUSeslZI+SK80eLDtXN63Hw8btk/0PfzVxgVr2orIDDVIx2Pvdz6Vj/Y28bmyyOuMLVb86v5t809lRpGjlZGked5C0IRWQ2C6+QBgQgAIHKEUCQVo49OUMAAhDIhICfGG1s6CN/98nJ8sHThmWSRzkSOXxov+y7/xty6JkHi8qu+aTzpfWSL0vDe0YVlQ4X9ybQvfNF6djwU+n49b/L4f1v5QZPn36DWBU4N97AEAhAAALJCSBIkzPjCghAAAIVJaB7h27etke2vLJP2l7dJ+v+sLvXnNFqFKM9b22XPbp9SRFzHxuHjpXWy7767oI7HKUjEDD8N+7Q3tIZlixl3dqm/5/Pk6bj/yzZhZwNAQhAAAKZEkCQZoqTxCAAAQjEI+CKSt0X9O19nfEuDjkrCzEad3uU2Pta+gyz1CJ48xm3Pyddr2+Srq0bRCOk9qERzkFzv/WnfTADhJCe13z6pdLvnE+VZ0Xbor1UgwlUqUjVYdyDPn2nNwyYAwIQgAAEKkMAQVoZ7kXlqk7jqDyBSZMmVd4ILKgKAqUSn27hixWjnW1Pyv77v1GxLVPs8vQd/z4ZeMUtoqKXo4YIJBCufnN+Cy8yrIWZio3M6j6rR332X5mLWkPVjKJAAALVRQBBWl3+8qxFkObDaQjSfPghz1bofqDf/nGbbN95sORmDh3ULF+cfaLoVi5pjlItJJTGFo10tl70Bfa5TAOvzq5RMaorAadZFdhG1Thyshz1mR9In+bWOiNIcSEAAQhUngCCtPI+SGwBgjQxspJcgCAtCdaaSTTOqrdpC6sr5I47tlVOOn6QjB81QCaNGeh91ghp0iOrhYSS5ut3vkaqWi/5ijSfOjOL5EgDAoEEDjyyXA784p96/a6LYQ286ltQgwAEIACBMhNAkJYZeBbZIUizoFh8GgjS4hnWagpxxGiWojItx6CFhGJtj5JgX0u1L87+l43HTCAqmtaZXJeYwN67vyyHnvt5r+v6n/cZ6X/BvMRpcQEEIAABCKQngCBNz65iVyJIK4a+V8YI0nz4IW9WBG3BMn70gEwimmnKe2jjGjnw6IpYK9gesZBQmgy5BgJVQEBHB7zzT9dE3hdx902tgiJjIgQgAIFcEkCQ5tIt4UYhSPPhNARpPvyQJyvyth+ozq/b/7P/JR3rVsXCxEJCsTBxUg0R0BWl3/nHT0jP3l2JStVw1AhpmfpR75/+HXS4K1Z372jzVoLWYelR1yYyiJMhAAEIVDEBBGkVOg9Bmg+nIUjz4Ye8WKF7gS78wXO52Q+0u32b7P3RDZHRH8OPhYTyUpOwo9wEurZtlD3/cq2kWq23odHb97bftNnSOGK8dL226U9bGW3bKIf3vxVcHOtab+/chsZyF538IAABCOSCAII0F25IZkRaQXrbbbdJW1ubjB8/Xm644YZCpqtWrZKHHnrI+3zHHXcUvr/zzjtl/fr1Mm3aNLn22mu97813N910kxx33HFirr3uuuvkzDPPLHw2idjXuqW88cYbpb29Xcy1+rv5zpx75ZVXygUXXBAI6Omnn+5ls7Hf/d7Ya+yPY1+UVxCkUYTq53fdP/SaW3/dax/RYrdgiUNPoy8dG34qHb++X3Q+aJpDVxftf+7VLCSUBh7X1AwB3fLowH/dIV0v/aYiZdIoa79zPikt02ezl25FPECmEIBAJQkgSCtJP2XeaQWpij09VAQagWZEYND3Q4YM8USsEXovv/yy3HzzzXLRRRfJ7NmzPQGp56jAdcWpEYXmXLu4KkL1exXCriCdOnWql3acw6Tj2qLiW20y9hphrIJ09+7dvQR5nHz8zkGQpiVXe9f9/Y+2yNp1bxQKVlIx2tMtnVuekIPrV3n/S093LKA6N3TgnNukafSUWOdzEgQgIN791f3G80csypUqmhoDqK403e/cTyNMY7DiFAhAoHYIJBakc+fO9SJmCxYs8CisXr1a7rnnngIR+7eFCxd6YkaPOXPmyKxZs7y/g76vHaylLUkxgvTEE0+UF154QYzos0WjikMjVM33+lkFqB2pNFFG/e7ee+8tCEoVp5q+iaYqBRWGKgBvueWWI6A88sgjva434thPkGo6etiRXWOjEbRql5bNzssV0AjS0tbNekz9mba35SvLf9er6Ndcdrx8/M/HZI6jY8NP5MDPvy8aGU1y6HYWAz72denTb1CSyzgXAhDwIaBitPO5n0vH+h9L59b1oYz8VqzufvPFyGtVmGq01G+eqRkZoYuVSVOLtF4wT/pOPhdfQQACEKhaArEF6ZYtW2TRokWesFSRaQtS+7MhoUJVh3suWbJEzLUrV670BKzf91VLsAKGFytINaK5YcMGT7hpVNMIVBWX9tBWE0l0haY9HNYM/3WFn8FixKs9FNj8FiRINYJrDnOdnyA1eRqxbOdl0tZ0/IYcm/Tt6GxSVxIhTUqs9s4/1NUjn/3Wb2TbGwcKhRs3slX+8ct/lmpP0CBCumXK/gdvFZ3rluRoHDpWWj4wV/q9b06SyzgXAhCISaB754vesPlDv39YDu/dKY0jJkjTmFOlceQkbzRC2FZG5lp90XT44B7/HK15pnqC78iIhkYZeMUt0nzyhTGt5jQIQAAC+SIQW5DaQjOOINUoqAoBOyo6c+ZMWbNmje/3M2bMyBeZHFtTrCDVCKQKPRVj9913nxctVZFqC1IVoSZSaYbi2qLSzEc1gi4rQWqwm/Tc+a6uW9w5ofq7bWdYOma+qp9YjuN+BGkcSrV9zl1rXpYfrt3Wq5Df+eJp3vYuWRzaSd3/0HdFO6xBQ3Obxp4qLdMul+ZT/4K5Z1lAJw0IlJmA3ucHf7nS+xcoTKNsQpRGEeJ3CEAgxwQyEaT2kF0zNFcFqQpQIzSXLl3qLaaj0VG/741wzTGr3JhWrCDVIbXufFKNYhtBunPnzl6izhTcHrZrRKo9F1XFqbuIUdIhuzZke35qHPhBw3GDbAiL3sbJD0Eah1LtnqNRUY2OapTUHB8+e6R86fLxqQvtbhHRtXWD6F6J7qHDAFumfkxapl/+bgSGAwIQqHoCBWH65D3hq/MGlRRRWvV1gAJAoF4JFC1IbXCPPfaYLF++XHRoLoK0dFUqC0FqxJiJQJohriowNYrtzsV0h+36CVJ3BV4ztDdopVy/IbuGmt9iRK5NNmF7+O7EiRO9Mpi5rCqU/SKtRpT7zW+N4z0EaRxKtXuOzhvV+aPmGDqoWX7w1TNkYP+mRIUurJS74aex5obqfNDWS74sukgRBwQgUHsE4sxR1ZERfU98nxx49F96j55AlNZehaBEJSWgI5AOPnmvl0e/6Zd7L3sruQVTve5dnKkgVWfOnz9frr/+ernrrrtKNmR3165dov84khGwRaW7Aq4tSL/3ve8dsTiRG030E6RqjRnKaywLEqMqEu1DBePHP/5xbwElc9giUtPVYcX2gkl6nr1NjL2arz2HdOjQoYWFjtxtZdIO101GnrNLRWD3vh554rkD8qvNB6V9z58ilaXKLyzdT19wlEyb0BIr6z6He6Tvq7+Rfs8/7P2vn6OOnkEjZe/0T8uhUadHncrvEIBAjRBofGe79Hv+59KybZ1XIr3/D066ULoGj/U+t7z8pAx89Nu92pDDfRqkc/SfSfeQcdI59ATpGnaid27Trhekb/tWadz9ojS9uUUaOgLmrTrstO3Zf9Jl0jHxAtG0OSBQCwT0fhi4/l+8e8E+9H7ZO+3T0nX0xMLXDft3vXsfvviEHG5sloNTPiwHT8h2qmHf1zbKoKd+IA17Xg/Ea+7tgxMu9O7xoPuxHPa6Rg4bNkz0X9ojU0GqEdK7775bli1bJitWrPAWP3IXNQr6Pm0B6vG6tBHSamWl4lnnuqaNZJaq3ERIS0U2PN3unsOy7g+75YFf7vD+18+VPqa/d4h849rg7VSOGIq7bWPsIXm6Mq7uT9jvnE8xR7TSjiZ/COSQgC6otPe+G2NvAZW2CLpIU+ulXxWNznJAoFIEdGXrAw9/Vw4f2OPtn+23EnWYbXHWZtDrNVLad8IHpOM39/tusdZyxv8hrZfdIH2aW4tGkeYe7tP6Hu9ebBo5WRpHnSRNx06W7h1tgVvCZWlv0QX2SSC2IDXDce00Fi9eLPfff783L9Qc+p0OmdRDo6W6Uqse8+bNK8wnDfq+FAWsxTTrTZDm1YcI0vJ75rmX9sjN/7pJdrR3lD9znxyH9dktk/q+Il88p1Na3n7eWwX38P63Utvmt0VE2CqdqTPiQghAoKYIpOnQpgWgHfXWi74g2iHmgEA5CRx8/C5vob9ei/xZK1E3jhgvXa9tku7tz0nX65uKfiZHlU2fzwOv/EZRazmU897Nwt4oJml/jy1I02bAddkTQJBmzzRNigjSNNTSX/Pi6/vli9/5rRzo6E6fSEZXntq4Sa5tvkdGNLyZSYqslJsJRhKBQF0T6Nz0qOy7/xux5qIXC0qjQk0nTP1TdGb0FO9lXOfWDdL14gZPFDQMGiYtf/aRis/JK7asXF95Arq4n9btQ888WBJjdG0GaWoWb2/fDA5d46HlDK37H5WGo0YEpugrRhsavWinvX1UnL2L45qt926/D8z1FkV0bbP3ONa57CrwCxHY0e+OAtNt6Izg14hsw+BjpPUvvuJtc1XMgSAthl6FrkWQVgi8ky2CtHx+aN9zyBOjfpFR3WLlwx8YKR86Y7g0N5V+flNWbzN1KG7L6ZeyUm75qhE5QaD2CfR0S/cbz7/baXx9s3S9slG6dzzvlTvJHqkGlHZQ96+5vaiOut9Q36iOb1gnvvadSAltAj1vbZc9K78s3a9vyhyM7tXdetlXpe/Es720O9uelP0P3Cq6R7B76Ivj5tMulY5frpTu9t7bvQUaZkVvvTwaGgunBonRsD2FC3sX//rfI0djRdobZ4/jCOI6z7ZxZ5s0DRktg69fXZR/EKRF4avMxQjSynB3c0WQlscPOkdUV7T93dZ3emWoW6zMOudYGTey+PkbcUuSVowyFDcuYc6DAATySCCsox7X3qg5eXY6Kkg1uhQVYYqbd7Wcpyu+Hvrtzzxzm8ZN9S2/K+a9aNq4qdL3hKnSOHJytRQ10M44259pBLL/uVfLod+tFZ1TmvTwIphTP+q/NkNPt+jQ4EObH5XDe3Z5YtXeYs2L1q5eUtRLGl97k6yQHfDiqc/A4dI8+dyS23u4eYDsO/P/lO4BR8vgR2726t3geXcndUOv8xGkReGrzMUI0spwR5BWhvvf/2iLrF33Rq/MDv/IqAAAIABJREFU//KDo+Rzs04oq0Fxh9Yw57OsbiEzCECgXAT+2FE/8PgPI6MzmZmUYn5g3OGSmdmYQUIa0d7/4K3enMdeR8IoVsPAYdIyfXauhbwOBe1Yt0o6nrwnfqTRgtJ3/PtEo4hmDrOJGuoz+vDenalGAqRxobddzKMrUpXhiPySiNE0xop4zPc/srzoe1dXF94/7a+kp2WQDPzV96X1jd/LgMuXSN8TpqW07N3LEKRF4avMxQjSynBHkJaf+4/+8xX5wQMv9cpYV7Rdcs1J0tjQpywGeW+j1/2Y/f7KQptMIACB3BMIGRbcNPY0L1rXNGqKdPz2weyjSEnghAyXTJJMKc+Nu+JrYhvKXHa/leTVZnsVWB0yrvOcDz76L9KzN93WjbravC6oVcl9QqN8EWcfYfelQ9gw3aj8kvwexzazpoVG3u2h/4f275E9U6+WzpEne1nqdnXjjuojfUdMyMQfCNIknszJuQjSfDiCIbtH+uGZtrflZ0/u8IbXnjBygIwfPUAmjhkgk8YOknf2dor+/tu2d7z/9x7oSuzIscf0l2XXny79W/40DyNxInEu6On2lnk/uH6V73Lv+jAs1wMkjrmcAwEIQCCPBKLm5LVMu9xbwMWd86od5yyPI7bIGD0ldLGZpHnHEWRm0Rd7UZiurRtEh4CW+yiGRzHbmKUtp0Z+Wy/5irfNSzUdhejtMw/4inCtE/0/dJ30nXxu2YtlbOt87ude3u7QZGPQ4cOHvR1Tdu3aJfq3OQYOHCijRo3KzG4EaWYo859QZ2entLe3yzvvvNOrUmVleXNzsxx11FEyaNAg6du3b1bJkk6VEPjv3+6Sb/xwU8n2BR08oK9854unyajh/UpKRIfhHPj594NXqkSMlpQ/iUMAAjVGIGJOnlvaOFGcGiPUqzi64mvf954nh37z/wfOjzRRLB2e7K1qrP+2/VayFvKV4MyaC5Wg7p/ngQMHZMeOHXLo0JEviFSMqijN6kCQZkUyx+kcPHjQE6L79u3LXIg2NTUVRGhLS0uOKWBaKQmUWozq8NxbP3uynD5+cMmKETiHx8pRV8Yd8LGvi7dEPAcEIAABCJSUQNL5gdUsZt0VXxVs3CiWnltNZddnqW49ov/0b458Eejp6ZE333xT3n77bV/DGhoaZPz48dKnT3ZTpxCk+aoDmVqjAlTD7Pv3ZzscpLGx0XsrotHQ/v37Z2oziVUfgVKLUd3W5eq/OE7OnFSaTdjjzOFhn9Dqq5dYDAEI1DeBJFtkVJKUJ87O+aT/iq8pDYsaKpoy2cDL/KKaerI7FFtXT24+/VKEaNYOyDA9HUWpYrS7O3jPd+3/jxw5MsNcWdQoU5h5SEzHd+/Zs8cToh0dHZmZpG9DVITqvwEDBmT6ViQzI0mo7AT8xKhGMz//sROlsbGPtG3fJ8+9tEdefO3dlyIqLk8bf5ScPmGw93c59g0Ng6LDc/c/9F3fVef0AavbFNjLvZcdMBlCAAIQgEBxBAIWYcpyeGtcQaYFSbMfbHEAnKuL5MGQ2ky9kZvEdFqfDs+NE8QaM2aMtLZmu+UeEdLcVIXiDNHwuobWVYh2dSVfLMYvdw3Fa4XTOaEqRFWUctQ+AV2USFe33b7zYOLCqhj9u09Olg+eNizxteW8IGp4rg7Jbb3ky6LzczggAAEIQAACEIBALRIIWrQoqKw6SvLEE0/MPDCFIK3y2qXi86233vL+qSjN4tBhuBqOVxGqFY+jPghs3rZX/uEnL3gRzTRHNYjRqOG5fnN40rDgGghAAAIQgAAEIJBnAmGLFgXZPWTIEDn66KMzLxaCNHOk5Ukw6xVzdUEijYSqENWFijiqh8CLr++X763eKk9vfiuW0bparQ6XNVuyHHdMq/zbo9vlZ7/akXqF3GoQo1HDc/ud95lM5/DEcgYnQQACEIAABCAAgTISiFq0KMyUsWPHlmT9GARpGStAFllluWKubs2iIlT/sUJuFt4pfxo72jtk/u3PyNv7Osuf+R9znDR2oHzy4rHy/ilDK2ZDWMYMz82lWzAKAhCAAAQgAIEyE4izaFGQSaobTjjhhJJYjCAtCdbsE81qxVwdgmtEKCvkZu+ncqZ4oKNb/seyjdL26r7Msz3nlGHyuVknyIih1buVD8NzM68WJAgBCEAAAhCAQBUSSLJoUVDxhg4dKsOHDy9J6RGkJcGaTaJZrZhrVsg127RkuW9QNiUllTQEvrlyszyy4c00lwZeM2p4P2+F3OnvHZJpulkn1vPOjneXk9/+nHS9vkm6tm30XSnXL19dIZDhuVl7hPQgAAEIQAACEMgbgaSLFoXZf/zxx5dsRCWCNG81Rzc3Pny4sFCRvtFIc6jo1O1ZzAq5iNA0FPN7zX3/9ap8//4Xexl4xYdGy998ZFyo0d09h70tWDa/srfXliwaCb3gzKPlivNHV3wrFrcAxYhPNy1Wz81vncYyCEAAAhCAAASyI5Bm0aKg3HVqnwrSUh0I0lKRTZGurphrtm5Ju2KuvU0LK+SmcEKRlxSzZUoxWZ856T3yjWuniC4uVM1HluLT5sDqudVcK7AdAhCAAAQgAIG4BIpZtCgoDx2qq0N2S3UgSEtFNkG6GgXV/UNVjGp0NOmhby10OK5GQ1khNym9bM4vdsuUYqzQ6Oay608XXT23Gg8VoR0bfur907+zPHQf0ZapH2X13CyhkhYEIAABCEAAArkkUMyiRWEF0r1HS6kxEKQVrE4dHR3S3t4ue/fuTSxEzQq5gwcPFv2bozIE9h7okh88+FJRW6YUY3n/lkb5f+af6m3hUlVHT7d0bnlCDq5f5f0vPd2JzNd5oI0jJkjTmFOlceQkaRo9RRqPmSDSwL65iUByMgQgAAEIQAACVU8gi0WLgiDoIqi63UspDwRpKekGpJ12xVx9M2FWyO3Xr18FLK/dLN98+5Bs3rZHtryyz1u19rmX9niFtffrnDR2kPedfd4zbW+LrnZbieP08YPl6kuOk1NOOKoS2SfOs/v1TdK5dYN0vbhBOl/6daJFiBCfiXFzAQQgAAEIQAACNU4gy0WLglCNGDFCNABWygNBWkq6VtppV8zVFXLtbVrqYXEiP3FYyX02k1aRWtgyJWmZw87v2PATOfDIcunZuysyWSKfkYg4AQIQgAAEIAABCEiWixYF4VTdocN1S70uDYK0xBU6zYq5ZoVcnReqK+WWQoRWu+grsdtSJV8tW6akKlyKi3Rblv0P3uptyRJ1NI09VVqmXS7Np/6FqCjlgAAEIAABCEAAAhA4kkApFi0K4qw6ZPTo0SV3A4K0RIiTrpirolPHaKsIHThwoGhk1O9QIfmzX70ua9e/ITvaO0pkPckmITCwf5PMPm9ULrdMSVKOrM49fHCP7H/ou6KR0bC5oX36DZKW0y+VlumXvzv/kwMCEIAABCAAAQhAIJBAqRYtCspw5MiRnjYp9YEgzZhw0hVzdS6oGZIbtHqV7h257g+75YFf7vD+188c2RJobmqQcce2vjtndNQAmTRmoJeBu1+nfueep5+rfbuVrGjqAkV7f/x/+c4P1chn09jTpGnc1Hf/jT2NaGhW4EkHAhCAAAQgUMMEVLBwVDeBSZMmBRYAQZqRb5OsmNvc3FzYpiVqhdynN78lS+97vq6ioX7iENGXUUUtYTKHfv+w7L3vRt+oaPNJ50vrJV8W3YaFAwIQgAAEIAABCCQhgCBNQiuf5yJIS+iXuCvmmhVyNeyt+4bGOe77r1flBw+8VJKIKKIvjgc4Jy6BIDHaOHSstF72Vek78ey4SXEeBCAAAQhAAAIQ6EUAQVr9FQJBmrEPzYq5b+5sl+6uQ4Gp7z3YI7998ZA8tfmgbHmtM/C8EUNb5C/PHSUfPnukqFDUbUS+/eM2eWTDm77X6LDSD39gpHzojOHe+RwQqCQBXzHa0Cj9z79O+p3zKYblVtI55A0BCEAAAhCoAQII0up3IoI0Ix+qEG3fvVve3LlbGsR/78nO7sPymxcOya9f6JCNL3VIkumeQwc1y+wPjZJHnn7T2wvTPvq3NMrF04/xhOi4ka0ZlYhkIFAcgSAxOvCKW6T55AuLS5yrIQABCEAAAhCAgK7pwRzSqq8HCFLLhc+0vS1L731etu88GNuxR/VvkHNP7i8fOqWftLYcGZFU0fmHVw7JU1sOehHRjs5sFx3SCOriq0+S8aMHxLaZEyGQJQFdMffgoyuku31beLINjYIYzZI8aUEAAhCAAAQg4CdIV61aJQ899JCMHz9ebrjhBg/Sbbfd5v1vPj/yyCNy7733FgCac19++WW5+eab5aKLLpLZs2cXfr/uuutk2rRpMmTIEC/tm266SXbu3Cl33HFHLyfoebt37y6krecdd9xx3jkmbf37yiuvlAsuuEBuvPFGaW9vL6Rh8rXPNT+aa1zb9Xc7H7dW3HnnnbJ+/frC167NfrXI2KXlOfPMMwunPP3004UymzzdMhg73TIE5Ysg/SPeQ1098sn/uUHa9wQPs7WddfTgRjn/lP5y9kn9pG9jnyP82PZ6p2xo65ANz3eIDs8txXHmpPfI331ikgwe0LcUyZMmBEIJJNlLVBCj1CYIQAACEIAABEpAwE+QqgBTUdjW1lYQarYgNYLOFU4qOK+99lpPJOpxyy23eP8bEabi7IUXXigI0i1btnjC0xVtRhAPHTpUpk6dWhC2+v2GDRs8AWqEpxG6mq+5zha7xkYjKlXU2ecZsRuE1rZdhaXm54pt91pzjgpvt2yGo81WednlNOnp98rQ2GD4uvllKkjnzp3rvTlYsGBBIZ+FCxd6lUGPOXPmyKxZs7y/k35fgvrbK8l/++/t8r3VWyOzGTO8Sf7izAFy+rhmaXB06Cs7u+Q3Lx6SX/3hgOze1+NtE1LMfM69B7pE7frJo6+J/m0fV3xotFxz2fFsKRLpMU7ImkDcvUQL+SJGs3YB6UEAAhCAAAQg8EcCQYJUheOJJ57oRTQ10mkLUjdaqkmFCT4jJFVc2WIwSpCq8FMBaoStEW4q9MIEqYpOI+KKFaRGfKuwHD58eK/or9qjjFQMu4d9nYmQ6ncPP/ywXHjhhZ4QtyOkfoLUTtMW3iURpOqMRYsWeYJTxacRpKtXr/bCw0uWLBFzzsqVKyXp96W+4+JER6eMbZaLz2iVicf2jkaq8FQBqkJUBanO9Tz39GGZzuc0wnTt+jc8FNdcOk7OP2N4qbGQPgR6Eeh5Z4d0bPipHHzyHt+9RP1wNY2eIv0/dJ30nXwuNCEAAQhAAAIQgEDmBMIE6ec+9zlPgKnAs0WonziyhaYaqdfZw2qNcPMTpKZQZtivfY6mY4tBFXH2kGD9zT6MULWHxprfzZBXk775PijyaH7XspsAoX1uUkGq56sY1cMVpPawY3doriuuSyJITaIqNG1BqlFQLbQdFZ05c6asWbMm0fczZszIvPLaCbrR0YH9m+SHN02VAf0aZe/evV5YXfcSNUdjY6MMGjTI+9e/f/+S2kbiEKgogZ5u6dzyhBxcv8r7X3r8F+xiL9GKeonMIQABCEAAAnVLIEyQamRSxZhG7zRSqYfOIY0SpDoMVsWXRlc//vGPewLSDF1NEiFVYWZEn6ZloqX2sFnbFlu46fl6vYpi+2+dd5pkyK6W2Z3j6Q7D9as8boTUREeVqfnNnbdq5ozac3dN/loGM3+37IJUBagRlEuXLvUmF2vUNMn3RtCW4k7zi47+1cyxctn0QfLWW29JZ+e7W7I0NDTIwIEDPRHa2toqffocOW+0FPaRJgTKQaCz7Uk58J/LpWvbxkTZsZdoIlycDAEIQAACEIBAxgSiBKmKPB1mqoJI55WqKDJi0xZI9pBdNdGIPo1Y6hBbNzqpYixqyK4939OeTxokSDVf85tGZI0gNYsfGVGXRJCac439fmWPI0jdhZHMNW401E3fRGfDFlLKdA6pX4Q0ifAMEqqlFKR2dHRgvwa56M8GyMVnDJCenm5PdA4YMKAgRBGhGbcgJJcLAr7bs0RY1qffIOl3zifZSzQXHsQICEAAAhCAQP0SiBKkSsaIJP1bRagRaSZS6Leyrj1k1h7mmjRC6rcqbdIIqRsVfeqppwoLK0UtauQKbXuYrt9cWlOT/OaQur8FRUgNLzfvoFpackFa7iG7u3btEv0X59B9Qf/v/69dWpr7yHkn95cZU/xXzI2TFudAoBoJtLz8pAx89NvS53C8laC7jp4oByZcIB3jzhFpZHXnavQ5NkMAAhCAAARqnYAKIV3UyCwmZMSVLSzdiJ/fyrNmqKuZS6rc/FbCtXnaK/HaUUk9x9hjC9KgbV/ceZf2Z03L3rJGP4dt+2LPU9VIrbvIkr29jablzmt1h+DaQ3b1fB3SbA53+xy3rvlFSksqSFesWOHNKXUXNUr6falumgd/+Yq8tXu3nDm+Rbbv6pLfvtQpn/7IZBk8sF+psiRdCOSGQNzIaMPAYdJ88oXSMv1yaTxmQm7sxxAIQAACEIAABCDgFyGFSjQBFZU6pzVoXmd0CtmdkYkgfeyxx2T58uW9rFq8eLFMnDhR5s+f743X1mPevHmF+aRJv8+uyCL79++Xnbt2yatv7JOnNh+Qdc93yI63uuWTF4+VT818d+NaDgjUMgFfMcr2LLXscsoGAQhAAAIQqEkCCNLqd2smgjRvGDZv2yv/8JMX5LmX9hRM0z1DNRL6vkn9PPG5oa1Dtu54d8EiPczKuvo/BwRqmUDHulWy74Fbe6+YixitZZdTNghAAAIQgEDNEkCQVr9ra1KQfvE7vy2I0b6NfWT6xBYZPKDRE6CbXz0kPYePdBzR0eqvzJQgnEDXq8/K/gdvPXIlXcQoVQcCEIAABCAAgSolgCCtUsdZZtesIH1h+145enCjtDT1kZff7BJdwCjoIDpa/RWZEgQTOHxwj+x/6LvSseEnR+4jihil6kAAAhCAAAQgUMUEEKRV7Lw/ml6TgvR3W9+Rf/z3rbLp5b2RHjp6cLN89qMnygdPGxZ5LidAII8Eet7ZIRr97N7+nHS9vsmLgB7e/1akqX2ammXA5f/TW7CIAwIQgAAEIAABCFQjAQRpNXqtt801KUir3y2UAALhBFSEdmz4qfdP/056NJ90vrRe8mVpeM+opJdyPgQgAAEIQAACEIAABMpCQF849Nm0adPhMNVaFkvIBAIQ8Ibbdm55Qg6uX+X9r5+THo1Dx0rrZV+VvhPPTnop50MAAhCAAAQgAAEIQKCsBBCkZcVNZhDwJ1BsNFRT1Uhoy9SPSr9zPiU6VJcDAhCAAAQgAAEIQAACeSeAIM27h7CvdgkkiIaqwGwcMUGaxpwqjSMnSdPoKdJ4zASRhsba5UPJIAABCEAAAhCAAARqngCCtOZdTAErSaAQ+fz1/dLz1vbEpjSNPVVapl0uzaf+BVHPxPS4AAIQgAAEIAABCEAg7wQQpHn3EPblkoARmoc2rpHDXYekccR4aRo5WRpHnSRNx06W7h1tqeeB9uk3SFpOv1Rapl/+bhSUAwIQgAAEIAABCEAAAjVKAEFao46lWCUgkGCIbZrciYamocY1EIAABCAAAQhAAALVTABBWs3ew/bMCRQ7xDapQQ0Dh3l7hBINTUqO8yEAAQhAAAIQgAAEaoEAgrQWvEgZiiNA5LM4flwNAQhAAAIQgAAEIACBlAQQpCnBcVn1ENCoZ9erz0r39uek6/VN0rVtoxze/1bRBTBDbHXOqJf+65ul65WN0r3jeekzcLg0Tz6XyGfRlEkAAhCAAAQgAAEIQKCWCSBIa9m7NV62UgnNMGwMsa3xSkXxIAABCEAAAhCAAATKSgBBWlbcZJaEQLnncxrbWFwoiZc4FwIQgAAEIAABCEAAAukJIEjTs+PKUhAo8XzOIJOJfJbCmaQJAQhAAAIQgAAEIACBcAIIUmqIL4HOtidl/5rbRbo6pPnUmdIy9aPScNSITGiVO/LZp6lZGkdMkKYxp0rjyEnSNHrKu/t7NjRmUh4SgQAEIAABCEAAAhCAAATSEUCQpuNW01cd+v3Dsve+G0V6uv9UzoZG6TvxbOk3bbb3f2IxV4LIJ0KzpqshhYMABCAAAQhAAAIQqAMCCNI6cHKSIvqKUScBjZT2P+8aaZn6sUBhmtWCQ8znTOI9zoUABCAAAQhAAAIQgEB1EUCQVpe/Aq3t3LpeDvzncjnccUD6Tb88VCwGJRJHjNrX6tDX1ku/Kioa9TjcdUg61q2Sg4//UFSQpj2Yz5mWHNdBAAIQgAAEIAABCECgugggSHPsLzPXsuvFDZ6Vzadc7Cs0Dz5+l+x/6Lu9hti6YjGqmEHDdPuf9xnR/FXwBh0aKW08ZrwcfPRfpGfvrqisvN+JfMbCxEkQgAAEIAABCEAAAhCoaQII0ozda0TkoY1rvIhh44jx0jRysjSOOslbTCdyYaCIuZa20Dx8aL/su/8bcuiZB0PFYr8PXCXdu7ZJ9/bnpOv1TdK1baMc3v9WeMkbGmXgFbdI88kXeud173xROjb81IuAar5pjj79BknL6ZdKy/TL311UiAMCEIAABCAAAQhAAAIQqGsCCNIs3J9gwZ4+re/xooO2SFVx2Ll1w7uRyJd+HS0WRbxIaderz0r365uyKEHvNBwxav+ogltX31XBHXaw4FD2biFFCEAAAhCAAAQgAAEI1BoBBGkRHi1sX7Lhp0XNmSzChF6XNrxnlBeF1eG3qY8QMWqn6W0L88CtXuTUPjQK2u8Dc71/+jcHBCAAAQhAAAIQgAAEIACBIAIIUouM38qw+nOviOaxk6V7R5scXL9KOrc80XtrlBLUM2+u5Zkflc4XngqNSvYd/z5viK1GYIPEYpR5Kmb7f+g66Tv53KhT3/29p1t0/mrn87/0PjaNm4oQjUeOsyAAAQhAAAIQgAAEIAABEalbQZrVtiR+tcgs2NN07OQ/DqvdLF2vbJTuHc9780qjjqC5lkFCs985n5LWi77QewuWP4rFjmd+Jj1vbZfGo8dJ05hTpXHkJC+K6s3hbGiMMoXfIQABCEAAAhCAAAQgAAEIlIxAXQnSUg6xjbVgT0+3dL/x/BEi1Ysujj3NizB6/8aeJjoH0/f4o9A8uO7HIl0d0nrJV6T51JklqyAkDAEIQAACEIAABCAAAQhAoFQEalqQauE40hOYNGlS+ou5EgIQgAAEIAABCEAAAhCAQASBmhSkuvKsrlr78rBpVIAiCCBIi4DHpRCAAAQgAAEIQAACEIBAJIGaEqS6yJDuy6lzJvXY+YkfRQLghGACCFJqBwQgAAEIQAACEIAABCBQSgJFC9LVq1fLPffcU7Bx2rRpsmDBAu/zwoULpa2tzft7zpw5MmvWrNDviymobnWy974bvZVfD/dpkH3TPy0HJ11UTJJ1fy2CtO6rAAAgAAEIQAACEIAABCBQUgKZCFIVnUaEGmtVqK5fv16WLFkiW7ZskUWLFsnKlSsl6PtiSmmL0Z6WQbLng/9DOkdMKSZJrhURBCnVAAIQgAAEIAABCEAAAhAoJYGSCVKNjmq01I6Kzpw5U9asWeP7/YwZM1KV0xajXYPHyp4/v0G6BxwdmNZtt93mRW3Hjx8vN9xwQ+G8VatWyUMPPeR9vuOOOwrf33nnnZ6w1rJce+213vfmu5tuukmOO+44Mdded911cuaZZxY+m0Tsa13DbrzxRmlvbxdzrf5uvjPnXnnllXLBBRdE8tE09DDnP/30073KYr5/+eWX5eabby6kd9FFF8ns2bOPSB9BGomcEyAAAQhAAAIQgAAEIACBIghkIkjtIbtmaK4KUhWgRmguXbrUE4Eq7vy+N8I1SVlsMXpo7HTZc858OdzULzQJFXt6qAg0gtKIwKDvhwwZ4olYI1SNoDNCTtPUc1TguuLUiEI/0acCUr9XIewK0qlTp/qKxKDCab4vvPCCZ6cRnmrXiSee6AlpFdH6+y233CIqyvWw7bVFuMkDQZqkNnIuBCAAAQhAAAIQgAAEIJCUQNGC1M7wsccek+XLl3tDc0stSDvbnpQ9P/y8N2f0wKl/KftOv7JgSt++faVfv36yZ8+eI3gYkabizIg+WzSqODRC1XyvnzWiaEcqTZRUv7v33nsLgtIWgSZzFYC7d+/2xKB7PPLII72uN+LYT5DaotJOxwhkFbUqLI2d+tlEZ20bbAFtyoEgTXrrcD4EIAABCEAAAhCAAAQgUCyBTAWpGjN//ny5/vrr5a677irZkN1du3ZJ192fl6b2l+TgSZdK91GjpKF9q3SOmRo5d9QIRo1obtiwwROJJrqoIlDFpRGkKtZUSGok0RWa9nBYM/zXjZwa54SJviBBqhFccxixGCRI9Xs9NPJsC2eTtpuOO5TXjhQXW6G4HgIQgAAEIAABCEAAAhCoHwLDhg0T/Zf2yFSQaoT07rvvlmXLlsmKFSu84aPuokZB3yctwNvLrxLdb9Q7Ghpl4BW3SPPJF/ZKRgvnHkZYqvhUoadRxPvuu8+LlqpItQWpnmsilWYorh1JNPNRzXDbrASpsdmk5853tctkzlFRqYctSO15sfqbiZa6QjUofYbsJq2VnA8BCEAAAhCAAAQgAAEIJCFQtCDVuaE6L9QcixcvlokTJ3ofNVqqEUY95s2bV5hPGvR9EsO7XvqN7HvgVpFD+6X1kq9I38nnHnF5mCDVeZXufFJdDdgI0p07d/ZaEMgkbg/bNYLPjjDaw2TNNUmH7NoFsYfX+vFxxaU55/LLL5cf//jHheG7tq0qWs2cVr8IrUkDQZqkRnIuBCAAAQhAAAIQgAAEIJCUQNGCNGmG5Tw/SpCaobQmQmjEmQpMXQ3YLAJkbHaH7foJUncFXjM8Nmil3DBBaKKfJrLpF6W1eZrzNS+N9trzSaMEqd+wXQRpOWsreUEAAhCAAAQgAAEIQKD+CNS1IHVXwLUF6fe+973CCrWmWrhzQf0EqZ5rhvKa64LEqNmmxZynwvjjH/94ry1Z7OG09pxWv6oBfhJsAAAgAElEQVRqC1LdJsbYa84N2pYmyD4Eaf01CJQYAhCAAAQgAAEIQAAC5SRQd4K0nHCzzMuITb/VcLPMx04LQVoqsqQLAQhAAAIQgAAEIAABCCgBBCn1IJAAgpTKAQEIQAACEIAABCAAAQiUkgCCtJR0qzxtBGmVOxDzIQABCEAAAhCAAAQgkHMCCNKcO6iS5iFIK0mfvCEAAQhAAAIQgAAEIFD7BBCkte/j1CVEkKZGx4UQgAAEIAABCEAAAhCAQAwCNS1IY5SfUyAAAQhAAAIQgAAEIAABCECgQgQQpBUCT7YQgAAEIAABCEAAAhCAAATqnQCCtN5rAOWHAAQgAAEIQAACEIAABCBQIQII0gqBJ1sIQAACEIAABCAAAQhAAAL1TgBBWu81gPJDAAIQgAAEIAABCEAAAhCoEAEEaYXAky0EIAABCEAAAhCAAAQgAIF6J4AgrfcaQPkhAAEIQAACEIAABCAAAQhUiACCtELgyRYCEIAABCAAAQhAAAIQgEC9E0CQ1nsNoPwQgAAEIAABCEAAAhCAAAQqRABBWiHwZAsBCEAAAhCAAAQgAAEIQKDeCSBI670GUH4IQAACEIAABCAAAQhAAAIVIoAgrRB4soUABCAAAQhAAAIQgAAEIFDvBBCk9V4DKD8EIAABCEAAAhCAAAQgAIEKEUCQVgg82UIAAhCAAAQgAAEIQAACEKh3AgjSeq8BlB8CEIAABCAAAQhAAAIQgECFCCBIKwSebCEAAQhAAAIQgAAEIAABCNQ7AQRpvdcAyg8BCEAAAhCAAAQgAAEIQKBCBBCkFQJPthCAAAQgAAEIQAACEIAABOqdAIK03msA5YcABCAAAQhAAAIQgAAEIFAhAgjSCoEnWwhAAAIQgAAEIAABCEAAAvVOAEFa7zWA8kMAAhCAAAQgAAEIQAACEKgQAQRphcCTLQQgAAEIQAACEIAABCAAgXongCCt9xpA+SEAAQhAAAIQgAAEIAABCFSIQEUE6YoVK2Tt2rVekadNmyYLFiyoUPHJFgIQgAAEIAABCEAAAhCAAAQqRaDsgnTLli2yaNEiWblypVfm+fPny1VXXSUzZsyoFAPyhQAEIAABCEAAAhCAAAQgAIEKECi7INXoaHt7eyEqqp/1uPrqqytQfLKEAAQgAAEIQAACEIAABCAAgUoRqIggtQXo6tWrpa2tjWG7laoB5AsBCEAAAhCAAAQgAAEIQKBCBBCkFQJPthCAAAQgAAEIQAACEIAABOqdQEUEabFDdl955RXZv39/vfuO8kMAAhCAAAQgAAEIQAACEKgogdbWVhkzZkxqG8ouSB977DFZvnx5UYsaqdGTJk1KXWgu/BMBWFIbsiJAXcqKJOm4BKhb1IlSEqB+lZJufaVNXaovf5e7tHmuX8XaVnZBqs5bunSprF+/3vPjxRdfnHhBo2ILXe4KlOf8YJln71SXbdSl6vJXNVlL3aomb1WfrdSv6vNZXi2mLuXVM7VhV57rV7G2VUSQFlstii10sfnX0vWwrCVvVrYs1KXK8q/l3KlbtezdypeN+lV5H9SKBdSlWvFkPsuR5/pVrG0I0nzWubJZVWwFKpuhZJR7AtSl3Luoag2kblWt66rCcOpXVbipKoykLlWFm6rWyDzXr2JtQ5BWbbXMxvBiK1A2VpBKLRCgLtWCF/NZBupWPv1SK1ZRv2rFk5UvB3Wp8j6oZQvyXL+KtQ1BWss1N0bZiq1AMbLglDohQF2qE0dXoJjUrQpAr6MsqV915OwSF5W6VGLAdZ58nutXsbYhSKncrFhc53Ugq+IX2xhlZQfp1B4B6lbt+TRPJaJ+5ckb1W0Ldam6/Zd36/Ncv4q1DUGa99pXYvuKrUAlNo/kq4gAdamKnFVlplK3qsxhVWYu9avKHJZjc6lLOXZODZiW5/pVrG0I0hqooMUUodgKVEzeXFtbBKhLteXPPJWGupUnb9SeLdSv2vNppUpEXaoU+frIN8/1q1jbEKT1UYcDS1lsBapzfBTfIkBdojqUigB1q1RkSVcJUL+oB1kRoC5lRZJ0/AjkuX4Va1tVCdLHHntMli9fLhdccIFcc801nq+WLl0q69evL/htzpw5MmvWrCP8uGLFClm7dq0sXrxYJk6c6P2+evVqueeeewrn2r+ZLxcuXChtbW3eRzft+fPny9ChQ2XJkiW+d87cuXMD0zb2zJs3T2bMmNHretuu8ePHe+mbstsnmt/s72weF198sVx99dXezyY//XvatGmyYMEC7/ugCqRl2717t3eOn41BTYXNK+m1to167cqVKyNbJGVsl8dcEPS9+d0w9iubKUNQ/oax+d2tRy5jk2cQ07A6ptdu2bJFFi1aVGBh8g363oYW5Hc9x7bH774Jsivoe7+6FMfGICfb9uk5fvdnnHrod5+41xk77XvGZu9+78fYzz4tgx7Lli3zNdVtQ9z2TC/y801Q2xJ13/q1LZpH0Pdx2hY9x7bH754KsjesjbTzNnUr7L6NbCz+aGec+mDSctuzOG2an41x7wO3bdH8wu5hu8x+bZ773PBr08w5dj2LY2+QXXHs9WtDXFv9/BS3LfS7Z8Lq+O233y5PPfVUrDYmqr0Oq4e2DUOGDAlsF9w04tyf7jVqZ3t7e688gvoH9rV+baH7bA5qD/3qvutXv/YhzC6/crj13nx22+CwfpZtl/GFW780XT8/Je1nxXnGJelnue1CkjYtzv3p2uvXtkQ9azQNv7Ylbp89qi3U9P3as7R99qg2z9jj95wvps8eZG9QHQvqs8d9lvq1E0bjxHm+BfUJ9D750pe+VNSaNFUjSNXhKjy10IMHD+4lSPVm9BOhBpw6VoXjunXr5Prrry8IUnWgqVx6k2rjbYSauZmef/55T9SZG8vcAHqtPvTUJj9BqulNmDDBE5v6tzrcPs90RGfOnHmEINUKas7V87Txd8unaephBKf+rTfU/fff75XB3Fxqr/23nqdpXnXVVV6+fpVbWeuheerfKuSDOtR+lduvTFGdRddG4zO7fH4PTfWBsjV+M+m439vXGl+r4HZtVT9rx0T9GtTYqQDWFxlhgtWtk0FMTb1Wf7sM7Pr7kY98xKu3ykUPLa/+bX+vddzlZdclrbPmoaffq41BfJWDX933s9fcQ351ybXR2B5VH0w9te/XONfoObaNbn33S0PLevfdd8v06dN73VNB37sNsl/bYuzQuqn//O6fqDYkiEFQ22K3YcZ2N9+gtsX93rQPpqx+bYvxe1AbZa4Nste+x6PaGa1bTzzxhNdG+923ceqGfd8HvUSMSkd9FvaiLKhtUb7abmib6ves0XzNOW7b4t7DbocoqM0z34e9yLGfq3ab5drrPr+MvYaj27b4fW/YBrUt+v2aNWsCX/Dq9UHtiW1v3Lpv6rim2dDQ4LW/Ue2Na7u2G3GfjW4fIqqu2b/bfZWottu0G9pvsJ/dYfew7Ru/ttCvv+HaH1T37f6G2zZrGnHalqA+SFb9rCCmaq/dvwiy1+5nff3rX/c65Xa5/Xzt9gmC+pJB1ybpl9ntuL7cNm1YVNsd1LbE6SMGtS16v0X12f3awjh9xKC2Rcsf9bwN66to3nfddZf3/PFrI9L22YPaE7cNs+9/v35W1H0Q1tao7Wn67K6Nms64ceMK2ixJ+2bOrRpBagzWSpNUkJpr9eazK5P9OU6D63ZG4jxANW/3PC3DWWed5T18oypC0M1rV9CwTrY+LN0OkF3WqBC73oj69jjuQzdt5TYNhmko4zRadqfffpEQ9r3Nys9WrRNa1qiOZ9DvQaLSztdmanekTCcvrE74PSDtzmzYixlT3hEjRiTyqe0b1y82w6i6FGR7UMPl3q9xGzj3foubTlAbEKdt8MvDfBd2/4S1IX6dN5eBfb3bAYoqd9q2xXR4tS3dsWNHpIiwbXbtdV8QBok9u26laWNMh0LvrSjRE1TPgoSk3/m2jW6bENWmpm1b3PsrTr21n6t2J9G2IcresHYrjq9MXnGfp8Zmu7x2XY6Tjvv81Pr17W9/O1KQ2r6Oc3/a58d9poXd43GfbXpelN/C2ge37iSpS67P7c9xngGuXVHlMLyK6WcFlS9KVNqdctM+fPjDH/YEaRJmSdqWOP2EoDYsbRsR5rco/7j1Psl94LaF9uc46aTts7vl1Tr8qU99yus3Rb20SvtctdsTNyBjpxnVz4rT/kX1g+P0tVy/K6PTTz9dZs+eHedy33NqQpDaQ3bD3ga7DZ09ZMNv2GfUwyeu4+3KZV8T92HtlimscbDD/Hb0V8tiomH29VGVO01DaYf/4wy7tTsYZgh12BBJ1y/uG8y4D22Xv/0ASStI4zyEbKauDVGNrC1g7SEmUfXX7hS7Q6iUV5woikY93PqQpKF0xXdUq2UPCUoyvE3Tte+DuEOhshSkhsuUKVNCxX9YGxKnfbDbFrd9i7re7pTbQ46Cpj3YHT8TGbKvM7+H3fO2vW59COsgFytIDQu1Ma0gjRL4QQ95vw5bWPvi/qb1UqMheoTVZfe5YN8Dem3YsD633XE74mH2Br2Ei/Nyzu6Eue1S1DPArT9myFpQWxFWx5MIUs3XPOOSPN/s69QfUW22qU8ux7j9jjChEBRFNnn6CVJTB6Pqodvu2M+pqKGlfnZFCR5jczH9LD/hGcY5rJ919tlne4I0rvjWER9Jn2/udJaoe8Wv7Y7bT4o6L6qP6CdI4/bZ3XbHvoejyuz3wijuvWO3LbYf4zwD/IJFYXXBrz1xmSUJIrliNqqf5bZLSdo0+9mk/YaTTjqpPobs2o2OHSG1YSscv6FF5hy3Mun5OoxXK7YKobCHvV8li1O53QbWtiGqwxhUsaLe2ml57eFajz/+uIcgqSCN06EIq+xqvx5u9DLoGj1fG2d9aLnzfYOuCbrR4zwM3CiGHclKK0ijItcu0ySCNOyNfBRru4F1623UA8Utk+n4GZ8YARP2ciNpNMH1t9ofNsTYPV/vER2Cq+2BO48qqC5lJUhtvlGdqaA2JKrDqGUIa1v097D2JeyhFTWMyx2CZ78QCkvXtTfJi5FiBKndFsRps/3qR9L6G9a2aPpJBKltjz001rXTT5DaUc+w54bbAUryoiHoRVOcF1BB7WXUcGPXH6Yu6TNc15mI6qy6dTyJILU795pX3A6cez9GPSts/yZ5uWAL2aDRGVF9iLAXq8o+bLioW05Tl4xvwl54+dkV1YZGtYVR/ayg51+c+uvXz0oiSI2vopj6Pd9MpC5pPy3Ni5Gg/lScvMNeskf12d12MkkfMW2f3W1bbBuiBGkxfXbThml7klaQxuk3ZNln17qkL1P00JcMZrh6lAgO+r3qI6R2waIaLrsyueeGOTKo8Y7q3PgN1bIXp3E79HZZghrJJBXOVGoVefb82LhvW5I8MP0qWBQf+xr33LgdwKwEqV8HTO0Lihz6dSjj2OwydR96QQ/PKL+H1X23kfSr+0FRo6iOi9qrQ1l0fmuQII2yPU7jFecFg0nH7UzFfWOYlSC13xraZQtaUMaPfZTNfh2BuEN2o15ARL3NNXMhTUfQtr+YjovaHzQ1oBhB6nbm1e6kEYk4nVPb164gtedtRT2nwsRqlFCwXw743QdBc7fCOo1qr86f8pt3G1RPo+qvsorTtvhNX/BrT9yOYtSzy62naQRp1Esft11zGUcJpaB2UW3XZ3rQ/P8oQRqnLkeN9Amro37C212IL2x9BnfaSdT9Ukw/K+iZHUdoGc5uPyvNkF1zP0QNB/3f7V09rxQ5Fm1+AiDBBmR8aDISIIEYQkLEBGjiIUHkgBA5ggBiRAAiRJAw8QwBTDwTIBKEtAsS8BdWp1e357y7drm67apnl09LSLyuKvv63OPre2yX2+r0GKeEUoxL8DNi4dCrPng2FtdT/QzPpmLL0CstzLNtcsRdc/Yxk6ZoU2jxqkTObn7FOSZ8JghjGMuztuFsjA/b5OyeE2j/p0+fVrdv3x6T0gXvWZQgTSVa3Gl5NsI6XOil8qHVgiHnpWZ4hwazoVmjocEEBMHHgovNpuM7nsnlzjp0YtfYrY4x9o1JSuxZP0OY8iU/V2rLLrdjlxXSVIIVWt1gX8cCiucqD0qWJMY4E1s55YFkaFYvdKAWY899JsSlmO3bRqwxSRQnCPi/rcyPfbaUIOW2pZKpUAxJDSyx2MK+jk0ChHiC8uwwNItLodXo0Cp1aMWfBSvKGxMLU7EiR5CyP7YZcO25XSZUQgmj9aVUbPNJmB0uZklrrE/6BCE00x+bYBtKGmP9JxZbUrs1Uu1gznjhEosnHFtD/SfF8bGCFL6zwwrH8Jq5x35P9fGh+DhGBBiGPtkfu9MkNfExdABPaDLGeBfrS0N2DcXQMT6ICf+hVcmheJTKs8YeaoQ67FDCbcdJtm+X+DTUx0LcCwnSod0aXEZqhdQfJhrLw8bmiLvm7GN8EBP+u+bssXjy119/7dmFwH1+6NcMtvklgpCfU+Owj2e8IxXP4nA4TKrs+mlGkPpVB5vh5r30sVnv2BYFP3MeOzKcwcV2E7wX5lc6vXjzdaIMX34oUFqA5TrtvYsxgxhvp+StMdxW3s4UOxmV9/jDlrHilOtPvS/iSesxG9oKFdvuh0NWIL7543H3fg/ZGROksXc3UoNCaJXGMOUyQzj7OtE2YMN9IsT9EEb23hKvCIfaH1rlA5/wsfd8fZ0hLsVsTwUs3w/Gvm9l5W7Dw9j2xDHbFlPbn2LJVKifm+9TgmUotnC7Y6exhmILlxnCOoSFxRHmSujZmL0QwRZnUv4Ft16/fr3nJ762jS9o9y6CdJtBOhZbuC/GxqlYbOHvQ1tRY7EQuxYY+9BWydi4ys+NrRM+xGF9Pv5638ZiC1b9Uu8pxuKJ52fqZ6zYplQf5v7i++3YcdHKSMX6WFzkfj2mztBrFRy7rR7v21jMGzM2x7jv/e3tH4otsddDzP5d8yw878vmfpkS/dvmWSG/+n67rZgYivUxHnn+puqMxRaO3VaX92tOzh6LhSkexmLLmJx9TK4SEqQ5OftQPInF7lCeNaYfjIkt246pXn9187MvDGbqIJ5Usqvr/yAgLMWGUgiIS6WQVDkeAXFLnJgSAfFrSnT7Kltc6svfc7e2Zn7l2tbMCqkE6TS0zyXQNFap1BYREJda9FobNotbbfipVSvFr1Y9V5/d4lJ9PlmSRTXzK9c2CdIlMXWHtuQSaIcq9chCERCXFurYCpolblXghAWbIH4t2LkzN01cmhnwzqqrmV+5tkmQdkZm39xcAnUOn5pPCIhLosNUCIhbUyGrcoGA+CUelEJAXCqFpMoJIVAzv3Jta1KQfv78eXXs2DGxtQACwrIAiCpijYC4JCJMhYC4NRWyKlexSxwoiYBiVUk0VZZHoGZ+5drWpCDNVeGi+D8ICEuxoRQC4lIpJFWOR0DcEiemRED8mhLdvsoWl/ry99ytrZlfubZJkM7NpsrqyyVQZc2ROfuIgLi0j+AvvGpxa+EO3ufmiV/77IAFVS8uLciZFTalZn7l2iZBWiHh5jQpl0Bz2qq66kZAXKrbPy1bJ2617L36bRe/6vdRKxaKS614qk07a+ZXrm0SpG1yspjVuQQqZogKah4Bcal5F1bbAHGrWtcswjDxaxFurKIR4lIVblisETXzK9c2CdLF0nZcw3IJNK4W3dUDAuJSD17enzaKW/uDey+1il+9eHr6dopL02Pccw018yvXNgnSnpmt4+47937Z5ucGo7LWqLQlISBuLcmb9bVF/KrPJ61aJC616rk27K6ZX7m2SZC2wcHJrMwl0GSGqeDmEBCXmnNZMwaLW824qklDxa8m3Val0eJSlW5ZjFE18yvXNgnSxdB0t4bkEmi3WvXUEhEQl5bo1TraJG7V4YelWiF+LdWz87dLXJof855qrJlfubZJkPbE5EBbcwnUOXxqPiEgLokOUyEgbk2FrMoFAuKXeFAKAXGpFJIqJ4RAzfzKtU2CtHPO5xKoc/jUfAlScWAGBBSnZgC54yrEr46dX7jp4lJhQFXcHgRq5leubRKkCbLfunVr9fHjx9Xdu3dXJ0+e3Nz9+++/rx4/fry6ePHi6pdfftl8//PPP+/57uXLl6s///xzde/evfU9eO7Nmzebv+/fv7++bp9ff/11deHChdm6YC6BZjO0UEVPnjxZlwSfeV/ge3/d+9iunzhxYo8fP3z4sLpz587GyuPHj298XMj06ovpjUveIdevX1/duHFjHSfQr8GBy5cvb25LXffPgGu//fbb5vkrV67sKa96QhQ0sBdu2bgSGgf8WOHHJPDrx48fG9SfPXu2/r+NYfi/levvxTWOWbGyCrq0qqJa4xfyihcvXqwxPHPmzOrmzZvr/3uOID/5/v17MMfw8cUc8tNPP61Onz69jjWh8jB22veepzYODtlkcWwo94nVWxVpIsa0xqUxmKbyG38dPjZ+cvngo8+dYnmXPWdxyWKjfc8c89cOHjy4evTo0ZimVXGPxWiL2TAKWoL/jvUX9GP0cYsBeJZzW5R96dKlta7gsQD3wU/QH2M1jn/e+r//nsemUJ2cF7EDJEgTdASYNliz8AQ5MPijs9j3GCTgWPzjzgBimYOYHFYGi1UIIJ9oTNljlhg8h/DaVpA+f/587WcLDCFBasGYB2f4GUGRg8SUfqyh7N645DFPCc7UdRak4Nn79+83cSTEsRp8PpcNvXALHLAPxw4fT8CHp0+fbia9wK2zZ89uxiLjDxJAnhBF+VxubOIkVFZLCd62vGyNX5xTsE9D/uTvkKhiTGNfhibJbTItVJ4JX4yLfowD75D/8Pex+ofsitW7rV/34/7WuJTCaEx+Az5y/oN4ZBzjcc+LJat7KC/D81evXl3fyos59j2EVmhxIdWumq4jvkNUctxlQcpaAfz6+vXrekEMWgEfLIZ48Wp92AtSE6fW/m00DpfFi232/ZEjR1Z///33njGHn0lhLkE6QpBiJgYrFdbB0EEfPHiwJg8+JkgB/LVr19bXbKUE120G49y5c3sGAx5UzAwQ79ChQ3tWXVNOzLm+tOCZwmJbQYoAiMHVfBISpKEZKgviHCRStrV+vTcuTSlIebDlQdvPhLbOmbH298ItS94whth4ExIRjFvsOspCUgLhYJOeHm+f+A+VhaRwzt07Y7lR4r7W+BXKHUwo+p0Z3sd+5WVXQYp6sArmV3Ww6gJRyqu2ZhPXNWSXBGkJVpcpI5XfhK5zzSUEKfLpL1++/N/uwhCvyrR63lKgHaAzuD9xP+X+brGKtYIXfYz5GEG6jcYxQWsLcOjnLEgPHDiw1kA2fkmQFuSSgQlhYo4wUWLVQJCaSIUTWPTYPSAUnG4diO9nc9nJBZsRLaq1gTgXk10EKSYZbAYqJEhjg6cPxLm21/58b1yaUpD6pBF1tT4LnMPfHrgVGuAhAFNjQuy6xSXbkhXbBswCJlVWbKtVjm9reLY1ftmWXd62aIKUXwHCCsqrV682eQee48n1UFzh8Sy2TdzugfA0/hh38LcXpGwTb9nlZ/1Kvm8HvzJVA2diNrTGpRSWqfyG+RUqaxdBitU/+/CWXV4hZZHmt+z6V+lSbdzv66Yz3r17t1n8sBzAawXjF8dqnhTwecLQll1MJo3VOMBoaMsu9BFWSN++fbtnC7F/ZmiRRiukCSaas759+7YJstbB/vjjj/XTEKQgB2aivTi14kNb8HgWwe5LJR+lO87SgmcKn10EKVYXbDbKyuf3IFIBu5WBNIVd6npvXJIgTTGi3PUeuIU4gl00XoTymMCJlyVqY0UkEhz/bruPXWPLKufZOkpqlV8mGO01n9iWXRZ3PiHMWSE9fPjwZtUqlCuZSOZJD9veieTb7PLv/GmFtI5+EfKfWWZ58BSC1J+zgjoRG1mo8gRb65O11neOHj26WfzYRpD6BTH0J5s8HLNCCjGZ0jgmSG1hznYBIvbg9RFMQuHjxxitkBbsywymBVLrLCxu/CwATOAOExroQ6sgcwfiVgfiXV28qyBFfXZgFf7PgjS0Ih5bAd/V7hae641LUwrS0Op6iGct8KKEjT1wC/HFfyAeUu/9xZKxEIf8Vs/Qll1OBn3yudTJtZb5xVv3Uu+QhvpijiBF0muvF9i7qT7X8TaFVldty6Il0XPnQSVilJXRMpdCOKTym9S4tMsKKccg4yeEkH2fOiy0pD/nKIt1huGJnQw2ecRagbfs8kSPlYF+yK8MjhWkmAgd0jhekPLftoMUK6QPHz5cv/Nrr3dIkBZkEINps5G25cSIc/78+T17plG976QhQeoPqrDZ7znfO1xa8Ey53vvFv4zPf/uB2k4l9CfFmd/8yWJ84FXKriVc741LQ4LUb43zf6cSRz7EAPXwbORSRcFQH1g6t2LjA5+OyAfF+NiEuMWnMNvhMohBmDxDchB6rz3Ew1hZsfdQFbvmRQB+xKqUvaPJYi4VV6YQpDwu2m6x2DukNrGLyXqskPI7gHzYkgTpvJwaqi2V38QOPbJ4EZsY4wWbobwLXMAHK6RLPtSIDxuyyUk+Kd3iPx9qxFrBdmHivBOO1dsI0pjG4XNyYiuktmVXhxpN2HfZmX6mmt8lDR27zAE2thXKr6zOecIuYFt6omfU4K1ujHHouHKbpQ2tPNgqqT+6fOhI8gnpWVXRvXDJg25B3G9VsUTN7h86wt0OAuEZT//+1tw/CVUTuZbOLb9CZJOaPK74sSL0k2PmM94CySuvnkOxxJ+fae0nFHbhbWv84tgw9BMruIaPP+iIMUqtkPJ2X6uLeeMnOkIrpFyG8dZzzwvrUL27+HbuZ1rj0hh8UvmNv+5P3OUVO55gtbp5Mi32Ey6ep7xK6p9BuXMu7IzBcOgev4pouQO3IaUVrB/6n4cbeocUfRGTRyYyYxqHBaltzUV7rC4+1OjUqVObXROhn5oZer9X75DmMqnx55cYPBt3SbPmi0vNuq56w8Wt6l3UtIHiV9Puq8p4cT2lMI4AAAG8SURBVKkqdyzOmJr5lWubBOni6Lpdg3IJtF1tunvJCIhLS/bu/rZN3Npf/Jdeu/i1dA/P1z5xaT6se6ypZn7l2iZB2iOjqc25BOocPjVfXBIHZkBAcWoGkDuuQvzq2PmFmy4uFQZUxe1BoGZ+5domQdo52XMJ1Dl8ar4EqTgwAwKKUzOA3HEV4lfHzi/cdHGpMKAqToK0Zg6ow5fzjrAsh2XvJYlLvTNguvaLW9Nhq5L7OdxPvp4eAcWq6THuuYaa+ZVrW5MrpPgBV/wgsz75CAjLfAxVwv8QEJfEhKkQELemQlblKnaJAyURUKwqiabK8gjUzK9c25oUpKKoEBACQkAICAEhIASEgBAQAkJACLSPgARp+z5UC4SAEBACQkAICAEhIASEgBAQAk0iIEHapNtktBAQAkJACAgBISAEhIAQEAJCoH0EJEjb96FaIASEgBAQAkJACAgBISAEhIAQaBIBCdIm3SajhYAQEAJCQAgIASEgBISAEBAC7SMgQdq+D9UCISAEhIAQEAJCQAgIASEgBIRAkwiYIP33arX6V5MtkNFCQAgIASEgBISAEBACQkAICAEh0CoC//kvniM88pujWvAAAAAASUVORK5CYII="/>
          <p:cNvSpPr>
            <a:spLocks noChangeAspect="1" noChangeArrowheads="1"/>
          </p:cNvSpPr>
          <p:nvPr/>
        </p:nvSpPr>
        <p:spPr bwMode="auto">
          <a:xfrm>
            <a:off x="1257300" y="114300"/>
            <a:ext cx="228600" cy="228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defTabSz="342900">
              <a:defRPr/>
            </a:pPr>
            <a:endParaRPr lang="es-CO" dirty="0">
              <a:solidFill>
                <a:srgbClr val="000000"/>
              </a:solidFill>
            </a:endParaRP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0429FCE3-93E2-42C7-9E26-BC454A738D73}"/>
              </a:ext>
            </a:extLst>
          </p:cNvPr>
          <p:cNvSpPr txBox="1"/>
          <p:nvPr/>
        </p:nvSpPr>
        <p:spPr>
          <a:xfrm>
            <a:off x="0" y="86644"/>
            <a:ext cx="914400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342900"/>
            <a:r>
              <a:rPr lang="es-ES" sz="2000" b="1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  <a:sym typeface="Arial"/>
              </a:rPr>
              <a:t>OCUPACIÓN DE HOSPITALIZACIÓN ADULTO BOGOTA D.C</a:t>
            </a:r>
          </a:p>
          <a:p>
            <a:pPr algn="ctr" defTabSz="342900"/>
            <a:r>
              <a:rPr lang="es-ES" sz="2000" b="1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  <a:sym typeface="Arial"/>
              </a:rPr>
              <a:t>CAMAS FUNCIONALES </a:t>
            </a:r>
            <a:r>
              <a:rPr lang="es-ES" sz="2000" b="1" dirty="0" smtClean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  <a:sym typeface="Arial"/>
              </a:rPr>
              <a:t>16 </a:t>
            </a:r>
            <a:r>
              <a:rPr lang="es-ES" sz="2000" b="1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j-lt"/>
                <a:cs typeface="Arial" panose="020B0604020202020204" pitchFamily="34" charset="0"/>
                <a:sym typeface="Arial"/>
              </a:rPr>
              <a:t>FEBRERO </a:t>
            </a:r>
            <a:r>
              <a:rPr lang="es-ES" sz="2000" b="1" dirty="0">
                <a:solidFill>
                  <a:srgbClr val="14576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+mj-lt"/>
                <a:cs typeface="Arial"/>
              </a:rPr>
              <a:t>DE 2025</a:t>
            </a:r>
            <a:endParaRPr lang="es-CO" sz="2000" b="1" dirty="0">
              <a:solidFill>
                <a:srgbClr val="14576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+mj-lt"/>
              <a:cs typeface="Arial" panose="020B0604020202020204" pitchFamily="34" charset="0"/>
            </a:endParaRPr>
          </a:p>
        </p:txBody>
      </p:sp>
      <p:graphicFrame>
        <p:nvGraphicFramePr>
          <p:cNvPr id="10" name="Gráfico 9">
            <a:extLst>
              <a:ext uri="{FF2B5EF4-FFF2-40B4-BE49-F238E27FC236}">
                <a16:creationId xmlns:a16="http://schemas.microsoft.com/office/drawing/2014/main" id="{00000000-0008-0000-0200-000009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616783"/>
              </p:ext>
            </p:extLst>
          </p:nvPr>
        </p:nvGraphicFramePr>
        <p:xfrm>
          <a:off x="565190" y="689464"/>
          <a:ext cx="6950035" cy="20823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1" name="Gráfico 10">
            <a:extLst>
              <a:ext uri="{FF2B5EF4-FFF2-40B4-BE49-F238E27FC236}">
                <a16:creationId xmlns:a16="http://schemas.microsoft.com/office/drawing/2014/main" id="{00000000-0008-0000-0200-00000B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2395102"/>
              </p:ext>
            </p:extLst>
          </p:nvPr>
        </p:nvGraphicFramePr>
        <p:xfrm>
          <a:off x="565190" y="2771776"/>
          <a:ext cx="7026234" cy="15346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76833109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ángulo 21"/>
          <p:cNvSpPr/>
          <p:nvPr/>
        </p:nvSpPr>
        <p:spPr>
          <a:xfrm>
            <a:off x="-125124" y="-30836"/>
            <a:ext cx="9269124" cy="5270643"/>
          </a:xfrm>
          <a:prstGeom prst="rect">
            <a:avLst/>
          </a:prstGeom>
          <a:solidFill>
            <a:srgbClr val="14576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0F2BF86-D5D4-5C4C-B6A4-58E33C54BB8E}"/>
              </a:ext>
            </a:extLst>
          </p:cNvPr>
          <p:cNvSpPr/>
          <p:nvPr/>
        </p:nvSpPr>
        <p:spPr>
          <a:xfrm>
            <a:off x="7250656" y="1600135"/>
            <a:ext cx="1972234" cy="3639672"/>
          </a:xfrm>
          <a:custGeom>
            <a:avLst/>
            <a:gdLst>
              <a:gd name="connsiteX0" fmla="*/ 0 w 1515035"/>
              <a:gd name="connsiteY0" fmla="*/ 0 h 1694330"/>
              <a:gd name="connsiteX1" fmla="*/ 1515035 w 1515035"/>
              <a:gd name="connsiteY1" fmla="*/ 0 h 1694330"/>
              <a:gd name="connsiteX2" fmla="*/ 1515035 w 1515035"/>
              <a:gd name="connsiteY2" fmla="*/ 1694330 h 1694330"/>
              <a:gd name="connsiteX3" fmla="*/ 0 w 1515035"/>
              <a:gd name="connsiteY3" fmla="*/ 1694330 h 1694330"/>
              <a:gd name="connsiteX4" fmla="*/ 0 w 1515035"/>
              <a:gd name="connsiteY4" fmla="*/ 0 h 1694330"/>
              <a:gd name="connsiteX0" fmla="*/ 0 w 1523999"/>
              <a:gd name="connsiteY0" fmla="*/ 2026023 h 3720353"/>
              <a:gd name="connsiteX1" fmla="*/ 1523999 w 1523999"/>
              <a:gd name="connsiteY1" fmla="*/ 0 h 3720353"/>
              <a:gd name="connsiteX2" fmla="*/ 1515035 w 1523999"/>
              <a:gd name="connsiteY2" fmla="*/ 3720353 h 3720353"/>
              <a:gd name="connsiteX3" fmla="*/ 0 w 1523999"/>
              <a:gd name="connsiteY3" fmla="*/ 3720353 h 3720353"/>
              <a:gd name="connsiteX4" fmla="*/ 0 w 1523999"/>
              <a:gd name="connsiteY4" fmla="*/ 2026023 h 3720353"/>
              <a:gd name="connsiteX0" fmla="*/ 959224 w 1523999"/>
              <a:gd name="connsiteY0" fmla="*/ 2178423 h 3720353"/>
              <a:gd name="connsiteX1" fmla="*/ 1523999 w 1523999"/>
              <a:gd name="connsiteY1" fmla="*/ 0 h 3720353"/>
              <a:gd name="connsiteX2" fmla="*/ 1515035 w 1523999"/>
              <a:gd name="connsiteY2" fmla="*/ 3720353 h 3720353"/>
              <a:gd name="connsiteX3" fmla="*/ 0 w 1523999"/>
              <a:gd name="connsiteY3" fmla="*/ 3720353 h 3720353"/>
              <a:gd name="connsiteX4" fmla="*/ 959224 w 1523999"/>
              <a:gd name="connsiteY4" fmla="*/ 2178423 h 3720353"/>
              <a:gd name="connsiteX0" fmla="*/ 609601 w 1523999"/>
              <a:gd name="connsiteY0" fmla="*/ 1882588 h 3720353"/>
              <a:gd name="connsiteX1" fmla="*/ 1523999 w 1523999"/>
              <a:gd name="connsiteY1" fmla="*/ 0 h 3720353"/>
              <a:gd name="connsiteX2" fmla="*/ 1515035 w 1523999"/>
              <a:gd name="connsiteY2" fmla="*/ 3720353 h 3720353"/>
              <a:gd name="connsiteX3" fmla="*/ 0 w 1523999"/>
              <a:gd name="connsiteY3" fmla="*/ 3720353 h 3720353"/>
              <a:gd name="connsiteX4" fmla="*/ 609601 w 1523999"/>
              <a:gd name="connsiteY4" fmla="*/ 1882588 h 3720353"/>
              <a:gd name="connsiteX0" fmla="*/ 609601 w 1532964"/>
              <a:gd name="connsiteY0" fmla="*/ 1873624 h 3711389"/>
              <a:gd name="connsiteX1" fmla="*/ 1532964 w 1532964"/>
              <a:gd name="connsiteY1" fmla="*/ 0 h 3711389"/>
              <a:gd name="connsiteX2" fmla="*/ 1515035 w 1532964"/>
              <a:gd name="connsiteY2" fmla="*/ 3711389 h 3711389"/>
              <a:gd name="connsiteX3" fmla="*/ 0 w 1532964"/>
              <a:gd name="connsiteY3" fmla="*/ 3711389 h 3711389"/>
              <a:gd name="connsiteX4" fmla="*/ 609601 w 1532964"/>
              <a:gd name="connsiteY4" fmla="*/ 1873624 h 3711389"/>
              <a:gd name="connsiteX0" fmla="*/ 1048871 w 1972234"/>
              <a:gd name="connsiteY0" fmla="*/ 1873624 h 3729319"/>
              <a:gd name="connsiteX1" fmla="*/ 1972234 w 1972234"/>
              <a:gd name="connsiteY1" fmla="*/ 0 h 3729319"/>
              <a:gd name="connsiteX2" fmla="*/ 1954305 w 1972234"/>
              <a:gd name="connsiteY2" fmla="*/ 3711389 h 3729319"/>
              <a:gd name="connsiteX3" fmla="*/ 0 w 1972234"/>
              <a:gd name="connsiteY3" fmla="*/ 3729319 h 3729319"/>
              <a:gd name="connsiteX4" fmla="*/ 1048871 w 1972234"/>
              <a:gd name="connsiteY4" fmla="*/ 1873624 h 3729319"/>
              <a:gd name="connsiteX0" fmla="*/ 1048871 w 1972234"/>
              <a:gd name="connsiteY0" fmla="*/ 1819836 h 3729319"/>
              <a:gd name="connsiteX1" fmla="*/ 1972234 w 1972234"/>
              <a:gd name="connsiteY1" fmla="*/ 0 h 3729319"/>
              <a:gd name="connsiteX2" fmla="*/ 1954305 w 1972234"/>
              <a:gd name="connsiteY2" fmla="*/ 3711389 h 3729319"/>
              <a:gd name="connsiteX3" fmla="*/ 0 w 1972234"/>
              <a:gd name="connsiteY3" fmla="*/ 3729319 h 3729319"/>
              <a:gd name="connsiteX4" fmla="*/ 1048871 w 1972234"/>
              <a:gd name="connsiteY4" fmla="*/ 1819836 h 3729319"/>
              <a:gd name="connsiteX0" fmla="*/ 1048871 w 1956030"/>
              <a:gd name="connsiteY0" fmla="*/ 1398495 h 3307978"/>
              <a:gd name="connsiteX1" fmla="*/ 1954305 w 1956030"/>
              <a:gd name="connsiteY1" fmla="*/ 0 h 3307978"/>
              <a:gd name="connsiteX2" fmla="*/ 1954305 w 1956030"/>
              <a:gd name="connsiteY2" fmla="*/ 3290048 h 3307978"/>
              <a:gd name="connsiteX3" fmla="*/ 0 w 1956030"/>
              <a:gd name="connsiteY3" fmla="*/ 3307978 h 3307978"/>
              <a:gd name="connsiteX4" fmla="*/ 1048871 w 1956030"/>
              <a:gd name="connsiteY4" fmla="*/ 1398495 h 3307978"/>
              <a:gd name="connsiteX0" fmla="*/ 1048871 w 1972234"/>
              <a:gd name="connsiteY0" fmla="*/ 1730189 h 3639672"/>
              <a:gd name="connsiteX1" fmla="*/ 1972234 w 1972234"/>
              <a:gd name="connsiteY1" fmla="*/ 0 h 3639672"/>
              <a:gd name="connsiteX2" fmla="*/ 1954305 w 1972234"/>
              <a:gd name="connsiteY2" fmla="*/ 3621742 h 3639672"/>
              <a:gd name="connsiteX3" fmla="*/ 0 w 1972234"/>
              <a:gd name="connsiteY3" fmla="*/ 3639672 h 3639672"/>
              <a:gd name="connsiteX4" fmla="*/ 1048871 w 1972234"/>
              <a:gd name="connsiteY4" fmla="*/ 1730189 h 3639672"/>
              <a:gd name="connsiteX0" fmla="*/ 1048871 w 1972234"/>
              <a:gd name="connsiteY0" fmla="*/ 1730189 h 3639672"/>
              <a:gd name="connsiteX1" fmla="*/ 1972234 w 1972234"/>
              <a:gd name="connsiteY1" fmla="*/ 0 h 3639672"/>
              <a:gd name="connsiteX2" fmla="*/ 1963269 w 1972234"/>
              <a:gd name="connsiteY2" fmla="*/ 3630707 h 3639672"/>
              <a:gd name="connsiteX3" fmla="*/ 0 w 1972234"/>
              <a:gd name="connsiteY3" fmla="*/ 3639672 h 3639672"/>
              <a:gd name="connsiteX4" fmla="*/ 1048871 w 1972234"/>
              <a:gd name="connsiteY4" fmla="*/ 1730189 h 3639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72234" h="3639672">
                <a:moveTo>
                  <a:pt x="1048871" y="1730189"/>
                </a:moveTo>
                <a:lnTo>
                  <a:pt x="1972234" y="0"/>
                </a:lnTo>
                <a:cubicBezTo>
                  <a:pt x="1966258" y="1237130"/>
                  <a:pt x="1969245" y="2393577"/>
                  <a:pt x="1963269" y="3630707"/>
                </a:cubicBezTo>
                <a:lnTo>
                  <a:pt x="0" y="3639672"/>
                </a:lnTo>
                <a:lnTo>
                  <a:pt x="1048871" y="1730189"/>
                </a:lnTo>
                <a:close/>
              </a:path>
            </a:pathLst>
          </a:custGeom>
          <a:solidFill>
            <a:srgbClr val="F2B0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2" name="Rectángulo 1">
            <a:extLst>
              <a:ext uri="{FF2B5EF4-FFF2-40B4-BE49-F238E27FC236}">
                <a16:creationId xmlns:a16="http://schemas.microsoft.com/office/drawing/2014/main" id="{6947648E-3AC9-499E-AD38-DFEC1D543A0C}"/>
              </a:ext>
            </a:extLst>
          </p:cNvPr>
          <p:cNvSpPr/>
          <p:nvPr/>
        </p:nvSpPr>
        <p:spPr>
          <a:xfrm>
            <a:off x="2178424" y="2191352"/>
            <a:ext cx="3880010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7200" b="1" dirty="0">
                <a:ln w="0"/>
                <a:solidFill>
                  <a:srgbClr val="FFFFFF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Gracias</a:t>
            </a:r>
            <a:endParaRPr lang="es-ES" sz="7200" b="1" cap="none" spc="0" dirty="0">
              <a:ln w="0"/>
              <a:solidFill>
                <a:srgbClr val="FFFFFF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A395D2B2-3D7A-4040-8091-653F64B2643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26560" y="3496614"/>
            <a:ext cx="1985099" cy="4379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0600406"/>
      </p:ext>
    </p:extLst>
  </p:cSld>
  <p:clrMapOvr>
    <a:masterClrMapping/>
  </p:clrMapOvr>
</p:sld>
</file>

<file path=ppt/theme/theme1.xml><?xml version="1.0" encoding="utf-8"?>
<a:theme xmlns:a="http://schemas.openxmlformats.org/drawingml/2006/main" name="Diseño personalizado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Diseño personalizado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Diseño personalizado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Diseño personalizado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4_Diseño personalizado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B0FC467963F1104D8F3BDFBC73242872" ma:contentTypeVersion="6" ma:contentTypeDescription="Crear nuevo documento." ma:contentTypeScope="" ma:versionID="54f348ef2e778cc8874e97a3699e880b">
  <xsd:schema xmlns:xsd="http://www.w3.org/2001/XMLSchema" xmlns:xs="http://www.w3.org/2001/XMLSchema" xmlns:p="http://schemas.microsoft.com/office/2006/metadata/properties" xmlns:ns2="8beb58c8-99f7-4ab5-b19f-8785418d891a" xmlns:ns3="114381e8-2157-48e5-8e4c-f6eb13d65076" targetNamespace="http://schemas.microsoft.com/office/2006/metadata/properties" ma:root="true" ma:fieldsID="9d92805789b212f3d5e09982383ea672" ns2:_="" ns3:_="">
    <xsd:import namespace="8beb58c8-99f7-4ab5-b19f-8785418d891a"/>
    <xsd:import namespace="114381e8-2157-48e5-8e4c-f6eb13d6507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3:SharedWithUsers" minOccurs="0"/>
                <xsd:element ref="ns3:SharedWithDetails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beb58c8-99f7-4ab5-b19f-8785418d891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3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14381e8-2157-48e5-8e4c-f6eb13d65076" elementFormDefault="qualified">
    <xsd:import namespace="http://schemas.microsoft.com/office/2006/documentManagement/types"/>
    <xsd:import namespace="http://schemas.microsoft.com/office/infopath/2007/PartnerControls"/>
    <xsd:element name="SharedWithUsers" ma:index="11" nillable="true" ma:displayName="Compartid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2" nillable="true" ma:displayName="Detalles de uso compartido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114381e8-2157-48e5-8e4c-f6eb13d65076">
      <UserInfo>
        <DisplayName>Valero, Manuel Fernando</DisplayName>
        <AccountId>45</AccountId>
        <AccountType/>
      </UserInfo>
    </SharedWithUsers>
    <MediaLengthInSeconds xmlns="8beb58c8-99f7-4ab5-b19f-8785418d891a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717EB878-EA65-42EC-BD64-1F78739D298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8beb58c8-99f7-4ab5-b19f-8785418d891a"/>
    <ds:schemaRef ds:uri="114381e8-2157-48e5-8e4c-f6eb13d6507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22AD49C-74C7-48E5-A1C8-DDE24EBC38FA}">
  <ds:schemaRefs>
    <ds:schemaRef ds:uri="http://schemas.microsoft.com/office/2006/metadata/properties"/>
    <ds:schemaRef ds:uri="114381e8-2157-48e5-8e4c-f6eb13d65076"/>
    <ds:schemaRef ds:uri="http://purl.org/dc/terms/"/>
    <ds:schemaRef ds:uri="http://schemas.openxmlformats.org/package/2006/metadata/core-properties"/>
    <ds:schemaRef ds:uri="http://purl.org/dc/dcmitype/"/>
    <ds:schemaRef ds:uri="http://schemas.microsoft.com/office/2006/documentManagement/types"/>
    <ds:schemaRef ds:uri="http://purl.org/dc/elements/1.1/"/>
    <ds:schemaRef ds:uri="http://schemas.microsoft.com/office/infopath/2007/PartnerControls"/>
    <ds:schemaRef ds:uri="8beb58c8-99f7-4ab5-b19f-8785418d891a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0D6D8A74-9A36-4D83-A185-7A8A1A0EE7C2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17560</TotalTime>
  <Words>438</Words>
  <Application>Microsoft Office PowerPoint</Application>
  <PresentationFormat>Presentación en pantalla (16:9)</PresentationFormat>
  <Paragraphs>67</Paragraphs>
  <Slides>7</Slides>
  <Notes>2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5</vt:i4>
      </vt:variant>
      <vt:variant>
        <vt:lpstr>Títulos de diapositiva</vt:lpstr>
      </vt:variant>
      <vt:variant>
        <vt:i4>7</vt:i4>
      </vt:variant>
    </vt:vector>
  </HeadingPairs>
  <TitlesOfParts>
    <vt:vector size="16" baseType="lpstr">
      <vt:lpstr>Arial</vt:lpstr>
      <vt:lpstr>Arial Narrow</vt:lpstr>
      <vt:lpstr>Calibri</vt:lpstr>
      <vt:lpstr>Calibri Light</vt:lpstr>
      <vt:lpstr>Diseño personalizado</vt:lpstr>
      <vt:lpstr>1_Diseño personalizado</vt:lpstr>
      <vt:lpstr>2_Diseño personalizado</vt:lpstr>
      <vt:lpstr>3_Diseño personalizado</vt:lpstr>
      <vt:lpstr>4_Diseño personalizado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Tavera Riveros, Bryan Rober</dc:creator>
  <cp:lastModifiedBy>Usuario</cp:lastModifiedBy>
  <cp:revision>6929</cp:revision>
  <dcterms:created xsi:type="dcterms:W3CDTF">2020-01-15T19:55:08Z</dcterms:created>
  <dcterms:modified xsi:type="dcterms:W3CDTF">2025-02-17T03:01:55Z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0x010100B0FC467963F1104D8F3BDFBC73242872</vt:lpwstr>
  </property>
  <property fmtid="{D5CDD505-2E9C-101B-9397-08002B2CF9AE}" pid="3" name="Order">
    <vt:r8>5873700</vt:r8>
  </property>
  <property fmtid="{D5CDD505-2E9C-101B-9397-08002B2CF9AE}" pid="4" name="_ExtendedDescription">
    <vt:lpwstr/>
  </property>
  <property fmtid="{D5CDD505-2E9C-101B-9397-08002B2CF9AE}" pid="5" name="_SourceUrl">
    <vt:lpwstr/>
  </property>
  <property fmtid="{D5CDD505-2E9C-101B-9397-08002B2CF9AE}" pid="6" name="_SharedFileIndex">
    <vt:lpwstr/>
  </property>
  <property fmtid="{D5CDD505-2E9C-101B-9397-08002B2CF9AE}" pid="7" name="ComplianceAssetId">
    <vt:lpwstr/>
  </property>
</Properties>
</file>