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4"/>
  </p:notesMasterIdLst>
  <p:sldIdLst>
    <p:sldId id="256" r:id="rId5"/>
    <p:sldId id="266" r:id="rId6"/>
    <p:sldId id="308" r:id="rId7"/>
    <p:sldId id="311" r:id="rId8"/>
    <p:sldId id="312" r:id="rId9"/>
    <p:sldId id="297" r:id="rId10"/>
    <p:sldId id="313" r:id="rId11"/>
    <p:sldId id="314" r:id="rId12"/>
    <p:sldId id="315" r:id="rId13"/>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000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Estilo medio 4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Estilo medio 4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8A107856-5554-42FB-B03E-39F5DBC370BA}" styleName="Estilo medio 4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6" y="6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CF3D52-A6FE-48D3-9269-6B167E15A148}" type="datetimeFigureOut">
              <a:rPr lang="es-CO" smtClean="0"/>
              <a:t>5/02/2025</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AF7CF2-B00A-4C60-9F8E-86D3EC67DDCC}" type="slidenum">
              <a:rPr lang="es-CO" smtClean="0"/>
              <a:t>‹Nº›</a:t>
            </a:fld>
            <a:endParaRPr lang="es-CO"/>
          </a:p>
        </p:txBody>
      </p:sp>
    </p:spTree>
    <p:extLst>
      <p:ext uri="{BB962C8B-B14F-4D97-AF65-F5344CB8AC3E}">
        <p14:creationId xmlns:p14="http://schemas.microsoft.com/office/powerpoint/2010/main" val="16068543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54889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B34C1F13-89F7-9548-AD28-7CF8AE5F1F41}"/>
              </a:ext>
            </a:extLst>
          </p:cNvPr>
          <p:cNvPicPr>
            <a:picLocks noChangeAspect="1"/>
          </p:cNvPicPr>
          <p:nvPr userDrawn="1"/>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105318073"/>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a:extLst>
              <a:ext uri="{FF2B5EF4-FFF2-40B4-BE49-F238E27FC236}">
                <a16:creationId xmlns:a16="http://schemas.microsoft.com/office/drawing/2014/main" id="{47485CEC-5F36-E842-9D86-08E386B745F8}"/>
              </a:ext>
            </a:extLst>
          </p:cNvPr>
          <p:cNvPicPr>
            <a:picLocks noChangeAspect="1"/>
          </p:cNvPicPr>
          <p:nvPr/>
        </p:nvPicPr>
        <p:blipFill>
          <a:blip r:embed="rId2"/>
          <a:stretch>
            <a:fillRect/>
          </a:stretch>
        </p:blipFill>
        <p:spPr>
          <a:xfrm>
            <a:off x="0" y="0"/>
            <a:ext cx="12192000" cy="6858000"/>
          </a:xfrm>
          <a:prstGeom prst="rect">
            <a:avLst/>
          </a:prstGeom>
        </p:spPr>
      </p:pic>
      <p:sp>
        <p:nvSpPr>
          <p:cNvPr id="9" name="CuadroTexto 8">
            <a:extLst>
              <a:ext uri="{FF2B5EF4-FFF2-40B4-BE49-F238E27FC236}">
                <a16:creationId xmlns:a16="http://schemas.microsoft.com/office/drawing/2014/main" id="{83947C71-6F72-6D40-AE75-85A488FA34F9}"/>
              </a:ext>
            </a:extLst>
          </p:cNvPr>
          <p:cNvSpPr txBox="1"/>
          <p:nvPr/>
        </p:nvSpPr>
        <p:spPr>
          <a:xfrm>
            <a:off x="6585754" y="4024184"/>
            <a:ext cx="4783361" cy="830997"/>
          </a:xfrm>
          <a:prstGeom prst="rect">
            <a:avLst/>
          </a:prstGeom>
          <a:noFill/>
        </p:spPr>
        <p:txBody>
          <a:bodyPr wrap="square" rtlCol="0">
            <a:spAutoFit/>
          </a:bodyPr>
          <a:lstStyle/>
          <a:p>
            <a:pPr algn="ctr"/>
            <a:r>
              <a:rPr lang="es-CO" sz="2400" dirty="0">
                <a:solidFill>
                  <a:srgbClr val="C00000"/>
                </a:solidFill>
              </a:rPr>
              <a:t>Alcaldía Local de Tunjuelito</a:t>
            </a:r>
          </a:p>
          <a:p>
            <a:pPr algn="ctr"/>
            <a:r>
              <a:rPr lang="es-CO" sz="2400" dirty="0">
                <a:solidFill>
                  <a:srgbClr val="C00000"/>
                </a:solidFill>
              </a:rPr>
              <a:t>Febrero de 2025 </a:t>
            </a:r>
          </a:p>
        </p:txBody>
      </p:sp>
      <p:sp>
        <p:nvSpPr>
          <p:cNvPr id="5" name="CuadroTexto 3">
            <a:extLst>
              <a:ext uri="{FF2B5EF4-FFF2-40B4-BE49-F238E27FC236}">
                <a16:creationId xmlns:a16="http://schemas.microsoft.com/office/drawing/2014/main" id="{A0AC3D8C-83D9-871E-8927-7CFF7514CE1F}"/>
              </a:ext>
            </a:extLst>
          </p:cNvPr>
          <p:cNvSpPr txBox="1"/>
          <p:nvPr/>
        </p:nvSpPr>
        <p:spPr>
          <a:xfrm>
            <a:off x="7073834" y="5422604"/>
            <a:ext cx="4608422" cy="707886"/>
          </a:xfrm>
          <a:prstGeom prst="rect">
            <a:avLst/>
          </a:prstGeom>
          <a:noFill/>
        </p:spPr>
        <p:txBody>
          <a:bodyPr wrap="square" lIns="91440" tIns="45720" rIns="91440" bIns="45720" rtlCol="0" anchor="t">
            <a:spAutoFit/>
          </a:bodyPr>
          <a:ls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CO" sz="2000" b="1" dirty="0">
                <a:solidFill>
                  <a:schemeClr val="tx1">
                    <a:lumMod val="85000"/>
                    <a:lumOff val="15000"/>
                  </a:schemeClr>
                </a:solidFill>
                <a:latin typeface="Arial"/>
                <a:cs typeface="Arial"/>
              </a:rPr>
              <a:t>Pedro Pablo Ángel Méndez</a:t>
            </a:r>
          </a:p>
          <a:p>
            <a:pPr algn="ctr"/>
            <a:r>
              <a:rPr lang="es-CO" sz="2000" b="1" dirty="0">
                <a:solidFill>
                  <a:schemeClr val="tx1">
                    <a:lumMod val="85000"/>
                    <a:lumOff val="15000"/>
                  </a:schemeClr>
                </a:solidFill>
                <a:latin typeface="Arial"/>
                <a:cs typeface="Arial"/>
              </a:rPr>
              <a:t>Profesional Planeación </a:t>
            </a:r>
            <a:endParaRPr lang="es-ES" sz="2000" dirty="0">
              <a:solidFill>
                <a:schemeClr val="tx1">
                  <a:lumMod val="85000"/>
                  <a:lumOff val="15000"/>
                </a:schemeClr>
              </a:solidFill>
              <a:ea typeface="Calibri"/>
              <a:cs typeface="Calibri"/>
            </a:endParaRPr>
          </a:p>
        </p:txBody>
      </p:sp>
      <p:sp>
        <p:nvSpPr>
          <p:cNvPr id="6" name="CuadroTexto 5">
            <a:extLst>
              <a:ext uri="{FF2B5EF4-FFF2-40B4-BE49-F238E27FC236}">
                <a16:creationId xmlns:a16="http://schemas.microsoft.com/office/drawing/2014/main" id="{FE944B5B-9D04-4DA7-8EB2-EC73A31FD769}"/>
              </a:ext>
            </a:extLst>
          </p:cNvPr>
          <p:cNvSpPr txBox="1"/>
          <p:nvPr/>
        </p:nvSpPr>
        <p:spPr>
          <a:xfrm>
            <a:off x="7234052" y="872884"/>
            <a:ext cx="3486763" cy="1015663"/>
          </a:xfrm>
          <a:prstGeom prst="rect">
            <a:avLst/>
          </a:prstGeom>
          <a:noFill/>
        </p:spPr>
        <p:txBody>
          <a:bodyPr wrap="square" lIns="91440" tIns="45720" rIns="91440" bIns="45720" rtlCol="0" anchor="t">
            <a:spAutoFit/>
          </a:bodyPr>
          <a:lstStyle/>
          <a:p>
            <a:pPr algn="ctr"/>
            <a:r>
              <a:rPr lang="es-ES" sz="2000" dirty="0">
                <a:solidFill>
                  <a:srgbClr val="C00000"/>
                </a:solidFill>
                <a:latin typeface="WordVisi_MSFontService"/>
                <a:ea typeface="Calibri" panose="020F0502020204030204"/>
                <a:cs typeface="Calibri" panose="020F0502020204030204"/>
              </a:rPr>
              <a:t>PROYECTO </a:t>
            </a:r>
            <a:r>
              <a:rPr lang="es-CO" sz="2000" dirty="0">
                <a:solidFill>
                  <a:srgbClr val="C00000"/>
                </a:solidFill>
                <a:latin typeface="WordVisi_MSFontService"/>
                <a:ea typeface="Calibri" panose="020F0502020204030204"/>
                <a:cs typeface="Calibri" panose="020F0502020204030204"/>
              </a:rPr>
              <a:t>2066</a:t>
            </a:r>
          </a:p>
          <a:p>
            <a:pPr algn="ctr"/>
            <a:r>
              <a:rPr lang="es-ES" sz="2000" dirty="0">
                <a:latin typeface="WordVisi_MSFontService"/>
                <a:ea typeface="Calibri" panose="020F0502020204030204"/>
                <a:cs typeface="Calibri" panose="020F0502020204030204"/>
              </a:rPr>
              <a:t>Tunjuelito fortalece la seguridad y la justicia</a:t>
            </a:r>
          </a:p>
        </p:txBody>
      </p:sp>
    </p:spTree>
    <p:extLst>
      <p:ext uri="{BB962C8B-B14F-4D97-AF65-F5344CB8AC3E}">
        <p14:creationId xmlns:p14="http://schemas.microsoft.com/office/powerpoint/2010/main" val="33625565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7C1F91A-7929-B5BE-3B53-B4B0985E481C}"/>
              </a:ext>
            </a:extLst>
          </p:cNvPr>
          <p:cNvSpPr txBox="1"/>
          <p:nvPr/>
        </p:nvSpPr>
        <p:spPr>
          <a:xfrm>
            <a:off x="976606" y="2238248"/>
            <a:ext cx="10550770" cy="1323439"/>
          </a:xfrm>
          <a:prstGeom prst="rect">
            <a:avLst/>
          </a:prstGeom>
          <a:noFill/>
        </p:spPr>
        <p:txBody>
          <a:bodyPr wrap="square" rtlCol="0">
            <a:spAutoFit/>
          </a:bodyPr>
          <a:lstStyle/>
          <a:p>
            <a:pPr algn="ctr"/>
            <a:r>
              <a:rPr lang="es-CO" sz="2000" dirty="0">
                <a:solidFill>
                  <a:srgbClr val="C00000"/>
                </a:solidFill>
                <a:latin typeface="WordVisi_MSFontService"/>
              </a:rPr>
              <a:t>PROPOSITO  3: </a:t>
            </a:r>
            <a:endParaRPr lang="es-CO" sz="2000" dirty="0">
              <a:solidFill>
                <a:schemeClr val="tx1">
                  <a:lumMod val="85000"/>
                  <a:lumOff val="15000"/>
                </a:schemeClr>
              </a:solidFill>
              <a:latin typeface="WordVisi_MSFontService"/>
            </a:endParaRPr>
          </a:p>
          <a:p>
            <a:pPr algn="ctr"/>
            <a:r>
              <a:rPr lang="es-MX" sz="2000" b="0" i="0" dirty="0">
                <a:solidFill>
                  <a:srgbClr val="000000"/>
                </a:solidFill>
                <a:effectLst/>
                <a:latin typeface="WordVisi_MSFontService"/>
              </a:rPr>
              <a:t>Inspirar confianza y legitimidad para vivir sin miedo y ser epicentro de cultura ciudadana, paz y reconciliación. </a:t>
            </a:r>
            <a:endParaRPr lang="es-CO" sz="2000" dirty="0">
              <a:solidFill>
                <a:schemeClr val="tx1">
                  <a:lumMod val="85000"/>
                  <a:lumOff val="15000"/>
                </a:schemeClr>
              </a:solidFill>
              <a:latin typeface="WordVisi_MSFontService"/>
            </a:endParaRPr>
          </a:p>
          <a:p>
            <a:pPr algn="ctr"/>
            <a:endParaRPr lang="es-CO" sz="2000" dirty="0">
              <a:solidFill>
                <a:srgbClr val="FFC000"/>
              </a:solidFill>
              <a:latin typeface="WordVisi_MSFontService"/>
            </a:endParaRPr>
          </a:p>
        </p:txBody>
      </p:sp>
      <p:sp>
        <p:nvSpPr>
          <p:cNvPr id="3" name="CuadroTexto 2">
            <a:extLst>
              <a:ext uri="{FF2B5EF4-FFF2-40B4-BE49-F238E27FC236}">
                <a16:creationId xmlns:a16="http://schemas.microsoft.com/office/drawing/2014/main" id="{6480FB5F-C245-58BC-D0C9-141A9F3AD135}"/>
              </a:ext>
            </a:extLst>
          </p:cNvPr>
          <p:cNvSpPr txBox="1"/>
          <p:nvPr/>
        </p:nvSpPr>
        <p:spPr>
          <a:xfrm>
            <a:off x="673435" y="3561687"/>
            <a:ext cx="10853941" cy="1015663"/>
          </a:xfrm>
          <a:prstGeom prst="rect">
            <a:avLst/>
          </a:prstGeom>
          <a:noFill/>
        </p:spPr>
        <p:txBody>
          <a:bodyPr wrap="square" rtlCol="0">
            <a:spAutoFit/>
          </a:bodyPr>
          <a:lstStyle/>
          <a:p>
            <a:pPr algn="ctr"/>
            <a:r>
              <a:rPr lang="es-CO" sz="2000" dirty="0">
                <a:solidFill>
                  <a:srgbClr val="C00000"/>
                </a:solidFill>
                <a:latin typeface="WordVisi_MSFontService"/>
              </a:rPr>
              <a:t>META CUATRENIO 2021-2024</a:t>
            </a:r>
          </a:p>
          <a:p>
            <a:pPr algn="ctr"/>
            <a:r>
              <a:rPr lang="es-CO" sz="2000" dirty="0">
                <a:solidFill>
                  <a:srgbClr val="000000"/>
                </a:solidFill>
                <a:latin typeface="WordVisi_MSFontService"/>
              </a:rPr>
              <a:t>Suministrar 1 dotación del parque automotor a organismos de seguridad</a:t>
            </a:r>
            <a:endParaRPr lang="es-CO" sz="2000" dirty="0">
              <a:solidFill>
                <a:schemeClr val="tx1">
                  <a:lumMod val="85000"/>
                  <a:lumOff val="15000"/>
                </a:schemeClr>
              </a:solidFill>
              <a:latin typeface="WordVisi_MSFontService"/>
            </a:endParaRPr>
          </a:p>
          <a:p>
            <a:pPr algn="ctr"/>
            <a:r>
              <a:rPr lang="es-CO" sz="2000" dirty="0">
                <a:solidFill>
                  <a:srgbClr val="000000"/>
                </a:solidFill>
                <a:latin typeface="WordVisi_MSFontService"/>
              </a:rPr>
              <a:t>Suministrar 2 dotación tecnológicas a organismos de seguridad</a:t>
            </a:r>
            <a:endParaRPr lang="es-CO" sz="2000" dirty="0">
              <a:solidFill>
                <a:schemeClr val="tx1">
                  <a:lumMod val="85000"/>
                  <a:lumOff val="15000"/>
                </a:schemeClr>
              </a:solidFill>
              <a:latin typeface="WordVisi_MSFontService"/>
            </a:endParaRPr>
          </a:p>
        </p:txBody>
      </p:sp>
      <p:sp>
        <p:nvSpPr>
          <p:cNvPr id="4" name="CuadroTexto 3">
            <a:extLst>
              <a:ext uri="{FF2B5EF4-FFF2-40B4-BE49-F238E27FC236}">
                <a16:creationId xmlns:a16="http://schemas.microsoft.com/office/drawing/2014/main" id="{5C3F6B33-787F-58FB-84B8-AF2E41D893F4}"/>
              </a:ext>
            </a:extLst>
          </p:cNvPr>
          <p:cNvSpPr txBox="1"/>
          <p:nvPr/>
        </p:nvSpPr>
        <p:spPr>
          <a:xfrm>
            <a:off x="1632065" y="5114755"/>
            <a:ext cx="9751088" cy="1015663"/>
          </a:xfrm>
          <a:prstGeom prst="rect">
            <a:avLst/>
          </a:prstGeom>
          <a:noFill/>
        </p:spPr>
        <p:txBody>
          <a:bodyPr wrap="square" rtlCol="0">
            <a:spAutoFit/>
          </a:bodyPr>
          <a:lstStyle/>
          <a:p>
            <a:pPr algn="ctr"/>
            <a:r>
              <a:rPr lang="es-CO" sz="2000" dirty="0">
                <a:solidFill>
                  <a:srgbClr val="C00000"/>
                </a:solidFill>
                <a:latin typeface="WordVisi_MSFontService"/>
              </a:rPr>
              <a:t>OBJETIVO  DE LA META  </a:t>
            </a:r>
          </a:p>
          <a:p>
            <a:pPr algn="ctr"/>
            <a:r>
              <a:rPr lang="es-MX" sz="2000" dirty="0">
                <a:solidFill>
                  <a:srgbClr val="000000"/>
                </a:solidFill>
                <a:latin typeface="WordVisi_MSFontService"/>
              </a:rPr>
              <a:t>“Mejorar los índices de seguridad con la dotación de las ayudas tecnológicas y automotrices a las autoridades locales”.</a:t>
            </a:r>
            <a:endParaRPr lang="es-CO" sz="2000" dirty="0">
              <a:solidFill>
                <a:schemeClr val="tx1">
                  <a:lumMod val="85000"/>
                  <a:lumOff val="15000"/>
                </a:schemeClr>
              </a:solidFill>
              <a:latin typeface="WordVisi_MSFontService"/>
            </a:endParaRPr>
          </a:p>
        </p:txBody>
      </p:sp>
      <p:sp>
        <p:nvSpPr>
          <p:cNvPr id="6" name="CuadroTexto 5">
            <a:extLst>
              <a:ext uri="{FF2B5EF4-FFF2-40B4-BE49-F238E27FC236}">
                <a16:creationId xmlns:a16="http://schemas.microsoft.com/office/drawing/2014/main" id="{93A83F4D-308C-1199-B3D3-EA3CDDBAD730}"/>
              </a:ext>
            </a:extLst>
          </p:cNvPr>
          <p:cNvSpPr txBox="1"/>
          <p:nvPr/>
        </p:nvSpPr>
        <p:spPr>
          <a:xfrm>
            <a:off x="2267065" y="992957"/>
            <a:ext cx="7666680" cy="707886"/>
          </a:xfrm>
          <a:prstGeom prst="rect">
            <a:avLst/>
          </a:prstGeom>
          <a:noFill/>
        </p:spPr>
        <p:txBody>
          <a:bodyPr wrap="square" lIns="91440" tIns="45720" rIns="91440" bIns="45720" rtlCol="0" anchor="t">
            <a:spAutoFit/>
          </a:bodyPr>
          <a:lstStyle/>
          <a:p>
            <a:pPr algn="ctr"/>
            <a:r>
              <a:rPr lang="es-ES" sz="2000" dirty="0">
                <a:solidFill>
                  <a:srgbClr val="C00000"/>
                </a:solidFill>
                <a:latin typeface="WordVisi_MSFontService"/>
                <a:ea typeface="Calibri" panose="020F0502020204030204"/>
                <a:cs typeface="Calibri" panose="020F0502020204030204"/>
              </a:rPr>
              <a:t>PROYECTO </a:t>
            </a:r>
            <a:r>
              <a:rPr lang="es-CO" sz="2000" dirty="0">
                <a:solidFill>
                  <a:srgbClr val="C00000"/>
                </a:solidFill>
                <a:latin typeface="WordVisi_MSFontService"/>
                <a:ea typeface="Calibri" panose="020F0502020204030204"/>
                <a:cs typeface="Calibri" panose="020F0502020204030204"/>
              </a:rPr>
              <a:t>2066</a:t>
            </a:r>
          </a:p>
          <a:p>
            <a:pPr algn="ctr"/>
            <a:r>
              <a:rPr lang="es-ES" sz="2000" dirty="0">
                <a:latin typeface="WordVisi_MSFontService"/>
                <a:ea typeface="Calibri" panose="020F0502020204030204"/>
                <a:cs typeface="Calibri" panose="020F0502020204030204"/>
              </a:rPr>
              <a:t>Tunjuelito fortalece la seguridad y la justicia</a:t>
            </a:r>
          </a:p>
        </p:txBody>
      </p:sp>
    </p:spTree>
    <p:extLst>
      <p:ext uri="{BB962C8B-B14F-4D97-AF65-F5344CB8AC3E}">
        <p14:creationId xmlns:p14="http://schemas.microsoft.com/office/powerpoint/2010/main" val="36219221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355BB568-0B4D-14EC-C584-DC4E187D91DA}"/>
              </a:ext>
            </a:extLst>
          </p:cNvPr>
          <p:cNvSpPr txBox="1"/>
          <p:nvPr/>
        </p:nvSpPr>
        <p:spPr>
          <a:xfrm>
            <a:off x="1225540" y="1382286"/>
            <a:ext cx="9610100" cy="4985980"/>
          </a:xfrm>
          <a:prstGeom prst="rect">
            <a:avLst/>
          </a:prstGeom>
          <a:noFill/>
        </p:spPr>
        <p:txBody>
          <a:bodyPr wrap="square" lIns="91440" tIns="45720" rIns="91440" bIns="45720" anchor="t">
            <a:spAutoFit/>
          </a:bodyPr>
          <a:lstStyle/>
          <a:p>
            <a:pPr marL="457200" indent="-457200" algn="just">
              <a:buAutoNum type="arabicPeriod"/>
            </a:pPr>
            <a:endParaRPr lang="es-ES" sz="2000" b="1" spc="5" dirty="0">
              <a:solidFill>
                <a:srgbClr val="C00000"/>
              </a:solidFill>
              <a:latin typeface="Garamond"/>
              <a:ea typeface="+mn-lt"/>
              <a:cs typeface="+mn-lt"/>
            </a:endParaRPr>
          </a:p>
          <a:p>
            <a:pPr marL="457200" indent="-457200" algn="just">
              <a:buAutoNum type="arabicPeriod"/>
            </a:pPr>
            <a:r>
              <a:rPr lang="es-ES" sz="2000" b="1" spc="5" dirty="0">
                <a:solidFill>
                  <a:srgbClr val="C00000"/>
                </a:solidFill>
                <a:latin typeface="Garamond"/>
                <a:ea typeface="+mn-lt"/>
                <a:cs typeface="+mn-lt"/>
              </a:rPr>
              <a:t>CONTRATO</a:t>
            </a:r>
            <a:r>
              <a:rPr lang="es-ES" sz="2000" b="1" spc="5">
                <a:solidFill>
                  <a:srgbClr val="C00000"/>
                </a:solidFill>
                <a:latin typeface="Garamond"/>
                <a:ea typeface="+mn-lt"/>
                <a:cs typeface="+mn-lt"/>
              </a:rPr>
              <a:t>: </a:t>
            </a:r>
            <a:r>
              <a:rPr lang="es-CO" b="1"/>
              <a:t>No</a:t>
            </a:r>
            <a:r>
              <a:rPr lang="es-CO" b="1" dirty="0"/>
              <a:t>. 299-2022 / OC 103083</a:t>
            </a:r>
          </a:p>
          <a:p>
            <a:pPr marL="457200" indent="-457200" algn="just">
              <a:buAutoNum type="arabicPeriod"/>
            </a:pPr>
            <a:endParaRPr lang="es-ES" sz="2000" b="1" spc="5" dirty="0">
              <a:solidFill>
                <a:srgbClr val="C00000"/>
              </a:solidFill>
              <a:latin typeface="Garamond"/>
              <a:ea typeface="+mn-lt"/>
              <a:cs typeface="+mn-lt"/>
            </a:endParaRPr>
          </a:p>
          <a:p>
            <a:pPr marL="457200" indent="-457200" algn="just">
              <a:buAutoNum type="arabicPeriod"/>
            </a:pPr>
            <a:r>
              <a:rPr lang="es-ES" sz="2000" b="1" spc="5" dirty="0">
                <a:solidFill>
                  <a:srgbClr val="C00000"/>
                </a:solidFill>
                <a:latin typeface="Garamond"/>
                <a:ea typeface="+mn-lt"/>
                <a:cs typeface="+mn-lt"/>
              </a:rPr>
              <a:t>CONTRATISTA:</a:t>
            </a:r>
            <a:r>
              <a:rPr lang="es-MX" sz="2000" b="1" dirty="0"/>
              <a:t> FANALCA</a:t>
            </a:r>
          </a:p>
          <a:p>
            <a:pPr marL="457200" indent="-457200" algn="just">
              <a:buAutoNum type="arabicPeriod"/>
            </a:pPr>
            <a:endParaRPr lang="es-ES" sz="2000" b="1" spc="5" dirty="0">
              <a:solidFill>
                <a:srgbClr val="C00000"/>
              </a:solidFill>
              <a:latin typeface="Garamond"/>
              <a:ea typeface="+mn-lt"/>
              <a:cs typeface="+mn-lt"/>
            </a:endParaRPr>
          </a:p>
          <a:p>
            <a:pPr marL="457200" indent="-457200" algn="just">
              <a:buAutoNum type="arabicPeriod"/>
            </a:pPr>
            <a:r>
              <a:rPr lang="es-ES" sz="2000" b="1" spc="5" dirty="0">
                <a:solidFill>
                  <a:srgbClr val="C00000"/>
                </a:solidFill>
                <a:latin typeface="Garamond"/>
                <a:ea typeface="+mn-lt"/>
                <a:cs typeface="+mn-lt"/>
              </a:rPr>
              <a:t>OBJETO: </a:t>
            </a:r>
            <a:r>
              <a:rPr lang="es-MX" b="1" dirty="0"/>
              <a:t>Adquisición de motocicletas y accesorios para la estación de Policía de la localidad de Tunjuelito a través del acuerdo marco de precios, CCE-971 - AMP-201.</a:t>
            </a:r>
          </a:p>
          <a:p>
            <a:pPr algn="just"/>
            <a:endParaRPr lang="es-ES" sz="2000" b="1" spc="5" dirty="0">
              <a:solidFill>
                <a:srgbClr val="C00000"/>
              </a:solidFill>
              <a:latin typeface="Garamond"/>
              <a:ea typeface="+mn-lt"/>
              <a:cs typeface="+mn-lt"/>
            </a:endParaRPr>
          </a:p>
          <a:p>
            <a:pPr algn="just"/>
            <a:r>
              <a:rPr lang="es-ES" sz="2000" b="1" spc="5" dirty="0">
                <a:solidFill>
                  <a:srgbClr val="C00000"/>
                </a:solidFill>
                <a:latin typeface="Garamond"/>
                <a:ea typeface="+mn-lt"/>
                <a:cs typeface="+mn-lt"/>
              </a:rPr>
              <a:t>4. PRESUPUESTO OFICIAL: </a:t>
            </a:r>
            <a:r>
              <a:rPr lang="es-ES" sz="2000" b="1" spc="5" dirty="0">
                <a:latin typeface="Garamond"/>
                <a:ea typeface="+mn-lt"/>
                <a:cs typeface="+mn-lt"/>
              </a:rPr>
              <a:t>$ 470.335.753</a:t>
            </a:r>
          </a:p>
          <a:p>
            <a:pPr algn="just"/>
            <a:r>
              <a:rPr lang="es-ES" sz="2000" b="1" spc="5" dirty="0">
                <a:latin typeface="Garamond"/>
                <a:ea typeface="+mn-lt"/>
                <a:cs typeface="+mn-lt"/>
              </a:rPr>
              <a:t>    Adición:  72´359,347</a:t>
            </a:r>
          </a:p>
          <a:p>
            <a:pPr algn="just"/>
            <a:r>
              <a:rPr lang="es-ES" sz="2000" b="1" spc="5" dirty="0">
                <a:latin typeface="Garamond"/>
                <a:ea typeface="+mn-lt"/>
                <a:cs typeface="+mn-lt"/>
              </a:rPr>
              <a:t>    Total: </a:t>
            </a:r>
            <a:r>
              <a:rPr lang="es-ES" dirty="0"/>
              <a:t>$542.695.100</a:t>
            </a:r>
          </a:p>
          <a:p>
            <a:pPr algn="just"/>
            <a:endParaRPr lang="es-ES" sz="2000" b="1" spc="5" dirty="0">
              <a:latin typeface="Garamond"/>
              <a:ea typeface="+mn-lt"/>
              <a:cs typeface="+mn-lt"/>
            </a:endParaRPr>
          </a:p>
          <a:p>
            <a:pPr algn="just"/>
            <a:r>
              <a:rPr lang="es-CO" sz="2000" b="1" spc="5" dirty="0">
                <a:solidFill>
                  <a:srgbClr val="C00000"/>
                </a:solidFill>
                <a:latin typeface="Garamond"/>
                <a:ea typeface="+mn-lt"/>
                <a:cs typeface="+mn-lt"/>
              </a:rPr>
              <a:t>5. TIEMPO DE EJECUCIÓN: </a:t>
            </a:r>
            <a:r>
              <a:rPr lang="es-CO" sz="2000" b="1" spc="5" dirty="0">
                <a:latin typeface="Garamond"/>
                <a:ea typeface="+mn-lt"/>
                <a:cs typeface="+mn-lt"/>
              </a:rPr>
              <a:t> 3 meses</a:t>
            </a:r>
          </a:p>
          <a:p>
            <a:pPr algn="just"/>
            <a:r>
              <a:rPr lang="es-CO" sz="2000" b="1" spc="5" dirty="0">
                <a:solidFill>
                  <a:srgbClr val="C00000"/>
                </a:solidFill>
                <a:latin typeface="Garamond"/>
                <a:ea typeface="+mn-lt"/>
                <a:cs typeface="+mn-lt"/>
              </a:rPr>
              <a:t>    FECHA DE INICIO ESTIMADA: </a:t>
            </a:r>
            <a:r>
              <a:rPr lang="es-CO" sz="2000" b="1" spc="5" dirty="0">
                <a:latin typeface="Garamond"/>
                <a:ea typeface="+mn-lt"/>
                <a:cs typeface="+mn-lt"/>
              </a:rPr>
              <a:t>1 de marzo de 2023</a:t>
            </a:r>
          </a:p>
          <a:p>
            <a:pPr algn="just"/>
            <a:r>
              <a:rPr lang="es-CO" sz="2000" b="1" spc="5" dirty="0">
                <a:solidFill>
                  <a:srgbClr val="C00000"/>
                </a:solidFill>
                <a:latin typeface="Garamond"/>
                <a:ea typeface="+mn-lt"/>
                <a:cs typeface="+mn-lt"/>
              </a:rPr>
              <a:t>    FECHA DE FINALIZACION  ESTIMADA: </a:t>
            </a:r>
            <a:r>
              <a:rPr lang="es-CO" sz="2000" b="1" spc="5" dirty="0">
                <a:latin typeface="Garamond"/>
                <a:ea typeface="+mn-lt"/>
                <a:cs typeface="+mn-lt"/>
              </a:rPr>
              <a:t>31 de mayo de 2023</a:t>
            </a:r>
          </a:p>
          <a:p>
            <a:pPr algn="just">
              <a:buAutoNum type="arabicPeriod"/>
            </a:pPr>
            <a:endParaRPr lang="es-ES" sz="2000" b="1" spc="5" dirty="0">
              <a:latin typeface="Garamond"/>
              <a:ea typeface="+mn-lt"/>
              <a:cs typeface="+mn-lt"/>
            </a:endParaRPr>
          </a:p>
        </p:txBody>
      </p:sp>
      <p:sp>
        <p:nvSpPr>
          <p:cNvPr id="2" name="Rectángulo 1">
            <a:extLst>
              <a:ext uri="{FF2B5EF4-FFF2-40B4-BE49-F238E27FC236}">
                <a16:creationId xmlns:a16="http://schemas.microsoft.com/office/drawing/2014/main" id="{BE0E548A-6A8F-41F9-BE1D-FB30114BCF7A}"/>
              </a:ext>
            </a:extLst>
          </p:cNvPr>
          <p:cNvSpPr/>
          <p:nvPr/>
        </p:nvSpPr>
        <p:spPr>
          <a:xfrm>
            <a:off x="1225540" y="907580"/>
            <a:ext cx="6096000" cy="369332"/>
          </a:xfrm>
          <a:prstGeom prst="rect">
            <a:avLst/>
          </a:prstGeom>
        </p:spPr>
        <p:txBody>
          <a:bodyPr>
            <a:spAutoFit/>
          </a:bodyPr>
          <a:lstStyle/>
          <a:p>
            <a:r>
              <a:rPr lang="es-MX" dirty="0"/>
              <a:t>META Suministrar 1 dotación del parque automotor </a:t>
            </a:r>
            <a:endParaRPr lang="es-CO" dirty="0"/>
          </a:p>
        </p:txBody>
      </p:sp>
    </p:spTree>
    <p:extLst>
      <p:ext uri="{BB962C8B-B14F-4D97-AF65-F5344CB8AC3E}">
        <p14:creationId xmlns:p14="http://schemas.microsoft.com/office/powerpoint/2010/main" val="2072261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355BB568-0B4D-14EC-C584-DC4E187D91DA}"/>
              </a:ext>
            </a:extLst>
          </p:cNvPr>
          <p:cNvSpPr txBox="1"/>
          <p:nvPr/>
        </p:nvSpPr>
        <p:spPr>
          <a:xfrm>
            <a:off x="1225540" y="1382286"/>
            <a:ext cx="9610100" cy="4832092"/>
          </a:xfrm>
          <a:prstGeom prst="rect">
            <a:avLst/>
          </a:prstGeom>
          <a:noFill/>
        </p:spPr>
        <p:txBody>
          <a:bodyPr wrap="square" lIns="91440" tIns="45720" rIns="91440" bIns="45720" anchor="t">
            <a:spAutoFit/>
          </a:bodyPr>
          <a:lstStyle/>
          <a:p>
            <a:pPr marL="457200" indent="-457200" algn="just">
              <a:buAutoNum type="arabicPeriod"/>
            </a:pPr>
            <a:endParaRPr lang="es-ES" sz="2000" b="1" spc="5" dirty="0">
              <a:solidFill>
                <a:srgbClr val="C00000"/>
              </a:solidFill>
              <a:latin typeface="Garamond"/>
              <a:ea typeface="+mn-lt"/>
              <a:cs typeface="+mn-lt"/>
            </a:endParaRPr>
          </a:p>
          <a:p>
            <a:pPr algn="just"/>
            <a:r>
              <a:rPr lang="es-CO" sz="2000" b="1" spc="5" dirty="0">
                <a:latin typeface="Garamond"/>
                <a:ea typeface="+mn-lt"/>
                <a:cs typeface="+mn-lt"/>
              </a:rPr>
              <a:t>6. MODIFICACIONES:</a:t>
            </a:r>
          </a:p>
          <a:p>
            <a:pPr marL="914400" lvl="1" indent="-457200" algn="just">
              <a:buFontTx/>
              <a:buAutoNum type="arabicPeriod"/>
            </a:pPr>
            <a:r>
              <a:rPr lang="es-CO" sz="2000" b="1" spc="5" dirty="0">
                <a:latin typeface="Garamond"/>
                <a:ea typeface="+mn-lt"/>
                <a:cs typeface="+mn-lt"/>
              </a:rPr>
              <a:t>ADICIÓN $72´359,347</a:t>
            </a:r>
          </a:p>
          <a:p>
            <a:pPr marL="914400" lvl="1" indent="-457200" algn="just">
              <a:buFontTx/>
              <a:buAutoNum type="arabicPeriod"/>
            </a:pPr>
            <a:r>
              <a:rPr lang="es-CO" sz="2000" b="1" spc="5" dirty="0">
                <a:latin typeface="Garamond"/>
                <a:ea typeface="+mn-lt"/>
                <a:cs typeface="+mn-lt"/>
              </a:rPr>
              <a:t>PRORROGA1: 3 meses hasta el 31 de agosto</a:t>
            </a:r>
          </a:p>
          <a:p>
            <a:pPr algn="just"/>
            <a:endParaRPr lang="es-ES" sz="2000" b="1" spc="5" dirty="0">
              <a:solidFill>
                <a:srgbClr val="C00000"/>
              </a:solidFill>
              <a:latin typeface="Garamond"/>
              <a:ea typeface="+mn-lt"/>
              <a:cs typeface="+mn-lt"/>
            </a:endParaRPr>
          </a:p>
          <a:p>
            <a:pPr algn="just"/>
            <a:r>
              <a:rPr lang="es-ES" sz="2000" b="1" spc="5" dirty="0">
                <a:solidFill>
                  <a:srgbClr val="C00000"/>
                </a:solidFill>
                <a:latin typeface="Garamond"/>
                <a:ea typeface="+mn-lt"/>
                <a:cs typeface="+mn-lt"/>
              </a:rPr>
              <a:t>10. Ejecución: </a:t>
            </a:r>
            <a:r>
              <a:rPr lang="es-MX" b="1" dirty="0"/>
              <a:t>Se adquirieron 15 motocicletas (motocicleta marca Honda, línea XRE 300 con freno ABS, modelo 2023, combustible gasolina, color verde limón policía) para la Policía Nacional (Estación de Policía de Tunjuelito). El contrato también contempla la matrícula y el SOAT; mantenimiento preventivo para el primer año; 30 cascos abatibles; 30 impermeables; y 30 juegos de coderas, rodilleras y guantes. Se efectuó el traslado definitivo de bienes a la Secretaría de Seguridad Convivencia y Justicia.</a:t>
            </a:r>
          </a:p>
          <a:p>
            <a:pPr algn="just"/>
            <a:endParaRPr lang="es-MX" b="1" dirty="0"/>
          </a:p>
          <a:p>
            <a:pPr algn="just"/>
            <a:r>
              <a:rPr lang="es-MX" sz="2000" b="1" spc="5" dirty="0">
                <a:latin typeface="Garamond"/>
                <a:ea typeface="+mn-lt"/>
                <a:cs typeface="+mn-lt"/>
              </a:rPr>
              <a:t>11. ESTADO: LIQUIDADO</a:t>
            </a:r>
            <a:endParaRPr lang="es-CO" sz="2000" b="1" spc="5" dirty="0">
              <a:latin typeface="Garamond"/>
              <a:ea typeface="+mn-lt"/>
              <a:cs typeface="+mn-lt"/>
            </a:endParaRPr>
          </a:p>
          <a:p>
            <a:pPr marL="457200" indent="-457200" algn="just">
              <a:buAutoNum type="arabicPeriod"/>
            </a:pPr>
            <a:endParaRPr lang="es-CO" sz="2000" b="1" spc="5" dirty="0">
              <a:latin typeface="Garamond"/>
              <a:ea typeface="+mn-lt"/>
              <a:cs typeface="+mn-lt"/>
            </a:endParaRPr>
          </a:p>
          <a:p>
            <a:pPr algn="just"/>
            <a:endParaRPr lang="es-CO" sz="2000" b="1" spc="5" dirty="0">
              <a:latin typeface="Garamond"/>
              <a:ea typeface="+mn-lt"/>
              <a:cs typeface="+mn-lt"/>
            </a:endParaRPr>
          </a:p>
          <a:p>
            <a:pPr algn="just">
              <a:buAutoNum type="arabicPeriod"/>
            </a:pPr>
            <a:endParaRPr lang="es-ES" sz="2000" b="1" spc="5" dirty="0">
              <a:latin typeface="Garamond"/>
              <a:ea typeface="+mn-lt"/>
              <a:cs typeface="+mn-lt"/>
            </a:endParaRPr>
          </a:p>
        </p:txBody>
      </p:sp>
      <p:sp>
        <p:nvSpPr>
          <p:cNvPr id="2" name="AutoShape 2" descr="https://usc-powerpoint.officeapps.live.com/pods/GetClipboardImage.ashx?Id=0fe132ff-b606-48ac-bec3-dd58d6e65873&amp;DC=PUS9&amp;pkey=a7a19ca0-dad3-4cf5-aa5a-49fb14c4420f&amp;wdwaccluster=PUS9">
            <a:extLst>
              <a:ext uri="{FF2B5EF4-FFF2-40B4-BE49-F238E27FC236}">
                <a16:creationId xmlns:a16="http://schemas.microsoft.com/office/drawing/2014/main" id="{381417EB-DDED-40D1-92C7-A805AFC43D5D}"/>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spTree>
    <p:extLst>
      <p:ext uri="{BB962C8B-B14F-4D97-AF65-F5344CB8AC3E}">
        <p14:creationId xmlns:p14="http://schemas.microsoft.com/office/powerpoint/2010/main" val="17278564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355BB568-0B4D-14EC-C584-DC4E187D91DA}"/>
              </a:ext>
            </a:extLst>
          </p:cNvPr>
          <p:cNvSpPr txBox="1"/>
          <p:nvPr/>
        </p:nvSpPr>
        <p:spPr>
          <a:xfrm>
            <a:off x="1225540" y="1382286"/>
            <a:ext cx="9610100" cy="5293757"/>
          </a:xfrm>
          <a:prstGeom prst="rect">
            <a:avLst/>
          </a:prstGeom>
          <a:noFill/>
        </p:spPr>
        <p:txBody>
          <a:bodyPr wrap="square" lIns="91440" tIns="45720" rIns="91440" bIns="45720" anchor="t">
            <a:spAutoFit/>
          </a:bodyPr>
          <a:lstStyle/>
          <a:p>
            <a:pPr marL="457200" indent="-457200" algn="just">
              <a:buAutoNum type="arabicPeriod"/>
            </a:pPr>
            <a:endParaRPr lang="es-ES" sz="2000" b="1" spc="5" dirty="0">
              <a:solidFill>
                <a:srgbClr val="C00000"/>
              </a:solidFill>
              <a:latin typeface="Garamond"/>
              <a:ea typeface="+mn-lt"/>
              <a:cs typeface="+mn-lt"/>
            </a:endParaRPr>
          </a:p>
          <a:p>
            <a:pPr marL="457200" indent="-457200" algn="just">
              <a:buAutoNum type="arabicPeriod"/>
            </a:pPr>
            <a:r>
              <a:rPr lang="es-ES" sz="2000" b="1" spc="5" dirty="0">
                <a:solidFill>
                  <a:srgbClr val="C00000"/>
                </a:solidFill>
                <a:latin typeface="Garamond"/>
                <a:ea typeface="+mn-lt"/>
                <a:cs typeface="+mn-lt"/>
              </a:rPr>
              <a:t>CONTRATO: </a:t>
            </a:r>
            <a:r>
              <a:rPr lang="es-CO" b="1" dirty="0"/>
              <a:t>DE OBRA PÚBLICA No. 702-2024 COP (120883) </a:t>
            </a:r>
          </a:p>
          <a:p>
            <a:pPr marL="457200" indent="-457200" algn="just">
              <a:buAutoNum type="arabicPeriod"/>
            </a:pPr>
            <a:endParaRPr lang="es-ES" sz="2000" b="1" spc="5" dirty="0">
              <a:solidFill>
                <a:srgbClr val="C00000"/>
              </a:solidFill>
              <a:latin typeface="Garamond"/>
              <a:ea typeface="+mn-lt"/>
              <a:cs typeface="+mn-lt"/>
            </a:endParaRPr>
          </a:p>
          <a:p>
            <a:pPr marL="457200" indent="-457200" algn="just">
              <a:buAutoNum type="arabicPeriod"/>
            </a:pPr>
            <a:r>
              <a:rPr lang="es-ES" sz="2000" b="1" spc="5" dirty="0">
                <a:solidFill>
                  <a:srgbClr val="C00000"/>
                </a:solidFill>
                <a:latin typeface="Garamond"/>
                <a:ea typeface="+mn-lt"/>
                <a:cs typeface="+mn-lt"/>
              </a:rPr>
              <a:t>CONTRATISTA: </a:t>
            </a:r>
            <a:r>
              <a:rPr lang="es-MX" sz="2000" b="1" dirty="0"/>
              <a:t>CONSTRUCCIONES Y VALORES CONSTRUVALORES SAS.</a:t>
            </a:r>
          </a:p>
          <a:p>
            <a:pPr marL="457200" indent="-457200" algn="just">
              <a:buAutoNum type="arabicPeriod"/>
            </a:pPr>
            <a:endParaRPr lang="es-ES" sz="2000" b="1" spc="5" dirty="0">
              <a:solidFill>
                <a:srgbClr val="C00000"/>
              </a:solidFill>
              <a:latin typeface="Garamond"/>
              <a:ea typeface="+mn-lt"/>
              <a:cs typeface="+mn-lt"/>
            </a:endParaRPr>
          </a:p>
          <a:p>
            <a:pPr marL="457200" indent="-457200" algn="just">
              <a:buAutoNum type="arabicPeriod"/>
            </a:pPr>
            <a:r>
              <a:rPr lang="es-ES" sz="2000" b="1" spc="5" dirty="0">
                <a:solidFill>
                  <a:srgbClr val="C00000"/>
                </a:solidFill>
                <a:latin typeface="Garamond"/>
                <a:ea typeface="+mn-lt"/>
                <a:cs typeface="+mn-lt"/>
              </a:rPr>
              <a:t>OBJETO: </a:t>
            </a:r>
            <a:r>
              <a:rPr lang="es-MX" b="1" dirty="0"/>
              <a:t>CONTRATAR A PRECIOS FIJOS UNITARIOS SIN FÓRMULA DE REAJUSTE Y MONTO AGOTABLE LA ADECUACIÓN DEL SISTEMA DE RED DE DATOS PARA LA ESTACIÓN VI DE POLICIA. </a:t>
            </a:r>
          </a:p>
          <a:p>
            <a:pPr marL="457200" indent="-457200" algn="just">
              <a:buAutoNum type="arabicPeriod"/>
            </a:pPr>
            <a:endParaRPr lang="es-ES" sz="2000" b="1" spc="5" dirty="0">
              <a:solidFill>
                <a:srgbClr val="C00000"/>
              </a:solidFill>
              <a:latin typeface="Garamond"/>
              <a:ea typeface="+mn-lt"/>
              <a:cs typeface="+mn-lt"/>
            </a:endParaRPr>
          </a:p>
          <a:p>
            <a:pPr marL="457200" indent="-457200" algn="just">
              <a:buAutoNum type="arabicPeriod"/>
            </a:pPr>
            <a:r>
              <a:rPr lang="es-ES" sz="2000" b="1" spc="5" dirty="0">
                <a:solidFill>
                  <a:srgbClr val="C00000"/>
                </a:solidFill>
                <a:latin typeface="Garamond"/>
                <a:ea typeface="+mn-lt"/>
                <a:cs typeface="+mn-lt"/>
              </a:rPr>
              <a:t>PRESUPUESTO OFICIAL: </a:t>
            </a:r>
            <a:r>
              <a:rPr lang="es-ES" sz="2000" b="1" spc="5" dirty="0">
                <a:latin typeface="Garamond"/>
                <a:ea typeface="+mn-lt"/>
                <a:cs typeface="+mn-lt"/>
              </a:rPr>
              <a:t>$ 364.000.000 </a:t>
            </a:r>
          </a:p>
          <a:p>
            <a:pPr marL="457200" indent="-457200" algn="just">
              <a:buAutoNum type="arabicPeriod"/>
            </a:pPr>
            <a:r>
              <a:rPr lang="es-ES" sz="2000" b="1" spc="5" dirty="0">
                <a:solidFill>
                  <a:srgbClr val="C00000"/>
                </a:solidFill>
                <a:latin typeface="Garamond"/>
                <a:ea typeface="+mn-lt"/>
                <a:cs typeface="+mn-lt"/>
              </a:rPr>
              <a:t>MODALIDAD DE CONTRATACION: </a:t>
            </a:r>
            <a:r>
              <a:rPr lang="es-ES" sz="2000" b="1" spc="5" dirty="0">
                <a:latin typeface="Garamond"/>
                <a:ea typeface="+mn-lt"/>
                <a:cs typeface="+mn-lt"/>
              </a:rPr>
              <a:t>Selección abreviada de menor cuantía.</a:t>
            </a:r>
          </a:p>
          <a:p>
            <a:pPr marL="457200" indent="-457200" algn="just">
              <a:buAutoNum type="arabicPeriod"/>
            </a:pPr>
            <a:r>
              <a:rPr lang="es-CO" sz="2000" b="1" spc="5" dirty="0">
                <a:solidFill>
                  <a:srgbClr val="C00000"/>
                </a:solidFill>
                <a:latin typeface="Garamond"/>
                <a:ea typeface="+mn-lt"/>
                <a:cs typeface="+mn-lt"/>
              </a:rPr>
              <a:t>TIEMPO DE EJECUCIÓN: </a:t>
            </a:r>
            <a:r>
              <a:rPr lang="es-CO" sz="2000" b="1" spc="5" dirty="0">
                <a:latin typeface="Garamond"/>
                <a:ea typeface="+mn-lt"/>
                <a:cs typeface="+mn-lt"/>
              </a:rPr>
              <a:t>4 meses</a:t>
            </a:r>
          </a:p>
          <a:p>
            <a:pPr marL="457200" indent="-457200" algn="just">
              <a:buFontTx/>
              <a:buAutoNum type="arabicPeriod"/>
            </a:pPr>
            <a:r>
              <a:rPr lang="es-CO" sz="2000" b="1" spc="5" dirty="0">
                <a:solidFill>
                  <a:srgbClr val="C00000"/>
                </a:solidFill>
                <a:latin typeface="Garamond"/>
                <a:ea typeface="+mn-lt"/>
                <a:cs typeface="+mn-lt"/>
              </a:rPr>
              <a:t>FECHA DE INICIO : </a:t>
            </a:r>
            <a:r>
              <a:rPr lang="es-CO" sz="2000" b="1" spc="5" dirty="0">
                <a:latin typeface="Garamond"/>
                <a:ea typeface="+mn-lt"/>
                <a:cs typeface="+mn-lt"/>
              </a:rPr>
              <a:t>13 de enero de 2025</a:t>
            </a:r>
          </a:p>
          <a:p>
            <a:pPr marL="457200" indent="-457200" algn="just">
              <a:buFontTx/>
              <a:buAutoNum type="arabicPeriod"/>
            </a:pPr>
            <a:r>
              <a:rPr lang="es-CO" sz="2000" b="1" spc="5" dirty="0">
                <a:solidFill>
                  <a:srgbClr val="C00000"/>
                </a:solidFill>
                <a:latin typeface="Garamond"/>
                <a:ea typeface="+mn-lt"/>
                <a:cs typeface="+mn-lt"/>
              </a:rPr>
              <a:t>FECHA DE FINALIZACION  : </a:t>
            </a:r>
            <a:r>
              <a:rPr lang="es-CO" sz="2000" b="1" spc="5" dirty="0">
                <a:latin typeface="Garamond"/>
                <a:ea typeface="+mn-lt"/>
                <a:cs typeface="+mn-lt"/>
              </a:rPr>
              <a:t>12 de mayo de 2025</a:t>
            </a:r>
          </a:p>
          <a:p>
            <a:pPr algn="just"/>
            <a:endParaRPr lang="es-CO" sz="2000" b="1" spc="5" dirty="0">
              <a:latin typeface="Garamond"/>
              <a:ea typeface="+mn-lt"/>
              <a:cs typeface="+mn-lt"/>
            </a:endParaRPr>
          </a:p>
          <a:p>
            <a:pPr marL="457200" indent="-457200" algn="just">
              <a:buAutoNum type="arabicPeriod"/>
            </a:pPr>
            <a:endParaRPr lang="es-CO" sz="2000" b="1" spc="5" dirty="0">
              <a:latin typeface="Garamond"/>
              <a:ea typeface="+mn-lt"/>
              <a:cs typeface="+mn-lt"/>
            </a:endParaRPr>
          </a:p>
          <a:p>
            <a:pPr algn="just"/>
            <a:endParaRPr lang="es-CO" sz="2000" b="1" spc="5" dirty="0">
              <a:latin typeface="Garamond"/>
              <a:ea typeface="+mn-lt"/>
              <a:cs typeface="+mn-lt"/>
            </a:endParaRPr>
          </a:p>
          <a:p>
            <a:pPr algn="just">
              <a:buAutoNum type="arabicPeriod"/>
            </a:pPr>
            <a:endParaRPr lang="es-ES" sz="2000" b="1" spc="5" dirty="0">
              <a:latin typeface="Garamond"/>
              <a:ea typeface="+mn-lt"/>
              <a:cs typeface="+mn-lt"/>
            </a:endParaRPr>
          </a:p>
        </p:txBody>
      </p:sp>
    </p:spTree>
    <p:extLst>
      <p:ext uri="{BB962C8B-B14F-4D97-AF65-F5344CB8AC3E}">
        <p14:creationId xmlns:p14="http://schemas.microsoft.com/office/powerpoint/2010/main" val="2217539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771D8BDD-0509-6C11-7736-BA4B6C624952}"/>
              </a:ext>
            </a:extLst>
          </p:cNvPr>
          <p:cNvSpPr/>
          <p:nvPr/>
        </p:nvSpPr>
        <p:spPr>
          <a:xfrm>
            <a:off x="1263148" y="2305615"/>
            <a:ext cx="6173545" cy="2246769"/>
          </a:xfrm>
          <a:prstGeom prst="rect">
            <a:avLst/>
          </a:prstGeom>
        </p:spPr>
        <p:txBody>
          <a:bodyPr wrap="square" lIns="91440" tIns="45720" rIns="91440" bIns="45720" anchor="t">
            <a:spAutoFit/>
          </a:bodyPr>
          <a:lstStyle/>
          <a:p>
            <a:r>
              <a:rPr lang="es-CO" sz="2000" b="1" dirty="0">
                <a:solidFill>
                  <a:srgbClr val="C00000"/>
                </a:solidFill>
                <a:latin typeface="WordVisi_MSFontService"/>
                <a:cs typeface="Calibri"/>
              </a:rPr>
              <a:t>Actividades:</a:t>
            </a:r>
          </a:p>
          <a:p>
            <a:pPr marL="285750" indent="-285750">
              <a:buFont typeface="Wingdings" panose="05000000000000000000" pitchFamily="2" charset="2"/>
              <a:buChar char="ü"/>
            </a:pPr>
            <a:endParaRPr lang="es-CO" sz="2000" dirty="0">
              <a:latin typeface="WordVisi_MSFontService"/>
              <a:cs typeface="Arial"/>
            </a:endParaRPr>
          </a:p>
          <a:p>
            <a:pPr marL="285750" indent="-285750">
              <a:buFont typeface="Wingdings" panose="05000000000000000000" pitchFamily="2" charset="2"/>
              <a:buChar char="ü"/>
            </a:pPr>
            <a:r>
              <a:rPr lang="es-CO" sz="2000" dirty="0">
                <a:latin typeface="WordVisi_MSFontService"/>
                <a:cs typeface="Arial"/>
              </a:rPr>
              <a:t>Suministro e instalación equipos activos</a:t>
            </a:r>
          </a:p>
          <a:p>
            <a:pPr marL="285750" indent="-285750">
              <a:buFont typeface="Wingdings" panose="05000000000000000000" pitchFamily="2" charset="2"/>
              <a:buChar char="ü"/>
            </a:pPr>
            <a:r>
              <a:rPr lang="es-CO" sz="2000" dirty="0">
                <a:latin typeface="WordVisi_MSFontService"/>
                <a:cs typeface="Arial"/>
              </a:rPr>
              <a:t>Suministro e instalación puntos de red</a:t>
            </a:r>
          </a:p>
          <a:p>
            <a:pPr marL="285750" indent="-285750">
              <a:buFont typeface="Wingdings" panose="05000000000000000000" pitchFamily="2" charset="2"/>
              <a:buChar char="ü"/>
            </a:pPr>
            <a:r>
              <a:rPr lang="es-CO" sz="2000" dirty="0">
                <a:latin typeface="WordVisi_MSFontService"/>
                <a:cs typeface="Arial"/>
              </a:rPr>
              <a:t>Suministro e instalación equipos respaldo eléctrico</a:t>
            </a:r>
          </a:p>
          <a:p>
            <a:pPr marL="285750" indent="-285750">
              <a:buFont typeface="Wingdings" panose="05000000000000000000" pitchFamily="2" charset="2"/>
              <a:buChar char="ü"/>
            </a:pPr>
            <a:r>
              <a:rPr lang="es-CO" sz="2000" dirty="0">
                <a:latin typeface="WordVisi_MSFontService"/>
                <a:cs typeface="Arial"/>
              </a:rPr>
              <a:t>Adecuación cuarto técnico y eléctrico</a:t>
            </a:r>
          </a:p>
          <a:p>
            <a:pPr marL="285750" indent="-285750">
              <a:buFont typeface="Wingdings" panose="05000000000000000000" pitchFamily="2" charset="2"/>
              <a:buChar char="ü"/>
            </a:pPr>
            <a:r>
              <a:rPr lang="es-CO" sz="2000" dirty="0">
                <a:latin typeface="WordVisi_MSFontService"/>
                <a:ea typeface="Calibri" panose="020F0502020204030204"/>
                <a:cs typeface="Arial"/>
              </a:rPr>
              <a:t>Certificación puntos de red (nuevos)</a:t>
            </a:r>
            <a:endParaRPr lang="es-CO" sz="2000" dirty="0">
              <a:latin typeface="WordVisi_MSFontService"/>
              <a:ea typeface="Calibri" panose="020F0502020204030204"/>
              <a:cs typeface="Calibri" panose="020F0502020204030204"/>
            </a:endParaRPr>
          </a:p>
        </p:txBody>
      </p:sp>
      <p:pic>
        <p:nvPicPr>
          <p:cNvPr id="5" name="Imagen 4">
            <a:extLst>
              <a:ext uri="{FF2B5EF4-FFF2-40B4-BE49-F238E27FC236}">
                <a16:creationId xmlns:a16="http://schemas.microsoft.com/office/drawing/2014/main" id="{ABC6B9E1-4C20-4818-B650-687FBEB87F93}"/>
              </a:ext>
            </a:extLst>
          </p:cNvPr>
          <p:cNvPicPr>
            <a:picLocks noChangeAspect="1"/>
          </p:cNvPicPr>
          <p:nvPr/>
        </p:nvPicPr>
        <p:blipFill>
          <a:blip r:embed="rId2"/>
          <a:stretch>
            <a:fillRect/>
          </a:stretch>
        </p:blipFill>
        <p:spPr>
          <a:xfrm>
            <a:off x="8164333" y="3789050"/>
            <a:ext cx="2237426" cy="2048434"/>
          </a:xfrm>
          <a:prstGeom prst="rect">
            <a:avLst/>
          </a:prstGeom>
        </p:spPr>
      </p:pic>
      <p:sp>
        <p:nvSpPr>
          <p:cNvPr id="7" name="CuadroTexto 6">
            <a:extLst>
              <a:ext uri="{FF2B5EF4-FFF2-40B4-BE49-F238E27FC236}">
                <a16:creationId xmlns:a16="http://schemas.microsoft.com/office/drawing/2014/main" id="{355BB568-0B4D-14EC-C584-DC4E187D91DA}"/>
              </a:ext>
            </a:extLst>
          </p:cNvPr>
          <p:cNvSpPr txBox="1"/>
          <p:nvPr/>
        </p:nvSpPr>
        <p:spPr>
          <a:xfrm>
            <a:off x="1174049" y="316345"/>
            <a:ext cx="6684251" cy="2246769"/>
          </a:xfrm>
          <a:prstGeom prst="rect">
            <a:avLst/>
          </a:prstGeom>
          <a:noFill/>
        </p:spPr>
        <p:txBody>
          <a:bodyPr wrap="square" lIns="91440" tIns="45720" rIns="91440" bIns="45720" anchor="t">
            <a:spAutoFit/>
          </a:bodyPr>
          <a:lstStyle/>
          <a:p>
            <a:pPr algn="just"/>
            <a:r>
              <a:rPr lang="es-MX" sz="2000" b="1" spc="5" dirty="0">
                <a:solidFill>
                  <a:srgbClr val="C00000"/>
                </a:solidFill>
                <a:latin typeface="WordVisi_MSFontService"/>
                <a:ea typeface="+mn-lt"/>
                <a:cs typeface="+mn-lt"/>
              </a:rPr>
              <a:t>Fases del contrato:</a:t>
            </a:r>
            <a:endParaRPr lang="es-CO" sz="2000" b="1" spc="5" dirty="0">
              <a:solidFill>
                <a:srgbClr val="C00000"/>
              </a:solidFill>
              <a:latin typeface="WordVisi_MSFontService"/>
              <a:ea typeface="+mn-lt"/>
              <a:cs typeface="+mn-lt"/>
            </a:endParaRPr>
          </a:p>
          <a:p>
            <a:pPr algn="just"/>
            <a:endParaRPr lang="es-CO" sz="2000" b="1" spc="5" dirty="0">
              <a:solidFill>
                <a:schemeClr val="accent1"/>
              </a:solidFill>
              <a:latin typeface="WordVisi_MSFontService"/>
              <a:ea typeface="+mn-lt"/>
              <a:cs typeface="+mn-lt"/>
            </a:endParaRPr>
          </a:p>
          <a:p>
            <a:pPr marL="285750" indent="-285750" algn="just">
              <a:buFont typeface="Arial" panose="020B0604020202020204" pitchFamily="34" charset="0"/>
              <a:buChar char="•"/>
            </a:pPr>
            <a:r>
              <a:rPr lang="es-CO" sz="2000" dirty="0">
                <a:latin typeface="WordVisi_MSFontService"/>
              </a:rPr>
              <a:t>Preliminar (duración 1 mes), en el momento se esta desarrollando esta fase</a:t>
            </a:r>
          </a:p>
          <a:p>
            <a:pPr marL="285750" indent="-285750" algn="just">
              <a:buFont typeface="Arial" panose="020B0604020202020204" pitchFamily="34" charset="0"/>
              <a:buChar char="•"/>
            </a:pPr>
            <a:r>
              <a:rPr lang="es-CO" sz="2000" dirty="0">
                <a:latin typeface="WordVisi_MSFontService"/>
              </a:rPr>
              <a:t>Ejecución (duración 3 meses)</a:t>
            </a:r>
          </a:p>
          <a:p>
            <a:pPr marL="285750" indent="-285750" algn="just">
              <a:buFont typeface="Arial" panose="020B0604020202020204" pitchFamily="34" charset="0"/>
              <a:buChar char="•"/>
            </a:pPr>
            <a:endParaRPr lang="es-CO" sz="2000" dirty="0">
              <a:latin typeface="WordVisi_MSFontService"/>
            </a:endParaRPr>
          </a:p>
          <a:p>
            <a:pPr algn="just"/>
            <a:endParaRPr lang="es-CO" sz="2000" b="1" spc="5" dirty="0">
              <a:solidFill>
                <a:schemeClr val="accent1"/>
              </a:solidFill>
              <a:latin typeface="WordVisi_MSFontService"/>
              <a:ea typeface="+mn-lt"/>
              <a:cs typeface="+mn-lt"/>
            </a:endParaRPr>
          </a:p>
        </p:txBody>
      </p:sp>
    </p:spTree>
    <p:extLst>
      <p:ext uri="{BB962C8B-B14F-4D97-AF65-F5344CB8AC3E}">
        <p14:creationId xmlns:p14="http://schemas.microsoft.com/office/powerpoint/2010/main" val="5956370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6D7A6B0C-A91D-4F68-98E1-47B9456DDFF9}"/>
              </a:ext>
            </a:extLst>
          </p:cNvPr>
          <p:cNvSpPr/>
          <p:nvPr/>
        </p:nvSpPr>
        <p:spPr>
          <a:xfrm>
            <a:off x="5974813" y="3244334"/>
            <a:ext cx="242374" cy="369332"/>
          </a:xfrm>
          <a:prstGeom prst="rect">
            <a:avLst/>
          </a:prstGeom>
        </p:spPr>
        <p:txBody>
          <a:bodyPr wrap="none">
            <a:spAutoFit/>
          </a:bodyPr>
          <a:lstStyle/>
          <a:p>
            <a:r>
              <a:rPr lang="es-CO" dirty="0">
                <a:solidFill>
                  <a:srgbClr val="000000"/>
                </a:solidFill>
                <a:latin typeface="Times New Roman" panose="02020603050405020304" pitchFamily="18" charset="0"/>
              </a:rPr>
              <a:t> </a:t>
            </a:r>
            <a:endParaRPr lang="es-CO" dirty="0"/>
          </a:p>
        </p:txBody>
      </p:sp>
      <p:sp>
        <p:nvSpPr>
          <p:cNvPr id="4" name="Rectángulo 3">
            <a:extLst>
              <a:ext uri="{FF2B5EF4-FFF2-40B4-BE49-F238E27FC236}">
                <a16:creationId xmlns:a16="http://schemas.microsoft.com/office/drawing/2014/main" id="{E1BF2E44-E9DD-4B44-AF87-356D03E159EB}"/>
              </a:ext>
            </a:extLst>
          </p:cNvPr>
          <p:cNvSpPr/>
          <p:nvPr/>
        </p:nvSpPr>
        <p:spPr>
          <a:xfrm>
            <a:off x="877744" y="936010"/>
            <a:ext cx="10678886" cy="5355312"/>
          </a:xfrm>
          <a:prstGeom prst="rect">
            <a:avLst/>
          </a:prstGeom>
        </p:spPr>
        <p:txBody>
          <a:bodyPr wrap="square">
            <a:spAutoFit/>
          </a:bodyPr>
          <a:lstStyle/>
          <a:p>
            <a:r>
              <a:rPr lang="es-MX" dirty="0"/>
              <a:t>PROGRAMA: Plataforma institucional para la seguridad y justicia​</a:t>
            </a:r>
          </a:p>
          <a:p>
            <a:endParaRPr lang="es-MX" dirty="0"/>
          </a:p>
          <a:p>
            <a:r>
              <a:rPr lang="es-MX" dirty="0"/>
              <a:t>META: Suministrar 1 dotación tecnológica​ </a:t>
            </a:r>
          </a:p>
          <a:p>
            <a:r>
              <a:rPr lang="es-MX" dirty="0"/>
              <a:t>​</a:t>
            </a:r>
          </a:p>
          <a:p>
            <a:r>
              <a:rPr lang="es-MX" dirty="0"/>
              <a:t>PRESUPUESTO 2023: $185.000.000 EXCENDENTES FINANCIEROS​</a:t>
            </a:r>
          </a:p>
          <a:p>
            <a:endParaRPr lang="es-MX" dirty="0"/>
          </a:p>
          <a:p>
            <a:r>
              <a:rPr lang="es-MX" dirty="0"/>
              <a:t>Se realizó giro por $185.000.000 Orden de pago No. 0000155706​</a:t>
            </a:r>
          </a:p>
          <a:p>
            <a:r>
              <a:rPr lang="es-MX" dirty="0"/>
              <a:t>​</a:t>
            </a:r>
          </a:p>
          <a:p>
            <a:r>
              <a:rPr lang="es-MX" dirty="0"/>
              <a:t>CONVENIO: Se suscribió el convenio 1731-2023 con la SSCJ para aunar esfuerzos administrativos y financieros entre la SSCJ y los FDL para el suministro e instalación de equipos y componentes para el sistema de videovigilancia de Bogotá.​</a:t>
            </a:r>
          </a:p>
          <a:p>
            <a:endParaRPr lang="es-MX" dirty="0"/>
          </a:p>
          <a:p>
            <a:r>
              <a:rPr lang="es-MX" dirty="0"/>
              <a:t>​</a:t>
            </a:r>
          </a:p>
          <a:p>
            <a:r>
              <a:rPr lang="es-MX" dirty="0"/>
              <a:t>ESTADO: En liquidación a cargo de la Secretaría de Seguridad, Convivencia y justicia​ 12 informes  de avance de actividades – Se formuló contrato base y contrato de interventoría​</a:t>
            </a:r>
          </a:p>
          <a:p>
            <a:endParaRPr lang="es-MX" dirty="0"/>
          </a:p>
          <a:p>
            <a:r>
              <a:rPr lang="es-MX" dirty="0"/>
              <a:t>​OBSERVACIONES: ​</a:t>
            </a:r>
          </a:p>
          <a:p>
            <a:r>
              <a:rPr lang="es-MX" dirty="0"/>
              <a:t>Se instalaron 4 cámaras para ampliar la capacidad operativa para la reducción del delito y las labores de prevención, disuasión y control; a través del fortalecimiento mediante soluciones tecnológicas para la seguridad.</a:t>
            </a:r>
            <a:endParaRPr lang="es-CO" dirty="0"/>
          </a:p>
        </p:txBody>
      </p:sp>
      <p:sp>
        <p:nvSpPr>
          <p:cNvPr id="5" name="Rectángulo 4">
            <a:extLst>
              <a:ext uri="{FF2B5EF4-FFF2-40B4-BE49-F238E27FC236}">
                <a16:creationId xmlns:a16="http://schemas.microsoft.com/office/drawing/2014/main" id="{EEDD1974-42F4-463F-B09F-63E9CD2B1082}"/>
              </a:ext>
            </a:extLst>
          </p:cNvPr>
          <p:cNvSpPr/>
          <p:nvPr/>
        </p:nvSpPr>
        <p:spPr>
          <a:xfrm>
            <a:off x="1440739" y="382012"/>
            <a:ext cx="5816208" cy="369332"/>
          </a:xfrm>
          <a:prstGeom prst="rect">
            <a:avLst/>
          </a:prstGeom>
        </p:spPr>
        <p:txBody>
          <a:bodyPr wrap="none">
            <a:spAutoFit/>
          </a:bodyPr>
          <a:lstStyle/>
          <a:p>
            <a:r>
              <a:rPr lang="es-MX"/>
              <a:t>Proyecto 2066: Tunjuelito Fortalece la Seguridad y la Justicia</a:t>
            </a:r>
            <a:endParaRPr lang="es-CO"/>
          </a:p>
        </p:txBody>
      </p:sp>
    </p:spTree>
    <p:extLst>
      <p:ext uri="{BB962C8B-B14F-4D97-AF65-F5344CB8AC3E}">
        <p14:creationId xmlns:p14="http://schemas.microsoft.com/office/powerpoint/2010/main" val="31666398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355BB568-0B4D-14EC-C584-DC4E187D91DA}"/>
              </a:ext>
            </a:extLst>
          </p:cNvPr>
          <p:cNvSpPr txBox="1"/>
          <p:nvPr/>
        </p:nvSpPr>
        <p:spPr>
          <a:xfrm>
            <a:off x="1225540" y="1382286"/>
            <a:ext cx="9610100" cy="5232202"/>
          </a:xfrm>
          <a:prstGeom prst="rect">
            <a:avLst/>
          </a:prstGeom>
          <a:noFill/>
        </p:spPr>
        <p:txBody>
          <a:bodyPr wrap="square" lIns="91440" tIns="45720" rIns="91440" bIns="45720" anchor="t">
            <a:spAutoFit/>
          </a:bodyPr>
          <a:lstStyle/>
          <a:p>
            <a:pPr marL="457200" indent="-457200" algn="just">
              <a:buAutoNum type="arabicPeriod"/>
            </a:pPr>
            <a:endParaRPr lang="es-ES" sz="2000" b="1" spc="5" dirty="0">
              <a:solidFill>
                <a:srgbClr val="C00000"/>
              </a:solidFill>
              <a:latin typeface="Garamond"/>
              <a:ea typeface="+mn-lt"/>
              <a:cs typeface="+mn-lt"/>
            </a:endParaRPr>
          </a:p>
          <a:p>
            <a:pPr marL="457200" indent="-457200" algn="just">
              <a:buAutoNum type="arabicPeriod"/>
            </a:pPr>
            <a:r>
              <a:rPr lang="es-ES" sz="2000" b="1" spc="5" dirty="0">
                <a:solidFill>
                  <a:srgbClr val="C00000"/>
                </a:solidFill>
                <a:latin typeface="Garamond"/>
                <a:ea typeface="+mn-lt"/>
                <a:cs typeface="+mn-lt"/>
              </a:rPr>
              <a:t>CONTRATO: </a:t>
            </a:r>
            <a:r>
              <a:rPr lang="es-CO" b="1" dirty="0"/>
              <a:t>391-2023 </a:t>
            </a:r>
          </a:p>
          <a:p>
            <a:pPr marL="457200" indent="-457200" algn="just">
              <a:buAutoNum type="arabicPeriod"/>
            </a:pPr>
            <a:endParaRPr lang="es-ES" sz="2000" b="1" spc="5" dirty="0">
              <a:solidFill>
                <a:srgbClr val="C00000"/>
              </a:solidFill>
              <a:latin typeface="Garamond"/>
              <a:ea typeface="+mn-lt"/>
              <a:cs typeface="+mn-lt"/>
            </a:endParaRPr>
          </a:p>
          <a:p>
            <a:pPr marL="457200" indent="-457200" algn="just">
              <a:buAutoNum type="arabicPeriod"/>
            </a:pPr>
            <a:r>
              <a:rPr lang="es-ES" sz="2000" b="1" spc="5" dirty="0">
                <a:solidFill>
                  <a:srgbClr val="C00000"/>
                </a:solidFill>
                <a:latin typeface="Garamond"/>
                <a:ea typeface="+mn-lt"/>
                <a:cs typeface="+mn-lt"/>
              </a:rPr>
              <a:t>CONTRATISTA:</a:t>
            </a:r>
            <a:r>
              <a:rPr lang="es-MX" sz="2000" b="1" dirty="0"/>
              <a:t> TEMPOEFECTIVA SAS</a:t>
            </a:r>
          </a:p>
          <a:p>
            <a:pPr marL="457200" indent="-457200" algn="just">
              <a:buAutoNum type="arabicPeriod"/>
            </a:pPr>
            <a:endParaRPr lang="es-ES" sz="2000" b="1" spc="5" dirty="0">
              <a:solidFill>
                <a:srgbClr val="C00000"/>
              </a:solidFill>
              <a:latin typeface="Garamond"/>
              <a:ea typeface="+mn-lt"/>
              <a:cs typeface="+mn-lt"/>
            </a:endParaRPr>
          </a:p>
          <a:p>
            <a:pPr marL="457200" indent="-457200" algn="just">
              <a:buAutoNum type="arabicPeriod"/>
            </a:pPr>
            <a:r>
              <a:rPr lang="es-ES" sz="2000" b="1" spc="5" dirty="0">
                <a:solidFill>
                  <a:srgbClr val="C00000"/>
                </a:solidFill>
                <a:latin typeface="Garamond"/>
                <a:ea typeface="+mn-lt"/>
                <a:cs typeface="+mn-lt"/>
              </a:rPr>
              <a:t>OBJETO: </a:t>
            </a:r>
            <a:r>
              <a:rPr lang="es-MX" b="1" dirty="0"/>
              <a:t>EJECUTAR EL PROYECTO DE INVERSIÓN NO. 2058. EN SU COMPONENTE DE PREVENCIÓN A TRAVÉS DEL SUMINISTRO E INSTALACIÓN DE SOLUCIONES TECNOLÓGICAS QUE CONTRIBUYAN A MEJORAR LA SEGURIDAD, LA PARTICIPACIÓN Y LA CONVIVENCIA</a:t>
            </a:r>
          </a:p>
          <a:p>
            <a:pPr marL="457200" indent="-457200" algn="just">
              <a:buAutoNum type="arabicPeriod"/>
            </a:pPr>
            <a:r>
              <a:rPr lang="es-MX" b="1" dirty="0"/>
              <a:t>CIUDADANA EN LA LOCALIDAD DE TUNJUELITO, A TRAVÉS DE SUBASTA INVERSA.</a:t>
            </a:r>
          </a:p>
          <a:p>
            <a:pPr algn="just"/>
            <a:endParaRPr lang="es-ES" sz="2000" b="1" spc="5" dirty="0">
              <a:solidFill>
                <a:srgbClr val="C00000"/>
              </a:solidFill>
              <a:latin typeface="Garamond"/>
              <a:ea typeface="+mn-lt"/>
              <a:cs typeface="+mn-lt"/>
            </a:endParaRPr>
          </a:p>
          <a:p>
            <a:pPr algn="just"/>
            <a:r>
              <a:rPr lang="es-ES" sz="2000" b="1" spc="5" dirty="0">
                <a:solidFill>
                  <a:srgbClr val="C00000"/>
                </a:solidFill>
                <a:latin typeface="Garamond"/>
                <a:ea typeface="+mn-lt"/>
                <a:cs typeface="+mn-lt"/>
              </a:rPr>
              <a:t>4. PRESUPUESTO OFICIAL: </a:t>
            </a:r>
            <a:r>
              <a:rPr lang="es-ES" sz="2000" b="1" spc="5" dirty="0">
                <a:latin typeface="Garamond"/>
                <a:ea typeface="+mn-lt"/>
                <a:cs typeface="+mn-lt"/>
              </a:rPr>
              <a:t>$ 150.000.000</a:t>
            </a:r>
          </a:p>
          <a:p>
            <a:pPr algn="just"/>
            <a:r>
              <a:rPr lang="es-ES" sz="2000" b="1" spc="5" dirty="0">
                <a:latin typeface="Garamond"/>
                <a:ea typeface="+mn-lt"/>
                <a:cs typeface="+mn-lt"/>
              </a:rPr>
              <a:t>    </a:t>
            </a:r>
          </a:p>
          <a:p>
            <a:pPr algn="just"/>
            <a:r>
              <a:rPr lang="es-CO" sz="2000" b="1" spc="5" dirty="0">
                <a:solidFill>
                  <a:srgbClr val="C00000"/>
                </a:solidFill>
                <a:latin typeface="Garamond"/>
                <a:ea typeface="+mn-lt"/>
                <a:cs typeface="+mn-lt"/>
              </a:rPr>
              <a:t>5. TIEMPO DE EJECUCIÓN: </a:t>
            </a:r>
            <a:r>
              <a:rPr lang="es-CO" sz="2000" b="1" spc="5" dirty="0">
                <a:latin typeface="Garamond"/>
                <a:ea typeface="+mn-lt"/>
                <a:cs typeface="+mn-lt"/>
              </a:rPr>
              <a:t> 5 meses</a:t>
            </a:r>
          </a:p>
          <a:p>
            <a:pPr algn="just"/>
            <a:r>
              <a:rPr lang="es-CO" sz="2000" b="1" spc="5" dirty="0">
                <a:solidFill>
                  <a:srgbClr val="C00000"/>
                </a:solidFill>
                <a:latin typeface="Garamond"/>
                <a:ea typeface="+mn-lt"/>
                <a:cs typeface="+mn-lt"/>
              </a:rPr>
              <a:t>    FECHA DE INICIO : </a:t>
            </a:r>
            <a:r>
              <a:rPr lang="es-CO" sz="2000" b="1" spc="5" dirty="0">
                <a:latin typeface="Garamond"/>
                <a:ea typeface="+mn-lt"/>
                <a:cs typeface="+mn-lt"/>
              </a:rPr>
              <a:t> 26 de  enero de 2024</a:t>
            </a:r>
          </a:p>
          <a:p>
            <a:pPr algn="just"/>
            <a:r>
              <a:rPr lang="es-CO" sz="2000" b="1" spc="5" dirty="0">
                <a:latin typeface="Garamond"/>
                <a:ea typeface="+mn-lt"/>
                <a:cs typeface="+mn-lt"/>
              </a:rPr>
              <a:t>    Prorroga 2 meses</a:t>
            </a:r>
          </a:p>
          <a:p>
            <a:pPr algn="just"/>
            <a:r>
              <a:rPr lang="es-CO" sz="2000" b="1" spc="5" dirty="0">
                <a:solidFill>
                  <a:srgbClr val="C00000"/>
                </a:solidFill>
                <a:latin typeface="Garamond"/>
                <a:ea typeface="+mn-lt"/>
                <a:cs typeface="+mn-lt"/>
              </a:rPr>
              <a:t>    FECHA DE FINALIZACION  ESTIMADA: </a:t>
            </a:r>
            <a:r>
              <a:rPr lang="es-CO" sz="2000" b="1" spc="5" dirty="0">
                <a:latin typeface="Garamond"/>
                <a:ea typeface="+mn-lt"/>
                <a:cs typeface="+mn-lt"/>
              </a:rPr>
              <a:t>25 de agosto de 2024</a:t>
            </a:r>
          </a:p>
          <a:p>
            <a:pPr algn="just">
              <a:buAutoNum type="arabicPeriod"/>
            </a:pPr>
            <a:endParaRPr lang="es-ES" sz="2000" b="1" spc="5" dirty="0">
              <a:latin typeface="Garamond"/>
              <a:ea typeface="+mn-lt"/>
              <a:cs typeface="+mn-lt"/>
            </a:endParaRPr>
          </a:p>
        </p:txBody>
      </p:sp>
      <p:sp>
        <p:nvSpPr>
          <p:cNvPr id="2" name="Rectángulo 1">
            <a:extLst>
              <a:ext uri="{FF2B5EF4-FFF2-40B4-BE49-F238E27FC236}">
                <a16:creationId xmlns:a16="http://schemas.microsoft.com/office/drawing/2014/main" id="{BE0E548A-6A8F-41F9-BE1D-FB30114BCF7A}"/>
              </a:ext>
            </a:extLst>
          </p:cNvPr>
          <p:cNvSpPr/>
          <p:nvPr/>
        </p:nvSpPr>
        <p:spPr>
          <a:xfrm>
            <a:off x="1225540" y="907580"/>
            <a:ext cx="6096000" cy="369332"/>
          </a:xfrm>
          <a:prstGeom prst="rect">
            <a:avLst/>
          </a:prstGeom>
        </p:spPr>
        <p:txBody>
          <a:bodyPr>
            <a:spAutoFit/>
          </a:bodyPr>
          <a:lstStyle/>
          <a:p>
            <a:r>
              <a:rPr lang="es-MX" dirty="0"/>
              <a:t>META Suministrar 1 dotación del parque automotor </a:t>
            </a:r>
            <a:endParaRPr lang="es-CO" dirty="0"/>
          </a:p>
        </p:txBody>
      </p:sp>
    </p:spTree>
    <p:extLst>
      <p:ext uri="{BB962C8B-B14F-4D97-AF65-F5344CB8AC3E}">
        <p14:creationId xmlns:p14="http://schemas.microsoft.com/office/powerpoint/2010/main" val="37936028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BE5604C2-D8C1-53EF-E039-4DB8A196AA42}"/>
              </a:ext>
            </a:extLst>
          </p:cNvPr>
          <p:cNvSpPr txBox="1"/>
          <p:nvPr/>
        </p:nvSpPr>
        <p:spPr>
          <a:xfrm>
            <a:off x="1783450" y="2838398"/>
            <a:ext cx="7611673" cy="1015663"/>
          </a:xfrm>
          <a:prstGeom prst="rect">
            <a:avLst/>
          </a:prstGeom>
          <a:noFill/>
        </p:spPr>
        <p:txBody>
          <a:bodyPr wrap="square" lIns="91440" tIns="45720" rIns="91440" bIns="45720" rtlCol="0" anchor="t">
            <a:spAutoFit/>
          </a:bodyPr>
          <a:lstStyle/>
          <a:p>
            <a:pPr algn="ctr"/>
            <a:r>
              <a:rPr lang="es-CO" sz="6000" b="1" dirty="0">
                <a:solidFill>
                  <a:srgbClr val="C00000"/>
                </a:solidFill>
                <a:cs typeface="Calibri"/>
              </a:rPr>
              <a:t> GRACIAS</a:t>
            </a:r>
            <a:endParaRPr lang="es-CO" sz="6000" b="1" dirty="0">
              <a:solidFill>
                <a:srgbClr val="C00000"/>
              </a:solidFill>
              <a:ea typeface="Calibri" panose="020F0502020204030204"/>
              <a:cs typeface="Calibri"/>
            </a:endParaRPr>
          </a:p>
        </p:txBody>
      </p:sp>
    </p:spTree>
    <p:extLst>
      <p:ext uri="{BB962C8B-B14F-4D97-AF65-F5344CB8AC3E}">
        <p14:creationId xmlns:p14="http://schemas.microsoft.com/office/powerpoint/2010/main" val="2878976469"/>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D4624D0BB820C54ABDC6F037BAC55DCE" ma:contentTypeVersion="17" ma:contentTypeDescription="Crear nuevo documento." ma:contentTypeScope="" ma:versionID="41bd271f28602cbb13c01ca227b1701a">
  <xsd:schema xmlns:xsd="http://www.w3.org/2001/XMLSchema" xmlns:xs="http://www.w3.org/2001/XMLSchema" xmlns:p="http://schemas.microsoft.com/office/2006/metadata/properties" xmlns:ns2="67ae1635-7cf6-4967-bf43-54f936c832e8" xmlns:ns3="f70d6925-5891-4b80-8091-fb9b9ba1923c" targetNamespace="http://schemas.microsoft.com/office/2006/metadata/properties" ma:root="true" ma:fieldsID="f43919386926e1a049bbb51c2df4b203" ns2:_="" ns3:_="">
    <xsd:import namespace="67ae1635-7cf6-4967-bf43-54f936c832e8"/>
    <xsd:import namespace="f70d6925-5891-4b80-8091-fb9b9ba1923c"/>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AutoKeyPoints" minOccurs="0"/>
                <xsd:element ref="ns2:MediaServiceKeyPoints" minOccurs="0"/>
                <xsd:element ref="ns2:_Flow_SignoffStatu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ae1635-7cf6-4967-bf43-54f936c832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Estado de aprobación" ma:internalName="Estado_x0020_de_x0020_aprobaci_x00f3_n">
      <xsd:simpleType>
        <xsd:restriction base="dms:Text"/>
      </xsd:simpleType>
    </xsd:element>
    <xsd:element name="lcf76f155ced4ddcb4097134ff3c332f" ma:index="23" nillable="true" ma:taxonomy="true" ma:internalName="lcf76f155ced4ddcb4097134ff3c332f" ma:taxonomyFieldName="MediaServiceImageTags" ma:displayName="Etiquetas de imagen" ma:readOnly="false" ma:fieldId="{5cf76f15-5ced-4ddc-b409-7134ff3c332f}" ma:taxonomyMulti="true" ma:sspId="1310d8ee-99bf-4ea4-9dbe-e9e068685e8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70d6925-5891-4b80-8091-fb9b9ba1923c" elementFormDefault="qualified">
    <xsd:import namespace="http://schemas.microsoft.com/office/2006/documentManagement/types"/>
    <xsd:import namespace="http://schemas.microsoft.com/office/infopath/2007/PartnerControls"/>
    <xsd:element name="SharedWithUsers" ma:index="11"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Detalles de uso compartido" ma:internalName="SharedWithDetails" ma:readOnly="true">
      <xsd:simpleType>
        <xsd:restriction base="dms:Note">
          <xsd:maxLength value="255"/>
        </xsd:restriction>
      </xsd:simpleType>
    </xsd:element>
    <xsd:element name="TaxCatchAll" ma:index="24" nillable="true" ma:displayName="Taxonomy Catch All Column" ma:hidden="true" ma:list="{c147b537-e170-468e-92c5-b8a7c5ceffe0}" ma:internalName="TaxCatchAll" ma:showField="CatchAllData" ma:web="f70d6925-5891-4b80-8091-fb9b9ba1923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Flow_SignoffStatus xmlns="67ae1635-7cf6-4967-bf43-54f936c832e8" xsi:nil="true"/>
    <lcf76f155ced4ddcb4097134ff3c332f xmlns="67ae1635-7cf6-4967-bf43-54f936c832e8">
      <Terms xmlns="http://schemas.microsoft.com/office/infopath/2007/PartnerControls"/>
    </lcf76f155ced4ddcb4097134ff3c332f>
    <TaxCatchAll xmlns="f70d6925-5891-4b80-8091-fb9b9ba1923c" xsi:nil="true"/>
  </documentManagement>
</p:properties>
</file>

<file path=customXml/itemProps1.xml><?xml version="1.0" encoding="utf-8"?>
<ds:datastoreItem xmlns:ds="http://schemas.openxmlformats.org/officeDocument/2006/customXml" ds:itemID="{D8B5AAD7-2780-4325-A1B7-9B5FACE282E8}">
  <ds:schemaRefs>
    <ds:schemaRef ds:uri="http://schemas.microsoft.com/sharepoint/v3/contenttype/forms"/>
  </ds:schemaRefs>
</ds:datastoreItem>
</file>

<file path=customXml/itemProps2.xml><?xml version="1.0" encoding="utf-8"?>
<ds:datastoreItem xmlns:ds="http://schemas.openxmlformats.org/officeDocument/2006/customXml" ds:itemID="{E476E9D1-A8D9-498D-9ED7-2F2E3E9ECD2F}">
  <ds:schemaRefs>
    <ds:schemaRef ds:uri="67ae1635-7cf6-4967-bf43-54f936c832e8"/>
    <ds:schemaRef ds:uri="f70d6925-5891-4b80-8091-fb9b9ba1923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6728837-B0C4-47BC-B2EF-EB240A419E28}">
  <ds:schemaRefs>
    <ds:schemaRef ds:uri="http://purl.org/dc/terms/"/>
    <ds:schemaRef ds:uri="67ae1635-7cf6-4967-bf43-54f936c832e8"/>
    <ds:schemaRef ds:uri="http://schemas.openxmlformats.org/package/2006/metadata/core-properties"/>
    <ds:schemaRef ds:uri="http://schemas.microsoft.com/office/2006/documentManagement/types"/>
    <ds:schemaRef ds:uri="http://purl.org/dc/elements/1.1/"/>
    <ds:schemaRef ds:uri="http://purl.org/dc/dcmitype/"/>
    <ds:schemaRef ds:uri="http://schemas.microsoft.com/office/infopath/2007/PartnerControls"/>
    <ds:schemaRef ds:uri="f70d6925-5891-4b80-8091-fb9b9ba1923c"/>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6832</TotalTime>
  <Words>717</Words>
  <Application>Microsoft Office PowerPoint</Application>
  <PresentationFormat>Panorámica</PresentationFormat>
  <Paragraphs>97</Paragraphs>
  <Slides>9</Slides>
  <Notes>0</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9</vt:i4>
      </vt:variant>
    </vt:vector>
  </HeadingPairs>
  <TitlesOfParts>
    <vt:vector size="17" baseType="lpstr">
      <vt:lpstr>Aptos</vt:lpstr>
      <vt:lpstr>Arial</vt:lpstr>
      <vt:lpstr>Calibri</vt:lpstr>
      <vt:lpstr>Garamond</vt:lpstr>
      <vt:lpstr>Times New Roman</vt:lpstr>
      <vt:lpstr>Wingdings</vt:lpstr>
      <vt:lpstr>WordVisi_MSFontService</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Pedro Pablo Angel Mendez</cp:lastModifiedBy>
  <cp:revision>60</cp:revision>
  <dcterms:created xsi:type="dcterms:W3CDTF">2020-01-14T13:48:49Z</dcterms:created>
  <dcterms:modified xsi:type="dcterms:W3CDTF">2025-02-05T16:40:45Z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0x010100D4624D0BB820C54ABDC6F037BAC55DCE</vt:lpwstr>
  </property>
</Properties>
</file>