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Ex2.xml" ContentType="application/vnd.ms-office.chartex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7"/>
  </p:notesMasterIdLst>
  <p:sldIdLst>
    <p:sldId id="258" r:id="rId2"/>
    <p:sldId id="259" r:id="rId3"/>
    <p:sldId id="260" r:id="rId4"/>
    <p:sldId id="262" r:id="rId5"/>
    <p:sldId id="261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C28B09-88F3-6329-2D21-BD81920988CA}" v="6" dt="2024-07-22T19:46:55.2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53"/>
    <p:restoredTop sz="95165" autoAdjust="0"/>
  </p:normalViewPr>
  <p:slideViewPr>
    <p:cSldViewPr snapToGrid="0">
      <p:cViewPr>
        <p:scale>
          <a:sx n="70" d="100"/>
          <a:sy n="70" d="100"/>
        </p:scale>
        <p:origin x="1416" y="3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Paola, Ulloa Virguez" userId="S::apulloa@saludcapital.gov.co::bfe597f5-d4fb-4f86-b8dd-ce47d65bfdf0" providerId="AD" clId="Web-{FBC28B09-88F3-6329-2D21-BD81920988CA}"/>
    <pc:docChg chg="modSld">
      <pc:chgData name="Adriana Paola, Ulloa Virguez" userId="S::apulloa@saludcapital.gov.co::bfe597f5-d4fb-4f86-b8dd-ce47d65bfdf0" providerId="AD" clId="Web-{FBC28B09-88F3-6329-2D21-BD81920988CA}" dt="2024-07-22T19:46:53.712" v="2" actId="20577"/>
      <pc:docMkLst>
        <pc:docMk/>
      </pc:docMkLst>
      <pc:sldChg chg="modSp">
        <pc:chgData name="Adriana Paola, Ulloa Virguez" userId="S::apulloa@saludcapital.gov.co::bfe597f5-d4fb-4f86-b8dd-ce47d65bfdf0" providerId="AD" clId="Web-{FBC28B09-88F3-6329-2D21-BD81920988CA}" dt="2024-07-22T19:46:53.712" v="2" actId="20577"/>
        <pc:sldMkLst>
          <pc:docMk/>
          <pc:sldMk cId="1947085372" sldId="261"/>
        </pc:sldMkLst>
        <pc:spChg chg="mod">
          <ac:chgData name="Adriana Paola, Ulloa Virguez" userId="S::apulloa@saludcapital.gov.co::bfe597f5-d4fb-4f86-b8dd-ce47d65bfdf0" providerId="AD" clId="Web-{FBC28B09-88F3-6329-2D21-BD81920988CA}" dt="2024-07-22T19:46:53.712" v="2" actId="20577"/>
          <ac:spMkLst>
            <pc:docMk/>
            <pc:sldMk cId="1947085372" sldId="261"/>
            <ac:spMk id="3" creationId="{1E12A831-1F1F-E020-F629-898BFE9B4D2A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1%20Presentaciones_evento_SE_48\Gr&#225;ficasv3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1%20Presentaciones_evento_SE_48\Gr&#225;ficasv3.xlsb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AdriPulloaV\Contrato_2024.2\Obligaci&#243;n%20No.%203%20PTT_inf_bol\3.%20Diciembre\3.1%20Presentaciones_evento_SE_48\Gr&#225;ficasv3.xlsb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AdriPulloaV\Contrato_2024.2\Obligaci&#243;n%20No.%203%20PTT_inf_bol\3.%20Diciembre\3.1%20Presentaciones_evento_SE_48\Gr&#225;ficasv3.xlsb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oleObject" Target="file:///C:\AdriPulloaV\Contrato_2024.2\Obligaci&#243;n%20No.%203%20PTT_inf_bol\3.%20Diciembre\3.1%20Presentaciones_evento_SE_48\Gr&#225;ficasv3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notif!$AM$15</c:f>
              <c:strCache>
                <c:ptCount val="1"/>
                <c:pt idx="0">
                  <c:v>Limite inferior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val>
            <c:numRef>
              <c:f>notif!$AN$15:$AZ$15</c:f>
              <c:numCache>
                <c:formatCode>0.0</c:formatCode>
                <c:ptCount val="13"/>
                <c:pt idx="0">
                  <c:v>216.98472797544477</c:v>
                </c:pt>
                <c:pt idx="1">
                  <c:v>225.43140044147293</c:v>
                </c:pt>
                <c:pt idx="2">
                  <c:v>215.96770022827459</c:v>
                </c:pt>
                <c:pt idx="3">
                  <c:v>203.2745104246082</c:v>
                </c:pt>
                <c:pt idx="4">
                  <c:v>295.48506010946357</c:v>
                </c:pt>
                <c:pt idx="5">
                  <c:v>278.82896461400219</c:v>
                </c:pt>
                <c:pt idx="6">
                  <c:v>203.20240615761401</c:v>
                </c:pt>
                <c:pt idx="7">
                  <c:v>200.58486162095596</c:v>
                </c:pt>
                <c:pt idx="8">
                  <c:v>247.03149173830573</c:v>
                </c:pt>
                <c:pt idx="9">
                  <c:v>215.77163119454707</c:v>
                </c:pt>
                <c:pt idx="10">
                  <c:v>235.15989110317238</c:v>
                </c:pt>
                <c:pt idx="11">
                  <c:v>171.73641454906775</c:v>
                </c:pt>
                <c:pt idx="12">
                  <c:v>122.14154873412903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52-4282-BF80-C0D4B04E4342}"/>
            </c:ext>
          </c:extLst>
        </c:ser>
        <c:ser>
          <c:idx val="1"/>
          <c:order val="1"/>
          <c:tx>
            <c:strRef>
              <c:f>notif!$AM$16</c:f>
              <c:strCache>
                <c:ptCount val="1"/>
                <c:pt idx="0">
                  <c:v>Limite superior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val>
            <c:numRef>
              <c:f>notif!$AN$16:$AZ$16</c:f>
              <c:numCache>
                <c:formatCode>0.0</c:formatCode>
                <c:ptCount val="13"/>
                <c:pt idx="0">
                  <c:v>336.24790579630007</c:v>
                </c:pt>
                <c:pt idx="1">
                  <c:v>568.8390700957184</c:v>
                </c:pt>
                <c:pt idx="2">
                  <c:v>587.89910117474471</c:v>
                </c:pt>
                <c:pt idx="3">
                  <c:v>547.95599760446203</c:v>
                </c:pt>
                <c:pt idx="4">
                  <c:v>443.06223070586645</c:v>
                </c:pt>
                <c:pt idx="5">
                  <c:v>452.84425467810274</c:v>
                </c:pt>
                <c:pt idx="6">
                  <c:v>403.05933495858307</c:v>
                </c:pt>
                <c:pt idx="7">
                  <c:v>462.06300604369221</c:v>
                </c:pt>
                <c:pt idx="8">
                  <c:v>450.3730183697013</c:v>
                </c:pt>
                <c:pt idx="9">
                  <c:v>577.04686799150363</c:v>
                </c:pt>
                <c:pt idx="10">
                  <c:v>521.3143905926014</c:v>
                </c:pt>
                <c:pt idx="11">
                  <c:v>603.90823095753126</c:v>
                </c:pt>
                <c:pt idx="12">
                  <c:v>514.8537703588928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52-4282-BF80-C0D4B04E4342}"/>
            </c:ext>
          </c:extLst>
        </c:ser>
        <c:ser>
          <c:idx val="2"/>
          <c:order val="2"/>
          <c:tx>
            <c:strRef>
              <c:f>notif!$AM$17</c:f>
              <c:strCache>
                <c:ptCount val="1"/>
                <c:pt idx="0">
                  <c:v>Año 2024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val>
            <c:numRef>
              <c:f>notif!$AN$17:$AZ$17</c:f>
              <c:numCache>
                <c:formatCode>General</c:formatCode>
                <c:ptCount val="13"/>
                <c:pt idx="0">
                  <c:v>290</c:v>
                </c:pt>
                <c:pt idx="1">
                  <c:v>373</c:v>
                </c:pt>
                <c:pt idx="2">
                  <c:v>445</c:v>
                </c:pt>
                <c:pt idx="3">
                  <c:v>330</c:v>
                </c:pt>
                <c:pt idx="4">
                  <c:v>377</c:v>
                </c:pt>
                <c:pt idx="5">
                  <c:v>443</c:v>
                </c:pt>
                <c:pt idx="6">
                  <c:v>416</c:v>
                </c:pt>
                <c:pt idx="7">
                  <c:v>420</c:v>
                </c:pt>
                <c:pt idx="8">
                  <c:v>383</c:v>
                </c:pt>
                <c:pt idx="9">
                  <c:v>373</c:v>
                </c:pt>
                <c:pt idx="10">
                  <c:v>393</c:v>
                </c:pt>
                <c:pt idx="11">
                  <c:v>388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52-4282-BF80-C0D4B04E4342}"/>
            </c:ext>
          </c:extLst>
        </c:ser>
        <c:ser>
          <c:idx val="3"/>
          <c:order val="3"/>
          <c:tx>
            <c:strRef>
              <c:f>notif!$AM$18</c:f>
              <c:strCache>
                <c:ptCount val="1"/>
                <c:pt idx="0">
                  <c:v>Línea basal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val>
            <c:numRef>
              <c:f>notif!$AN$18:$AZ$18</c:f>
              <c:numCache>
                <c:formatCode>0.0</c:formatCode>
                <c:ptCount val="13"/>
                <c:pt idx="0">
                  <c:v>374.30769230769232</c:v>
                </c:pt>
                <c:pt idx="1">
                  <c:v>374.30769230769232</c:v>
                </c:pt>
                <c:pt idx="2">
                  <c:v>374.30769230769232</c:v>
                </c:pt>
                <c:pt idx="3">
                  <c:v>374.30769230769232</c:v>
                </c:pt>
                <c:pt idx="4">
                  <c:v>374.30769230769232</c:v>
                </c:pt>
                <c:pt idx="5">
                  <c:v>374.30769230769232</c:v>
                </c:pt>
                <c:pt idx="6">
                  <c:v>374.30769230769232</c:v>
                </c:pt>
                <c:pt idx="7">
                  <c:v>374.30769230769232</c:v>
                </c:pt>
                <c:pt idx="8">
                  <c:v>374.30769230769232</c:v>
                </c:pt>
                <c:pt idx="9">
                  <c:v>374.30769230769232</c:v>
                </c:pt>
                <c:pt idx="10">
                  <c:v>374.30769230769232</c:v>
                </c:pt>
                <c:pt idx="11">
                  <c:v>374.30769230769232</c:v>
                </c:pt>
                <c:pt idx="12">
                  <c:v>374.30769230769232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052-4282-BF80-C0D4B04E43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62367856"/>
        <c:axId val="362368272"/>
      </c:lineChart>
      <c:catAx>
        <c:axId val="3623678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62368272"/>
        <c:crosses val="autoZero"/>
        <c:auto val="1"/>
        <c:lblAlgn val="ctr"/>
        <c:lblOffset val="100"/>
        <c:noMultiLvlLbl val="0"/>
      </c:catAx>
      <c:valAx>
        <c:axId val="362368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Número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CO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62367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901594103170875"/>
          <c:y val="6.1455449155174972E-2"/>
          <c:w val="0.70357472224462247"/>
          <c:h val="7.13894313901775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notif!$Z$1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cat>
            <c:numRef>
              <c:f>notif!$T$2:$T$13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notif!$Z$2:$Z$13</c:f>
              <c:numCache>
                <c:formatCode>General</c:formatCode>
                <c:ptCount val="12"/>
                <c:pt idx="0">
                  <c:v>290</c:v>
                </c:pt>
                <c:pt idx="1">
                  <c:v>373</c:v>
                </c:pt>
                <c:pt idx="2">
                  <c:v>445</c:v>
                </c:pt>
                <c:pt idx="3">
                  <c:v>330</c:v>
                </c:pt>
                <c:pt idx="4">
                  <c:v>377</c:v>
                </c:pt>
                <c:pt idx="5">
                  <c:v>443</c:v>
                </c:pt>
                <c:pt idx="6">
                  <c:v>416</c:v>
                </c:pt>
                <c:pt idx="7">
                  <c:v>420</c:v>
                </c:pt>
                <c:pt idx="8">
                  <c:v>383</c:v>
                </c:pt>
                <c:pt idx="9">
                  <c:v>373</c:v>
                </c:pt>
                <c:pt idx="10">
                  <c:v>393</c:v>
                </c:pt>
                <c:pt idx="11">
                  <c:v>388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89-4CE0-8589-8A5BC507BF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598736"/>
        <c:axId val="717467520"/>
      </c:barChart>
      <c:lineChart>
        <c:grouping val="standard"/>
        <c:varyColors val="0"/>
        <c:ser>
          <c:idx val="0"/>
          <c:order val="0"/>
          <c:tx>
            <c:strRef>
              <c:f>notif!$U$1</c:f>
              <c:strCache>
                <c:ptCount val="1"/>
                <c:pt idx="0">
                  <c:v>2019</c:v>
                </c:pt>
              </c:strCache>
            </c:strRef>
          </c:tx>
          <c:spPr>
            <a:ln w="28575" cap="rnd">
              <a:solidFill>
                <a:srgbClr val="FF0000"/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notif!$T$2:$T$13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notif!$U$2:$U$13</c:f>
              <c:numCache>
                <c:formatCode>General</c:formatCode>
                <c:ptCount val="12"/>
                <c:pt idx="0">
                  <c:v>273</c:v>
                </c:pt>
                <c:pt idx="1">
                  <c:v>736</c:v>
                </c:pt>
                <c:pt idx="2">
                  <c:v>504</c:v>
                </c:pt>
                <c:pt idx="3">
                  <c:v>410</c:v>
                </c:pt>
                <c:pt idx="4">
                  <c:v>330</c:v>
                </c:pt>
                <c:pt idx="5">
                  <c:v>411</c:v>
                </c:pt>
                <c:pt idx="6">
                  <c:v>413</c:v>
                </c:pt>
                <c:pt idx="7">
                  <c:v>567</c:v>
                </c:pt>
                <c:pt idx="8">
                  <c:v>529</c:v>
                </c:pt>
                <c:pt idx="9">
                  <c:v>759</c:v>
                </c:pt>
                <c:pt idx="10">
                  <c:v>642</c:v>
                </c:pt>
                <c:pt idx="11">
                  <c:v>823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789-4CE0-8589-8A5BC507BFA9}"/>
            </c:ext>
          </c:extLst>
        </c:ser>
        <c:ser>
          <c:idx val="1"/>
          <c:order val="1"/>
          <c:tx>
            <c:strRef>
              <c:f>notif!$V$1</c:f>
              <c:strCache>
                <c:ptCount val="1"/>
                <c:pt idx="0">
                  <c:v>2020</c:v>
                </c:pt>
              </c:strCache>
            </c:strRef>
          </c:tx>
          <c:spPr>
            <a:ln w="28575" cap="rnd">
              <a:solidFill>
                <a:schemeClr val="accent2"/>
              </a:solidFill>
              <a:prstDash val="sysDot"/>
              <a:round/>
            </a:ln>
            <a:effectLst/>
          </c:spPr>
          <c:marker>
            <c:symbol val="none"/>
          </c:marker>
          <c:cat>
            <c:numRef>
              <c:f>notif!$T$2:$T$13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notif!$V$2:$V$13</c:f>
              <c:numCache>
                <c:formatCode>General</c:formatCode>
                <c:ptCount val="12"/>
                <c:pt idx="0">
                  <c:v>236</c:v>
                </c:pt>
                <c:pt idx="1">
                  <c:v>440</c:v>
                </c:pt>
                <c:pt idx="2">
                  <c:v>728</c:v>
                </c:pt>
                <c:pt idx="3">
                  <c:v>714</c:v>
                </c:pt>
                <c:pt idx="4">
                  <c:v>503</c:v>
                </c:pt>
                <c:pt idx="5">
                  <c:v>318</c:v>
                </c:pt>
                <c:pt idx="6">
                  <c:v>174</c:v>
                </c:pt>
                <c:pt idx="7">
                  <c:v>241</c:v>
                </c:pt>
                <c:pt idx="8">
                  <c:v>236</c:v>
                </c:pt>
                <c:pt idx="9">
                  <c:v>266</c:v>
                </c:pt>
                <c:pt idx="10">
                  <c:v>274</c:v>
                </c:pt>
                <c:pt idx="11">
                  <c:v>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789-4CE0-8589-8A5BC507BFA9}"/>
            </c:ext>
          </c:extLst>
        </c:ser>
        <c:ser>
          <c:idx val="2"/>
          <c:order val="2"/>
          <c:tx>
            <c:strRef>
              <c:f>notif!$W$1</c:f>
              <c:strCache>
                <c:ptCount val="1"/>
                <c:pt idx="0">
                  <c:v>2021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notif!$T$2:$T$13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notif!$W$2:$W$13</c:f>
              <c:numCache>
                <c:formatCode>General</c:formatCode>
                <c:ptCount val="12"/>
                <c:pt idx="0">
                  <c:v>384</c:v>
                </c:pt>
                <c:pt idx="1">
                  <c:v>348</c:v>
                </c:pt>
                <c:pt idx="2">
                  <c:v>394</c:v>
                </c:pt>
                <c:pt idx="3">
                  <c:v>377</c:v>
                </c:pt>
                <c:pt idx="4">
                  <c:v>296</c:v>
                </c:pt>
                <c:pt idx="5">
                  <c:v>482</c:v>
                </c:pt>
                <c:pt idx="6">
                  <c:v>331</c:v>
                </c:pt>
                <c:pt idx="7">
                  <c:v>257</c:v>
                </c:pt>
                <c:pt idx="8">
                  <c:v>342</c:v>
                </c:pt>
                <c:pt idx="9">
                  <c:v>377</c:v>
                </c:pt>
                <c:pt idx="10">
                  <c:v>265</c:v>
                </c:pt>
                <c:pt idx="11">
                  <c:v>283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789-4CE0-8589-8A5BC507BFA9}"/>
            </c:ext>
          </c:extLst>
        </c:ser>
        <c:ser>
          <c:idx val="3"/>
          <c:order val="3"/>
          <c:tx>
            <c:strRef>
              <c:f>notif!$X$1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notif!$T$2:$T$13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notif!$X$2:$X$13</c:f>
              <c:numCache>
                <c:formatCode>General</c:formatCode>
                <c:ptCount val="12"/>
                <c:pt idx="0">
                  <c:v>223</c:v>
                </c:pt>
                <c:pt idx="1">
                  <c:v>307</c:v>
                </c:pt>
                <c:pt idx="2">
                  <c:v>226</c:v>
                </c:pt>
                <c:pt idx="3">
                  <c:v>252</c:v>
                </c:pt>
                <c:pt idx="4">
                  <c:v>373</c:v>
                </c:pt>
                <c:pt idx="5">
                  <c:v>309</c:v>
                </c:pt>
                <c:pt idx="6">
                  <c:v>242</c:v>
                </c:pt>
                <c:pt idx="7">
                  <c:v>303</c:v>
                </c:pt>
                <c:pt idx="8">
                  <c:v>315</c:v>
                </c:pt>
                <c:pt idx="9">
                  <c:v>355</c:v>
                </c:pt>
                <c:pt idx="10">
                  <c:v>387</c:v>
                </c:pt>
                <c:pt idx="11">
                  <c:v>296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789-4CE0-8589-8A5BC507BFA9}"/>
            </c:ext>
          </c:extLst>
        </c:ser>
        <c:ser>
          <c:idx val="4"/>
          <c:order val="4"/>
          <c:tx>
            <c:strRef>
              <c:f>notif!$Y$1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FFCC66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notif!$T$2:$T$13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notif!$Y$2:$Y$13</c:f>
              <c:numCache>
                <c:formatCode>General</c:formatCode>
                <c:ptCount val="12"/>
                <c:pt idx="0">
                  <c:v>280</c:v>
                </c:pt>
                <c:pt idx="1">
                  <c:v>304</c:v>
                </c:pt>
                <c:pt idx="2">
                  <c:v>290</c:v>
                </c:pt>
                <c:pt idx="3">
                  <c:v>306</c:v>
                </c:pt>
                <c:pt idx="4">
                  <c:v>367</c:v>
                </c:pt>
                <c:pt idx="5">
                  <c:v>278</c:v>
                </c:pt>
                <c:pt idx="6">
                  <c:v>324</c:v>
                </c:pt>
                <c:pt idx="7">
                  <c:v>296</c:v>
                </c:pt>
                <c:pt idx="8">
                  <c:v>349</c:v>
                </c:pt>
                <c:pt idx="9">
                  <c:v>385</c:v>
                </c:pt>
                <c:pt idx="10">
                  <c:v>413</c:v>
                </c:pt>
                <c:pt idx="11">
                  <c:v>424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789-4CE0-8589-8A5BC507BF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98736"/>
        <c:axId val="717467520"/>
      </c:lineChart>
      <c:catAx>
        <c:axId val="863598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717467520"/>
        <c:crosses val="autoZero"/>
        <c:auto val="1"/>
        <c:lblAlgn val="ctr"/>
        <c:lblOffset val="100"/>
        <c:noMultiLvlLbl val="0"/>
      </c:catAx>
      <c:valAx>
        <c:axId val="71746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Número</a:t>
                </a:r>
                <a:r>
                  <a:rPr lang="en-US" baseline="0"/>
                  <a:t> d</a:t>
                </a:r>
                <a:r>
                  <a:rPr lang="en-US"/>
                  <a:t>e casos</a:t>
                </a:r>
              </a:p>
            </c:rich>
          </c:tx>
          <c:layout>
            <c:manualLayout>
              <c:xMode val="edge"/>
              <c:yMode val="edge"/>
              <c:x val="8.58580791641236E-3"/>
              <c:y val="0.276310461525240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863598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discap_cv_sex!$G$1</c:f>
              <c:strCache>
                <c:ptCount val="1"/>
                <c:pt idx="0">
                  <c:v>Femenino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discap_cv_sex!$F$2:$F$7</c:f>
              <c:strCache>
                <c:ptCount val="6"/>
                <c:pt idx="0">
                  <c:v>Primera infancia</c:v>
                </c:pt>
                <c:pt idx="1">
                  <c:v>Infancia</c:v>
                </c:pt>
                <c:pt idx="2">
                  <c:v>Adolescencia</c:v>
                </c:pt>
                <c:pt idx="3">
                  <c:v>Juventud</c:v>
                </c:pt>
                <c:pt idx="4">
                  <c:v>Adultez</c:v>
                </c:pt>
                <c:pt idx="5">
                  <c:v>Persona mayor</c:v>
                </c:pt>
              </c:strCache>
            </c:strRef>
          </c:cat>
          <c:val>
            <c:numRef>
              <c:f>discap_cv_sex!$G$2:$G$7</c:f>
              <c:numCache>
                <c:formatCode>General</c:formatCode>
                <c:ptCount val="6"/>
                <c:pt idx="0">
                  <c:v>136</c:v>
                </c:pt>
                <c:pt idx="1">
                  <c:v>64</c:v>
                </c:pt>
                <c:pt idx="2">
                  <c:v>72</c:v>
                </c:pt>
                <c:pt idx="3">
                  <c:v>50</c:v>
                </c:pt>
                <c:pt idx="4">
                  <c:v>226</c:v>
                </c:pt>
                <c:pt idx="5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F6-41FC-9E82-6D25A6074B7B}"/>
            </c:ext>
          </c:extLst>
        </c:ser>
        <c:ser>
          <c:idx val="1"/>
          <c:order val="1"/>
          <c:tx>
            <c:strRef>
              <c:f>discap_cv_sex!$H$1</c:f>
              <c:strCache>
                <c:ptCount val="1"/>
                <c:pt idx="0">
                  <c:v>Masculino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discap_cv_sex!$F$2:$F$7</c:f>
              <c:strCache>
                <c:ptCount val="6"/>
                <c:pt idx="0">
                  <c:v>Primera infancia</c:v>
                </c:pt>
                <c:pt idx="1">
                  <c:v>Infancia</c:v>
                </c:pt>
                <c:pt idx="2">
                  <c:v>Adolescencia</c:v>
                </c:pt>
                <c:pt idx="3">
                  <c:v>Juventud</c:v>
                </c:pt>
                <c:pt idx="4">
                  <c:v>Adultez</c:v>
                </c:pt>
                <c:pt idx="5">
                  <c:v>Persona mayor</c:v>
                </c:pt>
              </c:strCache>
            </c:strRef>
          </c:cat>
          <c:val>
            <c:numRef>
              <c:f>discap_cv_sex!$H$2:$H$7</c:f>
              <c:numCache>
                <c:formatCode>General</c:formatCode>
                <c:ptCount val="6"/>
                <c:pt idx="0">
                  <c:v>155</c:v>
                </c:pt>
                <c:pt idx="1">
                  <c:v>71</c:v>
                </c:pt>
                <c:pt idx="2">
                  <c:v>93</c:v>
                </c:pt>
                <c:pt idx="3">
                  <c:v>33</c:v>
                </c:pt>
                <c:pt idx="4">
                  <c:v>137</c:v>
                </c:pt>
                <c:pt idx="5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F6-41FC-9E82-6D25A6074B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29053007"/>
        <c:axId val="673131663"/>
      </c:barChart>
      <c:catAx>
        <c:axId val="929053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673131663"/>
        <c:crosses val="autoZero"/>
        <c:auto val="1"/>
        <c:lblAlgn val="ctr"/>
        <c:lblOffset val="100"/>
        <c:noMultiLvlLbl val="0"/>
      </c:catAx>
      <c:valAx>
        <c:axId val="673131663"/>
        <c:scaling>
          <c:orientation val="minMax"/>
          <c:max val="25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No. De casos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s-CO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CO"/>
          </a:p>
        </c:txPr>
        <c:crossAx val="9290530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s-CO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UPGD!$A$2:$A$21</cx:f>
        <cx:lvl ptCount="20">
          <cx:pt idx="0">EPS SANITAS</cx:pt>
          <cx:pt idx="1">SALUD TOTAL EPS</cx:pt>
          <cx:pt idx="2">FUNDACION HOMI</cx:pt>
          <cx:pt idx="3">INST. DE ORTOPEDIA INFANTIL ROOSEVELT</cx:pt>
          <cx:pt idx="4">NUEVA EPS SA</cx:pt>
          <cx:pt idx="5">HOSP. UNIV. SAN IGNACIO</cx:pt>
          <cx:pt idx="6">GENCELL PHARMA SAS</cx:pt>
          <cx:pt idx="7">HOSP. UNIV. CLINICA SAN RAFAEL</cx:pt>
          <cx:pt idx="8">HOSP. UNIV. MAYOR MEDERI</cx:pt>
          <cx:pt idx="9">CLIN. INFANTIL COLSUBSIDIO - CHAPINERO</cx:pt>
          <cx:pt idx="10">FUNDACION NEUMOLOGICA COLOMBIANA</cx:pt>
          <cx:pt idx="11">RIESGO DE FRACTURA SA CAYRE</cx:pt>
          <cx:pt idx="12">HOSPITAL MILITAR CENTRAL</cx:pt>
          <cx:pt idx="13">USS VICTORIA</cx:pt>
          <cx:pt idx="14">FUNDACION ABOOD SHAIO</cx:pt>
          <cx:pt idx="15">ART MEDICA SAS</cx:pt>
          <cx:pt idx="16">USS SANTA CLARA</cx:pt>
          <cx:pt idx="17">FUNDACION SANTA FE DE BOGOTA</cx:pt>
          <cx:pt idx="18">COMPENSAR EPS</cx:pt>
          <cx:pt idx="19">USS MATERNO INFANTIL</cx:pt>
        </cx:lvl>
      </cx:strDim>
      <cx:numDim type="val">
        <cx:f>UPGD!$B$2:$B$21</cx:f>
        <cx:lvl ptCount="20" formatCode="General">
          <cx:pt idx="0">628</cx:pt>
          <cx:pt idx="1">283</cx:pt>
          <cx:pt idx="2">247</cx:pt>
          <cx:pt idx="3">223</cx:pt>
          <cx:pt idx="4">172</cx:pt>
          <cx:pt idx="5">163</cx:pt>
          <cx:pt idx="6">146</cx:pt>
          <cx:pt idx="7">140</cx:pt>
          <cx:pt idx="8">129</cx:pt>
          <cx:pt idx="9">121</cx:pt>
          <cx:pt idx="10">98</cx:pt>
          <cx:pt idx="11">94</cx:pt>
          <cx:pt idx="12">91</cx:pt>
          <cx:pt idx="13">88</cx:pt>
          <cx:pt idx="14">85</cx:pt>
          <cx:pt idx="15">80</cx:pt>
          <cx:pt idx="16">74</cx:pt>
          <cx:pt idx="17">73</cx:pt>
          <cx:pt idx="18">64</cx:pt>
          <cx:pt idx="19">60</cx:pt>
        </cx:lvl>
      </cx:numDim>
    </cx:data>
  </cx:chartData>
  <cx:chart>
    <cx:plotArea>
      <cx:plotAreaRegion>
        <cx:series layoutId="funnel" uniqueId="{A39FAB94-4FF8-4091-BBB3-729AA8BB7507}">
          <cx:tx>
            <cx:txData>
              <cx:f>UPGD!$B$1</cx:f>
              <cx:v>Total casos notificados</cx:v>
            </cx:txData>
          </cx:tx>
          <cx:dataPt idx="0">
            <cx:spPr>
              <a:solidFill>
                <a:srgbClr val="92D050"/>
              </a:solidFill>
            </cx:spPr>
          </cx:dataPt>
          <cx:dataPt idx="1">
            <cx:spPr>
              <a:solidFill>
                <a:srgbClr val="92D050"/>
              </a:solidFill>
            </cx:spPr>
          </cx:dataPt>
          <cx:dataPt idx="2">
            <cx:spPr>
              <a:solidFill>
                <a:srgbClr val="92D050"/>
              </a:solidFill>
            </cx:spPr>
          </cx:dataPt>
          <cx:dataPt idx="3">
            <cx:spPr>
              <a:solidFill>
                <a:srgbClr val="92D050"/>
              </a:solidFill>
            </cx:spPr>
          </cx:dataPt>
          <cx:dataPt idx="4">
            <cx:spPr>
              <a:solidFill>
                <a:srgbClr val="92D050"/>
              </a:solidFill>
            </cx:spPr>
          </cx:dataPt>
          <cx:dataPt idx="5">
            <cx:spPr>
              <a:solidFill>
                <a:srgbClr val="FFC000"/>
              </a:solidFill>
            </cx:spPr>
          </cx:dataPt>
          <cx:dataPt idx="6">
            <cx:spPr>
              <a:solidFill>
                <a:srgbClr val="FFC000"/>
              </a:solidFill>
            </cx:spPr>
          </cx:dataPt>
          <cx:dataPt idx="7">
            <cx:spPr>
              <a:solidFill>
                <a:srgbClr val="FFC000"/>
              </a:solidFill>
            </cx:spPr>
          </cx:dataPt>
          <cx:dataPt idx="8">
            <cx:spPr>
              <a:solidFill>
                <a:srgbClr val="FFC000"/>
              </a:solidFill>
            </cx:spPr>
          </cx:dataPt>
          <cx:dataPt idx="9">
            <cx:spPr>
              <a:solidFill>
                <a:srgbClr val="FFC000"/>
              </a:solidFill>
            </cx:spPr>
          </cx:dataPt>
          <cx:dataPt idx="10">
            <cx:spPr>
              <a:solidFill>
                <a:srgbClr val="FFC000"/>
              </a:solidFill>
            </cx:spPr>
          </cx:dataPt>
          <cx:dataPt idx="11">
            <cx:spPr>
              <a:solidFill>
                <a:srgbClr val="FFC000"/>
              </a:solidFill>
            </cx:spPr>
          </cx:dataPt>
          <cx:dataPt idx="12">
            <cx:spPr>
              <a:solidFill>
                <a:srgbClr val="FFC000"/>
              </a:solidFill>
            </cx:spPr>
          </cx:dataPt>
          <cx:dataPt idx="13">
            <cx:spPr>
              <a:solidFill>
                <a:srgbClr val="FFFF00"/>
              </a:solidFill>
              <a:ln>
                <a:solidFill>
                  <a:srgbClr val="FFFF00"/>
                </a:solidFill>
              </a:ln>
            </cx:spPr>
          </cx:dataPt>
          <cx:dataPt idx="14">
            <cx:spPr>
              <a:solidFill>
                <a:srgbClr val="FFFF00"/>
              </a:solidFill>
            </cx:spPr>
          </cx:dataPt>
          <cx:dataPt idx="15">
            <cx:spPr>
              <a:solidFill>
                <a:srgbClr val="FFFF00"/>
              </a:solidFill>
            </cx:spPr>
          </cx:dataPt>
          <cx:dataPt idx="16">
            <cx:spPr>
              <a:solidFill>
                <a:srgbClr val="FFFF00"/>
              </a:solidFill>
            </cx:spPr>
          </cx:dataPt>
          <cx:dataPt idx="17">
            <cx:spPr>
              <a:solidFill>
                <a:srgbClr val="FFFF00"/>
              </a:solidFill>
            </cx:spPr>
          </cx:dataPt>
          <cx:dataPt idx="18">
            <cx:spPr>
              <a:solidFill>
                <a:srgbClr val="FFFF00"/>
              </a:solidFill>
            </cx:spPr>
          </cx:dataPt>
          <cx:dataPt idx="19">
            <cx:spPr>
              <a:solidFill>
                <a:srgbClr val="FFFF00"/>
              </a:solidFill>
            </cx:spPr>
          </cx:dataPt>
          <cx:dataLabels pos="ctr">
            <cx:visibility seriesName="0" categoryName="0" value="1"/>
            <cx:separator>, </cx:separator>
          </cx:dataLabels>
          <cx:dataId val="0"/>
        </cx:series>
      </cx:plotAreaRegion>
      <cx:axis id="0">
        <cx:catScaling gapWidth="0"/>
        <cx:majorTickMarks type="cross"/>
        <cx:tickLabels/>
        <cx:txPr>
          <a:bodyPr spcFirstLastPara="1" vertOverflow="ellipsis" horzOverflow="overflow" wrap="square" lIns="0" tIns="0" rIns="0" bIns="0" anchor="ctr" anchorCtr="1"/>
          <a:lstStyle/>
          <a:p>
            <a:pPr algn="ctr" rtl="0">
              <a:defRPr/>
            </a:pPr>
            <a:endParaRPr lang="es-ES" sz="900" b="0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endParaRPr>
          </a:p>
        </cx:txPr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nom_enf!$A$3:$A$17</cx:f>
        <cx:lvl ptCount="15">
          <cx:pt idx="0">Esclerosis múltiple</cx:pt>
          <cx:pt idx="1">Microtia</cx:pt>
          <cx:pt idx="2">Esclerosis sistémica cutánea limitada</cx:pt>
          <cx:pt idx="3">Sindrome de Guillain-Barré</cx:pt>
          <cx:pt idx="4">Esclerosis lateral amiotrófica</cx:pt>
          <cx:pt idx="5">Neuromielitis óptica espectro</cx:pt>
          <cx:pt idx="6">Enfermedad de Von Willebrand</cx:pt>
          <cx:pt idx="7">Esclerosis sistémica cutánea difusa</cx:pt>
          <cx:pt idx="8">Fibrosis pulmonar idiopática</cx:pt>
          <cx:pt idx="9">Enfermedad de Crohn</cx:pt>
          <cx:pt idx="10">HAP idiopática</cx:pt>
          <cx:pt idx="11">Enfermedad de Wegener</cx:pt>
          <cx:pt idx="12">Síndrome de Lennox-Gastaut</cx:pt>
          <cx:pt idx="13">Miastenia grave</cx:pt>
          <cx:pt idx="14">HP tromboembólica crónica</cx:pt>
        </cx:lvl>
      </cx:strDim>
      <cx:numDim type="val">
        <cx:f>nom_enf!$B$3:$B$17</cx:f>
        <cx:lvl ptCount="15" formatCode="General">
          <cx:pt idx="0">177</cx:pt>
          <cx:pt idx="1">171</cx:pt>
          <cx:pt idx="2">145</cx:pt>
          <cx:pt idx="3">97</cx:pt>
          <cx:pt idx="4">94</cx:pt>
          <cx:pt idx="5">73</cx:pt>
          <cx:pt idx="6">65</cx:pt>
          <cx:pt idx="7">61</cx:pt>
          <cx:pt idx="8">60</cx:pt>
          <cx:pt idx="9">59</cx:pt>
          <cx:pt idx="10">55</cx:pt>
          <cx:pt idx="11">44</cx:pt>
          <cx:pt idx="12">44</cx:pt>
          <cx:pt idx="13">42</cx:pt>
          <cx:pt idx="14">41</cx:pt>
        </cx:lvl>
      </cx:numDim>
    </cx:data>
  </cx:chartData>
  <cx:chart>
    <cx:plotArea>
      <cx:plotAreaRegion>
        <cx:series layoutId="funnel" uniqueId="{7543C570-0C03-4B8C-877F-8FF78E24D44B}">
          <cx:tx>
            <cx:txData>
              <cx:f>nom_enf!$B$1</cx:f>
              <cx:v>No. De casos</cx:v>
            </cx:txData>
          </cx:tx>
          <cx:dataPt idx="0">
            <cx:spPr>
              <a:solidFill>
                <a:srgbClr val="92D050"/>
              </a:solidFill>
            </cx:spPr>
          </cx:dataPt>
          <cx:dataPt idx="1">
            <cx:spPr>
              <a:solidFill>
                <a:srgbClr val="92D050"/>
              </a:solidFill>
            </cx:spPr>
          </cx:dataPt>
          <cx:dataPt idx="2">
            <cx:spPr>
              <a:solidFill>
                <a:srgbClr val="92D050"/>
              </a:solidFill>
            </cx:spPr>
          </cx:dataPt>
          <cx:dataPt idx="3">
            <cx:spPr>
              <a:solidFill>
                <a:srgbClr val="FFC000"/>
              </a:solidFill>
            </cx:spPr>
          </cx:dataPt>
          <cx:dataPt idx="4">
            <cx:spPr>
              <a:solidFill>
                <a:srgbClr val="FFC000"/>
              </a:solidFill>
            </cx:spPr>
          </cx:dataPt>
          <cx:dataPt idx="5">
            <cx:spPr>
              <a:solidFill>
                <a:srgbClr val="FFC000"/>
              </a:solidFill>
            </cx:spPr>
          </cx:dataPt>
          <cx:dataPt idx="6">
            <cx:spPr>
              <a:solidFill>
                <a:srgbClr val="FFC000"/>
              </a:solidFill>
            </cx:spPr>
          </cx:dataPt>
          <cx:dataPt idx="7">
            <cx:spPr>
              <a:solidFill>
                <a:srgbClr val="FFC000"/>
              </a:solidFill>
            </cx:spPr>
          </cx:dataPt>
          <cx:dataPt idx="8">
            <cx:spPr>
              <a:solidFill>
                <a:srgbClr val="FFFF00"/>
              </a:solidFill>
            </cx:spPr>
          </cx:dataPt>
          <cx:dataPt idx="9">
            <cx:spPr>
              <a:solidFill>
                <a:srgbClr val="FFFF00"/>
              </a:solidFill>
            </cx:spPr>
          </cx:dataPt>
          <cx:dataPt idx="10">
            <cx:spPr>
              <a:solidFill>
                <a:srgbClr val="FFFF00"/>
              </a:solidFill>
            </cx:spPr>
          </cx:dataPt>
          <cx:dataPt idx="11">
            <cx:spPr>
              <a:solidFill>
                <a:srgbClr val="FFFF00"/>
              </a:solidFill>
            </cx:spPr>
          </cx:dataPt>
          <cx:dataPt idx="12">
            <cx:spPr>
              <a:solidFill>
                <a:srgbClr val="FFFF00"/>
              </a:solidFill>
            </cx:spPr>
          </cx:dataPt>
          <cx:dataPt idx="13">
            <cx:spPr>
              <a:solidFill>
                <a:srgbClr val="FFFF00"/>
              </a:solidFill>
            </cx:spPr>
          </cx:dataPt>
          <cx:dataPt idx="14">
            <cx:spPr>
              <a:solidFill>
                <a:srgbClr val="FFFF00"/>
              </a:solidFill>
            </cx:spPr>
          </cx:dataPt>
          <cx:dataLabels pos="ctr">
            <cx:txPr>
              <a:bodyPr spcFirstLastPara="1" vertOverflow="ellipsis" horzOverflow="overflow" wrap="square" lIns="0" tIns="0" rIns="0" bIns="0" anchor="ctr" anchorCtr="1"/>
              <a:lstStyle/>
              <a:p>
                <a:pPr algn="ctr" rtl="0">
                  <a:defRPr b="1"/>
                </a:pPr>
                <a:endParaRPr lang="es-ES" sz="900" b="1" i="0" u="none" strike="noStrike" kern="1200" baseline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Calibri" panose="020F0502020204030204"/>
                </a:endParaRPr>
              </a:p>
            </cx:txPr>
            <cx:visibility seriesName="0" categoryName="0" value="1"/>
          </cx:dataLabels>
          <cx:dataId val="0"/>
          <cx:layoutPr/>
        </cx:series>
      </cx:plotAreaRegion>
      <cx:axis id="0">
        <cx:catScaling gapWidth="0.239999995"/>
        <cx:tickLabels/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4442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7788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4027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9165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chart" Target="../charts/chart1.xml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1.png"/><Relationship Id="rId10" Type="http://schemas.openxmlformats.org/officeDocument/2006/relationships/image" Target="../media/image8.sv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microsoft.com/office/2014/relationships/chartEx" Target="../charts/chartEx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3" Type="http://schemas.openxmlformats.org/officeDocument/2006/relationships/image" Target="../media/image1.png"/><Relationship Id="rId21" Type="http://schemas.openxmlformats.org/officeDocument/2006/relationships/image" Target="../media/image27.pn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3.png"/><Relationship Id="rId20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5" Type="http://schemas.openxmlformats.org/officeDocument/2006/relationships/image" Target="../media/image12.png"/><Relationship Id="rId15" Type="http://schemas.openxmlformats.org/officeDocument/2006/relationships/image" Target="../media/image22.sv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2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hyperlink" Target="https://goo.su/yBoRv" TargetMode="External"/><Relationship Id="rId39" Type="http://schemas.openxmlformats.org/officeDocument/2006/relationships/image" Target="../media/image40.png"/><Relationship Id="rId21" Type="http://schemas.openxmlformats.org/officeDocument/2006/relationships/tags" Target="../tags/tag21.xml"/><Relationship Id="rId34" Type="http://schemas.openxmlformats.org/officeDocument/2006/relationships/image" Target="../media/image35.svg"/><Relationship Id="rId42" Type="http://schemas.openxmlformats.org/officeDocument/2006/relationships/image" Target="../media/image43.png"/><Relationship Id="rId47" Type="http://schemas.openxmlformats.org/officeDocument/2006/relationships/image" Target="../media/image48.svg"/><Relationship Id="rId50" Type="http://schemas.openxmlformats.org/officeDocument/2006/relationships/image" Target="../media/image51.png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image" Target="../media/image30.png"/><Relationship Id="rId11" Type="http://schemas.openxmlformats.org/officeDocument/2006/relationships/tags" Target="../tags/tag11.xml"/><Relationship Id="rId24" Type="http://schemas.openxmlformats.org/officeDocument/2006/relationships/image" Target="../media/image1.png"/><Relationship Id="rId32" Type="http://schemas.openxmlformats.org/officeDocument/2006/relationships/image" Target="../media/image33.sv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svg"/><Relationship Id="rId53" Type="http://schemas.openxmlformats.org/officeDocument/2006/relationships/image" Target="../media/image53.png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microsoft.com/office/2014/relationships/chartEx" Target="../charts/chartEx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1.xml"/><Relationship Id="rId27" Type="http://schemas.openxmlformats.org/officeDocument/2006/relationships/image" Target="../media/image28.png"/><Relationship Id="rId30" Type="http://schemas.openxmlformats.org/officeDocument/2006/relationships/image" Target="../media/image31.sv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8" Type="http://schemas.openxmlformats.org/officeDocument/2006/relationships/tags" Target="../tags/tag8.xml"/><Relationship Id="rId51" Type="http://schemas.openxmlformats.org/officeDocument/2006/relationships/image" Target="../media/image52.svg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2.png"/><Relationship Id="rId33" Type="http://schemas.openxmlformats.org/officeDocument/2006/relationships/image" Target="../media/image34.png"/><Relationship Id="rId38" Type="http://schemas.openxmlformats.org/officeDocument/2006/relationships/image" Target="../media/image39.svg"/><Relationship Id="rId46" Type="http://schemas.openxmlformats.org/officeDocument/2006/relationships/image" Target="../media/image47.png"/><Relationship Id="rId20" Type="http://schemas.openxmlformats.org/officeDocument/2006/relationships/tags" Target="../tags/tag20.xml"/><Relationship Id="rId41" Type="http://schemas.openxmlformats.org/officeDocument/2006/relationships/image" Target="../media/image42.sv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notesSlide" Target="../notesSlides/notesSlide3.xml"/><Relationship Id="rId28" Type="http://schemas.openxmlformats.org/officeDocument/2006/relationships/image" Target="../media/image29.svg"/><Relationship Id="rId36" Type="http://schemas.openxmlformats.org/officeDocument/2006/relationships/image" Target="../media/image37.svg"/><Relationship Id="rId49" Type="http://schemas.openxmlformats.org/officeDocument/2006/relationships/image" Target="../media/image5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goo.su/0HuL7R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0FC3D33-3A71-B0F4-FE7F-D805B74A1BC1}"/>
              </a:ext>
            </a:extLst>
          </p:cNvPr>
          <p:cNvSpPr txBox="1"/>
          <p:nvPr/>
        </p:nvSpPr>
        <p:spPr>
          <a:xfrm>
            <a:off x="0" y="-8354"/>
            <a:ext cx="12188983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DEPARTAMENTO DE NOTIFICACIÓN A SE 48 DE 2024 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6CFB08B-DA9F-6153-8017-C1BCBB1E3EDA}"/>
              </a:ext>
            </a:extLst>
          </p:cNvPr>
          <p:cNvSpPr txBox="1"/>
          <p:nvPr/>
        </p:nvSpPr>
        <p:spPr>
          <a:xfrm>
            <a:off x="9430257" y="2268720"/>
            <a:ext cx="2888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Distribución de casos notificados por Bogotá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3EBCD2E-C052-9347-6CD5-7580758CADF7}"/>
              </a:ext>
            </a:extLst>
          </p:cNvPr>
          <p:cNvSpPr txBox="1"/>
          <p:nvPr/>
        </p:nvSpPr>
        <p:spPr>
          <a:xfrm>
            <a:off x="1953572" y="5617062"/>
            <a:ext cx="1408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20 primeras UPGD notificadoras en Bogotá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096BCCD-EE1D-8094-119B-16380D27F18A}"/>
              </a:ext>
            </a:extLst>
          </p:cNvPr>
          <p:cNvSpPr txBox="1"/>
          <p:nvPr/>
        </p:nvSpPr>
        <p:spPr>
          <a:xfrm>
            <a:off x="9884020" y="604757"/>
            <a:ext cx="206607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800" b="1" dirty="0"/>
              <a:t>N:  4.831 casos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ECC146F-A05E-DC9F-3DE8-D9E6EDD56B2E}"/>
              </a:ext>
            </a:extLst>
          </p:cNvPr>
          <p:cNvSpPr txBox="1"/>
          <p:nvPr/>
        </p:nvSpPr>
        <p:spPr>
          <a:xfrm>
            <a:off x="3317089" y="6698404"/>
            <a:ext cx="4448038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48 2024, período 2019 a 2024p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DA6CBB4-AEF5-6A82-E5ED-6E12ADCB80F1}"/>
              </a:ext>
            </a:extLst>
          </p:cNvPr>
          <p:cNvSpPr txBox="1"/>
          <p:nvPr/>
        </p:nvSpPr>
        <p:spPr>
          <a:xfrm>
            <a:off x="79880" y="313590"/>
            <a:ext cx="5094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Comportamiento de la notificación por período epidemiológico</a:t>
            </a:r>
          </a:p>
        </p:txBody>
      </p:sp>
      <p:graphicFrame>
        <p:nvGraphicFramePr>
          <p:cNvPr id="23" name="Tabla 22">
            <a:extLst>
              <a:ext uri="{FF2B5EF4-FFF2-40B4-BE49-F238E27FC236}">
                <a16:creationId xmlns:a16="http://schemas.microsoft.com/office/drawing/2014/main" id="{43BFA591-5270-FD99-FDA6-CAC17C83C6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561317"/>
              </p:ext>
            </p:extLst>
          </p:nvPr>
        </p:nvGraphicFramePr>
        <p:xfrm>
          <a:off x="9797621" y="1072417"/>
          <a:ext cx="2188155" cy="640080"/>
        </p:xfrm>
        <a:graphic>
          <a:graphicData uri="http://schemas.openxmlformats.org/drawingml/2006/table">
            <a:tbl>
              <a:tblPr/>
              <a:tblGrid>
                <a:gridCol w="1400418">
                  <a:extLst>
                    <a:ext uri="{9D8B030D-6E8A-4147-A177-3AD203B41FA5}">
                      <a16:colId xmlns:a16="http://schemas.microsoft.com/office/drawing/2014/main" val="2222234641"/>
                    </a:ext>
                  </a:extLst>
                </a:gridCol>
                <a:gridCol w="787737">
                  <a:extLst>
                    <a:ext uri="{9D8B030D-6E8A-4147-A177-3AD203B41FA5}">
                      <a16:colId xmlns:a16="http://schemas.microsoft.com/office/drawing/2014/main" val="4121944988"/>
                    </a:ext>
                  </a:extLst>
                </a:gridCol>
              </a:tblGrid>
              <a:tr h="18288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Variación 2023 – 2024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00837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Casos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9707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789156"/>
                  </a:ext>
                </a:extLst>
              </a:tr>
            </a:tbl>
          </a:graphicData>
        </a:graphic>
      </p:graphicFrame>
      <p:pic>
        <p:nvPicPr>
          <p:cNvPr id="25" name="Gráfico 24" descr="Estetoscopio">
            <a:extLst>
              <a:ext uri="{FF2B5EF4-FFF2-40B4-BE49-F238E27FC236}">
                <a16:creationId xmlns:a16="http://schemas.microsoft.com/office/drawing/2014/main" id="{D7A541AA-DB78-F1DB-FF52-A970218DE3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92435" y="5511746"/>
            <a:ext cx="761101" cy="761101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9462ABC4-3124-49EF-7657-DE0A32FE92A0}"/>
              </a:ext>
            </a:extLst>
          </p:cNvPr>
          <p:cNvSpPr txBox="1"/>
          <p:nvPr/>
        </p:nvSpPr>
        <p:spPr>
          <a:xfrm>
            <a:off x="6089145" y="5180555"/>
            <a:ext cx="23219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Tipo de confirmación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A05E5F87-EE9D-D83C-C5AC-5E842E317644}"/>
              </a:ext>
            </a:extLst>
          </p:cNvPr>
          <p:cNvSpPr txBox="1"/>
          <p:nvPr/>
        </p:nvSpPr>
        <p:spPr>
          <a:xfrm>
            <a:off x="5461837" y="6214795"/>
            <a:ext cx="199442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Por laboratorio: </a:t>
            </a:r>
            <a:r>
              <a:rPr lang="es-CO" sz="1200" b="1" dirty="0">
                <a:highlight>
                  <a:srgbClr val="F5F5F5"/>
                </a:highlight>
                <a:latin typeface="Arial" panose="020B0604020202020204" pitchFamily="34" charset="0"/>
              </a:rPr>
              <a:t>2.953</a:t>
            </a:r>
            <a:r>
              <a:rPr lang="es-CO" sz="1200" b="1" i="0" u="none" strike="noStrike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 (63,8%)</a:t>
            </a:r>
            <a:r>
              <a:rPr lang="es-CO" sz="1200" b="0" i="0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​</a:t>
            </a:r>
            <a:endParaRPr lang="es-CO" sz="1200" b="1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AEDC3FE-A182-90A4-95F4-47C88FC9F36C}"/>
              </a:ext>
            </a:extLst>
          </p:cNvPr>
          <p:cNvSpPr txBox="1"/>
          <p:nvPr/>
        </p:nvSpPr>
        <p:spPr>
          <a:xfrm>
            <a:off x="7108589" y="6206441"/>
            <a:ext cx="1918656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Por clínica: </a:t>
            </a:r>
            <a:r>
              <a:rPr lang="es-CO" sz="1200" b="1" dirty="0">
                <a:latin typeface="Arial" panose="020B0604020202020204" pitchFamily="34" charset="0"/>
              </a:rPr>
              <a:t>1.678</a:t>
            </a:r>
            <a:r>
              <a:rPr lang="es-CO" sz="1200" b="1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(36,2%)</a:t>
            </a:r>
            <a:r>
              <a:rPr lang="es-CO" sz="1200" b="0" i="0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​</a:t>
            </a:r>
            <a:endParaRPr lang="es-CO" sz="1200" b="1" dirty="0"/>
          </a:p>
        </p:txBody>
      </p:sp>
      <p:pic>
        <p:nvPicPr>
          <p:cNvPr id="29" name="Gráfico 28" descr="Hospital">
            <a:extLst>
              <a:ext uri="{FF2B5EF4-FFF2-40B4-BE49-F238E27FC236}">
                <a16:creationId xmlns:a16="http://schemas.microsoft.com/office/drawing/2014/main" id="{2DC1AF8D-FF38-4975-61D8-E08C7289D9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08507" y="5399251"/>
            <a:ext cx="975513" cy="975513"/>
          </a:xfrm>
          <a:prstGeom prst="rect">
            <a:avLst/>
          </a:prstGeom>
        </p:spPr>
      </p:pic>
      <p:sp>
        <p:nvSpPr>
          <p:cNvPr id="30" name="CuadroTexto 29">
            <a:extLst>
              <a:ext uri="{FF2B5EF4-FFF2-40B4-BE49-F238E27FC236}">
                <a16:creationId xmlns:a16="http://schemas.microsoft.com/office/drawing/2014/main" id="{39FE50D8-FFC0-A2F0-7964-5B02BB79BB67}"/>
              </a:ext>
            </a:extLst>
          </p:cNvPr>
          <p:cNvSpPr txBox="1"/>
          <p:nvPr/>
        </p:nvSpPr>
        <p:spPr>
          <a:xfrm>
            <a:off x="8417026" y="5169206"/>
            <a:ext cx="1630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Hospitalizados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0496F02-12EA-570A-C614-99F1CAE62A2D}"/>
              </a:ext>
            </a:extLst>
          </p:cNvPr>
          <p:cNvSpPr txBox="1"/>
          <p:nvPr/>
        </p:nvSpPr>
        <p:spPr>
          <a:xfrm>
            <a:off x="8792736" y="6321960"/>
            <a:ext cx="122011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>
                <a:highlight>
                  <a:srgbClr val="F5F5F5"/>
                </a:highlight>
                <a:latin typeface="Arial" panose="020B0604020202020204" pitchFamily="34" charset="0"/>
              </a:rPr>
              <a:t>864</a:t>
            </a:r>
            <a:r>
              <a:rPr lang="es-CO" sz="1200" b="1" i="0" u="none" strike="noStrike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 (18,7%)</a:t>
            </a:r>
            <a:r>
              <a:rPr lang="es-CO" sz="1200" b="0" i="0" dirty="0">
                <a:solidFill>
                  <a:srgbClr val="000000"/>
                </a:solidFill>
                <a:effectLst/>
                <a:highlight>
                  <a:srgbClr val="F5F5F5"/>
                </a:highlight>
                <a:latin typeface="Arial" panose="020B0604020202020204" pitchFamily="34" charset="0"/>
              </a:rPr>
              <a:t>​</a:t>
            </a:r>
            <a:endParaRPr lang="es-CO" sz="1200" b="1" dirty="0"/>
          </a:p>
        </p:txBody>
      </p:sp>
      <p:pic>
        <p:nvPicPr>
          <p:cNvPr id="32" name="Gráfico 31" descr="Lápida">
            <a:extLst>
              <a:ext uri="{FF2B5EF4-FFF2-40B4-BE49-F238E27FC236}">
                <a16:creationId xmlns:a16="http://schemas.microsoft.com/office/drawing/2014/main" id="{59FD2D85-4E47-B311-4328-384CB03B19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47449" y="5447153"/>
            <a:ext cx="849774" cy="849774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4BF8F69B-DA78-ABFA-7538-861C93A8D1B6}"/>
              </a:ext>
            </a:extLst>
          </p:cNvPr>
          <p:cNvSpPr txBox="1"/>
          <p:nvPr/>
        </p:nvSpPr>
        <p:spPr>
          <a:xfrm>
            <a:off x="9855410" y="5157292"/>
            <a:ext cx="1151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Fallecidos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094DB39D-F45B-E164-C78F-D14C4AE2F7F9}"/>
              </a:ext>
            </a:extLst>
          </p:cNvPr>
          <p:cNvSpPr txBox="1"/>
          <p:nvPr/>
        </p:nvSpPr>
        <p:spPr>
          <a:xfrm>
            <a:off x="9978011" y="6321960"/>
            <a:ext cx="1030454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25 (0,5%)</a:t>
            </a:r>
          </a:p>
        </p:txBody>
      </p:sp>
      <p:pic>
        <p:nvPicPr>
          <p:cNvPr id="4" name="Gráfico 3" descr="Microscopio con relleno sólido">
            <a:extLst>
              <a:ext uri="{FF2B5EF4-FFF2-40B4-BE49-F238E27FC236}">
                <a16:creationId xmlns:a16="http://schemas.microsoft.com/office/drawing/2014/main" id="{0FA3EA15-22C6-4E35-9AF5-F1BA6195ACD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968685" y="5461318"/>
            <a:ext cx="739992" cy="739992"/>
          </a:xfrm>
          <a:prstGeom prst="rect">
            <a:avLst/>
          </a:prstGeom>
        </p:spPr>
      </p:pic>
      <p:graphicFrame>
        <p:nvGraphicFramePr>
          <p:cNvPr id="36" name="Gráfico 35">
            <a:extLst>
              <a:ext uri="{FF2B5EF4-FFF2-40B4-BE49-F238E27FC236}">
                <a16:creationId xmlns:a16="http://schemas.microsoft.com/office/drawing/2014/main" id="{767C73DC-BD0E-483F-808F-85BA01DDA7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8900544"/>
              </p:ext>
            </p:extLst>
          </p:nvPr>
        </p:nvGraphicFramePr>
        <p:xfrm>
          <a:off x="206223" y="551776"/>
          <a:ext cx="9349490" cy="2087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mc:AlternateContent xmlns:mc="http://schemas.openxmlformats.org/markup-compatibility/2006">
        <mc:Choice xmlns:cx2="http://schemas.microsoft.com/office/drawing/2015/10/21/chartex" Requires="cx2">
          <p:graphicFrame>
            <p:nvGraphicFramePr>
              <p:cNvPr id="39" name="Gráfico 38">
                <a:extLst>
                  <a:ext uri="{FF2B5EF4-FFF2-40B4-BE49-F238E27FC236}">
                    <a16:creationId xmlns:a16="http://schemas.microsoft.com/office/drawing/2014/main" id="{B5444BAB-69D5-4FD6-8026-292A6E101AC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11536385"/>
                  </p:ext>
                </p:extLst>
              </p:nvPr>
            </p:nvGraphicFramePr>
            <p:xfrm>
              <a:off x="69085" y="2790863"/>
              <a:ext cx="5402140" cy="389239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14"/>
              </a:graphicData>
            </a:graphic>
          </p:graphicFrame>
        </mc:Choice>
        <mc:Fallback>
          <p:pic>
            <p:nvPicPr>
              <p:cNvPr id="39" name="Gráfico 38">
                <a:extLst>
                  <a:ext uri="{FF2B5EF4-FFF2-40B4-BE49-F238E27FC236}">
                    <a16:creationId xmlns:a16="http://schemas.microsoft.com/office/drawing/2014/main" id="{B5444BAB-69D5-4FD6-8026-292A6E101A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69085" y="2790863"/>
                <a:ext cx="5402140" cy="3892392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40" name="Gráfico 39">
            <a:extLst>
              <a:ext uri="{FF2B5EF4-FFF2-40B4-BE49-F238E27FC236}">
                <a16:creationId xmlns:a16="http://schemas.microsoft.com/office/drawing/2014/main" id="{3090F03E-8BAC-A31F-7D35-20709007263A}"/>
              </a:ext>
              <a:ext uri="{147F2762-F138-4A5C-976F-8EAC2B608ADB}">
                <a16:predDERef xmlns:a16="http://schemas.microsoft.com/office/drawing/2014/main" pred="{E816EBCB-AAAB-FE4F-7F66-C2FBBCB53C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6370413"/>
              </p:ext>
            </p:extLst>
          </p:nvPr>
        </p:nvGraphicFramePr>
        <p:xfrm>
          <a:off x="5599071" y="2661581"/>
          <a:ext cx="6387329" cy="2473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25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68513" y="6485287"/>
            <a:ext cx="1131031" cy="260618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324AB7A-9754-EF1F-8C4B-7EB9319312FB}"/>
              </a:ext>
            </a:extLst>
          </p:cNvPr>
          <p:cNvSpPr txBox="1"/>
          <p:nvPr/>
        </p:nvSpPr>
        <p:spPr>
          <a:xfrm>
            <a:off x="0" y="-8354"/>
            <a:ext cx="1219199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RESIDENCIA A SE 48 DE 2024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D7905B-636A-439B-3971-1679145255EA}"/>
              </a:ext>
            </a:extLst>
          </p:cNvPr>
          <p:cNvSpPr txBox="1"/>
          <p:nvPr/>
        </p:nvSpPr>
        <p:spPr>
          <a:xfrm>
            <a:off x="2174006" y="2818396"/>
            <a:ext cx="4080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Porcentaje de casos por localidad de residencia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6C4EAEB-AC15-9392-21D0-CFA4F585F289}"/>
              </a:ext>
            </a:extLst>
          </p:cNvPr>
          <p:cNvSpPr txBox="1"/>
          <p:nvPr/>
        </p:nvSpPr>
        <p:spPr>
          <a:xfrm>
            <a:off x="244265" y="373038"/>
            <a:ext cx="5041796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No. De casos por momento de vida y sexo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378A19D-3178-43F2-DA57-F23A87AB4A10}"/>
              </a:ext>
            </a:extLst>
          </p:cNvPr>
          <p:cNvSpPr txBox="1"/>
          <p:nvPr/>
        </p:nvSpPr>
        <p:spPr>
          <a:xfrm>
            <a:off x="8205009" y="6597658"/>
            <a:ext cx="2940248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48 2024p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BE55D9F-839B-88D6-0951-5E75396C8697}"/>
              </a:ext>
            </a:extLst>
          </p:cNvPr>
          <p:cNvSpPr txBox="1"/>
          <p:nvPr/>
        </p:nvSpPr>
        <p:spPr>
          <a:xfrm>
            <a:off x="3507573" y="1395166"/>
            <a:ext cx="77337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56,8%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03156877-1FFB-33F0-46CE-FD7EEC2396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7573" y="703400"/>
            <a:ext cx="715053" cy="672070"/>
          </a:xfrm>
          <a:prstGeom prst="rect">
            <a:avLst/>
          </a:prstGeom>
        </p:spPr>
      </p:pic>
      <p:pic>
        <p:nvPicPr>
          <p:cNvPr id="9" name="Gráfico 8" descr="Baby crawling contorno">
            <a:extLst>
              <a:ext uri="{FF2B5EF4-FFF2-40B4-BE49-F238E27FC236}">
                <a16:creationId xmlns:a16="http://schemas.microsoft.com/office/drawing/2014/main" id="{D44BCAE6-E195-1866-E117-CB8E123054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0330" y="738777"/>
            <a:ext cx="766539" cy="682322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752E248-5950-241C-3BAF-B83E088E0BDD}"/>
              </a:ext>
            </a:extLst>
          </p:cNvPr>
          <p:cNvSpPr txBox="1"/>
          <p:nvPr/>
        </p:nvSpPr>
        <p:spPr>
          <a:xfrm>
            <a:off x="89164" y="1282903"/>
            <a:ext cx="823663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25,1%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E2ABEBC-C2A3-A679-DE36-6A13CD13EA48}"/>
              </a:ext>
            </a:extLst>
          </p:cNvPr>
          <p:cNvSpPr txBox="1"/>
          <p:nvPr/>
        </p:nvSpPr>
        <p:spPr>
          <a:xfrm>
            <a:off x="1223925" y="1310545"/>
            <a:ext cx="722739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8,5%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3C69215-2090-DF2D-1C6B-F16A9B0D404E}"/>
              </a:ext>
            </a:extLst>
          </p:cNvPr>
          <p:cNvSpPr txBox="1"/>
          <p:nvPr/>
        </p:nvSpPr>
        <p:spPr>
          <a:xfrm>
            <a:off x="261753" y="2316416"/>
            <a:ext cx="804688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5,3%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5313E53-8CBB-F2FF-A661-E7F5C95F999B}"/>
              </a:ext>
            </a:extLst>
          </p:cNvPr>
          <p:cNvSpPr txBox="1"/>
          <p:nvPr/>
        </p:nvSpPr>
        <p:spPr>
          <a:xfrm>
            <a:off x="2052400" y="1331360"/>
            <a:ext cx="78332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9,6%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CB3D4C6-A8E2-CCF2-02B4-745C45A540C6}"/>
              </a:ext>
            </a:extLst>
          </p:cNvPr>
          <p:cNvSpPr txBox="1"/>
          <p:nvPr/>
        </p:nvSpPr>
        <p:spPr>
          <a:xfrm>
            <a:off x="1155355" y="2361345"/>
            <a:ext cx="100301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30,3%</a:t>
            </a:r>
          </a:p>
        </p:txBody>
      </p:sp>
      <p:pic>
        <p:nvPicPr>
          <p:cNvPr id="15" name="Gráfico 14" descr="School girl contorno">
            <a:extLst>
              <a:ext uri="{FF2B5EF4-FFF2-40B4-BE49-F238E27FC236}">
                <a16:creationId xmlns:a16="http://schemas.microsoft.com/office/drawing/2014/main" id="{EF46214B-44D1-6130-CB3D-B515DEADB7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42012" y="612353"/>
            <a:ext cx="879405" cy="787869"/>
          </a:xfrm>
          <a:prstGeom prst="rect">
            <a:avLst/>
          </a:prstGeom>
        </p:spPr>
      </p:pic>
      <p:pic>
        <p:nvPicPr>
          <p:cNvPr id="16" name="Gráfico 15" descr="School boy contorno">
            <a:extLst>
              <a:ext uri="{FF2B5EF4-FFF2-40B4-BE49-F238E27FC236}">
                <a16:creationId xmlns:a16="http://schemas.microsoft.com/office/drawing/2014/main" id="{A07B4EFB-41AA-CCF9-82F8-2CFB5BAF12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00539" y="543524"/>
            <a:ext cx="887044" cy="786937"/>
          </a:xfrm>
          <a:prstGeom prst="rect">
            <a:avLst/>
          </a:prstGeom>
        </p:spPr>
      </p:pic>
      <p:pic>
        <p:nvPicPr>
          <p:cNvPr id="17" name="Gráfico 16" descr="Office worker male contorno">
            <a:extLst>
              <a:ext uri="{FF2B5EF4-FFF2-40B4-BE49-F238E27FC236}">
                <a16:creationId xmlns:a16="http://schemas.microsoft.com/office/drawing/2014/main" id="{EEAD50FC-BE2B-28A9-7BED-039F095415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84703" y="1626656"/>
            <a:ext cx="797565" cy="797565"/>
          </a:xfrm>
          <a:prstGeom prst="rect">
            <a:avLst/>
          </a:prstGeom>
        </p:spPr>
      </p:pic>
      <p:pic>
        <p:nvPicPr>
          <p:cNvPr id="18" name="Gráfico 17" descr="Male profile contorno">
            <a:extLst>
              <a:ext uri="{FF2B5EF4-FFF2-40B4-BE49-F238E27FC236}">
                <a16:creationId xmlns:a16="http://schemas.microsoft.com/office/drawing/2014/main" id="{CE700A86-B729-535A-0915-0C00E288D0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4864" y="1582998"/>
            <a:ext cx="734197" cy="734197"/>
          </a:xfrm>
          <a:prstGeom prst="rect">
            <a:avLst/>
          </a:prstGeom>
        </p:spPr>
      </p:pic>
      <p:pic>
        <p:nvPicPr>
          <p:cNvPr id="19" name="Gráfico 18" descr="Woman with cane con relleno sólido">
            <a:extLst>
              <a:ext uri="{FF2B5EF4-FFF2-40B4-BE49-F238E27FC236}">
                <a16:creationId xmlns:a16="http://schemas.microsoft.com/office/drawing/2014/main" id="{760D0BBE-C8DB-EB26-CD05-444A7DD1574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93334" y="1645818"/>
            <a:ext cx="773519" cy="773519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70A93322-65A8-75A8-FAA0-8B2EF7C11E56}"/>
              </a:ext>
            </a:extLst>
          </p:cNvPr>
          <p:cNvSpPr txBox="1"/>
          <p:nvPr/>
        </p:nvSpPr>
        <p:spPr>
          <a:xfrm>
            <a:off x="2008953" y="2413730"/>
            <a:ext cx="100301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21,1%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F639DE8B-0165-FB79-AFBA-B9065A124B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27" y="3157145"/>
            <a:ext cx="7282562" cy="3481305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F3C1AA59-4B5B-1AF6-0DA5-FE54BCB53EB1}"/>
              </a:ext>
            </a:extLst>
          </p:cNvPr>
          <p:cNvSpPr txBox="1"/>
          <p:nvPr/>
        </p:nvSpPr>
        <p:spPr>
          <a:xfrm>
            <a:off x="828570" y="3604151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7,8% </a:t>
            </a:r>
          </a:p>
          <a:p>
            <a:pPr algn="ctr"/>
            <a:r>
              <a:rPr lang="es-CO" sz="1100" b="1" dirty="0"/>
              <a:t>(223)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7D7B2AE-83ED-9123-C4B5-EA08EC77C7E0}"/>
              </a:ext>
            </a:extLst>
          </p:cNvPr>
          <p:cNvSpPr txBox="1"/>
          <p:nvPr/>
        </p:nvSpPr>
        <p:spPr>
          <a:xfrm>
            <a:off x="2026938" y="3815288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2,9% </a:t>
            </a:r>
          </a:p>
          <a:p>
            <a:pPr algn="ctr"/>
            <a:r>
              <a:rPr lang="es-CO" sz="1100" b="1" dirty="0"/>
              <a:t>(83)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1C737AF-D463-5973-0DAD-1DD4AC4CD480}"/>
              </a:ext>
            </a:extLst>
          </p:cNvPr>
          <p:cNvSpPr txBox="1"/>
          <p:nvPr/>
        </p:nvSpPr>
        <p:spPr>
          <a:xfrm>
            <a:off x="3050177" y="3439015"/>
            <a:ext cx="560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2,9% </a:t>
            </a:r>
          </a:p>
          <a:p>
            <a:pPr algn="ctr"/>
            <a:r>
              <a:rPr lang="es-CO" sz="1100" b="1" dirty="0"/>
              <a:t>(82)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3612F6B-5CAE-DDDA-11B3-2EC9B7EE1732}"/>
              </a:ext>
            </a:extLst>
          </p:cNvPr>
          <p:cNvSpPr txBox="1"/>
          <p:nvPr/>
        </p:nvSpPr>
        <p:spPr>
          <a:xfrm>
            <a:off x="3669196" y="3895002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6,3% </a:t>
            </a:r>
          </a:p>
          <a:p>
            <a:pPr algn="ctr"/>
            <a:r>
              <a:rPr lang="es-CO" sz="1100" b="1" dirty="0"/>
              <a:t>(179)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8FF6A1A-C86D-88E2-C4F6-B430DA49CBF5}"/>
              </a:ext>
            </a:extLst>
          </p:cNvPr>
          <p:cNvSpPr txBox="1"/>
          <p:nvPr/>
        </p:nvSpPr>
        <p:spPr>
          <a:xfrm>
            <a:off x="4646444" y="4674060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4,1% </a:t>
            </a:r>
          </a:p>
          <a:p>
            <a:pPr algn="ctr"/>
            <a:r>
              <a:rPr lang="es-CO" sz="1100" b="1" dirty="0"/>
              <a:t>(117)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3CB38FC-A259-87E4-1151-D32CC58890D8}"/>
              </a:ext>
            </a:extLst>
          </p:cNvPr>
          <p:cNvSpPr txBox="1"/>
          <p:nvPr/>
        </p:nvSpPr>
        <p:spPr>
          <a:xfrm>
            <a:off x="4728779" y="5467254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6,7% </a:t>
            </a:r>
          </a:p>
          <a:p>
            <a:pPr algn="ctr"/>
            <a:r>
              <a:rPr lang="es-CO" sz="1100" b="1" dirty="0"/>
              <a:t>(190)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04AFF2F-0FE7-7583-2366-8B3731EAD956}"/>
              </a:ext>
            </a:extLst>
          </p:cNvPr>
          <p:cNvSpPr txBox="1"/>
          <p:nvPr/>
        </p:nvSpPr>
        <p:spPr>
          <a:xfrm>
            <a:off x="6627982" y="5251811"/>
            <a:ext cx="6564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0,04%</a:t>
            </a:r>
          </a:p>
          <a:p>
            <a:pPr algn="ctr"/>
            <a:r>
              <a:rPr lang="es-CO" sz="1100" b="1" dirty="0"/>
              <a:t>(1)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36330E1D-00AB-CB11-E2F6-E240F667AE00}"/>
              </a:ext>
            </a:extLst>
          </p:cNvPr>
          <p:cNvSpPr txBox="1"/>
          <p:nvPr/>
        </p:nvSpPr>
        <p:spPr>
          <a:xfrm>
            <a:off x="489526" y="4127763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12,9% </a:t>
            </a:r>
          </a:p>
          <a:p>
            <a:pPr algn="ctr"/>
            <a:r>
              <a:rPr lang="es-CO" sz="1100" b="1" dirty="0"/>
              <a:t>(366)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5A7F9F7-E92E-F9C6-CA37-9E68E69F9830}"/>
              </a:ext>
            </a:extLst>
          </p:cNvPr>
          <p:cNvSpPr txBox="1"/>
          <p:nvPr/>
        </p:nvSpPr>
        <p:spPr>
          <a:xfrm>
            <a:off x="959175" y="5386059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9,5% </a:t>
            </a:r>
          </a:p>
          <a:p>
            <a:pPr algn="ctr"/>
            <a:r>
              <a:rPr lang="es-CO" sz="1100" b="1" dirty="0"/>
              <a:t>(271)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78E879C4-51E0-C660-DE2C-880D4014C57A}"/>
              </a:ext>
            </a:extLst>
          </p:cNvPr>
          <p:cNvSpPr txBox="1"/>
          <p:nvPr/>
        </p:nvSpPr>
        <p:spPr>
          <a:xfrm>
            <a:off x="1543256" y="5839874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5,9% </a:t>
            </a:r>
          </a:p>
          <a:p>
            <a:pPr algn="ctr"/>
            <a:r>
              <a:rPr lang="es-CO" sz="1100" b="1" dirty="0"/>
              <a:t>(150)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FE0E8EB0-C3CA-C1C4-BF0C-B0F33E0950FD}"/>
              </a:ext>
            </a:extLst>
          </p:cNvPr>
          <p:cNvSpPr txBox="1"/>
          <p:nvPr/>
        </p:nvSpPr>
        <p:spPr>
          <a:xfrm>
            <a:off x="2079637" y="6114965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7,1% </a:t>
            </a:r>
          </a:p>
          <a:p>
            <a:pPr algn="ctr"/>
            <a:r>
              <a:rPr lang="es-CO" sz="1100" b="1" dirty="0"/>
              <a:t>(201)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AEE7C4F4-B84C-5062-5349-5C2DC32654A4}"/>
              </a:ext>
            </a:extLst>
          </p:cNvPr>
          <p:cNvSpPr txBox="1"/>
          <p:nvPr/>
        </p:nvSpPr>
        <p:spPr>
          <a:xfrm>
            <a:off x="2464676" y="5140309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13,5% </a:t>
            </a:r>
          </a:p>
          <a:p>
            <a:pPr algn="ctr"/>
            <a:r>
              <a:rPr lang="es-CO" sz="1100" b="1" dirty="0"/>
              <a:t>(384)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E3A6B851-BA43-3723-8A7B-BB707C133583}"/>
              </a:ext>
            </a:extLst>
          </p:cNvPr>
          <p:cNvSpPr txBox="1"/>
          <p:nvPr/>
        </p:nvSpPr>
        <p:spPr>
          <a:xfrm>
            <a:off x="3294270" y="5500385"/>
            <a:ext cx="5769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/>
              <a:t>2,3% </a:t>
            </a:r>
          </a:p>
          <a:p>
            <a:pPr algn="ctr"/>
            <a:r>
              <a:rPr lang="es-CO" sz="1100" b="1" dirty="0"/>
              <a:t>(65)</a:t>
            </a:r>
          </a:p>
        </p:txBody>
      </p:sp>
      <p:cxnSp>
        <p:nvCxnSpPr>
          <p:cNvPr id="37" name="Conector: curvado 36">
            <a:extLst>
              <a:ext uri="{FF2B5EF4-FFF2-40B4-BE49-F238E27FC236}">
                <a16:creationId xmlns:a16="http://schemas.microsoft.com/office/drawing/2014/main" id="{A2D39D49-A115-3D2C-D87C-346207A232FE}"/>
              </a:ext>
            </a:extLst>
          </p:cNvPr>
          <p:cNvCxnSpPr>
            <a:cxnSpLocks/>
          </p:cNvCxnSpPr>
          <p:nvPr/>
        </p:nvCxnSpPr>
        <p:spPr>
          <a:xfrm flipV="1">
            <a:off x="3865099" y="4498969"/>
            <a:ext cx="1338092" cy="557086"/>
          </a:xfrm>
          <a:prstGeom prst="curvedConnector3">
            <a:avLst/>
          </a:prstGeom>
          <a:ln w="19050">
            <a:solidFill>
              <a:srgbClr val="33CCFF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8355A5DE-3109-DF8B-9148-92BBE3ECB0E8}"/>
              </a:ext>
            </a:extLst>
          </p:cNvPr>
          <p:cNvSpPr txBox="1"/>
          <p:nvPr/>
        </p:nvSpPr>
        <p:spPr>
          <a:xfrm>
            <a:off x="5080139" y="4306673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33CCFF"/>
                </a:solidFill>
              </a:rPr>
              <a:t>6,5% </a:t>
            </a:r>
          </a:p>
          <a:p>
            <a:pPr algn="ctr"/>
            <a:r>
              <a:rPr lang="es-CO" sz="1100" b="1" dirty="0">
                <a:solidFill>
                  <a:srgbClr val="33CCFF"/>
                </a:solidFill>
              </a:rPr>
              <a:t>(184)</a:t>
            </a:r>
          </a:p>
        </p:txBody>
      </p:sp>
      <p:cxnSp>
        <p:nvCxnSpPr>
          <p:cNvPr id="39" name="Conector: curvado 38">
            <a:extLst>
              <a:ext uri="{FF2B5EF4-FFF2-40B4-BE49-F238E27FC236}">
                <a16:creationId xmlns:a16="http://schemas.microsoft.com/office/drawing/2014/main" id="{34E47DD2-12A4-CD12-E445-B70FCAC96B28}"/>
              </a:ext>
            </a:extLst>
          </p:cNvPr>
          <p:cNvCxnSpPr>
            <a:cxnSpLocks/>
          </p:cNvCxnSpPr>
          <p:nvPr/>
        </p:nvCxnSpPr>
        <p:spPr>
          <a:xfrm rot="10800000" flipV="1">
            <a:off x="731768" y="4485210"/>
            <a:ext cx="1523848" cy="719236"/>
          </a:xfrm>
          <a:prstGeom prst="curvedConnector3">
            <a:avLst/>
          </a:prstGeom>
          <a:ln w="19050">
            <a:solidFill>
              <a:srgbClr val="FF66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adroTexto 39">
            <a:extLst>
              <a:ext uri="{FF2B5EF4-FFF2-40B4-BE49-F238E27FC236}">
                <a16:creationId xmlns:a16="http://schemas.microsoft.com/office/drawing/2014/main" id="{9C28C5BA-3471-B007-A0C5-4BEFA997E3D8}"/>
              </a:ext>
            </a:extLst>
          </p:cNvPr>
          <p:cNvSpPr txBox="1"/>
          <p:nvPr/>
        </p:nvSpPr>
        <p:spPr>
          <a:xfrm>
            <a:off x="113884" y="5002995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FF66CC"/>
                </a:solidFill>
              </a:rPr>
              <a:t>2,0% </a:t>
            </a:r>
          </a:p>
          <a:p>
            <a:pPr algn="ctr"/>
            <a:r>
              <a:rPr lang="es-CO" sz="1100" b="1" dirty="0">
                <a:solidFill>
                  <a:srgbClr val="FF66CC"/>
                </a:solidFill>
              </a:rPr>
              <a:t>(56)</a:t>
            </a:r>
          </a:p>
        </p:txBody>
      </p:sp>
      <p:cxnSp>
        <p:nvCxnSpPr>
          <p:cNvPr id="41" name="Conector: curvado 40">
            <a:extLst>
              <a:ext uri="{FF2B5EF4-FFF2-40B4-BE49-F238E27FC236}">
                <a16:creationId xmlns:a16="http://schemas.microsoft.com/office/drawing/2014/main" id="{54F84F35-4EBA-19D4-244E-BD7F60256439}"/>
              </a:ext>
            </a:extLst>
          </p:cNvPr>
          <p:cNvCxnSpPr>
            <a:cxnSpLocks/>
          </p:cNvCxnSpPr>
          <p:nvPr/>
        </p:nvCxnSpPr>
        <p:spPr>
          <a:xfrm flipV="1">
            <a:off x="3310027" y="3621559"/>
            <a:ext cx="816967" cy="720024"/>
          </a:xfrm>
          <a:prstGeom prst="curvedConnector3">
            <a:avLst/>
          </a:prstGeom>
          <a:ln w="1905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F3CCA60-77D8-7234-7EC5-9BE1AE9750E8}"/>
              </a:ext>
            </a:extLst>
          </p:cNvPr>
          <p:cNvSpPr txBox="1"/>
          <p:nvPr/>
        </p:nvSpPr>
        <p:spPr>
          <a:xfrm>
            <a:off x="3976912" y="3228132"/>
            <a:ext cx="714686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00B050"/>
                </a:solidFill>
              </a:rPr>
              <a:t>0,5% </a:t>
            </a:r>
          </a:p>
          <a:p>
            <a:pPr algn="ctr"/>
            <a:r>
              <a:rPr lang="es-CO" sz="1100" b="1" dirty="0">
                <a:solidFill>
                  <a:srgbClr val="00B050"/>
                </a:solidFill>
              </a:rPr>
              <a:t>(15)</a:t>
            </a:r>
          </a:p>
        </p:txBody>
      </p:sp>
      <p:cxnSp>
        <p:nvCxnSpPr>
          <p:cNvPr id="43" name="Conector: curvado 42">
            <a:extLst>
              <a:ext uri="{FF2B5EF4-FFF2-40B4-BE49-F238E27FC236}">
                <a16:creationId xmlns:a16="http://schemas.microsoft.com/office/drawing/2014/main" id="{4A3A9CDB-591C-1551-437B-DB8B66D90686}"/>
              </a:ext>
            </a:extLst>
          </p:cNvPr>
          <p:cNvCxnSpPr>
            <a:cxnSpLocks/>
          </p:cNvCxnSpPr>
          <p:nvPr/>
        </p:nvCxnSpPr>
        <p:spPr>
          <a:xfrm rot="16200000" flipV="1">
            <a:off x="1600887" y="3777461"/>
            <a:ext cx="1068596" cy="833599"/>
          </a:xfrm>
          <a:prstGeom prst="curvedConnector3">
            <a:avLst/>
          </a:prstGeom>
          <a:ln w="19050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CuadroTexto 43">
            <a:extLst>
              <a:ext uri="{FF2B5EF4-FFF2-40B4-BE49-F238E27FC236}">
                <a16:creationId xmlns:a16="http://schemas.microsoft.com/office/drawing/2014/main" id="{0C4BEDEE-1498-8B78-FE71-00FBE941D48E}"/>
              </a:ext>
            </a:extLst>
          </p:cNvPr>
          <p:cNvSpPr txBox="1"/>
          <p:nvPr/>
        </p:nvSpPr>
        <p:spPr>
          <a:xfrm>
            <a:off x="1387250" y="3094154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accent6"/>
                </a:solidFill>
              </a:rPr>
              <a:t>2,9% </a:t>
            </a:r>
          </a:p>
          <a:p>
            <a:pPr algn="ctr"/>
            <a:r>
              <a:rPr lang="es-CO" sz="1100" b="1" dirty="0">
                <a:solidFill>
                  <a:schemeClr val="accent6"/>
                </a:solidFill>
              </a:rPr>
              <a:t>(81)</a:t>
            </a:r>
          </a:p>
        </p:txBody>
      </p:sp>
      <p:cxnSp>
        <p:nvCxnSpPr>
          <p:cNvPr id="45" name="Conector: curvado 44">
            <a:extLst>
              <a:ext uri="{FF2B5EF4-FFF2-40B4-BE49-F238E27FC236}">
                <a16:creationId xmlns:a16="http://schemas.microsoft.com/office/drawing/2014/main" id="{AE733573-DAF3-8A25-AED9-702BD86CBF9F}"/>
              </a:ext>
            </a:extLst>
          </p:cNvPr>
          <p:cNvCxnSpPr>
            <a:cxnSpLocks/>
          </p:cNvCxnSpPr>
          <p:nvPr/>
        </p:nvCxnSpPr>
        <p:spPr>
          <a:xfrm flipV="1">
            <a:off x="3546608" y="4208489"/>
            <a:ext cx="1656583" cy="534078"/>
          </a:xfrm>
          <a:prstGeom prst="curvedConnector3">
            <a:avLst>
              <a:gd name="adj1" fmla="val 50000"/>
            </a:avLst>
          </a:prstGeom>
          <a:ln w="19050">
            <a:solidFill>
              <a:srgbClr val="33CCC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adroTexto 45">
            <a:extLst>
              <a:ext uri="{FF2B5EF4-FFF2-40B4-BE49-F238E27FC236}">
                <a16:creationId xmlns:a16="http://schemas.microsoft.com/office/drawing/2014/main" id="{98FF30CE-DDA9-F4CF-42AC-536D731B575B}"/>
              </a:ext>
            </a:extLst>
          </p:cNvPr>
          <p:cNvSpPr txBox="1"/>
          <p:nvPr/>
        </p:nvSpPr>
        <p:spPr>
          <a:xfrm>
            <a:off x="5019843" y="3880793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33CCCC"/>
                </a:solidFill>
              </a:rPr>
              <a:t>1,87 </a:t>
            </a:r>
          </a:p>
          <a:p>
            <a:pPr algn="ctr"/>
            <a:r>
              <a:rPr lang="es-CO" sz="1100" b="1" dirty="0">
                <a:solidFill>
                  <a:srgbClr val="33CCCC"/>
                </a:solidFill>
              </a:rPr>
              <a:t>(49)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3734E2FE-56B0-E0D4-E71B-9C19817D0D26}"/>
              </a:ext>
            </a:extLst>
          </p:cNvPr>
          <p:cNvSpPr txBox="1"/>
          <p:nvPr/>
        </p:nvSpPr>
        <p:spPr>
          <a:xfrm>
            <a:off x="4880592" y="1534080"/>
            <a:ext cx="1443327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2400" b="1" dirty="0"/>
              <a:t>n: 2.842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5096BEE4-9B7B-55C6-7C1A-CEE9B374D6C0}"/>
              </a:ext>
            </a:extLst>
          </p:cNvPr>
          <p:cNvSpPr txBox="1"/>
          <p:nvPr/>
        </p:nvSpPr>
        <p:spPr>
          <a:xfrm>
            <a:off x="6650297" y="250390"/>
            <a:ext cx="4670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No. De casos con discapacidad por ciclo vital y sexo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73D9936-FA5E-AB8D-91D8-67134714BB1D}"/>
              </a:ext>
            </a:extLst>
          </p:cNvPr>
          <p:cNvSpPr txBox="1"/>
          <p:nvPr/>
        </p:nvSpPr>
        <p:spPr>
          <a:xfrm>
            <a:off x="10603339" y="520319"/>
            <a:ext cx="1083836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200" b="1" dirty="0"/>
              <a:t>N: 1.311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7700085A-F941-2EDC-C495-DE67E00C725A}"/>
              </a:ext>
            </a:extLst>
          </p:cNvPr>
          <p:cNvSpPr txBox="1"/>
          <p:nvPr/>
        </p:nvSpPr>
        <p:spPr>
          <a:xfrm>
            <a:off x="3470813" y="2492928"/>
            <a:ext cx="78381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b="1" dirty="0"/>
              <a:t>43,2%</a:t>
            </a:r>
          </a:p>
        </p:txBody>
      </p:sp>
      <p:pic>
        <p:nvPicPr>
          <p:cNvPr id="58" name="Imagen 57">
            <a:extLst>
              <a:ext uri="{FF2B5EF4-FFF2-40B4-BE49-F238E27FC236}">
                <a16:creationId xmlns:a16="http://schemas.microsoft.com/office/drawing/2014/main" id="{1C648392-44B6-9AA0-1FA9-52B2727E6B19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558984" y="1767832"/>
            <a:ext cx="624474" cy="707952"/>
          </a:xfrm>
          <a:prstGeom prst="rect">
            <a:avLst/>
          </a:prstGeom>
        </p:spPr>
      </p:pic>
      <p:cxnSp>
        <p:nvCxnSpPr>
          <p:cNvPr id="70" name="Conector: curvado 69">
            <a:extLst>
              <a:ext uri="{FF2B5EF4-FFF2-40B4-BE49-F238E27FC236}">
                <a16:creationId xmlns:a16="http://schemas.microsoft.com/office/drawing/2014/main" id="{34ED8EDF-4293-E129-A10A-06FE52C1A4D7}"/>
              </a:ext>
            </a:extLst>
          </p:cNvPr>
          <p:cNvCxnSpPr>
            <a:cxnSpLocks/>
          </p:cNvCxnSpPr>
          <p:nvPr/>
        </p:nvCxnSpPr>
        <p:spPr>
          <a:xfrm rot="16200000" flipH="1">
            <a:off x="3193225" y="4868005"/>
            <a:ext cx="1189275" cy="1077612"/>
          </a:xfrm>
          <a:prstGeom prst="curvedConnector3">
            <a:avLst/>
          </a:prstGeom>
          <a:ln w="19050">
            <a:solidFill>
              <a:srgbClr val="7030A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uadroTexto 73">
            <a:extLst>
              <a:ext uri="{FF2B5EF4-FFF2-40B4-BE49-F238E27FC236}">
                <a16:creationId xmlns:a16="http://schemas.microsoft.com/office/drawing/2014/main" id="{1216169B-9574-6A8D-780D-905C5370E293}"/>
              </a:ext>
            </a:extLst>
          </p:cNvPr>
          <p:cNvSpPr txBox="1"/>
          <p:nvPr/>
        </p:nvSpPr>
        <p:spPr>
          <a:xfrm>
            <a:off x="4018867" y="6023722"/>
            <a:ext cx="7146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100" b="1" dirty="0">
                <a:solidFill>
                  <a:srgbClr val="7030A0"/>
                </a:solidFill>
              </a:rPr>
              <a:t>1,8% </a:t>
            </a:r>
          </a:p>
          <a:p>
            <a:pPr algn="ctr"/>
            <a:r>
              <a:rPr lang="es-CO" sz="1100" b="1" dirty="0">
                <a:solidFill>
                  <a:srgbClr val="7030A0"/>
                </a:solidFill>
              </a:rPr>
              <a:t>(51)</a:t>
            </a: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55A77118-AD5A-4556-BCD5-2E880065E72D}"/>
              </a:ext>
            </a:extLst>
          </p:cNvPr>
          <p:cNvSpPr txBox="1"/>
          <p:nvPr/>
        </p:nvSpPr>
        <p:spPr>
          <a:xfrm>
            <a:off x="6266605" y="3531730"/>
            <a:ext cx="930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800" b="1" dirty="0">
                <a:solidFill>
                  <a:schemeClr val="accent2"/>
                </a:solidFill>
              </a:rPr>
              <a:t>*</a:t>
            </a:r>
            <a:r>
              <a:rPr lang="es-CO" sz="1100" b="1" dirty="0">
                <a:solidFill>
                  <a:schemeClr val="accent2"/>
                </a:solidFill>
              </a:rPr>
              <a:t>3,1% (89)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D4E5D5A8-140F-46D8-BBE2-C036226161DB}"/>
              </a:ext>
            </a:extLst>
          </p:cNvPr>
          <p:cNvSpPr txBox="1"/>
          <p:nvPr/>
        </p:nvSpPr>
        <p:spPr>
          <a:xfrm>
            <a:off x="2738389" y="4697610"/>
            <a:ext cx="324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accent2"/>
                </a:solidFill>
              </a:rPr>
              <a:t>*</a:t>
            </a:r>
            <a:endParaRPr lang="es-CO" sz="900" b="1" dirty="0">
              <a:solidFill>
                <a:schemeClr val="accent2"/>
              </a:solidFill>
            </a:endParaRPr>
          </a:p>
        </p:txBody>
      </p:sp>
      <p:graphicFrame>
        <p:nvGraphicFramePr>
          <p:cNvPr id="64" name="Gráfico 63">
            <a:extLst>
              <a:ext uri="{FF2B5EF4-FFF2-40B4-BE49-F238E27FC236}">
                <a16:creationId xmlns:a16="http://schemas.microsoft.com/office/drawing/2014/main" id="{9FD9DBC7-181E-0986-E414-386CDDABE9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243127"/>
              </p:ext>
            </p:extLst>
          </p:nvPr>
        </p:nvGraphicFramePr>
        <p:xfrm>
          <a:off x="6728990" y="511537"/>
          <a:ext cx="5335383" cy="2357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pic>
        <p:nvPicPr>
          <p:cNvPr id="80" name="Imagen 79">
            <a:extLst>
              <a:ext uri="{FF2B5EF4-FFF2-40B4-BE49-F238E27FC236}">
                <a16:creationId xmlns:a16="http://schemas.microsoft.com/office/drawing/2014/main" id="{4505D167-602D-495F-8911-1DA1B03E268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812153" y="3041315"/>
            <a:ext cx="3933050" cy="1323439"/>
          </a:xfrm>
          <a:prstGeom prst="rect">
            <a:avLst/>
          </a:prstGeom>
        </p:spPr>
      </p:pic>
      <p:sp>
        <p:nvSpPr>
          <p:cNvPr id="81" name="CuadroTexto 80">
            <a:extLst>
              <a:ext uri="{FF2B5EF4-FFF2-40B4-BE49-F238E27FC236}">
                <a16:creationId xmlns:a16="http://schemas.microsoft.com/office/drawing/2014/main" id="{2385B714-C8D3-4F79-A0AF-A06A1143C3C4}"/>
              </a:ext>
            </a:extLst>
          </p:cNvPr>
          <p:cNvSpPr txBox="1"/>
          <p:nvPr/>
        </p:nvSpPr>
        <p:spPr>
          <a:xfrm>
            <a:off x="7698165" y="4524119"/>
            <a:ext cx="4170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800" b="1" dirty="0"/>
              <a:t>328 casos cruzan con el RLCPD</a:t>
            </a:r>
          </a:p>
          <a:p>
            <a:pPr algn="ctr"/>
            <a:r>
              <a:rPr lang="es-CO" sz="1800" b="1" dirty="0"/>
              <a:t>285 con marcación de persona en condición de discapacidad en SIVIGILA 4.0 en cara A o B, se encuentran con RLCPD.</a:t>
            </a:r>
          </a:p>
        </p:txBody>
      </p:sp>
    </p:spTree>
    <p:extLst>
      <p:ext uri="{BB962C8B-B14F-4D97-AF65-F5344CB8AC3E}">
        <p14:creationId xmlns:p14="http://schemas.microsoft.com/office/powerpoint/2010/main" val="414783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0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CA38BFE-C58C-3BFD-545D-1A2EF458A584}"/>
              </a:ext>
            </a:extLst>
          </p:cNvPr>
          <p:cNvSpPr txBox="1"/>
          <p:nvPr/>
        </p:nvSpPr>
        <p:spPr>
          <a:xfrm>
            <a:off x="2540853" y="6647548"/>
            <a:ext cx="6489943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48 2024p. Estadísticas Aseguramiento ACTUAL, CORTE 31/10/2024. URL: </a:t>
            </a:r>
            <a:r>
              <a:rPr lang="es-CO" sz="800" dirty="0">
                <a:hlinkClick r:id="rId26"/>
              </a:rPr>
              <a:t>https://goo.su/yBoRv</a:t>
            </a:r>
            <a:r>
              <a:rPr lang="es-CO" sz="800" dirty="0"/>
              <a:t>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4A0342-878D-0C32-4100-6E0A125CA807}"/>
              </a:ext>
            </a:extLst>
          </p:cNvPr>
          <p:cNvSpPr txBox="1"/>
          <p:nvPr/>
        </p:nvSpPr>
        <p:spPr>
          <a:xfrm>
            <a:off x="6910552" y="409241"/>
            <a:ext cx="39130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15 primeras enfermedades huérfanas notificadas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F438CC0-5FAD-6CD2-3890-4AE502BCC0EC}"/>
              </a:ext>
            </a:extLst>
          </p:cNvPr>
          <p:cNvSpPr txBox="1"/>
          <p:nvPr/>
        </p:nvSpPr>
        <p:spPr>
          <a:xfrm>
            <a:off x="8841991" y="697013"/>
            <a:ext cx="27333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 dirty="0"/>
              <a:t>Enfermedad no. 1 Displasia broncopulmonar: 237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AB75F5B-076D-C2DC-161E-4D099064E2FD}"/>
              </a:ext>
            </a:extLst>
          </p:cNvPr>
          <p:cNvSpPr txBox="1"/>
          <p:nvPr/>
        </p:nvSpPr>
        <p:spPr>
          <a:xfrm>
            <a:off x="0" y="-8354"/>
            <a:ext cx="1219199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RESIDENCIA A SE 48 DE 2024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4F57D64-4B4A-DC10-E759-FC55DDA7E9DE}"/>
              </a:ext>
            </a:extLst>
          </p:cNvPr>
          <p:cNvSpPr txBox="1"/>
          <p:nvPr/>
        </p:nvSpPr>
        <p:spPr>
          <a:xfrm>
            <a:off x="3787393" y="3368912"/>
            <a:ext cx="225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/>
              <a:t>Tasa de afiliación por EAPB </a:t>
            </a:r>
          </a:p>
        </p:txBody>
      </p:sp>
      <p:sp>
        <p:nvSpPr>
          <p:cNvPr id="22" name="Block Arc 3">
            <a:extLst>
              <a:ext uri="{FF2B5EF4-FFF2-40B4-BE49-F238E27FC236}">
                <a16:creationId xmlns:a16="http://schemas.microsoft.com/office/drawing/2014/main" id="{E1B53B7C-AF1C-4F52-9782-F16CB32E5B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0"/>
              <a:gd name="adj2" fmla="val 216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Block Arc 4">
            <a:extLst>
              <a:ext uri="{FF2B5EF4-FFF2-40B4-BE49-F238E27FC236}">
                <a16:creationId xmlns:a16="http://schemas.microsoft.com/office/drawing/2014/main" id="{BA3D7824-4274-4053-9FDF-B0FB86B573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2160000"/>
              <a:gd name="adj2" fmla="val 432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Block Arc 5">
            <a:extLst>
              <a:ext uri="{FF2B5EF4-FFF2-40B4-BE49-F238E27FC236}">
                <a16:creationId xmlns:a16="http://schemas.microsoft.com/office/drawing/2014/main" id="{3FC39C07-AB43-4E20-9EAC-34574369BD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4320000"/>
              <a:gd name="adj2" fmla="val 648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Block Arc 6">
            <a:extLst>
              <a:ext uri="{FF2B5EF4-FFF2-40B4-BE49-F238E27FC236}">
                <a16:creationId xmlns:a16="http://schemas.microsoft.com/office/drawing/2014/main" id="{70B66FB2-9B29-43D7-93FE-0873B22CE8B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6480000"/>
              <a:gd name="adj2" fmla="val 864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Block Arc 7">
            <a:extLst>
              <a:ext uri="{FF2B5EF4-FFF2-40B4-BE49-F238E27FC236}">
                <a16:creationId xmlns:a16="http://schemas.microsoft.com/office/drawing/2014/main" id="{762CE55E-AA95-4741-A6B1-F9F71239C92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8640000"/>
              <a:gd name="adj2" fmla="val 1080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Block Arc 8">
            <a:extLst>
              <a:ext uri="{FF2B5EF4-FFF2-40B4-BE49-F238E27FC236}">
                <a16:creationId xmlns:a16="http://schemas.microsoft.com/office/drawing/2014/main" id="{05DDAD60-E81B-4766-A320-FD6FAE02814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0800000"/>
              <a:gd name="adj2" fmla="val 1296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Block Arc 9">
            <a:extLst>
              <a:ext uri="{FF2B5EF4-FFF2-40B4-BE49-F238E27FC236}">
                <a16:creationId xmlns:a16="http://schemas.microsoft.com/office/drawing/2014/main" id="{42FDC068-FA27-4542-ADD6-FE597C2A72C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2960000"/>
              <a:gd name="adj2" fmla="val 1512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Block Arc 10">
            <a:extLst>
              <a:ext uri="{FF2B5EF4-FFF2-40B4-BE49-F238E27FC236}">
                <a16:creationId xmlns:a16="http://schemas.microsoft.com/office/drawing/2014/main" id="{B29A9A60-7F45-469B-BACD-EEE7688515A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5120000"/>
              <a:gd name="adj2" fmla="val 1728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Block Arc 11">
            <a:extLst>
              <a:ext uri="{FF2B5EF4-FFF2-40B4-BE49-F238E27FC236}">
                <a16:creationId xmlns:a16="http://schemas.microsoft.com/office/drawing/2014/main" id="{6524CE03-BC08-457F-9669-2405B85EAE1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7280000"/>
              <a:gd name="adj2" fmla="val 1944000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Block Arc 12">
            <a:extLst>
              <a:ext uri="{FF2B5EF4-FFF2-40B4-BE49-F238E27FC236}">
                <a16:creationId xmlns:a16="http://schemas.microsoft.com/office/drawing/2014/main" id="{BC35E26D-EF7A-462E-AB9A-784A32EFB1F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89127" y="338554"/>
            <a:ext cx="3878369" cy="3747671"/>
          </a:xfrm>
          <a:prstGeom prst="blockArc">
            <a:avLst>
              <a:gd name="adj1" fmla="val 19440000"/>
              <a:gd name="adj2" fmla="val 0"/>
              <a:gd name="adj3" fmla="val 15500"/>
            </a:avLst>
          </a:prstGeom>
          <a:solidFill>
            <a:schemeClr val="accent1">
              <a:lumMod val="60000"/>
              <a:lumOff val="40000"/>
            </a:schemeClr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Block Arc 14">
            <a:extLst>
              <a:ext uri="{FF2B5EF4-FFF2-40B4-BE49-F238E27FC236}">
                <a16:creationId xmlns:a16="http://schemas.microsoft.com/office/drawing/2014/main" id="{D36CB7B8-2897-4A34-9638-55876F0DF55A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0"/>
              <a:gd name="adj2" fmla="val 216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35</a:t>
            </a:r>
          </a:p>
        </p:txBody>
      </p:sp>
      <p:sp>
        <p:nvSpPr>
          <p:cNvPr id="33" name="Block Arc 15">
            <a:extLst>
              <a:ext uri="{FF2B5EF4-FFF2-40B4-BE49-F238E27FC236}">
                <a16:creationId xmlns:a16="http://schemas.microsoft.com/office/drawing/2014/main" id="{3132F323-BFB0-409E-8A4C-AF31C2682DD8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2160000"/>
              <a:gd name="adj2" fmla="val 432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34</a:t>
            </a:r>
          </a:p>
        </p:txBody>
      </p:sp>
      <p:sp>
        <p:nvSpPr>
          <p:cNvPr id="34" name="Block Arc 16">
            <a:extLst>
              <a:ext uri="{FF2B5EF4-FFF2-40B4-BE49-F238E27FC236}">
                <a16:creationId xmlns:a16="http://schemas.microsoft.com/office/drawing/2014/main" id="{EFA5FEC8-BEF1-4FD1-81F4-6CE81960151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4320000"/>
              <a:gd name="adj2" fmla="val 648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203</a:t>
            </a:r>
          </a:p>
        </p:txBody>
      </p:sp>
      <p:sp>
        <p:nvSpPr>
          <p:cNvPr id="35" name="Block Arc 17">
            <a:extLst>
              <a:ext uri="{FF2B5EF4-FFF2-40B4-BE49-F238E27FC236}">
                <a16:creationId xmlns:a16="http://schemas.microsoft.com/office/drawing/2014/main" id="{3433E21D-DD4F-4463-B2FD-BE9EFBF0BC26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6480000"/>
              <a:gd name="adj2" fmla="val 864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kern="1200" dirty="0"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latin typeface="Calibri"/>
              </a:rPr>
              <a:t>31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Block Arc 18">
            <a:extLst>
              <a:ext uri="{FF2B5EF4-FFF2-40B4-BE49-F238E27FC236}">
                <a16:creationId xmlns:a16="http://schemas.microsoft.com/office/drawing/2014/main" id="{419F8D94-B3BE-4BD9-8A35-70284A3B9794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8640000"/>
              <a:gd name="adj2" fmla="val 1080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153</a:t>
            </a:r>
          </a:p>
        </p:txBody>
      </p:sp>
      <p:sp>
        <p:nvSpPr>
          <p:cNvPr id="37" name="Block Arc 19">
            <a:extLst>
              <a:ext uri="{FF2B5EF4-FFF2-40B4-BE49-F238E27FC236}">
                <a16:creationId xmlns:a16="http://schemas.microsoft.com/office/drawing/2014/main" id="{A5FAE641-AA6D-4CC8-A3BF-BC8760945D1A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0800000"/>
              <a:gd name="adj2" fmla="val 1296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225</a:t>
            </a:r>
          </a:p>
        </p:txBody>
      </p:sp>
      <p:sp>
        <p:nvSpPr>
          <p:cNvPr id="38" name="Block Arc 20">
            <a:extLst>
              <a:ext uri="{FF2B5EF4-FFF2-40B4-BE49-F238E27FC236}">
                <a16:creationId xmlns:a16="http://schemas.microsoft.com/office/drawing/2014/main" id="{42E77313-BCD6-432A-A130-5BAB5C6B84A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2960000"/>
              <a:gd name="adj2" fmla="val 1512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21</a:t>
            </a:r>
          </a:p>
        </p:txBody>
      </p:sp>
      <p:sp>
        <p:nvSpPr>
          <p:cNvPr id="39" name="Block Arc 21">
            <a:extLst>
              <a:ext uri="{FF2B5EF4-FFF2-40B4-BE49-F238E27FC236}">
                <a16:creationId xmlns:a16="http://schemas.microsoft.com/office/drawing/2014/main" id="{7FC83D6E-B731-4D08-AFF3-1C35FF0EE946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5120000"/>
              <a:gd name="adj2" fmla="val 1728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77</a:t>
            </a:r>
          </a:p>
        </p:txBody>
      </p:sp>
      <p:sp>
        <p:nvSpPr>
          <p:cNvPr id="40" name="Block Arc 22">
            <a:extLst>
              <a:ext uri="{FF2B5EF4-FFF2-40B4-BE49-F238E27FC236}">
                <a16:creationId xmlns:a16="http://schemas.microsoft.com/office/drawing/2014/main" id="{91731200-86E2-4874-BF95-0B153A78BA86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7280000"/>
              <a:gd name="adj2" fmla="val 1944000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</a:rPr>
              <a:t>3</a:t>
            </a:r>
          </a:p>
        </p:txBody>
      </p:sp>
      <p:sp>
        <p:nvSpPr>
          <p:cNvPr id="41" name="Block Arc 23">
            <a:extLst>
              <a:ext uri="{FF2B5EF4-FFF2-40B4-BE49-F238E27FC236}">
                <a16:creationId xmlns:a16="http://schemas.microsoft.com/office/drawing/2014/main" id="{AC16FFA8-995E-451D-96EB-E945E60CC9A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978203" y="1002800"/>
            <a:ext cx="2648977" cy="2559710"/>
          </a:xfrm>
          <a:prstGeom prst="blockArc">
            <a:avLst>
              <a:gd name="adj1" fmla="val 19440000"/>
              <a:gd name="adj2" fmla="val 0"/>
              <a:gd name="adj3" fmla="val 23000"/>
            </a:avLst>
          </a:prstGeom>
          <a:solidFill>
            <a:schemeClr val="accent1"/>
          </a:solidFill>
          <a:ln w="25400">
            <a:solidFill>
              <a:srgbClr val="FF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kern="1200" dirty="0">
                <a:solidFill>
                  <a:srgbClr val="FFFFFF"/>
                </a:solidFill>
                <a:effectLst>
                  <a:glow>
                    <a:scrgbClr r="0" g="0" b="0"/>
                  </a:glow>
                </a:effectLst>
                <a:latin typeface="Calibri"/>
              </a:rPr>
              <a:t>43</a:t>
            </a:r>
            <a:endParaRPr kumimoji="0" lang="fr-FR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glow>
                  <a:scrgbClr r="0" g="0" b="0"/>
                </a:glow>
              </a:effectLst>
              <a:uLnTx/>
              <a:uFillTx/>
              <a:latin typeface="Calibri"/>
            </a:endParaRP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E2E76C2D-3921-4FD1-8ADD-3B930A0237FD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562420" y="2042055"/>
            <a:ext cx="1442826" cy="5682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  <a:ext uri="{31F19639-BCED-4A60-ADC4-E9642A236FB7}">
              <a14:hiddenScene3d xmlns:a14="http://schemas.microsoft.com/office/drawing/2010/main">
                <a:camera prst="orthographicFront"/>
                <a:lightRig rig="threePt" dir="t"/>
              </a14:hiddenScene3d>
            </a:ext>
            <a:ext uri="{E45631CC-5BF2-4C18-A39C-3461C7D3F71A}">
              <a14:hiddenSp3d xmlns:a14="http://schemas.microsoft.com/office/drawing/2010/main"/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sp3d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Tipo de </a:t>
            </a:r>
            <a:r>
              <a:rPr kumimoji="0" lang="es-CO" b="1" i="0" u="none" strike="noStrike" kern="1200" cap="none" spc="0" normalizeH="0" baseline="0" dirty="0">
                <a:ln>
                  <a:noFill/>
                </a:ln>
                <a:solidFill>
                  <a:srgbClr val="002060"/>
                </a:solidFill>
                <a:effectLst>
                  <a:glow>
                    <a:scrgbClr r="0" g="0" b="0"/>
                  </a:glow>
                </a:effectLst>
                <a:uLnTx/>
                <a:uFillTx/>
                <a:latin typeface="Calibri"/>
                <a:ea typeface="+mn-ea"/>
                <a:cs typeface="+mn-cs"/>
              </a:rPr>
              <a:t>discapacidad</a:t>
            </a:r>
          </a:p>
        </p:txBody>
      </p:sp>
      <p:pic>
        <p:nvPicPr>
          <p:cNvPr id="43" name="Gráfico 42" descr="Cerebro en cabeza">
            <a:extLst>
              <a:ext uri="{FF2B5EF4-FFF2-40B4-BE49-F238E27FC236}">
                <a16:creationId xmlns:a16="http://schemas.microsoft.com/office/drawing/2014/main" id="{EB4845B6-7AEE-42EF-B842-E88B778A60D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59786" y="1352114"/>
            <a:ext cx="503999" cy="503999"/>
          </a:xfrm>
          <a:prstGeom prst="rect">
            <a:avLst/>
          </a:prstGeom>
        </p:spPr>
      </p:pic>
      <p:pic>
        <p:nvPicPr>
          <p:cNvPr id="44" name="Gráfico 43" descr="Ojos">
            <a:extLst>
              <a:ext uri="{FF2B5EF4-FFF2-40B4-BE49-F238E27FC236}">
                <a16:creationId xmlns:a16="http://schemas.microsoft.com/office/drawing/2014/main" id="{239C17FA-5A2C-4252-A027-B730C97301E7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1032825" y="683240"/>
            <a:ext cx="715790" cy="572008"/>
          </a:xfrm>
          <a:prstGeom prst="rect">
            <a:avLst/>
          </a:prstGeom>
        </p:spPr>
      </p:pic>
      <p:pic>
        <p:nvPicPr>
          <p:cNvPr id="45" name="Gráfico 44" descr="Oreja">
            <a:extLst>
              <a:ext uri="{FF2B5EF4-FFF2-40B4-BE49-F238E27FC236}">
                <a16:creationId xmlns:a16="http://schemas.microsoft.com/office/drawing/2014/main" id="{6E0223B6-040C-4FD9-91D8-EEFCAC8C0B8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012606" y="421211"/>
            <a:ext cx="528247" cy="528247"/>
          </a:xfrm>
          <a:prstGeom prst="rect">
            <a:avLst/>
          </a:prstGeom>
        </p:spPr>
      </p:pic>
      <p:pic>
        <p:nvPicPr>
          <p:cNvPr id="46" name="Gráfico 45" descr="Nariz">
            <a:extLst>
              <a:ext uri="{FF2B5EF4-FFF2-40B4-BE49-F238E27FC236}">
                <a16:creationId xmlns:a16="http://schemas.microsoft.com/office/drawing/2014/main" id="{5E107C95-9F9E-4356-83B7-85C563E9306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769703" y="566119"/>
            <a:ext cx="351465" cy="351465"/>
          </a:xfrm>
          <a:prstGeom prst="rect">
            <a:avLst/>
          </a:prstGeom>
        </p:spPr>
      </p:pic>
      <p:pic>
        <p:nvPicPr>
          <p:cNvPr id="47" name="Gráfico 46" descr="Órgano: corazón">
            <a:extLst>
              <a:ext uri="{FF2B5EF4-FFF2-40B4-BE49-F238E27FC236}">
                <a16:creationId xmlns:a16="http://schemas.microsoft.com/office/drawing/2014/main" id="{20130BBD-2B94-4B52-9744-052964F30896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3456129" y="1333598"/>
            <a:ext cx="368457" cy="368457"/>
          </a:xfrm>
          <a:prstGeom prst="rect">
            <a:avLst/>
          </a:prstGeom>
        </p:spPr>
      </p:pic>
      <p:pic>
        <p:nvPicPr>
          <p:cNvPr id="48" name="Gráfico 47" descr="Pulmones">
            <a:extLst>
              <a:ext uri="{FF2B5EF4-FFF2-40B4-BE49-F238E27FC236}">
                <a16:creationId xmlns:a16="http://schemas.microsoft.com/office/drawing/2014/main" id="{4A40E481-7D99-4EC8-AEC9-4A45A7DD54A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3749782" y="1870508"/>
            <a:ext cx="366002" cy="366002"/>
          </a:xfrm>
          <a:prstGeom prst="rect">
            <a:avLst/>
          </a:prstGeom>
        </p:spPr>
      </p:pic>
      <p:pic>
        <p:nvPicPr>
          <p:cNvPr id="49" name="Imagen 48">
            <a:extLst>
              <a:ext uri="{FF2B5EF4-FFF2-40B4-BE49-F238E27FC236}">
                <a16:creationId xmlns:a16="http://schemas.microsoft.com/office/drawing/2014/main" id="{4E588696-8C85-4A22-9B07-45C0F645ABA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29977" y="1540566"/>
            <a:ext cx="282566" cy="300087"/>
          </a:xfrm>
          <a:prstGeom prst="rect">
            <a:avLst/>
          </a:prstGeom>
        </p:spPr>
      </p:pic>
      <p:pic>
        <p:nvPicPr>
          <p:cNvPr id="50" name="Gráfico 49" descr="Estómago">
            <a:extLst>
              <a:ext uri="{FF2B5EF4-FFF2-40B4-BE49-F238E27FC236}">
                <a16:creationId xmlns:a16="http://schemas.microsoft.com/office/drawing/2014/main" id="{CDF794EF-27F0-4CFE-844F-517CECB2C2F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653837" y="2498593"/>
            <a:ext cx="417113" cy="576001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D6DBCD5E-8003-4E39-BD4B-A243386503BA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092130" y="3604965"/>
            <a:ext cx="362426" cy="426800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49D374BA-1AD8-420A-B448-ABA280ECC6D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249723" y="3396988"/>
            <a:ext cx="340824" cy="330369"/>
          </a:xfrm>
          <a:prstGeom prst="rect">
            <a:avLst/>
          </a:prstGeom>
        </p:spPr>
      </p:pic>
      <p:pic>
        <p:nvPicPr>
          <p:cNvPr id="53" name="Gráfico 52" descr="Preguntas RTL">
            <a:extLst>
              <a:ext uri="{FF2B5EF4-FFF2-40B4-BE49-F238E27FC236}">
                <a16:creationId xmlns:a16="http://schemas.microsoft.com/office/drawing/2014/main" id="{EDD90639-1AD1-43BB-84C7-CE8F739B252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20912" y="2449140"/>
            <a:ext cx="503999" cy="503999"/>
          </a:xfrm>
          <a:prstGeom prst="rect">
            <a:avLst/>
          </a:prstGeom>
        </p:spPr>
      </p:pic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id="{E62283E3-C91D-4AF0-8977-D93537118FCA}"/>
              </a:ext>
            </a:extLst>
          </p:cNvPr>
          <p:cNvCxnSpPr>
            <a:cxnSpLocks/>
          </p:cNvCxnSpPr>
          <p:nvPr/>
        </p:nvCxnSpPr>
        <p:spPr>
          <a:xfrm>
            <a:off x="2022603" y="434687"/>
            <a:ext cx="427973" cy="42088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5" name="Gráfico 54" descr="Mano levantada">
            <a:extLst>
              <a:ext uri="{FF2B5EF4-FFF2-40B4-BE49-F238E27FC236}">
                <a16:creationId xmlns:a16="http://schemas.microsoft.com/office/drawing/2014/main" id="{86157E88-89D2-474B-A350-CBB6C008218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247872" y="1006953"/>
            <a:ext cx="344162" cy="344162"/>
          </a:xfrm>
          <a:prstGeom prst="rect">
            <a:avLst/>
          </a:prstGeom>
        </p:spPr>
      </p:pic>
      <p:pic>
        <p:nvPicPr>
          <p:cNvPr id="56" name="Gráfico 55" descr="Lengua">
            <a:extLst>
              <a:ext uri="{FF2B5EF4-FFF2-40B4-BE49-F238E27FC236}">
                <a16:creationId xmlns:a16="http://schemas.microsoft.com/office/drawing/2014/main" id="{B9D1A2B0-6FAA-42BA-9ED5-43DCE7D2106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043119" y="706705"/>
            <a:ext cx="312559" cy="312559"/>
          </a:xfrm>
          <a:prstGeom prst="rect">
            <a:avLst/>
          </a:prstGeom>
        </p:spPr>
      </p:pic>
      <p:pic>
        <p:nvPicPr>
          <p:cNvPr id="57" name="Gráfico 56" descr="Labios">
            <a:extLst>
              <a:ext uri="{FF2B5EF4-FFF2-40B4-BE49-F238E27FC236}">
                <a16:creationId xmlns:a16="http://schemas.microsoft.com/office/drawing/2014/main" id="{96B86FCA-3D74-4A0F-80A4-89286FEA3EB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915909" y="3313646"/>
            <a:ext cx="667686" cy="499708"/>
          </a:xfrm>
          <a:prstGeom prst="rect">
            <a:avLst/>
          </a:prstGeom>
        </p:spPr>
      </p:pic>
      <p:graphicFrame>
        <p:nvGraphicFramePr>
          <p:cNvPr id="59" name="Tabla 58">
            <a:extLst>
              <a:ext uri="{FF2B5EF4-FFF2-40B4-BE49-F238E27FC236}">
                <a16:creationId xmlns:a16="http://schemas.microsoft.com/office/drawing/2014/main" id="{76422308-57BA-47D6-9884-A09A00B111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396897"/>
              </p:ext>
            </p:extLst>
          </p:nvPr>
        </p:nvGraphicFramePr>
        <p:xfrm>
          <a:off x="3255365" y="3936387"/>
          <a:ext cx="3201699" cy="2644140"/>
        </p:xfrm>
        <a:graphic>
          <a:graphicData uri="http://schemas.openxmlformats.org/drawingml/2006/table">
            <a:tbl>
              <a:tblPr/>
              <a:tblGrid>
                <a:gridCol w="1384668">
                  <a:extLst>
                    <a:ext uri="{9D8B030D-6E8A-4147-A177-3AD203B41FA5}">
                      <a16:colId xmlns:a16="http://schemas.microsoft.com/office/drawing/2014/main" val="2491245642"/>
                    </a:ext>
                  </a:extLst>
                </a:gridCol>
                <a:gridCol w="1817031">
                  <a:extLst>
                    <a:ext uri="{9D8B030D-6E8A-4147-A177-3AD203B41FA5}">
                      <a16:colId xmlns:a16="http://schemas.microsoft.com/office/drawing/2014/main" val="34448921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EAPB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Tasa * 100.000 hab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4346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SURA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369,5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97170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ALIANSALUD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47,3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5588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COOSALUD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5734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CAPITAL SALUD</a:t>
                      </a:r>
                    </a:p>
                  </a:txBody>
                  <a:tcPr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38,4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073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COMPENSAR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5775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NUEVA EPS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688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SANITAS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93553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SALUD TOTAL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3877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FAMISANAR</a:t>
                      </a:r>
                    </a:p>
                  </a:txBody>
                  <a:tcPr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011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 general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8EA9D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01508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cx2="http://schemas.microsoft.com/office/drawing/2015/10/21/chartex" Requires="cx2">
          <p:graphicFrame>
            <p:nvGraphicFramePr>
              <p:cNvPr id="64" name="Gráfico 63">
                <a:extLst>
                  <a:ext uri="{FF2B5EF4-FFF2-40B4-BE49-F238E27FC236}">
                    <a16:creationId xmlns:a16="http://schemas.microsoft.com/office/drawing/2014/main" id="{776F7A94-5CB1-43E4-A8F2-407DAF483533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910956854"/>
                  </p:ext>
                </p:extLst>
              </p:nvPr>
            </p:nvGraphicFramePr>
            <p:xfrm>
              <a:off x="6910552" y="890088"/>
              <a:ext cx="5115003" cy="5667664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52"/>
              </a:graphicData>
            </a:graphic>
          </p:graphicFrame>
        </mc:Choice>
        <mc:Fallback>
          <p:pic>
            <p:nvPicPr>
              <p:cNvPr id="64" name="Gráfico 63">
                <a:extLst>
                  <a:ext uri="{FF2B5EF4-FFF2-40B4-BE49-F238E27FC236}">
                    <a16:creationId xmlns:a16="http://schemas.microsoft.com/office/drawing/2014/main" id="{776F7A94-5CB1-43E4-A8F2-407DAF4835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6910552" y="890088"/>
                <a:ext cx="5115003" cy="566766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8401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89" y="12093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AB75F5B-076D-C2DC-161E-4D099064E2FD}"/>
              </a:ext>
            </a:extLst>
          </p:cNvPr>
          <p:cNvSpPr txBox="1"/>
          <p:nvPr/>
        </p:nvSpPr>
        <p:spPr>
          <a:xfrm>
            <a:off x="0" y="-8354"/>
            <a:ext cx="1219199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COMPORTAMIENTO DEL EVENTO 342 - </a:t>
            </a:r>
            <a:r>
              <a:rPr lang="es-CO" sz="1600" b="1" dirty="0">
                <a:latin typeface="+mj-lt"/>
              </a:rPr>
              <a:t>ENFERMEDADES HUÉRFANAS - RARAS POR RESIDENCIA A SE 48 DE 2024</a:t>
            </a:r>
          </a:p>
          <a:p>
            <a:pPr algn="ctr"/>
            <a:r>
              <a:rPr lang="es-CO" sz="1600" b="1" dirty="0">
                <a:latin typeface="+mj-lt"/>
              </a:rPr>
              <a:t>INDICADORES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193C495-2A9F-4CD2-B80C-9D328DCBB2FE}"/>
              </a:ext>
            </a:extLst>
          </p:cNvPr>
          <p:cNvSpPr txBox="1"/>
          <p:nvPr/>
        </p:nvSpPr>
        <p:spPr>
          <a:xfrm>
            <a:off x="610999" y="3931498"/>
            <a:ext cx="5485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/>
              <a:t>Oportunidad en la notificación de casos nuevos de EHR*</a:t>
            </a:r>
            <a:endParaRPr lang="es-MX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02290FF6-589E-4DFB-BD9A-524C05735013}"/>
              </a:ext>
            </a:extLst>
          </p:cNvPr>
          <p:cNvSpPr txBox="1"/>
          <p:nvPr/>
        </p:nvSpPr>
        <p:spPr>
          <a:xfrm>
            <a:off x="58215" y="5970705"/>
            <a:ext cx="6074177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100" b="1" dirty="0"/>
              <a:t>*</a:t>
            </a:r>
            <a:r>
              <a:rPr lang="es-CO" sz="1000" dirty="0"/>
              <a:t>Actualización del indicador oportunidad en la notificación de casos nuevos de 8 días a inmediata (24h), protocolo de vigilancia en salud pública de enfermedades huérfanas – raras. 20/08/2024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D5C6A043-28BF-4B44-820A-1962DAC0D4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676609"/>
              </p:ext>
            </p:extLst>
          </p:nvPr>
        </p:nvGraphicFramePr>
        <p:xfrm>
          <a:off x="7019397" y="1192127"/>
          <a:ext cx="5010678" cy="4381500"/>
        </p:xfrm>
        <a:graphic>
          <a:graphicData uri="http://schemas.openxmlformats.org/drawingml/2006/table">
            <a:tbl>
              <a:tblPr/>
              <a:tblGrid>
                <a:gridCol w="1806357">
                  <a:extLst>
                    <a:ext uri="{9D8B030D-6E8A-4147-A177-3AD203B41FA5}">
                      <a16:colId xmlns:a16="http://schemas.microsoft.com/office/drawing/2014/main" val="3347562473"/>
                    </a:ext>
                  </a:extLst>
                </a:gridCol>
                <a:gridCol w="1523623">
                  <a:extLst>
                    <a:ext uri="{9D8B030D-6E8A-4147-A177-3AD203B41FA5}">
                      <a16:colId xmlns:a16="http://schemas.microsoft.com/office/drawing/2014/main" val="3118426503"/>
                    </a:ext>
                  </a:extLst>
                </a:gridCol>
                <a:gridCol w="1005277">
                  <a:extLst>
                    <a:ext uri="{9D8B030D-6E8A-4147-A177-3AD203B41FA5}">
                      <a16:colId xmlns:a16="http://schemas.microsoft.com/office/drawing/2014/main" val="1775311890"/>
                    </a:ext>
                  </a:extLst>
                </a:gridCol>
                <a:gridCol w="675421">
                  <a:extLst>
                    <a:ext uri="{9D8B030D-6E8A-4147-A177-3AD203B41FA5}">
                      <a16:colId xmlns:a16="http://schemas.microsoft.com/office/drawing/2014/main" val="303736496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Localidad de residencia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Tasa de notificación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No. De casos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Pob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524573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01 - Usaquén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594611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77248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02 - Chapinero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182103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26473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03 - Santafe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107906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8182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04 - San Cristóbal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43,8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409106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7515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05 - Usme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414995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13228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06 - Tunjuelito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184492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583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07 - Bosa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27,4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733740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2773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08 - Kennedy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37,0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1037929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74313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09 - Fontibón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408155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206208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10 - Engativá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33,1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819441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411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11 - Suba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366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1313453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1249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12 - Barrios Unidos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35,8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156268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190834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13 - Teusaquillo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165438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06923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14 - Los Mártires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83001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7957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15 - Antonio Nariño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57,7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84979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6189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16 - Puente Aranda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258034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3715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17 - La Candelaria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80,3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18675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1385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18 - Rafael Uribe Uribe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47,0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391588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267794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19 - Ciudad Bolívar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666809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41161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20 - Sumapaz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25,5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3926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51345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Sin dato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82248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35,4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2842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8034649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780430"/>
                  </a:ext>
                </a:extLst>
              </a:tr>
            </a:tbl>
          </a:graphicData>
        </a:graphic>
      </p:graphicFrame>
      <p:sp>
        <p:nvSpPr>
          <p:cNvPr id="20" name="CuadroTexto 19">
            <a:extLst>
              <a:ext uri="{FF2B5EF4-FFF2-40B4-BE49-F238E27FC236}">
                <a16:creationId xmlns:a16="http://schemas.microsoft.com/office/drawing/2014/main" id="{5F07189D-50E0-4B36-A2BB-C925999666AF}"/>
              </a:ext>
            </a:extLst>
          </p:cNvPr>
          <p:cNvSpPr txBox="1"/>
          <p:nvPr/>
        </p:nvSpPr>
        <p:spPr>
          <a:xfrm>
            <a:off x="7019397" y="807727"/>
            <a:ext cx="49163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/>
              <a:t>Tasa de notificación de EHR por localidad de residencia</a:t>
            </a:r>
            <a:endParaRPr lang="es-MX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17B6B47-D987-46D5-B963-F2A8D2650921}"/>
              </a:ext>
            </a:extLst>
          </p:cNvPr>
          <p:cNvSpPr txBox="1"/>
          <p:nvPr/>
        </p:nvSpPr>
        <p:spPr>
          <a:xfrm>
            <a:off x="3256865" y="6540092"/>
            <a:ext cx="6639610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800" dirty="0"/>
              <a:t>Fuente: Base Sivigila evento 342 a SE 48 2024, período 2019 a 2024p. VIHOPE localidad 2005-2035, Secretaría de Planeación.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863A2BA-48CE-437E-AAD9-691BA919D4CD}"/>
              </a:ext>
            </a:extLst>
          </p:cNvPr>
          <p:cNvSpPr txBox="1"/>
          <p:nvPr/>
        </p:nvSpPr>
        <p:spPr>
          <a:xfrm>
            <a:off x="472610" y="684616"/>
            <a:ext cx="4929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200" b="1" dirty="0"/>
              <a:t>Casos fallecidos con diagnóstico de enfermedad huérfana - rara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050BC0B-7955-4B70-9D4B-534638CBB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024228"/>
              </p:ext>
            </p:extLst>
          </p:nvPr>
        </p:nvGraphicFramePr>
        <p:xfrm>
          <a:off x="472610" y="974156"/>
          <a:ext cx="5216540" cy="2691917"/>
        </p:xfrm>
        <a:graphic>
          <a:graphicData uri="http://schemas.openxmlformats.org/drawingml/2006/table">
            <a:tbl>
              <a:tblPr/>
              <a:tblGrid>
                <a:gridCol w="3696211">
                  <a:extLst>
                    <a:ext uri="{9D8B030D-6E8A-4147-A177-3AD203B41FA5}">
                      <a16:colId xmlns:a16="http://schemas.microsoft.com/office/drawing/2014/main" val="849287263"/>
                    </a:ext>
                  </a:extLst>
                </a:gridCol>
                <a:gridCol w="1520329">
                  <a:extLst>
                    <a:ext uri="{9D8B030D-6E8A-4147-A177-3AD203B41FA5}">
                      <a16:colId xmlns:a16="http://schemas.microsoft.com/office/drawing/2014/main" val="2297649069"/>
                    </a:ext>
                  </a:extLst>
                </a:gridCol>
              </a:tblGrid>
              <a:tr h="291617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Nombre de la enfermedad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No. De casos fallecidos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10115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Síndrome del injerto contra huesped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715689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Esclerosis lateral amiotrófica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01716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Acondroplasia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045933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Coartacion atípica de aorta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48906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Displasia broncopulmonar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605853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Esclerosis sistémica cutánea difusa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989917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Hernia diafragmática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5577568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Hipertensión arterial pulmonar idiopática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7669850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Hipospadias - hipertelorismo - coloboma y sordera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673658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Microtia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203953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Polirradiculoneuropatia desmielinizante inflamatoria aguda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218185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Síndrome de Guillain-Barré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98601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Síndrome de inmunodeficiencia primaria por déficit de p14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0440560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Vasculitis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686522"/>
                  </a:ext>
                </a:extLst>
              </a:tr>
              <a:tr h="159064">
                <a:tc>
                  <a:txBody>
                    <a:bodyPr/>
                    <a:lstStyle/>
                    <a:p>
                      <a:pPr algn="l" fontAlgn="b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4316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BED801F-0E86-494E-8536-F481898E3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010936"/>
              </p:ext>
            </p:extLst>
          </p:nvPr>
        </p:nvGraphicFramePr>
        <p:xfrm>
          <a:off x="124261" y="4600443"/>
          <a:ext cx="6422527" cy="1257300"/>
        </p:xfrm>
        <a:graphic>
          <a:graphicData uri="http://schemas.openxmlformats.org/drawingml/2006/table">
            <a:tbl>
              <a:tblPr/>
              <a:tblGrid>
                <a:gridCol w="946351">
                  <a:extLst>
                    <a:ext uri="{9D8B030D-6E8A-4147-A177-3AD203B41FA5}">
                      <a16:colId xmlns:a16="http://schemas.microsoft.com/office/drawing/2014/main" val="1372055784"/>
                    </a:ext>
                  </a:extLst>
                </a:gridCol>
                <a:gridCol w="871242">
                  <a:extLst>
                    <a:ext uri="{9D8B030D-6E8A-4147-A177-3AD203B41FA5}">
                      <a16:colId xmlns:a16="http://schemas.microsoft.com/office/drawing/2014/main" val="368583030"/>
                    </a:ext>
                  </a:extLst>
                </a:gridCol>
                <a:gridCol w="340886">
                  <a:extLst>
                    <a:ext uri="{9D8B030D-6E8A-4147-A177-3AD203B41FA5}">
                      <a16:colId xmlns:a16="http://schemas.microsoft.com/office/drawing/2014/main" val="2737168803"/>
                    </a:ext>
                  </a:extLst>
                </a:gridCol>
                <a:gridCol w="786404">
                  <a:extLst>
                    <a:ext uri="{9D8B030D-6E8A-4147-A177-3AD203B41FA5}">
                      <a16:colId xmlns:a16="http://schemas.microsoft.com/office/drawing/2014/main" val="749845987"/>
                    </a:ext>
                  </a:extLst>
                </a:gridCol>
                <a:gridCol w="340886">
                  <a:extLst>
                    <a:ext uri="{9D8B030D-6E8A-4147-A177-3AD203B41FA5}">
                      <a16:colId xmlns:a16="http://schemas.microsoft.com/office/drawing/2014/main" val="2211035474"/>
                    </a:ext>
                  </a:extLst>
                </a:gridCol>
                <a:gridCol w="405864">
                  <a:extLst>
                    <a:ext uri="{9D8B030D-6E8A-4147-A177-3AD203B41FA5}">
                      <a16:colId xmlns:a16="http://schemas.microsoft.com/office/drawing/2014/main" val="2659969686"/>
                    </a:ext>
                  </a:extLst>
                </a:gridCol>
                <a:gridCol w="1563617">
                  <a:extLst>
                    <a:ext uri="{9D8B030D-6E8A-4147-A177-3AD203B41FA5}">
                      <a16:colId xmlns:a16="http://schemas.microsoft.com/office/drawing/2014/main" val="3626205226"/>
                    </a:ext>
                  </a:extLst>
                </a:gridCol>
                <a:gridCol w="340886">
                  <a:extLst>
                    <a:ext uri="{9D8B030D-6E8A-4147-A177-3AD203B41FA5}">
                      <a16:colId xmlns:a16="http://schemas.microsoft.com/office/drawing/2014/main" val="459803576"/>
                    </a:ext>
                  </a:extLst>
                </a:gridCol>
                <a:gridCol w="826391">
                  <a:extLst>
                    <a:ext uri="{9D8B030D-6E8A-4147-A177-3AD203B41FA5}">
                      <a16:colId xmlns:a16="http://schemas.microsoft.com/office/drawing/2014/main" val="3566830741"/>
                    </a:ext>
                  </a:extLst>
                </a:gridCol>
              </a:tblGrid>
              <a:tr h="525780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Año de diagnóstico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Inoportuno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Oportuno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Diagnóstico anterior al año epidemiológico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año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88218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69,5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2640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8726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19,4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80,6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52,2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3505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66261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2024*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31,9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2436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4768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2749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8643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260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526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6862934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/>
          <p:nvPr/>
        </p:nvSpPr>
        <p:spPr>
          <a:xfrm flipH="1">
            <a:off x="10961770" y="2541250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5"/>
          <p:cNvSpPr/>
          <p:nvPr/>
        </p:nvSpPr>
        <p:spPr>
          <a:xfrm rot="10800000">
            <a:off x="10961770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ABDF96C-D223-8BDE-F5A2-0634B6CC9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AB75F5B-076D-C2DC-161E-4D099064E2FD}"/>
              </a:ext>
            </a:extLst>
          </p:cNvPr>
          <p:cNvSpPr txBox="1"/>
          <p:nvPr/>
        </p:nvSpPr>
        <p:spPr>
          <a:xfrm>
            <a:off x="15090" y="2112900"/>
            <a:ext cx="12191999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Enlace PTT comportamiento a SE 48: </a:t>
            </a:r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  <a:hlinkClick r:id="rId5"/>
              </a:rPr>
              <a:t>https://goo.su/0HuL7Rs</a:t>
            </a:r>
            <a:r>
              <a:rPr lang="es-CO" sz="1600" b="1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endParaRPr lang="es-CO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12512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LABEL" val="POWER_USER_DIAGRAM_CIRCULAR_LABE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DIAGRAM_CIRCULAR_ARROW_KEY" val="POWER_USER_DIAGRAM_CIRCULAR_ARROW_VALUE_9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805</Words>
  <Application>Microsoft Office PowerPoint</Application>
  <PresentationFormat>Panorámica</PresentationFormat>
  <Paragraphs>294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Adriana Paola Ulloa Virguez</cp:lastModifiedBy>
  <cp:revision>192</cp:revision>
  <dcterms:modified xsi:type="dcterms:W3CDTF">2024-12-05T21:17:01Z</dcterms:modified>
</cp:coreProperties>
</file>