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96" r:id="rId2"/>
    <p:sldMasterId id="2147483684" r:id="rId3"/>
    <p:sldMasterId id="2147483672" r:id="rId4"/>
    <p:sldMasterId id="2147483708" r:id="rId5"/>
    <p:sldMasterId id="2147483720" r:id="rId6"/>
    <p:sldMasterId id="2147483660" r:id="rId7"/>
  </p:sldMasterIdLst>
  <p:notesMasterIdLst>
    <p:notesMasterId r:id="rId23"/>
  </p:notesMasterIdLst>
  <p:sldIdLst>
    <p:sldId id="256" r:id="rId8"/>
    <p:sldId id="264" r:id="rId9"/>
    <p:sldId id="309" r:id="rId10"/>
    <p:sldId id="302" r:id="rId11"/>
    <p:sldId id="308" r:id="rId12"/>
    <p:sldId id="291" r:id="rId13"/>
    <p:sldId id="303" r:id="rId14"/>
    <p:sldId id="265" r:id="rId15"/>
    <p:sldId id="289" r:id="rId16"/>
    <p:sldId id="296" r:id="rId17"/>
    <p:sldId id="305" r:id="rId18"/>
    <p:sldId id="306" r:id="rId19"/>
    <p:sldId id="307" r:id="rId20"/>
    <p:sldId id="281" r:id="rId21"/>
    <p:sldId id="293" r:id="rId22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Oswald" panose="020B0604020202020204" charset="0"/>
      <p:regular r:id="rId28"/>
      <p:bold r:id="rId29"/>
    </p:embeddedFont>
    <p:embeddedFont>
      <p:font typeface="Arial Narrow" panose="020B0606020202030204" pitchFamily="34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47"/>
    <p:restoredTop sz="88321" autoAdjust="0"/>
  </p:normalViewPr>
  <p:slideViewPr>
    <p:cSldViewPr snapToGrid="0">
      <p:cViewPr varScale="1">
        <p:scale>
          <a:sx n="73" d="100"/>
          <a:sy n="73" d="100"/>
        </p:scale>
        <p:origin x="9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font" Target="fonts/font3.fntdata"/><Relationship Id="rId39" Type="http://schemas.openxmlformats.org/officeDocument/2006/relationships/customXml" Target="../customXml/item2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font" Target="fonts/font8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438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0985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 userDrawn="1"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094508" y="1076515"/>
            <a:ext cx="9795164" cy="3093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300" b="1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COMITE DE SEGUIMIENTO SUBSECRETARIA CORPORATIVA</a:t>
            </a:r>
            <a:endParaRPr lang="es-ES" sz="63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110635" y="4169639"/>
            <a:ext cx="5228491" cy="683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dirty="0" smtClean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19 DE AGOSTO DE 2025</a:t>
            </a:r>
            <a:endParaRPr sz="2800" dirty="0">
              <a:solidFill>
                <a:schemeClr val="lt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702656" y="927319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7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48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PLANES DE MEJORA.</a:t>
            </a:r>
            <a:endParaRPr lang="es-ES" sz="48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702656" y="1989119"/>
            <a:ext cx="10035009" cy="224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3600" dirty="0" smtClean="0">
                <a:latin typeface="Lexend Deca"/>
              </a:rPr>
              <a:t>Seguimiento estado de planes de mejoramiento de auditorias internas y externas. </a:t>
            </a:r>
          </a:p>
          <a:p>
            <a:r>
              <a:rPr lang="es-ES" sz="3600" b="1" dirty="0" smtClean="0">
                <a:latin typeface="Lexend Deca"/>
                <a:ea typeface="Lexend Deca Medium"/>
              </a:rPr>
              <a:t>Gustavo Pareja. </a:t>
            </a:r>
            <a:endParaRPr lang="es-ES" sz="36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89181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497771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8</a:t>
            </a:r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ACTO ADMINISTRATIVO UNIFICADO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359515"/>
            <a:ext cx="10035009" cy="4427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Proyección acto administrativo unificado de: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Horas extras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Teletrabajo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Horario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rabajo remoto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Provisionalidad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istema </a:t>
            </a: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de </a:t>
            </a: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turnos</a:t>
            </a:r>
            <a:r>
              <a:rPr lang="es-ES" sz="32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*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  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José 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Guevara - Laura Castrillón </a:t>
            </a:r>
          </a:p>
        </p:txBody>
      </p:sp>
    </p:spTree>
    <p:extLst>
      <p:ext uri="{BB962C8B-B14F-4D97-AF65-F5344CB8AC3E}">
        <p14:creationId xmlns:p14="http://schemas.microsoft.com/office/powerpoint/2010/main" val="370387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1098662"/>
            <a:ext cx="10152576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8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9</a:t>
            </a:r>
            <a:r>
              <a:rPr lang="es-ES" sz="48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SEGUIMIENTO TELETRABAJO</a:t>
            </a:r>
            <a:endParaRPr lang="es-ES" sz="48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2130223"/>
            <a:ext cx="10035009" cy="254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40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Seguimiento prueba piloto en la Entidad, la cual iniciaba el Miércoles </a:t>
            </a:r>
            <a:r>
              <a:rPr lang="es-ES" sz="40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23 de </a:t>
            </a:r>
            <a:r>
              <a:rPr lang="es-ES" sz="40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julio. </a:t>
            </a:r>
          </a:p>
          <a:p>
            <a:pPr algn="just"/>
            <a:r>
              <a:rPr lang="es-ES" sz="40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</a:t>
            </a:r>
            <a:r>
              <a:rPr lang="es-ES" sz="40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Pineda – José Guevara</a:t>
            </a:r>
          </a:p>
          <a:p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68895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732902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10. BIENES DE USO COLECTIVO 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1594646"/>
            <a:ext cx="10035009" cy="3225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¿Cuántos bienes de uso colectivo de las dependencias hay en la Secretaria de Salud y a nombre de quién?</a:t>
            </a:r>
          </a:p>
          <a:p>
            <a:pPr algn="just"/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Luisa Vallejo – Diana Acosta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Proyectar lineamiento para este tema </a:t>
            </a:r>
          </a:p>
          <a:p>
            <a:pPr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Ángela Manquillo</a:t>
            </a:r>
          </a:p>
          <a:p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7924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2454635"/>
            <a:ext cx="9871725" cy="1725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28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Gestionar hojas de vida para las vacantes provisionales y definitivas de la Subsecretaria. </a:t>
            </a:r>
          </a:p>
          <a:p>
            <a:pPr algn="just"/>
            <a:r>
              <a:rPr lang="es-ES" sz="28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Juan Guillermo Correa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. 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915782"/>
            <a:ext cx="10152576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11. VACANTES PROVISIONALES Y DEFINITIVAS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13393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92438"/>
              </p:ext>
            </p:extLst>
          </p:nvPr>
        </p:nvGraphicFramePr>
        <p:xfrm>
          <a:off x="265800" y="222260"/>
          <a:ext cx="10734261" cy="55662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3811">
                  <a:extLst>
                    <a:ext uri="{9D8B030D-6E8A-4147-A177-3AD203B41FA5}">
                      <a16:colId xmlns:a16="http://schemas.microsoft.com/office/drawing/2014/main" val="3910128140"/>
                    </a:ext>
                  </a:extLst>
                </a:gridCol>
                <a:gridCol w="1907178">
                  <a:extLst>
                    <a:ext uri="{9D8B030D-6E8A-4147-A177-3AD203B41FA5}">
                      <a16:colId xmlns:a16="http://schemas.microsoft.com/office/drawing/2014/main" val="2014673072"/>
                    </a:ext>
                  </a:extLst>
                </a:gridCol>
                <a:gridCol w="4109176">
                  <a:extLst>
                    <a:ext uri="{9D8B030D-6E8A-4147-A177-3AD203B41FA5}">
                      <a16:colId xmlns:a16="http://schemas.microsoft.com/office/drawing/2014/main" val="775586033"/>
                    </a:ext>
                  </a:extLst>
                </a:gridCol>
                <a:gridCol w="1570867">
                  <a:extLst>
                    <a:ext uri="{9D8B030D-6E8A-4147-A177-3AD203B41FA5}">
                      <a16:colId xmlns:a16="http://schemas.microsoft.com/office/drawing/2014/main" val="3790209395"/>
                    </a:ext>
                  </a:extLst>
                </a:gridCol>
                <a:gridCol w="1623229">
                  <a:extLst>
                    <a:ext uri="{9D8B030D-6E8A-4147-A177-3AD203B41FA5}">
                      <a16:colId xmlns:a16="http://schemas.microsoft.com/office/drawing/2014/main" val="1127215307"/>
                    </a:ext>
                  </a:extLst>
                </a:gridCol>
              </a:tblGrid>
              <a:tr h="142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O" sz="1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b"/>
                </a:tc>
                <a:extLst>
                  <a:ext uri="{0D108BD9-81ED-4DB2-BD59-A6C34878D82A}">
                    <a16:rowId xmlns:a16="http://schemas.microsoft.com/office/drawing/2014/main" val="4201200309"/>
                  </a:ext>
                </a:extLst>
              </a:tr>
              <a:tr h="442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TIPO DE VACANTE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DENOMINACION DEL EMPLEO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 Narrow" panose="020B0606020202030204" pitchFamily="34" charset="0"/>
                        </a:rPr>
                        <a:t>  PERFIL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DEPENDENCIA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ASIGNACIÓN BASICA MENSUAL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3337448625"/>
                  </a:ext>
                </a:extLst>
              </a:tr>
              <a:tr h="7709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TEMPORAL - HASTA QUE DURE LA SITUACIÓN ADMINISTRATIVA DEL TITULAR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PROFESIONAL UNIVERSITARIO 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Título 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que corresponda a uno de los siguientes núcleos básicos del conocimiento: </a:t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• Derecho y afines.</a:t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Tarjeta 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 matricula profesional en los casos reglamentados por la Ley</a:t>
                      </a: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/>
                      </a:r>
                      <a:b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 </a:t>
                      </a:r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requiere experiencia (Tramites contractuales</a:t>
                      </a:r>
                      <a:r>
                        <a:rPr lang="es-E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– manejo plataforma SECOP II) 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SUBDIRECCIÓN DE CONTRATACIÓN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Arial Narrow" panose="020B0606020202030204" pitchFamily="34" charset="0"/>
                        </a:rPr>
                        <a:t>$ 3.725.048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231068247"/>
                  </a:ext>
                </a:extLst>
              </a:tr>
              <a:tr h="7370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TEMPORAL HASTA QUE DURE LA SITUACIÓN ADMINISTRATIVA DEL TITULAR 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TÉCNICO OPERATIVO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 rowSpan="2">
                  <a:txBody>
                    <a:bodyPr/>
                    <a:lstStyle/>
                    <a:p>
                      <a:r>
                        <a:rPr lang="es-ES" sz="1400" dirty="0" smtClean="0">
                          <a:latin typeface="Arial Narrow" panose="020B0606020202030204" pitchFamily="34" charset="0"/>
                        </a:rPr>
                        <a:t>Titulo</a:t>
                      </a: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 de formación técnica profesional o tecnológica o terminación y aprobación del pensum académico de educación superior que corresponda a uno de los siguientes núcleos del conocimiento: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Ingeniería de sistemas, telemática y afines, Ingeniería electrónica, telecomunicaciones y afines, Titulo de formación técnica profesional o tecnológica o terminación y aprobación del pensum académico de educación superior en administración ofimática del núcleo básico del conocimiento en administración.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Certificado de inscripción ante el COPNIA en los casos exigidos.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400" baseline="0" dirty="0" smtClean="0">
                          <a:latin typeface="Arial Narrow" panose="020B0606020202030204" pitchFamily="34" charset="0"/>
                        </a:rPr>
                        <a:t>No requiere experiencia (Cobro coactivo, temas administrativos y financieros)</a:t>
                      </a:r>
                      <a:endParaRPr lang="es-CO" sz="1400" dirty="0">
                        <a:latin typeface="Arial Narrow" panose="020B0606020202030204" pitchFamily="34" charset="0"/>
                      </a:endParaRPr>
                    </a:p>
                  </a:txBody>
                  <a:tcPr marL="44048" marR="44048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DIRECCIÓN FINANCIERA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Arial Narrow" panose="020B0606020202030204" pitchFamily="34" charset="0"/>
                        </a:rPr>
                        <a:t>$ 3.443.307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4047105486"/>
                  </a:ext>
                </a:extLst>
              </a:tr>
              <a:tr h="15652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VACANTE DEFINITIVA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TÉCNICO OPERATIVO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 marL="44048" marR="44048" marT="0" marB="0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$ 3.443.307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76791167"/>
                  </a:ext>
                </a:extLst>
              </a:tr>
              <a:tr h="3889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DEFINITIVA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 Narrow" panose="020B0606020202030204" pitchFamily="34" charset="0"/>
                        </a:rPr>
                        <a:t>CONDUCTOR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BACHILLER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Licencia de conducción B1, B2, B3, C1. C2, C3.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SUBDIRECCIÓN DE BIENES Y SERVICIOS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 Narrow" panose="020B0606020202030204" pitchFamily="34" charset="0"/>
                        </a:rPr>
                        <a:t>$ 2.618.717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8" marR="44048" marT="0" marB="0" anchor="ctr"/>
                </a:tc>
                <a:extLst>
                  <a:ext uri="{0D108BD9-81ED-4DB2-BD59-A6C34878D82A}">
                    <a16:rowId xmlns:a16="http://schemas.microsoft.com/office/drawing/2014/main" val="1301338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8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8;p14">
            <a:extLst>
              <a:ext uri="{FF2B5EF4-FFF2-40B4-BE49-F238E27FC236}">
                <a16:creationId xmlns:a16="http://schemas.microsoft.com/office/drawing/2014/main" id="{468CE2B8-13FC-BAB2-4226-4B7626A8FCAD}"/>
              </a:ext>
            </a:extLst>
          </p:cNvPr>
          <p:cNvSpPr txBox="1"/>
          <p:nvPr/>
        </p:nvSpPr>
        <p:spPr>
          <a:xfrm>
            <a:off x="1394460" y="571500"/>
            <a:ext cx="9852660" cy="520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300" b="1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ORDEN DEL DIA</a:t>
            </a:r>
            <a:endParaRPr lang="es-ES" sz="63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/>
                <a:ea typeface="Oswald"/>
                <a:cs typeface="Oswald"/>
                <a:sym typeface="Oswald"/>
              </a:rPr>
              <a:t>1.  </a:t>
            </a:r>
            <a:r>
              <a:rPr lang="es-ES" sz="4000" b="1" dirty="0">
                <a:solidFill>
                  <a:schemeClr val="bg1"/>
                </a:solidFill>
                <a:latin typeface="Oswald" panose="020B0604020202020204" charset="0"/>
              </a:rPr>
              <a:t>Seguimiento de compromisos</a:t>
            </a:r>
            <a:r>
              <a:rPr lang="en-US" sz="4000" dirty="0">
                <a:solidFill>
                  <a:schemeClr val="bg1"/>
                </a:solidFill>
                <a:latin typeface="Oswald" panose="020B0604020202020204" charset="0"/>
              </a:rPr>
              <a:t>​</a:t>
            </a: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2. Seguimiento PAA</a:t>
            </a:r>
            <a:r>
              <a:rPr lang="en-US" sz="4000" dirty="0" smtClean="0">
                <a:solidFill>
                  <a:schemeClr val="bg1"/>
                </a:solidFill>
                <a:latin typeface="Oswald" panose="020B0604020202020204" charset="0"/>
              </a:rPr>
              <a:t>​</a:t>
            </a:r>
            <a:endParaRPr lang="en-US" sz="4000" dirty="0">
              <a:solidFill>
                <a:schemeClr val="bg1"/>
              </a:solidFill>
              <a:latin typeface="Oswald" panose="020B0604020202020204" charset="0"/>
            </a:endParaRP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3. Seguimiento PAC</a:t>
            </a:r>
          </a:p>
          <a:p>
            <a:pPr fontAlgn="base"/>
            <a:r>
              <a:rPr lang="es-ES" sz="4000" b="1" dirty="0">
                <a:solidFill>
                  <a:schemeClr val="bg1"/>
                </a:solidFill>
                <a:latin typeface="Oswald" panose="020B0604020202020204" charset="0"/>
              </a:rPr>
              <a:t>4</a:t>
            </a:r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. Seguimiento planes de mejoras</a:t>
            </a:r>
          </a:p>
          <a:p>
            <a:pPr fontAlgn="base"/>
            <a:r>
              <a:rPr lang="es-ES" sz="4000" b="1" dirty="0" smtClean="0">
                <a:solidFill>
                  <a:schemeClr val="bg1"/>
                </a:solidFill>
                <a:latin typeface="Oswald" panose="020B0604020202020204" charset="0"/>
              </a:rPr>
              <a:t>5. Varios-Otros </a:t>
            </a:r>
            <a:endParaRPr lang="en-US" sz="4000" dirty="0">
              <a:solidFill>
                <a:schemeClr val="bg1"/>
              </a:solidFill>
              <a:latin typeface="Oswald" panose="020B060402020202020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" sz="6300" b="1" dirty="0" smtClean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53598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79007" y="2454635"/>
            <a:ext cx="9871725" cy="1725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ES" sz="28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Realizar seguimiento de los acuerdos de gestión de los Directivos de la Subsecretaria Corporativa. </a:t>
            </a:r>
            <a:endParaRPr lang="es-ES" sz="2800" dirty="0" smtClean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  <a:p>
            <a:pPr algn="just"/>
            <a:r>
              <a:rPr lang="es-ES" sz="28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Juan Guillermo </a:t>
            </a:r>
            <a:r>
              <a:rPr lang="es-ES" sz="28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Correa</a:t>
            </a:r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 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– Ángela Manquillo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79007" y="915782"/>
            <a:ext cx="10152576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ACUERDO DE GESTION DE DIRECTIVOS</a:t>
            </a:r>
            <a:endParaRPr lang="es-ES" sz="4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39605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1. Anteproyecto presupuesto 2026 - Funcionamiento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802493"/>
            <a:ext cx="10035009" cy="191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4000" dirty="0" smtClean="0">
                <a:latin typeface="Lexend Deca"/>
              </a:rPr>
              <a:t>Socializar presentación del anteproyecto de funcionamiento 2026 ante la Secretaria de Hacienda</a:t>
            </a:r>
            <a:r>
              <a:rPr lang="es-ES" sz="4000" dirty="0" smtClean="0">
                <a:solidFill>
                  <a:schemeClr val="dk1"/>
                </a:solidFill>
                <a:latin typeface="Lexend Deca Medium"/>
                <a:sym typeface="Lexend Dec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1387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2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Proceso de modernización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103120"/>
            <a:ext cx="10035009" cy="3775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Validar cantidad de funcionarios y contratistas de cada dependencia (Subsecretarios, Directores, Subdirectores) contrastado en campo. </a:t>
            </a:r>
          </a:p>
          <a:p>
            <a:pPr lvl="0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Diana Acosta – Luisa Vallejo</a:t>
            </a:r>
          </a:p>
          <a:p>
            <a:pPr lvl="0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Katty Rodríguez – Ángela Manquillo</a:t>
            </a:r>
          </a:p>
        </p:txBody>
      </p:sp>
    </p:spTree>
    <p:extLst>
      <p:ext uri="{BB962C8B-B14F-4D97-AF65-F5344CB8AC3E}">
        <p14:creationId xmlns:p14="http://schemas.microsoft.com/office/powerpoint/2010/main" val="273234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471645"/>
            <a:ext cx="10152576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4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3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Cotizaciones 4 mínimas cuantías</a:t>
            </a:r>
            <a:endParaRPr lang="es-ES" sz="54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487277"/>
            <a:ext cx="10035009" cy="3887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sz="3200" b="1" dirty="0" smtClean="0">
                <a:latin typeface="Lexend Deca"/>
              </a:rPr>
              <a:t>Poda 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200" b="1" dirty="0" smtClean="0">
                <a:latin typeface="Lexend Deca"/>
              </a:rPr>
              <a:t>Estación del café</a:t>
            </a:r>
          </a:p>
          <a:p>
            <a:pPr lvl="0"/>
            <a:r>
              <a:rPr lang="es-ES" sz="3200" dirty="0" smtClean="0">
                <a:latin typeface="Lexend Deca"/>
              </a:rPr>
              <a:t>Luisa Vallejo – Diana Acosta</a:t>
            </a:r>
          </a:p>
          <a:p>
            <a:pPr lvl="0"/>
            <a:r>
              <a:rPr lang="es-ES" sz="3200" b="1" dirty="0">
                <a:latin typeface="Lexend Deca"/>
              </a:rPr>
              <a:t>3</a:t>
            </a:r>
            <a:r>
              <a:rPr lang="es-ES" sz="3200" b="1" dirty="0" smtClean="0">
                <a:latin typeface="Lexend Deca"/>
              </a:rPr>
              <a:t>. Cancha Deportiva</a:t>
            </a:r>
          </a:p>
          <a:p>
            <a:pPr lvl="0"/>
            <a:r>
              <a:rPr lang="es-ES" sz="3200" dirty="0" smtClean="0">
                <a:latin typeface="Lexend Deca"/>
              </a:rPr>
              <a:t>José Guevara</a:t>
            </a:r>
            <a:endParaRPr lang="es-CO" sz="3200" dirty="0">
              <a:latin typeface="Lexend Deca"/>
            </a:endParaRPr>
          </a:p>
          <a:p>
            <a:pPr lvl="0" algn="just"/>
            <a:r>
              <a:rPr lang="es-ES" sz="32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4</a:t>
            </a:r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. Techo </a:t>
            </a:r>
          </a:p>
          <a:p>
            <a:pPr lvl="0" algn="just"/>
            <a:r>
              <a:rPr lang="es-ES" sz="32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Pineda</a:t>
            </a:r>
          </a:p>
          <a:p>
            <a:pPr lvl="0" algn="just"/>
            <a:r>
              <a:rPr lang="es-ES" sz="2400" i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Nota: Radicar procesos después del 20 agosto, para la ejecución en octubre y noviembre. </a:t>
            </a:r>
            <a:endParaRPr lang="es-ES" sz="2400" i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408979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4" y="863531"/>
            <a:ext cx="10152576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4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Supervisiones Subsecretaria Corporativa. 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2802493"/>
            <a:ext cx="10035009" cy="2056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3200" dirty="0" smtClean="0">
                <a:latin typeface="Lexend Deca"/>
              </a:rPr>
              <a:t>Revisar la cantidad</a:t>
            </a:r>
            <a:r>
              <a:rPr lang="es-ES" sz="3200" dirty="0">
                <a:latin typeface="Lexend Deca"/>
              </a:rPr>
              <a:t> </a:t>
            </a:r>
            <a:r>
              <a:rPr lang="es-ES" sz="3200" dirty="0" smtClean="0">
                <a:latin typeface="Lexend Deca"/>
              </a:rPr>
              <a:t>de procesos por supervisar en la Dirección Administrativa. </a:t>
            </a:r>
          </a:p>
          <a:p>
            <a:pPr lvl="0" algn="just"/>
            <a:r>
              <a:rPr lang="es-ES" sz="32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Luisa Vallejo – Diana Acosta</a:t>
            </a:r>
            <a:endParaRPr lang="es-ES" sz="32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6038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820225" y="69546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5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PROCESO ERP</a:t>
            </a:r>
            <a:endParaRPr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5" y="1757465"/>
            <a:ext cx="9969695" cy="344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/>
            <a:r>
              <a:rPr lang="es-ES" sz="36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Remitir subsanación de las observaciones del proceso a la Subdirección de Contratación. </a:t>
            </a:r>
          </a:p>
          <a:p>
            <a:pPr lvl="0" algn="just"/>
            <a:r>
              <a:rPr lang="es-ES" sz="3600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Revisión con el equipo técnico.</a:t>
            </a:r>
          </a:p>
          <a:p>
            <a:pPr lvl="0" algn="just"/>
            <a:r>
              <a:rPr lang="es-ES" sz="36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Jaime Pineda - Sandra </a:t>
            </a:r>
            <a:r>
              <a:rPr lang="es-ES" sz="3600" b="1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Monroy </a:t>
            </a:r>
            <a:r>
              <a:rPr lang="es-ES" sz="3600" b="1" dirty="0" smtClean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y equipo estructurador</a:t>
            </a:r>
            <a:endParaRPr sz="36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7735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532841" y="484709"/>
            <a:ext cx="101525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57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6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s-ES" sz="54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SEGUIMIENTO LOTES DE LA SDS</a:t>
            </a:r>
            <a:r>
              <a:rPr lang="es-ES" sz="5700" b="1" dirty="0" smtClean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.</a:t>
            </a:r>
            <a:endParaRPr lang="es-ES" sz="57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77AE3019-F505-65A1-8730-2BA3461225CF}"/>
              </a:ext>
            </a:extLst>
          </p:cNvPr>
          <p:cNvSpPr txBox="1"/>
          <p:nvPr/>
        </p:nvSpPr>
        <p:spPr>
          <a:xfrm>
            <a:off x="820224" y="1662546"/>
            <a:ext cx="10035009" cy="3601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Intervención </a:t>
            </a:r>
            <a:r>
              <a:rPr lang="es-ES" sz="3600" dirty="0">
                <a:latin typeface="Lexend Deca"/>
              </a:rPr>
              <a:t>Lote Los Tres </a:t>
            </a:r>
            <a:r>
              <a:rPr lang="es-ES" sz="3600" dirty="0" smtClean="0">
                <a:latin typeface="Lexend Deca"/>
              </a:rPr>
              <a:t>Elefantes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Transferencia Lote Alquería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600" dirty="0" smtClean="0">
                <a:latin typeface="Lexend Deca"/>
              </a:rPr>
              <a:t>Comodato Lote Gran Estación. </a:t>
            </a:r>
            <a:endParaRPr lang="es-CO" sz="3600" dirty="0">
              <a:latin typeface="Lexend Deca"/>
            </a:endParaRPr>
          </a:p>
          <a:p>
            <a:r>
              <a:rPr lang="es-ES" sz="3600" b="1" dirty="0" smtClean="0">
                <a:latin typeface="Lexend Deca"/>
              </a:rPr>
              <a:t>Diana Acosta</a:t>
            </a:r>
          </a:p>
          <a:p>
            <a:r>
              <a:rPr lang="es-ES" sz="3600" b="1" dirty="0" smtClean="0">
                <a:solidFill>
                  <a:schemeClr val="dk1"/>
                </a:solidFill>
                <a:latin typeface="Lexend Deca"/>
                <a:ea typeface="Lexend Deca Medium"/>
                <a:cs typeface="Lexend Deca Medium"/>
                <a:sym typeface="Lexend Deca"/>
              </a:rPr>
              <a:t>Katty Rodríguez (Abogado Juan David Cárdenas)</a:t>
            </a:r>
            <a:endParaRPr lang="es-ES" sz="3600" b="1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77806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DDDE7C3088C3F43B861C10EB3E6A837" ma:contentTypeVersion="11" ma:contentTypeDescription="Crear nuevo documento." ma:contentTypeScope="" ma:versionID="6e8047dcbcece453e6d016a3f3bca740">
  <xsd:schema xmlns:xsd="http://www.w3.org/2001/XMLSchema" xmlns:xs="http://www.w3.org/2001/XMLSchema" xmlns:p="http://schemas.microsoft.com/office/2006/metadata/properties" xmlns:ns2="e11e060a-d785-44c7-894c-f2337bee423f" xmlns:ns3="2d5f2fd1-de01-4ad7-9b32-61bdc82bd142" targetNamespace="http://schemas.microsoft.com/office/2006/metadata/properties" ma:root="true" ma:fieldsID="b940ffc8cc05b4493b269310ec508ec1" ns2:_="" ns3:_="">
    <xsd:import namespace="e11e060a-d785-44c7-894c-f2337bee423f"/>
    <xsd:import namespace="2d5f2fd1-de01-4ad7-9b32-61bdc82bd1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1e060a-d785-44c7-894c-f2337bee42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5f2fd1-de01-4ad7-9b32-61bdc82bd14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b6dccb6-aedb-41e4-bc61-1d399af47415}" ma:internalName="TaxCatchAll" ma:showField="CatchAllData" ma:web="2d5f2fd1-de01-4ad7-9b32-61bdc82bd1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11e060a-d785-44c7-894c-f2337bee423f">
      <Terms xmlns="http://schemas.microsoft.com/office/infopath/2007/PartnerControls"/>
    </lcf76f155ced4ddcb4097134ff3c332f>
    <TaxCatchAll xmlns="2d5f2fd1-de01-4ad7-9b32-61bdc82bd142" xsi:nil="true"/>
  </documentManagement>
</p:properties>
</file>

<file path=customXml/itemProps1.xml><?xml version="1.0" encoding="utf-8"?>
<ds:datastoreItem xmlns:ds="http://schemas.openxmlformats.org/officeDocument/2006/customXml" ds:itemID="{47647249-2479-4C36-8D54-86ECAC73D74C}"/>
</file>

<file path=customXml/itemProps2.xml><?xml version="1.0" encoding="utf-8"?>
<ds:datastoreItem xmlns:ds="http://schemas.openxmlformats.org/officeDocument/2006/customXml" ds:itemID="{CCD11DDC-6874-41D2-A4C9-492A9EF39F09}"/>
</file>

<file path=customXml/itemProps3.xml><?xml version="1.0" encoding="utf-8"?>
<ds:datastoreItem xmlns:ds="http://schemas.openxmlformats.org/officeDocument/2006/customXml" ds:itemID="{2B49B237-804F-41B3-B058-4DC3EB233D2C}"/>
</file>

<file path=docProps/app.xml><?xml version="1.0" encoding="utf-8"?>
<Properties xmlns="http://schemas.openxmlformats.org/officeDocument/2006/extended-properties" xmlns:vt="http://schemas.openxmlformats.org/officeDocument/2006/docPropsVTypes">
  <TotalTime>2845</TotalTime>
  <Words>602</Words>
  <Application>Microsoft Office PowerPoint</Application>
  <PresentationFormat>Panorámica</PresentationFormat>
  <Paragraphs>89</Paragraphs>
  <Slides>15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7</vt:i4>
      </vt:variant>
      <vt:variant>
        <vt:lpstr>Títulos de diapositiva</vt:lpstr>
      </vt:variant>
      <vt:variant>
        <vt:i4>15</vt:i4>
      </vt:variant>
    </vt:vector>
  </HeadingPairs>
  <TitlesOfParts>
    <vt:vector size="32" baseType="lpstr">
      <vt:lpstr>Aptos</vt:lpstr>
      <vt:lpstr>Lexend Deca</vt:lpstr>
      <vt:lpstr>Aptos Display</vt:lpstr>
      <vt:lpstr>Lexend Deca Medium</vt:lpstr>
      <vt:lpstr>Calibri</vt:lpstr>
      <vt:lpstr>Oswald</vt:lpstr>
      <vt:lpstr>Wingdings</vt:lpstr>
      <vt:lpstr>Arial</vt:lpstr>
      <vt:lpstr>Arial Narrow</vt:lpstr>
      <vt:lpstr>Times New Roman</vt:lpstr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Yeimy Natalia, Peraza Solano</cp:lastModifiedBy>
  <cp:revision>113</cp:revision>
  <dcterms:modified xsi:type="dcterms:W3CDTF">2025-08-25T13:26:06Z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0x0101004DDDE7C3088C3F43B861C10EB3E6A837</vt:lpwstr>
  </property>
</Properties>
</file>