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authors.xml" ContentType="application/vnd.ms-powerpoint.author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customXml/itemProps4.xml" ContentType="application/vnd.openxmlformats-officedocument.customXmlProperties+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8"/>
  </p:notesMasterIdLst>
  <p:handoutMasterIdLst>
    <p:handoutMasterId r:id="rId9"/>
  </p:handoutMasterIdLst>
  <p:sldIdLst>
    <p:sldId id="4730" r:id="rId6"/>
    <p:sldId id="4731" r:id="rId7"/>
  </p:sldIdLst>
  <p:sldSz cx="12192000" cy="6858000"/>
  <p:notesSz cx="7010400" cy="92964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472C9D-450F-F0F3-4C30-1A8B106DCCB4}" name="Gabriela Velasquez" initials="GV" userId="faebe1cc5c4cf5a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55083"/>
    <a:srgbClr val="93BB54"/>
    <a:srgbClr val="C49E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E1D08A-E079-4F75-8C44-9D6A7BFE1EBB}" v="2" dt="2025-12-09T10:43:20.08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2" autoAdjust="0"/>
    <p:restoredTop sz="94660"/>
  </p:normalViewPr>
  <p:slideViewPr>
    <p:cSldViewPr snapToGrid="0">
      <p:cViewPr varScale="1">
        <p:scale>
          <a:sx n="113" d="100"/>
          <a:sy n="113" d="100"/>
        </p:scale>
        <p:origin x="-426" y="-96"/>
      </p:cViewPr>
      <p:guideLst>
        <p:guide orient="horz" pos="2160"/>
        <p:guide pos="3840"/>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1" Type="http://schemas.openxmlformats.org/officeDocument/2006/relationships/viewProps" Target="viewProps.xml"/><Relationship Id="rId6" Type="http://schemas.openxmlformats.org/officeDocument/2006/relationships/slide" Target="slides/slide1.xml"/><Relationship Id="rId5" Type="http://schemas.openxmlformats.org/officeDocument/2006/relationships/slideMaster" Target="slideMasters/slideMaster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VANESSA GONZALEZ ABRIL" userId="3b8447e9-3967-4d1d-aec1-1d7ea3d949a6" providerId="ADAL" clId="{B82E62AF-5A70-4A7F-8A8A-DC195D6AC447}"/>
    <pc:docChg chg="undo custSel addSld delSld modSld">
      <pc:chgData name="LAURA VANESSA GONZALEZ ABRIL" userId="3b8447e9-3967-4d1d-aec1-1d7ea3d949a6" providerId="ADAL" clId="{B82E62AF-5A70-4A7F-8A8A-DC195D6AC447}" dt="2025-12-09T10:43:52.442" v="368" actId="2696"/>
      <pc:docMkLst>
        <pc:docMk/>
      </pc:docMkLst>
      <pc:sldChg chg="addSp delSp modSp del mod">
        <pc:chgData name="LAURA VANESSA GONZALEZ ABRIL" userId="3b8447e9-3967-4d1d-aec1-1d7ea3d949a6" providerId="ADAL" clId="{B82E62AF-5A70-4A7F-8A8A-DC195D6AC447}" dt="2025-12-09T10:43:52.442" v="368" actId="2696"/>
        <pc:sldMkLst>
          <pc:docMk/>
          <pc:sldMk cId="2498243655" sldId="4597"/>
        </pc:sldMkLst>
        <pc:spChg chg="add mod">
          <ac:chgData name="LAURA VANESSA GONZALEZ ABRIL" userId="3b8447e9-3967-4d1d-aec1-1d7ea3d949a6" providerId="ADAL" clId="{B82E62AF-5A70-4A7F-8A8A-DC195D6AC447}" dt="2025-11-13T07:54:05.669" v="335" actId="20577"/>
          <ac:spMkLst>
            <pc:docMk/>
            <pc:sldMk cId="2498243655" sldId="4597"/>
            <ac:spMk id="6" creationId="{602DB73A-785E-B23F-E01B-60241897D017}"/>
          </ac:spMkLst>
        </pc:spChg>
        <pc:graphicFrameChg chg="mod modGraphic">
          <ac:chgData name="LAURA VANESSA GONZALEZ ABRIL" userId="3b8447e9-3967-4d1d-aec1-1d7ea3d949a6" providerId="ADAL" clId="{B82E62AF-5A70-4A7F-8A8A-DC195D6AC447}" dt="2025-11-13T07:04:47.266" v="169" actId="20577"/>
          <ac:graphicFrameMkLst>
            <pc:docMk/>
            <pc:sldMk cId="2498243655" sldId="4597"/>
            <ac:graphicFrameMk id="3" creationId="{7E57C420-791B-C941-6009-A1F2A80E2812}"/>
          </ac:graphicFrameMkLst>
        </pc:graphicFrameChg>
        <pc:graphicFrameChg chg="modGraphic">
          <ac:chgData name="LAURA VANESSA GONZALEZ ABRIL" userId="3b8447e9-3967-4d1d-aec1-1d7ea3d949a6" providerId="ADAL" clId="{B82E62AF-5A70-4A7F-8A8A-DC195D6AC447}" dt="2025-11-13T07:03:32.432" v="155" actId="20577"/>
          <ac:graphicFrameMkLst>
            <pc:docMk/>
            <pc:sldMk cId="2498243655" sldId="4597"/>
            <ac:graphicFrameMk id="18" creationId="{1018DCA6-D190-8E1E-A669-065C9F54A590}"/>
          </ac:graphicFrameMkLst>
        </pc:graphicFrameChg>
      </pc:sldChg>
      <pc:sldChg chg="addSp modSp mod">
        <pc:chgData name="LAURA VANESSA GONZALEZ ABRIL" userId="3b8447e9-3967-4d1d-aec1-1d7ea3d949a6" providerId="ADAL" clId="{B82E62AF-5A70-4A7F-8A8A-DC195D6AC447}" dt="2025-12-09T10:43:13.167" v="353" actId="20577"/>
        <pc:sldMkLst>
          <pc:docMk/>
          <pc:sldMk cId="923041438" sldId="4730"/>
        </pc:sldMkLst>
        <pc:spChg chg="add mod">
          <ac:chgData name="LAURA VANESSA GONZALEZ ABRIL" userId="3b8447e9-3967-4d1d-aec1-1d7ea3d949a6" providerId="ADAL" clId="{B82E62AF-5A70-4A7F-8A8A-DC195D6AC447}" dt="2025-11-13T07:06:02.348" v="226" actId="1076"/>
          <ac:spMkLst>
            <pc:docMk/>
            <pc:sldMk cId="923041438" sldId="4730"/>
            <ac:spMk id="6" creationId="{A265DAE1-F732-7CAF-C4FD-8DF2433089A2}"/>
          </ac:spMkLst>
        </pc:spChg>
        <pc:spChg chg="mod">
          <ac:chgData name="LAURA VANESSA GONZALEZ ABRIL" userId="3b8447e9-3967-4d1d-aec1-1d7ea3d949a6" providerId="ADAL" clId="{B82E62AF-5A70-4A7F-8A8A-DC195D6AC447}" dt="2025-11-13T07:05:58.036" v="225" actId="1035"/>
          <ac:spMkLst>
            <pc:docMk/>
            <pc:sldMk cId="923041438" sldId="4730"/>
            <ac:spMk id="7" creationId="{0CCEDFD8-5097-F48C-FF26-FEED37B4851E}"/>
          </ac:spMkLst>
        </pc:spChg>
        <pc:spChg chg="mod">
          <ac:chgData name="LAURA VANESSA GONZALEZ ABRIL" userId="3b8447e9-3967-4d1d-aec1-1d7ea3d949a6" providerId="ADAL" clId="{B82E62AF-5A70-4A7F-8A8A-DC195D6AC447}" dt="2025-11-13T07:05:58.036" v="225" actId="1035"/>
          <ac:spMkLst>
            <pc:docMk/>
            <pc:sldMk cId="923041438" sldId="4730"/>
            <ac:spMk id="9" creationId="{F37C21E5-8817-2E32-7F03-6776E34011FF}"/>
          </ac:spMkLst>
        </pc:spChg>
        <pc:graphicFrameChg chg="mod">
          <ac:chgData name="LAURA VANESSA GONZALEZ ABRIL" userId="3b8447e9-3967-4d1d-aec1-1d7ea3d949a6" providerId="ADAL" clId="{B82E62AF-5A70-4A7F-8A8A-DC195D6AC447}" dt="2025-11-13T07:05:58.036" v="225" actId="1035"/>
          <ac:graphicFrameMkLst>
            <pc:docMk/>
            <pc:sldMk cId="923041438" sldId="4730"/>
            <ac:graphicFrameMk id="4" creationId="{8F439C8D-DA0E-A78F-A7B9-99AC9BAC3D0F}"/>
          </ac:graphicFrameMkLst>
        </pc:graphicFrameChg>
        <pc:graphicFrameChg chg="mod">
          <ac:chgData name="LAURA VANESSA GONZALEZ ABRIL" userId="3b8447e9-3967-4d1d-aec1-1d7ea3d949a6" providerId="ADAL" clId="{B82E62AF-5A70-4A7F-8A8A-DC195D6AC447}" dt="2025-11-13T07:05:58.036" v="225" actId="1035"/>
          <ac:graphicFrameMkLst>
            <pc:docMk/>
            <pc:sldMk cId="923041438" sldId="4730"/>
            <ac:graphicFrameMk id="8" creationId="{737A3BB6-8C21-7E9C-52E5-73EB1F4DB8BB}"/>
          </ac:graphicFrameMkLst>
        </pc:graphicFrameChg>
        <pc:graphicFrameChg chg="mod modGraphic">
          <ac:chgData name="LAURA VANESSA GONZALEZ ABRIL" userId="3b8447e9-3967-4d1d-aec1-1d7ea3d949a6" providerId="ADAL" clId="{B82E62AF-5A70-4A7F-8A8A-DC195D6AC447}" dt="2025-12-09T10:43:13.167" v="353" actId="20577"/>
          <ac:graphicFrameMkLst>
            <pc:docMk/>
            <pc:sldMk cId="923041438" sldId="4730"/>
            <ac:graphicFrameMk id="10" creationId="{83099DFA-FCDD-039A-299F-278313639E3C}"/>
          </ac:graphicFrameMkLst>
        </pc:graphicFrameChg>
      </pc:sldChg>
      <pc:sldChg chg="addSp delSp modSp add mod">
        <pc:chgData name="LAURA VANESSA GONZALEZ ABRIL" userId="3b8447e9-3967-4d1d-aec1-1d7ea3d949a6" providerId="ADAL" clId="{B82E62AF-5A70-4A7F-8A8A-DC195D6AC447}" dt="2025-12-09T10:43:41.253" v="367" actId="20577"/>
        <pc:sldMkLst>
          <pc:docMk/>
          <pc:sldMk cId="2951983469" sldId="4731"/>
        </pc:sldMkLst>
        <pc:spChg chg="add mod">
          <ac:chgData name="LAURA VANESSA GONZALEZ ABRIL" userId="3b8447e9-3967-4d1d-aec1-1d7ea3d949a6" providerId="ADAL" clId="{B82E62AF-5A70-4A7F-8A8A-DC195D6AC447}" dt="2025-11-13T07:38:54.785" v="294"/>
          <ac:spMkLst>
            <pc:docMk/>
            <pc:sldMk cId="2951983469" sldId="4731"/>
            <ac:spMk id="6" creationId="{A6F28C61-A728-D5EC-350F-E46DA4507903}"/>
          </ac:spMkLst>
        </pc:spChg>
        <pc:spChg chg="add mod">
          <ac:chgData name="LAURA VANESSA GONZALEZ ABRIL" userId="3b8447e9-3967-4d1d-aec1-1d7ea3d949a6" providerId="ADAL" clId="{B82E62AF-5A70-4A7F-8A8A-DC195D6AC447}" dt="2025-11-13T07:38:54.785" v="294"/>
          <ac:spMkLst>
            <pc:docMk/>
            <pc:sldMk cId="2951983469" sldId="4731"/>
            <ac:spMk id="14" creationId="{0D2B43D3-F520-C460-C56F-2004F54BB8B9}"/>
          </ac:spMkLst>
        </pc:spChg>
        <pc:spChg chg="add mod">
          <ac:chgData name="LAURA VANESSA GONZALEZ ABRIL" userId="3b8447e9-3967-4d1d-aec1-1d7ea3d949a6" providerId="ADAL" clId="{B82E62AF-5A70-4A7F-8A8A-DC195D6AC447}" dt="2025-11-13T07:38:54.785" v="294"/>
          <ac:spMkLst>
            <pc:docMk/>
            <pc:sldMk cId="2951983469" sldId="4731"/>
            <ac:spMk id="15" creationId="{6A91DE04-3AEA-45D3-2C15-121F000DAB92}"/>
          </ac:spMkLst>
        </pc:spChg>
        <pc:graphicFrameChg chg="mod modGraphic">
          <ac:chgData name="LAURA VANESSA GONZALEZ ABRIL" userId="3b8447e9-3967-4d1d-aec1-1d7ea3d949a6" providerId="ADAL" clId="{B82E62AF-5A70-4A7F-8A8A-DC195D6AC447}" dt="2025-12-09T10:43:41.253" v="367" actId="20577"/>
          <ac:graphicFrameMkLst>
            <pc:docMk/>
            <pc:sldMk cId="2951983469" sldId="4731"/>
            <ac:graphicFrameMk id="10" creationId="{1DA0B0FD-B146-6D3C-03D0-C93E563080C3}"/>
          </ac:graphicFrameMkLst>
        </pc:graphicFrameChg>
        <pc:graphicFrameChg chg="add mod">
          <ac:chgData name="LAURA VANESSA GONZALEZ ABRIL" userId="3b8447e9-3967-4d1d-aec1-1d7ea3d949a6" providerId="ADAL" clId="{B82E62AF-5A70-4A7F-8A8A-DC195D6AC447}" dt="2025-11-13T07:38:54.785" v="294"/>
          <ac:graphicFrameMkLst>
            <pc:docMk/>
            <pc:sldMk cId="2951983469" sldId="4731"/>
            <ac:graphicFrameMk id="13" creationId="{D9685A20-161F-A423-63A2-3D15FB1B56BE}"/>
          </ac:graphicFrameMkLst>
        </pc:graphicFrameChg>
        <pc:graphicFrameChg chg="add mod">
          <ac:chgData name="LAURA VANESSA GONZALEZ ABRIL" userId="3b8447e9-3967-4d1d-aec1-1d7ea3d949a6" providerId="ADAL" clId="{B82E62AF-5A70-4A7F-8A8A-DC195D6AC447}" dt="2025-11-13T07:38:54.785" v="294"/>
          <ac:graphicFrameMkLst>
            <pc:docMk/>
            <pc:sldMk cId="2951983469" sldId="4731"/>
            <ac:graphicFrameMk id="17" creationId="{C0C26ACB-3C54-F667-EB52-E1BC072169E2}"/>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xmlns="" id="{7DE8F55E-3564-59E0-6AB4-0A68F599327F}"/>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s-CO"/>
          </a:p>
        </p:txBody>
      </p:sp>
      <p:sp>
        <p:nvSpPr>
          <p:cNvPr id="3" name="Marcador de fecha 2">
            <a:extLst>
              <a:ext uri="{FF2B5EF4-FFF2-40B4-BE49-F238E27FC236}">
                <a16:creationId xmlns:a16="http://schemas.microsoft.com/office/drawing/2014/main" xmlns="" id="{F2C491CA-AD82-21DA-B6AF-104C3C649271}"/>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065CE21-4FFD-43E4-9BE1-44B69E389DE4}" type="datetimeFigureOut">
              <a:rPr lang="es-CO" smtClean="0"/>
              <a:pPr/>
              <a:t>9/12/25</a:t>
            </a:fld>
            <a:endParaRPr lang="es-CO"/>
          </a:p>
        </p:txBody>
      </p:sp>
      <p:sp>
        <p:nvSpPr>
          <p:cNvPr id="4" name="Marcador de pie de página 3">
            <a:extLst>
              <a:ext uri="{FF2B5EF4-FFF2-40B4-BE49-F238E27FC236}">
                <a16:creationId xmlns:a16="http://schemas.microsoft.com/office/drawing/2014/main" xmlns="" id="{84018EA8-D50D-6048-06A1-98CC923A5FF1}"/>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xmlns="" id="{9F885154-3EB1-CC47-4591-C970E8A909CC}"/>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55897CF-0428-44F3-9C91-0685A4FB6EB6}" type="slidenum">
              <a:rPr lang="es-CO" smtClean="0"/>
              <a:pPr/>
              <a:t>‹Nº›</a:t>
            </a:fld>
            <a:endParaRPr lang="es-CO"/>
          </a:p>
        </p:txBody>
      </p:sp>
    </p:spTree>
    <p:extLst>
      <p:ext uri="{BB962C8B-B14F-4D97-AF65-F5344CB8AC3E}">
        <p14:creationId xmlns:p14="http://schemas.microsoft.com/office/powerpoint/2010/main" xmlns=""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s-CO"/>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63FAA56-4483-4CFB-B466-4C7FC3E09D53}" type="datetimeFigureOut">
              <a:rPr lang="es-CO" smtClean="0"/>
              <a:pPr/>
              <a:t>9/12/25</a:t>
            </a:fld>
            <a:endParaRPr lang="es-CO"/>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s-CO"/>
          </a:p>
        </p:txBody>
      </p:sp>
      <p:sp>
        <p:nvSpPr>
          <p:cNvPr id="5" name="Marcador de nota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41430B7-0553-44CA-A301-3FAE618D8B2C}" type="slidenum">
              <a:rPr lang="es-CO" smtClean="0"/>
              <a:pPr/>
              <a:t>‹Nº›</a:t>
            </a:fld>
            <a:endParaRPr lang="es-CO"/>
          </a:p>
        </p:txBody>
      </p:sp>
    </p:spTree>
    <p:extLst>
      <p:ext uri="{BB962C8B-B14F-4D97-AF65-F5344CB8AC3E}">
        <p14:creationId xmlns:p14="http://schemas.microsoft.com/office/powerpoint/2010/main" xmlns="" val="2413646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xmlns=""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4" name="Marcador de pie de página 3">
            <a:extLst>
              <a:ext uri="{FF2B5EF4-FFF2-40B4-BE49-F238E27FC236}">
                <a16:creationId xmlns:a16="http://schemas.microsoft.com/office/drawing/2014/main" xmlns=""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xmlns=""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6" name="Imagen 5">
            <a:extLst>
              <a:ext uri="{FF2B5EF4-FFF2-40B4-BE49-F238E27FC236}">
                <a16:creationId xmlns:a16="http://schemas.microsoft.com/office/drawing/2014/main" xmlns="" id="{53806064-D094-DA86-6C22-C9CFC529A6BB}"/>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5133175" y="2139929"/>
            <a:ext cx="1925649" cy="1783009"/>
          </a:xfrm>
          <a:prstGeom prst="rect">
            <a:avLst/>
          </a:prstGeom>
        </p:spPr>
      </p:pic>
    </p:spTree>
    <p:extLst>
      <p:ext uri="{BB962C8B-B14F-4D97-AF65-F5344CB8AC3E}">
        <p14:creationId xmlns:p14="http://schemas.microsoft.com/office/powerpoint/2010/main" xmlns=""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xmlns=""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xmlns=""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7" name="Rectángulo 6">
            <a:extLst>
              <a:ext uri="{FF2B5EF4-FFF2-40B4-BE49-F238E27FC236}">
                <a16:creationId xmlns:a16="http://schemas.microsoft.com/office/drawing/2014/main" xmlns="" id="{BFA9D7E4-7BA0-40B7-FF99-DD7B5CDE5C94}"/>
              </a:ext>
            </a:extLst>
          </p:cNvPr>
          <p:cNvSpPr/>
          <p:nvPr userDrawn="1"/>
        </p:nvSpPr>
        <p:spPr>
          <a:xfrm>
            <a:off x="0" y="6721474"/>
            <a:ext cx="12192000" cy="136525"/>
          </a:xfrm>
          <a:prstGeom prst="rect">
            <a:avLst/>
          </a:prstGeom>
          <a:solidFill>
            <a:srgbClr val="2550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xmlns=""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xmlns=""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xmlns=""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xmlns=""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6" name="Marcador de pie de página 5">
            <a:extLst>
              <a:ext uri="{FF2B5EF4-FFF2-40B4-BE49-F238E27FC236}">
                <a16:creationId xmlns:a16="http://schemas.microsoft.com/office/drawing/2014/main" xmlns=""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xmlns=""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xmlns=""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xmlns=""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xmlns=""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xmlns=""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8" name="Marcador de pie de página 7">
            <a:extLst>
              <a:ext uri="{FF2B5EF4-FFF2-40B4-BE49-F238E27FC236}">
                <a16:creationId xmlns:a16="http://schemas.microsoft.com/office/drawing/2014/main" xmlns=""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xmlns=""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xmlns=""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4" name="Marcador de pie de página 3">
            <a:extLst>
              <a:ext uri="{FF2B5EF4-FFF2-40B4-BE49-F238E27FC236}">
                <a16:creationId xmlns:a16="http://schemas.microsoft.com/office/drawing/2014/main" xmlns=""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xmlns=""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xmlns=""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3" name="Marcador de pie de página 2">
            <a:extLst>
              <a:ext uri="{FF2B5EF4-FFF2-40B4-BE49-F238E27FC236}">
                <a16:creationId xmlns:a16="http://schemas.microsoft.com/office/drawing/2014/main" xmlns=""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xmlns=""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xmlns=""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xmlns=""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xmlns=""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6" name="Marcador de pie de página 5">
            <a:extLst>
              <a:ext uri="{FF2B5EF4-FFF2-40B4-BE49-F238E27FC236}">
                <a16:creationId xmlns:a16="http://schemas.microsoft.com/office/drawing/2014/main" xmlns=""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xmlns=""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xmlns=""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xmlns=""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xmlns=""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6" name="Marcador de pie de página 5">
            <a:extLst>
              <a:ext uri="{FF2B5EF4-FFF2-40B4-BE49-F238E27FC236}">
                <a16:creationId xmlns:a16="http://schemas.microsoft.com/office/drawing/2014/main" xmlns=""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xmlns=""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xmlns=""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xmlns=""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xmlns=""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xmlns=""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xmlns=""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xmlns=""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xmlns=""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xmlns="" id="{49AFD091-953C-4B8E-5508-A2D6A3D77D1D}"/>
              </a:ext>
            </a:extLst>
          </p:cNvPr>
          <p:cNvSpPr/>
          <p:nvPr userDrawn="1"/>
        </p:nvSpPr>
        <p:spPr>
          <a:xfrm>
            <a:off x="0" y="819253"/>
            <a:ext cx="12192000" cy="5219493"/>
          </a:xfrm>
          <a:prstGeom prst="rect">
            <a:avLst/>
          </a:prstGeom>
          <a:solidFill>
            <a:srgbClr val="2550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 name="Imagen 6">
            <a:extLst>
              <a:ext uri="{FF2B5EF4-FFF2-40B4-BE49-F238E27FC236}">
                <a16:creationId xmlns:a16="http://schemas.microsoft.com/office/drawing/2014/main" xmlns="" id="{6F034B77-FCF3-74B5-36E1-A8762C30A5DF}"/>
              </a:ext>
            </a:extLst>
          </p:cNvPr>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91013"/>
          <a:stretch/>
        </p:blipFill>
        <p:spPr>
          <a:xfrm>
            <a:off x="4991310" y="6261739"/>
            <a:ext cx="2209380" cy="160233"/>
          </a:xfrm>
          <a:prstGeom prst="rect">
            <a:avLst/>
          </a:prstGeom>
        </p:spPr>
      </p:pic>
    </p:spTree>
    <p:extLst>
      <p:ext uri="{BB962C8B-B14F-4D97-AF65-F5344CB8AC3E}">
        <p14:creationId xmlns:p14="http://schemas.microsoft.com/office/powerpoint/2010/main" xmlns=""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xmlns=""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xmlns=""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xmlns="" id="{F663A175-52FA-6661-1F93-E14E5215D728}"/>
              </a:ext>
            </a:extLst>
          </p:cNvPr>
          <p:cNvSpPr/>
          <p:nvPr userDrawn="1"/>
        </p:nvSpPr>
        <p:spPr>
          <a:xfrm>
            <a:off x="0" y="6721474"/>
            <a:ext cx="12192000" cy="136525"/>
          </a:xfrm>
          <a:prstGeom prst="rect">
            <a:avLst/>
          </a:prstGeom>
          <a:solidFill>
            <a:srgbClr val="2550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xmlns=""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5842720" y="159440"/>
            <a:ext cx="506558" cy="469900"/>
          </a:xfrm>
          <a:prstGeom prst="rect">
            <a:avLst/>
          </a:prstGeom>
        </p:spPr>
      </p:pic>
    </p:spTree>
    <p:extLst>
      <p:ext uri="{BB962C8B-B14F-4D97-AF65-F5344CB8AC3E}">
        <p14:creationId xmlns:p14="http://schemas.microsoft.com/office/powerpoint/2010/main" xmlns=""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584920" y="159440"/>
            <a:ext cx="506558" cy="469900"/>
          </a:xfrm>
          <a:prstGeom prst="rect">
            <a:avLst/>
          </a:prstGeom>
        </p:spPr>
      </p:pic>
    </p:spTree>
    <p:extLst>
      <p:ext uri="{BB962C8B-B14F-4D97-AF65-F5344CB8AC3E}">
        <p14:creationId xmlns:p14="http://schemas.microsoft.com/office/powerpoint/2010/main" xmlns=""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11100520" y="159440"/>
            <a:ext cx="506558" cy="469900"/>
          </a:xfrm>
          <a:prstGeom prst="rect">
            <a:avLst/>
          </a:prstGeom>
        </p:spPr>
      </p:pic>
    </p:spTree>
    <p:extLst>
      <p:ext uri="{BB962C8B-B14F-4D97-AF65-F5344CB8AC3E}">
        <p14:creationId xmlns:p14="http://schemas.microsoft.com/office/powerpoint/2010/main" xmlns=""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5842720" y="6251575"/>
            <a:ext cx="506558" cy="469900"/>
          </a:xfrm>
          <a:prstGeom prst="rect">
            <a:avLst/>
          </a:prstGeom>
        </p:spPr>
      </p:pic>
    </p:spTree>
    <p:extLst>
      <p:ext uri="{BB962C8B-B14F-4D97-AF65-F5344CB8AC3E}">
        <p14:creationId xmlns:p14="http://schemas.microsoft.com/office/powerpoint/2010/main" xmlns=""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584920" y="6251575"/>
            <a:ext cx="506558" cy="469900"/>
          </a:xfrm>
          <a:prstGeom prst="rect">
            <a:avLst/>
          </a:prstGeom>
        </p:spPr>
      </p:pic>
    </p:spTree>
    <p:extLst>
      <p:ext uri="{BB962C8B-B14F-4D97-AF65-F5344CB8AC3E}">
        <p14:creationId xmlns:p14="http://schemas.microsoft.com/office/powerpoint/2010/main" xmlns=""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xmlns=""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xmlns="" id="{C32AACA3-EE5B-D2A7-8374-77B760538B76}"/>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rcRect/>
          <a:stretch/>
        </p:blipFill>
        <p:spPr>
          <a:xfrm>
            <a:off x="11100520" y="6251575"/>
            <a:ext cx="506558" cy="469900"/>
          </a:xfrm>
          <a:prstGeom prst="rect">
            <a:avLst/>
          </a:prstGeom>
        </p:spPr>
      </p:pic>
    </p:spTree>
    <p:extLst>
      <p:ext uri="{BB962C8B-B14F-4D97-AF65-F5344CB8AC3E}">
        <p14:creationId xmlns:p14="http://schemas.microsoft.com/office/powerpoint/2010/main" xmlns=""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xmlns=""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xmlns=""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xmlns=""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9/12/25</a:t>
            </a:fld>
            <a:endParaRPr lang="es-CO" dirty="0"/>
          </a:p>
        </p:txBody>
      </p:sp>
      <p:sp>
        <p:nvSpPr>
          <p:cNvPr id="5" name="Marcador de pie de página 4">
            <a:extLst>
              <a:ext uri="{FF2B5EF4-FFF2-40B4-BE49-F238E27FC236}">
                <a16:creationId xmlns:a16="http://schemas.microsoft.com/office/drawing/2014/main" xmlns=""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xmlns=""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xmlns=""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C3799E0-7D28-3404-A579-1226F7BF1629}"/>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xmlns="" id="{6149A20E-5597-A0F9-41BA-1879DDD62FCC}"/>
              </a:ext>
            </a:extLst>
          </p:cNvPr>
          <p:cNvSpPr txBox="1"/>
          <p:nvPr/>
        </p:nvSpPr>
        <p:spPr>
          <a:xfrm>
            <a:off x="175824" y="214652"/>
            <a:ext cx="301919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BID</a:t>
            </a:r>
            <a:endParaRPr kumimoji="0" lang="es-CO" sz="2400" b="0" i="0" u="none" strike="noStrike" kern="1200" cap="none" spc="0" normalizeH="0" noProof="0" dirty="0">
              <a:ln>
                <a:noFill/>
              </a:ln>
              <a:solidFill>
                <a:schemeClr val="accent1">
                  <a:lumMod val="75000"/>
                </a:schemeClr>
              </a:solidFill>
              <a:effectLst/>
              <a:uLnTx/>
              <a:uFillTx/>
              <a:latin typeface="Verdana" panose="020B0604030504040204" pitchFamily="34" charset="0"/>
              <a:ea typeface="Verdana" panose="020B0604030504040204" pitchFamily="34" charset="0"/>
              <a:cs typeface="+mn-cs"/>
            </a:endParaRPr>
          </a:p>
        </p:txBody>
      </p:sp>
      <p:sp>
        <p:nvSpPr>
          <p:cNvPr id="5" name="Rectángulo 4">
            <a:extLst>
              <a:ext uri="{FF2B5EF4-FFF2-40B4-BE49-F238E27FC236}">
                <a16:creationId xmlns:a16="http://schemas.microsoft.com/office/drawing/2014/main" xmlns="" id="{025BE3E5-C655-E433-85DA-A139F66BFEAB}"/>
              </a:ext>
            </a:extLst>
          </p:cNvPr>
          <p:cNvSpPr/>
          <p:nvPr/>
        </p:nvSpPr>
        <p:spPr>
          <a:xfrm flipH="1">
            <a:off x="201601" y="212697"/>
            <a:ext cx="45719" cy="87822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Helvetica"/>
              <a:ea typeface="+mn-ea"/>
              <a:cs typeface="+mn-cs"/>
            </a:endParaRPr>
          </a:p>
        </p:txBody>
      </p:sp>
      <p:sp>
        <p:nvSpPr>
          <p:cNvPr id="103" name="CuadroTexto 102">
            <a:extLst>
              <a:ext uri="{FF2B5EF4-FFF2-40B4-BE49-F238E27FC236}">
                <a16:creationId xmlns:a16="http://schemas.microsoft.com/office/drawing/2014/main" xmlns="" id="{90BD35A9-D4B9-4BD8-9BE4-C0AE28526900}"/>
              </a:ext>
            </a:extLst>
          </p:cNvPr>
          <p:cNvSpPr txBox="1"/>
          <p:nvPr/>
        </p:nvSpPr>
        <p:spPr>
          <a:xfrm>
            <a:off x="145342" y="646752"/>
            <a:ext cx="486592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000" b="1" dirty="0">
                <a:solidFill>
                  <a:schemeClr val="accent2"/>
                </a:solidFill>
                <a:latin typeface="Verdana" panose="020B0604030504040204" pitchFamily="34" charset="0"/>
                <a:ea typeface="Verdana" panose="020B0604030504040204" pitchFamily="34" charset="0"/>
              </a:rPr>
              <a:t>Inversión</a:t>
            </a:r>
            <a:endParaRPr kumimoji="0" lang="es-CO" sz="2000" b="1" i="0" u="none" strike="noStrike" kern="1200" cap="none" spc="0" normalizeH="0" noProof="0" dirty="0">
              <a:ln>
                <a:noFill/>
              </a:ln>
              <a:solidFill>
                <a:schemeClr val="accent2"/>
              </a:solidFill>
              <a:effectLst/>
              <a:uLnTx/>
              <a:uFillTx/>
              <a:latin typeface="Verdana" panose="020B0604030504040204" pitchFamily="34" charset="0"/>
              <a:ea typeface="Verdana" panose="020B0604030504040204" pitchFamily="34" charset="0"/>
              <a:cs typeface="+mn-cs"/>
            </a:endParaRPr>
          </a:p>
        </p:txBody>
      </p:sp>
      <p:graphicFrame>
        <p:nvGraphicFramePr>
          <p:cNvPr id="10" name="Tabla 9">
            <a:extLst>
              <a:ext uri="{FF2B5EF4-FFF2-40B4-BE49-F238E27FC236}">
                <a16:creationId xmlns:a16="http://schemas.microsoft.com/office/drawing/2014/main" xmlns="" id="{83099DFA-FCDD-039A-299F-278313639E3C}"/>
              </a:ext>
            </a:extLst>
          </p:cNvPr>
          <p:cNvGraphicFramePr>
            <a:graphicFrameLocks noGrp="1"/>
          </p:cNvGraphicFramePr>
          <p:nvPr>
            <p:extLst>
              <p:ext uri="{D42A27DB-BD31-4B8C-83A1-F6EECF244321}">
                <p14:modId xmlns:p14="http://schemas.microsoft.com/office/powerpoint/2010/main" xmlns="" val="4091126747"/>
              </p:ext>
            </p:extLst>
          </p:nvPr>
        </p:nvGraphicFramePr>
        <p:xfrm>
          <a:off x="6464060" y="356630"/>
          <a:ext cx="5433315" cy="883920"/>
        </p:xfrm>
        <a:graphic>
          <a:graphicData uri="http://schemas.openxmlformats.org/drawingml/2006/table">
            <a:tbl>
              <a:tblPr/>
              <a:tblGrid>
                <a:gridCol w="697102">
                  <a:extLst>
                    <a:ext uri="{9D8B030D-6E8A-4147-A177-3AD203B41FA5}">
                      <a16:colId xmlns:a16="http://schemas.microsoft.com/office/drawing/2014/main" xmlns="" val="2850342405"/>
                    </a:ext>
                  </a:extLst>
                </a:gridCol>
                <a:gridCol w="1255628">
                  <a:extLst>
                    <a:ext uri="{9D8B030D-6E8A-4147-A177-3AD203B41FA5}">
                      <a16:colId xmlns:a16="http://schemas.microsoft.com/office/drawing/2014/main" xmlns="" val="3938350471"/>
                    </a:ext>
                  </a:extLst>
                </a:gridCol>
                <a:gridCol w="1307954">
                  <a:extLst>
                    <a:ext uri="{9D8B030D-6E8A-4147-A177-3AD203B41FA5}">
                      <a16:colId xmlns:a16="http://schemas.microsoft.com/office/drawing/2014/main" xmlns="" val="3494955089"/>
                    </a:ext>
                  </a:extLst>
                </a:gridCol>
                <a:gridCol w="1310460">
                  <a:extLst>
                    <a:ext uri="{9D8B030D-6E8A-4147-A177-3AD203B41FA5}">
                      <a16:colId xmlns:a16="http://schemas.microsoft.com/office/drawing/2014/main" xmlns="" val="4220680843"/>
                    </a:ext>
                  </a:extLst>
                </a:gridCol>
                <a:gridCol w="862171">
                  <a:extLst>
                    <a:ext uri="{9D8B030D-6E8A-4147-A177-3AD203B41FA5}">
                      <a16:colId xmlns:a16="http://schemas.microsoft.com/office/drawing/2014/main" xmlns="" val="2014379637"/>
                    </a:ext>
                  </a:extLst>
                </a:gridCol>
              </a:tblGrid>
              <a:tr h="205740">
                <a:tc>
                  <a:txBody>
                    <a:bodyPr/>
                    <a:lstStyle/>
                    <a:p>
                      <a:pPr algn="ctr" fontAlgn="b"/>
                      <a:r>
                        <a:rPr lang="es-CO" sz="1400" b="1" i="0" u="none" strike="noStrike" dirty="0">
                          <a:solidFill>
                            <a:srgbClr val="7030A0"/>
                          </a:solidFill>
                          <a:effectLst/>
                          <a:latin typeface="Aptos Narrow" panose="020B0004020202020204" pitchFamily="34" charset="0"/>
                        </a:rPr>
                        <a:t>Mes</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Apropiación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Compromisos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Por</a:t>
                      </a:r>
                    </a:p>
                    <a:p>
                      <a:pPr algn="ctr" fontAlgn="b"/>
                      <a:r>
                        <a:rPr lang="es-CO" sz="1400" b="1" i="0" u="none" strike="noStrike" dirty="0">
                          <a:solidFill>
                            <a:srgbClr val="7030A0"/>
                          </a:solidFill>
                          <a:effectLst/>
                          <a:latin typeface="Aptos Narrow" panose="020B0004020202020204" pitchFamily="34" charset="0"/>
                        </a:rPr>
                        <a:t> Comprometer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Ejecución</a:t>
                      </a:r>
                    </a:p>
                  </a:txBody>
                  <a:tcPr marL="7620" marR="7620" marT="7620" marB="0" anchor="b">
                    <a:lnL w="12700" cap="flat" cmpd="sng" algn="ctr">
                      <a:solidFill>
                        <a:srgbClr val="44B3E1"/>
                      </a:solidFill>
                      <a:prstDash val="dash"/>
                      <a:round/>
                      <a:headEnd type="none" w="med" len="med"/>
                      <a:tailEnd type="none" w="med" len="med"/>
                    </a:lnL>
                    <a:lnR>
                      <a:noFill/>
                    </a:lnR>
                    <a:lnT>
                      <a:noFill/>
                    </a:lnT>
                    <a:lnB>
                      <a:noFill/>
                    </a:lnB>
                    <a:noFill/>
                  </a:tcPr>
                </a:tc>
                <a:extLst>
                  <a:ext uri="{0D108BD9-81ED-4DB2-BD59-A6C34878D82A}">
                    <a16:rowId xmlns:a16="http://schemas.microsoft.com/office/drawing/2014/main" xmlns="" val="2012865614"/>
                  </a:ext>
                </a:extLst>
              </a:tr>
              <a:tr h="228600">
                <a:tc>
                  <a:txBody>
                    <a:bodyPr/>
                    <a:lstStyle/>
                    <a:p>
                      <a:pPr algn="ctr" fontAlgn="ctr"/>
                      <a:r>
                        <a:rPr lang="es-CO" sz="1400" b="0" i="0" u="none" strike="noStrike" dirty="0">
                          <a:solidFill>
                            <a:srgbClr val="000000"/>
                          </a:solidFill>
                          <a:effectLst/>
                          <a:latin typeface="Aptos Narrow" panose="020B0004020202020204" pitchFamily="34" charset="0"/>
                        </a:rPr>
                        <a:t>Oct</a:t>
                      </a: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400" b="0" i="0" u="none" strike="noStrike" kern="1200" dirty="0">
                          <a:solidFill>
                            <a:schemeClr val="tx1"/>
                          </a:solidFill>
                          <a:effectLst/>
                          <a:latin typeface="Aptos Narrow" panose="020B0004020202020204" pitchFamily="34" charset="0"/>
                          <a:ea typeface="+mn-ea"/>
                          <a:cs typeface="+mn-cs"/>
                        </a:rPr>
                        <a:t>10567*</a:t>
                      </a: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400" b="0" i="0" u="none" strike="noStrike" kern="1200" dirty="0" smtClean="0">
                          <a:solidFill>
                            <a:schemeClr val="tx1"/>
                          </a:solidFill>
                          <a:effectLst/>
                          <a:latin typeface="Aptos Narrow" panose="020B0004020202020204" pitchFamily="34" charset="0"/>
                          <a:ea typeface="+mn-ea"/>
                          <a:cs typeface="+mn-cs"/>
                        </a:rPr>
                        <a:t>5249</a:t>
                      </a:r>
                      <a:endParaRPr lang="es-CO" sz="1400" b="0" i="0" u="none" strike="noStrike" kern="1200" dirty="0">
                        <a:solidFill>
                          <a:schemeClr val="tx1"/>
                        </a:solidFill>
                        <a:effectLst/>
                        <a:latin typeface="Aptos Narrow" panose="020B0004020202020204" pitchFamily="34" charset="0"/>
                        <a:ea typeface="+mn-ea"/>
                        <a:cs typeface="+mn-cs"/>
                      </a:endParaRP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400" b="0" i="0" u="none" strike="noStrike" kern="1200" dirty="0" smtClean="0">
                          <a:solidFill>
                            <a:schemeClr val="tx1"/>
                          </a:solidFill>
                          <a:effectLst/>
                          <a:latin typeface="Aptos Narrow" panose="020B0004020202020204" pitchFamily="34" charset="0"/>
                          <a:ea typeface="+mn-ea"/>
                          <a:cs typeface="+mn-cs"/>
                        </a:rPr>
                        <a:t>5318</a:t>
                      </a:r>
                      <a:endParaRPr lang="es-CO" sz="1400" b="0" i="0" u="none" strike="noStrike" kern="1200" dirty="0">
                        <a:solidFill>
                          <a:schemeClr val="tx1"/>
                        </a:solidFill>
                        <a:effectLst/>
                        <a:latin typeface="Aptos Narrow" panose="020B0004020202020204" pitchFamily="34" charset="0"/>
                        <a:ea typeface="+mn-ea"/>
                        <a:cs typeface="+mn-cs"/>
                      </a:endParaRP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400" b="1" i="0" u="none" strike="noStrike" kern="1200" dirty="0" smtClean="0">
                          <a:solidFill>
                            <a:srgbClr val="FFFFFF"/>
                          </a:solidFill>
                          <a:effectLst/>
                          <a:latin typeface="Aptos Narrow" panose="020B0004020202020204" pitchFamily="34" charset="0"/>
                          <a:ea typeface="+mn-ea"/>
                          <a:cs typeface="+mn-cs"/>
                        </a:rPr>
                        <a:t>50%</a:t>
                      </a:r>
                      <a:endParaRPr lang="es-CO" sz="1400" b="1" i="0" u="none" strike="noStrike" kern="1200" dirty="0">
                        <a:solidFill>
                          <a:srgbClr val="FFFFFF"/>
                        </a:solidFill>
                        <a:effectLst/>
                        <a:latin typeface="Aptos Narrow" panose="020B0004020202020204" pitchFamily="34" charset="0"/>
                        <a:ea typeface="+mn-ea"/>
                        <a:cs typeface="+mn-cs"/>
                      </a:endParaRPr>
                    </a:p>
                  </a:txBody>
                  <a:tcPr marL="7620" marR="7620" marT="7620" marB="0" anchor="b">
                    <a:lnL>
                      <a:noFill/>
                    </a:lnL>
                    <a:lnR>
                      <a:noFill/>
                    </a:lnR>
                    <a:lnT>
                      <a:noFill/>
                    </a:lnT>
                    <a:lnB>
                      <a:noFill/>
                    </a:lnB>
                    <a:solidFill>
                      <a:srgbClr val="44B3E1"/>
                    </a:solidFill>
                  </a:tcPr>
                </a:tc>
                <a:extLst>
                  <a:ext uri="{0D108BD9-81ED-4DB2-BD59-A6C34878D82A}">
                    <a16:rowId xmlns:a16="http://schemas.microsoft.com/office/drawing/2014/main" xmlns="" val="2203728113"/>
                  </a:ext>
                </a:extLst>
              </a:tr>
              <a:tr h="149419">
                <a:tc>
                  <a:txBody>
                    <a:bodyPr/>
                    <a:lstStyle/>
                    <a:p>
                      <a:pPr algn="ctr" fontAlgn="ctr"/>
                      <a:r>
                        <a:rPr lang="es-CO" sz="1400" b="0" i="0" u="none" strike="noStrike" dirty="0">
                          <a:solidFill>
                            <a:srgbClr val="000000"/>
                          </a:solidFill>
                          <a:effectLst/>
                          <a:latin typeface="Aptos Narrow" panose="020B0004020202020204" pitchFamily="34" charset="0"/>
                        </a:rPr>
                        <a:t>Nov</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10567*</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6825</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3742</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b"/>
                      <a:r>
                        <a:rPr lang="es-CO" sz="1400" b="1" i="0" u="none" strike="noStrike" dirty="0">
                          <a:solidFill>
                            <a:srgbClr val="FFFFFF"/>
                          </a:solidFill>
                          <a:effectLst/>
                          <a:latin typeface="Aptos Narrow" panose="020B0004020202020204" pitchFamily="34" charset="0"/>
                        </a:rPr>
                        <a:t>65%</a:t>
                      </a:r>
                    </a:p>
                  </a:txBody>
                  <a:tcPr marL="7620" marR="7620" marT="7620" marB="0" anchor="b">
                    <a:lnL>
                      <a:noFill/>
                    </a:lnL>
                    <a:lnR>
                      <a:noFill/>
                    </a:lnR>
                    <a:lnT>
                      <a:noFill/>
                    </a:lnT>
                    <a:lnB>
                      <a:noFill/>
                    </a:lnB>
                    <a:solidFill>
                      <a:srgbClr val="44B3E1"/>
                    </a:solidFill>
                  </a:tcPr>
                </a:tc>
                <a:extLst>
                  <a:ext uri="{0D108BD9-81ED-4DB2-BD59-A6C34878D82A}">
                    <a16:rowId xmlns:a16="http://schemas.microsoft.com/office/drawing/2014/main" xmlns="" val="138560427"/>
                  </a:ext>
                </a:extLst>
              </a:tr>
            </a:tbl>
          </a:graphicData>
        </a:graphic>
      </p:graphicFrame>
      <p:sp>
        <p:nvSpPr>
          <p:cNvPr id="12" name="CuadroTexto 2">
            <a:extLst>
              <a:ext uri="{FF2B5EF4-FFF2-40B4-BE49-F238E27FC236}">
                <a16:creationId xmlns="" xmlns:a16="http://schemas.microsoft.com/office/drawing/2014/main" id="{63B333F1-D39A-524C-26D7-B52BF93680C8}"/>
              </a:ext>
            </a:extLst>
          </p:cNvPr>
          <p:cNvSpPr txBox="1"/>
          <p:nvPr/>
        </p:nvSpPr>
        <p:spPr>
          <a:xfrm>
            <a:off x="127000" y="6191846"/>
            <a:ext cx="11443189" cy="261610"/>
          </a:xfrm>
          <a:prstGeom prst="rect">
            <a:avLst/>
          </a:prstGeom>
          <a:noFill/>
        </p:spPr>
        <p:txBody>
          <a:bodyPr wrap="square" rtlCol="0">
            <a:spAutoFit/>
          </a:bodyPr>
          <a:lstStyle/>
          <a:p>
            <a:r>
              <a:rPr lang="es-CO" sz="1100" dirty="0"/>
              <a:t>*El valor de </a:t>
            </a:r>
            <a:r>
              <a:rPr lang="es-CO" sz="1100" dirty="0" smtClean="0"/>
              <a:t>apropiación respaldada por el crédito puede disminuir </a:t>
            </a:r>
            <a:r>
              <a:rPr lang="es-CO" sz="1100" dirty="0"/>
              <a:t>de acuerdo al valor del </a:t>
            </a:r>
            <a:r>
              <a:rPr lang="es-CO" sz="1100" dirty="0" smtClean="0"/>
              <a:t>dólar, a </a:t>
            </a:r>
            <a:r>
              <a:rPr lang="es-CO" sz="1100" dirty="0" smtClean="0"/>
              <a:t>Noviembre el valor máximo a comprometer COP$7.402 MM</a:t>
            </a:r>
            <a:endParaRPr lang="en-US" sz="1100" dirty="0"/>
          </a:p>
        </p:txBody>
      </p:sp>
      <p:graphicFrame>
        <p:nvGraphicFramePr>
          <p:cNvPr id="13" name="Tabla 3">
            <a:extLst>
              <a:ext uri="{FF2B5EF4-FFF2-40B4-BE49-F238E27FC236}">
                <a16:creationId xmlns:a16="http://schemas.microsoft.com/office/drawing/2014/main" xmlns="" id="{8F439C8D-DA0E-A78F-A7B9-99AC9BAC3D0F}"/>
              </a:ext>
            </a:extLst>
          </p:cNvPr>
          <p:cNvGraphicFramePr>
            <a:graphicFrameLocks noGrp="1"/>
          </p:cNvGraphicFramePr>
          <p:nvPr>
            <p:extLst>
              <p:ext uri="{D42A27DB-BD31-4B8C-83A1-F6EECF244321}">
                <p14:modId xmlns:p14="http://schemas.microsoft.com/office/powerpoint/2010/main" xmlns="" val="516496596"/>
              </p:ext>
            </p:extLst>
          </p:nvPr>
        </p:nvGraphicFramePr>
        <p:xfrm>
          <a:off x="255787" y="1815571"/>
          <a:ext cx="11564579" cy="895441"/>
        </p:xfrm>
        <a:graphic>
          <a:graphicData uri="http://schemas.openxmlformats.org/drawingml/2006/table">
            <a:tbl>
              <a:tblPr firstRow="1" firstCol="1" bandRow="1">
                <a:tableStyleId>{D27102A9-8310-4765-A935-A1911B00CA55}</a:tableStyleId>
              </a:tblPr>
              <a:tblGrid>
                <a:gridCol w="1472429">
                  <a:extLst>
                    <a:ext uri="{9D8B030D-6E8A-4147-A177-3AD203B41FA5}">
                      <a16:colId xmlns:a16="http://schemas.microsoft.com/office/drawing/2014/main" xmlns="" val="2673775915"/>
                    </a:ext>
                  </a:extLst>
                </a:gridCol>
                <a:gridCol w="1974923">
                  <a:extLst>
                    <a:ext uri="{9D8B030D-6E8A-4147-A177-3AD203B41FA5}">
                      <a16:colId xmlns:a16="http://schemas.microsoft.com/office/drawing/2014/main" xmlns="" val="426398004"/>
                    </a:ext>
                  </a:extLst>
                </a:gridCol>
                <a:gridCol w="1505401">
                  <a:extLst>
                    <a:ext uri="{9D8B030D-6E8A-4147-A177-3AD203B41FA5}">
                      <a16:colId xmlns:a16="http://schemas.microsoft.com/office/drawing/2014/main" xmlns="" val="557036679"/>
                    </a:ext>
                  </a:extLst>
                </a:gridCol>
                <a:gridCol w="6611826">
                  <a:extLst>
                    <a:ext uri="{9D8B030D-6E8A-4147-A177-3AD203B41FA5}">
                      <a16:colId xmlns:a16="http://schemas.microsoft.com/office/drawing/2014/main" xmlns="" val="1393052181"/>
                    </a:ext>
                  </a:extLst>
                </a:gridCol>
              </a:tblGrid>
              <a:tr h="377281">
                <a:tc>
                  <a:txBody>
                    <a:bodyPr/>
                    <a:lstStyle/>
                    <a:p>
                      <a:pPr algn="ctr"/>
                      <a:r>
                        <a:rPr lang="es-ES" sz="1400" dirty="0">
                          <a:solidFill>
                            <a:schemeClr val="accent4">
                              <a:lumMod val="75000"/>
                            </a:schemeClr>
                          </a:solidFill>
                        </a:rPr>
                        <a:t>Apropiación</a:t>
                      </a:r>
                      <a:endParaRPr lang="es-CO" sz="1400" dirty="0">
                        <a:solidFill>
                          <a:schemeClr val="accent4">
                            <a:lumMod val="75000"/>
                          </a:schemeClr>
                        </a:solidFill>
                      </a:endParaRPr>
                    </a:p>
                  </a:txBody>
                  <a:tcPr/>
                </a:tc>
                <a:tc>
                  <a:txBody>
                    <a:bodyPr/>
                    <a:lstStyle/>
                    <a:p>
                      <a:pPr algn="ctr"/>
                      <a:r>
                        <a:rPr lang="es-ES" sz="1400" dirty="0">
                          <a:solidFill>
                            <a:schemeClr val="accent4">
                              <a:lumMod val="75000"/>
                            </a:schemeClr>
                          </a:solidFill>
                        </a:rPr>
                        <a:t>Compromiso</a:t>
                      </a:r>
                      <a:endParaRPr lang="es-CO" sz="1400" dirty="0">
                        <a:solidFill>
                          <a:schemeClr val="accent4">
                            <a:lumMod val="75000"/>
                          </a:schemeClr>
                        </a:solidFill>
                      </a:endParaRPr>
                    </a:p>
                  </a:txBody>
                  <a:tcPr/>
                </a:tc>
                <a:tc>
                  <a:txBody>
                    <a:bodyPr/>
                    <a:lstStyle/>
                    <a:p>
                      <a:pPr algn="ctr"/>
                      <a:r>
                        <a:rPr lang="es-CO" sz="1400" dirty="0">
                          <a:solidFill>
                            <a:schemeClr val="accent4">
                              <a:lumMod val="75000"/>
                            </a:schemeClr>
                          </a:solidFill>
                        </a:rPr>
                        <a:t>Saldo</a:t>
                      </a:r>
                    </a:p>
                  </a:txBody>
                  <a:tcPr/>
                </a:tc>
                <a:tc>
                  <a:txBody>
                    <a:bodyPr/>
                    <a:lstStyle/>
                    <a:p>
                      <a:pPr algn="ctr"/>
                      <a:r>
                        <a:rPr lang="es-ES" sz="1400" dirty="0">
                          <a:solidFill>
                            <a:schemeClr val="accent4">
                              <a:lumMod val="75000"/>
                            </a:schemeClr>
                          </a:solidFill>
                        </a:rPr>
                        <a:t>Propuesta de gasto </a:t>
                      </a:r>
                    </a:p>
                  </a:txBody>
                  <a:tcPr/>
                </a:tc>
                <a:extLst>
                  <a:ext uri="{0D108BD9-81ED-4DB2-BD59-A6C34878D82A}">
                    <a16:rowId xmlns:a16="http://schemas.microsoft.com/office/drawing/2014/main" xmlns="" val="56253325"/>
                  </a:ext>
                </a:extLst>
              </a:tr>
              <a:tr h="361188">
                <a:tc>
                  <a:txBody>
                    <a:bodyPr/>
                    <a:lstStyle/>
                    <a:p>
                      <a:pPr algn="ctr"/>
                      <a:r>
                        <a:rPr lang="es-CO" sz="1600" b="0" dirty="0" smtClean="0">
                          <a:solidFill>
                            <a:schemeClr val="tx1"/>
                          </a:solidFill>
                        </a:rPr>
                        <a:t>$</a:t>
                      </a:r>
                      <a:r>
                        <a:rPr lang="es-CO" sz="1600" b="0" dirty="0" smtClean="0">
                          <a:solidFill>
                            <a:schemeClr val="tx1"/>
                          </a:solidFill>
                        </a:rPr>
                        <a:t>3.599</a:t>
                      </a:r>
                      <a:endParaRPr lang="es-CO" sz="1600" b="0" dirty="0">
                        <a:solidFill>
                          <a:schemeClr val="tx1"/>
                        </a:solidFill>
                      </a:endParaRPr>
                    </a:p>
                  </a:txBody>
                  <a:tcPr/>
                </a:tc>
                <a:tc>
                  <a:txBody>
                    <a:bodyPr/>
                    <a:lstStyle/>
                    <a:p>
                      <a:pPr algn="ctr"/>
                      <a:r>
                        <a:rPr lang="es-CO" sz="1600" dirty="0" smtClean="0">
                          <a:solidFill>
                            <a:schemeClr val="tx1"/>
                          </a:solidFill>
                        </a:rPr>
                        <a:t>$</a:t>
                      </a:r>
                      <a:r>
                        <a:rPr lang="es-CO" sz="1600" dirty="0" smtClean="0">
                          <a:solidFill>
                            <a:schemeClr val="tx1"/>
                          </a:solidFill>
                        </a:rPr>
                        <a:t>3.301</a:t>
                      </a:r>
                      <a:endParaRPr lang="es-CO" sz="1600" dirty="0">
                        <a:solidFill>
                          <a:schemeClr val="tx1"/>
                        </a:solidFill>
                      </a:endParaRPr>
                    </a:p>
                  </a:txBody>
                  <a:tcPr/>
                </a:tc>
                <a:tc>
                  <a:txBody>
                    <a:bodyPr/>
                    <a:lstStyle/>
                    <a:p>
                      <a:pPr algn="ctr"/>
                      <a:r>
                        <a:rPr lang="es-CO" sz="1600" dirty="0" smtClean="0">
                          <a:solidFill>
                            <a:schemeClr val="tx1"/>
                          </a:solidFill>
                        </a:rPr>
                        <a:t>$298</a:t>
                      </a:r>
                      <a:endParaRPr lang="es-CO" sz="1600" dirty="0">
                        <a:solidFill>
                          <a:schemeClr val="tx1"/>
                        </a:solidFill>
                      </a:endParaRPr>
                    </a:p>
                  </a:txBody>
                  <a:tcPr/>
                </a:tc>
                <a:tc>
                  <a:txBody>
                    <a:bodyPr/>
                    <a:lstStyle/>
                    <a:p>
                      <a:pPr algn="l">
                        <a:buFont typeface="Arial" pitchFamily="34" charset="0"/>
                        <a:buNone/>
                      </a:pPr>
                      <a:r>
                        <a:rPr lang="es-CO" sz="1400" baseline="0" dirty="0" smtClean="0">
                          <a:solidFill>
                            <a:schemeClr val="tx1"/>
                          </a:solidFill>
                        </a:rPr>
                        <a:t>Proceso </a:t>
                      </a:r>
                      <a:r>
                        <a:rPr lang="es-CO" sz="1400" baseline="0" dirty="0" smtClean="0">
                          <a:solidFill>
                            <a:schemeClr val="tx1"/>
                          </a:solidFill>
                        </a:rPr>
                        <a:t>de contratación equipo del centro de pensamiento en justicia con 8 consultorías individuales por $</a:t>
                      </a:r>
                      <a:r>
                        <a:rPr lang="es-CO" sz="1400" baseline="0" dirty="0" smtClean="0">
                          <a:solidFill>
                            <a:schemeClr val="tx1"/>
                          </a:solidFill>
                        </a:rPr>
                        <a:t>298 suspendido por indicación del Despacho. </a:t>
                      </a:r>
                      <a:endParaRPr lang="es-CO" sz="1400" dirty="0">
                        <a:solidFill>
                          <a:schemeClr val="tx1"/>
                        </a:solidFill>
                      </a:endParaRPr>
                    </a:p>
                  </a:txBody>
                  <a:tcPr/>
                </a:tc>
                <a:extLst>
                  <a:ext uri="{0D108BD9-81ED-4DB2-BD59-A6C34878D82A}">
                    <a16:rowId xmlns:a16="http://schemas.microsoft.com/office/drawing/2014/main" xmlns="" val="487568551"/>
                  </a:ext>
                </a:extLst>
              </a:tr>
            </a:tbl>
          </a:graphicData>
        </a:graphic>
      </p:graphicFrame>
      <p:sp>
        <p:nvSpPr>
          <p:cNvPr id="14" name="CuadroTexto 6">
            <a:extLst>
              <a:ext uri="{FF2B5EF4-FFF2-40B4-BE49-F238E27FC236}">
                <a16:creationId xmlns:a16="http://schemas.microsoft.com/office/drawing/2014/main" xmlns="" id="{0CCEDFD8-5097-F48C-FF26-FEED37B4851E}"/>
              </a:ext>
            </a:extLst>
          </p:cNvPr>
          <p:cNvSpPr txBox="1"/>
          <p:nvPr/>
        </p:nvSpPr>
        <p:spPr>
          <a:xfrm>
            <a:off x="162275" y="1424593"/>
            <a:ext cx="10587313" cy="707886"/>
          </a:xfrm>
          <a:prstGeom prst="rect">
            <a:avLst/>
          </a:prstGeom>
          <a:noFill/>
        </p:spPr>
        <p:txBody>
          <a:bodyPr wrap="square" rtlCol="0">
            <a:spAutoFit/>
          </a:bodyPr>
          <a:lstStyle/>
          <a:p>
            <a:pPr lvl="0">
              <a:defRPr/>
            </a:pPr>
            <a:r>
              <a:rPr lang="es-ES" sz="2000" b="1" dirty="0">
                <a:solidFill>
                  <a:schemeClr val="accent4">
                    <a:lumMod val="75000"/>
                  </a:schemeClr>
                </a:solidFill>
                <a:latin typeface="Verdana" panose="020B0604030504040204" pitchFamily="34" charset="0"/>
                <a:ea typeface="Verdana" panose="020B0604030504040204" pitchFamily="34" charset="0"/>
              </a:rPr>
              <a:t>Contratos de Prestación de Servicios Personas Naturales (CPS)</a:t>
            </a:r>
            <a:endParaRPr lang="es-CO" sz="2000" b="1" dirty="0">
              <a:solidFill>
                <a:schemeClr val="accent4">
                  <a:lumMod val="75000"/>
                </a:schemeClr>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000" b="1" i="0" u="none" strike="noStrike" kern="1200" cap="none" spc="0" normalizeH="0" baseline="0" noProof="0" dirty="0">
              <a:ln>
                <a:noFill/>
              </a:ln>
              <a:solidFill>
                <a:schemeClr val="accent4">
                  <a:lumMod val="75000"/>
                </a:schemeClr>
              </a:solidFill>
              <a:effectLst/>
              <a:uLnTx/>
              <a:uFillTx/>
              <a:latin typeface="Verdana" panose="020B0604030504040204" pitchFamily="34" charset="0"/>
              <a:ea typeface="Verdana" panose="020B0604030504040204" pitchFamily="34" charset="0"/>
              <a:cs typeface="+mn-cs"/>
            </a:endParaRPr>
          </a:p>
        </p:txBody>
      </p:sp>
      <p:sp>
        <p:nvSpPr>
          <p:cNvPr id="15" name="CuadroTexto 8">
            <a:extLst>
              <a:ext uri="{FF2B5EF4-FFF2-40B4-BE49-F238E27FC236}">
                <a16:creationId xmlns:a16="http://schemas.microsoft.com/office/drawing/2014/main" xmlns="" id="{F37C21E5-8817-2E32-7F03-6776E34011FF}"/>
              </a:ext>
            </a:extLst>
          </p:cNvPr>
          <p:cNvSpPr txBox="1"/>
          <p:nvPr/>
        </p:nvSpPr>
        <p:spPr>
          <a:xfrm>
            <a:off x="218158" y="2748529"/>
            <a:ext cx="486592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rPr>
              <a:t>Detalle Diferente a CPS </a:t>
            </a:r>
            <a:endParaRPr kumimoji="0" lang="es-CO" sz="2000" b="1"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endParaRPr>
          </a:p>
        </p:txBody>
      </p:sp>
      <p:graphicFrame>
        <p:nvGraphicFramePr>
          <p:cNvPr id="16" name="15 Tabla"/>
          <p:cNvGraphicFramePr>
            <a:graphicFrameLocks noGrp="1"/>
          </p:cNvGraphicFramePr>
          <p:nvPr/>
        </p:nvGraphicFramePr>
        <p:xfrm>
          <a:off x="209073" y="3146206"/>
          <a:ext cx="11779727" cy="2987040"/>
        </p:xfrm>
        <a:graphic>
          <a:graphicData uri="http://schemas.openxmlformats.org/drawingml/2006/table">
            <a:tbl>
              <a:tblPr firstRow="1" firstCol="1" bandRow="1">
                <a:tableStyleId>{3B4B98B0-60AC-42C2-AFA5-B58CD77FA1E5}</a:tableStyleId>
              </a:tblPr>
              <a:tblGrid>
                <a:gridCol w="942393"/>
                <a:gridCol w="1413934"/>
                <a:gridCol w="2853266"/>
                <a:gridCol w="1031662"/>
                <a:gridCol w="1279738"/>
                <a:gridCol w="4258734"/>
              </a:tblGrid>
              <a:tr h="490906">
                <a:tc>
                  <a:txBody>
                    <a:bodyPr/>
                    <a:lstStyle/>
                    <a:p>
                      <a:pPr algn="ctr"/>
                      <a:r>
                        <a:rPr lang="es-ES" sz="1400" dirty="0">
                          <a:solidFill>
                            <a:srgbClr val="7030A0"/>
                          </a:solidFill>
                        </a:rPr>
                        <a:t>Línea PAA</a:t>
                      </a:r>
                      <a:endParaRPr lang="es-CO" sz="1400" dirty="0">
                        <a:solidFill>
                          <a:srgbClr val="7030A0"/>
                        </a:solidFill>
                      </a:endParaRPr>
                    </a:p>
                  </a:txBody>
                  <a:tcPr/>
                </a:tc>
                <a:tc>
                  <a:txBody>
                    <a:bodyPr/>
                    <a:lstStyle/>
                    <a:p>
                      <a:pPr algn="ctr"/>
                      <a:r>
                        <a:rPr lang="es-ES" sz="1400" dirty="0">
                          <a:solidFill>
                            <a:srgbClr val="7030A0"/>
                          </a:solidFill>
                        </a:rPr>
                        <a:t>Modalidad </a:t>
                      </a:r>
                      <a:endParaRPr lang="es-CO" sz="1400" dirty="0">
                        <a:solidFill>
                          <a:srgbClr val="7030A0"/>
                        </a:solidFill>
                      </a:endParaRPr>
                    </a:p>
                  </a:txBody>
                  <a:tcPr/>
                </a:tc>
                <a:tc>
                  <a:txBody>
                    <a:bodyPr/>
                    <a:lstStyle/>
                    <a:p>
                      <a:pPr algn="ctr"/>
                      <a:r>
                        <a:rPr lang="es-ES" sz="1400" dirty="0">
                          <a:solidFill>
                            <a:srgbClr val="7030A0"/>
                          </a:solidFill>
                        </a:rPr>
                        <a:t>Concepto</a:t>
                      </a:r>
                      <a:endParaRPr lang="es-CO" sz="1400" dirty="0">
                        <a:solidFill>
                          <a:srgbClr val="7030A0"/>
                        </a:solidFill>
                      </a:endParaRPr>
                    </a:p>
                  </a:txBody>
                  <a:tcPr/>
                </a:tc>
                <a:tc>
                  <a:txBody>
                    <a:bodyPr/>
                    <a:lstStyle/>
                    <a:p>
                      <a:pPr algn="ctr"/>
                      <a:r>
                        <a:rPr lang="es-ES" sz="1400" dirty="0">
                          <a:solidFill>
                            <a:srgbClr val="7030A0"/>
                          </a:solidFill>
                        </a:rPr>
                        <a:t>Valor</a:t>
                      </a:r>
                      <a:endParaRPr lang="es-CO" sz="1400" dirty="0">
                        <a:solidFill>
                          <a:srgbClr val="7030A0"/>
                        </a:solidFill>
                      </a:endParaRPr>
                    </a:p>
                  </a:txBody>
                  <a:tcPr/>
                </a:tc>
                <a:tc>
                  <a:txBody>
                    <a:bodyPr/>
                    <a:lstStyle/>
                    <a:p>
                      <a:pPr algn="ctr"/>
                      <a:r>
                        <a:rPr lang="es-ES" sz="1400" dirty="0">
                          <a:solidFill>
                            <a:srgbClr val="7030A0"/>
                          </a:solidFill>
                        </a:rPr>
                        <a:t>Mes de Contratación</a:t>
                      </a:r>
                      <a:endParaRPr lang="es-CO" sz="1400" dirty="0">
                        <a:solidFill>
                          <a:srgbClr val="7030A0"/>
                        </a:solidFill>
                      </a:endParaRPr>
                    </a:p>
                  </a:txBody>
                  <a:tcPr/>
                </a:tc>
                <a:tc>
                  <a:txBody>
                    <a:bodyPr/>
                    <a:lstStyle/>
                    <a:p>
                      <a:pPr algn="ctr"/>
                      <a:r>
                        <a:rPr lang="es-ES" sz="1400">
                          <a:solidFill>
                            <a:srgbClr val="7030A0"/>
                          </a:solidFill>
                        </a:rPr>
                        <a:t>Estado</a:t>
                      </a:r>
                    </a:p>
                    <a:p>
                      <a:pPr algn="ctr"/>
                      <a:r>
                        <a:rPr lang="es-ES" sz="1400">
                          <a:solidFill>
                            <a:srgbClr val="7030A0"/>
                          </a:solidFill>
                        </a:rPr>
                        <a:t> Actual</a:t>
                      </a:r>
                      <a:endParaRPr lang="es-CO" sz="1400">
                        <a:solidFill>
                          <a:srgbClr val="7030A0"/>
                        </a:solidFill>
                      </a:endParaRPr>
                    </a:p>
                  </a:txBody>
                  <a:tcPr/>
                </a:tc>
              </a:tr>
              <a:tr h="398179">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20,22,23</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600" b="0" dirty="0">
                          <a:latin typeface="Calibri" panose="020F0502020204030204" pitchFamily="34" charset="0"/>
                          <a:ea typeface="Calibri" panose="020F0502020204030204" pitchFamily="34" charset="0"/>
                          <a:cs typeface="Calibri" panose="020F0502020204030204" pitchFamily="34" charset="0"/>
                        </a:rPr>
                        <a:t>Régimen Especial</a:t>
                      </a:r>
                      <a:r>
                        <a:rPr lang="es-CO" sz="1600" b="0" baseline="0" dirty="0">
                          <a:latin typeface="Calibri" panose="020F0502020204030204" pitchFamily="34" charset="0"/>
                          <a:ea typeface="Calibri" panose="020F0502020204030204" pitchFamily="34" charset="0"/>
                          <a:cs typeface="Calibri" panose="020F0502020204030204" pitchFamily="34" charset="0"/>
                        </a:rPr>
                        <a:t> -CP</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a:latin typeface="Calibri" panose="020F0502020204030204" pitchFamily="34" charset="0"/>
                          <a:ea typeface="Calibri" panose="020F0502020204030204" pitchFamily="34" charset="0"/>
                          <a:cs typeface="Calibri" panose="020F0502020204030204" pitchFamily="34" charset="0"/>
                        </a:rPr>
                        <a:t>Adquisición servicios tecnológicos</a:t>
                      </a:r>
                      <a:r>
                        <a:rPr lang="es-CO" sz="1600" b="0" baseline="0" dirty="0">
                          <a:latin typeface="Calibri" panose="020F0502020204030204" pitchFamily="34" charset="0"/>
                          <a:ea typeface="Calibri" panose="020F0502020204030204" pitchFamily="34" charset="0"/>
                          <a:cs typeface="Calibri" panose="020F0502020204030204" pitchFamily="34" charset="0"/>
                        </a:rPr>
                        <a:t> en la nube para </a:t>
                      </a:r>
                      <a:r>
                        <a:rPr lang="es-CO" sz="1600" b="0" baseline="0" dirty="0" smtClean="0">
                          <a:latin typeface="Calibri" panose="020F0502020204030204" pitchFamily="34" charset="0"/>
                          <a:ea typeface="Calibri" panose="020F0502020204030204" pitchFamily="34" charset="0"/>
                          <a:cs typeface="Calibri" panose="020F0502020204030204" pitchFamily="34" charset="0"/>
                        </a:rPr>
                        <a:t>el MJD</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algn="r"/>
                      <a:r>
                        <a:rPr lang="es-CO" sz="1600" b="0" dirty="0" smtClean="0">
                          <a:latin typeface="Calibri" panose="020F0502020204030204" pitchFamily="34" charset="0"/>
                          <a:ea typeface="Calibri" panose="020F0502020204030204" pitchFamily="34" charset="0"/>
                          <a:cs typeface="Calibri" panose="020F0502020204030204" pitchFamily="34" charset="0"/>
                        </a:rPr>
                        <a:t>1.576</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a:latin typeface="Calibri" panose="020F0502020204030204" pitchFamily="34" charset="0"/>
                          <a:ea typeface="Calibri" panose="020F0502020204030204" pitchFamily="34" charset="0"/>
                          <a:cs typeface="Calibri" panose="020F0502020204030204" pitchFamily="34" charset="0"/>
                        </a:rPr>
                        <a:t>Noviembre</a:t>
                      </a:r>
                    </a:p>
                  </a:txBody>
                  <a:tcPr/>
                </a:tc>
                <a:tc>
                  <a:txBody>
                    <a:bodyPr/>
                    <a:lstStyle/>
                    <a:p>
                      <a:pPr marL="0" marR="0" indent="0" algn="just" rtl="0" eaLnBrk="1" fontAlgn="auto" latinLnBrk="0" hangingPunct="1">
                        <a:lnSpc>
                          <a:spcPct val="100000"/>
                        </a:lnSpc>
                        <a:spcBef>
                          <a:spcPts val="0"/>
                        </a:spcBef>
                        <a:spcAft>
                          <a:spcPts val="0"/>
                        </a:spcAft>
                        <a:buClrTx/>
                        <a:buSzTx/>
                        <a:buFontTx/>
                        <a:buNone/>
                      </a:pPr>
                      <a:r>
                        <a:rPr lang="es-CO" sz="1400" b="0" dirty="0" smtClean="0">
                          <a:latin typeface="Calibri"/>
                          <a:ea typeface="Calibri"/>
                          <a:cs typeface="Calibri"/>
                        </a:rPr>
                        <a:t>Contrato 820-2025-BID suscrito con </a:t>
                      </a:r>
                      <a:r>
                        <a:rPr lang="es-CO" sz="1400" b="0" dirty="0" smtClean="0">
                          <a:latin typeface="Calibri"/>
                          <a:ea typeface="Calibri"/>
                          <a:cs typeface="Calibri"/>
                        </a:rPr>
                        <a:t>la </a:t>
                      </a:r>
                      <a:r>
                        <a:rPr lang="es-CO" sz="1400" b="0" kern="1200" dirty="0" smtClean="0">
                          <a:solidFill>
                            <a:schemeClr val="tx1"/>
                          </a:solidFill>
                          <a:latin typeface="Calibri"/>
                          <a:ea typeface="Calibri"/>
                          <a:cs typeface="Calibri"/>
                        </a:rPr>
                        <a:t>firma Controles Empresariales SAS por </a:t>
                      </a:r>
                      <a:r>
                        <a:rPr lang="es-ES" sz="1400" b="0" kern="1200" dirty="0" smtClean="0">
                          <a:solidFill>
                            <a:schemeClr val="tx1"/>
                          </a:solidFill>
                          <a:latin typeface="Calibri"/>
                          <a:ea typeface="Calibri"/>
                          <a:cs typeface="Calibri"/>
                        </a:rPr>
                        <a:t>$</a:t>
                      </a:r>
                      <a:r>
                        <a:rPr lang="es-ES" sz="1400" b="0" kern="1200" dirty="0" smtClean="0">
                          <a:solidFill>
                            <a:schemeClr val="tx1"/>
                          </a:solidFill>
                          <a:latin typeface="Calibri"/>
                          <a:ea typeface="Calibri"/>
                          <a:cs typeface="Calibri"/>
                        </a:rPr>
                        <a:t>1.576.378.499,76</a:t>
                      </a:r>
                      <a:endParaRPr lang="es-CO" sz="1400" b="0" kern="1200" dirty="0">
                        <a:solidFill>
                          <a:schemeClr val="tx1"/>
                        </a:solidFill>
                        <a:latin typeface="Calibri"/>
                        <a:ea typeface="Calibri"/>
                        <a:cs typeface="Calibri"/>
                      </a:endParaRPr>
                    </a:p>
                  </a:txBody>
                  <a:tcPr/>
                </a:tc>
              </a:tr>
              <a:tr h="398179">
                <a:tc>
                  <a:txBody>
                    <a:bodyPr/>
                    <a:lstStyle/>
                    <a:p>
                      <a:r>
                        <a:rPr lang="es-CO" sz="1600" b="0" dirty="0">
                          <a:latin typeface="Calibri" panose="020F0502020204030204" pitchFamily="34" charset="0"/>
                          <a:ea typeface="Calibri" panose="020F0502020204030204" pitchFamily="34" charset="0"/>
                          <a:cs typeface="Calibri" panose="020F0502020204030204" pitchFamily="34" charset="0"/>
                        </a:rPr>
                        <a:t>26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600" b="0" dirty="0">
                          <a:latin typeface="Calibri" panose="020F0502020204030204" pitchFamily="34" charset="0"/>
                          <a:ea typeface="Calibri" panose="020F0502020204030204" pitchFamily="34" charset="0"/>
                          <a:cs typeface="Calibri" panose="020F0502020204030204" pitchFamily="34" charset="0"/>
                        </a:rPr>
                        <a:t>Régimen Especial</a:t>
                      </a:r>
                      <a:r>
                        <a:rPr lang="es-CO" sz="1600" b="0" baseline="0" dirty="0">
                          <a:latin typeface="Calibri" panose="020F0502020204030204" pitchFamily="34" charset="0"/>
                          <a:ea typeface="Calibri" panose="020F0502020204030204" pitchFamily="34" charset="0"/>
                          <a:cs typeface="Calibri" panose="020F0502020204030204" pitchFamily="34" charset="0"/>
                        </a:rPr>
                        <a:t> -CP</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a:latin typeface="Calibri" panose="020F0502020204030204" pitchFamily="34" charset="0"/>
                          <a:ea typeface="Calibri" panose="020F0502020204030204" pitchFamily="34" charset="0"/>
                          <a:cs typeface="Calibri" panose="020F0502020204030204" pitchFamily="34" charset="0"/>
                        </a:rPr>
                        <a:t>Implementación </a:t>
                      </a:r>
                      <a:r>
                        <a:rPr lang="es-CO" sz="1600" b="0" dirty="0" smtClean="0">
                          <a:latin typeface="Calibri" panose="020F0502020204030204" pitchFamily="34" charset="0"/>
                          <a:ea typeface="Calibri" panose="020F0502020204030204" pitchFamily="34" charset="0"/>
                          <a:cs typeface="Calibri" panose="020F0502020204030204" pitchFamily="34" charset="0"/>
                        </a:rPr>
                        <a:t>plan</a:t>
                      </a:r>
                      <a:r>
                        <a:rPr lang="es-CO" sz="1600" b="0" baseline="0" dirty="0" smtClean="0">
                          <a:latin typeface="Calibri" panose="020F0502020204030204" pitchFamily="34" charset="0"/>
                          <a:ea typeface="Calibri" panose="020F0502020204030204" pitchFamily="34" charset="0"/>
                          <a:cs typeface="Calibri" panose="020F0502020204030204" pitchFamily="34" charset="0"/>
                        </a:rPr>
                        <a:t> de medios</a:t>
                      </a:r>
                      <a:r>
                        <a:rPr lang="es-CO" sz="1600" b="0" dirty="0" smtClean="0">
                          <a:latin typeface="Calibri" panose="020F0502020204030204" pitchFamily="34" charset="0"/>
                          <a:ea typeface="Calibri" panose="020F0502020204030204" pitchFamily="34" charset="0"/>
                          <a:cs typeface="Calibri" panose="020F0502020204030204" pitchFamily="34" charset="0"/>
                        </a:rPr>
                        <a:t> </a:t>
                      </a:r>
                      <a:r>
                        <a:rPr lang="es-CO" sz="1600" b="0" dirty="0">
                          <a:latin typeface="Calibri" panose="020F0502020204030204" pitchFamily="34" charset="0"/>
                          <a:ea typeface="Calibri" panose="020F0502020204030204" pitchFamily="34" charset="0"/>
                          <a:cs typeface="Calibri" panose="020F0502020204030204" pitchFamily="34" charset="0"/>
                        </a:rPr>
                        <a:t>– </a:t>
                      </a:r>
                      <a:r>
                        <a:rPr lang="es-CO" sz="1600" b="0" dirty="0" err="1" smtClean="0">
                          <a:latin typeface="Calibri" panose="020F0502020204030204" pitchFamily="34" charset="0"/>
                          <a:ea typeface="Calibri" panose="020F0502020204030204" pitchFamily="34" charset="0"/>
                          <a:cs typeface="Calibri" panose="020F0502020204030204" pitchFamily="34" charset="0"/>
                        </a:rPr>
                        <a:t>Justifácil</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algn="r"/>
                      <a:r>
                        <a:rPr lang="es-CO" sz="1600" b="0" dirty="0" smtClean="0">
                          <a:latin typeface="Calibri" panose="020F0502020204030204" pitchFamily="34" charset="0"/>
                          <a:ea typeface="Calibri" panose="020F0502020204030204" pitchFamily="34" charset="0"/>
                          <a:cs typeface="Calibri" panose="020F0502020204030204" pitchFamily="34" charset="0"/>
                        </a:rPr>
                        <a:t>210</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Noviembre</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CO" sz="1600" b="0" dirty="0" smtClean="0">
                          <a:latin typeface="Calibri"/>
                          <a:ea typeface="Calibri"/>
                          <a:cs typeface="Calibri"/>
                        </a:rPr>
                        <a:t>En</a:t>
                      </a:r>
                      <a:r>
                        <a:rPr lang="es-CO" sz="1600" b="0" baseline="0" dirty="0" smtClean="0">
                          <a:latin typeface="Calibri"/>
                          <a:ea typeface="Calibri"/>
                          <a:cs typeface="Calibri"/>
                        </a:rPr>
                        <a:t> la evaluación quedaron habilitadas dos firmas, no se cuenta con el mínimo de tres, se requiere dispensa BID. Tiempo insuficiente para ejecutar.</a:t>
                      </a:r>
                      <a:endParaRPr lang="es-CO" sz="1600" b="0" dirty="0" smtClean="0">
                        <a:latin typeface="Calibri"/>
                        <a:ea typeface="Calibri"/>
                        <a:cs typeface="Calibri"/>
                      </a:endParaRPr>
                    </a:p>
                  </a:txBody>
                  <a:tcPr/>
                </a:tc>
              </a:tr>
              <a:tr h="398179">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29</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600" b="0" dirty="0" smtClean="0">
                          <a:latin typeface="Calibri" panose="020F0502020204030204" pitchFamily="34" charset="0"/>
                          <a:ea typeface="Calibri" panose="020F0502020204030204" pitchFamily="34" charset="0"/>
                          <a:cs typeface="Calibri" panose="020F0502020204030204" pitchFamily="34" charset="0"/>
                        </a:rPr>
                        <a:t>Régimen Especial</a:t>
                      </a:r>
                      <a:r>
                        <a:rPr lang="es-CO" sz="1600" b="0" baseline="0" dirty="0" smtClean="0">
                          <a:latin typeface="Calibri" panose="020F0502020204030204" pitchFamily="34" charset="0"/>
                          <a:ea typeface="Calibri" panose="020F0502020204030204" pitchFamily="34" charset="0"/>
                          <a:cs typeface="Calibri" panose="020F0502020204030204" pitchFamily="34" charset="0"/>
                        </a:rPr>
                        <a:t> -CP</a:t>
                      </a:r>
                      <a:endParaRPr lang="es-CO" sz="1600" b="0" dirty="0" smtClean="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Producción</a:t>
                      </a:r>
                      <a:r>
                        <a:rPr lang="es-CO" sz="1600" b="0" baseline="0" dirty="0" smtClean="0">
                          <a:latin typeface="Calibri" panose="020F0502020204030204" pitchFamily="34" charset="0"/>
                          <a:ea typeface="Calibri" panose="020F0502020204030204" pitchFamily="34" charset="0"/>
                          <a:cs typeface="Calibri" panose="020F0502020204030204" pitchFamily="34" charset="0"/>
                        </a:rPr>
                        <a:t> de video para orientación ciudadana </a:t>
                      </a:r>
                      <a:r>
                        <a:rPr lang="es-CO" sz="1600" b="0" baseline="0" dirty="0" err="1" smtClean="0">
                          <a:latin typeface="Calibri" panose="020F0502020204030204" pitchFamily="34" charset="0"/>
                          <a:ea typeface="Calibri" panose="020F0502020204030204" pitchFamily="34" charset="0"/>
                          <a:cs typeface="Calibri" panose="020F0502020204030204" pitchFamily="34" charset="0"/>
                        </a:rPr>
                        <a:t>Justifácil</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algn="r"/>
                      <a:r>
                        <a:rPr lang="es-CO" sz="1600" b="0" dirty="0" smtClean="0">
                          <a:latin typeface="Calibri" panose="020F0502020204030204" pitchFamily="34" charset="0"/>
                          <a:ea typeface="Calibri" panose="020F0502020204030204" pitchFamily="34" charset="0"/>
                          <a:cs typeface="Calibri" panose="020F0502020204030204" pitchFamily="34" charset="0"/>
                        </a:rPr>
                        <a:t>36,4</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Noviembre</a:t>
                      </a:r>
                      <a:endParaRPr lang="es-CO" sz="1600" b="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1600" b="0" dirty="0" smtClean="0">
                          <a:latin typeface="Calibri"/>
                          <a:ea typeface="Calibri"/>
                          <a:cs typeface="Calibri"/>
                        </a:rPr>
                        <a:t>Adjudicado a Casa Solar Estudio (Charlie Cordero) por $36.442.560. En formalización de contrato</a:t>
                      </a:r>
                      <a:endParaRPr lang="es-CO" sz="1600" b="0" dirty="0" smtClean="0">
                        <a:latin typeface="Calibri"/>
                        <a:ea typeface="Calibri"/>
                        <a:cs typeface="Calibri"/>
                      </a:endParaRPr>
                    </a:p>
                  </a:txBody>
                  <a:tcPr/>
                </a:tc>
              </a:tr>
            </a:tbl>
          </a:graphicData>
        </a:graphic>
      </p:graphicFrame>
      <p:sp>
        <p:nvSpPr>
          <p:cNvPr id="17" name="CuadroTexto 21">
            <a:extLst>
              <a:ext uri="{FF2B5EF4-FFF2-40B4-BE49-F238E27FC236}">
                <a16:creationId xmlns="" xmlns:a16="http://schemas.microsoft.com/office/drawing/2014/main" id="{BE9F0D8A-DFA9-8F4E-F7B2-981BB620C7E4}"/>
              </a:ext>
            </a:extLst>
          </p:cNvPr>
          <p:cNvSpPr txBox="1"/>
          <p:nvPr/>
        </p:nvSpPr>
        <p:spPr>
          <a:xfrm>
            <a:off x="289651" y="1167747"/>
            <a:ext cx="3281082" cy="276999"/>
          </a:xfrm>
          <a:prstGeom prst="rect">
            <a:avLst/>
          </a:prstGeom>
          <a:noFill/>
        </p:spPr>
        <p:txBody>
          <a:bodyPr wrap="square" rtlCol="0">
            <a:spAutoFit/>
          </a:bodyPr>
          <a:lstStyle/>
          <a:p>
            <a:r>
              <a:rPr lang="es-ES" sz="1200" dirty="0"/>
              <a:t>Cifras en millones de $ </a:t>
            </a:r>
            <a:endParaRPr lang="es-CO" sz="1200" dirty="0"/>
          </a:p>
        </p:txBody>
      </p:sp>
    </p:spTree>
    <p:extLst>
      <p:ext uri="{BB962C8B-B14F-4D97-AF65-F5344CB8AC3E}">
        <p14:creationId xmlns:p14="http://schemas.microsoft.com/office/powerpoint/2010/main" xmlns="" val="92304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10C24DC-5035-985C-FAF1-B6622BB8CEEC}"/>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xmlns="" id="{C9BB9610-E1E1-F5E6-7FA9-27BF2C062E45}"/>
              </a:ext>
            </a:extLst>
          </p:cNvPr>
          <p:cNvSpPr txBox="1"/>
          <p:nvPr/>
        </p:nvSpPr>
        <p:spPr>
          <a:xfrm>
            <a:off x="175824" y="214652"/>
            <a:ext cx="301919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BID</a:t>
            </a:r>
            <a:endParaRPr kumimoji="0" lang="es-CO" sz="2400" b="0" i="0" u="none" strike="noStrike" kern="1200" cap="none" spc="0" normalizeH="0" noProof="0" dirty="0">
              <a:ln>
                <a:noFill/>
              </a:ln>
              <a:solidFill>
                <a:schemeClr val="accent1">
                  <a:lumMod val="75000"/>
                </a:schemeClr>
              </a:solidFill>
              <a:effectLst/>
              <a:uLnTx/>
              <a:uFillTx/>
              <a:latin typeface="Verdana" panose="020B0604030504040204" pitchFamily="34" charset="0"/>
              <a:ea typeface="Verdana" panose="020B0604030504040204" pitchFamily="34" charset="0"/>
              <a:cs typeface="+mn-cs"/>
            </a:endParaRPr>
          </a:p>
        </p:txBody>
      </p:sp>
      <p:sp>
        <p:nvSpPr>
          <p:cNvPr id="5" name="Rectángulo 4">
            <a:extLst>
              <a:ext uri="{FF2B5EF4-FFF2-40B4-BE49-F238E27FC236}">
                <a16:creationId xmlns:a16="http://schemas.microsoft.com/office/drawing/2014/main" xmlns="" id="{BE2190C2-82BD-47E6-33A0-EC83E09D3ED6}"/>
              </a:ext>
            </a:extLst>
          </p:cNvPr>
          <p:cNvSpPr/>
          <p:nvPr/>
        </p:nvSpPr>
        <p:spPr>
          <a:xfrm flipH="1">
            <a:off x="201601" y="212697"/>
            <a:ext cx="45719" cy="87822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Helvetica"/>
              <a:ea typeface="+mn-ea"/>
              <a:cs typeface="+mn-cs"/>
            </a:endParaRPr>
          </a:p>
        </p:txBody>
      </p:sp>
      <p:sp>
        <p:nvSpPr>
          <p:cNvPr id="103" name="CuadroTexto 102">
            <a:extLst>
              <a:ext uri="{FF2B5EF4-FFF2-40B4-BE49-F238E27FC236}">
                <a16:creationId xmlns:a16="http://schemas.microsoft.com/office/drawing/2014/main" xmlns="" id="{1E6760FF-C33E-33A6-B4FD-325B2775F1C9}"/>
              </a:ext>
            </a:extLst>
          </p:cNvPr>
          <p:cNvSpPr txBox="1"/>
          <p:nvPr/>
        </p:nvSpPr>
        <p:spPr>
          <a:xfrm>
            <a:off x="255409" y="655219"/>
            <a:ext cx="486592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000" b="1" dirty="0">
                <a:solidFill>
                  <a:schemeClr val="accent2"/>
                </a:solidFill>
                <a:latin typeface="Verdana" panose="020B0604030504040204" pitchFamily="34" charset="0"/>
                <a:ea typeface="Verdana" panose="020B0604030504040204" pitchFamily="34" charset="0"/>
              </a:rPr>
              <a:t>Inversión</a:t>
            </a:r>
            <a:endParaRPr kumimoji="0" lang="es-CO" sz="2000" b="1" i="0" u="none" strike="noStrike" kern="1200" cap="none" spc="0" normalizeH="0" noProof="0" dirty="0">
              <a:ln>
                <a:noFill/>
              </a:ln>
              <a:solidFill>
                <a:schemeClr val="accent2"/>
              </a:solidFill>
              <a:effectLst/>
              <a:uLnTx/>
              <a:uFillTx/>
              <a:latin typeface="Verdana" panose="020B0604030504040204" pitchFamily="34" charset="0"/>
              <a:ea typeface="Verdana" panose="020B0604030504040204" pitchFamily="34" charset="0"/>
              <a:cs typeface="+mn-cs"/>
            </a:endParaRPr>
          </a:p>
        </p:txBody>
      </p:sp>
      <p:sp>
        <p:nvSpPr>
          <p:cNvPr id="6" name="CuadroTexto 5">
            <a:extLst>
              <a:ext uri="{FF2B5EF4-FFF2-40B4-BE49-F238E27FC236}">
                <a16:creationId xmlns:a16="http://schemas.microsoft.com/office/drawing/2014/main" xmlns="" id="{A6F28C61-A728-D5EC-350F-E46DA4507903}"/>
              </a:ext>
            </a:extLst>
          </p:cNvPr>
          <p:cNvSpPr txBox="1"/>
          <p:nvPr/>
        </p:nvSpPr>
        <p:spPr>
          <a:xfrm>
            <a:off x="175824" y="1805937"/>
            <a:ext cx="11766020" cy="769441"/>
          </a:xfrm>
          <a:prstGeom prst="rect">
            <a:avLst/>
          </a:prstGeom>
          <a:noFill/>
        </p:spPr>
        <p:txBody>
          <a:bodyPr wrap="square" rtlCol="0">
            <a:spAutoFit/>
          </a:bodyPr>
          <a:lstStyle/>
          <a:p>
            <a:pPr lvl="0">
              <a:defRPr/>
            </a:pPr>
            <a:r>
              <a:rPr lang="es-ES" sz="2200" b="1" dirty="0">
                <a:solidFill>
                  <a:schemeClr val="accent4">
                    <a:lumMod val="75000"/>
                  </a:schemeClr>
                </a:solidFill>
                <a:latin typeface="Verdana" panose="020B0604030504040204" pitchFamily="34" charset="0"/>
                <a:ea typeface="Verdana" panose="020B0604030504040204" pitchFamily="34" charset="0"/>
              </a:rPr>
              <a:t>Contratos de Prestación de Servicios Personas Naturales (CPS)</a:t>
            </a:r>
            <a:endParaRPr lang="es-CO" sz="2200" b="1" dirty="0">
              <a:solidFill>
                <a:schemeClr val="accent4">
                  <a:lumMod val="75000"/>
                </a:schemeClr>
              </a:solidFill>
              <a:latin typeface="Verdana" panose="020B0604030504040204" pitchFamily="34" charset="0"/>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200" b="1" i="0" u="none" strike="noStrike" kern="1200" cap="none" spc="0" normalizeH="0" baseline="0" noProof="0" dirty="0">
              <a:ln>
                <a:noFill/>
              </a:ln>
              <a:solidFill>
                <a:schemeClr val="accent4">
                  <a:lumMod val="75000"/>
                </a:schemeClr>
              </a:solidFill>
              <a:effectLst/>
              <a:uLnTx/>
              <a:uFillTx/>
              <a:latin typeface="Verdana" panose="020B0604030504040204" pitchFamily="34" charset="0"/>
              <a:ea typeface="Verdana" panose="020B0604030504040204" pitchFamily="34" charset="0"/>
              <a:cs typeface="+mn-cs"/>
            </a:endParaRPr>
          </a:p>
        </p:txBody>
      </p:sp>
      <p:graphicFrame>
        <p:nvGraphicFramePr>
          <p:cNvPr id="13" name="Tabla 12">
            <a:extLst>
              <a:ext uri="{FF2B5EF4-FFF2-40B4-BE49-F238E27FC236}">
                <a16:creationId xmlns:a16="http://schemas.microsoft.com/office/drawing/2014/main" xmlns="" id="{D9685A20-161F-A423-63A2-3D15FB1B56BE}"/>
              </a:ext>
            </a:extLst>
          </p:cNvPr>
          <p:cNvGraphicFramePr>
            <a:graphicFrameLocks noGrp="1"/>
          </p:cNvGraphicFramePr>
          <p:nvPr>
            <p:extLst>
              <p:ext uri="{D42A27DB-BD31-4B8C-83A1-F6EECF244321}">
                <p14:modId xmlns:p14="http://schemas.microsoft.com/office/powerpoint/2010/main" xmlns="" val="1245962904"/>
              </p:ext>
            </p:extLst>
          </p:nvPr>
        </p:nvGraphicFramePr>
        <p:xfrm>
          <a:off x="223894" y="4041318"/>
          <a:ext cx="11738541" cy="1122455"/>
        </p:xfrm>
        <a:graphic>
          <a:graphicData uri="http://schemas.openxmlformats.org/drawingml/2006/table">
            <a:tbl>
              <a:tblPr firstRow="1" firstCol="1" bandRow="1">
                <a:tableStyleId>{3B4B98B0-60AC-42C2-AFA5-B58CD77FA1E5}</a:tableStyleId>
              </a:tblPr>
              <a:tblGrid>
                <a:gridCol w="1808106">
                  <a:extLst>
                    <a:ext uri="{9D8B030D-6E8A-4147-A177-3AD203B41FA5}">
                      <a16:colId xmlns:a16="http://schemas.microsoft.com/office/drawing/2014/main" xmlns="" val="426398004"/>
                    </a:ext>
                  </a:extLst>
                </a:gridCol>
                <a:gridCol w="1600200">
                  <a:extLst>
                    <a:ext uri="{9D8B030D-6E8A-4147-A177-3AD203B41FA5}">
                      <a16:colId xmlns:a16="http://schemas.microsoft.com/office/drawing/2014/main" xmlns="" val="556423229"/>
                    </a:ext>
                  </a:extLst>
                </a:gridCol>
                <a:gridCol w="719667">
                  <a:extLst>
                    <a:ext uri="{9D8B030D-6E8A-4147-A177-3AD203B41FA5}">
                      <a16:colId xmlns:a16="http://schemas.microsoft.com/office/drawing/2014/main" xmlns="" val="1393052181"/>
                    </a:ext>
                  </a:extLst>
                </a:gridCol>
                <a:gridCol w="1075266">
                  <a:extLst>
                    <a:ext uri="{9D8B030D-6E8A-4147-A177-3AD203B41FA5}">
                      <a16:colId xmlns:a16="http://schemas.microsoft.com/office/drawing/2014/main" xmlns="" val="307574582"/>
                    </a:ext>
                  </a:extLst>
                </a:gridCol>
                <a:gridCol w="719667">
                  <a:extLst>
                    <a:ext uri="{9D8B030D-6E8A-4147-A177-3AD203B41FA5}">
                      <a16:colId xmlns:a16="http://schemas.microsoft.com/office/drawing/2014/main" xmlns="" val="1979595338"/>
                    </a:ext>
                  </a:extLst>
                </a:gridCol>
                <a:gridCol w="5815635">
                  <a:extLst>
                    <a:ext uri="{9D8B030D-6E8A-4147-A177-3AD203B41FA5}">
                      <a16:colId xmlns:a16="http://schemas.microsoft.com/office/drawing/2014/main" xmlns="" val="3785227874"/>
                    </a:ext>
                  </a:extLst>
                </a:gridCol>
              </a:tblGrid>
              <a:tr h="543335">
                <a:tc>
                  <a:txBody>
                    <a:bodyPr/>
                    <a:lstStyle/>
                    <a:p>
                      <a:pPr algn="ctr"/>
                      <a:r>
                        <a:rPr lang="es-ES" sz="1400" dirty="0">
                          <a:solidFill>
                            <a:srgbClr val="7030A0"/>
                          </a:solidFill>
                        </a:rPr>
                        <a:t>Modalidad</a:t>
                      </a:r>
                      <a:endParaRPr lang="es-CO" sz="1400" dirty="0">
                        <a:solidFill>
                          <a:srgbClr val="7030A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400" dirty="0">
                          <a:solidFill>
                            <a:srgbClr val="7030A0"/>
                          </a:solidFill>
                        </a:rPr>
                        <a:t>Valor</a:t>
                      </a:r>
                      <a:endParaRPr lang="es-CO" sz="1400" dirty="0">
                        <a:solidFill>
                          <a:srgbClr val="7030A0"/>
                        </a:solidFill>
                      </a:endParaRPr>
                    </a:p>
                    <a:p>
                      <a:pPr algn="ctr"/>
                      <a:r>
                        <a:rPr lang="es-ES" sz="1400" dirty="0">
                          <a:solidFill>
                            <a:srgbClr val="7030A0"/>
                          </a:solidFill>
                        </a:rPr>
                        <a:t>Mes </a:t>
                      </a:r>
                      <a:r>
                        <a:rPr lang="es-ES" sz="1400" dirty="0" err="1" smtClean="0">
                          <a:solidFill>
                            <a:srgbClr val="7030A0"/>
                          </a:solidFill>
                        </a:rPr>
                        <a:t>Nov</a:t>
                      </a:r>
                      <a:endParaRPr lang="es-ES" sz="1400" dirty="0">
                        <a:solidFill>
                          <a:srgbClr val="7030A0"/>
                        </a:solidFill>
                      </a:endParaRPr>
                    </a:p>
                  </a:txBody>
                  <a:tcPr/>
                </a:tc>
                <a:tc>
                  <a:txBody>
                    <a:bodyPr/>
                    <a:lstStyle/>
                    <a:p>
                      <a:pPr algn="ctr"/>
                      <a:r>
                        <a:rPr lang="es-CO" sz="1400" dirty="0">
                          <a:solidFill>
                            <a:srgbClr val="7030A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400" dirty="0">
                          <a:solidFill>
                            <a:srgbClr val="7030A0"/>
                          </a:solidFill>
                        </a:rPr>
                        <a:t>Valor</a:t>
                      </a:r>
                      <a:endParaRPr lang="es-CO" sz="1400" dirty="0">
                        <a:solidFill>
                          <a:srgbClr val="7030A0"/>
                        </a:solidFill>
                      </a:endParaRPr>
                    </a:p>
                    <a:p>
                      <a:pPr algn="ctr"/>
                      <a:r>
                        <a:rPr lang="es-ES" sz="1400" dirty="0">
                          <a:solidFill>
                            <a:srgbClr val="7030A0"/>
                          </a:solidFill>
                        </a:rPr>
                        <a:t>Mes </a:t>
                      </a:r>
                      <a:r>
                        <a:rPr lang="es-ES" sz="1400" dirty="0" err="1" smtClean="0">
                          <a:solidFill>
                            <a:srgbClr val="7030A0"/>
                          </a:solidFill>
                        </a:rPr>
                        <a:t>Dic</a:t>
                      </a:r>
                      <a:endParaRPr lang="es-ES" sz="1400" dirty="0">
                        <a:solidFill>
                          <a:srgbClr val="7030A0"/>
                        </a:solidFill>
                      </a:endParaRPr>
                    </a:p>
                  </a:txBody>
                  <a:tcPr/>
                </a:tc>
                <a:tc>
                  <a:txBody>
                    <a:bodyPr/>
                    <a:lstStyle/>
                    <a:p>
                      <a:pPr algn="ctr"/>
                      <a:r>
                        <a:rPr lang="es-CO" sz="1400" dirty="0">
                          <a:solidFill>
                            <a:srgbClr val="7030A0"/>
                          </a:solidFill>
                        </a:rPr>
                        <a:t>%</a:t>
                      </a:r>
                    </a:p>
                  </a:txBody>
                  <a:tcPr/>
                </a:tc>
                <a:tc>
                  <a:txBody>
                    <a:bodyPr/>
                    <a:lstStyle/>
                    <a:p>
                      <a:pPr algn="ctr"/>
                      <a:r>
                        <a:rPr lang="es-CO" sz="1400" dirty="0">
                          <a:solidFill>
                            <a:srgbClr val="7030A0"/>
                          </a:solidFill>
                        </a:rPr>
                        <a:t>Observaciones</a:t>
                      </a:r>
                    </a:p>
                  </a:txBody>
                  <a:tcPr/>
                </a:tc>
                <a:extLst>
                  <a:ext uri="{0D108BD9-81ED-4DB2-BD59-A6C34878D82A}">
                    <a16:rowId xmlns:a16="http://schemas.microsoft.com/office/drawing/2014/main" xmlns="" val="56253325"/>
                  </a:ext>
                </a:extLst>
              </a:tr>
              <a:tr h="504642">
                <a:tc>
                  <a:txBody>
                    <a:bodyPr/>
                    <a:lstStyle/>
                    <a:p>
                      <a:r>
                        <a:rPr lang="es-CO" sz="1600" b="0" dirty="0" smtClean="0">
                          <a:latin typeface="Calibri" panose="020F0502020204030204" pitchFamily="34" charset="0"/>
                          <a:ea typeface="Calibri" panose="020F0502020204030204" pitchFamily="34" charset="0"/>
                          <a:cs typeface="Calibri" panose="020F0502020204030204" pitchFamily="34" charset="0"/>
                        </a:rPr>
                        <a:t>Régimen Especial</a:t>
                      </a:r>
                      <a:r>
                        <a:rPr lang="es-CO" sz="1600" b="0" baseline="0" dirty="0" smtClean="0">
                          <a:latin typeface="Calibri" panose="020F0502020204030204" pitchFamily="34" charset="0"/>
                          <a:ea typeface="Calibri" panose="020F0502020204030204" pitchFamily="34" charset="0"/>
                          <a:cs typeface="Calibri" panose="020F0502020204030204" pitchFamily="34" charset="0"/>
                        </a:rPr>
                        <a:t> </a:t>
                      </a:r>
                      <a:endParaRPr lang="es-CO" sz="1600" dirty="0"/>
                    </a:p>
                  </a:txBody>
                  <a:tcPr/>
                </a:tc>
                <a:tc>
                  <a:txBody>
                    <a:bodyPr/>
                    <a:lstStyle/>
                    <a:p>
                      <a:pPr algn="r"/>
                      <a:r>
                        <a:rPr lang="es-CO" sz="1600" dirty="0" smtClean="0"/>
                        <a:t>617</a:t>
                      </a:r>
                      <a:endParaRPr lang="es-CO" sz="1600" dirty="0"/>
                    </a:p>
                  </a:txBody>
                  <a:tcPr/>
                </a:tc>
                <a:tc>
                  <a:txBody>
                    <a:bodyPr/>
                    <a:lstStyle/>
                    <a:p>
                      <a:r>
                        <a:rPr lang="es-CO" sz="1600" dirty="0" smtClean="0"/>
                        <a:t>17%</a:t>
                      </a:r>
                      <a:endParaRPr lang="es-CO" sz="1600" dirty="0"/>
                    </a:p>
                  </a:txBody>
                  <a:tcPr/>
                </a:tc>
                <a:tc>
                  <a:txBody>
                    <a:bodyPr/>
                    <a:lstStyle/>
                    <a:p>
                      <a:r>
                        <a:rPr lang="es-CO" sz="1600" dirty="0" smtClean="0"/>
                        <a:t>2.944</a:t>
                      </a:r>
                      <a:endParaRPr lang="es-CO" sz="1600" dirty="0"/>
                    </a:p>
                  </a:txBody>
                  <a:tcPr/>
                </a:tc>
                <a:tc>
                  <a:txBody>
                    <a:bodyPr/>
                    <a:lstStyle/>
                    <a:p>
                      <a:r>
                        <a:rPr lang="es-CO" sz="1600" dirty="0" smtClean="0"/>
                        <a:t>83%</a:t>
                      </a:r>
                      <a:endParaRPr lang="es-CO" sz="1600" dirty="0"/>
                    </a:p>
                  </a:txBody>
                  <a:tcPr/>
                </a:tc>
                <a:tc>
                  <a:txBody>
                    <a:bodyPr/>
                    <a:lstStyle/>
                    <a:p>
                      <a:r>
                        <a:rPr lang="es-CO" sz="1600" dirty="0" smtClean="0"/>
                        <a:t>El valor final de compromisos con firmas  a diciembre será de  $3.561 </a:t>
                      </a:r>
                      <a:r>
                        <a:rPr lang="es-CO" sz="1600" dirty="0" err="1" smtClean="0"/>
                        <a:t>mill</a:t>
                      </a:r>
                      <a:r>
                        <a:rPr lang="es-CO" sz="1600" dirty="0" smtClean="0"/>
                        <a:t>.</a:t>
                      </a:r>
                      <a:endParaRPr lang="es-CO" sz="1600" dirty="0"/>
                    </a:p>
                  </a:txBody>
                  <a:tcPr/>
                </a:tc>
                <a:extLst>
                  <a:ext uri="{0D108BD9-81ED-4DB2-BD59-A6C34878D82A}">
                    <a16:rowId xmlns:a16="http://schemas.microsoft.com/office/drawing/2014/main" xmlns="" val="3068740942"/>
                  </a:ext>
                </a:extLst>
              </a:tr>
            </a:tbl>
          </a:graphicData>
        </a:graphic>
      </p:graphicFrame>
      <p:sp>
        <p:nvSpPr>
          <p:cNvPr id="14" name="CuadroTexto 13">
            <a:extLst>
              <a:ext uri="{FF2B5EF4-FFF2-40B4-BE49-F238E27FC236}">
                <a16:creationId xmlns:a16="http://schemas.microsoft.com/office/drawing/2014/main" xmlns="" id="{0D2B43D3-F520-C460-C56F-2004F54BB8B9}"/>
              </a:ext>
            </a:extLst>
          </p:cNvPr>
          <p:cNvSpPr txBox="1"/>
          <p:nvPr/>
        </p:nvSpPr>
        <p:spPr>
          <a:xfrm>
            <a:off x="197839" y="3544748"/>
            <a:ext cx="486592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rPr>
              <a:t>Detalle Diferente a CPS </a:t>
            </a:r>
            <a:endParaRPr kumimoji="0" lang="es-CO" sz="2000" b="1"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endParaRPr>
          </a:p>
        </p:txBody>
      </p:sp>
      <p:sp>
        <p:nvSpPr>
          <p:cNvPr id="15" name="CuadroTexto 14">
            <a:extLst>
              <a:ext uri="{FF2B5EF4-FFF2-40B4-BE49-F238E27FC236}">
                <a16:creationId xmlns:a16="http://schemas.microsoft.com/office/drawing/2014/main" xmlns="" id="{6A91DE04-3AEA-45D3-2C15-121F000DAB92}"/>
              </a:ext>
            </a:extLst>
          </p:cNvPr>
          <p:cNvSpPr txBox="1"/>
          <p:nvPr/>
        </p:nvSpPr>
        <p:spPr>
          <a:xfrm>
            <a:off x="145342" y="1155239"/>
            <a:ext cx="10177919" cy="400110"/>
          </a:xfrm>
          <a:prstGeom prst="rect">
            <a:avLst/>
          </a:prstGeom>
          <a:noFill/>
        </p:spPr>
        <p:txBody>
          <a:bodyPr wrap="square" rtlCol="0">
            <a:spAutoFit/>
          </a:bodyPr>
          <a:lstStyle/>
          <a:p>
            <a:pPr lvl="0">
              <a:defRPr/>
            </a:pPr>
            <a:r>
              <a:rPr kumimoji="0" lang="es-ES" sz="20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rPr>
              <a:t>Obligado</a:t>
            </a:r>
          </a:p>
        </p:txBody>
      </p:sp>
      <p:graphicFrame>
        <p:nvGraphicFramePr>
          <p:cNvPr id="17" name="Tabla 16">
            <a:extLst>
              <a:ext uri="{FF2B5EF4-FFF2-40B4-BE49-F238E27FC236}">
                <a16:creationId xmlns:a16="http://schemas.microsoft.com/office/drawing/2014/main" xmlns="" id="{C0C26ACB-3C54-F667-EB52-E1BC072169E2}"/>
              </a:ext>
            </a:extLst>
          </p:cNvPr>
          <p:cNvGraphicFramePr>
            <a:graphicFrameLocks noGrp="1"/>
          </p:cNvGraphicFramePr>
          <p:nvPr>
            <p:extLst>
              <p:ext uri="{D42A27DB-BD31-4B8C-83A1-F6EECF244321}">
                <p14:modId xmlns:p14="http://schemas.microsoft.com/office/powerpoint/2010/main" xmlns="" val="365631982"/>
              </p:ext>
            </p:extLst>
          </p:nvPr>
        </p:nvGraphicFramePr>
        <p:xfrm>
          <a:off x="196415" y="2324459"/>
          <a:ext cx="11766020" cy="1216064"/>
        </p:xfrm>
        <a:graphic>
          <a:graphicData uri="http://schemas.openxmlformats.org/drawingml/2006/table">
            <a:tbl>
              <a:tblPr firstRow="1" firstCol="1" bandRow="1">
                <a:tableStyleId>{D27102A9-8310-4765-A935-A1911B00CA55}</a:tableStyleId>
              </a:tblPr>
              <a:tblGrid>
                <a:gridCol w="1687554">
                  <a:extLst>
                    <a:ext uri="{9D8B030D-6E8A-4147-A177-3AD203B41FA5}">
                      <a16:colId xmlns:a16="http://schemas.microsoft.com/office/drawing/2014/main" xmlns="" val="2673775915"/>
                    </a:ext>
                  </a:extLst>
                </a:gridCol>
                <a:gridCol w="1850267">
                  <a:extLst>
                    <a:ext uri="{9D8B030D-6E8A-4147-A177-3AD203B41FA5}">
                      <a16:colId xmlns:a16="http://schemas.microsoft.com/office/drawing/2014/main" xmlns="" val="426398004"/>
                    </a:ext>
                  </a:extLst>
                </a:gridCol>
                <a:gridCol w="2570482">
                  <a:extLst>
                    <a:ext uri="{9D8B030D-6E8A-4147-A177-3AD203B41FA5}">
                      <a16:colId xmlns:a16="http://schemas.microsoft.com/office/drawing/2014/main" xmlns="" val="1393052181"/>
                    </a:ext>
                  </a:extLst>
                </a:gridCol>
                <a:gridCol w="5657717">
                  <a:extLst>
                    <a:ext uri="{9D8B030D-6E8A-4147-A177-3AD203B41FA5}">
                      <a16:colId xmlns:a16="http://schemas.microsoft.com/office/drawing/2014/main" xmlns="" val="3251347730"/>
                    </a:ext>
                  </a:extLst>
                </a:gridCol>
              </a:tblGrid>
              <a:tr h="393104">
                <a:tc>
                  <a:txBody>
                    <a:bodyPr/>
                    <a:lstStyle/>
                    <a:p>
                      <a:pPr algn="ctr"/>
                      <a:r>
                        <a:rPr lang="es-ES" sz="1400" dirty="0">
                          <a:solidFill>
                            <a:schemeClr val="accent4">
                              <a:lumMod val="75000"/>
                            </a:schemeClr>
                          </a:solidFill>
                        </a:rPr>
                        <a:t>Apropiación</a:t>
                      </a:r>
                      <a:endParaRPr lang="es-CO" sz="1400" dirty="0">
                        <a:solidFill>
                          <a:schemeClr val="accent4">
                            <a:lumMod val="75000"/>
                          </a:schemeClr>
                        </a:solidFill>
                      </a:endParaRPr>
                    </a:p>
                  </a:txBody>
                  <a:tcPr/>
                </a:tc>
                <a:tc>
                  <a:txBody>
                    <a:bodyPr/>
                    <a:lstStyle/>
                    <a:p>
                      <a:pPr algn="ctr"/>
                      <a:r>
                        <a:rPr lang="es-ES" sz="1400" dirty="0">
                          <a:solidFill>
                            <a:schemeClr val="accent4">
                              <a:lumMod val="75000"/>
                            </a:schemeClr>
                          </a:solidFill>
                        </a:rPr>
                        <a:t>Compromiso</a:t>
                      </a:r>
                      <a:endParaRPr lang="es-CO" sz="1400" dirty="0">
                        <a:solidFill>
                          <a:schemeClr val="accent4">
                            <a:lumMod val="75000"/>
                          </a:schemeClr>
                        </a:solidFill>
                      </a:endParaRPr>
                    </a:p>
                  </a:txBody>
                  <a:tcPr/>
                </a:tc>
                <a:tc>
                  <a:txBody>
                    <a:bodyPr/>
                    <a:lstStyle/>
                    <a:p>
                      <a:pPr algn="ctr"/>
                      <a:r>
                        <a:rPr lang="es-ES" sz="1400" dirty="0">
                          <a:solidFill>
                            <a:schemeClr val="accent4">
                              <a:lumMod val="75000"/>
                            </a:schemeClr>
                          </a:solidFill>
                        </a:rPr>
                        <a:t>Obligado</a:t>
                      </a:r>
                    </a:p>
                  </a:txBody>
                  <a:tcPr/>
                </a:tc>
                <a:tc>
                  <a:txBody>
                    <a:bodyPr/>
                    <a:lstStyle/>
                    <a:p>
                      <a:pPr algn="ctr"/>
                      <a:r>
                        <a:rPr lang="es-ES" sz="1400" dirty="0">
                          <a:solidFill>
                            <a:schemeClr val="accent4">
                              <a:lumMod val="75000"/>
                            </a:schemeClr>
                          </a:solidFill>
                        </a:rPr>
                        <a:t>Observaciones</a:t>
                      </a:r>
                    </a:p>
                  </a:txBody>
                  <a:tcPr/>
                </a:tc>
                <a:extLst>
                  <a:ext uri="{0D108BD9-81ED-4DB2-BD59-A6C34878D82A}">
                    <a16:rowId xmlns:a16="http://schemas.microsoft.com/office/drawing/2014/main" xmlns="" val="56253325"/>
                  </a:ext>
                </a:extLst>
              </a:tr>
              <a:tr h="376337">
                <a:tc>
                  <a:txBody>
                    <a:bodyPr/>
                    <a:lstStyle/>
                    <a:p>
                      <a:pPr algn="ctr"/>
                      <a:r>
                        <a:rPr lang="es-CO" sz="1600" b="0" dirty="0" smtClean="0">
                          <a:solidFill>
                            <a:schemeClr val="tx1"/>
                          </a:solidFill>
                        </a:rPr>
                        <a:t>$3.599</a:t>
                      </a:r>
                      <a:endParaRPr lang="es-CO" sz="1600" b="0" dirty="0">
                        <a:solidFill>
                          <a:schemeClr val="tx1"/>
                        </a:solidFill>
                      </a:endParaRPr>
                    </a:p>
                  </a:txBody>
                  <a:tcPr/>
                </a:tc>
                <a:tc>
                  <a:txBody>
                    <a:bodyPr/>
                    <a:lstStyle/>
                    <a:p>
                      <a:pPr algn="ctr"/>
                      <a:r>
                        <a:rPr lang="es-CO" sz="1600" dirty="0" smtClean="0">
                          <a:solidFill>
                            <a:schemeClr val="tx1"/>
                          </a:solidFill>
                        </a:rPr>
                        <a:t>$3.301</a:t>
                      </a:r>
                      <a:endParaRPr lang="es-CO" sz="1600" dirty="0">
                        <a:solidFill>
                          <a:schemeClr val="tx1"/>
                        </a:solidFill>
                      </a:endParaRPr>
                    </a:p>
                  </a:txBody>
                  <a:tcPr/>
                </a:tc>
                <a:tc>
                  <a:txBody>
                    <a:bodyPr/>
                    <a:lstStyle/>
                    <a:p>
                      <a:pPr algn="ctr"/>
                      <a:r>
                        <a:rPr lang="es-CO" sz="1600" b="1" dirty="0">
                          <a:solidFill>
                            <a:schemeClr val="tx1"/>
                          </a:solidFill>
                        </a:rPr>
                        <a:t>$ </a:t>
                      </a:r>
                      <a:r>
                        <a:rPr lang="es-CO" sz="1600" b="1" dirty="0" smtClean="0">
                          <a:solidFill>
                            <a:schemeClr val="tx1"/>
                          </a:solidFill>
                        </a:rPr>
                        <a:t>2.687(84%)</a:t>
                      </a:r>
                      <a:endParaRPr lang="es-CO" sz="1600" b="1" dirty="0">
                        <a:solidFill>
                          <a:schemeClr val="tx1"/>
                        </a:solidFill>
                      </a:endParaRPr>
                    </a:p>
                  </a:txBody>
                  <a:tcPr/>
                </a:tc>
                <a:tc>
                  <a:txBody>
                    <a:bodyPr/>
                    <a:lstStyle/>
                    <a:p>
                      <a:pPr algn="l"/>
                      <a:r>
                        <a:rPr lang="es-CO" sz="1600" dirty="0" smtClean="0">
                          <a:solidFill>
                            <a:schemeClr val="tx1"/>
                          </a:solidFill>
                        </a:rPr>
                        <a:t>Del</a:t>
                      </a:r>
                      <a:r>
                        <a:rPr lang="es-CO" sz="1600" baseline="0" dirty="0" smtClean="0">
                          <a:solidFill>
                            <a:schemeClr val="tx1"/>
                          </a:solidFill>
                        </a:rPr>
                        <a:t> valor comprometido en CPS se ha venido ejecutando satisfactoriamente, con proyección de pago 100% dentro de la vigencia.</a:t>
                      </a:r>
                      <a:endParaRPr lang="es-CO" sz="1600" dirty="0">
                        <a:solidFill>
                          <a:schemeClr val="tx1"/>
                        </a:solidFill>
                      </a:endParaRPr>
                    </a:p>
                  </a:txBody>
                  <a:tcPr/>
                </a:tc>
                <a:extLst>
                  <a:ext uri="{0D108BD9-81ED-4DB2-BD59-A6C34878D82A}">
                    <a16:rowId xmlns:a16="http://schemas.microsoft.com/office/drawing/2014/main" xmlns="" val="487568551"/>
                  </a:ext>
                </a:extLst>
              </a:tr>
            </a:tbl>
          </a:graphicData>
        </a:graphic>
      </p:graphicFrame>
      <p:graphicFrame>
        <p:nvGraphicFramePr>
          <p:cNvPr id="12" name="Tabla 9">
            <a:extLst>
              <a:ext uri="{FF2B5EF4-FFF2-40B4-BE49-F238E27FC236}">
                <a16:creationId xmlns:a16="http://schemas.microsoft.com/office/drawing/2014/main" xmlns="" id="{83099DFA-FCDD-039A-299F-278313639E3C}"/>
              </a:ext>
            </a:extLst>
          </p:cNvPr>
          <p:cNvGraphicFramePr>
            <a:graphicFrameLocks noGrp="1"/>
          </p:cNvGraphicFramePr>
          <p:nvPr>
            <p:extLst>
              <p:ext uri="{D42A27DB-BD31-4B8C-83A1-F6EECF244321}">
                <p14:modId xmlns:p14="http://schemas.microsoft.com/office/powerpoint/2010/main" xmlns="" val="4091126747"/>
              </p:ext>
            </p:extLst>
          </p:nvPr>
        </p:nvGraphicFramePr>
        <p:xfrm>
          <a:off x="6464060" y="356630"/>
          <a:ext cx="5433315" cy="891540"/>
        </p:xfrm>
        <a:graphic>
          <a:graphicData uri="http://schemas.openxmlformats.org/drawingml/2006/table">
            <a:tbl>
              <a:tblPr/>
              <a:tblGrid>
                <a:gridCol w="697102">
                  <a:extLst>
                    <a:ext uri="{9D8B030D-6E8A-4147-A177-3AD203B41FA5}">
                      <a16:colId xmlns:a16="http://schemas.microsoft.com/office/drawing/2014/main" xmlns="" val="2850342405"/>
                    </a:ext>
                  </a:extLst>
                </a:gridCol>
                <a:gridCol w="1255628">
                  <a:extLst>
                    <a:ext uri="{9D8B030D-6E8A-4147-A177-3AD203B41FA5}">
                      <a16:colId xmlns:a16="http://schemas.microsoft.com/office/drawing/2014/main" xmlns="" val="3938350471"/>
                    </a:ext>
                  </a:extLst>
                </a:gridCol>
                <a:gridCol w="1307954">
                  <a:extLst>
                    <a:ext uri="{9D8B030D-6E8A-4147-A177-3AD203B41FA5}">
                      <a16:colId xmlns:a16="http://schemas.microsoft.com/office/drawing/2014/main" xmlns="" val="3494955089"/>
                    </a:ext>
                  </a:extLst>
                </a:gridCol>
                <a:gridCol w="1310460">
                  <a:extLst>
                    <a:ext uri="{9D8B030D-6E8A-4147-A177-3AD203B41FA5}">
                      <a16:colId xmlns:a16="http://schemas.microsoft.com/office/drawing/2014/main" xmlns="" val="4220680843"/>
                    </a:ext>
                  </a:extLst>
                </a:gridCol>
                <a:gridCol w="862171">
                  <a:extLst>
                    <a:ext uri="{9D8B030D-6E8A-4147-A177-3AD203B41FA5}">
                      <a16:colId xmlns:a16="http://schemas.microsoft.com/office/drawing/2014/main" xmlns="" val="2014379637"/>
                    </a:ext>
                  </a:extLst>
                </a:gridCol>
              </a:tblGrid>
              <a:tr h="205740">
                <a:tc>
                  <a:txBody>
                    <a:bodyPr/>
                    <a:lstStyle/>
                    <a:p>
                      <a:pPr algn="ctr" fontAlgn="b"/>
                      <a:r>
                        <a:rPr lang="es-CO" sz="1400" b="1" i="0" u="none" strike="noStrike" dirty="0">
                          <a:solidFill>
                            <a:srgbClr val="7030A0"/>
                          </a:solidFill>
                          <a:effectLst/>
                          <a:latin typeface="Aptos Narrow" panose="020B0004020202020204" pitchFamily="34" charset="0"/>
                        </a:rPr>
                        <a:t>Mes</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Apropiación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Compromisos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 Por</a:t>
                      </a:r>
                    </a:p>
                    <a:p>
                      <a:pPr algn="ctr" fontAlgn="b"/>
                      <a:r>
                        <a:rPr lang="es-CO" sz="1400" b="1" i="0" u="none" strike="noStrike" dirty="0">
                          <a:solidFill>
                            <a:srgbClr val="7030A0"/>
                          </a:solidFill>
                          <a:effectLst/>
                          <a:latin typeface="Aptos Narrow" panose="020B0004020202020204" pitchFamily="34" charset="0"/>
                        </a:rPr>
                        <a:t> Comprometer </a:t>
                      </a:r>
                    </a:p>
                  </a:txBody>
                  <a:tcPr marL="7620" marR="7620" marT="7620" marB="0" anchor="ctr">
                    <a:lnL w="12700" cap="flat" cmpd="sng" algn="ctr">
                      <a:solidFill>
                        <a:srgbClr val="44B3E1"/>
                      </a:solidFill>
                      <a:prstDash val="dash"/>
                      <a:round/>
                      <a:headEnd type="none" w="med" len="med"/>
                      <a:tailEnd type="none" w="med" len="med"/>
                    </a:lnL>
                    <a:lnR w="12700" cap="flat" cmpd="sng" algn="ctr">
                      <a:solidFill>
                        <a:srgbClr val="44B3E1"/>
                      </a:solidFill>
                      <a:prstDash val="dash"/>
                      <a:round/>
                      <a:headEnd type="none" w="med" len="med"/>
                      <a:tailEnd type="none" w="med" len="med"/>
                    </a:lnR>
                    <a:lnT>
                      <a:noFill/>
                    </a:lnT>
                    <a:lnB w="12700" cap="flat" cmpd="sng" algn="ctr">
                      <a:solidFill>
                        <a:srgbClr val="44B3E1"/>
                      </a:solidFill>
                      <a:prstDash val="dash"/>
                      <a:round/>
                      <a:headEnd type="none" w="med" len="med"/>
                      <a:tailEnd type="none" w="med" len="med"/>
                    </a:lnB>
                    <a:noFill/>
                  </a:tcPr>
                </a:tc>
                <a:tc>
                  <a:txBody>
                    <a:bodyPr/>
                    <a:lstStyle/>
                    <a:p>
                      <a:pPr algn="ctr" fontAlgn="b"/>
                      <a:r>
                        <a:rPr lang="es-CO" sz="1400" b="1" i="0" u="none" strike="noStrike" dirty="0">
                          <a:solidFill>
                            <a:srgbClr val="7030A0"/>
                          </a:solidFill>
                          <a:effectLst/>
                          <a:latin typeface="Aptos Narrow" panose="020B0004020202020204" pitchFamily="34" charset="0"/>
                        </a:rPr>
                        <a:t>Ejecución</a:t>
                      </a:r>
                    </a:p>
                  </a:txBody>
                  <a:tcPr marL="7620" marR="7620" marT="7620" marB="0" anchor="b">
                    <a:lnL w="12700" cap="flat" cmpd="sng" algn="ctr">
                      <a:solidFill>
                        <a:srgbClr val="44B3E1"/>
                      </a:solidFill>
                      <a:prstDash val="dash"/>
                      <a:round/>
                      <a:headEnd type="none" w="med" len="med"/>
                      <a:tailEnd type="none" w="med" len="med"/>
                    </a:lnL>
                    <a:lnR>
                      <a:noFill/>
                    </a:lnR>
                    <a:lnT>
                      <a:noFill/>
                    </a:lnT>
                    <a:lnB>
                      <a:noFill/>
                    </a:lnB>
                    <a:noFill/>
                  </a:tcPr>
                </a:tc>
                <a:extLst>
                  <a:ext uri="{0D108BD9-81ED-4DB2-BD59-A6C34878D82A}">
                    <a16:rowId xmlns:a16="http://schemas.microsoft.com/office/drawing/2014/main" xmlns="" val="2012865614"/>
                  </a:ext>
                </a:extLst>
              </a:tr>
              <a:tr h="228600">
                <a:tc>
                  <a:txBody>
                    <a:bodyPr/>
                    <a:lstStyle/>
                    <a:p>
                      <a:pPr algn="ctr" fontAlgn="ctr"/>
                      <a:r>
                        <a:rPr lang="es-CO" sz="1400" b="0" i="0" u="none" strike="noStrike" dirty="0">
                          <a:solidFill>
                            <a:srgbClr val="000000"/>
                          </a:solidFill>
                          <a:effectLst/>
                          <a:latin typeface="Aptos Narrow" panose="020B0004020202020204" pitchFamily="34" charset="0"/>
                        </a:rPr>
                        <a:t>Oct</a:t>
                      </a: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500" b="0" i="0" u="none" strike="noStrike" kern="1200" dirty="0">
                          <a:solidFill>
                            <a:schemeClr val="tx1"/>
                          </a:solidFill>
                          <a:effectLst/>
                          <a:latin typeface="Aptos Narrow" panose="020B0004020202020204" pitchFamily="34" charset="0"/>
                          <a:ea typeface="+mn-ea"/>
                          <a:cs typeface="+mn-cs"/>
                        </a:rPr>
                        <a:t>10567*</a:t>
                      </a: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500" b="0" i="0" u="none" strike="noStrike" kern="1200" dirty="0" smtClean="0">
                          <a:solidFill>
                            <a:schemeClr val="tx1"/>
                          </a:solidFill>
                          <a:effectLst/>
                          <a:latin typeface="Aptos Narrow" panose="020B0004020202020204" pitchFamily="34" charset="0"/>
                          <a:ea typeface="+mn-ea"/>
                          <a:cs typeface="+mn-cs"/>
                        </a:rPr>
                        <a:t>5249</a:t>
                      </a:r>
                      <a:endParaRPr lang="es-CO" sz="1500" b="0" i="0" u="none" strike="noStrike" kern="1200" dirty="0">
                        <a:solidFill>
                          <a:schemeClr val="tx1"/>
                        </a:solidFill>
                        <a:effectLst/>
                        <a:latin typeface="Aptos Narrow" panose="020B0004020202020204" pitchFamily="34" charset="0"/>
                        <a:ea typeface="+mn-ea"/>
                        <a:cs typeface="+mn-cs"/>
                      </a:endParaRP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500" b="0" i="0" u="none" strike="noStrike" kern="1200" dirty="0" smtClean="0">
                          <a:solidFill>
                            <a:schemeClr val="tx1"/>
                          </a:solidFill>
                          <a:effectLst/>
                          <a:latin typeface="Aptos Narrow" panose="020B0004020202020204" pitchFamily="34" charset="0"/>
                          <a:ea typeface="+mn-ea"/>
                          <a:cs typeface="+mn-cs"/>
                        </a:rPr>
                        <a:t>5318</a:t>
                      </a:r>
                      <a:endParaRPr lang="es-CO" sz="1500" b="0" i="0" u="none" strike="noStrike" kern="1200" dirty="0">
                        <a:solidFill>
                          <a:schemeClr val="tx1"/>
                        </a:solidFill>
                        <a:effectLst/>
                        <a:latin typeface="Aptos Narrow" panose="020B0004020202020204" pitchFamily="34" charset="0"/>
                        <a:ea typeface="+mn-ea"/>
                        <a:cs typeface="+mn-cs"/>
                      </a:endParaRPr>
                    </a:p>
                  </a:txBody>
                  <a:tcPr marL="7620" marR="7620" marT="7620" marB="0" anchor="ctr">
                    <a:lnL>
                      <a:noFill/>
                    </a:lnL>
                    <a:lnR>
                      <a:noFill/>
                    </a:lnR>
                    <a:lnT w="12700" cap="flat" cmpd="sng" algn="ctr">
                      <a:solidFill>
                        <a:srgbClr val="44B3E1"/>
                      </a:solidFill>
                      <a:prstDash val="dash"/>
                      <a:round/>
                      <a:headEnd type="none" w="med" len="med"/>
                      <a:tailEnd type="none" w="med" len="med"/>
                    </a:lnT>
                    <a:lnB w="12700" cap="flat" cmpd="sng" algn="ctr">
                      <a:solidFill>
                        <a:srgbClr val="44B3E1"/>
                      </a:solidFill>
                      <a:prstDash val="dash"/>
                      <a:round/>
                      <a:headEnd type="none" w="med" len="med"/>
                      <a:tailEnd type="none" w="med" len="med"/>
                    </a:lnB>
                    <a:noFill/>
                  </a:tcPr>
                </a:tc>
                <a:tc>
                  <a:txBody>
                    <a:bodyPr/>
                    <a:lstStyle/>
                    <a:p>
                      <a:pPr marL="0" algn="ctr" defTabSz="914400" rtl="0" eaLnBrk="1" fontAlgn="b" latinLnBrk="0" hangingPunct="1"/>
                      <a:r>
                        <a:rPr lang="es-CO" sz="1500" b="1" i="0" u="none" strike="noStrike" kern="1200" dirty="0" smtClean="0">
                          <a:solidFill>
                            <a:srgbClr val="FFFFFF"/>
                          </a:solidFill>
                          <a:effectLst/>
                          <a:latin typeface="Aptos Narrow" panose="020B0004020202020204" pitchFamily="34" charset="0"/>
                          <a:ea typeface="+mn-ea"/>
                          <a:cs typeface="+mn-cs"/>
                        </a:rPr>
                        <a:t>50%</a:t>
                      </a:r>
                      <a:endParaRPr lang="es-CO" sz="1500" b="1" i="0" u="none" strike="noStrike" kern="1200" dirty="0">
                        <a:solidFill>
                          <a:srgbClr val="FFFFFF"/>
                        </a:solidFill>
                        <a:effectLst/>
                        <a:latin typeface="Aptos Narrow" panose="020B0004020202020204" pitchFamily="34" charset="0"/>
                        <a:ea typeface="+mn-ea"/>
                        <a:cs typeface="+mn-cs"/>
                      </a:endParaRPr>
                    </a:p>
                  </a:txBody>
                  <a:tcPr marL="7620" marR="7620" marT="7620" marB="0" anchor="b">
                    <a:lnL>
                      <a:noFill/>
                    </a:lnL>
                    <a:lnR>
                      <a:noFill/>
                    </a:lnR>
                    <a:lnT>
                      <a:noFill/>
                    </a:lnT>
                    <a:lnB>
                      <a:noFill/>
                    </a:lnB>
                    <a:solidFill>
                      <a:srgbClr val="44B3E1"/>
                    </a:solidFill>
                  </a:tcPr>
                </a:tc>
                <a:extLst>
                  <a:ext uri="{0D108BD9-81ED-4DB2-BD59-A6C34878D82A}">
                    <a16:rowId xmlns:a16="http://schemas.microsoft.com/office/drawing/2014/main" xmlns="" val="2203728113"/>
                  </a:ext>
                </a:extLst>
              </a:tr>
              <a:tr h="149419">
                <a:tc>
                  <a:txBody>
                    <a:bodyPr/>
                    <a:lstStyle/>
                    <a:p>
                      <a:pPr algn="ctr" fontAlgn="ctr"/>
                      <a:r>
                        <a:rPr lang="es-CO" sz="1400" b="0" i="0" u="none" strike="noStrike" dirty="0">
                          <a:solidFill>
                            <a:srgbClr val="000000"/>
                          </a:solidFill>
                          <a:effectLst/>
                          <a:latin typeface="Aptos Narrow" panose="020B0004020202020204" pitchFamily="34" charset="0"/>
                        </a:rPr>
                        <a:t>Nov</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10567*</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6825</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ctr"/>
                      <a:r>
                        <a:rPr lang="es-CO" sz="1400" b="0" i="0" u="none" strike="noStrike" dirty="0">
                          <a:solidFill>
                            <a:srgbClr val="000000"/>
                          </a:solidFill>
                          <a:effectLst/>
                          <a:latin typeface="Aptos Narrow" panose="020B0004020202020204" pitchFamily="34" charset="0"/>
                        </a:rPr>
                        <a:t>3742</a:t>
                      </a:r>
                    </a:p>
                  </a:txBody>
                  <a:tcPr marL="7620" marR="7620" marT="7620" marB="0" anchor="ctr">
                    <a:lnL>
                      <a:noFill/>
                    </a:lnL>
                    <a:lnR>
                      <a:noFill/>
                    </a:lnR>
                    <a:lnT w="12700" cap="flat" cmpd="sng" algn="ctr">
                      <a:solidFill>
                        <a:srgbClr val="44B3E1"/>
                      </a:solidFill>
                      <a:prstDash val="dash"/>
                      <a:round/>
                      <a:headEnd type="none" w="med" len="med"/>
                      <a:tailEnd type="none" w="med" len="med"/>
                    </a:lnT>
                    <a:lnB>
                      <a:noFill/>
                    </a:lnB>
                    <a:noFill/>
                  </a:tcPr>
                </a:tc>
                <a:tc>
                  <a:txBody>
                    <a:bodyPr/>
                    <a:lstStyle/>
                    <a:p>
                      <a:pPr algn="ctr" fontAlgn="b"/>
                      <a:r>
                        <a:rPr lang="es-CO" sz="1400" b="1" i="0" u="none" strike="noStrike" dirty="0">
                          <a:solidFill>
                            <a:srgbClr val="FFFFFF"/>
                          </a:solidFill>
                          <a:effectLst/>
                          <a:latin typeface="Aptos Narrow" panose="020B0004020202020204" pitchFamily="34" charset="0"/>
                        </a:rPr>
                        <a:t>65%</a:t>
                      </a:r>
                    </a:p>
                  </a:txBody>
                  <a:tcPr marL="7620" marR="7620" marT="7620" marB="0" anchor="b">
                    <a:lnL>
                      <a:noFill/>
                    </a:lnL>
                    <a:lnR>
                      <a:noFill/>
                    </a:lnR>
                    <a:lnT>
                      <a:noFill/>
                    </a:lnT>
                    <a:lnB>
                      <a:noFill/>
                    </a:lnB>
                    <a:solidFill>
                      <a:srgbClr val="44B3E1"/>
                    </a:solidFill>
                  </a:tcPr>
                </a:tc>
                <a:extLst>
                  <a:ext uri="{0D108BD9-81ED-4DB2-BD59-A6C34878D82A}">
                    <a16:rowId xmlns:a16="http://schemas.microsoft.com/office/drawing/2014/main" xmlns="" val="138560427"/>
                  </a:ext>
                </a:extLst>
              </a:tr>
            </a:tbl>
          </a:graphicData>
        </a:graphic>
      </p:graphicFrame>
      <p:sp>
        <p:nvSpPr>
          <p:cNvPr id="18" name="CuadroTexto 21">
            <a:extLst>
              <a:ext uri="{FF2B5EF4-FFF2-40B4-BE49-F238E27FC236}">
                <a16:creationId xmlns="" xmlns:a16="http://schemas.microsoft.com/office/drawing/2014/main" id="{BE9F0D8A-DFA9-8F4E-F7B2-981BB620C7E4}"/>
              </a:ext>
            </a:extLst>
          </p:cNvPr>
          <p:cNvSpPr txBox="1"/>
          <p:nvPr/>
        </p:nvSpPr>
        <p:spPr>
          <a:xfrm>
            <a:off x="238851" y="1565671"/>
            <a:ext cx="3281082" cy="276999"/>
          </a:xfrm>
          <a:prstGeom prst="rect">
            <a:avLst/>
          </a:prstGeom>
          <a:noFill/>
        </p:spPr>
        <p:txBody>
          <a:bodyPr wrap="square" rtlCol="0">
            <a:spAutoFit/>
          </a:bodyPr>
          <a:lstStyle/>
          <a:p>
            <a:r>
              <a:rPr lang="es-ES" sz="1200" dirty="0"/>
              <a:t>Cifras en millones de $ </a:t>
            </a:r>
            <a:endParaRPr lang="es-CO" sz="1200" dirty="0"/>
          </a:p>
        </p:txBody>
      </p:sp>
      <p:sp>
        <p:nvSpPr>
          <p:cNvPr id="19" name="CuadroTexto 2">
            <a:extLst>
              <a:ext uri="{FF2B5EF4-FFF2-40B4-BE49-F238E27FC236}">
                <a16:creationId xmlns="" xmlns:a16="http://schemas.microsoft.com/office/drawing/2014/main" id="{63B333F1-D39A-524C-26D7-B52BF93680C8}"/>
              </a:ext>
            </a:extLst>
          </p:cNvPr>
          <p:cNvSpPr txBox="1"/>
          <p:nvPr/>
        </p:nvSpPr>
        <p:spPr>
          <a:xfrm>
            <a:off x="228600" y="5235095"/>
            <a:ext cx="11443189" cy="1277273"/>
          </a:xfrm>
          <a:prstGeom prst="rect">
            <a:avLst/>
          </a:prstGeom>
          <a:noFill/>
        </p:spPr>
        <p:txBody>
          <a:bodyPr wrap="square" rtlCol="0">
            <a:spAutoFit/>
          </a:bodyPr>
          <a:lstStyle/>
          <a:p>
            <a:r>
              <a:rPr lang="es-CO" sz="1100" b="1" dirty="0" smtClean="0"/>
              <a:t>NOTAS:</a:t>
            </a:r>
          </a:p>
          <a:p>
            <a:r>
              <a:rPr lang="es-CO" sz="1100" dirty="0" smtClean="0"/>
              <a:t>*</a:t>
            </a:r>
            <a:r>
              <a:rPr lang="es-CO" sz="1100" dirty="0"/>
              <a:t>El valor </a:t>
            </a:r>
            <a:r>
              <a:rPr lang="es-CO" sz="1100" dirty="0" smtClean="0"/>
              <a:t>total a comprometer en el proyecto  a diciembre será de COP$6.862 MM</a:t>
            </a:r>
          </a:p>
          <a:p>
            <a:r>
              <a:rPr lang="es-CO" sz="1100" dirty="0" smtClean="0"/>
              <a:t>*El </a:t>
            </a:r>
            <a:r>
              <a:rPr lang="es-CO" sz="1100" dirty="0" smtClean="0"/>
              <a:t>valor de apropiación respaldada por el crédito </a:t>
            </a:r>
            <a:r>
              <a:rPr lang="es-CO" sz="1100" dirty="0" smtClean="0"/>
              <a:t>a </a:t>
            </a:r>
            <a:r>
              <a:rPr lang="es-CO" sz="1100" dirty="0" smtClean="0"/>
              <a:t>Noviembre </a:t>
            </a:r>
            <a:r>
              <a:rPr lang="es-CO" sz="1100" dirty="0" smtClean="0"/>
              <a:t>es de COP$7.402 MM, con lo cual se comprometió el 93%</a:t>
            </a:r>
            <a:endParaRPr lang="en-US" sz="1100" dirty="0" smtClean="0"/>
          </a:p>
          <a:p>
            <a:r>
              <a:rPr lang="es-CO" sz="1100" dirty="0" smtClean="0"/>
              <a:t>*El 24 de noviembre se informó a OPLA valor de reducción de  </a:t>
            </a:r>
            <a:r>
              <a:rPr lang="es-CO" sz="1100" dirty="0" smtClean="0"/>
              <a:t>$3.193.996.579. </a:t>
            </a:r>
            <a:endParaRPr lang="es-CO" sz="1100" dirty="0" smtClean="0"/>
          </a:p>
          <a:p>
            <a:r>
              <a:rPr lang="es-CO" sz="1100" dirty="0" smtClean="0"/>
              <a:t>*Con posterioridad a la liquidación del contrato de Diseño y Desarrollo de JUSTIFACIL, pueden liberarse recursos por no utilización de horas de desarrollo, dado que algunas Entidades con Funciones Jurisdiccionales no contaron con recursos en la vigencia para desarrollos internos que permitieran comunicación con la Plataforma .</a:t>
            </a:r>
          </a:p>
          <a:p>
            <a:r>
              <a:rPr lang="es-CO" sz="1100" dirty="0" smtClean="0"/>
              <a:t>*No se proyecta constitución de reservas presupuestales</a:t>
            </a:r>
            <a:endParaRPr lang="en-US" sz="1100" dirty="0"/>
          </a:p>
        </p:txBody>
      </p:sp>
    </p:spTree>
    <p:extLst>
      <p:ext uri="{BB962C8B-B14F-4D97-AF65-F5344CB8AC3E}">
        <p14:creationId xmlns:p14="http://schemas.microsoft.com/office/powerpoint/2010/main" xmlns="" val="295198346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FCFC45DBCF30B4CAB37EDE9C1A9D4E1" ma:contentTypeVersion="1" ma:contentTypeDescription="Crear nuevo documento." ma:contentTypeScope="" ma:versionID="f70b6387531fbd25ec3615a733ebe8c3">
  <xsd:schema xmlns:xsd="http://www.w3.org/2001/XMLSchema" xmlns:xs="http://www.w3.org/2001/XMLSchema" xmlns:p="http://schemas.microsoft.com/office/2006/metadata/properties" xmlns:ns1="http://schemas.microsoft.com/sharepoint/v3" xmlns:ns2="a7177abf-44f2-4092-b380-d71683ee2afc" targetNamespace="http://schemas.microsoft.com/office/2006/metadata/properties" ma:root="true" ma:fieldsID="a3050298b23a4d9246f52dc0b09dee28" ns1:_="" ns2:_="">
    <xsd:import namespace="http://schemas.microsoft.com/sharepoint/v3"/>
    <xsd:import namespace="a7177abf-44f2-4092-b380-d71683ee2afc"/>
    <xsd:element name="properties">
      <xsd:complexType>
        <xsd:sequence>
          <xsd:element name="documentManagement">
            <xsd:complexType>
              <xsd:all>
                <xsd:element ref="ns1:PublishingStartDate" minOccurs="0"/>
                <xsd:element ref="ns1:PublishingExpirationDate"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Fecha de inicio programada" ma:description="Fecha de inicio programada es una columna del sitio que crea la característica Publicación. Se usa para especificar la fecha y la hora a la que esta página se presentará por primera vez a los visitantes del sitio." ma:hidden="true" ma:internalName="PublishingStartDate">
      <xsd:simpleType>
        <xsd:restriction base="dms:Unknown"/>
      </xsd:simpleType>
    </xsd:element>
    <xsd:element name="PublishingExpirationDate" ma:index="9" nillable="true" ma:displayName="Fecha de finalización programada" ma:description="Fecha de finalización programada es una columna del sitio que crea la característica Publicación. Se usa para especificar la fecha y la hora a la que esta página dejará de presentarse a los visitantes del sitio."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7177abf-44f2-4092-b380-d71683ee2afc" elementFormDefault="qualified">
    <xsd:import namespace="http://schemas.microsoft.com/office/2006/documentManagement/types"/>
    <xsd:import namespace="http://schemas.microsoft.com/office/infopath/2007/PartnerControls"/>
    <xsd:element name="_dlc_DocId" ma:index="10" nillable="true" ma:displayName="Valor de Id. de documento" ma:description="El valor del identificador de documento asignado a este elemento." ma:internalName="_dlc_DocId" ma:readOnly="true">
      <xsd:simpleType>
        <xsd:restriction base="dms:Text"/>
      </xsd:simpleType>
    </xsd:element>
    <xsd:element name="_dlc_DocIdUrl" ma:index="11"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t:contentTypeSchema xmlns:ct="http://schemas.microsoft.com/office/2006/metadata/contentType" xmlns:ma="http://schemas.microsoft.com/office/2006/metadata/properties/metaAttributes" ct:_="" ma:_="" ma:contentTypeName="Documento" ma:contentTypeID="0x0101004644A4167D61CE4089ADEBA17DD6C540" ma:contentTypeVersion="14" ma:contentTypeDescription="Crear nuevo documento." ma:contentTypeScope="" ma:versionID="e360b00ba0e9c0a168da22a8ce35fcc1">
  <xsd:schema xmlns:xsd="http://www.w3.org/2001/XMLSchema" xmlns:xs="http://www.w3.org/2001/XMLSchema" xmlns:p="http://schemas.microsoft.com/office/2006/metadata/properties" xmlns:ns2="3ad2d987-4a37-4165-b82c-28e0f63ce5c3" xmlns:ns3="eaca1864-6c13-4b01-932a-3666a1d013fa" targetNamespace="http://schemas.microsoft.com/office/2006/metadata/properties" ma:root="true" ma:fieldsID="c77a65ddc3419672c28c0b23d480d734" ns2:_="" ns3:_="">
    <xsd:import namespace="3ad2d987-4a37-4165-b82c-28e0f63ce5c3"/>
    <xsd:import namespace="eaca1864-6c13-4b01-932a-3666a1d013f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Ord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d2d987-4a37-4165-b82c-28e0f63ce5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Etiquetas de imagen" ma:readOnly="false" ma:fieldId="{5cf76f15-5ced-4ddc-b409-7134ff3c332f}" ma:taxonomyMulti="true" ma:sspId="c7ec9755-0539-4a6c-b55f-adec7fd451c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Orden" ma:index="21" nillable="true" ma:displayName="Orden" ma:format="Dropdown" ma:internalName="Orden"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eaca1864-6c13-4b01-932a-3666a1d013f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d097057d-65d6-4203-91da-379d41d1bc77}" ma:internalName="TaxCatchAll" ma:showField="CatchAllData" ma:web="eaca1864-6c13-4b01-932a-3666a1d013f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3ad2d987-4a37-4165-b82c-28e0f63ce5c3">
      <Terms xmlns="http://schemas.microsoft.com/office/infopath/2007/PartnerControls"/>
    </lcf76f155ced4ddcb4097134ff3c332f>
    <Orden xmlns="3ad2d987-4a37-4165-b82c-28e0f63ce5c3" xsi:nil="true"/>
    <TaxCatchAll xmlns="eaca1864-6c13-4b01-932a-3666a1d013fa" xsi:nil="true"/>
  </documentManagement>
</p:properties>
</file>

<file path=customXml/itemProps1.xml><?xml version="1.0" encoding="utf-8"?>
<ds:datastoreItem xmlns:ds="http://schemas.openxmlformats.org/officeDocument/2006/customXml" ds:itemID="{9653B3B9-4DBD-4EF8-964F-C579A8DC24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7177abf-44f2-4092-b380-d71683ee2a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8A0A700-50E4-45D9-811E-4D7DD5076689}"/>
</file>

<file path=customXml/itemProps3.xml><?xml version="1.0" encoding="utf-8"?>
<ds:datastoreItem xmlns:ds="http://schemas.openxmlformats.org/officeDocument/2006/customXml" ds:itemID="{B0A10E8B-76E9-4C27-91FA-0C1937B91701}">
  <ds:schemaRefs>
    <ds:schemaRef ds:uri="http://schemas.microsoft.com/sharepoint/v3/contenttype/forms"/>
  </ds:schemaRefs>
</ds:datastoreItem>
</file>

<file path=customXml/itemProps4.xml><?xml version="1.0" encoding="utf-8"?>
<ds:datastoreItem xmlns:ds="http://schemas.openxmlformats.org/officeDocument/2006/customXml" ds:itemID="{F60DA364-A201-4F9A-8502-EADBA67E3FF4}">
  <ds:schemaRefs>
    <ds:schemaRef ds:uri="http://purl.org/dc/terms/"/>
    <ds:schemaRef ds:uri="http://purl.org/dc/elements/1.1/"/>
    <ds:schemaRef ds:uri="http://purl.org/dc/dcmitype/"/>
    <ds:schemaRef ds:uri="http://schemas.microsoft.com/office/infopath/2007/PartnerControls"/>
    <ds:schemaRef ds:uri="http://schemas.microsoft.com/sharepoint/v3"/>
    <ds:schemaRef ds:uri="http://schemas.microsoft.com/office/2006/documentManagement/types"/>
    <ds:schemaRef ds:uri="http://schemas.microsoft.com/office/2006/metadata/properties"/>
    <ds:schemaRef ds:uri="http://www.w3.org/XML/1998/namespace"/>
    <ds:schemaRef ds:uri="http://schemas.openxmlformats.org/package/2006/metadata/core-properties"/>
    <ds:schemaRef ds:uri="a7177abf-44f2-4092-b380-d71683ee2afc"/>
  </ds:schemaRefs>
</ds:datastoreItem>
</file>

<file path=docProps/app.xml><?xml version="1.0" encoding="utf-8"?>
<Properties xmlns="http://schemas.openxmlformats.org/officeDocument/2006/extended-properties" xmlns:vt="http://schemas.openxmlformats.org/officeDocument/2006/docPropsVTypes">
  <TotalTime>2432</TotalTime>
  <Words>444</Words>
  <Application>Microsoft Office PowerPoint</Application>
  <PresentationFormat>Personalizado</PresentationFormat>
  <Paragraphs>105</Paragraphs>
  <Slides>2</Slides>
  <Notes>0</Notes>
  <HiddenSlides>0</HiddenSlides>
  <MMClips>0</MMClips>
  <ScaleCrop>false</ScaleCrop>
  <HeadingPairs>
    <vt:vector size="4" baseType="variant">
      <vt:variant>
        <vt:lpstr>Tema</vt:lpstr>
      </vt:variant>
      <vt:variant>
        <vt:i4>1</vt:i4>
      </vt:variant>
      <vt:variant>
        <vt:lpstr>Títulos de diapositiva</vt:lpstr>
      </vt:variant>
      <vt:variant>
        <vt:i4>2</vt:i4>
      </vt:variant>
    </vt:vector>
  </HeadingPairs>
  <TitlesOfParts>
    <vt:vector size="3" baseType="lpstr">
      <vt:lpstr>Tema de Office</vt:lpstr>
      <vt:lpstr>Diapositiva 1</vt:lpstr>
      <vt:lpstr>Diapositiva 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Yehidy</cp:lastModifiedBy>
  <cp:revision>61</cp:revision>
  <cp:lastPrinted>2025-02-05T20:01:31Z</cp:lastPrinted>
  <dcterms:created xsi:type="dcterms:W3CDTF">2023-05-08T00:34:42Z</dcterms:created>
  <dcterms:modified xsi:type="dcterms:W3CDTF">2025-12-09T21:43:28Z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0x0101004644A4167D61CE4089ADEBA17DD6C540</vt:lpwstr>
  </property>
  <property fmtid="{D5CDD505-2E9C-101B-9397-08002B2CF9AE}" pid="3" name="_dlc_DocIdItemGuid">
    <vt:lpwstr>1ecf14e3-461f-4af6-a5cc-029587ab01f0</vt:lpwstr>
  </property>
</Properties>
</file>