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1422" r:id="rId2"/>
    <p:sldId id="1418" r:id="rId3"/>
    <p:sldId id="1416" r:id="rId4"/>
    <p:sldId id="1454" r:id="rId5"/>
    <p:sldId id="1474" r:id="rId6"/>
    <p:sldId id="1475" r:id="rId7"/>
    <p:sldId id="1476" r:id="rId8"/>
    <p:sldId id="1477" r:id="rId9"/>
    <p:sldId id="1473" r:id="rId10"/>
    <p:sldId id="1478" r:id="rId11"/>
    <p:sldId id="1479" r:id="rId12"/>
    <p:sldId id="1480" r:id="rId13"/>
    <p:sldId id="1472" r:id="rId14"/>
    <p:sldId id="1482" r:id="rId15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87CB0FB-0443-9B38-09D4-15EACEA775B5}" name="Francisco Sneyder Chiquiza Vargas" initials="FC" userId="S::francisco.chiquiza@gobiernobogota.gov.co::cae3d0ff-9250-4130-b56c-9f33bef8105b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B95AA1E-0075-D043-71C6-4D212B1CC9CB}" v="336" dt="2026-04-13T21:55:34.764"/>
    <p1510:client id="{6294F56B-6814-D792-C9CD-70BECC0AC06F}" v="166" dt="2026-04-14T00:11:38.007"/>
    <p1510:client id="{6DC45E22-628F-43BC-2F56-9C88EF59B3F6}" v="1" dt="2026-04-13T20:23:11.417"/>
    <p1510:client id="{7E0D71F5-BF62-FE44-6871-1F5049E3CE5E}" v="553" dt="2026-04-13T21:50:37.016"/>
    <p1510:client id="{8E36FA94-D010-5384-D179-1D3E84C5332E}" v="1136" dt="2026-04-13T21:23:26.283"/>
    <p1510:client id="{9E07F7AA-9B78-48A4-AA5E-73D6688E93B1}" v="25" dt="2026-04-13T20:08:05.135"/>
    <p1510:client id="{AC587E34-15D3-E45B-85F2-3DF3996859AA}" v="1111" dt="2026-04-13T21:43:43.307"/>
    <p1510:client id="{EB442F16-6648-51EC-8EC3-0367F6B5E2B2}" v="2157" dt="2026-04-13T23:48:23.85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FD4443E-F989-4FC4-A0C8-D5A2AF1F390B}" styleName="Estilo oscuro 1 - Énfasis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7292A2E-F333-43FB-9621-5CBBE7FDCDCB}" styleName="Estilo claro 2 - Acento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9631B5-78F2-41C9-869B-9F39066F8104}" styleName="Estilo medio 3 - Énfasis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160"/>
        <p:guide pos="3840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DB97CC-B841-4946-A3F3-548CF09AD430}" type="datetimeFigureOut">
              <a:rPr lang="es-CO" smtClean="0"/>
              <a:t>13/04/2026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01DBEC-88E3-4EA6-B30D-968FC77750B0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444560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DE5D6E-C0AB-41B9-95D4-AFC9134B1327}" type="slidenum">
              <a:rPr lang="es-CO" smtClean="0"/>
              <a:t>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23738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019B2D-8322-C57B-0ACA-FCCB88B5BF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A971A98C-B232-48FF-70B6-413BD8C94BC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DD0A1D19-78F3-8200-5120-BD33DF88A4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ED7D2C18-01BD-00DC-C9B4-DDA1CF2DA0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DE5D6E-C0AB-41B9-95D4-AFC9134B1327}" type="slidenum">
              <a:rPr lang="es-CO" smtClean="0"/>
              <a:t>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617613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005F58-6633-C6D2-539D-BE49CEA184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7585ABE2-1703-F5EF-2560-A90475B960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7F29234E-F4CB-1CBE-5AD5-F431C3320D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52A559EC-DE8A-15DE-A332-501F38831E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DE5D6E-C0AB-41B9-95D4-AFC9134B1327}" type="slidenum">
              <a:rPr lang="es-CO" smtClean="0"/>
              <a:t>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330430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B5603A-B3A9-37AA-64DB-AC2B84A0D9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1EF476CB-CBEF-04CE-6301-5F0F4DCE64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AD23966E-F88E-951C-5109-23E83D0C70B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8616B26-1C4C-B929-F25F-BB15FCF24B9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DE5D6E-C0AB-41B9-95D4-AFC9134B1327}" type="slidenum">
              <a:rPr lang="es-CO" smtClean="0"/>
              <a:t>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309096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823155-87CB-FEFD-DAD6-7CD60BCFD5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65B6AE18-F81E-6A8E-A7B4-5975A16D5E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B4D1EB1D-4738-BEA0-53E6-B8775D64A1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DB56970-00D5-FBE8-6CAA-BDC5C491B57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DE5D6E-C0AB-41B9-95D4-AFC9134B1327}" type="slidenum">
              <a:rPr lang="es-CO" smtClean="0"/>
              <a:t>8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585597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8DD319-7F9B-FB81-BCD6-538DA02388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7003F966-076B-B477-3EAB-70CE6D9F20C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BF827F60-A02A-F0ED-F3F8-90E3445741F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9C45ED4-789C-3D55-D6D9-F18E87507A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DE5D6E-C0AB-41B9-95D4-AFC9134B1327}" type="slidenum">
              <a:rPr lang="es-CO" smtClean="0"/>
              <a:t>10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751245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FEB628-E0A7-A6BB-054F-43EC4A79AB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805F067A-2245-6ED7-CED9-4428AE4D5B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58DF9742-1720-1DBB-D528-85BCF91DE1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1D7EA9E0-D774-6584-3BAA-E15EA784D32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DE5D6E-C0AB-41B9-95D4-AFC9134B1327}" type="slidenum">
              <a:rPr lang="es-CO" smtClean="0"/>
              <a:t>11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72962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28F464-6DE6-4670-0214-57C00D4871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C5A2B4FC-AF78-B91D-A1C1-8EDE7F1BFD3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365B614D-C4A1-F1E7-5DFB-A03002EEA1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913954D9-8F06-E3E1-B731-66CDFA69B79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DE5D6E-C0AB-41B9-95D4-AFC9134B1327}" type="slidenum">
              <a:rPr lang="es-CO" smtClean="0"/>
              <a:t>12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554616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B926E1-408C-6374-9B35-0A872F2BF2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0004A699-DBA5-97D9-1A5A-AE457951BA4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74FBC095-5458-564A-C785-408C0F4BD31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1264E932-91D0-EDFA-1F45-B9FA62BE53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DE5D6E-C0AB-41B9-95D4-AFC9134B1327}" type="slidenum">
              <a:rPr lang="es-CO" smtClean="0"/>
              <a:t>14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2281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422E08E-60AA-4275-BA8C-9C23C5024B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F258CC5-6CF0-41D7-9C0F-42D8453035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DFD804A-7DC6-4306-B10D-B72382C69B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BB049-71D7-4BB5-A6E2-FF630615DA91}" type="datetimeFigureOut">
              <a:rPr lang="es-CO" smtClean="0"/>
              <a:t>13/04/2026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261D307-CE06-45AF-B6A9-7D2BB7C0E2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9D23AA8-8DF6-492C-A1C4-9654779D7A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D320F-325B-40E8-B107-E958E95401DC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635494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5CEE7C7-BA20-46B4-AB13-18ED5043E0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A8965D7C-C220-4456-B122-DDB3368AF6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EF95B39-2A49-4583-B102-DCA8403010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BB049-71D7-4BB5-A6E2-FF630615DA91}" type="datetimeFigureOut">
              <a:rPr lang="es-CO" smtClean="0"/>
              <a:t>13/04/2026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2D74B6C-83CA-431F-BD18-468E553E0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200427C-D0E0-4DEF-8D0D-88CD3FE1F2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D320F-325B-40E8-B107-E958E95401DC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786471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719052CA-FD29-409A-A0A0-55ACBBE1E0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241B25DA-CD20-4BBD-A0D6-A0E44A07DE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2AA76B8-6A8E-4362-B208-460769B7B5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BB049-71D7-4BB5-A6E2-FF630615DA91}" type="datetimeFigureOut">
              <a:rPr lang="es-CO" smtClean="0"/>
              <a:t>13/04/2026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915ADDB-1E5B-4386-89CA-A48A0B2028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5B5CDF6-779B-423F-96EC-402C796E3D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D320F-325B-40E8-B107-E958E95401DC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538186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6430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F104FD7-D3EA-4FEC-996B-D0669FBA9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7E33BFE-0CF5-4093-84F4-9C352ADEA5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76176E6-236F-4A83-9628-EAC9F05D73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BB049-71D7-4BB5-A6E2-FF630615DA91}" type="datetimeFigureOut">
              <a:rPr lang="es-CO" smtClean="0"/>
              <a:t>13/04/2026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0EE32DC-23EB-4540-ACCE-BE00F5C7B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506FB7B-6088-4857-836D-9F723CE88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D320F-325B-40E8-B107-E958E95401DC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459823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260C698-289C-4567-B7AA-25656A38C9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6CC9233-E2AF-44D0-9579-4C8EF5F7EC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BEE9992-94CC-4DA1-BA89-9E3BA20D01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BB049-71D7-4BB5-A6E2-FF630615DA91}" type="datetimeFigureOut">
              <a:rPr lang="es-CO" smtClean="0"/>
              <a:t>13/04/2026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AA5EE65-EA83-4778-B2F3-7765C4B108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232B693-D721-426F-B11D-5E5C11E560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D320F-325B-40E8-B107-E958E95401DC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90525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8D06FC-4CCA-495F-8937-FD1BB172B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FDE11BB-346A-4257-9D22-E953963FC2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C69362B-A586-4FA5-896C-8B491A9F21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92D6E8B-333A-4B22-B869-F4FF7A3C7A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BB049-71D7-4BB5-A6E2-FF630615DA91}" type="datetimeFigureOut">
              <a:rPr lang="es-CO" smtClean="0"/>
              <a:t>13/04/2026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55D55E7-6EC8-4BFD-A991-B1891FD84E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0AF2625-FCE5-4012-9107-C3A46B6A22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D320F-325B-40E8-B107-E958E95401DC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34237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28BEF77-6BEA-4226-8C1B-6486D7C919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6D3D1EC-3D9E-469D-A7B5-B92E8CDD19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92C72BCA-A0A1-4EEA-9344-9258202488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AF4D821-2CE0-4A66-8F19-88DCF8AC656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99936542-D886-48E8-AD32-95CD9E6460B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5A3DB27F-B50D-4E32-8BDB-D6AE57AE3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BB049-71D7-4BB5-A6E2-FF630615DA91}" type="datetimeFigureOut">
              <a:rPr lang="es-CO" smtClean="0"/>
              <a:t>13/04/2026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1775B947-C800-44E1-AC09-927ADC57A0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D5F6C7DD-AE1E-47B4-B230-19F168E41D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D320F-325B-40E8-B107-E958E95401DC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662380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CDF7688-6AE6-4B6D-8B0A-9ADB2CA832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1E88B43C-BFBE-43F8-B918-12E78CACAA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BB049-71D7-4BB5-A6E2-FF630615DA91}" type="datetimeFigureOut">
              <a:rPr lang="es-CO" smtClean="0"/>
              <a:t>13/04/2026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1A07AD3-4B38-4893-8DC6-AF24E516C5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3148AE00-C557-438E-842E-84CD092E44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D320F-325B-40E8-B107-E958E95401DC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03928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55940CE3-A429-4B6C-A01A-462AE5A329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BB049-71D7-4BB5-A6E2-FF630615DA91}" type="datetimeFigureOut">
              <a:rPr lang="es-CO" smtClean="0"/>
              <a:t>13/04/2026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4CFDB4B0-E4CC-4AA1-9218-83066DBF7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37EA562-E58B-4B60-8F6A-6DDDDC4D9F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D320F-325B-40E8-B107-E958E95401DC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15790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8D6B51D-F6D5-4E17-9337-F593A4B26A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D0252B1-CAB1-45AA-AD96-81773181B5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CB9F98E-BD00-4C1C-98E3-655EA37A7D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5134A58-A78D-410F-9985-FDC1BA6A8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BB049-71D7-4BB5-A6E2-FF630615DA91}" type="datetimeFigureOut">
              <a:rPr lang="es-CO" smtClean="0"/>
              <a:t>13/04/2026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32D5548-FDBD-4549-8704-A0CCD99BC7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BBAC3B8-C4AC-4CD3-98B9-8FA7B7640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D320F-325B-40E8-B107-E958E95401DC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61810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978B3CE-86AC-4065-AEEA-DE8977744C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E7B5D07-A904-4E4E-A2B0-5356AF098D3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9DBA1F5-AE94-42E4-AE23-E7C3EDC845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07B81EA-ED72-4B7F-998B-2FE0B507FE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BB049-71D7-4BB5-A6E2-FF630615DA91}" type="datetimeFigureOut">
              <a:rPr lang="es-CO" smtClean="0"/>
              <a:t>13/04/2026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769AC9A-20A8-41F0-888B-37859040DE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A095F71-1D0E-45B6-BD3C-574C4404F3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D320F-325B-40E8-B107-E958E95401DC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20001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F94889F1-D350-40E3-8C62-D70D8F9DC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0D90FD1-B77D-44FE-A152-75C5FE5A3F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C9FFB45-590A-4723-9754-35E9C342B9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2BB049-71D7-4BB5-A6E2-FF630615DA91}" type="datetimeFigureOut">
              <a:rPr lang="es-CO" smtClean="0"/>
              <a:t>13/04/2026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6EA5C86-ADE8-4D13-A4CC-D1F2BC0200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2672BE4-33D4-4D8D-80D5-0357D1E7DD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9D320F-325B-40E8-B107-E958E95401DC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70149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49B1ECCC-DDE0-44AF-9CEF-3835AB4B2D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934200" cy="6858000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FCF02B66-A7A7-44ED-8556-B163C9054762}"/>
              </a:ext>
            </a:extLst>
          </p:cNvPr>
          <p:cNvSpPr txBox="1"/>
          <p:nvPr/>
        </p:nvSpPr>
        <p:spPr>
          <a:xfrm>
            <a:off x="6166966" y="1623498"/>
            <a:ext cx="5451231" cy="273921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/>
            <a:r>
              <a:rPr lang="es-CO" sz="3600" b="1" dirty="0">
                <a:solidFill>
                  <a:srgbClr val="BE1522"/>
                </a:solidFill>
                <a:latin typeface="Arial"/>
                <a:cs typeface="Arial"/>
              </a:rPr>
              <a:t>DEBATE JAL 14 DE ABRIL DE 2026 </a:t>
            </a:r>
            <a:endParaRPr lang="es-CO" sz="2000" b="1">
              <a:solidFill>
                <a:srgbClr val="BE152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MX" sz="2000"/>
              <a:t>Proyecto 2688 Kennedy Camina Segura</a:t>
            </a:r>
            <a:endParaRPr lang="es-CO" sz="2000" b="1" dirty="0">
              <a:solidFill>
                <a:srgbClr val="BE152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MX" sz="2000" dirty="0"/>
              <a:t>Proyecto 2745 Kennedy hacia la </a:t>
            </a:r>
            <a:r>
              <a:rPr lang="es-MX" sz="2000"/>
              <a:t>Convivencia</a:t>
            </a:r>
            <a:endParaRPr lang="es-CO" sz="2000" b="1">
              <a:solidFill>
                <a:srgbClr val="BE152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MX" sz="2000" dirty="0"/>
              <a:t>Proyecto 2729 Kennedy Segura y en </a:t>
            </a:r>
            <a:r>
              <a:rPr lang="es-MX" sz="2000"/>
              <a:t>Paz</a:t>
            </a:r>
            <a:endParaRPr lang="es-CO" sz="2000" b="1">
              <a:solidFill>
                <a:srgbClr val="BE152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MX" sz="2000"/>
              <a:t>Radicado</a:t>
            </a:r>
            <a:r>
              <a:rPr lang="es-MX" sz="2000" dirty="0"/>
              <a:t> No. 20265810064962 </a:t>
            </a:r>
            <a:endParaRPr lang="es-CO" sz="2000" b="1">
              <a:solidFill>
                <a:srgbClr val="BE152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MX" sz="2000"/>
              <a:t>Para la Vigencia 2026</a:t>
            </a:r>
            <a:endParaRPr lang="es-CO" sz="2000" b="1">
              <a:solidFill>
                <a:srgbClr val="BE152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F1118558-4AFB-47E3-89B5-5159A376A556}"/>
              </a:ext>
            </a:extLst>
          </p:cNvPr>
          <p:cNvSpPr txBox="1"/>
          <p:nvPr/>
        </p:nvSpPr>
        <p:spPr>
          <a:xfrm>
            <a:off x="6623412" y="4308806"/>
            <a:ext cx="4710372" cy="15696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endParaRPr lang="es-CO" sz="3200" b="1" dirty="0">
              <a:solidFill>
                <a:srgbClr val="C00000"/>
              </a:solidFill>
              <a:latin typeface="+mj-lt"/>
            </a:endParaRPr>
          </a:p>
          <a:p>
            <a:pPr algn="ctr"/>
            <a:r>
              <a:rPr lang="es-CO" sz="3200" b="1">
                <a:solidFill>
                  <a:srgbClr val="C00000"/>
                </a:solidFill>
                <a:latin typeface="+mj-lt"/>
              </a:rPr>
              <a:t>FONDO DE DESARROLLO LOCAL DE KENNEDY</a:t>
            </a:r>
            <a:endParaRPr lang="es-CO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C90F6242-7756-42D4-8D8C-F7F127BC8DF0}"/>
              </a:ext>
            </a:extLst>
          </p:cNvPr>
          <p:cNvSpPr/>
          <p:nvPr/>
        </p:nvSpPr>
        <p:spPr>
          <a:xfrm>
            <a:off x="6457007" y="1240112"/>
            <a:ext cx="4888500" cy="4571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32287439-61AB-4677-B0DA-8484D33AAADD}"/>
              </a:ext>
            </a:extLst>
          </p:cNvPr>
          <p:cNvSpPr/>
          <p:nvPr/>
        </p:nvSpPr>
        <p:spPr>
          <a:xfrm>
            <a:off x="6676284" y="4517172"/>
            <a:ext cx="4442791" cy="4571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223235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0A4C75-7FA6-04DA-EA19-0A4FC64EE0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ángulo 24">
            <a:extLst>
              <a:ext uri="{FF2B5EF4-FFF2-40B4-BE49-F238E27FC236}">
                <a16:creationId xmlns:a16="http://schemas.microsoft.com/office/drawing/2014/main" id="{95F9AB16-206E-FA32-E519-4A734EEC2BB9}"/>
              </a:ext>
            </a:extLst>
          </p:cNvPr>
          <p:cNvSpPr/>
          <p:nvPr/>
        </p:nvSpPr>
        <p:spPr>
          <a:xfrm>
            <a:off x="-6220" y="939587"/>
            <a:ext cx="12211667" cy="33855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s-MX" sz="1600" b="1">
                <a:solidFill>
                  <a:schemeClr val="bg1"/>
                </a:solidFill>
                <a:latin typeface="AvantGarde" panose="020B0402020203020304" pitchFamily="34" charset="0"/>
              </a:rPr>
              <a:t> </a:t>
            </a:r>
            <a:r>
              <a:rPr lang="es-MX" sz="1600" b="1">
                <a:solidFill>
                  <a:schemeClr val="bg1"/>
                </a:solidFill>
                <a:latin typeface="Arial Narrow" panose="020B0604020202020204" pitchFamily="34" charset="0"/>
              </a:rPr>
              <a:t>PROYECTO: 2745 KENNEDY HACIA LA CONVIVENCIA</a:t>
            </a:r>
            <a:endParaRPr lang="es-ES" sz="1600" b="1">
              <a:solidFill>
                <a:schemeClr val="bg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26" name="Rectángulo 25">
            <a:extLst>
              <a:ext uri="{FF2B5EF4-FFF2-40B4-BE49-F238E27FC236}">
                <a16:creationId xmlns:a16="http://schemas.microsoft.com/office/drawing/2014/main" id="{696DA5DC-EDF5-EC24-C679-6052C371E3C8}"/>
              </a:ext>
            </a:extLst>
          </p:cNvPr>
          <p:cNvSpPr/>
          <p:nvPr/>
        </p:nvSpPr>
        <p:spPr>
          <a:xfrm>
            <a:off x="-14288" y="1286088"/>
            <a:ext cx="12211667" cy="369332"/>
          </a:xfrm>
          <a:prstGeom prst="rect">
            <a:avLst/>
          </a:prstGeom>
          <a:solidFill>
            <a:srgbClr val="FF0053"/>
          </a:solidFill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s-MX" b="1">
                <a:solidFill>
                  <a:schemeClr val="bg1"/>
                </a:solidFill>
                <a:latin typeface="Arial Narrow"/>
                <a:cs typeface="Arial Narrow" panose="020B0604020202020204" pitchFamily="34" charset="0"/>
              </a:rPr>
              <a:t>Seguimiento contratos Personas Jurídicas</a:t>
            </a:r>
            <a:endParaRPr lang="es-ES" b="1">
              <a:solidFill>
                <a:schemeClr val="bg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E179C9E4-C58A-3D2B-A14C-908AAD602C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8263" y="77519"/>
            <a:ext cx="4312815" cy="803076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1122F983-BF47-D28B-D2F9-3BC44B5FDC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6518" y="198015"/>
            <a:ext cx="2874682" cy="583072"/>
          </a:xfrm>
          <a:prstGeom prst="rect">
            <a:avLst/>
          </a:prstGeom>
        </p:spPr>
      </p:pic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723C80C2-795D-F1C4-6FAC-56FCA4A4AC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5973791"/>
              </p:ext>
            </p:extLst>
          </p:nvPr>
        </p:nvGraphicFramePr>
        <p:xfrm>
          <a:off x="-14288" y="1663367"/>
          <a:ext cx="12191999" cy="3748051"/>
        </p:xfrm>
        <a:graphic>
          <a:graphicData uri="http://schemas.openxmlformats.org/drawingml/2006/table">
            <a:tbl>
              <a:tblPr firstRow="1" firstCol="1" bandRow="1"/>
              <a:tblGrid>
                <a:gridCol w="3151412">
                  <a:extLst>
                    <a:ext uri="{9D8B030D-6E8A-4147-A177-3AD203B41FA5}">
                      <a16:colId xmlns:a16="http://schemas.microsoft.com/office/drawing/2014/main" val="3231814396"/>
                    </a:ext>
                  </a:extLst>
                </a:gridCol>
                <a:gridCol w="9040587">
                  <a:extLst>
                    <a:ext uri="{9D8B030D-6E8A-4147-A177-3AD203B41FA5}">
                      <a16:colId xmlns:a16="http://schemas.microsoft.com/office/drawing/2014/main" val="3050189615"/>
                    </a:ext>
                  </a:extLst>
                </a:gridCol>
              </a:tblGrid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CONTRATO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100" b="0" i="0" u="none" strike="noStrike" kern="100" noProof="0">
                          <a:solidFill>
                            <a:srgbClr val="242424"/>
                          </a:solidFill>
                          <a:effectLst/>
                          <a:highlight>
                            <a:srgbClr val="FFFFFF"/>
                          </a:highlight>
                          <a:latin typeface="Aptos Narrow"/>
                          <a:ea typeface="Aptos" panose="020B0004020202020204" pitchFamily="34" charset="0"/>
                          <a:cs typeface="Times New Roman"/>
                        </a:rPr>
                        <a:t>Proyecto 2745 Kennedy hacia la Convivencia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5662925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CONTRATISTA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ct val="114999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>
                          <a:effectLst/>
                          <a:latin typeface="Aptos"/>
                          <a:cs typeface="Times New Roman"/>
                        </a:rPr>
                        <a:t>N/A</a:t>
                      </a:r>
                      <a:endParaRPr lang="en-US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1767410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OBJETO CONTRACTUAL 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200" b="0" i="0" u="none" strike="noStrike" kern="100" noProof="0">
                          <a:effectLst/>
                          <a:latin typeface="Calibri"/>
                          <a:ea typeface="Calibri"/>
                          <a:cs typeface="Calibri"/>
                        </a:rPr>
                        <a:t>Garantizar el acceso a la justicia y consolidar la confianza institucional mediante la implementación efectiva de acciones en ámbitos escolares, comunitarios, sociales e institucionales</a:t>
                      </a:r>
                      <a:endParaRPr lang="en-US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8875747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VALOR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 </a:t>
                      </a:r>
                      <a:r>
                        <a:rPr lang="es-CO" sz="1200" kern="100">
                          <a:effectLst/>
                          <a:latin typeface="Aptos"/>
                          <a:cs typeface="Times New Roman"/>
                        </a:rPr>
                        <a:t>$ </a:t>
                      </a:r>
                      <a:r>
                        <a:rPr lang="es-CO" sz="1200" b="0" i="0" u="none" strike="noStrike" kern="100" noProof="0">
                          <a:effectLst/>
                        </a:rPr>
                        <a:t>2.535.280.000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8042407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MODALIDAD DE CONTRATACION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 CONTRATO DE PRESTACION DE SERVICIOS</a:t>
                      </a:r>
                      <a:endParaRPr lang="es-CO" sz="1200" kern="100">
                        <a:effectLst/>
                        <a:latin typeface="Aptos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5625824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FECHA DE INICIO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ct val="114999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>
                          <a:effectLst/>
                          <a:latin typeface="Aptos"/>
                          <a:cs typeface="Times New Roman"/>
                        </a:rPr>
                        <a:t>Estado de Formulación</a:t>
                      </a:r>
                      <a:endParaRPr lang="en-US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0856209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FECHA DE TERMINACION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 </a:t>
                      </a:r>
                      <a:r>
                        <a:rPr lang="es-CO" sz="1200" b="0" i="0" u="none" strike="noStrike" kern="100" noProof="0">
                          <a:solidFill>
                            <a:srgbClr val="000000"/>
                          </a:solidFill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Estado de Formulación</a:t>
                      </a:r>
                      <a:endParaRPr lang="es-CO" sz="1200" kern="100">
                        <a:effectLst/>
                        <a:latin typeface="Aptos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0083476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VALOR DEL CONTRATO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 </a:t>
                      </a:r>
                      <a:r>
                        <a:rPr lang="es-CO" sz="1200" b="0" i="0" u="none" strike="noStrike" kern="100" noProof="0">
                          <a:solidFill>
                            <a:srgbClr val="000000"/>
                          </a:solidFill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 $ </a:t>
                      </a:r>
                      <a:r>
                        <a:rPr lang="es-CO" sz="1200" b="0" i="0" u="none" strike="noStrike" kern="100" noProof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2.535.280.000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7034820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% DE AVANCE FISICO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6429716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% DE AVANCE FINANCIERO 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 0%</a:t>
                      </a:r>
                      <a:endParaRPr lang="es-CO" sz="1200" kern="100">
                        <a:effectLst/>
                        <a:latin typeface="Aptos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312549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ESTADO ACTUAL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ct val="114999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b="0" i="0" u="none" strike="noStrike" kern="100" noProof="0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Ajustes del anexo técnico, proceso de cotizaciones y estudio de mercado</a:t>
                      </a:r>
                      <a:endParaRPr lang="es-CO" sz="1200" b="0" i="0" u="none" strike="noStrike" kern="100" noProof="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4019525"/>
                  </a:ext>
                </a:extLst>
              </a:tr>
              <a:tr h="614131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OBSERVACIONES: </a:t>
                      </a:r>
                      <a:endParaRPr lang="es-CO" sz="1000" b="0" i="0" u="none" strike="noStrike" kern="100" noProof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Actualmente, el equipo de Seguridad se encuentra en formulación de los anexos técnicos para la proyección del DTS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31302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49312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9C3F4-FED3-37DD-202D-F474DC2A61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ángulo 24">
            <a:extLst>
              <a:ext uri="{FF2B5EF4-FFF2-40B4-BE49-F238E27FC236}">
                <a16:creationId xmlns:a16="http://schemas.microsoft.com/office/drawing/2014/main" id="{0651D3B6-EC3A-7E13-209D-4C663108E1E6}"/>
              </a:ext>
            </a:extLst>
          </p:cNvPr>
          <p:cNvSpPr/>
          <p:nvPr/>
        </p:nvSpPr>
        <p:spPr>
          <a:xfrm>
            <a:off x="-6220" y="939587"/>
            <a:ext cx="12211667" cy="33855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s-MX" sz="1600" b="1">
                <a:solidFill>
                  <a:schemeClr val="bg1"/>
                </a:solidFill>
                <a:latin typeface="AvantGarde" panose="020B0402020203020304" pitchFamily="34" charset="0"/>
              </a:rPr>
              <a:t> </a:t>
            </a:r>
            <a:r>
              <a:rPr lang="es-MX" sz="1600" b="1">
                <a:solidFill>
                  <a:schemeClr val="bg1"/>
                </a:solidFill>
                <a:latin typeface="Arial Narrow" panose="020B0604020202020204" pitchFamily="34" charset="0"/>
              </a:rPr>
              <a:t>PROYECTO: 2688 KENNEDY CAMINA SEGURA</a:t>
            </a:r>
            <a:endParaRPr lang="es-ES" sz="1600" b="1">
              <a:solidFill>
                <a:schemeClr val="bg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26" name="Rectángulo 25">
            <a:extLst>
              <a:ext uri="{FF2B5EF4-FFF2-40B4-BE49-F238E27FC236}">
                <a16:creationId xmlns:a16="http://schemas.microsoft.com/office/drawing/2014/main" id="{3E148FB5-012E-D13B-6245-BE59296FAF57}"/>
              </a:ext>
            </a:extLst>
          </p:cNvPr>
          <p:cNvSpPr/>
          <p:nvPr/>
        </p:nvSpPr>
        <p:spPr>
          <a:xfrm>
            <a:off x="-14288" y="1286088"/>
            <a:ext cx="12211667" cy="369332"/>
          </a:xfrm>
          <a:prstGeom prst="rect">
            <a:avLst/>
          </a:prstGeom>
          <a:solidFill>
            <a:srgbClr val="FF0053"/>
          </a:solidFill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s-MX" b="1">
                <a:solidFill>
                  <a:schemeClr val="bg1"/>
                </a:solidFill>
                <a:latin typeface="Arial Narrow"/>
                <a:cs typeface="Arial Narrow" panose="020B0604020202020204" pitchFamily="34" charset="0"/>
              </a:rPr>
              <a:t>Seguimiento contratos Personas Jurídicas</a:t>
            </a:r>
            <a:endParaRPr lang="es-ES" b="1">
              <a:solidFill>
                <a:schemeClr val="bg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2229CA80-36EF-BD60-12F5-B565C871BB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8263" y="77519"/>
            <a:ext cx="4312815" cy="803076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3246343D-007B-9D52-6B93-C9E14D8AE3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6518" y="198015"/>
            <a:ext cx="2874682" cy="583072"/>
          </a:xfrm>
          <a:prstGeom prst="rect">
            <a:avLst/>
          </a:prstGeom>
        </p:spPr>
      </p:pic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411EF5B0-8DB3-6E65-AC6A-2E1C80E80A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1636797"/>
              </p:ext>
            </p:extLst>
          </p:nvPr>
        </p:nvGraphicFramePr>
        <p:xfrm>
          <a:off x="3613" y="1663367"/>
          <a:ext cx="12192000" cy="4436883"/>
        </p:xfrm>
        <a:graphic>
          <a:graphicData uri="http://schemas.openxmlformats.org/drawingml/2006/table">
            <a:tbl>
              <a:tblPr firstRow="1" firstCol="1" bandRow="1"/>
              <a:tblGrid>
                <a:gridCol w="3151413">
                  <a:extLst>
                    <a:ext uri="{9D8B030D-6E8A-4147-A177-3AD203B41FA5}">
                      <a16:colId xmlns:a16="http://schemas.microsoft.com/office/drawing/2014/main" val="3231814396"/>
                    </a:ext>
                  </a:extLst>
                </a:gridCol>
                <a:gridCol w="9040587">
                  <a:extLst>
                    <a:ext uri="{9D8B030D-6E8A-4147-A177-3AD203B41FA5}">
                      <a16:colId xmlns:a16="http://schemas.microsoft.com/office/drawing/2014/main" val="3050189615"/>
                    </a:ext>
                  </a:extLst>
                </a:gridCol>
              </a:tblGrid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CONTRATO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ct val="114999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>
                          <a:effectLst/>
                          <a:latin typeface="Aptos"/>
                          <a:cs typeface="Times New Roman"/>
                        </a:rPr>
                        <a:t>Proyecto 2688 </a:t>
                      </a:r>
                      <a:r>
                        <a:rPr lang="es-CO" sz="1200" kern="100" err="1">
                          <a:effectLst/>
                          <a:latin typeface="Aptos"/>
                          <a:cs typeface="Times New Roman"/>
                        </a:rPr>
                        <a:t>Kenned</a:t>
                      </a:r>
                      <a:r>
                        <a:rPr lang="es-CO" sz="1200" kern="100">
                          <a:effectLst/>
                          <a:latin typeface="Aptos"/>
                          <a:cs typeface="Times New Roman"/>
                        </a:rPr>
                        <a:t>y Camina Segura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5662925"/>
                  </a:ext>
                </a:extLst>
              </a:tr>
              <a:tr h="6443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CONTRATISTA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N/A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1767410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OBJETO CONTRACTUAL 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ct val="114999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" sz="1100" b="0" i="0" u="none" strike="noStrike" kern="100" noProof="0">
                          <a:effectLst/>
                          <a:latin typeface="Times New Roman"/>
                          <a:cs typeface="Times New Roman"/>
                        </a:rPr>
                        <a:t>Mejorar los indicadores de seguridad y fortalecer la convivencia en los entornos de la localidad, mediante la articulación de esfuerzos institucionales, iniciativas ciudadanas y las capacidades de resiliencia del territorio</a:t>
                      </a:r>
                      <a:endParaRPr lang="en-US"/>
                    </a:p>
                    <a:p>
                      <a:pPr lvl="0">
                        <a:lnSpc>
                          <a:spcPct val="114999"/>
                        </a:lnSpc>
                        <a:spcAft>
                          <a:spcPts val="800"/>
                        </a:spcAft>
                        <a:buNone/>
                      </a:pPr>
                      <a:endParaRPr lang="es-CO" sz="1200" kern="100">
                        <a:effectLst/>
                        <a:latin typeface="Aptos"/>
                        <a:ea typeface="Aptos" panose="020B000402020202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8875747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VALOR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 $ 2.291.500.000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8042407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MODALIDAD DE CONTRATACION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 CONTRATO DE PRESTACION DE SERVICIOS</a:t>
                      </a:r>
                      <a:endParaRPr lang="es-CO" sz="1200" kern="100">
                        <a:effectLst/>
                        <a:latin typeface="Aptos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5625824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FECHA DE INICIO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ct val="114999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b="0" i="0" u="none" strike="noStrike" kern="100" noProof="0">
                          <a:solidFill>
                            <a:srgbClr val="000000"/>
                          </a:solidFill>
                          <a:effectLst/>
                          <a:latin typeface="Aptos"/>
                          <a:cs typeface="Times New Roman"/>
                        </a:rPr>
                        <a:t>En formulación</a:t>
                      </a:r>
                      <a:endParaRPr lang="en-US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0856209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FECHA DE TERMINACION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ct val="114999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b="0" i="0" u="none" strike="noStrike" kern="100" noProof="0">
                          <a:solidFill>
                            <a:srgbClr val="000000"/>
                          </a:solidFill>
                          <a:effectLst/>
                          <a:latin typeface="Aptos"/>
                          <a:cs typeface="Times New Roman" panose="02020603050405020304" pitchFamily="18" charset="0"/>
                        </a:rPr>
                        <a:t>En formulación</a:t>
                      </a:r>
                      <a:endParaRPr lang="en-US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0083476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VALOR DEL CONTRATO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 </a:t>
                      </a:r>
                      <a:r>
                        <a:rPr lang="es-CO" sz="1200" b="0" i="0" u="none" strike="noStrike" kern="100" noProof="0">
                          <a:solidFill>
                            <a:srgbClr val="000000"/>
                          </a:solidFill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$ 2.291.500.000</a:t>
                      </a:r>
                      <a:endParaRPr lang="es-CO" sz="1200" kern="100">
                        <a:effectLst/>
                        <a:latin typeface="Aptos"/>
                        <a:ea typeface="Aptos" panose="020B000402020202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7034820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% DE AVANCE FISICO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6429716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% DE AVANCE FINANCIERO 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 0%</a:t>
                      </a:r>
                      <a:endParaRPr lang="es-CO" sz="1200" kern="100">
                        <a:effectLst/>
                        <a:latin typeface="Aptos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312549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ESTADO ACTUAL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ct val="114999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b="0" i="0" u="none" strike="noStrike" kern="100" noProof="0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Ajustes del anexo técnico, proceso de cotizaciones y estudio de mercado</a:t>
                      </a:r>
                      <a:endParaRPr lang="es-ES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4019525"/>
                  </a:ext>
                </a:extLst>
              </a:tr>
              <a:tr h="614131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OBSERVACIONES: 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lvl="0">
                        <a:lnSpc>
                          <a:spcPct val="114999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b="0" i="0" u="none" strike="noStrike" kern="100" noProof="0">
                          <a:solidFill>
                            <a:srgbClr val="000000"/>
                          </a:solidFill>
                          <a:effectLst/>
                          <a:latin typeface="Aptos"/>
                        </a:rPr>
                        <a:t>Actualmente, el equipo de Seguridad se encuentra en formulación de los anexos técnicos para la proyección del DTS</a:t>
                      </a:r>
                      <a:endParaRPr lang="es-CO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31302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78952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21991F-F5A8-784C-4B80-FC20751216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ángulo 24">
            <a:extLst>
              <a:ext uri="{FF2B5EF4-FFF2-40B4-BE49-F238E27FC236}">
                <a16:creationId xmlns:a16="http://schemas.microsoft.com/office/drawing/2014/main" id="{7287F3EC-1626-C4DE-45E1-7A9BF6D950D4}"/>
              </a:ext>
            </a:extLst>
          </p:cNvPr>
          <p:cNvSpPr/>
          <p:nvPr/>
        </p:nvSpPr>
        <p:spPr>
          <a:xfrm>
            <a:off x="-6220" y="939587"/>
            <a:ext cx="12211667" cy="33855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s-MX" sz="1600" b="1">
                <a:solidFill>
                  <a:schemeClr val="bg1"/>
                </a:solidFill>
                <a:latin typeface="AvantGarde" panose="020B0402020203020304" pitchFamily="34" charset="0"/>
              </a:rPr>
              <a:t> </a:t>
            </a:r>
            <a:r>
              <a:rPr lang="es-MX" sz="1600" b="1">
                <a:solidFill>
                  <a:schemeClr val="bg1"/>
                </a:solidFill>
                <a:latin typeface="Arial Narrow" panose="020B0604020202020204" pitchFamily="34" charset="0"/>
              </a:rPr>
              <a:t>PROYECTO: 2729 KENNEDY SEGURA Y EN PAZ</a:t>
            </a:r>
            <a:endParaRPr lang="es-ES" sz="1600" b="1">
              <a:solidFill>
                <a:schemeClr val="bg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26" name="Rectángulo 25">
            <a:extLst>
              <a:ext uri="{FF2B5EF4-FFF2-40B4-BE49-F238E27FC236}">
                <a16:creationId xmlns:a16="http://schemas.microsoft.com/office/drawing/2014/main" id="{B8A489D2-7200-9376-7D4C-59BFA8291BFD}"/>
              </a:ext>
            </a:extLst>
          </p:cNvPr>
          <p:cNvSpPr/>
          <p:nvPr/>
        </p:nvSpPr>
        <p:spPr>
          <a:xfrm>
            <a:off x="-14288" y="1286088"/>
            <a:ext cx="12211667" cy="369332"/>
          </a:xfrm>
          <a:prstGeom prst="rect">
            <a:avLst/>
          </a:prstGeom>
          <a:solidFill>
            <a:srgbClr val="FF0053"/>
          </a:solidFill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s-MX" b="1">
                <a:solidFill>
                  <a:schemeClr val="bg1"/>
                </a:solidFill>
                <a:latin typeface="Arial Narrow"/>
                <a:cs typeface="Arial Narrow" panose="020B0604020202020204" pitchFamily="34" charset="0"/>
              </a:rPr>
              <a:t>Seguimiento contratos Personas Jurídicas</a:t>
            </a:r>
            <a:endParaRPr lang="es-ES" b="1">
              <a:solidFill>
                <a:schemeClr val="bg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B7191088-F583-C9A7-4527-07B20AFBCE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8263" y="77519"/>
            <a:ext cx="4312815" cy="803076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D742BE44-E7A6-3872-89A8-892F39D4E5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6518" y="198015"/>
            <a:ext cx="2874682" cy="583072"/>
          </a:xfrm>
          <a:prstGeom prst="rect">
            <a:avLst/>
          </a:prstGeom>
        </p:spPr>
      </p:pic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2740A01F-0BC6-F54B-2A57-6DE3DA8468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9132340"/>
              </p:ext>
            </p:extLst>
          </p:nvPr>
        </p:nvGraphicFramePr>
        <p:xfrm>
          <a:off x="13447" y="1663367"/>
          <a:ext cx="12192000" cy="4042174"/>
        </p:xfrm>
        <a:graphic>
          <a:graphicData uri="http://schemas.openxmlformats.org/drawingml/2006/table">
            <a:tbl>
              <a:tblPr firstRow="1" firstCol="1" bandRow="1"/>
              <a:tblGrid>
                <a:gridCol w="3151413">
                  <a:extLst>
                    <a:ext uri="{9D8B030D-6E8A-4147-A177-3AD203B41FA5}">
                      <a16:colId xmlns:a16="http://schemas.microsoft.com/office/drawing/2014/main" val="3231814396"/>
                    </a:ext>
                  </a:extLst>
                </a:gridCol>
                <a:gridCol w="9040587">
                  <a:extLst>
                    <a:ext uri="{9D8B030D-6E8A-4147-A177-3AD203B41FA5}">
                      <a16:colId xmlns:a16="http://schemas.microsoft.com/office/drawing/2014/main" val="3050189615"/>
                    </a:ext>
                  </a:extLst>
                </a:gridCol>
              </a:tblGrid>
              <a:tr h="2661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CONTRATO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100" b="0" i="0" u="none" strike="noStrike" kern="100" noProof="0"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Proyecto 2729 Kennedy Segura y en Paz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5662925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CONTRATISTA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N/A</a:t>
                      </a:r>
                      <a:endParaRPr lang="es-CO" sz="1200" kern="100">
                        <a:effectLst/>
                        <a:latin typeface="Aptos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1767410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OBJETO CONTRACTUAL 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lvl="1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" sz="1100" b="0" i="0" u="none" strike="noStrike" kern="100" noProof="0">
                          <a:solidFill>
                            <a:schemeClr val="tx1"/>
                          </a:solidFill>
                          <a:effectLst/>
                          <a:latin typeface="Aptos"/>
                          <a:cs typeface="Times New Roman"/>
                        </a:rPr>
                        <a:t>Implementar mecanismos orientados a fortalecer, promover y proteger los derechos humanos en las distintas formas de protesta social y en el uso adecuado del espacio público en la localidad de Kennedy, mediante el desarrollo de estrategias territoriales de convivencia, participación ciudadana, mediación y resolución pacífica de conflictos, en concordancia con las apuestas del Plan de Desarrollo Local 2025–2028 y las políticas distritales de seguridad, convivencia y diálogo social</a:t>
                      </a:r>
                      <a:endParaRPr lang="es-ES" sz="1100" b="0" i="0" u="none" strike="noStrike" kern="100">
                        <a:solidFill>
                          <a:schemeClr val="tx1"/>
                        </a:solidFill>
                        <a:effectLst/>
                        <a:latin typeface="Aptos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8875747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VALOR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 $</a:t>
                      </a:r>
                      <a:r>
                        <a:rPr lang="es-CO" sz="1100" b="0" i="0" u="none" strike="noStrike" kern="100" noProof="0"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1.889.377.000</a:t>
                      </a:r>
                      <a:endParaRPr lang="es-CO" sz="1200" kern="100">
                        <a:effectLst/>
                        <a:latin typeface="Aptos"/>
                        <a:ea typeface="Aptos" panose="020B000402020202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8042407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MODALIDAD DE CONTRATACION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CONTRATO DE PRESTAACION DE SERVICIOS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5625824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FECHA DE INICIO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En formulación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0856209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FECHA DE TERMINACION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ct val="114999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b="0" i="0" u="none" strike="noStrike" kern="100" noProof="0">
                          <a:solidFill>
                            <a:srgbClr val="000000"/>
                          </a:solidFill>
                          <a:effectLst/>
                          <a:latin typeface="Aptos"/>
                          <a:cs typeface="Times New Roman"/>
                        </a:rPr>
                        <a:t>En formulación</a:t>
                      </a:r>
                      <a:endParaRPr lang="en-US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0083476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VALOR DEL CONTRATO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ct val="114999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b="0" i="0" u="none" strike="noStrike" kern="100" noProof="0">
                          <a:solidFill>
                            <a:srgbClr val="000000"/>
                          </a:solidFill>
                          <a:effectLst/>
                          <a:latin typeface="Aptos"/>
                          <a:cs typeface="Times New Roman"/>
                        </a:rPr>
                        <a:t>$</a:t>
                      </a:r>
                      <a:r>
                        <a:rPr lang="es-CO" sz="1100" b="0" i="0" u="none" strike="noStrike" kern="100" noProof="0">
                          <a:solidFill>
                            <a:srgbClr val="000000"/>
                          </a:solidFill>
                          <a:effectLst/>
                          <a:latin typeface="Aptos"/>
                          <a:cs typeface="Times New Roman"/>
                        </a:rPr>
                        <a:t>1.889.377.000</a:t>
                      </a:r>
                      <a:endParaRPr lang="en-US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7034820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% DE AVANCE FISICO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6429716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% DE AVANCE FINANCIERO 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312549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ESTADO ACTUAL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ct val="114999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b="0" i="0" u="none" strike="noStrike" kern="100" noProof="0">
                          <a:solidFill>
                            <a:srgbClr val="000000"/>
                          </a:solidFill>
                          <a:effectLst/>
                          <a:latin typeface="Aptos"/>
                          <a:cs typeface="Times New Roman"/>
                        </a:rPr>
                        <a:t>Ajustes del anexo técnico, proceso de cotizaciones y estudio de mercado</a:t>
                      </a:r>
                      <a:endParaRPr lang="es-ES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4019525"/>
                  </a:ext>
                </a:extLst>
              </a:tr>
              <a:tr h="614131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OBSERVACIONES:  </a:t>
                      </a:r>
                    </a:p>
                    <a:p>
                      <a:pPr lvl="0">
                        <a:lnSpc>
                          <a:spcPct val="114999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b="0" i="0" u="none" strike="noStrike" kern="100" noProof="0">
                          <a:solidFill>
                            <a:srgbClr val="000000"/>
                          </a:solidFill>
                          <a:effectLst/>
                          <a:latin typeface="Aptos"/>
                          <a:cs typeface="Times New Roman"/>
                        </a:rPr>
                        <a:t>Actualmente, el equipo de Seguridad se encuentra en formulación de los anexos técnicos para la proyección del DTS</a:t>
                      </a:r>
                      <a:endParaRPr lang="es-CO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31302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15673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49B1ECCC-DDE0-44AF-9CEF-3835AB4B2D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934200" cy="6858000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F1118558-4AFB-47E3-89B5-5159A376A556}"/>
              </a:ext>
            </a:extLst>
          </p:cNvPr>
          <p:cNvSpPr txBox="1"/>
          <p:nvPr/>
        </p:nvSpPr>
        <p:spPr>
          <a:xfrm>
            <a:off x="6623412" y="4308806"/>
            <a:ext cx="453224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200" b="1">
                <a:solidFill>
                  <a:srgbClr val="C00000"/>
                </a:solidFill>
                <a:latin typeface="+mj-lt"/>
              </a:rPr>
              <a:t>FONDO DE DESARROLLO LOCAL DE KENNEDY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C90F6242-7756-42D4-8D8C-F7F127BC8DF0}"/>
              </a:ext>
            </a:extLst>
          </p:cNvPr>
          <p:cNvSpPr/>
          <p:nvPr/>
        </p:nvSpPr>
        <p:spPr>
          <a:xfrm>
            <a:off x="6445284" y="1626973"/>
            <a:ext cx="4888500" cy="4571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32287439-61AB-4677-B0DA-8484D33AAADD}"/>
              </a:ext>
            </a:extLst>
          </p:cNvPr>
          <p:cNvSpPr/>
          <p:nvPr/>
        </p:nvSpPr>
        <p:spPr>
          <a:xfrm>
            <a:off x="6676284" y="4106865"/>
            <a:ext cx="4442791" cy="4571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272741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16CF18-B778-65CB-1BAE-3C4725F1E5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ángulo 24">
            <a:extLst>
              <a:ext uri="{FF2B5EF4-FFF2-40B4-BE49-F238E27FC236}">
                <a16:creationId xmlns:a16="http://schemas.microsoft.com/office/drawing/2014/main" id="{36F4A9C4-0995-9C7A-8AA3-731884C9ED7D}"/>
              </a:ext>
            </a:extLst>
          </p:cNvPr>
          <p:cNvSpPr/>
          <p:nvPr/>
        </p:nvSpPr>
        <p:spPr>
          <a:xfrm>
            <a:off x="-6220" y="939587"/>
            <a:ext cx="12211667" cy="33855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s-MX" sz="1600" b="1">
                <a:solidFill>
                  <a:schemeClr val="bg1"/>
                </a:solidFill>
                <a:latin typeface="AvantGarde" panose="020B0402020203020304" pitchFamily="34" charset="0"/>
              </a:rPr>
              <a:t> </a:t>
            </a:r>
            <a:r>
              <a:rPr lang="es-MX" sz="1600" b="1">
                <a:solidFill>
                  <a:schemeClr val="bg1"/>
                </a:solidFill>
                <a:latin typeface="Arial Narrow" panose="020B0604020202020204" pitchFamily="34" charset="0"/>
              </a:rPr>
              <a:t>PROYECTO: </a:t>
            </a:r>
            <a:endParaRPr lang="es-ES" sz="1600" b="1">
              <a:solidFill>
                <a:schemeClr val="bg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26" name="Rectángulo 25">
            <a:extLst>
              <a:ext uri="{FF2B5EF4-FFF2-40B4-BE49-F238E27FC236}">
                <a16:creationId xmlns:a16="http://schemas.microsoft.com/office/drawing/2014/main" id="{C1B91CA3-286C-5B5E-085A-287741E0C0A1}"/>
              </a:ext>
            </a:extLst>
          </p:cNvPr>
          <p:cNvSpPr/>
          <p:nvPr/>
        </p:nvSpPr>
        <p:spPr>
          <a:xfrm>
            <a:off x="-14288" y="1286088"/>
            <a:ext cx="12211667" cy="369332"/>
          </a:xfrm>
          <a:prstGeom prst="rect">
            <a:avLst/>
          </a:prstGeom>
          <a:solidFill>
            <a:srgbClr val="FF0053"/>
          </a:solidFill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s-MX" b="1">
                <a:solidFill>
                  <a:schemeClr val="bg1"/>
                </a:solidFill>
                <a:latin typeface="Arial Narrow"/>
                <a:cs typeface="Arial Narrow" panose="020B0604020202020204" pitchFamily="34" charset="0"/>
              </a:rPr>
              <a:t>Seguimiento contratos Personas Jurídicas</a:t>
            </a:r>
            <a:endParaRPr lang="es-ES" b="1">
              <a:solidFill>
                <a:schemeClr val="bg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EEA3D9B7-C37A-2BEA-A658-F96B752337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8263" y="77519"/>
            <a:ext cx="4312815" cy="803076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3ABC6256-D1DE-1FB7-8E17-00CA35AF86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6518" y="198015"/>
            <a:ext cx="2874682" cy="583072"/>
          </a:xfrm>
          <a:prstGeom prst="rect">
            <a:avLst/>
          </a:prstGeom>
        </p:spPr>
      </p:pic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6B94710F-6EBA-A612-A4A6-69C6CA402247}"/>
              </a:ext>
            </a:extLst>
          </p:cNvPr>
          <p:cNvGraphicFramePr>
            <a:graphicFrameLocks noGrp="1"/>
          </p:cNvGraphicFramePr>
          <p:nvPr/>
        </p:nvGraphicFramePr>
        <p:xfrm>
          <a:off x="13447" y="1663367"/>
          <a:ext cx="12192000" cy="3659107"/>
        </p:xfrm>
        <a:graphic>
          <a:graphicData uri="http://schemas.openxmlformats.org/drawingml/2006/table">
            <a:tbl>
              <a:tblPr firstRow="1" firstCol="1" bandRow="1"/>
              <a:tblGrid>
                <a:gridCol w="3151413">
                  <a:extLst>
                    <a:ext uri="{9D8B030D-6E8A-4147-A177-3AD203B41FA5}">
                      <a16:colId xmlns:a16="http://schemas.microsoft.com/office/drawing/2014/main" val="3231814396"/>
                    </a:ext>
                  </a:extLst>
                </a:gridCol>
                <a:gridCol w="9040587">
                  <a:extLst>
                    <a:ext uri="{9D8B030D-6E8A-4147-A177-3AD203B41FA5}">
                      <a16:colId xmlns:a16="http://schemas.microsoft.com/office/drawing/2014/main" val="3050189615"/>
                    </a:ext>
                  </a:extLst>
                </a:gridCol>
              </a:tblGrid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CONTRATO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5662925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CONTRATISTA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1767410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OBJETO CONTRACTUAL 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8875747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VALOR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8042407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MODALIDAD DE CONTRATACION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5625824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FECHA DE INICIO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0856209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FECHA DE TERMINACION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0083476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VALOR DEL CONTRATO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7034820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% DE AVANCE FISICO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6429716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% DE AVANCE FINANCIERO 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312549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ESTADO ACTUAL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4019525"/>
                  </a:ext>
                </a:extLst>
              </a:tr>
              <a:tr h="614131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OBSERVACIONES: 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31302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78787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49B1ECCC-DDE0-44AF-9CEF-3835AB4B2D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934200" cy="6858000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FCF02B66-A7A7-44ED-8556-B163C9054762}"/>
              </a:ext>
            </a:extLst>
          </p:cNvPr>
          <p:cNvSpPr txBox="1"/>
          <p:nvPr/>
        </p:nvSpPr>
        <p:spPr>
          <a:xfrm>
            <a:off x="6178689" y="1775898"/>
            <a:ext cx="54512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600" b="1">
                <a:solidFill>
                  <a:srgbClr val="BE15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ESPACIO PUBLICO 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F1118558-4AFB-47E3-89B5-5159A376A556}"/>
              </a:ext>
            </a:extLst>
          </p:cNvPr>
          <p:cNvSpPr txBox="1"/>
          <p:nvPr/>
        </p:nvSpPr>
        <p:spPr>
          <a:xfrm>
            <a:off x="6623412" y="4308806"/>
            <a:ext cx="453224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200" b="1">
                <a:solidFill>
                  <a:srgbClr val="C00000"/>
                </a:solidFill>
                <a:latin typeface="+mj-lt"/>
              </a:rPr>
              <a:t>FONDO DE DESARROLLO LOCAL DE KENNEDY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C90F6242-7756-42D4-8D8C-F7F127BC8DF0}"/>
              </a:ext>
            </a:extLst>
          </p:cNvPr>
          <p:cNvSpPr/>
          <p:nvPr/>
        </p:nvSpPr>
        <p:spPr>
          <a:xfrm>
            <a:off x="6445284" y="1626973"/>
            <a:ext cx="4888500" cy="4571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32287439-61AB-4677-B0DA-8484D33AAADD}"/>
              </a:ext>
            </a:extLst>
          </p:cNvPr>
          <p:cNvSpPr/>
          <p:nvPr/>
        </p:nvSpPr>
        <p:spPr>
          <a:xfrm>
            <a:off x="6676284" y="4106865"/>
            <a:ext cx="4442791" cy="4571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918232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ángulo 24">
            <a:extLst>
              <a:ext uri="{FF2B5EF4-FFF2-40B4-BE49-F238E27FC236}">
                <a16:creationId xmlns:a16="http://schemas.microsoft.com/office/drawing/2014/main" id="{FE7EF022-694B-07E5-71B2-0A8A5C060BA1}"/>
              </a:ext>
            </a:extLst>
          </p:cNvPr>
          <p:cNvSpPr/>
          <p:nvPr/>
        </p:nvSpPr>
        <p:spPr>
          <a:xfrm>
            <a:off x="-6220" y="939587"/>
            <a:ext cx="12211667" cy="33855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s-MX" sz="1600" b="1">
                <a:solidFill>
                  <a:schemeClr val="bg1"/>
                </a:solidFill>
                <a:latin typeface="AvantGarde" panose="020B0402020203020304" pitchFamily="34" charset="0"/>
              </a:rPr>
              <a:t> </a:t>
            </a:r>
            <a:r>
              <a:rPr lang="es-MX" sz="1600" b="1">
                <a:solidFill>
                  <a:schemeClr val="bg1"/>
                </a:solidFill>
                <a:latin typeface="Arial Narrow" panose="020B0604020202020204" pitchFamily="34" charset="0"/>
              </a:rPr>
              <a:t>ESPACIO PUBLICO. PROYECTO 2684 KENENDY ESPACIOS PUBLICOS SEGUROS</a:t>
            </a:r>
            <a:endParaRPr lang="es-ES" sz="1600" b="1">
              <a:solidFill>
                <a:schemeClr val="bg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26" name="Rectángulo 25">
            <a:extLst>
              <a:ext uri="{FF2B5EF4-FFF2-40B4-BE49-F238E27FC236}">
                <a16:creationId xmlns:a16="http://schemas.microsoft.com/office/drawing/2014/main" id="{33F5EBDE-5FFE-4858-B131-EFC328F7726D}"/>
              </a:ext>
            </a:extLst>
          </p:cNvPr>
          <p:cNvSpPr/>
          <p:nvPr/>
        </p:nvSpPr>
        <p:spPr>
          <a:xfrm>
            <a:off x="-14288" y="1286088"/>
            <a:ext cx="12211667" cy="369332"/>
          </a:xfrm>
          <a:prstGeom prst="rect">
            <a:avLst/>
          </a:prstGeom>
          <a:solidFill>
            <a:srgbClr val="FF0053"/>
          </a:solidFill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s-MX" b="1">
                <a:solidFill>
                  <a:schemeClr val="bg1"/>
                </a:solidFill>
                <a:latin typeface="Arial Narrow"/>
                <a:cs typeface="Arial Narrow" panose="020B0604020202020204" pitchFamily="34" charset="0"/>
              </a:rPr>
              <a:t>Seguimiento contratos Personas Jurídicas</a:t>
            </a:r>
            <a:endParaRPr lang="es-ES" b="1">
              <a:solidFill>
                <a:schemeClr val="bg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EBB410E6-E5B5-B846-067E-B77042680F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8263" y="77519"/>
            <a:ext cx="4312815" cy="803076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3888B621-550B-7882-817F-BB37582425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6518" y="198015"/>
            <a:ext cx="2874682" cy="583072"/>
          </a:xfrm>
          <a:prstGeom prst="rect">
            <a:avLst/>
          </a:prstGeom>
        </p:spPr>
      </p:pic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5BD03309-4D5D-642B-C3BE-07B3D346CF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7175123"/>
              </p:ext>
            </p:extLst>
          </p:nvPr>
        </p:nvGraphicFramePr>
        <p:xfrm>
          <a:off x="1" y="1663367"/>
          <a:ext cx="12192000" cy="4490196"/>
        </p:xfrm>
        <a:graphic>
          <a:graphicData uri="http://schemas.openxmlformats.org/drawingml/2006/table">
            <a:tbl>
              <a:tblPr firstRow="1" firstCol="1" bandRow="1"/>
              <a:tblGrid>
                <a:gridCol w="3151413">
                  <a:extLst>
                    <a:ext uri="{9D8B030D-6E8A-4147-A177-3AD203B41FA5}">
                      <a16:colId xmlns:a16="http://schemas.microsoft.com/office/drawing/2014/main" val="1953887405"/>
                    </a:ext>
                  </a:extLst>
                </a:gridCol>
                <a:gridCol w="9040587">
                  <a:extLst>
                    <a:ext uri="{9D8B030D-6E8A-4147-A177-3AD203B41FA5}">
                      <a16:colId xmlns:a16="http://schemas.microsoft.com/office/drawing/2014/main" val="1414221538"/>
                    </a:ext>
                  </a:extLst>
                </a:gridCol>
              </a:tblGrid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CONTRATO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 dirty="0"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 </a:t>
                      </a:r>
                      <a:r>
                        <a:rPr lang="es-CO" sz="1200" kern="100">
                          <a:effectLst/>
                          <a:latin typeface="Aptos"/>
                          <a:cs typeface="Times New Roman"/>
                        </a:rPr>
                        <a:t>P</a:t>
                      </a:r>
                      <a:r>
                        <a:rPr lang="es-CO" sz="1200" b="0" i="0" u="none" strike="noStrike" kern="100" noProof="0">
                          <a:effectLst/>
                        </a:rPr>
                        <a:t>royecto de inversión No 2684 denominado “Kennedy Espacios Públicos Seguros”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6996357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CONTRATISTA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N/A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8119116"/>
                  </a:ext>
                </a:extLst>
              </a:tr>
              <a:tr h="8669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OBJETO CONTRACTUAL 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 dirty="0"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 </a:t>
                      </a:r>
                      <a:r>
                        <a:rPr lang="es-CO" sz="1200" b="0" i="0" u="none" strike="noStrike" kern="100" noProof="0">
                          <a:effectLst/>
                        </a:rPr>
                        <a:t>Fortalecer la organización, recuperación, cuidado, embellecimiento, sostenibilidad y aprovechamiento económico del espacio público en la localidad de Kennedy, mediante la construcción de acuerdos ciudadanos que promuevan su uso adecuado, la convivencia y la corresponsabilidad entre los actores del territorio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05978680"/>
                  </a:ext>
                </a:extLst>
              </a:tr>
              <a:tr h="5147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VALOR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 dirty="0"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 </a:t>
                      </a:r>
                      <a:r>
                        <a:rPr lang="es-CO" sz="1200" b="0" i="0" u="none" strike="noStrike" kern="100" noProof="0">
                          <a:effectLst/>
                        </a:rPr>
                        <a:t>P</a:t>
                      </a:r>
                      <a:r>
                        <a:rPr lang="es-CO" sz="1100" b="0" i="0" u="none" strike="noStrike" kern="100" noProof="0">
                          <a:effectLst/>
                          <a:latin typeface="Calibri"/>
                          <a:ea typeface="Calibri"/>
                          <a:cs typeface="Calibri"/>
                        </a:rPr>
                        <a:t>resupuesto total de $2.739.597.000. De este monto, se realizó la contratación de seis (6) gestores de convivencia por un periodo de ocho (8) meses, por un valor total de $142.848.000. En consecuencia, el saldo presupuestal disponible asciende a $2.596.749.000. 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3739639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MODALIDAD DE CONTRATACION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 Licitación Pública </a:t>
                      </a:r>
                      <a:endParaRPr lang="es-CO" sz="1200" kern="100">
                        <a:effectLst/>
                        <a:latin typeface="Aptos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1150554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FECHA DE INICIO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 En formulación  </a:t>
                      </a:r>
                      <a:endParaRPr lang="es-CO" sz="1200" kern="100">
                        <a:effectLst/>
                        <a:latin typeface="Aptos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9930961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FECHA DE TERMINACION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 En formulación </a:t>
                      </a:r>
                      <a:endParaRPr lang="es-CO" sz="1200" kern="100">
                        <a:effectLst/>
                        <a:latin typeface="Aptos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2671407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VALOR DEL CONTRATO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 dirty="0"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 </a:t>
                      </a:r>
                      <a:r>
                        <a:rPr lang="es-CO" sz="1100" b="0" i="0" u="none" strike="noStrike" kern="100" noProof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Calibri"/>
                        </a:rPr>
                        <a:t>$2.596.749.000. 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0526034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% DE AVANCE FISICO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 0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82923157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% DE AVANCE FINANCIERO 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 0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6738909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ESTADO ACTUAL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 En proceso de formulación 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2233916"/>
                  </a:ext>
                </a:extLst>
              </a:tr>
              <a:tr h="614131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OBSERVACIONES:   </a:t>
                      </a:r>
                      <a:r>
                        <a:rPr lang="es-CO" sz="1000" b="0" i="0" u="none" strike="noStrike" kern="100" noProof="0">
                          <a:effectLst/>
                        </a:rPr>
                        <a:t>Durante la vigencia 2026, el equipo de Espacio Público se encuentra en proceso de formulación del proyecto 2684 denominado “Kennedy Espacios Públicos Seguros”. En este sentido, a la fecha no se registra avance físico en su ejecución, dado que el proyecto se encuentra en la etapa de elaboración de documentos precontractuales.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s-CO" sz="1000" b="0" i="0" u="none" strike="noStrike" kern="100" noProof="0">
                        <a:effectLst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75971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85601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49B1ECCC-DDE0-44AF-9CEF-3835AB4B2D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934200" cy="6858000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FCF02B66-A7A7-44ED-8556-B163C9054762}"/>
              </a:ext>
            </a:extLst>
          </p:cNvPr>
          <p:cNvSpPr txBox="1"/>
          <p:nvPr/>
        </p:nvSpPr>
        <p:spPr>
          <a:xfrm>
            <a:off x="6178689" y="1775898"/>
            <a:ext cx="54512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600" b="1">
                <a:solidFill>
                  <a:srgbClr val="BE15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AMBIENTE</a:t>
            </a:r>
          </a:p>
          <a:p>
            <a:pPr algn="ctr"/>
            <a:endParaRPr lang="es-CO" sz="3600" b="1">
              <a:solidFill>
                <a:srgbClr val="BE152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F1118558-4AFB-47E3-89B5-5159A376A556}"/>
              </a:ext>
            </a:extLst>
          </p:cNvPr>
          <p:cNvSpPr txBox="1"/>
          <p:nvPr/>
        </p:nvSpPr>
        <p:spPr>
          <a:xfrm>
            <a:off x="6623412" y="4308806"/>
            <a:ext cx="453224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200" b="1">
                <a:solidFill>
                  <a:srgbClr val="C00000"/>
                </a:solidFill>
                <a:latin typeface="+mj-lt"/>
              </a:rPr>
              <a:t>FONDO DE DESARROLLO LOCAL DE KENNEDY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C90F6242-7756-42D4-8D8C-F7F127BC8DF0}"/>
              </a:ext>
            </a:extLst>
          </p:cNvPr>
          <p:cNvSpPr/>
          <p:nvPr/>
        </p:nvSpPr>
        <p:spPr>
          <a:xfrm>
            <a:off x="6445284" y="1626973"/>
            <a:ext cx="4888500" cy="4571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32287439-61AB-4677-B0DA-8484D33AAADD}"/>
              </a:ext>
            </a:extLst>
          </p:cNvPr>
          <p:cNvSpPr/>
          <p:nvPr/>
        </p:nvSpPr>
        <p:spPr>
          <a:xfrm>
            <a:off x="6676284" y="4106865"/>
            <a:ext cx="4442791" cy="4571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224334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CA47F6-D025-6032-82FC-EE09AD5150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ángulo 24">
            <a:extLst>
              <a:ext uri="{FF2B5EF4-FFF2-40B4-BE49-F238E27FC236}">
                <a16:creationId xmlns:a16="http://schemas.microsoft.com/office/drawing/2014/main" id="{F2D224AA-C625-B842-F5C7-74D8F263A90A}"/>
              </a:ext>
            </a:extLst>
          </p:cNvPr>
          <p:cNvSpPr/>
          <p:nvPr/>
        </p:nvSpPr>
        <p:spPr>
          <a:xfrm>
            <a:off x="-6220" y="939587"/>
            <a:ext cx="12211667" cy="33855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s-MX" sz="1600" b="1">
                <a:solidFill>
                  <a:schemeClr val="bg1"/>
                </a:solidFill>
                <a:latin typeface="AvantGarde" panose="020B0402020203020304" pitchFamily="34" charset="0"/>
              </a:rPr>
              <a:t> </a:t>
            </a:r>
            <a:r>
              <a:rPr lang="es-MX" sz="1600" b="1">
                <a:solidFill>
                  <a:schemeClr val="bg1"/>
                </a:solidFill>
                <a:latin typeface="Arial Narrow" panose="020B0604020202020204" pitchFamily="34" charset="0"/>
              </a:rPr>
              <a:t>PROYECTO: 2612 KENNEDY GUARDIANES DEL BIENESTAR ANIMAL</a:t>
            </a:r>
            <a:endParaRPr lang="es-ES" sz="1600" b="1">
              <a:solidFill>
                <a:schemeClr val="bg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26" name="Rectángulo 25">
            <a:extLst>
              <a:ext uri="{FF2B5EF4-FFF2-40B4-BE49-F238E27FC236}">
                <a16:creationId xmlns:a16="http://schemas.microsoft.com/office/drawing/2014/main" id="{8C1054D5-CC12-4F42-6D45-B669B63A67DA}"/>
              </a:ext>
            </a:extLst>
          </p:cNvPr>
          <p:cNvSpPr/>
          <p:nvPr/>
        </p:nvSpPr>
        <p:spPr>
          <a:xfrm>
            <a:off x="-14288" y="1286088"/>
            <a:ext cx="12211667" cy="369332"/>
          </a:xfrm>
          <a:prstGeom prst="rect">
            <a:avLst/>
          </a:prstGeom>
          <a:solidFill>
            <a:srgbClr val="FF0053"/>
          </a:solidFill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s-MX" b="1">
                <a:solidFill>
                  <a:schemeClr val="bg1"/>
                </a:solidFill>
                <a:latin typeface="Arial Narrow"/>
                <a:cs typeface="Arial Narrow" panose="020B0604020202020204" pitchFamily="34" charset="0"/>
              </a:rPr>
              <a:t>Seguimiento contratos Personas Jurídicas</a:t>
            </a:r>
            <a:endParaRPr lang="es-ES" b="1">
              <a:solidFill>
                <a:schemeClr val="bg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A5DDE787-A790-83B0-09CF-6065D52FF7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8263" y="77519"/>
            <a:ext cx="4312815" cy="803076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1B6D4D96-E67C-AC6F-5E09-FA6D1EFC27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6518" y="198015"/>
            <a:ext cx="2874682" cy="583072"/>
          </a:xfrm>
          <a:prstGeom prst="rect">
            <a:avLst/>
          </a:prstGeom>
        </p:spPr>
      </p:pic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A07D76E9-60DE-F12B-EE90-3BC56C58CD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3664150"/>
              </p:ext>
            </p:extLst>
          </p:nvPr>
        </p:nvGraphicFramePr>
        <p:xfrm>
          <a:off x="13447" y="1663367"/>
          <a:ext cx="12191999" cy="3758338"/>
        </p:xfrm>
        <a:graphic>
          <a:graphicData uri="http://schemas.openxmlformats.org/drawingml/2006/table">
            <a:tbl>
              <a:tblPr firstRow="1" firstCol="1" bandRow="1"/>
              <a:tblGrid>
                <a:gridCol w="3202608">
                  <a:extLst>
                    <a:ext uri="{9D8B030D-6E8A-4147-A177-3AD203B41FA5}">
                      <a16:colId xmlns:a16="http://schemas.microsoft.com/office/drawing/2014/main" val="3231814396"/>
                    </a:ext>
                  </a:extLst>
                </a:gridCol>
                <a:gridCol w="8989391">
                  <a:extLst>
                    <a:ext uri="{9D8B030D-6E8A-4147-A177-3AD203B41FA5}">
                      <a16:colId xmlns:a16="http://schemas.microsoft.com/office/drawing/2014/main" val="3050189615"/>
                    </a:ext>
                  </a:extLst>
                </a:gridCol>
              </a:tblGrid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CONTRATO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ct val="114999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100" b="0" i="0" u="none" strike="noStrike" kern="100" noProof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Garamond"/>
                          <a:cs typeface="Times New Roman" panose="02020603050405020304" pitchFamily="18" charset="0"/>
                        </a:rPr>
                        <a:t>Proyecto de inversión No 2612 “Kennedy Guardianes del Bienestar Animal”</a:t>
                      </a:r>
                      <a:endParaRPr lang="en-US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5662925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CONTRATISTA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N/A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1767410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OBJETO CONTRACTUAL 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ct val="114999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100" b="0" i="0" u="none" strike="noStrike" kern="100" noProof="0">
                          <a:solidFill>
                            <a:srgbClr val="000000"/>
                          </a:solidFill>
                          <a:effectLst/>
                          <a:latin typeface="Garamond"/>
                          <a:cs typeface="Times New Roman"/>
                        </a:rPr>
                        <a:t>Promover la protección y el bienestar de los animales de compañía (caninos y felinos) a través de acciones de esterilización, brigadas médico-veterinarias, atención de urgencias y adopción, así como la sensibilización y educación a ciudadanos en tenencia responsable</a:t>
                      </a:r>
                      <a:endParaRPr lang="en-US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8875747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VALOR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ct val="114999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100" b="0" i="0" u="none" strike="noStrike" kern="100" noProof="0">
                          <a:solidFill>
                            <a:srgbClr val="000000"/>
                          </a:solidFill>
                          <a:effectLst/>
                          <a:latin typeface="Garamond"/>
                          <a:cs typeface="Times New Roman"/>
                        </a:rPr>
                        <a:t>$2.834.066.000</a:t>
                      </a:r>
                      <a:endParaRPr lang="en-US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8042407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MODALIDAD DE CONTRATACION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Licitación Publica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5625824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FECHA DE INICIO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En estado de Formulación</a:t>
                      </a:r>
                      <a:endParaRPr lang="es-CO" sz="1200" kern="100" err="1">
                        <a:effectLst/>
                        <a:latin typeface="Aptos"/>
                        <a:ea typeface="Aptos" panose="020B000402020202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0856209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FECHA DE TERMINACION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200" b="0" i="0" u="none" strike="noStrike" kern="100" noProof="0">
                          <a:solidFill>
                            <a:srgbClr val="000000"/>
                          </a:solidFill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En estado de Formulación</a:t>
                      </a:r>
                      <a:endParaRPr lang="es-CO" sz="1200" b="0" i="0" u="none" strike="noStrike" kern="100" noProof="0" err="1">
                        <a:solidFill>
                          <a:srgbClr val="000000"/>
                        </a:solidFill>
                        <a:effectLst/>
                        <a:latin typeface="Aptos"/>
                        <a:ea typeface="Aptos" panose="020B000402020202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0083476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VALOR DEL CONTRATO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100" b="0" i="0" u="none" strike="noStrike" kern="100" noProof="0">
                          <a:solidFill>
                            <a:srgbClr val="000000"/>
                          </a:solidFill>
                          <a:effectLst/>
                          <a:latin typeface="Garamond"/>
                          <a:ea typeface="Aptos" panose="020B0004020202020204" pitchFamily="34" charset="0"/>
                          <a:cs typeface="Times New Roman"/>
                        </a:rPr>
                        <a:t>$2.834.066.000</a:t>
                      </a:r>
                      <a:endParaRPr lang="es-CO" sz="1100" b="0" i="0" u="none" strike="noStrike" kern="100" noProof="0">
                        <a:solidFill>
                          <a:srgbClr val="000000"/>
                        </a:solidFill>
                        <a:effectLst/>
                        <a:latin typeface="Garamond"/>
                        <a:ea typeface="Aptos" panose="020B000402020202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7034820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% DE AVANCE FISICO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6429716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% DE AVANCE FINANCIERO 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0%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312549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ESTADO ACTUAL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200" kern="100"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Ajustes del anexo técnico, proceso de cotizaciones y estudio de mercado</a:t>
                      </a:r>
                      <a:endParaRPr lang="es-CO" sz="1200" kern="100" err="1">
                        <a:effectLst/>
                        <a:latin typeface="Aptos"/>
                        <a:ea typeface="Aptos" panose="020B000402020202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4019525"/>
                  </a:ext>
                </a:extLst>
              </a:tr>
              <a:tr h="614131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 dirty="0"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OBSERVACIONES:  A la fecha el equipo de Ambiente y Animales se encuentra en proceso de formulación del proyecto en </a:t>
                      </a:r>
                      <a:r>
                        <a:rPr lang="es-CO" sz="1000" kern="100"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mención</a:t>
                      </a:r>
                      <a:r>
                        <a:rPr lang="es-CO" sz="1000" kern="100" dirty="0"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, por lo cual no se proyectan fechas de inicio y terminación ni porcentajes de avance</a:t>
                      </a:r>
                      <a:endParaRPr lang="es-CO" sz="1200" kern="100" dirty="0">
                        <a:effectLst/>
                        <a:latin typeface="Aptos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s-CO" sz="1200" kern="100">
                        <a:effectLst/>
                        <a:latin typeface="Aptos"/>
                        <a:ea typeface="Aptos" panose="020B000402020202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31302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00290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E57050-1C68-7639-2737-BD43751317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ángulo 24">
            <a:extLst>
              <a:ext uri="{FF2B5EF4-FFF2-40B4-BE49-F238E27FC236}">
                <a16:creationId xmlns:a16="http://schemas.microsoft.com/office/drawing/2014/main" id="{66391BEF-1D60-5BC9-3D20-F2666A2C10EA}"/>
              </a:ext>
            </a:extLst>
          </p:cNvPr>
          <p:cNvSpPr/>
          <p:nvPr/>
        </p:nvSpPr>
        <p:spPr>
          <a:xfrm>
            <a:off x="-6220" y="939587"/>
            <a:ext cx="12211667" cy="33855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s-MX" sz="1600" b="1">
                <a:solidFill>
                  <a:schemeClr val="bg1"/>
                </a:solidFill>
                <a:latin typeface="AvantGarde" panose="020B0402020203020304" pitchFamily="34" charset="0"/>
              </a:rPr>
              <a:t> </a:t>
            </a:r>
            <a:r>
              <a:rPr lang="es-MX" sz="1600" b="1">
                <a:solidFill>
                  <a:schemeClr val="bg1"/>
                </a:solidFill>
                <a:latin typeface="Arial Narrow" panose="020B0604020202020204" pitchFamily="34" charset="0"/>
              </a:rPr>
              <a:t>PROYECTO: 2616 KENNEDY RESPIRA VERDE </a:t>
            </a:r>
            <a:endParaRPr lang="es-ES" sz="1600" b="1">
              <a:solidFill>
                <a:schemeClr val="bg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26" name="Rectángulo 25">
            <a:extLst>
              <a:ext uri="{FF2B5EF4-FFF2-40B4-BE49-F238E27FC236}">
                <a16:creationId xmlns:a16="http://schemas.microsoft.com/office/drawing/2014/main" id="{086240A5-A2C5-1EF7-7EE2-901F3DFF78F9}"/>
              </a:ext>
            </a:extLst>
          </p:cNvPr>
          <p:cNvSpPr/>
          <p:nvPr/>
        </p:nvSpPr>
        <p:spPr>
          <a:xfrm>
            <a:off x="-14288" y="1286088"/>
            <a:ext cx="12211667" cy="369332"/>
          </a:xfrm>
          <a:prstGeom prst="rect">
            <a:avLst/>
          </a:prstGeom>
          <a:solidFill>
            <a:srgbClr val="FF0053"/>
          </a:solidFill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s-MX" b="1">
                <a:solidFill>
                  <a:schemeClr val="bg1"/>
                </a:solidFill>
                <a:latin typeface="Arial Narrow"/>
                <a:cs typeface="Arial Narrow" panose="020B0604020202020204" pitchFamily="34" charset="0"/>
              </a:rPr>
              <a:t>Seguimiento contratos Personas Jurídicas</a:t>
            </a:r>
            <a:endParaRPr lang="es-ES" b="1">
              <a:solidFill>
                <a:schemeClr val="bg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E7E16B11-D449-89CA-C4E0-81CC7F5AB9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8263" y="77519"/>
            <a:ext cx="4312815" cy="803076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019F1E5A-0A23-66C1-1FD9-07233CFCA9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6518" y="198015"/>
            <a:ext cx="2874682" cy="583072"/>
          </a:xfrm>
          <a:prstGeom prst="rect">
            <a:avLst/>
          </a:prstGeom>
        </p:spPr>
      </p:pic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BA563AE5-8D00-E3D0-FCFC-958B74E6EC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7570357"/>
              </p:ext>
            </p:extLst>
          </p:nvPr>
        </p:nvGraphicFramePr>
        <p:xfrm>
          <a:off x="13447" y="1663367"/>
          <a:ext cx="12192000" cy="4005648"/>
        </p:xfrm>
        <a:graphic>
          <a:graphicData uri="http://schemas.openxmlformats.org/drawingml/2006/table">
            <a:tbl>
              <a:tblPr firstRow="1" firstCol="1" bandRow="1"/>
              <a:tblGrid>
                <a:gridCol w="3151413">
                  <a:extLst>
                    <a:ext uri="{9D8B030D-6E8A-4147-A177-3AD203B41FA5}">
                      <a16:colId xmlns:a16="http://schemas.microsoft.com/office/drawing/2014/main" val="3231814396"/>
                    </a:ext>
                  </a:extLst>
                </a:gridCol>
                <a:gridCol w="9040587">
                  <a:extLst>
                    <a:ext uri="{9D8B030D-6E8A-4147-A177-3AD203B41FA5}">
                      <a16:colId xmlns:a16="http://schemas.microsoft.com/office/drawing/2014/main" val="3050189615"/>
                    </a:ext>
                  </a:extLst>
                </a:gridCol>
              </a:tblGrid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CONTRATO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s-CO" sz="1000" kern="100" noProof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Proyecto de inversión No 2616 – “Kennedy Respira Verde”</a:t>
                      </a:r>
                      <a:endParaRPr lang="es-CO" sz="1000" kern="10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5662925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CONTRATISTA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s-CO" sz="1000" kern="1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1767410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OBJETO CONTRACTUAL 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ct val="114999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000" kern="100" noProof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Desarrollar acciones de protección, preservación y/o restauración en áreas estratégicas de la Estructura Ecológica Principal, priorizando los corredores ecológicos de la localidad de Kennedy.</a:t>
                      </a:r>
                      <a:endParaRPr lang="en-US" sz="1000" kern="10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8875747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VALOR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ct val="114999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000" kern="100" noProof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$396.769.000</a:t>
                      </a:r>
                      <a:endParaRPr lang="en-US" sz="1000" kern="10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8042407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MODALIDAD DE CONTRATACION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000" kern="100" noProof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Licitación Publica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5625824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FECHA DE INICIO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000" kern="100" noProof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En estado de Formulación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0856209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FECHA DE TERMINACION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000" kern="100" noProof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En estado de Formulación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0083476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VALOR DEL CONTRATO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ct val="114999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000" kern="100" noProof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$396.769.000</a:t>
                      </a:r>
                      <a:endParaRPr lang="en-US" sz="1000" kern="10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7034820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% DE AVANCE FISICO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0%</a:t>
                      </a:r>
                      <a:endParaRPr lang="es-CO" sz="1000" kern="1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6429716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% DE AVANCE FINANCIERO 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0%</a:t>
                      </a:r>
                      <a:endParaRPr lang="es-CO" sz="1000" kern="1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312549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ESTADO ACTUAL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 dirty="0">
                          <a:solidFill>
                            <a:schemeClr val="tx1"/>
                          </a:solidFill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Anexo técnico en </a:t>
                      </a:r>
                      <a:r>
                        <a:rPr lang="es-CO" sz="1000" kern="100">
                          <a:solidFill>
                            <a:schemeClr val="tx1"/>
                          </a:solidFill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revisión</a:t>
                      </a:r>
                      <a:r>
                        <a:rPr lang="es-CO" sz="1000" kern="100" dirty="0">
                          <a:solidFill>
                            <a:schemeClr val="tx1"/>
                          </a:solidFill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 por parte de la profesional transversal, </a:t>
                      </a:r>
                      <a:r>
                        <a:rPr lang="es-CO" sz="1000" kern="100" noProof="0" dirty="0">
                          <a:solidFill>
                            <a:schemeClr val="tx1"/>
                          </a:solidFill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proceso de cotizaciones y estudio de mercado</a:t>
                      </a:r>
                      <a:endParaRPr lang="es-CO" sz="1000" kern="100" dirty="0">
                        <a:solidFill>
                          <a:schemeClr val="tx1"/>
                        </a:solidFill>
                        <a:effectLst/>
                        <a:latin typeface="Aptos"/>
                        <a:ea typeface="Aptos" panose="020B000402020202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4019525"/>
                  </a:ext>
                </a:extLst>
              </a:tr>
              <a:tr h="614131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 dirty="0">
                          <a:solidFill>
                            <a:schemeClr val="tx1"/>
                          </a:solidFill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OBSERVACIONES: </a:t>
                      </a:r>
                      <a:r>
                        <a:rPr lang="es-CO" sz="1000" kern="100" noProof="0" dirty="0">
                          <a:solidFill>
                            <a:schemeClr val="tx1"/>
                          </a:solidFill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A la fecha el equipo de Ambiente y Animales se encuentra en proceso de formulación del proyecto en mención, por lo cual no se proyectan fechas de inicio y terminación ni porcentajes de avance. Se aclara que este proyecto se articula con las metas de mantenimiento de arbolado y </a:t>
                      </a:r>
                      <a:r>
                        <a:rPr lang="es-CO" sz="1000" kern="100" noProof="0" dirty="0" err="1">
                          <a:solidFill>
                            <a:schemeClr val="tx1"/>
                          </a:solidFill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jardineria</a:t>
                      </a:r>
                      <a:r>
                        <a:rPr lang="es-CO" sz="1000" kern="100" noProof="0" dirty="0">
                          <a:solidFill>
                            <a:schemeClr val="tx1"/>
                          </a:solidFill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, del proyecto 2643 "Kennedy </a:t>
                      </a:r>
                      <a:r>
                        <a:rPr lang="es-CO" sz="1000" kern="100" noProof="0" dirty="0" err="1">
                          <a:solidFill>
                            <a:schemeClr val="tx1"/>
                          </a:solidFill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Ecomanos</a:t>
                      </a:r>
                      <a:r>
                        <a:rPr lang="es-CO" sz="1000" kern="100" noProof="0" dirty="0">
                          <a:solidFill>
                            <a:schemeClr val="tx1"/>
                          </a:solidFill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 en Acción" </a:t>
                      </a:r>
                      <a:r>
                        <a:rPr lang="es-CO" sz="1000" b="0" i="0" u="none" strike="noStrike" kern="100" noProof="0" dirty="0">
                          <a:solidFill>
                            <a:srgbClr val="000000"/>
                          </a:solidFill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y se genera un solo proceso contractual</a:t>
                      </a:r>
                    </a:p>
                    <a:p>
                      <a:pPr lvl="0">
                        <a:lnSpc>
                          <a:spcPct val="114999"/>
                        </a:lnSpc>
                        <a:spcAft>
                          <a:spcPts val="800"/>
                        </a:spcAft>
                        <a:buNone/>
                      </a:pPr>
                      <a:endParaRPr lang="es-CO" sz="1000" kern="100" noProof="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s-CO" sz="1000" kern="1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31302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76943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DCB48B-4318-CA5A-E027-6AA3D4612B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ángulo 24">
            <a:extLst>
              <a:ext uri="{FF2B5EF4-FFF2-40B4-BE49-F238E27FC236}">
                <a16:creationId xmlns:a16="http://schemas.microsoft.com/office/drawing/2014/main" id="{C73F109A-D088-CA01-7634-AEB756276D68}"/>
              </a:ext>
            </a:extLst>
          </p:cNvPr>
          <p:cNvSpPr/>
          <p:nvPr/>
        </p:nvSpPr>
        <p:spPr>
          <a:xfrm>
            <a:off x="-6220" y="939587"/>
            <a:ext cx="12211667" cy="33855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s-MX" sz="1600" b="1">
                <a:solidFill>
                  <a:schemeClr val="bg1"/>
                </a:solidFill>
                <a:latin typeface="AvantGarde" panose="020B0402020203020304" pitchFamily="34" charset="0"/>
              </a:rPr>
              <a:t> </a:t>
            </a:r>
            <a:r>
              <a:rPr lang="es-MX" sz="1600" b="1">
                <a:solidFill>
                  <a:schemeClr val="bg1"/>
                </a:solidFill>
                <a:latin typeface="Arial Narrow" panose="020B0604020202020204" pitchFamily="34" charset="0"/>
              </a:rPr>
              <a:t>PROYECTO: 2626 KENNEDY JUNTOS NOS PREPARAMOS PARA EL CAMBIO</a:t>
            </a:r>
            <a:endParaRPr lang="es-ES" sz="1600" b="1">
              <a:solidFill>
                <a:schemeClr val="bg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26" name="Rectángulo 25">
            <a:extLst>
              <a:ext uri="{FF2B5EF4-FFF2-40B4-BE49-F238E27FC236}">
                <a16:creationId xmlns:a16="http://schemas.microsoft.com/office/drawing/2014/main" id="{FA5A6885-139F-6EE1-A8CA-B2774F00913D}"/>
              </a:ext>
            </a:extLst>
          </p:cNvPr>
          <p:cNvSpPr/>
          <p:nvPr/>
        </p:nvSpPr>
        <p:spPr>
          <a:xfrm>
            <a:off x="-14288" y="1286088"/>
            <a:ext cx="12211667" cy="369332"/>
          </a:xfrm>
          <a:prstGeom prst="rect">
            <a:avLst/>
          </a:prstGeom>
          <a:solidFill>
            <a:srgbClr val="FF0053"/>
          </a:solidFill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s-MX" b="1">
                <a:solidFill>
                  <a:schemeClr val="bg1"/>
                </a:solidFill>
                <a:latin typeface="Arial Narrow"/>
                <a:cs typeface="Arial Narrow" panose="020B0604020202020204" pitchFamily="34" charset="0"/>
              </a:rPr>
              <a:t>Seguimiento contratos Personas Jurídicas</a:t>
            </a:r>
            <a:endParaRPr lang="es-ES" b="1">
              <a:solidFill>
                <a:schemeClr val="bg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DA727857-E63F-2B23-A4F5-4DA24CD592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8263" y="77519"/>
            <a:ext cx="4312815" cy="803076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C6780752-DB64-5DF5-6998-E33197DBAA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6518" y="198015"/>
            <a:ext cx="2874682" cy="583072"/>
          </a:xfrm>
          <a:prstGeom prst="rect">
            <a:avLst/>
          </a:prstGeom>
        </p:spPr>
      </p:pic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6C2225EE-38AE-E3B9-D374-F21C933C61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4691188"/>
              </p:ext>
            </p:extLst>
          </p:nvPr>
        </p:nvGraphicFramePr>
        <p:xfrm>
          <a:off x="-14288" y="1655420"/>
          <a:ext cx="12192000" cy="3724175"/>
        </p:xfrm>
        <a:graphic>
          <a:graphicData uri="http://schemas.openxmlformats.org/drawingml/2006/table">
            <a:tbl>
              <a:tblPr firstRow="1" firstCol="1" bandRow="1"/>
              <a:tblGrid>
                <a:gridCol w="3151413">
                  <a:extLst>
                    <a:ext uri="{9D8B030D-6E8A-4147-A177-3AD203B41FA5}">
                      <a16:colId xmlns:a16="http://schemas.microsoft.com/office/drawing/2014/main" val="3231814396"/>
                    </a:ext>
                  </a:extLst>
                </a:gridCol>
                <a:gridCol w="9040587">
                  <a:extLst>
                    <a:ext uri="{9D8B030D-6E8A-4147-A177-3AD203B41FA5}">
                      <a16:colId xmlns:a16="http://schemas.microsoft.com/office/drawing/2014/main" val="3050189615"/>
                    </a:ext>
                  </a:extLst>
                </a:gridCol>
              </a:tblGrid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CONTRATO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ct val="114999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 noProof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Proyecto de inversión No 2626 “Kennedy Juntos nos Preparamos para el Cambio”</a:t>
                      </a:r>
                      <a:endParaRPr lang="en-US" sz="1000" kern="10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5662925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CONTRATISTA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s-CO" sz="1000" kern="1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1767410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OBJETO CONTRACTUAL 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ct val="114999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000" kern="100" noProof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Desarrollar acciones de protección, preservación y/o restauración en áreas estratégicas de la Estructura Ecológica Principal, priorizando los corredores ecológicos de la localidad de Kennedy</a:t>
                      </a:r>
                      <a:endParaRPr lang="en-US" sz="1000" kern="10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8875747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VALOR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ct val="114999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ES" sz="1000" kern="100" noProof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$1.511.502.000</a:t>
                      </a:r>
                      <a:endParaRPr lang="en-US" sz="1000" kern="10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8042407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MODALIDAD DE CONTRATACION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Licitación </a:t>
                      </a:r>
                      <a:r>
                        <a:rPr lang="es-CO" sz="1000" kern="10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Pública</a:t>
                      </a:r>
                      <a:r>
                        <a:rPr lang="es-CO" sz="1000" kern="1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 – Subasta Inversa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5625824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FECHA DE INICIO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000" kern="100" noProof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En estado de Formulación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0856209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FECHA DE TERMINACION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000" kern="100" noProof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En estado de Formulación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0083476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VALOR DEL CONTRATO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000" kern="100" noProof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$1.511.502.000</a:t>
                      </a:r>
                      <a:endParaRPr lang="es-CO" sz="1000" kern="100" noProof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7034820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% DE AVANCE FISICO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0%</a:t>
                      </a:r>
                      <a:endParaRPr lang="es-CO" sz="1000" kern="1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6429716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% DE AVANCE FINANCIERO 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0%</a:t>
                      </a:r>
                      <a:endParaRPr lang="es-CO" sz="1000" kern="1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312549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ESTADO ACTUAL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ct val="114999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b="0" i="0" u="none" strike="noStrike" kern="100" noProof="0">
                          <a:solidFill>
                            <a:schemeClr val="tx1"/>
                          </a:solidFill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Anexo técnico en revisión por parte de la profesional transversal, proceso de cotizaciones y estudio de mercado</a:t>
                      </a:r>
                      <a:endParaRPr lang="en-US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4019525"/>
                  </a:ext>
                </a:extLst>
              </a:tr>
              <a:tr h="614131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 dirty="0"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OBSERVACIONES: </a:t>
                      </a:r>
                      <a:r>
                        <a:rPr lang="es-CO" sz="1000" b="0" i="0" u="none" strike="noStrike" kern="100" noProof="0" dirty="0">
                          <a:solidFill>
                            <a:srgbClr val="000000"/>
                          </a:solidFill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A la fecha el equipo de Ambiente y Animales se encuentra en proceso de formulación del proyecto en </a:t>
                      </a:r>
                      <a:r>
                        <a:rPr lang="es-CO" sz="1000" b="0" i="0" u="none" strike="noStrike" kern="100" noProof="0">
                          <a:solidFill>
                            <a:srgbClr val="000000"/>
                          </a:solidFill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mención</a:t>
                      </a:r>
                      <a:r>
                        <a:rPr lang="es-CO" sz="1000" b="0" i="0" u="none" strike="noStrike" kern="100" noProof="0" dirty="0">
                          <a:solidFill>
                            <a:srgbClr val="000000"/>
                          </a:solidFill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, por lo cual no se proyectan fechas de inicio y terminación ni porcentajes de avance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31302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02837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94CE09-7BD9-138D-D533-B9FDD939EB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ángulo 24">
            <a:extLst>
              <a:ext uri="{FF2B5EF4-FFF2-40B4-BE49-F238E27FC236}">
                <a16:creationId xmlns:a16="http://schemas.microsoft.com/office/drawing/2014/main" id="{3971939E-C4F8-1AF9-319B-104148F4C98A}"/>
              </a:ext>
            </a:extLst>
          </p:cNvPr>
          <p:cNvSpPr/>
          <p:nvPr/>
        </p:nvSpPr>
        <p:spPr>
          <a:xfrm>
            <a:off x="-6220" y="939587"/>
            <a:ext cx="12211667" cy="33855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s-MX" sz="1600" b="1">
                <a:solidFill>
                  <a:schemeClr val="bg1"/>
                </a:solidFill>
                <a:latin typeface="AvantGarde" panose="020B0402020203020304" pitchFamily="34" charset="0"/>
              </a:rPr>
              <a:t> </a:t>
            </a:r>
            <a:r>
              <a:rPr lang="es-MX" sz="1600" b="1">
                <a:solidFill>
                  <a:schemeClr val="bg1"/>
                </a:solidFill>
                <a:latin typeface="Arial Narrow" panose="020B0604020202020204" pitchFamily="34" charset="0"/>
              </a:rPr>
              <a:t>PROYECTO: 2643 KENNEDY ECONOMANOS EN ACCION</a:t>
            </a:r>
            <a:endParaRPr lang="es-ES" sz="1600" b="1">
              <a:solidFill>
                <a:schemeClr val="bg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sp>
        <p:nvSpPr>
          <p:cNvPr id="26" name="Rectángulo 25">
            <a:extLst>
              <a:ext uri="{FF2B5EF4-FFF2-40B4-BE49-F238E27FC236}">
                <a16:creationId xmlns:a16="http://schemas.microsoft.com/office/drawing/2014/main" id="{4ED65179-C7E2-35B3-B555-644E7BCB81D0}"/>
              </a:ext>
            </a:extLst>
          </p:cNvPr>
          <p:cNvSpPr/>
          <p:nvPr/>
        </p:nvSpPr>
        <p:spPr>
          <a:xfrm>
            <a:off x="-14288" y="1286088"/>
            <a:ext cx="12211667" cy="369332"/>
          </a:xfrm>
          <a:prstGeom prst="rect">
            <a:avLst/>
          </a:prstGeom>
          <a:solidFill>
            <a:srgbClr val="FF0053"/>
          </a:solidFill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s-MX" b="1">
                <a:solidFill>
                  <a:schemeClr val="bg1"/>
                </a:solidFill>
                <a:latin typeface="Arial Narrow"/>
                <a:cs typeface="Arial Narrow" panose="020B0604020202020204" pitchFamily="34" charset="0"/>
              </a:rPr>
              <a:t>Seguimiento contratos Personas Jurídicas</a:t>
            </a:r>
            <a:endParaRPr lang="es-ES" b="1">
              <a:solidFill>
                <a:schemeClr val="bg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3BCEC34C-208E-B734-338D-65B2278730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8263" y="77519"/>
            <a:ext cx="4312815" cy="803076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318A1A46-AE55-1DAF-A6AC-B8DB8505EA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6518" y="198015"/>
            <a:ext cx="2874682" cy="583072"/>
          </a:xfrm>
          <a:prstGeom prst="rect">
            <a:avLst/>
          </a:prstGeom>
        </p:spPr>
      </p:pic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9F9A5DE2-D2EA-E3B8-6909-5AFDF11CD1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775294"/>
              </p:ext>
            </p:extLst>
          </p:nvPr>
        </p:nvGraphicFramePr>
        <p:xfrm>
          <a:off x="-14288" y="1663367"/>
          <a:ext cx="12192000" cy="3761332"/>
        </p:xfrm>
        <a:graphic>
          <a:graphicData uri="http://schemas.openxmlformats.org/drawingml/2006/table">
            <a:tbl>
              <a:tblPr firstRow="1" firstCol="1" bandRow="1"/>
              <a:tblGrid>
                <a:gridCol w="3151413">
                  <a:extLst>
                    <a:ext uri="{9D8B030D-6E8A-4147-A177-3AD203B41FA5}">
                      <a16:colId xmlns:a16="http://schemas.microsoft.com/office/drawing/2014/main" val="3231814396"/>
                    </a:ext>
                  </a:extLst>
                </a:gridCol>
                <a:gridCol w="9040587">
                  <a:extLst>
                    <a:ext uri="{9D8B030D-6E8A-4147-A177-3AD203B41FA5}">
                      <a16:colId xmlns:a16="http://schemas.microsoft.com/office/drawing/2014/main" val="3050189615"/>
                    </a:ext>
                  </a:extLst>
                </a:gridCol>
              </a:tblGrid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CONTRATO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ct val="114999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 noProof="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Proyecto de inversión 2643 – “Kennedy </a:t>
                      </a:r>
                      <a:r>
                        <a:rPr lang="es-CO" sz="1000" kern="100" noProof="0" dirty="0" err="1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Ecomanos</a:t>
                      </a:r>
                      <a:r>
                        <a:rPr lang="es-CO" sz="1000" kern="100" noProof="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 en Acción”</a:t>
                      </a:r>
                      <a:endParaRPr lang="en-US" sz="1000" kern="1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5662925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CONTRATISTA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N/A</a:t>
                      </a:r>
                      <a:endParaRPr lang="es-CO" sz="1000" kern="1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1767410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OBJETO CONTRACTUAL 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ct val="114999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 noProof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Aumentar la resiliencia climática en la localidad de Kennedy, a partir de procesos de educación ambiental PROCEDAS, fortalecimiento de capacidades ciudadanas en separación en la fuente y reciclaje, y la   creación y fomento de huertas urbanas en los espacios públicos.</a:t>
                      </a:r>
                      <a:endParaRPr lang="en-US" sz="1000" kern="10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8875747"/>
                  </a:ext>
                </a:extLst>
              </a:tr>
              <a:tr h="2760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VALOR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ct val="114999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 noProof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cs typeface="Times New Roman" panose="02020603050405020304" pitchFamily="18" charset="0"/>
                        </a:rPr>
                        <a:t>$3.193.048.000.</a:t>
                      </a:r>
                      <a:endParaRPr lang="en-US" sz="1000" kern="10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8042407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MODALIDAD DE CONTRATACION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Licitación</a:t>
                      </a:r>
                      <a:r>
                        <a:rPr lang="es-CO" sz="1000" kern="1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 Publica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5625824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FECHA DE INICIO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000" kern="100" noProof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En estado de Formulación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60856209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FECHA DE TERMINACION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000" kern="100" noProof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En estado de Formulación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0083476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VALOR DEL CONTRATO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CO" sz="1000" kern="100" noProof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$3.193.048.000.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7034820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% DE AVANCE FISICO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0%</a:t>
                      </a:r>
                      <a:endParaRPr lang="es-CO" sz="1000" kern="1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6429716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% DE AVANCE FINANCIERO 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0%</a:t>
                      </a:r>
                      <a:endParaRPr lang="es-CO" sz="1000" kern="1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312549"/>
                  </a:ext>
                </a:extLst>
              </a:tr>
              <a:tr h="276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ESTADO ACTUAL</a:t>
                      </a: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Elaboración del anexo técnico y </a:t>
                      </a:r>
                      <a:r>
                        <a:rPr lang="es-CO" sz="1000" kern="1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diagnóstico de territorio, en proceso de cotizaciones y elaboración de estudio de mercado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4019525"/>
                  </a:ext>
                </a:extLst>
              </a:tr>
              <a:tr h="614131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1000" kern="100" dirty="0"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OBSERVACIONES:  </a:t>
                      </a:r>
                      <a:r>
                        <a:rPr lang="es-CO" sz="1000" b="0" i="0" u="none" strike="noStrike" kern="100" noProof="0" dirty="0">
                          <a:solidFill>
                            <a:srgbClr val="000000"/>
                          </a:solidFill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A la fecha el equipo de Ambiente y Animales se encuentra en proceso de formulación del proyecto en mención, por lo cual no se proyectan fechas de inicio y terminación ni porcentajes de avance. Se </a:t>
                      </a:r>
                      <a:r>
                        <a:rPr lang="es-CO" sz="1000" b="0" i="0" u="none" strike="noStrike" kern="100" noProof="0">
                          <a:solidFill>
                            <a:srgbClr val="000000"/>
                          </a:solidFill>
                          <a:effectLst/>
                          <a:latin typeface="Aptos"/>
                          <a:ea typeface="Aptos" panose="020B0004020202020204" pitchFamily="34" charset="0"/>
                          <a:cs typeface="Times New Roman"/>
                        </a:rPr>
                        <a:t>aclara que, las metas de Mantenimiento de arbolado y jardineras se articulan con el programa 2616 Kennedy Respira Verde" y se genera un solo proceso contractual</a:t>
                      </a:r>
                      <a:endParaRPr lang="es-CO" sz="1000" b="0" i="0" u="none" strike="noStrike" kern="100" noProof="0" dirty="0">
                        <a:solidFill>
                          <a:srgbClr val="000000"/>
                        </a:solidFill>
                        <a:effectLst/>
                        <a:latin typeface="Aptos"/>
                        <a:ea typeface="Aptos" panose="020B0004020202020204" pitchFamily="34" charset="0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endParaRPr lang="es-CO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31302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74896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49B1ECCC-DDE0-44AF-9CEF-3835AB4B2D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934200" cy="6858000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FCF02B66-A7A7-44ED-8556-B163C9054762}"/>
              </a:ext>
            </a:extLst>
          </p:cNvPr>
          <p:cNvSpPr txBox="1"/>
          <p:nvPr/>
        </p:nvSpPr>
        <p:spPr>
          <a:xfrm>
            <a:off x="6445284" y="1828914"/>
            <a:ext cx="5451231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sz="3600" b="1">
                <a:solidFill>
                  <a:srgbClr val="BE15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SEGURIDAD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F1118558-4AFB-47E3-89B5-5159A376A556}"/>
              </a:ext>
            </a:extLst>
          </p:cNvPr>
          <p:cNvSpPr txBox="1"/>
          <p:nvPr/>
        </p:nvSpPr>
        <p:spPr>
          <a:xfrm>
            <a:off x="6623412" y="4308806"/>
            <a:ext cx="453224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200" b="1">
                <a:solidFill>
                  <a:srgbClr val="C00000"/>
                </a:solidFill>
                <a:latin typeface="+mj-lt"/>
              </a:rPr>
              <a:t>FONDO DE DESARROLLO LOCAL DE KENNEDY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C90F6242-7756-42D4-8D8C-F7F127BC8DF0}"/>
              </a:ext>
            </a:extLst>
          </p:cNvPr>
          <p:cNvSpPr/>
          <p:nvPr/>
        </p:nvSpPr>
        <p:spPr>
          <a:xfrm>
            <a:off x="6445284" y="1626973"/>
            <a:ext cx="4888500" cy="4571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32287439-61AB-4677-B0DA-8484D33AAADD}"/>
              </a:ext>
            </a:extLst>
          </p:cNvPr>
          <p:cNvSpPr/>
          <p:nvPr/>
        </p:nvSpPr>
        <p:spPr>
          <a:xfrm>
            <a:off x="6676284" y="4106865"/>
            <a:ext cx="4442791" cy="4571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7389347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14</Slides>
  <Notes>9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Tema de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Julián Andrés Escobar Solano</dc:creator>
  <cp:revision>204</cp:revision>
  <dcterms:created xsi:type="dcterms:W3CDTF">2023-05-30T21:07:45Z</dcterms:created>
  <dcterms:modified xsi:type="dcterms:W3CDTF">2026-04-14T00:12:28Z</dcterms:modified>
</cp:coreProperties>
</file>