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5" r:id="rId5"/>
    <p:sldId id="258" r:id="rId6"/>
    <p:sldId id="262" r:id="rId7"/>
    <p:sldId id="263" r:id="rId8"/>
    <p:sldId id="276"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92" autoAdjust="0"/>
    <p:restoredTop sz="94660"/>
  </p:normalViewPr>
  <p:slideViewPr>
    <p:cSldViewPr snapToGrid="0">
      <p:cViewPr varScale="1">
        <p:scale>
          <a:sx n="85" d="100"/>
          <a:sy n="85" d="100"/>
        </p:scale>
        <p:origin x="35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4/7/2026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386897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4/7/2026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843202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4/7/2026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355769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82518EE4-C5E9-483F-BABB-BA7F1B546812}" type="datetimeFigureOut">
              <a:rPr lang="en-US" smtClean="0"/>
              <a:t>4/7/2026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396638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82518EE4-C5E9-483F-BABB-BA7F1B546812}" type="datetimeFigureOut">
              <a:rPr lang="en-US" smtClean="0"/>
              <a:t>4/7/2026</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656017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82518EE4-C5E9-483F-BABB-BA7F1B546812}" type="datetimeFigureOut">
              <a:rPr lang="en-US" smtClean="0"/>
              <a:t>4/7/2026</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3279036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82518EE4-C5E9-483F-BABB-BA7F1B546812}" type="datetimeFigureOut">
              <a:rPr lang="en-US" smtClean="0"/>
              <a:t>4/7/2026</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000947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fecha 2"/>
          <p:cNvSpPr>
            <a:spLocks noGrp="1"/>
          </p:cNvSpPr>
          <p:nvPr>
            <p:ph type="dt" sz="half" idx="10"/>
          </p:nvPr>
        </p:nvSpPr>
        <p:spPr/>
        <p:txBody>
          <a:bodyPr/>
          <a:lstStyle/>
          <a:p>
            <a:fld id="{82518EE4-C5E9-483F-BABB-BA7F1B546812}" type="datetimeFigureOut">
              <a:rPr lang="en-US" smtClean="0"/>
              <a:t>4/7/2026</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045210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2518EE4-C5E9-483F-BABB-BA7F1B546812}" type="datetimeFigureOut">
              <a:rPr lang="en-US" smtClean="0"/>
              <a:t>4/7/2026</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671960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82518EE4-C5E9-483F-BABB-BA7F1B546812}" type="datetimeFigureOut">
              <a:rPr lang="en-US" smtClean="0"/>
              <a:t>4/7/2026</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894229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82518EE4-C5E9-483F-BABB-BA7F1B546812}" type="datetimeFigureOut">
              <a:rPr lang="en-US" smtClean="0"/>
              <a:t>4/7/2026</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B0032973-A1D9-4B80-BFCA-C6C60141AFF3}" type="slidenum">
              <a:rPr lang="en-US" smtClean="0"/>
              <a:t>‹Nº›</a:t>
            </a:fld>
            <a:endParaRPr lang="en-US"/>
          </a:p>
        </p:txBody>
      </p:sp>
    </p:spTree>
    <p:extLst>
      <p:ext uri="{BB962C8B-B14F-4D97-AF65-F5344CB8AC3E}">
        <p14:creationId xmlns:p14="http://schemas.microsoft.com/office/powerpoint/2010/main" val="2008616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518EE4-C5E9-483F-BABB-BA7F1B546812}" type="datetimeFigureOut">
              <a:rPr lang="en-US" smtClean="0"/>
              <a:t>4/7/2026</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032973-A1D9-4B80-BFCA-C6C60141AFF3}" type="slidenum">
              <a:rPr lang="en-US" smtClean="0"/>
              <a:t>‹Nº›</a:t>
            </a:fld>
            <a:endParaRPr lang="en-US"/>
          </a:p>
        </p:txBody>
      </p:sp>
    </p:spTree>
    <p:extLst>
      <p:ext uri="{BB962C8B-B14F-4D97-AF65-F5344CB8AC3E}">
        <p14:creationId xmlns:p14="http://schemas.microsoft.com/office/powerpoint/2010/main" val="1749300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58000"/>
          </a:xfrm>
          <a:prstGeom prst="rect">
            <a:avLst/>
          </a:prstGeom>
        </p:spPr>
      </p:pic>
      <p:sp>
        <p:nvSpPr>
          <p:cNvPr id="5" name="Rectángulo 4"/>
          <p:cNvSpPr/>
          <p:nvPr/>
        </p:nvSpPr>
        <p:spPr>
          <a:xfrm>
            <a:off x="3377734" y="2432431"/>
            <a:ext cx="6209329" cy="1200329"/>
          </a:xfrm>
          <a:prstGeom prst="rect">
            <a:avLst/>
          </a:prstGeom>
        </p:spPr>
        <p:txBody>
          <a:bodyPr wrap="none">
            <a:spAutoFit/>
          </a:bodyPr>
          <a:lstStyle/>
          <a:p>
            <a:r>
              <a:rPr lang="es-ES" sz="7200" b="1" dirty="0"/>
              <a:t>Reflexión inicial</a:t>
            </a:r>
            <a:endParaRPr lang="en-US" sz="7200" dirty="0"/>
          </a:p>
        </p:txBody>
      </p:sp>
    </p:spTree>
    <p:extLst>
      <p:ext uri="{BB962C8B-B14F-4D97-AF65-F5344CB8AC3E}">
        <p14:creationId xmlns:p14="http://schemas.microsoft.com/office/powerpoint/2010/main" val="2846029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2316"/>
            <a:ext cx="12213974" cy="6845684"/>
          </a:xfrm>
          <a:prstGeom prst="rect">
            <a:avLst/>
          </a:prstGeom>
        </p:spPr>
      </p:pic>
      <p:sp>
        <p:nvSpPr>
          <p:cNvPr id="3" name="CuadroTexto 2"/>
          <p:cNvSpPr txBox="1"/>
          <p:nvPr/>
        </p:nvSpPr>
        <p:spPr>
          <a:xfrm>
            <a:off x="379264" y="168193"/>
            <a:ext cx="7783428" cy="646331"/>
          </a:xfrm>
          <a:prstGeom prst="rect">
            <a:avLst/>
          </a:prstGeom>
          <a:noFill/>
        </p:spPr>
        <p:txBody>
          <a:bodyPr wrap="square" rtlCol="0">
            <a:spAutoFit/>
          </a:bodyPr>
          <a:lstStyle/>
          <a:p>
            <a:r>
              <a:rPr lang="es-ES" sz="3600" b="1" dirty="0">
                <a:solidFill>
                  <a:schemeClr val="bg1"/>
                </a:solidFill>
              </a:rPr>
              <a:t>Estudio de Casos: Empresa ACME</a:t>
            </a:r>
          </a:p>
        </p:txBody>
      </p:sp>
      <p:sp>
        <p:nvSpPr>
          <p:cNvPr id="4" name="CuadroTexto 3">
            <a:extLst>
              <a:ext uri="{FF2B5EF4-FFF2-40B4-BE49-F238E27FC236}">
                <a16:creationId xmlns:a16="http://schemas.microsoft.com/office/drawing/2014/main" id="{E75329E5-83E6-46FB-8E63-63C29C1154F7}"/>
              </a:ext>
            </a:extLst>
          </p:cNvPr>
          <p:cNvSpPr txBox="1"/>
          <p:nvPr/>
        </p:nvSpPr>
        <p:spPr>
          <a:xfrm>
            <a:off x="379264" y="1272939"/>
            <a:ext cx="11452179" cy="5324535"/>
          </a:xfrm>
          <a:prstGeom prst="rect">
            <a:avLst/>
          </a:prstGeom>
          <a:noFill/>
        </p:spPr>
        <p:txBody>
          <a:bodyPr wrap="square" rtlCol="0">
            <a:spAutoFit/>
          </a:bodyPr>
          <a:lstStyle/>
          <a:p>
            <a:pPr algn="just"/>
            <a:r>
              <a:rPr lang="es-ES" sz="1700" dirty="0">
                <a:solidFill>
                  <a:schemeClr val="bg1"/>
                </a:solidFill>
              </a:rPr>
              <a:t>La empresa </a:t>
            </a:r>
            <a:r>
              <a:rPr lang="es-ES" sz="1700" b="1" dirty="0">
                <a:solidFill>
                  <a:schemeClr val="bg1"/>
                </a:solidFill>
              </a:rPr>
              <a:t>ACME</a:t>
            </a:r>
            <a:r>
              <a:rPr lang="es-ES" sz="1700" dirty="0">
                <a:solidFill>
                  <a:schemeClr val="bg1"/>
                </a:solidFill>
              </a:rPr>
              <a:t>, ubicada en el departamento de Risaralda, se dedica a la comercialización de productos para el hogar, tales como utensilios de cocina, electrodomésticos pequeños y artículos de decoración.</a:t>
            </a:r>
          </a:p>
          <a:p>
            <a:pPr algn="just"/>
            <a:endParaRPr lang="es-ES" sz="1700" dirty="0">
              <a:solidFill>
                <a:schemeClr val="bg1"/>
              </a:solidFill>
            </a:endParaRPr>
          </a:p>
          <a:p>
            <a:pPr algn="just"/>
            <a:r>
              <a:rPr lang="es-ES" sz="1700" dirty="0">
                <a:solidFill>
                  <a:schemeClr val="bg1"/>
                </a:solidFill>
              </a:rPr>
              <a:t>Actualmente, la empresa no cuenta con un sistema informático para la gestión de sus procesos. El control del inventario se realiza de manera manual, registrando las entradas y salidas de productos en un cuaderno. Debido a esto, en varias ocasiones se han presentado inconsistencias, como productos que aparecen disponibles, pero en realidad no están en bodega, o artículos que no están registrados, pero sí se encuentran físicamente.</a:t>
            </a:r>
          </a:p>
          <a:p>
            <a:pPr algn="just"/>
            <a:endParaRPr lang="es-ES" sz="1700" dirty="0">
              <a:solidFill>
                <a:schemeClr val="bg1"/>
              </a:solidFill>
            </a:endParaRPr>
          </a:p>
          <a:p>
            <a:pPr algn="just"/>
            <a:r>
              <a:rPr lang="es-ES" sz="1700" dirty="0">
                <a:solidFill>
                  <a:schemeClr val="bg1"/>
                </a:solidFill>
              </a:rPr>
              <a:t>Por otra parte, la información de los clientes y proveedores también se maneja en un cuaderno físico, al cual únicamente tiene acceso el administrador de la empresa. Esto ha generado dificultades cuando el administrador no se encuentra disponible, ya que los demás empleados no pueden consultar datos importantes como pedidos anteriores, datos de contacto o historial de compras.</a:t>
            </a:r>
          </a:p>
          <a:p>
            <a:pPr algn="just"/>
            <a:endParaRPr lang="es-ES" sz="1700" dirty="0">
              <a:solidFill>
                <a:schemeClr val="bg1"/>
              </a:solidFill>
            </a:endParaRPr>
          </a:p>
          <a:p>
            <a:pPr algn="just"/>
            <a:r>
              <a:rPr lang="es-ES" sz="1700" dirty="0">
                <a:solidFill>
                  <a:schemeClr val="bg1"/>
                </a:solidFill>
              </a:rPr>
              <a:t>Adicionalmente, se han presentado situaciones como:</a:t>
            </a:r>
          </a:p>
          <a:p>
            <a:pPr marL="742950" lvl="1" indent="-285750" algn="just">
              <a:buFont typeface="Wingdings" panose="05000000000000000000" pitchFamily="2" charset="2"/>
              <a:buChar char="Ø"/>
            </a:pPr>
            <a:r>
              <a:rPr lang="es-ES" sz="1700" dirty="0">
                <a:solidFill>
                  <a:schemeClr val="bg1"/>
                </a:solidFill>
              </a:rPr>
              <a:t>Retrasos en la atención a los clientes debido a la falta de información inmediata. </a:t>
            </a:r>
          </a:p>
          <a:p>
            <a:pPr marL="742950" lvl="1" indent="-285750" algn="just">
              <a:buFont typeface="Wingdings" panose="05000000000000000000" pitchFamily="2" charset="2"/>
              <a:buChar char="Ø"/>
            </a:pPr>
            <a:r>
              <a:rPr lang="es-ES" sz="1700" dirty="0">
                <a:solidFill>
                  <a:schemeClr val="bg1"/>
                </a:solidFill>
              </a:rPr>
              <a:t>Pérdida o deterioro de algunos registros físicos. </a:t>
            </a:r>
          </a:p>
          <a:p>
            <a:pPr marL="742950" lvl="1" indent="-285750" algn="just">
              <a:buFont typeface="Wingdings" panose="05000000000000000000" pitchFamily="2" charset="2"/>
              <a:buChar char="Ø"/>
            </a:pPr>
            <a:r>
              <a:rPr lang="es-ES" sz="1700" dirty="0">
                <a:solidFill>
                  <a:schemeClr val="bg1"/>
                </a:solidFill>
              </a:rPr>
              <a:t>Errores en los pedidos realizados a proveedores. </a:t>
            </a:r>
          </a:p>
          <a:p>
            <a:pPr marL="742950" lvl="1" indent="-285750" algn="just">
              <a:buFont typeface="Wingdings" panose="05000000000000000000" pitchFamily="2" charset="2"/>
              <a:buChar char="Ø"/>
            </a:pPr>
            <a:r>
              <a:rPr lang="es-ES" sz="1700" dirty="0">
                <a:solidFill>
                  <a:schemeClr val="bg1"/>
                </a:solidFill>
              </a:rPr>
              <a:t>Dificultad para generar reportes de ventas o inventario. </a:t>
            </a:r>
          </a:p>
          <a:p>
            <a:pPr algn="just"/>
            <a:r>
              <a:rPr lang="es-ES" sz="1700" dirty="0">
                <a:solidFill>
                  <a:schemeClr val="bg1"/>
                </a:solidFill>
              </a:rPr>
              <a:t>La empresa ha comenzado a notar que estos problemas están afectando la satisfacción de los clientes y la organización interna, por lo que considera necesario implementar una solución tecnológica que le permita mejorar sus procesos.</a:t>
            </a:r>
          </a:p>
        </p:txBody>
      </p:sp>
    </p:spTree>
    <p:extLst>
      <p:ext uri="{BB962C8B-B14F-4D97-AF65-F5344CB8AC3E}">
        <p14:creationId xmlns:p14="http://schemas.microsoft.com/office/powerpoint/2010/main" val="383081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3" name="CuadroTexto 2"/>
          <p:cNvSpPr txBox="1"/>
          <p:nvPr/>
        </p:nvSpPr>
        <p:spPr>
          <a:xfrm>
            <a:off x="509867" y="163395"/>
            <a:ext cx="10540754" cy="707886"/>
          </a:xfrm>
          <a:prstGeom prst="rect">
            <a:avLst/>
          </a:prstGeom>
          <a:noFill/>
        </p:spPr>
        <p:txBody>
          <a:bodyPr wrap="square" rtlCol="0">
            <a:spAutoFit/>
          </a:bodyPr>
          <a:lstStyle/>
          <a:p>
            <a:r>
              <a:rPr lang="es-ES" sz="4000" b="1" dirty="0">
                <a:solidFill>
                  <a:schemeClr val="bg1"/>
                </a:solidFill>
              </a:rPr>
              <a:t>Pasos</a:t>
            </a:r>
          </a:p>
        </p:txBody>
      </p:sp>
      <p:sp>
        <p:nvSpPr>
          <p:cNvPr id="6" name="Rectangle 1">
            <a:extLst>
              <a:ext uri="{FF2B5EF4-FFF2-40B4-BE49-F238E27FC236}">
                <a16:creationId xmlns:a16="http://schemas.microsoft.com/office/drawing/2014/main" id="{5DDEFC7F-D304-C606-9912-265B3F582E81}"/>
              </a:ext>
            </a:extLst>
          </p:cNvPr>
          <p:cNvSpPr>
            <a:spLocks noChangeArrowheads="1"/>
          </p:cNvSpPr>
          <p:nvPr/>
        </p:nvSpPr>
        <p:spPr bwMode="auto">
          <a:xfrm>
            <a:off x="139364" y="1590675"/>
            <a:ext cx="5956636"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s-CO" altLang="es-CO" sz="18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Paso 1: </a:t>
            </a:r>
            <a:r>
              <a:rPr lang="es-CO" b="1" dirty="0">
                <a:effectLst>
                  <a:outerShdw blurRad="38100" dist="38100" dir="2700000" algn="tl">
                    <a:srgbClr val="000000">
                      <a:alpha val="43137"/>
                    </a:srgbClr>
                  </a:outerShdw>
                </a:effectLst>
              </a:rPr>
              <a:t>Conformación de equipos</a:t>
            </a:r>
            <a:endParaRPr kumimoji="0" lang="es-CO" altLang="es-CO" sz="18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s-CO" altLang="es-CO" sz="1600" b="0" i="0" u="none" strike="noStrike" cap="none" normalizeH="0" baseline="0" dirty="0">
                <a:ln>
                  <a:noFill/>
                </a:ln>
                <a:solidFill>
                  <a:schemeClr val="tx1"/>
                </a:solidFill>
                <a:effectLst/>
                <a:latin typeface="Arial" panose="020B0604020202020204" pitchFamily="34" charset="0"/>
              </a:rPr>
              <a:t>Organícense en </a:t>
            </a:r>
            <a:r>
              <a:rPr kumimoji="0" lang="es-CO" altLang="es-CO" sz="1600" b="1" i="0" u="none" strike="noStrike" cap="none" normalizeH="0" baseline="0" dirty="0">
                <a:ln>
                  <a:noFill/>
                </a:ln>
                <a:solidFill>
                  <a:schemeClr val="tx1"/>
                </a:solidFill>
                <a:effectLst/>
                <a:latin typeface="Arial" panose="020B0604020202020204" pitchFamily="34" charset="0"/>
              </a:rPr>
              <a:t>grupos de 4 aprendices</a:t>
            </a:r>
            <a:r>
              <a:rPr kumimoji="0" lang="es-CO" altLang="es-CO" sz="1600" b="0" i="0" u="none" strike="noStrike" cap="none" normalizeH="0" baseline="0" dirty="0">
                <a:ln>
                  <a:noFill/>
                </a:ln>
                <a:solidFill>
                  <a:schemeClr val="tx1"/>
                </a:solidFill>
                <a:effectLst/>
                <a:latin typeface="Arial" panose="020B0604020202020204" pitchFamily="34" charset="0"/>
              </a:rPr>
              <a:t>. </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s-CO" altLang="es-CO" sz="1600" b="0" i="0" u="none" strike="noStrike" cap="none" normalizeH="0" baseline="0" dirty="0">
                <a:ln>
                  <a:noFill/>
                </a:ln>
                <a:solidFill>
                  <a:schemeClr val="tx1"/>
                </a:solidFill>
                <a:effectLst/>
                <a:latin typeface="Arial" panose="020B0604020202020204" pitchFamily="34" charset="0"/>
              </a:rPr>
              <a:t>Cada integrante asumirá uno de los siguientes roles:</a:t>
            </a:r>
          </a:p>
          <a:p>
            <a:pPr marR="0" lvl="0" algn="l" defTabSz="914400" rtl="0" eaLnBrk="0" fontAlgn="base" latinLnBrk="0" hangingPunct="0">
              <a:lnSpc>
                <a:spcPct val="100000"/>
              </a:lnSpc>
              <a:spcBef>
                <a:spcPct val="0"/>
              </a:spcBef>
              <a:spcAft>
                <a:spcPct val="0"/>
              </a:spcAft>
              <a:buClrTx/>
              <a:buSzTx/>
              <a:tabLst/>
            </a:pPr>
            <a:r>
              <a:rPr kumimoji="0" lang="es-CO" altLang="es-CO" sz="1600" b="0" i="0" u="none" strike="noStrike" cap="none" normalizeH="0" baseline="0" dirty="0">
                <a:ln>
                  <a:noFill/>
                </a:ln>
                <a:solidFill>
                  <a:schemeClr val="tx1"/>
                </a:solidFill>
                <a:effectLst/>
                <a:latin typeface="Arial" panose="020B0604020202020204" pitchFamily="34" charset="0"/>
              </a:rPr>
              <a:t> </a:t>
            </a:r>
          </a:p>
          <a:p>
            <a:pPr marL="742950" lvl="1" indent="-285750" eaLnBrk="0" fontAlgn="base" hangingPunct="0">
              <a:spcBef>
                <a:spcPct val="0"/>
              </a:spcBef>
              <a:spcAft>
                <a:spcPct val="0"/>
              </a:spcAft>
              <a:buFont typeface="Wingdings" panose="05000000000000000000" pitchFamily="2" charset="2"/>
              <a:buChar char="Ø"/>
            </a:pPr>
            <a:r>
              <a:rPr kumimoji="0" lang="es-CO" altLang="es-CO" sz="1600" b="0" i="0" u="none" strike="noStrike" cap="none" normalizeH="0" baseline="0" dirty="0">
                <a:ln>
                  <a:noFill/>
                </a:ln>
                <a:solidFill>
                  <a:schemeClr val="tx1"/>
                </a:solidFill>
                <a:effectLst/>
                <a:latin typeface="Arial" panose="020B0604020202020204" pitchFamily="34" charset="0"/>
              </a:rPr>
              <a:t>🧑‍💼 Administrador de ACME </a:t>
            </a:r>
          </a:p>
          <a:p>
            <a:pPr marL="742950" lvl="1" indent="-285750" eaLnBrk="0" fontAlgn="base" hangingPunct="0">
              <a:spcBef>
                <a:spcPct val="0"/>
              </a:spcBef>
              <a:spcAft>
                <a:spcPct val="0"/>
              </a:spcAft>
              <a:buFont typeface="Wingdings" panose="05000000000000000000" pitchFamily="2" charset="2"/>
              <a:buChar char="Ø"/>
            </a:pPr>
            <a:r>
              <a:rPr kumimoji="0" lang="es-CO" altLang="es-CO" sz="1600" b="0" i="0" u="none" strike="noStrike" cap="none" normalizeH="0" baseline="0" dirty="0">
                <a:ln>
                  <a:noFill/>
                </a:ln>
                <a:solidFill>
                  <a:schemeClr val="tx1"/>
                </a:solidFill>
                <a:effectLst/>
                <a:latin typeface="Arial" panose="020B0604020202020204" pitchFamily="34" charset="0"/>
              </a:rPr>
              <a:t>🙋 Cliente inconforme </a:t>
            </a:r>
          </a:p>
          <a:p>
            <a:pPr marL="742950" lvl="1" indent="-285750" eaLnBrk="0" fontAlgn="base" hangingPunct="0">
              <a:spcBef>
                <a:spcPct val="0"/>
              </a:spcBef>
              <a:spcAft>
                <a:spcPct val="0"/>
              </a:spcAft>
              <a:buFont typeface="Wingdings" panose="05000000000000000000" pitchFamily="2" charset="2"/>
              <a:buChar char="Ø"/>
            </a:pPr>
            <a:r>
              <a:rPr kumimoji="0" lang="es-CO" altLang="es-CO" sz="1600" b="0" i="0" u="none" strike="noStrike" cap="none" normalizeH="0" baseline="0" dirty="0">
                <a:ln>
                  <a:noFill/>
                </a:ln>
                <a:solidFill>
                  <a:schemeClr val="tx1"/>
                </a:solidFill>
                <a:effectLst/>
                <a:latin typeface="Arial" panose="020B0604020202020204" pitchFamily="34" charset="0"/>
              </a:rPr>
              <a:t>💻 Desarrollador de software</a:t>
            </a:r>
          </a:p>
          <a:p>
            <a:pPr marL="742950" lvl="1" indent="-285750" eaLnBrk="0" fontAlgn="base" hangingPunct="0">
              <a:spcBef>
                <a:spcPct val="0"/>
              </a:spcBef>
              <a:spcAft>
                <a:spcPct val="0"/>
              </a:spcAft>
              <a:buFont typeface="Wingdings" panose="05000000000000000000" pitchFamily="2" charset="2"/>
              <a:buChar char="Ø"/>
            </a:pPr>
            <a:r>
              <a:rPr kumimoji="0" lang="es-CO" altLang="es-CO" sz="1600" b="0" i="0" u="none" strike="noStrike" cap="none" normalizeH="0" baseline="0" dirty="0">
                <a:ln>
                  <a:noFill/>
                </a:ln>
                <a:solidFill>
                  <a:schemeClr val="tx1"/>
                </a:solidFill>
                <a:effectLst/>
                <a:latin typeface="Arial" panose="020B0604020202020204" pitchFamily="34" charset="0"/>
              </a:rPr>
              <a:t>🚚 Proveedor </a:t>
            </a:r>
          </a:p>
          <a:p>
            <a:pPr marL="742950" lvl="1" indent="-285750" eaLnBrk="0" fontAlgn="base" hangingPunct="0">
              <a:spcBef>
                <a:spcPct val="0"/>
              </a:spcBef>
              <a:spcAft>
                <a:spcPct val="0"/>
              </a:spcAft>
              <a:buFont typeface="Wingdings" panose="05000000000000000000" pitchFamily="2" charset="2"/>
              <a:buChar char="Ø"/>
            </a:pPr>
            <a:endParaRPr lang="es-CO" altLang="es-CO" sz="1600" dirty="0">
              <a:latin typeface="Arial" panose="020B0604020202020204" pitchFamily="34" charset="0"/>
            </a:endParaRPr>
          </a:p>
          <a:p>
            <a:pPr eaLnBrk="0" fontAlgn="base" hangingPunct="0">
              <a:spcBef>
                <a:spcPct val="0"/>
              </a:spcBef>
              <a:spcAft>
                <a:spcPct val="0"/>
              </a:spcAft>
            </a:pPr>
            <a:r>
              <a:rPr lang="es-CO" altLang="es-CO" sz="1600" b="1" dirty="0">
                <a:effectLst>
                  <a:outerShdw blurRad="38100" dist="38100" dir="2700000" algn="tl">
                    <a:srgbClr val="000000">
                      <a:alpha val="43137"/>
                    </a:srgbClr>
                  </a:outerShdw>
                </a:effectLst>
                <a:latin typeface="Arial" panose="020B0604020202020204" pitchFamily="34" charset="0"/>
              </a:rPr>
              <a:t>Paso 2: </a:t>
            </a:r>
            <a:r>
              <a:rPr lang="es-CO" b="1" dirty="0">
                <a:effectLst>
                  <a:outerShdw blurRad="38100" dist="38100" dir="2700000" algn="tl">
                    <a:srgbClr val="000000">
                      <a:alpha val="43137"/>
                    </a:srgbClr>
                  </a:outerShdw>
                </a:effectLst>
              </a:rPr>
              <a:t>Asignación de situación problemática</a:t>
            </a:r>
            <a:endParaRPr lang="es-CO" altLang="es-CO" b="1" dirty="0">
              <a:effectLst>
                <a:outerShdw blurRad="38100" dist="38100" dir="2700000" algn="tl">
                  <a:srgbClr val="000000">
                    <a:alpha val="43137"/>
                  </a:srgbClr>
                </a:outerShdw>
              </a:effectLst>
              <a:latin typeface="Arial" panose="020B0604020202020204" pitchFamily="34" charset="0"/>
            </a:endParaRPr>
          </a:p>
          <a:p>
            <a:pPr eaLnBrk="0" fontAlgn="base" hangingPunct="0">
              <a:spcBef>
                <a:spcPct val="0"/>
              </a:spcBef>
              <a:spcAft>
                <a:spcPct val="0"/>
              </a:spcAft>
            </a:pPr>
            <a:endParaRPr lang="es-CO" altLang="es-CO" sz="1600" b="1" dirty="0">
              <a:effectLst>
                <a:outerShdw blurRad="38100" dist="38100" dir="2700000" algn="tl">
                  <a:srgbClr val="000000">
                    <a:alpha val="43137"/>
                  </a:srgbClr>
                </a:outerShdw>
              </a:effectLst>
              <a:latin typeface="Arial" panose="020B0604020202020204" pitchFamily="34" charset="0"/>
            </a:endParaRPr>
          </a:p>
          <a:p>
            <a:pPr marL="342900" indent="-342900">
              <a:buFont typeface="+mj-lt"/>
              <a:buAutoNum type="arabicPeriod" startAt="3"/>
            </a:pPr>
            <a:r>
              <a:rPr lang="es-ES" sz="1600" dirty="0"/>
              <a:t>A cada grupo se le asignará (o elegirá) una de las siguientes situaciones:</a:t>
            </a:r>
          </a:p>
          <a:p>
            <a:endParaRPr lang="es-ES" sz="1600" dirty="0"/>
          </a:p>
          <a:p>
            <a:pPr marL="742950" lvl="1" indent="-285750">
              <a:buFont typeface="Wingdings" panose="05000000000000000000" pitchFamily="2" charset="2"/>
              <a:buChar char="Ø"/>
            </a:pPr>
            <a:r>
              <a:rPr lang="es-ES" sz="1600" dirty="0"/>
              <a:t>📉 Pérdida de información </a:t>
            </a:r>
          </a:p>
          <a:p>
            <a:pPr marL="742950" lvl="1" indent="-285750">
              <a:buFont typeface="Wingdings" panose="05000000000000000000" pitchFamily="2" charset="2"/>
              <a:buChar char="Ø"/>
            </a:pPr>
            <a:r>
              <a:rPr lang="es-ES" sz="1600" dirty="0"/>
              <a:t>📦 Errores en el inventario </a:t>
            </a:r>
          </a:p>
          <a:p>
            <a:pPr marL="742950" lvl="1" indent="-285750">
              <a:buFont typeface="Wingdings" panose="05000000000000000000" pitchFamily="2" charset="2"/>
              <a:buChar char="Ø"/>
            </a:pPr>
            <a:r>
              <a:rPr lang="es-ES" sz="1600" dirty="0"/>
              <a:t>🧾 Falta de control de clientes</a:t>
            </a:r>
          </a:p>
          <a:p>
            <a:pPr marL="742950" lvl="1" indent="-285750" eaLnBrk="0" fontAlgn="base" hangingPunct="0">
              <a:spcBef>
                <a:spcPct val="0"/>
              </a:spcBef>
              <a:spcAft>
                <a:spcPct val="0"/>
              </a:spcAft>
              <a:buFont typeface="Wingdings" panose="05000000000000000000" pitchFamily="2" charset="2"/>
              <a:buChar char="Ø"/>
            </a:pPr>
            <a:endParaRPr kumimoji="0" lang="es-CO" altLang="es-CO"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7" name="Rectangle 1">
            <a:extLst>
              <a:ext uri="{FF2B5EF4-FFF2-40B4-BE49-F238E27FC236}">
                <a16:creationId xmlns:a16="http://schemas.microsoft.com/office/drawing/2014/main" id="{B355B913-1628-6DB8-DEFF-1CB78D953DDE}"/>
              </a:ext>
            </a:extLst>
          </p:cNvPr>
          <p:cNvSpPr>
            <a:spLocks noChangeArrowheads="1"/>
          </p:cNvSpPr>
          <p:nvPr/>
        </p:nvSpPr>
        <p:spPr bwMode="auto">
          <a:xfrm>
            <a:off x="5990036" y="1698396"/>
            <a:ext cx="606260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s-CO" altLang="es-CO" sz="18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Paso 3: </a:t>
            </a:r>
            <a:r>
              <a:rPr lang="es-CO" b="1" dirty="0">
                <a:effectLst>
                  <a:outerShdw blurRad="38100" dist="38100" dir="2700000" algn="tl">
                    <a:srgbClr val="000000">
                      <a:alpha val="43137"/>
                    </a:srgbClr>
                  </a:outerShdw>
                </a:effectLst>
              </a:rPr>
              <a:t>Preparación de la dramatización</a:t>
            </a:r>
            <a:r>
              <a:rPr kumimoji="0" lang="es-CO" altLang="es-CO" sz="18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r>
              <a:rPr lang="es-ES" sz="1600" dirty="0"/>
              <a:t>Cada grupo deberá: </a:t>
            </a:r>
          </a:p>
          <a:p>
            <a:pPr marL="742950" lvl="1" indent="-285750">
              <a:buFont typeface="Wingdings" panose="05000000000000000000" pitchFamily="2" charset="2"/>
              <a:buChar char="Ø"/>
            </a:pPr>
            <a:r>
              <a:rPr lang="es-ES" sz="1600" dirty="0"/>
              <a:t>Leer nuevamente el caso de la empresa ACME. </a:t>
            </a:r>
          </a:p>
          <a:p>
            <a:pPr marL="742950" lvl="1" indent="-285750">
              <a:buFont typeface="Wingdings" panose="05000000000000000000" pitchFamily="2" charset="2"/>
              <a:buChar char="Ø"/>
            </a:pPr>
            <a:r>
              <a:rPr lang="es-ES" sz="1600" dirty="0"/>
              <a:t>Analizar cómo se manifiesta el problema en la vida real. </a:t>
            </a:r>
          </a:p>
          <a:p>
            <a:pPr marL="742950" lvl="1" indent="-285750">
              <a:buFont typeface="Wingdings" panose="05000000000000000000" pitchFamily="2" charset="2"/>
              <a:buChar char="Ø"/>
            </a:pPr>
            <a:r>
              <a:rPr lang="es-ES" sz="1600" dirty="0"/>
              <a:t>Construir una </a:t>
            </a:r>
            <a:r>
              <a:rPr lang="es-ES" sz="1600" b="1" dirty="0"/>
              <a:t>escena corta (2 a 4 minutos)</a:t>
            </a:r>
            <a:r>
              <a:rPr lang="es-ES" sz="1600" dirty="0"/>
              <a:t> donde se evidencie claramente la situación. </a:t>
            </a:r>
          </a:p>
          <a:p>
            <a:pPr lvl="1"/>
            <a:endParaRPr lang="es-ES" sz="1600" dirty="0"/>
          </a:p>
          <a:p>
            <a:r>
              <a:rPr lang="es-ES" sz="1600" b="1" dirty="0"/>
              <a:t>🔹 </a:t>
            </a:r>
            <a:r>
              <a:rPr lang="es-ES" sz="1600" b="1" dirty="0">
                <a:effectLst>
                  <a:outerShdw blurRad="38100" dist="38100" dir="2700000" algn="tl">
                    <a:srgbClr val="000000">
                      <a:alpha val="43137"/>
                    </a:srgbClr>
                  </a:outerShdw>
                </a:effectLst>
              </a:rPr>
              <a:t>Recomendaciones:</a:t>
            </a:r>
          </a:p>
          <a:p>
            <a:pPr marL="742950" lvl="1" indent="-285750">
              <a:buFont typeface="Wingdings" panose="05000000000000000000" pitchFamily="2" charset="2"/>
              <a:buChar char="Ø"/>
            </a:pPr>
            <a:r>
              <a:rPr lang="es-ES" sz="1600" dirty="0"/>
              <a:t>Incluyan diálogo entre los personajes. </a:t>
            </a:r>
          </a:p>
          <a:p>
            <a:pPr marL="742950" lvl="1" indent="-285750">
              <a:buFont typeface="Wingdings" panose="05000000000000000000" pitchFamily="2" charset="2"/>
              <a:buChar char="Ø"/>
            </a:pPr>
            <a:r>
              <a:rPr lang="es-ES" sz="1600" dirty="0"/>
              <a:t>Muestren el problema de forma clara (ejemplo: cliente molesto, productos perdidos, datos inexistentes). </a:t>
            </a:r>
          </a:p>
          <a:p>
            <a:pPr marL="742950" lvl="1" indent="-285750">
              <a:buFont typeface="Wingdings" panose="05000000000000000000" pitchFamily="2" charset="2"/>
              <a:buChar char="Ø"/>
            </a:pPr>
            <a:r>
              <a:rPr lang="es-ES" sz="1600" dirty="0"/>
              <a:t>El desarrollador debe intervenir proponiendo una solución. </a:t>
            </a:r>
          </a:p>
          <a:p>
            <a:pPr marL="1200150" lvl="2" indent="-285750" eaLnBrk="0" fontAlgn="base" hangingPunct="0">
              <a:spcBef>
                <a:spcPct val="0"/>
              </a:spcBef>
              <a:spcAft>
                <a:spcPct val="0"/>
              </a:spcAft>
              <a:buFont typeface="Wingdings" panose="05000000000000000000" pitchFamily="2" charset="2"/>
              <a:buChar char="§"/>
            </a:pPr>
            <a:endParaRPr kumimoji="0" lang="es-CO" altLang="es-CO" sz="1600" b="0" i="0" u="none" strike="noStrike" cap="none" normalizeH="0" baseline="0" dirty="0">
              <a:ln>
                <a:noFill/>
              </a:ln>
              <a:solidFill>
                <a:schemeClr val="tx1"/>
              </a:solidFill>
              <a:effectLst/>
              <a:latin typeface="Arial" panose="020B0604020202020204" pitchFamily="34" charset="0"/>
            </a:endParaRPr>
          </a:p>
          <a:p>
            <a:r>
              <a:rPr lang="es-ES" b="1" dirty="0">
                <a:effectLst>
                  <a:outerShdw blurRad="38100" dist="38100" dir="2700000" algn="tl">
                    <a:srgbClr val="000000">
                      <a:alpha val="43137"/>
                    </a:srgbClr>
                  </a:outerShdw>
                </a:effectLst>
              </a:rPr>
              <a:t>Paso 4: Representación</a:t>
            </a:r>
          </a:p>
          <a:p>
            <a:endParaRPr lang="es-ES" b="1" dirty="0"/>
          </a:p>
          <a:p>
            <a:pPr marL="742950" lvl="1" indent="-285750">
              <a:buFont typeface="Wingdings" panose="05000000000000000000" pitchFamily="2" charset="2"/>
              <a:buChar char="Ø"/>
            </a:pPr>
            <a:r>
              <a:rPr lang="es-ES" sz="1600" dirty="0"/>
              <a:t>Cada grupo presentará su dramatización frente al curso. </a:t>
            </a:r>
          </a:p>
          <a:p>
            <a:pPr marL="742950" lvl="1" indent="-285750">
              <a:buFont typeface="Wingdings" panose="05000000000000000000" pitchFamily="2" charset="2"/>
              <a:buChar char="Ø"/>
            </a:pPr>
            <a:r>
              <a:rPr lang="es-ES" sz="1600" dirty="0"/>
              <a:t>Los demás estudiantes deberán observar atentamente.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83581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1962F-A1D8-C078-6F9E-7EC84E66BD82}"/>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9CA0C246-005E-DFD4-F2A1-8B8B9CA56A13}"/>
              </a:ext>
            </a:extLst>
          </p:cNvPr>
          <p:cNvPicPr>
            <a:picLocks noChangeAspect="1"/>
          </p:cNvPicPr>
          <p:nvPr/>
        </p:nvPicPr>
        <p:blipFill>
          <a:blip r:embed="rId2"/>
          <a:stretch>
            <a:fillRect/>
          </a:stretch>
        </p:blipFill>
        <p:spPr>
          <a:xfrm>
            <a:off x="0" y="34607"/>
            <a:ext cx="12192000" cy="6855220"/>
          </a:xfrm>
          <a:prstGeom prst="rect">
            <a:avLst/>
          </a:prstGeom>
        </p:spPr>
      </p:pic>
      <p:sp>
        <p:nvSpPr>
          <p:cNvPr id="3" name="CuadroTexto 2">
            <a:extLst>
              <a:ext uri="{FF2B5EF4-FFF2-40B4-BE49-F238E27FC236}">
                <a16:creationId xmlns:a16="http://schemas.microsoft.com/office/drawing/2014/main" id="{34314997-B428-BFBC-4B3D-2BB628F9976F}"/>
              </a:ext>
            </a:extLst>
          </p:cNvPr>
          <p:cNvSpPr txBox="1"/>
          <p:nvPr/>
        </p:nvSpPr>
        <p:spPr>
          <a:xfrm>
            <a:off x="509867" y="163395"/>
            <a:ext cx="10540754" cy="707886"/>
          </a:xfrm>
          <a:prstGeom prst="rect">
            <a:avLst/>
          </a:prstGeom>
          <a:noFill/>
        </p:spPr>
        <p:txBody>
          <a:bodyPr wrap="square" rtlCol="0">
            <a:spAutoFit/>
          </a:bodyPr>
          <a:lstStyle/>
          <a:p>
            <a:r>
              <a:rPr lang="es-ES" sz="4000" b="1" dirty="0">
                <a:solidFill>
                  <a:schemeClr val="bg1"/>
                </a:solidFill>
              </a:rPr>
              <a:t>Preguntas </a:t>
            </a:r>
          </a:p>
        </p:txBody>
      </p:sp>
      <p:sp>
        <p:nvSpPr>
          <p:cNvPr id="7" name="Rectangle 1">
            <a:extLst>
              <a:ext uri="{FF2B5EF4-FFF2-40B4-BE49-F238E27FC236}">
                <a16:creationId xmlns:a16="http://schemas.microsoft.com/office/drawing/2014/main" id="{41656405-8211-42BD-3DC9-35A4FB4BDC96}"/>
              </a:ext>
            </a:extLst>
          </p:cNvPr>
          <p:cNvSpPr>
            <a:spLocks noChangeArrowheads="1"/>
          </p:cNvSpPr>
          <p:nvPr/>
        </p:nvSpPr>
        <p:spPr bwMode="auto">
          <a:xfrm>
            <a:off x="509867" y="1733757"/>
            <a:ext cx="10273362"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es-CO" altLang="es-CO" sz="18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Para desarrollar el estudio de casos tener en cuenta las siguientes preguntas </a:t>
            </a:r>
          </a:p>
          <a:p>
            <a:pPr lvl="0" algn="just" eaLnBrk="0" fontAlgn="base" hangingPunct="0">
              <a:spcBef>
                <a:spcPct val="0"/>
              </a:spcBef>
              <a:spcAft>
                <a:spcPct val="0"/>
              </a:spcAft>
            </a:pPr>
            <a:endParaRPr kumimoji="0" lang="es-CO" altLang="es-CO" sz="18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endParaRPr>
          </a:p>
          <a:p>
            <a:pPr marL="342900" lvl="0" indent="-342900" algn="just" eaLnBrk="0" fontAlgn="base" hangingPunct="0">
              <a:spcBef>
                <a:spcPct val="0"/>
              </a:spcBef>
              <a:spcAft>
                <a:spcPct val="0"/>
              </a:spcAft>
              <a:buFont typeface="+mj-lt"/>
              <a:buAutoNum type="arabicPeriod"/>
            </a:pPr>
            <a:r>
              <a:rPr kumimoji="0" lang="es-CO" altLang="es-CO" sz="17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Cual es la situación observada</a:t>
            </a:r>
            <a:r>
              <a:rPr kumimoji="0" lang="es-CO" altLang="es-CO" sz="1700" b="1" i="0" u="none" strike="noStrike" cap="none" normalizeH="0" baseline="0" dirty="0">
                <a:ln>
                  <a:noFill/>
                </a:ln>
                <a:solidFill>
                  <a:schemeClr val="tx1"/>
                </a:solidFill>
                <a:effectLst/>
                <a:latin typeface="Arial" panose="020B0604020202020204" pitchFamily="34" charset="0"/>
              </a:rPr>
              <a:t>: </a:t>
            </a:r>
            <a:r>
              <a:rPr lang="es-ES" sz="1700" dirty="0"/>
              <a:t>Describe brevemente lo que viste en la dramatización (</a:t>
            </a:r>
            <a:r>
              <a:rPr lang="es-ES" sz="1700" dirty="0" err="1"/>
              <a:t>ej</a:t>
            </a:r>
            <a:r>
              <a:rPr lang="es-ES" sz="1700" dirty="0"/>
              <a:t>: cliente molesto por pérdida de datos).</a:t>
            </a:r>
          </a:p>
          <a:p>
            <a:pPr lvl="0" algn="just" eaLnBrk="0" fontAlgn="base" hangingPunct="0">
              <a:spcBef>
                <a:spcPct val="0"/>
              </a:spcBef>
              <a:spcAft>
                <a:spcPct val="0"/>
              </a:spcAft>
            </a:pPr>
            <a:endParaRPr lang="es-ES" sz="1700" dirty="0"/>
          </a:p>
          <a:p>
            <a:pPr marL="342900" indent="-342900" algn="just" eaLnBrk="0" fontAlgn="base" hangingPunct="0">
              <a:spcBef>
                <a:spcPct val="0"/>
              </a:spcBef>
              <a:spcAft>
                <a:spcPct val="0"/>
              </a:spcAft>
              <a:buFont typeface="+mj-lt"/>
              <a:buAutoNum type="arabicPeriod"/>
            </a:pPr>
            <a:r>
              <a:rPr kumimoji="0" lang="es-ES" altLang="es-CO" sz="1700" b="1" i="0" u="none"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Problema identificado</a:t>
            </a:r>
            <a:r>
              <a:rPr kumimoji="0" lang="es-ES" altLang="es-CO" sz="1700" b="1" i="0" u="none" strike="noStrike" cap="none" normalizeH="0" baseline="0" dirty="0">
                <a:ln>
                  <a:noFill/>
                </a:ln>
                <a:solidFill>
                  <a:schemeClr val="tx1"/>
                </a:solidFill>
                <a:effectLst/>
                <a:latin typeface="Arial" panose="020B0604020202020204" pitchFamily="34" charset="0"/>
              </a:rPr>
              <a:t>:</a:t>
            </a:r>
            <a:r>
              <a:rPr lang="es-ES" sz="1700" dirty="0"/>
              <a:t>¿Cuál es el problema principal? (</a:t>
            </a:r>
            <a:r>
              <a:rPr lang="es-ES" sz="1700" dirty="0" err="1"/>
              <a:t>ej</a:t>
            </a:r>
            <a:r>
              <a:rPr lang="es-ES" sz="1700" dirty="0"/>
              <a:t>: no hay registro digital de clientes).</a:t>
            </a:r>
          </a:p>
          <a:p>
            <a:pPr algn="just" eaLnBrk="0" fontAlgn="base" hangingPunct="0">
              <a:spcBef>
                <a:spcPct val="0"/>
              </a:spcBef>
              <a:spcAft>
                <a:spcPct val="0"/>
              </a:spcAft>
            </a:pPr>
            <a:endParaRPr lang="es-ES" sz="1700" dirty="0"/>
          </a:p>
          <a:p>
            <a:pPr marL="342900" indent="-342900" algn="just" eaLnBrk="0" fontAlgn="base" hangingPunct="0">
              <a:spcBef>
                <a:spcPct val="0"/>
              </a:spcBef>
              <a:spcAft>
                <a:spcPct val="0"/>
              </a:spcAft>
              <a:buFont typeface="+mj-lt"/>
              <a:buAutoNum type="arabicPeriod" startAt="3"/>
            </a:pPr>
            <a:r>
              <a:rPr lang="es-ES" altLang="es-CO" sz="1700" b="1" dirty="0">
                <a:effectLst>
                  <a:outerShdw blurRad="38100" dist="38100" dir="2700000" algn="tl">
                    <a:srgbClr val="000000">
                      <a:alpha val="43137"/>
                    </a:srgbClr>
                  </a:outerShdw>
                </a:effectLst>
                <a:latin typeface="Arial" panose="020B0604020202020204" pitchFamily="34" charset="0"/>
              </a:rPr>
              <a:t>Porque ocurre el problema</a:t>
            </a:r>
            <a:r>
              <a:rPr lang="es-ES" altLang="es-CO" sz="1700" b="1" dirty="0">
                <a:latin typeface="Arial" panose="020B0604020202020204" pitchFamily="34" charset="0"/>
              </a:rPr>
              <a:t>:</a:t>
            </a:r>
            <a:r>
              <a:rPr lang="es-ES" altLang="es-CO" sz="1700" dirty="0">
                <a:latin typeface="Arial" panose="020B0604020202020204" pitchFamily="34" charset="0"/>
              </a:rPr>
              <a:t> </a:t>
            </a:r>
            <a:r>
              <a:rPr lang="es-CO" altLang="es-CO" sz="1700" dirty="0">
                <a:latin typeface="Arial" panose="020B0604020202020204" pitchFamily="34" charset="0"/>
              </a:rPr>
              <a:t>Explica la causa (</a:t>
            </a:r>
            <a:r>
              <a:rPr lang="es-CO" altLang="es-CO" sz="1700" dirty="0" err="1">
                <a:latin typeface="Arial" panose="020B0604020202020204" pitchFamily="34" charset="0"/>
              </a:rPr>
              <a:t>ej</a:t>
            </a:r>
            <a:r>
              <a:rPr lang="es-CO" altLang="es-CO" sz="1700" dirty="0">
                <a:latin typeface="Arial" panose="020B0604020202020204" pitchFamily="34" charset="0"/>
              </a:rPr>
              <a:t>: manejo manual en cuaderno, falta de sistema). </a:t>
            </a:r>
          </a:p>
          <a:p>
            <a:pPr algn="just" eaLnBrk="0" fontAlgn="base" hangingPunct="0">
              <a:spcBef>
                <a:spcPct val="0"/>
              </a:spcBef>
              <a:spcAft>
                <a:spcPct val="0"/>
              </a:spcAft>
            </a:pPr>
            <a:endParaRPr lang="es-CO" altLang="es-CO" sz="1700" dirty="0">
              <a:latin typeface="Arial" panose="020B0604020202020204" pitchFamily="34" charset="0"/>
            </a:endParaRPr>
          </a:p>
          <a:p>
            <a:pPr marL="342900" indent="-342900" algn="just" eaLnBrk="0" fontAlgn="base" hangingPunct="0">
              <a:spcBef>
                <a:spcPct val="0"/>
              </a:spcBef>
              <a:spcAft>
                <a:spcPct val="0"/>
              </a:spcAft>
              <a:buFont typeface="+mj-lt"/>
              <a:buAutoNum type="arabicPeriod" startAt="4"/>
            </a:pPr>
            <a:r>
              <a:rPr lang="es-CO" altLang="es-CO" sz="1700" b="1" dirty="0">
                <a:effectLst>
                  <a:outerShdw blurRad="38100" dist="38100" dir="2700000" algn="tl">
                    <a:srgbClr val="000000">
                      <a:alpha val="43137"/>
                    </a:srgbClr>
                  </a:outerShdw>
                </a:effectLst>
                <a:latin typeface="Arial" panose="020B0604020202020204" pitchFamily="34" charset="0"/>
              </a:rPr>
              <a:t>Solución tecnológica propuesta</a:t>
            </a:r>
            <a:r>
              <a:rPr lang="es-CO" altLang="es-CO" sz="1700" b="1" dirty="0">
                <a:latin typeface="Arial" panose="020B0604020202020204" pitchFamily="34" charset="0"/>
              </a:rPr>
              <a:t>: </a:t>
            </a:r>
            <a:r>
              <a:rPr lang="es-CO" altLang="es-CO" sz="1700" dirty="0">
                <a:latin typeface="Arial" panose="020B0604020202020204" pitchFamily="34" charset="0"/>
              </a:rPr>
              <a:t>¿Qué software o sistema ayudaría? (</a:t>
            </a:r>
            <a:r>
              <a:rPr lang="es-CO" altLang="es-CO" sz="1700" dirty="0" err="1">
                <a:latin typeface="Arial" panose="020B0604020202020204" pitchFamily="34" charset="0"/>
              </a:rPr>
              <a:t>ej</a:t>
            </a:r>
            <a:r>
              <a:rPr lang="es-CO" altLang="es-CO" sz="1700" dirty="0">
                <a:latin typeface="Arial" panose="020B0604020202020204" pitchFamily="34" charset="0"/>
              </a:rPr>
              <a:t>: base de datos, sistema web, app de inventario). </a:t>
            </a:r>
          </a:p>
          <a:p>
            <a:pPr algn="just" eaLnBrk="0" fontAlgn="base" hangingPunct="0">
              <a:spcBef>
                <a:spcPct val="0"/>
              </a:spcBef>
              <a:spcAft>
                <a:spcPct val="0"/>
              </a:spcAft>
            </a:pPr>
            <a:endParaRPr lang="es-CO" altLang="es-CO" sz="1700" dirty="0">
              <a:latin typeface="Arial" panose="020B0604020202020204" pitchFamily="34" charset="0"/>
            </a:endParaRPr>
          </a:p>
          <a:p>
            <a:pPr marL="342900" indent="-342900" algn="just" eaLnBrk="0" fontAlgn="base" hangingPunct="0">
              <a:spcBef>
                <a:spcPct val="0"/>
              </a:spcBef>
              <a:spcAft>
                <a:spcPct val="0"/>
              </a:spcAft>
              <a:buFont typeface="+mj-lt"/>
              <a:buAutoNum type="arabicPeriod" startAt="5"/>
            </a:pPr>
            <a:r>
              <a:rPr lang="es-CO" altLang="es-CO" sz="1700" b="1" dirty="0">
                <a:effectLst>
                  <a:outerShdw blurRad="38100" dist="38100" dir="2700000" algn="tl">
                    <a:srgbClr val="000000">
                      <a:alpha val="43137"/>
                    </a:srgbClr>
                  </a:outerShdw>
                </a:effectLst>
                <a:latin typeface="Arial" panose="020B0604020202020204" pitchFamily="34" charset="0"/>
              </a:rPr>
              <a:t>Beneficios para la empresa</a:t>
            </a:r>
            <a:r>
              <a:rPr lang="es-CO" altLang="es-CO" sz="1700" b="1" dirty="0">
                <a:latin typeface="Arial" panose="020B0604020202020204" pitchFamily="34" charset="0"/>
              </a:rPr>
              <a:t>: </a:t>
            </a:r>
            <a:r>
              <a:rPr lang="es-CO" altLang="es-CO" sz="1700" dirty="0">
                <a:latin typeface="Arial" panose="020B0604020202020204" pitchFamily="34" charset="0"/>
              </a:rPr>
              <a:t>¿Qué mejora traería? (</a:t>
            </a:r>
            <a:r>
              <a:rPr lang="es-CO" altLang="es-CO" sz="1700" dirty="0" err="1">
                <a:latin typeface="Arial" panose="020B0604020202020204" pitchFamily="34" charset="0"/>
              </a:rPr>
              <a:t>ej</a:t>
            </a:r>
            <a:r>
              <a:rPr lang="es-CO" altLang="es-CO" sz="1700" dirty="0">
                <a:latin typeface="Arial" panose="020B0604020202020204" pitchFamily="34" charset="0"/>
              </a:rPr>
              <a:t>: organización, rapidez, seguridad de la información). </a:t>
            </a:r>
          </a:p>
          <a:p>
            <a:pPr eaLnBrk="0" fontAlgn="base" hangingPunct="0">
              <a:spcBef>
                <a:spcPct val="0"/>
              </a:spcBef>
              <a:spcAft>
                <a:spcPct val="0"/>
              </a:spcAft>
            </a:pPr>
            <a:endParaRPr lang="es-CO" altLang="es-CO" dirty="0">
              <a:latin typeface="Arial" panose="020B0604020202020204" pitchFamily="34" charset="0"/>
            </a:endParaRPr>
          </a:p>
          <a:p>
            <a:pPr marL="342900" indent="-342900" eaLnBrk="0" fontAlgn="base" hangingPunct="0">
              <a:spcBef>
                <a:spcPct val="0"/>
              </a:spcBef>
              <a:spcAft>
                <a:spcPct val="0"/>
              </a:spcAft>
              <a:buFont typeface="+mj-lt"/>
              <a:buAutoNum type="arabicPeriod" startAt="3"/>
            </a:pPr>
            <a:endParaRPr lang="es-ES" altLang="es-CO" dirty="0">
              <a:latin typeface="Arial" panose="020B0604020202020204" pitchFamily="34" charset="0"/>
            </a:endParaRPr>
          </a:p>
          <a:p>
            <a:pPr marL="342900" indent="-342900" eaLnBrk="0" fontAlgn="base" hangingPunct="0">
              <a:spcBef>
                <a:spcPct val="0"/>
              </a:spcBef>
              <a:spcAft>
                <a:spcPct val="0"/>
              </a:spcAft>
              <a:buFont typeface="+mj-lt"/>
              <a:buAutoNum type="arabicPeriod" startAt="3"/>
            </a:pPr>
            <a:endParaRPr kumimoji="0" lang="es-CO" altLang="es-CO"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46142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471" y="0"/>
            <a:ext cx="12196943" cy="6857999"/>
          </a:xfrm>
          <a:prstGeom prst="rect">
            <a:avLst/>
          </a:prstGeom>
        </p:spPr>
      </p:pic>
      <p:sp>
        <p:nvSpPr>
          <p:cNvPr id="3" name="CuadroTexto 2">
            <a:extLst>
              <a:ext uri="{FF2B5EF4-FFF2-40B4-BE49-F238E27FC236}">
                <a16:creationId xmlns:a16="http://schemas.microsoft.com/office/drawing/2014/main" id="{929109AC-8A80-435F-8383-9FD197C94F1A}"/>
              </a:ext>
            </a:extLst>
          </p:cNvPr>
          <p:cNvSpPr txBox="1"/>
          <p:nvPr/>
        </p:nvSpPr>
        <p:spPr>
          <a:xfrm>
            <a:off x="1738008" y="2538334"/>
            <a:ext cx="8715983" cy="1323439"/>
          </a:xfrm>
          <a:prstGeom prst="rect">
            <a:avLst/>
          </a:prstGeom>
          <a:noFill/>
        </p:spPr>
        <p:txBody>
          <a:bodyPr wrap="square">
            <a:spAutoFit/>
          </a:bodyPr>
          <a:lstStyle/>
          <a:p>
            <a:pPr algn="ctr"/>
            <a:r>
              <a:rPr lang="es-ES" sz="4000" b="1" dirty="0">
                <a:effectLst>
                  <a:outerShdw blurRad="38100" dist="38100" dir="2700000" algn="tl">
                    <a:srgbClr val="000000">
                      <a:alpha val="43137"/>
                    </a:srgbClr>
                  </a:outerShdw>
                </a:effectLst>
              </a:rPr>
              <a:t>ACTIVIDAD DINÁMICA: “PROGRAMANDO LA VIDA REAL”</a:t>
            </a:r>
          </a:p>
        </p:txBody>
      </p:sp>
    </p:spTree>
    <p:extLst>
      <p:ext uri="{BB962C8B-B14F-4D97-AF65-F5344CB8AC3E}">
        <p14:creationId xmlns:p14="http://schemas.microsoft.com/office/powerpoint/2010/main" val="3559782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6855220"/>
          </a:xfrm>
          <a:prstGeom prst="rect">
            <a:avLst/>
          </a:prstGeom>
        </p:spPr>
      </p:pic>
      <p:sp>
        <p:nvSpPr>
          <p:cNvPr id="10" name="CuadroTexto 9">
            <a:extLst>
              <a:ext uri="{FF2B5EF4-FFF2-40B4-BE49-F238E27FC236}">
                <a16:creationId xmlns:a16="http://schemas.microsoft.com/office/drawing/2014/main" id="{C8ED6559-993C-45AA-9ED7-17E4323ECB8E}"/>
              </a:ext>
            </a:extLst>
          </p:cNvPr>
          <p:cNvSpPr txBox="1"/>
          <p:nvPr/>
        </p:nvSpPr>
        <p:spPr>
          <a:xfrm>
            <a:off x="125961" y="1267340"/>
            <a:ext cx="11683180" cy="2554545"/>
          </a:xfrm>
          <a:prstGeom prst="rect">
            <a:avLst/>
          </a:prstGeom>
          <a:noFill/>
        </p:spPr>
        <p:txBody>
          <a:bodyPr wrap="square">
            <a:spAutoFit/>
          </a:bodyPr>
          <a:lstStyle/>
          <a:p>
            <a:pPr algn="just"/>
            <a:r>
              <a:rPr lang="es-ES" sz="1600" b="1" i="0" u="none" strike="noStrike" baseline="0" dirty="0">
                <a:solidFill>
                  <a:srgbClr val="000000"/>
                </a:solidFill>
                <a:effectLst>
                  <a:outerShdw blurRad="38100" dist="38100" dir="2700000" algn="tl">
                    <a:srgbClr val="000000">
                      <a:alpha val="43137"/>
                    </a:srgbClr>
                  </a:outerShdw>
                </a:effectLst>
                <a:latin typeface="Segoe UI" panose="020B0502040204020203" pitchFamily="34" charset="0"/>
              </a:rPr>
              <a:t>RETO 2: El kit tecnológico</a:t>
            </a:r>
          </a:p>
          <a:p>
            <a:pPr algn="just"/>
            <a:endParaRPr lang="es-ES" sz="1600" b="1" i="0" u="none" strike="noStrike" baseline="0" dirty="0">
              <a:solidFill>
                <a:srgbClr val="000000"/>
              </a:solidFill>
              <a:effectLst>
                <a:outerShdw blurRad="38100" dist="38100" dir="2700000" algn="tl">
                  <a:srgbClr val="000000">
                    <a:alpha val="43137"/>
                  </a:srgbClr>
                </a:outerShdw>
              </a:effectLst>
              <a:latin typeface="Segoe UI" panose="020B0502040204020203" pitchFamily="34" charset="0"/>
            </a:endParaRPr>
          </a:p>
          <a:p>
            <a:pPr algn="just"/>
            <a:r>
              <a:rPr lang="es-ES" sz="1600" b="1" i="0" u="none" strike="noStrike" baseline="0" dirty="0">
                <a:solidFill>
                  <a:srgbClr val="000000"/>
                </a:solidFill>
                <a:effectLst>
                  <a:outerShdw blurRad="38100" dist="38100" dir="2700000" algn="tl">
                    <a:srgbClr val="000000">
                      <a:alpha val="43137"/>
                    </a:srgbClr>
                  </a:outerShdw>
                </a:effectLst>
                <a:latin typeface="Segoe UI" panose="020B0502040204020203" pitchFamily="34" charset="0"/>
              </a:rPr>
              <a:t>Paso 1: </a:t>
            </a:r>
          </a:p>
          <a:p>
            <a:pPr algn="just"/>
            <a:r>
              <a:rPr lang="es-ES" sz="1600" b="0" i="0" u="none" strike="noStrike" baseline="0" dirty="0">
                <a:solidFill>
                  <a:srgbClr val="000000"/>
                </a:solidFill>
                <a:latin typeface="Segoe UI" panose="020B0502040204020203" pitchFamily="34" charset="0"/>
              </a:rPr>
              <a:t>Retomar los grupos de estudiantes de la primera actividad </a:t>
            </a:r>
          </a:p>
          <a:p>
            <a:pPr algn="just"/>
            <a:r>
              <a:rPr lang="es-ES" sz="1600" b="0" dirty="0"/>
              <a:t>Esta vez será una empresa consultora </a:t>
            </a:r>
          </a:p>
          <a:p>
            <a:pPr algn="just"/>
            <a:endParaRPr lang="es-ES" sz="1600" dirty="0"/>
          </a:p>
          <a:p>
            <a:pPr algn="just"/>
            <a:r>
              <a:rPr lang="es-ES" sz="1600" b="1" dirty="0">
                <a:effectLst>
                  <a:outerShdw blurRad="38100" dist="38100" dir="2700000" algn="tl">
                    <a:srgbClr val="000000">
                      <a:alpha val="43137"/>
                    </a:srgbClr>
                  </a:outerShdw>
                </a:effectLst>
              </a:rPr>
              <a:t>Paso 2: Planteamiento del reto </a:t>
            </a:r>
          </a:p>
          <a:p>
            <a:pPr algn="just"/>
            <a:r>
              <a:rPr lang="es-ES" sz="1600" dirty="0"/>
              <a:t>“ACME los contrató como expertos. Tienen que decidir qué necesita la empresa para pasar de cuaderno a sistema digital”</a:t>
            </a:r>
          </a:p>
          <a:p>
            <a:pPr algn="just"/>
            <a:endParaRPr lang="es-ES" sz="1600" b="0" dirty="0"/>
          </a:p>
          <a:p>
            <a:pPr algn="just"/>
            <a:r>
              <a:rPr lang="es-ES" sz="1600" b="1" dirty="0">
                <a:effectLst>
                  <a:outerShdw blurRad="38100" dist="38100" dir="2700000" algn="tl">
                    <a:srgbClr val="000000">
                      <a:alpha val="43137"/>
                    </a:srgbClr>
                  </a:outerShdw>
                </a:effectLst>
              </a:rPr>
              <a:t>Paso 3: Entrega de opciones </a:t>
            </a:r>
            <a:endParaRPr lang="es-ES" sz="2400" b="0" dirty="0"/>
          </a:p>
        </p:txBody>
      </p:sp>
      <p:graphicFrame>
        <p:nvGraphicFramePr>
          <p:cNvPr id="5" name="Tabla 4">
            <a:extLst>
              <a:ext uri="{FF2B5EF4-FFF2-40B4-BE49-F238E27FC236}">
                <a16:creationId xmlns:a16="http://schemas.microsoft.com/office/drawing/2014/main" id="{D29CE5E8-9127-2119-4774-74A120FD22BB}"/>
              </a:ext>
            </a:extLst>
          </p:cNvPr>
          <p:cNvGraphicFramePr>
            <a:graphicFrameLocks noGrp="1"/>
          </p:cNvGraphicFramePr>
          <p:nvPr>
            <p:extLst>
              <p:ext uri="{D42A27DB-BD31-4B8C-83A1-F6EECF244321}">
                <p14:modId xmlns:p14="http://schemas.microsoft.com/office/powerpoint/2010/main" val="470507307"/>
              </p:ext>
            </p:extLst>
          </p:nvPr>
        </p:nvGraphicFramePr>
        <p:xfrm>
          <a:off x="3058950" y="3821885"/>
          <a:ext cx="8128000" cy="2697650"/>
        </p:xfrm>
        <a:graphic>
          <a:graphicData uri="http://schemas.openxmlformats.org/drawingml/2006/table">
            <a:tbl>
              <a:tblPr firstRow="1" bandRow="1">
                <a:tableStyleId>{E8B1032C-EA38-4F05-BA0D-38AFFFC7BED3}</a:tableStyleId>
              </a:tblPr>
              <a:tblGrid>
                <a:gridCol w="2439612">
                  <a:extLst>
                    <a:ext uri="{9D8B030D-6E8A-4147-A177-3AD203B41FA5}">
                      <a16:colId xmlns:a16="http://schemas.microsoft.com/office/drawing/2014/main" val="4017100557"/>
                    </a:ext>
                  </a:extLst>
                </a:gridCol>
                <a:gridCol w="1624388">
                  <a:extLst>
                    <a:ext uri="{9D8B030D-6E8A-4147-A177-3AD203B41FA5}">
                      <a16:colId xmlns:a16="http://schemas.microsoft.com/office/drawing/2014/main" val="2609393389"/>
                    </a:ext>
                  </a:extLst>
                </a:gridCol>
                <a:gridCol w="1929040">
                  <a:extLst>
                    <a:ext uri="{9D8B030D-6E8A-4147-A177-3AD203B41FA5}">
                      <a16:colId xmlns:a16="http://schemas.microsoft.com/office/drawing/2014/main" val="572626551"/>
                    </a:ext>
                  </a:extLst>
                </a:gridCol>
                <a:gridCol w="2134960">
                  <a:extLst>
                    <a:ext uri="{9D8B030D-6E8A-4147-A177-3AD203B41FA5}">
                      <a16:colId xmlns:a16="http://schemas.microsoft.com/office/drawing/2014/main" val="1088425229"/>
                    </a:ext>
                  </a:extLst>
                </a:gridCol>
              </a:tblGrid>
              <a:tr h="314396">
                <a:tc>
                  <a:txBody>
                    <a:bodyPr/>
                    <a:lstStyle/>
                    <a:p>
                      <a:r>
                        <a:rPr lang="es-CO" sz="1800" b="1" dirty="0"/>
                        <a:t>Equipos posibles: </a:t>
                      </a:r>
                      <a:endParaRPr lang="es-CO" dirty="0"/>
                    </a:p>
                  </a:txBody>
                  <a:tcPr/>
                </a:tc>
                <a:tc>
                  <a:txBody>
                    <a:bodyPr/>
                    <a:lstStyle/>
                    <a:p>
                      <a:r>
                        <a:rPr lang="es-ES" dirty="0"/>
                        <a:t>Precio</a:t>
                      </a:r>
                      <a:endParaRPr lang="es-CO"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800" b="1" dirty="0"/>
                        <a:t>Software posible:</a:t>
                      </a:r>
                      <a:endParaRPr lang="es-CO" dirty="0"/>
                    </a:p>
                  </a:txBody>
                  <a:tcPr/>
                </a:tc>
                <a:tc>
                  <a:txBody>
                    <a:bodyPr/>
                    <a:lstStyle/>
                    <a:p>
                      <a:r>
                        <a:rPr lang="es-ES" dirty="0"/>
                        <a:t>Precio</a:t>
                      </a:r>
                      <a:endParaRPr lang="es-CO" dirty="0"/>
                    </a:p>
                  </a:txBody>
                  <a:tcPr/>
                </a:tc>
                <a:extLst>
                  <a:ext uri="{0D108BD9-81ED-4DB2-BD59-A6C34878D82A}">
                    <a16:rowId xmlns:a16="http://schemas.microsoft.com/office/drawing/2014/main" val="24151633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Computadores de escritorio </a:t>
                      </a:r>
                    </a:p>
                  </a:txBody>
                  <a:tcPr/>
                </a:tc>
                <a:tc>
                  <a:txBody>
                    <a:bodyPr/>
                    <a:lstStyle/>
                    <a:p>
                      <a:r>
                        <a:rPr lang="es-ES" sz="1300" dirty="0"/>
                        <a:t>$2.200.000</a:t>
                      </a:r>
                      <a:endParaRPr lang="es-CO" sz="1300" dirty="0"/>
                    </a:p>
                  </a:txBody>
                  <a:tcPr/>
                </a:tc>
                <a:tc>
                  <a:txBody>
                    <a:bodyPr/>
                    <a:lstStyle/>
                    <a:p>
                      <a:r>
                        <a:rPr lang="es-ES" sz="1300" b="1" dirty="0"/>
                        <a:t>Sistema de inventarios</a:t>
                      </a:r>
                      <a:endParaRPr lang="es-CO" sz="1300" b="1" dirty="0"/>
                    </a:p>
                  </a:txBody>
                  <a:tcPr/>
                </a:tc>
                <a:tc>
                  <a:txBody>
                    <a:bodyPr/>
                    <a:lstStyle/>
                    <a:p>
                      <a:r>
                        <a:rPr lang="es-ES" sz="1300" dirty="0"/>
                        <a:t>$3.000.000</a:t>
                      </a:r>
                      <a:endParaRPr lang="es-CO" sz="1300" dirty="0"/>
                    </a:p>
                  </a:txBody>
                  <a:tcPr/>
                </a:tc>
                <a:extLst>
                  <a:ext uri="{0D108BD9-81ED-4DB2-BD59-A6C34878D82A}">
                    <a16:rowId xmlns:a16="http://schemas.microsoft.com/office/drawing/2014/main" val="3548694739"/>
                  </a:ext>
                </a:extLst>
              </a:tr>
              <a:tr h="210303">
                <a:tc>
                  <a:txBody>
                    <a:bodyPr/>
                    <a:lstStyle/>
                    <a:p>
                      <a:r>
                        <a:rPr lang="es-CO" sz="1300" b="1" dirty="0"/>
                        <a:t>Portátiles </a:t>
                      </a:r>
                    </a:p>
                  </a:txBody>
                  <a:tcPr/>
                </a:tc>
                <a:tc>
                  <a:txBody>
                    <a:bodyPr/>
                    <a:lstStyle/>
                    <a:p>
                      <a:r>
                        <a:rPr lang="es-ES" sz="1300" dirty="0"/>
                        <a:t>$1.900.000</a:t>
                      </a:r>
                      <a:endParaRPr lang="es-CO" sz="13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Base de datos </a:t>
                      </a:r>
                    </a:p>
                  </a:txBody>
                  <a:tcPr/>
                </a:tc>
                <a:tc>
                  <a:txBody>
                    <a:bodyPr/>
                    <a:lstStyle/>
                    <a:p>
                      <a:r>
                        <a:rPr lang="es-ES" sz="1300" dirty="0"/>
                        <a:t>$2.000.000</a:t>
                      </a:r>
                      <a:endParaRPr lang="es-CO" sz="1300" dirty="0"/>
                    </a:p>
                  </a:txBody>
                  <a:tcPr/>
                </a:tc>
                <a:extLst>
                  <a:ext uri="{0D108BD9-81ED-4DB2-BD59-A6C34878D82A}">
                    <a16:rowId xmlns:a16="http://schemas.microsoft.com/office/drawing/2014/main" val="3512374477"/>
                  </a:ext>
                </a:extLst>
              </a:tr>
              <a:tr h="210303">
                <a:tc>
                  <a:txBody>
                    <a:bodyPr/>
                    <a:lstStyle/>
                    <a:p>
                      <a:r>
                        <a:rPr lang="es-CO" sz="1300" b="1" dirty="0"/>
                        <a:t>Tablet </a:t>
                      </a:r>
                    </a:p>
                  </a:txBody>
                  <a:tcPr/>
                </a:tc>
                <a:tc>
                  <a:txBody>
                    <a:bodyPr/>
                    <a:lstStyle/>
                    <a:p>
                      <a:r>
                        <a:rPr lang="es-ES" sz="1300" dirty="0"/>
                        <a:t>$650.000</a:t>
                      </a:r>
                      <a:endParaRPr lang="es-CO" sz="13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Sistema operativo </a:t>
                      </a:r>
                    </a:p>
                  </a:txBody>
                  <a:tcPr/>
                </a:tc>
                <a:tc>
                  <a:txBody>
                    <a:bodyPr/>
                    <a:lstStyle/>
                    <a:p>
                      <a:r>
                        <a:rPr lang="es-ES" sz="1300" dirty="0"/>
                        <a:t>$600.000 Licencia</a:t>
                      </a:r>
                      <a:endParaRPr lang="es-CO" sz="1300" dirty="0"/>
                    </a:p>
                  </a:txBody>
                  <a:tcPr/>
                </a:tc>
                <a:extLst>
                  <a:ext uri="{0D108BD9-81ED-4DB2-BD59-A6C34878D82A}">
                    <a16:rowId xmlns:a16="http://schemas.microsoft.com/office/drawing/2014/main" val="1756450625"/>
                  </a:ext>
                </a:extLst>
              </a:tr>
              <a:tr h="210303">
                <a:tc>
                  <a:txBody>
                    <a:bodyPr/>
                    <a:lstStyle/>
                    <a:p>
                      <a:r>
                        <a:rPr lang="es-CO" sz="1300" b="1" dirty="0"/>
                        <a:t>Servidor </a:t>
                      </a:r>
                    </a:p>
                  </a:txBody>
                  <a:tcPr/>
                </a:tc>
                <a:tc>
                  <a:txBody>
                    <a:bodyPr/>
                    <a:lstStyle/>
                    <a:p>
                      <a:r>
                        <a:rPr lang="es-ES" sz="1300" dirty="0"/>
                        <a:t>$4.200.000</a:t>
                      </a:r>
                      <a:endParaRPr lang="es-CO" sz="13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Software contable </a:t>
                      </a:r>
                    </a:p>
                  </a:txBody>
                  <a:tcPr/>
                </a:tc>
                <a:tc>
                  <a:txBody>
                    <a:bodyPr/>
                    <a:lstStyle/>
                    <a:p>
                      <a:r>
                        <a:rPr lang="es-ES" sz="1300" dirty="0"/>
                        <a:t>$1.500.000</a:t>
                      </a:r>
                      <a:endParaRPr lang="es-CO" sz="1300" dirty="0"/>
                    </a:p>
                  </a:txBody>
                  <a:tcPr/>
                </a:tc>
                <a:extLst>
                  <a:ext uri="{0D108BD9-81ED-4DB2-BD59-A6C34878D82A}">
                    <a16:rowId xmlns:a16="http://schemas.microsoft.com/office/drawing/2014/main" val="2476317908"/>
                  </a:ext>
                </a:extLst>
              </a:tr>
              <a:tr h="210303">
                <a:tc>
                  <a:txBody>
                    <a:bodyPr/>
                    <a:lstStyle/>
                    <a:p>
                      <a:r>
                        <a:rPr lang="es-CO" sz="1300" b="1" dirty="0"/>
                        <a:t>Impresora </a:t>
                      </a:r>
                    </a:p>
                  </a:txBody>
                  <a:tcPr/>
                </a:tc>
                <a:tc>
                  <a:txBody>
                    <a:bodyPr/>
                    <a:lstStyle/>
                    <a:p>
                      <a:r>
                        <a:rPr lang="es-ES" sz="1300" dirty="0"/>
                        <a:t>$750.000</a:t>
                      </a:r>
                      <a:endParaRPr lang="es-CO" sz="1300" dirty="0"/>
                    </a:p>
                  </a:txBody>
                  <a:tcPr/>
                </a:tc>
                <a:tc>
                  <a:txBody>
                    <a:bodyPr/>
                    <a:lstStyle/>
                    <a:p>
                      <a:r>
                        <a:rPr lang="es-CO" sz="1300" b="1" dirty="0"/>
                        <a:t>Aplicación web </a:t>
                      </a:r>
                    </a:p>
                  </a:txBody>
                  <a:tcPr/>
                </a:tc>
                <a:tc>
                  <a:txBody>
                    <a:bodyPr/>
                    <a:lstStyle/>
                    <a:p>
                      <a:r>
                        <a:rPr lang="es-ES" sz="1300" dirty="0"/>
                        <a:t>$5.000.000</a:t>
                      </a:r>
                      <a:endParaRPr lang="es-CO" sz="1300" dirty="0"/>
                    </a:p>
                  </a:txBody>
                  <a:tcPr/>
                </a:tc>
                <a:extLst>
                  <a:ext uri="{0D108BD9-81ED-4DB2-BD59-A6C34878D82A}">
                    <a16:rowId xmlns:a16="http://schemas.microsoft.com/office/drawing/2014/main" val="3171600804"/>
                  </a:ext>
                </a:extLst>
              </a:tr>
              <a:tr h="210303">
                <a:tc>
                  <a:txBody>
                    <a:bodyPr/>
                    <a:lstStyle/>
                    <a:p>
                      <a:r>
                        <a:rPr lang="es-CO" sz="1300" b="1" dirty="0"/>
                        <a:t>Lector de código de barras </a:t>
                      </a:r>
                    </a:p>
                  </a:txBody>
                  <a:tcPr/>
                </a:tc>
                <a:tc>
                  <a:txBody>
                    <a:bodyPr/>
                    <a:lstStyle/>
                    <a:p>
                      <a:r>
                        <a:rPr lang="es-ES" sz="1300" dirty="0"/>
                        <a:t>$350.000</a:t>
                      </a:r>
                      <a:endParaRPr lang="es-CO" sz="13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Antivirus </a:t>
                      </a:r>
                    </a:p>
                  </a:txBody>
                  <a:tcPr/>
                </a:tc>
                <a:tc>
                  <a:txBody>
                    <a:bodyPr/>
                    <a:lstStyle/>
                    <a:p>
                      <a:r>
                        <a:rPr lang="es-ES" sz="1300" dirty="0"/>
                        <a:t>$150.000 Anual</a:t>
                      </a:r>
                      <a:endParaRPr lang="es-CO" sz="1300" dirty="0"/>
                    </a:p>
                  </a:txBody>
                  <a:tcPr/>
                </a:tc>
                <a:extLst>
                  <a:ext uri="{0D108BD9-81ED-4DB2-BD59-A6C34878D82A}">
                    <a16:rowId xmlns:a16="http://schemas.microsoft.com/office/drawing/2014/main" val="738833265"/>
                  </a:ext>
                </a:extLst>
              </a:tr>
              <a:tr h="210303">
                <a:tc>
                  <a:txBody>
                    <a:bodyPr/>
                    <a:lstStyle/>
                    <a:p>
                      <a:r>
                        <a:rPr lang="es-CO" sz="1300" b="1" dirty="0" err="1"/>
                        <a:t>Router</a:t>
                      </a:r>
                      <a:r>
                        <a:rPr lang="es-CO" sz="1300" b="1" dirty="0"/>
                        <a:t> / Internet </a:t>
                      </a:r>
                    </a:p>
                  </a:txBody>
                  <a:tcPr/>
                </a:tc>
                <a:tc>
                  <a:txBody>
                    <a:bodyPr/>
                    <a:lstStyle/>
                    <a:p>
                      <a:r>
                        <a:rPr lang="es-ES" sz="1300" dirty="0"/>
                        <a:t>$370.000</a:t>
                      </a:r>
                      <a:endParaRPr lang="es-CO" sz="13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Hojas de cálculo (Excel)</a:t>
                      </a:r>
                    </a:p>
                  </a:txBody>
                  <a:tcPr/>
                </a:tc>
                <a:tc>
                  <a:txBody>
                    <a:bodyPr/>
                    <a:lstStyle/>
                    <a:p>
                      <a:r>
                        <a:rPr lang="es-ES" sz="1300" dirty="0"/>
                        <a:t>$300.000 licencia</a:t>
                      </a:r>
                      <a:endParaRPr lang="es-CO" sz="1300" dirty="0"/>
                    </a:p>
                  </a:txBody>
                  <a:tcPr/>
                </a:tc>
                <a:extLst>
                  <a:ext uri="{0D108BD9-81ED-4DB2-BD59-A6C34878D82A}">
                    <a16:rowId xmlns:a16="http://schemas.microsoft.com/office/drawing/2014/main" val="2232497677"/>
                  </a:ext>
                </a:extLst>
              </a:tr>
              <a:tr h="3049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300" b="1" dirty="0"/>
                        <a:t>Disco duro externo </a:t>
                      </a:r>
                    </a:p>
                  </a:txBody>
                  <a:tcPr/>
                </a:tc>
                <a:tc>
                  <a:txBody>
                    <a:bodyPr/>
                    <a:lstStyle/>
                    <a:p>
                      <a:r>
                        <a:rPr lang="es-ES" sz="1300" dirty="0"/>
                        <a:t>$200.000</a:t>
                      </a:r>
                      <a:endParaRPr lang="es-CO" sz="1300" dirty="0"/>
                    </a:p>
                  </a:txBody>
                  <a:tcPr/>
                </a:tc>
                <a:tc>
                  <a:txBody>
                    <a:bodyPr/>
                    <a:lstStyle/>
                    <a:p>
                      <a:endParaRPr lang="es-CO" sz="1300" dirty="0"/>
                    </a:p>
                  </a:txBody>
                  <a:tcPr/>
                </a:tc>
                <a:tc>
                  <a:txBody>
                    <a:bodyPr/>
                    <a:lstStyle/>
                    <a:p>
                      <a:endParaRPr lang="es-CO" sz="1300" dirty="0"/>
                    </a:p>
                  </a:txBody>
                  <a:tcPr/>
                </a:tc>
                <a:extLst>
                  <a:ext uri="{0D108BD9-81ED-4DB2-BD59-A6C34878D82A}">
                    <a16:rowId xmlns:a16="http://schemas.microsoft.com/office/drawing/2014/main" val="1982944974"/>
                  </a:ext>
                </a:extLst>
              </a:tr>
            </a:tbl>
          </a:graphicData>
        </a:graphic>
      </p:graphicFrame>
    </p:spTree>
    <p:extLst>
      <p:ext uri="{BB962C8B-B14F-4D97-AF65-F5344CB8AC3E}">
        <p14:creationId xmlns:p14="http://schemas.microsoft.com/office/powerpoint/2010/main" val="151562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
            <a:ext cx="12192000" cy="6855220"/>
          </a:xfrm>
          <a:prstGeom prst="rect">
            <a:avLst/>
          </a:prstGeom>
        </p:spPr>
      </p:pic>
      <p:sp>
        <p:nvSpPr>
          <p:cNvPr id="4" name="CuadroTexto 3">
            <a:extLst>
              <a:ext uri="{FF2B5EF4-FFF2-40B4-BE49-F238E27FC236}">
                <a16:creationId xmlns:a16="http://schemas.microsoft.com/office/drawing/2014/main" id="{929109AC-8A80-435F-8383-9FD197C94F1A}"/>
              </a:ext>
            </a:extLst>
          </p:cNvPr>
          <p:cNvSpPr txBox="1"/>
          <p:nvPr/>
        </p:nvSpPr>
        <p:spPr>
          <a:xfrm>
            <a:off x="183781" y="1334759"/>
            <a:ext cx="11368882" cy="1600438"/>
          </a:xfrm>
          <a:prstGeom prst="rect">
            <a:avLst/>
          </a:prstGeom>
          <a:noFill/>
        </p:spPr>
        <p:txBody>
          <a:bodyPr wrap="square">
            <a:spAutoFit/>
          </a:bodyPr>
          <a:lstStyle/>
          <a:p>
            <a:r>
              <a:rPr lang="es-ES" b="1" dirty="0">
                <a:effectLst>
                  <a:outerShdw blurRad="38100" dist="38100" dir="2700000" algn="tl">
                    <a:srgbClr val="000000">
                      <a:alpha val="43137"/>
                    </a:srgbClr>
                  </a:outerShdw>
                </a:effectLst>
              </a:rPr>
              <a:t>RETO 2: “El algoritmo humano </a:t>
            </a:r>
            <a:r>
              <a:rPr lang="es-ES" b="1" dirty="0"/>
              <a:t>“Fritar un huevo” </a:t>
            </a:r>
          </a:p>
          <a:p>
            <a:endParaRPr lang="es-ES" sz="1600" b="1" dirty="0"/>
          </a:p>
          <a:p>
            <a:r>
              <a:rPr lang="es-ES" sz="1600" b="1" dirty="0"/>
              <a:t>Dinámica:</a:t>
            </a:r>
          </a:p>
          <a:p>
            <a:r>
              <a:rPr lang="es-ES" sz="1600" dirty="0"/>
              <a:t>Elegiremos un participante que se le darán instrucciones y actuará como un robot que NO piensa… si se equivocan, el robot lo hará mal”, otro compañero será el que le dará las instrucciones EXACTAS de como fritar un huevo, si se equivoca pierde su turno. </a:t>
            </a:r>
          </a:p>
          <a:p>
            <a:endParaRPr lang="es-ES" sz="1600" dirty="0"/>
          </a:p>
        </p:txBody>
      </p:sp>
      <p:sp>
        <p:nvSpPr>
          <p:cNvPr id="6" name="CuadroTexto 5">
            <a:extLst>
              <a:ext uri="{FF2B5EF4-FFF2-40B4-BE49-F238E27FC236}">
                <a16:creationId xmlns:a16="http://schemas.microsoft.com/office/drawing/2014/main" id="{7C36C9E2-35A6-819D-976D-A0EF51334E34}"/>
              </a:ext>
            </a:extLst>
          </p:cNvPr>
          <p:cNvSpPr txBox="1"/>
          <p:nvPr/>
        </p:nvSpPr>
        <p:spPr>
          <a:xfrm>
            <a:off x="183781" y="2904170"/>
            <a:ext cx="9395116" cy="3908762"/>
          </a:xfrm>
          <a:prstGeom prst="rect">
            <a:avLst/>
          </a:prstGeom>
          <a:noFill/>
        </p:spPr>
        <p:txBody>
          <a:bodyPr wrap="square">
            <a:spAutoFit/>
          </a:bodyPr>
          <a:lstStyle/>
          <a:p>
            <a:r>
              <a:rPr lang="es-ES" b="1" dirty="0">
                <a:effectLst>
                  <a:outerShdw blurRad="38100" dist="38100" dir="2700000" algn="tl">
                    <a:srgbClr val="000000">
                      <a:alpha val="43137"/>
                    </a:srgbClr>
                  </a:outerShdw>
                </a:effectLst>
              </a:rPr>
              <a:t>RETO 3: “Tú eres la variable ”</a:t>
            </a:r>
          </a:p>
          <a:p>
            <a:endParaRPr lang="es-ES" sz="1600" b="1" dirty="0"/>
          </a:p>
          <a:p>
            <a:r>
              <a:rPr lang="es-ES" dirty="0"/>
              <a:t>Se escogerá 3 estudiantes, Cada uno representa una variable: A, B, C Tendrán valores iniciales: </a:t>
            </a:r>
          </a:p>
          <a:p>
            <a:r>
              <a:rPr lang="es-ES" b="1" dirty="0">
                <a:effectLst>
                  <a:outerShdw blurRad="38100" dist="38100" dir="2700000" algn="tl">
                    <a:srgbClr val="000000">
                      <a:alpha val="43137"/>
                    </a:srgbClr>
                  </a:outerShdw>
                </a:effectLst>
              </a:rPr>
              <a:t>           A</a:t>
            </a:r>
            <a:r>
              <a:rPr lang="es-ES" b="1" dirty="0"/>
              <a:t> </a:t>
            </a:r>
            <a:r>
              <a:rPr lang="es-ES" dirty="0"/>
              <a:t>=  10</a:t>
            </a:r>
          </a:p>
          <a:p>
            <a:r>
              <a:rPr lang="es-ES" dirty="0">
                <a:effectLst>
                  <a:outerShdw blurRad="38100" dist="38100" dir="2700000" algn="tl">
                    <a:srgbClr val="000000">
                      <a:alpha val="43137"/>
                    </a:srgbClr>
                  </a:outerShdw>
                </a:effectLst>
              </a:rPr>
              <a:t>           </a:t>
            </a:r>
            <a:r>
              <a:rPr lang="es-ES" b="1" dirty="0">
                <a:effectLst>
                  <a:outerShdw blurRad="38100" dist="38100" dir="2700000" algn="tl">
                    <a:srgbClr val="000000">
                      <a:alpha val="43137"/>
                    </a:srgbClr>
                  </a:outerShdw>
                </a:effectLst>
              </a:rPr>
              <a:t>B</a:t>
            </a:r>
            <a:r>
              <a:rPr lang="es-ES" dirty="0"/>
              <a:t> =  20</a:t>
            </a:r>
          </a:p>
          <a:p>
            <a:r>
              <a:rPr lang="es-ES" b="1" dirty="0">
                <a:effectLst>
                  <a:outerShdw blurRad="38100" dist="38100" dir="2700000" algn="tl">
                    <a:srgbClr val="000000">
                      <a:alpha val="43137"/>
                    </a:srgbClr>
                  </a:outerShdw>
                </a:effectLst>
              </a:rPr>
              <a:t>           C</a:t>
            </a:r>
            <a:r>
              <a:rPr lang="es-ES" dirty="0"/>
              <a:t> =   5</a:t>
            </a:r>
          </a:p>
          <a:p>
            <a:r>
              <a:rPr lang="es-ES" sz="1600" b="1" dirty="0"/>
              <a:t> </a:t>
            </a:r>
          </a:p>
          <a:p>
            <a:r>
              <a:rPr lang="es-ES" b="1" dirty="0"/>
              <a:t>Encontrar los valores de las variables A, B, C teniendo en cuenta estas operaciones: </a:t>
            </a:r>
          </a:p>
          <a:p>
            <a:pPr marL="285750" indent="-285750">
              <a:buFont typeface="Arial" panose="020B0604020202020204" pitchFamily="34" charset="0"/>
              <a:buChar char="•"/>
            </a:pPr>
            <a:r>
              <a:rPr lang="es-CO" dirty="0"/>
              <a:t>a= a + 3</a:t>
            </a:r>
            <a:endParaRPr lang="es-CO"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s-CO" dirty="0"/>
              <a:t>b=b + 4 – a</a:t>
            </a:r>
          </a:p>
          <a:p>
            <a:pPr marL="285750" indent="-285750">
              <a:buFont typeface="Arial" panose="020B0604020202020204" pitchFamily="34" charset="0"/>
              <a:buChar char="•"/>
            </a:pPr>
            <a:r>
              <a:rPr lang="es-CO" dirty="0"/>
              <a:t>c=a + b + c</a:t>
            </a:r>
            <a:endParaRPr lang="es-CO"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s-CO" dirty="0"/>
              <a:t>a=a + c</a:t>
            </a:r>
          </a:p>
          <a:p>
            <a:pPr marL="285750" indent="-285750">
              <a:buFont typeface="Arial" panose="020B0604020202020204" pitchFamily="34" charset="0"/>
              <a:buChar char="•"/>
            </a:pPr>
            <a:r>
              <a:rPr lang="es-CO" dirty="0"/>
              <a:t>b=4</a:t>
            </a:r>
          </a:p>
          <a:p>
            <a:pPr marL="285750" indent="-285750">
              <a:buFont typeface="Arial" panose="020B0604020202020204" pitchFamily="34" charset="0"/>
              <a:buChar char="•"/>
            </a:pPr>
            <a:r>
              <a:rPr lang="es-CO" dirty="0"/>
              <a:t>c= c + 3 – b + 2</a:t>
            </a:r>
            <a:endParaRPr lang="es-ES" b="1" dirty="0"/>
          </a:p>
        </p:txBody>
      </p:sp>
    </p:spTree>
    <p:extLst>
      <p:ext uri="{BB962C8B-B14F-4D97-AF65-F5344CB8AC3E}">
        <p14:creationId xmlns:p14="http://schemas.microsoft.com/office/powerpoint/2010/main" val="3395744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AC99E-1D60-6E9C-00E7-C7DD9C2320C2}"/>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A5803BEA-592D-E7C1-08A2-A10EE6772009}"/>
              </a:ext>
            </a:extLst>
          </p:cNvPr>
          <p:cNvPicPr>
            <a:picLocks noChangeAspect="1"/>
          </p:cNvPicPr>
          <p:nvPr/>
        </p:nvPicPr>
        <p:blipFill>
          <a:blip r:embed="rId2"/>
          <a:stretch>
            <a:fillRect/>
          </a:stretch>
        </p:blipFill>
        <p:spPr>
          <a:xfrm>
            <a:off x="0" y="0"/>
            <a:ext cx="12192000" cy="6855220"/>
          </a:xfrm>
          <a:prstGeom prst="rect">
            <a:avLst/>
          </a:prstGeom>
        </p:spPr>
      </p:pic>
      <p:sp>
        <p:nvSpPr>
          <p:cNvPr id="9" name="CuadroTexto 8">
            <a:extLst>
              <a:ext uri="{FF2B5EF4-FFF2-40B4-BE49-F238E27FC236}">
                <a16:creationId xmlns:a16="http://schemas.microsoft.com/office/drawing/2014/main" id="{63486B20-3461-CAEC-CB03-0862F4AD1E9B}"/>
              </a:ext>
            </a:extLst>
          </p:cNvPr>
          <p:cNvSpPr txBox="1"/>
          <p:nvPr/>
        </p:nvSpPr>
        <p:spPr>
          <a:xfrm>
            <a:off x="349001" y="163395"/>
            <a:ext cx="5425265" cy="769441"/>
          </a:xfrm>
          <a:prstGeom prst="rect">
            <a:avLst/>
          </a:prstGeom>
          <a:noFill/>
        </p:spPr>
        <p:txBody>
          <a:bodyPr wrap="square" rtlCol="0">
            <a:spAutoFit/>
          </a:bodyPr>
          <a:lstStyle/>
          <a:p>
            <a:r>
              <a:rPr lang="es-ES" sz="4400" b="1" dirty="0">
                <a:solidFill>
                  <a:schemeClr val="bg1"/>
                </a:solidFill>
              </a:rPr>
              <a:t>Kit tecnológico</a:t>
            </a:r>
            <a:endParaRPr lang="es-ES" sz="3600" b="1" dirty="0">
              <a:solidFill>
                <a:schemeClr val="bg1"/>
              </a:solidFill>
            </a:endParaRPr>
          </a:p>
        </p:txBody>
      </p:sp>
      <p:sp>
        <p:nvSpPr>
          <p:cNvPr id="3" name="CuadroTexto 2">
            <a:extLst>
              <a:ext uri="{FF2B5EF4-FFF2-40B4-BE49-F238E27FC236}">
                <a16:creationId xmlns:a16="http://schemas.microsoft.com/office/drawing/2014/main" id="{B5E35559-7AF7-27F4-5467-2B02B9BF60AE}"/>
              </a:ext>
            </a:extLst>
          </p:cNvPr>
          <p:cNvSpPr txBox="1"/>
          <p:nvPr/>
        </p:nvSpPr>
        <p:spPr>
          <a:xfrm>
            <a:off x="469584" y="1358701"/>
            <a:ext cx="10558972" cy="3508653"/>
          </a:xfrm>
          <a:prstGeom prst="rect">
            <a:avLst/>
          </a:prstGeom>
          <a:noFill/>
        </p:spPr>
        <p:txBody>
          <a:bodyPr wrap="square">
            <a:spAutoFit/>
          </a:bodyPr>
          <a:lstStyle/>
          <a:p>
            <a:pPr algn="just"/>
            <a:r>
              <a:rPr lang="es-ES" b="1" dirty="0">
                <a:effectLst>
                  <a:outerShdw blurRad="38100" dist="38100" dir="2700000" algn="tl">
                    <a:srgbClr val="000000">
                      <a:alpha val="43137"/>
                    </a:srgbClr>
                  </a:outerShdw>
                </a:effectLst>
              </a:rPr>
              <a:t>Paso 4: El presupuesto </a:t>
            </a:r>
          </a:p>
          <a:p>
            <a:pPr algn="just"/>
            <a:endParaRPr lang="es-ES" b="1" dirty="0"/>
          </a:p>
          <a:p>
            <a:pPr algn="just"/>
            <a:r>
              <a:rPr lang="es-ES" dirty="0"/>
              <a:t>Cada equipo cuenta con 10 millones de pesos para realizar la inversión</a:t>
            </a:r>
            <a:r>
              <a:rPr lang="es-ES" b="1" dirty="0"/>
              <a:t>. </a:t>
            </a:r>
          </a:p>
          <a:p>
            <a:pPr algn="just"/>
            <a:endParaRPr lang="es-ES" b="1" dirty="0"/>
          </a:p>
          <a:p>
            <a:pPr algn="just"/>
            <a:r>
              <a:rPr lang="es-ES" b="1" dirty="0">
                <a:effectLst>
                  <a:outerShdw blurRad="38100" dist="38100" dir="2700000" algn="tl">
                    <a:srgbClr val="000000">
                      <a:alpha val="43137"/>
                    </a:srgbClr>
                  </a:outerShdw>
                </a:effectLst>
              </a:rPr>
              <a:t>Paso 5: Justificación  </a:t>
            </a:r>
          </a:p>
          <a:p>
            <a:pPr algn="just"/>
            <a:endParaRPr lang="es-ES" b="1" dirty="0">
              <a:effectLst>
                <a:outerShdw blurRad="38100" dist="38100" dir="2700000" algn="tl">
                  <a:srgbClr val="000000">
                    <a:alpha val="43137"/>
                  </a:srgbClr>
                </a:outerShdw>
              </a:effectLst>
            </a:endParaRPr>
          </a:p>
          <a:p>
            <a:pPr algn="just"/>
            <a:r>
              <a:rPr lang="es-ES" b="1" dirty="0"/>
              <a:t>Cada Grupo debe explicar: </a:t>
            </a:r>
          </a:p>
          <a:p>
            <a:pPr algn="just"/>
            <a:endParaRPr lang="es-ES" b="1" dirty="0"/>
          </a:p>
          <a:p>
            <a:pPr marL="800100" lvl="1" indent="-342900" algn="just">
              <a:buFont typeface="+mj-lt"/>
              <a:buAutoNum type="arabicPeriod"/>
            </a:pPr>
            <a:r>
              <a:rPr lang="es-ES" dirty="0"/>
              <a:t>¿Qué equipos eligieron y por qué?</a:t>
            </a:r>
          </a:p>
          <a:p>
            <a:pPr marL="800100" lvl="1" indent="-342900" algn="just">
              <a:buFont typeface="+mj-lt"/>
              <a:buAutoNum type="arabicPeriod"/>
            </a:pPr>
            <a:r>
              <a:rPr lang="es-ES" dirty="0"/>
              <a:t>¿Qué Software Eligieron y por qué?</a:t>
            </a:r>
          </a:p>
          <a:p>
            <a:pPr marL="800100" lvl="1" indent="-342900" algn="just">
              <a:buFont typeface="+mj-lt"/>
              <a:buAutoNum type="arabicPeriod"/>
            </a:pPr>
            <a:r>
              <a:rPr lang="es-ES" dirty="0"/>
              <a:t>¿Qué problema soluciona cada uno?</a:t>
            </a:r>
          </a:p>
          <a:p>
            <a:pPr lvl="1" algn="just"/>
            <a:endParaRPr lang="es-ES" sz="2400" b="0" dirty="0"/>
          </a:p>
        </p:txBody>
      </p:sp>
    </p:spTree>
    <p:extLst>
      <p:ext uri="{BB962C8B-B14F-4D97-AF65-F5344CB8AC3E}">
        <p14:creationId xmlns:p14="http://schemas.microsoft.com/office/powerpoint/2010/main" val="143181412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TotalTime>
  <Words>926</Words>
  <Application>Microsoft Office PowerPoint</Application>
  <PresentationFormat>Panorámica</PresentationFormat>
  <Paragraphs>136</Paragraphs>
  <Slides>8</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8</vt:i4>
      </vt:variant>
    </vt:vector>
  </HeadingPairs>
  <TitlesOfParts>
    <vt:vector size="14" baseType="lpstr">
      <vt:lpstr>Arial</vt:lpstr>
      <vt:lpstr>Calibri</vt:lpstr>
      <vt:lpstr>Calibri Light</vt:lpstr>
      <vt:lpstr>Segoe UI</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JUAN GUILLERMO CASTAÑO</dc:creator>
  <cp:lastModifiedBy>usuario</cp:lastModifiedBy>
  <cp:revision>19</cp:revision>
  <dcterms:created xsi:type="dcterms:W3CDTF">2024-04-10T20:11:14Z</dcterms:created>
  <dcterms:modified xsi:type="dcterms:W3CDTF">2026-04-07T14:59:39Z</dcterms:modified>
</cp:coreProperties>
</file>